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80" r:id="rId2"/>
    <p:sldMasterId id="2147483668" r:id="rId3"/>
    <p:sldMasterId id="2147483697" r:id="rId4"/>
  </p:sldMasterIdLst>
  <p:notesMasterIdLst>
    <p:notesMasterId r:id="rId48"/>
  </p:notesMasterIdLst>
  <p:handoutMasterIdLst>
    <p:handoutMasterId r:id="rId49"/>
  </p:handoutMasterIdLst>
  <p:sldIdLst>
    <p:sldId id="564" r:id="rId5"/>
    <p:sldId id="1469" r:id="rId6"/>
    <p:sldId id="1470" r:id="rId7"/>
    <p:sldId id="1475" r:id="rId8"/>
    <p:sldId id="1476" r:id="rId9"/>
    <p:sldId id="1316" r:id="rId10"/>
    <p:sldId id="1201" r:id="rId11"/>
    <p:sldId id="1307" r:id="rId12"/>
    <p:sldId id="1404" r:id="rId13"/>
    <p:sldId id="1278" r:id="rId14"/>
    <p:sldId id="1310" r:id="rId15"/>
    <p:sldId id="1477" r:id="rId16"/>
    <p:sldId id="1478" r:id="rId17"/>
    <p:sldId id="1471" r:id="rId18"/>
    <p:sldId id="1099" r:id="rId19"/>
    <p:sldId id="1062" r:id="rId20"/>
    <p:sldId id="1392" r:id="rId21"/>
    <p:sldId id="1128" r:id="rId22"/>
    <p:sldId id="1219" r:id="rId23"/>
    <p:sldId id="1238" r:id="rId24"/>
    <p:sldId id="1130" r:id="rId25"/>
    <p:sldId id="1472" r:id="rId26"/>
    <p:sldId id="1363" r:id="rId27"/>
    <p:sldId id="1364" r:id="rId28"/>
    <p:sldId id="1365" r:id="rId29"/>
    <p:sldId id="1366" r:id="rId30"/>
    <p:sldId id="1367" r:id="rId31"/>
    <p:sldId id="1474" r:id="rId32"/>
    <p:sldId id="1401" r:id="rId33"/>
    <p:sldId id="1389" r:id="rId34"/>
    <p:sldId id="1473" r:id="rId35"/>
    <p:sldId id="1479" r:id="rId36"/>
    <p:sldId id="1480" r:id="rId37"/>
    <p:sldId id="1399" r:id="rId38"/>
    <p:sldId id="1407" r:id="rId39"/>
    <p:sldId id="1412" r:id="rId40"/>
    <p:sldId id="1409" r:id="rId41"/>
    <p:sldId id="1481" r:id="rId42"/>
    <p:sldId id="1245" r:id="rId43"/>
    <p:sldId id="1249" r:id="rId44"/>
    <p:sldId id="1411" r:id="rId45"/>
    <p:sldId id="1397" r:id="rId46"/>
    <p:sldId id="1151" r:id="rId4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1919"/>
    <a:srgbClr val="283F19"/>
    <a:srgbClr val="517D33"/>
    <a:srgbClr val="C5180B"/>
    <a:srgbClr val="F44B3E"/>
    <a:srgbClr val="FF3333"/>
    <a:srgbClr val="FF7575"/>
    <a:srgbClr val="FF3F3F"/>
    <a:srgbClr val="700053"/>
    <a:srgbClr val="A2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381" autoAdjust="0"/>
  </p:normalViewPr>
  <p:slideViewPr>
    <p:cSldViewPr snapToGrid="0" showGuides="1">
      <p:cViewPr varScale="1">
        <p:scale>
          <a:sx n="84" d="100"/>
          <a:sy n="84" d="100"/>
        </p:scale>
        <p:origin x="1258" y="77"/>
      </p:cViewPr>
      <p:guideLst>
        <p:guide orient="horz" pos="2636"/>
        <p:guide pos="312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G0000SV0NS101\D11494w$\&#20316;&#26989;&#29992;\&#36899;&#25658;&#35506;&#65288;&#26087;NAS&#65289;\01_&#20107;&#26989;&#25512;&#36914;&#12464;&#12523;&#12540;&#12503;\81_SDGs\18.SDGs\2021&#24180;&#24230;\03_Q&#12493;&#12483;&#12488;&#12450;&#12531;&#12465;&#12540;&#12488;\22&#24180;3&#26376;\&#20998;&#26512;\&#20998;&#26512;&#12398;&#12418;&#1239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0618234073061943"/>
          <c:w val="0.88218145093268374"/>
          <c:h val="0.71042632994086541"/>
        </c:manualLayout>
      </c:layout>
      <c:lineChart>
        <c:grouping val="standard"/>
        <c:varyColors val="0"/>
        <c:ser>
          <c:idx val="0"/>
          <c:order val="0"/>
          <c:tx>
            <c:strRef>
              <c:f>Sheet1!$C$1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82-4663-890A-FF484B718EDB}"/>
                </c:ext>
              </c:extLst>
            </c:dLbl>
            <c:dLbl>
              <c:idx val="1"/>
              <c:layout>
                <c:manualLayout>
                  <c:x val="-3.1017862368041948E-2"/>
                  <c:y val="-0.14753276297066878"/>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8.7360504213610232E-2"/>
                      <c:h val="8.7876248896086029E-2"/>
                    </c:manualLayout>
                  </c15:layout>
                </c:ext>
                <c:ext xmlns:c16="http://schemas.microsoft.com/office/drawing/2014/chart" uri="{C3380CC4-5D6E-409C-BE32-E72D297353CC}">
                  <c16:uniqueId val="{00000001-6382-4663-890A-FF484B718EDB}"/>
                </c:ext>
              </c:extLst>
            </c:dLbl>
            <c:dLbl>
              <c:idx val="2"/>
              <c:layout>
                <c:manualLayout>
                  <c:x val="3.42710071877047E-3"/>
                  <c:y val="-0.158294215917884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82-4663-890A-FF484B718EDB}"/>
                </c:ext>
              </c:extLst>
            </c:dLbl>
            <c:dLbl>
              <c:idx val="3"/>
              <c:layout>
                <c:manualLayout>
                  <c:x val="-7.3049824062995346E-3"/>
                  <c:y val="-0.196064301173351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82-4663-890A-FF484B718EDB}"/>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6382-4663-890A-FF484B718EDB}"/>
                </c:ext>
              </c:extLst>
            </c:dLbl>
            <c:dLbl>
              <c:idx val="5"/>
              <c:layout>
                <c:manualLayout>
                  <c:x val="2.8339344099387372E-3"/>
                  <c:y val="-0.170867304844239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45-4F67-BC12-3608826F3F22}"/>
                </c:ext>
              </c:extLst>
            </c:dLbl>
            <c:dLbl>
              <c:idx val="6"/>
              <c:layout>
                <c:manualLayout>
                  <c:x val="-1.7490937236669325E-2"/>
                  <c:y val="-0.111603139300703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EA-42A0-8C9C-FCA4E6DBD8DF}"/>
                </c:ext>
              </c:extLst>
            </c:dLbl>
            <c:dLbl>
              <c:idx val="7"/>
              <c:layout>
                <c:manualLayout>
                  <c:x val="-6.7272835525650871E-3"/>
                  <c:y val="-0.105757946899389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51-49FA-9D50-9A9026513E1B}"/>
                </c:ext>
              </c:extLst>
            </c:dLbl>
            <c:dLbl>
              <c:idx val="8"/>
              <c:layout>
                <c:manualLayout>
                  <c:x val="-3.2290961052312418E-2"/>
                  <c:y val="-0.105757946899389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C9-4319-9288-6A0237D61DCC}"/>
                </c:ext>
              </c:extLst>
            </c:dLbl>
            <c:dLbl>
              <c:idx val="9"/>
              <c:layout>
                <c:manualLayout>
                  <c:x val="-4.8436441578468624E-2"/>
                  <c:y val="-0.103046204671200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26-4C99-AF58-70DE94E455D4}"/>
                </c:ext>
              </c:extLst>
            </c:dLbl>
            <c:dLbl>
              <c:idx val="10"/>
              <c:layout>
                <c:manualLayout>
                  <c:x val="0"/>
                  <c:y val="-8.677575130206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00-4C94-AE32-FFF82C7093AE}"/>
                </c:ext>
              </c:extLst>
            </c:dLbl>
            <c:dLbl>
              <c:idx val="11"/>
              <c:layout>
                <c:manualLayout>
                  <c:x val="0"/>
                  <c:y val="-4.235412837989475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9D-4B99-ABA2-AA0EF9EA0F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Sheet1!$B$2:$B$13</c:f>
              <c:numCache>
                <c:formatCode>yyyy"年"m"月"</c:formatCode>
                <c:ptCount val="12"/>
                <c:pt idx="0">
                  <c:v>43405</c:v>
                </c:pt>
                <c:pt idx="1">
                  <c:v>43525</c:v>
                </c:pt>
                <c:pt idx="2">
                  <c:v>43739</c:v>
                </c:pt>
                <c:pt idx="3">
                  <c:v>43891</c:v>
                </c:pt>
                <c:pt idx="4">
                  <c:v>44105</c:v>
                </c:pt>
                <c:pt idx="5">
                  <c:v>44256</c:v>
                </c:pt>
                <c:pt idx="6">
                  <c:v>44440</c:v>
                </c:pt>
                <c:pt idx="7">
                  <c:v>44621</c:v>
                </c:pt>
                <c:pt idx="8">
                  <c:v>44805</c:v>
                </c:pt>
                <c:pt idx="9">
                  <c:v>44986</c:v>
                </c:pt>
                <c:pt idx="10">
                  <c:v>45170</c:v>
                </c:pt>
                <c:pt idx="11">
                  <c:v>45352</c:v>
                </c:pt>
              </c:numCache>
            </c:numRef>
          </c:cat>
          <c:val>
            <c:numRef>
              <c:f>Sheet1!$C$2:$C$13</c:f>
              <c:numCache>
                <c:formatCode>0.0"%"</c:formatCode>
                <c:ptCount val="12"/>
                <c:pt idx="0">
                  <c:v>17.899999999999999</c:v>
                </c:pt>
                <c:pt idx="1">
                  <c:v>14.7</c:v>
                </c:pt>
                <c:pt idx="2">
                  <c:v>25.4</c:v>
                </c:pt>
                <c:pt idx="3">
                  <c:v>31.4</c:v>
                </c:pt>
                <c:pt idx="4">
                  <c:v>43.5</c:v>
                </c:pt>
                <c:pt idx="5">
                  <c:v>53.4</c:v>
                </c:pt>
                <c:pt idx="6">
                  <c:v>72.3</c:v>
                </c:pt>
                <c:pt idx="7">
                  <c:v>79.5</c:v>
                </c:pt>
                <c:pt idx="8">
                  <c:v>81.8</c:v>
                </c:pt>
                <c:pt idx="9">
                  <c:v>84.1</c:v>
                </c:pt>
                <c:pt idx="10">
                  <c:v>89.4</c:v>
                </c:pt>
                <c:pt idx="11">
                  <c:v>87.1</c:v>
                </c:pt>
              </c:numCache>
            </c:numRef>
          </c:val>
          <c:smooth val="0"/>
          <c:extLst>
            <c:ext xmlns:c16="http://schemas.microsoft.com/office/drawing/2014/chart" uri="{C3380CC4-5D6E-409C-BE32-E72D297353CC}">
              <c16:uniqueId val="{00000005-6382-4663-890A-FF484B718EDB}"/>
            </c:ext>
          </c:extLst>
        </c:ser>
        <c:ser>
          <c:idx val="1"/>
          <c:order val="1"/>
          <c:tx>
            <c:strRef>
              <c:f>Sheet1!$D$1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dLbl>
              <c:idx val="7"/>
              <c:layout>
                <c:manualLayout>
                  <c:x val="-3.8190841698648635E-2"/>
                  <c:y val="-4.6926592497313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77-4BDC-8BD6-E10E7FB3502C}"/>
                </c:ext>
              </c:extLst>
            </c:dLbl>
            <c:dLbl>
              <c:idx val="8"/>
              <c:layout>
                <c:manualLayout>
                  <c:x val="-3.6922086614782183E-2"/>
                  <c:y val="-3.607962358455596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ltLang="ja-JP" dirty="0"/>
                      <a:t>83.9%</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6.9970423259492834E-2"/>
                      <c:h val="4.2330296182037763E-2"/>
                    </c:manualLayout>
                  </c15:layout>
                  <c15:showDataLabelsRange val="0"/>
                </c:ext>
                <c:ext xmlns:c16="http://schemas.microsoft.com/office/drawing/2014/chart" uri="{C3380CC4-5D6E-409C-BE32-E72D297353CC}">
                  <c16:uniqueId val="{00000000-B19B-461A-B639-F8DA35D567FF}"/>
                </c:ext>
              </c:extLst>
            </c:dLbl>
            <c:dLbl>
              <c:idx val="9"/>
              <c:layout>
                <c:manualLayout>
                  <c:x val="-1.0048124973647059E-2"/>
                  <c:y val="-4.6926592497313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26-4C99-AF58-70DE94E455D4}"/>
                </c:ext>
              </c:extLst>
            </c:dLbl>
            <c:dLbl>
              <c:idx val="10"/>
              <c:layout>
                <c:manualLayout>
                  <c:x val="-5.0299952093265786E-2"/>
                  <c:y val="-5.23500769536928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00-4C94-AE32-FFF82C7093AE}"/>
                </c:ext>
              </c:extLst>
            </c:dLbl>
            <c:dLbl>
              <c:idx val="11"/>
              <c:layout>
                <c:manualLayout>
                  <c:x val="-3.6068788723334799E-2"/>
                  <c:y val="-6.0553848399292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9D-4B99-ABA2-AA0EF9EA0F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Sheet1!$B$2:$B$13</c:f>
              <c:numCache>
                <c:formatCode>yyyy"年"m"月"</c:formatCode>
                <c:ptCount val="12"/>
                <c:pt idx="0">
                  <c:v>43405</c:v>
                </c:pt>
                <c:pt idx="1">
                  <c:v>43525</c:v>
                </c:pt>
                <c:pt idx="2">
                  <c:v>43739</c:v>
                </c:pt>
                <c:pt idx="3">
                  <c:v>43891</c:v>
                </c:pt>
                <c:pt idx="4">
                  <c:v>44105</c:v>
                </c:pt>
                <c:pt idx="5">
                  <c:v>44256</c:v>
                </c:pt>
                <c:pt idx="6">
                  <c:v>44440</c:v>
                </c:pt>
                <c:pt idx="7">
                  <c:v>44621</c:v>
                </c:pt>
                <c:pt idx="8">
                  <c:v>44805</c:v>
                </c:pt>
                <c:pt idx="9">
                  <c:v>44986</c:v>
                </c:pt>
                <c:pt idx="10">
                  <c:v>45170</c:v>
                </c:pt>
                <c:pt idx="11">
                  <c:v>45352</c:v>
                </c:pt>
              </c:numCache>
            </c:numRef>
          </c:cat>
          <c:val>
            <c:numRef>
              <c:f>Sheet1!$D$2:$D$13</c:f>
              <c:numCache>
                <c:formatCode>0.0"%"</c:formatCode>
                <c:ptCount val="12"/>
                <c:pt idx="0">
                  <c:v>19.399999999999999</c:v>
                </c:pt>
                <c:pt idx="1">
                  <c:v>17.399999999999999</c:v>
                </c:pt>
                <c:pt idx="2">
                  <c:v>33.1</c:v>
                </c:pt>
                <c:pt idx="3">
                  <c:v>39.1</c:v>
                </c:pt>
                <c:pt idx="4">
                  <c:v>52.4</c:v>
                </c:pt>
                <c:pt idx="5">
                  <c:v>62.1</c:v>
                </c:pt>
                <c:pt idx="6">
                  <c:v>74.7</c:v>
                </c:pt>
                <c:pt idx="7">
                  <c:v>82.8</c:v>
                </c:pt>
                <c:pt idx="8">
                  <c:v>83.9</c:v>
                </c:pt>
                <c:pt idx="9">
                  <c:v>85.3</c:v>
                </c:pt>
                <c:pt idx="10">
                  <c:v>89.5</c:v>
                </c:pt>
                <c:pt idx="11">
                  <c:v>88.4</c:v>
                </c:pt>
              </c:numCache>
            </c:numRef>
          </c:val>
          <c:smooth val="0"/>
          <c:extLst>
            <c:ext xmlns:c16="http://schemas.microsoft.com/office/drawing/2014/chart" uri="{C3380CC4-5D6E-409C-BE32-E72D297353CC}">
              <c16:uniqueId val="{00000006-6382-4663-890A-FF484B718EDB}"/>
            </c:ext>
          </c:extLst>
        </c:ser>
        <c:ser>
          <c:idx val="2"/>
          <c:order val="2"/>
          <c:tx>
            <c:strRef>
              <c:f>Sheet1!$E$1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dLbl>
              <c:idx val="9"/>
              <c:layout>
                <c:manualLayout>
                  <c:x val="-2.2045361172492423E-2"/>
                  <c:y val="3.87915793357555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26-4C99-AF58-70DE94E455D4}"/>
                </c:ext>
              </c:extLst>
            </c:dLbl>
            <c:dLbl>
              <c:idx val="10"/>
              <c:layout>
                <c:manualLayout>
                  <c:x val="-2.7427188014544492E-2"/>
                  <c:y val="5.2350290476702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00-4C94-AE32-FFF82C7093AE}"/>
                </c:ext>
              </c:extLst>
            </c:dLbl>
            <c:dLbl>
              <c:idx val="11"/>
              <c:layout>
                <c:manualLayout>
                  <c:x val="-2.4187300487411481E-2"/>
                  <c:y val="4.8096947991719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9D-4B99-ABA2-AA0EF9EA0F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Sheet1!$B$2:$B$13</c:f>
              <c:numCache>
                <c:formatCode>yyyy"年"m"月"</c:formatCode>
                <c:ptCount val="12"/>
                <c:pt idx="0">
                  <c:v>43405</c:v>
                </c:pt>
                <c:pt idx="1">
                  <c:v>43525</c:v>
                </c:pt>
                <c:pt idx="2">
                  <c:v>43739</c:v>
                </c:pt>
                <c:pt idx="3">
                  <c:v>43891</c:v>
                </c:pt>
                <c:pt idx="4">
                  <c:v>44105</c:v>
                </c:pt>
                <c:pt idx="5">
                  <c:v>44256</c:v>
                </c:pt>
                <c:pt idx="6">
                  <c:v>44440</c:v>
                </c:pt>
                <c:pt idx="7">
                  <c:v>44621</c:v>
                </c:pt>
                <c:pt idx="8">
                  <c:v>44805</c:v>
                </c:pt>
                <c:pt idx="9">
                  <c:v>44986</c:v>
                </c:pt>
                <c:pt idx="10">
                  <c:v>45170</c:v>
                </c:pt>
                <c:pt idx="11">
                  <c:v>45352</c:v>
                </c:pt>
              </c:numCache>
            </c:numRef>
          </c:cat>
          <c:val>
            <c:numRef>
              <c:f>Sheet1!$E$2:$E$13</c:f>
              <c:numCache>
                <c:formatCode>0.0"%"</c:formatCode>
                <c:ptCount val="12"/>
                <c:pt idx="0">
                  <c:v>16.600000000000001</c:v>
                </c:pt>
                <c:pt idx="1">
                  <c:v>12.2</c:v>
                </c:pt>
                <c:pt idx="2">
                  <c:v>18.5</c:v>
                </c:pt>
                <c:pt idx="3">
                  <c:v>24.4</c:v>
                </c:pt>
                <c:pt idx="4">
                  <c:v>35.4</c:v>
                </c:pt>
                <c:pt idx="5">
                  <c:v>45.5</c:v>
                </c:pt>
                <c:pt idx="6">
                  <c:v>70.099999999999994</c:v>
                </c:pt>
                <c:pt idx="7">
                  <c:v>76.5</c:v>
                </c:pt>
                <c:pt idx="8">
                  <c:v>80</c:v>
                </c:pt>
                <c:pt idx="9">
                  <c:v>83</c:v>
                </c:pt>
                <c:pt idx="10">
                  <c:v>89.3</c:v>
                </c:pt>
                <c:pt idx="11">
                  <c:v>85.9</c:v>
                </c:pt>
              </c:numCache>
            </c:numRef>
          </c:val>
          <c:smooth val="0"/>
          <c:extLst>
            <c:ext xmlns:c16="http://schemas.microsoft.com/office/drawing/2014/chart" uri="{C3380CC4-5D6E-409C-BE32-E72D297353CC}">
              <c16:uniqueId val="{00000007-6382-4663-890A-FF484B718EDB}"/>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90"/>
          <c:min val="5"/>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a:t>■</a:t>
            </a:r>
            <a:r>
              <a:rPr lang="en-US" altLang="ja-JP" sz="1600" dirty="0"/>
              <a:t>SDGs</a:t>
            </a:r>
            <a:r>
              <a:rPr lang="ja-JP" altLang="en-US" sz="1600" dirty="0"/>
              <a:t>認知度（全体）</a:t>
            </a:r>
            <a:endParaRPr lang="ja-JP" sz="1600" dirty="0"/>
          </a:p>
        </c:rich>
      </c:tx>
      <c:layout>
        <c:manualLayout>
          <c:xMode val="edge"/>
          <c:yMode val="edge"/>
          <c:x val="2.4542474999977842E-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699368695709204"/>
          <c:y val="0.1225263040959802"/>
          <c:w val="0.67417947737736117"/>
          <c:h val="0.76095484815421122"/>
        </c:manualLayout>
      </c:layout>
      <c:barChart>
        <c:barDir val="bar"/>
        <c:grouping val="stacked"/>
        <c:varyColors val="0"/>
        <c:ser>
          <c:idx val="0"/>
          <c:order val="0"/>
          <c:tx>
            <c:strRef>
              <c:f>Sheet1!$C$1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2.9546689308419128E-2"/>
                  <c:y val="-3.9580497091129388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0555203009131443"/>
                      <c:h val="3.1070853837080498E-2"/>
                    </c:manualLayout>
                  </c15:layout>
                </c:ext>
                <c:ext xmlns:c16="http://schemas.microsoft.com/office/drawing/2014/chart" uri="{C3380CC4-5D6E-409C-BE32-E72D297353CC}">
                  <c16:uniqueId val="{00000003-A728-4C88-9D1D-B461743369F6}"/>
                </c:ext>
              </c:extLst>
            </c:dLbl>
            <c:dLbl>
              <c:idx val="1"/>
              <c:layout>
                <c:manualLayout>
                  <c:x val="1.9697792872279421E-2"/>
                  <c:y val="-4.19088586820819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28-4C88-9D1D-B461743369F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Sheet1!$B$2:$B$13</c:f>
              <c:numCache>
                <c:formatCode>yyyy"年"m"月"</c:formatCode>
                <c:ptCount val="12"/>
                <c:pt idx="0">
                  <c:v>43405</c:v>
                </c:pt>
                <c:pt idx="1">
                  <c:v>43525</c:v>
                </c:pt>
                <c:pt idx="2">
                  <c:v>43770</c:v>
                </c:pt>
                <c:pt idx="3">
                  <c:v>43891</c:v>
                </c:pt>
                <c:pt idx="4">
                  <c:v>44105</c:v>
                </c:pt>
                <c:pt idx="5">
                  <c:v>44256</c:v>
                </c:pt>
                <c:pt idx="6">
                  <c:v>44440</c:v>
                </c:pt>
                <c:pt idx="7">
                  <c:v>44621</c:v>
                </c:pt>
                <c:pt idx="8">
                  <c:v>44805</c:v>
                </c:pt>
                <c:pt idx="9">
                  <c:v>44986</c:v>
                </c:pt>
                <c:pt idx="10">
                  <c:v>45170</c:v>
                </c:pt>
                <c:pt idx="11">
                  <c:v>45352</c:v>
                </c:pt>
              </c:numCache>
            </c:numRef>
          </c:cat>
          <c:val>
            <c:numRef>
              <c:f>Sheet1!$C$2:$C$13</c:f>
              <c:numCache>
                <c:formatCode>General\%</c:formatCode>
                <c:ptCount val="12"/>
                <c:pt idx="0">
                  <c:v>5.7</c:v>
                </c:pt>
                <c:pt idx="1">
                  <c:v>4.0999999999999996</c:v>
                </c:pt>
                <c:pt idx="2">
                  <c:v>10.7</c:v>
                </c:pt>
                <c:pt idx="3">
                  <c:v>16</c:v>
                </c:pt>
                <c:pt idx="4">
                  <c:v>20.399999999999999</c:v>
                </c:pt>
                <c:pt idx="5">
                  <c:v>29.8</c:v>
                </c:pt>
                <c:pt idx="6">
                  <c:v>36.200000000000003</c:v>
                </c:pt>
                <c:pt idx="7">
                  <c:v>35.6</c:v>
                </c:pt>
                <c:pt idx="8">
                  <c:v>37.1</c:v>
                </c:pt>
                <c:pt idx="9">
                  <c:v>35.700000000000003</c:v>
                </c:pt>
                <c:pt idx="10">
                  <c:v>44.7</c:v>
                </c:pt>
                <c:pt idx="11">
                  <c:v>48.5</c:v>
                </c:pt>
              </c:numCache>
            </c:numRef>
          </c:val>
          <c:extLst>
            <c:ext xmlns:c16="http://schemas.microsoft.com/office/drawing/2014/chart" uri="{C3380CC4-5D6E-409C-BE32-E72D297353CC}">
              <c16:uniqueId val="{00000000-899F-415F-8B62-398EA72457AD}"/>
            </c:ext>
          </c:extLst>
        </c:ser>
        <c:ser>
          <c:idx val="1"/>
          <c:order val="1"/>
          <c:tx>
            <c:strRef>
              <c:f>Sheet1!$D$1</c:f>
              <c:strCache>
                <c:ptCount val="1"/>
                <c:pt idx="0">
                  <c:v>SDGsという言葉を聞いたことがある、または、ロゴを見たことがある</c:v>
                </c:pt>
              </c:strCache>
            </c:strRef>
          </c:tx>
          <c:spPr>
            <a:pattFill prst="ltHorz">
              <a:fgClr>
                <a:schemeClr val="accent1"/>
              </a:fgClr>
              <a:bgClr>
                <a:schemeClr val="bg1"/>
              </a:bgClr>
            </a:pattFill>
            <a:ln w="3175">
              <a:solidFill>
                <a:schemeClr val="tx1"/>
              </a:solidFill>
            </a:ln>
            <a:effectLst/>
          </c:spPr>
          <c:invertIfNegative val="0"/>
          <c:dLbls>
            <c:dLbl>
              <c:idx val="0"/>
              <c:layout>
                <c:manualLayout>
                  <c:x val="5.066215886946801E-2"/>
                  <c:y val="-3.65645736318042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5D-4F0D-B955-56C99B7886FC}"/>
                </c:ext>
              </c:extLst>
            </c:dLbl>
            <c:dLbl>
              <c:idx val="1"/>
              <c:layout>
                <c:manualLayout>
                  <c:x val="4.8851270108573805E-2"/>
                  <c:y val="-2.47856032468112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28-4C88-9D1D-B461743369F6}"/>
                </c:ext>
              </c:extLst>
            </c:dLbl>
            <c:dLbl>
              <c:idx val="2"/>
              <c:layout>
                <c:manualLayout>
                  <c:x val="1.3802857221357052E-2"/>
                  <c:y val="-2.26153841077069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5D-4F0D-B955-56C99B7886FC}"/>
                </c:ext>
              </c:extLst>
            </c:dLbl>
            <c:dLbl>
              <c:idx val="3"/>
              <c:layout>
                <c:manualLayout>
                  <c:x val="0"/>
                  <c:y val="2.36164524480874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5D-4F0D-B955-56C99B7886F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Sheet1!$B$2:$B$13</c:f>
              <c:numCache>
                <c:formatCode>yyyy"年"m"月"</c:formatCode>
                <c:ptCount val="12"/>
                <c:pt idx="0">
                  <c:v>43405</c:v>
                </c:pt>
                <c:pt idx="1">
                  <c:v>43525</c:v>
                </c:pt>
                <c:pt idx="2">
                  <c:v>43770</c:v>
                </c:pt>
                <c:pt idx="3">
                  <c:v>43891</c:v>
                </c:pt>
                <c:pt idx="4">
                  <c:v>44105</c:v>
                </c:pt>
                <c:pt idx="5">
                  <c:v>44256</c:v>
                </c:pt>
                <c:pt idx="6">
                  <c:v>44440</c:v>
                </c:pt>
                <c:pt idx="7">
                  <c:v>44621</c:v>
                </c:pt>
                <c:pt idx="8">
                  <c:v>44805</c:v>
                </c:pt>
                <c:pt idx="9">
                  <c:v>44986</c:v>
                </c:pt>
                <c:pt idx="10">
                  <c:v>45170</c:v>
                </c:pt>
                <c:pt idx="11">
                  <c:v>45352</c:v>
                </c:pt>
              </c:numCache>
            </c:numRef>
          </c:cat>
          <c:val>
            <c:numRef>
              <c:f>Sheet1!$D$2:$D$13</c:f>
              <c:numCache>
                <c:formatCode>General\%</c:formatCode>
                <c:ptCount val="12"/>
                <c:pt idx="0">
                  <c:v>12.2</c:v>
                </c:pt>
                <c:pt idx="1">
                  <c:v>10.6</c:v>
                </c:pt>
                <c:pt idx="2">
                  <c:v>14.7</c:v>
                </c:pt>
                <c:pt idx="3">
                  <c:v>15.4</c:v>
                </c:pt>
                <c:pt idx="4">
                  <c:v>23.1</c:v>
                </c:pt>
                <c:pt idx="5">
                  <c:v>23.6</c:v>
                </c:pt>
                <c:pt idx="6">
                  <c:v>36.1</c:v>
                </c:pt>
                <c:pt idx="7">
                  <c:v>43.9</c:v>
                </c:pt>
                <c:pt idx="8">
                  <c:v>44.7</c:v>
                </c:pt>
                <c:pt idx="9">
                  <c:v>48.4</c:v>
                </c:pt>
                <c:pt idx="10">
                  <c:v>44.7</c:v>
                </c:pt>
                <c:pt idx="11">
                  <c:v>38.6</c:v>
                </c:pt>
              </c:numCache>
            </c:numRef>
          </c:val>
          <c:extLst>
            <c:ext xmlns:c16="http://schemas.microsoft.com/office/drawing/2014/chart" uri="{C3380CC4-5D6E-409C-BE32-E72D297353CC}">
              <c16:uniqueId val="{00000001-899F-415F-8B62-398EA72457AD}"/>
            </c:ext>
          </c:extLst>
        </c:ser>
        <c:dLbls>
          <c:dLblPos val="ctr"/>
          <c:showLegendKey val="0"/>
          <c:showVal val="1"/>
          <c:showCatName val="0"/>
          <c:showSerName val="0"/>
          <c:showPercent val="0"/>
          <c:showBubbleSize val="0"/>
        </c:dLbls>
        <c:gapWidth val="150"/>
        <c:overlap val="100"/>
        <c:axId val="249676831"/>
        <c:axId val="249673087"/>
      </c:barChart>
      <c:barChart>
        <c:barDir val="bar"/>
        <c:grouping val="stacked"/>
        <c:varyColors val="0"/>
        <c:ser>
          <c:idx val="2"/>
          <c:order val="2"/>
          <c:tx>
            <c:strRef>
              <c:f>Sheet1!$E$1</c:f>
              <c:strCache>
                <c:ptCount val="1"/>
                <c:pt idx="0">
                  <c:v>列1</c:v>
                </c:pt>
              </c:strCache>
            </c:strRef>
          </c:tx>
          <c:spPr>
            <a:noFill/>
            <a:ln>
              <a:noFill/>
            </a:ln>
            <a:effectLst/>
          </c:spPr>
          <c:invertIfNegative val="0"/>
          <c:dLbls>
            <c:dLbl>
              <c:idx val="0"/>
              <c:layout>
                <c:manualLayout>
                  <c:x val="0.13171491925237758"/>
                  <c:y val="-2.25607345344197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9F-415F-8B62-398EA72457AD}"/>
                </c:ext>
              </c:extLst>
            </c:dLbl>
            <c:dLbl>
              <c:idx val="1"/>
              <c:layout>
                <c:manualLayout>
                  <c:x val="0.13190386504523008"/>
                  <c:y val="-4.98221899000828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9F-415F-8B62-398EA72457AD}"/>
                </c:ext>
              </c:extLst>
            </c:dLbl>
            <c:dLbl>
              <c:idx val="2"/>
              <c:layout>
                <c:manualLayout>
                  <c:x val="0.1658032563952869"/>
                  <c:y val="-1.65317853665806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9F-415F-8B62-398EA72457AD}"/>
                </c:ext>
              </c:extLst>
            </c:dLbl>
            <c:dLbl>
              <c:idx val="3"/>
              <c:layout>
                <c:manualLayout>
                  <c:x val="0.17408909909767697"/>
                  <c:y val="-2.79542040669317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9F-415F-8B62-398EA72457AD}"/>
                </c:ext>
              </c:extLst>
            </c:dLbl>
            <c:dLbl>
              <c:idx val="4"/>
              <c:layout>
                <c:manualLayout>
                  <c:x val="0.21282725927599808"/>
                  <c:y val="-1.14113788804104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9F-415F-8B62-398EA72457AD}"/>
                </c:ext>
              </c:extLst>
            </c:dLbl>
            <c:dLbl>
              <c:idx val="5"/>
              <c:layout>
                <c:manualLayout>
                  <c:x val="0.25002358855297063"/>
                  <c:y val="-1.26947579484978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FB-443F-BC46-D841B9E0F824}"/>
                </c:ext>
              </c:extLst>
            </c:dLbl>
            <c:dLbl>
              <c:idx val="6"/>
              <c:layout>
                <c:manualLayout>
                  <c:x val="0.31619591827239929"/>
                  <c:y val="-9.33537524002983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A3-4A67-B4E7-0929B8F9991F}"/>
                </c:ext>
              </c:extLst>
            </c:dLbl>
            <c:dLbl>
              <c:idx val="7"/>
              <c:layout>
                <c:manualLayout>
                  <c:x val="0.34527066425483838"/>
                  <c:y val="4.329679382929264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28-4C88-9D1D-B461743369F6}"/>
                </c:ext>
              </c:extLst>
            </c:dLbl>
            <c:dLbl>
              <c:idx val="8"/>
              <c:layout>
                <c:manualLayout>
                  <c:x val="0.35033006764900282"/>
                  <c:y val="-4.016263097778126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98-432E-88C5-888EAC7754C9}"/>
                </c:ext>
              </c:extLst>
            </c:dLbl>
            <c:dLbl>
              <c:idx val="9"/>
              <c:layout>
                <c:manualLayout>
                  <c:x val="0.36011062348907147"/>
                  <c:y val="1.09535713472513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98-4CA6-B1ED-6BB0A472521F}"/>
                </c:ext>
              </c:extLst>
            </c:dLbl>
            <c:dLbl>
              <c:idx val="10"/>
              <c:layout>
                <c:manualLayout>
                  <c:x val="0.36748520626839537"/>
                  <c:y val="1.31442856167015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59-4C6E-BD42-6CEF91A8C254}"/>
                </c:ext>
              </c:extLst>
            </c:dLbl>
            <c:dLbl>
              <c:idx val="11"/>
              <c:layout>
                <c:manualLayout>
                  <c:x val="0.36636304391197549"/>
                  <c:y val="2.4097856963952898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EA-4360-96EB-1B1F19DB8EB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yyyy"年"m"月"</c:formatCode>
                <c:ptCount val="12"/>
                <c:pt idx="0">
                  <c:v>43405</c:v>
                </c:pt>
                <c:pt idx="1">
                  <c:v>43525</c:v>
                </c:pt>
                <c:pt idx="2">
                  <c:v>43770</c:v>
                </c:pt>
                <c:pt idx="3">
                  <c:v>43891</c:v>
                </c:pt>
                <c:pt idx="4">
                  <c:v>44105</c:v>
                </c:pt>
                <c:pt idx="5">
                  <c:v>44256</c:v>
                </c:pt>
                <c:pt idx="6">
                  <c:v>44440</c:v>
                </c:pt>
                <c:pt idx="7">
                  <c:v>44621</c:v>
                </c:pt>
                <c:pt idx="8">
                  <c:v>44805</c:v>
                </c:pt>
                <c:pt idx="9">
                  <c:v>44986</c:v>
                </c:pt>
                <c:pt idx="10">
                  <c:v>45170</c:v>
                </c:pt>
                <c:pt idx="11">
                  <c:v>45352</c:v>
                </c:pt>
              </c:numCache>
            </c:numRef>
          </c:cat>
          <c:val>
            <c:numRef>
              <c:f>Sheet1!$E$2:$E$13</c:f>
              <c:numCache>
                <c:formatCode>General\%</c:formatCode>
                <c:ptCount val="12"/>
                <c:pt idx="0">
                  <c:v>17.899999999999999</c:v>
                </c:pt>
                <c:pt idx="1">
                  <c:v>14.7</c:v>
                </c:pt>
                <c:pt idx="2">
                  <c:v>25.4</c:v>
                </c:pt>
                <c:pt idx="3">
                  <c:v>31.4</c:v>
                </c:pt>
                <c:pt idx="4">
                  <c:v>43.5</c:v>
                </c:pt>
                <c:pt idx="5">
                  <c:v>53.400000000000006</c:v>
                </c:pt>
                <c:pt idx="6">
                  <c:v>72.300000000000011</c:v>
                </c:pt>
                <c:pt idx="7">
                  <c:v>79.5</c:v>
                </c:pt>
                <c:pt idx="8">
                  <c:v>81.800000000000011</c:v>
                </c:pt>
                <c:pt idx="9">
                  <c:v>84.1</c:v>
                </c:pt>
                <c:pt idx="10">
                  <c:v>89.4</c:v>
                </c:pt>
                <c:pt idx="11">
                  <c:v>87.1</c:v>
                </c:pt>
              </c:numCache>
            </c:numRef>
          </c:val>
          <c:extLst>
            <c:ext xmlns:c16="http://schemas.microsoft.com/office/drawing/2014/chart" uri="{C3380CC4-5D6E-409C-BE32-E72D297353CC}">
              <c16:uniqueId val="{00000004-899F-415F-8B62-398EA72457AD}"/>
            </c:ext>
          </c:extLst>
        </c:ser>
        <c:dLbls>
          <c:showLegendKey val="0"/>
          <c:showVal val="0"/>
          <c:showCatName val="0"/>
          <c:showSerName val="0"/>
          <c:showPercent val="0"/>
          <c:showBubbleSize val="0"/>
        </c:dLbls>
        <c:gapWidth val="182"/>
        <c:overlap val="100"/>
        <c:axId val="225146719"/>
        <c:axId val="225131327"/>
      </c:barChart>
      <c:catAx>
        <c:axId val="249676831"/>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9673087"/>
        <c:crosses val="autoZero"/>
        <c:auto val="0"/>
        <c:lblAlgn val="ctr"/>
        <c:lblOffset val="100"/>
        <c:noMultiLvlLbl val="0"/>
      </c:catAx>
      <c:valAx>
        <c:axId val="249673087"/>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249676831"/>
        <c:crosses val="autoZero"/>
        <c:crossBetween val="between"/>
      </c:valAx>
      <c:valAx>
        <c:axId val="225131327"/>
        <c:scaling>
          <c:orientation val="minMax"/>
          <c:max val="9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5146719"/>
        <c:crosses val="max"/>
        <c:crossBetween val="between"/>
      </c:valAx>
      <c:dateAx>
        <c:axId val="225146719"/>
        <c:scaling>
          <c:orientation val="minMax"/>
        </c:scaling>
        <c:delete val="1"/>
        <c:axPos val="l"/>
        <c:numFmt formatCode="yyyy&quot;年&quot;m&quot;月&quot;" sourceLinked="1"/>
        <c:majorTickMark val="out"/>
        <c:minorTickMark val="none"/>
        <c:tickLblPos val="nextTo"/>
        <c:crossAx val="225131327"/>
        <c:crosses val="autoZero"/>
        <c:auto val="1"/>
        <c:lblOffset val="100"/>
        <c:baseTimeUnit val="months"/>
      </c:dateAx>
      <c:spPr>
        <a:noFill/>
        <a:ln>
          <a:noFill/>
        </a:ln>
        <a:effectLst/>
      </c:spPr>
    </c:plotArea>
    <c:legend>
      <c:legendPos val="b"/>
      <c:legendEntry>
        <c:idx val="2"/>
        <c:delete val="1"/>
      </c:legendEntry>
      <c:layout>
        <c:manualLayout>
          <c:xMode val="edge"/>
          <c:yMode val="edge"/>
          <c:x val="3.0542879148169059E-2"/>
          <c:y val="0.88452020597544057"/>
          <c:w val="0.89999990984334244"/>
          <c:h val="4.48306388122809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68097452848048"/>
          <c:y val="8.6290816729917771E-2"/>
          <c:w val="0.80467224494040301"/>
          <c:h val="0.51811057084123968"/>
        </c:manualLayout>
      </c:layout>
      <c:barChart>
        <c:barDir val="bar"/>
        <c:grouping val="stacked"/>
        <c:varyColors val="0"/>
        <c:ser>
          <c:idx val="0"/>
          <c:order val="0"/>
          <c:tx>
            <c:strRef>
              <c:f>Sheet1!$E$26</c:f>
              <c:strCache>
                <c:ptCount val="1"/>
                <c:pt idx="0">
                  <c:v>常に意識している</c:v>
                </c:pt>
              </c:strCache>
            </c:strRef>
          </c:tx>
          <c:spPr>
            <a:pattFill prst="ltVert">
              <a:fgClr>
                <a:srgbClr val="5B9BD5"/>
              </a:fgClr>
              <a:bgClr>
                <a:sysClr val="window" lastClr="FFFFFF"/>
              </a:bgClr>
            </a:pattFill>
            <a:ln>
              <a:solidFill>
                <a:sysClr val="windowText" lastClr="000000"/>
              </a:solid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Sheet1!$D$33:$D$34</c:f>
              <c:strCache>
                <c:ptCount val="2"/>
                <c:pt idx="0">
                  <c:v>2023年9月(n=894)</c:v>
                </c:pt>
                <c:pt idx="1">
                  <c:v>2024年3月(n=871)</c:v>
                </c:pt>
              </c:strCache>
            </c:strRef>
          </c:cat>
          <c:val>
            <c:numRef>
              <c:f>Sheet1!$E$33:$E$34</c:f>
              <c:numCache>
                <c:formatCode>0.0"%"</c:formatCode>
                <c:ptCount val="2"/>
                <c:pt idx="0">
                  <c:v>7</c:v>
                </c:pt>
                <c:pt idx="1">
                  <c:v>7.6</c:v>
                </c:pt>
              </c:numCache>
            </c:numRef>
          </c:val>
          <c:extLst>
            <c:ext xmlns:c16="http://schemas.microsoft.com/office/drawing/2014/chart" uri="{C3380CC4-5D6E-409C-BE32-E72D297353CC}">
              <c16:uniqueId val="{00000000-9EFB-4C07-AA4E-ACFC8A3E9EF3}"/>
            </c:ext>
          </c:extLst>
        </c:ser>
        <c:ser>
          <c:idx val="1"/>
          <c:order val="1"/>
          <c:tx>
            <c:strRef>
              <c:f>Sheet1!$F$26</c:f>
              <c:strCache>
                <c:ptCount val="1"/>
                <c:pt idx="0">
                  <c:v>よく意識している</c:v>
                </c:pt>
              </c:strCache>
            </c:strRef>
          </c:tx>
          <c:spPr>
            <a:pattFill prst="ltHorz">
              <a:fgClr>
                <a:srgbClr val="5B9BD5"/>
              </a:fgClr>
              <a:bgClr>
                <a:sysClr val="window" lastClr="FFFFFF"/>
              </a:bgClr>
            </a:pattFill>
            <a:ln>
              <a:solidFill>
                <a:schemeClr val="tx1"/>
              </a:solid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Sheet1!$D$33:$D$34</c:f>
              <c:strCache>
                <c:ptCount val="2"/>
                <c:pt idx="0">
                  <c:v>2023年9月(n=894)</c:v>
                </c:pt>
                <c:pt idx="1">
                  <c:v>2024年3月(n=871)</c:v>
                </c:pt>
              </c:strCache>
            </c:strRef>
          </c:cat>
          <c:val>
            <c:numRef>
              <c:f>Sheet1!$F$33:$F$34</c:f>
              <c:numCache>
                <c:formatCode>0.0"%"</c:formatCode>
                <c:ptCount val="2"/>
                <c:pt idx="0">
                  <c:v>18.100000000000001</c:v>
                </c:pt>
                <c:pt idx="1">
                  <c:v>19.5</c:v>
                </c:pt>
              </c:numCache>
            </c:numRef>
          </c:val>
          <c:extLst>
            <c:ext xmlns:c16="http://schemas.microsoft.com/office/drawing/2014/chart" uri="{C3380CC4-5D6E-409C-BE32-E72D297353CC}">
              <c16:uniqueId val="{00000001-9EFB-4C07-AA4E-ACFC8A3E9EF3}"/>
            </c:ext>
          </c:extLst>
        </c:ser>
        <c:ser>
          <c:idx val="2"/>
          <c:order val="2"/>
          <c:tx>
            <c:strRef>
              <c:f>Sheet1!$G$26</c:f>
              <c:strCache>
                <c:ptCount val="1"/>
                <c:pt idx="0">
                  <c:v>たまに意識している</c:v>
                </c:pt>
              </c:strCache>
            </c:strRef>
          </c:tx>
          <c:spPr>
            <a:pattFill prst="divot">
              <a:fgClr>
                <a:srgbClr val="5B9BD5"/>
              </a:fgClr>
              <a:bgClr>
                <a:sysClr val="window" lastClr="FFFFFF"/>
              </a:bgClr>
            </a:pattFill>
            <a:ln>
              <a:solidFill>
                <a:schemeClr val="tx1"/>
              </a:solid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Sheet1!$D$33:$D$34</c:f>
              <c:strCache>
                <c:ptCount val="2"/>
                <c:pt idx="0">
                  <c:v>2023年9月(n=894)</c:v>
                </c:pt>
                <c:pt idx="1">
                  <c:v>2024年3月(n=871)</c:v>
                </c:pt>
              </c:strCache>
            </c:strRef>
          </c:cat>
          <c:val>
            <c:numRef>
              <c:f>Sheet1!$G$33:$G$34</c:f>
              <c:numCache>
                <c:formatCode>0.0"%"</c:formatCode>
                <c:ptCount val="2"/>
                <c:pt idx="0">
                  <c:v>42.3</c:v>
                </c:pt>
                <c:pt idx="1">
                  <c:v>46.4</c:v>
                </c:pt>
              </c:numCache>
            </c:numRef>
          </c:val>
          <c:extLst>
            <c:ext xmlns:c16="http://schemas.microsoft.com/office/drawing/2014/chart" uri="{C3380CC4-5D6E-409C-BE32-E72D297353CC}">
              <c16:uniqueId val="{00000002-9EFB-4C07-AA4E-ACFC8A3E9EF3}"/>
            </c:ext>
          </c:extLst>
        </c:ser>
        <c:dLbls>
          <c:showLegendKey val="0"/>
          <c:showVal val="0"/>
          <c:showCatName val="0"/>
          <c:showSerName val="0"/>
          <c:showPercent val="0"/>
          <c:showBubbleSize val="0"/>
        </c:dLbls>
        <c:gapWidth val="40"/>
        <c:overlap val="100"/>
        <c:axId val="1982412783"/>
        <c:axId val="1982397391"/>
        <c:extLst/>
      </c:barChart>
      <c:catAx>
        <c:axId val="198241278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0"/>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18302454397158474"/>
          <c:y val="0.8246194957176477"/>
          <c:w val="0.42030284702601189"/>
          <c:h val="0.1482754963375426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74599041737463"/>
          <c:y val="3.884001223875326E-2"/>
          <c:w val="0.75654105072283162"/>
          <c:h val="0.55118712111481338"/>
        </c:manualLayout>
      </c:layout>
      <c:barChart>
        <c:barDir val="bar"/>
        <c:grouping val="percentStacked"/>
        <c:varyColors val="0"/>
        <c:ser>
          <c:idx val="1"/>
          <c:order val="0"/>
          <c:tx>
            <c:strRef>
              <c:f>Sheet1!$E$26</c:f>
              <c:strCache>
                <c:ptCount val="1"/>
                <c:pt idx="0">
                  <c:v>常に意識している</c:v>
                </c:pt>
              </c:strCache>
              <c:extLst xmlns:c15="http://schemas.microsoft.com/office/drawing/2012/chart"/>
            </c:strRef>
          </c:tx>
          <c:spPr>
            <a:solidFill>
              <a:srgbClr val="5B9BD5"/>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Sheet1!$D$35:$D$51</c:f>
              <c:strCache>
                <c:ptCount val="5"/>
                <c:pt idx="0">
                  <c:v>2023年9月(n=221)</c:v>
                </c:pt>
                <c:pt idx="1">
                  <c:v>2024年3月(n=450)</c:v>
                </c:pt>
                <c:pt idx="3">
                  <c:v>2023年9月(n=226)</c:v>
                </c:pt>
                <c:pt idx="4">
                  <c:v>2024年3月(n=421)</c:v>
                </c:pt>
              </c:strCache>
            </c:strRef>
          </c:cat>
          <c:val>
            <c:numRef>
              <c:f>Sheet1!$E$35:$E$51</c:f>
              <c:numCache>
                <c:formatCode>0.0</c:formatCode>
                <c:ptCount val="5"/>
                <c:pt idx="0">
                  <c:v>14.9</c:v>
                </c:pt>
                <c:pt idx="1">
                  <c:v>6.4</c:v>
                </c:pt>
                <c:pt idx="3">
                  <c:v>11.5</c:v>
                </c:pt>
                <c:pt idx="4">
                  <c:v>8.8000000000000007</c:v>
                </c:pt>
              </c:numCache>
            </c:numRef>
          </c:val>
          <c:extLst>
            <c:ext xmlns:c16="http://schemas.microsoft.com/office/drawing/2014/chart" uri="{C3380CC4-5D6E-409C-BE32-E72D297353CC}">
              <c16:uniqueId val="{00000000-8162-46E1-9D33-D3592375A25B}"/>
            </c:ext>
          </c:extLst>
        </c:ser>
        <c:ser>
          <c:idx val="2"/>
          <c:order val="1"/>
          <c:tx>
            <c:strRef>
              <c:f>Sheet1!$F$26</c:f>
              <c:strCache>
                <c:ptCount val="1"/>
                <c:pt idx="0">
                  <c:v>よく意識している</c:v>
                </c:pt>
              </c:strCache>
              <c:extLst xmlns:c15="http://schemas.microsoft.com/office/drawing/2012/chart"/>
            </c:strRef>
          </c:tx>
          <c:spPr>
            <a:pattFill prst="ltVert">
              <a:fgClr>
                <a:srgbClr val="5B9BD5"/>
              </a:fgClr>
              <a:bgClr>
                <a:sysClr val="window" lastClr="FFFFFF"/>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Sheet1!$D$35:$D$51</c:f>
              <c:strCache>
                <c:ptCount val="5"/>
                <c:pt idx="0">
                  <c:v>2023年9月(n=221)</c:v>
                </c:pt>
                <c:pt idx="1">
                  <c:v>2024年3月(n=450)</c:v>
                </c:pt>
                <c:pt idx="3">
                  <c:v>2023年9月(n=226)</c:v>
                </c:pt>
                <c:pt idx="4">
                  <c:v>2024年3月(n=421)</c:v>
                </c:pt>
              </c:strCache>
            </c:strRef>
          </c:cat>
          <c:val>
            <c:numRef>
              <c:f>Sheet1!$F$35:$F$51</c:f>
              <c:numCache>
                <c:formatCode>0.0</c:formatCode>
                <c:ptCount val="5"/>
                <c:pt idx="0">
                  <c:v>28.1</c:v>
                </c:pt>
                <c:pt idx="1">
                  <c:v>21.1</c:v>
                </c:pt>
                <c:pt idx="3">
                  <c:v>29.2</c:v>
                </c:pt>
                <c:pt idx="4">
                  <c:v>17.8</c:v>
                </c:pt>
              </c:numCache>
            </c:numRef>
          </c:val>
          <c:extLst>
            <c:ext xmlns:c16="http://schemas.microsoft.com/office/drawing/2014/chart" uri="{C3380CC4-5D6E-409C-BE32-E72D297353CC}">
              <c16:uniqueId val="{00000001-8162-46E1-9D33-D3592375A25B}"/>
            </c:ext>
          </c:extLst>
        </c:ser>
        <c:ser>
          <c:idx val="3"/>
          <c:order val="2"/>
          <c:tx>
            <c:strRef>
              <c:f>Sheet1!$G$26</c:f>
              <c:strCache>
                <c:ptCount val="1"/>
                <c:pt idx="0">
                  <c:v>たまに意識している</c:v>
                </c:pt>
              </c:strCache>
              <c:extLst xmlns:c15="http://schemas.microsoft.com/office/drawing/2012/chart"/>
            </c:strRef>
          </c:tx>
          <c:spPr>
            <a:pattFill prst="ltHorz">
              <a:fgClr>
                <a:srgbClr val="5B9BD5"/>
              </a:fgClr>
              <a:bgClr>
                <a:sysClr val="window" lastClr="FFFFFF"/>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Sheet1!$D$35:$D$51</c:f>
              <c:strCache>
                <c:ptCount val="5"/>
                <c:pt idx="0">
                  <c:v>2023年9月(n=221)</c:v>
                </c:pt>
                <c:pt idx="1">
                  <c:v>2024年3月(n=450)</c:v>
                </c:pt>
                <c:pt idx="3">
                  <c:v>2023年9月(n=226)</c:v>
                </c:pt>
                <c:pt idx="4">
                  <c:v>2024年3月(n=421)</c:v>
                </c:pt>
              </c:strCache>
            </c:strRef>
          </c:cat>
          <c:val>
            <c:numRef>
              <c:f>Sheet1!$G$35:$G$51</c:f>
              <c:numCache>
                <c:formatCode>0.0</c:formatCode>
                <c:ptCount val="5"/>
                <c:pt idx="0">
                  <c:v>45.2</c:v>
                </c:pt>
                <c:pt idx="1">
                  <c:v>50.9</c:v>
                </c:pt>
                <c:pt idx="3">
                  <c:v>40.299999999999997</c:v>
                </c:pt>
                <c:pt idx="4">
                  <c:v>41.6</c:v>
                </c:pt>
              </c:numCache>
            </c:numRef>
          </c:val>
          <c:extLst>
            <c:ext xmlns:c16="http://schemas.microsoft.com/office/drawing/2014/chart" uri="{C3380CC4-5D6E-409C-BE32-E72D297353CC}">
              <c16:uniqueId val="{00000002-8162-46E1-9D33-D3592375A25B}"/>
            </c:ext>
          </c:extLst>
        </c:ser>
        <c:ser>
          <c:idx val="0"/>
          <c:order val="3"/>
          <c:tx>
            <c:strRef>
              <c:f>Sheet1!$H$26</c:f>
              <c:strCache>
                <c:ptCount val="1"/>
                <c:pt idx="0">
                  <c:v>意識していない</c:v>
                </c:pt>
              </c:strCache>
            </c:strRef>
          </c:tx>
          <c:spPr>
            <a:pattFill prst="divot">
              <a:fgClr>
                <a:srgbClr val="5B9BD5"/>
              </a:fgClr>
              <a:bgClr>
                <a:sysClr val="window" lastClr="FFFFFF"/>
              </a:bgClr>
            </a:patt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Sheet1!$D$35:$D$51</c:f>
              <c:strCache>
                <c:ptCount val="5"/>
                <c:pt idx="0">
                  <c:v>2023年9月(n=221)</c:v>
                </c:pt>
                <c:pt idx="1">
                  <c:v>2024年3月(n=450)</c:v>
                </c:pt>
                <c:pt idx="3">
                  <c:v>2023年9月(n=226)</c:v>
                </c:pt>
                <c:pt idx="4">
                  <c:v>2024年3月(n=421)</c:v>
                </c:pt>
              </c:strCache>
            </c:strRef>
          </c:cat>
          <c:val>
            <c:numRef>
              <c:f>Sheet1!$H$35:$H$51</c:f>
              <c:numCache>
                <c:formatCode>0.0</c:formatCode>
                <c:ptCount val="5"/>
                <c:pt idx="0">
                  <c:v>11.8</c:v>
                </c:pt>
                <c:pt idx="1">
                  <c:v>21.6</c:v>
                </c:pt>
                <c:pt idx="3">
                  <c:v>19</c:v>
                </c:pt>
                <c:pt idx="4">
                  <c:v>31.8</c:v>
                </c:pt>
              </c:numCache>
            </c:numRef>
          </c:val>
          <c:extLst>
            <c:ext xmlns:c16="http://schemas.microsoft.com/office/drawing/2014/chart" uri="{C3380CC4-5D6E-409C-BE32-E72D297353CC}">
              <c16:uniqueId val="{00000003-8162-46E1-9D33-D3592375A25B}"/>
            </c:ext>
          </c:extLst>
        </c:ser>
        <c:dLbls>
          <c:dLblPos val="ctr"/>
          <c:showLegendKey val="0"/>
          <c:showVal val="1"/>
          <c:showCatName val="0"/>
          <c:showSerName val="0"/>
          <c:showPercent val="0"/>
          <c:showBubbleSize val="0"/>
        </c:dLbls>
        <c:gapWidth val="6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2182915279628285"/>
          <c:y val="0.75601745862643022"/>
          <c:w val="0.6729160239562032"/>
          <c:h val="0.192849569201089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200"/>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57060925626787E-2"/>
          <c:y val="0.10371091452693519"/>
          <c:w val="0.86819885165505539"/>
          <c:h val="0.64659487613893973"/>
        </c:manualLayout>
      </c:layout>
      <c:barChart>
        <c:barDir val="col"/>
        <c:grouping val="clustered"/>
        <c:varyColors val="0"/>
        <c:ser>
          <c:idx val="0"/>
          <c:order val="0"/>
          <c:tx>
            <c:strRef>
              <c:f>Sheet1!$H$1</c:f>
              <c:strCache>
                <c:ptCount val="1"/>
                <c:pt idx="0">
                  <c:v>2024年3月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Sheet1!$B$2:$B$10</c:f>
              <c:strCache>
                <c:ptCount val="9"/>
                <c:pt idx="0">
                  <c:v>国</c:v>
                </c:pt>
                <c:pt idx="1">
                  <c:v>大阪府庁</c:v>
                </c:pt>
                <c:pt idx="2">
                  <c:v>市町村</c:v>
                </c:pt>
                <c:pt idx="3">
                  <c:v>企業</c:v>
                </c:pt>
                <c:pt idx="4">
                  <c:v>非営利団体（ＮＰＯ・ＮＧＯ等）</c:v>
                </c:pt>
                <c:pt idx="5">
                  <c:v>有名人</c:v>
                </c:pt>
                <c:pt idx="6">
                  <c:v>個人</c:v>
                </c:pt>
                <c:pt idx="7">
                  <c:v>その他</c:v>
                </c:pt>
                <c:pt idx="8">
                  <c:v>特にない</c:v>
                </c:pt>
              </c:strCache>
            </c:strRef>
          </c:cat>
          <c:val>
            <c:numRef>
              <c:f>Sheet1!$H$2:$H$10</c:f>
              <c:numCache>
                <c:formatCode>0.0"%"</c:formatCode>
                <c:ptCount val="9"/>
                <c:pt idx="0">
                  <c:v>26.6</c:v>
                </c:pt>
                <c:pt idx="1">
                  <c:v>29.8</c:v>
                </c:pt>
                <c:pt idx="2">
                  <c:v>33.9</c:v>
                </c:pt>
                <c:pt idx="3">
                  <c:v>26.1</c:v>
                </c:pt>
                <c:pt idx="4">
                  <c:v>10.3</c:v>
                </c:pt>
                <c:pt idx="5">
                  <c:v>10.4</c:v>
                </c:pt>
                <c:pt idx="6">
                  <c:v>8.1999999999999993</c:v>
                </c:pt>
                <c:pt idx="7">
                  <c:v>0</c:v>
                </c:pt>
                <c:pt idx="8">
                  <c:v>41.9</c:v>
                </c:pt>
              </c:numCache>
            </c:numRef>
          </c:val>
          <c:extLst xmlns:c15="http://schemas.microsoft.com/office/drawing/2012/chart">
            <c:ext xmlns:c16="http://schemas.microsoft.com/office/drawing/2014/chart" uri="{C3380CC4-5D6E-409C-BE32-E72D297353CC}">
              <c16:uniqueId val="{00000000-81BE-45E4-BA4C-456B1E81EDE1}"/>
            </c:ext>
          </c:extLst>
        </c:ser>
        <c:dLbls>
          <c:dLblPos val="outEnd"/>
          <c:showLegendKey val="0"/>
          <c:showVal val="1"/>
          <c:showCatName val="0"/>
          <c:showSerName val="0"/>
          <c:showPercent val="0"/>
          <c:showBubbleSize val="0"/>
        </c:dLbls>
        <c:gapWidth val="219"/>
        <c:overlap val="-27"/>
        <c:axId val="93577936"/>
        <c:axId val="93571280"/>
        <c:extLst/>
      </c:barChart>
      <c:catAx>
        <c:axId val="93577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drawings/drawing2.xml><?xml version="1.0" encoding="utf-8"?>
<c:userShapes xmlns:c="http://schemas.openxmlformats.org/drawingml/2006/chart">
  <cdr:relSizeAnchor xmlns:cdr="http://schemas.openxmlformats.org/drawingml/2006/chartDrawing">
    <cdr:from>
      <cdr:x>0.90741</cdr:x>
      <cdr:y>0.09839</cdr:y>
    </cdr:from>
    <cdr:to>
      <cdr:x>0.95671</cdr:x>
      <cdr:y>0.2945</cdr:y>
    </cdr:to>
    <cdr:sp macro="" textlink="">
      <cdr:nvSpPr>
        <cdr:cNvPr id="2" name="テキスト ボックス 1"/>
        <cdr:cNvSpPr txBox="1"/>
      </cdr:nvSpPr>
      <cdr:spPr>
        <a:xfrm xmlns:a="http://schemas.openxmlformats.org/drawingml/2006/main">
          <a:off x="8167676" y="148428"/>
          <a:ext cx="443753" cy="2958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0.9072</cdr:x>
      <cdr:y>0.12746</cdr:y>
    </cdr:from>
    <cdr:to>
      <cdr:x>0.97319</cdr:x>
      <cdr:y>0.30955</cdr:y>
    </cdr:to>
    <cdr:sp macro="" textlink="">
      <cdr:nvSpPr>
        <cdr:cNvPr id="3" name="テキスト ボックス 2"/>
        <cdr:cNvSpPr txBox="1"/>
      </cdr:nvSpPr>
      <cdr:spPr>
        <a:xfrm xmlns:a="http://schemas.openxmlformats.org/drawingml/2006/main">
          <a:off x="7712425" y="183222"/>
          <a:ext cx="561002" cy="2617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050" b="1" dirty="0">
              <a:latin typeface="游ゴシック 本文"/>
            </a:rPr>
            <a:t>73.5%</a:t>
          </a:r>
          <a:endParaRPr lang="ja-JP" altLang="en-US" sz="1050" b="1" dirty="0">
            <a:latin typeface="游ゴシック 本文"/>
          </a:endParaRPr>
        </a:p>
      </cdr:txBody>
    </cdr:sp>
  </cdr:relSizeAnchor>
  <cdr:relSizeAnchor xmlns:cdr="http://schemas.openxmlformats.org/drawingml/2006/chartDrawing">
    <cdr:from>
      <cdr:x>0.84473</cdr:x>
      <cdr:y>0.39604</cdr:y>
    </cdr:from>
    <cdr:to>
      <cdr:x>0.91072</cdr:x>
      <cdr:y>0.57812</cdr:y>
    </cdr:to>
    <cdr:sp macro="" textlink="">
      <cdr:nvSpPr>
        <cdr:cNvPr id="4" name="テキスト ボックス 3"/>
        <cdr:cNvSpPr txBox="1"/>
      </cdr:nvSpPr>
      <cdr:spPr>
        <a:xfrm xmlns:a="http://schemas.openxmlformats.org/drawingml/2006/main">
          <a:off x="7181293" y="569302"/>
          <a:ext cx="561002" cy="2617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050" dirty="0">
              <a:latin typeface="游ゴシック 本文"/>
            </a:rPr>
            <a:t>67.4%</a:t>
          </a:r>
          <a:endParaRPr lang="ja-JP" altLang="en-US" sz="1050" dirty="0">
            <a:latin typeface="游ゴシック 本文"/>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2025/3/12</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2025/3/12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309829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58237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421275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247425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3774233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pPr marR="80010" algn="just">
              <a:lnSpc>
                <a:spcPts val="2200"/>
              </a:lnSpc>
              <a:spcBef>
                <a:spcPts val="600"/>
              </a:spcBef>
            </a:pPr>
            <a:endParaRPr lang="en-US" altLang="ja-JP" dirty="0"/>
          </a:p>
        </p:txBody>
      </p:sp>
    </p:spTree>
    <p:extLst>
      <p:ext uri="{BB962C8B-B14F-4D97-AF65-F5344CB8AC3E}">
        <p14:creationId xmlns:p14="http://schemas.microsoft.com/office/powerpoint/2010/main" val="378342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2321002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3074617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2617913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130640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68463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solidFill>
                  <a:prstClr val="black"/>
                </a:solidFill>
                <a:latin typeface="Calibri"/>
                <a:ea typeface="ＭＳ Ｐゴシック"/>
              </a:rPr>
              <a:pPr/>
              <a:t>19</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46233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3433857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687226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2069448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4061600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3702551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3557447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48" marR="78448" indent="-263048" algn="just">
              <a:lnSpc>
                <a:spcPts val="2156"/>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27</a:t>
            </a:fld>
            <a:endParaRPr kumimoji="1" lang="ja-JP" altLang="en-US"/>
          </a:p>
        </p:txBody>
      </p:sp>
    </p:spTree>
    <p:extLst>
      <p:ext uri="{BB962C8B-B14F-4D97-AF65-F5344CB8AC3E}">
        <p14:creationId xmlns:p14="http://schemas.microsoft.com/office/powerpoint/2010/main" val="3204081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34106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2639798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4150" y="649288"/>
            <a:ext cx="4110038" cy="2844800"/>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3133941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582488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3260283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1617400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606551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76275" y="733425"/>
            <a:ext cx="5294313" cy="3665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64690" y="4644272"/>
            <a:ext cx="5317489" cy="4399836"/>
          </a:xfrm>
          <a:prstGeom prst="rect">
            <a:avLst/>
          </a:prstGeom>
          <a:noFill/>
          <a:ln>
            <a:noFill/>
          </a:ln>
        </p:spPr>
        <p:txBody>
          <a:bodyPr lIns="89647" tIns="44810" rIns="89647" bIns="44810" anchor="t" anchorCtr="0">
            <a:noAutofit/>
          </a:bodyPr>
          <a:lstStyle/>
          <a:p>
            <a:pPr algn="just">
              <a:buSzPct val="25000"/>
            </a:pPr>
            <a:endParaRPr lang="ja-JP" altLang="en-US" dirty="0"/>
          </a:p>
        </p:txBody>
      </p:sp>
      <p:sp>
        <p:nvSpPr>
          <p:cNvPr id="188" name="Shape 188"/>
          <p:cNvSpPr txBox="1">
            <a:spLocks noGrp="1"/>
          </p:cNvSpPr>
          <p:nvPr>
            <p:ph type="sldNum" idx="12"/>
          </p:nvPr>
        </p:nvSpPr>
        <p:spPr>
          <a:xfrm>
            <a:off x="3765016" y="9286847"/>
            <a:ext cx="2880307" cy="488871"/>
          </a:xfrm>
          <a:prstGeom prst="rect">
            <a:avLst/>
          </a:prstGeom>
          <a:noFill/>
          <a:ln>
            <a:noFill/>
          </a:ln>
        </p:spPr>
        <p:txBody>
          <a:bodyPr lIns="89647" tIns="44810" rIns="89647" bIns="44810"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35</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6062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1069095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48" marR="78448" indent="-263048" algn="just">
              <a:lnSpc>
                <a:spcPts val="2156"/>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37</a:t>
            </a:fld>
            <a:endParaRPr kumimoji="1" lang="ja-JP" altLang="en-US"/>
          </a:p>
        </p:txBody>
      </p:sp>
    </p:spTree>
    <p:extLst>
      <p:ext uri="{BB962C8B-B14F-4D97-AF65-F5344CB8AC3E}">
        <p14:creationId xmlns:p14="http://schemas.microsoft.com/office/powerpoint/2010/main" val="1274162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316243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39</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40</a:t>
            </a:fld>
            <a:endParaRPr kumimoji="1" lang="ja-JP" altLang="en-US"/>
          </a:p>
        </p:txBody>
      </p:sp>
    </p:spTree>
    <p:extLst>
      <p:ext uri="{BB962C8B-B14F-4D97-AF65-F5344CB8AC3E}">
        <p14:creationId xmlns:p14="http://schemas.microsoft.com/office/powerpoint/2010/main" val="2418553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41</a:t>
            </a:fld>
            <a:endParaRPr kumimoji="1" lang="ja-JP" altLang="en-US"/>
          </a:p>
        </p:txBody>
      </p:sp>
    </p:spTree>
    <p:extLst>
      <p:ext uri="{BB962C8B-B14F-4D97-AF65-F5344CB8AC3E}">
        <p14:creationId xmlns:p14="http://schemas.microsoft.com/office/powerpoint/2010/main" val="1887620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2650" y="217488"/>
            <a:ext cx="4702175" cy="3255962"/>
          </a:xfrm>
          <a:prstGeom prst="rect">
            <a:avLst/>
          </a:prstGeom>
        </p:spPr>
      </p:sp>
      <p:sp>
        <p:nvSpPr>
          <p:cNvPr id="3" name="ノート プレースホルダー 2"/>
          <p:cNvSpPr>
            <a:spLocks noGrp="1"/>
          </p:cNvSpPr>
          <p:nvPr>
            <p:ph type="body" idx="1"/>
          </p:nvPr>
        </p:nvSpPr>
        <p:spPr>
          <a:xfrm>
            <a:off x="680721" y="3918269"/>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8" y="9440655"/>
            <a:ext cx="2949787" cy="496967"/>
          </a:xfrm>
          <a:prstGeom prst="rect">
            <a:avLst/>
          </a:prstGeom>
        </p:spPr>
        <p:txBody>
          <a:bodyPr/>
          <a:lstStyle/>
          <a:p>
            <a:fld id="{BA841F3B-5A04-41FB-8249-8E399CC488D9}" type="slidenum">
              <a:rPr kumimoji="1" lang="ja-JP" altLang="en-US" smtClean="0"/>
              <a:t>42</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0363" lvl="0" indent="-360363"/>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112929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lvl="0" indent="-268288"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275515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2025/3/12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2025/3/12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2025/3/12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2025/3/12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2025/3/12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2025/3/12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2025/3/12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2025/3/12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12878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586912-7F68-4813-9D58-AD7E9C1AF93F}" type="datetime1">
              <a:rPr kumimoji="1" lang="ja-JP" altLang="en-US" smtClean="0"/>
              <a:t>2025/3/12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10537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07842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56E39F-BDA8-46DB-ADA3-DC040D7AC81B}" type="datetime1">
              <a:rPr kumimoji="1" lang="ja-JP" altLang="en-US" smtClean="0"/>
              <a:t>2025/3/12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1995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2025/3/12</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5" r:id="rId5"/>
    <p:sldLayoutId id="2147483703" r:id="rId6"/>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2025/3/12</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2025/3/12</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6E462-7917-4EE3-8488-E247D2A64489}" type="datetime1">
              <a:rPr kumimoji="1" lang="ja-JP" altLang="en-US" smtClean="0"/>
              <a:t>2025/3/12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388593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8" r:id="rId5"/>
    <p:sldLayoutId id="2147483712"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gindex.or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4.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35.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3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9.xml"/><Relationship Id="rId16"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29.xml"/><Relationship Id="rId6" Type="http://schemas.openxmlformats.org/officeDocument/2006/relationships/image" Target="../media/image61.png"/><Relationship Id="rId5" Type="http://schemas.openxmlformats.org/officeDocument/2006/relationships/image" Target="../media/image13.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9.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a:latin typeface="Meiryo UI" panose="020B0604030504040204" pitchFamily="50" charset="-128"/>
                <a:ea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9</a:t>
            </a:r>
            <a:r>
              <a:rPr kumimoji="1" lang="ja-JP" altLang="en-US" sz="2000" dirty="0">
                <a:latin typeface="Meiryo UI" panose="020B0604030504040204" pitchFamily="50" charset="-128"/>
                <a:ea typeface="Meiryo UI" panose="020B0604030504040204" pitchFamily="50" charset="-128"/>
              </a:rPr>
              <a:t>月</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大阪府 政策企画部 企画室</a:t>
            </a:r>
          </a:p>
        </p:txBody>
      </p:sp>
      <p:sp>
        <p:nvSpPr>
          <p:cNvPr id="2" name="テキスト ボックス 1"/>
          <p:cNvSpPr txBox="1"/>
          <p:nvPr/>
        </p:nvSpPr>
        <p:spPr>
          <a:xfrm>
            <a:off x="-4" y="993668"/>
            <a:ext cx="9906001" cy="1938992"/>
          </a:xfrm>
          <a:prstGeom prst="rect">
            <a:avLst/>
          </a:prstGeom>
          <a:noFill/>
        </p:spPr>
        <p:txBody>
          <a:bodyPr wrap="square" rtlCol="0">
            <a:spAutoFit/>
          </a:bodyPr>
          <a:lstStyle/>
          <a:p>
            <a:pPr algn="ct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の推進に向けた</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大阪府の取組みについて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AA93A42-FAA4-4E19-82DD-85086FAD74AE}"/>
              </a:ext>
            </a:extLst>
          </p:cNvPr>
          <p:cNvPicPr>
            <a:picLocks noChangeAspect="1"/>
          </p:cNvPicPr>
          <p:nvPr/>
        </p:nvPicPr>
        <p:blipFill>
          <a:blip r:embed="rId3"/>
          <a:stretch>
            <a:fillRect/>
          </a:stretch>
        </p:blipFill>
        <p:spPr>
          <a:xfrm>
            <a:off x="3273097" y="2369329"/>
            <a:ext cx="3359798" cy="3315444"/>
          </a:xfrm>
          <a:prstGeom prst="rect">
            <a:avLst/>
          </a:prstGeom>
        </p:spPr>
      </p:pic>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7500"/>
          </a:xfrm>
          <a:prstGeom prst="rect">
            <a:avLst/>
          </a:prstGeom>
        </p:spPr>
        <p:txBody>
          <a:bodyPr wrap="square">
            <a:spAutoFit/>
          </a:bodyPr>
          <a:lstStyle/>
          <a:p>
            <a:pPr>
              <a:lnSpc>
                <a:spcPct val="150000"/>
              </a:lnSpc>
            </a:pPr>
            <a:r>
              <a:rPr lang="ja-JP" altLang="ja-JP" b="1" dirty="0"/>
              <a:t>あらゆる年齢のすべての人々の健康的な生活を確保し、福祉を促進する</a:t>
            </a:r>
            <a:endParaRPr lang="ja-JP" altLang="en-US" sz="2400" b="1" dirty="0"/>
          </a:p>
        </p:txBody>
      </p:sp>
      <p:graphicFrame>
        <p:nvGraphicFramePr>
          <p:cNvPr id="10" name="表 9"/>
          <p:cNvGraphicFramePr>
            <a:graphicFrameLocks noGrp="1"/>
          </p:cNvGraphicFramePr>
          <p:nvPr>
            <p:extLst>
              <p:ext uri="{D42A27DB-BD31-4B8C-83A1-F6EECF244321}">
                <p14:modId xmlns:p14="http://schemas.microsoft.com/office/powerpoint/2010/main" val="4138335494"/>
              </p:ext>
            </p:extLst>
          </p:nvPr>
        </p:nvGraphicFramePr>
        <p:xfrm>
          <a:off x="2364623" y="1293387"/>
          <a:ext cx="7397942" cy="517128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a:latin typeface="+mn-ea"/>
                          <a:ea typeface="+mn-ea"/>
                        </a:rPr>
                        <a:t>3.1</a:t>
                      </a: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年までに、世界の妊産婦の死亡率を出生</a:t>
                      </a:r>
                      <a:r>
                        <a:rPr kumimoji="1" lang="en-US" altLang="ja-JP" sz="1100" kern="1200" dirty="0">
                          <a:solidFill>
                            <a:schemeClr val="dk1"/>
                          </a:solidFill>
                          <a:effectLst/>
                          <a:latin typeface="+mn-lt"/>
                          <a:ea typeface="+mn-ea"/>
                          <a:cs typeface="+mn-cs"/>
                        </a:rPr>
                        <a:t>10</a:t>
                      </a:r>
                      <a:r>
                        <a:rPr kumimoji="1" lang="ja-JP" altLang="ja-JP" sz="1100" kern="1200" dirty="0">
                          <a:solidFill>
                            <a:schemeClr val="dk1"/>
                          </a:solidFill>
                          <a:effectLst/>
                          <a:latin typeface="+mn-lt"/>
                          <a:ea typeface="+mn-ea"/>
                          <a:cs typeface="+mn-cs"/>
                        </a:rPr>
                        <a:t>万人当たり</a:t>
                      </a:r>
                      <a:r>
                        <a:rPr kumimoji="1" lang="en-US" altLang="ja-JP" sz="1100" kern="1200" dirty="0">
                          <a:solidFill>
                            <a:schemeClr val="dk1"/>
                          </a:solidFill>
                          <a:effectLst/>
                          <a:latin typeface="+mn-lt"/>
                          <a:ea typeface="+mn-ea"/>
                          <a:cs typeface="+mn-cs"/>
                        </a:rPr>
                        <a:t>70</a:t>
                      </a:r>
                      <a:r>
                        <a:rPr kumimoji="1" lang="ja-JP" altLang="ja-JP" sz="1100" kern="1200" dirty="0">
                          <a:solidFill>
                            <a:schemeClr val="dk1"/>
                          </a:solidFill>
                          <a:effectLst/>
                          <a:latin typeface="+mn-lt"/>
                          <a:ea typeface="+mn-ea"/>
                          <a:cs typeface="+mn-cs"/>
                        </a:rPr>
                        <a:t>人未満に削減する。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a:latin typeface="+mn-ea"/>
                          <a:ea typeface="+mn-ea"/>
                        </a:rPr>
                        <a:t>3.2</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すべての国が新生児死亡率を少なくとも出生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12</a:t>
                      </a:r>
                      <a:r>
                        <a:rPr kumimoji="1" lang="ja-JP" altLang="ja-JP" sz="1100" kern="1200" dirty="0">
                          <a:solidFill>
                            <a:schemeClr val="dk1"/>
                          </a:solidFill>
                          <a:effectLst/>
                          <a:latin typeface="+mn-lt"/>
                          <a:ea typeface="+mn-ea"/>
                          <a:cs typeface="+mn-cs"/>
                        </a:rPr>
                        <a:t>件以下まで減らし、</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歳以下死亡率を少なくとも出生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25</a:t>
                      </a:r>
                      <a:r>
                        <a:rPr kumimoji="1" lang="ja-JP" altLang="ja-JP" sz="1100" kern="1200" dirty="0">
                          <a:solidFill>
                            <a:schemeClr val="dk1"/>
                          </a:solidFill>
                          <a:effectLst/>
                          <a:latin typeface="+mn-lt"/>
                          <a:ea typeface="+mn-ea"/>
                          <a:cs typeface="+mn-cs"/>
                        </a:rPr>
                        <a:t>件以下まで減らすことを目指し、</a:t>
                      </a:r>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年までに、新生児及び</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歳未満児の予防可能な死亡を根絶する。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a:latin typeface="+mn-ea"/>
                          <a:ea typeface="+mn-ea"/>
                        </a:rPr>
                        <a:t>3.3</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年までに、エイズ、結核、マラリア及び顧みられない熱帯病といった伝染病を根絶するとともに肝炎、水系感染症及びその他の感染症に対処する。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a:latin typeface="+mn-ea"/>
                          <a:ea typeface="+mn-ea"/>
                        </a:rPr>
                        <a:t>3.4</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年までに、非感染性疾患による若年死亡率を、予防や治療を通じて</a:t>
                      </a:r>
                      <a:r>
                        <a:rPr kumimoji="1" lang="en-US" altLang="ja-JP" sz="1100" b="0" kern="1200" dirty="0">
                          <a:solidFill>
                            <a:schemeClr val="tx1"/>
                          </a:solidFill>
                          <a:effectLst/>
                          <a:latin typeface="+mn-lt"/>
                          <a:ea typeface="+mn-ea"/>
                          <a:cs typeface="+mn-cs"/>
                        </a:rPr>
                        <a:t>3</a:t>
                      </a:r>
                      <a:r>
                        <a:rPr kumimoji="1" lang="ja-JP" altLang="ja-JP" sz="1100" b="0" kern="1200" dirty="0">
                          <a:solidFill>
                            <a:schemeClr val="tx1"/>
                          </a:solidFill>
                          <a:effectLst/>
                          <a:latin typeface="+mn-lt"/>
                          <a:ea typeface="+mn-ea"/>
                          <a:cs typeface="+mn-cs"/>
                        </a:rPr>
                        <a:t>分の</a:t>
                      </a:r>
                      <a:r>
                        <a:rPr kumimoji="1" lang="en-US" altLang="ja-JP" sz="1100" b="0" kern="1200" dirty="0">
                          <a:solidFill>
                            <a:schemeClr val="tx1"/>
                          </a:solidFill>
                          <a:effectLst/>
                          <a:latin typeface="+mn-lt"/>
                          <a:ea typeface="+mn-ea"/>
                          <a:cs typeface="+mn-cs"/>
                        </a:rPr>
                        <a:t>1</a:t>
                      </a:r>
                      <a:r>
                        <a:rPr kumimoji="1" lang="ja-JP" altLang="ja-JP" sz="1100" b="0" kern="1200" dirty="0">
                          <a:solidFill>
                            <a:schemeClr val="tx1"/>
                          </a:solidFill>
                          <a:effectLst/>
                          <a:latin typeface="+mn-lt"/>
                          <a:ea typeface="+mn-ea"/>
                          <a:cs typeface="+mn-cs"/>
                        </a:rPr>
                        <a:t>減少させ、精神保健及び福祉を促進する。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a:latin typeface="+mn-ea"/>
                          <a:ea typeface="+mn-ea"/>
                        </a:rPr>
                        <a:t>3.5</a:t>
                      </a:r>
                    </a:p>
                  </a:txBody>
                  <a:tcPr marL="31650" marR="31650" marT="15825" marB="15825" anchor="ctr"/>
                </a:tc>
                <a:tc>
                  <a:txBody>
                    <a:bodyPr/>
                    <a:lstStyle/>
                    <a:p>
                      <a:r>
                        <a:rPr kumimoji="1" lang="ja-JP" altLang="ja-JP" sz="1100" b="0" kern="1200" dirty="0">
                          <a:solidFill>
                            <a:schemeClr val="tx1"/>
                          </a:solidFill>
                          <a:effectLst/>
                          <a:latin typeface="+mn-lt"/>
                          <a:ea typeface="+mn-ea"/>
                          <a:cs typeface="+mn-cs"/>
                        </a:rPr>
                        <a:t>薬物乱用やアルコールの有害な摂取を含む、物質乱用の防止・治療を強化する。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a:latin typeface="+mn-ea"/>
                          <a:ea typeface="+mn-ea"/>
                        </a:rPr>
                        <a:t>3.6</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2020</a:t>
                      </a:r>
                      <a:r>
                        <a:rPr kumimoji="1" lang="ja-JP" altLang="ja-JP" sz="1100" b="0" kern="1200" dirty="0">
                          <a:solidFill>
                            <a:schemeClr val="tx1"/>
                          </a:solidFill>
                          <a:effectLst/>
                          <a:latin typeface="+mn-lt"/>
                          <a:ea typeface="+mn-ea"/>
                          <a:cs typeface="+mn-cs"/>
                        </a:rPr>
                        <a:t>年までに、世界の道路交通事故による死傷者を半減させる。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a:latin typeface="+mn-ea"/>
                          <a:ea typeface="+mn-ea"/>
                        </a:rPr>
                        <a:t>3.7</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年までに、家族計画、情報・教育及び性と生殖に関する健康の国家戦略・計画への組み入れを含む、性と生殖に関する保健サービスをすべての人々が利用できるようにする。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a:latin typeface="+mn-ea"/>
                          <a:ea typeface="+mn-ea"/>
                        </a:rPr>
                        <a:t>3.8</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kumimoji="1" lang="en-US" altLang="ja-JP" sz="1100" kern="1200" dirty="0">
                          <a:solidFill>
                            <a:schemeClr val="dk1"/>
                          </a:solidFill>
                          <a:effectLst/>
                          <a:latin typeface="+mn-lt"/>
                          <a:ea typeface="+mn-ea"/>
                          <a:cs typeface="+mn-cs"/>
                        </a:rPr>
                        <a:t>UHC</a:t>
                      </a:r>
                      <a:r>
                        <a:rPr kumimoji="1" lang="ja-JP" altLang="ja-JP" sz="1100" kern="1200" dirty="0">
                          <a:solidFill>
                            <a:schemeClr val="dk1"/>
                          </a:solidFill>
                          <a:effectLst/>
                          <a:latin typeface="+mn-lt"/>
                          <a:ea typeface="+mn-ea"/>
                          <a:cs typeface="+mn-cs"/>
                        </a:rPr>
                        <a:t>）を達成する。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3057">
                <a:tc>
                  <a:txBody>
                    <a:bodyPr/>
                    <a:lstStyle/>
                    <a:p>
                      <a:pPr algn="ctr"/>
                      <a:r>
                        <a:rPr lang="en-US" altLang="ja-JP" sz="1400" dirty="0">
                          <a:latin typeface="+mn-ea"/>
                          <a:ea typeface="+mn-ea"/>
                        </a:rPr>
                        <a:t>3.9</a:t>
                      </a:r>
                      <a:endParaRPr lang="en-US" sz="1400" dirty="0">
                        <a:latin typeface="+mn-ea"/>
                        <a:ea typeface="+mn-ea"/>
                      </a:endParaRP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年までに、有害化学物質、ならびに大気、水質及び土壌の汚染による死亡及び疾病の件数を大幅に減少させる。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291983375"/>
                  </a:ext>
                </a:extLst>
              </a:tr>
              <a:tr h="249130">
                <a:tc>
                  <a:txBody>
                    <a:bodyPr/>
                    <a:lstStyle/>
                    <a:p>
                      <a:pPr algn="ctr"/>
                      <a:r>
                        <a:rPr lang="en-US" altLang="ja-JP" sz="1400" dirty="0">
                          <a:latin typeface="+mn-ea"/>
                          <a:ea typeface="+mn-ea"/>
                        </a:rPr>
                        <a:t>3.a</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すべての国々において、たばこの規制に関する世界保健機関枠組条約の実施を適宜強化する。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a:latin typeface="+mn-ea"/>
                          <a:ea typeface="+mn-ea"/>
                        </a:rPr>
                        <a:t>3.b</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主に開発途上国に影響を及ぼす感染性及び非感染性疾患のワクチン及び医薬品の研究開発を支援する。また、知的所有権の貿易関連の側面に関する協定（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及び公衆の健康に関するドーハ宣言に従い、安価な必須医薬品及びワクチンへのアクセスを提供する。同宣言は公衆衛生保護及び、特にすべての人々への医薬品のアクセス提供にかかわる「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協定）」の柔軟性に関する規定を最大限に行使する開発途上国の権利を確約したものである。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a:latin typeface="+mn-ea"/>
                          <a:ea typeface="+mn-ea"/>
                        </a:rPr>
                        <a:t>3.c</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開発途上国、特に後発開発途上国及び小島嶼開発途上国において保健財政及び保健人材の採用、能力開発・訓練及び定着を大幅に拡大させる。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r h="0">
                <a:tc>
                  <a:txBody>
                    <a:bodyPr/>
                    <a:lstStyle/>
                    <a:p>
                      <a:pPr algn="ctr"/>
                      <a:r>
                        <a:rPr lang="en-US" altLang="ja-JP" sz="1400" dirty="0">
                          <a:latin typeface="+mn-ea"/>
                          <a:ea typeface="+mn-ea"/>
                        </a:rPr>
                        <a:t>3.d</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すべての国々、特に開発途上国の国家・世界規模な健康危険因子の早期警告、危険因子緩和及び危険因子管理のための能力を強化する。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18919202"/>
                  </a:ext>
                </a:extLst>
              </a:tr>
            </a:tbl>
          </a:graphicData>
        </a:graphic>
      </p:graphicFrame>
      <p:sp>
        <p:nvSpPr>
          <p:cNvPr id="12" name="正方形/長方形 11"/>
          <p:cNvSpPr/>
          <p:nvPr/>
        </p:nvSpPr>
        <p:spPr>
          <a:xfrm>
            <a:off x="2410804" y="6538916"/>
            <a:ext cx="3652790" cy="276999"/>
          </a:xfrm>
          <a:prstGeom prst="rect">
            <a:avLst/>
          </a:prstGeom>
        </p:spPr>
        <p:txBody>
          <a:bodyPr wrap="square">
            <a:spAutoFit/>
          </a:bodyPr>
          <a:lstStyle/>
          <a:p>
            <a:r>
              <a:rPr lang="ja-JP" altLang="en-US" sz="1200" dirty="0">
                <a:solidFill>
                  <a:schemeClr val="tx1">
                    <a:lumMod val="75000"/>
                    <a:lumOff val="25000"/>
                  </a:schemeClr>
                </a:solidFill>
              </a:rPr>
              <a:t>出典：持続可能な開発のための</a:t>
            </a:r>
            <a:r>
              <a:rPr lang="en-US" altLang="ja-JP" sz="1200" dirty="0">
                <a:solidFill>
                  <a:schemeClr val="tx1">
                    <a:lumMod val="75000"/>
                    <a:lumOff val="25000"/>
                  </a:schemeClr>
                </a:solidFill>
              </a:rPr>
              <a:t>2030</a:t>
            </a:r>
            <a:r>
              <a:rPr lang="ja-JP" altLang="en-US" sz="1200" dirty="0">
                <a:solidFill>
                  <a:schemeClr val="tx1">
                    <a:lumMod val="75000"/>
                    <a:lumOff val="25000"/>
                  </a:schemeClr>
                </a:solidFill>
              </a:rPr>
              <a:t>アジェンダ</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81" y="1293386"/>
            <a:ext cx="1805926" cy="1805926"/>
          </a:xfrm>
          <a:prstGeom prst="rect">
            <a:avLst/>
          </a:prstGeom>
        </p:spPr>
      </p:pic>
      <p:sp>
        <p:nvSpPr>
          <p:cNvPr id="2" name="スライド番号プレースホルダー 1"/>
          <p:cNvSpPr>
            <a:spLocks noGrp="1"/>
          </p:cNvSpPr>
          <p:nvPr>
            <p:ph type="sldNum" sz="quarter" idx="12"/>
          </p:nvPr>
        </p:nvSpPr>
        <p:spPr>
          <a:xfrm>
            <a:off x="7108080" y="6450790"/>
            <a:ext cx="2228850" cy="365125"/>
          </a:xfrm>
        </p:spPr>
        <p:txBody>
          <a:bodyPr/>
          <a:lstStyle/>
          <a:p>
            <a:fld id="{D2D8002D-B5B0-4BAC-B1F6-782DDCCE6D9C}" type="slidenum">
              <a:rPr kumimoji="1" lang="ja-JP" altLang="en-US" smtClean="0"/>
              <a:t>9</a:t>
            </a:fld>
            <a:endParaRPr kumimoji="1" lang="ja-JP" altLang="en-US" dirty="0"/>
          </a:p>
        </p:txBody>
      </p:sp>
    </p:spTree>
    <p:extLst>
      <p:ext uri="{BB962C8B-B14F-4D97-AF65-F5344CB8AC3E}">
        <p14:creationId xmlns:p14="http://schemas.microsoft.com/office/powerpoint/2010/main" val="2610570477"/>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の達成状況（世界との比較）</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175609" y="6618519"/>
            <a:ext cx="2956259" cy="253916"/>
          </a:xfrm>
          <a:prstGeom prst="rect">
            <a:avLst/>
          </a:prstGeom>
        </p:spPr>
        <p:txBody>
          <a:bodyPr wrap="none">
            <a:spAutoFit/>
          </a:bodyPr>
          <a:lstStyle/>
          <a:p>
            <a:r>
              <a:rPr lang="ja-JP" altLang="en-US" sz="1050" dirty="0"/>
              <a:t>参照：</a:t>
            </a:r>
            <a:r>
              <a:rPr lang="en-US" altLang="ja-JP" sz="1050" dirty="0">
                <a:hlinkClick r:id="rId3"/>
              </a:rPr>
              <a:t>Sustainable Development Report</a:t>
            </a:r>
            <a:r>
              <a:rPr lang="ja-JP" altLang="en-US" sz="1050" dirty="0"/>
              <a:t>（</a:t>
            </a:r>
            <a:r>
              <a:rPr lang="en-US" altLang="ja-JP" sz="1050" dirty="0"/>
              <a:t>SDSN</a:t>
            </a:r>
            <a:r>
              <a:rPr lang="ja-JP" altLang="en-US" sz="1050" dirty="0"/>
              <a:t>）</a:t>
            </a:r>
          </a:p>
        </p:txBody>
      </p:sp>
      <p:graphicFrame>
        <p:nvGraphicFramePr>
          <p:cNvPr id="9" name="表 8"/>
          <p:cNvGraphicFramePr>
            <a:graphicFrameLocks noGrp="1"/>
          </p:cNvGraphicFramePr>
          <p:nvPr>
            <p:extLst>
              <p:ext uri="{D42A27DB-BD31-4B8C-83A1-F6EECF244321}">
                <p14:modId xmlns:p14="http://schemas.microsoft.com/office/powerpoint/2010/main" val="970842878"/>
              </p:ext>
            </p:extLst>
          </p:nvPr>
        </p:nvGraphicFramePr>
        <p:xfrm>
          <a:off x="7966188" y="911167"/>
          <a:ext cx="1905569" cy="5556280"/>
        </p:xfrm>
        <a:graphic>
          <a:graphicData uri="http://schemas.openxmlformats.org/drawingml/2006/table">
            <a:tbl>
              <a:tblPr firstRow="1" bandRow="1">
                <a:tableStyleId>{5C22544A-7EE6-4342-B048-85BDC9FD1C3A}</a:tableStyleId>
              </a:tblPr>
              <a:tblGrid>
                <a:gridCol w="403527">
                  <a:extLst>
                    <a:ext uri="{9D8B030D-6E8A-4147-A177-3AD203B41FA5}">
                      <a16:colId xmlns:a16="http://schemas.microsoft.com/office/drawing/2014/main" val="1482000897"/>
                    </a:ext>
                  </a:extLst>
                </a:gridCol>
                <a:gridCol w="1045476">
                  <a:extLst>
                    <a:ext uri="{9D8B030D-6E8A-4147-A177-3AD203B41FA5}">
                      <a16:colId xmlns:a16="http://schemas.microsoft.com/office/drawing/2014/main" val="1771672345"/>
                    </a:ext>
                  </a:extLst>
                </a:gridCol>
                <a:gridCol w="456566">
                  <a:extLst>
                    <a:ext uri="{9D8B030D-6E8A-4147-A177-3AD203B41FA5}">
                      <a16:colId xmlns:a16="http://schemas.microsoft.com/office/drawing/2014/main" val="3923809610"/>
                    </a:ext>
                  </a:extLst>
                </a:gridCol>
              </a:tblGrid>
              <a:tr h="15930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tcP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lnT w="38100" cap="flat" cmpd="sng" algn="ctr">
                      <a:noFill/>
                      <a:prstDash val="solid"/>
                      <a:round/>
                      <a:headEnd type="none" w="med" len="med"/>
                      <a:tailEnd type="none" w="med" len="med"/>
                    </a:lnT>
                  </a:tcP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extLst>
                  <a:ext uri="{0D108BD9-81ED-4DB2-BD59-A6C34878D82A}">
                    <a16:rowId xmlns:a16="http://schemas.microsoft.com/office/drawing/2014/main" val="2186887047"/>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86.4</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584904070"/>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85.7</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308662215"/>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85.0</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115681085"/>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83.5</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072378900"/>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82.8</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141010223"/>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82.6</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3417304281"/>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598356872"/>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026439131"/>
                  </a:ext>
                </a:extLst>
              </a:tr>
              <a:tr h="267146">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イギリス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4079222872"/>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1623698966"/>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スロベニア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81.3</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941938319"/>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81.3</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373393245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ラトビア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81.0</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tcPr>
                </a:tc>
                <a:extLst>
                  <a:ext uri="{0D108BD9-81ED-4DB2-BD59-A6C34878D82A}">
                    <a16:rowId xmlns:a16="http://schemas.microsoft.com/office/drawing/2014/main" val="2475457468"/>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B w="28575" cap="flat" cmpd="sng" algn="ctr">
                      <a:no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スペイン</a:t>
                      </a:r>
                    </a:p>
                  </a:txBody>
                  <a:tcPr anchor="ctr">
                    <a:lnB w="28575" cap="flat" cmpd="sng" algn="ctr">
                      <a:no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80.7</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B w="28575" cap="flat" cmpd="sng" algn="ctr">
                      <a:noFill/>
                      <a:prstDash val="solid"/>
                      <a:round/>
                      <a:headEnd type="none" w="med" len="med"/>
                      <a:tailEnd type="none" w="med" len="med"/>
                    </a:lnB>
                  </a:tcPr>
                </a:tc>
                <a:extLst>
                  <a:ext uri="{0D108BD9-81ED-4DB2-BD59-A6C34878D82A}">
                    <a16:rowId xmlns:a16="http://schemas.microsoft.com/office/drawing/2014/main" val="29945310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latin typeface="Meiryo UI" panose="020B0604030504040204" pitchFamily="50" charset="-128"/>
                          <a:ea typeface="Meiryo UI" panose="020B0604030504040204" pitchFamily="50" charset="-128"/>
                        </a:rPr>
                        <a:t>エストニア</a:t>
                      </a:r>
                    </a:p>
                  </a:txBody>
                  <a:tcPr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878044"/>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T w="28575" cap="flat" cmpd="sng" algn="ctr">
                      <a:noFill/>
                      <a:prstDash val="solid"/>
                      <a:round/>
                      <a:headEnd type="none" w="med" len="med"/>
                      <a:tailEnd type="none" w="med" len="med"/>
                    </a:lnT>
                  </a:tcPr>
                </a:tc>
                <a:tc>
                  <a:txBody>
                    <a:bodyPr/>
                    <a:lstStyle/>
                    <a:p>
                      <a:r>
                        <a:rPr kumimoji="1" lang="ja-JP" altLang="en-US" sz="1000" dirty="0">
                          <a:latin typeface="Meiryo UI" panose="020B0604030504040204" pitchFamily="50" charset="-128"/>
                          <a:ea typeface="Meiryo UI" panose="020B0604030504040204" pitchFamily="50" charset="-128"/>
                        </a:rPr>
                        <a:t>ポルトガル</a:t>
                      </a:r>
                    </a:p>
                  </a:txBody>
                  <a:tcPr anchor="ctr">
                    <a:lnT w="28575" cap="flat" cmpd="sng" algn="ctr">
                      <a:noFill/>
                      <a:prstDash val="solid"/>
                      <a:round/>
                      <a:headEnd type="none" w="med" len="med"/>
                      <a:tailEnd type="none" w="med" len="med"/>
                    </a:lnT>
                  </a:tcPr>
                </a:tc>
                <a:tc>
                  <a:txBody>
                    <a:bodyPr/>
                    <a:lstStyle/>
                    <a:p>
                      <a:pPr algn="ctr"/>
                      <a:r>
                        <a:rPr kumimoji="1" lang="en-US" altLang="ja-JP" sz="900" dirty="0">
                          <a:latin typeface="Meiryo UI" panose="020B0604030504040204" pitchFamily="50" charset="-128"/>
                          <a:ea typeface="Meiryo UI" panose="020B0604030504040204" pitchFamily="50" charset="-128"/>
                        </a:rPr>
                        <a:t>80.2</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T w="28575" cap="flat" cmpd="sng" algn="ctr">
                      <a:noFill/>
                      <a:prstDash val="solid"/>
                      <a:round/>
                      <a:headEnd type="none" w="med" len="med"/>
                      <a:tailEnd type="none" w="med" len="med"/>
                    </a:lnT>
                  </a:tcPr>
                </a:tc>
                <a:extLst>
                  <a:ext uri="{0D108BD9-81ED-4DB2-BD59-A6C34878D82A}">
                    <a16:rowId xmlns:a16="http://schemas.microsoft.com/office/drawing/2014/main" val="1104629390"/>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ベルギー</a:t>
                      </a: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3264146"/>
                  </a:ext>
                </a:extLst>
              </a:tr>
              <a:tr h="267146">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18</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1000" b="1" dirty="0">
                          <a:solidFill>
                            <a:srgbClr val="FF0000"/>
                          </a:solidFill>
                          <a:latin typeface="Meiryo UI" panose="020B0604030504040204" pitchFamily="50" charset="-128"/>
                          <a:ea typeface="Meiryo UI" panose="020B0604030504040204" pitchFamily="50" charset="-128"/>
                        </a:rPr>
                        <a:t>日本</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79.9</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551605"/>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19</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kumimoji="1" lang="ja-JP" altLang="en-US" sz="1000" dirty="0">
                          <a:latin typeface="Meiryo UI" panose="020B0604030504040204" pitchFamily="50" charset="-128"/>
                          <a:ea typeface="Meiryo UI" panose="020B0604030504040204" pitchFamily="50" charset="-128"/>
                        </a:rPr>
                        <a:t>アイスランド</a:t>
                      </a:r>
                    </a:p>
                  </a:txBody>
                  <a:tcPr anchor="ctr">
                    <a:lnT w="38100" cap="flat" cmpd="sng" algn="ctr">
                      <a:solidFill>
                        <a:schemeClr val="tx1"/>
                      </a:solidFill>
                      <a:prstDash val="solid"/>
                      <a:round/>
                      <a:headEnd type="none" w="med" len="med"/>
                      <a:tailEnd type="none" w="med" len="med"/>
                    </a:lnT>
                  </a:tcPr>
                </a:tc>
                <a:tc>
                  <a:txBody>
                    <a:bodyPr/>
                    <a:lstStyle/>
                    <a:p>
                      <a:pPr algn="ctr"/>
                      <a:r>
                        <a:rPr kumimoji="1" lang="en-US" altLang="ja-JP" sz="900" dirty="0">
                          <a:latin typeface="Meiryo UI" panose="020B0604030504040204" pitchFamily="50" charset="-128"/>
                          <a:ea typeface="Meiryo UI" panose="020B0604030504040204" pitchFamily="50" charset="-128"/>
                        </a:rPr>
                        <a:t>79.5</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5666014"/>
                  </a:ext>
                </a:extLst>
              </a:tr>
              <a:tr h="267146">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ハンガリー</a:t>
                      </a:r>
                    </a:p>
                  </a:txBody>
                  <a:tcPr anchor="ctr">
                    <a:lnB w="38100" cap="flat" cmpd="sng" algn="ctr">
                      <a:no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79.5</a:t>
                      </a:r>
                      <a:endParaRPr kumimoji="1" lang="ja-JP" altLang="en-US" sz="900" dirty="0">
                        <a:latin typeface="Meiryo UI" panose="020B0604030504040204" pitchFamily="50" charset="-128"/>
                        <a:ea typeface="Meiryo UI" panose="020B0604030504040204" pitchFamily="50" charset="-128"/>
                      </a:endParaRPr>
                    </a:p>
                  </a:txBody>
                  <a:tcPr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1293322776"/>
                  </a:ext>
                </a:extLst>
              </a:tr>
            </a:tbl>
          </a:graphicData>
        </a:graphic>
      </p:graphicFrame>
      <p:sp>
        <p:nvSpPr>
          <p:cNvPr id="10" name="テキスト ボックス 9"/>
          <p:cNvSpPr txBox="1"/>
          <p:nvPr/>
        </p:nvSpPr>
        <p:spPr>
          <a:xfrm>
            <a:off x="5891" y="661702"/>
            <a:ext cx="108234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２０２０年</a:t>
            </a:r>
          </a:p>
        </p:txBody>
      </p:sp>
      <p:graphicFrame>
        <p:nvGraphicFramePr>
          <p:cNvPr id="12" name="表 11"/>
          <p:cNvGraphicFramePr>
            <a:graphicFrameLocks noGrp="1"/>
          </p:cNvGraphicFramePr>
          <p:nvPr>
            <p:extLst>
              <p:ext uri="{D42A27DB-BD31-4B8C-83A1-F6EECF244321}">
                <p14:modId xmlns:p14="http://schemas.microsoft.com/office/powerpoint/2010/main" val="3097828860"/>
              </p:ext>
            </p:extLst>
          </p:nvPr>
        </p:nvGraphicFramePr>
        <p:xfrm>
          <a:off x="81100" y="911167"/>
          <a:ext cx="1884540" cy="5581664"/>
        </p:xfrm>
        <a:graphic>
          <a:graphicData uri="http://schemas.openxmlformats.org/drawingml/2006/table">
            <a:tbl>
              <a:tblPr firstRow="1" bandRow="1">
                <a:tableStyleId>{7DF18680-E054-41AD-8BC1-D1AEF772440D}</a:tableStyleId>
              </a:tblPr>
              <a:tblGrid>
                <a:gridCol w="423129">
                  <a:extLst>
                    <a:ext uri="{9D8B030D-6E8A-4147-A177-3AD203B41FA5}">
                      <a16:colId xmlns:a16="http://schemas.microsoft.com/office/drawing/2014/main" val="1482000897"/>
                    </a:ext>
                  </a:extLst>
                </a:gridCol>
                <a:gridCol w="997522">
                  <a:extLst>
                    <a:ext uri="{9D8B030D-6E8A-4147-A177-3AD203B41FA5}">
                      <a16:colId xmlns:a16="http://schemas.microsoft.com/office/drawing/2014/main" val="1771672345"/>
                    </a:ext>
                  </a:extLst>
                </a:gridCol>
                <a:gridCol w="463889">
                  <a:extLst>
                    <a:ext uri="{9D8B030D-6E8A-4147-A177-3AD203B41FA5}">
                      <a16:colId xmlns:a16="http://schemas.microsoft.com/office/drawing/2014/main" val="3923809610"/>
                    </a:ext>
                  </a:extLst>
                </a:gridCol>
              </a:tblGrid>
              <a:tr h="20002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84.7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84.6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83.8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7457612"/>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98356872"/>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オランダ</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エストニア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ベルギー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2392675"/>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スロバキア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9853181"/>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イギリス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60573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アイルランド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056269"/>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スイス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8205728"/>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ニュージーランド</a:t>
                      </a: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79.2</a:t>
                      </a:r>
                      <a:endParaRPr kumimoji="1" lang="ja-JP" altLang="en-US" sz="900" dirty="0">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59404"/>
                  </a:ext>
                </a:extLst>
              </a:tr>
              <a:tr h="266939">
                <a:tc>
                  <a:txBody>
                    <a:bodyPr/>
                    <a:lstStyle/>
                    <a:p>
                      <a:pPr algn="ctr"/>
                      <a:r>
                        <a:rPr kumimoji="1" lang="en-US" altLang="ja-JP" sz="1200" b="1" dirty="0">
                          <a:solidFill>
                            <a:srgbClr val="FF0000"/>
                          </a:solidFill>
                          <a:latin typeface="Meiryo UI" panose="020B0604030504040204" pitchFamily="50" charset="-128"/>
                          <a:ea typeface="Meiryo UI" panose="020B0604030504040204" pitchFamily="50" charset="-128"/>
                        </a:rPr>
                        <a:t>17</a:t>
                      </a:r>
                      <a:endParaRPr kumimoji="1" lang="ja-JP" altLang="en-US" sz="1200" b="1" dirty="0">
                        <a:solidFill>
                          <a:srgbClr val="FF0000"/>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1000" b="1" dirty="0">
                          <a:solidFill>
                            <a:srgbClr val="FF0000"/>
                          </a:solidFill>
                          <a:latin typeface="Meiryo UI" panose="020B0604030504040204" pitchFamily="50" charset="-128"/>
                          <a:ea typeface="Meiryo UI" panose="020B0604030504040204" pitchFamily="50" charset="-128"/>
                        </a:rPr>
                        <a:t>日本</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79.2</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dirty="0">
                          <a:latin typeface="Meiryo UI" panose="020B0604030504040204" pitchFamily="50" charset="-128"/>
                          <a:ea typeface="Meiryo UI" panose="020B0604030504040204" pitchFamily="50" charset="-128"/>
                        </a:rPr>
                        <a:t>18</a:t>
                      </a:r>
                      <a:endParaRPr kumimoji="1" lang="ja-JP" altLang="en-US" sz="1200" dirty="0">
                        <a:latin typeface="Meiryo UI" panose="020B0604030504040204" pitchFamily="50" charset="-128"/>
                        <a:ea typeface="Meiryo UI" panose="020B0604030504040204" pitchFamily="50" charset="-128"/>
                      </a:endParaRPr>
                    </a:p>
                  </a:txBody>
                  <a:tcPr anchor="ctr">
                    <a:lnT w="38100" cap="flat" cmpd="sng" algn="ctr">
                      <a:solidFill>
                        <a:schemeClr val="tx1"/>
                      </a:solidFill>
                      <a:prstDash val="solid"/>
                      <a:round/>
                      <a:headEnd type="none" w="med" len="med"/>
                      <a:tailEnd type="none" w="med" len="med"/>
                    </a:lnT>
                  </a:tcPr>
                </a:tc>
                <a:tc>
                  <a:txBody>
                    <a:bodyPr/>
                    <a:lstStyle/>
                    <a:p>
                      <a:r>
                        <a:rPr kumimoji="1" lang="ja-JP" altLang="en-US" sz="1000" dirty="0">
                          <a:latin typeface="Meiryo UI" panose="020B0604030504040204" pitchFamily="50" charset="-128"/>
                          <a:ea typeface="Meiryo UI" panose="020B0604030504040204" pitchFamily="50" charset="-128"/>
                        </a:rPr>
                        <a:t>ベラルーシ</a:t>
                      </a:r>
                    </a:p>
                  </a:txBody>
                  <a:tcPr anchor="ctr">
                    <a:lnT w="38100" cap="flat" cmpd="sng" algn="ctr">
                      <a:solidFill>
                        <a:schemeClr val="tx1"/>
                      </a:solidFill>
                      <a:prstDash val="solid"/>
                      <a:round/>
                      <a:headEnd type="none" w="med" len="med"/>
                      <a:tailEnd type="none" w="med" len="med"/>
                    </a:lnT>
                  </a:tcPr>
                </a:tc>
                <a:tc>
                  <a:txBody>
                    <a:bodyPr/>
                    <a:lstStyle/>
                    <a:p>
                      <a:pPr algn="ctr"/>
                      <a:r>
                        <a:rPr kumimoji="1" lang="en-US" altLang="ja-JP" sz="900" dirty="0">
                          <a:latin typeface="Meiryo UI" panose="020B0604030504040204" pitchFamily="50" charset="-128"/>
                          <a:ea typeface="Meiryo UI" panose="020B0604030504040204" pitchFamily="50" charset="-128"/>
                        </a:rPr>
                        <a:t>78.8</a:t>
                      </a:r>
                      <a:endParaRPr kumimoji="1" lang="ja-JP" altLang="en-US" sz="900" dirty="0">
                        <a:latin typeface="Meiryo UI" panose="020B0604030504040204" pitchFamily="50" charset="-128"/>
                        <a:ea typeface="Meiryo UI" panose="020B0604030504040204" pitchFamily="50" charset="-128"/>
                      </a:endParaRPr>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9516240"/>
                  </a:ext>
                </a:extLst>
              </a:tr>
              <a:tr h="266939">
                <a:tc>
                  <a:txBody>
                    <a:bodyPr/>
                    <a:lstStyle/>
                    <a:p>
                      <a:pPr algn="ctr"/>
                      <a:r>
                        <a:rPr kumimoji="1" lang="en-US" altLang="ja-JP" sz="1200" dirty="0">
                          <a:latin typeface="Meiryo UI" panose="020B0604030504040204" pitchFamily="50" charset="-128"/>
                          <a:ea typeface="Meiryo UI" panose="020B0604030504040204" pitchFamily="50" charset="-128"/>
                        </a:rPr>
                        <a:t>19</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78.4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52272"/>
                  </a:ext>
                </a:extLst>
              </a:tr>
              <a:tr h="266939">
                <a:tc>
                  <a:txBody>
                    <a:bodyPr/>
                    <a:lstStyle/>
                    <a:p>
                      <a:pPr algn="ctr"/>
                      <a:r>
                        <a:rPr kumimoji="1" lang="en-US" altLang="ja-JP" sz="1200" dirty="0">
                          <a:latin typeface="Meiryo UI" panose="020B0604030504040204" pitchFamily="50" charset="-128"/>
                          <a:ea typeface="Meiryo UI" panose="020B0604030504040204" pitchFamily="50" charset="-128"/>
                        </a:rPr>
                        <a:t>20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韓国</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78.3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9424393"/>
                  </a:ext>
                </a:extLst>
              </a:tr>
            </a:tbl>
          </a:graphicData>
        </a:graphic>
      </p:graphicFrame>
      <p:graphicFrame>
        <p:nvGraphicFramePr>
          <p:cNvPr id="13" name="表 12"/>
          <p:cNvGraphicFramePr>
            <a:graphicFrameLocks noGrp="1"/>
          </p:cNvGraphicFramePr>
          <p:nvPr/>
        </p:nvGraphicFramePr>
        <p:xfrm>
          <a:off x="2059824" y="918916"/>
          <a:ext cx="1872431" cy="5552140"/>
        </p:xfrm>
        <a:graphic>
          <a:graphicData uri="http://schemas.openxmlformats.org/drawingml/2006/table">
            <a:tbl>
              <a:tblPr firstRow="1" bandRow="1">
                <a:tableStyleId>{21E4AEA4-8DFA-4A89-87EB-49C32662AFE0}</a:tableStyleId>
              </a:tblPr>
              <a:tblGrid>
                <a:gridCol w="390534">
                  <a:extLst>
                    <a:ext uri="{9D8B030D-6E8A-4147-A177-3AD203B41FA5}">
                      <a16:colId xmlns:a16="http://schemas.microsoft.com/office/drawing/2014/main" val="1482000897"/>
                    </a:ext>
                  </a:extLst>
                </a:gridCol>
                <a:gridCol w="1013770">
                  <a:extLst>
                    <a:ext uri="{9D8B030D-6E8A-4147-A177-3AD203B41FA5}">
                      <a16:colId xmlns:a16="http://schemas.microsoft.com/office/drawing/2014/main" val="1771672345"/>
                    </a:ext>
                  </a:extLst>
                </a:gridCol>
                <a:gridCol w="468127">
                  <a:extLst>
                    <a:ext uri="{9D8B030D-6E8A-4147-A177-3AD203B41FA5}">
                      <a16:colId xmlns:a16="http://schemas.microsoft.com/office/drawing/2014/main" val="3923809610"/>
                    </a:ext>
                  </a:extLst>
                </a:gridCol>
              </a:tblGrid>
              <a:tr h="20002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u="none" dirty="0">
                          <a:latin typeface="Meiryo UI" panose="020B0604030504040204" pitchFamily="50" charset="-128"/>
                          <a:ea typeface="Meiryo UI" panose="020B0604030504040204" pitchFamily="50" charset="-128"/>
                        </a:rPr>
                        <a:t>85.9</a:t>
                      </a:r>
                      <a:endParaRPr kumimoji="1" lang="ja-JP" altLang="en-US" sz="9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84.9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ベルギー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7457612"/>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1702604"/>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スロベニア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エストニア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オランダ</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2392675"/>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9853181"/>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アイルランド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60573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056269"/>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8205728"/>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スイス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24559404"/>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rPr>
                        <a:t>イギリス</a:t>
                      </a:r>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18</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b="1" dirty="0">
                          <a:solidFill>
                            <a:srgbClr val="FF0000"/>
                          </a:solidFill>
                          <a:latin typeface="Meiryo UI" panose="020B0604030504040204" pitchFamily="50" charset="-128"/>
                          <a:ea typeface="Meiryo UI" panose="020B0604030504040204" pitchFamily="50" charset="-128"/>
                        </a:rPr>
                        <a:t>日本</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79.8</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19</a:t>
                      </a:r>
                      <a:endParaRPr kumimoji="1" lang="ja-JP" altLang="en-US" sz="1100" dirty="0">
                        <a:latin typeface="Meiryo UI" panose="020B0604030504040204" pitchFamily="50" charset="-128"/>
                        <a:ea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050" dirty="0">
                          <a:latin typeface="Meiryo UI" panose="020B0604030504040204" pitchFamily="50" charset="-128"/>
                          <a:ea typeface="Meiryo UI" panose="020B0604030504040204" pitchFamily="50" charset="-128"/>
                        </a:rPr>
                        <a:t>スロバキア</a:t>
                      </a:r>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900" dirty="0">
                          <a:latin typeface="Meiryo UI" panose="020B0604030504040204" pitchFamily="50" charset="-128"/>
                          <a:ea typeface="Meiryo UI" panose="020B0604030504040204" pitchFamily="50" charset="-128"/>
                        </a:rPr>
                        <a:t>79.6</a:t>
                      </a:r>
                      <a:endParaRPr kumimoji="1" lang="ja-JP" altLang="en-US" sz="900" dirty="0">
                        <a:latin typeface="Meiryo UI" panose="020B0604030504040204" pitchFamily="50" charset="-128"/>
                        <a:ea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6522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latin typeface="Meiryo UI" panose="020B0604030504040204" pitchFamily="50" charset="-128"/>
                          <a:ea typeface="Meiryo UI" panose="020B0604030504040204" pitchFamily="50" charset="-128"/>
                        </a:rPr>
                        <a:t>スペイン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9424393"/>
                  </a:ext>
                </a:extLst>
              </a:tr>
            </a:tbl>
          </a:graphicData>
        </a:graphic>
      </p:graphicFrame>
      <p:sp>
        <p:nvSpPr>
          <p:cNvPr id="14" name="テキスト ボックス 13"/>
          <p:cNvSpPr txBox="1"/>
          <p:nvPr/>
        </p:nvSpPr>
        <p:spPr>
          <a:xfrm>
            <a:off x="1977848" y="656986"/>
            <a:ext cx="108234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２０２１年</a:t>
            </a:r>
          </a:p>
        </p:txBody>
      </p:sp>
      <p:sp>
        <p:nvSpPr>
          <p:cNvPr id="15" name="テキスト ボックス 14"/>
          <p:cNvSpPr txBox="1"/>
          <p:nvPr/>
        </p:nvSpPr>
        <p:spPr>
          <a:xfrm>
            <a:off x="3949805" y="658652"/>
            <a:ext cx="108234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２０２２年</a:t>
            </a:r>
          </a:p>
        </p:txBody>
      </p:sp>
      <p:graphicFrame>
        <p:nvGraphicFramePr>
          <p:cNvPr id="18" name="表 17"/>
          <p:cNvGraphicFramePr>
            <a:graphicFrameLocks noGrp="1"/>
          </p:cNvGraphicFramePr>
          <p:nvPr/>
        </p:nvGraphicFramePr>
        <p:xfrm>
          <a:off x="4013016" y="918916"/>
          <a:ext cx="1872431" cy="5552140"/>
        </p:xfrm>
        <a:graphic>
          <a:graphicData uri="http://schemas.openxmlformats.org/drawingml/2006/table">
            <a:tbl>
              <a:tblPr firstRow="1" bandRow="1">
                <a:tableStyleId>{00A15C55-8517-42AA-B614-E9B94910E393}</a:tableStyleId>
              </a:tblPr>
              <a:tblGrid>
                <a:gridCol w="399071">
                  <a:extLst>
                    <a:ext uri="{9D8B030D-6E8A-4147-A177-3AD203B41FA5}">
                      <a16:colId xmlns:a16="http://schemas.microsoft.com/office/drawing/2014/main" val="1482000897"/>
                    </a:ext>
                  </a:extLst>
                </a:gridCol>
                <a:gridCol w="1005233">
                  <a:extLst>
                    <a:ext uri="{9D8B030D-6E8A-4147-A177-3AD203B41FA5}">
                      <a16:colId xmlns:a16="http://schemas.microsoft.com/office/drawing/2014/main" val="1771672345"/>
                    </a:ext>
                  </a:extLst>
                </a:gridCol>
                <a:gridCol w="468127">
                  <a:extLst>
                    <a:ext uri="{9D8B030D-6E8A-4147-A177-3AD203B41FA5}">
                      <a16:colId xmlns:a16="http://schemas.microsoft.com/office/drawing/2014/main" val="3923809610"/>
                    </a:ext>
                  </a:extLst>
                </a:gridCol>
              </a:tblGrid>
              <a:tr h="20002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u="none" dirty="0">
                          <a:latin typeface="Meiryo UI" panose="020B0604030504040204" pitchFamily="50" charset="-128"/>
                          <a:ea typeface="Meiryo UI" panose="020B0604030504040204" pitchFamily="50" charset="-128"/>
                        </a:rPr>
                        <a:t>86.5</a:t>
                      </a:r>
                      <a:endParaRPr kumimoji="1" lang="ja-JP" altLang="en-US" sz="9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7457612"/>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81.2</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1702604"/>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スイス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アイルランド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エストニア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イギリス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2392675"/>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9853181"/>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60573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ラトビア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056269"/>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スロバキア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8205728"/>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スペイン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24559404"/>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オランダ</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79.9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71240283"/>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18</a:t>
                      </a:r>
                      <a:endParaRPr kumimoji="1" lang="ja-JP" altLang="en-US" sz="1100" dirty="0">
                        <a:latin typeface="Meiryo UI" panose="020B0604030504040204" pitchFamily="50" charset="-128"/>
                        <a:ea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ベルギー</a:t>
                      </a:r>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79.7</a:t>
                      </a:r>
                      <a:endParaRPr kumimoji="1" lang="ja-JP" altLang="en-US" sz="900" dirty="0">
                        <a:latin typeface="Meiryo UI" panose="020B0604030504040204" pitchFamily="50" charset="-128"/>
                        <a:ea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19</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00" b="1" dirty="0">
                          <a:solidFill>
                            <a:srgbClr val="FF0000"/>
                          </a:solidFill>
                          <a:latin typeface="Meiryo UI" panose="020B0604030504040204" pitchFamily="50" charset="-128"/>
                          <a:ea typeface="Meiryo UI" panose="020B0604030504040204" pitchFamily="50" charset="-128"/>
                        </a:rPr>
                        <a:t>日本</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79.6</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522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000" dirty="0">
                          <a:latin typeface="Meiryo UI" panose="020B0604030504040204" pitchFamily="50" charset="-128"/>
                          <a:ea typeface="Meiryo UI" panose="020B0604030504040204" pitchFamily="50" charset="-128"/>
                        </a:rPr>
                        <a:t>ポルトガル</a:t>
                      </a:r>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900" dirty="0">
                          <a:latin typeface="Meiryo UI" panose="020B0604030504040204" pitchFamily="50" charset="-128"/>
                          <a:ea typeface="Meiryo UI" panose="020B0604030504040204" pitchFamily="50" charset="-128"/>
                        </a:rPr>
                        <a:t>79.2</a:t>
                      </a:r>
                      <a:endParaRPr kumimoji="1" lang="ja-JP" altLang="en-US" sz="900" dirty="0">
                        <a:latin typeface="Meiryo UI" panose="020B0604030504040204" pitchFamily="50" charset="-128"/>
                        <a:ea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19424393"/>
                  </a:ext>
                </a:extLst>
              </a:tr>
            </a:tbl>
          </a:graphicData>
        </a:graphic>
      </p:graphicFrame>
      <p:sp>
        <p:nvSpPr>
          <p:cNvPr id="20" name="テキスト ボックス 19"/>
          <p:cNvSpPr txBox="1"/>
          <p:nvPr/>
        </p:nvSpPr>
        <p:spPr>
          <a:xfrm>
            <a:off x="5897501" y="656986"/>
            <a:ext cx="108234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２０２３年</a:t>
            </a:r>
          </a:p>
        </p:txBody>
      </p:sp>
      <p:sp>
        <p:nvSpPr>
          <p:cNvPr id="21" name="スライド番号プレースホルダー 1"/>
          <p:cNvSpPr txBox="1">
            <a:spLocks/>
          </p:cNvSpPr>
          <p:nvPr/>
        </p:nvSpPr>
        <p:spPr>
          <a:xfrm>
            <a:off x="7085495" y="6541088"/>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10</a:t>
            </a:fld>
            <a:endParaRPr kumimoji="1" lang="ja-JP" altLang="en-US" sz="1200"/>
          </a:p>
        </p:txBody>
      </p:sp>
      <p:graphicFrame>
        <p:nvGraphicFramePr>
          <p:cNvPr id="26" name="表 25">
            <a:extLst>
              <a:ext uri="{FF2B5EF4-FFF2-40B4-BE49-F238E27FC236}">
                <a16:creationId xmlns:a16="http://schemas.microsoft.com/office/drawing/2014/main" id="{662FED13-1A22-4729-A217-9B8EC567B976}"/>
              </a:ext>
            </a:extLst>
          </p:cNvPr>
          <p:cNvGraphicFramePr>
            <a:graphicFrameLocks noGrp="1"/>
          </p:cNvGraphicFramePr>
          <p:nvPr>
            <p:extLst>
              <p:ext uri="{D42A27DB-BD31-4B8C-83A1-F6EECF244321}">
                <p14:modId xmlns:p14="http://schemas.microsoft.com/office/powerpoint/2010/main" val="2658161550"/>
              </p:ext>
            </p:extLst>
          </p:nvPr>
        </p:nvGraphicFramePr>
        <p:xfrm>
          <a:off x="5973747" y="923244"/>
          <a:ext cx="1910136" cy="5803361"/>
        </p:xfrm>
        <a:graphic>
          <a:graphicData uri="http://schemas.openxmlformats.org/drawingml/2006/table">
            <a:tbl>
              <a:tblPr firstRow="1" bandRow="1">
                <a:tableStyleId>{93296810-A885-4BE3-A3E7-6D5BEEA58F35}</a:tableStyleId>
              </a:tblPr>
              <a:tblGrid>
                <a:gridCol w="407107">
                  <a:extLst>
                    <a:ext uri="{9D8B030D-6E8A-4147-A177-3AD203B41FA5}">
                      <a16:colId xmlns:a16="http://schemas.microsoft.com/office/drawing/2014/main" val="1482000897"/>
                    </a:ext>
                  </a:extLst>
                </a:gridCol>
                <a:gridCol w="1025475">
                  <a:extLst>
                    <a:ext uri="{9D8B030D-6E8A-4147-A177-3AD203B41FA5}">
                      <a16:colId xmlns:a16="http://schemas.microsoft.com/office/drawing/2014/main" val="1771672345"/>
                    </a:ext>
                  </a:extLst>
                </a:gridCol>
                <a:gridCol w="477554">
                  <a:extLst>
                    <a:ext uri="{9D8B030D-6E8A-4147-A177-3AD203B41FA5}">
                      <a16:colId xmlns:a16="http://schemas.microsoft.com/office/drawing/2014/main" val="3923809610"/>
                    </a:ext>
                  </a:extLst>
                </a:gridCol>
              </a:tblGrid>
              <a:tr h="200022">
                <a:tc>
                  <a:txBody>
                    <a:bodyPr/>
                    <a:lstStyle/>
                    <a:p>
                      <a:pPr algn="ctr"/>
                      <a:r>
                        <a:rPr kumimoji="1" lang="ja-JP" altLang="en-US" sz="800" dirty="0">
                          <a:latin typeface="Meiryo UI" panose="020B0604030504040204" pitchFamily="50" charset="-128"/>
                          <a:ea typeface="Meiryo UI" panose="020B0604030504040204" pitchFamily="50" charset="-128"/>
                        </a:rPr>
                        <a:t>順位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国名</a:t>
                      </a:r>
                    </a:p>
                  </a:txBody>
                  <a:tcPr anchor="ctr"/>
                </a:tc>
                <a:tc>
                  <a:txBody>
                    <a:bodyPr/>
                    <a:lstStyle/>
                    <a:p>
                      <a:pPr algn="ctr"/>
                      <a:r>
                        <a:rPr kumimoji="1" lang="ja-JP" altLang="en-US" sz="800" dirty="0">
                          <a:latin typeface="Meiryo UI" panose="020B0604030504040204" pitchFamily="50" charset="-128"/>
                          <a:ea typeface="Meiryo UI" panose="020B0604030504040204" pitchFamily="50" charset="-128"/>
                        </a:rPr>
                        <a:t>スコア</a:t>
                      </a:r>
                    </a:p>
                  </a:txBody>
                  <a:tcPr anchor="ctr"/>
                </a:tc>
                <a:extLst>
                  <a:ext uri="{0D108BD9-81ED-4DB2-BD59-A6C34878D82A}">
                    <a16:rowId xmlns:a16="http://schemas.microsoft.com/office/drawing/2014/main" val="2186887047"/>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１</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フィンランド</a:t>
                      </a:r>
                    </a:p>
                  </a:txBody>
                  <a:tcPr anchor="ctr"/>
                </a:tc>
                <a:tc>
                  <a:txBody>
                    <a:bodyPr/>
                    <a:lstStyle/>
                    <a:p>
                      <a:pPr algn="ctr"/>
                      <a:r>
                        <a:rPr kumimoji="1" lang="en-US" altLang="ja-JP" sz="900" u="none" dirty="0">
                          <a:latin typeface="Meiryo UI" panose="020B0604030504040204" pitchFamily="50" charset="-128"/>
                          <a:ea typeface="Meiryo UI" panose="020B0604030504040204" pitchFamily="50" charset="-128"/>
                        </a:rPr>
                        <a:t>86.8</a:t>
                      </a:r>
                      <a:endParaRPr kumimoji="1" lang="ja-JP" altLang="en-US" sz="90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90407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２</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スウェーデン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86.0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866221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デンマーク</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85.7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15681085"/>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ドイツ</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83.4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72378900"/>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オーストリア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82.3</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7457612"/>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フランス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1730428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７</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ノルウェー</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82.0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1702604"/>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８</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チェコ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81.9</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26439131"/>
                  </a:ext>
                </a:extLst>
              </a:tr>
              <a:tr h="266939">
                <a:tc>
                  <a:txBody>
                    <a:bodyPr/>
                    <a:lstStyle/>
                    <a:p>
                      <a:pPr algn="ctr"/>
                      <a:r>
                        <a:rPr kumimoji="1" lang="ja-JP" altLang="en-US" sz="1100" dirty="0">
                          <a:latin typeface="Meiryo UI" panose="020B0604030504040204" pitchFamily="50" charset="-128"/>
                          <a:ea typeface="Meiryo UI" panose="020B0604030504040204" pitchFamily="50" charset="-128"/>
                        </a:rPr>
                        <a:t>９</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ポーランド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81.8</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792228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エストニア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3698966"/>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イギリス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2392675"/>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クロアチア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9853181"/>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スロベニア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81.0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6057372"/>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14</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ラトビア</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80.7</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47056269"/>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スイス</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58205728"/>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スペイン</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80.4</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24559404"/>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17</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アイルランド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80.1</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71240283"/>
                  </a:ext>
                </a:extLst>
              </a:tr>
              <a:tr h="266939">
                <a:tc>
                  <a:txBody>
                    <a:bodyPr/>
                    <a:lstStyle/>
                    <a:p>
                      <a:pPr algn="ctr"/>
                      <a:r>
                        <a:rPr kumimoji="1" lang="en-US" altLang="ja-JP" sz="1100" dirty="0">
                          <a:latin typeface="Meiryo UI" panose="020B0604030504040204" pitchFamily="50" charset="-128"/>
                          <a:ea typeface="Meiryo UI" panose="020B0604030504040204" pitchFamily="50" charset="-128"/>
                        </a:rPr>
                        <a:t>18</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r>
                        <a:rPr kumimoji="1" lang="ja-JP" altLang="en-US" sz="1000" dirty="0">
                          <a:latin typeface="Meiryo UI" panose="020B0604030504040204" pitchFamily="50" charset="-128"/>
                          <a:ea typeface="Meiryo UI" panose="020B0604030504040204" pitchFamily="50" charset="-128"/>
                        </a:rPr>
                        <a:t>ポルトガル</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09516240"/>
                  </a:ext>
                </a:extLst>
              </a:tr>
              <a:tr h="266939">
                <a:tc>
                  <a:txBody>
                    <a:bodyPr/>
                    <a:lstStyle/>
                    <a:p>
                      <a:pPr algn="ctr"/>
                      <a:r>
                        <a:rPr kumimoji="1" lang="en-US" altLang="ja-JP" sz="1100" b="0" dirty="0">
                          <a:solidFill>
                            <a:schemeClr val="tx1"/>
                          </a:solidFill>
                          <a:latin typeface="Meiryo UI" panose="020B0604030504040204" pitchFamily="50" charset="-128"/>
                          <a:ea typeface="Meiryo UI" panose="020B0604030504040204" pitchFamily="50" charset="-128"/>
                        </a:rPr>
                        <a:t>19</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ベルギー</a:t>
                      </a:r>
                    </a:p>
                  </a:txBody>
                  <a:tcPr anchor="ct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79.5</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52272"/>
                  </a:ext>
                </a:extLst>
              </a:tr>
              <a:tr h="133470">
                <a:tc>
                  <a:txBody>
                    <a:bodyPr/>
                    <a:lstStyle/>
                    <a:p>
                      <a:pPr algn="ctr"/>
                      <a:r>
                        <a:rPr kumimoji="1" lang="en-US" altLang="ja-JP" sz="1100" dirty="0">
                          <a:latin typeface="Meiryo UI" panose="020B0604030504040204" pitchFamily="50" charset="-128"/>
                          <a:ea typeface="Meiryo UI" panose="020B0604030504040204" pitchFamily="50" charset="-128"/>
                        </a:rPr>
                        <a:t>20</a:t>
                      </a:r>
                      <a:endParaRPr kumimoji="1" lang="ja-JP" altLang="en-US" sz="1100" dirty="0">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オランダ</a:t>
                      </a: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Meiryo UI" panose="020B0604030504040204" pitchFamily="50" charset="-128"/>
                          <a:ea typeface="Meiryo UI" panose="020B0604030504040204" pitchFamily="50" charset="-128"/>
                        </a:rPr>
                        <a:t>79.4</a:t>
                      </a:r>
                      <a:endParaRPr kumimoji="1" lang="ja-JP" altLang="en-US" sz="900" dirty="0">
                        <a:latin typeface="Meiryo UI" panose="020B0604030504040204" pitchFamily="50" charset="-128"/>
                        <a:ea typeface="Meiryo UI" panose="020B0604030504040204" pitchFamily="50" charset="-128"/>
                      </a:endParaRP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424393"/>
                  </a:ext>
                </a:extLst>
              </a:tr>
              <a:tr h="133470">
                <a:tc>
                  <a:txBody>
                    <a:bodyPr/>
                    <a:lstStyle/>
                    <a:p>
                      <a:pPr algn="ctr"/>
                      <a:r>
                        <a:rPr kumimoji="1" lang="en-US" altLang="ja-JP" sz="1100" b="1" dirty="0">
                          <a:solidFill>
                            <a:srgbClr val="FF0000"/>
                          </a:solidFill>
                          <a:latin typeface="Meiryo UI" panose="020B0604030504040204" pitchFamily="50" charset="-128"/>
                          <a:ea typeface="Meiryo UI" panose="020B0604030504040204" pitchFamily="50" charset="-128"/>
                        </a:rPr>
                        <a:t>21</a:t>
                      </a:r>
                      <a:endParaRPr kumimoji="1" lang="ja-JP" altLang="en-US" sz="1100" b="1" dirty="0">
                        <a:solidFill>
                          <a:srgbClr val="FF0000"/>
                        </a:solidFill>
                        <a:latin typeface="Meiryo UI" panose="020B0604030504040204" pitchFamily="50" charset="-128"/>
                        <a:ea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1000" b="1" dirty="0">
                          <a:solidFill>
                            <a:srgbClr val="FF0000"/>
                          </a:solidFill>
                          <a:latin typeface="Meiryo UI" panose="020B0604030504040204" pitchFamily="50" charset="-128"/>
                          <a:ea typeface="Meiryo UI" panose="020B0604030504040204" pitchFamily="50" charset="-128"/>
                        </a:rPr>
                        <a:t>日本</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900" b="1" dirty="0">
                          <a:solidFill>
                            <a:srgbClr val="FF0000"/>
                          </a:solidFill>
                          <a:latin typeface="Meiryo UI" panose="020B0604030504040204" pitchFamily="50" charset="-128"/>
                          <a:ea typeface="Meiryo UI" panose="020B0604030504040204" pitchFamily="50" charset="-128"/>
                        </a:rPr>
                        <a:t>79.4</a:t>
                      </a:r>
                      <a:endParaRPr kumimoji="1" lang="ja-JP" altLang="en-US" sz="900" b="1" dirty="0">
                        <a:solidFill>
                          <a:srgbClr val="FF0000"/>
                        </a:solidFill>
                        <a:latin typeface="Meiryo UI" panose="020B0604030504040204" pitchFamily="50" charset="-128"/>
                        <a:ea typeface="Meiryo UI" panose="020B0604030504040204" pitchFamily="50" charset="-128"/>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144198"/>
                  </a:ext>
                </a:extLst>
              </a:tr>
            </a:tbl>
          </a:graphicData>
        </a:graphic>
      </p:graphicFrame>
      <p:sp>
        <p:nvSpPr>
          <p:cNvPr id="27" name="テキスト ボックス 26">
            <a:extLst>
              <a:ext uri="{FF2B5EF4-FFF2-40B4-BE49-F238E27FC236}">
                <a16:creationId xmlns:a16="http://schemas.microsoft.com/office/drawing/2014/main" id="{8DCC811C-221E-46DA-AC8D-1E28A04EDAF7}"/>
              </a:ext>
            </a:extLst>
          </p:cNvPr>
          <p:cNvSpPr txBox="1"/>
          <p:nvPr/>
        </p:nvSpPr>
        <p:spPr>
          <a:xfrm>
            <a:off x="7875332" y="632354"/>
            <a:ext cx="108234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２０２４年</a:t>
            </a:r>
          </a:p>
        </p:txBody>
      </p:sp>
    </p:spTree>
    <p:extLst>
      <p:ext uri="{BB962C8B-B14F-4D97-AF65-F5344CB8AC3E}">
        <p14:creationId xmlns:p14="http://schemas.microsoft.com/office/powerpoint/2010/main" val="418101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正方形/長方形 2"/>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日本の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658399" y="6581001"/>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SUSTAINABLE</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DEVELOPMENT REPORT 2024</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11</a:t>
            </a:fld>
            <a:endParaRPr kumimoji="1" lang="ja-JP" altLang="en-US" sz="1200"/>
          </a:p>
        </p:txBody>
      </p:sp>
      <p:pic>
        <p:nvPicPr>
          <p:cNvPr id="11" name="図 10">
            <a:extLst>
              <a:ext uri="{FF2B5EF4-FFF2-40B4-BE49-F238E27FC236}">
                <a16:creationId xmlns:a16="http://schemas.microsoft.com/office/drawing/2014/main" id="{72F95B82-45F7-4EC2-BC23-C30360F69FD3}"/>
              </a:ext>
            </a:extLst>
          </p:cNvPr>
          <p:cNvPicPr>
            <a:picLocks noChangeAspect="1"/>
          </p:cNvPicPr>
          <p:nvPr/>
        </p:nvPicPr>
        <p:blipFill>
          <a:blip r:embed="rId3"/>
          <a:stretch>
            <a:fillRect/>
          </a:stretch>
        </p:blipFill>
        <p:spPr>
          <a:xfrm>
            <a:off x="432059" y="735919"/>
            <a:ext cx="3958313" cy="5744104"/>
          </a:xfrm>
          <a:prstGeom prst="rect">
            <a:avLst/>
          </a:prstGeom>
        </p:spPr>
      </p:pic>
      <p:pic>
        <p:nvPicPr>
          <p:cNvPr id="13" name="図 12">
            <a:extLst>
              <a:ext uri="{FF2B5EF4-FFF2-40B4-BE49-F238E27FC236}">
                <a16:creationId xmlns:a16="http://schemas.microsoft.com/office/drawing/2014/main" id="{AB480300-B4EA-45A3-9118-C08D1DB2D01D}"/>
              </a:ext>
            </a:extLst>
          </p:cNvPr>
          <p:cNvPicPr>
            <a:picLocks noChangeAspect="1"/>
          </p:cNvPicPr>
          <p:nvPr/>
        </p:nvPicPr>
        <p:blipFill>
          <a:blip r:embed="rId4"/>
          <a:stretch>
            <a:fillRect/>
          </a:stretch>
        </p:blipFill>
        <p:spPr>
          <a:xfrm>
            <a:off x="4953000" y="732043"/>
            <a:ext cx="3958313" cy="5802087"/>
          </a:xfrm>
          <a:prstGeom prst="rect">
            <a:avLst/>
          </a:prstGeom>
        </p:spPr>
      </p:pic>
    </p:spTree>
    <p:extLst>
      <p:ext uri="{BB962C8B-B14F-4D97-AF65-F5344CB8AC3E}">
        <p14:creationId xmlns:p14="http://schemas.microsoft.com/office/powerpoint/2010/main" val="157497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上位国の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12</a:t>
            </a:fld>
            <a:endParaRPr kumimoji="1" lang="ja-JP" altLang="en-US" sz="1200"/>
          </a:p>
        </p:txBody>
      </p:sp>
      <p:sp>
        <p:nvSpPr>
          <p:cNvPr id="9" name="正方形/長方形 8"/>
          <p:cNvSpPr/>
          <p:nvPr/>
        </p:nvSpPr>
        <p:spPr>
          <a:xfrm>
            <a:off x="57150" y="6217854"/>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SUSTAINABLE</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DEVELOPMENT REPORT 2024</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49A2F7F-84C0-47F8-820E-577C4D90BA24}"/>
              </a:ext>
            </a:extLst>
          </p:cNvPr>
          <p:cNvPicPr>
            <a:picLocks/>
          </p:cNvPicPr>
          <p:nvPr/>
        </p:nvPicPr>
        <p:blipFill>
          <a:blip r:embed="rId3"/>
          <a:stretch>
            <a:fillRect/>
          </a:stretch>
        </p:blipFill>
        <p:spPr>
          <a:xfrm>
            <a:off x="139275" y="951976"/>
            <a:ext cx="3204000" cy="4752000"/>
          </a:xfrm>
          <a:prstGeom prst="rect">
            <a:avLst/>
          </a:prstGeom>
        </p:spPr>
      </p:pic>
      <p:pic>
        <p:nvPicPr>
          <p:cNvPr id="11" name="図 10">
            <a:extLst>
              <a:ext uri="{FF2B5EF4-FFF2-40B4-BE49-F238E27FC236}">
                <a16:creationId xmlns:a16="http://schemas.microsoft.com/office/drawing/2014/main" id="{D15CFEAE-53D3-4544-B992-F6F8ED56E673}"/>
              </a:ext>
            </a:extLst>
          </p:cNvPr>
          <p:cNvPicPr>
            <a:picLocks noChangeAspect="1"/>
          </p:cNvPicPr>
          <p:nvPr/>
        </p:nvPicPr>
        <p:blipFill>
          <a:blip r:embed="rId4"/>
          <a:stretch>
            <a:fillRect/>
          </a:stretch>
        </p:blipFill>
        <p:spPr>
          <a:xfrm>
            <a:off x="6547275" y="951976"/>
            <a:ext cx="3202541" cy="4752000"/>
          </a:xfrm>
          <a:prstGeom prst="rect">
            <a:avLst/>
          </a:prstGeom>
        </p:spPr>
      </p:pic>
      <p:pic>
        <p:nvPicPr>
          <p:cNvPr id="13" name="図 12">
            <a:extLst>
              <a:ext uri="{FF2B5EF4-FFF2-40B4-BE49-F238E27FC236}">
                <a16:creationId xmlns:a16="http://schemas.microsoft.com/office/drawing/2014/main" id="{08AC45A3-9E4E-4CC5-86C3-EF4B5EE68FA2}"/>
              </a:ext>
            </a:extLst>
          </p:cNvPr>
          <p:cNvPicPr>
            <a:picLocks/>
          </p:cNvPicPr>
          <p:nvPr/>
        </p:nvPicPr>
        <p:blipFill>
          <a:blip r:embed="rId5"/>
          <a:stretch>
            <a:fillRect/>
          </a:stretch>
        </p:blipFill>
        <p:spPr>
          <a:xfrm>
            <a:off x="3343275" y="951976"/>
            <a:ext cx="3204000" cy="4752000"/>
          </a:xfrm>
          <a:prstGeom prst="rect">
            <a:avLst/>
          </a:prstGeom>
        </p:spPr>
      </p:pic>
    </p:spTree>
    <p:extLst>
      <p:ext uri="{BB962C8B-B14F-4D97-AF65-F5344CB8AC3E}">
        <p14:creationId xmlns:p14="http://schemas.microsoft.com/office/powerpoint/2010/main" val="597661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tx1"/>
                </a:solidFill>
                <a:latin typeface="Meiryo UI" panose="020B0604030504040204" pitchFamily="50" charset="-128"/>
                <a:ea typeface="Meiryo UI" panose="020B0604030504040204" pitchFamily="50" charset="-128"/>
              </a:rPr>
              <a:t>２．大阪と</a:t>
            </a:r>
            <a:r>
              <a:rPr kumimoji="1" lang="en-US" altLang="ja-JP" sz="3600" b="1" dirty="0">
                <a:solidFill>
                  <a:schemeClr val="tx1"/>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a:t>
            </a:r>
            <a:r>
              <a:rPr lang="ja-JP" altLang="en-US" sz="3600" b="1" dirty="0">
                <a:solidFill>
                  <a:schemeClr val="bg1">
                    <a:lumMod val="85000"/>
                  </a:schemeClr>
                </a:solidFill>
                <a:latin typeface="メイリオ" panose="020B0604030504040204" pitchFamily="50" charset="-128"/>
                <a:ea typeface="メイリオ" panose="020B0604030504040204" pitchFamily="50" charset="-128"/>
              </a:rPr>
              <a:t>みんなで取組もう</a:t>
            </a:r>
            <a:r>
              <a:rPr lang="en-US" altLang="ja-JP" sz="3600" b="1" dirty="0">
                <a:solidFill>
                  <a:schemeClr val="bg1">
                    <a:lumMod val="85000"/>
                  </a:schemeClr>
                </a:solidFill>
                <a:latin typeface="メイリオ" panose="020B0604030504040204" pitchFamily="50" charset="-128"/>
                <a:ea typeface="メイリオ" panose="020B0604030504040204" pitchFamily="50" charset="-128"/>
              </a:rPr>
              <a:t>SDGs</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13</a:t>
            </a:fld>
            <a:endParaRPr lang="ja-JP" altLang="en-US">
              <a:solidFill>
                <a:prstClr val="black">
                  <a:tint val="75000"/>
                </a:prstClr>
              </a:solidFill>
            </a:endParaRPr>
          </a:p>
        </p:txBody>
      </p:sp>
    </p:spTree>
    <p:extLst>
      <p:ext uri="{BB962C8B-B14F-4D97-AF65-F5344CB8AC3E}">
        <p14:creationId xmlns:p14="http://schemas.microsoft.com/office/powerpoint/2010/main" val="389944500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031736" y="6614851"/>
            <a:ext cx="287426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年日本国際博覧会（大阪・関西万博）</a:t>
            </a:r>
          </a:p>
        </p:txBody>
      </p:sp>
      <p:sp>
        <p:nvSpPr>
          <p:cNvPr id="12" name="テキスト ボックス 11"/>
          <p:cNvSpPr txBox="1"/>
          <p:nvPr/>
        </p:nvSpPr>
        <p:spPr>
          <a:xfrm>
            <a:off x="0" y="880360"/>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10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sp>
        <p:nvSpPr>
          <p:cNvPr id="9" name="スライド番号プレースホルダー 1"/>
          <p:cNvSpPr txBox="1">
            <a:spLocks/>
          </p:cNvSpPr>
          <p:nvPr/>
        </p:nvSpPr>
        <p:spPr>
          <a:xfrm>
            <a:off x="7371106" y="625993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sp>
        <p:nvSpPr>
          <p:cNvPr id="11" name="吹き出し: 円形 10">
            <a:extLst>
              <a:ext uri="{FF2B5EF4-FFF2-40B4-BE49-F238E27FC236}">
                <a16:creationId xmlns:a16="http://schemas.microsoft.com/office/drawing/2014/main" id="{6B01A7E1-3AE0-463B-A886-20F10AA17D71}"/>
              </a:ext>
            </a:extLst>
          </p:cNvPr>
          <p:cNvSpPr/>
          <p:nvPr/>
        </p:nvSpPr>
        <p:spPr>
          <a:xfrm>
            <a:off x="4496916" y="2197240"/>
            <a:ext cx="2874190" cy="1061388"/>
          </a:xfrm>
          <a:prstGeom prst="wedgeEllipseCallout">
            <a:avLst>
              <a:gd name="adj1" fmla="val -69559"/>
              <a:gd name="adj2" fmla="val -6219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明日、</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solidFill>
                <a:latin typeface="Meiryo UI" panose="020B0604030504040204" pitchFamily="50" charset="-128"/>
                <a:ea typeface="Meiryo UI" panose="020B0604030504040204" pitchFamily="50" charset="-128"/>
              </a:rPr>
              <a:t>万博</a:t>
            </a:r>
            <a:r>
              <a:rPr kumimoji="1" lang="en-US" altLang="ja-JP" sz="2000" b="1" dirty="0">
                <a:solidFill>
                  <a:schemeClr val="tx1"/>
                </a:solidFill>
                <a:latin typeface="Meiryo UI" panose="020B0604030504040204" pitchFamily="50" charset="-128"/>
                <a:ea typeface="Meiryo UI" panose="020B0604030504040204" pitchFamily="50" charset="-128"/>
              </a:rPr>
              <a:t>200</a:t>
            </a:r>
            <a:r>
              <a:rPr kumimoji="1" lang="ja-JP" altLang="en-US" sz="2000" b="1" dirty="0">
                <a:solidFill>
                  <a:schemeClr val="tx1"/>
                </a:solidFill>
                <a:latin typeface="Meiryo UI" panose="020B0604030504040204" pitchFamily="50" charset="-128"/>
                <a:ea typeface="Meiryo UI" panose="020B0604030504040204" pitchFamily="50" charset="-128"/>
              </a:rPr>
              <a:t>日前！</a:t>
            </a:r>
          </a:p>
        </p:txBody>
      </p:sp>
    </p:spTree>
    <p:extLst>
      <p:ext uri="{BB962C8B-B14F-4D97-AF65-F5344CB8AC3E}">
        <p14:creationId xmlns:p14="http://schemas.microsoft.com/office/powerpoint/2010/main" val="17731294"/>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15</a:t>
            </a:fld>
            <a:endParaRPr kumimoji="1" lang="ja-JP" altLang="en-US" sz="1200"/>
          </a:p>
        </p:txBody>
      </p:sp>
    </p:spTree>
    <p:extLst>
      <p:ext uri="{BB962C8B-B14F-4D97-AF65-F5344CB8AC3E}">
        <p14:creationId xmlns:p14="http://schemas.microsoft.com/office/powerpoint/2010/main" val="3129540630"/>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に関するこれまでの主な経過</a:t>
            </a:r>
          </a:p>
        </p:txBody>
      </p:sp>
      <p:graphicFrame>
        <p:nvGraphicFramePr>
          <p:cNvPr id="4" name="表 3"/>
          <p:cNvGraphicFramePr>
            <a:graphicFrameLocks noGrp="1"/>
          </p:cNvGraphicFramePr>
          <p:nvPr>
            <p:extLst>
              <p:ext uri="{D42A27DB-BD31-4B8C-83A1-F6EECF244321}">
                <p14:modId xmlns:p14="http://schemas.microsoft.com/office/powerpoint/2010/main" val="1695416131"/>
              </p:ext>
            </p:extLst>
          </p:nvPr>
        </p:nvGraphicFramePr>
        <p:xfrm>
          <a:off x="58601" y="862582"/>
          <a:ext cx="9788797" cy="519531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1335284285"/>
                    </a:ext>
                  </a:extLst>
                </a:gridCol>
                <a:gridCol w="3681833">
                  <a:extLst>
                    <a:ext uri="{9D8B030D-6E8A-4147-A177-3AD203B41FA5}">
                      <a16:colId xmlns:a16="http://schemas.microsoft.com/office/drawing/2014/main" val="2394887878"/>
                    </a:ext>
                  </a:extLst>
                </a:gridCol>
                <a:gridCol w="2677964">
                  <a:extLst>
                    <a:ext uri="{9D8B030D-6E8A-4147-A177-3AD203B41FA5}">
                      <a16:colId xmlns:a16="http://schemas.microsoft.com/office/drawing/2014/main" val="2412904483"/>
                    </a:ext>
                  </a:extLst>
                </a:gridCol>
              </a:tblGrid>
              <a:tr h="496368">
                <a:tc>
                  <a:txBody>
                    <a:bodyPr/>
                    <a:lstStyle/>
                    <a:p>
                      <a:pPr algn="ctr"/>
                      <a:r>
                        <a:rPr kumimoji="1" lang="ja-JP" altLang="en-US" sz="1600" b="1" dirty="0">
                          <a:latin typeface="Meiryo UI" panose="020B0604030504040204" pitchFamily="50" charset="-128"/>
                          <a:ea typeface="Meiryo UI" panose="020B0604030504040204" pitchFamily="50" charset="-128"/>
                        </a:rPr>
                        <a:t>大阪府の取組み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国の動き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関連項目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4698949">
                <a:tc>
                  <a:txBody>
                    <a:bodyPr/>
                    <a:lstStyle/>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1" dirty="0">
                          <a:solidFill>
                            <a:srgbClr val="FF0000"/>
                          </a:solidFill>
                          <a:latin typeface="Meiryo UI" panose="020B0604030504040204" pitchFamily="50" charset="-128"/>
                          <a:ea typeface="Meiryo UI" panose="020B0604030504040204" pitchFamily="50" charset="-128"/>
                        </a:rPr>
                        <a:t>2018</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4</a:t>
                      </a:r>
                      <a:r>
                        <a:rPr kumimoji="1" lang="ja-JP" altLang="en-US" sz="1400" b="1" dirty="0">
                          <a:solidFill>
                            <a:srgbClr val="FF0000"/>
                          </a:solidFill>
                          <a:latin typeface="Meiryo UI" panose="020B0604030504040204" pitchFamily="50" charset="-128"/>
                          <a:ea typeface="Meiryo UI" panose="020B0604030504040204" pitchFamily="50" charset="-128"/>
                        </a:rPr>
                        <a:t>月　大阪府</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推進本部</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ja-JP" altLang="en-US" sz="1400" b="1" baseline="0" dirty="0">
                          <a:solidFill>
                            <a:srgbClr val="FF0000"/>
                          </a:solidFill>
                          <a:latin typeface="Meiryo UI" panose="020B0604030504040204" pitchFamily="50" charset="-128"/>
                          <a:ea typeface="Meiryo UI" panose="020B0604030504040204" pitchFamily="50" charset="-128"/>
                        </a:rPr>
                        <a:t> </a:t>
                      </a:r>
                      <a:r>
                        <a:rPr kumimoji="1" lang="ja-JP" altLang="en-US" sz="1400" b="1" dirty="0">
                          <a:solidFill>
                            <a:srgbClr val="FF0000"/>
                          </a:solidFill>
                          <a:latin typeface="Meiryo UI" panose="020B0604030504040204" pitchFamily="50" charset="-128"/>
                          <a:ea typeface="Meiryo UI" panose="020B0604030504040204" pitchFamily="50" charset="-128"/>
                        </a:rPr>
                        <a:t>設置</a:t>
                      </a:r>
                      <a:endParaRPr kumimoji="1" lang="en-US" altLang="ja-JP" sz="1400" b="1" dirty="0">
                        <a:solidFill>
                          <a:srgbClr val="FF0000"/>
                        </a:solidFill>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1" dirty="0">
                          <a:solidFill>
                            <a:srgbClr val="FF0000"/>
                          </a:solidFill>
                          <a:latin typeface="Meiryo UI" panose="020B0604030504040204" pitchFamily="50" charset="-128"/>
                          <a:ea typeface="Meiryo UI" panose="020B0604030504040204" pitchFamily="50" charset="-128"/>
                        </a:rPr>
                        <a:t>2020</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3</a:t>
                      </a:r>
                      <a:r>
                        <a:rPr kumimoji="1" lang="ja-JP" altLang="en-US" sz="1400" b="1" dirty="0">
                          <a:solidFill>
                            <a:srgbClr val="FF0000"/>
                          </a:solidFill>
                          <a:latin typeface="Meiryo UI" panose="020B0604030504040204" pitchFamily="50" charset="-128"/>
                          <a:ea typeface="Meiryo UI" panose="020B0604030504040204" pitchFamily="50" charset="-128"/>
                        </a:rPr>
                        <a:t>月　</a:t>
                      </a:r>
                      <a:r>
                        <a:rPr kumimoji="1" lang="en-US" altLang="ja-JP" sz="1400" b="1" dirty="0">
                          <a:solidFill>
                            <a:srgbClr val="FF0000"/>
                          </a:solidFill>
                          <a:latin typeface="Meiryo UI" panose="020B0604030504040204" pitchFamily="50" charset="-128"/>
                          <a:ea typeface="Meiryo UI" panose="020B0604030504040204" pitchFamily="50" charset="-128"/>
                        </a:rPr>
                        <a:t>Osaka</a:t>
                      </a:r>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未来都市及び自治体　　</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　　　　　　　　</a:t>
                      </a:r>
                      <a:r>
                        <a:rPr kumimoji="1" lang="ja-JP" altLang="en-US" sz="1400" b="0" baseline="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モデル事業に採択</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　　　　　　　　（大阪市と共同提案）</a:t>
                      </a:r>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12</a:t>
                      </a:r>
                      <a:r>
                        <a:rPr kumimoji="1" lang="ja-JP" altLang="en-US" sz="1400" b="0" dirty="0">
                          <a:latin typeface="Meiryo UI" panose="020B0604030504040204" pitchFamily="50" charset="-128"/>
                          <a:ea typeface="Meiryo UI" panose="020B0604030504040204" pitchFamily="50" charset="-128"/>
                        </a:rPr>
                        <a:t>月　大阪</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ネットワーク設置</a:t>
                      </a:r>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2021</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月　大阪</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行動憲章策定</a:t>
                      </a:r>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2021</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2</a:t>
                      </a:r>
                      <a:r>
                        <a:rPr kumimoji="1" lang="ja-JP" altLang="en-US" sz="1400" b="0" dirty="0">
                          <a:latin typeface="Meiryo UI" panose="020B0604030504040204" pitchFamily="50" charset="-128"/>
                          <a:ea typeface="Meiryo UI" panose="020B0604030504040204" pitchFamily="50" charset="-128"/>
                        </a:rPr>
                        <a:t>月～　私の</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宣言プロジェクト　　　　　　　　　</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　　　　　　　　　　</a:t>
                      </a:r>
                      <a:r>
                        <a:rPr kumimoji="1" lang="ja-JP" altLang="en-US" sz="1400" b="0" baseline="0" dirty="0">
                          <a:latin typeface="Meiryo UI" panose="020B0604030504040204" pitchFamily="50" charset="-128"/>
                          <a:ea typeface="Meiryo UI" panose="020B0604030504040204" pitchFamily="50" charset="-128"/>
                        </a:rPr>
                        <a:t> </a:t>
                      </a:r>
                      <a:r>
                        <a:rPr kumimoji="1" lang="ja-JP" altLang="en-US" sz="1400" b="0" dirty="0">
                          <a:latin typeface="Meiryo UI" panose="020B0604030504040204" pitchFamily="50" charset="-128"/>
                          <a:ea typeface="Meiryo UI" panose="020B0604030504040204" pitchFamily="50" charset="-128"/>
                        </a:rPr>
                        <a:t>開始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2016</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5</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推進本部設置</a:t>
                      </a:r>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2016</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12</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実施指針策定</a:t>
                      </a:r>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2018</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未来都市及び自治体・</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モデル事業の選定開始</a:t>
                      </a:r>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2018</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6</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Japan</a:t>
                      </a:r>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Action</a:t>
                      </a:r>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Platform</a:t>
                      </a:r>
                    </a:p>
                    <a:p>
                      <a:r>
                        <a:rPr kumimoji="1" lang="ja-JP" altLang="en-US" sz="1400" b="0" dirty="0">
                          <a:latin typeface="Meiryo UI" panose="020B0604030504040204" pitchFamily="50" charset="-128"/>
                          <a:ea typeface="Meiryo UI" panose="020B0604030504040204" pitchFamily="50" charset="-128"/>
                        </a:rPr>
                        <a:t>　　　　　　　　　設置</a:t>
                      </a:r>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0" dirty="0">
                          <a:latin typeface="Meiryo UI" panose="020B0604030504040204" pitchFamily="50" charset="-128"/>
                          <a:ea typeface="Meiryo UI" panose="020B0604030504040204" pitchFamily="50" charset="-128"/>
                        </a:rPr>
                        <a:t>2019</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12</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実施指針改定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dirty="0">
                          <a:latin typeface="Meiryo UI" panose="020B0604030504040204" pitchFamily="50" charset="-128"/>
                          <a:ea typeface="Meiryo UI" panose="020B0604030504040204" pitchFamily="50" charset="-128"/>
                        </a:rPr>
                        <a:t>2015</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9</a:t>
                      </a:r>
                      <a:r>
                        <a:rPr kumimoji="1" lang="ja-JP" altLang="en-US" sz="1400" b="0" dirty="0">
                          <a:latin typeface="Meiryo UI" panose="020B0604030504040204" pitchFamily="50" charset="-128"/>
                          <a:ea typeface="Meiryo UI" panose="020B0604030504040204" pitchFamily="50" charset="-128"/>
                        </a:rPr>
                        <a:t>月　国連総会にて</a:t>
                      </a:r>
                      <a:endParaRPr kumimoji="1" lang="en-US" altLang="ja-JP" sz="1400" b="0" dirty="0">
                        <a:latin typeface="Meiryo UI" panose="020B0604030504040204" pitchFamily="50" charset="-128"/>
                        <a:ea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rPr>
                        <a:t>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を採択</a:t>
                      </a:r>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r>
                        <a:rPr kumimoji="1" lang="en-US" altLang="ja-JP" sz="1400" b="1" dirty="0">
                          <a:solidFill>
                            <a:srgbClr val="FF0000"/>
                          </a:solidFill>
                          <a:latin typeface="Meiryo UI" panose="020B0604030504040204" pitchFamily="50" charset="-128"/>
                          <a:ea typeface="Meiryo UI" panose="020B0604030504040204" pitchFamily="50" charset="-128"/>
                        </a:rPr>
                        <a:t>2018</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11</a:t>
                      </a:r>
                      <a:r>
                        <a:rPr kumimoji="1" lang="ja-JP" altLang="en-US" sz="1400" b="1" dirty="0">
                          <a:solidFill>
                            <a:srgbClr val="FF0000"/>
                          </a:solidFill>
                          <a:latin typeface="Meiryo UI" panose="020B0604030504040204" pitchFamily="50" charset="-128"/>
                          <a:ea typeface="Meiryo UI" panose="020B0604030504040204" pitchFamily="50" charset="-128"/>
                        </a:rPr>
                        <a:t>月　大阪・関西万博</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ja-JP" altLang="en-US" sz="1400" b="1" baseline="0" dirty="0">
                          <a:solidFill>
                            <a:srgbClr val="FF0000"/>
                          </a:solidFill>
                          <a:latin typeface="Meiryo UI" panose="020B0604030504040204" pitchFamily="50" charset="-128"/>
                          <a:ea typeface="Meiryo UI" panose="020B0604030504040204" pitchFamily="50" charset="-128"/>
                        </a:rPr>
                        <a:t> </a:t>
                      </a:r>
                      <a:r>
                        <a:rPr kumimoji="1" lang="ja-JP" altLang="en-US" sz="1400" b="1" dirty="0">
                          <a:solidFill>
                            <a:srgbClr val="FF0000"/>
                          </a:solidFill>
                          <a:latin typeface="Meiryo UI" panose="020B0604030504040204" pitchFamily="50" charset="-128"/>
                          <a:ea typeface="Meiryo UI" panose="020B0604030504040204" pitchFamily="50" charset="-128"/>
                        </a:rPr>
                        <a:t>　　　　開催決定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16</a:t>
            </a:fld>
            <a:endParaRPr kumimoji="1" lang="ja-JP" altLang="en-US" sz="1200"/>
          </a:p>
        </p:txBody>
      </p:sp>
    </p:spTree>
    <p:extLst>
      <p:ext uri="{BB962C8B-B14F-4D97-AF65-F5344CB8AC3E}">
        <p14:creationId xmlns:p14="http://schemas.microsoft.com/office/powerpoint/2010/main" val="338196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67" name="正方形/長方形 66"/>
          <p:cNvSpPr/>
          <p:nvPr/>
        </p:nvSpPr>
        <p:spPr>
          <a:xfrm>
            <a:off x="96591" y="1027350"/>
            <a:ext cx="9712817" cy="5781070"/>
          </a:xfrm>
          <a:prstGeom prst="rect">
            <a:avLst/>
          </a:prstGeom>
        </p:spPr>
        <p:txBody>
          <a:bodyPr wrap="square">
            <a:spAutoFit/>
          </a:bodyPr>
          <a:lstStyle/>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新たなステークホルダーの</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掘り起こし</a:t>
            </a:r>
            <a:r>
              <a:rPr lang="ja-JP" altLang="en-US" dirty="0">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dirty="0">
                <a:latin typeface="Meiryo UI" panose="020B0604030504040204" pitchFamily="50" charset="-128"/>
                <a:ea typeface="Meiryo UI" panose="020B0604030504040204" pitchFamily="50" charset="-128"/>
                <a:cs typeface="Meiryo UI" panose="020B0604030504040204" pitchFamily="50" charset="-128"/>
              </a:rPr>
              <a:t>し、それぞれの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ネットワークを活かしながら、ステークホルダー間の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dirty="0">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として取り組むからこそできる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施策を幅広く展開していく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の理念に沿った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社会システムや価値観の変革</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sp>
        <p:nvSpPr>
          <p:cNvPr id="2" name="正方形/長方形 1"/>
          <p:cNvSpPr/>
          <p:nvPr/>
        </p:nvSpPr>
        <p:spPr>
          <a:xfrm>
            <a:off x="-74644" y="591246"/>
            <a:ext cx="1595309" cy="461665"/>
          </a:xfrm>
          <a:prstGeom prst="rect">
            <a:avLst/>
          </a:prstGeom>
        </p:spPr>
        <p:txBody>
          <a:bodyPr wrap="none">
            <a:spAutoFit/>
          </a:bodyPr>
          <a:lstStyle/>
          <a:p>
            <a:r>
              <a:rPr kumimoji="1" lang="ja-JP" altLang="en-US" sz="2400" dirty="0">
                <a:latin typeface="Meiryo UI" panose="020B0604030504040204" pitchFamily="50" charset="-128"/>
                <a:ea typeface="Meiryo UI" panose="020B0604030504040204" pitchFamily="50" charset="-128"/>
              </a:rPr>
              <a:t>　府の役割</a:t>
            </a:r>
          </a:p>
        </p:txBody>
      </p:sp>
    </p:spTree>
    <p:extLst>
      <p:ext uri="{BB962C8B-B14F-4D97-AF65-F5344CB8AC3E}">
        <p14:creationId xmlns:p14="http://schemas.microsoft.com/office/powerpoint/2010/main" val="447430579"/>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grpSp>
        <p:nvGrpSpPr>
          <p:cNvPr id="3" name="グループ化 2"/>
          <p:cNvGrpSpPr>
            <a:grpSpLocks noChangeAspect="1"/>
          </p:cNvGrpSpPr>
          <p:nvPr/>
        </p:nvGrpSpPr>
        <p:grpSpPr>
          <a:xfrm>
            <a:off x="270573" y="1384917"/>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18</a:t>
            </a:fld>
            <a:endParaRPr kumimoji="1" lang="ja-JP" altLang="en-US" sz="1200"/>
          </a:p>
        </p:txBody>
      </p:sp>
    </p:spTree>
    <p:extLst>
      <p:ext uri="{BB962C8B-B14F-4D97-AF65-F5344CB8AC3E}">
        <p14:creationId xmlns:p14="http://schemas.microsoft.com/office/powerpoint/2010/main" val="1610635467"/>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とは</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latin typeface="Meiryo UI" panose="020B0604030504040204" pitchFamily="50" charset="-128"/>
                <a:ea typeface="Meiryo UI" panose="020B0604030504040204" pitchFamily="50" charset="-128"/>
              </a:rPr>
              <a:t>２．大阪と</a:t>
            </a:r>
            <a:r>
              <a:rPr kumimoji="1" lang="en-US" altLang="ja-JP" sz="3600" b="1" dirty="0">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３．</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４</a:t>
            </a:r>
            <a:r>
              <a:rPr kumimoji="1" lang="ja-JP" altLang="en-US" sz="3600" b="1" dirty="0">
                <a:latin typeface="Meiryo UI" panose="020B0604030504040204" pitchFamily="50" charset="-128"/>
                <a:ea typeface="Meiryo UI" panose="020B0604030504040204" pitchFamily="50" charset="-128"/>
              </a:rPr>
              <a:t>．</a:t>
            </a:r>
            <a:r>
              <a:rPr lang="ja-JP" altLang="en-US" sz="3600" b="1" dirty="0">
                <a:latin typeface="メイリオ" panose="020B0604030504040204" pitchFamily="50" charset="-128"/>
                <a:ea typeface="メイリオ" panose="020B0604030504040204" pitchFamily="50" charset="-128"/>
              </a:rPr>
              <a:t>みんなで取組もう</a:t>
            </a:r>
            <a:r>
              <a:rPr lang="en-US" altLang="ja-JP" sz="3600" b="1" dirty="0">
                <a:latin typeface="メイリオ" panose="020B0604030504040204" pitchFamily="50" charset="-128"/>
                <a:ea typeface="メイリオ" panose="020B0604030504040204" pitchFamily="50" charset="-128"/>
              </a:rPr>
              <a:t>SDGs</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502019"/>
            <a:ext cx="2228850" cy="365125"/>
          </a:xfrm>
        </p:spPr>
        <p:txBody>
          <a:bodyPr/>
          <a:lstStyle/>
          <a:p>
            <a:fld id="{D2D8002D-B5B0-4BAC-B1F6-782DDCCE6D9C}" type="slidenum">
              <a:rPr lang="ja-JP" altLang="en-US" smtClean="0">
                <a:solidFill>
                  <a:prstClr val="black">
                    <a:tint val="75000"/>
                  </a:prstClr>
                </a:solidFill>
              </a:rPr>
              <a:t>1</a:t>
            </a:fld>
            <a:endParaRPr lang="ja-JP" altLang="en-US" dirty="0">
              <a:solidFill>
                <a:prstClr val="black">
                  <a:tint val="75000"/>
                </a:prstClr>
              </a:solidFill>
            </a:endParaRPr>
          </a:p>
        </p:txBody>
      </p:sp>
    </p:spTree>
    <p:extLst>
      <p:ext uri="{BB962C8B-B14F-4D97-AF65-F5344CB8AC3E}">
        <p14:creationId xmlns:p14="http://schemas.microsoft.com/office/powerpoint/2010/main" val="152393484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7651" y="74288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取組工程</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19</a:t>
            </a:fld>
            <a:endParaRPr kumimoji="1" lang="ja-JP" altLang="en-US" sz="1200"/>
          </a:p>
        </p:txBody>
      </p:sp>
    </p:spTree>
    <p:extLst>
      <p:ext uri="{BB962C8B-B14F-4D97-AF65-F5344CB8AC3E}">
        <p14:creationId xmlns:p14="http://schemas.microsoft.com/office/powerpoint/2010/main" val="245311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9199" y="966080"/>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20</a:t>
            </a:fld>
            <a:endParaRPr kumimoji="1" lang="ja-JP" altLang="en-US" sz="1200"/>
          </a:p>
        </p:txBody>
      </p:sp>
      <p:sp>
        <p:nvSpPr>
          <p:cNvPr id="93" name="正方形/長方形 92"/>
          <p:cNvSpPr/>
          <p:nvPr/>
        </p:nvSpPr>
        <p:spPr>
          <a:xfrm>
            <a:off x="-85647"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２．大阪と</a:t>
            </a:r>
            <a:r>
              <a:rPr kumimoji="1" lang="en-US" altLang="ja-JP" sz="3600" b="1" dirty="0">
                <a:solidFill>
                  <a:schemeClr val="bg1">
                    <a:lumMod val="85000"/>
                  </a:schemeClr>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tx1"/>
                </a:solidFill>
                <a:latin typeface="Meiryo UI" panose="020B0604030504040204" pitchFamily="50" charset="-128"/>
                <a:ea typeface="Meiryo UI" panose="020B0604030504040204" pitchFamily="50" charset="-128"/>
              </a:rPr>
              <a:t>３．</a:t>
            </a:r>
            <a:r>
              <a:rPr lang="en-US" altLang="ja-JP" sz="3600" b="1" dirty="0">
                <a:solidFill>
                  <a:schemeClr val="tx1"/>
                </a:solidFill>
                <a:latin typeface="Meiryo UI" panose="020B0604030504040204" pitchFamily="50" charset="-128"/>
                <a:ea typeface="Meiryo UI" panose="020B0604030504040204" pitchFamily="50" charset="-128"/>
              </a:rPr>
              <a:t>SDGs</a:t>
            </a:r>
            <a:r>
              <a:rPr lang="ja-JP" altLang="en-US" sz="3600" b="1" dirty="0">
                <a:solidFill>
                  <a:schemeClr val="tx1"/>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tx1"/>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a:t>
            </a:r>
            <a:r>
              <a:rPr lang="ja-JP" altLang="en-US" sz="3600" b="1" dirty="0">
                <a:solidFill>
                  <a:schemeClr val="bg1">
                    <a:lumMod val="85000"/>
                  </a:schemeClr>
                </a:solidFill>
                <a:latin typeface="メイリオ" panose="020B0604030504040204" pitchFamily="50" charset="-128"/>
                <a:ea typeface="メイリオ" panose="020B0604030504040204" pitchFamily="50" charset="-128"/>
              </a:rPr>
              <a:t>みんなで取組もう</a:t>
            </a:r>
            <a:r>
              <a:rPr lang="en-US" altLang="ja-JP" sz="3600" b="1" dirty="0">
                <a:solidFill>
                  <a:schemeClr val="bg1">
                    <a:lumMod val="85000"/>
                  </a:schemeClr>
                </a:solidFill>
                <a:latin typeface="メイリオ" panose="020B0604030504040204" pitchFamily="50" charset="-128"/>
                <a:ea typeface="メイリオ" panose="020B0604030504040204" pitchFamily="50" charset="-128"/>
              </a:rPr>
              <a:t>SDGs</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21</a:t>
            </a:fld>
            <a:endParaRPr lang="ja-JP" altLang="en-US" dirty="0">
              <a:solidFill>
                <a:prstClr val="black">
                  <a:tint val="75000"/>
                </a:prstClr>
              </a:solidFill>
            </a:endParaRPr>
          </a:p>
        </p:txBody>
      </p:sp>
    </p:spTree>
    <p:extLst>
      <p:ext uri="{BB962C8B-B14F-4D97-AF65-F5344CB8AC3E}">
        <p14:creationId xmlns:p14="http://schemas.microsoft.com/office/powerpoint/2010/main" val="234677216"/>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に取組む際のポイント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ウォッシュ</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22</a:t>
            </a:fld>
            <a:endParaRPr kumimoji="1" lang="ja-JP" altLang="en-US" sz="1200"/>
          </a:p>
        </p:txBody>
      </p:sp>
    </p:spTree>
    <p:extLst>
      <p:ext uri="{BB962C8B-B14F-4D97-AF65-F5344CB8AC3E}">
        <p14:creationId xmlns:p14="http://schemas.microsoft.com/office/powerpoint/2010/main" val="426619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4128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　</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23</a:t>
            </a:fld>
            <a:endParaRPr kumimoji="1" lang="ja-JP" altLang="en-US" sz="1200"/>
          </a:p>
        </p:txBody>
      </p:sp>
    </p:spTree>
    <p:extLst>
      <p:ext uri="{BB962C8B-B14F-4D97-AF65-F5344CB8AC3E}">
        <p14:creationId xmlns:p14="http://schemas.microsoft.com/office/powerpoint/2010/main" val="743626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のポイント②</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25272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24</a:t>
            </a:fld>
            <a:endParaRPr kumimoji="1" lang="ja-JP" altLang="en-US" sz="1200"/>
          </a:p>
        </p:txBody>
      </p:sp>
    </p:spTree>
    <p:extLst>
      <p:ext uri="{BB962C8B-B14F-4D97-AF65-F5344CB8AC3E}">
        <p14:creationId xmlns:p14="http://schemas.microsoft.com/office/powerpoint/2010/main" val="3991832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のポイント③</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誰一人取り残さない</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29427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Tree>
    <p:extLst>
      <p:ext uri="{BB962C8B-B14F-4D97-AF65-F5344CB8AC3E}">
        <p14:creationId xmlns:p14="http://schemas.microsoft.com/office/powerpoint/2010/main" val="3236855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　○　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53906"/>
            <a:ext cx="992266"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4399919" y="5962322"/>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26</a:t>
            </a:fld>
            <a:endParaRPr kumimoji="1" lang="ja-JP" altLang="en-US" sz="1200" dirty="0"/>
          </a:p>
        </p:txBody>
      </p:sp>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492" y="1680402"/>
            <a:ext cx="925756" cy="925756"/>
          </a:xfrm>
          <a:prstGeom prst="rect">
            <a:avLst/>
          </a:prstGeom>
        </p:spPr>
      </p:pic>
      <p:pic>
        <p:nvPicPr>
          <p:cNvPr id="18" name="Picture 2">
            <a:extLst>
              <a:ext uri="{FF2B5EF4-FFF2-40B4-BE49-F238E27FC236}">
                <a16:creationId xmlns:a16="http://schemas.microsoft.com/office/drawing/2014/main" id="{91F5676C-9B79-4561-894C-5AA9277787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3082" y="5632987"/>
            <a:ext cx="991888" cy="1008000"/>
          </a:xfrm>
          <a:prstGeom prst="rect">
            <a:avLst/>
          </a:prstGeom>
        </p:spPr>
      </p:pic>
      <p:pic>
        <p:nvPicPr>
          <p:cNvPr id="19" name="Picture 2">
            <a:extLst>
              <a:ext uri="{FF2B5EF4-FFF2-40B4-BE49-F238E27FC236}">
                <a16:creationId xmlns:a16="http://schemas.microsoft.com/office/drawing/2014/main" id="{1FF92A7D-2D15-45FA-A303-72D3C82A51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1994" y="5684963"/>
            <a:ext cx="1023258" cy="1008000"/>
          </a:xfrm>
          <a:prstGeom prst="rect">
            <a:avLst/>
          </a:prstGeom>
        </p:spPr>
      </p:pic>
    </p:spTree>
    <p:extLst>
      <p:ext uri="{BB962C8B-B14F-4D97-AF65-F5344CB8AC3E}">
        <p14:creationId xmlns:p14="http://schemas.microsoft.com/office/powerpoint/2010/main" val="267515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061270" y="5555681"/>
            <a:ext cx="8148369" cy="1200329"/>
          </a:xfrm>
          <a:prstGeom prst="rect">
            <a:avLst/>
          </a:prstGeom>
          <a:ln w="254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latin typeface="Meiryo UI" panose="020B0604030504040204" pitchFamily="50" charset="-128"/>
                <a:ea typeface="Meiryo UI" panose="020B0604030504040204" pitchFamily="50" charset="-128"/>
              </a:rPr>
              <a:t>　○　社会課題解決のイメージの変革</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　できない言い訳をしない</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cxnSp>
        <p:nvCxnSpPr>
          <p:cNvPr id="40" name="直線コネクタ 39">
            <a:extLst>
              <a:ext uri="{FF2B5EF4-FFF2-40B4-BE49-F238E27FC236}">
                <a16:creationId xmlns:a16="http://schemas.microsoft.com/office/drawing/2014/main" id="{616D233A-4A24-4F43-A519-EE0E129F5D84}"/>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412209E-5886-411A-8D9A-5355083A20E5}"/>
              </a:ext>
            </a:extLst>
          </p:cNvPr>
          <p:cNvSpPr txBox="1"/>
          <p:nvPr/>
        </p:nvSpPr>
        <p:spPr>
          <a:xfrm>
            <a:off x="344488" y="116632"/>
            <a:ext cx="316835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バックキャスティングの思考</a:t>
            </a:r>
            <a:endParaRPr kumimoji="1" lang="ja-JP" altLang="en-US" dirty="0"/>
          </a:p>
        </p:txBody>
      </p:sp>
      <p:sp>
        <p:nvSpPr>
          <p:cNvPr id="43" name="テキスト ボックス 42">
            <a:extLst>
              <a:ext uri="{FF2B5EF4-FFF2-40B4-BE49-F238E27FC236}">
                <a16:creationId xmlns:a16="http://schemas.microsoft.com/office/drawing/2014/main" id="{326515E4-FC69-4703-8983-A7497D1ADBEA}"/>
              </a:ext>
            </a:extLst>
          </p:cNvPr>
          <p:cNvSpPr txBox="1"/>
          <p:nvPr/>
        </p:nvSpPr>
        <p:spPr>
          <a:xfrm>
            <a:off x="79182" y="664063"/>
            <a:ext cx="6196324" cy="656590"/>
          </a:xfrm>
          <a:prstGeom prst="rect">
            <a:avLst/>
          </a:prstGeom>
          <a:noFill/>
        </p:spPr>
        <p:txBody>
          <a:bodyPr wrap="square">
            <a:spAutoFit/>
          </a:bodyPr>
          <a:lstStyle/>
          <a:p>
            <a:pPr>
              <a:lnSpc>
                <a:spcPts val="2200"/>
              </a:lnSpc>
            </a:pP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年までの世界の「あるべき姿」を示している。</a:t>
            </a:r>
            <a:endParaRPr lang="en-US" altLang="ja-JP" sz="2000" dirty="0">
              <a:latin typeface="Meiryo UI" panose="020B0604030504040204" pitchFamily="50" charset="-128"/>
              <a:ea typeface="Meiryo UI" panose="020B0604030504040204" pitchFamily="50" charset="-128"/>
            </a:endParaRPr>
          </a:p>
          <a:p>
            <a:pPr>
              <a:lnSpc>
                <a:spcPts val="2200"/>
              </a:lnSpc>
            </a:pPr>
            <a:r>
              <a:rPr lang="ja-JP" altLang="en-US" sz="2000" dirty="0">
                <a:latin typeface="Meiryo UI" panose="020B0604030504040204" pitchFamily="50" charset="-128"/>
                <a:ea typeface="Meiryo UI" panose="020B0604030504040204" pitchFamily="50" charset="-128"/>
              </a:rPr>
              <a:t>「バックキャスティング思考」が必要です。</a:t>
            </a:r>
          </a:p>
        </p:txBody>
      </p:sp>
      <p:cxnSp>
        <p:nvCxnSpPr>
          <p:cNvPr id="23" name="直線矢印コネクタ 22"/>
          <p:cNvCxnSpPr>
            <a:cxnSpLocks/>
          </p:cNvCxnSpPr>
          <p:nvPr/>
        </p:nvCxnSpPr>
        <p:spPr>
          <a:xfrm>
            <a:off x="848544" y="5081014"/>
            <a:ext cx="8361095" cy="13784"/>
          </a:xfrm>
          <a:prstGeom prst="straightConnector1">
            <a:avLst/>
          </a:prstGeom>
          <a:solidFill>
            <a:srgbClr val="92D050"/>
          </a:solidFill>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1105511"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5" name="フローチャート: 結合子 24"/>
          <p:cNvSpPr/>
          <p:nvPr/>
        </p:nvSpPr>
        <p:spPr>
          <a:xfrm>
            <a:off x="4413819"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6" name="フローチャート: 結合子 25"/>
          <p:cNvSpPr/>
          <p:nvPr/>
        </p:nvSpPr>
        <p:spPr>
          <a:xfrm>
            <a:off x="8121352"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55833" y="4718994"/>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4285718"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7971674"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564863">
            <a:off x="1162823" y="3565111"/>
            <a:ext cx="3170125" cy="375808"/>
          </a:xfrm>
          <a:prstGeom prst="rightArrow">
            <a:avLst/>
          </a:prstGeom>
          <a:solidFill>
            <a:schemeClr val="bg1">
              <a:lumMod val="7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右矢印 30"/>
          <p:cNvSpPr/>
          <p:nvPr/>
        </p:nvSpPr>
        <p:spPr>
          <a:xfrm rot="20823208">
            <a:off x="4592800" y="2750173"/>
            <a:ext cx="3129089" cy="48413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右矢印 31"/>
          <p:cNvSpPr/>
          <p:nvPr/>
        </p:nvSpPr>
        <p:spPr>
          <a:xfrm rot="19725965">
            <a:off x="4187146" y="1938995"/>
            <a:ext cx="3512112" cy="48133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角丸四角形 32"/>
          <p:cNvSpPr/>
          <p:nvPr/>
        </p:nvSpPr>
        <p:spPr>
          <a:xfrm>
            <a:off x="7810093" y="753094"/>
            <a:ext cx="1591320" cy="78205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あるべき</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社会像</a:t>
            </a:r>
          </a:p>
        </p:txBody>
      </p:sp>
      <p:sp>
        <p:nvSpPr>
          <p:cNvPr id="36" name="上カーブ矢印 35"/>
          <p:cNvSpPr/>
          <p:nvPr/>
        </p:nvSpPr>
        <p:spPr>
          <a:xfrm rot="20766133">
            <a:off x="4681833" y="3259074"/>
            <a:ext cx="3238555" cy="398014"/>
          </a:xfrm>
          <a:prstGeom prst="curvedUpArrow">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7907950" y="2174675"/>
            <a:ext cx="1591320" cy="782059"/>
          </a:xfrm>
          <a:prstGeom prst="roundRect">
            <a:avLst/>
          </a:prstGeom>
          <a:solidFill>
            <a:schemeClr val="bg1">
              <a:lumMod val="75000"/>
            </a:schemeClr>
          </a:solidFill>
          <a:ln w="25400">
            <a:solidFill>
              <a:schemeClr val="bg1">
                <a:lumMod val="6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現実的な</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めざす姿</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815527" y="3857220"/>
            <a:ext cx="4968000" cy="861774"/>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過去のデータや実績などに基づき、現状で実現可能と考えられることを積み上げて、未来の目標に近づける方法</a:t>
            </a:r>
          </a:p>
        </p:txBody>
      </p:sp>
      <p:sp>
        <p:nvSpPr>
          <p:cNvPr id="39" name="上カーブ矢印 33">
            <a:extLst>
              <a:ext uri="{FF2B5EF4-FFF2-40B4-BE49-F238E27FC236}">
                <a16:creationId xmlns:a16="http://schemas.microsoft.com/office/drawing/2014/main" id="{E80DF8B6-B6F2-4244-92FE-E3C98F6A651A}"/>
              </a:ext>
            </a:extLst>
          </p:cNvPr>
          <p:cNvSpPr/>
          <p:nvPr/>
        </p:nvSpPr>
        <p:spPr>
          <a:xfrm rot="8882433">
            <a:off x="3666507" y="1138182"/>
            <a:ext cx="3481100" cy="1062537"/>
          </a:xfrm>
          <a:prstGeom prst="curvedUpArrow">
            <a:avLst/>
          </a:prstGeom>
          <a:solidFill>
            <a:schemeClr val="accent1">
              <a:alpha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43500" y="1590080"/>
            <a:ext cx="4968000" cy="861774"/>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「バックキャスティング」</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未来のある時点に目標を設定しておき、</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そこから振り返って現在すべきことを考える方法</a:t>
            </a:r>
          </a:p>
        </p:txBody>
      </p:sp>
      <p:sp>
        <p:nvSpPr>
          <p:cNvPr id="9" name="スライド番号プレースホルダー 8">
            <a:extLst>
              <a:ext uri="{FF2B5EF4-FFF2-40B4-BE49-F238E27FC236}">
                <a16:creationId xmlns:a16="http://schemas.microsoft.com/office/drawing/2014/main" id="{F4BC8F30-225C-4152-934E-02E9B05A2755}"/>
              </a:ext>
            </a:extLst>
          </p:cNvPr>
          <p:cNvSpPr>
            <a:spLocks noGrp="1"/>
          </p:cNvSpPr>
          <p:nvPr>
            <p:ph type="sldNum" sz="quarter" idx="12"/>
          </p:nvPr>
        </p:nvSpPr>
        <p:spPr>
          <a:xfrm>
            <a:off x="6996113" y="6356351"/>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27</a:t>
            </a:fld>
            <a:endParaRPr lang="ja-JP" altLang="en-US" dirty="0">
              <a:solidFill>
                <a:schemeClr val="tx1"/>
              </a:solidFill>
            </a:endParaRPr>
          </a:p>
        </p:txBody>
      </p:sp>
      <p:sp>
        <p:nvSpPr>
          <p:cNvPr id="34" name="正方形/長方形 33">
            <a:extLst>
              <a:ext uri="{FF2B5EF4-FFF2-40B4-BE49-F238E27FC236}">
                <a16:creationId xmlns:a16="http://schemas.microsoft.com/office/drawing/2014/main" id="{6486C3ED-C15D-4AC3-9702-C75BE77FB47B}"/>
              </a:ext>
            </a:extLst>
          </p:cNvPr>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【SDGs</a:t>
            </a:r>
            <a:r>
              <a:rPr kumimoji="1" lang="ja-JP" altLang="en-US" sz="2000" b="1" dirty="0">
                <a:latin typeface="Meiryo UI" panose="020B0604030504040204" pitchFamily="50" charset="-128"/>
                <a:ea typeface="Meiryo UI" panose="020B0604030504040204" pitchFamily="50" charset="-128"/>
              </a:rPr>
              <a:t>のポイント⑤</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バックキャスティング</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168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a:extLst>
              <a:ext uri="{FF2B5EF4-FFF2-40B4-BE49-F238E27FC236}">
                <a16:creationId xmlns:a16="http://schemas.microsoft.com/office/drawing/2014/main" id="{F3347FCC-364C-47ED-BC5D-48DAEAB03CBC}"/>
              </a:ext>
            </a:extLst>
          </p:cNvPr>
          <p:cNvPicPr>
            <a:picLocks noChangeAspect="1"/>
          </p:cNvPicPr>
          <p:nvPr/>
        </p:nvPicPr>
        <p:blipFill>
          <a:blip r:embed="rId3"/>
          <a:stretch>
            <a:fillRect/>
          </a:stretch>
        </p:blipFill>
        <p:spPr>
          <a:xfrm>
            <a:off x="615357" y="744402"/>
            <a:ext cx="8300043" cy="5500685"/>
          </a:xfrm>
          <a:prstGeom prst="rect">
            <a:avLst/>
          </a:prstGeom>
        </p:spPr>
      </p:pic>
      <p:sp>
        <p:nvSpPr>
          <p:cNvPr id="4" name="正方形/長方形 3"/>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（参考）バックキャスティング</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大谷選手が高</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のときに作ったシート</a:t>
            </a:r>
            <a:r>
              <a:rPr kumimoji="1" lang="en-US" altLang="ja-JP" sz="2000" b="1" dirty="0">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7360173" y="6218290"/>
            <a:ext cx="2862803"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出典：スポーツニッポン</a:t>
            </a:r>
          </a:p>
        </p:txBody>
      </p:sp>
      <p:sp>
        <p:nvSpPr>
          <p:cNvPr id="7" name="スライド番号プレースホルダー 1">
            <a:extLst>
              <a:ext uri="{FF2B5EF4-FFF2-40B4-BE49-F238E27FC236}">
                <a16:creationId xmlns:a16="http://schemas.microsoft.com/office/drawing/2014/main" id="{B30ACA51-B39D-475A-BBFF-344A749C7F83}"/>
              </a:ext>
            </a:extLst>
          </p:cNvPr>
          <p:cNvSpPr txBox="1">
            <a:spLocks/>
          </p:cNvSpPr>
          <p:nvPr/>
        </p:nvSpPr>
        <p:spPr>
          <a:xfrm>
            <a:off x="7677150" y="649287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lang="ja-JP" altLang="en-US" sz="1400" smtClean="0">
                <a:solidFill>
                  <a:prstClr val="black">
                    <a:tint val="75000"/>
                  </a:prstClr>
                </a:solidFill>
              </a:rPr>
              <a:pPr algn="r"/>
              <a:t>28</a:t>
            </a:fld>
            <a:endParaRPr lang="ja-JP" altLang="en-US" dirty="0">
              <a:solidFill>
                <a:prstClr val="black">
                  <a:tint val="75000"/>
                </a:prstClr>
              </a:solidFill>
            </a:endParaRPr>
          </a:p>
        </p:txBody>
      </p:sp>
    </p:spTree>
    <p:extLst>
      <p:ext uri="{BB962C8B-B14F-4D97-AF65-F5344CB8AC3E}">
        <p14:creationId xmlns:p14="http://schemas.microsoft.com/office/powerpoint/2010/main" val="243692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とは</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２．大阪と</a:t>
            </a:r>
            <a:r>
              <a:rPr kumimoji="1" lang="en-US" altLang="ja-JP" sz="3600" b="1" dirty="0">
                <a:solidFill>
                  <a:schemeClr val="bg1">
                    <a:lumMod val="85000"/>
                  </a:schemeClr>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４</a:t>
            </a: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a:t>
            </a:r>
            <a:r>
              <a:rPr lang="ja-JP" altLang="en-US" sz="3600" b="1" dirty="0">
                <a:solidFill>
                  <a:schemeClr val="bg1">
                    <a:lumMod val="85000"/>
                  </a:schemeClr>
                </a:solidFill>
                <a:latin typeface="メイリオ" panose="020B0604030504040204" pitchFamily="50" charset="-128"/>
                <a:ea typeface="メイリオ" panose="020B0604030504040204" pitchFamily="50" charset="-128"/>
              </a:rPr>
              <a:t>みんなで取組もう</a:t>
            </a:r>
            <a:r>
              <a:rPr lang="en-US" altLang="ja-JP" sz="3600" b="1" dirty="0">
                <a:solidFill>
                  <a:schemeClr val="bg1">
                    <a:lumMod val="85000"/>
                  </a:schemeClr>
                </a:solidFill>
                <a:latin typeface="メイリオ" panose="020B0604030504040204" pitchFamily="50" charset="-128"/>
                <a:ea typeface="メイリオ" panose="020B0604030504040204" pitchFamily="50" charset="-128"/>
              </a:rPr>
              <a:t>SDGs</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2</a:t>
            </a:fld>
            <a:endParaRPr lang="ja-JP" altLang="en-US">
              <a:solidFill>
                <a:prstClr val="black">
                  <a:tint val="75000"/>
                </a:prstClr>
              </a:solidFill>
            </a:endParaRPr>
          </a:p>
        </p:txBody>
      </p:sp>
    </p:spTree>
    <p:extLst>
      <p:ext uri="{BB962C8B-B14F-4D97-AF65-F5344CB8AC3E}">
        <p14:creationId xmlns:p14="http://schemas.microsoft.com/office/powerpoint/2010/main" val="1739203309"/>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a:t>
            </a: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ウォッシュ」とは？</a:t>
            </a:r>
            <a:endParaRPr kumimoji="1" lang="en-US" altLang="ja-JP" sz="4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のポイント⑥</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endParaRPr kumimoji="1" lang="en-US" altLang="ja-JP"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29</a:t>
            </a:fld>
            <a:endParaRPr kumimoji="1" lang="ja-JP" altLang="en-US" dirty="0"/>
          </a:p>
        </p:txBody>
      </p:sp>
    </p:spTree>
    <p:extLst>
      <p:ext uri="{BB962C8B-B14F-4D97-AF65-F5344CB8AC3E}">
        <p14:creationId xmlns:p14="http://schemas.microsoft.com/office/powerpoint/2010/main" val="2484680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648744" y="5949280"/>
            <a:ext cx="4896543" cy="732154"/>
          </a:xfrm>
          <a:prstGeom prst="rect">
            <a:avLst/>
          </a:prstGeom>
        </p:spPr>
      </p:pic>
      <p:sp>
        <p:nvSpPr>
          <p:cNvPr id="7" name="正方形/長方形 6"/>
          <p:cNvSpPr/>
          <p:nvPr/>
        </p:nvSpPr>
        <p:spPr>
          <a:xfrm>
            <a:off x="-87560" y="1589252"/>
            <a:ext cx="9617968" cy="316835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内　容</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bg1">
                    <a:lumMod val="85000"/>
                  </a:schemeClr>
                </a:solidFill>
                <a:latin typeface="Meiryo UI" panose="020B0604030504040204" pitchFamily="50" charset="-128"/>
                <a:ea typeface="Meiryo UI" panose="020B0604030504040204" pitchFamily="50" charset="-128"/>
              </a:rPr>
              <a:t>２．大阪と</a:t>
            </a:r>
            <a:r>
              <a:rPr kumimoji="1" lang="en-US" altLang="ja-JP" sz="3600" b="1" dirty="0">
                <a:solidFill>
                  <a:schemeClr val="bg1">
                    <a:lumMod val="85000"/>
                  </a:schemeClr>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３．</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tx1"/>
                </a:solidFill>
                <a:latin typeface="Meiryo UI" panose="020B0604030504040204" pitchFamily="50" charset="-128"/>
                <a:ea typeface="Meiryo UI" panose="020B0604030504040204" pitchFamily="50" charset="-128"/>
              </a:rPr>
              <a:t>４</a:t>
            </a:r>
            <a:r>
              <a:rPr kumimoji="1" lang="ja-JP" altLang="en-US" sz="3600" b="1" dirty="0">
                <a:solidFill>
                  <a:schemeClr val="tx1"/>
                </a:solidFill>
                <a:latin typeface="Meiryo UI" panose="020B0604030504040204" pitchFamily="50" charset="-128"/>
                <a:ea typeface="Meiryo UI" panose="020B0604030504040204" pitchFamily="50" charset="-128"/>
              </a:rPr>
              <a:t>．</a:t>
            </a:r>
            <a:r>
              <a:rPr lang="ja-JP" altLang="en-US" sz="3600" b="1" dirty="0">
                <a:solidFill>
                  <a:schemeClr val="tx1"/>
                </a:solidFill>
                <a:latin typeface="メイリオ" panose="020B0604030504040204" pitchFamily="50" charset="-128"/>
                <a:ea typeface="メイリオ" panose="020B0604030504040204" pitchFamily="50" charset="-128"/>
              </a:rPr>
              <a:t>みんなで取組もう</a:t>
            </a:r>
            <a:r>
              <a:rPr lang="en-US" altLang="ja-JP" sz="3600" b="1" dirty="0">
                <a:solidFill>
                  <a:schemeClr val="tx1"/>
                </a:solidFill>
                <a:latin typeface="メイリオ" panose="020B0604030504040204" pitchFamily="50" charset="-128"/>
                <a:ea typeface="メイリオ" panose="020B0604030504040204" pitchFamily="50" charset="-128"/>
              </a:rPr>
              <a:t>SDGs</a:t>
            </a:r>
            <a:endParaRPr lang="en-US" altLang="ja-JP" sz="3600" b="1" dirty="0">
              <a:solidFill>
                <a:schemeClr val="tx1"/>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88438B2-197B-4ABB-AF6C-D6C94E31C380}"/>
              </a:ext>
            </a:extLst>
          </p:cNvPr>
          <p:cNvSpPr>
            <a:spLocks noGrp="1"/>
          </p:cNvSpPr>
          <p:nvPr>
            <p:ph type="sldNum" sz="quarter" idx="12"/>
          </p:nvPr>
        </p:nvSpPr>
        <p:spPr>
          <a:xfrm>
            <a:off x="7677150" y="6492875"/>
            <a:ext cx="2228850" cy="365125"/>
          </a:xfrm>
        </p:spPr>
        <p:txBody>
          <a:bodyPr/>
          <a:lstStyle/>
          <a:p>
            <a:fld id="{D2D8002D-B5B0-4BAC-B1F6-782DDCCE6D9C}" type="slidenum">
              <a:rPr lang="ja-JP" altLang="en-US" smtClean="0">
                <a:solidFill>
                  <a:prstClr val="black">
                    <a:tint val="75000"/>
                  </a:prstClr>
                </a:solidFill>
              </a:rPr>
              <a:t>30</a:t>
            </a:fld>
            <a:endParaRPr lang="ja-JP" altLang="en-US">
              <a:solidFill>
                <a:prstClr val="black">
                  <a:tint val="75000"/>
                </a:prstClr>
              </a:solidFill>
            </a:endParaRPr>
          </a:p>
        </p:txBody>
      </p:sp>
    </p:spTree>
    <p:extLst>
      <p:ext uri="{BB962C8B-B14F-4D97-AF65-F5344CB8AC3E}">
        <p14:creationId xmlns:p14="http://schemas.microsoft.com/office/powerpoint/2010/main" val="3386165632"/>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8131"/>
            <a:ext cx="9906000" cy="669895"/>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SDGs</a:t>
            </a:r>
            <a:r>
              <a:rPr kumimoji="1" lang="ja-JP" altLang="en-US" sz="2000" b="1" dirty="0">
                <a:solidFill>
                  <a:prstClr val="white"/>
                </a:solidFill>
                <a:latin typeface="Meiryo UI" panose="020B0604030504040204" pitchFamily="50" charset="-128"/>
                <a:ea typeface="Meiryo UI" panose="020B0604030504040204" pitchFamily="50" charset="-128"/>
              </a:rPr>
              <a:t>認知度（大阪）</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graphicFrame>
        <p:nvGraphicFramePr>
          <p:cNvPr id="10" name="コンテンツ プレースホルダー 8"/>
          <p:cNvGraphicFramePr>
            <a:graphicFrameLocks/>
          </p:cNvGraphicFramePr>
          <p:nvPr/>
        </p:nvGraphicFramePr>
        <p:xfrm>
          <a:off x="395605" y="1366733"/>
          <a:ext cx="9163932" cy="4855829"/>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p:cNvSpPr/>
          <p:nvPr/>
        </p:nvSpPr>
        <p:spPr>
          <a:xfrm>
            <a:off x="395606" y="727308"/>
            <a:ext cx="5784340"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a:t>
            </a:r>
            <a:r>
              <a:rPr lang="en-US" altLang="ja-JP" sz="2286" b="1" u="sng" dirty="0">
                <a:latin typeface="Meiryo UI" panose="020B0604030504040204" pitchFamily="50" charset="-128"/>
                <a:ea typeface="Meiryo UI" panose="020B0604030504040204" pitchFamily="50" charset="-128"/>
              </a:rPr>
              <a:t>87.1%</a:t>
            </a:r>
            <a:r>
              <a:rPr lang="ja-JP" altLang="en-US" sz="2286" b="1" u="sng" dirty="0">
                <a:latin typeface="Meiryo UI" panose="020B0604030504040204" pitchFamily="50" charset="-128"/>
                <a:ea typeface="Meiryo UI" panose="020B0604030504040204" pitchFamily="50" charset="-128"/>
              </a:rPr>
              <a:t>。</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2024</a:t>
            </a:r>
            <a:r>
              <a:rPr lang="ja-JP" altLang="en-US" sz="1334" dirty="0">
                <a:latin typeface="Meiryo UI" panose="020B0604030504040204" pitchFamily="50" charset="-128"/>
                <a:ea typeface="Meiryo UI" panose="020B0604030504040204" pitchFamily="50" charset="-128"/>
              </a:rPr>
              <a:t>年３月時点）</a:t>
            </a:r>
            <a:endParaRPr lang="en-US" altLang="ja-JP" sz="1334" dirty="0">
              <a:latin typeface="Meiryo UI" panose="020B0604030504040204" pitchFamily="50" charset="-128"/>
              <a:ea typeface="Meiryo UI" panose="020B0604030504040204" pitchFamily="50" charset="-128"/>
            </a:endParaRPr>
          </a:p>
        </p:txBody>
      </p:sp>
      <p:sp>
        <p:nvSpPr>
          <p:cNvPr id="7" name="正方形/長方形 6"/>
          <p:cNvSpPr/>
          <p:nvPr/>
        </p:nvSpPr>
        <p:spPr>
          <a:xfrm>
            <a:off x="623211" y="6298105"/>
            <a:ext cx="9047970" cy="391037"/>
          </a:xfrm>
          <a:prstGeom prst="rect">
            <a:avLst/>
          </a:prstGeom>
          <a:ln w="12700">
            <a:noFill/>
          </a:ln>
        </p:spPr>
        <p:txBody>
          <a:bodyPr wrap="square" anchor="ctr">
            <a:noAutofit/>
          </a:bodyPr>
          <a:lstStyle/>
          <a:p>
            <a:pPr>
              <a:lnSpc>
                <a:spcPts val="1997"/>
              </a:lnSpc>
            </a:pPr>
            <a:r>
              <a:rPr lang="en-US" altLang="ja-JP" sz="1334" dirty="0">
                <a:latin typeface="+mn-ea"/>
              </a:rPr>
              <a:t>※</a:t>
            </a:r>
            <a:r>
              <a:rPr lang="ja-JP" altLang="en-US" sz="1334" dirty="0">
                <a:latin typeface="+mn-ea"/>
              </a:rPr>
              <a:t>「</a:t>
            </a:r>
            <a:r>
              <a:rPr lang="en-US" altLang="ja-JP" sz="1334" dirty="0">
                <a:latin typeface="+mn-ea"/>
              </a:rPr>
              <a:t>SDGs</a:t>
            </a:r>
            <a:r>
              <a:rPr lang="ja-JP" altLang="en-US" sz="1334" dirty="0">
                <a:latin typeface="+mn-ea"/>
              </a:rPr>
              <a:t>を知っている」と「 </a:t>
            </a:r>
            <a:r>
              <a:rPr lang="en-US" altLang="ja-JP" sz="1334" dirty="0">
                <a:latin typeface="+mn-ea"/>
              </a:rPr>
              <a:t>SDGs</a:t>
            </a:r>
            <a:r>
              <a:rPr lang="ja-JP" altLang="en-US" sz="1334" dirty="0">
                <a:latin typeface="+mn-ea"/>
              </a:rPr>
              <a:t>という言葉を聞いたことがある、または、ロゴを見たことがある」の合計を</a:t>
            </a:r>
            <a:endParaRPr lang="en-US" altLang="ja-JP" sz="1334" dirty="0">
              <a:latin typeface="+mn-ea"/>
            </a:endParaRPr>
          </a:p>
          <a:p>
            <a:pPr>
              <a:lnSpc>
                <a:spcPts val="1997"/>
              </a:lnSpc>
            </a:pPr>
            <a:r>
              <a:rPr lang="ja-JP" altLang="en-US" sz="1334" dirty="0">
                <a:latin typeface="+mn-ea"/>
              </a:rPr>
              <a:t>　　</a:t>
            </a:r>
            <a:r>
              <a:rPr lang="en-US" altLang="ja-JP" sz="1334" dirty="0">
                <a:latin typeface="+mn-ea"/>
              </a:rPr>
              <a:t>SDGs</a:t>
            </a:r>
            <a:r>
              <a:rPr lang="ja-JP" altLang="en-US" sz="1334" dirty="0">
                <a:latin typeface="+mn-ea"/>
              </a:rPr>
              <a:t>の認知度としている。</a:t>
            </a:r>
            <a:endParaRPr lang="en-US" altLang="ja-JP" sz="1334" dirty="0">
              <a:latin typeface="+mn-ea"/>
            </a:endParaRPr>
          </a:p>
        </p:txBody>
      </p:sp>
      <p:sp>
        <p:nvSpPr>
          <p:cNvPr id="11" name="スライド番号プレースホルダー 1">
            <a:extLst>
              <a:ext uri="{FF2B5EF4-FFF2-40B4-BE49-F238E27FC236}">
                <a16:creationId xmlns:a16="http://schemas.microsoft.com/office/drawing/2014/main" id="{AB5EB129-F77B-4FAF-B694-869DA66CD9C3}"/>
              </a:ext>
            </a:extLst>
          </p:cNvPr>
          <p:cNvSpPr>
            <a:spLocks noGrp="1"/>
          </p:cNvSpPr>
          <p:nvPr>
            <p:ph type="sldNum" sz="quarter" idx="12"/>
          </p:nvPr>
        </p:nvSpPr>
        <p:spPr>
          <a:xfrm>
            <a:off x="9418320" y="6492876"/>
            <a:ext cx="487680" cy="271810"/>
          </a:xfrm>
          <a:ln>
            <a:noFill/>
          </a:ln>
        </p:spPr>
        <p:txBody>
          <a:bodyPr/>
          <a:lstStyle/>
          <a:p>
            <a:fld id="{D2D8002D-B5B0-4BAC-B1F6-782DDCCE6D9C}" type="slidenum">
              <a:rPr lang="ja-JP" altLang="en-US" sz="1200" smtClean="0">
                <a:solidFill>
                  <a:prstClr val="black">
                    <a:tint val="75000"/>
                  </a:prstClr>
                </a:solidFill>
              </a:rPr>
              <a:t>31</a:t>
            </a:fld>
            <a:endParaRPr lang="ja-JP" altLang="en-US" dirty="0">
              <a:solidFill>
                <a:prstClr val="black">
                  <a:tint val="75000"/>
                </a:prstClr>
              </a:solidFill>
            </a:endParaRPr>
          </a:p>
        </p:txBody>
      </p:sp>
    </p:spTree>
    <p:extLst>
      <p:ext uri="{BB962C8B-B14F-4D97-AF65-F5344CB8AC3E}">
        <p14:creationId xmlns:p14="http://schemas.microsoft.com/office/powerpoint/2010/main" val="2193690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681683"/>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SDGs</a:t>
            </a:r>
            <a:r>
              <a:rPr kumimoji="1" lang="ja-JP" altLang="en-US" sz="2000" b="1" dirty="0">
                <a:solidFill>
                  <a:prstClr val="white"/>
                </a:solidFill>
                <a:latin typeface="Meiryo UI" panose="020B0604030504040204" pitchFamily="50" charset="-128"/>
                <a:ea typeface="Meiryo UI" panose="020B0604030504040204" pitchFamily="50" charset="-128"/>
              </a:rPr>
              <a:t>認知度（全体）</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511567" y="766727"/>
            <a:ext cx="9047970" cy="391037"/>
          </a:xfrm>
          <a:prstGeom prst="rect">
            <a:avLst/>
          </a:prstGeom>
          <a:ln w="12700">
            <a:noFill/>
          </a:ln>
        </p:spPr>
        <p:txBody>
          <a:bodyPr wrap="square" anchor="ctr">
            <a:noAutofit/>
          </a:bodyPr>
          <a:lstStyle/>
          <a:p>
            <a:pPr>
              <a:lnSpc>
                <a:spcPts val="1997"/>
              </a:lnSpc>
            </a:pPr>
            <a:r>
              <a:rPr lang="ja-JP" altLang="en-US" sz="1334" dirty="0">
                <a:latin typeface="+mn-ea"/>
              </a:rPr>
              <a:t>〇</a:t>
            </a:r>
            <a:r>
              <a:rPr lang="en-US" altLang="ja-JP" sz="1334" dirty="0">
                <a:latin typeface="+mn-ea"/>
              </a:rPr>
              <a:t>SDGs</a:t>
            </a:r>
            <a:r>
              <a:rPr lang="ja-JP" altLang="en-US" sz="1334" dirty="0">
                <a:latin typeface="+mn-ea"/>
              </a:rPr>
              <a:t>の認知度の内訳をみると、「</a:t>
            </a:r>
            <a:r>
              <a:rPr lang="en-US" altLang="ja-JP" sz="1334" dirty="0">
                <a:latin typeface="+mn-ea"/>
              </a:rPr>
              <a:t>SDGs</a:t>
            </a:r>
            <a:r>
              <a:rPr lang="ja-JP" altLang="en-US" sz="1334" dirty="0">
                <a:latin typeface="+mn-ea"/>
              </a:rPr>
              <a:t>を知っている」の割合が高まっている。</a:t>
            </a:r>
            <a:endParaRPr lang="en-US" altLang="ja-JP" sz="1334" dirty="0">
              <a:latin typeface="+mn-ea"/>
            </a:endParaRPr>
          </a:p>
        </p:txBody>
      </p:sp>
      <p:graphicFrame>
        <p:nvGraphicFramePr>
          <p:cNvPr id="4" name="グラフ 3"/>
          <p:cNvGraphicFramePr/>
          <p:nvPr>
            <p:extLst>
              <p:ext uri="{D42A27DB-BD31-4B8C-83A1-F6EECF244321}">
                <p14:modId xmlns:p14="http://schemas.microsoft.com/office/powerpoint/2010/main" val="1942696613"/>
              </p:ext>
            </p:extLst>
          </p:nvPr>
        </p:nvGraphicFramePr>
        <p:xfrm>
          <a:off x="882773" y="1157764"/>
          <a:ext cx="8026243" cy="5522356"/>
        </p:xfrm>
        <a:graphic>
          <a:graphicData uri="http://schemas.openxmlformats.org/drawingml/2006/chart">
            <c:chart xmlns:c="http://schemas.openxmlformats.org/drawingml/2006/chart" xmlns:r="http://schemas.openxmlformats.org/officeDocument/2006/relationships" r:id="rId3"/>
          </a:graphicData>
        </a:graphic>
      </p:graphicFrame>
      <p:sp>
        <p:nvSpPr>
          <p:cNvPr id="6" name="スライド番号プレースホルダー 1">
            <a:extLst>
              <a:ext uri="{FF2B5EF4-FFF2-40B4-BE49-F238E27FC236}">
                <a16:creationId xmlns:a16="http://schemas.microsoft.com/office/drawing/2014/main" id="{33F4B936-6BA7-4C6B-BCE0-28CB4464086C}"/>
              </a:ext>
            </a:extLst>
          </p:cNvPr>
          <p:cNvSpPr>
            <a:spLocks noGrp="1"/>
          </p:cNvSpPr>
          <p:nvPr>
            <p:ph type="sldNum" sz="quarter" idx="12"/>
          </p:nvPr>
        </p:nvSpPr>
        <p:spPr>
          <a:xfrm>
            <a:off x="9418320" y="6492876"/>
            <a:ext cx="487680" cy="271810"/>
          </a:xfrm>
          <a:ln>
            <a:noFill/>
          </a:ln>
        </p:spPr>
        <p:txBody>
          <a:bodyPr/>
          <a:lstStyle/>
          <a:p>
            <a:fld id="{D2D8002D-B5B0-4BAC-B1F6-782DDCCE6D9C}" type="slidenum">
              <a:rPr lang="ja-JP" altLang="en-US" sz="1200" smtClean="0">
                <a:solidFill>
                  <a:prstClr val="black">
                    <a:tint val="75000"/>
                  </a:prstClr>
                </a:solidFill>
              </a:rPr>
              <a:t>32</a:t>
            </a:fld>
            <a:endParaRPr lang="ja-JP" altLang="en-US" dirty="0">
              <a:solidFill>
                <a:prstClr val="black">
                  <a:tint val="75000"/>
                </a:prstClr>
              </a:solidFill>
            </a:endParaRPr>
          </a:p>
        </p:txBody>
      </p:sp>
    </p:spTree>
    <p:extLst>
      <p:ext uri="{BB962C8B-B14F-4D97-AF65-F5344CB8AC3E}">
        <p14:creationId xmlns:p14="http://schemas.microsoft.com/office/powerpoint/2010/main" val="3986501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606" y="1381136"/>
            <a:ext cx="2895373"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p>
        </p:txBody>
      </p:sp>
      <p:sp>
        <p:nvSpPr>
          <p:cNvPr id="8" name="テキスト ボックス 7"/>
          <p:cNvSpPr txBox="1"/>
          <p:nvPr/>
        </p:nvSpPr>
        <p:spPr>
          <a:xfrm>
            <a:off x="395606" y="3071416"/>
            <a:ext cx="5805780"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意識度（性別）</a:t>
            </a:r>
          </a:p>
        </p:txBody>
      </p:sp>
      <p:sp>
        <p:nvSpPr>
          <p:cNvPr id="11" name="正方形/長方形 10"/>
          <p:cNvSpPr/>
          <p:nvPr/>
        </p:nvSpPr>
        <p:spPr>
          <a:xfrm>
            <a:off x="395606" y="743767"/>
            <a:ext cx="9510394" cy="473280"/>
          </a:xfrm>
          <a:prstGeom prst="rect">
            <a:avLst/>
          </a:prstGeom>
          <a:ln w="12700">
            <a:noFill/>
          </a:ln>
        </p:spPr>
        <p:txBody>
          <a:bodyPr wrap="square" anchor="t">
            <a:noAutofit/>
          </a:bodyPr>
          <a:lstStyle/>
          <a:p>
            <a:pPr>
              <a:lnSpc>
                <a:spcPts val="1997"/>
              </a:lnSpc>
            </a:pPr>
            <a:r>
              <a:rPr lang="ja-JP" altLang="en-US" sz="1400" dirty="0">
                <a:latin typeface="Meiryo UI" panose="020B0604030504040204" pitchFamily="50" charset="-128"/>
                <a:ea typeface="Meiryo UI" panose="020B0604030504040204" pitchFamily="50" charset="-128"/>
              </a:rPr>
              <a:t>〇「</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を知っている」と回答した方のうち、「常に意識している」、「よく意識している」、「たまに意識している」の合計は、</a:t>
            </a:r>
            <a:r>
              <a:rPr lang="en-US" altLang="ja-JP" sz="1400" dirty="0">
                <a:latin typeface="Meiryo UI" panose="020B0604030504040204" pitchFamily="50" charset="-128"/>
                <a:ea typeface="Meiryo UI" panose="020B0604030504040204" pitchFamily="50" charset="-128"/>
              </a:rPr>
              <a:t>73.5%</a:t>
            </a:r>
            <a:r>
              <a:rPr lang="ja-JP" altLang="en-US" sz="1400" dirty="0" err="1">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nSpc>
                <a:spcPts val="1997"/>
              </a:lnSpc>
            </a:pPr>
            <a:r>
              <a:rPr lang="ja-JP" altLang="en-US" sz="1400" dirty="0">
                <a:latin typeface="Meiryo UI" panose="020B0604030504040204" pitchFamily="50" charset="-128"/>
                <a:ea typeface="Meiryo UI" panose="020B0604030504040204" pitchFamily="50" charset="-128"/>
              </a:rPr>
              <a:t>○男女別では、女性の意識度が高い傾向にある。</a:t>
            </a:r>
            <a:endParaRPr lang="en-US" altLang="ja-JP" sz="1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0" y="1208"/>
            <a:ext cx="9906000" cy="66579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ＳＤＧｓの意識度（大阪）</a:t>
            </a:r>
          </a:p>
        </p:txBody>
      </p:sp>
      <p:graphicFrame>
        <p:nvGraphicFramePr>
          <p:cNvPr id="15" name="グラフ 14">
            <a:extLst>
              <a:ext uri="{FF2B5EF4-FFF2-40B4-BE49-F238E27FC236}">
                <a16:creationId xmlns:a16="http://schemas.microsoft.com/office/drawing/2014/main" id="{6A2F10F0-06FC-477B-84B7-8025D45E22DF}"/>
              </a:ext>
            </a:extLst>
          </p:cNvPr>
          <p:cNvGraphicFramePr>
            <a:graphicFrameLocks/>
          </p:cNvGraphicFramePr>
          <p:nvPr>
            <p:extLst>
              <p:ext uri="{D42A27DB-BD31-4B8C-83A1-F6EECF244321}">
                <p14:modId xmlns:p14="http://schemas.microsoft.com/office/powerpoint/2010/main" val="532964386"/>
              </p:ext>
            </p:extLst>
          </p:nvPr>
        </p:nvGraphicFramePr>
        <p:xfrm>
          <a:off x="652864" y="1625138"/>
          <a:ext cx="8501311" cy="1437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a:extLst>
              <a:ext uri="{FF2B5EF4-FFF2-40B4-BE49-F238E27FC236}">
                <a16:creationId xmlns:a16="http://schemas.microsoft.com/office/drawing/2014/main" id="{6171EACB-0C2E-49F5-9683-5C70F491130A}"/>
              </a:ext>
            </a:extLst>
          </p:cNvPr>
          <p:cNvGraphicFramePr>
            <a:graphicFrameLocks/>
          </p:cNvGraphicFramePr>
          <p:nvPr>
            <p:extLst>
              <p:ext uri="{D42A27DB-BD31-4B8C-83A1-F6EECF244321}">
                <p14:modId xmlns:p14="http://schemas.microsoft.com/office/powerpoint/2010/main" val="2768679187"/>
              </p:ext>
            </p:extLst>
          </p:nvPr>
        </p:nvGraphicFramePr>
        <p:xfrm>
          <a:off x="989900" y="3516045"/>
          <a:ext cx="7926200" cy="2194560"/>
        </p:xfrm>
        <a:graphic>
          <a:graphicData uri="http://schemas.openxmlformats.org/drawingml/2006/chart">
            <c:chart xmlns:c="http://schemas.openxmlformats.org/drawingml/2006/chart" xmlns:r="http://schemas.openxmlformats.org/officeDocument/2006/relationships" r:id="rId4"/>
          </a:graphicData>
        </a:graphic>
      </p:graphicFrame>
      <p:sp>
        <p:nvSpPr>
          <p:cNvPr id="21" name="テキスト ボックス 20">
            <a:extLst>
              <a:ext uri="{FF2B5EF4-FFF2-40B4-BE49-F238E27FC236}">
                <a16:creationId xmlns:a16="http://schemas.microsoft.com/office/drawing/2014/main" id="{610AA41A-8DD7-4BD4-A42A-73024580FCD1}"/>
              </a:ext>
            </a:extLst>
          </p:cNvPr>
          <p:cNvSpPr txBox="1"/>
          <p:nvPr/>
        </p:nvSpPr>
        <p:spPr>
          <a:xfrm>
            <a:off x="753294" y="3629159"/>
            <a:ext cx="323165" cy="454959"/>
          </a:xfrm>
          <a:prstGeom prst="rect">
            <a:avLst/>
          </a:prstGeom>
          <a:noFill/>
          <a:ln>
            <a:solidFill>
              <a:schemeClr val="tx1"/>
            </a:solidFill>
          </a:ln>
        </p:spPr>
        <p:txBody>
          <a:bodyPr vert="eaVert" wrap="square" rtlCol="0" anchor="ctr">
            <a:spAutoFit/>
          </a:bodyPr>
          <a:lstStyle/>
          <a:p>
            <a:pPr algn="ctr"/>
            <a:r>
              <a:rPr kumimoji="1" lang="ja-JP" altLang="en-US" sz="900" dirty="0"/>
              <a:t>男　性</a:t>
            </a:r>
          </a:p>
        </p:txBody>
      </p:sp>
      <p:sp>
        <p:nvSpPr>
          <p:cNvPr id="22" name="テキスト ボックス 21">
            <a:extLst>
              <a:ext uri="{FF2B5EF4-FFF2-40B4-BE49-F238E27FC236}">
                <a16:creationId xmlns:a16="http://schemas.microsoft.com/office/drawing/2014/main" id="{CC0C4136-B5E8-49CD-8D48-6C3EC3E17BF3}"/>
              </a:ext>
            </a:extLst>
          </p:cNvPr>
          <p:cNvSpPr txBox="1"/>
          <p:nvPr/>
        </p:nvSpPr>
        <p:spPr>
          <a:xfrm>
            <a:off x="753295" y="4385801"/>
            <a:ext cx="323165" cy="455047"/>
          </a:xfrm>
          <a:prstGeom prst="rect">
            <a:avLst/>
          </a:prstGeom>
          <a:noFill/>
          <a:ln>
            <a:solidFill>
              <a:schemeClr val="tx1"/>
            </a:solidFill>
          </a:ln>
        </p:spPr>
        <p:txBody>
          <a:bodyPr vert="eaVert" wrap="square" rtlCol="0" anchor="ctr">
            <a:spAutoFit/>
          </a:bodyPr>
          <a:lstStyle/>
          <a:p>
            <a:pPr algn="ctr"/>
            <a:r>
              <a:rPr kumimoji="1" lang="ja-JP" altLang="en-US" sz="900" dirty="0"/>
              <a:t>女　性</a:t>
            </a:r>
          </a:p>
        </p:txBody>
      </p:sp>
      <p:sp>
        <p:nvSpPr>
          <p:cNvPr id="23" name="スライド番号プレースホルダー 1">
            <a:extLst>
              <a:ext uri="{FF2B5EF4-FFF2-40B4-BE49-F238E27FC236}">
                <a16:creationId xmlns:a16="http://schemas.microsoft.com/office/drawing/2014/main" id="{CD83FAB7-5699-46C3-A452-4308AF5EB850}"/>
              </a:ext>
            </a:extLst>
          </p:cNvPr>
          <p:cNvSpPr>
            <a:spLocks noGrp="1"/>
          </p:cNvSpPr>
          <p:nvPr>
            <p:ph type="sldNum" sz="quarter" idx="12"/>
          </p:nvPr>
        </p:nvSpPr>
        <p:spPr>
          <a:xfrm>
            <a:off x="9418320" y="6492876"/>
            <a:ext cx="487680" cy="271810"/>
          </a:xfrm>
          <a:ln>
            <a:noFill/>
          </a:ln>
        </p:spPr>
        <p:txBody>
          <a:bodyPr/>
          <a:lstStyle/>
          <a:p>
            <a:fld id="{D2D8002D-B5B0-4BAC-B1F6-782DDCCE6D9C}" type="slidenum">
              <a:rPr lang="ja-JP" altLang="en-US" sz="1200" smtClean="0">
                <a:solidFill>
                  <a:prstClr val="black">
                    <a:tint val="75000"/>
                  </a:prstClr>
                </a:solidFill>
              </a:rPr>
              <a:t>33</a:t>
            </a:fld>
            <a:endParaRPr lang="ja-JP" altLang="en-US" dirty="0">
              <a:solidFill>
                <a:prstClr val="black">
                  <a:tint val="75000"/>
                </a:prstClr>
              </a:solidFill>
            </a:endParaRPr>
          </a:p>
        </p:txBody>
      </p:sp>
    </p:spTree>
    <p:extLst>
      <p:ext uri="{BB962C8B-B14F-4D97-AF65-F5344CB8AC3E}">
        <p14:creationId xmlns:p14="http://schemas.microsoft.com/office/powerpoint/2010/main" val="217397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5999" cy="7081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Meiryo UI" panose="020B0604030504040204" pitchFamily="50" charset="-128"/>
                <a:ea typeface="Meiryo UI" panose="020B0604030504040204" pitchFamily="50" charset="-128"/>
              </a:rPr>
              <a:t>　どういった団体等が行う取組みに興味があるか</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53719" y="743230"/>
            <a:ext cx="9798559" cy="708100"/>
          </a:xfrm>
          <a:prstGeom prst="rect">
            <a:avLst/>
          </a:prstGeom>
          <a:ln w="12700">
            <a:noFill/>
          </a:ln>
        </p:spPr>
        <p:txBody>
          <a:bodyPr wrap="square" anchor="ctr">
            <a:noAutofit/>
          </a:bodyPr>
          <a:lstStyle/>
          <a:p>
            <a:pPr>
              <a:lnSpc>
                <a:spcPts val="2096"/>
              </a:lnSpc>
            </a:pPr>
            <a:r>
              <a:rPr lang="ja-JP" altLang="en-US" sz="1400" dirty="0">
                <a:latin typeface="+mn-ea"/>
              </a:rPr>
              <a:t>〇どういった団体等が行う取組みについて興味があるかについては、「国」、 「大阪府庁」 、「市町村」、「企業」の</a:t>
            </a:r>
            <a:endParaRPr lang="en-US" altLang="ja-JP" sz="1400" dirty="0">
              <a:latin typeface="+mn-ea"/>
            </a:endParaRPr>
          </a:p>
          <a:p>
            <a:pPr>
              <a:lnSpc>
                <a:spcPts val="2096"/>
              </a:lnSpc>
            </a:pPr>
            <a:r>
              <a:rPr lang="ja-JP" altLang="en-US" sz="1400" dirty="0">
                <a:latin typeface="+mn-ea"/>
              </a:rPr>
              <a:t>　割合が高い。</a:t>
            </a:r>
            <a:endParaRPr lang="en-US" altLang="ja-JP" sz="1400" dirty="0">
              <a:latin typeface="+mn-ea"/>
            </a:endParaRPr>
          </a:p>
        </p:txBody>
      </p:sp>
      <p:graphicFrame>
        <p:nvGraphicFramePr>
          <p:cNvPr id="5" name="グラフ 4">
            <a:extLst>
              <a:ext uri="{FF2B5EF4-FFF2-40B4-BE49-F238E27FC236}">
                <a16:creationId xmlns:a16="http://schemas.microsoft.com/office/drawing/2014/main" id="{E82DCB79-E912-40F0-9C82-65867FC86962}"/>
              </a:ext>
            </a:extLst>
          </p:cNvPr>
          <p:cNvGraphicFramePr/>
          <p:nvPr>
            <p:extLst>
              <p:ext uri="{D42A27DB-BD31-4B8C-83A1-F6EECF244321}">
                <p14:modId xmlns:p14="http://schemas.microsoft.com/office/powerpoint/2010/main" val="2852360854"/>
              </p:ext>
            </p:extLst>
          </p:nvPr>
        </p:nvGraphicFramePr>
        <p:xfrm>
          <a:off x="590113" y="1451330"/>
          <a:ext cx="8725769" cy="5338482"/>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EC893745-3E96-42B6-B03B-90C7ECAC8AC7}"/>
              </a:ext>
            </a:extLst>
          </p:cNvPr>
          <p:cNvSpPr txBox="1"/>
          <p:nvPr/>
        </p:nvSpPr>
        <p:spPr>
          <a:xfrm>
            <a:off x="9154312" y="6300216"/>
            <a:ext cx="429768" cy="276999"/>
          </a:xfrm>
          <a:prstGeom prst="rect">
            <a:avLst/>
          </a:prstGeom>
          <a:noFill/>
        </p:spPr>
        <p:txBody>
          <a:bodyPr wrap="square">
            <a:spAutoFit/>
          </a:bodyPr>
          <a:lstStyle/>
          <a:p>
            <a:fld id="{D2D8002D-B5B0-4BAC-B1F6-782DDCCE6D9C}" type="slidenum">
              <a:rPr lang="ja-JP" altLang="en-US" sz="1200" smtClean="0">
                <a:solidFill>
                  <a:prstClr val="black">
                    <a:tint val="75000"/>
                  </a:prstClr>
                </a:solidFill>
              </a:rPr>
              <a:pPr/>
              <a:t>34</a:t>
            </a:fld>
            <a:endParaRPr lang="ja-JP" altLang="en-US" dirty="0"/>
          </a:p>
        </p:txBody>
      </p:sp>
    </p:spTree>
    <p:extLst>
      <p:ext uri="{BB962C8B-B14F-4D97-AF65-F5344CB8AC3E}">
        <p14:creationId xmlns:p14="http://schemas.microsoft.com/office/powerpoint/2010/main" val="1937801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39509" y="688555"/>
            <a:ext cx="7537641" cy="646331"/>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飢餓に終止符を打ち、食料の安定確保と栄養状態の改善を達成するとともに、</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35</a:t>
            </a:fld>
            <a:endParaRPr kumimoji="1" lang="ja-JP" altLang="en-US" dirty="0"/>
          </a:p>
        </p:txBody>
      </p:sp>
      <p:sp>
        <p:nvSpPr>
          <p:cNvPr id="12" name="正方形/長方形 11">
            <a:extLst>
              <a:ext uri="{FF2B5EF4-FFF2-40B4-BE49-F238E27FC236}">
                <a16:creationId xmlns:a16="http://schemas.microsoft.com/office/drawing/2014/main" id="{4A56E719-9A0A-4E28-BDB3-EA160B4BDB63}"/>
              </a:ext>
            </a:extLst>
          </p:cNvPr>
          <p:cNvSpPr/>
          <p:nvPr/>
        </p:nvSpPr>
        <p:spPr>
          <a:xfrm>
            <a:off x="0" y="-11417"/>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のゴールから、取り組めることを考える</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6589342"/>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のターゲットから、取り組めることを考える</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7500"/>
          </a:xfrm>
          <a:prstGeom prst="rect">
            <a:avLst/>
          </a:prstGeom>
        </p:spPr>
        <p:txBody>
          <a:bodyPr wrap="square">
            <a:spAutoFit/>
          </a:bodyPr>
          <a:lstStyle/>
          <a:p>
            <a:pPr>
              <a:lnSpc>
                <a:spcPct val="150000"/>
              </a:lnSpc>
            </a:pPr>
            <a:r>
              <a:rPr lang="ja-JP" altLang="ja-JP" b="1" dirty="0"/>
              <a:t>あらゆる年齢のすべての人々の健康的な生活を確保し、福祉を促進する</a:t>
            </a:r>
            <a:endParaRPr lang="ja-JP" altLang="en-US" sz="2400" b="1" dirty="0"/>
          </a:p>
        </p:txBody>
      </p:sp>
      <p:graphicFrame>
        <p:nvGraphicFramePr>
          <p:cNvPr id="10" name="表 9"/>
          <p:cNvGraphicFramePr>
            <a:graphicFrameLocks noGrp="1"/>
          </p:cNvGraphicFramePr>
          <p:nvPr>
            <p:extLst>
              <p:ext uri="{D42A27DB-BD31-4B8C-83A1-F6EECF244321}">
                <p14:modId xmlns:p14="http://schemas.microsoft.com/office/powerpoint/2010/main" val="1155810091"/>
              </p:ext>
            </p:extLst>
          </p:nvPr>
        </p:nvGraphicFramePr>
        <p:xfrm>
          <a:off x="2364623" y="1293387"/>
          <a:ext cx="7397942" cy="517128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a:latin typeface="+mn-ea"/>
                          <a:ea typeface="+mn-ea"/>
                        </a:rPr>
                        <a:t>3.1</a:t>
                      </a: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年までに、世界の妊産婦の死亡率を出生</a:t>
                      </a:r>
                      <a:r>
                        <a:rPr kumimoji="1" lang="en-US" altLang="ja-JP" sz="1100" kern="1200" dirty="0">
                          <a:solidFill>
                            <a:schemeClr val="dk1"/>
                          </a:solidFill>
                          <a:effectLst/>
                          <a:latin typeface="+mn-lt"/>
                          <a:ea typeface="+mn-ea"/>
                          <a:cs typeface="+mn-cs"/>
                        </a:rPr>
                        <a:t>10</a:t>
                      </a:r>
                      <a:r>
                        <a:rPr kumimoji="1" lang="ja-JP" altLang="ja-JP" sz="1100" kern="1200" dirty="0">
                          <a:solidFill>
                            <a:schemeClr val="dk1"/>
                          </a:solidFill>
                          <a:effectLst/>
                          <a:latin typeface="+mn-lt"/>
                          <a:ea typeface="+mn-ea"/>
                          <a:cs typeface="+mn-cs"/>
                        </a:rPr>
                        <a:t>万人当たり</a:t>
                      </a:r>
                      <a:r>
                        <a:rPr kumimoji="1" lang="en-US" altLang="ja-JP" sz="1100" kern="1200" dirty="0">
                          <a:solidFill>
                            <a:schemeClr val="dk1"/>
                          </a:solidFill>
                          <a:effectLst/>
                          <a:latin typeface="+mn-lt"/>
                          <a:ea typeface="+mn-ea"/>
                          <a:cs typeface="+mn-cs"/>
                        </a:rPr>
                        <a:t>70</a:t>
                      </a:r>
                      <a:r>
                        <a:rPr kumimoji="1" lang="ja-JP" altLang="ja-JP" sz="1100" kern="1200" dirty="0">
                          <a:solidFill>
                            <a:schemeClr val="dk1"/>
                          </a:solidFill>
                          <a:effectLst/>
                          <a:latin typeface="+mn-lt"/>
                          <a:ea typeface="+mn-ea"/>
                          <a:cs typeface="+mn-cs"/>
                        </a:rPr>
                        <a:t>人未満に削減する。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a:latin typeface="+mn-ea"/>
                          <a:ea typeface="+mn-ea"/>
                        </a:rPr>
                        <a:t>3.2</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すべての国が新生児死亡率を少なくとも出生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12</a:t>
                      </a:r>
                      <a:r>
                        <a:rPr kumimoji="1" lang="ja-JP" altLang="ja-JP" sz="1100" kern="1200" dirty="0">
                          <a:solidFill>
                            <a:schemeClr val="dk1"/>
                          </a:solidFill>
                          <a:effectLst/>
                          <a:latin typeface="+mn-lt"/>
                          <a:ea typeface="+mn-ea"/>
                          <a:cs typeface="+mn-cs"/>
                        </a:rPr>
                        <a:t>件以下まで減らし、</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歳以下死亡率を少なくとも出生</a:t>
                      </a:r>
                      <a:r>
                        <a:rPr kumimoji="1" lang="en-US" altLang="ja-JP" sz="1100" kern="1200" dirty="0">
                          <a:solidFill>
                            <a:schemeClr val="dk1"/>
                          </a:solidFill>
                          <a:effectLst/>
                          <a:latin typeface="+mn-lt"/>
                          <a:ea typeface="+mn-ea"/>
                          <a:cs typeface="+mn-cs"/>
                        </a:rPr>
                        <a:t>1,000</a:t>
                      </a:r>
                      <a:r>
                        <a:rPr kumimoji="1" lang="ja-JP" altLang="ja-JP" sz="1100" kern="1200" dirty="0">
                          <a:solidFill>
                            <a:schemeClr val="dk1"/>
                          </a:solidFill>
                          <a:effectLst/>
                          <a:latin typeface="+mn-lt"/>
                          <a:ea typeface="+mn-ea"/>
                          <a:cs typeface="+mn-cs"/>
                        </a:rPr>
                        <a:t>件中</a:t>
                      </a:r>
                      <a:r>
                        <a:rPr kumimoji="1" lang="en-US" altLang="ja-JP" sz="1100" kern="1200" dirty="0">
                          <a:solidFill>
                            <a:schemeClr val="dk1"/>
                          </a:solidFill>
                          <a:effectLst/>
                          <a:latin typeface="+mn-lt"/>
                          <a:ea typeface="+mn-ea"/>
                          <a:cs typeface="+mn-cs"/>
                        </a:rPr>
                        <a:t>25</a:t>
                      </a:r>
                      <a:r>
                        <a:rPr kumimoji="1" lang="ja-JP" altLang="ja-JP" sz="1100" kern="1200" dirty="0">
                          <a:solidFill>
                            <a:schemeClr val="dk1"/>
                          </a:solidFill>
                          <a:effectLst/>
                          <a:latin typeface="+mn-lt"/>
                          <a:ea typeface="+mn-ea"/>
                          <a:cs typeface="+mn-cs"/>
                        </a:rPr>
                        <a:t>件以下まで減らすことを目指し、</a:t>
                      </a:r>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年までに、新生児及び</a:t>
                      </a:r>
                      <a:r>
                        <a:rPr kumimoji="1" lang="en-US" altLang="ja-JP" sz="1100" kern="1200" dirty="0">
                          <a:solidFill>
                            <a:schemeClr val="dk1"/>
                          </a:solidFill>
                          <a:effectLst/>
                          <a:latin typeface="+mn-lt"/>
                          <a:ea typeface="+mn-ea"/>
                          <a:cs typeface="+mn-cs"/>
                        </a:rPr>
                        <a:t>5</a:t>
                      </a:r>
                      <a:r>
                        <a:rPr kumimoji="1" lang="ja-JP" altLang="ja-JP" sz="1100" kern="1200" dirty="0">
                          <a:solidFill>
                            <a:schemeClr val="dk1"/>
                          </a:solidFill>
                          <a:effectLst/>
                          <a:latin typeface="+mn-lt"/>
                          <a:ea typeface="+mn-ea"/>
                          <a:cs typeface="+mn-cs"/>
                        </a:rPr>
                        <a:t>歳未満児の予防可能な死亡を根絶する。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a:latin typeface="+mn-ea"/>
                          <a:ea typeface="+mn-ea"/>
                        </a:rPr>
                        <a:t>3.3</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年までに、エイズ、結核、マラリア及び顧みられない熱帯病といった伝染病を根絶するとともに肝炎、水系感染症及びその他の感染症に対処する。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a:latin typeface="+mn-ea"/>
                          <a:ea typeface="+mn-ea"/>
                        </a:rPr>
                        <a:t>3.4</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年までに、非感染性疾患による若年死亡率を、予防や治療を通じて</a:t>
                      </a:r>
                      <a:r>
                        <a:rPr kumimoji="1" lang="en-US" altLang="ja-JP" sz="1100" b="0" kern="1200" dirty="0">
                          <a:solidFill>
                            <a:schemeClr val="tx1"/>
                          </a:solidFill>
                          <a:effectLst/>
                          <a:latin typeface="+mn-lt"/>
                          <a:ea typeface="+mn-ea"/>
                          <a:cs typeface="+mn-cs"/>
                        </a:rPr>
                        <a:t>3</a:t>
                      </a:r>
                      <a:r>
                        <a:rPr kumimoji="1" lang="ja-JP" altLang="ja-JP" sz="1100" b="0" kern="1200" dirty="0">
                          <a:solidFill>
                            <a:schemeClr val="tx1"/>
                          </a:solidFill>
                          <a:effectLst/>
                          <a:latin typeface="+mn-lt"/>
                          <a:ea typeface="+mn-ea"/>
                          <a:cs typeface="+mn-cs"/>
                        </a:rPr>
                        <a:t>分の</a:t>
                      </a:r>
                      <a:r>
                        <a:rPr kumimoji="1" lang="en-US" altLang="ja-JP" sz="1100" b="0" kern="1200" dirty="0">
                          <a:solidFill>
                            <a:schemeClr val="tx1"/>
                          </a:solidFill>
                          <a:effectLst/>
                          <a:latin typeface="+mn-lt"/>
                          <a:ea typeface="+mn-ea"/>
                          <a:cs typeface="+mn-cs"/>
                        </a:rPr>
                        <a:t>1</a:t>
                      </a:r>
                      <a:r>
                        <a:rPr kumimoji="1" lang="ja-JP" altLang="ja-JP" sz="1100" b="0" kern="1200" dirty="0">
                          <a:solidFill>
                            <a:schemeClr val="tx1"/>
                          </a:solidFill>
                          <a:effectLst/>
                          <a:latin typeface="+mn-lt"/>
                          <a:ea typeface="+mn-ea"/>
                          <a:cs typeface="+mn-cs"/>
                        </a:rPr>
                        <a:t>減少させ、精神保健及び福祉を促進する。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a:latin typeface="+mn-ea"/>
                          <a:ea typeface="+mn-ea"/>
                        </a:rPr>
                        <a:t>3.5</a:t>
                      </a:r>
                    </a:p>
                  </a:txBody>
                  <a:tcPr marL="31650" marR="31650" marT="15825" marB="15825" anchor="ctr"/>
                </a:tc>
                <a:tc>
                  <a:txBody>
                    <a:bodyPr/>
                    <a:lstStyle/>
                    <a:p>
                      <a:r>
                        <a:rPr kumimoji="1" lang="ja-JP" altLang="ja-JP" sz="1100" b="0" kern="1200" dirty="0">
                          <a:solidFill>
                            <a:schemeClr val="tx1"/>
                          </a:solidFill>
                          <a:effectLst/>
                          <a:latin typeface="+mn-lt"/>
                          <a:ea typeface="+mn-ea"/>
                          <a:cs typeface="+mn-cs"/>
                        </a:rPr>
                        <a:t>薬物乱用やアルコールの有害な摂取を含む、物質乱用の防止・治療を強化する。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a:latin typeface="+mn-ea"/>
                          <a:ea typeface="+mn-ea"/>
                        </a:rPr>
                        <a:t>3.6</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2020</a:t>
                      </a:r>
                      <a:r>
                        <a:rPr kumimoji="1" lang="ja-JP" altLang="ja-JP" sz="1100" b="0" kern="1200" dirty="0">
                          <a:solidFill>
                            <a:schemeClr val="tx1"/>
                          </a:solidFill>
                          <a:effectLst/>
                          <a:latin typeface="+mn-lt"/>
                          <a:ea typeface="+mn-ea"/>
                          <a:cs typeface="+mn-cs"/>
                        </a:rPr>
                        <a:t>年までに、世界の道路交通事故による死傷者を半減させる。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a:latin typeface="+mn-ea"/>
                          <a:ea typeface="+mn-ea"/>
                        </a:rPr>
                        <a:t>3.7</a:t>
                      </a:r>
                    </a:p>
                  </a:txBody>
                  <a:tcPr marL="31650" marR="31650" marT="15825" marB="15825" anchor="ctr"/>
                </a:tc>
                <a:tc>
                  <a:txBody>
                    <a:bodyPr/>
                    <a:lstStyle/>
                    <a:p>
                      <a:r>
                        <a:rPr kumimoji="1" lang="en-US" altLang="ja-JP" sz="1100" b="0" kern="1200" dirty="0">
                          <a:solidFill>
                            <a:schemeClr val="tx1"/>
                          </a:solidFill>
                          <a:effectLst/>
                          <a:latin typeface="+mn-lt"/>
                          <a:ea typeface="+mn-ea"/>
                          <a:cs typeface="+mn-cs"/>
                        </a:rPr>
                        <a:t>2030</a:t>
                      </a:r>
                      <a:r>
                        <a:rPr kumimoji="1" lang="ja-JP" altLang="ja-JP" sz="1100" b="0" kern="1200" dirty="0">
                          <a:solidFill>
                            <a:schemeClr val="tx1"/>
                          </a:solidFill>
                          <a:effectLst/>
                          <a:latin typeface="+mn-lt"/>
                          <a:ea typeface="+mn-ea"/>
                          <a:cs typeface="+mn-cs"/>
                        </a:rPr>
                        <a:t>年までに、家族計画、情報・教育及び性と生殖に関する健康の国家戦略・計画への組み入れを含む、性と生殖に関する保健サービスをすべての人々が利用できるようにする。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a:latin typeface="+mn-ea"/>
                          <a:ea typeface="+mn-ea"/>
                        </a:rPr>
                        <a:t>3.8</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kumimoji="1" lang="en-US" altLang="ja-JP" sz="1100" kern="1200" dirty="0">
                          <a:solidFill>
                            <a:schemeClr val="dk1"/>
                          </a:solidFill>
                          <a:effectLst/>
                          <a:latin typeface="+mn-lt"/>
                          <a:ea typeface="+mn-ea"/>
                          <a:cs typeface="+mn-cs"/>
                        </a:rPr>
                        <a:t>UHC</a:t>
                      </a:r>
                      <a:r>
                        <a:rPr kumimoji="1" lang="ja-JP" altLang="ja-JP" sz="1100" kern="1200" dirty="0">
                          <a:solidFill>
                            <a:schemeClr val="dk1"/>
                          </a:solidFill>
                          <a:effectLst/>
                          <a:latin typeface="+mn-lt"/>
                          <a:ea typeface="+mn-ea"/>
                          <a:cs typeface="+mn-cs"/>
                        </a:rPr>
                        <a:t>）を達成する。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3057">
                <a:tc>
                  <a:txBody>
                    <a:bodyPr/>
                    <a:lstStyle/>
                    <a:p>
                      <a:pPr algn="ctr"/>
                      <a:r>
                        <a:rPr lang="en-US" altLang="ja-JP" sz="1400" dirty="0">
                          <a:latin typeface="+mn-ea"/>
                          <a:ea typeface="+mn-ea"/>
                        </a:rPr>
                        <a:t>3.9</a:t>
                      </a:r>
                      <a:endParaRPr lang="en-US" sz="1400" dirty="0">
                        <a:latin typeface="+mn-ea"/>
                        <a:ea typeface="+mn-ea"/>
                      </a:endParaRPr>
                    </a:p>
                  </a:txBody>
                  <a:tcPr marL="31650" marR="31650" marT="15825" marB="15825" anchor="ctr"/>
                </a:tc>
                <a:tc>
                  <a:txBody>
                    <a:bodyPr/>
                    <a:lstStyle/>
                    <a:p>
                      <a:r>
                        <a:rPr kumimoji="1" lang="en-US" altLang="ja-JP" sz="1100" kern="1200" dirty="0">
                          <a:solidFill>
                            <a:schemeClr val="dk1"/>
                          </a:solidFill>
                          <a:effectLst/>
                          <a:latin typeface="+mn-lt"/>
                          <a:ea typeface="+mn-ea"/>
                          <a:cs typeface="+mn-cs"/>
                        </a:rPr>
                        <a:t>2030</a:t>
                      </a:r>
                      <a:r>
                        <a:rPr kumimoji="1" lang="ja-JP" altLang="ja-JP" sz="1100" kern="1200" dirty="0">
                          <a:solidFill>
                            <a:schemeClr val="dk1"/>
                          </a:solidFill>
                          <a:effectLst/>
                          <a:latin typeface="+mn-lt"/>
                          <a:ea typeface="+mn-ea"/>
                          <a:cs typeface="+mn-cs"/>
                        </a:rPr>
                        <a:t>年までに、有害化学物質、ならびに大気、水質及び土壌の汚染による死亡及び疾病の件数を大幅に減少させる。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291983375"/>
                  </a:ext>
                </a:extLst>
              </a:tr>
              <a:tr h="249130">
                <a:tc>
                  <a:txBody>
                    <a:bodyPr/>
                    <a:lstStyle/>
                    <a:p>
                      <a:pPr algn="ctr"/>
                      <a:r>
                        <a:rPr lang="en-US" altLang="ja-JP" sz="1400" dirty="0">
                          <a:latin typeface="+mn-ea"/>
                          <a:ea typeface="+mn-ea"/>
                        </a:rPr>
                        <a:t>3.a</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すべての国々において、たばこの規制に関する世界保健機関枠組条約の実施を適宜強化する。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a:latin typeface="+mn-ea"/>
                          <a:ea typeface="+mn-ea"/>
                        </a:rPr>
                        <a:t>3.b</a:t>
                      </a: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主に開発途上国に影響を及ぼす感染性及び非感染性疾患のワクチン及び医薬品の研究開発を支援する。また、知的所有権の貿易関連の側面に関する協定（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及び公衆の健康に関するドーハ宣言に従い、安価な必須医薬品及びワクチンへのアクセスを提供する。同宣言は公衆衛生保護及び、特にすべての人々への医薬品のアクセス提供にかかわる「知的所有権の貿易関連の側面に関する協定（</a:t>
                      </a:r>
                      <a:r>
                        <a:rPr kumimoji="1" lang="en-US" altLang="ja-JP" sz="1100" kern="1200" dirty="0">
                          <a:solidFill>
                            <a:schemeClr val="dk1"/>
                          </a:solidFill>
                          <a:effectLst/>
                          <a:latin typeface="+mn-lt"/>
                          <a:ea typeface="+mn-ea"/>
                          <a:cs typeface="+mn-cs"/>
                        </a:rPr>
                        <a:t>TRIPS</a:t>
                      </a:r>
                      <a:r>
                        <a:rPr kumimoji="1" lang="ja-JP" altLang="ja-JP" sz="1100" kern="1200" dirty="0">
                          <a:solidFill>
                            <a:schemeClr val="dk1"/>
                          </a:solidFill>
                          <a:effectLst/>
                          <a:latin typeface="+mn-lt"/>
                          <a:ea typeface="+mn-ea"/>
                          <a:cs typeface="+mn-cs"/>
                        </a:rPr>
                        <a:t>協定）」の柔軟性に関する規定を最大限に行使する開発途上国の権利を確約したものである。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a:latin typeface="+mn-ea"/>
                          <a:ea typeface="+mn-ea"/>
                        </a:rPr>
                        <a:t>3.c</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開発途上国、特に後発開発途上国及び小島嶼開発途上国において保健財政及び保健人材の採用、能力開発・訓練及び定着を大幅に拡大させる。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r h="0">
                <a:tc>
                  <a:txBody>
                    <a:bodyPr/>
                    <a:lstStyle/>
                    <a:p>
                      <a:pPr algn="ctr"/>
                      <a:r>
                        <a:rPr lang="en-US" altLang="ja-JP" sz="1400" dirty="0">
                          <a:latin typeface="+mn-ea"/>
                          <a:ea typeface="+mn-ea"/>
                        </a:rPr>
                        <a:t>3.d</a:t>
                      </a:r>
                      <a:endParaRPr lang="en-US" sz="1400" dirty="0">
                        <a:latin typeface="+mn-ea"/>
                        <a:ea typeface="+mn-ea"/>
                      </a:endParaRPr>
                    </a:p>
                  </a:txBody>
                  <a:tcPr marL="31650" marR="31650" marT="15825" marB="15825" anchor="ctr"/>
                </a:tc>
                <a:tc>
                  <a:txBody>
                    <a:bodyPr/>
                    <a:lstStyle/>
                    <a:p>
                      <a:r>
                        <a:rPr kumimoji="1" lang="ja-JP" altLang="ja-JP" sz="1100" kern="1200" dirty="0">
                          <a:solidFill>
                            <a:schemeClr val="dk1"/>
                          </a:solidFill>
                          <a:effectLst/>
                          <a:latin typeface="+mn-lt"/>
                          <a:ea typeface="+mn-ea"/>
                          <a:cs typeface="+mn-cs"/>
                        </a:rPr>
                        <a:t>すべての国々、特に開発途上国の国家・世界規模な健康危険因子の早期警告、危険因子緩和及び危険因子管理のための能力を強化する。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18919202"/>
                  </a:ext>
                </a:extLst>
              </a:tr>
            </a:tbl>
          </a:graphicData>
        </a:graphic>
      </p:graphicFrame>
      <p:sp>
        <p:nvSpPr>
          <p:cNvPr id="12" name="正方形/長方形 11"/>
          <p:cNvSpPr/>
          <p:nvPr/>
        </p:nvSpPr>
        <p:spPr>
          <a:xfrm>
            <a:off x="2410804" y="6538916"/>
            <a:ext cx="3652790" cy="276999"/>
          </a:xfrm>
          <a:prstGeom prst="rect">
            <a:avLst/>
          </a:prstGeom>
        </p:spPr>
        <p:txBody>
          <a:bodyPr wrap="square">
            <a:spAutoFit/>
          </a:bodyPr>
          <a:lstStyle/>
          <a:p>
            <a:r>
              <a:rPr lang="ja-JP" altLang="en-US" sz="1200" dirty="0">
                <a:solidFill>
                  <a:schemeClr val="tx1">
                    <a:lumMod val="75000"/>
                    <a:lumOff val="25000"/>
                  </a:schemeClr>
                </a:solidFill>
              </a:rPr>
              <a:t>出典：持続可能な開発のための</a:t>
            </a:r>
            <a:r>
              <a:rPr lang="en-US" altLang="ja-JP" sz="1200" dirty="0">
                <a:solidFill>
                  <a:schemeClr val="tx1">
                    <a:lumMod val="75000"/>
                    <a:lumOff val="25000"/>
                  </a:schemeClr>
                </a:solidFill>
              </a:rPr>
              <a:t>2030</a:t>
            </a:r>
            <a:r>
              <a:rPr lang="ja-JP" altLang="en-US" sz="1200" dirty="0">
                <a:solidFill>
                  <a:schemeClr val="tx1">
                    <a:lumMod val="75000"/>
                    <a:lumOff val="25000"/>
                  </a:schemeClr>
                </a:solidFill>
              </a:rPr>
              <a:t>アジェンダ</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81" y="1293386"/>
            <a:ext cx="1805926" cy="1805926"/>
          </a:xfrm>
          <a:prstGeom prst="rect">
            <a:avLst/>
          </a:prstGeom>
        </p:spPr>
      </p:pic>
      <p:sp>
        <p:nvSpPr>
          <p:cNvPr id="2" name="スライド番号プレースホルダー 1"/>
          <p:cNvSpPr>
            <a:spLocks noGrp="1"/>
          </p:cNvSpPr>
          <p:nvPr>
            <p:ph type="sldNum" sz="quarter" idx="12"/>
          </p:nvPr>
        </p:nvSpPr>
        <p:spPr>
          <a:xfrm>
            <a:off x="7108080" y="6450790"/>
            <a:ext cx="2228850" cy="365125"/>
          </a:xfrm>
        </p:spPr>
        <p:txBody>
          <a:bodyPr/>
          <a:lstStyle/>
          <a:p>
            <a:fld id="{D2D8002D-B5B0-4BAC-B1F6-782DDCCE6D9C}" type="slidenum">
              <a:rPr kumimoji="1" lang="ja-JP" altLang="en-US" smtClean="0"/>
              <a:t>36</a:t>
            </a:fld>
            <a:endParaRPr kumimoji="1" lang="ja-JP" altLang="en-US" dirty="0"/>
          </a:p>
        </p:txBody>
      </p:sp>
      <p:sp>
        <p:nvSpPr>
          <p:cNvPr id="3" name="角丸四角形 2"/>
          <p:cNvSpPr/>
          <p:nvPr/>
        </p:nvSpPr>
        <p:spPr>
          <a:xfrm>
            <a:off x="4076700" y="3099312"/>
            <a:ext cx="3190875" cy="23443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5762904"/>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061270" y="5555681"/>
            <a:ext cx="8148369" cy="1200329"/>
          </a:xfrm>
          <a:prstGeom prst="rect">
            <a:avLst/>
          </a:prstGeom>
          <a:ln w="2540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latin typeface="Meiryo UI" panose="020B0604030504040204" pitchFamily="50" charset="-128"/>
                <a:ea typeface="Meiryo UI" panose="020B0604030504040204" pitchFamily="50" charset="-128"/>
              </a:rPr>
              <a:t>　○　社会課題解決のイメージの変革</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　できない言い訳をしない</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cxnSp>
        <p:nvCxnSpPr>
          <p:cNvPr id="40" name="直線コネクタ 39">
            <a:extLst>
              <a:ext uri="{FF2B5EF4-FFF2-40B4-BE49-F238E27FC236}">
                <a16:creationId xmlns:a16="http://schemas.microsoft.com/office/drawing/2014/main" id="{616D233A-4A24-4F43-A519-EE0E129F5D84}"/>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412209E-5886-411A-8D9A-5355083A20E5}"/>
              </a:ext>
            </a:extLst>
          </p:cNvPr>
          <p:cNvSpPr txBox="1"/>
          <p:nvPr/>
        </p:nvSpPr>
        <p:spPr>
          <a:xfrm>
            <a:off x="344488" y="116632"/>
            <a:ext cx="316835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バックキャスティングの思考</a:t>
            </a:r>
            <a:endParaRPr kumimoji="1" lang="ja-JP" altLang="en-US" dirty="0"/>
          </a:p>
        </p:txBody>
      </p:sp>
      <p:sp>
        <p:nvSpPr>
          <p:cNvPr id="43" name="テキスト ボックス 42">
            <a:extLst>
              <a:ext uri="{FF2B5EF4-FFF2-40B4-BE49-F238E27FC236}">
                <a16:creationId xmlns:a16="http://schemas.microsoft.com/office/drawing/2014/main" id="{326515E4-FC69-4703-8983-A7497D1ADBEA}"/>
              </a:ext>
            </a:extLst>
          </p:cNvPr>
          <p:cNvSpPr txBox="1"/>
          <p:nvPr/>
        </p:nvSpPr>
        <p:spPr>
          <a:xfrm>
            <a:off x="79182" y="664063"/>
            <a:ext cx="6196324" cy="656590"/>
          </a:xfrm>
          <a:prstGeom prst="rect">
            <a:avLst/>
          </a:prstGeom>
          <a:noFill/>
        </p:spPr>
        <p:txBody>
          <a:bodyPr wrap="square">
            <a:spAutoFit/>
          </a:bodyPr>
          <a:lstStyle/>
          <a:p>
            <a:pPr>
              <a:lnSpc>
                <a:spcPts val="2200"/>
              </a:lnSpc>
            </a:pP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年までの世界の「あるべき姿」を示している。</a:t>
            </a:r>
            <a:endParaRPr lang="en-US" altLang="ja-JP" sz="2000" dirty="0">
              <a:latin typeface="Meiryo UI" panose="020B0604030504040204" pitchFamily="50" charset="-128"/>
              <a:ea typeface="Meiryo UI" panose="020B0604030504040204" pitchFamily="50" charset="-128"/>
            </a:endParaRPr>
          </a:p>
          <a:p>
            <a:pPr>
              <a:lnSpc>
                <a:spcPts val="2200"/>
              </a:lnSpc>
            </a:pPr>
            <a:r>
              <a:rPr lang="ja-JP" altLang="en-US" sz="2000" dirty="0">
                <a:latin typeface="Meiryo UI" panose="020B0604030504040204" pitchFamily="50" charset="-128"/>
                <a:ea typeface="Meiryo UI" panose="020B0604030504040204" pitchFamily="50" charset="-128"/>
              </a:rPr>
              <a:t>「バックキャスティング思考」が必要です。</a:t>
            </a:r>
          </a:p>
        </p:txBody>
      </p:sp>
      <p:cxnSp>
        <p:nvCxnSpPr>
          <p:cNvPr id="23" name="直線矢印コネクタ 22"/>
          <p:cNvCxnSpPr>
            <a:cxnSpLocks/>
          </p:cNvCxnSpPr>
          <p:nvPr/>
        </p:nvCxnSpPr>
        <p:spPr>
          <a:xfrm>
            <a:off x="848544" y="5081014"/>
            <a:ext cx="8361095" cy="13784"/>
          </a:xfrm>
          <a:prstGeom prst="straightConnector1">
            <a:avLst/>
          </a:prstGeom>
          <a:solidFill>
            <a:srgbClr val="92D050"/>
          </a:solidFill>
          <a:ln w="762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1105511"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5" name="フローチャート: 結合子 24"/>
          <p:cNvSpPr/>
          <p:nvPr/>
        </p:nvSpPr>
        <p:spPr>
          <a:xfrm>
            <a:off x="4413819"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6" name="フローチャート: 結合子 25"/>
          <p:cNvSpPr/>
          <p:nvPr/>
        </p:nvSpPr>
        <p:spPr>
          <a:xfrm>
            <a:off x="8121352" y="4960396"/>
            <a:ext cx="254643" cy="268804"/>
          </a:xfrm>
          <a:prstGeom prst="flowChartConnector">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55833" y="4718994"/>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4285718"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7971674" y="4716081"/>
            <a:ext cx="553998" cy="709242"/>
          </a:xfrm>
          <a:prstGeom prst="rect">
            <a:avLst/>
          </a:prstGeom>
          <a:noFill/>
        </p:spPr>
        <p:txBody>
          <a:bodyPr vert="eaVert" wrap="square" rtlCol="0">
            <a:spAutoFit/>
          </a:bodyPr>
          <a:lstStyle/>
          <a:p>
            <a:r>
              <a:rPr kumimoji="1" lang="ja-JP" altLang="en-US" sz="2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564863">
            <a:off x="1162823" y="3565111"/>
            <a:ext cx="3170125" cy="375808"/>
          </a:xfrm>
          <a:prstGeom prst="rightArrow">
            <a:avLst/>
          </a:prstGeom>
          <a:solidFill>
            <a:schemeClr val="bg1">
              <a:lumMod val="7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右矢印 30"/>
          <p:cNvSpPr/>
          <p:nvPr/>
        </p:nvSpPr>
        <p:spPr>
          <a:xfrm rot="20823208">
            <a:off x="4592800" y="2750173"/>
            <a:ext cx="3129089" cy="48413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右矢印 31"/>
          <p:cNvSpPr/>
          <p:nvPr/>
        </p:nvSpPr>
        <p:spPr>
          <a:xfrm rot="19725965">
            <a:off x="4187146" y="1938995"/>
            <a:ext cx="3512112" cy="48133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角丸四角形 32"/>
          <p:cNvSpPr/>
          <p:nvPr/>
        </p:nvSpPr>
        <p:spPr>
          <a:xfrm>
            <a:off x="7810093" y="753094"/>
            <a:ext cx="1591320" cy="78205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あるべき</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社会像</a:t>
            </a:r>
          </a:p>
        </p:txBody>
      </p:sp>
      <p:sp>
        <p:nvSpPr>
          <p:cNvPr id="36" name="上カーブ矢印 35"/>
          <p:cNvSpPr/>
          <p:nvPr/>
        </p:nvSpPr>
        <p:spPr>
          <a:xfrm rot="20766133">
            <a:off x="4681833" y="3259074"/>
            <a:ext cx="3238555" cy="398014"/>
          </a:xfrm>
          <a:prstGeom prst="curvedUpArrow">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7907950" y="2174675"/>
            <a:ext cx="1591320" cy="782059"/>
          </a:xfrm>
          <a:prstGeom prst="roundRect">
            <a:avLst/>
          </a:prstGeom>
          <a:solidFill>
            <a:schemeClr val="bg1">
              <a:lumMod val="75000"/>
            </a:schemeClr>
          </a:solidFill>
          <a:ln w="25400">
            <a:solidFill>
              <a:schemeClr val="bg1">
                <a:lumMod val="6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現実的な</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めざす姿</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815527" y="3857220"/>
            <a:ext cx="4968000" cy="861774"/>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過去のデータや実績などに基づき、現状で実現可能と考えられることを積み上げて、未来の目標に近づける方法</a:t>
            </a:r>
          </a:p>
        </p:txBody>
      </p:sp>
      <p:sp>
        <p:nvSpPr>
          <p:cNvPr id="39" name="上カーブ矢印 33">
            <a:extLst>
              <a:ext uri="{FF2B5EF4-FFF2-40B4-BE49-F238E27FC236}">
                <a16:creationId xmlns:a16="http://schemas.microsoft.com/office/drawing/2014/main" id="{E80DF8B6-B6F2-4244-92FE-E3C98F6A651A}"/>
              </a:ext>
            </a:extLst>
          </p:cNvPr>
          <p:cNvSpPr/>
          <p:nvPr/>
        </p:nvSpPr>
        <p:spPr>
          <a:xfrm rot="8882433">
            <a:off x="3666507" y="1138182"/>
            <a:ext cx="3481100" cy="1062537"/>
          </a:xfrm>
          <a:prstGeom prst="curvedUpArrow">
            <a:avLst/>
          </a:prstGeom>
          <a:solidFill>
            <a:schemeClr val="accent1">
              <a:alpha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43500" y="1590080"/>
            <a:ext cx="4968000" cy="861774"/>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「バックキャスティング」</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未来のある時点に目標を設定しておき、</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そこから振り返って現在すべきことを考える方法</a:t>
            </a:r>
          </a:p>
        </p:txBody>
      </p:sp>
      <p:sp>
        <p:nvSpPr>
          <p:cNvPr id="9" name="スライド番号プレースホルダー 8">
            <a:extLst>
              <a:ext uri="{FF2B5EF4-FFF2-40B4-BE49-F238E27FC236}">
                <a16:creationId xmlns:a16="http://schemas.microsoft.com/office/drawing/2014/main" id="{F4BC8F30-225C-4152-934E-02E9B05A2755}"/>
              </a:ext>
            </a:extLst>
          </p:cNvPr>
          <p:cNvSpPr>
            <a:spLocks noGrp="1"/>
          </p:cNvSpPr>
          <p:nvPr>
            <p:ph type="sldNum" sz="quarter" idx="12"/>
          </p:nvPr>
        </p:nvSpPr>
        <p:spPr>
          <a:xfrm>
            <a:off x="6996113" y="6356351"/>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37</a:t>
            </a:fld>
            <a:endParaRPr lang="ja-JP" altLang="en-US" dirty="0">
              <a:solidFill>
                <a:schemeClr val="tx1"/>
              </a:solidFill>
            </a:endParaRPr>
          </a:p>
        </p:txBody>
      </p:sp>
      <p:sp>
        <p:nvSpPr>
          <p:cNvPr id="34" name="正方形/長方形 33">
            <a:extLst>
              <a:ext uri="{FF2B5EF4-FFF2-40B4-BE49-F238E27FC236}">
                <a16:creationId xmlns:a16="http://schemas.microsoft.com/office/drawing/2014/main" id="{6486C3ED-C15D-4AC3-9702-C75BE77FB47B}"/>
              </a:ext>
            </a:extLst>
          </p:cNvPr>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（再掲）</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のポイント⑤</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バックキャスティング</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3735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07521" y="656949"/>
            <a:ext cx="9656845" cy="707886"/>
          </a:xfrm>
          <a:prstGeom prst="rect">
            <a:avLst/>
          </a:prstGeom>
          <a:noFill/>
        </p:spPr>
        <p:txBody>
          <a:bodyPr wrap="square">
            <a:spAutoFit/>
          </a:bodyPr>
          <a:lstStyle/>
          <a:p>
            <a:r>
              <a:rPr lang="ja-JP" altLang="en-US" sz="2000" b="0" i="0" dirty="0">
                <a:solidFill>
                  <a:srgbClr val="000000"/>
                </a:solidFill>
                <a:effectLst/>
                <a:latin typeface="Meiryo UI" panose="020B0604030504040204" pitchFamily="50" charset="-128"/>
                <a:ea typeface="Meiryo UI" panose="020B0604030504040204" pitchFamily="50" charset="-128"/>
              </a:rPr>
              <a:t>大阪・関西万博に向け、府民や府内企業・団体など、あらゆるステークホルダーに</a:t>
            </a:r>
            <a:r>
              <a:rPr lang="en-US" altLang="ja-JP" sz="2000" b="0" i="0" dirty="0">
                <a:solidFill>
                  <a:srgbClr val="000000"/>
                </a:solidFill>
                <a:effectLst/>
                <a:latin typeface="Meiryo UI" panose="020B0604030504040204" pitchFamily="50" charset="-128"/>
                <a:ea typeface="Meiryo UI" panose="020B0604030504040204" pitchFamily="50" charset="-128"/>
              </a:rPr>
              <a:t>SDGs</a:t>
            </a:r>
            <a:r>
              <a:rPr lang="ja-JP" altLang="en-US" sz="2000" b="0" i="0" dirty="0">
                <a:solidFill>
                  <a:srgbClr val="000000"/>
                </a:solidFill>
                <a:effectLst/>
                <a:latin typeface="Meiryo UI" panose="020B0604030504040204" pitchFamily="50" charset="-128"/>
                <a:ea typeface="Meiryo UI" panose="020B0604030504040204" pitchFamily="50" charset="-128"/>
              </a:rPr>
              <a:t>を知ってもらい、自分事化していただくために策定</a:t>
            </a:r>
            <a:endParaRPr kumimoji="1" lang="ja-JP" altLang="en-US" sz="2000"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420001"/>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38</a:t>
            </a:fld>
            <a:endParaRPr kumimoji="1" lang="ja-JP" altLang="en-US" sz="1200"/>
          </a:p>
        </p:txBody>
      </p:sp>
      <p:sp>
        <p:nvSpPr>
          <p:cNvPr id="50" name="正方形/長方形 49">
            <a:extLst>
              <a:ext uri="{FF2B5EF4-FFF2-40B4-BE49-F238E27FC236}">
                <a16:creationId xmlns:a16="http://schemas.microsoft.com/office/drawing/2014/main" id="{4BBAD28C-0102-49BC-8F88-AFAC85433ACB}"/>
              </a:ext>
            </a:extLst>
          </p:cNvPr>
          <p:cNvSpPr/>
          <p:nvPr/>
        </p:nvSpPr>
        <p:spPr>
          <a:xfrm>
            <a:off x="-1202"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zh-TW" altLang="en-US" sz="2000" b="1" dirty="0">
                <a:latin typeface="Meiryo UI" panose="020B0604030504040204" pitchFamily="50" charset="-128"/>
                <a:ea typeface="Meiryo UI" panose="020B0604030504040204" pitchFamily="50" charset="-128"/>
              </a:rPr>
              <a:t>「大阪</a:t>
            </a:r>
            <a:r>
              <a:rPr kumimoji="1" lang="en-US" altLang="zh-TW" sz="2000" b="1" dirty="0">
                <a:latin typeface="Meiryo UI" panose="020B0604030504040204" pitchFamily="50" charset="-128"/>
                <a:ea typeface="Meiryo UI" panose="020B0604030504040204" pitchFamily="50" charset="-128"/>
              </a:rPr>
              <a:t>SDGs</a:t>
            </a:r>
            <a:r>
              <a:rPr kumimoji="1" lang="zh-TW" altLang="en-US" sz="2000" b="1" dirty="0">
                <a:latin typeface="Meiryo UI" panose="020B0604030504040204" pitchFamily="50" charset="-128"/>
                <a:ea typeface="Meiryo UI" panose="020B0604030504040204" pitchFamily="50" charset="-128"/>
              </a:rPr>
              <a:t>行動憲章」</a:t>
            </a:r>
            <a:r>
              <a:rPr kumimoji="1" lang="ja-JP" altLang="en-US" sz="2000" b="1" dirty="0">
                <a:latin typeface="Meiryo UI" panose="020B0604030504040204" pitchFamily="50" charset="-128"/>
                <a:ea typeface="Meiryo UI" panose="020B0604030504040204" pitchFamily="50" charset="-128"/>
              </a:rPr>
              <a:t>（令和３年１月策定）</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912317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08484" y="767435"/>
            <a:ext cx="9289032" cy="2765757"/>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月国連サミットで加盟国全会一致で採択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に記載された</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のゴール（目標）、</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地球上の</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「誰一人取り残さない（</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leave no one behind</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ことを誓っている。</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発展途上国のみならず，先進国自身も取り組むもの。</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5138012" y="3735447"/>
            <a:ext cx="4279484" cy="2757856"/>
          </a:xfrm>
          <a:prstGeom prst="rect">
            <a:avLst/>
          </a:prstGeom>
          <a:noFill/>
          <a:ln>
            <a:noFill/>
          </a:ln>
        </p:spPr>
      </p:pic>
      <p:sp>
        <p:nvSpPr>
          <p:cNvPr id="8" name="Shape 323">
            <a:extLst>
              <a:ext uri="{FF2B5EF4-FFF2-40B4-BE49-F238E27FC236}">
                <a16:creationId xmlns:a16="http://schemas.microsoft.com/office/drawing/2014/main" id="{3A54A588-01F3-4709-B9A7-A9E0A5B55EC5}"/>
              </a:ext>
            </a:extLst>
          </p:cNvPr>
          <p:cNvSpPr txBox="1">
            <a:spLocks/>
          </p:cNvSpPr>
          <p:nvPr/>
        </p:nvSpPr>
        <p:spPr>
          <a:xfrm>
            <a:off x="6897216" y="6578069"/>
            <a:ext cx="3198223" cy="27647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（出典：国際連合広報センター）</a:t>
            </a:r>
            <a:endParaRPr 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pic>
        <p:nvPicPr>
          <p:cNvPr id="10" name="図 9">
            <a:extLst>
              <a:ext uri="{FF2B5EF4-FFF2-40B4-BE49-F238E27FC236}">
                <a16:creationId xmlns:a16="http://schemas.microsoft.com/office/drawing/2014/main" id="{021ABA8C-D401-4828-BC63-2C1EF42EA2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04" y="3634738"/>
            <a:ext cx="4126475" cy="2917290"/>
          </a:xfrm>
          <a:prstGeom prst="rect">
            <a:avLst/>
          </a:prstGeom>
        </p:spPr>
      </p:pic>
      <p:sp>
        <p:nvSpPr>
          <p:cNvPr id="2" name="スライド番号プレースホルダー 1">
            <a:extLst>
              <a:ext uri="{FF2B5EF4-FFF2-40B4-BE49-F238E27FC236}">
                <a16:creationId xmlns:a16="http://schemas.microsoft.com/office/drawing/2014/main" id="{189587A0-DAD3-439E-8EA9-661956298561}"/>
              </a:ext>
            </a:extLst>
          </p:cNvPr>
          <p:cNvSpPr>
            <a:spLocks noGrp="1"/>
          </p:cNvSpPr>
          <p:nvPr>
            <p:ph type="sldNum" sz="quarter" idx="12"/>
          </p:nvPr>
        </p:nvSpPr>
        <p:spPr>
          <a:xfrm>
            <a:off x="7572185" y="6489419"/>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3</a:t>
            </a:fld>
            <a:endParaRPr lang="ja-JP" altLang="en-US" sz="1200" dirty="0">
              <a:solidFill>
                <a:schemeClr val="tx1"/>
              </a:solidFill>
            </a:endParaRPr>
          </a:p>
        </p:txBody>
      </p:sp>
      <p:sp>
        <p:nvSpPr>
          <p:cNvPr id="9" name="正方形/長方形 8">
            <a:extLst>
              <a:ext uri="{FF2B5EF4-FFF2-40B4-BE49-F238E27FC236}">
                <a16:creationId xmlns:a16="http://schemas.microsoft.com/office/drawing/2014/main" id="{B6CCC911-EE4D-452E-A143-A92FC67ED4AE}"/>
              </a:ext>
            </a:extLst>
          </p:cNvPr>
          <p:cNvSpPr/>
          <p:nvPr/>
        </p:nvSpPr>
        <p:spPr>
          <a:xfrm>
            <a:off x="0" y="330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Sustainable Development Goals</a:t>
            </a:r>
            <a:r>
              <a:rPr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7069961"/>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15" y="698616"/>
            <a:ext cx="4093114" cy="5792270"/>
          </a:xfrm>
          <a:prstGeom prst="rect">
            <a:avLst/>
          </a:prstGeom>
        </p:spPr>
      </p:pic>
      <p:sp>
        <p:nvSpPr>
          <p:cNvPr id="19" name="正方形/長方形 18"/>
          <p:cNvSpPr/>
          <p:nvPr/>
        </p:nvSpPr>
        <p:spPr>
          <a:xfrm>
            <a:off x="4751548" y="880798"/>
            <a:ext cx="4994115" cy="5867625"/>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4692951" y="698616"/>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21" name="角丸四角形 20"/>
          <p:cNvSpPr/>
          <p:nvPr/>
        </p:nvSpPr>
        <p:spPr>
          <a:xfrm>
            <a:off x="5871555" y="1304964"/>
            <a:ext cx="3734101" cy="737811"/>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240" y="1325402"/>
            <a:ext cx="905308" cy="905308"/>
          </a:xfrm>
          <a:prstGeom prst="rect">
            <a:avLst/>
          </a:prstGeom>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200" y="4268678"/>
            <a:ext cx="899681" cy="899681"/>
          </a:xfrm>
          <a:prstGeom prst="rect">
            <a:avLst/>
          </a:prstGeom>
        </p:spPr>
      </p:pic>
      <p:sp>
        <p:nvSpPr>
          <p:cNvPr id="29" name="正方形/長方形 28"/>
          <p:cNvSpPr/>
          <p:nvPr/>
        </p:nvSpPr>
        <p:spPr bwMode="white">
          <a:xfrm>
            <a:off x="6578999" y="4844195"/>
            <a:ext cx="781748" cy="36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6163521" y="4198417"/>
            <a:ext cx="3424364" cy="73849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31" name="図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4471" y="2230710"/>
            <a:ext cx="3731961" cy="1681744"/>
          </a:xfrm>
          <a:prstGeom prst="rect">
            <a:avLst/>
          </a:prstGeom>
        </p:spPr>
      </p:pic>
      <p:pic>
        <p:nvPicPr>
          <p:cNvPr id="32" name="図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1743" y="4808607"/>
            <a:ext cx="2508701" cy="1881525"/>
          </a:xfrm>
          <a:prstGeom prst="rect">
            <a:avLst/>
          </a:prstGeom>
        </p:spPr>
      </p:pic>
      <p:pic>
        <p:nvPicPr>
          <p:cNvPr id="33" name="Picture 16" descr="タッパー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2904" y="5496463"/>
            <a:ext cx="1492273" cy="1339316"/>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スライド番号プレースホルダー 1"/>
          <p:cNvSpPr txBox="1">
            <a:spLocks/>
          </p:cNvSpPr>
          <p:nvPr/>
        </p:nvSpPr>
        <p:spPr>
          <a:xfrm>
            <a:off x="7516813" y="64706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39</a:t>
            </a:fld>
            <a:endParaRPr kumimoji="1" lang="ja-JP" altLang="en-US" sz="1200"/>
          </a:p>
        </p:txBody>
      </p:sp>
      <p:sp>
        <p:nvSpPr>
          <p:cNvPr id="15" name="正方形/長方形 14">
            <a:extLst>
              <a:ext uri="{FF2B5EF4-FFF2-40B4-BE49-F238E27FC236}">
                <a16:creationId xmlns:a16="http://schemas.microsoft.com/office/drawing/2014/main" id="{CFF10C97-BAFC-4698-B2E4-9FFFF6164BE7}"/>
              </a:ext>
            </a:extLst>
          </p:cNvPr>
          <p:cNvSpPr/>
          <p:nvPr/>
        </p:nvSpPr>
        <p:spPr>
          <a:xfrm>
            <a:off x="0"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（令和３年２月開始）</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83726506"/>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40</a:t>
            </a:fld>
            <a:endParaRPr kumimoji="1" lang="ja-JP" altLang="en-US"/>
          </a:p>
        </p:txBody>
      </p:sp>
      <p:sp>
        <p:nvSpPr>
          <p:cNvPr id="3" name="正方形/長方形 2"/>
          <p:cNvSpPr/>
          <p:nvPr/>
        </p:nvSpPr>
        <p:spPr>
          <a:xfrm>
            <a:off x="0" y="1208"/>
            <a:ext cx="9906000" cy="6113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宣言を考えるにあたってのポイント</a:t>
            </a:r>
          </a:p>
        </p:txBody>
      </p:sp>
      <p:sp>
        <p:nvSpPr>
          <p:cNvPr id="5" name="正方形/長方形 4"/>
          <p:cNvSpPr/>
          <p:nvPr/>
        </p:nvSpPr>
        <p:spPr>
          <a:xfrm>
            <a:off x="99500" y="741610"/>
            <a:ext cx="9347849" cy="3509550"/>
          </a:xfrm>
          <a:prstGeom prst="rect">
            <a:avLst/>
          </a:prstGeom>
        </p:spPr>
        <p:txBody>
          <a:bodyPr wrap="square">
            <a:spAutoFit/>
          </a:bodyPr>
          <a:lstStyle/>
          <a:p>
            <a:pPr lvl="0">
              <a:lnSpc>
                <a:spcPts val="3000"/>
              </a:lnSpc>
              <a:defRPr/>
            </a:pPr>
            <a:r>
              <a:rPr kumimoji="1" lang="en-US" altLang="ja-JP" sz="2000" b="1" dirty="0">
                <a:latin typeface="Meiryo UI" panose="020B0604030504040204" pitchFamily="50" charset="-128"/>
                <a:ea typeface="Meiryo UI" panose="020B0604030504040204" pitchFamily="50" charset="-128"/>
              </a:rPr>
              <a:t>STEP1</a:t>
            </a:r>
          </a:p>
          <a:p>
            <a:pPr lvl="0">
              <a:lnSpc>
                <a:spcPts val="3000"/>
              </a:lnSpc>
              <a:defRPr/>
            </a:pPr>
            <a:r>
              <a:rPr kumimoji="1" lang="ja-JP" altLang="en-US" sz="2000" b="1" dirty="0">
                <a:latin typeface="Meiryo UI" panose="020B0604030504040204" pitchFamily="50" charset="-128"/>
                <a:ea typeface="Meiryo UI" panose="020B0604030504040204" pitchFamily="50" charset="-128"/>
              </a:rPr>
              <a:t>自分が思い描く「理想の世界または理想の大阪の姿」を考える</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endParaRPr kumimoji="1" lang="en-US" altLang="ja-JP" sz="2000" b="1" dirty="0">
              <a:latin typeface="Meiryo UI" panose="020B0604030504040204" pitchFamily="50" charset="-128"/>
              <a:ea typeface="Meiryo UI" panose="020B0604030504040204" pitchFamily="50" charset="-128"/>
            </a:endParaRPr>
          </a:p>
          <a:p>
            <a:pPr>
              <a:lnSpc>
                <a:spcPts val="3000"/>
              </a:lnSpc>
              <a:defRPr/>
            </a:pPr>
            <a:r>
              <a:rPr kumimoji="1" lang="en-US" altLang="ja-JP" sz="2000" b="1" dirty="0">
                <a:latin typeface="Meiryo UI" panose="020B0604030504040204" pitchFamily="50" charset="-128"/>
                <a:ea typeface="Meiryo UI" panose="020B0604030504040204" pitchFamily="50" charset="-128"/>
              </a:rPr>
              <a:t>STEP2</a:t>
            </a:r>
          </a:p>
          <a:p>
            <a:pPr lvl="0">
              <a:lnSpc>
                <a:spcPts val="3000"/>
              </a:lnSpc>
              <a:defRPr/>
            </a:pPr>
            <a:r>
              <a:rPr kumimoji="1" lang="ja-JP" altLang="en-US" sz="2000" b="1" dirty="0">
                <a:latin typeface="Meiryo UI" panose="020B0604030504040204" pitchFamily="50" charset="-128"/>
                <a:ea typeface="Meiryo UI" panose="020B0604030504040204" pitchFamily="50" charset="-128"/>
              </a:rPr>
              <a:t>理想の姿を実現するために、自分ができることを考える＝</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en-US" altLang="ja-JP" sz="2000" b="1" dirty="0">
                <a:latin typeface="Meiryo UI" panose="020B0604030504040204" pitchFamily="50" charset="-128"/>
                <a:ea typeface="Meiryo UI" panose="020B0604030504040204" pitchFamily="50" charset="-128"/>
              </a:rPr>
              <a:t>STEP3</a:t>
            </a:r>
          </a:p>
          <a:p>
            <a:pPr lvl="0">
              <a:lnSpc>
                <a:spcPts val="3000"/>
              </a:lnSpc>
              <a:defRPr/>
            </a:pPr>
            <a:r>
              <a:rPr kumimoji="1" lang="ja-JP" altLang="en-US" sz="2000" b="1" dirty="0">
                <a:latin typeface="Meiryo UI" panose="020B0604030504040204" pitchFamily="50" charset="-128"/>
                <a:ea typeface="Meiryo UI" panose="020B0604030504040204" pitchFamily="50" charset="-128"/>
              </a:rPr>
              <a:t>考えた行動が</a:t>
            </a:r>
            <a:r>
              <a:rPr kumimoji="1"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どのゴールにプラスの影響を与えそうか</a:t>
            </a:r>
            <a:r>
              <a:rPr kumimoji="1" lang="ja-JP" altLang="en-US" sz="2000" b="1" dirty="0">
                <a:latin typeface="Meiryo UI" panose="020B0604030504040204" pitchFamily="50" charset="-128"/>
                <a:ea typeface="Meiryo UI" panose="020B0604030504040204" pitchFamily="50" charset="-128"/>
              </a:rPr>
              <a:t>を考える</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latin typeface="Meiryo UI" panose="020B0604030504040204" pitchFamily="50" charset="-128"/>
                <a:ea typeface="Meiryo UI" panose="020B0604030504040204" pitchFamily="50" charset="-128"/>
              </a:rPr>
              <a:t>　☞「同時解決の視点（</a:t>
            </a:r>
            <a:r>
              <a:rPr kumimoji="1" lang="en-US" altLang="ja-JP" sz="2000" b="1" dirty="0">
                <a:latin typeface="Meiryo UI" panose="020B0604030504040204" pitchFamily="50" charset="-128"/>
                <a:ea typeface="Meiryo UI" panose="020B0604030504040204" pitchFamily="50" charset="-128"/>
              </a:rPr>
              <a:t>22</a:t>
            </a:r>
            <a:r>
              <a:rPr kumimoji="1" lang="ja-JP" altLang="en-US" sz="2000" b="1" dirty="0">
                <a:latin typeface="Meiryo UI" panose="020B0604030504040204" pitchFamily="50" charset="-128"/>
                <a:ea typeface="Meiryo UI" panose="020B0604030504040204" pitchFamily="50" charset="-128"/>
              </a:rPr>
              <a:t>ｐ）」で考えてみましょう</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279506" y="4517136"/>
            <a:ext cx="3378094" cy="1815882"/>
          </a:xfrm>
          <a:prstGeom prst="rect">
            <a:avLst/>
          </a:prstGeom>
          <a:ln>
            <a:solidFill>
              <a:schemeClr val="tx1"/>
            </a:solidFill>
            <a:prstDash val="sysDot"/>
          </a:ln>
        </p:spPr>
        <p:txBody>
          <a:bodyPr wrap="square">
            <a:spAutoFit/>
          </a:bodyPr>
          <a:lstStyle/>
          <a:p>
            <a:r>
              <a:rPr kumimoji="1" lang="ja-JP" altLang="en-US" sz="1600" b="1" dirty="0">
                <a:latin typeface="Meiryo UI" panose="020B0604030504040204" pitchFamily="50" charset="-128"/>
                <a:ea typeface="Meiryo UI" panose="020B0604030504040204" pitchFamily="50" charset="-128"/>
              </a:rPr>
              <a:t>同時解決の視点</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あるゴールの解決のための取組みを、</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別のゴールの課題解決につなげる</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p:txBody>
      </p:sp>
      <p:pic>
        <p:nvPicPr>
          <p:cNvPr id="10"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50" y="5425077"/>
            <a:ext cx="738700" cy="755997"/>
          </a:xfrm>
          <a:prstGeom prst="rect">
            <a:avLst/>
          </a:prstGeom>
        </p:spPr>
      </p:pic>
      <p:pic>
        <p:nvPicPr>
          <p:cNvPr id="11"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012" y="5452564"/>
            <a:ext cx="744196" cy="755996"/>
          </a:xfrm>
          <a:prstGeom prst="rect">
            <a:avLst/>
          </a:prstGeom>
        </p:spPr>
      </p:pic>
      <p:sp>
        <p:nvSpPr>
          <p:cNvPr id="12" name="右矢印 11"/>
          <p:cNvSpPr/>
          <p:nvPr/>
        </p:nvSpPr>
        <p:spPr>
          <a:xfrm>
            <a:off x="1274981" y="5544734"/>
            <a:ext cx="168745" cy="571656"/>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4701" y="5492722"/>
            <a:ext cx="694313" cy="694313"/>
          </a:xfrm>
          <a:prstGeom prst="rect">
            <a:avLst/>
          </a:prstGeom>
        </p:spPr>
      </p:pic>
      <p:sp>
        <p:nvSpPr>
          <p:cNvPr id="15" name="右矢印 14"/>
          <p:cNvSpPr/>
          <p:nvPr/>
        </p:nvSpPr>
        <p:spPr>
          <a:xfrm>
            <a:off x="2353082" y="5546468"/>
            <a:ext cx="168745" cy="571656"/>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180BB255-47F0-4F0B-A8EC-A7BF35DD93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63743" y="4237571"/>
            <a:ext cx="4367276" cy="2510301"/>
          </a:xfrm>
          <a:prstGeom prst="rect">
            <a:avLst/>
          </a:prstGeom>
        </p:spPr>
      </p:pic>
      <p:sp>
        <p:nvSpPr>
          <p:cNvPr id="16" name="テキスト ボックス 15">
            <a:extLst>
              <a:ext uri="{FF2B5EF4-FFF2-40B4-BE49-F238E27FC236}">
                <a16:creationId xmlns:a16="http://schemas.microsoft.com/office/drawing/2014/main" id="{40561C2C-74D5-4097-86DF-9219459F73B0}"/>
              </a:ext>
            </a:extLst>
          </p:cNvPr>
          <p:cNvSpPr txBox="1"/>
          <p:nvPr/>
        </p:nvSpPr>
        <p:spPr>
          <a:xfrm>
            <a:off x="9154312" y="6300216"/>
            <a:ext cx="429768" cy="276999"/>
          </a:xfrm>
          <a:prstGeom prst="rect">
            <a:avLst/>
          </a:prstGeom>
          <a:noFill/>
        </p:spPr>
        <p:txBody>
          <a:bodyPr wrap="square">
            <a:spAutoFit/>
          </a:bodyPr>
          <a:lstStyle/>
          <a:p>
            <a:fld id="{D2D8002D-B5B0-4BAC-B1F6-782DDCCE6D9C}" type="slidenum">
              <a:rPr lang="ja-JP" altLang="en-US" sz="1200" smtClean="0">
                <a:solidFill>
                  <a:prstClr val="black">
                    <a:tint val="75000"/>
                  </a:prstClr>
                </a:solidFill>
              </a:rPr>
              <a:pPr/>
              <a:t>40</a:t>
            </a:fld>
            <a:endParaRPr lang="ja-JP" altLang="en-US" dirty="0"/>
          </a:p>
        </p:txBody>
      </p:sp>
    </p:spTree>
    <p:extLst>
      <p:ext uri="{BB962C8B-B14F-4D97-AF65-F5344CB8AC3E}">
        <p14:creationId xmlns:p14="http://schemas.microsoft.com/office/powerpoint/2010/main" val="526254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78751" y="639739"/>
            <a:ext cx="5730163" cy="477054"/>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大阪府ホームページへの掲載に関するお願い</a:t>
            </a:r>
            <a:endParaRPr kumimoji="1" lang="en-US" altLang="ja-JP" sz="2000" b="1" u="sng"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A94730B2-2AA7-4BA5-BFE2-951B471C9430}"/>
              </a:ext>
            </a:extLst>
          </p:cNvPr>
          <p:cNvPicPr>
            <a:picLocks noChangeAspect="1"/>
          </p:cNvPicPr>
          <p:nvPr/>
        </p:nvPicPr>
        <p:blipFill>
          <a:blip r:embed="rId3"/>
          <a:stretch>
            <a:fillRect/>
          </a:stretch>
        </p:blipFill>
        <p:spPr>
          <a:xfrm>
            <a:off x="278751" y="1116793"/>
            <a:ext cx="4371718" cy="4988242"/>
          </a:xfrm>
          <a:prstGeom prst="rect">
            <a:avLst/>
          </a:prstGeom>
        </p:spPr>
      </p:pic>
      <p:sp>
        <p:nvSpPr>
          <p:cNvPr id="8" name="角丸四角形吹き出し 7"/>
          <p:cNvSpPr/>
          <p:nvPr/>
        </p:nvSpPr>
        <p:spPr>
          <a:xfrm>
            <a:off x="761319" y="5897208"/>
            <a:ext cx="3732245" cy="808062"/>
          </a:xfrm>
          <a:prstGeom prst="wedgeRoundRectCallout">
            <a:avLst>
              <a:gd name="adj1" fmla="val -31149"/>
              <a:gd name="adj2" fmla="val -22553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本日の授業を掲載いたします。</a:t>
            </a:r>
          </a:p>
        </p:txBody>
      </p:sp>
      <p:pic>
        <p:nvPicPr>
          <p:cNvPr id="14" name="図 13">
            <a:extLst>
              <a:ext uri="{FF2B5EF4-FFF2-40B4-BE49-F238E27FC236}">
                <a16:creationId xmlns:a16="http://schemas.microsoft.com/office/drawing/2014/main" id="{5AF985FC-3A93-4290-A2E8-2C736DE56C49}"/>
              </a:ext>
            </a:extLst>
          </p:cNvPr>
          <p:cNvPicPr>
            <a:picLocks noChangeAspect="1"/>
          </p:cNvPicPr>
          <p:nvPr/>
        </p:nvPicPr>
        <p:blipFill>
          <a:blip r:embed="rId4"/>
          <a:stretch>
            <a:fillRect/>
          </a:stretch>
        </p:blipFill>
        <p:spPr>
          <a:xfrm>
            <a:off x="4820053" y="1116793"/>
            <a:ext cx="4893176" cy="3589264"/>
          </a:xfrm>
          <a:prstGeom prst="rect">
            <a:avLst/>
          </a:prstGeom>
        </p:spPr>
      </p:pic>
      <p:sp>
        <p:nvSpPr>
          <p:cNvPr id="7" name="角丸四角形吹き出し 6"/>
          <p:cNvSpPr/>
          <p:nvPr/>
        </p:nvSpPr>
        <p:spPr>
          <a:xfrm>
            <a:off x="6916907" y="5014473"/>
            <a:ext cx="2438400" cy="1156996"/>
          </a:xfrm>
          <a:prstGeom prst="wedgeRoundRectCallout">
            <a:avLst>
              <a:gd name="adj1" fmla="val -58010"/>
              <a:gd name="adj2" fmla="val -11633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こちらに皆様から頂戴した宣言を掲載致します。</a:t>
            </a:r>
          </a:p>
        </p:txBody>
      </p:sp>
      <p:sp>
        <p:nvSpPr>
          <p:cNvPr id="15" name="正方形/長方形 14">
            <a:extLst>
              <a:ext uri="{FF2B5EF4-FFF2-40B4-BE49-F238E27FC236}">
                <a16:creationId xmlns:a16="http://schemas.microsoft.com/office/drawing/2014/main" id="{85133A59-0D9C-4897-966C-0BD0627CDF87}"/>
              </a:ext>
            </a:extLst>
          </p:cNvPr>
          <p:cNvSpPr/>
          <p:nvPr/>
        </p:nvSpPr>
        <p:spPr>
          <a:xfrm>
            <a:off x="0" y="-25503"/>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r>
              <a:rPr kumimoji="1" lang="zh-TW" altLang="en-US"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への参加のお願い</a:t>
            </a:r>
            <a:endParaRPr kumimoji="1" lang="en-US" altLang="ja-JP" sz="20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E2CF076B-2069-4B7A-8CE4-1E8B978BAF5B}"/>
              </a:ext>
            </a:extLst>
          </p:cNvPr>
          <p:cNvSpPr txBox="1"/>
          <p:nvPr/>
        </p:nvSpPr>
        <p:spPr>
          <a:xfrm>
            <a:off x="9283461" y="6428271"/>
            <a:ext cx="429768" cy="276999"/>
          </a:xfrm>
          <a:prstGeom prst="rect">
            <a:avLst/>
          </a:prstGeom>
          <a:noFill/>
        </p:spPr>
        <p:txBody>
          <a:bodyPr wrap="square">
            <a:spAutoFit/>
          </a:bodyPr>
          <a:lstStyle/>
          <a:p>
            <a:fld id="{D2D8002D-B5B0-4BAC-B1F6-782DDCCE6D9C}" type="slidenum">
              <a:rPr lang="ja-JP" altLang="en-US" sz="1200" smtClean="0">
                <a:solidFill>
                  <a:prstClr val="black">
                    <a:tint val="75000"/>
                  </a:prstClr>
                </a:solidFill>
              </a:rPr>
              <a:pPr/>
              <a:t>41</a:t>
            </a:fld>
            <a:endParaRPr lang="ja-JP" altLang="en-US" dirty="0"/>
          </a:p>
        </p:txBody>
      </p:sp>
    </p:spTree>
    <p:extLst>
      <p:ext uri="{BB962C8B-B14F-4D97-AF65-F5344CB8AC3E}">
        <p14:creationId xmlns:p14="http://schemas.microsoft.com/office/powerpoint/2010/main" val="2670855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99" y="201412"/>
            <a:ext cx="1955179" cy="653122"/>
          </a:xfrm>
          <a:prstGeom prst="rect">
            <a:avLst/>
          </a:prstGeom>
        </p:spPr>
      </p:pic>
      <p:sp>
        <p:nvSpPr>
          <p:cNvPr id="7" name="正方形/長方形 6"/>
          <p:cNvSpPr/>
          <p:nvPr/>
        </p:nvSpPr>
        <p:spPr>
          <a:xfrm>
            <a:off x="488504" y="1277722"/>
            <a:ext cx="9145016" cy="923330"/>
          </a:xfrm>
          <a:prstGeom prst="rect">
            <a:avLst/>
          </a:prstGeom>
        </p:spPr>
        <p:txBody>
          <a:bodyPr wrap="square">
            <a:spAutoFit/>
          </a:bodyPr>
          <a:lstStyle/>
          <a:p>
            <a:pPr defTabSz="914400"/>
            <a:r>
              <a:rPr kumimoji="1" lang="ja-JP" altLang="en-US" sz="5400" b="1" dirty="0">
                <a:solidFill>
                  <a:prstClr val="black"/>
                </a:solidFill>
                <a:latin typeface="Arial" panose="020B0604020202020204" pitchFamily="34" charset="0"/>
                <a:ea typeface="Meiryo UI"/>
                <a:cs typeface="Arial" panose="020B0604020202020204" pitchFamily="34" charset="0"/>
              </a:rPr>
              <a:t>ご清聴ありがとうございました！</a:t>
            </a:r>
            <a:endParaRPr kumimoji="1" lang="en-US" altLang="ja-JP" sz="5400" b="1" dirty="0">
              <a:solidFill>
                <a:prstClr val="black"/>
              </a:solidFill>
              <a:latin typeface="Arial" panose="020B0604020202020204" pitchFamily="34" charset="0"/>
              <a:ea typeface="Meiryo UI"/>
              <a:cs typeface="Arial" panose="020B0604020202020204" pitchFamily="34" charset="0"/>
            </a:endParaRPr>
          </a:p>
        </p:txBody>
      </p:sp>
      <p:sp>
        <p:nvSpPr>
          <p:cNvPr id="5" name="テキスト ボックス 4"/>
          <p:cNvSpPr txBox="1"/>
          <p:nvPr/>
        </p:nvSpPr>
        <p:spPr>
          <a:xfrm>
            <a:off x="1223410" y="4674425"/>
            <a:ext cx="7459180" cy="176046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ctr" anchorCtr="0">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　大阪府 政策企画部 企画室 </a:t>
            </a:r>
            <a:r>
              <a:rPr lang="ja-JP" altLang="en-US" sz="2400" b="1" dirty="0">
                <a:solidFill>
                  <a:prstClr val="black"/>
                </a:solidFill>
                <a:latin typeface="Meiryo UI" panose="020B0604030504040204" pitchFamily="50" charset="-128"/>
                <a:ea typeface="Meiryo UI" panose="020B0604030504040204" pitchFamily="50" charset="-128"/>
              </a:rPr>
              <a:t>連携</a:t>
            </a:r>
            <a:r>
              <a:rPr kumimoji="1" lang="ja-JP" altLang="en-US" sz="2400" b="1" dirty="0">
                <a:solidFill>
                  <a:prstClr val="black"/>
                </a:solidFill>
                <a:latin typeface="Meiryo UI" panose="020B0604030504040204" pitchFamily="50" charset="-128"/>
                <a:ea typeface="Meiryo UI" panose="020B0604030504040204" pitchFamily="50" charset="-128"/>
              </a:rPr>
              <a:t>課</a:t>
            </a:r>
          </a:p>
          <a:p>
            <a:pPr marL="174625" defTabSz="914400"/>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en-US" altLang="ja-JP" sz="2400" b="1" dirty="0">
                <a:solidFill>
                  <a:schemeClr val="tx1"/>
                </a:solidFill>
                <a:latin typeface="Meiryo UI" panose="020B0604030504040204" pitchFamily="50" charset="-128"/>
                <a:ea typeface="Meiryo UI" panose="020B0604030504040204" pitchFamily="50" charset="-128"/>
              </a:rPr>
              <a:t>TEL</a:t>
            </a:r>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en-US" altLang="ja-JP" sz="2400" b="1" dirty="0">
                <a:solidFill>
                  <a:schemeClr val="tx1"/>
                </a:solidFill>
                <a:latin typeface="Meiryo UI" panose="020B0604030504040204" pitchFamily="50" charset="-128"/>
                <a:ea typeface="Meiryo UI" panose="020B0604030504040204" pitchFamily="50" charset="-128"/>
              </a:rPr>
              <a:t>:</a:t>
            </a:r>
            <a:r>
              <a:rPr kumimoji="1" lang="ja-JP" altLang="en-US" sz="2400" b="1" dirty="0">
                <a:solidFill>
                  <a:schemeClr val="tx1"/>
                </a:solidFill>
                <a:latin typeface="Meiryo UI" panose="020B0604030504040204" pitchFamily="50" charset="-128"/>
                <a:ea typeface="Meiryo UI" panose="020B0604030504040204" pitchFamily="50" charset="-128"/>
              </a:rPr>
              <a:t>０６－６</a:t>
            </a:r>
            <a:r>
              <a:rPr lang="ja-JP" altLang="en-US" sz="2400" b="1" dirty="0">
                <a:solidFill>
                  <a:schemeClr val="tx1"/>
                </a:solidFill>
                <a:latin typeface="Meiryo UI" panose="020B0604030504040204" pitchFamily="50" charset="-128"/>
                <a:ea typeface="Meiryo UI" panose="020B0604030504040204" pitchFamily="50" charset="-128"/>
              </a:rPr>
              <a:t>９</a:t>
            </a:r>
            <a:r>
              <a:rPr kumimoji="1" lang="ja-JP" altLang="en-US" sz="2400" b="1" dirty="0">
                <a:solidFill>
                  <a:schemeClr val="tx1"/>
                </a:solidFill>
                <a:latin typeface="Meiryo UI" panose="020B0604030504040204" pitchFamily="50" charset="-128"/>
                <a:ea typeface="Meiryo UI" panose="020B0604030504040204" pitchFamily="50" charset="-128"/>
              </a:rPr>
              <a:t>４４－６１１８</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　</a:t>
            </a:r>
            <a:r>
              <a:rPr kumimoji="1" lang="en-US" altLang="ja-JP" sz="2400" b="1" dirty="0">
                <a:solidFill>
                  <a:prstClr val="black"/>
                </a:solidFill>
                <a:latin typeface="Meiryo UI" panose="020B0604030504040204" pitchFamily="50" charset="-128"/>
                <a:ea typeface="Meiryo UI" panose="020B0604030504040204" pitchFamily="50" charset="-128"/>
              </a:rPr>
              <a:t>Mail</a:t>
            </a:r>
            <a:r>
              <a:rPr lang="ja-JP" altLang="en-US" sz="2400" b="1" dirty="0">
                <a:solidFill>
                  <a:prstClr val="black"/>
                </a:solidFill>
                <a:latin typeface="Meiryo UI" panose="020B0604030504040204" pitchFamily="50" charset="-128"/>
                <a:ea typeface="Meiryo UI" panose="020B0604030504040204" pitchFamily="50" charset="-128"/>
              </a:rPr>
              <a:t> </a:t>
            </a:r>
            <a:r>
              <a:rPr kumimoji="1" lang="en-US" altLang="ja-JP" sz="2400" b="1" dirty="0">
                <a:solidFill>
                  <a:prstClr val="black"/>
                </a:solidFill>
                <a:latin typeface="Meiryo UI" panose="020B0604030504040204" pitchFamily="50" charset="-128"/>
                <a:ea typeface="Meiryo UI" panose="020B0604030504040204" pitchFamily="50" charset="-128"/>
              </a:rPr>
              <a:t>:osaka_SDGs@gbox.pref.osaka.lg.jp</a:t>
            </a:r>
          </a:p>
        </p:txBody>
      </p:sp>
      <p:grpSp>
        <p:nvGrpSpPr>
          <p:cNvPr id="2" name="グループ化 1">
            <a:extLst>
              <a:ext uri="{FF2B5EF4-FFF2-40B4-BE49-F238E27FC236}">
                <a16:creationId xmlns:a16="http://schemas.microsoft.com/office/drawing/2014/main" id="{33384FA4-B163-4D12-A135-FD91C96FFCB7}"/>
              </a:ext>
            </a:extLst>
          </p:cNvPr>
          <p:cNvGrpSpPr/>
          <p:nvPr/>
        </p:nvGrpSpPr>
        <p:grpSpPr>
          <a:xfrm>
            <a:off x="2141221" y="2331150"/>
            <a:ext cx="5350016" cy="760519"/>
            <a:chOff x="2277992" y="2418913"/>
            <a:chExt cx="5350016" cy="760519"/>
          </a:xfrm>
        </p:grpSpPr>
        <p:sp>
          <p:nvSpPr>
            <p:cNvPr id="9" name="正方形/長方形 8"/>
            <p:cNvSpPr/>
            <p:nvPr/>
          </p:nvSpPr>
          <p:spPr>
            <a:xfrm>
              <a:off x="2277992" y="2418913"/>
              <a:ext cx="5350016" cy="760519"/>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4800" b="1" dirty="0">
                  <a:solidFill>
                    <a:prstClr val="black"/>
                  </a:solidFill>
                  <a:latin typeface="Calibri"/>
                  <a:ea typeface="Meiryo UI"/>
                </a:rPr>
                <a:t>大阪府　</a:t>
              </a:r>
              <a:r>
                <a:rPr kumimoji="1" lang="en-US" altLang="ja-JP" sz="4800" b="1" dirty="0">
                  <a:solidFill>
                    <a:prstClr val="black"/>
                  </a:solidFill>
                  <a:latin typeface="Calibri"/>
                  <a:ea typeface="Meiryo UI"/>
                </a:rPr>
                <a:t>SDGs</a:t>
              </a:r>
              <a:endParaRPr kumimoji="1" lang="ja-JP" altLang="en-US" sz="4800" b="1" dirty="0">
                <a:solidFill>
                  <a:prstClr val="black"/>
                </a:solidFill>
                <a:latin typeface="Calibri"/>
                <a:ea typeface="Meiryo UI"/>
              </a:endParaRPr>
            </a:p>
          </p:txBody>
        </p:sp>
        <p:pic>
          <p:nvPicPr>
            <p:cNvPr id="8" name="図 7"/>
            <p:cNvPicPr>
              <a:picLocks noChangeAspect="1"/>
            </p:cNvPicPr>
            <p:nvPr/>
          </p:nvPicPr>
          <p:blipFill>
            <a:blip r:embed="rId4"/>
            <a:stretch>
              <a:fillRect/>
            </a:stretch>
          </p:blipFill>
          <p:spPr>
            <a:xfrm flipH="1">
              <a:off x="6835920" y="2477295"/>
              <a:ext cx="646204" cy="643754"/>
            </a:xfrm>
            <a:prstGeom prst="rect">
              <a:avLst/>
            </a:prstGeom>
          </p:spPr>
        </p:pic>
      </p:gr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4554" y="1729604"/>
            <a:ext cx="4698446" cy="4853636"/>
          </a:xfrm>
          <a:prstGeom prst="rect">
            <a:avLst/>
          </a:prstGeom>
        </p:spPr>
        <p:txBody>
          <a:bodyPr wrap="square">
            <a:spAutoFit/>
          </a:bodyPr>
          <a:lstStyle/>
          <a:p>
            <a:pPr>
              <a:lnSpc>
                <a:spcPts val="2200"/>
              </a:lnSpc>
              <a:spcAft>
                <a:spcPts val="0"/>
              </a:spcAft>
            </a:pPr>
            <a:r>
              <a:rPr lang="ja-JP" altLang="ja-JP"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spcAft>
                <a:spcPts val="0"/>
              </a:spcAft>
            </a:pP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このアジェンダは、</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人間</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people</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地球</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planet</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及び</a:t>
            </a:r>
            <a:r>
              <a:rPr lang="ja-JP"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繁栄</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prosperity</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のための行動計画である。これはまた、より大きな自由における普遍的な</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平和（</a:t>
            </a:r>
            <a:r>
              <a:rPr lang="en-US" altLang="ja-JP"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peace</a:t>
            </a:r>
            <a:r>
              <a:rPr lang="ja-JP" altLang="en-US" sz="1400" b="1" u="sng" spc="100" dirty="0">
                <a:solidFill>
                  <a:srgbClr val="FF0000"/>
                </a:solidFill>
                <a:latin typeface="Meiryo UI" panose="020B0604030504040204" pitchFamily="50" charset="-128"/>
                <a:ea typeface="Meiryo UI" panose="020B0604030504040204" pitchFamily="50" charset="-128"/>
                <a:cs typeface="ＭＳ 明朝" panose="02020609040205080304" pitchFamily="17" charset="-128"/>
              </a:rPr>
              <a:t>）</a:t>
            </a:r>
            <a:r>
              <a:rPr lang="ja-JP" altLang="ja-JP" sz="1400" spc="100" dirty="0">
                <a:latin typeface="Meiryo UI" panose="020B0604030504040204" pitchFamily="50" charset="-128"/>
                <a:ea typeface="Meiryo UI" panose="020B0604030504040204" pitchFamily="50" charset="-128"/>
                <a:cs typeface="ＭＳ 明朝" panose="02020609040205080304" pitchFamily="17" charset="-128"/>
              </a:rPr>
              <a:t>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400" spc="100" dirty="0">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400" spc="100" dirty="0">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a:t>
            </a:r>
            <a:endPar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パートナーシップ</a:t>
            </a:r>
            <a:r>
              <a:rPr lang="ja-JP" altLang="en-US"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partnership</a:t>
            </a:r>
            <a:r>
              <a:rPr lang="ja-JP" altLang="en-US"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の下、この計画を実行する。我々は、人類を貧困の恐怖及び欠乏の専制から解き放ち、地球を癒やし安全にすることを決意している。我々は、世界を持続的かつ強靱（レジリエント）な道筋に移行させるために緊急に必要な、大胆かつ変革的な手段をとることに決意している。我々はこの共同の旅路に乗り出すにあたり、</a:t>
            </a:r>
            <a:r>
              <a:rPr lang="ja-JP" altLang="ja-JP" sz="14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400" kern="100" spc="100" dirty="0">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400" kern="100" spc="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481392" y="1625173"/>
            <a:ext cx="1010093" cy="4083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5115446" y="2139110"/>
            <a:ext cx="4536000" cy="3725122"/>
          </a:xfrm>
          <a:prstGeom prst="rect">
            <a:avLst/>
          </a:prstGeom>
        </p:spPr>
        <p:txBody>
          <a:bodyPr wrap="square">
            <a:spAutoFit/>
          </a:bodyPr>
          <a:lstStyle/>
          <a:p>
            <a:pPr>
              <a:lnSpc>
                <a:spcPts val="2200"/>
              </a:lnSpc>
            </a:pPr>
            <a:r>
              <a:rPr lang="ja-JP" altLang="en-US" sz="1400" dirty="0">
                <a:solidFill>
                  <a:srgbClr val="000000"/>
                </a:solidFill>
                <a:latin typeface="Meiryo UI" panose="020B0604030504040204" pitchFamily="50" charset="-128"/>
                <a:ea typeface="Meiryo UI" panose="020B0604030504040204" pitchFamily="50" charset="-128"/>
              </a:rPr>
              <a:t>今日我々が発表する</a:t>
            </a:r>
            <a:r>
              <a:rPr lang="en-US" altLang="ja-JP" sz="1400" dirty="0">
                <a:solidFill>
                  <a:srgbClr val="000000"/>
                </a:solidFill>
                <a:latin typeface="Meiryo UI" panose="020B0604030504040204" pitchFamily="50" charset="-128"/>
                <a:ea typeface="Meiryo UI" panose="020B0604030504040204" pitchFamily="50" charset="-128"/>
              </a:rPr>
              <a:t>17</a:t>
            </a:r>
            <a:r>
              <a:rPr lang="ja-JP" altLang="en-US" sz="14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）と、</a:t>
            </a:r>
            <a:r>
              <a:rPr lang="en-US" altLang="ja-JP" sz="1400" dirty="0">
                <a:solidFill>
                  <a:srgbClr val="000000"/>
                </a:solidFill>
                <a:latin typeface="Meiryo UI" panose="020B0604030504040204" pitchFamily="50" charset="-128"/>
                <a:ea typeface="Meiryo UI" panose="020B0604030504040204" pitchFamily="50" charset="-128"/>
              </a:rPr>
              <a:t>169</a:t>
            </a:r>
            <a:r>
              <a:rPr lang="ja-JP" altLang="en-US" sz="14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a:t>
            </a:r>
            <a:r>
              <a:rPr lang="ja-JP" altLang="en-US" sz="1400" b="1" u="sng" dirty="0">
                <a:solidFill>
                  <a:srgbClr val="000000"/>
                </a:solidFill>
                <a:latin typeface="Meiryo UI" panose="020B0604030504040204" pitchFamily="50" charset="-128"/>
                <a:ea typeface="Meiryo UI" panose="020B0604030504040204" pitchFamily="50" charset="-128"/>
              </a:rPr>
              <a:t>これらの目標とターゲットは、</a:t>
            </a:r>
            <a:r>
              <a:rPr lang="ja-JP" altLang="en-US" sz="1400" b="1" u="sng" dirty="0">
                <a:solidFill>
                  <a:srgbClr val="FF0000"/>
                </a:solidFill>
                <a:latin typeface="Meiryo UI" panose="020B0604030504040204" pitchFamily="50" charset="-128"/>
                <a:ea typeface="Meiryo UI" panose="020B0604030504040204" pitchFamily="50" charset="-128"/>
              </a:rPr>
              <a:t>ミレニアム開発目標（</a:t>
            </a:r>
            <a:r>
              <a:rPr lang="en-US" altLang="ja-JP" sz="1400" b="1" u="sng" dirty="0">
                <a:solidFill>
                  <a:srgbClr val="FF0000"/>
                </a:solidFill>
                <a:latin typeface="Meiryo UI" panose="020B0604030504040204" pitchFamily="50" charset="-128"/>
                <a:ea typeface="Meiryo UI" panose="020B0604030504040204" pitchFamily="50" charset="-128"/>
              </a:rPr>
              <a:t>MDGs</a:t>
            </a:r>
            <a:r>
              <a:rPr lang="ja-JP" altLang="en-US" sz="1400" b="1" u="sng" dirty="0">
                <a:solidFill>
                  <a:srgbClr val="FF0000"/>
                </a:solidFill>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を基にして、ミレニアム開発目標が達成で</a:t>
            </a:r>
            <a:r>
              <a:rPr lang="ja-JP" altLang="en-US" sz="1400" b="1" u="sng" dirty="0">
                <a:solidFill>
                  <a:srgbClr val="000000"/>
                </a:solidFill>
                <a:latin typeface="Meiryo UI" panose="020B0604030504040204" pitchFamily="50" charset="-128"/>
                <a:ea typeface="Meiryo UI" panose="020B0604030504040204" pitchFamily="50" charset="-128"/>
              </a:rPr>
              <a:t>きなかったものを全うすることを目指すものである。</a:t>
            </a:r>
            <a:r>
              <a:rPr lang="ja-JP" altLang="en-US" sz="1400" dirty="0">
                <a:solidFill>
                  <a:srgbClr val="000000"/>
                </a:solidFill>
                <a:latin typeface="Meiryo UI" panose="020B0604030504040204" pitchFamily="50" charset="-128"/>
                <a:ea typeface="Meiryo UI" panose="020B0604030504040204" pitchFamily="50" charset="-128"/>
              </a:rPr>
              <a:t>これらは、すべての人々の人権を実現し、ジェンダー平等とすべての女性と女児の能力強化を達成することを目指す。</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rPr>
              <a:t>これらの目標及びターゲットは、統合され不可分のものであり、</a:t>
            </a:r>
            <a:r>
              <a:rPr lang="ja-JP" altLang="en-US" sz="1400" b="1" dirty="0">
                <a:solidFill>
                  <a:srgbClr val="FF0000"/>
                </a:solidFill>
                <a:latin typeface="Meiryo UI" panose="020B0604030504040204" pitchFamily="50" charset="-128"/>
                <a:ea typeface="Meiryo UI" panose="020B0604030504040204" pitchFamily="50" charset="-128"/>
              </a:rPr>
              <a:t>持続可能な開発の三側面、すなわち</a:t>
            </a:r>
            <a:r>
              <a:rPr lang="ja-JP" altLang="en-US" sz="14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4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400" dirty="0">
                <a:solidFill>
                  <a:srgbClr val="000000"/>
                </a:solidFill>
                <a:latin typeface="Meiryo UI" panose="020B0604030504040204" pitchFamily="50" charset="-128"/>
                <a:ea typeface="Meiryo UI" panose="020B0604030504040204" pitchFamily="50" charset="-128"/>
              </a:rPr>
              <a:t>15</a:t>
            </a:r>
            <a:r>
              <a:rPr lang="ja-JP" altLang="en-US" sz="14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128464" y="845279"/>
            <a:ext cx="9739059" cy="707886"/>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0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000" b="1"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11361" y="6114367"/>
            <a:ext cx="3198223" cy="27647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rPr>
              <a:t>（出典：国際連合広報センター）</a:t>
            </a:r>
            <a:endParaRPr lang="en-US" dirty="0">
              <a:solidFill>
                <a:schemeClr val="tx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sp>
        <p:nvSpPr>
          <p:cNvPr id="2" name="正方形/長方形 1">
            <a:extLst>
              <a:ext uri="{FF2B5EF4-FFF2-40B4-BE49-F238E27FC236}">
                <a16:creationId xmlns:a16="http://schemas.microsoft.com/office/drawing/2014/main" id="{8D9962CB-1848-45C1-8813-0E2AD222FD47}"/>
              </a:ext>
            </a:extLst>
          </p:cNvPr>
          <p:cNvSpPr/>
          <p:nvPr/>
        </p:nvSpPr>
        <p:spPr>
          <a:xfrm>
            <a:off x="128464" y="773270"/>
            <a:ext cx="9649072" cy="58320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965D8B84-BCAC-43A1-B794-8F4E963D3CE6}"/>
              </a:ext>
            </a:extLst>
          </p:cNvPr>
          <p:cNvSpPr/>
          <p:nvPr/>
        </p:nvSpPr>
        <p:spPr>
          <a:xfrm>
            <a:off x="560512" y="6144540"/>
            <a:ext cx="1784219" cy="505764"/>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969AED3A-A1C8-46FF-A038-DAF404AA2ACB}"/>
              </a:ext>
            </a:extLst>
          </p:cNvPr>
          <p:cNvSpPr/>
          <p:nvPr/>
        </p:nvSpPr>
        <p:spPr>
          <a:xfrm>
            <a:off x="4936525" y="4361477"/>
            <a:ext cx="4893842" cy="707886"/>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F04B34F3-04E8-427A-A0E7-9B7F261A26E5}"/>
              </a:ext>
            </a:extLst>
          </p:cNvPr>
          <p:cNvSpPr/>
          <p:nvPr/>
        </p:nvSpPr>
        <p:spPr>
          <a:xfrm>
            <a:off x="221604" y="2010054"/>
            <a:ext cx="4767752" cy="911263"/>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7F5DFA8B-B3A0-42BB-963E-779CF41093A6}"/>
              </a:ext>
            </a:extLst>
          </p:cNvPr>
          <p:cNvSpPr/>
          <p:nvPr/>
        </p:nvSpPr>
        <p:spPr>
          <a:xfrm>
            <a:off x="222630" y="4523406"/>
            <a:ext cx="3183576" cy="384027"/>
          </a:xfrm>
          <a:prstGeom prst="round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3490D9B-F7C4-4DDD-88B8-5BA260F311D6}"/>
              </a:ext>
            </a:extLst>
          </p:cNvPr>
          <p:cNvSpPr txBox="1"/>
          <p:nvPr/>
        </p:nvSpPr>
        <p:spPr>
          <a:xfrm>
            <a:off x="4519962" y="1717666"/>
            <a:ext cx="576064" cy="584775"/>
          </a:xfrm>
          <a:prstGeom prst="rect">
            <a:avLst/>
          </a:prstGeom>
          <a:noFill/>
        </p:spPr>
        <p:txBody>
          <a:bodyPr wrap="square" rtlCol="0">
            <a:spAutoFit/>
          </a:bodyPr>
          <a:lstStyle/>
          <a:p>
            <a:r>
              <a:rPr lang="ja-JP" altLang="en-US" sz="3200" b="1" dirty="0">
                <a:solidFill>
                  <a:srgbClr val="FF0000"/>
                </a:solidFill>
              </a:rPr>
              <a:t>①</a:t>
            </a:r>
            <a:endParaRPr kumimoji="1" lang="ja-JP" altLang="en-US" sz="3200" b="1" dirty="0">
              <a:solidFill>
                <a:srgbClr val="FF0000"/>
              </a:solidFill>
            </a:endParaRPr>
          </a:p>
        </p:txBody>
      </p:sp>
      <p:sp>
        <p:nvSpPr>
          <p:cNvPr id="16" name="テキスト ボックス 15">
            <a:extLst>
              <a:ext uri="{FF2B5EF4-FFF2-40B4-BE49-F238E27FC236}">
                <a16:creationId xmlns:a16="http://schemas.microsoft.com/office/drawing/2014/main" id="{3A73455E-7640-4F9D-A184-F2257D4BE4B5}"/>
              </a:ext>
            </a:extLst>
          </p:cNvPr>
          <p:cNvSpPr txBox="1"/>
          <p:nvPr/>
        </p:nvSpPr>
        <p:spPr>
          <a:xfrm>
            <a:off x="2992969" y="6157320"/>
            <a:ext cx="576064" cy="584775"/>
          </a:xfrm>
          <a:prstGeom prst="rect">
            <a:avLst/>
          </a:prstGeom>
          <a:noFill/>
        </p:spPr>
        <p:txBody>
          <a:bodyPr wrap="square" rtlCol="0">
            <a:spAutoFit/>
          </a:bodyPr>
          <a:lstStyle/>
          <a:p>
            <a:r>
              <a:rPr kumimoji="1" lang="ja-JP" altLang="en-US" sz="3200" b="1" dirty="0">
                <a:solidFill>
                  <a:srgbClr val="FF0000"/>
                </a:solidFill>
              </a:rPr>
              <a:t>②</a:t>
            </a:r>
          </a:p>
        </p:txBody>
      </p:sp>
      <p:sp>
        <p:nvSpPr>
          <p:cNvPr id="17" name="テキスト ボックス 16">
            <a:extLst>
              <a:ext uri="{FF2B5EF4-FFF2-40B4-BE49-F238E27FC236}">
                <a16:creationId xmlns:a16="http://schemas.microsoft.com/office/drawing/2014/main" id="{CF355D0A-0877-44C0-9AC0-119FBDEFBEB5}"/>
              </a:ext>
            </a:extLst>
          </p:cNvPr>
          <p:cNvSpPr txBox="1"/>
          <p:nvPr/>
        </p:nvSpPr>
        <p:spPr>
          <a:xfrm>
            <a:off x="4679218" y="4063121"/>
            <a:ext cx="576064" cy="584775"/>
          </a:xfrm>
          <a:prstGeom prst="rect">
            <a:avLst/>
          </a:prstGeom>
          <a:noFill/>
        </p:spPr>
        <p:txBody>
          <a:bodyPr wrap="square" rtlCol="0">
            <a:spAutoFit/>
          </a:bodyPr>
          <a:lstStyle/>
          <a:p>
            <a:r>
              <a:rPr lang="ja-JP" altLang="en-US" sz="3200" b="1" dirty="0">
                <a:solidFill>
                  <a:srgbClr val="FF0000"/>
                </a:solidFill>
              </a:rPr>
              <a:t>③</a:t>
            </a:r>
            <a:endParaRPr kumimoji="1" lang="ja-JP" altLang="en-US" sz="3200" b="1" dirty="0">
              <a:solidFill>
                <a:srgbClr val="FF0000"/>
              </a:solidFill>
            </a:endParaRPr>
          </a:p>
        </p:txBody>
      </p:sp>
      <p:sp>
        <p:nvSpPr>
          <p:cNvPr id="10" name="スライド番号プレースホルダー 9">
            <a:extLst>
              <a:ext uri="{FF2B5EF4-FFF2-40B4-BE49-F238E27FC236}">
                <a16:creationId xmlns:a16="http://schemas.microsoft.com/office/drawing/2014/main" id="{AC4694F1-18C2-4B0B-A1F8-51CA0A54C486}"/>
              </a:ext>
            </a:extLst>
          </p:cNvPr>
          <p:cNvSpPr>
            <a:spLocks noGrp="1"/>
          </p:cNvSpPr>
          <p:nvPr>
            <p:ph type="sldNum" sz="quarter" idx="12"/>
          </p:nvPr>
        </p:nvSpPr>
        <p:spPr>
          <a:xfrm>
            <a:off x="7530411" y="6315499"/>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75"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200" smtClean="0">
                <a:solidFill>
                  <a:schemeClr val="tx1"/>
                </a:solidFill>
              </a:rPr>
              <a:pPr/>
              <a:t>4</a:t>
            </a:fld>
            <a:endParaRPr lang="ja-JP" altLang="en-US" sz="1200" dirty="0">
              <a:solidFill>
                <a:schemeClr val="tx1"/>
              </a:solidFill>
            </a:endParaRPr>
          </a:p>
        </p:txBody>
      </p:sp>
      <p:sp>
        <p:nvSpPr>
          <p:cNvPr id="18" name="正方形/長方形 17">
            <a:extLst>
              <a:ext uri="{FF2B5EF4-FFF2-40B4-BE49-F238E27FC236}">
                <a16:creationId xmlns:a16="http://schemas.microsoft.com/office/drawing/2014/main" id="{FCB2434D-A38B-480C-BA58-336FAEBB59D0}"/>
              </a:ext>
            </a:extLst>
          </p:cNvPr>
          <p:cNvSpPr/>
          <p:nvPr/>
        </p:nvSpPr>
        <p:spPr>
          <a:xfrm>
            <a:off x="0" y="330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Sustainable Development Goals</a:t>
            </a:r>
            <a:r>
              <a:rPr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332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持続可能とは</a:t>
            </a:r>
            <a:endParaRPr kumimoji="1" lang="en-US" altLang="ja-JP"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949232" y="4828023"/>
            <a:ext cx="4852554" cy="261610"/>
          </a:xfrm>
          <a:prstGeom prst="rect">
            <a:avLst/>
          </a:prstGeom>
        </p:spPr>
        <p:txBody>
          <a:bodyPr wrap="square">
            <a:spAutoFit/>
          </a:bodyPr>
          <a:lstStyle/>
          <a:p>
            <a:r>
              <a:rPr lang="ja-JP" altLang="en-US" sz="1100" dirty="0"/>
              <a:t>「ブルントラント報告」（国連環境と開発に関する世界委員会、</a:t>
            </a:r>
            <a:r>
              <a:rPr lang="en-US" altLang="ja-JP" sz="1100" dirty="0"/>
              <a:t>1987</a:t>
            </a:r>
            <a:r>
              <a:rPr lang="ja-JP" altLang="en-US" sz="1100" dirty="0"/>
              <a:t>年）</a:t>
            </a:r>
          </a:p>
        </p:txBody>
      </p:sp>
      <p:sp>
        <p:nvSpPr>
          <p:cNvPr id="19" name="正方形/長方形 18"/>
          <p:cNvSpPr/>
          <p:nvPr/>
        </p:nvSpPr>
        <p:spPr>
          <a:xfrm>
            <a:off x="586782" y="2671531"/>
            <a:ext cx="8724900" cy="1754326"/>
          </a:xfrm>
          <a:prstGeom prst="rect">
            <a:avLst/>
          </a:prstGeom>
        </p:spPr>
        <p:txBody>
          <a:bodyPr wrap="square">
            <a:spAutoFit/>
          </a:bodyPr>
          <a:lstStyle/>
          <a:p>
            <a:pPr algn="ctr"/>
            <a:r>
              <a:rPr lang="ja-JP" altLang="ja-JP" sz="3600" b="1" dirty="0"/>
              <a:t>将来世代のニーズを損なうことなく</a:t>
            </a:r>
            <a:endParaRPr lang="en-US" altLang="ja-JP" sz="3600" b="1" dirty="0"/>
          </a:p>
          <a:p>
            <a:pPr algn="ctr"/>
            <a:endParaRPr lang="en-US" altLang="ja-JP" sz="3600" b="1" dirty="0"/>
          </a:p>
          <a:p>
            <a:pPr algn="ctr"/>
            <a:r>
              <a:rPr lang="ja-JP" altLang="ja-JP" sz="3600" b="1" dirty="0"/>
              <a:t>現在の世代のニーズを満たすこと</a:t>
            </a:r>
            <a:endParaRPr lang="ja-JP" altLang="en-US" sz="3600" b="1" dirty="0"/>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Tree>
    <p:extLst>
      <p:ext uri="{BB962C8B-B14F-4D97-AF65-F5344CB8AC3E}">
        <p14:creationId xmlns:p14="http://schemas.microsoft.com/office/powerpoint/2010/main" val="308101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781550"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dirty="0"/>
          </a:p>
        </p:txBody>
      </p:sp>
    </p:spTree>
    <p:extLst>
      <p:ext uri="{BB962C8B-B14F-4D97-AF65-F5344CB8AC3E}">
        <p14:creationId xmlns:p14="http://schemas.microsoft.com/office/powerpoint/2010/main" val="414265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のゴール（５つの</a:t>
            </a:r>
            <a:r>
              <a:rPr kumimoji="1" lang="en-US" altLang="ja-JP" sz="2000" b="1" dirty="0">
                <a:latin typeface="Meiryo UI" panose="020B0604030504040204" pitchFamily="50" charset="-128"/>
                <a:ea typeface="Meiryo UI" panose="020B0604030504040204" pitchFamily="50" charset="-128"/>
              </a:rPr>
              <a:t>P)</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397" y="5884081"/>
            <a:ext cx="765888" cy="765888"/>
          </a:xfrm>
          <a:prstGeom prst="rect">
            <a:avLst/>
          </a:prstGeom>
        </p:spPr>
      </p:pic>
      <p:grpSp>
        <p:nvGrpSpPr>
          <p:cNvPr id="7" name="グループ化 6"/>
          <p:cNvGrpSpPr/>
          <p:nvPr/>
        </p:nvGrpSpPr>
        <p:grpSpPr>
          <a:xfrm>
            <a:off x="694489" y="779545"/>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7307969" y="1493167"/>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81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22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90496"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dirty="0"/>
          </a:p>
        </p:txBody>
      </p:sp>
    </p:spTree>
    <p:extLst>
      <p:ext uri="{BB962C8B-B14F-4D97-AF65-F5344CB8AC3E}">
        <p14:creationId xmlns:p14="http://schemas.microsoft.com/office/powerpoint/2010/main" val="411970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54585" y="631065"/>
            <a:ext cx="5098944" cy="5957182"/>
          </a:xfrm>
          <a:prstGeom prst="rect">
            <a:avLst/>
          </a:prstGeom>
        </p:spPr>
      </p:pic>
      <p:sp>
        <p:nvSpPr>
          <p:cNvPr id="4" name="正方形/長方形 3"/>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の世界観</a:t>
            </a:r>
            <a:r>
              <a:rPr kumimoji="1" lang="en-US" altLang="ja-JP" sz="2000" b="1" dirty="0">
                <a:latin typeface="Meiryo UI" panose="020B0604030504040204" pitchFamily="50" charset="-128"/>
                <a:ea typeface="Meiryo UI" panose="020B0604030504040204" pitchFamily="50" charset="-128"/>
              </a:rPr>
              <a:t>(The New Division</a:t>
            </a:r>
            <a:r>
              <a:rPr kumimoji="1" lang="ja-JP" altLang="en-US" sz="2000" b="1" dirty="0">
                <a:latin typeface="Meiryo UI" panose="020B0604030504040204" pitchFamily="50" charset="-128"/>
                <a:ea typeface="Meiryo UI" panose="020B0604030504040204" pitchFamily="50" charset="-128"/>
              </a:rPr>
              <a:t>社の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マニュフェスト</a:t>
            </a:r>
            <a:r>
              <a:rPr kumimoji="1" lang="en-US" altLang="ja-JP" sz="2000" b="1" dirty="0">
                <a:latin typeface="Meiryo UI" panose="020B0604030504040204" pitchFamily="50" charset="-128"/>
                <a:ea typeface="Meiryo UI" panose="020B0604030504040204" pitchFamily="50" charset="-128"/>
              </a:rPr>
              <a:t>)</a:t>
            </a:r>
          </a:p>
        </p:txBody>
      </p:sp>
      <p:sp>
        <p:nvSpPr>
          <p:cNvPr id="5" name="正方形/長方形 4"/>
          <p:cNvSpPr/>
          <p:nvPr/>
        </p:nvSpPr>
        <p:spPr>
          <a:xfrm>
            <a:off x="4759286" y="6538916"/>
            <a:ext cx="527096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「出典</a:t>
            </a:r>
            <a:r>
              <a:rPr lang="en-US" altLang="ja-JP" sz="1400" dirty="0">
                <a:latin typeface="Meiryo UI" panose="020B0604030504040204" pitchFamily="50" charset="-128"/>
                <a:ea typeface="Meiryo UI" panose="020B0604030504040204" pitchFamily="50" charset="-128"/>
              </a:rPr>
              <a:t>:The New Division</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ワンプラネット・カフェ訳」</a:t>
            </a:r>
          </a:p>
        </p:txBody>
      </p:sp>
      <p:sp>
        <p:nvSpPr>
          <p:cNvPr id="6" name="スライド番号プレースホルダー 8">
            <a:extLst>
              <a:ext uri="{FF2B5EF4-FFF2-40B4-BE49-F238E27FC236}">
                <a16:creationId xmlns:a16="http://schemas.microsoft.com/office/drawing/2014/main" id="{D926B4C3-DB49-4B8F-81EB-8D818F26704F}"/>
              </a:ext>
            </a:extLst>
          </p:cNvPr>
          <p:cNvSpPr txBox="1">
            <a:spLocks/>
          </p:cNvSpPr>
          <p:nvPr/>
        </p:nvSpPr>
        <p:spPr>
          <a:xfrm>
            <a:off x="7508177" y="6484611"/>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8</a:t>
            </a:fld>
            <a:endParaRPr kumimoji="1" lang="ja-JP" altLang="en-US" sz="1200" dirty="0"/>
          </a:p>
        </p:txBody>
      </p:sp>
    </p:spTree>
    <p:extLst>
      <p:ext uri="{BB962C8B-B14F-4D97-AF65-F5344CB8AC3E}">
        <p14:creationId xmlns:p14="http://schemas.microsoft.com/office/powerpoint/2010/main" val="18330008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5661</Words>
  <Application>Microsoft Office PowerPoint</Application>
  <PresentationFormat>A4 210 x 297 mm</PresentationFormat>
  <Paragraphs>947</Paragraphs>
  <Slides>43</Slides>
  <Notes>43</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43</vt:i4>
      </vt:variant>
    </vt:vector>
  </HeadingPairs>
  <TitlesOfParts>
    <vt:vector size="57" baseType="lpstr">
      <vt:lpstr>Meiryo UI</vt:lpstr>
      <vt:lpstr>UD デジタル 教科書体 NK-B</vt:lpstr>
      <vt:lpstr>メイリオ</vt:lpstr>
      <vt:lpstr>游ゴシック</vt:lpstr>
      <vt:lpstr>游ゴシック Light</vt:lpstr>
      <vt:lpstr>游ゴシック 本文</vt:lpstr>
      <vt:lpstr>Arial</vt:lpstr>
      <vt:lpstr>Bauhaus 93</vt:lpstr>
      <vt:lpstr>Calibri</vt:lpstr>
      <vt:lpstr>Calibri Light</vt:lpstr>
      <vt:lpstr>Office テーマ</vt:lpstr>
      <vt:lpstr>1_デザインの設定</vt:lpstr>
      <vt:lpstr>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2022-06-10T04:24:38Z</dcterms:created>
  <dcterms:modified xsi:type="dcterms:W3CDTF">2025-03-12T06:40:12Z</dcterms:modified>
</cp:coreProperties>
</file>