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8" r:id="rId2"/>
  </p:sldIdLst>
  <p:sldSz cx="9906000" cy="6858000" type="A4"/>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FC714FF-D81B-7193-CB3C-8B0E6B1BEC0F}" name="大阪府" initials="O" userId="大阪府" providerId="None"/>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502" autoAdjust="0"/>
    <p:restoredTop sz="92242" autoAdjust="0"/>
  </p:normalViewPr>
  <p:slideViewPr>
    <p:cSldViewPr snapToGrid="0">
      <p:cViewPr varScale="1">
        <p:scale>
          <a:sx n="88" d="100"/>
          <a:sy n="88" d="100"/>
        </p:scale>
        <p:origin x="133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8/10/relationships/authors" Target="authors.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A55DB5DD-9F34-4CD7-9E99-8AF57EEE8569}" type="datetimeFigureOut">
              <a:rPr kumimoji="1" lang="ja-JP" altLang="en-US" smtClean="0"/>
              <a:t>2026/10/1</a:t>
            </a:fld>
            <a:endParaRPr kumimoji="1" lang="ja-JP" altLang="en-US"/>
          </a:p>
        </p:txBody>
      </p:sp>
      <p:sp>
        <p:nvSpPr>
          <p:cNvPr id="4" name="スライド イメージ プレースホルダー 3"/>
          <p:cNvSpPr>
            <a:spLocks noGrp="1" noRot="1" noChangeAspect="1"/>
          </p:cNvSpPr>
          <p:nvPr>
            <p:ph type="sldImg" idx="2"/>
          </p:nvPr>
        </p:nvSpPr>
        <p:spPr>
          <a:xfrm>
            <a:off x="979488" y="1241425"/>
            <a:ext cx="4838700" cy="3349625"/>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FF25D61F-AC10-438C-BDF3-3726D44509F3}" type="slidenum">
              <a:rPr kumimoji="1" lang="ja-JP" altLang="en-US" smtClean="0"/>
              <a:t>‹#›</a:t>
            </a:fld>
            <a:endParaRPr kumimoji="1" lang="ja-JP" altLang="en-US"/>
          </a:p>
        </p:txBody>
      </p:sp>
    </p:spTree>
    <p:extLst>
      <p:ext uri="{BB962C8B-B14F-4D97-AF65-F5344CB8AC3E}">
        <p14:creationId xmlns:p14="http://schemas.microsoft.com/office/powerpoint/2010/main" val="60285549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79488" y="1241425"/>
            <a:ext cx="4838700" cy="3349625"/>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F25D61F-AC10-438C-BDF3-3726D44509F3}" type="slidenum">
              <a:rPr kumimoji="1" lang="ja-JP" altLang="en-US" smtClean="0"/>
              <a:t>1</a:t>
            </a:fld>
            <a:endParaRPr kumimoji="1" lang="ja-JP" altLang="en-US"/>
          </a:p>
        </p:txBody>
      </p:sp>
    </p:spTree>
    <p:extLst>
      <p:ext uri="{BB962C8B-B14F-4D97-AF65-F5344CB8AC3E}">
        <p14:creationId xmlns:p14="http://schemas.microsoft.com/office/powerpoint/2010/main" val="23040093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85F4F08F-B3EB-4B33-B383-2AEC8075DE17}" type="datetime1">
              <a:rPr kumimoji="1" lang="ja-JP" altLang="en-US" smtClean="0"/>
              <a:t>2026/10/1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750375D-707B-43A9-8055-DE8A266486BA}" type="slidenum">
              <a:rPr kumimoji="1" lang="ja-JP" altLang="en-US" smtClean="0"/>
              <a:t>‹#›</a:t>
            </a:fld>
            <a:endParaRPr kumimoji="1" lang="ja-JP" altLang="en-US"/>
          </a:p>
        </p:txBody>
      </p:sp>
    </p:spTree>
    <p:extLst>
      <p:ext uri="{BB962C8B-B14F-4D97-AF65-F5344CB8AC3E}">
        <p14:creationId xmlns:p14="http://schemas.microsoft.com/office/powerpoint/2010/main" val="42720775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D5152B13-2CA9-4A39-94B4-54B264936358}" type="datetime1">
              <a:rPr kumimoji="1" lang="ja-JP" altLang="en-US" smtClean="0"/>
              <a:t>2026/10/1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750375D-707B-43A9-8055-DE8A266486BA}" type="slidenum">
              <a:rPr kumimoji="1" lang="ja-JP" altLang="en-US" smtClean="0"/>
              <a:t>‹#›</a:t>
            </a:fld>
            <a:endParaRPr kumimoji="1" lang="ja-JP" altLang="en-US"/>
          </a:p>
        </p:txBody>
      </p:sp>
    </p:spTree>
    <p:extLst>
      <p:ext uri="{BB962C8B-B14F-4D97-AF65-F5344CB8AC3E}">
        <p14:creationId xmlns:p14="http://schemas.microsoft.com/office/powerpoint/2010/main" val="25619143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38F6EF73-AD06-42C1-9D84-94840C57F419}" type="datetime1">
              <a:rPr kumimoji="1" lang="ja-JP" altLang="en-US" smtClean="0"/>
              <a:t>2026/10/1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750375D-707B-43A9-8055-DE8A266486BA}" type="slidenum">
              <a:rPr kumimoji="1" lang="ja-JP" altLang="en-US" smtClean="0"/>
              <a:t>‹#›</a:t>
            </a:fld>
            <a:endParaRPr kumimoji="1" lang="ja-JP" altLang="en-US"/>
          </a:p>
        </p:txBody>
      </p:sp>
    </p:spTree>
    <p:extLst>
      <p:ext uri="{BB962C8B-B14F-4D97-AF65-F5344CB8AC3E}">
        <p14:creationId xmlns:p14="http://schemas.microsoft.com/office/powerpoint/2010/main" val="1833594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82BAFC37-8199-46CC-A0CF-9AC991942EF7}" type="datetime1">
              <a:rPr kumimoji="1" lang="ja-JP" altLang="en-US" smtClean="0"/>
              <a:t>2026/10/1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750375D-707B-43A9-8055-DE8A266486BA}" type="slidenum">
              <a:rPr kumimoji="1" lang="ja-JP" altLang="en-US" smtClean="0"/>
              <a:t>‹#›</a:t>
            </a:fld>
            <a:endParaRPr kumimoji="1" lang="ja-JP" altLang="en-US"/>
          </a:p>
        </p:txBody>
      </p:sp>
    </p:spTree>
    <p:extLst>
      <p:ext uri="{BB962C8B-B14F-4D97-AF65-F5344CB8AC3E}">
        <p14:creationId xmlns:p14="http://schemas.microsoft.com/office/powerpoint/2010/main" val="1380309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138FBFD9-2D42-4D01-BE3F-E7D1952F2EB4}" type="datetime1">
              <a:rPr kumimoji="1" lang="ja-JP" altLang="en-US" smtClean="0"/>
              <a:t>2026/10/1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8750375D-707B-43A9-8055-DE8A266486BA}" type="slidenum">
              <a:rPr kumimoji="1" lang="ja-JP" altLang="en-US" smtClean="0"/>
              <a:t>‹#›</a:t>
            </a:fld>
            <a:endParaRPr kumimoji="1" lang="ja-JP" altLang="en-US"/>
          </a:p>
        </p:txBody>
      </p:sp>
    </p:spTree>
    <p:extLst>
      <p:ext uri="{BB962C8B-B14F-4D97-AF65-F5344CB8AC3E}">
        <p14:creationId xmlns:p14="http://schemas.microsoft.com/office/powerpoint/2010/main" val="26865268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6D30E908-9E6C-4EF1-92AD-AE2FDF1309F8}" type="datetime1">
              <a:rPr kumimoji="1" lang="ja-JP" altLang="en-US" smtClean="0"/>
              <a:t>2026/10/1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8750375D-707B-43A9-8055-DE8A266486BA}" type="slidenum">
              <a:rPr kumimoji="1" lang="ja-JP" altLang="en-US" smtClean="0"/>
              <a:t>‹#›</a:t>
            </a:fld>
            <a:endParaRPr kumimoji="1" lang="ja-JP" altLang="en-US"/>
          </a:p>
        </p:txBody>
      </p:sp>
    </p:spTree>
    <p:extLst>
      <p:ext uri="{BB962C8B-B14F-4D97-AF65-F5344CB8AC3E}">
        <p14:creationId xmlns:p14="http://schemas.microsoft.com/office/powerpoint/2010/main" val="417145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407DEA-8DAD-44CD-98F7-178AD41C0D88}" type="datetime1">
              <a:rPr kumimoji="1" lang="ja-JP" altLang="en-US" smtClean="0"/>
              <a:t>2026/10/1</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8750375D-707B-43A9-8055-DE8A266486BA}" type="slidenum">
              <a:rPr kumimoji="1" lang="ja-JP" altLang="en-US" smtClean="0"/>
              <a:t>‹#›</a:t>
            </a:fld>
            <a:endParaRPr kumimoji="1" lang="ja-JP" altLang="en-US"/>
          </a:p>
        </p:txBody>
      </p:sp>
    </p:spTree>
    <p:extLst>
      <p:ext uri="{BB962C8B-B14F-4D97-AF65-F5344CB8AC3E}">
        <p14:creationId xmlns:p14="http://schemas.microsoft.com/office/powerpoint/2010/main" val="857646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372319E6-4323-469C-82BB-A502150AB653}" type="datetime1">
              <a:rPr kumimoji="1" lang="ja-JP" altLang="en-US" smtClean="0"/>
              <a:t>2026/10/1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750375D-707B-43A9-8055-DE8A266486BA}" type="slidenum">
              <a:rPr kumimoji="1" lang="ja-JP" altLang="en-US" smtClean="0"/>
              <a:t>‹#›</a:t>
            </a:fld>
            <a:endParaRPr kumimoji="1" lang="ja-JP" altLang="en-US"/>
          </a:p>
        </p:txBody>
      </p:sp>
    </p:spTree>
    <p:extLst>
      <p:ext uri="{BB962C8B-B14F-4D97-AF65-F5344CB8AC3E}">
        <p14:creationId xmlns:p14="http://schemas.microsoft.com/office/powerpoint/2010/main" val="19471206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DC3D4982-7434-4EDB-BE76-3151513C44F2}" type="datetime1">
              <a:rPr kumimoji="1" lang="ja-JP" altLang="en-US" smtClean="0"/>
              <a:t>2026/10/1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750375D-707B-43A9-8055-DE8A266486BA}" type="slidenum">
              <a:rPr kumimoji="1" lang="ja-JP" altLang="en-US" smtClean="0"/>
              <a:t>‹#›</a:t>
            </a:fld>
            <a:endParaRPr kumimoji="1" lang="ja-JP" altLang="en-US"/>
          </a:p>
        </p:txBody>
      </p:sp>
    </p:spTree>
    <p:extLst>
      <p:ext uri="{BB962C8B-B14F-4D97-AF65-F5344CB8AC3E}">
        <p14:creationId xmlns:p14="http://schemas.microsoft.com/office/powerpoint/2010/main" val="1958640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0B45C80F-4572-4333-8EDF-FA7863F53552}" type="datetime1">
              <a:rPr kumimoji="1" lang="ja-JP" altLang="en-US" smtClean="0"/>
              <a:t>2026/10/1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750375D-707B-43A9-8055-DE8A266486BA}" type="slidenum">
              <a:rPr kumimoji="1" lang="ja-JP" altLang="en-US" smtClean="0"/>
              <a:t>‹#›</a:t>
            </a:fld>
            <a:endParaRPr kumimoji="1" lang="ja-JP" altLang="en-US"/>
          </a:p>
        </p:txBody>
      </p:sp>
    </p:spTree>
    <p:extLst>
      <p:ext uri="{BB962C8B-B14F-4D97-AF65-F5344CB8AC3E}">
        <p14:creationId xmlns:p14="http://schemas.microsoft.com/office/powerpoint/2010/main" val="2776139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9E16B66-0AD2-4021-BF58-47B9A1761719}" type="datetime1">
              <a:rPr kumimoji="1" lang="ja-JP" altLang="en-US" smtClean="0"/>
              <a:t>2026/10/1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750375D-707B-43A9-8055-DE8A266486BA}" type="slidenum">
              <a:rPr kumimoji="1" lang="ja-JP" altLang="en-US" smtClean="0"/>
              <a:t>‹#›</a:t>
            </a:fld>
            <a:endParaRPr kumimoji="1" lang="ja-JP" altLang="en-US"/>
          </a:p>
        </p:txBody>
      </p:sp>
    </p:spTree>
    <p:extLst>
      <p:ext uri="{BB962C8B-B14F-4D97-AF65-F5344CB8AC3E}">
        <p14:creationId xmlns:p14="http://schemas.microsoft.com/office/powerpoint/2010/main" val="1498902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637C31E-7F33-4AE9-BE67-2C0C8F130F95}" type="datetime1">
              <a:rPr kumimoji="1" lang="ja-JP" altLang="en-US" smtClean="0"/>
              <a:t>2026/10/1</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750375D-707B-43A9-8055-DE8A266486BA}" type="slidenum">
              <a:rPr kumimoji="1" lang="ja-JP" altLang="en-US" smtClean="0"/>
              <a:t>‹#›</a:t>
            </a:fld>
            <a:endParaRPr kumimoji="1" lang="ja-JP" altLang="en-US"/>
          </a:p>
        </p:txBody>
      </p:sp>
    </p:spTree>
    <p:extLst>
      <p:ext uri="{BB962C8B-B14F-4D97-AF65-F5344CB8AC3E}">
        <p14:creationId xmlns:p14="http://schemas.microsoft.com/office/powerpoint/2010/main" val="29548095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pref.osaka.lg.jp/documents/13706/shishin.pdf" TargetMode="External"/><Relationship Id="rId7" Type="http://schemas.openxmlformats.org/officeDocument/2006/relationships/hyperlink" Target="mailto:shochu-101@gbox.pref.osaka.lg.jp"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hyperlink" Target="mailto:kyoikushinko@gbox.pref.osaka.lg.jp" TargetMode="External"/><Relationship Id="rId5" Type="http://schemas.openxmlformats.org/officeDocument/2006/relationships/hyperlink" Target="mailto:soudan-kyoshoku@gbox.pref.osaka.lg.jp" TargetMode="External"/><Relationship Id="rId4" Type="http://schemas.openxmlformats.org/officeDocument/2006/relationships/hyperlink" Target="mailto:kyoisomu-g06@sbox.pref.osaka.lg.j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AD0944-BC3F-5D0C-F497-7AB839139B30}"/>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F0F795E6-F2E6-A2CC-E7D8-349231F322B8}"/>
              </a:ext>
            </a:extLst>
          </p:cNvPr>
          <p:cNvSpPr txBox="1"/>
          <p:nvPr/>
        </p:nvSpPr>
        <p:spPr>
          <a:xfrm>
            <a:off x="78794" y="88304"/>
            <a:ext cx="6515102" cy="369460"/>
          </a:xfrm>
          <a:prstGeom prst="rect">
            <a:avLst/>
          </a:prstGeom>
          <a:noFill/>
        </p:spPr>
        <p:txBody>
          <a:bodyPr wrap="square" rtlCol="0">
            <a:spAutoFit/>
          </a:bodyPr>
          <a:lstStyle/>
          <a:p>
            <a:r>
              <a:rPr lang="ja-JP" altLang="en-US" sz="1801" dirty="0">
                <a:latin typeface="Meiryo UI" panose="020B0604030504040204" pitchFamily="50" charset="-128"/>
                <a:ea typeface="Meiryo UI" panose="020B0604030504040204" pitchFamily="50" charset="-128"/>
              </a:rPr>
              <a:t>大阪府教育委員会における求職者等に対するハラスメント対策</a:t>
            </a:r>
          </a:p>
        </p:txBody>
      </p:sp>
      <p:cxnSp>
        <p:nvCxnSpPr>
          <p:cNvPr id="4" name="直線コネクタ 3">
            <a:extLst>
              <a:ext uri="{FF2B5EF4-FFF2-40B4-BE49-F238E27FC236}">
                <a16:creationId xmlns:a16="http://schemas.microsoft.com/office/drawing/2014/main" id="{C49785A8-2FFC-4C28-C517-ABD1A115882F}"/>
              </a:ext>
            </a:extLst>
          </p:cNvPr>
          <p:cNvCxnSpPr>
            <a:cxnSpLocks/>
          </p:cNvCxnSpPr>
          <p:nvPr/>
        </p:nvCxnSpPr>
        <p:spPr>
          <a:xfrm>
            <a:off x="156615" y="434997"/>
            <a:ext cx="5868000" cy="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sp>
        <p:nvSpPr>
          <p:cNvPr id="6" name="テキスト ボックス 5">
            <a:extLst>
              <a:ext uri="{FF2B5EF4-FFF2-40B4-BE49-F238E27FC236}">
                <a16:creationId xmlns:a16="http://schemas.microsoft.com/office/drawing/2014/main" id="{C4219CB0-FE56-E862-1FF7-E0E4353A7CB6}"/>
              </a:ext>
            </a:extLst>
          </p:cNvPr>
          <p:cNvSpPr txBox="1"/>
          <p:nvPr/>
        </p:nvSpPr>
        <p:spPr>
          <a:xfrm>
            <a:off x="156611" y="2167819"/>
            <a:ext cx="9682708" cy="4727961"/>
          </a:xfrm>
          <a:prstGeom prst="rect">
            <a:avLst/>
          </a:prstGeom>
          <a:noFill/>
        </p:spPr>
        <p:txBody>
          <a:bodyPr wrap="square" rtlCol="0">
            <a:spAutoFit/>
          </a:bodyPr>
          <a:lstStyle/>
          <a:p>
            <a:r>
              <a:rPr lang="ja-JP" altLang="en-US" sz="1200" dirty="0">
                <a:latin typeface="Meiryo UI" panose="020B0604030504040204" pitchFamily="50" charset="-128"/>
                <a:ea typeface="Meiryo UI" panose="020B0604030504040204" pitchFamily="50" charset="-128"/>
              </a:rPr>
              <a:t>・</a:t>
            </a:r>
            <a:r>
              <a:rPr lang="ja-JP" altLang="ja-JP" sz="1200" dirty="0">
                <a:latin typeface="Meiryo UI" panose="020B0604030504040204" pitchFamily="50" charset="-128"/>
                <a:ea typeface="Meiryo UI" panose="020B0604030504040204" pitchFamily="50" charset="-128"/>
              </a:rPr>
              <a:t>誰もが安心して求職活動等を行える環境を整備することを目的として、求職者等へのハラスメントに関する相談</a:t>
            </a:r>
            <a:r>
              <a:rPr lang="ja-JP" altLang="en-US" sz="1200" dirty="0">
                <a:latin typeface="Meiryo UI" panose="020B0604030504040204" pitchFamily="50" charset="-128"/>
                <a:ea typeface="Meiryo UI" panose="020B0604030504040204" pitchFamily="50" charset="-128"/>
              </a:rPr>
              <a:t>窓口</a:t>
            </a:r>
            <a:r>
              <a:rPr lang="ja-JP" altLang="ja-JP" sz="1200" dirty="0">
                <a:latin typeface="Meiryo UI" panose="020B0604030504040204" pitchFamily="50" charset="-128"/>
                <a:ea typeface="Meiryo UI" panose="020B0604030504040204" pitchFamily="50" charset="-128"/>
              </a:rPr>
              <a:t>を</a:t>
            </a:r>
            <a:r>
              <a:rPr lang="ja-JP" altLang="en-US" sz="1200" dirty="0">
                <a:latin typeface="Meiryo UI" panose="020B0604030504040204" pitchFamily="50" charset="-128"/>
                <a:ea typeface="Meiryo UI" panose="020B0604030504040204" pitchFamily="50" charset="-128"/>
              </a:rPr>
              <a:t>設けています</a:t>
            </a:r>
            <a:r>
              <a:rPr lang="ja-JP" altLang="ja-JP" sz="1200" dirty="0">
                <a:latin typeface="Meiryo UI" panose="020B0604030504040204" pitchFamily="50" charset="-128"/>
                <a:ea typeface="Meiryo UI" panose="020B0604030504040204" pitchFamily="50" charset="-128"/>
              </a:rPr>
              <a:t>。</a:t>
            </a:r>
            <a:endParaRPr lang="en-US" altLang="ja-JP" sz="1200" dirty="0">
              <a:latin typeface="Meiryo UI" panose="020B0604030504040204" pitchFamily="50" charset="-128"/>
              <a:ea typeface="Meiryo UI" panose="020B0604030504040204" pitchFamily="50" charset="-128"/>
            </a:endParaRPr>
          </a:p>
          <a:p>
            <a:pPr marL="87317" indent="-87317"/>
            <a:r>
              <a:rPr lang="ja-JP" altLang="en-US" sz="1200" dirty="0">
                <a:latin typeface="Meiryo UI" panose="020B0604030504040204" pitchFamily="50" charset="-128"/>
                <a:ea typeface="Meiryo UI" panose="020B0604030504040204" pitchFamily="50" charset="-128"/>
              </a:rPr>
              <a:t>・</a:t>
            </a:r>
            <a:r>
              <a:rPr lang="ja-JP" altLang="ja-JP" sz="1200" dirty="0">
                <a:latin typeface="Meiryo UI" panose="020B0604030504040204" pitchFamily="50" charset="-128"/>
                <a:ea typeface="Meiryo UI" panose="020B0604030504040204" pitchFamily="50" charset="-128"/>
              </a:rPr>
              <a:t>大阪府</a:t>
            </a:r>
            <a:r>
              <a:rPr lang="ja-JP" altLang="en-US" sz="1200" dirty="0">
                <a:latin typeface="Meiryo UI" panose="020B0604030504040204" pitchFamily="50" charset="-128"/>
                <a:ea typeface="Meiryo UI" panose="020B0604030504040204" pitchFamily="50" charset="-128"/>
              </a:rPr>
              <a:t>教育委員会や府立学校</a:t>
            </a:r>
            <a:r>
              <a:rPr lang="ja-JP" altLang="ja-JP" sz="1200" dirty="0">
                <a:latin typeface="Meiryo UI" panose="020B0604030504040204" pitchFamily="50" charset="-128"/>
                <a:ea typeface="Meiryo UI" panose="020B0604030504040204" pitchFamily="50" charset="-128"/>
              </a:rPr>
              <a:t>が実施する職員採用試験</a:t>
            </a:r>
            <a:r>
              <a:rPr lang="ja-JP" altLang="en-US" sz="1200" dirty="0">
                <a:latin typeface="Meiryo UI" panose="020B0604030504040204" pitchFamily="50" charset="-128"/>
                <a:ea typeface="Meiryo UI" panose="020B0604030504040204" pitchFamily="50" charset="-128"/>
              </a:rPr>
              <a:t>や各種採用選考、採用</a:t>
            </a:r>
            <a:r>
              <a:rPr lang="ja-JP" altLang="ja-JP" sz="1200" dirty="0">
                <a:latin typeface="Meiryo UI" panose="020B0604030504040204" pitchFamily="50" charset="-128"/>
                <a:ea typeface="Meiryo UI" panose="020B0604030504040204" pitchFamily="50" charset="-128"/>
              </a:rPr>
              <a:t>説明会、インターンシップ等において、ハラスメントに関するご不安やお気づきの点がございましたら、</a:t>
            </a:r>
            <a:r>
              <a:rPr lang="ja-JP" altLang="en-US" sz="1200" dirty="0">
                <a:latin typeface="Meiryo UI" panose="020B0604030504040204" pitchFamily="50" charset="-128"/>
                <a:ea typeface="Meiryo UI" panose="020B0604030504040204" pitchFamily="50" charset="-128"/>
              </a:rPr>
              <a:t>以下の</a:t>
            </a:r>
            <a:r>
              <a:rPr lang="ja-JP" altLang="ja-JP" sz="1200" dirty="0">
                <a:latin typeface="Meiryo UI" panose="020B0604030504040204" pitchFamily="50" charset="-128"/>
                <a:ea typeface="Meiryo UI" panose="020B0604030504040204" pitchFamily="50" charset="-128"/>
              </a:rPr>
              <a:t>相談窓口</a:t>
            </a:r>
            <a:r>
              <a:rPr lang="ja-JP" altLang="en-US" sz="1200" dirty="0">
                <a:latin typeface="Meiryo UI" panose="020B0604030504040204" pitchFamily="50" charset="-128"/>
                <a:ea typeface="Meiryo UI" panose="020B0604030504040204" pitchFamily="50" charset="-128"/>
              </a:rPr>
              <a:t>あて</a:t>
            </a:r>
            <a:r>
              <a:rPr lang="ja-JP" altLang="ja-JP" sz="1200" dirty="0">
                <a:latin typeface="Meiryo UI" panose="020B0604030504040204" pitchFamily="50" charset="-128"/>
                <a:ea typeface="Meiryo UI" panose="020B0604030504040204" pitchFamily="50" charset="-128"/>
              </a:rPr>
              <a:t>ご相談ください。</a:t>
            </a:r>
            <a:endParaRPr lang="en-US" altLang="ja-JP" sz="1200" dirty="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　</a:t>
            </a:r>
            <a:r>
              <a:rPr lang="ja-JP" altLang="ja-JP" sz="1200" dirty="0">
                <a:latin typeface="Meiryo UI" panose="020B0604030504040204" pitchFamily="50" charset="-128"/>
                <a:ea typeface="Meiryo UI" panose="020B0604030504040204" pitchFamily="50" charset="-128"/>
              </a:rPr>
              <a:t>※相談内容等については、大阪府個人情報の保護に関する法律施行条例等に基づき適正に管理します。</a:t>
            </a:r>
            <a:endParaRPr lang="en-US" altLang="ja-JP" sz="1200" dirty="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　</a:t>
            </a:r>
            <a:r>
              <a:rPr lang="ja-JP" altLang="ja-JP" sz="1200" dirty="0">
                <a:latin typeface="Meiryo UI" panose="020B0604030504040204" pitchFamily="50" charset="-128"/>
                <a:ea typeface="Meiryo UI" panose="020B0604030504040204" pitchFamily="50" charset="-128"/>
              </a:rPr>
              <a:t>※相談したこと等を理由とした不利益な取扱いは行いません。</a:t>
            </a:r>
            <a:endParaRPr lang="ja-JP" altLang="en-US" sz="1200" dirty="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a:t>
            </a:r>
            <a:r>
              <a:rPr lang="ja-JP" altLang="ja-JP" sz="1200" dirty="0">
                <a:latin typeface="Meiryo UI" panose="020B0604030504040204" pitchFamily="50" charset="-128"/>
                <a:ea typeface="Meiryo UI" panose="020B0604030504040204" pitchFamily="50" charset="-128"/>
              </a:rPr>
              <a:t>なお、</a:t>
            </a:r>
            <a:r>
              <a:rPr lang="ja-JP" altLang="ja-JP" sz="1200" b="1" u="sng" dirty="0">
                <a:latin typeface="Meiryo UI" panose="020B0604030504040204" pitchFamily="50" charset="-128"/>
                <a:ea typeface="Meiryo UI" panose="020B0604030504040204" pitchFamily="50" charset="-128"/>
              </a:rPr>
              <a:t>受験された職種や参加された説明会等に応じて、以下のとおり、担当所属が異なります。</a:t>
            </a:r>
            <a:endParaRPr lang="en-US" altLang="ja-JP" sz="1200" b="1" u="sng" dirty="0">
              <a:latin typeface="Meiryo UI" panose="020B0604030504040204" pitchFamily="50" charset="-128"/>
              <a:ea typeface="Meiryo UI" panose="020B0604030504040204" pitchFamily="50" charset="-128"/>
            </a:endParaRPr>
          </a:p>
          <a:p>
            <a:endParaRPr lang="en-US" altLang="ja-JP" sz="1200" dirty="0">
              <a:latin typeface="Meiryo UI" panose="020B0604030504040204" pitchFamily="50" charset="-128"/>
              <a:ea typeface="Meiryo UI" panose="020B0604030504040204" pitchFamily="50" charset="-128"/>
            </a:endParaRPr>
          </a:p>
          <a:p>
            <a:endParaRPr lang="en-US" altLang="ja-JP" sz="1200" dirty="0">
              <a:latin typeface="Meiryo UI" panose="020B0604030504040204" pitchFamily="50" charset="-128"/>
              <a:ea typeface="Meiryo UI" panose="020B0604030504040204" pitchFamily="50" charset="-128"/>
            </a:endParaRPr>
          </a:p>
          <a:p>
            <a:endParaRPr lang="en-US" altLang="ja-JP" sz="1200" dirty="0">
              <a:latin typeface="Meiryo UI" panose="020B0604030504040204" pitchFamily="50" charset="-128"/>
              <a:ea typeface="Meiryo UI" panose="020B0604030504040204" pitchFamily="50" charset="-128"/>
            </a:endParaRPr>
          </a:p>
          <a:p>
            <a:endParaRPr lang="en-US" altLang="ja-JP" sz="1200" dirty="0">
              <a:latin typeface="Meiryo UI" panose="020B0604030504040204" pitchFamily="50" charset="-128"/>
              <a:ea typeface="Meiryo UI" panose="020B0604030504040204" pitchFamily="50" charset="-128"/>
            </a:endParaRPr>
          </a:p>
          <a:p>
            <a:endParaRPr lang="en-US" altLang="ja-JP" sz="1200" dirty="0">
              <a:latin typeface="Meiryo UI" panose="020B0604030504040204" pitchFamily="50" charset="-128"/>
              <a:ea typeface="Meiryo UI" panose="020B0604030504040204" pitchFamily="50" charset="-128"/>
            </a:endParaRPr>
          </a:p>
          <a:p>
            <a:endParaRPr lang="en-US" altLang="ja-JP" sz="1200" dirty="0">
              <a:latin typeface="Meiryo UI" panose="020B0604030504040204" pitchFamily="50" charset="-128"/>
              <a:ea typeface="Meiryo UI" panose="020B0604030504040204" pitchFamily="50" charset="-128"/>
            </a:endParaRPr>
          </a:p>
          <a:p>
            <a:endParaRPr lang="en-US" altLang="ja-JP" sz="1200" dirty="0">
              <a:latin typeface="Meiryo UI" panose="020B0604030504040204" pitchFamily="50" charset="-128"/>
              <a:ea typeface="Meiryo UI" panose="020B0604030504040204" pitchFamily="50" charset="-128"/>
            </a:endParaRPr>
          </a:p>
          <a:p>
            <a:endParaRPr lang="en-US" altLang="ja-JP" sz="1200" dirty="0">
              <a:latin typeface="Meiryo UI" panose="020B0604030504040204" pitchFamily="50" charset="-128"/>
              <a:ea typeface="Meiryo UI" panose="020B0604030504040204" pitchFamily="50" charset="-128"/>
            </a:endParaRPr>
          </a:p>
          <a:p>
            <a:endParaRPr lang="en-US" altLang="ja-JP" sz="1200" dirty="0">
              <a:latin typeface="Meiryo UI" panose="020B0604030504040204" pitchFamily="50" charset="-128"/>
              <a:ea typeface="Meiryo UI" panose="020B0604030504040204" pitchFamily="50" charset="-128"/>
            </a:endParaRPr>
          </a:p>
          <a:p>
            <a:endParaRPr lang="en-US" altLang="ja-JP" sz="1200" dirty="0">
              <a:latin typeface="Meiryo UI" panose="020B0604030504040204" pitchFamily="50" charset="-128"/>
              <a:ea typeface="Meiryo UI" panose="020B0604030504040204" pitchFamily="50" charset="-128"/>
            </a:endParaRPr>
          </a:p>
          <a:p>
            <a:pPr>
              <a:lnSpc>
                <a:spcPct val="150000"/>
              </a:lnSpc>
            </a:pPr>
            <a:endParaRPr lang="en-US" altLang="ja-JP" sz="1200" dirty="0">
              <a:highlight>
                <a:srgbClr val="FFFF00"/>
              </a:highlight>
              <a:latin typeface="Meiryo UI" panose="020B0604030504040204" pitchFamily="50" charset="-128"/>
              <a:ea typeface="Meiryo UI" panose="020B0604030504040204" pitchFamily="50" charset="-128"/>
            </a:endParaRPr>
          </a:p>
          <a:p>
            <a:pPr>
              <a:lnSpc>
                <a:spcPct val="150000"/>
              </a:lnSpc>
            </a:pPr>
            <a:endParaRPr lang="en-US" altLang="ja-JP" sz="1200" dirty="0">
              <a:highlight>
                <a:srgbClr val="FFFF00"/>
              </a:highlight>
              <a:latin typeface="Meiryo UI" panose="020B0604030504040204" pitchFamily="50" charset="-128"/>
              <a:ea typeface="Meiryo UI" panose="020B0604030504040204" pitchFamily="50" charset="-128"/>
            </a:endParaRPr>
          </a:p>
          <a:p>
            <a:pPr>
              <a:lnSpc>
                <a:spcPts val="1801"/>
              </a:lnSpc>
            </a:pPr>
            <a:endParaRPr lang="en-US" altLang="ja-JP" sz="1200" dirty="0">
              <a:latin typeface="Meiryo UI" panose="020B0604030504040204" pitchFamily="50" charset="-128"/>
              <a:ea typeface="Meiryo UI" panose="020B0604030504040204" pitchFamily="50" charset="-128"/>
            </a:endParaRPr>
          </a:p>
          <a:p>
            <a:pPr>
              <a:lnSpc>
                <a:spcPts val="1801"/>
              </a:lnSpc>
            </a:pPr>
            <a:r>
              <a:rPr lang="en-US" altLang="ja-JP" sz="1200" dirty="0">
                <a:latin typeface="Meiryo UI" panose="020B0604030504040204" pitchFamily="50" charset="-128"/>
                <a:ea typeface="Meiryo UI" panose="020B0604030504040204" pitchFamily="50" charset="-128"/>
              </a:rPr>
              <a:t>※</a:t>
            </a:r>
            <a:r>
              <a:rPr lang="ja-JP" altLang="en-US" sz="1200" dirty="0">
                <a:latin typeface="Meiryo UI" panose="020B0604030504040204" pitchFamily="50" charset="-128"/>
                <a:ea typeface="Meiryo UI" panose="020B0604030504040204" pitchFamily="50" charset="-128"/>
              </a:rPr>
              <a:t>ご相談いただく際には以下の内容の記載をお願いします。</a:t>
            </a:r>
            <a:endParaRPr lang="en-US" altLang="ja-JP" sz="1200" dirty="0">
              <a:latin typeface="Meiryo UI" panose="020B0604030504040204" pitchFamily="50" charset="-128"/>
              <a:ea typeface="Meiryo UI" panose="020B0604030504040204" pitchFamily="50" charset="-128"/>
            </a:endParaRPr>
          </a:p>
          <a:p>
            <a:pPr marL="809625" indent="-809625">
              <a:lnSpc>
                <a:spcPts val="1801"/>
              </a:lnSpc>
            </a:pPr>
            <a:r>
              <a:rPr lang="ja-JP" altLang="en-US" sz="1200" dirty="0">
                <a:latin typeface="Meiryo UI" panose="020B0604030504040204" pitchFamily="50" charset="-128"/>
                <a:ea typeface="Meiryo UI" panose="020B0604030504040204" pitchFamily="50" charset="-128"/>
              </a:rPr>
              <a:t>　</a:t>
            </a:r>
            <a:r>
              <a:rPr lang="ja-JP" altLang="en-US" sz="1200" b="1" dirty="0">
                <a:latin typeface="Meiryo UI" panose="020B0604030504040204" pitchFamily="50" charset="-128"/>
                <a:ea typeface="Meiryo UI" panose="020B0604030504040204" pitchFamily="50" charset="-128"/>
              </a:rPr>
              <a:t>必須事項：相談者氏名</a:t>
            </a:r>
            <a:r>
              <a:rPr lang="en-US" altLang="ja-JP" sz="1200" b="1" dirty="0">
                <a:latin typeface="Meiryo UI" panose="020B0604030504040204" pitchFamily="50" charset="-128"/>
                <a:ea typeface="Meiryo UI" panose="020B0604030504040204" pitchFamily="50" charset="-128"/>
              </a:rPr>
              <a:t>/</a:t>
            </a:r>
            <a:r>
              <a:rPr lang="ja-JP" altLang="en-US" sz="1200" b="1" dirty="0">
                <a:latin typeface="Meiryo UI" panose="020B0604030504040204" pitchFamily="50" charset="-128"/>
                <a:ea typeface="Meiryo UI" panose="020B0604030504040204" pitchFamily="50" charset="-128"/>
              </a:rPr>
              <a:t>ハラスメントと思われる行為のあった日時</a:t>
            </a:r>
            <a:r>
              <a:rPr lang="en-US" altLang="ja-JP" sz="1200" b="1" dirty="0">
                <a:latin typeface="Meiryo UI" panose="020B0604030504040204" pitchFamily="50" charset="-128"/>
                <a:ea typeface="Meiryo UI" panose="020B0604030504040204" pitchFamily="50" charset="-128"/>
              </a:rPr>
              <a:t>/</a:t>
            </a:r>
            <a:r>
              <a:rPr lang="ja-JP" altLang="en-US" sz="1200" b="1" dirty="0">
                <a:latin typeface="Meiryo UI" panose="020B0604030504040204" pitchFamily="50" charset="-128"/>
                <a:ea typeface="Meiryo UI" panose="020B0604030504040204" pitchFamily="50" charset="-128"/>
              </a:rPr>
              <a:t>求職活動等の内容（例：教員採用選考面接への参加）</a:t>
            </a:r>
            <a:r>
              <a:rPr lang="en-US" altLang="ja-JP" sz="1200" b="1" dirty="0">
                <a:latin typeface="Meiryo UI" panose="020B0604030504040204" pitchFamily="50" charset="-128"/>
                <a:ea typeface="Meiryo UI" panose="020B0604030504040204" pitchFamily="50" charset="-128"/>
              </a:rPr>
              <a:t>/</a:t>
            </a:r>
            <a:r>
              <a:rPr lang="ja-JP" altLang="en-US" sz="1200" b="1" dirty="0">
                <a:latin typeface="Meiryo UI" panose="020B0604030504040204" pitchFamily="50" charset="-128"/>
                <a:ea typeface="Meiryo UI" panose="020B0604030504040204" pitchFamily="50" charset="-128"/>
              </a:rPr>
              <a:t>ハラスメントと思われる行為の具体的な内容</a:t>
            </a:r>
            <a:endParaRPr lang="en-US" altLang="ja-JP" sz="1200" b="1" dirty="0">
              <a:latin typeface="Meiryo UI" panose="020B0604030504040204" pitchFamily="50" charset="-128"/>
              <a:ea typeface="Meiryo UI" panose="020B0604030504040204" pitchFamily="50" charset="-128"/>
            </a:endParaRPr>
          </a:p>
          <a:p>
            <a:pPr>
              <a:lnSpc>
                <a:spcPts val="1801"/>
              </a:lnSpc>
            </a:pPr>
            <a:r>
              <a:rPr lang="ja-JP" altLang="en-US" sz="1200" dirty="0">
                <a:latin typeface="Meiryo UI" panose="020B0604030504040204" pitchFamily="50" charset="-128"/>
                <a:ea typeface="Meiryo UI" panose="020B0604030504040204" pitchFamily="50" charset="-128"/>
              </a:rPr>
              <a:t>　任意事項：行為者の氏名等（分かる範囲で）</a:t>
            </a:r>
            <a:r>
              <a:rPr lang="en-US" altLang="ja-JP" sz="1200" dirty="0">
                <a:latin typeface="Meiryo UI" panose="020B0604030504040204" pitchFamily="50" charset="-128"/>
                <a:ea typeface="Meiryo UI" panose="020B0604030504040204" pitchFamily="50" charset="-128"/>
              </a:rPr>
              <a:t>/</a:t>
            </a:r>
            <a:r>
              <a:rPr lang="ja-JP" altLang="en-US" sz="1200" dirty="0">
                <a:latin typeface="Meiryo UI" panose="020B0604030504040204" pitchFamily="50" charset="-128"/>
                <a:ea typeface="Meiryo UI" panose="020B0604030504040204" pitchFamily="50" charset="-128"/>
              </a:rPr>
              <a:t>（該当あれば）第三者・目撃者等</a:t>
            </a:r>
            <a:r>
              <a:rPr lang="en-US" altLang="ja-JP" sz="1200" dirty="0">
                <a:latin typeface="Meiryo UI" panose="020B0604030504040204" pitchFamily="50" charset="-128"/>
                <a:ea typeface="Meiryo UI" panose="020B0604030504040204" pitchFamily="50" charset="-128"/>
              </a:rPr>
              <a:t>/</a:t>
            </a:r>
            <a:r>
              <a:rPr lang="ja-JP" altLang="en-US" sz="1200" dirty="0">
                <a:latin typeface="Meiryo UI" panose="020B0604030504040204" pitchFamily="50" charset="-128"/>
                <a:ea typeface="Meiryo UI" panose="020B0604030504040204" pitchFamily="50" charset="-128"/>
              </a:rPr>
              <a:t>その他相談内容に関する補足事項</a:t>
            </a:r>
            <a:endParaRPr lang="en-US" altLang="ja-JP" sz="1200" dirty="0">
              <a:latin typeface="Meiryo UI" panose="020B0604030504040204" pitchFamily="50" charset="-128"/>
              <a:ea typeface="Meiryo UI" panose="020B0604030504040204" pitchFamily="50" charset="-128"/>
            </a:endParaRPr>
          </a:p>
        </p:txBody>
      </p:sp>
      <p:sp>
        <p:nvSpPr>
          <p:cNvPr id="7" name="テキスト ボックス 6">
            <a:extLst>
              <a:ext uri="{FF2B5EF4-FFF2-40B4-BE49-F238E27FC236}">
                <a16:creationId xmlns:a16="http://schemas.microsoft.com/office/drawing/2014/main" id="{EF064F14-9175-AABA-70FB-8FE2C222E2AB}"/>
              </a:ext>
            </a:extLst>
          </p:cNvPr>
          <p:cNvSpPr txBox="1"/>
          <p:nvPr/>
        </p:nvSpPr>
        <p:spPr>
          <a:xfrm>
            <a:off x="156615" y="497055"/>
            <a:ext cx="6838950" cy="307905"/>
          </a:xfrm>
          <a:prstGeom prst="rect">
            <a:avLst/>
          </a:prstGeom>
          <a:noFill/>
        </p:spPr>
        <p:txBody>
          <a:bodyPr wrap="square" rtlCol="0">
            <a:spAutoFit/>
          </a:bodyPr>
          <a:lstStyle/>
          <a:p>
            <a:r>
              <a:rPr lang="ja-JP" altLang="en-US" sz="1401" dirty="0">
                <a:latin typeface="Meiryo UI" panose="020B0604030504040204" pitchFamily="50" charset="-128"/>
                <a:ea typeface="Meiryo UI" panose="020B0604030504040204" pitchFamily="50" charset="-128"/>
              </a:rPr>
              <a:t>ハラスメント防止・対応方針について</a:t>
            </a:r>
          </a:p>
        </p:txBody>
      </p:sp>
      <p:cxnSp>
        <p:nvCxnSpPr>
          <p:cNvPr id="9" name="直線コネクタ 8">
            <a:extLst>
              <a:ext uri="{FF2B5EF4-FFF2-40B4-BE49-F238E27FC236}">
                <a16:creationId xmlns:a16="http://schemas.microsoft.com/office/drawing/2014/main" id="{F93E047F-96E5-81A2-05BB-9670A4F8119B}"/>
              </a:ext>
            </a:extLst>
          </p:cNvPr>
          <p:cNvCxnSpPr/>
          <p:nvPr/>
        </p:nvCxnSpPr>
        <p:spPr>
          <a:xfrm>
            <a:off x="156612" y="497183"/>
            <a:ext cx="0" cy="307777"/>
          </a:xfrm>
          <a:prstGeom prst="line">
            <a:avLst/>
          </a:prstGeom>
        </p:spPr>
        <p:style>
          <a:lnRef idx="2">
            <a:schemeClr val="accent1"/>
          </a:lnRef>
          <a:fillRef idx="0">
            <a:schemeClr val="accent1"/>
          </a:fillRef>
          <a:effectRef idx="1">
            <a:schemeClr val="accent1"/>
          </a:effectRef>
          <a:fontRef idx="minor">
            <a:schemeClr val="tx1"/>
          </a:fontRef>
        </p:style>
      </p:cxnSp>
      <p:sp>
        <p:nvSpPr>
          <p:cNvPr id="10" name="テキスト ボックス 9">
            <a:extLst>
              <a:ext uri="{FF2B5EF4-FFF2-40B4-BE49-F238E27FC236}">
                <a16:creationId xmlns:a16="http://schemas.microsoft.com/office/drawing/2014/main" id="{C3025928-51ED-EEE2-3380-55D0F1D71EC9}"/>
              </a:ext>
            </a:extLst>
          </p:cNvPr>
          <p:cNvSpPr txBox="1"/>
          <p:nvPr/>
        </p:nvSpPr>
        <p:spPr>
          <a:xfrm>
            <a:off x="156611" y="1897629"/>
            <a:ext cx="6838950" cy="307905"/>
          </a:xfrm>
          <a:prstGeom prst="rect">
            <a:avLst/>
          </a:prstGeom>
          <a:noFill/>
        </p:spPr>
        <p:txBody>
          <a:bodyPr wrap="square" rtlCol="0">
            <a:spAutoFit/>
          </a:bodyPr>
          <a:lstStyle/>
          <a:p>
            <a:r>
              <a:rPr lang="ja-JP" altLang="en-US" sz="1401" dirty="0">
                <a:latin typeface="Meiryo UI" panose="020B0604030504040204" pitchFamily="50" charset="-128"/>
                <a:ea typeface="Meiryo UI" panose="020B0604030504040204" pitchFamily="50" charset="-128"/>
              </a:rPr>
              <a:t>求職者等へのハラスメントに関する相談窓口について</a:t>
            </a:r>
          </a:p>
        </p:txBody>
      </p:sp>
      <p:cxnSp>
        <p:nvCxnSpPr>
          <p:cNvPr id="11" name="直線コネクタ 10">
            <a:extLst>
              <a:ext uri="{FF2B5EF4-FFF2-40B4-BE49-F238E27FC236}">
                <a16:creationId xmlns:a16="http://schemas.microsoft.com/office/drawing/2014/main" id="{B853C468-0F94-4F1E-5E81-5356B57C0893}"/>
              </a:ext>
            </a:extLst>
          </p:cNvPr>
          <p:cNvCxnSpPr/>
          <p:nvPr/>
        </p:nvCxnSpPr>
        <p:spPr>
          <a:xfrm>
            <a:off x="156613" y="1899206"/>
            <a:ext cx="0" cy="307777"/>
          </a:xfrm>
          <a:prstGeom prst="line">
            <a:avLst/>
          </a:prstGeom>
        </p:spPr>
        <p:style>
          <a:lnRef idx="2">
            <a:schemeClr val="accent1"/>
          </a:lnRef>
          <a:fillRef idx="0">
            <a:schemeClr val="accent1"/>
          </a:fillRef>
          <a:effectRef idx="1">
            <a:schemeClr val="accent1"/>
          </a:effectRef>
          <a:fontRef idx="minor">
            <a:schemeClr val="tx1"/>
          </a:fontRef>
        </p:style>
      </p:cxnSp>
      <p:sp>
        <p:nvSpPr>
          <p:cNvPr id="13" name="テキスト ボックス 12">
            <a:extLst>
              <a:ext uri="{FF2B5EF4-FFF2-40B4-BE49-F238E27FC236}">
                <a16:creationId xmlns:a16="http://schemas.microsoft.com/office/drawing/2014/main" id="{C91CDF6C-1CE5-6816-CCD4-B9224B8814A1}"/>
              </a:ext>
            </a:extLst>
          </p:cNvPr>
          <p:cNvSpPr txBox="1"/>
          <p:nvPr/>
        </p:nvSpPr>
        <p:spPr>
          <a:xfrm>
            <a:off x="156615" y="804960"/>
            <a:ext cx="9682709" cy="1015663"/>
          </a:xfrm>
          <a:prstGeom prst="rect">
            <a:avLst/>
          </a:prstGeom>
          <a:noFill/>
        </p:spPr>
        <p:txBody>
          <a:bodyPr wrap="square" rtlCol="0">
            <a:spAutoFit/>
          </a:bodyPr>
          <a:lstStyle/>
          <a:p>
            <a:r>
              <a:rPr lang="ja-JP" altLang="en-US" sz="1200" dirty="0">
                <a:latin typeface="Meiryo UI" panose="020B0604030504040204" pitchFamily="50" charset="-128"/>
                <a:ea typeface="Meiryo UI" panose="020B0604030504040204" pitchFamily="50" charset="-128"/>
              </a:rPr>
              <a:t>　</a:t>
            </a:r>
            <a:r>
              <a:rPr lang="ja-JP" altLang="ja-JP" sz="1200" dirty="0">
                <a:latin typeface="Meiryo UI" panose="020B0604030504040204" pitchFamily="50" charset="-128"/>
                <a:ea typeface="Meiryo UI" panose="020B0604030504040204" pitchFamily="50" charset="-128"/>
              </a:rPr>
              <a:t>大阪府</a:t>
            </a:r>
            <a:r>
              <a:rPr lang="ja-JP" altLang="en-US" sz="1200" dirty="0">
                <a:latin typeface="Meiryo UI" panose="020B0604030504040204" pitchFamily="50" charset="-128"/>
                <a:ea typeface="Meiryo UI" panose="020B0604030504040204" pitchFamily="50" charset="-128"/>
              </a:rPr>
              <a:t>教育委員会</a:t>
            </a:r>
            <a:r>
              <a:rPr lang="ja-JP" altLang="ja-JP" sz="1200" dirty="0">
                <a:latin typeface="Meiryo UI" panose="020B0604030504040204" pitchFamily="50" charset="-128"/>
                <a:ea typeface="Meiryo UI" panose="020B0604030504040204" pitchFamily="50" charset="-128"/>
              </a:rPr>
              <a:t>では、</a:t>
            </a:r>
            <a:r>
              <a:rPr lang="ja-JP" altLang="en-US" sz="1200" dirty="0">
                <a:latin typeface="Meiryo UI" panose="020B0604030504040204" pitchFamily="50" charset="-128"/>
                <a:ea typeface="Meiryo UI" panose="020B0604030504040204" pitchFamily="50" charset="-128"/>
              </a:rPr>
              <a:t>教育庁及び府立学校に勤務する</a:t>
            </a:r>
            <a:r>
              <a:rPr lang="ja-JP" altLang="ja-JP" sz="1200" dirty="0">
                <a:latin typeface="Meiryo UI" panose="020B0604030504040204" pitchFamily="50" charset="-128"/>
                <a:ea typeface="Meiryo UI" panose="020B0604030504040204" pitchFamily="50" charset="-128"/>
                <a:cs typeface="Times New Roman" panose="02020603050405020304" pitchFamily="18" charset="0"/>
              </a:rPr>
              <a:t>すべての職員</a:t>
            </a:r>
            <a:r>
              <a:rPr lang="ja-JP" altLang="en-US" sz="1200" dirty="0">
                <a:latin typeface="Meiryo UI" panose="020B0604030504040204" pitchFamily="50" charset="-128"/>
                <a:ea typeface="Meiryo UI" panose="020B0604030504040204" pitchFamily="50" charset="-128"/>
                <a:cs typeface="Times New Roman" panose="02020603050405020304" pitchFamily="18" charset="0"/>
              </a:rPr>
              <a:t>（非常勤含む）及び</a:t>
            </a:r>
            <a:r>
              <a:rPr lang="ja-JP" altLang="ja-JP" sz="1200" dirty="0">
                <a:latin typeface="Meiryo UI" panose="020B0604030504040204" pitchFamily="50" charset="-128"/>
                <a:ea typeface="Meiryo UI" panose="020B0604030504040204" pitchFamily="50" charset="-128"/>
                <a:cs typeface="Times New Roman" panose="02020603050405020304" pitchFamily="18" charset="0"/>
              </a:rPr>
              <a:t>求職者等（以下、「職員等」という。）の利益の保護</a:t>
            </a:r>
            <a:r>
              <a:rPr lang="ja-JP" altLang="en-US" sz="1200" dirty="0">
                <a:latin typeface="Meiryo UI" panose="020B0604030504040204" pitchFamily="50" charset="-128"/>
                <a:ea typeface="Meiryo UI" panose="020B0604030504040204" pitchFamily="50" charset="-128"/>
                <a:cs typeface="Times New Roman" panose="02020603050405020304" pitchFamily="18" charset="0"/>
              </a:rPr>
              <a:t>や</a:t>
            </a:r>
            <a:r>
              <a:rPr lang="ja-JP" altLang="ja-JP" sz="1200" dirty="0">
                <a:latin typeface="Meiryo UI" panose="020B0604030504040204" pitchFamily="50" charset="-128"/>
                <a:ea typeface="Meiryo UI" panose="020B0604030504040204" pitchFamily="50" charset="-128"/>
                <a:cs typeface="Times New Roman" panose="02020603050405020304" pitchFamily="18" charset="0"/>
              </a:rPr>
              <a:t>その能力の有効な発揮を目的として</a:t>
            </a:r>
            <a:r>
              <a:rPr lang="ja-JP" altLang="en-US" sz="1200" dirty="0">
                <a:latin typeface="Meiryo UI" panose="020B0604030504040204" pitchFamily="50" charset="-128"/>
                <a:ea typeface="Meiryo UI" panose="020B0604030504040204" pitchFamily="50" charset="-128"/>
                <a:cs typeface="Times New Roman" panose="02020603050405020304" pitchFamily="18" charset="0"/>
              </a:rPr>
              <a:t>、ハラスメントの防止及び対応に関する職員等への啓発・研修、相談体制の整備など、総合的・組織的な対策を講じるとともに、一人ひとりが、ハラスメントについての正しい理解のもとに、十分な認識をもって、すべての職場で ハラスメントのない快適な働きやすい環境づくりを進めています。</a:t>
            </a:r>
            <a:endParaRPr lang="en-US" altLang="ja-JP" sz="1200" dirty="0">
              <a:latin typeface="Meiryo UI" panose="020B0604030504040204" pitchFamily="50" charset="-128"/>
              <a:ea typeface="Meiryo UI" panose="020B0604030504040204" pitchFamily="50" charset="-128"/>
              <a:cs typeface="Times New Roman" panose="02020603050405020304" pitchFamily="18" charset="0"/>
            </a:endParaRPr>
          </a:p>
          <a:p>
            <a:endParaRPr lang="en-US" altLang="ja-JP" sz="1200" dirty="0">
              <a:latin typeface="Meiryo UI" panose="020B0604030504040204" pitchFamily="50" charset="-128"/>
              <a:ea typeface="Meiryo UI" panose="020B0604030504040204" pitchFamily="50" charset="-128"/>
              <a:cs typeface="Times New Roman" panose="02020603050405020304" pitchFamily="18" charset="0"/>
            </a:endParaRPr>
          </a:p>
          <a:p>
            <a:r>
              <a:rPr lang="ja-JP" altLang="en-US" sz="1200" dirty="0">
                <a:latin typeface="Meiryo UI" panose="020B0604030504040204" pitchFamily="50" charset="-128"/>
                <a:ea typeface="Meiryo UI" panose="020B0604030504040204" pitchFamily="50" charset="-128"/>
                <a:cs typeface="Times New Roman" panose="02020603050405020304" pitchFamily="18" charset="0"/>
              </a:rPr>
              <a:t>（</a:t>
            </a:r>
            <a:r>
              <a:rPr lang="ja-JP" altLang="en-US" sz="1200" dirty="0">
                <a:latin typeface="Meiryo UI" panose="020B0604030504040204" pitchFamily="50" charset="-128"/>
                <a:ea typeface="Meiryo UI" panose="020B0604030504040204" pitchFamily="50" charset="-128"/>
                <a:cs typeface="Times New Roman" panose="02020603050405020304" pitchFamily="18" charset="0"/>
                <a:hlinkClick r:id="rId3"/>
              </a:rPr>
              <a:t>教育庁におけるハラスメント指針</a:t>
            </a:r>
            <a:r>
              <a:rPr lang="ja-JP" altLang="en-US" sz="1200" dirty="0">
                <a:latin typeface="Meiryo UI" panose="020B0604030504040204" pitchFamily="50" charset="-128"/>
                <a:ea typeface="Meiryo UI" panose="020B0604030504040204" pitchFamily="50" charset="-128"/>
                <a:cs typeface="Times New Roman" panose="02020603050405020304" pitchFamily="18" charset="0"/>
              </a:rPr>
              <a:t>）　　</a:t>
            </a:r>
            <a:endParaRPr lang="en-US" altLang="ja-JP" sz="1200" dirty="0">
              <a:highlight>
                <a:srgbClr val="FFFF00"/>
              </a:highlight>
              <a:latin typeface="Meiryo UI" panose="020B0604030504040204" pitchFamily="50" charset="-128"/>
              <a:ea typeface="Meiryo UI" panose="020B0604030504040204" pitchFamily="50" charset="-128"/>
            </a:endParaRPr>
          </a:p>
        </p:txBody>
      </p:sp>
      <p:graphicFrame>
        <p:nvGraphicFramePr>
          <p:cNvPr id="8" name="表 7">
            <a:extLst>
              <a:ext uri="{FF2B5EF4-FFF2-40B4-BE49-F238E27FC236}">
                <a16:creationId xmlns:a16="http://schemas.microsoft.com/office/drawing/2014/main" id="{853D2EF5-863B-C527-E2D2-FC062E2EF503}"/>
              </a:ext>
            </a:extLst>
          </p:cNvPr>
          <p:cNvGraphicFramePr>
            <a:graphicFrameLocks noGrp="1"/>
          </p:cNvGraphicFramePr>
          <p:nvPr>
            <p:extLst>
              <p:ext uri="{D42A27DB-BD31-4B8C-83A1-F6EECF244321}">
                <p14:modId xmlns:p14="http://schemas.microsoft.com/office/powerpoint/2010/main" val="4220992880"/>
              </p:ext>
            </p:extLst>
          </p:nvPr>
        </p:nvGraphicFramePr>
        <p:xfrm>
          <a:off x="156615" y="3428999"/>
          <a:ext cx="9592773" cy="2475689"/>
        </p:xfrm>
        <a:graphic>
          <a:graphicData uri="http://schemas.openxmlformats.org/drawingml/2006/table">
            <a:tbl>
              <a:tblPr firstRow="1" bandRow="1">
                <a:tableStyleId>{21E4AEA4-8DFA-4A89-87EB-49C32662AFE0}</a:tableStyleId>
              </a:tblPr>
              <a:tblGrid>
                <a:gridCol w="5291691">
                  <a:extLst>
                    <a:ext uri="{9D8B030D-6E8A-4147-A177-3AD203B41FA5}">
                      <a16:colId xmlns:a16="http://schemas.microsoft.com/office/drawing/2014/main" val="456399114"/>
                    </a:ext>
                  </a:extLst>
                </a:gridCol>
                <a:gridCol w="1295419">
                  <a:extLst>
                    <a:ext uri="{9D8B030D-6E8A-4147-A177-3AD203B41FA5}">
                      <a16:colId xmlns:a16="http://schemas.microsoft.com/office/drawing/2014/main" val="4207067695"/>
                    </a:ext>
                  </a:extLst>
                </a:gridCol>
                <a:gridCol w="3005663">
                  <a:extLst>
                    <a:ext uri="{9D8B030D-6E8A-4147-A177-3AD203B41FA5}">
                      <a16:colId xmlns:a16="http://schemas.microsoft.com/office/drawing/2014/main" val="3392384524"/>
                    </a:ext>
                  </a:extLst>
                </a:gridCol>
              </a:tblGrid>
              <a:tr h="321164">
                <a:tc>
                  <a:txBody>
                    <a:bodyPr/>
                    <a:lstStyle/>
                    <a:p>
                      <a:pPr algn="ctr"/>
                      <a:r>
                        <a:rPr kumimoji="1" lang="ja-JP" altLang="en-US" sz="1200" dirty="0"/>
                        <a:t>対象職種等</a:t>
                      </a:r>
                    </a:p>
                  </a:txBody>
                  <a:tcPr marT="45721" marB="45721" anchor="ctr"/>
                </a:tc>
                <a:tc>
                  <a:txBody>
                    <a:bodyPr/>
                    <a:lstStyle/>
                    <a:p>
                      <a:pPr algn="ctr"/>
                      <a:r>
                        <a:rPr kumimoji="1" lang="ja-JP" altLang="en-US" sz="1200" dirty="0"/>
                        <a:t>対応所属</a:t>
                      </a:r>
                    </a:p>
                  </a:txBody>
                  <a:tcPr marT="45721" marB="45721" anchor="ctr"/>
                </a:tc>
                <a:tc>
                  <a:txBody>
                    <a:bodyPr/>
                    <a:lstStyle/>
                    <a:p>
                      <a:pPr algn="ctr"/>
                      <a:r>
                        <a:rPr kumimoji="1" lang="ja-JP" altLang="en-US" sz="1200" dirty="0"/>
                        <a:t>連絡先</a:t>
                      </a:r>
                    </a:p>
                  </a:txBody>
                  <a:tcPr marT="45721" marB="45721" anchor="ctr"/>
                </a:tc>
                <a:extLst>
                  <a:ext uri="{0D108BD9-81ED-4DB2-BD59-A6C34878D82A}">
                    <a16:rowId xmlns:a16="http://schemas.microsoft.com/office/drawing/2014/main" val="2556918167"/>
                  </a:ext>
                </a:extLst>
              </a:tr>
              <a:tr h="501448">
                <a:tc>
                  <a:txBody>
                    <a:bodyPr/>
                    <a:lstStyle/>
                    <a:p>
                      <a:pPr algn="l"/>
                      <a:r>
                        <a:rPr lang="ja-JP" altLang="en-US" sz="1200" dirty="0">
                          <a:latin typeface="+mn-lt"/>
                        </a:rPr>
                        <a:t>司書職、考古学技師職、教育庁（学校除く）で勤務する非常勤職員</a:t>
                      </a:r>
                      <a:endParaRPr kumimoji="1" lang="ja-JP" altLang="en-US" sz="1200" dirty="0">
                        <a:latin typeface="+mn-lt"/>
                      </a:endParaRPr>
                    </a:p>
                  </a:txBody>
                  <a:tcPr marT="45721" marB="45721" anchor="ctr"/>
                </a:tc>
                <a:tc>
                  <a:txBody>
                    <a:bodyPr/>
                    <a:lstStyle/>
                    <a:p>
                      <a:pPr algn="ctr"/>
                      <a:r>
                        <a:rPr lang="ja-JP" altLang="ja-JP" sz="1200" dirty="0"/>
                        <a:t>教育総務企画課</a:t>
                      </a:r>
                      <a:endParaRPr kumimoji="1" lang="ja-JP" altLang="en-US" sz="1200" dirty="0"/>
                    </a:p>
                  </a:txBody>
                  <a:tcPr marT="45721" marB="45721" anchor="ctr"/>
                </a:tc>
                <a:tc>
                  <a:txBody>
                    <a:bodyPr/>
                    <a:lstStyle/>
                    <a:p>
                      <a:pPr algn="ctr"/>
                      <a:r>
                        <a:rPr kumimoji="1" lang="en-US" altLang="ja-JP" sz="1200" dirty="0">
                          <a:hlinkClick r:id="rId4"/>
                        </a:rPr>
                        <a:t>kyoisomu-g06@sbox.pref.osaka.lg.jp</a:t>
                      </a:r>
                      <a:endParaRPr kumimoji="1" lang="en-US" altLang="ja-JP" sz="1200" dirty="0"/>
                    </a:p>
                  </a:txBody>
                  <a:tcPr marT="45721" marB="45721" anchor="ctr"/>
                </a:tc>
                <a:extLst>
                  <a:ext uri="{0D108BD9-81ED-4DB2-BD59-A6C34878D82A}">
                    <a16:rowId xmlns:a16="http://schemas.microsoft.com/office/drawing/2014/main" val="3138521787"/>
                  </a:ext>
                </a:extLst>
              </a:tr>
              <a:tr h="501448">
                <a:tc>
                  <a:txBody>
                    <a:bodyPr/>
                    <a:lstStyle/>
                    <a:p>
                      <a:pPr algn="l"/>
                      <a:r>
                        <a:rPr kumimoji="1" lang="ja-JP" altLang="en-US" sz="1200" dirty="0">
                          <a:latin typeface="+mn-lt"/>
                          <a:ea typeface="+mn-ea"/>
                        </a:rPr>
                        <a:t>教員、実習教員、小中学校事務職員、農芸員、講師、臨時技師（学校栄養職員）、非常勤補助員</a:t>
                      </a:r>
                    </a:p>
                  </a:txBody>
                  <a:tcPr marT="45721" marB="45721" anchor="ctr"/>
                </a:tc>
                <a:tc>
                  <a:txBody>
                    <a:bodyPr/>
                    <a:lstStyle/>
                    <a:p>
                      <a:pPr algn="ctr"/>
                      <a:r>
                        <a:rPr kumimoji="1" lang="ja-JP" altLang="en-US" sz="1200" dirty="0"/>
                        <a:t>教職員人事課</a:t>
                      </a:r>
                    </a:p>
                  </a:txBody>
                  <a:tcPr marT="45721" marB="45721" anchor="ctr"/>
                </a:tc>
                <a:tc>
                  <a:txBody>
                    <a:bodyPr/>
                    <a:lstStyle/>
                    <a:p>
                      <a:pPr algn="ctr"/>
                      <a:r>
                        <a:rPr kumimoji="1" lang="en-US" altLang="ja-JP" sz="1200" dirty="0">
                          <a:hlinkClick r:id="rId5"/>
                        </a:rPr>
                        <a:t>soudan-kyoshoku@gbox.pref.osaka.lg.jp</a:t>
                      </a:r>
                      <a:endParaRPr kumimoji="1" lang="en-US" altLang="ja-JP" sz="1200" dirty="0"/>
                    </a:p>
                  </a:txBody>
                  <a:tcPr marT="45721" marB="45721" anchor="ctr"/>
                </a:tc>
                <a:extLst>
                  <a:ext uri="{0D108BD9-81ED-4DB2-BD59-A6C34878D82A}">
                    <a16:rowId xmlns:a16="http://schemas.microsoft.com/office/drawing/2014/main" val="3926976340"/>
                  </a:ext>
                </a:extLst>
              </a:tr>
              <a:tr h="5014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latin typeface="+mn-ea"/>
                          <a:ea typeface="+mn-ea"/>
                        </a:rPr>
                        <a:t>府立学校で勤務する非常勤教職員（教職員人事課所管分除く）、府立学校における</a:t>
                      </a:r>
                      <a:r>
                        <a:rPr kumimoji="1" lang="ja-JP" altLang="en-US" sz="1200" b="0" dirty="0">
                          <a:latin typeface="+mn-ea"/>
                          <a:ea typeface="+mn-ea"/>
                        </a:rPr>
                        <a:t>インターンシップ、教育実習</a:t>
                      </a:r>
                      <a:r>
                        <a:rPr kumimoji="1" lang="ja-JP" altLang="en-US" sz="1200" b="0" dirty="0">
                          <a:solidFill>
                            <a:schemeClr val="tx1"/>
                          </a:solidFill>
                          <a:latin typeface="+mn-ea"/>
                          <a:ea typeface="+mn-ea"/>
                        </a:rPr>
                        <a:t>、介護等体験</a:t>
                      </a:r>
                      <a:endParaRPr kumimoji="1" lang="ja-JP" altLang="en-US" sz="1200" dirty="0">
                        <a:solidFill>
                          <a:schemeClr val="tx1"/>
                        </a:solidFill>
                        <a:latin typeface="+mn-ea"/>
                        <a:ea typeface="+mn-ea"/>
                      </a:endParaRPr>
                    </a:p>
                  </a:txBody>
                  <a:tcPr marT="45721" marB="45721" anchor="ctr"/>
                </a:tc>
                <a:tc>
                  <a:txBody>
                    <a:bodyPr/>
                    <a:lstStyle/>
                    <a:p>
                      <a:pPr algn="ctr"/>
                      <a:r>
                        <a:rPr kumimoji="1" lang="ja-JP" altLang="en-US" sz="1200" dirty="0"/>
                        <a:t>教育振興室</a:t>
                      </a:r>
                    </a:p>
                  </a:txBody>
                  <a:tcPr marT="45721" marB="45721" anchor="ctr"/>
                </a:tc>
                <a:tc>
                  <a:txBody>
                    <a:bodyPr/>
                    <a:lstStyle/>
                    <a:p>
                      <a:pPr algn="ctr"/>
                      <a:r>
                        <a:rPr kumimoji="1" lang="en-US" altLang="ja-JP" sz="1200" dirty="0">
                          <a:hlinkClick r:id="rId6"/>
                        </a:rPr>
                        <a:t>kyoikushinko@gbox.pref.osaka.lg.jp</a:t>
                      </a:r>
                      <a:endParaRPr kumimoji="1" lang="en-US" altLang="ja-JP" sz="1200" dirty="0"/>
                    </a:p>
                  </a:txBody>
                  <a:tcPr marT="45721" marB="45721" anchor="ctr"/>
                </a:tc>
                <a:extLst>
                  <a:ext uri="{0D108BD9-81ED-4DB2-BD59-A6C34878D82A}">
                    <a16:rowId xmlns:a16="http://schemas.microsoft.com/office/drawing/2014/main" val="144172739"/>
                  </a:ext>
                </a:extLst>
              </a:tr>
              <a:tr h="6501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t>市町村教育室が採用選考するスクールカウンセラー、スクールソーシャルワーカースーパーバイザー、日本語指導支援員、外国人児童生徒支援員</a:t>
                      </a:r>
                    </a:p>
                  </a:txBody>
                  <a:tcPr marT="45721" marB="45721" anchor="ctr"/>
                </a:tc>
                <a:tc>
                  <a:txBody>
                    <a:bodyPr/>
                    <a:lstStyle/>
                    <a:p>
                      <a:pPr algn="ctr"/>
                      <a:r>
                        <a:rPr kumimoji="1" lang="ja-JP" altLang="en-US" sz="1200" dirty="0"/>
                        <a:t>市町村教育室</a:t>
                      </a:r>
                    </a:p>
                  </a:txBody>
                  <a:tcPr marT="45721" marB="45721" anchor="ctr"/>
                </a:tc>
                <a:tc>
                  <a:txBody>
                    <a:bodyPr/>
                    <a:lstStyle/>
                    <a:p>
                      <a:pPr algn="ctr"/>
                      <a:r>
                        <a:rPr kumimoji="1" lang="en-US" altLang="ja-JP" sz="1200" dirty="0">
                          <a:hlinkClick r:id="rId7"/>
                        </a:rPr>
                        <a:t>shochu-101@gbox.pref.osaka.lg.jp</a:t>
                      </a:r>
                      <a:endParaRPr kumimoji="1" lang="en-US" altLang="ja-JP" sz="1200" dirty="0"/>
                    </a:p>
                  </a:txBody>
                  <a:tcPr marT="45721" marB="45721" anchor="ctr"/>
                </a:tc>
                <a:extLst>
                  <a:ext uri="{0D108BD9-81ED-4DB2-BD59-A6C34878D82A}">
                    <a16:rowId xmlns:a16="http://schemas.microsoft.com/office/drawing/2014/main" val="1377378947"/>
                  </a:ext>
                </a:extLst>
              </a:tr>
            </a:tbl>
          </a:graphicData>
        </a:graphic>
      </p:graphicFrame>
    </p:spTree>
    <p:extLst>
      <p:ext uri="{BB962C8B-B14F-4D97-AF65-F5344CB8AC3E}">
        <p14:creationId xmlns:p14="http://schemas.microsoft.com/office/powerpoint/2010/main" val="3278703898"/>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テーマ">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497</TotalTime>
  <Words>529</Words>
  <Application>Microsoft Office PowerPoint</Application>
  <PresentationFormat>A4 210 x 297 mm</PresentationFormat>
  <Paragraphs>43</Paragraphs>
  <Slides>1</Slides>
  <Notes>1</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vt:i4>
      </vt:variant>
    </vt:vector>
  </HeadingPairs>
  <TitlesOfParts>
    <vt:vector size="7" baseType="lpstr">
      <vt:lpstr>Meiryo UI</vt:lpstr>
      <vt:lpstr>游ゴシック</vt:lpstr>
      <vt:lpstr>Aptos</vt:lpstr>
      <vt:lpstr>Aptos Display</vt:lpstr>
      <vt:lpstr>Arial</vt:lpstr>
      <vt:lpstr>Office テーマ</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石原　悠人</dc:creator>
  <cp:lastModifiedBy>尾崎　博幸</cp:lastModifiedBy>
  <cp:revision>37</cp:revision>
  <cp:lastPrinted>2026-09-16T05:44:22Z</cp:lastPrinted>
  <dcterms:created xsi:type="dcterms:W3CDTF">2026-09-09T11:20:13Z</dcterms:created>
  <dcterms:modified xsi:type="dcterms:W3CDTF">2026-10-01T03:27:50Z</dcterms:modified>
</cp:coreProperties>
</file>