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4092" r:id="rId1"/>
  </p:sldMasterIdLst>
  <p:notesMasterIdLst>
    <p:notesMasterId r:id="rId14"/>
  </p:notesMasterIdLst>
  <p:handoutMasterIdLst>
    <p:handoutMasterId r:id="rId15"/>
  </p:handoutMasterIdLst>
  <p:sldIdLst>
    <p:sldId id="645" r:id="rId2"/>
    <p:sldId id="626" r:id="rId3"/>
    <p:sldId id="632" r:id="rId4"/>
    <p:sldId id="640" r:id="rId5"/>
    <p:sldId id="676" r:id="rId6"/>
    <p:sldId id="708" r:id="rId7"/>
    <p:sldId id="686" r:id="rId8"/>
    <p:sldId id="682" r:id="rId9"/>
    <p:sldId id="683" r:id="rId10"/>
    <p:sldId id="684" r:id="rId11"/>
    <p:sldId id="688" r:id="rId12"/>
    <p:sldId id="689" r:id="rId13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EC"/>
    <a:srgbClr val="FFFFF7"/>
    <a:srgbClr val="FFFED2"/>
    <a:srgbClr val="FFFFFF"/>
    <a:srgbClr val="FFFFDD"/>
    <a:srgbClr val="FFFFCC"/>
    <a:srgbClr val="FFFD97"/>
    <a:srgbClr val="0000FF"/>
    <a:srgbClr val="F8D17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5796" autoAdjust="0"/>
  </p:normalViewPr>
  <p:slideViewPr>
    <p:cSldViewPr snapToGrid="0">
      <p:cViewPr varScale="1">
        <p:scale>
          <a:sx n="97" d="100"/>
          <a:sy n="97" d="100"/>
        </p:scale>
        <p:origin x="610" y="106"/>
      </p:cViewPr>
      <p:guideLst>
        <p:guide orient="horz" pos="229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4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2"/>
            <a:ext cx="3078206" cy="511649"/>
          </a:xfrm>
          <a:prstGeom prst="rect">
            <a:avLst/>
          </a:prstGeom>
        </p:spPr>
        <p:txBody>
          <a:bodyPr vert="horz" lIns="94632" tIns="47319" rIns="94632" bIns="473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12" y="2"/>
            <a:ext cx="3078206" cy="511649"/>
          </a:xfrm>
          <a:prstGeom prst="rect">
            <a:avLst/>
          </a:prstGeom>
        </p:spPr>
        <p:txBody>
          <a:bodyPr vert="horz" lIns="94632" tIns="47319" rIns="94632" bIns="47319" rtlCol="0"/>
          <a:lstStyle>
            <a:lvl1pPr algn="r">
              <a:defRPr sz="1200"/>
            </a:lvl1pPr>
          </a:lstStyle>
          <a:p>
            <a:fld id="{754D6AE8-8F66-4CB1-9FB2-59D48F5AD3D9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0" y="9721332"/>
            <a:ext cx="3078206" cy="511648"/>
          </a:xfrm>
          <a:prstGeom prst="rect">
            <a:avLst/>
          </a:prstGeom>
        </p:spPr>
        <p:txBody>
          <a:bodyPr vert="horz" lIns="94632" tIns="47319" rIns="94632" bIns="473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12" y="9721332"/>
            <a:ext cx="3078206" cy="511648"/>
          </a:xfrm>
          <a:prstGeom prst="rect">
            <a:avLst/>
          </a:prstGeom>
        </p:spPr>
        <p:txBody>
          <a:bodyPr vert="horz" lIns="94632" tIns="47319" rIns="94632" bIns="47319" rtlCol="0" anchor="b"/>
          <a:lstStyle>
            <a:lvl1pPr algn="r">
              <a:defRPr sz="1200"/>
            </a:lvl1pPr>
          </a:lstStyle>
          <a:p>
            <a:fld id="{7347C187-00F6-4CA2-95B1-F7E7813463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3271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3"/>
            <a:ext cx="3078430" cy="511731"/>
          </a:xfrm>
          <a:prstGeom prst="rect">
            <a:avLst/>
          </a:prstGeom>
        </p:spPr>
        <p:txBody>
          <a:bodyPr vert="horz" lIns="94626" tIns="47316" rIns="94626" bIns="473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13"/>
            <a:ext cx="3078430" cy="511731"/>
          </a:xfrm>
          <a:prstGeom prst="rect">
            <a:avLst/>
          </a:prstGeom>
        </p:spPr>
        <p:txBody>
          <a:bodyPr vert="horz" lIns="94626" tIns="47316" rIns="94626" bIns="47316" rtlCol="0"/>
          <a:lstStyle>
            <a:lvl1pPr algn="r">
              <a:defRPr sz="1200"/>
            </a:lvl1pPr>
          </a:lstStyle>
          <a:p>
            <a:fld id="{053C139E-BDA4-4D3D-AFA7-E87CA0FBBD34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6" tIns="47316" rIns="94626" bIns="473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8" y="4861440"/>
            <a:ext cx="5683250" cy="4605576"/>
          </a:xfrm>
          <a:prstGeom prst="rect">
            <a:avLst/>
          </a:prstGeom>
        </p:spPr>
        <p:txBody>
          <a:bodyPr vert="horz" lIns="94626" tIns="47316" rIns="94626" bIns="473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19"/>
            <a:ext cx="3078430" cy="511731"/>
          </a:xfrm>
          <a:prstGeom prst="rect">
            <a:avLst/>
          </a:prstGeom>
        </p:spPr>
        <p:txBody>
          <a:bodyPr vert="horz" lIns="94626" tIns="47316" rIns="94626" bIns="473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19"/>
            <a:ext cx="3078430" cy="511731"/>
          </a:xfrm>
          <a:prstGeom prst="rect">
            <a:avLst/>
          </a:prstGeom>
        </p:spPr>
        <p:txBody>
          <a:bodyPr vert="horz" lIns="94626" tIns="47316" rIns="94626" bIns="47316" rtlCol="0" anchor="b"/>
          <a:lstStyle>
            <a:lvl1pPr algn="r">
              <a:defRPr sz="1200"/>
            </a:lvl1pPr>
          </a:lstStyle>
          <a:p>
            <a:fld id="{1BF2E02A-AB84-4BFE-9045-7703E5AA1E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909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6650" y="1317625"/>
            <a:ext cx="5140325" cy="35575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24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20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6650" y="1317625"/>
            <a:ext cx="5140325" cy="35575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3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640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011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A3BB-B4DC-497C-BE20-143A40985989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35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36DB-DB83-4DBE-9ECF-6A32A751419D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976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280-2607-462F-A504-DE747B4C3930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512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57A-6646-4D0C-8327-755AAE22E63E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53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265E-BBD2-483E-9F48-0173D2424EA3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877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3A5A-3BAA-4C4C-A8A5-CF005CC6C276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296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9B1-B392-4F3E-A144-EBBE986FB1E3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1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0A5D-5120-45BC-8130-C6D9B9A72545}" type="datetime1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1800" y="38100"/>
            <a:ext cx="635000" cy="473982"/>
          </a:xfrm>
          <a:prstGeom prst="rect">
            <a:avLst/>
          </a:prstGeom>
          <a:noFill/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FB75F29-2A43-47D9-BF57-FD259BF795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.go.jp/guide/info/ecojin/feature1/20241030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7577" y="600290"/>
            <a:ext cx="7543800" cy="31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　まだ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食べられるのに捨てられてしまう食品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のこと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36" y="1032846"/>
            <a:ext cx="5188495" cy="3456385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362200" y="5169824"/>
            <a:ext cx="7543800" cy="314846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実際に大阪府のある地域で排出された「手を付けていない食品」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2525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食品ロスとは？</a:t>
            </a:r>
            <a:endParaRPr lang="ja-JP" altLang="en-US" sz="3600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F68E52A-873A-4F1A-BC3C-45C2DBC5F828}"/>
              </a:ext>
            </a:extLst>
          </p:cNvPr>
          <p:cNvGrpSpPr/>
          <p:nvPr/>
        </p:nvGrpSpPr>
        <p:grpSpPr>
          <a:xfrm>
            <a:off x="1213950" y="4606941"/>
            <a:ext cx="7992979" cy="2094335"/>
            <a:chOff x="1272845" y="-635227"/>
            <a:chExt cx="9149600" cy="2562443"/>
          </a:xfrm>
        </p:grpSpPr>
        <p:sp>
          <p:nvSpPr>
            <p:cNvPr id="9" name="四角形: 角を丸くする 4">
              <a:extLst>
                <a:ext uri="{FF2B5EF4-FFF2-40B4-BE49-F238E27FC236}">
                  <a16:creationId xmlns:a16="http://schemas.microsoft.com/office/drawing/2014/main" id="{B06D73DF-AD49-4BE3-BAA0-92D786CFB9DC}"/>
                </a:ext>
              </a:extLst>
            </p:cNvPr>
            <p:cNvSpPr/>
            <p:nvPr/>
          </p:nvSpPr>
          <p:spPr>
            <a:xfrm>
              <a:off x="1272845" y="-635227"/>
              <a:ext cx="9149600" cy="256244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u="sng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食品廃棄物（可食部＋不可食部</a:t>
              </a:r>
              <a:r>
                <a:rPr lang="en-US" altLang="ja-JP" sz="1600" b="1" u="sng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※</a:t>
              </a:r>
              <a:r>
                <a:rPr lang="ja-JP" altLang="en-US" sz="1600" b="1" u="sng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br>
                <a:rPr lang="en-US" altLang="ja-JP" sz="1600" b="1" u="sng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</a:br>
              <a:endParaRPr lang="en-US" altLang="ja-JP" sz="1600" b="1" u="sng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en-US" altLang="ja-JP" sz="1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※</a:t>
              </a:r>
              <a:r>
                <a:rPr lang="ja-JP" altLang="en-US" sz="1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不可食部：主に調理の過程で除去が必要となる部分</a:t>
              </a:r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（魚の骨や野菜の皮など）</a:t>
              </a:r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endParaRPr lang="ja-JP" altLang="en-US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0" name="四角形: 角を丸くする 7">
              <a:extLst>
                <a:ext uri="{FF2B5EF4-FFF2-40B4-BE49-F238E27FC236}">
                  <a16:creationId xmlns:a16="http://schemas.microsoft.com/office/drawing/2014/main" id="{A5C25009-185E-42E3-B597-E38B7A0E05E6}"/>
                </a:ext>
              </a:extLst>
            </p:cNvPr>
            <p:cNvSpPr/>
            <p:nvPr/>
          </p:nvSpPr>
          <p:spPr>
            <a:xfrm>
              <a:off x="1627336" y="782503"/>
              <a:ext cx="8440616" cy="1105205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u="sng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食品ロス（可食部）</a:t>
              </a:r>
              <a:endParaRPr lang="en-US" altLang="ja-JP" sz="1600" b="1" u="sng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本来食べられるにもかかわらず、ごみとして廃棄されたもの</a:t>
              </a:r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（売れ残り、期限を超えた食品、食べ残しなど）</a:t>
              </a:r>
              <a:endParaRPr lang="en-US" altLang="ja-JP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128E3CDD-1411-4EC5-BA2F-3173B3F94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550">
            <a:off x="7903321" y="5004854"/>
            <a:ext cx="696113" cy="553706"/>
          </a:xfrm>
          <a:prstGeom prst="rect">
            <a:avLst/>
          </a:prstGeom>
        </p:spPr>
      </p:pic>
      <p:pic>
        <p:nvPicPr>
          <p:cNvPr id="12" name="図 11" descr="皿, 食品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277A45B8-1582-4E22-B0C6-B79A444402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3" y="5471103"/>
            <a:ext cx="993775" cy="8049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218831" y="2251059"/>
            <a:ext cx="242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まだ食べられるのに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捨てられた食品たち</a:t>
            </a: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（府内市町村の家庭ごみ開封調査結果の写真）</a:t>
            </a:r>
          </a:p>
        </p:txBody>
      </p:sp>
    </p:spTree>
    <p:extLst>
      <p:ext uri="{BB962C8B-B14F-4D97-AF65-F5344CB8AC3E}">
        <p14:creationId xmlns:p14="http://schemas.microsoft.com/office/powerpoint/2010/main" val="115404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52" y="5276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　</a:t>
            </a:r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今日</a:t>
            </a:r>
            <a:r>
              <a:rPr lang="ja-JP" altLang="en-US" sz="32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からはじめる冷蔵庫革命！保存方法のコツ</a:t>
            </a:r>
            <a:endParaRPr lang="ja-JP" altLang="en-US" sz="36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20" y="686515"/>
            <a:ext cx="3514413" cy="4080838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316509" y="1470037"/>
            <a:ext cx="7213481" cy="5226598"/>
            <a:chOff x="182038" y="1093520"/>
            <a:chExt cx="7213481" cy="522659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40" y="1093520"/>
              <a:ext cx="5349483" cy="167973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9" y="2790468"/>
              <a:ext cx="5349484" cy="1708863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8" y="4529988"/>
              <a:ext cx="7213481" cy="1790130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326663" y="686515"/>
            <a:ext cx="52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冷蔵庫をスッキリする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のコツ！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冷蔵庫は７割収納、冷凍庫はギッシリ収納が○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180729" y="2326341"/>
            <a:ext cx="2286000" cy="2958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52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52" y="5276"/>
            <a:ext cx="9906000" cy="571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6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食品ロスにしない備蓄の方法</a:t>
            </a:r>
            <a:endParaRPr lang="en-US" altLang="ja-JP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62" y="633618"/>
            <a:ext cx="3534488" cy="28918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" y="1370090"/>
            <a:ext cx="6012379" cy="215538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9069" y="3695314"/>
            <a:ext cx="9247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ふだん使いでカンタン備蓄」は、災害時用備蓄食品や、普段食べている食品を少し多めに買い置きして、食べたらその分を買い足す方法です。ローリング（回して）ストック（保管）法とも言われています。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・ふだんから食べることで、期限内に食べきることができ、災害時には、備蓄食品が口に合わなかったり、作り方が分からないなど戸惑うことも減らせます。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" y="724590"/>
            <a:ext cx="5953956" cy="6192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06" y="5374946"/>
            <a:ext cx="1444866" cy="144486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222823" y="6076987"/>
            <a:ext cx="5749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・消費者庁では、「食品ロスにしない備蓄のすすめ」を発行しています。ぜひ参考にしてみてください。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7093" y="4837935"/>
            <a:ext cx="186449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▼（消費者庁）「食品ロスしない備蓄のすすめ」はこちらから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D2A466-DDD0-4A91-9921-E41B626463FB}"/>
              </a:ext>
            </a:extLst>
          </p:cNvPr>
          <p:cNvSpPr txBox="1"/>
          <p:nvPr/>
        </p:nvSpPr>
        <p:spPr>
          <a:xfrm>
            <a:off x="101850" y="3398030"/>
            <a:ext cx="3035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資料：消費者庁食品ロス削減ガイドブック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190633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52" y="5276"/>
            <a:ext cx="9906000" cy="571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6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　外食での食品ロス削減！</a:t>
            </a:r>
            <a:endParaRPr lang="en-US" altLang="ja-JP" sz="36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45" y="1360609"/>
            <a:ext cx="8090647" cy="540133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16088" y="659054"/>
            <a:ext cx="9285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外食のときにも、おいしく「食べきる」ことが大切です。店員さんとコミュニケーションをとるなど、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ちょっとした工夫や意識を変えることで、無理なく食品ロスを減らすことができます。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D5E713-13D1-49FE-BC67-AC7E96259807}"/>
              </a:ext>
            </a:extLst>
          </p:cNvPr>
          <p:cNvSpPr txBox="1"/>
          <p:nvPr/>
        </p:nvSpPr>
        <p:spPr>
          <a:xfrm>
            <a:off x="6983506" y="6444620"/>
            <a:ext cx="3035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資料：消費者庁食品ロス削減ガイドブック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156989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79" y="1251485"/>
            <a:ext cx="9496121" cy="4464948"/>
          </a:xfrm>
        </p:spPr>
      </p:pic>
      <p:sp>
        <p:nvSpPr>
          <p:cNvPr id="7" name="テキスト ボックス 1052" descr="① 海や川の環境を豊かにする&#10;　◎大阪湾の漁場生産を底上げする広域的な漁場整備の推進&#10;　◎大阪湾の漁場環境をよみがえらせるための取組みの促進&#10;　◎早期に効果が現れる漁場整備の推進&#10;　◎魚介類の生産にとって適正な栄養塩管理に向けた取組み&#10;　◎大阪湾の漁場環境や水産資源を支える水産研究の強化&#10;② 水産資源を豊かにする　　&#10;　◎大阪湾の資源増大とブランド化をめざした栽培漁業の推進&#10;　◎漁業者による自主的な資源管理型漁業の拡充&#10;　◎不漁魚種の資源回復に向けた取組みの強化&#10;③ 漁業者の生活を豊かにする&#10;　◎ブランド化や隠れた名産品の掘起こしなど「攻めの漁業」の展開&#10;　◎「はま」の特徴を活かした漁業振興策の取組み&#10;　◎漁業経営安定対策の推進&#10;　◎大阪府の水産物を活用した特徴ある６次産業化の推進&#10;④ 新鮮な魚を届ける　　　　&#10;　◎大阪「うみ・かわ・さかな」魅力発信キャンペーンの推進&#10;　◎大消費地店舗と漁港とをつなぐ「魚の架け橋」づくり&#10;⑤ 海や川の魅力を届ける　　&#10;　◎魚庭（なにわ）の海づくり大会などイベントを活用した大阪漁業の発信&#10;　◎府民が自慢できる希少生物保護など生物多様性保全への取組み&#10;　◎「はま」と「まち」のふれあいの場の創出&#10;　◎地域資源を核としたにぎわいづくり、地域の活性化&#10;　◎漁業者と府民とが協働した森・川・海の環境美化活動や魚食文化の伝承&#10;⑥ 安全・安心を届ける　　　&#10;　◎大規模な地震、津波等に備えた漁港、海岸の整備&#10;　◎貝毒の発生による健康被害防止対策の徹底&#10;" title="重点的に取り組む施策"/>
          <p:cNvSpPr txBox="1"/>
          <p:nvPr/>
        </p:nvSpPr>
        <p:spPr>
          <a:xfrm>
            <a:off x="5294872" y="5716433"/>
            <a:ext cx="4293628" cy="3190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/>
          <a:lstStyle/>
          <a:p>
            <a:pPr algn="just">
              <a:lnSpc>
                <a:spcPts val="1350"/>
              </a:lnSpc>
              <a:defRPr/>
            </a:pPr>
            <a:r>
              <a:rPr lang="en-US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参考：農林水産省「食品ロス及びリサイクルをめぐる情勢」一部抜粋</a:t>
            </a:r>
            <a:endParaRPr lang="en-US" altLang="ja-JP" sz="11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defRPr/>
            </a:pP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11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16559" y="2605476"/>
            <a:ext cx="3915837" cy="3168250"/>
            <a:chOff x="334191" y="3464417"/>
            <a:chExt cx="3915837" cy="3168250"/>
          </a:xfrm>
        </p:grpSpPr>
        <p:sp>
          <p:nvSpPr>
            <p:cNvPr id="4" name="正方形/長方形 3"/>
            <p:cNvSpPr/>
            <p:nvPr/>
          </p:nvSpPr>
          <p:spPr>
            <a:xfrm>
              <a:off x="521669" y="3464417"/>
              <a:ext cx="3728359" cy="316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>
              <a:grpSpLocks noChangeAspect="1"/>
            </p:cNvGrpSpPr>
            <p:nvPr/>
          </p:nvGrpSpPr>
          <p:grpSpPr>
            <a:xfrm>
              <a:off x="334191" y="3787095"/>
              <a:ext cx="3824306" cy="2288156"/>
              <a:chOff x="860557" y="2781483"/>
              <a:chExt cx="2976282" cy="1780764"/>
            </a:xfrm>
            <a:solidFill>
              <a:schemeClr val="bg1"/>
            </a:solidFill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2916" y="2781483"/>
                <a:ext cx="586091" cy="5860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5772" y="2785457"/>
                <a:ext cx="582117" cy="582117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557" y="3378870"/>
                <a:ext cx="590810" cy="59081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3890" y="3378870"/>
                <a:ext cx="585881" cy="58588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8631" y="2784098"/>
                <a:ext cx="1748208" cy="1748208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6807" y="3980047"/>
                <a:ext cx="582200" cy="5822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2790" y="3976047"/>
                <a:ext cx="586200" cy="5862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0088"/>
            <a:ext cx="9906000" cy="5103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solidFill>
                  <a:prstClr val="white"/>
                </a:solidFill>
                <a:ea typeface="HGP創英角ｺﾞｼｯｸUB" pitchFamily="50" charset="-128"/>
                <a:cs typeface="ＭＳ Ｐゴシック" charset="-128"/>
              </a:rPr>
              <a:t>　</a:t>
            </a:r>
            <a:r>
              <a:rPr kumimoji="0" lang="en-US" altLang="ja-JP" sz="28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SDGs</a:t>
            </a:r>
            <a:r>
              <a:rPr kumimoji="0" lang="ja-JP" altLang="en-US" sz="28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と食品ロスの関わり</a:t>
            </a:r>
            <a:endParaRPr lang="ja-JP" altLang="en-US" sz="3200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75744"/>
              </p:ext>
            </p:extLst>
          </p:nvPr>
        </p:nvGraphicFramePr>
        <p:xfrm>
          <a:off x="1122899" y="611250"/>
          <a:ext cx="6993228" cy="640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13487">
                  <a:extLst>
                    <a:ext uri="{9D8B030D-6E8A-4147-A177-3AD203B41FA5}">
                      <a16:colId xmlns:a16="http://schemas.microsoft.com/office/drawing/2014/main" val="1120714073"/>
                    </a:ext>
                  </a:extLst>
                </a:gridCol>
                <a:gridCol w="3779741">
                  <a:extLst>
                    <a:ext uri="{9D8B030D-6E8A-4147-A177-3AD203B41FA5}">
                      <a16:colId xmlns:a16="http://schemas.microsoft.com/office/drawing/2014/main" val="1315146226"/>
                    </a:ext>
                  </a:extLst>
                </a:gridCol>
              </a:tblGrid>
              <a:tr h="629813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ゴール</a:t>
                      </a:r>
                      <a:r>
                        <a:rPr kumimoji="1" lang="en-US" altLang="ja-JP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</a:p>
                    <a:p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持続可能な生産と消費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持続可能な生産消費形態を確保する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5325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D3432-2D38-4644-A61C-6E5288D51735}"/>
              </a:ext>
            </a:extLst>
          </p:cNvPr>
          <p:cNvSpPr txBox="1"/>
          <p:nvPr/>
        </p:nvSpPr>
        <p:spPr>
          <a:xfrm>
            <a:off x="6874137" y="4062227"/>
            <a:ext cx="271436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食資源を大事に使う！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4D7080-1521-42F0-9B13-25CB04073197}"/>
              </a:ext>
            </a:extLst>
          </p:cNvPr>
          <p:cNvSpPr txBox="1"/>
          <p:nvPr/>
        </p:nvSpPr>
        <p:spPr>
          <a:xfrm>
            <a:off x="7696923" y="5316323"/>
            <a:ext cx="1880574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ごみを減らす！</a:t>
            </a:r>
          </a:p>
        </p:txBody>
      </p:sp>
    </p:spTree>
    <p:extLst>
      <p:ext uri="{BB962C8B-B14F-4D97-AF65-F5344CB8AC3E}">
        <p14:creationId xmlns:p14="http://schemas.microsoft.com/office/powerpoint/2010/main" val="303943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87726C4-53CD-422F-ADF6-2AAA2645FB32}"/>
              </a:ext>
            </a:extLst>
          </p:cNvPr>
          <p:cNvSpPr/>
          <p:nvPr/>
        </p:nvSpPr>
        <p:spPr>
          <a:xfrm>
            <a:off x="132229" y="1925515"/>
            <a:ext cx="9679986" cy="4810105"/>
          </a:xfrm>
          <a:prstGeom prst="rect">
            <a:avLst/>
          </a:prstGeom>
          <a:solidFill>
            <a:srgbClr val="F3F7E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2BA1857-D6D7-4D0C-8EBD-C7E11C5F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70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国内の</a:t>
            </a:r>
            <a:r>
              <a:rPr lang="ja-JP" altLang="en-US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食品ロスの発生状況（最新値</a:t>
            </a:r>
            <a:r>
              <a:rPr lang="en-US" altLang="ja-JP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R</a:t>
            </a:r>
            <a:r>
              <a:rPr lang="ja-JP" altLang="en-US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５年度）</a:t>
            </a:r>
            <a:endParaRPr lang="ja-JP" altLang="en-US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3F1678-071F-4995-837D-85DD2B61C62F}"/>
              </a:ext>
            </a:extLst>
          </p:cNvPr>
          <p:cNvSpPr txBox="1"/>
          <p:nvPr/>
        </p:nvSpPr>
        <p:spPr>
          <a:xfrm>
            <a:off x="7587342" y="6293063"/>
            <a:ext cx="205195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資料：農林水産省・環境省</a:t>
            </a:r>
            <a:endParaRPr lang="en-US" altLang="ja-JP" sz="1138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「令和５年度推計」</a:t>
            </a:r>
          </a:p>
        </p:txBody>
      </p:sp>
      <p:pic>
        <p:nvPicPr>
          <p:cNvPr id="23" name="図 22" descr="おもちゃ, 寝室, 部屋 が含まれている画像&#10;&#10;自動的に生成された説明">
            <a:extLst>
              <a:ext uri="{FF2B5EF4-FFF2-40B4-BE49-F238E27FC236}">
                <a16:creationId xmlns:a16="http://schemas.microsoft.com/office/drawing/2014/main" id="{A5E9226D-F684-4B85-B959-3CF8BF4B1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7" y="3296670"/>
            <a:ext cx="1973711" cy="1894763"/>
          </a:xfrm>
          <a:prstGeom prst="rect">
            <a:avLst/>
          </a:prstGeom>
        </p:spPr>
      </p:pic>
      <p:pic>
        <p:nvPicPr>
          <p:cNvPr id="25" name="図 24" descr="屋内, 座る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4CBB1176-C00E-437E-A913-6821F13787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64" y="3974969"/>
            <a:ext cx="2435437" cy="171454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7E428C-5EAB-4995-8CEA-097E6B623BBA}"/>
              </a:ext>
            </a:extLst>
          </p:cNvPr>
          <p:cNvSpPr txBox="1"/>
          <p:nvPr/>
        </p:nvSpPr>
        <p:spPr>
          <a:xfrm>
            <a:off x="375030" y="6263126"/>
            <a:ext cx="655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食品ロスは家庭系と事業系、同程度発生している。</a:t>
            </a:r>
            <a:endParaRPr lang="en-US" altLang="ja-JP" u="sng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0F1247-205D-4737-AB7D-45AC71DF3D80}"/>
              </a:ext>
            </a:extLst>
          </p:cNvPr>
          <p:cNvSpPr txBox="1"/>
          <p:nvPr/>
        </p:nvSpPr>
        <p:spPr>
          <a:xfrm>
            <a:off x="132229" y="586550"/>
            <a:ext cx="523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年間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464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万トン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◎事業系：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231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万トン（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◎家庭系：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233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万トン（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F6DF53-48B7-475C-BE2E-BE11F4BF0761}"/>
              </a:ext>
            </a:extLst>
          </p:cNvPr>
          <p:cNvSpPr txBox="1"/>
          <p:nvPr/>
        </p:nvSpPr>
        <p:spPr>
          <a:xfrm>
            <a:off x="1031326" y="2820923"/>
            <a:ext cx="96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家庭系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C237FA-5234-40C7-9D77-E1882C13A8E3}"/>
              </a:ext>
            </a:extLst>
          </p:cNvPr>
          <p:cNvSpPr txBox="1"/>
          <p:nvPr/>
        </p:nvSpPr>
        <p:spPr>
          <a:xfrm>
            <a:off x="7894194" y="3509124"/>
            <a:ext cx="9665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事業系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0809" y="699717"/>
            <a:ext cx="39084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国民１人あたり、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　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102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ｇ（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おにぎり約１個分）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年間　約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ｋｇの食品ロス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5DA6B99-1DF3-4298-B59C-F3F707AF77D6}"/>
              </a:ext>
            </a:extLst>
          </p:cNvPr>
          <p:cNvSpPr/>
          <p:nvPr/>
        </p:nvSpPr>
        <p:spPr>
          <a:xfrm>
            <a:off x="253253" y="1676891"/>
            <a:ext cx="4076700" cy="46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食品ロスの発生要因の内訳（全国）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9F1D7A3-E960-40C2-AA25-8931620EC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94" y="2299979"/>
            <a:ext cx="4072864" cy="39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0D59A63-F2EA-4AB3-8EE0-5C26593D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77" y="3551127"/>
            <a:ext cx="2565089" cy="20505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D611E9-BF01-43A0-BB0A-FD526AD7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41" y="1015362"/>
            <a:ext cx="2256119" cy="188960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03713" y="1275727"/>
            <a:ext cx="53494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37.8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事業系：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17.3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家庭系：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20.5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年度推計　大阪府）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1186" y="796216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大阪府の食品ロス量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</a:p>
        </p:txBody>
      </p:sp>
      <p:pic>
        <p:nvPicPr>
          <p:cNvPr id="17" name="図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118" y="3335023"/>
            <a:ext cx="3324572" cy="22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正方形/長方形 17"/>
          <p:cNvSpPr/>
          <p:nvPr/>
        </p:nvSpPr>
        <p:spPr>
          <a:xfrm>
            <a:off x="5534898" y="3264582"/>
            <a:ext cx="36297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家庭の食品ロス実態調査（平成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53347" y="3367757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事業系食品ロス発生量（令和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</a:p>
        </p:txBody>
      </p:sp>
      <p:sp>
        <p:nvSpPr>
          <p:cNvPr id="20" name="テキスト ボックス 12"/>
          <p:cNvSpPr txBox="1"/>
          <p:nvPr/>
        </p:nvSpPr>
        <p:spPr>
          <a:xfrm>
            <a:off x="4597701" y="707493"/>
            <a:ext cx="2677026" cy="320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ja-JP" sz="11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府内の食品ロス量（</a:t>
            </a: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en-US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sz="11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</a:t>
            </a: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推計</a:t>
            </a:r>
            <a:r>
              <a:rPr lang="ja-JP" sz="11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sz="105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下矢印 21"/>
          <p:cNvSpPr/>
          <p:nvPr/>
        </p:nvSpPr>
        <p:spPr>
          <a:xfrm rot="19971622">
            <a:off x="6285314" y="2767005"/>
            <a:ext cx="403412" cy="4809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下矢印 22"/>
          <p:cNvSpPr/>
          <p:nvPr/>
        </p:nvSpPr>
        <p:spPr>
          <a:xfrm rot="3068349">
            <a:off x="4584199" y="2681012"/>
            <a:ext cx="410643" cy="127468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5588876" y="5592073"/>
            <a:ext cx="4212229" cy="1169551"/>
          </a:xfrm>
          <a:prstGeom prst="rect">
            <a:avLst/>
          </a:prstGeom>
          <a:solidFill>
            <a:srgbClr val="FFFD97"/>
          </a:solidFill>
        </p:spPr>
        <p:txBody>
          <a:bodyPr wrap="square">
            <a:spAutoFit/>
          </a:bodyPr>
          <a:lstStyle/>
          <a:p>
            <a:pPr indent="152400">
              <a:spcAft>
                <a:spcPts val="600"/>
              </a:spcAft>
            </a:pPr>
            <a:r>
              <a:rPr lang="ja-JP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調査結果（一部抜粋）</a:t>
            </a:r>
            <a:r>
              <a:rPr lang="ja-JP" altLang="ja-JP" sz="11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52400">
              <a:spcAft>
                <a:spcPts val="600"/>
              </a:spcAft>
            </a:pPr>
            <a:r>
              <a:rPr lang="ja-JP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・廃棄する食品があった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のは、</a:t>
            </a:r>
            <a:r>
              <a:rPr lang="en-US" altLang="ja-JP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1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割の世帯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89535">
              <a:spcAft>
                <a:spcPts val="600"/>
              </a:spcAft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・</a:t>
            </a:r>
            <a:r>
              <a:rPr lang="ja-JP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廃棄が多いのは、年代別では</a:t>
            </a:r>
            <a:r>
              <a:rPr lang="en-US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</a:t>
            </a:r>
            <a:r>
              <a:rPr lang="ja-JP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、同居家族別で</a:t>
            </a:r>
            <a:b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ja-JP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小学生・中学生・高校生が同居している世帯</a:t>
            </a:r>
            <a:endParaRPr lang="en-US" altLang="ja-JP" sz="1100" b="1" u="sng" kern="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89535">
              <a:spcAft>
                <a:spcPts val="0"/>
              </a:spcAft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・廃棄する食品は</a:t>
            </a:r>
            <a:r>
              <a:rPr lang="ja-JP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「調味料」と「生鮮野菜」で</a:t>
            </a:r>
            <a:r>
              <a:rPr lang="en-US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</a:t>
            </a:r>
            <a:r>
              <a:rPr lang="ja-JP" altLang="en-US" sz="11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以上</a:t>
            </a:r>
            <a:endParaRPr lang="ja-JP" altLang="ja-JP" sz="1100" b="1" u="sng" kern="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0" y="1376119"/>
            <a:ext cx="1631088" cy="16310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51147" y="5698744"/>
            <a:ext cx="3979330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解析調査結果（一部抜粋）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just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・大阪府は</a:t>
            </a:r>
            <a:r>
              <a:rPr lang="ja-JP" altLang="en-US" sz="11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「食品小売業」及び「外食産業」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が占める割合が高い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ストライプ矢印 14"/>
          <p:cNvSpPr/>
          <p:nvPr/>
        </p:nvSpPr>
        <p:spPr>
          <a:xfrm>
            <a:off x="1574377" y="1954365"/>
            <a:ext cx="645458" cy="609738"/>
          </a:xfrm>
          <a:prstGeom prst="stripedRightArrow">
            <a:avLst>
              <a:gd name="adj1" fmla="val 50000"/>
              <a:gd name="adj2" fmla="val 4999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6B16C19-33CB-4692-96D7-95D4C3B47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545" y="950563"/>
            <a:ext cx="3335294" cy="2056644"/>
          </a:xfrm>
          <a:prstGeom prst="rect">
            <a:avLst/>
          </a:prstGeom>
        </p:spPr>
      </p:pic>
      <p:sp>
        <p:nvSpPr>
          <p:cNvPr id="25" name="Text Box 2">
            <a:extLst>
              <a:ext uri="{FF2B5EF4-FFF2-40B4-BE49-F238E27FC236}">
                <a16:creationId xmlns:a16="http://schemas.microsoft.com/office/drawing/2014/main" id="{7C65BF06-06AF-4534-9182-48AB4C89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70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大阪府の</a:t>
            </a:r>
            <a:r>
              <a:rPr lang="ja-JP" altLang="en-US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食品ロスの発生状況（最新値</a:t>
            </a:r>
            <a:r>
              <a:rPr lang="en-US" altLang="ja-JP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R</a:t>
            </a:r>
            <a:r>
              <a:rPr lang="ja-JP" altLang="en-US" sz="32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４年度）</a:t>
            </a:r>
            <a:endParaRPr lang="ja-JP" altLang="en-US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1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518654"/>
            <a:ext cx="9482780" cy="639276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2525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ea typeface="HGP創英角ｺﾞｼｯｸUB" pitchFamily="50" charset="-128"/>
                <a:cs typeface="ＭＳ Ｐゴシック" charset="-128"/>
              </a:rPr>
              <a:t>　</a:t>
            </a:r>
            <a:r>
              <a:rPr lang="ja-JP" altLang="en-US" sz="32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charset="-128"/>
              </a:rPr>
              <a:t>身近な食品ロス</a:t>
            </a:r>
            <a:endParaRPr lang="ja-JP" altLang="en-US" sz="3600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30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85114-E4ED-44F2-9421-04A7D90DB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B75F29-2A43-47D9-BF57-FD259BF795F0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2D42708-4F3D-4A0C-9781-7D452FC1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4" y="423985"/>
            <a:ext cx="7358681" cy="6103076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DA67BD3-FCAE-4C79-91EC-EC5CF8F94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47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食品ロスが与える環境影響</a:t>
            </a:r>
            <a:endParaRPr lang="ja-JP" altLang="en-US" sz="3600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6138A2-CD93-44EA-ACE7-C75DAC070F43}"/>
              </a:ext>
            </a:extLst>
          </p:cNvPr>
          <p:cNvSpPr txBox="1"/>
          <p:nvPr/>
        </p:nvSpPr>
        <p:spPr>
          <a:xfrm>
            <a:off x="4625788" y="6527061"/>
            <a:ext cx="5217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hlinkClick r:id="rId3"/>
              </a:rPr>
              <a:t>「もったいない」だけじゃない、食品ロスと環境問題 </a:t>
            </a:r>
            <a:r>
              <a:rPr lang="en-US" altLang="ja-JP" sz="1200" dirty="0">
                <a:hlinkClick r:id="rId3"/>
              </a:rPr>
              <a:t>| </a:t>
            </a:r>
            <a:r>
              <a:rPr lang="en-US" altLang="ja-JP" sz="1200" dirty="0" err="1">
                <a:hlinkClick r:id="rId3"/>
              </a:rPr>
              <a:t>ecojin</a:t>
            </a:r>
            <a:r>
              <a:rPr lang="ja-JP" altLang="en-US" sz="1200" dirty="0">
                <a:hlinkClick r:id="rId3"/>
              </a:rPr>
              <a:t>（エコジン）：環境省</a:t>
            </a:r>
            <a:endParaRPr lang="ja-JP" altLang="en-US" sz="1138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86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1" y="710328"/>
            <a:ext cx="5620871" cy="23441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" y="18723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日々の食生活で食品ロスを減らす３つのコツ</a:t>
            </a:r>
            <a:endParaRPr lang="ja-JP" altLang="en-US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10" y="2609120"/>
            <a:ext cx="5894484" cy="235008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4708525"/>
            <a:ext cx="6111759" cy="21494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681532-24A7-418B-99AA-000C0BBE3918}"/>
              </a:ext>
            </a:extLst>
          </p:cNvPr>
          <p:cNvSpPr txBox="1"/>
          <p:nvPr/>
        </p:nvSpPr>
        <p:spPr>
          <a:xfrm>
            <a:off x="215529" y="6444620"/>
            <a:ext cx="3035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資料：消費者庁食品ロス削減ガイドブック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372662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" y="5276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買い物の３原則</a:t>
            </a:r>
            <a:endParaRPr lang="ja-JP" altLang="en-US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61364" y="605185"/>
            <a:ext cx="115375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（１）買物前に手持ちの食材と期限を確認</a:t>
            </a:r>
            <a:endParaRPr lang="en-US" altLang="ja-JP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・買物前に、冷蔵庫や食品庫にある食材、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その食材の期限を確認する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（２）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必要な分だけ買う</a:t>
            </a:r>
            <a:endParaRPr lang="en-US" altLang="ja-JP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・使う分・食べきれる量だけ買う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（３）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期限表示を知って賢く買う</a:t>
            </a:r>
            <a:endParaRPr lang="en-US" altLang="ja-JP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・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利用予定と照らして、期限表示を確認する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13" y="574403"/>
            <a:ext cx="5388087" cy="20498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8" y="2624296"/>
            <a:ext cx="5440238" cy="19600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70" y="4614862"/>
            <a:ext cx="5519198" cy="2243138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169209" y="2626655"/>
            <a:ext cx="9636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34703" y="4584325"/>
            <a:ext cx="96365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52" y="1458737"/>
            <a:ext cx="1182499" cy="11110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52" y="3213653"/>
            <a:ext cx="1198074" cy="128520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66" y="5311319"/>
            <a:ext cx="1704104" cy="148797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6139EE-047E-48C7-8D2B-1E32F765C9A2}"/>
              </a:ext>
            </a:extLst>
          </p:cNvPr>
          <p:cNvSpPr txBox="1"/>
          <p:nvPr/>
        </p:nvSpPr>
        <p:spPr>
          <a:xfrm>
            <a:off x="0" y="6561200"/>
            <a:ext cx="3035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資料：消費者庁食品ロス削減ガイドブック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360899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9657"/>
            <a:ext cx="8313133" cy="1325563"/>
          </a:xfrm>
        </p:spPr>
        <p:txBody>
          <a:bodyPr vert="horz" lIns="0" tIns="45720" rIns="0" bIns="45720" rtlCol="0" anchor="ctr">
            <a:normAutofit/>
          </a:bodyPr>
          <a:lstStyle/>
          <a:p>
            <a:pPr algn="l">
              <a:lnSpc>
                <a:spcPts val="3000"/>
              </a:lnSpc>
            </a:pPr>
            <a:b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" y="5276"/>
            <a:ext cx="9906000" cy="51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4295" tIns="8890" rIns="74295" bIns="889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/>
            <a:r>
              <a:rPr lang="ja-JP" altLang="en-US" sz="320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charset="-128"/>
              </a:rPr>
              <a:t>　賞味期限と消費期限のちがいを知ろう</a:t>
            </a:r>
            <a:endParaRPr lang="ja-JP" altLang="en-US" sz="3600" b="1" dirty="0">
              <a:solidFill>
                <a:prstClr val="whit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4" y="582934"/>
            <a:ext cx="9297867" cy="469188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329249" y="5342076"/>
            <a:ext cx="409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賞味期限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：おいしく食べることができる期限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76328" y="5711408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定められた方法により保存した場合に、</a:t>
            </a:r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期待される全て</a:t>
            </a:r>
          </a:p>
          <a:p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の品質の保持が十分に可能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であると認められる期限。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ただし、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当該期限を超えた場合でも、これらの品質が</a:t>
            </a:r>
          </a:p>
          <a:p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保持されていることがある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9170" y="5342076"/>
            <a:ext cx="4280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消費期限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：過ぎたら食べない方がよい期限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6249" y="5711408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定められた方法により保存した場合、腐敗、変敗その他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の品質（状態）の劣化に伴い、</a:t>
            </a:r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安全性を欠くこととなる</a:t>
            </a:r>
          </a:p>
          <a:p>
            <a:r>
              <a:rPr lang="ja-JP" altLang="en-US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おそれがないと認められる期限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D9C0ED-F641-44F3-9F07-AF499411D244}"/>
              </a:ext>
            </a:extLst>
          </p:cNvPr>
          <p:cNvSpPr txBox="1"/>
          <p:nvPr/>
        </p:nvSpPr>
        <p:spPr>
          <a:xfrm>
            <a:off x="156614" y="5091942"/>
            <a:ext cx="3035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資料：消費者庁食品ロス削減ガイドブック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355473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1013</Words>
  <Application>Microsoft Office PowerPoint</Application>
  <PresentationFormat>A4 210 x 297 mm</PresentationFormat>
  <Paragraphs>115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HGP創英角ﾎﾟｯﾌﾟ体</vt:lpstr>
      <vt:lpstr>Meiryo UI</vt:lpstr>
      <vt:lpstr>UD デジタル 教科書体 NK-B</vt:lpstr>
      <vt:lpstr>UD デジタル 教科書体 NK-R</vt:lpstr>
      <vt:lpstr>UD デジタル 教科書体 NP-B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　　　　　　　　</vt:lpstr>
      <vt:lpstr> 　　　　　　　　</vt:lpstr>
      <vt:lpstr> 　　　　　　　　</vt:lpstr>
      <vt:lpstr> 　　　　　　　　</vt:lpstr>
      <vt:lpstr> 　　　　　　　　</vt:lpstr>
      <vt:lpstr> 　　　　　　　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2021-05-19T07:33:14Z</dcterms:created>
  <dcterms:modified xsi:type="dcterms:W3CDTF">2026-03-09T04:04:04Z</dcterms:modified>
</cp:coreProperties>
</file>