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1" r:id="rId2"/>
    <p:sldId id="257" r:id="rId3"/>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CA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25" d="100"/>
          <a:sy n="125" d="100"/>
        </p:scale>
        <p:origin x="1157" y="1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A59E025-3D14-4B6A-B646-48554D16EBF9}" type="datetimeFigureOut">
              <a:rPr kumimoji="1" lang="ja-JP" altLang="en-US" smtClean="0"/>
              <a:t>2025/5/15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A97291-6B42-43F8-83F0-0E89651EC7AA}" type="slidenum">
              <a:rPr kumimoji="1" lang="ja-JP" altLang="en-US" smtClean="0"/>
              <a:t>‹#›</a:t>
            </a:fld>
            <a:endParaRPr kumimoji="1" lang="ja-JP" altLang="en-US"/>
          </a:p>
        </p:txBody>
      </p:sp>
    </p:spTree>
    <p:extLst>
      <p:ext uri="{BB962C8B-B14F-4D97-AF65-F5344CB8AC3E}">
        <p14:creationId xmlns:p14="http://schemas.microsoft.com/office/powerpoint/2010/main" val="3153183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A59E025-3D14-4B6A-B646-48554D16EBF9}" type="datetimeFigureOut">
              <a:rPr kumimoji="1" lang="ja-JP" altLang="en-US" smtClean="0"/>
              <a:t>2025/5/15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A97291-6B42-43F8-83F0-0E89651EC7AA}" type="slidenum">
              <a:rPr kumimoji="1" lang="ja-JP" altLang="en-US" smtClean="0"/>
              <a:t>‹#›</a:t>
            </a:fld>
            <a:endParaRPr kumimoji="1" lang="ja-JP" altLang="en-US"/>
          </a:p>
        </p:txBody>
      </p:sp>
    </p:spTree>
    <p:extLst>
      <p:ext uri="{BB962C8B-B14F-4D97-AF65-F5344CB8AC3E}">
        <p14:creationId xmlns:p14="http://schemas.microsoft.com/office/powerpoint/2010/main" val="3201519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A59E025-3D14-4B6A-B646-48554D16EBF9}" type="datetimeFigureOut">
              <a:rPr kumimoji="1" lang="ja-JP" altLang="en-US" smtClean="0"/>
              <a:t>2025/5/15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A97291-6B42-43F8-83F0-0E89651EC7AA}" type="slidenum">
              <a:rPr kumimoji="1" lang="ja-JP" altLang="en-US" smtClean="0"/>
              <a:t>‹#›</a:t>
            </a:fld>
            <a:endParaRPr kumimoji="1" lang="ja-JP" altLang="en-US"/>
          </a:p>
        </p:txBody>
      </p:sp>
    </p:spTree>
    <p:extLst>
      <p:ext uri="{BB962C8B-B14F-4D97-AF65-F5344CB8AC3E}">
        <p14:creationId xmlns:p14="http://schemas.microsoft.com/office/powerpoint/2010/main" val="1879511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A59E025-3D14-4B6A-B646-48554D16EBF9}" type="datetimeFigureOut">
              <a:rPr kumimoji="1" lang="ja-JP" altLang="en-US" smtClean="0"/>
              <a:t>2025/5/15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A97291-6B42-43F8-83F0-0E89651EC7AA}" type="slidenum">
              <a:rPr kumimoji="1" lang="ja-JP" altLang="en-US" smtClean="0"/>
              <a:t>‹#›</a:t>
            </a:fld>
            <a:endParaRPr kumimoji="1" lang="ja-JP" altLang="en-US"/>
          </a:p>
        </p:txBody>
      </p:sp>
    </p:spTree>
    <p:extLst>
      <p:ext uri="{BB962C8B-B14F-4D97-AF65-F5344CB8AC3E}">
        <p14:creationId xmlns:p14="http://schemas.microsoft.com/office/powerpoint/2010/main" val="123816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A59E025-3D14-4B6A-B646-48554D16EBF9}" type="datetimeFigureOut">
              <a:rPr kumimoji="1" lang="ja-JP" altLang="en-US" smtClean="0"/>
              <a:t>2025/5/15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2A97291-6B42-43F8-83F0-0E89651EC7AA}" type="slidenum">
              <a:rPr kumimoji="1" lang="ja-JP" altLang="en-US" smtClean="0"/>
              <a:t>‹#›</a:t>
            </a:fld>
            <a:endParaRPr kumimoji="1" lang="ja-JP" altLang="en-US"/>
          </a:p>
        </p:txBody>
      </p:sp>
    </p:spTree>
    <p:extLst>
      <p:ext uri="{BB962C8B-B14F-4D97-AF65-F5344CB8AC3E}">
        <p14:creationId xmlns:p14="http://schemas.microsoft.com/office/powerpoint/2010/main" val="3585113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A59E025-3D14-4B6A-B646-48554D16EBF9}" type="datetimeFigureOut">
              <a:rPr kumimoji="1" lang="ja-JP" altLang="en-US" smtClean="0"/>
              <a:t>2025/5/15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2A97291-6B42-43F8-83F0-0E89651EC7AA}" type="slidenum">
              <a:rPr kumimoji="1" lang="ja-JP" altLang="en-US" smtClean="0"/>
              <a:t>‹#›</a:t>
            </a:fld>
            <a:endParaRPr kumimoji="1" lang="ja-JP" altLang="en-US"/>
          </a:p>
        </p:txBody>
      </p:sp>
    </p:spTree>
    <p:extLst>
      <p:ext uri="{BB962C8B-B14F-4D97-AF65-F5344CB8AC3E}">
        <p14:creationId xmlns:p14="http://schemas.microsoft.com/office/powerpoint/2010/main" val="783894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A59E025-3D14-4B6A-B646-48554D16EBF9}" type="datetimeFigureOut">
              <a:rPr kumimoji="1" lang="ja-JP" altLang="en-US" smtClean="0"/>
              <a:t>2025/5/15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2A97291-6B42-43F8-83F0-0E89651EC7AA}" type="slidenum">
              <a:rPr kumimoji="1" lang="ja-JP" altLang="en-US" smtClean="0"/>
              <a:t>‹#›</a:t>
            </a:fld>
            <a:endParaRPr kumimoji="1" lang="ja-JP" altLang="en-US"/>
          </a:p>
        </p:txBody>
      </p:sp>
    </p:spTree>
    <p:extLst>
      <p:ext uri="{BB962C8B-B14F-4D97-AF65-F5344CB8AC3E}">
        <p14:creationId xmlns:p14="http://schemas.microsoft.com/office/powerpoint/2010/main" val="764448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A59E025-3D14-4B6A-B646-48554D16EBF9}" type="datetimeFigureOut">
              <a:rPr kumimoji="1" lang="ja-JP" altLang="en-US" smtClean="0"/>
              <a:t>2025/5/15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2A97291-6B42-43F8-83F0-0E89651EC7AA}" type="slidenum">
              <a:rPr kumimoji="1" lang="ja-JP" altLang="en-US" smtClean="0"/>
              <a:t>‹#›</a:t>
            </a:fld>
            <a:endParaRPr kumimoji="1" lang="ja-JP" altLang="en-US"/>
          </a:p>
        </p:txBody>
      </p:sp>
    </p:spTree>
    <p:extLst>
      <p:ext uri="{BB962C8B-B14F-4D97-AF65-F5344CB8AC3E}">
        <p14:creationId xmlns:p14="http://schemas.microsoft.com/office/powerpoint/2010/main" val="1723033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59E025-3D14-4B6A-B646-48554D16EBF9}" type="datetimeFigureOut">
              <a:rPr kumimoji="1" lang="ja-JP" altLang="en-US" smtClean="0"/>
              <a:t>2025/5/15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2A97291-6B42-43F8-83F0-0E89651EC7AA}" type="slidenum">
              <a:rPr kumimoji="1" lang="ja-JP" altLang="en-US" smtClean="0"/>
              <a:t>‹#›</a:t>
            </a:fld>
            <a:endParaRPr kumimoji="1" lang="ja-JP" altLang="en-US"/>
          </a:p>
        </p:txBody>
      </p:sp>
    </p:spTree>
    <p:extLst>
      <p:ext uri="{BB962C8B-B14F-4D97-AF65-F5344CB8AC3E}">
        <p14:creationId xmlns:p14="http://schemas.microsoft.com/office/powerpoint/2010/main" val="2224261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A59E025-3D14-4B6A-B646-48554D16EBF9}" type="datetimeFigureOut">
              <a:rPr kumimoji="1" lang="ja-JP" altLang="en-US" smtClean="0"/>
              <a:t>2025/5/15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2A97291-6B42-43F8-83F0-0E89651EC7AA}" type="slidenum">
              <a:rPr kumimoji="1" lang="ja-JP" altLang="en-US" smtClean="0"/>
              <a:t>‹#›</a:t>
            </a:fld>
            <a:endParaRPr kumimoji="1" lang="ja-JP" altLang="en-US"/>
          </a:p>
        </p:txBody>
      </p:sp>
    </p:spTree>
    <p:extLst>
      <p:ext uri="{BB962C8B-B14F-4D97-AF65-F5344CB8AC3E}">
        <p14:creationId xmlns:p14="http://schemas.microsoft.com/office/powerpoint/2010/main" val="2952210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A59E025-3D14-4B6A-B646-48554D16EBF9}" type="datetimeFigureOut">
              <a:rPr kumimoji="1" lang="ja-JP" altLang="en-US" smtClean="0"/>
              <a:t>2025/5/15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2A97291-6B42-43F8-83F0-0E89651EC7AA}" type="slidenum">
              <a:rPr kumimoji="1" lang="ja-JP" altLang="en-US" smtClean="0"/>
              <a:t>‹#›</a:t>
            </a:fld>
            <a:endParaRPr kumimoji="1" lang="ja-JP" altLang="en-US"/>
          </a:p>
        </p:txBody>
      </p:sp>
    </p:spTree>
    <p:extLst>
      <p:ext uri="{BB962C8B-B14F-4D97-AF65-F5344CB8AC3E}">
        <p14:creationId xmlns:p14="http://schemas.microsoft.com/office/powerpoint/2010/main" val="237369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A59E025-3D14-4B6A-B646-48554D16EBF9}" type="datetimeFigureOut">
              <a:rPr kumimoji="1" lang="ja-JP" altLang="en-US" smtClean="0"/>
              <a:t>2025/5/15</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2A97291-6B42-43F8-83F0-0E89651EC7AA}" type="slidenum">
              <a:rPr kumimoji="1" lang="ja-JP" altLang="en-US" smtClean="0"/>
              <a:t>‹#›</a:t>
            </a:fld>
            <a:endParaRPr kumimoji="1" lang="ja-JP" altLang="en-US"/>
          </a:p>
        </p:txBody>
      </p:sp>
    </p:spTree>
    <p:extLst>
      <p:ext uri="{BB962C8B-B14F-4D97-AF65-F5344CB8AC3E}">
        <p14:creationId xmlns:p14="http://schemas.microsoft.com/office/powerpoint/2010/main" val="20294941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hyperlink" Target="https://www.pref.osaka.lg.jp/o120170/minamikawachinm/m_index/f_ichizikustamp.html"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mailto:minamikawachinotomidori-g04@sbox.pref.osaka.lg.jp" TargetMode="External"/><Relationship Id="rId11" Type="http://schemas.openxmlformats.org/officeDocument/2006/relationships/hyperlink" Target="https://www.instagram.com/osk_minamikawachi_nm/" TargetMode="External"/><Relationship Id="rId5" Type="http://schemas.openxmlformats.org/officeDocument/2006/relationships/image" Target="../media/image4.pn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7.png"/><Relationship Id="rId1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minamikawachinotomidori-g04@sbox.pref.osaka.lg.jp"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E46A2B55-CF12-434A-ACB4-3CB5BBFED35F}"/>
              </a:ext>
            </a:extLst>
          </p:cNvPr>
          <p:cNvPicPr>
            <a:picLocks noChangeAspect="1"/>
          </p:cNvPicPr>
          <p:nvPr/>
        </p:nvPicPr>
        <p:blipFill rotWithShape="1">
          <a:blip r:embed="rId2">
            <a:alphaModFix amt="84000"/>
          </a:blip>
          <a:srcRect t="36707" b="1"/>
          <a:stretch/>
        </p:blipFill>
        <p:spPr>
          <a:xfrm>
            <a:off x="-182880" y="-1"/>
            <a:ext cx="7178040" cy="7163875"/>
          </a:xfrm>
          <a:prstGeom prst="rect">
            <a:avLst/>
          </a:prstGeom>
          <a:effectLst>
            <a:softEdge rad="0"/>
          </a:effectLst>
        </p:spPr>
      </p:pic>
      <p:sp>
        <p:nvSpPr>
          <p:cNvPr id="14" name="正方形/長方形 13">
            <a:extLst>
              <a:ext uri="{FF2B5EF4-FFF2-40B4-BE49-F238E27FC236}">
                <a16:creationId xmlns:a16="http://schemas.microsoft.com/office/drawing/2014/main" id="{7184908A-224B-4416-828A-C395472A3F17}"/>
              </a:ext>
            </a:extLst>
          </p:cNvPr>
          <p:cNvSpPr/>
          <p:nvPr/>
        </p:nvSpPr>
        <p:spPr>
          <a:xfrm>
            <a:off x="0" y="6786048"/>
            <a:ext cx="6866793" cy="2470811"/>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48FECFD1-EF5C-44DC-8CBC-92F2374CE15F}"/>
              </a:ext>
            </a:extLst>
          </p:cNvPr>
          <p:cNvPicPr>
            <a:picLocks noChangeAspect="1"/>
          </p:cNvPicPr>
          <p:nvPr/>
        </p:nvPicPr>
        <p:blipFill rotWithShape="1">
          <a:blip r:embed="rId3">
            <a:duotone>
              <a:prstClr val="black"/>
              <a:srgbClr val="E0CA2A">
                <a:tint val="45000"/>
                <a:satMod val="400000"/>
              </a:srgbClr>
            </a:duotone>
            <a:extLst>
              <a:ext uri="{BEBA8EAE-BF5A-486C-A8C5-ECC9F3942E4B}">
                <a14:imgProps xmlns:a14="http://schemas.microsoft.com/office/drawing/2010/main">
                  <a14:imgLayer r:embed="rId4">
                    <a14:imgEffect>
                      <a14:saturation sat="200000"/>
                    </a14:imgEffect>
                    <a14:imgEffect>
                      <a14:brightnessContrast contrast="40000"/>
                    </a14:imgEffect>
                  </a14:imgLayer>
                </a14:imgProps>
              </a:ext>
              <a:ext uri="{28A0092B-C50C-407E-A947-70E740481C1C}">
                <a14:useLocalDpi xmlns:a14="http://schemas.microsoft.com/office/drawing/2010/main" val="0"/>
              </a:ext>
            </a:extLst>
          </a:blip>
          <a:srcRect r="15194" b="31134"/>
          <a:stretch/>
        </p:blipFill>
        <p:spPr>
          <a:xfrm flipH="1">
            <a:off x="-17147" y="8896386"/>
            <a:ext cx="6905625" cy="1009614"/>
          </a:xfrm>
          <a:prstGeom prst="rect">
            <a:avLst/>
          </a:prstGeom>
          <a:noFill/>
        </p:spPr>
      </p:pic>
      <p:sp>
        <p:nvSpPr>
          <p:cNvPr id="16" name="楕円 15">
            <a:extLst>
              <a:ext uri="{FF2B5EF4-FFF2-40B4-BE49-F238E27FC236}">
                <a16:creationId xmlns:a16="http://schemas.microsoft.com/office/drawing/2014/main" id="{FD3C5B6B-5099-42DD-A1B6-7233FA34F904}"/>
              </a:ext>
            </a:extLst>
          </p:cNvPr>
          <p:cNvSpPr/>
          <p:nvPr/>
        </p:nvSpPr>
        <p:spPr>
          <a:xfrm>
            <a:off x="583290" y="6786048"/>
            <a:ext cx="1654019" cy="1693426"/>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4B4E09C9-27B5-46A3-9CDB-F9868384B3CB}"/>
              </a:ext>
            </a:extLst>
          </p:cNvPr>
          <p:cNvCxnSpPr>
            <a:cxnSpLocks/>
          </p:cNvCxnSpPr>
          <p:nvPr/>
        </p:nvCxnSpPr>
        <p:spPr>
          <a:xfrm>
            <a:off x="81327" y="1621534"/>
            <a:ext cx="6695346" cy="0"/>
          </a:xfrm>
          <a:prstGeom prst="line">
            <a:avLst/>
          </a:prstGeom>
          <a:ln w="571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18" name="グループ化 17">
            <a:extLst>
              <a:ext uri="{FF2B5EF4-FFF2-40B4-BE49-F238E27FC236}">
                <a16:creationId xmlns:a16="http://schemas.microsoft.com/office/drawing/2014/main" id="{42D30CC2-69C6-4B32-99BC-3020C8FE01AA}"/>
              </a:ext>
            </a:extLst>
          </p:cNvPr>
          <p:cNvGrpSpPr/>
          <p:nvPr/>
        </p:nvGrpSpPr>
        <p:grpSpPr>
          <a:xfrm>
            <a:off x="479263" y="4830"/>
            <a:ext cx="6695346" cy="1469935"/>
            <a:chOff x="491807" y="710949"/>
            <a:chExt cx="6695346" cy="1469935"/>
          </a:xfrm>
        </p:grpSpPr>
        <p:sp>
          <p:nvSpPr>
            <p:cNvPr id="19" name="テキスト ボックス 18">
              <a:extLst>
                <a:ext uri="{FF2B5EF4-FFF2-40B4-BE49-F238E27FC236}">
                  <a16:creationId xmlns:a16="http://schemas.microsoft.com/office/drawing/2014/main" id="{1FCA0951-388B-4049-84A1-BE58B75BEFE2}"/>
                </a:ext>
              </a:extLst>
            </p:cNvPr>
            <p:cNvSpPr txBox="1"/>
            <p:nvPr/>
          </p:nvSpPr>
          <p:spPr>
            <a:xfrm>
              <a:off x="810313" y="1472998"/>
              <a:ext cx="4114799" cy="707886"/>
            </a:xfrm>
            <a:prstGeom prst="rect">
              <a:avLst/>
            </a:prstGeom>
            <a:noFill/>
          </p:spPr>
          <p:txBody>
            <a:bodyPr wrap="square" rtlCol="0">
              <a:spAutoFit/>
            </a:bodyPr>
            <a:lstStyle/>
            <a:p>
              <a:r>
                <a:rPr kumimoji="1" lang="ja-JP" altLang="en-US" sz="4000" b="1" u="sng" dirty="0">
                  <a:solidFill>
                    <a:schemeClr val="bg1"/>
                  </a:solidFill>
                  <a:effectLst>
                    <a:glow rad="63500">
                      <a:srgbClr val="FF0000">
                        <a:alpha val="40000"/>
                      </a:srgbClr>
                    </a:glow>
                    <a:reflection endPos="0" dir="5400000" sy="-100000" algn="bl" rotWithShape="0"/>
                  </a:effectLst>
                  <a:latin typeface="HG丸ｺﾞｼｯｸM-PRO" panose="020F0600000000000000" pitchFamily="50" charset="-128"/>
                  <a:ea typeface="HG丸ｺﾞｼｯｸM-PRO" panose="020F0600000000000000" pitchFamily="50" charset="-128"/>
                </a:rPr>
                <a:t>参加事業者募集</a:t>
              </a:r>
            </a:p>
          </p:txBody>
        </p:sp>
        <p:sp>
          <p:nvSpPr>
            <p:cNvPr id="20" name="テキスト ボックス 19">
              <a:extLst>
                <a:ext uri="{FF2B5EF4-FFF2-40B4-BE49-F238E27FC236}">
                  <a16:creationId xmlns:a16="http://schemas.microsoft.com/office/drawing/2014/main" id="{13487094-40D4-4989-87A4-BA47872A5973}"/>
                </a:ext>
              </a:extLst>
            </p:cNvPr>
            <p:cNvSpPr txBox="1"/>
            <p:nvPr/>
          </p:nvSpPr>
          <p:spPr>
            <a:xfrm>
              <a:off x="491807" y="710949"/>
              <a:ext cx="6695346" cy="1200329"/>
            </a:xfrm>
            <a:prstGeom prst="rect">
              <a:avLst/>
            </a:prstGeom>
            <a:noFill/>
          </p:spPr>
          <p:txBody>
            <a:bodyPr wrap="square" rtlCol="0">
              <a:spAutoFit/>
            </a:bodyPr>
            <a:lstStyle/>
            <a:p>
              <a:r>
                <a:rPr kumimoji="1" lang="ja-JP" altLang="en-US" sz="2400" b="1" dirty="0">
                  <a:solidFill>
                    <a:schemeClr val="bg1"/>
                  </a:solidFill>
                  <a:effectLst>
                    <a:glow rad="63500">
                      <a:srgbClr val="FF0000">
                        <a:alpha val="40000"/>
                      </a:srgbClr>
                    </a:glow>
                    <a:reflection endPos="0" dir="5400000" sy="-100000" algn="bl" rotWithShape="0"/>
                  </a:effectLst>
                  <a:latin typeface="HG丸ｺﾞｼｯｸM-PRO" panose="020F0600000000000000" pitchFamily="50" charset="-128"/>
                  <a:ea typeface="HG丸ｺﾞｼｯｸM-PRO" panose="020F0600000000000000" pitchFamily="50" charset="-128"/>
                </a:rPr>
                <a:t>大阪産</a:t>
              </a:r>
              <a:r>
                <a:rPr kumimoji="1" lang="en-US" altLang="ja-JP" sz="2400" b="1" dirty="0">
                  <a:solidFill>
                    <a:schemeClr val="bg1"/>
                  </a:solidFill>
                  <a:effectLst>
                    <a:glow rad="63500">
                      <a:srgbClr val="FF0000">
                        <a:alpha val="40000"/>
                      </a:srgbClr>
                    </a:glow>
                    <a:reflection endPos="0" dir="5400000" sy="-100000" algn="bl" rotWithShape="0"/>
                  </a:effectLst>
                  <a:latin typeface="HG丸ｺﾞｼｯｸM-PRO" panose="020F0600000000000000" pitchFamily="50" charset="-128"/>
                  <a:ea typeface="HG丸ｺﾞｼｯｸM-PRO" panose="020F0600000000000000" pitchFamily="50" charset="-128"/>
                </a:rPr>
                <a:t>(</a:t>
              </a:r>
              <a:r>
                <a:rPr kumimoji="1" lang="ja-JP" altLang="en-US" sz="2400" b="1" dirty="0">
                  <a:solidFill>
                    <a:schemeClr val="bg1"/>
                  </a:solidFill>
                  <a:effectLst>
                    <a:glow rad="63500">
                      <a:srgbClr val="FF0000">
                        <a:alpha val="40000"/>
                      </a:srgbClr>
                    </a:glow>
                    <a:reflection endPos="0" dir="5400000" sy="-100000" algn="bl" rotWithShape="0"/>
                  </a:effectLst>
                  <a:latin typeface="HG丸ｺﾞｼｯｸM-PRO" panose="020F0600000000000000" pitchFamily="50" charset="-128"/>
                  <a:ea typeface="HG丸ｺﾞｼｯｸM-PRO" panose="020F0600000000000000" pitchFamily="50" charset="-128"/>
                </a:rPr>
                <a:t>もん</a:t>
              </a:r>
              <a:r>
                <a:rPr kumimoji="1" lang="en-US" altLang="ja-JP" sz="2400" b="1" dirty="0">
                  <a:solidFill>
                    <a:schemeClr val="bg1"/>
                  </a:solidFill>
                  <a:effectLst>
                    <a:glow rad="63500">
                      <a:srgbClr val="FF0000">
                        <a:alpha val="40000"/>
                      </a:srgbClr>
                    </a:glow>
                    <a:reflection endPos="0" dir="5400000" sy="-100000" algn="bl" rotWithShape="0"/>
                  </a:effectLst>
                  <a:latin typeface="HG丸ｺﾞｼｯｸM-PRO" panose="020F0600000000000000" pitchFamily="50" charset="-128"/>
                  <a:ea typeface="HG丸ｺﾞｼｯｸM-PRO" panose="020F0600000000000000" pitchFamily="50" charset="-128"/>
                </a:rPr>
                <a:t>)</a:t>
              </a:r>
              <a:r>
                <a:rPr kumimoji="1" lang="ja-JP" altLang="en-US" sz="2400" b="1" dirty="0">
                  <a:solidFill>
                    <a:schemeClr val="bg1"/>
                  </a:solidFill>
                  <a:effectLst>
                    <a:glow rad="63500">
                      <a:srgbClr val="FF0000">
                        <a:alpha val="40000"/>
                      </a:srgbClr>
                    </a:glow>
                    <a:reflection endPos="0" dir="5400000" sy="-100000" algn="bl" rotWithShape="0"/>
                  </a:effectLst>
                  <a:latin typeface="HG丸ｺﾞｼｯｸM-PRO" panose="020F0600000000000000" pitchFamily="50" charset="-128"/>
                  <a:ea typeface="HG丸ｺﾞｼｯｸM-PRO" panose="020F0600000000000000" pitchFamily="50" charset="-128"/>
                </a:rPr>
                <a:t>デジタルスタンプラリー</a:t>
              </a:r>
              <a:endParaRPr kumimoji="1" lang="en-US" altLang="ja-JP" sz="2400" b="1" dirty="0">
                <a:solidFill>
                  <a:schemeClr val="bg1"/>
                </a:solidFill>
                <a:effectLst>
                  <a:glow rad="63500">
                    <a:srgbClr val="FF0000">
                      <a:alpha val="40000"/>
                    </a:srgbClr>
                  </a:glow>
                  <a:reflection endPos="0" dir="5400000" sy="-100000" algn="bl" rotWithShape="0"/>
                </a:effectLst>
                <a:latin typeface="HG丸ｺﾞｼｯｸM-PRO" panose="020F0600000000000000" pitchFamily="50" charset="-128"/>
                <a:ea typeface="HG丸ｺﾞｼｯｸM-PRO" panose="020F0600000000000000" pitchFamily="50" charset="-128"/>
              </a:endParaRPr>
            </a:p>
            <a:p>
              <a:r>
                <a:rPr kumimoji="1" lang="ja-JP" altLang="en-US" sz="2400" b="1" dirty="0">
                  <a:solidFill>
                    <a:schemeClr val="bg1"/>
                  </a:solidFill>
                  <a:effectLst>
                    <a:glow rad="63500">
                      <a:srgbClr val="FF0000">
                        <a:alpha val="40000"/>
                      </a:srgbClr>
                    </a:glow>
                    <a:reflection endPos="0" dir="5400000" sy="-100000" algn="bl" rotWithShape="0"/>
                  </a:effectLst>
                  <a:latin typeface="HG丸ｺﾞｼｯｸM-PRO" panose="020F0600000000000000" pitchFamily="50" charset="-128"/>
                  <a:ea typeface="HG丸ｺﾞｼｯｸM-PRO" panose="020F0600000000000000" pitchFamily="50" charset="-128"/>
                </a:rPr>
                <a:t>　　　～南河内いちじく巡り～</a:t>
              </a:r>
            </a:p>
            <a:p>
              <a:endParaRPr kumimoji="1" lang="ja-JP" altLang="en-US" sz="2400" b="1" dirty="0">
                <a:solidFill>
                  <a:schemeClr val="bg1"/>
                </a:solidFill>
                <a:effectLst>
                  <a:glow rad="63500">
                    <a:srgbClr val="FF0000">
                      <a:alpha val="40000"/>
                    </a:srgbClr>
                  </a:glow>
                  <a:reflection endPos="0" dir="5400000" sy="-100000" algn="bl" rotWithShape="0"/>
                </a:effectLst>
                <a:latin typeface="HG丸ｺﾞｼｯｸM-PRO" panose="020F0600000000000000" pitchFamily="50" charset="-128"/>
                <a:ea typeface="HG丸ｺﾞｼｯｸM-PRO" panose="020F0600000000000000" pitchFamily="50" charset="-128"/>
              </a:endParaRPr>
            </a:p>
          </p:txBody>
        </p:sp>
      </p:grpSp>
      <p:sp>
        <p:nvSpPr>
          <p:cNvPr id="21" name="テキスト ボックス 20">
            <a:extLst>
              <a:ext uri="{FF2B5EF4-FFF2-40B4-BE49-F238E27FC236}">
                <a16:creationId xmlns:a16="http://schemas.microsoft.com/office/drawing/2014/main" id="{5D4D0884-EA65-4E7C-B4C7-C23FAD1F3EC1}"/>
              </a:ext>
            </a:extLst>
          </p:cNvPr>
          <p:cNvSpPr txBox="1"/>
          <p:nvPr/>
        </p:nvSpPr>
        <p:spPr>
          <a:xfrm>
            <a:off x="12611" y="9006205"/>
            <a:ext cx="6756897" cy="938719"/>
          </a:xfrm>
          <a:prstGeom prst="rect">
            <a:avLst/>
          </a:prstGeom>
          <a:no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～問い合わせ先～</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　大阪府南河内農と緑の総合事務所　農の普及課・地域政策室</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　　　</a:t>
            </a:r>
            <a:r>
              <a:rPr kumimoji="1" lang="en-US" altLang="ja-JP" sz="1100" dirty="0">
                <a:latin typeface="HG丸ｺﾞｼｯｸM-PRO" panose="020F0600000000000000" pitchFamily="50" charset="-128"/>
                <a:ea typeface="HG丸ｺﾞｼｯｸM-PRO" panose="020F0600000000000000" pitchFamily="50" charset="-128"/>
              </a:rPr>
              <a:t>Tel</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0721-25-1131</a:t>
            </a:r>
            <a:r>
              <a:rPr kumimoji="1" lang="ja-JP" altLang="en-US" sz="1100" dirty="0">
                <a:latin typeface="HG丸ｺﾞｼｯｸM-PRO" panose="020F0600000000000000" pitchFamily="50" charset="-128"/>
                <a:ea typeface="HG丸ｺﾞｼｯｸM-PRO" panose="020F0600000000000000" pitchFamily="50" charset="-128"/>
              </a:rPr>
              <a:t>（内線：</a:t>
            </a:r>
            <a:r>
              <a:rPr kumimoji="1" lang="en-US" altLang="ja-JP" sz="1100" dirty="0">
                <a:latin typeface="HG丸ｺﾞｼｯｸM-PRO" panose="020F0600000000000000" pitchFamily="50" charset="-128"/>
                <a:ea typeface="HG丸ｺﾞｼｯｸM-PRO" panose="020F0600000000000000" pitchFamily="50" charset="-128"/>
              </a:rPr>
              <a:t>268</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272</a:t>
            </a:r>
            <a:r>
              <a:rPr kumimoji="1" lang="ja-JP" altLang="en-US" sz="1100" dirty="0">
                <a:latin typeface="HG丸ｺﾞｼｯｸM-PRO" panose="020F0600000000000000" pitchFamily="50" charset="-128"/>
                <a:ea typeface="HG丸ｺﾞｼｯｸM-PRO" panose="020F0600000000000000" pitchFamily="50" charset="-128"/>
              </a:rPr>
              <a:t>）</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　　  </a:t>
            </a:r>
            <a:r>
              <a:rPr kumimoji="1" lang="en-US" altLang="ja-JP" sz="1100" dirty="0">
                <a:latin typeface="HG丸ｺﾞｼｯｸM-PRO" panose="020F0600000000000000" pitchFamily="50" charset="-128"/>
                <a:ea typeface="HG丸ｺﾞｼｯｸM-PRO" panose="020F0600000000000000" pitchFamily="50" charset="-128"/>
              </a:rPr>
              <a:t>Mail</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hlinkClick r:id="rId6"/>
              </a:rPr>
              <a:t>minamikawachinotomidori-g03@sbox.pref.osaka.lg.jp</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　　　　  　</a:t>
            </a:r>
            <a:r>
              <a:rPr kumimoji="1" lang="en-US" altLang="ja-JP" sz="1100" dirty="0">
                <a:latin typeface="HG丸ｺﾞｼｯｸM-PRO" panose="020F0600000000000000" pitchFamily="50" charset="-128"/>
                <a:ea typeface="HG丸ｺﾞｼｯｸM-PRO" panose="020F0600000000000000" pitchFamily="50" charset="-128"/>
                <a:hlinkClick r:id="rId6"/>
              </a:rPr>
              <a:t>minamikawachinotomidori-g04@sbox.pref.osaka.lg.jp</a:t>
            </a:r>
            <a:endParaRPr kumimoji="1" lang="en-US" altLang="ja-JP" sz="1100" dirty="0">
              <a:latin typeface="HG丸ｺﾞｼｯｸM-PRO" panose="020F0600000000000000" pitchFamily="50" charset="-128"/>
              <a:ea typeface="HG丸ｺﾞｼｯｸM-PRO" panose="020F0600000000000000" pitchFamily="50" charset="-128"/>
            </a:endParaRPr>
          </a:p>
        </p:txBody>
      </p:sp>
      <p:sp>
        <p:nvSpPr>
          <p:cNvPr id="22" name="テキスト ボックス 21">
            <a:extLst>
              <a:ext uri="{FF2B5EF4-FFF2-40B4-BE49-F238E27FC236}">
                <a16:creationId xmlns:a16="http://schemas.microsoft.com/office/drawing/2014/main" id="{853BAF7D-52D9-467D-9DB7-E70EF0BE1BA2}"/>
              </a:ext>
            </a:extLst>
          </p:cNvPr>
          <p:cNvSpPr txBox="1"/>
          <p:nvPr/>
        </p:nvSpPr>
        <p:spPr>
          <a:xfrm>
            <a:off x="687146" y="6077711"/>
            <a:ext cx="5775309" cy="400110"/>
          </a:xfrm>
          <a:prstGeom prst="rect">
            <a:avLst/>
          </a:prstGeom>
          <a:noFill/>
        </p:spPr>
        <p:txBody>
          <a:bodyPr wrap="square" rtlCol="0">
            <a:spAutoFit/>
          </a:bodyPr>
          <a:lstStyle/>
          <a:p>
            <a:r>
              <a:rPr kumimoji="1" lang="en-US" altLang="ja-JP" sz="1000" dirty="0">
                <a:latin typeface="HG丸ｺﾞｼｯｸM-PRO" panose="020F0600000000000000" pitchFamily="50" charset="-128"/>
                <a:ea typeface="HG丸ｺﾞｼｯｸM-PRO" panose="020F0600000000000000" pitchFamily="50" charset="-128"/>
              </a:rPr>
              <a:t>※</a:t>
            </a:r>
            <a:r>
              <a:rPr kumimoji="1" lang="ja-JP" altLang="en-US" sz="1000" dirty="0">
                <a:latin typeface="HG丸ｺﾞｼｯｸM-PRO" panose="020F0600000000000000" pitchFamily="50" charset="-128"/>
                <a:ea typeface="HG丸ｺﾞｼｯｸM-PRO" panose="020F0600000000000000" pitchFamily="50" charset="-128"/>
              </a:rPr>
              <a:t>本イベントにおける「南河内」とは、「富田林市、河内長野市、松原市、羽曳野市、藤井寺市、大阪狭山市、太子町、河南町、千早赤阪村」を指します</a:t>
            </a:r>
          </a:p>
        </p:txBody>
      </p:sp>
      <p:pic>
        <p:nvPicPr>
          <p:cNvPr id="23" name="図 22">
            <a:extLst>
              <a:ext uri="{FF2B5EF4-FFF2-40B4-BE49-F238E27FC236}">
                <a16:creationId xmlns:a16="http://schemas.microsoft.com/office/drawing/2014/main" id="{9198C2F2-9810-46A0-A0FD-350A4953BB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15947" y="9256859"/>
            <a:ext cx="1223765" cy="637331"/>
          </a:xfrm>
          <a:prstGeom prst="rect">
            <a:avLst/>
          </a:prstGeom>
          <a:effectLst/>
        </p:spPr>
      </p:pic>
      <p:pic>
        <p:nvPicPr>
          <p:cNvPr id="24" name="図 23">
            <a:extLst>
              <a:ext uri="{FF2B5EF4-FFF2-40B4-BE49-F238E27FC236}">
                <a16:creationId xmlns:a16="http://schemas.microsoft.com/office/drawing/2014/main" id="{F31E3EB3-0797-4C80-86E5-3432A54480AF}"/>
              </a:ext>
            </a:extLst>
          </p:cNvPr>
          <p:cNvPicPr>
            <a:picLocks noChangeAspect="1"/>
          </p:cNvPicPr>
          <p:nvPr/>
        </p:nvPicPr>
        <p:blipFill rotWithShape="1">
          <a:blip r:embed="rId8">
            <a:extLst>
              <a:ext uri="{28A0092B-C50C-407E-A947-70E740481C1C}">
                <a14:useLocalDpi xmlns:a14="http://schemas.microsoft.com/office/drawing/2010/main" val="0"/>
              </a:ext>
            </a:extLst>
          </a:blip>
          <a:srcRect l="7793" t="7404" r="8136" b="7863"/>
          <a:stretch/>
        </p:blipFill>
        <p:spPr>
          <a:xfrm>
            <a:off x="114467" y="7757894"/>
            <a:ext cx="937645" cy="945027"/>
          </a:xfrm>
          <a:prstGeom prst="rect">
            <a:avLst/>
          </a:prstGeom>
        </p:spPr>
      </p:pic>
      <p:sp>
        <p:nvSpPr>
          <p:cNvPr id="25" name="スクロール: 横 24">
            <a:extLst>
              <a:ext uri="{FF2B5EF4-FFF2-40B4-BE49-F238E27FC236}">
                <a16:creationId xmlns:a16="http://schemas.microsoft.com/office/drawing/2014/main" id="{B306576E-F284-424E-B336-72D36F03C152}"/>
              </a:ext>
            </a:extLst>
          </p:cNvPr>
          <p:cNvSpPr/>
          <p:nvPr/>
        </p:nvSpPr>
        <p:spPr>
          <a:xfrm>
            <a:off x="88493" y="1390945"/>
            <a:ext cx="6681015" cy="5443768"/>
          </a:xfrm>
          <a:prstGeom prst="horizontalScroll">
            <a:avLst>
              <a:gd name="adj" fmla="val 1601"/>
            </a:avLst>
          </a:prstGeom>
          <a:solidFill>
            <a:sysClr val="window" lastClr="FFFFFF"/>
          </a:solidFill>
          <a:ln w="12700" cap="flat" cmpd="sng" algn="ctr">
            <a:solidFill>
              <a:srgbClr val="FF0000"/>
            </a:solidFill>
            <a:prstDash val="solid"/>
            <a:miter lim="800000"/>
          </a:ln>
          <a:effectLst/>
        </p:spPr>
        <p:txBody>
          <a:bodyPr rtlCol="0" anchor="ctr"/>
          <a:lstStyle/>
          <a:p>
            <a:endParaRPr lang="ja-JP" altLang="en-US"/>
          </a:p>
        </p:txBody>
      </p:sp>
      <p:sp>
        <p:nvSpPr>
          <p:cNvPr id="26" name="テキスト ボックス 25">
            <a:extLst>
              <a:ext uri="{FF2B5EF4-FFF2-40B4-BE49-F238E27FC236}">
                <a16:creationId xmlns:a16="http://schemas.microsoft.com/office/drawing/2014/main" id="{FCB9DEDB-B46D-4761-8C59-27A1D52670DA}"/>
              </a:ext>
            </a:extLst>
          </p:cNvPr>
          <p:cNvSpPr txBox="1"/>
          <p:nvPr/>
        </p:nvSpPr>
        <p:spPr>
          <a:xfrm>
            <a:off x="164929" y="1277644"/>
            <a:ext cx="6693071" cy="5493812"/>
          </a:xfrm>
          <a:prstGeom prst="rect">
            <a:avLst/>
          </a:prstGeom>
          <a:noFill/>
        </p:spPr>
        <p:txBody>
          <a:bodyPr wrap="square" rtlCol="0">
            <a:spAutoFit/>
          </a:bodyPr>
          <a:lstStyle/>
          <a:p>
            <a:endParaRPr kumimoji="1" lang="en-US" altLang="ja-JP" sz="1400" b="1" dirty="0">
              <a:latin typeface="HG丸ｺﾞｼｯｸM-PRO" panose="020F0600000000000000" pitchFamily="50" charset="-128"/>
              <a:ea typeface="HG丸ｺﾞｼｯｸM-PRO" panose="020F0600000000000000" pitchFamily="50" charset="-128"/>
            </a:endParaRPr>
          </a:p>
          <a:p>
            <a:r>
              <a:rPr kumimoji="1" lang="ja-JP" altLang="en-US" sz="1400" b="1" dirty="0">
                <a:latin typeface="HG丸ｺﾞｼｯｸM-PRO" panose="020F0600000000000000" pitchFamily="50" charset="-128"/>
                <a:ea typeface="HG丸ｺﾞｼｯｸM-PRO" panose="020F0600000000000000" pitchFamily="50" charset="-128"/>
              </a:rPr>
              <a:t>●概要</a:t>
            </a:r>
            <a:endParaRPr kumimoji="1" lang="en-US" altLang="ja-JP" sz="1400" b="1"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・大阪府では南河内産いちじく</a:t>
            </a:r>
            <a:r>
              <a:rPr lang="en-US" altLang="ja-JP" sz="1200" kern="1200" baseline="30000" dirty="0">
                <a:solidFill>
                  <a:srgbClr val="000000"/>
                </a:solidFill>
                <a:effectLst/>
                <a:latin typeface="Meiryo UI" panose="020B0604030504040204" pitchFamily="50" charset="-128"/>
                <a:cs typeface="+mn-cs"/>
              </a:rPr>
              <a:t>*1</a:t>
            </a:r>
            <a:r>
              <a:rPr kumimoji="1" lang="ja-JP" altLang="en-US" sz="1200" dirty="0">
                <a:latin typeface="HG丸ｺﾞｼｯｸM-PRO" panose="020F0600000000000000" pitchFamily="50" charset="-128"/>
                <a:ea typeface="HG丸ｺﾞｼｯｸM-PRO" panose="020F0600000000000000" pitchFamily="50" charset="-128"/>
              </a:rPr>
              <a:t>の認知度向上に向け、デジタルスタンプラリーを開催します。</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・参加者は無料スマホアプリ「</a:t>
            </a:r>
            <a:r>
              <a:rPr kumimoji="1" lang="en-US" altLang="ja-JP" sz="1200" dirty="0" err="1">
                <a:latin typeface="HG丸ｺﾞｼｯｸM-PRO" panose="020F0600000000000000" pitchFamily="50" charset="-128"/>
                <a:ea typeface="HG丸ｺﾞｼｯｸM-PRO" panose="020F0600000000000000" pitchFamily="50" charset="-128"/>
              </a:rPr>
              <a:t>SpotTour</a:t>
            </a:r>
            <a:r>
              <a:rPr kumimoji="1" lang="ja-JP" altLang="en-US" sz="1200" dirty="0">
                <a:latin typeface="HG丸ｺﾞｼｯｸM-PRO" panose="020F0600000000000000" pitchFamily="50" charset="-128"/>
                <a:ea typeface="HG丸ｺﾞｼｯｸM-PRO" panose="020F0600000000000000" pitchFamily="50" charset="-128"/>
              </a:rPr>
              <a:t>」を使用するため、スタンプ台等の設置は不要です。</a:t>
            </a:r>
          </a:p>
          <a:p>
            <a:r>
              <a:rPr kumimoji="1" lang="ja-JP" altLang="en-US" sz="1200" dirty="0">
                <a:latin typeface="HG丸ｺﾞｼｯｸM-PRO" panose="020F0600000000000000" pitchFamily="50" charset="-128"/>
                <a:ea typeface="HG丸ｺﾞｼｯｸM-PRO" panose="020F0600000000000000" pitchFamily="50" charset="-128"/>
              </a:rPr>
              <a:t>・スタンプラリーの条件達成者には抽選で素敵な景品をプレゼント。こちらには参加店舗からの協賛品もお願いしたいと考えていますので、ぜひ協賛にもご協力ください。</a:t>
            </a:r>
            <a:endParaRPr kumimoji="1" lang="en-US" altLang="ja-JP" sz="1200" dirty="0">
              <a:latin typeface="HG丸ｺﾞｼｯｸM-PRO" panose="020F0600000000000000" pitchFamily="50" charset="-128"/>
              <a:ea typeface="HG丸ｺﾞｼｯｸM-PRO" panose="020F0600000000000000" pitchFamily="50" charset="-128"/>
            </a:endParaRPr>
          </a:p>
          <a:p>
            <a:endParaRPr kumimoji="1" lang="en-US" altLang="zh-TW" sz="1200" dirty="0">
              <a:latin typeface="HG丸ｺﾞｼｯｸM-PRO" panose="020F0600000000000000" pitchFamily="50" charset="-128"/>
              <a:ea typeface="HG丸ｺﾞｼｯｸM-PRO" panose="020F0600000000000000" pitchFamily="50" charset="-128"/>
            </a:endParaRPr>
          </a:p>
          <a:p>
            <a:endParaRPr kumimoji="1" lang="en-US" altLang="zh-TW" sz="1400" b="1" dirty="0">
              <a:latin typeface="HG丸ｺﾞｼｯｸM-PRO" panose="020F0600000000000000" pitchFamily="50" charset="-128"/>
              <a:ea typeface="HG丸ｺﾞｼｯｸM-PRO" panose="020F0600000000000000" pitchFamily="50" charset="-128"/>
            </a:endParaRPr>
          </a:p>
          <a:p>
            <a:r>
              <a:rPr kumimoji="1" lang="zh-TW" altLang="en-US" sz="1400" b="1" dirty="0">
                <a:latin typeface="HG丸ｺﾞｼｯｸM-PRO" panose="020F0600000000000000" pitchFamily="50" charset="-128"/>
                <a:ea typeface="HG丸ｺﾞｼｯｸM-PRO" panose="020F0600000000000000" pitchFamily="50" charset="-128"/>
              </a:rPr>
              <a:t>●</a:t>
            </a:r>
            <a:r>
              <a:rPr kumimoji="1" lang="ja-JP" altLang="en-US" sz="1400" b="1" dirty="0">
                <a:latin typeface="HG丸ｺﾞｼｯｸM-PRO" panose="020F0600000000000000" pitchFamily="50" charset="-128"/>
                <a:ea typeface="HG丸ｺﾞｼｯｸM-PRO" panose="020F0600000000000000" pitchFamily="50" charset="-128"/>
              </a:rPr>
              <a:t>スタンプラリー</a:t>
            </a:r>
            <a:r>
              <a:rPr kumimoji="1" lang="zh-TW" altLang="en-US" sz="1400" b="1" dirty="0">
                <a:latin typeface="HG丸ｺﾞｼｯｸM-PRO" panose="020F0600000000000000" pitchFamily="50" charset="-128"/>
                <a:ea typeface="HG丸ｺﾞｼｯｸM-PRO" panose="020F0600000000000000" pitchFamily="50" charset="-128"/>
              </a:rPr>
              <a:t>開催</a:t>
            </a:r>
            <a:r>
              <a:rPr kumimoji="1" lang="ja-JP" altLang="en-US" sz="1400" b="1" dirty="0">
                <a:latin typeface="HG丸ｺﾞｼｯｸM-PRO" panose="020F0600000000000000" pitchFamily="50" charset="-128"/>
                <a:ea typeface="HG丸ｺﾞｼｯｸM-PRO" panose="020F0600000000000000" pitchFamily="50" charset="-128"/>
              </a:rPr>
              <a:t>期間</a:t>
            </a:r>
            <a:endParaRPr kumimoji="1" lang="en-US" altLang="ja-JP" sz="1400" b="1"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　　</a:t>
            </a:r>
            <a:r>
              <a:rPr kumimoji="1" lang="zh-TW" altLang="en-US" sz="1200" dirty="0">
                <a:latin typeface="HG丸ｺﾞｼｯｸM-PRO" panose="020F0600000000000000" pitchFamily="50" charset="-128"/>
                <a:ea typeface="HG丸ｺﾞｼｯｸM-PRO" panose="020F0600000000000000" pitchFamily="50" charset="-128"/>
              </a:rPr>
              <a:t>令和</a:t>
            </a:r>
            <a:r>
              <a:rPr kumimoji="1" lang="ja-JP" altLang="en-US" sz="1200" dirty="0">
                <a:latin typeface="HG丸ｺﾞｼｯｸM-PRO" panose="020F0600000000000000" pitchFamily="50" charset="-128"/>
                <a:ea typeface="HG丸ｺﾞｼｯｸM-PRO" panose="020F0600000000000000" pitchFamily="50" charset="-128"/>
              </a:rPr>
              <a:t>７</a:t>
            </a:r>
            <a:r>
              <a:rPr kumimoji="1" lang="zh-TW" altLang="en-US" sz="1200" dirty="0">
                <a:latin typeface="HG丸ｺﾞｼｯｸM-PRO" panose="020F0600000000000000" pitchFamily="50" charset="-128"/>
                <a:ea typeface="HG丸ｺﾞｼｯｸM-PRO" panose="020F0600000000000000" pitchFamily="50" charset="-128"/>
              </a:rPr>
              <a:t>年</a:t>
            </a:r>
            <a:r>
              <a:rPr kumimoji="1" lang="ja-JP" altLang="en-US" sz="1200" dirty="0">
                <a:latin typeface="HG丸ｺﾞｼｯｸM-PRO" panose="020F0600000000000000" pitchFamily="50" charset="-128"/>
                <a:ea typeface="HG丸ｺﾞｼｯｸM-PRO" panose="020F0600000000000000" pitchFamily="50" charset="-128"/>
              </a:rPr>
              <a:t>８</a:t>
            </a:r>
            <a:r>
              <a:rPr kumimoji="1" lang="zh-TW" altLang="en-US" sz="1200" dirty="0">
                <a:latin typeface="HG丸ｺﾞｼｯｸM-PRO" panose="020F0600000000000000" pitchFamily="50" charset="-128"/>
                <a:ea typeface="HG丸ｺﾞｼｯｸM-PRO" panose="020F0600000000000000" pitchFamily="50" charset="-128"/>
              </a:rPr>
              <a:t>月</a:t>
            </a:r>
            <a:r>
              <a:rPr kumimoji="1" lang="ja-JP" altLang="en-US" sz="1200" dirty="0">
                <a:latin typeface="HG丸ｺﾞｼｯｸM-PRO" panose="020F0600000000000000" pitchFamily="50" charset="-128"/>
                <a:ea typeface="HG丸ｺﾞｼｯｸM-PRO" panose="020F0600000000000000" pitchFamily="50" charset="-128"/>
              </a:rPr>
              <a:t>２８</a:t>
            </a:r>
            <a:r>
              <a:rPr kumimoji="1" lang="zh-TW" altLang="en-US" sz="1200" dirty="0">
                <a:latin typeface="HG丸ｺﾞｼｯｸM-PRO" panose="020F0600000000000000" pitchFamily="50" charset="-128"/>
                <a:ea typeface="HG丸ｺﾞｼｯｸM-PRO" panose="020F0600000000000000" pitchFamily="50" charset="-128"/>
              </a:rPr>
              <a:t>日（</a:t>
            </a:r>
            <a:r>
              <a:rPr kumimoji="1" lang="ja-JP" altLang="en-US" sz="1200" dirty="0">
                <a:latin typeface="HG丸ｺﾞｼｯｸM-PRO" panose="020F0600000000000000" pitchFamily="50" charset="-128"/>
                <a:ea typeface="HG丸ｺﾞｼｯｸM-PRO" panose="020F0600000000000000" pitchFamily="50" charset="-128"/>
              </a:rPr>
              <a:t>木</a:t>
            </a:r>
            <a:r>
              <a:rPr kumimoji="1" lang="zh-TW" altLang="en-US"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１０</a:t>
            </a:r>
            <a:r>
              <a:rPr kumimoji="1" lang="zh-TW" altLang="en-US" sz="1200" dirty="0">
                <a:latin typeface="HG丸ｺﾞｼｯｸM-PRO" panose="020F0600000000000000" pitchFamily="50" charset="-128"/>
                <a:ea typeface="HG丸ｺﾞｼｯｸM-PRO" panose="020F0600000000000000" pitchFamily="50" charset="-128"/>
              </a:rPr>
              <a:t>月</a:t>
            </a:r>
            <a:r>
              <a:rPr kumimoji="1" lang="ja-JP" altLang="en-US" sz="1200" dirty="0">
                <a:latin typeface="HG丸ｺﾞｼｯｸM-PRO" panose="020F0600000000000000" pitchFamily="50" charset="-128"/>
                <a:ea typeface="HG丸ｺﾞｼｯｸM-PRO" panose="020F0600000000000000" pitchFamily="50" charset="-128"/>
              </a:rPr>
              <a:t>１３</a:t>
            </a:r>
            <a:r>
              <a:rPr kumimoji="1" lang="zh-TW" altLang="en-US" sz="1200" dirty="0">
                <a:latin typeface="HG丸ｺﾞｼｯｸM-PRO" panose="020F0600000000000000" pitchFamily="50" charset="-128"/>
                <a:ea typeface="HG丸ｺﾞｼｯｸM-PRO" panose="020F0600000000000000" pitchFamily="50" charset="-128"/>
              </a:rPr>
              <a:t>日（</a:t>
            </a:r>
            <a:r>
              <a:rPr kumimoji="1" lang="ja-JP" altLang="en-US" sz="1200" dirty="0">
                <a:latin typeface="HG丸ｺﾞｼｯｸM-PRO" panose="020F0600000000000000" pitchFamily="50" charset="-128"/>
                <a:ea typeface="HG丸ｺﾞｼｯｸM-PRO" panose="020F0600000000000000" pitchFamily="50" charset="-128"/>
              </a:rPr>
              <a:t>月</a:t>
            </a:r>
            <a:r>
              <a:rPr kumimoji="1" lang="zh-TW" altLang="en-US"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　（４７日間）</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　</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400" b="1" dirty="0">
                <a:solidFill>
                  <a:srgbClr val="FF0000"/>
                </a:solidFill>
                <a:latin typeface="HG丸ｺﾞｼｯｸM-PRO" panose="020F0600000000000000" pitchFamily="50" charset="-128"/>
                <a:ea typeface="HG丸ｺﾞｼｯｸM-PRO" panose="020F0600000000000000" pitchFamily="50" charset="-128"/>
              </a:rPr>
              <a:t>●参加事業者募集期間</a:t>
            </a:r>
            <a:endParaRPr kumimoji="1"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1200" b="1" dirty="0">
                <a:latin typeface="HG丸ｺﾞｼｯｸM-PRO" panose="020F0600000000000000" pitchFamily="50" charset="-128"/>
                <a:ea typeface="HG丸ｺﾞｼｯｸM-PRO" panose="020F0600000000000000" pitchFamily="50" charset="-128"/>
              </a:rPr>
              <a:t>　　</a:t>
            </a:r>
            <a:r>
              <a:rPr kumimoji="1" lang="ja-JP" altLang="en-US" sz="1200" b="1" u="sng" dirty="0">
                <a:solidFill>
                  <a:srgbClr val="FF0000"/>
                </a:solidFill>
                <a:latin typeface="HG丸ｺﾞｼｯｸM-PRO" panose="020F0600000000000000" pitchFamily="50" charset="-128"/>
                <a:ea typeface="HG丸ｺﾞｼｯｸM-PRO" panose="020F0600000000000000" pitchFamily="50" charset="-128"/>
              </a:rPr>
              <a:t>令和７年５月１６日（金）～６月２０日（金）</a:t>
            </a:r>
            <a:endParaRPr kumimoji="1" lang="en-US" altLang="ja-JP" sz="1200" b="1" u="sng" dirty="0">
              <a:solidFill>
                <a:srgbClr val="FF0000"/>
              </a:solidFill>
              <a:latin typeface="HG丸ｺﾞｼｯｸM-PRO" panose="020F0600000000000000" pitchFamily="50" charset="-128"/>
              <a:ea typeface="HG丸ｺﾞｼｯｸM-PRO" panose="020F0600000000000000" pitchFamily="50" charset="-128"/>
            </a:endParaRPr>
          </a:p>
          <a:p>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400" b="1" dirty="0">
                <a:latin typeface="HG丸ｺﾞｼｯｸM-PRO" panose="020F0600000000000000" pitchFamily="50" charset="-128"/>
                <a:ea typeface="HG丸ｺﾞｼｯｸM-PRO" panose="020F0600000000000000" pitchFamily="50" charset="-128"/>
              </a:rPr>
              <a:t>●募集条件</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　南河内地域周辺において、開催期間中に南河内産いちじくの生果や加工品、料理、スイーツ等を販売する事業者（南河内産いちじくの提供や販売等は、開催期間中の一部でも可）</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応募多数の場合は、出店事業者の調整をさせていただく場合がありますので、その点ご了承ください。</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　　　　　</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400" b="1" dirty="0">
                <a:solidFill>
                  <a:srgbClr val="FF0000"/>
                </a:solidFill>
                <a:latin typeface="HG丸ｺﾞｼｯｸM-PRO" panose="020F0600000000000000" pitchFamily="50" charset="-128"/>
                <a:ea typeface="HG丸ｺﾞｼｯｸM-PRO" panose="020F0600000000000000" pitchFamily="50" charset="-128"/>
              </a:rPr>
              <a:t>●参加にあたってのお願い</a:t>
            </a:r>
            <a:endParaRPr kumimoji="1"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・アプリに登録するための情報（店舗情報や販売商品の説明、紹介用の写真、動画等）の提供</a:t>
            </a:r>
          </a:p>
          <a:p>
            <a:r>
              <a:rPr kumimoji="1" lang="ja-JP" altLang="en-US" sz="1200" dirty="0">
                <a:latin typeface="HG丸ｺﾞｼｯｸM-PRO" panose="020F0600000000000000" pitchFamily="50" charset="-128"/>
                <a:ea typeface="HG丸ｺﾞｼｯｸM-PRO" panose="020F0600000000000000" pitchFamily="50" charset="-128"/>
              </a:rPr>
              <a:t>・景品となる協賛品提供への協力</a:t>
            </a:r>
          </a:p>
          <a:p>
            <a:r>
              <a:rPr kumimoji="1" lang="ja-JP" altLang="en-US" sz="1200" dirty="0">
                <a:latin typeface="HG丸ｺﾞｼｯｸM-PRO" panose="020F0600000000000000" pitchFamily="50" charset="-128"/>
                <a:ea typeface="HG丸ｺﾞｼｯｸM-PRO" panose="020F0600000000000000" pitchFamily="50" charset="-128"/>
              </a:rPr>
              <a:t>（</a:t>
            </a:r>
            <a:r>
              <a:rPr kumimoji="1" lang="en-US" altLang="ja-JP"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景品提供は必須ではありませんが、協力いただいた際には</a:t>
            </a:r>
            <a:r>
              <a:rPr kumimoji="1" lang="en-US" altLang="ja-JP" sz="1200" dirty="0">
                <a:latin typeface="HG丸ｺﾞｼｯｸM-PRO" panose="020F0600000000000000" pitchFamily="50" charset="-128"/>
                <a:ea typeface="HG丸ｺﾞｼｯｸM-PRO" panose="020F0600000000000000" pitchFamily="50" charset="-128"/>
              </a:rPr>
              <a:t>SNS</a:t>
            </a:r>
            <a:r>
              <a:rPr kumimoji="1" lang="ja-JP" altLang="en-US" sz="1200" dirty="0">
                <a:latin typeface="HG丸ｺﾞｼｯｸM-PRO" panose="020F0600000000000000" pitchFamily="50" charset="-128"/>
                <a:ea typeface="HG丸ｺﾞｼｯｸM-PRO" panose="020F0600000000000000" pitchFamily="50" charset="-128"/>
              </a:rPr>
              <a:t>等で優先的に紹介します）</a:t>
            </a:r>
          </a:p>
          <a:p>
            <a:r>
              <a:rPr kumimoji="1" lang="ja-JP" altLang="en-US" sz="1200" dirty="0">
                <a:latin typeface="HG丸ｺﾞｼｯｸM-PRO" panose="020F0600000000000000" pitchFamily="50" charset="-128"/>
                <a:ea typeface="HG丸ｺﾞｼｯｸM-PRO" panose="020F0600000000000000" pitchFamily="50" charset="-128"/>
              </a:rPr>
              <a:t>・府が作成するチラシ等の設置、インスタグラム等ご自身の</a:t>
            </a:r>
            <a:r>
              <a:rPr kumimoji="1" lang="en-US" altLang="ja-JP" sz="1200" dirty="0">
                <a:latin typeface="HG丸ｺﾞｼｯｸM-PRO" panose="020F0600000000000000" pitchFamily="50" charset="-128"/>
                <a:ea typeface="HG丸ｺﾞｼｯｸM-PRO" panose="020F0600000000000000" pitchFamily="50" charset="-128"/>
              </a:rPr>
              <a:t>SNS</a:t>
            </a:r>
            <a:r>
              <a:rPr kumimoji="1" lang="ja-JP" altLang="en-US" sz="1200" dirty="0">
                <a:latin typeface="HG丸ｺﾞｼｯｸM-PRO" panose="020F0600000000000000" pitchFamily="50" charset="-128"/>
                <a:ea typeface="HG丸ｺﾞｼｯｸM-PRO" panose="020F0600000000000000" pitchFamily="50" charset="-128"/>
              </a:rPr>
              <a:t>で本イベント周知への協力</a:t>
            </a:r>
          </a:p>
          <a:p>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400" b="1" dirty="0">
                <a:latin typeface="HG丸ｺﾞｼｯｸM-PRO" panose="020F0600000000000000" pitchFamily="50" charset="-128"/>
                <a:ea typeface="HG丸ｺﾞｼｯｸM-PRO" panose="020F0600000000000000" pitchFamily="50" charset="-128"/>
              </a:rPr>
              <a:t>●応募方法</a:t>
            </a:r>
            <a:endParaRPr kumimoji="1" lang="en-US" altLang="ja-JP" sz="1400" b="1"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　裏面に必要事項を記入のうえ、送付先へ提出ください。</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　もしくは大阪府行政オンラインシステム（右</a:t>
            </a:r>
            <a:r>
              <a:rPr kumimoji="1" lang="en-US" altLang="ja-JP" sz="1200" dirty="0">
                <a:latin typeface="HG丸ｺﾞｼｯｸM-PRO" panose="020F0600000000000000" pitchFamily="50" charset="-128"/>
                <a:ea typeface="HG丸ｺﾞｼｯｸM-PRO" panose="020F0600000000000000" pitchFamily="50" charset="-128"/>
              </a:rPr>
              <a:t>QR</a:t>
            </a:r>
            <a:r>
              <a:rPr kumimoji="1" lang="ja-JP" altLang="en-US" sz="1200" dirty="0">
                <a:latin typeface="HG丸ｺﾞｼｯｸM-PRO" panose="020F0600000000000000" pitchFamily="50" charset="-128"/>
                <a:ea typeface="HG丸ｺﾞｼｯｸM-PRO" panose="020F0600000000000000" pitchFamily="50" charset="-128"/>
              </a:rPr>
              <a:t>コード）により応募ください。</a:t>
            </a:r>
            <a:endParaRPr kumimoji="1" lang="en-US" altLang="ja-JP" sz="1200" dirty="0">
              <a:latin typeface="HG丸ｺﾞｼｯｸM-PRO" panose="020F0600000000000000" pitchFamily="50" charset="-128"/>
              <a:ea typeface="HG丸ｺﾞｼｯｸM-PRO" panose="020F0600000000000000" pitchFamily="50" charset="-128"/>
            </a:endParaRPr>
          </a:p>
        </p:txBody>
      </p:sp>
      <p:sp>
        <p:nvSpPr>
          <p:cNvPr id="27" name="四角形: 角を丸くする 26">
            <a:extLst>
              <a:ext uri="{FF2B5EF4-FFF2-40B4-BE49-F238E27FC236}">
                <a16:creationId xmlns:a16="http://schemas.microsoft.com/office/drawing/2014/main" id="{A9A1E552-7876-46FD-A85D-7921F82B95C2}"/>
              </a:ext>
            </a:extLst>
          </p:cNvPr>
          <p:cNvSpPr/>
          <p:nvPr/>
        </p:nvSpPr>
        <p:spPr>
          <a:xfrm>
            <a:off x="2292757" y="6812406"/>
            <a:ext cx="4483916" cy="2262787"/>
          </a:xfrm>
          <a:custGeom>
            <a:avLst/>
            <a:gdLst>
              <a:gd name="connsiteX0" fmla="*/ 0 w 4857750"/>
              <a:gd name="connsiteY0" fmla="*/ 505055 h 3030268"/>
              <a:gd name="connsiteX1" fmla="*/ 505055 w 4857750"/>
              <a:gd name="connsiteY1" fmla="*/ 0 h 3030268"/>
              <a:gd name="connsiteX2" fmla="*/ 4352695 w 4857750"/>
              <a:gd name="connsiteY2" fmla="*/ 0 h 3030268"/>
              <a:gd name="connsiteX3" fmla="*/ 4857750 w 4857750"/>
              <a:gd name="connsiteY3" fmla="*/ 505055 h 3030268"/>
              <a:gd name="connsiteX4" fmla="*/ 4857750 w 4857750"/>
              <a:gd name="connsiteY4" fmla="*/ 2525213 h 3030268"/>
              <a:gd name="connsiteX5" fmla="*/ 4352695 w 4857750"/>
              <a:gd name="connsiteY5" fmla="*/ 3030268 h 3030268"/>
              <a:gd name="connsiteX6" fmla="*/ 505055 w 4857750"/>
              <a:gd name="connsiteY6" fmla="*/ 3030268 h 3030268"/>
              <a:gd name="connsiteX7" fmla="*/ 0 w 4857750"/>
              <a:gd name="connsiteY7" fmla="*/ 2525213 h 3030268"/>
              <a:gd name="connsiteX8" fmla="*/ 0 w 4857750"/>
              <a:gd name="connsiteY8" fmla="*/ 505055 h 3030268"/>
              <a:gd name="connsiteX0" fmla="*/ 0 w 4857750"/>
              <a:gd name="connsiteY0" fmla="*/ 505055 h 3030268"/>
              <a:gd name="connsiteX1" fmla="*/ 1603605 w 4857750"/>
              <a:gd name="connsiteY1" fmla="*/ 349250 h 3030268"/>
              <a:gd name="connsiteX2" fmla="*/ 4352695 w 4857750"/>
              <a:gd name="connsiteY2" fmla="*/ 0 h 3030268"/>
              <a:gd name="connsiteX3" fmla="*/ 4857750 w 4857750"/>
              <a:gd name="connsiteY3" fmla="*/ 505055 h 3030268"/>
              <a:gd name="connsiteX4" fmla="*/ 4857750 w 4857750"/>
              <a:gd name="connsiteY4" fmla="*/ 2525213 h 3030268"/>
              <a:gd name="connsiteX5" fmla="*/ 4352695 w 4857750"/>
              <a:gd name="connsiteY5" fmla="*/ 3030268 h 3030268"/>
              <a:gd name="connsiteX6" fmla="*/ 505055 w 4857750"/>
              <a:gd name="connsiteY6" fmla="*/ 3030268 h 3030268"/>
              <a:gd name="connsiteX7" fmla="*/ 0 w 4857750"/>
              <a:gd name="connsiteY7" fmla="*/ 2525213 h 3030268"/>
              <a:gd name="connsiteX8" fmla="*/ 0 w 4857750"/>
              <a:gd name="connsiteY8" fmla="*/ 505055 h 3030268"/>
              <a:gd name="connsiteX0" fmla="*/ 0 w 4857750"/>
              <a:gd name="connsiteY0" fmla="*/ 505055 h 3030268"/>
              <a:gd name="connsiteX1" fmla="*/ 1603605 w 4857750"/>
              <a:gd name="connsiteY1" fmla="*/ 349250 h 3030268"/>
              <a:gd name="connsiteX2" fmla="*/ 4352695 w 4857750"/>
              <a:gd name="connsiteY2" fmla="*/ 0 h 3030268"/>
              <a:gd name="connsiteX3" fmla="*/ 4857750 w 4857750"/>
              <a:gd name="connsiteY3" fmla="*/ 505055 h 3030268"/>
              <a:gd name="connsiteX4" fmla="*/ 4857750 w 4857750"/>
              <a:gd name="connsiteY4" fmla="*/ 2525213 h 3030268"/>
              <a:gd name="connsiteX5" fmla="*/ 3724045 w 4857750"/>
              <a:gd name="connsiteY5" fmla="*/ 2630218 h 3030268"/>
              <a:gd name="connsiteX6" fmla="*/ 505055 w 4857750"/>
              <a:gd name="connsiteY6" fmla="*/ 3030268 h 3030268"/>
              <a:gd name="connsiteX7" fmla="*/ 0 w 4857750"/>
              <a:gd name="connsiteY7" fmla="*/ 2525213 h 3030268"/>
              <a:gd name="connsiteX8" fmla="*/ 0 w 4857750"/>
              <a:gd name="connsiteY8" fmla="*/ 505055 h 3030268"/>
              <a:gd name="connsiteX0" fmla="*/ 0 w 4857750"/>
              <a:gd name="connsiteY0" fmla="*/ 505055 h 3180255"/>
              <a:gd name="connsiteX1" fmla="*/ 1603605 w 4857750"/>
              <a:gd name="connsiteY1" fmla="*/ 349250 h 3180255"/>
              <a:gd name="connsiteX2" fmla="*/ 4352695 w 4857750"/>
              <a:gd name="connsiteY2" fmla="*/ 0 h 3180255"/>
              <a:gd name="connsiteX3" fmla="*/ 4857750 w 4857750"/>
              <a:gd name="connsiteY3" fmla="*/ 505055 h 3180255"/>
              <a:gd name="connsiteX4" fmla="*/ 4857750 w 4857750"/>
              <a:gd name="connsiteY4" fmla="*/ 2525213 h 3180255"/>
              <a:gd name="connsiteX5" fmla="*/ 3724045 w 4857750"/>
              <a:gd name="connsiteY5" fmla="*/ 3180255 h 3180255"/>
              <a:gd name="connsiteX6" fmla="*/ 505055 w 4857750"/>
              <a:gd name="connsiteY6" fmla="*/ 3030268 h 3180255"/>
              <a:gd name="connsiteX7" fmla="*/ 0 w 4857750"/>
              <a:gd name="connsiteY7" fmla="*/ 2525213 h 3180255"/>
              <a:gd name="connsiteX8" fmla="*/ 0 w 4857750"/>
              <a:gd name="connsiteY8" fmla="*/ 505055 h 3180255"/>
              <a:gd name="connsiteX0" fmla="*/ 0 w 4857750"/>
              <a:gd name="connsiteY0" fmla="*/ 505055 h 3180255"/>
              <a:gd name="connsiteX1" fmla="*/ 1603605 w 4857750"/>
              <a:gd name="connsiteY1" fmla="*/ 349250 h 3180255"/>
              <a:gd name="connsiteX2" fmla="*/ 4352695 w 4857750"/>
              <a:gd name="connsiteY2" fmla="*/ 0 h 3180255"/>
              <a:gd name="connsiteX3" fmla="*/ 4857750 w 4857750"/>
              <a:gd name="connsiteY3" fmla="*/ 505055 h 3180255"/>
              <a:gd name="connsiteX4" fmla="*/ 4857750 w 4857750"/>
              <a:gd name="connsiteY4" fmla="*/ 2525213 h 3180255"/>
              <a:gd name="connsiteX5" fmla="*/ 3724045 w 4857750"/>
              <a:gd name="connsiteY5" fmla="*/ 3180255 h 3180255"/>
              <a:gd name="connsiteX6" fmla="*/ 1114655 w 4857750"/>
              <a:gd name="connsiteY6" fmla="*/ 2752472 h 3180255"/>
              <a:gd name="connsiteX7" fmla="*/ 0 w 4857750"/>
              <a:gd name="connsiteY7" fmla="*/ 2525213 h 3180255"/>
              <a:gd name="connsiteX8" fmla="*/ 0 w 4857750"/>
              <a:gd name="connsiteY8" fmla="*/ 505055 h 3180255"/>
              <a:gd name="connsiteX0" fmla="*/ 0 w 4857750"/>
              <a:gd name="connsiteY0" fmla="*/ 505055 h 3180255"/>
              <a:gd name="connsiteX1" fmla="*/ 606655 w 4857750"/>
              <a:gd name="connsiteY1" fmla="*/ 43674 h 3180255"/>
              <a:gd name="connsiteX2" fmla="*/ 4352695 w 4857750"/>
              <a:gd name="connsiteY2" fmla="*/ 0 h 3180255"/>
              <a:gd name="connsiteX3" fmla="*/ 4857750 w 4857750"/>
              <a:gd name="connsiteY3" fmla="*/ 505055 h 3180255"/>
              <a:gd name="connsiteX4" fmla="*/ 4857750 w 4857750"/>
              <a:gd name="connsiteY4" fmla="*/ 2525213 h 3180255"/>
              <a:gd name="connsiteX5" fmla="*/ 3724045 w 4857750"/>
              <a:gd name="connsiteY5" fmla="*/ 3180255 h 3180255"/>
              <a:gd name="connsiteX6" fmla="*/ 1114655 w 4857750"/>
              <a:gd name="connsiteY6" fmla="*/ 2752472 h 3180255"/>
              <a:gd name="connsiteX7" fmla="*/ 0 w 4857750"/>
              <a:gd name="connsiteY7" fmla="*/ 2525213 h 3180255"/>
              <a:gd name="connsiteX8" fmla="*/ 0 w 4857750"/>
              <a:gd name="connsiteY8" fmla="*/ 505055 h 3180255"/>
              <a:gd name="connsiteX0" fmla="*/ 0 w 4857750"/>
              <a:gd name="connsiteY0" fmla="*/ 461381 h 3136581"/>
              <a:gd name="connsiteX1" fmla="*/ 606655 w 4857750"/>
              <a:gd name="connsiteY1" fmla="*/ 0 h 3136581"/>
              <a:gd name="connsiteX2" fmla="*/ 3660545 w 4857750"/>
              <a:gd name="connsiteY2" fmla="*/ 484139 h 3136581"/>
              <a:gd name="connsiteX3" fmla="*/ 4857750 w 4857750"/>
              <a:gd name="connsiteY3" fmla="*/ 461381 h 3136581"/>
              <a:gd name="connsiteX4" fmla="*/ 4857750 w 4857750"/>
              <a:gd name="connsiteY4" fmla="*/ 2481539 h 3136581"/>
              <a:gd name="connsiteX5" fmla="*/ 3724045 w 4857750"/>
              <a:gd name="connsiteY5" fmla="*/ 3136581 h 3136581"/>
              <a:gd name="connsiteX6" fmla="*/ 1114655 w 4857750"/>
              <a:gd name="connsiteY6" fmla="*/ 2708798 h 3136581"/>
              <a:gd name="connsiteX7" fmla="*/ 0 w 4857750"/>
              <a:gd name="connsiteY7" fmla="*/ 2481539 h 3136581"/>
              <a:gd name="connsiteX8" fmla="*/ 0 w 4857750"/>
              <a:gd name="connsiteY8" fmla="*/ 461381 h 3136581"/>
              <a:gd name="connsiteX0" fmla="*/ 0 w 4857750"/>
              <a:gd name="connsiteY0" fmla="*/ 461381 h 3136581"/>
              <a:gd name="connsiteX1" fmla="*/ 606655 w 4857750"/>
              <a:gd name="connsiteY1" fmla="*/ 0 h 3136581"/>
              <a:gd name="connsiteX2" fmla="*/ 3673245 w 4857750"/>
              <a:gd name="connsiteY2" fmla="*/ 361909 h 3136581"/>
              <a:gd name="connsiteX3" fmla="*/ 4857750 w 4857750"/>
              <a:gd name="connsiteY3" fmla="*/ 461381 h 3136581"/>
              <a:gd name="connsiteX4" fmla="*/ 4857750 w 4857750"/>
              <a:gd name="connsiteY4" fmla="*/ 2481539 h 3136581"/>
              <a:gd name="connsiteX5" fmla="*/ 3724045 w 4857750"/>
              <a:gd name="connsiteY5" fmla="*/ 3136581 h 3136581"/>
              <a:gd name="connsiteX6" fmla="*/ 1114655 w 4857750"/>
              <a:gd name="connsiteY6" fmla="*/ 2708798 h 3136581"/>
              <a:gd name="connsiteX7" fmla="*/ 0 w 4857750"/>
              <a:gd name="connsiteY7" fmla="*/ 2481539 h 3136581"/>
              <a:gd name="connsiteX8" fmla="*/ 0 w 4857750"/>
              <a:gd name="connsiteY8" fmla="*/ 461381 h 3136581"/>
              <a:gd name="connsiteX0" fmla="*/ 0 w 4857750"/>
              <a:gd name="connsiteY0" fmla="*/ 461381 h 3047686"/>
              <a:gd name="connsiteX1" fmla="*/ 606655 w 4857750"/>
              <a:gd name="connsiteY1" fmla="*/ 0 h 3047686"/>
              <a:gd name="connsiteX2" fmla="*/ 3673245 w 4857750"/>
              <a:gd name="connsiteY2" fmla="*/ 361909 h 3047686"/>
              <a:gd name="connsiteX3" fmla="*/ 4857750 w 4857750"/>
              <a:gd name="connsiteY3" fmla="*/ 461381 h 3047686"/>
              <a:gd name="connsiteX4" fmla="*/ 4857750 w 4857750"/>
              <a:gd name="connsiteY4" fmla="*/ 2481539 h 3047686"/>
              <a:gd name="connsiteX5" fmla="*/ 3647845 w 4857750"/>
              <a:gd name="connsiteY5" fmla="*/ 3047686 h 3047686"/>
              <a:gd name="connsiteX6" fmla="*/ 1114655 w 4857750"/>
              <a:gd name="connsiteY6" fmla="*/ 2708798 h 3047686"/>
              <a:gd name="connsiteX7" fmla="*/ 0 w 4857750"/>
              <a:gd name="connsiteY7" fmla="*/ 2481539 h 3047686"/>
              <a:gd name="connsiteX8" fmla="*/ 0 w 4857750"/>
              <a:gd name="connsiteY8" fmla="*/ 461381 h 3047686"/>
              <a:gd name="connsiteX0" fmla="*/ 0 w 4857750"/>
              <a:gd name="connsiteY0" fmla="*/ 305815 h 2892120"/>
              <a:gd name="connsiteX1" fmla="*/ 625705 w 4857750"/>
              <a:gd name="connsiteY1" fmla="*/ 0 h 2892120"/>
              <a:gd name="connsiteX2" fmla="*/ 3673245 w 4857750"/>
              <a:gd name="connsiteY2" fmla="*/ 206343 h 2892120"/>
              <a:gd name="connsiteX3" fmla="*/ 4857750 w 4857750"/>
              <a:gd name="connsiteY3" fmla="*/ 305815 h 2892120"/>
              <a:gd name="connsiteX4" fmla="*/ 4857750 w 4857750"/>
              <a:gd name="connsiteY4" fmla="*/ 2325973 h 2892120"/>
              <a:gd name="connsiteX5" fmla="*/ 3647845 w 4857750"/>
              <a:gd name="connsiteY5" fmla="*/ 2892120 h 2892120"/>
              <a:gd name="connsiteX6" fmla="*/ 1114655 w 4857750"/>
              <a:gd name="connsiteY6" fmla="*/ 2553232 h 2892120"/>
              <a:gd name="connsiteX7" fmla="*/ 0 w 4857750"/>
              <a:gd name="connsiteY7" fmla="*/ 2325973 h 2892120"/>
              <a:gd name="connsiteX8" fmla="*/ 0 w 4857750"/>
              <a:gd name="connsiteY8" fmla="*/ 305815 h 2892120"/>
              <a:gd name="connsiteX0" fmla="*/ 0 w 4857750"/>
              <a:gd name="connsiteY0" fmla="*/ 305815 h 2892120"/>
              <a:gd name="connsiteX1" fmla="*/ 625705 w 4857750"/>
              <a:gd name="connsiteY1" fmla="*/ 0 h 2892120"/>
              <a:gd name="connsiteX2" fmla="*/ 3673245 w 4857750"/>
              <a:gd name="connsiteY2" fmla="*/ 206343 h 2892120"/>
              <a:gd name="connsiteX3" fmla="*/ 4857750 w 4857750"/>
              <a:gd name="connsiteY3" fmla="*/ 305815 h 2892120"/>
              <a:gd name="connsiteX4" fmla="*/ 4857750 w 4857750"/>
              <a:gd name="connsiteY4" fmla="*/ 2325973 h 2892120"/>
              <a:gd name="connsiteX5" fmla="*/ 3647845 w 4857750"/>
              <a:gd name="connsiteY5" fmla="*/ 2892120 h 2892120"/>
              <a:gd name="connsiteX6" fmla="*/ 1114655 w 4857750"/>
              <a:gd name="connsiteY6" fmla="*/ 2553232 h 2892120"/>
              <a:gd name="connsiteX7" fmla="*/ 38100 w 4857750"/>
              <a:gd name="connsiteY7" fmla="*/ 1987616 h 2892120"/>
              <a:gd name="connsiteX8" fmla="*/ 0 w 4857750"/>
              <a:gd name="connsiteY8" fmla="*/ 305815 h 2892120"/>
              <a:gd name="connsiteX0" fmla="*/ 0 w 4857750"/>
              <a:gd name="connsiteY0" fmla="*/ 305815 h 2892120"/>
              <a:gd name="connsiteX1" fmla="*/ 625705 w 4857750"/>
              <a:gd name="connsiteY1" fmla="*/ 0 h 2892120"/>
              <a:gd name="connsiteX2" fmla="*/ 3673245 w 4857750"/>
              <a:gd name="connsiteY2" fmla="*/ 206343 h 2892120"/>
              <a:gd name="connsiteX3" fmla="*/ 4857750 w 4857750"/>
              <a:gd name="connsiteY3" fmla="*/ 305815 h 2892120"/>
              <a:gd name="connsiteX4" fmla="*/ 4857750 w 4857750"/>
              <a:gd name="connsiteY4" fmla="*/ 2325973 h 2892120"/>
              <a:gd name="connsiteX5" fmla="*/ 3647845 w 4857750"/>
              <a:gd name="connsiteY5" fmla="*/ 2892120 h 2892120"/>
              <a:gd name="connsiteX6" fmla="*/ 892405 w 4857750"/>
              <a:gd name="connsiteY6" fmla="*/ 2287752 h 2892120"/>
              <a:gd name="connsiteX7" fmla="*/ 38100 w 4857750"/>
              <a:gd name="connsiteY7" fmla="*/ 1987616 h 2892120"/>
              <a:gd name="connsiteX8" fmla="*/ 0 w 4857750"/>
              <a:gd name="connsiteY8" fmla="*/ 305815 h 2892120"/>
              <a:gd name="connsiteX0" fmla="*/ 0 w 4857750"/>
              <a:gd name="connsiteY0" fmla="*/ 305815 h 2448291"/>
              <a:gd name="connsiteX1" fmla="*/ 625705 w 4857750"/>
              <a:gd name="connsiteY1" fmla="*/ 0 h 2448291"/>
              <a:gd name="connsiteX2" fmla="*/ 3673245 w 4857750"/>
              <a:gd name="connsiteY2" fmla="*/ 206343 h 2448291"/>
              <a:gd name="connsiteX3" fmla="*/ 4857750 w 4857750"/>
              <a:gd name="connsiteY3" fmla="*/ 305815 h 2448291"/>
              <a:gd name="connsiteX4" fmla="*/ 4857750 w 4857750"/>
              <a:gd name="connsiteY4" fmla="*/ 2325973 h 2448291"/>
              <a:gd name="connsiteX5" fmla="*/ 2536595 w 4857750"/>
              <a:gd name="connsiteY5" fmla="*/ 2319516 h 2448291"/>
              <a:gd name="connsiteX6" fmla="*/ 892405 w 4857750"/>
              <a:gd name="connsiteY6" fmla="*/ 2287752 h 2448291"/>
              <a:gd name="connsiteX7" fmla="*/ 38100 w 4857750"/>
              <a:gd name="connsiteY7" fmla="*/ 1987616 h 2448291"/>
              <a:gd name="connsiteX8" fmla="*/ 0 w 4857750"/>
              <a:gd name="connsiteY8" fmla="*/ 305815 h 2448291"/>
              <a:gd name="connsiteX0" fmla="*/ 0 w 4857750"/>
              <a:gd name="connsiteY0" fmla="*/ 305815 h 2527019"/>
              <a:gd name="connsiteX1" fmla="*/ 625705 w 4857750"/>
              <a:gd name="connsiteY1" fmla="*/ 0 h 2527019"/>
              <a:gd name="connsiteX2" fmla="*/ 3673245 w 4857750"/>
              <a:gd name="connsiteY2" fmla="*/ 206343 h 2527019"/>
              <a:gd name="connsiteX3" fmla="*/ 4857750 w 4857750"/>
              <a:gd name="connsiteY3" fmla="*/ 305815 h 2527019"/>
              <a:gd name="connsiteX4" fmla="*/ 4857750 w 4857750"/>
              <a:gd name="connsiteY4" fmla="*/ 2325973 h 2527019"/>
              <a:gd name="connsiteX5" fmla="*/ 2536595 w 4857750"/>
              <a:gd name="connsiteY5" fmla="*/ 2319516 h 2527019"/>
              <a:gd name="connsiteX6" fmla="*/ 892405 w 4857750"/>
              <a:gd name="connsiteY6" fmla="*/ 2287752 h 2527019"/>
              <a:gd name="connsiteX7" fmla="*/ 38100 w 4857750"/>
              <a:gd name="connsiteY7" fmla="*/ 1987616 h 2527019"/>
              <a:gd name="connsiteX8" fmla="*/ 0 w 4857750"/>
              <a:gd name="connsiteY8" fmla="*/ 305815 h 2527019"/>
              <a:gd name="connsiteX0" fmla="*/ 0 w 4857750"/>
              <a:gd name="connsiteY0" fmla="*/ 305815 h 2529546"/>
              <a:gd name="connsiteX1" fmla="*/ 625705 w 4857750"/>
              <a:gd name="connsiteY1" fmla="*/ 0 h 2529546"/>
              <a:gd name="connsiteX2" fmla="*/ 3673245 w 4857750"/>
              <a:gd name="connsiteY2" fmla="*/ 206343 h 2529546"/>
              <a:gd name="connsiteX3" fmla="*/ 4857750 w 4857750"/>
              <a:gd name="connsiteY3" fmla="*/ 305815 h 2529546"/>
              <a:gd name="connsiteX4" fmla="*/ 4857750 w 4857750"/>
              <a:gd name="connsiteY4" fmla="*/ 2325973 h 2529546"/>
              <a:gd name="connsiteX5" fmla="*/ 2257195 w 4857750"/>
              <a:gd name="connsiteY5" fmla="*/ 2324721 h 2529546"/>
              <a:gd name="connsiteX6" fmla="*/ 892405 w 4857750"/>
              <a:gd name="connsiteY6" fmla="*/ 2287752 h 2529546"/>
              <a:gd name="connsiteX7" fmla="*/ 38100 w 4857750"/>
              <a:gd name="connsiteY7" fmla="*/ 1987616 h 2529546"/>
              <a:gd name="connsiteX8" fmla="*/ 0 w 4857750"/>
              <a:gd name="connsiteY8" fmla="*/ 305815 h 2529546"/>
              <a:gd name="connsiteX0" fmla="*/ 0 w 4857750"/>
              <a:gd name="connsiteY0" fmla="*/ 305815 h 2512634"/>
              <a:gd name="connsiteX1" fmla="*/ 625705 w 4857750"/>
              <a:gd name="connsiteY1" fmla="*/ 0 h 2512634"/>
              <a:gd name="connsiteX2" fmla="*/ 3673245 w 4857750"/>
              <a:gd name="connsiteY2" fmla="*/ 206343 h 2512634"/>
              <a:gd name="connsiteX3" fmla="*/ 4857750 w 4857750"/>
              <a:gd name="connsiteY3" fmla="*/ 305815 h 2512634"/>
              <a:gd name="connsiteX4" fmla="*/ 4857750 w 4857750"/>
              <a:gd name="connsiteY4" fmla="*/ 2325973 h 2512634"/>
              <a:gd name="connsiteX5" fmla="*/ 2669945 w 4857750"/>
              <a:gd name="connsiteY5" fmla="*/ 2288283 h 2512634"/>
              <a:gd name="connsiteX6" fmla="*/ 892405 w 4857750"/>
              <a:gd name="connsiteY6" fmla="*/ 2287752 h 2512634"/>
              <a:gd name="connsiteX7" fmla="*/ 38100 w 4857750"/>
              <a:gd name="connsiteY7" fmla="*/ 1987616 h 2512634"/>
              <a:gd name="connsiteX8" fmla="*/ 0 w 4857750"/>
              <a:gd name="connsiteY8" fmla="*/ 305815 h 2512634"/>
              <a:gd name="connsiteX0" fmla="*/ 0 w 4857750"/>
              <a:gd name="connsiteY0" fmla="*/ 305815 h 2512634"/>
              <a:gd name="connsiteX1" fmla="*/ 625705 w 4857750"/>
              <a:gd name="connsiteY1" fmla="*/ 0 h 2512634"/>
              <a:gd name="connsiteX2" fmla="*/ 3673245 w 4857750"/>
              <a:gd name="connsiteY2" fmla="*/ 206343 h 2512634"/>
              <a:gd name="connsiteX3" fmla="*/ 4857750 w 4857750"/>
              <a:gd name="connsiteY3" fmla="*/ 305815 h 2512634"/>
              <a:gd name="connsiteX4" fmla="*/ 4857750 w 4857750"/>
              <a:gd name="connsiteY4" fmla="*/ 2325973 h 2512634"/>
              <a:gd name="connsiteX5" fmla="*/ 2669945 w 4857750"/>
              <a:gd name="connsiteY5" fmla="*/ 2288283 h 2512634"/>
              <a:gd name="connsiteX6" fmla="*/ 892405 w 4857750"/>
              <a:gd name="connsiteY6" fmla="*/ 2287752 h 2512634"/>
              <a:gd name="connsiteX7" fmla="*/ 38100 w 4857750"/>
              <a:gd name="connsiteY7" fmla="*/ 1987616 h 2512634"/>
              <a:gd name="connsiteX8" fmla="*/ 0 w 4857750"/>
              <a:gd name="connsiteY8" fmla="*/ 305815 h 2512634"/>
              <a:gd name="connsiteX0" fmla="*/ 0 w 4857750"/>
              <a:gd name="connsiteY0" fmla="*/ 305815 h 2393607"/>
              <a:gd name="connsiteX1" fmla="*/ 625705 w 4857750"/>
              <a:gd name="connsiteY1" fmla="*/ 0 h 2393607"/>
              <a:gd name="connsiteX2" fmla="*/ 3673245 w 4857750"/>
              <a:gd name="connsiteY2" fmla="*/ 206343 h 2393607"/>
              <a:gd name="connsiteX3" fmla="*/ 4857750 w 4857750"/>
              <a:gd name="connsiteY3" fmla="*/ 305815 h 2393607"/>
              <a:gd name="connsiteX4" fmla="*/ 4857750 w 4857750"/>
              <a:gd name="connsiteY4" fmla="*/ 1987617 h 2393607"/>
              <a:gd name="connsiteX5" fmla="*/ 2669945 w 4857750"/>
              <a:gd name="connsiteY5" fmla="*/ 2288283 h 2393607"/>
              <a:gd name="connsiteX6" fmla="*/ 892405 w 4857750"/>
              <a:gd name="connsiteY6" fmla="*/ 2287752 h 2393607"/>
              <a:gd name="connsiteX7" fmla="*/ 38100 w 4857750"/>
              <a:gd name="connsiteY7" fmla="*/ 1987616 h 2393607"/>
              <a:gd name="connsiteX8" fmla="*/ 0 w 4857750"/>
              <a:gd name="connsiteY8" fmla="*/ 305815 h 2393607"/>
              <a:gd name="connsiteX0" fmla="*/ 0 w 4857750"/>
              <a:gd name="connsiteY0" fmla="*/ 309413 h 2397205"/>
              <a:gd name="connsiteX1" fmla="*/ 625705 w 4857750"/>
              <a:gd name="connsiteY1" fmla="*/ 3598 h 2397205"/>
              <a:gd name="connsiteX2" fmla="*/ 3690178 w 4857750"/>
              <a:gd name="connsiteY2" fmla="*/ 133594 h 2397205"/>
              <a:gd name="connsiteX3" fmla="*/ 4857750 w 4857750"/>
              <a:gd name="connsiteY3" fmla="*/ 309413 h 2397205"/>
              <a:gd name="connsiteX4" fmla="*/ 4857750 w 4857750"/>
              <a:gd name="connsiteY4" fmla="*/ 1991215 h 2397205"/>
              <a:gd name="connsiteX5" fmla="*/ 2669945 w 4857750"/>
              <a:gd name="connsiteY5" fmla="*/ 2291881 h 2397205"/>
              <a:gd name="connsiteX6" fmla="*/ 892405 w 4857750"/>
              <a:gd name="connsiteY6" fmla="*/ 2291350 h 2397205"/>
              <a:gd name="connsiteX7" fmla="*/ 38100 w 4857750"/>
              <a:gd name="connsiteY7" fmla="*/ 1991214 h 2397205"/>
              <a:gd name="connsiteX8" fmla="*/ 0 w 4857750"/>
              <a:gd name="connsiteY8" fmla="*/ 309413 h 2397205"/>
              <a:gd name="connsiteX0" fmla="*/ 0 w 4857750"/>
              <a:gd name="connsiteY0" fmla="*/ 318552 h 2406344"/>
              <a:gd name="connsiteX1" fmla="*/ 625705 w 4857750"/>
              <a:gd name="connsiteY1" fmla="*/ 12737 h 2406344"/>
              <a:gd name="connsiteX2" fmla="*/ 3698645 w 4857750"/>
              <a:gd name="connsiteY2" fmla="*/ 53485 h 2406344"/>
              <a:gd name="connsiteX3" fmla="*/ 4857750 w 4857750"/>
              <a:gd name="connsiteY3" fmla="*/ 318552 h 2406344"/>
              <a:gd name="connsiteX4" fmla="*/ 4857750 w 4857750"/>
              <a:gd name="connsiteY4" fmla="*/ 2000354 h 2406344"/>
              <a:gd name="connsiteX5" fmla="*/ 2669945 w 4857750"/>
              <a:gd name="connsiteY5" fmla="*/ 2301020 h 2406344"/>
              <a:gd name="connsiteX6" fmla="*/ 892405 w 4857750"/>
              <a:gd name="connsiteY6" fmla="*/ 2300489 h 2406344"/>
              <a:gd name="connsiteX7" fmla="*/ 38100 w 4857750"/>
              <a:gd name="connsiteY7" fmla="*/ 2000353 h 2406344"/>
              <a:gd name="connsiteX8" fmla="*/ 0 w 4857750"/>
              <a:gd name="connsiteY8" fmla="*/ 318552 h 2406344"/>
              <a:gd name="connsiteX0" fmla="*/ 62797 w 4920547"/>
              <a:gd name="connsiteY0" fmla="*/ 335860 h 2423652"/>
              <a:gd name="connsiteX1" fmla="*/ 400635 w 4920547"/>
              <a:gd name="connsiteY1" fmla="*/ 18146 h 2423652"/>
              <a:gd name="connsiteX2" fmla="*/ 3761442 w 4920547"/>
              <a:gd name="connsiteY2" fmla="*/ 70793 h 2423652"/>
              <a:gd name="connsiteX3" fmla="*/ 4920547 w 4920547"/>
              <a:gd name="connsiteY3" fmla="*/ 335860 h 2423652"/>
              <a:gd name="connsiteX4" fmla="*/ 4920547 w 4920547"/>
              <a:gd name="connsiteY4" fmla="*/ 2017662 h 2423652"/>
              <a:gd name="connsiteX5" fmla="*/ 2732742 w 4920547"/>
              <a:gd name="connsiteY5" fmla="*/ 2318328 h 2423652"/>
              <a:gd name="connsiteX6" fmla="*/ 955202 w 4920547"/>
              <a:gd name="connsiteY6" fmla="*/ 2317797 h 2423652"/>
              <a:gd name="connsiteX7" fmla="*/ 100897 w 4920547"/>
              <a:gd name="connsiteY7" fmla="*/ 2017661 h 2423652"/>
              <a:gd name="connsiteX8" fmla="*/ 62797 w 4920547"/>
              <a:gd name="connsiteY8" fmla="*/ 335860 h 2423652"/>
              <a:gd name="connsiteX0" fmla="*/ 40 w 4857790"/>
              <a:gd name="connsiteY0" fmla="*/ 335860 h 2423652"/>
              <a:gd name="connsiteX1" fmla="*/ 600345 w 4857790"/>
              <a:gd name="connsiteY1" fmla="*/ 18146 h 2423652"/>
              <a:gd name="connsiteX2" fmla="*/ 3698685 w 4857790"/>
              <a:gd name="connsiteY2" fmla="*/ 70793 h 2423652"/>
              <a:gd name="connsiteX3" fmla="*/ 4857790 w 4857790"/>
              <a:gd name="connsiteY3" fmla="*/ 335860 h 2423652"/>
              <a:gd name="connsiteX4" fmla="*/ 4857790 w 4857790"/>
              <a:gd name="connsiteY4" fmla="*/ 2017662 h 2423652"/>
              <a:gd name="connsiteX5" fmla="*/ 2669985 w 4857790"/>
              <a:gd name="connsiteY5" fmla="*/ 2318328 h 2423652"/>
              <a:gd name="connsiteX6" fmla="*/ 892445 w 4857790"/>
              <a:gd name="connsiteY6" fmla="*/ 2317797 h 2423652"/>
              <a:gd name="connsiteX7" fmla="*/ 38140 w 4857790"/>
              <a:gd name="connsiteY7" fmla="*/ 2017661 h 2423652"/>
              <a:gd name="connsiteX8" fmla="*/ 40 w 4857790"/>
              <a:gd name="connsiteY8" fmla="*/ 335860 h 2423652"/>
              <a:gd name="connsiteX0" fmla="*/ 50 w 4857800"/>
              <a:gd name="connsiteY0" fmla="*/ 327390 h 2415182"/>
              <a:gd name="connsiteX1" fmla="*/ 600355 w 4857800"/>
              <a:gd name="connsiteY1" fmla="*/ 9676 h 2415182"/>
              <a:gd name="connsiteX2" fmla="*/ 3707162 w 4857800"/>
              <a:gd name="connsiteY2" fmla="*/ 103971 h 2415182"/>
              <a:gd name="connsiteX3" fmla="*/ 4857800 w 4857800"/>
              <a:gd name="connsiteY3" fmla="*/ 327390 h 2415182"/>
              <a:gd name="connsiteX4" fmla="*/ 4857800 w 4857800"/>
              <a:gd name="connsiteY4" fmla="*/ 2009192 h 2415182"/>
              <a:gd name="connsiteX5" fmla="*/ 2669995 w 4857800"/>
              <a:gd name="connsiteY5" fmla="*/ 2309858 h 2415182"/>
              <a:gd name="connsiteX6" fmla="*/ 892455 w 4857800"/>
              <a:gd name="connsiteY6" fmla="*/ 2309327 h 2415182"/>
              <a:gd name="connsiteX7" fmla="*/ 38150 w 4857800"/>
              <a:gd name="connsiteY7" fmla="*/ 2009191 h 2415182"/>
              <a:gd name="connsiteX8" fmla="*/ 50 w 4857800"/>
              <a:gd name="connsiteY8" fmla="*/ 327390 h 2415182"/>
              <a:gd name="connsiteX0" fmla="*/ 50 w 4857800"/>
              <a:gd name="connsiteY0" fmla="*/ 327390 h 2484467"/>
              <a:gd name="connsiteX1" fmla="*/ 600355 w 4857800"/>
              <a:gd name="connsiteY1" fmla="*/ 9676 h 2484467"/>
              <a:gd name="connsiteX2" fmla="*/ 3707162 w 4857800"/>
              <a:gd name="connsiteY2" fmla="*/ 103971 h 2484467"/>
              <a:gd name="connsiteX3" fmla="*/ 4857800 w 4857800"/>
              <a:gd name="connsiteY3" fmla="*/ 327390 h 2484467"/>
              <a:gd name="connsiteX4" fmla="*/ 4857800 w 4857800"/>
              <a:gd name="connsiteY4" fmla="*/ 2009192 h 2484467"/>
              <a:gd name="connsiteX5" fmla="*/ 2754662 w 4857800"/>
              <a:gd name="connsiteY5" fmla="*/ 2393156 h 2484467"/>
              <a:gd name="connsiteX6" fmla="*/ 892455 w 4857800"/>
              <a:gd name="connsiteY6" fmla="*/ 2309327 h 2484467"/>
              <a:gd name="connsiteX7" fmla="*/ 38150 w 4857800"/>
              <a:gd name="connsiteY7" fmla="*/ 2009191 h 2484467"/>
              <a:gd name="connsiteX8" fmla="*/ 50 w 4857800"/>
              <a:gd name="connsiteY8" fmla="*/ 327390 h 2484467"/>
              <a:gd name="connsiteX0" fmla="*/ 50 w 4857800"/>
              <a:gd name="connsiteY0" fmla="*/ 327390 h 2401140"/>
              <a:gd name="connsiteX1" fmla="*/ 600355 w 4857800"/>
              <a:gd name="connsiteY1" fmla="*/ 9676 h 2401140"/>
              <a:gd name="connsiteX2" fmla="*/ 3707162 w 4857800"/>
              <a:gd name="connsiteY2" fmla="*/ 103971 h 2401140"/>
              <a:gd name="connsiteX3" fmla="*/ 4857800 w 4857800"/>
              <a:gd name="connsiteY3" fmla="*/ 327390 h 2401140"/>
              <a:gd name="connsiteX4" fmla="*/ 4857800 w 4857800"/>
              <a:gd name="connsiteY4" fmla="*/ 2009192 h 2401140"/>
              <a:gd name="connsiteX5" fmla="*/ 2754662 w 4857800"/>
              <a:gd name="connsiteY5" fmla="*/ 2393156 h 2401140"/>
              <a:gd name="connsiteX6" fmla="*/ 892455 w 4857800"/>
              <a:gd name="connsiteY6" fmla="*/ 2309327 h 2401140"/>
              <a:gd name="connsiteX7" fmla="*/ 38150 w 4857800"/>
              <a:gd name="connsiteY7" fmla="*/ 2009191 h 2401140"/>
              <a:gd name="connsiteX8" fmla="*/ 50 w 4857800"/>
              <a:gd name="connsiteY8" fmla="*/ 327390 h 240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7800" h="2401140">
                <a:moveTo>
                  <a:pt x="50" y="327390"/>
                </a:moveTo>
                <a:cubicBezTo>
                  <a:pt x="50" y="48456"/>
                  <a:pt x="-17497" y="46913"/>
                  <a:pt x="600355" y="9676"/>
                </a:cubicBezTo>
                <a:cubicBezTo>
                  <a:pt x="1218207" y="-27561"/>
                  <a:pt x="2997588" y="51019"/>
                  <a:pt x="3707162" y="103971"/>
                </a:cubicBezTo>
                <a:cubicBezTo>
                  <a:pt x="4416736" y="156923"/>
                  <a:pt x="4857800" y="48456"/>
                  <a:pt x="4857800" y="327390"/>
                </a:cubicBezTo>
                <a:lnTo>
                  <a:pt x="4857800" y="2009192"/>
                </a:lnTo>
                <a:cubicBezTo>
                  <a:pt x="4857800" y="2288126"/>
                  <a:pt x="4163896" y="2438492"/>
                  <a:pt x="2754662" y="2393156"/>
                </a:cubicBezTo>
                <a:lnTo>
                  <a:pt x="892455" y="2309327"/>
                </a:lnTo>
                <a:cubicBezTo>
                  <a:pt x="613521" y="2309327"/>
                  <a:pt x="38150" y="2288125"/>
                  <a:pt x="38150" y="2009191"/>
                </a:cubicBezTo>
                <a:cubicBezTo>
                  <a:pt x="38150" y="1335805"/>
                  <a:pt x="50" y="1000776"/>
                  <a:pt x="50" y="327390"/>
                </a:cubicBezTo>
                <a:close/>
              </a:path>
            </a:pathLst>
          </a:custGeom>
          <a:solidFill>
            <a:sysClr val="window" lastClr="FFFFFF">
              <a:alpha val="81000"/>
            </a:sysClr>
          </a:solidFill>
          <a:ln w="1270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endParaRPr lang="ja-JP" altLang="en-US"/>
          </a:p>
        </p:txBody>
      </p:sp>
      <p:sp>
        <p:nvSpPr>
          <p:cNvPr id="28" name="テキスト ボックス 27">
            <a:extLst>
              <a:ext uri="{FF2B5EF4-FFF2-40B4-BE49-F238E27FC236}">
                <a16:creationId xmlns:a16="http://schemas.microsoft.com/office/drawing/2014/main" id="{C317F675-869C-4292-BEEB-DC72BED5402C}"/>
              </a:ext>
            </a:extLst>
          </p:cNvPr>
          <p:cNvSpPr txBox="1"/>
          <p:nvPr/>
        </p:nvSpPr>
        <p:spPr>
          <a:xfrm>
            <a:off x="2345341" y="6894459"/>
            <a:ext cx="4475927" cy="1974900"/>
          </a:xfrm>
          <a:prstGeom prst="rect">
            <a:avLst/>
          </a:prstGeom>
          <a:noFill/>
        </p:spPr>
        <p:txBody>
          <a:bodyPr wrap="square">
            <a:spAutoFit/>
          </a:bodyPr>
          <a:lstStyle/>
          <a:p>
            <a:pPr algn="just">
              <a:lnSpc>
                <a:spcPts val="1600"/>
              </a:lnSpc>
            </a:pPr>
            <a:r>
              <a:rPr lang="ja-JP" altLang="ja-JP" sz="1600" b="1" kern="1200" dirty="0">
                <a:solidFill>
                  <a:srgbClr val="000000"/>
                </a:solidFill>
                <a:effectLst/>
                <a:latin typeface="Meiryo UI" panose="020B0604030504040204" pitchFamily="50" charset="-128"/>
                <a:ea typeface="Meiryo UI" panose="020B0604030504040204" pitchFamily="50" charset="-128"/>
                <a:cs typeface="+mn-cs"/>
              </a:rPr>
              <a:t>■</a:t>
            </a:r>
            <a:r>
              <a:rPr lang="ja-JP" altLang="ja-JP" sz="1400" b="1" kern="1200" dirty="0">
                <a:solidFill>
                  <a:srgbClr val="000000"/>
                </a:solidFill>
                <a:effectLst/>
                <a:latin typeface="Meiryo UI" panose="020B0604030504040204" pitchFamily="50" charset="-128"/>
                <a:ea typeface="Meiryo UI" panose="020B0604030504040204" pitchFamily="50" charset="-128"/>
                <a:cs typeface="+mn-cs"/>
              </a:rPr>
              <a:t>イベントの広報について</a:t>
            </a:r>
            <a:endPar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600"/>
              </a:lnSpc>
            </a:pPr>
            <a:r>
              <a:rPr lang="ja-JP" altLang="ja-JP" sz="1100" kern="1200" dirty="0">
                <a:solidFill>
                  <a:srgbClr val="000000"/>
                </a:solidFill>
                <a:effectLst/>
                <a:latin typeface="Meiryo UI" panose="020B0604030504040204" pitchFamily="50" charset="-128"/>
                <a:ea typeface="Meiryo UI" panose="020B0604030504040204" pitchFamily="50" charset="-128"/>
                <a:cs typeface="+mn-cs"/>
              </a:rPr>
              <a:t>・本イベントの内容や参加店の情報、提供される景品、期間中のイベント等</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600"/>
              </a:lnSpc>
            </a:pPr>
            <a:r>
              <a:rPr lang="en-US" altLang="ja-JP" sz="1100" kern="1200" dirty="0">
                <a:solidFill>
                  <a:srgbClr val="000000"/>
                </a:solidFill>
                <a:effectLst/>
                <a:latin typeface="Meiryo UI" panose="020B0604030504040204" pitchFamily="50" charset="-128"/>
                <a:ea typeface="Meiryo UI" panose="020B0604030504040204" pitchFamily="50" charset="-128"/>
                <a:cs typeface="+mn-cs"/>
              </a:rPr>
              <a:t> </a:t>
            </a:r>
            <a:r>
              <a:rPr lang="ja-JP" altLang="ja-JP" sz="1100" kern="1200" dirty="0">
                <a:solidFill>
                  <a:srgbClr val="000000"/>
                </a:solidFill>
                <a:effectLst/>
                <a:latin typeface="Meiryo UI" panose="020B0604030504040204" pitchFamily="50" charset="-128"/>
                <a:ea typeface="Meiryo UI" panose="020B0604030504040204" pitchFamily="50" charset="-128"/>
                <a:cs typeface="+mn-cs"/>
              </a:rPr>
              <a:t>を、大阪府のホームページやＳＮＳ等で順次紹介予定</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600"/>
              </a:lnSpc>
              <a:spcBef>
                <a:spcPts val="600"/>
              </a:spcBef>
            </a:pPr>
            <a:r>
              <a:rPr lang="ja-JP" altLang="ja-JP" sz="1100" b="1" kern="1200" dirty="0">
                <a:solidFill>
                  <a:srgbClr val="000000"/>
                </a:solidFill>
                <a:effectLst/>
                <a:latin typeface="Meiryo UI" panose="020B0604030504040204" pitchFamily="50" charset="-128"/>
                <a:ea typeface="Meiryo UI" panose="020B0604030504040204" pitchFamily="50" charset="-128"/>
                <a:cs typeface="+mn-cs"/>
              </a:rPr>
              <a:t>○大阪府南河内農と緑の総合事務所ホームページ 　 </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50" b="1" kern="1200" dirty="0">
              <a:solidFill>
                <a:srgbClr val="000000"/>
              </a:solidFill>
              <a:effectLst/>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50" b="1" dirty="0">
              <a:solidFill>
                <a:srgbClr val="000000"/>
              </a:solidFill>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50" b="1" kern="1200" dirty="0">
              <a:solidFill>
                <a:srgbClr val="000000"/>
              </a:solidFill>
              <a:effectLst/>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50" b="1" dirty="0">
                <a:solidFill>
                  <a:srgbClr val="000000"/>
                </a:solidFill>
                <a:latin typeface="HG丸ｺﾞｼｯｸM-PRO" panose="020F0600000000000000" pitchFamily="50" charset="-128"/>
                <a:ea typeface="HG丸ｺﾞｼｯｸM-PRO" panose="020F0600000000000000" pitchFamily="50" charset="-128"/>
              </a:rPr>
              <a:t>                  </a:t>
            </a:r>
            <a:r>
              <a:rPr kumimoji="1" lang="ja-JP" altLang="en-US" sz="1050" b="1" dirty="0">
                <a:solidFill>
                  <a:srgbClr val="000000"/>
                </a:solidFill>
                <a:latin typeface="HG丸ｺﾞｼｯｸM-PRO" panose="020F0600000000000000" pitchFamily="50" charset="-128"/>
                <a:ea typeface="HG丸ｺﾞｼｯｸM-PRO" panose="020F0600000000000000" pitchFamily="50" charset="-128"/>
              </a:rPr>
              <a:t>　</a:t>
            </a:r>
            <a:endParaRPr kumimoji="1" lang="en-US" altLang="ja-JP" sz="1050" b="1" dirty="0">
              <a:solidFill>
                <a:srgbClr val="000000"/>
              </a:solidFill>
              <a:latin typeface="HG丸ｺﾞｼｯｸM-PRO" panose="020F0600000000000000" pitchFamily="50" charset="-128"/>
              <a:ea typeface="HG丸ｺﾞｼｯｸM-PRO" panose="020F06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kern="1200" dirty="0">
                <a:solidFill>
                  <a:srgbClr val="000000"/>
                </a:solidFill>
                <a:effectLst/>
                <a:latin typeface="HG丸ｺﾞｼｯｸM-PRO" panose="020F0600000000000000" pitchFamily="50" charset="-128"/>
                <a:ea typeface="HG丸ｺﾞｼｯｸM-PRO" panose="020F0600000000000000" pitchFamily="50" charset="-128"/>
                <a:cs typeface="+mn-cs"/>
              </a:rPr>
              <a:t>　　　　　　　</a:t>
            </a:r>
            <a:r>
              <a:rPr lang="ja-JP" altLang="ja-JP" sz="1100" b="1" kern="1200" dirty="0">
                <a:solidFill>
                  <a:srgbClr val="000000"/>
                </a:solidFill>
                <a:effectLst/>
                <a:latin typeface="Meiryo UI" panose="020B0604030504040204" pitchFamily="50" charset="-128"/>
                <a:ea typeface="Meiryo UI" panose="020B0604030504040204" pitchFamily="50" charset="-128"/>
                <a:cs typeface="+mn-cs"/>
              </a:rPr>
              <a:t>○大阪府南河内農と緑の総合事務所公式インスタグラ</a:t>
            </a:r>
            <a:r>
              <a:rPr lang="ja-JP" altLang="en-US" sz="1100" b="1" kern="1200" dirty="0">
                <a:solidFill>
                  <a:srgbClr val="000000"/>
                </a:solidFill>
                <a:effectLst/>
                <a:latin typeface="Meiryo UI" panose="020B0604030504040204" pitchFamily="50" charset="-128"/>
                <a:ea typeface="Meiryo UI" panose="020B0604030504040204" pitchFamily="50" charset="-128"/>
                <a:cs typeface="+mn-cs"/>
              </a:rPr>
              <a:t>ム</a:t>
            </a:r>
            <a:endParaRPr lang="en-US" altLang="ja-JP" sz="1100" b="1"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b="1" dirty="0">
                <a:solidFill>
                  <a:srgbClr val="000000"/>
                </a:solidFill>
                <a:latin typeface="Meiryo UI" panose="020B0604030504040204" pitchFamily="50" charset="-128"/>
                <a:ea typeface="Meiryo UI" panose="020B0604030504040204" pitchFamily="50" charset="-128"/>
              </a:rPr>
              <a:t>　　　　　　　　　　　　</a:t>
            </a:r>
            <a:endPar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9" name="図 28">
            <a:extLst>
              <a:ext uri="{FF2B5EF4-FFF2-40B4-BE49-F238E27FC236}">
                <a16:creationId xmlns:a16="http://schemas.microsoft.com/office/drawing/2014/main" id="{F014B8C6-041B-46D1-A4F2-11C705264902}"/>
              </a:ext>
            </a:extLst>
          </p:cNvPr>
          <p:cNvPicPr/>
          <p:nvPr/>
        </p:nvPicPr>
        <p:blipFill>
          <a:blip r:embed="rId9">
            <a:extLst>
              <a:ext uri="{28A0092B-C50C-407E-A947-70E740481C1C}">
                <a14:useLocalDpi xmlns:a14="http://schemas.microsoft.com/office/drawing/2010/main" val="0"/>
              </a:ext>
            </a:extLst>
          </a:blip>
          <a:stretch>
            <a:fillRect/>
          </a:stretch>
        </p:blipFill>
        <p:spPr>
          <a:xfrm>
            <a:off x="5973334" y="7569853"/>
            <a:ext cx="747891" cy="747891"/>
          </a:xfrm>
          <a:prstGeom prst="rect">
            <a:avLst/>
          </a:prstGeom>
        </p:spPr>
      </p:pic>
      <p:pic>
        <p:nvPicPr>
          <p:cNvPr id="30" name="図 29">
            <a:extLst>
              <a:ext uri="{FF2B5EF4-FFF2-40B4-BE49-F238E27FC236}">
                <a16:creationId xmlns:a16="http://schemas.microsoft.com/office/drawing/2014/main" id="{A9A3BE64-A7A6-41F7-A904-EF3E50ECF4DD}"/>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2618090" y="8194711"/>
            <a:ext cx="722479" cy="830250"/>
          </a:xfrm>
          <a:prstGeom prst="rect">
            <a:avLst/>
          </a:prstGeom>
        </p:spPr>
      </p:pic>
      <p:sp>
        <p:nvSpPr>
          <p:cNvPr id="31" name="テキスト ボックス 30">
            <a:extLst>
              <a:ext uri="{FF2B5EF4-FFF2-40B4-BE49-F238E27FC236}">
                <a16:creationId xmlns:a16="http://schemas.microsoft.com/office/drawing/2014/main" id="{089F29CF-8691-465D-859F-251846FAB04F}"/>
              </a:ext>
            </a:extLst>
          </p:cNvPr>
          <p:cNvSpPr txBox="1"/>
          <p:nvPr/>
        </p:nvSpPr>
        <p:spPr>
          <a:xfrm>
            <a:off x="3439843" y="8565230"/>
            <a:ext cx="3049559" cy="430887"/>
          </a:xfrm>
          <a:prstGeom prst="rect">
            <a:avLst/>
          </a:prstGeom>
          <a:noFill/>
        </p:spPr>
        <p:txBody>
          <a:bodyPr wrap="square">
            <a:spAutoFit/>
          </a:bodyPr>
          <a:lstStyle/>
          <a:p>
            <a:r>
              <a:rPr lang="en-US" altLang="ja-JP" sz="1100" dirty="0">
                <a:solidFill>
                  <a:srgbClr val="000000"/>
                </a:solidFill>
                <a:latin typeface="Meiryo UI" panose="020B0604030504040204" pitchFamily="50" charset="-128"/>
                <a:ea typeface="Meiryo UI" panose="020B0604030504040204" pitchFamily="50" charset="-128"/>
                <a:hlinkClick r:id="rId11"/>
              </a:rPr>
              <a:t>https://www.instagram.com/osk_minamikawachi_nm/</a:t>
            </a:r>
            <a:endParaRPr lang="ja-JP" altLang="en-US" sz="1100" dirty="0"/>
          </a:p>
        </p:txBody>
      </p:sp>
      <p:sp>
        <p:nvSpPr>
          <p:cNvPr id="32" name="テキスト ボックス 31">
            <a:extLst>
              <a:ext uri="{FF2B5EF4-FFF2-40B4-BE49-F238E27FC236}">
                <a16:creationId xmlns:a16="http://schemas.microsoft.com/office/drawing/2014/main" id="{B465599F-1570-406C-B1A7-836D302AC8B5}"/>
              </a:ext>
            </a:extLst>
          </p:cNvPr>
          <p:cNvSpPr txBox="1"/>
          <p:nvPr/>
        </p:nvSpPr>
        <p:spPr>
          <a:xfrm>
            <a:off x="2429795" y="7815429"/>
            <a:ext cx="3768975" cy="43088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hlinkClick r:id="rId12"/>
              </a:rPr>
              <a:t>https://www.pref.osaka.lg.jp/o120170/</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dirty="0" err="1">
                <a:latin typeface="Meiryo UI" panose="020B0604030504040204" pitchFamily="50" charset="-128"/>
                <a:ea typeface="Meiryo UI" panose="020B0604030504040204" pitchFamily="50" charset="-128"/>
                <a:hlinkClick r:id="rId12"/>
              </a:rPr>
              <a:t>minamikawachinm</a:t>
            </a:r>
            <a:r>
              <a:rPr kumimoji="1" lang="en-US" altLang="ja-JP" sz="1100" dirty="0">
                <a:latin typeface="Meiryo UI" panose="020B0604030504040204" pitchFamily="50" charset="-128"/>
                <a:ea typeface="Meiryo UI" panose="020B0604030504040204" pitchFamily="50" charset="-128"/>
                <a:hlinkClick r:id="rId12"/>
              </a:rPr>
              <a:t>/</a:t>
            </a:r>
            <a:r>
              <a:rPr kumimoji="1" lang="en-US" altLang="ja-JP" sz="1100" dirty="0" err="1">
                <a:latin typeface="Meiryo UI" panose="020B0604030504040204" pitchFamily="50" charset="-128"/>
                <a:ea typeface="Meiryo UI" panose="020B0604030504040204" pitchFamily="50" charset="-128"/>
                <a:hlinkClick r:id="rId12"/>
              </a:rPr>
              <a:t>m_index</a:t>
            </a:r>
            <a:r>
              <a:rPr kumimoji="1" lang="en-US" altLang="ja-JP" sz="1100" dirty="0">
                <a:latin typeface="Meiryo UI" panose="020B0604030504040204" pitchFamily="50" charset="-128"/>
                <a:ea typeface="Meiryo UI" panose="020B0604030504040204" pitchFamily="50" charset="-128"/>
                <a:hlinkClick r:id="rId12"/>
              </a:rPr>
              <a:t>/f_ichizikustamp.html</a:t>
            </a:r>
            <a:endParaRPr kumimoji="1" lang="en-US" altLang="ja-JP" sz="110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42B4C339-191D-4A51-8173-CF390A9194D4}"/>
              </a:ext>
            </a:extLst>
          </p:cNvPr>
          <p:cNvSpPr txBox="1"/>
          <p:nvPr/>
        </p:nvSpPr>
        <p:spPr>
          <a:xfrm>
            <a:off x="269386" y="2498541"/>
            <a:ext cx="6484155"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900" kern="1200" dirty="0">
                <a:solidFill>
                  <a:srgbClr val="000000"/>
                </a:solidFill>
                <a:effectLst/>
                <a:latin typeface="HG丸ｺﾞｼｯｸM-PRO" panose="020F0600000000000000" pitchFamily="50" charset="-128"/>
                <a:ea typeface="HG丸ｺﾞｼｯｸM-PRO" panose="020F0600000000000000" pitchFamily="50" charset="-128"/>
              </a:rPr>
              <a:t>*1 </a:t>
            </a:r>
            <a:r>
              <a:rPr lang="ja-JP" altLang="en-US" sz="900" kern="1200" dirty="0">
                <a:solidFill>
                  <a:srgbClr val="000000"/>
                </a:solidFill>
                <a:effectLst/>
                <a:latin typeface="HG丸ｺﾞｼｯｸM-PRO" panose="020F0600000000000000" pitchFamily="50" charset="-128"/>
                <a:ea typeface="HG丸ｺﾞｼｯｸM-PRO" panose="020F0600000000000000" pitchFamily="50" charset="-128"/>
              </a:rPr>
              <a:t>本イベントにおいて</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「南河内」とは、富田林市、河内長野市、松原市、羽曳野市、藤井寺市、大阪狭山市、太子町、河南町、千早赤阪村を指します。</a:t>
            </a:r>
          </a:p>
        </p:txBody>
      </p:sp>
      <p:pic>
        <p:nvPicPr>
          <p:cNvPr id="34" name="図 33">
            <a:extLst>
              <a:ext uri="{FF2B5EF4-FFF2-40B4-BE49-F238E27FC236}">
                <a16:creationId xmlns:a16="http://schemas.microsoft.com/office/drawing/2014/main" id="{0273F080-479D-43C3-A947-796C0A1CDF1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26380" y="234530"/>
            <a:ext cx="1471613" cy="1484490"/>
          </a:xfrm>
          <a:prstGeom prst="rect">
            <a:avLst/>
          </a:prstGeom>
        </p:spPr>
      </p:pic>
      <p:sp>
        <p:nvSpPr>
          <p:cNvPr id="35" name="テキスト ボックス 34">
            <a:extLst>
              <a:ext uri="{FF2B5EF4-FFF2-40B4-BE49-F238E27FC236}">
                <a16:creationId xmlns:a16="http://schemas.microsoft.com/office/drawing/2014/main" id="{85200585-5B62-4F38-BE8F-2F66ECDCA0A6}"/>
              </a:ext>
            </a:extLst>
          </p:cNvPr>
          <p:cNvSpPr txBox="1"/>
          <p:nvPr/>
        </p:nvSpPr>
        <p:spPr>
          <a:xfrm>
            <a:off x="127211" y="8729948"/>
            <a:ext cx="2044044" cy="246221"/>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p:spPr>
        <p:txBody>
          <a:bodyPr wrap="square" rtlCol="0">
            <a:spAutoFit/>
          </a:bodyPr>
          <a:lstStyle/>
          <a:p>
            <a:r>
              <a:rPr kumimoji="1" lang="ja-JP" altLang="en-US" sz="1000" b="1" dirty="0">
                <a:latin typeface="HG丸ｺﾞｼｯｸM-PRO" panose="020F0600000000000000" pitchFamily="50" charset="-128"/>
                <a:ea typeface="HG丸ｺﾞｼｯｸM-PRO" panose="020F0600000000000000" pitchFamily="50" charset="-128"/>
              </a:rPr>
              <a:t>↑ </a:t>
            </a:r>
            <a:r>
              <a:rPr kumimoji="1" lang="en-US" altLang="ja-JP" sz="1000" b="1" dirty="0" err="1">
                <a:latin typeface="HG丸ｺﾞｼｯｸM-PRO" panose="020F0600000000000000" pitchFamily="50" charset="-128"/>
                <a:ea typeface="HG丸ｺﾞｼｯｸM-PRO" panose="020F0600000000000000" pitchFamily="50" charset="-128"/>
              </a:rPr>
              <a:t>SpotTour</a:t>
            </a:r>
            <a:r>
              <a:rPr kumimoji="1" lang="ja-JP" altLang="en-US" sz="1000" b="1" dirty="0">
                <a:latin typeface="HG丸ｺﾞｼｯｸM-PRO" panose="020F0600000000000000" pitchFamily="50" charset="-128"/>
                <a:ea typeface="HG丸ｺﾞｼｯｸM-PRO" panose="020F0600000000000000" pitchFamily="50" charset="-128"/>
              </a:rPr>
              <a:t>についてはこちら</a:t>
            </a:r>
          </a:p>
        </p:txBody>
      </p:sp>
      <p:pic>
        <p:nvPicPr>
          <p:cNvPr id="4" name="図 3">
            <a:extLst>
              <a:ext uri="{FF2B5EF4-FFF2-40B4-BE49-F238E27FC236}">
                <a16:creationId xmlns:a16="http://schemas.microsoft.com/office/drawing/2014/main" id="{3ED86A85-9C58-4650-80ED-185BD44375C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832521" y="5976018"/>
            <a:ext cx="745165" cy="745165"/>
          </a:xfrm>
          <a:prstGeom prst="rect">
            <a:avLst/>
          </a:prstGeom>
        </p:spPr>
      </p:pic>
    </p:spTree>
    <p:extLst>
      <p:ext uri="{BB962C8B-B14F-4D97-AF65-F5344CB8AC3E}">
        <p14:creationId xmlns:p14="http://schemas.microsoft.com/office/powerpoint/2010/main" val="4030800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AE3822C-897D-40F7-B462-8F98B87FE07F}"/>
              </a:ext>
            </a:extLst>
          </p:cNvPr>
          <p:cNvSpPr txBox="1"/>
          <p:nvPr/>
        </p:nvSpPr>
        <p:spPr>
          <a:xfrm>
            <a:off x="-516467" y="76602"/>
            <a:ext cx="7890934" cy="830997"/>
          </a:xfrm>
          <a:prstGeom prst="rect">
            <a:avLst/>
          </a:prstGeom>
          <a:noFill/>
        </p:spPr>
        <p:txBody>
          <a:bodyPr wrap="square" rtlCol="0">
            <a:spAutoFit/>
          </a:bodyPr>
          <a:lstStyle/>
          <a:p>
            <a:pPr algn="ctr"/>
            <a:r>
              <a:rPr kumimoji="1" lang="ja-JP" altLang="en-US" sz="2400" b="1" dirty="0">
                <a:latin typeface="UD デジタル 教科書体 NP-B" panose="02020700000000000000" pitchFamily="18" charset="-128"/>
                <a:ea typeface="UD デジタル 教科書体 NP-B" panose="02020700000000000000" pitchFamily="18" charset="-128"/>
              </a:rPr>
              <a:t>大阪産</a:t>
            </a:r>
            <a:r>
              <a:rPr kumimoji="1" lang="en-US" altLang="ja-JP" sz="2400" b="1" dirty="0">
                <a:latin typeface="UD デジタル 教科書体 NP-B" panose="02020700000000000000" pitchFamily="18" charset="-128"/>
                <a:ea typeface="UD デジタル 教科書体 NP-B" panose="02020700000000000000" pitchFamily="18" charset="-128"/>
              </a:rPr>
              <a:t>(</a:t>
            </a:r>
            <a:r>
              <a:rPr kumimoji="1" lang="ja-JP" altLang="en-US" sz="2400" b="1" dirty="0">
                <a:latin typeface="UD デジタル 教科書体 NP-B" panose="02020700000000000000" pitchFamily="18" charset="-128"/>
                <a:ea typeface="UD デジタル 教科書体 NP-B" panose="02020700000000000000" pitchFamily="18" charset="-128"/>
              </a:rPr>
              <a:t>もん</a:t>
            </a:r>
            <a:r>
              <a:rPr kumimoji="1" lang="en-US" altLang="ja-JP" sz="2400" b="1" dirty="0">
                <a:latin typeface="UD デジタル 教科書体 NP-B" panose="02020700000000000000" pitchFamily="18" charset="-128"/>
                <a:ea typeface="UD デジタル 教科書体 NP-B" panose="02020700000000000000" pitchFamily="18" charset="-128"/>
              </a:rPr>
              <a:t>)</a:t>
            </a:r>
            <a:r>
              <a:rPr kumimoji="1" lang="ja-JP" altLang="en-US" sz="2400" b="1" dirty="0">
                <a:latin typeface="UD デジタル 教科書体 NP-B" panose="02020700000000000000" pitchFamily="18" charset="-128"/>
                <a:ea typeface="UD デジタル 教科書体 NP-B" panose="02020700000000000000" pitchFamily="18" charset="-128"/>
              </a:rPr>
              <a:t>デジタルスタンプラリー</a:t>
            </a:r>
            <a:endParaRPr kumimoji="1" lang="en-US" altLang="ja-JP" sz="2400" b="1" dirty="0">
              <a:latin typeface="UD デジタル 教科書体 NP-B" panose="02020700000000000000" pitchFamily="18" charset="-128"/>
              <a:ea typeface="UD デジタル 教科書体 NP-B" panose="02020700000000000000" pitchFamily="18" charset="-128"/>
            </a:endParaRPr>
          </a:p>
          <a:p>
            <a:pPr algn="ctr"/>
            <a:r>
              <a:rPr kumimoji="1" lang="en-US" altLang="ja-JP" sz="2400" b="1" dirty="0">
                <a:latin typeface="UD デジタル 教科書体 NP-B" panose="02020700000000000000" pitchFamily="18" charset="-128"/>
                <a:ea typeface="UD デジタル 教科書体 NP-B" panose="02020700000000000000" pitchFamily="18" charset="-128"/>
              </a:rPr>
              <a:t>                                </a:t>
            </a:r>
            <a:r>
              <a:rPr kumimoji="1" lang="ja-JP" altLang="en-US" sz="2400" b="1" dirty="0">
                <a:latin typeface="UD デジタル 教科書体 NP-B" panose="02020700000000000000" pitchFamily="18" charset="-128"/>
                <a:ea typeface="UD デジタル 教科書体 NP-B" panose="02020700000000000000" pitchFamily="18" charset="-128"/>
              </a:rPr>
              <a:t>～南河内いちじく巡り～</a:t>
            </a:r>
          </a:p>
        </p:txBody>
      </p:sp>
      <p:sp>
        <p:nvSpPr>
          <p:cNvPr id="3" name="テキスト ボックス 2">
            <a:extLst>
              <a:ext uri="{FF2B5EF4-FFF2-40B4-BE49-F238E27FC236}">
                <a16:creationId xmlns:a16="http://schemas.microsoft.com/office/drawing/2014/main" id="{D6CD352E-0B55-4310-A40B-A5531B3DC380}"/>
              </a:ext>
            </a:extLst>
          </p:cNvPr>
          <p:cNvSpPr txBox="1"/>
          <p:nvPr/>
        </p:nvSpPr>
        <p:spPr>
          <a:xfrm>
            <a:off x="597877" y="1330804"/>
            <a:ext cx="5943599" cy="553998"/>
          </a:xfrm>
          <a:prstGeom prst="rect">
            <a:avLst/>
          </a:prstGeom>
          <a:noFill/>
        </p:spPr>
        <p:txBody>
          <a:bodyPr wrap="square" rtlCol="0">
            <a:spAutoFit/>
          </a:bodyPr>
          <a:lstStyle/>
          <a:p>
            <a:r>
              <a:rPr kumimoji="1" lang="ja-JP" altLang="en-US" sz="1500" dirty="0">
                <a:latin typeface="UD デジタル 教科書体 NK-R" panose="02020400000000000000" pitchFamily="18" charset="-128"/>
                <a:ea typeface="UD デジタル 教科書体 NK-R" panose="02020400000000000000" pitchFamily="18" charset="-128"/>
              </a:rPr>
              <a:t>必要事項をご記入のうえ、</a:t>
            </a:r>
            <a:r>
              <a:rPr kumimoji="1" lang="ja-JP" altLang="en-US" sz="1500" b="1" u="sng" dirty="0">
                <a:solidFill>
                  <a:srgbClr val="FF0000"/>
                </a:solidFill>
                <a:latin typeface="UD デジタル 教科書体 NK-R" panose="02020400000000000000" pitchFamily="18" charset="-128"/>
                <a:ea typeface="UD デジタル 教科書体 NK-R" panose="02020400000000000000" pitchFamily="18" charset="-128"/>
              </a:rPr>
              <a:t>令和７年６月</a:t>
            </a:r>
            <a:r>
              <a:rPr kumimoji="1" lang="en-US" altLang="ja-JP" sz="1500" b="1" u="sng" dirty="0">
                <a:solidFill>
                  <a:srgbClr val="FF0000"/>
                </a:solidFill>
                <a:latin typeface="UD デジタル 教科書体 NK-R" panose="02020400000000000000" pitchFamily="18" charset="-128"/>
                <a:ea typeface="UD デジタル 教科書体 NK-R" panose="02020400000000000000" pitchFamily="18" charset="-128"/>
              </a:rPr>
              <a:t>20</a:t>
            </a:r>
            <a:r>
              <a:rPr kumimoji="1" lang="ja-JP" altLang="en-US" sz="1500" b="1" u="sng" dirty="0">
                <a:solidFill>
                  <a:srgbClr val="FF0000"/>
                </a:solidFill>
                <a:latin typeface="UD デジタル 教科書体 NK-R" panose="02020400000000000000" pitchFamily="18" charset="-128"/>
                <a:ea typeface="UD デジタル 教科書体 NK-R" panose="02020400000000000000" pitchFamily="18" charset="-128"/>
              </a:rPr>
              <a:t>日（金）</a:t>
            </a:r>
            <a:r>
              <a:rPr kumimoji="1" lang="ja-JP" altLang="en-US" sz="1500" dirty="0">
                <a:latin typeface="UD デジタル 教科書体 NK-R" panose="02020400000000000000" pitchFamily="18" charset="-128"/>
                <a:ea typeface="UD デジタル 教科書体 NK-R" panose="02020400000000000000" pitchFamily="18" charset="-128"/>
              </a:rPr>
              <a:t>までに、下記宛先まで</a:t>
            </a:r>
            <a:endParaRPr kumimoji="1" lang="en-US" altLang="ja-JP" sz="1500" dirty="0">
              <a:latin typeface="UD デジタル 教科書体 NK-R" panose="02020400000000000000" pitchFamily="18" charset="-128"/>
              <a:ea typeface="UD デジタル 教科書体 NK-R" panose="02020400000000000000" pitchFamily="18" charset="-128"/>
            </a:endParaRPr>
          </a:p>
          <a:p>
            <a:r>
              <a:rPr kumimoji="1" lang="ja-JP" altLang="en-US" sz="1500" dirty="0">
                <a:latin typeface="UD デジタル 教科書体 NK-R" panose="02020400000000000000" pitchFamily="18" charset="-128"/>
                <a:ea typeface="UD デジタル 教科書体 NK-R" panose="02020400000000000000" pitchFamily="18" charset="-128"/>
              </a:rPr>
              <a:t>メールもしくは</a:t>
            </a:r>
            <a:r>
              <a:rPr kumimoji="1" lang="en-US" altLang="ja-JP" sz="1500" dirty="0">
                <a:latin typeface="UD デジタル 教科書体 NK-R" panose="02020400000000000000" pitchFamily="18" charset="-128"/>
                <a:ea typeface="UD デジタル 教科書体 NK-R" panose="02020400000000000000" pitchFamily="18" charset="-128"/>
              </a:rPr>
              <a:t>FAX</a:t>
            </a:r>
            <a:r>
              <a:rPr kumimoji="1" lang="ja-JP" altLang="en-US" sz="1500" dirty="0">
                <a:latin typeface="UD デジタル 教科書体 NK-R" panose="02020400000000000000" pitchFamily="18" charset="-128"/>
                <a:ea typeface="UD デジタル 教科書体 NK-R" panose="02020400000000000000" pitchFamily="18" charset="-128"/>
              </a:rPr>
              <a:t>にてお送りください。</a:t>
            </a:r>
          </a:p>
        </p:txBody>
      </p:sp>
      <p:sp>
        <p:nvSpPr>
          <p:cNvPr id="4" name="テキスト ボックス 3">
            <a:extLst>
              <a:ext uri="{FF2B5EF4-FFF2-40B4-BE49-F238E27FC236}">
                <a16:creationId xmlns:a16="http://schemas.microsoft.com/office/drawing/2014/main" id="{EDE97244-D761-46A2-8AC6-446F5E6C9EEB}"/>
              </a:ext>
            </a:extLst>
          </p:cNvPr>
          <p:cNvSpPr txBox="1"/>
          <p:nvPr/>
        </p:nvSpPr>
        <p:spPr>
          <a:xfrm>
            <a:off x="711199" y="8340568"/>
            <a:ext cx="5435601" cy="1415772"/>
          </a:xfrm>
          <a:prstGeom prst="rect">
            <a:avLst/>
          </a:prstGeom>
          <a:noFill/>
          <a:ln>
            <a:solidFill>
              <a:schemeClr val="accent4">
                <a:lumMod val="75000"/>
              </a:schemeClr>
            </a:solidFill>
          </a:ln>
        </p:spPr>
        <p:txBody>
          <a:bodyPr wrap="square" rtlCol="0">
            <a:spAutoFit/>
          </a:bodyPr>
          <a:lstStyle/>
          <a:p>
            <a:pPr algn="ctr"/>
            <a:r>
              <a:rPr kumimoji="1" lang="ja-JP" altLang="en-US" sz="1600" b="1" dirty="0">
                <a:latin typeface="UD デジタル 教科書体 NK-R" panose="02020400000000000000" pitchFamily="18" charset="-128"/>
                <a:ea typeface="UD デジタル 教科書体 NK-R" panose="02020400000000000000" pitchFamily="18" charset="-128"/>
              </a:rPr>
              <a:t>申込用紙送付先</a:t>
            </a:r>
            <a:endParaRPr kumimoji="1" lang="en-US" altLang="ja-JP" sz="1400" b="1" dirty="0">
              <a:latin typeface="UD デジタル 教科書体 NK-R" panose="02020400000000000000" pitchFamily="18" charset="-128"/>
              <a:ea typeface="UD デジタル 教科書体 NK-R" panose="02020400000000000000" pitchFamily="18" charset="-128"/>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rPr>
              <a:t>大阪府南河内農と緑の総合事務所　農の普及課　松井</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　　　　　　　　　　　　　　　　　　　　　　　　　　　　　　 　　　　　　　地域政策室　増本　</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ctr"/>
            <a:r>
              <a:rPr kumimoji="1" lang="en-US" altLang="ja-JP" sz="1400" dirty="0">
                <a:latin typeface="UD デジタル 教科書体 NK-R" panose="02020400000000000000" pitchFamily="18" charset="-128"/>
                <a:ea typeface="UD デジタル 教科書体 NK-R" panose="02020400000000000000" pitchFamily="18" charset="-128"/>
              </a:rPr>
              <a:t>Tel</a:t>
            </a:r>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en-US" altLang="ja-JP" sz="1400" dirty="0">
                <a:latin typeface="UD デジタル 教科書体 NK-R" panose="02020400000000000000" pitchFamily="18" charset="-128"/>
                <a:ea typeface="UD デジタル 教科書体 NK-R" panose="02020400000000000000" pitchFamily="18" charset="-128"/>
              </a:rPr>
              <a:t>0721-25-1174</a:t>
            </a:r>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en-US" altLang="ja-JP" sz="1400" dirty="0">
                <a:latin typeface="UD デジタル 教科書体 NK-R" panose="02020400000000000000" pitchFamily="18" charset="-128"/>
                <a:ea typeface="UD デジタル 教科書体 NK-R" panose="02020400000000000000" pitchFamily="18" charset="-128"/>
              </a:rPr>
              <a:t>Fax</a:t>
            </a:r>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en-US" altLang="ja-JP" sz="1400" dirty="0">
                <a:latin typeface="UD デジタル 教科書体 NK-R" panose="02020400000000000000" pitchFamily="18" charset="-128"/>
                <a:ea typeface="UD デジタル 教科書体 NK-R" panose="02020400000000000000" pitchFamily="18" charset="-128"/>
              </a:rPr>
              <a:t>0721-25-0425</a:t>
            </a:r>
          </a:p>
          <a:p>
            <a:pPr algn="ctr"/>
            <a:r>
              <a:rPr kumimoji="1" lang="en-US" altLang="ja-JP" sz="1400" dirty="0">
                <a:latin typeface="UD デジタル 教科書体 NK-R" panose="02020400000000000000" pitchFamily="18" charset="-128"/>
                <a:ea typeface="UD デジタル 教科書体 NK-R" panose="02020400000000000000" pitchFamily="18" charset="-128"/>
              </a:rPr>
              <a:t>Mail</a:t>
            </a:r>
            <a:r>
              <a:rPr kumimoji="1" lang="ja-JP" altLang="en-US" sz="1400" dirty="0">
                <a:latin typeface="UD デジタル 教科書体 NK-R" panose="02020400000000000000" pitchFamily="18" charset="-128"/>
                <a:ea typeface="UD デジタル 教科書体 NK-R" panose="02020400000000000000" pitchFamily="18" charset="-128"/>
              </a:rPr>
              <a:t>：</a:t>
            </a:r>
            <a:r>
              <a:rPr kumimoji="1" lang="en-US" altLang="ja-JP" sz="1400" dirty="0">
                <a:latin typeface="UD デジタル 教科書体 NK-R" panose="02020400000000000000" pitchFamily="18" charset="-128"/>
                <a:ea typeface="UD デジタル 教科書体 NK-R" panose="02020400000000000000" pitchFamily="18" charset="-128"/>
                <a:hlinkClick r:id="rId2"/>
              </a:rPr>
              <a:t>minamikawachinotomidori-g03@sbox.pref.osaka.lg.jp</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ctr"/>
            <a:r>
              <a:rPr kumimoji="1" lang="ja-JP" altLang="en-US" sz="1400" dirty="0">
                <a:latin typeface="UD デジタル 教科書体 NK-R" panose="02020400000000000000" pitchFamily="18" charset="-128"/>
                <a:ea typeface="UD デジタル 教科書体 NK-R" panose="02020400000000000000" pitchFamily="18" charset="-128"/>
              </a:rPr>
              <a:t>　　　　　</a:t>
            </a:r>
            <a:r>
              <a:rPr kumimoji="1" lang="en-US" altLang="ja-JP" sz="1400" dirty="0">
                <a:latin typeface="UD デジタル 教科書体 NK-R" panose="02020400000000000000" pitchFamily="18" charset="-128"/>
                <a:ea typeface="UD デジタル 教科書体 NK-R" panose="02020400000000000000" pitchFamily="18" charset="-128"/>
                <a:hlinkClick r:id="rId2"/>
              </a:rPr>
              <a:t>minamikawachinotomidori-g04@sbox.pref.osaka.lg.jp</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graphicFrame>
        <p:nvGraphicFramePr>
          <p:cNvPr id="5" name="表 5">
            <a:extLst>
              <a:ext uri="{FF2B5EF4-FFF2-40B4-BE49-F238E27FC236}">
                <a16:creationId xmlns:a16="http://schemas.microsoft.com/office/drawing/2014/main" id="{A46D72C6-02D6-4F45-AE41-E5662BC6701D}"/>
              </a:ext>
            </a:extLst>
          </p:cNvPr>
          <p:cNvGraphicFramePr>
            <a:graphicFrameLocks noGrp="1"/>
          </p:cNvGraphicFramePr>
          <p:nvPr>
            <p:extLst>
              <p:ext uri="{D42A27DB-BD31-4B8C-83A1-F6EECF244321}">
                <p14:modId xmlns:p14="http://schemas.microsoft.com/office/powerpoint/2010/main" val="860162093"/>
              </p:ext>
            </p:extLst>
          </p:nvPr>
        </p:nvGraphicFramePr>
        <p:xfrm>
          <a:off x="333131" y="1927173"/>
          <a:ext cx="6208345" cy="5311945"/>
        </p:xfrm>
        <a:graphic>
          <a:graphicData uri="http://schemas.openxmlformats.org/drawingml/2006/table">
            <a:tbl>
              <a:tblPr firstRow="1" bandRow="1">
                <a:tableStyleId>{5C22544A-7EE6-4342-B048-85BDC9FD1C3A}</a:tableStyleId>
              </a:tblPr>
              <a:tblGrid>
                <a:gridCol w="1778976">
                  <a:extLst>
                    <a:ext uri="{9D8B030D-6E8A-4147-A177-3AD203B41FA5}">
                      <a16:colId xmlns:a16="http://schemas.microsoft.com/office/drawing/2014/main" val="2114895924"/>
                    </a:ext>
                  </a:extLst>
                </a:gridCol>
                <a:gridCol w="1906173">
                  <a:extLst>
                    <a:ext uri="{9D8B030D-6E8A-4147-A177-3AD203B41FA5}">
                      <a16:colId xmlns:a16="http://schemas.microsoft.com/office/drawing/2014/main" val="2878433132"/>
                    </a:ext>
                  </a:extLst>
                </a:gridCol>
                <a:gridCol w="1017016">
                  <a:extLst>
                    <a:ext uri="{9D8B030D-6E8A-4147-A177-3AD203B41FA5}">
                      <a16:colId xmlns:a16="http://schemas.microsoft.com/office/drawing/2014/main" val="2337426125"/>
                    </a:ext>
                  </a:extLst>
                </a:gridCol>
                <a:gridCol w="1506180">
                  <a:extLst>
                    <a:ext uri="{9D8B030D-6E8A-4147-A177-3AD203B41FA5}">
                      <a16:colId xmlns:a16="http://schemas.microsoft.com/office/drawing/2014/main" val="2777553695"/>
                    </a:ext>
                  </a:extLst>
                </a:gridCol>
              </a:tblGrid>
              <a:tr h="0">
                <a:tc rowSpan="2">
                  <a:txBody>
                    <a:bodyPr/>
                    <a:lstStyle/>
                    <a:p>
                      <a:pPr algn="ctr"/>
                      <a:r>
                        <a:rPr kumimoji="1" lang="ja-JP" altLang="en-US" sz="1500" b="1" dirty="0">
                          <a:solidFill>
                            <a:sysClr val="windowText" lastClr="000000"/>
                          </a:solidFill>
                          <a:latin typeface="UD デジタル 教科書体 NP-B" panose="02020700000000000000" pitchFamily="18" charset="-128"/>
                          <a:ea typeface="UD デジタル 教科書体 NP-B" panose="02020700000000000000" pitchFamily="18" charset="-128"/>
                        </a:rPr>
                        <a:t>申込者名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3">
                  <a:txBody>
                    <a:bodyPr/>
                    <a:lstStyle/>
                    <a:p>
                      <a:pPr algn="l"/>
                      <a:r>
                        <a:rPr kumimoji="1" lang="en-US" altLang="ja-JP" sz="1050" dirty="0">
                          <a:solidFill>
                            <a:sysClr val="windowText" lastClr="000000"/>
                          </a:solidFill>
                          <a:latin typeface="UD デジタル 教科書体 NP-B" panose="02020700000000000000" pitchFamily="18" charset="-128"/>
                          <a:ea typeface="UD デジタル 教科書体 NP-B" panose="02020700000000000000" pitchFamily="18" charset="-128"/>
                        </a:rPr>
                        <a:t>(</a:t>
                      </a:r>
                      <a:r>
                        <a:rPr kumimoji="1" lang="ja-JP" altLang="en-US" sz="1050" dirty="0">
                          <a:solidFill>
                            <a:sysClr val="windowText" lastClr="000000"/>
                          </a:solidFill>
                          <a:latin typeface="UD デジタル 教科書体 NP-B" panose="02020700000000000000" pitchFamily="18" charset="-128"/>
                          <a:ea typeface="UD デジタル 教科書体 NP-B" panose="02020700000000000000" pitchFamily="18" charset="-128"/>
                        </a:rPr>
                        <a:t>フリガナ</a:t>
                      </a:r>
                      <a:r>
                        <a:rPr kumimoji="1" lang="en-US" altLang="ja-JP" sz="1050" dirty="0">
                          <a:solidFill>
                            <a:sysClr val="windowText" lastClr="000000"/>
                          </a:solidFill>
                          <a:latin typeface="UD デジタル 教科書体 NP-B" panose="02020700000000000000" pitchFamily="18" charset="-128"/>
                          <a:ea typeface="UD デジタル 教科書体 NP-B" panose="02020700000000000000" pitchFamily="18" charset="-128"/>
                        </a:rPr>
                        <a:t>)</a:t>
                      </a:r>
                      <a:endParaRPr kumimoji="1" lang="ja-JP" altLang="en-US" sz="1050" dirty="0">
                        <a:solidFill>
                          <a:sysClr val="windowText" lastClr="000000"/>
                        </a:solidFill>
                        <a:latin typeface="UD デジタル 教科書体 NP-B" panose="02020700000000000000" pitchFamily="18" charset="-128"/>
                        <a:ea typeface="UD デジタル 教科書体 NP-B" panose="020207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38661430"/>
                  </a:ext>
                </a:extLst>
              </a:tr>
              <a:tr h="398143">
                <a:tc vMerge="1">
                  <a:txBody>
                    <a:bodyPr/>
                    <a:lstStyle/>
                    <a:p>
                      <a:endParaRPr kumimoji="1" lang="ja-JP" altLang="en-US"/>
                    </a:p>
                  </a:txBody>
                  <a:tcPr/>
                </a:tc>
                <a:tc gridSpan="3">
                  <a:txBody>
                    <a:bodyPr/>
                    <a:lstStyle/>
                    <a:p>
                      <a:pPr algn="l"/>
                      <a:r>
                        <a:rPr kumimoji="1" lang="ja-JP" altLang="en-US" sz="1600" dirty="0">
                          <a:solidFill>
                            <a:sysClr val="windowText" lastClr="000000"/>
                          </a:solidFill>
                          <a:latin typeface="UD デジタル 教科書体 NP-B" panose="02020700000000000000" pitchFamily="18" charset="-128"/>
                          <a:ea typeface="UD デジタル 教科書体 NP-B" panose="02020700000000000000" pitchFamily="18" charset="-128"/>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27464328"/>
                  </a:ext>
                </a:extLst>
              </a:tr>
              <a:tr h="360000">
                <a:tc rowSpan="2">
                  <a:txBody>
                    <a:bodyPr/>
                    <a:lstStyle/>
                    <a:p>
                      <a:pPr algn="ctr"/>
                      <a:r>
                        <a:rPr kumimoji="1" lang="ja-JP" altLang="en-US" sz="1500" b="1" dirty="0">
                          <a:solidFill>
                            <a:sysClr val="windowText" lastClr="000000"/>
                          </a:solidFill>
                          <a:latin typeface="UD デジタル 教科書体 NP-B" panose="02020700000000000000" pitchFamily="18" charset="-128"/>
                          <a:ea typeface="UD デジタル 教科書体 NP-B" panose="02020700000000000000" pitchFamily="18" charset="-128"/>
                        </a:rPr>
                        <a:t>申込者連絡先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3">
                  <a:txBody>
                    <a:bodyPr/>
                    <a:lstStyle/>
                    <a:p>
                      <a:pPr algn="l"/>
                      <a:r>
                        <a:rPr kumimoji="1" lang="en-US" altLang="ja-JP" sz="1200" dirty="0">
                          <a:solidFill>
                            <a:sysClr val="windowText" lastClr="000000"/>
                          </a:solidFill>
                          <a:latin typeface="UD デジタル 教科書体 NP-B" panose="02020700000000000000" pitchFamily="18" charset="-128"/>
                          <a:ea typeface="UD デジタル 教科書体 NP-B" panose="02020700000000000000" pitchFamily="18" charset="-128"/>
                        </a:rPr>
                        <a:t>(</a:t>
                      </a:r>
                      <a:r>
                        <a:rPr kumimoji="1" lang="ja-JP" altLang="en-US" sz="1200" dirty="0">
                          <a:solidFill>
                            <a:sysClr val="windowText" lastClr="000000"/>
                          </a:solidFill>
                          <a:latin typeface="UD デジタル 教科書体 NP-B" panose="02020700000000000000" pitchFamily="18" charset="-128"/>
                          <a:ea typeface="UD デジタル 教科書体 NP-B" panose="02020700000000000000" pitchFamily="18" charset="-128"/>
                        </a:rPr>
                        <a:t>電話番号</a:t>
                      </a:r>
                      <a:r>
                        <a:rPr kumimoji="1" lang="en-US" altLang="ja-JP" sz="1200" dirty="0">
                          <a:solidFill>
                            <a:sysClr val="windowText" lastClr="000000"/>
                          </a:solidFill>
                          <a:latin typeface="UD デジタル 教科書体 NP-B" panose="02020700000000000000" pitchFamily="18" charset="-128"/>
                          <a:ea typeface="UD デジタル 教科書体 NP-B" panose="02020700000000000000" pitchFamily="18" charset="-128"/>
                        </a:rPr>
                        <a:t>)</a:t>
                      </a:r>
                      <a:endParaRPr kumimoji="1" lang="ja-JP" altLang="en-US" sz="1200" dirty="0">
                        <a:solidFill>
                          <a:sysClr val="windowText" lastClr="000000"/>
                        </a:solidFill>
                        <a:latin typeface="UD デジタル 教科書体 NP-B" panose="02020700000000000000" pitchFamily="18" charset="-128"/>
                        <a:ea typeface="UD デジタル 教科書体 NP-B" panose="020207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094867677"/>
                  </a:ext>
                </a:extLst>
              </a:tr>
              <a:tr h="360000">
                <a:tc vMerge="1">
                  <a:txBody>
                    <a:bodyPr/>
                    <a:lstStyle/>
                    <a:p>
                      <a:endParaRPr kumimoji="1" lang="ja-JP" altLang="en-US"/>
                    </a:p>
                  </a:txBody>
                  <a:tcPr/>
                </a:tc>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sysClr val="windowText" lastClr="000000"/>
                          </a:solidFill>
                          <a:latin typeface="UD デジタル 教科書体 NP-B" panose="02020700000000000000" pitchFamily="18" charset="-128"/>
                          <a:ea typeface="UD デジタル 教科書体 NP-B" panose="02020700000000000000" pitchFamily="18" charset="-128"/>
                        </a:rPr>
                        <a:t>(</a:t>
                      </a:r>
                      <a:r>
                        <a:rPr kumimoji="1" lang="ja-JP" altLang="en-US" sz="1200" dirty="0">
                          <a:solidFill>
                            <a:sysClr val="windowText" lastClr="000000"/>
                          </a:solidFill>
                          <a:latin typeface="UD デジタル 教科書体 NP-B" panose="02020700000000000000" pitchFamily="18" charset="-128"/>
                          <a:ea typeface="UD デジタル 教科書体 NP-B" panose="02020700000000000000" pitchFamily="18" charset="-128"/>
                        </a:rPr>
                        <a:t>メールアドレス</a:t>
                      </a:r>
                      <a:r>
                        <a:rPr kumimoji="1" lang="en-US" altLang="ja-JP" sz="1200" dirty="0">
                          <a:solidFill>
                            <a:sysClr val="windowText" lastClr="000000"/>
                          </a:solidFill>
                          <a:latin typeface="UD デジタル 教科書体 NP-B" panose="02020700000000000000" pitchFamily="18" charset="-128"/>
                          <a:ea typeface="UD デジタル 教科書体 NP-B" panose="02020700000000000000" pitchFamily="18" charset="-128"/>
                        </a:rPr>
                        <a:t>)</a:t>
                      </a:r>
                      <a:endParaRPr kumimoji="1" lang="ja-JP" altLang="en-US" sz="1200" dirty="0">
                        <a:solidFill>
                          <a:sysClr val="windowText" lastClr="000000"/>
                        </a:solidFill>
                        <a:latin typeface="UD デジタル 教科書体 NP-B" panose="02020700000000000000" pitchFamily="18" charset="-128"/>
                        <a:ea typeface="UD デジタル 教科書体 NP-B" panose="020207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07922741"/>
                  </a:ext>
                </a:extLst>
              </a:tr>
              <a:tr h="364184">
                <a:tc>
                  <a:txBody>
                    <a:bodyPr/>
                    <a:lstStyle/>
                    <a:p>
                      <a:pPr algn="ctr"/>
                      <a:r>
                        <a:rPr kumimoji="1" lang="ja-JP" altLang="en-US" sz="1500" b="1" dirty="0">
                          <a:solidFill>
                            <a:sysClr val="windowText" lastClr="000000"/>
                          </a:solidFill>
                          <a:latin typeface="UD デジタル 教科書体 NP-B" panose="02020700000000000000" pitchFamily="18" charset="-128"/>
                          <a:ea typeface="UD デジタル 教科書体 NP-B" panose="02020700000000000000" pitchFamily="18" charset="-128"/>
                        </a:rPr>
                        <a:t>屋号又は店舗名</a:t>
                      </a:r>
                      <a:r>
                        <a:rPr kumimoji="1" lang="en-US" altLang="ja-JP" sz="1500" b="1" dirty="0">
                          <a:solidFill>
                            <a:sysClr val="windowText" lastClr="000000"/>
                          </a:solidFill>
                          <a:latin typeface="UD デジタル 教科書体 NP-B" panose="02020700000000000000" pitchFamily="18" charset="-128"/>
                          <a:ea typeface="UD デジタル 教科書体 NP-B" panose="02020700000000000000" pitchFamily="18" charset="-128"/>
                        </a:rPr>
                        <a:t>*</a:t>
                      </a:r>
                      <a:endParaRPr kumimoji="1" lang="ja-JP" altLang="en-US" sz="1500" b="1" dirty="0">
                        <a:solidFill>
                          <a:sysClr val="windowText" lastClr="000000"/>
                        </a:solidFill>
                        <a:latin typeface="UD デジタル 教科書体 NP-B" panose="02020700000000000000" pitchFamily="18" charset="-128"/>
                        <a:ea typeface="UD デジタル 教科書体 NP-B" panose="020207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a:endParaRPr kumimoji="1" lang="ja-JP" altLang="en-US" sz="1600" dirty="0">
                        <a:solidFill>
                          <a:sysClr val="windowText" lastClr="000000"/>
                        </a:solidFill>
                        <a:latin typeface="UD デジタル 教科書体 NP-B" panose="02020700000000000000" pitchFamily="18" charset="-128"/>
                        <a:ea typeface="UD デジタル 教科書体 NP-B" panose="020207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b="1" dirty="0">
                          <a:solidFill>
                            <a:sysClr val="windowText" lastClr="000000"/>
                          </a:solidFill>
                          <a:latin typeface="UD デジタル 教科書体 NP-B" panose="02020700000000000000" pitchFamily="18" charset="-128"/>
                          <a:ea typeface="UD デジタル 教科書体 NP-B" panose="02020700000000000000" pitchFamily="18" charset="-128"/>
                        </a:rPr>
                        <a:t>店舗</a:t>
                      </a:r>
                      <a:endParaRPr kumimoji="1" lang="en-US" altLang="ja-JP" sz="1400" b="1" dirty="0">
                        <a:solidFill>
                          <a:sysClr val="windowText" lastClr="000000"/>
                        </a:solidFill>
                        <a:latin typeface="UD デジタル 教科書体 NP-B" panose="02020700000000000000" pitchFamily="18" charset="-128"/>
                        <a:ea typeface="UD デジタル 教科書体 NP-B" panose="02020700000000000000" pitchFamily="18"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b="1" dirty="0">
                          <a:solidFill>
                            <a:sysClr val="windowText" lastClr="000000"/>
                          </a:solidFill>
                          <a:latin typeface="UD デジタル 教科書体 NP-B" panose="02020700000000000000" pitchFamily="18" charset="-128"/>
                          <a:ea typeface="UD デジタル 教科書体 NP-B" panose="02020700000000000000" pitchFamily="18" charset="-128"/>
                        </a:rPr>
                        <a:t>電話番号</a:t>
                      </a:r>
                      <a:r>
                        <a:rPr kumimoji="1" lang="en-US" altLang="ja-JP" sz="1400" b="1" dirty="0">
                          <a:solidFill>
                            <a:sysClr val="windowText" lastClr="000000"/>
                          </a:solidFill>
                          <a:latin typeface="UD デジタル 教科書体 NP-B" panose="02020700000000000000" pitchFamily="18" charset="-128"/>
                          <a:ea typeface="UD デジタル 教科書体 NP-B" panose="02020700000000000000" pitchFamily="18" charset="-128"/>
                        </a:rPr>
                        <a:t>*</a:t>
                      </a:r>
                      <a:endParaRPr kumimoji="1" lang="ja-JP" altLang="en-US" sz="1400" b="1" dirty="0">
                        <a:solidFill>
                          <a:sysClr val="windowText" lastClr="000000"/>
                        </a:solidFill>
                        <a:latin typeface="UD デジタル 教科書体 NP-B" panose="02020700000000000000" pitchFamily="18" charset="-128"/>
                        <a:ea typeface="UD デジタル 教科書体 NP-B" panose="020207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a:endParaRPr kumimoji="1" lang="ja-JP" altLang="en-US" sz="1600" dirty="0">
                        <a:solidFill>
                          <a:sysClr val="windowText" lastClr="000000"/>
                        </a:solidFill>
                        <a:latin typeface="UD デジタル 教科書体 NP-B" panose="02020700000000000000" pitchFamily="18" charset="-128"/>
                        <a:ea typeface="UD デジタル 教科書体 NP-B" panose="020207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0681660"/>
                  </a:ext>
                </a:extLst>
              </a:tr>
              <a:tr h="540000">
                <a:tc>
                  <a:txBody>
                    <a:bodyPr/>
                    <a:lstStyle/>
                    <a:p>
                      <a:pPr algn="ctr"/>
                      <a:r>
                        <a:rPr kumimoji="1" lang="ja-JP" altLang="en-US" sz="1500" b="1" dirty="0">
                          <a:solidFill>
                            <a:sysClr val="windowText" lastClr="000000"/>
                          </a:solidFill>
                          <a:latin typeface="UD デジタル 教科書体 NP-B" panose="02020700000000000000" pitchFamily="18" charset="-128"/>
                          <a:ea typeface="UD デジタル 教科書体 NP-B" panose="02020700000000000000" pitchFamily="18" charset="-128"/>
                        </a:rPr>
                        <a:t>店舗住所</a:t>
                      </a:r>
                      <a:r>
                        <a:rPr kumimoji="1" lang="en-US" altLang="ja-JP" sz="1500" b="1" dirty="0">
                          <a:solidFill>
                            <a:sysClr val="windowText" lastClr="000000"/>
                          </a:solidFill>
                          <a:latin typeface="UD デジタル 教科書体 NP-B" panose="02020700000000000000" pitchFamily="18" charset="-128"/>
                          <a:ea typeface="UD デジタル 教科書体 NP-B" panose="02020700000000000000" pitchFamily="18" charset="-128"/>
                        </a:rPr>
                        <a:t>*</a:t>
                      </a:r>
                      <a:endParaRPr kumimoji="1" lang="ja-JP" altLang="en-US" sz="1500" b="1" dirty="0">
                        <a:solidFill>
                          <a:sysClr val="windowText" lastClr="000000"/>
                        </a:solidFill>
                        <a:latin typeface="UD デジタル 教科書体 NP-B" panose="02020700000000000000" pitchFamily="18" charset="-128"/>
                        <a:ea typeface="UD デジタル 教科書体 NP-B" panose="020207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3">
                  <a:txBody>
                    <a:bodyPr/>
                    <a:lstStyle/>
                    <a:p>
                      <a:pPr algn="l"/>
                      <a:endParaRPr kumimoji="1" lang="ja-JP" altLang="en-US" sz="1600" dirty="0">
                        <a:solidFill>
                          <a:sysClr val="windowText" lastClr="000000"/>
                        </a:solidFill>
                        <a:latin typeface="UD デジタル 教科書体 NP-B" panose="02020700000000000000" pitchFamily="18" charset="-128"/>
                        <a:ea typeface="UD デジタル 教科書体 NP-B" panose="020207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1500376"/>
                  </a:ext>
                </a:extLst>
              </a:tr>
              <a:tr h="475182">
                <a:tc>
                  <a:txBody>
                    <a:bodyPr/>
                    <a:lstStyle/>
                    <a:p>
                      <a:pPr algn="ctr"/>
                      <a:r>
                        <a:rPr kumimoji="1" lang="ja-JP" altLang="en-US" sz="1500" b="1" dirty="0">
                          <a:solidFill>
                            <a:sysClr val="windowText" lastClr="000000"/>
                          </a:solidFill>
                          <a:latin typeface="UD デジタル 教科書体 NP-B" panose="02020700000000000000" pitchFamily="18" charset="-128"/>
                          <a:ea typeface="UD デジタル 教科書体 NP-B" panose="02020700000000000000" pitchFamily="18" charset="-128"/>
                        </a:rPr>
                        <a:t>店舗</a:t>
                      </a:r>
                      <a:r>
                        <a:rPr kumimoji="1" lang="en-US" altLang="ja-JP" sz="1500" b="1" dirty="0">
                          <a:solidFill>
                            <a:sysClr val="windowText" lastClr="000000"/>
                          </a:solidFill>
                          <a:latin typeface="UD デジタル 教科書体 NP-B" panose="02020700000000000000" pitchFamily="18" charset="-128"/>
                          <a:ea typeface="UD デジタル 教科書体 NP-B" panose="02020700000000000000" pitchFamily="18" charset="-128"/>
                        </a:rPr>
                        <a:t>SNS</a:t>
                      </a:r>
                      <a:r>
                        <a:rPr kumimoji="1" lang="ja-JP" altLang="en-US" sz="1500" b="1" dirty="0">
                          <a:solidFill>
                            <a:sysClr val="windowText" lastClr="000000"/>
                          </a:solidFill>
                          <a:latin typeface="UD デジタル 教科書体 NP-B" panose="02020700000000000000" pitchFamily="18" charset="-128"/>
                          <a:ea typeface="UD デジタル 教科書体 NP-B" panose="02020700000000000000" pitchFamily="18" charset="-128"/>
                        </a:rPr>
                        <a:t>等</a:t>
                      </a:r>
                      <a:r>
                        <a:rPr kumimoji="1" lang="en-US" altLang="ja-JP" sz="1500" b="1" dirty="0">
                          <a:solidFill>
                            <a:sysClr val="windowText" lastClr="000000"/>
                          </a:solidFill>
                          <a:latin typeface="UD デジタル 教科書体 NP-B" panose="02020700000000000000" pitchFamily="18" charset="-128"/>
                          <a:ea typeface="UD デジタル 教科書体 NP-B" panose="02020700000000000000" pitchFamily="18" charset="-128"/>
                        </a:rPr>
                        <a:t>*</a:t>
                      </a:r>
                      <a:endParaRPr kumimoji="1" lang="ja-JP" altLang="en-US" sz="1500" b="1" dirty="0">
                        <a:solidFill>
                          <a:sysClr val="windowText" lastClr="000000"/>
                        </a:solidFill>
                        <a:latin typeface="UD デジタル 教科書体 NP-B" panose="02020700000000000000" pitchFamily="18" charset="-128"/>
                        <a:ea typeface="UD デジタル 教科書体 NP-B" panose="020207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3">
                  <a:txBody>
                    <a:bodyPr/>
                    <a:lstStyle/>
                    <a:p>
                      <a:pPr algn="ctr"/>
                      <a:r>
                        <a:rPr kumimoji="1" lang="ja-JP" altLang="en-US" sz="1400" dirty="0">
                          <a:solidFill>
                            <a:sysClr val="windowText" lastClr="000000"/>
                          </a:solidFill>
                          <a:latin typeface="UD デジタル 教科書体 NP-B" panose="02020700000000000000" pitchFamily="18" charset="-128"/>
                          <a:ea typeface="UD デジタル 教科書体 NP-B" panose="02020700000000000000" pitchFamily="18" charset="-128"/>
                        </a:rPr>
                        <a:t>有（ </a:t>
                      </a:r>
                      <a:r>
                        <a:rPr kumimoji="1" lang="en-US" altLang="ja-JP" sz="1400" dirty="0">
                          <a:solidFill>
                            <a:sysClr val="windowText" lastClr="000000"/>
                          </a:solidFill>
                          <a:latin typeface="UD デジタル 教科書体 NP-B" panose="02020700000000000000" pitchFamily="18" charset="-128"/>
                          <a:ea typeface="UD デジタル 教科書体 NP-B" panose="02020700000000000000" pitchFamily="18" charset="-128"/>
                        </a:rPr>
                        <a:t>HP </a:t>
                      </a:r>
                      <a:r>
                        <a:rPr kumimoji="1" lang="ja-JP" altLang="en-US" sz="1400" dirty="0">
                          <a:solidFill>
                            <a:sysClr val="windowText" lastClr="000000"/>
                          </a:solidFill>
                          <a:latin typeface="UD デジタル 教科書体 NP-B" panose="02020700000000000000" pitchFamily="18" charset="-128"/>
                          <a:ea typeface="UD デジタル 教科書体 NP-B" panose="02020700000000000000" pitchFamily="18" charset="-128"/>
                        </a:rPr>
                        <a:t>・ </a:t>
                      </a:r>
                      <a:r>
                        <a:rPr kumimoji="1" lang="en-US" altLang="ja-JP" sz="1400" dirty="0">
                          <a:solidFill>
                            <a:sysClr val="windowText" lastClr="000000"/>
                          </a:solidFill>
                          <a:latin typeface="UD デジタル 教科書体 NP-B" panose="02020700000000000000" pitchFamily="18" charset="-128"/>
                          <a:ea typeface="UD デジタル 教科書体 NP-B" panose="02020700000000000000" pitchFamily="18" charset="-128"/>
                        </a:rPr>
                        <a:t>Instagram </a:t>
                      </a:r>
                      <a:r>
                        <a:rPr kumimoji="1" lang="ja-JP" altLang="en-US" sz="1400" dirty="0">
                          <a:solidFill>
                            <a:sysClr val="windowText" lastClr="000000"/>
                          </a:solidFill>
                          <a:latin typeface="UD デジタル 教科書体 NP-B" panose="02020700000000000000" pitchFamily="18" charset="-128"/>
                          <a:ea typeface="UD デジタル 教科書体 NP-B" panose="02020700000000000000" pitchFamily="18" charset="-128"/>
                        </a:rPr>
                        <a:t>・ </a:t>
                      </a:r>
                      <a:r>
                        <a:rPr kumimoji="1" lang="en-US" altLang="ja-JP" sz="1400" dirty="0" err="1">
                          <a:solidFill>
                            <a:sysClr val="windowText" lastClr="000000"/>
                          </a:solidFill>
                          <a:latin typeface="UD デジタル 教科書体 NP-B" panose="02020700000000000000" pitchFamily="18" charset="-128"/>
                          <a:ea typeface="UD デジタル 教科書体 NP-B" panose="02020700000000000000" pitchFamily="18" charset="-128"/>
                        </a:rPr>
                        <a:t>facebook</a:t>
                      </a:r>
                      <a:r>
                        <a:rPr kumimoji="1" lang="en-US" altLang="ja-JP" sz="1400" dirty="0">
                          <a:solidFill>
                            <a:sysClr val="windowText" lastClr="000000"/>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ysClr val="windowText" lastClr="000000"/>
                          </a:solidFill>
                          <a:latin typeface="UD デジタル 教科書体 NP-B" panose="02020700000000000000" pitchFamily="18" charset="-128"/>
                          <a:ea typeface="UD デジタル 教科書体 NP-B" panose="02020700000000000000" pitchFamily="18" charset="-128"/>
                        </a:rPr>
                        <a:t>・ </a:t>
                      </a:r>
                      <a:r>
                        <a:rPr kumimoji="1" lang="en-US" altLang="ja-JP" sz="1400" dirty="0">
                          <a:solidFill>
                            <a:sysClr val="windowText" lastClr="000000"/>
                          </a:solidFill>
                          <a:latin typeface="UD デジタル 教科書体 NP-B" panose="02020700000000000000" pitchFamily="18" charset="-128"/>
                          <a:ea typeface="UD デジタル 教科書体 NP-B" panose="02020700000000000000" pitchFamily="18" charset="-128"/>
                        </a:rPr>
                        <a:t>X </a:t>
                      </a:r>
                      <a:r>
                        <a:rPr kumimoji="1" lang="ja-JP" altLang="en-US" sz="1400" dirty="0">
                          <a:solidFill>
                            <a:sysClr val="windowText" lastClr="000000"/>
                          </a:solidFill>
                          <a:latin typeface="UD デジタル 教科書体 NP-B" panose="02020700000000000000" pitchFamily="18" charset="-128"/>
                          <a:ea typeface="UD デジタル 教科書体 NP-B" panose="02020700000000000000" pitchFamily="18" charset="-128"/>
                        </a:rPr>
                        <a:t>） ・  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01270788"/>
                  </a:ext>
                </a:extLst>
              </a:tr>
              <a:tr h="576000">
                <a:tc>
                  <a:txBody>
                    <a:bodyPr/>
                    <a:lstStyle/>
                    <a:p>
                      <a:pPr algn="ctr"/>
                      <a:r>
                        <a:rPr kumimoji="1" lang="ja-JP" altLang="en-US" sz="1500" b="1" dirty="0">
                          <a:solidFill>
                            <a:sysClr val="windowText" lastClr="000000"/>
                          </a:solidFill>
                          <a:latin typeface="UD デジタル 教科書体 NP-B" panose="02020700000000000000" pitchFamily="18" charset="-128"/>
                          <a:ea typeface="UD デジタル 教科書体 NP-B" panose="02020700000000000000" pitchFamily="18" charset="-128"/>
                        </a:rPr>
                        <a:t>店舗</a:t>
                      </a:r>
                      <a:r>
                        <a:rPr kumimoji="1" lang="en-US" altLang="ja-JP" sz="1500" b="1" dirty="0">
                          <a:solidFill>
                            <a:sysClr val="windowText" lastClr="000000"/>
                          </a:solidFill>
                          <a:latin typeface="UD デジタル 教科書体 NP-B" panose="02020700000000000000" pitchFamily="18" charset="-128"/>
                          <a:ea typeface="UD デジタル 教科書体 NP-B" panose="02020700000000000000" pitchFamily="18" charset="-128"/>
                        </a:rPr>
                        <a:t>SNS</a:t>
                      </a:r>
                      <a:r>
                        <a:rPr kumimoji="1" lang="ja-JP" altLang="en-US" sz="1500" b="1" dirty="0">
                          <a:solidFill>
                            <a:sysClr val="windowText" lastClr="000000"/>
                          </a:solidFill>
                          <a:latin typeface="UD デジタル 教科書体 NP-B" panose="02020700000000000000" pitchFamily="18" charset="-128"/>
                          <a:ea typeface="UD デジタル 教科書体 NP-B" panose="02020700000000000000" pitchFamily="18" charset="-128"/>
                        </a:rPr>
                        <a:t>等での</a:t>
                      </a:r>
                      <a:endParaRPr kumimoji="1" lang="en-US" altLang="ja-JP" sz="1500" b="1" dirty="0">
                        <a:solidFill>
                          <a:sysClr val="windowText" lastClr="000000"/>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500" b="1" dirty="0">
                          <a:solidFill>
                            <a:sysClr val="windowText" lastClr="000000"/>
                          </a:solidFill>
                          <a:latin typeface="UD デジタル 教科書体 NP-B" panose="02020700000000000000" pitchFamily="18" charset="-128"/>
                          <a:ea typeface="UD デジタル 教科書体 NP-B" panose="02020700000000000000" pitchFamily="18" charset="-128"/>
                        </a:rPr>
                        <a:t>情報発信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3">
                  <a:txBody>
                    <a:bodyPr/>
                    <a:lstStyle/>
                    <a:p>
                      <a:pPr algn="ctr"/>
                      <a:r>
                        <a:rPr kumimoji="1" lang="ja-JP" altLang="en-US" sz="1400" dirty="0">
                          <a:solidFill>
                            <a:sysClr val="windowText" lastClr="000000"/>
                          </a:solidFill>
                          <a:latin typeface="UD デジタル 教科書体 NP-B" panose="02020700000000000000" pitchFamily="18" charset="-128"/>
                          <a:ea typeface="UD デジタル 教科書体 NP-B" panose="02020700000000000000" pitchFamily="18" charset="-128"/>
                        </a:rPr>
                        <a:t>可　　　　　・　　　　　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69577522"/>
                  </a:ext>
                </a:extLst>
              </a:tr>
              <a:tr h="475182">
                <a:tc>
                  <a:txBody>
                    <a:bodyPr/>
                    <a:lstStyle/>
                    <a:p>
                      <a:pPr algn="ctr"/>
                      <a:r>
                        <a:rPr kumimoji="1" lang="ja-JP" altLang="en-US" sz="1500" b="1" dirty="0">
                          <a:solidFill>
                            <a:sysClr val="windowText" lastClr="000000"/>
                          </a:solidFill>
                          <a:latin typeface="UD デジタル 教科書体 NP-B" panose="02020700000000000000" pitchFamily="18" charset="-128"/>
                          <a:ea typeface="UD デジタル 教科書体 NP-B" panose="02020700000000000000" pitchFamily="18" charset="-128"/>
                        </a:rPr>
                        <a:t>販売品目</a:t>
                      </a:r>
                      <a:r>
                        <a:rPr kumimoji="1" lang="en-US" altLang="ja-JP" sz="1500" b="1" dirty="0">
                          <a:solidFill>
                            <a:sysClr val="windowText" lastClr="000000"/>
                          </a:solidFill>
                          <a:latin typeface="UD デジタル 教科書体 NP-B" panose="02020700000000000000" pitchFamily="18" charset="-128"/>
                          <a:ea typeface="UD デジタル 教科書体 NP-B" panose="02020700000000000000" pitchFamily="18" charset="-128"/>
                        </a:rPr>
                        <a:t>*</a:t>
                      </a:r>
                      <a:r>
                        <a:rPr kumimoji="1" lang="ja-JP" altLang="en-US" sz="1400" b="1" dirty="0">
                          <a:solidFill>
                            <a:sysClr val="windowText" lastClr="000000"/>
                          </a:solidFill>
                          <a:latin typeface="UD デジタル 教科書体 NP-B" panose="02020700000000000000" pitchFamily="18" charset="-128"/>
                          <a:ea typeface="UD デジタル 教科書体 NP-B" panose="02020700000000000000" pitchFamily="18" charset="-128"/>
                        </a:rPr>
                        <a:t>（南河内いちじくを使用）</a:t>
                      </a:r>
                      <a:endParaRPr kumimoji="1" lang="ja-JP" altLang="en-US" sz="1500" b="1" dirty="0">
                        <a:solidFill>
                          <a:sysClr val="windowText" lastClr="000000"/>
                        </a:solidFill>
                        <a:latin typeface="UD デジタル 教科書体 NP-B" panose="02020700000000000000" pitchFamily="18" charset="-128"/>
                        <a:ea typeface="UD デジタル 教科書体 NP-B" panose="020207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3">
                  <a:txBody>
                    <a:bodyPr/>
                    <a:lstStyle/>
                    <a:p>
                      <a:pPr algn="ctr"/>
                      <a:endParaRPr kumimoji="1" lang="ja-JP" altLang="en-US" sz="1600" dirty="0">
                        <a:solidFill>
                          <a:sysClr val="windowText" lastClr="000000"/>
                        </a:solidFill>
                        <a:latin typeface="UD デジタル 教科書体 NP-B" panose="02020700000000000000" pitchFamily="18" charset="-128"/>
                        <a:ea typeface="UD デジタル 教科書体 NP-B" panose="02020700000000000000"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0963558"/>
                  </a:ext>
                </a:extLst>
              </a:tr>
              <a:tr h="720000">
                <a:tc>
                  <a:txBody>
                    <a:bodyPr/>
                    <a:lstStyle/>
                    <a:p>
                      <a:pPr algn="ctr"/>
                      <a:r>
                        <a:rPr kumimoji="1" lang="ja-JP" altLang="en-US" sz="1500" b="1" dirty="0">
                          <a:solidFill>
                            <a:sysClr val="windowText" lastClr="000000"/>
                          </a:solidFill>
                          <a:latin typeface="UD デジタル 教科書体 NP-B" panose="02020700000000000000" pitchFamily="18" charset="-128"/>
                          <a:ea typeface="UD デジタル 教科書体 NP-B" panose="02020700000000000000" pitchFamily="18" charset="-128"/>
                        </a:rPr>
                        <a:t>協賛品</a:t>
                      </a:r>
                      <a:r>
                        <a:rPr kumimoji="1" lang="en-US" altLang="ja-JP" sz="1500" b="1" dirty="0">
                          <a:solidFill>
                            <a:sysClr val="windowText" lastClr="000000"/>
                          </a:solidFill>
                          <a:latin typeface="UD デジタル 教科書体 NP-B" panose="02020700000000000000" pitchFamily="18" charset="-128"/>
                          <a:ea typeface="UD デジタル 教科書体 NP-B" panose="02020700000000000000" pitchFamily="18" charset="-128"/>
                        </a:rPr>
                        <a:t>*</a:t>
                      </a:r>
                    </a:p>
                    <a:p>
                      <a:pPr algn="ctr"/>
                      <a:r>
                        <a:rPr kumimoji="1" lang="ja-JP" altLang="en-US" sz="1500" b="1" dirty="0">
                          <a:solidFill>
                            <a:sysClr val="windowText" lastClr="000000"/>
                          </a:solidFill>
                          <a:latin typeface="UD デジタル 教科書体 NP-B" panose="02020700000000000000" pitchFamily="18" charset="-128"/>
                          <a:ea typeface="UD デジタル 教科書体 NP-B" panose="02020700000000000000" pitchFamily="18" charset="-128"/>
                        </a:rPr>
                        <a:t>（景品提供）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3">
                  <a:txBody>
                    <a:bodyPr/>
                    <a:lstStyle/>
                    <a:p>
                      <a:pPr algn="ctr"/>
                      <a:r>
                        <a:rPr kumimoji="1" lang="ja-JP" altLang="en-US" sz="1400" dirty="0">
                          <a:solidFill>
                            <a:sysClr val="windowText" lastClr="000000"/>
                          </a:solidFill>
                          <a:latin typeface="UD デジタル 教科書体 NP-B" panose="02020700000000000000" pitchFamily="18" charset="-128"/>
                          <a:ea typeface="UD デジタル 教科書体 NP-B" panose="02020700000000000000" pitchFamily="18" charset="-128"/>
                        </a:rPr>
                        <a:t>無　・　有（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20775012"/>
                  </a:ext>
                </a:extLst>
              </a:tr>
              <a:tr h="579600">
                <a:tc>
                  <a:txBody>
                    <a:bodyPr/>
                    <a:lstStyle/>
                    <a:p>
                      <a:pPr algn="ctr"/>
                      <a:r>
                        <a:rPr kumimoji="1" lang="ja-JP" altLang="en-US" sz="1500" b="1" dirty="0">
                          <a:solidFill>
                            <a:sysClr val="windowText" lastClr="000000"/>
                          </a:solidFill>
                          <a:latin typeface="UD デジタル 教科書体 NP-B" panose="02020700000000000000" pitchFamily="18" charset="-128"/>
                          <a:ea typeface="UD デジタル 教科書体 NP-B" panose="02020700000000000000" pitchFamily="18" charset="-128"/>
                        </a:rPr>
                        <a:t>協賛品の提供方法</a:t>
                      </a:r>
                    </a:p>
                    <a:p>
                      <a:pPr algn="ctr"/>
                      <a:r>
                        <a:rPr kumimoji="1" lang="ja-JP" altLang="en-US" sz="1500" b="1" dirty="0">
                          <a:solidFill>
                            <a:sysClr val="windowText" lastClr="000000"/>
                          </a:solidFill>
                          <a:latin typeface="UD デジタル 教科書体 NP-B" panose="02020700000000000000" pitchFamily="18" charset="-128"/>
                          <a:ea typeface="UD デジタル 教科書体 NP-B" panose="02020700000000000000" pitchFamily="18" charset="-128"/>
                        </a:rPr>
                        <a:t>（予定）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3">
                  <a:txBody>
                    <a:bodyPr/>
                    <a:lstStyle/>
                    <a:p>
                      <a:pPr algn="ctr"/>
                      <a:r>
                        <a:rPr kumimoji="1" lang="ja-JP" altLang="en-US" sz="1400" dirty="0">
                          <a:solidFill>
                            <a:sysClr val="windowText" lastClr="000000"/>
                          </a:solidFill>
                          <a:latin typeface="UD デジタル 教科書体 NP-B" panose="02020700000000000000" pitchFamily="18" charset="-128"/>
                          <a:ea typeface="UD デジタル 教科書体 NP-B" panose="02020700000000000000" pitchFamily="18" charset="-128"/>
                        </a:rPr>
                        <a:t>店舗で引き渡し　・　店舗から郵送　・　</a:t>
                      </a:r>
                      <a:endParaRPr kumimoji="1" lang="en-US" altLang="ja-JP" sz="1400" dirty="0">
                        <a:solidFill>
                          <a:sysClr val="windowText" lastClr="000000"/>
                        </a:solidFill>
                        <a:latin typeface="UD デジタル 教科書体 NP-B" panose="02020700000000000000" pitchFamily="18" charset="-128"/>
                        <a:ea typeface="UD デジタル 教科書体 NP-B" panose="02020700000000000000" pitchFamily="18" charset="-128"/>
                      </a:endParaRPr>
                    </a:p>
                    <a:p>
                      <a:pPr algn="ctr"/>
                      <a:r>
                        <a:rPr kumimoji="1" lang="ja-JP" altLang="en-US" sz="1400" dirty="0">
                          <a:solidFill>
                            <a:sysClr val="windowText" lastClr="000000"/>
                          </a:solidFill>
                          <a:latin typeface="UD デジタル 教科書体 NP-B" panose="02020700000000000000" pitchFamily="18" charset="-128"/>
                          <a:ea typeface="UD デジタル 教科書体 NP-B" panose="02020700000000000000" pitchFamily="18" charset="-128"/>
                        </a:rPr>
                        <a:t>その他（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24329384"/>
                  </a:ext>
                </a:extLst>
              </a:tr>
            </a:tbl>
          </a:graphicData>
        </a:graphic>
      </p:graphicFrame>
      <p:sp>
        <p:nvSpPr>
          <p:cNvPr id="6" name="テキスト ボックス 5">
            <a:extLst>
              <a:ext uri="{FF2B5EF4-FFF2-40B4-BE49-F238E27FC236}">
                <a16:creationId xmlns:a16="http://schemas.microsoft.com/office/drawing/2014/main" id="{E81FAAD5-E776-4739-9C58-CFC03637EB02}"/>
              </a:ext>
            </a:extLst>
          </p:cNvPr>
          <p:cNvSpPr txBox="1"/>
          <p:nvPr/>
        </p:nvSpPr>
        <p:spPr>
          <a:xfrm>
            <a:off x="4953652" y="1633775"/>
            <a:ext cx="2532185" cy="338554"/>
          </a:xfrm>
          <a:prstGeom prst="rect">
            <a:avLst/>
          </a:prstGeom>
          <a:noFill/>
        </p:spPr>
        <p:txBody>
          <a:bodyPr wrap="square" rtlCol="0">
            <a:spAutoFit/>
          </a:bodyPr>
          <a:lstStyle/>
          <a:p>
            <a:r>
              <a:rPr kumimoji="1" lang="ja-JP" altLang="en-US" sz="1600" u="sng" dirty="0">
                <a:latin typeface="UD デジタル 教科書体 NK-R" panose="02020400000000000000" pitchFamily="18" charset="-128"/>
                <a:ea typeface="UD デジタル 教科書体 NK-R" panose="02020400000000000000" pitchFamily="18" charset="-128"/>
              </a:rPr>
              <a:t>申込日　　月　　日</a:t>
            </a:r>
          </a:p>
        </p:txBody>
      </p:sp>
      <p:sp>
        <p:nvSpPr>
          <p:cNvPr id="11" name="テキスト ボックス 2">
            <a:extLst>
              <a:ext uri="{FF2B5EF4-FFF2-40B4-BE49-F238E27FC236}">
                <a16:creationId xmlns:a16="http://schemas.microsoft.com/office/drawing/2014/main" id="{97C41123-FB30-4740-B8FA-722E006A0BF1}"/>
              </a:ext>
            </a:extLst>
          </p:cNvPr>
          <p:cNvSpPr txBox="1">
            <a:spLocks noChangeArrowheads="1"/>
          </p:cNvSpPr>
          <p:nvPr/>
        </p:nvSpPr>
        <p:spPr bwMode="auto">
          <a:xfrm>
            <a:off x="4582531" y="6465970"/>
            <a:ext cx="2840990" cy="271780"/>
          </a:xfrm>
          <a:prstGeom prst="rect">
            <a:avLst/>
          </a:prstGeom>
          <a:noFill/>
          <a:ln w="9525">
            <a:noFill/>
            <a:miter lim="800000"/>
            <a:headEnd/>
            <a:tailEnd/>
          </a:ln>
        </p:spPr>
        <p:txBody>
          <a:bodyPr rot="0" vert="horz" wrap="square" lIns="91440" tIns="45720" rIns="91440" bIns="45720" anchor="t" anchorCtr="0">
            <a:noAutofit/>
          </a:bodyPr>
          <a:lstStyle/>
          <a:p>
            <a:pPr algn="just"/>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※数量等、内容がわかるようにご記入ください。</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テキスト ボックス 2">
            <a:extLst>
              <a:ext uri="{FF2B5EF4-FFF2-40B4-BE49-F238E27FC236}">
                <a16:creationId xmlns:a16="http://schemas.microsoft.com/office/drawing/2014/main" id="{D5E0C425-0847-4517-916F-881FFE20ADE1}"/>
              </a:ext>
            </a:extLst>
          </p:cNvPr>
          <p:cNvSpPr txBox="1">
            <a:spLocks noChangeArrowheads="1"/>
          </p:cNvSpPr>
          <p:nvPr/>
        </p:nvSpPr>
        <p:spPr bwMode="auto">
          <a:xfrm>
            <a:off x="3917887" y="5215712"/>
            <a:ext cx="2840990" cy="271780"/>
          </a:xfrm>
          <a:prstGeom prst="rect">
            <a:avLst/>
          </a:prstGeom>
          <a:noFill/>
          <a:ln w="9525">
            <a:noFill/>
            <a:miter lim="800000"/>
            <a:headEnd/>
            <a:tailEnd/>
          </a:ln>
        </p:spPr>
        <p:txBody>
          <a:bodyPr rot="0" vert="horz" wrap="square" lIns="91440" tIns="45720" rIns="91440" bIns="45720" anchor="t" anchorCtr="0">
            <a:noAutofit/>
          </a:bodyPr>
          <a:lstStyle/>
          <a:p>
            <a:pPr algn="just"/>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800" kern="100" dirty="0">
                <a:effectLst/>
                <a:latin typeface="Meiryo UI" panose="020B0604030504040204" pitchFamily="50" charset="-128"/>
                <a:ea typeface="Meiryo UI" panose="020B0604030504040204" pitchFamily="50" charset="-128"/>
                <a:cs typeface="Times New Roman" panose="02020603050405020304" pitchFamily="18" charset="0"/>
              </a:rPr>
              <a:t>本イベントの情報について、発信可能かどうかご記入ください</a:t>
            </a:r>
            <a:r>
              <a:rPr lang="ja-JP" sz="8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13" name="表 12">
            <a:extLst>
              <a:ext uri="{FF2B5EF4-FFF2-40B4-BE49-F238E27FC236}">
                <a16:creationId xmlns:a16="http://schemas.microsoft.com/office/drawing/2014/main" id="{17C02770-246E-4FC2-B558-FF823A7C8D49}"/>
              </a:ext>
            </a:extLst>
          </p:cNvPr>
          <p:cNvGraphicFramePr>
            <a:graphicFrameLocks noGrp="1"/>
          </p:cNvGraphicFramePr>
          <p:nvPr>
            <p:extLst>
              <p:ext uri="{D42A27DB-BD31-4B8C-83A1-F6EECF244321}">
                <p14:modId xmlns:p14="http://schemas.microsoft.com/office/powerpoint/2010/main" val="3274722237"/>
              </p:ext>
            </p:extLst>
          </p:nvPr>
        </p:nvGraphicFramePr>
        <p:xfrm>
          <a:off x="153964" y="7439481"/>
          <a:ext cx="6704036" cy="675450"/>
        </p:xfrm>
        <a:graphic>
          <a:graphicData uri="http://schemas.openxmlformats.org/drawingml/2006/table">
            <a:tbl>
              <a:tblPr firstRow="1" firstCol="1" bandRow="1"/>
              <a:tblGrid>
                <a:gridCol w="6704036">
                  <a:extLst>
                    <a:ext uri="{9D8B030D-6E8A-4147-A177-3AD203B41FA5}">
                      <a16:colId xmlns:a16="http://schemas.microsoft.com/office/drawing/2014/main" val="1723300846"/>
                    </a:ext>
                  </a:extLst>
                </a:gridCol>
              </a:tblGrid>
              <a:tr h="130296">
                <a:tc>
                  <a:txBody>
                    <a:bodyPr/>
                    <a:lstStyle/>
                    <a:p>
                      <a:pPr marL="133350" algn="just"/>
                      <a:r>
                        <a:rPr lang="ja-JP" sz="1050" kern="100" dirty="0">
                          <a:effectLst/>
                          <a:latin typeface="Meiryo UI" panose="020B0604030504040204" pitchFamily="50" charset="-128"/>
                          <a:ea typeface="Meiryo UI" panose="020B0604030504040204" pitchFamily="50" charset="-128"/>
                          <a:cs typeface="Times New Roman" panose="02020603050405020304" pitchFamily="18" charset="0"/>
                        </a:rPr>
                        <a:t>以下について確認後、チェックのうえ、送付をお願いします。</a:t>
                      </a:r>
                    </a:p>
                  </a:txBody>
                  <a:tcPr marL="55841" marR="55841" marT="0" marB="0" anchor="b">
                    <a:lnL>
                      <a:noFill/>
                    </a:lnL>
                    <a:lnR>
                      <a:noFill/>
                    </a:lnR>
                    <a:lnT>
                      <a:noFill/>
                    </a:lnT>
                    <a:lnB>
                      <a:noFill/>
                    </a:lnB>
                    <a:solidFill>
                      <a:srgbClr val="FFFFFF"/>
                    </a:solidFill>
                  </a:tcPr>
                </a:tc>
                <a:extLst>
                  <a:ext uri="{0D108BD9-81ED-4DB2-BD59-A6C34878D82A}">
                    <a16:rowId xmlns:a16="http://schemas.microsoft.com/office/drawing/2014/main" val="4245341287"/>
                  </a:ext>
                </a:extLst>
              </a:tr>
              <a:tr h="419688">
                <a:tc>
                  <a:txBody>
                    <a:bodyPr/>
                    <a:lstStyle/>
                    <a:p>
                      <a:pPr marL="266700" algn="just">
                        <a:lnSpc>
                          <a:spcPts val="1400"/>
                        </a:lnSpc>
                      </a:pPr>
                      <a:r>
                        <a:rPr 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私は、「</a:t>
                      </a:r>
                      <a:r>
                        <a:rPr lang="ja-JP" altLang="en-US"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大阪産（もん）デジタルスタンプラリー ～南河内いちじく巡り～</a:t>
                      </a:r>
                      <a:r>
                        <a:rPr 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」の参加事業者として申し込みます。</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66700" algn="just">
                        <a:lnSpc>
                          <a:spcPts val="1400"/>
                        </a:lnSpc>
                      </a:pPr>
                      <a:r>
                        <a:rPr 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本イベントで使用する画像や動画提供、及び店舗情報（</a:t>
                      </a:r>
                      <a:r>
                        <a:rPr lang="en-US"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印部分）を府</a:t>
                      </a:r>
                      <a:r>
                        <a:rPr lang="en-US"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HP</a:t>
                      </a:r>
                      <a:r>
                        <a:rPr 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SNS</a:t>
                      </a:r>
                      <a:r>
                        <a:rPr 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に掲載することに同意します。</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66700" algn="just">
                        <a:lnSpc>
                          <a:spcPts val="1400"/>
                        </a:lnSpc>
                      </a:pPr>
                      <a:r>
                        <a:rPr lang="ja-JP" sz="105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大阪府暴力団排除条例による反社会的勢力のいずれにも該当しません。</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5841" marR="55841" marT="0" marB="0">
                    <a:lnL>
                      <a:noFill/>
                    </a:lnL>
                    <a:lnR>
                      <a:noFill/>
                    </a:lnR>
                    <a:lnT>
                      <a:noFill/>
                    </a:lnT>
                    <a:lnB>
                      <a:noFill/>
                    </a:lnB>
                    <a:solidFill>
                      <a:srgbClr val="FFFFFF"/>
                    </a:solidFill>
                  </a:tcPr>
                </a:tc>
                <a:extLst>
                  <a:ext uri="{0D108BD9-81ED-4DB2-BD59-A6C34878D82A}">
                    <a16:rowId xmlns:a16="http://schemas.microsoft.com/office/drawing/2014/main" val="123249168"/>
                  </a:ext>
                </a:extLst>
              </a:tr>
            </a:tbl>
          </a:graphicData>
        </a:graphic>
      </p:graphicFrame>
      <p:sp>
        <p:nvSpPr>
          <p:cNvPr id="15" name="テキスト ボックス 14">
            <a:extLst>
              <a:ext uri="{FF2B5EF4-FFF2-40B4-BE49-F238E27FC236}">
                <a16:creationId xmlns:a16="http://schemas.microsoft.com/office/drawing/2014/main" id="{88612DBE-9B47-4725-8272-8399638FF806}"/>
              </a:ext>
            </a:extLst>
          </p:cNvPr>
          <p:cNvSpPr txBox="1"/>
          <p:nvPr/>
        </p:nvSpPr>
        <p:spPr>
          <a:xfrm>
            <a:off x="-691444" y="857546"/>
            <a:ext cx="8240888" cy="430887"/>
          </a:xfrm>
          <a:prstGeom prst="rect">
            <a:avLst/>
          </a:prstGeom>
          <a:noFill/>
        </p:spPr>
        <p:txBody>
          <a:bodyPr wrap="square">
            <a:spAutoFit/>
          </a:bodyPr>
          <a:lstStyle/>
          <a:p>
            <a:pPr algn="ctr"/>
            <a:r>
              <a:rPr kumimoji="1" lang="ja-JP" altLang="en-US" sz="2200" b="1" dirty="0">
                <a:latin typeface="UD デジタル 教科書体 NP-B" panose="02020700000000000000" pitchFamily="18" charset="-128"/>
                <a:ea typeface="UD デジタル 教科書体 NP-B" panose="02020700000000000000" pitchFamily="18" charset="-128"/>
              </a:rPr>
              <a:t>事業者出店申込用紙</a:t>
            </a:r>
            <a:endParaRPr kumimoji="1" lang="en-US" altLang="ja-JP" sz="2200" b="1" dirty="0">
              <a:latin typeface="UD デジタル 教科書体 NP-B" panose="02020700000000000000" pitchFamily="18" charset="-128"/>
              <a:ea typeface="UD デジタル 教科書体 NP-B" panose="02020700000000000000" pitchFamily="18" charset="-128"/>
            </a:endParaRPr>
          </a:p>
        </p:txBody>
      </p:sp>
      <p:pic>
        <p:nvPicPr>
          <p:cNvPr id="17" name="図 16">
            <a:extLst>
              <a:ext uri="{FF2B5EF4-FFF2-40B4-BE49-F238E27FC236}">
                <a16:creationId xmlns:a16="http://schemas.microsoft.com/office/drawing/2014/main" id="{235883ED-A5B4-4B8A-BC51-E94B010937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5166" y="769737"/>
            <a:ext cx="519406" cy="606503"/>
          </a:xfrm>
          <a:prstGeom prst="rect">
            <a:avLst/>
          </a:prstGeom>
        </p:spPr>
      </p:pic>
      <p:pic>
        <p:nvPicPr>
          <p:cNvPr id="18" name="図 17">
            <a:extLst>
              <a:ext uri="{FF2B5EF4-FFF2-40B4-BE49-F238E27FC236}">
                <a16:creationId xmlns:a16="http://schemas.microsoft.com/office/drawing/2014/main" id="{2B26CF4E-FA31-4AF7-9D09-6E6BF98542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837" y="538880"/>
            <a:ext cx="1520605" cy="791924"/>
          </a:xfrm>
          <a:prstGeom prst="rect">
            <a:avLst/>
          </a:prstGeom>
          <a:effectLst/>
        </p:spPr>
      </p:pic>
    </p:spTree>
    <p:extLst>
      <p:ext uri="{BB962C8B-B14F-4D97-AF65-F5344CB8AC3E}">
        <p14:creationId xmlns:p14="http://schemas.microsoft.com/office/powerpoint/2010/main" val="15623894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a:blip xmlns:r="http://schemas.openxmlformats.org/officeDocument/2006/relationships" r:embed="rId1">
            <a:alphaModFix amt="70000"/>
          </a:blip>
          <a:stretch>
            <a:fillRect/>
          </a:stretch>
        </a:blipFill>
        <a:ln>
          <a:noFill/>
        </a:ln>
        <a:effectLst>
          <a:softEdge rad="63500"/>
        </a:effectLst>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868</TotalTime>
  <Words>920</Words>
  <Application>Microsoft Office PowerPoint</Application>
  <PresentationFormat>A4 210 x 297 mm</PresentationFormat>
  <Paragraphs>91</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HG丸ｺﾞｼｯｸM-PRO</vt:lpstr>
      <vt:lpstr>Meiryo UI</vt:lpstr>
      <vt:lpstr>UD デジタル 教科書体 NK-R</vt:lpstr>
      <vt:lpstr>UD デジタル 教科書体 NP-B</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小山　菜摘</dc:creator>
  <cp:lastModifiedBy>松井　克憲</cp:lastModifiedBy>
  <cp:revision>104</cp:revision>
  <cp:lastPrinted>2025-04-28T08:33:28Z</cp:lastPrinted>
  <dcterms:created xsi:type="dcterms:W3CDTF">2024-06-03T05:13:35Z</dcterms:created>
  <dcterms:modified xsi:type="dcterms:W3CDTF">2025-05-15T02:32:00Z</dcterms:modified>
</cp:coreProperties>
</file>