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95" r:id="rId2"/>
    <p:sldId id="290" r:id="rId3"/>
    <p:sldId id="300" r:id="rId4"/>
    <p:sldId id="298" r:id="rId5"/>
    <p:sldId id="304" r:id="rId6"/>
    <p:sldId id="305" r:id="rId7"/>
    <p:sldId id="307" r:id="rId8"/>
  </p:sldIdLst>
  <p:sldSz cx="10440988" cy="7561263"/>
  <p:notesSz cx="6807200" cy="9939338"/>
  <p:defaultTextStyle>
    <a:defPPr>
      <a:defRPr lang="ja-JP"/>
    </a:defPPr>
    <a:lvl1pPr marL="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kumimoji="1"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8C8CA540-60E6-4E66-B768-E6FE25485A47}">
          <p14:sldIdLst>
            <p14:sldId id="295"/>
            <p14:sldId id="290"/>
            <p14:sldId id="300"/>
            <p14:sldId id="298"/>
            <p14:sldId id="304"/>
            <p14:sldId id="305"/>
            <p14:sldId id="307"/>
          </p14:sldIdLst>
        </p14:section>
        <p14:section name="タイトルなしのセクション" id="{822C8CBE-25A8-485A-A261-98539FCA754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中間スタイル 4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6" autoAdjust="0"/>
    <p:restoredTop sz="94660"/>
  </p:normalViewPr>
  <p:slideViewPr>
    <p:cSldViewPr>
      <p:cViewPr varScale="1">
        <p:scale>
          <a:sx n="68" d="100"/>
          <a:sy n="68" d="100"/>
        </p:scale>
        <p:origin x="1152" y="60"/>
      </p:cViewPr>
      <p:guideLst>
        <p:guide orient="horz" pos="2382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0BD3E-5921-4BB2-B8A6-28FAF178B7AE}" type="datetimeFigureOut">
              <a:rPr kumimoji="1" lang="ja-JP" altLang="en-US" smtClean="0"/>
              <a:t>2020/10/27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4E7A3-3DDF-4DC7-8227-86A9CEEEFE1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13532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47E41-CBCE-47E9-A9B3-4D9EA65F3743}" type="datetimeFigureOut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31850" y="746125"/>
            <a:ext cx="51435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9C954-289A-4C1A-BA97-1C30A136A66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58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kumimoji="1"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9C954-289A-4C1A-BA97-1C30A136A66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8233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今年は新型コロナウイルス感染症</a:t>
            </a:r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拡大防止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の観点から、水素体験教室やＦＣＶ試乗会等の、人が集まる形でのイベントの実施が困難でした。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そこで、</a:t>
            </a:r>
            <a:r>
              <a:rPr lang="ja-JP" altLang="en-US" sz="14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新たな形での啓発イベントと</a:t>
            </a:r>
            <a:r>
              <a:rPr lang="ja-JP" altLang="en-US" sz="140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して、</a:t>
            </a:r>
            <a:r>
              <a:rPr lang="ja-JP" altLang="en-US" sz="140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ごみ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処理施設開放イベント「鶴見工場オープンデー」のヴァーチャル開催を大阪広域施設組合主催で実施しました。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本イベントにおける、ごみ処理や生物多様性など多様な環境啓発メニューの一部として、</a:t>
            </a:r>
            <a:r>
              <a:rPr lang="ja-JP" altLang="en-US" sz="1400" strike="noStrike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水素社会の実現に向けた社会受容性の向上の観点から</a:t>
            </a:r>
            <a:r>
              <a:rPr kumimoji="1" lang="ja-JP" altLang="en-US" dirty="0" smtClean="0"/>
              <a:t>ＦＣＶの仕組み</a:t>
            </a:r>
            <a:r>
              <a:rPr kumimoji="1" lang="ja-JP" altLang="en-US" strike="noStrike" dirty="0" smtClean="0"/>
              <a:t>や外部給電機能などにつ</a:t>
            </a:r>
            <a:r>
              <a:rPr kumimoji="1" lang="ja-JP" altLang="en-US" dirty="0" smtClean="0"/>
              <a:t>いて、分かりやすくまとめた動画</a:t>
            </a:r>
            <a:r>
              <a:rPr kumimoji="1" lang="ja-JP" altLang="en-US" strike="noStrike" dirty="0" smtClean="0"/>
              <a:t>を</a:t>
            </a:r>
            <a:r>
              <a:rPr kumimoji="1" lang="ja-JP" altLang="en-US" dirty="0" smtClean="0"/>
              <a:t>提供することで啓発を行いました。</a:t>
            </a:r>
            <a:endParaRPr lang="en-US" altLang="ja-JP" sz="14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9C954-289A-4C1A-BA97-1C30A136A66D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4033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83074" y="2348893"/>
            <a:ext cx="8874840" cy="1620771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66148" y="4284716"/>
            <a:ext cx="7308692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27638-3577-47B3-AC03-2BD8F47CB55E}" type="datetime1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8499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E7B6D-63DB-4F64-8A56-E497B368134B}" type="datetime1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9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569716" y="302802"/>
            <a:ext cx="2349222" cy="645157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22050" y="302802"/>
            <a:ext cx="6873650" cy="645157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856EB-F532-4C6D-B175-ED2CCA7EA0D8}" type="datetime1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21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A4EF7-B3B2-4CF0-8D91-5DEAFDCBE128}" type="datetime1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871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4766" y="4858812"/>
            <a:ext cx="8874840" cy="1501751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24766" y="3204786"/>
            <a:ext cx="887484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2FACD-4DB2-43AC-8255-CA73E722C012}" type="datetime1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285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22050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07502" y="1764295"/>
            <a:ext cx="4611436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A63EDB-213C-4B00-84CA-DBEDC4C21609}" type="datetime1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129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2049" y="1692533"/>
            <a:ext cx="4613250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2049" y="2397901"/>
            <a:ext cx="4613250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303877" y="1692533"/>
            <a:ext cx="4615062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303877" y="2397901"/>
            <a:ext cx="4615062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35A30-A6A6-4C55-8135-F1D16CFF2D44}" type="datetime1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561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8F291-498D-43F9-B803-7D81E9745DAC}" type="datetime1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3044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E8DF-5044-46A3-988B-27DA055F02A8}" type="datetime1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703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2050" y="301050"/>
            <a:ext cx="3435013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082136" y="301051"/>
            <a:ext cx="5836802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2050" y="1582265"/>
            <a:ext cx="3435013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3E704-FF9B-4F24-A518-0C057C910668}" type="datetime1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872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46507" y="5292884"/>
            <a:ext cx="6264593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46507" y="675613"/>
            <a:ext cx="6264593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46507" y="5917739"/>
            <a:ext cx="6264593" cy="887398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007F2-246B-44D6-8680-685E930F08AA}" type="datetime1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891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22050" y="302801"/>
            <a:ext cx="9396889" cy="1260211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2050" y="1764295"/>
            <a:ext cx="9396889" cy="4990084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22049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1E17F-D5DA-4EC6-940C-C97C5DE9AD5B}" type="datetime1">
              <a:rPr kumimoji="1" lang="ja-JP" altLang="en-US" smtClean="0"/>
              <a:pPr/>
              <a:t>2020/10/27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67338" y="7008171"/>
            <a:ext cx="3306313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482708" y="7008171"/>
            <a:ext cx="2436231" cy="402567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3964C-9351-4843-AA03-70BA0614D90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1221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028700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2"/>
          <p:cNvSpPr>
            <a:spLocks noGrp="1"/>
          </p:cNvSpPr>
          <p:nvPr>
            <p:ph type="subTitle" idx="1"/>
          </p:nvPr>
        </p:nvSpPr>
        <p:spPr>
          <a:xfrm>
            <a:off x="1332062" y="1188343"/>
            <a:ext cx="7308692" cy="648072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4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取組の現状について</a:t>
            </a:r>
            <a:endParaRPr kumimoji="1" lang="ja-JP" altLang="en-US" sz="40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サブタイトル 2"/>
          <p:cNvSpPr txBox="1">
            <a:spLocks/>
          </p:cNvSpPr>
          <p:nvPr/>
        </p:nvSpPr>
        <p:spPr>
          <a:xfrm>
            <a:off x="1764110" y="2274617"/>
            <a:ext cx="7308692" cy="3378221"/>
          </a:xfrm>
          <a:prstGeom prst="rect">
            <a:avLst/>
          </a:prstGeom>
        </p:spPr>
        <p:txBody>
          <a:bodyPr vert="horz" lIns="102870" tIns="51435" rIns="102870" bIns="51435" rtlCol="0">
            <a:noAutofit/>
          </a:bodyPr>
          <a:lstStyle>
            <a:lvl1pPr marL="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バス研究会</a:t>
            </a:r>
            <a:endParaRPr lang="en-US" altLang="ja-JP" sz="2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spcBef>
                <a:spcPts val="0"/>
              </a:spcBef>
            </a:pP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spcBef>
                <a:spcPts val="0"/>
              </a:spcBef>
            </a:pP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船研究会</a:t>
            </a:r>
            <a:endParaRPr lang="en-US" altLang="ja-JP" sz="2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spcBef>
                <a:spcPts val="0"/>
              </a:spcBef>
            </a:pP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spcBef>
                <a:spcPts val="0"/>
              </a:spcBef>
            </a:pP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水素ショーケース推進事業</a:t>
            </a:r>
          </a:p>
          <a:p>
            <a:pPr algn="l">
              <a:spcBef>
                <a:spcPts val="0"/>
              </a:spcBef>
            </a:pPr>
            <a:endParaRPr lang="en-US" altLang="ja-JP" sz="2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l">
              <a:spcBef>
                <a:spcPts val="0"/>
              </a:spcBef>
            </a:pP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社会受容性の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向上</a:t>
            </a:r>
            <a:endParaRPr lang="en-US" altLang="ja-JP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/>
        </p:nvSpPr>
        <p:spPr>
          <a:xfrm>
            <a:off x="9979790" y="7127389"/>
            <a:ext cx="360000" cy="35274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1028700" rtl="0" eaLnBrk="1" latinLnBrk="0" hangingPunct="1"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solidFill>
                  <a:schemeClr val="tx1"/>
                </a:solidFill>
              </a:rPr>
              <a:t>1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028806" y="252239"/>
            <a:ext cx="2088192" cy="792088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algn="ctr" defTabSz="1028700" rtl="0" eaLnBrk="1" latinLnBrk="0" hangingPunct="1">
              <a:spcBef>
                <a:spcPct val="0"/>
              </a:spcBef>
              <a:buNone/>
              <a:defRPr kumimoji="1"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4000" b="1" smtClean="0">
                <a:latin typeface="ＭＳ 明朝" panose="02020609040205080304" pitchFamily="17" charset="-128"/>
                <a:ea typeface="ＭＳ 明朝" panose="02020609040205080304" pitchFamily="17" charset="-128"/>
                <a:cs typeface="Meiryo UI" panose="020B0604030504040204" pitchFamily="50" charset="-128"/>
              </a:rPr>
              <a:t>資料２</a:t>
            </a:r>
            <a:endParaRPr lang="ja-JP" altLang="en-US" sz="4000" b="1" dirty="0">
              <a:latin typeface="ＭＳ 明朝" panose="02020609040205080304" pitchFamily="17" charset="-128"/>
              <a:ea typeface="ＭＳ 明朝" panose="02020609040205080304" pitchFamily="17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341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サブタイトル 2"/>
          <p:cNvSpPr txBox="1">
            <a:spLocks/>
          </p:cNvSpPr>
          <p:nvPr/>
        </p:nvSpPr>
        <p:spPr>
          <a:xfrm>
            <a:off x="107926" y="36215"/>
            <a:ext cx="9632262" cy="432048"/>
          </a:xfrm>
          <a:prstGeom prst="rect">
            <a:avLst/>
          </a:prstGeom>
        </p:spPr>
        <p:txBody>
          <a:bodyPr vert="horz" lIns="102870" tIns="51435" rIns="102870" bIns="51435" rtlCol="0">
            <a:noAutofit/>
          </a:bodyPr>
          <a:lstStyle>
            <a:lvl1pPr marL="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バス研究会</a:t>
            </a:r>
            <a:endParaRPr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107926" y="540271"/>
            <a:ext cx="100800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29614" y="917171"/>
            <a:ext cx="2218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度の取組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（活動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279335" y="684287"/>
            <a:ext cx="80885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万博を見据え、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バス導入への機運醸成を図るため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、大阪府・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大阪市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堺市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が連携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して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バス試乗会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を実施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府内導入に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向け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、先行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導入して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いる東京都や民間バス事業者に 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対し情報収集を実施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本研究会において、水素ステーション整備の留意点や、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高速バスの導入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可能性等について意見交換を実施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93077" y="2960828"/>
            <a:ext cx="9823961" cy="40882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トヨタ自動車㈱から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バス「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SORA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」を借り、大阪市内、堺市内で実施</a:t>
            </a:r>
          </a:p>
          <a:p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■レンタル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期間：令和元年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日（金）～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日（日） 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運行管理は南海バス㈱に委託</a:t>
            </a:r>
          </a:p>
          <a:p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■府民向け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試乗会の内容：</a:t>
            </a:r>
          </a:p>
          <a:p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・府　  ⇒ 大阪市の水素啓発事業との同時開催とし、水素ステーションの見学と合わせた市内を巡る</a:t>
            </a:r>
          </a:p>
          <a:p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体験試乗会</a:t>
            </a:r>
          </a:p>
          <a:p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・堺市 ⇒ 堺市内の環濠エリアや百舌鳥古墳群などを巡る体験試乗会</a:t>
            </a:r>
          </a:p>
          <a:p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上記府民向け試乗会の他、府内の消防・警察職員や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</a:t>
            </a:r>
            <a:r>
              <a:rPr lang="en-US" altLang="ja-JP" sz="1700" baseline="-25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Osaka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ビジョン推進会議構成団体等を</a:t>
            </a:r>
          </a:p>
          <a:p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対象とした体験試乗会</a:t>
            </a:r>
          </a:p>
          <a:p>
            <a:pPr>
              <a:lnSpc>
                <a:spcPts val="1400"/>
              </a:lnSpc>
              <a:tabLst>
                <a:tab pos="1609725" algn="l"/>
              </a:tabLst>
            </a:pPr>
            <a:endParaRPr lang="ja-JP" altLang="en-US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09725" algn="l"/>
              </a:tabLst>
            </a:pP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2154" y="2676370"/>
            <a:ext cx="2022036" cy="2825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000" bIns="0" rtlCol="0">
            <a:spAutoFit/>
          </a:bodyPr>
          <a:lstStyle/>
          <a:p>
            <a:pPr algn="ctr"/>
            <a:r>
              <a:rPr lang="en-US" altLang="ja-JP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F</a:t>
            </a:r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C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バス試乗会概要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072324"/>
              </p:ext>
            </p:extLst>
          </p:nvPr>
        </p:nvGraphicFramePr>
        <p:xfrm>
          <a:off x="729526" y="5196083"/>
          <a:ext cx="9010663" cy="1542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320">
                  <a:extLst>
                    <a:ext uri="{9D8B030D-6E8A-4147-A177-3AD203B41FA5}">
                      <a16:colId xmlns:a16="http://schemas.microsoft.com/office/drawing/2014/main" val="1500551457"/>
                    </a:ext>
                  </a:extLst>
                </a:gridCol>
                <a:gridCol w="7423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42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423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3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23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23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423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423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42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386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実施内容</a:t>
                      </a:r>
                      <a:endParaRPr kumimoji="1" lang="ja-JP" altLang="en-US" sz="16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6</a:t>
                      </a:r>
                    </a:p>
                    <a:p>
                      <a:pPr algn="ctr"/>
                      <a:r>
                        <a:rPr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（金）</a:t>
                      </a:r>
                      <a:endParaRPr lang="en-US" altLang="ja-JP" sz="1400" dirty="0" smtClean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7</a:t>
                      </a:r>
                      <a:endParaRPr kumimoji="1" lang="en-US" altLang="ja-JP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土</a:t>
                      </a:r>
                      <a:r>
                        <a:rPr kumimoji="1" lang="en-US" altLang="ja-JP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en-US" altLang="ja-JP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8</a:t>
                      </a:r>
                      <a:endParaRPr kumimoji="1" lang="en-US" altLang="ja-JP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</a:t>
                      </a:r>
                      <a:r>
                        <a:rPr kumimoji="1" lang="en-US" altLang="ja-JP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en-US" altLang="ja-JP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9</a:t>
                      </a:r>
                      <a:endParaRPr kumimoji="1" lang="en-US" altLang="ja-JP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月</a:t>
                      </a:r>
                      <a:r>
                        <a:rPr kumimoji="1" lang="en-US" altLang="ja-JP" sz="14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en-US" altLang="ja-JP" sz="1400" dirty="0">
                        <a:solidFill>
                          <a:schemeClr val="bg1">
                            <a:lumMod val="9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10</a:t>
                      </a:r>
                      <a:endParaRPr kumimoji="1" lang="en-US" altLang="ja-JP" sz="14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火</a:t>
                      </a:r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11</a:t>
                      </a:r>
                      <a:endParaRPr kumimoji="1" lang="en-US" altLang="ja-JP" sz="14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水</a:t>
                      </a:r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12</a:t>
                      </a:r>
                      <a:endParaRPr kumimoji="1" lang="en-US" altLang="ja-JP" sz="14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木</a:t>
                      </a:r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en-US" altLang="ja-JP" sz="14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13</a:t>
                      </a:r>
                      <a:r>
                        <a:rPr kumimoji="1" lang="en-US" altLang="ja-JP" sz="14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/>
                      </a:r>
                      <a:br>
                        <a:rPr kumimoji="1" lang="en-US" altLang="ja-JP" sz="1400" dirty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</a:br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金</a:t>
                      </a:r>
                      <a:r>
                        <a:rPr kumimoji="1" lang="en-US" altLang="ja-JP" sz="1400" dirty="0" smtClean="0">
                          <a:solidFill>
                            <a:schemeClr val="bg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400" dirty="0">
                        <a:solidFill>
                          <a:schemeClr val="bg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14</a:t>
                      </a:r>
                      <a:endParaRPr kumimoji="1" lang="en-US" altLang="ja-JP" sz="14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土</a:t>
                      </a: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15</a:t>
                      </a:r>
                      <a:endParaRPr kumimoji="1" lang="en-US" altLang="ja-JP" sz="14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(</a:t>
                      </a:r>
                      <a:r>
                        <a:rPr kumimoji="1" lang="ja-JP" altLang="en-US" sz="14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日</a:t>
                      </a:r>
                      <a:r>
                        <a:rPr kumimoji="1" lang="en-US" altLang="ja-JP" sz="1400" dirty="0" smtClean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)</a:t>
                      </a:r>
                      <a:endParaRPr kumimoji="1" lang="ja-JP" altLang="en-US" sz="140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79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 smtClean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Meiryo UI" panose="020B0604030504040204" pitchFamily="50" charset="-128"/>
                        </a:rPr>
                        <a:t>バス体験試乗会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ホームベース 36"/>
          <p:cNvSpPr/>
          <p:nvPr/>
        </p:nvSpPr>
        <p:spPr>
          <a:xfrm>
            <a:off x="8360565" y="6123764"/>
            <a:ext cx="570272" cy="447898"/>
          </a:xfrm>
          <a:prstGeom prst="homePlat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2" name="ホームベース 41"/>
          <p:cNvSpPr/>
          <p:nvPr/>
        </p:nvSpPr>
        <p:spPr>
          <a:xfrm>
            <a:off x="6123669" y="6113414"/>
            <a:ext cx="563628" cy="459086"/>
          </a:xfrm>
          <a:prstGeom prst="homePlat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8262092" y="6169083"/>
            <a:ext cx="79223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（府民）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4" name="ホームベース 43"/>
          <p:cNvSpPr/>
          <p:nvPr/>
        </p:nvSpPr>
        <p:spPr>
          <a:xfrm>
            <a:off x="3160398" y="6106952"/>
            <a:ext cx="1266340" cy="447898"/>
          </a:xfrm>
          <a:prstGeom prst="homePlat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3426431" y="6142301"/>
            <a:ext cx="81691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堺市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（市民）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6068302" y="6151146"/>
            <a:ext cx="10964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</a:t>
            </a:r>
            <a:r>
              <a:rPr lang="en-US" altLang="ja-JP" sz="1100" baseline="-250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en-US" altLang="ja-JP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Osaka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7" name="ホームベース 46"/>
          <p:cNvSpPr/>
          <p:nvPr/>
        </p:nvSpPr>
        <p:spPr>
          <a:xfrm>
            <a:off x="5369419" y="6119181"/>
            <a:ext cx="601855" cy="447898"/>
          </a:xfrm>
          <a:prstGeom prst="homePlate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5026287" y="6190085"/>
            <a:ext cx="115785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消防・警察）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979790" y="7127389"/>
            <a:ext cx="360000" cy="35274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fld id="{E973964C-9351-4843-AA03-70BA0614D902}" type="slidenum">
              <a:rPr kumimoji="1" lang="ja-JP" altLang="en-US" smtClean="0">
                <a:solidFill>
                  <a:schemeClr val="tx1"/>
                </a:solidFill>
              </a:rPr>
              <a:pPr algn="ctr"/>
              <a:t>2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1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98181" y="904056"/>
            <a:ext cx="9844627" cy="3456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ts val="2426"/>
              </a:lnSpc>
            </a:pP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■乗車人数：</a:t>
            </a:r>
            <a:r>
              <a:rPr lang="en-US" altLang="ja-JP" sz="17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234</a:t>
            </a:r>
            <a:r>
              <a:rPr lang="ja-JP" altLang="en-US" sz="17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lang="en-US" altLang="ja-JP" sz="17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・府民向け試乗会　　　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・関係者向け試乗会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‣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大阪府：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 　　　　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‣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消防・警察：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33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‣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堺市：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111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　　　　　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‣H</a:t>
            </a:r>
            <a:r>
              <a:rPr lang="en-US" altLang="ja-JP" sz="1700" baseline="-250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Osaka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ビジョン推進会議：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lang="en-US" altLang="ja-JP" sz="1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■試乗アンケート（回答：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171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人）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バス認知度：約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%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バス初乗車：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88%</a:t>
            </a:r>
          </a:p>
          <a:p>
            <a:pPr>
              <a:lnSpc>
                <a:spcPts val="2426"/>
              </a:lnSpc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バス乗車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感想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92%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が音が静か、約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94%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快適と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回答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。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また、約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90%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が普及を希望）</a:t>
            </a:r>
            <a:endParaRPr lang="en-US" altLang="ja-JP" sz="1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バスについて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・走行距離：約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240km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、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ガス充填量：約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20kg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⇒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sz="17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燃費</a:t>
            </a:r>
            <a:r>
              <a:rPr lang="ja-JP" altLang="en-US" sz="17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：約</a:t>
            </a:r>
            <a:r>
              <a:rPr lang="en-US" altLang="ja-JP" sz="17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12km/kg</a:t>
            </a:r>
            <a:endParaRPr lang="en-US" altLang="ja-JP" sz="1700" b="1" u="sng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■運転士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ヒアリング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426"/>
              </a:lnSpc>
            </a:pP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・操作性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もスムーズで、ストレスなく運転ができたと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回答。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5679" y="626347"/>
            <a:ext cx="1310439" cy="27770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9692" bIns="0" rtlCol="0">
            <a:spAutoFit/>
          </a:bodyPr>
          <a:lstStyle/>
          <a:p>
            <a:pPr algn="ctr"/>
            <a:r>
              <a:rPr lang="ja-JP" altLang="en-US" sz="1544" b="1" dirty="0"/>
              <a:t>結果概要</a:t>
            </a:r>
          </a:p>
        </p:txBody>
      </p:sp>
      <p:sp>
        <p:nvSpPr>
          <p:cNvPr id="12" name="サブタイトル 2"/>
          <p:cNvSpPr txBox="1">
            <a:spLocks/>
          </p:cNvSpPr>
          <p:nvPr/>
        </p:nvSpPr>
        <p:spPr>
          <a:xfrm>
            <a:off x="107926" y="36215"/>
            <a:ext cx="9632262" cy="432048"/>
          </a:xfrm>
          <a:prstGeom prst="rect">
            <a:avLst/>
          </a:prstGeom>
        </p:spPr>
        <p:txBody>
          <a:bodyPr vert="horz" lIns="102870" tIns="51435" rIns="102870" bIns="51435" rtlCol="0">
            <a:noAutofit/>
          </a:bodyPr>
          <a:lstStyle>
            <a:lvl1pPr marL="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バス研究会</a:t>
            </a:r>
            <a:endParaRPr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4" name="直線コネクタ 13"/>
          <p:cNvCxnSpPr/>
          <p:nvPr/>
        </p:nvCxnSpPr>
        <p:spPr>
          <a:xfrm>
            <a:off x="107926" y="540271"/>
            <a:ext cx="100800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229614" y="6548349"/>
            <a:ext cx="2218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R2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度の取組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（活動の方向性）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279335" y="6533459"/>
            <a:ext cx="78634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○より幅広い事業者に対し、協力や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参画の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声掛けを行い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研究会の強化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拡大を図り、万博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を見据え、大阪府内への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バス初導入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及び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高速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の開発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・導入に向けた取組を推進する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9979790" y="7127389"/>
            <a:ext cx="360000" cy="352742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 lIns="0" tIns="0" rIns="0" bIns="0"/>
          <a:lstStyle/>
          <a:p>
            <a:pPr algn="ctr"/>
            <a:fld id="{E973964C-9351-4843-AA03-70BA0614D902}" type="slidenum">
              <a:rPr kumimoji="1" lang="ja-JP" altLang="en-US" smtClean="0">
                <a:solidFill>
                  <a:schemeClr val="tx1"/>
                </a:solidFill>
              </a:rPr>
              <a:pPr algn="ctr"/>
              <a:t>3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図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630" y="1072332"/>
            <a:ext cx="1044999" cy="639932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518" y="1088043"/>
            <a:ext cx="1072712" cy="671383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5608" y="1075469"/>
            <a:ext cx="1044999" cy="713999"/>
          </a:xfrm>
          <a:prstGeom prst="rect">
            <a:avLst/>
          </a:prstGeom>
        </p:spPr>
      </p:pic>
      <p:pic>
        <p:nvPicPr>
          <p:cNvPr id="27" name="図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5221" y="2104966"/>
            <a:ext cx="1018531" cy="722406"/>
          </a:xfrm>
          <a:prstGeom prst="rect">
            <a:avLst/>
          </a:prstGeom>
        </p:spPr>
      </p:pic>
      <p:sp>
        <p:nvSpPr>
          <p:cNvPr id="28" name="タイトル 1"/>
          <p:cNvSpPr txBox="1">
            <a:spLocks/>
          </p:cNvSpPr>
          <p:nvPr/>
        </p:nvSpPr>
        <p:spPr>
          <a:xfrm>
            <a:off x="9219232" y="1773332"/>
            <a:ext cx="936104" cy="28684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02105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1000" dirty="0" smtClean="0">
                <a:solidFill>
                  <a:schemeClr val="tx1"/>
                </a:solidFill>
              </a:rPr>
              <a:t>＜</a:t>
            </a:r>
            <a:r>
              <a:rPr lang="ja-JP" altLang="en-US" sz="1000" dirty="0">
                <a:solidFill>
                  <a:schemeClr val="tx1"/>
                </a:solidFill>
              </a:rPr>
              <a:t>堺市役所</a:t>
            </a:r>
            <a:r>
              <a:rPr lang="ja-JP" altLang="en-US" sz="1000" dirty="0" smtClean="0">
                <a:solidFill>
                  <a:schemeClr val="tx1"/>
                </a:solidFill>
              </a:rPr>
              <a:t>＞</a:t>
            </a:r>
            <a:endParaRPr lang="en-US" altLang="ja-JP" sz="1000" dirty="0">
              <a:solidFill>
                <a:schemeClr val="tx1"/>
              </a:solidFill>
            </a:endParaRPr>
          </a:p>
        </p:txBody>
      </p:sp>
      <p:sp>
        <p:nvSpPr>
          <p:cNvPr id="29" name="タイトル 1"/>
          <p:cNvSpPr txBox="1">
            <a:spLocks/>
          </p:cNvSpPr>
          <p:nvPr/>
        </p:nvSpPr>
        <p:spPr>
          <a:xfrm>
            <a:off x="9042447" y="2813304"/>
            <a:ext cx="1090824" cy="255608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02105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1000" dirty="0" smtClean="0">
                <a:solidFill>
                  <a:schemeClr val="tx1"/>
                </a:solidFill>
              </a:rPr>
              <a:t>＜百舌鳥古墳群＞</a:t>
            </a:r>
            <a:endParaRPr lang="en-US" altLang="ja-JP" sz="1000" dirty="0">
              <a:solidFill>
                <a:schemeClr val="tx1"/>
              </a:solidFill>
            </a:endParaRPr>
          </a:p>
        </p:txBody>
      </p:sp>
      <p:sp>
        <p:nvSpPr>
          <p:cNvPr id="30" name="タイトル 1"/>
          <p:cNvSpPr txBox="1">
            <a:spLocks/>
          </p:cNvSpPr>
          <p:nvPr/>
        </p:nvSpPr>
        <p:spPr>
          <a:xfrm>
            <a:off x="7705977" y="1780949"/>
            <a:ext cx="1424972" cy="345033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02105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1000" dirty="0" smtClean="0">
                <a:solidFill>
                  <a:schemeClr val="tx1"/>
                </a:solidFill>
              </a:rPr>
              <a:t>＜ｲﾜﾀﾆ水素</a:t>
            </a:r>
            <a:r>
              <a:rPr lang="en-US" altLang="ja-JP" sz="1000" dirty="0" smtClean="0">
                <a:solidFill>
                  <a:schemeClr val="tx1"/>
                </a:solidFill>
              </a:rPr>
              <a:t>ST</a:t>
            </a:r>
          </a:p>
          <a:p>
            <a:r>
              <a:rPr lang="en-US" altLang="ja-JP" sz="1000" dirty="0">
                <a:solidFill>
                  <a:schemeClr val="tx1"/>
                </a:solidFill>
              </a:rPr>
              <a:t> </a:t>
            </a:r>
            <a:r>
              <a:rPr lang="en-US" altLang="ja-JP" sz="1000" dirty="0" smtClean="0">
                <a:solidFill>
                  <a:schemeClr val="tx1"/>
                </a:solidFill>
              </a:rPr>
              <a:t>          </a:t>
            </a:r>
            <a:r>
              <a:rPr lang="ja-JP" altLang="en-US" sz="1000" dirty="0" smtClean="0">
                <a:solidFill>
                  <a:schemeClr val="tx1"/>
                </a:solidFill>
              </a:rPr>
              <a:t>大阪森之宮＞</a:t>
            </a:r>
            <a:endParaRPr lang="en-US" altLang="ja-JP" sz="1000" dirty="0">
              <a:solidFill>
                <a:schemeClr val="tx1"/>
              </a:solidFill>
            </a:endParaRPr>
          </a:p>
        </p:txBody>
      </p:sp>
      <p:sp>
        <p:nvSpPr>
          <p:cNvPr id="31" name="タイトル 1"/>
          <p:cNvSpPr txBox="1">
            <a:spLocks/>
          </p:cNvSpPr>
          <p:nvPr/>
        </p:nvSpPr>
        <p:spPr>
          <a:xfrm>
            <a:off x="6330773" y="1721700"/>
            <a:ext cx="1355998" cy="255855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02105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1000" dirty="0" smtClean="0">
                <a:solidFill>
                  <a:schemeClr val="tx1"/>
                </a:solidFill>
              </a:rPr>
              <a:t>＜大阪科学技術</a:t>
            </a:r>
            <a:r>
              <a:rPr lang="ja-JP" altLang="en-US" sz="1000" dirty="0">
                <a:solidFill>
                  <a:schemeClr val="tx1"/>
                </a:solidFill>
              </a:rPr>
              <a:t>ｾﾝﾀｰ</a:t>
            </a:r>
            <a:r>
              <a:rPr lang="ja-JP" altLang="en-US" sz="1000" dirty="0" smtClean="0">
                <a:solidFill>
                  <a:schemeClr val="tx1"/>
                </a:solidFill>
              </a:rPr>
              <a:t>＞</a:t>
            </a:r>
            <a:endParaRPr lang="en-US" altLang="ja-JP" sz="1000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52086" y="4743969"/>
            <a:ext cx="9814084" cy="1368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ja-JP"/>
            </a:defPPr>
            <a:lvl1pPr marL="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■これ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まで、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バス導入の機運醸成を図るため、平成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年度から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バス試乗会を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年間実施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し、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試乗会に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された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府民やドライバーからは高い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評価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■他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自治体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でも導入されはじめ、持続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可能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な開発目標（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SDGs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）達成への貢献を目指す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大阪・関西万博では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交通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アクセスとして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バスの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走行が想定されることから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、早期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導入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必要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テキスト ボックス 11"/>
          <p:cNvSpPr txBox="1"/>
          <p:nvPr/>
        </p:nvSpPr>
        <p:spPr>
          <a:xfrm>
            <a:off x="568110" y="4458507"/>
            <a:ext cx="1512000" cy="2825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000" bIns="0" rtlCol="0" anchor="ctr" anchorCtr="0">
            <a:spAutoFit/>
          </a:bodyPr>
          <a:lstStyle>
            <a:defPPr>
              <a:defRPr lang="ja-JP"/>
            </a:defPPr>
            <a:lvl1pPr marL="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現状・課題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下矢印 31"/>
          <p:cNvSpPr/>
          <p:nvPr/>
        </p:nvSpPr>
        <p:spPr>
          <a:xfrm>
            <a:off x="4753197" y="6230571"/>
            <a:ext cx="789458" cy="251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17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2"/>
          <p:cNvSpPr txBox="1">
            <a:spLocks/>
          </p:cNvSpPr>
          <p:nvPr/>
        </p:nvSpPr>
        <p:spPr>
          <a:xfrm>
            <a:off x="107926" y="36215"/>
            <a:ext cx="9632262" cy="432048"/>
          </a:xfrm>
          <a:prstGeom prst="rect">
            <a:avLst/>
          </a:prstGeom>
        </p:spPr>
        <p:txBody>
          <a:bodyPr vert="horz" lIns="102870" tIns="51435" rIns="102870" bIns="51435" rtlCol="0">
            <a:noAutofit/>
          </a:bodyPr>
          <a:lstStyle>
            <a:lvl1pPr marL="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研究会</a:t>
            </a:r>
            <a:endParaRPr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07926" y="540271"/>
            <a:ext cx="100800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79934" y="1044327"/>
            <a:ext cx="232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年度の取組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（活動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報告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40174" y="684287"/>
            <a:ext cx="7736328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船の開発・事業化に向けて積極的に取り組んでいる自治体や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メー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カー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船導入に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関心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ある事業者等との意見交換を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実施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先進的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に取り組んでいる海外の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船開発状況等の最新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報を収集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○万博での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船導入を見据え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、上記の自治体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事業者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等を本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研究会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に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招き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、各取組について情報交換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意見交換を実施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83846" y="6089852"/>
            <a:ext cx="2404400" cy="2825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000" bIns="0" rtlCol="0" anchor="ctr" anchorCtr="0">
            <a:spAutoFit/>
          </a:bodyPr>
          <a:lstStyle/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海外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での取組事例</a:t>
            </a:r>
            <a:endParaRPr kumimoji="1" lang="ja-JP" altLang="en-US" sz="1600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377011" y="6378091"/>
            <a:ext cx="9814084" cy="10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■海外の水素船舶の開発・実証動向について紹介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・小型船から大型船まで様々であり、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船に関してはドイツやノルウェー等、欧州が先進的。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・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ベルギ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ーでは水素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エンジン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船の開発に取り組んでおり、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CO</a:t>
            </a:r>
            <a:r>
              <a:rPr lang="en-US" altLang="ja-JP" sz="1700" baseline="-250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削減の観点では効果的。</a:t>
            </a:r>
            <a:endParaRPr lang="en-US" altLang="ja-JP" sz="1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52086" y="2697941"/>
            <a:ext cx="9814084" cy="32361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ja-JP"/>
            </a:defPPr>
            <a:lvl1pPr marL="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■船舶における水素利活用ロードマップの策定に向け調査中（燃料電池船技術評価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FS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事業：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H30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R2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・水素・燃料電池関連の動向調査、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船の実用化に向けた検討及び課題の抽出など実施。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・実用化に向けては、商業運行を可能とするための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船の一般的な設計方針の早期確立、船舶用水素供給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 インフラの整備、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船普及における経済性の向上が必要。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■府内の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事業者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による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船開発への取組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・定員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10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人程度の小型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船の開発に着手。来年度以降に建造及び試験を開始し、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年の大阪・関西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万博での運行実証を目指す。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■府外の組織体（関西の自治体支援）による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船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取組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・高速化、長距離走行を目指した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船の開発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を目的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、昨年度か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ら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将来的な市場も含めた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FS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を実施。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NEDO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事業：新エネルギー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等のシーズ発掘・事業化に向けた技術研究開発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事業）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1"/>
          <p:cNvSpPr txBox="1"/>
          <p:nvPr/>
        </p:nvSpPr>
        <p:spPr>
          <a:xfrm>
            <a:off x="568110" y="2412479"/>
            <a:ext cx="1908000" cy="2825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000" bIns="0" rtlCol="0" anchor="ctr" anchorCtr="0">
            <a:spAutoFit/>
          </a:bodyPr>
          <a:lstStyle>
            <a:defPPr>
              <a:defRPr lang="ja-JP"/>
            </a:defPPr>
            <a:lvl1pPr marL="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国内の取組事例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スライド番号プレースホルダー 2"/>
          <p:cNvSpPr txBox="1">
            <a:spLocks/>
          </p:cNvSpPr>
          <p:nvPr/>
        </p:nvSpPr>
        <p:spPr>
          <a:xfrm>
            <a:off x="9979790" y="7127389"/>
            <a:ext cx="360000" cy="35274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1028700" rtl="0" eaLnBrk="1" latinLnBrk="0" hangingPunct="1"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solidFill>
                  <a:schemeClr val="tx1"/>
                </a:solidFill>
              </a:rPr>
              <a:t>4</a:t>
            </a:r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110" y="6525026"/>
            <a:ext cx="1135318" cy="584045"/>
          </a:xfrm>
          <a:prstGeom prst="rect">
            <a:avLst/>
          </a:prstGeom>
        </p:spPr>
      </p:pic>
      <p:sp>
        <p:nvSpPr>
          <p:cNvPr id="20" name="タイトル 1"/>
          <p:cNvSpPr txBox="1">
            <a:spLocks/>
          </p:cNvSpPr>
          <p:nvPr/>
        </p:nvSpPr>
        <p:spPr>
          <a:xfrm>
            <a:off x="8636342" y="7109071"/>
            <a:ext cx="1440160" cy="360040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b="1" kern="1200">
                <a:solidFill>
                  <a:srgbClr val="02105D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r>
              <a:rPr lang="ja-JP" altLang="en-US" sz="1000" dirty="0" smtClean="0">
                <a:solidFill>
                  <a:schemeClr val="tx1"/>
                </a:solidFill>
              </a:rPr>
              <a:t>ﾀｸﾞﾎﾞｰﾄ「</a:t>
            </a:r>
            <a:r>
              <a:rPr lang="en-US" altLang="ja-JP" sz="1000" dirty="0" err="1" smtClean="0">
                <a:solidFill>
                  <a:schemeClr val="tx1"/>
                </a:solidFill>
              </a:rPr>
              <a:t>Hydrotug</a:t>
            </a:r>
            <a:r>
              <a:rPr lang="ja-JP" altLang="en-US" sz="1000" dirty="0" smtClean="0">
                <a:solidFill>
                  <a:schemeClr val="tx1"/>
                </a:solidFill>
              </a:rPr>
              <a:t>」</a:t>
            </a:r>
            <a:endParaRPr lang="en-US" altLang="ja-JP" sz="1000" dirty="0" smtClean="0">
              <a:solidFill>
                <a:schemeClr val="tx1"/>
              </a:solidFill>
            </a:endParaRPr>
          </a:p>
          <a:p>
            <a:r>
              <a:rPr lang="en-US" altLang="ja-JP" sz="1000" dirty="0" smtClean="0">
                <a:solidFill>
                  <a:schemeClr val="tx1"/>
                </a:solidFill>
              </a:rPr>
              <a:t>CMB</a:t>
            </a:r>
            <a:r>
              <a:rPr lang="ja-JP" altLang="en-US" sz="1000" dirty="0">
                <a:solidFill>
                  <a:schemeClr val="tx1"/>
                </a:solidFill>
              </a:rPr>
              <a:t>（ﾍﾞﾙｷﾞｰ）</a:t>
            </a:r>
            <a:r>
              <a:rPr lang="ja-JP" altLang="en-US" sz="1000" dirty="0" smtClean="0">
                <a:solidFill>
                  <a:schemeClr val="tx1"/>
                </a:solidFill>
              </a:rPr>
              <a:t>より</a:t>
            </a:r>
            <a:endParaRPr lang="en-US" altLang="ja-JP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0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サブタイトル 2"/>
          <p:cNvSpPr txBox="1">
            <a:spLocks/>
          </p:cNvSpPr>
          <p:nvPr/>
        </p:nvSpPr>
        <p:spPr>
          <a:xfrm>
            <a:off x="107926" y="36215"/>
            <a:ext cx="9632262" cy="432048"/>
          </a:xfrm>
          <a:prstGeom prst="rect">
            <a:avLst/>
          </a:prstGeom>
        </p:spPr>
        <p:txBody>
          <a:bodyPr vert="horz" lIns="102870" tIns="51435" rIns="102870" bIns="51435" rtlCol="0">
            <a:noAutofit/>
          </a:bodyPr>
          <a:lstStyle>
            <a:lvl1pPr marL="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２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研究会</a:t>
            </a:r>
            <a:endParaRPr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7" name="直線コネクタ 6"/>
          <p:cNvCxnSpPr/>
          <p:nvPr/>
        </p:nvCxnSpPr>
        <p:spPr>
          <a:xfrm>
            <a:off x="107926" y="540271"/>
            <a:ext cx="100800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正方形/長方形 17"/>
          <p:cNvSpPr/>
          <p:nvPr/>
        </p:nvSpPr>
        <p:spPr>
          <a:xfrm>
            <a:off x="352086" y="1185773"/>
            <a:ext cx="9814084" cy="272231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>
            <a:defPPr>
              <a:defRPr lang="ja-JP"/>
            </a:defPPr>
            <a:lvl1pPr marL="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■現在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国（海事局）は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船の運航に向けて法規面、技術面での課題整理が行われるとともに、小型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船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での実証事業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が数ヶ所で実施されている段階であり、商業運航に向けては様々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な課題の解決が必要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■そのような中、今年度に入り、ヤンマーホールディングス㈱や日本郵船㈱（川崎重工業㈱含む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社）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船の開発開始を発表</a:t>
            </a:r>
            <a:endParaRPr lang="en-US" altLang="ja-JP" sz="17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</a:t>
            </a:r>
            <a:r>
              <a:rPr lang="en-US" altLang="ja-JP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2025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年の大阪・関西万博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では、コンセプト「未来社会の実験場」を踏まえ、水素・燃料電池の先端技術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を前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倒し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で披露し、将来の水素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社会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先取りを実施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■舟運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事業が盛ん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な水都大阪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で、</a:t>
            </a:r>
            <a:r>
              <a:rPr lang="en-US" altLang="ja-JP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FC</a:t>
            </a: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船を運航することは、地域性や万博のコンセプトとも合致しており、その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実現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sz="17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7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に向けて、取組の加速化が必要</a:t>
            </a:r>
            <a:endParaRPr lang="en-US" altLang="ja-JP" sz="17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1"/>
          <p:cNvSpPr txBox="1"/>
          <p:nvPr/>
        </p:nvSpPr>
        <p:spPr>
          <a:xfrm>
            <a:off x="568110" y="900311"/>
            <a:ext cx="1512000" cy="2825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000" bIns="0" rtlCol="0" anchor="ctr" anchorCtr="0">
            <a:spAutoFit/>
          </a:bodyPr>
          <a:lstStyle>
            <a:defPPr>
              <a:defRPr lang="ja-JP"/>
            </a:defPPr>
            <a:lvl1pPr marL="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現状・課題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5" name="下矢印 14"/>
          <p:cNvSpPr/>
          <p:nvPr/>
        </p:nvSpPr>
        <p:spPr>
          <a:xfrm>
            <a:off x="4753197" y="4212679"/>
            <a:ext cx="789458" cy="2519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9934" y="4714861"/>
            <a:ext cx="232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年度の取組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（活動の方向性）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スライド番号プレースホルダー 2"/>
          <p:cNvSpPr txBox="1">
            <a:spLocks/>
          </p:cNvSpPr>
          <p:nvPr/>
        </p:nvSpPr>
        <p:spPr>
          <a:xfrm>
            <a:off x="9979790" y="7127389"/>
            <a:ext cx="360000" cy="35274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1028700" rtl="0" eaLnBrk="1" latinLnBrk="0" hangingPunct="1"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solidFill>
                  <a:schemeClr val="tx1"/>
                </a:solidFill>
              </a:rPr>
              <a:t>5</a:t>
            </a:r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09" y="5399076"/>
            <a:ext cx="2549312" cy="1896722"/>
          </a:xfrm>
          <a:prstGeom prst="rect">
            <a:avLst/>
          </a:prstGeom>
        </p:spPr>
      </p:pic>
      <p:sp>
        <p:nvSpPr>
          <p:cNvPr id="20" name="テキスト ボックス 19"/>
          <p:cNvSpPr txBox="1"/>
          <p:nvPr/>
        </p:nvSpPr>
        <p:spPr>
          <a:xfrm>
            <a:off x="3708326" y="6826706"/>
            <a:ext cx="235192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舶用</a:t>
            </a:r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燃料電池システムの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開発を開始</a:t>
            </a:r>
            <a:endParaRPr lang="en-US" altLang="ja-JP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kumimoji="1"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出典：ヤンマーホールディングス㈱</a:t>
            </a:r>
            <a:endParaRPr kumimoji="1"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6202" y="5798043"/>
            <a:ext cx="2926946" cy="975649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6444630" y="6826706"/>
            <a:ext cx="353061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Meiryo UI" panose="020B0604030504040204" pitchFamily="50" charset="-128"/>
                <a:ea typeface="Meiryo UI" panose="020B0604030504040204" pitchFamily="50" charset="-128"/>
              </a:rPr>
              <a:t>高出力燃料電池搭載船の実用化に向けた実証</a:t>
            </a:r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事業を開始</a:t>
            </a:r>
            <a:endParaRPr lang="en-US" altLang="ja-JP" sz="11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出典：日本郵船等</a:t>
            </a:r>
            <a:endParaRPr lang="ja-JP" altLang="en-US" sz="11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340174" y="4630659"/>
            <a:ext cx="7825996" cy="1054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○より幅広い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事業者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に対し、協力や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参画の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声掛けを行い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本研究会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強化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・拡大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を図り、万博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見据え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、大阪府内での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船の実証・実装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向けた取組を</a:t>
            </a:r>
            <a:r>
              <a:rPr lang="ja-JP" altLang="en-US" b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推進する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5064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323950" y="2076220"/>
            <a:ext cx="9754964" cy="347814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サブタイトル 2"/>
          <p:cNvSpPr txBox="1">
            <a:spLocks/>
          </p:cNvSpPr>
          <p:nvPr/>
        </p:nvSpPr>
        <p:spPr>
          <a:xfrm>
            <a:off x="107926" y="36215"/>
            <a:ext cx="9937104" cy="432048"/>
          </a:xfrm>
          <a:prstGeom prst="rect">
            <a:avLst/>
          </a:prstGeom>
        </p:spPr>
        <p:txBody>
          <a:bodyPr vert="horz" lIns="102870" tIns="51435" rIns="102870" bIns="51435" rtlCol="0">
            <a:noAutofit/>
          </a:bodyPr>
          <a:lstStyle>
            <a:lvl1pPr marL="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kumimoji="1"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３</a:t>
            </a:r>
            <a:r>
              <a:rPr lang="en-US" altLang="ja-JP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8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水素ショーケース推進事業　</a:t>
            </a:r>
            <a:endParaRPr lang="ja-JP" altLang="en-US" sz="2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107926" y="540271"/>
            <a:ext cx="100800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416818" y="756089"/>
            <a:ext cx="7772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○ショーケース機能の維持・発展を図るため、関西国際空港での実証に</a:t>
            </a:r>
            <a:endParaRPr lang="en-US" altLang="ja-JP" b="1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より開発された、大阪モデル</a:t>
            </a:r>
            <a:r>
              <a:rPr lang="en-US" altLang="ja-JP" b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フォークリフト（</a:t>
            </a:r>
            <a:r>
              <a:rPr lang="en-US" altLang="ja-JP" b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FCFL</a:t>
            </a:r>
            <a:r>
              <a:rPr lang="ja-JP" altLang="en-US" b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）の導入支援を</a:t>
            </a:r>
            <a:endParaRPr lang="en-US" altLang="ja-JP" b="1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b="1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実施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3950" y="2169987"/>
            <a:ext cx="9721079" cy="3212024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水素利活用機器導入促進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事業（令和元年度）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・概　 要：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FCFL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導入に要する経費の一部を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補助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・予　 算：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4,000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千円　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補助上限額：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2,000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千円／台（エンジン車との差額の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1/4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</a:p>
          <a:p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・要 　件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：①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FCFL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を大阪府内に導入する者又は同者にリースする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者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       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②環境省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補助を受けた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者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                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③中小企業者  等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■府内の導入状況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・昨年度、関西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国際空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港内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FCFL</a:t>
            </a:r>
            <a:r>
              <a:rPr lang="en-US" altLang="ja-JP" sz="17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15</a:t>
            </a:r>
            <a:r>
              <a:rPr lang="ja-JP" altLang="en-US" sz="1700" b="1" u="sng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導入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ja-JP" altLang="en-US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うち</a:t>
            </a:r>
            <a:r>
              <a:rPr lang="en-US" altLang="ja-JP" sz="17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700" b="1" u="sng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台分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について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上記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補助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金活用（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2,000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千円</a:t>
            </a:r>
            <a:r>
              <a:rPr lang="en-US" altLang="ja-JP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×2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現在、関西国際空港内に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22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台の</a:t>
            </a:r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FCFL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が稼働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7526" y="1809947"/>
            <a:ext cx="1232568" cy="2825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tIns="36000" bIns="0" rtlCol="0">
            <a:spAutoFit/>
          </a:bodyPr>
          <a:lstStyle/>
          <a:p>
            <a:pPr algn="ctr"/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概要</a:t>
            </a:r>
            <a:endParaRPr kumimoji="1" lang="ja-JP" altLang="en-US" sz="1600" b="1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97403" y="889969"/>
            <a:ext cx="2257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目的（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方針）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スライド番号プレースホルダー 2"/>
          <p:cNvSpPr txBox="1">
            <a:spLocks/>
          </p:cNvSpPr>
          <p:nvPr/>
        </p:nvSpPr>
        <p:spPr>
          <a:xfrm>
            <a:off x="9979790" y="7127389"/>
            <a:ext cx="360000" cy="35274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1028700" rtl="0" eaLnBrk="1" latinLnBrk="0" hangingPunct="1"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solidFill>
                  <a:schemeClr val="tx1"/>
                </a:solidFill>
              </a:rPr>
              <a:t>6</a:t>
            </a:r>
            <a:endParaRPr lang="ja-JP" altLang="en-US" dirty="0">
              <a:solidFill>
                <a:schemeClr val="tx1"/>
              </a:solidFill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7161737" y="3131193"/>
            <a:ext cx="2934119" cy="1405275"/>
            <a:chOff x="7242586" y="5072926"/>
            <a:chExt cx="2934119" cy="1405275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57357" y="5072926"/>
              <a:ext cx="2504578" cy="1124326"/>
            </a:xfrm>
            <a:prstGeom prst="rect">
              <a:avLst/>
            </a:prstGeom>
          </p:spPr>
        </p:pic>
        <p:sp>
          <p:nvSpPr>
            <p:cNvPr id="20" name="正方形/長方形 19"/>
            <p:cNvSpPr/>
            <p:nvPr/>
          </p:nvSpPr>
          <p:spPr>
            <a:xfrm>
              <a:off x="7242586" y="6224328"/>
              <a:ext cx="2934119" cy="253873"/>
            </a:xfrm>
            <a:prstGeom prst="rect">
              <a:avLst/>
            </a:prstGeom>
          </p:spPr>
          <p:txBody>
            <a:bodyPr wrap="square" lIns="91401" tIns="45699" rIns="91401" bIns="45699">
              <a:spAutoFit/>
            </a:bodyPr>
            <a:lstStyle/>
            <a:p>
              <a:pPr algn="ctr"/>
              <a:r>
                <a:rPr lang="ja-JP" altLang="en-US" sz="105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＜産業車両用水素供給施設（関空</a:t>
              </a:r>
              <a:r>
                <a:rPr lang="en-US" altLang="ja-JP" sz="105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</a:t>
              </a:r>
              <a:r>
                <a:rPr lang="ja-JP" altLang="en-US" sz="105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期島）＞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16" name="テキスト ボックス 15"/>
          <p:cNvSpPr txBox="1"/>
          <p:nvPr/>
        </p:nvSpPr>
        <p:spPr>
          <a:xfrm>
            <a:off x="179934" y="5836007"/>
            <a:ext cx="232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R</a:t>
            </a:r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年度の取組</a:t>
            </a:r>
            <a:endParaRPr kumimoji="1"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（活動の方向性）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340174" y="5724847"/>
            <a:ext cx="7847752" cy="1695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○関西国際空港内の事業者をはじめ、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FCFL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導入に興味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のある企業</a:t>
            </a:r>
            <a:endParaRPr lang="en-US" altLang="ja-JP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（物流業等）を対象に、導入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メリットについて情報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提供する等、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FCFL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の導入を働きかける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○</a:t>
            </a:r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トーイングトラクター等、その他の水素アプリケーションの</a:t>
            </a: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開発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・導入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500"/>
              </a:lnSpc>
            </a:pPr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に向けた情報を収集</a:t>
            </a:r>
            <a:endParaRPr lang="en-US" altLang="ja-JP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6628442" y="4878280"/>
            <a:ext cx="353134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補助事業については一定の目的を</a:t>
            </a:r>
            <a:endParaRPr lang="en-US" altLang="ja-JP" sz="17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7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7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達成したため昨年度で終了</a:t>
            </a:r>
            <a:endParaRPr lang="en-US" altLang="ja-JP" sz="17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93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/>
          <p:cNvSpPr/>
          <p:nvPr/>
        </p:nvSpPr>
        <p:spPr>
          <a:xfrm>
            <a:off x="-120058" y="33710"/>
            <a:ext cx="10035140" cy="519373"/>
          </a:xfrm>
          <a:prstGeom prst="rect">
            <a:avLst/>
          </a:prstGeom>
        </p:spPr>
        <p:txBody>
          <a:bodyPr wrap="square" lIns="102870" tIns="51435" rIns="102870" bIns="51435">
            <a:spAutoFit/>
          </a:bodyPr>
          <a:lstStyle/>
          <a:p>
            <a:r>
              <a:rPr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sz="2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４</a:t>
            </a:r>
            <a:r>
              <a:rPr lang="en-US" altLang="ja-JP" sz="2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r>
              <a:rPr lang="ja-JP" altLang="en-US" sz="27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社会受容性の</a:t>
            </a:r>
            <a:r>
              <a:rPr lang="ja-JP" altLang="en-US" sz="27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向上  </a:t>
            </a:r>
            <a:r>
              <a:rPr lang="ja-JP" altLang="en-US" sz="2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コロナ禍を契機とした新たな啓発</a:t>
            </a:r>
            <a:endParaRPr lang="ja-JP" altLang="en-US" sz="2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107926" y="540271"/>
            <a:ext cx="10080000" cy="0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322252" y="1830793"/>
            <a:ext cx="9835942" cy="54782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76390" tIns="176390" rIns="70556" bIns="0" rtlCol="0">
            <a:noAutofit/>
          </a:bodyPr>
          <a:lstStyle/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大阪市も構成団体である一部事務組合「大阪広域環境施設組合」主催のごみ処理施設開放イベント「鶴見ヴァーチャル工場オープンデー」において、外部給電機能の実演や</a:t>
            </a:r>
            <a:r>
              <a:rPr lang="en-US" altLang="ja-JP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の仕組みについての動画を掲載</a:t>
            </a:r>
            <a:endParaRPr lang="en-US" altLang="ja-JP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新型コロナウイルスの感染リスクを懸念することなく、従来の啓発イベントに出来る限り近い形で、普及啓発・情報発信を実現</a:t>
            </a:r>
            <a:endParaRPr lang="en-US" altLang="ja-JP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endParaRPr lang="en-US" altLang="ja-JP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実施日程　　令和２年</a:t>
            </a:r>
            <a:r>
              <a:rPr lang="en-US" altLang="ja-JP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日（月）～</a:t>
            </a:r>
            <a:endParaRPr lang="en-US" altLang="ja-JP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内　　　容　　①</a:t>
            </a:r>
            <a:r>
              <a:rPr lang="en-US" altLang="ja-JP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の外部給電機能を実演</a:t>
            </a:r>
            <a:endParaRPr lang="en-US" altLang="ja-JP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　　 ②</a:t>
            </a:r>
            <a:r>
              <a:rPr lang="en-US" altLang="ja-JP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の仕組みや外部給電機能について、動画で分かりやすく解説</a:t>
            </a:r>
          </a:p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製　　　作　　大阪市</a:t>
            </a:r>
            <a:endParaRPr lang="en-US" altLang="ja-JP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撮影協力　　大阪広域環境施設組合　鶴見工場</a:t>
            </a:r>
            <a:endParaRPr lang="en-US" altLang="ja-JP" sz="1544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tabLst>
                <a:tab pos="1693783" algn="l"/>
              </a:tabLst>
            </a:pP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◆　車両協力　　大阪地区トヨタ販売店各社</a:t>
            </a:r>
            <a:endParaRPr lang="en-US" altLang="ja-JP" sz="1544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25258" y="870188"/>
            <a:ext cx="9835942" cy="76618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6218" tIns="176390" rIns="96218" bIns="70556" rtlCol="0">
            <a:noAutofit/>
          </a:bodyPr>
          <a:lstStyle/>
          <a:p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社会の実現に向けた社会受容性の向上のため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、企業と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連携し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、環境イベント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において、一般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市民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を対象と</a:t>
            </a:r>
            <a:r>
              <a:rPr lang="ja-JP" altLang="en-US" sz="1544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した新たな形での啓発</a:t>
            </a:r>
            <a:r>
              <a:rPr lang="ja-JP" altLang="en-US" sz="1544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イベントを実施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18654" y="746311"/>
            <a:ext cx="973311" cy="237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6218" tIns="0" rIns="96218" bIns="0" rtlCol="0" anchor="ctr" anchorCtr="0">
            <a:spAutoFit/>
          </a:bodyPr>
          <a:lstStyle/>
          <a:p>
            <a:pPr algn="ctr"/>
            <a:r>
              <a:rPr lang="ja-JP" altLang="en-US" sz="1544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　的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41846" y="1692399"/>
            <a:ext cx="973311" cy="2376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96218" tIns="0" rIns="96218" bIns="0" rtlCol="0" anchor="ctr" anchorCtr="0">
            <a:spAutoFit/>
          </a:bodyPr>
          <a:lstStyle/>
          <a:p>
            <a:pPr algn="ctr"/>
            <a:r>
              <a:rPr lang="ja-JP" altLang="en-US" sz="1544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　要</a:t>
            </a:r>
          </a:p>
        </p:txBody>
      </p:sp>
      <p:sp>
        <p:nvSpPr>
          <p:cNvPr id="21" name="スライド番号プレースホルダー 2"/>
          <p:cNvSpPr txBox="1">
            <a:spLocks/>
          </p:cNvSpPr>
          <p:nvPr/>
        </p:nvSpPr>
        <p:spPr>
          <a:xfrm>
            <a:off x="9979790" y="7127389"/>
            <a:ext cx="360000" cy="35274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defPPr>
              <a:defRPr lang="ja-JP"/>
            </a:defPPr>
            <a:lvl1pPr marL="0" algn="r" defTabSz="1028700" rtl="0" eaLnBrk="1" latinLnBrk="0" hangingPunct="1">
              <a:defRPr kumimoji="1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143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algn="l" defTabSz="1028700" rtl="0" eaLnBrk="1" latinLnBrk="0" hangingPunct="1"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dirty="0">
                <a:solidFill>
                  <a:schemeClr val="tx1"/>
                </a:solidFill>
              </a:rPr>
              <a:t>7</a:t>
            </a:r>
            <a:endParaRPr lang="ja-JP" altLang="en-US" dirty="0">
              <a:solidFill>
                <a:schemeClr val="tx1"/>
              </a:solidFill>
            </a:endParaRP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490" y="4994939"/>
            <a:ext cx="3219399" cy="1810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図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6" y="5005364"/>
            <a:ext cx="3261571" cy="183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テキスト ボックス 11"/>
          <p:cNvSpPr txBox="1"/>
          <p:nvPr/>
        </p:nvSpPr>
        <p:spPr>
          <a:xfrm>
            <a:off x="1302528" y="4860751"/>
            <a:ext cx="1465466" cy="29591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sz="1323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FCV</a:t>
            </a:r>
            <a:r>
              <a:rPr lang="ja-JP" altLang="en-US" sz="1323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外部給電デモ</a:t>
            </a:r>
            <a:endParaRPr lang="ja-JP" altLang="en-US" sz="1323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017425" y="4877950"/>
            <a:ext cx="1146468" cy="29591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altLang="ja-JP" sz="1323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FCV</a:t>
            </a:r>
            <a:r>
              <a:rPr lang="ja-JP" altLang="en-US" sz="1323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の仕組み</a:t>
            </a:r>
            <a:endParaRPr lang="ja-JP" altLang="en-US" sz="1323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3167" y="5076775"/>
            <a:ext cx="2595675" cy="1727423"/>
          </a:xfrm>
          <a:prstGeom prst="rect">
            <a:avLst/>
          </a:prstGeom>
        </p:spPr>
      </p:pic>
      <p:sp>
        <p:nvSpPr>
          <p:cNvPr id="14" name="角丸四角形 13"/>
          <p:cNvSpPr/>
          <p:nvPr/>
        </p:nvSpPr>
        <p:spPr>
          <a:xfrm>
            <a:off x="322252" y="7020991"/>
            <a:ext cx="9835942" cy="360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latin typeface="Meiryo UI" panose="020B0604030504040204" pitchFamily="50" charset="-128"/>
                <a:ea typeface="Meiryo UI" panose="020B0604030504040204" pitchFamily="50" charset="-128"/>
              </a:rPr>
              <a:t>引き続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き、企業等、多様な主体と連携した啓発を実施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396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rgbClr val="FF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2091</Words>
  <Application>Microsoft Office PowerPoint</Application>
  <PresentationFormat>ユーザー設定</PresentationFormat>
  <Paragraphs>190</Paragraphs>
  <Slides>7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HGP創英角ｺﾞｼｯｸUB</vt:lpstr>
      <vt:lpstr>Meiryo UI</vt:lpstr>
      <vt:lpstr>ＭＳ Ｐゴシック</vt:lpstr>
      <vt:lpstr>ＭＳ 明朝</vt:lpstr>
      <vt:lpstr>游ゴシック</vt:lpstr>
      <vt:lpstr>Arial</vt:lpstr>
      <vt:lpstr>Calibri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野村　有毅</cp:lastModifiedBy>
  <cp:revision>2</cp:revision>
  <dcterms:modified xsi:type="dcterms:W3CDTF">2020-10-27T04:51:56Z</dcterms:modified>
</cp:coreProperties>
</file>