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8" r:id="rId3"/>
    <p:sldId id="257" r:id="rId4"/>
    <p:sldId id="278" r:id="rId5"/>
    <p:sldId id="277" r:id="rId6"/>
    <p:sldId id="269" r:id="rId7"/>
    <p:sldId id="270" r:id="rId8"/>
    <p:sldId id="279" r:id="rId9"/>
    <p:sldId id="287" r:id="rId10"/>
    <p:sldId id="273" r:id="rId11"/>
    <p:sldId id="289" r:id="rId12"/>
    <p:sldId id="275" r:id="rId13"/>
  </p:sldIdLst>
  <p:sldSz cx="10440988" cy="7561263"/>
  <p:notesSz cx="6807200" cy="9939338"/>
  <p:defaultTextStyle>
    <a:defPPr>
      <a:defRPr lang="ja-JP"/>
    </a:defPPr>
    <a:lvl1pPr marL="0" algn="l" defTabSz="1028700" rtl="0" eaLnBrk="1" latinLnBrk="0" hangingPunct="1">
      <a:defRPr kumimoji="1" sz="2000" kern="1200">
        <a:solidFill>
          <a:schemeClr val="tx1"/>
        </a:solidFill>
        <a:latin typeface="+mn-lt"/>
        <a:ea typeface="+mn-ea"/>
        <a:cs typeface="+mn-cs"/>
      </a:defRPr>
    </a:lvl1pPr>
    <a:lvl2pPr marL="514350" algn="l" defTabSz="1028700" rtl="0" eaLnBrk="1" latinLnBrk="0" hangingPunct="1">
      <a:defRPr kumimoji="1" sz="2000" kern="1200">
        <a:solidFill>
          <a:schemeClr val="tx1"/>
        </a:solidFill>
        <a:latin typeface="+mn-lt"/>
        <a:ea typeface="+mn-ea"/>
        <a:cs typeface="+mn-cs"/>
      </a:defRPr>
    </a:lvl2pPr>
    <a:lvl3pPr marL="1028700" algn="l" defTabSz="1028700" rtl="0" eaLnBrk="1" latinLnBrk="0" hangingPunct="1">
      <a:defRPr kumimoji="1" sz="2000" kern="1200">
        <a:solidFill>
          <a:schemeClr val="tx1"/>
        </a:solidFill>
        <a:latin typeface="+mn-lt"/>
        <a:ea typeface="+mn-ea"/>
        <a:cs typeface="+mn-cs"/>
      </a:defRPr>
    </a:lvl3pPr>
    <a:lvl4pPr marL="1543050" algn="l" defTabSz="1028700" rtl="0" eaLnBrk="1" latinLnBrk="0" hangingPunct="1">
      <a:defRPr kumimoji="1" sz="2000" kern="1200">
        <a:solidFill>
          <a:schemeClr val="tx1"/>
        </a:solidFill>
        <a:latin typeface="+mn-lt"/>
        <a:ea typeface="+mn-ea"/>
        <a:cs typeface="+mn-cs"/>
      </a:defRPr>
    </a:lvl4pPr>
    <a:lvl5pPr marL="2057400" algn="l" defTabSz="1028700" rtl="0" eaLnBrk="1" latinLnBrk="0" hangingPunct="1">
      <a:defRPr kumimoji="1" sz="2000" kern="1200">
        <a:solidFill>
          <a:schemeClr val="tx1"/>
        </a:solidFill>
        <a:latin typeface="+mn-lt"/>
        <a:ea typeface="+mn-ea"/>
        <a:cs typeface="+mn-cs"/>
      </a:defRPr>
    </a:lvl5pPr>
    <a:lvl6pPr marL="2571750" algn="l" defTabSz="1028700" rtl="0" eaLnBrk="1" latinLnBrk="0" hangingPunct="1">
      <a:defRPr kumimoji="1" sz="2000" kern="1200">
        <a:solidFill>
          <a:schemeClr val="tx1"/>
        </a:solidFill>
        <a:latin typeface="+mn-lt"/>
        <a:ea typeface="+mn-ea"/>
        <a:cs typeface="+mn-cs"/>
      </a:defRPr>
    </a:lvl6pPr>
    <a:lvl7pPr marL="3086100" algn="l" defTabSz="1028700" rtl="0" eaLnBrk="1" latinLnBrk="0" hangingPunct="1">
      <a:defRPr kumimoji="1" sz="2000" kern="1200">
        <a:solidFill>
          <a:schemeClr val="tx1"/>
        </a:solidFill>
        <a:latin typeface="+mn-lt"/>
        <a:ea typeface="+mn-ea"/>
        <a:cs typeface="+mn-cs"/>
      </a:defRPr>
    </a:lvl7pPr>
    <a:lvl8pPr marL="3600450" algn="l" defTabSz="1028700" rtl="0" eaLnBrk="1" latinLnBrk="0" hangingPunct="1">
      <a:defRPr kumimoji="1" sz="2000" kern="1200">
        <a:solidFill>
          <a:schemeClr val="tx1"/>
        </a:solidFill>
        <a:latin typeface="+mn-lt"/>
        <a:ea typeface="+mn-ea"/>
        <a:cs typeface="+mn-cs"/>
      </a:defRPr>
    </a:lvl8pPr>
    <a:lvl9pPr marL="4114800" algn="l" defTabSz="1028700" rtl="0" eaLnBrk="1" latinLnBrk="0" hangingPunct="1">
      <a:defRPr kumimoji="1"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660"/>
  </p:normalViewPr>
  <p:slideViewPr>
    <p:cSldViewPr>
      <p:cViewPr>
        <p:scale>
          <a:sx n="75" d="100"/>
          <a:sy n="75" d="100"/>
        </p:scale>
        <p:origin x="-948" y="528"/>
      </p:cViewPr>
      <p:guideLst>
        <p:guide orient="horz" pos="2382"/>
        <p:guide pos="328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4BB47E41-CBCE-47E9-A9B3-4D9EA65F3743}" type="datetimeFigureOut">
              <a:rPr kumimoji="1" lang="ja-JP" altLang="en-US" smtClean="0"/>
              <a:t>2017/9/13</a:t>
            </a:fld>
            <a:endParaRPr kumimoji="1" lang="ja-JP" altLang="en-US"/>
          </a:p>
        </p:txBody>
      </p:sp>
      <p:sp>
        <p:nvSpPr>
          <p:cNvPr id="4" name="スライド イメージ プレースホルダー 3"/>
          <p:cNvSpPr>
            <a:spLocks noGrp="1" noRot="1" noChangeAspect="1"/>
          </p:cNvSpPr>
          <p:nvPr>
            <p:ph type="sldImg" idx="2"/>
          </p:nvPr>
        </p:nvSpPr>
        <p:spPr>
          <a:xfrm>
            <a:off x="831850" y="746125"/>
            <a:ext cx="51435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46C9C954-289A-4C1A-BA97-1C30A136A66D}" type="slidenum">
              <a:rPr kumimoji="1" lang="ja-JP" altLang="en-US" smtClean="0"/>
              <a:t>‹#›</a:t>
            </a:fld>
            <a:endParaRPr kumimoji="1" lang="ja-JP" altLang="en-US"/>
          </a:p>
        </p:txBody>
      </p:sp>
    </p:spTree>
    <p:extLst>
      <p:ext uri="{BB962C8B-B14F-4D97-AF65-F5344CB8AC3E}">
        <p14:creationId xmlns:p14="http://schemas.microsoft.com/office/powerpoint/2010/main" val="1414583839"/>
      </p:ext>
    </p:extLst>
  </p:cSld>
  <p:clrMap bg1="lt1" tx1="dk1" bg2="lt2" tx2="dk2" accent1="accent1" accent2="accent2" accent3="accent3" accent4="accent4" accent5="accent5" accent6="accent6" hlink="hlink" folHlink="folHlink"/>
  <p:notesStyle>
    <a:lvl1pPr marL="0" algn="l" defTabSz="1028700" rtl="0" eaLnBrk="1" latinLnBrk="0" hangingPunct="1">
      <a:defRPr kumimoji="1" sz="1400" kern="1200">
        <a:solidFill>
          <a:schemeClr val="tx1"/>
        </a:solidFill>
        <a:latin typeface="+mn-lt"/>
        <a:ea typeface="+mn-ea"/>
        <a:cs typeface="+mn-cs"/>
      </a:defRPr>
    </a:lvl1pPr>
    <a:lvl2pPr marL="514350" algn="l" defTabSz="1028700" rtl="0" eaLnBrk="1" latinLnBrk="0" hangingPunct="1">
      <a:defRPr kumimoji="1" sz="1400" kern="1200">
        <a:solidFill>
          <a:schemeClr val="tx1"/>
        </a:solidFill>
        <a:latin typeface="+mn-lt"/>
        <a:ea typeface="+mn-ea"/>
        <a:cs typeface="+mn-cs"/>
      </a:defRPr>
    </a:lvl2pPr>
    <a:lvl3pPr marL="1028700" algn="l" defTabSz="1028700" rtl="0" eaLnBrk="1" latinLnBrk="0" hangingPunct="1">
      <a:defRPr kumimoji="1" sz="1400" kern="1200">
        <a:solidFill>
          <a:schemeClr val="tx1"/>
        </a:solidFill>
        <a:latin typeface="+mn-lt"/>
        <a:ea typeface="+mn-ea"/>
        <a:cs typeface="+mn-cs"/>
      </a:defRPr>
    </a:lvl3pPr>
    <a:lvl4pPr marL="1543050" algn="l" defTabSz="1028700" rtl="0" eaLnBrk="1" latinLnBrk="0" hangingPunct="1">
      <a:defRPr kumimoji="1" sz="1400" kern="1200">
        <a:solidFill>
          <a:schemeClr val="tx1"/>
        </a:solidFill>
        <a:latin typeface="+mn-lt"/>
        <a:ea typeface="+mn-ea"/>
        <a:cs typeface="+mn-cs"/>
      </a:defRPr>
    </a:lvl4pPr>
    <a:lvl5pPr marL="2057400" algn="l" defTabSz="1028700" rtl="0" eaLnBrk="1" latinLnBrk="0" hangingPunct="1">
      <a:defRPr kumimoji="1" sz="1400" kern="1200">
        <a:solidFill>
          <a:schemeClr val="tx1"/>
        </a:solidFill>
        <a:latin typeface="+mn-lt"/>
        <a:ea typeface="+mn-ea"/>
        <a:cs typeface="+mn-cs"/>
      </a:defRPr>
    </a:lvl5pPr>
    <a:lvl6pPr marL="2571750" algn="l" defTabSz="1028700" rtl="0" eaLnBrk="1" latinLnBrk="0" hangingPunct="1">
      <a:defRPr kumimoji="1" sz="1400" kern="1200">
        <a:solidFill>
          <a:schemeClr val="tx1"/>
        </a:solidFill>
        <a:latin typeface="+mn-lt"/>
        <a:ea typeface="+mn-ea"/>
        <a:cs typeface="+mn-cs"/>
      </a:defRPr>
    </a:lvl6pPr>
    <a:lvl7pPr marL="3086100" algn="l" defTabSz="1028700" rtl="0" eaLnBrk="1" latinLnBrk="0" hangingPunct="1">
      <a:defRPr kumimoji="1" sz="1400" kern="1200">
        <a:solidFill>
          <a:schemeClr val="tx1"/>
        </a:solidFill>
        <a:latin typeface="+mn-lt"/>
        <a:ea typeface="+mn-ea"/>
        <a:cs typeface="+mn-cs"/>
      </a:defRPr>
    </a:lvl7pPr>
    <a:lvl8pPr marL="3600450" algn="l" defTabSz="1028700" rtl="0" eaLnBrk="1" latinLnBrk="0" hangingPunct="1">
      <a:defRPr kumimoji="1" sz="1400" kern="1200">
        <a:solidFill>
          <a:schemeClr val="tx1"/>
        </a:solidFill>
        <a:latin typeface="+mn-lt"/>
        <a:ea typeface="+mn-ea"/>
        <a:cs typeface="+mn-cs"/>
      </a:defRPr>
    </a:lvl8pPr>
    <a:lvl9pPr marL="4114800" algn="l" defTabSz="1028700" rtl="0" eaLnBrk="1" latinLnBrk="0" hangingPunct="1">
      <a:defRPr kumimoji="1"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6C9C954-289A-4C1A-BA97-1C30A136A66D}" type="slidenum">
              <a:rPr kumimoji="1" lang="ja-JP" altLang="en-US" smtClean="0"/>
              <a:t>1</a:t>
            </a:fld>
            <a:endParaRPr kumimoji="1" lang="ja-JP" altLang="en-US"/>
          </a:p>
        </p:txBody>
      </p:sp>
    </p:spTree>
    <p:extLst>
      <p:ext uri="{BB962C8B-B14F-4D97-AF65-F5344CB8AC3E}">
        <p14:creationId xmlns:p14="http://schemas.microsoft.com/office/powerpoint/2010/main" val="3854598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31850" y="746125"/>
            <a:ext cx="51435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515347-4D58-4581-9E7E-73B453D69BE7}" type="slidenum">
              <a:rPr kumimoji="1" lang="ja-JP" altLang="en-US" smtClean="0"/>
              <a:t>2</a:t>
            </a:fld>
            <a:endParaRPr kumimoji="1" lang="ja-JP" altLang="en-US"/>
          </a:p>
        </p:txBody>
      </p:sp>
    </p:spTree>
    <p:extLst>
      <p:ext uri="{BB962C8B-B14F-4D97-AF65-F5344CB8AC3E}">
        <p14:creationId xmlns:p14="http://schemas.microsoft.com/office/powerpoint/2010/main" val="3085731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3306A4C-0F1E-4E91-B75E-9385D8B1441C}" type="slidenum">
              <a:rPr kumimoji="1" lang="ja-JP" altLang="en-US" smtClean="0"/>
              <a:t>9</a:t>
            </a:fld>
            <a:endParaRPr kumimoji="1" lang="ja-JP" altLang="en-US"/>
          </a:p>
        </p:txBody>
      </p:sp>
    </p:spTree>
    <p:extLst>
      <p:ext uri="{BB962C8B-B14F-4D97-AF65-F5344CB8AC3E}">
        <p14:creationId xmlns:p14="http://schemas.microsoft.com/office/powerpoint/2010/main" val="1427243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83074" y="2348893"/>
            <a:ext cx="8874840" cy="1620771"/>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66148" y="4284716"/>
            <a:ext cx="7308692" cy="1932323"/>
          </a:xfrm>
        </p:spPr>
        <p:txBody>
          <a:bodyPr/>
          <a:lstStyle>
            <a:lvl1pPr marL="0" indent="0" algn="ctr">
              <a:buNone/>
              <a:defRPr>
                <a:solidFill>
                  <a:schemeClr val="tx1">
                    <a:tint val="75000"/>
                  </a:schemeClr>
                </a:solidFill>
              </a:defRPr>
            </a:lvl1pPr>
            <a:lvl2pPr marL="514350" indent="0" algn="ctr">
              <a:buNone/>
              <a:defRPr>
                <a:solidFill>
                  <a:schemeClr val="tx1">
                    <a:tint val="75000"/>
                  </a:schemeClr>
                </a:solidFill>
              </a:defRPr>
            </a:lvl2pPr>
            <a:lvl3pPr marL="1028700" indent="0" algn="ctr">
              <a:buNone/>
              <a:defRPr>
                <a:solidFill>
                  <a:schemeClr val="tx1">
                    <a:tint val="75000"/>
                  </a:schemeClr>
                </a:solidFill>
              </a:defRPr>
            </a:lvl3pPr>
            <a:lvl4pPr marL="1543050" indent="0" algn="ctr">
              <a:buNone/>
              <a:defRPr>
                <a:solidFill>
                  <a:schemeClr val="tx1">
                    <a:tint val="75000"/>
                  </a:schemeClr>
                </a:solidFill>
              </a:defRPr>
            </a:lvl4pPr>
            <a:lvl5pPr marL="2057400" indent="0" algn="ctr">
              <a:buNone/>
              <a:defRPr>
                <a:solidFill>
                  <a:schemeClr val="tx1">
                    <a:tint val="75000"/>
                  </a:schemeClr>
                </a:solidFill>
              </a:defRPr>
            </a:lvl5pPr>
            <a:lvl6pPr marL="2571750" indent="0" algn="ctr">
              <a:buNone/>
              <a:defRPr>
                <a:solidFill>
                  <a:schemeClr val="tx1">
                    <a:tint val="75000"/>
                  </a:schemeClr>
                </a:solidFill>
              </a:defRPr>
            </a:lvl6pPr>
            <a:lvl7pPr marL="3086100" indent="0" algn="ctr">
              <a:buNone/>
              <a:defRPr>
                <a:solidFill>
                  <a:schemeClr val="tx1">
                    <a:tint val="75000"/>
                  </a:schemeClr>
                </a:solidFill>
              </a:defRPr>
            </a:lvl7pPr>
            <a:lvl8pPr marL="3600450" indent="0" algn="ctr">
              <a:buNone/>
              <a:defRPr>
                <a:solidFill>
                  <a:schemeClr val="tx1">
                    <a:tint val="75000"/>
                  </a:schemeClr>
                </a:solidFill>
              </a:defRPr>
            </a:lvl8pPr>
            <a:lvl9pPr marL="41148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9E27638-3577-47B3-AC03-2BD8F47CB55E}" type="datetime1">
              <a:rPr kumimoji="1" lang="ja-JP" altLang="en-US" smtClean="0"/>
              <a:t>2017/9/13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973964C-9351-4843-AA03-70BA0614D902}" type="slidenum">
              <a:rPr kumimoji="1" lang="ja-JP" altLang="en-US" smtClean="0"/>
              <a:t>‹#›</a:t>
            </a:fld>
            <a:endParaRPr kumimoji="1" lang="ja-JP" altLang="en-US"/>
          </a:p>
        </p:txBody>
      </p:sp>
    </p:spTree>
    <p:extLst>
      <p:ext uri="{BB962C8B-B14F-4D97-AF65-F5344CB8AC3E}">
        <p14:creationId xmlns:p14="http://schemas.microsoft.com/office/powerpoint/2010/main" val="438499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1DE7B6D-63DB-4F64-8A56-E497B368134B}" type="datetime1">
              <a:rPr kumimoji="1" lang="ja-JP" altLang="en-US" smtClean="0"/>
              <a:t>2017/9/13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973964C-9351-4843-AA03-70BA0614D902}" type="slidenum">
              <a:rPr kumimoji="1" lang="ja-JP" altLang="en-US" smtClean="0"/>
              <a:t>‹#›</a:t>
            </a:fld>
            <a:endParaRPr kumimoji="1" lang="ja-JP" altLang="en-US"/>
          </a:p>
        </p:txBody>
      </p:sp>
    </p:spTree>
    <p:extLst>
      <p:ext uri="{BB962C8B-B14F-4D97-AF65-F5344CB8AC3E}">
        <p14:creationId xmlns:p14="http://schemas.microsoft.com/office/powerpoint/2010/main" val="140795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569716" y="302802"/>
            <a:ext cx="2349222" cy="645157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22050" y="302802"/>
            <a:ext cx="6873650" cy="645157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F5856EB-F532-4C6D-B175-ED2CCA7EA0D8}" type="datetime1">
              <a:rPr kumimoji="1" lang="ja-JP" altLang="en-US" smtClean="0"/>
              <a:t>2017/9/13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973964C-9351-4843-AA03-70BA0614D902}" type="slidenum">
              <a:rPr kumimoji="1" lang="ja-JP" altLang="en-US" smtClean="0"/>
              <a:t>‹#›</a:t>
            </a:fld>
            <a:endParaRPr kumimoji="1" lang="ja-JP" altLang="en-US"/>
          </a:p>
        </p:txBody>
      </p:sp>
    </p:spTree>
    <p:extLst>
      <p:ext uri="{BB962C8B-B14F-4D97-AF65-F5344CB8AC3E}">
        <p14:creationId xmlns:p14="http://schemas.microsoft.com/office/powerpoint/2010/main" val="3997217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36A4EF7-B3B2-4CF0-8D91-5DEAFDCBE128}" type="datetime1">
              <a:rPr kumimoji="1" lang="ja-JP" altLang="en-US" smtClean="0"/>
              <a:t>2017/9/13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973964C-9351-4843-AA03-70BA0614D902}" type="slidenum">
              <a:rPr kumimoji="1" lang="ja-JP" altLang="en-US" smtClean="0"/>
              <a:t>‹#›</a:t>
            </a:fld>
            <a:endParaRPr kumimoji="1" lang="ja-JP" altLang="en-US"/>
          </a:p>
        </p:txBody>
      </p:sp>
    </p:spTree>
    <p:extLst>
      <p:ext uri="{BB962C8B-B14F-4D97-AF65-F5344CB8AC3E}">
        <p14:creationId xmlns:p14="http://schemas.microsoft.com/office/powerpoint/2010/main" val="2882871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24766" y="4858812"/>
            <a:ext cx="8874840" cy="1501751"/>
          </a:xfrm>
        </p:spPr>
        <p:txBody>
          <a:bodyPr anchor="t"/>
          <a:lstStyle>
            <a:lvl1pPr algn="l">
              <a:defRPr sz="45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24766" y="3204786"/>
            <a:ext cx="8874840" cy="1654026"/>
          </a:xfrm>
        </p:spPr>
        <p:txBody>
          <a:bodyPr anchor="b"/>
          <a:lstStyle>
            <a:lvl1pPr marL="0" indent="0">
              <a:buNone/>
              <a:defRPr sz="2300">
                <a:solidFill>
                  <a:schemeClr val="tx1">
                    <a:tint val="75000"/>
                  </a:schemeClr>
                </a:solidFill>
              </a:defRPr>
            </a:lvl1pPr>
            <a:lvl2pPr marL="514350" indent="0">
              <a:buNone/>
              <a:defRPr sz="2000">
                <a:solidFill>
                  <a:schemeClr val="tx1">
                    <a:tint val="75000"/>
                  </a:schemeClr>
                </a:solidFill>
              </a:defRPr>
            </a:lvl2pPr>
            <a:lvl3pPr marL="1028700" indent="0">
              <a:buNone/>
              <a:defRPr sz="1800">
                <a:solidFill>
                  <a:schemeClr val="tx1">
                    <a:tint val="75000"/>
                  </a:schemeClr>
                </a:solidFill>
              </a:defRPr>
            </a:lvl3pPr>
            <a:lvl4pPr marL="1543050" indent="0">
              <a:buNone/>
              <a:defRPr sz="1600">
                <a:solidFill>
                  <a:schemeClr val="tx1">
                    <a:tint val="75000"/>
                  </a:schemeClr>
                </a:solidFill>
              </a:defRPr>
            </a:lvl4pPr>
            <a:lvl5pPr marL="2057400" indent="0">
              <a:buNone/>
              <a:defRPr sz="1600">
                <a:solidFill>
                  <a:schemeClr val="tx1">
                    <a:tint val="75000"/>
                  </a:schemeClr>
                </a:solidFill>
              </a:defRPr>
            </a:lvl5pPr>
            <a:lvl6pPr marL="2571750" indent="0">
              <a:buNone/>
              <a:defRPr sz="1600">
                <a:solidFill>
                  <a:schemeClr val="tx1">
                    <a:tint val="75000"/>
                  </a:schemeClr>
                </a:solidFill>
              </a:defRPr>
            </a:lvl6pPr>
            <a:lvl7pPr marL="3086100" indent="0">
              <a:buNone/>
              <a:defRPr sz="1600">
                <a:solidFill>
                  <a:schemeClr val="tx1">
                    <a:tint val="75000"/>
                  </a:schemeClr>
                </a:solidFill>
              </a:defRPr>
            </a:lvl7pPr>
            <a:lvl8pPr marL="3600450" indent="0">
              <a:buNone/>
              <a:defRPr sz="1600">
                <a:solidFill>
                  <a:schemeClr val="tx1">
                    <a:tint val="75000"/>
                  </a:schemeClr>
                </a:solidFill>
              </a:defRPr>
            </a:lvl8pPr>
            <a:lvl9pPr marL="41148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852FACD-4DB2-43AC-8255-CA73E722C012}" type="datetime1">
              <a:rPr kumimoji="1" lang="ja-JP" altLang="en-US" smtClean="0"/>
              <a:t>2017/9/13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973964C-9351-4843-AA03-70BA0614D902}" type="slidenum">
              <a:rPr kumimoji="1" lang="ja-JP" altLang="en-US" smtClean="0"/>
              <a:t>‹#›</a:t>
            </a:fld>
            <a:endParaRPr kumimoji="1" lang="ja-JP" altLang="en-US"/>
          </a:p>
        </p:txBody>
      </p:sp>
    </p:spTree>
    <p:extLst>
      <p:ext uri="{BB962C8B-B14F-4D97-AF65-F5344CB8AC3E}">
        <p14:creationId xmlns:p14="http://schemas.microsoft.com/office/powerpoint/2010/main" val="4062856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22050" y="1764295"/>
            <a:ext cx="4611436" cy="4990084"/>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307502" y="1764295"/>
            <a:ext cx="4611436" cy="4990084"/>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4A63EDB-213C-4B00-84CA-DBEDC4C21609}" type="datetime1">
              <a:rPr kumimoji="1" lang="ja-JP" altLang="en-US" smtClean="0"/>
              <a:t>2017/9/13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973964C-9351-4843-AA03-70BA0614D902}" type="slidenum">
              <a:rPr kumimoji="1" lang="ja-JP" altLang="en-US" smtClean="0"/>
              <a:t>‹#›</a:t>
            </a:fld>
            <a:endParaRPr kumimoji="1" lang="ja-JP" altLang="en-US"/>
          </a:p>
        </p:txBody>
      </p:sp>
    </p:spTree>
    <p:extLst>
      <p:ext uri="{BB962C8B-B14F-4D97-AF65-F5344CB8AC3E}">
        <p14:creationId xmlns:p14="http://schemas.microsoft.com/office/powerpoint/2010/main" val="2523129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22049" y="1692533"/>
            <a:ext cx="4613250" cy="705367"/>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522049" y="2397901"/>
            <a:ext cx="4613250" cy="4356478"/>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303877" y="1692533"/>
            <a:ext cx="4615062" cy="705367"/>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303877" y="2397901"/>
            <a:ext cx="4615062" cy="4356478"/>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9835A30-A6A6-4C55-8135-F1D16CFF2D44}" type="datetime1">
              <a:rPr kumimoji="1" lang="ja-JP" altLang="en-US" smtClean="0"/>
              <a:t>2017/9/13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973964C-9351-4843-AA03-70BA0614D902}" type="slidenum">
              <a:rPr kumimoji="1" lang="ja-JP" altLang="en-US" smtClean="0"/>
              <a:t>‹#›</a:t>
            </a:fld>
            <a:endParaRPr kumimoji="1" lang="ja-JP" altLang="en-US"/>
          </a:p>
        </p:txBody>
      </p:sp>
    </p:spTree>
    <p:extLst>
      <p:ext uri="{BB962C8B-B14F-4D97-AF65-F5344CB8AC3E}">
        <p14:creationId xmlns:p14="http://schemas.microsoft.com/office/powerpoint/2010/main" val="3208561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0D8F291-498D-43F9-B803-7D81E9745DAC}" type="datetime1">
              <a:rPr kumimoji="1" lang="ja-JP" altLang="en-US" smtClean="0"/>
              <a:t>2017/9/13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973964C-9351-4843-AA03-70BA0614D902}" type="slidenum">
              <a:rPr kumimoji="1" lang="ja-JP" altLang="en-US" smtClean="0"/>
              <a:t>‹#›</a:t>
            </a:fld>
            <a:endParaRPr kumimoji="1" lang="ja-JP" altLang="en-US"/>
          </a:p>
        </p:txBody>
      </p:sp>
    </p:spTree>
    <p:extLst>
      <p:ext uri="{BB962C8B-B14F-4D97-AF65-F5344CB8AC3E}">
        <p14:creationId xmlns:p14="http://schemas.microsoft.com/office/powerpoint/2010/main" val="2903044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796E8DF-5044-46A3-988B-27DA055F02A8}" type="datetime1">
              <a:rPr kumimoji="1" lang="ja-JP" altLang="en-US" smtClean="0"/>
              <a:t>2017/9/13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973964C-9351-4843-AA03-70BA0614D902}" type="slidenum">
              <a:rPr kumimoji="1" lang="ja-JP" altLang="en-US" smtClean="0"/>
              <a:t>‹#›</a:t>
            </a:fld>
            <a:endParaRPr kumimoji="1" lang="ja-JP" altLang="en-US"/>
          </a:p>
        </p:txBody>
      </p:sp>
    </p:spTree>
    <p:extLst>
      <p:ext uri="{BB962C8B-B14F-4D97-AF65-F5344CB8AC3E}">
        <p14:creationId xmlns:p14="http://schemas.microsoft.com/office/powerpoint/2010/main" val="2800703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22050" y="301050"/>
            <a:ext cx="3435013" cy="1281214"/>
          </a:xfrm>
        </p:spPr>
        <p:txBody>
          <a:bodyPr anchor="b"/>
          <a:lstStyle>
            <a:lvl1pPr algn="l">
              <a:defRPr sz="23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082136" y="301051"/>
            <a:ext cx="5836802" cy="6453328"/>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522050" y="1582265"/>
            <a:ext cx="3435013" cy="5172114"/>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833E704-FF9B-4F24-A518-0C057C910668}" type="datetime1">
              <a:rPr kumimoji="1" lang="ja-JP" altLang="en-US" smtClean="0"/>
              <a:t>2017/9/13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973964C-9351-4843-AA03-70BA0614D902}" type="slidenum">
              <a:rPr kumimoji="1" lang="ja-JP" altLang="en-US" smtClean="0"/>
              <a:t>‹#›</a:t>
            </a:fld>
            <a:endParaRPr kumimoji="1" lang="ja-JP" altLang="en-US"/>
          </a:p>
        </p:txBody>
      </p:sp>
    </p:spTree>
    <p:extLst>
      <p:ext uri="{BB962C8B-B14F-4D97-AF65-F5344CB8AC3E}">
        <p14:creationId xmlns:p14="http://schemas.microsoft.com/office/powerpoint/2010/main" val="468728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46507" y="5292884"/>
            <a:ext cx="6264593" cy="624855"/>
          </a:xfrm>
        </p:spPr>
        <p:txBody>
          <a:bodyPr anchor="b"/>
          <a:lstStyle>
            <a:lvl1pPr algn="l">
              <a:defRPr sz="23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046507" y="675613"/>
            <a:ext cx="6264593" cy="4536758"/>
          </a:xfrm>
        </p:spPr>
        <p:txBody>
          <a:bodyPr/>
          <a:lstStyle>
            <a:lvl1pPr marL="0" indent="0">
              <a:buNone/>
              <a:defRPr sz="3600"/>
            </a:lvl1pPr>
            <a:lvl2pPr marL="514350" indent="0">
              <a:buNone/>
              <a:defRPr sz="3200"/>
            </a:lvl2pPr>
            <a:lvl3pPr marL="1028700" indent="0">
              <a:buNone/>
              <a:defRPr sz="2700"/>
            </a:lvl3pPr>
            <a:lvl4pPr marL="1543050" indent="0">
              <a:buNone/>
              <a:defRPr sz="2300"/>
            </a:lvl4pPr>
            <a:lvl5pPr marL="2057400" indent="0">
              <a:buNone/>
              <a:defRPr sz="2300"/>
            </a:lvl5pPr>
            <a:lvl6pPr marL="2571750" indent="0">
              <a:buNone/>
              <a:defRPr sz="2300"/>
            </a:lvl6pPr>
            <a:lvl7pPr marL="3086100" indent="0">
              <a:buNone/>
              <a:defRPr sz="2300"/>
            </a:lvl7pPr>
            <a:lvl8pPr marL="3600450" indent="0">
              <a:buNone/>
              <a:defRPr sz="2300"/>
            </a:lvl8pPr>
            <a:lvl9pPr marL="4114800" indent="0">
              <a:buNone/>
              <a:defRPr sz="2300"/>
            </a:lvl9pPr>
          </a:lstStyle>
          <a:p>
            <a:endParaRPr kumimoji="1" lang="ja-JP" altLang="en-US"/>
          </a:p>
        </p:txBody>
      </p:sp>
      <p:sp>
        <p:nvSpPr>
          <p:cNvPr id="4" name="テキスト プレースホルダー 3"/>
          <p:cNvSpPr>
            <a:spLocks noGrp="1"/>
          </p:cNvSpPr>
          <p:nvPr>
            <p:ph type="body" sz="half" idx="2"/>
          </p:nvPr>
        </p:nvSpPr>
        <p:spPr>
          <a:xfrm>
            <a:off x="2046507" y="5917739"/>
            <a:ext cx="6264593" cy="887398"/>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BF007F2-246B-44D6-8680-685E930F08AA}" type="datetime1">
              <a:rPr kumimoji="1" lang="ja-JP" altLang="en-US" smtClean="0"/>
              <a:t>2017/9/13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973964C-9351-4843-AA03-70BA0614D902}" type="slidenum">
              <a:rPr kumimoji="1" lang="ja-JP" altLang="en-US" smtClean="0"/>
              <a:t>‹#›</a:t>
            </a:fld>
            <a:endParaRPr kumimoji="1" lang="ja-JP" altLang="en-US"/>
          </a:p>
        </p:txBody>
      </p:sp>
    </p:spTree>
    <p:extLst>
      <p:ext uri="{BB962C8B-B14F-4D97-AF65-F5344CB8AC3E}">
        <p14:creationId xmlns:p14="http://schemas.microsoft.com/office/powerpoint/2010/main" val="2188911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22050" y="302801"/>
            <a:ext cx="9396889" cy="1260211"/>
          </a:xfrm>
          <a:prstGeom prst="rect">
            <a:avLst/>
          </a:prstGeom>
        </p:spPr>
        <p:txBody>
          <a:bodyPr vert="horz" lIns="102870" tIns="51435" rIns="102870" bIns="51435"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22050" y="1764295"/>
            <a:ext cx="9396889" cy="4990084"/>
          </a:xfrm>
          <a:prstGeom prst="rect">
            <a:avLst/>
          </a:prstGeom>
        </p:spPr>
        <p:txBody>
          <a:bodyPr vert="horz" lIns="102870" tIns="51435" rIns="102870" bIns="51435"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522049" y="7008171"/>
            <a:ext cx="2436231" cy="402567"/>
          </a:xfrm>
          <a:prstGeom prst="rect">
            <a:avLst/>
          </a:prstGeom>
        </p:spPr>
        <p:txBody>
          <a:bodyPr vert="horz" lIns="102870" tIns="51435" rIns="102870" bIns="51435" rtlCol="0" anchor="ctr"/>
          <a:lstStyle>
            <a:lvl1pPr algn="l">
              <a:defRPr sz="1400">
                <a:solidFill>
                  <a:schemeClr val="tx1">
                    <a:tint val="75000"/>
                  </a:schemeClr>
                </a:solidFill>
              </a:defRPr>
            </a:lvl1pPr>
          </a:lstStyle>
          <a:p>
            <a:fld id="{5D11E17F-D5DA-4EC6-940C-C97C5DE9AD5B}" type="datetime1">
              <a:rPr kumimoji="1" lang="ja-JP" altLang="en-US" smtClean="0"/>
              <a:t>2017/9/13</a:t>
            </a:fld>
            <a:endParaRPr kumimoji="1" lang="ja-JP" altLang="en-US"/>
          </a:p>
        </p:txBody>
      </p:sp>
      <p:sp>
        <p:nvSpPr>
          <p:cNvPr id="5" name="フッター プレースホルダー 4"/>
          <p:cNvSpPr>
            <a:spLocks noGrp="1"/>
          </p:cNvSpPr>
          <p:nvPr>
            <p:ph type="ftr" sz="quarter" idx="3"/>
          </p:nvPr>
        </p:nvSpPr>
        <p:spPr>
          <a:xfrm>
            <a:off x="3567338" y="7008171"/>
            <a:ext cx="3306313" cy="402567"/>
          </a:xfrm>
          <a:prstGeom prst="rect">
            <a:avLst/>
          </a:prstGeom>
        </p:spPr>
        <p:txBody>
          <a:bodyPr vert="horz" lIns="102870" tIns="51435" rIns="102870" bIns="51435" rtlCol="0" anchor="ctr"/>
          <a:lstStyle>
            <a:lvl1pPr algn="ctr">
              <a:defRPr sz="14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482708" y="7008171"/>
            <a:ext cx="2436231" cy="402567"/>
          </a:xfrm>
          <a:prstGeom prst="rect">
            <a:avLst/>
          </a:prstGeom>
        </p:spPr>
        <p:txBody>
          <a:bodyPr vert="horz" lIns="102870" tIns="51435" rIns="102870" bIns="51435" rtlCol="0" anchor="ctr"/>
          <a:lstStyle>
            <a:lvl1pPr algn="r">
              <a:defRPr sz="1400">
                <a:solidFill>
                  <a:schemeClr val="tx1">
                    <a:tint val="75000"/>
                  </a:schemeClr>
                </a:solidFill>
              </a:defRPr>
            </a:lvl1pPr>
          </a:lstStyle>
          <a:p>
            <a:fld id="{E973964C-9351-4843-AA03-70BA0614D902}" type="slidenum">
              <a:rPr kumimoji="1" lang="ja-JP" altLang="en-US" smtClean="0"/>
              <a:t>‹#›</a:t>
            </a:fld>
            <a:endParaRPr kumimoji="1" lang="ja-JP" altLang="en-US"/>
          </a:p>
        </p:txBody>
      </p:sp>
    </p:spTree>
    <p:extLst>
      <p:ext uri="{BB962C8B-B14F-4D97-AF65-F5344CB8AC3E}">
        <p14:creationId xmlns:p14="http://schemas.microsoft.com/office/powerpoint/2010/main" val="1031221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028700" rtl="0" eaLnBrk="1" latinLnBrk="0" hangingPunct="1">
        <a:spcBef>
          <a:spcPct val="0"/>
        </a:spcBef>
        <a:buNone/>
        <a:defRPr kumimoji="1" sz="5000" kern="1200">
          <a:solidFill>
            <a:schemeClr val="tx1"/>
          </a:solidFill>
          <a:latin typeface="+mj-lt"/>
          <a:ea typeface="+mj-ea"/>
          <a:cs typeface="+mj-cs"/>
        </a:defRPr>
      </a:lvl1pPr>
    </p:titleStyle>
    <p:bodyStyle>
      <a:lvl1pPr marL="385763" indent="-385763" algn="l" defTabSz="1028700"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1pPr>
      <a:lvl2pPr marL="835819" indent="-321469" algn="l" defTabSz="10287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2pPr>
      <a:lvl3pPr marL="1285875" indent="-257175" algn="l" defTabSz="1028700" rtl="0" eaLnBrk="1" latinLnBrk="0" hangingPunct="1">
        <a:spcBef>
          <a:spcPct val="20000"/>
        </a:spcBef>
        <a:buFont typeface="Arial" panose="020B0604020202020204" pitchFamily="34" charset="0"/>
        <a:buChar char="•"/>
        <a:defRPr kumimoji="1" sz="2700" kern="1200">
          <a:solidFill>
            <a:schemeClr val="tx1"/>
          </a:solidFill>
          <a:latin typeface="+mn-lt"/>
          <a:ea typeface="+mn-ea"/>
          <a:cs typeface="+mn-cs"/>
        </a:defRPr>
      </a:lvl3pPr>
      <a:lvl4pPr marL="1800225" indent="-257175" algn="l" defTabSz="1028700"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4pPr>
      <a:lvl5pPr marL="2314575" indent="-257175" algn="l" defTabSz="1028700"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5pPr>
      <a:lvl6pPr marL="2828925" indent="-257175" algn="l" defTabSz="1028700"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9pPr>
    </p:bodyStyle>
    <p:otherStyle>
      <a:defPPr>
        <a:defRPr lang="ja-JP"/>
      </a:defPPr>
      <a:lvl1pPr marL="0" algn="l" defTabSz="1028700" rtl="0" eaLnBrk="1" latinLnBrk="0" hangingPunct="1">
        <a:defRPr kumimoji="1" sz="2000" kern="1200">
          <a:solidFill>
            <a:schemeClr val="tx1"/>
          </a:solidFill>
          <a:latin typeface="+mn-lt"/>
          <a:ea typeface="+mn-ea"/>
          <a:cs typeface="+mn-cs"/>
        </a:defRPr>
      </a:lvl1pPr>
      <a:lvl2pPr marL="514350" algn="l" defTabSz="1028700" rtl="0" eaLnBrk="1" latinLnBrk="0" hangingPunct="1">
        <a:defRPr kumimoji="1" sz="2000" kern="1200">
          <a:solidFill>
            <a:schemeClr val="tx1"/>
          </a:solidFill>
          <a:latin typeface="+mn-lt"/>
          <a:ea typeface="+mn-ea"/>
          <a:cs typeface="+mn-cs"/>
        </a:defRPr>
      </a:lvl2pPr>
      <a:lvl3pPr marL="1028700" algn="l" defTabSz="1028700" rtl="0" eaLnBrk="1" latinLnBrk="0" hangingPunct="1">
        <a:defRPr kumimoji="1" sz="2000" kern="1200">
          <a:solidFill>
            <a:schemeClr val="tx1"/>
          </a:solidFill>
          <a:latin typeface="+mn-lt"/>
          <a:ea typeface="+mn-ea"/>
          <a:cs typeface="+mn-cs"/>
        </a:defRPr>
      </a:lvl3pPr>
      <a:lvl4pPr marL="1543050" algn="l" defTabSz="1028700" rtl="0" eaLnBrk="1" latinLnBrk="0" hangingPunct="1">
        <a:defRPr kumimoji="1" sz="2000" kern="1200">
          <a:solidFill>
            <a:schemeClr val="tx1"/>
          </a:solidFill>
          <a:latin typeface="+mn-lt"/>
          <a:ea typeface="+mn-ea"/>
          <a:cs typeface="+mn-cs"/>
        </a:defRPr>
      </a:lvl4pPr>
      <a:lvl5pPr marL="2057400" algn="l" defTabSz="1028700" rtl="0" eaLnBrk="1" latinLnBrk="0" hangingPunct="1">
        <a:defRPr kumimoji="1" sz="2000" kern="1200">
          <a:solidFill>
            <a:schemeClr val="tx1"/>
          </a:solidFill>
          <a:latin typeface="+mn-lt"/>
          <a:ea typeface="+mn-ea"/>
          <a:cs typeface="+mn-cs"/>
        </a:defRPr>
      </a:lvl5pPr>
      <a:lvl6pPr marL="2571750" algn="l" defTabSz="1028700" rtl="0" eaLnBrk="1" latinLnBrk="0" hangingPunct="1">
        <a:defRPr kumimoji="1" sz="2000" kern="1200">
          <a:solidFill>
            <a:schemeClr val="tx1"/>
          </a:solidFill>
          <a:latin typeface="+mn-lt"/>
          <a:ea typeface="+mn-ea"/>
          <a:cs typeface="+mn-cs"/>
        </a:defRPr>
      </a:lvl6pPr>
      <a:lvl7pPr marL="3086100" algn="l" defTabSz="1028700" rtl="0" eaLnBrk="1" latinLnBrk="0" hangingPunct="1">
        <a:defRPr kumimoji="1" sz="2000" kern="1200">
          <a:solidFill>
            <a:schemeClr val="tx1"/>
          </a:solidFill>
          <a:latin typeface="+mn-lt"/>
          <a:ea typeface="+mn-ea"/>
          <a:cs typeface="+mn-cs"/>
        </a:defRPr>
      </a:lvl7pPr>
      <a:lvl8pPr marL="3600450" algn="l" defTabSz="1028700" rtl="0" eaLnBrk="1" latinLnBrk="0" hangingPunct="1">
        <a:defRPr kumimoji="1" sz="2000" kern="1200">
          <a:solidFill>
            <a:schemeClr val="tx1"/>
          </a:solidFill>
          <a:latin typeface="+mn-lt"/>
          <a:ea typeface="+mn-ea"/>
          <a:cs typeface="+mn-cs"/>
        </a:defRPr>
      </a:lvl8pPr>
      <a:lvl9pPr marL="4114800" algn="l" defTabSz="1028700" rtl="0" eaLnBrk="1" latinLnBrk="0" hangingPunct="1">
        <a:defRPr kumimoji="1"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microsoft.com/office/2007/relationships/hdphoto" Target="../media/hdphoto4.wdp"/><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5.png"/><Relationship Id="rId5" Type="http://schemas.microsoft.com/office/2007/relationships/hdphoto" Target="../media/hdphoto3.wdp"/><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jpeg"/><Relationship Id="rId5" Type="http://schemas.openxmlformats.org/officeDocument/2006/relationships/image" Target="../media/image28.png"/><Relationship Id="rId10" Type="http://schemas.openxmlformats.org/officeDocument/2006/relationships/image" Target="../media/image33.emf"/><Relationship Id="rId4" Type="http://schemas.openxmlformats.org/officeDocument/2006/relationships/image" Target="../media/image27.jpeg"/><Relationship Id="rId9"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820894" y="108223"/>
            <a:ext cx="1296144" cy="423625"/>
          </a:xfrm>
          <a:ln>
            <a:solidFill>
              <a:srgbClr val="002060"/>
            </a:solidFill>
          </a:ln>
        </p:spPr>
        <p:txBody>
          <a:bodyPr lIns="0" tIns="0" rIns="0" bIns="0">
            <a:noAutofit/>
          </a:bodyPr>
          <a:lstStyle/>
          <a:p>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資料　１</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サブタイトル 2"/>
          <p:cNvSpPr>
            <a:spLocks noGrp="1"/>
          </p:cNvSpPr>
          <p:nvPr>
            <p:ph type="subTitle" idx="1"/>
          </p:nvPr>
        </p:nvSpPr>
        <p:spPr>
          <a:xfrm>
            <a:off x="1332062" y="1188343"/>
            <a:ext cx="7308692" cy="648072"/>
          </a:xfrm>
        </p:spPr>
        <p:txBody>
          <a:bodyPr>
            <a:noAutofit/>
          </a:bodyPr>
          <a:lstStyle/>
          <a:p>
            <a:pPr algn="l"/>
            <a:r>
              <a:rPr kumimoji="1" lang="ja-JP" altLang="en-US" sz="4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取組の現状について</a:t>
            </a:r>
            <a:endParaRPr kumimoji="1" lang="ja-JP" altLang="en-US" sz="4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サブタイトル 2"/>
          <p:cNvSpPr txBox="1">
            <a:spLocks/>
          </p:cNvSpPr>
          <p:nvPr/>
        </p:nvSpPr>
        <p:spPr>
          <a:xfrm>
            <a:off x="1764110" y="2274618"/>
            <a:ext cx="7308692" cy="648072"/>
          </a:xfrm>
          <a:prstGeom prst="rect">
            <a:avLst/>
          </a:prstGeom>
        </p:spPr>
        <p:txBody>
          <a:bodyPr vert="horz" lIns="102870" tIns="51435" rIns="102870" bIns="51435" rtlCol="0">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algn="l">
              <a:spcBef>
                <a:spcPts val="0"/>
              </a:spcBef>
            </a:pPr>
            <a:r>
              <a:rPr lang="en-US" altLang="ja-JP"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バス研究会</a:t>
            </a:r>
            <a:endParaRPr lang="en-US" altLang="ja-JP"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en-US" altLang="ja-JP"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en-US" altLang="ja-JP"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船研究会</a:t>
            </a:r>
            <a:endParaRPr lang="en-US" altLang="ja-JP"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en-US" altLang="ja-JP"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lang="en-US" altLang="ja-JP"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業務・産業用燃料電池の実証事業</a:t>
            </a:r>
            <a:endParaRPr lang="en-US" altLang="ja-JP"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endParaRPr lang="en-US" altLang="ja-JP"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en-US" altLang="ja-JP"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r>
              <a:rPr lang="en-US" altLang="ja-JP"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社会受容性の向上</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en-US" altLang="ja-JP"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r>
              <a:rPr lang="en-US" altLang="ja-JP"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水素ショーケース推進事業</a:t>
            </a:r>
            <a:endPar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a:xfrm>
            <a:off x="10045030" y="7165007"/>
            <a:ext cx="360040" cy="360000"/>
          </a:xfrm>
          <a:ln>
            <a:solidFill>
              <a:schemeClr val="tx1"/>
            </a:solidFill>
          </a:ln>
        </p:spPr>
        <p:txBody>
          <a:bodyPr/>
          <a:lstStyle/>
          <a:p>
            <a:pPr algn="ctr"/>
            <a:fld id="{E973964C-9351-4843-AA03-70BA0614D902}" type="slidenum">
              <a:rPr kumimoji="1" lang="ja-JP" altLang="en-US" smtClean="0"/>
              <a:pPr algn="ctr"/>
              <a:t>1</a:t>
            </a:fld>
            <a:endParaRPr kumimoji="1" lang="ja-JP" altLang="en-US" dirty="0"/>
          </a:p>
        </p:txBody>
      </p:sp>
    </p:spTree>
    <p:extLst>
      <p:ext uri="{BB962C8B-B14F-4D97-AF65-F5344CB8AC3E}">
        <p14:creationId xmlns:p14="http://schemas.microsoft.com/office/powerpoint/2010/main" val="113821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p:cNvSpPr txBox="1">
            <a:spLocks/>
          </p:cNvSpPr>
          <p:nvPr/>
        </p:nvSpPr>
        <p:spPr>
          <a:xfrm>
            <a:off x="-36090" y="36215"/>
            <a:ext cx="9937104" cy="432048"/>
          </a:xfrm>
          <a:prstGeom prst="rect">
            <a:avLst/>
          </a:prstGeom>
        </p:spPr>
        <p:txBody>
          <a:bodyPr vert="horz" lIns="102870" tIns="51435" rIns="102870" bIns="51435" rtlCol="0">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algn="l"/>
            <a:r>
              <a:rPr lang="en-US" altLang="ja-JP"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r>
              <a:rPr lang="en-US" altLang="ja-JP"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社会受容性の向上①　</a:t>
            </a:r>
            <a:r>
              <a:rPr lang="ja-JP" altLang="en-US" sz="2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水素・燃料電池工作コンクール</a:t>
            </a:r>
            <a:endParaRPr lang="ja-JP" altLang="en-US" sz="2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07926" y="540271"/>
            <a:ext cx="10080000" cy="0"/>
          </a:xfrm>
          <a:prstGeom prst="line">
            <a:avLst/>
          </a:prstGeom>
          <a:ln w="41275">
            <a:solidFill>
              <a:srgbClr val="002060"/>
            </a:solidFill>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622" y="582736"/>
            <a:ext cx="4032448" cy="55021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サブタイトル 2"/>
          <p:cNvSpPr txBox="1">
            <a:spLocks/>
          </p:cNvSpPr>
          <p:nvPr/>
        </p:nvSpPr>
        <p:spPr>
          <a:xfrm>
            <a:off x="71490" y="5178598"/>
            <a:ext cx="6661172" cy="546249"/>
          </a:xfrm>
          <a:prstGeom prst="rect">
            <a:avLst/>
          </a:prstGeom>
        </p:spPr>
        <p:txBody>
          <a:bodyPr vert="horz" lIns="102870" tIns="51435" rIns="102870" bIns="51435" rtlCol="0">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algn="l">
              <a:spcBef>
                <a:spcPts val="0"/>
              </a:spcBef>
            </a:pPr>
            <a:r>
              <a:rPr lang="en-US"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参加賞</a:t>
            </a:r>
            <a:r>
              <a:rPr lang="en-US"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l">
              <a:spcBef>
                <a:spcPts val="0"/>
              </a:spcBef>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大阪府広報担当副知事も</a:t>
            </a:r>
            <a:r>
              <a:rPr lang="ja-JP" altLang="en-US" sz="1400" b="1"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ずやん</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をデザインしたマスキングテープを作製中</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700"/>
              </a:lnSpc>
              <a:spcBef>
                <a:spcPts val="0"/>
              </a:spcBef>
            </a:pP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ja-JP" altLang="en-US"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今年度も、</a:t>
            </a:r>
            <a:r>
              <a:rPr lang="en-US" altLang="ja-JP"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祭色兼備</a:t>
            </a:r>
            <a:r>
              <a:rPr lang="en-US" altLang="ja-JP"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u="sng"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のもずやん</a:t>
            </a:r>
            <a:r>
              <a:rPr lang="ja-JP" altLang="en-US"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en-US" altLang="ja-JP"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鳥志満々</a:t>
            </a:r>
            <a:r>
              <a:rPr lang="en-US" altLang="ja-JP"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u="sng"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府民普及</a:t>
            </a:r>
            <a:r>
              <a:rPr lang="en-US" altLang="ja-JP"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en-US" altLang="ja-JP"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一鳥懸命</a:t>
            </a:r>
            <a:r>
              <a:rPr lang="en-US" altLang="ja-JP"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取組みます！　</a:t>
            </a:r>
            <a:endParaRPr lang="ja-JP" altLang="en-US" sz="13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18" y="6210294"/>
            <a:ext cx="1193751" cy="1189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054" y="6804967"/>
            <a:ext cx="8027943" cy="655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0054" y="6077156"/>
            <a:ext cx="8016830" cy="659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64660" y="6242397"/>
            <a:ext cx="1140410" cy="1157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正方形/長方形 17"/>
          <p:cNvSpPr/>
          <p:nvPr/>
        </p:nvSpPr>
        <p:spPr>
          <a:xfrm>
            <a:off x="9644" y="540272"/>
            <a:ext cx="6146953" cy="14588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02862" tIns="121500" rIns="102862" bIns="51432" anchor="t" anchorCtr="0">
            <a:noAutofit/>
          </a:bodyPr>
          <a:lstStyle/>
          <a:p>
            <a:pPr>
              <a:defRPr/>
            </a:pPr>
            <a:r>
              <a:rPr lang="en-US" altLang="ja-JP"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取組内容</a:t>
            </a:r>
            <a:r>
              <a:rPr lang="en-US" altLang="ja-JP"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defRPr/>
            </a:pP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府内の全小・中学校（約</a:t>
            </a:r>
            <a:r>
              <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1,600</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校）を対象に</a:t>
            </a:r>
            <a:r>
              <a:rPr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、燃料</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電池</a:t>
            </a:r>
            <a:r>
              <a:rPr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で発電した</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電気</a:t>
            </a:r>
            <a:r>
              <a:rPr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利用</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した様々なアイデアを募集。</a:t>
            </a:r>
            <a:endPar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その中から優れたアイデアを選定し、「水素・燃料電池キット」</a:t>
            </a:r>
            <a:r>
              <a:rPr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を使い、実際に</a:t>
            </a:r>
            <a:endParaRPr lang="en-US" altLang="ja-JP"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作品</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を工作して</a:t>
            </a:r>
            <a:r>
              <a:rPr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もらいます</a:t>
            </a:r>
            <a:endPar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4286680" y="4104767"/>
            <a:ext cx="1869917" cy="900000"/>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５日（</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予定）　</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800"/>
              </a:lnSpc>
            </a:pP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工作発表会</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表彰式</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202799" y="1862614"/>
            <a:ext cx="5760641" cy="1053921"/>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lIns="36000" tIns="0" rIns="36000" bIns="0" anchor="ctr" anchorCtr="0">
            <a:noAutofit/>
          </a:bodyPr>
          <a:lstStyle/>
          <a:p>
            <a:pPr>
              <a:defRPr/>
            </a:pPr>
            <a:r>
              <a:rPr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年度コンクールに協賛いただいた事業者の皆様＞　　（</a:t>
            </a:r>
            <a:r>
              <a:rPr lang="en-US" altLang="ja-JP"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音順）</a:t>
            </a:r>
            <a:endParaRPr lang="en-US" altLang="ja-JP"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岩谷産業株式会社、大阪ガス株式会社、大阪トヨタ自動車株式会社</a:t>
            </a:r>
            <a:endParaRPr lang="en-US" altLang="ja-JP"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大阪トヨペット株式会社、川崎重工業株式会社、関西電力株式会社</a:t>
            </a:r>
            <a:endParaRPr lang="en-US" altLang="ja-JP"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新コスモス電機株式会社</a:t>
            </a:r>
            <a:endPar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35918" y="2988543"/>
            <a:ext cx="5760641" cy="6474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lang="en-US" altLang="ja-JP" sz="1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応募状況</a:t>
            </a:r>
            <a:r>
              <a:rPr lang="en-US" altLang="ja-JP" sz="1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小学生</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の部</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32</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作品・中学生の部</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作品</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計</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56</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作品の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応募（</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550</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名の参加</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）をいただきました</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a:xfrm>
            <a:off x="35918" y="3785615"/>
            <a:ext cx="5760641" cy="2830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lang="en-US" altLang="ja-JP" sz="1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スケジュール</a:t>
            </a:r>
            <a:r>
              <a:rPr lang="en-US" altLang="ja-JP" sz="1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4" name="角丸四角形 33"/>
          <p:cNvSpPr/>
          <p:nvPr/>
        </p:nvSpPr>
        <p:spPr>
          <a:xfrm>
            <a:off x="72008" y="4104767"/>
            <a:ext cx="2052142" cy="900000"/>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一次</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審査（書面審査</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各部門から</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作品を</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選抜</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 34"/>
          <p:cNvSpPr/>
          <p:nvPr/>
        </p:nvSpPr>
        <p:spPr>
          <a:xfrm>
            <a:off x="2196158" y="4104767"/>
            <a:ext cx="1962214" cy="900000"/>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上旬</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二次</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審査（映像審査</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最優秀賞及び</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優秀賞</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　を</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選定</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下矢印 35"/>
          <p:cNvSpPr/>
          <p:nvPr/>
        </p:nvSpPr>
        <p:spPr>
          <a:xfrm rot="16200000">
            <a:off x="1755508" y="4411836"/>
            <a:ext cx="737284" cy="285862"/>
          </a:xfrm>
          <a:prstGeom prst="down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prstClr val="white"/>
              </a:solidFill>
            </a:endParaRPr>
          </a:p>
        </p:txBody>
      </p:sp>
      <p:sp>
        <p:nvSpPr>
          <p:cNvPr id="37" name="下矢印 36"/>
          <p:cNvSpPr/>
          <p:nvPr/>
        </p:nvSpPr>
        <p:spPr>
          <a:xfrm rot="16200000">
            <a:off x="3842655" y="4411836"/>
            <a:ext cx="737284" cy="285862"/>
          </a:xfrm>
          <a:prstGeom prst="down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prstClr val="white"/>
              </a:solidFill>
            </a:endParaRPr>
          </a:p>
        </p:txBody>
      </p:sp>
      <p:sp>
        <p:nvSpPr>
          <p:cNvPr id="4" name="スライド番号プレースホルダー 3"/>
          <p:cNvSpPr>
            <a:spLocks noGrp="1"/>
          </p:cNvSpPr>
          <p:nvPr>
            <p:ph type="sldNum" sz="quarter" idx="12"/>
          </p:nvPr>
        </p:nvSpPr>
        <p:spPr>
          <a:xfrm>
            <a:off x="9973062" y="108263"/>
            <a:ext cx="360000" cy="360000"/>
          </a:xfrm>
          <a:ln>
            <a:solidFill>
              <a:schemeClr val="accent1">
                <a:shade val="50000"/>
              </a:schemeClr>
            </a:solidFill>
          </a:ln>
        </p:spPr>
        <p:txBody>
          <a:bodyPr lIns="0" tIns="0" rIns="0" bIns="0"/>
          <a:lstStyle/>
          <a:p>
            <a:pPr algn="ctr"/>
            <a:fld id="{E973964C-9351-4843-AA03-70BA0614D902}" type="slidenum">
              <a:rPr kumimoji="1" lang="ja-JP" altLang="en-US" smtClean="0"/>
              <a:pPr algn="ctr"/>
              <a:t>10</a:t>
            </a:fld>
            <a:endParaRPr kumimoji="1" lang="ja-JP" altLang="en-US" dirty="0"/>
          </a:p>
        </p:txBody>
      </p:sp>
    </p:spTree>
    <p:extLst>
      <p:ext uri="{BB962C8B-B14F-4D97-AF65-F5344CB8AC3E}">
        <p14:creationId xmlns:p14="http://schemas.microsoft.com/office/powerpoint/2010/main" val="884296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p:cNvSpPr txBox="1">
            <a:spLocks/>
          </p:cNvSpPr>
          <p:nvPr/>
        </p:nvSpPr>
        <p:spPr>
          <a:xfrm>
            <a:off x="-106906" y="180231"/>
            <a:ext cx="10728000" cy="432048"/>
          </a:xfrm>
          <a:prstGeom prst="rect">
            <a:avLst/>
          </a:prstGeom>
        </p:spPr>
        <p:txBody>
          <a:bodyPr vert="horz" lIns="102870" tIns="51435" rIns="102870" bIns="51435" rtlCol="0">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algn="l"/>
            <a:r>
              <a:rPr lang="en-US" altLang="ja-JP"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r>
              <a:rPr lang="en-US" altLang="ja-JP"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社会受容性の向上②　</a:t>
            </a:r>
            <a:r>
              <a:rPr lang="ja-JP" altLang="en-US" sz="2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副読本「おおさか環境科」への掲載及びイベント展示</a:t>
            </a:r>
            <a:endParaRPr lang="ja-JP" altLang="en-US" sz="2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07926" y="684287"/>
            <a:ext cx="10080000" cy="0"/>
          </a:xfrm>
          <a:prstGeom prst="line">
            <a:avLst/>
          </a:prstGeom>
          <a:ln w="41275">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449684" y="3924329"/>
            <a:ext cx="10152008" cy="7516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02862" tIns="121500" rIns="102862" bIns="51432" anchor="t" anchorCtr="0">
            <a:noAutofit/>
          </a:bodyPr>
          <a:lstStyle/>
          <a:p>
            <a:r>
              <a:rPr lang="ja-JP" altLang="en-US" sz="1800" dirty="0" smtClean="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 ECO</a:t>
            </a:r>
            <a:r>
              <a:rPr lang="ja-JP" altLang="en-US" dirty="0" smtClean="0">
                <a:latin typeface="Meiryo UI" panose="020B0604030504040204" pitchFamily="50" charset="-128"/>
                <a:ea typeface="Meiryo UI" panose="020B0604030504040204" pitchFamily="50" charset="-128"/>
              </a:rPr>
              <a:t>縁日</a:t>
            </a:r>
            <a:r>
              <a:rPr lang="en-US" altLang="ja-JP" dirty="0" smtClean="0">
                <a:latin typeface="Meiryo UI" panose="020B0604030504040204" pitchFamily="50" charset="-128"/>
                <a:ea typeface="Meiryo UI" panose="020B0604030504040204" pitchFamily="50" charset="-128"/>
              </a:rPr>
              <a:t>2017 】</a:t>
            </a:r>
          </a:p>
          <a:p>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　・開  催 日：平成</a:t>
            </a:r>
            <a:r>
              <a:rPr lang="en-US" altLang="ja-JP" sz="1800" dirty="0">
                <a:latin typeface="Meiryo UI" panose="020B0604030504040204" pitchFamily="50" charset="-128"/>
                <a:ea typeface="Meiryo UI" panose="020B0604030504040204" pitchFamily="50" charset="-128"/>
              </a:rPr>
              <a:t>29</a:t>
            </a:r>
            <a:r>
              <a:rPr lang="ja-JP" altLang="en-US" sz="1800" dirty="0">
                <a:latin typeface="Meiryo UI" panose="020B0604030504040204" pitchFamily="50" charset="-128"/>
                <a:ea typeface="Meiryo UI" panose="020B0604030504040204" pitchFamily="50" charset="-128"/>
              </a:rPr>
              <a:t>年</a:t>
            </a:r>
            <a:r>
              <a:rPr lang="en-US" altLang="ja-JP" sz="1800" dirty="0">
                <a:latin typeface="Meiryo UI" panose="020B0604030504040204" pitchFamily="50" charset="-128"/>
                <a:ea typeface="Meiryo UI" panose="020B0604030504040204" pitchFamily="50" charset="-128"/>
              </a:rPr>
              <a:t>11</a:t>
            </a:r>
            <a:r>
              <a:rPr lang="ja-JP" altLang="en-US" sz="1800" dirty="0">
                <a:latin typeface="Meiryo UI" panose="020B0604030504040204" pitchFamily="50" charset="-128"/>
                <a:ea typeface="Meiryo UI" panose="020B0604030504040204" pitchFamily="50" charset="-128"/>
              </a:rPr>
              <a:t>月</a:t>
            </a:r>
            <a:r>
              <a:rPr lang="en-US" altLang="ja-JP" sz="1800" dirty="0">
                <a:latin typeface="Meiryo UI" panose="020B0604030504040204" pitchFamily="50" charset="-128"/>
                <a:ea typeface="Meiryo UI" panose="020B0604030504040204" pitchFamily="50" charset="-128"/>
              </a:rPr>
              <a:t>4</a:t>
            </a:r>
            <a:r>
              <a:rPr lang="ja-JP" altLang="en-US" sz="1800" dirty="0">
                <a:latin typeface="Meiryo UI" panose="020B0604030504040204" pitchFamily="50" charset="-128"/>
                <a:ea typeface="Meiryo UI" panose="020B0604030504040204" pitchFamily="50" charset="-128"/>
              </a:rPr>
              <a:t>日</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土）</a:t>
            </a:r>
            <a:r>
              <a:rPr lang="ja-JP" altLang="en-US" sz="1800" dirty="0" smtClean="0">
                <a:latin typeface="Meiryo UI" panose="020B0604030504040204" pitchFamily="50" charset="-128"/>
                <a:ea typeface="Meiryo UI" panose="020B0604030504040204" pitchFamily="50" charset="-128"/>
              </a:rPr>
              <a:t>開催（予定）</a:t>
            </a:r>
            <a:endParaRPr lang="en-US" altLang="ja-JP" sz="1800" dirty="0" smtClean="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　・会　    場：花</a:t>
            </a:r>
            <a:r>
              <a:rPr lang="ja-JP" altLang="en-US" sz="1800" dirty="0">
                <a:latin typeface="Meiryo UI" panose="020B0604030504040204" pitchFamily="50" charset="-128"/>
                <a:ea typeface="Meiryo UI" panose="020B0604030504040204" pitchFamily="50" charset="-128"/>
              </a:rPr>
              <a:t>博記念公園鶴見</a:t>
            </a:r>
            <a:r>
              <a:rPr lang="ja-JP" altLang="en-US" sz="1800" dirty="0" smtClean="0">
                <a:latin typeface="Meiryo UI" panose="020B0604030504040204" pitchFamily="50" charset="-128"/>
                <a:ea typeface="Meiryo UI" panose="020B0604030504040204" pitchFamily="50" charset="-128"/>
              </a:rPr>
              <a:t>緑地</a:t>
            </a:r>
            <a:endParaRPr lang="en-US" altLang="ja-JP" sz="14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　・来場者数：</a:t>
            </a:r>
            <a:r>
              <a:rPr lang="en-US" altLang="ja-JP" sz="1800" dirty="0" smtClean="0">
                <a:latin typeface="Meiryo UI" panose="020B0604030504040204" pitchFamily="50" charset="-128"/>
                <a:ea typeface="Meiryo UI" panose="020B0604030504040204" pitchFamily="50" charset="-128"/>
              </a:rPr>
              <a:t>1</a:t>
            </a:r>
            <a:r>
              <a:rPr lang="ja-JP" altLang="en-US" sz="1800" dirty="0" smtClean="0">
                <a:latin typeface="Meiryo UI" panose="020B0604030504040204" pitchFamily="50" charset="-128"/>
                <a:ea typeface="Meiryo UI" panose="020B0604030504040204" pitchFamily="50" charset="-128"/>
              </a:rPr>
              <a:t>万人</a:t>
            </a:r>
            <a:r>
              <a:rPr lang="en-US" altLang="ja-JP" sz="1800" dirty="0" smtClean="0">
                <a:latin typeface="Meiryo UI" panose="020B0604030504040204" pitchFamily="50" charset="-128"/>
                <a:ea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rPr>
              <a:t>見込み</a:t>
            </a:r>
            <a:r>
              <a:rPr lang="en-US" altLang="ja-JP" sz="1800" dirty="0">
                <a:latin typeface="Meiryo UI" panose="020B0604030504040204" pitchFamily="50" charset="-128"/>
                <a:ea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2"/>
          <a:stretch>
            <a:fillRect/>
          </a:stretch>
        </p:blipFill>
        <p:spPr>
          <a:xfrm>
            <a:off x="7884790" y="930201"/>
            <a:ext cx="1935475" cy="2598554"/>
          </a:xfrm>
          <a:prstGeom prst="rect">
            <a:avLst/>
          </a:prstGeom>
        </p:spPr>
      </p:pic>
      <p:sp>
        <p:nvSpPr>
          <p:cNvPr id="20" name="正方形/長方形 19"/>
          <p:cNvSpPr/>
          <p:nvPr/>
        </p:nvSpPr>
        <p:spPr>
          <a:xfrm>
            <a:off x="0" y="1326808"/>
            <a:ext cx="7272807" cy="1955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02862" tIns="121500" rIns="102862" bIns="51432" anchor="t" anchorCtr="0">
            <a:noAutofit/>
          </a:bodyPr>
          <a:lstStyle/>
          <a:p>
            <a:pPr>
              <a:lnSpc>
                <a:spcPts val="2300"/>
              </a:lnSpc>
            </a:pPr>
            <a:r>
              <a:rPr lang="ja-JP" altLang="en-US" sz="1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大阪市では、環境問題</a:t>
            </a:r>
            <a:r>
              <a:rPr lang="ja-JP" altLang="en-US" sz="1800" dirty="0" smtClean="0">
                <a:latin typeface="Meiryo UI" panose="020B0604030504040204" pitchFamily="50" charset="-128"/>
                <a:ea typeface="Meiryo UI" panose="020B0604030504040204" pitchFamily="50" charset="-128"/>
              </a:rPr>
              <a:t>と水素</a:t>
            </a:r>
            <a:r>
              <a:rPr lang="ja-JP" altLang="en-US" sz="1800" dirty="0">
                <a:latin typeface="Meiryo UI" panose="020B0604030504040204" pitchFamily="50" charset="-128"/>
                <a:ea typeface="Meiryo UI" panose="020B0604030504040204" pitchFamily="50" charset="-128"/>
              </a:rPr>
              <a:t>エネルギーに</a:t>
            </a:r>
            <a:r>
              <a:rPr lang="ja-JP" altLang="en-US" sz="1800" dirty="0" smtClean="0">
                <a:latin typeface="Meiryo UI" panose="020B0604030504040204" pitchFamily="50" charset="-128"/>
                <a:ea typeface="Meiryo UI" panose="020B0604030504040204" pitchFamily="50" charset="-128"/>
              </a:rPr>
              <a:t>ついての</a:t>
            </a:r>
            <a:r>
              <a:rPr lang="ja-JP" altLang="en-US" sz="1800" dirty="0">
                <a:latin typeface="Meiryo UI" panose="020B0604030504040204" pitchFamily="50" charset="-128"/>
                <a:ea typeface="Meiryo UI" panose="020B0604030504040204" pitchFamily="50" charset="-128"/>
              </a:rPr>
              <a:t>正しい理解の促進を目的として、大阪市域の</a:t>
            </a:r>
            <a:r>
              <a:rPr lang="ja-JP" altLang="en-US" sz="1800" dirty="0" smtClean="0">
                <a:latin typeface="Meiryo UI" panose="020B0604030504040204" pitchFamily="50" charset="-128"/>
                <a:ea typeface="Meiryo UI" panose="020B0604030504040204" pitchFamily="50" charset="-128"/>
              </a:rPr>
              <a:t>小中学校</a:t>
            </a:r>
            <a:r>
              <a:rPr lang="ja-JP" altLang="en-US" sz="1800" dirty="0">
                <a:latin typeface="Meiryo UI" panose="020B0604030504040204" pitchFamily="50" charset="-128"/>
                <a:ea typeface="Meiryo UI" panose="020B0604030504040204" pitchFamily="50" charset="-128"/>
              </a:rPr>
              <a:t>を対象に配布している副読本「おおさか</a:t>
            </a:r>
            <a:r>
              <a:rPr lang="ja-JP" altLang="en-US" sz="1800" dirty="0" smtClean="0">
                <a:latin typeface="Meiryo UI" panose="020B0604030504040204" pitchFamily="50" charset="-128"/>
                <a:ea typeface="Meiryo UI" panose="020B0604030504040204" pitchFamily="50" charset="-128"/>
              </a:rPr>
              <a:t>環境科」に⽔素</a:t>
            </a:r>
            <a:r>
              <a:rPr lang="ja-JP" altLang="en-US" sz="1800" dirty="0">
                <a:latin typeface="Meiryo UI" panose="020B0604030504040204" pitchFamily="50" charset="-128"/>
                <a:ea typeface="Meiryo UI" panose="020B0604030504040204" pitchFamily="50" charset="-128"/>
              </a:rPr>
              <a:t>・燃料電池に</a:t>
            </a:r>
            <a:r>
              <a:rPr lang="ja-JP" altLang="en-US" sz="1800" dirty="0" smtClean="0">
                <a:latin typeface="Meiryo UI" panose="020B0604030504040204" pitchFamily="50" charset="-128"/>
                <a:ea typeface="Meiryo UI" panose="020B0604030504040204" pitchFamily="50" charset="-128"/>
              </a:rPr>
              <a:t>関して</a:t>
            </a:r>
            <a:r>
              <a:rPr lang="ja-JP" altLang="en-US" sz="1800" dirty="0">
                <a:latin typeface="Meiryo UI" panose="020B0604030504040204" pitchFamily="50" charset="-128"/>
                <a:ea typeface="Meiryo UI" panose="020B0604030504040204" pitchFamily="50" charset="-128"/>
              </a:rPr>
              <a:t>掲載するなど、普及・啓発に取り組んでいます</a:t>
            </a:r>
            <a:r>
              <a:rPr lang="ja-JP" altLang="en-US" sz="1800" dirty="0" smtClean="0">
                <a:latin typeface="Meiryo UI" panose="020B0604030504040204" pitchFamily="50" charset="-128"/>
                <a:ea typeface="Meiryo UI" panose="020B0604030504040204" pitchFamily="50" charset="-128"/>
              </a:rPr>
              <a:t>。</a:t>
            </a:r>
            <a:endParaRPr lang="en-US" altLang="ja-JP" sz="1800" dirty="0" smtClean="0">
              <a:latin typeface="Meiryo UI" panose="020B0604030504040204" pitchFamily="50" charset="-128"/>
              <a:ea typeface="Meiryo UI" panose="020B0604030504040204" pitchFamily="50" charset="-128"/>
            </a:endParaRPr>
          </a:p>
          <a:p>
            <a:pPr>
              <a:lnSpc>
                <a:spcPts val="2300"/>
              </a:lnSpc>
            </a:pPr>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昨年度は、</a:t>
            </a:r>
            <a:r>
              <a:rPr lang="ja-JP" altLang="en-US" sz="1800" dirty="0" smtClean="0">
                <a:solidFill>
                  <a:schemeClr val="tx1"/>
                </a:solidFill>
                <a:latin typeface="Meiryo UI" panose="020B0604030504040204" pitchFamily="50" charset="-128"/>
                <a:ea typeface="Meiryo UI" panose="020B0604030504040204" pitchFamily="50" charset="-128"/>
              </a:rPr>
              <a:t>小学校</a:t>
            </a:r>
            <a:r>
              <a:rPr lang="en-US" altLang="ja-JP" sz="1800" dirty="0" smtClean="0">
                <a:solidFill>
                  <a:schemeClr val="tx1"/>
                </a:solidFill>
                <a:latin typeface="Meiryo UI" panose="020B0604030504040204" pitchFamily="50" charset="-128"/>
                <a:ea typeface="Meiryo UI" panose="020B0604030504040204" pitchFamily="50" charset="-128"/>
              </a:rPr>
              <a:t>5</a:t>
            </a:r>
            <a:r>
              <a:rPr lang="ja-JP" altLang="en-US" sz="1800" dirty="0" err="1">
                <a:solidFill>
                  <a:schemeClr val="tx1"/>
                </a:solidFill>
                <a:latin typeface="Meiryo UI" panose="020B0604030504040204" pitchFamily="50" charset="-128"/>
                <a:ea typeface="Meiryo UI" panose="020B0604030504040204" pitchFamily="50" charset="-128"/>
              </a:rPr>
              <a:t>・</a:t>
            </a:r>
            <a:r>
              <a:rPr lang="en-US" altLang="ja-JP" sz="1800" dirty="0" smtClean="0">
                <a:solidFill>
                  <a:schemeClr val="tx1"/>
                </a:solidFill>
                <a:latin typeface="Meiryo UI" panose="020B0604030504040204" pitchFamily="50" charset="-128"/>
                <a:ea typeface="Meiryo UI" panose="020B0604030504040204" pitchFamily="50" charset="-128"/>
              </a:rPr>
              <a:t>6</a:t>
            </a:r>
            <a:r>
              <a:rPr lang="ja-JP" altLang="en-US" sz="1800" dirty="0">
                <a:solidFill>
                  <a:schemeClr val="tx1"/>
                </a:solidFill>
                <a:latin typeface="Meiryo UI" panose="020B0604030504040204" pitchFamily="50" charset="-128"/>
                <a:ea typeface="Meiryo UI" panose="020B0604030504040204" pitchFamily="50" charset="-128"/>
              </a:rPr>
              <a:t>年</a:t>
            </a:r>
            <a:r>
              <a:rPr lang="ja-JP" altLang="en-US" sz="1800" dirty="0" smtClean="0">
                <a:solidFill>
                  <a:schemeClr val="tx1"/>
                </a:solidFill>
                <a:latin typeface="Meiryo UI" panose="020B0604030504040204" pitchFamily="50" charset="-128"/>
                <a:ea typeface="Meiryo UI" panose="020B0604030504040204" pitchFamily="50" charset="-128"/>
              </a:rPr>
              <a:t>生向けの教材に掲載しましたが、今年度は</a:t>
            </a:r>
            <a:r>
              <a:rPr lang="ja-JP" altLang="ja-JP" sz="1800" dirty="0" smtClean="0">
                <a:latin typeface="Meiryo UI" panose="020B0604030504040204" pitchFamily="50" charset="-128"/>
                <a:ea typeface="Meiryo UI" panose="020B0604030504040204" pitchFamily="50" charset="-128"/>
              </a:rPr>
              <a:t>、より</a:t>
            </a:r>
            <a:endParaRPr lang="en-US" altLang="ja-JP" sz="1800" dirty="0" smtClean="0">
              <a:latin typeface="Meiryo UI" panose="020B0604030504040204" pitchFamily="50" charset="-128"/>
              <a:ea typeface="Meiryo UI" panose="020B0604030504040204" pitchFamily="50" charset="-128"/>
            </a:endParaRPr>
          </a:p>
          <a:p>
            <a:pPr>
              <a:lnSpc>
                <a:spcPts val="2300"/>
              </a:lnSpc>
            </a:pPr>
            <a:r>
              <a:rPr lang="ja-JP" altLang="ja-JP" sz="1800" dirty="0" smtClean="0">
                <a:latin typeface="Meiryo UI" panose="020B0604030504040204" pitchFamily="50" charset="-128"/>
                <a:ea typeface="Meiryo UI" panose="020B0604030504040204" pitchFamily="50" charset="-128"/>
              </a:rPr>
              <a:t>幅広い</a:t>
            </a:r>
            <a:r>
              <a:rPr lang="ja-JP" altLang="ja-JP" sz="1800" dirty="0">
                <a:latin typeface="Meiryo UI" panose="020B0604030504040204" pitchFamily="50" charset="-128"/>
                <a:ea typeface="Meiryo UI" panose="020B0604030504040204" pitchFamily="50" charset="-128"/>
              </a:rPr>
              <a:t>学年に向けて、さらなる理解を促すため</a:t>
            </a:r>
            <a:r>
              <a:rPr lang="ja-JP" altLang="ja-JP" sz="1800" dirty="0" smtClean="0">
                <a:latin typeface="Meiryo UI" panose="020B0604030504040204" pitchFamily="50" charset="-128"/>
                <a:ea typeface="Meiryo UI" panose="020B0604030504040204" pitchFamily="50" charset="-128"/>
              </a:rPr>
              <a:t>、</a:t>
            </a:r>
            <a:r>
              <a:rPr lang="ja-JP" altLang="en-US" sz="1800" dirty="0" smtClean="0">
                <a:solidFill>
                  <a:schemeClr val="tx1"/>
                </a:solidFill>
                <a:latin typeface="Meiryo UI" panose="020B0604030504040204" pitchFamily="50" charset="-128"/>
                <a:ea typeface="Meiryo UI" panose="020B0604030504040204" pitchFamily="50" charset="-128"/>
              </a:rPr>
              <a:t>中学生向けの教材に</a:t>
            </a:r>
            <a:r>
              <a:rPr lang="ja-JP" altLang="en-US" sz="1800" dirty="0">
                <a:solidFill>
                  <a:schemeClr val="tx1"/>
                </a:solidFill>
                <a:latin typeface="Meiryo UI" panose="020B0604030504040204" pitchFamily="50" charset="-128"/>
                <a:ea typeface="Meiryo UI" panose="020B0604030504040204" pitchFamily="50" charset="-128"/>
              </a:rPr>
              <a:t>も</a:t>
            </a:r>
            <a:r>
              <a:rPr lang="ja-JP" altLang="en-US" sz="1800" dirty="0" smtClean="0">
                <a:solidFill>
                  <a:schemeClr val="tx1"/>
                </a:solidFill>
                <a:latin typeface="Meiryo UI" panose="020B0604030504040204" pitchFamily="50" charset="-128"/>
                <a:ea typeface="Meiryo UI" panose="020B0604030504040204" pitchFamily="50" charset="-128"/>
              </a:rPr>
              <a:t>掲載します。（平成</a:t>
            </a:r>
            <a:r>
              <a:rPr lang="en-US" altLang="ja-JP" sz="1800" dirty="0" smtClean="0">
                <a:solidFill>
                  <a:schemeClr val="tx1"/>
                </a:solidFill>
                <a:latin typeface="Meiryo UI" panose="020B0604030504040204" pitchFamily="50" charset="-128"/>
                <a:ea typeface="Meiryo UI" panose="020B0604030504040204" pitchFamily="50" charset="-128"/>
              </a:rPr>
              <a:t>3</a:t>
            </a:r>
            <a:r>
              <a:rPr lang="en-US" altLang="ja-JP" sz="1800" dirty="0">
                <a:solidFill>
                  <a:schemeClr val="tx1"/>
                </a:solidFill>
                <a:latin typeface="Meiryo UI" panose="020B0604030504040204" pitchFamily="50" charset="-128"/>
                <a:ea typeface="Meiryo UI" panose="020B0604030504040204" pitchFamily="50" charset="-128"/>
              </a:rPr>
              <a:t>0</a:t>
            </a:r>
            <a:r>
              <a:rPr lang="ja-JP" altLang="en-US" sz="1800" dirty="0" smtClean="0">
                <a:solidFill>
                  <a:schemeClr val="tx1"/>
                </a:solidFill>
                <a:latin typeface="Meiryo UI" panose="020B0604030504040204" pitchFamily="50" charset="-128"/>
                <a:ea typeface="Meiryo UI" panose="020B0604030504040204" pitchFamily="50" charset="-128"/>
              </a:rPr>
              <a:t>年</a:t>
            </a:r>
            <a:r>
              <a:rPr lang="en-US" altLang="ja-JP" sz="1800" dirty="0" smtClean="0">
                <a:solidFill>
                  <a:schemeClr val="tx1"/>
                </a:solidFill>
                <a:latin typeface="Meiryo UI" panose="020B0604030504040204" pitchFamily="50" charset="-128"/>
                <a:ea typeface="Meiryo UI" panose="020B0604030504040204" pitchFamily="50" charset="-128"/>
              </a:rPr>
              <a:t>3</a:t>
            </a:r>
            <a:r>
              <a:rPr lang="ja-JP" altLang="en-US" sz="1800" dirty="0" smtClean="0">
                <a:latin typeface="Meiryo UI" panose="020B0604030504040204" pitchFamily="50" charset="-128"/>
                <a:ea typeface="Meiryo UI" panose="020B0604030504040204" pitchFamily="50" charset="-128"/>
              </a:rPr>
              <a:t>月配付予定）</a:t>
            </a:r>
            <a:endParaRPr lang="en-US" altLang="ja-JP" sz="1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p:cNvPicPr>
            <a:picLocks noChangeAspect="1"/>
          </p:cNvPicPr>
          <p:nvPr/>
        </p:nvPicPr>
        <p:blipFill>
          <a:blip r:embed="rId3"/>
          <a:stretch>
            <a:fillRect/>
          </a:stretch>
        </p:blipFill>
        <p:spPr>
          <a:xfrm>
            <a:off x="7643117" y="5724847"/>
            <a:ext cx="2752916" cy="1485886"/>
          </a:xfrm>
          <a:prstGeom prst="rect">
            <a:avLst/>
          </a:prstGeom>
        </p:spPr>
      </p:pic>
      <p:sp>
        <p:nvSpPr>
          <p:cNvPr id="10" name="正方形/長方形 9"/>
          <p:cNvSpPr/>
          <p:nvPr/>
        </p:nvSpPr>
        <p:spPr>
          <a:xfrm>
            <a:off x="107925" y="5273504"/>
            <a:ext cx="9712339" cy="24850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02862" tIns="121500" rIns="102862" bIns="51432" anchor="t" anchorCtr="0">
            <a:noAutofit/>
          </a:bodyPr>
          <a:lstStyle/>
          <a:p>
            <a:r>
              <a:rPr lang="ja-JP" altLang="en-US" sz="1800" dirty="0" smtClean="0">
                <a:latin typeface="Meiryo UI" panose="020B0604030504040204" pitchFamily="50" charset="-128"/>
                <a:ea typeface="Meiryo UI" panose="020B0604030504040204" pitchFamily="50" charset="-128"/>
              </a:rPr>
              <a:t>昔ながらの縁日を再現し、都市に生活する人々が人と自然、生活と環境の関わりについて、体験を通して知識を深め、行動に結びつけることを目的としたイベント</a:t>
            </a:r>
            <a:endParaRPr lang="en-US" altLang="ja-JP" sz="1800" dirty="0" smtClean="0">
              <a:latin typeface="Meiryo UI" panose="020B0604030504040204" pitchFamily="50" charset="-128"/>
              <a:ea typeface="Meiryo UI" panose="020B0604030504040204" pitchFamily="50" charset="-128"/>
            </a:endParaRPr>
          </a:p>
          <a:p>
            <a:endParaRPr lang="ja-JP" altLang="en-US" sz="1800" dirty="0" smtClean="0">
              <a:solidFill>
                <a:schemeClr val="tx1"/>
              </a:solidFill>
              <a:latin typeface="Meiryo UI" panose="020B0604030504040204" pitchFamily="50" charset="-128"/>
              <a:ea typeface="Meiryo UI" panose="020B0604030504040204" pitchFamily="50" charset="-128"/>
            </a:endParaRPr>
          </a:p>
          <a:p>
            <a:r>
              <a:rPr lang="ja-JP" altLang="en-US" sz="1800" b="1" dirty="0" smtClean="0">
                <a:solidFill>
                  <a:schemeClr val="tx1"/>
                </a:solidFill>
                <a:latin typeface="Meiryo UI" panose="020B0604030504040204" pitchFamily="50" charset="-128"/>
                <a:ea typeface="Meiryo UI" panose="020B0604030504040204" pitchFamily="50" charset="-128"/>
              </a:rPr>
              <a:t>＜</a:t>
            </a:r>
            <a:r>
              <a:rPr lang="ja-JP" altLang="en-US" sz="1800" b="1" dirty="0">
                <a:solidFill>
                  <a:schemeClr val="tx1"/>
                </a:solidFill>
                <a:latin typeface="Meiryo UI" panose="020B0604030504040204" pitchFamily="50" charset="-128"/>
                <a:ea typeface="Meiryo UI" panose="020B0604030504040204" pitchFamily="50" charset="-128"/>
              </a:rPr>
              <a:t>出展</a:t>
            </a:r>
            <a:r>
              <a:rPr lang="ja-JP" altLang="en-US" sz="1800" b="1" dirty="0" smtClean="0">
                <a:solidFill>
                  <a:schemeClr val="tx1"/>
                </a:solidFill>
                <a:latin typeface="Meiryo UI" panose="020B0604030504040204" pitchFamily="50" charset="-128"/>
                <a:ea typeface="Meiryo UI" panose="020B0604030504040204" pitchFamily="50" charset="-128"/>
              </a:rPr>
              <a:t>内容＞</a:t>
            </a:r>
            <a:endParaRPr lang="en-US" altLang="ja-JP" sz="1800" b="1" dirty="0" smtClean="0">
              <a:solidFill>
                <a:schemeClr val="tx1"/>
              </a:solidFill>
              <a:latin typeface="Meiryo UI" panose="020B0604030504040204" pitchFamily="50" charset="-128"/>
              <a:ea typeface="Meiryo UI" panose="020B0604030504040204" pitchFamily="50" charset="-128"/>
            </a:endParaRPr>
          </a:p>
          <a:p>
            <a:r>
              <a:rPr lang="ja-JP" altLang="en-US" sz="1800" dirty="0" smtClean="0">
                <a:solidFill>
                  <a:schemeClr val="tx1"/>
                </a:solidFill>
                <a:latin typeface="Meiryo UI" panose="020B0604030504040204" pitchFamily="50" charset="-128"/>
                <a:ea typeface="Meiryo UI" panose="020B0604030504040204" pitchFamily="50" charset="-128"/>
              </a:rPr>
              <a:t>　大阪ガス株式会社、大阪トヨペット株式会社のご協力のもと、水素ステーションの　　</a:t>
            </a:r>
            <a:endParaRPr lang="en-US" altLang="ja-JP" sz="1800" dirty="0" smtClean="0">
              <a:solidFill>
                <a:schemeClr val="tx1"/>
              </a:solidFill>
              <a:latin typeface="Meiryo UI" panose="020B0604030504040204" pitchFamily="50" charset="-128"/>
              <a:ea typeface="Meiryo UI" panose="020B0604030504040204" pitchFamily="50" charset="-128"/>
            </a:endParaRPr>
          </a:p>
          <a:p>
            <a:r>
              <a:rPr lang="ja-JP" altLang="en-US" sz="1800" dirty="0">
                <a:solidFill>
                  <a:schemeClr val="tx1"/>
                </a:solidFill>
                <a:latin typeface="Meiryo UI" panose="020B0604030504040204" pitchFamily="50" charset="-128"/>
                <a:ea typeface="Meiryo UI" panose="020B0604030504040204" pitchFamily="50" charset="-128"/>
              </a:rPr>
              <a:t>　</a:t>
            </a:r>
            <a:r>
              <a:rPr lang="ja-JP" altLang="en-US" sz="1800" dirty="0" smtClean="0">
                <a:solidFill>
                  <a:schemeClr val="tx1"/>
                </a:solidFill>
                <a:latin typeface="Meiryo UI" panose="020B0604030504040204" pitchFamily="50" charset="-128"/>
                <a:ea typeface="Meiryo UI" panose="020B0604030504040204" pitchFamily="50" charset="-128"/>
              </a:rPr>
              <a:t>パネル展示、</a:t>
            </a:r>
            <a:r>
              <a:rPr lang="en-US" altLang="ja-JP" sz="1800" dirty="0" smtClean="0">
                <a:solidFill>
                  <a:schemeClr val="tx1"/>
                </a:solidFill>
                <a:latin typeface="Meiryo UI" panose="020B0604030504040204" pitchFamily="50" charset="-128"/>
                <a:ea typeface="Meiryo UI" panose="020B0604030504040204" pitchFamily="50" charset="-128"/>
              </a:rPr>
              <a:t>FCV</a:t>
            </a:r>
            <a:r>
              <a:rPr lang="ja-JP" altLang="en-US" sz="1800" dirty="0" smtClean="0">
                <a:solidFill>
                  <a:schemeClr val="tx1"/>
                </a:solidFill>
                <a:latin typeface="Meiryo UI" panose="020B0604030504040204" pitchFamily="50" charset="-128"/>
                <a:ea typeface="Meiryo UI" panose="020B0604030504040204" pitchFamily="50" charset="-128"/>
              </a:rPr>
              <a:t>の展示</a:t>
            </a:r>
            <a:r>
              <a:rPr lang="ja-JP" altLang="en-US" sz="1800" dirty="0" smtClean="0">
                <a:latin typeface="Meiryo UI" panose="020B0604030504040204" pitchFamily="50" charset="-128"/>
                <a:ea typeface="Meiryo UI" panose="020B0604030504040204" pitchFamily="50" charset="-128"/>
              </a:rPr>
              <a:t>を行います。また、</a:t>
            </a:r>
            <a:r>
              <a:rPr lang="en-US" altLang="ja-JP" sz="1800" dirty="0" smtClean="0">
                <a:latin typeface="Meiryo UI" panose="020B0604030504040204" pitchFamily="50" charset="-128"/>
                <a:ea typeface="Meiryo UI" panose="020B0604030504040204" pitchFamily="50" charset="-128"/>
              </a:rPr>
              <a:t>FCV</a:t>
            </a:r>
            <a:r>
              <a:rPr lang="ja-JP" altLang="en-US" sz="1800" dirty="0" smtClean="0">
                <a:latin typeface="Meiryo UI" panose="020B0604030504040204" pitchFamily="50" charset="-128"/>
                <a:ea typeface="Meiryo UI" panose="020B0604030504040204" pitchFamily="50" charset="-128"/>
              </a:rPr>
              <a:t>に外部給電を取り付け、災害時</a:t>
            </a:r>
            <a:endParaRPr lang="en-US" altLang="ja-JP" sz="1800" dirty="0" smtClean="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の活用方法など</a:t>
            </a:r>
            <a:r>
              <a:rPr lang="en-US" altLang="ja-JP" sz="1800" dirty="0" smtClean="0">
                <a:latin typeface="Meiryo UI" panose="020B0604030504040204" pitchFamily="50" charset="-128"/>
                <a:ea typeface="Meiryo UI" panose="020B0604030504040204" pitchFamily="50" charset="-128"/>
              </a:rPr>
              <a:t>FCV</a:t>
            </a:r>
            <a:r>
              <a:rPr lang="ja-JP" altLang="en-US" sz="1800" dirty="0" smtClean="0">
                <a:latin typeface="Meiryo UI" panose="020B0604030504040204" pitchFamily="50" charset="-128"/>
                <a:ea typeface="Meiryo UI" panose="020B0604030504040204" pitchFamily="50" charset="-128"/>
              </a:rPr>
              <a:t>の特徴についてもご紹介します。</a:t>
            </a:r>
            <a:endParaRPr lang="en-US" altLang="ja-JP" sz="1800" dirty="0" smtClean="0">
              <a:latin typeface="Meiryo UI" panose="020B0604030504040204" pitchFamily="50" charset="-128"/>
              <a:ea typeface="Meiryo UI" panose="020B0604030504040204" pitchFamily="50" charset="-128"/>
            </a:endParaRPr>
          </a:p>
        </p:txBody>
      </p:sp>
      <p:sp>
        <p:nvSpPr>
          <p:cNvPr id="11" name="正方形/長方形 10"/>
          <p:cNvSpPr/>
          <p:nvPr/>
        </p:nvSpPr>
        <p:spPr>
          <a:xfrm>
            <a:off x="35919" y="3439152"/>
            <a:ext cx="7236888" cy="46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lnRef>
          <a:fillRef idx="1">
            <a:schemeClr val="lt1"/>
          </a:fillRef>
          <a:effectRef idx="0">
            <a:schemeClr val="accent1"/>
          </a:effectRef>
          <a:fontRef idx="minor">
            <a:schemeClr val="dk1"/>
          </a:fontRef>
        </p:style>
        <p:txBody>
          <a:bodyPr wrap="square" lIns="102862" tIns="0" rIns="102862" bIns="0" anchor="ctr" anchorCtr="0">
            <a:noAutofit/>
          </a:bodyPr>
          <a:lstStyle/>
          <a:p>
            <a:pPr>
              <a:defRPr/>
            </a:pPr>
            <a:r>
              <a:rPr lang="en-US" altLang="ja-JP"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市民参加の環境イベントでの</a:t>
            </a:r>
            <a:r>
              <a:rPr lang="en-US" altLang="ja-JP"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FCV</a:t>
            </a:r>
            <a:r>
              <a:rPr lang="ja-JP" altLang="en-US"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展示</a:t>
            </a:r>
            <a:r>
              <a:rPr lang="en-US" altLang="ja-JP"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p:txBody>
      </p:sp>
      <p:sp>
        <p:nvSpPr>
          <p:cNvPr id="12" name="正方形/長方形 11"/>
          <p:cNvSpPr/>
          <p:nvPr/>
        </p:nvSpPr>
        <p:spPr>
          <a:xfrm>
            <a:off x="35919" y="885922"/>
            <a:ext cx="7236888" cy="46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lnRef>
          <a:fillRef idx="1">
            <a:schemeClr val="lt1"/>
          </a:fillRef>
          <a:effectRef idx="0">
            <a:schemeClr val="accent1"/>
          </a:effectRef>
          <a:fontRef idx="minor">
            <a:schemeClr val="dk1"/>
          </a:fontRef>
        </p:style>
        <p:txBody>
          <a:bodyPr wrap="square" lIns="102862" tIns="0" rIns="102862" bIns="0" anchor="ctr" anchorCtr="0">
            <a:noAutofit/>
          </a:bodyPr>
          <a:lstStyle/>
          <a:p>
            <a:pPr>
              <a:defRPr/>
            </a:pPr>
            <a:r>
              <a:rPr lang="en-US" altLang="ja-JP"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学校教育における水素燃料電池の普及啓発</a:t>
            </a:r>
            <a:r>
              <a:rPr lang="en-US" altLang="ja-JP"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7891760" y="7195166"/>
            <a:ext cx="2087431"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出展：</a:t>
            </a:r>
            <a:r>
              <a:rPr lang="ja-JP" altLang="ja-JP" sz="900" dirty="0">
                <a:latin typeface="Meiryo UI" panose="020B0604030504040204" pitchFamily="50" charset="-128"/>
                <a:ea typeface="Meiryo UI" panose="020B0604030504040204" pitchFamily="50" charset="-128"/>
              </a:rPr>
              <a:t>本田技研工業株式</a:t>
            </a:r>
            <a:r>
              <a:rPr lang="ja-JP" altLang="ja-JP" sz="900" dirty="0" smtClean="0">
                <a:latin typeface="Meiryo UI" panose="020B0604030504040204" pitchFamily="50" charset="-128"/>
                <a:ea typeface="Meiryo UI" panose="020B0604030504040204" pitchFamily="50" charset="-128"/>
              </a:rPr>
              <a:t>会社</a:t>
            </a:r>
            <a:r>
              <a:rPr lang="en-US" altLang="ja-JP" sz="900" dirty="0" smtClean="0">
                <a:latin typeface="Meiryo UI" panose="020B0604030504040204" pitchFamily="50" charset="-128"/>
                <a:ea typeface="Meiryo UI" panose="020B0604030504040204" pitchFamily="50" charset="-128"/>
              </a:rPr>
              <a:t>HP】</a:t>
            </a:r>
            <a:endParaRPr lang="en-US" altLang="ja-JP" sz="900" dirty="0">
              <a:latin typeface="Meiryo UI" panose="020B0604030504040204" pitchFamily="50" charset="-128"/>
              <a:ea typeface="Meiryo UI" panose="020B0604030504040204" pitchFamily="50" charset="-128"/>
            </a:endParaRPr>
          </a:p>
        </p:txBody>
      </p:sp>
      <p:sp>
        <p:nvSpPr>
          <p:cNvPr id="13" name="スライド番号プレースホルダー 3"/>
          <p:cNvSpPr>
            <a:spLocks noGrp="1"/>
          </p:cNvSpPr>
          <p:nvPr>
            <p:ph type="sldNum" sz="quarter" idx="12"/>
          </p:nvPr>
        </p:nvSpPr>
        <p:spPr>
          <a:xfrm>
            <a:off x="10055042" y="7127732"/>
            <a:ext cx="360000" cy="360000"/>
          </a:xfrm>
          <a:ln>
            <a:solidFill>
              <a:schemeClr val="accent1">
                <a:shade val="50000"/>
              </a:schemeClr>
            </a:solidFill>
          </a:ln>
        </p:spPr>
        <p:txBody>
          <a:bodyPr lIns="0" tIns="0" rIns="0" bIns="0"/>
          <a:lstStyle/>
          <a:p>
            <a:pPr algn="ctr"/>
            <a:fld id="{E973964C-9351-4843-AA03-70BA0614D902}" type="slidenum">
              <a:rPr kumimoji="1" lang="ja-JP" altLang="en-US" smtClean="0"/>
              <a:pPr algn="ctr"/>
              <a:t>11</a:t>
            </a:fld>
            <a:endParaRPr kumimoji="1" lang="ja-JP" altLang="en-US" dirty="0"/>
          </a:p>
        </p:txBody>
      </p:sp>
    </p:spTree>
    <p:extLst>
      <p:ext uri="{BB962C8B-B14F-4D97-AF65-F5344CB8AC3E}">
        <p14:creationId xmlns:p14="http://schemas.microsoft.com/office/powerpoint/2010/main" val="2698004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himaguchiS\AppData\Local\Microsoft\Windows\Temporary Internet Files\Content.Outlook\ONLP7RQS\FCFL_量産ミント.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590" y="3120059"/>
            <a:ext cx="1251004" cy="1020612"/>
          </a:xfrm>
          <a:prstGeom prst="rect">
            <a:avLst/>
          </a:prstGeom>
          <a:noFill/>
          <a:extLst>
            <a:ext uri="{909E8E84-426E-40DD-AFC4-6F175D3DCCD1}">
              <a14:hiddenFill xmlns:a14="http://schemas.microsoft.com/office/drawing/2010/main">
                <a:solidFill>
                  <a:srgbClr val="FFFFFF"/>
                </a:solidFill>
              </a14:hiddenFill>
            </a:ext>
          </a:extLst>
        </p:spPr>
      </p:pic>
      <p:sp>
        <p:nvSpPr>
          <p:cNvPr id="51" name="角丸四角形 50"/>
          <p:cNvSpPr/>
          <p:nvPr/>
        </p:nvSpPr>
        <p:spPr>
          <a:xfrm>
            <a:off x="683990" y="4860751"/>
            <a:ext cx="9073007" cy="2664000"/>
          </a:xfrm>
          <a:prstGeom prst="roundRect">
            <a:avLst>
              <a:gd name="adj" fmla="val 0"/>
            </a:avLst>
          </a:prstGeom>
          <a:solidFill>
            <a:schemeClr val="accent3">
              <a:lumMod val="60000"/>
              <a:lumOff val="4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828006" y="959152"/>
            <a:ext cx="8928992" cy="3181519"/>
          </a:xfrm>
          <a:prstGeom prst="roundRect">
            <a:avLst/>
          </a:prstGeom>
          <a:noFill/>
          <a:ln w="31750">
            <a:gradFill>
              <a:gsLst>
                <a:gs pos="0">
                  <a:srgbClr val="0070C0"/>
                </a:gs>
                <a:gs pos="50000">
                  <a:schemeClr val="accent1">
                    <a:tint val="44500"/>
                    <a:satMod val="160000"/>
                  </a:schemeClr>
                </a:gs>
                <a:gs pos="100000">
                  <a:schemeClr val="tx2">
                    <a:lumMod val="60000"/>
                    <a:lumOff val="4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サブタイトル 2"/>
          <p:cNvSpPr txBox="1">
            <a:spLocks/>
          </p:cNvSpPr>
          <p:nvPr/>
        </p:nvSpPr>
        <p:spPr>
          <a:xfrm>
            <a:off x="107926" y="36215"/>
            <a:ext cx="9937104" cy="432048"/>
          </a:xfrm>
          <a:prstGeom prst="rect">
            <a:avLst/>
          </a:prstGeom>
        </p:spPr>
        <p:txBody>
          <a:bodyPr vert="horz" lIns="102870" tIns="51435" rIns="102870" bIns="51435" rtlCol="0">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algn="l"/>
            <a:r>
              <a:rPr lang="en-US" altLang="ja-JP"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r>
              <a:rPr lang="en-US" altLang="ja-JP"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水素ショーケース推進事業（</a:t>
            </a:r>
            <a:r>
              <a:rPr lang="en-US" altLang="ja-JP" sz="2800" b="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2800" b="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新規）</a:t>
            </a:r>
            <a:endPar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07926" y="540271"/>
            <a:ext cx="10080000" cy="0"/>
          </a:xfrm>
          <a:prstGeom prst="line">
            <a:avLst/>
          </a:prstGeom>
          <a:ln w="41275">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3577666" y="796155"/>
            <a:ext cx="3168352" cy="32599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89945" tIns="0" rIns="89945" bIns="0"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ＫＩＸ水素</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グリッドプロジェクト</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239598" y="540272"/>
            <a:ext cx="2186514" cy="36003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02862" tIns="121500" rIns="102862" bIns="51432" anchor="t" anchorCtr="0">
            <a:noAutofit/>
          </a:bodyPr>
          <a:lstStyle/>
          <a:p>
            <a:pPr>
              <a:defRPr/>
            </a:pPr>
            <a:r>
              <a:rPr lang="en-US" altLang="ja-JP"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経　過　</a:t>
            </a:r>
            <a:r>
              <a:rPr lang="en-US" altLang="ja-JP"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4" name="グループ化 23"/>
          <p:cNvGrpSpPr/>
          <p:nvPr/>
        </p:nvGrpSpPr>
        <p:grpSpPr>
          <a:xfrm>
            <a:off x="1118888" y="1188343"/>
            <a:ext cx="8638110" cy="346987"/>
            <a:chOff x="-2742428" y="-100412"/>
            <a:chExt cx="8478728" cy="334653"/>
          </a:xfrm>
        </p:grpSpPr>
        <p:sp>
          <p:nvSpPr>
            <p:cNvPr id="26" name="角丸四角形 25"/>
            <p:cNvSpPr/>
            <p:nvPr/>
          </p:nvSpPr>
          <p:spPr>
            <a:xfrm>
              <a:off x="-2742428" y="-100412"/>
              <a:ext cx="918001" cy="329178"/>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1734860" y="-94937"/>
              <a:ext cx="7471160" cy="329178"/>
            </a:xfrm>
            <a:prstGeom prst="roundRect">
              <a:avLst>
                <a:gd name="adj" fmla="val 0"/>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関西国際空港では、世界</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最大級の水素グリッドエアポートの実現に向け</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、空港島をフィールドに大規模水素</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サプライチェーンのモデル事業を展開</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5" name="グループ化 34"/>
          <p:cNvGrpSpPr/>
          <p:nvPr/>
        </p:nvGrpSpPr>
        <p:grpSpPr>
          <a:xfrm>
            <a:off x="1118888" y="1764407"/>
            <a:ext cx="8640959" cy="467365"/>
            <a:chOff x="1116038" y="1476375"/>
            <a:chExt cx="8640959" cy="467365"/>
          </a:xfrm>
        </p:grpSpPr>
        <p:sp>
          <p:nvSpPr>
            <p:cNvPr id="19" name="正方形/長方形 18"/>
            <p:cNvSpPr/>
            <p:nvPr/>
          </p:nvSpPr>
          <p:spPr>
            <a:xfrm>
              <a:off x="2194164" y="1476375"/>
              <a:ext cx="7562833" cy="4673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■燃料電池の新たな適用分野の 燃料電池フォークリフト（</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FCFL</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ついて全国</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先駆けて実証</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開始（</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年度まで、実用化</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モデルで</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実証</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昨年</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月より販売開始し、市販車両（</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号車）を国内初導入</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1116038" y="1476375"/>
              <a:ext cx="935257" cy="34131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成　果</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1" name="グループ化 30"/>
          <p:cNvGrpSpPr/>
          <p:nvPr/>
        </p:nvGrpSpPr>
        <p:grpSpPr>
          <a:xfrm>
            <a:off x="2145396" y="2178796"/>
            <a:ext cx="5991148" cy="1961875"/>
            <a:chOff x="2335666" y="2137884"/>
            <a:chExt cx="5800878" cy="1786763"/>
          </a:xfrm>
        </p:grpSpPr>
        <p:sp>
          <p:nvSpPr>
            <p:cNvPr id="11" name="角丸四角形 10"/>
            <p:cNvSpPr/>
            <p:nvPr/>
          </p:nvSpPr>
          <p:spPr>
            <a:xfrm>
              <a:off x="5652544" y="2520000"/>
              <a:ext cx="2484000" cy="472863"/>
            </a:xfrm>
            <a:prstGeom prst="roundRect">
              <a:avLst>
                <a:gd name="adj" fmla="val 50000"/>
              </a:avLst>
            </a:prstGeom>
            <a:solidFill>
              <a:schemeClr val="accent1">
                <a:lumMod val="50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algn="ct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関西国際空港の実証で開発された</a:t>
              </a:r>
              <a:endParaRPr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大阪モデルの</a:t>
              </a:r>
              <a:r>
                <a:rPr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FCFL</a:t>
              </a: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を市場投入へ</a:t>
              </a:r>
            </a:p>
          </p:txBody>
        </p:sp>
        <p:grpSp>
          <p:nvGrpSpPr>
            <p:cNvPr id="30" name="グループ化 29"/>
            <p:cNvGrpSpPr/>
            <p:nvPr/>
          </p:nvGrpSpPr>
          <p:grpSpPr>
            <a:xfrm>
              <a:off x="2335666" y="2520000"/>
              <a:ext cx="2737057" cy="1404647"/>
              <a:chOff x="2412181" y="2520000"/>
              <a:chExt cx="2737057" cy="1404647"/>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3982" y="2941093"/>
                <a:ext cx="1053166" cy="78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6032" y="2916535"/>
                <a:ext cx="1079418" cy="809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正方形/長方形 31"/>
              <p:cNvSpPr/>
              <p:nvPr/>
            </p:nvSpPr>
            <p:spPr>
              <a:xfrm>
                <a:off x="2484190" y="3690965"/>
                <a:ext cx="1220005" cy="2336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（水素ガスヤード全景）</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3929233" y="3690965"/>
                <a:ext cx="1220005" cy="2336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（高圧水素配管）</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2412181" y="2520000"/>
                <a:ext cx="2484000" cy="473196"/>
              </a:xfrm>
              <a:prstGeom prst="roundRect">
                <a:avLst>
                  <a:gd name="adj" fmla="val 50000"/>
                </a:avLst>
              </a:prstGeom>
              <a:solidFill>
                <a:schemeClr val="accent1">
                  <a:lumMod val="50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algn="ct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物流施設への最適な導入モデルを構築</a:t>
                </a:r>
                <a:endParaRPr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するため、大規模水素供給施設を整備</a:t>
                </a:r>
              </a:p>
            </p:txBody>
          </p:sp>
        </p:grpSp>
        <p:sp>
          <p:nvSpPr>
            <p:cNvPr id="34" name="星 12 33"/>
            <p:cNvSpPr/>
            <p:nvPr/>
          </p:nvSpPr>
          <p:spPr>
            <a:xfrm>
              <a:off x="3780334" y="2137884"/>
              <a:ext cx="2783262" cy="485335"/>
            </a:xfrm>
            <a:prstGeom prst="star12">
              <a:avLst>
                <a:gd name="adj" fmla="val 31596"/>
              </a:avLst>
            </a:prstGeom>
            <a:solidFill>
              <a:schemeClr val="accent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空港</a:t>
              </a:r>
              <a:endPar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初の</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試み！</a:t>
              </a:r>
            </a:p>
          </p:txBody>
        </p:sp>
      </p:grpSp>
      <p:sp>
        <p:nvSpPr>
          <p:cNvPr id="40" name="正方形/長方形 39"/>
          <p:cNvSpPr/>
          <p:nvPr/>
        </p:nvSpPr>
        <p:spPr>
          <a:xfrm>
            <a:off x="2700214" y="4392698"/>
            <a:ext cx="5005791" cy="612069"/>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600" b="1" dirty="0" smtClean="0">
                <a:latin typeface="Meiryo UI" pitchFamily="50" charset="-128"/>
                <a:ea typeface="Meiryo UI" pitchFamily="50" charset="-128"/>
                <a:cs typeface="Meiryo UI" pitchFamily="50" charset="-128"/>
              </a:rPr>
              <a:t>燃料電池フォークリフトによる水素ショーケース</a:t>
            </a:r>
            <a:endParaRPr lang="en-US" altLang="ja-JP" sz="1600" b="1" dirty="0" smtClean="0">
              <a:latin typeface="Meiryo UI" pitchFamily="50" charset="-128"/>
              <a:ea typeface="Meiryo UI" pitchFamily="50" charset="-128"/>
              <a:cs typeface="Meiryo UI" pitchFamily="50" charset="-128"/>
            </a:endParaRPr>
          </a:p>
          <a:p>
            <a:pPr algn="ctr">
              <a:defRPr/>
            </a:pPr>
            <a:r>
              <a:rPr lang="ja-JP" altLang="en-US" sz="1600" b="1" dirty="0" smtClean="0">
                <a:latin typeface="Meiryo UI" pitchFamily="50" charset="-128"/>
                <a:ea typeface="Meiryo UI" pitchFamily="50" charset="-128"/>
                <a:cs typeface="Meiryo UI" pitchFamily="50" charset="-128"/>
              </a:rPr>
              <a:t>機能の強化に寄与する取組を支援</a:t>
            </a:r>
            <a:endParaRPr lang="en-US" altLang="ja-JP" sz="1600" b="1" dirty="0">
              <a:latin typeface="Meiryo UI" pitchFamily="50" charset="-128"/>
              <a:ea typeface="Meiryo UI" pitchFamily="50" charset="-128"/>
              <a:cs typeface="Meiryo UI" pitchFamily="50" charset="-128"/>
            </a:endParaRPr>
          </a:p>
        </p:txBody>
      </p:sp>
      <p:sp>
        <p:nvSpPr>
          <p:cNvPr id="41" name="正方形/長方形 40"/>
          <p:cNvSpPr/>
          <p:nvPr/>
        </p:nvSpPr>
        <p:spPr>
          <a:xfrm>
            <a:off x="264618" y="4320691"/>
            <a:ext cx="2186514" cy="36003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02862" tIns="121500" rIns="102862" bIns="51432" anchor="t" anchorCtr="0">
            <a:noAutofit/>
          </a:bodyPr>
          <a:lstStyle/>
          <a:p>
            <a:pPr>
              <a:defRPr/>
            </a:pPr>
            <a:r>
              <a:rPr lang="en-US" altLang="ja-JP"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取　組　</a:t>
            </a:r>
            <a:r>
              <a:rPr lang="en-US" altLang="ja-JP"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2849777" y="5131800"/>
            <a:ext cx="5511841" cy="410569"/>
          </a:xfrm>
          <a:prstGeom prst="roundRect">
            <a:avLst>
              <a:gd name="adj" fmla="val 0"/>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大阪府水素ショーケース推進事業</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　</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500</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2050148" y="5868863"/>
            <a:ext cx="7562833" cy="773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■中小企業者が、一般販売されている新車の燃料電池フォークリフトを購入、又はファイナンスリースにより導入し、</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耐用年数以上の期間、大阪府内に設置及び使用すること</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■環境省「二酸化炭素排出抑制対策事業費等補助金」の交付を受けていること</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角丸四角形 45"/>
          <p:cNvSpPr/>
          <p:nvPr/>
        </p:nvSpPr>
        <p:spPr>
          <a:xfrm>
            <a:off x="2065658" y="7165007"/>
            <a:ext cx="5315076" cy="205284"/>
          </a:xfrm>
          <a:prstGeom prst="roundRect">
            <a:avLst>
              <a:gd name="adj" fmla="val 0"/>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月中旬以降、大阪府ＨＰで募集の告知を予定</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角丸四角形 46"/>
          <p:cNvSpPr/>
          <p:nvPr/>
        </p:nvSpPr>
        <p:spPr>
          <a:xfrm>
            <a:off x="972022" y="7092999"/>
            <a:ext cx="935257" cy="3960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募　　集</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角丸四角形 47"/>
          <p:cNvSpPr/>
          <p:nvPr/>
        </p:nvSpPr>
        <p:spPr>
          <a:xfrm>
            <a:off x="972022" y="6588943"/>
            <a:ext cx="935257" cy="3960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補助額</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角丸四角形 48"/>
          <p:cNvSpPr/>
          <p:nvPr/>
        </p:nvSpPr>
        <p:spPr>
          <a:xfrm>
            <a:off x="972022" y="6019507"/>
            <a:ext cx="935257" cy="3960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補助対象</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角丸四角形 49"/>
          <p:cNvSpPr/>
          <p:nvPr/>
        </p:nvSpPr>
        <p:spPr>
          <a:xfrm>
            <a:off x="2052142" y="6660951"/>
            <a:ext cx="5315076" cy="205284"/>
          </a:xfrm>
          <a:prstGeom prst="roundRect">
            <a:avLst>
              <a:gd name="adj" fmla="val 0"/>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補助対象経費</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１</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（上限：</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2,500</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a:xfrm>
            <a:off x="972022" y="5472863"/>
            <a:ext cx="935257" cy="3960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目的</a:t>
            </a:r>
            <a:endPar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2041277" y="5292799"/>
            <a:ext cx="7211666" cy="773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KIX</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水素グリッドプロジェクトでの実証を踏まえて市場投入された</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燃料</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電池フォークリフトの普及を後押しするため、</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水素社会の</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実現</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に取組む大阪府の取組みの一環として、中小企業を対象にした導入補助を実施</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下矢印 38"/>
          <p:cNvSpPr/>
          <p:nvPr/>
        </p:nvSpPr>
        <p:spPr>
          <a:xfrm>
            <a:off x="3788849" y="3996703"/>
            <a:ext cx="2828520" cy="432000"/>
          </a:xfrm>
          <a:prstGeom prst="downArrow">
            <a:avLst>
              <a:gd name="adj1" fmla="val 40764"/>
              <a:gd name="adj2" fmla="val 49396"/>
            </a:avLst>
          </a:prstGeom>
          <a:gradFill>
            <a:gsLst>
              <a:gs pos="0">
                <a:srgbClr val="0070C0"/>
              </a:gs>
              <a:gs pos="94000">
                <a:schemeClr val="accent1">
                  <a:tint val="44500"/>
                  <a:satMod val="160000"/>
                </a:schemeClr>
              </a:gs>
              <a:gs pos="100000">
                <a:schemeClr val="accent1">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6507" tIns="33254" rIns="66507" bIns="33254" rtlCol="0" anchor="ctr"/>
          <a:lstStyle/>
          <a:p>
            <a:pPr algn="ctr"/>
            <a:endParaRPr kumimoji="1" lang="ja-JP" altLang="en-US"/>
          </a:p>
        </p:txBody>
      </p:sp>
      <p:sp>
        <p:nvSpPr>
          <p:cNvPr id="5" name="スライド番号プレースホルダー 4"/>
          <p:cNvSpPr>
            <a:spLocks noGrp="1"/>
          </p:cNvSpPr>
          <p:nvPr>
            <p:ph type="sldNum" sz="quarter" idx="12"/>
          </p:nvPr>
        </p:nvSpPr>
        <p:spPr>
          <a:xfrm>
            <a:off x="9937062" y="65696"/>
            <a:ext cx="396000" cy="396000"/>
          </a:xfrm>
          <a:ln>
            <a:solidFill>
              <a:schemeClr val="accent1">
                <a:shade val="50000"/>
              </a:schemeClr>
            </a:solidFill>
          </a:ln>
        </p:spPr>
        <p:txBody>
          <a:bodyPr lIns="0" tIns="0" rIns="0" bIns="0"/>
          <a:lstStyle/>
          <a:p>
            <a:pPr algn="ctr"/>
            <a:fld id="{E973964C-9351-4843-AA03-70BA0614D902}" type="slidenum">
              <a:rPr kumimoji="1" lang="ja-JP" altLang="en-US" smtClean="0"/>
              <a:pPr algn="ctr"/>
              <a:t>12</a:t>
            </a:fld>
            <a:endParaRPr kumimoji="1" lang="ja-JP" altLang="en-US"/>
          </a:p>
        </p:txBody>
      </p:sp>
    </p:spTree>
    <p:extLst>
      <p:ext uri="{BB962C8B-B14F-4D97-AF65-F5344CB8AC3E}">
        <p14:creationId xmlns:p14="http://schemas.microsoft.com/office/powerpoint/2010/main" val="28341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68126" y="1093014"/>
            <a:ext cx="10296000" cy="2399585"/>
          </a:xfrm>
          <a:prstGeom prst="rect">
            <a:avLst/>
          </a:prstGeom>
          <a:solidFill>
            <a:schemeClr val="accent3">
              <a:lumMod val="40000"/>
              <a:lumOff val="60000"/>
            </a:schemeClr>
          </a:solidFill>
          <a:ln/>
        </p:spPr>
        <p:style>
          <a:lnRef idx="0">
            <a:schemeClr val="accent3"/>
          </a:lnRef>
          <a:fillRef idx="3">
            <a:schemeClr val="accent3"/>
          </a:fillRef>
          <a:effectRef idx="3">
            <a:schemeClr val="accent3"/>
          </a:effectRef>
          <a:fontRef idx="minor">
            <a:schemeClr val="lt1"/>
          </a:fontRef>
        </p:style>
        <p:txBody>
          <a:bodyPr wrap="square" lIns="102862" tIns="162000" rIns="102862" bIns="51432" anchor="t" anchorCtr="0">
            <a:noAutofit/>
          </a:bodyPr>
          <a:lstStyle/>
          <a:p>
            <a:pPr>
              <a:defRPr/>
            </a:pPr>
            <a:endParaRPr lang="en-US" altLang="ja-JP"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6521753" y="1585211"/>
            <a:ext cx="3050284" cy="1080000"/>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20248" tIns="0" rIns="20248" bIns="0" rtlCol="0" anchor="ctr"/>
          <a:lstStyle/>
          <a:p>
            <a:pPr algn="ct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関西国際空港を始め、府内各地の</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水素ステーションを活用した</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路線バスへの導入</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7092702" y="1260351"/>
            <a:ext cx="1944000" cy="432000"/>
          </a:xfrm>
          <a:prstGeom prst="roundRect">
            <a:avLst/>
          </a:prstGeom>
          <a:solidFill>
            <a:schemeClr val="tx2">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STEP2</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48623" y="5677133"/>
            <a:ext cx="10315503" cy="1703898"/>
          </a:xfrm>
          <a:prstGeom prst="rect">
            <a:avLst/>
          </a:prstGeom>
          <a:solidFill>
            <a:schemeClr val="accent3">
              <a:lumMod val="40000"/>
              <a:lumOff val="60000"/>
            </a:schemeClr>
          </a:solidFill>
          <a:ln/>
        </p:spPr>
        <p:style>
          <a:lnRef idx="0">
            <a:schemeClr val="accent3"/>
          </a:lnRef>
          <a:fillRef idx="3">
            <a:schemeClr val="accent3"/>
          </a:fillRef>
          <a:effectRef idx="3">
            <a:schemeClr val="accent3"/>
          </a:effectRef>
          <a:fontRef idx="minor">
            <a:schemeClr val="lt1"/>
          </a:fontRef>
        </p:style>
        <p:txBody>
          <a:bodyPr wrap="square" lIns="102862" tIns="51432" rIns="102862" bIns="51432" anchor="ctr" anchorCtr="0">
            <a:noAutofit/>
          </a:bodyPr>
          <a:lstStyle/>
          <a:p>
            <a:pPr>
              <a:defRPr/>
            </a:pPr>
            <a:endParaRPr lang="en-US" altLang="ja-JP"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152018" y="5642979"/>
            <a:ext cx="10122684" cy="1089980"/>
          </a:xfrm>
          <a:prstGeom prst="rect">
            <a:avLst/>
          </a:prstGeom>
          <a:noFill/>
          <a:ln/>
          <a:effectLst/>
        </p:spPr>
        <p:style>
          <a:lnRef idx="0">
            <a:schemeClr val="accent3"/>
          </a:lnRef>
          <a:fillRef idx="3">
            <a:schemeClr val="accent3"/>
          </a:fillRef>
          <a:effectRef idx="3">
            <a:schemeClr val="accent3"/>
          </a:effectRef>
          <a:fontRef idx="minor">
            <a:schemeClr val="lt1"/>
          </a:fontRef>
        </p:style>
        <p:txBody>
          <a:bodyPr wrap="square" lIns="102862" tIns="162000" rIns="102862" bIns="51432" anchor="t" anchorCtr="0">
            <a:noAutofit/>
          </a:bodyPr>
          <a:lstStyle/>
          <a:p>
            <a:pPr>
              <a:defRPr/>
            </a:pP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　将来的な関空島内への</a:t>
            </a:r>
            <a:r>
              <a:rPr lang="en-US"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バス導入に向けて、メーカー側</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供給体制も踏まえ、関連事業者（トヨタ自</a:t>
            </a:r>
            <a:endParaRPr lang="en-US"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動車・日野自動車・関西エアポート</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岩谷産業・南海バス）と大阪府で、課題整理や情報収集などを行</a:t>
            </a:r>
            <a:endParaRPr lang="en-US"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いながら、引き続き検討を進める</a:t>
            </a:r>
            <a:endParaRPr lang="en-US"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defRPr/>
            </a:pPr>
            <a:endParaRPr lang="en-US"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　</a:t>
            </a:r>
            <a:r>
              <a:rPr lang="en-US"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STEP2</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を見据え、導入に向けた機運醸成を図るため、</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関空島以外の場所での</a:t>
            </a:r>
            <a:r>
              <a:rPr lang="en-US"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バス体験会の実施</a:t>
            </a:r>
            <a:endParaRPr lang="en-US"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について検討を行う</a:t>
            </a:r>
            <a:endPar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1255437" y="1890083"/>
            <a:ext cx="2916000" cy="1080000"/>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20248" tIns="0" rIns="20248" bIns="0" rtlCol="0" anchor="ctr"/>
          <a:lstStyle/>
          <a:p>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関西</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空港のターミナル間</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連絡バス等で実用化</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モデルを実証</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1683417" y="1565995"/>
            <a:ext cx="1944000" cy="432000"/>
          </a:xfrm>
          <a:prstGeom prst="roundRect">
            <a:avLst/>
          </a:prstGeom>
          <a:solidFill>
            <a:schemeClr val="tx2">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STEP1</a:t>
            </a:r>
          </a:p>
          <a:p>
            <a:pPr algn="ct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年度ごろ</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2" name="図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989" y="2322011"/>
            <a:ext cx="1656751" cy="1067505"/>
          </a:xfrm>
          <a:prstGeom prst="rect">
            <a:avLst/>
          </a:prstGeom>
        </p:spPr>
      </p:pic>
      <p:sp>
        <p:nvSpPr>
          <p:cNvPr id="53" name="テキスト ボックス 52"/>
          <p:cNvSpPr txBox="1"/>
          <p:nvPr/>
        </p:nvSpPr>
        <p:spPr>
          <a:xfrm>
            <a:off x="598624" y="2250003"/>
            <a:ext cx="940777" cy="143871"/>
          </a:xfrm>
          <a:prstGeom prst="rect">
            <a:avLst/>
          </a:prstGeom>
          <a:solidFill>
            <a:schemeClr val="tx2">
              <a:lumMod val="40000"/>
              <a:lumOff val="60000"/>
            </a:schemeClr>
          </a:solidFill>
        </p:spPr>
        <p:txBody>
          <a:bodyPr wrap="square" lIns="0" tIns="0" rIns="0" bIns="0" rtlCol="0" anchor="ctr" anchorCtr="0">
            <a:noAutofit/>
          </a:bodyPr>
          <a:lstStyle/>
          <a:p>
            <a:pPr algn="ct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関西国際空港</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環状矢印 50"/>
          <p:cNvSpPr/>
          <p:nvPr/>
        </p:nvSpPr>
        <p:spPr>
          <a:xfrm rot="362659" flipV="1">
            <a:off x="3739389" y="1941402"/>
            <a:ext cx="3176591" cy="1196909"/>
          </a:xfrm>
          <a:custGeom>
            <a:avLst/>
            <a:gdLst>
              <a:gd name="connsiteX0" fmla="*/ 2128950 w 5397689"/>
              <a:gd name="connsiteY0" fmla="*/ 252886 h 2990011"/>
              <a:gd name="connsiteX1" fmla="*/ 3298412 w 5397689"/>
              <a:gd name="connsiteY1" fmla="*/ 256591 h 2990011"/>
              <a:gd name="connsiteX2" fmla="*/ 4940597 w 5397689"/>
              <a:gd name="connsiteY2" fmla="*/ 949068 h 2990011"/>
              <a:gd name="connsiteX3" fmla="*/ 5115535 w 5397689"/>
              <a:gd name="connsiteY3" fmla="*/ 945599 h 2990011"/>
              <a:gd name="connsiteX4" fmla="*/ 5041189 w 5397689"/>
              <a:gd name="connsiteY4" fmla="*/ 1448560 h 2990011"/>
              <a:gd name="connsiteX5" fmla="*/ 4406563 w 5397689"/>
              <a:gd name="connsiteY5" fmla="*/ 959657 h 2990011"/>
              <a:gd name="connsiteX6" fmla="*/ 4563307 w 5397689"/>
              <a:gd name="connsiteY6" fmla="*/ 956549 h 2990011"/>
              <a:gd name="connsiteX7" fmla="*/ 3149587 w 5397689"/>
              <a:gd name="connsiteY7" fmla="*/ 511523 h 2990011"/>
              <a:gd name="connsiteX8" fmla="*/ 2247635 w 5397689"/>
              <a:gd name="connsiteY8" fmla="*/ 511567 h 2990011"/>
              <a:gd name="connsiteX9" fmla="*/ 2128950 w 5397689"/>
              <a:gd name="connsiteY9" fmla="*/ 252886 h 2990011"/>
              <a:gd name="connsiteX0" fmla="*/ 0 w 2986585"/>
              <a:gd name="connsiteY0" fmla="*/ 34152 h 1229826"/>
              <a:gd name="connsiteX1" fmla="*/ 1169462 w 2986585"/>
              <a:gd name="connsiteY1" fmla="*/ 37857 h 1229826"/>
              <a:gd name="connsiteX2" fmla="*/ 2811647 w 2986585"/>
              <a:gd name="connsiteY2" fmla="*/ 730334 h 1229826"/>
              <a:gd name="connsiteX3" fmla="*/ 2986585 w 2986585"/>
              <a:gd name="connsiteY3" fmla="*/ 726865 h 1229826"/>
              <a:gd name="connsiteX4" fmla="*/ 2912239 w 2986585"/>
              <a:gd name="connsiteY4" fmla="*/ 1229826 h 1229826"/>
              <a:gd name="connsiteX5" fmla="*/ 2301364 w 2986585"/>
              <a:gd name="connsiteY5" fmla="*/ 788424 h 1229826"/>
              <a:gd name="connsiteX6" fmla="*/ 2434357 w 2986585"/>
              <a:gd name="connsiteY6" fmla="*/ 737815 h 1229826"/>
              <a:gd name="connsiteX7" fmla="*/ 1020637 w 2986585"/>
              <a:gd name="connsiteY7" fmla="*/ 292789 h 1229826"/>
              <a:gd name="connsiteX8" fmla="*/ 118685 w 2986585"/>
              <a:gd name="connsiteY8" fmla="*/ 292833 h 1229826"/>
              <a:gd name="connsiteX9" fmla="*/ 0 w 2986585"/>
              <a:gd name="connsiteY9" fmla="*/ 34152 h 1229826"/>
              <a:gd name="connsiteX0" fmla="*/ 0 w 2986585"/>
              <a:gd name="connsiteY0" fmla="*/ 34152 h 1229826"/>
              <a:gd name="connsiteX1" fmla="*/ 1169462 w 2986585"/>
              <a:gd name="connsiteY1" fmla="*/ 37857 h 1229826"/>
              <a:gd name="connsiteX2" fmla="*/ 2811647 w 2986585"/>
              <a:gd name="connsiteY2" fmla="*/ 730334 h 1229826"/>
              <a:gd name="connsiteX3" fmla="*/ 2986585 w 2986585"/>
              <a:gd name="connsiteY3" fmla="*/ 726865 h 1229826"/>
              <a:gd name="connsiteX4" fmla="*/ 2912239 w 2986585"/>
              <a:gd name="connsiteY4" fmla="*/ 1229826 h 1229826"/>
              <a:gd name="connsiteX5" fmla="*/ 2301364 w 2986585"/>
              <a:gd name="connsiteY5" fmla="*/ 788424 h 1229826"/>
              <a:gd name="connsiteX6" fmla="*/ 2493734 w 2986585"/>
              <a:gd name="connsiteY6" fmla="*/ 773441 h 1229826"/>
              <a:gd name="connsiteX7" fmla="*/ 1020637 w 2986585"/>
              <a:gd name="connsiteY7" fmla="*/ 292789 h 1229826"/>
              <a:gd name="connsiteX8" fmla="*/ 118685 w 2986585"/>
              <a:gd name="connsiteY8" fmla="*/ 292833 h 1229826"/>
              <a:gd name="connsiteX9" fmla="*/ 0 w 2986585"/>
              <a:gd name="connsiteY9" fmla="*/ 34152 h 1229826"/>
              <a:gd name="connsiteX0" fmla="*/ 0 w 2986585"/>
              <a:gd name="connsiteY0" fmla="*/ 34152 h 1229826"/>
              <a:gd name="connsiteX1" fmla="*/ 1169462 w 2986585"/>
              <a:gd name="connsiteY1" fmla="*/ 37857 h 1229826"/>
              <a:gd name="connsiteX2" fmla="*/ 2811647 w 2986585"/>
              <a:gd name="connsiteY2" fmla="*/ 730334 h 1229826"/>
              <a:gd name="connsiteX3" fmla="*/ 2986585 w 2986585"/>
              <a:gd name="connsiteY3" fmla="*/ 726865 h 1229826"/>
              <a:gd name="connsiteX4" fmla="*/ 2912239 w 2986585"/>
              <a:gd name="connsiteY4" fmla="*/ 1229826 h 1229826"/>
              <a:gd name="connsiteX5" fmla="*/ 2301364 w 2986585"/>
              <a:gd name="connsiteY5" fmla="*/ 788424 h 1229826"/>
              <a:gd name="connsiteX6" fmla="*/ 2493734 w 2986585"/>
              <a:gd name="connsiteY6" fmla="*/ 773441 h 1229826"/>
              <a:gd name="connsiteX7" fmla="*/ 1020637 w 2986585"/>
              <a:gd name="connsiteY7" fmla="*/ 292789 h 1229826"/>
              <a:gd name="connsiteX8" fmla="*/ 47433 w 2986585"/>
              <a:gd name="connsiteY8" fmla="*/ 221581 h 1229826"/>
              <a:gd name="connsiteX9" fmla="*/ 0 w 2986585"/>
              <a:gd name="connsiteY9" fmla="*/ 34152 h 1229826"/>
              <a:gd name="connsiteX0" fmla="*/ 0 w 2986585"/>
              <a:gd name="connsiteY0" fmla="*/ 34152 h 1229826"/>
              <a:gd name="connsiteX1" fmla="*/ 1169462 w 2986585"/>
              <a:gd name="connsiteY1" fmla="*/ 37857 h 1229826"/>
              <a:gd name="connsiteX2" fmla="*/ 2811647 w 2986585"/>
              <a:gd name="connsiteY2" fmla="*/ 730334 h 1229826"/>
              <a:gd name="connsiteX3" fmla="*/ 2986585 w 2986585"/>
              <a:gd name="connsiteY3" fmla="*/ 726865 h 1229826"/>
              <a:gd name="connsiteX4" fmla="*/ 2912239 w 2986585"/>
              <a:gd name="connsiteY4" fmla="*/ 1229826 h 1229826"/>
              <a:gd name="connsiteX5" fmla="*/ 2301364 w 2986585"/>
              <a:gd name="connsiteY5" fmla="*/ 788424 h 1229826"/>
              <a:gd name="connsiteX6" fmla="*/ 2493734 w 2986585"/>
              <a:gd name="connsiteY6" fmla="*/ 773441 h 1229826"/>
              <a:gd name="connsiteX7" fmla="*/ 1020637 w 2986585"/>
              <a:gd name="connsiteY7" fmla="*/ 209662 h 1229826"/>
              <a:gd name="connsiteX8" fmla="*/ 47433 w 2986585"/>
              <a:gd name="connsiteY8" fmla="*/ 221581 h 1229826"/>
              <a:gd name="connsiteX9" fmla="*/ 0 w 2986585"/>
              <a:gd name="connsiteY9" fmla="*/ 34152 h 1229826"/>
              <a:gd name="connsiteX0" fmla="*/ 0 w 2986585"/>
              <a:gd name="connsiteY0" fmla="*/ 34152 h 1229826"/>
              <a:gd name="connsiteX1" fmla="*/ 1169462 w 2986585"/>
              <a:gd name="connsiteY1" fmla="*/ 37857 h 1229826"/>
              <a:gd name="connsiteX2" fmla="*/ 2811647 w 2986585"/>
              <a:gd name="connsiteY2" fmla="*/ 730334 h 1229826"/>
              <a:gd name="connsiteX3" fmla="*/ 2986585 w 2986585"/>
              <a:gd name="connsiteY3" fmla="*/ 726865 h 1229826"/>
              <a:gd name="connsiteX4" fmla="*/ 2912239 w 2986585"/>
              <a:gd name="connsiteY4" fmla="*/ 1229826 h 1229826"/>
              <a:gd name="connsiteX5" fmla="*/ 2194486 w 2986585"/>
              <a:gd name="connsiteY5" fmla="*/ 859676 h 1229826"/>
              <a:gd name="connsiteX6" fmla="*/ 2493734 w 2986585"/>
              <a:gd name="connsiteY6" fmla="*/ 773441 h 1229826"/>
              <a:gd name="connsiteX7" fmla="*/ 1020637 w 2986585"/>
              <a:gd name="connsiteY7" fmla="*/ 209662 h 1229826"/>
              <a:gd name="connsiteX8" fmla="*/ 47433 w 2986585"/>
              <a:gd name="connsiteY8" fmla="*/ 221581 h 1229826"/>
              <a:gd name="connsiteX9" fmla="*/ 0 w 2986585"/>
              <a:gd name="connsiteY9" fmla="*/ 34152 h 1229826"/>
              <a:gd name="connsiteX0" fmla="*/ 0 w 3176591"/>
              <a:gd name="connsiteY0" fmla="*/ 34152 h 1229826"/>
              <a:gd name="connsiteX1" fmla="*/ 1169462 w 3176591"/>
              <a:gd name="connsiteY1" fmla="*/ 37857 h 1229826"/>
              <a:gd name="connsiteX2" fmla="*/ 2811647 w 3176591"/>
              <a:gd name="connsiteY2" fmla="*/ 730334 h 1229826"/>
              <a:gd name="connsiteX3" fmla="*/ 3176591 w 3176591"/>
              <a:gd name="connsiteY3" fmla="*/ 726865 h 1229826"/>
              <a:gd name="connsiteX4" fmla="*/ 2912239 w 3176591"/>
              <a:gd name="connsiteY4" fmla="*/ 1229826 h 1229826"/>
              <a:gd name="connsiteX5" fmla="*/ 2194486 w 3176591"/>
              <a:gd name="connsiteY5" fmla="*/ 859676 h 1229826"/>
              <a:gd name="connsiteX6" fmla="*/ 2493734 w 3176591"/>
              <a:gd name="connsiteY6" fmla="*/ 773441 h 1229826"/>
              <a:gd name="connsiteX7" fmla="*/ 1020637 w 3176591"/>
              <a:gd name="connsiteY7" fmla="*/ 209662 h 1229826"/>
              <a:gd name="connsiteX8" fmla="*/ 47433 w 3176591"/>
              <a:gd name="connsiteY8" fmla="*/ 221581 h 1229826"/>
              <a:gd name="connsiteX9" fmla="*/ 0 w 3176591"/>
              <a:gd name="connsiteY9" fmla="*/ 34152 h 1229826"/>
              <a:gd name="connsiteX0" fmla="*/ 0 w 3176591"/>
              <a:gd name="connsiteY0" fmla="*/ 34152 h 1229826"/>
              <a:gd name="connsiteX1" fmla="*/ 1169462 w 3176591"/>
              <a:gd name="connsiteY1" fmla="*/ 37857 h 1229826"/>
              <a:gd name="connsiteX2" fmla="*/ 2811647 w 3176591"/>
              <a:gd name="connsiteY2" fmla="*/ 730334 h 1229826"/>
              <a:gd name="connsiteX3" fmla="*/ 3176591 w 3176591"/>
              <a:gd name="connsiteY3" fmla="*/ 726865 h 1229826"/>
              <a:gd name="connsiteX4" fmla="*/ 2912239 w 3176591"/>
              <a:gd name="connsiteY4" fmla="*/ 1229826 h 1229826"/>
              <a:gd name="connsiteX5" fmla="*/ 2194486 w 3176591"/>
              <a:gd name="connsiteY5" fmla="*/ 859676 h 1229826"/>
              <a:gd name="connsiteX6" fmla="*/ 2434357 w 3176591"/>
              <a:gd name="connsiteY6" fmla="*/ 832818 h 1229826"/>
              <a:gd name="connsiteX7" fmla="*/ 1020637 w 3176591"/>
              <a:gd name="connsiteY7" fmla="*/ 209662 h 1229826"/>
              <a:gd name="connsiteX8" fmla="*/ 47433 w 3176591"/>
              <a:gd name="connsiteY8" fmla="*/ 221581 h 1229826"/>
              <a:gd name="connsiteX9" fmla="*/ 0 w 3176591"/>
              <a:gd name="connsiteY9" fmla="*/ 34152 h 1229826"/>
              <a:gd name="connsiteX0" fmla="*/ 0 w 3176591"/>
              <a:gd name="connsiteY0" fmla="*/ 61249 h 1256923"/>
              <a:gd name="connsiteX1" fmla="*/ 1169462 w 3176591"/>
              <a:gd name="connsiteY1" fmla="*/ 64954 h 1256923"/>
              <a:gd name="connsiteX2" fmla="*/ 2906649 w 3176591"/>
              <a:gd name="connsiteY2" fmla="*/ 757431 h 1256923"/>
              <a:gd name="connsiteX3" fmla="*/ 3176591 w 3176591"/>
              <a:gd name="connsiteY3" fmla="*/ 753962 h 1256923"/>
              <a:gd name="connsiteX4" fmla="*/ 2912239 w 3176591"/>
              <a:gd name="connsiteY4" fmla="*/ 1256923 h 1256923"/>
              <a:gd name="connsiteX5" fmla="*/ 2194486 w 3176591"/>
              <a:gd name="connsiteY5" fmla="*/ 886773 h 1256923"/>
              <a:gd name="connsiteX6" fmla="*/ 2434357 w 3176591"/>
              <a:gd name="connsiteY6" fmla="*/ 859915 h 1256923"/>
              <a:gd name="connsiteX7" fmla="*/ 1020637 w 3176591"/>
              <a:gd name="connsiteY7" fmla="*/ 236759 h 1256923"/>
              <a:gd name="connsiteX8" fmla="*/ 47433 w 3176591"/>
              <a:gd name="connsiteY8" fmla="*/ 248678 h 1256923"/>
              <a:gd name="connsiteX9" fmla="*/ 0 w 3176591"/>
              <a:gd name="connsiteY9" fmla="*/ 61249 h 1256923"/>
              <a:gd name="connsiteX0" fmla="*/ 0 w 3176591"/>
              <a:gd name="connsiteY0" fmla="*/ 107899 h 1232321"/>
              <a:gd name="connsiteX1" fmla="*/ 1169462 w 3176591"/>
              <a:gd name="connsiteY1" fmla="*/ 40352 h 1232321"/>
              <a:gd name="connsiteX2" fmla="*/ 2906649 w 3176591"/>
              <a:gd name="connsiteY2" fmla="*/ 732829 h 1232321"/>
              <a:gd name="connsiteX3" fmla="*/ 3176591 w 3176591"/>
              <a:gd name="connsiteY3" fmla="*/ 729360 h 1232321"/>
              <a:gd name="connsiteX4" fmla="*/ 2912239 w 3176591"/>
              <a:gd name="connsiteY4" fmla="*/ 1232321 h 1232321"/>
              <a:gd name="connsiteX5" fmla="*/ 2194486 w 3176591"/>
              <a:gd name="connsiteY5" fmla="*/ 862171 h 1232321"/>
              <a:gd name="connsiteX6" fmla="*/ 2434357 w 3176591"/>
              <a:gd name="connsiteY6" fmla="*/ 835313 h 1232321"/>
              <a:gd name="connsiteX7" fmla="*/ 1020637 w 3176591"/>
              <a:gd name="connsiteY7" fmla="*/ 212157 h 1232321"/>
              <a:gd name="connsiteX8" fmla="*/ 47433 w 3176591"/>
              <a:gd name="connsiteY8" fmla="*/ 224076 h 1232321"/>
              <a:gd name="connsiteX9" fmla="*/ 0 w 3176591"/>
              <a:gd name="connsiteY9" fmla="*/ 107899 h 1232321"/>
              <a:gd name="connsiteX0" fmla="*/ 0 w 3176591"/>
              <a:gd name="connsiteY0" fmla="*/ 107899 h 1232321"/>
              <a:gd name="connsiteX1" fmla="*/ 1169462 w 3176591"/>
              <a:gd name="connsiteY1" fmla="*/ 40352 h 1232321"/>
              <a:gd name="connsiteX2" fmla="*/ 2906649 w 3176591"/>
              <a:gd name="connsiteY2" fmla="*/ 732829 h 1232321"/>
              <a:gd name="connsiteX3" fmla="*/ 3176591 w 3176591"/>
              <a:gd name="connsiteY3" fmla="*/ 729360 h 1232321"/>
              <a:gd name="connsiteX4" fmla="*/ 2912239 w 3176591"/>
              <a:gd name="connsiteY4" fmla="*/ 1232321 h 1232321"/>
              <a:gd name="connsiteX5" fmla="*/ 2194486 w 3176591"/>
              <a:gd name="connsiteY5" fmla="*/ 862171 h 1232321"/>
              <a:gd name="connsiteX6" fmla="*/ 2434357 w 3176591"/>
              <a:gd name="connsiteY6" fmla="*/ 835313 h 1232321"/>
              <a:gd name="connsiteX7" fmla="*/ 1020637 w 3176591"/>
              <a:gd name="connsiteY7" fmla="*/ 212157 h 1232321"/>
              <a:gd name="connsiteX8" fmla="*/ 47433 w 3176591"/>
              <a:gd name="connsiteY8" fmla="*/ 224076 h 1232321"/>
              <a:gd name="connsiteX9" fmla="*/ 0 w 3176591"/>
              <a:gd name="connsiteY9" fmla="*/ 107899 h 1232321"/>
              <a:gd name="connsiteX0" fmla="*/ 0 w 3176591"/>
              <a:gd name="connsiteY0" fmla="*/ 98419 h 1222841"/>
              <a:gd name="connsiteX1" fmla="*/ 1418844 w 3176591"/>
              <a:gd name="connsiteY1" fmla="*/ 42747 h 1222841"/>
              <a:gd name="connsiteX2" fmla="*/ 2906649 w 3176591"/>
              <a:gd name="connsiteY2" fmla="*/ 723349 h 1222841"/>
              <a:gd name="connsiteX3" fmla="*/ 3176591 w 3176591"/>
              <a:gd name="connsiteY3" fmla="*/ 719880 h 1222841"/>
              <a:gd name="connsiteX4" fmla="*/ 2912239 w 3176591"/>
              <a:gd name="connsiteY4" fmla="*/ 1222841 h 1222841"/>
              <a:gd name="connsiteX5" fmla="*/ 2194486 w 3176591"/>
              <a:gd name="connsiteY5" fmla="*/ 852691 h 1222841"/>
              <a:gd name="connsiteX6" fmla="*/ 2434357 w 3176591"/>
              <a:gd name="connsiteY6" fmla="*/ 825833 h 1222841"/>
              <a:gd name="connsiteX7" fmla="*/ 1020637 w 3176591"/>
              <a:gd name="connsiteY7" fmla="*/ 202677 h 1222841"/>
              <a:gd name="connsiteX8" fmla="*/ 47433 w 3176591"/>
              <a:gd name="connsiteY8" fmla="*/ 214596 h 1222841"/>
              <a:gd name="connsiteX9" fmla="*/ 0 w 3176591"/>
              <a:gd name="connsiteY9" fmla="*/ 98419 h 1222841"/>
              <a:gd name="connsiteX0" fmla="*/ 0 w 3176591"/>
              <a:gd name="connsiteY0" fmla="*/ 98419 h 1222841"/>
              <a:gd name="connsiteX1" fmla="*/ 1418844 w 3176591"/>
              <a:gd name="connsiteY1" fmla="*/ 42747 h 1222841"/>
              <a:gd name="connsiteX2" fmla="*/ 2906649 w 3176591"/>
              <a:gd name="connsiteY2" fmla="*/ 723349 h 1222841"/>
              <a:gd name="connsiteX3" fmla="*/ 3176591 w 3176591"/>
              <a:gd name="connsiteY3" fmla="*/ 719880 h 1222841"/>
              <a:gd name="connsiteX4" fmla="*/ 2912239 w 3176591"/>
              <a:gd name="connsiteY4" fmla="*/ 1222841 h 1222841"/>
              <a:gd name="connsiteX5" fmla="*/ 2194486 w 3176591"/>
              <a:gd name="connsiteY5" fmla="*/ 852691 h 1222841"/>
              <a:gd name="connsiteX6" fmla="*/ 2434357 w 3176591"/>
              <a:gd name="connsiteY6" fmla="*/ 825833 h 1222841"/>
              <a:gd name="connsiteX7" fmla="*/ 1139391 w 3176591"/>
              <a:gd name="connsiteY7" fmla="*/ 214553 h 1222841"/>
              <a:gd name="connsiteX8" fmla="*/ 47433 w 3176591"/>
              <a:gd name="connsiteY8" fmla="*/ 214596 h 1222841"/>
              <a:gd name="connsiteX9" fmla="*/ 0 w 3176591"/>
              <a:gd name="connsiteY9" fmla="*/ 98419 h 1222841"/>
              <a:gd name="connsiteX0" fmla="*/ 0 w 3176591"/>
              <a:gd name="connsiteY0" fmla="*/ 72487 h 1196909"/>
              <a:gd name="connsiteX1" fmla="*/ 1418844 w 3176591"/>
              <a:gd name="connsiteY1" fmla="*/ 16815 h 1196909"/>
              <a:gd name="connsiteX2" fmla="*/ 2906649 w 3176591"/>
              <a:gd name="connsiteY2" fmla="*/ 697417 h 1196909"/>
              <a:gd name="connsiteX3" fmla="*/ 3176591 w 3176591"/>
              <a:gd name="connsiteY3" fmla="*/ 693948 h 1196909"/>
              <a:gd name="connsiteX4" fmla="*/ 2912239 w 3176591"/>
              <a:gd name="connsiteY4" fmla="*/ 1196909 h 1196909"/>
              <a:gd name="connsiteX5" fmla="*/ 2194486 w 3176591"/>
              <a:gd name="connsiteY5" fmla="*/ 826759 h 1196909"/>
              <a:gd name="connsiteX6" fmla="*/ 2434357 w 3176591"/>
              <a:gd name="connsiteY6" fmla="*/ 799901 h 1196909"/>
              <a:gd name="connsiteX7" fmla="*/ 1139391 w 3176591"/>
              <a:gd name="connsiteY7" fmla="*/ 188621 h 1196909"/>
              <a:gd name="connsiteX8" fmla="*/ 47433 w 3176591"/>
              <a:gd name="connsiteY8" fmla="*/ 188664 h 1196909"/>
              <a:gd name="connsiteX9" fmla="*/ 0 w 3176591"/>
              <a:gd name="connsiteY9" fmla="*/ 72487 h 1196909"/>
              <a:gd name="connsiteX0" fmla="*/ 0 w 3176591"/>
              <a:gd name="connsiteY0" fmla="*/ 72487 h 1196909"/>
              <a:gd name="connsiteX1" fmla="*/ 1418844 w 3176591"/>
              <a:gd name="connsiteY1" fmla="*/ 16815 h 1196909"/>
              <a:gd name="connsiteX2" fmla="*/ 2906649 w 3176591"/>
              <a:gd name="connsiteY2" fmla="*/ 697417 h 1196909"/>
              <a:gd name="connsiteX3" fmla="*/ 3176591 w 3176591"/>
              <a:gd name="connsiteY3" fmla="*/ 693948 h 1196909"/>
              <a:gd name="connsiteX4" fmla="*/ 2912239 w 3176591"/>
              <a:gd name="connsiteY4" fmla="*/ 1196909 h 1196909"/>
              <a:gd name="connsiteX5" fmla="*/ 2194486 w 3176591"/>
              <a:gd name="connsiteY5" fmla="*/ 826759 h 1196909"/>
              <a:gd name="connsiteX6" fmla="*/ 2434357 w 3176591"/>
              <a:gd name="connsiteY6" fmla="*/ 799901 h 1196909"/>
              <a:gd name="connsiteX7" fmla="*/ 1139391 w 3176591"/>
              <a:gd name="connsiteY7" fmla="*/ 188621 h 1196909"/>
              <a:gd name="connsiteX8" fmla="*/ 47433 w 3176591"/>
              <a:gd name="connsiteY8" fmla="*/ 188664 h 1196909"/>
              <a:gd name="connsiteX9" fmla="*/ 0 w 3176591"/>
              <a:gd name="connsiteY9" fmla="*/ 72487 h 1196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76591" h="1196909">
                <a:moveTo>
                  <a:pt x="0" y="72487"/>
                </a:moveTo>
                <a:cubicBezTo>
                  <a:pt x="384821" y="25731"/>
                  <a:pt x="981904" y="-27964"/>
                  <a:pt x="1418844" y="16815"/>
                </a:cubicBezTo>
                <a:cubicBezTo>
                  <a:pt x="1911774" y="67332"/>
                  <a:pt x="2588621" y="351594"/>
                  <a:pt x="2906649" y="697417"/>
                </a:cubicBezTo>
                <a:lnTo>
                  <a:pt x="3176591" y="693948"/>
                </a:lnTo>
                <a:lnTo>
                  <a:pt x="2912239" y="1196909"/>
                </a:lnTo>
                <a:lnTo>
                  <a:pt x="2194486" y="826759"/>
                </a:lnTo>
                <a:cubicBezTo>
                  <a:pt x="2246734" y="825723"/>
                  <a:pt x="2382109" y="800937"/>
                  <a:pt x="2434357" y="799901"/>
                </a:cubicBezTo>
                <a:cubicBezTo>
                  <a:pt x="2173974" y="547035"/>
                  <a:pt x="1723425" y="244011"/>
                  <a:pt x="1139391" y="188621"/>
                </a:cubicBezTo>
                <a:cubicBezTo>
                  <a:pt x="841935" y="160410"/>
                  <a:pt x="344875" y="160424"/>
                  <a:pt x="47433" y="188664"/>
                </a:cubicBezTo>
                <a:lnTo>
                  <a:pt x="0" y="72487"/>
                </a:lnTo>
                <a:close/>
              </a:path>
            </a:pathLst>
          </a:custGeom>
          <a:gradFill>
            <a:gsLst>
              <a:gs pos="0">
                <a:schemeClr val="tx2">
                  <a:lumMod val="60000"/>
                  <a:lumOff val="40000"/>
                  <a:alpha val="90000"/>
                </a:schemeClr>
              </a:gs>
              <a:gs pos="50000">
                <a:schemeClr val="tx2">
                  <a:lumMod val="60000"/>
                  <a:lumOff val="40000"/>
                  <a:alpha val="75000"/>
                </a:schemeClr>
              </a:gs>
              <a:gs pos="100000">
                <a:schemeClr val="accent1">
                  <a:lumMod val="60000"/>
                  <a:lumOff val="40000"/>
                  <a:alpha val="50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02857" tIns="51428" rIns="102857" bIns="51428" rtlCol="0" anchor="ctr"/>
          <a:lstStyle/>
          <a:p>
            <a:pPr algn="ctr"/>
            <a:endParaRPr kumimoji="1" lang="ja-JP" altLang="en-US"/>
          </a:p>
        </p:txBody>
      </p:sp>
      <p:sp>
        <p:nvSpPr>
          <p:cNvPr id="8" name="四角形吹き出し 7"/>
          <p:cNvSpPr/>
          <p:nvPr/>
        </p:nvSpPr>
        <p:spPr>
          <a:xfrm>
            <a:off x="4236599" y="2661970"/>
            <a:ext cx="2733568" cy="612186"/>
          </a:xfrm>
          <a:prstGeom prst="wedgeRectCallout">
            <a:avLst>
              <a:gd name="adj1" fmla="val 17867"/>
              <a:gd name="adj2" fmla="val -3213"/>
            </a:avLst>
          </a:prstGeom>
          <a:noFill/>
          <a:ln>
            <a:noFill/>
          </a:ln>
        </p:spPr>
        <p:style>
          <a:lnRef idx="2">
            <a:schemeClr val="dk1"/>
          </a:lnRef>
          <a:fillRef idx="1">
            <a:schemeClr val="lt1"/>
          </a:fillRef>
          <a:effectRef idx="0">
            <a:schemeClr val="dk1"/>
          </a:effectRef>
          <a:fontRef idx="minor">
            <a:schemeClr val="dk1"/>
          </a:fontRef>
        </p:style>
        <p:txBody>
          <a:bodyPr vert="horz" lIns="0" tIns="0" rIns="0" bIns="0" rtlCol="0" anchor="t" anchorCtr="0"/>
          <a:lstStyle/>
          <a:p>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水素</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ST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の整備や</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FC</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バス生産コスト</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低下</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等、バス導入に向けた環境整備に努力</a:t>
            </a:r>
          </a:p>
        </p:txBody>
      </p:sp>
      <p:sp>
        <p:nvSpPr>
          <p:cNvPr id="22" name="四角形吹き出し 21"/>
          <p:cNvSpPr/>
          <p:nvPr/>
        </p:nvSpPr>
        <p:spPr>
          <a:xfrm>
            <a:off x="4172589" y="3132556"/>
            <a:ext cx="3095192" cy="229105"/>
          </a:xfrm>
          <a:prstGeom prst="wedgeRectCallout">
            <a:avLst>
              <a:gd name="adj1" fmla="val 17867"/>
              <a:gd name="adj2" fmla="val -3213"/>
            </a:avLst>
          </a:prstGeom>
          <a:noFill/>
          <a:ln>
            <a:noFill/>
          </a:ln>
        </p:spPr>
        <p:style>
          <a:lnRef idx="2">
            <a:schemeClr val="dk1"/>
          </a:lnRef>
          <a:fillRef idx="1">
            <a:schemeClr val="lt1"/>
          </a:fillRef>
          <a:effectRef idx="0">
            <a:schemeClr val="dk1"/>
          </a:effectRef>
          <a:fontRef idx="minor">
            <a:schemeClr val="dk1"/>
          </a:fontRef>
        </p:style>
        <p:txBody>
          <a:bodyPr vert="horz" lIns="0" tIns="0" rIns="0" bIns="0" rtlCol="0" anchor="t" anchorCtr="0"/>
          <a:lstStyle/>
          <a:p>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府内</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の各</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バス事業者も、</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FC</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バスを検討・導入</a:t>
            </a:r>
          </a:p>
        </p:txBody>
      </p:sp>
      <p:sp>
        <p:nvSpPr>
          <p:cNvPr id="5" name="二等辺三角形 4"/>
          <p:cNvSpPr/>
          <p:nvPr/>
        </p:nvSpPr>
        <p:spPr>
          <a:xfrm flipV="1">
            <a:off x="1836118" y="3492599"/>
            <a:ext cx="6912000" cy="720084"/>
          </a:xfrm>
          <a:prstGeom prst="triangle">
            <a:avLst>
              <a:gd name="adj" fmla="val 50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3068362" y="3492599"/>
            <a:ext cx="4456388" cy="528350"/>
          </a:xfrm>
          <a:prstGeom prst="rect">
            <a:avLst/>
          </a:prstGeom>
          <a:noFill/>
        </p:spPr>
        <p:txBody>
          <a:bodyPr wrap="square" rtlCol="0">
            <a:spAutoFit/>
          </a:bodyPr>
          <a:lstStyle/>
          <a:p>
            <a:pPr algn="ctr">
              <a:lnSpc>
                <a:spcPts val="1700"/>
              </a:lnSpc>
            </a:pPr>
            <a:r>
              <a:rPr kumimoji="1" lang="ja-JP" altLang="en-US" sz="1600" dirty="0" smtClean="0">
                <a:solidFill>
                  <a:schemeClr val="bg1"/>
                </a:solidFill>
              </a:rPr>
              <a:t>上記実現</a:t>
            </a:r>
            <a:r>
              <a:rPr lang="ja-JP" altLang="en-US" sz="1600" dirty="0">
                <a:solidFill>
                  <a:schemeClr val="bg1"/>
                </a:solidFill>
              </a:rPr>
              <a:t>の</a:t>
            </a:r>
            <a:r>
              <a:rPr lang="ja-JP" altLang="en-US" sz="1600" dirty="0" smtClean="0">
                <a:solidFill>
                  <a:schemeClr val="bg1"/>
                </a:solidFill>
              </a:rPr>
              <a:t>ため関西</a:t>
            </a:r>
            <a:r>
              <a:rPr lang="ja-JP" altLang="en-US" sz="1600" dirty="0">
                <a:solidFill>
                  <a:schemeClr val="bg1"/>
                </a:solidFill>
              </a:rPr>
              <a:t>国際空港</a:t>
            </a:r>
            <a:r>
              <a:rPr lang="en-US" altLang="ja-JP" sz="1600" dirty="0">
                <a:solidFill>
                  <a:schemeClr val="bg1"/>
                </a:solidFill>
              </a:rPr>
              <a:t>FC</a:t>
            </a:r>
            <a:r>
              <a:rPr lang="ja-JP" altLang="en-US" sz="1600" dirty="0" smtClean="0">
                <a:solidFill>
                  <a:schemeClr val="bg1"/>
                </a:solidFill>
              </a:rPr>
              <a:t>バス</a:t>
            </a:r>
            <a:endParaRPr lang="en-US" altLang="ja-JP" sz="1600" dirty="0" smtClean="0">
              <a:solidFill>
                <a:schemeClr val="bg1"/>
              </a:solidFill>
            </a:endParaRPr>
          </a:p>
          <a:p>
            <a:pPr algn="ctr">
              <a:lnSpc>
                <a:spcPts val="1700"/>
              </a:lnSpc>
            </a:pPr>
            <a:r>
              <a:rPr lang="ja-JP" altLang="en-US" sz="1600" dirty="0" smtClean="0">
                <a:solidFill>
                  <a:schemeClr val="bg1"/>
                </a:solidFill>
              </a:rPr>
              <a:t>検討会議を</a:t>
            </a:r>
            <a:r>
              <a:rPr lang="ja-JP" altLang="en-US" sz="1600" dirty="0">
                <a:solidFill>
                  <a:schemeClr val="bg1"/>
                </a:solidFill>
              </a:rPr>
              <a:t>立ち上げ</a:t>
            </a:r>
            <a:r>
              <a:rPr lang="ja-JP" altLang="en-US" sz="1600" dirty="0" smtClean="0">
                <a:solidFill>
                  <a:schemeClr val="bg1"/>
                </a:solidFill>
              </a:rPr>
              <a:t>（</a:t>
            </a:r>
            <a:r>
              <a:rPr lang="en-US" altLang="ja-JP" sz="1600" dirty="0" smtClean="0">
                <a:solidFill>
                  <a:schemeClr val="bg1"/>
                </a:solidFill>
              </a:rPr>
              <a:t>H28.10</a:t>
            </a:r>
            <a:r>
              <a:rPr lang="ja-JP" altLang="en-US" sz="1600" dirty="0" smtClean="0">
                <a:solidFill>
                  <a:schemeClr val="bg1"/>
                </a:solidFill>
              </a:rPr>
              <a:t>）</a:t>
            </a:r>
            <a:endParaRPr lang="ja-JP" altLang="en-US" sz="1600" dirty="0">
              <a:solidFill>
                <a:schemeClr val="bg1"/>
              </a:solidFill>
            </a:endParaRPr>
          </a:p>
        </p:txBody>
      </p:sp>
      <p:sp>
        <p:nvSpPr>
          <p:cNvPr id="2" name="正方形/長方形 1"/>
          <p:cNvSpPr/>
          <p:nvPr/>
        </p:nvSpPr>
        <p:spPr>
          <a:xfrm>
            <a:off x="1692102" y="4212679"/>
            <a:ext cx="7056784" cy="9361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kumimoji="1" lang="en-US"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kumimoji="1"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バス体験イベントを関西空港で開催（</a:t>
            </a:r>
            <a:r>
              <a:rPr kumimoji="1" lang="en-US"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H29.5</a:t>
            </a:r>
            <a:r>
              <a:rPr kumimoji="1"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市販モデルの</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バスを関空島内で実際に運行</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バスに充填できるよう、水素ステーションを調整</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試乗</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者の約９割が</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バスの乗り心地に満足</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二等辺三角形 32"/>
          <p:cNvSpPr/>
          <p:nvPr/>
        </p:nvSpPr>
        <p:spPr>
          <a:xfrm flipV="1">
            <a:off x="1897077" y="5185594"/>
            <a:ext cx="6912000" cy="576067"/>
          </a:xfrm>
          <a:prstGeom prst="triangle">
            <a:avLst>
              <a:gd name="adj" fmla="val 50274"/>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3068362" y="5196497"/>
            <a:ext cx="4456388" cy="528350"/>
          </a:xfrm>
          <a:prstGeom prst="rect">
            <a:avLst/>
          </a:prstGeom>
          <a:noFill/>
        </p:spPr>
        <p:txBody>
          <a:bodyPr wrap="square" rtlCol="0">
            <a:spAutoFit/>
          </a:bodyPr>
          <a:lstStyle/>
          <a:p>
            <a:pPr algn="ctr">
              <a:lnSpc>
                <a:spcPts val="1700"/>
              </a:lnSpc>
            </a:pPr>
            <a:r>
              <a:rPr lang="ja-JP" altLang="en-US" sz="1600" dirty="0" smtClean="0">
                <a:solidFill>
                  <a:schemeClr val="bg1"/>
                </a:solidFill>
              </a:rPr>
              <a:t>今回実施した体験イベントで得た</a:t>
            </a:r>
            <a:endParaRPr lang="en-US" altLang="ja-JP" sz="1600" dirty="0" smtClean="0">
              <a:solidFill>
                <a:schemeClr val="bg1"/>
              </a:solidFill>
            </a:endParaRPr>
          </a:p>
          <a:p>
            <a:pPr algn="ctr">
              <a:lnSpc>
                <a:spcPts val="1700"/>
              </a:lnSpc>
            </a:pPr>
            <a:r>
              <a:rPr lang="ja-JP" altLang="en-US" sz="1600" dirty="0" smtClean="0">
                <a:solidFill>
                  <a:schemeClr val="bg1"/>
                </a:solidFill>
              </a:rPr>
              <a:t>経験も踏まえて</a:t>
            </a:r>
            <a:endParaRPr lang="ja-JP" altLang="en-US" sz="1600" dirty="0">
              <a:solidFill>
                <a:schemeClr val="bg1"/>
              </a:solidFill>
            </a:endParaRPr>
          </a:p>
        </p:txBody>
      </p:sp>
      <p:sp>
        <p:nvSpPr>
          <p:cNvPr id="23" name="サブタイトル 2"/>
          <p:cNvSpPr txBox="1">
            <a:spLocks/>
          </p:cNvSpPr>
          <p:nvPr/>
        </p:nvSpPr>
        <p:spPr>
          <a:xfrm>
            <a:off x="107926" y="36215"/>
            <a:ext cx="9937104" cy="432048"/>
          </a:xfrm>
          <a:prstGeom prst="rect">
            <a:avLst/>
          </a:prstGeom>
        </p:spPr>
        <p:txBody>
          <a:bodyPr vert="horz" lIns="102870" tIns="51435" rIns="102870" bIns="51435" rtlCol="0">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algn="l"/>
            <a:r>
              <a:rPr lang="en-US" altLang="ja-JP"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バス研究会</a:t>
            </a:r>
            <a:endPar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5" name="直線コネクタ 24"/>
          <p:cNvCxnSpPr/>
          <p:nvPr/>
        </p:nvCxnSpPr>
        <p:spPr>
          <a:xfrm>
            <a:off x="107926" y="540271"/>
            <a:ext cx="10080000" cy="0"/>
          </a:xfrm>
          <a:prstGeom prst="line">
            <a:avLst/>
          </a:prstGeom>
          <a:ln w="41275">
            <a:solidFill>
              <a:srgbClr val="002060"/>
            </a:solidFill>
          </a:ln>
        </p:spPr>
        <p:style>
          <a:lnRef idx="1">
            <a:schemeClr val="accent1"/>
          </a:lnRef>
          <a:fillRef idx="0">
            <a:schemeClr val="accent1"/>
          </a:fillRef>
          <a:effectRef idx="0">
            <a:schemeClr val="accent1"/>
          </a:effectRef>
          <a:fontRef idx="minor">
            <a:schemeClr val="tx1"/>
          </a:fontRef>
        </p:style>
      </p:cxnSp>
      <p:sp>
        <p:nvSpPr>
          <p:cNvPr id="26" name="サブタイトル 2"/>
          <p:cNvSpPr txBox="1">
            <a:spLocks/>
          </p:cNvSpPr>
          <p:nvPr/>
        </p:nvSpPr>
        <p:spPr>
          <a:xfrm>
            <a:off x="163637" y="612279"/>
            <a:ext cx="9937104" cy="432048"/>
          </a:xfrm>
          <a:prstGeom prst="rect">
            <a:avLst/>
          </a:prstGeom>
        </p:spPr>
        <p:txBody>
          <a:bodyPr vert="horz" lIns="102870" tIns="51435" rIns="102870" bIns="51435" rtlCol="0">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algn="l"/>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活動の方向性：関空島内への将来的な</a:t>
            </a:r>
            <a:r>
              <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バス導入を目指し、引き続き検討</a:t>
            </a:r>
            <a:endPar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9973022" y="65695"/>
            <a:ext cx="360000" cy="360000"/>
          </a:xfrm>
          <a:ln>
            <a:solidFill>
              <a:schemeClr val="tx1"/>
            </a:solidFill>
          </a:ln>
        </p:spPr>
        <p:txBody>
          <a:bodyPr/>
          <a:lstStyle/>
          <a:p>
            <a:pPr algn="ctr"/>
            <a:fld id="{E973964C-9351-4843-AA03-70BA0614D902}" type="slidenum">
              <a:rPr kumimoji="1" lang="ja-JP" altLang="en-US" smtClean="0"/>
              <a:pPr algn="ctr"/>
              <a:t>2</a:t>
            </a:fld>
            <a:endParaRPr kumimoji="1" lang="ja-JP" altLang="en-US" dirty="0"/>
          </a:p>
        </p:txBody>
      </p:sp>
    </p:spTree>
    <p:extLst>
      <p:ext uri="{BB962C8B-B14F-4D97-AF65-F5344CB8AC3E}">
        <p14:creationId xmlns:p14="http://schemas.microsoft.com/office/powerpoint/2010/main" val="803623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179934" y="2150187"/>
            <a:ext cx="10186489" cy="5328000"/>
          </a:xfrm>
          <a:prstGeom prst="rect">
            <a:avLst/>
          </a:prstGeom>
          <a:solidFill>
            <a:schemeClr val="accent3">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lIns="180000" tIns="180000" rIns="72000" bIns="0" rtlCol="0">
            <a:noAutofit/>
          </a:bodyPr>
          <a:lstStyle/>
          <a:p>
            <a:pPr>
              <a:tabLst>
                <a:tab pos="1728523" algn="l"/>
              </a:tabLst>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関空島内でＦＣ</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バス</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の体験乗車等を実施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tabLst>
                <a:tab pos="1728523" algn="l"/>
              </a:tabLst>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tabLst>
                <a:tab pos="1728523" algn="l"/>
              </a:tabLst>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　実施期間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日（金）</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tabLst>
                <a:tab pos="1728523" algn="l"/>
              </a:tabLst>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tabLst>
                <a:tab pos="1728523" algn="l"/>
              </a:tabLst>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　内　　　容　　関西空港島内走行、水素ステーション見学（旅博期間中は洗車体験）</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tabLst>
                <a:tab pos="1728523" algn="l"/>
              </a:tabLst>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tabLst>
                <a:tab pos="1728523" algn="l"/>
              </a:tabLst>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　体験乗車の結果概要</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tabLst>
                <a:tab pos="1728523" algn="l"/>
              </a:tabLst>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①乗車人数　 　　　　旅博期間（</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499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名　　旅博以降（</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326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名　　合計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825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tabLst>
                <a:tab pos="1728523"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②アンケート　　　　　　参加者にアンケートを実施し、</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490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名に協力いただいた。</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tabLst>
                <a:tab pos="1728523" algn="l"/>
              </a:tabLst>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（詳細は別紙）　　　多くの方が、音が静か・乗り心地が良いと回答。　　</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7092702" y="4608000"/>
            <a:ext cx="3168000" cy="2700000"/>
          </a:xfrm>
          <a:prstGeom prst="rect">
            <a:avLst/>
          </a:prstGeom>
          <a:solidFill>
            <a:schemeClr val="lt1"/>
          </a:solidFill>
        </p:spPr>
        <p:style>
          <a:lnRef idx="2">
            <a:schemeClr val="accent1"/>
          </a:lnRef>
          <a:fillRef idx="1">
            <a:schemeClr val="lt1"/>
          </a:fillRef>
          <a:effectRef idx="0">
            <a:schemeClr val="accent1"/>
          </a:effectRef>
          <a:fontRef idx="minor">
            <a:schemeClr val="dk1"/>
          </a:fontRef>
        </p:style>
        <p:txBody>
          <a:bodyPr wrap="square" lIns="180000" tIns="36000" rIns="72000" bIns="0" rtlCol="0">
            <a:noAutofit/>
          </a:bodyPr>
          <a:lstStyle/>
          <a:p>
            <a:pPr>
              <a:tabLst>
                <a:tab pos="1728523"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tabLst>
                <a:tab pos="1728523" algn="l"/>
              </a:tabLst>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3672000" y="4609023"/>
            <a:ext cx="3312368" cy="2700000"/>
          </a:xfrm>
          <a:prstGeom prst="rect">
            <a:avLst/>
          </a:prstGeom>
          <a:solidFill>
            <a:schemeClr val="lt1"/>
          </a:solidFill>
        </p:spPr>
        <p:style>
          <a:lnRef idx="2">
            <a:schemeClr val="accent1"/>
          </a:lnRef>
          <a:fillRef idx="1">
            <a:schemeClr val="lt1"/>
          </a:fillRef>
          <a:effectRef idx="0">
            <a:schemeClr val="accent1"/>
          </a:effectRef>
          <a:fontRef idx="minor">
            <a:schemeClr val="dk1"/>
          </a:fontRef>
        </p:style>
        <p:txBody>
          <a:bodyPr wrap="square" lIns="180000" tIns="36000" rIns="72000" bIns="0" rtlCol="0">
            <a:noAutofit/>
          </a:bodyPr>
          <a:lstStyle/>
          <a:p>
            <a:pPr>
              <a:tabLst>
                <a:tab pos="1728523"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tabLst>
                <a:tab pos="1728523" algn="l"/>
              </a:tabLst>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323950" y="4609023"/>
            <a:ext cx="3232544" cy="2700000"/>
          </a:xfrm>
          <a:prstGeom prst="rect">
            <a:avLst/>
          </a:prstGeom>
          <a:solidFill>
            <a:schemeClr val="lt1"/>
          </a:solidFill>
        </p:spPr>
        <p:style>
          <a:lnRef idx="2">
            <a:schemeClr val="accent1"/>
          </a:lnRef>
          <a:fillRef idx="1">
            <a:schemeClr val="lt1"/>
          </a:fillRef>
          <a:effectRef idx="0">
            <a:schemeClr val="accent1"/>
          </a:effectRef>
          <a:fontRef idx="minor">
            <a:schemeClr val="dk1"/>
          </a:fontRef>
        </p:style>
        <p:txBody>
          <a:bodyPr wrap="square" lIns="180000" tIns="36000" rIns="72000" bIns="0" rtlCol="0">
            <a:noAutofit/>
          </a:bodyPr>
          <a:lstStyle/>
          <a:p>
            <a:pPr>
              <a:tabLst>
                <a:tab pos="1728523"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tabLst>
                <a:tab pos="1728523" algn="l"/>
              </a:tabLst>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3" name="Picture 3" descr="E:\LIB\56 H2Osakaビジョン\003　FCバス研究会\02　28年度\14　2905xx　関空FCバスPJ\写真\資料作成用\DSC_536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5330" y="4811374"/>
            <a:ext cx="1008112" cy="1345521"/>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ctrTitle"/>
          </p:nvPr>
        </p:nvSpPr>
        <p:spPr>
          <a:xfrm>
            <a:off x="539974" y="108223"/>
            <a:ext cx="9604564" cy="744581"/>
          </a:xfrm>
        </p:spPr>
        <p:txBody>
          <a:bodyPr>
            <a:noAutofit/>
          </a:bodyPr>
          <a:lstStyle/>
          <a:p>
            <a:r>
              <a:rPr lang="ja-JP" altLang="en-US" sz="2800" b="1" dirty="0" smtClean="0">
                <a:solidFill>
                  <a:srgbClr val="1E2359"/>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2800" b="1" dirty="0">
                <a:solidFill>
                  <a:srgbClr val="1E2359"/>
                </a:solidFill>
                <a:latin typeface="Meiryo UI" panose="020B0604030504040204" pitchFamily="50" charset="-128"/>
                <a:ea typeface="Meiryo UI" panose="020B0604030504040204" pitchFamily="50" charset="-128"/>
                <a:cs typeface="Meiryo UI" panose="020B0604030504040204" pitchFamily="50" charset="-128"/>
              </a:rPr>
              <a:t>国際空港で</a:t>
            </a:r>
            <a:r>
              <a:rPr lang="ja-JP" altLang="en-US" sz="2800" b="1" dirty="0" smtClean="0">
                <a:solidFill>
                  <a:srgbClr val="1E2359"/>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2800" b="1" dirty="0" smtClean="0">
                <a:solidFill>
                  <a:srgbClr val="1E2359"/>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2800" b="1" dirty="0" smtClean="0">
                <a:solidFill>
                  <a:srgbClr val="1E2359"/>
                </a:solidFill>
                <a:latin typeface="Meiryo UI" panose="020B0604030504040204" pitchFamily="50" charset="-128"/>
                <a:ea typeface="Meiryo UI" panose="020B0604030504040204" pitchFamily="50" charset="-128"/>
                <a:cs typeface="Meiryo UI" panose="020B0604030504040204" pitchFamily="50" charset="-128"/>
              </a:rPr>
              <a:t>バス体験</a:t>
            </a:r>
            <a:r>
              <a:rPr lang="ja-JP" altLang="en-US" sz="2800" b="1" dirty="0">
                <a:solidFill>
                  <a:srgbClr val="1E2359"/>
                </a:solidFill>
                <a:latin typeface="Meiryo UI" panose="020B0604030504040204" pitchFamily="50" charset="-128"/>
                <a:ea typeface="Meiryo UI" panose="020B0604030504040204" pitchFamily="50" charset="-128"/>
                <a:cs typeface="Meiryo UI" panose="020B0604030504040204" pitchFamily="50" charset="-128"/>
              </a:rPr>
              <a:t>イベント実施</a:t>
            </a:r>
            <a:r>
              <a:rPr lang="ja-JP" altLang="en-US" sz="2800" b="1" dirty="0" smtClean="0">
                <a:solidFill>
                  <a:srgbClr val="1E2359"/>
                </a:solidFill>
                <a:latin typeface="Meiryo UI" panose="020B0604030504040204" pitchFamily="50" charset="-128"/>
                <a:ea typeface="Meiryo UI" panose="020B0604030504040204" pitchFamily="50" charset="-128"/>
                <a:cs typeface="Meiryo UI" panose="020B0604030504040204" pitchFamily="50" charset="-128"/>
              </a:rPr>
              <a:t>報告　</a:t>
            </a:r>
            <a:endParaRPr lang="ja-JP" altLang="en-US" sz="2800" b="1" dirty="0">
              <a:solidFill>
                <a:srgbClr val="1E2359"/>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83990" y="180231"/>
            <a:ext cx="986603" cy="619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4910" y="180231"/>
            <a:ext cx="1002630" cy="619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8"/>
          <p:cNvSpPr txBox="1"/>
          <p:nvPr/>
        </p:nvSpPr>
        <p:spPr>
          <a:xfrm>
            <a:off x="179933" y="973945"/>
            <a:ext cx="10186489" cy="934478"/>
          </a:xfrm>
          <a:prstGeom prst="rect">
            <a:avLst/>
          </a:prstGeom>
          <a:solidFill>
            <a:schemeClr val="accent3">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lIns="98188" tIns="180000" rIns="98188" bIns="72000" rtlCol="0">
            <a:no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将来的な府内へ</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FC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バス</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導入に向けて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、研究会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の取組みの一環として、国内外の旅客者が利用する関空島内で、「旅博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」の開催期に</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合わせて</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FC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バス</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の体験イベントを実施。環境性に優れた</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最新</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FC</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バス</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の性能を体感していただくとともに</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FC</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バス</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の普及に</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向けた</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PR</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関空</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での水素エネルギー</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に関する</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等の</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紹介を行う。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483785" y="861161"/>
            <a:ext cx="1008000" cy="215444"/>
          </a:xfrm>
          <a:prstGeom prst="rect">
            <a:avLst/>
          </a:prstGeom>
        </p:spPr>
        <p:style>
          <a:lnRef idx="1">
            <a:schemeClr val="accent1"/>
          </a:lnRef>
          <a:fillRef idx="3">
            <a:schemeClr val="accent1"/>
          </a:fillRef>
          <a:effectRef idx="2">
            <a:schemeClr val="accent1"/>
          </a:effectRef>
          <a:fontRef idx="minor">
            <a:schemeClr val="lt1"/>
          </a:fontRef>
        </p:style>
        <p:txBody>
          <a:bodyPr wrap="square" lIns="98188" tIns="0" rIns="98188" bIns="0" rtlCol="0" anchor="ctr" anchorCtr="0">
            <a:sp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目　的</a:t>
            </a:r>
          </a:p>
        </p:txBody>
      </p:sp>
      <p:sp>
        <p:nvSpPr>
          <p:cNvPr id="12" name="テキスト ボックス 11"/>
          <p:cNvSpPr txBox="1"/>
          <p:nvPr/>
        </p:nvSpPr>
        <p:spPr>
          <a:xfrm>
            <a:off x="507804" y="2022948"/>
            <a:ext cx="1008000" cy="215444"/>
          </a:xfrm>
          <a:prstGeom prst="rect">
            <a:avLst/>
          </a:prstGeom>
        </p:spPr>
        <p:style>
          <a:lnRef idx="1">
            <a:schemeClr val="accent1"/>
          </a:lnRef>
          <a:fillRef idx="3">
            <a:schemeClr val="accent1"/>
          </a:fillRef>
          <a:effectRef idx="2">
            <a:schemeClr val="accent1"/>
          </a:effectRef>
          <a:fontRef idx="minor">
            <a:schemeClr val="lt1"/>
          </a:fontRef>
        </p:style>
        <p:txBody>
          <a:bodyPr wrap="square" lIns="98188" tIns="0" rIns="98188" bIns="0" rtlCol="0" anchor="ctr" anchorCtr="0">
            <a:spAutoFit/>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概　要</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タイトル 1"/>
          <p:cNvSpPr txBox="1">
            <a:spLocks/>
          </p:cNvSpPr>
          <p:nvPr/>
        </p:nvSpPr>
        <p:spPr>
          <a:xfrm>
            <a:off x="755998" y="4248000"/>
            <a:ext cx="2376264" cy="535863"/>
          </a:xfrm>
          <a:prstGeom prst="rect">
            <a:avLst/>
          </a:prstGeom>
          <a:solidFill>
            <a:schemeClr val="lt1"/>
          </a:solidFill>
        </p:spPr>
        <p:txBody>
          <a:bodyPr vert="horz" wrap="none" lIns="0" tIns="0" rIns="0" bIns="0" rtlCol="0" anchor="ctr">
            <a:noAutofit/>
          </a:bodyPr>
          <a:lstStyle>
            <a:lvl1pPr algn="l" defTabSz="914400" rtl="0" eaLnBrk="1" latinLnBrk="0" hangingPunct="1">
              <a:lnSpc>
                <a:spcPct val="90000"/>
              </a:lnSpc>
              <a:spcBef>
                <a:spcPct val="0"/>
              </a:spcBef>
              <a:buNone/>
              <a:defRPr kumimoji="1" sz="2800" b="1" kern="1200">
                <a:solidFill>
                  <a:srgbClr val="02105D"/>
                </a:solidFill>
                <a:latin typeface="Meiryo UI" panose="020B0604030504040204" pitchFamily="50" charset="-128"/>
                <a:ea typeface="Meiryo UI" panose="020B0604030504040204" pitchFamily="50" charset="-128"/>
                <a:cs typeface="Meiryo UI" panose="020B0604030504040204" pitchFamily="50" charset="-128"/>
              </a:defRPr>
            </a:lvl1pPr>
          </a:lstStyle>
          <a:p>
            <a:pPr algn="ctr"/>
            <a:r>
              <a:rPr lang="ja-JP" altLang="en-US" sz="1600" dirty="0" smtClean="0"/>
              <a:t>関空旅博での体験乗車</a:t>
            </a:r>
            <a:endParaRPr lang="en-US" altLang="ja-JP" sz="1600" dirty="0" smtClean="0"/>
          </a:p>
          <a:p>
            <a:pPr algn="ctr"/>
            <a:r>
              <a:rPr lang="ja-JP" altLang="en-US" sz="1600" dirty="0" smtClean="0"/>
              <a:t>（</a:t>
            </a:r>
            <a:r>
              <a:rPr lang="en-US" altLang="ja-JP" sz="1600" dirty="0" smtClean="0"/>
              <a:t>5/27</a:t>
            </a:r>
            <a:r>
              <a:rPr lang="ja-JP" altLang="en-US" sz="1600" dirty="0" smtClean="0"/>
              <a:t>～</a:t>
            </a:r>
            <a:r>
              <a:rPr lang="en-US" altLang="ja-JP" sz="1600" dirty="0" smtClean="0"/>
              <a:t>28</a:t>
            </a:r>
            <a:r>
              <a:rPr lang="ja-JP" altLang="en-US" sz="1600" dirty="0" smtClean="0"/>
              <a:t>）</a:t>
            </a:r>
            <a:endParaRPr lang="ja-JP" altLang="en-US" sz="1600" dirty="0"/>
          </a:p>
        </p:txBody>
      </p:sp>
      <p:pic>
        <p:nvPicPr>
          <p:cNvPr id="16" name="Picture 2" descr="E:\LIB\56 H2Osakaビジョン\003　FCバス研究会\02　28年度\14　2905xx　関空FCバスPJ\写真\資料作成用\DSC_5351.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8000" contrast="2000"/>
                    </a14:imgEffect>
                  </a14:imgLayer>
                </a14:imgProps>
              </a:ext>
              <a:ext uri="{28A0092B-C50C-407E-A947-70E740481C1C}">
                <a14:useLocalDpi xmlns:a14="http://schemas.microsoft.com/office/drawing/2010/main" val="0"/>
              </a:ext>
            </a:extLst>
          </a:blip>
          <a:srcRect t="9728" b="-9728"/>
          <a:stretch/>
        </p:blipFill>
        <p:spPr bwMode="auto">
          <a:xfrm>
            <a:off x="431575" y="4962014"/>
            <a:ext cx="1877818" cy="1475228"/>
          </a:xfrm>
          <a:prstGeom prst="rect">
            <a:avLst/>
          </a:prstGeom>
          <a:noFill/>
          <a:extLst>
            <a:ext uri="{909E8E84-426E-40DD-AFC4-6F175D3DCCD1}">
              <a14:hiddenFill xmlns:a14="http://schemas.microsoft.com/office/drawing/2010/main">
                <a:solidFill>
                  <a:srgbClr val="FFFFFF"/>
                </a:solidFill>
              </a14:hiddenFill>
            </a:ext>
          </a:extLst>
        </p:spPr>
      </p:pic>
      <p:pic>
        <p:nvPicPr>
          <p:cNvPr id="17" name="図 16"/>
          <p:cNvPicPr>
            <a:picLocks noChangeAspect="1"/>
          </p:cNvPicPr>
          <p:nvPr/>
        </p:nvPicPr>
        <p:blipFill>
          <a:blip r:embed="rId6" cstate="print">
            <a:extLst>
              <a:ext uri="{BEBA8EAE-BF5A-486C-A8C5-ECC9F3942E4B}">
                <a14:imgProps xmlns:a14="http://schemas.microsoft.com/office/drawing/2010/main">
                  <a14:imgLayer r:embed="rId7">
                    <a14:imgEffect>
                      <a14:brightnessContrast bright="46000" contrast="4000"/>
                    </a14:imgEffect>
                  </a14:imgLayer>
                </a14:imgProps>
              </a:ext>
              <a:ext uri="{28A0092B-C50C-407E-A947-70E740481C1C}">
                <a14:useLocalDpi xmlns:a14="http://schemas.microsoft.com/office/drawing/2010/main" val="0"/>
              </a:ext>
            </a:extLst>
          </a:blip>
          <a:stretch>
            <a:fillRect/>
          </a:stretch>
        </p:blipFill>
        <p:spPr>
          <a:xfrm>
            <a:off x="1983187" y="4875894"/>
            <a:ext cx="1275653" cy="956740"/>
          </a:xfrm>
          <a:prstGeom prst="rect">
            <a:avLst/>
          </a:prstGeom>
        </p:spPr>
      </p:pic>
      <p:sp>
        <p:nvSpPr>
          <p:cNvPr id="18" name="テキスト ボックス 17"/>
          <p:cNvSpPr txBox="1"/>
          <p:nvPr/>
        </p:nvSpPr>
        <p:spPr>
          <a:xfrm>
            <a:off x="2337064" y="4931271"/>
            <a:ext cx="811119" cy="153888"/>
          </a:xfrm>
          <a:prstGeom prst="rect">
            <a:avLst/>
          </a:prstGeom>
          <a:solidFill>
            <a:schemeClr val="lt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（受付ブース）</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935575" y="4971474"/>
            <a:ext cx="811119" cy="153889"/>
          </a:xfrm>
          <a:prstGeom prst="rect">
            <a:avLst/>
          </a:prstGeom>
          <a:solidFill>
            <a:schemeClr val="lt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説明）</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425412" y="6328788"/>
            <a:ext cx="3014680" cy="828304"/>
          </a:xfrm>
          <a:prstGeom prst="rect">
            <a:avLst/>
          </a:prstGeom>
          <a:noFill/>
        </p:spPr>
        <p:txBody>
          <a:bodyPr wrap="none" lIns="0" tIns="0" rIns="0" bIns="0" rtlCol="0" anchor="ctr" anchorCtr="0">
            <a:noAutofit/>
          </a:bodyPr>
          <a:lstStyle/>
          <a:p>
            <a:pPr>
              <a:lnSpc>
                <a:spcPts val="1300"/>
              </a:lnSpc>
              <a:spcBef>
                <a:spcPts val="20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旅博来場者を対象に</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時間の体験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乗車</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●乗車人数・・・</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499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●乗車希望者が多く、</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時過ぎには受付終了</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コンテンツ プレースホルダー 2"/>
          <p:cNvSpPr txBox="1">
            <a:spLocks/>
          </p:cNvSpPr>
          <p:nvPr/>
        </p:nvSpPr>
        <p:spPr>
          <a:xfrm>
            <a:off x="3833642" y="6337622"/>
            <a:ext cx="3187052" cy="792088"/>
          </a:xfrm>
          <a:prstGeom prst="rect">
            <a:avLst/>
          </a:prstGeom>
          <a:noFill/>
        </p:spPr>
        <p:txBody>
          <a:bodyPr vert="horz" wrap="none" lIns="0" tIns="0" rIns="0" bIns="0" rtlCol="0">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algn="l">
              <a:lnSpc>
                <a:spcPts val="1300"/>
              </a:lnSpc>
              <a:spcBef>
                <a:spcPts val="200"/>
              </a:spcBef>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●海外旅行者を中心とした空港利用者が乗車</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300"/>
              </a:lnSpc>
              <a:spcBef>
                <a:spcPts val="200"/>
              </a:spcBef>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●乗車人数・・・</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270</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300"/>
              </a:lnSpc>
              <a:spcBef>
                <a:spcPts val="200"/>
              </a:spcBef>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●事前の告知やバスラッピングなど、更に多くの人に</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300"/>
              </a:lnSpc>
              <a:spcBef>
                <a:spcPts val="200"/>
              </a:spcBef>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バスの取組を知ってもらうような工夫が必要</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4" name="Picture 2" descr="E:\LIB\56 H2Osakaビジョン\003　FCバス研究会\02　28年度\14　2905xx　関空FCバスPJ\写真\資料作成用\DSC_537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56398" y="4942944"/>
            <a:ext cx="905338" cy="1208349"/>
          </a:xfrm>
          <a:prstGeom prst="rect">
            <a:avLst/>
          </a:prstGeom>
          <a:noFill/>
          <a:extLst>
            <a:ext uri="{909E8E84-426E-40DD-AFC4-6F175D3DCCD1}">
              <a14:hiddenFill xmlns:a14="http://schemas.microsoft.com/office/drawing/2010/main">
                <a:solidFill>
                  <a:srgbClr val="FFFFFF"/>
                </a:solidFill>
              </a14:hiddenFill>
            </a:ext>
          </a:extLst>
        </p:spPr>
      </p:pic>
      <p:sp>
        <p:nvSpPr>
          <p:cNvPr id="25" name="タイトル 1"/>
          <p:cNvSpPr txBox="1">
            <a:spLocks/>
          </p:cNvSpPr>
          <p:nvPr/>
        </p:nvSpPr>
        <p:spPr>
          <a:xfrm>
            <a:off x="7890272" y="4248000"/>
            <a:ext cx="1722710" cy="543428"/>
          </a:xfrm>
          <a:prstGeom prst="rect">
            <a:avLst/>
          </a:prstGeom>
          <a:solidFill>
            <a:schemeClr val="bg1"/>
          </a:solidFill>
        </p:spPr>
        <p:txBody>
          <a:bodyPr vert="horz" wrap="none" lIns="0" tIns="0" rIns="0" bIns="0" rtlCol="0" anchor="ctr">
            <a:noAutofit/>
          </a:bodyPr>
          <a:lstStyle>
            <a:lvl1pPr algn="ctr" defTabSz="1028700" rtl="0" eaLnBrk="1" latinLnBrk="0" hangingPunct="1">
              <a:spcBef>
                <a:spcPct val="0"/>
              </a:spcBef>
              <a:buNone/>
              <a:defRPr kumimoji="1" sz="5000" kern="1200">
                <a:solidFill>
                  <a:schemeClr val="tx1"/>
                </a:solidFill>
                <a:latin typeface="+mj-lt"/>
                <a:ea typeface="+mj-ea"/>
                <a:cs typeface="+mj-cs"/>
              </a:defRPr>
            </a:lvl1pPr>
          </a:lstStyle>
          <a:p>
            <a:r>
              <a:rPr lang="ja-JP" altLang="en-US" sz="1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関係者試乗会</a:t>
            </a:r>
            <a:endParaRPr lang="en-US" altLang="ja-JP" sz="1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6/2</a:t>
            </a:r>
            <a:r>
              <a:rPr lang="ja-JP" altLang="en-US" sz="1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6" name="Picture 2" descr="E:\LIB\56 H2Osakaビジョン\003　FCバス研究会\02　28年度\14　2905xx　関空FCバスPJ\写真\資料作成用\DSC_5389.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68766" y="4939452"/>
            <a:ext cx="2007520" cy="1181235"/>
          </a:xfrm>
          <a:prstGeom prst="rect">
            <a:avLst/>
          </a:prstGeom>
          <a:noFill/>
          <a:extLst>
            <a:ext uri="{909E8E84-426E-40DD-AFC4-6F175D3DCCD1}">
              <a14:hiddenFill xmlns:a14="http://schemas.microsoft.com/office/drawing/2010/main">
                <a:solidFill>
                  <a:srgbClr val="FFFFFF"/>
                </a:solidFill>
              </a14:hiddenFill>
            </a:ext>
          </a:extLst>
        </p:spPr>
      </p:pic>
      <p:sp>
        <p:nvSpPr>
          <p:cNvPr id="27" name="コンテンツ プレースホルダー 2"/>
          <p:cNvSpPr txBox="1">
            <a:spLocks/>
          </p:cNvSpPr>
          <p:nvPr/>
        </p:nvSpPr>
        <p:spPr>
          <a:xfrm>
            <a:off x="7452742" y="6337023"/>
            <a:ext cx="2520280" cy="1008711"/>
          </a:xfrm>
          <a:prstGeom prst="rect">
            <a:avLst/>
          </a:prstGeom>
        </p:spPr>
        <p:txBody>
          <a:bodyPr vert="horz" wrap="none" lIns="0" tIns="0" rIns="0" bIns="0" rtlCol="0">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algn="l">
              <a:lnSpc>
                <a:spcPts val="1300"/>
              </a:lnSpc>
              <a:spcBef>
                <a:spcPts val="200"/>
              </a:spcBef>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●ビジョン推進会議、</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バス研究会、</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300"/>
              </a:lnSpc>
              <a:spcBef>
                <a:spcPts val="200"/>
              </a:spcBef>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関空島内事業者等の関係者を対象</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300"/>
              </a:lnSpc>
              <a:spcBef>
                <a:spcPts val="200"/>
              </a:spcBef>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●乗車人数</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タイトル 1"/>
          <p:cNvSpPr txBox="1">
            <a:spLocks/>
          </p:cNvSpPr>
          <p:nvPr/>
        </p:nvSpPr>
        <p:spPr>
          <a:xfrm>
            <a:off x="4287081" y="4248000"/>
            <a:ext cx="2157549" cy="499873"/>
          </a:xfrm>
          <a:prstGeom prst="rect">
            <a:avLst/>
          </a:prstGeom>
          <a:solidFill>
            <a:schemeClr val="lt1"/>
          </a:solidFill>
        </p:spPr>
        <p:txBody>
          <a:bodyPr vert="horz" wrap="none" lIns="0" tIns="0" rIns="0" bIns="0" rtlCol="0" anchor="ctr">
            <a:noAutofit/>
          </a:bodyPr>
          <a:lstStyle>
            <a:lvl1pPr algn="ctr" defTabSz="1028700" rtl="0" eaLnBrk="1" latinLnBrk="0" hangingPunct="1">
              <a:spcBef>
                <a:spcPct val="0"/>
              </a:spcBef>
              <a:buNone/>
              <a:defRPr kumimoji="1" sz="5000" kern="1200">
                <a:solidFill>
                  <a:schemeClr val="tx1"/>
                </a:solidFill>
                <a:latin typeface="+mj-lt"/>
                <a:ea typeface="+mj-ea"/>
                <a:cs typeface="+mj-cs"/>
              </a:defRPr>
            </a:lvl1pPr>
          </a:lstStyle>
          <a:p>
            <a:r>
              <a:rPr lang="ja-JP" altLang="en-US" sz="1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第２ターミナル連絡バス</a:t>
            </a:r>
            <a:endParaRPr lang="en-US" altLang="ja-JP" sz="1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5/29</a:t>
            </a:r>
            <a:r>
              <a:rPr lang="ja-JP" altLang="en-US" sz="1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6/1</a:t>
            </a:r>
            <a:r>
              <a:rPr lang="ja-JP" altLang="en-US" sz="1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10045070" y="7165047"/>
            <a:ext cx="360000" cy="360000"/>
          </a:xfrm>
          <a:ln>
            <a:solidFill>
              <a:schemeClr val="tx1"/>
            </a:solidFill>
          </a:ln>
        </p:spPr>
        <p:txBody>
          <a:bodyPr/>
          <a:lstStyle/>
          <a:p>
            <a:pPr algn="ctr"/>
            <a:fld id="{E973964C-9351-4843-AA03-70BA0614D902}" type="slidenum">
              <a:rPr kumimoji="1" lang="ja-JP" altLang="en-US" smtClean="0"/>
              <a:pPr algn="ctr"/>
              <a:t>3</a:t>
            </a:fld>
            <a:endParaRPr kumimoji="1" lang="ja-JP" altLang="en-US" dirty="0"/>
          </a:p>
        </p:txBody>
      </p:sp>
    </p:spTree>
    <p:extLst>
      <p:ext uri="{BB962C8B-B14F-4D97-AF65-F5344CB8AC3E}">
        <p14:creationId xmlns:p14="http://schemas.microsoft.com/office/powerpoint/2010/main" val="270530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206" y="4784492"/>
            <a:ext cx="4729386" cy="2776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タイトル 1"/>
          <p:cNvSpPr txBox="1">
            <a:spLocks/>
          </p:cNvSpPr>
          <p:nvPr/>
        </p:nvSpPr>
        <p:spPr>
          <a:xfrm>
            <a:off x="1862913" y="114104"/>
            <a:ext cx="6669949" cy="570183"/>
          </a:xfrm>
          <a:prstGeom prst="rect">
            <a:avLst/>
          </a:prstGeom>
        </p:spPr>
        <p:txBody>
          <a:bodyPr vert="horz" lIns="102870" tIns="51435" rIns="102870" bIns="51435" rtlCol="0" anchor="ctr">
            <a:noAutofit/>
          </a:bodyPr>
          <a:lstStyle>
            <a:lvl1pPr algn="ctr" defTabSz="1028700" rtl="0" eaLnBrk="1" latinLnBrk="0" hangingPunct="1">
              <a:spcBef>
                <a:spcPct val="0"/>
              </a:spcBef>
              <a:buNone/>
              <a:defRPr kumimoji="1" sz="5000" kern="1200">
                <a:solidFill>
                  <a:schemeClr val="tx1"/>
                </a:solidFill>
                <a:latin typeface="+mj-lt"/>
                <a:ea typeface="+mj-ea"/>
                <a:cs typeface="+mj-cs"/>
              </a:defRPr>
            </a:lvl1pPr>
          </a:lstStyle>
          <a:p>
            <a:r>
              <a:rPr lang="ja-JP" altLang="en-US" sz="2800" b="1" dirty="0" smtClean="0">
                <a:solidFill>
                  <a:srgbClr val="1E2359"/>
                </a:solidFill>
                <a:latin typeface="Meiryo UI" panose="020B0604030504040204" pitchFamily="50" charset="-128"/>
                <a:ea typeface="Meiryo UI" panose="020B0604030504040204" pitchFamily="50" charset="-128"/>
                <a:cs typeface="Meiryo UI" panose="020B0604030504040204" pitchFamily="50" charset="-128"/>
              </a:rPr>
              <a:t>実施にかかる主な調整事項</a:t>
            </a:r>
            <a:endParaRPr lang="ja-JP" altLang="en-US" sz="2800" b="1" dirty="0">
              <a:solidFill>
                <a:srgbClr val="1E23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27341" y="612279"/>
            <a:ext cx="9865096" cy="1555956"/>
          </a:xfrm>
          <a:prstGeom prst="rect">
            <a:avLst/>
          </a:prstGeom>
          <a:noFill/>
        </p:spPr>
        <p:txBody>
          <a:bodyPr wrap="square" lIns="36000" tIns="49094" rIns="98188" bIns="49094" rtlCol="0">
            <a:spAutoFit/>
          </a:bodyPr>
          <a:lstStyle/>
          <a:p>
            <a:r>
              <a:rPr lang="en-US" altLang="ja-JP"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バスの貸出に</a:t>
            </a:r>
            <a:r>
              <a:rPr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ついて</a:t>
            </a:r>
            <a:r>
              <a:rPr lang="ja-JP" altLang="en-US"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1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トヨタ自動車が、自社所有</a:t>
            </a: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バスを活用するにあたり</a:t>
            </a:r>
            <a:r>
              <a:rPr lang="ja-JP" altLang="en-US" sz="1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水素</a:t>
            </a: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に関する取組に力を入れて</a:t>
            </a:r>
            <a:r>
              <a:rPr lang="ja-JP" altLang="en-US" sz="1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いる自治体へ利用</a:t>
            </a: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希望を</a:t>
            </a:r>
            <a:r>
              <a:rPr lang="ja-JP" altLang="en-US" sz="1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照会</a:t>
            </a:r>
            <a:endParaRPr lang="en-US" altLang="ja-JP" sz="1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●その第一号</a:t>
            </a: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、関西国際空港での</a:t>
            </a:r>
            <a:r>
              <a:rPr lang="en-US" altLang="ja-JP" sz="1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バス体験イベントを実施。</a:t>
            </a:r>
            <a:endParaRPr lang="en-US" altLang="ja-JP"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04860" y="2268463"/>
            <a:ext cx="9604564" cy="1555956"/>
          </a:xfrm>
          <a:prstGeom prst="rect">
            <a:avLst/>
          </a:prstGeom>
          <a:noFill/>
        </p:spPr>
        <p:txBody>
          <a:bodyPr wrap="square" lIns="36000" tIns="49094" rIns="98188" bIns="49094" rtlCol="0">
            <a:spAutoFit/>
          </a:bodyPr>
          <a:lstStyle/>
          <a:p>
            <a:r>
              <a:rPr lang="en-US" altLang="ja-JP"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バス運用について</a:t>
            </a:r>
            <a:r>
              <a:rPr lang="ja-JP" altLang="en-US"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1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関空</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水素</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ST</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を</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FC</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バスへの充填も可能な</a:t>
            </a: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プログラムへ改造</a:t>
            </a: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●南海</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バス乗務員への講習</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実施</a:t>
            </a:r>
          </a:p>
        </p:txBody>
      </p:sp>
      <p:sp>
        <p:nvSpPr>
          <p:cNvPr id="12" name="テキスト ボックス 11"/>
          <p:cNvSpPr txBox="1"/>
          <p:nvPr/>
        </p:nvSpPr>
        <p:spPr>
          <a:xfrm>
            <a:off x="40298" y="3934012"/>
            <a:ext cx="7700676" cy="1150717"/>
          </a:xfrm>
          <a:prstGeom prst="rect">
            <a:avLst/>
          </a:prstGeom>
          <a:noFill/>
        </p:spPr>
        <p:txBody>
          <a:bodyPr wrap="square" lIns="36000" tIns="49094" rIns="98188" bIns="49094" rtlCol="0">
            <a:spAutoFit/>
          </a:bodyPr>
          <a:lstStyle/>
          <a:p>
            <a:r>
              <a:rPr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走行ルートについて</a:t>
            </a:r>
            <a:r>
              <a:rPr lang="ja-JP" altLang="en-US"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1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エアロプラザ　～　関空水素ステーション　～　第２ターミナル</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ビル</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　南海バス　</a:t>
            </a: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車庫</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～エアロプラザ</a:t>
            </a:r>
            <a:r>
              <a:rPr lang="ja-JP" altLang="en-US" sz="18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8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6" name="グループ化 15"/>
          <p:cNvGrpSpPr/>
          <p:nvPr/>
        </p:nvGrpSpPr>
        <p:grpSpPr>
          <a:xfrm>
            <a:off x="251942" y="5226714"/>
            <a:ext cx="9793088" cy="2259370"/>
            <a:chOff x="395958" y="4896871"/>
            <a:chExt cx="9793088" cy="2259370"/>
          </a:xfrm>
        </p:grpSpPr>
        <p:sp>
          <p:nvSpPr>
            <p:cNvPr id="13" name="正方形/長方形 12"/>
            <p:cNvSpPr/>
            <p:nvPr/>
          </p:nvSpPr>
          <p:spPr>
            <a:xfrm>
              <a:off x="873106" y="6516935"/>
              <a:ext cx="1467068" cy="246221"/>
            </a:xfrm>
            <a:prstGeom prst="rect">
              <a:avLst/>
            </a:prstGeom>
          </p:spPr>
          <p:txBody>
            <a:bodyPr wrap="none">
              <a:spAutoFit/>
            </a:bodyPr>
            <a:lstStyle/>
            <a:p>
              <a:r>
                <a:rPr lang="ja-JP" altLang="en-US" sz="1000" dirty="0"/>
                <a:t>岩谷産業株式会社提供</a:t>
              </a:r>
            </a:p>
          </p:txBody>
        </p:sp>
        <p:grpSp>
          <p:nvGrpSpPr>
            <p:cNvPr id="15" name="グループ化 14"/>
            <p:cNvGrpSpPr/>
            <p:nvPr/>
          </p:nvGrpSpPr>
          <p:grpSpPr>
            <a:xfrm>
              <a:off x="395958" y="4896871"/>
              <a:ext cx="2461973" cy="1628481"/>
              <a:chOff x="395958" y="4896871"/>
              <a:chExt cx="2461973" cy="1628481"/>
            </a:xfrm>
          </p:grpSpPr>
          <p:sp>
            <p:nvSpPr>
              <p:cNvPr id="14" name="線吹き出し 2 (枠付き) 13"/>
              <p:cNvSpPr/>
              <p:nvPr/>
            </p:nvSpPr>
            <p:spPr>
              <a:xfrm>
                <a:off x="395958" y="4896871"/>
                <a:ext cx="2461973" cy="1628481"/>
              </a:xfrm>
              <a:prstGeom prst="borderCallout2">
                <a:avLst>
                  <a:gd name="adj1" fmla="val 18919"/>
                  <a:gd name="adj2" fmla="val 100276"/>
                  <a:gd name="adj3" fmla="val 18471"/>
                  <a:gd name="adj4" fmla="val 118827"/>
                  <a:gd name="adj5" fmla="val 31766"/>
                  <a:gd name="adj6" fmla="val 17527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イワタニ水素</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ステーション</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関西</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国際空港</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006" y="5390586"/>
                <a:ext cx="1574804" cy="1054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5" name="正方形/長方形 24"/>
            <p:cNvSpPr/>
            <p:nvPr/>
          </p:nvSpPr>
          <p:spPr>
            <a:xfrm>
              <a:off x="8419010" y="6910020"/>
              <a:ext cx="1770036" cy="246221"/>
            </a:xfrm>
            <a:prstGeom prst="rect">
              <a:avLst/>
            </a:prstGeom>
          </p:spPr>
          <p:txBody>
            <a:bodyPr wrap="none">
              <a:spAutoFit/>
            </a:bodyPr>
            <a:lstStyle/>
            <a:p>
              <a:r>
                <a:rPr lang="ja-JP" altLang="en-US" sz="1000" dirty="0" smtClean="0"/>
                <a:t>関西</a:t>
              </a:r>
              <a:r>
                <a:rPr lang="ja-JP" altLang="en-US" sz="1000" dirty="0"/>
                <a:t>エアポート</a:t>
              </a:r>
              <a:r>
                <a:rPr lang="ja-JP" altLang="en-US" sz="1000" dirty="0" smtClean="0"/>
                <a:t>株式</a:t>
              </a:r>
              <a:r>
                <a:rPr lang="ja-JP" altLang="en-US" sz="1000" dirty="0"/>
                <a:t>会社提供</a:t>
              </a:r>
            </a:p>
          </p:txBody>
        </p:sp>
      </p:grpSp>
      <p:pic>
        <p:nvPicPr>
          <p:cNvPr id="9" name="Picture 3" descr="C:\Users\ShimaguchiS\AppData\Local\Microsoft\Windows\Temporary Internet Files\Content.Outlook\ONLP7RQS\IMG_041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792" b="20311"/>
          <a:stretch/>
        </p:blipFill>
        <p:spPr bwMode="auto">
          <a:xfrm>
            <a:off x="6830632" y="845725"/>
            <a:ext cx="3134050" cy="1689979"/>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グループ化 17"/>
          <p:cNvGrpSpPr/>
          <p:nvPr/>
        </p:nvGrpSpPr>
        <p:grpSpPr>
          <a:xfrm>
            <a:off x="5059889" y="2317425"/>
            <a:ext cx="2160241" cy="1845786"/>
            <a:chOff x="7308726" y="2196455"/>
            <a:chExt cx="2160241" cy="1845786"/>
          </a:xfrm>
        </p:grpSpPr>
        <p:pic>
          <p:nvPicPr>
            <p:cNvPr id="19" name="Picture 3" descr="D:\OyamaTo\Downloads\関空FCバス写真\aDSC_533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727" y="2196455"/>
              <a:ext cx="2160240" cy="1618529"/>
            </a:xfrm>
            <a:prstGeom prst="rect">
              <a:avLst/>
            </a:prstGeom>
            <a:noFill/>
            <a:extLst>
              <a:ext uri="{909E8E84-426E-40DD-AFC4-6F175D3DCCD1}">
                <a14:hiddenFill xmlns:a14="http://schemas.microsoft.com/office/drawing/2010/main">
                  <a:solidFill>
                    <a:srgbClr val="FFFFFF"/>
                  </a:solidFill>
                </a14:hiddenFill>
              </a:ext>
            </a:extLst>
          </p:spPr>
        </p:pic>
        <p:sp>
          <p:nvSpPr>
            <p:cNvPr id="22" name="テキスト ボックス 10"/>
            <p:cNvSpPr txBox="1"/>
            <p:nvPr/>
          </p:nvSpPr>
          <p:spPr>
            <a:xfrm>
              <a:off x="7308726" y="3780631"/>
              <a:ext cx="2160241" cy="261610"/>
            </a:xfrm>
            <a:prstGeom prst="rect">
              <a:avLst/>
            </a:prstGeom>
            <a:solidFill>
              <a:schemeClr val="accent1"/>
            </a:solidFill>
          </p:spPr>
          <p:txBody>
            <a:bodyPr wrap="square" rtlCol="0">
              <a:spAutoFit/>
            </a:bodyPr>
            <a:lstStyle>
              <a:defPPr>
                <a:defRPr lang="ja-JP"/>
              </a:defPPr>
              <a:lvl1pPr marL="0" algn="l" defTabSz="1028700" rtl="0" eaLnBrk="1" latinLnBrk="0" hangingPunct="1">
                <a:defRPr kumimoji="1" sz="2000" kern="1200">
                  <a:solidFill>
                    <a:schemeClr val="tx1"/>
                  </a:solidFill>
                  <a:latin typeface="+mn-lt"/>
                  <a:ea typeface="+mn-ea"/>
                  <a:cs typeface="+mn-cs"/>
                </a:defRPr>
              </a:lvl1pPr>
              <a:lvl2pPr marL="514350" algn="l" defTabSz="1028700" rtl="0" eaLnBrk="1" latinLnBrk="0" hangingPunct="1">
                <a:defRPr kumimoji="1" sz="2000" kern="1200">
                  <a:solidFill>
                    <a:schemeClr val="tx1"/>
                  </a:solidFill>
                  <a:latin typeface="+mn-lt"/>
                  <a:ea typeface="+mn-ea"/>
                  <a:cs typeface="+mn-cs"/>
                </a:defRPr>
              </a:lvl2pPr>
              <a:lvl3pPr marL="1028700" algn="l" defTabSz="1028700" rtl="0" eaLnBrk="1" latinLnBrk="0" hangingPunct="1">
                <a:defRPr kumimoji="1" sz="2000" kern="1200">
                  <a:solidFill>
                    <a:schemeClr val="tx1"/>
                  </a:solidFill>
                  <a:latin typeface="+mn-lt"/>
                  <a:ea typeface="+mn-ea"/>
                  <a:cs typeface="+mn-cs"/>
                </a:defRPr>
              </a:lvl3pPr>
              <a:lvl4pPr marL="1543050" algn="l" defTabSz="1028700" rtl="0" eaLnBrk="1" latinLnBrk="0" hangingPunct="1">
                <a:defRPr kumimoji="1" sz="2000" kern="1200">
                  <a:solidFill>
                    <a:schemeClr val="tx1"/>
                  </a:solidFill>
                  <a:latin typeface="+mn-lt"/>
                  <a:ea typeface="+mn-ea"/>
                  <a:cs typeface="+mn-cs"/>
                </a:defRPr>
              </a:lvl4pPr>
              <a:lvl5pPr marL="2057400" algn="l" defTabSz="1028700" rtl="0" eaLnBrk="1" latinLnBrk="0" hangingPunct="1">
                <a:defRPr kumimoji="1" sz="2000" kern="1200">
                  <a:solidFill>
                    <a:schemeClr val="tx1"/>
                  </a:solidFill>
                  <a:latin typeface="+mn-lt"/>
                  <a:ea typeface="+mn-ea"/>
                  <a:cs typeface="+mn-cs"/>
                </a:defRPr>
              </a:lvl5pPr>
              <a:lvl6pPr marL="2571750" algn="l" defTabSz="1028700" rtl="0" eaLnBrk="1" latinLnBrk="0" hangingPunct="1">
                <a:defRPr kumimoji="1" sz="2000" kern="1200">
                  <a:solidFill>
                    <a:schemeClr val="tx1"/>
                  </a:solidFill>
                  <a:latin typeface="+mn-lt"/>
                  <a:ea typeface="+mn-ea"/>
                  <a:cs typeface="+mn-cs"/>
                </a:defRPr>
              </a:lvl6pPr>
              <a:lvl7pPr marL="3086100" algn="l" defTabSz="1028700" rtl="0" eaLnBrk="1" latinLnBrk="0" hangingPunct="1">
                <a:defRPr kumimoji="1" sz="2000" kern="1200">
                  <a:solidFill>
                    <a:schemeClr val="tx1"/>
                  </a:solidFill>
                  <a:latin typeface="+mn-lt"/>
                  <a:ea typeface="+mn-ea"/>
                  <a:cs typeface="+mn-cs"/>
                </a:defRPr>
              </a:lvl7pPr>
              <a:lvl8pPr marL="3600450" algn="l" defTabSz="1028700" rtl="0" eaLnBrk="1" latinLnBrk="0" hangingPunct="1">
                <a:defRPr kumimoji="1" sz="2000" kern="1200">
                  <a:solidFill>
                    <a:schemeClr val="tx1"/>
                  </a:solidFill>
                  <a:latin typeface="+mn-lt"/>
                  <a:ea typeface="+mn-ea"/>
                  <a:cs typeface="+mn-cs"/>
                </a:defRPr>
              </a:lvl8pPr>
              <a:lvl9pPr marL="4114800" algn="l" defTabSz="1028700" rtl="0" eaLnBrk="1" latinLnBrk="0" hangingPunct="1">
                <a:defRPr kumimoji="1" sz="2000" kern="1200">
                  <a:solidFill>
                    <a:schemeClr val="tx1"/>
                  </a:solidFill>
                  <a:latin typeface="+mn-lt"/>
                  <a:ea typeface="+mn-ea"/>
                  <a:cs typeface="+mn-cs"/>
                </a:defRPr>
              </a:lvl9pPr>
            </a:lstStyle>
            <a:p>
              <a:pPr algn="ctr"/>
              <a:r>
                <a:rPr lang="ja-JP" altLang="en-US" sz="1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プロトコル改造後の水素充填</a:t>
              </a:r>
              <a:endParaRPr lang="en-US" altLang="ja-JP" sz="1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4" name="線吹き出し 2 (枠付き) 23"/>
          <p:cNvSpPr/>
          <p:nvPr/>
        </p:nvSpPr>
        <p:spPr>
          <a:xfrm>
            <a:off x="5156323" y="6774770"/>
            <a:ext cx="1080120" cy="588204"/>
          </a:xfrm>
          <a:prstGeom prst="borderCallout2">
            <a:avLst>
              <a:gd name="adj1" fmla="val 16599"/>
              <a:gd name="adj2" fmla="val 99134"/>
              <a:gd name="adj3" fmla="val -15326"/>
              <a:gd name="adj4" fmla="val 121295"/>
              <a:gd name="adj5" fmla="val -34754"/>
              <a:gd name="adj6" fmla="val 139909"/>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南海バス</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車庫</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p:nvPr/>
        </p:nvGrpSpPr>
        <p:grpSpPr>
          <a:xfrm>
            <a:off x="7740974" y="5580831"/>
            <a:ext cx="2600671" cy="1656184"/>
            <a:chOff x="7740974" y="5731944"/>
            <a:chExt cx="2600671" cy="1656184"/>
          </a:xfrm>
        </p:grpSpPr>
        <p:sp>
          <p:nvSpPr>
            <p:cNvPr id="20" name="線吹き出し 2 (枠付き) 19"/>
            <p:cNvSpPr/>
            <p:nvPr/>
          </p:nvSpPr>
          <p:spPr>
            <a:xfrm>
              <a:off x="7740974" y="5731944"/>
              <a:ext cx="2600671" cy="1656184"/>
            </a:xfrm>
            <a:prstGeom prst="borderCallout2">
              <a:avLst>
                <a:gd name="adj1" fmla="val 11580"/>
                <a:gd name="adj2" fmla="val -1370"/>
                <a:gd name="adj3" fmla="val 13014"/>
                <a:gd name="adj4" fmla="val -16236"/>
                <a:gd name="adj5" fmla="val 35132"/>
                <a:gd name="adj6" fmla="val -8365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エアロプラザ</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descr="C:\Users\ShimaguchiS\AppData\Local\Microsoft\Windows\Temporary Internet Files\Content.Outlook\ONLP7RQS\ホテル外観正面（加工）.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32322" y="6128913"/>
              <a:ext cx="1892485" cy="10811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グループ化 4"/>
          <p:cNvGrpSpPr/>
          <p:nvPr/>
        </p:nvGrpSpPr>
        <p:grpSpPr>
          <a:xfrm>
            <a:off x="7754373" y="3708623"/>
            <a:ext cx="2600672" cy="1656184"/>
            <a:chOff x="7754373" y="3924647"/>
            <a:chExt cx="2600672" cy="1656184"/>
          </a:xfrm>
        </p:grpSpPr>
        <p:sp>
          <p:nvSpPr>
            <p:cNvPr id="3" name="線吹き出し 2 (枠付き) 2"/>
            <p:cNvSpPr/>
            <p:nvPr/>
          </p:nvSpPr>
          <p:spPr>
            <a:xfrm>
              <a:off x="7754373" y="3924647"/>
              <a:ext cx="2600672" cy="1656184"/>
            </a:xfrm>
            <a:prstGeom prst="borderCallout2">
              <a:avLst>
                <a:gd name="adj1" fmla="val 66751"/>
                <a:gd name="adj2" fmla="val -1775"/>
                <a:gd name="adj3" fmla="val 74121"/>
                <a:gd name="adj4" fmla="val -29649"/>
                <a:gd name="adj5" fmla="val 97445"/>
                <a:gd name="adj6" fmla="val -110751"/>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第２ターミナル</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Picture 4" descr="C:\Users\ShimaguchiS\AppData\Local\Microsoft\Windows\Temporary Internet Files\Content.Outlook\ONLP7RQS\T-2近景1（トリミング）.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700" t="29081" r="3977" b="6785"/>
            <a:stretch/>
          </p:blipFill>
          <p:spPr bwMode="auto">
            <a:xfrm>
              <a:off x="7864008" y="4257952"/>
              <a:ext cx="1748773" cy="76946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スライド番号プレースホルダー 3"/>
          <p:cNvSpPr>
            <a:spLocks noGrp="1"/>
          </p:cNvSpPr>
          <p:nvPr>
            <p:ph type="sldNum" sz="quarter" idx="12"/>
          </p:nvPr>
        </p:nvSpPr>
        <p:spPr>
          <a:xfrm>
            <a:off x="9973062" y="108263"/>
            <a:ext cx="360000" cy="360000"/>
          </a:xfrm>
          <a:ln>
            <a:solidFill>
              <a:schemeClr val="tx1"/>
            </a:solidFill>
          </a:ln>
        </p:spPr>
        <p:txBody>
          <a:bodyPr/>
          <a:lstStyle/>
          <a:p>
            <a:pPr algn="ctr"/>
            <a:fld id="{E973964C-9351-4843-AA03-70BA0614D902}" type="slidenum">
              <a:rPr kumimoji="1" lang="ja-JP" altLang="en-US" smtClean="0"/>
              <a:pPr algn="ctr"/>
              <a:t>4</a:t>
            </a:fld>
            <a:endParaRPr kumimoji="1" lang="ja-JP" altLang="en-US" dirty="0"/>
          </a:p>
        </p:txBody>
      </p:sp>
      <p:pic>
        <p:nvPicPr>
          <p:cNvPr id="17" name="Picture 2" descr="C:\Users\ShimaguchiS\AppData\Local\Microsoft\Windows\Temporary Internet Files\Content.Outlook\ONLP7RQS\IMG_209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9546"/>
          <a:stretch/>
        </p:blipFill>
        <p:spPr bwMode="auto">
          <a:xfrm>
            <a:off x="8896392" y="4426658"/>
            <a:ext cx="1432778" cy="8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436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4238" y="6027693"/>
            <a:ext cx="1576536" cy="1555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6211" y="6084887"/>
            <a:ext cx="2011982" cy="1485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251942" y="756654"/>
            <a:ext cx="8981848" cy="369332"/>
          </a:xfrm>
          <a:prstGeom prst="rect">
            <a:avLst/>
          </a:prstGeom>
        </p:spPr>
        <p:txBody>
          <a:bodyPr wrap="square" lIns="36000">
            <a:spAutoFit/>
          </a:bodyPr>
          <a:lstStyle/>
          <a:p>
            <a:r>
              <a:rPr lang="ja-JP" altLang="ja-JP" sz="1800" b="1" dirty="0" smtClean="0">
                <a:latin typeface="Meiryo UI" panose="020B0604030504040204" pitchFamily="50" charset="-128"/>
                <a:ea typeface="Meiryo UI" panose="020B0604030504040204" pitchFamily="50" charset="-128"/>
                <a:cs typeface="Meiryo UI" panose="020B0604030504040204" pitchFamily="50" charset="-128"/>
              </a:rPr>
              <a:t>アンケート</a:t>
            </a:r>
            <a:r>
              <a:rPr lang="ja-JP" altLang="ja-JP" sz="1800" b="1" dirty="0">
                <a:latin typeface="Meiryo UI" panose="020B0604030504040204" pitchFamily="50" charset="-128"/>
                <a:ea typeface="Meiryo UI" panose="020B0604030504040204" pitchFamily="50" charset="-128"/>
                <a:cs typeface="Meiryo UI" panose="020B0604030504040204" pitchFamily="50" charset="-128"/>
              </a:rPr>
              <a:t>回答者数　　</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490</a:t>
            </a:r>
            <a:r>
              <a:rPr lang="ja-JP" altLang="ja-JP" sz="1800" b="1" dirty="0" smtClean="0">
                <a:latin typeface="Meiryo UI" panose="020B0604030504040204" pitchFamily="50" charset="-128"/>
                <a:ea typeface="Meiryo UI" panose="020B0604030504040204" pitchFamily="50" charset="-128"/>
                <a:cs typeface="Meiryo UI" panose="020B0604030504040204" pitchFamily="50" charset="-128"/>
              </a:rPr>
              <a:t>名</a:t>
            </a:r>
            <a:endParaRPr lang="ja-JP" altLang="ja-JP"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1"/>
          <p:cNvSpPr txBox="1">
            <a:spLocks/>
          </p:cNvSpPr>
          <p:nvPr/>
        </p:nvSpPr>
        <p:spPr>
          <a:xfrm>
            <a:off x="395958" y="227738"/>
            <a:ext cx="9604564" cy="744581"/>
          </a:xfrm>
          <a:prstGeom prst="rect">
            <a:avLst/>
          </a:prstGeom>
        </p:spPr>
        <p:txBody>
          <a:bodyPr vert="horz" lIns="102870" tIns="51435" rIns="102870" bIns="51435" rtlCol="0" anchor="ctr">
            <a:noAutofit/>
          </a:bodyPr>
          <a:lstStyle>
            <a:lvl1pPr algn="ctr" defTabSz="1028700" rtl="0" eaLnBrk="1" latinLnBrk="0" hangingPunct="1">
              <a:spcBef>
                <a:spcPct val="0"/>
              </a:spcBef>
              <a:buNone/>
              <a:defRPr kumimoji="1" sz="5000" kern="1200">
                <a:solidFill>
                  <a:schemeClr val="tx1"/>
                </a:solidFill>
                <a:latin typeface="+mj-lt"/>
                <a:ea typeface="+mj-ea"/>
                <a:cs typeface="+mj-cs"/>
              </a:defRPr>
            </a:lvl1pPr>
          </a:lstStyle>
          <a:p>
            <a:r>
              <a:rPr lang="ja-JP" altLang="en-US" sz="2800" b="1" dirty="0" smtClean="0">
                <a:solidFill>
                  <a:srgbClr val="1E2359"/>
                </a:solidFill>
                <a:latin typeface="Meiryo UI" panose="020B0604030504040204" pitchFamily="50" charset="-128"/>
                <a:ea typeface="Meiryo UI" panose="020B0604030504040204" pitchFamily="50" charset="-128"/>
                <a:cs typeface="Meiryo UI" panose="020B0604030504040204" pitchFamily="50" charset="-128"/>
              </a:rPr>
              <a:t>参加者</a:t>
            </a:r>
            <a:r>
              <a:rPr lang="ja-JP" altLang="en-US" sz="2800" b="1" dirty="0">
                <a:solidFill>
                  <a:srgbClr val="1E2359"/>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2800" b="1" dirty="0" smtClean="0">
                <a:solidFill>
                  <a:srgbClr val="1E2359"/>
                </a:solidFill>
                <a:latin typeface="Meiryo UI" panose="020B0604030504040204" pitchFamily="50" charset="-128"/>
                <a:ea typeface="Meiryo UI" panose="020B0604030504040204" pitchFamily="50" charset="-128"/>
                <a:cs typeface="Meiryo UI" panose="020B0604030504040204" pitchFamily="50" charset="-128"/>
              </a:rPr>
              <a:t>アンケート結果</a:t>
            </a:r>
            <a:endParaRPr lang="ja-JP" altLang="en-US" sz="2800" b="1" dirty="0">
              <a:solidFill>
                <a:srgbClr val="1E2359"/>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7362" y="1404367"/>
            <a:ext cx="6973492" cy="2187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251941" y="3852639"/>
            <a:ext cx="2130030" cy="369332"/>
          </a:xfrm>
          <a:prstGeom prst="rect">
            <a:avLst/>
          </a:prstGeom>
        </p:spPr>
        <p:txBody>
          <a:bodyPr wrap="square" lIns="36000">
            <a:spAutoFit/>
          </a:bodyPr>
          <a:lstStyle/>
          <a:p>
            <a:r>
              <a:rPr lang="ja-JP" altLang="ja-JP" sz="1800" b="1" dirty="0" smtClean="0">
                <a:latin typeface="Meiryo UI" panose="020B0604030504040204" pitchFamily="50" charset="-128"/>
                <a:ea typeface="Meiryo UI" panose="020B0604030504040204" pitchFamily="50" charset="-128"/>
                <a:cs typeface="Meiryo UI" panose="020B0604030504040204" pitchFamily="50" charset="-128"/>
              </a:rPr>
              <a:t>結果概要</a:t>
            </a:r>
            <a:endParaRPr lang="ja-JP" altLang="ja-JP"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7740774" y="1125986"/>
            <a:ext cx="1697981" cy="261610"/>
          </a:xfrm>
          <a:prstGeom prst="rect">
            <a:avLst/>
          </a:prstGeom>
        </p:spPr>
        <p:txBody>
          <a:bodyPr wrap="square" lIns="36000">
            <a:spAutoFit/>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性別未回答</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件除く</a:t>
            </a:r>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0053" y="4299623"/>
            <a:ext cx="1186783" cy="1420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7598" y="4227615"/>
            <a:ext cx="2066180" cy="149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p:cNvSpPr/>
          <p:nvPr/>
        </p:nvSpPr>
        <p:spPr>
          <a:xfrm>
            <a:off x="1102001" y="4011591"/>
            <a:ext cx="2952329" cy="307777"/>
          </a:xfrm>
          <a:prstGeom prst="rect">
            <a:avLst/>
          </a:prstGeom>
        </p:spPr>
        <p:txBody>
          <a:bodyPr wrap="square" lIns="36000">
            <a:sp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ＦＣバスの認知度と乗車経験</a:t>
            </a:r>
            <a:endParaRPr lang="ja-JP"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1116038" y="5868863"/>
            <a:ext cx="2952329" cy="307777"/>
          </a:xfrm>
          <a:prstGeom prst="rect">
            <a:avLst/>
          </a:prstGeom>
        </p:spPr>
        <p:txBody>
          <a:bodyPr wrap="square" lIns="36000">
            <a:sp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ＦＣバスの今後の期待</a:t>
            </a:r>
            <a:endParaRPr lang="ja-JP"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5406080" y="5868863"/>
            <a:ext cx="2952329" cy="307777"/>
          </a:xfrm>
          <a:prstGeom prst="rect">
            <a:avLst/>
          </a:prstGeom>
        </p:spPr>
        <p:txBody>
          <a:bodyPr wrap="square" lIns="36000">
            <a:sp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水素ステーションの認知度</a:t>
            </a:r>
            <a:endParaRPr lang="ja-JP"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2987" y="4271837"/>
            <a:ext cx="1944215" cy="1448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正方形/長方形 21"/>
          <p:cNvSpPr/>
          <p:nvPr/>
        </p:nvSpPr>
        <p:spPr>
          <a:xfrm>
            <a:off x="683990" y="1159817"/>
            <a:ext cx="3395962" cy="307777"/>
          </a:xfrm>
          <a:prstGeom prst="rect">
            <a:avLst/>
          </a:prstGeom>
        </p:spPr>
        <p:txBody>
          <a:bodyPr wrap="square" lIns="3600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参加者の構成</a:t>
            </a:r>
            <a:endParaRPr lang="ja-JP"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5719" y="4253332"/>
            <a:ext cx="2028194" cy="1466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正方形/長方形 23"/>
          <p:cNvSpPr/>
          <p:nvPr/>
        </p:nvSpPr>
        <p:spPr>
          <a:xfrm>
            <a:off x="5411037" y="3996655"/>
            <a:ext cx="2952329" cy="307777"/>
          </a:xfrm>
          <a:prstGeom prst="rect">
            <a:avLst/>
          </a:prstGeom>
        </p:spPr>
        <p:txBody>
          <a:bodyPr wrap="square" lIns="36000">
            <a:sp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ＦＣバス乗車の感想</a:t>
            </a:r>
            <a:endParaRPr lang="ja-JP"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a:xfrm>
            <a:off x="9982712" y="7092999"/>
            <a:ext cx="360000" cy="360000"/>
          </a:xfrm>
          <a:ln>
            <a:solidFill>
              <a:schemeClr val="accent1">
                <a:shade val="50000"/>
              </a:schemeClr>
            </a:solidFill>
          </a:ln>
        </p:spPr>
        <p:txBody>
          <a:bodyPr/>
          <a:lstStyle/>
          <a:p>
            <a:pPr algn="ctr"/>
            <a:fld id="{E973964C-9351-4843-AA03-70BA0614D902}" type="slidenum">
              <a:rPr kumimoji="1" lang="ja-JP" altLang="en-US" smtClean="0"/>
              <a:pPr algn="ctr"/>
              <a:t>5</a:t>
            </a:fld>
            <a:endParaRPr kumimoji="1" lang="ja-JP" altLang="en-US"/>
          </a:p>
        </p:txBody>
      </p:sp>
    </p:spTree>
    <p:extLst>
      <p:ext uri="{BB962C8B-B14F-4D97-AF65-F5344CB8AC3E}">
        <p14:creationId xmlns:p14="http://schemas.microsoft.com/office/powerpoint/2010/main" val="3816111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p:cNvSpPr txBox="1">
            <a:spLocks/>
          </p:cNvSpPr>
          <p:nvPr/>
        </p:nvSpPr>
        <p:spPr>
          <a:xfrm>
            <a:off x="107926" y="36215"/>
            <a:ext cx="9937104" cy="432048"/>
          </a:xfrm>
          <a:prstGeom prst="rect">
            <a:avLst/>
          </a:prstGeom>
        </p:spPr>
        <p:txBody>
          <a:bodyPr vert="horz" lIns="102870" tIns="51435" rIns="102870" bIns="51435" rtlCol="0">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algn="l"/>
            <a:r>
              <a:rPr lang="en-US" altLang="ja-JP"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en-US" altLang="ja-JP"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船研究会</a:t>
            </a:r>
            <a:endPar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07926" y="540271"/>
            <a:ext cx="10080000" cy="0"/>
          </a:xfrm>
          <a:prstGeom prst="line">
            <a:avLst/>
          </a:prstGeom>
          <a:ln w="412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サブタイトル 2"/>
          <p:cNvSpPr txBox="1">
            <a:spLocks/>
          </p:cNvSpPr>
          <p:nvPr/>
        </p:nvSpPr>
        <p:spPr>
          <a:xfrm>
            <a:off x="431811" y="776320"/>
            <a:ext cx="9937104" cy="1492143"/>
          </a:xfrm>
          <a:prstGeom prst="rect">
            <a:avLst/>
          </a:prstGeom>
        </p:spPr>
        <p:txBody>
          <a:bodyPr vert="horz" lIns="102870" tIns="51435" rIns="102870" bIns="51435" rtlCol="0">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algn="l">
              <a:spcBef>
                <a:spcPts val="0"/>
              </a:spcBef>
            </a:pP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活動の方向性</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700"/>
              </a:lnSpc>
              <a:spcBef>
                <a:spcPts val="0"/>
              </a:spcBef>
            </a:pP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700"/>
              </a:lnSpc>
              <a:spcBef>
                <a:spcPts val="0"/>
              </a:spcBef>
            </a:pP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700"/>
              </a:lnSpc>
              <a:spcBef>
                <a:spcPts val="0"/>
              </a:spcBef>
            </a:pPr>
            <a:endPar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700"/>
              </a:lnSpc>
              <a:spcBef>
                <a:spcPts val="0"/>
              </a:spcBef>
            </a:pP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700"/>
              </a:lnSpc>
              <a:spcBef>
                <a:spcPts val="0"/>
              </a:spcBef>
            </a:pP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①観光船の</a:t>
            </a:r>
            <a:r>
              <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化に関する調査を実施</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100"/>
              </a:lnSpc>
              <a:spcBef>
                <a:spcPts val="0"/>
              </a:spcBef>
            </a:pP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②</a:t>
            </a:r>
            <a:r>
              <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船に関する実証</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事業の具体検討</a:t>
            </a:r>
            <a:endPar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683990" y="2772519"/>
            <a:ext cx="9001000" cy="1512168"/>
          </a:xfrm>
          <a:prstGeom prst="rect">
            <a:avLst/>
          </a:prstGeom>
          <a:solidFill>
            <a:schemeClr val="accent3">
              <a:lumMod val="40000"/>
              <a:lumOff val="60000"/>
            </a:schemeClr>
          </a:solidFill>
          <a:ln/>
        </p:spPr>
        <p:style>
          <a:lnRef idx="0">
            <a:schemeClr val="accent3"/>
          </a:lnRef>
          <a:fillRef idx="3">
            <a:schemeClr val="accent3"/>
          </a:fillRef>
          <a:effectRef idx="3">
            <a:schemeClr val="accent3"/>
          </a:effectRef>
          <a:fontRef idx="minor">
            <a:schemeClr val="lt1"/>
          </a:fontRef>
        </p:style>
        <p:txBody>
          <a:bodyPr wrap="square" lIns="102852" tIns="51427" rIns="102852" bIns="51427" anchor="ctr" anchorCtr="0">
            <a:noAutofit/>
          </a:bodyPr>
          <a:lstStyle/>
          <a:p>
            <a:pPr algn="ctr">
              <a:defRPr/>
            </a:pPr>
            <a:endParaRPr lang="en-US" altLang="ja-JP"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2733743" y="2556495"/>
            <a:ext cx="4828366" cy="431998"/>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ts val="2600"/>
              </a:lnSpc>
              <a:defRPr/>
            </a:pPr>
            <a:r>
              <a:rPr lang="en-US" altLang="ja-JP" b="1" dirty="0" smtClean="0">
                <a:latin typeface="Meiryo UI" pitchFamily="50" charset="-128"/>
                <a:ea typeface="Meiryo UI" pitchFamily="50" charset="-128"/>
                <a:cs typeface="Meiryo UI" pitchFamily="50" charset="-128"/>
              </a:rPr>
              <a:t>FC</a:t>
            </a:r>
            <a:r>
              <a:rPr lang="ja-JP" altLang="en-US" b="1" dirty="0" smtClean="0">
                <a:latin typeface="Meiryo UI" pitchFamily="50" charset="-128"/>
                <a:ea typeface="Meiryo UI" pitchFamily="50" charset="-128"/>
                <a:cs typeface="Meiryo UI" pitchFamily="50" charset="-128"/>
              </a:rPr>
              <a:t>船研究会の活動目的</a:t>
            </a:r>
            <a:endParaRPr lang="en-US" altLang="ja-JP" b="1" dirty="0">
              <a:latin typeface="Meiryo UI" pitchFamily="50" charset="-128"/>
              <a:ea typeface="Meiryo UI" pitchFamily="50" charset="-128"/>
              <a:cs typeface="Meiryo UI" pitchFamily="50" charset="-128"/>
            </a:endParaRPr>
          </a:p>
        </p:txBody>
      </p:sp>
      <p:sp>
        <p:nvSpPr>
          <p:cNvPr id="8" name="正方形/長方形 7"/>
          <p:cNvSpPr/>
          <p:nvPr/>
        </p:nvSpPr>
        <p:spPr>
          <a:xfrm>
            <a:off x="482411" y="3148914"/>
            <a:ext cx="9726572" cy="593563"/>
          </a:xfrm>
          <a:prstGeom prst="rect">
            <a:avLst/>
          </a:prstGeom>
          <a:noFill/>
          <a:ln/>
          <a:effectLst/>
        </p:spPr>
        <p:style>
          <a:lnRef idx="0">
            <a:schemeClr val="accent3"/>
          </a:lnRef>
          <a:fillRef idx="3">
            <a:schemeClr val="accent3"/>
          </a:fillRef>
          <a:effectRef idx="3">
            <a:schemeClr val="accent3"/>
          </a:effectRef>
          <a:fontRef idx="minor">
            <a:schemeClr val="lt1"/>
          </a:fontRef>
        </p:style>
        <p:txBody>
          <a:bodyPr wrap="square" lIns="0" tIns="0" rIns="0" bIns="0" anchor="t" anchorCtr="0">
            <a:noAutofit/>
          </a:bodyPr>
          <a:lstStyle/>
          <a:p>
            <a:pPr algn="ctr">
              <a:spcAft>
                <a:spcPts val="600"/>
              </a:spcAft>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国内では、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漁船</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長崎県</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など小型船舶による実証実験段階である中、</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spcAft>
                <a:spcPts val="600"/>
              </a:spcAft>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水都大阪の観光ポテンシャルを活かし、</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spcAft>
                <a:spcPts val="600"/>
              </a:spcAft>
              <a:defRPr/>
            </a:pPr>
            <a:r>
              <a:rPr lang="ja-JP" altLang="en-US"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観光船へのＦＣ搭載をめざし、</a:t>
            </a:r>
            <a:r>
              <a:rPr lang="en-US" altLang="ja-JP"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水素大阪</a:t>
            </a:r>
            <a:r>
              <a:rPr lang="en-US" altLang="ja-JP"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のショーケースを発揮していきたい</a:t>
            </a:r>
          </a:p>
        </p:txBody>
      </p:sp>
      <p:sp>
        <p:nvSpPr>
          <p:cNvPr id="9" name="正方形/長方形 8"/>
          <p:cNvSpPr/>
          <p:nvPr/>
        </p:nvSpPr>
        <p:spPr>
          <a:xfrm>
            <a:off x="107926" y="4960683"/>
            <a:ext cx="10222939" cy="2528572"/>
          </a:xfrm>
          <a:prstGeom prst="rect">
            <a:avLst/>
          </a:prstGeom>
          <a:solidFill>
            <a:schemeClr val="accent3">
              <a:lumMod val="40000"/>
              <a:lumOff val="60000"/>
            </a:schemeClr>
          </a:solidFill>
          <a:ln/>
        </p:spPr>
        <p:style>
          <a:lnRef idx="0">
            <a:schemeClr val="accent3"/>
          </a:lnRef>
          <a:fillRef idx="3">
            <a:schemeClr val="accent3"/>
          </a:fillRef>
          <a:effectRef idx="3">
            <a:schemeClr val="accent3"/>
          </a:effectRef>
          <a:fontRef idx="minor">
            <a:schemeClr val="lt1"/>
          </a:fontRef>
        </p:style>
        <p:txBody>
          <a:bodyPr wrap="square" lIns="102852" tIns="51427" rIns="102852" bIns="51427" anchor="ctr" anchorCtr="0">
            <a:noAutofit/>
          </a:bodyPr>
          <a:lstStyle/>
          <a:p>
            <a:pPr>
              <a:defRPr/>
            </a:pPr>
            <a:endParaRPr lang="en-US" altLang="ja-JP"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755998" y="5076775"/>
            <a:ext cx="9468452" cy="2478613"/>
          </a:xfrm>
          <a:prstGeom prst="rect">
            <a:avLst/>
          </a:prstGeom>
          <a:noFill/>
          <a:ln/>
          <a:effectLst/>
        </p:spPr>
        <p:style>
          <a:lnRef idx="0">
            <a:schemeClr val="accent3"/>
          </a:lnRef>
          <a:fillRef idx="3">
            <a:schemeClr val="accent3"/>
          </a:fillRef>
          <a:effectRef idx="3">
            <a:schemeClr val="accent3"/>
          </a:effectRef>
          <a:fontRef idx="minor">
            <a:schemeClr val="lt1"/>
          </a:fontRef>
        </p:style>
        <p:txBody>
          <a:bodyPr wrap="square" lIns="102852" tIns="161984" rIns="102852" bIns="51427" anchor="t" anchorCtr="0">
            <a:noAutofit/>
          </a:bodyPr>
          <a:lstStyle/>
          <a:p>
            <a:pPr>
              <a:spcBef>
                <a:spcPts val="300"/>
              </a:spcBef>
              <a:defRPr/>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国の安全ガイドライン策定に向けた検討状況を踏まえつつ、運航業者・造船業者・水素供給事業者・大学等の学術研究機関・コンサル等へヒアリング等を実施し、実証内容について検討していく</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700"/>
              </a:lnSpc>
              <a:defRPr/>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defRPr/>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＜着眼点＞</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●技術開発要素がどこにあるか</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●実証フィールドをどの水域で行うべきか</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●国事業予算の獲得</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観光船全般にかかる事項については、①の調査事業でリサーチ予定</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11" name="二等辺三角形 10"/>
          <p:cNvSpPr/>
          <p:nvPr/>
        </p:nvSpPr>
        <p:spPr>
          <a:xfrm flipV="1">
            <a:off x="3623240" y="4212678"/>
            <a:ext cx="3181430" cy="809583"/>
          </a:xfrm>
          <a:prstGeom prst="triangle">
            <a:avLst>
              <a:gd name="adj" fmla="val 5320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3983280" y="4267188"/>
            <a:ext cx="2610925" cy="593563"/>
          </a:xfrm>
          <a:prstGeom prst="rect">
            <a:avLst/>
          </a:prstGeom>
          <a:noFill/>
          <a:ln/>
          <a:effectLst/>
        </p:spPr>
        <p:style>
          <a:lnRef idx="0">
            <a:schemeClr val="accent3"/>
          </a:lnRef>
          <a:fillRef idx="3">
            <a:schemeClr val="accent3"/>
          </a:fillRef>
          <a:effectRef idx="3">
            <a:schemeClr val="accent3"/>
          </a:effectRef>
          <a:fontRef idx="minor">
            <a:schemeClr val="lt1"/>
          </a:fontRef>
        </p:style>
        <p:txBody>
          <a:bodyPr wrap="square" lIns="0" tIns="0" rIns="0" bIns="0" anchor="t" anchorCtr="0">
            <a:noAutofit/>
          </a:bodyPr>
          <a:lstStyle/>
          <a:p>
            <a:pPr algn="ctr">
              <a:defRPr/>
            </a:pP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取組を</a:t>
            </a:r>
            <a:endPar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推し進めるために</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a:xfrm>
            <a:off x="9973022" y="36215"/>
            <a:ext cx="360000" cy="360000"/>
          </a:xfrm>
          <a:noFill/>
          <a:ln>
            <a:solidFill>
              <a:schemeClr val="accent1">
                <a:shade val="50000"/>
              </a:schemeClr>
            </a:solidFill>
          </a:ln>
        </p:spPr>
        <p:txBody>
          <a:bodyPr/>
          <a:lstStyle/>
          <a:p>
            <a:pPr algn="ctr"/>
            <a:fld id="{E973964C-9351-4843-AA03-70BA0614D902}" type="slidenum">
              <a:rPr kumimoji="1" lang="ja-JP" altLang="en-US" smtClean="0"/>
              <a:pPr algn="ctr"/>
              <a:t>6</a:t>
            </a:fld>
            <a:endParaRPr kumimoji="1" lang="ja-JP" altLang="en-US" dirty="0"/>
          </a:p>
        </p:txBody>
      </p:sp>
    </p:spTree>
    <p:extLst>
      <p:ext uri="{BB962C8B-B14F-4D97-AF65-F5344CB8AC3E}">
        <p14:creationId xmlns:p14="http://schemas.microsoft.com/office/powerpoint/2010/main" val="1344280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p:cNvSpPr txBox="1">
            <a:spLocks/>
          </p:cNvSpPr>
          <p:nvPr/>
        </p:nvSpPr>
        <p:spPr>
          <a:xfrm>
            <a:off x="131234" y="252239"/>
            <a:ext cx="9937104" cy="432048"/>
          </a:xfrm>
          <a:prstGeom prst="rect">
            <a:avLst/>
          </a:prstGeom>
        </p:spPr>
        <p:txBody>
          <a:bodyPr vert="horz" lIns="102870" tIns="51435" rIns="102870" bIns="51435" rtlCol="0">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r>
              <a:rPr lang="ja-JP" altLang="en-US" sz="28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観光船のＦＣ化に関する調査の概要</a:t>
            </a:r>
            <a:endParaRPr lang="ja-JP" altLang="en-US" sz="2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434433" y="900495"/>
            <a:ext cx="9826621" cy="1656000"/>
          </a:xfrm>
          <a:prstGeom prst="rect">
            <a:avLst/>
          </a:prstGeom>
        </p:spPr>
        <p:style>
          <a:lnRef idx="2">
            <a:schemeClr val="accent1"/>
          </a:lnRef>
          <a:fillRef idx="1">
            <a:schemeClr val="lt1"/>
          </a:fillRef>
          <a:effectRef idx="0">
            <a:schemeClr val="accent1"/>
          </a:effectRef>
          <a:fontRef idx="minor">
            <a:schemeClr val="dk1"/>
          </a:fontRef>
        </p:style>
        <p:txBody>
          <a:bodyPr wrap="square" lIns="180000" tIns="180000" rIns="180000" bIns="72000" rtlCol="0">
            <a:no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水の都」「水都大阪」と呼ばれる大阪では、古くから水運による交通が盛んに行われており、現在では、クルーズ船や水陸両用船などの多くの観光船が運航されている。さらに、近年はインバウンド効果により、海外観光客の利用も増加しており、これまで以上に観光船への関心が高まっている。</a:t>
            </a: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その</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ため、関係者間でさらに検討を重ね、将来的な</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FC</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観光船の実現と、舟運及び水素関連産業の振興に資することができるよう</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府内</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観光船を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FC</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化するにあたっての課題や環境への影響、舟運事業者及び水素関連事業者への経済的な波及効果などについて</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専門的</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な知見により情報収集・整理することを目的と</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434433" y="2811530"/>
            <a:ext cx="9826621" cy="2337254"/>
          </a:xfrm>
          <a:prstGeom prst="rect">
            <a:avLst/>
          </a:prstGeom>
        </p:spPr>
        <p:style>
          <a:lnRef idx="2">
            <a:schemeClr val="accent1"/>
          </a:lnRef>
          <a:fillRef idx="1">
            <a:schemeClr val="lt1"/>
          </a:fillRef>
          <a:effectRef idx="0">
            <a:schemeClr val="accent1"/>
          </a:effectRef>
          <a:fontRef idx="minor">
            <a:schemeClr val="dk1"/>
          </a:fontRef>
        </p:style>
        <p:txBody>
          <a:bodyPr wrap="square" lIns="180000" tIns="216000" rIns="180000" bIns="0" rtlCol="0">
            <a:noAutofit/>
          </a:bodyPr>
          <a:lstStyle/>
          <a:p>
            <a:pPr>
              <a:tabLst>
                <a:tab pos="1728523" algn="l"/>
              </a:tabLst>
            </a:pP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の観光船を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FC</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化するにあたっての課題、及び</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FC</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化が与える影響や経済的効果などについて、関連文献の収集整理や関連事業者へのヒアリング等による調査を行う</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tabLst>
                <a:tab pos="1728523" algn="l"/>
              </a:tabLst>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＜調査項目＞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①　</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観光</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船を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FC</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化した場合の経済効果</a:t>
            </a:r>
          </a:p>
          <a:p>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②　</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観光</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船を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FC</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化した場合の</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CO2</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削減効果等</a:t>
            </a: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③</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夢</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洲への誘致をめざす</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IR</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や万博が実現した場合</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船舶</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需要予測シミュレーション</a:t>
            </a: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④</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観光船を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FC</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化する場合に想定される課題</a:t>
            </a:r>
          </a:p>
          <a:p>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⑤</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他エリアの</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FC</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船に関する</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取組</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683990" y="2673031"/>
            <a:ext cx="1388424" cy="276999"/>
          </a:xfrm>
          <a:prstGeom prst="rect">
            <a:avLst/>
          </a:prstGeom>
        </p:spPr>
        <p:style>
          <a:lnRef idx="1">
            <a:schemeClr val="accent1"/>
          </a:lnRef>
          <a:fillRef idx="3">
            <a:schemeClr val="accent1"/>
          </a:fillRef>
          <a:effectRef idx="2">
            <a:schemeClr val="accent1"/>
          </a:effectRef>
          <a:fontRef idx="minor">
            <a:schemeClr val="lt1"/>
          </a:fontRef>
        </p:style>
        <p:txBody>
          <a:bodyPr wrap="square" lIns="98188" tIns="0" rIns="98188" bIns="0" rtlCol="0" anchor="ctr" anchorCtr="0">
            <a:spAutoFit/>
          </a:bodyPr>
          <a:lstStyle/>
          <a:p>
            <a:pPr algn="ctr"/>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調査方法</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1044030" y="5580831"/>
            <a:ext cx="8424936" cy="1728192"/>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wrap="square" lIns="102852" tIns="51427" rIns="102852" bIns="51427" anchor="ctr" anchorCtr="0">
            <a:noAutofit/>
          </a:bodyPr>
          <a:lstStyle/>
          <a:p>
            <a:pPr algn="ctr">
              <a:defRPr/>
            </a:pPr>
            <a:endParaRPr lang="en-US" altLang="ja-JP"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1471545" y="5717263"/>
            <a:ext cx="7752395" cy="1239306"/>
          </a:xfrm>
          <a:prstGeom prst="rect">
            <a:avLst/>
          </a:prstGeom>
          <a:noFill/>
          <a:ln/>
          <a:effectLst/>
        </p:spPr>
        <p:style>
          <a:lnRef idx="0">
            <a:schemeClr val="accent3"/>
          </a:lnRef>
          <a:fillRef idx="3">
            <a:schemeClr val="accent3"/>
          </a:fillRef>
          <a:effectRef idx="3">
            <a:schemeClr val="accent3"/>
          </a:effectRef>
          <a:fontRef idx="minor">
            <a:schemeClr val="lt1"/>
          </a:fontRef>
        </p:style>
        <p:txBody>
          <a:bodyPr wrap="square" lIns="102852" tIns="161984" rIns="102852" bIns="51427" anchor="t" anchorCtr="0">
            <a:noAutofit/>
          </a:bodyPr>
          <a:lstStyle/>
          <a:p>
            <a:pPr>
              <a:spcBef>
                <a:spcPts val="300"/>
              </a:spcBef>
              <a:defRPr/>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調査結果については、</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spcBef>
                <a:spcPts val="300"/>
              </a:spcBef>
              <a:defRPr/>
            </a:pP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defRPr/>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船研究会でフィードバックし、</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船の魅力・ポテンシャルを研究会メンバーで共有</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spcBef>
                <a:spcPts val="300"/>
              </a:spcBef>
              <a:defRPr/>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defRPr/>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◆実証事業の検討にあたり、経済効果や環境性についての基礎資料として活用</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下矢印 4"/>
          <p:cNvSpPr/>
          <p:nvPr/>
        </p:nvSpPr>
        <p:spPr>
          <a:xfrm>
            <a:off x="3835575" y="5062699"/>
            <a:ext cx="3024336" cy="576064"/>
          </a:xfrm>
          <a:prstGeom prst="downArrow">
            <a:avLst>
              <a:gd name="adj1" fmla="val 50000"/>
              <a:gd name="adj2" fmla="val 6614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63718" y="756934"/>
            <a:ext cx="1388424" cy="276999"/>
          </a:xfrm>
          <a:prstGeom prst="rect">
            <a:avLst/>
          </a:prstGeom>
        </p:spPr>
        <p:style>
          <a:lnRef idx="1">
            <a:schemeClr val="accent1"/>
          </a:lnRef>
          <a:fillRef idx="3">
            <a:schemeClr val="accent1"/>
          </a:fillRef>
          <a:effectRef idx="2">
            <a:schemeClr val="accent1"/>
          </a:effectRef>
          <a:fontRef idx="minor">
            <a:schemeClr val="lt1"/>
          </a:fontRef>
        </p:style>
        <p:txBody>
          <a:bodyPr wrap="square" lIns="98188" tIns="0" rIns="98188" bIns="0" rtlCol="0" anchor="ctr" anchorCtr="0">
            <a:spAutoFit/>
          </a:bodyPr>
          <a:lstStyle/>
          <a:p>
            <a:pPr algn="ct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目　的</a:t>
            </a:r>
          </a:p>
        </p:txBody>
      </p:sp>
      <p:sp>
        <p:nvSpPr>
          <p:cNvPr id="3" name="正方形/長方形 2"/>
          <p:cNvSpPr/>
          <p:nvPr/>
        </p:nvSpPr>
        <p:spPr>
          <a:xfrm>
            <a:off x="5724550" y="3348583"/>
            <a:ext cx="4248472" cy="168815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7164710" y="3336449"/>
            <a:ext cx="1942689" cy="307777"/>
          </a:xfrm>
          <a:prstGeom prst="rect">
            <a:avLst/>
          </a:prstGeom>
        </p:spPr>
        <p:txBody>
          <a:bodyPr wrap="square">
            <a:spAutoFit/>
          </a:bodyPr>
          <a:lstStyle/>
          <a:p>
            <a:pPr>
              <a:tabLst>
                <a:tab pos="1728523" algn="l"/>
              </a:tabLst>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＜スケジュール＞</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 name="グループ化 7"/>
          <p:cNvGrpSpPr/>
          <p:nvPr/>
        </p:nvGrpSpPr>
        <p:grpSpPr>
          <a:xfrm>
            <a:off x="7668766" y="3672000"/>
            <a:ext cx="680778" cy="1298996"/>
            <a:chOff x="7668766" y="3633473"/>
            <a:chExt cx="680778" cy="1298996"/>
          </a:xfrm>
        </p:grpSpPr>
        <p:cxnSp>
          <p:nvCxnSpPr>
            <p:cNvPr id="7" name="直線コネクタ 6"/>
            <p:cNvCxnSpPr/>
            <p:nvPr/>
          </p:nvCxnSpPr>
          <p:spPr>
            <a:xfrm>
              <a:off x="8009835" y="3802750"/>
              <a:ext cx="0" cy="1129719"/>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7668766" y="3633473"/>
              <a:ext cx="680778" cy="338554"/>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wrap="square" lIns="0" tIns="0" rIns="0" bIns="0" rtlCol="0" anchor="ctr" anchorCtr="0">
              <a:spAutoFit/>
            </a:bodyPr>
            <a:lstStyle/>
            <a:p>
              <a:pPr algn="ct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9" name="グループ化 8"/>
          <p:cNvGrpSpPr/>
          <p:nvPr/>
        </p:nvGrpSpPr>
        <p:grpSpPr>
          <a:xfrm>
            <a:off x="9220236" y="3672000"/>
            <a:ext cx="680778" cy="1298996"/>
            <a:chOff x="9220236" y="3636615"/>
            <a:chExt cx="680778" cy="1298996"/>
          </a:xfrm>
        </p:grpSpPr>
        <p:cxnSp>
          <p:nvCxnSpPr>
            <p:cNvPr id="16" name="直線コネクタ 15"/>
            <p:cNvCxnSpPr/>
            <p:nvPr/>
          </p:nvCxnSpPr>
          <p:spPr>
            <a:xfrm>
              <a:off x="9561305" y="3805892"/>
              <a:ext cx="0" cy="1129719"/>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9220236" y="3636615"/>
              <a:ext cx="680778" cy="338554"/>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wrap="square" lIns="0" tIns="0" rIns="0" bIns="0" rtlCol="0" anchor="ctr" anchorCtr="0">
              <a:spAutoFit/>
            </a:bodyPr>
            <a:lstStyle/>
            <a:p>
              <a:pPr algn="ct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0" name="右矢印 9"/>
          <p:cNvSpPr/>
          <p:nvPr/>
        </p:nvSpPr>
        <p:spPr>
          <a:xfrm>
            <a:off x="5796558" y="4140751"/>
            <a:ext cx="2160240" cy="720000"/>
          </a:xfrm>
          <a:prstGeom prst="rightArrow">
            <a:avLst>
              <a:gd name="adj1" fmla="val 100000"/>
              <a:gd name="adj2" fmla="val 305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①～⑤に関する</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調査実施期間</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右矢印 20"/>
          <p:cNvSpPr/>
          <p:nvPr/>
        </p:nvSpPr>
        <p:spPr>
          <a:xfrm>
            <a:off x="8140116" y="4140751"/>
            <a:ext cx="1421189" cy="720000"/>
          </a:xfrm>
          <a:prstGeom prst="rightArrow">
            <a:avLst>
              <a:gd name="adj1" fmla="val 100000"/>
              <a:gd name="adj2" fmla="val 305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調査結果を</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研究会に</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フィードバック</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a:xfrm>
            <a:off x="10045070" y="7165047"/>
            <a:ext cx="360000" cy="360000"/>
          </a:xfrm>
          <a:ln>
            <a:solidFill>
              <a:schemeClr val="accent1">
                <a:shade val="50000"/>
              </a:schemeClr>
            </a:solidFill>
          </a:ln>
        </p:spPr>
        <p:txBody>
          <a:bodyPr/>
          <a:lstStyle/>
          <a:p>
            <a:pPr algn="ctr"/>
            <a:fld id="{E973964C-9351-4843-AA03-70BA0614D902}" type="slidenum">
              <a:rPr kumimoji="1" lang="ja-JP" altLang="en-US" smtClean="0"/>
              <a:pPr algn="ctr"/>
              <a:t>7</a:t>
            </a:fld>
            <a:endParaRPr kumimoji="1" lang="ja-JP" altLang="en-US"/>
          </a:p>
        </p:txBody>
      </p:sp>
    </p:spTree>
    <p:extLst>
      <p:ext uri="{BB962C8B-B14F-4D97-AF65-F5344CB8AC3E}">
        <p14:creationId xmlns:p14="http://schemas.microsoft.com/office/powerpoint/2010/main" val="3709687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5018150" y="1404367"/>
            <a:ext cx="5386920" cy="6120680"/>
            <a:chOff x="5018150" y="1404367"/>
            <a:chExt cx="5386920" cy="612068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8150" y="1404367"/>
              <a:ext cx="5359177" cy="372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7675" y="5314429"/>
              <a:ext cx="5297395" cy="2210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 name="グループ化 2"/>
          <p:cNvGrpSpPr/>
          <p:nvPr/>
        </p:nvGrpSpPr>
        <p:grpSpPr>
          <a:xfrm>
            <a:off x="179934" y="520041"/>
            <a:ext cx="5084941" cy="7041222"/>
            <a:chOff x="37006" y="627841"/>
            <a:chExt cx="5084941" cy="7041222"/>
          </a:xfrm>
        </p:grpSpPr>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0000"/>
                      </a14:imgEffect>
                    </a14:imgLayer>
                  </a14:imgProps>
                </a:ext>
                <a:ext uri="{28A0092B-C50C-407E-A947-70E740481C1C}">
                  <a14:useLocalDpi xmlns:a14="http://schemas.microsoft.com/office/drawing/2010/main" val="0"/>
                </a:ext>
              </a:extLst>
            </a:blip>
            <a:srcRect/>
            <a:stretch>
              <a:fillRect/>
            </a:stretch>
          </p:blipFill>
          <p:spPr bwMode="auto">
            <a:xfrm>
              <a:off x="37006" y="4602381"/>
              <a:ext cx="4968552" cy="3066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0000"/>
                      </a14:imgEffect>
                    </a14:imgLayer>
                  </a14:imgProps>
                </a:ext>
                <a:ext uri="{28A0092B-C50C-407E-A947-70E740481C1C}">
                  <a14:useLocalDpi xmlns:a14="http://schemas.microsoft.com/office/drawing/2010/main" val="0"/>
                </a:ext>
              </a:extLst>
            </a:blip>
            <a:srcRect/>
            <a:stretch>
              <a:fillRect/>
            </a:stretch>
          </p:blipFill>
          <p:spPr bwMode="auto">
            <a:xfrm>
              <a:off x="37006" y="627841"/>
              <a:ext cx="5084941" cy="3944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サブタイトル 2"/>
          <p:cNvSpPr txBox="1">
            <a:spLocks/>
          </p:cNvSpPr>
          <p:nvPr/>
        </p:nvSpPr>
        <p:spPr>
          <a:xfrm>
            <a:off x="153395" y="166804"/>
            <a:ext cx="9937104" cy="432048"/>
          </a:xfrm>
          <a:prstGeom prst="rect">
            <a:avLst/>
          </a:prstGeom>
        </p:spPr>
        <p:txBody>
          <a:bodyPr vert="horz" lIns="102870" tIns="51435" rIns="102870" bIns="51435" rtlCol="0">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（参考）国土交通省の動き（</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日プレスリリース）</a:t>
            </a:r>
            <a:endParaRPr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9973062" y="99317"/>
            <a:ext cx="360000" cy="360000"/>
          </a:xfrm>
          <a:noFill/>
          <a:ln>
            <a:solidFill>
              <a:schemeClr val="accent1">
                <a:shade val="50000"/>
              </a:schemeClr>
            </a:solidFill>
          </a:ln>
        </p:spPr>
        <p:txBody>
          <a:bodyPr/>
          <a:lstStyle/>
          <a:p>
            <a:pPr algn="ctr"/>
            <a:fld id="{E973964C-9351-4843-AA03-70BA0614D902}" type="slidenum">
              <a:rPr kumimoji="1" lang="ja-JP" altLang="en-US" smtClean="0"/>
              <a:pPr algn="ctr"/>
              <a:t>8</a:t>
            </a:fld>
            <a:endParaRPr kumimoji="1" lang="ja-JP" altLang="en-US" dirty="0"/>
          </a:p>
        </p:txBody>
      </p:sp>
    </p:spTree>
    <p:extLst>
      <p:ext uri="{BB962C8B-B14F-4D97-AF65-F5344CB8AC3E}">
        <p14:creationId xmlns:p14="http://schemas.microsoft.com/office/powerpoint/2010/main" val="3759738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a:xfrm>
            <a:off x="1605037" y="3842995"/>
            <a:ext cx="7388686" cy="873740"/>
          </a:xfrm>
          <a:prstGeom prst="roundRect">
            <a:avLst>
              <a:gd name="adj" fmla="val 0"/>
            </a:avLst>
          </a:prstGeom>
          <a:solidFill>
            <a:schemeClr val="accent1">
              <a:lumMod val="50000"/>
            </a:schemeClr>
          </a:solidFill>
        </p:spPr>
        <p:style>
          <a:lnRef idx="0">
            <a:schemeClr val="accent1"/>
          </a:lnRef>
          <a:fillRef idx="3">
            <a:schemeClr val="accent1"/>
          </a:fillRef>
          <a:effectRef idx="3">
            <a:schemeClr val="accent1"/>
          </a:effectRef>
          <a:fontRef idx="minor">
            <a:schemeClr val="lt1"/>
          </a:fontRef>
        </p:style>
        <p:txBody>
          <a:bodyPr lIns="35998" tIns="29873" rIns="0" bIns="29873" anchor="ctr" anchorCtr="0"/>
          <a:lstStyle/>
          <a:p>
            <a:pPr algn="ctr" defTabSz="1334139">
              <a:defRPr/>
            </a:pPr>
            <a:r>
              <a:rPr lang="ja-JP" altLang="en-US" sz="1800" b="1" dirty="0" smtClean="0">
                <a:solidFill>
                  <a:schemeClr val="bg1"/>
                </a:solidFill>
                <a:latin typeface="Meiryo UI" pitchFamily="50" charset="-128"/>
                <a:ea typeface="Meiryo UI" pitchFamily="50" charset="-128"/>
                <a:cs typeface="Meiryo UI" pitchFamily="50" charset="-128"/>
              </a:rPr>
              <a:t>日立</a:t>
            </a:r>
            <a:r>
              <a:rPr lang="ja-JP" altLang="en-US" sz="1800" b="1" dirty="0">
                <a:solidFill>
                  <a:schemeClr val="bg1"/>
                </a:solidFill>
                <a:latin typeface="Meiryo UI" pitchFamily="50" charset="-128"/>
                <a:ea typeface="Meiryo UI" pitchFamily="50" charset="-128"/>
                <a:cs typeface="Meiryo UI" pitchFamily="50" charset="-128"/>
              </a:rPr>
              <a:t>造船株式会社</a:t>
            </a:r>
            <a:r>
              <a:rPr lang="ja-JP" altLang="en-US" sz="1800" b="1" dirty="0" smtClean="0">
                <a:solidFill>
                  <a:schemeClr val="bg1"/>
                </a:solidFill>
                <a:latin typeface="Meiryo UI" pitchFamily="50" charset="-128"/>
                <a:ea typeface="Meiryo UI" pitchFamily="50" charset="-128"/>
                <a:cs typeface="Meiryo UI" pitchFamily="50" charset="-128"/>
              </a:rPr>
              <a:t>が業務</a:t>
            </a:r>
            <a:r>
              <a:rPr lang="ja-JP" altLang="en-US" sz="1800" b="1" dirty="0">
                <a:solidFill>
                  <a:schemeClr val="bg1"/>
                </a:solidFill>
                <a:latin typeface="Meiryo UI" pitchFamily="50" charset="-128"/>
                <a:ea typeface="Meiryo UI" pitchFamily="50" charset="-128"/>
                <a:cs typeface="Meiryo UI" pitchFamily="50" charset="-128"/>
              </a:rPr>
              <a:t>・産業用燃料電池</a:t>
            </a:r>
            <a:r>
              <a:rPr lang="en-US" altLang="ja-JP" sz="1800" b="1" dirty="0">
                <a:solidFill>
                  <a:schemeClr val="bg1"/>
                </a:solidFill>
                <a:latin typeface="Meiryo UI" pitchFamily="50" charset="-128"/>
                <a:ea typeface="Meiryo UI" pitchFamily="50" charset="-128"/>
                <a:cs typeface="Meiryo UI" pitchFamily="50" charset="-128"/>
              </a:rPr>
              <a:t>〔</a:t>
            </a:r>
            <a:r>
              <a:rPr lang="ja-JP" altLang="en-US" sz="1800" b="1" dirty="0">
                <a:solidFill>
                  <a:schemeClr val="bg1"/>
                </a:solidFill>
                <a:latin typeface="Meiryo UI" pitchFamily="50" charset="-128"/>
                <a:ea typeface="Meiryo UI" pitchFamily="50" charset="-128"/>
                <a:cs typeface="Meiryo UI" pitchFamily="50" charset="-128"/>
              </a:rPr>
              <a:t>ＳＯＦＣ型</a:t>
            </a:r>
            <a:r>
              <a:rPr lang="en-US" altLang="ja-JP" sz="1800" b="1" dirty="0">
                <a:solidFill>
                  <a:schemeClr val="bg1"/>
                </a:solidFill>
                <a:latin typeface="Meiryo UI" pitchFamily="50" charset="-128"/>
                <a:ea typeface="Meiryo UI" pitchFamily="50" charset="-128"/>
                <a:cs typeface="Meiryo UI" pitchFamily="50" charset="-128"/>
              </a:rPr>
              <a:t>〕</a:t>
            </a:r>
            <a:r>
              <a:rPr lang="ja-JP" altLang="en-US" sz="1800" b="1" dirty="0">
                <a:solidFill>
                  <a:schemeClr val="bg1"/>
                </a:solidFill>
                <a:latin typeface="Meiryo UI" pitchFamily="50" charset="-128"/>
                <a:ea typeface="Meiryo UI" pitchFamily="50" charset="-128"/>
                <a:cs typeface="Meiryo UI" pitchFamily="50" charset="-128"/>
              </a:rPr>
              <a:t>の</a:t>
            </a:r>
            <a:endParaRPr lang="en-US" altLang="ja-JP" sz="1800" b="1" dirty="0">
              <a:solidFill>
                <a:schemeClr val="bg1"/>
              </a:solidFill>
              <a:latin typeface="Meiryo UI" pitchFamily="50" charset="-128"/>
              <a:ea typeface="Meiryo UI" pitchFamily="50" charset="-128"/>
              <a:cs typeface="Meiryo UI" pitchFamily="50" charset="-128"/>
            </a:endParaRPr>
          </a:p>
          <a:p>
            <a:pPr algn="ctr" defTabSz="1334139">
              <a:defRPr/>
            </a:pPr>
            <a:r>
              <a:rPr lang="ja-JP" altLang="en-US" sz="1800" b="1" dirty="0" smtClean="0">
                <a:solidFill>
                  <a:schemeClr val="bg1"/>
                </a:solidFill>
                <a:latin typeface="Meiryo UI" pitchFamily="50" charset="-128"/>
                <a:ea typeface="Meiryo UI" pitchFamily="50" charset="-128"/>
                <a:cs typeface="Meiryo UI" pitchFamily="50" charset="-128"/>
              </a:rPr>
              <a:t>実証</a:t>
            </a:r>
            <a:r>
              <a:rPr lang="ja-JP" altLang="en-US" sz="1800" b="1" dirty="0">
                <a:solidFill>
                  <a:schemeClr val="bg1"/>
                </a:solidFill>
                <a:latin typeface="Meiryo UI" pitchFamily="50" charset="-128"/>
                <a:ea typeface="Meiryo UI" pitchFamily="50" charset="-128"/>
                <a:cs typeface="Meiryo UI" pitchFamily="50" charset="-128"/>
              </a:rPr>
              <a:t>事業</a:t>
            </a:r>
            <a:r>
              <a:rPr lang="ja-JP" altLang="en-US" sz="1800" b="1" dirty="0" smtClean="0">
                <a:solidFill>
                  <a:schemeClr val="bg1"/>
                </a:solidFill>
                <a:latin typeface="Meiryo UI" pitchFamily="50" charset="-128"/>
                <a:ea typeface="Meiryo UI" pitchFamily="50" charset="-128"/>
                <a:cs typeface="Meiryo UI" pitchFamily="50" charset="-128"/>
              </a:rPr>
              <a:t>を</a:t>
            </a:r>
            <a:r>
              <a:rPr lang="en-US" altLang="ja-JP" sz="1800" b="1" dirty="0" smtClean="0">
                <a:solidFill>
                  <a:schemeClr val="bg1"/>
                </a:solidFill>
                <a:latin typeface="Meiryo UI" pitchFamily="50" charset="-128"/>
                <a:ea typeface="Meiryo UI" pitchFamily="50" charset="-128"/>
                <a:cs typeface="Meiryo UI" pitchFamily="50" charset="-128"/>
              </a:rPr>
              <a:t>2017</a:t>
            </a:r>
            <a:r>
              <a:rPr lang="ja-JP" altLang="en-US" sz="1800" b="1" dirty="0" smtClean="0">
                <a:solidFill>
                  <a:schemeClr val="bg1"/>
                </a:solidFill>
                <a:latin typeface="Meiryo UI" pitchFamily="50" charset="-128"/>
                <a:ea typeface="Meiryo UI" pitchFamily="50" charset="-128"/>
                <a:cs typeface="Meiryo UI" pitchFamily="50" charset="-128"/>
              </a:rPr>
              <a:t>年度に大阪</a:t>
            </a:r>
            <a:r>
              <a:rPr lang="ja-JP" altLang="en-US" sz="1800" b="1" dirty="0">
                <a:solidFill>
                  <a:schemeClr val="bg1"/>
                </a:solidFill>
                <a:latin typeface="Meiryo UI" pitchFamily="50" charset="-128"/>
                <a:ea typeface="Meiryo UI" pitchFamily="50" charset="-128"/>
                <a:cs typeface="Meiryo UI" pitchFamily="50" charset="-128"/>
              </a:rPr>
              <a:t>で</a:t>
            </a:r>
            <a:r>
              <a:rPr lang="ja-JP" altLang="en-US" sz="1800" b="1" dirty="0" smtClean="0">
                <a:solidFill>
                  <a:schemeClr val="bg1"/>
                </a:solidFill>
                <a:latin typeface="Meiryo UI" pitchFamily="50" charset="-128"/>
                <a:ea typeface="Meiryo UI" pitchFamily="50" charset="-128"/>
                <a:cs typeface="Meiryo UI" pitchFamily="50" charset="-128"/>
              </a:rPr>
              <a:t>実施</a:t>
            </a:r>
            <a:endParaRPr lang="en-US" altLang="ja-JP" sz="1200" b="1" dirty="0" smtClean="0">
              <a:solidFill>
                <a:schemeClr val="bg1"/>
              </a:solidFill>
              <a:latin typeface="Meiryo UI" pitchFamily="50" charset="-128"/>
              <a:ea typeface="Meiryo UI" pitchFamily="50" charset="-128"/>
              <a:cs typeface="Meiryo UI" pitchFamily="50" charset="-128"/>
            </a:endParaRPr>
          </a:p>
        </p:txBody>
      </p:sp>
      <p:sp>
        <p:nvSpPr>
          <p:cNvPr id="68" name="角丸四角形 67"/>
          <p:cNvSpPr/>
          <p:nvPr/>
        </p:nvSpPr>
        <p:spPr>
          <a:xfrm>
            <a:off x="259380" y="921448"/>
            <a:ext cx="9965552" cy="2376000"/>
          </a:xfrm>
          <a:prstGeom prst="roundRect">
            <a:avLst>
              <a:gd name="adj" fmla="val 0"/>
            </a:avLst>
          </a:prstGeom>
          <a:noFill/>
          <a:ln w="28575" cmpd="sng">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02870" tIns="252000" rIns="102870" bIns="51435" rtlCol="0" anchor="t" anchorCtr="0"/>
          <a:lstStyle/>
          <a:p>
            <a:r>
              <a:rPr lang="ja-JP" altLang="en-US" sz="1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基礎自治体・大都市の強みを活かした各局連携による豊富な公共インフラの活用等と、</a:t>
            </a:r>
            <a:endParaRPr lang="en-US" altLang="ja-JP" sz="1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様々な産業支援機関のバックアップで、プロジェクト創出をサポート</a:t>
            </a:r>
          </a:p>
        </p:txBody>
      </p:sp>
      <p:grpSp>
        <p:nvGrpSpPr>
          <p:cNvPr id="2" name="グループ化 1"/>
          <p:cNvGrpSpPr/>
          <p:nvPr/>
        </p:nvGrpSpPr>
        <p:grpSpPr>
          <a:xfrm>
            <a:off x="4292182" y="2106466"/>
            <a:ext cx="2485139" cy="378021"/>
            <a:chOff x="4356286" y="3107642"/>
            <a:chExt cx="2485139" cy="378021"/>
          </a:xfrm>
        </p:grpSpPr>
        <p:pic>
          <p:nvPicPr>
            <p:cNvPr id="16" name="図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356286" y="3107642"/>
              <a:ext cx="549466" cy="378021"/>
            </a:xfrm>
            <a:prstGeom prst="rect">
              <a:avLst/>
            </a:prstGeom>
          </p:spPr>
        </p:pic>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4008" y="3107642"/>
              <a:ext cx="470744" cy="366851"/>
            </a:xfrm>
            <a:prstGeom prst="rect">
              <a:avLst/>
            </a:prstGeom>
          </p:spPr>
        </p:pic>
        <p:pic>
          <p:nvPicPr>
            <p:cNvPr id="18" name="図 17"/>
            <p:cNvPicPr>
              <a:picLocks noChangeAspect="1"/>
            </p:cNvPicPr>
            <p:nvPr/>
          </p:nvPicPr>
          <p:blipFill rotWithShape="1">
            <a:blip r:embed="rId5" cstate="print">
              <a:extLst>
                <a:ext uri="{28A0092B-C50C-407E-A947-70E740481C1C}">
                  <a14:useLocalDpi xmlns:a14="http://schemas.microsoft.com/office/drawing/2010/main" val="0"/>
                </a:ext>
              </a:extLst>
            </a:blip>
            <a:srcRect b="7622"/>
            <a:stretch/>
          </p:blipFill>
          <p:spPr>
            <a:xfrm>
              <a:off x="5584488" y="3107642"/>
              <a:ext cx="598729" cy="378021"/>
            </a:xfrm>
            <a:prstGeom prst="rect">
              <a:avLst/>
            </a:prstGeom>
          </p:spPr>
        </p:pic>
        <p:pic>
          <p:nvPicPr>
            <p:cNvPr id="19" name="図 18"/>
            <p:cNvPicPr>
              <a:picLocks noChangeAspect="1"/>
            </p:cNvPicPr>
            <p:nvPr/>
          </p:nvPicPr>
          <p:blipFill rotWithShape="1">
            <a:blip r:embed="rId6" cstate="print">
              <a:extLst>
                <a:ext uri="{28A0092B-C50C-407E-A947-70E740481C1C}">
                  <a14:useLocalDpi xmlns:a14="http://schemas.microsoft.com/office/drawing/2010/main" val="0"/>
                </a:ext>
              </a:extLst>
            </a:blip>
            <a:srcRect b="9359"/>
            <a:stretch/>
          </p:blipFill>
          <p:spPr>
            <a:xfrm>
              <a:off x="6333120" y="3107642"/>
              <a:ext cx="508305" cy="331947"/>
            </a:xfrm>
            <a:prstGeom prst="rect">
              <a:avLst/>
            </a:prstGeom>
          </p:spPr>
        </p:pic>
      </p:grpSp>
      <p:sp>
        <p:nvSpPr>
          <p:cNvPr id="4" name="下矢印 3"/>
          <p:cNvSpPr/>
          <p:nvPr/>
        </p:nvSpPr>
        <p:spPr>
          <a:xfrm>
            <a:off x="2114183" y="3204567"/>
            <a:ext cx="6160183" cy="708692"/>
          </a:xfrm>
          <a:prstGeom prst="downArrow">
            <a:avLst>
              <a:gd name="adj1" fmla="val 5774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rtlCol="0" anchor="ctr"/>
          <a:lstStyle/>
          <a:p>
            <a:pPr algn="ctr"/>
            <a:endParaRPr kumimoji="1" lang="ja-JP" altLang="en-US"/>
          </a:p>
        </p:txBody>
      </p:sp>
      <p:sp>
        <p:nvSpPr>
          <p:cNvPr id="89" name="角丸四角形 88"/>
          <p:cNvSpPr/>
          <p:nvPr/>
        </p:nvSpPr>
        <p:spPr>
          <a:xfrm>
            <a:off x="3259607" y="3276575"/>
            <a:ext cx="3831579" cy="486397"/>
          </a:xfrm>
          <a:prstGeom prst="roundRect">
            <a:avLst>
              <a:gd name="adj" fmla="val 0"/>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rtlCol="0" anchor="ctr"/>
          <a:lstStyle/>
          <a:p>
            <a:pPr algn="ctr"/>
            <a:r>
              <a:rPr lang="ja-JP" altLang="en-US" sz="1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官民連携により</a:t>
            </a:r>
            <a:endParaRPr lang="en-US" altLang="ja-JP" sz="1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先進的な水素プロジェクトを創出</a:t>
            </a:r>
          </a:p>
        </p:txBody>
      </p:sp>
      <p:sp>
        <p:nvSpPr>
          <p:cNvPr id="90" name="テキスト ボックス 89"/>
          <p:cNvSpPr txBox="1"/>
          <p:nvPr/>
        </p:nvSpPr>
        <p:spPr>
          <a:xfrm>
            <a:off x="5076478" y="2484487"/>
            <a:ext cx="4578281" cy="738664"/>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バッテリー戦略研究</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センター</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ものづくり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ビジネスセンター大阪</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大阪府産業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デザインセンター</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産業経済リサーチセンター</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大阪産業技術研究所</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など　　　　　　　　　　　　　　　　　　　　　　　　　</a:t>
            </a:r>
          </a:p>
        </p:txBody>
      </p:sp>
      <p:sp>
        <p:nvSpPr>
          <p:cNvPr id="91" name="角丸四角形 90"/>
          <p:cNvSpPr/>
          <p:nvPr/>
        </p:nvSpPr>
        <p:spPr>
          <a:xfrm>
            <a:off x="495670" y="684287"/>
            <a:ext cx="9526051" cy="430075"/>
          </a:xfrm>
          <a:prstGeom prst="roundRect">
            <a:avLst>
              <a:gd name="adj" fmla="val 30797"/>
            </a:avLst>
          </a:prstGeom>
          <a:solidFill>
            <a:schemeClr val="tx2">
              <a:lumMod val="40000"/>
              <a:lumOff val="60000"/>
            </a:scheme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lIns="40500" tIns="0" rIns="40500" bIns="0" rtlCol="0" anchor="ctr" anchorCtr="0"/>
          <a:lstStyle/>
          <a:p>
            <a:pPr algn="ctr"/>
            <a:r>
              <a:rPr lang="ja-JP" altLang="en-US" sz="1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大阪市・大阪府それぞれの強みを発揮し、相互に補完・連携しながら、プロジェクト創出をサポート</a:t>
            </a:r>
          </a:p>
        </p:txBody>
      </p:sp>
      <p:sp>
        <p:nvSpPr>
          <p:cNvPr id="20" name="サブタイトル 2"/>
          <p:cNvSpPr txBox="1">
            <a:spLocks/>
          </p:cNvSpPr>
          <p:nvPr/>
        </p:nvSpPr>
        <p:spPr>
          <a:xfrm>
            <a:off x="206845" y="108223"/>
            <a:ext cx="9937104" cy="432048"/>
          </a:xfrm>
          <a:prstGeom prst="rect">
            <a:avLst/>
          </a:prstGeom>
        </p:spPr>
        <p:txBody>
          <a:bodyPr vert="horz" lIns="102870" tIns="51435" rIns="102870" bIns="51435" rtlCol="0">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algn="l"/>
            <a:r>
              <a:rPr lang="en-US" altLang="ja-JP"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lang="en-US" altLang="ja-JP"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業務・産業用燃料電池の実証事業</a:t>
            </a:r>
            <a:endPar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1" name="直線コネクタ 20"/>
          <p:cNvCxnSpPr/>
          <p:nvPr/>
        </p:nvCxnSpPr>
        <p:spPr>
          <a:xfrm>
            <a:off x="259380" y="612279"/>
            <a:ext cx="10080000" cy="0"/>
          </a:xfrm>
          <a:prstGeom prst="line">
            <a:avLst/>
          </a:prstGeom>
          <a:ln w="41275">
            <a:solidFill>
              <a:srgbClr val="002060"/>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1188046" y="1733916"/>
            <a:ext cx="8662589" cy="1182619"/>
          </a:xfrm>
          <a:prstGeom prst="rect">
            <a:avLst/>
          </a:prstGeom>
          <a:noFill/>
        </p:spPr>
        <p:txBody>
          <a:bodyPr wrap="square" rtlCol="0">
            <a:no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公共インフラ活用のイメージ（例）：上下水道、学校、庁舎、公園　　　　など</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プロジェクト創出をサポートする産業支援機関</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24" name="正方形/長方形 23"/>
          <p:cNvSpPr/>
          <p:nvPr/>
        </p:nvSpPr>
        <p:spPr>
          <a:xfrm>
            <a:off x="562767" y="4788743"/>
            <a:ext cx="4801743" cy="859209"/>
          </a:xfrm>
          <a:prstGeom prst="rect">
            <a:avLst/>
          </a:prstGeom>
        </p:spPr>
        <p:txBody>
          <a:bodyPr wrap="square">
            <a:no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平成２９年６月２３日から大阪産業技術研究所（</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ORIST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和泉</a:t>
            </a:r>
            <a:r>
              <a:rPr lang="ja-JP" altLang="ja-JP" sz="1600" b="1" dirty="0">
                <a:latin typeface="Meiryo UI" panose="020B0604030504040204" pitchFamily="50" charset="-128"/>
                <a:ea typeface="Meiryo UI" panose="020B0604030504040204" pitchFamily="50" charset="-128"/>
                <a:cs typeface="Meiryo UI" panose="020B0604030504040204" pitchFamily="50" charset="-128"/>
              </a:rPr>
              <a:t>センターに</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設置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・実証開始</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926" y="6156895"/>
            <a:ext cx="1988206" cy="1182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正方形/長方形 27"/>
          <p:cNvSpPr/>
          <p:nvPr/>
        </p:nvSpPr>
        <p:spPr>
          <a:xfrm>
            <a:off x="5666316" y="4791313"/>
            <a:ext cx="4801743" cy="1015663"/>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咲くやこの花館（花博記念公園鶴見緑地内）</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&lt;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スケジュール</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&gt;</a:t>
            </a:r>
          </a:p>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月　工事予定</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実証試験開始</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ja-JP"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844101" y="5364807"/>
            <a:ext cx="3296273" cy="304515"/>
          </a:xfrm>
          <a:prstGeom prst="rect">
            <a:avLst/>
          </a:prstGeom>
          <a:noFill/>
        </p:spPr>
        <p:txBody>
          <a:bodyPr wrap="square" rtlCol="0">
            <a:no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＜目標：</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4000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時間以上の連続運転＞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p>
        </p:txBody>
      </p:sp>
      <p:pic>
        <p:nvPicPr>
          <p:cNvPr id="1026" name="Picture 2" descr="C:\Users\ShimaguchiS\AppData\Local\Microsoft\Windows\Temporary Internet Files\Content.Outlook\ONLP7RQS\IMG_1045①.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3754" b="3515"/>
          <a:stretch/>
        </p:blipFill>
        <p:spPr bwMode="auto">
          <a:xfrm>
            <a:off x="2144183" y="5775197"/>
            <a:ext cx="1838125" cy="101470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himaguchiS\AppData\Local\Microsoft\Windows\Temporary Internet Files\Content.Outlook\ONLP7RQS\IMG_1070③ (2).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0700" t="21234" r="4613" b="14279"/>
          <a:stretch/>
        </p:blipFill>
        <p:spPr bwMode="auto">
          <a:xfrm>
            <a:off x="3336704" y="6481047"/>
            <a:ext cx="1811782" cy="1044000"/>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p:cNvSpPr txBox="1"/>
          <p:nvPr/>
        </p:nvSpPr>
        <p:spPr>
          <a:xfrm>
            <a:off x="2204206" y="6788484"/>
            <a:ext cx="1648136" cy="304515"/>
          </a:xfrm>
          <a:prstGeom prst="rect">
            <a:avLst/>
          </a:prstGeom>
          <a:noFill/>
        </p:spPr>
        <p:txBody>
          <a:bodyPr wrap="square" rtlCol="0">
            <a:noAutofit/>
          </a:bodyPr>
          <a:lstStyle/>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7/25</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記者発表・</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見学会の様子</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32" name="テキスト ボックス 31"/>
          <p:cNvSpPr txBox="1"/>
          <p:nvPr/>
        </p:nvSpPr>
        <p:spPr>
          <a:xfrm>
            <a:off x="251942" y="7309023"/>
            <a:ext cx="1648136" cy="184037"/>
          </a:xfrm>
          <a:prstGeom prst="rect">
            <a:avLst/>
          </a:prstGeom>
          <a:noFill/>
        </p:spPr>
        <p:txBody>
          <a:bodyPr wrap="square" rtlCol="0">
            <a:noAutofit/>
          </a:bodyPr>
          <a:lstStyle/>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&lt;ORIST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和泉センター</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&gt;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p>
        </p:txBody>
      </p:sp>
      <p:pic>
        <p:nvPicPr>
          <p:cNvPr id="35" name="図 34"/>
          <p:cNvPicPr>
            <a:picLocks noChangeAspect="1"/>
          </p:cNvPicPr>
          <p:nvPr/>
        </p:nvPicPr>
        <p:blipFill>
          <a:blip r:embed="rId10"/>
          <a:stretch>
            <a:fillRect/>
          </a:stretch>
        </p:blipFill>
        <p:spPr>
          <a:xfrm>
            <a:off x="5684253" y="5884640"/>
            <a:ext cx="2128529" cy="1271051"/>
          </a:xfrm>
          <a:prstGeom prst="rect">
            <a:avLst/>
          </a:prstGeom>
        </p:spPr>
      </p:pic>
      <p:pic>
        <p:nvPicPr>
          <p:cNvPr id="36" name="図 3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00814" y="5868863"/>
            <a:ext cx="1836118" cy="1298403"/>
          </a:xfrm>
          <a:prstGeom prst="rect">
            <a:avLst/>
          </a:prstGeom>
        </p:spPr>
      </p:pic>
      <p:sp>
        <p:nvSpPr>
          <p:cNvPr id="37" name="テキスト ボックス 36"/>
          <p:cNvSpPr txBox="1"/>
          <p:nvPr/>
        </p:nvSpPr>
        <p:spPr>
          <a:xfrm>
            <a:off x="6142504" y="7128000"/>
            <a:ext cx="1512000" cy="274575"/>
          </a:xfrm>
          <a:prstGeom prst="rect">
            <a:avLst/>
          </a:prstGeom>
          <a:noFill/>
        </p:spPr>
        <p:txBody>
          <a:bodyPr wrap="square" rtlCol="0">
            <a:noAutofit/>
          </a:bodyPr>
          <a:lstStyle/>
          <a:p>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&lt;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咲くや</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この</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花館</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&gt;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38" name="テキスト ボックス 37"/>
          <p:cNvSpPr txBox="1"/>
          <p:nvPr/>
        </p:nvSpPr>
        <p:spPr>
          <a:xfrm>
            <a:off x="8461030" y="7128000"/>
            <a:ext cx="1584000" cy="274575"/>
          </a:xfrm>
          <a:prstGeom prst="rect">
            <a:avLst/>
          </a:prstGeom>
          <a:noFill/>
        </p:spPr>
        <p:txBody>
          <a:bodyPr wrap="square" rtlCol="0">
            <a:noAutofit/>
          </a:bodyPr>
          <a:lstStyle/>
          <a:p>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&lt;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設置イメージ図</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&gt;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29" name="スライド番号プレースホルダー 1"/>
          <p:cNvSpPr>
            <a:spLocks noGrp="1"/>
          </p:cNvSpPr>
          <p:nvPr>
            <p:ph type="sldNum" sz="quarter" idx="12"/>
          </p:nvPr>
        </p:nvSpPr>
        <p:spPr>
          <a:xfrm>
            <a:off x="10045030" y="7155691"/>
            <a:ext cx="360000" cy="360000"/>
          </a:xfrm>
          <a:noFill/>
          <a:ln>
            <a:solidFill>
              <a:schemeClr val="accent1">
                <a:shade val="50000"/>
              </a:schemeClr>
            </a:solidFill>
          </a:ln>
        </p:spPr>
        <p:txBody>
          <a:bodyPr/>
          <a:lstStyle/>
          <a:p>
            <a:pPr algn="ctr"/>
            <a:fld id="{E973964C-9351-4843-AA03-70BA0614D902}" type="slidenum">
              <a:rPr kumimoji="1" lang="ja-JP" altLang="en-US" smtClean="0"/>
              <a:pPr algn="ctr"/>
              <a:t>9</a:t>
            </a:fld>
            <a:endParaRPr kumimoji="1" lang="ja-JP" altLang="en-US" dirty="0"/>
          </a:p>
        </p:txBody>
      </p:sp>
    </p:spTree>
    <p:extLst>
      <p:ext uri="{BB962C8B-B14F-4D97-AF65-F5344CB8AC3E}">
        <p14:creationId xmlns:p14="http://schemas.microsoft.com/office/powerpoint/2010/main" val="4191623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1111</TotalTime>
  <Words>1107</Words>
  <Application>Microsoft Office PowerPoint</Application>
  <PresentationFormat>ユーザー設定</PresentationFormat>
  <Paragraphs>301</Paragraphs>
  <Slides>12</Slides>
  <Notes>3</Notes>
  <HiddenSlides>0</HiddenSlides>
  <MMClips>0</MMClips>
  <ScaleCrop>false</ScaleCrop>
  <HeadingPairs>
    <vt:vector size="4" baseType="variant">
      <vt:variant>
        <vt:lpstr>テーマ</vt:lpstr>
      </vt:variant>
      <vt:variant>
        <vt:i4>1</vt:i4>
      </vt:variant>
      <vt:variant>
        <vt:lpstr>スライド タイトル</vt:lpstr>
      </vt:variant>
      <vt:variant>
        <vt:i4>12</vt:i4>
      </vt:variant>
    </vt:vector>
  </HeadingPairs>
  <TitlesOfParts>
    <vt:vector size="13" baseType="lpstr">
      <vt:lpstr>Office ​​テーマ</vt:lpstr>
      <vt:lpstr>資料　１</vt:lpstr>
      <vt:lpstr>PowerPoint プレゼンテーション</vt:lpstr>
      <vt:lpstr>関西国際空港でのFCバス体験イベント実施報告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2017-09-06T05:21:11Z</cp:lastPrinted>
  <dcterms:created xsi:type="dcterms:W3CDTF">2017-08-17T00:05:50Z</dcterms:created>
  <dcterms:modified xsi:type="dcterms:W3CDTF">2017-09-13T02:07:05Z</dcterms:modified>
</cp:coreProperties>
</file>