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94" r:id="rId2"/>
    <p:sldId id="295" r:id="rId3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-2952" y="-90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11E35-6780-4A5A-A9C6-FC6C2551D823}" type="datetimeFigureOut">
              <a:rPr kumimoji="1" lang="ja-JP" altLang="en-US" smtClean="0"/>
              <a:t>2017/3/30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06A4C-0F1E-4E91-B75E-9385D8B144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5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047E-26AA-4B87-B86D-F276852B9C00}" type="datetimeFigureOut">
              <a:rPr kumimoji="1" lang="ja-JP" altLang="en-US" smtClean="0"/>
              <a:t>2017/3/30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F56E-F031-4A09-BCBB-82D38BADB2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7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047E-26AA-4B87-B86D-F276852B9C00}" type="datetimeFigureOut">
              <a:rPr kumimoji="1" lang="ja-JP" altLang="en-US" smtClean="0"/>
              <a:t>2017/3/30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F56E-F031-4A09-BCBB-82D38BADB2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875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047E-26AA-4B87-B86D-F276852B9C00}" type="datetimeFigureOut">
              <a:rPr kumimoji="1" lang="ja-JP" altLang="en-US" smtClean="0"/>
              <a:t>2017/3/30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F56E-F031-4A09-BCBB-82D38BADB2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39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047E-26AA-4B87-B86D-F276852B9C00}" type="datetimeFigureOut">
              <a:rPr kumimoji="1" lang="ja-JP" altLang="en-US" smtClean="0"/>
              <a:t>2017/3/30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F56E-F031-4A09-BCBB-82D38BADB2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71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047E-26AA-4B87-B86D-F276852B9C00}" type="datetimeFigureOut">
              <a:rPr kumimoji="1" lang="ja-JP" altLang="en-US" smtClean="0"/>
              <a:t>2017/3/30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F56E-F031-4A09-BCBB-82D38BADB2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77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047E-26AA-4B87-B86D-F276852B9C00}" type="datetimeFigureOut">
              <a:rPr kumimoji="1" lang="ja-JP" altLang="en-US" smtClean="0"/>
              <a:t>2017/3/30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F56E-F031-4A09-BCBB-82D38BADB2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665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047E-26AA-4B87-B86D-F276852B9C00}" type="datetimeFigureOut">
              <a:rPr kumimoji="1" lang="ja-JP" altLang="en-US" smtClean="0"/>
              <a:t>2017/3/30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F56E-F031-4A09-BCBB-82D38BADB2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348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047E-26AA-4B87-B86D-F276852B9C00}" type="datetimeFigureOut">
              <a:rPr kumimoji="1" lang="ja-JP" altLang="en-US" smtClean="0"/>
              <a:t>2017/3/30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F56E-F031-4A09-BCBB-82D38BADB2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399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047E-26AA-4B87-B86D-F276852B9C00}" type="datetimeFigureOut">
              <a:rPr kumimoji="1" lang="ja-JP" altLang="en-US" smtClean="0"/>
              <a:t>2017/3/30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F56E-F031-4A09-BCBB-82D38BADB2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04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047E-26AA-4B87-B86D-F276852B9C00}" type="datetimeFigureOut">
              <a:rPr kumimoji="1" lang="ja-JP" altLang="en-US" smtClean="0"/>
              <a:t>2017/3/30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F56E-F031-4A09-BCBB-82D38BADB2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68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047E-26AA-4B87-B86D-F276852B9C00}" type="datetimeFigureOut">
              <a:rPr kumimoji="1" lang="ja-JP" altLang="en-US" smtClean="0"/>
              <a:t>2017/3/30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F56E-F031-4A09-BCBB-82D38BADB2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38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7047E-26AA-4B87-B86D-F276852B9C00}" type="datetimeFigureOut">
              <a:rPr kumimoji="1" lang="ja-JP" altLang="en-US" smtClean="0"/>
              <a:t>2017/3/30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5F56E-F031-4A09-BCBB-82D38BADB2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46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4433212" y="3596161"/>
            <a:ext cx="4556242" cy="3205560"/>
          </a:xfrm>
          <a:prstGeom prst="rect">
            <a:avLst/>
          </a:prstGeom>
          <a:noFill/>
          <a:ln w="25400">
            <a:solidFill>
              <a:srgbClr val="339933"/>
            </a:solidFill>
            <a:miter lim="800000"/>
            <a:headEnd/>
            <a:tailEnd/>
          </a:ln>
        </p:spPr>
        <p:txBody>
          <a:bodyPr wrap="square" lIns="44903" tIns="0" rIns="44903" bIns="0" anchor="t" anchorCtr="0">
            <a:noAutofit/>
          </a:bodyPr>
          <a:lstStyle/>
          <a:p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 bwMode="auto">
          <a:xfrm>
            <a:off x="398278" y="103118"/>
            <a:ext cx="8208000" cy="360000"/>
          </a:xfrm>
          <a:prstGeom prst="rect">
            <a:avLst/>
          </a:prstGeom>
          <a:solidFill>
            <a:srgbClr val="339933"/>
          </a:solidFill>
          <a:ln>
            <a:noFill/>
          </a:ln>
          <a:effectLst/>
          <a:extLst/>
        </p:spPr>
        <p:txBody>
          <a:bodyPr wrap="square" lIns="30238" tIns="30238" rIns="30238" bIns="30238" rtlCol="0">
            <a:noAutofit/>
          </a:bodyPr>
          <a:lstStyle/>
          <a:p>
            <a:pPr algn="ctr"/>
            <a:r>
              <a:rPr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業務・産業用　固体酸化物形燃料電池（</a:t>
            </a:r>
            <a:r>
              <a:rPr lang="en-US" altLang="ja-JP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SOFC</a:t>
            </a:r>
            <a:r>
              <a:rPr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）の社外実証事業の実施について</a:t>
            </a:r>
            <a:endParaRPr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302702" y="962498"/>
            <a:ext cx="4983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近年社会的要請が高まっている「環境・グリーンエネルギー」と「社会インフラ整備と防災」を事業ドメインに掲げ、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年からは「技術立社」の考え方を取り入れ、技術力の独自性を強化しています。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5" y="1065810"/>
            <a:ext cx="3058607" cy="206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326" y="5302519"/>
            <a:ext cx="1310589" cy="1257400"/>
          </a:xfrm>
          <a:prstGeom prst="rect">
            <a:avLst/>
          </a:prstGeom>
          <a:ln>
            <a:solidFill>
              <a:srgbClr val="339933"/>
            </a:solidFill>
          </a:ln>
        </p:spPr>
      </p:pic>
      <p:sp>
        <p:nvSpPr>
          <p:cNvPr id="13" name="テキスト ボックス 12"/>
          <p:cNvSpPr txBox="1"/>
          <p:nvPr/>
        </p:nvSpPr>
        <p:spPr bwMode="auto">
          <a:xfrm>
            <a:off x="4473589" y="3489435"/>
            <a:ext cx="2641601" cy="280259"/>
          </a:xfrm>
          <a:prstGeom prst="rect">
            <a:avLst/>
          </a:prstGeom>
          <a:solidFill>
            <a:srgbClr val="339933"/>
          </a:solidFill>
          <a:ln>
            <a:noFill/>
          </a:ln>
          <a:effectLst/>
          <a:extLst/>
        </p:spPr>
        <p:txBody>
          <a:bodyPr wrap="square" lIns="30238" tIns="30238" rIns="30238" bIns="30238" rtlCol="0">
            <a:noAutofit/>
          </a:bodyPr>
          <a:lstStyle/>
          <a:p>
            <a:pPr algn="ctr"/>
            <a:r>
              <a:rPr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SOFC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仕様</a:t>
            </a:r>
          </a:p>
        </p:txBody>
      </p:sp>
      <p:sp>
        <p:nvSpPr>
          <p:cNvPr id="7" name="左矢印 6"/>
          <p:cNvSpPr/>
          <p:nvPr/>
        </p:nvSpPr>
        <p:spPr>
          <a:xfrm>
            <a:off x="5193532" y="3803511"/>
            <a:ext cx="3060000" cy="449943"/>
          </a:xfrm>
          <a:prstGeom prst="leftArrow">
            <a:avLst>
              <a:gd name="adj1" fmla="val 100000"/>
              <a:gd name="adj2" fmla="val 50000"/>
            </a:avLst>
          </a:prstGeom>
          <a:gradFill flip="none" rotWithShape="1">
            <a:gsLst>
              <a:gs pos="0">
                <a:srgbClr val="00CC00">
                  <a:alpha val="80000"/>
                </a:srgbClr>
              </a:gs>
              <a:gs pos="50000">
                <a:srgbClr val="00CC00">
                  <a:alpha val="60000"/>
                </a:srgbClr>
              </a:gs>
              <a:gs pos="100000">
                <a:schemeClr val="accent6">
                  <a:lumMod val="40000"/>
                  <a:lumOff val="60000"/>
                  <a:alpha val="3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省エネルギー</a:t>
            </a:r>
            <a:endParaRPr kumimoji="1"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小型分散電源で、高いエネルギー効率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左矢印 15"/>
          <p:cNvSpPr/>
          <p:nvPr/>
        </p:nvSpPr>
        <p:spPr>
          <a:xfrm>
            <a:off x="5193532" y="4307899"/>
            <a:ext cx="3060000" cy="449943"/>
          </a:xfrm>
          <a:prstGeom prst="leftArrow">
            <a:avLst>
              <a:gd name="adj1" fmla="val 100000"/>
              <a:gd name="adj2" fmla="val 50000"/>
            </a:avLst>
          </a:prstGeom>
          <a:gradFill flip="none" rotWithShape="1">
            <a:gsLst>
              <a:gs pos="0">
                <a:srgbClr val="00CC00">
                  <a:alpha val="80000"/>
                </a:srgbClr>
              </a:gs>
              <a:gs pos="50000">
                <a:srgbClr val="00CC00">
                  <a:alpha val="60000"/>
                </a:srgbClr>
              </a:gs>
              <a:gs pos="100000">
                <a:schemeClr val="accent6">
                  <a:lumMod val="40000"/>
                  <a:lumOff val="60000"/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高環境性</a:t>
            </a:r>
            <a:endParaRPr kumimoji="1"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クリーン、低騒音、低振動、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</a:t>
            </a:r>
            <a:r>
              <a:rPr kumimoji="1" lang="ja-JP" altLang="en-US" sz="10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削減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左矢印 16"/>
          <p:cNvSpPr/>
          <p:nvPr/>
        </p:nvSpPr>
        <p:spPr>
          <a:xfrm>
            <a:off x="5193532" y="4801630"/>
            <a:ext cx="3060000" cy="449943"/>
          </a:xfrm>
          <a:prstGeom prst="leftArrow">
            <a:avLst>
              <a:gd name="adj1" fmla="val 100000"/>
              <a:gd name="adj2" fmla="val 50000"/>
            </a:avLst>
          </a:prstGeom>
          <a:gradFill flip="none" rotWithShape="1">
            <a:gsLst>
              <a:gs pos="0">
                <a:srgbClr val="00CC00">
                  <a:alpha val="80000"/>
                </a:srgbClr>
              </a:gs>
              <a:gs pos="50000">
                <a:srgbClr val="00CC00">
                  <a:alpha val="60000"/>
                </a:srgbClr>
              </a:gs>
              <a:gs pos="100000">
                <a:schemeClr val="accent6">
                  <a:lumMod val="40000"/>
                  <a:lumOff val="60000"/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燃料多様性</a:t>
            </a:r>
            <a:endParaRPr kumimoji="1"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バイオ燃料、水素燃料も視野に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3537270" y="1679371"/>
            <a:ext cx="246743" cy="496176"/>
          </a:xfrm>
          <a:prstGeom prst="rightArrow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左矢印 21"/>
          <p:cNvSpPr/>
          <p:nvPr/>
        </p:nvSpPr>
        <p:spPr>
          <a:xfrm>
            <a:off x="3893872" y="1710063"/>
            <a:ext cx="4333862" cy="449943"/>
          </a:xfrm>
          <a:prstGeom prst="leftArrow">
            <a:avLst>
              <a:gd name="adj1" fmla="val 100000"/>
              <a:gd name="adj2" fmla="val 0"/>
            </a:avLst>
          </a:prstGeom>
          <a:gradFill flip="none" rotWithShape="1">
            <a:gsLst>
              <a:gs pos="0">
                <a:srgbClr val="00CC00">
                  <a:alpha val="80000"/>
                </a:srgbClr>
              </a:gs>
              <a:gs pos="50000">
                <a:srgbClr val="00CC00">
                  <a:alpha val="60000"/>
                </a:srgbClr>
              </a:gs>
              <a:gs pos="100000">
                <a:schemeClr val="accent6">
                  <a:lumMod val="40000"/>
                  <a:lumOff val="60000"/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省エネ</a:t>
            </a:r>
            <a:r>
              <a: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1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環境性、防災への社会要請にこたえるべく、</a:t>
            </a:r>
            <a:endParaRPr lang="en-US" altLang="ja-JP" sz="1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業務・産業用燃料電池（</a:t>
            </a:r>
            <a:r>
              <a:rPr lang="en-US" altLang="ja-JP" sz="1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SOFC</a:t>
            </a:r>
            <a:r>
              <a:rPr lang="ja-JP" altLang="en-US" sz="1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）の開発に着手</a:t>
            </a:r>
            <a:endParaRPr kumimoji="1" lang="ja-JP" altLang="en-US" sz="12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61043" y="795724"/>
            <a:ext cx="8928411" cy="2530351"/>
          </a:xfrm>
          <a:prstGeom prst="rect">
            <a:avLst/>
          </a:prstGeom>
          <a:noFill/>
          <a:ln w="25400">
            <a:solidFill>
              <a:srgbClr val="339933"/>
            </a:solidFill>
            <a:miter lim="800000"/>
            <a:headEnd/>
            <a:tailEnd/>
          </a:ln>
        </p:spPr>
        <p:txBody>
          <a:bodyPr wrap="square" lIns="44903" tIns="0" rIns="44903" bIns="0" anchor="t" anchorCtr="0">
            <a:noAutofit/>
          </a:bodyPr>
          <a:lstStyle/>
          <a:p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 bwMode="auto">
          <a:xfrm>
            <a:off x="157501" y="697305"/>
            <a:ext cx="2641601" cy="280259"/>
          </a:xfrm>
          <a:prstGeom prst="rect">
            <a:avLst/>
          </a:prstGeom>
          <a:solidFill>
            <a:srgbClr val="339933"/>
          </a:solidFill>
          <a:ln>
            <a:noFill/>
          </a:ln>
          <a:effectLst/>
          <a:extLst/>
        </p:spPr>
        <p:txBody>
          <a:bodyPr wrap="square" lIns="30238" tIns="30238" rIns="30238" bIns="30238" rtlCol="0">
            <a:noAutofit/>
          </a:bodyPr>
          <a:lstStyle/>
          <a:p>
            <a:pPr algn="ctr"/>
            <a:r>
              <a:rPr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開発コンセプト</a:t>
            </a:r>
            <a:endParaRPr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302702" y="2272216"/>
            <a:ext cx="53412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2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Hitz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日立造船株式会社は、国立研究開発法人　新エネルギー・産業技術総合開発機構の助成事業「固体酸化物形燃料電池を用いた業務用システムの実用化技術実証」の支援を受けて、固体酸化物形燃料電池（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SOFC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）による業務・産業分野用発電装置の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製品化および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事業化に取り組んでいます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。２０１７年度は、社外実証による評価と実用化が目標です。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8657615" y="103118"/>
            <a:ext cx="432048" cy="18002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1/2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31867" y="3803511"/>
            <a:ext cx="461665" cy="1448062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dirty="0" smtClean="0"/>
              <a:t>優位性</a:t>
            </a:r>
            <a:endParaRPr kumimoji="1" lang="ja-JP" altLang="en-US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93437" y="3489435"/>
            <a:ext cx="4275711" cy="3312286"/>
            <a:chOff x="93437" y="3489435"/>
            <a:chExt cx="4275711" cy="3312286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93437" y="3596161"/>
              <a:ext cx="4259945" cy="3205560"/>
            </a:xfrm>
            <a:prstGeom prst="rect">
              <a:avLst/>
            </a:prstGeom>
            <a:noFill/>
            <a:ln w="254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square" lIns="44903" tIns="0" rIns="44903" bIns="0" anchor="t" anchorCtr="0">
              <a:noAutofit/>
            </a:bodyPr>
            <a:lstStyle/>
            <a:p>
              <a:endPara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109204" y="3923358"/>
              <a:ext cx="425994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1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2017</a:t>
              </a:r>
              <a:r>
                <a:rPr lang="ja-JP" altLang="en-US" sz="11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年度の実用化に向け、</a:t>
              </a:r>
              <a:r>
                <a:rPr lang="en-US" altLang="ja-JP" sz="11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4000</a:t>
              </a:r>
              <a:r>
                <a:rPr lang="ja-JP" altLang="en-US" sz="11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時間以上の連続運転による</a:t>
              </a:r>
              <a:endParaRPr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11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共同実証を行い、安全性や信頼性を評価予定です。</a:t>
              </a:r>
              <a:endPara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 bwMode="auto">
            <a:xfrm>
              <a:off x="157501" y="3489435"/>
              <a:ext cx="1618343" cy="280259"/>
            </a:xfrm>
            <a:prstGeom prst="rect">
              <a:avLst/>
            </a:prstGeom>
            <a:solidFill>
              <a:srgbClr val="339933"/>
            </a:solidFill>
            <a:ln>
              <a:noFill/>
            </a:ln>
            <a:effectLst/>
            <a:extLst/>
          </p:spPr>
          <p:txBody>
            <a:bodyPr wrap="square" lIns="30238" tIns="30238" rIns="30238" bIns="30238" rtlCol="0">
              <a:noAutofit/>
            </a:bodyPr>
            <a:lstStyle/>
            <a:p>
              <a:pPr algn="ctr"/>
              <a:r>
                <a:rPr lang="ja-JP" altLang="en-US" sz="14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スケジュール</a:t>
              </a:r>
              <a:endPara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08" y="4321360"/>
              <a:ext cx="3747753" cy="242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円/楕円 25"/>
            <p:cNvSpPr/>
            <p:nvPr/>
          </p:nvSpPr>
          <p:spPr>
            <a:xfrm>
              <a:off x="2589225" y="5545482"/>
              <a:ext cx="567174" cy="203704"/>
            </a:xfrm>
            <a:prstGeom prst="ellipse">
              <a:avLst/>
            </a:prstGeom>
            <a:noFill/>
            <a:ln w="412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2139" y="5870702"/>
              <a:ext cx="618764" cy="576272"/>
            </a:xfrm>
            <a:prstGeom prst="rect">
              <a:avLst/>
            </a:prstGeom>
          </p:spPr>
        </p:pic>
        <p:sp>
          <p:nvSpPr>
            <p:cNvPr id="28" name="正方形/長方形 27"/>
            <p:cNvSpPr/>
            <p:nvPr/>
          </p:nvSpPr>
          <p:spPr>
            <a:xfrm>
              <a:off x="200531" y="5903259"/>
              <a:ext cx="1619113" cy="819457"/>
            </a:xfrm>
            <a:prstGeom prst="rect">
              <a:avLst/>
            </a:prstGeom>
            <a:solidFill>
              <a:srgbClr val="06B60A"/>
            </a:solidFill>
          </p:spPr>
          <p:txBody>
            <a:bodyPr wrap="square" lIns="125732" tIns="62866" rIns="125732" bIns="62866">
              <a:spAutoFit/>
            </a:bodyPr>
            <a:lstStyle/>
            <a:p>
              <a:r>
                <a:rPr lang="en-US" altLang="ja-JP" sz="9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2016</a:t>
              </a:r>
              <a:r>
                <a:rPr lang="ja-JP" altLang="en-US" sz="9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年社内実証実施状況</a:t>
              </a:r>
              <a:endParaRPr lang="en-US" altLang="ja-JP" sz="9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9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□</a:t>
              </a:r>
              <a:r>
                <a:rPr lang="en-US" altLang="ja-JP" sz="9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AC</a:t>
              </a:r>
              <a:r>
                <a:rPr lang="ja-JP" altLang="en-US" sz="9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送電端</a:t>
              </a:r>
              <a:r>
                <a:rPr lang="en-US" altLang="ja-JP" sz="9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50%</a:t>
              </a:r>
              <a:r>
                <a:rPr lang="ja-JP" altLang="en-US" sz="9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以上達成</a:t>
              </a:r>
              <a:endParaRPr lang="en-US" altLang="ja-JP" sz="9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9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□全自動起動、安全制御</a:t>
              </a:r>
              <a:endParaRPr lang="en-US" altLang="ja-JP" sz="9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9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□耐久性：連続</a:t>
              </a:r>
              <a:r>
                <a:rPr lang="en-US" altLang="ja-JP" sz="9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1000</a:t>
              </a:r>
              <a:r>
                <a:rPr lang="ja-JP" altLang="en-US" sz="9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時間</a:t>
              </a:r>
              <a:endParaRPr lang="en-US" altLang="ja-JP" sz="9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9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9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経過、性能劣化なし</a:t>
              </a:r>
              <a:endParaRPr lang="ja-JP" altLang="ja-JP" sz="9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9" name="右矢印 28"/>
            <p:cNvSpPr/>
            <p:nvPr/>
          </p:nvSpPr>
          <p:spPr>
            <a:xfrm>
              <a:off x="1743444" y="6210587"/>
              <a:ext cx="175519" cy="230326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2642139" y="6478602"/>
              <a:ext cx="660563" cy="84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41" y="5297193"/>
            <a:ext cx="2744751" cy="14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53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79829" y="3549934"/>
            <a:ext cx="8962572" cy="3235495"/>
          </a:xfrm>
          <a:prstGeom prst="rect">
            <a:avLst/>
          </a:prstGeom>
          <a:noFill/>
          <a:ln w="25400">
            <a:solidFill>
              <a:srgbClr val="339933"/>
            </a:solidFill>
            <a:miter lim="800000"/>
            <a:headEnd/>
            <a:tailEnd/>
          </a:ln>
        </p:spPr>
        <p:txBody>
          <a:bodyPr wrap="square" lIns="44903" tIns="0" rIns="44903" bIns="0" anchor="t" anchorCtr="0">
            <a:noAutofit/>
          </a:bodyPr>
          <a:lstStyle/>
          <a:p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 bwMode="auto">
          <a:xfrm>
            <a:off x="377373" y="3411030"/>
            <a:ext cx="2641601" cy="280259"/>
          </a:xfrm>
          <a:prstGeom prst="rect">
            <a:avLst/>
          </a:prstGeom>
          <a:solidFill>
            <a:srgbClr val="339933"/>
          </a:solidFill>
          <a:ln>
            <a:noFill/>
          </a:ln>
          <a:effectLst/>
          <a:extLst/>
        </p:spPr>
        <p:txBody>
          <a:bodyPr wrap="square" lIns="30238" tIns="30238" rIns="30238" bIns="30238" rtlCol="0">
            <a:noAutofit/>
          </a:bodyPr>
          <a:lstStyle/>
          <a:p>
            <a:pPr algn="ctr"/>
            <a:r>
              <a:rPr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今後の展開</a:t>
            </a:r>
            <a:endParaRPr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124152" y="3748108"/>
            <a:ext cx="3183305" cy="1050290"/>
          </a:xfrm>
          <a:prstGeom prst="rect">
            <a:avLst/>
          </a:prstGeom>
          <a:noFill/>
        </p:spPr>
        <p:txBody>
          <a:bodyPr wrap="square" lIns="125732" tIns="62866" rIns="125732" bIns="62866">
            <a:spAutoFit/>
          </a:bodyPr>
          <a:lstStyle/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市場規模・採算性を考慮して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数百ｋＷまでの分散電源システムとして、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需要家の多様なエネルギー需要状況への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対応を検討します。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ja-JP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392187" y="4293145"/>
            <a:ext cx="2561076" cy="2664968"/>
            <a:chOff x="452018" y="3889321"/>
            <a:chExt cx="3187946" cy="3122430"/>
          </a:xfrm>
        </p:grpSpPr>
        <p:sp>
          <p:nvSpPr>
            <p:cNvPr id="11" name="台形 10"/>
            <p:cNvSpPr/>
            <p:nvPr/>
          </p:nvSpPr>
          <p:spPr>
            <a:xfrm>
              <a:off x="709448" y="3889321"/>
              <a:ext cx="2060618" cy="3122430"/>
            </a:xfrm>
            <a:prstGeom prst="trapezoid">
              <a:avLst>
                <a:gd name="adj" fmla="val 4290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9000">
                  <a:srgbClr val="92D050">
                    <a:alpha val="66000"/>
                  </a:srgbClr>
                </a:gs>
                <a:gs pos="85000">
                  <a:srgbClr val="ACD882">
                    <a:alpha val="90000"/>
                  </a:srgbClr>
                </a:gs>
                <a:gs pos="100000">
                  <a:schemeClr val="accent6">
                    <a:lumMod val="40000"/>
                    <a:lumOff val="60000"/>
                    <a:alpha val="0"/>
                  </a:schemeClr>
                </a:gs>
              </a:gsLst>
              <a:lin ang="5400000" scaled="0"/>
              <a:tileRect/>
            </a:gradFill>
            <a:ln>
              <a:noFill/>
            </a:ln>
            <a:scene3d>
              <a:camera prst="orthographicFront">
                <a:rot lat="2400000" lon="0" rev="30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448" y="4543543"/>
              <a:ext cx="628789" cy="551212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6522" y="5387691"/>
              <a:ext cx="1344584" cy="916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正方形/長方形 50"/>
            <p:cNvSpPr/>
            <p:nvPr/>
          </p:nvSpPr>
          <p:spPr>
            <a:xfrm>
              <a:off x="452018" y="5075468"/>
              <a:ext cx="1707984" cy="338074"/>
            </a:xfrm>
            <a:prstGeom prst="rect">
              <a:avLst/>
            </a:prstGeom>
            <a:noFill/>
          </p:spPr>
          <p:txBody>
            <a:bodyPr wrap="square" lIns="125732" tIns="62866" rIns="125732" bIns="62866">
              <a:spAutoFit/>
            </a:bodyPr>
            <a:lstStyle/>
            <a:p>
              <a:r>
                <a:rPr lang="en-US" altLang="ja-JP" sz="1050" dirty="0" smtClean="0">
                  <a:solidFill>
                    <a:srgbClr val="00206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  <a:cs typeface="Meiryo UI" panose="020B0604030504040204" pitchFamily="50" charset="-128"/>
                </a:rPr>
                <a:t>20kW</a:t>
              </a:r>
              <a:r>
                <a:rPr lang="ja-JP" altLang="en-US" sz="1050" dirty="0" smtClean="0">
                  <a:solidFill>
                    <a:srgbClr val="00206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  <a:cs typeface="Meiryo UI" panose="020B0604030504040204" pitchFamily="50" charset="-128"/>
                </a:rPr>
                <a:t>級標準機</a:t>
              </a:r>
              <a:endParaRPr lang="ja-JP" altLang="ja-JP" sz="105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Meiryo UI" panose="020B0604030504040204" pitchFamily="50" charset="-128"/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1764787" y="6162906"/>
              <a:ext cx="1875177" cy="479311"/>
            </a:xfrm>
            <a:prstGeom prst="rect">
              <a:avLst/>
            </a:prstGeom>
            <a:noFill/>
          </p:spPr>
          <p:txBody>
            <a:bodyPr wrap="square" lIns="125732" tIns="62866" rIns="125732" bIns="62866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dirty="0" smtClean="0">
                  <a:solidFill>
                    <a:srgbClr val="00206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複数台併設</a:t>
              </a:r>
              <a:endParaRPr lang="en-US" altLang="ja-JP" sz="105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>
                <a:lnSpc>
                  <a:spcPts val="1100"/>
                </a:lnSpc>
              </a:pPr>
              <a:r>
                <a:rPr lang="ja-JP" altLang="en-US" sz="1050" b="1" dirty="0" smtClean="0">
                  <a:solidFill>
                    <a:srgbClr val="00206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スケールアップシステム</a:t>
              </a:r>
              <a:endParaRPr lang="ja-JP" altLang="ja-JP" sz="105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10" name="正方形/長方形 9"/>
          <p:cNvSpPr/>
          <p:nvPr/>
        </p:nvSpPr>
        <p:spPr>
          <a:xfrm>
            <a:off x="3245177" y="3700452"/>
            <a:ext cx="5805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主力事業であるごみ焼却発電事業をはじめ、風力発電、木質バイオマス発電など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再生可能エネルギー分野にも積極的に取り組んでおり、今後は、本装置の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燃料多様性を生かし、バイオ燃料、及び水素適用も視野に入れて、事業化に取組みます。</a:t>
            </a:r>
            <a:endParaRPr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924" y="4356308"/>
            <a:ext cx="5990406" cy="233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円/楕円 12"/>
          <p:cNvSpPr/>
          <p:nvPr/>
        </p:nvSpPr>
        <p:spPr>
          <a:xfrm rot="19719209">
            <a:off x="6132978" y="4736217"/>
            <a:ext cx="1388441" cy="10141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988" y="4841211"/>
            <a:ext cx="784665" cy="730780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124152" y="393833"/>
            <a:ext cx="8596874" cy="2086042"/>
          </a:xfrm>
          <a:prstGeom prst="rect">
            <a:avLst/>
          </a:prstGeom>
          <a:noFill/>
          <a:ln w="25400">
            <a:noFill/>
          </a:ln>
        </p:spPr>
        <p:txBody>
          <a:bodyPr wrap="square" lIns="72000" tIns="42334" rIns="72000" bIns="42334" anchor="ctr" anchorCtr="0">
            <a:spAutoFit/>
          </a:bodyPr>
          <a:lstStyle/>
          <a:p>
            <a:pPr>
              <a:spcAft>
                <a:spcPts val="300"/>
              </a:spcAft>
            </a:pP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今回、当社築港工場（大阪市大正区）での実証を経て、平成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年度より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、産官連携により大阪府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・市の公共施設において実証事業を開始します。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300"/>
              </a:spcAft>
            </a:pP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" name="大かっこ 31"/>
          <p:cNvSpPr/>
          <p:nvPr/>
        </p:nvSpPr>
        <p:spPr>
          <a:xfrm>
            <a:off x="686209" y="1122681"/>
            <a:ext cx="7771583" cy="592689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87820" y="122683"/>
            <a:ext cx="8962572" cy="3235495"/>
          </a:xfrm>
          <a:prstGeom prst="rect">
            <a:avLst/>
          </a:prstGeom>
          <a:noFill/>
          <a:ln w="25400">
            <a:solidFill>
              <a:srgbClr val="339933"/>
            </a:solidFill>
            <a:miter lim="800000"/>
            <a:headEnd/>
            <a:tailEnd/>
          </a:ln>
        </p:spPr>
        <p:txBody>
          <a:bodyPr wrap="square" lIns="44903" tIns="0" rIns="44903" bIns="0" anchor="t" anchorCtr="0">
            <a:noAutofit/>
          </a:bodyPr>
          <a:lstStyle/>
          <a:p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073783" y="1074995"/>
            <a:ext cx="7683575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実証予定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場所　：　地方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独立行政法人大阪府立産業技術総合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研究所　</a:t>
            </a:r>
            <a:r>
              <a:rPr lang="en-US" altLang="ja-JP" sz="1600" b="1" baseline="30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 </a:t>
            </a:r>
            <a:r>
              <a:rPr lang="ja-JP" altLang="en-US" sz="1600" b="1" baseline="30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 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咲くや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この花館　</a:t>
            </a:r>
            <a:r>
              <a:rPr lang="en-US" altLang="ja-JP" sz="1600" b="1" baseline="30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600" b="1" baseline="30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花博記念公園鶴見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緑地内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13" y="1858167"/>
            <a:ext cx="1941561" cy="115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正方形/長方形 35"/>
          <p:cNvSpPr/>
          <p:nvPr/>
        </p:nvSpPr>
        <p:spPr>
          <a:xfrm>
            <a:off x="325564" y="2996087"/>
            <a:ext cx="2061028" cy="297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産技研（和泉市）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2073" y="1872290"/>
            <a:ext cx="1926319" cy="1150301"/>
          </a:xfrm>
          <a:prstGeom prst="rect">
            <a:avLst/>
          </a:prstGeom>
        </p:spPr>
      </p:pic>
      <p:sp>
        <p:nvSpPr>
          <p:cNvPr id="39" name="正方形/長方形 38"/>
          <p:cNvSpPr/>
          <p:nvPr/>
        </p:nvSpPr>
        <p:spPr>
          <a:xfrm>
            <a:off x="2358932" y="2999745"/>
            <a:ext cx="2507806" cy="340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咲くやこの花館（大阪市）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 bwMode="auto">
          <a:xfrm>
            <a:off x="162722" y="36293"/>
            <a:ext cx="2641601" cy="280259"/>
          </a:xfrm>
          <a:prstGeom prst="rect">
            <a:avLst/>
          </a:prstGeom>
          <a:solidFill>
            <a:srgbClr val="339933"/>
          </a:solidFill>
          <a:ln>
            <a:noFill/>
          </a:ln>
          <a:effectLst/>
          <a:extLst/>
        </p:spPr>
        <p:txBody>
          <a:bodyPr wrap="square" lIns="30238" tIns="30238" rIns="30238" bIns="30238" rtlCol="0">
            <a:noAutofit/>
          </a:bodyPr>
          <a:lstStyle/>
          <a:p>
            <a:pPr algn="ctr"/>
            <a:r>
              <a:rPr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社外実証について</a:t>
            </a:r>
            <a:endParaRPr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495054" y="2603433"/>
            <a:ext cx="4572000" cy="7591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300"/>
              </a:lnSpc>
            </a:pP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２咲くや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この花館は、鶴見緑地指定管理者「鶴見緑地スマイル５（一般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財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300"/>
              </a:lnSpc>
            </a:pP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団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法人　大阪スポーツみどり財団・三菱電機ビルテクノサービス株式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会社・　　　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300"/>
              </a:lnSpc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美津濃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株式会社・株式会社ウエルネスサプライ・有限会社エルミオーレ）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　　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300"/>
              </a:lnSpc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の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協力を得て実証計画中です。</a:t>
            </a:r>
            <a:endParaRPr lang="ja-JP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8644470" y="42497"/>
            <a:ext cx="432048" cy="18002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2/2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548052" y="1741496"/>
            <a:ext cx="4615543" cy="8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4903" tIns="0" rIns="44903" bIns="0" anchor="t" anchorCtr="0">
            <a:noAutofit/>
          </a:bodyPr>
          <a:lstStyle/>
          <a:p>
            <a:pPr>
              <a:lnSpc>
                <a:spcPts val="1300"/>
              </a:lnSpc>
            </a:pP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１府立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産業技術総合研究所のオープンイノベーションを活用し、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SOFC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実証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300"/>
              </a:lnSpc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を共同で実施および更なる高度化に向けた試験・評価・研究等を協力</a:t>
            </a:r>
            <a:r>
              <a:rPr lang="ja-JP" altLang="en-US" sz="11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300"/>
              </a:lnSpc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ただ</a:t>
            </a:r>
            <a:r>
              <a:rPr lang="ja-JP" altLang="en-US" sz="11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予定です。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266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1448</TotalTime>
  <Words>273</Words>
  <Application>Microsoft Office PowerPoint</Application>
  <PresentationFormat>画面に合わせる (4:3)</PresentationFormat>
  <Paragraphs>51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HG創英角ｺﾞｼｯｸUB</vt:lpstr>
      <vt:lpstr>Meiryo UI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三浦　迪</dc:creator>
  <cp:lastModifiedBy>三浦　迪</cp:lastModifiedBy>
  <cp:revision>119</cp:revision>
  <cp:lastPrinted>2017-03-22T04:26:46Z</cp:lastPrinted>
  <dcterms:created xsi:type="dcterms:W3CDTF">2017-03-07T09:54:46Z</dcterms:created>
  <dcterms:modified xsi:type="dcterms:W3CDTF">2017-03-30T02:58:33Z</dcterms:modified>
</cp:coreProperties>
</file>