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90" r:id="rId3"/>
    <p:sldId id="291" r:id="rId4"/>
    <p:sldId id="292" r:id="rId5"/>
    <p:sldId id="294" r:id="rId6"/>
  </p:sldIdLst>
  <p:sldSz cx="10440988" cy="7561263"/>
  <p:notesSz cx="6807200" cy="99393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75" d="100"/>
          <a:sy n="75" d="100"/>
        </p:scale>
        <p:origin x="-864" y="60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7E41-CBCE-47E9-A9B3-4D9EA65F3743}" type="datetimeFigureOut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746125"/>
            <a:ext cx="5143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C954-289A-4C1A-BA97-1C30A136A6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8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9C954-289A-4C1A-BA97-1C30A136A66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23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9C954-289A-4C1A-BA97-1C30A136A66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7638-3577-47B3-AC03-2BD8F47CB55E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9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E7B6D-63DB-4F64-8A56-E497B368134B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6EB-F532-4C6D-B175-ED2CCA7EA0D8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4EF7-B3B2-4CF0-8D91-5DEAFDCBE128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FACD-4DB2-43AC-8255-CA73E722C012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3EDB-213C-4B00-84CA-DBEDC4C21609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A30-A6A6-4C55-8135-F1D16CFF2D44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291-498D-43F9-B803-7D81E9745DAC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E8DF-5044-46A3-988B-27DA055F02A8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7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704-FF9B-4F24-A518-0C057C910668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2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07F2-246B-44D6-8680-685E930F08AA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E17F-D5DA-4EC6-940C-C97C5DE9AD5B}" type="datetime1">
              <a:rPr kumimoji="1" lang="ja-JP" altLang="en-US" smtClean="0"/>
              <a:pPr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964C-9351-4843-AA03-70BA0614D9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287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ref.osaka.lg.jp/energy/showcase/index.html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20894" y="108227"/>
            <a:ext cx="1296144" cy="423625"/>
          </a:xfrm>
          <a:ln>
            <a:solidFill>
              <a:srgbClr val="002060"/>
            </a:solidFill>
          </a:ln>
        </p:spPr>
        <p:txBody>
          <a:bodyPr lIns="0" tIns="0" rIns="0" bIns="0">
            <a:no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　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0045070" y="7165007"/>
            <a:ext cx="360000" cy="360000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1</a:t>
            </a:fld>
            <a:endParaRPr kumimoji="1" lang="ja-JP" altLang="en-US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1332062" y="1188343"/>
            <a:ext cx="7308692" cy="64807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取組の現状について</a:t>
            </a:r>
            <a:endParaRPr kumimoji="1" lang="ja-JP" altLang="en-US" sz="4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4110" y="2274617"/>
            <a:ext cx="7308692" cy="3378221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バス研究会</a:t>
            </a: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船研究会</a:t>
            </a: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水素ショーケース推進事業</a:t>
            </a:r>
          </a:p>
          <a:p>
            <a:pPr algn="l">
              <a:spcBef>
                <a:spcPts val="0"/>
              </a:spcBef>
            </a:pP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社会受容性の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4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07926" y="36215"/>
            <a:ext cx="9632262" cy="432048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バス研究会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07926" y="540271"/>
            <a:ext cx="10080000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5334" y="900311"/>
            <a:ext cx="2278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（活動の方向性）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1878" y="780102"/>
            <a:ext cx="8089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○将来的な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バスの府内導入を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目標に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、まずは関空島内への導入をめざし、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関係者間で引き続き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を実施。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○導入に向けた機運醸成の取組みの一つとして、昨年度に引き続き、関係者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が連携して、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バス体験試乗会を実施する。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358" y="2340178"/>
            <a:ext cx="9623672" cy="18004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バス導入に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機運醸成を図るとともに、広く水素・燃料電池に係る啓発を実施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関西エア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ポート㈱等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協力し、昨年度は関西国際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空港において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バス体験試乗会を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取組を一層推進していくこととし、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は実施エリアを府内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３ヶ所に拡大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最新の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バスの性能、静粛性、快適性、ならびに環境性を体感していただくとともに、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バスの普及に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  <a:r>
              <a:rPr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また、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関空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、堺市、大阪府の水素に関する取組み等も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966" y="2209464"/>
            <a:ext cx="1080120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趣旨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1358" y="4611548"/>
            <a:ext cx="9623672" cy="28135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トヨタ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自動車㈱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SORA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り、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関西エアポート㈱、堺市、大阪府が連携して、府内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箇所で実施</a:t>
            </a:r>
          </a:p>
          <a:p>
            <a:pPr>
              <a:lnSpc>
                <a:spcPts val="21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○期間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：平成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日（日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で調整中</a:t>
            </a:r>
            <a:r>
              <a:rPr lang="ja-JP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ja-JP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○イベント案：</a:t>
            </a:r>
          </a:p>
          <a:p>
            <a:pPr>
              <a:lnSpc>
                <a:spcPts val="21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関空 ⇒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イワタニ水素ステーション関西国際空港」の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見学を含む関空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島内を周回する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体験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試乗会</a:t>
            </a:r>
          </a:p>
          <a:p>
            <a:pPr>
              <a:lnSpc>
                <a:spcPts val="2100"/>
              </a:lnSpc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・堺市 ⇒ 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晶の杜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「百舌鳥墳群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の博物館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などを巡るツアー形式の体験試乗会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　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大阪市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の水素啓発事業と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の同時開催とし、「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大阪市の環境関連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 等」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の見学と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合わせて、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を巡る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体験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試乗会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>
              <a:lnSpc>
                <a:spcPts val="2100"/>
              </a:lnSpc>
            </a:pP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・その他、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者共同による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H2Osaka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ビジョン推進会議、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バス研究会、関空エコ愛ランド協議会等の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構成団体）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対象とした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バス体験試乗会を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7966" y="4441403"/>
            <a:ext cx="1057881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取組概要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16466" y="4244135"/>
            <a:ext cx="35237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（大阪市の水素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啓発事業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の時</a:t>
            </a:r>
            <a:r>
              <a:rPr lang="ja-JP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開催）</a:t>
            </a:r>
            <a:endParaRPr lang="ja-JP" altLang="en-US" dirty="0"/>
          </a:p>
        </p:txBody>
      </p:sp>
      <p:sp>
        <p:nvSpPr>
          <p:cNvPr id="1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901054" y="108224"/>
            <a:ext cx="360000" cy="352742"/>
          </a:xfrm>
          <a:ln>
            <a:solidFill>
              <a:schemeClr val="accent1"/>
            </a:solidFill>
          </a:ln>
        </p:spPr>
        <p:txBody>
          <a:bodyPr lIns="0" tIns="0" rIns="0" bIns="0"/>
          <a:lstStyle/>
          <a:p>
            <a:pPr algn="ctr"/>
            <a:fld id="{E973964C-9351-4843-AA03-70BA0614D902}" type="slidenum">
              <a:rPr kumimoji="1" lang="ja-JP" altLang="en-US" smtClean="0"/>
              <a:pPr algn="ctr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461664" y="6307463"/>
            <a:ext cx="9583366" cy="11455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90710" y="2193725"/>
            <a:ext cx="9541620" cy="1220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/>
          <p:cNvSpPr txBox="1">
            <a:spLocks/>
          </p:cNvSpPr>
          <p:nvPr/>
        </p:nvSpPr>
        <p:spPr>
          <a:xfrm>
            <a:off x="107926" y="36215"/>
            <a:ext cx="9937104" cy="432048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船研究会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7926" y="540271"/>
            <a:ext cx="10080000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05334" y="830044"/>
            <a:ext cx="2278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（活動の方向性）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42766" y="743165"/>
            <a:ext cx="79462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○観光船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化に関する調査結果等をもとに考え方を整理。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船研究会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構成団体の共通の理解を図るため、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船に関する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の役割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を踏まえた今後の方向性を検討。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3410" y="2374063"/>
            <a:ext cx="954162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月に策定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20t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未満の小型船舶が対象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○燃料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電池搭載に係る船体構造、推進電動機、水素燃料管装置などに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ついて記載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974" y="2052439"/>
            <a:ext cx="1944216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安全ガイドライン</a:t>
            </a:r>
            <a:endParaRPr kumimoji="1" lang="ja-JP" altLang="en-US" sz="16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490710" y="6531728"/>
            <a:ext cx="9541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○視野を広くして、関西をはじめ、日本国内での取組み等に関し、実施主体へのヒアリングや情報交換を図り、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でのプロジェクト推進に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のヒントを得るため、可能な限り多くの情報を集め、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船研究会で情報共有を行う。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600" dirty="0" smtClean="0">
                <a:latin typeface="Meiryo UI"/>
                <a:ea typeface="Meiryo UI"/>
                <a:cs typeface="Meiryo UI"/>
              </a:rPr>
              <a:t>○</a:t>
            </a:r>
            <a:r>
              <a:rPr lang="ja-JP" altLang="en-US" sz="1600" dirty="0" smtClean="0">
                <a:latin typeface="Meiryo UI"/>
                <a:ea typeface="Meiryo UI"/>
                <a:cs typeface="Meiryo UI"/>
              </a:rPr>
              <a:t>その上で、</a:t>
            </a:r>
            <a:r>
              <a:rPr lang="en-US" altLang="ja-JP" sz="1600" dirty="0" smtClean="0">
                <a:latin typeface="Meiryo UI"/>
                <a:ea typeface="Meiryo UI"/>
                <a:cs typeface="Meiryo UI"/>
              </a:rPr>
              <a:t>FC</a:t>
            </a:r>
            <a:r>
              <a:rPr lang="ja-JP" altLang="en-US" sz="1600" dirty="0" smtClean="0">
                <a:latin typeface="Meiryo UI"/>
                <a:ea typeface="Meiryo UI"/>
                <a:cs typeface="Meiryo UI"/>
              </a:rPr>
              <a:t>船に関する関係者の役割を踏まえた今後の方向性を整理。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974" y="6162354"/>
            <a:ext cx="1944216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今後について</a:t>
            </a:r>
            <a:endParaRPr kumimoji="1" lang="ja-JP" altLang="en-US" sz="16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493366" y="3777901"/>
            <a:ext cx="9541620" cy="22349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06066" y="3958239"/>
            <a:ext cx="954162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○東京海洋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大学と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NREG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東芝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不動産㈱共同による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船の実証実験を開始（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2016.10.14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共同プレスリリース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○ヤンマー㈱による自社の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を搭載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試験を実施（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2018.3.30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ニュースリリース）</a:t>
            </a: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○他の自治体における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船の水素供給設備の開発・整備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等の検討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2630" y="3636615"/>
            <a:ext cx="1944216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国内の取組例</a:t>
            </a:r>
            <a:endParaRPr kumimoji="1" lang="ja-JP" altLang="en-US" sz="1600" b="1" dirty="0"/>
          </a:p>
        </p:txBody>
      </p:sp>
      <p:pic>
        <p:nvPicPr>
          <p:cNvPr id="1025" name="Picture 1" descr="燃料電池設置区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134" y="4930780"/>
            <a:ext cx="1451345" cy="79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www.yanmar.com/blog/news/2018/03/img_news_20180330_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728" y="4916148"/>
            <a:ext cx="1328118" cy="82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燃料電池設置区画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28" y="4923489"/>
            <a:ext cx="1009703" cy="78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781403" y="5735841"/>
            <a:ext cx="126188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燃料電池設置区画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02258" y="5711057"/>
            <a:ext cx="11929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船：らいちょう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79793" y="5736456"/>
            <a:ext cx="8899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峰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101084" y="5417070"/>
            <a:ext cx="11995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東京海洋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ホームページ</a:t>
            </a:r>
            <a:endParaRPr lang="ja-JP" altLang="en-US" sz="1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532862" y="5403280"/>
            <a:ext cx="119953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：ヤンマー㈱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ホームページ</a:t>
            </a:r>
            <a:endParaRPr lang="ja-JP" altLang="en-US" sz="1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スライド番号プレースホルダー 2"/>
          <p:cNvSpPr txBox="1">
            <a:spLocks/>
          </p:cNvSpPr>
          <p:nvPr/>
        </p:nvSpPr>
        <p:spPr>
          <a:xfrm>
            <a:off x="10045070" y="7165007"/>
            <a:ext cx="360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1028700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973964C-9351-4843-AA03-70BA0614D902}" type="slidenum">
              <a:rPr lang="ja-JP" altLang="en-US" smtClean="0"/>
              <a:pPr algn="ctr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67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12417" y="6235226"/>
            <a:ext cx="9633482" cy="1226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31185" y="4551343"/>
            <a:ext cx="9633482" cy="1342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23951" y="1643062"/>
            <a:ext cx="9633482" cy="2604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107926" y="36215"/>
            <a:ext cx="9937104" cy="432048"/>
          </a:xfrm>
          <a:prstGeom prst="rect">
            <a:avLst/>
          </a:prstGeom>
        </p:spPr>
        <p:txBody>
          <a:bodyPr vert="horz" lIns="102870" tIns="51435" rIns="102870" bIns="51435" rtlCol="0">
            <a:noAutofit/>
          </a:bodyPr>
          <a:lstStyle>
            <a:lvl1pPr marL="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水素ショーケース推進事業　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07926" y="540271"/>
            <a:ext cx="10080000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370262" y="716475"/>
            <a:ext cx="7575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○関西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空港での実証により開発された、大阪モデル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フォークリフトの導入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支援を図り、ショーケース機能の維持・発展を図る。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951" y="1846900"/>
            <a:ext cx="9505055" cy="1342281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○水素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社会の実現に向け、産業用車両であるフォークリフトの燃料電池化を実現するため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、関西国際空港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フィール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ドに、実証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○実証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をもとに開発が進められた結果、平成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の市販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○将来的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の普及を見据え、複数台同時の水素充填が可能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な大規模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産業車両用水素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インフラが平成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完成。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</a:p>
        </p:txBody>
      </p:sp>
      <p:pic>
        <p:nvPicPr>
          <p:cNvPr id="9" name="Picture 3" descr="E:\LIB\56 H2Osakaビジョン\002　H2Osakaビジョン推進会議（水素需要拡大からH28フェーズアップ）\03　第3回会議に向けて（府段取り290911）\04_会議資料\大山総括に調整をお願いしたい件\FCFL_量産ミント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34" y="3016789"/>
            <a:ext cx="1155592" cy="94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518556" y="3960729"/>
            <a:ext cx="1800200" cy="253873"/>
          </a:xfrm>
          <a:prstGeom prst="rect">
            <a:avLst/>
          </a:prstGeom>
        </p:spPr>
        <p:txBody>
          <a:bodyPr wrap="square" lIns="91401" tIns="45699" rIns="91401" bIns="45699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燃料電池フォークリフト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2477" y="3960729"/>
            <a:ext cx="1793382" cy="261568"/>
          </a:xfrm>
          <a:prstGeom prst="rect">
            <a:avLst/>
          </a:prstGeom>
        </p:spPr>
        <p:txBody>
          <a:bodyPr wrap="square" lIns="91401" tIns="45699" rIns="91401" bIns="45699">
            <a:spAutoFit/>
          </a:bodyPr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ステーション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全景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16238" y="3960729"/>
            <a:ext cx="2255813" cy="261568"/>
          </a:xfrm>
          <a:prstGeom prst="rect">
            <a:avLst/>
          </a:prstGeom>
        </p:spPr>
        <p:txBody>
          <a:bodyPr wrap="square" lIns="91401" tIns="45699" rIns="91401" bIns="45699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水素充填ディスペンサー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16838" y="3763739"/>
            <a:ext cx="149474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出典：各社ホームページ</a:t>
            </a:r>
            <a:endParaRPr lang="ja-JP" altLang="en-US" sz="1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Picture 4" descr="D:\OyamaTo\My Documents\My Pictures\IMG_01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45" y="3066176"/>
            <a:ext cx="1428369" cy="85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OyamaTo\My Documents\My Pictures\関空FCFLディスペンサー写真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940" y="3074321"/>
            <a:ext cx="1134587" cy="85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443088" y="4769990"/>
            <a:ext cx="9601942" cy="1124273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○大阪での水素の利活用事例を広く発信する「ショーケース機能」を維持発展させる取組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の普及を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押しする制度を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年度に創設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この制度を活用し、府内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の中小企業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zh-CN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</a:t>
            </a:r>
            <a:r>
              <a:rPr lang="zh-CN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</a:t>
            </a:r>
            <a:r>
              <a:rPr lang="zh-CN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を２台導入（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関西国際空港島内では、今回導入された２台を含め、現在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台の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が稼働中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7526" y="1476375"/>
            <a:ext cx="1711224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kumimoji="1" lang="ja-JP" altLang="en-US" sz="16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7526" y="4387554"/>
            <a:ext cx="1711224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導入状況</a:t>
            </a:r>
            <a:endParaRPr kumimoji="1" lang="ja-JP" altLang="en-US" sz="16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2476" y="6055295"/>
            <a:ext cx="2779786" cy="2825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36000" bIns="0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年度予算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3088" y="6425850"/>
            <a:ext cx="8881862" cy="1060153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○水素利活用機器導入促進事業：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導入支援：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・補助上限額：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千円／台（補助率：エンジン車との差額の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詳細については、大阪府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掲載「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5"/>
              </a:rPr>
              <a:t>http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5"/>
              </a:rPr>
              <a:t>://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5"/>
              </a:rPr>
              <a:t>www.pref.osaka.lg.jp/energy/showcase/index.html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3950" y="821271"/>
            <a:ext cx="225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目的（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方針）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スライド番号プレースホルダー 2"/>
          <p:cNvSpPr txBox="1">
            <a:spLocks/>
          </p:cNvSpPr>
          <p:nvPr/>
        </p:nvSpPr>
        <p:spPr>
          <a:xfrm>
            <a:off x="9811587" y="104303"/>
            <a:ext cx="360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1028700" rtl="0" eaLnBrk="1" latinLnBrk="0" hangingPunct="1"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973964C-9351-4843-AA03-70BA0614D902}" type="slidenum">
              <a:rPr lang="ja-JP" altLang="en-US" smtClean="0"/>
              <a:pPr algn="ctr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829006" y="7008171"/>
            <a:ext cx="360040" cy="402567"/>
          </a:xfrm>
        </p:spPr>
        <p:txBody>
          <a:bodyPr/>
          <a:lstStyle/>
          <a:p>
            <a:fld id="{59CC1935-5711-48E3-883B-43874F3BA3DC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140458" y="575180"/>
            <a:ext cx="10259999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-206134" y="19642"/>
            <a:ext cx="11099921" cy="519373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r>
              <a:rPr lang="ja-JP" altLang="en-US" sz="27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7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7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27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7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社会受容性の向上　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の大阪音楽大学とのコラボによる水素普及啓発活動</a:t>
            </a:r>
            <a:endParaRPr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295" y="1561083"/>
            <a:ext cx="4229379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828006" y="828303"/>
            <a:ext cx="911949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大阪市の環境啓発イベント「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ECO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縁日」の場において、大阪市と大阪音楽大学が協力し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、音楽ライブを通じた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水素普及啓発を実施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95759"/>
              </p:ext>
            </p:extLst>
          </p:nvPr>
        </p:nvGraphicFramePr>
        <p:xfrm>
          <a:off x="755998" y="1573783"/>
          <a:ext cx="4104456" cy="36226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17873"/>
                <a:gridCol w="2986583"/>
              </a:tblGrid>
              <a:tr h="5760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3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企画・運営</a:t>
                      </a:r>
                      <a:endParaRPr lang="ja-JP" sz="13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大阪音楽大学</a:t>
                      </a:r>
                      <a:endParaRPr lang="ja-JP" sz="13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3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　力</a:t>
                      </a:r>
                      <a:endParaRPr lang="ja-JP" sz="13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本田技研工業</a:t>
                      </a:r>
                      <a:endParaRPr lang="ja-JP" sz="13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5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300" kern="100" dirty="0" smtClean="0">
                          <a:effectLst/>
                        </a:rPr>
                        <a:t>概　要</a:t>
                      </a:r>
                      <a:endParaRPr lang="ja-JP" sz="13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ja-JP" sz="1300" kern="100" dirty="0" smtClean="0">
                          <a:effectLst/>
                        </a:rPr>
                        <a:t>燃料</a:t>
                      </a:r>
                      <a:r>
                        <a:rPr lang="ja-JP" sz="1300" kern="100" dirty="0">
                          <a:effectLst/>
                        </a:rPr>
                        <a:t>電池</a:t>
                      </a:r>
                      <a:r>
                        <a:rPr lang="ja-JP" sz="1300" kern="100" dirty="0" smtClean="0">
                          <a:effectLst/>
                        </a:rPr>
                        <a:t>自動車</a:t>
                      </a:r>
                      <a:r>
                        <a:rPr lang="ja-JP" altLang="en-US" sz="1300" kern="100" dirty="0" smtClean="0">
                          <a:effectLst/>
                        </a:rPr>
                        <a:t>からの給電により電子オルガン等に電力</a:t>
                      </a:r>
                      <a:r>
                        <a:rPr lang="ja-JP" sz="1300" kern="100" dirty="0" smtClean="0">
                          <a:effectLst/>
                        </a:rPr>
                        <a:t>を</a:t>
                      </a:r>
                      <a:r>
                        <a:rPr lang="ja-JP" sz="1300" kern="100" dirty="0">
                          <a:effectLst/>
                        </a:rPr>
                        <a:t>供給し</a:t>
                      </a:r>
                      <a:r>
                        <a:rPr lang="ja-JP" sz="1300" kern="100" dirty="0" smtClean="0">
                          <a:effectLst/>
                        </a:rPr>
                        <a:t>、</a:t>
                      </a:r>
                      <a:r>
                        <a:rPr lang="ja-JP" altLang="en-US" sz="1300" kern="100" dirty="0" smtClean="0">
                          <a:effectLst/>
                        </a:rPr>
                        <a:t>オリジナル曲の演奏・</a:t>
                      </a:r>
                      <a:r>
                        <a:rPr lang="en-US" sz="1300" kern="100" dirty="0" smtClean="0">
                          <a:effectLst/>
                        </a:rPr>
                        <a:t>DJ</a:t>
                      </a:r>
                      <a:r>
                        <a:rPr lang="ja-JP" sz="1300" kern="100" dirty="0" smtClean="0">
                          <a:effectLst/>
                        </a:rPr>
                        <a:t>による</a:t>
                      </a:r>
                      <a:r>
                        <a:rPr lang="ja-JP" altLang="en-US" sz="1300" kern="100" dirty="0" smtClean="0">
                          <a:effectLst/>
                        </a:rPr>
                        <a:t>ラップでの水素普及啓発を実施</a:t>
                      </a:r>
                      <a:endParaRPr lang="en-US" altLang="ja-JP" sz="1300" kern="1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ja-JP" sz="1300" kern="100" dirty="0" smtClean="0">
                        <a:effectLst/>
                      </a:endParaRPr>
                    </a:p>
                  </a:txBody>
                  <a:tcPr marL="72873" marR="728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altLang="en-US" sz="1300" kern="100" dirty="0" smtClean="0">
                          <a:effectLst/>
                        </a:rPr>
                        <a:t>日　時</a:t>
                      </a:r>
                      <a:endParaRPr lang="ja-JP" sz="13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</a:rPr>
                        <a:t>平成</a:t>
                      </a:r>
                      <a:r>
                        <a:rPr lang="en-US" altLang="ja-JP" sz="1300" kern="100" dirty="0" smtClean="0">
                          <a:effectLst/>
                        </a:rPr>
                        <a:t>30</a:t>
                      </a:r>
                      <a:r>
                        <a:rPr lang="ja-JP" altLang="en-US" sz="1300" kern="100" dirty="0" smtClean="0">
                          <a:effectLst/>
                        </a:rPr>
                        <a:t>年</a:t>
                      </a:r>
                      <a:r>
                        <a:rPr lang="en-US" altLang="ja-JP" sz="1300" kern="100" dirty="0" smtClean="0">
                          <a:effectLst/>
                        </a:rPr>
                        <a:t>11</a:t>
                      </a:r>
                      <a:r>
                        <a:rPr lang="ja-JP" sz="1300" kern="100" dirty="0" smtClean="0">
                          <a:effectLst/>
                        </a:rPr>
                        <a:t>月</a:t>
                      </a:r>
                      <a:r>
                        <a:rPr lang="en-US" altLang="ja-JP" sz="1300" kern="100" dirty="0" smtClean="0">
                          <a:effectLst/>
                        </a:rPr>
                        <a:t>3</a:t>
                      </a:r>
                      <a:r>
                        <a:rPr lang="ja-JP" sz="1300" kern="100" dirty="0" smtClean="0">
                          <a:effectLst/>
                        </a:rPr>
                        <a:t>日</a:t>
                      </a:r>
                      <a:r>
                        <a:rPr lang="ja-JP" sz="1300" kern="100" dirty="0">
                          <a:effectLst/>
                        </a:rPr>
                        <a:t>　</a:t>
                      </a:r>
                      <a:r>
                        <a:rPr lang="ja-JP" sz="1300" kern="100" dirty="0" smtClean="0">
                          <a:effectLst/>
                        </a:rPr>
                        <a:t>土曜日</a:t>
                      </a:r>
                      <a:r>
                        <a:rPr lang="ja-JP" altLang="en-US" sz="1300" kern="100" dirty="0" smtClean="0">
                          <a:effectLst/>
                        </a:rPr>
                        <a:t>・（祝日）</a:t>
                      </a:r>
                      <a:endParaRPr lang="en-US" altLang="ja-JP" sz="1300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300" kern="100" dirty="0" smtClean="0">
                          <a:effectLst/>
                        </a:rPr>
                        <a:t>10</a:t>
                      </a:r>
                      <a:r>
                        <a:rPr lang="ja-JP" sz="1300" kern="100" dirty="0" smtClean="0">
                          <a:effectLst/>
                        </a:rPr>
                        <a:t>時</a:t>
                      </a:r>
                      <a:r>
                        <a:rPr lang="en-US" altLang="ja-JP" sz="1300" kern="100" dirty="0" smtClean="0">
                          <a:effectLst/>
                        </a:rPr>
                        <a:t>40</a:t>
                      </a:r>
                      <a:r>
                        <a:rPr lang="ja-JP" altLang="en-US" sz="1300" kern="100" dirty="0" smtClean="0">
                          <a:effectLst/>
                        </a:rPr>
                        <a:t>分～</a:t>
                      </a:r>
                      <a:r>
                        <a:rPr lang="en-US" altLang="ja-JP" sz="1300" kern="100" dirty="0" smtClean="0">
                          <a:effectLst/>
                        </a:rPr>
                        <a:t>11</a:t>
                      </a:r>
                      <a:r>
                        <a:rPr lang="ja-JP" sz="1300" kern="100" dirty="0" smtClean="0">
                          <a:effectLst/>
                        </a:rPr>
                        <a:t>時</a:t>
                      </a:r>
                      <a:r>
                        <a:rPr lang="en-US" altLang="ja-JP" sz="1300" kern="100" dirty="0" smtClean="0">
                          <a:effectLst/>
                        </a:rPr>
                        <a:t>05</a:t>
                      </a:r>
                      <a:r>
                        <a:rPr lang="ja-JP" altLang="en-US" sz="1300" kern="100" dirty="0" smtClean="0">
                          <a:effectLst/>
                        </a:rPr>
                        <a:t>分</a:t>
                      </a:r>
                      <a:endParaRPr lang="ja-JP" sz="13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/>
                </a:tc>
              </a:tr>
              <a:tr h="52193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ja-JP" sz="1300" kern="100" dirty="0" smtClean="0">
                          <a:effectLst/>
                        </a:rPr>
                        <a:t>場</a:t>
                      </a:r>
                      <a:r>
                        <a:rPr lang="ja-JP" altLang="en-US" sz="1300" kern="100" dirty="0" smtClean="0">
                          <a:effectLst/>
                        </a:rPr>
                        <a:t>　</a:t>
                      </a:r>
                      <a:r>
                        <a:rPr lang="ja-JP" sz="1300" kern="100" dirty="0" smtClean="0">
                          <a:effectLst/>
                        </a:rPr>
                        <a:t>所</a:t>
                      </a:r>
                      <a:endParaRPr lang="ja-JP" sz="13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300" kern="100" dirty="0" smtClean="0">
                          <a:effectLst/>
                        </a:rPr>
                        <a:t>花博記念公園鶴見緑地</a:t>
                      </a:r>
                      <a:endParaRPr lang="ja-JP" sz="13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873" marR="7287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583</Words>
  <Application>Microsoft Office PowerPoint</Application>
  <PresentationFormat>ユーザー設定</PresentationFormat>
  <Paragraphs>109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資料　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　１</dc:title>
  <dc:creator>嶋口　真一</dc:creator>
  <cp:lastModifiedBy>小谷　充慶</cp:lastModifiedBy>
  <cp:revision>286</cp:revision>
  <cp:lastPrinted>2018-09-07T07:20:30Z</cp:lastPrinted>
  <dcterms:created xsi:type="dcterms:W3CDTF">2017-08-17T00:05:50Z</dcterms:created>
  <dcterms:modified xsi:type="dcterms:W3CDTF">2018-09-07T07:21:43Z</dcterms:modified>
</cp:coreProperties>
</file>