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5"></Relationship><Relationship Target="docProps/thumbnail.jpeg" Type="http://schemas.openxmlformats.org/package/2006/relationships/metadata/thumbnail" Id="rId6"></Relationship><Relationship Target="docProps/app.xml" Type="http://schemas.openxmlformats.org/officeDocument/2006/relationships/extended-properties" Id="rId7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69" r:id="rId3"/>
    <p:sldId id="268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?><Relationships xmlns="http://schemas.openxmlformats.org/package/2006/relationships"><Relationship Target="theme/theme1.xml" Type="http://schemas.openxmlformats.org/officeDocument/2006/relationships/theme" Id="rId8"></Relationship><Relationship Target="slides/slide2.xml" Type="http://schemas.openxmlformats.org/officeDocument/2006/relationships/slide" Id="rId3"></Relationship><Relationship Target="viewProps.xml" Type="http://schemas.openxmlformats.org/officeDocument/2006/relationships/viewProps" Id="rId7"></Relationship><Relationship Target="slides/slide1.xml" Type="http://schemas.openxmlformats.org/officeDocument/2006/relationships/slide" Id="rId2"></Relationship><Relationship Target="slideMasters/slideMaster1.xml" Type="http://schemas.openxmlformats.org/officeDocument/2006/relationships/slideMaster" Id="rId1"></Relationship><Relationship Target="presProps.xml" Type="http://schemas.openxmlformats.org/officeDocument/2006/relationships/presProps" Id="rId6"></Relationship><Relationship Target="notesMasters/notesMaster1.xml" Type="http://schemas.openxmlformats.org/officeDocument/2006/relationships/notesMaster" Id="rId5"></Relationship><Relationship Target="slides/slide3.xml" Type="http://schemas.openxmlformats.org/officeDocument/2006/relationships/slide" Id="rId4"></Relationship><Relationship Target="tableStyles.xml" Type="http://schemas.openxmlformats.org/officeDocument/2006/relationships/tableStyles" Id="rId9"></Relationship></Relationships>
</file>

<file path=ppt/notesMasters/_rels/notesMaster1.xml.rels><?xml version="1.0" encoding="UTF-8" ?><Relationships xmlns="http://schemas.openxmlformats.org/package/2006/relationships"><Relationship Target="../theme/theme2.xml" Type="http://schemas.openxmlformats.org/officeDocument/2006/relationships/theme" Id="rId1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11E35-6780-4A5A-A9C6-FC6C2551D823}" type="datetimeFigureOut">
              <a:rPr kumimoji="1" lang="ja-JP" altLang="en-US" smtClean="0"/>
              <a:t>2018/3/27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06A4C-0F1E-4E91-B75E-9385D8B144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56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47E-26AA-4B87-B86D-F276852B9C00}" type="datetimeFigureOut">
              <a:rPr kumimoji="1" lang="ja-JP" altLang="en-US" smtClean="0"/>
              <a:t>2018/3/27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72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47E-26AA-4B87-B86D-F276852B9C00}" type="datetimeFigureOut">
              <a:rPr kumimoji="1" lang="ja-JP" altLang="en-US" smtClean="0"/>
              <a:t>2018/3/27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751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47E-26AA-4B87-B86D-F276852B9C00}" type="datetimeFigureOut">
              <a:rPr kumimoji="1" lang="ja-JP" altLang="en-US" smtClean="0"/>
              <a:t>2018/3/27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39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47E-26AA-4B87-B86D-F276852B9C00}" type="datetimeFigureOut">
              <a:rPr kumimoji="1" lang="ja-JP" altLang="en-US" smtClean="0"/>
              <a:t>2018/3/27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71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47E-26AA-4B87-B86D-F276852B9C00}" type="datetimeFigureOut">
              <a:rPr kumimoji="1" lang="ja-JP" altLang="en-US" smtClean="0"/>
              <a:t>2018/3/27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2779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47E-26AA-4B87-B86D-F276852B9C00}" type="datetimeFigureOut">
              <a:rPr kumimoji="1" lang="ja-JP" altLang="en-US" smtClean="0"/>
              <a:t>2018/3/27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5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47E-26AA-4B87-B86D-F276852B9C00}" type="datetimeFigureOut">
              <a:rPr kumimoji="1" lang="ja-JP" altLang="en-US" smtClean="0"/>
              <a:t>2018/3/27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348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47E-26AA-4B87-B86D-F276852B9C00}" type="datetimeFigureOut">
              <a:rPr kumimoji="1" lang="ja-JP" altLang="en-US" smtClean="0"/>
              <a:t>2018/3/27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998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47E-26AA-4B87-B86D-F276852B9C00}" type="datetimeFigureOut">
              <a:rPr kumimoji="1" lang="ja-JP" altLang="en-US" smtClean="0"/>
              <a:t>2018/3/27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042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47E-26AA-4B87-B86D-F276852B9C00}" type="datetimeFigureOut">
              <a:rPr kumimoji="1" lang="ja-JP" altLang="en-US" smtClean="0"/>
              <a:t>2018/3/27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688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47E-26AA-4B87-B86D-F276852B9C00}" type="datetimeFigureOut">
              <a:rPr kumimoji="1" lang="ja-JP" altLang="en-US" smtClean="0"/>
              <a:t>2018/3/27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389995"/>
      </p:ext>
    </p:extLst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slideLayouts/slideLayout3.xml" Type="http://schemas.openxmlformats.org/officeDocument/2006/relationships/slideLayout" Id="rId3"></Relationship><Relationship Target="../slideLayouts/slideLayout7.xml" Type="http://schemas.openxmlformats.org/officeDocument/2006/relationships/slideLayout" Id="rId7"></Relationship><Relationship Target="../theme/theme1.xml" Type="http://schemas.openxmlformats.org/officeDocument/2006/relationships/theme" Id="rId12"></Relationship><Relationship Target="../slideLayouts/slideLayout2.xml" Type="http://schemas.openxmlformats.org/officeDocument/2006/relationships/slideLayout" Id="rId2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slideLayouts/slideLayout5.xml" Type="http://schemas.openxmlformats.org/officeDocument/2006/relationships/slideLayout" Id="rId5"></Relationship><Relationship Target="../slideLayouts/slideLayout10.xml" Type="http://schemas.openxmlformats.org/officeDocument/2006/relationships/slideLayout" Id="rId10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7047E-26AA-4B87-B86D-F276852B9C00}" type="datetimeFigureOut">
              <a:rPr kumimoji="1" lang="ja-JP" altLang="en-US" smtClean="0"/>
              <a:t>2018/3/27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5F56E-F031-4A09-BCBB-82D38BADB2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468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slideLayouts/slideLayout7.xml" Type="http://schemas.openxmlformats.org/officeDocument/2006/relationships/slideLayout" Id="rId1"></Relationship></Relationships>
</file>

<file path=ppt/slides/_rels/slide2.xml.rels><?xml version="1.0" encoding="UTF-8" ?><Relationships xmlns="http://schemas.openxmlformats.org/package/2006/relationships"><Relationship Target="../media/image2.jpeg" Type="http://schemas.openxmlformats.org/officeDocument/2006/relationships/image" Id="rId3"></Relationship><Relationship Target="../media/image1.jpeg" Type="http://schemas.openxmlformats.org/officeDocument/2006/relationships/image" Id="rId2"></Relationship><Relationship Target="../slideLayouts/slideLayout7.xml" Type="http://schemas.openxmlformats.org/officeDocument/2006/relationships/slideLayout" Id="rId1"></Relationship><Relationship Target="../media/image3.png" Type="http://schemas.openxmlformats.org/officeDocument/2006/relationships/image" Id="rId4"></Relationship></Relationships>
</file>

<file path=ppt/slides/_rels/slide3.xml.rels><?xml version="1.0" encoding="UTF-8" ?><Relationships xmlns="http://schemas.openxmlformats.org/package/2006/relationships"><Relationship Target="../slideLayouts/slideLayout7.xml" Type="http://schemas.openxmlformats.org/officeDocument/2006/relationships/slideLayout" Id="rId1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1208889" y="1618912"/>
            <a:ext cx="5832648" cy="113783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33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来年度へ</a:t>
            </a:r>
            <a:r>
              <a:rPr lang="ja-JP" altLang="en-US" sz="33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</a:t>
            </a:r>
            <a:r>
              <a:rPr lang="ja-JP" altLang="en-US" sz="33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けて</a:t>
            </a:r>
            <a:endParaRPr lang="en-US" altLang="ja-JP" sz="33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964754" y="3283616"/>
            <a:ext cx="7272808" cy="6171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</a:t>
            </a:r>
            <a:r>
              <a:rPr lang="ja-JP" altLang="en-US" sz="2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</a:t>
            </a:r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の取組について</a:t>
            </a:r>
            <a:endParaRPr lang="en-US" altLang="ja-JP" sz="24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2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7884368" y="116632"/>
            <a:ext cx="1024054" cy="470412"/>
          </a:xfrm>
          <a:prstGeom prst="roundRect">
            <a:avLst>
              <a:gd name="adj" fmla="val 0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</a:t>
            </a:r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656043" y="6597352"/>
            <a:ext cx="432048" cy="180020"/>
          </a:xfrm>
          <a:prstGeom prst="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253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52962" y="5664151"/>
            <a:ext cx="9022252" cy="10772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1997" tIns="0" rIns="31997" bIns="0" anchor="ctr" anchorCtr="0">
            <a:noAutofit/>
          </a:bodyPr>
          <a:lstStyle/>
          <a:p>
            <a:pPr algn="ctr"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5495" y="1458035"/>
            <a:ext cx="9022252" cy="39871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1997" tIns="0" rIns="31997" bIns="0" anchor="ctr" anchorCtr="0">
            <a:noAutofit/>
          </a:bodyPr>
          <a:lstStyle/>
          <a:p>
            <a:pPr algn="ctr"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-36512" y="-68484"/>
            <a:ext cx="9081088" cy="6171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2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2400" b="1" kern="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kumimoji="0" lang="ja-JP" altLang="en-US" sz="2400" b="1" kern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水素関連事業　平成</a:t>
            </a:r>
            <a:r>
              <a:rPr kumimoji="0" lang="en-US" altLang="ja-JP" sz="2400" b="1" kern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0" lang="ja-JP" altLang="en-US" sz="2400" b="1" kern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kumimoji="0" lang="ja-JP" altLang="en-US" sz="2400" b="1" kern="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予算案</a:t>
            </a:r>
            <a:endParaRPr lang="en-US" altLang="ja-JP" sz="16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94520" y="548680"/>
            <a:ext cx="8985494" cy="0"/>
          </a:xfrm>
          <a:prstGeom prst="line">
            <a:avLst/>
          </a:prstGeom>
          <a:ln w="1016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5496" y="1458035"/>
            <a:ext cx="85491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年度：大阪府水素</a:t>
            </a:r>
            <a:r>
              <a:rPr lang="ja-JP" altLang="en-US" b="1" u="sng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ショーケース</a:t>
            </a:r>
            <a:r>
              <a:rPr lang="ja-JP" altLang="en-US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推進事業　</a:t>
            </a:r>
            <a:r>
              <a:rPr lang="en-US" altLang="ja-JP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〔5,000</a:t>
            </a:r>
            <a:r>
              <a:rPr lang="ja-JP" altLang="en-US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r>
              <a:rPr lang="en-US" altLang="ja-JP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〕</a:t>
            </a:r>
          </a:p>
          <a:p>
            <a:r>
              <a:rPr lang="ja-JP" altLang="en-US" sz="16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○燃料電池フォークリフト（</a:t>
            </a:r>
            <a:r>
              <a:rPr lang="en-US" altLang="ja-JP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FCFL</a:t>
            </a:r>
            <a:r>
              <a:rPr lang="ja-JP" altLang="en-US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）の導入支援</a:t>
            </a:r>
            <a:endParaRPr lang="ja-JP" altLang="en-US" sz="16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365070" y="2113100"/>
            <a:ext cx="8630089" cy="2278385"/>
            <a:chOff x="304153" y="1510655"/>
            <a:chExt cx="8630089" cy="2278385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304153" y="1510655"/>
              <a:ext cx="8630089" cy="1124273"/>
            </a:xfrm>
            <a:prstGeom prst="rect">
              <a:avLst/>
            </a:prstGeom>
            <a:noFill/>
          </p:spPr>
          <p:txBody>
            <a:bodyPr wrap="square" tIns="36000" bIns="36000" rtlCol="0">
              <a:spAutoFit/>
            </a:bodyPr>
            <a:lstStyle/>
            <a:p>
              <a:pPr>
                <a:lnSpc>
                  <a:spcPts val="1700"/>
                </a:lnSpc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○水素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社会の実現に向け、産業用車両であるフォークリフトの燃料電池化を実現するため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、関西国際空港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をフィールドに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、実証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事業を開始し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大阪府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も協力（</a:t>
              </a:r>
              <a:r>
                <a: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H26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年度～</a:t>
              </a:r>
              <a:r>
                <a: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H28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700"/>
                </a:lnSpc>
              </a:pP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○実証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をもとに開発が進められた結果、平成</a:t>
              </a:r>
              <a:r>
                <a: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28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11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</a:t>
              </a:r>
              <a:r>
                <a:rPr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FCFL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の市販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開始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700"/>
                </a:lnSpc>
              </a:pP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700"/>
                </a:lnSpc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○将来的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</a:t>
              </a:r>
              <a:r>
                <a: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FCFL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の普及を見据え、複数台同時の水素充填が可能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な大規模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産業車両用水素インフラを整備し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、平成</a:t>
              </a:r>
              <a:r>
                <a:rPr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29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月に完成　　　　　　　　　　　　　　</a:t>
              </a:r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910683" y="2622844"/>
              <a:ext cx="8023559" cy="1166196"/>
              <a:chOff x="910683" y="2622844"/>
              <a:chExt cx="8023559" cy="1166196"/>
            </a:xfrm>
          </p:grpSpPr>
          <p:pic>
            <p:nvPicPr>
              <p:cNvPr id="13" name="Picture 3" descr="E:\LIB\56 H2Osakaビジョン\002　H2Osakaビジョン推進会議（水素需要拡大からH28フェーズアップ）\03　第3回会議に向けて（府段取り290911）\04_会議資料\大山総括に調整をお願いしたい件\FCFL_量産ミント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71715" y="2622844"/>
                <a:ext cx="1155592" cy="9439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正方形/長方形 14"/>
              <p:cNvSpPr/>
              <p:nvPr/>
            </p:nvSpPr>
            <p:spPr>
              <a:xfrm>
                <a:off x="5303171" y="3511708"/>
                <a:ext cx="1800200" cy="253873"/>
              </a:xfrm>
              <a:prstGeom prst="rect">
                <a:avLst/>
              </a:prstGeom>
            </p:spPr>
            <p:txBody>
              <a:bodyPr wrap="square" lIns="91401" tIns="45699" rIns="91401" bIns="45699">
                <a:spAutoFit/>
              </a:bodyPr>
              <a:lstStyle/>
              <a:p>
                <a:pPr algn="ctr"/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燃料電池フォークリフト</a:t>
                </a:r>
                <a:endPara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2843808" y="3511708"/>
                <a:ext cx="2664296" cy="261568"/>
              </a:xfrm>
              <a:prstGeom prst="rect">
                <a:avLst/>
              </a:prstGeom>
            </p:spPr>
            <p:txBody>
              <a:bodyPr wrap="square" lIns="91401" tIns="45699" rIns="91401" bIns="45699">
                <a:spAutoFit/>
              </a:bodyPr>
              <a:lstStyle/>
              <a:p>
                <a:pPr algn="ctr"/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水素ガスヤード全景</a:t>
                </a:r>
                <a:endPara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910683" y="3527472"/>
                <a:ext cx="2664296" cy="261568"/>
              </a:xfrm>
              <a:prstGeom prst="rect">
                <a:avLst/>
              </a:prstGeom>
            </p:spPr>
            <p:txBody>
              <a:bodyPr wrap="square" lIns="91401" tIns="45699" rIns="91401" bIns="45699">
                <a:spAutoFit/>
              </a:bodyPr>
              <a:lstStyle/>
              <a:p>
                <a:pPr algn="ctr"/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水素充填ディスペンサー</a:t>
                </a:r>
                <a:endPara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7439493" y="3284984"/>
                <a:ext cx="1494749" cy="15388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ja-JP" altLang="en-US" sz="10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出典：各社ホームページ</a:t>
                </a:r>
                <a:endParaRPr lang="ja-JP" altLang="en-US" sz="10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pic>
            <p:nvPicPr>
              <p:cNvPr id="21" name="Picture 4" descr="D:\OyamaTo\My Documents\My Pictures\IMG_0114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07778" y="2650280"/>
                <a:ext cx="1428369" cy="8546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2" name="Picture 5" descr="D:\OyamaTo\My Documents\My Pictures\関空FCFLディスペンサー写真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87914" y="2622844"/>
                <a:ext cx="1134587" cy="8546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23" name="正方形/長方形 22"/>
          <p:cNvSpPr/>
          <p:nvPr/>
        </p:nvSpPr>
        <p:spPr>
          <a:xfrm>
            <a:off x="35496" y="5749221"/>
            <a:ext cx="85491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年度：水素利活用機器導入促進事業　</a:t>
            </a:r>
            <a:r>
              <a:rPr lang="en-US" altLang="ja-JP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〔5,000</a:t>
            </a:r>
            <a:r>
              <a:rPr lang="ja-JP" altLang="en-US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r>
              <a:rPr lang="en-US" altLang="ja-JP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〕</a:t>
            </a:r>
          </a:p>
          <a:p>
            <a:r>
              <a:rPr lang="ja-JP" altLang="en-US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○</a:t>
            </a:r>
            <a:r>
              <a:rPr lang="en-US" altLang="ja-JP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en-US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ＦＬ導入支援　</a:t>
            </a:r>
            <a:r>
              <a:rPr lang="en-US" altLang="ja-JP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〔4,000</a:t>
            </a:r>
            <a:r>
              <a:rPr lang="ja-JP" altLang="en-US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r>
              <a:rPr lang="en-US" altLang="ja-JP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〕</a:t>
            </a:r>
          </a:p>
          <a:p>
            <a:r>
              <a:rPr lang="ja-JP" altLang="en-US" sz="16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○</a:t>
            </a:r>
            <a:r>
              <a:rPr lang="en-US" altLang="ja-JP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</a:t>
            </a:r>
            <a:r>
              <a:rPr lang="ja-JP" altLang="en-US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バス体験試乗会の実施</a:t>
            </a:r>
            <a:r>
              <a:rPr lang="en-US" altLang="ja-JP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〔1,000</a:t>
            </a:r>
            <a:r>
              <a:rPr lang="ja-JP" altLang="en-US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r>
              <a:rPr lang="en-US" altLang="ja-JP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〕</a:t>
            </a:r>
            <a:r>
              <a:rPr lang="ja-JP" altLang="en-US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（再掲）</a:t>
            </a:r>
            <a:endParaRPr lang="ja-JP" altLang="en-US" sz="16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1400" b="1" u="sng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54842" y="740680"/>
            <a:ext cx="87835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大阪を舞台に開発・実証の結果、市販化モデルに結びついた水素アプリケーションによるショーケース機能の維持発展</a:t>
            </a:r>
            <a:endParaRPr lang="ja-JP" altLang="en-US" sz="12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30677" y="4538959"/>
            <a:ext cx="8721368" cy="906265"/>
          </a:xfrm>
          <a:prstGeom prst="rect">
            <a:avLst/>
          </a:prstGeom>
          <a:noFill/>
        </p:spPr>
        <p:txBody>
          <a:bodyPr wrap="square" tIns="36000" bIns="36000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○大阪での水素の利活用事例を広く発信する「ショーケース機能」を維持発展させる取組として、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FCFL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の普及を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後押しする制度を今年度創設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この制度を活用し、府内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の中小企業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zh-CN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関西国際</a:t>
            </a:r>
            <a:r>
              <a:rPr lang="zh-CN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空港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島</a:t>
            </a:r>
            <a:r>
              <a:rPr lang="zh-CN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FCFL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を２台導入（</a:t>
            </a: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H30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lang="en-US" altLang="ja-JP" sz="12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関西国際空港島内では、今回導入された２台を含め、現在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台の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FCFL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が稼働中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</a:t>
            </a:r>
          </a:p>
        </p:txBody>
      </p:sp>
      <p:sp>
        <p:nvSpPr>
          <p:cNvPr id="26" name="タイトル 1"/>
          <p:cNvSpPr txBox="1">
            <a:spLocks/>
          </p:cNvSpPr>
          <p:nvPr/>
        </p:nvSpPr>
        <p:spPr>
          <a:xfrm>
            <a:off x="274189" y="1812045"/>
            <a:ext cx="1672344" cy="360000"/>
          </a:xfrm>
          <a:prstGeom prst="rect">
            <a:avLst/>
          </a:prstGeom>
          <a:noFill/>
          <a:effectLst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0" tIns="0" rIns="0" bIns="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1317269">
              <a:defRPr/>
            </a:pPr>
            <a:r>
              <a:rPr lang="en-US" altLang="ja-JP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開発経過等</a:t>
            </a:r>
            <a:r>
              <a:rPr lang="en-US" altLang="ja-JP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5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タイトル 1"/>
          <p:cNvSpPr txBox="1">
            <a:spLocks/>
          </p:cNvSpPr>
          <p:nvPr/>
        </p:nvSpPr>
        <p:spPr>
          <a:xfrm>
            <a:off x="274189" y="4250927"/>
            <a:ext cx="1672344" cy="360000"/>
          </a:xfrm>
          <a:prstGeom prst="rect">
            <a:avLst/>
          </a:prstGeom>
          <a:noFill/>
          <a:effectLst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0" tIns="0" rIns="0" bIns="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1317269">
              <a:defRPr/>
            </a:pPr>
            <a:r>
              <a:rPr lang="en-US" altLang="ja-JP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導入状況</a:t>
            </a:r>
            <a:r>
              <a:rPr lang="en-US" altLang="ja-JP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5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8656043" y="80628"/>
            <a:ext cx="432048" cy="180020"/>
          </a:xfrm>
          <a:prstGeom prst="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29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上矢印吹き出し 6"/>
          <p:cNvSpPr/>
          <p:nvPr/>
        </p:nvSpPr>
        <p:spPr>
          <a:xfrm>
            <a:off x="3010436" y="4870242"/>
            <a:ext cx="4223245" cy="1903492"/>
          </a:xfrm>
          <a:prstGeom prst="upArrowCallout">
            <a:avLst>
              <a:gd name="adj1" fmla="val 25445"/>
              <a:gd name="adj2" fmla="val 25000"/>
              <a:gd name="adj3" fmla="val 13864"/>
              <a:gd name="adj4" fmla="val 81527"/>
            </a:avLst>
          </a:prstGeom>
          <a:solidFill>
            <a:schemeClr val="accent4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136740" y="1400558"/>
            <a:ext cx="2753796" cy="529866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 1"/>
          <p:cNvSpPr/>
          <p:nvPr/>
        </p:nvSpPr>
        <p:spPr>
          <a:xfrm>
            <a:off x="199771" y="-21880"/>
            <a:ext cx="9081088" cy="6171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0" lang="ja-JP" altLang="en-US" sz="2400" b="1" kern="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　水素</a:t>
            </a:r>
            <a:r>
              <a:rPr kumimoji="0" lang="ja-JP" altLang="en-US" sz="2400" b="1" kern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関連事業　平成</a:t>
            </a:r>
            <a:r>
              <a:rPr kumimoji="0" lang="en-US" altLang="ja-JP" sz="2400" b="1" kern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0" lang="ja-JP" altLang="en-US" sz="2400" b="1" kern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kumimoji="0" lang="ja-JP" altLang="en-US" sz="2400" b="1" kern="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予算案</a:t>
            </a:r>
            <a:endParaRPr lang="en-US" altLang="ja-JP" sz="2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39468" y="595284"/>
            <a:ext cx="8985494" cy="0"/>
          </a:xfrm>
          <a:prstGeom prst="line">
            <a:avLst/>
          </a:prstGeom>
          <a:ln w="1016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角丸四角形 14"/>
          <p:cNvSpPr/>
          <p:nvPr/>
        </p:nvSpPr>
        <p:spPr>
          <a:xfrm>
            <a:off x="7356171" y="2959564"/>
            <a:ext cx="552081" cy="373965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8463848" y="1139744"/>
            <a:ext cx="569607" cy="5649675"/>
          </a:xfrm>
          <a:prstGeom prst="roundRect">
            <a:avLst/>
          </a:prstGeom>
          <a:pattFill prst="divot">
            <a:fgClr>
              <a:schemeClr val="accent1"/>
            </a:fgClr>
            <a:bgClr>
              <a:schemeClr val="bg1"/>
            </a:bgClr>
          </a:patt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507709" y="1553890"/>
            <a:ext cx="492443" cy="541075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b="1" dirty="0" smtClean="0"/>
              <a:t>水素エネルギー社会（（持続可能な社会）の構築</a:t>
            </a:r>
            <a:endParaRPr kumimoji="1" lang="ja-JP" altLang="en-US" sz="2000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41296" y="2966711"/>
            <a:ext cx="553998" cy="38070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/>
              <a:t>　　</a:t>
            </a:r>
            <a:r>
              <a:rPr kumimoji="1" lang="ja-JP" altLang="en-US" sz="2400" b="1" dirty="0" smtClean="0"/>
              <a:t>水素プロジェクトの創出</a:t>
            </a:r>
            <a:endParaRPr kumimoji="1" lang="ja-JP" altLang="en-US" sz="2400" b="1" dirty="0"/>
          </a:p>
        </p:txBody>
      </p:sp>
      <p:sp>
        <p:nvSpPr>
          <p:cNvPr id="10" name="角丸四角形 9"/>
          <p:cNvSpPr/>
          <p:nvPr/>
        </p:nvSpPr>
        <p:spPr>
          <a:xfrm>
            <a:off x="3582178" y="1098613"/>
            <a:ext cx="4708449" cy="926290"/>
          </a:xfrm>
          <a:prstGeom prst="roundRect">
            <a:avLst/>
          </a:prstGeom>
          <a:solidFill>
            <a:srgbClr val="CCFF99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361156" y="1647046"/>
            <a:ext cx="2219802" cy="645432"/>
          </a:xfrm>
          <a:prstGeom prst="ellipse">
            <a:avLst/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0154" y="1752525"/>
            <a:ext cx="1501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大都市ならではの</a:t>
            </a:r>
            <a:endParaRPr kumimoji="1" lang="en-US" altLang="ja-JP" sz="1200" b="1" dirty="0" smtClean="0"/>
          </a:p>
          <a:p>
            <a:r>
              <a:rPr lang="ja-JP" altLang="en-US" sz="1200" b="1" dirty="0" smtClean="0"/>
              <a:t>大消費地</a:t>
            </a:r>
            <a:endParaRPr kumimoji="1" lang="ja-JP" altLang="en-US" sz="12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56542" y="5315729"/>
            <a:ext cx="2171106" cy="16466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【</a:t>
            </a:r>
            <a:r>
              <a:rPr lang="ja-JP" altLang="en-US" sz="1200" b="1" dirty="0" smtClean="0"/>
              <a:t>委託内容</a:t>
            </a:r>
            <a:r>
              <a:rPr lang="en-US" altLang="ja-JP" sz="1200" b="1" dirty="0" smtClean="0"/>
              <a:t>】</a:t>
            </a:r>
          </a:p>
          <a:p>
            <a:pPr>
              <a:spcBef>
                <a:spcPts val="600"/>
              </a:spcBef>
            </a:pPr>
            <a:r>
              <a:rPr lang="ja-JP" altLang="en-US" sz="1200" b="1" dirty="0" smtClean="0"/>
              <a:t>◆</a:t>
            </a:r>
            <a:r>
              <a:rPr kumimoji="1" lang="ja-JP" altLang="en-US" sz="1200" b="1" dirty="0" smtClean="0"/>
              <a:t> 基礎調査</a:t>
            </a:r>
            <a:endParaRPr kumimoji="1" lang="en-US" altLang="ja-JP" sz="1200" b="1" dirty="0" smtClean="0"/>
          </a:p>
          <a:p>
            <a:r>
              <a:rPr lang="ja-JP" altLang="en-US" sz="1200" dirty="0"/>
              <a:t> </a:t>
            </a:r>
            <a:r>
              <a:rPr lang="ja-JP" altLang="en-US" sz="1200" dirty="0" smtClean="0"/>
              <a:t>　・大阪のエネルギー需要</a:t>
            </a:r>
            <a:endParaRPr lang="en-US" altLang="ja-JP" sz="1200" dirty="0" smtClean="0"/>
          </a:p>
          <a:p>
            <a:r>
              <a:rPr lang="ja-JP" altLang="en-US" sz="1200" dirty="0"/>
              <a:t> </a:t>
            </a:r>
            <a:r>
              <a:rPr kumimoji="1" lang="ja-JP" altLang="en-US" sz="1200" dirty="0" smtClean="0"/>
              <a:t>　・将来的な市内インフラ　　　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 </a:t>
            </a:r>
            <a:r>
              <a:rPr kumimoji="1" lang="ja-JP" altLang="en-US" sz="1200" dirty="0" smtClean="0"/>
              <a:t>整備状況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　</a:t>
            </a:r>
            <a:r>
              <a:rPr lang="ja-JP" altLang="en-US" sz="1200" dirty="0"/>
              <a:t> </a:t>
            </a:r>
            <a:r>
              <a:rPr lang="ja-JP" altLang="en-US" sz="1200" dirty="0" smtClean="0"/>
              <a:t>・水素関連の先行技術</a:t>
            </a:r>
            <a:endParaRPr lang="en-US" altLang="ja-JP" sz="1200" dirty="0" smtClean="0"/>
          </a:p>
          <a:p>
            <a:r>
              <a:rPr lang="en-US" altLang="ja-JP" sz="1200" dirty="0"/>
              <a:t> </a:t>
            </a:r>
            <a:r>
              <a:rPr lang="en-US" altLang="ja-JP" sz="1200" dirty="0" smtClean="0"/>
              <a:t>     </a:t>
            </a:r>
            <a:r>
              <a:rPr lang="ja-JP" altLang="en-US" sz="1200" dirty="0" smtClean="0"/>
              <a:t>（特許）　　                    　等</a:t>
            </a:r>
            <a:endParaRPr kumimoji="1" lang="en-US" altLang="ja-JP" sz="1200" dirty="0" smtClean="0"/>
          </a:p>
          <a:p>
            <a:endParaRPr lang="en-US" altLang="ja-JP" sz="1200" b="1" dirty="0" smtClean="0"/>
          </a:p>
        </p:txBody>
      </p:sp>
      <p:sp>
        <p:nvSpPr>
          <p:cNvPr id="24" name="円/楕円 23"/>
          <p:cNvSpPr/>
          <p:nvPr/>
        </p:nvSpPr>
        <p:spPr>
          <a:xfrm>
            <a:off x="280309" y="4489287"/>
            <a:ext cx="2488274" cy="855194"/>
          </a:xfrm>
          <a:prstGeom prst="ellipse">
            <a:avLst/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24444" y="4628170"/>
            <a:ext cx="171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基礎素材型の中堅・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中小ものづくり企業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の</a:t>
            </a:r>
            <a:r>
              <a:rPr lang="ja-JP" altLang="en-US" sz="1200" b="1" dirty="0"/>
              <a:t>集積</a:t>
            </a:r>
            <a:endParaRPr kumimoji="1" lang="ja-JP" altLang="en-US" sz="1200" b="1" dirty="0"/>
          </a:p>
        </p:txBody>
      </p:sp>
      <p:sp>
        <p:nvSpPr>
          <p:cNvPr id="26" name="円/楕円 25"/>
          <p:cNvSpPr/>
          <p:nvPr/>
        </p:nvSpPr>
        <p:spPr>
          <a:xfrm>
            <a:off x="221370" y="5574501"/>
            <a:ext cx="2424713" cy="883940"/>
          </a:xfrm>
          <a:prstGeom prst="ellipse">
            <a:avLst/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48593" y="5708354"/>
            <a:ext cx="1932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新技術・新製品の開発を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支える大学・研究機関の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充実</a:t>
            </a:r>
            <a:endParaRPr kumimoji="1" lang="en-US" altLang="ja-JP" sz="1200" b="1" dirty="0" smtClean="0"/>
          </a:p>
        </p:txBody>
      </p:sp>
      <p:sp>
        <p:nvSpPr>
          <p:cNvPr id="29" name="正方形/長方形 28"/>
          <p:cNvSpPr/>
          <p:nvPr/>
        </p:nvSpPr>
        <p:spPr>
          <a:xfrm>
            <a:off x="360400" y="1142253"/>
            <a:ext cx="2306475" cy="41557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266920" y="2447022"/>
            <a:ext cx="2353617" cy="764742"/>
          </a:xfrm>
          <a:prstGeom prst="ellipse">
            <a:avLst/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13177" y="2584277"/>
            <a:ext cx="2643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我が国有数の商工業地で</a:t>
            </a:r>
            <a:endParaRPr lang="en-US" altLang="ja-JP" sz="1200" b="1" dirty="0" smtClean="0"/>
          </a:p>
          <a:p>
            <a:r>
              <a:rPr kumimoji="1" lang="ja-JP" altLang="en-US" sz="1200" b="1" dirty="0" smtClean="0"/>
              <a:t>あり、多様な産業の集積地</a:t>
            </a:r>
            <a:endParaRPr kumimoji="1" lang="ja-JP" altLang="en-US" sz="1200" b="1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61957" y="1200572"/>
            <a:ext cx="2521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</a:rPr>
              <a:t>大阪</a:t>
            </a:r>
            <a:r>
              <a:rPr kumimoji="1" lang="ja-JP" altLang="en-US" sz="1400" b="1" dirty="0" smtClean="0">
                <a:solidFill>
                  <a:schemeClr val="bg1"/>
                </a:solidFill>
              </a:rPr>
              <a:t>の持つ地域性や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強み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28222" y="689393"/>
            <a:ext cx="75059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u="sng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b="1" u="sng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b="1" u="sng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ja-JP" altLang="en-US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：大阪市水素プロジェクト</a:t>
            </a:r>
            <a:r>
              <a:rPr lang="ja-JP" altLang="en-US" b="1" u="sng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創出</a:t>
            </a:r>
            <a:r>
              <a:rPr lang="ja-JP" altLang="en-US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ja-JP" altLang="en-US" b="1" u="sng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〔</a:t>
            </a:r>
            <a:r>
              <a:rPr lang="ja-JP" altLang="en-US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委託料：</a:t>
            </a:r>
            <a:r>
              <a:rPr lang="en-US" altLang="ja-JP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5,000</a:t>
            </a:r>
            <a:r>
              <a:rPr lang="ja-JP" altLang="en-US" b="1" u="sng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r>
              <a:rPr lang="en-US" altLang="ja-JP" b="1" u="sng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〕</a:t>
            </a:r>
            <a:endParaRPr lang="ja-JP" altLang="en-US" dirty="0"/>
          </a:p>
        </p:txBody>
      </p:sp>
      <p:sp>
        <p:nvSpPr>
          <p:cNvPr id="14" name="右矢印 13"/>
          <p:cNvSpPr/>
          <p:nvPr/>
        </p:nvSpPr>
        <p:spPr>
          <a:xfrm>
            <a:off x="2945783" y="4272329"/>
            <a:ext cx="4386238" cy="783077"/>
          </a:xfrm>
          <a:prstGeom prst="rightArrow">
            <a:avLst>
              <a:gd name="adj1" fmla="val 50000"/>
              <a:gd name="adj2" fmla="val 56652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/>
          <p:nvPr/>
        </p:nvSpPr>
        <p:spPr>
          <a:xfrm>
            <a:off x="250524" y="3398187"/>
            <a:ext cx="2501010" cy="861080"/>
          </a:xfrm>
          <a:prstGeom prst="ellipse">
            <a:avLst/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76768" y="3597895"/>
            <a:ext cx="2290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我が国の水素関連事業を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牽引するﾘｰﾃﾞｲﾝｸﾞｶﾝﾊﾟﾆの立地</a:t>
            </a:r>
            <a:endParaRPr kumimoji="1" lang="ja-JP" altLang="en-US" sz="12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823256" y="1141466"/>
            <a:ext cx="446737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【</a:t>
            </a:r>
            <a:r>
              <a:rPr lang="ja-JP" altLang="en-US" sz="1200" b="1" dirty="0" smtClean="0"/>
              <a:t>水素基本戦略（</a:t>
            </a:r>
            <a:r>
              <a:rPr lang="en-US" altLang="ja-JP" sz="1200" b="1" dirty="0" smtClean="0"/>
              <a:t>2017.12.26</a:t>
            </a:r>
            <a:r>
              <a:rPr lang="ja-JP" altLang="en-US" sz="1200" b="1" dirty="0" smtClean="0"/>
              <a:t>）</a:t>
            </a:r>
            <a:r>
              <a:rPr lang="en-US" altLang="ja-JP" sz="1200" b="1" dirty="0" smtClean="0"/>
              <a:t>】</a:t>
            </a:r>
          </a:p>
          <a:p>
            <a:r>
              <a:rPr kumimoji="1" lang="en-US" altLang="ja-JP" sz="1200" b="1" dirty="0" smtClean="0"/>
              <a:t>2050</a:t>
            </a:r>
            <a:r>
              <a:rPr kumimoji="1" lang="ja-JP" altLang="en-US" sz="1200" b="1" dirty="0" smtClean="0"/>
              <a:t>年を視野に入れた、将来目指すべき姿や目標として官民が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共有すべき大きな方向性・ﾋﾞｼﾞｮﾝを示すと同時に、その実現に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向けた</a:t>
            </a:r>
            <a:r>
              <a:rPr kumimoji="1" lang="en-US" altLang="ja-JP" sz="1200" b="1" dirty="0" smtClean="0"/>
              <a:t>2030</a:t>
            </a:r>
            <a:r>
              <a:rPr kumimoji="1" lang="ja-JP" altLang="en-US" sz="1200" b="1" dirty="0" smtClean="0"/>
              <a:t>年までの行動計画</a:t>
            </a:r>
            <a:endParaRPr kumimoji="1" lang="ja-JP" altLang="en-US" sz="1200" b="1" dirty="0"/>
          </a:p>
        </p:txBody>
      </p:sp>
      <p:sp>
        <p:nvSpPr>
          <p:cNvPr id="34" name="角丸四角形 33"/>
          <p:cNvSpPr/>
          <p:nvPr/>
        </p:nvSpPr>
        <p:spPr>
          <a:xfrm>
            <a:off x="3779884" y="2092514"/>
            <a:ext cx="4520618" cy="705608"/>
          </a:xfrm>
          <a:prstGeom prst="roundRect">
            <a:avLst/>
          </a:prstGeom>
          <a:solidFill>
            <a:srgbClr val="CCFF99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807351" y="2118139"/>
            <a:ext cx="446973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【</a:t>
            </a:r>
            <a:r>
              <a:rPr lang="ja-JP" altLang="en-US" sz="1200" b="1" dirty="0" smtClean="0"/>
              <a:t>水素による関西しごと創生・低炭素まちづくりｽﾀｰﾄｱｯﾌﾟ事業</a:t>
            </a:r>
            <a:r>
              <a:rPr lang="en-US" altLang="ja-JP" sz="1200" b="1" dirty="0" smtClean="0"/>
              <a:t>】</a:t>
            </a:r>
          </a:p>
          <a:p>
            <a:r>
              <a:rPr lang="ja-JP" altLang="en-US" sz="1200" b="1" dirty="0" smtClean="0"/>
              <a:t>　・水素サプライチェーン構想（</a:t>
            </a:r>
            <a:r>
              <a:rPr lang="en-US" altLang="ja-JP" sz="1200" b="1" dirty="0" smtClean="0"/>
              <a:t>2030</a:t>
            </a:r>
            <a:r>
              <a:rPr lang="ja-JP" altLang="en-US" sz="1200" b="1" dirty="0" smtClean="0"/>
              <a:t>年頃の実現を念頭）</a:t>
            </a:r>
            <a:endParaRPr lang="en-US" altLang="ja-JP" sz="1200" b="1" dirty="0" smtClean="0"/>
          </a:p>
          <a:p>
            <a:r>
              <a:rPr lang="ja-JP" altLang="en-US" sz="1200" b="1" dirty="0" smtClean="0"/>
              <a:t>　・</a:t>
            </a:r>
            <a:r>
              <a:rPr lang="en-US" altLang="ja-JP" sz="1200" b="1" dirty="0" smtClean="0"/>
              <a:t>2017</a:t>
            </a:r>
            <a:r>
              <a:rPr lang="ja-JP" altLang="en-US" sz="1200" b="1" dirty="0" smtClean="0"/>
              <a:t>～</a:t>
            </a:r>
            <a:r>
              <a:rPr lang="en-US" altLang="ja-JP" sz="1200" b="1" dirty="0" smtClean="0"/>
              <a:t>2019</a:t>
            </a:r>
            <a:r>
              <a:rPr lang="ja-JP" altLang="en-US" sz="1200" b="1" dirty="0" smtClean="0"/>
              <a:t>年度</a:t>
            </a:r>
            <a:r>
              <a:rPr lang="ja-JP" altLang="en-US" sz="1200" b="1" dirty="0"/>
              <a:t>（</a:t>
            </a:r>
            <a:r>
              <a:rPr lang="en-US" altLang="ja-JP" sz="1200" b="1" dirty="0" smtClean="0"/>
              <a:t>2017</a:t>
            </a:r>
            <a:r>
              <a:rPr lang="ja-JP" altLang="en-US" sz="1200" b="1" dirty="0" smtClean="0"/>
              <a:t>年度：関西圏の水素ポテンシャルマップ）</a:t>
            </a:r>
            <a:endParaRPr lang="en-US" altLang="ja-JP" sz="1200" b="1" dirty="0" smtClean="0"/>
          </a:p>
        </p:txBody>
      </p:sp>
      <p:sp>
        <p:nvSpPr>
          <p:cNvPr id="38" name="角丸四角形 37"/>
          <p:cNvSpPr/>
          <p:nvPr/>
        </p:nvSpPr>
        <p:spPr>
          <a:xfrm>
            <a:off x="3737688" y="2869424"/>
            <a:ext cx="3514180" cy="504169"/>
          </a:xfrm>
          <a:prstGeom prst="roundRect">
            <a:avLst/>
          </a:prstGeom>
          <a:solidFill>
            <a:srgbClr val="CCFF99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873898" y="2898889"/>
            <a:ext cx="2996575" cy="461665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【H2Osaka</a:t>
            </a:r>
            <a:r>
              <a:rPr lang="ja-JP" altLang="en-US" sz="1200" b="1" dirty="0" smtClean="0"/>
              <a:t>ビジョン推進会議</a:t>
            </a:r>
            <a:r>
              <a:rPr lang="en-US" altLang="ja-JP" sz="1200" b="1" dirty="0" smtClean="0"/>
              <a:t>】</a:t>
            </a:r>
          </a:p>
          <a:p>
            <a:r>
              <a:rPr lang="ja-JP" altLang="en-US" sz="1200" b="1" dirty="0"/>
              <a:t>　</a:t>
            </a:r>
            <a:r>
              <a:rPr lang="ja-JP" altLang="en-US" sz="1200" b="1" dirty="0" smtClean="0"/>
              <a:t>水素ｴﾈﾙｷﾞｰの利活用拡大</a:t>
            </a:r>
            <a:endParaRPr lang="en-US" altLang="ja-JP" sz="1200" b="1" dirty="0" smtClean="0"/>
          </a:p>
        </p:txBody>
      </p:sp>
      <p:grpSp>
        <p:nvGrpSpPr>
          <p:cNvPr id="40" name="グループ化 39"/>
          <p:cNvGrpSpPr/>
          <p:nvPr/>
        </p:nvGrpSpPr>
        <p:grpSpPr>
          <a:xfrm>
            <a:off x="2969931" y="1084604"/>
            <a:ext cx="862586" cy="968022"/>
            <a:chOff x="495591" y="455092"/>
            <a:chExt cx="809456" cy="682041"/>
          </a:xfrm>
        </p:grpSpPr>
        <p:sp>
          <p:nvSpPr>
            <p:cNvPr id="41" name="角丸四角形 40"/>
            <p:cNvSpPr/>
            <p:nvPr/>
          </p:nvSpPr>
          <p:spPr>
            <a:xfrm>
              <a:off x="495591" y="455092"/>
              <a:ext cx="809456" cy="68204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角丸四角形 4"/>
            <p:cNvSpPr/>
            <p:nvPr/>
          </p:nvSpPr>
          <p:spPr>
            <a:xfrm>
              <a:off x="528885" y="488386"/>
              <a:ext cx="742868" cy="6154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26670" rIns="5334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1400" b="1" kern="1200" dirty="0" smtClean="0">
                  <a:solidFill>
                    <a:schemeClr val="bg1"/>
                  </a:solidFill>
                </a:rPr>
                <a:t>国</a:t>
              </a:r>
              <a:endParaRPr kumimoji="1" lang="ja-JP" altLang="en-US" sz="1400" b="1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グループ化 42"/>
          <p:cNvGrpSpPr/>
          <p:nvPr/>
        </p:nvGrpSpPr>
        <p:grpSpPr>
          <a:xfrm>
            <a:off x="2982959" y="2071288"/>
            <a:ext cx="842702" cy="726834"/>
            <a:chOff x="504553" y="858472"/>
            <a:chExt cx="770171" cy="579237"/>
          </a:xfrm>
        </p:grpSpPr>
        <p:sp>
          <p:nvSpPr>
            <p:cNvPr id="44" name="角丸四角形 43"/>
            <p:cNvSpPr/>
            <p:nvPr/>
          </p:nvSpPr>
          <p:spPr>
            <a:xfrm>
              <a:off x="504553" y="858472"/>
              <a:ext cx="770171" cy="57923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角丸四角形 4"/>
            <p:cNvSpPr/>
            <p:nvPr/>
          </p:nvSpPr>
          <p:spPr>
            <a:xfrm>
              <a:off x="532829" y="886748"/>
              <a:ext cx="713619" cy="5226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22860" rIns="45720" bIns="2286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1200" b="1" kern="1200" dirty="0" smtClean="0"/>
                <a:t>関西広域連合</a:t>
              </a:r>
              <a:endParaRPr kumimoji="1" lang="ja-JP" altLang="en-US" sz="1200" b="1" kern="1200" dirty="0"/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3000032" y="2848755"/>
            <a:ext cx="823223" cy="557626"/>
            <a:chOff x="480369" y="1318018"/>
            <a:chExt cx="711769" cy="281699"/>
          </a:xfrm>
        </p:grpSpPr>
        <p:sp>
          <p:nvSpPr>
            <p:cNvPr id="47" name="角丸四角形 46"/>
            <p:cNvSpPr/>
            <p:nvPr/>
          </p:nvSpPr>
          <p:spPr>
            <a:xfrm>
              <a:off x="480369" y="1318018"/>
              <a:ext cx="711769" cy="28169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角丸四角形 4"/>
            <p:cNvSpPr/>
            <p:nvPr/>
          </p:nvSpPr>
          <p:spPr>
            <a:xfrm>
              <a:off x="494120" y="1331769"/>
              <a:ext cx="684267" cy="2541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22860" rIns="45720" bIns="2286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1200" b="1" kern="1200" dirty="0" smtClean="0">
                  <a:solidFill>
                    <a:schemeClr val="bg1"/>
                  </a:solidFill>
                </a:rPr>
                <a:t>府・市</a:t>
              </a:r>
              <a:endParaRPr kumimoji="1" lang="ja-JP" altLang="en-US" sz="12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49" name="テキスト ボックス 48"/>
          <p:cNvSpPr txBox="1"/>
          <p:nvPr/>
        </p:nvSpPr>
        <p:spPr>
          <a:xfrm>
            <a:off x="5163135" y="5388739"/>
            <a:ext cx="2171106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◆ </a:t>
            </a:r>
            <a:r>
              <a:rPr lang="ja-JP" altLang="ja-JP" sz="1200" b="1" dirty="0" smtClean="0"/>
              <a:t>燃料電池</a:t>
            </a:r>
            <a:r>
              <a:rPr lang="ja-JP" altLang="en-US" sz="1200" b="1" dirty="0" smtClean="0"/>
              <a:t>ﾌﾟﾛｼﾞｪｸﾄ</a:t>
            </a:r>
            <a:r>
              <a:rPr lang="ja-JP" altLang="ja-JP" sz="1200" b="1" dirty="0" smtClean="0"/>
              <a:t>創出</a:t>
            </a:r>
            <a:r>
              <a:rPr lang="ja-JP" altLang="en-US" sz="1200" b="1" dirty="0" smtClean="0"/>
              <a:t>の</a:t>
            </a:r>
            <a:endParaRPr lang="en-US" altLang="ja-JP" sz="1200" b="1" dirty="0" smtClean="0"/>
          </a:p>
          <a:p>
            <a:r>
              <a:rPr lang="ja-JP" altLang="en-US" sz="1200" b="1" dirty="0"/>
              <a:t>　</a:t>
            </a:r>
            <a:r>
              <a:rPr lang="ja-JP" altLang="en-US" sz="1200" b="1" dirty="0" smtClean="0"/>
              <a:t>　</a:t>
            </a:r>
            <a:r>
              <a:rPr lang="ja-JP" altLang="ja-JP" sz="1200" b="1" dirty="0" smtClean="0"/>
              <a:t>検討</a:t>
            </a:r>
            <a:endParaRPr lang="en-US" altLang="ja-JP" sz="1200" b="1" dirty="0" smtClean="0"/>
          </a:p>
          <a:p>
            <a:r>
              <a:rPr lang="ja-JP" altLang="en-US" sz="1200" dirty="0"/>
              <a:t> </a:t>
            </a:r>
            <a:r>
              <a:rPr lang="ja-JP" altLang="en-US" sz="1200" dirty="0" smtClean="0"/>
              <a:t>  ･  コストダウンなどの普及の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 課題を解決し、実用化に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つなげるプロジェクト案の　　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検討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・国補助金申請</a:t>
            </a:r>
            <a:endParaRPr lang="en-US" altLang="ja-JP" sz="1200" dirty="0" smtClean="0"/>
          </a:p>
        </p:txBody>
      </p:sp>
      <p:sp>
        <p:nvSpPr>
          <p:cNvPr id="21" name="右矢印 20"/>
          <p:cNvSpPr/>
          <p:nvPr/>
        </p:nvSpPr>
        <p:spPr>
          <a:xfrm>
            <a:off x="7941252" y="4259266"/>
            <a:ext cx="489293" cy="903749"/>
          </a:xfrm>
          <a:prstGeom prst="right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吹き出し 32"/>
          <p:cNvSpPr/>
          <p:nvPr/>
        </p:nvSpPr>
        <p:spPr>
          <a:xfrm rot="10800000">
            <a:off x="3459090" y="3409075"/>
            <a:ext cx="3376184" cy="478422"/>
          </a:xfrm>
          <a:prstGeom prst="downArrowCallout">
            <a:avLst>
              <a:gd name="adj1" fmla="val 25000"/>
              <a:gd name="adj2" fmla="val 31975"/>
              <a:gd name="adj3" fmla="val 18025"/>
              <a:gd name="adj4" fmla="val 64977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640993" y="3613193"/>
            <a:ext cx="310918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産学官連携によるアイディア創出を図る「場」</a:t>
            </a:r>
            <a:endParaRPr lang="en-US" altLang="ja-JP" sz="1200" b="1" dirty="0" smtClean="0"/>
          </a:p>
        </p:txBody>
      </p:sp>
      <p:sp>
        <p:nvSpPr>
          <p:cNvPr id="52" name="ストライプ矢印 51"/>
          <p:cNvSpPr/>
          <p:nvPr/>
        </p:nvSpPr>
        <p:spPr>
          <a:xfrm rot="5400000">
            <a:off x="4865049" y="3716502"/>
            <a:ext cx="514016" cy="95900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8656043" y="6597352"/>
            <a:ext cx="432048" cy="180020"/>
          </a:xfrm>
          <a:prstGeom prst="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389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</TotalTime>
  <Words>379</Words>
  <Application>Microsoft Office PowerPoint</Application>
  <PresentationFormat>画面に合わせる (4:3)</PresentationFormat>
  <Paragraphs>77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　迪</dc:creator>
  <cp:lastModifiedBy>TEST</cp:lastModifiedBy>
  <cp:revision>70</cp:revision>
  <cp:lastPrinted>2018-03-20T05:56:11Z</cp:lastPrinted>
  <dcterms:created xsi:type="dcterms:W3CDTF">2017-03-07T09:54:46Z</dcterms:created>
  <dcterms:modified xsi:type="dcterms:W3CDTF">2018-03-27T07:42:16Z</dcterms:modified>
</cp:coreProperties>
</file>