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7" r:id="rId2"/>
    <p:sldId id="340" r:id="rId3"/>
    <p:sldId id="341" r:id="rId4"/>
    <p:sldId id="337" r:id="rId5"/>
    <p:sldId id="338" r:id="rId6"/>
    <p:sldId id="342" r:id="rId7"/>
    <p:sldId id="320" r:id="rId8"/>
    <p:sldId id="335" r:id="rId9"/>
    <p:sldId id="325" r:id="rId10"/>
    <p:sldId id="333" r:id="rId11"/>
    <p:sldId id="328" r:id="rId12"/>
    <p:sldId id="339" r:id="rId13"/>
  </p:sldIdLst>
  <p:sldSz cx="15481300" cy="10261600"/>
  <p:notesSz cx="9939338" cy="6807200"/>
  <p:defaultTextStyle>
    <a:defPPr>
      <a:defRPr lang="ja-JP"/>
    </a:defPPr>
    <a:lvl1pPr marL="0" algn="l" defTabSz="1439812" rtl="0" eaLnBrk="1" latinLnBrk="0" hangingPunct="1">
      <a:defRPr kumimoji="1" sz="3000" kern="1200">
        <a:solidFill>
          <a:schemeClr val="tx1"/>
        </a:solidFill>
        <a:latin typeface="+mn-lt"/>
        <a:ea typeface="+mn-ea"/>
        <a:cs typeface="+mn-cs"/>
      </a:defRPr>
    </a:lvl1pPr>
    <a:lvl2pPr marL="719907" algn="l" defTabSz="1439812" rtl="0" eaLnBrk="1" latinLnBrk="0" hangingPunct="1">
      <a:defRPr kumimoji="1" sz="3000" kern="1200">
        <a:solidFill>
          <a:schemeClr val="tx1"/>
        </a:solidFill>
        <a:latin typeface="+mn-lt"/>
        <a:ea typeface="+mn-ea"/>
        <a:cs typeface="+mn-cs"/>
      </a:defRPr>
    </a:lvl2pPr>
    <a:lvl3pPr marL="1439812" algn="l" defTabSz="1439812" rtl="0" eaLnBrk="1" latinLnBrk="0" hangingPunct="1">
      <a:defRPr kumimoji="1" sz="3000" kern="1200">
        <a:solidFill>
          <a:schemeClr val="tx1"/>
        </a:solidFill>
        <a:latin typeface="+mn-lt"/>
        <a:ea typeface="+mn-ea"/>
        <a:cs typeface="+mn-cs"/>
      </a:defRPr>
    </a:lvl3pPr>
    <a:lvl4pPr marL="2159720" algn="l" defTabSz="1439812" rtl="0" eaLnBrk="1" latinLnBrk="0" hangingPunct="1">
      <a:defRPr kumimoji="1" sz="3000" kern="1200">
        <a:solidFill>
          <a:schemeClr val="tx1"/>
        </a:solidFill>
        <a:latin typeface="+mn-lt"/>
        <a:ea typeface="+mn-ea"/>
        <a:cs typeface="+mn-cs"/>
      </a:defRPr>
    </a:lvl4pPr>
    <a:lvl5pPr marL="2879627" algn="l" defTabSz="1439812" rtl="0" eaLnBrk="1" latinLnBrk="0" hangingPunct="1">
      <a:defRPr kumimoji="1" sz="3000" kern="1200">
        <a:solidFill>
          <a:schemeClr val="tx1"/>
        </a:solidFill>
        <a:latin typeface="+mn-lt"/>
        <a:ea typeface="+mn-ea"/>
        <a:cs typeface="+mn-cs"/>
      </a:defRPr>
    </a:lvl5pPr>
    <a:lvl6pPr marL="3599533" algn="l" defTabSz="1439812" rtl="0" eaLnBrk="1" latinLnBrk="0" hangingPunct="1">
      <a:defRPr kumimoji="1" sz="3000" kern="1200">
        <a:solidFill>
          <a:schemeClr val="tx1"/>
        </a:solidFill>
        <a:latin typeface="+mn-lt"/>
        <a:ea typeface="+mn-ea"/>
        <a:cs typeface="+mn-cs"/>
      </a:defRPr>
    </a:lvl6pPr>
    <a:lvl7pPr marL="4319439" algn="l" defTabSz="1439812" rtl="0" eaLnBrk="1" latinLnBrk="0" hangingPunct="1">
      <a:defRPr kumimoji="1" sz="3000" kern="1200">
        <a:solidFill>
          <a:schemeClr val="tx1"/>
        </a:solidFill>
        <a:latin typeface="+mn-lt"/>
        <a:ea typeface="+mn-ea"/>
        <a:cs typeface="+mn-cs"/>
      </a:defRPr>
    </a:lvl7pPr>
    <a:lvl8pPr marL="5039345" algn="l" defTabSz="1439812" rtl="0" eaLnBrk="1" latinLnBrk="0" hangingPunct="1">
      <a:defRPr kumimoji="1" sz="3000" kern="1200">
        <a:solidFill>
          <a:schemeClr val="tx1"/>
        </a:solidFill>
        <a:latin typeface="+mn-lt"/>
        <a:ea typeface="+mn-ea"/>
        <a:cs typeface="+mn-cs"/>
      </a:defRPr>
    </a:lvl8pPr>
    <a:lvl9pPr marL="5759251" algn="l" defTabSz="1439812" rtl="0" eaLnBrk="1" latinLnBrk="0" hangingPunct="1">
      <a:defRPr kumimoji="1"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2">
          <p15:clr>
            <a:srgbClr val="A4A3A4"/>
          </p15:clr>
        </p15:guide>
        <p15:guide id="2" pos="4877">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木下　巌" initials="木下　巌" lastIdx="1" clrIdx="0">
    <p:extLst>
      <p:ext uri="{19B8F6BF-5375-455C-9EA6-DF929625EA0E}">
        <p15:presenceInfo xmlns:p15="http://schemas.microsoft.com/office/powerpoint/2012/main" userId="S-1-5-21-161959346-1900351369-444732941-22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FF99"/>
    <a:srgbClr val="FF6699"/>
    <a:srgbClr val="FFFFCC"/>
    <a:srgbClr val="CCFFFF"/>
    <a:srgbClr val="D99694"/>
    <a:srgbClr val="FF7C80"/>
    <a:srgbClr val="FFCC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21" autoAdjust="0"/>
    <p:restoredTop sz="93537" autoAdjust="0"/>
  </p:normalViewPr>
  <p:slideViewPr>
    <p:cSldViewPr>
      <p:cViewPr varScale="1">
        <p:scale>
          <a:sx n="47" d="100"/>
          <a:sy n="47" d="100"/>
        </p:scale>
        <p:origin x="1530" y="60"/>
      </p:cViewPr>
      <p:guideLst>
        <p:guide orient="horz" pos="3232"/>
        <p:guide pos="4877"/>
      </p:guideLst>
    </p:cSldViewPr>
  </p:slideViewPr>
  <p:notesTextViewPr>
    <p:cViewPr>
      <p:scale>
        <a:sx n="1" d="1"/>
        <a:sy n="1" d="1"/>
      </p:scale>
      <p:origin x="0" y="0"/>
    </p:cViewPr>
  </p:notesTextViewPr>
  <p:notesViewPr>
    <p:cSldViewPr>
      <p:cViewPr varScale="1">
        <p:scale>
          <a:sx n="51" d="100"/>
          <a:sy n="51" d="100"/>
        </p:scale>
        <p:origin x="-1782" y="-90"/>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NagahamaSa\Desktop\&#24037;&#26989;&#32113;&#35336;&#12540;2020-k4-data.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NagahamaSa\Desktop\&#24037;&#26989;&#32113;&#35336;&#12540;2020-k4-data.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NagahamaSa\Desktop\&#24037;&#26989;&#32113;&#35336;&#12540;2020-k4-data.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spPr>
            <a:solidFill>
              <a:schemeClr val="accent1"/>
            </a:solidFill>
            <a:ln>
              <a:noFill/>
            </a:ln>
            <a:effectLst/>
          </c:spPr>
          <c:cat>
            <c:strRef>
              <c:f>'1110 (全国計除く)'!$AQ$5:$BN$5</c:f>
              <c:strCache>
                <c:ptCount val="24"/>
                <c:pt idx="0">
                  <c:v>食料品</c:v>
                </c:pt>
                <c:pt idx="1">
                  <c:v>飲料・たばこ・飼料</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'1110 (全国計除く)'!$AQ$8:$BN$8</c:f>
              <c:numCache>
                <c:formatCode>General</c:formatCode>
                <c:ptCount val="24"/>
                <c:pt idx="0">
                  <c:v>1.0161057273137031</c:v>
                </c:pt>
                <c:pt idx="1">
                  <c:v>0.79413658790170427</c:v>
                </c:pt>
                <c:pt idx="2">
                  <c:v>0.19510674066830616</c:v>
                </c:pt>
                <c:pt idx="3">
                  <c:v>0.13852543626883465</c:v>
                </c:pt>
                <c:pt idx="4">
                  <c:v>0.67981967192689408</c:v>
                </c:pt>
                <c:pt idx="5">
                  <c:v>0.5281836692873878</c:v>
                </c:pt>
                <c:pt idx="6">
                  <c:v>0.6531063936511261</c:v>
                </c:pt>
                <c:pt idx="7">
                  <c:v>1.2211100996132112</c:v>
                </c:pt>
                <c:pt idx="8">
                  <c:v>3.0684158358754376</c:v>
                </c:pt>
                <c:pt idx="9">
                  <c:v>0.67739578582878135</c:v>
                </c:pt>
                <c:pt idx="10">
                  <c:v>0.59468087721347529</c:v>
                </c:pt>
                <c:pt idx="11">
                  <c:v>0.48091478157176737</c:v>
                </c:pt>
                <c:pt idx="12">
                  <c:v>0.69789831242895883</c:v>
                </c:pt>
                <c:pt idx="13">
                  <c:v>0.69554372023353461</c:v>
                </c:pt>
                <c:pt idx="14">
                  <c:v>0.65214713099410881</c:v>
                </c:pt>
                <c:pt idx="15">
                  <c:v>0.7804466447320636</c:v>
                </c:pt>
                <c:pt idx="16">
                  <c:v>1.1772110769795887</c:v>
                </c:pt>
                <c:pt idx="17">
                  <c:v>1.0178550606577115</c:v>
                </c:pt>
                <c:pt idx="18">
                  <c:v>1.4792502602475159</c:v>
                </c:pt>
                <c:pt idx="19">
                  <c:v>0.48916149031059941</c:v>
                </c:pt>
                <c:pt idx="20">
                  <c:v>0.75815810056251554</c:v>
                </c:pt>
                <c:pt idx="21">
                  <c:v>1.9082793183506987</c:v>
                </c:pt>
                <c:pt idx="22">
                  <c:v>1.0011103789267628</c:v>
                </c:pt>
                <c:pt idx="23">
                  <c:v>0.48830720692408131</c:v>
                </c:pt>
              </c:numCache>
            </c:numRef>
          </c:val>
          <c:extLst>
            <c:ext xmlns:c16="http://schemas.microsoft.com/office/drawing/2014/chart" uri="{C3380CC4-5D6E-409C-BE32-E72D297353CC}">
              <c16:uniqueId val="{00000000-AE85-434F-9C9D-0E43478D7646}"/>
            </c:ext>
          </c:extLst>
        </c:ser>
        <c:dLbls>
          <c:showLegendKey val="0"/>
          <c:showVal val="0"/>
          <c:showCatName val="0"/>
          <c:showSerName val="0"/>
          <c:showPercent val="0"/>
          <c:showBubbleSize val="0"/>
        </c:dLbls>
        <c:axId val="149308335"/>
        <c:axId val="149303759"/>
      </c:radarChart>
      <c:catAx>
        <c:axId val="149308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 b="1" i="0" u="none" strike="noStrike" kern="1200" baseline="0">
                <a:solidFill>
                  <a:schemeClr val="tx1">
                    <a:lumMod val="65000"/>
                    <a:lumOff val="35000"/>
                  </a:schemeClr>
                </a:solidFill>
                <a:latin typeface="+mn-lt"/>
                <a:ea typeface="+mn-ea"/>
                <a:cs typeface="+mn-cs"/>
              </a:defRPr>
            </a:pPr>
            <a:endParaRPr lang="ja-JP"/>
          </a:p>
        </c:txPr>
        <c:crossAx val="149303759"/>
        <c:crosses val="autoZero"/>
        <c:auto val="1"/>
        <c:lblAlgn val="ctr"/>
        <c:lblOffset val="100"/>
        <c:noMultiLvlLbl val="0"/>
      </c:catAx>
      <c:valAx>
        <c:axId val="149303759"/>
        <c:scaling>
          <c:orientation val="minMax"/>
          <c:max val="2"/>
        </c:scaling>
        <c:delete val="0"/>
        <c:axPos val="l"/>
        <c:majorGridlines>
          <c:spPr>
            <a:ln w="317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w="3175">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93083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spPr>
            <a:solidFill>
              <a:schemeClr val="accent1"/>
            </a:solidFill>
            <a:ln>
              <a:noFill/>
            </a:ln>
            <a:effectLst/>
          </c:spPr>
          <c:cat>
            <c:strRef>
              <c:f>'1110 (全国計除く)'!$AQ$5:$BN$5</c:f>
              <c:strCache>
                <c:ptCount val="24"/>
                <c:pt idx="0">
                  <c:v>食料品</c:v>
                </c:pt>
                <c:pt idx="1">
                  <c:v>飲料・たばこ・飼料</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'1110 (全国計除く)'!$AQ$7:$BN$7</c:f>
              <c:numCache>
                <c:formatCode>General</c:formatCode>
                <c:ptCount val="24"/>
                <c:pt idx="0">
                  <c:v>1.1011513734413618</c:v>
                </c:pt>
                <c:pt idx="1">
                  <c:v>0.48406614774985418</c:v>
                </c:pt>
                <c:pt idx="2">
                  <c:v>0.66416162757290842</c:v>
                </c:pt>
                <c:pt idx="3">
                  <c:v>0.17252366609796099</c:v>
                </c:pt>
                <c:pt idx="4">
                  <c:v>2.6768085692121502</c:v>
                </c:pt>
                <c:pt idx="5">
                  <c:v>0.80521822572860702</c:v>
                </c:pt>
                <c:pt idx="6">
                  <c:v>6.9021624354557023</c:v>
                </c:pt>
                <c:pt idx="7">
                  <c:v>0.58967602322984869</c:v>
                </c:pt>
                <c:pt idx="8">
                  <c:v>9.7424380141230268E-2</c:v>
                </c:pt>
                <c:pt idx="9">
                  <c:v>0.41330080841091216</c:v>
                </c:pt>
                <c:pt idx="10">
                  <c:v>0.46101570059189012</c:v>
                </c:pt>
                <c:pt idx="11">
                  <c:v>8.4898302090662146</c:v>
                </c:pt>
                <c:pt idx="12">
                  <c:v>0.93911272269761548</c:v>
                </c:pt>
                <c:pt idx="13">
                  <c:v>0.41779082082085239</c:v>
                </c:pt>
                <c:pt idx="14">
                  <c:v>0.68565542537052426</c:v>
                </c:pt>
                <c:pt idx="15">
                  <c:v>0.76863374442127264</c:v>
                </c:pt>
                <c:pt idx="16">
                  <c:v>0.67109347231645411</c:v>
                </c:pt>
                <c:pt idx="17">
                  <c:v>0.8451996705552095</c:v>
                </c:pt>
                <c:pt idx="18">
                  <c:v>2.0276720593456412</c:v>
                </c:pt>
                <c:pt idx="19">
                  <c:v>1.0379493242144644</c:v>
                </c:pt>
                <c:pt idx="20">
                  <c:v>1.9124393645301436</c:v>
                </c:pt>
                <c:pt idx="21">
                  <c:v>3.2056400391388133</c:v>
                </c:pt>
                <c:pt idx="22">
                  <c:v>0.80072215471016062</c:v>
                </c:pt>
                <c:pt idx="23">
                  <c:v>2.3079913252332869</c:v>
                </c:pt>
              </c:numCache>
            </c:numRef>
          </c:val>
          <c:extLst>
            <c:ext xmlns:c16="http://schemas.microsoft.com/office/drawing/2014/chart" uri="{C3380CC4-5D6E-409C-BE32-E72D297353CC}">
              <c16:uniqueId val="{00000000-BE1F-48C8-A70E-2DC75EEF0BA9}"/>
            </c:ext>
          </c:extLst>
        </c:ser>
        <c:dLbls>
          <c:showLegendKey val="0"/>
          <c:showVal val="0"/>
          <c:showCatName val="0"/>
          <c:showSerName val="0"/>
          <c:showPercent val="0"/>
          <c:showBubbleSize val="0"/>
        </c:dLbls>
        <c:axId val="149308335"/>
        <c:axId val="149303759"/>
      </c:radarChart>
      <c:catAx>
        <c:axId val="149308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 b="1" i="0" u="none" strike="noStrike" kern="1200" baseline="0">
                <a:solidFill>
                  <a:schemeClr val="tx1">
                    <a:lumMod val="65000"/>
                    <a:lumOff val="35000"/>
                  </a:schemeClr>
                </a:solidFill>
                <a:latin typeface="+mn-lt"/>
                <a:ea typeface="+mn-ea"/>
                <a:cs typeface="+mn-cs"/>
              </a:defRPr>
            </a:pPr>
            <a:endParaRPr lang="ja-JP"/>
          </a:p>
        </c:txPr>
        <c:crossAx val="149303759"/>
        <c:crosses val="autoZero"/>
        <c:auto val="1"/>
        <c:lblAlgn val="ctr"/>
        <c:lblOffset val="100"/>
        <c:noMultiLvlLbl val="0"/>
      </c:catAx>
      <c:valAx>
        <c:axId val="149303759"/>
        <c:scaling>
          <c:orientation val="minMax"/>
          <c:max val="2"/>
        </c:scaling>
        <c:delete val="0"/>
        <c:axPos val="l"/>
        <c:majorGridlines>
          <c:spPr>
            <a:ln w="317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w="0">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93083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spPr>
            <a:solidFill>
              <a:schemeClr val="accent1"/>
            </a:solidFill>
            <a:ln>
              <a:noFill/>
            </a:ln>
            <a:effectLst/>
          </c:spPr>
          <c:cat>
            <c:strRef>
              <c:f>'1110 (全国計除く)'!$AQ$5:$BN$5</c:f>
              <c:strCache>
                <c:ptCount val="24"/>
                <c:pt idx="0">
                  <c:v>食料品</c:v>
                </c:pt>
                <c:pt idx="1">
                  <c:v>飲料・たばこ・飼料</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'1110 (全国計除く)'!$AQ$6:$BN$6</c:f>
              <c:numCache>
                <c:formatCode>General</c:formatCode>
                <c:ptCount val="24"/>
                <c:pt idx="0">
                  <c:v>0.83838257100684799</c:v>
                </c:pt>
                <c:pt idx="1">
                  <c:v>0.48558294506878935</c:v>
                </c:pt>
                <c:pt idx="2">
                  <c:v>1.4493377535676208</c:v>
                </c:pt>
                <c:pt idx="3">
                  <c:v>0.63281276836028277</c:v>
                </c:pt>
                <c:pt idx="4">
                  <c:v>1.6420670327244917</c:v>
                </c:pt>
                <c:pt idx="5">
                  <c:v>0.86859465997010532</c:v>
                </c:pt>
                <c:pt idx="6">
                  <c:v>1.7737400352210959</c:v>
                </c:pt>
                <c:pt idx="7">
                  <c:v>1.078621978055561</c:v>
                </c:pt>
                <c:pt idx="8">
                  <c:v>1.8589422632208568</c:v>
                </c:pt>
                <c:pt idx="9">
                  <c:v>1.1880684495097169</c:v>
                </c:pt>
                <c:pt idx="10">
                  <c:v>0.75767136642570498</c:v>
                </c:pt>
                <c:pt idx="11">
                  <c:v>1.2888626793647266</c:v>
                </c:pt>
                <c:pt idx="12">
                  <c:v>0.57354274093793556</c:v>
                </c:pt>
                <c:pt idx="13">
                  <c:v>1.5469965979213542</c:v>
                </c:pt>
                <c:pt idx="14">
                  <c:v>1.5228680383108837</c:v>
                </c:pt>
                <c:pt idx="15">
                  <c:v>1.8897341987184277</c:v>
                </c:pt>
                <c:pt idx="16">
                  <c:v>1.3987764841557619</c:v>
                </c:pt>
                <c:pt idx="17">
                  <c:v>1.3793234861132726</c:v>
                </c:pt>
                <c:pt idx="18">
                  <c:v>0.55309443339602726</c:v>
                </c:pt>
                <c:pt idx="19">
                  <c:v>0.5281497395351672</c:v>
                </c:pt>
                <c:pt idx="20">
                  <c:v>1.0973009412984536</c:v>
                </c:pt>
                <c:pt idx="21">
                  <c:v>0.66000961423930593</c:v>
                </c:pt>
                <c:pt idx="22">
                  <c:v>0.43748559624599243</c:v>
                </c:pt>
                <c:pt idx="23">
                  <c:v>0.82535573981587296</c:v>
                </c:pt>
              </c:numCache>
            </c:numRef>
          </c:val>
          <c:extLst>
            <c:ext xmlns:c16="http://schemas.microsoft.com/office/drawing/2014/chart" uri="{C3380CC4-5D6E-409C-BE32-E72D297353CC}">
              <c16:uniqueId val="{00000000-D3FA-4F51-BB13-12F0CFDCDF54}"/>
            </c:ext>
          </c:extLst>
        </c:ser>
        <c:dLbls>
          <c:showLegendKey val="0"/>
          <c:showVal val="0"/>
          <c:showCatName val="0"/>
          <c:showSerName val="0"/>
          <c:showPercent val="0"/>
          <c:showBubbleSize val="0"/>
        </c:dLbls>
        <c:axId val="149308335"/>
        <c:axId val="149303759"/>
      </c:radarChart>
      <c:catAx>
        <c:axId val="149308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49303759"/>
        <c:crosses val="autoZero"/>
        <c:auto val="1"/>
        <c:lblAlgn val="ctr"/>
        <c:lblOffset val="100"/>
        <c:noMultiLvlLbl val="0"/>
      </c:catAx>
      <c:valAx>
        <c:axId val="149303759"/>
        <c:scaling>
          <c:orientation val="minMax"/>
        </c:scaling>
        <c:delete val="0"/>
        <c:axPos val="l"/>
        <c:majorGridlines>
          <c:spPr>
            <a:ln w="3175" cap="flat" cmpd="sng" algn="ctr">
              <a:solidFill>
                <a:schemeClr val="accent1">
                  <a:lumMod val="20000"/>
                  <a:lumOff val="80000"/>
                  <a:alpha val="40000"/>
                </a:schemeClr>
              </a:solidFill>
              <a:round/>
            </a:ln>
            <a:effectLst/>
          </c:spPr>
        </c:majorGridlines>
        <c:numFmt formatCode="General" sourceLinked="1"/>
        <c:majorTickMark val="none"/>
        <c:minorTickMark val="none"/>
        <c:tickLblPos val="nextTo"/>
        <c:spPr>
          <a:noFill/>
          <a:ln w="3175">
            <a:solidFill>
              <a:schemeClr val="accent1">
                <a:lumMod val="60000"/>
                <a:lumOff val="40000"/>
                <a:alpha val="30000"/>
              </a:scheme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493083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スライド イメージ プレースホルダー 10"/>
          <p:cNvSpPr>
            <a:spLocks noGrp="1" noRot="1" noChangeAspect="1"/>
          </p:cNvSpPr>
          <p:nvPr>
            <p:ph type="sldImg" idx="2"/>
          </p:nvPr>
        </p:nvSpPr>
        <p:spPr>
          <a:xfrm>
            <a:off x="-150813" y="17463"/>
            <a:ext cx="10244138" cy="6789737"/>
          </a:xfrm>
          <a:prstGeom prst="rect">
            <a:avLst/>
          </a:prstGeom>
          <a:noFill/>
          <a:ln w="12700">
            <a:solidFill>
              <a:prstClr val="black"/>
            </a:solidFill>
          </a:ln>
        </p:spPr>
        <p:txBody>
          <a:bodyPr vert="horz" lIns="62987" tIns="31494" rIns="62987" bIns="31494" rtlCol="0" anchor="ctr"/>
          <a:lstStyle/>
          <a:p>
            <a:endParaRPr lang="ja-JP" altLang="en-US"/>
          </a:p>
        </p:txBody>
      </p:sp>
    </p:spTree>
    <p:extLst>
      <p:ext uri="{BB962C8B-B14F-4D97-AF65-F5344CB8AC3E}">
        <p14:creationId xmlns:p14="http://schemas.microsoft.com/office/powerpoint/2010/main" val="1330221120"/>
      </p:ext>
    </p:extLst>
  </p:cSld>
  <p:clrMap bg1="lt1" tx1="dk1" bg2="lt2" tx2="dk2" accent1="accent1" accent2="accent2" accent3="accent3" accent4="accent4" accent5="accent5" accent6="accent6" hlink="hlink" folHlink="folHlink"/>
  <p:notesStyle>
    <a:lvl1pPr marL="0" algn="l" defTabSz="1439812" rtl="0" eaLnBrk="1" latinLnBrk="0" hangingPunct="1">
      <a:defRPr kumimoji="1" sz="2000" kern="1200">
        <a:solidFill>
          <a:schemeClr val="tx1"/>
        </a:solidFill>
        <a:latin typeface="+mn-lt"/>
        <a:ea typeface="+mn-ea"/>
        <a:cs typeface="+mn-cs"/>
      </a:defRPr>
    </a:lvl1pPr>
    <a:lvl2pPr marL="719907" algn="l" defTabSz="1439812" rtl="0" eaLnBrk="1" latinLnBrk="0" hangingPunct="1">
      <a:defRPr kumimoji="1" sz="2000" kern="1200">
        <a:solidFill>
          <a:schemeClr val="tx1"/>
        </a:solidFill>
        <a:latin typeface="+mn-lt"/>
        <a:ea typeface="+mn-ea"/>
        <a:cs typeface="+mn-cs"/>
      </a:defRPr>
    </a:lvl2pPr>
    <a:lvl3pPr marL="1439812" algn="l" defTabSz="1439812" rtl="0" eaLnBrk="1" latinLnBrk="0" hangingPunct="1">
      <a:defRPr kumimoji="1" sz="2000" kern="1200">
        <a:solidFill>
          <a:schemeClr val="tx1"/>
        </a:solidFill>
        <a:latin typeface="+mn-lt"/>
        <a:ea typeface="+mn-ea"/>
        <a:cs typeface="+mn-cs"/>
      </a:defRPr>
    </a:lvl3pPr>
    <a:lvl4pPr marL="2159720" algn="l" defTabSz="1439812" rtl="0" eaLnBrk="1" latinLnBrk="0" hangingPunct="1">
      <a:defRPr kumimoji="1" sz="2000" kern="1200">
        <a:solidFill>
          <a:schemeClr val="tx1"/>
        </a:solidFill>
        <a:latin typeface="+mn-lt"/>
        <a:ea typeface="+mn-ea"/>
        <a:cs typeface="+mn-cs"/>
      </a:defRPr>
    </a:lvl4pPr>
    <a:lvl5pPr marL="2879627" algn="l" defTabSz="1439812" rtl="0" eaLnBrk="1" latinLnBrk="0" hangingPunct="1">
      <a:defRPr kumimoji="1" sz="2000" kern="1200">
        <a:solidFill>
          <a:schemeClr val="tx1"/>
        </a:solidFill>
        <a:latin typeface="+mn-lt"/>
        <a:ea typeface="+mn-ea"/>
        <a:cs typeface="+mn-cs"/>
      </a:defRPr>
    </a:lvl5pPr>
    <a:lvl6pPr marL="3599533" algn="l" defTabSz="1439812" rtl="0" eaLnBrk="1" latinLnBrk="0" hangingPunct="1">
      <a:defRPr kumimoji="1" sz="2000" kern="1200">
        <a:solidFill>
          <a:schemeClr val="tx1"/>
        </a:solidFill>
        <a:latin typeface="+mn-lt"/>
        <a:ea typeface="+mn-ea"/>
        <a:cs typeface="+mn-cs"/>
      </a:defRPr>
    </a:lvl6pPr>
    <a:lvl7pPr marL="4319439" algn="l" defTabSz="1439812" rtl="0" eaLnBrk="1" latinLnBrk="0" hangingPunct="1">
      <a:defRPr kumimoji="1" sz="2000" kern="1200">
        <a:solidFill>
          <a:schemeClr val="tx1"/>
        </a:solidFill>
        <a:latin typeface="+mn-lt"/>
        <a:ea typeface="+mn-ea"/>
        <a:cs typeface="+mn-cs"/>
      </a:defRPr>
    </a:lvl7pPr>
    <a:lvl8pPr marL="5039345" algn="l" defTabSz="1439812" rtl="0" eaLnBrk="1" latinLnBrk="0" hangingPunct="1">
      <a:defRPr kumimoji="1" sz="2000" kern="1200">
        <a:solidFill>
          <a:schemeClr val="tx1"/>
        </a:solidFill>
        <a:latin typeface="+mn-lt"/>
        <a:ea typeface="+mn-ea"/>
        <a:cs typeface="+mn-cs"/>
      </a:defRPr>
    </a:lvl8pPr>
    <a:lvl9pPr marL="5759251" algn="l" defTabSz="1439812" rtl="0" eaLnBrk="1" latinLnBrk="0" hangingPunct="1">
      <a:defRPr kumimoji="1"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0813" y="17463"/>
            <a:ext cx="10244138"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lIns="91430" tIns="45715" rIns="91430" bIns="45715"/>
          <a:lstStyle/>
          <a:p>
            <a:endParaRPr kumimoji="1" lang="ja-JP" altLang="en-US" dirty="0"/>
          </a:p>
        </p:txBody>
      </p:sp>
    </p:spTree>
    <p:extLst>
      <p:ext uri="{BB962C8B-B14F-4D97-AF65-F5344CB8AC3E}">
        <p14:creationId xmlns:p14="http://schemas.microsoft.com/office/powerpoint/2010/main" val="136114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0813" y="17463"/>
            <a:ext cx="10244138"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lIns="91430" tIns="45715" rIns="91430" bIns="45715"/>
          <a:lstStyle/>
          <a:p>
            <a:endParaRPr kumimoji="1" lang="ja-JP" altLang="en-US" dirty="0"/>
          </a:p>
        </p:txBody>
      </p:sp>
    </p:spTree>
    <p:extLst>
      <p:ext uri="{BB962C8B-B14F-4D97-AF65-F5344CB8AC3E}">
        <p14:creationId xmlns:p14="http://schemas.microsoft.com/office/powerpoint/2010/main" val="105466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0813" y="17463"/>
            <a:ext cx="10244138"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lIns="91430" tIns="45715" rIns="91430" bIns="45715"/>
          <a:lstStyle/>
          <a:p>
            <a:endParaRPr kumimoji="1" lang="ja-JP" altLang="en-US" dirty="0"/>
          </a:p>
        </p:txBody>
      </p:sp>
    </p:spTree>
    <p:extLst>
      <p:ext uri="{BB962C8B-B14F-4D97-AF65-F5344CB8AC3E}">
        <p14:creationId xmlns:p14="http://schemas.microsoft.com/office/powerpoint/2010/main" val="136114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0813" y="17463"/>
            <a:ext cx="10244138"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lIns="91430" tIns="45715" rIns="91430" bIns="45715"/>
          <a:lstStyle/>
          <a:p>
            <a:endParaRPr kumimoji="1" lang="ja-JP" altLang="en-US" dirty="0"/>
          </a:p>
        </p:txBody>
      </p:sp>
    </p:spTree>
    <p:extLst>
      <p:ext uri="{BB962C8B-B14F-4D97-AF65-F5344CB8AC3E}">
        <p14:creationId xmlns:p14="http://schemas.microsoft.com/office/powerpoint/2010/main" val="17082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1101" y="3187750"/>
            <a:ext cx="13159105" cy="219959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322197" y="5814907"/>
            <a:ext cx="10836910" cy="2622409"/>
          </a:xfrm>
        </p:spPr>
        <p:txBody>
          <a:bodyPr/>
          <a:lstStyle>
            <a:lvl1pPr marL="0" indent="0" algn="ctr">
              <a:buNone/>
              <a:defRPr>
                <a:solidFill>
                  <a:schemeClr val="tx1">
                    <a:tint val="75000"/>
                  </a:schemeClr>
                </a:solidFill>
              </a:defRPr>
            </a:lvl1pPr>
            <a:lvl2pPr marL="719907" indent="0" algn="ctr">
              <a:buNone/>
              <a:defRPr>
                <a:solidFill>
                  <a:schemeClr val="tx1">
                    <a:tint val="75000"/>
                  </a:schemeClr>
                </a:solidFill>
              </a:defRPr>
            </a:lvl2pPr>
            <a:lvl3pPr marL="1439812" indent="0" algn="ctr">
              <a:buNone/>
              <a:defRPr>
                <a:solidFill>
                  <a:schemeClr val="tx1">
                    <a:tint val="75000"/>
                  </a:schemeClr>
                </a:solidFill>
              </a:defRPr>
            </a:lvl3pPr>
            <a:lvl4pPr marL="2159720" indent="0" algn="ctr">
              <a:buNone/>
              <a:defRPr>
                <a:solidFill>
                  <a:schemeClr val="tx1">
                    <a:tint val="75000"/>
                  </a:schemeClr>
                </a:solidFill>
              </a:defRPr>
            </a:lvl4pPr>
            <a:lvl5pPr marL="2879627" indent="0" algn="ctr">
              <a:buNone/>
              <a:defRPr>
                <a:solidFill>
                  <a:schemeClr val="tx1">
                    <a:tint val="75000"/>
                  </a:schemeClr>
                </a:solidFill>
              </a:defRPr>
            </a:lvl5pPr>
            <a:lvl6pPr marL="3599533" indent="0" algn="ctr">
              <a:buNone/>
              <a:defRPr>
                <a:solidFill>
                  <a:schemeClr val="tx1">
                    <a:tint val="75000"/>
                  </a:schemeClr>
                </a:solidFill>
              </a:defRPr>
            </a:lvl6pPr>
            <a:lvl7pPr marL="4319439" indent="0" algn="ctr">
              <a:buNone/>
              <a:defRPr>
                <a:solidFill>
                  <a:schemeClr val="tx1">
                    <a:tint val="75000"/>
                  </a:schemeClr>
                </a:solidFill>
              </a:defRPr>
            </a:lvl7pPr>
            <a:lvl8pPr marL="5039345" indent="0" algn="ctr">
              <a:buNone/>
              <a:defRPr>
                <a:solidFill>
                  <a:schemeClr val="tx1">
                    <a:tint val="75000"/>
                  </a:schemeClr>
                </a:solidFill>
              </a:defRPr>
            </a:lvl8pPr>
            <a:lvl9pPr marL="575925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823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15297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223945" y="410942"/>
            <a:ext cx="3483293" cy="875561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74066" y="410942"/>
            <a:ext cx="10191856" cy="875561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086253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3192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72319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22918" y="6594029"/>
            <a:ext cx="13159105" cy="2038068"/>
          </a:xfrm>
        </p:spPr>
        <p:txBody>
          <a:bodyPr anchor="t"/>
          <a:lstStyle>
            <a:lvl1pPr algn="l">
              <a:defRPr sz="6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222918" y="4349308"/>
            <a:ext cx="13159105" cy="2244725"/>
          </a:xfrm>
        </p:spPr>
        <p:txBody>
          <a:bodyPr anchor="b"/>
          <a:lstStyle>
            <a:lvl1pPr marL="0" indent="0">
              <a:buNone/>
              <a:defRPr sz="3200">
                <a:solidFill>
                  <a:schemeClr val="tx1">
                    <a:tint val="75000"/>
                  </a:schemeClr>
                </a:solidFill>
              </a:defRPr>
            </a:lvl1pPr>
            <a:lvl2pPr marL="719907" indent="0">
              <a:buNone/>
              <a:defRPr sz="3000">
                <a:solidFill>
                  <a:schemeClr val="tx1">
                    <a:tint val="75000"/>
                  </a:schemeClr>
                </a:solidFill>
              </a:defRPr>
            </a:lvl2pPr>
            <a:lvl3pPr marL="1439812" indent="0">
              <a:buNone/>
              <a:defRPr sz="2500">
                <a:solidFill>
                  <a:schemeClr val="tx1">
                    <a:tint val="75000"/>
                  </a:schemeClr>
                </a:solidFill>
              </a:defRPr>
            </a:lvl3pPr>
            <a:lvl4pPr marL="2159720" indent="0">
              <a:buNone/>
              <a:defRPr sz="2300">
                <a:solidFill>
                  <a:schemeClr val="tx1">
                    <a:tint val="75000"/>
                  </a:schemeClr>
                </a:solidFill>
              </a:defRPr>
            </a:lvl4pPr>
            <a:lvl5pPr marL="2879627" indent="0">
              <a:buNone/>
              <a:defRPr sz="2300">
                <a:solidFill>
                  <a:schemeClr val="tx1">
                    <a:tint val="75000"/>
                  </a:schemeClr>
                </a:solidFill>
              </a:defRPr>
            </a:lvl5pPr>
            <a:lvl6pPr marL="3599533" indent="0">
              <a:buNone/>
              <a:defRPr sz="2300">
                <a:solidFill>
                  <a:schemeClr val="tx1">
                    <a:tint val="75000"/>
                  </a:schemeClr>
                </a:solidFill>
              </a:defRPr>
            </a:lvl6pPr>
            <a:lvl7pPr marL="4319439" indent="0">
              <a:buNone/>
              <a:defRPr sz="2300">
                <a:solidFill>
                  <a:schemeClr val="tx1">
                    <a:tint val="75000"/>
                  </a:schemeClr>
                </a:solidFill>
              </a:defRPr>
            </a:lvl7pPr>
            <a:lvl8pPr marL="5039345" indent="0">
              <a:buNone/>
              <a:defRPr sz="2300">
                <a:solidFill>
                  <a:schemeClr val="tx1">
                    <a:tint val="75000"/>
                  </a:schemeClr>
                </a:solidFill>
              </a:defRPr>
            </a:lvl8pPr>
            <a:lvl9pPr marL="5759251" indent="0">
              <a:buNone/>
              <a:defRPr sz="2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8959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74066" y="2394378"/>
            <a:ext cx="6837574" cy="6772181"/>
          </a:xfrm>
        </p:spPr>
        <p:txBody>
          <a:bodyPr/>
          <a:lstStyle>
            <a:lvl1pPr>
              <a:defRPr sz="44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869665" y="2394378"/>
            <a:ext cx="6837574" cy="6772181"/>
          </a:xfrm>
        </p:spPr>
        <p:txBody>
          <a:bodyPr/>
          <a:lstStyle>
            <a:lvl1pPr>
              <a:defRPr sz="44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45337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74069" y="2296988"/>
            <a:ext cx="6840263" cy="957274"/>
          </a:xfrm>
        </p:spPr>
        <p:txBody>
          <a:bodyPr anchor="b"/>
          <a:lstStyle>
            <a:lvl1pPr marL="0" indent="0">
              <a:buNone/>
              <a:defRPr sz="3900" b="1"/>
            </a:lvl1pPr>
            <a:lvl2pPr marL="719907" indent="0">
              <a:buNone/>
              <a:defRPr sz="3200" b="1"/>
            </a:lvl2pPr>
            <a:lvl3pPr marL="1439812" indent="0">
              <a:buNone/>
              <a:defRPr sz="3000" b="1"/>
            </a:lvl3pPr>
            <a:lvl4pPr marL="2159720" indent="0">
              <a:buNone/>
              <a:defRPr sz="2500" b="1"/>
            </a:lvl4pPr>
            <a:lvl5pPr marL="2879627" indent="0">
              <a:buNone/>
              <a:defRPr sz="2500" b="1"/>
            </a:lvl5pPr>
            <a:lvl6pPr marL="3599533" indent="0">
              <a:buNone/>
              <a:defRPr sz="2500" b="1"/>
            </a:lvl6pPr>
            <a:lvl7pPr marL="4319439" indent="0">
              <a:buNone/>
              <a:defRPr sz="2500" b="1"/>
            </a:lvl7pPr>
            <a:lvl8pPr marL="5039345" indent="0">
              <a:buNone/>
              <a:defRPr sz="2500" b="1"/>
            </a:lvl8pPr>
            <a:lvl9pPr marL="5759251" indent="0">
              <a:buNone/>
              <a:defRPr sz="25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74069" y="3254262"/>
            <a:ext cx="6840263" cy="5912297"/>
          </a:xfrm>
        </p:spPr>
        <p:txBody>
          <a:bodyPr/>
          <a:lstStyle>
            <a:lvl1pPr>
              <a:defRPr sz="39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864289" y="2296988"/>
            <a:ext cx="6842950" cy="957274"/>
          </a:xfrm>
        </p:spPr>
        <p:txBody>
          <a:bodyPr anchor="b"/>
          <a:lstStyle>
            <a:lvl1pPr marL="0" indent="0">
              <a:buNone/>
              <a:defRPr sz="3900" b="1"/>
            </a:lvl1pPr>
            <a:lvl2pPr marL="719907" indent="0">
              <a:buNone/>
              <a:defRPr sz="3200" b="1"/>
            </a:lvl2pPr>
            <a:lvl3pPr marL="1439812" indent="0">
              <a:buNone/>
              <a:defRPr sz="3000" b="1"/>
            </a:lvl3pPr>
            <a:lvl4pPr marL="2159720" indent="0">
              <a:buNone/>
              <a:defRPr sz="2500" b="1"/>
            </a:lvl4pPr>
            <a:lvl5pPr marL="2879627" indent="0">
              <a:buNone/>
              <a:defRPr sz="2500" b="1"/>
            </a:lvl5pPr>
            <a:lvl6pPr marL="3599533" indent="0">
              <a:buNone/>
              <a:defRPr sz="2500" b="1"/>
            </a:lvl6pPr>
            <a:lvl7pPr marL="4319439" indent="0">
              <a:buNone/>
              <a:defRPr sz="2500" b="1"/>
            </a:lvl7pPr>
            <a:lvl8pPr marL="5039345" indent="0">
              <a:buNone/>
              <a:defRPr sz="2500" b="1"/>
            </a:lvl8pPr>
            <a:lvl9pPr marL="5759251" indent="0">
              <a:buNone/>
              <a:defRPr sz="25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864289" y="3254262"/>
            <a:ext cx="6842950" cy="5912297"/>
          </a:xfrm>
        </p:spPr>
        <p:txBody>
          <a:bodyPr/>
          <a:lstStyle>
            <a:lvl1pPr>
              <a:defRPr sz="39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0401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93659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276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74068" y="408566"/>
            <a:ext cx="5093241" cy="1738770"/>
          </a:xfrm>
        </p:spPr>
        <p:txBody>
          <a:bodyPr anchor="b"/>
          <a:lstStyle>
            <a:lvl1pPr algn="l">
              <a:defRPr sz="3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6052759" y="408566"/>
            <a:ext cx="8654478" cy="8757991"/>
          </a:xfrm>
        </p:spPr>
        <p:txBody>
          <a:bodyPr/>
          <a:lstStyle>
            <a:lvl1pPr>
              <a:defRPr sz="5100"/>
            </a:lvl1pPr>
            <a:lvl2pPr>
              <a:defRPr sz="44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74068" y="2147339"/>
            <a:ext cx="5093241" cy="7019220"/>
          </a:xfrm>
        </p:spPr>
        <p:txBody>
          <a:bodyPr/>
          <a:lstStyle>
            <a:lvl1pPr marL="0" indent="0">
              <a:buNone/>
              <a:defRPr sz="2300"/>
            </a:lvl1pPr>
            <a:lvl2pPr marL="719907" indent="0">
              <a:buNone/>
              <a:defRPr sz="2000"/>
            </a:lvl2pPr>
            <a:lvl3pPr marL="1439812" indent="0">
              <a:buNone/>
              <a:defRPr sz="1600"/>
            </a:lvl3pPr>
            <a:lvl4pPr marL="2159720" indent="0">
              <a:buNone/>
              <a:defRPr sz="1500"/>
            </a:lvl4pPr>
            <a:lvl5pPr marL="2879627" indent="0">
              <a:buNone/>
              <a:defRPr sz="1500"/>
            </a:lvl5pPr>
            <a:lvl6pPr marL="3599533" indent="0">
              <a:buNone/>
              <a:defRPr sz="1500"/>
            </a:lvl6pPr>
            <a:lvl7pPr marL="4319439" indent="0">
              <a:buNone/>
              <a:defRPr sz="1500"/>
            </a:lvl7pPr>
            <a:lvl8pPr marL="5039345" indent="0">
              <a:buNone/>
              <a:defRPr sz="1500"/>
            </a:lvl8pPr>
            <a:lvl9pPr marL="5759251"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1425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34446" y="7183125"/>
            <a:ext cx="9288780" cy="848008"/>
          </a:xfrm>
        </p:spPr>
        <p:txBody>
          <a:bodyPr anchor="b"/>
          <a:lstStyle>
            <a:lvl1pPr algn="l">
              <a:defRPr sz="3200" b="1"/>
            </a:lvl1pPr>
          </a:lstStyle>
          <a:p>
            <a:r>
              <a:rPr kumimoji="1" lang="ja-JP" altLang="en-US"/>
              <a:t>マスター タイトルの書式設定</a:t>
            </a:r>
          </a:p>
        </p:txBody>
      </p:sp>
      <p:sp>
        <p:nvSpPr>
          <p:cNvPr id="3" name="図プレースホルダー 2"/>
          <p:cNvSpPr>
            <a:spLocks noGrp="1"/>
          </p:cNvSpPr>
          <p:nvPr>
            <p:ph type="pic" idx="1"/>
          </p:nvPr>
        </p:nvSpPr>
        <p:spPr>
          <a:xfrm>
            <a:off x="3034446" y="916894"/>
            <a:ext cx="9288780" cy="6156960"/>
          </a:xfrm>
        </p:spPr>
        <p:txBody>
          <a:bodyPr/>
          <a:lstStyle>
            <a:lvl1pPr marL="0" indent="0">
              <a:buNone/>
              <a:defRPr sz="5100"/>
            </a:lvl1pPr>
            <a:lvl2pPr marL="719907" indent="0">
              <a:buNone/>
              <a:defRPr sz="4400"/>
            </a:lvl2pPr>
            <a:lvl3pPr marL="1439812" indent="0">
              <a:buNone/>
              <a:defRPr sz="3900"/>
            </a:lvl3pPr>
            <a:lvl4pPr marL="2159720" indent="0">
              <a:buNone/>
              <a:defRPr sz="3200"/>
            </a:lvl4pPr>
            <a:lvl5pPr marL="2879627" indent="0">
              <a:buNone/>
              <a:defRPr sz="3200"/>
            </a:lvl5pPr>
            <a:lvl6pPr marL="3599533" indent="0">
              <a:buNone/>
              <a:defRPr sz="3200"/>
            </a:lvl6pPr>
            <a:lvl7pPr marL="4319439" indent="0">
              <a:buNone/>
              <a:defRPr sz="3200"/>
            </a:lvl7pPr>
            <a:lvl8pPr marL="5039345" indent="0">
              <a:buNone/>
              <a:defRPr sz="3200"/>
            </a:lvl8pPr>
            <a:lvl9pPr marL="5759251" indent="0">
              <a:buNone/>
              <a:defRPr sz="3200"/>
            </a:lvl9pPr>
          </a:lstStyle>
          <a:p>
            <a:endParaRPr kumimoji="1" lang="ja-JP" altLang="en-US"/>
          </a:p>
        </p:txBody>
      </p:sp>
      <p:sp>
        <p:nvSpPr>
          <p:cNvPr id="4" name="テキスト プレースホルダー 3"/>
          <p:cNvSpPr>
            <a:spLocks noGrp="1"/>
          </p:cNvSpPr>
          <p:nvPr>
            <p:ph type="body" sz="half" idx="2"/>
          </p:nvPr>
        </p:nvSpPr>
        <p:spPr>
          <a:xfrm>
            <a:off x="3034446" y="8031132"/>
            <a:ext cx="9288780" cy="1204313"/>
          </a:xfrm>
        </p:spPr>
        <p:txBody>
          <a:bodyPr/>
          <a:lstStyle>
            <a:lvl1pPr marL="0" indent="0">
              <a:buNone/>
              <a:defRPr sz="2300"/>
            </a:lvl1pPr>
            <a:lvl2pPr marL="719907" indent="0">
              <a:buNone/>
              <a:defRPr sz="2000"/>
            </a:lvl2pPr>
            <a:lvl3pPr marL="1439812" indent="0">
              <a:buNone/>
              <a:defRPr sz="1600"/>
            </a:lvl3pPr>
            <a:lvl4pPr marL="2159720" indent="0">
              <a:buNone/>
              <a:defRPr sz="1500"/>
            </a:lvl4pPr>
            <a:lvl5pPr marL="2879627" indent="0">
              <a:buNone/>
              <a:defRPr sz="1500"/>
            </a:lvl5pPr>
            <a:lvl6pPr marL="3599533" indent="0">
              <a:buNone/>
              <a:defRPr sz="1500"/>
            </a:lvl6pPr>
            <a:lvl7pPr marL="4319439" indent="0">
              <a:buNone/>
              <a:defRPr sz="1500"/>
            </a:lvl7pPr>
            <a:lvl8pPr marL="5039345" indent="0">
              <a:buNone/>
              <a:defRPr sz="1500"/>
            </a:lvl8pPr>
            <a:lvl9pPr marL="5759251"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2022/3/30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7985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74067" y="410941"/>
            <a:ext cx="13933170" cy="1710266"/>
          </a:xfrm>
          <a:prstGeom prst="rect">
            <a:avLst/>
          </a:prstGeom>
        </p:spPr>
        <p:txBody>
          <a:bodyPr vert="horz" lIns="143981" tIns="71990" rIns="143981" bIns="7199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74067" y="2394378"/>
            <a:ext cx="13933170" cy="6772181"/>
          </a:xfrm>
          <a:prstGeom prst="rect">
            <a:avLst/>
          </a:prstGeom>
        </p:spPr>
        <p:txBody>
          <a:bodyPr vert="horz" lIns="143981" tIns="71990" rIns="143981" bIns="7199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74066" y="9510986"/>
            <a:ext cx="3612304" cy="546336"/>
          </a:xfrm>
          <a:prstGeom prst="rect">
            <a:avLst/>
          </a:prstGeom>
        </p:spPr>
        <p:txBody>
          <a:bodyPr vert="horz" lIns="143981" tIns="71990" rIns="143981" bIns="71990" rtlCol="0" anchor="ctr"/>
          <a:lstStyle>
            <a:lvl1pPr algn="l">
              <a:defRPr sz="2000">
                <a:solidFill>
                  <a:schemeClr val="tx1">
                    <a:tint val="75000"/>
                  </a:schemeClr>
                </a:solidFill>
              </a:defRPr>
            </a:lvl1pPr>
          </a:lstStyle>
          <a:p>
            <a:fld id="{A75B9596-43A1-4ADC-895B-9F139B02760A}" type="datetimeFigureOut">
              <a:rPr kumimoji="1" lang="ja-JP" altLang="en-US" smtClean="0"/>
              <a:t>2022/3/30</a:t>
            </a:fld>
            <a:endParaRPr kumimoji="1" lang="ja-JP" altLang="en-US"/>
          </a:p>
        </p:txBody>
      </p:sp>
      <p:sp>
        <p:nvSpPr>
          <p:cNvPr id="5" name="フッター プレースホルダー 4"/>
          <p:cNvSpPr>
            <a:spLocks noGrp="1"/>
          </p:cNvSpPr>
          <p:nvPr>
            <p:ph type="ftr" sz="quarter" idx="3"/>
          </p:nvPr>
        </p:nvSpPr>
        <p:spPr>
          <a:xfrm>
            <a:off x="5289445" y="9510986"/>
            <a:ext cx="4902411" cy="546336"/>
          </a:xfrm>
          <a:prstGeom prst="rect">
            <a:avLst/>
          </a:prstGeom>
        </p:spPr>
        <p:txBody>
          <a:bodyPr vert="horz" lIns="143981" tIns="71990" rIns="143981" bIns="7199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094935" y="9510986"/>
            <a:ext cx="3612304" cy="546336"/>
          </a:xfrm>
          <a:prstGeom prst="rect">
            <a:avLst/>
          </a:prstGeom>
        </p:spPr>
        <p:txBody>
          <a:bodyPr vert="horz" lIns="143981" tIns="71990" rIns="143981" bIns="71990" rtlCol="0" anchor="ctr"/>
          <a:lstStyle>
            <a:lvl1pPr algn="r">
              <a:defRPr sz="2000">
                <a:solidFill>
                  <a:schemeClr val="tx1">
                    <a:tint val="75000"/>
                  </a:schemeClr>
                </a:solidFill>
              </a:defRPr>
            </a:lvl1p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31413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439812" rtl="0" eaLnBrk="1" latinLnBrk="0" hangingPunct="1">
        <a:spcBef>
          <a:spcPct val="0"/>
        </a:spcBef>
        <a:buNone/>
        <a:defRPr kumimoji="1" sz="6900" kern="1200">
          <a:solidFill>
            <a:schemeClr val="tx1"/>
          </a:solidFill>
          <a:latin typeface="+mj-lt"/>
          <a:ea typeface="+mj-ea"/>
          <a:cs typeface="+mj-cs"/>
        </a:defRPr>
      </a:lvl1pPr>
    </p:titleStyle>
    <p:bodyStyle>
      <a:lvl1pPr marL="539930" indent="-539930" algn="l" defTabSz="1439812" rtl="0" eaLnBrk="1" latinLnBrk="0" hangingPunct="1">
        <a:spcBef>
          <a:spcPct val="20000"/>
        </a:spcBef>
        <a:buFont typeface="Arial" panose="020B0604020202020204" pitchFamily="34" charset="0"/>
        <a:buChar char="•"/>
        <a:defRPr kumimoji="1" sz="5100" kern="1200">
          <a:solidFill>
            <a:schemeClr val="tx1"/>
          </a:solidFill>
          <a:latin typeface="+mn-lt"/>
          <a:ea typeface="+mn-ea"/>
          <a:cs typeface="+mn-cs"/>
        </a:defRPr>
      </a:lvl1pPr>
      <a:lvl2pPr marL="1169849" indent="-449941" algn="l" defTabSz="1439812" rtl="0" eaLnBrk="1" latinLnBrk="0" hangingPunct="1">
        <a:spcBef>
          <a:spcPct val="20000"/>
        </a:spcBef>
        <a:buFont typeface="Arial" panose="020B0604020202020204" pitchFamily="34" charset="0"/>
        <a:buChar char="–"/>
        <a:defRPr kumimoji="1" sz="4400" kern="1200">
          <a:solidFill>
            <a:schemeClr val="tx1"/>
          </a:solidFill>
          <a:latin typeface="+mn-lt"/>
          <a:ea typeface="+mn-ea"/>
          <a:cs typeface="+mn-cs"/>
        </a:defRPr>
      </a:lvl2pPr>
      <a:lvl3pPr marL="1799766" indent="-359954" algn="l" defTabSz="1439812"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19674"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239578"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3959486"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679391"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399298"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119206"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39812" rtl="0" eaLnBrk="1" latinLnBrk="0" hangingPunct="1">
        <a:defRPr kumimoji="1" sz="3000" kern="1200">
          <a:solidFill>
            <a:schemeClr val="tx1"/>
          </a:solidFill>
          <a:latin typeface="+mn-lt"/>
          <a:ea typeface="+mn-ea"/>
          <a:cs typeface="+mn-cs"/>
        </a:defRPr>
      </a:lvl1pPr>
      <a:lvl2pPr marL="719907" algn="l" defTabSz="1439812" rtl="0" eaLnBrk="1" latinLnBrk="0" hangingPunct="1">
        <a:defRPr kumimoji="1" sz="3000" kern="1200">
          <a:solidFill>
            <a:schemeClr val="tx1"/>
          </a:solidFill>
          <a:latin typeface="+mn-lt"/>
          <a:ea typeface="+mn-ea"/>
          <a:cs typeface="+mn-cs"/>
        </a:defRPr>
      </a:lvl2pPr>
      <a:lvl3pPr marL="1439812" algn="l" defTabSz="1439812" rtl="0" eaLnBrk="1" latinLnBrk="0" hangingPunct="1">
        <a:defRPr kumimoji="1" sz="3000" kern="1200">
          <a:solidFill>
            <a:schemeClr val="tx1"/>
          </a:solidFill>
          <a:latin typeface="+mn-lt"/>
          <a:ea typeface="+mn-ea"/>
          <a:cs typeface="+mn-cs"/>
        </a:defRPr>
      </a:lvl3pPr>
      <a:lvl4pPr marL="2159720" algn="l" defTabSz="1439812" rtl="0" eaLnBrk="1" latinLnBrk="0" hangingPunct="1">
        <a:defRPr kumimoji="1" sz="3000" kern="1200">
          <a:solidFill>
            <a:schemeClr val="tx1"/>
          </a:solidFill>
          <a:latin typeface="+mn-lt"/>
          <a:ea typeface="+mn-ea"/>
          <a:cs typeface="+mn-cs"/>
        </a:defRPr>
      </a:lvl4pPr>
      <a:lvl5pPr marL="2879627" algn="l" defTabSz="1439812" rtl="0" eaLnBrk="1" latinLnBrk="0" hangingPunct="1">
        <a:defRPr kumimoji="1" sz="3000" kern="1200">
          <a:solidFill>
            <a:schemeClr val="tx1"/>
          </a:solidFill>
          <a:latin typeface="+mn-lt"/>
          <a:ea typeface="+mn-ea"/>
          <a:cs typeface="+mn-cs"/>
        </a:defRPr>
      </a:lvl5pPr>
      <a:lvl6pPr marL="3599533" algn="l" defTabSz="1439812" rtl="0" eaLnBrk="1" latinLnBrk="0" hangingPunct="1">
        <a:defRPr kumimoji="1" sz="3000" kern="1200">
          <a:solidFill>
            <a:schemeClr val="tx1"/>
          </a:solidFill>
          <a:latin typeface="+mn-lt"/>
          <a:ea typeface="+mn-ea"/>
          <a:cs typeface="+mn-cs"/>
        </a:defRPr>
      </a:lvl6pPr>
      <a:lvl7pPr marL="4319439" algn="l" defTabSz="1439812" rtl="0" eaLnBrk="1" latinLnBrk="0" hangingPunct="1">
        <a:defRPr kumimoji="1" sz="3000" kern="1200">
          <a:solidFill>
            <a:schemeClr val="tx1"/>
          </a:solidFill>
          <a:latin typeface="+mn-lt"/>
          <a:ea typeface="+mn-ea"/>
          <a:cs typeface="+mn-cs"/>
        </a:defRPr>
      </a:lvl7pPr>
      <a:lvl8pPr marL="5039345" algn="l" defTabSz="1439812" rtl="0" eaLnBrk="1" latinLnBrk="0" hangingPunct="1">
        <a:defRPr kumimoji="1" sz="3000" kern="1200">
          <a:solidFill>
            <a:schemeClr val="tx1"/>
          </a:solidFill>
          <a:latin typeface="+mn-lt"/>
          <a:ea typeface="+mn-ea"/>
          <a:cs typeface="+mn-cs"/>
        </a:defRPr>
      </a:lvl8pPr>
      <a:lvl9pPr marL="5759251" algn="l" defTabSz="1439812"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23.jpeg"/><Relationship Id="rId18" Type="http://schemas.openxmlformats.org/officeDocument/2006/relationships/image" Target="../media/image27.png"/><Relationship Id="rId26" Type="http://schemas.openxmlformats.org/officeDocument/2006/relationships/image" Target="../media/image33.png"/><Relationship Id="rId3" Type="http://schemas.openxmlformats.org/officeDocument/2006/relationships/image" Target="../media/image15.jpeg"/><Relationship Id="rId21" Type="http://schemas.openxmlformats.org/officeDocument/2006/relationships/image" Target="../media/image29.png"/><Relationship Id="rId34" Type="http://schemas.openxmlformats.org/officeDocument/2006/relationships/image" Target="../media/image41.png"/><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image" Target="../media/image26.png"/><Relationship Id="rId25" Type="http://schemas.openxmlformats.org/officeDocument/2006/relationships/image" Target="../media/image32.png"/><Relationship Id="rId33" Type="http://schemas.openxmlformats.org/officeDocument/2006/relationships/image" Target="../media/image40.jpeg"/><Relationship Id="rId2" Type="http://schemas.openxmlformats.org/officeDocument/2006/relationships/notesSlide" Target="../notesSlides/notesSlide4.xml"/><Relationship Id="rId16" Type="http://schemas.openxmlformats.org/officeDocument/2006/relationships/hyperlink" Target="https://bsoza.com/cenergy_a01/" TargetMode="External"/><Relationship Id="rId20" Type="http://schemas.openxmlformats.org/officeDocument/2006/relationships/image" Target="../media/image28.pn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7.jpeg"/><Relationship Id="rId11" Type="http://schemas.microsoft.com/office/2007/relationships/hdphoto" Target="../media/hdphoto4.wdp"/><Relationship Id="rId24" Type="http://schemas.openxmlformats.org/officeDocument/2006/relationships/image" Target="../media/image31.png"/><Relationship Id="rId32" Type="http://schemas.openxmlformats.org/officeDocument/2006/relationships/image" Target="../media/image39.jpeg"/><Relationship Id="rId5" Type="http://schemas.microsoft.com/office/2007/relationships/hdphoto" Target="../media/hdphoto3.wdp"/><Relationship Id="rId15" Type="http://schemas.openxmlformats.org/officeDocument/2006/relationships/image" Target="../media/image25.jpe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21.png"/><Relationship Id="rId19" Type="http://schemas.openxmlformats.org/officeDocument/2006/relationships/hyperlink" Target="https://3.bp.blogspot.com/-rxGpy3sFcRE/UdYhIQxFOpI/AAAAAAAAV4w/cna44PTl1tw/s530/chikyuu.png" TargetMode="External"/><Relationship Id="rId31" Type="http://schemas.openxmlformats.org/officeDocument/2006/relationships/image" Target="../media/image38.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jpeg"/><Relationship Id="rId22" Type="http://schemas.microsoft.com/office/2007/relationships/hdphoto" Target="../media/hdphoto5.wdp"/><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8"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6.jpeg"/><Relationship Id="rId3" Type="http://schemas.openxmlformats.org/officeDocument/2006/relationships/chart" Target="../charts/chart2.xml"/><Relationship Id="rId7" Type="http://schemas.openxmlformats.org/officeDocument/2006/relationships/image" Target="../media/image46.png"/><Relationship Id="rId12" Type="http://schemas.openxmlformats.org/officeDocument/2006/relationships/image" Target="../media/image51.emf"/><Relationship Id="rId17" Type="http://schemas.microsoft.com/office/2007/relationships/hdphoto" Target="../media/hdphoto6.wdp"/><Relationship Id="rId2" Type="http://schemas.openxmlformats.org/officeDocument/2006/relationships/chart" Target="../charts/chart1.xml"/><Relationship Id="rId16" Type="http://schemas.openxmlformats.org/officeDocument/2006/relationships/image" Target="../media/image55.png"/><Relationship Id="rId20"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jpeg"/><Relationship Id="rId19" Type="http://schemas.openxmlformats.org/officeDocument/2006/relationships/image" Target="../media/image57.emf"/><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jpe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3300" y="6498952"/>
            <a:ext cx="13933170" cy="2808065"/>
          </a:xfrm>
        </p:spPr>
        <p:txBody>
          <a:bodyPr>
            <a:normAutofit/>
          </a:bodyPr>
          <a:lstStyle/>
          <a:p>
            <a:pPr marL="0" indent="0" algn="ctr">
              <a:buNone/>
            </a:pPr>
            <a:r>
              <a:rPr kumimoji="1" lang="en-US" altLang="ja-JP" sz="4000" dirty="0" smtClean="0"/>
              <a:t>2022</a:t>
            </a:r>
            <a:r>
              <a:rPr kumimoji="1" lang="ja-JP" altLang="en-US" sz="4000" dirty="0"/>
              <a:t>年〇月　</a:t>
            </a:r>
            <a:r>
              <a:rPr lang="ja-JP" altLang="en-US" sz="4000" dirty="0"/>
              <a:t>策定</a:t>
            </a:r>
            <a:endParaRPr kumimoji="1" lang="en-US" altLang="ja-JP" sz="4000" dirty="0"/>
          </a:p>
          <a:p>
            <a:pPr marL="0" indent="0" algn="ctr">
              <a:buNone/>
            </a:pPr>
            <a:r>
              <a:rPr lang="ja-JP" altLang="en-US" dirty="0"/>
              <a:t>Ｈ</a:t>
            </a:r>
            <a:r>
              <a:rPr lang="en-US" altLang="ja-JP" sz="4000" dirty="0"/>
              <a:t>2</a:t>
            </a:r>
            <a:r>
              <a:rPr lang="ja-JP" altLang="en-US" dirty="0"/>
              <a:t>Ｏｓａｋａビジョン推進会議</a:t>
            </a:r>
            <a:endParaRPr kumimoji="1" lang="ja-JP" altLang="en-US" dirty="0"/>
          </a:p>
        </p:txBody>
      </p:sp>
      <p:sp>
        <p:nvSpPr>
          <p:cNvPr id="2" name="タイトル 1"/>
          <p:cNvSpPr>
            <a:spLocks noGrp="1"/>
          </p:cNvSpPr>
          <p:nvPr>
            <p:ph type="title"/>
          </p:nvPr>
        </p:nvSpPr>
        <p:spPr>
          <a:xfrm>
            <a:off x="971898" y="1223906"/>
            <a:ext cx="13455974" cy="3474846"/>
          </a:xfrm>
          <a:solidFill>
            <a:schemeClr val="accent1">
              <a:lumMod val="40000"/>
              <a:lumOff val="60000"/>
              <a:alpha val="58000"/>
            </a:schemeClr>
          </a:solidFill>
        </p:spPr>
        <p:txBody>
          <a:bodyPr>
            <a:normAutofit/>
          </a:bodyPr>
          <a:lstStyle/>
          <a:p>
            <a:pPr>
              <a:spcBef>
                <a:spcPts val="2400"/>
              </a:spcBef>
            </a:pPr>
            <a:r>
              <a:rPr lang="ja-JP" altLang="en-US" sz="4700" dirty="0"/>
              <a:t>大阪における水素需要拡大に向けた取組</a:t>
            </a:r>
            <a:r>
              <a:rPr lang="en-US" altLang="ja-JP" sz="5900" dirty="0"/>
              <a:t/>
            </a:r>
            <a:br>
              <a:rPr lang="en-US" altLang="ja-JP" sz="5900" dirty="0"/>
            </a:br>
            <a:r>
              <a:rPr lang="ja-JP" altLang="en-US" sz="7100" dirty="0"/>
              <a:t>Ｈ</a:t>
            </a:r>
            <a:r>
              <a:rPr lang="en-US" altLang="ja-JP" sz="5400" dirty="0"/>
              <a:t>2</a:t>
            </a:r>
            <a:r>
              <a:rPr lang="ja-JP" altLang="en-US" sz="7100" dirty="0"/>
              <a:t>Ｏｓａｋａビジョン</a:t>
            </a:r>
            <a:r>
              <a:rPr lang="en-US" altLang="ja-JP" sz="7100" dirty="0"/>
              <a:t/>
            </a:r>
            <a:br>
              <a:rPr lang="en-US" altLang="ja-JP" sz="7100" dirty="0"/>
            </a:br>
            <a:r>
              <a:rPr lang="ja-JP" altLang="en-US" sz="4800" dirty="0"/>
              <a:t>ー</a:t>
            </a:r>
            <a:r>
              <a:rPr lang="en-US" altLang="ja-JP" sz="4800" dirty="0"/>
              <a:t>2025</a:t>
            </a:r>
            <a:r>
              <a:rPr lang="ja-JP" altLang="en-US" sz="4800" dirty="0"/>
              <a:t>年大阪・関西</a:t>
            </a:r>
            <a:r>
              <a:rPr lang="ja-JP" altLang="en-US" sz="4800" dirty="0" smtClean="0"/>
              <a:t>万博を契機としてー</a:t>
            </a:r>
            <a:endParaRPr lang="ja-JP" altLang="en-US" sz="5400" dirty="0"/>
          </a:p>
        </p:txBody>
      </p:sp>
      <p:sp>
        <p:nvSpPr>
          <p:cNvPr id="4" name="テキスト ボックス 3"/>
          <p:cNvSpPr txBox="1"/>
          <p:nvPr/>
        </p:nvSpPr>
        <p:spPr>
          <a:xfrm>
            <a:off x="13645306" y="378272"/>
            <a:ext cx="1338828" cy="553998"/>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資料３</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3615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角丸四角形 69"/>
          <p:cNvSpPr/>
          <p:nvPr/>
        </p:nvSpPr>
        <p:spPr bwMode="auto">
          <a:xfrm>
            <a:off x="114478" y="838623"/>
            <a:ext cx="15216594" cy="9195440"/>
          </a:xfrm>
          <a:prstGeom prst="roundRect">
            <a:avLst>
              <a:gd name="adj" fmla="val 2110"/>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spc="300" dirty="0">
                <a:solidFill>
                  <a:schemeClr val="bg1"/>
                </a:solidFill>
              </a:rPr>
              <a:t>万博での活用が期待されるプロジェクトの推進・事業化に向けた取組</a:t>
            </a:r>
          </a:p>
        </p:txBody>
      </p:sp>
      <p:sp>
        <p:nvSpPr>
          <p:cNvPr id="112" name="角丸四角形 111"/>
          <p:cNvSpPr/>
          <p:nvPr/>
        </p:nvSpPr>
        <p:spPr>
          <a:xfrm>
            <a:off x="452198" y="993293"/>
            <a:ext cx="14464500" cy="1869065"/>
          </a:xfrm>
          <a:prstGeom prst="roundRect">
            <a:avLst>
              <a:gd name="adj" fmla="val 320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86" tIns="0" rIns="71086" bIns="0" rtlCol="0" anchor="ctr"/>
          <a:lstStyle/>
          <a:p>
            <a:pPr algn="ctr"/>
            <a:endParaRPr kumimoji="1" lang="ja-JP" altLang="en-US" dirty="0">
              <a:solidFill>
                <a:srgbClr val="FF0000"/>
              </a:solidFill>
            </a:endParaRPr>
          </a:p>
        </p:txBody>
      </p:sp>
      <p:sp>
        <p:nvSpPr>
          <p:cNvPr id="89" name="四角形吹き出し 88"/>
          <p:cNvSpPr/>
          <p:nvPr/>
        </p:nvSpPr>
        <p:spPr>
          <a:xfrm>
            <a:off x="610798" y="990453"/>
            <a:ext cx="14361309" cy="1898705"/>
          </a:xfrm>
          <a:prstGeom prst="wedgeRectCallout">
            <a:avLst>
              <a:gd name="adj1" fmla="val -22068"/>
              <a:gd name="adj2" fmla="val -4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382" tIns="25382" rIns="25382" bIns="25382" rtlCol="0" anchor="ctr"/>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「未来社会の実験場」をコンセプトとする万博において</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水素に関する最先端の技術を披露し</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将来の水素社会の姿を見せることが</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水素需要拡大の転機となるとの認識のもと、</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年８月、</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 大阪・関西万博における水素利活用策／プロジェクト提案書」を</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公益社団法人</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年日本国際博覧会協会に提案</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・万博で活用が期待されるプロジェクトの成功に向けて取り組むとともに、万博での披露をきっかけに、水素の社会受容性、</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事業化の機運を向上させ、</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事業化に向けた取組を推進</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14743945" y="90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８</a:t>
            </a:r>
          </a:p>
        </p:txBody>
      </p:sp>
      <p:sp>
        <p:nvSpPr>
          <p:cNvPr id="58" name="角丸四角形 57"/>
          <p:cNvSpPr/>
          <p:nvPr/>
        </p:nvSpPr>
        <p:spPr>
          <a:xfrm>
            <a:off x="4788321" y="3186584"/>
            <a:ext cx="10368000" cy="6732000"/>
          </a:xfrm>
          <a:prstGeom prst="roundRect">
            <a:avLst>
              <a:gd name="adj" fmla="val 525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10332938" y="3759024"/>
            <a:ext cx="4572000" cy="2570441"/>
          </a:xfrm>
          <a:prstGeom prst="wedgeRoundRectCallout">
            <a:avLst>
              <a:gd name="adj1" fmla="val -45526"/>
              <a:gd name="adj2" fmla="val 33890"/>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10401488" y="6714976"/>
            <a:ext cx="4446572" cy="2745933"/>
          </a:xfrm>
          <a:prstGeom prst="wedgeRoundRectCallout">
            <a:avLst>
              <a:gd name="adj1" fmla="val -47618"/>
              <a:gd name="adj2" fmla="val -284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dirty="0"/>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57030" y="7026571"/>
            <a:ext cx="1342126" cy="781970"/>
          </a:xfrm>
          <a:prstGeom prst="rect">
            <a:avLst/>
          </a:prstGeom>
        </p:spPr>
      </p:pic>
      <p:sp>
        <p:nvSpPr>
          <p:cNvPr id="15" name="角丸四角形 14"/>
          <p:cNvSpPr/>
          <p:nvPr/>
        </p:nvSpPr>
        <p:spPr>
          <a:xfrm flipH="1">
            <a:off x="11720244" y="7928136"/>
            <a:ext cx="933818" cy="1282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10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月面探査機</a:t>
            </a:r>
          </a:p>
        </p:txBody>
      </p:sp>
      <p:grpSp>
        <p:nvGrpSpPr>
          <p:cNvPr id="17" name="グループ化 16"/>
          <p:cNvGrpSpPr/>
          <p:nvPr/>
        </p:nvGrpSpPr>
        <p:grpSpPr>
          <a:xfrm>
            <a:off x="13300638" y="7057224"/>
            <a:ext cx="1178106" cy="888909"/>
            <a:chOff x="4592909" y="5272505"/>
            <a:chExt cx="1879800" cy="1225958"/>
          </a:xfrm>
        </p:grpSpPr>
        <p:sp>
          <p:nvSpPr>
            <p:cNvPr id="19" name="正方形/長方形 18"/>
            <p:cNvSpPr>
              <a:spLocks noChangeAspect="1"/>
            </p:cNvSpPr>
            <p:nvPr/>
          </p:nvSpPr>
          <p:spPr>
            <a:xfrm>
              <a:off x="4592909" y="5272505"/>
              <a:ext cx="1879800" cy="1225958"/>
            </a:xfrm>
            <a:prstGeom prst="rect">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grpSp>
          <p:nvGrpSpPr>
            <p:cNvPr id="20" name="グループ化 19"/>
            <p:cNvGrpSpPr/>
            <p:nvPr/>
          </p:nvGrpSpPr>
          <p:grpSpPr>
            <a:xfrm>
              <a:off x="4735348" y="5421665"/>
              <a:ext cx="482376" cy="417578"/>
              <a:chOff x="4932500" y="5548888"/>
              <a:chExt cx="636492" cy="584627"/>
            </a:xfrm>
          </p:grpSpPr>
          <p:sp>
            <p:nvSpPr>
              <p:cNvPr id="27" name="楕円 26"/>
              <p:cNvSpPr>
                <a:spLocks/>
              </p:cNvSpPr>
              <p:nvPr/>
            </p:nvSpPr>
            <p:spPr>
              <a:xfrm>
                <a:off x="4932500" y="5724847"/>
                <a:ext cx="426470" cy="40866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en-US" altLang="ja-JP" sz="700" dirty="0">
                    <a:latin typeface="Meiryo UI" panose="020B0604030504040204" pitchFamily="50" charset="-128"/>
                    <a:ea typeface="Meiryo UI" panose="020B0604030504040204" pitchFamily="50" charset="-128"/>
                  </a:rPr>
                  <a:t>H</a:t>
                </a:r>
                <a:r>
                  <a:rPr kumimoji="1" lang="en-US" altLang="ja-JP" sz="700" baseline="-25000" dirty="0">
                    <a:latin typeface="Meiryo UI" panose="020B0604030504040204" pitchFamily="50" charset="-128"/>
                    <a:ea typeface="Meiryo UI" panose="020B0604030504040204" pitchFamily="50" charset="-128"/>
                  </a:rPr>
                  <a:t>2</a:t>
                </a:r>
                <a:endParaRPr kumimoji="1" lang="ja-JP" altLang="en-US" sz="700" baseline="-25000" dirty="0">
                  <a:latin typeface="Meiryo UI" panose="020B0604030504040204" pitchFamily="50" charset="-128"/>
                  <a:ea typeface="Meiryo UI" panose="020B0604030504040204" pitchFamily="50" charset="-128"/>
                </a:endParaRPr>
              </a:p>
            </p:txBody>
          </p:sp>
          <p:sp>
            <p:nvSpPr>
              <p:cNvPr id="28" name="楕円 27"/>
              <p:cNvSpPr>
                <a:spLocks/>
              </p:cNvSpPr>
              <p:nvPr/>
            </p:nvSpPr>
            <p:spPr>
              <a:xfrm>
                <a:off x="5142522" y="5548888"/>
                <a:ext cx="426470" cy="40866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en-US" altLang="ja-JP" sz="700" dirty="0">
                    <a:latin typeface="Meiryo UI" panose="020B0604030504040204" pitchFamily="50" charset="-128"/>
                    <a:ea typeface="Meiryo UI" panose="020B0604030504040204" pitchFamily="50" charset="-128"/>
                  </a:rPr>
                  <a:t>H</a:t>
                </a:r>
                <a:r>
                  <a:rPr kumimoji="1" lang="en-US" altLang="ja-JP" sz="700" baseline="-25000" dirty="0">
                    <a:latin typeface="Meiryo UI" panose="020B0604030504040204" pitchFamily="50" charset="-128"/>
                    <a:ea typeface="Meiryo UI" panose="020B0604030504040204" pitchFamily="50" charset="-128"/>
                  </a:rPr>
                  <a:t>2</a:t>
                </a:r>
                <a:endParaRPr kumimoji="1" lang="ja-JP" altLang="en-US" sz="700" baseline="-25000" dirty="0">
                  <a:latin typeface="Meiryo UI" panose="020B0604030504040204" pitchFamily="50" charset="-128"/>
                  <a:ea typeface="Meiryo UI" panose="020B0604030504040204" pitchFamily="50" charset="-128"/>
                </a:endParaRPr>
              </a:p>
            </p:txBody>
          </p:sp>
        </p:grpSp>
        <p:sp>
          <p:nvSpPr>
            <p:cNvPr id="21" name="楕円 20"/>
            <p:cNvSpPr>
              <a:spLocks/>
            </p:cNvSpPr>
            <p:nvPr/>
          </p:nvSpPr>
          <p:spPr>
            <a:xfrm>
              <a:off x="4716437" y="5999818"/>
              <a:ext cx="452490" cy="40865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700" dirty="0">
                  <a:latin typeface="Meiryo UI" panose="020B0604030504040204" pitchFamily="50" charset="-128"/>
                  <a:ea typeface="Meiryo UI" panose="020B0604030504040204" pitchFamily="50" charset="-128"/>
                </a:rPr>
                <a:t>CO</a:t>
              </a:r>
              <a:r>
                <a:rPr kumimoji="1" lang="en-US" altLang="ja-JP" sz="700" baseline="-25000" dirty="0">
                  <a:latin typeface="Meiryo UI" panose="020B0604030504040204" pitchFamily="50" charset="-128"/>
                  <a:ea typeface="Meiryo UI" panose="020B0604030504040204" pitchFamily="50" charset="-128"/>
                </a:rPr>
                <a:t>2</a:t>
              </a:r>
              <a:endParaRPr kumimoji="1" lang="ja-JP" altLang="en-US" sz="700" baseline="-25000" dirty="0">
                <a:latin typeface="Meiryo UI" panose="020B0604030504040204" pitchFamily="50" charset="-128"/>
                <a:ea typeface="Meiryo UI" panose="020B0604030504040204" pitchFamily="50" charset="-128"/>
              </a:endParaRPr>
            </a:p>
          </p:txBody>
        </p:sp>
        <p:cxnSp>
          <p:nvCxnSpPr>
            <p:cNvPr id="22" name="直線コネクタ 21"/>
            <p:cNvCxnSpPr/>
            <p:nvPr/>
          </p:nvCxnSpPr>
          <p:spPr>
            <a:xfrm>
              <a:off x="5061021" y="5705581"/>
              <a:ext cx="221406" cy="21456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083175" y="5956995"/>
              <a:ext cx="199252" cy="16631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525857" y="5933507"/>
              <a:ext cx="863999" cy="283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楕円 24"/>
            <p:cNvSpPr>
              <a:spLocks/>
            </p:cNvSpPr>
            <p:nvPr/>
          </p:nvSpPr>
          <p:spPr>
            <a:xfrm>
              <a:off x="5682130" y="5780853"/>
              <a:ext cx="452490" cy="3502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700" dirty="0">
                  <a:latin typeface="Meiryo UI" panose="020B0604030504040204" pitchFamily="50" charset="-128"/>
                  <a:ea typeface="Meiryo UI" panose="020B0604030504040204" pitchFamily="50" charset="-128"/>
                </a:rPr>
                <a:t>CH</a:t>
              </a:r>
              <a:r>
                <a:rPr lang="en-US" altLang="ja-JP" sz="700" baseline="-25000" dirty="0">
                  <a:latin typeface="Meiryo UI" panose="020B0604030504040204" pitchFamily="50" charset="-128"/>
                  <a:ea typeface="Meiryo UI" panose="020B0604030504040204" pitchFamily="50" charset="-128"/>
                </a:rPr>
                <a:t>3</a:t>
              </a:r>
              <a:endParaRPr kumimoji="1" lang="ja-JP" altLang="en-US" sz="700" baseline="-25000" dirty="0">
                <a:latin typeface="Meiryo UI" panose="020B0604030504040204" pitchFamily="50" charset="-128"/>
                <a:ea typeface="Meiryo UI" panose="020B0604030504040204" pitchFamily="50" charset="-128"/>
              </a:endParaRPr>
            </a:p>
          </p:txBody>
        </p:sp>
        <p:pic>
          <p:nvPicPr>
            <p:cNvPr id="26" name="図 2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52522" y="5720738"/>
              <a:ext cx="359133" cy="364149"/>
            </a:xfrm>
            <a:prstGeom prst="rect">
              <a:avLst/>
            </a:prstGeom>
          </p:spPr>
        </p:pic>
      </p:grpSp>
      <p:sp>
        <p:nvSpPr>
          <p:cNvPr id="18" name="角丸四角形 17"/>
          <p:cNvSpPr/>
          <p:nvPr/>
        </p:nvSpPr>
        <p:spPr>
          <a:xfrm flipH="1">
            <a:off x="13360860" y="8064075"/>
            <a:ext cx="1076685" cy="1282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10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メタネーション</a:t>
            </a:r>
          </a:p>
        </p:txBody>
      </p:sp>
      <p:pic>
        <p:nvPicPr>
          <p:cNvPr id="30" name="図形 24" descr="hydrogen-4113119_1920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300638" y="8400641"/>
            <a:ext cx="1202124" cy="782069"/>
          </a:xfrm>
          <a:prstGeom prst="rect">
            <a:avLst/>
          </a:prstGeom>
        </p:spPr>
      </p:pic>
      <p:sp>
        <p:nvSpPr>
          <p:cNvPr id="31" name="角丸四角形 30"/>
          <p:cNvSpPr/>
          <p:nvPr/>
        </p:nvSpPr>
        <p:spPr>
          <a:xfrm flipH="1">
            <a:off x="13514061" y="9270105"/>
            <a:ext cx="940479" cy="1282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1000"/>
              </a:lnSpc>
            </a:pP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鉄道車両</a:t>
            </a:r>
          </a:p>
        </p:txBody>
      </p:sp>
      <p:pic>
        <p:nvPicPr>
          <p:cNvPr id="33" name="図 32">
            <a:extLst>
              <a:ext uri="{FF2B5EF4-FFF2-40B4-BE49-F238E27FC236}">
                <a16:creationId xmlns:a16="http://schemas.microsoft.com/office/drawing/2014/main" id="{D3229D40-48CB-437D-9818-B4D0DCD217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156857" y="8226907"/>
            <a:ext cx="935834" cy="755098"/>
          </a:xfrm>
          <a:prstGeom prst="rect">
            <a:avLst/>
          </a:prstGeom>
        </p:spPr>
      </p:pic>
      <p:sp>
        <p:nvSpPr>
          <p:cNvPr id="34" name="角丸四角形 33"/>
          <p:cNvSpPr/>
          <p:nvPr/>
        </p:nvSpPr>
        <p:spPr>
          <a:xfrm flipH="1">
            <a:off x="11948911" y="9081846"/>
            <a:ext cx="1351726" cy="1282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10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トリジェネレーション</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吹き出し 34"/>
          <p:cNvSpPr/>
          <p:nvPr/>
        </p:nvSpPr>
        <p:spPr>
          <a:xfrm>
            <a:off x="5119425" y="3768124"/>
            <a:ext cx="4518019" cy="2636141"/>
          </a:xfrm>
          <a:prstGeom prst="wedgeRoundRectCallout">
            <a:avLst>
              <a:gd name="adj1" fmla="val 45322"/>
              <a:gd name="adj2" fmla="val 30712"/>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37" name="図形 16" descr="1574595 (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54443" y="5319087"/>
            <a:ext cx="1172437" cy="879328"/>
          </a:xfrm>
          <a:prstGeom prst="rect">
            <a:avLst/>
          </a:prstGeom>
        </p:spPr>
      </p:pic>
      <p:sp>
        <p:nvSpPr>
          <p:cNvPr id="38" name="角丸四角形 37"/>
          <p:cNvSpPr/>
          <p:nvPr/>
        </p:nvSpPr>
        <p:spPr>
          <a:xfrm flipH="1">
            <a:off x="6066148" y="6155425"/>
            <a:ext cx="1458203"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（汚泥由来水素）</a:t>
            </a:r>
          </a:p>
        </p:txBody>
      </p:sp>
      <p:sp>
        <p:nvSpPr>
          <p:cNvPr id="39" name="角丸四角形 38"/>
          <p:cNvSpPr/>
          <p:nvPr/>
        </p:nvSpPr>
        <p:spPr>
          <a:xfrm flipH="1">
            <a:off x="8062495" y="4236924"/>
            <a:ext cx="974474"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水素輸送船</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サブタイトル 2"/>
          <p:cNvSpPr txBox="1">
            <a:spLocks/>
          </p:cNvSpPr>
          <p:nvPr/>
        </p:nvSpPr>
        <p:spPr>
          <a:xfrm>
            <a:off x="5590611" y="3587316"/>
            <a:ext cx="3600000" cy="306000"/>
          </a:xfrm>
          <a:prstGeom prst="rect">
            <a:avLst/>
          </a:prstGeom>
          <a:solidFill>
            <a:schemeClr val="bg1"/>
          </a:solidFill>
          <a:ln>
            <a:solidFill>
              <a:srgbClr val="0070C0"/>
            </a:solidFill>
          </a:ln>
        </p:spPr>
        <p:txBody>
          <a:bodyPr vert="horz" wrap="square" lIns="0" tIns="36000" rIns="0" bIns="36000" rtlCol="0" anchor="ctr" anchorCtr="1">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提案１</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CO</a:t>
            </a:r>
            <a:r>
              <a:rPr lang="en-US" altLang="ja-JP" sz="1800" b="1"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フリー水素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吹き出し 40"/>
          <p:cNvSpPr/>
          <p:nvPr/>
        </p:nvSpPr>
        <p:spPr>
          <a:xfrm>
            <a:off x="5119425" y="6819211"/>
            <a:ext cx="4473041" cy="2776085"/>
          </a:xfrm>
          <a:prstGeom prst="wedgeRoundRectCallout">
            <a:avLst>
              <a:gd name="adj1" fmla="val 50029"/>
              <a:gd name="adj2" fmla="val -32529"/>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 name="角丸四角形 42"/>
          <p:cNvSpPr/>
          <p:nvPr/>
        </p:nvSpPr>
        <p:spPr>
          <a:xfrm flipH="1">
            <a:off x="8349852" y="8752075"/>
            <a:ext cx="1093520"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自動運転</a:t>
            </a: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車</a:t>
            </a:r>
          </a:p>
        </p:txBody>
      </p:sp>
      <p:pic>
        <p:nvPicPr>
          <p:cNvPr id="44" name="図 43"/>
          <p:cNvPicPr>
            <a:picLocks noChangeAspect="1"/>
          </p:cNvPicPr>
          <p:nvPr/>
        </p:nvPicPr>
        <p:blipFill>
          <a:blip r:embed="rId9"/>
          <a:stretch>
            <a:fillRect/>
          </a:stretch>
        </p:blipFill>
        <p:spPr>
          <a:xfrm>
            <a:off x="8213565" y="7967960"/>
            <a:ext cx="1369077" cy="815293"/>
          </a:xfrm>
          <a:prstGeom prst="rect">
            <a:avLst/>
          </a:prstGeom>
        </p:spPr>
      </p:pic>
      <p:sp>
        <p:nvSpPr>
          <p:cNvPr id="46" name="角丸四角形 45"/>
          <p:cNvSpPr/>
          <p:nvPr/>
        </p:nvSpPr>
        <p:spPr>
          <a:xfrm flipH="1">
            <a:off x="7143723" y="8185382"/>
            <a:ext cx="1240293"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ロードトレイン</a:t>
            </a:r>
          </a:p>
        </p:txBody>
      </p:sp>
      <p:pic>
        <p:nvPicPr>
          <p:cNvPr id="47" name="図形 4"/>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7258138" y="7449024"/>
            <a:ext cx="1029346" cy="681336"/>
          </a:xfrm>
          <a:prstGeom prst="rect">
            <a:avLst/>
          </a:prstGeom>
          <a:noFill/>
          <a:ln w="9525">
            <a:noFill/>
          </a:ln>
        </p:spPr>
      </p:pic>
      <p:sp>
        <p:nvSpPr>
          <p:cNvPr id="49" name="角丸四角形 48"/>
          <p:cNvSpPr/>
          <p:nvPr/>
        </p:nvSpPr>
        <p:spPr>
          <a:xfrm flipH="1">
            <a:off x="7132677" y="9317706"/>
            <a:ext cx="1154806"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ランドカー</a:t>
            </a:r>
          </a:p>
        </p:txBody>
      </p:sp>
      <p:pic>
        <p:nvPicPr>
          <p:cNvPr id="50" name="図 49">
            <a:extLst>
              <a:ext uri="{FF2B5EF4-FFF2-40B4-BE49-F238E27FC236}">
                <a16:creationId xmlns:a16="http://schemas.microsoft.com/office/drawing/2014/main" id="{8BA87CB2-14E0-416B-8848-0B98AD02CA75}"/>
              </a:ext>
            </a:extLst>
          </p:cNvPr>
          <p:cNvPicPr>
            <a:picLocks noChangeAspect="1"/>
          </p:cNvPicPr>
          <p:nvPr/>
        </p:nvPicPr>
        <p:blipFill>
          <a:blip r:embed="rId12"/>
          <a:stretch>
            <a:fillRect/>
          </a:stretch>
        </p:blipFill>
        <p:spPr>
          <a:xfrm>
            <a:off x="7151833" y="8551080"/>
            <a:ext cx="1091964" cy="742561"/>
          </a:xfrm>
          <a:prstGeom prst="rect">
            <a:avLst/>
          </a:prstGeom>
        </p:spPr>
      </p:pic>
      <p:pic>
        <p:nvPicPr>
          <p:cNvPr id="52" name="図形 6" descr="20180328_02_01_s"/>
          <p:cNvPicPr>
            <a:picLocks noChangeAspect="1"/>
          </p:cNvPicPr>
          <p:nvPr/>
        </p:nvPicPr>
        <p:blipFill>
          <a:blip r:embed="rId13"/>
          <a:stretch>
            <a:fillRect/>
          </a:stretch>
        </p:blipFill>
        <p:spPr>
          <a:xfrm flipH="1">
            <a:off x="5447402" y="7346053"/>
            <a:ext cx="970162" cy="741889"/>
          </a:xfrm>
          <a:prstGeom prst="rect">
            <a:avLst/>
          </a:prstGeom>
        </p:spPr>
      </p:pic>
      <p:sp>
        <p:nvSpPr>
          <p:cNvPr id="53" name="角丸四角形 52"/>
          <p:cNvSpPr/>
          <p:nvPr/>
        </p:nvSpPr>
        <p:spPr>
          <a:xfrm flipH="1">
            <a:off x="5248507" y="8008708"/>
            <a:ext cx="871658"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バス</a:t>
            </a:r>
          </a:p>
        </p:txBody>
      </p:sp>
      <p:pic>
        <p:nvPicPr>
          <p:cNvPr id="55" name="図形 2" descr="99f8518dd9e1bad9b045eabab29d54de_s (3)"/>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flipH="1">
            <a:off x="5436394" y="8733347"/>
            <a:ext cx="1191579" cy="576000"/>
          </a:xfrm>
          <a:prstGeom prst="rect">
            <a:avLst/>
          </a:prstGeom>
        </p:spPr>
      </p:pic>
      <p:sp>
        <p:nvSpPr>
          <p:cNvPr id="56" name="角丸四角形 55"/>
          <p:cNvSpPr/>
          <p:nvPr/>
        </p:nvSpPr>
        <p:spPr>
          <a:xfrm flipH="1">
            <a:off x="5557353" y="9347528"/>
            <a:ext cx="830139"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水素船</a:t>
            </a:r>
          </a:p>
        </p:txBody>
      </p:sp>
      <p:sp>
        <p:nvSpPr>
          <p:cNvPr id="57" name="サブタイトル 2"/>
          <p:cNvSpPr txBox="1">
            <a:spLocks/>
          </p:cNvSpPr>
          <p:nvPr/>
        </p:nvSpPr>
        <p:spPr>
          <a:xfrm>
            <a:off x="5292378" y="7060836"/>
            <a:ext cx="1153160" cy="372301"/>
          </a:xfrm>
          <a:prstGeom prst="rect">
            <a:avLst/>
          </a:prstGeom>
          <a:solidFill>
            <a:schemeClr val="bg1"/>
          </a:solidFill>
          <a:ln>
            <a:solidFill>
              <a:srgbClr val="0070C0"/>
            </a:solidFill>
            <a:prstDash val="sysDash"/>
          </a:ln>
        </p:spPr>
        <p:txBody>
          <a:bodyPr vert="horz" wrap="square" lIns="36000" tIns="36000" rIns="36000" bIns="36000" rtlCol="0" anchor="ctr" anchorCtr="1">
            <a:noAutofit/>
          </a:bodyPr>
          <a:lstStyle>
            <a:defPPr>
              <a:defRPr lang="ja-JP"/>
            </a:defPPr>
            <a:lvl1pPr indent="0" algn="ctr">
              <a:lnSpc>
                <a:spcPts val="2398"/>
              </a:lnSpc>
              <a:spcBef>
                <a:spcPts val="0"/>
              </a:spcBef>
              <a:buFont typeface="Arial" panose="020B0604020202020204" pitchFamily="34" charset="0"/>
              <a:buNone/>
              <a:defRPr sz="1050">
                <a:latin typeface="Meiryo UI" panose="020B0604030504040204" pitchFamily="50" charset="-128"/>
                <a:ea typeface="Meiryo UI" panose="020B0604030504040204" pitchFamily="50" charset="-128"/>
                <a:cs typeface="Meiryo UI" panose="020B0604030504040204" pitchFamily="50" charset="-128"/>
              </a:defRPr>
            </a:lvl1pPr>
            <a:lvl2pPr indent="0" algn="ctr">
              <a:spcBef>
                <a:spcPct val="20000"/>
              </a:spcBef>
              <a:buFont typeface="Arial" panose="020B0604020202020204" pitchFamily="34" charset="0"/>
              <a:buNone/>
              <a:defRPr sz="3200">
                <a:solidFill>
                  <a:schemeClr val="tx1">
                    <a:tint val="75000"/>
                  </a:schemeClr>
                </a:solidFill>
              </a:defRPr>
            </a:lvl2pPr>
            <a:lvl3pPr indent="0" algn="ctr">
              <a:spcBef>
                <a:spcPct val="20000"/>
              </a:spcBef>
              <a:buFont typeface="Arial" panose="020B0604020202020204" pitchFamily="34" charset="0"/>
              <a:buNone/>
              <a:defRPr sz="2700">
                <a:solidFill>
                  <a:schemeClr val="tx1">
                    <a:tint val="75000"/>
                  </a:schemeClr>
                </a:solidFill>
              </a:defRPr>
            </a:lvl3pPr>
            <a:lvl4pPr indent="0" algn="ctr">
              <a:spcBef>
                <a:spcPct val="20000"/>
              </a:spcBef>
              <a:buFont typeface="Arial" panose="020B0604020202020204" pitchFamily="34" charset="0"/>
              <a:buNone/>
              <a:defRPr sz="2300">
                <a:solidFill>
                  <a:schemeClr val="tx1">
                    <a:tint val="75000"/>
                  </a:schemeClr>
                </a:solidFill>
              </a:defRPr>
            </a:lvl4pPr>
            <a:lvl5pPr indent="0" algn="ctr">
              <a:spcBef>
                <a:spcPct val="20000"/>
              </a:spcBef>
              <a:buFont typeface="Arial" panose="020B0604020202020204" pitchFamily="34" charset="0"/>
              <a:buNone/>
              <a:defRPr sz="2300">
                <a:solidFill>
                  <a:schemeClr val="tx1">
                    <a:tint val="75000"/>
                  </a:schemeClr>
                </a:solidFill>
              </a:defRPr>
            </a:lvl5pPr>
            <a:lvl6pPr indent="0" algn="ctr">
              <a:spcBef>
                <a:spcPct val="20000"/>
              </a:spcBef>
              <a:buFont typeface="Arial" panose="020B0604020202020204" pitchFamily="34" charset="0"/>
              <a:buNone/>
              <a:defRPr sz="2300">
                <a:solidFill>
                  <a:schemeClr val="tx1">
                    <a:tint val="75000"/>
                  </a:schemeClr>
                </a:solidFill>
              </a:defRPr>
            </a:lvl6pPr>
            <a:lvl7pPr indent="0" algn="ctr">
              <a:spcBef>
                <a:spcPct val="20000"/>
              </a:spcBef>
              <a:buFont typeface="Arial" panose="020B0604020202020204" pitchFamily="34" charset="0"/>
              <a:buNone/>
              <a:defRPr sz="2300">
                <a:solidFill>
                  <a:schemeClr val="tx1">
                    <a:tint val="75000"/>
                  </a:schemeClr>
                </a:solidFill>
              </a:defRPr>
            </a:lvl7pPr>
            <a:lvl8pPr indent="0" algn="ctr">
              <a:spcBef>
                <a:spcPct val="20000"/>
              </a:spcBef>
              <a:buFont typeface="Arial" panose="020B0604020202020204" pitchFamily="34" charset="0"/>
              <a:buNone/>
              <a:defRPr sz="2300">
                <a:solidFill>
                  <a:schemeClr val="tx1">
                    <a:tint val="75000"/>
                  </a:schemeClr>
                </a:solidFill>
              </a:defRPr>
            </a:lvl8pPr>
            <a:lvl9pPr indent="0" algn="ctr">
              <a:spcBef>
                <a:spcPct val="20000"/>
              </a:spcBef>
              <a:buFont typeface="Arial" panose="020B0604020202020204" pitchFamily="34" charset="0"/>
              <a:buNone/>
              <a:defRPr sz="2300">
                <a:solidFill>
                  <a:schemeClr val="tx1">
                    <a:tint val="75000"/>
                  </a:schemeClr>
                </a:solidFill>
              </a:defRPr>
            </a:lvl9pPr>
          </a:lstStyle>
          <a:p>
            <a:pPr algn="l">
              <a:lnSpc>
                <a:spcPct val="100000"/>
              </a:lnSpc>
            </a:pPr>
            <a:r>
              <a:rPr lang="ja-JP" altLang="en-US" sz="1200" dirty="0"/>
              <a:t>会場アクセス</a:t>
            </a:r>
            <a:endParaRPr lang="en-US" altLang="ja-JP" sz="1200" dirty="0"/>
          </a:p>
        </p:txBody>
      </p:sp>
      <p:sp>
        <p:nvSpPr>
          <p:cNvPr id="59" name="サブタイトル 2"/>
          <p:cNvSpPr txBox="1">
            <a:spLocks/>
          </p:cNvSpPr>
          <p:nvPr/>
        </p:nvSpPr>
        <p:spPr>
          <a:xfrm>
            <a:off x="7164586" y="7060837"/>
            <a:ext cx="1224136" cy="292880"/>
          </a:xfrm>
          <a:prstGeom prst="rect">
            <a:avLst/>
          </a:prstGeom>
          <a:solidFill>
            <a:schemeClr val="bg1"/>
          </a:solidFill>
          <a:ln>
            <a:solidFill>
              <a:srgbClr val="0070C0"/>
            </a:solidFill>
            <a:prstDash val="sysDash"/>
          </a:ln>
        </p:spPr>
        <p:txBody>
          <a:bodyPr vert="horz" wrap="square" lIns="36000" tIns="36000" rIns="36000" bIns="36000" rtlCol="0" anchor="ctr" anchorCtr="1">
            <a:noAutofit/>
          </a:bodyPr>
          <a:lstStyle>
            <a:defPPr>
              <a:defRPr lang="ja-JP"/>
            </a:defPPr>
            <a:lvl1pPr indent="0" algn="ctr">
              <a:lnSpc>
                <a:spcPts val="2398"/>
              </a:lnSpc>
              <a:spcBef>
                <a:spcPts val="0"/>
              </a:spcBef>
              <a:buFont typeface="Arial" panose="020B0604020202020204" pitchFamily="34" charset="0"/>
              <a:buNone/>
              <a:defRPr sz="1050">
                <a:latin typeface="Meiryo UI" panose="020B0604030504040204" pitchFamily="50" charset="-128"/>
                <a:ea typeface="Meiryo UI" panose="020B0604030504040204" pitchFamily="50" charset="-128"/>
                <a:cs typeface="Meiryo UI" panose="020B0604030504040204" pitchFamily="50" charset="-128"/>
              </a:defRPr>
            </a:lvl1pPr>
            <a:lvl2pPr indent="0" algn="ctr">
              <a:spcBef>
                <a:spcPct val="20000"/>
              </a:spcBef>
              <a:buFont typeface="Arial" panose="020B0604020202020204" pitchFamily="34" charset="0"/>
              <a:buNone/>
              <a:defRPr sz="3200">
                <a:solidFill>
                  <a:schemeClr val="tx1">
                    <a:tint val="75000"/>
                  </a:schemeClr>
                </a:solidFill>
              </a:defRPr>
            </a:lvl2pPr>
            <a:lvl3pPr indent="0" algn="ctr">
              <a:spcBef>
                <a:spcPct val="20000"/>
              </a:spcBef>
              <a:buFont typeface="Arial" panose="020B0604020202020204" pitchFamily="34" charset="0"/>
              <a:buNone/>
              <a:defRPr sz="2700">
                <a:solidFill>
                  <a:schemeClr val="tx1">
                    <a:tint val="75000"/>
                  </a:schemeClr>
                </a:solidFill>
              </a:defRPr>
            </a:lvl3pPr>
            <a:lvl4pPr indent="0" algn="ctr">
              <a:spcBef>
                <a:spcPct val="20000"/>
              </a:spcBef>
              <a:buFont typeface="Arial" panose="020B0604020202020204" pitchFamily="34" charset="0"/>
              <a:buNone/>
              <a:defRPr sz="2300">
                <a:solidFill>
                  <a:schemeClr val="tx1">
                    <a:tint val="75000"/>
                  </a:schemeClr>
                </a:solidFill>
              </a:defRPr>
            </a:lvl4pPr>
            <a:lvl5pPr indent="0" algn="ctr">
              <a:spcBef>
                <a:spcPct val="20000"/>
              </a:spcBef>
              <a:buFont typeface="Arial" panose="020B0604020202020204" pitchFamily="34" charset="0"/>
              <a:buNone/>
              <a:defRPr sz="2300">
                <a:solidFill>
                  <a:schemeClr val="tx1">
                    <a:tint val="75000"/>
                  </a:schemeClr>
                </a:solidFill>
              </a:defRPr>
            </a:lvl5pPr>
            <a:lvl6pPr indent="0" algn="ctr">
              <a:spcBef>
                <a:spcPct val="20000"/>
              </a:spcBef>
              <a:buFont typeface="Arial" panose="020B0604020202020204" pitchFamily="34" charset="0"/>
              <a:buNone/>
              <a:defRPr sz="2300">
                <a:solidFill>
                  <a:schemeClr val="tx1">
                    <a:tint val="75000"/>
                  </a:schemeClr>
                </a:solidFill>
              </a:defRPr>
            </a:lvl6pPr>
            <a:lvl7pPr indent="0" algn="ctr">
              <a:spcBef>
                <a:spcPct val="20000"/>
              </a:spcBef>
              <a:buFont typeface="Arial" panose="020B0604020202020204" pitchFamily="34" charset="0"/>
              <a:buNone/>
              <a:defRPr sz="2300">
                <a:solidFill>
                  <a:schemeClr val="tx1">
                    <a:tint val="75000"/>
                  </a:schemeClr>
                </a:solidFill>
              </a:defRPr>
            </a:lvl7pPr>
            <a:lvl8pPr indent="0" algn="ctr">
              <a:spcBef>
                <a:spcPct val="20000"/>
              </a:spcBef>
              <a:buFont typeface="Arial" panose="020B0604020202020204" pitchFamily="34" charset="0"/>
              <a:buNone/>
              <a:defRPr sz="2300">
                <a:solidFill>
                  <a:schemeClr val="tx1">
                    <a:tint val="75000"/>
                  </a:schemeClr>
                </a:solidFill>
              </a:defRPr>
            </a:lvl8pPr>
            <a:lvl9pPr indent="0" algn="ctr">
              <a:spcBef>
                <a:spcPct val="20000"/>
              </a:spcBef>
              <a:buFont typeface="Arial" panose="020B0604020202020204" pitchFamily="34" charset="0"/>
              <a:buNone/>
              <a:defRPr sz="2300">
                <a:solidFill>
                  <a:schemeClr val="tx1">
                    <a:tint val="75000"/>
                  </a:schemeClr>
                </a:solidFill>
              </a:defRPr>
            </a:lvl9pPr>
          </a:lstStyle>
          <a:p>
            <a:pPr algn="l">
              <a:lnSpc>
                <a:spcPct val="100000"/>
              </a:lnSpc>
            </a:pPr>
            <a:r>
              <a:rPr lang="ja-JP" altLang="en-US" sz="1200" dirty="0"/>
              <a:t>会場内移動</a:t>
            </a:r>
            <a:endParaRPr lang="en-US" altLang="ja-JP" sz="1200" dirty="0"/>
          </a:p>
        </p:txBody>
      </p:sp>
      <p:pic>
        <p:nvPicPr>
          <p:cNvPr id="61" name="図形 9" descr="IMG_256"/>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flipH="1">
            <a:off x="6133009" y="7941044"/>
            <a:ext cx="879754" cy="572265"/>
          </a:xfrm>
          <a:prstGeom prst="rect">
            <a:avLst/>
          </a:prstGeom>
          <a:noFill/>
          <a:ln w="9525">
            <a:noFill/>
          </a:ln>
        </p:spPr>
      </p:pic>
      <p:sp>
        <p:nvSpPr>
          <p:cNvPr id="62" name="角丸四角形 61"/>
          <p:cNvSpPr/>
          <p:nvPr/>
        </p:nvSpPr>
        <p:spPr>
          <a:xfrm flipH="1">
            <a:off x="5855945" y="8504740"/>
            <a:ext cx="1156819"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タクシー</a:t>
            </a:r>
          </a:p>
        </p:txBody>
      </p:sp>
      <p:pic>
        <p:nvPicPr>
          <p:cNvPr id="75" name="図 74" descr="https://bsoza.com/wp/wp-content/uploads/images/illust_a/cenergy_a01.png">
            <a:hlinkClick r:id="rId16" tooltip="&quot;風力発電No01&quo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91176" y="3968666"/>
            <a:ext cx="682735" cy="845678"/>
          </a:xfrm>
          <a:prstGeom prst="rect">
            <a:avLst/>
          </a:prstGeom>
          <a:noFill/>
          <a:ln>
            <a:noFill/>
          </a:ln>
        </p:spPr>
      </p:pic>
      <p:pic>
        <p:nvPicPr>
          <p:cNvPr id="76" name="図 7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220370" y="4221838"/>
            <a:ext cx="1269862" cy="548922"/>
          </a:xfrm>
          <a:prstGeom prst="rect">
            <a:avLst/>
          </a:prstGeom>
        </p:spPr>
      </p:pic>
      <p:sp>
        <p:nvSpPr>
          <p:cNvPr id="77" name="角丸四角形 76"/>
          <p:cNvSpPr/>
          <p:nvPr/>
        </p:nvSpPr>
        <p:spPr>
          <a:xfrm flipH="1">
            <a:off x="5425978" y="4845281"/>
            <a:ext cx="866188"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太陽光発電</a:t>
            </a:r>
          </a:p>
        </p:txBody>
      </p:sp>
      <p:sp>
        <p:nvSpPr>
          <p:cNvPr id="78" name="角丸四角形 77"/>
          <p:cNvSpPr/>
          <p:nvPr/>
        </p:nvSpPr>
        <p:spPr>
          <a:xfrm flipH="1">
            <a:off x="6664899" y="4842768"/>
            <a:ext cx="643703"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風力発電</a:t>
            </a:r>
          </a:p>
        </p:txBody>
      </p:sp>
      <p:sp>
        <p:nvSpPr>
          <p:cNvPr id="79" name="角丸四角形 78"/>
          <p:cNvSpPr/>
          <p:nvPr/>
        </p:nvSpPr>
        <p:spPr>
          <a:xfrm flipH="1">
            <a:off x="5117886" y="5130800"/>
            <a:ext cx="2445552"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（再生可能エネルギー由来水素）</a:t>
            </a:r>
          </a:p>
        </p:txBody>
      </p:sp>
      <p:sp>
        <p:nvSpPr>
          <p:cNvPr id="80" name="正方形/長方形 79"/>
          <p:cNvSpPr/>
          <p:nvPr/>
        </p:nvSpPr>
        <p:spPr>
          <a:xfrm>
            <a:off x="5346383" y="6106657"/>
            <a:ext cx="954107" cy="276999"/>
          </a:xfrm>
          <a:prstGeom prst="rect">
            <a:avLst/>
          </a:prstGeom>
        </p:spPr>
        <p:txBody>
          <a:bodyPr wrap="none">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下水処理場</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2" name="グループ化 81"/>
          <p:cNvGrpSpPr/>
          <p:nvPr/>
        </p:nvGrpSpPr>
        <p:grpSpPr>
          <a:xfrm>
            <a:off x="7933603" y="4445595"/>
            <a:ext cx="1013341" cy="882146"/>
            <a:chOff x="718220" y="3671616"/>
            <a:chExt cx="1013341" cy="882146"/>
          </a:xfrm>
        </p:grpSpPr>
        <p:pic>
          <p:nvPicPr>
            <p:cNvPr id="85" name="図 84" descr="地球ののイラスト">
              <a:hlinkClick r:id="rId19"/>
            </p:cNvPr>
            <p:cNvPicPr>
              <a:picLocks noChangeAspect="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18220" y="3671616"/>
              <a:ext cx="900000" cy="882146"/>
            </a:xfrm>
            <a:prstGeom prst="rect">
              <a:avLst/>
            </a:prstGeom>
            <a:noFill/>
            <a:ln>
              <a:noFill/>
            </a:ln>
          </p:spPr>
        </p:pic>
        <p:pic>
          <p:nvPicPr>
            <p:cNvPr id="86" name="図 85"/>
            <p:cNvPicPr>
              <a:picLocks noChangeAspect="1"/>
            </p:cNvPicPr>
            <p:nvPr/>
          </p:nvPicPr>
          <p:blipFill>
            <a:blip r:embed="rId21">
              <a:extLst>
                <a:ext uri="{BEBA8EAE-BF5A-486C-A8C5-ECC9F3942E4B}">
                  <a14:imgProps xmlns:a14="http://schemas.microsoft.com/office/drawing/2010/main">
                    <a14:imgLayer r:embed="rId22">
                      <a14:imgEffect>
                        <a14:brightnessContrast contrast="-50000"/>
                      </a14:imgEffect>
                    </a14:imgLayer>
                  </a14:imgProps>
                </a:ext>
              </a:extLst>
            </a:blip>
            <a:stretch>
              <a:fillRect/>
            </a:stretch>
          </p:blipFill>
          <p:spPr>
            <a:xfrm flipH="1">
              <a:off x="848822" y="3794739"/>
              <a:ext cx="882739" cy="360000"/>
            </a:xfrm>
            <a:prstGeom prst="rect">
              <a:avLst/>
            </a:prstGeom>
          </p:spPr>
        </p:pic>
      </p:grpSp>
      <p:sp>
        <p:nvSpPr>
          <p:cNvPr id="83" name="角丸四角形 82"/>
          <p:cNvSpPr/>
          <p:nvPr/>
        </p:nvSpPr>
        <p:spPr>
          <a:xfrm flipH="1">
            <a:off x="7844884" y="5359598"/>
            <a:ext cx="1605200" cy="9233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海外からの輸送水素</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・再生可能エネルギー</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由来水素</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・未利用エネルギー</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由来水素</a:t>
            </a:r>
            <a:endParaRPr lang="en-US"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大かっこ 83"/>
          <p:cNvSpPr/>
          <p:nvPr/>
        </p:nvSpPr>
        <p:spPr>
          <a:xfrm>
            <a:off x="7668642" y="5349880"/>
            <a:ext cx="1580117" cy="969799"/>
          </a:xfrm>
          <a:prstGeom prst="bracketPair">
            <a:avLst>
              <a:gd name="adj" fmla="val 7428"/>
            </a:avLst>
          </a:prstGeom>
          <a:ln w="63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88" name="図 87"/>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10675117" y="8194290"/>
            <a:ext cx="1227371" cy="712011"/>
          </a:xfrm>
          <a:prstGeom prst="rect">
            <a:avLst/>
          </a:prstGeom>
        </p:spPr>
      </p:pic>
      <p:sp>
        <p:nvSpPr>
          <p:cNvPr id="90" name="角丸四角形 89"/>
          <p:cNvSpPr/>
          <p:nvPr/>
        </p:nvSpPr>
        <p:spPr>
          <a:xfrm flipH="1">
            <a:off x="10813144" y="8969541"/>
            <a:ext cx="940402" cy="1846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水素ドローン</a:t>
            </a:r>
          </a:p>
        </p:txBody>
      </p:sp>
      <p:sp>
        <p:nvSpPr>
          <p:cNvPr id="91" name="サブタイトル 2"/>
          <p:cNvSpPr txBox="1">
            <a:spLocks/>
          </p:cNvSpPr>
          <p:nvPr/>
        </p:nvSpPr>
        <p:spPr>
          <a:xfrm>
            <a:off x="10671595" y="3560193"/>
            <a:ext cx="3852000" cy="306000"/>
          </a:xfrm>
          <a:prstGeom prst="rect">
            <a:avLst/>
          </a:prstGeom>
          <a:solidFill>
            <a:schemeClr val="bg1"/>
          </a:solidFill>
          <a:ln>
            <a:solidFill>
              <a:srgbClr val="0070C0"/>
            </a:solidFill>
          </a:ln>
        </p:spPr>
        <p:txBody>
          <a:bodyPr vert="horz" wrap="square" lIns="0" tIns="36000" rIns="0" bIns="36000" rtlCol="0" anchor="ctr" anchorCtr="1">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提案３</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CO</a:t>
            </a:r>
            <a:r>
              <a:rPr lang="en-US" altLang="ja-JP" sz="1800" b="1"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ゼロエミッションシステム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サブタイトル 2"/>
          <p:cNvSpPr txBox="1">
            <a:spLocks/>
          </p:cNvSpPr>
          <p:nvPr/>
        </p:nvSpPr>
        <p:spPr>
          <a:xfrm>
            <a:off x="5580810" y="6642968"/>
            <a:ext cx="3600000" cy="304384"/>
          </a:xfrm>
          <a:prstGeom prst="rect">
            <a:avLst/>
          </a:prstGeom>
          <a:solidFill>
            <a:schemeClr val="bg1"/>
          </a:solidFill>
          <a:ln>
            <a:solidFill>
              <a:srgbClr val="0070C0"/>
            </a:solidFill>
          </a:ln>
        </p:spPr>
        <p:txBody>
          <a:bodyPr vert="horz" wrap="square" lIns="0" tIns="36000" rIns="0" bIns="3600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提案２</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水素を用いたモビリティ</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サブタイトル 2"/>
          <p:cNvSpPr txBox="1">
            <a:spLocks/>
          </p:cNvSpPr>
          <p:nvPr/>
        </p:nvSpPr>
        <p:spPr>
          <a:xfrm>
            <a:off x="10816011" y="6568813"/>
            <a:ext cx="3600000" cy="290179"/>
          </a:xfrm>
          <a:prstGeom prst="rect">
            <a:avLst/>
          </a:prstGeom>
          <a:solidFill>
            <a:schemeClr val="bg1"/>
          </a:solidFill>
          <a:ln>
            <a:solidFill>
              <a:srgbClr val="0070C0"/>
            </a:solidFill>
          </a:ln>
        </p:spPr>
        <p:txBody>
          <a:bodyPr vert="horz" wrap="square" lIns="0" tIns="36000" rIns="0" bIns="36000"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spcBef>
                <a:spcPts val="0"/>
              </a:spcBef>
            </a:pP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提案４</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革新的技術（展示等）</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12868499" y="4069485"/>
            <a:ext cx="1548000" cy="1931615"/>
          </a:xfrm>
          <a:prstGeom prst="roundRect">
            <a:avLst>
              <a:gd name="adj" fmla="val 10237"/>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p:cNvGrpSpPr/>
          <p:nvPr/>
        </p:nvGrpSpPr>
        <p:grpSpPr>
          <a:xfrm>
            <a:off x="13572815" y="4503995"/>
            <a:ext cx="787318" cy="1098866"/>
            <a:chOff x="7325291" y="3335629"/>
            <a:chExt cx="1502916" cy="1962129"/>
          </a:xfrm>
        </p:grpSpPr>
        <p:grpSp>
          <p:nvGrpSpPr>
            <p:cNvPr id="96" name="グループ化 95"/>
            <p:cNvGrpSpPr/>
            <p:nvPr/>
          </p:nvGrpSpPr>
          <p:grpSpPr>
            <a:xfrm>
              <a:off x="7325291" y="3420912"/>
              <a:ext cx="1502916" cy="1876846"/>
              <a:chOff x="7529917" y="3132591"/>
              <a:chExt cx="1502916" cy="1876846"/>
            </a:xfrm>
          </p:grpSpPr>
          <p:sp>
            <p:nvSpPr>
              <p:cNvPr id="98" name="object 14"/>
              <p:cNvSpPr/>
              <p:nvPr/>
            </p:nvSpPr>
            <p:spPr>
              <a:xfrm>
                <a:off x="7681415" y="3132591"/>
                <a:ext cx="1291005" cy="1427425"/>
              </a:xfrm>
              <a:prstGeom prst="rect">
                <a:avLst/>
              </a:prstGeom>
              <a:blipFill>
                <a:blip r:embed="rId24" cstate="print"/>
                <a:stretch>
                  <a:fillRect/>
                </a:stretch>
              </a:blipFill>
            </p:spPr>
            <p:txBody>
              <a:bodyPr wrap="square" lIns="0" tIns="0" rIns="0" bIns="0" rtlCol="0"/>
              <a:lstStyle/>
              <a:p>
                <a:endParaRPr/>
              </a:p>
            </p:txBody>
          </p:sp>
          <p:pic>
            <p:nvPicPr>
              <p:cNvPr id="99" name="図 98"/>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7529917" y="4032631"/>
                <a:ext cx="698053" cy="485366"/>
              </a:xfrm>
              <a:prstGeom prst="rect">
                <a:avLst/>
              </a:prstGeom>
              <a:solidFill>
                <a:schemeClr val="bg1"/>
              </a:solidFill>
            </p:spPr>
          </p:pic>
          <p:pic>
            <p:nvPicPr>
              <p:cNvPr id="100" name="図 99"/>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8549868" y="4161208"/>
                <a:ext cx="482965" cy="435801"/>
              </a:xfrm>
              <a:prstGeom prst="rect">
                <a:avLst/>
              </a:prstGeom>
            </p:spPr>
          </p:pic>
          <p:pic>
            <p:nvPicPr>
              <p:cNvPr id="101" name="図 100"/>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7973144" y="4418362"/>
                <a:ext cx="591074" cy="591075"/>
              </a:xfrm>
              <a:prstGeom prst="rect">
                <a:avLst/>
              </a:prstGeom>
            </p:spPr>
          </p:pic>
        </p:grpSp>
        <p:sp>
          <p:nvSpPr>
            <p:cNvPr id="97" name="角丸四角形 96"/>
            <p:cNvSpPr/>
            <p:nvPr/>
          </p:nvSpPr>
          <p:spPr>
            <a:xfrm flipH="1">
              <a:off x="7556681" y="3335629"/>
              <a:ext cx="1131220" cy="138500"/>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万博会場</a:t>
              </a:r>
            </a:p>
          </p:txBody>
        </p:sp>
      </p:grpSp>
      <p:grpSp>
        <p:nvGrpSpPr>
          <p:cNvPr id="102" name="グループ化 101"/>
          <p:cNvGrpSpPr/>
          <p:nvPr/>
        </p:nvGrpSpPr>
        <p:grpSpPr>
          <a:xfrm>
            <a:off x="12882968" y="4165617"/>
            <a:ext cx="576000" cy="496504"/>
            <a:chOff x="4168091" y="3043248"/>
            <a:chExt cx="1538739" cy="1071102"/>
          </a:xfrm>
        </p:grpSpPr>
        <p:pic>
          <p:nvPicPr>
            <p:cNvPr id="103" name="図 102"/>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4534340" y="3043248"/>
              <a:ext cx="803582" cy="824905"/>
            </a:xfrm>
            <a:prstGeom prst="rect">
              <a:avLst/>
            </a:prstGeom>
          </p:spPr>
        </p:pic>
        <p:sp>
          <p:nvSpPr>
            <p:cNvPr id="104" name="角丸四角形 103"/>
            <p:cNvSpPr/>
            <p:nvPr/>
          </p:nvSpPr>
          <p:spPr>
            <a:xfrm flipH="1">
              <a:off x="4168091" y="3815568"/>
              <a:ext cx="1538739" cy="29878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蓄電池</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5" name="右矢印 104"/>
          <p:cNvSpPr/>
          <p:nvPr/>
        </p:nvSpPr>
        <p:spPr>
          <a:xfrm>
            <a:off x="13349004" y="5274083"/>
            <a:ext cx="172611"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右矢印 105"/>
          <p:cNvSpPr/>
          <p:nvPr/>
        </p:nvSpPr>
        <p:spPr>
          <a:xfrm rot="1462735">
            <a:off x="13403599" y="4485469"/>
            <a:ext cx="172611"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p:cNvGrpSpPr/>
          <p:nvPr/>
        </p:nvGrpSpPr>
        <p:grpSpPr>
          <a:xfrm>
            <a:off x="10988544" y="4171109"/>
            <a:ext cx="1794401" cy="1833216"/>
            <a:chOff x="1082300" y="4230496"/>
            <a:chExt cx="1794401" cy="1833216"/>
          </a:xfrm>
        </p:grpSpPr>
        <p:pic>
          <p:nvPicPr>
            <p:cNvPr id="108" name="図 107"/>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1251588" y="4640666"/>
              <a:ext cx="385332" cy="354799"/>
            </a:xfrm>
            <a:prstGeom prst="rect">
              <a:avLst/>
            </a:prstGeom>
            <a:solidFill>
              <a:schemeClr val="lt1"/>
            </a:solidFill>
          </p:spPr>
        </p:pic>
        <p:pic>
          <p:nvPicPr>
            <p:cNvPr id="109" name="図 108" descr="https://bsoza.com/wp/wp-content/uploads/images/illust_a/cenergy_a01.png">
              <a:hlinkClick r:id="rId16" tooltip="&quot;風力発電No01&quot;"/>
            </p:cNvPr>
            <p:cNvPicPr>
              <a:picLocks noChangeAspect="1"/>
            </p:cNvPicPr>
            <p:nvPr/>
          </p:nvPicPr>
          <p:blipFill>
            <a:blip r:embed="rId30" cstate="print">
              <a:extLst>
                <a:ext uri="{28A0092B-C50C-407E-A947-70E740481C1C}">
                  <a14:useLocalDpi xmlns:a14="http://schemas.microsoft.com/office/drawing/2010/main"/>
                </a:ext>
              </a:extLst>
            </a:blip>
            <a:srcRect/>
            <a:stretch>
              <a:fillRect/>
            </a:stretch>
          </p:blipFill>
          <p:spPr bwMode="auto">
            <a:xfrm>
              <a:off x="1691545" y="4708301"/>
              <a:ext cx="204673" cy="308481"/>
            </a:xfrm>
            <a:prstGeom prst="rect">
              <a:avLst/>
            </a:prstGeom>
            <a:noFill/>
            <a:ln>
              <a:noFill/>
            </a:ln>
          </p:spPr>
        </p:pic>
        <p:sp>
          <p:nvSpPr>
            <p:cNvPr id="110" name="角丸四角形 109"/>
            <p:cNvSpPr/>
            <p:nvPr/>
          </p:nvSpPr>
          <p:spPr>
            <a:xfrm flipH="1">
              <a:off x="1082300" y="5092603"/>
              <a:ext cx="600518" cy="2308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900"/>
                </a:lnSpc>
              </a:pP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太陽光</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発電</a:t>
              </a:r>
            </a:p>
          </p:txBody>
        </p:sp>
        <p:sp>
          <p:nvSpPr>
            <p:cNvPr id="111" name="角丸四角形 110"/>
            <p:cNvSpPr/>
            <p:nvPr/>
          </p:nvSpPr>
          <p:spPr>
            <a:xfrm flipH="1">
              <a:off x="1312921" y="4288612"/>
              <a:ext cx="535453" cy="2769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再生可能</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エネルギー</a:t>
              </a:r>
            </a:p>
          </p:txBody>
        </p:sp>
        <p:sp>
          <p:nvSpPr>
            <p:cNvPr id="113" name="角丸四角形 112"/>
            <p:cNvSpPr/>
            <p:nvPr/>
          </p:nvSpPr>
          <p:spPr>
            <a:xfrm>
              <a:off x="1111731" y="4230496"/>
              <a:ext cx="895353" cy="1179762"/>
            </a:xfrm>
            <a:prstGeom prst="roundRect">
              <a:avLst>
                <a:gd name="adj" fmla="val 10237"/>
              </a:avLst>
            </a:prstGeom>
            <a:no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4" name="グループ化 113"/>
            <p:cNvGrpSpPr>
              <a:grpSpLocks noChangeAspect="1"/>
            </p:cNvGrpSpPr>
            <p:nvPr/>
          </p:nvGrpSpPr>
          <p:grpSpPr>
            <a:xfrm>
              <a:off x="2224130" y="5041142"/>
              <a:ext cx="491144" cy="535910"/>
              <a:chOff x="3978079" y="5332074"/>
              <a:chExt cx="1191475" cy="1300084"/>
            </a:xfrm>
          </p:grpSpPr>
          <p:grpSp>
            <p:nvGrpSpPr>
              <p:cNvPr id="122" name="グループ化 121"/>
              <p:cNvGrpSpPr/>
              <p:nvPr/>
            </p:nvGrpSpPr>
            <p:grpSpPr>
              <a:xfrm>
                <a:off x="4010557" y="5332074"/>
                <a:ext cx="1080120" cy="703720"/>
                <a:chOff x="4284390" y="4033963"/>
                <a:chExt cx="1080120" cy="703720"/>
              </a:xfrm>
            </p:grpSpPr>
            <p:sp>
              <p:nvSpPr>
                <p:cNvPr id="124" name="正方形/長方形 123"/>
                <p:cNvSpPr/>
                <p:nvPr/>
              </p:nvSpPr>
              <p:spPr>
                <a:xfrm>
                  <a:off x="4284390" y="4033963"/>
                  <a:ext cx="1080120" cy="7037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pic>
              <p:nvPicPr>
                <p:cNvPr id="125" name="図 124"/>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4409839" y="4165439"/>
                  <a:ext cx="825976" cy="572244"/>
                </a:xfrm>
                <a:prstGeom prst="rect">
                  <a:avLst/>
                </a:prstGeom>
              </p:spPr>
            </p:pic>
          </p:grpSp>
          <p:sp>
            <p:nvSpPr>
              <p:cNvPr id="123" name="角丸四角形 122"/>
              <p:cNvSpPr/>
              <p:nvPr/>
            </p:nvSpPr>
            <p:spPr>
              <a:xfrm flipH="1">
                <a:off x="3978079" y="6150420"/>
                <a:ext cx="1191475" cy="4817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水素製造装置</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5" name="角丸四角形 114"/>
            <p:cNvSpPr/>
            <p:nvPr/>
          </p:nvSpPr>
          <p:spPr>
            <a:xfrm>
              <a:off x="1111731" y="5481235"/>
              <a:ext cx="890162" cy="579253"/>
            </a:xfrm>
            <a:prstGeom prst="roundRect">
              <a:avLst>
                <a:gd name="adj" fmla="val 10237"/>
              </a:avLst>
            </a:prstGeom>
            <a:no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角丸四角形 115"/>
            <p:cNvSpPr/>
            <p:nvPr/>
          </p:nvSpPr>
          <p:spPr>
            <a:xfrm flipH="1">
              <a:off x="1541142" y="5099004"/>
              <a:ext cx="571923" cy="2308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ts val="900"/>
                </a:lnSpc>
              </a:pP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風力</a:t>
              </a:r>
              <a:endPar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発電</a:t>
              </a:r>
            </a:p>
          </p:txBody>
        </p:sp>
        <p:pic>
          <p:nvPicPr>
            <p:cNvPr id="117" name="図形 26" descr="205200 (1)"/>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1424763" y="5550123"/>
              <a:ext cx="287434" cy="287774"/>
            </a:xfrm>
            <a:prstGeom prst="rect">
              <a:avLst/>
            </a:prstGeom>
          </p:spPr>
        </p:pic>
        <p:sp>
          <p:nvSpPr>
            <p:cNvPr id="118" name="角丸四角形 117"/>
            <p:cNvSpPr/>
            <p:nvPr/>
          </p:nvSpPr>
          <p:spPr>
            <a:xfrm flipH="1">
              <a:off x="1244768" y="5897212"/>
              <a:ext cx="684065" cy="1384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廃棄物　等</a:t>
              </a:r>
            </a:p>
          </p:txBody>
        </p:sp>
        <p:sp>
          <p:nvSpPr>
            <p:cNvPr id="119" name="正方形/長方形 118"/>
            <p:cNvSpPr/>
            <p:nvPr/>
          </p:nvSpPr>
          <p:spPr>
            <a:xfrm>
              <a:off x="2204545" y="5665472"/>
              <a:ext cx="484264" cy="3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2000297" y="5714071"/>
              <a:ext cx="876404" cy="323165"/>
            </a:xfrm>
            <a:prstGeom prst="rect">
              <a:avLst/>
            </a:prstGeom>
          </p:spPr>
          <p:txBody>
            <a:bodyPr wrap="square">
              <a:spAutoFit/>
            </a:bodyPr>
            <a:lstStyle/>
            <a:p>
              <a:pPr algn="ctr">
                <a:lnSpc>
                  <a:spcPts val="200"/>
                </a:lnSpc>
                <a:spcBef>
                  <a:spcPts val="600"/>
                </a:spcBef>
                <a:defRPr/>
              </a:pPr>
              <a:r>
                <a:rPr lang="ja-JP" altLang="en-US" sz="900" dirty="0">
                  <a:solidFill>
                    <a:srgbClr val="002060"/>
                  </a:solidFill>
                  <a:latin typeface="Meiryo UI" panose="020B0604030504040204" pitchFamily="50" charset="-128"/>
                  <a:ea typeface="Meiryo UI" panose="020B0604030504040204" pitchFamily="50" charset="-128"/>
                </a:rPr>
                <a:t>ガス化</a:t>
              </a:r>
              <a:endParaRPr lang="en-US" altLang="ja-JP" sz="900" dirty="0">
                <a:solidFill>
                  <a:srgbClr val="002060"/>
                </a:solidFill>
                <a:latin typeface="Meiryo UI" panose="020B0604030504040204" pitchFamily="50" charset="-128"/>
                <a:ea typeface="Meiryo UI" panose="020B0604030504040204" pitchFamily="50" charset="-128"/>
              </a:endParaRPr>
            </a:p>
            <a:p>
              <a:pPr algn="ctr">
                <a:lnSpc>
                  <a:spcPts val="200"/>
                </a:lnSpc>
                <a:spcBef>
                  <a:spcPts val="600"/>
                </a:spcBef>
                <a:defRPr/>
              </a:pPr>
              <a:r>
                <a:rPr lang="ja-JP" altLang="en-US" sz="900" dirty="0">
                  <a:solidFill>
                    <a:srgbClr val="002060"/>
                  </a:solidFill>
                  <a:latin typeface="Meiryo UI" panose="020B0604030504040204" pitchFamily="50" charset="-128"/>
                  <a:ea typeface="Meiryo UI" panose="020B0604030504040204" pitchFamily="50" charset="-128"/>
                </a:rPr>
                <a:t>改質</a:t>
              </a:r>
              <a:endParaRPr lang="en-US" altLang="ja-JP" sz="900" dirty="0">
                <a:solidFill>
                  <a:srgbClr val="002060"/>
                </a:solidFill>
                <a:latin typeface="Meiryo UI" panose="020B0604030504040204" pitchFamily="50" charset="-128"/>
                <a:ea typeface="Meiryo UI" panose="020B0604030504040204" pitchFamily="50" charset="-128"/>
              </a:endParaRPr>
            </a:p>
            <a:p>
              <a:pPr algn="ctr">
                <a:lnSpc>
                  <a:spcPts val="200"/>
                </a:lnSpc>
                <a:spcBef>
                  <a:spcPts val="600"/>
                </a:spcBef>
                <a:defRPr/>
              </a:pPr>
              <a:r>
                <a:rPr lang="ja-JP" altLang="en-US" sz="900" dirty="0">
                  <a:solidFill>
                    <a:srgbClr val="002060"/>
                  </a:solidFill>
                  <a:latin typeface="Meiryo UI" panose="020B0604030504040204" pitchFamily="50" charset="-128"/>
                  <a:ea typeface="Meiryo UI" panose="020B0604030504040204" pitchFamily="50" charset="-128"/>
                </a:rPr>
                <a:t>システム</a:t>
              </a:r>
            </a:p>
          </p:txBody>
        </p:sp>
        <p:sp>
          <p:nvSpPr>
            <p:cNvPr id="121" name="角丸四角形 120"/>
            <p:cNvSpPr/>
            <p:nvPr/>
          </p:nvSpPr>
          <p:spPr>
            <a:xfrm>
              <a:off x="2136076" y="4983712"/>
              <a:ext cx="648000" cy="1080000"/>
            </a:xfrm>
            <a:prstGeom prst="roundRect">
              <a:avLst>
                <a:gd name="adj" fmla="val 10237"/>
              </a:avLst>
            </a:prstGeom>
            <a:no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6" name="角丸四角形 125"/>
          <p:cNvSpPr/>
          <p:nvPr/>
        </p:nvSpPr>
        <p:spPr>
          <a:xfrm>
            <a:off x="10959627" y="4092307"/>
            <a:ext cx="1836000" cy="2052000"/>
          </a:xfrm>
          <a:prstGeom prst="roundRect">
            <a:avLst>
              <a:gd name="adj" fmla="val 5692"/>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右矢印 126"/>
          <p:cNvSpPr/>
          <p:nvPr/>
        </p:nvSpPr>
        <p:spPr>
          <a:xfrm>
            <a:off x="11976667" y="4263725"/>
            <a:ext cx="1008000"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右矢印 127"/>
          <p:cNvSpPr/>
          <p:nvPr/>
        </p:nvSpPr>
        <p:spPr>
          <a:xfrm>
            <a:off x="11975740" y="4739608"/>
            <a:ext cx="1620000"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右矢印 128"/>
          <p:cNvSpPr/>
          <p:nvPr/>
        </p:nvSpPr>
        <p:spPr>
          <a:xfrm>
            <a:off x="12691858" y="5518850"/>
            <a:ext cx="216000" cy="1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右矢印 129"/>
          <p:cNvSpPr/>
          <p:nvPr/>
        </p:nvSpPr>
        <p:spPr>
          <a:xfrm>
            <a:off x="11932796" y="5091829"/>
            <a:ext cx="172611" cy="108000"/>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右矢印 130"/>
          <p:cNvSpPr/>
          <p:nvPr/>
        </p:nvSpPr>
        <p:spPr>
          <a:xfrm>
            <a:off x="11871522" y="5699530"/>
            <a:ext cx="216000" cy="1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2" name="図 131"/>
          <p:cNvPicPr>
            <a:picLocks noChangeAspect="1"/>
          </p:cNvPicPr>
          <p:nvPr/>
        </p:nvPicPr>
        <p:blipFill>
          <a:blip r:embed="rId33" cstate="print">
            <a:extLst>
              <a:ext uri="{28A0092B-C50C-407E-A947-70E740481C1C}">
                <a14:useLocalDpi xmlns:a14="http://schemas.microsoft.com/office/drawing/2010/main"/>
              </a:ext>
            </a:extLst>
          </a:blip>
          <a:srcRect/>
          <a:stretch>
            <a:fillRect/>
          </a:stretch>
        </p:blipFill>
        <p:spPr bwMode="auto">
          <a:xfrm>
            <a:off x="13016474" y="5635213"/>
            <a:ext cx="334172" cy="198000"/>
          </a:xfrm>
          <a:prstGeom prst="rect">
            <a:avLst/>
          </a:prstGeom>
          <a:noFill/>
          <a:ln>
            <a:noFill/>
          </a:ln>
        </p:spPr>
      </p:pic>
      <p:sp>
        <p:nvSpPr>
          <p:cNvPr id="133" name="角丸四角形 132"/>
          <p:cNvSpPr/>
          <p:nvPr/>
        </p:nvSpPr>
        <p:spPr>
          <a:xfrm flipH="1">
            <a:off x="12903582" y="5845892"/>
            <a:ext cx="536672" cy="1384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FCV</a:t>
            </a:r>
            <a:endPar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12837831" y="5047351"/>
            <a:ext cx="720000" cy="500368"/>
            <a:chOff x="8501793" y="2474357"/>
            <a:chExt cx="720000" cy="500368"/>
          </a:xfrm>
        </p:grpSpPr>
        <p:sp>
          <p:nvSpPr>
            <p:cNvPr id="135" name="角丸四角形 134"/>
            <p:cNvSpPr/>
            <p:nvPr/>
          </p:nvSpPr>
          <p:spPr>
            <a:xfrm flipH="1">
              <a:off x="8501793" y="2836226"/>
              <a:ext cx="720000" cy="1384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lang="ja-JP" altLang="en-US"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燃料電池</a:t>
              </a:r>
            </a:p>
          </p:txBody>
        </p:sp>
        <p:pic>
          <p:nvPicPr>
            <p:cNvPr id="136" name="図 135"/>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8610148" y="2474357"/>
              <a:ext cx="424313" cy="366074"/>
            </a:xfrm>
            <a:prstGeom prst="rect">
              <a:avLst/>
            </a:prstGeom>
          </p:spPr>
        </p:pic>
      </p:grpSp>
      <p:sp>
        <p:nvSpPr>
          <p:cNvPr id="138" name="角丸四角形 137"/>
          <p:cNvSpPr/>
          <p:nvPr/>
        </p:nvSpPr>
        <p:spPr>
          <a:xfrm>
            <a:off x="6876554" y="2982375"/>
            <a:ext cx="6731279" cy="420233"/>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r>
              <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万博での水素の利活用策</a:t>
            </a:r>
            <a:r>
              <a:rPr lang="en-US" altLang="ja-JP"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プロジェクトの提案概要（全体イメージ）</a:t>
            </a:r>
          </a:p>
        </p:txBody>
      </p:sp>
      <p:sp>
        <p:nvSpPr>
          <p:cNvPr id="139" name="Rectangle 3"/>
          <p:cNvSpPr>
            <a:spLocks noChangeArrowheads="1"/>
          </p:cNvSpPr>
          <p:nvPr/>
        </p:nvSpPr>
        <p:spPr bwMode="auto">
          <a:xfrm>
            <a:off x="8388722" y="9595296"/>
            <a:ext cx="7371491" cy="30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 大阪・関西万博における水素利活用策／プロジェクト提案書」より抜粋</a:t>
            </a:r>
          </a:p>
        </p:txBody>
      </p:sp>
      <p:pic>
        <p:nvPicPr>
          <p:cNvPr id="140" name="図 13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698161" y="5798113"/>
            <a:ext cx="1886378" cy="1414783"/>
          </a:xfrm>
          <a:prstGeom prst="rect">
            <a:avLst/>
          </a:prstGeom>
        </p:spPr>
      </p:pic>
      <p:sp>
        <p:nvSpPr>
          <p:cNvPr id="141" name="角丸四角形 110">
            <a:extLst>
              <a:ext uri="{FF2B5EF4-FFF2-40B4-BE49-F238E27FC236}">
                <a16:creationId xmlns:a16="http://schemas.microsoft.com/office/drawing/2014/main" id="{E0D224C6-6CFD-4C1C-9FED-270CB74B0A57}"/>
              </a:ext>
            </a:extLst>
          </p:cNvPr>
          <p:cNvSpPr/>
          <p:nvPr/>
        </p:nvSpPr>
        <p:spPr bwMode="auto">
          <a:xfrm>
            <a:off x="2710644" y="3258592"/>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国</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角丸四角形 110">
            <a:extLst>
              <a:ext uri="{FF2B5EF4-FFF2-40B4-BE49-F238E27FC236}">
                <a16:creationId xmlns:a16="http://schemas.microsoft.com/office/drawing/2014/main" id="{E0D224C6-6CFD-4C1C-9FED-270CB74B0A57}"/>
              </a:ext>
            </a:extLst>
          </p:cNvPr>
          <p:cNvSpPr/>
          <p:nvPr/>
        </p:nvSpPr>
        <p:spPr bwMode="auto">
          <a:xfrm>
            <a:off x="1033800" y="3914082"/>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none" lIns="71991" tIns="0" rIns="71991" bIns="0" numCol="1" rtlCol="0" anchor="ctr" anchorCtr="0" compatLnSpc="1">
            <a:prstTxWarp prst="textNoShape">
              <a:avLst/>
            </a:prstTxWarp>
            <a:noAutofit/>
          </a:bodyPr>
          <a:lstStyle/>
          <a:p>
            <a:pPr algn="ct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公益</a:t>
            </a:r>
            <a:r>
              <a:rPr lang="zh-CN" altLang="en-US" sz="1400" b="1" dirty="0">
                <a:latin typeface="Meiryo UI" panose="020B0604030504040204" pitchFamily="50" charset="-128"/>
                <a:ea typeface="Meiryo UI" panose="020B0604030504040204" pitchFamily="50" charset="-128"/>
                <a:cs typeface="Meiryo UI" panose="020B0604030504040204" pitchFamily="50" charset="-128"/>
              </a:rPr>
              <a:t>社団法人</a:t>
            </a:r>
          </a:p>
          <a:p>
            <a:pPr algn="ctr" eaLnBrk="0" hangingPunct="0"/>
            <a:r>
              <a:rPr lang="en-US" altLang="zh-CN" sz="18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zh-CN" altLang="en-US" sz="1800" b="1"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zh-CN" altLang="en-US" sz="1800" b="1" dirty="0" smtClean="0">
                <a:latin typeface="Meiryo UI" panose="020B0604030504040204" pitchFamily="50" charset="-128"/>
                <a:ea typeface="Meiryo UI" panose="020B0604030504040204" pitchFamily="50" charset="-128"/>
                <a:cs typeface="Meiryo UI" panose="020B0604030504040204" pitchFamily="50" charset="-128"/>
              </a:rPr>
              <a:t>博覧会協会</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角丸四角形 110">
            <a:extLst>
              <a:ext uri="{FF2B5EF4-FFF2-40B4-BE49-F238E27FC236}">
                <a16:creationId xmlns:a16="http://schemas.microsoft.com/office/drawing/2014/main" id="{E0D224C6-6CFD-4C1C-9FED-270CB74B0A57}"/>
              </a:ext>
            </a:extLst>
          </p:cNvPr>
          <p:cNvSpPr/>
          <p:nvPr/>
        </p:nvSpPr>
        <p:spPr bwMode="auto">
          <a:xfrm>
            <a:off x="424666" y="5639685"/>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角丸四角形 110">
            <a:extLst>
              <a:ext uri="{FF2B5EF4-FFF2-40B4-BE49-F238E27FC236}">
                <a16:creationId xmlns:a16="http://schemas.microsoft.com/office/drawing/2014/main" id="{E0D224C6-6CFD-4C1C-9FED-270CB74B0A57}"/>
              </a:ext>
            </a:extLst>
          </p:cNvPr>
          <p:cNvSpPr/>
          <p:nvPr/>
        </p:nvSpPr>
        <p:spPr bwMode="auto">
          <a:xfrm>
            <a:off x="1033800" y="7359001"/>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研究機関</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角丸四角形 110">
            <a:extLst>
              <a:ext uri="{FF2B5EF4-FFF2-40B4-BE49-F238E27FC236}">
                <a16:creationId xmlns:a16="http://schemas.microsoft.com/office/drawing/2014/main" id="{E0D224C6-6CFD-4C1C-9FED-270CB74B0A57}"/>
              </a:ext>
            </a:extLst>
          </p:cNvPr>
          <p:cNvSpPr/>
          <p:nvPr/>
        </p:nvSpPr>
        <p:spPr bwMode="auto">
          <a:xfrm>
            <a:off x="2713859" y="8096423"/>
            <a:ext cx="1800000" cy="1800000"/>
          </a:xfrm>
          <a:prstGeom prst="ellipse">
            <a:avLst/>
          </a:prstGeom>
          <a:solidFill>
            <a:schemeClr val="accent5">
              <a:lumMod val="20000"/>
              <a:lumOff val="80000"/>
            </a:schemeClr>
          </a:solidFill>
          <a:ln>
            <a:solidFill>
              <a:schemeClr val="accent5">
                <a:lumMod val="50000"/>
              </a:schemeClr>
            </a:solid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地方公共団体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テキスト ボックス 145"/>
          <p:cNvSpPr txBox="1"/>
          <p:nvPr/>
        </p:nvSpPr>
        <p:spPr>
          <a:xfrm>
            <a:off x="2670040" y="6887947"/>
            <a:ext cx="1974273"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様々な主体との連携</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150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グラフ 93"/>
          <p:cNvGraphicFramePr>
            <a:graphicFrameLocks/>
          </p:cNvGraphicFramePr>
          <p:nvPr>
            <p:extLst>
              <p:ext uri="{D42A27DB-BD31-4B8C-83A1-F6EECF244321}">
                <p14:modId xmlns:p14="http://schemas.microsoft.com/office/powerpoint/2010/main" val="952192682"/>
              </p:ext>
            </p:extLst>
          </p:nvPr>
        </p:nvGraphicFramePr>
        <p:xfrm>
          <a:off x="13521420" y="4811874"/>
          <a:ext cx="1368000" cy="972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2" name="グラフ 91"/>
          <p:cNvGraphicFramePr>
            <a:graphicFrameLocks/>
          </p:cNvGraphicFramePr>
          <p:nvPr>
            <p:extLst>
              <p:ext uri="{D42A27DB-BD31-4B8C-83A1-F6EECF244321}">
                <p14:modId xmlns:p14="http://schemas.microsoft.com/office/powerpoint/2010/main" val="961783161"/>
              </p:ext>
            </p:extLst>
          </p:nvPr>
        </p:nvGraphicFramePr>
        <p:xfrm>
          <a:off x="13521420" y="3963122"/>
          <a:ext cx="1368000" cy="972000"/>
        </p:xfrm>
        <a:graphic>
          <a:graphicData uri="http://schemas.openxmlformats.org/drawingml/2006/chart">
            <c:chart xmlns:c="http://schemas.openxmlformats.org/drawingml/2006/chart" xmlns:r="http://schemas.openxmlformats.org/officeDocument/2006/relationships" r:id="rId3"/>
          </a:graphicData>
        </a:graphic>
      </p:graphicFrame>
      <p:pic>
        <p:nvPicPr>
          <p:cNvPr id="31" name="図 3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692979" y="6327631"/>
            <a:ext cx="4181987" cy="1512000"/>
          </a:xfrm>
          <a:prstGeom prst="rect">
            <a:avLst/>
          </a:prstGeom>
        </p:spPr>
      </p:pic>
      <p:grpSp>
        <p:nvGrpSpPr>
          <p:cNvPr id="20" name="グループ化 19"/>
          <p:cNvGrpSpPr/>
          <p:nvPr/>
        </p:nvGrpSpPr>
        <p:grpSpPr>
          <a:xfrm>
            <a:off x="7815443" y="1418400"/>
            <a:ext cx="7553991" cy="6654360"/>
            <a:chOff x="144932" y="1541688"/>
            <a:chExt cx="7272808" cy="7067208"/>
          </a:xfrm>
        </p:grpSpPr>
        <p:sp>
          <p:nvSpPr>
            <p:cNvPr id="4" name="角丸四角形 3"/>
            <p:cNvSpPr/>
            <p:nvPr/>
          </p:nvSpPr>
          <p:spPr bwMode="auto">
            <a:xfrm>
              <a:off x="144932" y="1890094"/>
              <a:ext cx="7056784" cy="6699897"/>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a:spLocks noChangeAspect="1"/>
            </p:cNvSpPr>
            <p:nvPr/>
          </p:nvSpPr>
          <p:spPr bwMode="auto">
            <a:xfrm>
              <a:off x="793005" y="2595933"/>
              <a:ext cx="2592287" cy="1042138"/>
            </a:xfrm>
            <a:prstGeom prst="ellipse">
              <a:avLst/>
            </a:prstGeom>
            <a:solidFill>
              <a:schemeClr val="tx2">
                <a:lumMod val="40000"/>
                <a:lumOff val="60000"/>
                <a:alpha val="50000"/>
              </a:scheme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製造業事業所数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全国最多</a:t>
              </a:r>
            </a:p>
          </p:txBody>
        </p:sp>
        <p:sp>
          <p:nvSpPr>
            <p:cNvPr id="11" name="角丸四角形 10"/>
            <p:cNvSpPr/>
            <p:nvPr/>
          </p:nvSpPr>
          <p:spPr bwMode="auto">
            <a:xfrm>
              <a:off x="2017140" y="3397732"/>
              <a:ext cx="1752282" cy="435442"/>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086"/>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年工業統計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（従業員４人以上の事業所）</a:t>
              </a:r>
            </a:p>
          </p:txBody>
        </p:sp>
        <p:sp>
          <p:nvSpPr>
            <p:cNvPr id="12" name="角丸四角形 11"/>
            <p:cNvSpPr/>
            <p:nvPr/>
          </p:nvSpPr>
          <p:spPr bwMode="auto">
            <a:xfrm>
              <a:off x="3776301" y="2313919"/>
              <a:ext cx="3641439" cy="1742432"/>
            </a:xfrm>
            <a:prstGeom prst="roundRect">
              <a:avLst>
                <a:gd name="adj" fmla="val 12827"/>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481"/>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＜部門別＞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金属製品・非鉄金属製造（</a:t>
              </a:r>
              <a:r>
                <a:rPr lang="ja-JP" altLang="en-US" sz="1200" b="1" dirty="0">
                  <a:latin typeface="HG創英角ｺﾞｼｯｸUB" panose="020B0909000000000000" pitchFamily="49" charset="-128"/>
                  <a:ea typeface="HG創英角ｺﾞｼｯｸUB" panose="020B0909000000000000" pitchFamily="49"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鉄鋼業（</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化学工業（</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はん用機械器具（</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電気機械器具製造（</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29" name="角丸四角形 28"/>
            <p:cNvSpPr/>
            <p:nvPr/>
          </p:nvSpPr>
          <p:spPr bwMode="auto">
            <a:xfrm>
              <a:off x="5272496" y="6096216"/>
              <a:ext cx="1587524" cy="327970"/>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086"/>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年工業統計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製造品出荷額等の特化係数</a:t>
              </a:r>
            </a:p>
          </p:txBody>
        </p:sp>
        <p:sp>
          <p:nvSpPr>
            <p:cNvPr id="27" name="角丸四角形 26"/>
            <p:cNvSpPr/>
            <p:nvPr/>
          </p:nvSpPr>
          <p:spPr bwMode="auto">
            <a:xfrm>
              <a:off x="6522343" y="4330070"/>
              <a:ext cx="524923" cy="157141"/>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東京</a:t>
              </a:r>
            </a:p>
          </p:txBody>
        </p:sp>
        <p:sp>
          <p:nvSpPr>
            <p:cNvPr id="28" name="角丸四角形 27"/>
            <p:cNvSpPr/>
            <p:nvPr/>
          </p:nvSpPr>
          <p:spPr bwMode="auto">
            <a:xfrm>
              <a:off x="6573152" y="5253868"/>
              <a:ext cx="423305" cy="210227"/>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神奈川</a:t>
              </a:r>
            </a:p>
          </p:txBody>
        </p:sp>
        <p:sp>
          <p:nvSpPr>
            <p:cNvPr id="10" name="Rectangle 3"/>
            <p:cNvSpPr>
              <a:spLocks noChangeArrowheads="1"/>
            </p:cNvSpPr>
            <p:nvPr/>
          </p:nvSpPr>
          <p:spPr bwMode="auto">
            <a:xfrm>
              <a:off x="549136" y="2250133"/>
              <a:ext cx="629254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国際競争力と経済活力の源泉となるものづくり中小企業の集積</a:t>
              </a:r>
            </a:p>
          </p:txBody>
        </p:sp>
        <p:sp>
          <p:nvSpPr>
            <p:cNvPr id="129" name="Rectangle 3"/>
            <p:cNvSpPr>
              <a:spLocks noChangeArrowheads="1"/>
            </p:cNvSpPr>
            <p:nvPr/>
          </p:nvSpPr>
          <p:spPr bwMode="auto">
            <a:xfrm>
              <a:off x="571424" y="3907566"/>
              <a:ext cx="634226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新たな技術・製品を次々と生み出すフルセット型の産業構造</a:t>
              </a:r>
            </a:p>
          </p:txBody>
        </p:sp>
        <p:sp>
          <p:nvSpPr>
            <p:cNvPr id="130" name="Rectangle 3"/>
            <p:cNvSpPr>
              <a:spLocks noChangeArrowheads="1"/>
            </p:cNvSpPr>
            <p:nvPr/>
          </p:nvSpPr>
          <p:spPr bwMode="auto">
            <a:xfrm>
              <a:off x="571424" y="6436908"/>
              <a:ext cx="634226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活発な研究開発活動</a:t>
              </a:r>
            </a:p>
          </p:txBody>
        </p:sp>
        <p:sp>
          <p:nvSpPr>
            <p:cNvPr id="131" name="円/楕円 130"/>
            <p:cNvSpPr>
              <a:spLocks noChangeAspect="1"/>
            </p:cNvSpPr>
            <p:nvPr/>
          </p:nvSpPr>
          <p:spPr bwMode="auto">
            <a:xfrm>
              <a:off x="474940" y="4406975"/>
              <a:ext cx="2639821" cy="1612766"/>
            </a:xfrm>
            <a:prstGeom prst="ellipse">
              <a:avLst/>
            </a:prstGeom>
            <a:solidFill>
              <a:schemeClr val="tx2">
                <a:lumMod val="40000"/>
                <a:lumOff val="60000"/>
                <a:alpha val="50000"/>
              </a:scheme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一つ一つの部品から</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最終製品まで、</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多様なものづくり企業が</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厚みをもって、</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バランスよく集積</a:t>
              </a:r>
            </a:p>
          </p:txBody>
        </p:sp>
        <p:grpSp>
          <p:nvGrpSpPr>
            <p:cNvPr id="26" name="グループ化 25"/>
            <p:cNvGrpSpPr/>
            <p:nvPr/>
          </p:nvGrpSpPr>
          <p:grpSpPr>
            <a:xfrm>
              <a:off x="5101186" y="6858651"/>
              <a:ext cx="1627190" cy="1750245"/>
              <a:chOff x="12304862" y="2117238"/>
              <a:chExt cx="1925333" cy="2177098"/>
            </a:xfrm>
          </p:grpSpPr>
          <p:sp>
            <p:nvSpPr>
              <p:cNvPr id="135" name="角丸四角形 134"/>
              <p:cNvSpPr/>
              <p:nvPr/>
            </p:nvSpPr>
            <p:spPr bwMode="auto">
              <a:xfrm>
                <a:off x="13245942" y="3998562"/>
                <a:ext cx="984253" cy="295774"/>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086"/>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特許庁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bwMode="auto">
              <a:xfrm>
                <a:off x="12304862" y="2117238"/>
                <a:ext cx="230086" cy="1988599"/>
              </a:xfrm>
              <a:prstGeom prst="ellipse">
                <a:avLst/>
              </a:prstGeom>
              <a:noFill/>
              <a:ln w="41275">
                <a:solidFill>
                  <a:srgbClr val="C00000"/>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3" name="円/楕円 132"/>
            <p:cNvSpPr>
              <a:spLocks noChangeAspect="1"/>
            </p:cNvSpPr>
            <p:nvPr/>
          </p:nvSpPr>
          <p:spPr bwMode="auto">
            <a:xfrm>
              <a:off x="384814" y="6808870"/>
              <a:ext cx="2441147" cy="1392329"/>
            </a:xfrm>
            <a:prstGeom prst="ellipse">
              <a:avLst/>
            </a:prstGeom>
            <a:solidFill>
              <a:schemeClr val="tx2">
                <a:lumMod val="40000"/>
                <a:lumOff val="60000"/>
                <a:alpha val="50000"/>
              </a:scheme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中小企業数に対する特許出願企業数の</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割合は年々増加</a:t>
              </a:r>
            </a:p>
          </p:txBody>
        </p:sp>
        <p:sp>
          <p:nvSpPr>
            <p:cNvPr id="6" name="角丸四角形 5"/>
            <p:cNvSpPr/>
            <p:nvPr/>
          </p:nvSpPr>
          <p:spPr>
            <a:xfrm>
              <a:off x="474940" y="1541688"/>
              <a:ext cx="6329507" cy="503121"/>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ja-JP" altLang="en-US" sz="2000" b="1" dirty="0">
                  <a:latin typeface="Meiryo UI" pitchFamily="50" charset="-128"/>
                  <a:ea typeface="Meiryo UI" pitchFamily="50" charset="-128"/>
                  <a:cs typeface="Meiryo UI" pitchFamily="50" charset="-128"/>
                </a:rPr>
                <a:t>高度な技術を有し、多様で厚みのある中小企業の集積</a:t>
              </a:r>
            </a:p>
          </p:txBody>
        </p:sp>
      </p:grpSp>
      <p:sp>
        <p:nvSpPr>
          <p:cNvPr id="138" name="タイトル 1"/>
          <p:cNvSpPr txBox="1">
            <a:spLocks/>
          </p:cNvSpPr>
          <p:nvPr/>
        </p:nvSpPr>
        <p:spPr>
          <a:xfrm>
            <a:off x="-37716" y="1"/>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spc="300" dirty="0">
                <a:solidFill>
                  <a:schemeClr val="bg1"/>
                </a:solidFill>
              </a:rPr>
              <a:t>　　</a:t>
            </a:r>
            <a:r>
              <a:rPr lang="en-US" altLang="ja-JP" sz="2800" b="1" spc="300" dirty="0">
                <a:solidFill>
                  <a:schemeClr val="bg1"/>
                </a:solidFill>
              </a:rPr>
              <a:t>【</a:t>
            </a:r>
            <a:r>
              <a:rPr lang="ja-JP" altLang="en-US" sz="2800" b="1" spc="300" dirty="0">
                <a:solidFill>
                  <a:schemeClr val="bg1"/>
                </a:solidFill>
              </a:rPr>
              <a:t>参考</a:t>
            </a:r>
            <a:r>
              <a:rPr lang="en-US" altLang="ja-JP" sz="2800" b="1" spc="300" dirty="0">
                <a:solidFill>
                  <a:schemeClr val="bg1"/>
                </a:solidFill>
              </a:rPr>
              <a:t>】</a:t>
            </a:r>
            <a:r>
              <a:rPr lang="ja-JP" altLang="en-US" sz="2800" b="1" spc="300" dirty="0">
                <a:solidFill>
                  <a:schemeClr val="bg1"/>
                </a:solidFill>
              </a:rPr>
              <a:t>　　水素関連分野における大阪のポテンシャル</a:t>
            </a:r>
          </a:p>
        </p:txBody>
      </p:sp>
      <p:sp>
        <p:nvSpPr>
          <p:cNvPr id="158" name="正方形/長方形 157"/>
          <p:cNvSpPr/>
          <p:nvPr/>
        </p:nvSpPr>
        <p:spPr>
          <a:xfrm>
            <a:off x="271085" y="666304"/>
            <a:ext cx="14958397" cy="592588"/>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80000" tIns="0" rIns="180000" bIns="0" rtlCol="0" anchor="ctr" anchorCtr="0">
            <a:noAutofit/>
          </a:bodyPr>
          <a:lstStyle/>
          <a:p>
            <a:pPr>
              <a:defRPr/>
            </a:pPr>
            <a:r>
              <a:rPr lang="ja-JP" altLang="en-US" sz="1800" b="1" dirty="0">
                <a:solidFill>
                  <a:schemeClr val="tx1"/>
                </a:solidFill>
                <a:latin typeface="Meiryo UI" pitchFamily="50" charset="-128"/>
                <a:ea typeface="Meiryo UI" pitchFamily="50" charset="-128"/>
                <a:cs typeface="Meiryo UI" pitchFamily="50" charset="-128"/>
              </a:rPr>
              <a:t>➢大阪府域には、水素関連分野に先進的に取り組む企業や、高い技術力を持つ多様で厚みのある中小企業が集積。</a:t>
            </a:r>
            <a:endParaRPr lang="en-US" altLang="ja-JP" sz="1800" b="1" dirty="0">
              <a:solidFill>
                <a:schemeClr val="tx1"/>
              </a:solidFill>
              <a:latin typeface="Meiryo UI" pitchFamily="50" charset="-128"/>
              <a:ea typeface="Meiryo UI" pitchFamily="50" charset="-128"/>
              <a:cs typeface="Meiryo UI" pitchFamily="50" charset="-128"/>
            </a:endParaRPr>
          </a:p>
          <a:p>
            <a:pPr>
              <a:defRPr/>
            </a:pPr>
            <a:r>
              <a:rPr lang="ja-JP" altLang="en-US" sz="1800" b="1" dirty="0">
                <a:solidFill>
                  <a:schemeClr val="tx1"/>
                </a:solidFill>
                <a:latin typeface="Meiryo UI" pitchFamily="50" charset="-128"/>
                <a:ea typeface="Meiryo UI" pitchFamily="50" charset="-128"/>
                <a:cs typeface="Meiryo UI" pitchFamily="50" charset="-128"/>
              </a:rPr>
              <a:t>　 大阪は、多種多様な技術が集約される水素関連産業の発展に大きく貢献できる。</a:t>
            </a:r>
            <a:endParaRPr lang="en-US" altLang="ja-JP" sz="1800" b="1" dirty="0">
              <a:solidFill>
                <a:schemeClr val="tx1"/>
              </a:solidFill>
              <a:latin typeface="Meiryo UI" pitchFamily="50" charset="-128"/>
              <a:ea typeface="Meiryo UI" pitchFamily="50" charset="-128"/>
              <a:cs typeface="Meiryo UI" pitchFamily="50" charset="-128"/>
            </a:endParaRPr>
          </a:p>
        </p:txBody>
      </p:sp>
      <p:grpSp>
        <p:nvGrpSpPr>
          <p:cNvPr id="22" name="グループ化 21"/>
          <p:cNvGrpSpPr/>
          <p:nvPr/>
        </p:nvGrpSpPr>
        <p:grpSpPr>
          <a:xfrm>
            <a:off x="186661" y="1418331"/>
            <a:ext cx="7363467" cy="6598133"/>
            <a:chOff x="7111242" y="1565221"/>
            <a:chExt cx="7089376" cy="6782889"/>
          </a:xfrm>
        </p:grpSpPr>
        <p:sp>
          <p:nvSpPr>
            <p:cNvPr id="116" name="Rectangle 3"/>
            <p:cNvSpPr>
              <a:spLocks noChangeArrowheads="1"/>
            </p:cNvSpPr>
            <p:nvPr/>
          </p:nvSpPr>
          <p:spPr bwMode="auto">
            <a:xfrm>
              <a:off x="12253137" y="6848998"/>
              <a:ext cx="1098883" cy="2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など多数</a:t>
              </a:r>
            </a:p>
          </p:txBody>
        </p:sp>
        <p:sp>
          <p:nvSpPr>
            <p:cNvPr id="140" name="角丸四角形 139"/>
            <p:cNvSpPr/>
            <p:nvPr/>
          </p:nvSpPr>
          <p:spPr bwMode="auto">
            <a:xfrm>
              <a:off x="7111242" y="1907168"/>
              <a:ext cx="7089376" cy="6440942"/>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7399274" y="1565221"/>
              <a:ext cx="6329507" cy="503121"/>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ja-JP" altLang="en-US" sz="2000" b="1" dirty="0">
                  <a:latin typeface="Meiryo UI" pitchFamily="50" charset="-128"/>
                  <a:ea typeface="Meiryo UI" pitchFamily="50" charset="-128"/>
                  <a:cs typeface="Meiryo UI" pitchFamily="50" charset="-128"/>
                </a:rPr>
                <a:t>水素関連分野に先進的に取り組んでいる企業の存在</a:t>
              </a:r>
            </a:p>
          </p:txBody>
        </p:sp>
        <p:sp>
          <p:nvSpPr>
            <p:cNvPr id="155" name="Rectangle 3"/>
            <p:cNvSpPr>
              <a:spLocks noChangeArrowheads="1"/>
            </p:cNvSpPr>
            <p:nvPr/>
          </p:nvSpPr>
          <p:spPr bwMode="auto">
            <a:xfrm>
              <a:off x="7266398" y="2141285"/>
              <a:ext cx="6771012" cy="75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水素を活用する新たな製品・サービスの創出など、多くの企業の中核となって産業をけん引するリーディングカンパニーから、高度な技術で産業の基盤を支える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サポーティングインダストリーまで、水素関連産業の先進企業が数多く集積</a:t>
              </a:r>
            </a:p>
          </p:txBody>
        </p:sp>
        <p:sp>
          <p:nvSpPr>
            <p:cNvPr id="16" name="二等辺三角形 15"/>
            <p:cNvSpPr/>
            <p:nvPr/>
          </p:nvSpPr>
          <p:spPr bwMode="auto">
            <a:xfrm>
              <a:off x="7975337" y="2789357"/>
              <a:ext cx="5061635" cy="4916481"/>
            </a:xfrm>
            <a:prstGeom prst="triangle">
              <a:avLst/>
            </a:prstGeom>
            <a:gradFill>
              <a:gsLst>
                <a:gs pos="25000">
                  <a:srgbClr val="00B050"/>
                </a:gs>
                <a:gs pos="0">
                  <a:srgbClr val="00B0F0"/>
                </a:gs>
                <a:gs pos="75000">
                  <a:schemeClr val="accent2">
                    <a:lumMod val="40000"/>
                    <a:lumOff val="60000"/>
                  </a:schemeClr>
                </a:gs>
                <a:gs pos="50000">
                  <a:srgbClr val="FFFF00"/>
                </a:gs>
                <a:gs pos="100000">
                  <a:schemeClr val="accent6">
                    <a:lumMod val="75000"/>
                  </a:schemeClr>
                </a:gs>
              </a:gsLst>
              <a:lin ang="5400000" scaled="0"/>
            </a:gradFill>
            <a:ln>
              <a:noFill/>
            </a:ln>
            <a:effectLst>
              <a:softEdge rad="190500"/>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Rectangle 3"/>
            <p:cNvSpPr>
              <a:spLocks noChangeArrowheads="1"/>
            </p:cNvSpPr>
            <p:nvPr/>
          </p:nvSpPr>
          <p:spPr bwMode="auto">
            <a:xfrm>
              <a:off x="7858492" y="3012866"/>
              <a:ext cx="5277659" cy="396000"/>
            </a:xfrm>
            <a:prstGeom prst="rect">
              <a:avLst/>
            </a:prstGeom>
            <a:solidFill>
              <a:schemeClr val="bg1"/>
            </a:solidFill>
            <a:ln>
              <a:solidFill>
                <a:schemeClr val="accent1"/>
              </a:solid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水素関連産業をけん引するリーディングカンパニー</a:t>
              </a:r>
            </a:p>
          </p:txBody>
        </p:sp>
        <p:grpSp>
          <p:nvGrpSpPr>
            <p:cNvPr id="2" name="グループ化 1"/>
            <p:cNvGrpSpPr/>
            <p:nvPr/>
          </p:nvGrpSpPr>
          <p:grpSpPr>
            <a:xfrm>
              <a:off x="7831322" y="3437429"/>
              <a:ext cx="3047135" cy="1304762"/>
              <a:chOff x="7861715" y="4229517"/>
              <a:chExt cx="3047135" cy="1304762"/>
            </a:xfrm>
          </p:grpSpPr>
          <p:pic>
            <p:nvPicPr>
              <p:cNvPr id="8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404" y="4557199"/>
                <a:ext cx="1575870" cy="62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テキスト ボックス 84"/>
              <p:cNvSpPr txBox="1"/>
              <p:nvPr/>
            </p:nvSpPr>
            <p:spPr>
              <a:xfrm>
                <a:off x="7861715" y="5197448"/>
                <a:ext cx="1717249" cy="158197"/>
              </a:xfrm>
              <a:prstGeom prst="rect">
                <a:avLst/>
              </a:prstGeom>
              <a:no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水素ローリー</a:t>
                </a:r>
              </a:p>
            </p:txBody>
          </p:sp>
          <p:pic>
            <p:nvPicPr>
              <p:cNvPr id="86" name="Picture 8" descr="http://www.iwatani.co.jp/jpn/userfiles/suiso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06686" y="4527115"/>
                <a:ext cx="1062687" cy="712591"/>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9374943" y="5217884"/>
                <a:ext cx="1533907" cy="316395"/>
              </a:xfrm>
              <a:prstGeom prst="rect">
                <a:avLst/>
              </a:prstGeom>
              <a:no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水素ステーション用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充填パッケージ</a:t>
                </a:r>
              </a:p>
            </p:txBody>
          </p:sp>
          <p:sp>
            <p:nvSpPr>
              <p:cNvPr id="88" name="Rectangle 3"/>
              <p:cNvSpPr>
                <a:spLocks noChangeArrowheads="1"/>
              </p:cNvSpPr>
              <p:nvPr/>
            </p:nvSpPr>
            <p:spPr bwMode="auto">
              <a:xfrm>
                <a:off x="8312927" y="4229517"/>
                <a:ext cx="2158042" cy="198365"/>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＜水素ステーション全般＞</a:t>
                </a:r>
              </a:p>
            </p:txBody>
          </p:sp>
        </p:grpSp>
        <p:grpSp>
          <p:nvGrpSpPr>
            <p:cNvPr id="39" name="グループ化 38"/>
            <p:cNvGrpSpPr/>
            <p:nvPr/>
          </p:nvGrpSpPr>
          <p:grpSpPr>
            <a:xfrm>
              <a:off x="7687306" y="4854697"/>
              <a:ext cx="1859657" cy="958996"/>
              <a:chOff x="7253347" y="2046385"/>
              <a:chExt cx="1859657" cy="958996"/>
            </a:xfrm>
          </p:grpSpPr>
          <p:sp>
            <p:nvSpPr>
              <p:cNvPr id="150" name="Rectangle 3"/>
              <p:cNvSpPr>
                <a:spLocks noChangeArrowheads="1"/>
              </p:cNvSpPr>
              <p:nvPr/>
            </p:nvSpPr>
            <p:spPr bwMode="auto">
              <a:xfrm>
                <a:off x="7311403" y="2046385"/>
                <a:ext cx="1801601" cy="238794"/>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＜液化水素製造＞</a:t>
                </a: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3347" y="2289046"/>
                <a:ext cx="1374364" cy="71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グループ化 2"/>
            <p:cNvGrpSpPr/>
            <p:nvPr/>
          </p:nvGrpSpPr>
          <p:grpSpPr>
            <a:xfrm>
              <a:off x="9271483" y="4805581"/>
              <a:ext cx="936103" cy="1224136"/>
              <a:chOff x="-233573" y="6695696"/>
              <a:chExt cx="936103" cy="1224136"/>
            </a:xfrm>
          </p:grpSpPr>
          <p:pic>
            <p:nvPicPr>
              <p:cNvPr id="102" name="Picture 10" descr="http://www.kajitech.com/images/pro/img_VT5-110GH-OL.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33573" y="6880527"/>
                <a:ext cx="904733" cy="1039305"/>
              </a:xfrm>
              <a:prstGeom prst="rect">
                <a:avLst/>
              </a:prstGeom>
              <a:noFill/>
              <a:extLst>
                <a:ext uri="{909E8E84-426E-40DD-AFC4-6F175D3DCCD1}">
                  <a14:hiddenFill xmlns:a14="http://schemas.microsoft.com/office/drawing/2010/main">
                    <a:solidFill>
                      <a:srgbClr val="FFFFFF"/>
                    </a:solidFill>
                  </a14:hiddenFill>
                </a:ext>
              </a:extLst>
            </p:spPr>
          </p:pic>
          <p:sp>
            <p:nvSpPr>
              <p:cNvPr id="118" name="Rectangle 3"/>
              <p:cNvSpPr>
                <a:spLocks noChangeArrowheads="1"/>
              </p:cNvSpPr>
              <p:nvPr/>
            </p:nvSpPr>
            <p:spPr bwMode="auto">
              <a:xfrm>
                <a:off x="-216471" y="6695696"/>
                <a:ext cx="919001" cy="231368"/>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＜圧縮機＞</a:t>
                </a:r>
              </a:p>
            </p:txBody>
          </p:sp>
        </p:grpSp>
        <p:grpSp>
          <p:nvGrpSpPr>
            <p:cNvPr id="14" name="グループ化 13"/>
            <p:cNvGrpSpPr/>
            <p:nvPr/>
          </p:nvGrpSpPr>
          <p:grpSpPr>
            <a:xfrm>
              <a:off x="10279594" y="5021605"/>
              <a:ext cx="1254882" cy="1003342"/>
              <a:chOff x="2574739" y="7789229"/>
              <a:chExt cx="1254881" cy="1003342"/>
            </a:xfrm>
          </p:grpSpPr>
          <p:pic>
            <p:nvPicPr>
              <p:cNvPr id="125" name="Picture 2" descr="E:\LIB\14 FCV(FC)\04_H27年度業務フォルダ\びわ湖メッセ（10月21日）\写真など\サムテック\蓄圧器２.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574739" y="8045941"/>
                <a:ext cx="1104817" cy="746630"/>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3"/>
              <p:cNvSpPr>
                <a:spLocks noChangeArrowheads="1"/>
              </p:cNvSpPr>
              <p:nvPr/>
            </p:nvSpPr>
            <p:spPr bwMode="auto">
              <a:xfrm>
                <a:off x="2724690" y="7789229"/>
                <a:ext cx="1104930" cy="288828"/>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＜蓄圧器＞</a:t>
                </a:r>
              </a:p>
            </p:txBody>
          </p:sp>
        </p:grpSp>
        <p:grpSp>
          <p:nvGrpSpPr>
            <p:cNvPr id="30" name="グループ化 29"/>
            <p:cNvGrpSpPr/>
            <p:nvPr/>
          </p:nvGrpSpPr>
          <p:grpSpPr>
            <a:xfrm>
              <a:off x="8623410" y="6029717"/>
              <a:ext cx="1693761" cy="909942"/>
              <a:chOff x="5679004" y="6362252"/>
              <a:chExt cx="1693761" cy="909942"/>
            </a:xfrm>
          </p:grpSpPr>
          <p:pic>
            <p:nvPicPr>
              <p:cNvPr id="1026" name="Picture 2" descr="FC-8040 製品写真"/>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967036" y="6506268"/>
                <a:ext cx="765926" cy="765926"/>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3"/>
              <p:cNvSpPr>
                <a:spLocks noChangeArrowheads="1"/>
              </p:cNvSpPr>
              <p:nvPr/>
            </p:nvSpPr>
            <p:spPr bwMode="auto">
              <a:xfrm>
                <a:off x="5679004" y="6362252"/>
                <a:ext cx="1693761" cy="287022"/>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＜昇圧用ブロア＞</a:t>
                </a:r>
              </a:p>
            </p:txBody>
          </p:sp>
        </p:grpSp>
        <p:grpSp>
          <p:nvGrpSpPr>
            <p:cNvPr id="8" name="グループ化 7"/>
            <p:cNvGrpSpPr/>
            <p:nvPr/>
          </p:nvGrpSpPr>
          <p:grpSpPr>
            <a:xfrm>
              <a:off x="7543290" y="6749797"/>
              <a:ext cx="1749534" cy="864096"/>
              <a:chOff x="1919282" y="6505635"/>
              <a:chExt cx="1749534" cy="864096"/>
            </a:xfrm>
          </p:grpSpPr>
          <p:pic>
            <p:nvPicPr>
              <p:cNvPr id="109" name="Picture 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351330" y="6681469"/>
                <a:ext cx="733500" cy="68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9" name="Rectangle 3"/>
              <p:cNvSpPr>
                <a:spLocks noChangeArrowheads="1"/>
              </p:cNvSpPr>
              <p:nvPr/>
            </p:nvSpPr>
            <p:spPr bwMode="auto">
              <a:xfrm>
                <a:off x="1919282" y="6505635"/>
                <a:ext cx="1749534" cy="240966"/>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＜バルブ・配管類＞</a:t>
                </a:r>
              </a:p>
            </p:txBody>
          </p:sp>
        </p:grpSp>
        <p:grpSp>
          <p:nvGrpSpPr>
            <p:cNvPr id="13" name="グループ化 12"/>
            <p:cNvGrpSpPr/>
            <p:nvPr/>
          </p:nvGrpSpPr>
          <p:grpSpPr>
            <a:xfrm>
              <a:off x="10423610" y="6029717"/>
              <a:ext cx="1151932" cy="864096"/>
              <a:chOff x="-525154" y="7681452"/>
              <a:chExt cx="1151932" cy="864096"/>
            </a:xfrm>
          </p:grpSpPr>
          <p:pic>
            <p:nvPicPr>
              <p:cNvPr id="105" name="Picture 5"/>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23068" y="7979244"/>
                <a:ext cx="806026" cy="56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tangle 3"/>
              <p:cNvSpPr>
                <a:spLocks noChangeArrowheads="1"/>
              </p:cNvSpPr>
              <p:nvPr/>
            </p:nvSpPr>
            <p:spPr bwMode="auto">
              <a:xfrm>
                <a:off x="-525154" y="7681452"/>
                <a:ext cx="1151932" cy="240743"/>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＜水素センサ＞</a:t>
                </a:r>
              </a:p>
            </p:txBody>
          </p:sp>
        </p:grpSp>
        <p:grpSp>
          <p:nvGrpSpPr>
            <p:cNvPr id="15" name="グループ化 14"/>
            <p:cNvGrpSpPr/>
            <p:nvPr/>
          </p:nvGrpSpPr>
          <p:grpSpPr>
            <a:xfrm>
              <a:off x="9703530" y="6605781"/>
              <a:ext cx="1196025" cy="745271"/>
              <a:chOff x="4980958" y="7661005"/>
              <a:chExt cx="1196024" cy="737200"/>
            </a:xfrm>
          </p:grpSpPr>
          <p:pic>
            <p:nvPicPr>
              <p:cNvPr id="126" name="Picture 2" descr="E:\LIB\14 FCV(FC)\04_H27年度業務フォルダ\びわ湖メッセ（10月21日）\写真など\DSC04257.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980958" y="7874696"/>
                <a:ext cx="791433" cy="523509"/>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3"/>
              <p:cNvSpPr>
                <a:spLocks noChangeArrowheads="1"/>
              </p:cNvSpPr>
              <p:nvPr/>
            </p:nvSpPr>
            <p:spPr bwMode="auto">
              <a:xfrm>
                <a:off x="4999720" y="7661005"/>
                <a:ext cx="1177262" cy="256509"/>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＜パッキン＞</a:t>
                </a:r>
              </a:p>
            </p:txBody>
          </p:sp>
        </p:grpSp>
        <p:grpSp>
          <p:nvGrpSpPr>
            <p:cNvPr id="19" name="グループ化 18"/>
            <p:cNvGrpSpPr/>
            <p:nvPr/>
          </p:nvGrpSpPr>
          <p:grpSpPr>
            <a:xfrm>
              <a:off x="11431722" y="6533773"/>
              <a:ext cx="1656184" cy="892693"/>
              <a:chOff x="17528385" y="5388819"/>
              <a:chExt cx="1656184" cy="892693"/>
            </a:xfrm>
          </p:grpSpPr>
          <p:sp>
            <p:nvSpPr>
              <p:cNvPr id="120" name="Rectangle 3"/>
              <p:cNvSpPr>
                <a:spLocks noChangeArrowheads="1"/>
              </p:cNvSpPr>
              <p:nvPr/>
            </p:nvSpPr>
            <p:spPr bwMode="auto">
              <a:xfrm>
                <a:off x="17528385" y="5388819"/>
                <a:ext cx="1656184" cy="238795"/>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＜燃料電池用部材＞</a:t>
                </a:r>
              </a:p>
            </p:txBody>
          </p:sp>
          <p:pic>
            <p:nvPicPr>
              <p:cNvPr id="1032" name="Picture 8" descr="紙おむつ 写真"/>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7672401" y="5679877"/>
                <a:ext cx="727350" cy="601635"/>
              </a:xfrm>
              <a:prstGeom prst="rect">
                <a:avLst/>
              </a:prstGeom>
              <a:noFill/>
              <a:extLst>
                <a:ext uri="{909E8E84-426E-40DD-AFC4-6F175D3DCCD1}">
                  <a14:hiddenFill xmlns:a14="http://schemas.microsoft.com/office/drawing/2010/main">
                    <a:solidFill>
                      <a:srgbClr val="FFFFFF"/>
                    </a:solidFill>
                  </a14:hiddenFill>
                </a:ext>
              </a:extLst>
            </p:spPr>
          </p:pic>
        </p:grpSp>
        <p:sp>
          <p:nvSpPr>
            <p:cNvPr id="132" name="テキスト ボックス 2"/>
            <p:cNvSpPr txBox="1">
              <a:spLocks noChangeArrowheads="1"/>
            </p:cNvSpPr>
            <p:nvPr/>
          </p:nvSpPr>
          <p:spPr bwMode="auto">
            <a:xfrm>
              <a:off x="12484246" y="7260327"/>
              <a:ext cx="1467756" cy="209550"/>
            </a:xfrm>
            <a:prstGeom prst="rect">
              <a:avLst/>
            </a:prstGeom>
            <a:noFill/>
            <a:ln w="0">
              <a:noFill/>
              <a:prstDash val="sysDash"/>
            </a:ln>
          </p:spPr>
          <p:txBody>
            <a:bodyPr lIns="0" tIns="0" rIns="0" bIns="0" anchor="ctr"/>
            <a:lstStyle/>
            <a:p>
              <a:pPr>
                <a:lnSpc>
                  <a:spcPts val="109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（写真の出典）</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09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各社のホームページ等</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10927666" y="3437429"/>
              <a:ext cx="1413306" cy="1188032"/>
              <a:chOff x="10927666" y="3437429"/>
              <a:chExt cx="1413306" cy="1188032"/>
            </a:xfrm>
          </p:grpSpPr>
          <p:sp>
            <p:nvSpPr>
              <p:cNvPr id="151" name="Rectangle 3"/>
              <p:cNvSpPr>
                <a:spLocks noChangeArrowheads="1"/>
              </p:cNvSpPr>
              <p:nvPr/>
            </p:nvSpPr>
            <p:spPr bwMode="auto">
              <a:xfrm>
                <a:off x="10927666" y="3437429"/>
                <a:ext cx="1413306" cy="242661"/>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＜エネファーム＞</a:t>
                </a:r>
              </a:p>
            </p:txBody>
          </p:sp>
          <p:pic>
            <p:nvPicPr>
              <p:cNvPr id="5"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1131794" y="3708539"/>
                <a:ext cx="695033" cy="91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42" name="Rectangle 3"/>
          <p:cNvSpPr>
            <a:spLocks noChangeArrowheads="1"/>
          </p:cNvSpPr>
          <p:nvPr/>
        </p:nvSpPr>
        <p:spPr bwMode="auto">
          <a:xfrm>
            <a:off x="828909" y="7232198"/>
            <a:ext cx="5939445" cy="385214"/>
          </a:xfrm>
          <a:prstGeom prst="rect">
            <a:avLst/>
          </a:prstGeom>
          <a:solidFill>
            <a:schemeClr val="bg1"/>
          </a:solidFill>
          <a:ln>
            <a:solidFill>
              <a:schemeClr val="accent1"/>
            </a:solid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先進的に取り組むサポーティングインダストリー</a:t>
            </a:r>
          </a:p>
        </p:txBody>
      </p:sp>
      <p:sp>
        <p:nvSpPr>
          <p:cNvPr id="117" name="角丸四角形 116"/>
          <p:cNvSpPr/>
          <p:nvPr/>
        </p:nvSpPr>
        <p:spPr bwMode="auto">
          <a:xfrm>
            <a:off x="3822269" y="7880615"/>
            <a:ext cx="7830500" cy="2323520"/>
          </a:xfrm>
          <a:prstGeom prst="roundRect">
            <a:avLst>
              <a:gd name="adj" fmla="val 7630"/>
            </a:avLst>
          </a:prstGeom>
          <a:solidFill>
            <a:schemeClr val="tx2">
              <a:lumMod val="20000"/>
              <a:lumOff val="80000"/>
            </a:schemeClr>
          </a:solidFill>
          <a:ln w="12700">
            <a:solidFill>
              <a:schemeClr val="tx2">
                <a:lumMod val="75000"/>
              </a:schemeClr>
            </a:solidFill>
            <a:miter lim="800000"/>
            <a:headEnd/>
            <a:tailEnd/>
          </a:ln>
          <a:effec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0" name="グループ化 99"/>
          <p:cNvGrpSpPr/>
          <p:nvPr/>
        </p:nvGrpSpPr>
        <p:grpSpPr>
          <a:xfrm>
            <a:off x="3839110" y="7652479"/>
            <a:ext cx="7679200" cy="2601227"/>
            <a:chOff x="-1877982" y="5638041"/>
            <a:chExt cx="13047773" cy="4573935"/>
          </a:xfrm>
        </p:grpSpPr>
        <p:sp>
          <p:nvSpPr>
            <p:cNvPr id="103" name="正方形/長方形 102"/>
            <p:cNvSpPr/>
            <p:nvPr/>
          </p:nvSpPr>
          <p:spPr>
            <a:xfrm>
              <a:off x="6211432" y="9598632"/>
              <a:ext cx="4958359" cy="613344"/>
            </a:xfrm>
            <a:prstGeom prst="rect">
              <a:avLst/>
            </a:prstGeom>
          </p:spPr>
          <p:txBody>
            <a:bodyPr wrap="square">
              <a:spAutoFit/>
            </a:bodyPr>
            <a:lstStyle/>
            <a:p>
              <a:pPr>
                <a:lnSpc>
                  <a:spcPts val="987"/>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出典：日経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クリーンテック研究所</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987"/>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「世界水素インフラプロジェクト総覧」より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NEDO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grpSp>
          <p:nvGrpSpPr>
            <p:cNvPr id="106" name="グループ化 105"/>
            <p:cNvGrpSpPr/>
            <p:nvPr/>
          </p:nvGrpSpPr>
          <p:grpSpPr>
            <a:xfrm>
              <a:off x="-1877982" y="5638041"/>
              <a:ext cx="6305408" cy="4430555"/>
              <a:chOff x="4541212" y="6726875"/>
              <a:chExt cx="6305408" cy="4430555"/>
            </a:xfrm>
          </p:grpSpPr>
          <p:pic>
            <p:nvPicPr>
              <p:cNvPr id="107" name="Picture 8"/>
              <p:cNvPicPr>
                <a:picLocks noChangeAspect="1" noChangeArrowheads="1"/>
              </p:cNvPicPr>
              <p:nvPr/>
            </p:nvPicPr>
            <p:blipFill>
              <a:blip r:embed="rId16" cstate="print">
                <a:extLst>
                  <a:ext uri="{BEBA8EAE-BF5A-486C-A8C5-ECC9F3942E4B}">
                    <a14:imgProps xmlns:a14="http://schemas.microsoft.com/office/drawing/2010/main">
                      <a14:imgLayer r:embed="rId17">
                        <a14:imgEffect>
                          <a14:sharpenSoften amount="61000"/>
                        </a14:imgEffect>
                      </a14:imgLayer>
                    </a14:imgProps>
                  </a:ext>
                  <a:ext uri="{28A0092B-C50C-407E-A947-70E740481C1C}">
                    <a14:useLocalDpi xmlns:a14="http://schemas.microsoft.com/office/drawing/2010/main"/>
                  </a:ext>
                </a:extLst>
              </a:blip>
              <a:srcRect/>
              <a:stretch>
                <a:fillRect/>
              </a:stretch>
            </p:blipFill>
            <p:spPr bwMode="auto">
              <a:xfrm>
                <a:off x="6831831" y="8368191"/>
                <a:ext cx="4014789" cy="27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円弧 107"/>
              <p:cNvSpPr/>
              <p:nvPr/>
            </p:nvSpPr>
            <p:spPr>
              <a:xfrm flipV="1">
                <a:off x="4541212" y="6726875"/>
                <a:ext cx="5359044" cy="3977160"/>
              </a:xfrm>
              <a:prstGeom prst="arc">
                <a:avLst>
                  <a:gd name="adj1" fmla="val 16200000"/>
                  <a:gd name="adj2" fmla="val 91843"/>
                </a:avLst>
              </a:prstGeom>
              <a:ln w="203200">
                <a:gradFill>
                  <a:gsLst>
                    <a:gs pos="26000">
                      <a:srgbClr val="87AEDD">
                        <a:alpha val="74000"/>
                      </a:srgbClr>
                    </a:gs>
                    <a:gs pos="0">
                      <a:schemeClr val="accent1">
                        <a:lumMod val="40000"/>
                        <a:lumOff val="60000"/>
                        <a:alpha val="14000"/>
                      </a:schemeClr>
                    </a:gs>
                    <a:gs pos="47000">
                      <a:schemeClr val="tx2">
                        <a:lumMod val="60000"/>
                        <a:lumOff val="40000"/>
                        <a:alpha val="85000"/>
                      </a:schemeClr>
                    </a:gs>
                    <a:gs pos="100000">
                      <a:schemeClr val="tx2">
                        <a:lumMod val="75000"/>
                        <a:alpha val="83000"/>
                      </a:schemeClr>
                    </a:gs>
                  </a:gsLst>
                  <a:lin ang="5400000" scaled="0"/>
                </a:gra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12" name="角丸四角形 111"/>
          <p:cNvSpPr/>
          <p:nvPr/>
        </p:nvSpPr>
        <p:spPr bwMode="auto">
          <a:xfrm>
            <a:off x="8064599" y="8493039"/>
            <a:ext cx="3191276" cy="1416935"/>
          </a:xfrm>
          <a:prstGeom prst="roundRect">
            <a:avLst>
              <a:gd name="adj" fmla="val 35510"/>
            </a:avLst>
          </a:prstGeom>
          <a:gradFill>
            <a:gsLst>
              <a:gs pos="0">
                <a:schemeClr val="tx2">
                  <a:lumMod val="75000"/>
                </a:schemeClr>
              </a:gs>
              <a:gs pos="80000">
                <a:schemeClr val="accent1">
                  <a:lumMod val="75000"/>
                </a:schemeClr>
              </a:gs>
              <a:gs pos="100000">
                <a:schemeClr val="accent1">
                  <a:lumMod val="75000"/>
                </a:schemeClr>
              </a:gs>
            </a:gsLst>
            <a:lin ang="16200000" scaled="1"/>
          </a:gradFill>
          <a:ln>
            <a:noFill/>
          </a:ln>
          <a:effectLst/>
        </p:spPr>
        <p:txBody>
          <a:bodyPr vert="horz" wrap="square" lIns="35543" tIns="0" rIns="35543" bIns="0" numCol="1" rtlCol="0" anchor="ctr" anchorCtr="0" compatLnSpc="1">
            <a:prstTxWarp prst="textNoShape">
              <a:avLst/>
            </a:prstTxWarp>
            <a:noAutofit/>
          </a:bodyPr>
          <a:lstStyle/>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市場が本格成長する前に</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府内企業が参入することで</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競争優位性を獲得</a:t>
            </a:r>
          </a:p>
        </p:txBody>
      </p:sp>
      <p:sp>
        <p:nvSpPr>
          <p:cNvPr id="113" name="右矢印 112"/>
          <p:cNvSpPr/>
          <p:nvPr/>
        </p:nvSpPr>
        <p:spPr bwMode="auto">
          <a:xfrm>
            <a:off x="7534040" y="8352945"/>
            <a:ext cx="563707" cy="1748510"/>
          </a:xfrm>
          <a:prstGeom prst="rightArrow">
            <a:avLst/>
          </a:prstGeom>
          <a:solidFill>
            <a:schemeClr val="tx2">
              <a:lumMod val="60000"/>
              <a:lumOff val="40000"/>
            </a:schemeClr>
          </a:solidFill>
          <a:ln>
            <a:noFill/>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Rectangle 3"/>
          <p:cNvSpPr>
            <a:spLocks noChangeArrowheads="1"/>
          </p:cNvSpPr>
          <p:nvPr/>
        </p:nvSpPr>
        <p:spPr bwMode="auto">
          <a:xfrm>
            <a:off x="5347308" y="8370118"/>
            <a:ext cx="2373742" cy="19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＜世界の水素関連市場予測＞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曲折矢印 120"/>
          <p:cNvSpPr/>
          <p:nvPr/>
        </p:nvSpPr>
        <p:spPr bwMode="auto">
          <a:xfrm rot="10800000">
            <a:off x="11458134" y="7981199"/>
            <a:ext cx="1245873" cy="1465436"/>
          </a:xfrm>
          <a:prstGeom prst="bentArrow">
            <a:avLst>
              <a:gd name="adj1" fmla="val 37515"/>
              <a:gd name="adj2" fmla="val 33447"/>
              <a:gd name="adj3" fmla="val 25000"/>
              <a:gd name="adj4" fmla="val 56992"/>
            </a:avLst>
          </a:prstGeom>
          <a:solidFill>
            <a:schemeClr val="tx2">
              <a:lumMod val="60000"/>
              <a:lumOff val="40000"/>
            </a:schemeClr>
          </a:solidFill>
          <a:ln>
            <a:noFill/>
          </a:ln>
          <a:effec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曲折矢印 121"/>
          <p:cNvSpPr/>
          <p:nvPr/>
        </p:nvSpPr>
        <p:spPr bwMode="auto">
          <a:xfrm rot="10800000" flipH="1">
            <a:off x="2979553" y="7913598"/>
            <a:ext cx="1245873" cy="1465436"/>
          </a:xfrm>
          <a:prstGeom prst="bentArrow">
            <a:avLst>
              <a:gd name="adj1" fmla="val 37515"/>
              <a:gd name="adj2" fmla="val 33447"/>
              <a:gd name="adj3" fmla="val 25000"/>
              <a:gd name="adj4" fmla="val 56992"/>
            </a:avLst>
          </a:prstGeom>
          <a:solidFill>
            <a:schemeClr val="tx2">
              <a:lumMod val="60000"/>
              <a:lumOff val="40000"/>
            </a:schemeClr>
          </a:solidFill>
          <a:ln>
            <a:noFill/>
          </a:ln>
          <a:effec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角丸四角形 122"/>
          <p:cNvSpPr/>
          <p:nvPr/>
        </p:nvSpPr>
        <p:spPr>
          <a:xfrm>
            <a:off x="4325873" y="7753957"/>
            <a:ext cx="6574219" cy="598989"/>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8990" tIns="29496" rIns="58990" bIns="29496" anchor="ctr">
            <a:noAutofit/>
          </a:bodyPr>
          <a:lstStyle/>
          <a:p>
            <a:pPr algn="ctr" defTabSz="1317269">
              <a:defRPr/>
            </a:pPr>
            <a:r>
              <a:rPr lang="ja-JP" altLang="en-US" sz="1800" b="1" dirty="0">
                <a:latin typeface="Meiryo UI" pitchFamily="50" charset="-128"/>
                <a:ea typeface="Meiryo UI" pitchFamily="50" charset="-128"/>
                <a:cs typeface="Meiryo UI" pitchFamily="50" charset="-128"/>
              </a:rPr>
              <a:t>水素は、様々な用途への活用が可能であり、</a:t>
            </a:r>
            <a:endParaRPr lang="en-US" altLang="ja-JP" sz="1800" b="1" dirty="0">
              <a:latin typeface="Meiryo UI" pitchFamily="50" charset="-128"/>
              <a:ea typeface="Meiryo UI" pitchFamily="50" charset="-128"/>
              <a:cs typeface="Meiryo UI" pitchFamily="50" charset="-128"/>
            </a:endParaRPr>
          </a:p>
          <a:p>
            <a:pPr algn="ctr" defTabSz="1317269">
              <a:defRPr/>
            </a:pPr>
            <a:r>
              <a:rPr lang="ja-JP" altLang="en-US" sz="1800" b="1" dirty="0">
                <a:latin typeface="Meiryo UI" pitchFamily="50" charset="-128"/>
                <a:ea typeface="Meiryo UI" pitchFamily="50" charset="-128"/>
                <a:cs typeface="Meiryo UI" pitchFamily="50" charset="-128"/>
              </a:rPr>
              <a:t>今後、大きく成長することが期待されている市場</a:t>
            </a:r>
          </a:p>
        </p:txBody>
      </p:sp>
      <p:sp>
        <p:nvSpPr>
          <p:cNvPr id="89" name="タイトル 1"/>
          <p:cNvSpPr txBox="1">
            <a:spLocks/>
          </p:cNvSpPr>
          <p:nvPr/>
        </p:nvSpPr>
        <p:spPr>
          <a:xfrm>
            <a:off x="14492192" y="115042"/>
            <a:ext cx="941875" cy="409693"/>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参考１</a:t>
            </a:r>
          </a:p>
        </p:txBody>
      </p:sp>
      <p:pic>
        <p:nvPicPr>
          <p:cNvPr id="24" name="Picture 2" descr="C:\Users\ShimaguchiS\AppData\Local\Microsoft\Windows\Temporary Internet Files\Content.Outlook\ONLP7RQS\水素発生装置.jp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004346" y="4609078"/>
            <a:ext cx="732619" cy="1005185"/>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3"/>
          <p:cNvSpPr>
            <a:spLocks noChangeArrowheads="1"/>
          </p:cNvSpPr>
          <p:nvPr/>
        </p:nvSpPr>
        <p:spPr bwMode="auto">
          <a:xfrm>
            <a:off x="4572298" y="4466462"/>
            <a:ext cx="1871255" cy="232290"/>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＜水電解式水素製造＞</a:t>
            </a:r>
          </a:p>
        </p:txBody>
      </p:sp>
      <p:sp>
        <p:nvSpPr>
          <p:cNvPr id="93" name="Rectangle 3"/>
          <p:cNvSpPr>
            <a:spLocks noChangeArrowheads="1"/>
          </p:cNvSpPr>
          <p:nvPr/>
        </p:nvSpPr>
        <p:spPr bwMode="auto">
          <a:xfrm>
            <a:off x="5709661" y="3276835"/>
            <a:ext cx="1467948" cy="236051"/>
          </a:xfrm>
          <a:prstGeom prst="rect">
            <a:avLst/>
          </a:prstGeom>
          <a:noFill/>
          <a:ln>
            <a:noFill/>
          </a:ln>
          <a:effec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＜水素船＞</a:t>
            </a:r>
          </a:p>
        </p:txBody>
      </p:sp>
      <p:pic>
        <p:nvPicPr>
          <p:cNvPr id="18" name="図 17"/>
          <p:cNvPicPr>
            <a:picLocks noChangeAspect="1"/>
          </p:cNvPicPr>
          <p:nvPr/>
        </p:nvPicPr>
        <p:blipFill>
          <a:blip r:embed="rId19"/>
          <a:stretch>
            <a:fillRect/>
          </a:stretch>
        </p:blipFill>
        <p:spPr>
          <a:xfrm>
            <a:off x="5369968" y="3538348"/>
            <a:ext cx="1822843" cy="790831"/>
          </a:xfrm>
          <a:prstGeom prst="rect">
            <a:avLst/>
          </a:prstGeom>
        </p:spPr>
      </p:pic>
      <p:graphicFrame>
        <p:nvGraphicFramePr>
          <p:cNvPr id="91" name="グラフ 90"/>
          <p:cNvGraphicFramePr>
            <a:graphicFrameLocks/>
          </p:cNvGraphicFramePr>
          <p:nvPr>
            <p:extLst>
              <p:ext uri="{D42A27DB-BD31-4B8C-83A1-F6EECF244321}">
                <p14:modId xmlns:p14="http://schemas.microsoft.com/office/powerpoint/2010/main" val="3884652073"/>
              </p:ext>
            </p:extLst>
          </p:nvPr>
        </p:nvGraphicFramePr>
        <p:xfrm>
          <a:off x="10623188" y="3935254"/>
          <a:ext cx="3420000" cy="2124000"/>
        </p:xfrm>
        <a:graphic>
          <a:graphicData uri="http://schemas.openxmlformats.org/drawingml/2006/chart">
            <c:chart xmlns:c="http://schemas.openxmlformats.org/drawingml/2006/chart" xmlns:r="http://schemas.openxmlformats.org/officeDocument/2006/relationships" r:id="rId20"/>
          </a:graphicData>
        </a:graphic>
      </p:graphicFrame>
    </p:spTree>
    <p:extLst>
      <p:ext uri="{BB962C8B-B14F-4D97-AF65-F5344CB8AC3E}">
        <p14:creationId xmlns:p14="http://schemas.microsoft.com/office/powerpoint/2010/main" val="100654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7815443" y="1746452"/>
            <a:ext cx="7329615" cy="8136875"/>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8158210" y="1418400"/>
            <a:ext cx="6574220" cy="540000"/>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en-US" altLang="ja-JP" sz="2400" b="1" dirty="0">
                <a:solidFill>
                  <a:schemeClr val="bg1"/>
                </a:solidFill>
                <a:latin typeface="Meiryo UI" pitchFamily="50" charset="-128"/>
                <a:ea typeface="Meiryo UI" pitchFamily="50" charset="-128"/>
                <a:cs typeface="Meiryo UI" pitchFamily="50" charset="-128"/>
              </a:rPr>
              <a:t>FC</a:t>
            </a:r>
            <a:r>
              <a:rPr lang="ja-JP" altLang="en-US" sz="2400" b="1" dirty="0">
                <a:solidFill>
                  <a:schemeClr val="bg1"/>
                </a:solidFill>
                <a:latin typeface="Meiryo UI" pitchFamily="50" charset="-128"/>
                <a:ea typeface="Meiryo UI" pitchFamily="50" charset="-128"/>
                <a:cs typeface="Meiryo UI" pitchFamily="50" charset="-128"/>
              </a:rPr>
              <a:t>船研究会</a:t>
            </a:r>
          </a:p>
        </p:txBody>
      </p:sp>
      <p:sp>
        <p:nvSpPr>
          <p:cNvPr id="138" name="タイトル 1"/>
          <p:cNvSpPr txBox="1">
            <a:spLocks/>
          </p:cNvSpPr>
          <p:nvPr/>
        </p:nvSpPr>
        <p:spPr>
          <a:xfrm>
            <a:off x="-37716" y="1"/>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spc="300" dirty="0">
                <a:solidFill>
                  <a:schemeClr val="bg1"/>
                </a:solidFill>
                <a:latin typeface="+mn-ea"/>
                <a:ea typeface="+mn-ea"/>
              </a:rPr>
              <a:t>　　</a:t>
            </a:r>
            <a:r>
              <a:rPr lang="en-US" altLang="ja-JP" sz="2800" b="1" spc="300" dirty="0">
                <a:solidFill>
                  <a:schemeClr val="bg1"/>
                </a:solidFill>
                <a:latin typeface="+mn-ea"/>
                <a:ea typeface="+mn-ea"/>
              </a:rPr>
              <a:t>【</a:t>
            </a:r>
            <a:r>
              <a:rPr lang="ja-JP" altLang="en-US" sz="2800" b="1" spc="300" dirty="0">
                <a:solidFill>
                  <a:schemeClr val="bg1"/>
                </a:solidFill>
                <a:latin typeface="+mn-ea"/>
                <a:ea typeface="+mn-ea"/>
              </a:rPr>
              <a:t>参考</a:t>
            </a:r>
            <a:r>
              <a:rPr lang="en-US" altLang="ja-JP" sz="2800" b="1" spc="300" dirty="0">
                <a:solidFill>
                  <a:schemeClr val="bg1"/>
                </a:solidFill>
                <a:latin typeface="+mn-ea"/>
                <a:ea typeface="+mn-ea"/>
              </a:rPr>
              <a:t>】</a:t>
            </a:r>
            <a:r>
              <a:rPr lang="ja-JP" altLang="en-US" sz="2800" b="1" spc="300" dirty="0">
                <a:solidFill>
                  <a:schemeClr val="bg1"/>
                </a:solidFill>
                <a:latin typeface="+mn-ea"/>
                <a:ea typeface="+mn-ea"/>
              </a:rPr>
              <a:t>　事業別研究会の</a:t>
            </a:r>
            <a:r>
              <a:rPr lang="ja-JP" altLang="en-US" sz="2800" b="1" spc="300" dirty="0" smtClean="0">
                <a:solidFill>
                  <a:schemeClr val="bg1"/>
                </a:solidFill>
                <a:latin typeface="+mn-ea"/>
                <a:ea typeface="+mn-ea"/>
              </a:rPr>
              <a:t>取組</a:t>
            </a:r>
            <a:endParaRPr lang="ja-JP" altLang="en-US" sz="2800" b="1" spc="300" dirty="0">
              <a:solidFill>
                <a:schemeClr val="bg1"/>
              </a:solidFill>
              <a:latin typeface="+mn-ea"/>
              <a:ea typeface="+mn-ea"/>
            </a:endParaRPr>
          </a:p>
        </p:txBody>
      </p:sp>
      <p:sp>
        <p:nvSpPr>
          <p:cNvPr id="158" name="正方形/長方形 157"/>
          <p:cNvSpPr/>
          <p:nvPr/>
        </p:nvSpPr>
        <p:spPr>
          <a:xfrm>
            <a:off x="179810" y="636722"/>
            <a:ext cx="14965248" cy="677582"/>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80000" tIns="0" rIns="180000" bIns="0" rtlCol="0" anchor="ctr" anchorCtr="0">
            <a:noAutofit/>
          </a:bodyPr>
          <a:lstStyle/>
          <a:p>
            <a:pPr>
              <a:defRPr/>
            </a:pPr>
            <a:r>
              <a:rPr lang="ja-JP" altLang="en-US" sz="2000" b="1" dirty="0">
                <a:solidFill>
                  <a:schemeClr val="tx1"/>
                </a:solidFill>
                <a:latin typeface="Meiryo UI" pitchFamily="50" charset="-128"/>
                <a:ea typeface="Meiryo UI" pitchFamily="50" charset="-128"/>
                <a:cs typeface="Meiryo UI" pitchFamily="50" charset="-128"/>
              </a:rPr>
              <a:t>➢</a:t>
            </a:r>
            <a:r>
              <a:rPr lang="en-US" altLang="ja-JP" sz="2000" b="1" dirty="0">
                <a:solidFill>
                  <a:schemeClr val="tx1"/>
                </a:solidFill>
                <a:latin typeface="Meiryo UI" pitchFamily="50" charset="-128"/>
                <a:ea typeface="Meiryo UI" pitchFamily="50" charset="-128"/>
                <a:cs typeface="Meiryo UI" pitchFamily="50" charset="-128"/>
              </a:rPr>
              <a:t>H</a:t>
            </a:r>
            <a:r>
              <a:rPr lang="en-US" altLang="ja-JP" sz="1400" b="1" dirty="0">
                <a:solidFill>
                  <a:schemeClr val="tx1"/>
                </a:solidFill>
                <a:latin typeface="Meiryo UI" pitchFamily="50" charset="-128"/>
                <a:ea typeface="Meiryo UI" pitchFamily="50" charset="-128"/>
                <a:cs typeface="Meiryo UI" pitchFamily="50" charset="-128"/>
              </a:rPr>
              <a:t>2</a:t>
            </a:r>
            <a:r>
              <a:rPr lang="en-US" altLang="ja-JP" sz="2000" b="1" dirty="0">
                <a:solidFill>
                  <a:schemeClr val="tx1"/>
                </a:solidFill>
                <a:latin typeface="Meiryo UI" pitchFamily="50" charset="-128"/>
                <a:ea typeface="Meiryo UI" pitchFamily="50" charset="-128"/>
                <a:cs typeface="Meiryo UI" pitchFamily="50" charset="-128"/>
              </a:rPr>
              <a:t>Osaka</a:t>
            </a:r>
            <a:r>
              <a:rPr lang="ja-JP" altLang="en-US" sz="2000" b="1" dirty="0">
                <a:solidFill>
                  <a:schemeClr val="tx1"/>
                </a:solidFill>
                <a:latin typeface="Meiryo UI" pitchFamily="50" charset="-128"/>
                <a:ea typeface="Meiryo UI" pitchFamily="50" charset="-128"/>
                <a:cs typeface="Meiryo UI" pitchFamily="50" charset="-128"/>
              </a:rPr>
              <a:t>ビジョン推進会議に事業別研究会を設置。</a:t>
            </a:r>
            <a:endParaRPr lang="en-US" altLang="ja-JP" sz="2000" b="1" dirty="0">
              <a:solidFill>
                <a:schemeClr val="tx1"/>
              </a:solidFill>
              <a:latin typeface="Meiryo UI" pitchFamily="50" charset="-128"/>
              <a:ea typeface="Meiryo UI" pitchFamily="50" charset="-128"/>
              <a:cs typeface="Meiryo UI" pitchFamily="50" charset="-128"/>
            </a:endParaRPr>
          </a:p>
          <a:p>
            <a:pPr>
              <a:defRPr/>
            </a:pPr>
            <a:r>
              <a:rPr lang="ja-JP" altLang="en-US" sz="2000" b="1" dirty="0">
                <a:solidFill>
                  <a:schemeClr val="tx1"/>
                </a:solidFill>
                <a:latin typeface="Meiryo UI" pitchFamily="50" charset="-128"/>
                <a:ea typeface="Meiryo UI" pitchFamily="50" charset="-128"/>
                <a:cs typeface="Meiryo UI" pitchFamily="50" charset="-128"/>
              </a:rPr>
              <a:t>　 </a:t>
            </a:r>
            <a:r>
              <a:rPr lang="en-US" altLang="ja-JP" sz="2000" b="1" dirty="0">
                <a:solidFill>
                  <a:schemeClr val="tx1"/>
                </a:solidFill>
                <a:latin typeface="Meiryo UI" pitchFamily="50" charset="-128"/>
                <a:ea typeface="Meiryo UI" pitchFamily="50" charset="-128"/>
                <a:cs typeface="Meiryo UI" pitchFamily="50" charset="-128"/>
              </a:rPr>
              <a:t>FC</a:t>
            </a:r>
            <a:r>
              <a:rPr lang="ja-JP" altLang="en-US" sz="2000" b="1" dirty="0">
                <a:solidFill>
                  <a:schemeClr val="tx1"/>
                </a:solidFill>
                <a:latin typeface="Meiryo UI" pitchFamily="50" charset="-128"/>
                <a:ea typeface="Meiryo UI" pitchFamily="50" charset="-128"/>
                <a:cs typeface="Meiryo UI" pitchFamily="50" charset="-128"/>
              </a:rPr>
              <a:t>バスの導入及び</a:t>
            </a:r>
            <a:r>
              <a:rPr lang="en-US" altLang="ja-JP" sz="2000" b="1" dirty="0">
                <a:solidFill>
                  <a:schemeClr val="tx1"/>
                </a:solidFill>
                <a:latin typeface="Meiryo UI" pitchFamily="50" charset="-128"/>
                <a:ea typeface="Meiryo UI" pitchFamily="50" charset="-128"/>
                <a:cs typeface="Meiryo UI" pitchFamily="50" charset="-128"/>
              </a:rPr>
              <a:t>FC</a:t>
            </a:r>
            <a:r>
              <a:rPr lang="ja-JP" altLang="en-US" sz="2000" b="1" dirty="0">
                <a:solidFill>
                  <a:schemeClr val="tx1"/>
                </a:solidFill>
                <a:latin typeface="Meiryo UI" pitchFamily="50" charset="-128"/>
                <a:ea typeface="Meiryo UI" pitchFamily="50" charset="-128"/>
                <a:cs typeface="Meiryo UI" pitchFamily="50" charset="-128"/>
              </a:rPr>
              <a:t>船の実証運行に向けた課題等を検討し、具体化に向けた検討を行ってきた。</a:t>
            </a:r>
            <a:endParaRPr lang="en-US" altLang="ja-JP" sz="2000" b="1" dirty="0">
              <a:solidFill>
                <a:schemeClr val="tx1"/>
              </a:solidFill>
              <a:latin typeface="Meiryo UI" pitchFamily="50" charset="-128"/>
              <a:ea typeface="Meiryo UI" pitchFamily="50" charset="-128"/>
              <a:cs typeface="Meiryo UI" pitchFamily="50" charset="-128"/>
            </a:endParaRPr>
          </a:p>
        </p:txBody>
      </p:sp>
      <p:sp>
        <p:nvSpPr>
          <p:cNvPr id="140" name="角丸四角形 139"/>
          <p:cNvSpPr/>
          <p:nvPr/>
        </p:nvSpPr>
        <p:spPr bwMode="auto">
          <a:xfrm>
            <a:off x="186661" y="1750964"/>
            <a:ext cx="7363467" cy="8132364"/>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485829" y="1418330"/>
            <a:ext cx="6574220" cy="540000"/>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en-US" altLang="ja-JP" sz="2400" b="1" dirty="0">
                <a:solidFill>
                  <a:schemeClr val="bg1"/>
                </a:solidFill>
                <a:latin typeface="Meiryo UI" pitchFamily="50" charset="-128"/>
                <a:ea typeface="Meiryo UI" pitchFamily="50" charset="-128"/>
                <a:cs typeface="Meiryo UI" pitchFamily="50" charset="-128"/>
              </a:rPr>
              <a:t>FC</a:t>
            </a:r>
            <a:r>
              <a:rPr lang="ja-JP" altLang="en-US" sz="2400" b="1" dirty="0">
                <a:solidFill>
                  <a:schemeClr val="bg1"/>
                </a:solidFill>
                <a:latin typeface="Meiryo UI" pitchFamily="50" charset="-128"/>
                <a:ea typeface="Meiryo UI" pitchFamily="50" charset="-128"/>
                <a:cs typeface="Meiryo UI" pitchFamily="50" charset="-128"/>
              </a:rPr>
              <a:t>バス研究会</a:t>
            </a:r>
          </a:p>
        </p:txBody>
      </p:sp>
      <p:sp>
        <p:nvSpPr>
          <p:cNvPr id="89" name="タイトル 1"/>
          <p:cNvSpPr txBox="1">
            <a:spLocks/>
          </p:cNvSpPr>
          <p:nvPr/>
        </p:nvSpPr>
        <p:spPr>
          <a:xfrm>
            <a:off x="14492192" y="115042"/>
            <a:ext cx="941875" cy="409693"/>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参考２</a:t>
            </a:r>
          </a:p>
        </p:txBody>
      </p:sp>
      <p:sp>
        <p:nvSpPr>
          <p:cNvPr id="17" name="テキスト ボックス 16"/>
          <p:cNvSpPr txBox="1"/>
          <p:nvPr/>
        </p:nvSpPr>
        <p:spPr>
          <a:xfrm>
            <a:off x="179810" y="2240669"/>
            <a:ext cx="7279042" cy="4401205"/>
          </a:xfrm>
          <a:prstGeom prst="rect">
            <a:avLst/>
          </a:prstGeom>
          <a:noFill/>
        </p:spPr>
        <p:txBody>
          <a:bodyPr wrap="square" rtlCol="0">
            <a:spAutoFit/>
          </a:bodyPr>
          <a:lstStyle/>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将来的な</a:t>
            </a: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バス導入の機運醸成のため、</a:t>
            </a:r>
            <a:r>
              <a:rPr kumimoji="1" lang="en-US" altLang="ja-JP" sz="2000" dirty="0">
                <a:latin typeface="Meiryo UI" panose="020B0604030504040204" pitchFamily="50" charset="-128"/>
                <a:ea typeface="Meiryo UI" panose="020B0604030504040204" pitchFamily="50" charset="-128"/>
              </a:rPr>
              <a:t>FC</a:t>
            </a:r>
            <a:r>
              <a:rPr kumimoji="1" lang="ja-JP" altLang="en-US" sz="2000" dirty="0">
                <a:latin typeface="Meiryo UI" panose="020B0604030504040204" pitchFamily="50" charset="-128"/>
                <a:ea typeface="Meiryo UI" panose="020B0604030504040204" pitchFamily="50" charset="-128"/>
              </a:rPr>
              <a:t>バス試乗会を実施</a:t>
            </a: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endParaRPr kumimoji="1"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関空島内をはじめとする府内での導入を目指し、課題抽出や情報共有を行い、課題解決等に向けた協議を実施</a:t>
            </a: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府域における</a:t>
            </a: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バスの初導入（</a:t>
            </a:r>
            <a:r>
              <a:rPr lang="en-US" altLang="ja-JP" sz="2000" dirty="0">
                <a:latin typeface="Meiryo UI" panose="020B0604030504040204" pitchFamily="50" charset="-128"/>
                <a:ea typeface="Meiryo UI" panose="020B0604030504040204" pitchFamily="50" charset="-128"/>
              </a:rPr>
              <a:t>2021</a:t>
            </a:r>
            <a:r>
              <a:rPr lang="ja-JP" altLang="en-US" sz="2000" dirty="0" smtClean="0">
                <a:latin typeface="Meiryo UI" panose="020B0604030504040204" pitchFamily="50" charset="-128"/>
                <a:ea typeface="Meiryo UI" panose="020B0604030504040204" pitchFamily="50" charset="-128"/>
              </a:rPr>
              <a:t>年度）</a:t>
            </a:r>
            <a:endParaRPr kumimoji="1" lang="ja-JP" altLang="en-US" sz="20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7884666" y="2205479"/>
            <a:ext cx="7219445" cy="4062651"/>
          </a:xfrm>
          <a:prstGeom prst="rect">
            <a:avLst/>
          </a:prstGeom>
          <a:noFill/>
        </p:spPr>
        <p:txBody>
          <a:bodyPr wrap="square" rtlCol="0">
            <a:spAutoFit/>
          </a:bodyPr>
          <a:lstStyle/>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小型船舶を対象とした</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水素燃料電池船の安全ガイドライン</a:t>
            </a:r>
            <a:r>
              <a:rPr lang="en-US" altLang="ja-JP" sz="2000" dirty="0">
                <a:latin typeface="Meiryo UI" panose="020B0604030504040204" pitchFamily="50" charset="-128"/>
                <a:ea typeface="Meiryo UI" panose="020B0604030504040204" pitchFamily="50" charset="-128"/>
              </a:rPr>
              <a:t>｣(2018</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月国土交通省海事局</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の策定に協力</a:t>
            </a: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観光船のＦＣ化に関する調査（</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）を実施し、経済効果や環境性についての基礎資料として活用</a:t>
            </a:r>
            <a:endParaRPr lang="en-US" altLang="ja-JP" sz="2000" dirty="0">
              <a:latin typeface="Meiryo UI" panose="020B0604030504040204" pitchFamily="50" charset="-128"/>
              <a:ea typeface="Meiryo UI" panose="020B0604030504040204" pitchFamily="50" charset="-128"/>
            </a:endParaRPr>
          </a:p>
          <a:p>
            <a:pPr lvl="1">
              <a:spcBef>
                <a:spcPts val="1200"/>
              </a:spcBef>
            </a:pPr>
            <a:r>
              <a:rPr lang="ja-JP" altLang="en-US" sz="1600" dirty="0">
                <a:latin typeface="Meiryo UI" panose="020B0604030504040204" pitchFamily="50" charset="-128"/>
                <a:ea typeface="Meiryo UI" panose="020B0604030504040204" pitchFamily="50" charset="-128"/>
              </a:rPr>
              <a:t>大阪の観光船を</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化するにあたっての課題及び</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化が与える影響や経済的効果などについて、関連文献の収集整理や関連事業者へのヒアリング等による調査を実施（</a:t>
            </a: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船に関する日本国内での取組等について、実施主体へのヒアリングや情報交換を行い、</a:t>
            </a: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船研究会において情報共有を実施</a:t>
            </a: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船の開発（</a:t>
            </a:r>
            <a:r>
              <a:rPr lang="en-US" altLang="ja-JP" sz="2000" dirty="0">
                <a:latin typeface="Meiryo UI" panose="020B0604030504040204" pitchFamily="50" charset="-128"/>
                <a:ea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rPr>
              <a:t>年度）</a:t>
            </a:r>
            <a:endParaRPr lang="en-US" altLang="ja-JP" sz="2000" dirty="0">
              <a:latin typeface="Meiryo UI" panose="020B0604030504040204" pitchFamily="50" charset="-128"/>
              <a:ea typeface="Meiryo UI" panose="020B0604030504040204" pitchFamily="50" charset="-128"/>
            </a:endParaRPr>
          </a:p>
          <a:p>
            <a:pPr marL="514350" indent="-514350">
              <a:spcBef>
                <a:spcPts val="1200"/>
              </a:spcBef>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FC</a:t>
            </a:r>
            <a:r>
              <a:rPr lang="ja-JP" altLang="en-US" sz="2000" dirty="0">
                <a:latin typeface="Meiryo UI" panose="020B0604030504040204" pitchFamily="50" charset="-128"/>
                <a:ea typeface="Meiryo UI" panose="020B0604030504040204" pitchFamily="50" charset="-128"/>
              </a:rPr>
              <a:t>船の実証（</a:t>
            </a:r>
            <a:r>
              <a:rPr lang="en-US" altLang="ja-JP" sz="2000" dirty="0">
                <a:latin typeface="Meiryo UI" panose="020B0604030504040204" pitchFamily="50" charset="-128"/>
                <a:ea typeface="Meiryo UI" panose="020B0604030504040204" pitchFamily="50" charset="-128"/>
              </a:rPr>
              <a:t>2021</a:t>
            </a:r>
            <a:r>
              <a:rPr lang="ja-JP" altLang="en-US" sz="2000" dirty="0">
                <a:latin typeface="Meiryo UI" panose="020B0604030504040204" pitchFamily="50" charset="-128"/>
                <a:ea typeface="Meiryo UI" panose="020B0604030504040204" pitchFamily="50" charset="-128"/>
              </a:rPr>
              <a:t>年度）</a:t>
            </a:r>
          </a:p>
        </p:txBody>
      </p:sp>
      <p:sp>
        <p:nvSpPr>
          <p:cNvPr id="21" name="テキスト ボックス 20"/>
          <p:cNvSpPr txBox="1"/>
          <p:nvPr/>
        </p:nvSpPr>
        <p:spPr>
          <a:xfrm>
            <a:off x="8341548" y="3710960"/>
            <a:ext cx="389850"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pic>
        <p:nvPicPr>
          <p:cNvPr id="96" name="図 95"/>
          <p:cNvPicPr>
            <a:picLocks noChangeAspect="1"/>
          </p:cNvPicPr>
          <p:nvPr/>
        </p:nvPicPr>
        <p:blipFill>
          <a:blip r:embed="rId2"/>
          <a:stretch>
            <a:fillRect/>
          </a:stretch>
        </p:blipFill>
        <p:spPr>
          <a:xfrm>
            <a:off x="4372450" y="2884695"/>
            <a:ext cx="2576112" cy="1827140"/>
          </a:xfrm>
          <a:prstGeom prst="rect">
            <a:avLst/>
          </a:prstGeom>
        </p:spPr>
      </p:pic>
      <p:pic>
        <p:nvPicPr>
          <p:cNvPr id="97" name="Picture 2" descr="E:\LIB\56 H2Osakaビジョン\003　FCバス研究会\02　28年度\14　2905xx　関空FCバスPJ\写真\資料作成用\DSC_5351.pn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8000" contrast="2000"/>
                    </a14:imgEffect>
                  </a14:imgLayer>
                </a14:imgProps>
              </a:ext>
              <a:ext uri="{28A0092B-C50C-407E-A947-70E740481C1C}">
                <a14:useLocalDpi xmlns:a14="http://schemas.microsoft.com/office/drawing/2010/main"/>
              </a:ext>
            </a:extLst>
          </a:blip>
          <a:srcRect t="9728" b="-9728"/>
          <a:stretch/>
        </p:blipFill>
        <p:spPr bwMode="auto">
          <a:xfrm>
            <a:off x="971898" y="2884695"/>
            <a:ext cx="2579832" cy="202673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669353" y="4801508"/>
            <a:ext cx="3366627"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関西国際空港での</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バス体験イベント</a:t>
            </a:r>
            <a:endParaRPr kumimoji="1" lang="ja-JP" altLang="en-US" sz="1600" dirty="0">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4140250" y="4785936"/>
            <a:ext cx="2954655"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百舌鳥古墳群での</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バス試乗会</a:t>
            </a:r>
            <a:endParaRPr kumimoji="1" lang="ja-JP" altLang="en-US" sz="1600" dirty="0">
              <a:latin typeface="Meiryo UI" panose="020B0604030504040204" pitchFamily="50" charset="-128"/>
              <a:ea typeface="Meiryo UI" panose="020B0604030504040204" pitchFamily="50" charset="-128"/>
            </a:endParaRPr>
          </a:p>
        </p:txBody>
      </p:sp>
      <p:pic>
        <p:nvPicPr>
          <p:cNvPr id="33" name="Picture 2" descr="https://www.yanmar.com/media/news/2021/10/12061250/20211013-img-0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316890" y="6395482"/>
            <a:ext cx="4354995" cy="2903330"/>
          </a:xfrm>
          <a:prstGeom prst="rect">
            <a:avLst/>
          </a:prstGeom>
          <a:noFill/>
          <a:extLst>
            <a:ext uri="{909E8E84-426E-40DD-AFC4-6F175D3DCCD1}">
              <a14:hiddenFill xmlns:a14="http://schemas.microsoft.com/office/drawing/2010/main">
                <a:solidFill>
                  <a:srgbClr val="FFFFFF"/>
                </a:solidFill>
              </a14:hiddenFill>
            </a:ext>
          </a:extLst>
        </p:spPr>
      </p:pic>
      <p:sp>
        <p:nvSpPr>
          <p:cNvPr id="104" name="テキスト ボックス 103"/>
          <p:cNvSpPr txBox="1"/>
          <p:nvPr/>
        </p:nvSpPr>
        <p:spPr>
          <a:xfrm>
            <a:off x="10490746" y="9288310"/>
            <a:ext cx="2007281"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大阪湾での</a:t>
            </a:r>
            <a:r>
              <a:rPr lang="en-US" altLang="ja-JP" sz="1600" dirty="0">
                <a:latin typeface="Meiryo UI" panose="020B0604030504040204" pitchFamily="50" charset="-128"/>
                <a:ea typeface="Meiryo UI" panose="020B0604030504040204" pitchFamily="50" charset="-128"/>
              </a:rPr>
              <a:t>FC</a:t>
            </a:r>
            <a:r>
              <a:rPr lang="ja-JP" altLang="en-US" sz="1600" dirty="0">
                <a:latin typeface="Meiryo UI" panose="020B0604030504040204" pitchFamily="50" charset="-128"/>
                <a:ea typeface="Meiryo UI" panose="020B0604030504040204" pitchFamily="50" charset="-128"/>
              </a:rPr>
              <a:t>船実証</a:t>
            </a:r>
            <a:endParaRPr kumimoji="1" lang="ja-JP" altLang="en-US"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365591" y="9379272"/>
            <a:ext cx="334077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府域に初導入された</a:t>
            </a:r>
            <a:r>
              <a:rPr lang="en-US" altLang="ja-JP" sz="1600" dirty="0" smtClean="0">
                <a:latin typeface="Meiryo UI" panose="020B0604030504040204" pitchFamily="50" charset="-128"/>
                <a:ea typeface="Meiryo UI" panose="020B0604030504040204" pitchFamily="50" charset="-128"/>
              </a:rPr>
              <a:t>FC</a:t>
            </a:r>
            <a:r>
              <a:rPr lang="ja-JP" altLang="en-US" sz="1600" dirty="0" smtClean="0">
                <a:latin typeface="Meiryo UI" panose="020B0604030504040204" pitchFamily="50" charset="-128"/>
                <a:ea typeface="Meiryo UI" panose="020B0604030504040204" pitchFamily="50" charset="-128"/>
              </a:rPr>
              <a:t>バス（２台）</a:t>
            </a:r>
            <a:endParaRPr kumimoji="1" lang="ja-JP" altLang="en-US" sz="16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6"/>
          <a:stretch>
            <a:fillRect/>
          </a:stretch>
        </p:blipFill>
        <p:spPr>
          <a:xfrm>
            <a:off x="1929253" y="6763794"/>
            <a:ext cx="3442855" cy="2646436"/>
          </a:xfrm>
          <a:prstGeom prst="rect">
            <a:avLst/>
          </a:prstGeom>
        </p:spPr>
      </p:pic>
    </p:spTree>
    <p:extLst>
      <p:ext uri="{BB962C8B-B14F-4D97-AF65-F5344CB8AC3E}">
        <p14:creationId xmlns:p14="http://schemas.microsoft.com/office/powerpoint/2010/main" val="261460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977FA8-915E-477D-A5DB-ABD45635B226}"/>
              </a:ext>
            </a:extLst>
          </p:cNvPr>
          <p:cNvSpPr txBox="1">
            <a:spLocks/>
          </p:cNvSpPr>
          <p:nvPr/>
        </p:nvSpPr>
        <p:spPr>
          <a:xfrm>
            <a:off x="611858" y="810320"/>
            <a:ext cx="13933170" cy="720080"/>
          </a:xfrm>
          <a:prstGeom prst="rect">
            <a:avLst/>
          </a:prstGeom>
        </p:spPr>
        <p:txBody>
          <a:bodyPr>
            <a:noAutofit/>
          </a:bodyPr>
          <a:lstStyle>
            <a:lvl1pPr algn="ctr" defTabSz="1439812" rtl="0" eaLnBrk="1" latinLnBrk="0" hangingPunct="1">
              <a:spcBef>
                <a:spcPct val="0"/>
              </a:spcBef>
              <a:buNone/>
              <a:defRPr kumimoji="1" sz="6900" kern="1200">
                <a:solidFill>
                  <a:schemeClr val="tx1"/>
                </a:solidFill>
                <a:latin typeface="+mj-lt"/>
                <a:ea typeface="+mj-ea"/>
                <a:cs typeface="+mj-cs"/>
              </a:defRPr>
            </a:lvl1pPr>
          </a:lstStyle>
          <a:p>
            <a:r>
              <a:rPr lang="ja-JP" altLang="en-US" sz="4400" dirty="0"/>
              <a:t>目次</a:t>
            </a:r>
          </a:p>
        </p:txBody>
      </p:sp>
      <p:sp>
        <p:nvSpPr>
          <p:cNvPr id="5" name="テキスト ボックス 4"/>
          <p:cNvSpPr txBox="1"/>
          <p:nvPr/>
        </p:nvSpPr>
        <p:spPr>
          <a:xfrm>
            <a:off x="1187922" y="2682528"/>
            <a:ext cx="13831835" cy="6408712"/>
          </a:xfrm>
          <a:prstGeom prst="rect">
            <a:avLst/>
          </a:prstGeom>
          <a:noFill/>
        </p:spPr>
        <p:txBody>
          <a:bodyPr wrap="square" rtlCol="0" anchor="ctr">
            <a:noAutofit/>
          </a:bodyPr>
          <a:lstStyle/>
          <a:p>
            <a:pPr marL="514350" indent="-514350">
              <a:buFont typeface="+mj-lt"/>
              <a:buAutoNum type="arabicPeriod"/>
            </a:pPr>
            <a:r>
              <a:rPr lang="en-US" altLang="ja-JP" b="1" dirty="0"/>
              <a:t>H</a:t>
            </a:r>
            <a:r>
              <a:rPr lang="en-US" altLang="ja-JP" sz="2400" b="1" dirty="0"/>
              <a:t>2</a:t>
            </a:r>
            <a:r>
              <a:rPr lang="en-US" altLang="ja-JP" b="1" dirty="0"/>
              <a:t>Osaka</a:t>
            </a:r>
            <a:r>
              <a:rPr lang="ja-JP" altLang="en-US" b="1" dirty="0"/>
              <a:t>ビジョンについて</a:t>
            </a:r>
            <a:endParaRPr lang="en-US" altLang="ja-JP" b="1" dirty="0"/>
          </a:p>
          <a:p>
            <a:pPr marL="514350" indent="-514350">
              <a:buFont typeface="+mj-lt"/>
              <a:buAutoNum type="arabicPeriod"/>
            </a:pPr>
            <a:r>
              <a:rPr kumimoji="1" lang="ja-JP" altLang="en-US" b="1" dirty="0"/>
              <a:t>水素の有望性</a:t>
            </a:r>
            <a:endParaRPr lang="en-US" altLang="ja-JP" b="1" dirty="0"/>
          </a:p>
          <a:p>
            <a:pPr marL="514350" indent="-514350">
              <a:buFont typeface="+mj-lt"/>
              <a:buAutoNum type="arabicPeriod"/>
            </a:pPr>
            <a:r>
              <a:rPr lang="ja-JP" altLang="en-US" b="1" dirty="0"/>
              <a:t>水素にかかる最新の動向</a:t>
            </a:r>
            <a:endParaRPr lang="en-US" altLang="ja-JP" b="1" dirty="0"/>
          </a:p>
          <a:p>
            <a:pPr marL="514350" indent="-514350">
              <a:buFont typeface="+mj-lt"/>
              <a:buAutoNum type="arabicPeriod"/>
            </a:pPr>
            <a:r>
              <a:rPr lang="ja-JP" altLang="en-US" b="1" dirty="0"/>
              <a:t>これまでの「</a:t>
            </a:r>
            <a:r>
              <a:rPr lang="en-US" altLang="ja-JP" b="1" dirty="0"/>
              <a:t>H</a:t>
            </a:r>
            <a:r>
              <a:rPr lang="en-US" altLang="ja-JP" sz="2400" b="1" dirty="0"/>
              <a:t>2</a:t>
            </a:r>
            <a:r>
              <a:rPr lang="en-US" altLang="ja-JP" b="1" dirty="0"/>
              <a:t>Osaka</a:t>
            </a:r>
            <a:r>
              <a:rPr lang="ja-JP" altLang="en-US" b="1" dirty="0"/>
              <a:t>ビジョン推進会議」の取組</a:t>
            </a:r>
            <a:endParaRPr lang="en-US" altLang="ja-JP" b="1" dirty="0"/>
          </a:p>
          <a:p>
            <a:pPr marL="514350" indent="-514350">
              <a:buFont typeface="+mj-lt"/>
              <a:buAutoNum type="arabicPeriod"/>
            </a:pPr>
            <a:r>
              <a:rPr kumimoji="1" lang="ja-JP" altLang="en-US" b="1"/>
              <a:t>取組</a:t>
            </a:r>
            <a:r>
              <a:rPr kumimoji="1" lang="ja-JP" altLang="en-US" b="1" smtClean="0"/>
              <a:t>の基本方針</a:t>
            </a:r>
            <a:endParaRPr kumimoji="1" lang="en-US" altLang="ja-JP" b="1" dirty="0"/>
          </a:p>
          <a:p>
            <a:pPr marL="514350" indent="-514350">
              <a:buFont typeface="+mj-lt"/>
              <a:buAutoNum type="arabicPeriod"/>
            </a:pPr>
            <a:r>
              <a:rPr kumimoji="1" lang="ja-JP" altLang="en-US" b="1" dirty="0"/>
              <a:t>取組の方向性</a:t>
            </a:r>
            <a:endParaRPr kumimoji="1" lang="en-US" altLang="ja-JP" b="1" dirty="0"/>
          </a:p>
          <a:p>
            <a:pPr marL="514350" indent="-514350">
              <a:buFont typeface="+mj-lt"/>
              <a:buAutoNum type="arabicPeriod"/>
            </a:pPr>
            <a:r>
              <a:rPr lang="ja-JP" altLang="en-US" b="1" dirty="0"/>
              <a:t>プロジェクト創出に向けた取組の視点</a:t>
            </a:r>
            <a:endParaRPr lang="en-US" altLang="ja-JP" b="1" dirty="0"/>
          </a:p>
          <a:p>
            <a:pPr marL="514350" indent="-514350">
              <a:buFont typeface="+mj-lt"/>
              <a:buAutoNum type="arabicPeriod"/>
            </a:pPr>
            <a:r>
              <a:rPr kumimoji="1" lang="ja-JP" altLang="en-US" b="1" dirty="0"/>
              <a:t>万博での活用が期待されるプロジェクトの</a:t>
            </a:r>
            <a:r>
              <a:rPr lang="ja-JP" altLang="en-US" b="1" dirty="0"/>
              <a:t>推進</a:t>
            </a:r>
            <a:r>
              <a:rPr kumimoji="1" lang="ja-JP" altLang="en-US" b="1" dirty="0"/>
              <a:t>・事業化に向けた取組</a:t>
            </a:r>
            <a:endParaRPr lang="en-US" altLang="ja-JP" b="1" dirty="0"/>
          </a:p>
          <a:p>
            <a:pPr>
              <a:spcBef>
                <a:spcPts val="1800"/>
              </a:spcBef>
            </a:pPr>
            <a:r>
              <a:rPr lang="ja-JP" altLang="en-US" b="1" dirty="0"/>
              <a:t>＜参考＞</a:t>
            </a:r>
            <a:endParaRPr lang="en-US" altLang="ja-JP" b="1" dirty="0"/>
          </a:p>
          <a:p>
            <a:r>
              <a:rPr lang="ja-JP" altLang="en-US" b="1" dirty="0"/>
              <a:t>　・大阪のポテンシャル</a:t>
            </a:r>
            <a:endParaRPr lang="en-US" altLang="ja-JP" b="1" dirty="0"/>
          </a:p>
          <a:p>
            <a:r>
              <a:rPr lang="ja-JP" altLang="en-US" b="1" dirty="0"/>
              <a:t>　・</a:t>
            </a:r>
            <a:r>
              <a:rPr lang="en-US" altLang="ja-JP" b="1" dirty="0"/>
              <a:t>H</a:t>
            </a:r>
            <a:r>
              <a:rPr lang="en-US" altLang="ja-JP" sz="2400" b="1" dirty="0"/>
              <a:t>2</a:t>
            </a:r>
            <a:r>
              <a:rPr lang="en-US" altLang="ja-JP" b="1" dirty="0"/>
              <a:t>Osaka</a:t>
            </a:r>
            <a:r>
              <a:rPr lang="ja-JP" altLang="en-US" b="1" dirty="0"/>
              <a:t>ビジョン推進会議　事業別研究会の取組</a:t>
            </a:r>
          </a:p>
          <a:p>
            <a:r>
              <a:rPr lang="ja-JP" altLang="en-US" b="1" dirty="0"/>
              <a:t>　・用語解説</a:t>
            </a:r>
            <a:endParaRPr lang="en-US" altLang="ja-JP" b="1" dirty="0"/>
          </a:p>
        </p:txBody>
      </p:sp>
    </p:spTree>
    <p:extLst>
      <p:ext uri="{BB962C8B-B14F-4D97-AF65-F5344CB8AC3E}">
        <p14:creationId xmlns:p14="http://schemas.microsoft.com/office/powerpoint/2010/main" val="72975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b="1" spc="300" dirty="0">
                <a:solidFill>
                  <a:schemeClr val="bg1"/>
                </a:solidFill>
                <a:latin typeface="+mj-ea"/>
              </a:rPr>
              <a:t>H</a:t>
            </a:r>
            <a:r>
              <a:rPr lang="en-US" altLang="ja-JP" sz="2000" b="1" spc="300" dirty="0">
                <a:solidFill>
                  <a:schemeClr val="bg1"/>
                </a:solidFill>
                <a:latin typeface="+mj-ea"/>
              </a:rPr>
              <a:t>2</a:t>
            </a:r>
            <a:r>
              <a:rPr lang="en-US" altLang="ja-JP" sz="2800" b="1" spc="300" dirty="0">
                <a:solidFill>
                  <a:schemeClr val="bg1"/>
                </a:solidFill>
                <a:latin typeface="+mj-ea"/>
              </a:rPr>
              <a:t>Osaka</a:t>
            </a:r>
            <a:r>
              <a:rPr lang="ja-JP" altLang="en-US" sz="2800" b="1" spc="300" dirty="0">
                <a:solidFill>
                  <a:schemeClr val="bg1"/>
                </a:solidFill>
              </a:rPr>
              <a:t>ビジョンについて</a:t>
            </a:r>
          </a:p>
        </p:txBody>
      </p:sp>
      <p:sp>
        <p:nvSpPr>
          <p:cNvPr id="10" name="正方形/長方形 9"/>
          <p:cNvSpPr/>
          <p:nvPr/>
        </p:nvSpPr>
        <p:spPr>
          <a:xfrm>
            <a:off x="0" y="1052065"/>
            <a:ext cx="15517609" cy="456273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06616" tIns="0" rIns="252000" bIns="0" rtlCol="0" anchor="ctr" anchorCtr="0">
            <a:noAutofit/>
          </a:bodyPr>
          <a:lstStyle/>
          <a:p>
            <a:pPr marL="282121" indent="-282121">
              <a:buFont typeface="Wingdings" panose="05000000000000000000" pitchFamily="2" charset="2"/>
              <a:buChar char="Ø"/>
              <a:defRP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気候変動とエネルギーの安定供給への対応は、世界共通の課題とされている中、エネルギーの多様な選択肢の一つとして水素が活用されている「水素社会」の実現は、温室効果ガスの削減を</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はじめエネルギー源の多様化など</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多くの社会課題の解決に貢献</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2121" indent="-282121">
              <a:spcBef>
                <a:spcPts val="600"/>
              </a:spcBef>
              <a:buFont typeface="Wingdings" panose="05000000000000000000" pitchFamily="2" charset="2"/>
              <a:buChar char="Ø"/>
              <a:defRP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水素関連分野に先進的に取り組む企業や、高い技術力を持つ多様で厚みのある中小企業が集積する大阪は、多種多様な技術が集約される水素関連産業の発展に大きく貢献できる。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2121" indent="-282121">
              <a:spcBef>
                <a:spcPts val="600"/>
              </a:spcBef>
              <a:buFont typeface="Wingdings" panose="05000000000000000000" pitchFamily="2" charset="2"/>
              <a:buChar char="Ø"/>
              <a:defRPr/>
            </a:pPr>
            <a:r>
              <a:rPr lang="ja-JP" altLang="en-US" sz="2000" b="1" dirty="0">
                <a:solidFill>
                  <a:schemeClr val="tx1"/>
                </a:solidFill>
                <a:latin typeface="Meiryo UI" pitchFamily="50" charset="-128"/>
                <a:ea typeface="Meiryo UI" pitchFamily="50" charset="-128"/>
                <a:cs typeface="Meiryo UI" pitchFamily="50" charset="-128"/>
              </a:rPr>
              <a:t>成長産業分野である水素</a:t>
            </a:r>
            <a:r>
              <a:rPr lang="ja-JP" altLang="en-US" sz="2000" b="1" dirty="0" smtClean="0">
                <a:solidFill>
                  <a:schemeClr val="tx1"/>
                </a:solidFill>
                <a:latin typeface="Meiryo UI" pitchFamily="50" charset="-128"/>
                <a:ea typeface="Meiryo UI" pitchFamily="50" charset="-128"/>
                <a:cs typeface="Meiryo UI" pitchFamily="50" charset="-128"/>
              </a:rPr>
              <a:t>関連事業の</a:t>
            </a:r>
            <a:r>
              <a:rPr lang="ja-JP" altLang="en-US" sz="2000" b="1" dirty="0">
                <a:solidFill>
                  <a:schemeClr val="tx1"/>
                </a:solidFill>
                <a:latin typeface="Meiryo UI" pitchFamily="50" charset="-128"/>
                <a:ea typeface="Meiryo UI" pitchFamily="50" charset="-128"/>
                <a:cs typeface="Meiryo UI" pitchFamily="50" charset="-128"/>
              </a:rPr>
              <a:t>取組の方向性を示し、水素の需要拡大につながる新たな製品・サービスの実用化を図ることで、 水素利用の幅の拡大につなげる</a:t>
            </a:r>
            <a:r>
              <a:rPr lang="ja-JP" altLang="en-US" sz="2000" dirty="0">
                <a:solidFill>
                  <a:schemeClr val="tx1"/>
                </a:solidFill>
                <a:latin typeface="Meiryo UI" pitchFamily="50" charset="-128"/>
                <a:ea typeface="Meiryo UI" pitchFamily="50" charset="-128"/>
                <a:cs typeface="Meiryo UI" pitchFamily="50" charset="-128"/>
              </a:rPr>
              <a:t>ことを目的に「</a:t>
            </a:r>
            <a:r>
              <a:rPr lang="en-US" altLang="ja-JP" sz="2000" dirty="0">
                <a:solidFill>
                  <a:schemeClr val="tx1"/>
                </a:solidFill>
                <a:latin typeface="Meiryo UI" pitchFamily="50" charset="-128"/>
                <a:ea typeface="Meiryo UI" pitchFamily="50" charset="-128"/>
                <a:cs typeface="Meiryo UI" pitchFamily="50" charset="-128"/>
              </a:rPr>
              <a:t>H</a:t>
            </a:r>
            <a:r>
              <a:rPr lang="en-US" altLang="ja-JP" sz="1600" dirty="0">
                <a:solidFill>
                  <a:schemeClr val="tx1"/>
                </a:solidFill>
                <a:latin typeface="Meiryo UI" pitchFamily="50" charset="-128"/>
                <a:ea typeface="Meiryo UI" pitchFamily="50" charset="-128"/>
                <a:cs typeface="Meiryo UI" pitchFamily="50" charset="-128"/>
              </a:rPr>
              <a:t>2</a:t>
            </a:r>
            <a:r>
              <a:rPr lang="en-US" altLang="ja-JP" sz="2000" dirty="0">
                <a:solidFill>
                  <a:schemeClr val="tx1"/>
                </a:solidFill>
                <a:latin typeface="Meiryo UI" pitchFamily="50" charset="-128"/>
                <a:ea typeface="Meiryo UI" pitchFamily="50" charset="-128"/>
                <a:cs typeface="Meiryo UI" pitchFamily="50" charset="-128"/>
              </a:rPr>
              <a:t>Osaka</a:t>
            </a:r>
            <a:r>
              <a:rPr lang="ja-JP" altLang="en-US" sz="2000" dirty="0">
                <a:solidFill>
                  <a:schemeClr val="tx1"/>
                </a:solidFill>
                <a:latin typeface="Meiryo UI" pitchFamily="50" charset="-128"/>
                <a:ea typeface="Meiryo UI" pitchFamily="50" charset="-128"/>
                <a:cs typeface="Meiryo UI" pitchFamily="50" charset="-128"/>
              </a:rPr>
              <a:t>ビジョン」（以下「ビジョン」という。）を策定した（</a:t>
            </a:r>
            <a:r>
              <a:rPr lang="en-US" altLang="ja-JP" sz="2000" dirty="0">
                <a:solidFill>
                  <a:schemeClr val="tx1"/>
                </a:solidFill>
                <a:latin typeface="Meiryo UI" pitchFamily="50" charset="-128"/>
                <a:ea typeface="Meiryo UI" pitchFamily="50" charset="-128"/>
                <a:cs typeface="Meiryo UI" pitchFamily="50" charset="-128"/>
              </a:rPr>
              <a:t>2016</a:t>
            </a:r>
            <a:r>
              <a:rPr lang="ja-JP" altLang="en-US" sz="2000" dirty="0">
                <a:solidFill>
                  <a:schemeClr val="tx1"/>
                </a:solidFill>
                <a:latin typeface="Meiryo UI" pitchFamily="50" charset="-128"/>
                <a:ea typeface="Meiryo UI" pitchFamily="50" charset="-128"/>
                <a:cs typeface="Meiryo UI" pitchFamily="50" charset="-128"/>
              </a:rPr>
              <a:t>年</a:t>
            </a:r>
            <a:r>
              <a:rPr lang="en-US" altLang="ja-JP" sz="2000" dirty="0">
                <a:solidFill>
                  <a:schemeClr val="tx1"/>
                </a:solidFill>
                <a:latin typeface="Meiryo UI" pitchFamily="50" charset="-128"/>
                <a:ea typeface="Meiryo UI" pitchFamily="50" charset="-128"/>
                <a:cs typeface="Meiryo UI" pitchFamily="50" charset="-128"/>
              </a:rPr>
              <a:t>3</a:t>
            </a:r>
            <a:r>
              <a:rPr lang="ja-JP" altLang="en-US" sz="2000" dirty="0">
                <a:solidFill>
                  <a:schemeClr val="tx1"/>
                </a:solidFill>
                <a:latin typeface="Meiryo UI" pitchFamily="50" charset="-128"/>
                <a:ea typeface="Meiryo UI" pitchFamily="50" charset="-128"/>
                <a:cs typeface="Meiryo UI" pitchFamily="50" charset="-128"/>
              </a:rPr>
              <a:t>月、大阪府）。</a:t>
            </a:r>
            <a:endParaRPr lang="en-US" altLang="ja-JP" sz="2000" dirty="0">
              <a:solidFill>
                <a:schemeClr val="tx1"/>
              </a:solidFill>
              <a:latin typeface="Meiryo UI" pitchFamily="50" charset="-128"/>
              <a:ea typeface="Meiryo UI" pitchFamily="50" charset="-128"/>
              <a:cs typeface="Meiryo UI" pitchFamily="50" charset="-128"/>
            </a:endParaRPr>
          </a:p>
          <a:p>
            <a:pPr marL="282121" indent="-282121">
              <a:spcBef>
                <a:spcPts val="600"/>
              </a:spcBef>
              <a:buFont typeface="Wingdings" panose="05000000000000000000" pitchFamily="2" charset="2"/>
              <a:buChar char="Ø"/>
              <a:defRPr/>
            </a:pPr>
            <a:r>
              <a:rPr lang="ja-JP" altLang="en-US" sz="2000" dirty="0">
                <a:solidFill>
                  <a:schemeClr val="tx1"/>
                </a:solidFill>
                <a:latin typeface="Meiryo UI" pitchFamily="50" charset="-128"/>
                <a:ea typeface="Meiryo UI" pitchFamily="50" charset="-128"/>
                <a:cs typeface="Meiryo UI" pitchFamily="50" charset="-128"/>
              </a:rPr>
              <a:t>産学官のプラットフォームである「</a:t>
            </a:r>
            <a:r>
              <a:rPr lang="en-US" altLang="ja-JP" sz="2000" dirty="0">
                <a:solidFill>
                  <a:schemeClr val="tx1"/>
                </a:solidFill>
                <a:latin typeface="Meiryo UI" pitchFamily="50" charset="-128"/>
                <a:ea typeface="Meiryo UI" pitchFamily="50" charset="-128"/>
                <a:cs typeface="Meiryo UI" pitchFamily="50" charset="-128"/>
              </a:rPr>
              <a:t>H</a:t>
            </a:r>
            <a:r>
              <a:rPr lang="en-US" altLang="ja-JP" sz="1600" dirty="0">
                <a:solidFill>
                  <a:schemeClr val="tx1"/>
                </a:solidFill>
                <a:latin typeface="Meiryo UI" pitchFamily="50" charset="-128"/>
                <a:ea typeface="Meiryo UI" pitchFamily="50" charset="-128"/>
                <a:cs typeface="Meiryo UI" pitchFamily="50" charset="-128"/>
              </a:rPr>
              <a:t>2</a:t>
            </a:r>
            <a:r>
              <a:rPr lang="en-US" altLang="ja-JP" sz="2000" dirty="0">
                <a:solidFill>
                  <a:schemeClr val="tx1"/>
                </a:solidFill>
                <a:latin typeface="Meiryo UI" pitchFamily="50" charset="-128"/>
                <a:ea typeface="Meiryo UI" pitchFamily="50" charset="-128"/>
                <a:cs typeface="Meiryo UI" pitchFamily="50" charset="-128"/>
              </a:rPr>
              <a:t>Osaka</a:t>
            </a:r>
            <a:r>
              <a:rPr lang="ja-JP" altLang="en-US" sz="2000" dirty="0">
                <a:solidFill>
                  <a:schemeClr val="tx1"/>
                </a:solidFill>
                <a:latin typeface="Meiryo UI" pitchFamily="50" charset="-128"/>
                <a:ea typeface="Meiryo UI" pitchFamily="50" charset="-128"/>
                <a:cs typeface="Meiryo UI" pitchFamily="50" charset="-128"/>
              </a:rPr>
              <a:t>ビジョン推進会議」を</a:t>
            </a:r>
            <a:r>
              <a:rPr lang="ja-JP" altLang="en-US" sz="2000" dirty="0" smtClean="0">
                <a:solidFill>
                  <a:schemeClr val="tx1"/>
                </a:solidFill>
                <a:latin typeface="Meiryo UI" pitchFamily="50" charset="-128"/>
                <a:ea typeface="Meiryo UI" pitchFamily="50" charset="-128"/>
                <a:cs typeface="Meiryo UI" pitchFamily="50" charset="-128"/>
              </a:rPr>
              <a:t>設置</a:t>
            </a:r>
            <a:r>
              <a:rPr lang="en-US" altLang="ja-JP" sz="2000" dirty="0" smtClean="0">
                <a:solidFill>
                  <a:schemeClr val="tx1"/>
                </a:solidFill>
                <a:latin typeface="Meiryo UI" pitchFamily="50" charset="-128"/>
                <a:ea typeface="Meiryo UI" pitchFamily="50" charset="-128"/>
                <a:cs typeface="Meiryo UI" pitchFamily="50" charset="-128"/>
              </a:rPr>
              <a:t>(2016</a:t>
            </a:r>
            <a:r>
              <a:rPr lang="ja-JP" altLang="en-US" sz="2000" dirty="0">
                <a:solidFill>
                  <a:schemeClr val="tx1"/>
                </a:solidFill>
                <a:latin typeface="Meiryo UI" pitchFamily="50" charset="-128"/>
                <a:ea typeface="Meiryo UI" pitchFamily="50" charset="-128"/>
                <a:cs typeface="Meiryo UI" pitchFamily="50" charset="-128"/>
              </a:rPr>
              <a:t>年</a:t>
            </a:r>
            <a:r>
              <a:rPr lang="en-US" altLang="ja-JP" sz="2000" dirty="0">
                <a:solidFill>
                  <a:schemeClr val="tx1"/>
                </a:solidFill>
                <a:latin typeface="Meiryo UI" pitchFamily="50" charset="-128"/>
                <a:ea typeface="Meiryo UI" pitchFamily="50" charset="-128"/>
                <a:cs typeface="Meiryo UI" pitchFamily="50" charset="-128"/>
              </a:rPr>
              <a:t>8</a:t>
            </a:r>
            <a:r>
              <a:rPr lang="ja-JP" altLang="en-US" sz="2000" dirty="0" smtClean="0">
                <a:solidFill>
                  <a:schemeClr val="tx1"/>
                </a:solidFill>
                <a:latin typeface="Meiryo UI" pitchFamily="50" charset="-128"/>
                <a:ea typeface="Meiryo UI" pitchFamily="50" charset="-128"/>
                <a:cs typeface="Meiryo UI" pitchFamily="50" charset="-128"/>
              </a:rPr>
              <a:t>月</a:t>
            </a:r>
            <a:r>
              <a:rPr lang="en-US" altLang="ja-JP" sz="2000" dirty="0" smtClean="0">
                <a:solidFill>
                  <a:schemeClr val="tx1"/>
                </a:solidFill>
                <a:latin typeface="Meiryo UI" pitchFamily="50" charset="-128"/>
                <a:ea typeface="Meiryo UI" pitchFamily="50" charset="-128"/>
                <a:cs typeface="Meiryo UI" pitchFamily="50" charset="-128"/>
              </a:rPr>
              <a:t>)</a:t>
            </a:r>
            <a:r>
              <a:rPr lang="ja-JP" altLang="en-US" sz="2000" dirty="0" smtClean="0">
                <a:solidFill>
                  <a:schemeClr val="tx1"/>
                </a:solidFill>
                <a:latin typeface="Meiryo UI" pitchFamily="50" charset="-128"/>
                <a:ea typeface="Meiryo UI" pitchFamily="50" charset="-128"/>
                <a:cs typeface="Meiryo UI" pitchFamily="50" charset="-128"/>
              </a:rPr>
              <a:t>し</a:t>
            </a:r>
            <a:r>
              <a:rPr lang="ja-JP" altLang="en-US" sz="2000" dirty="0">
                <a:solidFill>
                  <a:schemeClr val="tx1"/>
                </a:solidFill>
                <a:latin typeface="Meiryo UI" pitchFamily="50" charset="-128"/>
                <a:ea typeface="Meiryo UI" pitchFamily="50" charset="-128"/>
                <a:cs typeface="Meiryo UI" pitchFamily="50" charset="-128"/>
              </a:rPr>
              <a:t>、コージェネレーションや燃料</a:t>
            </a:r>
            <a:r>
              <a:rPr lang="ja-JP" altLang="en-US" sz="2000" dirty="0" smtClean="0">
                <a:solidFill>
                  <a:schemeClr val="tx1"/>
                </a:solidFill>
                <a:latin typeface="Meiryo UI" pitchFamily="50" charset="-128"/>
                <a:ea typeface="Meiryo UI" pitchFamily="50" charset="-128"/>
                <a:cs typeface="Meiryo UI" pitchFamily="50" charset="-128"/>
              </a:rPr>
              <a:t>電池</a:t>
            </a:r>
            <a:r>
              <a:rPr lang="en-US" altLang="ja-JP" sz="2000" dirty="0" smtClean="0">
                <a:solidFill>
                  <a:schemeClr val="tx1"/>
                </a:solidFill>
                <a:latin typeface="Meiryo UI" pitchFamily="50" charset="-128"/>
                <a:ea typeface="Meiryo UI" pitchFamily="50" charset="-128"/>
                <a:cs typeface="Meiryo UI" pitchFamily="50" charset="-128"/>
              </a:rPr>
              <a:t>(FC</a:t>
            </a:r>
            <a:r>
              <a:rPr lang="en-US" altLang="ja-JP" sz="2000" dirty="0">
                <a:solidFill>
                  <a:schemeClr val="tx1"/>
                </a:solidFill>
                <a:latin typeface="Meiryo UI" pitchFamily="50" charset="-128"/>
                <a:ea typeface="Meiryo UI" pitchFamily="50" charset="-128"/>
                <a:cs typeface="Meiryo UI" pitchFamily="50" charset="-128"/>
              </a:rPr>
              <a:t>)</a:t>
            </a:r>
            <a:r>
              <a:rPr lang="ja-JP" altLang="en-US" sz="2000" dirty="0" smtClean="0">
                <a:solidFill>
                  <a:schemeClr val="tx1"/>
                </a:solidFill>
                <a:latin typeface="Meiryo UI" pitchFamily="50" charset="-128"/>
                <a:ea typeface="Meiryo UI" pitchFamily="50" charset="-128"/>
                <a:cs typeface="Meiryo UI" pitchFamily="50" charset="-128"/>
              </a:rPr>
              <a:t>の</a:t>
            </a:r>
            <a:r>
              <a:rPr lang="ja-JP" altLang="en-US" sz="2000" dirty="0">
                <a:solidFill>
                  <a:schemeClr val="tx1"/>
                </a:solidFill>
                <a:latin typeface="Meiryo UI" pitchFamily="50" charset="-128"/>
                <a:ea typeface="Meiryo UI" pitchFamily="50" charset="-128"/>
                <a:cs typeface="Meiryo UI" pitchFamily="50" charset="-128"/>
              </a:rPr>
              <a:t>導入促進、</a:t>
            </a:r>
            <a:r>
              <a:rPr lang="en-US" altLang="ja-JP" sz="2000" dirty="0">
                <a:solidFill>
                  <a:schemeClr val="tx1"/>
                </a:solidFill>
                <a:latin typeface="Meiryo UI" pitchFamily="50" charset="-128"/>
                <a:ea typeface="Meiryo UI" pitchFamily="50" charset="-128"/>
                <a:cs typeface="Meiryo UI" pitchFamily="50" charset="-128"/>
              </a:rPr>
              <a:t>FCV</a:t>
            </a:r>
            <a:r>
              <a:rPr lang="ja-JP" altLang="en-US" sz="2000" dirty="0">
                <a:solidFill>
                  <a:schemeClr val="tx1"/>
                </a:solidFill>
                <a:latin typeface="Meiryo UI" pitchFamily="50" charset="-128"/>
                <a:ea typeface="Meiryo UI" pitchFamily="50" charset="-128"/>
                <a:cs typeface="Meiryo UI" pitchFamily="50" charset="-128"/>
              </a:rPr>
              <a:t>の普及促進、水素ステーションの整備促進など水素の需要量の拡大に向けた取組と連携するとともに、ビジョンの実現に</a:t>
            </a:r>
            <a:r>
              <a:rPr lang="ja-JP" altLang="en-US" sz="2000" dirty="0" smtClean="0">
                <a:solidFill>
                  <a:schemeClr val="tx1"/>
                </a:solidFill>
                <a:latin typeface="Meiryo UI" pitchFamily="50" charset="-128"/>
                <a:ea typeface="Meiryo UI" pitchFamily="50" charset="-128"/>
                <a:cs typeface="Meiryo UI" pitchFamily="50" charset="-128"/>
              </a:rPr>
              <a:t>向けて一体と</a:t>
            </a:r>
            <a:r>
              <a:rPr lang="ja-JP" altLang="en-US" sz="2000" dirty="0">
                <a:solidFill>
                  <a:schemeClr val="tx1"/>
                </a:solidFill>
                <a:latin typeface="Meiryo UI" pitchFamily="50" charset="-128"/>
                <a:ea typeface="Meiryo UI" pitchFamily="50" charset="-128"/>
                <a:cs typeface="Meiryo UI" pitchFamily="50" charset="-128"/>
              </a:rPr>
              <a:t>なって取り組んできた。</a:t>
            </a:r>
            <a:endParaRPr lang="en-US" altLang="ja-JP" sz="2000" dirty="0">
              <a:solidFill>
                <a:schemeClr val="tx1"/>
              </a:solidFill>
              <a:latin typeface="Meiryo UI" pitchFamily="50" charset="-128"/>
              <a:ea typeface="Meiryo UI" pitchFamily="50" charset="-128"/>
              <a:cs typeface="Meiryo UI" pitchFamily="50" charset="-128"/>
            </a:endParaRPr>
          </a:p>
          <a:p>
            <a:pPr marL="282121" indent="-282121">
              <a:spcBef>
                <a:spcPts val="600"/>
              </a:spcBef>
              <a:buFont typeface="Wingdings" panose="05000000000000000000" pitchFamily="2" charset="2"/>
              <a:buChar char="Ø"/>
              <a:defRPr/>
            </a:pPr>
            <a:r>
              <a:rPr lang="en-US" altLang="ja-JP" sz="2000" dirty="0">
                <a:solidFill>
                  <a:schemeClr val="tx1"/>
                </a:solidFill>
                <a:latin typeface="Meiryo UI" pitchFamily="50" charset="-128"/>
                <a:ea typeface="Meiryo UI" pitchFamily="50" charset="-128"/>
                <a:cs typeface="Meiryo UI" pitchFamily="50" charset="-128"/>
              </a:rPr>
              <a:t>2022</a:t>
            </a:r>
            <a:r>
              <a:rPr lang="ja-JP" altLang="en-US" sz="2000" dirty="0">
                <a:solidFill>
                  <a:schemeClr val="tx1"/>
                </a:solidFill>
                <a:latin typeface="Meiryo UI" pitchFamily="50" charset="-128"/>
                <a:ea typeface="Meiryo UI" pitchFamily="50" charset="-128"/>
                <a:cs typeface="Meiryo UI" pitchFamily="50" charset="-128"/>
              </a:rPr>
              <a:t>年</a:t>
            </a:r>
            <a:r>
              <a:rPr lang="en-US" altLang="ja-JP" sz="2000" dirty="0">
                <a:solidFill>
                  <a:schemeClr val="tx1"/>
                </a:solidFill>
                <a:latin typeface="Meiryo UI" pitchFamily="50" charset="-128"/>
                <a:ea typeface="Meiryo UI" pitchFamily="50" charset="-128"/>
                <a:cs typeface="Meiryo UI" pitchFamily="50" charset="-128"/>
              </a:rPr>
              <a:t>10</a:t>
            </a:r>
            <a:r>
              <a:rPr lang="ja-JP" altLang="en-US" sz="2000" dirty="0" smtClean="0">
                <a:solidFill>
                  <a:schemeClr val="tx1"/>
                </a:solidFill>
                <a:latin typeface="Meiryo UI" pitchFamily="50" charset="-128"/>
                <a:ea typeface="Meiryo UI" pitchFamily="50" charset="-128"/>
                <a:cs typeface="Meiryo UI" pitchFamily="50" charset="-128"/>
              </a:rPr>
              <a:t>月の政府の「</a:t>
            </a:r>
            <a:r>
              <a:rPr lang="en-US" altLang="ja-JP" sz="2000" dirty="0">
                <a:solidFill>
                  <a:schemeClr val="tx1"/>
                </a:solidFill>
                <a:latin typeface="Meiryo UI" pitchFamily="50" charset="-128"/>
                <a:ea typeface="Meiryo UI" pitchFamily="50" charset="-128"/>
                <a:cs typeface="Meiryo UI" pitchFamily="50" charset="-128"/>
              </a:rPr>
              <a:t>2050</a:t>
            </a:r>
            <a:r>
              <a:rPr lang="ja-JP" altLang="en-US" sz="2000" dirty="0">
                <a:solidFill>
                  <a:schemeClr val="tx1"/>
                </a:solidFill>
                <a:latin typeface="Meiryo UI" pitchFamily="50" charset="-128"/>
                <a:ea typeface="Meiryo UI" pitchFamily="50" charset="-128"/>
                <a:cs typeface="Meiryo UI" pitchFamily="50" charset="-128"/>
              </a:rPr>
              <a:t>年カーボンニュートラル宣言」以降、</a:t>
            </a:r>
            <a:r>
              <a:rPr lang="ja-JP" altLang="en-US" sz="2000" b="1" dirty="0">
                <a:solidFill>
                  <a:schemeClr val="tx1"/>
                </a:solidFill>
                <a:latin typeface="Meiryo UI" pitchFamily="50" charset="-128"/>
                <a:ea typeface="Meiryo UI" pitchFamily="50" charset="-128"/>
                <a:cs typeface="Meiryo UI" pitchFamily="50" charset="-128"/>
              </a:rPr>
              <a:t>カーボンニュートラル実現のキーテクノロジー</a:t>
            </a:r>
            <a:r>
              <a:rPr lang="ja-JP" altLang="en-US" sz="2000" dirty="0">
                <a:solidFill>
                  <a:schemeClr val="tx1"/>
                </a:solidFill>
                <a:latin typeface="Meiryo UI" pitchFamily="50" charset="-128"/>
                <a:ea typeface="Meiryo UI" pitchFamily="50" charset="-128"/>
                <a:cs typeface="Meiryo UI" pitchFamily="50" charset="-128"/>
              </a:rPr>
              <a:t>になる、と水素への期待が一層高まっており、</a:t>
            </a:r>
            <a:r>
              <a:rPr lang="en-US" altLang="ja-JP" sz="2000" dirty="0">
                <a:solidFill>
                  <a:schemeClr val="tx1"/>
                </a:solidFill>
                <a:latin typeface="Meiryo UI" pitchFamily="50" charset="-128"/>
                <a:ea typeface="Meiryo UI" pitchFamily="50" charset="-128"/>
                <a:cs typeface="Meiryo UI" pitchFamily="50" charset="-128"/>
              </a:rPr>
              <a:t>2025</a:t>
            </a:r>
            <a:r>
              <a:rPr lang="ja-JP" altLang="en-US" sz="2000" dirty="0">
                <a:solidFill>
                  <a:schemeClr val="tx1"/>
                </a:solidFill>
                <a:latin typeface="Meiryo UI" pitchFamily="50" charset="-128"/>
                <a:ea typeface="Meiryo UI" pitchFamily="50" charset="-128"/>
                <a:cs typeface="Meiryo UI" pitchFamily="50" charset="-128"/>
              </a:rPr>
              <a:t>年</a:t>
            </a:r>
            <a:r>
              <a:rPr lang="ja-JP" altLang="en-US" sz="2000" dirty="0">
                <a:solidFill>
                  <a:schemeClr val="tx1"/>
                </a:solidFill>
                <a:latin typeface="Meiryo UI" panose="020B0604030504040204" pitchFamily="50" charset="-128"/>
                <a:ea typeface="Meiryo UI" panose="020B0604030504040204" pitchFamily="50" charset="-128"/>
              </a:rPr>
              <a:t>大阪・関西万博</a:t>
            </a:r>
            <a:r>
              <a:rPr lang="ja-JP" altLang="en-US"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以下</a:t>
            </a:r>
            <a:r>
              <a:rPr lang="ja-JP" altLang="en-US" sz="2000" dirty="0" smtClean="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万博」という。）は水素社会の実現に向けた大きな起爆剤となることが見込まれることから、この機</a:t>
            </a:r>
            <a:r>
              <a:rPr lang="ja-JP" altLang="en-US" sz="2000" dirty="0" smtClean="0">
                <a:solidFill>
                  <a:schemeClr val="tx1"/>
                </a:solidFill>
                <a:latin typeface="Meiryo UI" panose="020B0604030504040204" pitchFamily="50" charset="-128"/>
                <a:ea typeface="Meiryo UI" panose="020B0604030504040204" pitchFamily="50" charset="-128"/>
              </a:rPr>
              <a:t>にビジョンを改めて策定する</a:t>
            </a:r>
            <a:r>
              <a:rPr lang="ja-JP" altLang="en-US" sz="2000" dirty="0">
                <a:solidFill>
                  <a:schemeClr val="tx1"/>
                </a:solidFill>
                <a:latin typeface="Meiryo UI" panose="020B0604030504040204" pitchFamily="50" charset="-128"/>
                <a:ea typeface="Meiryo UI" panose="020B0604030504040204" pitchFamily="50" charset="-128"/>
              </a:rPr>
              <a:t>こととした。</a:t>
            </a:r>
            <a:endParaRPr lang="en-US" altLang="ja-JP" sz="2000" dirty="0">
              <a:solidFill>
                <a:schemeClr val="tx1"/>
              </a:solidFill>
              <a:latin typeface="Meiryo UI" panose="020B0604030504040204" pitchFamily="50" charset="-128"/>
              <a:ea typeface="Meiryo UI" panose="020B0604030504040204" pitchFamily="50" charset="-128"/>
            </a:endParaRPr>
          </a:p>
          <a:p>
            <a:pPr marL="282121" indent="-282121">
              <a:spcBef>
                <a:spcPts val="600"/>
              </a:spcBef>
              <a:buFont typeface="Wingdings" panose="05000000000000000000" pitchFamily="2" charset="2"/>
              <a:buChar char="Ø"/>
              <a:defRPr/>
            </a:pPr>
            <a:r>
              <a:rPr lang="ja-JP" altLang="en-US" sz="2000" dirty="0">
                <a:solidFill>
                  <a:schemeClr val="tx1"/>
                </a:solidFill>
                <a:latin typeface="Meiryo UI" panose="020B0604030504040204" pitchFamily="50" charset="-128"/>
                <a:ea typeface="Meiryo UI" panose="020B0604030504040204" pitchFamily="50" charset="-128"/>
              </a:rPr>
              <a:t>ビジョンは「</a:t>
            </a:r>
            <a:r>
              <a:rPr lang="en-US" altLang="ja-JP" sz="2000" dirty="0">
                <a:solidFill>
                  <a:schemeClr val="tx1"/>
                </a:solidFill>
                <a:latin typeface="Meiryo UI" panose="020B0604030504040204" pitchFamily="50" charset="-128"/>
                <a:ea typeface="Meiryo UI" panose="020B0604030504040204" pitchFamily="50" charset="-128"/>
              </a:rPr>
              <a:t>H</a:t>
            </a:r>
            <a:r>
              <a:rPr lang="en-US" altLang="ja-JP" sz="1600" dirty="0">
                <a:solidFill>
                  <a:schemeClr val="tx1"/>
                </a:solidFill>
                <a:latin typeface="Meiryo UI" panose="020B0604030504040204" pitchFamily="50" charset="-128"/>
                <a:ea typeface="Meiryo UI" panose="020B0604030504040204" pitchFamily="50" charset="-128"/>
              </a:rPr>
              <a:t>2</a:t>
            </a:r>
            <a:r>
              <a:rPr lang="en-US" altLang="ja-JP" sz="2000" dirty="0">
                <a:solidFill>
                  <a:schemeClr val="tx1"/>
                </a:solidFill>
                <a:latin typeface="Meiryo UI" panose="020B0604030504040204" pitchFamily="50" charset="-128"/>
                <a:ea typeface="Meiryo UI" panose="020B0604030504040204" pitchFamily="50" charset="-128"/>
              </a:rPr>
              <a:t>Osaka</a:t>
            </a:r>
            <a:r>
              <a:rPr lang="ja-JP" altLang="en-US" sz="2000" dirty="0">
                <a:solidFill>
                  <a:schemeClr val="tx1"/>
                </a:solidFill>
                <a:latin typeface="Meiryo UI" panose="020B0604030504040204" pitchFamily="50" charset="-128"/>
                <a:ea typeface="Meiryo UI" panose="020B0604030504040204" pitchFamily="50" charset="-128"/>
              </a:rPr>
              <a:t>ビジョン推進会議」と</a:t>
            </a:r>
            <a:r>
              <a:rPr lang="ja-JP" altLang="en-US" sz="2000" dirty="0" smtClean="0">
                <a:solidFill>
                  <a:schemeClr val="tx1"/>
                </a:solidFill>
                <a:latin typeface="Meiryo UI" panose="020B0604030504040204" pitchFamily="50" charset="-128"/>
                <a:ea typeface="Meiryo UI" panose="020B0604030504040204" pitchFamily="50" charset="-128"/>
              </a:rPr>
              <a:t>して</a:t>
            </a:r>
            <a:r>
              <a:rPr lang="ja-JP" altLang="en-US" sz="2000" dirty="0">
                <a:solidFill>
                  <a:schemeClr val="tx1"/>
                </a:solidFill>
                <a:latin typeface="Meiryo UI" panose="020B0604030504040204" pitchFamily="50" charset="-128"/>
                <a:ea typeface="Meiryo UI" panose="020B0604030504040204" pitchFamily="50" charset="-128"/>
              </a:rPr>
              <a:t>策定</a:t>
            </a:r>
            <a:r>
              <a:rPr lang="ja-JP" altLang="en-US" sz="2000" dirty="0" smtClean="0">
                <a:solidFill>
                  <a:schemeClr val="tx1"/>
                </a:solidFill>
                <a:latin typeface="Meiryo UI" panose="020B0604030504040204" pitchFamily="50" charset="-128"/>
                <a:ea typeface="Meiryo UI" panose="020B0604030504040204" pitchFamily="50" charset="-128"/>
              </a:rPr>
              <a:t>し</a:t>
            </a:r>
            <a:r>
              <a:rPr lang="ja-JP" altLang="en-US" sz="2000" dirty="0">
                <a:solidFill>
                  <a:schemeClr val="tx1"/>
                </a:solidFill>
                <a:latin typeface="Meiryo UI" panose="020B0604030504040204" pitchFamily="50" charset="-128"/>
                <a:ea typeface="Meiryo UI" panose="020B0604030504040204" pitchFamily="50" charset="-128"/>
              </a:rPr>
              <a:t>、行政･事業者･支援機関が一体となって、</a:t>
            </a:r>
            <a:r>
              <a:rPr lang="ja-JP" altLang="en-US" sz="2000" dirty="0" smtClean="0">
                <a:solidFill>
                  <a:schemeClr val="tx1"/>
                </a:solidFill>
                <a:latin typeface="Meiryo UI" panose="020B0604030504040204" pitchFamily="50" charset="-128"/>
                <a:ea typeface="Meiryo UI" panose="020B0604030504040204" pitchFamily="50" charset="-128"/>
              </a:rPr>
              <a:t>万博を契機に大阪での新たな製品・サービスの実用化に向けた取組を加速</a:t>
            </a:r>
            <a:r>
              <a:rPr lang="ja-JP" altLang="en-US" sz="2000" dirty="0">
                <a:solidFill>
                  <a:schemeClr val="tx1"/>
                </a:solidFill>
                <a:latin typeface="Meiryo UI" panose="020B0604030504040204" pitchFamily="50" charset="-128"/>
                <a:ea typeface="Meiryo UI" panose="020B0604030504040204" pitchFamily="50" charset="-128"/>
              </a:rPr>
              <a:t>する</a:t>
            </a:r>
            <a:r>
              <a:rPr lang="ja-JP" altLang="en-US" sz="2000" dirty="0" smtClean="0">
                <a:solidFill>
                  <a:schemeClr val="tx1"/>
                </a:solidFill>
                <a:latin typeface="Meiryo UI" panose="020B0604030504040204" pitchFamily="50" charset="-128"/>
                <a:ea typeface="Meiryo UI" panose="020B0604030504040204" pitchFamily="50" charset="-128"/>
              </a:rPr>
              <a:t>。</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35" name="タイトル 1"/>
          <p:cNvSpPr txBox="1">
            <a:spLocks/>
          </p:cNvSpPr>
          <p:nvPr/>
        </p:nvSpPr>
        <p:spPr>
          <a:xfrm>
            <a:off x="14919444" y="-20523"/>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１</a:t>
            </a:r>
          </a:p>
        </p:txBody>
      </p:sp>
      <p:sp>
        <p:nvSpPr>
          <p:cNvPr id="37" name="タイトル 1">
            <a:extLst>
              <a:ext uri="{FF2B5EF4-FFF2-40B4-BE49-F238E27FC236}">
                <a16:creationId xmlns:a16="http://schemas.microsoft.com/office/drawing/2014/main" id="{31B44E2D-D434-4AD3-B3BD-EC193BC79705}"/>
              </a:ext>
            </a:extLst>
          </p:cNvPr>
          <p:cNvSpPr txBox="1">
            <a:spLocks/>
          </p:cNvSpPr>
          <p:nvPr/>
        </p:nvSpPr>
        <p:spPr>
          <a:xfrm>
            <a:off x="212040" y="594296"/>
            <a:ext cx="2416519" cy="468000"/>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vert="horz" lIns="0" tIns="36000" rIns="0" bIns="3600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000" b="1" dirty="0">
                <a:solidFill>
                  <a:schemeClr val="bg1"/>
                </a:solidFill>
              </a:rPr>
              <a:t>策定の背景・目的　</a:t>
            </a:r>
          </a:p>
        </p:txBody>
      </p:sp>
      <p:grpSp>
        <p:nvGrpSpPr>
          <p:cNvPr id="19" name="グループ化 18"/>
          <p:cNvGrpSpPr/>
          <p:nvPr/>
        </p:nvGrpSpPr>
        <p:grpSpPr>
          <a:xfrm>
            <a:off x="-36214" y="6160502"/>
            <a:ext cx="15350194" cy="4124776"/>
            <a:chOff x="111728" y="6118592"/>
            <a:chExt cx="15350194" cy="4124776"/>
          </a:xfrm>
        </p:grpSpPr>
        <p:cxnSp>
          <p:nvCxnSpPr>
            <p:cNvPr id="20" name="直線コネクタ 19"/>
            <p:cNvCxnSpPr/>
            <p:nvPr/>
          </p:nvCxnSpPr>
          <p:spPr>
            <a:xfrm>
              <a:off x="3688272" y="7442829"/>
              <a:ext cx="523986" cy="908011"/>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1311969" y="7016522"/>
              <a:ext cx="10084810" cy="2801128"/>
              <a:chOff x="8127804" y="1908024"/>
              <a:chExt cx="4782335" cy="2268000"/>
            </a:xfrm>
          </p:grpSpPr>
          <p:grpSp>
            <p:nvGrpSpPr>
              <p:cNvPr id="66" name="グループ化 65"/>
              <p:cNvGrpSpPr/>
              <p:nvPr/>
            </p:nvGrpSpPr>
            <p:grpSpPr>
              <a:xfrm>
                <a:off x="8164228" y="1908024"/>
                <a:ext cx="4745911" cy="2268000"/>
                <a:chOff x="8070299" y="1836016"/>
                <a:chExt cx="4483528" cy="2268000"/>
              </a:xfrm>
            </p:grpSpPr>
            <p:cxnSp>
              <p:nvCxnSpPr>
                <p:cNvPr id="71" name="直線コネクタ 70"/>
                <p:cNvCxnSpPr/>
                <p:nvPr/>
              </p:nvCxnSpPr>
              <p:spPr>
                <a:xfrm>
                  <a:off x="8103907" y="1836016"/>
                  <a:ext cx="0" cy="226800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8070299" y="4104000"/>
                  <a:ext cx="4483528"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7" name="直線コネクタ 66"/>
              <p:cNvCxnSpPr/>
              <p:nvPr/>
            </p:nvCxnSpPr>
            <p:spPr>
              <a:xfrm>
                <a:off x="8127804" y="3492272"/>
                <a:ext cx="14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8127804" y="2772272"/>
                <a:ext cx="14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8127804" y="2052272"/>
                <a:ext cx="14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角丸四角形 21"/>
            <p:cNvSpPr/>
            <p:nvPr/>
          </p:nvSpPr>
          <p:spPr bwMode="auto">
            <a:xfrm>
              <a:off x="12349162" y="8675008"/>
              <a:ext cx="3112760" cy="1188000"/>
            </a:xfrm>
            <a:prstGeom prst="roundRect">
              <a:avLst>
                <a:gd name="adj" fmla="val 10135"/>
              </a:avLst>
            </a:prstGeom>
            <a:solidFill>
              <a:schemeClr val="accent1">
                <a:lumMod val="75000"/>
              </a:schemeClr>
            </a:solidFill>
            <a:ln>
              <a:noFill/>
            </a:ln>
            <a:effectLst/>
          </p:spPr>
          <p:txBody>
            <a:bodyPr vert="horz" wrap="square" lIns="35543" tIns="0" rIns="35543" bIns="0" numCol="1" rtlCol="0" anchor="ctr" anchorCtr="0" compatLnSpc="1">
              <a:prstTxWarp prst="textNoShape">
                <a:avLst/>
              </a:prstTxWarp>
              <a:noAutofit/>
            </a:bodyPr>
            <a:lstStyle/>
            <a:p>
              <a:pPr eaLnBrk="0" hangingPunct="0">
                <a:lnSpc>
                  <a:spcPts val="20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温室効果ガスの大幅な削減に向けた水素の利用の拡大</a:t>
              </a:r>
            </a:p>
          </p:txBody>
        </p:sp>
        <p:sp>
          <p:nvSpPr>
            <p:cNvPr id="24" name="角丸四角形 23"/>
            <p:cNvSpPr/>
            <p:nvPr/>
          </p:nvSpPr>
          <p:spPr bwMode="auto">
            <a:xfrm>
              <a:off x="2052018" y="9904556"/>
              <a:ext cx="1699630" cy="266804"/>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25" name="角丸四角形 24"/>
            <p:cNvSpPr/>
            <p:nvPr/>
          </p:nvSpPr>
          <p:spPr bwMode="auto">
            <a:xfrm>
              <a:off x="4573566" y="9904586"/>
              <a:ext cx="1582908" cy="266774"/>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481"/>
                </a:lnSpc>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26" name="角丸四角形 25"/>
            <p:cNvSpPr/>
            <p:nvPr/>
          </p:nvSpPr>
          <p:spPr bwMode="auto">
            <a:xfrm>
              <a:off x="7341198" y="9904556"/>
              <a:ext cx="1479572" cy="266804"/>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481"/>
                </a:lnSpc>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27" name="正方形/長方形 26"/>
            <p:cNvSpPr/>
            <p:nvPr/>
          </p:nvSpPr>
          <p:spPr bwMode="auto">
            <a:xfrm>
              <a:off x="2068272" y="7416663"/>
              <a:ext cx="1620000" cy="2400967"/>
            </a:xfrm>
            <a:prstGeom prst="rect">
              <a:avLst/>
            </a:prstGeom>
            <a:solidFill>
              <a:schemeClr val="bg1"/>
            </a:solidFill>
            <a:ln w="22225">
              <a:solidFill>
                <a:schemeClr val="accent1">
                  <a:lumMod val="75000"/>
                </a:schemeClr>
              </a:solid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bwMode="auto">
            <a:xfrm>
              <a:off x="4184506" y="7433515"/>
              <a:ext cx="1620000" cy="951651"/>
            </a:xfrm>
            <a:prstGeom prst="rect">
              <a:avLst/>
            </a:prstGeom>
            <a:solidFill>
              <a:schemeClr val="tx2">
                <a:lumMod val="40000"/>
                <a:lumOff val="60000"/>
              </a:schemeClr>
            </a:solidFill>
            <a:ln w="22225">
              <a:no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bwMode="auto">
            <a:xfrm>
              <a:off x="4184506" y="8344166"/>
              <a:ext cx="1620000" cy="1473680"/>
            </a:xfrm>
            <a:prstGeom prst="rect">
              <a:avLst/>
            </a:prstGeom>
            <a:solidFill>
              <a:schemeClr val="bg1"/>
            </a:solidFill>
            <a:ln w="22225">
              <a:solidFill>
                <a:schemeClr val="accent1">
                  <a:lumMod val="75000"/>
                </a:schemeClr>
              </a:solidFill>
              <a:miter lim="800000"/>
              <a:headEnd/>
              <a:tailEnd/>
            </a:ln>
            <a:effec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bwMode="auto">
            <a:xfrm>
              <a:off x="1085353" y="8790945"/>
              <a:ext cx="192726" cy="338187"/>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1800" dirty="0">
                  <a:latin typeface="Meiryo UI" panose="020B0604030504040204" pitchFamily="50" charset="-128"/>
                  <a:ea typeface="Meiryo UI" panose="020B0604030504040204" pitchFamily="50" charset="-128"/>
                  <a:cs typeface="Meiryo UI" panose="020B0604030504040204" pitchFamily="50" charset="-128"/>
                </a:rPr>
                <a:t>5</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bwMode="auto">
            <a:xfrm>
              <a:off x="971898" y="7927821"/>
              <a:ext cx="358112" cy="316395"/>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1800" dirty="0">
                  <a:latin typeface="Meiryo UI" panose="020B0604030504040204" pitchFamily="50" charset="-128"/>
                  <a:ea typeface="Meiryo UI" panose="020B0604030504040204" pitchFamily="50" charset="-128"/>
                  <a:cs typeface="Meiryo UI" panose="020B0604030504040204" pitchFamily="50" charset="-128"/>
                </a:rPr>
                <a:t>10</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bwMode="auto">
            <a:xfrm>
              <a:off x="992665" y="7074386"/>
              <a:ext cx="285414" cy="281905"/>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1800" dirty="0">
                  <a:latin typeface="Meiryo UI" panose="020B0604030504040204" pitchFamily="50" charset="-128"/>
                  <a:ea typeface="Meiryo UI" panose="020B0604030504040204" pitchFamily="50" charset="-128"/>
                  <a:cs typeface="Meiryo UI" panose="020B0604030504040204" pitchFamily="50" charset="-128"/>
                </a:rPr>
                <a:t>15</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bwMode="auto">
            <a:xfrm>
              <a:off x="111728" y="6209490"/>
              <a:ext cx="1969338" cy="719013"/>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億トン</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換算</a:t>
              </a:r>
            </a:p>
          </p:txBody>
        </p:sp>
        <p:sp>
          <p:nvSpPr>
            <p:cNvPr id="34" name="下矢印 33"/>
            <p:cNvSpPr/>
            <p:nvPr/>
          </p:nvSpPr>
          <p:spPr bwMode="auto">
            <a:xfrm>
              <a:off x="5796434" y="7442829"/>
              <a:ext cx="680529" cy="908011"/>
            </a:xfrm>
            <a:prstGeom prst="downArrow">
              <a:avLst/>
            </a:prstGeom>
            <a:gradFill>
              <a:gsLst>
                <a:gs pos="0">
                  <a:srgbClr val="FF0066"/>
                </a:gs>
                <a:gs pos="50000">
                  <a:srgbClr val="FF99CC"/>
                </a:gs>
                <a:gs pos="100000">
                  <a:schemeClr val="accent2">
                    <a:lumMod val="20000"/>
                    <a:lumOff val="80000"/>
                    <a:alpha val="99000"/>
                  </a:schemeClr>
                </a:gs>
              </a:gsLst>
              <a:lin ang="16200000" scaled="1"/>
            </a:gra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bwMode="auto">
            <a:xfrm>
              <a:off x="4140250" y="7565571"/>
              <a:ext cx="1700224" cy="497237"/>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46%</a:t>
              </a:r>
            </a:p>
            <a:p>
              <a:pPr algn="ctr" eaLnBrk="0" hangingPunct="0">
                <a:lnSpc>
                  <a:spcPts val="1481"/>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年比）</a:t>
              </a:r>
            </a:p>
          </p:txBody>
        </p:sp>
        <p:sp>
          <p:nvSpPr>
            <p:cNvPr id="39" name="角丸四角形 38"/>
            <p:cNvSpPr/>
            <p:nvPr/>
          </p:nvSpPr>
          <p:spPr bwMode="auto">
            <a:xfrm>
              <a:off x="1928322" y="7645072"/>
              <a:ext cx="1954802" cy="885669"/>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国内排出量</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800</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万トン</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（基準年）</a:t>
              </a:r>
            </a:p>
          </p:txBody>
        </p:sp>
        <p:sp>
          <p:nvSpPr>
            <p:cNvPr id="40" name="角丸四角形 39"/>
            <p:cNvSpPr/>
            <p:nvPr/>
          </p:nvSpPr>
          <p:spPr bwMode="auto">
            <a:xfrm>
              <a:off x="4240724" y="8673160"/>
              <a:ext cx="1548000" cy="613364"/>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国内排出量</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992</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万トン</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bwMode="auto">
            <a:xfrm>
              <a:off x="4496954" y="7973052"/>
              <a:ext cx="1195986" cy="377788"/>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1800" b="1" dirty="0">
                  <a:latin typeface="Meiryo UI" panose="020B0604030504040204" pitchFamily="50" charset="-128"/>
                  <a:ea typeface="Meiryo UI" panose="020B0604030504040204" pitchFamily="50" charset="-128"/>
                  <a:cs typeface="Meiryo UI" panose="020B0604030504040204" pitchFamily="50" charset="-128"/>
                </a:rPr>
                <a:t>〔COP26〕</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bwMode="auto">
            <a:xfrm>
              <a:off x="13073296" y="7768683"/>
              <a:ext cx="1313205" cy="47672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algn="ctr" eaLnBrk="0" hangingPunct="0"/>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0" name="角丸四角形 49"/>
            <p:cNvSpPr/>
            <p:nvPr/>
          </p:nvSpPr>
          <p:spPr bwMode="auto">
            <a:xfrm>
              <a:off x="12349161" y="6421666"/>
              <a:ext cx="3112761" cy="1188000"/>
            </a:xfrm>
            <a:prstGeom prst="roundRect">
              <a:avLst>
                <a:gd name="adj" fmla="val 10135"/>
              </a:avLst>
            </a:prstGeom>
            <a:noFill/>
            <a:ln>
              <a:solidFill>
                <a:schemeClr val="tx2">
                  <a:lumMod val="75000"/>
                </a:schemeClr>
              </a:solidFill>
              <a:prstDash val="sysDash"/>
            </a:ln>
            <a:effectLst/>
          </p:spPr>
          <p:txBody>
            <a:bodyPr vert="horz" wrap="square" lIns="35539" tIns="0" rIns="0" bIns="0" numCol="1" rtlCol="0" anchor="ctr" anchorCtr="0" compatLnSpc="1">
              <a:prstTxWarp prst="textNoShape">
                <a:avLst/>
              </a:prstTxWarp>
              <a:noAutofit/>
            </a:bodyPr>
            <a:lstStyle/>
            <a:p>
              <a:pPr eaLnBrk="0" hangingPunct="0">
                <a:lnSpc>
                  <a:spcPts val="2000"/>
                </a:lnSpc>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・エネルギー使用量の見える化</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2000"/>
                </a:lnSpc>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・省エネ機器の普及促進</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2000"/>
                </a:lnSpc>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・エコカー導入等気候変動対策</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2000"/>
                </a:lnSpc>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の取組</a:t>
              </a:r>
            </a:p>
          </p:txBody>
        </p:sp>
        <p:sp>
          <p:nvSpPr>
            <p:cNvPr id="51" name="ストライプ矢印 50"/>
            <p:cNvSpPr/>
            <p:nvPr/>
          </p:nvSpPr>
          <p:spPr bwMode="auto">
            <a:xfrm>
              <a:off x="11351735" y="6766664"/>
              <a:ext cx="521933" cy="2484000"/>
            </a:xfrm>
            <a:prstGeom prst="stripedRightArrow">
              <a:avLst/>
            </a:prstGeom>
            <a:gradFill flip="none" rotWithShape="1">
              <a:gsLst>
                <a:gs pos="0">
                  <a:schemeClr val="accent1">
                    <a:shade val="51000"/>
                    <a:satMod val="130000"/>
                  </a:schemeClr>
                </a:gs>
                <a:gs pos="47000">
                  <a:schemeClr val="accent1">
                    <a:shade val="93000"/>
                    <a:satMod val="130000"/>
                  </a:schemeClr>
                </a:gs>
                <a:gs pos="100000">
                  <a:schemeClr val="tx2">
                    <a:lumMod val="40000"/>
                    <a:lumOff val="60000"/>
                  </a:schemeClr>
                </a:gs>
              </a:gsLst>
              <a:lin ang="10800000" scaled="1"/>
              <a:tileRect/>
            </a:gradFill>
            <a:ln>
              <a:noFill/>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下矢印 51"/>
            <p:cNvSpPr/>
            <p:nvPr/>
          </p:nvSpPr>
          <p:spPr bwMode="auto">
            <a:xfrm>
              <a:off x="7020570" y="7484103"/>
              <a:ext cx="1440000" cy="2333312"/>
            </a:xfrm>
            <a:prstGeom prst="downArrow">
              <a:avLst>
                <a:gd name="adj1" fmla="val 50000"/>
                <a:gd name="adj2" fmla="val 33912"/>
              </a:avLst>
            </a:prstGeom>
            <a:gradFill flip="none" rotWithShape="1">
              <a:gsLst>
                <a:gs pos="0">
                  <a:srgbClr val="FF0066"/>
                </a:gs>
                <a:gs pos="50000">
                  <a:srgbClr val="FF99CC">
                    <a:alpha val="41000"/>
                  </a:srgbClr>
                </a:gs>
                <a:gs pos="89000">
                  <a:srgbClr val="F9BBD4">
                    <a:alpha val="16000"/>
                  </a:srgbClr>
                </a:gs>
                <a:gs pos="100000">
                  <a:schemeClr val="accent2">
                    <a:lumMod val="20000"/>
                    <a:lumOff val="80000"/>
                    <a:alpha val="0"/>
                  </a:schemeClr>
                </a:gs>
              </a:gsLst>
              <a:lin ang="16200000" scaled="1"/>
              <a:tileRect/>
            </a:gra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bwMode="auto">
            <a:xfrm>
              <a:off x="9662398" y="7779470"/>
              <a:ext cx="1457271" cy="571370"/>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パリ協定</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bwMode="auto">
            <a:xfrm>
              <a:off x="9612858" y="9836704"/>
              <a:ext cx="1602612" cy="406664"/>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lnSpc>
                  <a:spcPts val="1481"/>
                </a:lnSpc>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世紀後半</a:t>
              </a:r>
            </a:p>
          </p:txBody>
        </p:sp>
        <p:sp>
          <p:nvSpPr>
            <p:cNvPr id="56" name="角丸四角形 55"/>
            <p:cNvSpPr/>
            <p:nvPr/>
          </p:nvSpPr>
          <p:spPr bwMode="auto">
            <a:xfrm>
              <a:off x="7090131" y="8116569"/>
              <a:ext cx="1481639" cy="1136997"/>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国内で</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温室</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効果ガス</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実質ゼロに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p>
          </p:txBody>
        </p:sp>
        <p:cxnSp>
          <p:nvCxnSpPr>
            <p:cNvPr id="57" name="直線コネクタ 56"/>
            <p:cNvCxnSpPr>
              <a:endCxn id="52" idx="2"/>
            </p:cNvCxnSpPr>
            <p:nvPr/>
          </p:nvCxnSpPr>
          <p:spPr>
            <a:xfrm>
              <a:off x="5804140" y="8344187"/>
              <a:ext cx="1936430" cy="1473228"/>
            </a:xfrm>
            <a:prstGeom prst="line">
              <a:avLst/>
            </a:prstGeom>
            <a:ln w="63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bwMode="auto">
            <a:xfrm>
              <a:off x="6922859" y="7260948"/>
              <a:ext cx="1635422" cy="753262"/>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所信表明演説</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bwMode="auto">
            <a:xfrm>
              <a:off x="9396834" y="8173946"/>
              <a:ext cx="1633912" cy="1814119"/>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世界全体で</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温室効果ガス</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実質ゼロに</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60" name="角丸四角形 59"/>
            <p:cNvSpPr/>
            <p:nvPr/>
          </p:nvSpPr>
          <p:spPr bwMode="auto">
            <a:xfrm>
              <a:off x="12421490" y="6118592"/>
              <a:ext cx="2880000" cy="324000"/>
            </a:xfrm>
            <a:prstGeom prst="roundRect">
              <a:avLst>
                <a:gd name="adj" fmla="val 10135"/>
              </a:avLst>
            </a:prstGeom>
            <a:noFill/>
            <a:ln>
              <a:noFill/>
              <a:prstDash val="sysDash"/>
            </a:ln>
            <a:effectLst/>
          </p:spPr>
          <p:txBody>
            <a:bodyPr vert="horz" wrap="square" lIns="35539" tIns="0" rIns="0" bIns="0" numCol="1" rtlCol="0" anchor="ctr" anchorCtr="0" compatLnSpc="1">
              <a:prstTxWarp prst="textNoShape">
                <a:avLst/>
              </a:prstTxWarp>
              <a:noAutofit/>
            </a:bodyPr>
            <a:lstStyle/>
            <a:p>
              <a:pPr eaLnBrk="0" hangingPunct="0">
                <a:lnSpc>
                  <a:spcPts val="1481"/>
                </a:lnSpc>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既存技術の普及・行動変容</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bwMode="auto">
            <a:xfrm>
              <a:off x="12529898" y="8375347"/>
              <a:ext cx="2664297" cy="286507"/>
            </a:xfrm>
            <a:prstGeom prst="roundRect">
              <a:avLst>
                <a:gd name="adj" fmla="val 10135"/>
              </a:avLst>
            </a:prstGeom>
            <a:noFill/>
            <a:ln>
              <a:noFill/>
              <a:prstDash val="sysDash"/>
            </a:ln>
            <a:effectLst/>
          </p:spPr>
          <p:txBody>
            <a:bodyPr vert="horz" wrap="square" lIns="35539" tIns="0" rIns="0" bIns="0" numCol="1" rtlCol="0" anchor="ctr" anchorCtr="0" compatLnSpc="1">
              <a:prstTxWarp prst="textNoShape">
                <a:avLst/>
              </a:prstTxWarp>
              <a:noAutofit/>
            </a:bodyPr>
            <a:lstStyle/>
            <a:p>
              <a:pPr eaLnBrk="0" hangingPunct="0">
                <a:lnSpc>
                  <a:spcPts val="1481"/>
                </a:lnSpc>
              </a:pP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最先端技術の開発・活用</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3" name="角丸四角形 72"/>
          <p:cNvSpPr/>
          <p:nvPr/>
        </p:nvSpPr>
        <p:spPr>
          <a:xfrm>
            <a:off x="284612" y="5752192"/>
            <a:ext cx="3942506" cy="468000"/>
          </a:xfrm>
          <a:prstGeom prst="roundRect">
            <a:avLst>
              <a:gd name="adj" fmla="val 17281"/>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vert="horz" wrap="square" lIns="58990" tIns="29496" rIns="58990" bIns="29496" anchor="ctr">
            <a:noAutofit/>
          </a:bodyPr>
          <a:lstStyle/>
          <a:p>
            <a:pPr algn="ctr" defTabSz="1317269">
              <a:defRPr/>
            </a:pPr>
            <a:r>
              <a:rPr lang="ja-JP" altLang="en-US" sz="2000" b="1" dirty="0">
                <a:solidFill>
                  <a:schemeClr val="bg1"/>
                </a:solidFill>
                <a:latin typeface="Meiryo UI" pitchFamily="50" charset="-128"/>
                <a:ea typeface="Meiryo UI" pitchFamily="50" charset="-128"/>
                <a:cs typeface="Meiryo UI" pitchFamily="50" charset="-128"/>
              </a:rPr>
              <a:t>温室効果ガス排出削減の要請</a:t>
            </a:r>
          </a:p>
        </p:txBody>
      </p:sp>
      <p:grpSp>
        <p:nvGrpSpPr>
          <p:cNvPr id="2" name="グループ化 1"/>
          <p:cNvGrpSpPr/>
          <p:nvPr/>
        </p:nvGrpSpPr>
        <p:grpSpPr>
          <a:xfrm>
            <a:off x="4604634" y="5737542"/>
            <a:ext cx="5278598" cy="1462957"/>
            <a:chOff x="4340246" y="5714771"/>
            <a:chExt cx="5278598" cy="1462957"/>
          </a:xfrm>
        </p:grpSpPr>
        <p:sp>
          <p:nvSpPr>
            <p:cNvPr id="75" name="円/楕円 175"/>
            <p:cNvSpPr>
              <a:spLocks noChangeAspect="1"/>
            </p:cNvSpPr>
            <p:nvPr/>
          </p:nvSpPr>
          <p:spPr bwMode="auto">
            <a:xfrm>
              <a:off x="4340246" y="5714771"/>
              <a:ext cx="5278598" cy="1462957"/>
            </a:xfrm>
            <a:prstGeom prst="ellipse">
              <a:avLst/>
            </a:prstGeom>
            <a:solidFill>
              <a:schemeClr val="tx2">
                <a:lumMod val="40000"/>
                <a:lumOff val="60000"/>
                <a:alpha val="50000"/>
              </a:schemeClr>
            </a:solidFill>
            <a:ln w="9525">
              <a:noFill/>
              <a:miter lim="800000"/>
              <a:headEnd/>
              <a:tailEnd/>
            </a:ln>
            <a:effectLst/>
          </p:spPr>
          <p:txBody>
            <a:bodyPr vert="horz" wrap="square" lIns="0" tIns="0" rIns="0" bIns="0" numCol="1" rtlCol="0" anchor="ctr" anchorCtr="0" compatLnSpc="1">
              <a:prstTxWarp prst="textNoShape">
                <a:avLst/>
              </a:prstTxWarp>
              <a:noAutofit/>
            </a:bodyPr>
            <a:lstStyle/>
            <a:p>
              <a:pPr eaLnBrk="0" hangingPunct="0"/>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bwMode="auto">
            <a:xfrm>
              <a:off x="4675674" y="5963528"/>
              <a:ext cx="4903905" cy="1064011"/>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温室効果ガス</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排出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削減</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喫緊かつ重要課題</a:t>
              </a:r>
            </a:p>
            <a:p>
              <a:pPr eaLnBrk="0" hangingPunct="0">
                <a:spcBef>
                  <a:spcPts val="6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カーボンニュートラル実現のキーテクノロジー</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としての水素へ期待の高まり</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55329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p:cNvGrpSpPr/>
          <p:nvPr/>
        </p:nvGrpSpPr>
        <p:grpSpPr>
          <a:xfrm>
            <a:off x="8586305" y="4823325"/>
            <a:ext cx="6772028" cy="4702803"/>
            <a:chOff x="920343" y="3372106"/>
            <a:chExt cx="7236009" cy="3960448"/>
          </a:xfrm>
        </p:grpSpPr>
        <p:grpSp>
          <p:nvGrpSpPr>
            <p:cNvPr id="50" name="グループ化 49"/>
            <p:cNvGrpSpPr/>
            <p:nvPr/>
          </p:nvGrpSpPr>
          <p:grpSpPr>
            <a:xfrm>
              <a:off x="920343" y="3372106"/>
              <a:ext cx="7236009" cy="3960448"/>
              <a:chOff x="826473" y="1168750"/>
              <a:chExt cx="7100040" cy="5975263"/>
            </a:xfrm>
          </p:grpSpPr>
          <p:grpSp>
            <p:nvGrpSpPr>
              <p:cNvPr id="53" name="グループ化 52"/>
              <p:cNvGrpSpPr/>
              <p:nvPr/>
            </p:nvGrpSpPr>
            <p:grpSpPr>
              <a:xfrm>
                <a:off x="826473" y="1214165"/>
                <a:ext cx="7100040" cy="5929848"/>
                <a:chOff x="866037" y="1200894"/>
                <a:chExt cx="7100035" cy="5929844"/>
              </a:xfrm>
            </p:grpSpPr>
            <p:grpSp>
              <p:nvGrpSpPr>
                <p:cNvPr id="68" name="グループ化 67"/>
                <p:cNvGrpSpPr/>
                <p:nvPr/>
              </p:nvGrpSpPr>
              <p:grpSpPr>
                <a:xfrm>
                  <a:off x="866037" y="1611794"/>
                  <a:ext cx="7100034" cy="5518944"/>
                  <a:chOff x="866037" y="774785"/>
                  <a:chExt cx="7100034" cy="5518944"/>
                </a:xfrm>
              </p:grpSpPr>
              <p:pic>
                <p:nvPicPr>
                  <p:cNvPr id="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0000"/>
                            </a14:imgEffect>
                            <a14:imgEffect>
                              <a14:saturation sat="133000"/>
                            </a14:imgEffect>
                          </a14:imgLayer>
                        </a14:imgProps>
                      </a:ext>
                      <a:ext uri="{28A0092B-C50C-407E-A947-70E740481C1C}">
                        <a14:useLocalDpi xmlns:a14="http://schemas.microsoft.com/office/drawing/2010/main" val="0"/>
                      </a:ext>
                    </a:extLst>
                  </a:blip>
                  <a:srcRect/>
                  <a:stretch>
                    <a:fillRect/>
                  </a:stretch>
                </p:blipFill>
                <p:spPr bwMode="auto">
                  <a:xfrm>
                    <a:off x="866037" y="774785"/>
                    <a:ext cx="7100034" cy="551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角丸四角形 70"/>
                  <p:cNvSpPr/>
                  <p:nvPr/>
                </p:nvSpPr>
                <p:spPr>
                  <a:xfrm>
                    <a:off x="4363253" y="1259978"/>
                    <a:ext cx="933155"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洋上太陽光発電</a:t>
                    </a:r>
                  </a:p>
                </p:txBody>
              </p:sp>
              <p:sp>
                <p:nvSpPr>
                  <p:cNvPr id="72" name="角丸四角形 71"/>
                  <p:cNvSpPr/>
                  <p:nvPr/>
                </p:nvSpPr>
                <p:spPr>
                  <a:xfrm>
                    <a:off x="3000974" y="1823385"/>
                    <a:ext cx="941755"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燃料電池船</a:t>
                    </a:r>
                  </a:p>
                </p:txBody>
              </p:sp>
              <p:sp>
                <p:nvSpPr>
                  <p:cNvPr id="73" name="角丸四角形 72"/>
                  <p:cNvSpPr/>
                  <p:nvPr/>
                </p:nvSpPr>
                <p:spPr>
                  <a:xfrm>
                    <a:off x="1057130" y="1361347"/>
                    <a:ext cx="796324"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ロケット燃料</a:t>
                    </a:r>
                  </a:p>
                </p:txBody>
              </p:sp>
              <p:sp>
                <p:nvSpPr>
                  <p:cNvPr id="74" name="角丸四角形 73"/>
                  <p:cNvSpPr/>
                  <p:nvPr/>
                </p:nvSpPr>
                <p:spPr>
                  <a:xfrm>
                    <a:off x="5087544" y="1711600"/>
                    <a:ext cx="927720"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水素輸送タンカー</a:t>
                    </a:r>
                  </a:p>
                </p:txBody>
              </p:sp>
              <p:sp>
                <p:nvSpPr>
                  <p:cNvPr id="75" name="角丸四角形 74"/>
                  <p:cNvSpPr/>
                  <p:nvPr/>
                </p:nvSpPr>
                <p:spPr>
                  <a:xfrm>
                    <a:off x="6805636" y="1001138"/>
                    <a:ext cx="1008112"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水素ジェット飛行機</a:t>
                    </a:r>
                  </a:p>
                </p:txBody>
              </p:sp>
              <p:sp>
                <p:nvSpPr>
                  <p:cNvPr id="76" name="角丸四角形 75"/>
                  <p:cNvSpPr/>
                  <p:nvPr/>
                </p:nvSpPr>
                <p:spPr>
                  <a:xfrm>
                    <a:off x="6977483" y="1730813"/>
                    <a:ext cx="980637" cy="380201"/>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984"/>
                      </a:lnSpc>
                    </a:pPr>
                    <a:r>
                      <a:rPr lang="ja-JP" altLang="en-US" sz="800" b="1" dirty="0">
                        <a:solidFill>
                          <a:schemeClr val="tx1"/>
                        </a:solidFill>
                        <a:latin typeface="+mj-ea"/>
                        <a:ea typeface="+mj-ea"/>
                      </a:rPr>
                      <a:t>水素発電</a:t>
                    </a:r>
                    <a:endParaRPr lang="en-US" altLang="ja-JP" sz="800" b="1" dirty="0">
                      <a:solidFill>
                        <a:schemeClr val="tx1"/>
                      </a:solidFill>
                      <a:latin typeface="+mj-ea"/>
                      <a:ea typeface="+mj-ea"/>
                    </a:endParaRPr>
                  </a:p>
                  <a:p>
                    <a:pPr algn="ctr">
                      <a:lnSpc>
                        <a:spcPts val="984"/>
                      </a:lnSpc>
                    </a:pPr>
                    <a:r>
                      <a:rPr lang="ja-JP" altLang="en-US" sz="800" b="1" dirty="0">
                        <a:solidFill>
                          <a:schemeClr val="tx1"/>
                        </a:solidFill>
                        <a:latin typeface="+mj-ea"/>
                        <a:ea typeface="+mj-ea"/>
                      </a:rPr>
                      <a:t>（水素タービン）</a:t>
                    </a:r>
                  </a:p>
                </p:txBody>
              </p:sp>
              <p:sp>
                <p:nvSpPr>
                  <p:cNvPr id="77" name="角丸四角形 76"/>
                  <p:cNvSpPr/>
                  <p:nvPr/>
                </p:nvSpPr>
                <p:spPr>
                  <a:xfrm>
                    <a:off x="3589877" y="4064832"/>
                    <a:ext cx="950479"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水素パイプライン</a:t>
                    </a:r>
                  </a:p>
                </p:txBody>
              </p:sp>
              <p:sp>
                <p:nvSpPr>
                  <p:cNvPr id="78" name="角丸四角形 77"/>
                  <p:cNvSpPr/>
                  <p:nvPr/>
                </p:nvSpPr>
                <p:spPr>
                  <a:xfrm>
                    <a:off x="3476206" y="3447993"/>
                    <a:ext cx="99407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純水素型燃料電池</a:t>
                    </a:r>
                  </a:p>
                </p:txBody>
              </p:sp>
              <p:sp>
                <p:nvSpPr>
                  <p:cNvPr id="79" name="角丸四角形 78"/>
                  <p:cNvSpPr/>
                  <p:nvPr/>
                </p:nvSpPr>
                <p:spPr>
                  <a:xfrm>
                    <a:off x="4265638" y="3179061"/>
                    <a:ext cx="1056501"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984"/>
                      </a:lnSpc>
                    </a:pPr>
                    <a:r>
                      <a:rPr lang="ja-JP" altLang="en-US" sz="800" b="1" dirty="0">
                        <a:solidFill>
                          <a:schemeClr val="tx1"/>
                        </a:solidFill>
                      </a:rPr>
                      <a:t>自家発用水素発電</a:t>
                    </a:r>
                  </a:p>
                </p:txBody>
              </p:sp>
              <p:sp>
                <p:nvSpPr>
                  <p:cNvPr id="80" name="角丸四角形 79"/>
                  <p:cNvSpPr/>
                  <p:nvPr/>
                </p:nvSpPr>
                <p:spPr>
                  <a:xfrm>
                    <a:off x="4951106" y="2401674"/>
                    <a:ext cx="975668"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大型燃料電池</a:t>
                    </a:r>
                  </a:p>
                </p:txBody>
              </p:sp>
              <p:sp>
                <p:nvSpPr>
                  <p:cNvPr id="81" name="角丸四角形 80"/>
                  <p:cNvSpPr/>
                  <p:nvPr/>
                </p:nvSpPr>
                <p:spPr>
                  <a:xfrm>
                    <a:off x="6028104" y="3016118"/>
                    <a:ext cx="741268" cy="380201"/>
                  </a:xfrm>
                  <a:prstGeom prst="roundRect">
                    <a:avLst>
                      <a:gd name="adj" fmla="val 16854"/>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84"/>
                      </a:lnSpc>
                    </a:pPr>
                    <a:r>
                      <a:rPr lang="ja-JP" altLang="en-US" sz="800" b="1" dirty="0">
                        <a:solidFill>
                          <a:schemeClr val="tx1"/>
                        </a:solidFill>
                        <a:latin typeface="+mj-ea"/>
                        <a:ea typeface="+mj-ea"/>
                      </a:rPr>
                      <a:t>燃料電池</a:t>
                    </a:r>
                    <a:endParaRPr lang="en-US" altLang="ja-JP" sz="800" b="1" dirty="0">
                      <a:solidFill>
                        <a:schemeClr val="tx1"/>
                      </a:solidFill>
                      <a:latin typeface="+mj-ea"/>
                      <a:ea typeface="+mj-ea"/>
                    </a:endParaRPr>
                  </a:p>
                  <a:p>
                    <a:pPr algn="ctr">
                      <a:lnSpc>
                        <a:spcPts val="984"/>
                      </a:lnSpc>
                    </a:pPr>
                    <a:r>
                      <a:rPr lang="ja-JP" altLang="en-US" sz="800" b="1" dirty="0">
                        <a:solidFill>
                          <a:schemeClr val="tx1"/>
                        </a:solidFill>
                        <a:latin typeface="+mj-ea"/>
                        <a:ea typeface="+mj-ea"/>
                      </a:rPr>
                      <a:t>フォークリフト</a:t>
                    </a:r>
                  </a:p>
                </p:txBody>
              </p:sp>
              <p:sp>
                <p:nvSpPr>
                  <p:cNvPr id="82" name="角丸四角形 81"/>
                  <p:cNvSpPr/>
                  <p:nvPr/>
                </p:nvSpPr>
                <p:spPr>
                  <a:xfrm>
                    <a:off x="3632048" y="2318359"/>
                    <a:ext cx="1267179" cy="380201"/>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latin typeface="+mj-ea"/>
                        <a:ea typeface="+mj-ea"/>
                      </a:rPr>
                      <a:t>ビルコージェネレーション</a:t>
                    </a:r>
                    <a:endParaRPr lang="en-US" altLang="ja-JP" sz="800" b="1" dirty="0">
                      <a:solidFill>
                        <a:schemeClr val="tx1"/>
                      </a:solidFill>
                      <a:latin typeface="+mj-ea"/>
                      <a:ea typeface="+mj-ea"/>
                    </a:endParaRPr>
                  </a:p>
                  <a:p>
                    <a:pPr algn="ctr"/>
                    <a:r>
                      <a:rPr lang="ja-JP" altLang="en-US" sz="800" b="1" dirty="0">
                        <a:solidFill>
                          <a:schemeClr val="tx1"/>
                        </a:solidFill>
                        <a:latin typeface="+mj-ea"/>
                        <a:ea typeface="+mj-ea"/>
                      </a:rPr>
                      <a:t>システム</a:t>
                    </a:r>
                    <a:endParaRPr lang="en-US" altLang="ja-JP" sz="800" b="1" dirty="0">
                      <a:solidFill>
                        <a:schemeClr val="tx1"/>
                      </a:solidFill>
                      <a:latin typeface="+mj-ea"/>
                      <a:ea typeface="+mj-ea"/>
                    </a:endParaRPr>
                  </a:p>
                </p:txBody>
              </p:sp>
              <p:sp>
                <p:nvSpPr>
                  <p:cNvPr id="83" name="角丸四角形 82"/>
                  <p:cNvSpPr/>
                  <p:nvPr/>
                </p:nvSpPr>
                <p:spPr>
                  <a:xfrm>
                    <a:off x="6820414" y="3803843"/>
                    <a:ext cx="110615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燃料電池バス</a:t>
                    </a:r>
                  </a:p>
                </p:txBody>
              </p:sp>
              <p:sp>
                <p:nvSpPr>
                  <p:cNvPr id="84" name="角丸四角形 83"/>
                  <p:cNvSpPr/>
                  <p:nvPr/>
                </p:nvSpPr>
                <p:spPr>
                  <a:xfrm>
                    <a:off x="3316052" y="4810991"/>
                    <a:ext cx="102388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燃料電池スクーター</a:t>
                    </a:r>
                  </a:p>
                </p:txBody>
              </p:sp>
              <p:sp>
                <p:nvSpPr>
                  <p:cNvPr id="85" name="角丸四角形 84"/>
                  <p:cNvSpPr/>
                  <p:nvPr/>
                </p:nvSpPr>
                <p:spPr>
                  <a:xfrm>
                    <a:off x="4731601" y="4578868"/>
                    <a:ext cx="1088504"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燃料電池自動車</a:t>
                    </a:r>
                  </a:p>
                </p:txBody>
              </p:sp>
              <p:sp>
                <p:nvSpPr>
                  <p:cNvPr id="86" name="角丸四角形 85"/>
                  <p:cNvSpPr/>
                  <p:nvPr/>
                </p:nvSpPr>
                <p:spPr>
                  <a:xfrm>
                    <a:off x="6293929" y="4880428"/>
                    <a:ext cx="1042696"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燃料電池鉄道車両</a:t>
                    </a:r>
                  </a:p>
                </p:txBody>
              </p:sp>
              <p:sp>
                <p:nvSpPr>
                  <p:cNvPr id="87" name="角丸四角形 86"/>
                  <p:cNvSpPr/>
                  <p:nvPr/>
                </p:nvSpPr>
                <p:spPr>
                  <a:xfrm rot="10800000" flipV="1">
                    <a:off x="5595109" y="3976523"/>
                    <a:ext cx="927720"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液化水素ローリー</a:t>
                    </a:r>
                  </a:p>
                </p:txBody>
              </p:sp>
              <p:sp>
                <p:nvSpPr>
                  <p:cNvPr id="88" name="角丸四角形 87"/>
                  <p:cNvSpPr/>
                  <p:nvPr/>
                </p:nvSpPr>
                <p:spPr>
                  <a:xfrm>
                    <a:off x="1762263" y="4912294"/>
                    <a:ext cx="970918" cy="219693"/>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latin typeface="+mj-ea"/>
                        <a:ea typeface="+mj-ea"/>
                      </a:rPr>
                      <a:t>水素ステーション</a:t>
                    </a:r>
                  </a:p>
                </p:txBody>
              </p:sp>
              <p:sp>
                <p:nvSpPr>
                  <p:cNvPr id="89" name="角丸四角形 88"/>
                  <p:cNvSpPr/>
                  <p:nvPr/>
                </p:nvSpPr>
                <p:spPr>
                  <a:xfrm>
                    <a:off x="965685" y="2512489"/>
                    <a:ext cx="889732"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水素タウン</a:t>
                    </a:r>
                  </a:p>
                </p:txBody>
              </p:sp>
              <p:sp>
                <p:nvSpPr>
                  <p:cNvPr id="90" name="角丸四角形 89"/>
                  <p:cNvSpPr/>
                  <p:nvPr/>
                </p:nvSpPr>
                <p:spPr>
                  <a:xfrm>
                    <a:off x="2345124" y="2998268"/>
                    <a:ext cx="972343"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水素トレーラー</a:t>
                    </a:r>
                  </a:p>
                </p:txBody>
              </p:sp>
              <p:sp>
                <p:nvSpPr>
                  <p:cNvPr id="91" name="角丸四角形 90"/>
                  <p:cNvSpPr/>
                  <p:nvPr/>
                </p:nvSpPr>
                <p:spPr>
                  <a:xfrm>
                    <a:off x="1664126" y="1916833"/>
                    <a:ext cx="103566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水素製造・精製施設</a:t>
                    </a:r>
                  </a:p>
                </p:txBody>
              </p:sp>
            </p:grpSp>
            <p:pic>
              <p:nvPicPr>
                <p:cNvPr id="69" name="Picture 2"/>
                <p:cNvPicPr>
                  <a:picLocks noChangeArrowheads="1"/>
                </p:cNvPicPr>
                <p:nvPr/>
              </p:nvPicPr>
              <p:blipFill>
                <a:blip r:embed="rId4">
                  <a:extLst>
                    <a:ext uri="{BEBA8EAE-BF5A-486C-A8C5-ECC9F3942E4B}">
                      <a14:imgProps xmlns:a14="http://schemas.microsoft.com/office/drawing/2010/main">
                        <a14:imgLayer r:embed="rId5">
                          <a14:imgEffect>
                            <a14:sharpenSoften amount="20000"/>
                          </a14:imgEffect>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866037" y="1200894"/>
                  <a:ext cx="7100035" cy="43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4" name="上矢印 53"/>
              <p:cNvSpPr/>
              <p:nvPr/>
            </p:nvSpPr>
            <p:spPr>
              <a:xfrm rot="5400000">
                <a:off x="2438122" y="936356"/>
                <a:ext cx="380201" cy="953736"/>
              </a:xfrm>
              <a:prstGeom prst="upArrow">
                <a:avLst/>
              </a:prstGeom>
              <a:gradFill flip="none" rotWithShape="1">
                <a:gsLst>
                  <a:gs pos="0">
                    <a:schemeClr val="accent3">
                      <a:lumMod val="100000"/>
                    </a:schemeClr>
                  </a:gs>
                  <a:gs pos="25000">
                    <a:srgbClr val="92D050"/>
                  </a:gs>
                  <a:gs pos="75000">
                    <a:srgbClr val="00B050"/>
                  </a:gs>
                  <a:gs pos="100000">
                    <a:srgbClr val="00B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p:cNvSpPr/>
              <p:nvPr/>
            </p:nvSpPr>
            <p:spPr>
              <a:xfrm>
                <a:off x="4735167" y="1575653"/>
                <a:ext cx="236091" cy="54314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上矢印 55"/>
              <p:cNvSpPr/>
              <p:nvPr/>
            </p:nvSpPr>
            <p:spPr>
              <a:xfrm>
                <a:off x="2123728" y="1358395"/>
                <a:ext cx="108000" cy="1412175"/>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3105089" y="1168750"/>
                <a:ext cx="2355830" cy="432049"/>
              </a:xfrm>
              <a:prstGeom prst="roundRect">
                <a:avLst>
                  <a:gd name="adj" fmla="val 50000"/>
                </a:avLst>
              </a:prstGeom>
              <a:gradFill flip="none" rotWithShape="1">
                <a:gsLst>
                  <a:gs pos="0">
                    <a:srgbClr val="00B050"/>
                  </a:gs>
                  <a:gs pos="17999">
                    <a:srgbClr val="92D050"/>
                  </a:gs>
                  <a:gs pos="36000">
                    <a:srgbClr val="92D050">
                      <a:alpha val="73000"/>
                    </a:srgbClr>
                  </a:gs>
                  <a:gs pos="61000">
                    <a:srgbClr val="92D050">
                      <a:alpha val="76000"/>
                    </a:srgbClr>
                  </a:gs>
                  <a:gs pos="82001">
                    <a:srgbClr val="92D050"/>
                  </a:gs>
                  <a:gs pos="100000">
                    <a:srgbClr val="00B05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水素の製造・輸送</a:t>
                </a:r>
              </a:p>
            </p:txBody>
          </p:sp>
          <p:sp>
            <p:nvSpPr>
              <p:cNvPr id="58" name="上矢印 57"/>
              <p:cNvSpPr/>
              <p:nvPr/>
            </p:nvSpPr>
            <p:spPr>
              <a:xfrm rot="18810405">
                <a:off x="5058999" y="1619561"/>
                <a:ext cx="387482" cy="272725"/>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上矢印 58"/>
              <p:cNvSpPr/>
              <p:nvPr/>
            </p:nvSpPr>
            <p:spPr>
              <a:xfrm rot="20878139">
                <a:off x="5346394" y="1829232"/>
                <a:ext cx="105971" cy="760402"/>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上矢印 59"/>
              <p:cNvSpPr/>
              <p:nvPr/>
            </p:nvSpPr>
            <p:spPr>
              <a:xfrm rot="18452196">
                <a:off x="5564006" y="1474998"/>
                <a:ext cx="380201" cy="63582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上矢印 60"/>
              <p:cNvSpPr/>
              <p:nvPr/>
            </p:nvSpPr>
            <p:spPr>
              <a:xfrm rot="21083233">
                <a:off x="6014229" y="2013781"/>
                <a:ext cx="117745" cy="1358173"/>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上矢印 61"/>
              <p:cNvSpPr/>
              <p:nvPr/>
            </p:nvSpPr>
            <p:spPr>
              <a:xfrm rot="21083233">
                <a:off x="6186571" y="1702887"/>
                <a:ext cx="105971" cy="543144"/>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6123190" y="2164015"/>
                <a:ext cx="718213"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風力発電</a:t>
                </a:r>
              </a:p>
            </p:txBody>
          </p:sp>
          <p:sp>
            <p:nvSpPr>
              <p:cNvPr id="64" name="角丸四角形 63"/>
              <p:cNvSpPr/>
              <p:nvPr/>
            </p:nvSpPr>
            <p:spPr>
              <a:xfrm>
                <a:off x="2416008" y="1869485"/>
                <a:ext cx="1831947" cy="407397"/>
              </a:xfrm>
              <a:prstGeom prst="roundRect">
                <a:avLst>
                  <a:gd name="adj" fmla="val 50000"/>
                </a:avLst>
              </a:prstGeom>
              <a:gradFill>
                <a:gsLst>
                  <a:gs pos="0">
                    <a:srgbClr val="FFC000"/>
                  </a:gs>
                  <a:gs pos="17999">
                    <a:srgbClr val="FFC000"/>
                  </a:gs>
                  <a:gs pos="36000">
                    <a:srgbClr val="FFFF00"/>
                  </a:gs>
                  <a:gs pos="61000">
                    <a:srgbClr val="FFFF00"/>
                  </a:gs>
                  <a:gs pos="82001">
                    <a:srgbClr val="FFC0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幅広い活用</a:t>
                </a:r>
              </a:p>
            </p:txBody>
          </p:sp>
          <p:sp>
            <p:nvSpPr>
              <p:cNvPr id="65" name="下矢印 64"/>
              <p:cNvSpPr/>
              <p:nvPr/>
            </p:nvSpPr>
            <p:spPr>
              <a:xfrm rot="670872">
                <a:off x="3442012" y="1583051"/>
                <a:ext cx="608376" cy="245761"/>
              </a:xfrm>
              <a:prstGeom prst="downArrow">
                <a:avLst/>
              </a:prstGeom>
              <a:gradFill>
                <a:gsLst>
                  <a:gs pos="0">
                    <a:schemeClr val="accent6">
                      <a:lumMod val="20000"/>
                      <a:lumOff val="80000"/>
                    </a:schemeClr>
                  </a:gs>
                  <a:gs pos="50000">
                    <a:srgbClr val="FFFF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上矢印 65"/>
              <p:cNvSpPr/>
              <p:nvPr/>
            </p:nvSpPr>
            <p:spPr>
              <a:xfrm rot="17784580">
                <a:off x="5732839" y="1153285"/>
                <a:ext cx="325887" cy="76496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914873" y="4446101"/>
                <a:ext cx="792088"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エネファーム</a:t>
                </a:r>
              </a:p>
            </p:txBody>
          </p:sp>
        </p:grpSp>
        <p:sp>
          <p:nvSpPr>
            <p:cNvPr id="51" name="角丸四角形 50"/>
            <p:cNvSpPr/>
            <p:nvPr/>
          </p:nvSpPr>
          <p:spPr>
            <a:xfrm>
              <a:off x="6172236" y="4733552"/>
              <a:ext cx="878226" cy="144000"/>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太陽光発電</a:t>
              </a:r>
            </a:p>
          </p:txBody>
        </p:sp>
        <p:sp>
          <p:nvSpPr>
            <p:cNvPr id="52" name="角丸四角形 51"/>
            <p:cNvSpPr/>
            <p:nvPr/>
          </p:nvSpPr>
          <p:spPr>
            <a:xfrm>
              <a:off x="1817693" y="7034315"/>
              <a:ext cx="6322805" cy="180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9932" tIns="0" rIns="39932" bIns="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新エネルギー産業参入促進連続講座　平成</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年度講演資料（岩谷産業株式会社）を参考に作成</a:t>
              </a:r>
              <a:endParaRPr lang="ja-JP" altLang="en-US" sz="1000" dirty="0">
                <a:solidFill>
                  <a:schemeClr val="tx1"/>
                </a:solidFill>
              </a:endParaRPr>
            </a:p>
          </p:txBody>
        </p:sp>
      </p:grpSp>
      <p:sp>
        <p:nvSpPr>
          <p:cNvPr id="10" name="二等辺三角形 9"/>
          <p:cNvSpPr/>
          <p:nvPr/>
        </p:nvSpPr>
        <p:spPr bwMode="auto">
          <a:xfrm rot="5400000">
            <a:off x="6644027" y="6582781"/>
            <a:ext cx="3395725" cy="394315"/>
          </a:xfrm>
          <a:prstGeom prst="triangle">
            <a:avLst/>
          </a:prstGeom>
          <a:solidFill>
            <a:srgbClr val="0000FF"/>
          </a:solidFill>
          <a:ln>
            <a:noFill/>
          </a:ln>
          <a:effectLst/>
        </p:spPr>
        <p:txBody>
          <a:bodyPr vert="horz" wrap="square" lIns="91429" tIns="45715" rIns="91429" bIns="45715" numCol="1" rtlCol="0" anchor="ctr" anchorCtr="0" compatLnSpc="1">
            <a:prstTxWarp prst="textNoShape">
              <a:avLst/>
            </a:prstTxWarp>
            <a:no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spc="300" dirty="0">
                <a:solidFill>
                  <a:schemeClr val="bg1"/>
                </a:solidFill>
              </a:rPr>
              <a:t>水素の有望性</a:t>
            </a:r>
          </a:p>
        </p:txBody>
      </p:sp>
      <p:sp>
        <p:nvSpPr>
          <p:cNvPr id="45" name="角丸四角形 44"/>
          <p:cNvSpPr/>
          <p:nvPr/>
        </p:nvSpPr>
        <p:spPr bwMode="auto">
          <a:xfrm>
            <a:off x="107802" y="4146898"/>
            <a:ext cx="7938351" cy="5808438"/>
          </a:xfrm>
          <a:prstGeom prst="roundRect">
            <a:avLst>
              <a:gd name="adj" fmla="val 1992"/>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タイトル 1"/>
          <p:cNvSpPr txBox="1">
            <a:spLocks/>
          </p:cNvSpPr>
          <p:nvPr/>
        </p:nvSpPr>
        <p:spPr>
          <a:xfrm>
            <a:off x="10369290" y="4146898"/>
            <a:ext cx="3132000" cy="551853"/>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水素社会のイメージ</a:t>
            </a:r>
            <a:endParaRPr lang="ja-JP" altLang="en-US" sz="1700" b="1" dirty="0">
              <a:solidFill>
                <a:schemeClr val="bg1"/>
              </a:solidFill>
            </a:endParaRPr>
          </a:p>
        </p:txBody>
      </p:sp>
      <p:sp>
        <p:nvSpPr>
          <p:cNvPr id="96" name="円/楕円 244"/>
          <p:cNvSpPr/>
          <p:nvPr/>
        </p:nvSpPr>
        <p:spPr bwMode="auto">
          <a:xfrm>
            <a:off x="3096674" y="6787263"/>
            <a:ext cx="4860000" cy="2520000"/>
          </a:xfrm>
          <a:prstGeom prst="ellipse">
            <a:avLst/>
          </a:prstGeom>
          <a:gradFill>
            <a:gsLst>
              <a:gs pos="0">
                <a:schemeClr val="bg1"/>
              </a:gs>
              <a:gs pos="100000">
                <a:schemeClr val="accent3">
                  <a:lumMod val="75000"/>
                  <a:alpha val="70000"/>
                </a:schemeClr>
              </a:gs>
              <a:gs pos="100000">
                <a:schemeClr val="accent3">
                  <a:lumMod val="75000"/>
                  <a:alpha val="25000"/>
                </a:schemeClr>
              </a:gs>
            </a:gsLst>
            <a:path path="circle">
              <a:fillToRect l="50000" t="50000" r="50000" b="50000"/>
            </a:path>
          </a:gradFill>
          <a:ln w="9525">
            <a:noFill/>
            <a:miter lim="800000"/>
            <a:headEnd/>
            <a:tailEnd/>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円/楕円 1047"/>
          <p:cNvSpPr/>
          <p:nvPr/>
        </p:nvSpPr>
        <p:spPr bwMode="auto">
          <a:xfrm>
            <a:off x="1656514" y="4771039"/>
            <a:ext cx="4860000" cy="2520000"/>
          </a:xfrm>
          <a:prstGeom prst="ellipse">
            <a:avLst/>
          </a:prstGeom>
          <a:gradFill>
            <a:gsLst>
              <a:gs pos="0">
                <a:schemeClr val="bg1"/>
              </a:gs>
              <a:gs pos="100000">
                <a:schemeClr val="tx2">
                  <a:lumMod val="60000"/>
                  <a:lumOff val="40000"/>
                  <a:alpha val="86000"/>
                </a:schemeClr>
              </a:gs>
              <a:gs pos="100000">
                <a:schemeClr val="accent5">
                  <a:lumMod val="75000"/>
                </a:schemeClr>
              </a:gs>
            </a:gsLst>
            <a:path path="circle">
              <a:fillToRect l="50000" t="50000" r="50000" b="50000"/>
            </a:path>
          </a:gradFill>
          <a:ln w="9525">
            <a:noFill/>
            <a:miter lim="800000"/>
            <a:headEnd/>
            <a:tailEnd/>
          </a:ln>
          <a:effectLst/>
        </p:spPr>
        <p:txBody>
          <a:bodyPr vert="horz" wrap="square" lIns="36000" tIns="36000" rIns="36000" bIns="3600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円/楕円 243"/>
          <p:cNvSpPr/>
          <p:nvPr/>
        </p:nvSpPr>
        <p:spPr bwMode="auto">
          <a:xfrm>
            <a:off x="216354" y="6787263"/>
            <a:ext cx="4860000" cy="2520000"/>
          </a:xfrm>
          <a:prstGeom prst="ellipse">
            <a:avLst/>
          </a:prstGeom>
          <a:gradFill>
            <a:gsLst>
              <a:gs pos="0">
                <a:schemeClr val="bg1"/>
              </a:gs>
              <a:gs pos="100000">
                <a:schemeClr val="accent2">
                  <a:lumMod val="60000"/>
                  <a:lumOff val="40000"/>
                  <a:alpha val="70000"/>
                </a:schemeClr>
              </a:gs>
              <a:gs pos="100000">
                <a:schemeClr val="accent2">
                  <a:lumMod val="60000"/>
                  <a:lumOff val="40000"/>
                  <a:alpha val="40000"/>
                </a:schemeClr>
              </a:gs>
            </a:gsLst>
            <a:path path="circle">
              <a:fillToRect l="50000" t="50000" r="50000" b="50000"/>
            </a:path>
          </a:gradFill>
          <a:ln w="9525">
            <a:noFill/>
            <a:miter lim="800000"/>
            <a:headEnd/>
            <a:tailEnd/>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bwMode="auto">
          <a:xfrm>
            <a:off x="3708202" y="4518783"/>
            <a:ext cx="828000" cy="468000"/>
          </a:xfrm>
          <a:prstGeom prst="roundRect">
            <a:avLst>
              <a:gd name="adj" fmla="val 30774"/>
            </a:avLst>
          </a:prstGeom>
          <a:solidFill>
            <a:schemeClr val="tx2">
              <a:lumMod val="50000"/>
            </a:schemeClr>
          </a:solidFill>
          <a:ln>
            <a:noFill/>
          </a:ln>
          <a:effectLst/>
        </p:spPr>
        <p:txBody>
          <a:bodyPr vert="horz" wrap="none" lIns="0" tIns="0" rIns="0" bIns="0" numCol="1" rtlCol="0" anchor="ctr" anchorCtr="0" compatLnSpc="1">
            <a:prstTxWarp prst="textNoShape">
              <a:avLst/>
            </a:prstTxWarp>
            <a:noAutofit/>
          </a:bodyPr>
          <a:lstStyle/>
          <a:p>
            <a:pPr algn="ctr" eaLnBrk="0" hangingPunct="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a:t>
            </a:r>
            <a:endPar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角丸四角形 99"/>
          <p:cNvSpPr/>
          <p:nvPr/>
        </p:nvSpPr>
        <p:spPr bwMode="auto">
          <a:xfrm>
            <a:off x="1835994" y="9055287"/>
            <a:ext cx="828000" cy="468000"/>
          </a:xfrm>
          <a:prstGeom prst="roundRect">
            <a:avLst>
              <a:gd name="adj" fmla="val 30774"/>
            </a:avLst>
          </a:prstGeom>
          <a:solidFill>
            <a:schemeClr val="tx2">
              <a:lumMod val="50000"/>
            </a:schemeClr>
          </a:solid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a:t>
            </a:r>
            <a:endPar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bwMode="auto">
          <a:xfrm>
            <a:off x="5616506" y="9055287"/>
            <a:ext cx="828000" cy="468000"/>
          </a:xfrm>
          <a:prstGeom prst="roundRect">
            <a:avLst>
              <a:gd name="adj" fmla="val 30774"/>
            </a:avLst>
          </a:prstGeom>
          <a:solidFill>
            <a:schemeClr val="tx2">
              <a:lumMod val="50000"/>
            </a:schemeClr>
          </a:solid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経済</a:t>
            </a:r>
            <a:endPar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角丸四角形 101"/>
          <p:cNvSpPr/>
          <p:nvPr/>
        </p:nvSpPr>
        <p:spPr bwMode="auto">
          <a:xfrm>
            <a:off x="5580410" y="7003007"/>
            <a:ext cx="1675337" cy="343440"/>
          </a:xfrm>
          <a:prstGeom prst="roundRect">
            <a:avLst>
              <a:gd name="adj" fmla="val 30774"/>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グリーン成長</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角丸四角形 102"/>
          <p:cNvSpPr/>
          <p:nvPr/>
        </p:nvSpPr>
        <p:spPr bwMode="auto">
          <a:xfrm>
            <a:off x="4685150" y="7448911"/>
            <a:ext cx="3220080" cy="802808"/>
          </a:xfrm>
          <a:prstGeom prst="roundRect">
            <a:avLst>
              <a:gd name="adj" fmla="val 0"/>
            </a:avLst>
          </a:prstGeom>
          <a:noFill/>
          <a:ln>
            <a:noFill/>
          </a:ln>
          <a:effectLst/>
        </p:spPr>
        <p:txBody>
          <a:bodyPr vert="horz" wrap="square" lIns="0" tIns="0" rIns="0" bIns="0" numCol="1" rtlCol="0" anchor="t" anchorCtr="0" compatLnSpc="1">
            <a:prstTxWarp prst="textNoShape">
              <a:avLst/>
            </a:prstTxWarp>
            <a:noAutofit/>
          </a:bodyPr>
          <a:lstStyle/>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・今後成長が期待される市場</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・すそ野の広い産業</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（多種多様な技術が集約）</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角丸四角形 103"/>
          <p:cNvSpPr/>
          <p:nvPr/>
        </p:nvSpPr>
        <p:spPr bwMode="auto">
          <a:xfrm>
            <a:off x="3060130" y="5330949"/>
            <a:ext cx="2001390" cy="157952"/>
          </a:xfrm>
          <a:prstGeom prst="roundRect">
            <a:avLst>
              <a:gd name="adj" fmla="val 3640"/>
            </a:avLst>
          </a:prstGeom>
          <a:noFill/>
          <a:ln>
            <a:noFill/>
          </a:ln>
          <a:effectLst/>
        </p:spPr>
        <p:txBody>
          <a:bodyPr vert="horz" wrap="none" lIns="0" tIns="0" rIns="0" bIns="0" numCol="1" rtlCol="0" anchor="ctr" anchorCtr="0" compatLnSpc="1">
            <a:prstTxWarp prst="textNoShape">
              <a:avLst/>
            </a:prstTxWarp>
            <a:no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カーボンニュートラル</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bwMode="auto">
          <a:xfrm>
            <a:off x="2162799" y="5519163"/>
            <a:ext cx="3968514" cy="1173757"/>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・使用時に二酸化炭素を排出しない</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・電力の他、熱需要にも対応可能</a:t>
            </a: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・エネルギー効率が高い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FC)</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105"/>
          <p:cNvSpPr/>
          <p:nvPr/>
        </p:nvSpPr>
        <p:spPr bwMode="auto">
          <a:xfrm>
            <a:off x="903178" y="7023693"/>
            <a:ext cx="2805023" cy="322754"/>
          </a:xfrm>
          <a:prstGeom prst="roundRect">
            <a:avLst>
              <a:gd name="adj" fmla="val 364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エネルギーセキュリティ</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角丸四角形 106"/>
          <p:cNvSpPr/>
          <p:nvPr/>
        </p:nvSpPr>
        <p:spPr bwMode="auto">
          <a:xfrm>
            <a:off x="498127" y="7407238"/>
            <a:ext cx="4506219" cy="1395969"/>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・多様なエネルギー源から取り出せる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・長期貯蔵・輸送に適するため、</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調整力としてエネルギーマネジメント</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に貢献、かつ、非常時の自立型エネルギー</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タイトル 1"/>
          <p:cNvSpPr txBox="1">
            <a:spLocks/>
          </p:cNvSpPr>
          <p:nvPr/>
        </p:nvSpPr>
        <p:spPr>
          <a:xfrm>
            <a:off x="14941240" y="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２</a:t>
            </a:r>
          </a:p>
        </p:txBody>
      </p:sp>
      <p:sp>
        <p:nvSpPr>
          <p:cNvPr id="108" name="正方形/長方形 107"/>
          <p:cNvSpPr/>
          <p:nvPr/>
        </p:nvSpPr>
        <p:spPr>
          <a:xfrm>
            <a:off x="-111186" y="1156147"/>
            <a:ext cx="14733865" cy="26414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06616" tIns="0" rIns="252000" bIns="0" rtlCol="0" anchor="ctr" anchorCtr="0">
            <a:noAutofit/>
          </a:bodyPr>
          <a:lstStyle/>
          <a:p>
            <a:pPr marL="1062807" lvl="1" indent="-342900">
              <a:spcBef>
                <a:spcPts val="600"/>
              </a:spcBef>
              <a:buFont typeface="Wingdings" panose="05000000000000000000" pitchFamily="2" charset="2"/>
              <a:buChar char="Ø"/>
              <a:defRPr/>
            </a:pPr>
            <a:r>
              <a:rPr lang="ja-JP" altLang="en-US" sz="2000" dirty="0">
                <a:solidFill>
                  <a:schemeClr val="tx1"/>
                </a:solidFill>
                <a:latin typeface="Meiryo UI" pitchFamily="50" charset="-128"/>
                <a:ea typeface="Meiryo UI" pitchFamily="50" charset="-128"/>
                <a:cs typeface="Meiryo UI" pitchFamily="50" charset="-128"/>
              </a:rPr>
              <a:t>水素は</a:t>
            </a:r>
            <a:r>
              <a:rPr lang="ja-JP" altLang="en-US" sz="2000" dirty="0" smtClean="0">
                <a:solidFill>
                  <a:schemeClr val="tx1"/>
                </a:solidFill>
                <a:latin typeface="Meiryo UI" pitchFamily="50" charset="-128"/>
                <a:ea typeface="Meiryo UI" pitchFamily="50" charset="-128"/>
                <a:cs typeface="Meiryo UI" pitchFamily="50" charset="-128"/>
              </a:rPr>
              <a:t>、</a:t>
            </a:r>
            <a:endParaRPr lang="en-US" altLang="ja-JP" sz="2000" dirty="0" smtClean="0">
              <a:solidFill>
                <a:schemeClr val="tx1"/>
              </a:solidFill>
              <a:latin typeface="Meiryo UI" pitchFamily="50" charset="-128"/>
              <a:ea typeface="Meiryo UI" pitchFamily="50" charset="-128"/>
              <a:cs typeface="Meiryo UI" pitchFamily="50" charset="-128"/>
            </a:endParaRPr>
          </a:p>
          <a:p>
            <a:pPr lvl="1">
              <a:spcBef>
                <a:spcPts val="600"/>
              </a:spcBef>
              <a:defRPr/>
            </a:pPr>
            <a:r>
              <a:rPr lang="ja-JP" altLang="en-US" sz="2000" dirty="0" smtClean="0">
                <a:solidFill>
                  <a:schemeClr val="tx1"/>
                </a:solidFill>
                <a:latin typeface="Meiryo UI" pitchFamily="50" charset="-128"/>
                <a:ea typeface="Meiryo UI" pitchFamily="50" charset="-128"/>
                <a:cs typeface="Meiryo UI" pitchFamily="50" charset="-128"/>
              </a:rPr>
              <a:t>   　 ・温室</a:t>
            </a:r>
            <a:r>
              <a:rPr lang="ja-JP" altLang="en-US" sz="2000" dirty="0">
                <a:solidFill>
                  <a:schemeClr val="tx1"/>
                </a:solidFill>
                <a:latin typeface="Meiryo UI" pitchFamily="50" charset="-128"/>
                <a:ea typeface="Meiryo UI" pitchFamily="50" charset="-128"/>
                <a:cs typeface="Meiryo UI" pitchFamily="50" charset="-128"/>
              </a:rPr>
              <a:t>効果ガスである二酸化炭素の排出低減が可能であるという「環境面</a:t>
            </a:r>
            <a:r>
              <a:rPr lang="ja-JP" altLang="en-US" sz="2000" dirty="0" smtClean="0">
                <a:solidFill>
                  <a:schemeClr val="tx1"/>
                </a:solidFill>
                <a:latin typeface="Meiryo UI" pitchFamily="50" charset="-128"/>
                <a:ea typeface="Meiryo UI" pitchFamily="50" charset="-128"/>
                <a:cs typeface="Meiryo UI" pitchFamily="50" charset="-128"/>
              </a:rPr>
              <a:t>」</a:t>
            </a:r>
            <a:endParaRPr lang="en-US" altLang="ja-JP" sz="2000" dirty="0" smtClean="0">
              <a:solidFill>
                <a:schemeClr val="tx1"/>
              </a:solidFill>
              <a:latin typeface="Meiryo UI" pitchFamily="50" charset="-128"/>
              <a:ea typeface="Meiryo UI" pitchFamily="50" charset="-128"/>
              <a:cs typeface="Meiryo UI" pitchFamily="50" charset="-128"/>
            </a:endParaRPr>
          </a:p>
          <a:p>
            <a:pPr lvl="1">
              <a:spcBef>
                <a:spcPts val="600"/>
              </a:spcBef>
              <a:defRPr/>
            </a:pPr>
            <a:r>
              <a:rPr lang="ja-JP" altLang="en-US" sz="2000" dirty="0" smtClean="0">
                <a:solidFill>
                  <a:schemeClr val="tx1"/>
                </a:solidFill>
                <a:latin typeface="Meiryo UI" pitchFamily="50" charset="-128"/>
                <a:ea typeface="Meiryo UI" pitchFamily="50" charset="-128"/>
                <a:cs typeface="Meiryo UI" pitchFamily="50" charset="-128"/>
              </a:rPr>
              <a:t>    　・エネルギー資源に</a:t>
            </a:r>
            <a:r>
              <a:rPr lang="ja-JP" altLang="en-US" sz="2000" dirty="0">
                <a:solidFill>
                  <a:schemeClr val="tx1"/>
                </a:solidFill>
                <a:latin typeface="Meiryo UI" pitchFamily="50" charset="-128"/>
                <a:ea typeface="Meiryo UI" pitchFamily="50" charset="-128"/>
                <a:cs typeface="Meiryo UI" pitchFamily="50" charset="-128"/>
              </a:rPr>
              <a:t>乏しい我が国の一次エネルギー構造の多様化に</a:t>
            </a:r>
            <a:r>
              <a:rPr lang="ja-JP" altLang="en-US" sz="2000" err="1">
                <a:solidFill>
                  <a:schemeClr val="tx1"/>
                </a:solidFill>
                <a:latin typeface="Meiryo UI" pitchFamily="50" charset="-128"/>
                <a:ea typeface="Meiryo UI" pitchFamily="50" charset="-128"/>
                <a:cs typeface="Meiryo UI" pitchFamily="50" charset="-128"/>
              </a:rPr>
              <a:t>貢献</a:t>
            </a:r>
            <a:r>
              <a:rPr lang="ja-JP" altLang="en-US" sz="2000" smtClean="0">
                <a:solidFill>
                  <a:schemeClr val="tx1"/>
                </a:solidFill>
                <a:latin typeface="Meiryo UI" pitchFamily="50" charset="-128"/>
                <a:ea typeface="Meiryo UI" pitchFamily="50" charset="-128"/>
                <a:cs typeface="Meiryo UI" pitchFamily="50" charset="-128"/>
              </a:rPr>
              <a:t>する「</a:t>
            </a:r>
            <a:r>
              <a:rPr lang="ja-JP" altLang="en-US" sz="2000" dirty="0">
                <a:solidFill>
                  <a:schemeClr val="tx1"/>
                </a:solidFill>
                <a:latin typeface="Meiryo UI" pitchFamily="50" charset="-128"/>
                <a:ea typeface="Meiryo UI" pitchFamily="50" charset="-128"/>
                <a:cs typeface="Meiryo UI" pitchFamily="50" charset="-128"/>
              </a:rPr>
              <a:t>社会面</a:t>
            </a:r>
            <a:r>
              <a:rPr lang="ja-JP" altLang="en-US" sz="2000" dirty="0" smtClean="0">
                <a:solidFill>
                  <a:schemeClr val="tx1"/>
                </a:solidFill>
                <a:latin typeface="Meiryo UI" pitchFamily="50" charset="-128"/>
                <a:ea typeface="Meiryo UI" pitchFamily="50" charset="-128"/>
                <a:cs typeface="Meiryo UI" pitchFamily="50" charset="-128"/>
              </a:rPr>
              <a:t>」</a:t>
            </a:r>
            <a:endParaRPr lang="en-US" altLang="ja-JP" sz="2000" dirty="0">
              <a:solidFill>
                <a:schemeClr val="tx1"/>
              </a:solidFill>
              <a:latin typeface="Meiryo UI" pitchFamily="50" charset="-128"/>
              <a:ea typeface="Meiryo UI" pitchFamily="50" charset="-128"/>
              <a:cs typeface="Meiryo UI" pitchFamily="50" charset="-128"/>
            </a:endParaRPr>
          </a:p>
          <a:p>
            <a:pPr lvl="1">
              <a:spcBef>
                <a:spcPts val="600"/>
              </a:spcBef>
              <a:defRPr/>
            </a:pPr>
            <a:r>
              <a:rPr lang="ja-JP" altLang="en-US" sz="2000" dirty="0" smtClean="0">
                <a:solidFill>
                  <a:schemeClr val="tx1"/>
                </a:solidFill>
                <a:latin typeface="Meiryo UI" pitchFamily="50" charset="-128"/>
                <a:ea typeface="Meiryo UI" pitchFamily="50" charset="-128"/>
                <a:cs typeface="Meiryo UI" pitchFamily="50" charset="-128"/>
              </a:rPr>
              <a:t>    　・産学</a:t>
            </a:r>
            <a:r>
              <a:rPr lang="ja-JP" altLang="en-US" sz="2000" dirty="0">
                <a:solidFill>
                  <a:schemeClr val="tx1"/>
                </a:solidFill>
                <a:latin typeface="Meiryo UI" pitchFamily="50" charset="-128"/>
                <a:ea typeface="Meiryo UI" pitchFamily="50" charset="-128"/>
                <a:cs typeface="Meiryo UI" pitchFamily="50" charset="-128"/>
              </a:rPr>
              <a:t>に世界トップレベルの技術、知識、ノウハウの蓄積があり、今後の</a:t>
            </a:r>
            <a:r>
              <a:rPr lang="ja-JP" altLang="en-US" sz="2000" dirty="0" smtClean="0">
                <a:solidFill>
                  <a:schemeClr val="tx1"/>
                </a:solidFill>
                <a:latin typeface="Meiryo UI" pitchFamily="50" charset="-128"/>
                <a:ea typeface="Meiryo UI" pitchFamily="50" charset="-128"/>
                <a:cs typeface="Meiryo UI" pitchFamily="50" charset="-128"/>
              </a:rPr>
              <a:t>成長が期待される分野である「経済面」</a:t>
            </a:r>
            <a:endParaRPr lang="en-US" altLang="ja-JP" sz="2000" dirty="0" smtClean="0">
              <a:solidFill>
                <a:schemeClr val="tx1"/>
              </a:solidFill>
              <a:latin typeface="Meiryo UI" pitchFamily="50" charset="-128"/>
              <a:ea typeface="Meiryo UI" pitchFamily="50" charset="-128"/>
              <a:cs typeface="Meiryo UI" pitchFamily="50" charset="-128"/>
            </a:endParaRPr>
          </a:p>
          <a:p>
            <a:pPr lvl="1">
              <a:spcBef>
                <a:spcPts val="600"/>
              </a:spcBef>
              <a:defRPr/>
            </a:pPr>
            <a:r>
              <a:rPr lang="en-US" altLang="ja-JP" sz="2000" dirty="0" smtClean="0">
                <a:solidFill>
                  <a:schemeClr val="tx1"/>
                </a:solidFill>
                <a:latin typeface="Meiryo UI" pitchFamily="50" charset="-128"/>
                <a:ea typeface="Meiryo UI" pitchFamily="50" charset="-128"/>
                <a:cs typeface="Meiryo UI" pitchFamily="50" charset="-128"/>
              </a:rPr>
              <a:t>    </a:t>
            </a:r>
            <a:r>
              <a:rPr lang="ja-JP" altLang="en-US" sz="2000" dirty="0" smtClean="0">
                <a:solidFill>
                  <a:schemeClr val="tx1"/>
                </a:solidFill>
                <a:latin typeface="Meiryo UI" pitchFamily="50" charset="-128"/>
                <a:ea typeface="Meiryo UI" pitchFamily="50" charset="-128"/>
                <a:cs typeface="Meiryo UI" pitchFamily="50" charset="-128"/>
              </a:rPr>
              <a:t>の</a:t>
            </a:r>
            <a:r>
              <a:rPr lang="ja-JP" altLang="en-US" sz="2000" dirty="0">
                <a:solidFill>
                  <a:schemeClr val="tx1"/>
                </a:solidFill>
                <a:latin typeface="Meiryo UI" pitchFamily="50" charset="-128"/>
                <a:ea typeface="Meiryo UI" pitchFamily="50" charset="-128"/>
                <a:cs typeface="Meiryo UI" pitchFamily="50" charset="-128"/>
              </a:rPr>
              <a:t>３つの観点から、大きなポテンシャルを有して</a:t>
            </a:r>
            <a:r>
              <a:rPr lang="ja-JP" altLang="en-US" sz="2000" dirty="0" smtClean="0">
                <a:solidFill>
                  <a:schemeClr val="tx1"/>
                </a:solidFill>
                <a:latin typeface="Meiryo UI" pitchFamily="50" charset="-128"/>
                <a:ea typeface="Meiryo UI" pitchFamily="50" charset="-128"/>
                <a:cs typeface="Meiryo UI" pitchFamily="50" charset="-128"/>
              </a:rPr>
              <a:t>いる</a:t>
            </a:r>
            <a:endParaRPr lang="en-US" altLang="ja-JP" sz="2000" dirty="0" smtClean="0">
              <a:solidFill>
                <a:schemeClr val="tx1"/>
              </a:solidFill>
              <a:latin typeface="Meiryo UI" pitchFamily="50" charset="-128"/>
              <a:ea typeface="Meiryo UI" pitchFamily="50" charset="-128"/>
              <a:cs typeface="Meiryo UI" pitchFamily="50" charset="-128"/>
            </a:endParaRPr>
          </a:p>
          <a:p>
            <a:pPr marL="1062807" lvl="1" indent="-342900">
              <a:spcBef>
                <a:spcPts val="600"/>
              </a:spcBef>
              <a:buFont typeface="Wingdings" panose="05000000000000000000" pitchFamily="2" charset="2"/>
              <a:buChar char="Ø"/>
              <a:defRPr/>
            </a:pPr>
            <a:r>
              <a:rPr lang="ja-JP" altLang="en-US" sz="2000" dirty="0">
                <a:solidFill>
                  <a:schemeClr val="tx1"/>
                </a:solidFill>
                <a:latin typeface="Meiryo UI" pitchFamily="50" charset="-128"/>
                <a:ea typeface="Meiryo UI" pitchFamily="50" charset="-128"/>
                <a:cs typeface="Meiryo UI" pitchFamily="50" charset="-128"/>
              </a:rPr>
              <a:t>今後、日々の生活や経済活動などに水素を使うことが浸透</a:t>
            </a:r>
            <a:r>
              <a:rPr lang="ja-JP" altLang="en-US" sz="2000" dirty="0" smtClean="0">
                <a:solidFill>
                  <a:schemeClr val="tx1"/>
                </a:solidFill>
                <a:latin typeface="Meiryo UI" pitchFamily="50" charset="-128"/>
                <a:ea typeface="Meiryo UI" pitchFamily="50" charset="-128"/>
                <a:cs typeface="Meiryo UI" pitchFamily="50" charset="-128"/>
              </a:rPr>
              <a:t>した「水素社会」が</a:t>
            </a:r>
            <a:r>
              <a:rPr lang="ja-JP" altLang="en-US" sz="2000" dirty="0">
                <a:solidFill>
                  <a:schemeClr val="tx1"/>
                </a:solidFill>
                <a:latin typeface="Meiryo UI" pitchFamily="50" charset="-128"/>
                <a:ea typeface="Meiryo UI" pitchFamily="50" charset="-128"/>
                <a:cs typeface="Meiryo UI" pitchFamily="50" charset="-128"/>
              </a:rPr>
              <a:t>やってくることが期待されて</a:t>
            </a:r>
            <a:r>
              <a:rPr lang="ja-JP" altLang="en-US" sz="2000" dirty="0" smtClean="0">
                <a:solidFill>
                  <a:schemeClr val="tx1"/>
                </a:solidFill>
                <a:latin typeface="Meiryo UI" pitchFamily="50" charset="-128"/>
                <a:ea typeface="Meiryo UI" pitchFamily="50" charset="-128"/>
                <a:cs typeface="Meiryo UI" pitchFamily="50" charset="-128"/>
              </a:rPr>
              <a:t>いる</a:t>
            </a:r>
            <a:endParaRPr lang="ja-JP" altLang="en-US" sz="2000" dirty="0">
              <a:solidFill>
                <a:schemeClr val="tx1"/>
              </a:solidFill>
              <a:latin typeface="Meiryo UI" pitchFamily="50" charset="-128"/>
              <a:ea typeface="Meiryo UI" pitchFamily="50" charset="-128"/>
              <a:cs typeface="Meiryo UI" pitchFamily="50" charset="-128"/>
            </a:endParaRPr>
          </a:p>
        </p:txBody>
      </p:sp>
      <p:sp>
        <p:nvSpPr>
          <p:cNvPr id="110" name="タイトル 1">
            <a:extLst>
              <a:ext uri="{FF2B5EF4-FFF2-40B4-BE49-F238E27FC236}">
                <a16:creationId xmlns:a16="http://schemas.microsoft.com/office/drawing/2014/main" id="{31B44E2D-D434-4AD3-B3BD-EC193BC79705}"/>
              </a:ext>
            </a:extLst>
          </p:cNvPr>
          <p:cNvSpPr txBox="1">
            <a:spLocks/>
          </p:cNvSpPr>
          <p:nvPr/>
        </p:nvSpPr>
        <p:spPr>
          <a:xfrm>
            <a:off x="241516" y="738312"/>
            <a:ext cx="6336000" cy="468000"/>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vert="horz" lIns="0" tIns="36000" rIns="0" bIns="3600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000" b="1" dirty="0">
                <a:solidFill>
                  <a:schemeClr val="bg1"/>
                </a:solidFill>
              </a:rPr>
              <a:t>「環境」「社会」</a:t>
            </a:r>
            <a:r>
              <a:rPr lang="ja-JP" altLang="en-US" sz="2000" b="1" dirty="0" smtClean="0">
                <a:solidFill>
                  <a:schemeClr val="bg1"/>
                </a:solidFill>
              </a:rPr>
              <a:t>「経済」</a:t>
            </a:r>
            <a:r>
              <a:rPr lang="ja-JP" altLang="en-US" sz="2000" b="1" dirty="0">
                <a:solidFill>
                  <a:schemeClr val="bg1"/>
                </a:solidFill>
              </a:rPr>
              <a:t>の３つの観点からみたポテンシャル</a:t>
            </a:r>
          </a:p>
        </p:txBody>
      </p:sp>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24579" y="4124557"/>
            <a:ext cx="843118" cy="843118"/>
          </a:xfrm>
          <a:prstGeom prst="rect">
            <a:avLst/>
          </a:prstGeom>
        </p:spPr>
      </p:pic>
      <p:pic>
        <p:nvPicPr>
          <p:cNvPr id="5" name="図 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98690" y="4146898"/>
            <a:ext cx="839885" cy="839885"/>
          </a:xfrm>
          <a:prstGeom prst="rect">
            <a:avLst/>
          </a:prstGeom>
        </p:spPr>
      </p:pic>
      <p:pic>
        <p:nvPicPr>
          <p:cNvPr id="6" name="図 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167589" y="4144463"/>
            <a:ext cx="861093" cy="861093"/>
          </a:xfrm>
          <a:prstGeom prst="rect">
            <a:avLst/>
          </a:prstGeom>
        </p:spPr>
      </p:pic>
    </p:spTree>
    <p:extLst>
      <p:ext uri="{BB962C8B-B14F-4D97-AF65-F5344CB8AC3E}">
        <p14:creationId xmlns:p14="http://schemas.microsoft.com/office/powerpoint/2010/main" val="65822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spc="300" dirty="0">
                <a:solidFill>
                  <a:schemeClr val="bg1"/>
                </a:solidFill>
              </a:rPr>
              <a:t>水素にかかる最近の動向</a:t>
            </a:r>
          </a:p>
        </p:txBody>
      </p:sp>
      <p:sp>
        <p:nvSpPr>
          <p:cNvPr id="56" name="角丸四角形 55"/>
          <p:cNvSpPr/>
          <p:nvPr/>
        </p:nvSpPr>
        <p:spPr bwMode="auto">
          <a:xfrm>
            <a:off x="323826" y="1314376"/>
            <a:ext cx="14277503" cy="765097"/>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marL="342900" indent="-342900" eaLnBrk="0" hangingPunct="0">
              <a:spcBef>
                <a:spcPts val="600"/>
              </a:spcBef>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年カーボンニュートラルを宣言して以降、「</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2050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カーボンニュートラルに伴うグリーン成長戦略」、「第６次エネルギー基本計画」など、次々に重要戦略・計画が策定・改定され、今後、水素基本戦略も改定される予定である。</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3"/>
          <p:cNvSpPr>
            <a:spLocks noChangeArrowheads="1"/>
          </p:cNvSpPr>
          <p:nvPr/>
        </p:nvSpPr>
        <p:spPr bwMode="auto">
          <a:xfrm>
            <a:off x="1043906" y="2603000"/>
            <a:ext cx="13680000" cy="108000"/>
          </a:xfrm>
          <a:prstGeom prst="rect">
            <a:avLst/>
          </a:prstGeom>
          <a:solidFill>
            <a:srgbClr val="92D050">
              <a:alpha val="80000"/>
            </a:srgbClr>
          </a:soli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第６次エネルギー基本計画</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月策定</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
          <p:cNvSpPr>
            <a:spLocks noChangeArrowheads="1"/>
          </p:cNvSpPr>
          <p:nvPr/>
        </p:nvSpPr>
        <p:spPr bwMode="auto">
          <a:xfrm>
            <a:off x="1213295" y="2902591"/>
            <a:ext cx="13396785" cy="13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2050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年カーボンニュートラルや</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の新たな温室効果ガス排出削減目標の実現に向けたエネルギー政策の道筋を示すこと」、「気候変動対策を進めながら、日本のエネルギー需給構造が抱える課題の克服に向け、安全性の確保を大前提に安定供給の確保やエネルギーコストの低減に向けた取組を示すこと」の２つ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視点を踏まえ</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のエネルギー政策</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の基本的な方向性を示すもの</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年の電源構成で水素・アンモニア</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を位置付け</a:t>
            </a:r>
          </a:p>
        </p:txBody>
      </p:sp>
      <p:sp>
        <p:nvSpPr>
          <p:cNvPr id="22" name="Rectangle 3"/>
          <p:cNvSpPr>
            <a:spLocks noChangeArrowheads="1"/>
          </p:cNvSpPr>
          <p:nvPr/>
        </p:nvSpPr>
        <p:spPr bwMode="auto">
          <a:xfrm>
            <a:off x="1043906" y="5922888"/>
            <a:ext cx="13680000" cy="108000"/>
          </a:xfrm>
          <a:prstGeom prst="rect">
            <a:avLst/>
          </a:prstGeom>
          <a:solidFill>
            <a:srgbClr val="92D050">
              <a:alpha val="80000"/>
            </a:srgbClr>
          </a:soli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水素・燃料電池戦略ロードマップ</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月策定</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3"/>
          <p:cNvSpPr>
            <a:spLocks noChangeArrowheads="1"/>
          </p:cNvSpPr>
          <p:nvPr/>
        </p:nvSpPr>
        <p:spPr bwMode="auto">
          <a:xfrm>
            <a:off x="1213295" y="6282928"/>
            <a:ext cx="13421238" cy="108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水素基本戦略等で掲げた目標を確実に実現するために必要</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基盤</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技術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スペック</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コスト内訳の目標と、取り組む</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べき具体的な行動を明確化</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した水素</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社会実現に向けた産学官の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アクションプラン</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有識者</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による評価</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WG</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を設置し、分野ごとのフォローアップを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Rectangle 3">
            <a:extLst>
              <a:ext uri="{FF2B5EF4-FFF2-40B4-BE49-F238E27FC236}">
                <a16:creationId xmlns:a16="http://schemas.microsoft.com/office/drawing/2014/main" id="{660A6D46-9491-43BE-9BD0-B31827D76C31}"/>
              </a:ext>
            </a:extLst>
          </p:cNvPr>
          <p:cNvSpPr>
            <a:spLocks noChangeArrowheads="1"/>
          </p:cNvSpPr>
          <p:nvPr/>
        </p:nvSpPr>
        <p:spPr bwMode="auto">
          <a:xfrm>
            <a:off x="1043906" y="7723088"/>
            <a:ext cx="13680000" cy="108000"/>
          </a:xfrm>
          <a:prstGeom prst="rect">
            <a:avLst/>
          </a:prstGeom>
          <a:solidFill>
            <a:srgbClr val="92D050">
              <a:alpha val="80000"/>
            </a:srgbClr>
          </a:soli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2050</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カーボンニュートラルに伴うグリーン成長戦略</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月改定</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Rectangle 3">
            <a:extLst>
              <a:ext uri="{FF2B5EF4-FFF2-40B4-BE49-F238E27FC236}">
                <a16:creationId xmlns:a16="http://schemas.microsoft.com/office/drawing/2014/main" id="{EB0F08EE-5AC4-43A1-BAB8-E901112E484F}"/>
              </a:ext>
            </a:extLst>
          </p:cNvPr>
          <p:cNvSpPr>
            <a:spLocks noChangeArrowheads="1"/>
          </p:cNvSpPr>
          <p:nvPr/>
        </p:nvSpPr>
        <p:spPr bwMode="auto">
          <a:xfrm>
            <a:off x="1043906" y="4482148"/>
            <a:ext cx="13680000" cy="108000"/>
          </a:xfrm>
          <a:prstGeom prst="rect">
            <a:avLst/>
          </a:prstGeom>
          <a:solidFill>
            <a:srgbClr val="92D050">
              <a:alpha val="80000"/>
            </a:srgbClr>
          </a:solidFill>
          <a:ln>
            <a:noFill/>
          </a:ln>
          <a:effec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水素基本戦略</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月策定</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1213295" y="4782954"/>
            <a:ext cx="13396785" cy="707886"/>
          </a:xfrm>
          <a:prstGeom prst="rect">
            <a:avLst/>
          </a:prstGeom>
        </p:spPr>
        <p:txBody>
          <a:bodyPr wrap="square">
            <a:spAutoFit/>
          </a:bodyPr>
          <a:lstStyle/>
          <a:p>
            <a:r>
              <a:rPr lang="ja-JP" altLang="en-US" sz="2000" dirty="0" smtClean="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2050 </a:t>
            </a:r>
            <a:r>
              <a:rPr lang="ja-JP" altLang="en-US" sz="2000" dirty="0">
                <a:latin typeface="Meiryo UI" panose="020B0604030504040204" pitchFamily="50" charset="-128"/>
                <a:ea typeface="Meiryo UI" panose="020B0604030504040204" pitchFamily="50" charset="-128"/>
              </a:rPr>
              <a:t>年を視野に入れ、水素社会実現に向けて将来目指すべき姿や目標として、官民が共有す</a:t>
            </a:r>
            <a:r>
              <a:rPr lang="ja-JP" altLang="en-US" sz="2000" dirty="0" smtClean="0">
                <a:latin typeface="Meiryo UI" panose="020B0604030504040204" pitchFamily="50" charset="-128"/>
                <a:ea typeface="Meiryo UI" panose="020B0604030504040204" pitchFamily="50" charset="-128"/>
              </a:rPr>
              <a:t>べき</a:t>
            </a:r>
            <a:r>
              <a:rPr lang="ja-JP" altLang="en-US" sz="2000" dirty="0">
                <a:latin typeface="Meiryo UI" panose="020B0604030504040204" pitchFamily="50" charset="-128"/>
                <a:ea typeface="Meiryo UI" panose="020B0604030504040204" pitchFamily="50" charset="-128"/>
              </a:rPr>
              <a:t>大きな方向性・ビジョンであるとともに、個別技術の導入・普及に係る行動計画を包括して、その</a:t>
            </a:r>
            <a:r>
              <a:rPr lang="ja-JP" altLang="en-US" sz="2000" dirty="0" smtClean="0">
                <a:latin typeface="Meiryo UI" panose="020B0604030504040204" pitchFamily="50" charset="-128"/>
                <a:ea typeface="Meiryo UI" panose="020B0604030504040204" pitchFamily="50" charset="-128"/>
              </a:rPr>
              <a:t>実現</a:t>
            </a:r>
            <a:r>
              <a:rPr lang="ja-JP" altLang="en-US" sz="2000" dirty="0">
                <a:latin typeface="Meiryo UI" panose="020B0604030504040204" pitchFamily="50" charset="-128"/>
                <a:ea typeface="Meiryo UI" panose="020B0604030504040204" pitchFamily="50" charset="-128"/>
              </a:rPr>
              <a:t>に向けて、政府全体で施策を展開していくための方針</a:t>
            </a:r>
          </a:p>
        </p:txBody>
      </p:sp>
      <p:sp>
        <p:nvSpPr>
          <p:cNvPr id="73" name="正方形/長方形 72"/>
          <p:cNvSpPr/>
          <p:nvPr/>
        </p:nvSpPr>
        <p:spPr>
          <a:xfrm>
            <a:off x="1210805" y="8075577"/>
            <a:ext cx="13513101" cy="1015663"/>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2050</a:t>
            </a:r>
            <a:r>
              <a:rPr lang="ja-JP" altLang="en-US" sz="2000" dirty="0">
                <a:latin typeface="Meiryo UI" panose="020B0604030504040204" pitchFamily="50" charset="-128"/>
                <a:ea typeface="Meiryo UI" panose="020B0604030504040204" pitchFamily="50" charset="-128"/>
              </a:rPr>
              <a:t>年カーボンニュートラル」への挑戦を、「経済と環境の好循環」につなげるための産業</a:t>
            </a:r>
            <a:r>
              <a:rPr lang="ja-JP" altLang="en-US" sz="2000" dirty="0" smtClean="0">
                <a:latin typeface="Meiryo UI" panose="020B0604030504040204" pitchFamily="50" charset="-128"/>
                <a:ea typeface="Meiryo UI" panose="020B0604030504040204" pitchFamily="50" charset="-128"/>
              </a:rPr>
              <a:t>政策で、水素産業</a:t>
            </a:r>
            <a:r>
              <a:rPr lang="ja-JP" altLang="en-US" sz="2000" dirty="0">
                <a:latin typeface="Meiryo UI" panose="020B0604030504040204" pitchFamily="50" charset="-128"/>
                <a:ea typeface="Meiryo UI" panose="020B0604030504040204" pitchFamily="50" charset="-128"/>
              </a:rPr>
              <a:t>を含む成長が期待</a:t>
            </a:r>
            <a:r>
              <a:rPr lang="ja-JP" altLang="en-US" sz="2000" dirty="0" smtClean="0">
                <a:latin typeface="Meiryo UI" panose="020B0604030504040204" pitchFamily="50" charset="-128"/>
                <a:ea typeface="Meiryo UI" panose="020B0604030504040204" pitchFamily="50" charset="-128"/>
              </a:rPr>
              <a:t>される産業として</a:t>
            </a:r>
            <a:r>
              <a:rPr lang="en-US" altLang="ja-JP" sz="2000" dirty="0" smtClean="0">
                <a:latin typeface="Meiryo UI" panose="020B0604030504040204" pitchFamily="50" charset="-128"/>
                <a:ea typeface="Meiryo UI" panose="020B0604030504040204" pitchFamily="50" charset="-128"/>
              </a:rPr>
              <a:t>14</a:t>
            </a:r>
            <a:r>
              <a:rPr lang="ja-JP" altLang="en-US" sz="2000" dirty="0">
                <a:latin typeface="Meiryo UI" panose="020B0604030504040204" pitchFamily="50" charset="-128"/>
                <a:ea typeface="Meiryo UI" panose="020B0604030504040204" pitchFamily="50" charset="-128"/>
              </a:rPr>
              <a:t>の重要分野ごと</a:t>
            </a:r>
            <a:r>
              <a:rPr lang="ja-JP" altLang="en-US" sz="2000" dirty="0" smtClean="0">
                <a:latin typeface="Meiryo UI" panose="020B0604030504040204" pitchFamily="50" charset="-128"/>
                <a:ea typeface="Meiryo UI" panose="020B0604030504040204" pitchFamily="50" charset="-128"/>
              </a:rPr>
              <a:t>に高い</a:t>
            </a:r>
            <a:r>
              <a:rPr lang="ja-JP" altLang="en-US" sz="2000" dirty="0">
                <a:latin typeface="Meiryo UI" panose="020B0604030504040204" pitchFamily="50" charset="-128"/>
                <a:ea typeface="Meiryo UI" panose="020B0604030504040204" pitchFamily="50" charset="-128"/>
              </a:rPr>
              <a:t>目標を掲げた上で、現状の課題と今後の取組を明記し、予算、税、規制改革・標準化、国際連携など、あらゆる政策</a:t>
            </a:r>
            <a:r>
              <a:rPr lang="ja-JP" altLang="en-US" sz="2000" dirty="0" smtClean="0">
                <a:latin typeface="Meiryo UI" panose="020B0604030504040204" pitchFamily="50" charset="-128"/>
                <a:ea typeface="Meiryo UI" panose="020B0604030504040204" pitchFamily="50" charset="-128"/>
              </a:rPr>
              <a:t>を盛り込んだもの</a:t>
            </a:r>
            <a:endParaRPr lang="ja-JP" altLang="en-US" sz="2000" dirty="0">
              <a:latin typeface="Meiryo UI" panose="020B0604030504040204" pitchFamily="50" charset="-128"/>
              <a:ea typeface="Meiryo UI" panose="020B0604030504040204" pitchFamily="50" charset="-128"/>
            </a:endParaRPr>
          </a:p>
        </p:txBody>
      </p:sp>
      <p:sp>
        <p:nvSpPr>
          <p:cNvPr id="74" name="角丸四角形 73"/>
          <p:cNvSpPr/>
          <p:nvPr/>
        </p:nvSpPr>
        <p:spPr>
          <a:xfrm>
            <a:off x="271737" y="730792"/>
            <a:ext cx="1878136" cy="468000"/>
          </a:xfrm>
          <a:prstGeom prst="roundRect">
            <a:avLst>
              <a:gd name="adj" fmla="val 17281"/>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vert="horz" wrap="square" lIns="58990" tIns="29496" rIns="58990" bIns="29496" anchor="ctr">
            <a:noAutofit/>
          </a:bodyPr>
          <a:lstStyle/>
          <a:p>
            <a:pPr algn="ctr" defTabSz="1317269">
              <a:defRPr/>
            </a:pPr>
            <a:r>
              <a:rPr lang="ja-JP" altLang="en-US" sz="2000" b="1" dirty="0">
                <a:solidFill>
                  <a:schemeClr val="bg1"/>
                </a:solidFill>
                <a:latin typeface="Meiryo UI" pitchFamily="50" charset="-128"/>
                <a:ea typeface="Meiryo UI" pitchFamily="50" charset="-128"/>
                <a:cs typeface="Meiryo UI" pitchFamily="50" charset="-128"/>
              </a:rPr>
              <a:t>国等の動き</a:t>
            </a:r>
          </a:p>
        </p:txBody>
      </p:sp>
      <p:sp>
        <p:nvSpPr>
          <p:cNvPr id="78" name="タイトル 1"/>
          <p:cNvSpPr txBox="1">
            <a:spLocks/>
          </p:cNvSpPr>
          <p:nvPr/>
        </p:nvSpPr>
        <p:spPr>
          <a:xfrm>
            <a:off x="14885143" y="3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３</a:t>
            </a:r>
          </a:p>
        </p:txBody>
      </p:sp>
    </p:spTree>
    <p:extLst>
      <p:ext uri="{BB962C8B-B14F-4D97-AF65-F5344CB8AC3E}">
        <p14:creationId xmlns:p14="http://schemas.microsoft.com/office/powerpoint/2010/main" val="227968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spc="300" dirty="0">
                <a:solidFill>
                  <a:schemeClr val="bg1"/>
                </a:solidFill>
              </a:rPr>
              <a:t>これまでの「</a:t>
            </a:r>
            <a:r>
              <a:rPr lang="en-US" altLang="ja-JP" sz="2800" b="1" spc="300" dirty="0">
                <a:solidFill>
                  <a:schemeClr val="bg1"/>
                </a:solidFill>
              </a:rPr>
              <a:t>H</a:t>
            </a:r>
            <a:r>
              <a:rPr lang="en-US" altLang="ja-JP" sz="2400" b="1" spc="300" dirty="0">
                <a:solidFill>
                  <a:schemeClr val="bg1"/>
                </a:solidFill>
              </a:rPr>
              <a:t>2</a:t>
            </a:r>
            <a:r>
              <a:rPr lang="en-US" altLang="ja-JP" sz="2800" b="1" spc="300" dirty="0">
                <a:solidFill>
                  <a:schemeClr val="bg1"/>
                </a:solidFill>
              </a:rPr>
              <a:t>Osaka</a:t>
            </a:r>
            <a:r>
              <a:rPr lang="ja-JP" altLang="en-US" sz="2800" b="1" spc="300" dirty="0">
                <a:solidFill>
                  <a:schemeClr val="bg1"/>
                </a:solidFill>
              </a:rPr>
              <a:t>ビジョン推進会議</a:t>
            </a:r>
            <a:r>
              <a:rPr lang="ja-JP" altLang="en-US" sz="2800" b="1" spc="300" dirty="0" smtClean="0">
                <a:solidFill>
                  <a:schemeClr val="bg1"/>
                </a:solidFill>
              </a:rPr>
              <a:t>」の取組</a:t>
            </a:r>
            <a:endParaRPr lang="ja-JP" altLang="en-US" sz="2800" b="1" spc="300" dirty="0">
              <a:solidFill>
                <a:srgbClr val="0000FF"/>
              </a:solidFill>
            </a:endParaRPr>
          </a:p>
        </p:txBody>
      </p:sp>
      <p:sp>
        <p:nvSpPr>
          <p:cNvPr id="4" name="角丸四角形 3"/>
          <p:cNvSpPr/>
          <p:nvPr/>
        </p:nvSpPr>
        <p:spPr>
          <a:xfrm>
            <a:off x="7813490" y="3012183"/>
            <a:ext cx="7488000" cy="1188000"/>
          </a:xfrm>
          <a:prstGeom prst="roundRect">
            <a:avLst>
              <a:gd name="adj" fmla="val 15313"/>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spcBef>
                <a:spcPts val="300"/>
              </a:spcBef>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spcBef>
                <a:spcPts val="300"/>
              </a:spcBef>
              <a:buFont typeface="Wingdings" panose="05000000000000000000" pitchFamily="2" charset="2"/>
              <a:buChar char="u"/>
            </a:pPr>
            <a:r>
              <a:rPr kumimoji="1"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それぞれの主体が合理的な規制緩和を要望した結果、水素ステーションの遠隔管理などが実現した。</a:t>
            </a:r>
          </a:p>
        </p:txBody>
      </p:sp>
      <p:sp>
        <p:nvSpPr>
          <p:cNvPr id="5" name="角丸四角形 4"/>
          <p:cNvSpPr/>
          <p:nvPr/>
        </p:nvSpPr>
        <p:spPr>
          <a:xfrm>
            <a:off x="144848" y="3012183"/>
            <a:ext cx="7488000" cy="1188000"/>
          </a:xfrm>
          <a:prstGeom prst="roundRect">
            <a:avLst>
              <a:gd name="adj" fmla="val 15313"/>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spcBef>
                <a:spcPts val="300"/>
              </a:spcBef>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spcBef>
                <a:spcPts val="300"/>
              </a:spcBef>
              <a:buFont typeface="Wingdings" panose="05000000000000000000" pitchFamily="2" charset="2"/>
              <a:buChar char="u"/>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smtClean="0">
                <a:solidFill>
                  <a:schemeClr val="tx1"/>
                </a:solidFill>
                <a:latin typeface="Meiryo UI" panose="020B0604030504040204" pitchFamily="50" charset="-128"/>
                <a:ea typeface="Meiryo UI" panose="020B0604030504040204" pitchFamily="50" charset="-128"/>
              </a:rPr>
              <a:t>FCV</a:t>
            </a:r>
            <a:r>
              <a:rPr kumimoji="1" lang="ja-JP" altLang="en-US" sz="2000" dirty="0" smtClean="0">
                <a:solidFill>
                  <a:schemeClr val="tx1"/>
                </a:solidFill>
                <a:latin typeface="Meiryo UI" panose="020B0604030504040204" pitchFamily="50" charset="-128"/>
                <a:ea typeface="Meiryo UI" panose="020B0604030504040204" pitchFamily="50" charset="-128"/>
              </a:rPr>
              <a:t>・</a:t>
            </a:r>
            <a:r>
              <a:rPr kumimoji="1" lang="en-US" altLang="ja-JP" sz="2000" dirty="0" smtClean="0">
                <a:solidFill>
                  <a:schemeClr val="tx1"/>
                </a:solidFill>
                <a:latin typeface="Meiryo UI" panose="020B0604030504040204" pitchFamily="50" charset="-128"/>
                <a:ea typeface="Meiryo UI" panose="020B0604030504040204" pitchFamily="50" charset="-128"/>
              </a:rPr>
              <a:t>FC</a:t>
            </a:r>
            <a:r>
              <a:rPr kumimoji="1" lang="ja-JP" altLang="en-US" sz="2000" dirty="0" smtClean="0">
                <a:solidFill>
                  <a:schemeClr val="tx1"/>
                </a:solidFill>
                <a:latin typeface="Meiryo UI" panose="020B0604030504040204" pitchFamily="50" charset="-128"/>
                <a:ea typeface="Meiryo UI" panose="020B0604030504040204" pitchFamily="50" charset="-128"/>
              </a:rPr>
              <a:t>バス試乗会</a:t>
            </a:r>
            <a:r>
              <a:rPr kumimoji="1" lang="ja-JP" altLang="en-US" sz="2000" dirty="0">
                <a:solidFill>
                  <a:schemeClr val="tx1"/>
                </a:solidFill>
                <a:latin typeface="Meiryo UI" panose="020B0604030504040204" pitchFamily="50" charset="-128"/>
                <a:ea typeface="Meiryo UI" panose="020B0604030504040204" pitchFamily="50" charset="-128"/>
              </a:rPr>
              <a:t>等の</a:t>
            </a:r>
            <a:r>
              <a:rPr lang="ja-JP" altLang="en-US" sz="2000" dirty="0">
                <a:solidFill>
                  <a:schemeClr val="tx1"/>
                </a:solidFill>
                <a:latin typeface="Meiryo UI" panose="020B0604030504040204" pitchFamily="50" charset="-128"/>
                <a:ea typeface="Meiryo UI" panose="020B0604030504040204" pitchFamily="50" charset="-128"/>
              </a:rPr>
              <a:t>イベント開催などを</a:t>
            </a:r>
            <a:r>
              <a:rPr lang="ja-JP" altLang="en-US" sz="2000" dirty="0" smtClean="0">
                <a:solidFill>
                  <a:schemeClr val="tx1"/>
                </a:solidFill>
                <a:latin typeface="Meiryo UI" panose="020B0604030504040204" pitchFamily="50" charset="-128"/>
                <a:ea typeface="Meiryo UI" panose="020B0604030504040204" pitchFamily="50" charset="-128"/>
              </a:rPr>
              <a:t>通じて</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水素の安全性や利用の意義などの理解</a:t>
            </a:r>
            <a:r>
              <a:rPr lang="ja-JP" altLang="en-US" sz="2000" dirty="0">
                <a:solidFill>
                  <a:schemeClr val="tx1"/>
                </a:solidFill>
                <a:latin typeface="Meiryo UI" panose="020B0604030504040204" pitchFamily="50" charset="-128"/>
                <a:ea typeface="Meiryo UI" panose="020B0604030504040204" pitchFamily="50" charset="-128"/>
              </a:rPr>
              <a:t>促進と知識普及を図ってきた。</a:t>
            </a:r>
          </a:p>
        </p:txBody>
      </p:sp>
      <p:sp>
        <p:nvSpPr>
          <p:cNvPr id="6" name="角丸四角形 5"/>
          <p:cNvSpPr/>
          <p:nvPr/>
        </p:nvSpPr>
        <p:spPr>
          <a:xfrm>
            <a:off x="180634" y="4637513"/>
            <a:ext cx="15120856" cy="4932000"/>
          </a:xfrm>
          <a:prstGeom prst="roundRect">
            <a:avLst>
              <a:gd name="adj" fmla="val 4362"/>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kumimoji="1" lang="en-US" altLang="ja-JP" sz="2000" dirty="0">
                <a:solidFill>
                  <a:schemeClr val="tx1"/>
                </a:solidFill>
                <a:latin typeface="Meiryo UI" panose="020B0604030504040204" pitchFamily="50" charset="-128"/>
                <a:ea typeface="Meiryo UI" panose="020B0604030504040204" pitchFamily="50" charset="-128"/>
              </a:rPr>
              <a:t> FC</a:t>
            </a:r>
            <a:r>
              <a:rPr kumimoji="1" lang="ja-JP" altLang="en-US" sz="2000" dirty="0">
                <a:solidFill>
                  <a:schemeClr val="tx1"/>
                </a:solidFill>
                <a:latin typeface="Meiryo UI" panose="020B0604030504040204" pitchFamily="50" charset="-128"/>
                <a:ea typeface="Meiryo UI" panose="020B0604030504040204" pitchFamily="50" charset="-128"/>
              </a:rPr>
              <a:t>バス</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 FC</a:t>
            </a:r>
            <a:r>
              <a:rPr lang="ja-JP" altLang="en-US" sz="2000" dirty="0">
                <a:solidFill>
                  <a:schemeClr val="tx1"/>
                </a:solidFill>
                <a:latin typeface="Meiryo UI" panose="020B0604030504040204" pitchFamily="50" charset="-128"/>
                <a:ea typeface="Meiryo UI" panose="020B0604030504040204" pitchFamily="50" charset="-128"/>
              </a:rPr>
              <a:t>バスの試乗会</a:t>
            </a:r>
            <a:r>
              <a:rPr kumimoji="1" lang="ja-JP" altLang="en-US" sz="2000" dirty="0">
                <a:solidFill>
                  <a:schemeClr val="tx1"/>
                </a:solidFill>
                <a:latin typeface="Meiryo UI" panose="020B0604030504040204" pitchFamily="50" charset="-128"/>
                <a:ea typeface="Meiryo UI" panose="020B0604030504040204" pitchFamily="50" charset="-128"/>
              </a:rPr>
              <a:t>を実施し</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導入の機運醸成を図ってきた。</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2021</a:t>
            </a:r>
            <a:r>
              <a:rPr kumimoji="1" lang="ja-JP" altLang="en-US" sz="2000" dirty="0">
                <a:solidFill>
                  <a:schemeClr val="tx1"/>
                </a:solidFill>
                <a:latin typeface="Meiryo UI" panose="020B0604030504040204" pitchFamily="50" charset="-128"/>
                <a:ea typeface="Meiryo UI" panose="020B0604030504040204" pitchFamily="50" charset="-128"/>
              </a:rPr>
              <a:t>年度</a:t>
            </a:r>
            <a:r>
              <a:rPr lang="ja-JP" altLang="en-US" sz="2000" dirty="0">
                <a:solidFill>
                  <a:schemeClr val="tx1"/>
                </a:solidFill>
                <a:latin typeface="Meiryo UI" panose="020B0604030504040204" pitchFamily="50" charset="-128"/>
                <a:ea typeface="Meiryo UI" panose="020B0604030504040204" pitchFamily="50" charset="-128"/>
              </a:rPr>
              <a:t>に</a:t>
            </a:r>
            <a:r>
              <a:rPr kumimoji="1" lang="en-US" altLang="ja-JP" sz="2000" dirty="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府内初の導入が実現した。</a:t>
            </a:r>
            <a:endParaRPr kumimoji="1" lang="en-US" altLang="ja-JP" sz="2000" dirty="0">
              <a:solidFill>
                <a:schemeClr val="tx1"/>
              </a:solidFill>
              <a:latin typeface="Meiryo UI" panose="020B0604030504040204" pitchFamily="50" charset="-128"/>
              <a:ea typeface="Meiryo UI" panose="020B0604030504040204" pitchFamily="50" charset="-128"/>
            </a:endParaRPr>
          </a:p>
          <a:p>
            <a:pPr>
              <a:lnSpc>
                <a:spcPts val="1800"/>
              </a:lnSpc>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en-US" altLang="ja-JP" sz="2000" dirty="0">
                <a:solidFill>
                  <a:schemeClr val="tx1"/>
                </a:solidFill>
                <a:latin typeface="Meiryo UI" panose="020B0604030504040204" pitchFamily="50" charset="-128"/>
                <a:ea typeface="Meiryo UI" panose="020B0604030504040204" pitchFamily="50" charset="-128"/>
              </a:rPr>
              <a:t> FC</a:t>
            </a:r>
            <a:r>
              <a:rPr lang="ja-JP" altLang="en-US" sz="2000" dirty="0">
                <a:solidFill>
                  <a:schemeClr val="tx1"/>
                </a:solidFill>
                <a:latin typeface="Meiryo UI" panose="020B0604030504040204" pitchFamily="50" charset="-128"/>
                <a:ea typeface="Meiryo UI" panose="020B0604030504040204" pitchFamily="50" charset="-128"/>
              </a:rPr>
              <a:t>船 </a:t>
            </a:r>
            <a:endParaRPr lang="en-US" altLang="ja-JP" sz="2000" dirty="0">
              <a:solidFill>
                <a:schemeClr val="tx1"/>
              </a:solidFill>
              <a:latin typeface="Meiryo UI" panose="020B0604030504040204" pitchFamily="50" charset="-128"/>
              <a:ea typeface="Meiryo UI" panose="020B0604030504040204" pitchFamily="50" charset="-128"/>
            </a:endParaRPr>
          </a:p>
          <a:p>
            <a:r>
              <a:rPr lang="en-US" altLang="ja-JP" sz="2000" dirty="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rPr>
              <a:t>小型船舶を対象とした</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水素燃料電池船の安全ガイドライン</a:t>
            </a:r>
            <a:r>
              <a:rPr lang="en-US" altLang="ja-JP" sz="2000" dirty="0">
                <a:solidFill>
                  <a:schemeClr val="tx1"/>
                </a:solidFill>
                <a:latin typeface="Meiryo UI" panose="020B0604030504040204" pitchFamily="50" charset="-128"/>
                <a:ea typeface="Meiryo UI" panose="020B0604030504040204" pitchFamily="50" charset="-128"/>
              </a:rPr>
              <a:t>｣</a:t>
            </a: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(2018</a:t>
            </a:r>
            <a:r>
              <a:rPr lang="ja-JP" altLang="en-US" sz="2000" dirty="0">
                <a:solidFill>
                  <a:schemeClr val="tx1"/>
                </a:solidFill>
                <a:latin typeface="Meiryo UI" panose="020B0604030504040204" pitchFamily="50" charset="-128"/>
                <a:ea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rPr>
              <a:t>3</a:t>
            </a:r>
            <a:r>
              <a:rPr lang="ja-JP" altLang="en-US" sz="2000" dirty="0">
                <a:solidFill>
                  <a:schemeClr val="tx1"/>
                </a:solidFill>
                <a:latin typeface="Meiryo UI" panose="020B0604030504040204" pitchFamily="50" charset="-128"/>
                <a:ea typeface="Meiryo UI" panose="020B0604030504040204" pitchFamily="50" charset="-128"/>
              </a:rPr>
              <a:t>月国土交通省海事局</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の策定に協力するとともに</a:t>
            </a:r>
            <a:r>
              <a:rPr lang="en-US" altLang="ja-JP" sz="2000" dirty="0">
                <a:solidFill>
                  <a:schemeClr val="tx1"/>
                </a:solidFill>
                <a:latin typeface="Meiryo UI" panose="020B0604030504040204" pitchFamily="50" charset="-128"/>
                <a:ea typeface="Meiryo UI" panose="020B0604030504040204" pitchFamily="50" charset="-128"/>
              </a:rPr>
              <a:t>､</a:t>
            </a: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船の開発･実証を進めてきた。</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2021</a:t>
            </a:r>
            <a:r>
              <a:rPr lang="ja-JP" altLang="en-US" sz="2000" dirty="0">
                <a:solidFill>
                  <a:schemeClr val="tx1"/>
                </a:solidFill>
                <a:latin typeface="Meiryo UI" panose="020B0604030504040204" pitchFamily="50" charset="-128"/>
                <a:ea typeface="Meiryo UI" panose="020B0604030504040204" pitchFamily="50" charset="-128"/>
              </a:rPr>
              <a:t>年度に、大阪湾における</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船の実証が実現した。</a:t>
            </a:r>
            <a:endParaRPr lang="en-US" altLang="ja-JP" sz="2000" dirty="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20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kumimoji="1" lang="en-US" altLang="ja-JP" sz="2000" dirty="0">
                <a:solidFill>
                  <a:schemeClr val="tx1"/>
                </a:solidFill>
                <a:latin typeface="Meiryo UI" panose="020B0604030504040204" pitchFamily="50" charset="-128"/>
                <a:ea typeface="Meiryo UI" panose="020B0604030504040204" pitchFamily="50" charset="-128"/>
              </a:rPr>
              <a:t> </a:t>
            </a:r>
            <a:r>
              <a:rPr kumimoji="1" lang="ja-JP" altLang="en-US" sz="2000" dirty="0">
                <a:solidFill>
                  <a:schemeClr val="tx1"/>
                </a:solidFill>
                <a:latin typeface="Meiryo UI" panose="020B0604030504040204" pitchFamily="50" charset="-128"/>
                <a:ea typeface="Meiryo UI" panose="020B0604030504040204" pitchFamily="50" charset="-128"/>
              </a:rPr>
              <a:t>その他 </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業務・産業用</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の実証、</a:t>
            </a:r>
            <a:r>
              <a:rPr lang="en-US" altLang="ja-JP" sz="2000" dirty="0">
                <a:solidFill>
                  <a:schemeClr val="tx1"/>
                </a:solidFill>
                <a:latin typeface="Meiryo UI" panose="020B0604030504040204" pitchFamily="50" charset="-128"/>
                <a:ea typeface="Meiryo UI" panose="020B0604030504040204" pitchFamily="50" charset="-128"/>
              </a:rPr>
              <a:t>FCFL</a:t>
            </a:r>
            <a:r>
              <a:rPr lang="ja-JP" altLang="en-US" sz="2000" dirty="0">
                <a:solidFill>
                  <a:schemeClr val="tx1"/>
                </a:solidFill>
                <a:latin typeface="Meiryo UI" panose="020B0604030504040204" pitchFamily="50" charset="-128"/>
                <a:ea typeface="Meiryo UI" panose="020B0604030504040204" pitchFamily="50" charset="-128"/>
              </a:rPr>
              <a:t>による水素ショーケース事業、</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FCV</a:t>
            </a:r>
            <a:r>
              <a:rPr lang="ja-JP" altLang="en-US" sz="2000" dirty="0">
                <a:solidFill>
                  <a:schemeClr val="tx1"/>
                </a:solidFill>
                <a:latin typeface="Meiryo UI" panose="020B0604030504040204" pitchFamily="50" charset="-128"/>
                <a:ea typeface="Meiryo UI" panose="020B0604030504040204" pitchFamily="50" charset="-128"/>
              </a:rPr>
              <a:t>のカーシェアリング事業、</a:t>
            </a:r>
            <a:r>
              <a:rPr lang="en-US" altLang="ja-JP" sz="2000" dirty="0">
                <a:solidFill>
                  <a:schemeClr val="tx1"/>
                </a:solidFill>
                <a:latin typeface="Meiryo UI" panose="020B0604030504040204" pitchFamily="50" charset="-128"/>
                <a:ea typeface="Meiryo UI" panose="020B0604030504040204" pitchFamily="50" charset="-128"/>
              </a:rPr>
              <a:t>NZ</a:t>
            </a:r>
            <a:r>
              <a:rPr lang="ja-JP" altLang="en-US" sz="2000" dirty="0">
                <a:solidFill>
                  <a:schemeClr val="tx1"/>
                </a:solidFill>
                <a:latin typeface="Meiryo UI" panose="020B0604030504040204" pitchFamily="50" charset="-128"/>
                <a:ea typeface="Meiryo UI" panose="020B0604030504040204" pitchFamily="50" charset="-128"/>
              </a:rPr>
              <a:t>地熱電力グリーン水素製造・</a:t>
            </a:r>
            <a:r>
              <a:rPr lang="en-US" altLang="ja-JP" sz="2000" dirty="0">
                <a:solidFill>
                  <a:schemeClr val="tx1"/>
                </a:solidFill>
                <a:latin typeface="Meiryo UI" panose="020B0604030504040204" pitchFamily="50" charset="-128"/>
                <a:ea typeface="Meiryo UI" panose="020B0604030504040204" pitchFamily="50" charset="-128"/>
              </a:rPr>
              <a:t>SC</a:t>
            </a:r>
            <a:r>
              <a:rPr lang="ja-JP" altLang="en-US" sz="2000" dirty="0">
                <a:solidFill>
                  <a:schemeClr val="tx1"/>
                </a:solidFill>
                <a:latin typeface="Meiryo UI" panose="020B0604030504040204" pitchFamily="50" charset="-128"/>
                <a:ea typeface="Meiryo UI" panose="020B0604030504040204" pitchFamily="50" charset="-128"/>
              </a:rPr>
              <a:t>構築</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社会実証事業、下水汚泥由来水素の地産地消モデルの検討など、</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各主体が様々な</a:t>
            </a:r>
            <a:r>
              <a:rPr lang="ja-JP" altLang="en-US" sz="2000" dirty="0" smtClean="0">
                <a:solidFill>
                  <a:schemeClr val="tx1"/>
                </a:solidFill>
                <a:latin typeface="Meiryo UI" panose="020B0604030504040204" pitchFamily="50" charset="-128"/>
                <a:ea typeface="Meiryo UI" panose="020B0604030504040204" pitchFamily="50" charset="-128"/>
              </a:rPr>
              <a:t>取組を</a:t>
            </a:r>
            <a:r>
              <a:rPr lang="ja-JP" altLang="en-US" sz="2000" dirty="0">
                <a:solidFill>
                  <a:schemeClr val="tx1"/>
                </a:solidFill>
                <a:latin typeface="Meiryo UI" panose="020B0604030504040204" pitchFamily="50" charset="-128"/>
                <a:ea typeface="Meiryo UI" panose="020B0604030504040204" pitchFamily="50" charset="-128"/>
              </a:rPr>
              <a:t>進めてきた。</a:t>
            </a:r>
          </a:p>
        </p:txBody>
      </p:sp>
      <p:sp>
        <p:nvSpPr>
          <p:cNvPr id="7" name="角丸四角形 6"/>
          <p:cNvSpPr/>
          <p:nvPr/>
        </p:nvSpPr>
        <p:spPr>
          <a:xfrm>
            <a:off x="145490" y="1756165"/>
            <a:ext cx="15156000" cy="864000"/>
          </a:xfrm>
          <a:prstGeom prst="roundRect">
            <a:avLst>
              <a:gd name="adj" fmla="val 15313"/>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spcBef>
                <a:spcPts val="300"/>
              </a:spcBef>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171450" indent="-171450">
              <a:spcBef>
                <a:spcPts val="300"/>
              </a:spcBef>
              <a:buFont typeface="Wingdings" panose="05000000000000000000" pitchFamily="2" charset="2"/>
              <a:buChar char="u"/>
            </a:pPr>
            <a:r>
              <a:rPr kumimoji="1" lang="ja-JP" altLang="en-US" sz="2000" dirty="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H</a:t>
            </a:r>
            <a:r>
              <a:rPr lang="en-US" altLang="ja-JP" sz="1600" dirty="0" smtClean="0">
                <a:solidFill>
                  <a:schemeClr val="tx1"/>
                </a:solidFill>
                <a:latin typeface="Meiryo UI" panose="020B0604030504040204" pitchFamily="50" charset="-128"/>
                <a:ea typeface="Meiryo UI" panose="020B0604030504040204" pitchFamily="50" charset="-128"/>
              </a:rPr>
              <a:t>2</a:t>
            </a:r>
            <a:r>
              <a:rPr lang="en-US" altLang="ja-JP" sz="2000" dirty="0" smtClean="0">
                <a:solidFill>
                  <a:schemeClr val="tx1"/>
                </a:solidFill>
                <a:latin typeface="Meiryo UI" panose="020B0604030504040204" pitchFamily="50" charset="-128"/>
                <a:ea typeface="Meiryo UI" panose="020B0604030504040204" pitchFamily="50" charset="-128"/>
              </a:rPr>
              <a:t>Osaka</a:t>
            </a:r>
            <a:r>
              <a:rPr lang="ja-JP" altLang="en-US" sz="2000" dirty="0">
                <a:solidFill>
                  <a:schemeClr val="tx1"/>
                </a:solidFill>
                <a:latin typeface="Meiryo UI" panose="020B0604030504040204" pitchFamily="50" charset="-128"/>
                <a:ea typeface="Meiryo UI" panose="020B0604030504040204" pitchFamily="50" charset="-128"/>
              </a:rPr>
              <a:t>ビジョン推進会議や</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バス研究会・</a:t>
            </a:r>
            <a:r>
              <a:rPr lang="en-US" altLang="ja-JP" sz="2000" dirty="0">
                <a:solidFill>
                  <a:schemeClr val="tx1"/>
                </a:solidFill>
                <a:latin typeface="Meiryo UI" panose="020B0604030504040204" pitchFamily="50" charset="-128"/>
                <a:ea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rPr>
              <a:t>船研究会の場を通して、産学官・事業者間の交流を深めてきた。</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8" name="角丸四角形 7"/>
          <p:cNvSpPr/>
          <p:nvPr/>
        </p:nvSpPr>
        <p:spPr>
          <a:xfrm>
            <a:off x="180610" y="1508489"/>
            <a:ext cx="7200000"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産学官・事業者間の交流等の</a:t>
            </a:r>
            <a:r>
              <a:rPr lang="ja-JP" altLang="en-US" sz="2000" b="1" dirty="0" smtClean="0">
                <a:solidFill>
                  <a:schemeClr val="bg1"/>
                </a:solidFill>
                <a:latin typeface="Meiryo UI" pitchFamily="50" charset="-128"/>
                <a:ea typeface="Meiryo UI" pitchFamily="50" charset="-128"/>
                <a:cs typeface="Meiryo UI" pitchFamily="50" charset="-128"/>
              </a:rPr>
              <a:t>取組</a:t>
            </a:r>
            <a:endParaRPr lang="ja-JP" altLang="en-US" sz="1800" b="1" strike="sngStrike" dirty="0">
              <a:solidFill>
                <a:schemeClr val="bg1"/>
              </a:solidFill>
              <a:latin typeface="Meiryo UI" pitchFamily="50" charset="-128"/>
              <a:ea typeface="Meiryo UI" pitchFamily="50" charset="-128"/>
              <a:cs typeface="Meiryo UI" pitchFamily="50" charset="-128"/>
            </a:endParaRPr>
          </a:p>
        </p:txBody>
      </p:sp>
      <p:sp>
        <p:nvSpPr>
          <p:cNvPr id="11" name="角丸四角形 10"/>
          <p:cNvSpPr/>
          <p:nvPr/>
        </p:nvSpPr>
        <p:spPr>
          <a:xfrm>
            <a:off x="206580" y="4359977"/>
            <a:ext cx="7200000"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新たなプロジェクトの創出</a:t>
            </a:r>
          </a:p>
        </p:txBody>
      </p:sp>
      <p:sp>
        <p:nvSpPr>
          <p:cNvPr id="12" name="角丸四角形 11"/>
          <p:cNvSpPr/>
          <p:nvPr/>
        </p:nvSpPr>
        <p:spPr>
          <a:xfrm>
            <a:off x="202904" y="2778183"/>
            <a:ext cx="7200000"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社会受容性の向上のための</a:t>
            </a:r>
            <a:r>
              <a:rPr lang="ja-JP" altLang="en-US" sz="2000" b="1" dirty="0" smtClean="0">
                <a:solidFill>
                  <a:schemeClr val="bg1"/>
                </a:solidFill>
                <a:latin typeface="Meiryo UI" pitchFamily="50" charset="-128"/>
                <a:ea typeface="Meiryo UI" pitchFamily="50" charset="-128"/>
                <a:cs typeface="Meiryo UI" pitchFamily="50" charset="-128"/>
              </a:rPr>
              <a:t>取組</a:t>
            </a:r>
            <a:endParaRPr lang="ja-JP" altLang="en-US" sz="2000" b="1" dirty="0">
              <a:solidFill>
                <a:schemeClr val="bg1"/>
              </a:solidFill>
              <a:latin typeface="Meiryo UI" pitchFamily="50" charset="-128"/>
              <a:ea typeface="Meiryo UI" pitchFamily="50" charset="-128"/>
              <a:cs typeface="Meiryo UI" pitchFamily="50" charset="-128"/>
            </a:endParaRPr>
          </a:p>
        </p:txBody>
      </p:sp>
      <p:sp>
        <p:nvSpPr>
          <p:cNvPr id="13" name="角丸四角形 12"/>
          <p:cNvSpPr/>
          <p:nvPr/>
        </p:nvSpPr>
        <p:spPr>
          <a:xfrm>
            <a:off x="7871546" y="2754536"/>
            <a:ext cx="7200000"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規制緩和の推進</a:t>
            </a:r>
          </a:p>
        </p:txBody>
      </p:sp>
      <p:sp>
        <p:nvSpPr>
          <p:cNvPr id="14" name="角丸四角形 13"/>
          <p:cNvSpPr/>
          <p:nvPr/>
        </p:nvSpPr>
        <p:spPr>
          <a:xfrm>
            <a:off x="7791426" y="5541324"/>
            <a:ext cx="7366048" cy="3067104"/>
          </a:xfrm>
          <a:prstGeom prst="roundRect">
            <a:avLst>
              <a:gd name="adj" fmla="val 9265"/>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lIns="72000" tIns="0" rIns="72000" bIns="72000" rtlCol="0" anchor="t"/>
          <a:lstStyle/>
          <a:p>
            <a:pPr marL="171450" indent="-171450">
              <a:spcBef>
                <a:spcPts val="300"/>
              </a:spcBef>
              <a:buFont typeface="Wingdings" panose="05000000000000000000" pitchFamily="2" charset="2"/>
              <a:buChar char="u"/>
            </a:pPr>
            <a:endParaRPr kumimoji="1" lang="en-US" altLang="ja-JP" sz="2000"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Wingdings" panose="05000000000000000000" pitchFamily="2" charset="2"/>
              <a:buChar char="u"/>
            </a:pPr>
            <a:r>
              <a:rPr lang="ja-JP" altLang="en-US" sz="2000" smtClean="0">
                <a:solidFill>
                  <a:schemeClr val="tx1"/>
                </a:solidFill>
                <a:latin typeface="Meiryo UI" panose="020B0604030504040204" pitchFamily="50" charset="-128"/>
                <a:ea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CO</a:t>
            </a:r>
            <a:r>
              <a:rPr lang="en-US" altLang="ja-JP" sz="1600" dirty="0">
                <a:solidFill>
                  <a:schemeClr val="tx1"/>
                </a:solidFill>
                <a:latin typeface="Meiryo UI" panose="020B0604030504040204" pitchFamily="50" charset="-128"/>
                <a:ea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rPr>
              <a:t>フリー水素</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水素を用いたモビリティ</a:t>
            </a:r>
            <a:r>
              <a:rPr lang="en-US" altLang="ja-JP" sz="2000" dirty="0">
                <a:solidFill>
                  <a:schemeClr val="tx1"/>
                </a:solidFill>
                <a:latin typeface="Meiryo UI" panose="020B0604030504040204" pitchFamily="50" charset="-128"/>
                <a:ea typeface="Meiryo UI" panose="020B0604030504040204" pitchFamily="50" charset="-128"/>
              </a:rPr>
              <a:t>｣､｢CO</a:t>
            </a:r>
            <a:r>
              <a:rPr lang="en-US" altLang="ja-JP" sz="1600" dirty="0">
                <a:solidFill>
                  <a:schemeClr val="tx1"/>
                </a:solidFill>
                <a:latin typeface="Meiryo UI" panose="020B0604030504040204" pitchFamily="50" charset="-128"/>
                <a:ea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rPr>
              <a:t>ゼロエミッションシステム」及び「革新的技術</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展示等</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」について、計</a:t>
            </a:r>
            <a:r>
              <a:rPr lang="en-US" altLang="ja-JP" sz="2000" dirty="0">
                <a:solidFill>
                  <a:schemeClr val="tx1"/>
                </a:solidFill>
                <a:latin typeface="Meiryo UI" panose="020B0604030504040204" pitchFamily="50" charset="-128"/>
                <a:ea typeface="Meiryo UI" panose="020B0604030504040204" pitchFamily="50" charset="-128"/>
              </a:rPr>
              <a:t>13</a:t>
            </a:r>
            <a:r>
              <a:rPr lang="ja-JP" altLang="en-US" sz="2000" dirty="0">
                <a:solidFill>
                  <a:schemeClr val="tx1"/>
                </a:solidFill>
                <a:latin typeface="Meiryo UI" panose="020B0604030504040204" pitchFamily="50" charset="-128"/>
                <a:ea typeface="Meiryo UI" panose="020B0604030504040204" pitchFamily="50" charset="-128"/>
              </a:rPr>
              <a:t>項目からなる「水素利活用策</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プロジェクト提案書」を提案した。</a:t>
            </a:r>
            <a:endParaRPr lang="en-US" altLang="ja-JP" sz="2000" dirty="0">
              <a:solidFill>
                <a:schemeClr val="tx1"/>
              </a:solidFill>
              <a:latin typeface="Meiryo UI" panose="020B0604030504040204" pitchFamily="50" charset="-128"/>
              <a:ea typeface="Meiryo UI" panose="020B0604030504040204" pitchFamily="50" charset="-128"/>
            </a:endParaRPr>
          </a:p>
          <a:p>
            <a:pPr marL="285750" indent="-285750">
              <a:lnSpc>
                <a:spcPts val="1800"/>
              </a:lnSpc>
              <a:spcBef>
                <a:spcPts val="300"/>
              </a:spcBef>
              <a:buFont typeface="Wingdings" panose="05000000000000000000" pitchFamily="2" charset="2"/>
              <a:buChar char="u"/>
            </a:pPr>
            <a:endParaRPr lang="en-US" altLang="ja-JP" sz="20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en-US" altLang="ja-JP" sz="2000" dirty="0">
                <a:solidFill>
                  <a:schemeClr val="tx1"/>
                </a:solidFill>
                <a:latin typeface="Meiryo UI" panose="020B0604030504040204" pitchFamily="50" charset="-128"/>
                <a:ea typeface="Meiryo UI" panose="020B0604030504040204" pitchFamily="50" charset="-128"/>
              </a:rPr>
              <a:t>2021</a:t>
            </a:r>
            <a:r>
              <a:rPr lang="ja-JP" altLang="en-US" sz="2000" dirty="0">
                <a:solidFill>
                  <a:schemeClr val="tx1"/>
                </a:solidFill>
                <a:latin typeface="Meiryo UI" panose="020B0604030504040204" pitchFamily="50" charset="-128"/>
                <a:ea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rPr>
              <a:t>6</a:t>
            </a:r>
            <a:r>
              <a:rPr lang="ja-JP" altLang="en-US" sz="2000" dirty="0">
                <a:solidFill>
                  <a:schemeClr val="tx1"/>
                </a:solidFill>
                <a:latin typeface="Meiryo UI" panose="020B0604030504040204" pitchFamily="50" charset="-128"/>
                <a:ea typeface="Meiryo UI" panose="020B0604030504040204" pitchFamily="50" charset="-128"/>
              </a:rPr>
              <a:t>月に、</a:t>
            </a:r>
            <a:r>
              <a:rPr lang="zh-CN" altLang="en-US" sz="2000" dirty="0">
                <a:solidFill>
                  <a:schemeClr val="tx1"/>
                </a:solidFill>
                <a:latin typeface="Meiryo UI" panose="020B0604030504040204" pitchFamily="50" charset="-128"/>
                <a:ea typeface="Meiryo UI" panose="020B0604030504040204" pitchFamily="50" charset="-128"/>
              </a:rPr>
              <a:t>公益社団法人</a:t>
            </a:r>
            <a:r>
              <a:rPr lang="en-US" altLang="zh-CN" sz="2000" dirty="0">
                <a:solidFill>
                  <a:schemeClr val="tx1"/>
                </a:solidFill>
                <a:latin typeface="Meiryo UI" panose="020B0604030504040204" pitchFamily="50" charset="-128"/>
                <a:ea typeface="Meiryo UI" panose="020B0604030504040204" pitchFamily="50" charset="-128"/>
              </a:rPr>
              <a:t>2025</a:t>
            </a:r>
            <a:r>
              <a:rPr lang="zh-CN" altLang="en-US" sz="2000" dirty="0">
                <a:solidFill>
                  <a:schemeClr val="tx1"/>
                </a:solidFill>
                <a:latin typeface="Meiryo UI" panose="020B0604030504040204" pitchFamily="50" charset="-128"/>
                <a:ea typeface="Meiryo UI" panose="020B0604030504040204" pitchFamily="50" charset="-128"/>
              </a:rPr>
              <a:t>年</a:t>
            </a:r>
            <a:r>
              <a:rPr lang="ja-JP" altLang="en-US" sz="2000" dirty="0">
                <a:solidFill>
                  <a:schemeClr val="tx1"/>
                </a:solidFill>
                <a:latin typeface="Meiryo UI" panose="020B0604030504040204" pitchFamily="50" charset="-128"/>
                <a:ea typeface="Meiryo UI" panose="020B0604030504040204" pitchFamily="50" charset="-128"/>
              </a:rPr>
              <a:t>日本国際</a:t>
            </a:r>
            <a:r>
              <a:rPr lang="zh-CN" altLang="en-US" sz="2000" dirty="0">
                <a:solidFill>
                  <a:schemeClr val="tx1"/>
                </a:solidFill>
                <a:latin typeface="Meiryo UI" panose="020B0604030504040204" pitchFamily="50" charset="-128"/>
                <a:ea typeface="Meiryo UI" panose="020B0604030504040204" pitchFamily="50" charset="-128"/>
              </a:rPr>
              <a:t>博覧会協会</a:t>
            </a:r>
            <a:r>
              <a:rPr lang="ja-JP" altLang="en-US" sz="2000" dirty="0">
                <a:solidFill>
                  <a:schemeClr val="tx1"/>
                </a:solidFill>
                <a:latin typeface="Meiryo UI" panose="020B0604030504040204" pitchFamily="50" charset="-128"/>
                <a:ea typeface="Meiryo UI" panose="020B0604030504040204" pitchFamily="50" charset="-128"/>
              </a:rPr>
              <a:t>が</a:t>
            </a:r>
            <a:r>
              <a:rPr lang="ja-JP" altLang="en-US" sz="2000" dirty="0" smtClean="0">
                <a:solidFill>
                  <a:schemeClr val="tx1"/>
                </a:solidFill>
                <a:latin typeface="Meiryo UI" panose="020B0604030504040204" pitchFamily="50" charset="-128"/>
                <a:ea typeface="Meiryo UI" panose="020B0604030504040204" pitchFamily="50" charset="-128"/>
              </a:rPr>
              <a:t>、万博</a:t>
            </a:r>
            <a:r>
              <a:rPr lang="ja-JP" altLang="en-US" sz="2000" dirty="0">
                <a:solidFill>
                  <a:schemeClr val="tx1"/>
                </a:solidFill>
                <a:latin typeface="Meiryo UI" panose="020B0604030504040204" pitchFamily="50" charset="-128"/>
                <a:ea typeface="Meiryo UI" panose="020B0604030504040204" pitchFamily="50" charset="-128"/>
              </a:rPr>
              <a:t>においてめざすべき環境エネルギーのあり方等をとりまとめた</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中間とりまとめ</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a:t>
            </a:r>
            <a:r>
              <a:rPr lang="en-US" altLang="ja-JP" sz="2000" spc="-150" dirty="0">
                <a:solidFill>
                  <a:schemeClr val="tx1"/>
                </a:solidFill>
                <a:latin typeface="Meiryo UI" panose="020B0604030504040204" pitchFamily="50" charset="-128"/>
                <a:ea typeface="Meiryo UI" panose="020B0604030504040204" pitchFamily="50" charset="-128"/>
              </a:rPr>
              <a:t>EXPO 2025 </a:t>
            </a:r>
            <a:r>
              <a:rPr lang="ja-JP" altLang="en-US" sz="2000" spc="-150" dirty="0">
                <a:solidFill>
                  <a:schemeClr val="tx1"/>
                </a:solidFill>
                <a:latin typeface="Meiryo UI" panose="020B0604030504040204" pitchFamily="50" charset="-128"/>
                <a:ea typeface="Meiryo UI" panose="020B0604030504040204" pitchFamily="50" charset="-128"/>
              </a:rPr>
              <a:t>グリーンビジョン</a:t>
            </a:r>
            <a:r>
              <a:rPr lang="ja-JP" altLang="en-US" sz="2000" dirty="0">
                <a:solidFill>
                  <a:schemeClr val="tx1"/>
                </a:solidFill>
                <a:latin typeface="Meiryo UI" panose="020B0604030504040204" pitchFamily="50" charset="-128"/>
                <a:ea typeface="Meiryo UI" panose="020B0604030504040204" pitchFamily="50" charset="-128"/>
              </a:rPr>
              <a:t>」の核となる技術に、提案した水素利活用策の一部が掲載</a:t>
            </a:r>
            <a:r>
              <a:rPr lang="ja-JP" altLang="en-US" sz="2000" spc="-150" dirty="0">
                <a:solidFill>
                  <a:schemeClr val="tx1"/>
                </a:solidFill>
                <a:latin typeface="Meiryo UI" panose="020B0604030504040204" pitchFamily="50" charset="-128"/>
                <a:ea typeface="Meiryo UI" panose="020B0604030504040204" pitchFamily="50" charset="-128"/>
              </a:rPr>
              <a:t>された。</a:t>
            </a:r>
            <a:endParaRPr lang="en-US" altLang="ja-JP" sz="2000" spc="-150" dirty="0">
              <a:solidFill>
                <a:schemeClr val="tx1"/>
              </a:solidFill>
              <a:latin typeface="Meiryo UI" panose="020B0604030504040204" pitchFamily="50" charset="-128"/>
              <a:ea typeface="Meiryo UI" panose="020B0604030504040204" pitchFamily="50" charset="-128"/>
            </a:endParaRPr>
          </a:p>
        </p:txBody>
      </p:sp>
      <p:sp>
        <p:nvSpPr>
          <p:cNvPr id="15" name="角丸四角形 14"/>
          <p:cNvSpPr/>
          <p:nvPr/>
        </p:nvSpPr>
        <p:spPr>
          <a:xfrm>
            <a:off x="7835562" y="4960129"/>
            <a:ext cx="6025768" cy="792000"/>
          </a:xfrm>
          <a:prstGeom prst="roundRect">
            <a:avLst>
              <a:gd name="adj" fmla="val 26193"/>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tx1"/>
                </a:solidFill>
                <a:latin typeface="Meiryo UI" pitchFamily="50" charset="-128"/>
                <a:ea typeface="Meiryo UI" pitchFamily="50" charset="-128"/>
                <a:cs typeface="Meiryo UI" pitchFamily="50" charset="-128"/>
              </a:rPr>
              <a:t>公益社団法人</a:t>
            </a:r>
            <a:r>
              <a:rPr lang="en-US" altLang="ja-JP" sz="2000" b="1" dirty="0">
                <a:solidFill>
                  <a:schemeClr val="tx1"/>
                </a:solidFill>
                <a:latin typeface="Meiryo UI" pitchFamily="50" charset="-128"/>
                <a:ea typeface="Meiryo UI" pitchFamily="50" charset="-128"/>
                <a:cs typeface="Meiryo UI" pitchFamily="50" charset="-128"/>
              </a:rPr>
              <a:t>2025</a:t>
            </a:r>
            <a:r>
              <a:rPr lang="ja-JP" altLang="en-US" sz="2000" b="1" dirty="0">
                <a:solidFill>
                  <a:schemeClr val="tx1"/>
                </a:solidFill>
                <a:latin typeface="Meiryo UI" pitchFamily="50" charset="-128"/>
                <a:ea typeface="Meiryo UI" pitchFamily="50" charset="-128"/>
                <a:cs typeface="Meiryo UI" pitchFamily="50" charset="-128"/>
              </a:rPr>
              <a:t>年日本国際博覧会協会への</a:t>
            </a:r>
            <a:endParaRPr lang="en-US" altLang="ja-JP" sz="2000" b="1" dirty="0">
              <a:solidFill>
                <a:schemeClr val="tx1"/>
              </a:solidFill>
              <a:latin typeface="Meiryo UI" pitchFamily="50" charset="-128"/>
              <a:ea typeface="Meiryo UI" pitchFamily="50" charset="-128"/>
              <a:cs typeface="Meiryo UI" pitchFamily="50" charset="-128"/>
            </a:endParaRPr>
          </a:p>
          <a:p>
            <a:pPr defTabSz="1317269">
              <a:defRPr/>
            </a:pPr>
            <a:r>
              <a:rPr lang="ja-JP" altLang="en-US" sz="2000" b="1" dirty="0">
                <a:solidFill>
                  <a:schemeClr val="tx1"/>
                </a:solidFill>
                <a:latin typeface="Meiryo UI" pitchFamily="50" charset="-128"/>
                <a:ea typeface="Meiryo UI" pitchFamily="50" charset="-128"/>
                <a:cs typeface="Meiryo UI" pitchFamily="50" charset="-128"/>
              </a:rPr>
              <a:t>水素利活用策の</a:t>
            </a:r>
            <a:r>
              <a:rPr lang="ja-JP" altLang="en-US" sz="2000" b="1" dirty="0" smtClean="0">
                <a:solidFill>
                  <a:schemeClr val="tx1"/>
                </a:solidFill>
                <a:latin typeface="Meiryo UI" pitchFamily="50" charset="-128"/>
                <a:ea typeface="Meiryo UI" pitchFamily="50" charset="-128"/>
                <a:cs typeface="Meiryo UI" pitchFamily="50" charset="-128"/>
              </a:rPr>
              <a:t>提案</a:t>
            </a:r>
            <a:r>
              <a:rPr lang="ja-JP" altLang="en-US" sz="2000" b="1" dirty="0">
                <a:solidFill>
                  <a:schemeClr val="tx1"/>
                </a:solidFill>
                <a:latin typeface="Meiryo UI" pitchFamily="50" charset="-128"/>
                <a:ea typeface="Meiryo UI" pitchFamily="50" charset="-128"/>
                <a:cs typeface="Meiryo UI" pitchFamily="50" charset="-128"/>
              </a:rPr>
              <a:t>（</a:t>
            </a:r>
            <a:r>
              <a:rPr lang="en-US" altLang="ja-JP" sz="2000" b="1" dirty="0" smtClean="0">
                <a:solidFill>
                  <a:schemeClr val="tx1"/>
                </a:solidFill>
                <a:latin typeface="Meiryo UI" pitchFamily="50" charset="-128"/>
                <a:ea typeface="Meiryo UI" pitchFamily="50" charset="-128"/>
                <a:cs typeface="Meiryo UI" pitchFamily="50" charset="-128"/>
              </a:rPr>
              <a:t>2020</a:t>
            </a:r>
            <a:r>
              <a:rPr lang="ja-JP" altLang="en-US" sz="2000" b="1" dirty="0" smtClean="0">
                <a:solidFill>
                  <a:schemeClr val="tx1"/>
                </a:solidFill>
                <a:latin typeface="Meiryo UI" pitchFamily="50" charset="-128"/>
                <a:ea typeface="Meiryo UI" pitchFamily="50" charset="-128"/>
                <a:cs typeface="Meiryo UI" pitchFamily="50" charset="-128"/>
              </a:rPr>
              <a:t>年８月）</a:t>
            </a:r>
            <a:endParaRPr lang="ja-JP" altLang="en-US" sz="2000" b="1" dirty="0">
              <a:solidFill>
                <a:schemeClr val="tx1"/>
              </a:solidFill>
              <a:latin typeface="Meiryo UI" pitchFamily="50" charset="-128"/>
              <a:ea typeface="Meiryo UI" pitchFamily="50" charset="-128"/>
              <a:cs typeface="Meiryo UI" pitchFamily="50" charset="-128"/>
            </a:endParaRPr>
          </a:p>
        </p:txBody>
      </p:sp>
      <p:sp>
        <p:nvSpPr>
          <p:cNvPr id="80" name="タイトル 1"/>
          <p:cNvSpPr txBox="1">
            <a:spLocks/>
          </p:cNvSpPr>
          <p:nvPr/>
        </p:nvSpPr>
        <p:spPr>
          <a:xfrm>
            <a:off x="14885143" y="3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４</a:t>
            </a:r>
          </a:p>
        </p:txBody>
      </p:sp>
      <p:sp>
        <p:nvSpPr>
          <p:cNvPr id="17" name="正方形/長方形 16"/>
          <p:cNvSpPr/>
          <p:nvPr/>
        </p:nvSpPr>
        <p:spPr>
          <a:xfrm>
            <a:off x="113071" y="303009"/>
            <a:ext cx="15255252" cy="14420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2000" tIns="0" rIns="0" bIns="0" rtlCol="0" anchor="ctr" anchorCtr="0">
            <a:noAutofit/>
          </a:bodyPr>
          <a:lstStyle/>
          <a:p>
            <a:pPr eaLnBrk="0" hangingPunct="0"/>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rPr>
              <a:t> H</a:t>
            </a:r>
            <a:r>
              <a:rPr lang="en-US" altLang="ja-JP" sz="1400" dirty="0">
                <a:solidFill>
                  <a:schemeClr val="tx1"/>
                </a:solidFill>
                <a:latin typeface="Meiryo UI" panose="020B0604030504040204" pitchFamily="50" charset="-128"/>
                <a:ea typeface="Meiryo UI" panose="020B0604030504040204" pitchFamily="50" charset="-128"/>
              </a:rPr>
              <a:t>2</a:t>
            </a:r>
            <a:r>
              <a:rPr lang="en-US" altLang="ja-JP" sz="2000" dirty="0">
                <a:solidFill>
                  <a:schemeClr val="tx1"/>
                </a:solidFill>
                <a:latin typeface="Meiryo UI" panose="020B0604030504040204" pitchFamily="50" charset="-128"/>
                <a:ea typeface="Meiryo UI" panose="020B0604030504040204" pitchFamily="50" charset="-128"/>
              </a:rPr>
              <a:t>Osaka</a:t>
            </a:r>
            <a:r>
              <a:rPr lang="ja-JP" altLang="en-US" sz="2000" dirty="0">
                <a:solidFill>
                  <a:schemeClr val="tx1"/>
                </a:solidFill>
                <a:latin typeface="Meiryo UI" panose="020B0604030504040204" pitchFamily="50" charset="-128"/>
                <a:ea typeface="Meiryo UI" panose="020B0604030504040204" pitchFamily="50" charset="-128"/>
              </a:rPr>
              <a:t>ビジョン推進会議は、水素の「利用」分野を中心に、プロジェクトを積極的に推進するとして、産学官の交流やアイデア創出を図るとともに、</a:t>
            </a:r>
            <a:endParaRPr lang="en-US" altLang="ja-JP" sz="2000" dirty="0">
              <a:solidFill>
                <a:schemeClr val="tx1"/>
              </a:solidFill>
              <a:latin typeface="Meiryo UI" panose="020B0604030504040204" pitchFamily="50" charset="-128"/>
              <a:ea typeface="Meiryo UI" panose="020B0604030504040204" pitchFamily="50" charset="-128"/>
            </a:endParaRPr>
          </a:p>
          <a:p>
            <a:pPr eaLnBrk="0" hangingPunct="0"/>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モビリティ</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フォークリフト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(FL)</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の活用、業務・産業用</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の実証など、水素の利用の幅の拡大に向けて取り組んできた。</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46988" y="9595296"/>
            <a:ext cx="15255252" cy="87146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2000" tIns="0" rIns="0" bIns="0" rtlCol="0" anchor="ctr" anchorCtr="0">
            <a:noAutofit/>
          </a:bodyPr>
          <a:lstStyle/>
          <a:p>
            <a:pPr algn="ctr" eaLnBrk="0" hangingPunct="0">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現時点では、一部の先行的な</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取組に</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とどまっており、</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水素の利用のエリア・幅の更なる拡大に向けた</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取組が必要</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bwMode="auto">
          <a:xfrm>
            <a:off x="6804546" y="9451280"/>
            <a:ext cx="1512168" cy="408942"/>
          </a:xfrm>
          <a:prstGeom prst="downArrow">
            <a:avLst>
              <a:gd name="adj1" fmla="val 50000"/>
              <a:gd name="adj2" fmla="val 50000"/>
            </a:avLst>
          </a:prstGeom>
          <a:solidFill>
            <a:schemeClr val="tx2"/>
          </a:soli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034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309"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spc="300" dirty="0">
                <a:solidFill>
                  <a:schemeClr val="bg1"/>
                </a:solidFill>
              </a:rPr>
              <a:t>取組</a:t>
            </a:r>
            <a:r>
              <a:rPr lang="ja-JP" altLang="en-US" sz="2800" b="1" spc="300" dirty="0" smtClean="0">
                <a:solidFill>
                  <a:schemeClr val="bg1"/>
                </a:solidFill>
              </a:rPr>
              <a:t>の基本方針</a:t>
            </a:r>
            <a:endParaRPr lang="ja-JP" altLang="en-US" sz="2800" b="1" spc="300" dirty="0">
              <a:solidFill>
                <a:srgbClr val="FF6699"/>
              </a:solidFill>
            </a:endParaRPr>
          </a:p>
        </p:txBody>
      </p:sp>
      <p:sp>
        <p:nvSpPr>
          <p:cNvPr id="8" name="角丸四角形 7"/>
          <p:cNvSpPr/>
          <p:nvPr/>
        </p:nvSpPr>
        <p:spPr>
          <a:xfrm>
            <a:off x="373638" y="1857758"/>
            <a:ext cx="6731279"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solidFill>
                  <a:schemeClr val="bg1"/>
                </a:solidFill>
                <a:latin typeface="Meiryo UI" pitchFamily="50" charset="-128"/>
                <a:ea typeface="Meiryo UI" pitchFamily="50" charset="-128"/>
                <a:cs typeface="Meiryo UI" pitchFamily="50" charset="-128"/>
              </a:rPr>
              <a:t>産学官の交流等を通じた</a:t>
            </a:r>
            <a:r>
              <a:rPr lang="ja-JP" altLang="en-US" sz="2000" b="1">
                <a:solidFill>
                  <a:schemeClr val="bg1"/>
                </a:solidFill>
                <a:latin typeface="Meiryo UI" pitchFamily="50" charset="-128"/>
                <a:ea typeface="Meiryo UI" pitchFamily="50" charset="-128"/>
                <a:cs typeface="Meiryo UI" pitchFamily="50" charset="-128"/>
              </a:rPr>
              <a:t>プロジェクト創出・事業化</a:t>
            </a:r>
            <a:endParaRPr lang="ja-JP" altLang="en-US" sz="1800" b="1" dirty="0">
              <a:solidFill>
                <a:schemeClr val="bg1"/>
              </a:solidFill>
              <a:latin typeface="Meiryo UI" pitchFamily="50" charset="-128"/>
              <a:ea typeface="Meiryo UI" pitchFamily="50" charset="-128"/>
              <a:cs typeface="Meiryo UI" pitchFamily="50" charset="-128"/>
            </a:endParaRPr>
          </a:p>
        </p:txBody>
      </p:sp>
      <p:sp>
        <p:nvSpPr>
          <p:cNvPr id="9" name="Rectangle 3"/>
          <p:cNvSpPr>
            <a:spLocks noChangeArrowheads="1"/>
          </p:cNvSpPr>
          <p:nvPr/>
        </p:nvSpPr>
        <p:spPr bwMode="auto">
          <a:xfrm>
            <a:off x="485829" y="2548215"/>
            <a:ext cx="6619088" cy="99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5750" indent="-285750" eaLnBrk="0" hangingPunct="0">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産学官の交流やアイデア創出を図る「場」（プラットフォーム）を活かして、新たなプロジェクト創出につなげていくとともに、これらの取組を府内事業者や府民に幅広く情報発信していく</a:t>
            </a:r>
          </a:p>
        </p:txBody>
      </p:sp>
      <p:sp>
        <p:nvSpPr>
          <p:cNvPr id="5" name="角丸四角形 4"/>
          <p:cNvSpPr/>
          <p:nvPr/>
        </p:nvSpPr>
        <p:spPr bwMode="auto">
          <a:xfrm>
            <a:off x="107802" y="1572595"/>
            <a:ext cx="15293360" cy="8634975"/>
          </a:xfrm>
          <a:prstGeom prst="roundRect">
            <a:avLst>
              <a:gd name="adj" fmla="val 2038"/>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7967070" y="1857758"/>
            <a:ext cx="7177989" cy="46800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2000" b="1" dirty="0">
                <a:latin typeface="Meiryo UI" pitchFamily="50" charset="-128"/>
                <a:ea typeface="Meiryo UI" pitchFamily="50" charset="-128"/>
                <a:cs typeface="Meiryo UI" pitchFamily="50" charset="-128"/>
              </a:rPr>
              <a:t>水素に関する正しい知識の普及と合理的な規制緩和の推進</a:t>
            </a:r>
          </a:p>
        </p:txBody>
      </p:sp>
      <p:sp>
        <p:nvSpPr>
          <p:cNvPr id="57" name="Rectangle 3"/>
          <p:cNvSpPr>
            <a:spLocks noChangeArrowheads="1"/>
          </p:cNvSpPr>
          <p:nvPr/>
        </p:nvSpPr>
        <p:spPr bwMode="auto">
          <a:xfrm>
            <a:off x="7872005" y="2548215"/>
            <a:ext cx="7429485" cy="215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2121" indent="-282121" eaLnBrk="0" hangingPunct="0">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水素の利用の推進にあたっては、水素について「よくわからない」「不安だ」と感じている府民に正しく理解してもらうことが重要なことから、正しい知識の普及に向けて、産学官が一体となって積極的に取り組みを進め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2121" indent="-282121" eaLnBrk="0" hangingPunct="0">
              <a:buFont typeface="Wingdings" panose="05000000000000000000" pitchFamily="2" charset="2"/>
              <a:buChar char="Ø"/>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2121" indent="-282121" eaLnBrk="0" hangingPunct="0">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規制緩和することに合理的理由があると考えられる事項については、国に対して要望を行うなど、積極的に取り組みを進める。</a:t>
            </a:r>
          </a:p>
        </p:txBody>
      </p:sp>
      <p:sp>
        <p:nvSpPr>
          <p:cNvPr id="66" name="角丸四角形 65"/>
          <p:cNvSpPr/>
          <p:nvPr/>
        </p:nvSpPr>
        <p:spPr>
          <a:xfrm>
            <a:off x="13007971" y="8947304"/>
            <a:ext cx="2077496" cy="720000"/>
          </a:xfrm>
          <a:prstGeom prst="roundRect">
            <a:avLst>
              <a:gd name="adj" fmla="val 32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68" tIns="0" rIns="90268"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新たなツール</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を用いたＰＲ</a:t>
            </a:r>
          </a:p>
        </p:txBody>
      </p:sp>
      <p:sp>
        <p:nvSpPr>
          <p:cNvPr id="114" name="角丸四角形 113"/>
          <p:cNvSpPr/>
          <p:nvPr/>
        </p:nvSpPr>
        <p:spPr>
          <a:xfrm>
            <a:off x="10290675" y="8637436"/>
            <a:ext cx="2560877" cy="18511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077" tIns="45133" rIns="71077" bIns="45133" rtlCol="0" anchor="ctr"/>
          <a:lstStyle/>
          <a:p>
            <a:pPr algn="ctr"/>
            <a:r>
              <a:rPr lang="ja-JP" altLang="en-US" sz="2000"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取　　組　　内　　容</a:t>
            </a:r>
          </a:p>
        </p:txBody>
      </p:sp>
      <p:sp>
        <p:nvSpPr>
          <p:cNvPr id="99" name="角丸四角形 98"/>
          <p:cNvSpPr/>
          <p:nvPr/>
        </p:nvSpPr>
        <p:spPr>
          <a:xfrm>
            <a:off x="1696348" y="9358037"/>
            <a:ext cx="3875336" cy="525291"/>
          </a:xfrm>
          <a:prstGeom prst="roundRect">
            <a:avLst>
              <a:gd name="adj" fmla="val 50000"/>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プロジェクトの創出・事業化</a:t>
            </a:r>
          </a:p>
        </p:txBody>
      </p:sp>
      <p:sp>
        <p:nvSpPr>
          <p:cNvPr id="95" name="下矢印 24"/>
          <p:cNvSpPr/>
          <p:nvPr/>
        </p:nvSpPr>
        <p:spPr bwMode="auto">
          <a:xfrm>
            <a:off x="590561" y="8290765"/>
            <a:ext cx="6406007" cy="106262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50000">
                <a:schemeClr val="accent1">
                  <a:lumMod val="60000"/>
                  <a:lumOff val="40000"/>
                </a:schemeClr>
              </a:gs>
              <a:gs pos="100000">
                <a:schemeClr val="accent1">
                  <a:lumMod val="20000"/>
                  <a:lumOff val="80000"/>
                  <a:alpha val="28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31425" y="6950409"/>
            <a:ext cx="1346106" cy="900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バス</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52" name="角丸四角形 51"/>
          <p:cNvSpPr/>
          <p:nvPr/>
        </p:nvSpPr>
        <p:spPr>
          <a:xfrm>
            <a:off x="2002056" y="6967104"/>
            <a:ext cx="1346106" cy="900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船</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47" name="下矢印 24"/>
          <p:cNvSpPr/>
          <p:nvPr/>
        </p:nvSpPr>
        <p:spPr bwMode="auto">
          <a:xfrm rot="1673698">
            <a:off x="755058" y="5603006"/>
            <a:ext cx="838344" cy="1260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下矢印 24"/>
          <p:cNvSpPr/>
          <p:nvPr/>
        </p:nvSpPr>
        <p:spPr bwMode="auto">
          <a:xfrm rot="19728348">
            <a:off x="6066614" y="5606116"/>
            <a:ext cx="838344" cy="1260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下矢印 24"/>
          <p:cNvSpPr/>
          <p:nvPr/>
        </p:nvSpPr>
        <p:spPr bwMode="auto">
          <a:xfrm rot="1098733">
            <a:off x="2228225" y="5579886"/>
            <a:ext cx="838344" cy="1260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下矢印 24"/>
          <p:cNvSpPr/>
          <p:nvPr/>
        </p:nvSpPr>
        <p:spPr bwMode="auto">
          <a:xfrm rot="20147985">
            <a:off x="4375988" y="5596556"/>
            <a:ext cx="838344" cy="1260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1494506" y="5747703"/>
            <a:ext cx="4733976" cy="516285"/>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79" tIns="0" rIns="90279" bIns="0"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地域特性、産学官のシーズ・ニーズを踏まえ</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取組内容別に研究会等を立上げ</a:t>
            </a:r>
          </a:p>
        </p:txBody>
      </p:sp>
      <p:sp>
        <p:nvSpPr>
          <p:cNvPr id="103" name="角丸四角形 102"/>
          <p:cNvSpPr/>
          <p:nvPr/>
        </p:nvSpPr>
        <p:spPr>
          <a:xfrm>
            <a:off x="4307919" y="6985915"/>
            <a:ext cx="3075615" cy="892228"/>
          </a:xfrm>
          <a:prstGeom prst="roundRect">
            <a:avLst>
              <a:gd name="adj" fmla="val 23411"/>
            </a:avLst>
          </a:prstGeom>
          <a:solidFill>
            <a:schemeClr val="bg1"/>
          </a:solid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45139" rIns="71086" bIns="45139"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会員からの提案を踏まえ、勉強会等で事前に課題整理した上で、適宜、設置</a:t>
            </a:r>
          </a:p>
        </p:txBody>
      </p:sp>
      <p:sp>
        <p:nvSpPr>
          <p:cNvPr id="19" name="角丸四角形 18"/>
          <p:cNvSpPr/>
          <p:nvPr/>
        </p:nvSpPr>
        <p:spPr>
          <a:xfrm>
            <a:off x="313660" y="4303374"/>
            <a:ext cx="7223253" cy="3868095"/>
          </a:xfrm>
          <a:prstGeom prst="roundRect">
            <a:avLst>
              <a:gd name="adj" fmla="val 1383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ja-JP" altLang="en-US" dirty="0">
              <a:solidFill>
                <a:schemeClr val="tx1"/>
              </a:solidFill>
            </a:endParaRPr>
          </a:p>
        </p:txBody>
      </p:sp>
      <p:sp>
        <p:nvSpPr>
          <p:cNvPr id="20" name="角丸四角形 19"/>
          <p:cNvSpPr/>
          <p:nvPr/>
        </p:nvSpPr>
        <p:spPr>
          <a:xfrm>
            <a:off x="1642441" y="3978672"/>
            <a:ext cx="4203286" cy="47753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ビジョン推進会議</a:t>
            </a:r>
          </a:p>
        </p:txBody>
      </p:sp>
      <p:sp>
        <p:nvSpPr>
          <p:cNvPr id="33" name="円/楕円 32"/>
          <p:cNvSpPr/>
          <p:nvPr/>
        </p:nvSpPr>
        <p:spPr>
          <a:xfrm>
            <a:off x="560619" y="4521579"/>
            <a:ext cx="1548000" cy="9152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717092" y="4561375"/>
            <a:ext cx="1264574" cy="875489"/>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立案</a:t>
            </a:r>
          </a:p>
        </p:txBody>
      </p:sp>
      <p:sp>
        <p:nvSpPr>
          <p:cNvPr id="42" name="円/楕円 41"/>
          <p:cNvSpPr/>
          <p:nvPr/>
        </p:nvSpPr>
        <p:spPr>
          <a:xfrm>
            <a:off x="2257947" y="4521579"/>
            <a:ext cx="1548000" cy="9152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652602" y="4521579"/>
            <a:ext cx="1548000" cy="9152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a:xfrm>
            <a:off x="3955275" y="4526257"/>
            <a:ext cx="1548000" cy="9152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2362515" y="4640875"/>
            <a:ext cx="1421305" cy="654716"/>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産学官の</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交流活性化</a:t>
            </a:r>
          </a:p>
        </p:txBody>
      </p:sp>
      <p:sp>
        <p:nvSpPr>
          <p:cNvPr id="92" name="角丸四角形 91"/>
          <p:cNvSpPr/>
          <p:nvPr/>
        </p:nvSpPr>
        <p:spPr>
          <a:xfrm>
            <a:off x="4099812" y="4605856"/>
            <a:ext cx="1264574" cy="654716"/>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集約・発信</a:t>
            </a:r>
          </a:p>
        </p:txBody>
      </p:sp>
      <p:sp>
        <p:nvSpPr>
          <p:cNvPr id="93" name="角丸四角形 92"/>
          <p:cNvSpPr/>
          <p:nvPr/>
        </p:nvSpPr>
        <p:spPr>
          <a:xfrm>
            <a:off x="5740149" y="4640875"/>
            <a:ext cx="1424437" cy="654716"/>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アイデア</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創出の「場」</a:t>
            </a:r>
          </a:p>
        </p:txBody>
      </p:sp>
      <p:grpSp>
        <p:nvGrpSpPr>
          <p:cNvPr id="3" name="グループ化 2"/>
          <p:cNvGrpSpPr/>
          <p:nvPr/>
        </p:nvGrpSpPr>
        <p:grpSpPr>
          <a:xfrm>
            <a:off x="8220706" y="4954274"/>
            <a:ext cx="6908067" cy="3217196"/>
            <a:chOff x="7932674" y="4954274"/>
            <a:chExt cx="6908067" cy="3217196"/>
          </a:xfrm>
        </p:grpSpPr>
        <p:sp>
          <p:nvSpPr>
            <p:cNvPr id="120" name="角丸四角形 119"/>
            <p:cNvSpPr/>
            <p:nvPr/>
          </p:nvSpPr>
          <p:spPr>
            <a:xfrm>
              <a:off x="14156949" y="5058792"/>
              <a:ext cx="683792" cy="290955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社会受容性の向上</a:t>
              </a:r>
            </a:p>
          </p:txBody>
        </p:sp>
        <p:sp>
          <p:nvSpPr>
            <p:cNvPr id="123" name="ホームベース 122"/>
            <p:cNvSpPr/>
            <p:nvPr/>
          </p:nvSpPr>
          <p:spPr>
            <a:xfrm>
              <a:off x="11456949" y="5058792"/>
              <a:ext cx="2700000" cy="90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エネルギーを</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安全に使いこなす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技術の確立</a:t>
              </a:r>
            </a:p>
          </p:txBody>
        </p:sp>
        <p:sp>
          <p:nvSpPr>
            <p:cNvPr id="124" name="ホームベース 123"/>
            <p:cNvSpPr/>
            <p:nvPr/>
          </p:nvSpPr>
          <p:spPr>
            <a:xfrm>
              <a:off x="11456949" y="6066904"/>
              <a:ext cx="2700000" cy="90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確立された技術の</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利活用実績の</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積み上げ</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ホームベース 124"/>
            <p:cNvSpPr/>
            <p:nvPr/>
          </p:nvSpPr>
          <p:spPr>
            <a:xfrm>
              <a:off x="11456949" y="7111120"/>
              <a:ext cx="2700000" cy="90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水素に対する</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安心感の醸成</a:t>
              </a:r>
            </a:p>
          </p:txBody>
        </p:sp>
        <p:sp>
          <p:nvSpPr>
            <p:cNvPr id="128" name="角丸四角形 127"/>
            <p:cNvSpPr/>
            <p:nvPr/>
          </p:nvSpPr>
          <p:spPr>
            <a:xfrm>
              <a:off x="9442107" y="4986784"/>
              <a:ext cx="2153673" cy="1928358"/>
            </a:xfrm>
            <a:prstGeom prst="roundRect">
              <a:avLst>
                <a:gd name="adj" fmla="val 20482"/>
              </a:avLst>
            </a:prstGeom>
            <a:solidFill>
              <a:schemeClr val="accent5">
                <a:lumMod val="60000"/>
                <a:lumOff val="40000"/>
                <a:alpha val="50000"/>
              </a:schemeClr>
            </a:solidFill>
            <a:ln>
              <a:solidFill>
                <a:schemeClr val="accent1">
                  <a:shade val="50000"/>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schemeClr val="tx1"/>
                </a:solidFill>
              </a:endParaRPr>
            </a:p>
          </p:txBody>
        </p:sp>
        <p:sp>
          <p:nvSpPr>
            <p:cNvPr id="129" name="角丸四角形 128"/>
            <p:cNvSpPr/>
            <p:nvPr/>
          </p:nvSpPr>
          <p:spPr>
            <a:xfrm>
              <a:off x="9442106" y="6021429"/>
              <a:ext cx="2153673" cy="2063462"/>
            </a:xfrm>
            <a:prstGeom prst="roundRect">
              <a:avLst>
                <a:gd name="adj" fmla="val 20861"/>
              </a:avLst>
            </a:prstGeom>
            <a:solidFill>
              <a:schemeClr val="accent6">
                <a:lumMod val="75000"/>
                <a:alpha val="50000"/>
              </a:schemeClr>
            </a:solidFill>
            <a:ln cmpd="sng">
              <a:solidFill>
                <a:schemeClr val="accent6">
                  <a:lumMod val="50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solidFill>
                  <a:schemeClr val="tx1"/>
                </a:solidFill>
              </a:endParaRPr>
            </a:p>
          </p:txBody>
        </p:sp>
        <p:sp>
          <p:nvSpPr>
            <p:cNvPr id="132" name="角丸四角形 131"/>
            <p:cNvSpPr/>
            <p:nvPr/>
          </p:nvSpPr>
          <p:spPr>
            <a:xfrm>
              <a:off x="9972898" y="5173507"/>
              <a:ext cx="1153964" cy="716576"/>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技術開発</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87"/>
                </a:lnSpc>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製品開発</a:t>
              </a:r>
            </a:p>
          </p:txBody>
        </p:sp>
        <p:sp>
          <p:nvSpPr>
            <p:cNvPr id="133" name="角丸四角形 132"/>
            <p:cNvSpPr/>
            <p:nvPr/>
          </p:nvSpPr>
          <p:spPr>
            <a:xfrm>
              <a:off x="9612858" y="7045715"/>
              <a:ext cx="1833925" cy="1125755"/>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正しい知識の普及</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691"/>
                </a:lnSpc>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合理的な規制緩和</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p>
          </p:txBody>
        </p:sp>
        <p:sp>
          <p:nvSpPr>
            <p:cNvPr id="134" name="角丸四角形 133"/>
            <p:cNvSpPr/>
            <p:nvPr/>
          </p:nvSpPr>
          <p:spPr>
            <a:xfrm>
              <a:off x="9834779" y="6161749"/>
              <a:ext cx="1314369" cy="595934"/>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実証事業</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87"/>
                </a:lnSpc>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ショーケース</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7969539" y="5260912"/>
              <a:ext cx="1220697" cy="2573299"/>
              <a:chOff x="4560119" y="8236267"/>
              <a:chExt cx="918320" cy="842762"/>
            </a:xfrm>
          </p:grpSpPr>
          <p:sp>
            <p:nvSpPr>
              <p:cNvPr id="16" name="直角三角形 15"/>
              <p:cNvSpPr/>
              <p:nvPr/>
            </p:nvSpPr>
            <p:spPr bwMode="auto">
              <a:xfrm>
                <a:off x="4560119" y="8236267"/>
                <a:ext cx="819200" cy="839818"/>
              </a:xfrm>
              <a:prstGeom prst="rtTriangle">
                <a:avLst/>
              </a:prstGeom>
              <a:gradFill flip="none" rotWithShape="1">
                <a:gsLst>
                  <a:gs pos="0">
                    <a:schemeClr val="accent3">
                      <a:lumMod val="50000"/>
                    </a:schemeClr>
                  </a:gs>
                  <a:gs pos="38000">
                    <a:schemeClr val="accent3">
                      <a:lumMod val="60000"/>
                      <a:lumOff val="40000"/>
                    </a:schemeClr>
                  </a:gs>
                  <a:gs pos="100000">
                    <a:schemeClr val="accent3">
                      <a:lumMod val="40000"/>
                      <a:lumOff val="60000"/>
                    </a:schemeClr>
                  </a:gs>
                </a:gsLst>
                <a:lin ang="16200000" scaled="0"/>
                <a:tileRect/>
              </a:gradFill>
              <a:ln>
                <a:noFill/>
              </a:ln>
              <a:effec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直角三角形 101"/>
              <p:cNvSpPr/>
              <p:nvPr/>
            </p:nvSpPr>
            <p:spPr bwMode="auto">
              <a:xfrm rot="10800000">
                <a:off x="4659239" y="8239211"/>
                <a:ext cx="819200" cy="839818"/>
              </a:xfrm>
              <a:prstGeom prst="rtTriangle">
                <a:avLst/>
              </a:prstGeom>
              <a:gradFill flip="none" rotWithShape="1">
                <a:gsLst>
                  <a:gs pos="0">
                    <a:schemeClr val="accent3">
                      <a:lumMod val="50000"/>
                    </a:schemeClr>
                  </a:gs>
                  <a:gs pos="38000">
                    <a:schemeClr val="accent3">
                      <a:lumMod val="60000"/>
                      <a:lumOff val="40000"/>
                    </a:schemeClr>
                  </a:gs>
                  <a:gs pos="100000">
                    <a:schemeClr val="accent3">
                      <a:lumMod val="40000"/>
                      <a:lumOff val="60000"/>
                    </a:schemeClr>
                  </a:gs>
                </a:gsLst>
                <a:lin ang="16200000" scaled="0"/>
                <a:tileRect/>
              </a:gradFill>
              <a:ln>
                <a:noFill/>
              </a:ln>
              <a:effec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0" name="角丸四角形 89"/>
            <p:cNvSpPr/>
            <p:nvPr/>
          </p:nvSpPr>
          <p:spPr>
            <a:xfrm>
              <a:off x="7956674" y="4954274"/>
              <a:ext cx="1179563" cy="176526"/>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企業の役割</a:t>
              </a:r>
            </a:p>
          </p:txBody>
        </p:sp>
        <p:sp>
          <p:nvSpPr>
            <p:cNvPr id="94" name="角丸四角形 93"/>
            <p:cNvSpPr/>
            <p:nvPr/>
          </p:nvSpPr>
          <p:spPr>
            <a:xfrm>
              <a:off x="7932674" y="7815416"/>
              <a:ext cx="1257562" cy="198472"/>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行政の役割</a:t>
              </a:r>
            </a:p>
          </p:txBody>
        </p:sp>
      </p:grpSp>
      <p:sp>
        <p:nvSpPr>
          <p:cNvPr id="62" name="正方形/長方形 61"/>
          <p:cNvSpPr/>
          <p:nvPr/>
        </p:nvSpPr>
        <p:spPr>
          <a:xfrm>
            <a:off x="82922" y="594296"/>
            <a:ext cx="15362584" cy="11173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06616" tIns="0" rIns="90268" bIns="0" rtlCol="0" anchor="ctr" anchorCtr="0">
            <a:noAutofit/>
          </a:bodyPr>
          <a:lstStyle/>
          <a:p>
            <a:pPr lvl="0">
              <a:defRP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ビジョン推進会議において、産学官の交流やアイデア創出を図るとともに、</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プロジェクトの創出・事業化に向けた</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取組や</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水素の利用拡大にあたり不可欠となる、水素に関する正しい</a:t>
            </a:r>
            <a:r>
              <a:rPr lang="ja-JP" altLang="en-US" sz="2000" b="1" dirty="0">
                <a:solidFill>
                  <a:schemeClr val="tx1"/>
                </a:solidFill>
                <a:latin typeface="Meiryo UI" pitchFamily="50" charset="-128"/>
                <a:ea typeface="Meiryo UI" pitchFamily="50" charset="-128"/>
                <a:cs typeface="Meiryo UI" pitchFamily="50" charset="-128"/>
              </a:rPr>
              <a:t>知識の普及</a:t>
            </a:r>
            <a:r>
              <a:rPr lang="ja-JP" altLang="en-US" sz="2000" dirty="0">
                <a:solidFill>
                  <a:schemeClr val="tx1"/>
                </a:solidFill>
                <a:latin typeface="Meiryo UI" pitchFamily="50" charset="-128"/>
                <a:ea typeface="Meiryo UI" pitchFamily="50" charset="-128"/>
                <a:cs typeface="Meiryo UI" pitchFamily="50" charset="-128"/>
              </a:rPr>
              <a:t>と</a:t>
            </a:r>
            <a:r>
              <a:rPr lang="ja-JP" altLang="en-US" sz="2000" b="1" dirty="0">
                <a:solidFill>
                  <a:schemeClr val="tx1"/>
                </a:solidFill>
                <a:latin typeface="Meiryo UI" pitchFamily="50" charset="-128"/>
                <a:ea typeface="Meiryo UI" pitchFamily="50" charset="-128"/>
                <a:cs typeface="Meiryo UI" pitchFamily="50" charset="-128"/>
              </a:rPr>
              <a:t>合理的な規制緩和に向けた</a:t>
            </a:r>
            <a:r>
              <a:rPr lang="ja-JP" altLang="en-US" sz="2000" b="1" dirty="0" smtClean="0">
                <a:solidFill>
                  <a:schemeClr val="tx1"/>
                </a:solidFill>
                <a:latin typeface="Meiryo UI" pitchFamily="50" charset="-128"/>
                <a:ea typeface="Meiryo UI" pitchFamily="50" charset="-128"/>
                <a:cs typeface="Meiryo UI" pitchFamily="50" charset="-128"/>
              </a:rPr>
              <a:t>取組を</a:t>
            </a:r>
            <a:r>
              <a:rPr lang="ja-JP" altLang="en-US" sz="2000" b="1" dirty="0">
                <a:solidFill>
                  <a:schemeClr val="tx1"/>
                </a:solidFill>
                <a:latin typeface="Meiryo UI" pitchFamily="50" charset="-128"/>
                <a:ea typeface="Meiryo UI" pitchFamily="50" charset="-128"/>
                <a:cs typeface="Meiryo UI" pitchFamily="50" charset="-128"/>
              </a:rPr>
              <a:t>推進。</a:t>
            </a:r>
            <a:endParaRPr lang="en-US" altLang="ja-JP" sz="2000" b="1" dirty="0">
              <a:solidFill>
                <a:schemeClr val="tx1"/>
              </a:solidFill>
              <a:latin typeface="Meiryo UI" pitchFamily="50" charset="-128"/>
              <a:ea typeface="Meiryo UI" pitchFamily="50" charset="-128"/>
              <a:cs typeface="Meiryo UI" pitchFamily="50" charset="-128"/>
            </a:endParaRPr>
          </a:p>
          <a:p>
            <a:pPr>
              <a:lnSpc>
                <a:spcPts val="1481"/>
              </a:lnSpc>
              <a:defRPr/>
            </a:pPr>
            <a:endParaRPr lang="en-US" altLang="ja-JP" sz="2000" b="1" dirty="0">
              <a:solidFill>
                <a:schemeClr val="tx1"/>
              </a:solidFill>
              <a:latin typeface="Meiryo UI" pitchFamily="50" charset="-128"/>
              <a:ea typeface="Meiryo UI" pitchFamily="50" charset="-128"/>
              <a:cs typeface="Meiryo UI" pitchFamily="50" charset="-128"/>
            </a:endParaRPr>
          </a:p>
        </p:txBody>
      </p:sp>
      <p:sp>
        <p:nvSpPr>
          <p:cNvPr id="60" name="タイトル 1"/>
          <p:cNvSpPr txBox="1">
            <a:spLocks/>
          </p:cNvSpPr>
          <p:nvPr/>
        </p:nvSpPr>
        <p:spPr>
          <a:xfrm>
            <a:off x="14862656" y="72045"/>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５</a:t>
            </a:r>
          </a:p>
        </p:txBody>
      </p:sp>
      <p:sp>
        <p:nvSpPr>
          <p:cNvPr id="63" name="角丸四角形 62"/>
          <p:cNvSpPr/>
          <p:nvPr/>
        </p:nvSpPr>
        <p:spPr>
          <a:xfrm>
            <a:off x="10653145" y="8947304"/>
            <a:ext cx="2209863" cy="720000"/>
          </a:xfrm>
          <a:prstGeom prst="roundRect">
            <a:avLst>
              <a:gd name="adj" fmla="val 32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災害訓練等</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を活用した啓発</a:t>
            </a:r>
          </a:p>
        </p:txBody>
      </p:sp>
      <p:sp>
        <p:nvSpPr>
          <p:cNvPr id="59" name="角丸四角形 58"/>
          <p:cNvSpPr/>
          <p:nvPr/>
        </p:nvSpPr>
        <p:spPr>
          <a:xfrm>
            <a:off x="8220705" y="8947304"/>
            <a:ext cx="2257253" cy="720000"/>
          </a:xfrm>
          <a:prstGeom prst="roundRect">
            <a:avLst>
              <a:gd name="adj" fmla="val 32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68" tIns="0" rIns="90268"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水素エネルギーナビ</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を活用した啓発</a:t>
            </a:r>
          </a:p>
        </p:txBody>
      </p:sp>
    </p:spTree>
    <p:extLst>
      <p:ext uri="{BB962C8B-B14F-4D97-AF65-F5344CB8AC3E}">
        <p14:creationId xmlns:p14="http://schemas.microsoft.com/office/powerpoint/2010/main" val="26401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右矢印 80"/>
          <p:cNvSpPr/>
          <p:nvPr/>
        </p:nvSpPr>
        <p:spPr>
          <a:xfrm>
            <a:off x="3061058" y="9112708"/>
            <a:ext cx="8352000" cy="468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5" name="右矢印 74"/>
          <p:cNvSpPr/>
          <p:nvPr/>
        </p:nvSpPr>
        <p:spPr>
          <a:xfrm>
            <a:off x="3060521" y="8568785"/>
            <a:ext cx="8328647" cy="468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25" name="右矢印 4">
            <a:extLst>
              <a:ext uri="{FF2B5EF4-FFF2-40B4-BE49-F238E27FC236}">
                <a16:creationId xmlns:a16="http://schemas.microsoft.com/office/drawing/2014/main" id="{400279D5-C246-494C-B421-FC41D58FB587}"/>
              </a:ext>
            </a:extLst>
          </p:cNvPr>
          <p:cNvSpPr/>
          <p:nvPr/>
        </p:nvSpPr>
        <p:spPr>
          <a:xfrm>
            <a:off x="11396721" y="3966982"/>
            <a:ext cx="2904241" cy="5742609"/>
          </a:xfrm>
          <a:custGeom>
            <a:avLst/>
            <a:gdLst>
              <a:gd name="connsiteX0" fmla="*/ 0 w 1656000"/>
              <a:gd name="connsiteY0" fmla="*/ 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0 h 2916000"/>
              <a:gd name="connsiteX0" fmla="*/ 0 w 1656000"/>
              <a:gd name="connsiteY0" fmla="*/ 81049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810490 h 2916000"/>
              <a:gd name="connsiteX0" fmla="*/ 0 w 1656000"/>
              <a:gd name="connsiteY0" fmla="*/ 25114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251140 h 2916000"/>
              <a:gd name="connsiteX0" fmla="*/ 0 w 1560462"/>
              <a:gd name="connsiteY0" fmla="*/ 251140 h 2916000"/>
              <a:gd name="connsiteX1" fmla="*/ 1404603 w 1560462"/>
              <a:gd name="connsiteY1" fmla="*/ 0 h 2916000"/>
              <a:gd name="connsiteX2" fmla="*/ 1404603 w 1560462"/>
              <a:gd name="connsiteY2" fmla="*/ 0 h 2916000"/>
              <a:gd name="connsiteX3" fmla="*/ 1560462 w 1560462"/>
              <a:gd name="connsiteY3" fmla="*/ 1458000 h 2916000"/>
              <a:gd name="connsiteX4" fmla="*/ 1404603 w 1560462"/>
              <a:gd name="connsiteY4" fmla="*/ 2916000 h 2916000"/>
              <a:gd name="connsiteX5" fmla="*/ 1404603 w 1560462"/>
              <a:gd name="connsiteY5" fmla="*/ 2916000 h 2916000"/>
              <a:gd name="connsiteX6" fmla="*/ 0 w 1560462"/>
              <a:gd name="connsiteY6" fmla="*/ 2916000 h 2916000"/>
              <a:gd name="connsiteX7" fmla="*/ 0 w 1560462"/>
              <a:gd name="connsiteY7" fmla="*/ 251140 h 2916000"/>
              <a:gd name="connsiteX0" fmla="*/ 0 w 1575999"/>
              <a:gd name="connsiteY0" fmla="*/ 0 h 2943868"/>
              <a:gd name="connsiteX1" fmla="*/ 1420140 w 1575999"/>
              <a:gd name="connsiteY1" fmla="*/ 27868 h 2943868"/>
              <a:gd name="connsiteX2" fmla="*/ 1420140 w 1575999"/>
              <a:gd name="connsiteY2" fmla="*/ 27868 h 2943868"/>
              <a:gd name="connsiteX3" fmla="*/ 1575999 w 1575999"/>
              <a:gd name="connsiteY3" fmla="*/ 1485868 h 2943868"/>
              <a:gd name="connsiteX4" fmla="*/ 1420140 w 1575999"/>
              <a:gd name="connsiteY4" fmla="*/ 2943868 h 2943868"/>
              <a:gd name="connsiteX5" fmla="*/ 1420140 w 1575999"/>
              <a:gd name="connsiteY5" fmla="*/ 2943868 h 2943868"/>
              <a:gd name="connsiteX6" fmla="*/ 15537 w 1575999"/>
              <a:gd name="connsiteY6" fmla="*/ 2943868 h 2943868"/>
              <a:gd name="connsiteX7" fmla="*/ 0 w 1575999"/>
              <a:gd name="connsiteY7" fmla="*/ 0 h 2943868"/>
              <a:gd name="connsiteX0" fmla="*/ 0 w 1575999"/>
              <a:gd name="connsiteY0" fmla="*/ 0 h 2929918"/>
              <a:gd name="connsiteX1" fmla="*/ 1420140 w 1575999"/>
              <a:gd name="connsiteY1" fmla="*/ 13918 h 2929918"/>
              <a:gd name="connsiteX2" fmla="*/ 1420140 w 1575999"/>
              <a:gd name="connsiteY2" fmla="*/ 13918 h 2929918"/>
              <a:gd name="connsiteX3" fmla="*/ 1575999 w 1575999"/>
              <a:gd name="connsiteY3" fmla="*/ 1471918 h 2929918"/>
              <a:gd name="connsiteX4" fmla="*/ 1420140 w 1575999"/>
              <a:gd name="connsiteY4" fmla="*/ 2929918 h 2929918"/>
              <a:gd name="connsiteX5" fmla="*/ 1420140 w 1575999"/>
              <a:gd name="connsiteY5" fmla="*/ 2929918 h 2929918"/>
              <a:gd name="connsiteX6" fmla="*/ 15537 w 1575999"/>
              <a:gd name="connsiteY6" fmla="*/ 2929918 h 2929918"/>
              <a:gd name="connsiteX7" fmla="*/ 0 w 1575999"/>
              <a:gd name="connsiteY7" fmla="*/ 0 h 2929918"/>
              <a:gd name="connsiteX0" fmla="*/ 0 w 1575999"/>
              <a:gd name="connsiteY0" fmla="*/ 13982 h 2916000"/>
              <a:gd name="connsiteX1" fmla="*/ 1420140 w 1575999"/>
              <a:gd name="connsiteY1" fmla="*/ 0 h 2916000"/>
              <a:gd name="connsiteX2" fmla="*/ 1420140 w 1575999"/>
              <a:gd name="connsiteY2" fmla="*/ 0 h 2916000"/>
              <a:gd name="connsiteX3" fmla="*/ 1575999 w 1575999"/>
              <a:gd name="connsiteY3" fmla="*/ 1458000 h 2916000"/>
              <a:gd name="connsiteX4" fmla="*/ 1420140 w 1575999"/>
              <a:gd name="connsiteY4" fmla="*/ 2916000 h 2916000"/>
              <a:gd name="connsiteX5" fmla="*/ 1420140 w 1575999"/>
              <a:gd name="connsiteY5" fmla="*/ 2916000 h 2916000"/>
              <a:gd name="connsiteX6" fmla="*/ 15537 w 1575999"/>
              <a:gd name="connsiteY6" fmla="*/ 2916000 h 2916000"/>
              <a:gd name="connsiteX7" fmla="*/ 0 w 1575999"/>
              <a:gd name="connsiteY7" fmla="*/ 13982 h 2916000"/>
              <a:gd name="connsiteX0" fmla="*/ 0 w 1583767"/>
              <a:gd name="connsiteY0" fmla="*/ 32 h 2916000"/>
              <a:gd name="connsiteX1" fmla="*/ 1427908 w 1583767"/>
              <a:gd name="connsiteY1" fmla="*/ 0 h 2916000"/>
              <a:gd name="connsiteX2" fmla="*/ 1427908 w 1583767"/>
              <a:gd name="connsiteY2" fmla="*/ 0 h 2916000"/>
              <a:gd name="connsiteX3" fmla="*/ 1583767 w 1583767"/>
              <a:gd name="connsiteY3" fmla="*/ 1458000 h 2916000"/>
              <a:gd name="connsiteX4" fmla="*/ 1427908 w 1583767"/>
              <a:gd name="connsiteY4" fmla="*/ 2916000 h 2916000"/>
              <a:gd name="connsiteX5" fmla="*/ 1427908 w 1583767"/>
              <a:gd name="connsiteY5" fmla="*/ 2916000 h 2916000"/>
              <a:gd name="connsiteX6" fmla="*/ 23305 w 1583767"/>
              <a:gd name="connsiteY6" fmla="*/ 2916000 h 2916000"/>
              <a:gd name="connsiteX7" fmla="*/ 0 w 1583767"/>
              <a:gd name="connsiteY7" fmla="*/ 32 h 29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67" h="2916000">
                <a:moveTo>
                  <a:pt x="0" y="32"/>
                </a:moveTo>
                <a:lnTo>
                  <a:pt x="1427908" y="0"/>
                </a:lnTo>
                <a:lnTo>
                  <a:pt x="1427908" y="0"/>
                </a:lnTo>
                <a:lnTo>
                  <a:pt x="1583767" y="1458000"/>
                </a:lnTo>
                <a:lnTo>
                  <a:pt x="1427908" y="2916000"/>
                </a:lnTo>
                <a:lnTo>
                  <a:pt x="1427908" y="2916000"/>
                </a:lnTo>
                <a:lnTo>
                  <a:pt x="23305" y="2916000"/>
                </a:lnTo>
                <a:lnTo>
                  <a:pt x="0" y="32"/>
                </a:lnTo>
                <a:close/>
              </a:path>
            </a:pathLst>
          </a:custGeom>
          <a:gradFill flip="none" rotWithShape="1">
            <a:gsLst>
              <a:gs pos="0">
                <a:srgbClr val="00B050"/>
              </a:gs>
              <a:gs pos="26000">
                <a:srgbClr val="00B050"/>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kumimoji="1" lang="ja-JP" altLang="en-US" dirty="0">
              <a:solidFill>
                <a:schemeClr val="tx1"/>
              </a:solidFill>
            </a:endParaRPr>
          </a:p>
        </p:txBody>
      </p:sp>
      <p:sp>
        <p:nvSpPr>
          <p:cNvPr id="58" name="右矢印 4">
            <a:extLst>
              <a:ext uri="{FF2B5EF4-FFF2-40B4-BE49-F238E27FC236}">
                <a16:creationId xmlns:a16="http://schemas.microsoft.com/office/drawing/2014/main" id="{400279D5-C246-494C-B421-FC41D58FB587}"/>
              </a:ext>
            </a:extLst>
          </p:cNvPr>
          <p:cNvSpPr/>
          <p:nvPr/>
        </p:nvSpPr>
        <p:spPr>
          <a:xfrm>
            <a:off x="7567585" y="3966984"/>
            <a:ext cx="4287109" cy="4068000"/>
          </a:xfrm>
          <a:custGeom>
            <a:avLst/>
            <a:gdLst>
              <a:gd name="connsiteX0" fmla="*/ 0 w 1656000"/>
              <a:gd name="connsiteY0" fmla="*/ 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0 h 2916000"/>
              <a:gd name="connsiteX0" fmla="*/ 0 w 1656000"/>
              <a:gd name="connsiteY0" fmla="*/ 81049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810490 h 2916000"/>
              <a:gd name="connsiteX0" fmla="*/ 0 w 1656000"/>
              <a:gd name="connsiteY0" fmla="*/ 25114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251140 h 2916000"/>
              <a:gd name="connsiteX0" fmla="*/ 0 w 1560462"/>
              <a:gd name="connsiteY0" fmla="*/ 251140 h 2916000"/>
              <a:gd name="connsiteX1" fmla="*/ 1404603 w 1560462"/>
              <a:gd name="connsiteY1" fmla="*/ 0 h 2916000"/>
              <a:gd name="connsiteX2" fmla="*/ 1404603 w 1560462"/>
              <a:gd name="connsiteY2" fmla="*/ 0 h 2916000"/>
              <a:gd name="connsiteX3" fmla="*/ 1560462 w 1560462"/>
              <a:gd name="connsiteY3" fmla="*/ 1458000 h 2916000"/>
              <a:gd name="connsiteX4" fmla="*/ 1404603 w 1560462"/>
              <a:gd name="connsiteY4" fmla="*/ 2916000 h 2916000"/>
              <a:gd name="connsiteX5" fmla="*/ 1404603 w 1560462"/>
              <a:gd name="connsiteY5" fmla="*/ 2916000 h 2916000"/>
              <a:gd name="connsiteX6" fmla="*/ 0 w 1560462"/>
              <a:gd name="connsiteY6" fmla="*/ 2916000 h 2916000"/>
              <a:gd name="connsiteX7" fmla="*/ 0 w 1560462"/>
              <a:gd name="connsiteY7" fmla="*/ 251140 h 2916000"/>
              <a:gd name="connsiteX0" fmla="*/ 0 w 1575999"/>
              <a:gd name="connsiteY0" fmla="*/ 0 h 2943868"/>
              <a:gd name="connsiteX1" fmla="*/ 1420140 w 1575999"/>
              <a:gd name="connsiteY1" fmla="*/ 27868 h 2943868"/>
              <a:gd name="connsiteX2" fmla="*/ 1420140 w 1575999"/>
              <a:gd name="connsiteY2" fmla="*/ 27868 h 2943868"/>
              <a:gd name="connsiteX3" fmla="*/ 1575999 w 1575999"/>
              <a:gd name="connsiteY3" fmla="*/ 1485868 h 2943868"/>
              <a:gd name="connsiteX4" fmla="*/ 1420140 w 1575999"/>
              <a:gd name="connsiteY4" fmla="*/ 2943868 h 2943868"/>
              <a:gd name="connsiteX5" fmla="*/ 1420140 w 1575999"/>
              <a:gd name="connsiteY5" fmla="*/ 2943868 h 2943868"/>
              <a:gd name="connsiteX6" fmla="*/ 15537 w 1575999"/>
              <a:gd name="connsiteY6" fmla="*/ 2943868 h 2943868"/>
              <a:gd name="connsiteX7" fmla="*/ 0 w 1575999"/>
              <a:gd name="connsiteY7" fmla="*/ 0 h 2943868"/>
              <a:gd name="connsiteX0" fmla="*/ 0 w 1575999"/>
              <a:gd name="connsiteY0" fmla="*/ 0 h 2929918"/>
              <a:gd name="connsiteX1" fmla="*/ 1420140 w 1575999"/>
              <a:gd name="connsiteY1" fmla="*/ 13918 h 2929918"/>
              <a:gd name="connsiteX2" fmla="*/ 1420140 w 1575999"/>
              <a:gd name="connsiteY2" fmla="*/ 13918 h 2929918"/>
              <a:gd name="connsiteX3" fmla="*/ 1575999 w 1575999"/>
              <a:gd name="connsiteY3" fmla="*/ 1471918 h 2929918"/>
              <a:gd name="connsiteX4" fmla="*/ 1420140 w 1575999"/>
              <a:gd name="connsiteY4" fmla="*/ 2929918 h 2929918"/>
              <a:gd name="connsiteX5" fmla="*/ 1420140 w 1575999"/>
              <a:gd name="connsiteY5" fmla="*/ 2929918 h 2929918"/>
              <a:gd name="connsiteX6" fmla="*/ 15537 w 1575999"/>
              <a:gd name="connsiteY6" fmla="*/ 2929918 h 2929918"/>
              <a:gd name="connsiteX7" fmla="*/ 0 w 1575999"/>
              <a:gd name="connsiteY7" fmla="*/ 0 h 2929918"/>
              <a:gd name="connsiteX0" fmla="*/ 0 w 1575999"/>
              <a:gd name="connsiteY0" fmla="*/ 13982 h 2916000"/>
              <a:gd name="connsiteX1" fmla="*/ 1420140 w 1575999"/>
              <a:gd name="connsiteY1" fmla="*/ 0 h 2916000"/>
              <a:gd name="connsiteX2" fmla="*/ 1420140 w 1575999"/>
              <a:gd name="connsiteY2" fmla="*/ 0 h 2916000"/>
              <a:gd name="connsiteX3" fmla="*/ 1575999 w 1575999"/>
              <a:gd name="connsiteY3" fmla="*/ 1458000 h 2916000"/>
              <a:gd name="connsiteX4" fmla="*/ 1420140 w 1575999"/>
              <a:gd name="connsiteY4" fmla="*/ 2916000 h 2916000"/>
              <a:gd name="connsiteX5" fmla="*/ 1420140 w 1575999"/>
              <a:gd name="connsiteY5" fmla="*/ 2916000 h 2916000"/>
              <a:gd name="connsiteX6" fmla="*/ 15537 w 1575999"/>
              <a:gd name="connsiteY6" fmla="*/ 2916000 h 2916000"/>
              <a:gd name="connsiteX7" fmla="*/ 0 w 1575999"/>
              <a:gd name="connsiteY7" fmla="*/ 13982 h 2916000"/>
              <a:gd name="connsiteX0" fmla="*/ 0 w 1583767"/>
              <a:gd name="connsiteY0" fmla="*/ 32 h 2916000"/>
              <a:gd name="connsiteX1" fmla="*/ 1427908 w 1583767"/>
              <a:gd name="connsiteY1" fmla="*/ 0 h 2916000"/>
              <a:gd name="connsiteX2" fmla="*/ 1427908 w 1583767"/>
              <a:gd name="connsiteY2" fmla="*/ 0 h 2916000"/>
              <a:gd name="connsiteX3" fmla="*/ 1583767 w 1583767"/>
              <a:gd name="connsiteY3" fmla="*/ 1458000 h 2916000"/>
              <a:gd name="connsiteX4" fmla="*/ 1427908 w 1583767"/>
              <a:gd name="connsiteY4" fmla="*/ 2916000 h 2916000"/>
              <a:gd name="connsiteX5" fmla="*/ 1427908 w 1583767"/>
              <a:gd name="connsiteY5" fmla="*/ 2916000 h 2916000"/>
              <a:gd name="connsiteX6" fmla="*/ 23305 w 1583767"/>
              <a:gd name="connsiteY6" fmla="*/ 2916000 h 2916000"/>
              <a:gd name="connsiteX7" fmla="*/ 0 w 1583767"/>
              <a:gd name="connsiteY7" fmla="*/ 32 h 29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67" h="2916000">
                <a:moveTo>
                  <a:pt x="0" y="32"/>
                </a:moveTo>
                <a:lnTo>
                  <a:pt x="1427908" y="0"/>
                </a:lnTo>
                <a:lnTo>
                  <a:pt x="1427908" y="0"/>
                </a:lnTo>
                <a:lnTo>
                  <a:pt x="1583767" y="1458000"/>
                </a:lnTo>
                <a:lnTo>
                  <a:pt x="1427908" y="2916000"/>
                </a:lnTo>
                <a:lnTo>
                  <a:pt x="1427908" y="2916000"/>
                </a:lnTo>
                <a:lnTo>
                  <a:pt x="23305" y="2916000"/>
                </a:lnTo>
                <a:lnTo>
                  <a:pt x="0" y="32"/>
                </a:lnTo>
                <a:close/>
              </a:path>
            </a:pathLst>
          </a:custGeom>
          <a:gradFill flip="none" rotWithShape="1">
            <a:gsLst>
              <a:gs pos="0">
                <a:schemeClr val="tx2">
                  <a:lumMod val="60000"/>
                  <a:lumOff val="40000"/>
                </a:schemeClr>
              </a:gs>
              <a:gs pos="50000">
                <a:schemeClr val="accent1">
                  <a:lumMod val="40000"/>
                  <a:lumOff val="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kumimoji="1" lang="ja-JP" altLang="en-US" dirty="0">
              <a:solidFill>
                <a:schemeClr val="tx1"/>
              </a:solidFill>
            </a:endParaRPr>
          </a:p>
        </p:txBody>
      </p:sp>
      <p:sp>
        <p:nvSpPr>
          <p:cNvPr id="88" name="右矢印 4">
            <a:extLst>
              <a:ext uri="{FF2B5EF4-FFF2-40B4-BE49-F238E27FC236}">
                <a16:creationId xmlns:a16="http://schemas.microsoft.com/office/drawing/2014/main" id="{400279D5-C246-494C-B421-FC41D58FB587}"/>
              </a:ext>
            </a:extLst>
          </p:cNvPr>
          <p:cNvSpPr/>
          <p:nvPr/>
        </p:nvSpPr>
        <p:spPr>
          <a:xfrm>
            <a:off x="7087260" y="4648212"/>
            <a:ext cx="4692336" cy="3240000"/>
          </a:xfrm>
          <a:custGeom>
            <a:avLst/>
            <a:gdLst>
              <a:gd name="connsiteX0" fmla="*/ 0 w 1656000"/>
              <a:gd name="connsiteY0" fmla="*/ 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0 h 2916000"/>
              <a:gd name="connsiteX0" fmla="*/ 0 w 1656000"/>
              <a:gd name="connsiteY0" fmla="*/ 81049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810490 h 2916000"/>
              <a:gd name="connsiteX0" fmla="*/ 0 w 1656000"/>
              <a:gd name="connsiteY0" fmla="*/ 251140 h 2916000"/>
              <a:gd name="connsiteX1" fmla="*/ 1404603 w 1656000"/>
              <a:gd name="connsiteY1" fmla="*/ 0 h 2916000"/>
              <a:gd name="connsiteX2" fmla="*/ 1404603 w 1656000"/>
              <a:gd name="connsiteY2" fmla="*/ 0 h 2916000"/>
              <a:gd name="connsiteX3" fmla="*/ 1656000 w 1656000"/>
              <a:gd name="connsiteY3" fmla="*/ 1458000 h 2916000"/>
              <a:gd name="connsiteX4" fmla="*/ 1404603 w 1656000"/>
              <a:gd name="connsiteY4" fmla="*/ 2916000 h 2916000"/>
              <a:gd name="connsiteX5" fmla="*/ 1404603 w 1656000"/>
              <a:gd name="connsiteY5" fmla="*/ 2916000 h 2916000"/>
              <a:gd name="connsiteX6" fmla="*/ 0 w 1656000"/>
              <a:gd name="connsiteY6" fmla="*/ 2916000 h 2916000"/>
              <a:gd name="connsiteX7" fmla="*/ 0 w 1656000"/>
              <a:gd name="connsiteY7" fmla="*/ 251140 h 2916000"/>
              <a:gd name="connsiteX0" fmla="*/ 0 w 1560462"/>
              <a:gd name="connsiteY0" fmla="*/ 251140 h 2916000"/>
              <a:gd name="connsiteX1" fmla="*/ 1404603 w 1560462"/>
              <a:gd name="connsiteY1" fmla="*/ 0 h 2916000"/>
              <a:gd name="connsiteX2" fmla="*/ 1404603 w 1560462"/>
              <a:gd name="connsiteY2" fmla="*/ 0 h 2916000"/>
              <a:gd name="connsiteX3" fmla="*/ 1560462 w 1560462"/>
              <a:gd name="connsiteY3" fmla="*/ 1458000 h 2916000"/>
              <a:gd name="connsiteX4" fmla="*/ 1404603 w 1560462"/>
              <a:gd name="connsiteY4" fmla="*/ 2916000 h 2916000"/>
              <a:gd name="connsiteX5" fmla="*/ 1404603 w 1560462"/>
              <a:gd name="connsiteY5" fmla="*/ 2916000 h 2916000"/>
              <a:gd name="connsiteX6" fmla="*/ 0 w 1560462"/>
              <a:gd name="connsiteY6" fmla="*/ 2916000 h 2916000"/>
              <a:gd name="connsiteX7" fmla="*/ 0 w 1560462"/>
              <a:gd name="connsiteY7" fmla="*/ 251140 h 2916000"/>
              <a:gd name="connsiteX0" fmla="*/ 0 w 1575999"/>
              <a:gd name="connsiteY0" fmla="*/ 0 h 2943868"/>
              <a:gd name="connsiteX1" fmla="*/ 1420140 w 1575999"/>
              <a:gd name="connsiteY1" fmla="*/ 27868 h 2943868"/>
              <a:gd name="connsiteX2" fmla="*/ 1420140 w 1575999"/>
              <a:gd name="connsiteY2" fmla="*/ 27868 h 2943868"/>
              <a:gd name="connsiteX3" fmla="*/ 1575999 w 1575999"/>
              <a:gd name="connsiteY3" fmla="*/ 1485868 h 2943868"/>
              <a:gd name="connsiteX4" fmla="*/ 1420140 w 1575999"/>
              <a:gd name="connsiteY4" fmla="*/ 2943868 h 2943868"/>
              <a:gd name="connsiteX5" fmla="*/ 1420140 w 1575999"/>
              <a:gd name="connsiteY5" fmla="*/ 2943868 h 2943868"/>
              <a:gd name="connsiteX6" fmla="*/ 15537 w 1575999"/>
              <a:gd name="connsiteY6" fmla="*/ 2943868 h 2943868"/>
              <a:gd name="connsiteX7" fmla="*/ 0 w 1575999"/>
              <a:gd name="connsiteY7" fmla="*/ 0 h 2943868"/>
              <a:gd name="connsiteX0" fmla="*/ 0 w 1575999"/>
              <a:gd name="connsiteY0" fmla="*/ 0 h 2929918"/>
              <a:gd name="connsiteX1" fmla="*/ 1420140 w 1575999"/>
              <a:gd name="connsiteY1" fmla="*/ 13918 h 2929918"/>
              <a:gd name="connsiteX2" fmla="*/ 1420140 w 1575999"/>
              <a:gd name="connsiteY2" fmla="*/ 13918 h 2929918"/>
              <a:gd name="connsiteX3" fmla="*/ 1575999 w 1575999"/>
              <a:gd name="connsiteY3" fmla="*/ 1471918 h 2929918"/>
              <a:gd name="connsiteX4" fmla="*/ 1420140 w 1575999"/>
              <a:gd name="connsiteY4" fmla="*/ 2929918 h 2929918"/>
              <a:gd name="connsiteX5" fmla="*/ 1420140 w 1575999"/>
              <a:gd name="connsiteY5" fmla="*/ 2929918 h 2929918"/>
              <a:gd name="connsiteX6" fmla="*/ 15537 w 1575999"/>
              <a:gd name="connsiteY6" fmla="*/ 2929918 h 2929918"/>
              <a:gd name="connsiteX7" fmla="*/ 0 w 1575999"/>
              <a:gd name="connsiteY7" fmla="*/ 0 h 2929918"/>
              <a:gd name="connsiteX0" fmla="*/ 0 w 1575999"/>
              <a:gd name="connsiteY0" fmla="*/ 13982 h 2916000"/>
              <a:gd name="connsiteX1" fmla="*/ 1420140 w 1575999"/>
              <a:gd name="connsiteY1" fmla="*/ 0 h 2916000"/>
              <a:gd name="connsiteX2" fmla="*/ 1420140 w 1575999"/>
              <a:gd name="connsiteY2" fmla="*/ 0 h 2916000"/>
              <a:gd name="connsiteX3" fmla="*/ 1575999 w 1575999"/>
              <a:gd name="connsiteY3" fmla="*/ 1458000 h 2916000"/>
              <a:gd name="connsiteX4" fmla="*/ 1420140 w 1575999"/>
              <a:gd name="connsiteY4" fmla="*/ 2916000 h 2916000"/>
              <a:gd name="connsiteX5" fmla="*/ 1420140 w 1575999"/>
              <a:gd name="connsiteY5" fmla="*/ 2916000 h 2916000"/>
              <a:gd name="connsiteX6" fmla="*/ 15537 w 1575999"/>
              <a:gd name="connsiteY6" fmla="*/ 2916000 h 2916000"/>
              <a:gd name="connsiteX7" fmla="*/ 0 w 1575999"/>
              <a:gd name="connsiteY7" fmla="*/ 13982 h 2916000"/>
              <a:gd name="connsiteX0" fmla="*/ 0 w 1583767"/>
              <a:gd name="connsiteY0" fmla="*/ 32 h 2916000"/>
              <a:gd name="connsiteX1" fmla="*/ 1427908 w 1583767"/>
              <a:gd name="connsiteY1" fmla="*/ 0 h 2916000"/>
              <a:gd name="connsiteX2" fmla="*/ 1427908 w 1583767"/>
              <a:gd name="connsiteY2" fmla="*/ 0 h 2916000"/>
              <a:gd name="connsiteX3" fmla="*/ 1583767 w 1583767"/>
              <a:gd name="connsiteY3" fmla="*/ 1458000 h 2916000"/>
              <a:gd name="connsiteX4" fmla="*/ 1427908 w 1583767"/>
              <a:gd name="connsiteY4" fmla="*/ 2916000 h 2916000"/>
              <a:gd name="connsiteX5" fmla="*/ 1427908 w 1583767"/>
              <a:gd name="connsiteY5" fmla="*/ 2916000 h 2916000"/>
              <a:gd name="connsiteX6" fmla="*/ 23305 w 1583767"/>
              <a:gd name="connsiteY6" fmla="*/ 2916000 h 2916000"/>
              <a:gd name="connsiteX7" fmla="*/ 0 w 1583767"/>
              <a:gd name="connsiteY7" fmla="*/ 32 h 2916000"/>
              <a:gd name="connsiteX0" fmla="*/ 0 w 1583767"/>
              <a:gd name="connsiteY0" fmla="*/ 694499 h 2916000"/>
              <a:gd name="connsiteX1" fmla="*/ 1427908 w 1583767"/>
              <a:gd name="connsiteY1" fmla="*/ 0 h 2916000"/>
              <a:gd name="connsiteX2" fmla="*/ 1427908 w 1583767"/>
              <a:gd name="connsiteY2" fmla="*/ 0 h 2916000"/>
              <a:gd name="connsiteX3" fmla="*/ 1583767 w 1583767"/>
              <a:gd name="connsiteY3" fmla="*/ 1458000 h 2916000"/>
              <a:gd name="connsiteX4" fmla="*/ 1427908 w 1583767"/>
              <a:gd name="connsiteY4" fmla="*/ 2916000 h 2916000"/>
              <a:gd name="connsiteX5" fmla="*/ 1427908 w 1583767"/>
              <a:gd name="connsiteY5" fmla="*/ 2916000 h 2916000"/>
              <a:gd name="connsiteX6" fmla="*/ 23305 w 1583767"/>
              <a:gd name="connsiteY6" fmla="*/ 2916000 h 2916000"/>
              <a:gd name="connsiteX7" fmla="*/ 0 w 1583767"/>
              <a:gd name="connsiteY7" fmla="*/ 694499 h 29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67" h="2916000">
                <a:moveTo>
                  <a:pt x="0" y="694499"/>
                </a:moveTo>
                <a:lnTo>
                  <a:pt x="1427908" y="0"/>
                </a:lnTo>
                <a:lnTo>
                  <a:pt x="1427908" y="0"/>
                </a:lnTo>
                <a:lnTo>
                  <a:pt x="1583767" y="1458000"/>
                </a:lnTo>
                <a:lnTo>
                  <a:pt x="1427908" y="2916000"/>
                </a:lnTo>
                <a:lnTo>
                  <a:pt x="1427908" y="2916000"/>
                </a:lnTo>
                <a:lnTo>
                  <a:pt x="23305" y="2916000"/>
                </a:lnTo>
                <a:lnTo>
                  <a:pt x="0" y="694499"/>
                </a:lnTo>
                <a:close/>
              </a:path>
            </a:pathLst>
          </a:custGeom>
          <a:solidFill>
            <a:schemeClr val="accent3">
              <a:lumMod val="60000"/>
              <a:lumOff val="40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kumimoji="1" lang="ja-JP" altLang="en-US" dirty="0"/>
          </a:p>
        </p:txBody>
      </p:sp>
      <p:sp>
        <p:nvSpPr>
          <p:cNvPr id="5" name="右矢印 4"/>
          <p:cNvSpPr/>
          <p:nvPr/>
        </p:nvSpPr>
        <p:spPr>
          <a:xfrm>
            <a:off x="976650" y="3966983"/>
            <a:ext cx="6269115" cy="3960000"/>
          </a:xfrm>
          <a:prstGeom prst="rightArrow">
            <a:avLst>
              <a:gd name="adj1" fmla="val 100000"/>
              <a:gd name="adj2" fmla="val 10119"/>
            </a:avLst>
          </a:prstGeom>
          <a:gradFill flip="none" rotWithShape="1">
            <a:gsLst>
              <a:gs pos="0">
                <a:schemeClr val="tx2">
                  <a:lumMod val="60000"/>
                  <a:lumOff val="40000"/>
                </a:schemeClr>
              </a:gs>
              <a:gs pos="50000">
                <a:schemeClr val="accent1">
                  <a:lumMod val="40000"/>
                  <a:lumOff val="60000"/>
                </a:schemeClr>
              </a:gs>
              <a:gs pos="100000">
                <a:srgbClr val="CCEC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kumimoji="1" lang="ja-JP" altLang="en-US" dirty="0"/>
          </a:p>
        </p:txBody>
      </p:sp>
      <p:sp>
        <p:nvSpPr>
          <p:cNvPr id="127" name="右矢印 126"/>
          <p:cNvSpPr/>
          <p:nvPr/>
        </p:nvSpPr>
        <p:spPr>
          <a:xfrm>
            <a:off x="7005399" y="4034048"/>
            <a:ext cx="3919352" cy="648000"/>
          </a:xfrm>
          <a:prstGeom prst="rightArrow">
            <a:avLst>
              <a:gd name="adj1" fmla="val 100000"/>
              <a:gd name="adj2" fmla="val 13494"/>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t"/>
          <a:lstStyle/>
          <a:p>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spc="300" dirty="0">
                <a:solidFill>
                  <a:schemeClr val="bg1"/>
                </a:solidFill>
              </a:rPr>
              <a:t>取組の方向性</a:t>
            </a:r>
          </a:p>
        </p:txBody>
      </p:sp>
      <p:sp>
        <p:nvSpPr>
          <p:cNvPr id="19" name="Rectangle 3"/>
          <p:cNvSpPr>
            <a:spLocks noChangeArrowheads="1"/>
          </p:cNvSpPr>
          <p:nvPr/>
        </p:nvSpPr>
        <p:spPr bwMode="auto">
          <a:xfrm>
            <a:off x="196750" y="615357"/>
            <a:ext cx="15032620" cy="1744315"/>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628" tIns="0" rIns="106628"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2121" indent="-282121" eaLnBrk="0" hangingPunct="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水素の需要拡大を図るための取組は、国・自治体・事業者が一体となって長期にわたって推進していく必要がある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3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・引き続き</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大学等研究機関</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中小企業も巻き込みながら水素関連技術の研究開発を推進しつつ</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当面</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利用の幅の拡大につながる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うな</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なプロジェクトを創出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し</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事業化</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つなげる。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とりわけ</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万博を契機としたプロジェクト</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の実現に向けて産学官一体で取り組んでいく</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3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万博を契機に</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水素の社会受容性、事業化の機運を向上させ、水素関連産業が大阪の経済成長の一役を担うよう</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事業化に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向けた</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取組を推</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進しつつ</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、府内中</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小企業等に対して、水素関連産業へのビジネス参入</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促進</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など中長期的視点からの取組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を推進</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し</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水素の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フリー化</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pP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も検討していく</a:t>
            </a:r>
          </a:p>
        </p:txBody>
      </p:sp>
      <p:sp>
        <p:nvSpPr>
          <p:cNvPr id="12" name="角丸四角形 11"/>
          <p:cNvSpPr/>
          <p:nvPr/>
        </p:nvSpPr>
        <p:spPr>
          <a:xfrm>
            <a:off x="848494" y="2941899"/>
            <a:ext cx="6260115" cy="792000"/>
          </a:xfrm>
          <a:prstGeom prst="roundRect">
            <a:avLst>
              <a:gd name="adj" fmla="val 20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ファーストステップ</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水素を活用したプロジェクトを積極的に推進</a:t>
            </a:r>
          </a:p>
        </p:txBody>
      </p:sp>
      <p:sp>
        <p:nvSpPr>
          <p:cNvPr id="9" name="サブタイトル 2"/>
          <p:cNvSpPr txBox="1">
            <a:spLocks/>
          </p:cNvSpPr>
          <p:nvPr/>
        </p:nvSpPr>
        <p:spPr>
          <a:xfrm>
            <a:off x="7849002" y="4059723"/>
            <a:ext cx="3060000" cy="636114"/>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実証結果を</a:t>
            </a: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事業化につなげるため</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の支援方策の検討</a:t>
            </a:r>
          </a:p>
        </p:txBody>
      </p:sp>
      <p:sp>
        <p:nvSpPr>
          <p:cNvPr id="65" name="タイトル 1"/>
          <p:cNvSpPr txBox="1">
            <a:spLocks/>
          </p:cNvSpPr>
          <p:nvPr/>
        </p:nvSpPr>
        <p:spPr>
          <a:xfrm>
            <a:off x="14868184" y="56752"/>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６</a:t>
            </a:r>
          </a:p>
        </p:txBody>
      </p:sp>
      <p:sp>
        <p:nvSpPr>
          <p:cNvPr id="104" name="右矢印 103"/>
          <p:cNvSpPr/>
          <p:nvPr/>
        </p:nvSpPr>
        <p:spPr>
          <a:xfrm>
            <a:off x="900738" y="8032588"/>
            <a:ext cx="10512000" cy="468000"/>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合理的な規制緩和の推進・水素に関する正しい知識の普及</a:t>
            </a:r>
          </a:p>
        </p:txBody>
      </p:sp>
      <p:sp>
        <p:nvSpPr>
          <p:cNvPr id="11" name="角丸四角形 10"/>
          <p:cNvSpPr/>
          <p:nvPr/>
        </p:nvSpPr>
        <p:spPr>
          <a:xfrm>
            <a:off x="196751" y="3978672"/>
            <a:ext cx="756000" cy="5688000"/>
          </a:xfrm>
          <a:prstGeom prst="roundRect">
            <a:avLst>
              <a:gd name="adj" fmla="val 73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6616" tIns="213257" rIns="106616" bIns="177714" rtlCol="0" anchor="ctr"/>
          <a:lstStyle/>
          <a:p>
            <a:r>
              <a:rPr lang="ja-JP" altLang="en-US"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万博に向けて、カーボンニュートラル・水素関連産業振興につながるプロジェクトを展開</a:t>
            </a:r>
          </a:p>
        </p:txBody>
      </p:sp>
      <p:sp>
        <p:nvSpPr>
          <p:cNvPr id="113" name="角丸四角形 112"/>
          <p:cNvSpPr/>
          <p:nvPr/>
        </p:nvSpPr>
        <p:spPr>
          <a:xfrm>
            <a:off x="7499037" y="2941899"/>
            <a:ext cx="3890132" cy="792000"/>
          </a:xfrm>
          <a:prstGeom prst="roundRect">
            <a:avLst>
              <a:gd name="adj" fmla="val 20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セカンドステップ</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万博のインパクトを最大限活用した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水素利用の定着と拡大</a:t>
            </a:r>
          </a:p>
        </p:txBody>
      </p:sp>
      <p:sp>
        <p:nvSpPr>
          <p:cNvPr id="21" name="左右矢印 20"/>
          <p:cNvSpPr/>
          <p:nvPr/>
        </p:nvSpPr>
        <p:spPr bwMode="auto">
          <a:xfrm>
            <a:off x="437157" y="2561916"/>
            <a:ext cx="14782332" cy="360000"/>
          </a:xfrm>
          <a:prstGeom prst="leftRightArrow">
            <a:avLst>
              <a:gd name="adj1" fmla="val 100000"/>
              <a:gd name="adj2" fmla="val 15696"/>
            </a:avLst>
          </a:prstGeom>
          <a:gradFill flip="none" rotWithShape="1">
            <a:gsLst>
              <a:gs pos="66000">
                <a:srgbClr val="E0E9F4"/>
              </a:gs>
              <a:gs pos="0">
                <a:schemeClr val="bg1">
                  <a:lumMod val="65000"/>
                </a:schemeClr>
              </a:gs>
              <a:gs pos="100000">
                <a:srgbClr val="66FF66"/>
              </a:gs>
            </a:gsLst>
            <a:lin ang="0" scaled="1"/>
            <a:tileRect/>
          </a:gradFill>
          <a:ln>
            <a:solidFill>
              <a:schemeClr val="bg2"/>
            </a:solidFill>
          </a:ln>
          <a:effec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サブタイトル 2"/>
          <p:cNvSpPr txBox="1">
            <a:spLocks/>
          </p:cNvSpPr>
          <p:nvPr/>
        </p:nvSpPr>
        <p:spPr>
          <a:xfrm>
            <a:off x="4236349" y="2538512"/>
            <a:ext cx="5781027" cy="394066"/>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フリー水素に</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限らない）の利用拡大</a:t>
            </a:r>
          </a:p>
        </p:txBody>
      </p:sp>
      <p:sp>
        <p:nvSpPr>
          <p:cNvPr id="116" name="サブタイトル 2"/>
          <p:cNvSpPr txBox="1">
            <a:spLocks/>
          </p:cNvSpPr>
          <p:nvPr/>
        </p:nvSpPr>
        <p:spPr>
          <a:xfrm>
            <a:off x="12696497" y="2557112"/>
            <a:ext cx="2171687" cy="386900"/>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フリー化</a:t>
            </a: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11779596" y="2941899"/>
            <a:ext cx="3289974" cy="792000"/>
          </a:xfrm>
          <a:prstGeom prst="roundRect">
            <a:avLst>
              <a:gd name="adj" fmla="val 20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サードステップ</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需要拡大による水素価格低減と、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それによる市場活性化の好循環</a:t>
            </a:r>
          </a:p>
        </p:txBody>
      </p:sp>
      <p:sp>
        <p:nvSpPr>
          <p:cNvPr id="52" name="角丸四角形 108">
            <a:extLst>
              <a:ext uri="{FF2B5EF4-FFF2-40B4-BE49-F238E27FC236}">
                <a16:creationId xmlns:a16="http://schemas.microsoft.com/office/drawing/2014/main" id="{55CDFDED-6816-4847-A39D-CE071D504DDA}"/>
              </a:ext>
            </a:extLst>
          </p:cNvPr>
          <p:cNvSpPr/>
          <p:nvPr/>
        </p:nvSpPr>
        <p:spPr>
          <a:xfrm>
            <a:off x="14221370" y="4000139"/>
            <a:ext cx="1008000" cy="6177451"/>
          </a:xfrm>
          <a:prstGeom prst="roundRect">
            <a:avLst>
              <a:gd name="adj" fmla="val 73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6616" tIns="213257" rIns="106616" bIns="177714" rtlCol="0" anchor="ctr"/>
          <a:lstStyle/>
          <a:p>
            <a:r>
              <a:rPr lang="ja-JP" altLang="en-US"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カーボンニュートラルに伴うエネルギーセキュリティの向上とグリーン成長</a:t>
            </a:r>
          </a:p>
        </p:txBody>
      </p:sp>
      <p:sp>
        <p:nvSpPr>
          <p:cNvPr id="80" name="円弧 79"/>
          <p:cNvSpPr/>
          <p:nvPr/>
        </p:nvSpPr>
        <p:spPr>
          <a:xfrm rot="10800000">
            <a:off x="1115914" y="6808452"/>
            <a:ext cx="504000" cy="648000"/>
          </a:xfrm>
          <a:prstGeom prst="arc">
            <a:avLst>
              <a:gd name="adj1" fmla="val 16200000"/>
              <a:gd name="adj2" fmla="val 139102"/>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dirty="0"/>
          </a:p>
        </p:txBody>
      </p:sp>
      <p:sp>
        <p:nvSpPr>
          <p:cNvPr id="73" name="右矢印 72"/>
          <p:cNvSpPr/>
          <p:nvPr/>
        </p:nvSpPr>
        <p:spPr>
          <a:xfrm>
            <a:off x="964095" y="6304396"/>
            <a:ext cx="5868000" cy="432000"/>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産業用車両等への利用の推進</a:t>
            </a:r>
          </a:p>
        </p:txBody>
      </p:sp>
      <p:sp>
        <p:nvSpPr>
          <p:cNvPr id="91" name="右矢印 90"/>
          <p:cNvSpPr/>
          <p:nvPr/>
        </p:nvSpPr>
        <p:spPr>
          <a:xfrm>
            <a:off x="3780210" y="7361620"/>
            <a:ext cx="3132000" cy="504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5" name="右矢印 104"/>
          <p:cNvSpPr/>
          <p:nvPr/>
        </p:nvSpPr>
        <p:spPr>
          <a:xfrm>
            <a:off x="3033727" y="7361620"/>
            <a:ext cx="720000" cy="504000"/>
          </a:xfrm>
          <a:prstGeom prst="rightArrow">
            <a:avLst>
              <a:gd name="adj1" fmla="val 100000"/>
              <a:gd name="adj2" fmla="val 14001"/>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　</a:t>
            </a:r>
          </a:p>
        </p:txBody>
      </p:sp>
      <p:pic>
        <p:nvPicPr>
          <p:cNvPr id="61" name="Picture 2" descr="http://www.hino.co.jp/content/dam/hino/common/img/news/20151008_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54832" y="7359852"/>
            <a:ext cx="961282" cy="505824"/>
          </a:xfrm>
          <a:prstGeom prst="rect">
            <a:avLst/>
          </a:prstGeom>
          <a:noFill/>
          <a:extLst>
            <a:ext uri="{909E8E84-426E-40DD-AFC4-6F175D3DCCD1}">
              <a14:hiddenFill xmlns:a14="http://schemas.microsoft.com/office/drawing/2010/main">
                <a:solidFill>
                  <a:srgbClr val="FFFFFF"/>
                </a:solidFill>
              </a14:hiddenFill>
            </a:ext>
          </a:extLst>
        </p:spPr>
      </p:pic>
      <p:sp>
        <p:nvSpPr>
          <p:cNvPr id="82" name="角丸四角形 81"/>
          <p:cNvSpPr/>
          <p:nvPr/>
        </p:nvSpPr>
        <p:spPr bwMode="auto">
          <a:xfrm>
            <a:off x="1259930" y="7361620"/>
            <a:ext cx="1075176" cy="532896"/>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バス</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bwMode="auto">
          <a:xfrm>
            <a:off x="3783357" y="7380670"/>
            <a:ext cx="3165205" cy="507677"/>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・運行データの共有による導入促進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・補助制度による導入促進支援</a:t>
            </a:r>
          </a:p>
        </p:txBody>
      </p:sp>
      <p:sp>
        <p:nvSpPr>
          <p:cNvPr id="84" name="角丸四角形 83"/>
          <p:cNvSpPr/>
          <p:nvPr/>
        </p:nvSpPr>
        <p:spPr bwMode="auto">
          <a:xfrm>
            <a:off x="1290429" y="6808452"/>
            <a:ext cx="1156927" cy="532896"/>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船</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右矢印 94"/>
          <p:cNvSpPr/>
          <p:nvPr/>
        </p:nvSpPr>
        <p:spPr>
          <a:xfrm>
            <a:off x="3759296" y="6808452"/>
            <a:ext cx="3168000" cy="504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70"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35994" y="6861756"/>
            <a:ext cx="1081054" cy="44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右矢印 91"/>
          <p:cNvSpPr/>
          <p:nvPr/>
        </p:nvSpPr>
        <p:spPr>
          <a:xfrm>
            <a:off x="3041160" y="6808452"/>
            <a:ext cx="720000" cy="504000"/>
          </a:xfrm>
          <a:prstGeom prst="rightArrow">
            <a:avLst>
              <a:gd name="adj1" fmla="val 100000"/>
              <a:gd name="adj2" fmla="val 14001"/>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　</a:t>
            </a:r>
          </a:p>
        </p:txBody>
      </p:sp>
      <p:sp>
        <p:nvSpPr>
          <p:cNvPr id="93" name="角丸四角形 92"/>
          <p:cNvSpPr/>
          <p:nvPr/>
        </p:nvSpPr>
        <p:spPr bwMode="auto">
          <a:xfrm>
            <a:off x="3788422" y="6867089"/>
            <a:ext cx="2285764" cy="474664"/>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・商業化に向けた取組</a:t>
            </a:r>
          </a:p>
        </p:txBody>
      </p:sp>
      <p:sp>
        <p:nvSpPr>
          <p:cNvPr id="59" name="角丸四角形 58"/>
          <p:cNvSpPr/>
          <p:nvPr/>
        </p:nvSpPr>
        <p:spPr>
          <a:xfrm>
            <a:off x="6948562" y="4060626"/>
            <a:ext cx="768531" cy="5616000"/>
          </a:xfrm>
          <a:prstGeom prst="roundRect">
            <a:avLst>
              <a:gd name="adj" fmla="val 73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6616" tIns="213257" rIns="106616" bIns="177714" rtlCol="0" anchor="ctr"/>
          <a:lstStyle/>
          <a:p>
            <a:r>
              <a:rPr lang="ja-JP" altLang="en-US"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万博での披露　　　　　　　　活用　　　　体験</a:t>
            </a:r>
            <a:endParaRPr lang="en-US" altLang="ja-JP" sz="18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76" name="図 75"/>
          <p:cNvPicPr/>
          <p:nvPr/>
        </p:nvPicPr>
        <p:blipFill>
          <a:blip r:embed="rId5">
            <a:extLst>
              <a:ext uri="{28A0092B-C50C-407E-A947-70E740481C1C}">
                <a14:useLocalDpi xmlns:a14="http://schemas.microsoft.com/office/drawing/2010/main" val="0"/>
              </a:ext>
            </a:extLst>
          </a:blip>
          <a:stretch>
            <a:fillRect/>
          </a:stretch>
        </p:blipFill>
        <p:spPr>
          <a:xfrm>
            <a:off x="2514467" y="4568302"/>
            <a:ext cx="617671" cy="567398"/>
          </a:xfrm>
          <a:prstGeom prst="rect">
            <a:avLst/>
          </a:prstGeom>
        </p:spPr>
      </p:pic>
      <p:sp>
        <p:nvSpPr>
          <p:cNvPr id="77" name="角丸四角形 76"/>
          <p:cNvSpPr/>
          <p:nvPr/>
        </p:nvSpPr>
        <p:spPr>
          <a:xfrm>
            <a:off x="1732315" y="5176651"/>
            <a:ext cx="1394338" cy="46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メタネーション</a:t>
            </a:r>
          </a:p>
        </p:txBody>
      </p:sp>
      <p:sp>
        <p:nvSpPr>
          <p:cNvPr id="78" name="円弧 77"/>
          <p:cNvSpPr/>
          <p:nvPr/>
        </p:nvSpPr>
        <p:spPr>
          <a:xfrm rot="10800000">
            <a:off x="1115914" y="4419433"/>
            <a:ext cx="504000" cy="648000"/>
          </a:xfrm>
          <a:prstGeom prst="arc">
            <a:avLst>
              <a:gd name="adj1" fmla="val 16200000"/>
              <a:gd name="adj2" fmla="val 91381"/>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dirty="0"/>
          </a:p>
        </p:txBody>
      </p:sp>
      <p:sp>
        <p:nvSpPr>
          <p:cNvPr id="87" name="角丸四角形 86"/>
          <p:cNvSpPr/>
          <p:nvPr/>
        </p:nvSpPr>
        <p:spPr bwMode="auto">
          <a:xfrm>
            <a:off x="1547962" y="4576204"/>
            <a:ext cx="1068157" cy="532896"/>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algn="ct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発電</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右矢印 96"/>
          <p:cNvSpPr/>
          <p:nvPr/>
        </p:nvSpPr>
        <p:spPr>
          <a:xfrm>
            <a:off x="3258562" y="4595254"/>
            <a:ext cx="3708000" cy="504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94" name="角丸四角形 93"/>
          <p:cNvSpPr/>
          <p:nvPr/>
        </p:nvSpPr>
        <p:spPr bwMode="auto">
          <a:xfrm>
            <a:off x="3348162" y="4648156"/>
            <a:ext cx="1976612" cy="507677"/>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実証に向けた取組</a:t>
            </a:r>
          </a:p>
        </p:txBody>
      </p:sp>
      <p:sp>
        <p:nvSpPr>
          <p:cNvPr id="98" name="右矢印 97"/>
          <p:cNvSpPr/>
          <p:nvPr/>
        </p:nvSpPr>
        <p:spPr>
          <a:xfrm>
            <a:off x="3258562" y="5152268"/>
            <a:ext cx="3708000" cy="504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99" name="角丸四角形 98"/>
          <p:cNvSpPr/>
          <p:nvPr/>
        </p:nvSpPr>
        <p:spPr bwMode="auto">
          <a:xfrm>
            <a:off x="3346999" y="5205226"/>
            <a:ext cx="3313531" cy="507677"/>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バイオガス活用に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向けた取組</a:t>
            </a:r>
          </a:p>
        </p:txBody>
      </p:sp>
      <p:sp>
        <p:nvSpPr>
          <p:cNvPr id="108" name="右矢印 107"/>
          <p:cNvSpPr/>
          <p:nvPr/>
        </p:nvSpPr>
        <p:spPr>
          <a:xfrm>
            <a:off x="971898" y="4072148"/>
            <a:ext cx="5976000" cy="479776"/>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様々なプロジェクトへの挑戦</a:t>
            </a:r>
          </a:p>
        </p:txBody>
      </p:sp>
      <p:sp>
        <p:nvSpPr>
          <p:cNvPr id="115" name="右矢印 114"/>
          <p:cNvSpPr/>
          <p:nvPr/>
        </p:nvSpPr>
        <p:spPr>
          <a:xfrm>
            <a:off x="7693071" y="4826361"/>
            <a:ext cx="2963529" cy="1555371"/>
          </a:xfrm>
          <a:prstGeom prst="rightArrow">
            <a:avLst>
              <a:gd name="adj1" fmla="val 100000"/>
              <a:gd name="adj2" fmla="val 9095"/>
            </a:avLst>
          </a:prstGeom>
          <a:solidFill>
            <a:schemeClr val="accent3">
              <a:lumMod val="40000"/>
              <a:lumOff val="60000"/>
            </a:schemeClr>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t"/>
          <a:lstStyle/>
          <a:p>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角丸四角形 110"/>
          <p:cNvSpPr/>
          <p:nvPr/>
        </p:nvSpPr>
        <p:spPr bwMode="auto">
          <a:xfrm>
            <a:off x="8380144" y="7024476"/>
            <a:ext cx="1637232" cy="798609"/>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市場の拡大</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bwMode="auto">
          <a:xfrm>
            <a:off x="8049802" y="5008252"/>
            <a:ext cx="2510053" cy="1077142"/>
          </a:xfrm>
          <a:prstGeom prst="roundRect">
            <a:avLst/>
          </a:prstGeom>
          <a:noFill/>
          <a:ln>
            <a:noFill/>
            <a:prstDash val="sysDash"/>
          </a:ln>
          <a:effectLst/>
        </p:spPr>
        <p:txBody>
          <a:bodyPr vert="horz" wrap="square" lIns="71991" tIns="0" rIns="71991" bIns="0" numCol="1" rtlCol="0" anchor="t" anchorCtr="0" compatLnSpc="1">
            <a:prstTxWarp prst="textNoShape">
              <a:avLst/>
            </a:prstTxWarp>
            <a:noAutofit/>
          </a:bodyPr>
          <a:lstStyle/>
          <a:p>
            <a:pP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商業</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運用に</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向けた検討</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12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・需要拡大による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　　　　水素価格の低減</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bwMode="auto">
          <a:xfrm>
            <a:off x="9980727" y="6881179"/>
            <a:ext cx="1568517" cy="811313"/>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・多様な製品・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　サービスへの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  水素利用の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　幅の拡大</a:t>
            </a:r>
          </a:p>
        </p:txBody>
      </p:sp>
      <p:sp>
        <p:nvSpPr>
          <p:cNvPr id="122" name="角丸四角形 121"/>
          <p:cNvSpPr/>
          <p:nvPr/>
        </p:nvSpPr>
        <p:spPr bwMode="auto">
          <a:xfrm>
            <a:off x="8492098" y="5440300"/>
            <a:ext cx="1728000" cy="612000"/>
          </a:xfrm>
          <a:prstGeom prst="roundRect">
            <a:avLst/>
          </a:prstGeom>
          <a:noFill/>
          <a:ln w="19050">
            <a:solidFill>
              <a:schemeClr val="accent3">
                <a:lumMod val="50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3" name="直線矢印コネクタ 122"/>
          <p:cNvCxnSpPr/>
          <p:nvPr/>
        </p:nvCxnSpPr>
        <p:spPr>
          <a:xfrm>
            <a:off x="9025871" y="6067351"/>
            <a:ext cx="452" cy="1080000"/>
          </a:xfrm>
          <a:prstGeom prst="straightConnector1">
            <a:avLst/>
          </a:prstGeom>
          <a:ln w="19050">
            <a:solidFill>
              <a:schemeClr val="accent3">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大かっこ 13"/>
          <p:cNvSpPr/>
          <p:nvPr/>
        </p:nvSpPr>
        <p:spPr>
          <a:xfrm>
            <a:off x="10030048" y="6808452"/>
            <a:ext cx="1309529" cy="1014594"/>
          </a:xfrm>
          <a:prstGeom prst="bracketPair">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フローチャート: 他ページ結合子 30"/>
          <p:cNvSpPr/>
          <p:nvPr/>
        </p:nvSpPr>
        <p:spPr bwMode="auto">
          <a:xfrm>
            <a:off x="10836994" y="4110248"/>
            <a:ext cx="1476243" cy="726150"/>
          </a:xfrm>
          <a:prstGeom prst="flowChartOffpageConnector">
            <a:avLst/>
          </a:prstGeom>
          <a:solidFill>
            <a:schemeClr val="accent1">
              <a:lumMod val="75000"/>
            </a:schemeClr>
          </a:solidFill>
          <a:ln>
            <a:noFill/>
          </a:ln>
          <a:effectLst/>
        </p:spPr>
        <p:txBody>
          <a:bodyPr vert="horz" wrap="square" lIns="91429" tIns="45715" rIns="91429" bIns="45715" numCol="1" rtlCol="0" anchor="ctr" anchorCtr="0" compatLnSpc="1">
            <a:prstTxWarp prst="textNoShape">
              <a:avLst/>
            </a:prstTxWarp>
            <a:spAutoFit/>
          </a:bodyPr>
          <a:lstStyle/>
          <a:p>
            <a:pPr algn="ctr" eaLnBrk="0" hangingPunct="0"/>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輸入水素の</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本格導入</a:t>
            </a:r>
          </a:p>
        </p:txBody>
      </p:sp>
      <p:sp>
        <p:nvSpPr>
          <p:cNvPr id="126" name="角丸四角形 125"/>
          <p:cNvSpPr/>
          <p:nvPr/>
        </p:nvSpPr>
        <p:spPr bwMode="auto">
          <a:xfrm>
            <a:off x="11946236" y="5020327"/>
            <a:ext cx="2446268" cy="3948365"/>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・中小企業等の</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参入促進</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幅広いビジネスに</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おけるグリーン成長</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・カーボンニュートラル</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に向けた</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取組の</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推進</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・エネルギー調達の</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多角化・多様化</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エネルギーセキュリティの向上</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大かっこ 89"/>
          <p:cNvSpPr/>
          <p:nvPr/>
        </p:nvSpPr>
        <p:spPr>
          <a:xfrm>
            <a:off x="11980100" y="5368292"/>
            <a:ext cx="2074630" cy="603160"/>
          </a:xfrm>
          <a:prstGeom prst="bracketPair">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6" name="大かっこ 95"/>
          <p:cNvSpPr/>
          <p:nvPr/>
        </p:nvSpPr>
        <p:spPr>
          <a:xfrm>
            <a:off x="12051653" y="8356692"/>
            <a:ext cx="2124000" cy="612000"/>
          </a:xfrm>
          <a:prstGeom prst="bracketPair">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8" name="右矢印 97">
            <a:extLst>
              <a:ext uri="{FF2B5EF4-FFF2-40B4-BE49-F238E27FC236}">
                <a16:creationId xmlns:a16="http://schemas.microsoft.com/office/drawing/2014/main" id="{E706A61D-4FA5-44D0-9C1F-E9FCBC9CAEF0}"/>
              </a:ext>
            </a:extLst>
          </p:cNvPr>
          <p:cNvSpPr/>
          <p:nvPr/>
        </p:nvSpPr>
        <p:spPr>
          <a:xfrm>
            <a:off x="1744575" y="5698292"/>
            <a:ext cx="5221987" cy="504000"/>
          </a:xfrm>
          <a:prstGeom prst="rightArrow">
            <a:avLst>
              <a:gd name="adj1" fmla="val 100000"/>
              <a:gd name="adj2" fmla="val 17849"/>
            </a:avLst>
          </a:prstGeom>
          <a:solidFill>
            <a:schemeClr val="accent3">
              <a:lumMod val="40000"/>
              <a:lumOff val="6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69" name="角丸四角形 98">
            <a:extLst>
              <a:ext uri="{FF2B5EF4-FFF2-40B4-BE49-F238E27FC236}">
                <a16:creationId xmlns:a16="http://schemas.microsoft.com/office/drawing/2014/main" id="{D0116BB5-7EEA-44DF-B2A4-39CAF3FA528D}"/>
              </a:ext>
            </a:extLst>
          </p:cNvPr>
          <p:cNvSpPr/>
          <p:nvPr/>
        </p:nvSpPr>
        <p:spPr bwMode="auto">
          <a:xfrm>
            <a:off x="3402942" y="5743761"/>
            <a:ext cx="2465500" cy="507677"/>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プロジェクト発掘・支援</a:t>
            </a:r>
          </a:p>
        </p:txBody>
      </p:sp>
      <p:sp>
        <p:nvSpPr>
          <p:cNvPr id="103" name="角丸四角形 102"/>
          <p:cNvSpPr/>
          <p:nvPr/>
        </p:nvSpPr>
        <p:spPr>
          <a:xfrm>
            <a:off x="6156738" y="5838440"/>
            <a:ext cx="2376000" cy="1428686"/>
          </a:xfrm>
          <a:prstGeom prst="roundRect">
            <a:avLst>
              <a:gd name="adj" fmla="val 41272"/>
            </a:avLst>
          </a:prstGeom>
          <a:gradFill flip="none" rotWithShape="1">
            <a:gsLst>
              <a:gs pos="0">
                <a:schemeClr val="accent2">
                  <a:lumMod val="75000"/>
                </a:schemeClr>
              </a:gs>
              <a:gs pos="80000">
                <a:schemeClr val="accent2">
                  <a:lumMod val="60000"/>
                  <a:lumOff val="40000"/>
                </a:schemeClr>
              </a:gs>
              <a:gs pos="100000">
                <a:schemeClr val="accent2">
                  <a:lumMod val="40000"/>
                  <a:lumOff val="60000"/>
                </a:schemeClr>
              </a:gs>
            </a:gsLst>
            <a:path path="circl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wrap="square" lIns="0" tIns="29496" rIns="0" bIns="29496" anchor="ctr">
            <a:noAutofit/>
          </a:bodyPr>
          <a:lstStyle/>
          <a:p>
            <a:pPr algn="ctr" defTabSz="1317269">
              <a:defRPr/>
            </a:pPr>
            <a:endParaRPr lang="ja-JP" altLang="en-US" sz="2000" b="1" dirty="0">
              <a:latin typeface="Meiryo UI" pitchFamily="50" charset="-128"/>
              <a:ea typeface="Meiryo UI" pitchFamily="50" charset="-128"/>
              <a:cs typeface="Meiryo UI" pitchFamily="50" charset="-128"/>
            </a:endParaRPr>
          </a:p>
        </p:txBody>
      </p:sp>
      <p:sp>
        <p:nvSpPr>
          <p:cNvPr id="106" name="角丸四角形 105"/>
          <p:cNvSpPr/>
          <p:nvPr/>
        </p:nvSpPr>
        <p:spPr bwMode="auto">
          <a:xfrm>
            <a:off x="6175104" y="6049190"/>
            <a:ext cx="2501650" cy="975286"/>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・社会受容性向上</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・事業化の機運醸成</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円弧 70"/>
          <p:cNvSpPr/>
          <p:nvPr/>
        </p:nvSpPr>
        <p:spPr>
          <a:xfrm rot="10800000">
            <a:off x="1187923" y="8248612"/>
            <a:ext cx="504000" cy="648000"/>
          </a:xfrm>
          <a:prstGeom prst="arc">
            <a:avLst>
              <a:gd name="adj1" fmla="val 16200000"/>
              <a:gd name="adj2" fmla="val 139102"/>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dirty="0"/>
          </a:p>
        </p:txBody>
      </p:sp>
      <p:sp>
        <p:nvSpPr>
          <p:cNvPr id="72" name="角丸四角形 71"/>
          <p:cNvSpPr/>
          <p:nvPr/>
        </p:nvSpPr>
        <p:spPr>
          <a:xfrm>
            <a:off x="1731121" y="9117682"/>
            <a:ext cx="1080000" cy="46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規制緩和</a:t>
            </a:r>
          </a:p>
        </p:txBody>
      </p:sp>
      <p:sp>
        <p:nvSpPr>
          <p:cNvPr id="74" name="角丸四角形 73"/>
          <p:cNvSpPr/>
          <p:nvPr/>
        </p:nvSpPr>
        <p:spPr>
          <a:xfrm>
            <a:off x="1740269" y="8560106"/>
            <a:ext cx="1080000" cy="46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a:t>
            </a:r>
          </a:p>
        </p:txBody>
      </p:sp>
      <p:sp>
        <p:nvSpPr>
          <p:cNvPr id="79" name="角丸四角形 78"/>
          <p:cNvSpPr/>
          <p:nvPr/>
        </p:nvSpPr>
        <p:spPr bwMode="auto">
          <a:xfrm>
            <a:off x="3060130" y="8565219"/>
            <a:ext cx="3165205" cy="507677"/>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・モビリティの乗車体験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・出前講座</a:t>
            </a:r>
          </a:p>
        </p:txBody>
      </p:sp>
      <p:sp>
        <p:nvSpPr>
          <p:cNvPr id="83" name="角丸四角形 82"/>
          <p:cNvSpPr/>
          <p:nvPr/>
        </p:nvSpPr>
        <p:spPr bwMode="auto">
          <a:xfrm>
            <a:off x="3042545" y="9138804"/>
            <a:ext cx="3165205" cy="507677"/>
          </a:xfrm>
          <a:prstGeom prst="roundRect">
            <a:avLst/>
          </a:prstGeom>
          <a:noFill/>
          <a:ln>
            <a:noFill/>
            <a:prstDash val="sysDash"/>
          </a:ln>
          <a:effectLst/>
        </p:spPr>
        <p:txBody>
          <a:bodyPr vert="horz" wrap="square" lIns="71991" tIns="0" rIns="71991" bIns="0" numCol="1" rtlCol="0" anchor="ctr" anchorCtr="0" compatLnSpc="1">
            <a:prstTxWarp prst="textNoShape">
              <a:avLst/>
            </a:prstTxWarp>
            <a:noAutofit/>
          </a:bodyPr>
          <a:lstStyle/>
          <a:p>
            <a:pPr eaLnBrk="0" hangingPunct="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・情報共有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・国への要望</a:t>
            </a:r>
          </a:p>
        </p:txBody>
      </p:sp>
      <p:sp>
        <p:nvSpPr>
          <p:cNvPr id="66" name="角丸四角形 65"/>
          <p:cNvSpPr/>
          <p:nvPr/>
        </p:nvSpPr>
        <p:spPr>
          <a:xfrm>
            <a:off x="6732538" y="3700148"/>
            <a:ext cx="1224136" cy="432000"/>
          </a:xfrm>
          <a:prstGeom prst="roundRect">
            <a:avLst>
              <a:gd name="adj" fmla="val 20699"/>
            </a:avLst>
          </a:prstGeom>
          <a:solidFill>
            <a:schemeClr val="bg1"/>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rPr>
              <a:t>２０２５年</a:t>
            </a:r>
          </a:p>
        </p:txBody>
      </p:sp>
      <p:sp>
        <p:nvSpPr>
          <p:cNvPr id="114" name="角丸四角形 113"/>
          <p:cNvSpPr/>
          <p:nvPr/>
        </p:nvSpPr>
        <p:spPr>
          <a:xfrm>
            <a:off x="13988213" y="3700148"/>
            <a:ext cx="1241269" cy="432000"/>
          </a:xfrm>
          <a:prstGeom prst="roundRect">
            <a:avLst>
              <a:gd name="adj" fmla="val 20699"/>
            </a:avLst>
          </a:prstGeom>
          <a:solidFill>
            <a:schemeClr val="bg1"/>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rPr>
              <a:t>２０５０年頃</a:t>
            </a:r>
          </a:p>
        </p:txBody>
      </p:sp>
      <p:sp>
        <p:nvSpPr>
          <p:cNvPr id="110" name="角丸四角形 109"/>
          <p:cNvSpPr/>
          <p:nvPr/>
        </p:nvSpPr>
        <p:spPr>
          <a:xfrm>
            <a:off x="10916968" y="3700148"/>
            <a:ext cx="1288178" cy="432000"/>
          </a:xfrm>
          <a:prstGeom prst="roundRect">
            <a:avLst>
              <a:gd name="adj" fmla="val 20699"/>
            </a:avLst>
          </a:prstGeom>
          <a:solidFill>
            <a:schemeClr val="bg1"/>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rPr>
              <a:t>２０３０年頃</a:t>
            </a:r>
          </a:p>
        </p:txBody>
      </p:sp>
      <p:sp>
        <p:nvSpPr>
          <p:cNvPr id="15" name="角丸四角形 14"/>
          <p:cNvSpPr/>
          <p:nvPr/>
        </p:nvSpPr>
        <p:spPr>
          <a:xfrm>
            <a:off x="83898" y="3700148"/>
            <a:ext cx="1322530" cy="432000"/>
          </a:xfrm>
          <a:prstGeom prst="roundRect">
            <a:avLst>
              <a:gd name="adj" fmla="val 20699"/>
            </a:avLst>
          </a:prstGeom>
          <a:solidFill>
            <a:schemeClr val="bg1"/>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rPr>
              <a:t>２０２２年</a:t>
            </a:r>
          </a:p>
        </p:txBody>
      </p:sp>
      <p:sp>
        <p:nvSpPr>
          <p:cNvPr id="7" name="角丸四角形吹き出し 6"/>
          <p:cNvSpPr/>
          <p:nvPr/>
        </p:nvSpPr>
        <p:spPr bwMode="auto">
          <a:xfrm>
            <a:off x="5868442" y="3016020"/>
            <a:ext cx="1534028" cy="612000"/>
          </a:xfrm>
          <a:prstGeom prst="wedgeRoundRectCallout">
            <a:avLst>
              <a:gd name="adj1" fmla="val 34917"/>
              <a:gd name="adj2" fmla="val 76566"/>
              <a:gd name="adj3" fmla="val 16667"/>
            </a:avLst>
          </a:prstGeom>
          <a:solidFill>
            <a:schemeClr val="accent1">
              <a:lumMod val="75000"/>
            </a:schemeClr>
          </a:solidFill>
          <a:ln>
            <a:noFill/>
          </a:ln>
          <a:effectLst/>
        </p:spPr>
        <p:txBody>
          <a:bodyPr vert="horz" wrap="square" lIns="90258" tIns="45129" rIns="90258" bIns="45129" numCol="1" rtlCol="0" anchor="ctr" anchorCtr="0" compatLnSpc="1">
            <a:prstTxWarp prst="textNoShape">
              <a:avLst/>
            </a:prstTxWarp>
            <a:noAutofit/>
          </a:bodyPr>
          <a:lstStyle/>
          <a:p>
            <a:pPr eaLnBrk="0" hangingPunct="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ショーケース機能を最大限発揮！</a:t>
            </a:r>
          </a:p>
        </p:txBody>
      </p:sp>
      <p:sp>
        <p:nvSpPr>
          <p:cNvPr id="85" name="右矢印 84"/>
          <p:cNvSpPr/>
          <p:nvPr/>
        </p:nvSpPr>
        <p:spPr>
          <a:xfrm>
            <a:off x="196751" y="9709591"/>
            <a:ext cx="14024507" cy="468000"/>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r>
              <a:rPr lang="ja-JP" altLang="en-US" sz="1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水素関連技術の研究開発の推進</a:t>
            </a:r>
            <a:endParaRPr lang="en-US" altLang="ja-JP" sz="17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42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角丸四角形 112"/>
          <p:cNvSpPr/>
          <p:nvPr/>
        </p:nvSpPr>
        <p:spPr>
          <a:xfrm>
            <a:off x="381389" y="3606198"/>
            <a:ext cx="14807168" cy="6243856"/>
          </a:xfrm>
          <a:prstGeom prst="roundRect">
            <a:avLst>
              <a:gd name="adj" fmla="val 320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86" tIns="0" rIns="71086" bIns="0" rtlCol="0" anchor="ctr"/>
          <a:lstStyle/>
          <a:p>
            <a:pPr algn="ctr"/>
            <a:endParaRPr kumimoji="1" lang="ja-JP" altLang="en-US" dirty="0">
              <a:solidFill>
                <a:schemeClr val="tx1"/>
              </a:solidFill>
            </a:endParaRPr>
          </a:p>
        </p:txBody>
      </p:sp>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spc="300" dirty="0">
                <a:solidFill>
                  <a:schemeClr val="bg1"/>
                </a:solidFill>
              </a:rPr>
              <a:t>プロジェクトの創出・事業化に向けた取組の視点</a:t>
            </a:r>
          </a:p>
        </p:txBody>
      </p:sp>
      <p:sp>
        <p:nvSpPr>
          <p:cNvPr id="108" name="角丸四角形 107"/>
          <p:cNvSpPr/>
          <p:nvPr/>
        </p:nvSpPr>
        <p:spPr>
          <a:xfrm>
            <a:off x="491248" y="6111453"/>
            <a:ext cx="4942113" cy="3535525"/>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09" name="角丸四角形 108"/>
          <p:cNvSpPr/>
          <p:nvPr/>
        </p:nvSpPr>
        <p:spPr>
          <a:xfrm>
            <a:off x="633483" y="5202808"/>
            <a:ext cx="4621140" cy="84069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産業用車両等への</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水素の利用の推進</a:t>
            </a:r>
          </a:p>
        </p:txBody>
      </p:sp>
      <p:pic>
        <p:nvPicPr>
          <p:cNvPr id="119" name="Picture 2" descr="http://www.hino.co.jp/content/dam/hino/common/img/news/20151008_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50798" y="7742444"/>
            <a:ext cx="1641380" cy="1060764"/>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842" y="8324099"/>
            <a:ext cx="1342143" cy="1199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Rectangle 3"/>
          <p:cNvSpPr>
            <a:spLocks noChangeArrowheads="1"/>
          </p:cNvSpPr>
          <p:nvPr/>
        </p:nvSpPr>
        <p:spPr bwMode="auto">
          <a:xfrm>
            <a:off x="539850" y="6426944"/>
            <a:ext cx="4705788" cy="11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spcBef>
                <a:spcPts val="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環境性・快適性の向上や高い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効果が期待できる、</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FCFL</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バスの導入、</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船の実証などの経験を活かし、産業用車両分野における水素利用拡大のための取組を推進する</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178" y="8585227"/>
            <a:ext cx="1849308" cy="86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四角形吹き出し 100"/>
          <p:cNvSpPr/>
          <p:nvPr/>
        </p:nvSpPr>
        <p:spPr>
          <a:xfrm>
            <a:off x="1157755" y="4045887"/>
            <a:ext cx="13523494" cy="1061357"/>
          </a:xfrm>
          <a:prstGeom prst="wedgeRectCallout">
            <a:avLst>
              <a:gd name="adj1" fmla="val -22068"/>
              <a:gd name="adj2" fmla="val -4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382" tIns="25382" rIns="25382" bIns="25382" rtlCol="0" anchor="t" anchorCtr="0"/>
          <a:lstStyle/>
          <a:p>
            <a:pPr defTabSz="1317269">
              <a:defRPr/>
            </a:pPr>
            <a:r>
              <a:rPr lang="ja-JP" altLang="en-US" sz="2000" b="1" dirty="0" smtClean="0">
                <a:solidFill>
                  <a:schemeClr val="tx1"/>
                </a:solidFill>
                <a:latin typeface="Meiryo UI" pitchFamily="50" charset="-128"/>
                <a:ea typeface="Meiryo UI" pitchFamily="50" charset="-128"/>
                <a:cs typeface="Meiryo UI" pitchFamily="50" charset="-128"/>
              </a:rPr>
              <a:t>コジェネレーションや</a:t>
            </a:r>
            <a:r>
              <a:rPr lang="en-US" altLang="ja-JP" sz="2000" b="1" dirty="0" smtClean="0">
                <a:solidFill>
                  <a:schemeClr val="tx1"/>
                </a:solidFill>
                <a:latin typeface="Meiryo UI" pitchFamily="50" charset="-128"/>
                <a:ea typeface="Meiryo UI" pitchFamily="50" charset="-128"/>
                <a:cs typeface="Meiryo UI" pitchFamily="50" charset="-128"/>
              </a:rPr>
              <a:t>FC</a:t>
            </a:r>
            <a:r>
              <a:rPr lang="ja-JP" altLang="en-US" sz="2000" b="1" dirty="0" smtClean="0">
                <a:solidFill>
                  <a:schemeClr val="tx1"/>
                </a:solidFill>
                <a:latin typeface="Meiryo UI" pitchFamily="50" charset="-128"/>
                <a:ea typeface="Meiryo UI" pitchFamily="50" charset="-128"/>
                <a:cs typeface="Meiryo UI" pitchFamily="50" charset="-128"/>
              </a:rPr>
              <a:t>の導入促進、</a:t>
            </a:r>
            <a:r>
              <a:rPr lang="en-US" altLang="ja-JP" sz="2000" b="1" dirty="0" smtClean="0">
                <a:solidFill>
                  <a:schemeClr val="tx1"/>
                </a:solidFill>
                <a:latin typeface="Meiryo UI" pitchFamily="50" charset="-128"/>
                <a:ea typeface="Meiryo UI" pitchFamily="50" charset="-128"/>
                <a:cs typeface="Meiryo UI" pitchFamily="50" charset="-128"/>
              </a:rPr>
              <a:t>FCV</a:t>
            </a:r>
            <a:r>
              <a:rPr lang="ja-JP" altLang="en-US" sz="2000" b="1" dirty="0" smtClean="0">
                <a:solidFill>
                  <a:schemeClr val="tx1"/>
                </a:solidFill>
                <a:latin typeface="Meiryo UI" pitchFamily="50" charset="-128"/>
                <a:ea typeface="Meiryo UI" pitchFamily="50" charset="-128"/>
                <a:cs typeface="Meiryo UI" pitchFamily="50" charset="-128"/>
              </a:rPr>
              <a:t>普及や水素</a:t>
            </a:r>
            <a:r>
              <a:rPr lang="ja-JP" altLang="en-US" sz="2000" b="1" dirty="0">
                <a:solidFill>
                  <a:schemeClr val="tx1"/>
                </a:solidFill>
                <a:latin typeface="Meiryo UI" pitchFamily="50" charset="-128"/>
                <a:ea typeface="Meiryo UI" pitchFamily="50" charset="-128"/>
                <a:cs typeface="Meiryo UI" pitchFamily="50" charset="-128"/>
              </a:rPr>
              <a:t>ステｰションの整備促進に向けた取組とも連携しながら</a:t>
            </a:r>
            <a:r>
              <a:rPr lang="ja-JP" altLang="en-US" sz="2000" b="1" dirty="0" smtClean="0">
                <a:solidFill>
                  <a:schemeClr val="tx1"/>
                </a:solidFill>
                <a:latin typeface="Meiryo UI" pitchFamily="50" charset="-128"/>
                <a:ea typeface="Meiryo UI" pitchFamily="50" charset="-128"/>
                <a:cs typeface="Meiryo UI" pitchFamily="50" charset="-128"/>
              </a:rPr>
              <a:t>、</a:t>
            </a:r>
            <a:endParaRPr lang="en-US" altLang="ja-JP" sz="2000" b="1" dirty="0" smtClean="0">
              <a:solidFill>
                <a:schemeClr val="tx1"/>
              </a:solidFill>
              <a:latin typeface="Meiryo UI" pitchFamily="50" charset="-128"/>
              <a:ea typeface="Meiryo UI" pitchFamily="50" charset="-128"/>
              <a:cs typeface="Meiryo UI" pitchFamily="50" charset="-128"/>
            </a:endParaRPr>
          </a:p>
          <a:p>
            <a:pPr defTabSz="1317269">
              <a:defRPr/>
            </a:pPr>
            <a:r>
              <a:rPr lang="ja-JP" altLang="en-US" sz="2000" b="1" dirty="0" smtClean="0">
                <a:solidFill>
                  <a:schemeClr val="tx1"/>
                </a:solidFill>
                <a:latin typeface="Meiryo UI" pitchFamily="50" charset="-128"/>
                <a:ea typeface="Meiryo UI" pitchFamily="50" charset="-128"/>
                <a:cs typeface="Meiryo UI" pitchFamily="50" charset="-128"/>
              </a:rPr>
              <a:t>水素</a:t>
            </a:r>
            <a:r>
              <a:rPr lang="ja-JP" altLang="en-US" sz="2000" b="1" dirty="0">
                <a:solidFill>
                  <a:schemeClr val="tx1"/>
                </a:solidFill>
                <a:latin typeface="Meiryo UI" pitchFamily="50" charset="-128"/>
                <a:ea typeface="Meiryo UI" pitchFamily="50" charset="-128"/>
                <a:cs typeface="Meiryo UI" pitchFamily="50" charset="-128"/>
              </a:rPr>
              <a:t>需要の拡大につながる様々なプロジェクトに取り組む</a:t>
            </a:r>
            <a:endPar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角丸四角形 103"/>
          <p:cNvSpPr/>
          <p:nvPr/>
        </p:nvSpPr>
        <p:spPr>
          <a:xfrm>
            <a:off x="10324335" y="6120756"/>
            <a:ext cx="4781290" cy="3526222"/>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50" name="Rectangle 3"/>
          <p:cNvSpPr>
            <a:spLocks noChangeArrowheads="1"/>
          </p:cNvSpPr>
          <p:nvPr/>
        </p:nvSpPr>
        <p:spPr bwMode="auto">
          <a:xfrm>
            <a:off x="10449007" y="6426944"/>
            <a:ext cx="4586135" cy="1814641"/>
          </a:xfrm>
          <a:prstGeom prst="rect">
            <a:avLst/>
          </a:prstGeom>
          <a:noFill/>
          <a:ln w="25400">
            <a:noFill/>
            <a:prstDash val="dash"/>
            <a:miter lim="800000"/>
            <a:headEnd/>
            <a:tailEnd/>
          </a:ln>
          <a:effectLst/>
        </p:spPr>
        <p:txBody>
          <a:bodyPr vert="horz" wrap="square" lIns="71991" tIns="0" rIns="71991"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現在、実証段階にある水素発電をはじめとして、水素の特性を活かした生産・加工・流通まで一体的に展開する六次産業分野への導入の可能性を探るなど、様々なプロジェクトの実現により、大阪が新たな水素ビジネスの拠点となるように、産学官一体で積極的に取り組んでいく</a:t>
            </a:r>
          </a:p>
        </p:txBody>
      </p:sp>
      <p:sp>
        <p:nvSpPr>
          <p:cNvPr id="105" name="角丸四角形 104"/>
          <p:cNvSpPr/>
          <p:nvPr/>
        </p:nvSpPr>
        <p:spPr>
          <a:xfrm>
            <a:off x="10524097" y="5202810"/>
            <a:ext cx="4386373" cy="85446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様々なプロジェクト</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挑戦</a:t>
            </a:r>
          </a:p>
        </p:txBody>
      </p:sp>
      <p:sp>
        <p:nvSpPr>
          <p:cNvPr id="42" name="下矢印 24"/>
          <p:cNvSpPr/>
          <p:nvPr/>
        </p:nvSpPr>
        <p:spPr bwMode="auto">
          <a:xfrm>
            <a:off x="3307956" y="1890440"/>
            <a:ext cx="8457765" cy="1429846"/>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67000">
                <a:srgbClr val="B9CDE5">
                  <a:alpha val="21000"/>
                </a:srgbClr>
              </a:gs>
              <a:gs pos="41000">
                <a:schemeClr val="accent1">
                  <a:lumMod val="60000"/>
                  <a:lumOff val="40000"/>
                </a:schemeClr>
              </a:gs>
              <a:gs pos="100000">
                <a:schemeClr val="accent1">
                  <a:lumMod val="20000"/>
                  <a:lumOff val="80000"/>
                  <a:alpha val="0"/>
                </a:schemeClr>
              </a:gs>
            </a:gsLst>
            <a:lin ang="16200000" scaled="1"/>
            <a:tileRect/>
          </a:gradFill>
          <a:ln w="9525">
            <a:noFill/>
            <a:miter lim="800000"/>
            <a:headEnd/>
            <a:tailEnd/>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p:nvPr/>
        </p:nvPicPr>
        <p:blipFill>
          <a:blip r:embed="rId6">
            <a:extLst>
              <a:ext uri="{28A0092B-C50C-407E-A947-70E740481C1C}">
                <a14:useLocalDpi xmlns:a14="http://schemas.microsoft.com/office/drawing/2010/main" val="0"/>
              </a:ext>
            </a:extLst>
          </a:blip>
          <a:stretch>
            <a:fillRect/>
          </a:stretch>
        </p:blipFill>
        <p:spPr>
          <a:xfrm>
            <a:off x="12061130" y="8196602"/>
            <a:ext cx="2121930" cy="1294548"/>
          </a:xfrm>
          <a:prstGeom prst="rect">
            <a:avLst/>
          </a:prstGeom>
        </p:spPr>
      </p:pic>
      <p:sp>
        <p:nvSpPr>
          <p:cNvPr id="110" name="角丸四角形 109"/>
          <p:cNvSpPr/>
          <p:nvPr/>
        </p:nvSpPr>
        <p:spPr>
          <a:xfrm>
            <a:off x="5575596" y="6111454"/>
            <a:ext cx="4606503" cy="3535526"/>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11" name="角丸四角形 110"/>
          <p:cNvSpPr/>
          <p:nvPr/>
        </p:nvSpPr>
        <p:spPr>
          <a:xfrm>
            <a:off x="5840748" y="5202810"/>
            <a:ext cx="4088542" cy="84064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純水素型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定置</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用</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活用モデルの構築</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530" y="8375503"/>
            <a:ext cx="2447946" cy="93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Rectangle 3"/>
          <p:cNvSpPr>
            <a:spLocks noChangeArrowheads="1"/>
          </p:cNvSpPr>
          <p:nvPr/>
        </p:nvSpPr>
        <p:spPr bwMode="auto">
          <a:xfrm>
            <a:off x="5724584" y="6426944"/>
            <a:ext cx="4292307" cy="116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800" dirty="0">
                <a:latin typeface="Meiryo UI" panose="020B0604030504040204" pitchFamily="50" charset="-128"/>
                <a:ea typeface="Meiryo UI" panose="020B0604030504040204" pitchFamily="50" charset="-128"/>
                <a:cs typeface="Meiryo UI" panose="020B0604030504040204" pitchFamily="50" charset="-128"/>
              </a:rPr>
              <a:t>稼動時に</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CO</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err="1">
                <a:latin typeface="Meiryo UI" panose="020B0604030504040204" pitchFamily="50" charset="-128"/>
                <a:ea typeface="Meiryo UI" panose="020B0604030504040204" pitchFamily="50" charset="-128"/>
                <a:cs typeface="Meiryo UI" panose="020B0604030504040204" pitchFamily="50" charset="-128"/>
              </a:rPr>
              <a:t>を排</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出しない</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純水素型定置用</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有効性、実現可能性、採算性、</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ビジネスモデル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のあり方について</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FS</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等による検討を行う等、多様な活用モデルの構築を図る</a:t>
            </a:r>
          </a:p>
        </p:txBody>
      </p:sp>
      <p:sp>
        <p:nvSpPr>
          <p:cNvPr id="36" name="タイトル 1"/>
          <p:cNvSpPr txBox="1">
            <a:spLocks/>
          </p:cNvSpPr>
          <p:nvPr/>
        </p:nvSpPr>
        <p:spPr>
          <a:xfrm>
            <a:off x="14743945" y="90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７</a:t>
            </a:r>
          </a:p>
        </p:txBody>
      </p:sp>
      <p:pic>
        <p:nvPicPr>
          <p:cNvPr id="1026"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52418" y="8032380"/>
            <a:ext cx="1017094" cy="132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180810" y="7725548"/>
            <a:ext cx="907889" cy="179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251818" y="663690"/>
            <a:ext cx="15032187" cy="1169551"/>
          </a:xfrm>
          <a:prstGeom prst="rect">
            <a:avLst/>
          </a:prstGeom>
        </p:spPr>
        <p:txBody>
          <a:bodyPr wrap="square">
            <a:spAutoFit/>
          </a:bodyPr>
          <a:lstStyle/>
          <a:p>
            <a:pPr marL="342900" indent="-342900">
              <a:spcBef>
                <a:spcPts val="1200"/>
              </a:spcBef>
              <a:buFont typeface="Wingdings" panose="05000000000000000000" pitchFamily="2" charset="2"/>
              <a:buChar char="Ø"/>
            </a:pPr>
            <a:r>
              <a:rPr lang="ja-JP" altLang="ja-JP" sz="2000" dirty="0">
                <a:latin typeface="Meiryo UI" panose="020B0604030504040204" pitchFamily="50" charset="-128"/>
                <a:ea typeface="Meiryo UI" panose="020B0604030504040204" pitchFamily="50" charset="-128"/>
                <a:cs typeface="Meiryo UI" panose="020B0604030504040204" pitchFamily="50" charset="-128"/>
              </a:rPr>
              <a:t>大阪は大規模なエネルギー消費地であり、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事業活動や家庭生活などの様々な分野で、水素活用の意義を多くの人に感じてもらうことで、</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水素の円滑な普及が期待できることから、水素の「製造」「輸送・貯蔵」「利用」のうち、 </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「利用」分野を中心とした取組を</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1200"/>
              </a:spcBef>
              <a:buFont typeface="Wingdings" panose="05000000000000000000" pitchFamily="2" charset="2"/>
              <a:buChar char="Ø"/>
            </a:pP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再生可能エネルギーなどからの</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フリー水素の利用も視野に入れる</a:t>
            </a:r>
            <a:endParaRPr lang="en-US" altLang="ja-JP" sz="5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450410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29" tIns="45715" rIns="91429" bIns="45715" numCol="1" anchor="ctr" anchorCtr="0" compatLnSpc="1">
        <a:prstTxWarp prst="textNoShape">
          <a:avLst/>
        </a:prstTxWarp>
        <a:spAutoFit/>
      </a:bodyPr>
      <a:lstStyle>
        <a:defPPr eaLnBrk="0" hangingPunct="0">
          <a:defRPr sz="1400" dirty="0" smtClean="0">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16197</TotalTime>
  <Words>4153</Words>
  <Application>Microsoft Office PowerPoint</Application>
  <PresentationFormat>ユーザー設定</PresentationFormat>
  <Paragraphs>480</Paragraphs>
  <Slides>12</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HGS創英角ｺﾞｼｯｸUB</vt:lpstr>
      <vt:lpstr>HG創英角ｺﾞｼｯｸUB</vt:lpstr>
      <vt:lpstr>Meiryo UI</vt:lpstr>
      <vt:lpstr>ＭＳ Ｐゴシック</vt:lpstr>
      <vt:lpstr>メイリオ</vt:lpstr>
      <vt:lpstr>Arial</vt:lpstr>
      <vt:lpstr>Calibri</vt:lpstr>
      <vt:lpstr>Wingdings</vt:lpstr>
      <vt:lpstr>Office ​​テーマ</vt:lpstr>
      <vt:lpstr>大阪における水素需要拡大に向けた取組 Ｈ2Ｏｓａｋａビジョン ー2025年大阪・関西万博を契機としてー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おおさかＨ　プロジェクト　ＦＯＲ２０２０（仮称）</dc:title>
  <dc:creator>嶋口　真一</dc:creator>
  <cp:lastModifiedBy>長濵　智子</cp:lastModifiedBy>
  <cp:revision>1313</cp:revision>
  <cp:lastPrinted>2022-03-29T01:15:47Z</cp:lastPrinted>
  <dcterms:created xsi:type="dcterms:W3CDTF">2015-05-28T00:22:44Z</dcterms:created>
  <dcterms:modified xsi:type="dcterms:W3CDTF">2022-03-30T08:11:28Z</dcterms:modified>
</cp:coreProperties>
</file>