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8"/>
  </p:notesMasterIdLst>
  <p:handoutMasterIdLst>
    <p:handoutMasterId r:id="rId9"/>
  </p:handoutMasterIdLst>
  <p:sldIdLst>
    <p:sldId id="464" r:id="rId2"/>
    <p:sldId id="466" r:id="rId3"/>
    <p:sldId id="473" r:id="rId4"/>
    <p:sldId id="474" r:id="rId5"/>
    <p:sldId id="467" r:id="rId6"/>
    <p:sldId id="475" r:id="rId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3D2"/>
    <a:srgbClr val="FE3B06"/>
    <a:srgbClr val="E6E6E8"/>
    <a:srgbClr val="595757"/>
    <a:srgbClr val="00AEC9"/>
    <a:srgbClr val="F8CBAD"/>
    <a:srgbClr val="FCFCFE"/>
    <a:srgbClr val="F5F5F9"/>
    <a:srgbClr val="DBF4FF"/>
    <a:srgbClr val="001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2" autoAdjust="0"/>
    <p:restoredTop sz="94710" autoAdjust="0"/>
  </p:normalViewPr>
  <p:slideViewPr>
    <p:cSldViewPr snapToGrid="0">
      <p:cViewPr varScale="1">
        <p:scale>
          <a:sx n="75" d="100"/>
          <a:sy n="75" d="100"/>
        </p:scale>
        <p:origin x="1224" y="60"/>
      </p:cViewPr>
      <p:guideLst>
        <p:guide orient="horz" pos="2160"/>
        <p:guide pos="2880"/>
      </p:guideLst>
    </p:cSldViewPr>
  </p:slideViewPr>
  <p:notesTextViewPr>
    <p:cViewPr>
      <p:scale>
        <a:sx n="150" d="100"/>
        <a:sy n="150" d="100"/>
      </p:scale>
      <p:origin x="0" y="0"/>
    </p:cViewPr>
  </p:notesTextViewPr>
  <p:notesViewPr>
    <p:cSldViewPr snapToGrid="0">
      <p:cViewPr>
        <p:scale>
          <a:sx n="148" d="100"/>
          <a:sy n="148" d="100"/>
        </p:scale>
        <p:origin x="912" y="-27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742162\Desktop\R3&#24180;&#38291;&#12473;&#12465;&#12472;&#12517;&#12540;&#125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70A8-4ED4-BC17-0C0DEE911306}"/>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70A8-4ED4-BC17-0C0DEE911306}"/>
              </c:ext>
            </c:extLst>
          </c:dPt>
          <c:val>
            <c:numRef>
              <c:f>Sheet1!$C$3:$D$3</c:f>
              <c:numCache>
                <c:formatCode>0%</c:formatCode>
                <c:ptCount val="2"/>
                <c:pt idx="0">
                  <c:v>0.65</c:v>
                </c:pt>
                <c:pt idx="1">
                  <c:v>0.35</c:v>
                </c:pt>
              </c:numCache>
            </c:numRef>
          </c:val>
          <c:extLst>
            <c:ext xmlns:c16="http://schemas.microsoft.com/office/drawing/2014/chart" uri="{C3380CC4-5D6E-409C-BE32-E72D297353CC}">
              <c16:uniqueId val="{00000004-70A8-4ED4-BC17-0C0DEE9113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50375" cy="498966"/>
          </a:xfrm>
          <a:prstGeom prst="rect">
            <a:avLst/>
          </a:prstGeom>
        </p:spPr>
        <p:txBody>
          <a:bodyPr vert="horz" lIns="92208" tIns="46106" rIns="92208" bIns="461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08" tIns="46106" rIns="92208" bIns="46106" rtlCol="0"/>
          <a:lstStyle>
            <a:lvl1pPr algn="r">
              <a:defRPr sz="1200"/>
            </a:lvl1pPr>
          </a:lstStyle>
          <a:p>
            <a:fld id="{38A8326C-0279-47B7-B50F-EB9DFE9746C7}" type="datetimeFigureOut">
              <a:rPr kumimoji="1" lang="ja-JP" altLang="en-US" smtClean="0"/>
              <a:t>2021/10/19</a:t>
            </a:fld>
            <a:endParaRPr kumimoji="1" lang="ja-JP" altLang="en-US"/>
          </a:p>
        </p:txBody>
      </p:sp>
      <p:sp>
        <p:nvSpPr>
          <p:cNvPr id="4" name="フッター プレースホルダー 3"/>
          <p:cNvSpPr>
            <a:spLocks noGrp="1"/>
          </p:cNvSpPr>
          <p:nvPr>
            <p:ph type="ftr" sz="quarter" idx="2"/>
          </p:nvPr>
        </p:nvSpPr>
        <p:spPr>
          <a:xfrm>
            <a:off x="5" y="9440372"/>
            <a:ext cx="2950375" cy="498966"/>
          </a:xfrm>
          <a:prstGeom prst="rect">
            <a:avLst/>
          </a:prstGeom>
        </p:spPr>
        <p:txBody>
          <a:bodyPr vert="horz" lIns="92208" tIns="46106" rIns="92208" bIns="461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08" tIns="46106" rIns="92208" bIns="46106" rtlCol="0" anchor="b"/>
          <a:lstStyle>
            <a:lvl1pPr algn="r">
              <a:defRPr sz="1200"/>
            </a:lvl1pPr>
          </a:lstStyle>
          <a:p>
            <a:fld id="{87298DD4-7D74-4774-A180-FC66E6ADFD3B}" type="slidenum">
              <a:rPr kumimoji="1" lang="ja-JP" altLang="en-US" smtClean="0"/>
              <a:t>‹#›</a:t>
            </a:fld>
            <a:endParaRPr kumimoji="1" lang="ja-JP" altLang="en-US"/>
          </a:p>
        </p:txBody>
      </p:sp>
    </p:spTree>
    <p:extLst>
      <p:ext uri="{BB962C8B-B14F-4D97-AF65-F5344CB8AC3E}">
        <p14:creationId xmlns:p14="http://schemas.microsoft.com/office/powerpoint/2010/main" val="2374339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052" cy="498714"/>
          </a:xfrm>
          <a:prstGeom prst="rect">
            <a:avLst/>
          </a:prstGeom>
        </p:spPr>
        <p:txBody>
          <a:bodyPr vert="horz" lIns="91454" tIns="45726" rIns="91454" bIns="4572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560" y="0"/>
            <a:ext cx="2950051" cy="498714"/>
          </a:xfrm>
          <a:prstGeom prst="rect">
            <a:avLst/>
          </a:prstGeom>
        </p:spPr>
        <p:txBody>
          <a:bodyPr vert="horz" lIns="91454" tIns="45726" rIns="91454" bIns="45726" rtlCol="0"/>
          <a:lstStyle>
            <a:lvl1pPr algn="r">
              <a:defRPr sz="1200"/>
            </a:lvl1pPr>
          </a:lstStyle>
          <a:p>
            <a:fld id="{8BE5136D-5577-433E-8A38-1BBEE2683E3C}" type="datetimeFigureOut">
              <a:rPr kumimoji="1" lang="ja-JP" altLang="en-US" smtClean="0"/>
              <a:t>2021/10/19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1988" cy="3352800"/>
          </a:xfrm>
          <a:prstGeom prst="rect">
            <a:avLst/>
          </a:prstGeom>
          <a:noFill/>
          <a:ln w="12700">
            <a:solidFill>
              <a:prstClr val="black"/>
            </a:solidFill>
          </a:ln>
        </p:spPr>
        <p:txBody>
          <a:bodyPr vert="horz" lIns="91454" tIns="45726" rIns="91454" bIns="45726" rtlCol="0" anchor="ctr"/>
          <a:lstStyle/>
          <a:p>
            <a:endParaRPr lang="ja-JP" altLang="en-US"/>
          </a:p>
        </p:txBody>
      </p:sp>
      <p:sp>
        <p:nvSpPr>
          <p:cNvPr id="5" name="ノート プレースホルダー 4"/>
          <p:cNvSpPr>
            <a:spLocks noGrp="1"/>
          </p:cNvSpPr>
          <p:nvPr>
            <p:ph type="body" sz="quarter" idx="3"/>
          </p:nvPr>
        </p:nvSpPr>
        <p:spPr>
          <a:xfrm>
            <a:off x="681515" y="4783847"/>
            <a:ext cx="5445760" cy="3913476"/>
          </a:xfrm>
          <a:prstGeom prst="rect">
            <a:avLst/>
          </a:prstGeom>
        </p:spPr>
        <p:txBody>
          <a:bodyPr vert="horz" lIns="91454" tIns="45726" rIns="91454" bIns="4572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26"/>
            <a:ext cx="2950052" cy="498714"/>
          </a:xfrm>
          <a:prstGeom prst="rect">
            <a:avLst/>
          </a:prstGeom>
        </p:spPr>
        <p:txBody>
          <a:bodyPr vert="horz" lIns="91454" tIns="45726" rIns="91454" bIns="457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560" y="9440626"/>
            <a:ext cx="2950051" cy="498714"/>
          </a:xfrm>
          <a:prstGeom prst="rect">
            <a:avLst/>
          </a:prstGeom>
        </p:spPr>
        <p:txBody>
          <a:bodyPr vert="horz" lIns="91454" tIns="45726" rIns="91454" bIns="45726" rtlCol="0" anchor="b"/>
          <a:lstStyle>
            <a:lvl1pPr algn="r">
              <a:defRPr sz="1200"/>
            </a:lvl1pPr>
          </a:lstStyle>
          <a:p>
            <a:fld id="{7DB92D24-EAF1-43D3-9DFD-1905C406C576}" type="slidenum">
              <a:rPr kumimoji="1" lang="ja-JP" altLang="en-US" smtClean="0"/>
              <a:t>‹#›</a:t>
            </a:fld>
            <a:endParaRPr kumimoji="1" lang="ja-JP" altLang="en-US"/>
          </a:p>
        </p:txBody>
      </p:sp>
    </p:spTree>
    <p:extLst>
      <p:ext uri="{BB962C8B-B14F-4D97-AF65-F5344CB8AC3E}">
        <p14:creationId xmlns:p14="http://schemas.microsoft.com/office/powerpoint/2010/main" val="22096887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900" dirty="0"/>
          </a:p>
        </p:txBody>
      </p:sp>
      <p:sp>
        <p:nvSpPr>
          <p:cNvPr id="4" name="スライド番号プレースホルダー 3"/>
          <p:cNvSpPr>
            <a:spLocks noGrp="1"/>
          </p:cNvSpPr>
          <p:nvPr>
            <p:ph type="sldNum" sz="quarter" idx="10"/>
          </p:nvPr>
        </p:nvSpPr>
        <p:spPr/>
        <p:txBody>
          <a:bodyPr/>
          <a:lstStyle/>
          <a:p>
            <a:fld id="{7DB92D24-EAF1-43D3-9DFD-1905C406C576}" type="slidenum">
              <a:rPr kumimoji="1" lang="ja-JP" altLang="en-US" smtClean="0"/>
              <a:t>1</a:t>
            </a:fld>
            <a:endParaRPr kumimoji="1" lang="ja-JP" altLang="en-US"/>
          </a:p>
        </p:txBody>
      </p:sp>
    </p:spTree>
    <p:extLst>
      <p:ext uri="{BB962C8B-B14F-4D97-AF65-F5344CB8AC3E}">
        <p14:creationId xmlns:p14="http://schemas.microsoft.com/office/powerpoint/2010/main" val="279874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50" dirty="0" smtClean="0"/>
          </a:p>
        </p:txBody>
      </p:sp>
      <p:sp>
        <p:nvSpPr>
          <p:cNvPr id="4" name="スライド番号プレースホルダー 3"/>
          <p:cNvSpPr>
            <a:spLocks noGrp="1"/>
          </p:cNvSpPr>
          <p:nvPr>
            <p:ph type="sldNum" sz="quarter" idx="10"/>
          </p:nvPr>
        </p:nvSpPr>
        <p:spPr/>
        <p:txBody>
          <a:bodyPr/>
          <a:lstStyle/>
          <a:p>
            <a:fld id="{7DB92D24-EAF1-43D3-9DFD-1905C406C576}" type="slidenum">
              <a:rPr kumimoji="1" lang="ja-JP" altLang="en-US" smtClean="0"/>
              <a:t>2</a:t>
            </a:fld>
            <a:endParaRPr kumimoji="1" lang="ja-JP" altLang="en-US"/>
          </a:p>
        </p:txBody>
      </p:sp>
    </p:spTree>
    <p:extLst>
      <p:ext uri="{BB962C8B-B14F-4D97-AF65-F5344CB8AC3E}">
        <p14:creationId xmlns:p14="http://schemas.microsoft.com/office/powerpoint/2010/main" val="409994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50" dirty="0" smtClean="0"/>
          </a:p>
        </p:txBody>
      </p:sp>
      <p:sp>
        <p:nvSpPr>
          <p:cNvPr id="4" name="スライド番号プレースホルダー 3"/>
          <p:cNvSpPr>
            <a:spLocks noGrp="1"/>
          </p:cNvSpPr>
          <p:nvPr>
            <p:ph type="sldNum" sz="quarter" idx="10"/>
          </p:nvPr>
        </p:nvSpPr>
        <p:spPr/>
        <p:txBody>
          <a:bodyPr/>
          <a:lstStyle/>
          <a:p>
            <a:fld id="{7DB92D24-EAF1-43D3-9DFD-1905C406C576}" type="slidenum">
              <a:rPr kumimoji="1" lang="ja-JP" altLang="en-US" smtClean="0"/>
              <a:t>3</a:t>
            </a:fld>
            <a:endParaRPr kumimoji="1" lang="ja-JP" altLang="en-US"/>
          </a:p>
        </p:txBody>
      </p:sp>
    </p:spTree>
    <p:extLst>
      <p:ext uri="{BB962C8B-B14F-4D97-AF65-F5344CB8AC3E}">
        <p14:creationId xmlns:p14="http://schemas.microsoft.com/office/powerpoint/2010/main" val="91226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50" dirty="0" smtClean="0"/>
          </a:p>
        </p:txBody>
      </p:sp>
      <p:sp>
        <p:nvSpPr>
          <p:cNvPr id="4" name="スライド番号プレースホルダー 3"/>
          <p:cNvSpPr>
            <a:spLocks noGrp="1"/>
          </p:cNvSpPr>
          <p:nvPr>
            <p:ph type="sldNum" sz="quarter" idx="10"/>
          </p:nvPr>
        </p:nvSpPr>
        <p:spPr/>
        <p:txBody>
          <a:bodyPr/>
          <a:lstStyle/>
          <a:p>
            <a:fld id="{7DB92D24-EAF1-43D3-9DFD-1905C406C576}" type="slidenum">
              <a:rPr kumimoji="1" lang="ja-JP" altLang="en-US" smtClean="0"/>
              <a:t>4</a:t>
            </a:fld>
            <a:endParaRPr kumimoji="1" lang="ja-JP" altLang="en-US"/>
          </a:p>
        </p:txBody>
      </p:sp>
    </p:spTree>
    <p:extLst>
      <p:ext uri="{BB962C8B-B14F-4D97-AF65-F5344CB8AC3E}">
        <p14:creationId xmlns:p14="http://schemas.microsoft.com/office/powerpoint/2010/main" val="251128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B92D24-EAF1-43D3-9DFD-1905C406C576}" type="slidenum">
              <a:rPr kumimoji="1" lang="ja-JP" altLang="en-US" smtClean="0"/>
              <a:t>5</a:t>
            </a:fld>
            <a:endParaRPr kumimoji="1" lang="ja-JP" altLang="en-US"/>
          </a:p>
        </p:txBody>
      </p:sp>
    </p:spTree>
    <p:extLst>
      <p:ext uri="{BB962C8B-B14F-4D97-AF65-F5344CB8AC3E}">
        <p14:creationId xmlns:p14="http://schemas.microsoft.com/office/powerpoint/2010/main" val="57024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B92D24-EAF1-43D3-9DFD-1905C406C576}" type="slidenum">
              <a:rPr kumimoji="1" lang="ja-JP" altLang="en-US" smtClean="0"/>
              <a:t>6</a:t>
            </a:fld>
            <a:endParaRPr kumimoji="1" lang="ja-JP" altLang="en-US"/>
          </a:p>
        </p:txBody>
      </p:sp>
    </p:spTree>
    <p:extLst>
      <p:ext uri="{BB962C8B-B14F-4D97-AF65-F5344CB8AC3E}">
        <p14:creationId xmlns:p14="http://schemas.microsoft.com/office/powerpoint/2010/main" val="203405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51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正方形/長方形 8"/>
          <p:cNvSpPr/>
          <p:nvPr userDrawn="1"/>
        </p:nvSpPr>
        <p:spPr>
          <a:xfrm>
            <a:off x="1630800" y="0"/>
            <a:ext cx="5893527" cy="476672"/>
          </a:xfrm>
          <a:prstGeom prst="rect">
            <a:avLst/>
          </a:prstGeom>
          <a:solidFill>
            <a:srgbClr val="F5F5F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B0F0"/>
                </a:solidFill>
                <a:latin typeface="Meiryo UI" panose="020B0604030504040204" pitchFamily="50" charset="-128"/>
                <a:ea typeface="Meiryo UI" panose="020B0604030504040204" pitchFamily="50" charset="-128"/>
              </a:rPr>
              <a:t>目次</a:t>
            </a:r>
            <a:endParaRPr kumimoji="1" lang="ja-JP" altLang="en-US" sz="2000" b="1" dirty="0">
              <a:solidFill>
                <a:srgbClr val="00B0F0"/>
              </a:solidFill>
              <a:latin typeface="Meiryo UI" panose="020B0604030504040204" pitchFamily="50" charset="-128"/>
              <a:ea typeface="Meiryo UI" panose="020B0604030504040204" pitchFamily="50" charset="-128"/>
            </a:endParaRPr>
          </a:p>
        </p:txBody>
      </p:sp>
      <p:sp>
        <p:nvSpPr>
          <p:cNvPr id="10" name="正方形/長方形 9"/>
          <p:cNvSpPr/>
          <p:nvPr userDrawn="1"/>
        </p:nvSpPr>
        <p:spPr>
          <a:xfrm>
            <a:off x="7524327" y="0"/>
            <a:ext cx="1630771"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0"/>
            <a:ext cx="1630800"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0"/>
          <p:cNvSpPr>
            <a:spLocks noGrp="1"/>
          </p:cNvSpPr>
          <p:nvPr>
            <p:ph type="sldNum" sz="quarter" idx="4"/>
          </p:nvPr>
        </p:nvSpPr>
        <p:spPr>
          <a:xfrm>
            <a:off x="7524327" y="56670"/>
            <a:ext cx="1591198" cy="365125"/>
          </a:xfrm>
          <a:prstGeom prst="rect">
            <a:avLst/>
          </a:prstGeom>
        </p:spPr>
        <p:txBody>
          <a:bodyPr vert="horz" lIns="91440" tIns="45720" rIns="91440" bIns="45720" rtlCol="0" anchor="ctr"/>
          <a:lstStyle>
            <a:lvl1pPr algn="ctr">
              <a:defRPr sz="1800">
                <a:solidFill>
                  <a:schemeClr val="bg1"/>
                </a:solidFill>
                <a:latin typeface="Arial Black" panose="020B0A04020102020204" pitchFamily="34" charset="0"/>
              </a:defRPr>
            </a:lvl1pPr>
          </a:lstStyle>
          <a:p>
            <a:r>
              <a:rPr lang="en-US" altLang="ja-JP" smtClean="0"/>
              <a:t>No.</a:t>
            </a:r>
            <a:fld id="{DF36433D-C620-4E71-9523-EFE6715C9830}" type="slidenum">
              <a:rPr lang="ja-JP" altLang="en-US" smtClean="0"/>
              <a:pPr/>
              <a:t>‹#›</a:t>
            </a:fld>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73" y="88379"/>
            <a:ext cx="781634" cy="299913"/>
          </a:xfrm>
          <a:prstGeom prst="rect">
            <a:avLst/>
          </a:prstGeom>
        </p:spPr>
      </p:pic>
    </p:spTree>
    <p:extLst>
      <p:ext uri="{BB962C8B-B14F-4D97-AF65-F5344CB8AC3E}">
        <p14:creationId xmlns:p14="http://schemas.microsoft.com/office/powerpoint/2010/main" val="25661427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9" name="正方形/長方形 8"/>
          <p:cNvSpPr/>
          <p:nvPr userDrawn="1"/>
        </p:nvSpPr>
        <p:spPr>
          <a:xfrm>
            <a:off x="1630800" y="0"/>
            <a:ext cx="5893527" cy="476672"/>
          </a:xfrm>
          <a:prstGeom prst="rect">
            <a:avLst/>
          </a:prstGeom>
          <a:solidFill>
            <a:srgbClr val="F5F5F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ja-JP" sz="2000" b="1" dirty="0" smtClean="0">
                <a:solidFill>
                  <a:srgbClr val="00B0F0"/>
                </a:solidFill>
                <a:latin typeface="Meiryo UI" panose="020B0604030504040204" pitchFamily="50" charset="-128"/>
                <a:ea typeface="Meiryo UI" panose="020B0604030504040204" pitchFamily="50" charset="-128"/>
              </a:rPr>
              <a:t>2. </a:t>
            </a:r>
            <a:r>
              <a:rPr kumimoji="0" lang="ja-JP" altLang="en-US" sz="2000" b="1" dirty="0" smtClean="0">
                <a:solidFill>
                  <a:srgbClr val="00B0F0"/>
                </a:solidFill>
                <a:latin typeface="Meiryo UI" panose="020B0604030504040204" pitchFamily="50" charset="-128"/>
                <a:ea typeface="Meiryo UI" panose="020B0604030504040204" pitchFamily="50" charset="-128"/>
              </a:rPr>
              <a:t>これまでの経緯</a:t>
            </a:r>
            <a:endParaRPr kumimoji="1" lang="ja-JP" altLang="en-US" sz="2000" b="1" dirty="0">
              <a:solidFill>
                <a:srgbClr val="00B0F0"/>
              </a:solidFill>
              <a:latin typeface="Meiryo UI" panose="020B0604030504040204" pitchFamily="50" charset="-128"/>
              <a:ea typeface="Meiryo UI" panose="020B0604030504040204" pitchFamily="50" charset="-128"/>
            </a:endParaRPr>
          </a:p>
        </p:txBody>
      </p:sp>
      <p:sp>
        <p:nvSpPr>
          <p:cNvPr id="10" name="正方形/長方形 9"/>
          <p:cNvSpPr/>
          <p:nvPr userDrawn="1"/>
        </p:nvSpPr>
        <p:spPr>
          <a:xfrm>
            <a:off x="7524327" y="0"/>
            <a:ext cx="1630771"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0"/>
            <a:ext cx="1630800"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0"/>
          <p:cNvSpPr>
            <a:spLocks noGrp="1"/>
          </p:cNvSpPr>
          <p:nvPr>
            <p:ph type="sldNum" sz="quarter" idx="4"/>
          </p:nvPr>
        </p:nvSpPr>
        <p:spPr>
          <a:xfrm>
            <a:off x="7524327" y="56670"/>
            <a:ext cx="1591198" cy="365125"/>
          </a:xfrm>
          <a:prstGeom prst="rect">
            <a:avLst/>
          </a:prstGeom>
        </p:spPr>
        <p:txBody>
          <a:bodyPr vert="horz" lIns="91440" tIns="45720" rIns="91440" bIns="45720" rtlCol="0" anchor="ctr"/>
          <a:lstStyle>
            <a:lvl1pPr algn="ctr">
              <a:defRPr sz="1800">
                <a:solidFill>
                  <a:schemeClr val="bg1"/>
                </a:solidFill>
                <a:latin typeface="Arial Black" panose="020B0A04020102020204" pitchFamily="34" charset="0"/>
              </a:defRPr>
            </a:lvl1pPr>
          </a:lstStyle>
          <a:p>
            <a:r>
              <a:rPr lang="en-US" altLang="ja-JP" smtClean="0"/>
              <a:t>No.</a:t>
            </a:r>
            <a:fld id="{DF36433D-C620-4E71-9523-EFE6715C9830}" type="slidenum">
              <a:rPr lang="ja-JP" altLang="en-US" smtClean="0"/>
              <a:pPr/>
              <a:t>‹#›</a:t>
            </a:fld>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73" y="88379"/>
            <a:ext cx="781634" cy="299913"/>
          </a:xfrm>
          <a:prstGeom prst="rect">
            <a:avLst/>
          </a:prstGeom>
        </p:spPr>
      </p:pic>
    </p:spTree>
    <p:extLst>
      <p:ext uri="{BB962C8B-B14F-4D97-AF65-F5344CB8AC3E}">
        <p14:creationId xmlns:p14="http://schemas.microsoft.com/office/powerpoint/2010/main" val="21943099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9" name="正方形/長方形 8"/>
          <p:cNvSpPr/>
          <p:nvPr userDrawn="1"/>
        </p:nvSpPr>
        <p:spPr>
          <a:xfrm>
            <a:off x="1630800" y="0"/>
            <a:ext cx="5893527" cy="476672"/>
          </a:xfrm>
          <a:prstGeom prst="rect">
            <a:avLst/>
          </a:prstGeom>
          <a:solidFill>
            <a:srgbClr val="F5F5F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ja-JP" sz="2000" b="1" dirty="0" smtClean="0">
                <a:solidFill>
                  <a:srgbClr val="00B0F0"/>
                </a:solidFill>
                <a:latin typeface="Meiryo UI" panose="020B0604030504040204" pitchFamily="50" charset="-128"/>
                <a:ea typeface="Meiryo UI" panose="020B0604030504040204" pitchFamily="50" charset="-128"/>
              </a:rPr>
              <a:t>2. </a:t>
            </a:r>
            <a:r>
              <a:rPr kumimoji="0" lang="ja-JP" altLang="en-US" sz="2000" b="1" dirty="0" smtClean="0">
                <a:solidFill>
                  <a:srgbClr val="00B0F0"/>
                </a:solidFill>
                <a:latin typeface="Meiryo UI" panose="020B0604030504040204" pitchFamily="50" charset="-128"/>
                <a:ea typeface="Meiryo UI" panose="020B0604030504040204" pitchFamily="50" charset="-128"/>
              </a:rPr>
              <a:t>これまでの経緯</a:t>
            </a:r>
            <a:endParaRPr kumimoji="1" lang="ja-JP" altLang="en-US" sz="2000" b="1" dirty="0">
              <a:solidFill>
                <a:srgbClr val="00B0F0"/>
              </a:solidFill>
              <a:latin typeface="Meiryo UI" panose="020B0604030504040204" pitchFamily="50" charset="-128"/>
              <a:ea typeface="Meiryo UI" panose="020B0604030504040204" pitchFamily="50" charset="-128"/>
            </a:endParaRPr>
          </a:p>
        </p:txBody>
      </p:sp>
      <p:sp>
        <p:nvSpPr>
          <p:cNvPr id="10" name="正方形/長方形 9"/>
          <p:cNvSpPr/>
          <p:nvPr userDrawn="1"/>
        </p:nvSpPr>
        <p:spPr>
          <a:xfrm>
            <a:off x="7524327" y="0"/>
            <a:ext cx="1630771"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0"/>
            <a:ext cx="1630800"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0"/>
          <p:cNvSpPr>
            <a:spLocks noGrp="1"/>
          </p:cNvSpPr>
          <p:nvPr>
            <p:ph type="sldNum" sz="quarter" idx="4"/>
          </p:nvPr>
        </p:nvSpPr>
        <p:spPr>
          <a:xfrm>
            <a:off x="7524327" y="56670"/>
            <a:ext cx="1591198" cy="365125"/>
          </a:xfrm>
          <a:prstGeom prst="rect">
            <a:avLst/>
          </a:prstGeom>
        </p:spPr>
        <p:txBody>
          <a:bodyPr vert="horz" lIns="91440" tIns="45720" rIns="91440" bIns="45720" rtlCol="0" anchor="ctr"/>
          <a:lstStyle>
            <a:lvl1pPr algn="ctr">
              <a:defRPr sz="1800">
                <a:solidFill>
                  <a:schemeClr val="bg1"/>
                </a:solidFill>
                <a:latin typeface="Arial Black" panose="020B0A04020102020204" pitchFamily="34" charset="0"/>
              </a:defRPr>
            </a:lvl1pPr>
          </a:lstStyle>
          <a:p>
            <a:r>
              <a:rPr lang="en-US" altLang="ja-JP" smtClean="0"/>
              <a:t>No.</a:t>
            </a:r>
            <a:fld id="{DF36433D-C620-4E71-9523-EFE6715C9830}" type="slidenum">
              <a:rPr lang="ja-JP" altLang="en-US" smtClean="0"/>
              <a:pPr/>
              <a:t>‹#›</a:t>
            </a:fld>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73" y="88379"/>
            <a:ext cx="781634" cy="299913"/>
          </a:xfrm>
          <a:prstGeom prst="rect">
            <a:avLst/>
          </a:prstGeom>
        </p:spPr>
      </p:pic>
    </p:spTree>
    <p:extLst>
      <p:ext uri="{BB962C8B-B14F-4D97-AF65-F5344CB8AC3E}">
        <p14:creationId xmlns:p14="http://schemas.microsoft.com/office/powerpoint/2010/main" val="418038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9" name="正方形/長方形 8"/>
          <p:cNvSpPr/>
          <p:nvPr userDrawn="1"/>
        </p:nvSpPr>
        <p:spPr>
          <a:xfrm>
            <a:off x="1630800" y="0"/>
            <a:ext cx="5893527" cy="476672"/>
          </a:xfrm>
          <a:prstGeom prst="rect">
            <a:avLst/>
          </a:prstGeom>
          <a:solidFill>
            <a:srgbClr val="F5F5F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smtClean="0">
                <a:solidFill>
                  <a:srgbClr val="00B0F0"/>
                </a:solidFill>
                <a:latin typeface="Meiryo UI" panose="020B0604030504040204" pitchFamily="50" charset="-128"/>
                <a:ea typeface="Meiryo UI" panose="020B0604030504040204" pitchFamily="50" charset="-128"/>
              </a:rPr>
              <a:t>3. </a:t>
            </a:r>
            <a:r>
              <a:rPr kumimoji="1" lang="ja-JP" altLang="en-US" sz="2000" b="1" dirty="0" smtClean="0">
                <a:solidFill>
                  <a:srgbClr val="00B0F0"/>
                </a:solidFill>
                <a:latin typeface="Meiryo UI" panose="020B0604030504040204" pitchFamily="50" charset="-128"/>
                <a:ea typeface="Meiryo UI" panose="020B0604030504040204" pitchFamily="50" charset="-128"/>
              </a:rPr>
              <a:t>今後の予定</a:t>
            </a:r>
          </a:p>
        </p:txBody>
      </p:sp>
      <p:sp>
        <p:nvSpPr>
          <p:cNvPr id="10" name="正方形/長方形 9"/>
          <p:cNvSpPr/>
          <p:nvPr userDrawn="1"/>
        </p:nvSpPr>
        <p:spPr>
          <a:xfrm>
            <a:off x="7524327" y="0"/>
            <a:ext cx="1630771"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0"/>
            <a:ext cx="1630800"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0"/>
          <p:cNvSpPr>
            <a:spLocks noGrp="1"/>
          </p:cNvSpPr>
          <p:nvPr>
            <p:ph type="sldNum" sz="quarter" idx="4"/>
          </p:nvPr>
        </p:nvSpPr>
        <p:spPr>
          <a:xfrm>
            <a:off x="7524327" y="56670"/>
            <a:ext cx="1591198" cy="365125"/>
          </a:xfrm>
          <a:prstGeom prst="rect">
            <a:avLst/>
          </a:prstGeom>
        </p:spPr>
        <p:txBody>
          <a:bodyPr vert="horz" lIns="91440" tIns="45720" rIns="91440" bIns="45720" rtlCol="0" anchor="ctr"/>
          <a:lstStyle>
            <a:lvl1pPr algn="ctr">
              <a:defRPr sz="1800">
                <a:solidFill>
                  <a:schemeClr val="bg1"/>
                </a:solidFill>
                <a:latin typeface="Arial Black" panose="020B0A04020102020204" pitchFamily="34" charset="0"/>
              </a:defRPr>
            </a:lvl1pPr>
          </a:lstStyle>
          <a:p>
            <a:r>
              <a:rPr lang="en-US" altLang="ja-JP" smtClean="0"/>
              <a:t>No.</a:t>
            </a:r>
            <a:fld id="{DF36433D-C620-4E71-9523-EFE6715C9830}" type="slidenum">
              <a:rPr lang="ja-JP" altLang="en-US" smtClean="0"/>
              <a:pPr/>
              <a:t>‹#›</a:t>
            </a:fld>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73" y="88379"/>
            <a:ext cx="781634" cy="299913"/>
          </a:xfrm>
          <a:prstGeom prst="rect">
            <a:avLst/>
          </a:prstGeom>
        </p:spPr>
      </p:pic>
    </p:spTree>
    <p:extLst>
      <p:ext uri="{BB962C8B-B14F-4D97-AF65-F5344CB8AC3E}">
        <p14:creationId xmlns:p14="http://schemas.microsoft.com/office/powerpoint/2010/main" val="20015693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9" name="正方形/長方形 8"/>
          <p:cNvSpPr/>
          <p:nvPr userDrawn="1"/>
        </p:nvSpPr>
        <p:spPr>
          <a:xfrm>
            <a:off x="1630800" y="0"/>
            <a:ext cx="5893527" cy="476672"/>
          </a:xfrm>
          <a:prstGeom prst="rect">
            <a:avLst/>
          </a:prstGeom>
          <a:solidFill>
            <a:srgbClr val="F5F5F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B0F0"/>
                </a:solidFill>
                <a:latin typeface="Meiryo UI" panose="020B0604030504040204" pitchFamily="50" charset="-128"/>
                <a:ea typeface="Meiryo UI" panose="020B0604030504040204" pitchFamily="50" charset="-128"/>
              </a:rPr>
              <a:t>4.</a:t>
            </a:r>
            <a:r>
              <a:rPr kumimoji="1" lang="ja-JP" altLang="en-US" sz="2000" b="1" dirty="0" smtClean="0">
                <a:solidFill>
                  <a:srgbClr val="00B0F0"/>
                </a:solidFill>
                <a:latin typeface="Meiryo UI" panose="020B0604030504040204" pitchFamily="50" charset="-128"/>
                <a:ea typeface="Meiryo UI" panose="020B0604030504040204" pitchFamily="50" charset="-128"/>
              </a:rPr>
              <a:t>　まとめ</a:t>
            </a:r>
            <a:endParaRPr kumimoji="1" lang="ja-JP" altLang="en-US" sz="2000" b="1" dirty="0">
              <a:solidFill>
                <a:srgbClr val="00B0F0"/>
              </a:solidFill>
              <a:latin typeface="Meiryo UI" panose="020B0604030504040204" pitchFamily="50" charset="-128"/>
              <a:ea typeface="Meiryo UI" panose="020B0604030504040204" pitchFamily="50" charset="-128"/>
            </a:endParaRPr>
          </a:p>
        </p:txBody>
      </p:sp>
      <p:sp>
        <p:nvSpPr>
          <p:cNvPr id="10" name="正方形/長方形 9"/>
          <p:cNvSpPr/>
          <p:nvPr userDrawn="1"/>
        </p:nvSpPr>
        <p:spPr>
          <a:xfrm>
            <a:off x="7524327" y="0"/>
            <a:ext cx="1630771"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0"/>
            <a:ext cx="1630800"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0"/>
          <p:cNvSpPr>
            <a:spLocks noGrp="1"/>
          </p:cNvSpPr>
          <p:nvPr>
            <p:ph type="sldNum" sz="quarter" idx="4"/>
          </p:nvPr>
        </p:nvSpPr>
        <p:spPr>
          <a:xfrm>
            <a:off x="7524327" y="56670"/>
            <a:ext cx="1591198" cy="365125"/>
          </a:xfrm>
          <a:prstGeom prst="rect">
            <a:avLst/>
          </a:prstGeom>
        </p:spPr>
        <p:txBody>
          <a:bodyPr vert="horz" lIns="91440" tIns="45720" rIns="91440" bIns="45720" rtlCol="0" anchor="ctr"/>
          <a:lstStyle>
            <a:lvl1pPr algn="ctr">
              <a:defRPr sz="1800">
                <a:solidFill>
                  <a:schemeClr val="bg1"/>
                </a:solidFill>
                <a:latin typeface="Arial Black" panose="020B0A04020102020204" pitchFamily="34" charset="0"/>
              </a:defRPr>
            </a:lvl1pPr>
          </a:lstStyle>
          <a:p>
            <a:r>
              <a:rPr lang="en-US" altLang="ja-JP" smtClean="0"/>
              <a:t>No.</a:t>
            </a:r>
            <a:fld id="{DF36433D-C620-4E71-9523-EFE6715C9830}" type="slidenum">
              <a:rPr lang="ja-JP" altLang="en-US" smtClean="0"/>
              <a:pPr/>
              <a:t>‹#›</a:t>
            </a:fld>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73" y="88379"/>
            <a:ext cx="781634" cy="299913"/>
          </a:xfrm>
          <a:prstGeom prst="rect">
            <a:avLst/>
          </a:prstGeom>
        </p:spPr>
      </p:pic>
    </p:spTree>
    <p:extLst>
      <p:ext uri="{BB962C8B-B14F-4D97-AF65-F5344CB8AC3E}">
        <p14:creationId xmlns:p14="http://schemas.microsoft.com/office/powerpoint/2010/main" val="3477177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9" name="正方形/長方形 8"/>
          <p:cNvSpPr/>
          <p:nvPr userDrawn="1"/>
        </p:nvSpPr>
        <p:spPr>
          <a:xfrm>
            <a:off x="1630800" y="0"/>
            <a:ext cx="5893527" cy="476672"/>
          </a:xfrm>
          <a:prstGeom prst="rect">
            <a:avLst/>
          </a:prstGeom>
          <a:solidFill>
            <a:srgbClr val="F5F5F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rgbClr val="00B0F0"/>
              </a:solidFill>
              <a:latin typeface="Meiryo UI" panose="020B0604030504040204" pitchFamily="50" charset="-128"/>
              <a:ea typeface="Meiryo UI" panose="020B0604030504040204" pitchFamily="50" charset="-128"/>
            </a:endParaRPr>
          </a:p>
        </p:txBody>
      </p:sp>
      <p:sp>
        <p:nvSpPr>
          <p:cNvPr id="10" name="正方形/長方形 9"/>
          <p:cNvSpPr/>
          <p:nvPr userDrawn="1"/>
        </p:nvSpPr>
        <p:spPr>
          <a:xfrm>
            <a:off x="7524327" y="0"/>
            <a:ext cx="1630771"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0"/>
            <a:ext cx="1630800"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0"/>
          <p:cNvSpPr>
            <a:spLocks noGrp="1"/>
          </p:cNvSpPr>
          <p:nvPr>
            <p:ph type="sldNum" sz="quarter" idx="4"/>
          </p:nvPr>
        </p:nvSpPr>
        <p:spPr>
          <a:xfrm>
            <a:off x="7524327" y="56670"/>
            <a:ext cx="1591198" cy="365125"/>
          </a:xfrm>
          <a:prstGeom prst="rect">
            <a:avLst/>
          </a:prstGeom>
        </p:spPr>
        <p:txBody>
          <a:bodyPr vert="horz" lIns="91440" tIns="45720" rIns="91440" bIns="45720" rtlCol="0" anchor="ctr"/>
          <a:lstStyle>
            <a:lvl1pPr algn="ctr">
              <a:defRPr sz="1800">
                <a:solidFill>
                  <a:schemeClr val="bg1"/>
                </a:solidFill>
                <a:latin typeface="Arial Black" panose="020B0A04020102020204" pitchFamily="34" charset="0"/>
              </a:defRPr>
            </a:lvl1pPr>
          </a:lstStyle>
          <a:p>
            <a:r>
              <a:rPr lang="en-US" altLang="ja-JP" smtClean="0"/>
              <a:t>No.</a:t>
            </a:r>
            <a:fld id="{DF36433D-C620-4E71-9523-EFE6715C9830}" type="slidenum">
              <a:rPr lang="ja-JP" altLang="en-US" smtClean="0"/>
              <a:pPr/>
              <a:t>‹#›</a:t>
            </a:fld>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73" y="88379"/>
            <a:ext cx="781634" cy="299913"/>
          </a:xfrm>
          <a:prstGeom prst="rect">
            <a:avLst/>
          </a:prstGeom>
        </p:spPr>
      </p:pic>
    </p:spTree>
    <p:extLst>
      <p:ext uri="{BB962C8B-B14F-4D97-AF65-F5344CB8AC3E}">
        <p14:creationId xmlns:p14="http://schemas.microsoft.com/office/powerpoint/2010/main" val="8353820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
        <p:nvSpPr>
          <p:cNvPr id="9" name="正方形/長方形 8"/>
          <p:cNvSpPr/>
          <p:nvPr userDrawn="1"/>
        </p:nvSpPr>
        <p:spPr>
          <a:xfrm>
            <a:off x="1630800" y="0"/>
            <a:ext cx="5893527" cy="476672"/>
          </a:xfrm>
          <a:prstGeom prst="rect">
            <a:avLst/>
          </a:prstGeom>
          <a:solidFill>
            <a:srgbClr val="F5F5F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B0F0"/>
                </a:solidFill>
                <a:latin typeface="Meiryo UI" panose="020B0604030504040204" pitchFamily="50" charset="-128"/>
                <a:ea typeface="Meiryo UI" panose="020B0604030504040204" pitchFamily="50" charset="-128"/>
              </a:rPr>
              <a:t>1. </a:t>
            </a:r>
            <a:r>
              <a:rPr kumimoji="1" lang="ja-JP" altLang="en-US" sz="2000" b="1" dirty="0" smtClean="0">
                <a:solidFill>
                  <a:srgbClr val="00B0F0"/>
                </a:solidFill>
                <a:latin typeface="Meiryo UI" panose="020B0604030504040204" pitchFamily="50" charset="-128"/>
                <a:ea typeface="Meiryo UI" panose="020B0604030504040204" pitchFamily="50" charset="-128"/>
              </a:rPr>
              <a:t>さかいエコバンクの紹介</a:t>
            </a:r>
            <a:endParaRPr kumimoji="1" lang="ja-JP" altLang="en-US" sz="2000" b="1" dirty="0">
              <a:solidFill>
                <a:srgbClr val="00B0F0"/>
              </a:solidFill>
              <a:latin typeface="Meiryo UI" panose="020B0604030504040204" pitchFamily="50" charset="-128"/>
              <a:ea typeface="Meiryo UI" panose="020B0604030504040204" pitchFamily="50" charset="-128"/>
            </a:endParaRPr>
          </a:p>
        </p:txBody>
      </p:sp>
      <p:sp>
        <p:nvSpPr>
          <p:cNvPr id="10" name="正方形/長方形 9"/>
          <p:cNvSpPr/>
          <p:nvPr userDrawn="1"/>
        </p:nvSpPr>
        <p:spPr>
          <a:xfrm>
            <a:off x="7524327" y="0"/>
            <a:ext cx="1630771"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0"/>
            <a:ext cx="1630800" cy="476672"/>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0"/>
          <p:cNvSpPr>
            <a:spLocks noGrp="1"/>
          </p:cNvSpPr>
          <p:nvPr>
            <p:ph type="sldNum" sz="quarter" idx="4"/>
          </p:nvPr>
        </p:nvSpPr>
        <p:spPr>
          <a:xfrm>
            <a:off x="7524327" y="56670"/>
            <a:ext cx="1591198" cy="365125"/>
          </a:xfrm>
          <a:prstGeom prst="rect">
            <a:avLst/>
          </a:prstGeom>
        </p:spPr>
        <p:txBody>
          <a:bodyPr vert="horz" lIns="91440" tIns="45720" rIns="91440" bIns="45720" rtlCol="0" anchor="ctr"/>
          <a:lstStyle>
            <a:lvl1pPr algn="ctr">
              <a:defRPr sz="1800">
                <a:solidFill>
                  <a:schemeClr val="bg1"/>
                </a:solidFill>
                <a:latin typeface="Arial Black" panose="020B0A04020102020204" pitchFamily="34" charset="0"/>
              </a:defRPr>
            </a:lvl1pPr>
          </a:lstStyle>
          <a:p>
            <a:r>
              <a:rPr lang="en-US" altLang="ja-JP" smtClean="0"/>
              <a:t>No.</a:t>
            </a:r>
            <a:fld id="{DF36433D-C620-4E71-9523-EFE6715C9830}" type="slidenum">
              <a:rPr lang="ja-JP" altLang="en-US" smtClean="0"/>
              <a:pPr/>
              <a:t>‹#›</a:t>
            </a:fld>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73" y="88379"/>
            <a:ext cx="781634" cy="299913"/>
          </a:xfrm>
          <a:prstGeom prst="rect">
            <a:avLst/>
          </a:prstGeom>
        </p:spPr>
      </p:pic>
    </p:spTree>
    <p:extLst>
      <p:ext uri="{BB962C8B-B14F-4D97-AF65-F5344CB8AC3E}">
        <p14:creationId xmlns:p14="http://schemas.microsoft.com/office/powerpoint/2010/main" val="2135057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189245"/>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58" r:id="rId3"/>
    <p:sldLayoutId id="2147483660" r:id="rId4"/>
    <p:sldLayoutId id="2147483659" r:id="rId5"/>
    <p:sldLayoutId id="2147483661" r:id="rId6"/>
    <p:sldLayoutId id="2147483662" r:id="rId7"/>
    <p:sldLayoutId id="2147483663"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0.pn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jpeg"/><Relationship Id="rId15" Type="http://schemas.microsoft.com/office/2007/relationships/hdphoto" Target="../media/hdphoto6.wdp"/><Relationship Id="rId10" Type="http://schemas.microsoft.com/office/2007/relationships/hdphoto" Target="../media/hdphoto4.wdp"/><Relationship Id="rId4" Type="http://schemas.openxmlformats.org/officeDocument/2006/relationships/image" Target="../media/image17.jpeg"/><Relationship Id="rId9" Type="http://schemas.openxmlformats.org/officeDocument/2006/relationships/image" Target="../media/image21.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1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30423" y="952499"/>
            <a:ext cx="7713477" cy="4641559"/>
            <a:chOff x="630423" y="971549"/>
            <a:chExt cx="7713477" cy="4641559"/>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11940"/>
            <a:stretch/>
          </p:blipFill>
          <p:spPr>
            <a:xfrm>
              <a:off x="630423" y="971549"/>
              <a:ext cx="3441405" cy="2028683"/>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5217" t="36003" r="15934" b="5448"/>
            <a:stretch/>
          </p:blipFill>
          <p:spPr>
            <a:xfrm>
              <a:off x="630423" y="3677229"/>
              <a:ext cx="3441405" cy="1935879"/>
            </a:xfrm>
            <a:prstGeom prst="rect">
              <a:avLst/>
            </a:prstGeom>
          </p:spPr>
        </p:pic>
        <p:pic>
          <p:nvPicPr>
            <p:cNvPr id="17" name="図 28"/>
            <p:cNvPicPr>
              <a:picLocks noChangeAspect="1"/>
            </p:cNvPicPr>
            <p:nvPr/>
          </p:nvPicPr>
          <p:blipFill rotWithShape="1">
            <a:blip r:embed="rId5">
              <a:extLst>
                <a:ext uri="{28A0092B-C50C-407E-A947-70E740481C1C}">
                  <a14:useLocalDpi xmlns:a14="http://schemas.microsoft.com/office/drawing/2010/main" val="0"/>
                </a:ext>
              </a:extLst>
            </a:blip>
            <a:srcRect l="1" t="28730" r="5352" b="3267"/>
            <a:stretch/>
          </p:blipFill>
          <p:spPr bwMode="auto">
            <a:xfrm>
              <a:off x="4785458" y="971550"/>
              <a:ext cx="3558442" cy="20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rotWithShape="1">
            <a:blip r:embed="rId6" cstate="print">
              <a:extLst>
                <a:ext uri="{28A0092B-C50C-407E-A947-70E740481C1C}">
                  <a14:useLocalDpi xmlns:a14="http://schemas.microsoft.com/office/drawing/2010/main" val="0"/>
                </a:ext>
              </a:extLst>
            </a:blip>
            <a:srcRect r="2601" b="17095"/>
            <a:stretch/>
          </p:blipFill>
          <p:spPr>
            <a:xfrm>
              <a:off x="4845236" y="3679219"/>
              <a:ext cx="3498663" cy="1925714"/>
            </a:xfrm>
            <a:prstGeom prst="rect">
              <a:avLst/>
            </a:prstGeom>
          </p:spPr>
        </p:pic>
      </p:grpSp>
      <p:sp>
        <p:nvSpPr>
          <p:cNvPr id="7" name="正方形/長方形 6"/>
          <p:cNvSpPr/>
          <p:nvPr/>
        </p:nvSpPr>
        <p:spPr>
          <a:xfrm>
            <a:off x="498962" y="686674"/>
            <a:ext cx="7834954" cy="5006409"/>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07783" y="2841740"/>
            <a:ext cx="7834954" cy="104518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740" y="2985917"/>
            <a:ext cx="9144000" cy="1015663"/>
          </a:xfrm>
          <a:prstGeom prst="rect">
            <a:avLst/>
          </a:prstGeom>
          <a:noFill/>
        </p:spPr>
        <p:txBody>
          <a:bodyPr wrap="square" rtlCol="0">
            <a:spAutoFit/>
          </a:bodyPr>
          <a:lstStyle/>
          <a:p>
            <a:pPr algn="ctr"/>
            <a:r>
              <a:rPr kumimoji="1" lang="ja-JP" altLang="en-US" sz="3000" dirty="0" smtClean="0">
                <a:latin typeface="HGｺﾞｼｯｸM" panose="020B0609000000000000" pitchFamily="49" charset="-128"/>
                <a:ea typeface="HGｺﾞｼｯｸM" panose="020B0609000000000000" pitchFamily="49" charset="-128"/>
              </a:rPr>
              <a:t>堺市における</a:t>
            </a:r>
            <a:r>
              <a:rPr kumimoji="1" lang="ja-JP" altLang="en-US" sz="3000" dirty="0">
                <a:latin typeface="HGｺﾞｼｯｸM" panose="020B0609000000000000" pitchFamily="49" charset="-128"/>
                <a:ea typeface="HGｺﾞｼｯｸM" panose="020B0609000000000000" pitchFamily="49" charset="-128"/>
              </a:rPr>
              <a:t>“</a:t>
            </a:r>
            <a:r>
              <a:rPr kumimoji="1" lang="ja-JP" altLang="en-US" sz="3000" dirty="0" smtClean="0">
                <a:latin typeface="HGｺﾞｼｯｸM" panose="020B0609000000000000" pitchFamily="49" charset="-128"/>
                <a:ea typeface="HGｺﾞｼｯｸM" panose="020B0609000000000000" pitchFamily="49" charset="-128"/>
              </a:rPr>
              <a:t>水素</a:t>
            </a:r>
            <a:r>
              <a:rPr kumimoji="1" lang="ja-JP" altLang="en-US" sz="3000" dirty="0">
                <a:latin typeface="HGｺﾞｼｯｸM" panose="020B0609000000000000" pitchFamily="49" charset="-128"/>
                <a:ea typeface="HGｺﾞｼｯｸM" panose="020B0609000000000000" pitchFamily="49" charset="-128"/>
              </a:rPr>
              <a:t>社会</a:t>
            </a:r>
            <a:r>
              <a:rPr kumimoji="1" lang="en-US" altLang="ja-JP" sz="3000" dirty="0" smtClean="0">
                <a:latin typeface="HGｺﾞｼｯｸM" panose="020B0609000000000000" pitchFamily="49" charset="-128"/>
                <a:ea typeface="HGｺﾞｼｯｸM" panose="020B0609000000000000" pitchFamily="49" charset="-128"/>
              </a:rPr>
              <a:t>”</a:t>
            </a:r>
            <a:r>
              <a:rPr kumimoji="1" lang="ja-JP" altLang="en-US" sz="3000" dirty="0" smtClean="0">
                <a:latin typeface="HGｺﾞｼｯｸM" panose="020B0609000000000000" pitchFamily="49" charset="-128"/>
                <a:ea typeface="HGｺﾞｼｯｸM" panose="020B0609000000000000" pitchFamily="49" charset="-128"/>
              </a:rPr>
              <a:t>に</a:t>
            </a:r>
            <a:r>
              <a:rPr kumimoji="1" lang="ja-JP" altLang="en-US" sz="3000" dirty="0">
                <a:latin typeface="HGｺﾞｼｯｸM" panose="020B0609000000000000" pitchFamily="49" charset="-128"/>
                <a:ea typeface="HGｺﾞｼｯｸM" panose="020B0609000000000000" pitchFamily="49" charset="-128"/>
              </a:rPr>
              <a:t>向</a:t>
            </a:r>
            <a:r>
              <a:rPr kumimoji="1" lang="ja-JP" altLang="en-US" sz="3000" dirty="0" smtClean="0">
                <a:latin typeface="HGｺﾞｼｯｸM" panose="020B0609000000000000" pitchFamily="49" charset="-128"/>
                <a:ea typeface="HGｺﾞｼｯｸM" panose="020B0609000000000000" pitchFamily="49" charset="-128"/>
              </a:rPr>
              <a:t>けた取組</a:t>
            </a:r>
            <a:endParaRPr kumimoji="1" lang="ja-JP" altLang="en-US" sz="3000" dirty="0">
              <a:latin typeface="HGｺﾞｼｯｸM" panose="020B0609000000000000" pitchFamily="49" charset="-128"/>
              <a:ea typeface="HGｺﾞｼｯｸM" panose="020B0609000000000000" pitchFamily="49" charset="-128"/>
            </a:endParaRPr>
          </a:p>
          <a:p>
            <a:pPr algn="ctr"/>
            <a:endParaRPr kumimoji="1" lang="ja-JP" altLang="en-US" sz="3000" dirty="0">
              <a:latin typeface="HGP創英角ｺﾞｼｯｸUB" panose="020B0900000000000000" pitchFamily="50" charset="-128"/>
              <a:ea typeface="HGP創英角ｺﾞｼｯｸUB" panose="020B0900000000000000" pitchFamily="50" charset="-128"/>
            </a:endParaRPr>
          </a:p>
        </p:txBody>
      </p:sp>
      <p:pic>
        <p:nvPicPr>
          <p:cNvPr id="8"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saturation sat="0"/>
                    </a14:imgEffect>
                  </a14:imgLayer>
                </a14:imgProps>
              </a:ext>
              <a:ext uri="{28A0092B-C50C-407E-A947-70E740481C1C}">
                <a14:useLocalDpi xmlns:a14="http://schemas.microsoft.com/office/drawing/2010/main" val="0"/>
              </a:ext>
            </a:extLst>
          </a:blip>
          <a:srcRect t="64133" b="23065"/>
          <a:stretch/>
        </p:blipFill>
        <p:spPr bwMode="auto">
          <a:xfrm>
            <a:off x="-170211" y="5900530"/>
            <a:ext cx="9537288" cy="86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コネクタ 11"/>
          <p:cNvCxnSpPr/>
          <p:nvPr/>
        </p:nvCxnSpPr>
        <p:spPr>
          <a:xfrm>
            <a:off x="732022" y="3606724"/>
            <a:ext cx="7611877" cy="0"/>
          </a:xfrm>
          <a:prstGeom prst="line">
            <a:avLst/>
          </a:prstGeom>
          <a:ln>
            <a:solidFill>
              <a:srgbClr val="00104C"/>
            </a:solidFill>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423" y="95773"/>
            <a:ext cx="1719847" cy="483879"/>
          </a:xfrm>
          <a:prstGeom prst="rect">
            <a:avLst/>
          </a:prstGeom>
        </p:spPr>
      </p:pic>
      <p:sp>
        <p:nvSpPr>
          <p:cNvPr id="14" name="正方形/長方形 13"/>
          <p:cNvSpPr/>
          <p:nvPr/>
        </p:nvSpPr>
        <p:spPr>
          <a:xfrm flipV="1">
            <a:off x="630423" y="723902"/>
            <a:ext cx="7831407" cy="47414"/>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flipV="1">
            <a:off x="-46740" y="6522386"/>
            <a:ext cx="9285989" cy="430863"/>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2396" y="196654"/>
            <a:ext cx="1049434" cy="404443"/>
          </a:xfrm>
          <a:prstGeom prst="rect">
            <a:avLst/>
          </a:prstGeom>
        </p:spPr>
      </p:pic>
      <p:sp>
        <p:nvSpPr>
          <p:cNvPr id="19" name="正方形/長方形 18"/>
          <p:cNvSpPr/>
          <p:nvPr/>
        </p:nvSpPr>
        <p:spPr>
          <a:xfrm>
            <a:off x="641652" y="5128136"/>
            <a:ext cx="7834954" cy="89464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5091829"/>
            <a:ext cx="9144000" cy="1015663"/>
          </a:xfrm>
          <a:prstGeom prst="rect">
            <a:avLst/>
          </a:prstGeom>
          <a:noFill/>
        </p:spPr>
        <p:txBody>
          <a:bodyPr wrap="square" rtlCol="0">
            <a:spAutoFit/>
          </a:bodyPr>
          <a:lstStyle/>
          <a:p>
            <a:pPr algn="ctr"/>
            <a:r>
              <a:rPr kumimoji="1" lang="ja-JP" altLang="en-US" sz="2000" dirty="0" smtClean="0">
                <a:latin typeface="HGｺﾞｼｯｸM" panose="020B0609000000000000" pitchFamily="49" charset="-128"/>
                <a:ea typeface="HGｺﾞｼｯｸM" panose="020B0609000000000000" pitchFamily="49" charset="-128"/>
              </a:rPr>
              <a:t>令和３年</a:t>
            </a:r>
            <a:r>
              <a:rPr lang="ja-JP" altLang="en-US" sz="2000" dirty="0" smtClean="0">
                <a:latin typeface="HGｺﾞｼｯｸM" panose="020B0609000000000000" pitchFamily="49" charset="-128"/>
                <a:ea typeface="HGｺﾞｼｯｸM" panose="020B0609000000000000" pitchFamily="49" charset="-128"/>
              </a:rPr>
              <a:t>１</a:t>
            </a:r>
            <a:r>
              <a:rPr lang="en-US" altLang="ja-JP" sz="2000" dirty="0" smtClean="0">
                <a:latin typeface="HGｺﾞｼｯｸM" panose="020B0609000000000000" pitchFamily="49" charset="-128"/>
                <a:ea typeface="HGｺﾞｼｯｸM" panose="020B0609000000000000" pitchFamily="49" charset="-128"/>
              </a:rPr>
              <a:t>0</a:t>
            </a:r>
            <a:r>
              <a:rPr kumimoji="1" lang="ja-JP" altLang="en-US" sz="2000" dirty="0" smtClean="0">
                <a:latin typeface="HGｺﾞｼｯｸM" panose="020B0609000000000000" pitchFamily="49" charset="-128"/>
                <a:ea typeface="HGｺﾞｼｯｸM" panose="020B0609000000000000" pitchFamily="49" charset="-128"/>
              </a:rPr>
              <a:t>月</a:t>
            </a:r>
            <a:endParaRPr lang="en-US" altLang="ja-JP" sz="2000" dirty="0" smtClean="0">
              <a:latin typeface="HGｺﾞｼｯｸM" panose="020B0609000000000000" pitchFamily="49" charset="-128"/>
              <a:ea typeface="HGｺﾞｼｯｸM" panose="020B0609000000000000" pitchFamily="49" charset="-128"/>
            </a:endParaRPr>
          </a:p>
          <a:p>
            <a:pPr algn="ctr"/>
            <a:r>
              <a:rPr lang="ja-JP" altLang="en-US" sz="2000" dirty="0" smtClean="0">
                <a:ln w="8890" cap="flat" cmpd="sng" algn="ctr">
                  <a:noFill/>
                  <a:prstDash val="solid"/>
                  <a:miter lim="100000"/>
                </a:ln>
                <a:latin typeface="HGｺﾞｼｯｸM" panose="020B0609000000000000" pitchFamily="49" charset="-128"/>
                <a:ea typeface="HGｺﾞｼｯｸM" panose="020B0609000000000000" pitchFamily="49" charset="-128"/>
              </a:rPr>
              <a:t>第</a:t>
            </a:r>
            <a:r>
              <a:rPr lang="en-US" altLang="ja-JP" sz="2000" dirty="0" smtClean="0">
                <a:ln w="8890" cap="flat" cmpd="sng" algn="ctr">
                  <a:noFill/>
                  <a:prstDash val="solid"/>
                  <a:miter lim="100000"/>
                </a:ln>
                <a:latin typeface="HGｺﾞｼｯｸM" panose="020B0609000000000000" pitchFamily="49" charset="-128"/>
                <a:ea typeface="HGｺﾞｼｯｸM" panose="020B0609000000000000" pitchFamily="49" charset="-128"/>
              </a:rPr>
              <a:t>11</a:t>
            </a:r>
            <a:r>
              <a:rPr lang="ja-JP" altLang="en-US" sz="2000" dirty="0" smtClean="0">
                <a:ln w="8890" cap="flat" cmpd="sng" algn="ctr">
                  <a:noFill/>
                  <a:prstDash val="solid"/>
                  <a:miter lim="100000"/>
                </a:ln>
                <a:latin typeface="HGｺﾞｼｯｸM" panose="020B0609000000000000" pitchFamily="49" charset="-128"/>
                <a:ea typeface="HGｺﾞｼｯｸM" panose="020B0609000000000000" pitchFamily="49" charset="-128"/>
              </a:rPr>
              <a:t>回 </a:t>
            </a:r>
            <a:r>
              <a:rPr lang="en-US" altLang="ja-JP" sz="2000" dirty="0" smtClean="0">
                <a:ln w="8890" cap="flat" cmpd="sng" algn="ctr">
                  <a:noFill/>
                  <a:prstDash val="solid"/>
                  <a:miter lim="100000"/>
                </a:ln>
                <a:latin typeface="HGｺﾞｼｯｸM" panose="020B0609000000000000" pitchFamily="49" charset="-128"/>
                <a:ea typeface="HGｺﾞｼｯｸM" panose="020B0609000000000000" pitchFamily="49" charset="-128"/>
              </a:rPr>
              <a:t>H2Osaka</a:t>
            </a:r>
            <a:r>
              <a:rPr lang="ja-JP" altLang="en-US" sz="2000" dirty="0" smtClean="0">
                <a:ln w="8890" cap="flat" cmpd="sng" algn="ctr">
                  <a:noFill/>
                  <a:prstDash val="solid"/>
                  <a:miter lim="100000"/>
                </a:ln>
                <a:latin typeface="HGｺﾞｼｯｸM" panose="020B0609000000000000" pitchFamily="49" charset="-128"/>
                <a:ea typeface="HGｺﾞｼｯｸM" panose="020B0609000000000000" pitchFamily="49" charset="-128"/>
              </a:rPr>
              <a:t>ビジョン推進会議</a:t>
            </a:r>
            <a:endParaRPr lang="en-US" altLang="ja-JP" sz="2000" dirty="0" smtClean="0">
              <a:ln w="8890" cap="flat" cmpd="sng" algn="ctr">
                <a:noFill/>
                <a:prstDash val="solid"/>
                <a:miter lim="100000"/>
              </a:ln>
              <a:latin typeface="HGｺﾞｼｯｸM" panose="020B0609000000000000" pitchFamily="49" charset="-128"/>
              <a:ea typeface="HGｺﾞｼｯｸM" panose="020B0609000000000000" pitchFamily="49" charset="-128"/>
            </a:endParaRPr>
          </a:p>
          <a:p>
            <a:pPr algn="ctr"/>
            <a:r>
              <a:rPr lang="ja-JP" altLang="en-US" sz="2000" dirty="0" smtClean="0">
                <a:ln w="8890" cap="flat" cmpd="sng" algn="ctr">
                  <a:noFill/>
                  <a:prstDash val="solid"/>
                  <a:miter lim="100000"/>
                </a:ln>
                <a:latin typeface="HGｺﾞｼｯｸM" panose="020B0609000000000000" pitchFamily="49" charset="-128"/>
                <a:ea typeface="HGｺﾞｼｯｸM" panose="020B0609000000000000" pitchFamily="49" charset="-128"/>
              </a:rPr>
              <a:t>堺市 環境エネルギー課</a:t>
            </a:r>
            <a:endParaRPr kumimoji="1" lang="en-US" altLang="ja-JP" sz="2800" dirty="0">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1500839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0423" y="137265"/>
            <a:ext cx="7283234" cy="523220"/>
          </a:xfrm>
          <a:prstGeom prst="rect">
            <a:avLst/>
          </a:prstGeom>
          <a:noFill/>
        </p:spPr>
        <p:txBody>
          <a:bodyPr wrap="square" rtlCol="0">
            <a:spAutoFit/>
          </a:bodyPr>
          <a:lstStyle/>
          <a:p>
            <a:r>
              <a:rPr lang="ja-JP" altLang="en-US" sz="2800" dirty="0" smtClean="0">
                <a:latin typeface="HGｺﾞｼｯｸM" panose="020B0609000000000000" pitchFamily="49" charset="-128"/>
                <a:ea typeface="HGｺﾞｼｯｸM" panose="020B0609000000000000" pitchFamily="49" charset="-128"/>
              </a:rPr>
              <a:t>堺</a:t>
            </a:r>
            <a:r>
              <a:rPr lang="ja-JP" altLang="en-US" sz="2800" dirty="0">
                <a:latin typeface="HGｺﾞｼｯｸM" panose="020B0609000000000000" pitchFamily="49" charset="-128"/>
                <a:ea typeface="HGｺﾞｼｯｸM" panose="020B0609000000000000" pitchFamily="49" charset="-128"/>
              </a:rPr>
              <a:t>臨海部</a:t>
            </a:r>
            <a:r>
              <a:rPr lang="ja-JP" altLang="en-US" sz="2800" dirty="0" smtClean="0">
                <a:latin typeface="HGｺﾞｼｯｸM" panose="020B0609000000000000" pitchFamily="49" charset="-128"/>
                <a:ea typeface="HGｺﾞｼｯｸM" panose="020B0609000000000000" pitchFamily="49" charset="-128"/>
              </a:rPr>
              <a:t>のポテンシャル</a:t>
            </a:r>
            <a:r>
              <a:rPr lang="ja-JP" altLang="en-US" sz="2800" dirty="0">
                <a:latin typeface="HGｺﾞｼｯｸM" panose="020B0609000000000000" pitchFamily="49" charset="-128"/>
                <a:ea typeface="HGｺﾞｼｯｸM" panose="020B0609000000000000" pitchFamily="49" charset="-128"/>
              </a:rPr>
              <a:t>　</a:t>
            </a:r>
            <a:endParaRPr lang="en-US" altLang="ja-JP" sz="2000" dirty="0" smtClean="0">
              <a:latin typeface="HGｺﾞｼｯｸM" panose="020B0609000000000000" pitchFamily="49" charset="-128"/>
              <a:ea typeface="HGｺﾞｼｯｸM" panose="020B0609000000000000" pitchFamily="49" charset="-128"/>
            </a:endParaRPr>
          </a:p>
        </p:txBody>
      </p:sp>
      <p:sp>
        <p:nvSpPr>
          <p:cNvPr id="4" name="正方形/長方形 3"/>
          <p:cNvSpPr/>
          <p:nvPr/>
        </p:nvSpPr>
        <p:spPr>
          <a:xfrm flipV="1">
            <a:off x="630423" y="723902"/>
            <a:ext cx="7831407" cy="47414"/>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396" y="196654"/>
            <a:ext cx="1049434" cy="404443"/>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26917"/>
          <a:stretch/>
        </p:blipFill>
        <p:spPr>
          <a:xfrm>
            <a:off x="3097820" y="3535380"/>
            <a:ext cx="2117810" cy="1214212"/>
          </a:xfrm>
          <a:prstGeom prst="rect">
            <a:avLst/>
          </a:prstGeom>
          <a:ln w="28575">
            <a:solidFill>
              <a:srgbClr val="00B050"/>
            </a:solidFill>
          </a:ln>
        </p:spPr>
      </p:pic>
      <p:sp>
        <p:nvSpPr>
          <p:cNvPr id="8" name="スライド番号プレースホルダー 1"/>
          <p:cNvSpPr txBox="1">
            <a:spLocks/>
          </p:cNvSpPr>
          <p:nvPr/>
        </p:nvSpPr>
        <p:spPr>
          <a:xfrm>
            <a:off x="8592830" y="6368144"/>
            <a:ext cx="774247" cy="32238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smtClean="0">
                <a:solidFill>
                  <a:schemeClr val="bg1">
                    <a:lumMod val="50000"/>
                  </a:schemeClr>
                </a:solidFill>
              </a:rPr>
              <a:t> </a:t>
            </a:r>
            <a:fld id="{DF36433D-C620-4E71-9523-EFE6715C9830}" type="slidenum">
              <a:rPr lang="ja-JP" altLang="en-US" smtClean="0">
                <a:solidFill>
                  <a:schemeClr val="bg1">
                    <a:lumMod val="50000"/>
                  </a:schemeClr>
                </a:solidFill>
              </a:rPr>
              <a:pPr/>
              <a:t>2</a:t>
            </a:fld>
            <a:endParaRPr lang="ja-JP" altLang="en-US" dirty="0">
              <a:solidFill>
                <a:schemeClr val="bg1">
                  <a:lumMod val="50000"/>
                </a:schemeClr>
              </a:solidFill>
            </a:endParaRPr>
          </a:p>
        </p:txBody>
      </p:sp>
      <p:sp>
        <p:nvSpPr>
          <p:cNvPr id="9" name="テキスト ボックス 8"/>
          <p:cNvSpPr txBox="1"/>
          <p:nvPr/>
        </p:nvSpPr>
        <p:spPr>
          <a:xfrm>
            <a:off x="697151" y="890718"/>
            <a:ext cx="7992877" cy="1061829"/>
          </a:xfrm>
          <a:prstGeom prst="rect">
            <a:avLst/>
          </a:prstGeom>
          <a:noFill/>
        </p:spPr>
        <p:txBody>
          <a:bodyPr wrap="square" rtlCol="0">
            <a:spAutoFit/>
          </a:bodyPr>
          <a:lstStyle/>
          <a:p>
            <a:pPr>
              <a:lnSpc>
                <a:spcPct val="150000"/>
              </a:lnSpc>
            </a:pPr>
            <a:r>
              <a:rPr lang="ja-JP" altLang="en-US" sz="1400" dirty="0" smtClean="0"/>
              <a:t>▶ </a:t>
            </a:r>
            <a:r>
              <a:rPr lang="ja-JP" altLang="ja-JP" sz="1400" dirty="0" smtClean="0"/>
              <a:t>日本</a:t>
            </a:r>
            <a:r>
              <a:rPr lang="ja-JP" altLang="ja-JP" sz="1400" dirty="0"/>
              <a:t>最大級の液化水素プラントが</a:t>
            </a:r>
            <a:r>
              <a:rPr lang="ja-JP" altLang="ja-JP" sz="1400" dirty="0" smtClean="0"/>
              <a:t>ある</a:t>
            </a:r>
            <a:endParaRPr lang="en-US" altLang="ja-JP" sz="1400" dirty="0" smtClean="0"/>
          </a:p>
          <a:p>
            <a:pPr>
              <a:lnSpc>
                <a:spcPct val="150000"/>
              </a:lnSpc>
            </a:pPr>
            <a:r>
              <a:rPr lang="ja-JP" altLang="en-US" sz="1400" dirty="0"/>
              <a:t>▶</a:t>
            </a:r>
            <a:r>
              <a:rPr lang="ja-JP" altLang="en-US" sz="1400" dirty="0" smtClean="0"/>
              <a:t> </a:t>
            </a:r>
            <a:r>
              <a:rPr lang="ja-JP" altLang="ja-JP" sz="1400" dirty="0" smtClean="0"/>
              <a:t>日本</a:t>
            </a:r>
            <a:r>
              <a:rPr lang="ja-JP" altLang="ja-JP" sz="1400" dirty="0"/>
              <a:t>全体の水素の約１割が堺泉北臨海工業地帯で製造・</a:t>
            </a:r>
            <a:r>
              <a:rPr lang="ja-JP" altLang="ja-JP" sz="1400" dirty="0" smtClean="0"/>
              <a:t>消費</a:t>
            </a:r>
            <a:r>
              <a:rPr lang="ja-JP" altLang="en-US" sz="1400" dirty="0" smtClean="0"/>
              <a:t>されている</a:t>
            </a:r>
            <a:endParaRPr lang="en-US" altLang="ja-JP" sz="1400" dirty="0" smtClean="0"/>
          </a:p>
          <a:p>
            <a:pPr>
              <a:lnSpc>
                <a:spcPct val="150000"/>
              </a:lnSpc>
            </a:pPr>
            <a:r>
              <a:rPr lang="ja-JP" altLang="en-US" sz="1400" dirty="0"/>
              <a:t>▶</a:t>
            </a:r>
            <a:r>
              <a:rPr lang="ja-JP" altLang="en-US" sz="1400" dirty="0" smtClean="0"/>
              <a:t> 関西圏のエネルギー（石油・</a:t>
            </a:r>
            <a:r>
              <a:rPr lang="en-US" altLang="ja-JP" sz="1400" dirty="0" smtClean="0"/>
              <a:t>LNG</a:t>
            </a:r>
            <a:r>
              <a:rPr lang="ja-JP" altLang="en-US" sz="1400" dirty="0" smtClean="0"/>
              <a:t>など）供給拠点であり、石油製油所や発電所等が集積</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8" name="二等辺三角形 37"/>
          <p:cNvSpPr/>
          <p:nvPr/>
        </p:nvSpPr>
        <p:spPr>
          <a:xfrm flipV="1">
            <a:off x="3491125" y="5148123"/>
            <a:ext cx="2404928" cy="303039"/>
          </a:xfrm>
          <a:prstGeom prst="triangle">
            <a:avLst/>
          </a:prstGeom>
          <a:solidFill>
            <a:schemeClr val="tx1">
              <a:lumMod val="50000"/>
              <a:lumOff val="5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テキスト ボックス 39"/>
          <p:cNvSpPr txBox="1"/>
          <p:nvPr/>
        </p:nvSpPr>
        <p:spPr>
          <a:xfrm>
            <a:off x="772396" y="6355223"/>
            <a:ext cx="7647477" cy="307777"/>
          </a:xfrm>
          <a:prstGeom prst="rect">
            <a:avLst/>
          </a:prstGeom>
          <a:noFill/>
        </p:spPr>
        <p:txBody>
          <a:bodyPr wrap="square" rtlCol="0">
            <a:spAutoFit/>
          </a:bodyPr>
          <a:lstStyle/>
          <a:p>
            <a:r>
              <a:rPr lang="ja-JP" altLang="en-US" sz="1400" b="1" dirty="0">
                <a:solidFill>
                  <a:srgbClr val="FE3B06"/>
                </a:solidFill>
              </a:rPr>
              <a:t>➡　</a:t>
            </a:r>
            <a:r>
              <a:rPr lang="en-US" altLang="ja-JP" sz="1400" b="1" dirty="0" smtClean="0">
                <a:solidFill>
                  <a:srgbClr val="FE3B06"/>
                </a:solidFill>
              </a:rPr>
              <a:t>2021</a:t>
            </a:r>
            <a:r>
              <a:rPr lang="ja-JP" altLang="en-US" sz="1400" b="1" dirty="0" smtClean="0">
                <a:solidFill>
                  <a:srgbClr val="FE3B06"/>
                </a:solidFill>
              </a:rPr>
              <a:t>年</a:t>
            </a:r>
            <a:r>
              <a:rPr lang="en-US" altLang="ja-JP" sz="1400" b="1" dirty="0" smtClean="0">
                <a:solidFill>
                  <a:srgbClr val="FE3B06"/>
                </a:solidFill>
              </a:rPr>
              <a:t>4</a:t>
            </a:r>
            <a:r>
              <a:rPr lang="ja-JP" altLang="en-US" sz="1400" b="1" dirty="0" smtClean="0">
                <a:solidFill>
                  <a:srgbClr val="FE3B06"/>
                </a:solidFill>
              </a:rPr>
              <a:t>月、水素利活用に強みを持つ</a:t>
            </a:r>
            <a:r>
              <a:rPr lang="en-US" altLang="ja-JP" sz="1400" b="1" dirty="0" smtClean="0">
                <a:solidFill>
                  <a:srgbClr val="FE3B06"/>
                </a:solidFill>
              </a:rPr>
              <a:t>『H2Osaka</a:t>
            </a:r>
            <a:r>
              <a:rPr lang="ja-JP" altLang="en-US" sz="1400" b="1" dirty="0">
                <a:solidFill>
                  <a:srgbClr val="FE3B06"/>
                </a:solidFill>
              </a:rPr>
              <a:t>ビジョン推進</a:t>
            </a:r>
            <a:r>
              <a:rPr lang="ja-JP" altLang="en-US" sz="1400" b="1" dirty="0" smtClean="0">
                <a:solidFill>
                  <a:srgbClr val="FE3B06"/>
                </a:solidFill>
              </a:rPr>
              <a:t>会議</a:t>
            </a:r>
            <a:r>
              <a:rPr lang="en-US" altLang="ja-JP" sz="1400" b="1" dirty="0" smtClean="0">
                <a:solidFill>
                  <a:srgbClr val="FE3B06"/>
                </a:solidFill>
              </a:rPr>
              <a:t>』</a:t>
            </a:r>
            <a:r>
              <a:rPr lang="ja-JP" altLang="en-US" sz="1400" b="1" dirty="0" smtClean="0">
                <a:solidFill>
                  <a:srgbClr val="FE3B06"/>
                </a:solidFill>
              </a:rPr>
              <a:t>に統合</a:t>
            </a:r>
            <a:endParaRPr lang="ja-JP" altLang="en-US" sz="1400" b="1" dirty="0">
              <a:solidFill>
                <a:srgbClr val="FE3B06"/>
              </a:solidFill>
            </a:endParaRPr>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t="9548"/>
          <a:stretch/>
        </p:blipFill>
        <p:spPr>
          <a:xfrm>
            <a:off x="3097820" y="2142542"/>
            <a:ext cx="2122877" cy="1274158"/>
          </a:xfrm>
          <a:prstGeom prst="rect">
            <a:avLst/>
          </a:prstGeom>
          <a:ln w="28575">
            <a:solidFill>
              <a:srgbClr val="7093D2"/>
            </a:solidFill>
          </a:ln>
        </p:spPr>
      </p:pic>
      <p:sp>
        <p:nvSpPr>
          <p:cNvPr id="54" name="角丸四角形 53"/>
          <p:cNvSpPr/>
          <p:nvPr/>
        </p:nvSpPr>
        <p:spPr>
          <a:xfrm>
            <a:off x="630423" y="876301"/>
            <a:ext cx="7831407" cy="1089915"/>
          </a:xfrm>
          <a:prstGeom prst="roundRect">
            <a:avLst>
              <a:gd name="adj" fmla="val 8333"/>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p:cNvGrpSpPr/>
          <p:nvPr/>
        </p:nvGrpSpPr>
        <p:grpSpPr>
          <a:xfrm>
            <a:off x="766382" y="2130072"/>
            <a:ext cx="2317150" cy="2618088"/>
            <a:chOff x="766382" y="2130072"/>
            <a:chExt cx="2317150" cy="2618088"/>
          </a:xfrm>
        </p:grpSpPr>
        <p:pic>
          <p:nvPicPr>
            <p:cNvPr id="10" name="図 29"/>
            <p:cNvPicPr>
              <a:picLocks noChangeAspect="1"/>
            </p:cNvPicPr>
            <p:nvPr/>
          </p:nvPicPr>
          <p:blipFill>
            <a:blip r:embed="rId6">
              <a:extLst>
                <a:ext uri="{28A0092B-C50C-407E-A947-70E740481C1C}">
                  <a14:useLocalDpi xmlns:a14="http://schemas.microsoft.com/office/drawing/2010/main" val="0"/>
                </a:ext>
              </a:extLst>
            </a:blip>
            <a:srcRect t="22180" r="10783" b="8234"/>
            <a:stretch>
              <a:fillRect/>
            </a:stretch>
          </p:blipFill>
          <p:spPr bwMode="auto">
            <a:xfrm>
              <a:off x="938187" y="3462037"/>
              <a:ext cx="1804329" cy="102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26"/>
            <p:cNvPicPr>
              <a:picLocks noChangeAspect="1"/>
            </p:cNvPicPr>
            <p:nvPr/>
          </p:nvPicPr>
          <p:blipFill>
            <a:blip r:embed="rId7" cstate="print">
              <a:extLst>
                <a:ext uri="{28A0092B-C50C-407E-A947-70E740481C1C}">
                  <a14:useLocalDpi xmlns:a14="http://schemas.microsoft.com/office/drawing/2010/main" val="0"/>
                </a:ext>
              </a:extLst>
            </a:blip>
            <a:srcRect l="35226" t="25560" r="10300" b="6792"/>
            <a:stretch>
              <a:fillRect/>
            </a:stretch>
          </p:blipFill>
          <p:spPr bwMode="auto">
            <a:xfrm>
              <a:off x="766382" y="2130072"/>
              <a:ext cx="2180736" cy="26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円/楕円 31"/>
            <p:cNvSpPr>
              <a:spLocks noChangeAspect="1"/>
            </p:cNvSpPr>
            <p:nvPr/>
          </p:nvSpPr>
          <p:spPr bwMode="auto">
            <a:xfrm>
              <a:off x="984455" y="2744533"/>
              <a:ext cx="120483" cy="121688"/>
            </a:xfrm>
            <a:prstGeom prst="ellipse">
              <a:avLst/>
            </a:prstGeom>
            <a:solidFill>
              <a:schemeClr val="bg1"/>
            </a:solidFill>
            <a:ln w="25400">
              <a:solidFill>
                <a:srgbClr val="00B050"/>
              </a:solidFill>
              <a:round/>
              <a:headEnd/>
              <a:tailEnd/>
            </a:ln>
          </p:spPr>
          <p:txBody>
            <a:bodyPr lIns="90000" tIns="46800" rIns="90000" bIns="46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000">
                <a:solidFill>
                  <a:schemeClr val="bg1"/>
                </a:solidFill>
                <a:latin typeface="ＭＳ Ｐゴシック" panose="020B0600070205080204" pitchFamily="50" charset="-128"/>
              </a:endParaRPr>
            </a:p>
          </p:txBody>
        </p:sp>
        <p:sp>
          <p:nvSpPr>
            <p:cNvPr id="44" name="円/楕円 38"/>
            <p:cNvSpPr>
              <a:spLocks noChangeArrowheads="1"/>
            </p:cNvSpPr>
            <p:nvPr/>
          </p:nvSpPr>
          <p:spPr bwMode="auto">
            <a:xfrm rot="1252356">
              <a:off x="935058" y="2307182"/>
              <a:ext cx="583136" cy="1020488"/>
            </a:xfrm>
            <a:prstGeom prst="ellipse">
              <a:avLst/>
            </a:prstGeom>
            <a:noFill/>
            <a:ln w="38100">
              <a:solidFill>
                <a:srgbClr val="7093D2"/>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000">
                <a:solidFill>
                  <a:schemeClr val="bg1"/>
                </a:solidFill>
                <a:latin typeface="ＭＳ Ｐゴシック" panose="020B0600070205080204" pitchFamily="50" charset="-128"/>
              </a:endParaRPr>
            </a:p>
          </p:txBody>
        </p:sp>
        <p:sp>
          <p:nvSpPr>
            <p:cNvPr id="46" name="正方形/長方形 52"/>
            <p:cNvSpPr>
              <a:spLocks noChangeArrowheads="1"/>
            </p:cNvSpPr>
            <p:nvPr/>
          </p:nvSpPr>
          <p:spPr bwMode="auto">
            <a:xfrm>
              <a:off x="1867593" y="2130072"/>
              <a:ext cx="600004" cy="234942"/>
            </a:xfrm>
            <a:prstGeom prst="rect">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000">
                <a:solidFill>
                  <a:schemeClr val="bg1"/>
                </a:solidFill>
                <a:latin typeface="ＭＳ Ｐゴシック" panose="020B0600070205080204" pitchFamily="50" charset="-128"/>
              </a:endParaRPr>
            </a:p>
          </p:txBody>
        </p:sp>
        <p:sp>
          <p:nvSpPr>
            <p:cNvPr id="47" name="テキスト ボックス 46"/>
            <p:cNvSpPr txBox="1"/>
            <p:nvPr/>
          </p:nvSpPr>
          <p:spPr>
            <a:xfrm>
              <a:off x="1551929" y="2145735"/>
              <a:ext cx="919282" cy="256628"/>
            </a:xfrm>
            <a:prstGeom prst="rect">
              <a:avLst/>
            </a:prstGeom>
            <a:noFill/>
          </p:spPr>
          <p:txBody>
            <a:bodyPr>
              <a:spAutoFit/>
            </a:bodyPr>
            <a:lstStyle/>
            <a:p>
              <a:pPr>
                <a:defRPr/>
              </a:pPr>
              <a:r>
                <a:rPr lang="ja-JP" altLang="en-US" sz="1600" dirty="0">
                  <a:solidFill>
                    <a:schemeClr val="bg1">
                      <a:lumMod val="65000"/>
                    </a:schemeClr>
                  </a:solidFill>
                </a:rPr>
                <a:t>大阪市</a:t>
              </a:r>
            </a:p>
          </p:txBody>
        </p:sp>
        <p:sp>
          <p:nvSpPr>
            <p:cNvPr id="48" name="フリーフォーム 1"/>
            <p:cNvSpPr>
              <a:spLocks/>
            </p:cNvSpPr>
            <p:nvPr/>
          </p:nvSpPr>
          <p:spPr bwMode="auto">
            <a:xfrm>
              <a:off x="903732" y="3121644"/>
              <a:ext cx="375906" cy="303616"/>
            </a:xfrm>
            <a:custGeom>
              <a:avLst/>
              <a:gdLst>
                <a:gd name="T0" fmla="*/ 119062 w 495300"/>
                <a:gd name="T1" fmla="*/ 0 h 400051"/>
                <a:gd name="T2" fmla="*/ 0 w 495300"/>
                <a:gd name="T3" fmla="*/ 200025 h 400051"/>
                <a:gd name="T4" fmla="*/ 42862 w 495300"/>
                <a:gd name="T5" fmla="*/ 238110 h 400051"/>
                <a:gd name="T6" fmla="*/ 119062 w 495300"/>
                <a:gd name="T7" fmla="*/ 223822 h 400051"/>
                <a:gd name="T8" fmla="*/ 80962 w 495300"/>
                <a:gd name="T9" fmla="*/ 323835 h 400051"/>
                <a:gd name="T10" fmla="*/ 271462 w 495300"/>
                <a:gd name="T11" fmla="*/ 400035 h 400051"/>
                <a:gd name="T12" fmla="*/ 338137 w 495300"/>
                <a:gd name="T13" fmla="*/ 371459 h 400051"/>
                <a:gd name="T14" fmla="*/ 495300 w 495300"/>
                <a:gd name="T15" fmla="*/ 119063 h 400051"/>
                <a:gd name="T16" fmla="*/ 376237 w 495300"/>
                <a:gd name="T17" fmla="*/ 66676 h 400051"/>
                <a:gd name="T18" fmla="*/ 314325 w 495300"/>
                <a:gd name="T19" fmla="*/ 190501 h 400051"/>
                <a:gd name="T20" fmla="*/ 195262 w 495300"/>
                <a:gd name="T21" fmla="*/ 138113 h 400051"/>
                <a:gd name="T22" fmla="*/ 223837 w 495300"/>
                <a:gd name="T23" fmla="*/ 71438 h 400051"/>
                <a:gd name="T24" fmla="*/ 119062 w 495300"/>
                <a:gd name="T25" fmla="*/ 0 h 4000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5300" h="400051">
                  <a:moveTo>
                    <a:pt x="119062" y="0"/>
                  </a:moveTo>
                  <a:lnTo>
                    <a:pt x="0" y="200026"/>
                  </a:lnTo>
                  <a:lnTo>
                    <a:pt x="42862" y="238126"/>
                  </a:lnTo>
                  <a:lnTo>
                    <a:pt x="119062" y="223838"/>
                  </a:lnTo>
                  <a:lnTo>
                    <a:pt x="80962" y="323851"/>
                  </a:lnTo>
                  <a:lnTo>
                    <a:pt x="271462" y="400051"/>
                  </a:lnTo>
                  <a:cubicBezTo>
                    <a:pt x="290512" y="387351"/>
                    <a:pt x="300831" y="418306"/>
                    <a:pt x="338137" y="371475"/>
                  </a:cubicBezTo>
                  <a:cubicBezTo>
                    <a:pt x="375443" y="324644"/>
                    <a:pt x="449262" y="209550"/>
                    <a:pt x="495300" y="119063"/>
                  </a:cubicBezTo>
                  <a:lnTo>
                    <a:pt x="376237" y="66676"/>
                  </a:lnTo>
                  <a:lnTo>
                    <a:pt x="314325" y="190501"/>
                  </a:lnTo>
                  <a:lnTo>
                    <a:pt x="195262" y="138113"/>
                  </a:lnTo>
                  <a:lnTo>
                    <a:pt x="223837" y="71438"/>
                  </a:lnTo>
                  <a:lnTo>
                    <a:pt x="119062" y="0"/>
                  </a:lnTo>
                  <a:close/>
                </a:path>
              </a:pathLst>
            </a:custGeom>
            <a:noFill/>
            <a:ln w="9525" cap="flat" cmpd="sng" algn="ctr">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ja-JP" altLang="en-US"/>
            </a:p>
          </p:txBody>
        </p:sp>
        <p:sp>
          <p:nvSpPr>
            <p:cNvPr id="49" name="フリーフォーム 2"/>
            <p:cNvSpPr>
              <a:spLocks/>
            </p:cNvSpPr>
            <p:nvPr/>
          </p:nvSpPr>
          <p:spPr bwMode="auto">
            <a:xfrm>
              <a:off x="1142288" y="3042126"/>
              <a:ext cx="93976" cy="140964"/>
            </a:xfrm>
            <a:custGeom>
              <a:avLst/>
              <a:gdLst>
                <a:gd name="T0" fmla="*/ 76200 w 123825"/>
                <a:gd name="T1" fmla="*/ 0 h 185737"/>
                <a:gd name="T2" fmla="*/ 123825 w 123825"/>
                <a:gd name="T3" fmla="*/ 42862 h 185737"/>
                <a:gd name="T4" fmla="*/ 42862 w 123825"/>
                <a:gd name="T5" fmla="*/ 185737 h 185737"/>
                <a:gd name="T6" fmla="*/ 0 w 123825"/>
                <a:gd name="T7" fmla="*/ 138112 h 185737"/>
                <a:gd name="T8" fmla="*/ 76200 w 123825"/>
                <a:gd name="T9" fmla="*/ 0 h 1857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825" h="185737">
                  <a:moveTo>
                    <a:pt x="76200" y="0"/>
                  </a:moveTo>
                  <a:lnTo>
                    <a:pt x="123825" y="42862"/>
                  </a:lnTo>
                  <a:lnTo>
                    <a:pt x="42862" y="185737"/>
                  </a:lnTo>
                  <a:lnTo>
                    <a:pt x="0" y="138112"/>
                  </a:lnTo>
                  <a:lnTo>
                    <a:pt x="7620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0000" tIns="46800" rIns="90000" bIns="46800" anchor="ctr"/>
            <a:lstStyle/>
            <a:p>
              <a:endParaRPr lang="ja-JP" altLang="en-US"/>
            </a:p>
          </p:txBody>
        </p:sp>
        <p:sp>
          <p:nvSpPr>
            <p:cNvPr id="50" name="フリーフォーム 3"/>
            <p:cNvSpPr>
              <a:spLocks/>
            </p:cNvSpPr>
            <p:nvPr/>
          </p:nvSpPr>
          <p:spPr bwMode="auto">
            <a:xfrm>
              <a:off x="990480" y="3045740"/>
              <a:ext cx="114458" cy="122892"/>
            </a:xfrm>
            <a:custGeom>
              <a:avLst/>
              <a:gdLst>
                <a:gd name="T0" fmla="*/ 715716 w 128587"/>
                <a:gd name="T1" fmla="*/ 0 h 138113"/>
                <a:gd name="T2" fmla="*/ 1932416 w 128587"/>
                <a:gd name="T3" fmla="*/ 996118 h 138113"/>
                <a:gd name="T4" fmla="*/ 1502971 w 128587"/>
                <a:gd name="T5" fmla="*/ 2063397 h 138113"/>
                <a:gd name="T6" fmla="*/ 0 w 128587"/>
                <a:gd name="T7" fmla="*/ 1209578 h 138113"/>
                <a:gd name="T8" fmla="*/ 715716 w 128587"/>
                <a:gd name="T9" fmla="*/ 0 h 138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587" h="138113">
                  <a:moveTo>
                    <a:pt x="47625" y="0"/>
                  </a:moveTo>
                  <a:lnTo>
                    <a:pt x="128587" y="66675"/>
                  </a:lnTo>
                  <a:lnTo>
                    <a:pt x="100012" y="138113"/>
                  </a:lnTo>
                  <a:lnTo>
                    <a:pt x="0" y="80963"/>
                  </a:lnTo>
                  <a:lnTo>
                    <a:pt x="47625" y="0"/>
                  </a:lnTo>
                  <a:close/>
                </a:path>
              </a:pathLst>
            </a:custGeom>
            <a:solidFill>
              <a:srgbClr val="D7B445"/>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0000" tIns="46800" rIns="90000" bIns="46800" anchor="ctr"/>
            <a:lstStyle/>
            <a:p>
              <a:endParaRPr lang="ja-JP" altLang="en-US"/>
            </a:p>
          </p:txBody>
        </p:sp>
        <p:sp>
          <p:nvSpPr>
            <p:cNvPr id="51" name="フリーフォーム 53"/>
            <p:cNvSpPr>
              <a:spLocks/>
            </p:cNvSpPr>
            <p:nvPr/>
          </p:nvSpPr>
          <p:spPr bwMode="auto">
            <a:xfrm>
              <a:off x="1082047" y="2875860"/>
              <a:ext cx="1995135" cy="1334125"/>
            </a:xfrm>
            <a:custGeom>
              <a:avLst/>
              <a:gdLst>
                <a:gd name="T0" fmla="*/ 2469499 w 1793174"/>
                <a:gd name="T1" fmla="*/ 1730831 h 1710047"/>
                <a:gd name="T2" fmla="*/ 713691 w 1793174"/>
                <a:gd name="T3" fmla="*/ 983231 h 1710047"/>
                <a:gd name="T4" fmla="*/ 0 w 1793174"/>
                <a:gd name="T5" fmla="*/ 0 h 1710047"/>
                <a:gd name="T6" fmla="*/ 0 60000 65536"/>
                <a:gd name="T7" fmla="*/ 0 60000 65536"/>
                <a:gd name="T8" fmla="*/ 0 60000 65536"/>
              </a:gdLst>
              <a:ahLst/>
              <a:cxnLst>
                <a:cxn ang="T6">
                  <a:pos x="T0" y="T1"/>
                </a:cxn>
                <a:cxn ang="T7">
                  <a:pos x="T2" y="T3"/>
                </a:cxn>
                <a:cxn ang="T8">
                  <a:pos x="T4" y="T5"/>
                </a:cxn>
              </a:cxnLst>
              <a:rect l="0" t="0" r="r" b="b"/>
              <a:pathLst>
                <a:path w="1793174" h="1710047">
                  <a:moveTo>
                    <a:pt x="1793174" y="1710047"/>
                  </a:moveTo>
                  <a:lnTo>
                    <a:pt x="518232" y="971425"/>
                  </a:lnTo>
                  <a:cubicBezTo>
                    <a:pt x="336144" y="650791"/>
                    <a:pt x="182088" y="320634"/>
                    <a:pt x="0" y="0"/>
                  </a:cubicBezTo>
                </a:path>
              </a:pathLst>
            </a:custGeom>
            <a:noFill/>
            <a:ln w="25400" cap="flat" cmpd="sng">
              <a:solidFill>
                <a:srgbClr val="00B05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ja-JP" altLang="en-US"/>
            </a:p>
          </p:txBody>
        </p:sp>
        <p:sp>
          <p:nvSpPr>
            <p:cNvPr id="56" name="正方形/長方形 55"/>
            <p:cNvSpPr/>
            <p:nvPr/>
          </p:nvSpPr>
          <p:spPr>
            <a:xfrm>
              <a:off x="2467597" y="2130072"/>
              <a:ext cx="274919" cy="330122"/>
            </a:xfrm>
            <a:prstGeom prst="rect">
              <a:avLst/>
            </a:prstGeom>
            <a:solidFill>
              <a:srgbClr val="E6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2"/>
            <p:cNvSpPr>
              <a:spLocks/>
            </p:cNvSpPr>
            <p:nvPr/>
          </p:nvSpPr>
          <p:spPr bwMode="auto">
            <a:xfrm flipV="1">
              <a:off x="1551929" y="2778132"/>
              <a:ext cx="1531603" cy="58285"/>
            </a:xfrm>
            <a:custGeom>
              <a:avLst/>
              <a:gdLst>
                <a:gd name="T0" fmla="*/ 0 w 1790700"/>
                <a:gd name="T1" fmla="*/ 438205 h 438150"/>
                <a:gd name="T2" fmla="*/ 1790408 w 1790700"/>
                <a:gd name="T3" fmla="*/ 0 h 438150"/>
                <a:gd name="T4" fmla="*/ 0 60000 65536"/>
                <a:gd name="T5" fmla="*/ 0 60000 65536"/>
              </a:gdLst>
              <a:ahLst/>
              <a:cxnLst>
                <a:cxn ang="T4">
                  <a:pos x="T0" y="T1"/>
                </a:cxn>
                <a:cxn ang="T5">
                  <a:pos x="T2" y="T3"/>
                </a:cxn>
              </a:cxnLst>
              <a:rect l="0" t="0" r="r" b="b"/>
              <a:pathLst>
                <a:path w="1790700" h="438150">
                  <a:moveTo>
                    <a:pt x="0" y="438150"/>
                  </a:moveTo>
                  <a:lnTo>
                    <a:pt x="1790700" y="0"/>
                  </a:lnTo>
                </a:path>
              </a:pathLst>
            </a:custGeom>
            <a:noFill/>
            <a:ln w="25400" cap="flat" cmpd="sng">
              <a:solidFill>
                <a:srgbClr val="7093D2"/>
              </a:solidFill>
              <a:prstDash val="solid"/>
              <a:round/>
              <a:headEnd type="triangle" w="lg" len="lg"/>
              <a:tailEnd type="none" w="med" len="med"/>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ja-JP" altLang="en-US"/>
            </a:p>
          </p:txBody>
        </p:sp>
      </p:grpSp>
      <p:sp>
        <p:nvSpPr>
          <p:cNvPr id="53" name="テキスト ボックス 35"/>
          <p:cNvSpPr txBox="1">
            <a:spLocks noChangeArrowheads="1"/>
          </p:cNvSpPr>
          <p:nvPr/>
        </p:nvSpPr>
        <p:spPr bwMode="auto">
          <a:xfrm>
            <a:off x="3838030" y="3542922"/>
            <a:ext cx="1482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液化水素プラント</a:t>
            </a:r>
            <a:endParaRPr lang="ja-JP" altLang="en-US" sz="1200" b="1" dirty="0">
              <a:solidFill>
                <a:schemeClr val="bg1"/>
              </a:solidFill>
              <a:latin typeface="+mn-ea"/>
              <a:ea typeface="+mn-ea"/>
            </a:endParaRPr>
          </a:p>
        </p:txBody>
      </p:sp>
      <p:sp>
        <p:nvSpPr>
          <p:cNvPr id="55" name="テキスト ボックス 35"/>
          <p:cNvSpPr txBox="1">
            <a:spLocks noChangeArrowheads="1"/>
          </p:cNvSpPr>
          <p:nvPr/>
        </p:nvSpPr>
        <p:spPr bwMode="auto">
          <a:xfrm>
            <a:off x="3083912" y="2219141"/>
            <a:ext cx="1482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堺泉北港</a:t>
            </a:r>
            <a:endParaRPr lang="ja-JP" altLang="en-US" sz="1200" b="1" dirty="0">
              <a:solidFill>
                <a:schemeClr val="bg1"/>
              </a:solidFill>
              <a:latin typeface="+mn-ea"/>
              <a:ea typeface="+mn-ea"/>
            </a:endParaRPr>
          </a:p>
        </p:txBody>
      </p:sp>
      <p:sp>
        <p:nvSpPr>
          <p:cNvPr id="39" name="正方形/長方形 38"/>
          <p:cNvSpPr/>
          <p:nvPr/>
        </p:nvSpPr>
        <p:spPr>
          <a:xfrm>
            <a:off x="761423" y="5803313"/>
            <a:ext cx="7485821" cy="523220"/>
          </a:xfrm>
          <a:prstGeom prst="rect">
            <a:avLst/>
          </a:prstGeom>
        </p:spPr>
        <p:txBody>
          <a:bodyPr wrap="square">
            <a:spAutoFit/>
          </a:bodyPr>
          <a:lstStyle/>
          <a:p>
            <a:pPr marL="355600" indent="-355600"/>
            <a:r>
              <a:rPr kumimoji="1" lang="ja-JP" altLang="en-US" sz="1400" dirty="0" smtClean="0"/>
              <a:t>▶</a:t>
            </a:r>
            <a:r>
              <a:rPr kumimoji="1" lang="ja-JP" altLang="en-US" sz="1400" dirty="0"/>
              <a:t>　産学公連携の</a:t>
            </a:r>
            <a:r>
              <a:rPr kumimoji="1" lang="ja-JP" altLang="en-US" sz="1400" dirty="0" smtClean="0"/>
              <a:t>もと水素</a:t>
            </a:r>
            <a:r>
              <a:rPr kumimoji="1" lang="ja-JP" altLang="en-US" sz="1400" dirty="0"/>
              <a:t>エネルギー</a:t>
            </a:r>
            <a:r>
              <a:rPr kumimoji="1" lang="ja-JP" altLang="en-US" sz="1400" dirty="0" smtClean="0"/>
              <a:t>のポテンシャルを活かすべく、</a:t>
            </a:r>
            <a:r>
              <a:rPr kumimoji="1" lang="ja-JP" altLang="en-US" sz="1400" dirty="0"/>
              <a:t>企業や大学、行政等から</a:t>
            </a:r>
            <a:r>
              <a:rPr kumimoji="1" lang="ja-JP" altLang="en-US" sz="1400" dirty="0" smtClean="0"/>
              <a:t>なる協議会を</a:t>
            </a:r>
            <a:r>
              <a:rPr kumimoji="1" lang="en-US" altLang="ja-JP" sz="1400" dirty="0" smtClean="0"/>
              <a:t>2015</a:t>
            </a:r>
            <a:r>
              <a:rPr kumimoji="1" lang="ja-JP" altLang="en-US" sz="1400" dirty="0" smtClean="0"/>
              <a:t>年</a:t>
            </a:r>
            <a:r>
              <a:rPr kumimoji="1" lang="en-US" altLang="ja-JP" sz="1400" dirty="0" smtClean="0"/>
              <a:t>6</a:t>
            </a:r>
            <a:r>
              <a:rPr kumimoji="1" lang="ja-JP" altLang="en-US" sz="1400" dirty="0" smtClean="0"/>
              <a:t>月に設立。水素</a:t>
            </a:r>
            <a:r>
              <a:rPr kumimoji="1" lang="ja-JP" altLang="en-US" sz="1400" dirty="0"/>
              <a:t>社会</a:t>
            </a:r>
            <a:r>
              <a:rPr kumimoji="1" lang="ja-JP" altLang="en-US" sz="1400" dirty="0" smtClean="0"/>
              <a:t>の</a:t>
            </a:r>
            <a:r>
              <a:rPr kumimoji="1" lang="ja-JP" altLang="en-US" sz="1400" dirty="0"/>
              <a:t>実現</a:t>
            </a:r>
            <a:r>
              <a:rPr kumimoji="1" lang="ja-JP" altLang="en-US" sz="1400" dirty="0" smtClean="0"/>
              <a:t>に向けた取り組みを推進。</a:t>
            </a:r>
            <a:endParaRPr kumimoji="1" lang="ja-JP" altLang="en-US" sz="1400" dirty="0"/>
          </a:p>
        </p:txBody>
      </p:sp>
      <p:sp>
        <p:nvSpPr>
          <p:cNvPr id="59" name="角丸四角形 58"/>
          <p:cNvSpPr/>
          <p:nvPr/>
        </p:nvSpPr>
        <p:spPr>
          <a:xfrm>
            <a:off x="630422" y="5699678"/>
            <a:ext cx="7831407" cy="1039859"/>
          </a:xfrm>
          <a:prstGeom prst="roundRect">
            <a:avLst>
              <a:gd name="adj" fmla="val 8333"/>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761423" y="5406705"/>
            <a:ext cx="3076607" cy="354088"/>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t>堺市</a:t>
            </a:r>
            <a:r>
              <a:rPr kumimoji="1" lang="ja-JP" altLang="en-US" sz="1400" b="1" dirty="0"/>
              <a:t>水素エネルギー社会推進協</a:t>
            </a:r>
            <a:r>
              <a:rPr kumimoji="1" lang="ja-JP" altLang="en-US" sz="1400" b="1" dirty="0" smtClean="0"/>
              <a:t>議会</a:t>
            </a:r>
            <a:endParaRPr kumimoji="1" lang="ja-JP" altLang="en-US" sz="1400" b="1" dirty="0"/>
          </a:p>
          <a:p>
            <a:r>
              <a:rPr kumimoji="1" lang="ja-JP" altLang="en-US" sz="1400" dirty="0" smtClean="0"/>
              <a:t>　</a:t>
            </a:r>
            <a:endParaRPr kumimoji="1" lang="ja-JP" altLang="en-US" sz="1400" dirty="0"/>
          </a:p>
        </p:txBody>
      </p:sp>
      <p:sp>
        <p:nvSpPr>
          <p:cNvPr id="37" name="正方形/長方形 36"/>
          <p:cNvSpPr/>
          <p:nvPr/>
        </p:nvSpPr>
        <p:spPr>
          <a:xfrm>
            <a:off x="1795881" y="4712851"/>
            <a:ext cx="5724644" cy="507831"/>
          </a:xfrm>
          <a:prstGeom prst="rect">
            <a:avLst/>
          </a:prstGeom>
        </p:spPr>
        <p:txBody>
          <a:bodyPr wrap="none">
            <a:spAutoFit/>
          </a:bodyPr>
          <a:lstStyle/>
          <a:p>
            <a:pPr>
              <a:lnSpc>
                <a:spcPct val="150000"/>
              </a:lnSpc>
            </a:pPr>
            <a:r>
              <a:rPr lang="ja-JP" altLang="en-US" b="1" dirty="0">
                <a:solidFill>
                  <a:srgbClr val="7093D2"/>
                </a:solidFill>
              </a:rPr>
              <a:t>将来</a:t>
            </a:r>
            <a:r>
              <a:rPr lang="ja-JP" altLang="en-US" b="1" dirty="0" smtClean="0">
                <a:solidFill>
                  <a:srgbClr val="7093D2"/>
                </a:solidFill>
              </a:rPr>
              <a:t>の水素エネルギー拠点として</a:t>
            </a:r>
            <a:r>
              <a:rPr lang="ja-JP" altLang="ja-JP" b="1" dirty="0" smtClean="0">
                <a:solidFill>
                  <a:srgbClr val="7093D2"/>
                </a:solidFill>
              </a:rPr>
              <a:t>大きなポテンシャル</a:t>
            </a:r>
            <a:endParaRPr kumimoji="1" lang="ja-JP" altLang="en-US" b="1" dirty="0">
              <a:solidFill>
                <a:srgbClr val="7093D2"/>
              </a:solidFill>
              <a:latin typeface="HGP創英角ｺﾞｼｯｸUB" panose="020B0900000000000000" pitchFamily="50" charset="-128"/>
              <a:ea typeface="HGP創英角ｺﾞｼｯｸUB" panose="020B0900000000000000" pitchFamily="50" charset="-128"/>
            </a:endParaRPr>
          </a:p>
        </p:txBody>
      </p:sp>
      <p:graphicFrame>
        <p:nvGraphicFramePr>
          <p:cNvPr id="60" name="グラフ 59"/>
          <p:cNvGraphicFramePr>
            <a:graphicFrameLocks/>
          </p:cNvGraphicFramePr>
          <p:nvPr>
            <p:extLst>
              <p:ext uri="{D42A27DB-BD31-4B8C-83A1-F6EECF244321}">
                <p14:modId xmlns:p14="http://schemas.microsoft.com/office/powerpoint/2010/main" val="2209851157"/>
              </p:ext>
            </p:extLst>
          </p:nvPr>
        </p:nvGraphicFramePr>
        <p:xfrm>
          <a:off x="5492613" y="1932056"/>
          <a:ext cx="3189855" cy="2414531"/>
        </p:xfrm>
        <a:graphic>
          <a:graphicData uri="http://schemas.openxmlformats.org/drawingml/2006/chart">
            <c:chart xmlns:c="http://schemas.openxmlformats.org/drawingml/2006/chart" xmlns:r="http://schemas.openxmlformats.org/officeDocument/2006/relationships" r:id="rId8"/>
          </a:graphicData>
        </a:graphic>
      </p:graphicFrame>
      <p:sp>
        <p:nvSpPr>
          <p:cNvPr id="61" name="テキスト ボックス 35"/>
          <p:cNvSpPr txBox="1">
            <a:spLocks noChangeArrowheads="1"/>
          </p:cNvSpPr>
          <p:nvPr/>
        </p:nvSpPr>
        <p:spPr bwMode="auto">
          <a:xfrm>
            <a:off x="5780561" y="4269237"/>
            <a:ext cx="2812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200" dirty="0" smtClean="0">
                <a:latin typeface="+mn-ea"/>
                <a:ea typeface="+mn-ea"/>
              </a:rPr>
              <a:t>関西圏のエネルギー輸入額ベースでの堺臨海部の割合（</a:t>
            </a:r>
            <a:r>
              <a:rPr lang="en-US" altLang="ja-JP" sz="1200" dirty="0" smtClean="0">
                <a:latin typeface="+mn-ea"/>
                <a:ea typeface="+mn-ea"/>
              </a:rPr>
              <a:t>2017</a:t>
            </a:r>
            <a:r>
              <a:rPr lang="ja-JP" altLang="en-US" sz="1200" dirty="0" smtClean="0">
                <a:latin typeface="+mn-ea"/>
                <a:ea typeface="+mn-ea"/>
              </a:rPr>
              <a:t>年調査）</a:t>
            </a:r>
            <a:endParaRPr lang="ja-JP" altLang="en-US" sz="1200" dirty="0">
              <a:latin typeface="+mn-ea"/>
              <a:ea typeface="+mn-ea"/>
            </a:endParaRPr>
          </a:p>
        </p:txBody>
      </p:sp>
      <p:sp>
        <p:nvSpPr>
          <p:cNvPr id="62" name="テキスト ボックス 35"/>
          <p:cNvSpPr txBox="1">
            <a:spLocks noChangeArrowheads="1"/>
          </p:cNvSpPr>
          <p:nvPr/>
        </p:nvSpPr>
        <p:spPr bwMode="auto">
          <a:xfrm>
            <a:off x="7120104" y="3011625"/>
            <a:ext cx="10898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b="1" dirty="0" smtClean="0">
                <a:solidFill>
                  <a:schemeClr val="bg1"/>
                </a:solidFill>
                <a:latin typeface="+mn-ea"/>
                <a:ea typeface="+mn-ea"/>
              </a:rPr>
              <a:t>堺臨海部</a:t>
            </a:r>
            <a:endParaRPr lang="en-US" altLang="ja-JP" sz="1400" b="1" dirty="0" smtClean="0">
              <a:solidFill>
                <a:schemeClr val="bg1"/>
              </a:solidFill>
              <a:latin typeface="+mn-ea"/>
              <a:ea typeface="+mn-ea"/>
            </a:endParaRPr>
          </a:p>
          <a:p>
            <a:pPr eaLnBrk="1" hangingPunct="1">
              <a:spcBef>
                <a:spcPct val="0"/>
              </a:spcBef>
              <a:buFontTx/>
              <a:buNone/>
            </a:pPr>
            <a:r>
              <a:rPr lang="ja-JP" altLang="en-US" sz="1400" b="1" dirty="0" smtClean="0">
                <a:solidFill>
                  <a:schemeClr val="bg1"/>
                </a:solidFill>
                <a:latin typeface="+mn-ea"/>
                <a:ea typeface="+mn-ea"/>
              </a:rPr>
              <a:t>約</a:t>
            </a:r>
            <a:r>
              <a:rPr lang="ja-JP" altLang="en-US" sz="1600" b="1" dirty="0" smtClean="0">
                <a:solidFill>
                  <a:schemeClr val="bg1"/>
                </a:solidFill>
                <a:latin typeface="+mn-ea"/>
                <a:ea typeface="+mn-ea"/>
              </a:rPr>
              <a:t>６５</a:t>
            </a:r>
            <a:r>
              <a:rPr lang="ja-JP" altLang="en-US" sz="1400" b="1" dirty="0" smtClean="0">
                <a:solidFill>
                  <a:schemeClr val="bg1"/>
                </a:solidFill>
                <a:latin typeface="+mn-ea"/>
                <a:ea typeface="+mn-ea"/>
              </a:rPr>
              <a:t>％</a:t>
            </a:r>
            <a:endParaRPr lang="ja-JP" altLang="en-US" sz="1400" b="1" dirty="0">
              <a:solidFill>
                <a:schemeClr val="bg1"/>
              </a:solidFill>
              <a:latin typeface="+mn-ea"/>
              <a:ea typeface="+mn-ea"/>
            </a:endParaRPr>
          </a:p>
        </p:txBody>
      </p:sp>
    </p:spTree>
    <p:extLst>
      <p:ext uri="{BB962C8B-B14F-4D97-AF65-F5344CB8AC3E}">
        <p14:creationId xmlns:p14="http://schemas.microsoft.com/office/powerpoint/2010/main" val="1653897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1"/>
          <p:cNvSpPr>
            <a:spLocks noChangeArrowheads="1"/>
          </p:cNvSpPr>
          <p:nvPr/>
        </p:nvSpPr>
        <p:spPr bwMode="auto">
          <a:xfrm>
            <a:off x="5841262" y="1978868"/>
            <a:ext cx="1383042" cy="1383980"/>
          </a:xfrm>
          <a:prstGeom prst="ellipse">
            <a:avLst/>
          </a:prstGeom>
          <a:noFill/>
          <a:ln w="38100" algn="ctr">
            <a:solidFill>
              <a:schemeClr val="bg1">
                <a:lumMod val="75000"/>
              </a:schemeClr>
            </a:solidFill>
            <a:round/>
            <a:headEnd/>
            <a:tailEnd/>
          </a:ln>
        </p:spPr>
        <p:txBody>
          <a:bodyPr lIns="90000" tIns="46800" rIns="90000" bIns="46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solidFill>
                <a:schemeClr val="bg1"/>
              </a:solidFill>
              <a:latin typeface="游ゴシック 本文"/>
            </a:endParaRPr>
          </a:p>
        </p:txBody>
      </p:sp>
      <p:sp>
        <p:nvSpPr>
          <p:cNvPr id="45" name="円/楕円 1"/>
          <p:cNvSpPr>
            <a:spLocks noChangeArrowheads="1"/>
          </p:cNvSpPr>
          <p:nvPr/>
        </p:nvSpPr>
        <p:spPr bwMode="auto">
          <a:xfrm>
            <a:off x="5841262" y="2639026"/>
            <a:ext cx="1383042" cy="1383980"/>
          </a:xfrm>
          <a:prstGeom prst="ellipse">
            <a:avLst/>
          </a:prstGeom>
          <a:solidFill>
            <a:schemeClr val="tx1">
              <a:lumMod val="50000"/>
              <a:lumOff val="50000"/>
            </a:schemeClr>
          </a:solidFill>
          <a:ln w="38100" algn="ctr">
            <a:solidFill>
              <a:schemeClr val="bg1">
                <a:lumMod val="75000"/>
              </a:schemeClr>
            </a:solidFill>
            <a:round/>
            <a:headEnd/>
            <a:tailEnd/>
          </a:ln>
        </p:spPr>
        <p:txBody>
          <a:bodyPr lIns="90000" tIns="46800" rIns="90000" bIns="46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solidFill>
                <a:schemeClr val="bg1"/>
              </a:solidFill>
              <a:latin typeface="游ゴシック 本文"/>
            </a:endParaRPr>
          </a:p>
        </p:txBody>
      </p:sp>
      <p:sp>
        <p:nvSpPr>
          <p:cNvPr id="44" name="円/楕円 1"/>
          <p:cNvSpPr>
            <a:spLocks noChangeArrowheads="1"/>
          </p:cNvSpPr>
          <p:nvPr/>
        </p:nvSpPr>
        <p:spPr bwMode="auto">
          <a:xfrm>
            <a:off x="6705001" y="1419910"/>
            <a:ext cx="1383042" cy="1383980"/>
          </a:xfrm>
          <a:prstGeom prst="ellipse">
            <a:avLst/>
          </a:prstGeom>
          <a:solidFill>
            <a:schemeClr val="tx1">
              <a:lumMod val="50000"/>
              <a:lumOff val="50000"/>
            </a:schemeClr>
          </a:solidFill>
          <a:ln w="38100" algn="ctr">
            <a:solidFill>
              <a:schemeClr val="bg1">
                <a:lumMod val="75000"/>
              </a:schemeClr>
            </a:solidFill>
            <a:round/>
            <a:headEnd/>
            <a:tailEnd/>
          </a:ln>
        </p:spPr>
        <p:txBody>
          <a:bodyPr lIns="90000" tIns="46800" rIns="90000" bIns="46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solidFill>
                <a:schemeClr val="bg1"/>
              </a:solidFill>
              <a:latin typeface="游ゴシック 本文"/>
            </a:endParaRPr>
          </a:p>
        </p:txBody>
      </p:sp>
      <p:sp>
        <p:nvSpPr>
          <p:cNvPr id="42" name="円/楕円 1"/>
          <p:cNvSpPr>
            <a:spLocks noChangeArrowheads="1"/>
          </p:cNvSpPr>
          <p:nvPr/>
        </p:nvSpPr>
        <p:spPr bwMode="auto">
          <a:xfrm>
            <a:off x="4977523" y="1419910"/>
            <a:ext cx="1383042" cy="1383980"/>
          </a:xfrm>
          <a:prstGeom prst="ellipse">
            <a:avLst/>
          </a:prstGeom>
          <a:solidFill>
            <a:schemeClr val="tx1">
              <a:lumMod val="50000"/>
              <a:lumOff val="50000"/>
            </a:schemeClr>
          </a:solidFill>
          <a:ln w="38100" algn="ctr">
            <a:solidFill>
              <a:schemeClr val="bg1">
                <a:lumMod val="75000"/>
              </a:schemeClr>
            </a:solidFill>
            <a:round/>
            <a:headEnd/>
            <a:tailEnd/>
          </a:ln>
        </p:spPr>
        <p:txBody>
          <a:bodyPr lIns="90000" tIns="46800" rIns="90000" bIns="46800"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solidFill>
                <a:schemeClr val="bg1"/>
              </a:solidFill>
              <a:latin typeface="游ゴシック 本文"/>
            </a:endParaRPr>
          </a:p>
        </p:txBody>
      </p:sp>
      <p:sp>
        <p:nvSpPr>
          <p:cNvPr id="3" name="テキスト ボックス 2"/>
          <p:cNvSpPr txBox="1"/>
          <p:nvPr/>
        </p:nvSpPr>
        <p:spPr>
          <a:xfrm>
            <a:off x="630423" y="137265"/>
            <a:ext cx="7283234" cy="523220"/>
          </a:xfrm>
          <a:prstGeom prst="rect">
            <a:avLst/>
          </a:prstGeom>
          <a:noFill/>
        </p:spPr>
        <p:txBody>
          <a:bodyPr wrap="square" rtlCol="0">
            <a:spAutoFit/>
          </a:bodyPr>
          <a:lstStyle/>
          <a:p>
            <a:r>
              <a:rPr lang="ja-JP" altLang="en-US" sz="2800" dirty="0" smtClean="0">
                <a:latin typeface="HGｺﾞｼｯｸM" panose="020B0609000000000000" pitchFamily="49" charset="-128"/>
                <a:ea typeface="HGｺﾞｼｯｸM" panose="020B0609000000000000" pitchFamily="49" charset="-128"/>
              </a:rPr>
              <a:t>水素エネルギー社会構築に向けた構想</a:t>
            </a:r>
            <a:r>
              <a:rPr lang="ja-JP" altLang="en-US" sz="2800" dirty="0">
                <a:latin typeface="HGｺﾞｼｯｸM" panose="020B0609000000000000" pitchFamily="49" charset="-128"/>
                <a:ea typeface="HGｺﾞｼｯｸM" panose="020B0609000000000000" pitchFamily="49" charset="-128"/>
              </a:rPr>
              <a:t>　</a:t>
            </a:r>
            <a:endParaRPr lang="en-US" altLang="ja-JP" sz="2000" dirty="0" smtClean="0">
              <a:latin typeface="HGｺﾞｼｯｸM" panose="020B0609000000000000" pitchFamily="49" charset="-128"/>
              <a:ea typeface="HGｺﾞｼｯｸM" panose="020B0609000000000000" pitchFamily="49" charset="-128"/>
            </a:endParaRPr>
          </a:p>
        </p:txBody>
      </p:sp>
      <p:sp>
        <p:nvSpPr>
          <p:cNvPr id="4" name="正方形/長方形 3"/>
          <p:cNvSpPr/>
          <p:nvPr/>
        </p:nvSpPr>
        <p:spPr>
          <a:xfrm flipV="1">
            <a:off x="630423" y="723902"/>
            <a:ext cx="7831407" cy="47414"/>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396" y="196654"/>
            <a:ext cx="1049434" cy="404443"/>
          </a:xfrm>
          <a:prstGeom prst="rect">
            <a:avLst/>
          </a:prstGeom>
        </p:spPr>
      </p:pic>
      <p:sp>
        <p:nvSpPr>
          <p:cNvPr id="8" name="テキスト ボックス 7"/>
          <p:cNvSpPr txBox="1"/>
          <p:nvPr/>
        </p:nvSpPr>
        <p:spPr>
          <a:xfrm>
            <a:off x="389511" y="1199085"/>
            <a:ext cx="4055395" cy="307777"/>
          </a:xfrm>
          <a:prstGeom prst="rect">
            <a:avLst/>
          </a:prstGeom>
          <a:noFill/>
        </p:spPr>
        <p:txBody>
          <a:bodyPr wrap="square" rtlCol="0">
            <a:spAutoFit/>
          </a:bodyPr>
          <a:lstStyle/>
          <a:p>
            <a:r>
              <a:rPr lang="en-US" altLang="ja-JP" sz="1400" dirty="0" smtClean="0"/>
              <a:t>【 </a:t>
            </a:r>
            <a:r>
              <a:rPr lang="ja-JP" altLang="en-US" sz="1400" dirty="0" smtClean="0"/>
              <a:t>基本理念 </a:t>
            </a:r>
            <a:r>
              <a:rPr lang="en-US" altLang="ja-JP" sz="1400" dirty="0" smtClean="0"/>
              <a:t>】</a:t>
            </a:r>
            <a:endParaRPr lang="ja-JP" altLang="en-US" sz="1400" b="1" dirty="0"/>
          </a:p>
        </p:txBody>
      </p:sp>
      <p:sp>
        <p:nvSpPr>
          <p:cNvPr id="24" name="スライド番号プレースホルダー 1"/>
          <p:cNvSpPr txBox="1">
            <a:spLocks/>
          </p:cNvSpPr>
          <p:nvPr/>
        </p:nvSpPr>
        <p:spPr>
          <a:xfrm>
            <a:off x="8592830" y="6368144"/>
            <a:ext cx="774247" cy="32238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smtClean="0">
                <a:solidFill>
                  <a:schemeClr val="bg1">
                    <a:lumMod val="50000"/>
                  </a:schemeClr>
                </a:solidFill>
              </a:rPr>
              <a:t> </a:t>
            </a:r>
            <a:fld id="{DF36433D-C620-4E71-9523-EFE6715C9830}" type="slidenum">
              <a:rPr lang="ja-JP" altLang="en-US" smtClean="0">
                <a:solidFill>
                  <a:schemeClr val="bg1">
                    <a:lumMod val="50000"/>
                  </a:schemeClr>
                </a:solidFill>
              </a:rPr>
              <a:pPr/>
              <a:t>3</a:t>
            </a:fld>
            <a:endParaRPr lang="ja-JP" altLang="en-US" dirty="0">
              <a:solidFill>
                <a:schemeClr val="bg1">
                  <a:lumMod val="50000"/>
                </a:schemeClr>
              </a:solidFill>
            </a:endParaRPr>
          </a:p>
        </p:txBody>
      </p:sp>
      <p:sp>
        <p:nvSpPr>
          <p:cNvPr id="25" name="角丸四角形 24"/>
          <p:cNvSpPr/>
          <p:nvPr/>
        </p:nvSpPr>
        <p:spPr>
          <a:xfrm>
            <a:off x="361950" y="1143762"/>
            <a:ext cx="8307881" cy="3034917"/>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07215" y="810380"/>
            <a:ext cx="3690001" cy="354088"/>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t>堺市水素エネルギー社会構築ロードマップ</a:t>
            </a:r>
          </a:p>
          <a:p>
            <a:r>
              <a:rPr kumimoji="1" lang="ja-JP" altLang="en-US" sz="1200" dirty="0" smtClean="0"/>
              <a:t>　</a:t>
            </a:r>
            <a:endParaRPr kumimoji="1" lang="ja-JP" altLang="en-US" sz="1200" dirty="0"/>
          </a:p>
        </p:txBody>
      </p:sp>
      <p:graphicFrame>
        <p:nvGraphicFramePr>
          <p:cNvPr id="10" name="表 9"/>
          <p:cNvGraphicFramePr>
            <a:graphicFrameLocks noGrp="1"/>
          </p:cNvGraphicFramePr>
          <p:nvPr>
            <p:extLst>
              <p:ext uri="{D42A27DB-BD31-4B8C-83A1-F6EECF244321}">
                <p14:modId xmlns:p14="http://schemas.microsoft.com/office/powerpoint/2010/main" val="1198140125"/>
              </p:ext>
            </p:extLst>
          </p:nvPr>
        </p:nvGraphicFramePr>
        <p:xfrm>
          <a:off x="630423" y="2755314"/>
          <a:ext cx="3800783" cy="1259840"/>
        </p:xfrm>
        <a:graphic>
          <a:graphicData uri="http://schemas.openxmlformats.org/drawingml/2006/table">
            <a:tbl>
              <a:tblPr firstRow="1" bandRow="1">
                <a:tableStyleId>{073A0DAA-6AF3-43AB-8588-CEC1D06C72B9}</a:tableStyleId>
              </a:tblPr>
              <a:tblGrid>
                <a:gridCol w="554804">
                  <a:extLst>
                    <a:ext uri="{9D8B030D-6E8A-4147-A177-3AD203B41FA5}">
                      <a16:colId xmlns:a16="http://schemas.microsoft.com/office/drawing/2014/main" val="4247218796"/>
                    </a:ext>
                  </a:extLst>
                </a:gridCol>
                <a:gridCol w="1436998">
                  <a:extLst>
                    <a:ext uri="{9D8B030D-6E8A-4147-A177-3AD203B41FA5}">
                      <a16:colId xmlns:a16="http://schemas.microsoft.com/office/drawing/2014/main" val="1009604207"/>
                    </a:ext>
                  </a:extLst>
                </a:gridCol>
                <a:gridCol w="1808981">
                  <a:extLst>
                    <a:ext uri="{9D8B030D-6E8A-4147-A177-3AD203B41FA5}">
                      <a16:colId xmlns:a16="http://schemas.microsoft.com/office/drawing/2014/main" val="161012098"/>
                    </a:ext>
                  </a:extLst>
                </a:gridCol>
              </a:tblGrid>
              <a:tr h="370840">
                <a:tc>
                  <a:txBody>
                    <a:bodyPr/>
                    <a:lstStyle/>
                    <a:p>
                      <a:pPr algn="ctr"/>
                      <a:r>
                        <a:rPr lang="ja-JP" altLang="en-US" sz="1400" b="1" dirty="0" smtClean="0">
                          <a:solidFill>
                            <a:schemeClr val="bg1"/>
                          </a:solidFill>
                        </a:rPr>
                        <a:t>短期</a:t>
                      </a:r>
                      <a:endParaRPr kumimoji="1" lang="ja-JP" alt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r"/>
                      <a:r>
                        <a:rPr lang="ja-JP" altLang="en-US" sz="1400" b="0" dirty="0" smtClean="0">
                          <a:solidFill>
                            <a:schemeClr val="tx1"/>
                          </a:solidFill>
                        </a:rPr>
                        <a:t>～</a:t>
                      </a:r>
                      <a:r>
                        <a:rPr lang="en-US" altLang="ja-JP" sz="1400" b="0" dirty="0" smtClean="0">
                          <a:solidFill>
                            <a:schemeClr val="tx1"/>
                          </a:solidFill>
                        </a:rPr>
                        <a:t>2020</a:t>
                      </a:r>
                      <a:r>
                        <a:rPr lang="ja-JP" altLang="en-US" sz="1400" b="0" dirty="0" smtClean="0">
                          <a:solidFill>
                            <a:schemeClr val="tx1"/>
                          </a:solidFill>
                        </a:rPr>
                        <a:t>年</a:t>
                      </a:r>
                      <a:endParaRPr kumimoji="1" lang="ja-JP" altLang="en-US" sz="14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ja-JP" altLang="en-US" sz="1400" b="0" dirty="0" smtClean="0">
                          <a:solidFill>
                            <a:schemeClr val="tx1"/>
                          </a:solidFill>
                        </a:rPr>
                        <a:t>　水素市場の立上げ</a:t>
                      </a:r>
                      <a:endParaRPr kumimoji="1" lang="ja-JP" altLang="en-US" sz="1400" b="0" dirty="0">
                        <a:solidFill>
                          <a:schemeClr val="tx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1959545"/>
                  </a:ext>
                </a:extLst>
              </a:tr>
              <a:tr h="370840">
                <a:tc>
                  <a:txBody>
                    <a:bodyPr/>
                    <a:lstStyle/>
                    <a:p>
                      <a:pPr algn="ctr"/>
                      <a:r>
                        <a:rPr lang="ja-JP" altLang="en-US" sz="1400" b="1" dirty="0" smtClean="0">
                          <a:solidFill>
                            <a:schemeClr val="bg1"/>
                          </a:solidFill>
                        </a:rPr>
                        <a:t>中期</a:t>
                      </a:r>
                      <a:endParaRPr kumimoji="1" lang="ja-JP" alt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r"/>
                      <a:r>
                        <a:rPr lang="en-US" altLang="ja-JP" sz="1400" b="0" dirty="0" smtClean="0">
                          <a:solidFill>
                            <a:schemeClr val="tx1"/>
                          </a:solidFill>
                        </a:rPr>
                        <a:t>2020</a:t>
                      </a:r>
                      <a:r>
                        <a:rPr lang="ja-JP" altLang="en-US" sz="1400" b="0" dirty="0" smtClean="0">
                          <a:solidFill>
                            <a:schemeClr val="tx1"/>
                          </a:solidFill>
                        </a:rPr>
                        <a:t>～</a:t>
                      </a:r>
                      <a:r>
                        <a:rPr lang="en-US" altLang="ja-JP" sz="1400" b="0" dirty="0" smtClean="0">
                          <a:solidFill>
                            <a:schemeClr val="tx1"/>
                          </a:solidFill>
                        </a:rPr>
                        <a:t>2030</a:t>
                      </a:r>
                      <a:r>
                        <a:rPr lang="ja-JP" altLang="en-US" sz="1400" b="0" dirty="0" smtClean="0">
                          <a:solidFill>
                            <a:schemeClr val="tx1"/>
                          </a:solidFill>
                        </a:rPr>
                        <a:t>年</a:t>
                      </a:r>
                      <a:endParaRPr kumimoji="1" lang="ja-JP" altLang="en-US" sz="14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8900" indent="-88900"/>
                      <a:r>
                        <a:rPr lang="ja-JP" altLang="en-US" sz="1400" b="0" dirty="0" smtClean="0">
                          <a:solidFill>
                            <a:schemeClr val="tx1"/>
                          </a:solidFill>
                        </a:rPr>
                        <a:t>　水素市場拡大・</a:t>
                      </a:r>
                      <a:endParaRPr lang="en-US" altLang="ja-JP" sz="1400" b="0" dirty="0" smtClean="0">
                        <a:solidFill>
                          <a:schemeClr val="tx1"/>
                        </a:solidFill>
                      </a:endParaRPr>
                    </a:p>
                    <a:p>
                      <a:pPr marL="88900" indent="-88900"/>
                      <a:r>
                        <a:rPr lang="ja-JP" altLang="en-US" sz="1400" b="0" dirty="0" smtClean="0">
                          <a:solidFill>
                            <a:schemeClr val="tx1"/>
                          </a:solidFill>
                        </a:rPr>
                        <a:t>　ビジネス確立</a:t>
                      </a:r>
                      <a:endParaRPr kumimoji="1" lang="ja-JP" altLang="en-US" sz="1400" b="0" dirty="0">
                        <a:solidFill>
                          <a:schemeClr val="tx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2996279"/>
                  </a:ext>
                </a:extLst>
              </a:tr>
              <a:tr h="370840">
                <a:tc>
                  <a:txBody>
                    <a:bodyPr/>
                    <a:lstStyle/>
                    <a:p>
                      <a:pPr algn="ctr"/>
                      <a:r>
                        <a:rPr lang="ja-JP" altLang="en-US" sz="1400" b="1" dirty="0" smtClean="0">
                          <a:solidFill>
                            <a:schemeClr val="bg1"/>
                          </a:solidFill>
                        </a:rPr>
                        <a:t>長期</a:t>
                      </a:r>
                      <a:endParaRPr kumimoji="1" lang="ja-JP" alt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r"/>
                      <a:r>
                        <a:rPr lang="en-US" altLang="ja-JP" sz="1400" b="0" dirty="0" smtClean="0">
                          <a:solidFill>
                            <a:schemeClr val="tx1"/>
                          </a:solidFill>
                        </a:rPr>
                        <a:t>2030</a:t>
                      </a:r>
                      <a:r>
                        <a:rPr lang="ja-JP" altLang="en-US" sz="1400" b="0" dirty="0" smtClean="0">
                          <a:solidFill>
                            <a:schemeClr val="tx1"/>
                          </a:solidFill>
                        </a:rPr>
                        <a:t>～</a:t>
                      </a:r>
                      <a:r>
                        <a:rPr lang="en-US" altLang="ja-JP" sz="1400" b="0" dirty="0" smtClean="0">
                          <a:solidFill>
                            <a:schemeClr val="tx1"/>
                          </a:solidFill>
                        </a:rPr>
                        <a:t>2040</a:t>
                      </a:r>
                      <a:r>
                        <a:rPr lang="ja-JP" altLang="en-US" sz="1400" b="0" dirty="0" smtClean="0">
                          <a:solidFill>
                            <a:schemeClr val="tx1"/>
                          </a:solidFill>
                        </a:rPr>
                        <a:t>年</a:t>
                      </a:r>
                      <a:endParaRPr kumimoji="1" lang="ja-JP" altLang="en-US" sz="14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ja-JP" altLang="en-US" sz="1400" b="0" dirty="0" smtClean="0">
                          <a:solidFill>
                            <a:schemeClr val="tx1"/>
                          </a:solidFill>
                        </a:rPr>
                        <a:t>　水素ビジネス展開</a:t>
                      </a:r>
                      <a:endParaRPr kumimoji="1" lang="ja-JP" altLang="en-US" sz="1400" b="0" dirty="0">
                        <a:solidFill>
                          <a:schemeClr val="tx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5898665"/>
                  </a:ext>
                </a:extLst>
              </a:tr>
            </a:tbl>
          </a:graphicData>
        </a:graphic>
      </p:graphicFrame>
      <p:sp>
        <p:nvSpPr>
          <p:cNvPr id="11" name="正方形/長方形 10"/>
          <p:cNvSpPr/>
          <p:nvPr/>
        </p:nvSpPr>
        <p:spPr>
          <a:xfrm>
            <a:off x="409075" y="2247369"/>
            <a:ext cx="3999433" cy="738664"/>
          </a:xfrm>
          <a:prstGeom prst="rect">
            <a:avLst/>
          </a:prstGeom>
        </p:spPr>
        <p:txBody>
          <a:bodyPr wrap="square">
            <a:spAutoFit/>
          </a:bodyPr>
          <a:lstStyle/>
          <a:p>
            <a:r>
              <a:rPr lang="en-US" altLang="ja-JP" sz="1400" dirty="0" smtClean="0"/>
              <a:t>【 </a:t>
            </a:r>
            <a:r>
              <a:rPr lang="ja-JP" altLang="en-US" sz="1400" dirty="0" smtClean="0"/>
              <a:t>計画期間 </a:t>
            </a:r>
            <a:r>
              <a:rPr lang="en-US" altLang="ja-JP" sz="1400" dirty="0" smtClean="0"/>
              <a:t>】</a:t>
            </a:r>
          </a:p>
          <a:p>
            <a:r>
              <a:rPr lang="ja-JP" altLang="en-US" sz="1400" dirty="0" smtClean="0"/>
              <a:t>　　　短期</a:t>
            </a:r>
            <a:r>
              <a:rPr lang="ja-JP" altLang="en-US" sz="1400" dirty="0"/>
              <a:t>・中期・長期の段階的な取組を推進</a:t>
            </a:r>
          </a:p>
          <a:p>
            <a:endParaRPr lang="ja-JP" altLang="en-US" sz="1400" dirty="0"/>
          </a:p>
        </p:txBody>
      </p:sp>
      <p:sp>
        <p:nvSpPr>
          <p:cNvPr id="12" name="下矢印 11"/>
          <p:cNvSpPr/>
          <p:nvPr/>
        </p:nvSpPr>
        <p:spPr>
          <a:xfrm>
            <a:off x="2530814" y="2761230"/>
            <a:ext cx="272070" cy="1260618"/>
          </a:xfrm>
          <a:prstGeom prst="downArrow">
            <a:avLst>
              <a:gd name="adj1" fmla="val 50000"/>
              <a:gd name="adj2" fmla="val 10747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4038568" y="833536"/>
            <a:ext cx="3999433" cy="307777"/>
          </a:xfrm>
          <a:prstGeom prst="rect">
            <a:avLst/>
          </a:prstGeom>
        </p:spPr>
        <p:txBody>
          <a:bodyPr wrap="square">
            <a:spAutoFit/>
          </a:bodyPr>
          <a:lstStyle/>
          <a:p>
            <a:r>
              <a:rPr lang="ja-JP" altLang="en-US" sz="1400" dirty="0" smtClean="0"/>
              <a:t>　</a:t>
            </a:r>
            <a:r>
              <a:rPr lang="en-US" altLang="ja-JP" sz="1400" dirty="0" smtClean="0"/>
              <a:t>201</a:t>
            </a:r>
            <a:r>
              <a:rPr lang="en-US" altLang="ja-JP" sz="1400" dirty="0"/>
              <a:t>6</a:t>
            </a:r>
            <a:r>
              <a:rPr lang="ja-JP" altLang="en-US" sz="1400" dirty="0" smtClean="0"/>
              <a:t>年</a:t>
            </a:r>
            <a:r>
              <a:rPr lang="en-US" altLang="ja-JP" sz="1400" dirty="0" smtClean="0"/>
              <a:t>7</a:t>
            </a:r>
            <a:r>
              <a:rPr lang="ja-JP" altLang="en-US" sz="1400" dirty="0" smtClean="0"/>
              <a:t>月策定</a:t>
            </a:r>
            <a:endParaRPr lang="ja-JP" altLang="en-US" sz="1400" dirty="0"/>
          </a:p>
        </p:txBody>
      </p:sp>
      <p:cxnSp>
        <p:nvCxnSpPr>
          <p:cNvPr id="15" name="直線コネクタ 14"/>
          <p:cNvCxnSpPr>
            <a:stCxn id="25" idx="0"/>
            <a:endCxn id="25" idx="2"/>
          </p:cNvCxnSpPr>
          <p:nvPr/>
        </p:nvCxnSpPr>
        <p:spPr>
          <a:xfrm>
            <a:off x="4515891" y="1143762"/>
            <a:ext cx="0" cy="3034917"/>
          </a:xfrm>
          <a:prstGeom prst="line">
            <a:avLst/>
          </a:prstGeom>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4474163" y="1154193"/>
            <a:ext cx="4055395" cy="307777"/>
          </a:xfrm>
          <a:prstGeom prst="rect">
            <a:avLst/>
          </a:prstGeom>
          <a:noFill/>
        </p:spPr>
        <p:txBody>
          <a:bodyPr wrap="square" rtlCol="0">
            <a:spAutoFit/>
          </a:bodyPr>
          <a:lstStyle/>
          <a:p>
            <a:r>
              <a:rPr lang="en-US" altLang="ja-JP" sz="1400" dirty="0" smtClean="0"/>
              <a:t>【 </a:t>
            </a:r>
            <a:r>
              <a:rPr lang="ja-JP" altLang="en-US" sz="1400" dirty="0" smtClean="0"/>
              <a:t>３つの構想 </a:t>
            </a:r>
            <a:r>
              <a:rPr lang="en-US" altLang="ja-JP" sz="1400" dirty="0" smtClean="0"/>
              <a:t>】</a:t>
            </a:r>
            <a:endParaRPr lang="ja-JP" altLang="en-US" sz="1400" b="1" dirty="0"/>
          </a:p>
        </p:txBody>
      </p:sp>
      <p:sp>
        <p:nvSpPr>
          <p:cNvPr id="39" name="テキスト ボックス 38"/>
          <p:cNvSpPr txBox="1"/>
          <p:nvPr/>
        </p:nvSpPr>
        <p:spPr>
          <a:xfrm>
            <a:off x="6710732" y="1760159"/>
            <a:ext cx="1294112" cy="646331"/>
          </a:xfrm>
          <a:prstGeom prst="rect">
            <a:avLst/>
          </a:prstGeom>
          <a:noFill/>
        </p:spPr>
        <p:txBody>
          <a:bodyPr wrap="square" rtlCol="0">
            <a:spAutoFit/>
          </a:bodyPr>
          <a:lstStyle/>
          <a:p>
            <a:pPr algn="ctr"/>
            <a:r>
              <a:rPr lang="ja-JP" altLang="en-US" sz="1200" b="1" dirty="0">
                <a:solidFill>
                  <a:schemeClr val="bg1"/>
                </a:solidFill>
              </a:rPr>
              <a:t>スマート水素エネルギータウン構想</a:t>
            </a:r>
          </a:p>
        </p:txBody>
      </p:sp>
      <p:sp>
        <p:nvSpPr>
          <p:cNvPr id="40" name="テキスト ボックス 39"/>
          <p:cNvSpPr txBox="1"/>
          <p:nvPr/>
        </p:nvSpPr>
        <p:spPr>
          <a:xfrm>
            <a:off x="5822294" y="3024414"/>
            <a:ext cx="1501800" cy="461665"/>
          </a:xfrm>
          <a:prstGeom prst="rect">
            <a:avLst/>
          </a:prstGeom>
          <a:noFill/>
        </p:spPr>
        <p:txBody>
          <a:bodyPr wrap="square" rtlCol="0">
            <a:spAutoFit/>
          </a:bodyPr>
          <a:lstStyle/>
          <a:p>
            <a:r>
              <a:rPr lang="ja-JP" altLang="en-US" sz="1200" b="1" dirty="0">
                <a:solidFill>
                  <a:schemeClr val="bg1"/>
                </a:solidFill>
              </a:rPr>
              <a:t>水素エネルギー産業クラスター構想</a:t>
            </a:r>
          </a:p>
        </p:txBody>
      </p:sp>
      <p:sp>
        <p:nvSpPr>
          <p:cNvPr id="38" name="テキスト ボックス 37"/>
          <p:cNvSpPr txBox="1"/>
          <p:nvPr/>
        </p:nvSpPr>
        <p:spPr>
          <a:xfrm>
            <a:off x="5000576" y="1804737"/>
            <a:ext cx="1418072" cy="461665"/>
          </a:xfrm>
          <a:prstGeom prst="rect">
            <a:avLst/>
          </a:prstGeom>
          <a:noFill/>
        </p:spPr>
        <p:txBody>
          <a:bodyPr wrap="square" rtlCol="0">
            <a:spAutoFit/>
          </a:bodyPr>
          <a:lstStyle/>
          <a:p>
            <a:r>
              <a:rPr lang="ja-JP" altLang="en-US" sz="1200" b="1" dirty="0" smtClean="0">
                <a:solidFill>
                  <a:schemeClr val="bg1"/>
                </a:solidFill>
              </a:rPr>
              <a:t>水素エネルギー</a:t>
            </a:r>
            <a:endParaRPr lang="en-US" altLang="ja-JP" sz="1200" b="1" dirty="0" smtClean="0">
              <a:solidFill>
                <a:schemeClr val="bg1"/>
              </a:solidFill>
            </a:endParaRPr>
          </a:p>
          <a:p>
            <a:r>
              <a:rPr lang="ja-JP" altLang="en-US" sz="1200" b="1" dirty="0" smtClean="0">
                <a:solidFill>
                  <a:schemeClr val="bg1"/>
                </a:solidFill>
              </a:rPr>
              <a:t>コンビナート</a:t>
            </a:r>
            <a:r>
              <a:rPr lang="ja-JP" altLang="en-US" sz="1200" b="1" dirty="0">
                <a:solidFill>
                  <a:schemeClr val="bg1"/>
                </a:solidFill>
              </a:rPr>
              <a:t>構想</a:t>
            </a:r>
          </a:p>
        </p:txBody>
      </p:sp>
      <p:sp>
        <p:nvSpPr>
          <p:cNvPr id="48" name="テキスト ボックス 47"/>
          <p:cNvSpPr txBox="1"/>
          <p:nvPr/>
        </p:nvSpPr>
        <p:spPr>
          <a:xfrm>
            <a:off x="4593698" y="2837067"/>
            <a:ext cx="1418072" cy="430887"/>
          </a:xfrm>
          <a:prstGeom prst="rect">
            <a:avLst/>
          </a:prstGeom>
          <a:noFill/>
        </p:spPr>
        <p:txBody>
          <a:bodyPr wrap="square" rtlCol="0">
            <a:spAutoFit/>
          </a:bodyPr>
          <a:lstStyle/>
          <a:p>
            <a:r>
              <a:rPr lang="ja-JP" altLang="en-US" sz="1100" dirty="0"/>
              <a:t>臨海部を将来の</a:t>
            </a:r>
          </a:p>
          <a:p>
            <a:r>
              <a:rPr lang="ja-JP" altLang="en-US" sz="1100" dirty="0"/>
              <a:t>　水素供給拠点へ</a:t>
            </a:r>
          </a:p>
        </p:txBody>
      </p:sp>
      <p:sp>
        <p:nvSpPr>
          <p:cNvPr id="49" name="テキスト ボックス 48"/>
          <p:cNvSpPr txBox="1"/>
          <p:nvPr/>
        </p:nvSpPr>
        <p:spPr>
          <a:xfrm>
            <a:off x="7251759" y="2859645"/>
            <a:ext cx="1418072" cy="430887"/>
          </a:xfrm>
          <a:prstGeom prst="rect">
            <a:avLst/>
          </a:prstGeom>
          <a:noFill/>
        </p:spPr>
        <p:txBody>
          <a:bodyPr wrap="square" rtlCol="0">
            <a:spAutoFit/>
          </a:bodyPr>
          <a:lstStyle/>
          <a:p>
            <a:r>
              <a:rPr lang="ja-JP" altLang="en-US" sz="1100" dirty="0"/>
              <a:t>水素を利活用する</a:t>
            </a:r>
          </a:p>
          <a:p>
            <a:r>
              <a:rPr lang="ja-JP" altLang="en-US" sz="1100" dirty="0" smtClean="0"/>
              <a:t>　　　まちづくり</a:t>
            </a:r>
            <a:endParaRPr lang="ja-JP" altLang="en-US" sz="1100" dirty="0"/>
          </a:p>
        </p:txBody>
      </p:sp>
      <p:sp>
        <p:nvSpPr>
          <p:cNvPr id="50" name="テキスト ボックス 49"/>
          <p:cNvSpPr txBox="1"/>
          <p:nvPr/>
        </p:nvSpPr>
        <p:spPr>
          <a:xfrm>
            <a:off x="7211144" y="3660628"/>
            <a:ext cx="1418072" cy="430887"/>
          </a:xfrm>
          <a:prstGeom prst="rect">
            <a:avLst/>
          </a:prstGeom>
          <a:noFill/>
        </p:spPr>
        <p:txBody>
          <a:bodyPr wrap="square" rtlCol="0">
            <a:spAutoFit/>
          </a:bodyPr>
          <a:lstStyle/>
          <a:p>
            <a:r>
              <a:rPr lang="ja-JP" altLang="en-US" sz="1100" dirty="0"/>
              <a:t>水素関連企業</a:t>
            </a:r>
          </a:p>
          <a:p>
            <a:r>
              <a:rPr lang="ja-JP" altLang="en-US" sz="1100" dirty="0"/>
              <a:t>　　の集積促進</a:t>
            </a:r>
          </a:p>
        </p:txBody>
      </p:sp>
      <p:pic>
        <p:nvPicPr>
          <p:cNvPr id="51" name="図 8"/>
          <p:cNvPicPr>
            <a:picLocks/>
          </p:cNvPicPr>
          <p:nvPr/>
        </p:nvPicPr>
        <p:blipFill>
          <a:blip r:embed="rId4"/>
          <a:srcRect l="9740" r="17474" b="18011"/>
          <a:stretch>
            <a:fillRect/>
          </a:stretch>
        </p:blipFill>
        <p:spPr bwMode="auto">
          <a:xfrm>
            <a:off x="4797233" y="2235162"/>
            <a:ext cx="793518" cy="579841"/>
          </a:xfrm>
          <a:prstGeom prst="rect">
            <a:avLst/>
          </a:prstGeom>
          <a:ln>
            <a:noFill/>
          </a:ln>
          <a:effectLst>
            <a:outerShdw blurRad="50800" dist="50800" dir="12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69" descr="DSC_0315"/>
          <p:cNvPicPr>
            <a:picLocks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rcRect t="-490" b="5461"/>
          <a:stretch>
            <a:fillRect/>
          </a:stretch>
        </p:blipFill>
        <p:spPr bwMode="auto">
          <a:xfrm>
            <a:off x="7568740" y="2238971"/>
            <a:ext cx="842266" cy="589801"/>
          </a:xfrm>
          <a:prstGeom prst="rect">
            <a:avLst/>
          </a:prstGeom>
          <a:ln>
            <a:noFill/>
          </a:ln>
          <a:effectLst>
            <a:outerShdw blurRad="50800" dist="50800" dir="12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390" y="3530624"/>
            <a:ext cx="842668" cy="520084"/>
          </a:xfrm>
          <a:prstGeom prst="rect">
            <a:avLst/>
          </a:prstGeom>
          <a:noFill/>
          <a:ln>
            <a:noFill/>
          </a:ln>
          <a:effectLst>
            <a:outerShdw blurRad="50800" dist="50800" dir="12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角丸四角形 54"/>
          <p:cNvSpPr/>
          <p:nvPr/>
        </p:nvSpPr>
        <p:spPr>
          <a:xfrm>
            <a:off x="407215" y="4552988"/>
            <a:ext cx="8222001" cy="2241512"/>
          </a:xfrm>
          <a:prstGeom prst="roundRect">
            <a:avLst>
              <a:gd name="adj" fmla="val 3360"/>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458160" y="4243806"/>
            <a:ext cx="1741441" cy="330868"/>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t>堺市水素ビジョン</a:t>
            </a:r>
            <a:endParaRPr kumimoji="1" lang="ja-JP" altLang="en-US" sz="1200" dirty="0"/>
          </a:p>
        </p:txBody>
      </p:sp>
      <p:sp>
        <p:nvSpPr>
          <p:cNvPr id="61" name="二等辺三角形 60"/>
          <p:cNvSpPr/>
          <p:nvPr/>
        </p:nvSpPr>
        <p:spPr>
          <a:xfrm flipV="1">
            <a:off x="5480740" y="4271277"/>
            <a:ext cx="2184907" cy="275315"/>
          </a:xfrm>
          <a:prstGeom prst="triangle">
            <a:avLst/>
          </a:prstGeom>
          <a:solidFill>
            <a:schemeClr val="tx1">
              <a:lumMod val="50000"/>
              <a:lumOff val="50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正方形/長方形 62"/>
          <p:cNvSpPr/>
          <p:nvPr/>
        </p:nvSpPr>
        <p:spPr>
          <a:xfrm>
            <a:off x="1986237" y="4310147"/>
            <a:ext cx="3999433" cy="307777"/>
          </a:xfrm>
          <a:prstGeom prst="rect">
            <a:avLst/>
          </a:prstGeom>
        </p:spPr>
        <p:txBody>
          <a:bodyPr wrap="square">
            <a:spAutoFit/>
          </a:bodyPr>
          <a:lstStyle/>
          <a:p>
            <a:r>
              <a:rPr lang="ja-JP" altLang="en-US" sz="1400" dirty="0" smtClean="0"/>
              <a:t>　</a:t>
            </a:r>
            <a:r>
              <a:rPr lang="en-US" altLang="ja-JP" sz="1400" dirty="0" smtClean="0"/>
              <a:t>2019</a:t>
            </a:r>
            <a:r>
              <a:rPr lang="ja-JP" altLang="en-US" sz="1400" dirty="0" smtClean="0"/>
              <a:t>年</a:t>
            </a:r>
            <a:r>
              <a:rPr lang="en-US" altLang="ja-JP" sz="1400" dirty="0" smtClean="0"/>
              <a:t>8</a:t>
            </a:r>
            <a:r>
              <a:rPr lang="ja-JP" altLang="en-US" sz="1400" dirty="0" smtClean="0"/>
              <a:t>月策定</a:t>
            </a:r>
            <a:endParaRPr lang="ja-JP" altLang="en-US" sz="1400" dirty="0"/>
          </a:p>
        </p:txBody>
      </p:sp>
      <p:sp>
        <p:nvSpPr>
          <p:cNvPr id="66" name="正方形/長方形 65"/>
          <p:cNvSpPr/>
          <p:nvPr/>
        </p:nvSpPr>
        <p:spPr>
          <a:xfrm>
            <a:off x="442229" y="5135474"/>
            <a:ext cx="6528013" cy="307777"/>
          </a:xfrm>
          <a:prstGeom prst="rect">
            <a:avLst/>
          </a:prstGeom>
        </p:spPr>
        <p:txBody>
          <a:bodyPr wrap="square">
            <a:spAutoFit/>
          </a:bodyPr>
          <a:lstStyle/>
          <a:p>
            <a:r>
              <a:rPr lang="ja-JP" altLang="en-US" sz="1400" dirty="0" smtClean="0"/>
              <a:t>＜ビジョン策定までに実施した調査・検討＞</a:t>
            </a:r>
            <a:endParaRPr lang="en-US" altLang="ja-JP" sz="1400" dirty="0" smtClean="0"/>
          </a:p>
        </p:txBody>
      </p:sp>
      <p:graphicFrame>
        <p:nvGraphicFramePr>
          <p:cNvPr id="68" name="表 67"/>
          <p:cNvGraphicFramePr>
            <a:graphicFrameLocks noGrp="1"/>
          </p:cNvGraphicFramePr>
          <p:nvPr>
            <p:extLst>
              <p:ext uri="{D42A27DB-BD31-4B8C-83A1-F6EECF244321}">
                <p14:modId xmlns:p14="http://schemas.microsoft.com/office/powerpoint/2010/main" val="347905206"/>
              </p:ext>
            </p:extLst>
          </p:nvPr>
        </p:nvGraphicFramePr>
        <p:xfrm>
          <a:off x="555762" y="5389088"/>
          <a:ext cx="6160074" cy="1371600"/>
        </p:xfrm>
        <a:graphic>
          <a:graphicData uri="http://schemas.openxmlformats.org/drawingml/2006/table">
            <a:tbl>
              <a:tblPr firstRow="1" bandRow="1">
                <a:tableStyleId>{073A0DAA-6AF3-43AB-8588-CEC1D06C72B9}</a:tableStyleId>
              </a:tblPr>
              <a:tblGrid>
                <a:gridCol w="1102304">
                  <a:extLst>
                    <a:ext uri="{9D8B030D-6E8A-4147-A177-3AD203B41FA5}">
                      <a16:colId xmlns:a16="http://schemas.microsoft.com/office/drawing/2014/main" val="4247218796"/>
                    </a:ext>
                  </a:extLst>
                </a:gridCol>
                <a:gridCol w="5057770">
                  <a:extLst>
                    <a:ext uri="{9D8B030D-6E8A-4147-A177-3AD203B41FA5}">
                      <a16:colId xmlns:a16="http://schemas.microsoft.com/office/drawing/2014/main" val="161012098"/>
                    </a:ext>
                  </a:extLst>
                </a:gridCol>
              </a:tblGrid>
              <a:tr h="242868">
                <a:tc>
                  <a:txBody>
                    <a:bodyPr/>
                    <a:lstStyle/>
                    <a:p>
                      <a:pPr algn="ctr"/>
                      <a:r>
                        <a:rPr lang="en-US" altLang="ja-JP" sz="1200" b="0" dirty="0" smtClean="0">
                          <a:solidFill>
                            <a:schemeClr val="tx1"/>
                          </a:solidFill>
                        </a:rPr>
                        <a:t>2016</a:t>
                      </a:r>
                      <a:r>
                        <a:rPr lang="ja-JP" altLang="en-US" sz="1200" b="0" dirty="0" smtClean="0">
                          <a:solidFill>
                            <a:schemeClr val="tx1"/>
                          </a:solidFill>
                        </a:rPr>
                        <a:t>年度</a:t>
                      </a: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b="0" dirty="0" smtClean="0">
                          <a:solidFill>
                            <a:schemeClr val="tx1"/>
                          </a:solidFill>
                        </a:rPr>
                        <a:t>　臨海部における水素の相互融通・活用の可能性調査検討</a:t>
                      </a:r>
                      <a:endParaRPr kumimoji="1" lang="ja-JP" altLang="en-US" sz="1200" b="0" dirty="0">
                        <a:solidFill>
                          <a:schemeClr val="tx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959545"/>
                  </a:ext>
                </a:extLst>
              </a:tr>
              <a:tr h="242868">
                <a:tc>
                  <a:txBody>
                    <a:bodyPr/>
                    <a:lstStyle/>
                    <a:p>
                      <a:pPr algn="ctr"/>
                      <a:r>
                        <a:rPr lang="en-US" altLang="ja-JP" sz="1200" b="0" dirty="0" smtClean="0">
                          <a:solidFill>
                            <a:schemeClr val="tx1"/>
                          </a:solidFill>
                        </a:rPr>
                        <a:t>2016</a:t>
                      </a:r>
                      <a:r>
                        <a:rPr lang="ja-JP" altLang="en-US" sz="1200" b="0" dirty="0" smtClean="0">
                          <a:solidFill>
                            <a:schemeClr val="tx1"/>
                          </a:solidFill>
                        </a:rPr>
                        <a:t>年度</a:t>
                      </a: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dirty="0" smtClean="0"/>
                        <a:t>　水素利活用ビジネスモデルの実施計画検討</a:t>
                      </a:r>
                      <a:endParaRPr lang="en-US" altLang="ja-JP" sz="1200" dirty="0" smtClean="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2996279"/>
                  </a:ext>
                </a:extLst>
              </a:tr>
              <a:tr h="242868">
                <a:tc>
                  <a:txBody>
                    <a:bodyPr/>
                    <a:lstStyle/>
                    <a:p>
                      <a:pPr algn="ctr"/>
                      <a:r>
                        <a:rPr lang="en-US" altLang="ja-JP" sz="1200" b="0" dirty="0" smtClean="0">
                          <a:solidFill>
                            <a:schemeClr val="tx1"/>
                          </a:solidFill>
                        </a:rPr>
                        <a:t>2017</a:t>
                      </a:r>
                      <a:r>
                        <a:rPr lang="ja-JP" altLang="en-US" sz="1200" b="0" dirty="0" smtClean="0">
                          <a:solidFill>
                            <a:schemeClr val="tx1"/>
                          </a:solidFill>
                        </a:rPr>
                        <a:t>年度</a:t>
                      </a: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dirty="0" smtClean="0"/>
                        <a:t>　水素利活用モデル構築に向けた検討</a:t>
                      </a: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898665"/>
                  </a:ext>
                </a:extLst>
              </a:tr>
              <a:tr h="242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rPr>
                        <a:t>2017</a:t>
                      </a:r>
                      <a:r>
                        <a:rPr lang="ja-JP" altLang="en-US" sz="1200" b="0" dirty="0" smtClean="0">
                          <a:solidFill>
                            <a:schemeClr val="tx1"/>
                          </a:solidFill>
                        </a:rPr>
                        <a:t>年度</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dirty="0" smtClean="0"/>
                        <a:t>　臨海部における水素ネットワークモデル案等検討</a:t>
                      </a:r>
                      <a:endParaRPr kumimoji="1" lang="ja-JP" altLang="en-US" sz="1200" b="0" dirty="0">
                        <a:solidFill>
                          <a:schemeClr val="tx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460954"/>
                  </a:ext>
                </a:extLst>
              </a:tr>
              <a:tr h="242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rPr>
                        <a:t>2018</a:t>
                      </a:r>
                      <a:r>
                        <a:rPr lang="ja-JP" altLang="en-US" sz="1200" b="0" dirty="0" smtClean="0">
                          <a:solidFill>
                            <a:schemeClr val="tx1"/>
                          </a:solidFill>
                        </a:rPr>
                        <a:t>年度</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臨海部の水素ネットワーク拠点構築に向けたビジョン案の検討等</a:t>
                      </a:r>
                      <a:endParaRPr lang="en-US" altLang="ja-JP" sz="1200" dirty="0" smtClean="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061594"/>
                  </a:ext>
                </a:extLst>
              </a:tr>
            </a:tbl>
          </a:graphicData>
        </a:graphic>
      </p:graphicFrame>
      <p:sp>
        <p:nvSpPr>
          <p:cNvPr id="29" name="正方形/長方形 28"/>
          <p:cNvSpPr/>
          <p:nvPr/>
        </p:nvSpPr>
        <p:spPr>
          <a:xfrm>
            <a:off x="528112" y="4630624"/>
            <a:ext cx="5967642" cy="523220"/>
          </a:xfrm>
          <a:prstGeom prst="rect">
            <a:avLst/>
          </a:prstGeom>
        </p:spPr>
        <p:txBody>
          <a:bodyPr wrap="square">
            <a:spAutoFit/>
          </a:bodyPr>
          <a:lstStyle/>
          <a:p>
            <a:r>
              <a:rPr lang="ja-JP" altLang="en-US" sz="1400" dirty="0"/>
              <a:t>「水素エネルギーコンビナート構想」や「スマート水素エネルギータウン構想」を実現するべく、必要な取組の方向性・展開などを</a:t>
            </a:r>
            <a:r>
              <a:rPr lang="ja-JP" altLang="en-US" sz="1400" dirty="0" smtClean="0"/>
              <a:t>示したもの。</a:t>
            </a:r>
            <a:endParaRPr lang="ja-JP" altLang="en-US" sz="1400" dirty="0"/>
          </a:p>
        </p:txBody>
      </p:sp>
      <p:sp>
        <p:nvSpPr>
          <p:cNvPr id="30" name="正方形/長方形 29"/>
          <p:cNvSpPr/>
          <p:nvPr/>
        </p:nvSpPr>
        <p:spPr>
          <a:xfrm>
            <a:off x="643458" y="1474948"/>
            <a:ext cx="3752277" cy="671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a:t>
            </a:r>
            <a:r>
              <a:rPr lang="ja-JP" altLang="en-US" sz="1600" b="1" dirty="0" smtClean="0">
                <a:solidFill>
                  <a:schemeClr val="tx1"/>
                </a:solidFill>
              </a:rPr>
              <a:t>つくる</a:t>
            </a:r>
            <a:r>
              <a:rPr lang="ja-JP" altLang="en-US" sz="1600" b="1" dirty="0">
                <a:solidFill>
                  <a:schemeClr val="tx1"/>
                </a:solidFill>
              </a:rPr>
              <a:t>・つかう・ひろげる</a:t>
            </a:r>
            <a:r>
              <a:rPr lang="en-US" altLang="ja-JP" sz="1600" b="1" dirty="0" smtClean="0">
                <a:solidFill>
                  <a:schemeClr val="tx1"/>
                </a:solidFill>
              </a:rPr>
              <a:t>〜</a:t>
            </a:r>
          </a:p>
          <a:p>
            <a:pPr algn="ctr"/>
            <a:r>
              <a:rPr lang="ja-JP" altLang="en-US" sz="1600" b="1" dirty="0" smtClean="0">
                <a:solidFill>
                  <a:schemeClr val="tx1"/>
                </a:solidFill>
              </a:rPr>
              <a:t>水素</a:t>
            </a:r>
            <a:r>
              <a:rPr lang="ja-JP" altLang="en-US" sz="1600" b="1" dirty="0">
                <a:solidFill>
                  <a:schemeClr val="tx1"/>
                </a:solidFill>
              </a:rPr>
              <a:t>でひらくクリーンな</a:t>
            </a:r>
            <a:r>
              <a:rPr lang="ja-JP" altLang="en-US" sz="1600" b="1" dirty="0" smtClean="0">
                <a:solidFill>
                  <a:schemeClr val="tx1"/>
                </a:solidFill>
              </a:rPr>
              <a:t>未来</a:t>
            </a:r>
            <a:endParaRPr lang="ja-JP" altLang="en-US" sz="1600" b="1" dirty="0">
              <a:solidFill>
                <a:schemeClr val="tx1"/>
              </a:solidFill>
            </a:endParaRPr>
          </a:p>
        </p:txBody>
      </p:sp>
      <p:pic>
        <p:nvPicPr>
          <p:cNvPr id="6" name="図 5"/>
          <p:cNvPicPr>
            <a:picLocks noChangeAspect="1"/>
          </p:cNvPicPr>
          <p:nvPr/>
        </p:nvPicPr>
        <p:blipFill>
          <a:blip r:embed="rId8"/>
          <a:stretch>
            <a:fillRect/>
          </a:stretch>
        </p:blipFill>
        <p:spPr>
          <a:xfrm>
            <a:off x="6962288" y="4613352"/>
            <a:ext cx="1548731" cy="2120784"/>
          </a:xfrm>
          <a:prstGeom prst="rect">
            <a:avLst/>
          </a:prstGeom>
          <a:ln>
            <a:solidFill>
              <a:schemeClr val="tx1"/>
            </a:solidFill>
          </a:ln>
        </p:spPr>
      </p:pic>
    </p:spTree>
    <p:extLst>
      <p:ext uri="{BB962C8B-B14F-4D97-AF65-F5344CB8AC3E}">
        <p14:creationId xmlns:p14="http://schemas.microsoft.com/office/powerpoint/2010/main" val="134571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0423" y="137265"/>
            <a:ext cx="7283234" cy="523220"/>
          </a:xfrm>
          <a:prstGeom prst="rect">
            <a:avLst/>
          </a:prstGeom>
          <a:noFill/>
        </p:spPr>
        <p:txBody>
          <a:bodyPr wrap="square" rtlCol="0">
            <a:spAutoFit/>
          </a:bodyPr>
          <a:lstStyle/>
          <a:p>
            <a:r>
              <a:rPr lang="ja-JP" altLang="en-US" sz="2800" dirty="0" smtClean="0">
                <a:latin typeface="HGｺﾞｼｯｸM" panose="020B0609000000000000" pitchFamily="49" charset="-128"/>
                <a:ea typeface="HGｺﾞｼｯｸM" panose="020B0609000000000000" pitchFamily="49" charset="-128"/>
              </a:rPr>
              <a:t>社会受容性の向上等</a:t>
            </a:r>
            <a:endParaRPr lang="en-US" altLang="ja-JP" sz="2000" dirty="0" smtClean="0">
              <a:latin typeface="HGｺﾞｼｯｸM" panose="020B0609000000000000" pitchFamily="49" charset="-128"/>
              <a:ea typeface="HGｺﾞｼｯｸM" panose="020B0609000000000000" pitchFamily="49" charset="-128"/>
            </a:endParaRPr>
          </a:p>
        </p:txBody>
      </p:sp>
      <p:sp>
        <p:nvSpPr>
          <p:cNvPr id="4" name="正方形/長方形 3"/>
          <p:cNvSpPr/>
          <p:nvPr/>
        </p:nvSpPr>
        <p:spPr>
          <a:xfrm flipV="1">
            <a:off x="630423" y="723902"/>
            <a:ext cx="7831407" cy="47414"/>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396" y="196654"/>
            <a:ext cx="1049434" cy="404443"/>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t="9773" b="8621"/>
          <a:stretch/>
        </p:blipFill>
        <p:spPr>
          <a:xfrm>
            <a:off x="5659143" y="1032495"/>
            <a:ext cx="1606207" cy="983075"/>
          </a:xfrm>
          <a:prstGeom prst="rect">
            <a:avLst/>
          </a:prstGeom>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9173" b="26193"/>
          <a:stretch/>
        </p:blipFill>
        <p:spPr>
          <a:xfrm>
            <a:off x="5625885" y="3381637"/>
            <a:ext cx="1618705" cy="996509"/>
          </a:xfrm>
          <a:prstGeom prst="rect">
            <a:avLst/>
          </a:prstGeom>
        </p:spPr>
      </p:pic>
      <p:sp>
        <p:nvSpPr>
          <p:cNvPr id="16" name="テキスト ボックス 15"/>
          <p:cNvSpPr txBox="1"/>
          <p:nvPr/>
        </p:nvSpPr>
        <p:spPr>
          <a:xfrm>
            <a:off x="850198" y="945564"/>
            <a:ext cx="6314731" cy="4401205"/>
          </a:xfrm>
          <a:prstGeom prst="rect">
            <a:avLst/>
          </a:prstGeom>
          <a:noFill/>
        </p:spPr>
        <p:txBody>
          <a:bodyPr wrap="square" rtlCol="0">
            <a:spAutoFit/>
          </a:bodyPr>
          <a:lstStyle/>
          <a:p>
            <a:r>
              <a:rPr kumimoji="1" lang="ja-JP" altLang="en-US" sz="1400" b="1" u="sng" dirty="0" smtClean="0"/>
              <a:t>▶  水素エネルギー体験イベント</a:t>
            </a:r>
            <a:endParaRPr kumimoji="1" lang="en-US" altLang="ja-JP" sz="1400" b="1" u="sng" dirty="0"/>
          </a:p>
          <a:p>
            <a:r>
              <a:rPr lang="ja-JP" altLang="en-US" sz="1400" dirty="0"/>
              <a:t>　</a:t>
            </a:r>
            <a:r>
              <a:rPr lang="ja-JP" altLang="en-US" sz="1400" dirty="0" smtClean="0"/>
              <a:t>・市内のイオンモールで年</a:t>
            </a:r>
            <a:r>
              <a:rPr lang="en-US" altLang="ja-JP" sz="1400" dirty="0" smtClean="0"/>
              <a:t>2</a:t>
            </a:r>
            <a:r>
              <a:rPr lang="ja-JP" altLang="en-US" sz="1400" dirty="0" smtClean="0"/>
              <a:t>回実施（</a:t>
            </a:r>
            <a:r>
              <a:rPr lang="en-US" altLang="ja-JP" sz="1400" dirty="0" smtClean="0"/>
              <a:t>2017</a:t>
            </a:r>
            <a:r>
              <a:rPr lang="ja-JP" altLang="en-US" sz="1400" dirty="0" smtClean="0"/>
              <a:t>年～</a:t>
            </a:r>
            <a:r>
              <a:rPr lang="en-US" altLang="ja-JP" sz="1400" dirty="0" smtClean="0"/>
              <a:t>2019</a:t>
            </a:r>
            <a:r>
              <a:rPr lang="ja-JP" altLang="en-US" sz="1400" dirty="0" smtClean="0"/>
              <a:t>年）</a:t>
            </a:r>
            <a:endParaRPr lang="en-US" altLang="ja-JP" sz="1400" dirty="0" smtClean="0"/>
          </a:p>
          <a:p>
            <a:r>
              <a:rPr lang="ja-JP" altLang="en-US" sz="1400" dirty="0"/>
              <a:t>　</a:t>
            </a:r>
            <a:r>
              <a:rPr lang="ja-JP" altLang="en-US" sz="1400" dirty="0" smtClean="0"/>
              <a:t>・水素</a:t>
            </a:r>
            <a:r>
              <a:rPr lang="ja-JP" altLang="en-US" sz="1400" dirty="0"/>
              <a:t>体験教室や燃料電池自動車</a:t>
            </a:r>
            <a:r>
              <a:rPr lang="ja-JP" altLang="en-US" sz="1400" dirty="0" smtClean="0"/>
              <a:t>の展示など</a:t>
            </a:r>
            <a:endParaRPr lang="en-US" altLang="ja-JP" sz="1400" dirty="0" smtClean="0"/>
          </a:p>
          <a:p>
            <a:r>
              <a:rPr lang="ja-JP" altLang="en-US" sz="1400" dirty="0"/>
              <a:t>　</a:t>
            </a:r>
            <a:r>
              <a:rPr lang="ja-JP" altLang="en-US" sz="1400" dirty="0" smtClean="0"/>
              <a:t>　　　　　　　　水素</a:t>
            </a:r>
            <a:r>
              <a:rPr lang="ja-JP" altLang="en-US" sz="1400" dirty="0"/>
              <a:t>を身近に</a:t>
            </a:r>
            <a:r>
              <a:rPr lang="ja-JP" altLang="en-US" sz="1400" dirty="0" smtClean="0"/>
              <a:t>感じる普及啓発を実施</a:t>
            </a:r>
            <a:endParaRPr lang="en-US" altLang="ja-JP" sz="1400" dirty="0" smtClean="0"/>
          </a:p>
          <a:p>
            <a:endParaRPr kumimoji="1" lang="en-US" altLang="ja-JP" sz="1400" b="1" u="sng" dirty="0"/>
          </a:p>
          <a:p>
            <a:r>
              <a:rPr kumimoji="1" lang="ja-JP" altLang="en-US" sz="1400" b="1" u="sng" dirty="0" smtClean="0"/>
              <a:t>▶  燃料</a:t>
            </a:r>
            <a:r>
              <a:rPr kumimoji="1" lang="ja-JP" altLang="en-US" sz="1400" b="1" u="sng" dirty="0"/>
              <a:t>電池自動車（ＦＣＶ）の</a:t>
            </a:r>
            <a:r>
              <a:rPr kumimoji="1" lang="ja-JP" altLang="en-US" sz="1400" b="1" u="sng" dirty="0" smtClean="0"/>
              <a:t>外部給電デモ</a:t>
            </a:r>
            <a:r>
              <a:rPr lang="ja-JP" altLang="en-US" sz="1400" dirty="0"/>
              <a:t>　</a:t>
            </a:r>
            <a:endParaRPr lang="en-US" altLang="ja-JP" sz="1400" dirty="0" smtClean="0"/>
          </a:p>
          <a:p>
            <a:r>
              <a:rPr lang="ja-JP" altLang="en-US" sz="1400" dirty="0" smtClean="0"/>
              <a:t>　・大阪音楽大学と連携して、ＦＣＶの外部給電のみで</a:t>
            </a:r>
            <a:endParaRPr lang="en-US" altLang="ja-JP" sz="1400" dirty="0" smtClean="0"/>
          </a:p>
          <a:p>
            <a:r>
              <a:rPr lang="ja-JP" altLang="en-US" sz="1400" dirty="0"/>
              <a:t>　</a:t>
            </a:r>
            <a:r>
              <a:rPr lang="ja-JP" altLang="en-US" sz="1400" dirty="0" smtClean="0"/>
              <a:t>　行う「水素</a:t>
            </a:r>
            <a:r>
              <a:rPr lang="en-US" altLang="ja-JP" sz="1400" dirty="0" smtClean="0"/>
              <a:t>×</a:t>
            </a:r>
            <a:r>
              <a:rPr lang="ja-JP" altLang="en-US" sz="1400" dirty="0" smtClean="0"/>
              <a:t>音楽コンサート」を実施（</a:t>
            </a:r>
            <a:r>
              <a:rPr lang="en-US" altLang="ja-JP" sz="1400" dirty="0" smtClean="0"/>
              <a:t>2019</a:t>
            </a:r>
            <a:r>
              <a:rPr lang="ja-JP" altLang="en-US" sz="1400" dirty="0" smtClean="0"/>
              <a:t>年）</a:t>
            </a:r>
            <a:endParaRPr lang="en-US" altLang="ja-JP" sz="1400" dirty="0" smtClean="0"/>
          </a:p>
          <a:p>
            <a:r>
              <a:rPr lang="ja-JP" altLang="en-US" sz="1400" dirty="0"/>
              <a:t>　</a:t>
            </a:r>
            <a:r>
              <a:rPr lang="ja-JP" altLang="en-US" sz="1400" dirty="0" smtClean="0"/>
              <a:t>・住宅展示場等のイベントでＦＣＶの外部給電を利用し</a:t>
            </a:r>
            <a:endParaRPr lang="en-US" altLang="ja-JP" sz="1400" dirty="0" smtClean="0"/>
          </a:p>
          <a:p>
            <a:r>
              <a:rPr lang="ja-JP" altLang="en-US" sz="1400" dirty="0"/>
              <a:t>　</a:t>
            </a:r>
            <a:r>
              <a:rPr lang="ja-JP" altLang="en-US" sz="1400" dirty="0" smtClean="0"/>
              <a:t>　た「子ども向けワークショップ」を実施（</a:t>
            </a:r>
            <a:r>
              <a:rPr lang="en-US" altLang="ja-JP" sz="1400" dirty="0" smtClean="0"/>
              <a:t>2020</a:t>
            </a:r>
            <a:r>
              <a:rPr lang="ja-JP" altLang="en-US" sz="1400" dirty="0" smtClean="0"/>
              <a:t>年）</a:t>
            </a:r>
            <a:endParaRPr lang="en-US" altLang="ja-JP" sz="1400" dirty="0"/>
          </a:p>
          <a:p>
            <a:endParaRPr lang="en-US" altLang="ja-JP" sz="1400" dirty="0" smtClean="0"/>
          </a:p>
          <a:p>
            <a:r>
              <a:rPr kumimoji="1" lang="ja-JP" altLang="en-US" sz="1400" b="1" u="sng" dirty="0"/>
              <a:t>▶  </a:t>
            </a:r>
            <a:r>
              <a:rPr kumimoji="1" lang="ja-JP" altLang="en-US" sz="1400" b="1" u="sng" dirty="0" smtClean="0"/>
              <a:t>Ｆ</a:t>
            </a:r>
            <a:r>
              <a:rPr kumimoji="1" lang="ja-JP" altLang="en-US" sz="1400" b="1" u="sng" dirty="0"/>
              <a:t>Ｃ</a:t>
            </a:r>
            <a:r>
              <a:rPr kumimoji="1" lang="ja-JP" altLang="en-US" sz="1400" b="1" u="sng" dirty="0" smtClean="0"/>
              <a:t>バス・燃料電池自動車（ＦＣＶ）の体験試乗会</a:t>
            </a:r>
            <a:endParaRPr kumimoji="1" lang="en-US" altLang="ja-JP" sz="1400" b="1" u="sng" dirty="0"/>
          </a:p>
          <a:p>
            <a:r>
              <a:rPr lang="ja-JP" altLang="en-US" sz="1400" dirty="0" smtClean="0"/>
              <a:t>　・将来的なＦＣバスの導入に向けた市民向けの体験試乗</a:t>
            </a:r>
            <a:endParaRPr lang="en-US" altLang="ja-JP" sz="1400" dirty="0" smtClean="0"/>
          </a:p>
          <a:p>
            <a:r>
              <a:rPr lang="ja-JP" altLang="en-US" sz="1400" dirty="0"/>
              <a:t>　</a:t>
            </a:r>
            <a:r>
              <a:rPr lang="ja-JP" altLang="en-US" sz="1400" dirty="0" smtClean="0"/>
              <a:t>　会を開催。市域の文化遺産などを巡りながら、水素や</a:t>
            </a:r>
            <a:endParaRPr lang="en-US" altLang="ja-JP" sz="1400" dirty="0" smtClean="0"/>
          </a:p>
          <a:p>
            <a:r>
              <a:rPr lang="ja-JP" altLang="en-US" sz="1400" dirty="0"/>
              <a:t>　</a:t>
            </a:r>
            <a:r>
              <a:rPr lang="ja-JP" altLang="en-US" sz="1400" dirty="0" smtClean="0"/>
              <a:t>　燃料電池についてガイド説明を行う（</a:t>
            </a:r>
            <a:r>
              <a:rPr lang="en-US" altLang="ja-JP" sz="1400" dirty="0" smtClean="0"/>
              <a:t>2018</a:t>
            </a:r>
            <a:r>
              <a:rPr lang="ja-JP" altLang="en-US" sz="1400" dirty="0" smtClean="0"/>
              <a:t>年</a:t>
            </a:r>
            <a:r>
              <a:rPr lang="en-US" altLang="ja-JP" sz="1400" dirty="0" smtClean="0"/>
              <a:t>,2019</a:t>
            </a:r>
            <a:r>
              <a:rPr lang="ja-JP" altLang="en-US" sz="1400" dirty="0" smtClean="0"/>
              <a:t>年）</a:t>
            </a:r>
            <a:endParaRPr lang="en-US" altLang="ja-JP" sz="1400" dirty="0"/>
          </a:p>
          <a:p>
            <a:r>
              <a:rPr kumimoji="1" lang="ja-JP" altLang="en-US" sz="1400" dirty="0" smtClean="0"/>
              <a:t>　・</a:t>
            </a:r>
            <a:r>
              <a:rPr lang="ja-JP" altLang="en-US" sz="1400" dirty="0"/>
              <a:t>トヨタカローラ</a:t>
            </a:r>
            <a:r>
              <a:rPr lang="ja-JP" altLang="en-US" sz="1400" dirty="0" smtClean="0"/>
              <a:t>南海さまと連携してＦＣＶ試乗会を</a:t>
            </a:r>
            <a:endParaRPr lang="en-US" altLang="ja-JP" sz="1400" dirty="0" smtClean="0"/>
          </a:p>
          <a:p>
            <a:r>
              <a:rPr lang="ja-JP" altLang="en-US" sz="1400" dirty="0"/>
              <a:t>　</a:t>
            </a:r>
            <a:r>
              <a:rPr lang="ja-JP" altLang="en-US" sz="1400" dirty="0" smtClean="0"/>
              <a:t>　開催（</a:t>
            </a:r>
            <a:r>
              <a:rPr lang="en-US" altLang="ja-JP" sz="1400" dirty="0" smtClean="0"/>
              <a:t>2021</a:t>
            </a:r>
            <a:r>
              <a:rPr lang="ja-JP" altLang="en-US" sz="1400" dirty="0" smtClean="0"/>
              <a:t>年）</a:t>
            </a:r>
            <a:endParaRPr kumimoji="1" lang="en-US" altLang="ja-JP" sz="1400" dirty="0" smtClean="0"/>
          </a:p>
          <a:p>
            <a:r>
              <a:rPr kumimoji="1" lang="ja-JP" altLang="en-US" sz="1400" b="1" u="sng" dirty="0" smtClean="0"/>
              <a:t>▶  水素エネルギー</a:t>
            </a:r>
            <a:r>
              <a:rPr kumimoji="1" lang="en-US" altLang="ja-JP" sz="1400" b="1" u="sng" dirty="0" smtClean="0"/>
              <a:t>PR</a:t>
            </a:r>
            <a:r>
              <a:rPr kumimoji="1" lang="ja-JP" altLang="en-US" sz="1400" b="1" u="sng" dirty="0" smtClean="0"/>
              <a:t>動画の作成</a:t>
            </a:r>
            <a:endParaRPr kumimoji="1" lang="en-US" altLang="ja-JP" sz="1400" b="1" u="sng" dirty="0" smtClean="0"/>
          </a:p>
          <a:p>
            <a:pPr marL="357188" indent="-357188"/>
            <a:r>
              <a:rPr lang="ja-JP" altLang="en-US" sz="1400" dirty="0"/>
              <a:t>　・水素エネルギーに関する基礎知識や本市が持つ水素エネルギーに</a:t>
            </a:r>
            <a:r>
              <a:rPr lang="ja-JP" altLang="en-US" sz="1400" dirty="0" smtClean="0"/>
              <a:t>関するポテンシャル</a:t>
            </a:r>
            <a:r>
              <a:rPr lang="ja-JP" altLang="en-US" sz="1400" dirty="0"/>
              <a:t>について紹介・</a:t>
            </a:r>
            <a:r>
              <a:rPr lang="en-US" altLang="ja-JP" sz="1400" dirty="0"/>
              <a:t>PR</a:t>
            </a:r>
            <a:r>
              <a:rPr lang="ja-JP" altLang="en-US" sz="1400" dirty="0"/>
              <a:t>する市民向け</a:t>
            </a:r>
            <a:r>
              <a:rPr lang="ja-JP" altLang="en-US" sz="1400" dirty="0" smtClean="0"/>
              <a:t>動画を作成（</a:t>
            </a:r>
            <a:r>
              <a:rPr lang="en-US" altLang="ja-JP" sz="1400" dirty="0" smtClean="0"/>
              <a:t>2021</a:t>
            </a:r>
            <a:r>
              <a:rPr lang="ja-JP" altLang="en-US" sz="1400" dirty="0" smtClean="0"/>
              <a:t>年）</a:t>
            </a:r>
            <a:endParaRPr lang="en-US" altLang="ja-JP" sz="1400" dirty="0"/>
          </a:p>
        </p:txBody>
      </p:sp>
      <p:pic>
        <p:nvPicPr>
          <p:cNvPr id="18" name="図 17"/>
          <p:cNvPicPr>
            <a:picLocks noChangeAspect="1"/>
          </p:cNvPicPr>
          <p:nvPr/>
        </p:nvPicPr>
        <p:blipFill rotWithShape="1">
          <a:blip r:embed="rId6"/>
          <a:srcRect t="5287" b="3118"/>
          <a:stretch/>
        </p:blipFill>
        <p:spPr>
          <a:xfrm>
            <a:off x="7255122" y="4481626"/>
            <a:ext cx="1654788" cy="852170"/>
          </a:xfrm>
          <a:prstGeom prst="rect">
            <a:avLst/>
          </a:prstGeom>
        </p:spPr>
      </p:pic>
      <p:pic>
        <p:nvPicPr>
          <p:cNvPr id="7" name="図 6"/>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3905" y="5532248"/>
            <a:ext cx="1866390" cy="1244868"/>
          </a:xfrm>
          <a:prstGeom prst="rect">
            <a:avLst/>
          </a:prstGeom>
        </p:spPr>
      </p:pic>
      <p:pic>
        <p:nvPicPr>
          <p:cNvPr id="12" name="図 11"/>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9661" t="10886" r="4701" b="11436"/>
          <a:stretch/>
        </p:blipFill>
        <p:spPr>
          <a:xfrm>
            <a:off x="7282588" y="3400240"/>
            <a:ext cx="1627322" cy="983075"/>
          </a:xfrm>
          <a:prstGeom prst="rect">
            <a:avLst/>
          </a:prstGeom>
        </p:spPr>
      </p:pic>
      <p:pic>
        <p:nvPicPr>
          <p:cNvPr id="20" name="図 19"/>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l="2354" t="17708" r="2879" b="6457"/>
          <a:stretch/>
        </p:blipFill>
        <p:spPr>
          <a:xfrm>
            <a:off x="7315199" y="2260236"/>
            <a:ext cx="1562101" cy="935968"/>
          </a:xfrm>
          <a:prstGeom prst="rect">
            <a:avLst/>
          </a:prstGeom>
        </p:spPr>
      </p:pic>
      <p:sp>
        <p:nvSpPr>
          <p:cNvPr id="19" name="スライド番号プレースホルダー 1"/>
          <p:cNvSpPr txBox="1">
            <a:spLocks/>
          </p:cNvSpPr>
          <p:nvPr/>
        </p:nvSpPr>
        <p:spPr>
          <a:xfrm>
            <a:off x="8592830" y="6368144"/>
            <a:ext cx="774247" cy="32238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smtClean="0">
                <a:solidFill>
                  <a:schemeClr val="bg1">
                    <a:lumMod val="50000"/>
                  </a:schemeClr>
                </a:solidFill>
              </a:rPr>
              <a:t> </a:t>
            </a:r>
            <a:fld id="{DF36433D-C620-4E71-9523-EFE6715C9830}" type="slidenum">
              <a:rPr lang="ja-JP" altLang="en-US" smtClean="0">
                <a:solidFill>
                  <a:schemeClr val="bg1">
                    <a:lumMod val="50000"/>
                  </a:schemeClr>
                </a:solidFill>
              </a:rPr>
              <a:pPr/>
              <a:t>4</a:t>
            </a:fld>
            <a:endParaRPr lang="ja-JP" altLang="en-US" dirty="0">
              <a:solidFill>
                <a:schemeClr val="bg1">
                  <a:lumMod val="50000"/>
                </a:schemeClr>
              </a:solidFill>
            </a:endParaRPr>
          </a:p>
        </p:txBody>
      </p:sp>
      <p:sp>
        <p:nvSpPr>
          <p:cNvPr id="21" name="角丸四角形 20"/>
          <p:cNvSpPr/>
          <p:nvPr/>
        </p:nvSpPr>
        <p:spPr>
          <a:xfrm>
            <a:off x="309966" y="834732"/>
            <a:ext cx="8628339" cy="4520411"/>
          </a:xfrm>
          <a:prstGeom prst="roundRect">
            <a:avLst>
              <a:gd name="adj" fmla="val 1506"/>
            </a:avLst>
          </a:prstGeom>
          <a:noFill/>
          <a:ln w="12700">
            <a:solidFill>
              <a:srgbClr val="709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46260" y="5458109"/>
            <a:ext cx="8592046" cy="1335382"/>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315474" y="834732"/>
            <a:ext cx="474528" cy="4520411"/>
          </a:xfrm>
          <a:prstGeom prst="roundRect">
            <a:avLst>
              <a:gd name="adj" fmla="val 14451"/>
            </a:avLst>
          </a:prstGeom>
          <a:solidFill>
            <a:srgbClr val="7093D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kumimoji="1" lang="ja-JP" altLang="en-US" sz="1400" b="1" dirty="0" smtClean="0"/>
              <a:t>普　及　啓　発</a:t>
            </a:r>
            <a:endParaRPr kumimoji="1" lang="ja-JP" altLang="en-US" sz="1200" dirty="0"/>
          </a:p>
        </p:txBody>
      </p:sp>
      <p:sp>
        <p:nvSpPr>
          <p:cNvPr id="25" name="角丸四角形 24"/>
          <p:cNvSpPr/>
          <p:nvPr/>
        </p:nvSpPr>
        <p:spPr>
          <a:xfrm>
            <a:off x="346259" y="5458109"/>
            <a:ext cx="474528" cy="1335382"/>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kumimoji="1" lang="ja-JP" altLang="en-US" sz="1400" b="1" dirty="0" smtClean="0"/>
              <a:t>率 先 導 入</a:t>
            </a:r>
            <a:endParaRPr kumimoji="1" lang="ja-JP" altLang="en-US" sz="1200" dirty="0"/>
          </a:p>
        </p:txBody>
      </p:sp>
      <p:sp>
        <p:nvSpPr>
          <p:cNvPr id="10" name="正方形/長方形 9"/>
          <p:cNvSpPr/>
          <p:nvPr/>
        </p:nvSpPr>
        <p:spPr>
          <a:xfrm>
            <a:off x="914546" y="5489931"/>
            <a:ext cx="5686530" cy="1538883"/>
          </a:xfrm>
          <a:prstGeom prst="rect">
            <a:avLst/>
          </a:prstGeom>
        </p:spPr>
        <p:txBody>
          <a:bodyPr wrap="square">
            <a:spAutoFit/>
          </a:bodyPr>
          <a:lstStyle/>
          <a:p>
            <a:r>
              <a:rPr kumimoji="1" lang="ja-JP" altLang="en-US" sz="1400" b="1" u="sng" dirty="0"/>
              <a:t>▶  </a:t>
            </a:r>
            <a:r>
              <a:rPr kumimoji="1" lang="ja-JP" altLang="en-US" sz="1400" b="1" u="sng" dirty="0" smtClean="0"/>
              <a:t>公用車へ燃料電池自動車（ＦＣＶ）の導入</a:t>
            </a:r>
            <a:endParaRPr kumimoji="1" lang="en-US" altLang="ja-JP" sz="1400" b="1" u="sng" dirty="0" smtClean="0"/>
          </a:p>
          <a:p>
            <a:endParaRPr kumimoji="1" lang="en-US" altLang="ja-JP" sz="800" dirty="0" smtClean="0"/>
          </a:p>
          <a:p>
            <a:pPr marL="174625" indent="-174625"/>
            <a:r>
              <a:rPr kumimoji="1" lang="ja-JP" altLang="en-US" sz="1400" dirty="0" smtClean="0"/>
              <a:t>・</a:t>
            </a:r>
            <a:r>
              <a:rPr lang="ja-JP" altLang="en-US" sz="1400" dirty="0" smtClean="0"/>
              <a:t>大阪</a:t>
            </a:r>
            <a:r>
              <a:rPr lang="ja-JP" altLang="en-US" sz="1400" dirty="0"/>
              <a:t>府内の自治体として初めて、市販の燃料電池</a:t>
            </a:r>
            <a:r>
              <a:rPr lang="ja-JP" altLang="en-US" sz="1400" dirty="0" smtClean="0"/>
              <a:t>自動車ＭＩＲＡ</a:t>
            </a:r>
            <a:r>
              <a:rPr lang="ja-JP" altLang="en-US" sz="1400" dirty="0"/>
              <a:t>Ｉ</a:t>
            </a:r>
            <a:r>
              <a:rPr lang="ja-JP" altLang="en-US" sz="1400" dirty="0" smtClean="0"/>
              <a:t>を</a:t>
            </a:r>
            <a:r>
              <a:rPr lang="ja-JP" altLang="en-US" sz="1400" dirty="0"/>
              <a:t>公用車へ</a:t>
            </a:r>
            <a:r>
              <a:rPr lang="ja-JP" altLang="en-US" sz="1400" dirty="0" smtClean="0"/>
              <a:t>導入（</a:t>
            </a:r>
            <a:r>
              <a:rPr kumimoji="1" lang="en-US" altLang="ja-JP" sz="1400" dirty="0"/>
              <a:t>2017</a:t>
            </a:r>
            <a:r>
              <a:rPr kumimoji="1" lang="ja-JP" altLang="en-US" sz="1400" dirty="0" smtClean="0"/>
              <a:t>年</a:t>
            </a:r>
            <a:r>
              <a:rPr kumimoji="1" lang="en-US" altLang="ja-JP" sz="1400" dirty="0"/>
              <a:t>10</a:t>
            </a:r>
            <a:r>
              <a:rPr kumimoji="1" lang="ja-JP" altLang="en-US" sz="1400" dirty="0" smtClean="0"/>
              <a:t>月</a:t>
            </a:r>
            <a:r>
              <a:rPr lang="ja-JP" altLang="en-US" sz="1400" dirty="0" smtClean="0"/>
              <a:t>）</a:t>
            </a:r>
            <a:endParaRPr lang="en-US" altLang="ja-JP" sz="1400" dirty="0" smtClean="0"/>
          </a:p>
          <a:p>
            <a:pPr marL="174625" indent="-174625"/>
            <a:r>
              <a:rPr lang="ja-JP" altLang="en-US" sz="1400" dirty="0" smtClean="0"/>
              <a:t>・トヨタカローラ南海さま並びにネッツトヨタ南海さまから</a:t>
            </a:r>
            <a:r>
              <a:rPr lang="ja-JP" altLang="en-US" sz="1400" dirty="0"/>
              <a:t>、</a:t>
            </a:r>
            <a:r>
              <a:rPr lang="ja-JP" altLang="en-US" sz="1400" dirty="0" smtClean="0"/>
              <a:t>新型ＭＩＲＡ</a:t>
            </a:r>
            <a:r>
              <a:rPr lang="ja-JP" altLang="en-US" sz="1400" dirty="0"/>
              <a:t>Ｉ</a:t>
            </a:r>
            <a:r>
              <a:rPr lang="ja-JP" altLang="en-US" sz="1400" dirty="0" smtClean="0"/>
              <a:t>を</a:t>
            </a:r>
            <a:r>
              <a:rPr lang="ja-JP" altLang="en-US" sz="1400" dirty="0"/>
              <a:t>寄贈いただきました</a:t>
            </a:r>
            <a:r>
              <a:rPr lang="ja-JP" altLang="en-US" sz="1400" dirty="0" smtClean="0"/>
              <a:t>（</a:t>
            </a:r>
            <a:r>
              <a:rPr lang="en-US" altLang="ja-JP" sz="1400" dirty="0"/>
              <a:t>2021</a:t>
            </a:r>
            <a:r>
              <a:rPr lang="ja-JP" altLang="en-US" sz="1400" dirty="0" smtClean="0"/>
              <a:t>年</a:t>
            </a:r>
            <a:r>
              <a:rPr lang="en-US" altLang="ja-JP" sz="1400" dirty="0"/>
              <a:t>3</a:t>
            </a:r>
            <a:r>
              <a:rPr lang="ja-JP" altLang="en-US" sz="1400" dirty="0" smtClean="0"/>
              <a:t>月）</a:t>
            </a:r>
            <a:endParaRPr lang="en-US" altLang="ja-JP" sz="1400" dirty="0" smtClean="0"/>
          </a:p>
          <a:p>
            <a:endParaRPr lang="en-US" altLang="ja-JP" sz="1400" dirty="0"/>
          </a:p>
        </p:txBody>
      </p:sp>
      <p:pic>
        <p:nvPicPr>
          <p:cNvPr id="6" name="図 5"/>
          <p:cNvPicPr>
            <a:picLocks noChangeAspect="1"/>
          </p:cNvPicPr>
          <p:nvPr/>
        </p:nvPicPr>
        <p:blipFill rotWithShape="1">
          <a:blip r:embed="rId13" cstate="print">
            <a:extLst>
              <a:ext uri="{28A0092B-C50C-407E-A947-70E740481C1C}">
                <a14:useLocalDpi xmlns:a14="http://schemas.microsoft.com/office/drawing/2010/main" val="0"/>
              </a:ext>
            </a:extLst>
          </a:blip>
          <a:srcRect t="4937" r="15928" b="25402"/>
          <a:stretch/>
        </p:blipFill>
        <p:spPr>
          <a:xfrm>
            <a:off x="7310860" y="1032495"/>
            <a:ext cx="1581935" cy="983075"/>
          </a:xfrm>
          <a:prstGeom prst="rect">
            <a:avLst/>
          </a:prstGeom>
        </p:spPr>
      </p:pic>
      <p:sp>
        <p:nvSpPr>
          <p:cNvPr id="22" name="テキスト ボックス 35"/>
          <p:cNvSpPr txBox="1">
            <a:spLocks noChangeArrowheads="1"/>
          </p:cNvSpPr>
          <p:nvPr/>
        </p:nvSpPr>
        <p:spPr bwMode="auto">
          <a:xfrm>
            <a:off x="5653176" y="1738571"/>
            <a:ext cx="1482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サイエンス</a:t>
            </a:r>
            <a:r>
              <a:rPr lang="ja-JP" altLang="en-US" sz="1200" b="1" dirty="0">
                <a:solidFill>
                  <a:schemeClr val="bg1"/>
                </a:solidFill>
                <a:latin typeface="+mn-ea"/>
                <a:ea typeface="+mn-ea"/>
              </a:rPr>
              <a:t>ショ</a:t>
            </a:r>
            <a:r>
              <a:rPr lang="ja-JP" altLang="en-US" sz="1200" b="1" dirty="0" smtClean="0">
                <a:solidFill>
                  <a:schemeClr val="bg1"/>
                </a:solidFill>
                <a:latin typeface="+mn-ea"/>
                <a:ea typeface="+mn-ea"/>
              </a:rPr>
              <a:t>ー</a:t>
            </a:r>
            <a:endParaRPr lang="ja-JP" altLang="en-US" sz="1200" b="1" dirty="0">
              <a:solidFill>
                <a:schemeClr val="bg1"/>
              </a:solidFill>
              <a:latin typeface="+mn-ea"/>
              <a:ea typeface="+mn-ea"/>
            </a:endParaRPr>
          </a:p>
        </p:txBody>
      </p:sp>
      <p:sp>
        <p:nvSpPr>
          <p:cNvPr id="26" name="テキスト ボックス 35"/>
          <p:cNvSpPr txBox="1">
            <a:spLocks noChangeArrowheads="1"/>
          </p:cNvSpPr>
          <p:nvPr/>
        </p:nvSpPr>
        <p:spPr bwMode="auto">
          <a:xfrm>
            <a:off x="7338542" y="1735432"/>
            <a:ext cx="1482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水素体験教室</a:t>
            </a:r>
            <a:endParaRPr lang="ja-JP" altLang="en-US" sz="1200" b="1" dirty="0">
              <a:solidFill>
                <a:schemeClr val="bg1"/>
              </a:solidFill>
              <a:latin typeface="+mn-ea"/>
              <a:ea typeface="+mn-ea"/>
            </a:endParaRPr>
          </a:p>
        </p:txBody>
      </p:sp>
      <p:pic>
        <p:nvPicPr>
          <p:cNvPr id="27" name="図 26"/>
          <p:cNvPicPr/>
          <p:nvPr/>
        </p:nvPicPr>
        <p:blipFill rotWithShape="1">
          <a:blip r:embed="rId14" cstate="print">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l="14434" t="6833" r="8535"/>
          <a:stretch/>
        </p:blipFill>
        <p:spPr>
          <a:xfrm>
            <a:off x="5646420" y="2245446"/>
            <a:ext cx="1600199" cy="967304"/>
          </a:xfrm>
          <a:prstGeom prst="rect">
            <a:avLst/>
          </a:prstGeom>
        </p:spPr>
      </p:pic>
      <p:sp>
        <p:nvSpPr>
          <p:cNvPr id="28" name="テキスト ボックス 35"/>
          <p:cNvSpPr txBox="1">
            <a:spLocks noChangeArrowheads="1"/>
          </p:cNvSpPr>
          <p:nvPr/>
        </p:nvSpPr>
        <p:spPr bwMode="auto">
          <a:xfrm>
            <a:off x="5653176" y="2964154"/>
            <a:ext cx="19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水素</a:t>
            </a:r>
            <a:r>
              <a:rPr lang="en-US" altLang="ja-JP" sz="1200" b="1" dirty="0" smtClean="0">
                <a:solidFill>
                  <a:schemeClr val="bg1"/>
                </a:solidFill>
                <a:latin typeface="+mn-ea"/>
                <a:ea typeface="+mn-ea"/>
              </a:rPr>
              <a:t>×</a:t>
            </a:r>
            <a:r>
              <a:rPr lang="ja-JP" altLang="en-US" sz="1200" b="1" dirty="0" smtClean="0">
                <a:solidFill>
                  <a:schemeClr val="bg1"/>
                </a:solidFill>
                <a:latin typeface="+mn-ea"/>
                <a:ea typeface="+mn-ea"/>
              </a:rPr>
              <a:t>音楽コンサート</a:t>
            </a:r>
            <a:endParaRPr lang="ja-JP" altLang="en-US" sz="1200" b="1" dirty="0">
              <a:solidFill>
                <a:schemeClr val="bg1"/>
              </a:solidFill>
              <a:latin typeface="+mn-ea"/>
              <a:ea typeface="+mn-ea"/>
            </a:endParaRPr>
          </a:p>
        </p:txBody>
      </p:sp>
      <p:sp>
        <p:nvSpPr>
          <p:cNvPr id="29" name="テキスト ボックス 35"/>
          <p:cNvSpPr txBox="1">
            <a:spLocks noChangeArrowheads="1"/>
          </p:cNvSpPr>
          <p:nvPr/>
        </p:nvSpPr>
        <p:spPr bwMode="auto">
          <a:xfrm>
            <a:off x="7429237" y="2901011"/>
            <a:ext cx="1555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900" b="1" dirty="0" smtClean="0">
                <a:solidFill>
                  <a:schemeClr val="tx1">
                    <a:lumMod val="85000"/>
                    <a:lumOff val="15000"/>
                  </a:schemeClr>
                </a:solidFill>
                <a:latin typeface="+mn-ea"/>
                <a:ea typeface="+mn-ea"/>
              </a:rPr>
              <a:t>子ども向け</a:t>
            </a:r>
            <a:endParaRPr lang="en-US" altLang="ja-JP" sz="900" b="1" dirty="0" smtClean="0">
              <a:solidFill>
                <a:schemeClr val="tx1">
                  <a:lumMod val="85000"/>
                  <a:lumOff val="15000"/>
                </a:schemeClr>
              </a:solidFill>
              <a:latin typeface="+mn-ea"/>
              <a:ea typeface="+mn-ea"/>
            </a:endParaRPr>
          </a:p>
          <a:p>
            <a:pPr algn="r" eaLnBrk="1" hangingPunct="1">
              <a:spcBef>
                <a:spcPct val="0"/>
              </a:spcBef>
              <a:buFontTx/>
              <a:buNone/>
            </a:pPr>
            <a:r>
              <a:rPr lang="ja-JP" altLang="en-US" sz="900" b="1" dirty="0" smtClean="0">
                <a:solidFill>
                  <a:schemeClr val="tx1">
                    <a:lumMod val="85000"/>
                    <a:lumOff val="15000"/>
                  </a:schemeClr>
                </a:solidFill>
                <a:latin typeface="+mn-ea"/>
                <a:ea typeface="+mn-ea"/>
              </a:rPr>
              <a:t>ワークショップ</a:t>
            </a:r>
            <a:endParaRPr lang="ja-JP" altLang="en-US" sz="900" b="1" dirty="0">
              <a:solidFill>
                <a:schemeClr val="tx1">
                  <a:lumMod val="85000"/>
                  <a:lumOff val="15000"/>
                </a:schemeClr>
              </a:solidFill>
              <a:latin typeface="+mn-ea"/>
              <a:ea typeface="+mn-ea"/>
            </a:endParaRPr>
          </a:p>
        </p:txBody>
      </p:sp>
      <p:sp>
        <p:nvSpPr>
          <p:cNvPr id="31" name="テキスト ボックス 35"/>
          <p:cNvSpPr txBox="1">
            <a:spLocks noChangeArrowheads="1"/>
          </p:cNvSpPr>
          <p:nvPr/>
        </p:nvSpPr>
        <p:spPr bwMode="auto">
          <a:xfrm>
            <a:off x="5619976" y="4137984"/>
            <a:ext cx="19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ＦＣバス体験試乗会</a:t>
            </a:r>
            <a:endParaRPr lang="ja-JP" altLang="en-US" sz="1200" b="1" dirty="0">
              <a:solidFill>
                <a:schemeClr val="bg1"/>
              </a:solidFill>
              <a:latin typeface="+mn-ea"/>
              <a:ea typeface="+mn-ea"/>
            </a:endParaRPr>
          </a:p>
        </p:txBody>
      </p:sp>
      <p:sp>
        <p:nvSpPr>
          <p:cNvPr id="32" name="テキスト ボックス 35"/>
          <p:cNvSpPr txBox="1">
            <a:spLocks noChangeArrowheads="1"/>
          </p:cNvSpPr>
          <p:nvPr/>
        </p:nvSpPr>
        <p:spPr bwMode="auto">
          <a:xfrm>
            <a:off x="7225934" y="4135618"/>
            <a:ext cx="19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ＦＣＶ試乗会</a:t>
            </a:r>
            <a:endParaRPr lang="ja-JP" altLang="en-US" sz="1200" b="1" dirty="0">
              <a:solidFill>
                <a:schemeClr val="bg1"/>
              </a:solidFill>
              <a:latin typeface="+mn-ea"/>
              <a:ea typeface="+mn-ea"/>
            </a:endParaRPr>
          </a:p>
        </p:txBody>
      </p:sp>
      <p:sp>
        <p:nvSpPr>
          <p:cNvPr id="35" name="テキスト ボックス 35"/>
          <p:cNvSpPr txBox="1">
            <a:spLocks noChangeArrowheads="1"/>
          </p:cNvSpPr>
          <p:nvPr/>
        </p:nvSpPr>
        <p:spPr bwMode="auto">
          <a:xfrm>
            <a:off x="7427958" y="5119360"/>
            <a:ext cx="15555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900" b="1" dirty="0" smtClean="0">
                <a:solidFill>
                  <a:schemeClr val="tx1">
                    <a:lumMod val="85000"/>
                    <a:lumOff val="15000"/>
                  </a:schemeClr>
                </a:solidFill>
                <a:latin typeface="+mn-ea"/>
                <a:ea typeface="+mn-ea"/>
              </a:rPr>
              <a:t>水素エネルギーＰＲ動画</a:t>
            </a:r>
            <a:endParaRPr lang="ja-JP" altLang="en-US" sz="900" b="1" dirty="0">
              <a:solidFill>
                <a:schemeClr val="tx1">
                  <a:lumMod val="85000"/>
                  <a:lumOff val="15000"/>
                </a:schemeClr>
              </a:solidFill>
              <a:latin typeface="+mn-ea"/>
              <a:ea typeface="+mn-ea"/>
            </a:endParaRPr>
          </a:p>
        </p:txBody>
      </p:sp>
      <p:sp>
        <p:nvSpPr>
          <p:cNvPr id="36" name="テキスト ボックス 35"/>
          <p:cNvSpPr txBox="1">
            <a:spLocks noChangeArrowheads="1"/>
          </p:cNvSpPr>
          <p:nvPr/>
        </p:nvSpPr>
        <p:spPr bwMode="auto">
          <a:xfrm>
            <a:off x="7069865" y="6537220"/>
            <a:ext cx="19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寄贈式の様子</a:t>
            </a:r>
            <a:endParaRPr lang="ja-JP" altLang="en-US" sz="1200" b="1" dirty="0">
              <a:solidFill>
                <a:schemeClr val="bg1"/>
              </a:solidFill>
              <a:latin typeface="+mn-ea"/>
              <a:ea typeface="+mn-ea"/>
            </a:endParaRPr>
          </a:p>
        </p:txBody>
      </p:sp>
    </p:spTree>
    <p:extLst>
      <p:ext uri="{BB962C8B-B14F-4D97-AF65-F5344CB8AC3E}">
        <p14:creationId xmlns:p14="http://schemas.microsoft.com/office/powerpoint/2010/main" val="21707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06218" y="1978639"/>
            <a:ext cx="2934081" cy="789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3" name="テキスト ボックス 2"/>
          <p:cNvSpPr txBox="1"/>
          <p:nvPr/>
        </p:nvSpPr>
        <p:spPr>
          <a:xfrm>
            <a:off x="630423" y="137265"/>
            <a:ext cx="7283234" cy="523220"/>
          </a:xfrm>
          <a:prstGeom prst="rect">
            <a:avLst/>
          </a:prstGeom>
          <a:noFill/>
        </p:spPr>
        <p:txBody>
          <a:bodyPr wrap="square" rtlCol="0">
            <a:spAutoFit/>
          </a:bodyPr>
          <a:lstStyle/>
          <a:p>
            <a:r>
              <a:rPr lang="ja-JP" altLang="en-US" sz="2800" dirty="0" smtClean="0">
                <a:latin typeface="HGｺﾞｼｯｸM" panose="020B0609000000000000" pitchFamily="49" charset="-128"/>
                <a:ea typeface="HGｺﾞｼｯｸM" panose="020B0609000000000000" pitchFamily="49" charset="-128"/>
              </a:rPr>
              <a:t>水素社会の実現に向けた実証等</a:t>
            </a:r>
            <a:endParaRPr lang="en-US" altLang="ja-JP" sz="2000" dirty="0" smtClean="0">
              <a:latin typeface="HGｺﾞｼｯｸM" panose="020B0609000000000000" pitchFamily="49" charset="-128"/>
              <a:ea typeface="HGｺﾞｼｯｸM" panose="020B0609000000000000" pitchFamily="49" charset="-128"/>
            </a:endParaRPr>
          </a:p>
        </p:txBody>
      </p:sp>
      <p:sp>
        <p:nvSpPr>
          <p:cNvPr id="4" name="正方形/長方形 3"/>
          <p:cNvSpPr/>
          <p:nvPr/>
        </p:nvSpPr>
        <p:spPr>
          <a:xfrm flipV="1">
            <a:off x="630423" y="723902"/>
            <a:ext cx="7831407" cy="47414"/>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396" y="196654"/>
            <a:ext cx="1049434" cy="404443"/>
          </a:xfrm>
          <a:prstGeom prst="rect">
            <a:avLst/>
          </a:prstGeom>
        </p:spPr>
      </p:pic>
      <p:sp>
        <p:nvSpPr>
          <p:cNvPr id="7" name="テキスト ボックス 6"/>
          <p:cNvSpPr txBox="1"/>
          <p:nvPr/>
        </p:nvSpPr>
        <p:spPr>
          <a:xfrm>
            <a:off x="140201" y="1176014"/>
            <a:ext cx="4462491" cy="1015663"/>
          </a:xfrm>
          <a:prstGeom prst="rect">
            <a:avLst/>
          </a:prstGeom>
          <a:noFill/>
        </p:spPr>
        <p:txBody>
          <a:bodyPr wrap="square" rtlCol="0">
            <a:spAutoFit/>
          </a:bodyPr>
          <a:lstStyle/>
          <a:p>
            <a:pPr marL="87313" indent="-87313"/>
            <a:r>
              <a:rPr lang="ja-JP" altLang="en-US" sz="1200" dirty="0"/>
              <a:t>　</a:t>
            </a:r>
            <a:r>
              <a:rPr lang="ja-JP" altLang="en-US" sz="1200" dirty="0" smtClean="0"/>
              <a:t>百舌鳥</a:t>
            </a:r>
            <a:r>
              <a:rPr lang="ja-JP" altLang="en-US" sz="1200" dirty="0"/>
              <a:t>古墳群の周遊</a:t>
            </a:r>
            <a:r>
              <a:rPr lang="ja-JP" altLang="en-US" sz="1200" dirty="0" smtClean="0"/>
              <a:t>に小型燃料電池自動車</a:t>
            </a:r>
            <a:r>
              <a:rPr lang="en-US" altLang="ja-JP" sz="1200" baseline="30000" dirty="0" smtClean="0"/>
              <a:t>※</a:t>
            </a:r>
            <a:r>
              <a:rPr lang="ja-JP" altLang="en-US" sz="1200" dirty="0" smtClean="0"/>
              <a:t>を</a:t>
            </a:r>
            <a:r>
              <a:rPr lang="ja-JP" altLang="en-US" sz="1200" dirty="0"/>
              <a:t>試験的に利用する実証を通じて</a:t>
            </a:r>
            <a:r>
              <a:rPr lang="ja-JP" altLang="en-US" sz="1200" dirty="0" smtClean="0"/>
              <a:t>、水素</a:t>
            </a:r>
            <a:r>
              <a:rPr lang="ja-JP" altLang="en-US" sz="1200" dirty="0"/>
              <a:t>エネルギーの本格的な社会実装に向けたサプライチェーン等の</a:t>
            </a:r>
            <a:r>
              <a:rPr lang="ja-JP" altLang="en-US" sz="1200" dirty="0" smtClean="0"/>
              <a:t>課題を</a:t>
            </a:r>
            <a:r>
              <a:rPr lang="ja-JP" altLang="en-US" sz="1200" dirty="0"/>
              <a:t>検証</a:t>
            </a:r>
            <a:r>
              <a:rPr lang="ja-JP" altLang="en-US" sz="1200" dirty="0" smtClean="0"/>
              <a:t>。</a:t>
            </a:r>
            <a:endParaRPr lang="en-US" altLang="ja-JP" sz="1200" dirty="0" smtClean="0"/>
          </a:p>
          <a:p>
            <a:pPr marL="87313" indent="-87313"/>
            <a:r>
              <a:rPr lang="ja-JP" altLang="en-US" sz="1200" dirty="0" smtClean="0"/>
              <a:t>（</a:t>
            </a:r>
            <a:r>
              <a:rPr lang="en-US" altLang="ja-JP" sz="1200" dirty="0"/>
              <a:t>※</a:t>
            </a:r>
            <a:r>
              <a:rPr lang="ja-JP" altLang="en-US" sz="1200" dirty="0"/>
              <a:t>当該車両が一般人を乗せて運行するのは</a:t>
            </a:r>
            <a:r>
              <a:rPr lang="ja-JP" altLang="en-US" sz="1200" b="1" dirty="0"/>
              <a:t>全国初</a:t>
            </a:r>
            <a:r>
              <a:rPr lang="ja-JP" altLang="en-US" sz="1200" dirty="0"/>
              <a:t>）</a:t>
            </a:r>
            <a:endParaRPr lang="en-US" altLang="ja-JP" sz="1200" dirty="0"/>
          </a:p>
          <a:p>
            <a:pPr marL="87313" indent="-87313"/>
            <a:endParaRPr lang="en-US" altLang="ja-JP" sz="1200" dirty="0" smtClean="0"/>
          </a:p>
        </p:txBody>
      </p:sp>
      <p:pic>
        <p:nvPicPr>
          <p:cNvPr id="38" name="図 37"/>
          <p:cNvPicPr>
            <a:picLocks noChangeAspect="1"/>
          </p:cNvPicPr>
          <p:nvPr/>
        </p:nvPicPr>
        <p:blipFill>
          <a:blip r:embed="rId4"/>
          <a:stretch>
            <a:fillRect/>
          </a:stretch>
        </p:blipFill>
        <p:spPr>
          <a:xfrm>
            <a:off x="5000527" y="4057838"/>
            <a:ext cx="3937777" cy="2731929"/>
          </a:xfrm>
          <a:prstGeom prst="rect">
            <a:avLst/>
          </a:prstGeom>
        </p:spPr>
      </p:pic>
      <p:sp>
        <p:nvSpPr>
          <p:cNvPr id="11" name="スライド番号プレースホルダー 1"/>
          <p:cNvSpPr txBox="1">
            <a:spLocks/>
          </p:cNvSpPr>
          <p:nvPr/>
        </p:nvSpPr>
        <p:spPr>
          <a:xfrm>
            <a:off x="8592830" y="6368144"/>
            <a:ext cx="774247" cy="32238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smtClean="0">
                <a:solidFill>
                  <a:schemeClr val="bg1">
                    <a:lumMod val="50000"/>
                  </a:schemeClr>
                </a:solidFill>
              </a:rPr>
              <a:t> </a:t>
            </a:r>
            <a:fld id="{DF36433D-C620-4E71-9523-EFE6715C9830}" type="slidenum">
              <a:rPr lang="ja-JP" altLang="en-US" smtClean="0">
                <a:solidFill>
                  <a:schemeClr val="bg1">
                    <a:lumMod val="50000"/>
                  </a:schemeClr>
                </a:solidFill>
              </a:rPr>
              <a:pPr/>
              <a:t>5</a:t>
            </a:fld>
            <a:endParaRPr lang="ja-JP" altLang="en-US" dirty="0">
              <a:solidFill>
                <a:schemeClr val="bg1">
                  <a:lumMod val="50000"/>
                </a:schemeClr>
              </a:solidFill>
            </a:endParaRPr>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7692" t="5796" r="1935" b="7546"/>
          <a:stretch/>
        </p:blipFill>
        <p:spPr>
          <a:xfrm>
            <a:off x="7318015" y="2397963"/>
            <a:ext cx="1566380" cy="1124795"/>
          </a:xfrm>
          <a:prstGeom prst="rect">
            <a:avLst/>
          </a:prstGeom>
        </p:spPr>
      </p:pic>
      <p:sp>
        <p:nvSpPr>
          <p:cNvPr id="12" name="角丸四角形 11"/>
          <p:cNvSpPr/>
          <p:nvPr/>
        </p:nvSpPr>
        <p:spPr>
          <a:xfrm>
            <a:off x="170482" y="1132667"/>
            <a:ext cx="8767824" cy="2467010"/>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70481" y="4022362"/>
            <a:ext cx="8767823" cy="2767405"/>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a:spLocks noChangeArrowheads="1"/>
          </p:cNvSpPr>
          <p:nvPr/>
        </p:nvSpPr>
        <p:spPr bwMode="auto">
          <a:xfrm>
            <a:off x="7546283" y="3254381"/>
            <a:ext cx="19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実証走行中の様子</a:t>
            </a:r>
            <a:endParaRPr lang="ja-JP" altLang="en-US" sz="1200" b="1" dirty="0">
              <a:solidFill>
                <a:schemeClr val="bg1"/>
              </a:solidFill>
              <a:latin typeface="+mn-ea"/>
              <a:ea typeface="+mn-ea"/>
            </a:endParaRPr>
          </a:p>
        </p:txBody>
      </p:sp>
      <p:sp>
        <p:nvSpPr>
          <p:cNvPr id="15" name="角丸四角形 14"/>
          <p:cNvSpPr/>
          <p:nvPr/>
        </p:nvSpPr>
        <p:spPr>
          <a:xfrm>
            <a:off x="185981" y="816631"/>
            <a:ext cx="3129921" cy="351650"/>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t>　グリーンスローモビリティ</a:t>
            </a:r>
            <a:r>
              <a:rPr kumimoji="1" lang="ja-JP" altLang="en-US" sz="1400" b="1" dirty="0"/>
              <a:t>実証</a:t>
            </a:r>
          </a:p>
        </p:txBody>
      </p:sp>
      <p:sp>
        <p:nvSpPr>
          <p:cNvPr id="16" name="角丸四角形 15"/>
          <p:cNvSpPr/>
          <p:nvPr/>
        </p:nvSpPr>
        <p:spPr>
          <a:xfrm>
            <a:off x="174285" y="3670713"/>
            <a:ext cx="3345799" cy="351650"/>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t>　</a:t>
            </a:r>
            <a:r>
              <a:rPr kumimoji="1" lang="ja-JP" altLang="en-US" sz="1400" b="1" dirty="0" smtClean="0"/>
              <a:t>バイオマス</a:t>
            </a:r>
            <a:r>
              <a:rPr kumimoji="1" lang="ja-JP" altLang="en-US" sz="1400" b="1" dirty="0"/>
              <a:t>活用実証と簡易</a:t>
            </a:r>
            <a:r>
              <a:rPr kumimoji="1" lang="en-US" altLang="ja-JP" sz="1400" b="1" dirty="0"/>
              <a:t>FS</a:t>
            </a:r>
            <a:r>
              <a:rPr kumimoji="1" lang="ja-JP" altLang="en-US" sz="1400" b="1" dirty="0"/>
              <a:t>調査</a:t>
            </a:r>
          </a:p>
        </p:txBody>
      </p:sp>
      <p:sp>
        <p:nvSpPr>
          <p:cNvPr id="17" name="テキスト ボックス 16"/>
          <p:cNvSpPr txBox="1"/>
          <p:nvPr/>
        </p:nvSpPr>
        <p:spPr>
          <a:xfrm>
            <a:off x="201711" y="4091314"/>
            <a:ext cx="4767586" cy="830997"/>
          </a:xfrm>
          <a:prstGeom prst="rect">
            <a:avLst/>
          </a:prstGeom>
          <a:noFill/>
        </p:spPr>
        <p:txBody>
          <a:bodyPr wrap="square" rtlCol="0">
            <a:spAutoFit/>
          </a:bodyPr>
          <a:lstStyle/>
          <a:p>
            <a:r>
              <a:rPr lang="ja-JP" altLang="en-US" sz="1200" dirty="0" smtClean="0"/>
              <a:t>　大学</a:t>
            </a:r>
            <a:r>
              <a:rPr lang="ja-JP" altLang="en-US" sz="1200" dirty="0"/>
              <a:t>食堂などで発生する生ごみをメタン発酵させ、生成メタンを水素に変換するとともに、水素から燃料電池発電により得られた電気・熱</a:t>
            </a:r>
            <a:r>
              <a:rPr lang="ja-JP" altLang="en-US" sz="1200" dirty="0" smtClean="0"/>
              <a:t>を大学内</a:t>
            </a:r>
            <a:r>
              <a:rPr lang="ja-JP" altLang="en-US" sz="1200" dirty="0"/>
              <a:t>の設備で利用し、メタンの水素への変換時に発生した</a:t>
            </a:r>
            <a:r>
              <a:rPr lang="en-US" altLang="ja-JP" sz="1200" dirty="0"/>
              <a:t>CO2</a:t>
            </a:r>
            <a:r>
              <a:rPr lang="ja-JP" altLang="en-US" sz="1200" dirty="0"/>
              <a:t>を積極的に利用するモデルを</a:t>
            </a:r>
            <a:r>
              <a:rPr lang="ja-JP" altLang="en-US" sz="1200" dirty="0" smtClean="0"/>
              <a:t>検討。</a:t>
            </a:r>
            <a:endParaRPr lang="ja-JP" altLang="en-US" sz="1600" dirty="0"/>
          </a:p>
        </p:txBody>
      </p:sp>
      <p:pic>
        <p:nvPicPr>
          <p:cNvPr id="2" name="図 1"/>
          <p:cNvPicPr>
            <a:picLocks noChangeAspect="1"/>
          </p:cNvPicPr>
          <p:nvPr/>
        </p:nvPicPr>
        <p:blipFill>
          <a:blip r:embed="rId6"/>
          <a:stretch>
            <a:fillRect/>
          </a:stretch>
        </p:blipFill>
        <p:spPr>
          <a:xfrm>
            <a:off x="3335922" y="2394761"/>
            <a:ext cx="3834175" cy="1151081"/>
          </a:xfrm>
          <a:prstGeom prst="rect">
            <a:avLst/>
          </a:prstGeom>
        </p:spPr>
      </p:pic>
      <p:sp>
        <p:nvSpPr>
          <p:cNvPr id="19" name="正方形/長方形 18"/>
          <p:cNvSpPr/>
          <p:nvPr/>
        </p:nvSpPr>
        <p:spPr>
          <a:xfrm>
            <a:off x="3170665" y="831182"/>
            <a:ext cx="3999433" cy="307777"/>
          </a:xfrm>
          <a:prstGeom prst="rect">
            <a:avLst/>
          </a:prstGeom>
        </p:spPr>
        <p:txBody>
          <a:bodyPr wrap="square">
            <a:spAutoFit/>
          </a:bodyPr>
          <a:lstStyle/>
          <a:p>
            <a:r>
              <a:rPr lang="ja-JP" altLang="en-US" sz="1400" dirty="0" smtClean="0"/>
              <a:t>　実証期間：</a:t>
            </a:r>
            <a:r>
              <a:rPr lang="en-US" altLang="ja-JP" sz="1400" dirty="0" smtClean="0"/>
              <a:t>2019</a:t>
            </a:r>
            <a:r>
              <a:rPr lang="ja-JP" altLang="en-US" sz="1400" dirty="0" smtClean="0"/>
              <a:t>年</a:t>
            </a:r>
            <a:r>
              <a:rPr lang="en-US" altLang="ja-JP" sz="1400" dirty="0" smtClean="0"/>
              <a:t>11</a:t>
            </a:r>
            <a:r>
              <a:rPr lang="ja-JP" altLang="en-US" sz="1400" dirty="0" smtClean="0"/>
              <a:t>月～</a:t>
            </a:r>
            <a:r>
              <a:rPr lang="en-US" altLang="ja-JP" sz="1400" dirty="0" smtClean="0"/>
              <a:t>12</a:t>
            </a:r>
            <a:r>
              <a:rPr lang="ja-JP" altLang="en-US" sz="1400" dirty="0" smtClean="0"/>
              <a:t>月</a:t>
            </a:r>
            <a:endParaRPr lang="ja-JP" altLang="en-US" sz="1400" dirty="0"/>
          </a:p>
        </p:txBody>
      </p:sp>
      <p:sp>
        <p:nvSpPr>
          <p:cNvPr id="20" name="正方形/長方形 19"/>
          <p:cNvSpPr/>
          <p:nvPr/>
        </p:nvSpPr>
        <p:spPr>
          <a:xfrm>
            <a:off x="3335923" y="3727125"/>
            <a:ext cx="3999433" cy="307777"/>
          </a:xfrm>
          <a:prstGeom prst="rect">
            <a:avLst/>
          </a:prstGeom>
        </p:spPr>
        <p:txBody>
          <a:bodyPr wrap="square">
            <a:spAutoFit/>
          </a:bodyPr>
          <a:lstStyle/>
          <a:p>
            <a:r>
              <a:rPr lang="ja-JP" altLang="en-US" sz="1400" dirty="0" smtClean="0"/>
              <a:t>　</a:t>
            </a:r>
            <a:r>
              <a:rPr lang="ja-JP" altLang="en-US" sz="1400" dirty="0"/>
              <a:t>調査</a:t>
            </a:r>
            <a:r>
              <a:rPr lang="ja-JP" altLang="en-US" sz="1400" dirty="0" smtClean="0"/>
              <a:t>期間：</a:t>
            </a:r>
            <a:r>
              <a:rPr lang="en-US" altLang="ja-JP" sz="1400" dirty="0" smtClean="0"/>
              <a:t>2020</a:t>
            </a:r>
            <a:r>
              <a:rPr lang="ja-JP" altLang="en-US" sz="1400" dirty="0" smtClean="0"/>
              <a:t>年</a:t>
            </a:r>
            <a:r>
              <a:rPr lang="en-US" altLang="ja-JP" sz="1400" dirty="0" smtClean="0"/>
              <a:t>1</a:t>
            </a:r>
            <a:r>
              <a:rPr lang="ja-JP" altLang="en-US" sz="1400" dirty="0" smtClean="0"/>
              <a:t>月～</a:t>
            </a:r>
            <a:r>
              <a:rPr lang="en-US" altLang="ja-JP" sz="1400" dirty="0" smtClean="0"/>
              <a:t>202</a:t>
            </a:r>
            <a:r>
              <a:rPr lang="en-US" altLang="ja-JP" sz="1400" dirty="0"/>
              <a:t>1</a:t>
            </a:r>
            <a:r>
              <a:rPr lang="ja-JP" altLang="en-US" sz="1400" dirty="0" smtClean="0"/>
              <a:t>年</a:t>
            </a:r>
            <a:r>
              <a:rPr lang="en-US" altLang="ja-JP" sz="1400" dirty="0" smtClean="0"/>
              <a:t>3</a:t>
            </a:r>
            <a:r>
              <a:rPr lang="ja-JP" altLang="en-US" sz="1400" dirty="0" smtClean="0"/>
              <a:t>月</a:t>
            </a:r>
            <a:endParaRPr lang="ja-JP" altLang="en-US" sz="1400" dirty="0"/>
          </a:p>
        </p:txBody>
      </p:sp>
      <p:sp>
        <p:nvSpPr>
          <p:cNvPr id="22" name="正方形/長方形 21"/>
          <p:cNvSpPr/>
          <p:nvPr/>
        </p:nvSpPr>
        <p:spPr>
          <a:xfrm>
            <a:off x="306217" y="4925382"/>
            <a:ext cx="4694310" cy="1779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3" name="正方形/長方形 22"/>
          <p:cNvSpPr/>
          <p:nvPr/>
        </p:nvSpPr>
        <p:spPr>
          <a:xfrm>
            <a:off x="385993" y="4950952"/>
            <a:ext cx="4614533" cy="1938992"/>
          </a:xfrm>
          <a:prstGeom prst="rect">
            <a:avLst/>
          </a:prstGeom>
        </p:spPr>
        <p:txBody>
          <a:bodyPr wrap="square">
            <a:spAutoFit/>
          </a:bodyPr>
          <a:lstStyle/>
          <a:p>
            <a:pPr marL="87313" indent="-87313"/>
            <a:r>
              <a:rPr lang="ja-JP" altLang="en-US" sz="1200" dirty="0"/>
              <a:t>▶　</a:t>
            </a:r>
            <a:r>
              <a:rPr kumimoji="1" lang="ja-JP" altLang="en-US" sz="1200" b="1" dirty="0"/>
              <a:t>バイオマス活用</a:t>
            </a:r>
            <a:r>
              <a:rPr kumimoji="1" lang="ja-JP" altLang="en-US" sz="1200" b="1" dirty="0" smtClean="0"/>
              <a:t>実証のための</a:t>
            </a:r>
            <a:r>
              <a:rPr kumimoji="1" lang="en-US" altLang="ja-JP" sz="1200" b="1" dirty="0" smtClean="0"/>
              <a:t>WG</a:t>
            </a:r>
            <a:r>
              <a:rPr kumimoji="1" lang="ja-JP" altLang="en-US" sz="1200" b="1" dirty="0" smtClean="0"/>
              <a:t>設置　（</a:t>
            </a:r>
            <a:r>
              <a:rPr kumimoji="1" lang="en-US" altLang="ja-JP" sz="1200" b="1" dirty="0" smtClean="0"/>
              <a:t>2020.1</a:t>
            </a:r>
            <a:r>
              <a:rPr kumimoji="1" lang="ja-JP" altLang="en-US" sz="1200" b="1" dirty="0" smtClean="0"/>
              <a:t>）</a:t>
            </a:r>
            <a:endParaRPr kumimoji="1" lang="en-US" altLang="ja-JP" sz="1200" b="1" dirty="0" smtClean="0"/>
          </a:p>
          <a:p>
            <a:pPr marL="87313" indent="-87313"/>
            <a:r>
              <a:rPr kumimoji="1" lang="ja-JP" altLang="en-US" sz="1200" b="1" dirty="0" smtClean="0"/>
              <a:t>　　</a:t>
            </a:r>
            <a:r>
              <a:rPr lang="ja-JP" altLang="en-US" sz="1200" dirty="0"/>
              <a:t> ① </a:t>
            </a:r>
            <a:r>
              <a:rPr lang="ja-JP" altLang="en-US" sz="1200" dirty="0" smtClean="0"/>
              <a:t>　</a:t>
            </a:r>
            <a:r>
              <a:rPr lang="en-US" altLang="ja-JP" sz="1200" dirty="0" smtClean="0"/>
              <a:t>WG</a:t>
            </a:r>
            <a:r>
              <a:rPr lang="ja-JP" altLang="en-US" sz="1200" dirty="0" smtClean="0"/>
              <a:t>メンバーによる事例調査</a:t>
            </a:r>
            <a:endParaRPr lang="en-US" altLang="ja-JP" sz="1200" dirty="0" smtClean="0"/>
          </a:p>
          <a:p>
            <a:pPr marL="87313" indent="-87313"/>
            <a:r>
              <a:rPr kumimoji="1" lang="ja-JP" altLang="en-US" sz="1200" b="1" dirty="0"/>
              <a:t>　</a:t>
            </a:r>
            <a:r>
              <a:rPr kumimoji="1" lang="ja-JP" altLang="en-US" sz="1200" b="1" dirty="0" smtClean="0"/>
              <a:t>　 </a:t>
            </a:r>
            <a:r>
              <a:rPr kumimoji="1" lang="ja-JP" altLang="en-US" sz="1200" dirty="0" smtClean="0"/>
              <a:t>②　あべの</a:t>
            </a:r>
            <a:r>
              <a:rPr kumimoji="1" lang="ja-JP" altLang="en-US" sz="1200" dirty="0"/>
              <a:t>ハルカス</a:t>
            </a:r>
            <a:r>
              <a:rPr kumimoji="1" lang="ja-JP" altLang="en-US" sz="1200" dirty="0" smtClean="0"/>
              <a:t>視察</a:t>
            </a:r>
            <a:r>
              <a:rPr kumimoji="1" lang="ja-JP" altLang="en-US" sz="1200" b="1" dirty="0"/>
              <a:t>（</a:t>
            </a:r>
            <a:r>
              <a:rPr kumimoji="1" lang="en-US" altLang="ja-JP" sz="1200" dirty="0" smtClean="0"/>
              <a:t>2021.8</a:t>
            </a:r>
            <a:r>
              <a:rPr kumimoji="1" lang="ja-JP" altLang="en-US" sz="1200" b="1" dirty="0" smtClean="0"/>
              <a:t>）</a:t>
            </a:r>
            <a:endParaRPr kumimoji="1" lang="en-US" altLang="ja-JP" sz="1200" b="1" dirty="0"/>
          </a:p>
          <a:p>
            <a:pPr marL="87313" indent="-87313"/>
            <a:r>
              <a:rPr kumimoji="1" lang="ja-JP" altLang="en-US" sz="1200" b="1" dirty="0"/>
              <a:t>　</a:t>
            </a:r>
            <a:r>
              <a:rPr kumimoji="1" lang="ja-JP" altLang="en-US" sz="1200" b="1" dirty="0" smtClean="0"/>
              <a:t>　　　</a:t>
            </a:r>
            <a:r>
              <a:rPr kumimoji="1" lang="ja-JP" altLang="en-US" sz="1200" dirty="0" smtClean="0"/>
              <a:t>➡　バイオガス発電　　　　</a:t>
            </a:r>
            <a:endParaRPr kumimoji="1" lang="en-US" altLang="ja-JP" sz="1200" dirty="0" smtClean="0"/>
          </a:p>
          <a:p>
            <a:pPr marL="808038" indent="-808038"/>
            <a:r>
              <a:rPr kumimoji="1" lang="ja-JP" altLang="en-US" sz="1200" dirty="0"/>
              <a:t>　</a:t>
            </a:r>
            <a:r>
              <a:rPr kumimoji="1" lang="ja-JP" altLang="en-US" sz="1200" dirty="0" smtClean="0"/>
              <a:t>　　　　　ディス</a:t>
            </a:r>
            <a:r>
              <a:rPr lang="ja-JP" altLang="en-US" sz="1200" dirty="0" smtClean="0"/>
              <a:t>ポーザー</a:t>
            </a:r>
            <a:r>
              <a:rPr lang="ja-JP" altLang="en-US" sz="1200" dirty="0"/>
              <a:t>で粉砕した生ごみをメタン発酵槽へ送り込みバイオガスを発生させ、熱や電気を作る</a:t>
            </a:r>
            <a:r>
              <a:rPr lang="ja-JP" altLang="en-US" sz="1200" dirty="0" smtClean="0"/>
              <a:t>仕組み（高層ビルでは全国初</a:t>
            </a:r>
            <a:r>
              <a:rPr lang="ja-JP" altLang="en-US" sz="1200" dirty="0" smtClean="0"/>
              <a:t>）</a:t>
            </a:r>
            <a:endParaRPr lang="en-US" altLang="ja-JP" sz="1200" dirty="0" smtClean="0"/>
          </a:p>
          <a:p>
            <a:pPr marL="808038" indent="-808038"/>
            <a:r>
              <a:rPr lang="ja-JP" altLang="en-US" sz="1200" dirty="0"/>
              <a:t>　</a:t>
            </a:r>
            <a:r>
              <a:rPr lang="ja-JP" altLang="en-US" sz="1200" dirty="0" smtClean="0"/>
              <a:t>　　　　</a:t>
            </a:r>
            <a:r>
              <a:rPr lang="en-US" altLang="ja-JP" sz="1200" dirty="0" smtClean="0"/>
              <a:t>※</a:t>
            </a:r>
            <a:r>
              <a:rPr lang="ja-JP" altLang="en-US" sz="1200" dirty="0"/>
              <a:t>メタン発酵槽の処理量：最大</a:t>
            </a:r>
            <a:r>
              <a:rPr lang="en-US" altLang="ja-JP" sz="1200" dirty="0"/>
              <a:t>3t/</a:t>
            </a:r>
            <a:r>
              <a:rPr lang="ja-JP" altLang="en-US" sz="1200" dirty="0"/>
              <a:t>日（生ごみ）</a:t>
            </a:r>
            <a:endParaRPr kumimoji="1" lang="en-US" altLang="ja-JP" sz="1200" dirty="0" smtClean="0"/>
          </a:p>
          <a:p>
            <a:pPr marL="87313" indent="-87313"/>
            <a:r>
              <a:rPr kumimoji="1" lang="ja-JP" altLang="en-US" sz="1200" b="1" dirty="0"/>
              <a:t>▶　バイオマス活用実証</a:t>
            </a:r>
            <a:r>
              <a:rPr kumimoji="1" lang="ja-JP" altLang="en-US" sz="1200" b="1" dirty="0" smtClean="0"/>
              <a:t>に係る</a:t>
            </a:r>
            <a:r>
              <a:rPr kumimoji="1" lang="ja-JP" altLang="en-US" sz="1200" b="1" dirty="0"/>
              <a:t>簡易</a:t>
            </a:r>
            <a:r>
              <a:rPr kumimoji="1" lang="en-US" altLang="ja-JP" sz="1200" b="1" dirty="0"/>
              <a:t>FS</a:t>
            </a:r>
            <a:r>
              <a:rPr kumimoji="1" lang="ja-JP" altLang="en-US" sz="1200" b="1" dirty="0" smtClean="0"/>
              <a:t>調査（</a:t>
            </a:r>
            <a:r>
              <a:rPr kumimoji="1" lang="en-US" altLang="ja-JP" sz="1200" b="1" dirty="0" smtClean="0"/>
              <a:t>2021.1</a:t>
            </a:r>
            <a:r>
              <a:rPr kumimoji="1" lang="ja-JP" altLang="en-US" sz="1200" b="1" dirty="0" smtClean="0"/>
              <a:t>～</a:t>
            </a:r>
            <a:r>
              <a:rPr kumimoji="1" lang="en-US" altLang="ja-JP" sz="1200" b="1" dirty="0" smtClean="0"/>
              <a:t>3</a:t>
            </a:r>
            <a:r>
              <a:rPr kumimoji="1" lang="ja-JP" altLang="en-US" sz="1200" b="1" dirty="0" smtClean="0"/>
              <a:t>）</a:t>
            </a:r>
            <a:endParaRPr kumimoji="1" lang="ja-JP" altLang="en-US" sz="1200" b="1" dirty="0"/>
          </a:p>
          <a:p>
            <a:pPr marL="87313" indent="-87313"/>
            <a:endParaRPr lang="ja-JP" altLang="en-US" sz="1200" dirty="0"/>
          </a:p>
        </p:txBody>
      </p:sp>
      <p:grpSp>
        <p:nvGrpSpPr>
          <p:cNvPr id="26" name="グループ化 25"/>
          <p:cNvGrpSpPr/>
          <p:nvPr/>
        </p:nvGrpSpPr>
        <p:grpSpPr>
          <a:xfrm>
            <a:off x="4657725" y="1239102"/>
            <a:ext cx="4065435" cy="1049261"/>
            <a:chOff x="158607" y="120406"/>
            <a:chExt cx="5910839" cy="1525821"/>
          </a:xfrm>
        </p:grpSpPr>
        <p:pic>
          <p:nvPicPr>
            <p:cNvPr id="27" name="図 26"/>
            <p:cNvPicPr>
              <a:picLocks noChangeAspect="1"/>
            </p:cNvPicPr>
            <p:nvPr/>
          </p:nvPicPr>
          <p:blipFill rotWithShape="1">
            <a:blip r:embed="rId7" cstate="print">
              <a:extLst>
                <a:ext uri="{28A0092B-C50C-407E-A947-70E740481C1C}">
                  <a14:useLocalDpi xmlns:a14="http://schemas.microsoft.com/office/drawing/2010/main" val="0"/>
                </a:ext>
              </a:extLst>
            </a:blip>
            <a:srcRect t="6131"/>
            <a:stretch/>
          </p:blipFill>
          <p:spPr bwMode="auto">
            <a:xfrm>
              <a:off x="158607" y="128413"/>
              <a:ext cx="2419490" cy="1515105"/>
            </a:xfrm>
            <a:prstGeom prst="rect">
              <a:avLst/>
            </a:prstGeom>
            <a:noFill/>
            <a:ln>
              <a:solidFill>
                <a:schemeClr val="tx1"/>
              </a:solidFill>
            </a:ln>
            <a:extLst>
              <a:ext uri="{53640926-AAD7-44D8-BBD7-CCE9431645EC}">
                <a14:shadowObscured xmlns:a14="http://schemas.microsoft.com/office/drawing/2010/main"/>
              </a:ext>
            </a:extLst>
          </p:spPr>
        </p:pic>
        <p:sp>
          <p:nvSpPr>
            <p:cNvPr id="28" name="テキスト ボックス 2"/>
            <p:cNvSpPr txBox="1"/>
            <p:nvPr/>
          </p:nvSpPr>
          <p:spPr>
            <a:xfrm>
              <a:off x="2578098" y="120406"/>
              <a:ext cx="3491348" cy="152582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altLang="ja-JP" sz="1000" kern="100" dirty="0">
                  <a:latin typeface="+mn-ea"/>
                  <a:cs typeface="Times New Roman" panose="02020603050405020304" pitchFamily="18" charset="0"/>
                </a:rPr>
                <a:t>1.</a:t>
              </a:r>
              <a:r>
                <a:rPr lang="ja-JP" sz="1000" kern="100" dirty="0" smtClean="0">
                  <a:effectLst/>
                  <a:latin typeface="+mn-ea"/>
                  <a:cs typeface="Times New Roman" panose="02020603050405020304" pitchFamily="18" charset="0"/>
                </a:rPr>
                <a:t>車種別：軽自動車</a:t>
              </a:r>
              <a:r>
                <a:rPr lang="ja-JP" sz="1000" kern="100" dirty="0">
                  <a:effectLst/>
                  <a:latin typeface="+mn-ea"/>
                  <a:cs typeface="Times New Roman" panose="02020603050405020304" pitchFamily="18" charset="0"/>
                </a:rPr>
                <a:t>（乗車定員４名）</a:t>
              </a:r>
            </a:p>
            <a:p>
              <a:pPr marL="450850" indent="-450850" algn="just">
                <a:spcAft>
                  <a:spcPts val="0"/>
                </a:spcAft>
              </a:pPr>
              <a:r>
                <a:rPr lang="en-US" altLang="ja-JP" sz="1000" kern="100" dirty="0">
                  <a:latin typeface="+mn-ea"/>
                  <a:cs typeface="Times New Roman" panose="02020603050405020304" pitchFamily="18" charset="0"/>
                </a:rPr>
                <a:t>2.</a:t>
              </a:r>
              <a:r>
                <a:rPr lang="ja-JP" sz="1000" kern="100" dirty="0" smtClean="0">
                  <a:effectLst/>
                  <a:latin typeface="+mn-ea"/>
                  <a:cs typeface="Times New Roman" panose="02020603050405020304" pitchFamily="18" charset="0"/>
                </a:rPr>
                <a:t>寸法</a:t>
              </a:r>
              <a:r>
                <a:rPr lang="ja-JP" sz="1000" kern="100" dirty="0">
                  <a:effectLst/>
                  <a:latin typeface="+mn-ea"/>
                  <a:cs typeface="Times New Roman" panose="02020603050405020304" pitchFamily="18" charset="0"/>
                </a:rPr>
                <a:t>・</a:t>
              </a:r>
              <a:r>
                <a:rPr lang="ja-JP" sz="1000" kern="100" dirty="0" smtClean="0">
                  <a:effectLst/>
                  <a:latin typeface="+mn-ea"/>
                  <a:cs typeface="Times New Roman" panose="02020603050405020304" pitchFamily="18" charset="0"/>
                </a:rPr>
                <a:t>重量：</a:t>
              </a:r>
              <a:r>
                <a:rPr lang="ja-JP" sz="1000" kern="100" dirty="0">
                  <a:effectLst/>
                  <a:latin typeface="+mn-ea"/>
                  <a:cs typeface="Times New Roman" panose="02020603050405020304" pitchFamily="18" charset="0"/>
                </a:rPr>
                <a:t>全長</a:t>
              </a:r>
              <a:r>
                <a:rPr lang="en-US" sz="1000" kern="100" dirty="0">
                  <a:effectLst/>
                  <a:latin typeface="+mn-ea"/>
                  <a:cs typeface="Times New Roman" panose="02020603050405020304" pitchFamily="18" charset="0"/>
                </a:rPr>
                <a:t>337cm×</a:t>
              </a:r>
              <a:r>
                <a:rPr lang="ja-JP" sz="1000" kern="100" dirty="0" smtClean="0">
                  <a:effectLst/>
                  <a:latin typeface="+mn-ea"/>
                  <a:cs typeface="Times New Roman" panose="02020603050405020304" pitchFamily="18" charset="0"/>
                </a:rPr>
                <a:t>全幅</a:t>
              </a:r>
              <a:r>
                <a:rPr lang="ja-JP" altLang="en-US" sz="1000" kern="100" dirty="0" smtClean="0">
                  <a:effectLst/>
                  <a:latin typeface="+mn-ea"/>
                  <a:cs typeface="Times New Roman" panose="02020603050405020304" pitchFamily="18" charset="0"/>
                </a:rPr>
                <a:t>　　</a:t>
              </a:r>
              <a:r>
                <a:rPr lang="en-US" sz="1000" kern="100" dirty="0" smtClean="0">
                  <a:effectLst/>
                  <a:latin typeface="+mn-ea"/>
                  <a:cs typeface="Times New Roman" panose="02020603050405020304" pitchFamily="18" charset="0"/>
                </a:rPr>
                <a:t>134cm</a:t>
              </a:r>
              <a:r>
                <a:rPr lang="en-US" sz="1000" kern="100" dirty="0">
                  <a:effectLst/>
                  <a:latin typeface="+mn-ea"/>
                  <a:cs typeface="Times New Roman" panose="02020603050405020304" pitchFamily="18" charset="0"/>
                </a:rPr>
                <a:t>×</a:t>
              </a:r>
              <a:r>
                <a:rPr lang="ja-JP" sz="1000" kern="100" dirty="0">
                  <a:effectLst/>
                  <a:latin typeface="+mn-ea"/>
                  <a:cs typeface="Times New Roman" panose="02020603050405020304" pitchFamily="18" charset="0"/>
                </a:rPr>
                <a:t>高さ</a:t>
              </a:r>
              <a:r>
                <a:rPr lang="en-US" sz="1000" kern="100" dirty="0">
                  <a:effectLst/>
                  <a:latin typeface="+mn-ea"/>
                  <a:cs typeface="Times New Roman" panose="02020603050405020304" pitchFamily="18" charset="0"/>
                </a:rPr>
                <a:t>171cm</a:t>
              </a:r>
              <a:r>
                <a:rPr lang="ja-JP" sz="1000" kern="100" dirty="0" err="1">
                  <a:effectLst/>
                  <a:latin typeface="+mn-ea"/>
                  <a:cs typeface="Times New Roman" panose="02020603050405020304" pitchFamily="18" charset="0"/>
                </a:rPr>
                <a:t>、</a:t>
              </a:r>
              <a:r>
                <a:rPr lang="en-US" sz="1000" kern="100" dirty="0">
                  <a:effectLst/>
                  <a:latin typeface="+mn-ea"/>
                  <a:cs typeface="Times New Roman" panose="02020603050405020304" pitchFamily="18" charset="0"/>
                </a:rPr>
                <a:t>640kg</a:t>
              </a:r>
              <a:endParaRPr lang="ja-JP" sz="1000" kern="100" dirty="0">
                <a:effectLst/>
                <a:latin typeface="+mn-ea"/>
                <a:cs typeface="Times New Roman" panose="02020603050405020304" pitchFamily="18" charset="0"/>
              </a:endParaRPr>
            </a:p>
            <a:p>
              <a:pPr algn="just">
                <a:spcAft>
                  <a:spcPts val="0"/>
                </a:spcAft>
              </a:pPr>
              <a:r>
                <a:rPr lang="en-US" altLang="ja-JP" sz="1000" kern="100" dirty="0">
                  <a:latin typeface="+mn-ea"/>
                  <a:cs typeface="Times New Roman" panose="02020603050405020304" pitchFamily="18" charset="0"/>
                </a:rPr>
                <a:t>3.</a:t>
              </a:r>
              <a:r>
                <a:rPr lang="ja-JP" sz="1000" kern="100" dirty="0" smtClean="0">
                  <a:effectLst/>
                  <a:latin typeface="+mn-ea"/>
                  <a:cs typeface="Times New Roman" panose="02020603050405020304" pitchFamily="18" charset="0"/>
                </a:rPr>
                <a:t>燃料</a:t>
              </a:r>
              <a:r>
                <a:rPr lang="en-US" sz="1000" kern="100" dirty="0">
                  <a:effectLst/>
                  <a:latin typeface="+mn-ea"/>
                  <a:cs typeface="Times New Roman" panose="02020603050405020304" pitchFamily="18" charset="0"/>
                </a:rPr>
                <a:t>	</a:t>
              </a:r>
              <a:r>
                <a:rPr lang="ja-JP" sz="1000" kern="100" dirty="0">
                  <a:effectLst/>
                  <a:latin typeface="+mn-ea"/>
                  <a:cs typeface="Times New Roman" panose="02020603050405020304" pitchFamily="18" charset="0"/>
                </a:rPr>
                <a:t>　　：　圧縮水素</a:t>
              </a:r>
              <a:r>
                <a:rPr lang="en-US" sz="1000" kern="100" dirty="0">
                  <a:effectLst/>
                  <a:latin typeface="+mn-ea"/>
                  <a:cs typeface="Times New Roman" panose="02020603050405020304" pitchFamily="18" charset="0"/>
                </a:rPr>
                <a:t>35MPa</a:t>
              </a:r>
              <a:endParaRPr lang="ja-JP" sz="1000" kern="100" dirty="0">
                <a:effectLst/>
                <a:latin typeface="+mn-ea"/>
                <a:cs typeface="Times New Roman" panose="02020603050405020304" pitchFamily="18" charset="0"/>
              </a:endParaRPr>
            </a:p>
            <a:p>
              <a:pPr algn="just">
                <a:spcAft>
                  <a:spcPts val="0"/>
                </a:spcAft>
              </a:pPr>
              <a:r>
                <a:rPr lang="en-US" altLang="ja-JP" sz="1000" kern="100" dirty="0">
                  <a:latin typeface="+mn-ea"/>
                  <a:cs typeface="Times New Roman" panose="02020603050405020304" pitchFamily="18" charset="0"/>
                </a:rPr>
                <a:t>4.</a:t>
              </a:r>
              <a:r>
                <a:rPr lang="ja-JP" sz="1000" kern="100" dirty="0" smtClean="0">
                  <a:effectLst/>
                  <a:latin typeface="+mn-ea"/>
                  <a:cs typeface="Times New Roman" panose="02020603050405020304" pitchFamily="18" charset="0"/>
                </a:rPr>
                <a:t>最高</a:t>
              </a:r>
              <a:r>
                <a:rPr lang="ja-JP" sz="1000" kern="100" dirty="0">
                  <a:effectLst/>
                  <a:latin typeface="+mn-ea"/>
                  <a:cs typeface="Times New Roman" panose="02020603050405020304" pitchFamily="18" charset="0"/>
                </a:rPr>
                <a:t>速度　：　時速</a:t>
              </a:r>
              <a:r>
                <a:rPr lang="en-US" sz="1000" kern="100" dirty="0">
                  <a:effectLst/>
                  <a:latin typeface="+mn-ea"/>
                  <a:cs typeface="Times New Roman" panose="02020603050405020304" pitchFamily="18" charset="0"/>
                </a:rPr>
                <a:t>19km</a:t>
              </a:r>
              <a:endParaRPr lang="ja-JP" sz="1000" kern="100" dirty="0">
                <a:effectLst/>
                <a:latin typeface="+mn-ea"/>
                <a:cs typeface="Times New Roman" panose="02020603050405020304" pitchFamily="18" charset="0"/>
              </a:endParaRPr>
            </a:p>
            <a:p>
              <a:pPr algn="just">
                <a:spcAft>
                  <a:spcPts val="0"/>
                </a:spcAft>
              </a:pPr>
              <a:r>
                <a:rPr lang="en-US" altLang="ja-JP" sz="1000" kern="100" dirty="0">
                  <a:latin typeface="+mn-ea"/>
                  <a:cs typeface="Times New Roman" panose="02020603050405020304" pitchFamily="18" charset="0"/>
                </a:rPr>
                <a:t>5.</a:t>
              </a:r>
              <a:r>
                <a:rPr lang="ja-JP" sz="1000" kern="100" dirty="0" smtClean="0">
                  <a:effectLst/>
                  <a:latin typeface="+mn-ea"/>
                  <a:cs typeface="Times New Roman" panose="02020603050405020304" pitchFamily="18" charset="0"/>
                </a:rPr>
                <a:t>航続</a:t>
              </a:r>
              <a:r>
                <a:rPr lang="ja-JP" sz="1000" kern="100" dirty="0">
                  <a:effectLst/>
                  <a:latin typeface="+mn-ea"/>
                  <a:cs typeface="Times New Roman" panose="02020603050405020304" pitchFamily="18" charset="0"/>
                </a:rPr>
                <a:t>距離　：　</a:t>
              </a:r>
              <a:r>
                <a:rPr lang="en-US" sz="1000" kern="100" dirty="0">
                  <a:effectLst/>
                  <a:latin typeface="+mn-ea"/>
                  <a:cs typeface="Times New Roman" panose="02020603050405020304" pitchFamily="18" charset="0"/>
                </a:rPr>
                <a:t>150</a:t>
              </a:r>
              <a:r>
                <a:rPr lang="ja-JP" sz="1000" kern="100" dirty="0">
                  <a:effectLst/>
                  <a:latin typeface="+mn-ea"/>
                  <a:cs typeface="Times New Roman" panose="02020603050405020304" pitchFamily="18" charset="0"/>
                </a:rPr>
                <a:t>～</a:t>
              </a:r>
              <a:r>
                <a:rPr lang="en-US" sz="1000" kern="100" dirty="0">
                  <a:effectLst/>
                  <a:latin typeface="+mn-ea"/>
                  <a:cs typeface="Times New Roman" panose="02020603050405020304" pitchFamily="18" charset="0"/>
                </a:rPr>
                <a:t>200km</a:t>
              </a:r>
              <a:endParaRPr lang="ja-JP" sz="1000" kern="100" dirty="0">
                <a:effectLst/>
                <a:latin typeface="+mn-ea"/>
                <a:cs typeface="Times New Roman" panose="02020603050405020304" pitchFamily="18" charset="0"/>
              </a:endParaRPr>
            </a:p>
          </p:txBody>
        </p:sp>
      </p:grpSp>
      <p:sp>
        <p:nvSpPr>
          <p:cNvPr id="29" name="正方形/長方形 28"/>
          <p:cNvSpPr/>
          <p:nvPr/>
        </p:nvSpPr>
        <p:spPr>
          <a:xfrm>
            <a:off x="306218" y="2844970"/>
            <a:ext cx="2934081" cy="689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8" name="正方形/長方形 7"/>
          <p:cNvSpPr/>
          <p:nvPr/>
        </p:nvSpPr>
        <p:spPr>
          <a:xfrm>
            <a:off x="283326" y="1975602"/>
            <a:ext cx="2956973" cy="830997"/>
          </a:xfrm>
          <a:prstGeom prst="rect">
            <a:avLst/>
          </a:prstGeom>
        </p:spPr>
        <p:txBody>
          <a:bodyPr wrap="square">
            <a:spAutoFit/>
          </a:bodyPr>
          <a:lstStyle/>
          <a:p>
            <a:pPr marL="87313" indent="-87313"/>
            <a:r>
              <a:rPr lang="ja-JP" altLang="en-US" sz="1200" dirty="0" smtClean="0"/>
              <a:t>▶　</a:t>
            </a:r>
            <a:r>
              <a:rPr lang="ja-JP" altLang="en-US" sz="1200" b="1" dirty="0" smtClean="0"/>
              <a:t>体制</a:t>
            </a:r>
            <a:endParaRPr lang="en-US" altLang="ja-JP" sz="1200" b="1" dirty="0" smtClean="0"/>
          </a:p>
          <a:p>
            <a:pPr marL="87313" indent="-87313"/>
            <a:r>
              <a:rPr lang="ja-JP" altLang="en-US" sz="1200" dirty="0" smtClean="0"/>
              <a:t>・</a:t>
            </a:r>
            <a:r>
              <a:rPr lang="ja-JP" altLang="en-US" sz="1200" dirty="0"/>
              <a:t>車両</a:t>
            </a:r>
            <a:r>
              <a:rPr lang="ja-JP" altLang="en-US" sz="1200" dirty="0" smtClean="0"/>
              <a:t>移送：ヤマハ発動機㈱さま</a:t>
            </a:r>
            <a:endParaRPr lang="ja-JP" altLang="en-US" sz="1200" dirty="0"/>
          </a:p>
          <a:p>
            <a:pPr marL="87313" indent="-87313"/>
            <a:r>
              <a:rPr lang="ja-JP" altLang="en-US" sz="1200" dirty="0"/>
              <a:t>・車両の保管、運行等</a:t>
            </a:r>
            <a:r>
              <a:rPr lang="ja-JP" altLang="en-US" sz="1200" dirty="0" smtClean="0"/>
              <a:t>：協</a:t>
            </a:r>
            <a:r>
              <a:rPr lang="ja-JP" altLang="en-US" sz="1200" dirty="0"/>
              <a:t>議会</a:t>
            </a:r>
          </a:p>
          <a:p>
            <a:pPr marL="87313" indent="-87313"/>
            <a:r>
              <a:rPr lang="ja-JP" altLang="en-US" sz="1200" dirty="0" smtClean="0"/>
              <a:t>・</a:t>
            </a:r>
            <a:r>
              <a:rPr lang="ja-JP" altLang="en-US" sz="1200" dirty="0"/>
              <a:t>水素運搬及び充填　</a:t>
            </a:r>
            <a:r>
              <a:rPr lang="ja-JP" altLang="en-US" sz="1200" dirty="0" smtClean="0"/>
              <a:t>：岩谷産業㈱さま</a:t>
            </a:r>
            <a:endParaRPr lang="en-US" altLang="ja-JP" sz="1200" dirty="0"/>
          </a:p>
        </p:txBody>
      </p:sp>
      <p:sp>
        <p:nvSpPr>
          <p:cNvPr id="9" name="正方形/長方形 8"/>
          <p:cNvSpPr/>
          <p:nvPr/>
        </p:nvSpPr>
        <p:spPr>
          <a:xfrm>
            <a:off x="271922" y="2790825"/>
            <a:ext cx="2898743" cy="830997"/>
          </a:xfrm>
          <a:prstGeom prst="rect">
            <a:avLst/>
          </a:prstGeom>
        </p:spPr>
        <p:txBody>
          <a:bodyPr wrap="square">
            <a:spAutoFit/>
          </a:bodyPr>
          <a:lstStyle/>
          <a:p>
            <a:pPr marL="87313" indent="-87313"/>
            <a:r>
              <a:rPr lang="ja-JP" altLang="en-US" sz="1200" dirty="0" smtClean="0"/>
              <a:t>▶　</a:t>
            </a:r>
            <a:r>
              <a:rPr lang="ja-JP" altLang="en-US" sz="1200" b="1" dirty="0" smtClean="0"/>
              <a:t>実証</a:t>
            </a:r>
            <a:r>
              <a:rPr lang="ja-JP" altLang="en-US" sz="1200" b="1" dirty="0"/>
              <a:t>テーマ（検証項目）</a:t>
            </a:r>
            <a:endParaRPr lang="en-US" altLang="ja-JP" sz="1200" b="1" dirty="0"/>
          </a:p>
          <a:p>
            <a:pPr marL="263525" indent="-87313"/>
            <a:r>
              <a:rPr lang="ja-JP" altLang="en-US" sz="1200" dirty="0"/>
              <a:t>① サプライチェーン構築　</a:t>
            </a:r>
            <a:endParaRPr lang="en-US" altLang="ja-JP" sz="1200" dirty="0"/>
          </a:p>
          <a:p>
            <a:pPr marL="263525" indent="-87313"/>
            <a:r>
              <a:rPr lang="ja-JP" altLang="en-US" sz="1200" dirty="0"/>
              <a:t>② ＦＣカートの実用性</a:t>
            </a:r>
          </a:p>
          <a:p>
            <a:pPr marL="263525" indent="-87313"/>
            <a:r>
              <a:rPr lang="ja-JP" altLang="en-US" sz="1200" dirty="0"/>
              <a:t>③</a:t>
            </a:r>
            <a:r>
              <a:rPr lang="en-US" altLang="ja-JP" sz="1200" dirty="0"/>
              <a:t> </a:t>
            </a:r>
            <a:r>
              <a:rPr lang="ja-JP" altLang="en-US" sz="1200" dirty="0"/>
              <a:t>ＣＯ２削減効果・業成立条件</a:t>
            </a:r>
          </a:p>
        </p:txBody>
      </p:sp>
      <p:sp>
        <p:nvSpPr>
          <p:cNvPr id="30" name="正方形/長方形 29"/>
          <p:cNvSpPr/>
          <p:nvPr/>
        </p:nvSpPr>
        <p:spPr>
          <a:xfrm>
            <a:off x="5239630" y="2132193"/>
            <a:ext cx="1401920" cy="215444"/>
          </a:xfrm>
          <a:prstGeom prst="rect">
            <a:avLst/>
          </a:prstGeom>
        </p:spPr>
        <p:txBody>
          <a:bodyPr wrap="square">
            <a:spAutoFit/>
          </a:bodyPr>
          <a:lstStyle/>
          <a:p>
            <a:r>
              <a:rPr lang="ja-JP" altLang="en-US" sz="700" dirty="0" smtClean="0">
                <a:solidFill>
                  <a:schemeClr val="tx1">
                    <a:lumMod val="75000"/>
                    <a:lumOff val="25000"/>
                  </a:schemeClr>
                </a:solidFill>
              </a:rPr>
              <a:t>出典：</a:t>
            </a:r>
            <a:r>
              <a:rPr lang="ja-JP" altLang="en-US" sz="800" dirty="0"/>
              <a:t>ヤマハ発動機㈱</a:t>
            </a:r>
            <a:endParaRPr lang="ja-JP" altLang="en-US" sz="7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1231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7827263" y="1132417"/>
            <a:ext cx="1071964" cy="14469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198"/>
          <a:stretch/>
        </p:blipFill>
        <p:spPr>
          <a:xfrm>
            <a:off x="6688846" y="3065296"/>
            <a:ext cx="2210380" cy="1585942"/>
          </a:xfrm>
          <a:prstGeom prst="rect">
            <a:avLst/>
          </a:prstGeom>
        </p:spPr>
      </p:pic>
      <p:sp>
        <p:nvSpPr>
          <p:cNvPr id="4" name="テキスト ボックス 3"/>
          <p:cNvSpPr txBox="1"/>
          <p:nvPr/>
        </p:nvSpPr>
        <p:spPr>
          <a:xfrm>
            <a:off x="630423" y="137265"/>
            <a:ext cx="7283234" cy="523220"/>
          </a:xfrm>
          <a:prstGeom prst="rect">
            <a:avLst/>
          </a:prstGeom>
          <a:noFill/>
        </p:spPr>
        <p:txBody>
          <a:bodyPr wrap="square" rtlCol="0">
            <a:spAutoFit/>
          </a:bodyPr>
          <a:lstStyle/>
          <a:p>
            <a:r>
              <a:rPr lang="ja-JP" altLang="en-US" sz="2800" dirty="0">
                <a:latin typeface="HGｺﾞｼｯｸM" panose="020B0609000000000000" pitchFamily="49" charset="-128"/>
                <a:ea typeface="HGｺﾞｼｯｸM" panose="020B0609000000000000" pitchFamily="49" charset="-128"/>
              </a:rPr>
              <a:t>水素社会の実現に向けた</a:t>
            </a:r>
            <a:r>
              <a:rPr lang="ja-JP" altLang="en-US" sz="2800" dirty="0" smtClean="0">
                <a:latin typeface="HGｺﾞｼｯｸM" panose="020B0609000000000000" pitchFamily="49" charset="-128"/>
                <a:ea typeface="HGｺﾞｼｯｸM" panose="020B0609000000000000" pitchFamily="49" charset="-128"/>
              </a:rPr>
              <a:t>支援</a:t>
            </a:r>
            <a:endParaRPr lang="en-US" altLang="ja-JP" sz="2000" dirty="0" smtClean="0">
              <a:latin typeface="HGｺﾞｼｯｸM" panose="020B0609000000000000" pitchFamily="49" charset="-128"/>
              <a:ea typeface="HGｺﾞｼｯｸM" panose="020B0609000000000000" pitchFamily="49" charset="-128"/>
            </a:endParaRPr>
          </a:p>
        </p:txBody>
      </p:sp>
      <p:sp>
        <p:nvSpPr>
          <p:cNvPr id="5" name="正方形/長方形 4"/>
          <p:cNvSpPr/>
          <p:nvPr/>
        </p:nvSpPr>
        <p:spPr>
          <a:xfrm flipV="1">
            <a:off x="630423" y="723902"/>
            <a:ext cx="7831407" cy="47414"/>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2396" y="196654"/>
            <a:ext cx="1049434" cy="404443"/>
          </a:xfrm>
          <a:prstGeom prst="rect">
            <a:avLst/>
          </a:prstGeom>
        </p:spPr>
      </p:pic>
      <p:sp>
        <p:nvSpPr>
          <p:cNvPr id="8" name="正方形/長方形 7"/>
          <p:cNvSpPr/>
          <p:nvPr/>
        </p:nvSpPr>
        <p:spPr>
          <a:xfrm>
            <a:off x="6449777" y="1132534"/>
            <a:ext cx="1342725" cy="14469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350935" y="1138586"/>
            <a:ext cx="6127358" cy="13159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lnSpc>
                <a:spcPct val="150000"/>
              </a:lnSpc>
            </a:pPr>
            <a:r>
              <a:rPr kumimoji="1" lang="ja-JP" altLang="en-US" sz="1400" u="sng" dirty="0" smtClean="0">
                <a:solidFill>
                  <a:schemeClr val="tx1"/>
                </a:solidFill>
              </a:rPr>
              <a:t>▶　</a:t>
            </a:r>
            <a:r>
              <a:rPr kumimoji="1" lang="ja-JP" altLang="en-US" sz="1400" u="sng" dirty="0">
                <a:solidFill>
                  <a:schemeClr val="tx1"/>
                </a:solidFill>
              </a:rPr>
              <a:t>堺市ゼロエネルギー住宅普及推進事業（</a:t>
            </a:r>
            <a:r>
              <a:rPr kumimoji="1" lang="en-US" altLang="ja-JP" sz="1400" u="sng" dirty="0" smtClean="0">
                <a:solidFill>
                  <a:schemeClr val="tx1"/>
                </a:solidFill>
              </a:rPr>
              <a:t>2012</a:t>
            </a:r>
            <a:r>
              <a:rPr kumimoji="1" lang="ja-JP" altLang="en-US" sz="1400" u="sng" dirty="0" smtClean="0">
                <a:solidFill>
                  <a:schemeClr val="tx1"/>
                </a:solidFill>
              </a:rPr>
              <a:t>年度</a:t>
            </a:r>
            <a:r>
              <a:rPr kumimoji="1" lang="en-US" altLang="ja-JP" sz="1400" u="sng" baseline="30000" dirty="0" smtClean="0">
                <a:solidFill>
                  <a:schemeClr val="tx1"/>
                </a:solidFill>
              </a:rPr>
              <a:t>※</a:t>
            </a:r>
            <a:r>
              <a:rPr kumimoji="1" lang="ja-JP" altLang="en-US" sz="1400" u="sng" dirty="0" smtClean="0">
                <a:solidFill>
                  <a:schemeClr val="tx1"/>
                </a:solidFill>
              </a:rPr>
              <a:t>～）</a:t>
            </a:r>
            <a:endParaRPr kumimoji="1" lang="en-US" altLang="ja-JP" sz="1400" u="sng" dirty="0">
              <a:solidFill>
                <a:schemeClr val="tx1"/>
              </a:solidFill>
            </a:endParaRPr>
          </a:p>
          <a:p>
            <a:pPr marL="268288" indent="-268288">
              <a:lnSpc>
                <a:spcPct val="150000"/>
              </a:lnSpc>
            </a:pPr>
            <a:r>
              <a:rPr kumimoji="1" lang="ja-JP" altLang="en-US" sz="1400" dirty="0">
                <a:solidFill>
                  <a:schemeClr val="tx1"/>
                </a:solidFill>
              </a:rPr>
              <a:t>　</a:t>
            </a:r>
            <a:r>
              <a:rPr kumimoji="1" lang="ja-JP" altLang="en-US" sz="1400" dirty="0" smtClean="0">
                <a:solidFill>
                  <a:schemeClr val="tx1"/>
                </a:solidFill>
              </a:rPr>
              <a:t>　家庭用燃料電池システムの導入費用を一部補助</a:t>
            </a:r>
            <a:r>
              <a:rPr kumimoji="1" lang="ja-JP" altLang="en-US" sz="1400" dirty="0">
                <a:solidFill>
                  <a:schemeClr val="tx1"/>
                </a:solidFill>
              </a:rPr>
              <a:t>　補助</a:t>
            </a:r>
            <a:r>
              <a:rPr kumimoji="1" lang="ja-JP" altLang="en-US" sz="1400" dirty="0" smtClean="0">
                <a:solidFill>
                  <a:schemeClr val="tx1"/>
                </a:solidFill>
              </a:rPr>
              <a:t>実績：約</a:t>
            </a:r>
            <a:r>
              <a:rPr kumimoji="1" lang="en-US" altLang="ja-JP" sz="1400" dirty="0" smtClean="0">
                <a:solidFill>
                  <a:schemeClr val="tx1"/>
                </a:solidFill>
              </a:rPr>
              <a:t>1,700</a:t>
            </a:r>
            <a:r>
              <a:rPr kumimoji="1" lang="ja-JP" altLang="en-US" sz="1400" dirty="0" smtClean="0">
                <a:solidFill>
                  <a:schemeClr val="tx1"/>
                </a:solidFill>
              </a:rPr>
              <a:t>台</a:t>
            </a:r>
            <a:endParaRPr kumimoji="1" lang="en-US" altLang="ja-JP" sz="1400" dirty="0" smtClean="0">
              <a:solidFill>
                <a:schemeClr val="tx1"/>
              </a:solidFill>
            </a:endParaRPr>
          </a:p>
          <a:p>
            <a:pPr marL="268288" indent="-268288">
              <a:lnSpc>
                <a:spcPct val="150000"/>
              </a:lnSpc>
            </a:pPr>
            <a:r>
              <a:rPr kumimoji="1" lang="ja-JP" altLang="en-US" sz="1400" u="sng" dirty="0" smtClean="0">
                <a:solidFill>
                  <a:schemeClr val="tx1"/>
                </a:solidFill>
              </a:rPr>
              <a:t>▶</a:t>
            </a:r>
            <a:r>
              <a:rPr kumimoji="1" lang="ja-JP" altLang="en-US" sz="1400" u="sng" dirty="0">
                <a:solidFill>
                  <a:schemeClr val="tx1"/>
                </a:solidFill>
              </a:rPr>
              <a:t>　堺市事業所向け省エネ設備等導入支援事業（</a:t>
            </a:r>
            <a:r>
              <a:rPr kumimoji="1" lang="en-US" altLang="ja-JP" sz="1400" u="sng" dirty="0" smtClean="0">
                <a:solidFill>
                  <a:schemeClr val="tx1"/>
                </a:solidFill>
              </a:rPr>
              <a:t>2019</a:t>
            </a:r>
            <a:r>
              <a:rPr kumimoji="1" lang="ja-JP" altLang="en-US" sz="1400" u="sng" dirty="0" smtClean="0">
                <a:solidFill>
                  <a:schemeClr val="tx1"/>
                </a:solidFill>
              </a:rPr>
              <a:t>年度</a:t>
            </a:r>
            <a:r>
              <a:rPr kumimoji="1" lang="en-US" altLang="ja-JP" sz="1400" u="sng" baseline="30000" dirty="0">
                <a:solidFill>
                  <a:schemeClr val="tx1"/>
                </a:solidFill>
              </a:rPr>
              <a:t>※ </a:t>
            </a:r>
            <a:r>
              <a:rPr kumimoji="1" lang="ja-JP" altLang="en-US" sz="1400" u="sng" dirty="0" smtClean="0">
                <a:solidFill>
                  <a:schemeClr val="tx1"/>
                </a:solidFill>
              </a:rPr>
              <a:t>～）</a:t>
            </a:r>
            <a:endParaRPr kumimoji="1" lang="en-US" altLang="ja-JP" sz="1400" u="sng" dirty="0" smtClean="0">
              <a:solidFill>
                <a:schemeClr val="tx1"/>
              </a:solidFill>
            </a:endParaRPr>
          </a:p>
          <a:p>
            <a:pPr marL="268288" indent="-268288">
              <a:lnSpc>
                <a:spcPct val="150000"/>
              </a:lnSpc>
            </a:pPr>
            <a:r>
              <a:rPr kumimoji="1" lang="ja-JP" altLang="en-US" sz="1400" dirty="0">
                <a:solidFill>
                  <a:schemeClr val="tx1"/>
                </a:solidFill>
              </a:rPr>
              <a:t>　</a:t>
            </a:r>
            <a:r>
              <a:rPr kumimoji="1" lang="ja-JP" altLang="en-US" sz="1400" dirty="0" smtClean="0">
                <a:solidFill>
                  <a:schemeClr val="tx1"/>
                </a:solidFill>
              </a:rPr>
              <a:t>　業務用</a:t>
            </a:r>
            <a:r>
              <a:rPr kumimoji="1" lang="ja-JP" altLang="en-US" sz="1400" dirty="0">
                <a:solidFill>
                  <a:schemeClr val="tx1"/>
                </a:solidFill>
              </a:rPr>
              <a:t>燃料電池</a:t>
            </a:r>
            <a:r>
              <a:rPr kumimoji="1" lang="ja-JP" altLang="en-US" sz="1400" dirty="0" smtClean="0">
                <a:solidFill>
                  <a:schemeClr val="tx1"/>
                </a:solidFill>
              </a:rPr>
              <a:t>システム</a:t>
            </a:r>
            <a:r>
              <a:rPr kumimoji="1" lang="ja-JP" altLang="en-US" sz="1400" dirty="0">
                <a:solidFill>
                  <a:schemeClr val="tx1"/>
                </a:solidFill>
              </a:rPr>
              <a:t>の導入</a:t>
            </a:r>
            <a:r>
              <a:rPr kumimoji="1" lang="ja-JP" altLang="en-US" sz="1400" dirty="0" smtClean="0">
                <a:solidFill>
                  <a:schemeClr val="tx1"/>
                </a:solidFill>
              </a:rPr>
              <a:t>費用を一部補助　補助実績：</a:t>
            </a:r>
            <a:r>
              <a:rPr kumimoji="1" lang="en-US" altLang="ja-JP" sz="1400" dirty="0" smtClean="0">
                <a:solidFill>
                  <a:schemeClr val="tx1"/>
                </a:solidFill>
              </a:rPr>
              <a:t>2</a:t>
            </a:r>
            <a:r>
              <a:rPr kumimoji="1" lang="ja-JP" altLang="en-US" sz="1400" dirty="0" smtClean="0">
                <a:solidFill>
                  <a:schemeClr val="tx1"/>
                </a:solidFill>
              </a:rPr>
              <a:t>台</a:t>
            </a:r>
            <a:endParaRPr kumimoji="1" lang="en-US" altLang="ja-JP" sz="1400" dirty="0">
              <a:solidFill>
                <a:schemeClr val="tx1"/>
              </a:solidFill>
            </a:endParaRPr>
          </a:p>
          <a:p>
            <a:pPr marL="268288" indent="-268288">
              <a:lnSpc>
                <a:spcPct val="150000"/>
              </a:lnSpc>
            </a:pPr>
            <a:r>
              <a:rPr kumimoji="1" lang="ja-JP" altLang="en-US" sz="1200" dirty="0">
                <a:solidFill>
                  <a:schemeClr val="tx1"/>
                </a:solidFill>
              </a:rPr>
              <a:t>　</a:t>
            </a:r>
            <a:r>
              <a:rPr kumimoji="1" lang="ja-JP" altLang="en-US" sz="1200" dirty="0" smtClean="0">
                <a:solidFill>
                  <a:schemeClr val="tx1"/>
                </a:solidFill>
              </a:rPr>
              <a:t>　</a:t>
            </a:r>
            <a:endParaRPr kumimoji="1" lang="en-US" altLang="ja-JP" sz="1200" dirty="0">
              <a:solidFill>
                <a:schemeClr val="tx1"/>
              </a:solidFill>
            </a:endParaRPr>
          </a:p>
          <a:p>
            <a:pPr marL="268288" indent="-268288">
              <a:lnSpc>
                <a:spcPct val="150000"/>
              </a:lnSpc>
            </a:pPr>
            <a:endParaRPr kumimoji="1" lang="en-US" altLang="ja-JP" sz="1200" dirty="0">
              <a:solidFill>
                <a:schemeClr val="tx1"/>
              </a:solidFill>
            </a:endParaRPr>
          </a:p>
        </p:txBody>
      </p:sp>
      <p:sp>
        <p:nvSpPr>
          <p:cNvPr id="2" name="正方形/長方形 1"/>
          <p:cNvSpPr/>
          <p:nvPr/>
        </p:nvSpPr>
        <p:spPr>
          <a:xfrm>
            <a:off x="350933" y="5082807"/>
            <a:ext cx="7015665" cy="1708160"/>
          </a:xfrm>
          <a:prstGeom prst="rect">
            <a:avLst/>
          </a:prstGeom>
        </p:spPr>
        <p:txBody>
          <a:bodyPr wrap="square">
            <a:spAutoFit/>
          </a:bodyPr>
          <a:lstStyle/>
          <a:p>
            <a:pPr marL="268288" indent="-268288">
              <a:lnSpc>
                <a:spcPct val="150000"/>
              </a:lnSpc>
            </a:pPr>
            <a:r>
              <a:rPr kumimoji="1" lang="ja-JP" altLang="en-US" sz="1400" u="sng" dirty="0"/>
              <a:t>▶  グリーンイノベーション投資促進補助</a:t>
            </a:r>
            <a:r>
              <a:rPr kumimoji="1" lang="ja-JP" altLang="en-US" sz="1400" u="sng" dirty="0" smtClean="0"/>
              <a:t>金（</a:t>
            </a:r>
            <a:r>
              <a:rPr kumimoji="1" lang="en-US" altLang="ja-JP" sz="1400" u="sng" dirty="0" smtClean="0"/>
              <a:t>2021</a:t>
            </a:r>
            <a:r>
              <a:rPr kumimoji="1" lang="ja-JP" altLang="en-US" sz="1400" u="sng" dirty="0" smtClean="0"/>
              <a:t>年度～）</a:t>
            </a:r>
            <a:endParaRPr kumimoji="1" lang="en-US" altLang="ja-JP" sz="1400" u="sng" dirty="0"/>
          </a:p>
          <a:p>
            <a:pPr marL="268288" indent="-268288">
              <a:lnSpc>
                <a:spcPct val="150000"/>
              </a:lnSpc>
            </a:pPr>
            <a:r>
              <a:rPr kumimoji="1" lang="ja-JP" altLang="en-US" sz="1400" dirty="0"/>
              <a:t>　　水素サプライチェーンの</a:t>
            </a:r>
            <a:r>
              <a:rPr kumimoji="1" lang="ja-JP" altLang="en-US" sz="1400" dirty="0" smtClean="0"/>
              <a:t>構築など脱炭素</a:t>
            </a:r>
            <a:r>
              <a:rPr kumimoji="1" lang="ja-JP" altLang="en-US" sz="1400" dirty="0"/>
              <a:t>社会の実現に貢献する革新的な技術、製品及び設備に要する経費のうち、建物の取得、償却資産の取得に係る費用の一部</a:t>
            </a:r>
            <a:r>
              <a:rPr kumimoji="1" lang="ja-JP" altLang="en-US" sz="1400" dirty="0" smtClean="0"/>
              <a:t>を補助。</a:t>
            </a:r>
            <a:endParaRPr kumimoji="1" lang="en-US" altLang="ja-JP" sz="1400" dirty="0" smtClean="0"/>
          </a:p>
          <a:p>
            <a:pPr marL="268288" indent="-268288">
              <a:lnSpc>
                <a:spcPct val="150000"/>
              </a:lnSpc>
            </a:pPr>
            <a:r>
              <a:rPr kumimoji="1" lang="ja-JP" altLang="en-US" sz="1400" dirty="0" smtClean="0"/>
              <a:t>　補助対象　水素</a:t>
            </a:r>
            <a:r>
              <a:rPr kumimoji="1" lang="ja-JP" altLang="en-US" sz="1400" dirty="0"/>
              <a:t>製造や水素関連製品の製造、水素混焼発電</a:t>
            </a:r>
            <a:r>
              <a:rPr kumimoji="1" lang="ja-JP" altLang="en-US" sz="1400" dirty="0" smtClean="0"/>
              <a:t>などに対する設備投資</a:t>
            </a:r>
            <a:endParaRPr kumimoji="1" lang="en-US" altLang="ja-JP" sz="1400" dirty="0"/>
          </a:p>
        </p:txBody>
      </p:sp>
      <p:sp>
        <p:nvSpPr>
          <p:cNvPr id="14" name="スライド番号プレースホルダー 1"/>
          <p:cNvSpPr txBox="1">
            <a:spLocks/>
          </p:cNvSpPr>
          <p:nvPr/>
        </p:nvSpPr>
        <p:spPr>
          <a:xfrm>
            <a:off x="8592830" y="6411686"/>
            <a:ext cx="774247" cy="32238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smtClean="0">
                <a:solidFill>
                  <a:schemeClr val="bg1">
                    <a:lumMod val="50000"/>
                  </a:schemeClr>
                </a:solidFill>
              </a:rPr>
              <a:t> </a:t>
            </a:r>
            <a:fld id="{DF36433D-C620-4E71-9523-EFE6715C9830}" type="slidenum">
              <a:rPr lang="ja-JP" altLang="en-US" smtClean="0">
                <a:solidFill>
                  <a:schemeClr val="bg1">
                    <a:lumMod val="50000"/>
                  </a:schemeClr>
                </a:solidFill>
              </a:rPr>
              <a:pPr/>
              <a:t>6</a:t>
            </a:fld>
            <a:endParaRPr lang="ja-JP" altLang="en-US" dirty="0">
              <a:solidFill>
                <a:schemeClr val="bg1">
                  <a:lumMod val="50000"/>
                </a:schemeClr>
              </a:solidFill>
            </a:endParaRPr>
          </a:p>
        </p:txBody>
      </p:sp>
      <p:sp>
        <p:nvSpPr>
          <p:cNvPr id="15" name="角丸四角形 14"/>
          <p:cNvSpPr/>
          <p:nvPr/>
        </p:nvSpPr>
        <p:spPr>
          <a:xfrm>
            <a:off x="309966" y="1094220"/>
            <a:ext cx="8628339" cy="1570568"/>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93948" y="5074051"/>
            <a:ext cx="8628339" cy="1701399"/>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79693" y="3008232"/>
            <a:ext cx="6347885" cy="1708160"/>
          </a:xfrm>
          <a:prstGeom prst="rect">
            <a:avLst/>
          </a:prstGeom>
        </p:spPr>
        <p:txBody>
          <a:bodyPr wrap="square">
            <a:spAutoFit/>
          </a:bodyPr>
          <a:lstStyle/>
          <a:p>
            <a:pPr marL="268288" indent="-268288">
              <a:lnSpc>
                <a:spcPct val="150000"/>
              </a:lnSpc>
            </a:pPr>
            <a:r>
              <a:rPr kumimoji="1" lang="ja-JP" altLang="en-US" sz="1400" u="sng" dirty="0" smtClean="0"/>
              <a:t>▶  堺市企業成長促進補助金（</a:t>
            </a:r>
            <a:r>
              <a:rPr kumimoji="1" lang="en-US" altLang="ja-JP" sz="1400" u="sng" dirty="0" smtClean="0"/>
              <a:t>2018</a:t>
            </a:r>
            <a:r>
              <a:rPr kumimoji="1" lang="ja-JP" altLang="en-US" sz="1400" u="sng" dirty="0" smtClean="0"/>
              <a:t>年度～）</a:t>
            </a:r>
            <a:endParaRPr kumimoji="1" lang="en-US" altLang="ja-JP" sz="1400" u="sng" dirty="0" smtClean="0"/>
          </a:p>
          <a:p>
            <a:pPr marL="268288" indent="-268288">
              <a:lnSpc>
                <a:spcPct val="150000"/>
              </a:lnSpc>
            </a:pPr>
            <a:r>
              <a:rPr kumimoji="1" lang="ja-JP" altLang="en-US" sz="1400" dirty="0" smtClean="0"/>
              <a:t>　</a:t>
            </a:r>
            <a:r>
              <a:rPr kumimoji="1" lang="ja-JP" altLang="en-US" sz="1400" dirty="0"/>
              <a:t>　水素ステーションの整備に要する経費のうち、建物の取得、建物附属設備の取得、構築物の取得及び機械装置等の取得に係る費用の一部を補助</a:t>
            </a:r>
            <a:r>
              <a:rPr kumimoji="1" lang="ja-JP" altLang="en-US" sz="1400" dirty="0" smtClean="0"/>
              <a:t>。</a:t>
            </a:r>
            <a:endParaRPr kumimoji="1" lang="en-US" altLang="ja-JP" sz="1400" dirty="0" smtClean="0"/>
          </a:p>
          <a:p>
            <a:pPr marL="268288" indent="-268288">
              <a:lnSpc>
                <a:spcPct val="150000"/>
              </a:lnSpc>
            </a:pPr>
            <a:r>
              <a:rPr kumimoji="1" lang="ja-JP" altLang="en-US" sz="1400" dirty="0" smtClean="0"/>
              <a:t>➡</a:t>
            </a:r>
            <a:r>
              <a:rPr kumimoji="1" lang="ja-JP" altLang="en-US" sz="1400" dirty="0"/>
              <a:t>　</a:t>
            </a:r>
            <a:r>
              <a:rPr kumimoji="1" lang="ja-JP" altLang="en-US" sz="1400" dirty="0" smtClean="0"/>
              <a:t>イワタニ水素ステーション堺美原（堺市内初</a:t>
            </a:r>
            <a:r>
              <a:rPr kumimoji="1" lang="ja-JP" altLang="en-US" sz="1400" dirty="0"/>
              <a:t>の水素</a:t>
            </a:r>
            <a:r>
              <a:rPr kumimoji="1" lang="ja-JP" altLang="en-US" sz="1400" dirty="0" smtClean="0"/>
              <a:t>ステーション）</a:t>
            </a:r>
            <a:r>
              <a:rPr kumimoji="1" lang="ja-JP" altLang="en-US" sz="1400" dirty="0"/>
              <a:t>が</a:t>
            </a:r>
            <a:r>
              <a:rPr kumimoji="1" lang="en-US" altLang="ja-JP" sz="1400" dirty="0" smtClean="0"/>
              <a:t>2020</a:t>
            </a:r>
            <a:r>
              <a:rPr kumimoji="1" lang="ja-JP" altLang="en-US" sz="1400" dirty="0"/>
              <a:t>年</a:t>
            </a:r>
            <a:r>
              <a:rPr kumimoji="1" lang="en-US" altLang="ja-JP" sz="1400" dirty="0"/>
              <a:t>4</a:t>
            </a:r>
            <a:r>
              <a:rPr kumimoji="1" lang="ja-JP" altLang="en-US" sz="1400" dirty="0"/>
              <a:t>月に</a:t>
            </a:r>
            <a:r>
              <a:rPr kumimoji="1" lang="ja-JP" altLang="en-US" sz="1400" dirty="0" smtClean="0"/>
              <a:t>開所した。</a:t>
            </a:r>
            <a:endParaRPr kumimoji="1" lang="en-US" altLang="ja-JP" sz="1400" dirty="0"/>
          </a:p>
        </p:txBody>
      </p:sp>
      <p:sp>
        <p:nvSpPr>
          <p:cNvPr id="20" name="角丸四角形 19"/>
          <p:cNvSpPr/>
          <p:nvPr/>
        </p:nvSpPr>
        <p:spPr>
          <a:xfrm>
            <a:off x="309964" y="3024352"/>
            <a:ext cx="8628339" cy="1681811"/>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00365" y="836020"/>
            <a:ext cx="2936321" cy="286336"/>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t>　燃料電池システムの導入を支援</a:t>
            </a:r>
            <a:endParaRPr kumimoji="1" lang="ja-JP" altLang="en-US" sz="1200" dirty="0"/>
          </a:p>
        </p:txBody>
      </p:sp>
      <p:sp>
        <p:nvSpPr>
          <p:cNvPr id="22" name="角丸四角形 21"/>
          <p:cNvSpPr/>
          <p:nvPr/>
        </p:nvSpPr>
        <p:spPr>
          <a:xfrm>
            <a:off x="309964" y="2755273"/>
            <a:ext cx="2955750" cy="279027"/>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t>　水素ステーションの</a:t>
            </a:r>
            <a:r>
              <a:rPr kumimoji="1" lang="ja-JP" altLang="en-US" sz="1400" b="1" dirty="0" smtClean="0"/>
              <a:t>整備を支援</a:t>
            </a:r>
            <a:endParaRPr kumimoji="1" lang="ja-JP" altLang="en-US" sz="1200" dirty="0"/>
          </a:p>
        </p:txBody>
      </p:sp>
      <p:sp>
        <p:nvSpPr>
          <p:cNvPr id="24" name="テキスト ボックス 23"/>
          <p:cNvSpPr txBox="1">
            <a:spLocks noChangeArrowheads="1"/>
          </p:cNvSpPr>
          <p:nvPr/>
        </p:nvSpPr>
        <p:spPr bwMode="auto">
          <a:xfrm>
            <a:off x="7121140" y="3049840"/>
            <a:ext cx="19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b="1" dirty="0" smtClean="0">
                <a:solidFill>
                  <a:schemeClr val="bg1"/>
                </a:solidFill>
                <a:latin typeface="+mn-ea"/>
                <a:ea typeface="+mn-ea"/>
              </a:rPr>
              <a:t>イワタニ水素</a:t>
            </a:r>
            <a:r>
              <a:rPr lang="en-US" altLang="ja-JP" sz="1200" b="1" dirty="0" smtClean="0">
                <a:solidFill>
                  <a:schemeClr val="bg1"/>
                </a:solidFill>
                <a:latin typeface="+mn-ea"/>
                <a:ea typeface="+mn-ea"/>
              </a:rPr>
              <a:t>ST</a:t>
            </a:r>
            <a:r>
              <a:rPr lang="ja-JP" altLang="en-US" sz="1200" b="1" dirty="0" smtClean="0">
                <a:solidFill>
                  <a:schemeClr val="bg1"/>
                </a:solidFill>
                <a:latin typeface="+mn-ea"/>
                <a:ea typeface="+mn-ea"/>
              </a:rPr>
              <a:t>堺美原</a:t>
            </a:r>
            <a:endParaRPr lang="ja-JP" altLang="en-US" sz="1200" b="1" dirty="0">
              <a:solidFill>
                <a:schemeClr val="bg1"/>
              </a:solidFill>
              <a:latin typeface="+mn-ea"/>
              <a:ea typeface="+mn-ea"/>
            </a:endParaRPr>
          </a:p>
        </p:txBody>
      </p:sp>
      <p:sp>
        <p:nvSpPr>
          <p:cNvPr id="25" name="角丸四角形 24"/>
          <p:cNvSpPr/>
          <p:nvPr/>
        </p:nvSpPr>
        <p:spPr>
          <a:xfrm>
            <a:off x="293948" y="4789715"/>
            <a:ext cx="4786052" cy="308245"/>
          </a:xfrm>
          <a:prstGeom prst="roundRect">
            <a:avLst>
              <a:gd name="adj" fmla="val 8333"/>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t>　</a:t>
            </a:r>
            <a:r>
              <a:rPr kumimoji="1" lang="ja-JP" altLang="en-US" sz="1400" b="1" dirty="0" smtClean="0"/>
              <a:t>水素サプライチェーン構築に貢献する設備投資を支援</a:t>
            </a:r>
            <a:endParaRPr kumimoji="1" lang="ja-JP" altLang="en-US" sz="1200" dirty="0"/>
          </a:p>
        </p:txBody>
      </p:sp>
      <p:pic>
        <p:nvPicPr>
          <p:cNvPr id="26"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4552" y="5691342"/>
            <a:ext cx="1408361" cy="869223"/>
          </a:xfrm>
          <a:prstGeom prst="rect">
            <a:avLst/>
          </a:prstGeom>
          <a:noFill/>
          <a:ln>
            <a:noFill/>
          </a:ln>
          <a:effectLst>
            <a:outerShdw blurRad="50800" dist="50800" dir="12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429445" y="2492282"/>
            <a:ext cx="2133918" cy="276999"/>
          </a:xfrm>
          <a:prstGeom prst="rect">
            <a:avLst/>
          </a:prstGeom>
        </p:spPr>
        <p:txBody>
          <a:bodyPr wrap="none">
            <a:spAutoFit/>
          </a:bodyPr>
          <a:lstStyle/>
          <a:p>
            <a:r>
              <a:rPr kumimoji="1" lang="en-US" altLang="ja-JP" sz="1200" baseline="30000" dirty="0" smtClean="0"/>
              <a:t>※</a:t>
            </a:r>
            <a:r>
              <a:rPr kumimoji="1" lang="ja-JP" altLang="en-US" sz="1200" baseline="30000" dirty="0" smtClean="0"/>
              <a:t>　事業見直しの変遷を含めた開始年度。</a:t>
            </a:r>
            <a:endParaRPr lang="ja-JP" altLang="en-US" sz="1200" dirty="0"/>
          </a:p>
        </p:txBody>
      </p:sp>
      <p:pic>
        <p:nvPicPr>
          <p:cNvPr id="12" name="図 11"/>
          <p:cNvPicPr>
            <a:picLocks noChangeAspect="1"/>
          </p:cNvPicPr>
          <p:nvPr/>
        </p:nvPicPr>
        <p:blipFill rotWithShape="1">
          <a:blip r:embed="rId6">
            <a:extLst>
              <a:ext uri="{28A0092B-C50C-407E-A947-70E740481C1C}">
                <a14:useLocalDpi xmlns:a14="http://schemas.microsoft.com/office/drawing/2010/main" val="0"/>
              </a:ext>
            </a:extLst>
          </a:blip>
          <a:srcRect l="6473" r="5586"/>
          <a:stretch/>
        </p:blipFill>
        <p:spPr>
          <a:xfrm>
            <a:off x="7980690" y="1216289"/>
            <a:ext cx="789685" cy="1122473"/>
          </a:xfrm>
          <a:prstGeom prst="rect">
            <a:avLst/>
          </a:prstGeom>
        </p:spPr>
      </p:pic>
      <p:pic>
        <p:nvPicPr>
          <p:cNvPr id="13" name="図 12"/>
          <p:cNvPicPr>
            <a:picLocks noChangeAspect="1"/>
          </p:cNvPicPr>
          <p:nvPr/>
        </p:nvPicPr>
        <p:blipFill rotWithShape="1">
          <a:blip r:embed="rId7">
            <a:extLst>
              <a:ext uri="{28A0092B-C50C-407E-A947-70E740481C1C}">
                <a14:useLocalDpi xmlns:a14="http://schemas.microsoft.com/office/drawing/2010/main" val="0"/>
              </a:ext>
            </a:extLst>
          </a:blip>
          <a:srcRect l="33238" t="11528" r="35905"/>
          <a:stretch/>
        </p:blipFill>
        <p:spPr>
          <a:xfrm>
            <a:off x="6574435" y="1186459"/>
            <a:ext cx="1093407" cy="1133060"/>
          </a:xfrm>
          <a:prstGeom prst="rect">
            <a:avLst/>
          </a:prstGeom>
        </p:spPr>
      </p:pic>
      <p:sp>
        <p:nvSpPr>
          <p:cNvPr id="27" name="テキスト ボックス 26"/>
          <p:cNvSpPr txBox="1">
            <a:spLocks noChangeArrowheads="1"/>
          </p:cNvSpPr>
          <p:nvPr/>
        </p:nvSpPr>
        <p:spPr bwMode="auto">
          <a:xfrm>
            <a:off x="6463437" y="2296740"/>
            <a:ext cx="14211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700" dirty="0" smtClean="0">
                <a:latin typeface="+mn-ea"/>
                <a:ea typeface="+mn-ea"/>
              </a:rPr>
              <a:t>家庭用燃料電池システム</a:t>
            </a:r>
            <a:endParaRPr lang="en-US" altLang="ja-JP" sz="700" dirty="0" smtClean="0">
              <a:latin typeface="+mn-ea"/>
              <a:ea typeface="+mn-ea"/>
            </a:endParaRPr>
          </a:p>
          <a:p>
            <a:pPr algn="ctr" eaLnBrk="1" hangingPunct="1">
              <a:spcBef>
                <a:spcPct val="0"/>
              </a:spcBef>
              <a:buFontTx/>
              <a:buNone/>
            </a:pPr>
            <a:r>
              <a:rPr lang="ja-JP" altLang="en-US" sz="700" dirty="0" smtClean="0">
                <a:latin typeface="+mn-ea"/>
                <a:ea typeface="+mn-ea"/>
              </a:rPr>
              <a:t>（エネファーム）</a:t>
            </a:r>
            <a:endParaRPr lang="ja-JP" altLang="en-US" sz="700" dirty="0">
              <a:latin typeface="+mn-ea"/>
              <a:ea typeface="+mn-ea"/>
            </a:endParaRPr>
          </a:p>
        </p:txBody>
      </p:sp>
      <p:sp>
        <p:nvSpPr>
          <p:cNvPr id="29" name="テキスト ボックス 28"/>
          <p:cNvSpPr txBox="1">
            <a:spLocks noChangeArrowheads="1"/>
          </p:cNvSpPr>
          <p:nvPr/>
        </p:nvSpPr>
        <p:spPr bwMode="auto">
          <a:xfrm>
            <a:off x="7681332" y="2340792"/>
            <a:ext cx="142111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700" dirty="0" smtClean="0">
                <a:latin typeface="+mn-ea"/>
                <a:ea typeface="+mn-ea"/>
              </a:rPr>
              <a:t>業務用燃料電池システム</a:t>
            </a:r>
            <a:endParaRPr lang="ja-JP" altLang="en-US" sz="700" dirty="0">
              <a:latin typeface="+mn-ea"/>
              <a:ea typeface="+mn-ea"/>
            </a:endParaRPr>
          </a:p>
        </p:txBody>
      </p:sp>
      <p:sp>
        <p:nvSpPr>
          <p:cNvPr id="30" name="テキスト ボックス 29"/>
          <p:cNvSpPr txBox="1">
            <a:spLocks noChangeArrowheads="1"/>
          </p:cNvSpPr>
          <p:nvPr/>
        </p:nvSpPr>
        <p:spPr bwMode="auto">
          <a:xfrm>
            <a:off x="6787100" y="2529681"/>
            <a:ext cx="14211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dirty="0" smtClean="0">
                <a:solidFill>
                  <a:schemeClr val="tx1">
                    <a:lumMod val="50000"/>
                    <a:lumOff val="50000"/>
                  </a:schemeClr>
                </a:solidFill>
                <a:latin typeface="+mn-ea"/>
                <a:ea typeface="+mn-ea"/>
              </a:rPr>
              <a:t>出典：大阪ガス㈱</a:t>
            </a:r>
            <a:endParaRPr lang="ja-JP" altLang="en-US" sz="600" dirty="0">
              <a:solidFill>
                <a:schemeClr val="tx1">
                  <a:lumMod val="50000"/>
                  <a:lumOff val="50000"/>
                </a:schemeClr>
              </a:solidFill>
              <a:latin typeface="+mn-ea"/>
              <a:ea typeface="+mn-ea"/>
            </a:endParaRPr>
          </a:p>
        </p:txBody>
      </p:sp>
      <p:sp>
        <p:nvSpPr>
          <p:cNvPr id="31" name="テキスト ボックス 30"/>
          <p:cNvSpPr txBox="1">
            <a:spLocks noChangeArrowheads="1"/>
          </p:cNvSpPr>
          <p:nvPr/>
        </p:nvSpPr>
        <p:spPr bwMode="auto">
          <a:xfrm>
            <a:off x="7912333" y="2529681"/>
            <a:ext cx="14211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dirty="0" smtClean="0">
                <a:solidFill>
                  <a:schemeClr val="tx1">
                    <a:lumMod val="50000"/>
                    <a:lumOff val="50000"/>
                  </a:schemeClr>
                </a:solidFill>
                <a:latin typeface="+mn-ea"/>
                <a:ea typeface="+mn-ea"/>
              </a:rPr>
              <a:t>出典：京セラ㈱</a:t>
            </a:r>
            <a:endParaRPr lang="ja-JP" altLang="en-US" sz="600" dirty="0">
              <a:solidFill>
                <a:schemeClr val="tx1">
                  <a:lumMod val="50000"/>
                  <a:lumOff val="50000"/>
                </a:schemeClr>
              </a:solidFill>
              <a:latin typeface="+mn-ea"/>
              <a:ea typeface="+mn-ea"/>
            </a:endParaRPr>
          </a:p>
        </p:txBody>
      </p:sp>
      <p:sp>
        <p:nvSpPr>
          <p:cNvPr id="32" name="角丸四角形 31"/>
          <p:cNvSpPr/>
          <p:nvPr/>
        </p:nvSpPr>
        <p:spPr>
          <a:xfrm>
            <a:off x="495299" y="6461578"/>
            <a:ext cx="901701" cy="240080"/>
          </a:xfrm>
          <a:prstGeom prst="roundRect">
            <a:avLst>
              <a:gd name="adj" fmla="val 1506"/>
            </a:avLst>
          </a:prstGeom>
          <a:noFill/>
          <a:ln w="1270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2866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18833</TotalTime>
  <Words>1466</Words>
  <PresentationFormat>画面に合わせる (4:3)</PresentationFormat>
  <Paragraphs>161</Paragraphs>
  <Slides>6</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HGP創英角ｺﾞｼｯｸUB</vt:lpstr>
      <vt:lpstr>HGｺﾞｼｯｸM</vt:lpstr>
      <vt:lpstr>Meiryo UI</vt:lpstr>
      <vt:lpstr>ＭＳ Ｐゴシック</vt:lpstr>
      <vt:lpstr>游ゴシック</vt:lpstr>
      <vt:lpstr>游ゴシック 本文</vt:lpstr>
      <vt:lpstr>Arial</vt:lpstr>
      <vt:lpstr>Arial Black</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2020-10-14T05:56:37Z</cp:lastPrinted>
  <dcterms:created xsi:type="dcterms:W3CDTF">2018-10-26T02:32:09Z</dcterms:created>
  <dcterms:modified xsi:type="dcterms:W3CDTF">2021-10-19T00:34:31Z</dcterms:modified>
</cp:coreProperties>
</file>