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29" autoAdjust="0"/>
    <p:restoredTop sz="94255" autoAdjust="0"/>
  </p:normalViewPr>
  <p:slideViewPr>
    <p:cSldViewPr snapToGrid="0">
      <p:cViewPr varScale="1">
        <p:scale>
          <a:sx n="49" d="100"/>
          <a:sy n="49" d="100"/>
        </p:scale>
        <p:origin x="22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6555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739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8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117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465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64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169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553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895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717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659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21997-6B5C-4D44-9096-60B53ED660B6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309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872592" y="1006116"/>
            <a:ext cx="29899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/>
              <a:t>大阪府都市整備部住宅建築局建築指導室</a:t>
            </a:r>
            <a:endParaRPr kumimoji="1" lang="ja-JP" altLang="en-US" sz="1200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6699" y="1325924"/>
            <a:ext cx="636270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u="sng" dirty="0" smtClean="0"/>
              <a:t>本府建築指導室が所管する</a:t>
            </a:r>
            <a:r>
              <a:rPr kumimoji="1" lang="ja-JP" altLang="en-US" sz="1100" dirty="0" smtClean="0"/>
              <a:t>以下の各種申請等について、郵送での対応を行っています。</a:t>
            </a:r>
            <a:r>
              <a:rPr kumimoji="1" lang="ja-JP" altLang="en-US" sz="1200" b="1" u="sng" dirty="0" smtClean="0"/>
              <a:t>以下（１）から（４）までの内容をよく</a:t>
            </a:r>
            <a:r>
              <a:rPr kumimoji="1" lang="ja-JP" altLang="en-US" sz="1200" b="1" u="sng" dirty="0"/>
              <a:t>お読み</a:t>
            </a:r>
            <a:r>
              <a:rPr kumimoji="1" lang="ja-JP" altLang="en-US" sz="1200" b="1" u="sng" dirty="0" smtClean="0"/>
              <a:t>いただき、また担当課へも必要に応じてご連絡の上、郵送いただきますようお願いします。</a:t>
            </a:r>
            <a:r>
              <a:rPr kumimoji="1" lang="ja-JP" altLang="en-US" sz="1100" dirty="0" smtClean="0"/>
              <a:t>なお、窓口での対応については従前と変更はありません。</a:t>
            </a:r>
            <a:endParaRPr kumimoji="1" lang="ja-JP" altLang="en-US" sz="11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411278"/>
              </p:ext>
            </p:extLst>
          </p:nvPr>
        </p:nvGraphicFramePr>
        <p:xfrm>
          <a:off x="437501" y="2533088"/>
          <a:ext cx="6029974" cy="1745275"/>
        </p:xfrm>
        <a:graphic>
          <a:graphicData uri="http://schemas.openxmlformats.org/drawingml/2006/table">
            <a:tbl>
              <a:tblPr/>
              <a:tblGrid>
                <a:gridCol w="2365522">
                  <a:extLst>
                    <a:ext uri="{9D8B030D-6E8A-4147-A177-3AD203B41FA5}">
                      <a16:colId xmlns:a16="http://schemas.microsoft.com/office/drawing/2014/main" val="2287590221"/>
                    </a:ext>
                  </a:extLst>
                </a:gridCol>
                <a:gridCol w="2630037">
                  <a:extLst>
                    <a:ext uri="{9D8B030D-6E8A-4147-A177-3AD203B41FA5}">
                      <a16:colId xmlns:a16="http://schemas.microsoft.com/office/drawing/2014/main" val="3238564453"/>
                    </a:ext>
                  </a:extLst>
                </a:gridCol>
                <a:gridCol w="1034415">
                  <a:extLst>
                    <a:ext uri="{9D8B030D-6E8A-4147-A177-3AD203B41FA5}">
                      <a16:colId xmlns:a16="http://schemas.microsoft.com/office/drawing/2014/main" val="3651923074"/>
                    </a:ext>
                  </a:extLst>
                </a:gridCol>
              </a:tblGrid>
              <a:tr h="26676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申請等の種類</a:t>
                      </a:r>
                      <a:endParaRPr lang="ja-JP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担当課</a:t>
                      </a:r>
                      <a:endParaRPr lang="ja-JP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連絡先</a:t>
                      </a:r>
                      <a:endParaRPr lang="ja-JP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064651"/>
                  </a:ext>
                </a:extLst>
              </a:tr>
              <a:tr h="16860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建築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計画概要書の交付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等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審査指導</a:t>
                      </a:r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課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調整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グループ</a:t>
                      </a:r>
                      <a:endParaRPr lang="en-US" altLang="zh-TW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06-6210-9721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6421005"/>
                  </a:ext>
                </a:extLst>
              </a:tr>
              <a:tr h="1621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建築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確認申請書</a:t>
                      </a:r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等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審査指導課</a:t>
                      </a:r>
                      <a:endParaRPr lang="en-US" altLang="zh-TW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確認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・検査グループ</a:t>
                      </a:r>
                      <a:endParaRPr lang="en-US" altLang="zh-TW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06-6210-9724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4046593"/>
                  </a:ext>
                </a:extLst>
              </a:tr>
              <a:tr h="16211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建築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確認の中間･完了検査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申請書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TW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5081807"/>
                  </a:ext>
                </a:extLst>
              </a:tr>
              <a:tr h="16860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建築基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準法の許認可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申請書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TW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2209963"/>
                  </a:ext>
                </a:extLst>
              </a:tr>
              <a:tr h="1621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開発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許可申請書</a:t>
                      </a:r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等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審査指導課</a:t>
                      </a:r>
                      <a:endParaRPr lang="en-US" altLang="zh-TW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開発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許可グループ</a:t>
                      </a:r>
                      <a:endParaRPr lang="en-US" altLang="zh-TW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06-6210-9722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6832617"/>
                  </a:ext>
                </a:extLst>
              </a:tr>
              <a:tr h="1621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宅造法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申請書</a:t>
                      </a:r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等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TW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4881453"/>
                  </a:ext>
                </a:extLst>
              </a:tr>
              <a:tr h="1621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道路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位置指定申請書</a:t>
                      </a:r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等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TW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084070"/>
                  </a:ext>
                </a:extLst>
              </a:tr>
              <a:tr h="16860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建設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リサイクル届出等</a:t>
                      </a: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TW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5798947"/>
                  </a:ext>
                </a:extLst>
              </a:tr>
              <a:tr h="16211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定期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報告概要書の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交付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建築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安全課　監察・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指導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グループ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r>
                        <a:rPr lang="en-US" altLang="ja-JP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06-6210-9726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5934183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266700" y="272361"/>
            <a:ext cx="6437603" cy="70788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/>
              <a:t>新型コロナウイルス感染症対策に伴う</a:t>
            </a:r>
            <a:endParaRPr kumimoji="1" lang="en-US" altLang="ja-JP" sz="2000" b="1" dirty="0"/>
          </a:p>
          <a:p>
            <a:pPr algn="ctr"/>
            <a:r>
              <a:rPr kumimoji="1" lang="ja-JP" altLang="en-US" sz="2000" b="1" dirty="0" smtClean="0"/>
              <a:t>各種申請等の郵送対応について</a:t>
            </a:r>
            <a:endParaRPr kumimoji="1" lang="ja-JP" altLang="en-US" sz="2000" b="1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66700" y="2140450"/>
            <a:ext cx="2800767" cy="27699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200" b="1" dirty="0" smtClean="0"/>
              <a:t>（１）郵送での受付をする各種申請等</a:t>
            </a:r>
            <a:endParaRPr kumimoji="1" lang="ja-JP" altLang="en-US" sz="12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37501" y="4488084"/>
            <a:ext cx="61252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※</a:t>
            </a:r>
            <a:r>
              <a:rPr kumimoji="1" lang="ja-JP" altLang="en-US" sz="800" dirty="0" smtClean="0"/>
              <a:t>手数料が必要となります。（　　　　　色の内容）　納付方法等は（４）を参照ください。</a:t>
            </a:r>
            <a:endParaRPr kumimoji="1" lang="ja-JP" altLang="en-US" sz="900" b="1" u="sng" dirty="0"/>
          </a:p>
        </p:txBody>
      </p:sp>
      <p:sp>
        <p:nvSpPr>
          <p:cNvPr id="3" name="正方形/長方形 2"/>
          <p:cNvSpPr/>
          <p:nvPr/>
        </p:nvSpPr>
        <p:spPr>
          <a:xfrm>
            <a:off x="2028825" y="4533801"/>
            <a:ext cx="387350" cy="121618"/>
          </a:xfrm>
          <a:prstGeom prst="rect">
            <a:avLst/>
          </a:prstGeom>
          <a:solidFill>
            <a:srgbClr val="FF99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" name="グループ化 8"/>
          <p:cNvGrpSpPr/>
          <p:nvPr/>
        </p:nvGrpSpPr>
        <p:grpSpPr>
          <a:xfrm>
            <a:off x="266700" y="5209463"/>
            <a:ext cx="6362701" cy="613454"/>
            <a:chOff x="266700" y="9111595"/>
            <a:chExt cx="6362701" cy="613454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266700" y="9111595"/>
              <a:ext cx="2339102" cy="276999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kumimoji="1" lang="ja-JP" altLang="en-US" sz="1200" b="1" dirty="0" smtClean="0"/>
                <a:t>（２）郵送での受付をする期間</a:t>
              </a:r>
              <a:endParaRPr kumimoji="1" lang="ja-JP" altLang="en-US" sz="1200" b="1" dirty="0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437501" y="9438039"/>
              <a:ext cx="56965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smtClean="0"/>
                <a:t>当分の間。</a:t>
              </a:r>
              <a:endParaRPr kumimoji="1" lang="ja-JP" altLang="en-US" sz="1200" b="1" dirty="0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266700" y="9111595"/>
              <a:ext cx="6362701" cy="6134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" name="正方形/長方形 12"/>
          <p:cNvSpPr/>
          <p:nvPr/>
        </p:nvSpPr>
        <p:spPr>
          <a:xfrm>
            <a:off x="266699" y="2140450"/>
            <a:ext cx="6362701" cy="26682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067467" y="2158742"/>
            <a:ext cx="3561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900" b="1" dirty="0" smtClean="0">
                <a:solidFill>
                  <a:srgbClr val="000000"/>
                </a:solidFill>
                <a:latin typeface="游ゴシック" panose="020B0400000000000000" pitchFamily="50" charset="-128"/>
              </a:rPr>
              <a:t>〒</a:t>
            </a:r>
            <a:r>
              <a:rPr lang="en-US" altLang="ja-JP" sz="900" b="1" dirty="0" smtClean="0">
                <a:solidFill>
                  <a:srgbClr val="000000"/>
                </a:solidFill>
                <a:latin typeface="游ゴシック" panose="020B0400000000000000" pitchFamily="50" charset="-128"/>
              </a:rPr>
              <a:t>559-8555</a:t>
            </a:r>
            <a:r>
              <a:rPr lang="ja-JP" altLang="en-US" sz="900" b="1" dirty="0" smtClean="0">
                <a:solidFill>
                  <a:srgbClr val="000000"/>
                </a:solidFill>
                <a:latin typeface="游ゴシック" panose="020B0400000000000000" pitchFamily="50" charset="-128"/>
              </a:rPr>
              <a:t> 大阪市</a:t>
            </a:r>
            <a:r>
              <a:rPr lang="ja-JP" altLang="en-US" sz="900" b="1" dirty="0">
                <a:solidFill>
                  <a:srgbClr val="000000"/>
                </a:solidFill>
                <a:latin typeface="游ゴシック" panose="020B0400000000000000" pitchFamily="50" charset="-128"/>
              </a:rPr>
              <a:t>住之江区南港北</a:t>
            </a:r>
            <a:r>
              <a:rPr lang="en-US" altLang="ja-JP" sz="900" b="1" dirty="0" smtClean="0">
                <a:solidFill>
                  <a:srgbClr val="000000"/>
                </a:solidFill>
                <a:latin typeface="游ゴシック" panose="020B0400000000000000" pitchFamily="50" charset="-128"/>
              </a:rPr>
              <a:t>1-14-16 </a:t>
            </a:r>
            <a:r>
              <a:rPr lang="ja-JP" altLang="en-US" sz="900" b="1" dirty="0" smtClean="0">
                <a:solidFill>
                  <a:srgbClr val="000000"/>
                </a:solidFill>
                <a:latin typeface="游ゴシック" panose="020B0400000000000000" pitchFamily="50" charset="-128"/>
              </a:rPr>
              <a:t>大阪府咲洲庁舎</a:t>
            </a:r>
            <a:r>
              <a:rPr lang="en-US" altLang="ja-JP" sz="900" b="1" dirty="0" smtClean="0">
                <a:solidFill>
                  <a:srgbClr val="000000"/>
                </a:solidFill>
                <a:latin typeface="游ゴシック" panose="020B0400000000000000" pitchFamily="50" charset="-128"/>
              </a:rPr>
              <a:t>27</a:t>
            </a:r>
            <a:r>
              <a:rPr lang="ja-JP" altLang="en-US" sz="900" b="1" dirty="0" smtClean="0">
                <a:solidFill>
                  <a:srgbClr val="000000"/>
                </a:solidFill>
                <a:latin typeface="游ゴシック" panose="020B0400000000000000" pitchFamily="50" charset="-128"/>
              </a:rPr>
              <a:t>階</a:t>
            </a:r>
            <a:endParaRPr lang="en-US" altLang="ja-JP" sz="900" b="1" dirty="0" smtClean="0">
              <a:solidFill>
                <a:srgbClr val="000000"/>
              </a:solidFill>
              <a:latin typeface="游ゴシック" panose="020B0400000000000000" pitchFamily="50" charset="-128"/>
            </a:endParaRPr>
          </a:p>
          <a:p>
            <a:pPr algn="ctr" fontAlgn="ctr"/>
            <a:r>
              <a:rPr lang="ja-JP" altLang="en-US" sz="900" b="1" dirty="0" smtClean="0">
                <a:solidFill>
                  <a:srgbClr val="000000"/>
                </a:solidFill>
                <a:latin typeface="游ゴシック" panose="020B0400000000000000" pitchFamily="50" charset="-128"/>
              </a:rPr>
              <a:t>大阪府都市整備部住宅建築局建築指導室 担当課（以下参照）宛</a:t>
            </a:r>
            <a:endParaRPr lang="en-US" altLang="ja-JP" sz="900" b="1" dirty="0">
              <a:solidFill>
                <a:srgbClr val="000000"/>
              </a:solidFill>
              <a:latin typeface="游ゴシック" panose="020B04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66700" y="6226965"/>
            <a:ext cx="1877437" cy="27699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200" b="1" dirty="0" smtClean="0"/>
              <a:t>（３）郵送の際の注意点</a:t>
            </a:r>
            <a:endParaRPr kumimoji="1" lang="ja-JP" altLang="en-US" sz="1200" b="1" dirty="0"/>
          </a:p>
        </p:txBody>
      </p:sp>
      <p:sp>
        <p:nvSpPr>
          <p:cNvPr id="19" name="正方形/長方形 18"/>
          <p:cNvSpPr/>
          <p:nvPr/>
        </p:nvSpPr>
        <p:spPr>
          <a:xfrm>
            <a:off x="266699" y="6226963"/>
            <a:ext cx="6362701" cy="30882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31764" y="6620932"/>
            <a:ext cx="6404988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/>
              <a:t>□</a:t>
            </a:r>
            <a:r>
              <a:rPr kumimoji="1" lang="ja-JP" altLang="en-US" sz="1000" b="1" u="sng" dirty="0" smtClean="0"/>
              <a:t>郵送</a:t>
            </a:r>
            <a:r>
              <a:rPr kumimoji="1" lang="ja-JP" altLang="en-US" sz="1000" b="1" u="sng" dirty="0"/>
              <a:t>は</a:t>
            </a:r>
            <a:r>
              <a:rPr kumimoji="1" lang="ja-JP" altLang="en-US" sz="1000" b="1" u="sng" dirty="0" smtClean="0"/>
              <a:t>、電話番号、メールアドレス等連絡先を明記してください。また、書留</a:t>
            </a:r>
            <a:r>
              <a:rPr kumimoji="1" lang="ja-JP" altLang="en-US" sz="1000" b="1" u="sng" dirty="0"/>
              <a:t>郵便等</a:t>
            </a:r>
            <a:r>
              <a:rPr kumimoji="1" lang="ja-JP" altLang="en-US" sz="1000" b="1" u="sng" dirty="0" smtClean="0"/>
              <a:t>配達の記録</a:t>
            </a:r>
            <a:r>
              <a:rPr kumimoji="1" lang="ja-JP" altLang="en-US" sz="1000" b="1" u="sng" dirty="0"/>
              <a:t>が残る</a:t>
            </a:r>
            <a:r>
              <a:rPr kumimoji="1" lang="ja-JP" altLang="en-US" sz="1000" b="1" u="sng" dirty="0" smtClean="0"/>
              <a:t>も　　</a:t>
            </a:r>
            <a:endParaRPr kumimoji="1" lang="en-US" altLang="ja-JP" sz="1000" b="1" u="sng" dirty="0" smtClean="0"/>
          </a:p>
          <a:p>
            <a:r>
              <a:rPr kumimoji="1" lang="ja-JP" altLang="en-US" sz="1000" b="1" dirty="0"/>
              <a:t>　</a:t>
            </a:r>
            <a:r>
              <a:rPr kumimoji="1" lang="ja-JP" altLang="en-US" sz="1000" b="1" u="sng" dirty="0" smtClean="0"/>
              <a:t>のにしてください。</a:t>
            </a:r>
            <a:endParaRPr kumimoji="1" lang="en-US" altLang="ja-JP" sz="1000" b="1" u="sng" dirty="0" smtClean="0"/>
          </a:p>
          <a:p>
            <a:endParaRPr kumimoji="1" lang="en-US" altLang="ja-JP" sz="500" b="1" dirty="0" smtClean="0"/>
          </a:p>
          <a:p>
            <a:r>
              <a:rPr kumimoji="1" lang="ja-JP" altLang="en-US" sz="1000" b="1" dirty="0" smtClean="0"/>
              <a:t>□申請</a:t>
            </a:r>
            <a:r>
              <a:rPr kumimoji="1" lang="ja-JP" altLang="en-US" sz="1000" b="1" dirty="0"/>
              <a:t>等</a:t>
            </a:r>
            <a:r>
              <a:rPr kumimoji="1" lang="ja-JP" altLang="en-US" sz="1000" b="1" dirty="0" smtClean="0"/>
              <a:t>にあたって必要となる郵送費用はすべて申請者／届出者</a:t>
            </a:r>
            <a:r>
              <a:rPr kumimoji="1" lang="ja-JP" altLang="en-US" sz="1000" b="1" dirty="0"/>
              <a:t>の負担</a:t>
            </a:r>
            <a:r>
              <a:rPr kumimoji="1" lang="ja-JP" altLang="en-US" sz="1000" b="1" dirty="0" smtClean="0"/>
              <a:t>となります。</a:t>
            </a:r>
            <a:endParaRPr kumimoji="1" lang="en-US" altLang="ja-JP" sz="1000" b="1" dirty="0" smtClean="0"/>
          </a:p>
          <a:p>
            <a:r>
              <a:rPr kumimoji="1" lang="ja-JP" altLang="en-US" sz="1000" b="1" dirty="0" smtClean="0"/>
              <a:t>　</a:t>
            </a:r>
            <a:r>
              <a:rPr kumimoji="1" lang="ja-JP" altLang="en-US" sz="1000" b="1" u="sng" dirty="0" smtClean="0"/>
              <a:t>申請書等に不備があり本府から送り返す場合も申請者／届出者の負担とします。ご注意ください</a:t>
            </a:r>
            <a:r>
              <a:rPr kumimoji="1" lang="ja-JP" altLang="en-US" sz="1000" b="1" dirty="0" smtClean="0"/>
              <a:t>。</a:t>
            </a:r>
            <a:endParaRPr kumimoji="1" lang="en-US" altLang="ja-JP" sz="1000" b="1" dirty="0" smtClean="0"/>
          </a:p>
          <a:p>
            <a:endParaRPr kumimoji="1" lang="en-US" altLang="ja-JP" sz="500" b="1" dirty="0" smtClean="0"/>
          </a:p>
          <a:p>
            <a:r>
              <a:rPr kumimoji="1" lang="ja-JP" altLang="en-US" sz="1000" b="1" dirty="0" smtClean="0"/>
              <a:t>□</a:t>
            </a:r>
            <a:r>
              <a:rPr kumimoji="1" lang="ja-JP" altLang="en-US" sz="1000" b="1" dirty="0" smtClean="0">
                <a:solidFill>
                  <a:srgbClr val="FF0000"/>
                </a:solidFill>
              </a:rPr>
              <a:t>副本の返却が必要なものや、本府で証明書等を発行する申請等については、</a:t>
            </a:r>
            <a:endParaRPr kumimoji="1" lang="en-US" altLang="ja-JP" sz="1000" b="1" dirty="0" smtClean="0">
              <a:solidFill>
                <a:srgbClr val="FF0000"/>
              </a:solidFill>
            </a:endParaRPr>
          </a:p>
          <a:p>
            <a:r>
              <a:rPr kumimoji="1" lang="ja-JP" altLang="en-US" sz="1000" b="1" dirty="0">
                <a:solidFill>
                  <a:srgbClr val="FF0000"/>
                </a:solidFill>
              </a:rPr>
              <a:t>　</a:t>
            </a:r>
            <a:r>
              <a:rPr kumimoji="1" lang="ja-JP" altLang="en-US" sz="1000" b="1" u="sng" dirty="0" smtClean="0">
                <a:solidFill>
                  <a:srgbClr val="FF0000"/>
                </a:solidFill>
              </a:rPr>
              <a:t>返信用封筒等Ⓐを申請書等の郵送時に合わせて送付してください。</a:t>
            </a:r>
            <a:endParaRPr kumimoji="1" lang="en-US" altLang="ja-JP" sz="1000" b="1" u="sng" dirty="0" smtClean="0">
              <a:solidFill>
                <a:srgbClr val="FF0000"/>
              </a:solidFill>
            </a:endParaRPr>
          </a:p>
          <a:p>
            <a:endParaRPr kumimoji="1" lang="en-US" altLang="ja-JP" sz="500" b="1" dirty="0"/>
          </a:p>
          <a:p>
            <a:r>
              <a:rPr kumimoji="1" lang="ja-JP" altLang="en-US" sz="1000" b="1" dirty="0" smtClean="0"/>
              <a:t>□</a:t>
            </a:r>
            <a:r>
              <a:rPr kumimoji="1" lang="ja-JP" altLang="en-US" sz="1000" b="1" u="sng" dirty="0" smtClean="0">
                <a:solidFill>
                  <a:srgbClr val="FF0000"/>
                </a:solidFill>
              </a:rPr>
              <a:t>手数料が必要な申請等の場合、本府からの納入通知書の送付用に別途返信用封筒等Ⓑを同封してください。</a:t>
            </a:r>
            <a:endParaRPr kumimoji="1" lang="en-US" altLang="ja-JP" sz="1000" b="1" u="sng" dirty="0" smtClean="0">
              <a:solidFill>
                <a:srgbClr val="FF0000"/>
              </a:solidFill>
            </a:endParaRPr>
          </a:p>
          <a:p>
            <a:endParaRPr kumimoji="1" lang="en-US" altLang="ja-JP" sz="500" b="1" dirty="0"/>
          </a:p>
          <a:p>
            <a:r>
              <a:rPr kumimoji="1" lang="ja-JP" altLang="en-US" sz="1000" b="1" dirty="0" smtClean="0"/>
              <a:t>□上記の返信用封筒等は副本や納入通知書（Ａ</a:t>
            </a:r>
            <a:r>
              <a:rPr kumimoji="1" lang="ja-JP" altLang="en-US" sz="1000" b="1" dirty="0"/>
              <a:t>４</a:t>
            </a:r>
            <a:r>
              <a:rPr kumimoji="1" lang="ja-JP" altLang="en-US" sz="1000" b="1" dirty="0" smtClean="0"/>
              <a:t>）を折らずに入る</a:t>
            </a:r>
            <a:r>
              <a:rPr kumimoji="1" lang="ja-JP" altLang="en-US" sz="1000" b="1" dirty="0"/>
              <a:t>サイズのものとし、かつ</a:t>
            </a:r>
            <a:r>
              <a:rPr kumimoji="1" lang="ja-JP" altLang="en-US" sz="1000" b="1" dirty="0" smtClean="0"/>
              <a:t>、書留等</a:t>
            </a:r>
            <a:endParaRPr kumimoji="1" lang="en-US" altLang="ja-JP" sz="1000" b="1" dirty="0" smtClean="0"/>
          </a:p>
          <a:p>
            <a:r>
              <a:rPr kumimoji="1" lang="ja-JP" altLang="en-US" sz="1000" b="1" dirty="0"/>
              <a:t>　</a:t>
            </a:r>
            <a:r>
              <a:rPr kumimoji="1" lang="ja-JP" altLang="en-US" sz="1000" b="1" dirty="0" smtClean="0"/>
              <a:t>配達</a:t>
            </a:r>
            <a:r>
              <a:rPr kumimoji="1" lang="ja-JP" altLang="en-US" sz="1000" b="1" dirty="0"/>
              <a:t>記録</a:t>
            </a:r>
            <a:r>
              <a:rPr kumimoji="1" lang="ja-JP" altLang="en-US" sz="1000" b="1" dirty="0" smtClean="0"/>
              <a:t>にかかる</a:t>
            </a:r>
            <a:r>
              <a:rPr kumimoji="1" lang="ja-JP" altLang="en-US" sz="1000" b="1" dirty="0"/>
              <a:t>費用分</a:t>
            </a:r>
            <a:r>
              <a:rPr kumimoji="1" lang="ja-JP" altLang="en-US" sz="1000" b="1" dirty="0" smtClean="0"/>
              <a:t>の切手を貼付けてください。（許容</a:t>
            </a:r>
            <a:r>
              <a:rPr kumimoji="1" lang="ja-JP" altLang="en-US" sz="1000" b="1" dirty="0"/>
              <a:t>サイズ内で</a:t>
            </a:r>
            <a:r>
              <a:rPr kumimoji="1" lang="ja-JP" altLang="en-US" sz="1000" b="1" dirty="0" smtClean="0"/>
              <a:t>あればレターパック</a:t>
            </a:r>
            <a:r>
              <a:rPr kumimoji="1" lang="ja-JP" altLang="en-US" sz="1000" b="1" dirty="0"/>
              <a:t>も</a:t>
            </a:r>
            <a:r>
              <a:rPr kumimoji="1" lang="ja-JP" altLang="en-US" sz="1000" b="1" dirty="0" smtClean="0"/>
              <a:t>可）</a:t>
            </a:r>
            <a:endParaRPr kumimoji="1" lang="ja-JP" altLang="en-US" sz="1000" b="1" dirty="0"/>
          </a:p>
          <a:p>
            <a:endParaRPr kumimoji="1" lang="en-US" altLang="ja-JP" sz="500" b="1" dirty="0"/>
          </a:p>
          <a:p>
            <a:r>
              <a:rPr kumimoji="1" lang="ja-JP" altLang="en-US" sz="1000" b="1" dirty="0" smtClean="0"/>
              <a:t>□上記の返信用封筒等に</a:t>
            </a:r>
            <a:r>
              <a:rPr kumimoji="1" lang="ja-JP" altLang="en-US" sz="1000" b="1" dirty="0"/>
              <a:t>はあらかじめ宛先の住所・会社名・担当者名等を記入してください。</a:t>
            </a:r>
            <a:endParaRPr kumimoji="1" lang="en-US" altLang="ja-JP" sz="1000" b="1" dirty="0"/>
          </a:p>
          <a:p>
            <a:r>
              <a:rPr kumimoji="1" lang="ja-JP" altLang="en-US" sz="1000" b="1" dirty="0"/>
              <a:t>　また</a:t>
            </a:r>
            <a:r>
              <a:rPr kumimoji="1" lang="ja-JP" altLang="en-US" sz="1000" b="1" dirty="0" smtClean="0"/>
              <a:t>、信書を</a:t>
            </a:r>
            <a:r>
              <a:rPr kumimoji="1" lang="ja-JP" altLang="en-US" sz="1000" b="1" dirty="0"/>
              <a:t>送</a:t>
            </a:r>
            <a:r>
              <a:rPr kumimoji="1" lang="ja-JP" altLang="en-US" sz="1000" b="1" dirty="0" smtClean="0"/>
              <a:t>ること</a:t>
            </a:r>
            <a:r>
              <a:rPr kumimoji="1" lang="ja-JP" altLang="en-US" sz="1000" b="1" dirty="0"/>
              <a:t>ができるものとしてください。</a:t>
            </a:r>
            <a:endParaRPr kumimoji="1" lang="en-US" altLang="ja-JP" sz="1000" b="1" dirty="0"/>
          </a:p>
          <a:p>
            <a:endParaRPr kumimoji="1" lang="en-US" altLang="ja-JP" sz="500" b="1" dirty="0" smtClean="0"/>
          </a:p>
          <a:p>
            <a:r>
              <a:rPr kumimoji="1" lang="ja-JP" altLang="en-US" sz="1000" b="1" dirty="0" smtClean="0"/>
              <a:t>□郵送事故に関して、本府は責任を負いません。</a:t>
            </a:r>
            <a:endParaRPr kumimoji="1" lang="en-US" altLang="ja-JP" sz="1000" b="1" dirty="0" smtClean="0"/>
          </a:p>
          <a:p>
            <a:endParaRPr kumimoji="1" lang="en-US" altLang="ja-JP" sz="1000" b="1" dirty="0"/>
          </a:p>
          <a:p>
            <a:endParaRPr kumimoji="1" lang="en-US" altLang="ja-JP" sz="1000" b="1" dirty="0" smtClean="0"/>
          </a:p>
        </p:txBody>
      </p:sp>
    </p:spTree>
    <p:extLst>
      <p:ext uri="{BB962C8B-B14F-4D97-AF65-F5344CB8AC3E}">
        <p14:creationId xmlns:p14="http://schemas.microsoft.com/office/powerpoint/2010/main" val="97223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62319" y="5221646"/>
            <a:ext cx="640498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 smtClean="0"/>
              <a:t>①必要書類</a:t>
            </a:r>
            <a:r>
              <a:rPr kumimoji="1" lang="ja-JP" altLang="en-US" sz="1000" b="1" dirty="0"/>
              <a:t>等</a:t>
            </a:r>
            <a:r>
              <a:rPr kumimoji="1" lang="ja-JP" altLang="en-US" sz="1000" b="1" dirty="0" smtClean="0"/>
              <a:t>を</a:t>
            </a:r>
            <a:r>
              <a:rPr kumimoji="1" lang="ja-JP" altLang="en-US" sz="1000" b="1" dirty="0"/>
              <a:t>確認</a:t>
            </a:r>
            <a:r>
              <a:rPr kumimoji="1" lang="ja-JP" altLang="en-US" sz="1000" b="1" dirty="0" smtClean="0"/>
              <a:t>します。</a:t>
            </a:r>
            <a:endParaRPr kumimoji="1" lang="en-US" altLang="ja-JP" sz="1000" b="1" dirty="0" smtClean="0"/>
          </a:p>
          <a:p>
            <a:r>
              <a:rPr kumimoji="1" lang="ja-JP" altLang="en-US" sz="1000" b="1" dirty="0"/>
              <a:t>　</a:t>
            </a:r>
            <a:r>
              <a:rPr kumimoji="1" lang="ja-JP" altLang="en-US" sz="1000" b="1" u="sng" dirty="0" smtClean="0"/>
              <a:t>不備がある場合、再提出・追加資料の提出を求めることがありますのでご注意ください。</a:t>
            </a:r>
            <a:endParaRPr kumimoji="1" lang="en-US" altLang="ja-JP" sz="1000" b="1" u="sng" dirty="0" smtClean="0"/>
          </a:p>
          <a:p>
            <a:endParaRPr kumimoji="1" lang="en-US" altLang="ja-JP" sz="600" b="1" dirty="0" smtClean="0"/>
          </a:p>
          <a:p>
            <a:r>
              <a:rPr kumimoji="1" lang="ja-JP" altLang="en-US" sz="1000" b="1" dirty="0" smtClean="0"/>
              <a:t>②手数料が必要となる手続きの場合</a:t>
            </a:r>
            <a:endParaRPr kumimoji="1" lang="en-US" altLang="ja-JP" sz="1000" b="1" dirty="0" smtClean="0"/>
          </a:p>
          <a:p>
            <a:r>
              <a:rPr kumimoji="1" lang="ja-JP" altLang="en-US" sz="1000" b="1" dirty="0" smtClean="0"/>
              <a:t>・仮受付（書類等を確認し受付可能と判断できた場合）後に本府から「納入通知書兼領収証書」を</a:t>
            </a:r>
            <a:endParaRPr kumimoji="1" lang="en-US" altLang="ja-JP" sz="1000" b="1" dirty="0" smtClean="0"/>
          </a:p>
          <a:p>
            <a:r>
              <a:rPr kumimoji="1" lang="ja-JP" altLang="en-US" sz="1000" b="1" dirty="0"/>
              <a:t>　</a:t>
            </a:r>
            <a:r>
              <a:rPr kumimoji="1" lang="ja-JP" altLang="en-US" sz="1000" b="1" dirty="0" smtClean="0"/>
              <a:t>発行し、申請者あてに送付します。</a:t>
            </a:r>
            <a:endParaRPr kumimoji="1" lang="en-US" altLang="ja-JP" sz="1000" b="1" dirty="0"/>
          </a:p>
          <a:p>
            <a:r>
              <a:rPr kumimoji="1" lang="ja-JP" altLang="en-US" sz="1000" b="1" dirty="0" smtClean="0"/>
              <a:t>・申請者</a:t>
            </a:r>
            <a:r>
              <a:rPr kumimoji="1" lang="ja-JP" altLang="en-US" sz="1000" b="1" dirty="0"/>
              <a:t>による</a:t>
            </a:r>
            <a:r>
              <a:rPr kumimoji="1" lang="ja-JP" altLang="en-US" sz="1000" b="1" dirty="0" smtClean="0"/>
              <a:t>納付（銀行等で納付）が</a:t>
            </a:r>
            <a:r>
              <a:rPr kumimoji="1" lang="ja-JP" altLang="en-US" sz="1000" b="1" dirty="0"/>
              <a:t>確認できた段階で、本受付とします。</a:t>
            </a:r>
            <a:endParaRPr kumimoji="1" lang="en-US" altLang="ja-JP" sz="1000" b="1" dirty="0"/>
          </a:p>
          <a:p>
            <a:r>
              <a:rPr kumimoji="1" lang="ja-JP" altLang="en-US" sz="1000" b="1" dirty="0"/>
              <a:t>　（銀行の収受印がある領収書を</a:t>
            </a:r>
            <a:r>
              <a:rPr kumimoji="1" lang="en-US" altLang="ja-JP" sz="1000" b="1" dirty="0"/>
              <a:t>FAX</a:t>
            </a:r>
            <a:r>
              <a:rPr kumimoji="1" lang="ja-JP" altLang="en-US" sz="1000" b="1" dirty="0"/>
              <a:t>等で確認します）</a:t>
            </a:r>
            <a:endParaRPr kumimoji="1" lang="en-US" altLang="ja-JP" sz="1000" b="1" dirty="0"/>
          </a:p>
          <a:p>
            <a:endParaRPr kumimoji="1" lang="en-US" altLang="ja-JP" sz="600" b="1" dirty="0"/>
          </a:p>
          <a:p>
            <a:r>
              <a:rPr kumimoji="1" lang="ja-JP" altLang="en-US" sz="1000" b="1" dirty="0" smtClean="0"/>
              <a:t>③審査完了後、副本</a:t>
            </a:r>
            <a:r>
              <a:rPr kumimoji="1" lang="ja-JP" altLang="en-US" sz="1000" b="1" dirty="0"/>
              <a:t>の</a:t>
            </a:r>
            <a:r>
              <a:rPr kumimoji="1" lang="ja-JP" altLang="en-US" sz="1000" b="1" dirty="0" smtClean="0"/>
              <a:t>返却や証明書等の発行がある場合は本府から送付します。</a:t>
            </a:r>
            <a:endParaRPr kumimoji="1" lang="en-US" altLang="ja-JP" sz="1000" b="1" dirty="0" smtClean="0"/>
          </a:p>
          <a:p>
            <a:r>
              <a:rPr kumimoji="1" lang="ja-JP" altLang="en-US" sz="1000" b="1" dirty="0" smtClean="0"/>
              <a:t>　</a:t>
            </a:r>
            <a:r>
              <a:rPr kumimoji="1" lang="ja-JP" altLang="en-US" sz="1000" b="1" u="sng" dirty="0" smtClean="0"/>
              <a:t>審査にて書類の不備が発覚した場合、補正・追加資料の提出を求めることがあるのでご注意ください。</a:t>
            </a:r>
            <a:endParaRPr kumimoji="1" lang="ja-JP" altLang="en-US" sz="1000" b="1" u="sng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66700" y="286307"/>
            <a:ext cx="4031873" cy="27699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200" b="1" dirty="0"/>
              <a:t>（</a:t>
            </a:r>
            <a:r>
              <a:rPr kumimoji="1" lang="ja-JP" altLang="en-US" sz="1200" b="1" dirty="0" smtClean="0"/>
              <a:t>４）郵送による申請等のながれ</a:t>
            </a:r>
            <a:r>
              <a:rPr kumimoji="1" lang="ja-JP" altLang="en-US" sz="1200" b="1" dirty="0"/>
              <a:t>・</a:t>
            </a:r>
            <a:r>
              <a:rPr kumimoji="1" lang="ja-JP" altLang="en-US" sz="1200" b="1" dirty="0" smtClean="0"/>
              <a:t>手数料の納付方法</a:t>
            </a:r>
            <a:endParaRPr kumimoji="1" lang="ja-JP" altLang="en-US" sz="1200" b="1" dirty="0"/>
          </a:p>
        </p:txBody>
      </p:sp>
      <p:sp>
        <p:nvSpPr>
          <p:cNvPr id="11" name="正方形/長方形 10"/>
          <p:cNvSpPr/>
          <p:nvPr/>
        </p:nvSpPr>
        <p:spPr>
          <a:xfrm>
            <a:off x="266699" y="286308"/>
            <a:ext cx="6362701" cy="6597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34494" y="6939415"/>
            <a:ext cx="60830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u="sng" dirty="0" smtClean="0">
                <a:solidFill>
                  <a:srgbClr val="FF0000"/>
                </a:solidFill>
              </a:rPr>
              <a:t>注）上記は大まかな流れです。各申請等により詳細は異なりますので、（１）の各担当課に</a:t>
            </a:r>
            <a:r>
              <a:rPr kumimoji="1" lang="ja-JP" altLang="en-US" sz="900" b="1" u="sng" dirty="0">
                <a:solidFill>
                  <a:srgbClr val="FF0000"/>
                </a:solidFill>
              </a:rPr>
              <a:t>事前</a:t>
            </a:r>
            <a:r>
              <a:rPr kumimoji="1" lang="ja-JP" altLang="en-US" sz="900" b="1" u="sng" dirty="0" smtClean="0">
                <a:solidFill>
                  <a:srgbClr val="FF0000"/>
                </a:solidFill>
              </a:rPr>
              <a:t>に相談ください</a:t>
            </a:r>
            <a:r>
              <a:rPr kumimoji="1" lang="ja-JP" altLang="en-US" sz="900" b="1" u="sng" dirty="0">
                <a:solidFill>
                  <a:srgbClr val="FF0000"/>
                </a:solidFill>
              </a:rPr>
              <a:t>。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524230" y="737941"/>
            <a:ext cx="2919235" cy="44216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16" name="正方形/長方形 15"/>
          <p:cNvSpPr/>
          <p:nvPr/>
        </p:nvSpPr>
        <p:spPr>
          <a:xfrm>
            <a:off x="3443465" y="737940"/>
            <a:ext cx="2919235" cy="442164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18" name="正方形/長方形 17"/>
          <p:cNvSpPr/>
          <p:nvPr/>
        </p:nvSpPr>
        <p:spPr>
          <a:xfrm>
            <a:off x="1201478" y="1241581"/>
            <a:ext cx="1088524" cy="3656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114781" y="1306419"/>
            <a:ext cx="1261918" cy="462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申請図書一式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4151429" y="2886892"/>
            <a:ext cx="1804095" cy="48983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105433" y="2950069"/>
            <a:ext cx="1896088" cy="600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納入通知書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兼領収証書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発行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843691" y="2878791"/>
            <a:ext cx="1804095" cy="49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48728" y="2940389"/>
            <a:ext cx="1994023" cy="380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納入通知書兼領収証書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受取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手数料納付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4583998" y="3775118"/>
            <a:ext cx="938956" cy="36561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509214" y="3839955"/>
            <a:ext cx="1088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納付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確認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4509215" y="4639158"/>
            <a:ext cx="1088524" cy="36561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422518" y="4703995"/>
            <a:ext cx="12619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本受付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201478" y="789938"/>
            <a:ext cx="1500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申請者</a:t>
            </a: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（代理者）</a:t>
            </a:r>
            <a:endParaRPr kumimoji="1"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647788" y="1574224"/>
            <a:ext cx="1432703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返信用封筒ⒶⒷを同封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ホームベース 38"/>
          <p:cNvSpPr/>
          <p:nvPr/>
        </p:nvSpPr>
        <p:spPr>
          <a:xfrm rot="5400000">
            <a:off x="4938485" y="4286268"/>
            <a:ext cx="229984" cy="35975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右矢印 40"/>
          <p:cNvSpPr/>
          <p:nvPr/>
        </p:nvSpPr>
        <p:spPr>
          <a:xfrm>
            <a:off x="2779559" y="1252184"/>
            <a:ext cx="1237457" cy="344405"/>
          </a:xfrm>
          <a:prstGeom prst="rightArrow">
            <a:avLst/>
          </a:prstGeom>
          <a:solidFill>
            <a:schemeClr val="accent2"/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887036" y="1333419"/>
            <a:ext cx="1038226" cy="239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郵送</a:t>
            </a:r>
            <a:endParaRPr kumimoji="1" lang="ja-JP" altLang="en-US" sz="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ホームベース 42"/>
          <p:cNvSpPr/>
          <p:nvPr/>
        </p:nvSpPr>
        <p:spPr>
          <a:xfrm rot="5400000">
            <a:off x="1630748" y="3410961"/>
            <a:ext cx="229984" cy="359750"/>
          </a:xfrm>
          <a:prstGeom prst="homePlate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右矢印 44"/>
          <p:cNvSpPr/>
          <p:nvPr/>
        </p:nvSpPr>
        <p:spPr>
          <a:xfrm flipH="1">
            <a:off x="2779970" y="2959756"/>
            <a:ext cx="1225407" cy="344405"/>
          </a:xfrm>
          <a:prstGeom prst="rightArrow">
            <a:avLst/>
          </a:prstGeom>
          <a:solidFill>
            <a:schemeClr val="accent2"/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887038" y="3049068"/>
            <a:ext cx="1028116" cy="239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郵送</a:t>
            </a:r>
            <a:endParaRPr kumimoji="1" lang="ja-JP" altLang="en-US" sz="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4509215" y="1241581"/>
            <a:ext cx="1088524" cy="36561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422518" y="1306418"/>
            <a:ext cx="12619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図書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受領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ホームベース 49"/>
          <p:cNvSpPr/>
          <p:nvPr/>
        </p:nvSpPr>
        <p:spPr>
          <a:xfrm rot="5400000">
            <a:off x="4938485" y="1652829"/>
            <a:ext cx="229984" cy="35975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1201478" y="3775118"/>
            <a:ext cx="1088524" cy="3656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114781" y="3839956"/>
            <a:ext cx="1261918" cy="282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納付連絡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" name="右矢印 54"/>
          <p:cNvSpPr/>
          <p:nvPr/>
        </p:nvSpPr>
        <p:spPr>
          <a:xfrm>
            <a:off x="2804933" y="3785721"/>
            <a:ext cx="1237457" cy="344405"/>
          </a:xfrm>
          <a:prstGeom prst="rightArrow">
            <a:avLst/>
          </a:prstGeom>
          <a:solidFill>
            <a:schemeClr val="accent2"/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754184" y="3860004"/>
            <a:ext cx="11264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ＦＡＸ等</a:t>
            </a:r>
            <a:endParaRPr kumimoji="1" lang="ja-JP" altLang="en-US" sz="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940086" y="3266856"/>
            <a:ext cx="1188345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返信用封筒Ⓑを使用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4509215" y="2123714"/>
            <a:ext cx="1088524" cy="36561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422518" y="2188551"/>
            <a:ext cx="12619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仮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受付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2" name="ホームベース 61"/>
          <p:cNvSpPr/>
          <p:nvPr/>
        </p:nvSpPr>
        <p:spPr>
          <a:xfrm rot="5400000">
            <a:off x="4938485" y="2510079"/>
            <a:ext cx="229984" cy="35975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5295934" y="1628120"/>
            <a:ext cx="103988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 anchorCtr="0">
            <a:spAutoFit/>
          </a:bodyPr>
          <a:lstStyle/>
          <a:p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①書類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返信用</a:t>
            </a:r>
            <a:endParaRPr kumimoji="1"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封筒等を確認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685801" y="1989918"/>
            <a:ext cx="5478780" cy="2257898"/>
          </a:xfrm>
          <a:prstGeom prst="roundRect">
            <a:avLst>
              <a:gd name="adj" fmla="val 8663"/>
            </a:avLst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正方形/長方形 66"/>
          <p:cNvSpPr/>
          <p:nvPr/>
        </p:nvSpPr>
        <p:spPr>
          <a:xfrm>
            <a:off x="524229" y="737940"/>
            <a:ext cx="5838471" cy="3211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/>
          </a:p>
        </p:txBody>
      </p:sp>
      <p:sp>
        <p:nvSpPr>
          <p:cNvPr id="69" name="正方形/長方形 68"/>
          <p:cNvSpPr/>
          <p:nvPr/>
        </p:nvSpPr>
        <p:spPr>
          <a:xfrm>
            <a:off x="3443464" y="734552"/>
            <a:ext cx="2919236" cy="32306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292600" y="795903"/>
            <a:ext cx="1406493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大阪府</a:t>
            </a:r>
            <a:endParaRPr kumimoji="1" lang="ja-JP" altLang="en-US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861662" y="1877493"/>
            <a:ext cx="2197615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 anchor="ctr" anchorCtr="0">
            <a:spAutoFit/>
          </a:bodyPr>
          <a:lstStyle/>
          <a:p>
            <a:pPr algn="ctr"/>
            <a:r>
              <a:rPr kumimoji="1" lang="ja-JP" altLang="en-US" sz="10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②手数料が必要となる手続きの場合</a:t>
            </a:r>
            <a:endParaRPr kumimoji="1" lang="ja-JP" altLang="en-US" sz="10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2949863" y="4378389"/>
            <a:ext cx="1516003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 anchorCtr="0">
            <a:spAutoFit/>
          </a:bodyPr>
          <a:lstStyle/>
          <a:p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③審査等完了後、副本返却、</a:t>
            </a:r>
            <a:endParaRPr kumimoji="1"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証明書等を発行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2" name="右矢印 71"/>
          <p:cNvSpPr/>
          <p:nvPr/>
        </p:nvSpPr>
        <p:spPr>
          <a:xfrm flipH="1">
            <a:off x="2801743" y="4651122"/>
            <a:ext cx="1225407" cy="344405"/>
          </a:xfrm>
          <a:prstGeom prst="rightArrow">
            <a:avLst/>
          </a:prstGeom>
          <a:solidFill>
            <a:schemeClr val="accent2"/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908811" y="4740434"/>
            <a:ext cx="1028116" cy="239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郵送</a:t>
            </a:r>
            <a:endParaRPr kumimoji="1" lang="ja-JP" altLang="en-US" sz="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1093451" y="4638831"/>
            <a:ext cx="1341807" cy="3656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986581" y="4703669"/>
            <a:ext cx="15555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副本・証明書等受領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3014925" y="4937063"/>
            <a:ext cx="1188345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返信用封筒Ⓐを使用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375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575</TotalTime>
  <Words>816</Words>
  <Application>Microsoft Office PowerPoint</Application>
  <PresentationFormat>A4 210 x 297 mm</PresentationFormat>
  <Paragraphs>89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髙﨑　智也</dc:creator>
  <cp:lastModifiedBy>福島　亮成</cp:lastModifiedBy>
  <cp:revision>46</cp:revision>
  <cp:lastPrinted>2020-04-10T08:04:57Z</cp:lastPrinted>
  <dcterms:created xsi:type="dcterms:W3CDTF">2020-04-09T11:11:35Z</dcterms:created>
  <dcterms:modified xsi:type="dcterms:W3CDTF">2022-09-08T07:10:34Z</dcterms:modified>
</cp:coreProperties>
</file>