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256" r:id="rId2"/>
    <p:sldId id="257" r:id="rId3"/>
    <p:sldId id="258" r:id="rId4"/>
    <p:sldId id="260" r:id="rId5"/>
  </p:sldIdLst>
  <p:sldSz cx="7559675" cy="1069181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5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85" autoAdjust="0"/>
    <p:restoredTop sz="94660"/>
  </p:normalViewPr>
  <p:slideViewPr>
    <p:cSldViewPr snapToGrid="0" showGuides="1">
      <p:cViewPr>
        <p:scale>
          <a:sx n="75" d="100"/>
          <a:sy n="75" d="100"/>
        </p:scale>
        <p:origin x="2952" y="-312"/>
      </p:cViewPr>
      <p:guideLst>
        <p:guide orient="horz" pos="3368"/>
        <p:guide pos="235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13A147-78F3-41D4-ABB0-B65361282DD0}" type="datetimeFigureOut">
              <a:rPr kumimoji="1" lang="ja-JP" altLang="en-US" smtClean="0"/>
              <a:t>2025/5/26</a:t>
            </a:fld>
            <a:endParaRPr kumimoji="1" lang="ja-JP" altLang="en-US"/>
          </a:p>
        </p:txBody>
      </p:sp>
      <p:sp>
        <p:nvSpPr>
          <p:cNvPr id="4" name="スライド イメージ プレースホルダー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1E739E-0CE9-4740-AADC-5F20732137FE}" type="slidenum">
              <a:rPr kumimoji="1" lang="ja-JP" altLang="en-US" smtClean="0"/>
              <a:t>‹#›</a:t>
            </a:fld>
            <a:endParaRPr kumimoji="1" lang="ja-JP" altLang="en-US"/>
          </a:p>
        </p:txBody>
      </p:sp>
    </p:spTree>
    <p:extLst>
      <p:ext uri="{BB962C8B-B14F-4D97-AF65-F5344CB8AC3E}">
        <p14:creationId xmlns:p14="http://schemas.microsoft.com/office/powerpoint/2010/main" val="11114829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D1E739E-0CE9-4740-AADC-5F20732137FE}" type="slidenum">
              <a:rPr kumimoji="1" lang="ja-JP" altLang="en-US" smtClean="0"/>
              <a:t>4</a:t>
            </a:fld>
            <a:endParaRPr kumimoji="1" lang="ja-JP" altLang="en-US"/>
          </a:p>
        </p:txBody>
      </p:sp>
    </p:spTree>
    <p:extLst>
      <p:ext uri="{BB962C8B-B14F-4D97-AF65-F5344CB8AC3E}">
        <p14:creationId xmlns:p14="http://schemas.microsoft.com/office/powerpoint/2010/main" val="1054735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A8FC1C-FBCC-4E92-B94B-C118F65D3ADD}"/>
              </a:ext>
            </a:extLst>
          </p:cNvPr>
          <p:cNvSpPr>
            <a:spLocks noGrp="1"/>
          </p:cNvSpPr>
          <p:nvPr>
            <p:ph type="ctrTitle"/>
          </p:nvPr>
        </p:nvSpPr>
        <p:spPr>
          <a:xfrm>
            <a:off x="944960" y="1749795"/>
            <a:ext cx="5669756" cy="3722335"/>
          </a:xfrm>
        </p:spPr>
        <p:txBody>
          <a:bodyPr anchor="b"/>
          <a:lstStyle>
            <a:lvl1pPr algn="ctr">
              <a:defRPr sz="3721"/>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BDA5408-EFEE-4BE8-8CFB-1BD458A7F6B1}"/>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39829AD-916E-4AB6-9B8A-99C99D2DF507}"/>
              </a:ext>
            </a:extLst>
          </p:cNvPr>
          <p:cNvSpPr>
            <a:spLocks noGrp="1"/>
          </p:cNvSpPr>
          <p:nvPr>
            <p:ph type="dt" sz="half" idx="10"/>
          </p:nvPr>
        </p:nvSpPr>
        <p:spPr/>
        <p:txBody>
          <a:bodyPr/>
          <a:lstStyle/>
          <a:p>
            <a:fld id="{C4FAF0C9-8D13-4014-92E6-E3BF3D511248}" type="datetimeFigureOut">
              <a:rPr kumimoji="1" lang="ja-JP" altLang="en-US" smtClean="0"/>
              <a:t>2025/5/26</a:t>
            </a:fld>
            <a:endParaRPr kumimoji="1" lang="ja-JP" altLang="en-US"/>
          </a:p>
        </p:txBody>
      </p:sp>
      <p:sp>
        <p:nvSpPr>
          <p:cNvPr id="5" name="フッター プレースホルダー 4">
            <a:extLst>
              <a:ext uri="{FF2B5EF4-FFF2-40B4-BE49-F238E27FC236}">
                <a16:creationId xmlns:a16="http://schemas.microsoft.com/office/drawing/2014/main" id="{FD77EBE0-F751-4DBE-BBE6-D949163B9D5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7D144F5-A047-4D94-B4B3-DFB29F9016D4}"/>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3883793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A17487-FCCA-4DB4-80D2-8336D71ADB5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F119872-3419-43F7-87F3-6C93CA353F0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72E34B7-896C-45FC-A77B-C691BDA4D5DC}"/>
              </a:ext>
            </a:extLst>
          </p:cNvPr>
          <p:cNvSpPr>
            <a:spLocks noGrp="1"/>
          </p:cNvSpPr>
          <p:nvPr>
            <p:ph type="dt" sz="half" idx="10"/>
          </p:nvPr>
        </p:nvSpPr>
        <p:spPr/>
        <p:txBody>
          <a:bodyPr/>
          <a:lstStyle/>
          <a:p>
            <a:fld id="{C4FAF0C9-8D13-4014-92E6-E3BF3D511248}" type="datetimeFigureOut">
              <a:rPr kumimoji="1" lang="ja-JP" altLang="en-US" smtClean="0"/>
              <a:t>2025/5/26</a:t>
            </a:fld>
            <a:endParaRPr kumimoji="1" lang="ja-JP" altLang="en-US"/>
          </a:p>
        </p:txBody>
      </p:sp>
      <p:sp>
        <p:nvSpPr>
          <p:cNvPr id="5" name="フッター プレースホルダー 4">
            <a:extLst>
              <a:ext uri="{FF2B5EF4-FFF2-40B4-BE49-F238E27FC236}">
                <a16:creationId xmlns:a16="http://schemas.microsoft.com/office/drawing/2014/main" id="{B50723C1-6BE5-4FE0-BD90-C24AA2BE4B4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E2AF737-F47E-4F9E-9927-FAA7DED0061B}"/>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2985528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9E1FBC4-5032-4298-8B85-F3F1DDBBC231}"/>
              </a:ext>
            </a:extLst>
          </p:cNvPr>
          <p:cNvSpPr>
            <a:spLocks noGrp="1"/>
          </p:cNvSpPr>
          <p:nvPr>
            <p:ph type="title" orient="vert"/>
          </p:nvPr>
        </p:nvSpPr>
        <p:spPr>
          <a:xfrm>
            <a:off x="5409892" y="569240"/>
            <a:ext cx="1630055" cy="9060817"/>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A360807-2A06-46A6-A30B-690CDE900CFE}"/>
              </a:ext>
            </a:extLst>
          </p:cNvPr>
          <p:cNvSpPr>
            <a:spLocks noGrp="1"/>
          </p:cNvSpPr>
          <p:nvPr>
            <p:ph type="body" orient="vert" idx="1"/>
          </p:nvPr>
        </p:nvSpPr>
        <p:spPr>
          <a:xfrm>
            <a:off x="519728" y="569240"/>
            <a:ext cx="4795669" cy="906081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68C6845-83F9-4BC7-B17B-486EE045D984}"/>
              </a:ext>
            </a:extLst>
          </p:cNvPr>
          <p:cNvSpPr>
            <a:spLocks noGrp="1"/>
          </p:cNvSpPr>
          <p:nvPr>
            <p:ph type="dt" sz="half" idx="10"/>
          </p:nvPr>
        </p:nvSpPr>
        <p:spPr/>
        <p:txBody>
          <a:bodyPr/>
          <a:lstStyle/>
          <a:p>
            <a:fld id="{C4FAF0C9-8D13-4014-92E6-E3BF3D511248}" type="datetimeFigureOut">
              <a:rPr kumimoji="1" lang="ja-JP" altLang="en-US" smtClean="0"/>
              <a:t>2025/5/26</a:t>
            </a:fld>
            <a:endParaRPr kumimoji="1" lang="ja-JP" altLang="en-US"/>
          </a:p>
        </p:txBody>
      </p:sp>
      <p:sp>
        <p:nvSpPr>
          <p:cNvPr id="5" name="フッター プレースホルダー 4">
            <a:extLst>
              <a:ext uri="{FF2B5EF4-FFF2-40B4-BE49-F238E27FC236}">
                <a16:creationId xmlns:a16="http://schemas.microsoft.com/office/drawing/2014/main" id="{85EB4892-24FD-46B8-B00F-0646C571960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DDEF3AC-1C1F-4A05-9B68-19E485B98DCB}"/>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1893184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730CF1-EB23-4388-91B4-EA0D825B82F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6AF913F-A142-4AEC-80FF-52FC2857BEC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06D3F4-CD9B-4AE2-9180-865AEE51DF37}"/>
              </a:ext>
            </a:extLst>
          </p:cNvPr>
          <p:cNvSpPr>
            <a:spLocks noGrp="1"/>
          </p:cNvSpPr>
          <p:nvPr>
            <p:ph type="dt" sz="half" idx="10"/>
          </p:nvPr>
        </p:nvSpPr>
        <p:spPr/>
        <p:txBody>
          <a:bodyPr/>
          <a:lstStyle/>
          <a:p>
            <a:fld id="{C4FAF0C9-8D13-4014-92E6-E3BF3D511248}" type="datetimeFigureOut">
              <a:rPr kumimoji="1" lang="ja-JP" altLang="en-US" smtClean="0"/>
              <a:t>2025/5/26</a:t>
            </a:fld>
            <a:endParaRPr kumimoji="1" lang="ja-JP" altLang="en-US"/>
          </a:p>
        </p:txBody>
      </p:sp>
      <p:sp>
        <p:nvSpPr>
          <p:cNvPr id="5" name="フッター プレースホルダー 4">
            <a:extLst>
              <a:ext uri="{FF2B5EF4-FFF2-40B4-BE49-F238E27FC236}">
                <a16:creationId xmlns:a16="http://schemas.microsoft.com/office/drawing/2014/main" id="{6AD2A84B-C33F-44AA-B004-15FC2B384F0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21FE2EF-F884-498F-AFCE-87C305F927AE}"/>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893390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49928B-DC54-4258-AE40-FBF272C09D2C}"/>
              </a:ext>
            </a:extLst>
          </p:cNvPr>
          <p:cNvSpPr>
            <a:spLocks noGrp="1"/>
          </p:cNvSpPr>
          <p:nvPr>
            <p:ph type="title"/>
          </p:nvPr>
        </p:nvSpPr>
        <p:spPr>
          <a:xfrm>
            <a:off x="515790" y="2665530"/>
            <a:ext cx="6520220" cy="4447496"/>
          </a:xfrm>
        </p:spPr>
        <p:txBody>
          <a:bodyPr anchor="b"/>
          <a:lstStyle>
            <a:lvl1pPr>
              <a:defRPr sz="3721"/>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2D38F38-190A-49C5-B0F4-3F139F4B714F}"/>
              </a:ext>
            </a:extLst>
          </p:cNvPr>
          <p:cNvSpPr>
            <a:spLocks noGrp="1"/>
          </p:cNvSpPr>
          <p:nvPr>
            <p:ph type="body" idx="1"/>
          </p:nvPr>
        </p:nvSpPr>
        <p:spPr>
          <a:xfrm>
            <a:off x="515790" y="7155102"/>
            <a:ext cx="6520220" cy="2338833"/>
          </a:xfrm>
        </p:spPr>
        <p:txBody>
          <a:bodyPr/>
          <a:lstStyle>
            <a:lvl1pPr marL="0" indent="0">
              <a:buNone/>
              <a:defRPr sz="1488">
                <a:solidFill>
                  <a:schemeClr val="tx1">
                    <a:tint val="75000"/>
                  </a:schemeClr>
                </a:solidFill>
              </a:defRPr>
            </a:lvl1pPr>
            <a:lvl2pPr marL="283510" indent="0">
              <a:buNone/>
              <a:defRPr sz="1240">
                <a:solidFill>
                  <a:schemeClr val="tx1">
                    <a:tint val="75000"/>
                  </a:schemeClr>
                </a:solidFill>
              </a:defRPr>
            </a:lvl2pPr>
            <a:lvl3pPr marL="567019" indent="0">
              <a:buNone/>
              <a:defRPr sz="1116">
                <a:solidFill>
                  <a:schemeClr val="tx1">
                    <a:tint val="75000"/>
                  </a:schemeClr>
                </a:solidFill>
              </a:defRPr>
            </a:lvl3pPr>
            <a:lvl4pPr marL="850529" indent="0">
              <a:buNone/>
              <a:defRPr sz="992">
                <a:solidFill>
                  <a:schemeClr val="tx1">
                    <a:tint val="75000"/>
                  </a:schemeClr>
                </a:solidFill>
              </a:defRPr>
            </a:lvl4pPr>
            <a:lvl5pPr marL="1134039" indent="0">
              <a:buNone/>
              <a:defRPr sz="992">
                <a:solidFill>
                  <a:schemeClr val="tx1">
                    <a:tint val="75000"/>
                  </a:schemeClr>
                </a:solidFill>
              </a:defRPr>
            </a:lvl5pPr>
            <a:lvl6pPr marL="1417549" indent="0">
              <a:buNone/>
              <a:defRPr sz="992">
                <a:solidFill>
                  <a:schemeClr val="tx1">
                    <a:tint val="75000"/>
                  </a:schemeClr>
                </a:solidFill>
              </a:defRPr>
            </a:lvl6pPr>
            <a:lvl7pPr marL="1701058" indent="0">
              <a:buNone/>
              <a:defRPr sz="992">
                <a:solidFill>
                  <a:schemeClr val="tx1">
                    <a:tint val="75000"/>
                  </a:schemeClr>
                </a:solidFill>
              </a:defRPr>
            </a:lvl7pPr>
            <a:lvl8pPr marL="1984568" indent="0">
              <a:buNone/>
              <a:defRPr sz="992">
                <a:solidFill>
                  <a:schemeClr val="tx1">
                    <a:tint val="75000"/>
                  </a:schemeClr>
                </a:solidFill>
              </a:defRPr>
            </a:lvl8pPr>
            <a:lvl9pPr marL="2268078" indent="0">
              <a:buNone/>
              <a:defRPr sz="992">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DCB044F-E078-4AEC-9E4F-3261C830B42D}"/>
              </a:ext>
            </a:extLst>
          </p:cNvPr>
          <p:cNvSpPr>
            <a:spLocks noGrp="1"/>
          </p:cNvSpPr>
          <p:nvPr>
            <p:ph type="dt" sz="half" idx="10"/>
          </p:nvPr>
        </p:nvSpPr>
        <p:spPr/>
        <p:txBody>
          <a:bodyPr/>
          <a:lstStyle/>
          <a:p>
            <a:fld id="{C4FAF0C9-8D13-4014-92E6-E3BF3D511248}" type="datetimeFigureOut">
              <a:rPr kumimoji="1" lang="ja-JP" altLang="en-US" smtClean="0"/>
              <a:t>2025/5/26</a:t>
            </a:fld>
            <a:endParaRPr kumimoji="1" lang="ja-JP" altLang="en-US"/>
          </a:p>
        </p:txBody>
      </p:sp>
      <p:sp>
        <p:nvSpPr>
          <p:cNvPr id="5" name="フッター プレースホルダー 4">
            <a:extLst>
              <a:ext uri="{FF2B5EF4-FFF2-40B4-BE49-F238E27FC236}">
                <a16:creationId xmlns:a16="http://schemas.microsoft.com/office/drawing/2014/main" id="{E58D267D-AE0C-4786-85CD-1AA552D0B74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36FA7F5-3BE1-41CA-A996-0CCA5791D7B3}"/>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152668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599679-C84C-44B1-B155-7A6559AD962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1C4C848-7F08-4D4A-AAF2-7AD01D9D006D}"/>
              </a:ext>
            </a:extLst>
          </p:cNvPr>
          <p:cNvSpPr>
            <a:spLocks noGrp="1"/>
          </p:cNvSpPr>
          <p:nvPr>
            <p:ph sz="half" idx="1"/>
          </p:nvPr>
        </p:nvSpPr>
        <p:spPr>
          <a:xfrm>
            <a:off x="519728" y="2846200"/>
            <a:ext cx="3212862" cy="678385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6F0B7F6-BF8F-46C0-B1AE-597867A7B9C0}"/>
              </a:ext>
            </a:extLst>
          </p:cNvPr>
          <p:cNvSpPr>
            <a:spLocks noGrp="1"/>
          </p:cNvSpPr>
          <p:nvPr>
            <p:ph sz="half" idx="2"/>
          </p:nvPr>
        </p:nvSpPr>
        <p:spPr>
          <a:xfrm>
            <a:off x="3827085" y="2846200"/>
            <a:ext cx="3212862" cy="678385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3D5EDA9-94F1-4163-BBF7-650AB4654D73}"/>
              </a:ext>
            </a:extLst>
          </p:cNvPr>
          <p:cNvSpPr>
            <a:spLocks noGrp="1"/>
          </p:cNvSpPr>
          <p:nvPr>
            <p:ph type="dt" sz="half" idx="10"/>
          </p:nvPr>
        </p:nvSpPr>
        <p:spPr/>
        <p:txBody>
          <a:bodyPr/>
          <a:lstStyle/>
          <a:p>
            <a:fld id="{C4FAF0C9-8D13-4014-92E6-E3BF3D511248}" type="datetimeFigureOut">
              <a:rPr kumimoji="1" lang="ja-JP" altLang="en-US" smtClean="0"/>
              <a:t>2025/5/26</a:t>
            </a:fld>
            <a:endParaRPr kumimoji="1" lang="ja-JP" altLang="en-US"/>
          </a:p>
        </p:txBody>
      </p:sp>
      <p:sp>
        <p:nvSpPr>
          <p:cNvPr id="6" name="フッター プレースホルダー 5">
            <a:extLst>
              <a:ext uri="{FF2B5EF4-FFF2-40B4-BE49-F238E27FC236}">
                <a16:creationId xmlns:a16="http://schemas.microsoft.com/office/drawing/2014/main" id="{757A674E-ACD2-414A-9388-559DB8CF460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629AA51-A2AD-444C-9FCF-D9494B5A370E}"/>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2247478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506D4B-AD6E-41FC-82A5-579058490D22}"/>
              </a:ext>
            </a:extLst>
          </p:cNvPr>
          <p:cNvSpPr>
            <a:spLocks noGrp="1"/>
          </p:cNvSpPr>
          <p:nvPr>
            <p:ph type="title"/>
          </p:nvPr>
        </p:nvSpPr>
        <p:spPr>
          <a:xfrm>
            <a:off x="520712" y="569241"/>
            <a:ext cx="6520220" cy="2066590"/>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5D3471-EB7C-471D-A935-28AECB6BD50D}"/>
              </a:ext>
            </a:extLst>
          </p:cNvPr>
          <p:cNvSpPr>
            <a:spLocks noGrp="1"/>
          </p:cNvSpPr>
          <p:nvPr>
            <p:ph type="body" idx="1"/>
          </p:nvPr>
        </p:nvSpPr>
        <p:spPr>
          <a:xfrm>
            <a:off x="520712" y="2620980"/>
            <a:ext cx="3198097" cy="1284502"/>
          </a:xfrm>
        </p:spPr>
        <p:txBody>
          <a:bodyPr anchor="b"/>
          <a:lstStyle>
            <a:lvl1pPr marL="0" indent="0">
              <a:buNone/>
              <a:defRPr sz="1488" b="1"/>
            </a:lvl1pPr>
            <a:lvl2pPr marL="283510" indent="0">
              <a:buNone/>
              <a:defRPr sz="1240" b="1"/>
            </a:lvl2pPr>
            <a:lvl3pPr marL="567019" indent="0">
              <a:buNone/>
              <a:defRPr sz="1116" b="1"/>
            </a:lvl3pPr>
            <a:lvl4pPr marL="850529" indent="0">
              <a:buNone/>
              <a:defRPr sz="992" b="1"/>
            </a:lvl4pPr>
            <a:lvl5pPr marL="1134039" indent="0">
              <a:buNone/>
              <a:defRPr sz="992" b="1"/>
            </a:lvl5pPr>
            <a:lvl6pPr marL="1417549" indent="0">
              <a:buNone/>
              <a:defRPr sz="992" b="1"/>
            </a:lvl6pPr>
            <a:lvl7pPr marL="1701058" indent="0">
              <a:buNone/>
              <a:defRPr sz="992" b="1"/>
            </a:lvl7pPr>
            <a:lvl8pPr marL="1984568" indent="0">
              <a:buNone/>
              <a:defRPr sz="992" b="1"/>
            </a:lvl8pPr>
            <a:lvl9pPr marL="2268078" indent="0">
              <a:buNone/>
              <a:defRPr sz="992"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5479FBD-687B-4A2F-979C-0024FF6823CB}"/>
              </a:ext>
            </a:extLst>
          </p:cNvPr>
          <p:cNvSpPr>
            <a:spLocks noGrp="1"/>
          </p:cNvSpPr>
          <p:nvPr>
            <p:ph sz="half" idx="2"/>
          </p:nvPr>
        </p:nvSpPr>
        <p:spPr>
          <a:xfrm>
            <a:off x="520712" y="3905482"/>
            <a:ext cx="3198097" cy="574437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D72D080-A4D3-4DC0-9544-DB232CB0D061}"/>
              </a:ext>
            </a:extLst>
          </p:cNvPr>
          <p:cNvSpPr>
            <a:spLocks noGrp="1"/>
          </p:cNvSpPr>
          <p:nvPr>
            <p:ph type="body" sz="quarter" idx="3"/>
          </p:nvPr>
        </p:nvSpPr>
        <p:spPr>
          <a:xfrm>
            <a:off x="3827085" y="2620980"/>
            <a:ext cx="3213847" cy="1284502"/>
          </a:xfrm>
        </p:spPr>
        <p:txBody>
          <a:bodyPr anchor="b"/>
          <a:lstStyle>
            <a:lvl1pPr marL="0" indent="0">
              <a:buNone/>
              <a:defRPr sz="1488" b="1"/>
            </a:lvl1pPr>
            <a:lvl2pPr marL="283510" indent="0">
              <a:buNone/>
              <a:defRPr sz="1240" b="1"/>
            </a:lvl2pPr>
            <a:lvl3pPr marL="567019" indent="0">
              <a:buNone/>
              <a:defRPr sz="1116" b="1"/>
            </a:lvl3pPr>
            <a:lvl4pPr marL="850529" indent="0">
              <a:buNone/>
              <a:defRPr sz="992" b="1"/>
            </a:lvl4pPr>
            <a:lvl5pPr marL="1134039" indent="0">
              <a:buNone/>
              <a:defRPr sz="992" b="1"/>
            </a:lvl5pPr>
            <a:lvl6pPr marL="1417549" indent="0">
              <a:buNone/>
              <a:defRPr sz="992" b="1"/>
            </a:lvl6pPr>
            <a:lvl7pPr marL="1701058" indent="0">
              <a:buNone/>
              <a:defRPr sz="992" b="1"/>
            </a:lvl7pPr>
            <a:lvl8pPr marL="1984568" indent="0">
              <a:buNone/>
              <a:defRPr sz="992" b="1"/>
            </a:lvl8pPr>
            <a:lvl9pPr marL="2268078" indent="0">
              <a:buNone/>
              <a:defRPr sz="992"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584FABF-6C0E-4305-A398-57BDBA416C17}"/>
              </a:ext>
            </a:extLst>
          </p:cNvPr>
          <p:cNvSpPr>
            <a:spLocks noGrp="1"/>
          </p:cNvSpPr>
          <p:nvPr>
            <p:ph sz="quarter" idx="4"/>
          </p:nvPr>
        </p:nvSpPr>
        <p:spPr>
          <a:xfrm>
            <a:off x="3827085" y="3905482"/>
            <a:ext cx="3213847" cy="574437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8A6F9B9-AA13-4499-B922-5D5070B2CE60}"/>
              </a:ext>
            </a:extLst>
          </p:cNvPr>
          <p:cNvSpPr>
            <a:spLocks noGrp="1"/>
          </p:cNvSpPr>
          <p:nvPr>
            <p:ph type="dt" sz="half" idx="10"/>
          </p:nvPr>
        </p:nvSpPr>
        <p:spPr/>
        <p:txBody>
          <a:bodyPr/>
          <a:lstStyle/>
          <a:p>
            <a:fld id="{C4FAF0C9-8D13-4014-92E6-E3BF3D511248}" type="datetimeFigureOut">
              <a:rPr kumimoji="1" lang="ja-JP" altLang="en-US" smtClean="0"/>
              <a:t>2025/5/26</a:t>
            </a:fld>
            <a:endParaRPr kumimoji="1" lang="ja-JP" altLang="en-US"/>
          </a:p>
        </p:txBody>
      </p:sp>
      <p:sp>
        <p:nvSpPr>
          <p:cNvPr id="8" name="フッター プレースホルダー 7">
            <a:extLst>
              <a:ext uri="{FF2B5EF4-FFF2-40B4-BE49-F238E27FC236}">
                <a16:creationId xmlns:a16="http://schemas.microsoft.com/office/drawing/2014/main" id="{06739F98-7E5F-4CFD-B6AB-077AE4F0448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3EF0B55-58D0-43F9-860E-E624BB6314C0}"/>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479644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017C71-E744-4DDE-BB76-4528AA2B266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FA9A2F9-F17F-4F9F-997A-5490DE1EF5C3}"/>
              </a:ext>
            </a:extLst>
          </p:cNvPr>
          <p:cNvSpPr>
            <a:spLocks noGrp="1"/>
          </p:cNvSpPr>
          <p:nvPr>
            <p:ph type="dt" sz="half" idx="10"/>
          </p:nvPr>
        </p:nvSpPr>
        <p:spPr/>
        <p:txBody>
          <a:bodyPr/>
          <a:lstStyle/>
          <a:p>
            <a:fld id="{C4FAF0C9-8D13-4014-92E6-E3BF3D511248}" type="datetimeFigureOut">
              <a:rPr kumimoji="1" lang="ja-JP" altLang="en-US" smtClean="0"/>
              <a:t>2025/5/26</a:t>
            </a:fld>
            <a:endParaRPr kumimoji="1" lang="ja-JP" altLang="en-US"/>
          </a:p>
        </p:txBody>
      </p:sp>
      <p:sp>
        <p:nvSpPr>
          <p:cNvPr id="4" name="フッター プレースホルダー 3">
            <a:extLst>
              <a:ext uri="{FF2B5EF4-FFF2-40B4-BE49-F238E27FC236}">
                <a16:creationId xmlns:a16="http://schemas.microsoft.com/office/drawing/2014/main" id="{D8688965-7D2C-4FA2-A087-0C2AC198568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71C0DC5-0773-4798-B563-44DD08762362}"/>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1649113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AFEC395-04ED-42F1-A64E-B9184368E486}"/>
              </a:ext>
            </a:extLst>
          </p:cNvPr>
          <p:cNvSpPr>
            <a:spLocks noGrp="1"/>
          </p:cNvSpPr>
          <p:nvPr>
            <p:ph type="dt" sz="half" idx="10"/>
          </p:nvPr>
        </p:nvSpPr>
        <p:spPr/>
        <p:txBody>
          <a:bodyPr/>
          <a:lstStyle/>
          <a:p>
            <a:fld id="{C4FAF0C9-8D13-4014-92E6-E3BF3D511248}" type="datetimeFigureOut">
              <a:rPr kumimoji="1" lang="ja-JP" altLang="en-US" smtClean="0"/>
              <a:t>2025/5/26</a:t>
            </a:fld>
            <a:endParaRPr kumimoji="1" lang="ja-JP" altLang="en-US"/>
          </a:p>
        </p:txBody>
      </p:sp>
      <p:sp>
        <p:nvSpPr>
          <p:cNvPr id="3" name="フッター プレースホルダー 2">
            <a:extLst>
              <a:ext uri="{FF2B5EF4-FFF2-40B4-BE49-F238E27FC236}">
                <a16:creationId xmlns:a16="http://schemas.microsoft.com/office/drawing/2014/main" id="{B158D1AC-2B53-4C1B-814D-CF5371F73AD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373F1EF-7C2D-4C5E-8A6F-583189CEDDDC}"/>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2778261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6A5F4F-4AB0-4E9F-B315-4401B0297C7D}"/>
              </a:ext>
            </a:extLst>
          </p:cNvPr>
          <p:cNvSpPr>
            <a:spLocks noGrp="1"/>
          </p:cNvSpPr>
          <p:nvPr>
            <p:ph type="title"/>
          </p:nvPr>
        </p:nvSpPr>
        <p:spPr>
          <a:xfrm>
            <a:off x="520712" y="712788"/>
            <a:ext cx="2438192" cy="2494756"/>
          </a:xfrm>
        </p:spPr>
        <p:txBody>
          <a:bodyPr anchor="b"/>
          <a:lstStyle>
            <a:lvl1pPr>
              <a:defRPr sz="1984"/>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E261A67-5BB1-4C19-B9B1-2AC34042C183}"/>
              </a:ext>
            </a:extLst>
          </p:cNvPr>
          <p:cNvSpPr>
            <a:spLocks noGrp="1"/>
          </p:cNvSpPr>
          <p:nvPr>
            <p:ph idx="1"/>
          </p:nvPr>
        </p:nvSpPr>
        <p:spPr>
          <a:xfrm>
            <a:off x="3213847" y="1539424"/>
            <a:ext cx="3827085" cy="7598117"/>
          </a:xfrm>
        </p:spPr>
        <p:txBody>
          <a:bodyPr/>
          <a:lstStyle>
            <a:lvl1pPr>
              <a:defRPr sz="1984"/>
            </a:lvl1pPr>
            <a:lvl2pPr>
              <a:defRPr sz="1736"/>
            </a:lvl2pPr>
            <a:lvl3pPr>
              <a:defRPr sz="1488"/>
            </a:lvl3pPr>
            <a:lvl4pPr>
              <a:defRPr sz="1240"/>
            </a:lvl4pPr>
            <a:lvl5pPr>
              <a:defRPr sz="1240"/>
            </a:lvl5pPr>
            <a:lvl6pPr>
              <a:defRPr sz="1240"/>
            </a:lvl6pPr>
            <a:lvl7pPr>
              <a:defRPr sz="1240"/>
            </a:lvl7pPr>
            <a:lvl8pPr>
              <a:defRPr sz="1240"/>
            </a:lvl8pPr>
            <a:lvl9pPr>
              <a:defRPr sz="1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FA53F8D-C7E0-4A74-AD29-A2510984A386}"/>
              </a:ext>
            </a:extLst>
          </p:cNvPr>
          <p:cNvSpPr>
            <a:spLocks noGrp="1"/>
          </p:cNvSpPr>
          <p:nvPr>
            <p:ph type="body" sz="half" idx="2"/>
          </p:nvPr>
        </p:nvSpPr>
        <p:spPr>
          <a:xfrm>
            <a:off x="520712" y="3207544"/>
            <a:ext cx="2438192" cy="5942372"/>
          </a:xfrm>
        </p:spPr>
        <p:txBody>
          <a:bodyPr/>
          <a:lstStyle>
            <a:lvl1pPr marL="0" indent="0">
              <a:buNone/>
              <a:defRPr sz="992"/>
            </a:lvl1pPr>
            <a:lvl2pPr marL="283510" indent="0">
              <a:buNone/>
              <a:defRPr sz="868"/>
            </a:lvl2pPr>
            <a:lvl3pPr marL="567019" indent="0">
              <a:buNone/>
              <a:defRPr sz="744"/>
            </a:lvl3pPr>
            <a:lvl4pPr marL="850529" indent="0">
              <a:buNone/>
              <a:defRPr sz="620"/>
            </a:lvl4pPr>
            <a:lvl5pPr marL="1134039" indent="0">
              <a:buNone/>
              <a:defRPr sz="620"/>
            </a:lvl5pPr>
            <a:lvl6pPr marL="1417549" indent="0">
              <a:buNone/>
              <a:defRPr sz="620"/>
            </a:lvl6pPr>
            <a:lvl7pPr marL="1701058" indent="0">
              <a:buNone/>
              <a:defRPr sz="620"/>
            </a:lvl7pPr>
            <a:lvl8pPr marL="1984568" indent="0">
              <a:buNone/>
              <a:defRPr sz="620"/>
            </a:lvl8pPr>
            <a:lvl9pPr marL="2268078" indent="0">
              <a:buNone/>
              <a:defRPr sz="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806EB1E-6F15-4C26-A1E7-BA1979D9DC46}"/>
              </a:ext>
            </a:extLst>
          </p:cNvPr>
          <p:cNvSpPr>
            <a:spLocks noGrp="1"/>
          </p:cNvSpPr>
          <p:nvPr>
            <p:ph type="dt" sz="half" idx="10"/>
          </p:nvPr>
        </p:nvSpPr>
        <p:spPr/>
        <p:txBody>
          <a:bodyPr/>
          <a:lstStyle/>
          <a:p>
            <a:fld id="{C4FAF0C9-8D13-4014-92E6-E3BF3D511248}" type="datetimeFigureOut">
              <a:rPr kumimoji="1" lang="ja-JP" altLang="en-US" smtClean="0"/>
              <a:t>2025/5/26</a:t>
            </a:fld>
            <a:endParaRPr kumimoji="1" lang="ja-JP" altLang="en-US"/>
          </a:p>
        </p:txBody>
      </p:sp>
      <p:sp>
        <p:nvSpPr>
          <p:cNvPr id="6" name="フッター プレースホルダー 5">
            <a:extLst>
              <a:ext uri="{FF2B5EF4-FFF2-40B4-BE49-F238E27FC236}">
                <a16:creationId xmlns:a16="http://schemas.microsoft.com/office/drawing/2014/main" id="{92C9C630-D626-49EC-A2D2-565F278E2DE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044B8AA-850E-4CCC-B38B-8DE8395CDE33}"/>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3523312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D7F9EC-A5BE-4DD2-BD38-01261A9244E5}"/>
              </a:ext>
            </a:extLst>
          </p:cNvPr>
          <p:cNvSpPr>
            <a:spLocks noGrp="1"/>
          </p:cNvSpPr>
          <p:nvPr>
            <p:ph type="title"/>
          </p:nvPr>
        </p:nvSpPr>
        <p:spPr>
          <a:xfrm>
            <a:off x="520712" y="712788"/>
            <a:ext cx="2438192" cy="2494756"/>
          </a:xfrm>
        </p:spPr>
        <p:txBody>
          <a:bodyPr anchor="b"/>
          <a:lstStyle>
            <a:lvl1pPr>
              <a:defRPr sz="1984"/>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BB6930E-FE03-4D40-93C5-CE2FCC0F5079}"/>
              </a:ext>
            </a:extLst>
          </p:cNvPr>
          <p:cNvSpPr>
            <a:spLocks noGrp="1"/>
          </p:cNvSpPr>
          <p:nvPr>
            <p:ph type="pic" idx="1"/>
          </p:nvPr>
        </p:nvSpPr>
        <p:spPr>
          <a:xfrm>
            <a:off x="3213847" y="1539424"/>
            <a:ext cx="3827085" cy="7598117"/>
          </a:xfrm>
        </p:spPr>
        <p:txBody>
          <a:bodyPr/>
          <a:lstStyle>
            <a:lvl1pPr marL="0" indent="0">
              <a:buNone/>
              <a:defRPr sz="1984"/>
            </a:lvl1pPr>
            <a:lvl2pPr marL="283510" indent="0">
              <a:buNone/>
              <a:defRPr sz="1736"/>
            </a:lvl2pPr>
            <a:lvl3pPr marL="567019" indent="0">
              <a:buNone/>
              <a:defRPr sz="1488"/>
            </a:lvl3pPr>
            <a:lvl4pPr marL="850529" indent="0">
              <a:buNone/>
              <a:defRPr sz="1240"/>
            </a:lvl4pPr>
            <a:lvl5pPr marL="1134039" indent="0">
              <a:buNone/>
              <a:defRPr sz="1240"/>
            </a:lvl5pPr>
            <a:lvl6pPr marL="1417549" indent="0">
              <a:buNone/>
              <a:defRPr sz="1240"/>
            </a:lvl6pPr>
            <a:lvl7pPr marL="1701058" indent="0">
              <a:buNone/>
              <a:defRPr sz="1240"/>
            </a:lvl7pPr>
            <a:lvl8pPr marL="1984568" indent="0">
              <a:buNone/>
              <a:defRPr sz="1240"/>
            </a:lvl8pPr>
            <a:lvl9pPr marL="2268078" indent="0">
              <a:buNone/>
              <a:defRPr sz="124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A6495261-6459-4E34-9263-DD1DC9D333BE}"/>
              </a:ext>
            </a:extLst>
          </p:cNvPr>
          <p:cNvSpPr>
            <a:spLocks noGrp="1"/>
          </p:cNvSpPr>
          <p:nvPr>
            <p:ph type="body" sz="half" idx="2"/>
          </p:nvPr>
        </p:nvSpPr>
        <p:spPr>
          <a:xfrm>
            <a:off x="520712" y="3207544"/>
            <a:ext cx="2438192" cy="5942372"/>
          </a:xfrm>
        </p:spPr>
        <p:txBody>
          <a:bodyPr/>
          <a:lstStyle>
            <a:lvl1pPr marL="0" indent="0">
              <a:buNone/>
              <a:defRPr sz="992"/>
            </a:lvl1pPr>
            <a:lvl2pPr marL="283510" indent="0">
              <a:buNone/>
              <a:defRPr sz="868"/>
            </a:lvl2pPr>
            <a:lvl3pPr marL="567019" indent="0">
              <a:buNone/>
              <a:defRPr sz="744"/>
            </a:lvl3pPr>
            <a:lvl4pPr marL="850529" indent="0">
              <a:buNone/>
              <a:defRPr sz="620"/>
            </a:lvl4pPr>
            <a:lvl5pPr marL="1134039" indent="0">
              <a:buNone/>
              <a:defRPr sz="620"/>
            </a:lvl5pPr>
            <a:lvl6pPr marL="1417549" indent="0">
              <a:buNone/>
              <a:defRPr sz="620"/>
            </a:lvl6pPr>
            <a:lvl7pPr marL="1701058" indent="0">
              <a:buNone/>
              <a:defRPr sz="620"/>
            </a:lvl7pPr>
            <a:lvl8pPr marL="1984568" indent="0">
              <a:buNone/>
              <a:defRPr sz="620"/>
            </a:lvl8pPr>
            <a:lvl9pPr marL="2268078" indent="0">
              <a:buNone/>
              <a:defRPr sz="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792DDD4-F31A-4E8E-89A2-B49154DD7A4F}"/>
              </a:ext>
            </a:extLst>
          </p:cNvPr>
          <p:cNvSpPr>
            <a:spLocks noGrp="1"/>
          </p:cNvSpPr>
          <p:nvPr>
            <p:ph type="dt" sz="half" idx="10"/>
          </p:nvPr>
        </p:nvSpPr>
        <p:spPr/>
        <p:txBody>
          <a:bodyPr/>
          <a:lstStyle/>
          <a:p>
            <a:fld id="{C4FAF0C9-8D13-4014-92E6-E3BF3D511248}" type="datetimeFigureOut">
              <a:rPr kumimoji="1" lang="ja-JP" altLang="en-US" smtClean="0"/>
              <a:t>2025/5/26</a:t>
            </a:fld>
            <a:endParaRPr kumimoji="1" lang="ja-JP" altLang="en-US"/>
          </a:p>
        </p:txBody>
      </p:sp>
      <p:sp>
        <p:nvSpPr>
          <p:cNvPr id="6" name="フッター プレースホルダー 5">
            <a:extLst>
              <a:ext uri="{FF2B5EF4-FFF2-40B4-BE49-F238E27FC236}">
                <a16:creationId xmlns:a16="http://schemas.microsoft.com/office/drawing/2014/main" id="{081B0C20-E128-450D-A58E-ADAED7197A1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2D162CD-B076-4BD7-B120-CFEE60885B86}"/>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1084920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D24F539-5060-4C5D-A8BD-82B2FA93BCE9}"/>
              </a:ext>
            </a:extLst>
          </p:cNvPr>
          <p:cNvSpPr>
            <a:spLocks noGrp="1"/>
          </p:cNvSpPr>
          <p:nvPr>
            <p:ph type="title"/>
          </p:nvPr>
        </p:nvSpPr>
        <p:spPr>
          <a:xfrm>
            <a:off x="519728" y="569241"/>
            <a:ext cx="6520220" cy="206659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7502DBB-B9D9-421D-90EF-4780B1ED999D}"/>
              </a:ext>
            </a:extLst>
          </p:cNvPr>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6356712-A4AF-4FD0-B75C-18FB4ECD91DD}"/>
              </a:ext>
            </a:extLst>
          </p:cNvPr>
          <p:cNvSpPr>
            <a:spLocks noGrp="1"/>
          </p:cNvSpPr>
          <p:nvPr>
            <p:ph type="dt" sz="half" idx="2"/>
          </p:nvPr>
        </p:nvSpPr>
        <p:spPr>
          <a:xfrm>
            <a:off x="519728" y="9909727"/>
            <a:ext cx="1700927" cy="569240"/>
          </a:xfrm>
          <a:prstGeom prst="rect">
            <a:avLst/>
          </a:prstGeom>
        </p:spPr>
        <p:txBody>
          <a:bodyPr vert="horz" lIns="91440" tIns="45720" rIns="91440" bIns="45720" rtlCol="0" anchor="ctr"/>
          <a:lstStyle>
            <a:lvl1pPr algn="l">
              <a:defRPr sz="744">
                <a:solidFill>
                  <a:schemeClr val="tx1">
                    <a:tint val="75000"/>
                  </a:schemeClr>
                </a:solidFill>
              </a:defRPr>
            </a:lvl1pPr>
          </a:lstStyle>
          <a:p>
            <a:fld id="{C4FAF0C9-8D13-4014-92E6-E3BF3D511248}" type="datetimeFigureOut">
              <a:rPr kumimoji="1" lang="ja-JP" altLang="en-US" smtClean="0"/>
              <a:t>2025/5/26</a:t>
            </a:fld>
            <a:endParaRPr kumimoji="1" lang="ja-JP" altLang="en-US"/>
          </a:p>
        </p:txBody>
      </p:sp>
      <p:sp>
        <p:nvSpPr>
          <p:cNvPr id="5" name="フッター プレースホルダー 4">
            <a:extLst>
              <a:ext uri="{FF2B5EF4-FFF2-40B4-BE49-F238E27FC236}">
                <a16:creationId xmlns:a16="http://schemas.microsoft.com/office/drawing/2014/main" id="{E70D774E-324F-4B3F-9571-7944F9A1F7D6}"/>
              </a:ext>
            </a:extLst>
          </p:cNvPr>
          <p:cNvSpPr>
            <a:spLocks noGrp="1"/>
          </p:cNvSpPr>
          <p:nvPr>
            <p:ph type="ftr" sz="quarter" idx="3"/>
          </p:nvPr>
        </p:nvSpPr>
        <p:spPr>
          <a:xfrm>
            <a:off x="2504143" y="9909727"/>
            <a:ext cx="2551390" cy="569240"/>
          </a:xfrm>
          <a:prstGeom prst="rect">
            <a:avLst/>
          </a:prstGeom>
        </p:spPr>
        <p:txBody>
          <a:bodyPr vert="horz" lIns="91440" tIns="45720" rIns="91440" bIns="45720" rtlCol="0" anchor="ctr"/>
          <a:lstStyle>
            <a:lvl1pPr algn="ctr">
              <a:defRPr sz="744">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DF5DDF3-4036-46AB-8EE0-DDDC56981361}"/>
              </a:ext>
            </a:extLst>
          </p:cNvPr>
          <p:cNvSpPr>
            <a:spLocks noGrp="1"/>
          </p:cNvSpPr>
          <p:nvPr>
            <p:ph type="sldNum" sz="quarter" idx="4"/>
          </p:nvPr>
        </p:nvSpPr>
        <p:spPr>
          <a:xfrm>
            <a:off x="5339020" y="9909727"/>
            <a:ext cx="1700927" cy="569240"/>
          </a:xfrm>
          <a:prstGeom prst="rect">
            <a:avLst/>
          </a:prstGeom>
        </p:spPr>
        <p:txBody>
          <a:bodyPr vert="horz" lIns="91440" tIns="45720" rIns="91440" bIns="45720" rtlCol="0" anchor="ctr"/>
          <a:lstStyle>
            <a:lvl1pPr algn="r">
              <a:defRPr sz="744">
                <a:solidFill>
                  <a:schemeClr val="tx1">
                    <a:tint val="75000"/>
                  </a:schemeClr>
                </a:solidFill>
              </a:defRPr>
            </a:lvl1p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27416847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567019" rtl="0" eaLnBrk="1" latinLnBrk="0" hangingPunct="1">
        <a:lnSpc>
          <a:spcPct val="90000"/>
        </a:lnSpc>
        <a:spcBef>
          <a:spcPct val="0"/>
        </a:spcBef>
        <a:buNone/>
        <a:defRPr kumimoji="1" sz="2728" kern="1200">
          <a:solidFill>
            <a:schemeClr val="tx1"/>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kumimoji="1" sz="1736"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Arial" panose="020B0604020202020204" pitchFamily="34" charset="0"/>
        <a:buChar char="•"/>
        <a:defRPr kumimoji="1" sz="1488"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kumimoji="1" sz="1240"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9pPr>
    </p:bodyStyle>
    <p:otherStyle>
      <a:defPPr>
        <a:defRPr lang="ja-JP"/>
      </a:defPPr>
      <a:lvl1pPr marL="0" algn="l" defTabSz="567019" rtl="0" eaLnBrk="1" latinLnBrk="0" hangingPunct="1">
        <a:defRPr kumimoji="1" sz="1116" kern="1200">
          <a:solidFill>
            <a:schemeClr val="tx1"/>
          </a:solidFill>
          <a:latin typeface="+mn-lt"/>
          <a:ea typeface="+mn-ea"/>
          <a:cs typeface="+mn-cs"/>
        </a:defRPr>
      </a:lvl1pPr>
      <a:lvl2pPr marL="283510" algn="l" defTabSz="567019" rtl="0" eaLnBrk="1" latinLnBrk="0" hangingPunct="1">
        <a:defRPr kumimoji="1" sz="1116" kern="1200">
          <a:solidFill>
            <a:schemeClr val="tx1"/>
          </a:solidFill>
          <a:latin typeface="+mn-lt"/>
          <a:ea typeface="+mn-ea"/>
          <a:cs typeface="+mn-cs"/>
        </a:defRPr>
      </a:lvl2pPr>
      <a:lvl3pPr marL="567019" algn="l" defTabSz="567019" rtl="0" eaLnBrk="1" latinLnBrk="0" hangingPunct="1">
        <a:defRPr kumimoji="1" sz="1116" kern="1200">
          <a:solidFill>
            <a:schemeClr val="tx1"/>
          </a:solidFill>
          <a:latin typeface="+mn-lt"/>
          <a:ea typeface="+mn-ea"/>
          <a:cs typeface="+mn-cs"/>
        </a:defRPr>
      </a:lvl3pPr>
      <a:lvl4pPr marL="850529" algn="l" defTabSz="567019" rtl="0" eaLnBrk="1" latinLnBrk="0" hangingPunct="1">
        <a:defRPr kumimoji="1" sz="1116" kern="1200">
          <a:solidFill>
            <a:schemeClr val="tx1"/>
          </a:solidFill>
          <a:latin typeface="+mn-lt"/>
          <a:ea typeface="+mn-ea"/>
          <a:cs typeface="+mn-cs"/>
        </a:defRPr>
      </a:lvl4pPr>
      <a:lvl5pPr marL="1134039" algn="l" defTabSz="567019" rtl="0" eaLnBrk="1" latinLnBrk="0" hangingPunct="1">
        <a:defRPr kumimoji="1" sz="1116" kern="1200">
          <a:solidFill>
            <a:schemeClr val="tx1"/>
          </a:solidFill>
          <a:latin typeface="+mn-lt"/>
          <a:ea typeface="+mn-ea"/>
          <a:cs typeface="+mn-cs"/>
        </a:defRPr>
      </a:lvl5pPr>
      <a:lvl6pPr marL="1417549" algn="l" defTabSz="567019" rtl="0" eaLnBrk="1" latinLnBrk="0" hangingPunct="1">
        <a:defRPr kumimoji="1" sz="1116" kern="1200">
          <a:solidFill>
            <a:schemeClr val="tx1"/>
          </a:solidFill>
          <a:latin typeface="+mn-lt"/>
          <a:ea typeface="+mn-ea"/>
          <a:cs typeface="+mn-cs"/>
        </a:defRPr>
      </a:lvl6pPr>
      <a:lvl7pPr marL="1701058" algn="l" defTabSz="567019" rtl="0" eaLnBrk="1" latinLnBrk="0" hangingPunct="1">
        <a:defRPr kumimoji="1" sz="1116" kern="1200">
          <a:solidFill>
            <a:schemeClr val="tx1"/>
          </a:solidFill>
          <a:latin typeface="+mn-lt"/>
          <a:ea typeface="+mn-ea"/>
          <a:cs typeface="+mn-cs"/>
        </a:defRPr>
      </a:lvl7pPr>
      <a:lvl8pPr marL="1984568" algn="l" defTabSz="567019" rtl="0" eaLnBrk="1" latinLnBrk="0" hangingPunct="1">
        <a:defRPr kumimoji="1" sz="1116" kern="1200">
          <a:solidFill>
            <a:schemeClr val="tx1"/>
          </a:solidFill>
          <a:latin typeface="+mn-lt"/>
          <a:ea typeface="+mn-ea"/>
          <a:cs typeface="+mn-cs"/>
        </a:defRPr>
      </a:lvl8pPr>
      <a:lvl9pPr marL="2268078" algn="l" defTabSz="567019" rtl="0" eaLnBrk="1" latinLnBrk="0" hangingPunct="1">
        <a:defRPr kumimoji="1" sz="111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7"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www.pref.osaka.lg.jp/o120030/midori/ryokkaseido/todokede.html" TargetMode="Externa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271596B5-AE9B-4CBC-86D0-D63EC1DFB7FC}"/>
              </a:ext>
            </a:extLst>
          </p:cNvPr>
          <p:cNvPicPr>
            <a:picLocks noChangeAspect="1"/>
          </p:cNvPicPr>
          <p:nvPr/>
        </p:nvPicPr>
        <p:blipFill rotWithShape="1">
          <a:blip r:embed="rId2">
            <a:alphaModFix amt="70000"/>
            <a:extLst>
              <a:ext uri="{28A0092B-C50C-407E-A947-70E740481C1C}">
                <a14:useLocalDpi xmlns:a14="http://schemas.microsoft.com/office/drawing/2010/main" val="0"/>
              </a:ext>
            </a:extLst>
          </a:blip>
          <a:srcRect/>
          <a:stretch/>
        </p:blipFill>
        <p:spPr>
          <a:xfrm>
            <a:off x="284648" y="1307140"/>
            <a:ext cx="7040543" cy="2941651"/>
          </a:xfrm>
          <a:prstGeom prst="rect">
            <a:avLst/>
          </a:prstGeom>
        </p:spPr>
      </p:pic>
      <p:sp>
        <p:nvSpPr>
          <p:cNvPr id="5" name="Text Box 493">
            <a:extLst>
              <a:ext uri="{FF2B5EF4-FFF2-40B4-BE49-F238E27FC236}">
                <a16:creationId xmlns:a16="http://schemas.microsoft.com/office/drawing/2014/main" id="{43B2BCC8-F96C-A452-AC31-780AB7F53781}"/>
              </a:ext>
            </a:extLst>
          </p:cNvPr>
          <p:cNvSpPr txBox="1">
            <a:spLocks noChangeArrowheads="1"/>
          </p:cNvSpPr>
          <p:nvPr/>
        </p:nvSpPr>
        <p:spPr bwMode="auto">
          <a:xfrm>
            <a:off x="636373" y="2121943"/>
            <a:ext cx="6478205" cy="646331"/>
          </a:xfrm>
          <a:prstGeom prst="roundRect">
            <a:avLst/>
          </a:prstGeom>
          <a:solidFill>
            <a:srgbClr val="FFFFFF">
              <a:alpha val="85000"/>
            </a:srgbClr>
          </a:solidFill>
          <a:ln w="9525" algn="ctr">
            <a:noFill/>
            <a:miter lim="800000"/>
            <a:headEnd/>
            <a:tailEnd/>
          </a:ln>
          <a:effectLst/>
        </p:spPr>
        <p:txBody>
          <a:bodyPr rot="0" vert="horz" wrap="square" lIns="74295" tIns="7200" rIns="74295" bIns="8890" anchor="ctr" anchorCtr="0" upright="1">
            <a:noAutofit/>
          </a:bodyPr>
          <a:lstStyle/>
          <a:p>
            <a:pPr algn="just">
              <a:lnSpc>
                <a:spcPts val="1500"/>
              </a:lnSpc>
            </a:pPr>
            <a:r>
              <a:rPr lang="ja-JP"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大阪府では、</a:t>
            </a:r>
            <a:r>
              <a:rPr lang="ja-JP" altLang="en-US"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都市部における暑熱環境の改善</a:t>
            </a:r>
            <a:r>
              <a:rPr lang="ja-JP"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や</a:t>
            </a:r>
            <a:r>
              <a:rPr lang="ja-JP" altLang="en-US"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都市の魅力向上といった</a:t>
            </a:r>
            <a:r>
              <a:rPr lang="ja-JP"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課題</a:t>
            </a:r>
            <a:r>
              <a:rPr lang="ja-JP" altLang="en-US"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解決に向け</a:t>
            </a:r>
            <a:r>
              <a:rPr lang="ja-JP"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、自然環境保全条例第</a:t>
            </a:r>
            <a:r>
              <a:rPr lang="en-US"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33</a:t>
            </a:r>
            <a:r>
              <a:rPr lang="ja-JP"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条及び</a:t>
            </a:r>
            <a:r>
              <a:rPr lang="en-US"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34</a:t>
            </a:r>
            <a:r>
              <a:rPr lang="ja-JP"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条に基づき、</a:t>
            </a:r>
            <a:r>
              <a:rPr lang="en-US"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1,000</a:t>
            </a:r>
            <a:r>
              <a:rPr lang="ja-JP"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㎡以上の敷地において建築物の新築・改築、又は増築を行う際に緑化を義務付けており、基準に沿った緑化計画書等の届出が必要です。</a:t>
            </a:r>
            <a:endParaRPr lang="en-US" altLang="ja-JP"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3299D646-7515-84D1-43D3-36EABF8DEF4E}"/>
              </a:ext>
            </a:extLst>
          </p:cNvPr>
          <p:cNvSpPr txBox="1"/>
          <p:nvPr/>
        </p:nvSpPr>
        <p:spPr>
          <a:xfrm>
            <a:off x="474874" y="4125078"/>
            <a:ext cx="6478205" cy="1010206"/>
          </a:xfrm>
          <a:prstGeom prst="roundRect">
            <a:avLst/>
          </a:prstGeom>
          <a:solidFill>
            <a:srgbClr val="FFFFFF">
              <a:alpha val="85000"/>
            </a:srgbClr>
          </a:solidFill>
        </p:spPr>
        <p:txBody>
          <a:bodyPr wrap="square">
            <a:spAutoFit/>
          </a:bodyPr>
          <a:lstStyle/>
          <a:p>
            <a:pPr algn="just">
              <a:lnSpc>
                <a:spcPts val="1600"/>
              </a:lnSpc>
            </a:pPr>
            <a:r>
              <a:rPr lang="ja-JP" alt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◆問合わせ先</a:t>
            </a:r>
            <a:endPar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153035" algn="just">
              <a:lnSpc>
                <a:spcPts val="1600"/>
              </a:lnSpc>
            </a:pPr>
            <a:r>
              <a:rPr lang="ja-JP" alt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大阪府自然環境保全条例第３４条に基づく、緑化計画書等の届出に関</a:t>
            </a:r>
            <a:r>
              <a:rPr lang="ja-JP" altLang="en-US"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する事務は</a:t>
            </a:r>
            <a:r>
              <a:rPr lang="ja-JP" alt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200" u="wavy"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事務移譲により府内各市町村が担当しています。</a:t>
            </a:r>
            <a:r>
              <a:rPr lang="ja-JP" altLang="en-US" sz="1200"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府ホームページ及び４ページ目に市町村担当窓口一覧を掲載しています。</a:t>
            </a:r>
            <a:r>
              <a:rPr lang="ja-JP" altLang="ja-JP" sz="1400" b="1" u="wavy"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各市町村の建築物緑化担当窓口</a:t>
            </a:r>
            <a:r>
              <a:rPr lang="ja-JP" altLang="en-US" sz="1400" b="1" u="wavy"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をご確認</a:t>
            </a:r>
            <a:r>
              <a:rPr lang="ja-JP" altLang="en-US" sz="1200" u="wavy"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ください。</a:t>
            </a:r>
            <a:endPar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AED793A5-B90F-CA16-7639-DF50CC5219F0}"/>
              </a:ext>
            </a:extLst>
          </p:cNvPr>
          <p:cNvSpPr txBox="1"/>
          <p:nvPr/>
        </p:nvSpPr>
        <p:spPr>
          <a:xfrm>
            <a:off x="890133" y="8076442"/>
            <a:ext cx="6258119" cy="253916"/>
          </a:xfrm>
          <a:prstGeom prst="rect">
            <a:avLst/>
          </a:prstGeom>
          <a:noFill/>
        </p:spPr>
        <p:txBody>
          <a:bodyPr wrap="square">
            <a:spAutoFit/>
          </a:bodyPr>
          <a:lstStyle/>
          <a:p>
            <a:pPr marL="127000" indent="-127000" algn="just"/>
            <a:r>
              <a:rPr lang="ja-JP" altLang="ja-JP" sz="105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※市町村によっては、府条例とは別に、開発指導要綱等による緑化の協議が必要な場合があります</a:t>
            </a:r>
            <a:r>
              <a:rPr lang="ja-JP" altLang="en-US" sz="105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nvGrpSpPr>
          <p:cNvPr id="17" name="Group 521">
            <a:extLst>
              <a:ext uri="{FF2B5EF4-FFF2-40B4-BE49-F238E27FC236}">
                <a16:creationId xmlns:a16="http://schemas.microsoft.com/office/drawing/2014/main" id="{4A28D2D5-7BE2-D4A1-1497-A218FC38DF44}"/>
              </a:ext>
            </a:extLst>
          </p:cNvPr>
          <p:cNvGrpSpPr>
            <a:grpSpLocks/>
          </p:cNvGrpSpPr>
          <p:nvPr/>
        </p:nvGrpSpPr>
        <p:grpSpPr bwMode="auto">
          <a:xfrm>
            <a:off x="540703" y="8580632"/>
            <a:ext cx="6478270" cy="1905000"/>
            <a:chOff x="884" y="1095"/>
            <a:chExt cx="10202" cy="3000"/>
          </a:xfrm>
        </p:grpSpPr>
        <p:sp>
          <p:nvSpPr>
            <p:cNvPr id="19" name="AutoShape 351" descr="10%">
              <a:extLst>
                <a:ext uri="{FF2B5EF4-FFF2-40B4-BE49-F238E27FC236}">
                  <a16:creationId xmlns:a16="http://schemas.microsoft.com/office/drawing/2014/main" id="{F8BD8828-4100-FE6A-FA07-3552723F2BED}"/>
                </a:ext>
              </a:extLst>
            </p:cNvPr>
            <p:cNvSpPr>
              <a:spLocks noChangeArrowheads="1"/>
            </p:cNvSpPr>
            <p:nvPr/>
          </p:nvSpPr>
          <p:spPr bwMode="auto">
            <a:xfrm>
              <a:off x="884" y="1095"/>
              <a:ext cx="10202" cy="3000"/>
            </a:xfrm>
            <a:prstGeom prst="snip2Diag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w="9525">
              <a:solidFill>
                <a:schemeClr val="accent3">
                  <a:lumMod val="50000"/>
                </a:schemeClr>
              </a:solidFill>
              <a:round/>
              <a:headEnd/>
              <a:tailEnd/>
            </a:ln>
            <a:effectLst/>
            <a:extLst>
              <a:ext uri="{AF507438-7753-43E0-B8FC-AC1667EBCBE1}">
                <a14:hiddenEffects xmlns:a14="http://schemas.microsoft.com/office/drawing/2010/main">
                  <a:effectLst>
                    <a:outerShdw dist="107763" dir="2700000" algn="ctr" rotWithShape="0">
                      <a:srgbClr val="808080">
                        <a:alpha val="50000"/>
                      </a:srgbClr>
                    </a:outerShdw>
                  </a:effectLst>
                </a14:hiddenEffects>
              </a:ext>
            </a:extLst>
          </p:spPr>
          <p:txBody>
            <a:bodyPr rot="0" vert="horz" wrap="square" lIns="74295" tIns="8890" rIns="74295" bIns="8890" anchor="t" anchorCtr="0" upright="1">
              <a:noAutofit/>
            </a:bodyPr>
            <a:lstStyle/>
            <a:p>
              <a:pPr algn="ctr">
                <a:lnSpc>
                  <a:spcPts val="1200"/>
                </a:lnSpc>
              </a:pPr>
              <a:r>
                <a:rPr lang="en-US" sz="105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indent="133350" algn="just"/>
              <a:r>
                <a:rPr lang="en-US" sz="105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indent="133350" algn="just"/>
              <a:r>
                <a:rPr lang="en-US" sz="105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indent="133350" algn="just"/>
              <a:r>
                <a:rPr lang="en-US" sz="105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indent="133350" algn="just"/>
              <a:r>
                <a:rPr lang="en-US" sz="105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indent="266700" algn="ctr"/>
              <a:r>
                <a:rPr lang="en-US" sz="105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20" name="Rectangle 352">
              <a:extLst>
                <a:ext uri="{FF2B5EF4-FFF2-40B4-BE49-F238E27FC236}">
                  <a16:creationId xmlns:a16="http://schemas.microsoft.com/office/drawing/2014/main" id="{B3CBD4FB-CF15-5BE8-2875-A2138A5C211A}"/>
                </a:ext>
              </a:extLst>
            </p:cNvPr>
            <p:cNvSpPr>
              <a:spLocks noChangeArrowheads="1"/>
            </p:cNvSpPr>
            <p:nvPr/>
          </p:nvSpPr>
          <p:spPr bwMode="auto">
            <a:xfrm>
              <a:off x="1399" y="2963"/>
              <a:ext cx="9251" cy="900"/>
            </a:xfrm>
            <a:prstGeom prst="rect">
              <a:avLst/>
            </a:prstGeom>
            <a:solidFill>
              <a:srgbClr val="FFFFFF"/>
            </a:solidFill>
            <a:ln w="9525">
              <a:solidFill>
                <a:srgbClr val="000000"/>
              </a:solidFill>
              <a:miter lim="800000"/>
              <a:headEnd/>
              <a:tailEnd/>
            </a:ln>
          </p:spPr>
          <p:txBody>
            <a:bodyPr rot="0" vert="horz" wrap="square" lIns="74295" tIns="0" rIns="74295" bIns="0" anchor="ctr" anchorCtr="0" upright="1">
              <a:noAutofit/>
            </a:bodyPr>
            <a:lstStyle/>
            <a:p>
              <a:pPr algn="just"/>
              <a:r>
                <a:rPr lang="ja-JP" sz="1050" kern="100" dirty="0">
                  <a:effectLst/>
                  <a:latin typeface="+mn-ea"/>
                  <a:cs typeface="Times New Roman" panose="02020603050405020304" pitchFamily="18" charset="0"/>
                </a:rPr>
                <a:t>工場立地法に基づく緑化義務（敷地面積</a:t>
              </a:r>
              <a:r>
                <a:rPr lang="en-US" sz="1050" kern="100" dirty="0">
                  <a:effectLst/>
                  <a:latin typeface="+mn-ea"/>
                  <a:cs typeface="Times New Roman" panose="02020603050405020304" pitchFamily="18" charset="0"/>
                </a:rPr>
                <a:t>9,000</a:t>
              </a:r>
              <a:r>
                <a:rPr lang="ja-JP" sz="1050" kern="100" dirty="0">
                  <a:effectLst/>
                  <a:latin typeface="+mn-ea"/>
                  <a:cs typeface="Times New Roman" panose="02020603050405020304" pitchFamily="18" charset="0"/>
                </a:rPr>
                <a:t>㎡以上又は建築面積が</a:t>
              </a:r>
              <a:r>
                <a:rPr lang="en-US" sz="1050" kern="100" dirty="0">
                  <a:effectLst/>
                  <a:latin typeface="+mn-ea"/>
                  <a:cs typeface="Times New Roman" panose="02020603050405020304" pitchFamily="18" charset="0"/>
                </a:rPr>
                <a:t>3,000</a:t>
              </a:r>
              <a:r>
                <a:rPr lang="ja-JP" sz="1050" kern="100" dirty="0">
                  <a:effectLst/>
                  <a:latin typeface="+mn-ea"/>
                  <a:cs typeface="Times New Roman" panose="02020603050405020304" pitchFamily="18" charset="0"/>
                </a:rPr>
                <a:t>㎡以上）等他の法令により緑化基準が設けられているものなどは届出の対象外建築物となります。</a:t>
              </a:r>
            </a:p>
            <a:p>
              <a:pPr algn="just"/>
              <a:r>
                <a:rPr lang="ja-JP" sz="1050" kern="100" dirty="0">
                  <a:effectLst/>
                  <a:latin typeface="+mn-ea"/>
                  <a:cs typeface="Times New Roman" panose="02020603050405020304" pitchFamily="18" charset="0"/>
                </a:rPr>
                <a:t>（詳細は条例の施行規則で定めます）</a:t>
              </a:r>
              <a:r>
                <a:rPr lang="en-US" sz="1050" kern="100" dirty="0">
                  <a:effectLst/>
                  <a:latin typeface="+mn-ea"/>
                  <a:cs typeface="Times New Roman" panose="02020603050405020304" pitchFamily="18" charset="0"/>
                </a:rPr>
                <a:t> </a:t>
              </a:r>
              <a:endParaRPr lang="ja-JP" sz="1050" kern="100" dirty="0">
                <a:effectLst/>
                <a:latin typeface="+mn-ea"/>
                <a:cs typeface="Times New Roman" panose="02020603050405020304" pitchFamily="18" charset="0"/>
              </a:endParaRPr>
            </a:p>
          </p:txBody>
        </p:sp>
        <p:sp>
          <p:nvSpPr>
            <p:cNvPr id="21" name="Rectangle 353">
              <a:extLst>
                <a:ext uri="{FF2B5EF4-FFF2-40B4-BE49-F238E27FC236}">
                  <a16:creationId xmlns:a16="http://schemas.microsoft.com/office/drawing/2014/main" id="{283CB3DB-2DA0-9FAF-F644-42F33AB3F4E0}"/>
                </a:ext>
              </a:extLst>
            </p:cNvPr>
            <p:cNvSpPr>
              <a:spLocks noChangeArrowheads="1"/>
            </p:cNvSpPr>
            <p:nvPr/>
          </p:nvSpPr>
          <p:spPr bwMode="auto">
            <a:xfrm>
              <a:off x="1400" y="1425"/>
              <a:ext cx="9250" cy="931"/>
            </a:xfrm>
            <a:prstGeom prst="rect">
              <a:avLst/>
            </a:prstGeom>
            <a:solidFill>
              <a:srgbClr val="FFFFFF"/>
            </a:solidFill>
            <a:ln w="9525">
              <a:solidFill>
                <a:srgbClr val="000000"/>
              </a:solidFill>
              <a:miter lim="800000"/>
              <a:headEnd/>
              <a:tailEnd/>
            </a:ln>
          </p:spPr>
          <p:txBody>
            <a:bodyPr rot="0" vert="horz" wrap="square" lIns="74295" tIns="0" rIns="74295" bIns="0" anchor="ctr" anchorCtr="0" upright="1">
              <a:noAutofit/>
            </a:bodyPr>
            <a:lstStyle/>
            <a:p>
              <a:pPr algn="just"/>
              <a:r>
                <a:rPr lang="ja-JP" sz="1050" kern="100" dirty="0">
                  <a:effectLst/>
                  <a:latin typeface="+mn-ea"/>
                  <a:cs typeface="Times New Roman" panose="02020603050405020304" pitchFamily="18" charset="0"/>
                </a:rPr>
                <a:t>府条例と同等以上の効果が得られる内容の条例を定めている次の市の区域においては、市の条例が適用され、府の条例は適用除外となります。</a:t>
              </a:r>
              <a:r>
                <a:rPr lang="ja-JP" altLang="en-US" sz="1050" kern="100" dirty="0">
                  <a:effectLst/>
                  <a:latin typeface="+mn-ea"/>
                  <a:cs typeface="Times New Roman" panose="02020603050405020304" pitchFamily="18" charset="0"/>
                </a:rPr>
                <a:t>市の条例に基づく緑化基準等の内容は</a:t>
              </a:r>
              <a:r>
                <a:rPr lang="ja-JP" altLang="en-US" sz="1050" kern="100" dirty="0">
                  <a:latin typeface="+mn-ea"/>
                  <a:cs typeface="Times New Roman" panose="02020603050405020304" pitchFamily="18" charset="0"/>
                </a:rPr>
                <a:t>当該市の担当窓口にお問い合わせください。</a:t>
              </a:r>
              <a:endParaRPr lang="ja-JP" sz="1050" kern="100" dirty="0">
                <a:effectLst/>
                <a:latin typeface="+mn-ea"/>
                <a:cs typeface="Times New Roman" panose="02020603050405020304" pitchFamily="18" charset="0"/>
              </a:endParaRPr>
            </a:p>
          </p:txBody>
        </p:sp>
        <p:sp>
          <p:nvSpPr>
            <p:cNvPr id="22" name="Text Box 354">
              <a:extLst>
                <a:ext uri="{FF2B5EF4-FFF2-40B4-BE49-F238E27FC236}">
                  <a16:creationId xmlns:a16="http://schemas.microsoft.com/office/drawing/2014/main" id="{03DBAD91-FCC5-CBA5-37E9-4B607EF0380F}"/>
                </a:ext>
              </a:extLst>
            </p:cNvPr>
            <p:cNvSpPr txBox="1">
              <a:spLocks noChangeArrowheads="1"/>
            </p:cNvSpPr>
            <p:nvPr/>
          </p:nvSpPr>
          <p:spPr bwMode="auto">
            <a:xfrm>
              <a:off x="1400" y="2356"/>
              <a:ext cx="9251" cy="404"/>
            </a:xfrm>
            <a:prstGeom prst="rect">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a:headEnd/>
              <a:tailEnd/>
            </a:ln>
          </p:spPr>
          <p:style>
            <a:lnRef idx="1">
              <a:schemeClr val="accent6"/>
            </a:lnRef>
            <a:fillRef idx="2">
              <a:schemeClr val="accent6"/>
            </a:fillRef>
            <a:effectRef idx="1">
              <a:schemeClr val="accent6"/>
            </a:effectRef>
            <a:fontRef idx="minor">
              <a:schemeClr val="dk1"/>
            </a:fontRef>
          </p:style>
          <p:txBody>
            <a:bodyPr rot="0" vert="horz" wrap="square" lIns="74295" tIns="8890" rIns="74295" bIns="8890" anchor="ctr" anchorCtr="0" upright="1">
              <a:noAutofit/>
            </a:bodyPr>
            <a:lstStyle/>
            <a:p>
              <a:pPr algn="ctr"/>
              <a:r>
                <a:rPr lang="ja-JP" sz="1050" kern="100" dirty="0">
                  <a:effectLst/>
                  <a:latin typeface="+mn-ea"/>
                  <a:cs typeface="Times New Roman" panose="02020603050405020304" pitchFamily="18" charset="0"/>
                </a:rPr>
                <a:t>堺市、豊中市、池田市、吹田市、高槻市、守口市、</a:t>
              </a:r>
              <a:r>
                <a:rPr lang="ja-JP" altLang="en-US" sz="1050" kern="100" dirty="0">
                  <a:effectLst/>
                  <a:latin typeface="+mn-ea"/>
                  <a:cs typeface="Times New Roman" panose="02020603050405020304" pitchFamily="18" charset="0"/>
                </a:rPr>
                <a:t>茨木市、</a:t>
              </a:r>
              <a:r>
                <a:rPr lang="ja-JP" sz="1050" kern="100" dirty="0">
                  <a:effectLst/>
                  <a:latin typeface="+mn-ea"/>
                  <a:cs typeface="Times New Roman" panose="02020603050405020304" pitchFamily="18" charset="0"/>
                </a:rPr>
                <a:t>八尾市、箕面市、</a:t>
              </a:r>
              <a:r>
                <a:rPr lang="ja-JP" sz="1050" kern="100" dirty="0">
                  <a:solidFill>
                    <a:schemeClr val="tx1"/>
                  </a:solidFill>
                  <a:effectLst/>
                  <a:latin typeface="+mn-ea"/>
                  <a:cs typeface="Times New Roman" panose="02020603050405020304" pitchFamily="18" charset="0"/>
                </a:rPr>
                <a:t>高石市</a:t>
              </a:r>
            </a:p>
          </p:txBody>
        </p:sp>
      </p:grpSp>
      <p:sp>
        <p:nvSpPr>
          <p:cNvPr id="18" name="AutoShape 517">
            <a:extLst>
              <a:ext uri="{FF2B5EF4-FFF2-40B4-BE49-F238E27FC236}">
                <a16:creationId xmlns:a16="http://schemas.microsoft.com/office/drawing/2014/main" id="{028122A1-683E-9114-1A6A-CB506CC6856A}"/>
              </a:ext>
            </a:extLst>
          </p:cNvPr>
          <p:cNvSpPr>
            <a:spLocks noChangeArrowheads="1"/>
          </p:cNvSpPr>
          <p:nvPr/>
        </p:nvSpPr>
        <p:spPr bwMode="auto">
          <a:xfrm>
            <a:off x="753786" y="8430696"/>
            <a:ext cx="1042409" cy="299871"/>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適用除外</a:t>
            </a:r>
          </a:p>
        </p:txBody>
      </p:sp>
      <p:sp>
        <p:nvSpPr>
          <p:cNvPr id="15" name="テキスト ボックス 14">
            <a:extLst>
              <a:ext uri="{FF2B5EF4-FFF2-40B4-BE49-F238E27FC236}">
                <a16:creationId xmlns:a16="http://schemas.microsoft.com/office/drawing/2014/main" id="{A3187647-1FCD-4CDF-8116-17D6028B5E6D}"/>
              </a:ext>
            </a:extLst>
          </p:cNvPr>
          <p:cNvSpPr txBox="1"/>
          <p:nvPr/>
        </p:nvSpPr>
        <p:spPr>
          <a:xfrm>
            <a:off x="3457322" y="5186064"/>
            <a:ext cx="1351652" cy="253916"/>
          </a:xfrm>
          <a:prstGeom prst="rect">
            <a:avLst/>
          </a:prstGeom>
          <a:solidFill>
            <a:srgbClr val="FFFFFF"/>
          </a:solidFill>
          <a:ln>
            <a:solidFill>
              <a:schemeClr val="tx1"/>
            </a:solidFill>
          </a:ln>
        </p:spPr>
        <p:txBody>
          <a:bodyPr wrap="none" rtlCol="0">
            <a:spAutoFit/>
          </a:bodyPr>
          <a:lstStyle/>
          <a:p>
            <a:r>
              <a:rPr kumimoji="1" lang="ja-JP" altLang="en-US" sz="1050" dirty="0">
                <a:latin typeface="BIZ UDPゴシック" panose="020B0400000000000000" pitchFamily="50" charset="-128"/>
                <a:ea typeface="BIZ UDPゴシック" panose="020B0400000000000000" pitchFamily="50" charset="-128"/>
              </a:rPr>
              <a:t>大阪府　建築物緑化</a:t>
            </a:r>
          </a:p>
        </p:txBody>
      </p:sp>
      <p:sp>
        <p:nvSpPr>
          <p:cNvPr id="23" name="テキスト ボックス 22">
            <a:extLst>
              <a:ext uri="{FF2B5EF4-FFF2-40B4-BE49-F238E27FC236}">
                <a16:creationId xmlns:a16="http://schemas.microsoft.com/office/drawing/2014/main" id="{8A565CC6-F9FF-4317-A5D0-C6ADF81A2853}"/>
              </a:ext>
            </a:extLst>
          </p:cNvPr>
          <p:cNvSpPr txBox="1"/>
          <p:nvPr/>
        </p:nvSpPr>
        <p:spPr>
          <a:xfrm>
            <a:off x="4918462" y="5170743"/>
            <a:ext cx="515343" cy="280928"/>
          </a:xfrm>
          <a:prstGeom prst="roundRect">
            <a:avLst/>
          </a:prstGeom>
          <a:solidFill>
            <a:srgbClr val="FFFFFF"/>
          </a:solidFill>
          <a:ln>
            <a:solidFill>
              <a:schemeClr val="tx1"/>
            </a:solidFill>
          </a:ln>
        </p:spPr>
        <p:txBody>
          <a:bodyPr wrap="square" rtlCol="0">
            <a:spAutoFit/>
          </a:bodyPr>
          <a:lstStyle/>
          <a:p>
            <a:r>
              <a:rPr kumimoji="1" lang="ja-JP" altLang="en-US" sz="1050" dirty="0">
                <a:latin typeface="BIZ UDPゴシック" panose="020B0400000000000000" pitchFamily="50" charset="-128"/>
                <a:ea typeface="BIZ UDPゴシック" panose="020B0400000000000000" pitchFamily="50" charset="-128"/>
              </a:rPr>
              <a:t>検索</a:t>
            </a:r>
          </a:p>
        </p:txBody>
      </p:sp>
      <p:sp>
        <p:nvSpPr>
          <p:cNvPr id="24" name="AutoShape 519">
            <a:extLst>
              <a:ext uri="{FF2B5EF4-FFF2-40B4-BE49-F238E27FC236}">
                <a16:creationId xmlns:a16="http://schemas.microsoft.com/office/drawing/2014/main" id="{F4C7FB27-E113-4D0F-B50F-D48C71C4DBAA}"/>
              </a:ext>
            </a:extLst>
          </p:cNvPr>
          <p:cNvSpPr>
            <a:spLocks noChangeArrowheads="1"/>
          </p:cNvSpPr>
          <p:nvPr/>
        </p:nvSpPr>
        <p:spPr bwMode="auto">
          <a:xfrm>
            <a:off x="405780" y="5690254"/>
            <a:ext cx="3223324" cy="324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just">
              <a:lnSpc>
                <a:spcPts val="1700"/>
              </a:lnSpc>
            </a:pPr>
            <a:r>
              <a:rPr lang="ja-JP" sz="12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緑化計画・完了書の届出にかかる手続きフロー</a:t>
            </a:r>
            <a:endParaRPr lang="ja-JP" sz="105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grpSp>
        <p:nvGrpSpPr>
          <p:cNvPr id="25" name="Group 524">
            <a:extLst>
              <a:ext uri="{FF2B5EF4-FFF2-40B4-BE49-F238E27FC236}">
                <a16:creationId xmlns:a16="http://schemas.microsoft.com/office/drawing/2014/main" id="{D54F6264-8DA7-42B5-9737-36DD17A943C7}"/>
              </a:ext>
            </a:extLst>
          </p:cNvPr>
          <p:cNvGrpSpPr>
            <a:grpSpLocks/>
          </p:cNvGrpSpPr>
          <p:nvPr/>
        </p:nvGrpSpPr>
        <p:grpSpPr bwMode="auto">
          <a:xfrm>
            <a:off x="586447" y="6211570"/>
            <a:ext cx="6417538" cy="1705610"/>
            <a:chOff x="759" y="8388"/>
            <a:chExt cx="10122" cy="2686"/>
          </a:xfrm>
          <a:effectLst/>
        </p:grpSpPr>
        <p:grpSp>
          <p:nvGrpSpPr>
            <p:cNvPr id="26" name="Group 523">
              <a:extLst>
                <a:ext uri="{FF2B5EF4-FFF2-40B4-BE49-F238E27FC236}">
                  <a16:creationId xmlns:a16="http://schemas.microsoft.com/office/drawing/2014/main" id="{1F139884-983B-4A2B-82E8-29EF11D9BB92}"/>
                </a:ext>
              </a:extLst>
            </p:cNvPr>
            <p:cNvGrpSpPr>
              <a:grpSpLocks/>
            </p:cNvGrpSpPr>
            <p:nvPr/>
          </p:nvGrpSpPr>
          <p:grpSpPr bwMode="auto">
            <a:xfrm>
              <a:off x="3196" y="8388"/>
              <a:ext cx="7685" cy="2686"/>
              <a:chOff x="3196" y="8388"/>
              <a:chExt cx="7685" cy="2686"/>
            </a:xfrm>
          </p:grpSpPr>
          <p:sp>
            <p:nvSpPr>
              <p:cNvPr id="29" name="AutoShape 355">
                <a:extLst>
                  <a:ext uri="{FF2B5EF4-FFF2-40B4-BE49-F238E27FC236}">
                    <a16:creationId xmlns:a16="http://schemas.microsoft.com/office/drawing/2014/main" id="{498207BD-2A89-4530-80FD-B54EA2F782C2}"/>
                  </a:ext>
                </a:extLst>
              </p:cNvPr>
              <p:cNvSpPr>
                <a:spLocks noChangeArrowheads="1"/>
              </p:cNvSpPr>
              <p:nvPr/>
            </p:nvSpPr>
            <p:spPr bwMode="auto">
              <a:xfrm>
                <a:off x="9577" y="8401"/>
                <a:ext cx="1304" cy="2033"/>
              </a:xfrm>
              <a:prstGeom prst="homePlate">
                <a:avLst>
                  <a:gd name="adj" fmla="val 25000"/>
                </a:avLst>
              </a:prstGeom>
              <a:solidFill>
                <a:srgbClr val="FFFFFF"/>
              </a:solidFill>
              <a:ln w="9525">
                <a:solidFill>
                  <a:srgbClr val="000000"/>
                </a:solidFill>
                <a:miter lim="800000"/>
                <a:headEnd/>
                <a:tailEnd/>
              </a:ln>
              <a:effectLst>
                <a:outerShdw dist="107763" dir="2700000" algn="ctr" rotWithShape="0">
                  <a:srgbClr val="808080">
                    <a:alpha val="50000"/>
                  </a:srgbClr>
                </a:outerShdw>
              </a:effectLst>
            </p:spPr>
            <p:txBody>
              <a:bodyPr rot="0" vert="eaVert" wrap="square" lIns="66960" tIns="0" rIns="66960" bIns="0" anchor="ctr" anchorCtr="0" upright="1">
                <a:noAutofit/>
              </a:bodyPr>
              <a:lstStyle/>
              <a:p>
                <a:pPr algn="ctr"/>
                <a:r>
                  <a:rPr lang="en-US" sz="1050" kern="100" dirty="0">
                    <a:effectLst/>
                    <a:latin typeface="+mj-ea"/>
                    <a:ea typeface="+mj-ea"/>
                    <a:cs typeface="Times New Roman" panose="02020603050405020304" pitchFamily="18" charset="0"/>
                  </a:rPr>
                  <a:t> </a:t>
                </a:r>
                <a:r>
                  <a:rPr lang="ja-JP" sz="1050" kern="100" dirty="0">
                    <a:effectLst/>
                    <a:latin typeface="+mj-ea"/>
                    <a:ea typeface="+mj-ea"/>
                    <a:cs typeface="Times New Roman" panose="02020603050405020304" pitchFamily="18" charset="0"/>
                  </a:rPr>
                  <a:t>緑化完了書の届出</a:t>
                </a:r>
              </a:p>
            </p:txBody>
          </p:sp>
          <p:sp>
            <p:nvSpPr>
              <p:cNvPr id="30" name="AutoShape 356">
                <a:extLst>
                  <a:ext uri="{FF2B5EF4-FFF2-40B4-BE49-F238E27FC236}">
                    <a16:creationId xmlns:a16="http://schemas.microsoft.com/office/drawing/2014/main" id="{D411229B-9DA3-49C8-B7CF-107311C8ADB1}"/>
                  </a:ext>
                </a:extLst>
              </p:cNvPr>
              <p:cNvSpPr>
                <a:spLocks noChangeArrowheads="1"/>
              </p:cNvSpPr>
              <p:nvPr/>
            </p:nvSpPr>
            <p:spPr bwMode="auto">
              <a:xfrm>
                <a:off x="6353" y="8388"/>
                <a:ext cx="1365" cy="2046"/>
              </a:xfrm>
              <a:prstGeom prst="homePlate">
                <a:avLst>
                  <a:gd name="adj" fmla="val 25000"/>
                </a:avLst>
              </a:prstGeom>
              <a:solidFill>
                <a:srgbClr val="FFFFFF"/>
              </a:solidFill>
              <a:ln w="9525">
                <a:solidFill>
                  <a:srgbClr val="000000"/>
                </a:solidFill>
                <a:miter lim="800000"/>
                <a:headEnd/>
                <a:tailEnd/>
              </a:ln>
              <a:effectLst>
                <a:outerShdw dist="107763" dir="2700000" algn="ctr" rotWithShape="0">
                  <a:srgbClr val="808080">
                    <a:alpha val="50000"/>
                  </a:srgbClr>
                </a:outerShdw>
              </a:effectLst>
            </p:spPr>
            <p:txBody>
              <a:bodyPr rot="0" vert="eaVert" wrap="square" lIns="66960" tIns="0" rIns="66960" bIns="0" anchor="ctr" anchorCtr="0" upright="1">
                <a:noAutofit/>
              </a:bodyPr>
              <a:lstStyle/>
              <a:p>
                <a:pPr algn="ctr"/>
                <a:r>
                  <a:rPr lang="en-US" sz="1050" kern="100" dirty="0">
                    <a:effectLst/>
                    <a:latin typeface="+mj-ea"/>
                    <a:ea typeface="+mj-ea"/>
                    <a:cs typeface="Times New Roman" panose="02020603050405020304" pitchFamily="18" charset="0"/>
                  </a:rPr>
                  <a:t> </a:t>
                </a:r>
                <a:r>
                  <a:rPr lang="ja-JP" sz="1050" kern="100" dirty="0">
                    <a:effectLst/>
                    <a:latin typeface="+mj-ea"/>
                    <a:ea typeface="+mj-ea"/>
                    <a:cs typeface="Times New Roman" panose="02020603050405020304" pitchFamily="18" charset="0"/>
                  </a:rPr>
                  <a:t>緑化工事の実施</a:t>
                </a:r>
              </a:p>
            </p:txBody>
          </p:sp>
          <p:sp>
            <p:nvSpPr>
              <p:cNvPr id="31" name="AutoShape 359">
                <a:extLst>
                  <a:ext uri="{FF2B5EF4-FFF2-40B4-BE49-F238E27FC236}">
                    <a16:creationId xmlns:a16="http://schemas.microsoft.com/office/drawing/2014/main" id="{91C8C9E9-0329-4B56-A77E-BCA2752E96BE}"/>
                  </a:ext>
                </a:extLst>
              </p:cNvPr>
              <p:cNvSpPr>
                <a:spLocks noChangeArrowheads="1"/>
              </p:cNvSpPr>
              <p:nvPr/>
            </p:nvSpPr>
            <p:spPr bwMode="auto">
              <a:xfrm>
                <a:off x="4752" y="8401"/>
                <a:ext cx="1365" cy="2033"/>
              </a:xfrm>
              <a:prstGeom prst="homePlate">
                <a:avLst>
                  <a:gd name="adj" fmla="val 25000"/>
                </a:avLst>
              </a:prstGeom>
              <a:solidFill>
                <a:srgbClr val="FFFFFF"/>
              </a:solidFill>
              <a:ln w="9525">
                <a:solidFill>
                  <a:srgbClr val="000000"/>
                </a:solidFill>
                <a:miter lim="800000"/>
                <a:headEnd/>
                <a:tailEnd/>
              </a:ln>
              <a:effectLst>
                <a:outerShdw dist="107763" dir="2700000" algn="ctr" rotWithShape="0">
                  <a:srgbClr val="808080">
                    <a:alpha val="50000"/>
                  </a:srgbClr>
                </a:outerShdw>
              </a:effectLst>
            </p:spPr>
            <p:txBody>
              <a:bodyPr rot="0" vert="eaVert" wrap="square" lIns="66960" tIns="0" rIns="66960" bIns="0" anchor="ctr" anchorCtr="1" upright="1">
                <a:noAutofit/>
              </a:bodyPr>
              <a:lstStyle/>
              <a:p>
                <a:pPr algn="ctr"/>
                <a:r>
                  <a:rPr lang="en-US" sz="1050" kern="100" dirty="0">
                    <a:effectLst/>
                    <a:latin typeface="+mj-ea"/>
                    <a:ea typeface="+mj-ea"/>
                    <a:cs typeface="Times New Roman" panose="02020603050405020304" pitchFamily="18" charset="0"/>
                  </a:rPr>
                  <a:t> </a:t>
                </a:r>
                <a:r>
                  <a:rPr lang="ja-JP" sz="1050" kern="100" dirty="0">
                    <a:effectLst/>
                    <a:latin typeface="+mj-ea"/>
                    <a:ea typeface="+mj-ea"/>
                    <a:cs typeface="Times New Roman" panose="02020603050405020304" pitchFamily="18" charset="0"/>
                  </a:rPr>
                  <a:t>緑化計画書の届出</a:t>
                </a:r>
              </a:p>
            </p:txBody>
          </p:sp>
          <p:sp>
            <p:nvSpPr>
              <p:cNvPr id="32" name="AutoShape 360">
                <a:extLst>
                  <a:ext uri="{FF2B5EF4-FFF2-40B4-BE49-F238E27FC236}">
                    <a16:creationId xmlns:a16="http://schemas.microsoft.com/office/drawing/2014/main" id="{6D566E75-FB77-4ED0-8B53-AB3D0743B874}"/>
                  </a:ext>
                </a:extLst>
              </p:cNvPr>
              <p:cNvSpPr>
                <a:spLocks noChangeArrowheads="1"/>
              </p:cNvSpPr>
              <p:nvPr/>
            </p:nvSpPr>
            <p:spPr bwMode="auto">
              <a:xfrm>
                <a:off x="3196" y="8401"/>
                <a:ext cx="1372" cy="2033"/>
              </a:xfrm>
              <a:prstGeom prst="homePlate">
                <a:avLst>
                  <a:gd name="adj" fmla="val 25000"/>
                </a:avLst>
              </a:prstGeom>
              <a:solidFill>
                <a:srgbClr val="FFFFFF"/>
              </a:solidFill>
              <a:ln w="9525">
                <a:solidFill>
                  <a:srgbClr val="000000"/>
                </a:solidFill>
                <a:miter lim="800000"/>
                <a:headEnd/>
                <a:tailEnd/>
              </a:ln>
              <a:effectLst>
                <a:outerShdw dist="107763" dir="2700000" algn="ctr" rotWithShape="0">
                  <a:srgbClr val="808080">
                    <a:alpha val="50000"/>
                  </a:srgbClr>
                </a:outerShdw>
              </a:effectLst>
            </p:spPr>
            <p:txBody>
              <a:bodyPr rot="0" vert="eaVert" wrap="square" lIns="66960" tIns="0" rIns="66960" bIns="0" anchor="ctr" anchorCtr="0" upright="1">
                <a:noAutofit/>
              </a:bodyPr>
              <a:lstStyle/>
              <a:p>
                <a:pPr algn="ctr"/>
                <a:r>
                  <a:rPr lang="en-US" sz="1050" kern="100" dirty="0">
                    <a:effectLst/>
                    <a:latin typeface="+mn-ea"/>
                    <a:cs typeface="Times New Roman" panose="02020603050405020304" pitchFamily="18" charset="0"/>
                  </a:rPr>
                  <a:t> </a:t>
                </a:r>
                <a:r>
                  <a:rPr lang="ja-JP" sz="1050" kern="100" dirty="0">
                    <a:effectLst/>
                    <a:latin typeface="+mn-ea"/>
                    <a:cs typeface="Times New Roman" panose="02020603050405020304" pitchFamily="18" charset="0"/>
                  </a:rPr>
                  <a:t>事前相談</a:t>
                </a:r>
                <a:r>
                  <a:rPr lang="en-US" altLang="ja-JP" sz="1050" kern="100" dirty="0">
                    <a:effectLst/>
                    <a:latin typeface="+mn-ea"/>
                    <a:cs typeface="Times New Roman" panose="02020603050405020304" pitchFamily="18" charset="0"/>
                  </a:rPr>
                  <a:t>※</a:t>
                </a:r>
                <a:endParaRPr lang="ja-JP" sz="1050" kern="100" dirty="0">
                  <a:effectLst/>
                  <a:latin typeface="+mn-ea"/>
                  <a:cs typeface="Times New Roman" panose="02020603050405020304" pitchFamily="18" charset="0"/>
                </a:endParaRPr>
              </a:p>
            </p:txBody>
          </p:sp>
          <p:sp>
            <p:nvSpPr>
              <p:cNvPr id="33" name="AutoShape 364">
                <a:extLst>
                  <a:ext uri="{FF2B5EF4-FFF2-40B4-BE49-F238E27FC236}">
                    <a16:creationId xmlns:a16="http://schemas.microsoft.com/office/drawing/2014/main" id="{1335CA57-84DB-41C5-ABF5-4CC364B7F4CD}"/>
                  </a:ext>
                </a:extLst>
              </p:cNvPr>
              <p:cNvSpPr>
                <a:spLocks noChangeArrowheads="1"/>
              </p:cNvSpPr>
              <p:nvPr/>
            </p:nvSpPr>
            <p:spPr bwMode="auto">
              <a:xfrm rot="5400000">
                <a:off x="5198" y="10434"/>
                <a:ext cx="360" cy="360"/>
              </a:xfrm>
              <a:prstGeom prst="stripedRightArrow">
                <a:avLst>
                  <a:gd name="adj1" fmla="val 50000"/>
                  <a:gd name="adj2" fmla="val 25000"/>
                </a:avLst>
              </a:prstGeom>
              <a:solidFill>
                <a:srgbClr val="FFFFFF"/>
              </a:solidFill>
              <a:ln w="9525">
                <a:solidFill>
                  <a:srgbClr val="000000"/>
                </a:solidFill>
                <a:miter lim="800000"/>
                <a:headEnd/>
                <a:tailEnd/>
              </a:ln>
            </p:spPr>
            <p:txBody>
              <a:bodyPr rot="0" vert="horz" wrap="square" lIns="74295" tIns="8890" rIns="74295" bIns="8890" anchor="t" anchorCtr="0" upright="1">
                <a:noAutofit/>
              </a:bodyPr>
              <a:lstStyle/>
              <a:p>
                <a:endParaRPr lang="ja-JP" altLang="en-US"/>
              </a:p>
            </p:txBody>
          </p:sp>
          <p:sp>
            <p:nvSpPr>
              <p:cNvPr id="34" name="AutoShape 366">
                <a:extLst>
                  <a:ext uri="{FF2B5EF4-FFF2-40B4-BE49-F238E27FC236}">
                    <a16:creationId xmlns:a16="http://schemas.microsoft.com/office/drawing/2014/main" id="{0A2411D2-4243-4619-A1A1-14EF2347D674}"/>
                  </a:ext>
                </a:extLst>
              </p:cNvPr>
              <p:cNvSpPr>
                <a:spLocks noChangeArrowheads="1"/>
              </p:cNvSpPr>
              <p:nvPr/>
            </p:nvSpPr>
            <p:spPr bwMode="auto">
              <a:xfrm rot="5400000">
                <a:off x="9929" y="10434"/>
                <a:ext cx="360" cy="360"/>
              </a:xfrm>
              <a:prstGeom prst="stripedRightArrow">
                <a:avLst>
                  <a:gd name="adj1" fmla="val 50000"/>
                  <a:gd name="adj2" fmla="val 25000"/>
                </a:avLst>
              </a:prstGeom>
              <a:solidFill>
                <a:srgbClr val="FFFFFF"/>
              </a:solidFill>
              <a:ln w="9525">
                <a:solidFill>
                  <a:srgbClr val="000000"/>
                </a:solidFill>
                <a:miter lim="800000"/>
                <a:headEnd/>
                <a:tailEnd/>
              </a:ln>
            </p:spPr>
            <p:txBody>
              <a:bodyPr rot="0" vert="horz" wrap="square" lIns="74295" tIns="8890" rIns="74295" bIns="8890" anchor="t" anchorCtr="0" upright="1">
                <a:noAutofit/>
              </a:bodyPr>
              <a:lstStyle/>
              <a:p>
                <a:endParaRPr lang="ja-JP" altLang="en-US"/>
              </a:p>
            </p:txBody>
          </p:sp>
          <p:sp>
            <p:nvSpPr>
              <p:cNvPr id="35" name="AutoShape 455">
                <a:extLst>
                  <a:ext uri="{FF2B5EF4-FFF2-40B4-BE49-F238E27FC236}">
                    <a16:creationId xmlns:a16="http://schemas.microsoft.com/office/drawing/2014/main" id="{40B852ED-6202-488D-838D-08D986836729}"/>
                  </a:ext>
                </a:extLst>
              </p:cNvPr>
              <p:cNvSpPr>
                <a:spLocks noChangeArrowheads="1"/>
              </p:cNvSpPr>
              <p:nvPr/>
            </p:nvSpPr>
            <p:spPr bwMode="auto">
              <a:xfrm>
                <a:off x="3196" y="10794"/>
                <a:ext cx="964" cy="280"/>
              </a:xfrm>
              <a:prstGeom prst="roundRect">
                <a:avLst>
                  <a:gd name="adj" fmla="val 16667"/>
                </a:avLst>
              </a:prstGeom>
              <a:solidFill>
                <a:srgbClr val="FFFFFF"/>
              </a:solidFill>
              <a:ln w="9525">
                <a:solidFill>
                  <a:srgbClr val="000000"/>
                </a:solidFill>
                <a:round/>
                <a:headEnd/>
                <a:tailEnd/>
              </a:ln>
              <a:effectLst/>
            </p:spPr>
            <p:txBody>
              <a:bodyPr rot="0" vert="horz" wrap="square" lIns="18000" tIns="8890" rIns="18000" bIns="8890" anchor="t" anchorCtr="0" upright="1">
                <a:noAutofit/>
              </a:bodyPr>
              <a:lstStyle/>
              <a:p>
                <a:pPr algn="ctr">
                  <a:lnSpc>
                    <a:spcPts val="1200"/>
                  </a:lnSpc>
                </a:pPr>
                <a:r>
                  <a:rPr lang="ja-JP" sz="1050" kern="100" dirty="0">
                    <a:effectLst/>
                    <a:latin typeface="+mn-ea"/>
                    <a:cs typeface="Times New Roman" panose="02020603050405020304" pitchFamily="18" charset="0"/>
                  </a:rPr>
                  <a:t>市町村</a:t>
                </a:r>
              </a:p>
            </p:txBody>
          </p:sp>
          <p:sp>
            <p:nvSpPr>
              <p:cNvPr id="36" name="AutoShape 456">
                <a:extLst>
                  <a:ext uri="{FF2B5EF4-FFF2-40B4-BE49-F238E27FC236}">
                    <a16:creationId xmlns:a16="http://schemas.microsoft.com/office/drawing/2014/main" id="{4DDA6159-D4F8-49C7-B030-ED194F299461}"/>
                  </a:ext>
                </a:extLst>
              </p:cNvPr>
              <p:cNvSpPr>
                <a:spLocks noChangeArrowheads="1"/>
              </p:cNvSpPr>
              <p:nvPr/>
            </p:nvSpPr>
            <p:spPr bwMode="auto">
              <a:xfrm>
                <a:off x="4883" y="10794"/>
                <a:ext cx="964" cy="280"/>
              </a:xfrm>
              <a:prstGeom prst="roundRect">
                <a:avLst>
                  <a:gd name="adj" fmla="val 16667"/>
                </a:avLst>
              </a:prstGeom>
              <a:solidFill>
                <a:srgbClr val="FFFFFF"/>
              </a:solidFill>
              <a:ln w="9525">
                <a:solidFill>
                  <a:srgbClr val="000000"/>
                </a:solidFill>
                <a:round/>
                <a:headEnd/>
                <a:tailEnd/>
              </a:ln>
              <a:effectLst/>
            </p:spPr>
            <p:txBody>
              <a:bodyPr rot="0" vert="horz" wrap="square" lIns="18000" tIns="8890" rIns="18000" bIns="8890" anchor="t" anchorCtr="0" upright="1">
                <a:noAutofit/>
              </a:bodyPr>
              <a:lstStyle/>
              <a:p>
                <a:pPr algn="ctr">
                  <a:lnSpc>
                    <a:spcPts val="1200"/>
                  </a:lnSpc>
                </a:pPr>
                <a:r>
                  <a:rPr lang="ja-JP" sz="1050" kern="100">
                    <a:effectLst/>
                    <a:latin typeface="+mn-ea"/>
                    <a:cs typeface="Times New Roman" panose="02020603050405020304" pitchFamily="18" charset="0"/>
                  </a:rPr>
                  <a:t>市町村</a:t>
                </a:r>
              </a:p>
            </p:txBody>
          </p:sp>
          <p:sp>
            <p:nvSpPr>
              <p:cNvPr id="37" name="AutoShape 457">
                <a:extLst>
                  <a:ext uri="{FF2B5EF4-FFF2-40B4-BE49-F238E27FC236}">
                    <a16:creationId xmlns:a16="http://schemas.microsoft.com/office/drawing/2014/main" id="{73CBA41B-76A3-4B7A-A283-1462EDC58ADD}"/>
                  </a:ext>
                </a:extLst>
              </p:cNvPr>
              <p:cNvSpPr>
                <a:spLocks noChangeArrowheads="1"/>
              </p:cNvSpPr>
              <p:nvPr/>
            </p:nvSpPr>
            <p:spPr bwMode="auto">
              <a:xfrm>
                <a:off x="9608" y="10794"/>
                <a:ext cx="964" cy="280"/>
              </a:xfrm>
              <a:prstGeom prst="roundRect">
                <a:avLst>
                  <a:gd name="adj" fmla="val 16667"/>
                </a:avLst>
              </a:prstGeom>
              <a:solidFill>
                <a:srgbClr val="FFFFFF"/>
              </a:solidFill>
              <a:ln w="9525">
                <a:solidFill>
                  <a:srgbClr val="000000"/>
                </a:solidFill>
                <a:round/>
                <a:headEnd/>
                <a:tailEnd/>
              </a:ln>
              <a:effectLst/>
            </p:spPr>
            <p:txBody>
              <a:bodyPr rot="0" vert="horz" wrap="square" lIns="18000" tIns="8890" rIns="18000" bIns="8890" anchor="t" anchorCtr="0" upright="1">
                <a:noAutofit/>
              </a:bodyPr>
              <a:lstStyle/>
              <a:p>
                <a:pPr algn="ctr">
                  <a:lnSpc>
                    <a:spcPts val="1200"/>
                  </a:lnSpc>
                </a:pPr>
                <a:r>
                  <a:rPr lang="ja-JP" sz="1050" kern="100">
                    <a:effectLst/>
                    <a:latin typeface="+mn-ea"/>
                    <a:cs typeface="Times New Roman" panose="02020603050405020304" pitchFamily="18" charset="0"/>
                  </a:rPr>
                  <a:t>市町村</a:t>
                </a:r>
              </a:p>
            </p:txBody>
          </p:sp>
          <p:sp>
            <p:nvSpPr>
              <p:cNvPr id="38" name="AutoShape 458">
                <a:extLst>
                  <a:ext uri="{FF2B5EF4-FFF2-40B4-BE49-F238E27FC236}">
                    <a16:creationId xmlns:a16="http://schemas.microsoft.com/office/drawing/2014/main" id="{AA6F0E0D-1BDD-4618-B850-85EA61F2B294}"/>
                  </a:ext>
                </a:extLst>
              </p:cNvPr>
              <p:cNvSpPr>
                <a:spLocks noChangeArrowheads="1"/>
              </p:cNvSpPr>
              <p:nvPr/>
            </p:nvSpPr>
            <p:spPr bwMode="auto">
              <a:xfrm>
                <a:off x="8008" y="8388"/>
                <a:ext cx="1304" cy="2046"/>
              </a:xfrm>
              <a:prstGeom prst="homePlate">
                <a:avLst>
                  <a:gd name="adj" fmla="val 25000"/>
                </a:avLst>
              </a:prstGeom>
              <a:solidFill>
                <a:srgbClr val="FFFFFF"/>
              </a:solidFill>
              <a:ln w="9525">
                <a:solidFill>
                  <a:srgbClr val="000000"/>
                </a:solidFill>
                <a:prstDash val="dash"/>
                <a:miter lim="800000"/>
                <a:headEnd/>
                <a:tailEnd/>
              </a:ln>
              <a:effectLst>
                <a:outerShdw dist="107763" dir="2700000" algn="ctr" rotWithShape="0">
                  <a:srgbClr val="808080">
                    <a:alpha val="50000"/>
                  </a:srgbClr>
                </a:outerShdw>
              </a:effectLst>
            </p:spPr>
            <p:txBody>
              <a:bodyPr rot="0" vert="eaVert" wrap="square" lIns="66960" tIns="0" rIns="66960" bIns="0" anchor="ctr" anchorCtr="0" upright="1">
                <a:noAutofit/>
              </a:bodyPr>
              <a:lstStyle/>
              <a:p>
                <a:pPr algn="ctr"/>
                <a:r>
                  <a:rPr lang="ja-JP" sz="1050" kern="100" dirty="0">
                    <a:effectLst/>
                    <a:latin typeface="+mj-ea"/>
                    <a:ea typeface="+mj-ea"/>
                    <a:cs typeface="Times New Roman" panose="02020603050405020304" pitchFamily="18" charset="0"/>
                  </a:rPr>
                  <a:t>【変更が必要な場合】</a:t>
                </a:r>
              </a:p>
              <a:p>
                <a:pPr algn="ctr"/>
                <a:r>
                  <a:rPr lang="ja-JP" sz="1050" kern="100" dirty="0">
                    <a:effectLst/>
                    <a:latin typeface="+mj-ea"/>
                    <a:ea typeface="+mj-ea"/>
                    <a:cs typeface="Times New Roman" panose="02020603050405020304" pitchFamily="18" charset="0"/>
                  </a:rPr>
                  <a:t>変更計画書の届出</a:t>
                </a:r>
              </a:p>
            </p:txBody>
          </p:sp>
          <p:sp>
            <p:nvSpPr>
              <p:cNvPr id="39" name="AutoShape 459">
                <a:extLst>
                  <a:ext uri="{FF2B5EF4-FFF2-40B4-BE49-F238E27FC236}">
                    <a16:creationId xmlns:a16="http://schemas.microsoft.com/office/drawing/2014/main" id="{AE77D089-D9B9-4676-A5F7-7BA271362755}"/>
                  </a:ext>
                </a:extLst>
              </p:cNvPr>
              <p:cNvSpPr>
                <a:spLocks noChangeArrowheads="1"/>
              </p:cNvSpPr>
              <p:nvPr/>
            </p:nvSpPr>
            <p:spPr bwMode="auto">
              <a:xfrm rot="5400000">
                <a:off x="8348" y="10434"/>
                <a:ext cx="360" cy="360"/>
              </a:xfrm>
              <a:prstGeom prst="stripedRightArrow">
                <a:avLst>
                  <a:gd name="adj1" fmla="val 50000"/>
                  <a:gd name="adj2" fmla="val 25000"/>
                </a:avLst>
              </a:prstGeom>
              <a:solidFill>
                <a:srgbClr val="FFFFFF"/>
              </a:solidFill>
              <a:ln w="9525">
                <a:solidFill>
                  <a:srgbClr val="000000"/>
                </a:solidFill>
                <a:miter lim="800000"/>
                <a:headEnd/>
                <a:tailEnd/>
              </a:ln>
            </p:spPr>
            <p:txBody>
              <a:bodyPr rot="0" vert="horz" wrap="square" lIns="74295" tIns="8890" rIns="74295" bIns="8890" anchor="t" anchorCtr="0" upright="1">
                <a:noAutofit/>
              </a:bodyPr>
              <a:lstStyle/>
              <a:p>
                <a:endParaRPr lang="ja-JP" altLang="en-US"/>
              </a:p>
            </p:txBody>
          </p:sp>
          <p:sp>
            <p:nvSpPr>
              <p:cNvPr id="40" name="AutoShape 460">
                <a:extLst>
                  <a:ext uri="{FF2B5EF4-FFF2-40B4-BE49-F238E27FC236}">
                    <a16:creationId xmlns:a16="http://schemas.microsoft.com/office/drawing/2014/main" id="{365AFE1A-126A-425D-9A83-C55F14E5C124}"/>
                  </a:ext>
                </a:extLst>
              </p:cNvPr>
              <p:cNvSpPr>
                <a:spLocks noChangeArrowheads="1"/>
              </p:cNvSpPr>
              <p:nvPr/>
            </p:nvSpPr>
            <p:spPr bwMode="auto">
              <a:xfrm>
                <a:off x="8059" y="10794"/>
                <a:ext cx="964" cy="280"/>
              </a:xfrm>
              <a:prstGeom prst="roundRect">
                <a:avLst>
                  <a:gd name="adj" fmla="val 16667"/>
                </a:avLst>
              </a:prstGeom>
              <a:solidFill>
                <a:srgbClr val="FFFFFF"/>
              </a:solidFill>
              <a:ln w="9525">
                <a:solidFill>
                  <a:srgbClr val="000000"/>
                </a:solidFill>
                <a:round/>
                <a:headEnd/>
                <a:tailEnd/>
              </a:ln>
              <a:effectLst/>
            </p:spPr>
            <p:txBody>
              <a:bodyPr rot="0" vert="horz" wrap="square" lIns="18000" tIns="8890" rIns="18000" bIns="8890" anchor="t" anchorCtr="0" upright="1">
                <a:noAutofit/>
              </a:bodyPr>
              <a:lstStyle/>
              <a:p>
                <a:pPr algn="ctr">
                  <a:lnSpc>
                    <a:spcPts val="1200"/>
                  </a:lnSpc>
                </a:pPr>
                <a:r>
                  <a:rPr lang="ja-JP" sz="1050" kern="100">
                    <a:effectLst/>
                    <a:latin typeface="+mn-ea"/>
                    <a:cs typeface="Times New Roman" panose="02020603050405020304" pitchFamily="18" charset="0"/>
                  </a:rPr>
                  <a:t>市町村</a:t>
                </a:r>
              </a:p>
            </p:txBody>
          </p:sp>
          <p:sp>
            <p:nvSpPr>
              <p:cNvPr id="41" name="AutoShape 477">
                <a:extLst>
                  <a:ext uri="{FF2B5EF4-FFF2-40B4-BE49-F238E27FC236}">
                    <a16:creationId xmlns:a16="http://schemas.microsoft.com/office/drawing/2014/main" id="{6433CD29-E219-47A5-B699-A5BDF7717995}"/>
                  </a:ext>
                </a:extLst>
              </p:cNvPr>
              <p:cNvSpPr>
                <a:spLocks noChangeArrowheads="1"/>
              </p:cNvSpPr>
              <p:nvPr/>
            </p:nvSpPr>
            <p:spPr bwMode="auto">
              <a:xfrm>
                <a:off x="3518" y="10434"/>
                <a:ext cx="309" cy="360"/>
              </a:xfrm>
              <a:prstGeom prst="upDownArrow">
                <a:avLst>
                  <a:gd name="adj1" fmla="val 50000"/>
                  <a:gd name="adj2" fmla="val 23301"/>
                </a:avLst>
              </a:prstGeom>
              <a:solidFill>
                <a:srgbClr val="FFFFFF"/>
              </a:solidFill>
              <a:ln w="9525">
                <a:solidFill>
                  <a:srgbClr val="000000"/>
                </a:solidFill>
                <a:miter lim="800000"/>
                <a:headEnd/>
                <a:tailEnd/>
              </a:ln>
            </p:spPr>
            <p:txBody>
              <a:bodyPr rot="0" vert="eaVert" wrap="square" lIns="74295" tIns="8890" rIns="74295" bIns="8890" anchor="t" anchorCtr="0" upright="1">
                <a:noAutofit/>
              </a:bodyPr>
              <a:lstStyle/>
              <a:p>
                <a:endParaRPr lang="ja-JP" altLang="en-US"/>
              </a:p>
            </p:txBody>
          </p:sp>
        </p:grpSp>
        <p:sp>
          <p:nvSpPr>
            <p:cNvPr id="27" name="Rectangle 367">
              <a:extLst>
                <a:ext uri="{FF2B5EF4-FFF2-40B4-BE49-F238E27FC236}">
                  <a16:creationId xmlns:a16="http://schemas.microsoft.com/office/drawing/2014/main" id="{048C57CA-2088-4395-B258-7BB3BA2DB249}"/>
                </a:ext>
              </a:extLst>
            </p:cNvPr>
            <p:cNvSpPr>
              <a:spLocks noChangeArrowheads="1"/>
            </p:cNvSpPr>
            <p:nvPr/>
          </p:nvSpPr>
          <p:spPr bwMode="auto">
            <a:xfrm>
              <a:off x="759" y="8822"/>
              <a:ext cx="2172" cy="941"/>
            </a:xfrm>
            <a:custGeom>
              <a:avLst/>
              <a:gdLst>
                <a:gd name="connsiteX0" fmla="*/ 0 w 1377089"/>
                <a:gd name="connsiteY0" fmla="*/ 98850 h 593090"/>
                <a:gd name="connsiteX1" fmla="*/ 98850 w 1377089"/>
                <a:gd name="connsiteY1" fmla="*/ 0 h 593090"/>
                <a:gd name="connsiteX2" fmla="*/ 229515 w 1377089"/>
                <a:gd name="connsiteY2" fmla="*/ 0 h 593090"/>
                <a:gd name="connsiteX3" fmla="*/ 229515 w 1377089"/>
                <a:gd name="connsiteY3" fmla="*/ 0 h 593090"/>
                <a:gd name="connsiteX4" fmla="*/ 573787 w 1377089"/>
                <a:gd name="connsiteY4" fmla="*/ 0 h 593090"/>
                <a:gd name="connsiteX5" fmla="*/ 1278239 w 1377089"/>
                <a:gd name="connsiteY5" fmla="*/ 0 h 593090"/>
                <a:gd name="connsiteX6" fmla="*/ 1377089 w 1377089"/>
                <a:gd name="connsiteY6" fmla="*/ 98850 h 593090"/>
                <a:gd name="connsiteX7" fmla="*/ 1377089 w 1377089"/>
                <a:gd name="connsiteY7" fmla="*/ 345969 h 593090"/>
                <a:gd name="connsiteX8" fmla="*/ 1377089 w 1377089"/>
                <a:gd name="connsiteY8" fmla="*/ 345969 h 593090"/>
                <a:gd name="connsiteX9" fmla="*/ 1377089 w 1377089"/>
                <a:gd name="connsiteY9" fmla="*/ 494242 h 593090"/>
                <a:gd name="connsiteX10" fmla="*/ 1377089 w 1377089"/>
                <a:gd name="connsiteY10" fmla="*/ 494240 h 593090"/>
                <a:gd name="connsiteX11" fmla="*/ 1278239 w 1377089"/>
                <a:gd name="connsiteY11" fmla="*/ 593090 h 593090"/>
                <a:gd name="connsiteX12" fmla="*/ 573787 w 1377089"/>
                <a:gd name="connsiteY12" fmla="*/ 593090 h 593090"/>
                <a:gd name="connsiteX13" fmla="*/ 470235 w 1377089"/>
                <a:gd name="connsiteY13" fmla="*/ 697705 h 593090"/>
                <a:gd name="connsiteX14" fmla="*/ 229515 w 1377089"/>
                <a:gd name="connsiteY14" fmla="*/ 593090 h 593090"/>
                <a:gd name="connsiteX15" fmla="*/ 98850 w 1377089"/>
                <a:gd name="connsiteY15" fmla="*/ 593090 h 593090"/>
                <a:gd name="connsiteX16" fmla="*/ 0 w 1377089"/>
                <a:gd name="connsiteY16" fmla="*/ 494240 h 593090"/>
                <a:gd name="connsiteX17" fmla="*/ 0 w 1377089"/>
                <a:gd name="connsiteY17" fmla="*/ 494242 h 593090"/>
                <a:gd name="connsiteX18" fmla="*/ 0 w 1377089"/>
                <a:gd name="connsiteY18" fmla="*/ 345969 h 593090"/>
                <a:gd name="connsiteX19" fmla="*/ 0 w 1377089"/>
                <a:gd name="connsiteY19" fmla="*/ 345969 h 593090"/>
                <a:gd name="connsiteX20" fmla="*/ 0 w 1377089"/>
                <a:gd name="connsiteY20" fmla="*/ 98850 h 593090"/>
                <a:gd name="connsiteX0" fmla="*/ 0 w 1377089"/>
                <a:gd name="connsiteY0" fmla="*/ 98850 h 697705"/>
                <a:gd name="connsiteX1" fmla="*/ 98850 w 1377089"/>
                <a:gd name="connsiteY1" fmla="*/ 0 h 697705"/>
                <a:gd name="connsiteX2" fmla="*/ 229515 w 1377089"/>
                <a:gd name="connsiteY2" fmla="*/ 0 h 697705"/>
                <a:gd name="connsiteX3" fmla="*/ 229515 w 1377089"/>
                <a:gd name="connsiteY3" fmla="*/ 0 h 697705"/>
                <a:gd name="connsiteX4" fmla="*/ 573787 w 1377089"/>
                <a:gd name="connsiteY4" fmla="*/ 0 h 697705"/>
                <a:gd name="connsiteX5" fmla="*/ 1278239 w 1377089"/>
                <a:gd name="connsiteY5" fmla="*/ 0 h 697705"/>
                <a:gd name="connsiteX6" fmla="*/ 1377089 w 1377089"/>
                <a:gd name="connsiteY6" fmla="*/ 98850 h 697705"/>
                <a:gd name="connsiteX7" fmla="*/ 1377089 w 1377089"/>
                <a:gd name="connsiteY7" fmla="*/ 345969 h 697705"/>
                <a:gd name="connsiteX8" fmla="*/ 1377089 w 1377089"/>
                <a:gd name="connsiteY8" fmla="*/ 345969 h 697705"/>
                <a:gd name="connsiteX9" fmla="*/ 1377089 w 1377089"/>
                <a:gd name="connsiteY9" fmla="*/ 494242 h 697705"/>
                <a:gd name="connsiteX10" fmla="*/ 1377089 w 1377089"/>
                <a:gd name="connsiteY10" fmla="*/ 494240 h 697705"/>
                <a:gd name="connsiteX11" fmla="*/ 1278239 w 1377089"/>
                <a:gd name="connsiteY11" fmla="*/ 593090 h 697705"/>
                <a:gd name="connsiteX12" fmla="*/ 573787 w 1377089"/>
                <a:gd name="connsiteY12" fmla="*/ 593090 h 697705"/>
                <a:gd name="connsiteX13" fmla="*/ 470235 w 1377089"/>
                <a:gd name="connsiteY13" fmla="*/ 697705 h 697705"/>
                <a:gd name="connsiteX14" fmla="*/ 381915 w 1377089"/>
                <a:gd name="connsiteY14" fmla="*/ 600710 h 697705"/>
                <a:gd name="connsiteX15" fmla="*/ 98850 w 1377089"/>
                <a:gd name="connsiteY15" fmla="*/ 593090 h 697705"/>
                <a:gd name="connsiteX16" fmla="*/ 0 w 1377089"/>
                <a:gd name="connsiteY16" fmla="*/ 494240 h 697705"/>
                <a:gd name="connsiteX17" fmla="*/ 0 w 1377089"/>
                <a:gd name="connsiteY17" fmla="*/ 494242 h 697705"/>
                <a:gd name="connsiteX18" fmla="*/ 0 w 1377089"/>
                <a:gd name="connsiteY18" fmla="*/ 345969 h 697705"/>
                <a:gd name="connsiteX19" fmla="*/ 0 w 1377089"/>
                <a:gd name="connsiteY19" fmla="*/ 345969 h 697705"/>
                <a:gd name="connsiteX20" fmla="*/ 0 w 1377089"/>
                <a:gd name="connsiteY20" fmla="*/ 98850 h 697705"/>
                <a:gd name="connsiteX0" fmla="*/ 0 w 1377089"/>
                <a:gd name="connsiteY0" fmla="*/ 98850 h 697705"/>
                <a:gd name="connsiteX1" fmla="*/ 98850 w 1377089"/>
                <a:gd name="connsiteY1" fmla="*/ 0 h 697705"/>
                <a:gd name="connsiteX2" fmla="*/ 229515 w 1377089"/>
                <a:gd name="connsiteY2" fmla="*/ 0 h 697705"/>
                <a:gd name="connsiteX3" fmla="*/ 229515 w 1377089"/>
                <a:gd name="connsiteY3" fmla="*/ 0 h 697705"/>
                <a:gd name="connsiteX4" fmla="*/ 573787 w 1377089"/>
                <a:gd name="connsiteY4" fmla="*/ 0 h 697705"/>
                <a:gd name="connsiteX5" fmla="*/ 1278239 w 1377089"/>
                <a:gd name="connsiteY5" fmla="*/ 0 h 697705"/>
                <a:gd name="connsiteX6" fmla="*/ 1377089 w 1377089"/>
                <a:gd name="connsiteY6" fmla="*/ 98850 h 697705"/>
                <a:gd name="connsiteX7" fmla="*/ 1377089 w 1377089"/>
                <a:gd name="connsiteY7" fmla="*/ 345969 h 697705"/>
                <a:gd name="connsiteX8" fmla="*/ 1377089 w 1377089"/>
                <a:gd name="connsiteY8" fmla="*/ 345969 h 697705"/>
                <a:gd name="connsiteX9" fmla="*/ 1377089 w 1377089"/>
                <a:gd name="connsiteY9" fmla="*/ 494242 h 697705"/>
                <a:gd name="connsiteX10" fmla="*/ 1377089 w 1377089"/>
                <a:gd name="connsiteY10" fmla="*/ 494240 h 697705"/>
                <a:gd name="connsiteX11" fmla="*/ 1278239 w 1377089"/>
                <a:gd name="connsiteY11" fmla="*/ 593090 h 697705"/>
                <a:gd name="connsiteX12" fmla="*/ 474727 w 1377089"/>
                <a:gd name="connsiteY12" fmla="*/ 623563 h 697705"/>
                <a:gd name="connsiteX13" fmla="*/ 470235 w 1377089"/>
                <a:gd name="connsiteY13" fmla="*/ 697705 h 697705"/>
                <a:gd name="connsiteX14" fmla="*/ 381915 w 1377089"/>
                <a:gd name="connsiteY14" fmla="*/ 600710 h 697705"/>
                <a:gd name="connsiteX15" fmla="*/ 98850 w 1377089"/>
                <a:gd name="connsiteY15" fmla="*/ 593090 h 697705"/>
                <a:gd name="connsiteX16" fmla="*/ 0 w 1377089"/>
                <a:gd name="connsiteY16" fmla="*/ 494240 h 697705"/>
                <a:gd name="connsiteX17" fmla="*/ 0 w 1377089"/>
                <a:gd name="connsiteY17" fmla="*/ 494242 h 697705"/>
                <a:gd name="connsiteX18" fmla="*/ 0 w 1377089"/>
                <a:gd name="connsiteY18" fmla="*/ 345969 h 697705"/>
                <a:gd name="connsiteX19" fmla="*/ 0 w 1377089"/>
                <a:gd name="connsiteY19" fmla="*/ 345969 h 697705"/>
                <a:gd name="connsiteX20" fmla="*/ 0 w 1377089"/>
                <a:gd name="connsiteY20" fmla="*/ 98850 h 697705"/>
                <a:gd name="connsiteX0" fmla="*/ 0 w 1377089"/>
                <a:gd name="connsiteY0" fmla="*/ 98850 h 697705"/>
                <a:gd name="connsiteX1" fmla="*/ 98850 w 1377089"/>
                <a:gd name="connsiteY1" fmla="*/ 0 h 697705"/>
                <a:gd name="connsiteX2" fmla="*/ 229515 w 1377089"/>
                <a:gd name="connsiteY2" fmla="*/ 0 h 697705"/>
                <a:gd name="connsiteX3" fmla="*/ 229515 w 1377089"/>
                <a:gd name="connsiteY3" fmla="*/ 0 h 697705"/>
                <a:gd name="connsiteX4" fmla="*/ 573787 w 1377089"/>
                <a:gd name="connsiteY4" fmla="*/ 0 h 697705"/>
                <a:gd name="connsiteX5" fmla="*/ 1278239 w 1377089"/>
                <a:gd name="connsiteY5" fmla="*/ 0 h 697705"/>
                <a:gd name="connsiteX6" fmla="*/ 1377089 w 1377089"/>
                <a:gd name="connsiteY6" fmla="*/ 98850 h 697705"/>
                <a:gd name="connsiteX7" fmla="*/ 1377089 w 1377089"/>
                <a:gd name="connsiteY7" fmla="*/ 345969 h 697705"/>
                <a:gd name="connsiteX8" fmla="*/ 1377089 w 1377089"/>
                <a:gd name="connsiteY8" fmla="*/ 345969 h 697705"/>
                <a:gd name="connsiteX9" fmla="*/ 1377089 w 1377089"/>
                <a:gd name="connsiteY9" fmla="*/ 494242 h 697705"/>
                <a:gd name="connsiteX10" fmla="*/ 1377089 w 1377089"/>
                <a:gd name="connsiteY10" fmla="*/ 494240 h 697705"/>
                <a:gd name="connsiteX11" fmla="*/ 1278239 w 1377089"/>
                <a:gd name="connsiteY11" fmla="*/ 593090 h 697705"/>
                <a:gd name="connsiteX12" fmla="*/ 535687 w 1377089"/>
                <a:gd name="connsiteY12" fmla="*/ 600708 h 697705"/>
                <a:gd name="connsiteX13" fmla="*/ 470235 w 1377089"/>
                <a:gd name="connsiteY13" fmla="*/ 697705 h 697705"/>
                <a:gd name="connsiteX14" fmla="*/ 381915 w 1377089"/>
                <a:gd name="connsiteY14" fmla="*/ 600710 h 697705"/>
                <a:gd name="connsiteX15" fmla="*/ 98850 w 1377089"/>
                <a:gd name="connsiteY15" fmla="*/ 593090 h 697705"/>
                <a:gd name="connsiteX16" fmla="*/ 0 w 1377089"/>
                <a:gd name="connsiteY16" fmla="*/ 494240 h 697705"/>
                <a:gd name="connsiteX17" fmla="*/ 0 w 1377089"/>
                <a:gd name="connsiteY17" fmla="*/ 494242 h 697705"/>
                <a:gd name="connsiteX18" fmla="*/ 0 w 1377089"/>
                <a:gd name="connsiteY18" fmla="*/ 345969 h 697705"/>
                <a:gd name="connsiteX19" fmla="*/ 0 w 1377089"/>
                <a:gd name="connsiteY19" fmla="*/ 345969 h 697705"/>
                <a:gd name="connsiteX20" fmla="*/ 0 w 1377089"/>
                <a:gd name="connsiteY20" fmla="*/ 98850 h 697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377089" h="697705">
                  <a:moveTo>
                    <a:pt x="0" y="98850"/>
                  </a:moveTo>
                  <a:cubicBezTo>
                    <a:pt x="0" y="44257"/>
                    <a:pt x="44257" y="0"/>
                    <a:pt x="98850" y="0"/>
                  </a:cubicBezTo>
                  <a:lnTo>
                    <a:pt x="229515" y="0"/>
                  </a:lnTo>
                  <a:lnTo>
                    <a:pt x="229515" y="0"/>
                  </a:lnTo>
                  <a:lnTo>
                    <a:pt x="573787" y="0"/>
                  </a:lnTo>
                  <a:lnTo>
                    <a:pt x="1278239" y="0"/>
                  </a:lnTo>
                  <a:cubicBezTo>
                    <a:pt x="1332832" y="0"/>
                    <a:pt x="1377089" y="44257"/>
                    <a:pt x="1377089" y="98850"/>
                  </a:cubicBezTo>
                  <a:lnTo>
                    <a:pt x="1377089" y="345969"/>
                  </a:lnTo>
                  <a:lnTo>
                    <a:pt x="1377089" y="345969"/>
                  </a:lnTo>
                  <a:lnTo>
                    <a:pt x="1377089" y="494242"/>
                  </a:lnTo>
                  <a:lnTo>
                    <a:pt x="1377089" y="494240"/>
                  </a:lnTo>
                  <a:cubicBezTo>
                    <a:pt x="1377089" y="548833"/>
                    <a:pt x="1332832" y="593090"/>
                    <a:pt x="1278239" y="593090"/>
                  </a:cubicBezTo>
                  <a:lnTo>
                    <a:pt x="535687" y="600708"/>
                  </a:lnTo>
                  <a:lnTo>
                    <a:pt x="470235" y="697705"/>
                  </a:lnTo>
                  <a:lnTo>
                    <a:pt x="381915" y="600710"/>
                  </a:lnTo>
                  <a:cubicBezTo>
                    <a:pt x="338360" y="600710"/>
                    <a:pt x="142405" y="593090"/>
                    <a:pt x="98850" y="593090"/>
                  </a:cubicBezTo>
                  <a:cubicBezTo>
                    <a:pt x="44257" y="593090"/>
                    <a:pt x="0" y="548833"/>
                    <a:pt x="0" y="494240"/>
                  </a:cubicBezTo>
                  <a:lnTo>
                    <a:pt x="0" y="494242"/>
                  </a:lnTo>
                  <a:lnTo>
                    <a:pt x="0" y="345969"/>
                  </a:lnTo>
                  <a:lnTo>
                    <a:pt x="0" y="345969"/>
                  </a:lnTo>
                  <a:lnTo>
                    <a:pt x="0" y="98850"/>
                  </a:lnTo>
                  <a:close/>
                </a:path>
              </a:pathLst>
            </a:custGeom>
            <a:ln/>
          </p:spPr>
          <p:style>
            <a:lnRef idx="2">
              <a:schemeClr val="dk1"/>
            </a:lnRef>
            <a:fillRef idx="1">
              <a:schemeClr val="lt1"/>
            </a:fillRef>
            <a:effectRef idx="0">
              <a:schemeClr val="dk1"/>
            </a:effectRef>
            <a:fontRef idx="minor">
              <a:schemeClr val="dk1"/>
            </a:fontRef>
          </p:style>
          <p:txBody>
            <a:bodyPr rot="0" vert="horz" wrap="square" lIns="72000" tIns="0" rIns="108000" bIns="72000" anchor="ctr" anchorCtr="0" upright="1">
              <a:noAutofit/>
            </a:bodyPr>
            <a:lstStyle/>
            <a:p>
              <a:pPr algn="just">
                <a:lnSpc>
                  <a:spcPts val="1400"/>
                </a:lnSpc>
              </a:pPr>
              <a:r>
                <a:rPr lang="en-US" altLang="ja-JP" sz="1000" kern="100" dirty="0">
                  <a:effectLst/>
                  <a:latin typeface="+mj-ea"/>
                  <a:ea typeface="+mj-ea"/>
                  <a:cs typeface="Times New Roman" panose="02020603050405020304" pitchFamily="18" charset="0"/>
                </a:rPr>
                <a:t> </a:t>
              </a:r>
              <a:r>
                <a:rPr lang="ja-JP" sz="1000" kern="100" dirty="0">
                  <a:effectLst/>
                  <a:latin typeface="+mj-ea"/>
                  <a:ea typeface="+mj-ea"/>
                  <a:cs typeface="Times New Roman" panose="02020603050405020304" pitchFamily="18" charset="0"/>
                </a:rPr>
                <a:t>敷地面積</a:t>
              </a:r>
              <a:r>
                <a:rPr lang="en-US" sz="1000" kern="100" dirty="0">
                  <a:effectLst/>
                  <a:latin typeface="+mj-ea"/>
                  <a:ea typeface="+mj-ea"/>
                  <a:cs typeface="Times New Roman" panose="02020603050405020304" pitchFamily="18" charset="0"/>
                </a:rPr>
                <a:t>1,000</a:t>
              </a:r>
              <a:r>
                <a:rPr lang="ja-JP" sz="1000" kern="100" dirty="0">
                  <a:effectLst/>
                  <a:latin typeface="+mj-ea"/>
                  <a:ea typeface="+mj-ea"/>
                  <a:cs typeface="Times New Roman" panose="02020603050405020304" pitchFamily="18" charset="0"/>
                </a:rPr>
                <a:t>㎡以上の建築を計画</a:t>
              </a:r>
              <a:endParaRPr lang="ja-JP" sz="1050" kern="100" dirty="0">
                <a:effectLst/>
                <a:latin typeface="+mj-ea"/>
                <a:ea typeface="+mj-ea"/>
                <a:cs typeface="Times New Roman" panose="02020603050405020304" pitchFamily="18" charset="0"/>
              </a:endParaRPr>
            </a:p>
          </p:txBody>
        </p:sp>
        <p:sp>
          <p:nvSpPr>
            <p:cNvPr id="28" name="Text Box 368">
              <a:extLst>
                <a:ext uri="{FF2B5EF4-FFF2-40B4-BE49-F238E27FC236}">
                  <a16:creationId xmlns:a16="http://schemas.microsoft.com/office/drawing/2014/main" id="{E61464AA-F423-43A5-83EE-6BEB029C5E95}"/>
                </a:ext>
              </a:extLst>
            </p:cNvPr>
            <p:cNvSpPr txBox="1">
              <a:spLocks noChangeArrowheads="1"/>
            </p:cNvSpPr>
            <p:nvPr/>
          </p:nvSpPr>
          <p:spPr bwMode="auto">
            <a:xfrm>
              <a:off x="1746" y="9683"/>
              <a:ext cx="1379" cy="360"/>
            </a:xfrm>
            <a:prstGeom prst="rect">
              <a:avLst/>
            </a:prstGeom>
            <a:solidFill>
              <a:srgbClr val="FFFFFF"/>
            </a:solidFill>
            <a:ln w="9525">
              <a:noFill/>
              <a:miter lim="800000"/>
              <a:headEnd/>
              <a:tailEnd/>
            </a:ln>
          </p:spPr>
          <p:txBody>
            <a:bodyPr rot="0" vert="horz" wrap="square" lIns="74295" tIns="0" rIns="74295" bIns="0" anchor="ctr" anchorCtr="0" upright="1">
              <a:noAutofit/>
            </a:bodyPr>
            <a:lstStyle/>
            <a:p>
              <a:pPr algn="ctr">
                <a:lnSpc>
                  <a:spcPts val="1400"/>
                </a:lnSpc>
              </a:pPr>
              <a:r>
                <a:rPr lang="ja-JP" sz="1000" kern="100" dirty="0">
                  <a:effectLst/>
                  <a:latin typeface="+mn-ea"/>
                  <a:cs typeface="Times New Roman" panose="02020603050405020304" pitchFamily="18" charset="0"/>
                </a:rPr>
                <a:t>建築主など</a:t>
              </a:r>
              <a:endParaRPr lang="ja-JP" sz="1050" kern="100" dirty="0">
                <a:effectLst/>
                <a:latin typeface="+mn-ea"/>
                <a:cs typeface="Times New Roman" panose="02020603050405020304" pitchFamily="18" charset="0"/>
              </a:endParaRPr>
            </a:p>
          </p:txBody>
        </p:sp>
      </p:grpSp>
      <p:pic>
        <p:nvPicPr>
          <p:cNvPr id="6" name="図 5">
            <a:extLst>
              <a:ext uri="{FF2B5EF4-FFF2-40B4-BE49-F238E27FC236}">
                <a16:creationId xmlns:a16="http://schemas.microsoft.com/office/drawing/2014/main" id="{0C274D1D-FE6A-4307-9C45-2F583FFFC1F5}"/>
              </a:ext>
            </a:extLst>
          </p:cNvPr>
          <p:cNvPicPr>
            <a:picLocks noChangeAspect="1"/>
          </p:cNvPicPr>
          <p:nvPr/>
        </p:nvPicPr>
        <p:blipFill>
          <a:blip r:embed="rId3"/>
          <a:stretch>
            <a:fillRect/>
          </a:stretch>
        </p:blipFill>
        <p:spPr>
          <a:xfrm>
            <a:off x="1008063" y="7275924"/>
            <a:ext cx="869875" cy="581443"/>
          </a:xfrm>
          <a:prstGeom prst="rect">
            <a:avLst/>
          </a:prstGeom>
        </p:spPr>
      </p:pic>
      <p:pic>
        <p:nvPicPr>
          <p:cNvPr id="7" name="図 6">
            <a:extLst>
              <a:ext uri="{FF2B5EF4-FFF2-40B4-BE49-F238E27FC236}">
                <a16:creationId xmlns:a16="http://schemas.microsoft.com/office/drawing/2014/main" id="{7C1CD50D-660B-48D8-A373-CBD00127FE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08647" y="4844233"/>
            <a:ext cx="720000" cy="720000"/>
          </a:xfrm>
          <a:prstGeom prst="rect">
            <a:avLst/>
          </a:prstGeom>
        </p:spPr>
      </p:pic>
      <p:pic>
        <p:nvPicPr>
          <p:cNvPr id="9" name="グラフィックス 8" descr="カーソル 単色塗りつぶし">
            <a:extLst>
              <a:ext uri="{FF2B5EF4-FFF2-40B4-BE49-F238E27FC236}">
                <a16:creationId xmlns:a16="http://schemas.microsoft.com/office/drawing/2014/main" id="{28C552F6-7AA7-4D62-ABA7-41115D06A92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73266" y="5260249"/>
            <a:ext cx="360000" cy="360000"/>
          </a:xfrm>
          <a:prstGeom prst="rect">
            <a:avLst/>
          </a:prstGeom>
        </p:spPr>
      </p:pic>
      <p:sp>
        <p:nvSpPr>
          <p:cNvPr id="2" name="テキスト ボックス 1">
            <a:extLst>
              <a:ext uri="{FF2B5EF4-FFF2-40B4-BE49-F238E27FC236}">
                <a16:creationId xmlns:a16="http://schemas.microsoft.com/office/drawing/2014/main" id="{B9B22A2C-D902-41AA-8C2A-387B4F8C9F64}"/>
              </a:ext>
            </a:extLst>
          </p:cNvPr>
          <p:cNvSpPr txBox="1"/>
          <p:nvPr/>
        </p:nvSpPr>
        <p:spPr>
          <a:xfrm>
            <a:off x="107709" y="261630"/>
            <a:ext cx="7409251" cy="1055225"/>
          </a:xfrm>
          <a:prstGeom prst="rect">
            <a:avLst/>
          </a:prstGeom>
          <a:noFill/>
        </p:spPr>
        <p:txBody>
          <a:bodyPr wrap="square" rtlCol="0">
            <a:spAutoFit/>
          </a:bodyPr>
          <a:lstStyle/>
          <a:p>
            <a:pPr algn="ctr">
              <a:lnSpc>
                <a:spcPts val="4000"/>
              </a:lnSpc>
            </a:pPr>
            <a:r>
              <a:rPr lang="ja-JP" altLang="ja-JP" sz="26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建築物の敷地等における緑化を促進する制度</a:t>
            </a:r>
            <a:endParaRPr lang="ja-JP" altLang="ja-JP" sz="2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lnSpc>
                <a:spcPts val="4000"/>
              </a:lnSpc>
            </a:pPr>
            <a:r>
              <a:rPr lang="ja-JP" altLang="ja-JP" sz="2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～緑化計画書届出の概要～</a:t>
            </a:r>
            <a:endParaRPr kumimoji="1" lang="ja-JP" altLang="en-US" sz="2200" dirty="0"/>
          </a:p>
        </p:txBody>
      </p:sp>
    </p:spTree>
    <p:extLst>
      <p:ext uri="{BB962C8B-B14F-4D97-AF65-F5344CB8AC3E}">
        <p14:creationId xmlns:p14="http://schemas.microsoft.com/office/powerpoint/2010/main" val="1079741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7A27D-8A6C-D78A-D2B1-26807E54A70D}"/>
            </a:ext>
          </a:extLst>
        </p:cNvPr>
        <p:cNvGrpSpPr/>
        <p:nvPr/>
      </p:nvGrpSpPr>
      <p:grpSpPr>
        <a:xfrm>
          <a:off x="0" y="0"/>
          <a:ext cx="0" cy="0"/>
          <a:chOff x="0" y="0"/>
          <a:chExt cx="0" cy="0"/>
        </a:xfrm>
      </p:grpSpPr>
      <p:sp>
        <p:nvSpPr>
          <p:cNvPr id="4" name="AutoShape 515">
            <a:extLst>
              <a:ext uri="{FF2B5EF4-FFF2-40B4-BE49-F238E27FC236}">
                <a16:creationId xmlns:a16="http://schemas.microsoft.com/office/drawing/2014/main" id="{89C475EF-E101-4F2E-A6A8-780B8E873311}"/>
              </a:ext>
            </a:extLst>
          </p:cNvPr>
          <p:cNvSpPr>
            <a:spLocks noChangeArrowheads="1"/>
          </p:cNvSpPr>
          <p:nvPr/>
        </p:nvSpPr>
        <p:spPr bwMode="auto">
          <a:xfrm>
            <a:off x="462879" y="4146550"/>
            <a:ext cx="6670010" cy="6360876"/>
          </a:xfrm>
          <a:prstGeom prst="roundRect">
            <a:avLst>
              <a:gd name="adj" fmla="val 2634"/>
            </a:avLst>
          </a:prstGeom>
          <a:noFill/>
          <a:ln w="9525" algn="ctr">
            <a:solidFill>
              <a:schemeClr val="accent3"/>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rot="0" vert="horz" wrap="square" lIns="74295" tIns="7200" rIns="74295" bIns="8890" anchor="t" anchorCtr="0" upright="1">
            <a:noAutofit/>
          </a:bodyPr>
          <a:lstStyle/>
          <a:p>
            <a:pPr algn="just">
              <a:lnSpc>
                <a:spcPts val="1200"/>
              </a:lnSpc>
            </a:pPr>
            <a:r>
              <a:rPr lang="en-US" sz="1050" kern="10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5" name="AutoShape 514">
            <a:extLst>
              <a:ext uri="{FF2B5EF4-FFF2-40B4-BE49-F238E27FC236}">
                <a16:creationId xmlns:a16="http://schemas.microsoft.com/office/drawing/2014/main" id="{97287248-2A53-4414-9560-BF94C1811341}"/>
              </a:ext>
            </a:extLst>
          </p:cNvPr>
          <p:cNvSpPr>
            <a:spLocks noChangeArrowheads="1"/>
          </p:cNvSpPr>
          <p:nvPr/>
        </p:nvSpPr>
        <p:spPr bwMode="auto">
          <a:xfrm>
            <a:off x="672428" y="3987276"/>
            <a:ext cx="1499870" cy="288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緑化の基準</a:t>
            </a:r>
            <a:r>
              <a:rPr lang="en-US" sz="12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altLang="en-US" sz="12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
        <p:nvSpPr>
          <p:cNvPr id="17" name="テキスト ボックス 16">
            <a:extLst>
              <a:ext uri="{FF2B5EF4-FFF2-40B4-BE49-F238E27FC236}">
                <a16:creationId xmlns:a16="http://schemas.microsoft.com/office/drawing/2014/main" id="{EB7AFEBD-08CF-4F23-BC93-4A83DE06A16A}"/>
              </a:ext>
            </a:extLst>
          </p:cNvPr>
          <p:cNvSpPr txBox="1"/>
          <p:nvPr/>
        </p:nvSpPr>
        <p:spPr>
          <a:xfrm>
            <a:off x="602046" y="4339082"/>
            <a:ext cx="6530844" cy="434991"/>
          </a:xfrm>
          <a:prstGeom prst="rect">
            <a:avLst/>
          </a:prstGeom>
          <a:noFill/>
        </p:spPr>
        <p:txBody>
          <a:bodyPr wrap="square" rtlCol="0">
            <a:spAutoFit/>
          </a:bodyPr>
          <a:lstStyle/>
          <a:p>
            <a:pPr marL="182563" indent="-182563">
              <a:lnSpc>
                <a:spcPts val="1400"/>
              </a:lnSpc>
              <a:buFont typeface="Wingdings" panose="05000000000000000000" pitchFamily="2" charset="2"/>
              <a:buChar char="u"/>
            </a:pPr>
            <a:r>
              <a:rPr kumimoji="1" lang="ja-JP" altLang="en-US" sz="1050" dirty="0"/>
              <a:t>緑地は原則として地上部及び建築物上に確保するものとし、それぞれ下記の基準により算出します。</a:t>
            </a:r>
            <a:endParaRPr kumimoji="1" lang="en-US" altLang="ja-JP" sz="1050" dirty="0"/>
          </a:p>
          <a:p>
            <a:pPr marL="182563" indent="-182563">
              <a:lnSpc>
                <a:spcPts val="1400"/>
              </a:lnSpc>
              <a:buFont typeface="Wingdings" panose="05000000000000000000" pitchFamily="2" charset="2"/>
              <a:buChar char="u"/>
            </a:pPr>
            <a:r>
              <a:rPr lang="ja-JP" altLang="en-US" sz="1050" dirty="0"/>
              <a:t>ここでは基準の一部を紹介しています。詳しくは、「緑化計画の作成マニュアル」をご確認ください。</a:t>
            </a:r>
            <a:endParaRPr kumimoji="1" lang="ja-JP" altLang="en-US" sz="1050" dirty="0"/>
          </a:p>
        </p:txBody>
      </p:sp>
      <p:sp>
        <p:nvSpPr>
          <p:cNvPr id="15" name="テキスト ボックス 14">
            <a:extLst>
              <a:ext uri="{FF2B5EF4-FFF2-40B4-BE49-F238E27FC236}">
                <a16:creationId xmlns:a16="http://schemas.microsoft.com/office/drawing/2014/main" id="{834C5AAC-352C-4EE7-A4ED-CC393A55FDA1}"/>
              </a:ext>
            </a:extLst>
          </p:cNvPr>
          <p:cNvSpPr txBox="1"/>
          <p:nvPr/>
        </p:nvSpPr>
        <p:spPr>
          <a:xfrm>
            <a:off x="462878" y="299925"/>
            <a:ext cx="6670011" cy="954464"/>
          </a:xfrm>
          <a:custGeom>
            <a:avLst/>
            <a:gdLst/>
            <a:ahLst/>
            <a:cxnLst/>
            <a:rect l="l" t="t" r="r" b="b"/>
            <a:pathLst>
              <a:path w="6486525" h="812006">
                <a:moveTo>
                  <a:pt x="101501" y="0"/>
                </a:moveTo>
                <a:lnTo>
                  <a:pt x="6385024" y="0"/>
                </a:lnTo>
                <a:cubicBezTo>
                  <a:pt x="6441081" y="0"/>
                  <a:pt x="6486525" y="45444"/>
                  <a:pt x="6486525" y="101501"/>
                </a:cubicBezTo>
                <a:lnTo>
                  <a:pt x="6486525" y="710505"/>
                </a:lnTo>
                <a:cubicBezTo>
                  <a:pt x="6486525" y="766562"/>
                  <a:pt x="6441081" y="812006"/>
                  <a:pt x="6385024" y="812006"/>
                </a:cubicBezTo>
                <a:lnTo>
                  <a:pt x="101501" y="812006"/>
                </a:lnTo>
                <a:cubicBezTo>
                  <a:pt x="45444" y="812006"/>
                  <a:pt x="0" y="766562"/>
                  <a:pt x="0" y="710505"/>
                </a:cubicBezTo>
                <a:lnTo>
                  <a:pt x="0" y="101501"/>
                </a:lnTo>
                <a:cubicBezTo>
                  <a:pt x="0" y="45444"/>
                  <a:pt x="45444" y="0"/>
                  <a:pt x="101501" y="0"/>
                </a:cubicBezTo>
                <a:close/>
              </a:path>
            </a:pathLst>
          </a:custGeom>
          <a:gradFill flip="none" rotWithShape="1">
            <a:gsLst>
              <a:gs pos="0">
                <a:schemeClr val="accent3">
                  <a:lumMod val="5000"/>
                  <a:lumOff val="95000"/>
                </a:schemeClr>
              </a:gs>
              <a:gs pos="74000">
                <a:schemeClr val="accent3">
                  <a:lumMod val="23000"/>
                  <a:lumOff val="77000"/>
                </a:schemeClr>
              </a:gs>
              <a:gs pos="83000">
                <a:schemeClr val="accent3">
                  <a:lumMod val="29000"/>
                  <a:lumOff val="71000"/>
                </a:schemeClr>
              </a:gs>
              <a:gs pos="100000">
                <a:schemeClr val="accent3">
                  <a:lumMod val="20000"/>
                  <a:lumOff val="80000"/>
                </a:schemeClr>
              </a:gs>
            </a:gsLst>
            <a:lin ang="16200000" scaled="1"/>
            <a:tileRect/>
          </a:gradFill>
          <a:ln w="9525"/>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144000" rIns="91440" bIns="45720" numCol="1" spcCol="0" rtlCol="0" fromWordArt="0" anchor="ctr" anchorCtr="0" forceAA="0" compatLnSpc="1">
            <a:prstTxWarp prst="textNoShape">
              <a:avLst/>
            </a:prstTxWarp>
            <a:noAutofit/>
          </a:bodyPr>
          <a:lstStyle/>
          <a:p>
            <a:pPr>
              <a:lnSpc>
                <a:spcPts val="1600"/>
              </a:lnSpc>
              <a:spcBef>
                <a:spcPts val="1200"/>
              </a:spcBef>
            </a:pPr>
            <a:r>
              <a:rPr kumimoji="1" lang="ja-JP" altLang="en-US" sz="1200" b="1" dirty="0"/>
              <a:t>　</a:t>
            </a:r>
            <a:r>
              <a:rPr kumimoji="1" lang="ja-JP" altLang="en-US" sz="1200" b="1" u="sng" dirty="0"/>
              <a:t>１</a:t>
            </a:r>
            <a:r>
              <a:rPr kumimoji="1" lang="en-US" altLang="ja-JP" sz="1200" b="1" u="sng" dirty="0"/>
              <a:t>,</a:t>
            </a:r>
            <a:r>
              <a:rPr kumimoji="1" lang="ja-JP" altLang="en-US" sz="1200" b="1" u="sng" dirty="0"/>
              <a:t>０００㎡以上の敷地において行われる建築物の新築・改築又は増築</a:t>
            </a:r>
          </a:p>
          <a:p>
            <a:pPr marL="87313">
              <a:lnSpc>
                <a:spcPts val="1600"/>
              </a:lnSpc>
            </a:pPr>
            <a:r>
              <a:rPr kumimoji="1" lang="ja-JP" altLang="en-US" sz="1100" dirty="0"/>
              <a:t>ただし、増築では、増築後の建築物の床面積が合計が増築前の</a:t>
            </a:r>
            <a:r>
              <a:rPr kumimoji="1" lang="en-US" altLang="ja-JP" sz="1100" dirty="0"/>
              <a:t>1.2</a:t>
            </a:r>
            <a:r>
              <a:rPr kumimoji="1" lang="ja-JP" altLang="en-US" sz="1100" dirty="0"/>
              <a:t>倍を超えないものは除きます。</a:t>
            </a:r>
          </a:p>
          <a:p>
            <a:pPr>
              <a:lnSpc>
                <a:spcPts val="1600"/>
              </a:lnSpc>
            </a:pPr>
            <a:r>
              <a:rPr kumimoji="1" lang="ja-JP" altLang="en-US" sz="1100" dirty="0"/>
              <a:t>　（上記の「増築前」とは、建築物の撤去が伴う場合は、撤去後の床面積の合計をいう）</a:t>
            </a:r>
          </a:p>
        </p:txBody>
      </p:sp>
      <p:sp>
        <p:nvSpPr>
          <p:cNvPr id="8" name="テキスト ボックス 7">
            <a:extLst>
              <a:ext uri="{FF2B5EF4-FFF2-40B4-BE49-F238E27FC236}">
                <a16:creationId xmlns:a16="http://schemas.microsoft.com/office/drawing/2014/main" id="{C4AE3460-9385-4700-BE24-A79CCDDA27B8}"/>
              </a:ext>
            </a:extLst>
          </p:cNvPr>
          <p:cNvSpPr txBox="1"/>
          <p:nvPr/>
        </p:nvSpPr>
        <p:spPr>
          <a:xfrm>
            <a:off x="621486" y="4776761"/>
            <a:ext cx="6239245" cy="436402"/>
          </a:xfrm>
          <a:prstGeom prst="rect">
            <a:avLst/>
          </a:prstGeom>
          <a:noFill/>
        </p:spPr>
        <p:txBody>
          <a:bodyPr wrap="square" rtlCol="0">
            <a:spAutoFit/>
          </a:bodyPr>
          <a:lstStyle/>
          <a:p>
            <a:pPr>
              <a:lnSpc>
                <a:spcPts val="1400"/>
              </a:lnSpc>
            </a:pPr>
            <a:r>
              <a:rPr kumimoji="1" lang="ja-JP" altLang="en-US" sz="1100" b="1" u="sng" dirty="0"/>
              <a:t>１　地上部の緑化</a:t>
            </a:r>
          </a:p>
          <a:p>
            <a:pPr>
              <a:lnSpc>
                <a:spcPts val="1400"/>
              </a:lnSpc>
            </a:pPr>
            <a:r>
              <a:rPr kumimoji="1" lang="ja-JP" altLang="en-US" sz="1100" dirty="0"/>
              <a:t>① 新・改築の場合</a:t>
            </a:r>
            <a:r>
              <a:rPr lang="ja-JP" altLang="en-US" sz="1100" dirty="0"/>
              <a:t>：</a:t>
            </a:r>
            <a:r>
              <a:rPr kumimoji="1" lang="ja-JP" altLang="en-US" sz="1100" b="1" dirty="0"/>
              <a:t>下記のＡまたはＢの面積のうち小さい方の面積以上の緑化面積</a:t>
            </a:r>
          </a:p>
        </p:txBody>
      </p:sp>
      <p:sp>
        <p:nvSpPr>
          <p:cNvPr id="11" name="Rectangle 380">
            <a:extLst>
              <a:ext uri="{FF2B5EF4-FFF2-40B4-BE49-F238E27FC236}">
                <a16:creationId xmlns:a16="http://schemas.microsoft.com/office/drawing/2014/main" id="{8501497E-D4C4-480D-99FA-FA230DDB34E8}"/>
              </a:ext>
            </a:extLst>
          </p:cNvPr>
          <p:cNvSpPr>
            <a:spLocks noChangeArrowheads="1"/>
          </p:cNvSpPr>
          <p:nvPr/>
        </p:nvSpPr>
        <p:spPr bwMode="auto">
          <a:xfrm>
            <a:off x="919485" y="6228442"/>
            <a:ext cx="5643245" cy="758273"/>
          </a:xfrm>
          <a:prstGeom prst="rect">
            <a:avLst/>
          </a:prstGeom>
          <a:solidFill>
            <a:srgbClr val="FFFFFF"/>
          </a:solidFill>
          <a:ln w="28575">
            <a:solidFill>
              <a:schemeClr val="accent1"/>
            </a:solidFill>
            <a:prstDash val="sysDot"/>
            <a:miter lim="800000"/>
            <a:headEnd/>
            <a:tailEnd/>
          </a:ln>
        </p:spPr>
        <p:txBody>
          <a:bodyPr rot="0" vert="horz" wrap="square" lIns="74295" tIns="8890" rIns="74295" bIns="8890" anchor="ctr" anchorCtr="0" upright="1">
            <a:noAutofit/>
          </a:bodyPr>
          <a:lstStyle/>
          <a:p>
            <a:pPr algn="just">
              <a:lnSpc>
                <a:spcPts val="1200"/>
              </a:lnSpc>
            </a:pPr>
            <a:r>
              <a:rPr lang="ja-JP" sz="900" kern="100" dirty="0">
                <a:effectLst/>
                <a:latin typeface="+mn-ea"/>
                <a:cs typeface="Times New Roman" panose="02020603050405020304" pitchFamily="18" charset="0"/>
              </a:rPr>
              <a:t>例）敷地面積１</a:t>
            </a:r>
            <a:r>
              <a:rPr lang="en-US" sz="900" kern="100" dirty="0">
                <a:effectLst/>
                <a:latin typeface="+mn-ea"/>
                <a:cs typeface="Times New Roman" panose="02020603050405020304" pitchFamily="18" charset="0"/>
              </a:rPr>
              <a:t>,</a:t>
            </a:r>
            <a:r>
              <a:rPr lang="ja-JP" sz="900" kern="100" dirty="0">
                <a:effectLst/>
                <a:latin typeface="+mn-ea"/>
                <a:cs typeface="Times New Roman" panose="02020603050405020304" pitchFamily="18" charset="0"/>
              </a:rPr>
              <a:t>０００㎡、建蔽率８０％、建築面積６００㎡、床面積の合計</a:t>
            </a:r>
            <a:r>
              <a:rPr lang="ja-JP" sz="900" kern="100" dirty="0">
                <a:solidFill>
                  <a:srgbClr val="000000"/>
                </a:solidFill>
                <a:effectLst/>
                <a:latin typeface="+mn-ea"/>
                <a:cs typeface="Times New Roman" panose="02020603050405020304" pitchFamily="18" charset="0"/>
              </a:rPr>
              <a:t>１</a:t>
            </a:r>
            <a:r>
              <a:rPr lang="en-US" sz="900" kern="100" dirty="0">
                <a:solidFill>
                  <a:srgbClr val="000000"/>
                </a:solidFill>
                <a:effectLst/>
                <a:latin typeface="+mn-ea"/>
                <a:cs typeface="Times New Roman" panose="02020603050405020304" pitchFamily="18" charset="0"/>
              </a:rPr>
              <a:t>,</a:t>
            </a:r>
            <a:r>
              <a:rPr lang="ja-JP" sz="900" kern="100" dirty="0">
                <a:solidFill>
                  <a:srgbClr val="000000"/>
                </a:solidFill>
                <a:effectLst/>
                <a:latin typeface="+mn-ea"/>
                <a:cs typeface="Times New Roman" panose="02020603050405020304" pitchFamily="18" charset="0"/>
              </a:rPr>
              <a:t>２００</a:t>
            </a:r>
            <a:r>
              <a:rPr lang="ja-JP" sz="900" kern="100" dirty="0">
                <a:effectLst/>
                <a:latin typeface="+mn-ea"/>
                <a:cs typeface="Times New Roman" panose="02020603050405020304" pitchFamily="18" charset="0"/>
              </a:rPr>
              <a:t>㎡の場合</a:t>
            </a:r>
          </a:p>
          <a:p>
            <a:pPr>
              <a:lnSpc>
                <a:spcPts val="1200"/>
              </a:lnSpc>
            </a:pPr>
            <a:r>
              <a:rPr lang="ja-JP" sz="900" kern="100" dirty="0">
                <a:effectLst/>
                <a:latin typeface="+mn-ea"/>
                <a:cs typeface="Times New Roman" panose="02020603050405020304" pitchFamily="18" charset="0"/>
              </a:rPr>
              <a:t>　　　Ａ</a:t>
            </a:r>
            <a:r>
              <a:rPr lang="en-US" altLang="ja-JP" sz="900" kern="100" dirty="0">
                <a:effectLst/>
                <a:latin typeface="+mn-ea"/>
                <a:cs typeface="Times New Roman" panose="02020603050405020304" pitchFamily="18" charset="0"/>
              </a:rPr>
              <a:t>-</a:t>
            </a:r>
            <a:r>
              <a:rPr lang="ja-JP" sz="900" kern="100" dirty="0">
                <a:effectLst/>
                <a:latin typeface="+mn-ea"/>
                <a:cs typeface="Times New Roman" panose="02020603050405020304" pitchFamily="18" charset="0"/>
              </a:rPr>
              <a:t>ア　（１</a:t>
            </a:r>
            <a:r>
              <a:rPr lang="en-US" sz="900" kern="100" dirty="0">
                <a:effectLst/>
                <a:latin typeface="+mn-ea"/>
                <a:cs typeface="Times New Roman" panose="02020603050405020304" pitchFamily="18" charset="0"/>
              </a:rPr>
              <a:t>,</a:t>
            </a:r>
            <a:r>
              <a:rPr lang="ja-JP" sz="900" kern="100" dirty="0">
                <a:effectLst/>
                <a:latin typeface="+mn-ea"/>
                <a:cs typeface="Times New Roman" panose="02020603050405020304" pitchFamily="18" charset="0"/>
              </a:rPr>
              <a:t>０００㎡－６００㎡）×２５％＝１００㎡</a:t>
            </a:r>
          </a:p>
          <a:p>
            <a:pPr algn="just">
              <a:lnSpc>
                <a:spcPts val="1200"/>
              </a:lnSpc>
            </a:pPr>
            <a:r>
              <a:rPr lang="ja-JP" sz="900" kern="100" dirty="0">
                <a:effectLst/>
                <a:latin typeface="+mn-ea"/>
                <a:cs typeface="Times New Roman" panose="02020603050405020304" pitchFamily="18" charset="0"/>
              </a:rPr>
              <a:t>　　　Ａ</a:t>
            </a:r>
            <a:r>
              <a:rPr lang="en-US" altLang="ja-JP" sz="900" kern="100" dirty="0">
                <a:effectLst/>
                <a:latin typeface="+mn-ea"/>
                <a:cs typeface="Times New Roman" panose="02020603050405020304" pitchFamily="18" charset="0"/>
              </a:rPr>
              <a:t>-</a:t>
            </a:r>
            <a:r>
              <a:rPr lang="ja-JP" sz="900" kern="100" dirty="0">
                <a:effectLst/>
                <a:latin typeface="+mn-ea"/>
                <a:cs typeface="Times New Roman" panose="02020603050405020304" pitchFamily="18" charset="0"/>
              </a:rPr>
              <a:t>イ　［１</a:t>
            </a:r>
            <a:r>
              <a:rPr lang="en-US" sz="900" kern="100" dirty="0">
                <a:effectLst/>
                <a:latin typeface="+mn-ea"/>
                <a:cs typeface="Times New Roman" panose="02020603050405020304" pitchFamily="18" charset="0"/>
              </a:rPr>
              <a:t>,</a:t>
            </a:r>
            <a:r>
              <a:rPr lang="ja-JP" sz="900" kern="100" dirty="0">
                <a:effectLst/>
                <a:latin typeface="+mn-ea"/>
                <a:cs typeface="Times New Roman" panose="02020603050405020304" pitchFamily="18" charset="0"/>
              </a:rPr>
              <a:t>０００㎡－（１</a:t>
            </a:r>
            <a:r>
              <a:rPr lang="en-US" sz="900" kern="100" dirty="0">
                <a:effectLst/>
                <a:latin typeface="+mn-ea"/>
                <a:cs typeface="Times New Roman" panose="02020603050405020304" pitchFamily="18" charset="0"/>
              </a:rPr>
              <a:t>,</a:t>
            </a:r>
            <a:r>
              <a:rPr lang="ja-JP" sz="900" kern="100" dirty="0">
                <a:effectLst/>
                <a:latin typeface="+mn-ea"/>
                <a:cs typeface="Times New Roman" panose="02020603050405020304" pitchFamily="18" charset="0"/>
              </a:rPr>
              <a:t>０００㎡×８０％×０</a:t>
            </a:r>
            <a:r>
              <a:rPr lang="en-US" sz="900" kern="100" dirty="0">
                <a:effectLst/>
                <a:latin typeface="+mn-ea"/>
                <a:cs typeface="Times New Roman" panose="02020603050405020304" pitchFamily="18" charset="0"/>
              </a:rPr>
              <a:t>.</a:t>
            </a:r>
            <a:r>
              <a:rPr lang="ja-JP" sz="900" kern="100" dirty="0">
                <a:effectLst/>
                <a:latin typeface="+mn-ea"/>
                <a:cs typeface="Times New Roman" panose="02020603050405020304" pitchFamily="18" charset="0"/>
              </a:rPr>
              <a:t>８）］×２５％＝９０㎡　　　</a:t>
            </a:r>
          </a:p>
          <a:p>
            <a:pPr algn="just">
              <a:lnSpc>
                <a:spcPts val="1200"/>
              </a:lnSpc>
            </a:pPr>
            <a:r>
              <a:rPr lang="ja-JP" sz="900" kern="100" dirty="0">
                <a:effectLst/>
                <a:latin typeface="+mn-ea"/>
                <a:cs typeface="Times New Roman" panose="02020603050405020304" pitchFamily="18" charset="0"/>
              </a:rPr>
              <a:t>　　　Ｂ　　　１</a:t>
            </a:r>
            <a:r>
              <a:rPr lang="en-US" sz="900" kern="100" dirty="0">
                <a:effectLst/>
                <a:latin typeface="+mn-ea"/>
                <a:cs typeface="Times New Roman" panose="02020603050405020304" pitchFamily="18" charset="0"/>
              </a:rPr>
              <a:t>,</a:t>
            </a:r>
            <a:r>
              <a:rPr lang="ja-JP" sz="900" kern="100" dirty="0">
                <a:effectLst/>
                <a:latin typeface="+mn-ea"/>
                <a:cs typeface="Times New Roman" panose="02020603050405020304" pitchFamily="18" charset="0"/>
              </a:rPr>
              <a:t>２００㎡</a:t>
            </a:r>
            <a:r>
              <a:rPr lang="ja-JP" altLang="en-US" sz="900" kern="100" dirty="0">
                <a:effectLst/>
                <a:latin typeface="+mn-ea"/>
                <a:cs typeface="Times New Roman" panose="02020603050405020304" pitchFamily="18" charset="0"/>
              </a:rPr>
              <a:t>　　　　　　　　　　　　　　　　　</a:t>
            </a:r>
            <a:endParaRPr lang="ja-JP" altLang="en-US" sz="900" u="sng" kern="100" dirty="0">
              <a:effectLst/>
              <a:latin typeface="+mn-ea"/>
              <a:cs typeface="Times New Roman" panose="02020603050405020304" pitchFamily="18" charset="0"/>
            </a:endParaRPr>
          </a:p>
        </p:txBody>
      </p:sp>
      <p:sp>
        <p:nvSpPr>
          <p:cNvPr id="7" name="テキスト ボックス 6">
            <a:extLst>
              <a:ext uri="{FF2B5EF4-FFF2-40B4-BE49-F238E27FC236}">
                <a16:creationId xmlns:a16="http://schemas.microsoft.com/office/drawing/2014/main" id="{7D9D98E7-7144-4F8D-8CAA-427EF155BD4F}"/>
              </a:ext>
            </a:extLst>
          </p:cNvPr>
          <p:cNvSpPr txBox="1"/>
          <p:nvPr/>
        </p:nvSpPr>
        <p:spPr>
          <a:xfrm>
            <a:off x="621486" y="7350696"/>
            <a:ext cx="5440913" cy="434991"/>
          </a:xfrm>
          <a:prstGeom prst="rect">
            <a:avLst/>
          </a:prstGeom>
          <a:noFill/>
        </p:spPr>
        <p:txBody>
          <a:bodyPr wrap="none" rtlCol="0">
            <a:spAutoFit/>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Segoe UI"/>
                <a:ea typeface="BIZ UDPゴシック"/>
                <a:cs typeface="+mn-cs"/>
              </a:rPr>
              <a:t>② 増築の場合：</a:t>
            </a:r>
            <a:r>
              <a:rPr kumimoji="1" lang="ja-JP" altLang="en-US" sz="1100" b="1" i="0" strike="noStrike" kern="1200" cap="none" spc="0" normalizeH="0" baseline="0" noProof="0" dirty="0">
                <a:ln>
                  <a:noFill/>
                </a:ln>
                <a:solidFill>
                  <a:prstClr val="black"/>
                </a:solidFill>
                <a:effectLst/>
                <a:uLnTx/>
                <a:uFillTx/>
                <a:latin typeface="Segoe UI"/>
                <a:ea typeface="BIZ UDPゴシック"/>
                <a:cs typeface="+mn-cs"/>
              </a:rPr>
              <a:t>①の基準による面積または下記により算出される面積以上の緑化面積</a:t>
            </a:r>
            <a:endParaRPr kumimoji="1" lang="en-US" altLang="ja-JP" sz="1100" b="1" i="0" strike="noStrike" kern="1200" cap="none" spc="0" normalizeH="0" baseline="0" noProof="0" dirty="0">
              <a:ln>
                <a:noFill/>
              </a:ln>
              <a:solidFill>
                <a:prstClr val="black"/>
              </a:solidFill>
              <a:effectLst/>
              <a:uLnTx/>
              <a:uFillTx/>
              <a:latin typeface="Segoe UI"/>
              <a:ea typeface="BIZ UDPゴシック"/>
              <a:cs typeface="+mn-cs"/>
            </a:endParaRPr>
          </a:p>
          <a:p>
            <a:pPr marL="0" marR="0" lvl="0" indent="0" algn="l" defTabSz="914400" rtl="0" eaLnBrk="1" fontAlgn="auto" latinLnBrk="0" hangingPunct="1">
              <a:lnSpc>
                <a:spcPts val="1400"/>
              </a:lnSpc>
              <a:spcBef>
                <a:spcPts val="0"/>
              </a:spcBef>
              <a:spcAft>
                <a:spcPts val="0"/>
              </a:spcAft>
              <a:buClrTx/>
              <a:buSzTx/>
              <a:buFontTx/>
              <a:buNone/>
              <a:tabLst/>
              <a:defRPr/>
            </a:pPr>
            <a:r>
              <a:rPr lang="ja-JP" altLang="en-US" sz="1050" u="none" dirty="0">
                <a:solidFill>
                  <a:prstClr val="black"/>
                </a:solidFill>
                <a:latin typeface="Segoe UI"/>
                <a:ea typeface="BIZ UDPゴシック"/>
              </a:rPr>
              <a:t>　　</a:t>
            </a:r>
            <a:r>
              <a:rPr kumimoji="1" lang="ja-JP" altLang="en-US" sz="1050" b="0" i="0" u="none" strike="noStrike" kern="1200" cap="none" spc="0" normalizeH="0" baseline="0" noProof="0" dirty="0">
                <a:ln>
                  <a:noFill/>
                </a:ln>
                <a:solidFill>
                  <a:prstClr val="black"/>
                </a:solidFill>
                <a:effectLst/>
                <a:uLnTx/>
                <a:uFillTx/>
                <a:latin typeface="Segoe UI"/>
                <a:ea typeface="BIZ UDPゴシック"/>
                <a:cs typeface="+mn-cs"/>
              </a:rPr>
              <a:t>（下記の式によって緑化面積を算出した場合、既存の緑化面積を含めることは不可）</a:t>
            </a:r>
          </a:p>
        </p:txBody>
      </p:sp>
      <p:sp>
        <p:nvSpPr>
          <p:cNvPr id="13" name="テキスト ボックス 12">
            <a:extLst>
              <a:ext uri="{FF2B5EF4-FFF2-40B4-BE49-F238E27FC236}">
                <a16:creationId xmlns:a16="http://schemas.microsoft.com/office/drawing/2014/main" id="{D025B544-1C6D-4AD3-9CBA-5984D1E9F580}"/>
              </a:ext>
            </a:extLst>
          </p:cNvPr>
          <p:cNvSpPr txBox="1"/>
          <p:nvPr/>
        </p:nvSpPr>
        <p:spPr>
          <a:xfrm>
            <a:off x="621486" y="8429351"/>
            <a:ext cx="6080176" cy="434991"/>
          </a:xfrm>
          <a:prstGeom prst="rect">
            <a:avLst/>
          </a:prstGeom>
          <a:noFill/>
        </p:spPr>
        <p:txBody>
          <a:bodyPr wrap="square" rtlCol="0">
            <a:spAutoFit/>
          </a:bodyPr>
          <a:lstStyle/>
          <a:p>
            <a:pPr>
              <a:lnSpc>
                <a:spcPts val="1400"/>
              </a:lnSpc>
            </a:pPr>
            <a:r>
              <a:rPr kumimoji="1" lang="ja-JP" altLang="en-US" sz="1050" b="1" u="sng" dirty="0"/>
              <a:t>２　建築物上（建築物の屋上、壁面又はベランダ等）の緑化</a:t>
            </a:r>
          </a:p>
          <a:p>
            <a:pPr>
              <a:lnSpc>
                <a:spcPts val="1400"/>
              </a:lnSpc>
            </a:pPr>
            <a:r>
              <a:rPr kumimoji="1" lang="ja-JP" altLang="en-US" sz="1050" dirty="0"/>
              <a:t> 下記によって算出される面積以上の緑化面積を確保してください。</a:t>
            </a:r>
          </a:p>
        </p:txBody>
      </p:sp>
      <p:sp>
        <p:nvSpPr>
          <p:cNvPr id="3" name="AutoShape 509">
            <a:extLst>
              <a:ext uri="{FF2B5EF4-FFF2-40B4-BE49-F238E27FC236}">
                <a16:creationId xmlns:a16="http://schemas.microsoft.com/office/drawing/2014/main" id="{87182C61-30C2-4B73-9537-70D21D667548}"/>
              </a:ext>
            </a:extLst>
          </p:cNvPr>
          <p:cNvSpPr>
            <a:spLocks noChangeArrowheads="1"/>
          </p:cNvSpPr>
          <p:nvPr/>
        </p:nvSpPr>
        <p:spPr bwMode="auto">
          <a:xfrm>
            <a:off x="672428" y="152481"/>
            <a:ext cx="1499870" cy="288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dirty="0">
                <a:solidFill>
                  <a:schemeClr val="lt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届出の対象</a:t>
            </a:r>
            <a:r>
              <a:rPr lang="en-US" sz="1200" b="1" kern="100" dirty="0">
                <a:solidFill>
                  <a:schemeClr val="lt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altLang="en-US" sz="1200" b="1" kern="100" dirty="0">
              <a:solidFill>
                <a:schemeClr val="lt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2E870294-9FF8-453E-AABE-AF35E6A55140}"/>
              </a:ext>
            </a:extLst>
          </p:cNvPr>
          <p:cNvSpPr txBox="1"/>
          <p:nvPr/>
        </p:nvSpPr>
        <p:spPr>
          <a:xfrm>
            <a:off x="869603" y="5244667"/>
            <a:ext cx="5961011" cy="846386"/>
          </a:xfrm>
          <a:prstGeom prst="rect">
            <a:avLst/>
          </a:prstGeom>
          <a:gradFill flip="none" rotWithShape="1">
            <a:gsLst>
              <a:gs pos="0">
                <a:schemeClr val="accent4">
                  <a:lumMod val="5000"/>
                  <a:lumOff val="95000"/>
                </a:schemeClr>
              </a:gs>
              <a:gs pos="74000">
                <a:schemeClr val="accent4">
                  <a:lumMod val="33000"/>
                  <a:lumOff val="67000"/>
                </a:schemeClr>
              </a:gs>
              <a:gs pos="83000">
                <a:schemeClr val="accent4">
                  <a:lumMod val="33000"/>
                  <a:lumOff val="67000"/>
                </a:schemeClr>
              </a:gs>
              <a:gs pos="100000">
                <a:schemeClr val="accent4">
                  <a:lumMod val="20000"/>
                  <a:lumOff val="80000"/>
                </a:schemeClr>
              </a:gs>
            </a:gsLst>
            <a:lin ang="5400000" scaled="1"/>
            <a:tileRect/>
          </a:gradFill>
        </p:spPr>
        <p:txBody>
          <a:bodyPr wrap="square" rtlCol="0">
            <a:spAutoFit/>
          </a:bodyPr>
          <a:lstStyle/>
          <a:p>
            <a:r>
              <a:rPr kumimoji="1" lang="ja-JP" altLang="en-US" sz="1100" dirty="0"/>
              <a:t>Ａ　次のア、イによって算出される面積のうち小さい方の面積</a:t>
            </a:r>
          </a:p>
          <a:p>
            <a:pPr marL="180975"/>
            <a:r>
              <a:rPr kumimoji="1" lang="ja-JP" altLang="en-US" sz="1100" dirty="0"/>
              <a:t>ア　地上部の緑化面積＝（敷地面積－建築面積）</a:t>
            </a:r>
            <a:r>
              <a:rPr kumimoji="1" lang="en-US" altLang="ja-JP" sz="1100" dirty="0"/>
              <a:t>×25</a:t>
            </a:r>
            <a:r>
              <a:rPr kumimoji="1" lang="ja-JP" altLang="en-US" sz="1100" dirty="0"/>
              <a:t>％</a:t>
            </a:r>
          </a:p>
          <a:p>
            <a:pPr marL="180975"/>
            <a:r>
              <a:rPr kumimoji="1" lang="ja-JP" altLang="en-US" sz="1100" dirty="0"/>
              <a:t>イ　地上部の緑化面積＝ </a:t>
            </a:r>
            <a:r>
              <a:rPr kumimoji="1" lang="en-US" altLang="ja-JP" sz="1100" dirty="0"/>
              <a:t>{</a:t>
            </a:r>
            <a:r>
              <a:rPr kumimoji="1" lang="ja-JP" altLang="en-US" sz="1100" dirty="0"/>
              <a:t>敷地面積－（敷地面積</a:t>
            </a:r>
            <a:r>
              <a:rPr kumimoji="1" lang="en-US" altLang="ja-JP" sz="1100" dirty="0"/>
              <a:t>×</a:t>
            </a:r>
            <a:r>
              <a:rPr kumimoji="1" lang="ja-JP" altLang="en-US" sz="1100" dirty="0"/>
              <a:t>建蔽率</a:t>
            </a:r>
            <a:r>
              <a:rPr kumimoji="1" lang="en-US" altLang="ja-JP" sz="1100" dirty="0"/>
              <a:t>×0.8</a:t>
            </a:r>
            <a:r>
              <a:rPr kumimoji="1" lang="ja-JP" altLang="en-US" sz="1100" dirty="0"/>
              <a:t>）</a:t>
            </a:r>
            <a:r>
              <a:rPr kumimoji="1" lang="en-US" altLang="ja-JP" sz="1100" dirty="0"/>
              <a:t>}×25</a:t>
            </a:r>
            <a:r>
              <a:rPr kumimoji="1" lang="ja-JP" altLang="en-US" sz="1100" dirty="0"/>
              <a:t>％</a:t>
            </a:r>
          </a:p>
          <a:p>
            <a:pPr>
              <a:spcBef>
                <a:spcPts val="600"/>
              </a:spcBef>
            </a:pPr>
            <a:r>
              <a:rPr kumimoji="1" lang="ja-JP" altLang="en-US" sz="1100" dirty="0"/>
              <a:t>Ｂ　建築物の床面積の合計</a:t>
            </a:r>
          </a:p>
        </p:txBody>
      </p:sp>
      <p:sp>
        <p:nvSpPr>
          <p:cNvPr id="19" name="テキスト ボックス 18">
            <a:extLst>
              <a:ext uri="{FF2B5EF4-FFF2-40B4-BE49-F238E27FC236}">
                <a16:creationId xmlns:a16="http://schemas.microsoft.com/office/drawing/2014/main" id="{A37C2E5D-1DB4-4572-9C5C-93E94F9280D0}"/>
              </a:ext>
            </a:extLst>
          </p:cNvPr>
          <p:cNvSpPr txBox="1"/>
          <p:nvPr/>
        </p:nvSpPr>
        <p:spPr>
          <a:xfrm>
            <a:off x="919485" y="7802344"/>
            <a:ext cx="4841390" cy="435247"/>
          </a:xfrm>
          <a:prstGeom prst="rect">
            <a:avLst/>
          </a:prstGeom>
          <a:gradFill flip="none" rotWithShape="1">
            <a:gsLst>
              <a:gs pos="0">
                <a:schemeClr val="accent4">
                  <a:lumMod val="5000"/>
                  <a:lumOff val="95000"/>
                </a:schemeClr>
              </a:gs>
              <a:gs pos="74000">
                <a:schemeClr val="accent4">
                  <a:lumMod val="33000"/>
                  <a:lumOff val="67000"/>
                </a:schemeClr>
              </a:gs>
              <a:gs pos="83000">
                <a:schemeClr val="accent4">
                  <a:lumMod val="33000"/>
                  <a:lumOff val="67000"/>
                </a:schemeClr>
              </a:gs>
              <a:gs pos="100000">
                <a:schemeClr val="accent4">
                  <a:lumMod val="20000"/>
                  <a:lumOff val="80000"/>
                </a:schemeClr>
              </a:gs>
            </a:gsLst>
            <a:lin ang="5400000" scaled="1"/>
            <a:tileRect/>
          </a:gradFill>
        </p:spPr>
        <p:txBody>
          <a:bodyPr wrap="square" rtlCol="0">
            <a:spAutoFit/>
          </a:bodyPr>
          <a:lstStyle>
            <a:defPPr>
              <a:defRPr lang="ja-JP"/>
            </a:defPPr>
            <a:lvl1pPr>
              <a:lnSpc>
                <a:spcPts val="1400"/>
              </a:lnSpc>
              <a:defRPr sz="1100" b="1"/>
            </a:lvl1pPr>
          </a:lstStyle>
          <a:p>
            <a:r>
              <a:rPr lang="ja-JP" altLang="en-US" dirty="0"/>
              <a:t>　地上部：</a:t>
            </a:r>
            <a:r>
              <a:rPr lang="en-US" altLang="ja-JP" dirty="0"/>
              <a:t>〔</a:t>
            </a:r>
            <a:r>
              <a:rPr lang="ja-JP" altLang="en-US" dirty="0"/>
              <a:t>（増築面積</a:t>
            </a:r>
            <a:r>
              <a:rPr lang="en-US" altLang="ja-JP" dirty="0"/>
              <a:t>÷</a:t>
            </a:r>
            <a:r>
              <a:rPr lang="ja-JP" altLang="en-US" dirty="0"/>
              <a:t>建蔽率）－増築面積</a:t>
            </a:r>
            <a:r>
              <a:rPr lang="en-US" altLang="ja-JP" dirty="0"/>
              <a:t>〕×25</a:t>
            </a:r>
            <a:r>
              <a:rPr lang="ja-JP" altLang="en-US" dirty="0"/>
              <a:t>％</a:t>
            </a:r>
          </a:p>
          <a:p>
            <a:r>
              <a:rPr lang="ja-JP" altLang="en-US" dirty="0"/>
              <a:t>　　　</a:t>
            </a:r>
            <a:r>
              <a:rPr lang="en-US" altLang="ja-JP" sz="1000" b="0" dirty="0"/>
              <a:t>※</a:t>
            </a:r>
            <a:r>
              <a:rPr lang="ja-JP" altLang="en-US" sz="1000" b="0" dirty="0"/>
              <a:t>増築面積とは、既存部分を含まない増築部分の建築面積をいいます。</a:t>
            </a:r>
            <a:endParaRPr lang="ja-JP" altLang="en-US" b="0" dirty="0"/>
          </a:p>
        </p:txBody>
      </p:sp>
      <p:sp>
        <p:nvSpPr>
          <p:cNvPr id="20" name="テキスト ボックス 19">
            <a:extLst>
              <a:ext uri="{FF2B5EF4-FFF2-40B4-BE49-F238E27FC236}">
                <a16:creationId xmlns:a16="http://schemas.microsoft.com/office/drawing/2014/main" id="{D473DEFE-EDEC-4BA9-B6EC-C6DC1AC91703}"/>
              </a:ext>
            </a:extLst>
          </p:cNvPr>
          <p:cNvSpPr txBox="1"/>
          <p:nvPr/>
        </p:nvSpPr>
        <p:spPr>
          <a:xfrm>
            <a:off x="829713" y="8908249"/>
            <a:ext cx="5967221" cy="1408847"/>
          </a:xfrm>
          <a:prstGeom prst="rect">
            <a:avLst/>
          </a:prstGeom>
          <a:gradFill flip="none" rotWithShape="1">
            <a:gsLst>
              <a:gs pos="0">
                <a:schemeClr val="accent4">
                  <a:lumMod val="5000"/>
                  <a:lumOff val="95000"/>
                </a:schemeClr>
              </a:gs>
              <a:gs pos="74000">
                <a:schemeClr val="accent4">
                  <a:lumMod val="33000"/>
                  <a:lumOff val="67000"/>
                </a:schemeClr>
              </a:gs>
              <a:gs pos="83000">
                <a:schemeClr val="accent4">
                  <a:lumMod val="33000"/>
                  <a:lumOff val="67000"/>
                </a:schemeClr>
              </a:gs>
              <a:gs pos="100000">
                <a:schemeClr val="accent4">
                  <a:lumMod val="20000"/>
                  <a:lumOff val="80000"/>
                </a:schemeClr>
              </a:gs>
            </a:gsLst>
            <a:lin ang="5400000" scaled="1"/>
            <a:tileRect/>
          </a:gradFill>
        </p:spPr>
        <p:txBody>
          <a:bodyPr wrap="square" rtlCol="0">
            <a:spAutoFit/>
          </a:bodyPr>
          <a:lstStyle/>
          <a:p>
            <a:pPr>
              <a:lnSpc>
                <a:spcPts val="1300"/>
              </a:lnSpc>
            </a:pPr>
            <a:r>
              <a:rPr kumimoji="1" lang="ja-JP" altLang="en-US" sz="1050" b="1" dirty="0"/>
              <a:t>建築物上の緑化面積＝屋上面積</a:t>
            </a:r>
            <a:r>
              <a:rPr kumimoji="1" lang="en-US" altLang="ja-JP" sz="1050" b="1" dirty="0"/>
              <a:t>×20</a:t>
            </a:r>
            <a:r>
              <a:rPr kumimoji="1" lang="ja-JP" altLang="en-US" sz="1050" b="1" dirty="0"/>
              <a:t>％（増築の場合、増築に係る部分）</a:t>
            </a:r>
          </a:p>
          <a:p>
            <a:pPr>
              <a:lnSpc>
                <a:spcPts val="1300"/>
              </a:lnSpc>
            </a:pPr>
            <a:r>
              <a:rPr kumimoji="1" lang="en-US" altLang="ja-JP" sz="900" dirty="0"/>
              <a:t>※</a:t>
            </a:r>
            <a:r>
              <a:rPr kumimoji="1" lang="ja-JP" altLang="en-US" sz="900" dirty="0"/>
              <a:t>１　屋上面積とは建築物の屋根部分で人の出入り及び利用が可能な部分のうち建築物の管理に必要な施設に係る　　</a:t>
            </a:r>
            <a:endParaRPr kumimoji="1" lang="en-US" altLang="ja-JP" sz="900" dirty="0"/>
          </a:p>
          <a:p>
            <a:pPr>
              <a:lnSpc>
                <a:spcPts val="1300"/>
              </a:lnSpc>
            </a:pPr>
            <a:r>
              <a:rPr lang="ja-JP" altLang="en-US" sz="900" dirty="0"/>
              <a:t>　　　 </a:t>
            </a:r>
            <a:r>
              <a:rPr kumimoji="1" lang="ja-JP" altLang="en-US" sz="900" dirty="0"/>
              <a:t>部分を除いた面積をいいます。</a:t>
            </a:r>
          </a:p>
          <a:p>
            <a:pPr>
              <a:lnSpc>
                <a:spcPts val="1300"/>
              </a:lnSpc>
            </a:pPr>
            <a:r>
              <a:rPr kumimoji="1" lang="en-US" altLang="ja-JP" sz="900" dirty="0"/>
              <a:t>※</a:t>
            </a:r>
            <a:r>
              <a:rPr kumimoji="1" lang="ja-JP" altLang="en-US" sz="900" dirty="0"/>
              <a:t>２　人の出入り及び利用可能な屋上部分とは、建築基準法施行令第</a:t>
            </a:r>
            <a:r>
              <a:rPr kumimoji="1" lang="en-US" altLang="ja-JP" sz="900" dirty="0"/>
              <a:t>126</a:t>
            </a:r>
            <a:r>
              <a:rPr kumimoji="1" lang="ja-JP" altLang="en-US" sz="900" dirty="0"/>
              <a:t>条第</a:t>
            </a:r>
            <a:r>
              <a:rPr kumimoji="1" lang="en-US" altLang="ja-JP" sz="900" dirty="0"/>
              <a:t>1</a:t>
            </a:r>
            <a:r>
              <a:rPr kumimoji="1" lang="ja-JP" altLang="en-US" sz="900" dirty="0"/>
              <a:t>項に定める手すり壁、さく又は金網が</a:t>
            </a:r>
            <a:endParaRPr kumimoji="1" lang="en-US" altLang="ja-JP" sz="900" dirty="0"/>
          </a:p>
          <a:p>
            <a:pPr>
              <a:lnSpc>
                <a:spcPts val="1300"/>
              </a:lnSpc>
            </a:pPr>
            <a:r>
              <a:rPr lang="ja-JP" altLang="en-US" sz="900" dirty="0"/>
              <a:t>　　　 </a:t>
            </a:r>
            <a:r>
              <a:rPr kumimoji="1" lang="ja-JP" altLang="en-US" sz="900" dirty="0"/>
              <a:t>あり、エレベーター、階段（ステップ型）や平面フロアにより、人が行き来できるものをいいます。ただし、梯子で昇</a:t>
            </a:r>
            <a:endParaRPr kumimoji="1" lang="en-US" altLang="ja-JP" sz="900" dirty="0"/>
          </a:p>
          <a:p>
            <a:pPr>
              <a:lnSpc>
                <a:spcPts val="1300"/>
              </a:lnSpc>
            </a:pPr>
            <a:r>
              <a:rPr lang="ja-JP" altLang="en-US" sz="900" dirty="0"/>
              <a:t>　　　 </a:t>
            </a:r>
            <a:r>
              <a:rPr kumimoji="1" lang="ja-JP" altLang="en-US" sz="900" dirty="0"/>
              <a:t>り降りする屋上は対象外とします。</a:t>
            </a:r>
          </a:p>
          <a:p>
            <a:pPr>
              <a:lnSpc>
                <a:spcPts val="1300"/>
              </a:lnSpc>
            </a:pPr>
            <a:r>
              <a:rPr kumimoji="1" lang="en-US" altLang="ja-JP" sz="900" dirty="0"/>
              <a:t>※</a:t>
            </a:r>
            <a:r>
              <a:rPr kumimoji="1" lang="ja-JP" altLang="en-US" sz="900" dirty="0"/>
              <a:t>３　建築物の管理に必要な施設とは空調機器、エレベーター、傾斜車路、広告塔や、ヘリポートなどの緊急離着陸場</a:t>
            </a:r>
            <a:endParaRPr kumimoji="1" lang="en-US" altLang="ja-JP" sz="900" dirty="0"/>
          </a:p>
          <a:p>
            <a:pPr>
              <a:lnSpc>
                <a:spcPts val="1300"/>
              </a:lnSpc>
            </a:pPr>
            <a:r>
              <a:rPr lang="ja-JP" altLang="en-US" sz="900" dirty="0"/>
              <a:t>　　　 </a:t>
            </a:r>
            <a:r>
              <a:rPr kumimoji="1" lang="ja-JP" altLang="en-US" sz="900" dirty="0"/>
              <a:t>及び緊急救助用スペースなどを指します。</a:t>
            </a:r>
          </a:p>
        </p:txBody>
      </p:sp>
      <p:sp>
        <p:nvSpPr>
          <p:cNvPr id="22" name="テキスト ボックス 21">
            <a:extLst>
              <a:ext uri="{FF2B5EF4-FFF2-40B4-BE49-F238E27FC236}">
                <a16:creationId xmlns:a16="http://schemas.microsoft.com/office/drawing/2014/main" id="{1AB6744C-83C5-4E78-AE9A-E8A8FB9979A2}"/>
              </a:ext>
            </a:extLst>
          </p:cNvPr>
          <p:cNvSpPr txBox="1"/>
          <p:nvPr/>
        </p:nvSpPr>
        <p:spPr>
          <a:xfrm>
            <a:off x="848189" y="7003010"/>
            <a:ext cx="4320413" cy="254172"/>
          </a:xfrm>
          <a:prstGeom prst="rect">
            <a:avLst/>
          </a:prstGeom>
          <a:noFill/>
        </p:spPr>
        <p:txBody>
          <a:bodyPr wrap="none" rtlCol="0">
            <a:spAutoFit/>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Segoe UI"/>
                <a:ea typeface="BIZ UDPゴシック"/>
                <a:cs typeface="+mn-cs"/>
              </a:rPr>
              <a:t>※</a:t>
            </a:r>
            <a:r>
              <a:rPr kumimoji="1" lang="ja-JP" altLang="en-US" sz="1000" b="0" i="0" u="none" strike="noStrike" kern="1200" cap="none" spc="0" normalizeH="0" baseline="0" noProof="0" dirty="0">
                <a:ln>
                  <a:noFill/>
                </a:ln>
                <a:solidFill>
                  <a:prstClr val="black"/>
                </a:solidFill>
                <a:effectLst/>
                <a:uLnTx/>
                <a:uFillTx/>
                <a:latin typeface="Segoe UI"/>
                <a:ea typeface="BIZ UDPゴシック"/>
                <a:cs typeface="+mn-cs"/>
              </a:rPr>
              <a:t>建蔽率：法定建蔽率。角地緩和等の建蔽率緩和も含めることができます。</a:t>
            </a:r>
          </a:p>
        </p:txBody>
      </p:sp>
      <p:graphicFrame>
        <p:nvGraphicFramePr>
          <p:cNvPr id="24" name="表 23">
            <a:extLst>
              <a:ext uri="{FF2B5EF4-FFF2-40B4-BE49-F238E27FC236}">
                <a16:creationId xmlns:a16="http://schemas.microsoft.com/office/drawing/2014/main" id="{AD204FDC-F436-4286-B969-9C396DC7BF89}"/>
              </a:ext>
            </a:extLst>
          </p:cNvPr>
          <p:cNvGraphicFramePr>
            <a:graphicFrameLocks noGrp="1"/>
          </p:cNvGraphicFramePr>
          <p:nvPr>
            <p:extLst>
              <p:ext uri="{D42A27DB-BD31-4B8C-83A1-F6EECF244321}">
                <p14:modId xmlns:p14="http://schemas.microsoft.com/office/powerpoint/2010/main" val="1336852619"/>
              </p:ext>
            </p:extLst>
          </p:nvPr>
        </p:nvGraphicFramePr>
        <p:xfrm>
          <a:off x="545875" y="2124954"/>
          <a:ext cx="6467923" cy="1625865"/>
        </p:xfrm>
        <a:graphic>
          <a:graphicData uri="http://schemas.openxmlformats.org/drawingml/2006/table">
            <a:tbl>
              <a:tblPr firstRow="1" firstCol="1" bandRow="1">
                <a:tableStyleId>{BC89EF96-8CEA-46FF-86C4-4CE0E7609802}</a:tableStyleId>
              </a:tblPr>
              <a:tblGrid>
                <a:gridCol w="1602757">
                  <a:extLst>
                    <a:ext uri="{9D8B030D-6E8A-4147-A177-3AD203B41FA5}">
                      <a16:colId xmlns:a16="http://schemas.microsoft.com/office/drawing/2014/main" val="2627138779"/>
                    </a:ext>
                  </a:extLst>
                </a:gridCol>
                <a:gridCol w="4865166">
                  <a:extLst>
                    <a:ext uri="{9D8B030D-6E8A-4147-A177-3AD203B41FA5}">
                      <a16:colId xmlns:a16="http://schemas.microsoft.com/office/drawing/2014/main" val="449391391"/>
                    </a:ext>
                  </a:extLst>
                </a:gridCol>
              </a:tblGrid>
              <a:tr h="193467">
                <a:tc>
                  <a:txBody>
                    <a:bodyPr/>
                    <a:lstStyle/>
                    <a:p>
                      <a:pPr algn="ctr"/>
                      <a:r>
                        <a:rPr lang="ja-JP" sz="1050" kern="100" dirty="0">
                          <a:effectLst/>
                        </a:rPr>
                        <a:t>届 出 種 別</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ja-JP" sz="1050" kern="100" dirty="0">
                          <a:effectLst/>
                        </a:rPr>
                        <a:t>提　出　書　類</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186754794"/>
                  </a:ext>
                </a:extLst>
              </a:tr>
              <a:tr h="596386">
                <a:tc>
                  <a:txBody>
                    <a:bodyPr/>
                    <a:lstStyle/>
                    <a:p>
                      <a:pPr indent="133350" algn="just"/>
                      <a:r>
                        <a:rPr lang="ja-JP" sz="1050" kern="100">
                          <a:effectLst/>
                        </a:rPr>
                        <a:t>緑化計画書</a:t>
                      </a:r>
                      <a:endParaRPr lang="ja-JP" sz="105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r>
                        <a:rPr lang="ja-JP" sz="1000" kern="100" dirty="0">
                          <a:effectLst/>
                        </a:rPr>
                        <a:t>①緑化計画書　②位置図　③緑化計画平面図（地上部及び建築物上）　④緑化計画断面図（地上部及び建築物上）　⑤求積図　⑥建築物立面図（建築物上に壁面緑化を実施する場合添付） ⑦樹木等一覧　⑧委任状</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392996825"/>
                  </a:ext>
                </a:extLst>
              </a:tr>
              <a:tr h="414994">
                <a:tc>
                  <a:txBody>
                    <a:bodyPr/>
                    <a:lstStyle/>
                    <a:p>
                      <a:pPr indent="133350" algn="just"/>
                      <a:r>
                        <a:rPr lang="ja-JP" sz="1050" kern="100" dirty="0">
                          <a:effectLst/>
                        </a:rPr>
                        <a:t>緑化計画変更書（※）</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r>
                        <a:rPr lang="ja-JP" sz="1000" kern="100">
                          <a:effectLst/>
                        </a:rPr>
                        <a:t>①緑化計画変更書　②変更理由書　③その他関係図表（変更内容に関係するもの　変更後の内容を朱書記入）</a:t>
                      </a:r>
                      <a:endParaRPr lang="ja-JP" sz="105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028278816"/>
                  </a:ext>
                </a:extLst>
              </a:tr>
              <a:tr h="421018">
                <a:tc>
                  <a:txBody>
                    <a:bodyPr/>
                    <a:lstStyle/>
                    <a:p>
                      <a:pPr indent="133350" algn="just"/>
                      <a:r>
                        <a:rPr lang="ja-JP" sz="1050" kern="100">
                          <a:effectLst/>
                        </a:rPr>
                        <a:t>緑化完了書</a:t>
                      </a:r>
                      <a:endParaRPr lang="ja-JP" sz="105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r>
                        <a:rPr lang="ja-JP" sz="1000" kern="100" dirty="0">
                          <a:effectLst/>
                        </a:rPr>
                        <a:t>①緑化完了書　②緑化完了平面図　③完了写真　④樹木等一覧　⑤その他関係図表（軽微な変更がある場合、変更内容に応じた図表　変更後の内容を朱書記入）</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397781812"/>
                  </a:ext>
                </a:extLst>
              </a:tr>
            </a:tbl>
          </a:graphicData>
        </a:graphic>
      </p:graphicFrame>
      <p:sp>
        <p:nvSpPr>
          <p:cNvPr id="2" name="テキスト ボックス 1">
            <a:extLst>
              <a:ext uri="{FF2B5EF4-FFF2-40B4-BE49-F238E27FC236}">
                <a16:creationId xmlns:a16="http://schemas.microsoft.com/office/drawing/2014/main" id="{43ABA73D-DF7B-44EB-A6B6-075D6AA4905A}"/>
              </a:ext>
            </a:extLst>
          </p:cNvPr>
          <p:cNvSpPr txBox="1"/>
          <p:nvPr/>
        </p:nvSpPr>
        <p:spPr>
          <a:xfrm>
            <a:off x="4717855" y="6487668"/>
            <a:ext cx="1729628" cy="369332"/>
          </a:xfrm>
          <a:prstGeom prst="rect">
            <a:avLst/>
          </a:prstGeom>
          <a:solidFill>
            <a:schemeClr val="accent1">
              <a:lumMod val="20000"/>
              <a:lumOff val="80000"/>
            </a:schemeClr>
          </a:solidFill>
          <a:ln>
            <a:solidFill>
              <a:srgbClr val="00B0F0"/>
            </a:solidFill>
          </a:ln>
        </p:spPr>
        <p:txBody>
          <a:bodyPr wrap="square" rtlCol="0">
            <a:spAutoFit/>
          </a:bodyPr>
          <a:lstStyle/>
          <a:p>
            <a:r>
              <a:rPr lang="ja-JP" altLang="ja-JP" sz="900" kern="100" dirty="0">
                <a:effectLst/>
                <a:latin typeface="+mn-ea"/>
                <a:cs typeface="Times New Roman" panose="02020603050405020304" pitchFamily="18" charset="0"/>
              </a:rPr>
              <a:t>Ｂ＞Ａア＞Ａイ であることから、Ａイ式で算出した</a:t>
            </a:r>
            <a:r>
              <a:rPr lang="en-US" altLang="ja-JP" sz="900" kern="100" dirty="0">
                <a:effectLst/>
                <a:latin typeface="+mn-ea"/>
                <a:cs typeface="Times New Roman" panose="02020603050405020304" pitchFamily="18" charset="0"/>
              </a:rPr>
              <a:t>90</a:t>
            </a:r>
            <a:r>
              <a:rPr lang="ja-JP" altLang="ja-JP" sz="900" kern="100" dirty="0">
                <a:effectLst/>
                <a:latin typeface="+mn-ea"/>
                <a:cs typeface="Times New Roman" panose="02020603050405020304" pitchFamily="18" charset="0"/>
              </a:rPr>
              <a:t>㎡を採用</a:t>
            </a:r>
            <a:endParaRPr kumimoji="1" lang="ja-JP" altLang="en-US" sz="900" dirty="0"/>
          </a:p>
        </p:txBody>
      </p:sp>
      <p:sp>
        <p:nvSpPr>
          <p:cNvPr id="25" name="テキスト ボックス 24">
            <a:extLst>
              <a:ext uri="{FF2B5EF4-FFF2-40B4-BE49-F238E27FC236}">
                <a16:creationId xmlns:a16="http://schemas.microsoft.com/office/drawing/2014/main" id="{9936278E-4804-4B22-BECD-649D8B032A2F}"/>
              </a:ext>
            </a:extLst>
          </p:cNvPr>
          <p:cNvSpPr txBox="1"/>
          <p:nvPr/>
        </p:nvSpPr>
        <p:spPr>
          <a:xfrm>
            <a:off x="545876" y="1666588"/>
            <a:ext cx="6467922" cy="434991"/>
          </a:xfrm>
          <a:prstGeom prst="rect">
            <a:avLst/>
          </a:prstGeom>
          <a:noFill/>
        </p:spPr>
        <p:txBody>
          <a:bodyPr wrap="square" rtlCol="0">
            <a:spAutoFit/>
          </a:bodyPr>
          <a:lstStyle/>
          <a:p>
            <a:pPr>
              <a:lnSpc>
                <a:spcPts val="1400"/>
              </a:lnSpc>
            </a:pPr>
            <a:r>
              <a:rPr lang="ja-JP" altLang="en-US" sz="1050" dirty="0"/>
              <a:t>建築物</a:t>
            </a:r>
            <a:r>
              <a:rPr kumimoji="1" lang="ja-JP" altLang="en-US" sz="1050" dirty="0"/>
              <a:t>の敷地における植栽の内容や維持管理の方法などを記載した</a:t>
            </a:r>
            <a:r>
              <a:rPr lang="ja-JP" altLang="en-US" sz="1050" dirty="0"/>
              <a:t>緑化計画書及び緑化完了書等の届出を行う必要があります。</a:t>
            </a:r>
            <a:endParaRPr kumimoji="1" lang="ja-JP" altLang="en-US" sz="1050" dirty="0"/>
          </a:p>
        </p:txBody>
      </p:sp>
      <p:sp>
        <p:nvSpPr>
          <p:cNvPr id="26" name="AutoShape 515">
            <a:extLst>
              <a:ext uri="{FF2B5EF4-FFF2-40B4-BE49-F238E27FC236}">
                <a16:creationId xmlns:a16="http://schemas.microsoft.com/office/drawing/2014/main" id="{A07EB520-B4AB-45FB-93CD-5228A2A5C7C6}"/>
              </a:ext>
            </a:extLst>
          </p:cNvPr>
          <p:cNvSpPr>
            <a:spLocks noChangeArrowheads="1"/>
          </p:cNvSpPr>
          <p:nvPr/>
        </p:nvSpPr>
        <p:spPr bwMode="auto">
          <a:xfrm>
            <a:off x="462878" y="1490846"/>
            <a:ext cx="6670011" cy="2420449"/>
          </a:xfrm>
          <a:prstGeom prst="roundRect">
            <a:avLst>
              <a:gd name="adj" fmla="val 7183"/>
            </a:avLst>
          </a:prstGeom>
          <a:noFill/>
          <a:ln w="9525" algn="ctr">
            <a:solidFill>
              <a:schemeClr val="accent3"/>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rot="0" vert="horz" wrap="square" lIns="74295" tIns="7200" rIns="74295" bIns="8890" anchor="t" anchorCtr="0" upright="1">
            <a:noAutofit/>
          </a:bodyPr>
          <a:lstStyle/>
          <a:p>
            <a:pPr algn="just">
              <a:lnSpc>
                <a:spcPts val="1200"/>
              </a:lnSpc>
            </a:pPr>
            <a:r>
              <a:rPr lang="en-US" sz="1050" kern="10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23" name="AutoShape 520">
            <a:extLst>
              <a:ext uri="{FF2B5EF4-FFF2-40B4-BE49-F238E27FC236}">
                <a16:creationId xmlns:a16="http://schemas.microsoft.com/office/drawing/2014/main" id="{E9273EAE-F863-48F4-B4A0-707D8C0351A5}"/>
              </a:ext>
            </a:extLst>
          </p:cNvPr>
          <p:cNvSpPr>
            <a:spLocks noChangeArrowheads="1"/>
          </p:cNvSpPr>
          <p:nvPr/>
        </p:nvSpPr>
        <p:spPr bwMode="auto">
          <a:xfrm>
            <a:off x="672428" y="1366901"/>
            <a:ext cx="1499870" cy="288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dirty="0">
                <a:solidFill>
                  <a:schemeClr val="lt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必要書類一覧</a:t>
            </a:r>
            <a:r>
              <a:rPr lang="en-US" sz="1200" b="1" kern="100" dirty="0">
                <a:solidFill>
                  <a:schemeClr val="lt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altLang="en-US" sz="1200" b="1" kern="100" dirty="0">
              <a:solidFill>
                <a:schemeClr val="lt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859848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6651F-40CA-8AF3-E306-427940706D94}"/>
            </a:ext>
          </a:extLst>
        </p:cNvPr>
        <p:cNvGrpSpPr/>
        <p:nvPr/>
      </p:nvGrpSpPr>
      <p:grpSpPr>
        <a:xfrm>
          <a:off x="0" y="0"/>
          <a:ext cx="0" cy="0"/>
          <a:chOff x="0" y="0"/>
          <a:chExt cx="0" cy="0"/>
        </a:xfrm>
      </p:grpSpPr>
      <p:sp>
        <p:nvSpPr>
          <p:cNvPr id="58" name="AutoShape 383">
            <a:extLst>
              <a:ext uri="{FF2B5EF4-FFF2-40B4-BE49-F238E27FC236}">
                <a16:creationId xmlns:a16="http://schemas.microsoft.com/office/drawing/2014/main" id="{48740E15-4869-4F4E-ABBE-4A2F7A0B2838}"/>
              </a:ext>
            </a:extLst>
          </p:cNvPr>
          <p:cNvSpPr>
            <a:spLocks noChangeArrowheads="1"/>
          </p:cNvSpPr>
          <p:nvPr/>
        </p:nvSpPr>
        <p:spPr bwMode="auto">
          <a:xfrm>
            <a:off x="360997" y="3308352"/>
            <a:ext cx="6839903" cy="7184555"/>
          </a:xfrm>
          <a:prstGeom prst="roundRect">
            <a:avLst>
              <a:gd name="adj" fmla="val 3037"/>
            </a:avLst>
          </a:prstGeom>
          <a:noFill/>
          <a:ln w="9525">
            <a:solidFill>
              <a:schemeClr val="accent3"/>
            </a:solidFill>
            <a:round/>
            <a:headEnd/>
            <a:tailEnd/>
          </a:ln>
          <a:effectLst/>
        </p:spPr>
        <p:txBody>
          <a:bodyPr rot="0" vert="horz" wrap="square" lIns="74295" tIns="95400" rIns="74295" bIns="8890" anchor="t" anchorCtr="0" upright="1">
            <a:noAutofit/>
          </a:bodyPr>
          <a:lstStyle/>
          <a:p>
            <a:endParaRPr lang="ja-JP" sz="1050" kern="100" dirty="0">
              <a:effectLst/>
              <a:latin typeface="+mn-ea"/>
              <a:cs typeface="Times New Roman" panose="02020603050405020304" pitchFamily="18" charset="0"/>
            </a:endParaRPr>
          </a:p>
        </p:txBody>
      </p:sp>
      <p:sp>
        <p:nvSpPr>
          <p:cNvPr id="43" name="AutoShape 397">
            <a:extLst>
              <a:ext uri="{FF2B5EF4-FFF2-40B4-BE49-F238E27FC236}">
                <a16:creationId xmlns:a16="http://schemas.microsoft.com/office/drawing/2014/main" id="{31C3C5EC-D837-45B8-91F3-D90BB34462F1}"/>
              </a:ext>
            </a:extLst>
          </p:cNvPr>
          <p:cNvSpPr>
            <a:spLocks noChangeArrowheads="1"/>
          </p:cNvSpPr>
          <p:nvPr/>
        </p:nvSpPr>
        <p:spPr bwMode="auto">
          <a:xfrm>
            <a:off x="5094188" y="496547"/>
            <a:ext cx="2068040" cy="2432636"/>
          </a:xfrm>
          <a:prstGeom prst="roundRect">
            <a:avLst>
              <a:gd name="adj" fmla="val 8421"/>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w="9525">
            <a:solidFill>
              <a:schemeClr val="accent6"/>
            </a:solidFill>
            <a:round/>
            <a:headEnd/>
            <a:tailEnd/>
          </a:ln>
          <a:effectLst/>
        </p:spPr>
        <p:txBody>
          <a:bodyPr rot="0" vert="horz" wrap="square" lIns="74295" tIns="117000" rIns="74295" bIns="8890" anchor="t" anchorCtr="0" upright="1">
            <a:noAutofit/>
          </a:bodyPr>
          <a:lstStyle/>
          <a:p>
            <a:pPr algn="just"/>
            <a:endParaRPr lang="ja-JP" sz="1050" kern="100" dirty="0">
              <a:effectLst/>
              <a:latin typeface="+mn-ea"/>
              <a:cs typeface="Times New Roman" panose="02020603050405020304" pitchFamily="18" charset="0"/>
            </a:endParaRPr>
          </a:p>
        </p:txBody>
      </p:sp>
      <p:sp>
        <p:nvSpPr>
          <p:cNvPr id="28" name="AutoShape 397">
            <a:extLst>
              <a:ext uri="{FF2B5EF4-FFF2-40B4-BE49-F238E27FC236}">
                <a16:creationId xmlns:a16="http://schemas.microsoft.com/office/drawing/2014/main" id="{845A458D-FF97-49A2-9377-B161E5F103B7}"/>
              </a:ext>
            </a:extLst>
          </p:cNvPr>
          <p:cNvSpPr>
            <a:spLocks noChangeArrowheads="1"/>
          </p:cNvSpPr>
          <p:nvPr/>
        </p:nvSpPr>
        <p:spPr bwMode="auto">
          <a:xfrm>
            <a:off x="360997" y="535615"/>
            <a:ext cx="4617018" cy="2407084"/>
          </a:xfrm>
          <a:prstGeom prst="roundRect">
            <a:avLst>
              <a:gd name="adj" fmla="val 8421"/>
            </a:avLst>
          </a:prstGeom>
          <a:solidFill>
            <a:srgbClr val="FFFFFF"/>
          </a:solidFill>
          <a:ln w="9525">
            <a:solidFill>
              <a:schemeClr val="accent3"/>
            </a:solidFill>
            <a:round/>
            <a:headEnd/>
            <a:tailEnd/>
          </a:ln>
          <a:effectLst/>
          <a:extLst>
            <a:ext uri="{AF507438-7753-43E0-B8FC-AC1667EBCBE1}">
              <a14:hiddenEffects xmlns:a14="http://schemas.microsoft.com/office/drawing/2010/main">
                <a:effectLst>
                  <a:outerShdw dist="107763" dir="2700000" algn="ctr" rotWithShape="0">
                    <a:srgbClr val="808080">
                      <a:alpha val="50000"/>
                    </a:srgbClr>
                  </a:outerShdw>
                </a:effectLst>
              </a14:hiddenEffects>
            </a:ext>
          </a:extLst>
        </p:spPr>
        <p:txBody>
          <a:bodyPr rot="0" vert="horz" wrap="square" lIns="74295" tIns="117000" rIns="74295" bIns="8890" anchor="t" anchorCtr="0" upright="1">
            <a:noAutofit/>
          </a:bodyPr>
          <a:lstStyle/>
          <a:p>
            <a:pPr algn="just"/>
            <a:r>
              <a:rPr lang="en-US" altLang="ja-JP" sz="1050" kern="100" dirty="0">
                <a:effectLst/>
                <a:latin typeface="+mn-ea"/>
                <a:cs typeface="Times New Roman" panose="02020603050405020304" pitchFamily="18" charset="0"/>
              </a:rPr>
              <a:t> </a:t>
            </a:r>
            <a:r>
              <a:rPr lang="ja-JP" sz="1050" kern="100" dirty="0">
                <a:effectLst/>
                <a:latin typeface="+mn-ea"/>
                <a:cs typeface="Times New Roman" panose="02020603050405020304" pitchFamily="18" charset="0"/>
              </a:rPr>
              <a:t>緑化面積に算入する緑化の種類は次のとおりです。</a:t>
            </a:r>
          </a:p>
        </p:txBody>
      </p:sp>
      <p:sp>
        <p:nvSpPr>
          <p:cNvPr id="2" name="AutoShape 398">
            <a:extLst>
              <a:ext uri="{FF2B5EF4-FFF2-40B4-BE49-F238E27FC236}">
                <a16:creationId xmlns:a16="http://schemas.microsoft.com/office/drawing/2014/main" id="{F13BDB13-B3C9-41AC-BAB6-C0378DD61DB6}"/>
              </a:ext>
            </a:extLst>
          </p:cNvPr>
          <p:cNvSpPr>
            <a:spLocks noChangeArrowheads="1"/>
          </p:cNvSpPr>
          <p:nvPr/>
        </p:nvSpPr>
        <p:spPr bwMode="auto">
          <a:xfrm>
            <a:off x="552767" y="382746"/>
            <a:ext cx="1564568" cy="288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緑 化 の 種 類</a:t>
            </a:r>
          </a:p>
        </p:txBody>
      </p:sp>
      <p:sp>
        <p:nvSpPr>
          <p:cNvPr id="3" name="AutoShape 384">
            <a:extLst>
              <a:ext uri="{FF2B5EF4-FFF2-40B4-BE49-F238E27FC236}">
                <a16:creationId xmlns:a16="http://schemas.microsoft.com/office/drawing/2014/main" id="{8AD424FA-011C-4B13-BA29-79006FC92E4D}"/>
              </a:ext>
            </a:extLst>
          </p:cNvPr>
          <p:cNvSpPr>
            <a:spLocks noChangeArrowheads="1"/>
          </p:cNvSpPr>
          <p:nvPr/>
        </p:nvSpPr>
        <p:spPr bwMode="auto">
          <a:xfrm>
            <a:off x="552767" y="3152353"/>
            <a:ext cx="2091972" cy="288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緑 化 面 積 の 算 出 方 法</a:t>
            </a:r>
          </a:p>
        </p:txBody>
      </p:sp>
      <p:sp>
        <p:nvSpPr>
          <p:cNvPr id="4" name="AutoShape 398">
            <a:extLst>
              <a:ext uri="{FF2B5EF4-FFF2-40B4-BE49-F238E27FC236}">
                <a16:creationId xmlns:a16="http://schemas.microsoft.com/office/drawing/2014/main" id="{A70A5293-AC77-4469-8C62-9A8E634F2627}"/>
              </a:ext>
            </a:extLst>
          </p:cNvPr>
          <p:cNvSpPr>
            <a:spLocks noChangeArrowheads="1"/>
          </p:cNvSpPr>
          <p:nvPr/>
        </p:nvSpPr>
        <p:spPr bwMode="auto">
          <a:xfrm>
            <a:off x="5375338" y="355895"/>
            <a:ext cx="1143000" cy="288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注意点</a:t>
            </a:r>
          </a:p>
        </p:txBody>
      </p:sp>
      <p:sp>
        <p:nvSpPr>
          <p:cNvPr id="35" name="AutoShape 404">
            <a:extLst>
              <a:ext uri="{FF2B5EF4-FFF2-40B4-BE49-F238E27FC236}">
                <a16:creationId xmlns:a16="http://schemas.microsoft.com/office/drawing/2014/main" id="{584BF75C-46E4-4B79-83E9-29E870687E85}"/>
              </a:ext>
            </a:extLst>
          </p:cNvPr>
          <p:cNvSpPr>
            <a:spLocks noChangeArrowheads="1"/>
          </p:cNvSpPr>
          <p:nvPr/>
        </p:nvSpPr>
        <p:spPr bwMode="auto">
          <a:xfrm>
            <a:off x="5199879" y="717386"/>
            <a:ext cx="1849654" cy="651880"/>
          </a:xfrm>
          <a:prstGeom prst="cube">
            <a:avLst>
              <a:gd name="adj" fmla="val 0"/>
            </a:avLst>
          </a:prstGeom>
          <a:solidFill>
            <a:srgbClr val="FFFFFF"/>
          </a:solidFill>
          <a:ln w="9525">
            <a:solidFill>
              <a:schemeClr val="accent5"/>
            </a:solidFill>
            <a:miter lim="800000"/>
            <a:headEnd/>
            <a:tailEnd/>
          </a:ln>
        </p:spPr>
        <p:txBody>
          <a:bodyPr rot="0" vert="horz" wrap="square" lIns="36000" tIns="43200" rIns="36000" bIns="36000" anchor="ctr" anchorCtr="0" upright="1">
            <a:noAutofit/>
          </a:bodyPr>
          <a:lstStyle/>
          <a:p>
            <a:pPr indent="107950" algn="l">
              <a:lnSpc>
                <a:spcPts val="1500"/>
              </a:lnSpc>
            </a:pPr>
            <a:r>
              <a:rPr lang="ja-JP" sz="1050" b="1" kern="100" spc="-100" dirty="0">
                <a:solidFill>
                  <a:srgbClr val="000000"/>
                </a:solidFill>
                <a:effectLst/>
                <a:latin typeface="+mn-ea"/>
                <a:cs typeface="Times New Roman" panose="02020603050405020304" pitchFamily="18" charset="0"/>
              </a:rPr>
              <a:t>地上部の必要緑化面積の１／</a:t>
            </a:r>
            <a:r>
              <a:rPr lang="en-US" altLang="ja-JP" sz="1050" b="1" kern="100" spc="-100" dirty="0">
                <a:solidFill>
                  <a:srgbClr val="000000"/>
                </a:solidFill>
                <a:effectLst/>
                <a:latin typeface="+mn-ea"/>
                <a:cs typeface="Times New Roman" panose="02020603050405020304" pitchFamily="18" charset="0"/>
              </a:rPr>
              <a:t>2</a:t>
            </a:r>
          </a:p>
          <a:p>
            <a:pPr indent="107950" algn="l">
              <a:lnSpc>
                <a:spcPts val="1500"/>
              </a:lnSpc>
            </a:pPr>
            <a:r>
              <a:rPr lang="ja-JP" sz="1050" b="1" kern="100" spc="-100" dirty="0">
                <a:solidFill>
                  <a:srgbClr val="000000"/>
                </a:solidFill>
                <a:effectLst/>
                <a:latin typeface="+mn-ea"/>
                <a:cs typeface="Times New Roman" panose="02020603050405020304" pitchFamily="18" charset="0"/>
              </a:rPr>
              <a:t>以上は原則として樹木とする</a:t>
            </a:r>
            <a:endParaRPr lang="ja-JP" sz="1050" b="1" kern="100" dirty="0">
              <a:effectLst/>
              <a:latin typeface="+mn-ea"/>
              <a:cs typeface="Times New Roman" panose="02020603050405020304" pitchFamily="18" charset="0"/>
            </a:endParaRPr>
          </a:p>
          <a:p>
            <a:pPr indent="107950" algn="l">
              <a:lnSpc>
                <a:spcPts val="1500"/>
              </a:lnSpc>
            </a:pPr>
            <a:r>
              <a:rPr lang="ja-JP" sz="1050" b="1" kern="100" spc="-100" dirty="0">
                <a:solidFill>
                  <a:srgbClr val="000000"/>
                </a:solidFill>
                <a:effectLst/>
                <a:latin typeface="+mn-ea"/>
                <a:cs typeface="Times New Roman" panose="02020603050405020304" pitchFamily="18" charset="0"/>
              </a:rPr>
              <a:t>必要があります。</a:t>
            </a:r>
            <a:endParaRPr lang="ja-JP" sz="1050" b="1" kern="100" dirty="0">
              <a:effectLst/>
              <a:latin typeface="+mn-ea"/>
              <a:cs typeface="Times New Roman" panose="02020603050405020304" pitchFamily="18" charset="0"/>
            </a:endParaRPr>
          </a:p>
        </p:txBody>
      </p:sp>
      <p:sp>
        <p:nvSpPr>
          <p:cNvPr id="36" name="AutoShape 405">
            <a:extLst>
              <a:ext uri="{FF2B5EF4-FFF2-40B4-BE49-F238E27FC236}">
                <a16:creationId xmlns:a16="http://schemas.microsoft.com/office/drawing/2014/main" id="{647B6A56-7336-4F20-AA2B-A0FC78B464FD}"/>
              </a:ext>
            </a:extLst>
          </p:cNvPr>
          <p:cNvSpPr>
            <a:spLocks noChangeArrowheads="1"/>
          </p:cNvSpPr>
          <p:nvPr/>
        </p:nvSpPr>
        <p:spPr bwMode="auto">
          <a:xfrm>
            <a:off x="5203355" y="1410278"/>
            <a:ext cx="1846177" cy="666065"/>
          </a:xfrm>
          <a:prstGeom prst="cube">
            <a:avLst>
              <a:gd name="adj" fmla="val 0"/>
            </a:avLst>
          </a:prstGeom>
          <a:solidFill>
            <a:srgbClr val="FFFFFF"/>
          </a:solidFill>
          <a:ln w="9525">
            <a:solidFill>
              <a:schemeClr val="accent5"/>
            </a:solidFill>
            <a:miter lim="800000"/>
            <a:headEnd/>
            <a:tailEnd/>
          </a:ln>
        </p:spPr>
        <p:txBody>
          <a:bodyPr rot="0" vert="horz" wrap="square" lIns="36000" tIns="43200" rIns="36000" bIns="36000" anchor="ctr" anchorCtr="0" upright="1">
            <a:noAutofit/>
          </a:bodyPr>
          <a:lstStyle/>
          <a:p>
            <a:pPr indent="107950" algn="just">
              <a:lnSpc>
                <a:spcPts val="1500"/>
              </a:lnSpc>
            </a:pPr>
            <a:r>
              <a:rPr lang="ja-JP" sz="1050" b="1" kern="100" spc="-100" dirty="0">
                <a:effectLst/>
                <a:latin typeface="+mn-ea"/>
                <a:cs typeface="Times New Roman" panose="02020603050405020304" pitchFamily="18" charset="0"/>
              </a:rPr>
              <a:t>壁面緑化も可能ですが、補助</a:t>
            </a:r>
            <a:endParaRPr lang="ja-JP" sz="1050" b="1" kern="100" dirty="0">
              <a:effectLst/>
              <a:latin typeface="+mn-ea"/>
              <a:cs typeface="Times New Roman" panose="02020603050405020304" pitchFamily="18" charset="0"/>
            </a:endParaRPr>
          </a:p>
          <a:p>
            <a:pPr indent="107950" algn="just">
              <a:lnSpc>
                <a:spcPts val="1500"/>
              </a:lnSpc>
            </a:pPr>
            <a:r>
              <a:rPr lang="ja-JP" sz="1050" b="1" kern="100" spc="-100" dirty="0">
                <a:effectLst/>
                <a:latin typeface="+mn-ea"/>
                <a:cs typeface="Times New Roman" panose="02020603050405020304" pitchFamily="18" charset="0"/>
              </a:rPr>
              <a:t>資材や緑化基盤の使用有無に</a:t>
            </a:r>
            <a:endParaRPr lang="ja-JP" sz="1050" b="1" kern="100" dirty="0">
              <a:effectLst/>
              <a:latin typeface="+mn-ea"/>
              <a:cs typeface="Times New Roman" panose="02020603050405020304" pitchFamily="18" charset="0"/>
            </a:endParaRPr>
          </a:p>
          <a:p>
            <a:pPr indent="107950" algn="just">
              <a:lnSpc>
                <a:spcPts val="1500"/>
              </a:lnSpc>
            </a:pPr>
            <a:r>
              <a:rPr lang="ja-JP" sz="1050" b="1" kern="100" spc="-100" dirty="0">
                <a:effectLst/>
                <a:latin typeface="+mn-ea"/>
                <a:cs typeface="Times New Roman" panose="02020603050405020304" pitchFamily="18" charset="0"/>
              </a:rPr>
              <a:t>より算出方法が異なります。</a:t>
            </a:r>
            <a:endParaRPr lang="ja-JP" sz="1050" b="1" kern="100" dirty="0">
              <a:effectLst/>
              <a:latin typeface="+mn-ea"/>
              <a:cs typeface="Times New Roman" panose="02020603050405020304" pitchFamily="18" charset="0"/>
            </a:endParaRPr>
          </a:p>
        </p:txBody>
      </p:sp>
      <p:sp>
        <p:nvSpPr>
          <p:cNvPr id="37" name="AutoShape 406">
            <a:extLst>
              <a:ext uri="{FF2B5EF4-FFF2-40B4-BE49-F238E27FC236}">
                <a16:creationId xmlns:a16="http://schemas.microsoft.com/office/drawing/2014/main" id="{E265B454-2D6F-4103-9C8F-EBA981F917CA}"/>
              </a:ext>
            </a:extLst>
          </p:cNvPr>
          <p:cNvSpPr>
            <a:spLocks noChangeArrowheads="1"/>
          </p:cNvSpPr>
          <p:nvPr/>
        </p:nvSpPr>
        <p:spPr bwMode="auto">
          <a:xfrm>
            <a:off x="5199878" y="2117355"/>
            <a:ext cx="1846177" cy="666065"/>
          </a:xfrm>
          <a:prstGeom prst="cube">
            <a:avLst>
              <a:gd name="adj" fmla="val 0"/>
            </a:avLst>
          </a:prstGeom>
          <a:solidFill>
            <a:srgbClr val="FFFFFF"/>
          </a:solidFill>
          <a:ln w="9525">
            <a:solidFill>
              <a:schemeClr val="accent5"/>
            </a:solidFill>
            <a:miter lim="800000"/>
            <a:headEnd/>
            <a:tailEnd/>
          </a:ln>
        </p:spPr>
        <p:txBody>
          <a:bodyPr rot="0" vert="horz" wrap="square" lIns="36000" tIns="43200" rIns="36000" bIns="36000" anchor="ctr" anchorCtr="0" upright="1">
            <a:noAutofit/>
          </a:bodyPr>
          <a:lstStyle/>
          <a:p>
            <a:pPr indent="107950" algn="l">
              <a:lnSpc>
                <a:spcPts val="1500"/>
              </a:lnSpc>
            </a:pPr>
            <a:r>
              <a:rPr lang="ja-JP" sz="1050" b="1" kern="100" spc="-100">
                <a:solidFill>
                  <a:srgbClr val="000000"/>
                </a:solidFill>
                <a:effectLst/>
                <a:latin typeface="+mn-ea"/>
                <a:cs typeface="Times New Roman" panose="02020603050405020304" pitchFamily="18" charset="0"/>
              </a:rPr>
              <a:t>高木と低木あるいは地被植物</a:t>
            </a:r>
            <a:endParaRPr lang="ja-JP" sz="1050" b="1" kern="100">
              <a:effectLst/>
              <a:latin typeface="+mn-ea"/>
              <a:cs typeface="Times New Roman" panose="02020603050405020304" pitchFamily="18" charset="0"/>
            </a:endParaRPr>
          </a:p>
          <a:p>
            <a:pPr indent="107950" algn="l">
              <a:lnSpc>
                <a:spcPts val="1500"/>
              </a:lnSpc>
            </a:pPr>
            <a:r>
              <a:rPr lang="ja-JP" sz="1050" b="1" kern="100" spc="-100">
                <a:solidFill>
                  <a:srgbClr val="000000"/>
                </a:solidFill>
                <a:effectLst/>
                <a:latin typeface="+mn-ea"/>
                <a:cs typeface="Times New Roman" panose="02020603050405020304" pitchFamily="18" charset="0"/>
              </a:rPr>
              <a:t>などが重なっている部分は、</a:t>
            </a:r>
            <a:endParaRPr lang="ja-JP" sz="1050" b="1" kern="100">
              <a:effectLst/>
              <a:latin typeface="+mn-ea"/>
              <a:cs typeface="Times New Roman" panose="02020603050405020304" pitchFamily="18" charset="0"/>
            </a:endParaRPr>
          </a:p>
          <a:p>
            <a:pPr indent="107950" algn="l">
              <a:lnSpc>
                <a:spcPts val="1500"/>
              </a:lnSpc>
            </a:pPr>
            <a:r>
              <a:rPr lang="ja-JP" sz="1050" b="1" kern="100" spc="-100">
                <a:solidFill>
                  <a:srgbClr val="000000"/>
                </a:solidFill>
                <a:effectLst/>
                <a:latin typeface="+mn-ea"/>
                <a:cs typeface="Times New Roman" panose="02020603050405020304" pitchFamily="18" charset="0"/>
              </a:rPr>
              <a:t>重複して計上できません。</a:t>
            </a:r>
            <a:endParaRPr lang="ja-JP" sz="1050" b="1" kern="100">
              <a:effectLst/>
              <a:latin typeface="+mn-ea"/>
              <a:cs typeface="Times New Roman" panose="02020603050405020304" pitchFamily="18" charset="0"/>
            </a:endParaRPr>
          </a:p>
        </p:txBody>
      </p:sp>
      <p:sp>
        <p:nvSpPr>
          <p:cNvPr id="41" name="Rectangle 4">
            <a:extLst>
              <a:ext uri="{FF2B5EF4-FFF2-40B4-BE49-F238E27FC236}">
                <a16:creationId xmlns:a16="http://schemas.microsoft.com/office/drawing/2014/main" id="{1D7CC74C-A903-4A2B-95B2-822F6D831762}"/>
              </a:ext>
            </a:extLst>
          </p:cNvPr>
          <p:cNvSpPr>
            <a:spLocks noChangeArrowheads="1"/>
          </p:cNvSpPr>
          <p:nvPr/>
        </p:nvSpPr>
        <p:spPr bwMode="auto">
          <a:xfrm>
            <a:off x="-1628775" y="3670822"/>
            <a:ext cx="75596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pic>
        <p:nvPicPr>
          <p:cNvPr id="42" name="図 41" descr="「注意 イラスト フリー」の画像検索結果">
            <a:extLst>
              <a:ext uri="{FF2B5EF4-FFF2-40B4-BE49-F238E27FC236}">
                <a16:creationId xmlns:a16="http://schemas.microsoft.com/office/drawing/2014/main" id="{FB7BA755-A7D0-486B-AC7E-9AAD02D044D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55665" y="369230"/>
            <a:ext cx="254635" cy="254635"/>
          </a:xfrm>
          <a:prstGeom prst="rect">
            <a:avLst/>
          </a:prstGeom>
          <a:noFill/>
          <a:ln>
            <a:noFill/>
          </a:ln>
        </p:spPr>
      </p:pic>
      <p:sp>
        <p:nvSpPr>
          <p:cNvPr id="46" name="AutoShape 386">
            <a:extLst>
              <a:ext uri="{FF2B5EF4-FFF2-40B4-BE49-F238E27FC236}">
                <a16:creationId xmlns:a16="http://schemas.microsoft.com/office/drawing/2014/main" id="{93A23FA9-69A2-4BEE-BB54-A7FDA874DF2E}"/>
              </a:ext>
            </a:extLst>
          </p:cNvPr>
          <p:cNvSpPr>
            <a:spLocks noChangeArrowheads="1"/>
          </p:cNvSpPr>
          <p:nvPr/>
        </p:nvSpPr>
        <p:spPr bwMode="auto">
          <a:xfrm>
            <a:off x="527368" y="3921506"/>
            <a:ext cx="6496050" cy="1219200"/>
          </a:xfrm>
          <a:prstGeom prst="roundRect">
            <a:avLst>
              <a:gd name="adj" fmla="val 12306"/>
            </a:avLst>
          </a:prstGeom>
          <a:noFill/>
          <a:ln w="28575">
            <a:solidFill>
              <a:schemeClr val="accent3">
                <a:lumMod val="75000"/>
              </a:schemeClr>
            </a:solidFill>
            <a:prstDash val="sysDot"/>
            <a:round/>
            <a:headEnd/>
            <a:tailEnd/>
          </a:ln>
          <a:extLst>
            <a:ext uri="{909E8E84-426E-40DD-AFC4-6F175D3DCCD1}">
              <a14:hiddenFill xmlns:a14="http://schemas.microsoft.com/office/drawing/2010/main">
                <a:solidFill>
                  <a:srgbClr val="FFFFFF"/>
                </a:solidFill>
              </a14:hiddenFill>
            </a:ext>
          </a:extLst>
        </p:spPr>
        <p:txBody>
          <a:bodyPr rot="0" vert="horz" wrap="square" lIns="74295" tIns="8890" rIns="74295" bIns="8890" anchor="t" anchorCtr="0" upright="1">
            <a:noAutofit/>
          </a:bodyPr>
          <a:lstStyle/>
          <a:p>
            <a:pPr algn="just"/>
            <a:r>
              <a:rPr lang="ja-JP" sz="1200" b="1" u="sng" kern="100" dirty="0">
                <a:effectLst/>
                <a:latin typeface="+mn-ea"/>
                <a:cs typeface="Times New Roman" panose="02020603050405020304" pitchFamily="18" charset="0"/>
              </a:rPr>
              <a:t>ア</a:t>
            </a:r>
            <a:endParaRPr lang="ja-JP" sz="1050" kern="100" dirty="0">
              <a:effectLst/>
              <a:latin typeface="+mn-ea"/>
              <a:cs typeface="Times New Roman" panose="02020603050405020304" pitchFamily="18" charset="0"/>
            </a:endParaRPr>
          </a:p>
        </p:txBody>
      </p:sp>
      <p:sp>
        <p:nvSpPr>
          <p:cNvPr id="47" name="AutoShape 479">
            <a:extLst>
              <a:ext uri="{FF2B5EF4-FFF2-40B4-BE49-F238E27FC236}">
                <a16:creationId xmlns:a16="http://schemas.microsoft.com/office/drawing/2014/main" id="{E0BB2451-65E4-4BD2-B548-8FFC1A8FB1A3}"/>
              </a:ext>
            </a:extLst>
          </p:cNvPr>
          <p:cNvSpPr>
            <a:spLocks noChangeArrowheads="1"/>
          </p:cNvSpPr>
          <p:nvPr/>
        </p:nvSpPr>
        <p:spPr bwMode="auto">
          <a:xfrm>
            <a:off x="884624" y="4045418"/>
            <a:ext cx="2933700" cy="949441"/>
          </a:xfrm>
          <a:prstGeom prst="rightArrowCallout">
            <a:avLst>
              <a:gd name="adj1" fmla="val 25000"/>
              <a:gd name="adj2" fmla="val 25000"/>
              <a:gd name="adj3" fmla="val 28460"/>
              <a:gd name="adj4" fmla="val 74213"/>
            </a:avLst>
          </a:prstGeom>
          <a:solidFill>
            <a:srgbClr val="FFFFFF"/>
          </a:solidFill>
          <a:ln w="9525">
            <a:solidFill>
              <a:srgbClr val="000000"/>
            </a:solidFill>
            <a:miter lim="800000"/>
            <a:headEnd/>
            <a:tailEnd/>
          </a:ln>
          <a:effectLst>
            <a:outerShdw dist="107763" dir="2700000" algn="ctr" rotWithShape="0">
              <a:srgbClr val="808080">
                <a:alpha val="50000"/>
              </a:srgbClr>
            </a:outerShdw>
          </a:effectLst>
        </p:spPr>
        <p:txBody>
          <a:bodyPr rot="0" vert="horz" wrap="square" lIns="74295" tIns="25200" rIns="74295" bIns="8890" anchor="t" anchorCtr="0" upright="1">
            <a:noAutofit/>
          </a:bodyPr>
          <a:lstStyle/>
          <a:p>
            <a:pPr algn="just">
              <a:lnSpc>
                <a:spcPts val="1600"/>
              </a:lnSpc>
            </a:pPr>
            <a:r>
              <a:rPr lang="ja-JP" sz="1100" b="1" u="sng" kern="100" dirty="0">
                <a:effectLst/>
                <a:latin typeface="+mn-ea"/>
                <a:cs typeface="Times New Roman" panose="02020603050405020304" pitchFamily="18" charset="0"/>
              </a:rPr>
              <a:t>樹木ごとの樹冠の水平投影面積</a:t>
            </a:r>
            <a:endParaRPr lang="ja-JP" sz="1050" kern="100" dirty="0">
              <a:effectLst/>
              <a:latin typeface="+mn-ea"/>
              <a:cs typeface="Times New Roman" panose="02020603050405020304" pitchFamily="18" charset="0"/>
            </a:endParaRPr>
          </a:p>
          <a:p>
            <a:pPr algn="just">
              <a:lnSpc>
                <a:spcPts val="1600"/>
              </a:lnSpc>
            </a:pPr>
            <a:r>
              <a:rPr lang="ja-JP" sz="1100" b="1" u="sng" kern="100" dirty="0">
                <a:effectLst/>
                <a:latin typeface="+mn-ea"/>
                <a:cs typeface="Times New Roman" panose="02020603050405020304" pitchFamily="18" charset="0"/>
              </a:rPr>
              <a:t>を用いる場合</a:t>
            </a:r>
            <a:endParaRPr lang="ja-JP" sz="1050" kern="100" dirty="0">
              <a:effectLst/>
              <a:latin typeface="+mn-ea"/>
              <a:cs typeface="Times New Roman" panose="02020603050405020304" pitchFamily="18" charset="0"/>
            </a:endParaRPr>
          </a:p>
          <a:p>
            <a:pPr algn="just">
              <a:lnSpc>
                <a:spcPts val="1600"/>
              </a:lnSpc>
            </a:pPr>
            <a:r>
              <a:rPr lang="ja-JP" sz="1100" kern="100" dirty="0">
                <a:effectLst/>
                <a:latin typeface="+mn-ea"/>
                <a:cs typeface="Times New Roman" panose="02020603050405020304" pitchFamily="18" charset="0"/>
              </a:rPr>
              <a:t>（植栽例）</a:t>
            </a:r>
            <a:endParaRPr lang="ja-JP" sz="1050" kern="100" dirty="0">
              <a:effectLst/>
              <a:latin typeface="+mn-ea"/>
              <a:cs typeface="Times New Roman" panose="02020603050405020304" pitchFamily="18" charset="0"/>
            </a:endParaRPr>
          </a:p>
          <a:p>
            <a:pPr algn="just">
              <a:lnSpc>
                <a:spcPts val="1600"/>
              </a:lnSpc>
            </a:pPr>
            <a:r>
              <a:rPr lang="ja-JP" sz="1100" kern="100" dirty="0">
                <a:effectLst/>
                <a:latin typeface="+mn-ea"/>
                <a:cs typeface="Times New Roman" panose="02020603050405020304" pitchFamily="18" charset="0"/>
              </a:rPr>
              <a:t>　単木植栽、生垣、植樹帯など</a:t>
            </a:r>
            <a:endParaRPr lang="ja-JP" sz="1050" kern="100" dirty="0">
              <a:effectLst/>
              <a:latin typeface="+mn-ea"/>
              <a:cs typeface="Times New Roman" panose="02020603050405020304" pitchFamily="18" charset="0"/>
            </a:endParaRPr>
          </a:p>
        </p:txBody>
      </p:sp>
      <p:grpSp>
        <p:nvGrpSpPr>
          <p:cNvPr id="48" name="グループ化 47">
            <a:extLst>
              <a:ext uri="{FF2B5EF4-FFF2-40B4-BE49-F238E27FC236}">
                <a16:creationId xmlns:a16="http://schemas.microsoft.com/office/drawing/2014/main" id="{DA659431-6B14-405C-8011-73C1AAF9B766}"/>
              </a:ext>
            </a:extLst>
          </p:cNvPr>
          <p:cNvGrpSpPr/>
          <p:nvPr/>
        </p:nvGrpSpPr>
        <p:grpSpPr>
          <a:xfrm>
            <a:off x="3739584" y="4068008"/>
            <a:ext cx="3283835" cy="979171"/>
            <a:chOff x="0" y="114300"/>
            <a:chExt cx="3283835" cy="980440"/>
          </a:xfrm>
        </p:grpSpPr>
        <p:cxnSp>
          <p:nvCxnSpPr>
            <p:cNvPr id="49" name="Line 395">
              <a:extLst>
                <a:ext uri="{FF2B5EF4-FFF2-40B4-BE49-F238E27FC236}">
                  <a16:creationId xmlns:a16="http://schemas.microsoft.com/office/drawing/2014/main" id="{51DDB652-A61C-47DA-942E-991654A5E8E5}"/>
                </a:ext>
              </a:extLst>
            </p:cNvPr>
            <p:cNvCxnSpPr>
              <a:cxnSpLocks noChangeShapeType="1"/>
            </p:cNvCxnSpPr>
            <p:nvPr/>
          </p:nvCxnSpPr>
          <p:spPr bwMode="auto">
            <a:xfrm flipV="1">
              <a:off x="1371600" y="155575"/>
              <a:ext cx="0" cy="862330"/>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0" name="Text Box 478">
              <a:extLst>
                <a:ext uri="{FF2B5EF4-FFF2-40B4-BE49-F238E27FC236}">
                  <a16:creationId xmlns:a16="http://schemas.microsoft.com/office/drawing/2014/main" id="{A5A69EC3-66EA-4DBA-8814-C129C01FE77C}"/>
                </a:ext>
              </a:extLst>
            </p:cNvPr>
            <p:cNvSpPr txBox="1">
              <a:spLocks noChangeArrowheads="1"/>
            </p:cNvSpPr>
            <p:nvPr/>
          </p:nvSpPr>
          <p:spPr bwMode="auto">
            <a:xfrm>
              <a:off x="228600" y="114300"/>
              <a:ext cx="1088390" cy="340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8890" rIns="74295" bIns="8890" anchor="t" anchorCtr="0" upright="1">
              <a:noAutofit/>
            </a:bodyPr>
            <a:lstStyle/>
            <a:p>
              <a:pPr algn="ctr">
                <a:lnSpc>
                  <a:spcPts val="1000"/>
                </a:lnSpc>
              </a:pPr>
              <a:r>
                <a:rPr lang="ja-JP" sz="900" kern="100" dirty="0">
                  <a:effectLst/>
                  <a:latin typeface="+mn-ea"/>
                  <a:cs typeface="Times New Roman" panose="02020603050405020304" pitchFamily="18" charset="0"/>
                </a:rPr>
                <a:t>緑化面積</a:t>
              </a:r>
              <a:endParaRPr lang="ja-JP" sz="1050" kern="100" dirty="0">
                <a:effectLst/>
                <a:latin typeface="+mn-ea"/>
                <a:cs typeface="Times New Roman" panose="02020603050405020304" pitchFamily="18" charset="0"/>
              </a:endParaRPr>
            </a:p>
            <a:p>
              <a:pPr algn="ctr">
                <a:lnSpc>
                  <a:spcPts val="1000"/>
                </a:lnSpc>
              </a:pPr>
              <a:r>
                <a:rPr lang="ja-JP" sz="900" kern="100" dirty="0">
                  <a:effectLst/>
                  <a:latin typeface="+mn-ea"/>
                  <a:cs typeface="Times New Roman" panose="02020603050405020304" pitchFamily="18" charset="0"/>
                </a:rPr>
                <a:t>（</a:t>
              </a:r>
              <a:r>
                <a:rPr lang="ja-JP" sz="900" kern="100" dirty="0">
                  <a:solidFill>
                    <a:srgbClr val="000000"/>
                  </a:solidFill>
                  <a:effectLst/>
                  <a:latin typeface="+mn-ea"/>
                  <a:cs typeface="Times New Roman" panose="02020603050405020304" pitchFamily="18" charset="0"/>
                </a:rPr>
                <a:t>実質植栽面積</a:t>
              </a:r>
              <a:r>
                <a:rPr lang="ja-JP" sz="900" kern="100" dirty="0">
                  <a:effectLst/>
                  <a:latin typeface="+mn-ea"/>
                  <a:cs typeface="Times New Roman" panose="02020603050405020304" pitchFamily="18" charset="0"/>
                </a:rPr>
                <a:t>）</a:t>
              </a:r>
              <a:endParaRPr lang="ja-JP" sz="1050" kern="100" dirty="0">
                <a:effectLst/>
                <a:latin typeface="+mn-ea"/>
                <a:cs typeface="Times New Roman" panose="02020603050405020304" pitchFamily="18" charset="0"/>
              </a:endParaRPr>
            </a:p>
          </p:txBody>
        </p:sp>
        <p:cxnSp>
          <p:nvCxnSpPr>
            <p:cNvPr id="51" name="Line 481">
              <a:extLst>
                <a:ext uri="{FF2B5EF4-FFF2-40B4-BE49-F238E27FC236}">
                  <a16:creationId xmlns:a16="http://schemas.microsoft.com/office/drawing/2014/main" id="{A542EF62-D0BA-4A0F-B7CB-68FBCD806E84}"/>
                </a:ext>
              </a:extLst>
            </p:cNvPr>
            <p:cNvCxnSpPr>
              <a:cxnSpLocks noChangeShapeType="1"/>
            </p:cNvCxnSpPr>
            <p:nvPr/>
          </p:nvCxnSpPr>
          <p:spPr bwMode="auto">
            <a:xfrm>
              <a:off x="0" y="1066800"/>
              <a:ext cx="2952750" cy="0"/>
            </a:xfrm>
            <a:prstGeom prst="line">
              <a:avLst/>
            </a:prstGeom>
            <a:noFill/>
            <a:ln w="38100">
              <a:solidFill>
                <a:srgbClr val="9966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2" name="Line 488">
              <a:extLst>
                <a:ext uri="{FF2B5EF4-FFF2-40B4-BE49-F238E27FC236}">
                  <a16:creationId xmlns:a16="http://schemas.microsoft.com/office/drawing/2014/main" id="{9F5F4C96-5967-4C06-9D46-FCF7AFC451FA}"/>
                </a:ext>
              </a:extLst>
            </p:cNvPr>
            <p:cNvCxnSpPr>
              <a:cxnSpLocks noChangeShapeType="1"/>
            </p:cNvCxnSpPr>
            <p:nvPr/>
          </p:nvCxnSpPr>
          <p:spPr bwMode="auto">
            <a:xfrm flipV="1">
              <a:off x="142875" y="171450"/>
              <a:ext cx="0" cy="882650"/>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3" name="Line 489">
              <a:extLst>
                <a:ext uri="{FF2B5EF4-FFF2-40B4-BE49-F238E27FC236}">
                  <a16:creationId xmlns:a16="http://schemas.microsoft.com/office/drawing/2014/main" id="{C96E8882-E98A-45BD-A910-D4FC7B6222B9}"/>
                </a:ext>
              </a:extLst>
            </p:cNvPr>
            <p:cNvCxnSpPr>
              <a:cxnSpLocks noChangeShapeType="1"/>
            </p:cNvCxnSpPr>
            <p:nvPr/>
          </p:nvCxnSpPr>
          <p:spPr bwMode="auto">
            <a:xfrm>
              <a:off x="161925" y="447675"/>
              <a:ext cx="1192679" cy="9525"/>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pic>
          <p:nvPicPr>
            <p:cNvPr id="54" name="図 53" descr="「生垣 イラスト フリー」の画像検索結果">
              <a:extLst>
                <a:ext uri="{FF2B5EF4-FFF2-40B4-BE49-F238E27FC236}">
                  <a16:creationId xmlns:a16="http://schemas.microsoft.com/office/drawing/2014/main" id="{7ACDEFE9-ED6F-4F97-97A7-DB5050DAC47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flipV="1">
              <a:off x="123825" y="514350"/>
              <a:ext cx="1268730" cy="580390"/>
            </a:xfrm>
            <a:prstGeom prst="rect">
              <a:avLst/>
            </a:prstGeom>
            <a:noFill/>
            <a:ln>
              <a:noFill/>
            </a:ln>
          </p:spPr>
        </p:pic>
        <p:pic>
          <p:nvPicPr>
            <p:cNvPr id="55" name="図 54" descr="「木 いらすとや」の画像検索結果">
              <a:extLst>
                <a:ext uri="{FF2B5EF4-FFF2-40B4-BE49-F238E27FC236}">
                  <a16:creationId xmlns:a16="http://schemas.microsoft.com/office/drawing/2014/main" id="{FBE6D337-8B91-40AC-8F71-4EA393640279}"/>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32740" y="300949"/>
              <a:ext cx="1295400" cy="789940"/>
            </a:xfrm>
            <a:prstGeom prst="rect">
              <a:avLst/>
            </a:prstGeom>
            <a:noFill/>
            <a:ln>
              <a:noFill/>
            </a:ln>
          </p:spPr>
        </p:pic>
        <p:sp>
          <p:nvSpPr>
            <p:cNvPr id="56" name="Text Box 393">
              <a:extLst>
                <a:ext uri="{FF2B5EF4-FFF2-40B4-BE49-F238E27FC236}">
                  <a16:creationId xmlns:a16="http://schemas.microsoft.com/office/drawing/2014/main" id="{FA3B6169-E605-4AB6-904E-2F65C48002C2}"/>
                </a:ext>
              </a:extLst>
            </p:cNvPr>
            <p:cNvSpPr txBox="1">
              <a:spLocks noChangeArrowheads="1"/>
            </p:cNvSpPr>
            <p:nvPr/>
          </p:nvSpPr>
          <p:spPr bwMode="auto">
            <a:xfrm>
              <a:off x="2455794" y="313573"/>
              <a:ext cx="828041" cy="180182"/>
            </a:xfrm>
            <a:prstGeom prst="rect">
              <a:avLst/>
            </a:prstGeom>
            <a:noFill/>
            <a:ln w="9525" algn="ctr">
              <a:noFill/>
              <a:miter lim="800000"/>
              <a:headEnd/>
              <a:tailEnd/>
            </a:ln>
            <a:effectLst/>
          </p:spPr>
          <p:txBody>
            <a:bodyPr rot="0" vert="horz" wrap="square" lIns="74295" tIns="8890" rIns="74295" bIns="8890" anchor="t" anchorCtr="0" upright="1">
              <a:noAutofit/>
            </a:bodyPr>
            <a:lstStyle/>
            <a:p>
              <a:pPr algn="just"/>
              <a:r>
                <a:rPr lang="ja-JP" sz="800" kern="100" dirty="0">
                  <a:effectLst/>
                  <a:latin typeface="+mn-ea"/>
                  <a:cs typeface="Times New Roman" panose="02020603050405020304" pitchFamily="18" charset="0"/>
                </a:rPr>
                <a:t>植栽時の樹冠</a:t>
              </a:r>
              <a:endParaRPr lang="ja-JP" sz="1200" kern="100" dirty="0">
                <a:effectLst/>
                <a:latin typeface="+mn-ea"/>
                <a:cs typeface="Times New Roman" panose="02020603050405020304" pitchFamily="18" charset="0"/>
              </a:endParaRPr>
            </a:p>
          </p:txBody>
        </p:sp>
        <p:cxnSp>
          <p:nvCxnSpPr>
            <p:cNvPr id="57" name="直線矢印コネクタ 56">
              <a:extLst>
                <a:ext uri="{FF2B5EF4-FFF2-40B4-BE49-F238E27FC236}">
                  <a16:creationId xmlns:a16="http://schemas.microsoft.com/office/drawing/2014/main" id="{B35F5896-5F27-472A-ACD0-C228DE468276}"/>
                </a:ext>
              </a:extLst>
            </p:cNvPr>
            <p:cNvCxnSpPr/>
            <p:nvPr/>
          </p:nvCxnSpPr>
          <p:spPr>
            <a:xfrm flipH="1">
              <a:off x="2590782" y="514462"/>
              <a:ext cx="209550" cy="1238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59" name="AutoShape 408">
            <a:extLst>
              <a:ext uri="{FF2B5EF4-FFF2-40B4-BE49-F238E27FC236}">
                <a16:creationId xmlns:a16="http://schemas.microsoft.com/office/drawing/2014/main" id="{73587BAE-982F-4205-951D-4AEF61116227}"/>
              </a:ext>
            </a:extLst>
          </p:cNvPr>
          <p:cNvSpPr>
            <a:spLocks noChangeArrowheads="1"/>
          </p:cNvSpPr>
          <p:nvPr/>
        </p:nvSpPr>
        <p:spPr bwMode="auto">
          <a:xfrm>
            <a:off x="527050" y="5232215"/>
            <a:ext cx="6496051" cy="2076450"/>
          </a:xfrm>
          <a:prstGeom prst="roundRect">
            <a:avLst>
              <a:gd name="adj" fmla="val 4477"/>
            </a:avLst>
          </a:prstGeom>
          <a:noFill/>
          <a:ln w="28575">
            <a:solidFill>
              <a:schemeClr val="accent3">
                <a:lumMod val="75000"/>
              </a:schemeClr>
            </a:solidFill>
            <a:prstDash val="sysDot"/>
            <a:round/>
            <a:headEnd/>
            <a:tailEnd/>
          </a:ln>
          <a:extLst>
            <a:ext uri="{909E8E84-426E-40DD-AFC4-6F175D3DCCD1}">
              <a14:hiddenFill xmlns:a14="http://schemas.microsoft.com/office/drawing/2010/main">
                <a:solidFill>
                  <a:srgbClr val="FFFFFF"/>
                </a:solidFill>
              </a14:hiddenFill>
            </a:ext>
          </a:extLst>
        </p:spPr>
        <p:txBody>
          <a:bodyPr rot="0" vert="horz" wrap="square" lIns="74295" tIns="8890" rIns="74295" bIns="8890" anchor="t" anchorCtr="0" upright="1">
            <a:noAutofit/>
          </a:bodyPr>
          <a:lstStyle/>
          <a:p>
            <a:pPr algn="just"/>
            <a:r>
              <a:rPr lang="ja-JP" sz="1200" b="1" u="sng" kern="100">
                <a:effectLst/>
                <a:latin typeface="+mn-ea"/>
                <a:cs typeface="Times New Roman" panose="02020603050405020304" pitchFamily="18" charset="0"/>
              </a:rPr>
              <a:t>イ</a:t>
            </a:r>
            <a:endParaRPr lang="ja-JP" sz="1050" kern="100">
              <a:effectLst/>
              <a:latin typeface="+mn-ea"/>
              <a:cs typeface="Times New Roman" panose="02020603050405020304" pitchFamily="18" charset="0"/>
            </a:endParaRPr>
          </a:p>
        </p:txBody>
      </p:sp>
      <p:sp>
        <p:nvSpPr>
          <p:cNvPr id="60" name="AutoShape 409">
            <a:extLst>
              <a:ext uri="{FF2B5EF4-FFF2-40B4-BE49-F238E27FC236}">
                <a16:creationId xmlns:a16="http://schemas.microsoft.com/office/drawing/2014/main" id="{012529E4-A4CF-4F91-9FEF-70E0670058E8}"/>
              </a:ext>
            </a:extLst>
          </p:cNvPr>
          <p:cNvSpPr>
            <a:spLocks noChangeArrowheads="1"/>
          </p:cNvSpPr>
          <p:nvPr/>
        </p:nvSpPr>
        <p:spPr bwMode="auto">
          <a:xfrm>
            <a:off x="901383" y="5327810"/>
            <a:ext cx="2952750" cy="859913"/>
          </a:xfrm>
          <a:prstGeom prst="rightArrowCallout">
            <a:avLst>
              <a:gd name="adj1" fmla="val 25000"/>
              <a:gd name="adj2" fmla="val 25000"/>
              <a:gd name="adj3" fmla="val 34272"/>
              <a:gd name="adj4" fmla="val 74213"/>
            </a:avLst>
          </a:prstGeom>
          <a:solidFill>
            <a:srgbClr val="FFFFFF"/>
          </a:solidFill>
          <a:ln w="9525">
            <a:solidFill>
              <a:srgbClr val="000000"/>
            </a:solidFill>
            <a:miter lim="800000"/>
            <a:headEnd/>
            <a:tailEnd/>
          </a:ln>
          <a:effectLst>
            <a:outerShdw dist="107763" dir="2700000" algn="ctr" rotWithShape="0">
              <a:srgbClr val="808080">
                <a:alpha val="50000"/>
              </a:srgbClr>
            </a:outerShdw>
          </a:effectLst>
        </p:spPr>
        <p:txBody>
          <a:bodyPr rot="0" vert="horz" wrap="square" lIns="74295" tIns="7200" rIns="74295" bIns="8890" anchor="ctr" anchorCtr="0" upright="1">
            <a:noAutofit/>
          </a:bodyPr>
          <a:lstStyle/>
          <a:p>
            <a:pPr algn="just">
              <a:lnSpc>
                <a:spcPts val="1600"/>
              </a:lnSpc>
            </a:pPr>
            <a:r>
              <a:rPr lang="ja-JP" sz="1100" b="1" u="sng" kern="100" dirty="0">
                <a:effectLst/>
                <a:latin typeface="+mn-ea"/>
                <a:cs typeface="Times New Roman" panose="02020603050405020304" pitchFamily="18" charset="0"/>
              </a:rPr>
              <a:t>樹木の高さ毎に定めた水平投影</a:t>
            </a:r>
            <a:endParaRPr lang="ja-JP" sz="1050" kern="100" dirty="0">
              <a:effectLst/>
              <a:latin typeface="+mn-ea"/>
              <a:cs typeface="Times New Roman" panose="02020603050405020304" pitchFamily="18" charset="0"/>
            </a:endParaRPr>
          </a:p>
          <a:p>
            <a:pPr algn="just">
              <a:lnSpc>
                <a:spcPts val="1600"/>
              </a:lnSpc>
            </a:pPr>
            <a:r>
              <a:rPr lang="ja-JP" sz="1100" b="1" u="sng" kern="100" dirty="0">
                <a:effectLst/>
                <a:latin typeface="+mn-ea"/>
                <a:cs typeface="Times New Roman" panose="02020603050405020304" pitchFamily="18" charset="0"/>
              </a:rPr>
              <a:t>面積を用いる場合</a:t>
            </a:r>
            <a:endParaRPr lang="ja-JP" sz="1050" kern="100" dirty="0">
              <a:effectLst/>
              <a:latin typeface="+mn-ea"/>
              <a:cs typeface="Times New Roman" panose="02020603050405020304" pitchFamily="18" charset="0"/>
            </a:endParaRPr>
          </a:p>
          <a:p>
            <a:pPr algn="just">
              <a:lnSpc>
                <a:spcPts val="1600"/>
              </a:lnSpc>
            </a:pPr>
            <a:r>
              <a:rPr lang="ja-JP" sz="1100" kern="100" dirty="0">
                <a:effectLst/>
                <a:latin typeface="+mn-ea"/>
                <a:cs typeface="Times New Roman" panose="02020603050405020304" pitchFamily="18" charset="0"/>
              </a:rPr>
              <a:t>（植栽例）</a:t>
            </a:r>
            <a:endParaRPr lang="ja-JP" sz="1050" kern="100" dirty="0">
              <a:effectLst/>
              <a:latin typeface="+mn-ea"/>
              <a:cs typeface="Times New Roman" panose="02020603050405020304" pitchFamily="18" charset="0"/>
            </a:endParaRPr>
          </a:p>
          <a:p>
            <a:pPr algn="just">
              <a:lnSpc>
                <a:spcPts val="1600"/>
              </a:lnSpc>
            </a:pPr>
            <a:r>
              <a:rPr lang="ja-JP" sz="1100" kern="100" dirty="0">
                <a:effectLst/>
                <a:latin typeface="+mn-ea"/>
                <a:cs typeface="Times New Roman" panose="02020603050405020304" pitchFamily="18" charset="0"/>
              </a:rPr>
              <a:t>　樹高１ｍ以上の植栽の場合</a:t>
            </a:r>
            <a:endParaRPr lang="ja-JP" sz="1050" kern="100" dirty="0">
              <a:effectLst/>
              <a:latin typeface="+mn-ea"/>
              <a:cs typeface="Times New Roman" panose="02020603050405020304" pitchFamily="18" charset="0"/>
            </a:endParaRPr>
          </a:p>
        </p:txBody>
      </p:sp>
      <p:grpSp>
        <p:nvGrpSpPr>
          <p:cNvPr id="61" name="グループ化 60">
            <a:extLst>
              <a:ext uri="{FF2B5EF4-FFF2-40B4-BE49-F238E27FC236}">
                <a16:creationId xmlns:a16="http://schemas.microsoft.com/office/drawing/2014/main" id="{4A4A7302-B993-42B8-B32F-C91DD312D16D}"/>
              </a:ext>
            </a:extLst>
          </p:cNvPr>
          <p:cNvGrpSpPr/>
          <p:nvPr/>
        </p:nvGrpSpPr>
        <p:grpSpPr>
          <a:xfrm>
            <a:off x="4033203" y="5375435"/>
            <a:ext cx="2824480" cy="662305"/>
            <a:chOff x="0" y="0"/>
            <a:chExt cx="2824480" cy="662305"/>
          </a:xfrm>
        </p:grpSpPr>
        <p:cxnSp>
          <p:nvCxnSpPr>
            <p:cNvPr id="62" name="Line 412">
              <a:extLst>
                <a:ext uri="{FF2B5EF4-FFF2-40B4-BE49-F238E27FC236}">
                  <a16:creationId xmlns:a16="http://schemas.microsoft.com/office/drawing/2014/main" id="{9D424DE2-290C-497F-90C5-CDE8145D1BF2}"/>
                </a:ext>
              </a:extLst>
            </p:cNvPr>
            <p:cNvCxnSpPr/>
            <p:nvPr/>
          </p:nvCxnSpPr>
          <p:spPr bwMode="auto">
            <a:xfrm>
              <a:off x="0" y="647700"/>
              <a:ext cx="2824480" cy="0"/>
            </a:xfrm>
            <a:prstGeom prst="line">
              <a:avLst/>
            </a:prstGeom>
            <a:noFill/>
            <a:ln w="38100">
              <a:solidFill>
                <a:srgbClr val="9966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pic>
          <p:nvPicPr>
            <p:cNvPr id="63" name="図 62" descr="「木 いらすとや」の画像検索結果">
              <a:extLst>
                <a:ext uri="{FF2B5EF4-FFF2-40B4-BE49-F238E27FC236}">
                  <a16:creationId xmlns:a16="http://schemas.microsoft.com/office/drawing/2014/main" id="{EE1346E1-CDC8-4F9B-AC4F-F816A399DC5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7700" y="0"/>
              <a:ext cx="428625" cy="652780"/>
            </a:xfrm>
            <a:prstGeom prst="rect">
              <a:avLst/>
            </a:prstGeom>
            <a:noFill/>
            <a:ln>
              <a:noFill/>
            </a:ln>
          </p:spPr>
        </p:pic>
        <p:pic>
          <p:nvPicPr>
            <p:cNvPr id="64" name="図 63" descr="「木 いらすとや」の画像検索結果">
              <a:extLst>
                <a:ext uri="{FF2B5EF4-FFF2-40B4-BE49-F238E27FC236}">
                  <a16:creationId xmlns:a16="http://schemas.microsoft.com/office/drawing/2014/main" id="{9D0B99C3-98FB-42C3-9E4E-10996A4357AA}"/>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81100" y="0"/>
              <a:ext cx="428625" cy="652780"/>
            </a:xfrm>
            <a:prstGeom prst="rect">
              <a:avLst/>
            </a:prstGeom>
            <a:noFill/>
            <a:ln>
              <a:noFill/>
            </a:ln>
          </p:spPr>
        </p:pic>
        <p:pic>
          <p:nvPicPr>
            <p:cNvPr id="65" name="図 64" descr="「木 いらすとや」の画像検索結果">
              <a:extLst>
                <a:ext uri="{FF2B5EF4-FFF2-40B4-BE49-F238E27FC236}">
                  <a16:creationId xmlns:a16="http://schemas.microsoft.com/office/drawing/2014/main" id="{7A390632-9238-4FF8-BD09-77502BF92C1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33550" y="0"/>
              <a:ext cx="428625" cy="652780"/>
            </a:xfrm>
            <a:prstGeom prst="rect">
              <a:avLst/>
            </a:prstGeom>
            <a:noFill/>
            <a:ln>
              <a:noFill/>
            </a:ln>
          </p:spPr>
        </p:pic>
        <p:pic>
          <p:nvPicPr>
            <p:cNvPr id="66" name="図 65" descr="「木 いらすとや」の画像検索結果">
              <a:extLst>
                <a:ext uri="{FF2B5EF4-FFF2-40B4-BE49-F238E27FC236}">
                  <a16:creationId xmlns:a16="http://schemas.microsoft.com/office/drawing/2014/main" id="{D2DDD07B-A069-4267-8D50-65B8E3E404AE}"/>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5725" y="9525"/>
              <a:ext cx="428625" cy="652780"/>
            </a:xfrm>
            <a:prstGeom prst="rect">
              <a:avLst/>
            </a:prstGeom>
            <a:noFill/>
            <a:ln>
              <a:noFill/>
            </a:ln>
          </p:spPr>
        </p:pic>
        <p:pic>
          <p:nvPicPr>
            <p:cNvPr id="67" name="図 66" descr="「木 いらすとや」の画像検索結果">
              <a:extLst>
                <a:ext uri="{FF2B5EF4-FFF2-40B4-BE49-F238E27FC236}">
                  <a16:creationId xmlns:a16="http://schemas.microsoft.com/office/drawing/2014/main" id="{2387C604-6139-4D0B-9A3D-23DD92093472}"/>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57425" y="0"/>
              <a:ext cx="428625" cy="652780"/>
            </a:xfrm>
            <a:prstGeom prst="rect">
              <a:avLst/>
            </a:prstGeom>
            <a:noFill/>
            <a:ln>
              <a:noFill/>
            </a:ln>
          </p:spPr>
        </p:pic>
      </p:grpSp>
      <p:graphicFrame>
        <p:nvGraphicFramePr>
          <p:cNvPr id="71" name="表 70">
            <a:extLst>
              <a:ext uri="{FF2B5EF4-FFF2-40B4-BE49-F238E27FC236}">
                <a16:creationId xmlns:a16="http://schemas.microsoft.com/office/drawing/2014/main" id="{D12253E5-F859-4083-9261-02DB0EFDF17C}"/>
              </a:ext>
            </a:extLst>
          </p:cNvPr>
          <p:cNvGraphicFramePr>
            <a:graphicFrameLocks noGrp="1"/>
          </p:cNvGraphicFramePr>
          <p:nvPr>
            <p:extLst>
              <p:ext uri="{D42A27DB-BD31-4B8C-83A1-F6EECF244321}">
                <p14:modId xmlns:p14="http://schemas.microsoft.com/office/powerpoint/2010/main" val="2169429974"/>
              </p:ext>
            </p:extLst>
          </p:nvPr>
        </p:nvGraphicFramePr>
        <p:xfrm>
          <a:off x="1875595" y="6338517"/>
          <a:ext cx="3808485" cy="864000"/>
        </p:xfrm>
        <a:graphic>
          <a:graphicData uri="http://schemas.openxmlformats.org/drawingml/2006/table">
            <a:tbl>
              <a:tblPr>
                <a:tableStyleId>{8799B23B-EC83-4686-B30A-512413B5E67A}</a:tableStyleId>
              </a:tblPr>
              <a:tblGrid>
                <a:gridCol w="1529281">
                  <a:extLst>
                    <a:ext uri="{9D8B030D-6E8A-4147-A177-3AD203B41FA5}">
                      <a16:colId xmlns:a16="http://schemas.microsoft.com/office/drawing/2014/main" val="3987820057"/>
                    </a:ext>
                  </a:extLst>
                </a:gridCol>
                <a:gridCol w="1139602">
                  <a:extLst>
                    <a:ext uri="{9D8B030D-6E8A-4147-A177-3AD203B41FA5}">
                      <a16:colId xmlns:a16="http://schemas.microsoft.com/office/drawing/2014/main" val="881296772"/>
                    </a:ext>
                  </a:extLst>
                </a:gridCol>
                <a:gridCol w="1139602">
                  <a:extLst>
                    <a:ext uri="{9D8B030D-6E8A-4147-A177-3AD203B41FA5}">
                      <a16:colId xmlns:a16="http://schemas.microsoft.com/office/drawing/2014/main" val="1100882215"/>
                    </a:ext>
                  </a:extLst>
                </a:gridCol>
              </a:tblGrid>
              <a:tr h="221820">
                <a:tc>
                  <a:txBody>
                    <a:bodyPr/>
                    <a:lstStyle/>
                    <a:p>
                      <a:pPr algn="ctr"/>
                      <a:r>
                        <a:rPr lang="ja-JP" sz="1050" kern="100">
                          <a:effectLst/>
                        </a:rPr>
                        <a:t>植栽時の樹高</a:t>
                      </a:r>
                      <a:endParaRPr lang="ja-JP" sz="105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tc>
                  <a:txBody>
                    <a:bodyPr/>
                    <a:lstStyle/>
                    <a:p>
                      <a:pPr algn="ctr"/>
                      <a:r>
                        <a:rPr lang="ja-JP" sz="1050" kern="100" dirty="0">
                          <a:effectLst/>
                        </a:rPr>
                        <a:t>半　　径</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tc>
                  <a:txBody>
                    <a:bodyPr/>
                    <a:lstStyle/>
                    <a:p>
                      <a:pPr algn="ctr"/>
                      <a:r>
                        <a:rPr lang="ja-JP" altLang="en-US"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面　　積</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extLst>
                  <a:ext uri="{0D108BD9-81ED-4DB2-BD59-A6C34878D82A}">
                    <a16:rowId xmlns:a16="http://schemas.microsoft.com/office/drawing/2014/main" val="1417742310"/>
                  </a:ext>
                </a:extLst>
              </a:tr>
              <a:tr h="214060">
                <a:tc>
                  <a:txBody>
                    <a:bodyPr/>
                    <a:lstStyle/>
                    <a:p>
                      <a:pPr algn="ctr"/>
                      <a:r>
                        <a:rPr lang="ja-JP" sz="1050" kern="100" dirty="0">
                          <a:effectLst/>
                        </a:rPr>
                        <a:t>１ｍ以上　２．５ｍ未満</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tc>
                  <a:txBody>
                    <a:bodyPr/>
                    <a:lstStyle/>
                    <a:p>
                      <a:pPr algn="ctr" latinLnBrk="1"/>
                      <a:r>
                        <a:rPr lang="ja-JP" sz="1050" kern="100" dirty="0">
                          <a:effectLst/>
                        </a:rPr>
                        <a:t>１．１ｍ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tc>
                  <a:txBody>
                    <a:bodyPr/>
                    <a:lstStyle/>
                    <a:p>
                      <a:pPr marR="133350" algn="ctr"/>
                      <a:r>
                        <a:rPr lang="ja-JP" sz="1050" kern="100" dirty="0">
                          <a:effectLst/>
                        </a:rPr>
                        <a:t>３．８㎡</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extLst>
                  <a:ext uri="{0D108BD9-81ED-4DB2-BD59-A6C34878D82A}">
                    <a16:rowId xmlns:a16="http://schemas.microsoft.com/office/drawing/2014/main" val="3961507412"/>
                  </a:ext>
                </a:extLst>
              </a:tr>
              <a:tr h="214060">
                <a:tc>
                  <a:txBody>
                    <a:bodyPr/>
                    <a:lstStyle/>
                    <a:p>
                      <a:pPr algn="ctr"/>
                      <a:r>
                        <a:rPr lang="ja-JP" sz="1050" kern="100" dirty="0">
                          <a:effectLst/>
                        </a:rPr>
                        <a:t>２．５ｍ以上　４ｍ未満</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tc>
                  <a:txBody>
                    <a:bodyPr/>
                    <a:lstStyle/>
                    <a:p>
                      <a:pPr algn="ctr" latinLnBrk="1"/>
                      <a:r>
                        <a:rPr lang="ja-JP" sz="1050" kern="100" dirty="0">
                          <a:effectLst/>
                        </a:rPr>
                        <a:t>１．６ｍ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tc>
                  <a:txBody>
                    <a:bodyPr/>
                    <a:lstStyle/>
                    <a:p>
                      <a:pPr marR="133350" algn="ctr"/>
                      <a:r>
                        <a:rPr lang="ja-JP" sz="1050" kern="100" dirty="0">
                          <a:effectLst/>
                        </a:rPr>
                        <a:t>８．０㎡</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extLst>
                  <a:ext uri="{0D108BD9-81ED-4DB2-BD59-A6C34878D82A}">
                    <a16:rowId xmlns:a16="http://schemas.microsoft.com/office/drawing/2014/main" val="2060624645"/>
                  </a:ext>
                </a:extLst>
              </a:tr>
              <a:tr h="214060">
                <a:tc>
                  <a:txBody>
                    <a:bodyPr/>
                    <a:lstStyle/>
                    <a:p>
                      <a:pPr algn="ctr"/>
                      <a:r>
                        <a:rPr lang="ja-JP" sz="1050" kern="100" dirty="0">
                          <a:effectLst/>
                        </a:rPr>
                        <a:t>４ｍ以上</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tc>
                  <a:txBody>
                    <a:bodyPr/>
                    <a:lstStyle/>
                    <a:p>
                      <a:pPr algn="ctr" latinLnBrk="1"/>
                      <a:r>
                        <a:rPr lang="ja-JP" sz="1050" kern="100" dirty="0">
                          <a:effectLst/>
                        </a:rPr>
                        <a:t>２．１ｍ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tc>
                  <a:txBody>
                    <a:bodyPr/>
                    <a:lstStyle/>
                    <a:p>
                      <a:pPr marR="133350" algn="ctr" latinLnBrk="1"/>
                      <a:r>
                        <a:rPr lang="ja-JP" sz="1050" kern="100" dirty="0">
                          <a:effectLst/>
                        </a:rPr>
                        <a:t>１３．８㎡</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extLst>
                  <a:ext uri="{0D108BD9-81ED-4DB2-BD59-A6C34878D82A}">
                    <a16:rowId xmlns:a16="http://schemas.microsoft.com/office/drawing/2014/main" val="1424810097"/>
                  </a:ext>
                </a:extLst>
              </a:tr>
            </a:tbl>
          </a:graphicData>
        </a:graphic>
      </p:graphicFrame>
      <p:sp>
        <p:nvSpPr>
          <p:cNvPr id="72" name="AutoShape 421">
            <a:extLst>
              <a:ext uri="{FF2B5EF4-FFF2-40B4-BE49-F238E27FC236}">
                <a16:creationId xmlns:a16="http://schemas.microsoft.com/office/drawing/2014/main" id="{505C9349-9D15-4840-AB2C-315157F09FD4}"/>
              </a:ext>
            </a:extLst>
          </p:cNvPr>
          <p:cNvSpPr>
            <a:spLocks noChangeArrowheads="1"/>
          </p:cNvSpPr>
          <p:nvPr/>
        </p:nvSpPr>
        <p:spPr bwMode="auto">
          <a:xfrm>
            <a:off x="527050" y="7387095"/>
            <a:ext cx="6496051" cy="2971800"/>
          </a:xfrm>
          <a:prstGeom prst="roundRect">
            <a:avLst>
              <a:gd name="adj" fmla="val 6981"/>
            </a:avLst>
          </a:prstGeom>
          <a:noFill/>
          <a:ln w="28575">
            <a:solidFill>
              <a:schemeClr val="accent3">
                <a:lumMod val="75000"/>
              </a:schemeClr>
            </a:solidFill>
            <a:prstDash val="sysDot"/>
            <a:round/>
            <a:headEnd/>
            <a:tailEnd/>
          </a:ln>
        </p:spPr>
        <p:txBody>
          <a:bodyPr rot="0" vert="horz" wrap="square" lIns="74295" tIns="8890" rIns="74295" bIns="8890" anchor="t" anchorCtr="0" upright="1">
            <a:noAutofit/>
          </a:bodyPr>
          <a:lstStyle/>
          <a:p>
            <a:pPr algn="just"/>
            <a:r>
              <a:rPr lang="ja-JP" sz="1200" b="1" u="sng" kern="100">
                <a:effectLst/>
                <a:latin typeface="+mn-ea"/>
                <a:cs typeface="Times New Roman" panose="02020603050405020304" pitchFamily="18" charset="0"/>
              </a:rPr>
              <a:t>ウ</a:t>
            </a:r>
            <a:endParaRPr lang="ja-JP" sz="1050" kern="100">
              <a:effectLst/>
              <a:latin typeface="+mn-ea"/>
              <a:cs typeface="Times New Roman" panose="02020603050405020304" pitchFamily="18" charset="0"/>
            </a:endParaRPr>
          </a:p>
          <a:p>
            <a:pPr algn="just"/>
            <a:r>
              <a:rPr lang="en-US" sz="1200" b="1" u="none" strike="noStrike" kern="100">
                <a:solidFill>
                  <a:srgbClr val="FF0000"/>
                </a:solidFill>
                <a:effectLst/>
                <a:latin typeface="+mn-ea"/>
                <a:cs typeface="Times New Roman" panose="02020603050405020304" pitchFamily="18" charset="0"/>
              </a:rPr>
              <a:t> </a:t>
            </a:r>
            <a:endParaRPr lang="ja-JP" sz="1050" kern="100">
              <a:effectLst/>
              <a:latin typeface="+mn-ea"/>
              <a:cs typeface="Times New Roman" panose="02020603050405020304" pitchFamily="18" charset="0"/>
            </a:endParaRPr>
          </a:p>
          <a:p>
            <a:pPr algn="just"/>
            <a:r>
              <a:rPr lang="en-US" sz="1200" b="1" u="none" strike="noStrike" kern="100">
                <a:solidFill>
                  <a:srgbClr val="FF0000"/>
                </a:solidFill>
                <a:effectLst/>
                <a:latin typeface="+mn-ea"/>
                <a:cs typeface="Times New Roman" panose="02020603050405020304" pitchFamily="18" charset="0"/>
              </a:rPr>
              <a:t> </a:t>
            </a:r>
            <a:endParaRPr lang="ja-JP" sz="1050" kern="100">
              <a:effectLst/>
              <a:latin typeface="+mn-ea"/>
              <a:cs typeface="Times New Roman" panose="02020603050405020304" pitchFamily="18" charset="0"/>
            </a:endParaRPr>
          </a:p>
          <a:p>
            <a:pPr algn="just"/>
            <a:r>
              <a:rPr lang="en-US" sz="1200" b="1" u="none" strike="noStrike" kern="100">
                <a:solidFill>
                  <a:srgbClr val="FF0000"/>
                </a:solidFill>
                <a:effectLst/>
                <a:latin typeface="+mn-ea"/>
                <a:cs typeface="Times New Roman" panose="02020603050405020304" pitchFamily="18" charset="0"/>
              </a:rPr>
              <a:t> </a:t>
            </a:r>
            <a:endParaRPr lang="ja-JP" sz="1050" kern="100">
              <a:effectLst/>
              <a:latin typeface="+mn-ea"/>
              <a:cs typeface="Times New Roman" panose="02020603050405020304" pitchFamily="18" charset="0"/>
            </a:endParaRPr>
          </a:p>
          <a:p>
            <a:pPr algn="just"/>
            <a:r>
              <a:rPr lang="en-US" sz="1200" b="1" u="none" strike="noStrike" kern="100">
                <a:solidFill>
                  <a:srgbClr val="FF0000"/>
                </a:solidFill>
                <a:effectLst/>
                <a:latin typeface="+mn-ea"/>
                <a:cs typeface="Times New Roman" panose="02020603050405020304" pitchFamily="18" charset="0"/>
              </a:rPr>
              <a:t> </a:t>
            </a:r>
            <a:endParaRPr lang="ja-JP" sz="1050" kern="100">
              <a:effectLst/>
              <a:latin typeface="+mn-ea"/>
              <a:cs typeface="Times New Roman" panose="02020603050405020304" pitchFamily="18" charset="0"/>
            </a:endParaRPr>
          </a:p>
          <a:p>
            <a:pPr algn="just"/>
            <a:r>
              <a:rPr lang="en-US" sz="1200" b="1" u="none" strike="noStrike" kern="100">
                <a:solidFill>
                  <a:srgbClr val="FF0000"/>
                </a:solidFill>
                <a:effectLst/>
                <a:latin typeface="+mn-ea"/>
                <a:cs typeface="Times New Roman" panose="02020603050405020304" pitchFamily="18" charset="0"/>
              </a:rPr>
              <a:t> </a:t>
            </a:r>
            <a:endParaRPr lang="ja-JP" sz="1050" kern="100">
              <a:effectLst/>
              <a:latin typeface="+mn-ea"/>
              <a:cs typeface="Times New Roman" panose="02020603050405020304" pitchFamily="18" charset="0"/>
            </a:endParaRPr>
          </a:p>
          <a:p>
            <a:pPr algn="just"/>
            <a:r>
              <a:rPr lang="en-US" sz="1200" b="1" u="none" strike="noStrike" kern="100">
                <a:solidFill>
                  <a:srgbClr val="FF0000"/>
                </a:solidFill>
                <a:effectLst/>
                <a:latin typeface="+mn-ea"/>
                <a:cs typeface="Times New Roman" panose="02020603050405020304" pitchFamily="18" charset="0"/>
              </a:rPr>
              <a:t> </a:t>
            </a:r>
            <a:endParaRPr lang="ja-JP" sz="1050" kern="100">
              <a:effectLst/>
              <a:latin typeface="+mn-ea"/>
              <a:cs typeface="Times New Roman" panose="02020603050405020304" pitchFamily="18" charset="0"/>
            </a:endParaRPr>
          </a:p>
          <a:p>
            <a:pPr algn="just"/>
            <a:r>
              <a:rPr lang="en-US" sz="1200" b="1" u="none" strike="noStrike" kern="100">
                <a:solidFill>
                  <a:srgbClr val="FF0000"/>
                </a:solidFill>
                <a:effectLst/>
                <a:latin typeface="+mn-ea"/>
                <a:cs typeface="Times New Roman" panose="02020603050405020304" pitchFamily="18" charset="0"/>
              </a:rPr>
              <a:t> </a:t>
            </a:r>
            <a:endParaRPr lang="ja-JP" sz="1050" kern="100">
              <a:effectLst/>
              <a:latin typeface="+mn-ea"/>
              <a:cs typeface="Times New Roman" panose="02020603050405020304" pitchFamily="18" charset="0"/>
            </a:endParaRPr>
          </a:p>
        </p:txBody>
      </p:sp>
      <p:sp>
        <p:nvSpPr>
          <p:cNvPr id="73" name="AutoShape 422">
            <a:extLst>
              <a:ext uri="{FF2B5EF4-FFF2-40B4-BE49-F238E27FC236}">
                <a16:creationId xmlns:a16="http://schemas.microsoft.com/office/drawing/2014/main" id="{1FCC1883-EBEA-44EE-B45E-8863D75B0EE4}"/>
              </a:ext>
            </a:extLst>
          </p:cNvPr>
          <p:cNvSpPr>
            <a:spLocks noChangeArrowheads="1"/>
          </p:cNvSpPr>
          <p:nvPr/>
        </p:nvSpPr>
        <p:spPr bwMode="auto">
          <a:xfrm>
            <a:off x="943292" y="7480892"/>
            <a:ext cx="2698750" cy="1115877"/>
          </a:xfrm>
          <a:prstGeom prst="rightArrowCallout">
            <a:avLst>
              <a:gd name="adj1" fmla="val 25000"/>
              <a:gd name="adj2" fmla="val 25000"/>
              <a:gd name="adj3" fmla="val 30802"/>
              <a:gd name="adj4" fmla="val 77440"/>
            </a:avLst>
          </a:prstGeom>
          <a:solidFill>
            <a:srgbClr val="FFFFFF"/>
          </a:solidFill>
          <a:ln w="9525">
            <a:solidFill>
              <a:srgbClr val="000000"/>
            </a:solidFill>
            <a:miter lim="800000"/>
            <a:headEnd/>
            <a:tailEnd/>
          </a:ln>
          <a:effectLst>
            <a:outerShdw dist="107763" dir="2700000" algn="ctr" rotWithShape="0">
              <a:srgbClr val="808080">
                <a:alpha val="50000"/>
              </a:srgbClr>
            </a:outerShdw>
          </a:effectLst>
        </p:spPr>
        <p:txBody>
          <a:bodyPr rot="0" vert="horz" wrap="square" lIns="74295" tIns="8890" rIns="74295" bIns="8890" anchor="ctr" anchorCtr="0" upright="1">
            <a:noAutofit/>
          </a:bodyPr>
          <a:lstStyle/>
          <a:p>
            <a:pPr algn="just">
              <a:lnSpc>
                <a:spcPts val="1600"/>
              </a:lnSpc>
            </a:pPr>
            <a:r>
              <a:rPr lang="ja-JP" sz="1100" b="1" u="sng" kern="100" dirty="0">
                <a:effectLst/>
                <a:latin typeface="+mn-ea"/>
                <a:cs typeface="Times New Roman" panose="02020603050405020304" pitchFamily="18" charset="0"/>
              </a:rPr>
              <a:t>植栽基盤の水平投影面積を用いる場合</a:t>
            </a:r>
            <a:endParaRPr lang="ja-JP" sz="1050" kern="100" dirty="0">
              <a:effectLst/>
              <a:latin typeface="+mn-ea"/>
              <a:cs typeface="Times New Roman" panose="02020603050405020304" pitchFamily="18" charset="0"/>
            </a:endParaRPr>
          </a:p>
          <a:p>
            <a:pPr algn="just">
              <a:lnSpc>
                <a:spcPts val="1600"/>
              </a:lnSpc>
            </a:pPr>
            <a:r>
              <a:rPr lang="ja-JP" sz="1050" kern="100" dirty="0">
                <a:effectLst/>
                <a:latin typeface="+mn-ea"/>
                <a:cs typeface="Times New Roman" panose="02020603050405020304" pitchFamily="18" charset="0"/>
              </a:rPr>
              <a:t>（植栽例）</a:t>
            </a:r>
          </a:p>
          <a:p>
            <a:pPr marL="133350" indent="-133350" algn="just">
              <a:lnSpc>
                <a:spcPts val="1600"/>
              </a:lnSpc>
            </a:pPr>
            <a:r>
              <a:rPr lang="ja-JP" sz="1050" kern="100" dirty="0">
                <a:effectLst/>
                <a:latin typeface="+mn-ea"/>
                <a:cs typeface="Times New Roman" panose="02020603050405020304" pitchFamily="18" charset="0"/>
              </a:rPr>
              <a:t>　複数の樹木が適切な配置で</a:t>
            </a:r>
          </a:p>
          <a:p>
            <a:pPr marL="133350" algn="just">
              <a:lnSpc>
                <a:spcPts val="1600"/>
              </a:lnSpc>
            </a:pPr>
            <a:r>
              <a:rPr lang="ja-JP" sz="1050" kern="100" dirty="0">
                <a:effectLst/>
                <a:latin typeface="+mn-ea"/>
                <a:cs typeface="Times New Roman" panose="02020603050405020304" pitchFamily="18" charset="0"/>
              </a:rPr>
              <a:t>植栽されている場合</a:t>
            </a:r>
          </a:p>
        </p:txBody>
      </p:sp>
      <p:sp>
        <p:nvSpPr>
          <p:cNvPr id="74" name="AutoShape 425">
            <a:extLst>
              <a:ext uri="{FF2B5EF4-FFF2-40B4-BE49-F238E27FC236}">
                <a16:creationId xmlns:a16="http://schemas.microsoft.com/office/drawing/2014/main" id="{D268ED65-C3CE-4C3B-85B4-A8222798255F}"/>
              </a:ext>
            </a:extLst>
          </p:cNvPr>
          <p:cNvSpPr>
            <a:spLocks noChangeArrowheads="1"/>
          </p:cNvSpPr>
          <p:nvPr/>
        </p:nvSpPr>
        <p:spPr bwMode="auto">
          <a:xfrm>
            <a:off x="3696017" y="8958719"/>
            <a:ext cx="3248025" cy="1295731"/>
          </a:xfrm>
          <a:prstGeom prst="wedgeRectCallout">
            <a:avLst>
              <a:gd name="adj1" fmla="val 34248"/>
              <a:gd name="adj2" fmla="val -48196"/>
            </a:avLst>
          </a:prstGeom>
          <a:solidFill>
            <a:srgbClr val="FFFFFF"/>
          </a:solidFill>
          <a:ln w="9525">
            <a:solidFill>
              <a:srgbClr val="000000"/>
            </a:solidFill>
            <a:miter lim="800000"/>
            <a:headEnd/>
            <a:tailEnd/>
          </a:ln>
        </p:spPr>
        <p:txBody>
          <a:bodyPr rot="0" vert="horz" wrap="square" lIns="74295" tIns="8890" rIns="74295" bIns="8890" anchor="ctr" anchorCtr="0" upright="1">
            <a:noAutofit/>
          </a:bodyPr>
          <a:lstStyle/>
          <a:p>
            <a:pPr algn="just">
              <a:lnSpc>
                <a:spcPts val="1500"/>
              </a:lnSpc>
            </a:pPr>
            <a:r>
              <a:rPr lang="ja-JP" sz="1000" kern="100" dirty="0">
                <a:effectLst/>
                <a:latin typeface="+mn-ea"/>
                <a:cs typeface="Times New Roman" panose="02020603050405020304" pitchFamily="18" charset="0"/>
              </a:rPr>
              <a:t>【条件式】　</a:t>
            </a:r>
            <a:r>
              <a:rPr lang="ja-JP" sz="1000" b="1" kern="100" dirty="0">
                <a:effectLst/>
                <a:latin typeface="+mn-ea"/>
                <a:cs typeface="Times New Roman" panose="02020603050405020304" pitchFamily="18" charset="0"/>
              </a:rPr>
              <a:t>Ａ　≦　１８Ｔ</a:t>
            </a:r>
            <a:r>
              <a:rPr lang="ja-JP" sz="1000" b="1" kern="100" baseline="-25000" dirty="0">
                <a:effectLst/>
                <a:latin typeface="+mn-ea"/>
                <a:cs typeface="Times New Roman" panose="02020603050405020304" pitchFamily="18" charset="0"/>
              </a:rPr>
              <a:t>１</a:t>
            </a:r>
            <a:r>
              <a:rPr lang="ja-JP" sz="1000" b="1" kern="100" dirty="0">
                <a:effectLst/>
                <a:latin typeface="+mn-ea"/>
                <a:cs typeface="Times New Roman" panose="02020603050405020304" pitchFamily="18" charset="0"/>
              </a:rPr>
              <a:t>＋１０Ｔ</a:t>
            </a:r>
            <a:r>
              <a:rPr lang="ja-JP" sz="1000" b="1" kern="100" baseline="-25000" dirty="0">
                <a:effectLst/>
                <a:latin typeface="+mn-ea"/>
                <a:cs typeface="Times New Roman" panose="02020603050405020304" pitchFamily="18" charset="0"/>
              </a:rPr>
              <a:t>２</a:t>
            </a:r>
            <a:r>
              <a:rPr lang="ja-JP" sz="1000" b="1" kern="100" dirty="0">
                <a:effectLst/>
                <a:latin typeface="+mn-ea"/>
                <a:cs typeface="Times New Roman" panose="02020603050405020304" pitchFamily="18" charset="0"/>
              </a:rPr>
              <a:t>＋４Ｔ</a:t>
            </a:r>
            <a:r>
              <a:rPr lang="ja-JP" sz="1000" b="1" kern="100" baseline="-25000" dirty="0">
                <a:effectLst/>
                <a:latin typeface="+mn-ea"/>
                <a:cs typeface="Times New Roman" panose="02020603050405020304" pitchFamily="18" charset="0"/>
              </a:rPr>
              <a:t>３</a:t>
            </a:r>
            <a:r>
              <a:rPr lang="ja-JP" sz="1000" b="1" kern="100" dirty="0">
                <a:effectLst/>
                <a:latin typeface="+mn-ea"/>
                <a:cs typeface="Times New Roman" panose="02020603050405020304" pitchFamily="18" charset="0"/>
              </a:rPr>
              <a:t>＋Ｔ</a:t>
            </a:r>
            <a:r>
              <a:rPr lang="ja-JP" sz="1000" b="1" kern="100" baseline="-25000" dirty="0">
                <a:effectLst/>
                <a:latin typeface="+mn-ea"/>
                <a:cs typeface="Times New Roman" panose="02020603050405020304" pitchFamily="18" charset="0"/>
              </a:rPr>
              <a:t>４</a:t>
            </a:r>
            <a:endParaRPr lang="ja-JP" sz="1100" kern="100" dirty="0">
              <a:effectLst/>
              <a:latin typeface="+mn-ea"/>
              <a:cs typeface="Times New Roman" panose="02020603050405020304" pitchFamily="18" charset="0"/>
            </a:endParaRPr>
          </a:p>
          <a:p>
            <a:pPr indent="114300" algn="just">
              <a:lnSpc>
                <a:spcPts val="1500"/>
              </a:lnSpc>
            </a:pPr>
            <a:r>
              <a:rPr lang="ja-JP" sz="1000" kern="100" dirty="0">
                <a:effectLst/>
                <a:latin typeface="+mn-ea"/>
                <a:cs typeface="Times New Roman" panose="02020603050405020304" pitchFamily="18" charset="0"/>
              </a:rPr>
              <a:t>Ａ：当該部分の水平投影面積（㎡）</a:t>
            </a:r>
            <a:endParaRPr lang="ja-JP" sz="1100" kern="100" dirty="0">
              <a:effectLst/>
              <a:latin typeface="+mn-ea"/>
              <a:cs typeface="Times New Roman" panose="02020603050405020304" pitchFamily="18" charset="0"/>
            </a:endParaRPr>
          </a:p>
          <a:p>
            <a:pPr indent="114300" algn="just">
              <a:lnSpc>
                <a:spcPts val="1500"/>
              </a:lnSpc>
            </a:pPr>
            <a:r>
              <a:rPr lang="ja-JP" sz="1000" kern="100" dirty="0">
                <a:effectLst/>
                <a:latin typeface="+mn-ea"/>
                <a:cs typeface="Times New Roman" panose="02020603050405020304" pitchFamily="18" charset="0"/>
              </a:rPr>
              <a:t>Ｔ</a:t>
            </a:r>
            <a:r>
              <a:rPr lang="ja-JP" sz="1000" kern="100" baseline="-25000" dirty="0">
                <a:effectLst/>
                <a:latin typeface="+mn-ea"/>
                <a:cs typeface="Times New Roman" panose="02020603050405020304" pitchFamily="18" charset="0"/>
              </a:rPr>
              <a:t>１</a:t>
            </a:r>
            <a:r>
              <a:rPr lang="ja-JP" sz="1000" kern="100" dirty="0">
                <a:effectLst/>
                <a:latin typeface="+mn-ea"/>
                <a:cs typeface="Times New Roman" panose="02020603050405020304" pitchFamily="18" charset="0"/>
              </a:rPr>
              <a:t>：高さが</a:t>
            </a:r>
            <a:r>
              <a:rPr lang="ja-JP" sz="1000" b="1" u="sng" kern="100" dirty="0">
                <a:effectLst/>
                <a:latin typeface="+mn-ea"/>
                <a:cs typeface="Times New Roman" panose="02020603050405020304" pitchFamily="18" charset="0"/>
              </a:rPr>
              <a:t>４ｍ以上の樹木</a:t>
            </a:r>
            <a:r>
              <a:rPr lang="ja-JP" sz="1000" kern="100" dirty="0">
                <a:effectLst/>
                <a:latin typeface="+mn-ea"/>
                <a:cs typeface="Times New Roman" panose="02020603050405020304" pitchFamily="18" charset="0"/>
              </a:rPr>
              <a:t>の本数</a:t>
            </a:r>
            <a:endParaRPr lang="ja-JP" sz="1100" kern="100" dirty="0">
              <a:effectLst/>
              <a:latin typeface="+mn-ea"/>
              <a:cs typeface="Times New Roman" panose="02020603050405020304" pitchFamily="18" charset="0"/>
            </a:endParaRPr>
          </a:p>
          <a:p>
            <a:pPr indent="114300" algn="just">
              <a:lnSpc>
                <a:spcPts val="1500"/>
              </a:lnSpc>
            </a:pPr>
            <a:r>
              <a:rPr lang="ja-JP" sz="1000" kern="100" dirty="0">
                <a:effectLst/>
                <a:latin typeface="+mn-ea"/>
                <a:cs typeface="Times New Roman" panose="02020603050405020304" pitchFamily="18" charset="0"/>
              </a:rPr>
              <a:t>Ｔ</a:t>
            </a:r>
            <a:r>
              <a:rPr lang="ja-JP" sz="1000" kern="100" baseline="-25000" dirty="0">
                <a:effectLst/>
                <a:latin typeface="+mn-ea"/>
                <a:cs typeface="Times New Roman" panose="02020603050405020304" pitchFamily="18" charset="0"/>
              </a:rPr>
              <a:t>２</a:t>
            </a:r>
            <a:r>
              <a:rPr lang="ja-JP" sz="1000" kern="100" dirty="0">
                <a:effectLst/>
                <a:latin typeface="+mn-ea"/>
                <a:cs typeface="Times New Roman" panose="02020603050405020304" pitchFamily="18" charset="0"/>
              </a:rPr>
              <a:t>：高さが</a:t>
            </a:r>
            <a:r>
              <a:rPr lang="ja-JP" sz="1000" b="1" u="sng" kern="100" dirty="0">
                <a:effectLst/>
                <a:latin typeface="+mn-ea"/>
                <a:cs typeface="Times New Roman" panose="02020603050405020304" pitchFamily="18" charset="0"/>
              </a:rPr>
              <a:t>２．５ｍ以上４ｍ未満の樹木</a:t>
            </a:r>
            <a:r>
              <a:rPr lang="ja-JP" sz="1000" kern="100" dirty="0">
                <a:effectLst/>
                <a:latin typeface="+mn-ea"/>
                <a:cs typeface="Times New Roman" panose="02020603050405020304" pitchFamily="18" charset="0"/>
              </a:rPr>
              <a:t>の本数</a:t>
            </a:r>
            <a:endParaRPr lang="ja-JP" sz="1100" kern="100" dirty="0">
              <a:effectLst/>
              <a:latin typeface="+mn-ea"/>
              <a:cs typeface="Times New Roman" panose="02020603050405020304" pitchFamily="18" charset="0"/>
            </a:endParaRPr>
          </a:p>
          <a:p>
            <a:pPr indent="114300" algn="just">
              <a:lnSpc>
                <a:spcPts val="1500"/>
              </a:lnSpc>
            </a:pPr>
            <a:r>
              <a:rPr lang="ja-JP" sz="1000" kern="100" dirty="0">
                <a:effectLst/>
                <a:latin typeface="+mn-ea"/>
                <a:cs typeface="Times New Roman" panose="02020603050405020304" pitchFamily="18" charset="0"/>
              </a:rPr>
              <a:t>Ｔ</a:t>
            </a:r>
            <a:r>
              <a:rPr lang="ja-JP" sz="1000" kern="100" baseline="-25000" dirty="0">
                <a:effectLst/>
                <a:latin typeface="+mn-ea"/>
                <a:cs typeface="Times New Roman" panose="02020603050405020304" pitchFamily="18" charset="0"/>
              </a:rPr>
              <a:t>３</a:t>
            </a:r>
            <a:r>
              <a:rPr lang="ja-JP" sz="1000" kern="100" dirty="0">
                <a:effectLst/>
                <a:latin typeface="+mn-ea"/>
                <a:cs typeface="Times New Roman" panose="02020603050405020304" pitchFamily="18" charset="0"/>
              </a:rPr>
              <a:t>：高さが</a:t>
            </a:r>
            <a:r>
              <a:rPr lang="ja-JP" sz="1000" b="1" u="sng" kern="100" dirty="0">
                <a:effectLst/>
                <a:latin typeface="+mn-ea"/>
                <a:cs typeface="Times New Roman" panose="02020603050405020304" pitchFamily="18" charset="0"/>
              </a:rPr>
              <a:t>１ｍ以上２．５ｍ未満の樹木</a:t>
            </a:r>
            <a:r>
              <a:rPr lang="ja-JP" sz="1000" kern="100" dirty="0">
                <a:effectLst/>
                <a:latin typeface="+mn-ea"/>
                <a:cs typeface="Times New Roman" panose="02020603050405020304" pitchFamily="18" charset="0"/>
              </a:rPr>
              <a:t>の本数</a:t>
            </a:r>
            <a:endParaRPr lang="ja-JP" sz="1100" kern="100" dirty="0">
              <a:effectLst/>
              <a:latin typeface="+mn-ea"/>
              <a:cs typeface="Times New Roman" panose="02020603050405020304" pitchFamily="18" charset="0"/>
            </a:endParaRPr>
          </a:p>
          <a:p>
            <a:pPr indent="114300" algn="just">
              <a:lnSpc>
                <a:spcPts val="1500"/>
              </a:lnSpc>
            </a:pPr>
            <a:r>
              <a:rPr lang="ja-JP" sz="1000" kern="100" dirty="0">
                <a:effectLst/>
                <a:latin typeface="+mn-ea"/>
                <a:cs typeface="Times New Roman" panose="02020603050405020304" pitchFamily="18" charset="0"/>
              </a:rPr>
              <a:t>Ｔ</a:t>
            </a:r>
            <a:r>
              <a:rPr lang="ja-JP" sz="1000" kern="100" baseline="-25000" dirty="0">
                <a:effectLst/>
                <a:latin typeface="+mn-ea"/>
                <a:cs typeface="Times New Roman" panose="02020603050405020304" pitchFamily="18" charset="0"/>
              </a:rPr>
              <a:t>４</a:t>
            </a:r>
            <a:r>
              <a:rPr lang="ja-JP" sz="1000" kern="100" dirty="0">
                <a:effectLst/>
                <a:latin typeface="+mn-ea"/>
                <a:cs typeface="Times New Roman" panose="02020603050405020304" pitchFamily="18" charset="0"/>
              </a:rPr>
              <a:t>：高さが</a:t>
            </a:r>
            <a:r>
              <a:rPr lang="ja-JP" sz="1000" b="1" u="sng" kern="100" dirty="0">
                <a:effectLst/>
                <a:latin typeface="+mn-ea"/>
                <a:cs typeface="Times New Roman" panose="02020603050405020304" pitchFamily="18" charset="0"/>
              </a:rPr>
              <a:t>１ｍ未満の樹木</a:t>
            </a:r>
            <a:r>
              <a:rPr lang="ja-JP" sz="1000" kern="100" dirty="0">
                <a:effectLst/>
                <a:latin typeface="+mn-ea"/>
                <a:cs typeface="Times New Roman" panose="02020603050405020304" pitchFamily="18" charset="0"/>
              </a:rPr>
              <a:t>の本数</a:t>
            </a:r>
            <a:endParaRPr lang="ja-JP" sz="1100" kern="100" dirty="0">
              <a:effectLst/>
              <a:latin typeface="+mn-ea"/>
              <a:cs typeface="Times New Roman" panose="02020603050405020304" pitchFamily="18" charset="0"/>
            </a:endParaRPr>
          </a:p>
        </p:txBody>
      </p:sp>
      <p:sp>
        <p:nvSpPr>
          <p:cNvPr id="75" name="テキスト ボックス 463">
            <a:extLst>
              <a:ext uri="{FF2B5EF4-FFF2-40B4-BE49-F238E27FC236}">
                <a16:creationId xmlns:a16="http://schemas.microsoft.com/office/drawing/2014/main" id="{A2CCBA3B-7EC0-41DD-AAD4-78B03049B812}"/>
              </a:ext>
            </a:extLst>
          </p:cNvPr>
          <p:cNvSpPr txBox="1"/>
          <p:nvPr/>
        </p:nvSpPr>
        <p:spPr>
          <a:xfrm>
            <a:off x="3676332" y="7461410"/>
            <a:ext cx="3248025" cy="141922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400"/>
              </a:lnSpc>
            </a:pPr>
            <a:r>
              <a:rPr lang="ja-JP" sz="1000" b="1" u="wavy" kern="100" dirty="0">
                <a:effectLst/>
                <a:latin typeface="+mn-ea"/>
                <a:cs typeface="Times New Roman" panose="02020603050405020304" pitchFamily="18" charset="0"/>
              </a:rPr>
              <a:t>樹木を適切に配置し、下記条件式</a:t>
            </a:r>
            <a:r>
              <a:rPr lang="ja-JP" sz="1000" b="1" kern="100" dirty="0">
                <a:effectLst/>
                <a:latin typeface="+mn-ea"/>
                <a:cs typeface="Times New Roman" panose="02020603050405020304" pitchFamily="18" charset="0"/>
              </a:rPr>
              <a:t>を満たせば、</a:t>
            </a:r>
            <a:r>
              <a:rPr lang="ja-JP" sz="1000" kern="100" dirty="0">
                <a:effectLst/>
                <a:latin typeface="+mn-ea"/>
                <a:cs typeface="Times New Roman" panose="02020603050405020304" pitchFamily="18" charset="0"/>
              </a:rPr>
              <a:t>左記の</a:t>
            </a:r>
            <a:r>
              <a:rPr lang="ja-JP" sz="1000" b="1" kern="100" dirty="0">
                <a:effectLst/>
                <a:latin typeface="+mn-ea"/>
                <a:cs typeface="Times New Roman" panose="02020603050405020304" pitchFamily="18" charset="0"/>
              </a:rPr>
              <a:t>例示</a:t>
            </a:r>
            <a:r>
              <a:rPr lang="ja-JP" sz="1000" kern="100" dirty="0">
                <a:effectLst/>
                <a:latin typeface="+mn-ea"/>
                <a:cs typeface="Times New Roman" panose="02020603050405020304" pitchFamily="18" charset="0"/>
              </a:rPr>
              <a:t>のとおり太枠で囲まれた区域全体の水平投影面積を樹木による緑化面積とすることができます。</a:t>
            </a:r>
            <a:endParaRPr lang="ja-JP" sz="1200" kern="100" dirty="0">
              <a:effectLst/>
              <a:latin typeface="+mn-ea"/>
              <a:cs typeface="Times New Roman" panose="02020603050405020304" pitchFamily="18" charset="0"/>
            </a:endParaRPr>
          </a:p>
          <a:p>
            <a:pPr algn="just">
              <a:lnSpc>
                <a:spcPts val="1400"/>
              </a:lnSpc>
            </a:pPr>
            <a:r>
              <a:rPr lang="ja-JP" sz="1000" kern="100" dirty="0">
                <a:effectLst/>
                <a:latin typeface="+mn-ea"/>
                <a:cs typeface="Times New Roman" panose="02020603050405020304" pitchFamily="18" charset="0"/>
              </a:rPr>
              <a:t>なお、</a:t>
            </a:r>
            <a:r>
              <a:rPr lang="ja-JP" sz="1000" b="1" u="sng" kern="100" dirty="0">
                <a:effectLst/>
                <a:latin typeface="+mn-ea"/>
                <a:cs typeface="Times New Roman" panose="02020603050405020304" pitchFamily="18" charset="0"/>
              </a:rPr>
              <a:t>高さが１ｍ未満の樹木のみ若しくはそれを主とした植栽を計画する場合</a:t>
            </a:r>
            <a:r>
              <a:rPr lang="ja-JP" sz="1000" kern="100" dirty="0">
                <a:effectLst/>
                <a:latin typeface="+mn-ea"/>
                <a:cs typeface="Times New Roman" panose="02020603050405020304" pitchFamily="18" charset="0"/>
              </a:rPr>
              <a:t>は、緑化計画の作成マニュアル</a:t>
            </a:r>
            <a:r>
              <a:rPr lang="en-US" sz="1000" kern="100" dirty="0">
                <a:effectLst/>
                <a:latin typeface="+mn-ea"/>
                <a:cs typeface="Times New Roman" panose="02020603050405020304" pitchFamily="18" charset="0"/>
              </a:rPr>
              <a:t>P63</a:t>
            </a:r>
            <a:r>
              <a:rPr lang="ja-JP" sz="1000" kern="100" dirty="0">
                <a:effectLst/>
                <a:latin typeface="+mn-ea"/>
                <a:cs typeface="Times New Roman" panose="02020603050405020304" pitchFamily="18" charset="0"/>
              </a:rPr>
              <a:t>，</a:t>
            </a:r>
            <a:r>
              <a:rPr lang="en-US" sz="1000" kern="100" dirty="0">
                <a:effectLst/>
                <a:latin typeface="+mn-ea"/>
                <a:cs typeface="Times New Roman" panose="02020603050405020304" pitchFamily="18" charset="0"/>
              </a:rPr>
              <a:t>64</a:t>
            </a:r>
            <a:r>
              <a:rPr lang="ja-JP" sz="1000" kern="100" dirty="0">
                <a:effectLst/>
                <a:latin typeface="+mn-ea"/>
                <a:cs typeface="Times New Roman" panose="02020603050405020304" pitchFamily="18" charset="0"/>
              </a:rPr>
              <a:t>をご覧頂き、計画する面積が将来樹冠で覆われる様な植栽密度で植栽してください。</a:t>
            </a:r>
            <a:endParaRPr lang="ja-JP" sz="1200" kern="100" dirty="0">
              <a:effectLst/>
              <a:latin typeface="+mn-ea"/>
              <a:cs typeface="Times New Roman" panose="02020603050405020304" pitchFamily="18" charset="0"/>
            </a:endParaRPr>
          </a:p>
        </p:txBody>
      </p:sp>
      <p:sp>
        <p:nvSpPr>
          <p:cNvPr id="76" name="テキスト ボックス 33">
            <a:extLst>
              <a:ext uri="{FF2B5EF4-FFF2-40B4-BE49-F238E27FC236}">
                <a16:creationId xmlns:a16="http://schemas.microsoft.com/office/drawing/2014/main" id="{F74A1696-9FA7-417F-8E71-9A9078D12305}"/>
              </a:ext>
            </a:extLst>
          </p:cNvPr>
          <p:cNvSpPr txBox="1"/>
          <p:nvPr/>
        </p:nvSpPr>
        <p:spPr>
          <a:xfrm>
            <a:off x="733035" y="8758695"/>
            <a:ext cx="2832100" cy="16002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endParaRPr lang="en-US" sz="1050" kern="10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77" name="テキスト ボックス 35">
            <a:extLst>
              <a:ext uri="{FF2B5EF4-FFF2-40B4-BE49-F238E27FC236}">
                <a16:creationId xmlns:a16="http://schemas.microsoft.com/office/drawing/2014/main" id="{2345A603-36A1-4053-8CFD-EE8B282305EC}"/>
              </a:ext>
            </a:extLst>
          </p:cNvPr>
          <p:cNvSpPr txBox="1"/>
          <p:nvPr/>
        </p:nvSpPr>
        <p:spPr>
          <a:xfrm>
            <a:off x="2644739" y="9044559"/>
            <a:ext cx="657225" cy="2667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ts val="1000"/>
              </a:lnSpc>
            </a:pPr>
            <a:r>
              <a:rPr lang="ja-JP" sz="900" kern="100" dirty="0">
                <a:effectLst/>
                <a:latin typeface="+mn-ea"/>
                <a:cs typeface="Times New Roman" panose="02020603050405020304" pitchFamily="18" charset="0"/>
              </a:rPr>
              <a:t>植栽基盤</a:t>
            </a:r>
            <a:endParaRPr lang="ja-JP" sz="1050" kern="100" dirty="0">
              <a:effectLst/>
              <a:latin typeface="+mn-ea"/>
              <a:cs typeface="Times New Roman" panose="02020603050405020304" pitchFamily="18" charset="0"/>
            </a:endParaRPr>
          </a:p>
        </p:txBody>
      </p:sp>
      <p:sp>
        <p:nvSpPr>
          <p:cNvPr id="78" name="テキスト ボックス 37">
            <a:extLst>
              <a:ext uri="{FF2B5EF4-FFF2-40B4-BE49-F238E27FC236}">
                <a16:creationId xmlns:a16="http://schemas.microsoft.com/office/drawing/2014/main" id="{F0514B92-EDBE-45D2-82BD-E29E51958C4D}"/>
              </a:ext>
            </a:extLst>
          </p:cNvPr>
          <p:cNvSpPr txBox="1"/>
          <p:nvPr/>
        </p:nvSpPr>
        <p:spPr>
          <a:xfrm>
            <a:off x="1874693" y="8680265"/>
            <a:ext cx="1570990" cy="2571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000"/>
              </a:lnSpc>
            </a:pPr>
            <a:r>
              <a:rPr lang="ja-JP" sz="900" kern="100" dirty="0">
                <a:effectLst/>
                <a:latin typeface="+mn-ea"/>
                <a:cs typeface="Times New Roman" panose="02020603050405020304" pitchFamily="18" charset="0"/>
              </a:rPr>
              <a:t>一定条件以上の密度の植栽</a:t>
            </a:r>
            <a:endParaRPr lang="ja-JP" sz="1050" kern="100" dirty="0">
              <a:effectLst/>
              <a:latin typeface="+mn-ea"/>
              <a:cs typeface="Times New Roman" panose="02020603050405020304" pitchFamily="18" charset="0"/>
            </a:endParaRPr>
          </a:p>
        </p:txBody>
      </p:sp>
      <p:cxnSp>
        <p:nvCxnSpPr>
          <p:cNvPr id="79" name="直線矢印コネクタ 78">
            <a:extLst>
              <a:ext uri="{FF2B5EF4-FFF2-40B4-BE49-F238E27FC236}">
                <a16:creationId xmlns:a16="http://schemas.microsoft.com/office/drawing/2014/main" id="{677B95C9-16DD-40F8-87D6-C206D79A3894}"/>
              </a:ext>
            </a:extLst>
          </p:cNvPr>
          <p:cNvCxnSpPr/>
          <p:nvPr/>
        </p:nvCxnSpPr>
        <p:spPr>
          <a:xfrm flipH="1">
            <a:off x="2117335" y="8872995"/>
            <a:ext cx="161925" cy="2190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80" name="図 79">
            <a:extLst>
              <a:ext uri="{FF2B5EF4-FFF2-40B4-BE49-F238E27FC236}">
                <a16:creationId xmlns:a16="http://schemas.microsoft.com/office/drawing/2014/main" id="{066F2B58-1645-4CB5-AED6-3EF9C0638619}"/>
              </a:ext>
            </a:extLst>
          </p:cNvPr>
          <p:cNvPicPr/>
          <p:nvPr/>
        </p:nvPicPr>
        <p:blipFill rotWithShape="1">
          <a:blip r:embed="rId6">
            <a:extLst>
              <a:ext uri="{BEBA8EAE-BF5A-486C-A8C5-ECC9F3942E4B}">
                <a14:imgProps xmlns:a14="http://schemas.microsoft.com/office/drawing/2010/main">
                  <a14:imgLayer r:embed="rId7">
                    <a14:imgEffect>
                      <a14:backgroundRemoval t="30599" b="78776" l="25403" r="54539">
                        <a14:foregroundMark x1="38873" y1="30729" x2="38873" y2="30729"/>
                        <a14:foregroundMark x1="27892" y1="57422" x2="27892" y2="57422"/>
                        <a14:foregroundMark x1="26720" y1="58724" x2="26720" y2="58724"/>
                        <a14:foregroundMark x1="25476" y1="60286" x2="25476" y2="60286"/>
                        <a14:foregroundMark x1="25403" y1="65625" x2="25403" y2="65625"/>
                        <a14:foregroundMark x1="25695" y1="65755" x2="25695" y2="65755"/>
                        <a14:foregroundMark x1="25476" y1="64453" x2="25476" y2="78125"/>
                        <a14:foregroundMark x1="54246" y1="50391" x2="54246" y2="50391"/>
                        <a14:foregroundMark x1="54539" y1="53385" x2="54612" y2="66146"/>
                        <a14:foregroundMark x1="33382" y1="64323" x2="33529" y2="66797"/>
                        <a14:foregroundMark x1="46193" y1="64453" x2="46340" y2="78776"/>
                      </a14:backgroundRemoval>
                    </a14:imgEffect>
                  </a14:imgLayer>
                </a14:imgProps>
              </a:ext>
            </a:extLst>
          </a:blip>
          <a:srcRect l="24930" t="28336" r="44707" b="20800"/>
          <a:stretch/>
        </p:blipFill>
        <p:spPr bwMode="auto">
          <a:xfrm>
            <a:off x="818125" y="8806320"/>
            <a:ext cx="1856740" cy="1504950"/>
          </a:xfrm>
          <a:prstGeom prst="rect">
            <a:avLst/>
          </a:prstGeom>
          <a:ln>
            <a:noFill/>
          </a:ln>
          <a:extLst>
            <a:ext uri="{53640926-AAD7-44D8-BBD7-CCE9431645EC}">
              <a14:shadowObscured xmlns:a14="http://schemas.microsoft.com/office/drawing/2010/main"/>
            </a:ext>
          </a:extLst>
        </p:spPr>
      </p:pic>
      <p:sp>
        <p:nvSpPr>
          <p:cNvPr id="81" name="テキスト ボックス 34">
            <a:extLst>
              <a:ext uri="{FF2B5EF4-FFF2-40B4-BE49-F238E27FC236}">
                <a16:creationId xmlns:a16="http://schemas.microsoft.com/office/drawing/2014/main" id="{97395056-2EE5-45F5-964E-1734D061387A}"/>
              </a:ext>
            </a:extLst>
          </p:cNvPr>
          <p:cNvSpPr txBox="1"/>
          <p:nvPr/>
        </p:nvSpPr>
        <p:spPr>
          <a:xfrm>
            <a:off x="1230312" y="10006801"/>
            <a:ext cx="752475" cy="2476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ts val="1000"/>
              </a:lnSpc>
            </a:pPr>
            <a:r>
              <a:rPr lang="ja-JP" sz="900" kern="100" dirty="0">
                <a:effectLst/>
                <a:latin typeface="+mn-ea"/>
                <a:cs typeface="Times New Roman" panose="02020603050405020304" pitchFamily="18" charset="0"/>
              </a:rPr>
              <a:t>緑化面積</a:t>
            </a:r>
            <a:endParaRPr lang="ja-JP" sz="1050" kern="100" dirty="0">
              <a:effectLst/>
              <a:latin typeface="+mn-ea"/>
              <a:cs typeface="Times New Roman" panose="02020603050405020304" pitchFamily="18" charset="0"/>
            </a:endParaRPr>
          </a:p>
          <a:p>
            <a:pPr algn="just"/>
            <a:r>
              <a:rPr lang="en-US" sz="1050" kern="100" dirty="0">
                <a:effectLst/>
                <a:latin typeface="+mn-ea"/>
                <a:cs typeface="Times New Roman" panose="02020603050405020304" pitchFamily="18" charset="0"/>
              </a:rPr>
              <a:t> </a:t>
            </a:r>
            <a:endParaRPr lang="ja-JP" sz="1050" kern="100" dirty="0">
              <a:effectLst/>
              <a:latin typeface="+mn-ea"/>
              <a:cs typeface="Times New Roman" panose="02020603050405020304" pitchFamily="18" charset="0"/>
            </a:endParaRPr>
          </a:p>
        </p:txBody>
      </p:sp>
      <p:cxnSp>
        <p:nvCxnSpPr>
          <p:cNvPr id="82" name="直線矢印コネクタ 81">
            <a:extLst>
              <a:ext uri="{FF2B5EF4-FFF2-40B4-BE49-F238E27FC236}">
                <a16:creationId xmlns:a16="http://schemas.microsoft.com/office/drawing/2014/main" id="{6A391C58-0C0A-462C-8F3F-896186A1A325}"/>
              </a:ext>
            </a:extLst>
          </p:cNvPr>
          <p:cNvCxnSpPr/>
          <p:nvPr/>
        </p:nvCxnSpPr>
        <p:spPr>
          <a:xfrm flipH="1">
            <a:off x="2665585" y="9246858"/>
            <a:ext cx="202565" cy="2000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3" name="Text Box 418">
            <a:extLst>
              <a:ext uri="{FF2B5EF4-FFF2-40B4-BE49-F238E27FC236}">
                <a16:creationId xmlns:a16="http://schemas.microsoft.com/office/drawing/2014/main" id="{5F2A09DA-6D40-4432-A37F-FBC79C67C4B8}"/>
              </a:ext>
            </a:extLst>
          </p:cNvPr>
          <p:cNvSpPr txBox="1">
            <a:spLocks noChangeArrowheads="1"/>
          </p:cNvSpPr>
          <p:nvPr/>
        </p:nvSpPr>
        <p:spPr bwMode="auto">
          <a:xfrm>
            <a:off x="4497773" y="6059752"/>
            <a:ext cx="2000250" cy="231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8890" rIns="74295" bIns="8890" anchor="t" anchorCtr="0" upright="1">
            <a:noAutofit/>
          </a:bodyPr>
          <a:lstStyle/>
          <a:p>
            <a:pPr algn="just"/>
            <a:r>
              <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本数×樹高毎に定められた面積</a:t>
            </a:r>
            <a:endParaRPr lang="ja-JP" sz="105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aphicFrame>
        <p:nvGraphicFramePr>
          <p:cNvPr id="6" name="表 6">
            <a:extLst>
              <a:ext uri="{FF2B5EF4-FFF2-40B4-BE49-F238E27FC236}">
                <a16:creationId xmlns:a16="http://schemas.microsoft.com/office/drawing/2014/main" id="{13B988A9-8B30-4A8E-84B2-844C6817904D}"/>
              </a:ext>
            </a:extLst>
          </p:cNvPr>
          <p:cNvGraphicFramePr>
            <a:graphicFrameLocks noGrp="1"/>
          </p:cNvGraphicFramePr>
          <p:nvPr>
            <p:extLst>
              <p:ext uri="{D42A27DB-BD31-4B8C-83A1-F6EECF244321}">
                <p14:modId xmlns:p14="http://schemas.microsoft.com/office/powerpoint/2010/main" val="896650809"/>
              </p:ext>
            </p:extLst>
          </p:nvPr>
        </p:nvGraphicFramePr>
        <p:xfrm>
          <a:off x="484335" y="967716"/>
          <a:ext cx="4368453" cy="1782500"/>
        </p:xfrm>
        <a:graphic>
          <a:graphicData uri="http://schemas.openxmlformats.org/drawingml/2006/table">
            <a:tbl>
              <a:tblPr firstRow="1" bandRow="1">
                <a:tableStyleId>{69CF1AB2-1976-4502-BF36-3FF5EA218861}</a:tableStyleId>
              </a:tblPr>
              <a:tblGrid>
                <a:gridCol w="1288789">
                  <a:extLst>
                    <a:ext uri="{9D8B030D-6E8A-4147-A177-3AD203B41FA5}">
                      <a16:colId xmlns:a16="http://schemas.microsoft.com/office/drawing/2014/main" val="3933624245"/>
                    </a:ext>
                  </a:extLst>
                </a:gridCol>
                <a:gridCol w="3079664">
                  <a:extLst>
                    <a:ext uri="{9D8B030D-6E8A-4147-A177-3AD203B41FA5}">
                      <a16:colId xmlns:a16="http://schemas.microsoft.com/office/drawing/2014/main" val="3126249306"/>
                    </a:ext>
                  </a:extLst>
                </a:gridCol>
              </a:tblGrid>
              <a:tr h="281650">
                <a:tc>
                  <a:txBody>
                    <a:bodyPr/>
                    <a:lstStyle/>
                    <a:p>
                      <a:pPr marL="0" marR="0" lvl="0" indent="0" algn="l" defTabSz="567019" rtl="0" eaLnBrk="1" fontAlgn="auto" latinLnBrk="0" hangingPunct="1">
                        <a:lnSpc>
                          <a:spcPct val="100000"/>
                        </a:lnSpc>
                        <a:spcBef>
                          <a:spcPts val="0"/>
                        </a:spcBef>
                        <a:spcAft>
                          <a:spcPts val="0"/>
                        </a:spcAft>
                        <a:buClrTx/>
                        <a:buSzTx/>
                        <a:buFontTx/>
                        <a:buNone/>
                        <a:tabLst/>
                        <a:defRPr/>
                      </a:pPr>
                      <a:r>
                        <a:rPr lang="ja-JP" altLang="en-US" sz="1050" b="0" dirty="0">
                          <a:solidFill>
                            <a:schemeClr val="tx1"/>
                          </a:solidFill>
                          <a:effectLst/>
                        </a:rPr>
                        <a:t>樹木</a:t>
                      </a:r>
                      <a:endParaRPr kumimoji="1" lang="ja-JP" altLang="en-US" sz="1050" b="0" dirty="0">
                        <a:solidFill>
                          <a:schemeClr val="tx1"/>
                        </a:solidFill>
                        <a:effectLst/>
                      </a:endParaRPr>
                    </a:p>
                  </a:txBody>
                  <a:tcPr/>
                </a:tc>
                <a:tc>
                  <a:txBody>
                    <a:bodyPr/>
                    <a:lstStyle/>
                    <a:p>
                      <a:pPr algn="l"/>
                      <a:r>
                        <a:rPr lang="ja-JP" altLang="ja-JP" sz="1050" b="0" kern="100" dirty="0">
                          <a:solidFill>
                            <a:schemeClr val="tx1"/>
                          </a:solidFill>
                          <a:effectLst/>
                          <a:latin typeface="+mn-ea"/>
                          <a:cs typeface="Times New Roman" panose="02020603050405020304" pitchFamily="18" charset="0"/>
                        </a:rPr>
                        <a:t>樹木面積は次項の算出方法を使用する</a:t>
                      </a:r>
                      <a:endParaRPr kumimoji="1" lang="ja-JP" altLang="en-US" sz="1050" b="0" dirty="0">
                        <a:solidFill>
                          <a:schemeClr val="tx1"/>
                        </a:solidFill>
                        <a:effectLst/>
                      </a:endParaRPr>
                    </a:p>
                  </a:txBody>
                  <a:tcPr/>
                </a:tc>
                <a:extLst>
                  <a:ext uri="{0D108BD9-81ED-4DB2-BD59-A6C34878D82A}">
                    <a16:rowId xmlns:a16="http://schemas.microsoft.com/office/drawing/2014/main" val="293059214"/>
                  </a:ext>
                </a:extLst>
              </a:tr>
              <a:tr h="281650">
                <a:tc>
                  <a:txBody>
                    <a:bodyPr/>
                    <a:lstStyle/>
                    <a:p>
                      <a:pPr algn="l"/>
                      <a:r>
                        <a:rPr lang="ja-JP" altLang="en-US" sz="1050" b="0" dirty="0">
                          <a:solidFill>
                            <a:schemeClr val="tx1"/>
                          </a:solidFill>
                          <a:effectLst/>
                        </a:rPr>
                        <a:t>芝、地被類</a:t>
                      </a:r>
                      <a:r>
                        <a:rPr lang="ja-JP" altLang="en-US" sz="800" b="0" dirty="0">
                          <a:solidFill>
                            <a:schemeClr val="tx1"/>
                          </a:solidFill>
                          <a:effectLst/>
                        </a:rPr>
                        <a:t>（コケなど）</a:t>
                      </a:r>
                      <a:endParaRPr kumimoji="1" lang="ja-JP" altLang="en-US" sz="1050" b="0" dirty="0">
                        <a:solidFill>
                          <a:schemeClr val="tx1"/>
                        </a:solidFill>
                        <a:effectLst/>
                      </a:endParaRPr>
                    </a:p>
                  </a:txBody>
                  <a:tcPr/>
                </a:tc>
                <a:tc>
                  <a:txBody>
                    <a:bodyPr/>
                    <a:lstStyle/>
                    <a:p>
                      <a:pPr marL="0" indent="0" algn="l">
                        <a:lnSpc>
                          <a:spcPts val="1200"/>
                        </a:lnSpc>
                      </a:pPr>
                      <a:r>
                        <a:rPr lang="ja-JP" altLang="ja-JP" sz="1050" b="0" kern="100" dirty="0">
                          <a:solidFill>
                            <a:schemeClr val="tx1"/>
                          </a:solidFill>
                          <a:effectLst/>
                          <a:latin typeface="+mn-ea"/>
                          <a:cs typeface="Times New Roman" panose="02020603050405020304" pitchFamily="18" charset="0"/>
                        </a:rPr>
                        <a:t>芝生駐車場のブロック等の芝生保護材も緑化面積に含む</a:t>
                      </a:r>
                      <a:endParaRPr kumimoji="1" lang="ja-JP" altLang="en-US" sz="1050" b="0" dirty="0">
                        <a:solidFill>
                          <a:schemeClr val="tx1"/>
                        </a:solidFill>
                        <a:effectLst/>
                      </a:endParaRPr>
                    </a:p>
                  </a:txBody>
                  <a:tcPr/>
                </a:tc>
                <a:extLst>
                  <a:ext uri="{0D108BD9-81ED-4DB2-BD59-A6C34878D82A}">
                    <a16:rowId xmlns:a16="http://schemas.microsoft.com/office/drawing/2014/main" val="3884387350"/>
                  </a:ext>
                </a:extLst>
              </a:tr>
              <a:tr h="281650">
                <a:tc>
                  <a:txBody>
                    <a:bodyPr/>
                    <a:lstStyle/>
                    <a:p>
                      <a:pPr marL="0" marR="0" lvl="0" indent="0" algn="l" defTabSz="567019" rtl="0" eaLnBrk="1" fontAlgn="auto" latinLnBrk="0" hangingPunct="1">
                        <a:lnSpc>
                          <a:spcPct val="100000"/>
                        </a:lnSpc>
                        <a:spcBef>
                          <a:spcPts val="0"/>
                        </a:spcBef>
                        <a:spcAft>
                          <a:spcPts val="0"/>
                        </a:spcAft>
                        <a:buClrTx/>
                        <a:buSzTx/>
                        <a:buFontTx/>
                        <a:buNone/>
                        <a:tabLst/>
                        <a:defRPr/>
                      </a:pPr>
                      <a:r>
                        <a:rPr lang="ja-JP" altLang="ja-JP" sz="1050" b="0" kern="100" dirty="0">
                          <a:solidFill>
                            <a:schemeClr val="tx1"/>
                          </a:solidFill>
                          <a:effectLst/>
                          <a:latin typeface="+mn-ea"/>
                          <a:cs typeface="Times New Roman" panose="02020603050405020304" pitchFamily="18" charset="0"/>
                        </a:rPr>
                        <a:t>花壇</a:t>
                      </a:r>
                    </a:p>
                    <a:p>
                      <a:pPr algn="l"/>
                      <a:endParaRPr kumimoji="1" lang="ja-JP" altLang="en-US" sz="1050" b="0" dirty="0">
                        <a:solidFill>
                          <a:schemeClr val="tx1"/>
                        </a:solidFill>
                        <a:effectLst/>
                      </a:endParaRPr>
                    </a:p>
                  </a:txBody>
                  <a:tcPr/>
                </a:tc>
                <a:tc>
                  <a:txBody>
                    <a:bodyPr/>
                    <a:lstStyle/>
                    <a:p>
                      <a:pPr marL="0" marR="0" lvl="0" indent="0" algn="l" defTabSz="567019" rtl="0" eaLnBrk="1" fontAlgn="auto" latinLnBrk="0" hangingPunct="1">
                        <a:lnSpc>
                          <a:spcPct val="100000"/>
                        </a:lnSpc>
                        <a:spcBef>
                          <a:spcPts val="0"/>
                        </a:spcBef>
                        <a:spcAft>
                          <a:spcPts val="0"/>
                        </a:spcAft>
                        <a:buClrTx/>
                        <a:buSzTx/>
                        <a:buFontTx/>
                        <a:buNone/>
                        <a:tabLst/>
                        <a:defRPr/>
                      </a:pPr>
                      <a:r>
                        <a:rPr lang="ja-JP" altLang="ja-JP" sz="1050" b="0" kern="100" dirty="0">
                          <a:solidFill>
                            <a:schemeClr val="tx1"/>
                          </a:solidFill>
                          <a:effectLst/>
                          <a:latin typeface="+mn-ea"/>
                          <a:cs typeface="Times New Roman" panose="02020603050405020304" pitchFamily="18" charset="0"/>
                        </a:rPr>
                        <a:t>プランター、コンテナを利用する場合は</a:t>
                      </a:r>
                      <a:r>
                        <a:rPr lang="en-US" altLang="ja-JP" sz="1050" b="0" kern="100" dirty="0">
                          <a:solidFill>
                            <a:schemeClr val="tx1"/>
                          </a:solidFill>
                          <a:effectLst/>
                          <a:latin typeface="+mn-ea"/>
                          <a:cs typeface="Times New Roman" panose="02020603050405020304" pitchFamily="18" charset="0"/>
                        </a:rPr>
                        <a:t>100</a:t>
                      </a:r>
                      <a:r>
                        <a:rPr lang="ja-JP" altLang="ja-JP" sz="1050" b="0" kern="100" dirty="0">
                          <a:solidFill>
                            <a:schemeClr val="tx1"/>
                          </a:solidFill>
                          <a:effectLst/>
                          <a:latin typeface="+mn-ea"/>
                          <a:cs typeface="Times New Roman" panose="02020603050405020304" pitchFamily="18" charset="0"/>
                        </a:rPr>
                        <a:t>ℓ以上の容積のもの</a:t>
                      </a:r>
                      <a:endParaRPr kumimoji="1" lang="ja-JP" altLang="en-US" sz="1050" b="0" dirty="0">
                        <a:solidFill>
                          <a:schemeClr val="tx1"/>
                        </a:solidFill>
                        <a:effectLst/>
                      </a:endParaRPr>
                    </a:p>
                  </a:txBody>
                  <a:tcPr/>
                </a:tc>
                <a:extLst>
                  <a:ext uri="{0D108BD9-81ED-4DB2-BD59-A6C34878D82A}">
                    <a16:rowId xmlns:a16="http://schemas.microsoft.com/office/drawing/2014/main" val="2320111342"/>
                  </a:ext>
                </a:extLst>
              </a:tr>
              <a:tr h="281650">
                <a:tc>
                  <a:txBody>
                    <a:bodyPr/>
                    <a:lstStyle/>
                    <a:p>
                      <a:pPr marL="0" marR="0" lvl="0" indent="0" algn="l" defTabSz="567019" rtl="0" eaLnBrk="1" fontAlgn="auto" latinLnBrk="0" hangingPunct="1">
                        <a:lnSpc>
                          <a:spcPct val="100000"/>
                        </a:lnSpc>
                        <a:spcBef>
                          <a:spcPts val="0"/>
                        </a:spcBef>
                        <a:spcAft>
                          <a:spcPts val="0"/>
                        </a:spcAft>
                        <a:buClrTx/>
                        <a:buSzTx/>
                        <a:buFontTx/>
                        <a:buNone/>
                        <a:tabLst/>
                        <a:defRPr/>
                      </a:pPr>
                      <a:r>
                        <a:rPr lang="ja-JP" altLang="ja-JP" sz="1050" b="0" kern="100" dirty="0">
                          <a:solidFill>
                            <a:schemeClr val="tx1"/>
                          </a:solidFill>
                          <a:effectLst/>
                          <a:latin typeface="+mn-ea"/>
                          <a:cs typeface="Times New Roman" panose="02020603050405020304" pitchFamily="18" charset="0"/>
                        </a:rPr>
                        <a:t>水流、池など</a:t>
                      </a:r>
                    </a:p>
                  </a:txBody>
                  <a:tcPr/>
                </a:tc>
                <a:tc>
                  <a:txBody>
                    <a:bodyPr/>
                    <a:lstStyle/>
                    <a:p>
                      <a:pPr marL="0" marR="0" lvl="0" indent="0" algn="l" defTabSz="567019" rtl="0" eaLnBrk="1" fontAlgn="auto" latinLnBrk="0" hangingPunct="1">
                        <a:lnSpc>
                          <a:spcPct val="100000"/>
                        </a:lnSpc>
                        <a:spcBef>
                          <a:spcPts val="0"/>
                        </a:spcBef>
                        <a:spcAft>
                          <a:spcPts val="0"/>
                        </a:spcAft>
                        <a:buClrTx/>
                        <a:buSzTx/>
                        <a:buFontTx/>
                        <a:buNone/>
                        <a:tabLst/>
                        <a:defRPr/>
                      </a:pPr>
                      <a:r>
                        <a:rPr lang="ja-JP" altLang="ja-JP" sz="1050" b="0" kern="100" dirty="0">
                          <a:solidFill>
                            <a:schemeClr val="tx1"/>
                          </a:solidFill>
                          <a:effectLst/>
                          <a:latin typeface="+mn-ea"/>
                          <a:cs typeface="Times New Roman" panose="02020603050405020304" pitchFamily="18" charset="0"/>
                        </a:rPr>
                        <a:t>樹木、植栽等と一体となって自然的な環境を形成しているものに限る</a:t>
                      </a:r>
                      <a:endParaRPr kumimoji="1" lang="ja-JP" altLang="en-US" sz="1050" b="0" dirty="0">
                        <a:solidFill>
                          <a:schemeClr val="tx1"/>
                        </a:solidFill>
                        <a:effectLst/>
                      </a:endParaRPr>
                    </a:p>
                  </a:txBody>
                  <a:tcPr/>
                </a:tc>
                <a:extLst>
                  <a:ext uri="{0D108BD9-81ED-4DB2-BD59-A6C34878D82A}">
                    <a16:rowId xmlns:a16="http://schemas.microsoft.com/office/drawing/2014/main" val="2657914481"/>
                  </a:ext>
                </a:extLst>
              </a:tr>
              <a:tr h="281650">
                <a:tc>
                  <a:txBody>
                    <a:bodyPr/>
                    <a:lstStyle/>
                    <a:p>
                      <a:pPr marL="0" marR="0" lvl="0" indent="0" algn="l" defTabSz="567019" rtl="0" eaLnBrk="1" fontAlgn="auto" latinLnBrk="0" hangingPunct="1">
                        <a:lnSpc>
                          <a:spcPct val="100000"/>
                        </a:lnSpc>
                        <a:spcBef>
                          <a:spcPts val="0"/>
                        </a:spcBef>
                        <a:spcAft>
                          <a:spcPts val="0"/>
                        </a:spcAft>
                        <a:buClrTx/>
                        <a:buSzTx/>
                        <a:buFontTx/>
                        <a:buNone/>
                        <a:tabLst/>
                        <a:defRPr/>
                      </a:pPr>
                      <a:r>
                        <a:rPr lang="ja-JP" altLang="ja-JP" sz="1050" b="0" kern="100" dirty="0">
                          <a:solidFill>
                            <a:schemeClr val="tx1"/>
                          </a:solidFill>
                          <a:effectLst/>
                          <a:latin typeface="+mn-ea"/>
                          <a:cs typeface="Times New Roman" panose="02020603050405020304" pitchFamily="18" charset="0"/>
                        </a:rPr>
                        <a:t>園路、土留など</a:t>
                      </a:r>
                      <a:endParaRPr kumimoji="1" lang="ja-JP" altLang="en-US" sz="1050" b="0" dirty="0">
                        <a:solidFill>
                          <a:schemeClr val="tx1"/>
                        </a:solidFill>
                        <a:effectLst/>
                      </a:endParaRPr>
                    </a:p>
                  </a:txBody>
                  <a:tcPr/>
                </a:tc>
                <a:tc>
                  <a:txBody>
                    <a:bodyPr/>
                    <a:lstStyle/>
                    <a:p>
                      <a:pPr marL="0" marR="0" lvl="0" indent="0" algn="l" defTabSz="567019" rtl="0" eaLnBrk="1" fontAlgn="auto" latinLnBrk="0" hangingPunct="1">
                        <a:lnSpc>
                          <a:spcPct val="100000"/>
                        </a:lnSpc>
                        <a:spcBef>
                          <a:spcPts val="0"/>
                        </a:spcBef>
                        <a:spcAft>
                          <a:spcPts val="0"/>
                        </a:spcAft>
                        <a:buClrTx/>
                        <a:buSzTx/>
                        <a:buFontTx/>
                        <a:buNone/>
                        <a:tabLst/>
                        <a:defRPr/>
                      </a:pPr>
                      <a:r>
                        <a:rPr lang="ja-JP" altLang="ja-JP" sz="1050" b="0" kern="100" dirty="0">
                          <a:solidFill>
                            <a:schemeClr val="tx1"/>
                          </a:solidFill>
                          <a:effectLst/>
                          <a:latin typeface="+mn-ea"/>
                          <a:cs typeface="Times New Roman" panose="02020603050405020304" pitchFamily="18" charset="0"/>
                        </a:rPr>
                        <a:t>上記緑化面積の合計の１／４を算入の限度とする</a:t>
                      </a:r>
                      <a:endParaRPr kumimoji="1" lang="ja-JP" altLang="en-US" sz="1050" b="0" dirty="0">
                        <a:solidFill>
                          <a:schemeClr val="tx1"/>
                        </a:solidFill>
                        <a:effectLst/>
                      </a:endParaRPr>
                    </a:p>
                  </a:txBody>
                  <a:tcPr/>
                </a:tc>
                <a:extLst>
                  <a:ext uri="{0D108BD9-81ED-4DB2-BD59-A6C34878D82A}">
                    <a16:rowId xmlns:a16="http://schemas.microsoft.com/office/drawing/2014/main" val="3603210911"/>
                  </a:ext>
                </a:extLst>
              </a:tr>
            </a:tbl>
          </a:graphicData>
        </a:graphic>
      </p:graphicFrame>
      <p:sp>
        <p:nvSpPr>
          <p:cNvPr id="7" name="テキスト ボックス 6">
            <a:extLst>
              <a:ext uri="{FF2B5EF4-FFF2-40B4-BE49-F238E27FC236}">
                <a16:creationId xmlns:a16="http://schemas.microsoft.com/office/drawing/2014/main" id="{FFE7AD8F-00E9-4B9B-ABFF-1388143BFF86}"/>
              </a:ext>
            </a:extLst>
          </p:cNvPr>
          <p:cNvSpPr txBox="1"/>
          <p:nvPr/>
        </p:nvSpPr>
        <p:spPr>
          <a:xfrm>
            <a:off x="484334" y="3445254"/>
            <a:ext cx="6561717" cy="600164"/>
          </a:xfrm>
          <a:prstGeom prst="rect">
            <a:avLst/>
          </a:prstGeom>
          <a:noFill/>
        </p:spPr>
        <p:txBody>
          <a:bodyPr wrap="square" rtlCol="0">
            <a:spAutoFit/>
          </a:bodyPr>
          <a:lstStyle/>
          <a:p>
            <a:r>
              <a:rPr lang="ja-JP" altLang="en-US" sz="1100" kern="100" dirty="0">
                <a:effectLst/>
                <a:latin typeface="+mn-ea"/>
                <a:cs typeface="Times New Roman" panose="02020603050405020304" pitchFamily="18" charset="0"/>
              </a:rPr>
              <a:t>緑化面積（樹木）の算出方法は次の３つの方法より選択できます。なお、区画ごとに異なる算定方法を選択するなど、同一敷地内で複数の算定方法を</a:t>
            </a:r>
            <a:r>
              <a:rPr lang="ja-JP" altLang="en-US" sz="1100" kern="100" dirty="0">
                <a:latin typeface="+mn-ea"/>
                <a:cs typeface="Times New Roman" panose="02020603050405020304" pitchFamily="18" charset="0"/>
              </a:rPr>
              <a:t>用いることができます。</a:t>
            </a:r>
            <a:endParaRPr lang="ja-JP" altLang="ja-JP" sz="1100" kern="100" dirty="0">
              <a:effectLst/>
              <a:latin typeface="+mn-ea"/>
              <a:cs typeface="Times New Roman" panose="02020603050405020304" pitchFamily="18" charset="0"/>
            </a:endParaRPr>
          </a:p>
          <a:p>
            <a:endParaRPr kumimoji="1" lang="ja-JP" altLang="en-US" sz="1100" dirty="0"/>
          </a:p>
        </p:txBody>
      </p:sp>
    </p:spTree>
    <p:extLst>
      <p:ext uri="{BB962C8B-B14F-4D97-AF65-F5344CB8AC3E}">
        <p14:creationId xmlns:p14="http://schemas.microsoft.com/office/powerpoint/2010/main" val="2408312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324EE8-80B5-D6B8-6E69-E9E850C671CD}"/>
            </a:ext>
          </a:extLst>
        </p:cNvPr>
        <p:cNvGrpSpPr/>
        <p:nvPr/>
      </p:nvGrpSpPr>
      <p:grpSpPr>
        <a:xfrm>
          <a:off x="0" y="0"/>
          <a:ext cx="0" cy="0"/>
          <a:chOff x="0" y="0"/>
          <a:chExt cx="0" cy="0"/>
        </a:xfrm>
      </p:grpSpPr>
      <p:graphicFrame>
        <p:nvGraphicFramePr>
          <p:cNvPr id="34" name="表 33">
            <a:extLst>
              <a:ext uri="{FF2B5EF4-FFF2-40B4-BE49-F238E27FC236}">
                <a16:creationId xmlns:a16="http://schemas.microsoft.com/office/drawing/2014/main" id="{C6DC875F-4941-42CB-BE78-A3D4BF1C5FD2}"/>
              </a:ext>
            </a:extLst>
          </p:cNvPr>
          <p:cNvGraphicFramePr>
            <a:graphicFrameLocks noGrp="1"/>
          </p:cNvGraphicFramePr>
          <p:nvPr>
            <p:extLst>
              <p:ext uri="{D42A27DB-BD31-4B8C-83A1-F6EECF244321}">
                <p14:modId xmlns:p14="http://schemas.microsoft.com/office/powerpoint/2010/main" val="1120181358"/>
              </p:ext>
            </p:extLst>
          </p:nvPr>
        </p:nvGraphicFramePr>
        <p:xfrm>
          <a:off x="466010" y="1575053"/>
          <a:ext cx="6521450" cy="600893"/>
        </p:xfrm>
        <a:graphic>
          <a:graphicData uri="http://schemas.openxmlformats.org/drawingml/2006/table">
            <a:tbl>
              <a:tblPr>
                <a:tableStyleId>{5C22544A-7EE6-4342-B048-85BDC9FD1C3A}</a:tableStyleId>
              </a:tblPr>
              <a:tblGrid>
                <a:gridCol w="6521450">
                  <a:extLst>
                    <a:ext uri="{9D8B030D-6E8A-4147-A177-3AD203B41FA5}">
                      <a16:colId xmlns:a16="http://schemas.microsoft.com/office/drawing/2014/main" val="1992257505"/>
                    </a:ext>
                  </a:extLst>
                </a:gridCol>
              </a:tblGrid>
              <a:tr h="600893">
                <a:tc>
                  <a:txBody>
                    <a:bodyPr/>
                    <a:lstStyle/>
                    <a:p>
                      <a:pPr algn="l">
                        <a:lnSpc>
                          <a:spcPts val="1600"/>
                        </a:lnSpc>
                      </a:pPr>
                      <a:r>
                        <a:rPr lang="ja-JP" sz="1100" kern="100" dirty="0">
                          <a:effectLst/>
                          <a:latin typeface="BIZ UDPゴシック" panose="020B0400000000000000" pitchFamily="50" charset="-128"/>
                          <a:ea typeface="BIZ UDPゴシック" panose="020B0400000000000000" pitchFamily="50" charset="-128"/>
                        </a:rPr>
                        <a:t>※</a:t>
                      </a:r>
                      <a:r>
                        <a:rPr lang="ja-JP" altLang="en-US" sz="1100" kern="100" dirty="0">
                          <a:effectLst/>
                          <a:latin typeface="BIZ UDPゴシック" panose="020B0400000000000000" pitchFamily="50" charset="-128"/>
                          <a:ea typeface="BIZ UDPゴシック" panose="020B0400000000000000" pitchFamily="50" charset="-128"/>
                        </a:rPr>
                        <a:t>制度の概要、</a:t>
                      </a:r>
                      <a:r>
                        <a:rPr lang="ja-JP" sz="1100" kern="100" dirty="0">
                          <a:effectLst/>
                          <a:latin typeface="BIZ UDPゴシック" panose="020B0400000000000000" pitchFamily="50" charset="-128"/>
                          <a:ea typeface="BIZ UDPゴシック" panose="020B0400000000000000" pitchFamily="50" charset="-128"/>
                        </a:rPr>
                        <a:t>緑化計画書の様式、緑化計画の作成マニュアル等については、</a:t>
                      </a:r>
                      <a:br>
                        <a:rPr lang="en-US" altLang="ja-JP" sz="1100" kern="100" dirty="0">
                          <a:effectLst/>
                          <a:latin typeface="BIZ UDPゴシック" panose="020B0400000000000000" pitchFamily="50" charset="-128"/>
                          <a:ea typeface="BIZ UDPゴシック" panose="020B0400000000000000" pitchFamily="50" charset="-128"/>
                        </a:rPr>
                      </a:br>
                      <a:r>
                        <a:rPr lang="ja-JP" altLang="en-US" sz="1100" kern="100" dirty="0">
                          <a:effectLst/>
                          <a:latin typeface="BIZ UDPゴシック" panose="020B0400000000000000" pitchFamily="50" charset="-128"/>
                          <a:ea typeface="BIZ UDPゴシック" panose="020B0400000000000000" pitchFamily="50" charset="-128"/>
                        </a:rPr>
                        <a:t>　 大阪府</a:t>
                      </a:r>
                      <a:r>
                        <a:rPr lang="ja-JP" sz="1100" kern="100" dirty="0">
                          <a:effectLst/>
                          <a:latin typeface="BIZ UDPゴシック" panose="020B0400000000000000" pitchFamily="50" charset="-128"/>
                          <a:ea typeface="BIZ UDPゴシック" panose="020B0400000000000000" pitchFamily="50" charset="-128"/>
                        </a:rPr>
                        <a:t>ホームページをご覧ください。</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0170" marR="90170" marT="0" marB="0" anchor="ctr">
                    <a:noFill/>
                  </a:tcPr>
                </a:tc>
                <a:extLst>
                  <a:ext uri="{0D108BD9-81ED-4DB2-BD59-A6C34878D82A}">
                    <a16:rowId xmlns:a16="http://schemas.microsoft.com/office/drawing/2014/main" val="2647427275"/>
                  </a:ext>
                </a:extLst>
              </a:tr>
            </a:tbl>
          </a:graphicData>
        </a:graphic>
      </p:graphicFrame>
      <p:sp>
        <p:nvSpPr>
          <p:cNvPr id="18" name="AutoShape 398">
            <a:extLst>
              <a:ext uri="{FF2B5EF4-FFF2-40B4-BE49-F238E27FC236}">
                <a16:creationId xmlns:a16="http://schemas.microsoft.com/office/drawing/2014/main" id="{04649CDD-63ED-41DD-83C1-561EC4F1564E}"/>
              </a:ext>
            </a:extLst>
          </p:cNvPr>
          <p:cNvSpPr>
            <a:spLocks noChangeArrowheads="1"/>
          </p:cNvSpPr>
          <p:nvPr/>
        </p:nvSpPr>
        <p:spPr bwMode="auto">
          <a:xfrm>
            <a:off x="486735" y="2618403"/>
            <a:ext cx="1742758" cy="288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市町村問合せ先一覧</a:t>
            </a:r>
          </a:p>
        </p:txBody>
      </p:sp>
      <p:graphicFrame>
        <p:nvGraphicFramePr>
          <p:cNvPr id="19" name="表 18">
            <a:extLst>
              <a:ext uri="{FF2B5EF4-FFF2-40B4-BE49-F238E27FC236}">
                <a16:creationId xmlns:a16="http://schemas.microsoft.com/office/drawing/2014/main" id="{9F191036-C060-42A4-8D13-E28E1D47300A}"/>
              </a:ext>
            </a:extLst>
          </p:cNvPr>
          <p:cNvGraphicFramePr>
            <a:graphicFrameLocks noGrp="1"/>
          </p:cNvGraphicFramePr>
          <p:nvPr>
            <p:extLst>
              <p:ext uri="{D42A27DB-BD31-4B8C-83A1-F6EECF244321}">
                <p14:modId xmlns:p14="http://schemas.microsoft.com/office/powerpoint/2010/main" val="2956461704"/>
              </p:ext>
            </p:extLst>
          </p:nvPr>
        </p:nvGraphicFramePr>
        <p:xfrm>
          <a:off x="587049" y="9900468"/>
          <a:ext cx="6521450" cy="600893"/>
        </p:xfrm>
        <a:graphic>
          <a:graphicData uri="http://schemas.openxmlformats.org/drawingml/2006/table">
            <a:tbl>
              <a:tblPr>
                <a:tableStyleId>{5C22544A-7EE6-4342-B048-85BDC9FD1C3A}</a:tableStyleId>
              </a:tblPr>
              <a:tblGrid>
                <a:gridCol w="6521450">
                  <a:extLst>
                    <a:ext uri="{9D8B030D-6E8A-4147-A177-3AD203B41FA5}">
                      <a16:colId xmlns:a16="http://schemas.microsoft.com/office/drawing/2014/main" val="1992257505"/>
                    </a:ext>
                  </a:extLst>
                </a:gridCol>
              </a:tblGrid>
              <a:tr h="600893">
                <a:tc>
                  <a:txBody>
                    <a:bodyPr/>
                    <a:lstStyle/>
                    <a:p>
                      <a:pPr algn="l">
                        <a:lnSpc>
                          <a:spcPct val="100000"/>
                        </a:lnSpc>
                      </a:pPr>
                      <a:r>
                        <a:rPr lang="ja-JP" altLang="en-US" sz="1000" kern="100" dirty="0">
                          <a:effectLst/>
                          <a:latin typeface="BIZ UDPゴシック" panose="020B0400000000000000" pitchFamily="50" charset="-128"/>
                          <a:ea typeface="BIZ UDPゴシック" panose="020B0400000000000000" pitchFamily="50" charset="-128"/>
                        </a:rPr>
                        <a:t>発行元　　 　</a:t>
                      </a:r>
                      <a:r>
                        <a:rPr lang="ja-JP" sz="1000" kern="100" dirty="0">
                          <a:effectLst/>
                          <a:latin typeface="BIZ UDPゴシック" panose="020B0400000000000000" pitchFamily="50" charset="-128"/>
                          <a:ea typeface="BIZ UDPゴシック" panose="020B0400000000000000" pitchFamily="50" charset="-128"/>
                        </a:rPr>
                        <a:t>大阪府 </a:t>
                      </a:r>
                      <a:r>
                        <a:rPr lang="ja-JP" altLang="en-US" sz="1000" kern="100" dirty="0">
                          <a:effectLst/>
                          <a:latin typeface="BIZ UDPゴシック" panose="020B0400000000000000" pitchFamily="50" charset="-128"/>
                          <a:ea typeface="BIZ UDPゴシック" panose="020B0400000000000000" pitchFamily="50" charset="-128"/>
                        </a:rPr>
                        <a:t>環境農林水産部　</a:t>
                      </a:r>
                      <a:r>
                        <a:rPr lang="ja-JP" sz="1000" kern="100" dirty="0">
                          <a:effectLst/>
                          <a:latin typeface="BIZ UDPゴシック" panose="020B0400000000000000" pitchFamily="50" charset="-128"/>
                          <a:ea typeface="BIZ UDPゴシック" panose="020B0400000000000000" pitchFamily="50" charset="-128"/>
                        </a:rPr>
                        <a:t>みどり推進室 みどり企画課</a:t>
                      </a:r>
                      <a:r>
                        <a:rPr lang="ja-JP" altLang="en-US" sz="1000" kern="100" dirty="0">
                          <a:effectLst/>
                          <a:latin typeface="BIZ UDPゴシック" panose="020B0400000000000000" pitchFamily="50" charset="-128"/>
                          <a:ea typeface="BIZ UDPゴシック" panose="020B0400000000000000" pitchFamily="50" charset="-128"/>
                        </a:rPr>
                        <a:t>　</a:t>
                      </a:r>
                      <a:r>
                        <a:rPr lang="ja-JP" sz="1000" kern="100" dirty="0">
                          <a:effectLst/>
                          <a:latin typeface="BIZ UDPゴシック" panose="020B0400000000000000" pitchFamily="50" charset="-128"/>
                          <a:ea typeface="BIZ UDPゴシック" panose="020B0400000000000000" pitchFamily="50" charset="-128"/>
                        </a:rPr>
                        <a:t>都市緑化グループ</a:t>
                      </a:r>
                      <a:endParaRPr lang="en-US" altLang="ja-JP" sz="1000" kern="100" dirty="0">
                        <a:effectLst/>
                        <a:latin typeface="BIZ UDPゴシック" panose="020B0400000000000000" pitchFamily="50" charset="-128"/>
                        <a:ea typeface="BIZ UDPゴシック" panose="020B0400000000000000" pitchFamily="50" charset="-128"/>
                      </a:endParaRPr>
                    </a:p>
                    <a:p>
                      <a:pPr algn="l">
                        <a:lnSpc>
                          <a:spcPct val="100000"/>
                        </a:lnSpc>
                      </a:pPr>
                      <a:r>
                        <a:rPr lang="ja-JP" altLang="en-US" sz="1000" kern="100" dirty="0">
                          <a:effectLst/>
                          <a:latin typeface="BIZ UDPゴシック" panose="020B0400000000000000" pitchFamily="50" charset="-128"/>
                          <a:ea typeface="BIZ UDPゴシック" panose="020B0400000000000000" pitchFamily="50" charset="-128"/>
                        </a:rPr>
                        <a:t>　　　　　　　</a:t>
                      </a:r>
                      <a:r>
                        <a:rPr lang="ja-JP" sz="1000" kern="100" dirty="0">
                          <a:effectLst/>
                          <a:latin typeface="BIZ UDPゴシック" panose="020B0400000000000000" pitchFamily="50" charset="-128"/>
                          <a:ea typeface="BIZ UDPゴシック" panose="020B0400000000000000" pitchFamily="50" charset="-128"/>
                        </a:rPr>
                        <a:t>　ＴＥＬ：０６－６９４１－０３５１</a:t>
                      </a:r>
                      <a:r>
                        <a:rPr lang="ja-JP" altLang="en-US" sz="1000" kern="100" dirty="0">
                          <a:effectLst/>
                          <a:latin typeface="BIZ UDPゴシック" panose="020B0400000000000000" pitchFamily="50" charset="-128"/>
                          <a:ea typeface="BIZ UDPゴシック" panose="020B0400000000000000" pitchFamily="50" charset="-128"/>
                        </a:rPr>
                        <a:t> ㈹</a:t>
                      </a:r>
                      <a:r>
                        <a:rPr lang="ja-JP" sz="1000" kern="100" dirty="0">
                          <a:effectLst/>
                          <a:latin typeface="BIZ UDPゴシック" panose="020B0400000000000000" pitchFamily="50" charset="-128"/>
                          <a:ea typeface="BIZ UDPゴシック" panose="020B0400000000000000" pitchFamily="50" charset="-128"/>
                        </a:rPr>
                        <a:t>　内線２７４４</a:t>
                      </a:r>
                      <a:endParaRPr lang="ja-JP" sz="1100" kern="100" dirty="0">
                        <a:effectLst/>
                        <a:latin typeface="BIZ UDPゴシック" panose="020B0400000000000000" pitchFamily="50" charset="-128"/>
                        <a:ea typeface="BIZ UDPゴシック" panose="020B0400000000000000" pitchFamily="50" charset="-128"/>
                      </a:endParaRPr>
                    </a:p>
                    <a:p>
                      <a:pPr algn="l">
                        <a:lnSpc>
                          <a:spcPct val="100000"/>
                        </a:lnSpc>
                      </a:pPr>
                      <a:r>
                        <a:rPr lang="ja-JP" sz="1000" kern="100" dirty="0">
                          <a:effectLst/>
                          <a:latin typeface="BIZ UDPゴシック" panose="020B0400000000000000" pitchFamily="50" charset="-128"/>
                          <a:ea typeface="BIZ UDPゴシック" panose="020B0400000000000000" pitchFamily="50" charset="-128"/>
                        </a:rPr>
                        <a:t>　</a:t>
                      </a:r>
                      <a:r>
                        <a:rPr lang="ja-JP" altLang="en-US" sz="1000" kern="100" dirty="0">
                          <a:effectLst/>
                          <a:latin typeface="BIZ UDPゴシック" panose="020B0400000000000000" pitchFamily="50" charset="-128"/>
                          <a:ea typeface="BIZ UDPゴシック" panose="020B0400000000000000" pitchFamily="50" charset="-128"/>
                        </a:rPr>
                        <a:t>　　　　　　　</a:t>
                      </a:r>
                      <a:r>
                        <a:rPr lang="ja-JP" sz="1000" kern="100" dirty="0">
                          <a:effectLst/>
                          <a:latin typeface="BIZ UDPゴシック" panose="020B0400000000000000" pitchFamily="50" charset="-128"/>
                          <a:ea typeface="BIZ UDPゴシック" panose="020B0400000000000000" pitchFamily="50" charset="-128"/>
                        </a:rPr>
                        <a:t>ＦＡＸ：０６－６２１０－９５５１</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0170" marR="90170" marT="0" marB="0" anchor="ctr">
                    <a:noFill/>
                  </a:tcPr>
                </a:tc>
                <a:extLst>
                  <a:ext uri="{0D108BD9-81ED-4DB2-BD59-A6C34878D82A}">
                    <a16:rowId xmlns:a16="http://schemas.microsoft.com/office/drawing/2014/main" val="2647427275"/>
                  </a:ext>
                </a:extLst>
              </a:tr>
            </a:tbl>
          </a:graphicData>
        </a:graphic>
      </p:graphicFrame>
      <p:sp>
        <p:nvSpPr>
          <p:cNvPr id="21" name="テキスト ボックス 20">
            <a:extLst>
              <a:ext uri="{FF2B5EF4-FFF2-40B4-BE49-F238E27FC236}">
                <a16:creationId xmlns:a16="http://schemas.microsoft.com/office/drawing/2014/main" id="{31CD69DD-7158-44A3-B98C-5E018526E1EE}"/>
              </a:ext>
            </a:extLst>
          </p:cNvPr>
          <p:cNvSpPr txBox="1"/>
          <p:nvPr/>
        </p:nvSpPr>
        <p:spPr>
          <a:xfrm>
            <a:off x="3104011" y="1973540"/>
            <a:ext cx="1351652" cy="253916"/>
          </a:xfrm>
          <a:prstGeom prst="rect">
            <a:avLst/>
          </a:prstGeom>
          <a:noFill/>
          <a:ln>
            <a:solidFill>
              <a:schemeClr val="tx1"/>
            </a:solidFill>
          </a:ln>
        </p:spPr>
        <p:txBody>
          <a:bodyPr wrap="none" rtlCol="0">
            <a:spAutoFit/>
          </a:bodyPr>
          <a:lstStyle/>
          <a:p>
            <a:r>
              <a:rPr kumimoji="1" lang="ja-JP" altLang="en-US" sz="1050" dirty="0">
                <a:latin typeface="BIZ UDPゴシック" panose="020B0400000000000000" pitchFamily="50" charset="-128"/>
                <a:ea typeface="BIZ UDPゴシック" panose="020B0400000000000000" pitchFamily="50" charset="-128"/>
              </a:rPr>
              <a:t>大阪府　建築物緑化</a:t>
            </a:r>
          </a:p>
        </p:txBody>
      </p:sp>
      <p:sp>
        <p:nvSpPr>
          <p:cNvPr id="22" name="テキスト ボックス 21">
            <a:extLst>
              <a:ext uri="{FF2B5EF4-FFF2-40B4-BE49-F238E27FC236}">
                <a16:creationId xmlns:a16="http://schemas.microsoft.com/office/drawing/2014/main" id="{444A35AD-9D68-4CA7-BDC9-1FCB24A736D2}"/>
              </a:ext>
            </a:extLst>
          </p:cNvPr>
          <p:cNvSpPr txBox="1"/>
          <p:nvPr/>
        </p:nvSpPr>
        <p:spPr>
          <a:xfrm>
            <a:off x="4525351" y="1973540"/>
            <a:ext cx="453970" cy="253916"/>
          </a:xfrm>
          <a:prstGeom prst="rect">
            <a:avLst/>
          </a:prstGeom>
          <a:noFill/>
          <a:ln>
            <a:solidFill>
              <a:schemeClr val="tx1"/>
            </a:solidFill>
          </a:ln>
        </p:spPr>
        <p:txBody>
          <a:bodyPr wrap="none" rtlCol="0">
            <a:spAutoFit/>
          </a:bodyPr>
          <a:lstStyle/>
          <a:p>
            <a:r>
              <a:rPr kumimoji="1" lang="ja-JP" altLang="en-US" sz="1050" dirty="0">
                <a:latin typeface="BIZ UDPゴシック" panose="020B0400000000000000" pitchFamily="50" charset="-128"/>
                <a:ea typeface="BIZ UDPゴシック" panose="020B0400000000000000" pitchFamily="50" charset="-128"/>
              </a:rPr>
              <a:t>検索</a:t>
            </a:r>
          </a:p>
        </p:txBody>
      </p:sp>
      <p:sp>
        <p:nvSpPr>
          <p:cNvPr id="23" name="テキスト ボックス 22">
            <a:extLst>
              <a:ext uri="{FF2B5EF4-FFF2-40B4-BE49-F238E27FC236}">
                <a16:creationId xmlns:a16="http://schemas.microsoft.com/office/drawing/2014/main" id="{892570B3-92CC-442B-938C-54C85DAB0827}"/>
              </a:ext>
            </a:extLst>
          </p:cNvPr>
          <p:cNvSpPr txBox="1"/>
          <p:nvPr/>
        </p:nvSpPr>
        <p:spPr>
          <a:xfrm>
            <a:off x="5936649" y="10215713"/>
            <a:ext cx="1186543" cy="246221"/>
          </a:xfrm>
          <a:prstGeom prst="rect">
            <a:avLst/>
          </a:prstGeom>
          <a:noFill/>
          <a:ln>
            <a:noFill/>
          </a:ln>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２０２５年</a:t>
            </a:r>
            <a:r>
              <a:rPr kumimoji="1" lang="en-US" altLang="ja-JP" sz="1000" dirty="0">
                <a:latin typeface="BIZ UDPゴシック" panose="020B0400000000000000" pitchFamily="50" charset="-128"/>
                <a:ea typeface="BIZ UDPゴシック" panose="020B0400000000000000" pitchFamily="50" charset="-128"/>
              </a:rPr>
              <a:t>4</a:t>
            </a:r>
            <a:r>
              <a:rPr kumimoji="1" lang="ja-JP" altLang="en-US" sz="1000" dirty="0">
                <a:latin typeface="BIZ UDPゴシック" panose="020B0400000000000000" pitchFamily="50" charset="-128"/>
                <a:ea typeface="BIZ UDPゴシック" panose="020B0400000000000000" pitchFamily="50" charset="-128"/>
              </a:rPr>
              <a:t>月発行</a:t>
            </a:r>
          </a:p>
        </p:txBody>
      </p:sp>
      <p:pic>
        <p:nvPicPr>
          <p:cNvPr id="24" name="グラフィックス 23" descr="カーソル 単色塗りつぶし">
            <a:extLst>
              <a:ext uri="{FF2B5EF4-FFF2-40B4-BE49-F238E27FC236}">
                <a16:creationId xmlns:a16="http://schemas.microsoft.com/office/drawing/2014/main" id="{85759F18-2819-4107-92C1-9E6464FC5D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69009" y="2082096"/>
            <a:ext cx="288000" cy="288000"/>
          </a:xfrm>
          <a:prstGeom prst="rect">
            <a:avLst/>
          </a:prstGeom>
        </p:spPr>
      </p:pic>
      <p:graphicFrame>
        <p:nvGraphicFramePr>
          <p:cNvPr id="26" name="表 9">
            <a:extLst>
              <a:ext uri="{FF2B5EF4-FFF2-40B4-BE49-F238E27FC236}">
                <a16:creationId xmlns:a16="http://schemas.microsoft.com/office/drawing/2014/main" id="{0E7B3F15-D6F8-4E9D-AE55-B5FBFD3EC95E}"/>
              </a:ext>
            </a:extLst>
          </p:cNvPr>
          <p:cNvGraphicFramePr>
            <a:graphicFrameLocks noGrp="1"/>
          </p:cNvGraphicFramePr>
          <p:nvPr>
            <p:extLst>
              <p:ext uri="{D42A27DB-BD31-4B8C-83A1-F6EECF244321}">
                <p14:modId xmlns:p14="http://schemas.microsoft.com/office/powerpoint/2010/main" val="3356007201"/>
              </p:ext>
            </p:extLst>
          </p:nvPr>
        </p:nvGraphicFramePr>
        <p:xfrm>
          <a:off x="398996" y="7823098"/>
          <a:ext cx="6646040" cy="1902354"/>
        </p:xfrm>
        <a:graphic>
          <a:graphicData uri="http://schemas.openxmlformats.org/drawingml/2006/table">
            <a:tbl>
              <a:tblPr firstRow="1">
                <a:tableStyleId>{69CF1AB2-1976-4502-BF36-3FF5EA218861}</a:tableStyleId>
              </a:tblPr>
              <a:tblGrid>
                <a:gridCol w="2921426">
                  <a:extLst>
                    <a:ext uri="{9D8B030D-6E8A-4147-A177-3AD203B41FA5}">
                      <a16:colId xmlns:a16="http://schemas.microsoft.com/office/drawing/2014/main" val="3173661356"/>
                    </a:ext>
                  </a:extLst>
                </a:gridCol>
                <a:gridCol w="3724614">
                  <a:extLst>
                    <a:ext uri="{9D8B030D-6E8A-4147-A177-3AD203B41FA5}">
                      <a16:colId xmlns:a16="http://schemas.microsoft.com/office/drawing/2014/main" val="3555396246"/>
                    </a:ext>
                  </a:extLst>
                </a:gridCol>
              </a:tblGrid>
              <a:tr h="451238">
                <a:tc>
                  <a:txBody>
                    <a:bodyPr/>
                    <a:lstStyle/>
                    <a:p>
                      <a:pPr>
                        <a:lnSpc>
                          <a:spcPct val="100000"/>
                        </a:lnSpc>
                      </a:pPr>
                      <a:r>
                        <a:rPr kumimoji="1" lang="zh-TW" altLang="en-US" sz="1000" b="0" dirty="0"/>
                        <a:t>能勢町･豊能町･茨木市･摂津市･島本町</a:t>
                      </a:r>
                      <a:endParaRPr kumimoji="1" lang="ja-JP" altLang="en-US" sz="1000" b="0" dirty="0"/>
                    </a:p>
                  </a:txBody>
                  <a:tcPr anchor="ctr">
                    <a:noFill/>
                  </a:tcPr>
                </a:tc>
                <a:tc>
                  <a:txBody>
                    <a:bodyPr/>
                    <a:lstStyle/>
                    <a:p>
                      <a:pPr>
                        <a:lnSpc>
                          <a:spcPct val="100000"/>
                        </a:lnSpc>
                      </a:pPr>
                      <a:r>
                        <a:rPr kumimoji="1" lang="ja-JP" altLang="en-US" sz="1000" b="0" dirty="0">
                          <a:latin typeface="+mn-ea"/>
                          <a:ea typeface="+mn-ea"/>
                        </a:rPr>
                        <a:t>大阪府 北部農と緑の総合事務所 みどり環境課</a:t>
                      </a:r>
                      <a:endParaRPr kumimoji="1" lang="en-US" altLang="ja-JP" sz="1000" b="0" dirty="0">
                        <a:latin typeface="+mn-ea"/>
                        <a:ea typeface="+mn-ea"/>
                      </a:endParaRPr>
                    </a:p>
                    <a:p>
                      <a:pPr>
                        <a:lnSpc>
                          <a:spcPct val="100000"/>
                        </a:lnSpc>
                      </a:pPr>
                      <a:r>
                        <a:rPr kumimoji="1" lang="en-US" altLang="ja-JP" sz="1000" b="0" dirty="0">
                          <a:latin typeface="+mn-ea"/>
                          <a:ea typeface="+mn-ea"/>
                        </a:rPr>
                        <a:t>(</a:t>
                      </a:r>
                      <a:r>
                        <a:rPr kumimoji="1" lang="ja-JP" altLang="en-US" sz="1000" b="0" dirty="0">
                          <a:latin typeface="+mn-ea"/>
                          <a:ea typeface="+mn-ea"/>
                        </a:rPr>
                        <a:t>三島府民センタービル内</a:t>
                      </a:r>
                      <a:r>
                        <a:rPr kumimoji="1" lang="en-US" altLang="ja-JP" sz="1000" b="0" dirty="0">
                          <a:latin typeface="+mn-ea"/>
                          <a:ea typeface="+mn-ea"/>
                        </a:rPr>
                        <a:t>)</a:t>
                      </a:r>
                      <a:r>
                        <a:rPr kumimoji="1" lang="ja-JP" altLang="en-US" sz="1000" b="0" dirty="0">
                          <a:latin typeface="+mn-ea"/>
                          <a:ea typeface="+mn-ea"/>
                        </a:rPr>
                        <a:t>　　電話：</a:t>
                      </a:r>
                      <a:r>
                        <a:rPr kumimoji="1" lang="en-US" altLang="ja-JP" sz="1000" b="0" dirty="0">
                          <a:latin typeface="+mn-ea"/>
                          <a:ea typeface="+mn-ea"/>
                        </a:rPr>
                        <a:t>(072)627-1121㈹</a:t>
                      </a:r>
                      <a:r>
                        <a:rPr kumimoji="1" lang="ja-JP" altLang="en-US" sz="1000" b="0" dirty="0">
                          <a:latin typeface="+mn-ea"/>
                          <a:ea typeface="+mn-ea"/>
                        </a:rPr>
                        <a:t>　</a:t>
                      </a:r>
                    </a:p>
                  </a:txBody>
                  <a:tcPr anchor="ctr">
                    <a:noFill/>
                  </a:tcPr>
                </a:tc>
                <a:extLst>
                  <a:ext uri="{0D108BD9-81ED-4DB2-BD59-A6C34878D82A}">
                    <a16:rowId xmlns:a16="http://schemas.microsoft.com/office/drawing/2014/main" val="1229288542"/>
                  </a:ext>
                </a:extLst>
              </a:tr>
              <a:tr h="451238">
                <a:tc>
                  <a:txBody>
                    <a:bodyPr/>
                    <a:lstStyle/>
                    <a:p>
                      <a:pPr>
                        <a:lnSpc>
                          <a:spcPct val="100000"/>
                        </a:lnSpc>
                      </a:pPr>
                      <a:r>
                        <a:rPr kumimoji="1" lang="zh-TW" altLang="en-US" sz="1000" dirty="0"/>
                        <a:t>大阪市･枚方市･寝屋川市･大東市･柏原市･</a:t>
                      </a:r>
                      <a:endParaRPr kumimoji="1" lang="en-US" altLang="zh-TW" sz="1000" dirty="0"/>
                    </a:p>
                    <a:p>
                      <a:pPr>
                        <a:lnSpc>
                          <a:spcPct val="100000"/>
                        </a:lnSpc>
                      </a:pPr>
                      <a:r>
                        <a:rPr kumimoji="1" lang="zh-TW" altLang="en-US" sz="1000" dirty="0"/>
                        <a:t>門真市･東大阪市･四條畷市･交野市</a:t>
                      </a:r>
                    </a:p>
                  </a:txBody>
                  <a:tcPr anchor="ctr">
                    <a:noFill/>
                  </a:tcPr>
                </a:tc>
                <a:tc>
                  <a:txBody>
                    <a:bodyPr/>
                    <a:lstStyle/>
                    <a:p>
                      <a:pPr>
                        <a:lnSpc>
                          <a:spcPct val="100000"/>
                        </a:lnSpc>
                      </a:pPr>
                      <a:r>
                        <a:rPr kumimoji="1" lang="ja-JP" altLang="en-US" sz="1000" dirty="0">
                          <a:latin typeface="+mn-ea"/>
                          <a:ea typeface="+mn-ea"/>
                        </a:rPr>
                        <a:t>大阪府 中部農と緑の総合事務所 みどり環境課</a:t>
                      </a:r>
                      <a:endParaRPr kumimoji="1" lang="en-US" altLang="ja-JP" sz="1000" dirty="0">
                        <a:latin typeface="+mn-ea"/>
                        <a:ea typeface="+mn-ea"/>
                      </a:endParaRPr>
                    </a:p>
                    <a:p>
                      <a:pPr>
                        <a:lnSpc>
                          <a:spcPct val="100000"/>
                        </a:lnSpc>
                      </a:pPr>
                      <a:r>
                        <a:rPr kumimoji="1" lang="en-US" altLang="ja-JP" sz="1000" dirty="0">
                          <a:latin typeface="+mn-ea"/>
                          <a:ea typeface="+mn-ea"/>
                        </a:rPr>
                        <a:t>(</a:t>
                      </a:r>
                      <a:r>
                        <a:rPr kumimoji="1" lang="ja-JP" altLang="en-US" sz="1000" dirty="0">
                          <a:latin typeface="+mn-ea"/>
                          <a:ea typeface="+mn-ea"/>
                        </a:rPr>
                        <a:t>中河内府民センタービル内</a:t>
                      </a:r>
                      <a:r>
                        <a:rPr kumimoji="1" lang="en-US" altLang="ja-JP" sz="1000" dirty="0">
                          <a:latin typeface="+mn-ea"/>
                          <a:ea typeface="+mn-ea"/>
                        </a:rPr>
                        <a:t>)</a:t>
                      </a:r>
                      <a:r>
                        <a:rPr kumimoji="1" lang="ja-JP" altLang="en-US" sz="1000" dirty="0">
                          <a:latin typeface="+mn-ea"/>
                          <a:ea typeface="+mn-ea"/>
                        </a:rPr>
                        <a:t>　電話：</a:t>
                      </a:r>
                      <a:r>
                        <a:rPr kumimoji="1" lang="en-US" altLang="ja-JP" sz="1000" dirty="0">
                          <a:latin typeface="+mn-ea"/>
                          <a:ea typeface="+mn-ea"/>
                        </a:rPr>
                        <a:t>(072)994-1515㈹</a:t>
                      </a:r>
                    </a:p>
                  </a:txBody>
                  <a:tcPr anchor="ctr">
                    <a:noFill/>
                  </a:tcPr>
                </a:tc>
                <a:extLst>
                  <a:ext uri="{0D108BD9-81ED-4DB2-BD59-A6C34878D82A}">
                    <a16:rowId xmlns:a16="http://schemas.microsoft.com/office/drawing/2014/main" val="2410263539"/>
                  </a:ext>
                </a:extLst>
              </a:tr>
              <a:tr h="456742">
                <a:tc>
                  <a:txBody>
                    <a:bodyPr/>
                    <a:lstStyle/>
                    <a:p>
                      <a:pPr>
                        <a:lnSpc>
                          <a:spcPct val="100000"/>
                        </a:lnSpc>
                      </a:pPr>
                      <a:r>
                        <a:rPr kumimoji="1" lang="zh-CN" altLang="en-US" sz="1000" dirty="0"/>
                        <a:t>富田林市･河内長野市･松原市･羽曳野市･</a:t>
                      </a:r>
                      <a:endParaRPr kumimoji="1" lang="en-US" altLang="zh-CN" sz="1000" dirty="0"/>
                    </a:p>
                    <a:p>
                      <a:pPr>
                        <a:lnSpc>
                          <a:spcPct val="100000"/>
                        </a:lnSpc>
                      </a:pPr>
                      <a:r>
                        <a:rPr kumimoji="1" lang="zh-CN" altLang="en-US" sz="1000" dirty="0"/>
                        <a:t>藤井寺市･大阪狭山市･太子町･河南町･</a:t>
                      </a:r>
                      <a:endParaRPr kumimoji="1" lang="en-US" altLang="zh-CN" sz="1000" dirty="0"/>
                    </a:p>
                    <a:p>
                      <a:pPr>
                        <a:lnSpc>
                          <a:spcPct val="100000"/>
                        </a:lnSpc>
                      </a:pPr>
                      <a:r>
                        <a:rPr kumimoji="1" lang="zh-CN" altLang="en-US" sz="1000" dirty="0"/>
                        <a:t>千早赤阪村</a:t>
                      </a:r>
                    </a:p>
                  </a:txBody>
                  <a:tcPr anchor="ctr">
                    <a:noFill/>
                  </a:tcPr>
                </a:tc>
                <a:tc>
                  <a:txBody>
                    <a:bodyPr/>
                    <a:lstStyle/>
                    <a:p>
                      <a:pPr>
                        <a:lnSpc>
                          <a:spcPct val="100000"/>
                        </a:lnSpc>
                      </a:pPr>
                      <a:r>
                        <a:rPr kumimoji="1" lang="ja-JP" altLang="en-US" sz="1000" dirty="0">
                          <a:latin typeface="+mn-ea"/>
                          <a:ea typeface="+mn-ea"/>
                        </a:rPr>
                        <a:t>大阪府 南河内農と緑の総合事務所 みどり環境課</a:t>
                      </a:r>
                    </a:p>
                    <a:p>
                      <a:pPr>
                        <a:lnSpc>
                          <a:spcPct val="100000"/>
                        </a:lnSpc>
                      </a:pPr>
                      <a:r>
                        <a:rPr kumimoji="1" lang="ja-JP" altLang="en-US" sz="1000" dirty="0">
                          <a:latin typeface="+mn-ea"/>
                          <a:ea typeface="+mn-ea"/>
                        </a:rPr>
                        <a:t>（南河内府民センタービル内）　電話：</a:t>
                      </a:r>
                      <a:r>
                        <a:rPr kumimoji="1" lang="en-US" altLang="ja-JP" sz="1000" dirty="0">
                          <a:latin typeface="+mn-ea"/>
                          <a:ea typeface="+mn-ea"/>
                        </a:rPr>
                        <a:t>(0721)25-1131㈹</a:t>
                      </a:r>
                    </a:p>
                  </a:txBody>
                  <a:tcPr anchor="ctr">
                    <a:noFill/>
                  </a:tcPr>
                </a:tc>
                <a:extLst>
                  <a:ext uri="{0D108BD9-81ED-4DB2-BD59-A6C34878D82A}">
                    <a16:rowId xmlns:a16="http://schemas.microsoft.com/office/drawing/2014/main" val="2283341850"/>
                  </a:ext>
                </a:extLst>
              </a:tr>
              <a:tr h="451238">
                <a:tc>
                  <a:txBody>
                    <a:bodyPr/>
                    <a:lstStyle/>
                    <a:p>
                      <a:pPr>
                        <a:lnSpc>
                          <a:spcPct val="100000"/>
                        </a:lnSpc>
                      </a:pPr>
                      <a:r>
                        <a:rPr kumimoji="1" lang="zh-TW" altLang="en-US" sz="1000" dirty="0"/>
                        <a:t>岸和田市･貝塚市･泉佐野市･和泉市･泉南市･</a:t>
                      </a:r>
                      <a:endParaRPr kumimoji="1" lang="en-US" altLang="zh-TW" sz="1000" dirty="0"/>
                    </a:p>
                    <a:p>
                      <a:pPr>
                        <a:lnSpc>
                          <a:spcPct val="100000"/>
                        </a:lnSpc>
                      </a:pPr>
                      <a:r>
                        <a:rPr kumimoji="1" lang="zh-TW" altLang="en-US" sz="1000" dirty="0"/>
                        <a:t>泉大津市･阪南市･熊取町･忠岡町･田尻町･岬町 </a:t>
                      </a:r>
                    </a:p>
                  </a:txBody>
                  <a:tcPr anchor="ctr">
                    <a:noFill/>
                  </a:tcPr>
                </a:tc>
                <a:tc>
                  <a:txBody>
                    <a:bodyPr/>
                    <a:lstStyle/>
                    <a:p>
                      <a:pPr>
                        <a:lnSpc>
                          <a:spcPct val="100000"/>
                        </a:lnSpc>
                      </a:pPr>
                      <a:r>
                        <a:rPr kumimoji="1" lang="ja-JP" altLang="en-US" sz="1000" dirty="0">
                          <a:latin typeface="+mn-ea"/>
                          <a:ea typeface="+mn-ea"/>
                        </a:rPr>
                        <a:t>大阪府 泉州農と緑の総合事務所 みどり環境課</a:t>
                      </a:r>
                    </a:p>
                    <a:p>
                      <a:pPr>
                        <a:lnSpc>
                          <a:spcPct val="100000"/>
                        </a:lnSpc>
                      </a:pPr>
                      <a:r>
                        <a:rPr kumimoji="1" lang="ja-JP" altLang="en-US" sz="1000" dirty="0">
                          <a:latin typeface="+mn-ea"/>
                          <a:ea typeface="+mn-ea"/>
                        </a:rPr>
                        <a:t>（泉南府民センタービル内）　電話：</a:t>
                      </a:r>
                      <a:r>
                        <a:rPr kumimoji="1" lang="en-US" altLang="ja-JP" sz="1000" dirty="0">
                          <a:latin typeface="+mn-ea"/>
                          <a:ea typeface="+mn-ea"/>
                        </a:rPr>
                        <a:t>(072)439-3601㈹</a:t>
                      </a:r>
                    </a:p>
                  </a:txBody>
                  <a:tcPr anchor="ctr">
                    <a:noFill/>
                  </a:tcPr>
                </a:tc>
                <a:extLst>
                  <a:ext uri="{0D108BD9-81ED-4DB2-BD59-A6C34878D82A}">
                    <a16:rowId xmlns:a16="http://schemas.microsoft.com/office/drawing/2014/main" val="3910894779"/>
                  </a:ext>
                </a:extLst>
              </a:tr>
            </a:tbl>
          </a:graphicData>
        </a:graphic>
      </p:graphicFrame>
      <p:sp>
        <p:nvSpPr>
          <p:cNvPr id="32" name="四角形: 角を丸くする 31">
            <a:extLst>
              <a:ext uri="{FF2B5EF4-FFF2-40B4-BE49-F238E27FC236}">
                <a16:creationId xmlns:a16="http://schemas.microsoft.com/office/drawing/2014/main" id="{F76D15EC-EB4D-422B-B613-5F9AB11C5D25}"/>
              </a:ext>
            </a:extLst>
          </p:cNvPr>
          <p:cNvSpPr/>
          <p:nvPr/>
        </p:nvSpPr>
        <p:spPr>
          <a:xfrm>
            <a:off x="398996" y="376730"/>
            <a:ext cx="6655478" cy="114483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tIns="144000" rtlCol="0" anchor="ctr"/>
          <a:lstStyle/>
          <a:p>
            <a:pPr>
              <a:lnSpc>
                <a:spcPts val="1600"/>
              </a:lnSpc>
            </a:pPr>
            <a:r>
              <a:rPr lang="ja-JP" altLang="en-US" sz="1100" dirty="0">
                <a:solidFill>
                  <a:schemeClr val="tx1"/>
                </a:solidFill>
              </a:rPr>
              <a:t>大阪府自然環境保全条例では、以下についても定められています。</a:t>
            </a:r>
            <a:endParaRPr kumimoji="1" lang="en-US" altLang="ja-JP" sz="1100" dirty="0">
              <a:solidFill>
                <a:schemeClr val="tx1"/>
              </a:solidFill>
            </a:endParaRPr>
          </a:p>
          <a:p>
            <a:pPr>
              <a:lnSpc>
                <a:spcPts val="1600"/>
              </a:lnSpc>
            </a:pPr>
            <a:r>
              <a:rPr lang="ja-JP" altLang="en-US" sz="1100" dirty="0">
                <a:solidFill>
                  <a:schemeClr val="tx1"/>
                </a:solidFill>
              </a:rPr>
              <a:t>　・</a:t>
            </a:r>
            <a:r>
              <a:rPr kumimoji="1" lang="ja-JP" altLang="en-US" sz="1100" dirty="0">
                <a:solidFill>
                  <a:schemeClr val="tx1"/>
                </a:solidFill>
              </a:rPr>
              <a:t>緑地の維持管理についての努力義務　　　・届出を行わずに建築行為に着手した場合などの勧告措置</a:t>
            </a:r>
          </a:p>
          <a:p>
            <a:pPr>
              <a:lnSpc>
                <a:spcPts val="1600"/>
              </a:lnSpc>
            </a:pPr>
            <a:r>
              <a:rPr kumimoji="1" lang="ja-JP" altLang="en-US" sz="1100" dirty="0">
                <a:solidFill>
                  <a:schemeClr val="tx1"/>
                </a:solidFill>
              </a:rPr>
              <a:t>　・正当な理由がなく勧告に従わない場合などの公表措置</a:t>
            </a:r>
          </a:p>
          <a:p>
            <a:pPr>
              <a:lnSpc>
                <a:spcPts val="1600"/>
              </a:lnSpc>
            </a:pPr>
            <a:r>
              <a:rPr kumimoji="1" lang="ja-JP" altLang="en-US" sz="1100" dirty="0">
                <a:solidFill>
                  <a:schemeClr val="tx1"/>
                </a:solidFill>
              </a:rPr>
              <a:t>　・緑化に関して特に優れた取組みをした場合の顕彰制度　等</a:t>
            </a:r>
          </a:p>
        </p:txBody>
      </p:sp>
      <p:sp>
        <p:nvSpPr>
          <p:cNvPr id="33" name="AutoShape 518">
            <a:extLst>
              <a:ext uri="{FF2B5EF4-FFF2-40B4-BE49-F238E27FC236}">
                <a16:creationId xmlns:a16="http://schemas.microsoft.com/office/drawing/2014/main" id="{028889BA-1D11-4C29-A783-E7E2DB4D9444}"/>
              </a:ext>
            </a:extLst>
          </p:cNvPr>
          <p:cNvSpPr>
            <a:spLocks noChangeArrowheads="1"/>
          </p:cNvSpPr>
          <p:nvPr/>
        </p:nvSpPr>
        <p:spPr bwMode="auto">
          <a:xfrm>
            <a:off x="505201" y="232729"/>
            <a:ext cx="1624330" cy="288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dirty="0">
                <a:solidFill>
                  <a:schemeClr val="lt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その他の事項</a:t>
            </a:r>
          </a:p>
        </p:txBody>
      </p:sp>
      <p:sp>
        <p:nvSpPr>
          <p:cNvPr id="36" name="テキスト ボックス 35">
            <a:extLst>
              <a:ext uri="{FF2B5EF4-FFF2-40B4-BE49-F238E27FC236}">
                <a16:creationId xmlns:a16="http://schemas.microsoft.com/office/drawing/2014/main" id="{9C7C294E-E8C7-4226-8A9D-490A142BD043}"/>
              </a:ext>
            </a:extLst>
          </p:cNvPr>
          <p:cNvSpPr txBox="1"/>
          <p:nvPr/>
        </p:nvSpPr>
        <p:spPr>
          <a:xfrm>
            <a:off x="2461742" y="2347934"/>
            <a:ext cx="5097933" cy="215444"/>
          </a:xfrm>
          <a:prstGeom prst="rect">
            <a:avLst/>
          </a:prstGeom>
          <a:noFill/>
        </p:spPr>
        <p:txBody>
          <a:bodyPr wrap="square">
            <a:spAutoFit/>
          </a:bodyPr>
          <a:lstStyle/>
          <a:p>
            <a:r>
              <a:rPr lang="en-US" altLang="ja-JP" sz="800" dirty="0">
                <a:solidFill>
                  <a:srgbClr val="0070C0"/>
                </a:solidFill>
                <a:latin typeface="+mn-ea"/>
                <a:hlinkClick r:id="rId5">
                  <a:extLst>
                    <a:ext uri="{A12FA001-AC4F-418D-AE19-62706E023703}">
                      <ahyp:hlinkClr xmlns:ahyp="http://schemas.microsoft.com/office/drawing/2018/hyperlinkcolor" val="tx"/>
                    </a:ext>
                  </a:extLst>
                </a:hlinkClick>
              </a:rPr>
              <a:t>https://www.pref.osaka.lg.jp/o120030/midori/ryokkaseido/todokede.html</a:t>
            </a:r>
            <a:endParaRPr lang="ja-JP" altLang="en-US" sz="800" dirty="0">
              <a:solidFill>
                <a:srgbClr val="0070C0"/>
              </a:solidFill>
              <a:latin typeface="+mn-ea"/>
            </a:endParaRPr>
          </a:p>
        </p:txBody>
      </p:sp>
      <p:pic>
        <p:nvPicPr>
          <p:cNvPr id="37" name="図 36">
            <a:extLst>
              <a:ext uri="{FF2B5EF4-FFF2-40B4-BE49-F238E27FC236}">
                <a16:creationId xmlns:a16="http://schemas.microsoft.com/office/drawing/2014/main" id="{396ABD4B-3A63-4436-8B91-D6963657D10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12234" y="1616810"/>
            <a:ext cx="720000" cy="720000"/>
          </a:xfrm>
          <a:prstGeom prst="rect">
            <a:avLst/>
          </a:prstGeom>
        </p:spPr>
      </p:pic>
      <p:sp>
        <p:nvSpPr>
          <p:cNvPr id="39" name="テキスト ボックス 38">
            <a:extLst>
              <a:ext uri="{FF2B5EF4-FFF2-40B4-BE49-F238E27FC236}">
                <a16:creationId xmlns:a16="http://schemas.microsoft.com/office/drawing/2014/main" id="{3233F348-639A-4B51-8027-FB97F7FC641A}"/>
              </a:ext>
            </a:extLst>
          </p:cNvPr>
          <p:cNvSpPr txBox="1"/>
          <p:nvPr/>
        </p:nvSpPr>
        <p:spPr>
          <a:xfrm>
            <a:off x="398996" y="7548003"/>
            <a:ext cx="1172116" cy="261610"/>
          </a:xfrm>
          <a:prstGeom prst="rect">
            <a:avLst/>
          </a:prstGeom>
          <a:noFill/>
        </p:spPr>
        <p:txBody>
          <a:bodyPr wrap="none" rtlCol="0">
            <a:spAutoFit/>
          </a:bodyPr>
          <a:lstStyle/>
          <a:p>
            <a:r>
              <a:rPr lang="ja-JP" altLang="en-US" sz="1100" b="1" dirty="0"/>
              <a:t>■府担当事務所</a:t>
            </a:r>
            <a:endParaRPr kumimoji="1" lang="ja-JP" altLang="en-US" sz="1100" b="1" dirty="0"/>
          </a:p>
        </p:txBody>
      </p:sp>
      <p:sp>
        <p:nvSpPr>
          <p:cNvPr id="2" name="テキスト ボックス 1">
            <a:extLst>
              <a:ext uri="{FF2B5EF4-FFF2-40B4-BE49-F238E27FC236}">
                <a16:creationId xmlns:a16="http://schemas.microsoft.com/office/drawing/2014/main" id="{E7897DB0-FBC8-4B52-B7E1-C3305E7B807D}"/>
              </a:ext>
            </a:extLst>
          </p:cNvPr>
          <p:cNvSpPr txBox="1"/>
          <p:nvPr/>
        </p:nvSpPr>
        <p:spPr>
          <a:xfrm>
            <a:off x="505201" y="7204978"/>
            <a:ext cx="3036409" cy="246221"/>
          </a:xfrm>
          <a:prstGeom prst="rect">
            <a:avLst/>
          </a:prstGeom>
          <a:noFill/>
        </p:spPr>
        <p:txBody>
          <a:bodyPr wrap="none" rtlCol="0">
            <a:spAutoFit/>
          </a:bodyPr>
          <a:lstStyle/>
          <a:p>
            <a:r>
              <a:rPr lang="en-US" altLang="ja-JP" sz="1000" dirty="0">
                <a:latin typeface="+mn-ea"/>
              </a:rPr>
              <a:t>※</a:t>
            </a:r>
            <a:r>
              <a:rPr lang="ja-JP" altLang="en-US" sz="1000" dirty="0">
                <a:latin typeface="+mn-ea"/>
              </a:rPr>
              <a:t>各市町村の所属名は変更になる場合があります。</a:t>
            </a:r>
            <a:endParaRPr kumimoji="1" lang="ja-JP" altLang="en-US" sz="1000" dirty="0">
              <a:latin typeface="+mn-ea"/>
            </a:endParaRPr>
          </a:p>
        </p:txBody>
      </p:sp>
      <p:graphicFrame>
        <p:nvGraphicFramePr>
          <p:cNvPr id="3" name="表 2">
            <a:extLst>
              <a:ext uri="{FF2B5EF4-FFF2-40B4-BE49-F238E27FC236}">
                <a16:creationId xmlns:a16="http://schemas.microsoft.com/office/drawing/2014/main" id="{20826F2E-1906-49D7-BD74-52049BED7079}"/>
              </a:ext>
            </a:extLst>
          </p:cNvPr>
          <p:cNvGraphicFramePr>
            <a:graphicFrameLocks noGrp="1"/>
          </p:cNvGraphicFramePr>
          <p:nvPr>
            <p:extLst>
              <p:ext uri="{D42A27DB-BD31-4B8C-83A1-F6EECF244321}">
                <p14:modId xmlns:p14="http://schemas.microsoft.com/office/powerpoint/2010/main" val="173099877"/>
              </p:ext>
            </p:extLst>
          </p:nvPr>
        </p:nvGraphicFramePr>
        <p:xfrm>
          <a:off x="484345" y="2898380"/>
          <a:ext cx="3239930" cy="4107243"/>
        </p:xfrm>
        <a:graphic>
          <a:graphicData uri="http://schemas.openxmlformats.org/drawingml/2006/table">
            <a:tbl>
              <a:tblPr>
                <a:tableStyleId>{616DA210-FB5B-4158-B5E0-FEB733F419BA}</a:tableStyleId>
              </a:tblPr>
              <a:tblGrid>
                <a:gridCol w="665439">
                  <a:extLst>
                    <a:ext uri="{9D8B030D-6E8A-4147-A177-3AD203B41FA5}">
                      <a16:colId xmlns:a16="http://schemas.microsoft.com/office/drawing/2014/main" val="2411878763"/>
                    </a:ext>
                  </a:extLst>
                </a:gridCol>
                <a:gridCol w="1194461">
                  <a:extLst>
                    <a:ext uri="{9D8B030D-6E8A-4147-A177-3AD203B41FA5}">
                      <a16:colId xmlns:a16="http://schemas.microsoft.com/office/drawing/2014/main" val="1597768591"/>
                    </a:ext>
                  </a:extLst>
                </a:gridCol>
                <a:gridCol w="1380030">
                  <a:extLst>
                    <a:ext uri="{9D8B030D-6E8A-4147-A177-3AD203B41FA5}">
                      <a16:colId xmlns:a16="http://schemas.microsoft.com/office/drawing/2014/main" val="1291693651"/>
                    </a:ext>
                  </a:extLst>
                </a:gridCol>
              </a:tblGrid>
              <a:tr h="314643">
                <a:tc gridSpan="3">
                  <a:txBody>
                    <a:bodyPr/>
                    <a:lstStyle/>
                    <a:p>
                      <a:pPr algn="l" fontAlgn="ctr"/>
                      <a:r>
                        <a:rPr lang="zh-TW" altLang="en-US" sz="1050" b="1" u="none" strike="noStrike" dirty="0">
                          <a:effectLst/>
                          <a:latin typeface="+mn-ea"/>
                          <a:ea typeface="+mn-ea"/>
                        </a:rPr>
                        <a:t>■大阪府自然環境保全条例　適用市町村</a:t>
                      </a:r>
                      <a:endParaRPr lang="zh-TW" altLang="en-US" sz="1050" b="1" i="0" u="none" strike="noStrike" dirty="0">
                        <a:solidFill>
                          <a:srgbClr val="000000"/>
                        </a:solidFill>
                        <a:effectLst/>
                        <a:latin typeface="+mn-ea"/>
                        <a:ea typeface="+mn-ea"/>
                      </a:endParaRP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l" fontAlgn="ctr"/>
                      <a:endParaRPr lang="ja-JP" altLang="en-US" sz="105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solidFill>
                      <a:schemeClr val="bg1"/>
                    </a:solidFill>
                  </a:tcPr>
                </a:tc>
                <a:tc hMerge="1">
                  <a:txBody>
                    <a:bodyPr/>
                    <a:lstStyle/>
                    <a:p>
                      <a:pPr algn="l" fontAlgn="ctr"/>
                      <a:endParaRPr lang="ja-JP" altLang="en-US" sz="105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solidFill>
                      <a:schemeClr val="bg1"/>
                    </a:solidFill>
                  </a:tcPr>
                </a:tc>
                <a:extLst>
                  <a:ext uri="{0D108BD9-81ED-4DB2-BD59-A6C34878D82A}">
                    <a16:rowId xmlns:a16="http://schemas.microsoft.com/office/drawing/2014/main" val="618422324"/>
                  </a:ext>
                </a:extLst>
              </a:tr>
              <a:tr h="193682">
                <a:tc>
                  <a:txBody>
                    <a:bodyPr/>
                    <a:lstStyle/>
                    <a:p>
                      <a:pPr algn="ctr" fontAlgn="ctr"/>
                      <a:r>
                        <a:rPr lang="ja-JP" altLang="en-US" sz="900" u="none" strike="noStrike" dirty="0">
                          <a:effectLst/>
                          <a:latin typeface="+mn-ea"/>
                          <a:ea typeface="+mn-ea"/>
                        </a:rPr>
                        <a:t>市町村名</a:t>
                      </a:r>
                      <a:endParaRPr lang="ja-JP" altLang="en-US" sz="900" b="0" i="0" u="none" strike="noStrike" dirty="0">
                        <a:solidFill>
                          <a:srgbClr val="000000"/>
                        </a:solidFill>
                        <a:effectLst/>
                        <a:latin typeface="+mn-ea"/>
                        <a:ea typeface="+mn-ea"/>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900" dirty="0">
                          <a:latin typeface="+mn-ea"/>
                          <a:ea typeface="+mn-ea"/>
                        </a:rPr>
                        <a:t>担当室課</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r>
                        <a:rPr lang="ja-JP" altLang="en-US" sz="900" u="none" strike="noStrike" dirty="0">
                          <a:effectLst/>
                          <a:latin typeface="+mn-ea"/>
                          <a:ea typeface="+mn-ea"/>
                        </a:rPr>
                        <a:t>電話番号</a:t>
                      </a:r>
                      <a:endParaRPr lang="ja-JP" altLang="en-US" sz="900" b="0" i="0" u="none" strike="noStrike" dirty="0">
                        <a:solidFill>
                          <a:srgbClr val="000000"/>
                        </a:solidFill>
                        <a:effectLst/>
                        <a:latin typeface="+mn-ea"/>
                        <a:ea typeface="+mn-ea"/>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29218753"/>
                  </a:ext>
                </a:extLst>
              </a:tr>
              <a:tr h="162000">
                <a:tc>
                  <a:txBody>
                    <a:bodyPr/>
                    <a:lstStyle/>
                    <a:p>
                      <a:pPr algn="l" fontAlgn="ctr"/>
                      <a:r>
                        <a:rPr lang="ja-JP" altLang="en-US" sz="900" u="none" strike="noStrike" dirty="0">
                          <a:effectLst/>
                          <a:latin typeface="+mn-ea"/>
                          <a:ea typeface="+mn-ea"/>
                        </a:rPr>
                        <a:t>能勢町</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a:effectLst/>
                          <a:latin typeface="+mn-ea"/>
                          <a:ea typeface="+mn-ea"/>
                        </a:rPr>
                        <a:t>みどり環境課</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072-734-3976</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76190970"/>
                  </a:ext>
                </a:extLst>
              </a:tr>
              <a:tr h="162000">
                <a:tc>
                  <a:txBody>
                    <a:bodyPr/>
                    <a:lstStyle/>
                    <a:p>
                      <a:pPr algn="l" fontAlgn="ctr"/>
                      <a:r>
                        <a:rPr lang="ja-JP" altLang="en-US" sz="900" u="none" strike="noStrike" dirty="0">
                          <a:effectLst/>
                          <a:latin typeface="+mn-ea"/>
                          <a:ea typeface="+mn-ea"/>
                        </a:rPr>
                        <a:t>豊能町</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dirty="0">
                          <a:effectLst/>
                          <a:latin typeface="+mn-ea"/>
                          <a:ea typeface="+mn-ea"/>
                        </a:rPr>
                        <a:t>建設課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072-739-3425</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18377954"/>
                  </a:ext>
                </a:extLst>
              </a:tr>
              <a:tr h="162000">
                <a:tc>
                  <a:txBody>
                    <a:bodyPr/>
                    <a:lstStyle/>
                    <a:p>
                      <a:pPr algn="l" fontAlgn="ctr"/>
                      <a:r>
                        <a:rPr lang="ja-JP" altLang="en-US" sz="900" u="none" strike="noStrike" dirty="0">
                          <a:effectLst/>
                          <a:latin typeface="+mn-ea"/>
                          <a:ea typeface="+mn-ea"/>
                        </a:rPr>
                        <a:t>摂津市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dirty="0">
                          <a:effectLst/>
                          <a:latin typeface="+mn-ea"/>
                          <a:ea typeface="+mn-ea"/>
                        </a:rPr>
                        <a:t>水みどり課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06-6383-1111</a:t>
                      </a:r>
                      <a:r>
                        <a:rPr lang="ja-JP" altLang="en-US" sz="900" u="none" strike="noStrike" dirty="0">
                          <a:effectLst/>
                          <a:latin typeface="+mn-ea"/>
                          <a:ea typeface="+mn-ea"/>
                        </a:rPr>
                        <a:t>㈹</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01253273"/>
                  </a:ext>
                </a:extLst>
              </a:tr>
              <a:tr h="162000">
                <a:tc>
                  <a:txBody>
                    <a:bodyPr/>
                    <a:lstStyle/>
                    <a:p>
                      <a:pPr algn="l" fontAlgn="ctr"/>
                      <a:r>
                        <a:rPr lang="ja-JP" altLang="en-US" sz="900" u="none" strike="noStrike" dirty="0">
                          <a:effectLst/>
                          <a:latin typeface="+mn-ea"/>
                          <a:ea typeface="+mn-ea"/>
                        </a:rPr>
                        <a:t>島本町</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dirty="0">
                          <a:effectLst/>
                          <a:latin typeface="+mn-ea"/>
                          <a:ea typeface="+mn-ea"/>
                        </a:rPr>
                        <a:t>都市計画課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a:effectLst/>
                          <a:latin typeface="+mn-ea"/>
                          <a:ea typeface="+mn-ea"/>
                        </a:rPr>
                        <a:t>075-962-0360</a:t>
                      </a:r>
                      <a:endParaRPr lang="en-US" altLang="ja-JP"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7595941"/>
                  </a:ext>
                </a:extLst>
              </a:tr>
              <a:tr h="162000">
                <a:tc>
                  <a:txBody>
                    <a:bodyPr/>
                    <a:lstStyle/>
                    <a:p>
                      <a:pPr algn="l" fontAlgn="ctr"/>
                      <a:r>
                        <a:rPr lang="ja-JP" altLang="en-US" sz="900" u="none" strike="noStrike">
                          <a:effectLst/>
                          <a:latin typeface="+mn-ea"/>
                          <a:ea typeface="+mn-ea"/>
                        </a:rPr>
                        <a:t>大阪市</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dirty="0">
                          <a:effectLst/>
                          <a:latin typeface="+mn-ea"/>
                          <a:ea typeface="+mn-ea"/>
                        </a:rPr>
                        <a:t>緑化課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a:effectLst/>
                          <a:latin typeface="+mn-ea"/>
                          <a:ea typeface="+mn-ea"/>
                        </a:rPr>
                        <a:t>06-6615-6891</a:t>
                      </a:r>
                      <a:endParaRPr lang="en-US" altLang="ja-JP"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29728758"/>
                  </a:ext>
                </a:extLst>
              </a:tr>
              <a:tr h="162000">
                <a:tc>
                  <a:txBody>
                    <a:bodyPr/>
                    <a:lstStyle/>
                    <a:p>
                      <a:pPr algn="l" fontAlgn="ctr"/>
                      <a:r>
                        <a:rPr lang="ja-JP" altLang="en-US" sz="900" u="none" strike="noStrike">
                          <a:effectLst/>
                          <a:latin typeface="+mn-ea"/>
                          <a:ea typeface="+mn-ea"/>
                        </a:rPr>
                        <a:t>枚方市</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dirty="0">
                          <a:effectLst/>
                          <a:latin typeface="+mn-ea"/>
                          <a:ea typeface="+mn-ea"/>
                        </a:rPr>
                        <a:t>公園みどり課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a:effectLst/>
                          <a:latin typeface="+mn-ea"/>
                          <a:ea typeface="+mn-ea"/>
                        </a:rPr>
                        <a:t>072-841-1404</a:t>
                      </a:r>
                      <a:endParaRPr lang="en-US" altLang="ja-JP"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2766221"/>
                  </a:ext>
                </a:extLst>
              </a:tr>
              <a:tr h="162000">
                <a:tc>
                  <a:txBody>
                    <a:bodyPr/>
                    <a:lstStyle/>
                    <a:p>
                      <a:pPr algn="l" fontAlgn="ctr"/>
                      <a:r>
                        <a:rPr lang="ja-JP" altLang="en-US" sz="900" u="none" strike="noStrike">
                          <a:effectLst/>
                          <a:latin typeface="+mn-ea"/>
                          <a:ea typeface="+mn-ea"/>
                        </a:rPr>
                        <a:t>交野市</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dirty="0">
                          <a:effectLst/>
                          <a:latin typeface="+mn-ea"/>
                          <a:ea typeface="+mn-ea"/>
                        </a:rPr>
                        <a:t>土木管理課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072-892-0121</a:t>
                      </a:r>
                      <a:r>
                        <a:rPr lang="ja-JP" altLang="en-US" sz="900" u="none" strike="noStrike" dirty="0">
                          <a:effectLst/>
                          <a:latin typeface="+mn-ea"/>
                          <a:ea typeface="+mn-ea"/>
                        </a:rPr>
                        <a:t>㈹</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78603314"/>
                  </a:ext>
                </a:extLst>
              </a:tr>
              <a:tr h="162000">
                <a:tc>
                  <a:txBody>
                    <a:bodyPr/>
                    <a:lstStyle/>
                    <a:p>
                      <a:pPr algn="l" fontAlgn="ctr"/>
                      <a:r>
                        <a:rPr lang="ja-JP" altLang="en-US" sz="900" u="none" strike="noStrike">
                          <a:effectLst/>
                          <a:latin typeface="+mn-ea"/>
                          <a:ea typeface="+mn-ea"/>
                        </a:rPr>
                        <a:t>四條畷市</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dirty="0">
                          <a:effectLst/>
                          <a:latin typeface="+mn-ea"/>
                          <a:ea typeface="+mn-ea"/>
                        </a:rPr>
                        <a:t>建設管理課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072-877-2121</a:t>
                      </a:r>
                      <a:r>
                        <a:rPr lang="ja-JP" altLang="en-US" sz="900" u="none" strike="noStrike" dirty="0">
                          <a:effectLst/>
                          <a:latin typeface="+mn-ea"/>
                          <a:ea typeface="+mn-ea"/>
                        </a:rPr>
                        <a:t>㈹</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69211783"/>
                  </a:ext>
                </a:extLst>
              </a:tr>
              <a:tr h="162000">
                <a:tc>
                  <a:txBody>
                    <a:bodyPr/>
                    <a:lstStyle/>
                    <a:p>
                      <a:pPr algn="l" fontAlgn="ctr"/>
                      <a:r>
                        <a:rPr lang="ja-JP" altLang="en-US" sz="900" u="none" strike="noStrike">
                          <a:effectLst/>
                          <a:latin typeface="+mn-ea"/>
                          <a:ea typeface="+mn-ea"/>
                        </a:rPr>
                        <a:t>寝屋川市</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zh-TW" altLang="en-US" sz="900" u="none" strike="noStrike" dirty="0">
                          <a:effectLst/>
                          <a:latin typeface="+mn-ea"/>
                          <a:ea typeface="+mn-ea"/>
                        </a:rPr>
                        <a:t>都市四課（公園立地）</a:t>
                      </a:r>
                      <a:endParaRPr lang="zh-TW"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072-825-2293</a:t>
                      </a:r>
                      <a:r>
                        <a:rPr lang="ja-JP" altLang="en-US" sz="900" u="none" strike="noStrike" dirty="0">
                          <a:effectLst/>
                          <a:latin typeface="+mn-ea"/>
                          <a:ea typeface="+mn-ea"/>
                        </a:rPr>
                        <a:t>㈹</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4521428"/>
                  </a:ext>
                </a:extLst>
              </a:tr>
              <a:tr h="162000">
                <a:tc>
                  <a:txBody>
                    <a:bodyPr/>
                    <a:lstStyle/>
                    <a:p>
                      <a:pPr algn="l" fontAlgn="ctr"/>
                      <a:r>
                        <a:rPr lang="ja-JP" altLang="en-US" sz="900" u="none" strike="noStrike">
                          <a:effectLst/>
                          <a:latin typeface="+mn-ea"/>
                          <a:ea typeface="+mn-ea"/>
                        </a:rPr>
                        <a:t>門真市</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dirty="0">
                          <a:effectLst/>
                          <a:latin typeface="+mn-ea"/>
                          <a:ea typeface="+mn-ea"/>
                        </a:rPr>
                        <a:t>道路公園課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06-6902-6242</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45337851"/>
                  </a:ext>
                </a:extLst>
              </a:tr>
              <a:tr h="162000">
                <a:tc>
                  <a:txBody>
                    <a:bodyPr/>
                    <a:lstStyle/>
                    <a:p>
                      <a:pPr algn="l" fontAlgn="ctr"/>
                      <a:r>
                        <a:rPr lang="ja-JP" altLang="en-US" sz="900" u="none" strike="noStrike">
                          <a:effectLst/>
                          <a:latin typeface="+mn-ea"/>
                          <a:ea typeface="+mn-ea"/>
                        </a:rPr>
                        <a:t>大東市</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dirty="0">
                          <a:effectLst/>
                          <a:latin typeface="+mn-ea"/>
                          <a:ea typeface="+mn-ea"/>
                        </a:rPr>
                        <a:t>みどり課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072-870-0481</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60418962"/>
                  </a:ext>
                </a:extLst>
              </a:tr>
              <a:tr h="162000">
                <a:tc>
                  <a:txBody>
                    <a:bodyPr/>
                    <a:lstStyle/>
                    <a:p>
                      <a:pPr algn="l" fontAlgn="ctr"/>
                      <a:r>
                        <a:rPr lang="ja-JP" altLang="en-US" sz="900" u="none" strike="noStrike">
                          <a:effectLst/>
                          <a:latin typeface="+mn-ea"/>
                          <a:ea typeface="+mn-ea"/>
                        </a:rPr>
                        <a:t>東大阪市</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dirty="0">
                          <a:effectLst/>
                          <a:latin typeface="+mn-ea"/>
                          <a:ea typeface="+mn-ea"/>
                        </a:rPr>
                        <a:t>みどり景観課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06-4309-3227</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97897529"/>
                  </a:ext>
                </a:extLst>
              </a:tr>
              <a:tr h="162000">
                <a:tc>
                  <a:txBody>
                    <a:bodyPr/>
                    <a:lstStyle/>
                    <a:p>
                      <a:pPr algn="l" fontAlgn="ctr"/>
                      <a:r>
                        <a:rPr lang="ja-JP" altLang="en-US" sz="900" u="none" strike="noStrike">
                          <a:effectLst/>
                          <a:latin typeface="+mn-ea"/>
                          <a:ea typeface="+mn-ea"/>
                        </a:rPr>
                        <a:t>柏原市</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a:effectLst/>
                          <a:latin typeface="+mn-ea"/>
                          <a:ea typeface="+mn-ea"/>
                        </a:rPr>
                        <a:t>みどり公園課</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072-972-2401</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5465106"/>
                  </a:ext>
                </a:extLst>
              </a:tr>
              <a:tr h="162000">
                <a:tc>
                  <a:txBody>
                    <a:bodyPr/>
                    <a:lstStyle/>
                    <a:p>
                      <a:pPr algn="l" fontAlgn="ctr"/>
                      <a:r>
                        <a:rPr lang="ja-JP" altLang="en-US" sz="900" u="none" strike="noStrike">
                          <a:effectLst/>
                          <a:latin typeface="+mn-ea"/>
                          <a:ea typeface="+mn-ea"/>
                        </a:rPr>
                        <a:t>松原市</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a:effectLst/>
                          <a:latin typeface="+mn-ea"/>
                          <a:ea typeface="+mn-ea"/>
                        </a:rPr>
                        <a:t>みち・みどり整備課</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072-334-1550</a:t>
                      </a:r>
                      <a:r>
                        <a:rPr lang="ja-JP" altLang="en-US" sz="900" u="none" strike="noStrike" dirty="0">
                          <a:effectLst/>
                          <a:latin typeface="+mn-ea"/>
                          <a:ea typeface="+mn-ea"/>
                        </a:rPr>
                        <a:t>㈹</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33977678"/>
                  </a:ext>
                </a:extLst>
              </a:tr>
              <a:tr h="162000">
                <a:tc>
                  <a:txBody>
                    <a:bodyPr/>
                    <a:lstStyle/>
                    <a:p>
                      <a:pPr algn="l" fontAlgn="ctr"/>
                      <a:r>
                        <a:rPr lang="ja-JP" altLang="en-US" sz="900" u="none" strike="noStrike">
                          <a:effectLst/>
                          <a:latin typeface="+mn-ea"/>
                          <a:ea typeface="+mn-ea"/>
                        </a:rPr>
                        <a:t>藤井寺市</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a:effectLst/>
                          <a:latin typeface="+mn-ea"/>
                          <a:ea typeface="+mn-ea"/>
                        </a:rPr>
                        <a:t>まちとみどり保全課</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072-939-1228</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05286610"/>
                  </a:ext>
                </a:extLst>
              </a:tr>
              <a:tr h="162000">
                <a:tc>
                  <a:txBody>
                    <a:bodyPr/>
                    <a:lstStyle/>
                    <a:p>
                      <a:pPr algn="l" fontAlgn="ctr"/>
                      <a:r>
                        <a:rPr lang="ja-JP" altLang="en-US" sz="900" u="none" strike="noStrike">
                          <a:effectLst/>
                          <a:latin typeface="+mn-ea"/>
                          <a:ea typeface="+mn-ea"/>
                        </a:rPr>
                        <a:t>羽曳野市</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a:effectLst/>
                          <a:latin typeface="+mn-ea"/>
                          <a:ea typeface="+mn-ea"/>
                        </a:rPr>
                        <a:t>農とみどり推進課</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072-958-1111</a:t>
                      </a:r>
                      <a:r>
                        <a:rPr lang="ja-JP" altLang="en-US" sz="900" u="none" strike="noStrike" dirty="0">
                          <a:effectLst/>
                          <a:latin typeface="+mn-ea"/>
                          <a:ea typeface="+mn-ea"/>
                        </a:rPr>
                        <a:t>㈹</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78482182"/>
                  </a:ext>
                </a:extLst>
              </a:tr>
              <a:tr h="162000">
                <a:tc>
                  <a:txBody>
                    <a:bodyPr/>
                    <a:lstStyle/>
                    <a:p>
                      <a:pPr algn="l" fontAlgn="ctr"/>
                      <a:r>
                        <a:rPr lang="ja-JP" altLang="en-US" sz="900" u="none" strike="noStrike">
                          <a:effectLst/>
                          <a:latin typeface="+mn-ea"/>
                          <a:ea typeface="+mn-ea"/>
                        </a:rPr>
                        <a:t>富田林市</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dirty="0">
                          <a:effectLst/>
                          <a:latin typeface="+mn-ea"/>
                          <a:ea typeface="+mn-ea"/>
                        </a:rPr>
                        <a:t>道路公園課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0721-25-1000</a:t>
                      </a:r>
                      <a:r>
                        <a:rPr lang="ja-JP" altLang="en-US" sz="900" u="none" strike="noStrike" dirty="0">
                          <a:effectLst/>
                          <a:latin typeface="+mn-ea"/>
                          <a:ea typeface="+mn-ea"/>
                        </a:rPr>
                        <a:t>㈹</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08229588"/>
                  </a:ext>
                </a:extLst>
              </a:tr>
              <a:tr h="162000">
                <a:tc>
                  <a:txBody>
                    <a:bodyPr/>
                    <a:lstStyle/>
                    <a:p>
                      <a:pPr algn="l" fontAlgn="ctr"/>
                      <a:r>
                        <a:rPr lang="ja-JP" altLang="en-US" sz="900" u="none" strike="noStrike">
                          <a:effectLst/>
                          <a:latin typeface="+mn-ea"/>
                          <a:ea typeface="+mn-ea"/>
                        </a:rPr>
                        <a:t>大阪狭山市</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dirty="0">
                          <a:effectLst/>
                          <a:latin typeface="+mn-ea"/>
                          <a:ea typeface="+mn-ea"/>
                        </a:rPr>
                        <a:t>都市政策グループ</a:t>
                      </a:r>
                      <a:endParaRPr lang="ja-JP" altLang="en-US" sz="900" b="0" i="0" u="none" strike="noStrike" dirty="0">
                        <a:solidFill>
                          <a:srgbClr val="FF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072-366-0011</a:t>
                      </a:r>
                      <a:r>
                        <a:rPr lang="ja-JP" altLang="en-US" sz="900" u="none" strike="noStrike" dirty="0">
                          <a:effectLst/>
                          <a:latin typeface="+mn-ea"/>
                          <a:ea typeface="+mn-ea"/>
                        </a:rPr>
                        <a:t>㈹</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43757096"/>
                  </a:ext>
                </a:extLst>
              </a:tr>
              <a:tr h="162000">
                <a:tc>
                  <a:txBody>
                    <a:bodyPr/>
                    <a:lstStyle/>
                    <a:p>
                      <a:pPr algn="l" fontAlgn="ctr"/>
                      <a:r>
                        <a:rPr lang="ja-JP" altLang="en-US" sz="900" u="none" strike="noStrike">
                          <a:effectLst/>
                          <a:latin typeface="+mn-ea"/>
                          <a:ea typeface="+mn-ea"/>
                        </a:rPr>
                        <a:t>河内長野市</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a:effectLst/>
                          <a:latin typeface="+mn-ea"/>
                          <a:ea typeface="+mn-ea"/>
                        </a:rPr>
                        <a:t>公園河川課</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0721-53-1111</a:t>
                      </a:r>
                      <a:r>
                        <a:rPr lang="ja-JP" altLang="en-US" sz="900" u="none" strike="noStrike" dirty="0">
                          <a:effectLst/>
                          <a:latin typeface="+mn-ea"/>
                          <a:ea typeface="+mn-ea"/>
                        </a:rPr>
                        <a:t>㈹</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03561127"/>
                  </a:ext>
                </a:extLst>
              </a:tr>
              <a:tr h="162000">
                <a:tc>
                  <a:txBody>
                    <a:bodyPr/>
                    <a:lstStyle/>
                    <a:p>
                      <a:pPr algn="l" fontAlgn="ctr"/>
                      <a:r>
                        <a:rPr lang="ja-JP" altLang="en-US" sz="900" u="none" strike="noStrike">
                          <a:effectLst/>
                          <a:latin typeface="+mn-ea"/>
                          <a:ea typeface="+mn-ea"/>
                        </a:rPr>
                        <a:t>太子町</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a:effectLst/>
                          <a:latin typeface="+mn-ea"/>
                          <a:ea typeface="+mn-ea"/>
                        </a:rPr>
                        <a:t>環境農林課</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0721-98-5522</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0501700"/>
                  </a:ext>
                </a:extLst>
              </a:tr>
              <a:tr h="162000">
                <a:tc>
                  <a:txBody>
                    <a:bodyPr/>
                    <a:lstStyle/>
                    <a:p>
                      <a:pPr algn="l" fontAlgn="ctr"/>
                      <a:r>
                        <a:rPr lang="ja-JP" altLang="en-US" sz="900" u="none" strike="noStrike">
                          <a:effectLst/>
                          <a:latin typeface="+mn-ea"/>
                          <a:ea typeface="+mn-ea"/>
                        </a:rPr>
                        <a:t>河南町</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zh-TW" altLang="en-US" sz="900" u="none" strike="noStrike">
                          <a:effectLst/>
                          <a:latin typeface="+mn-ea"/>
                          <a:ea typeface="+mn-ea"/>
                        </a:rPr>
                        <a:t>農林商工観光課</a:t>
                      </a:r>
                      <a:endParaRPr lang="zh-TW"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0721-93-2500</a:t>
                      </a:r>
                      <a:r>
                        <a:rPr lang="ja-JP" altLang="en-US" sz="900" u="none" strike="noStrike" dirty="0">
                          <a:effectLst/>
                          <a:latin typeface="+mn-ea"/>
                          <a:ea typeface="+mn-ea"/>
                        </a:rPr>
                        <a:t>㈹</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5759997"/>
                  </a:ext>
                </a:extLst>
              </a:tr>
              <a:tr h="162000">
                <a:tc>
                  <a:txBody>
                    <a:bodyPr/>
                    <a:lstStyle/>
                    <a:p>
                      <a:pPr algn="l" fontAlgn="ctr"/>
                      <a:r>
                        <a:rPr lang="ja-JP" altLang="en-US" sz="900" u="none" strike="noStrike">
                          <a:effectLst/>
                          <a:latin typeface="+mn-ea"/>
                          <a:ea typeface="+mn-ea"/>
                        </a:rPr>
                        <a:t>千早赤阪村</a:t>
                      </a:r>
                      <a:endParaRPr lang="ja-JP" altLang="en-US"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900" u="none" strike="noStrike" dirty="0">
                          <a:effectLst/>
                          <a:latin typeface="+mn-ea"/>
                          <a:ea typeface="+mn-ea"/>
                        </a:rPr>
                        <a:t>農林環境課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altLang="ja-JP" sz="900" u="none" strike="noStrike" dirty="0">
                          <a:effectLst/>
                          <a:latin typeface="+mn-ea"/>
                          <a:ea typeface="+mn-ea"/>
                        </a:rPr>
                        <a:t>0721-26-7128</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44941738"/>
                  </a:ext>
                </a:extLst>
              </a:tr>
            </a:tbl>
          </a:graphicData>
        </a:graphic>
      </p:graphicFrame>
      <p:graphicFrame>
        <p:nvGraphicFramePr>
          <p:cNvPr id="4" name="表 3">
            <a:extLst>
              <a:ext uri="{FF2B5EF4-FFF2-40B4-BE49-F238E27FC236}">
                <a16:creationId xmlns:a16="http://schemas.microsoft.com/office/drawing/2014/main" id="{4F5DB250-024F-4F85-9627-7ECD78928376}"/>
              </a:ext>
            </a:extLst>
          </p:cNvPr>
          <p:cNvGraphicFramePr>
            <a:graphicFrameLocks noGrp="1"/>
          </p:cNvGraphicFramePr>
          <p:nvPr>
            <p:extLst>
              <p:ext uri="{D42A27DB-BD31-4B8C-83A1-F6EECF244321}">
                <p14:modId xmlns:p14="http://schemas.microsoft.com/office/powerpoint/2010/main" val="991480620"/>
              </p:ext>
            </p:extLst>
          </p:nvPr>
        </p:nvGraphicFramePr>
        <p:xfrm>
          <a:off x="3835401" y="3213323"/>
          <a:ext cx="3240000" cy="2012400"/>
        </p:xfrm>
        <a:graphic>
          <a:graphicData uri="http://schemas.openxmlformats.org/drawingml/2006/table">
            <a:tbl>
              <a:tblPr>
                <a:tableStyleId>{5C22544A-7EE6-4342-B048-85BDC9FD1C3A}</a:tableStyleId>
              </a:tblPr>
              <a:tblGrid>
                <a:gridCol w="666000">
                  <a:extLst>
                    <a:ext uri="{9D8B030D-6E8A-4147-A177-3AD203B41FA5}">
                      <a16:colId xmlns:a16="http://schemas.microsoft.com/office/drawing/2014/main" val="2897716511"/>
                    </a:ext>
                  </a:extLst>
                </a:gridCol>
                <a:gridCol w="1195200">
                  <a:extLst>
                    <a:ext uri="{9D8B030D-6E8A-4147-A177-3AD203B41FA5}">
                      <a16:colId xmlns:a16="http://schemas.microsoft.com/office/drawing/2014/main" val="3429979994"/>
                    </a:ext>
                  </a:extLst>
                </a:gridCol>
                <a:gridCol w="1378800">
                  <a:extLst>
                    <a:ext uri="{9D8B030D-6E8A-4147-A177-3AD203B41FA5}">
                      <a16:colId xmlns:a16="http://schemas.microsoft.com/office/drawing/2014/main" val="4199145770"/>
                    </a:ext>
                  </a:extLst>
                </a:gridCol>
              </a:tblGrid>
              <a:tr h="230400">
                <a:tc>
                  <a:txBody>
                    <a:bodyPr/>
                    <a:lstStyle/>
                    <a:p>
                      <a:pPr algn="ctr" fontAlgn="ctr"/>
                      <a:r>
                        <a:rPr lang="ja-JP" altLang="en-US" sz="900" b="0" i="0" u="none" strike="noStrike" dirty="0">
                          <a:solidFill>
                            <a:srgbClr val="000000"/>
                          </a:solidFill>
                          <a:effectLst/>
                          <a:latin typeface="+mn-ea"/>
                          <a:ea typeface="+mn-ea"/>
                        </a:rPr>
                        <a:t>市町村名</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mn-ea"/>
                          <a:ea typeface="+mn-ea"/>
                        </a:rPr>
                        <a:t>担当室課</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mn-ea"/>
                          <a:ea typeface="+mn-ea"/>
                        </a:rPr>
                        <a:t>電話番号</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32078965"/>
                  </a:ext>
                </a:extLst>
              </a:tr>
              <a:tr h="162000">
                <a:tc>
                  <a:txBody>
                    <a:bodyPr/>
                    <a:lstStyle/>
                    <a:p>
                      <a:pPr algn="l" fontAlgn="ctr"/>
                      <a:r>
                        <a:rPr lang="ja-JP" altLang="en-US" sz="900" u="none" strike="noStrike" dirty="0">
                          <a:effectLst/>
                          <a:latin typeface="+mn-ea"/>
                          <a:ea typeface="+mn-ea"/>
                        </a:rPr>
                        <a:t>泉大津市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都市づくり政策課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0725-33-1131</a:t>
                      </a:r>
                      <a:r>
                        <a:rPr lang="ja-JP" altLang="en-US" sz="900" u="none" strike="noStrike" dirty="0">
                          <a:effectLst/>
                          <a:latin typeface="+mn-ea"/>
                          <a:ea typeface="+mn-ea"/>
                        </a:rPr>
                        <a:t>㈹</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81456274"/>
                  </a:ext>
                </a:extLst>
              </a:tr>
              <a:tr h="162000">
                <a:tc>
                  <a:txBody>
                    <a:bodyPr/>
                    <a:lstStyle/>
                    <a:p>
                      <a:pPr algn="l" fontAlgn="ctr"/>
                      <a:r>
                        <a:rPr lang="ja-JP" altLang="en-US" sz="900" u="none" strike="noStrike" dirty="0">
                          <a:effectLst/>
                          <a:latin typeface="+mn-ea"/>
                          <a:ea typeface="+mn-ea"/>
                        </a:rPr>
                        <a:t>忠岡町</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産業建築課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0725-22-1122</a:t>
                      </a:r>
                      <a:r>
                        <a:rPr lang="ja-JP" altLang="en-US" sz="900" u="none" strike="noStrike" dirty="0">
                          <a:effectLst/>
                          <a:latin typeface="+mn-ea"/>
                          <a:ea typeface="+mn-ea"/>
                        </a:rPr>
                        <a:t>㈹</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4999520"/>
                  </a:ext>
                </a:extLst>
              </a:tr>
              <a:tr h="162000">
                <a:tc>
                  <a:txBody>
                    <a:bodyPr/>
                    <a:lstStyle/>
                    <a:p>
                      <a:pPr algn="l" fontAlgn="ctr"/>
                      <a:r>
                        <a:rPr lang="ja-JP" altLang="en-US" sz="900" u="none" strike="noStrike" dirty="0">
                          <a:effectLst/>
                          <a:latin typeface="+mn-ea"/>
                          <a:ea typeface="+mn-ea"/>
                        </a:rPr>
                        <a:t>和泉市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都市整備室</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a:effectLst/>
                          <a:latin typeface="+mn-ea"/>
                          <a:ea typeface="+mn-ea"/>
                        </a:rPr>
                        <a:t>0725-99-8139</a:t>
                      </a:r>
                      <a:endParaRPr lang="en-US" altLang="ja-JP"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67564195"/>
                  </a:ext>
                </a:extLst>
              </a:tr>
              <a:tr h="162000">
                <a:tc>
                  <a:txBody>
                    <a:bodyPr/>
                    <a:lstStyle/>
                    <a:p>
                      <a:pPr algn="l" fontAlgn="ctr"/>
                      <a:r>
                        <a:rPr lang="ja-JP" altLang="en-US" sz="900" u="none" strike="noStrike" dirty="0">
                          <a:effectLst/>
                          <a:latin typeface="+mn-ea"/>
                          <a:ea typeface="+mn-ea"/>
                        </a:rPr>
                        <a:t>岸和田市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公園緑地課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a:effectLst/>
                          <a:latin typeface="+mn-ea"/>
                          <a:ea typeface="+mn-ea"/>
                        </a:rPr>
                        <a:t>072-423-9579</a:t>
                      </a:r>
                      <a:endParaRPr lang="en-US" altLang="ja-JP"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58082224"/>
                  </a:ext>
                </a:extLst>
              </a:tr>
              <a:tr h="162000">
                <a:tc>
                  <a:txBody>
                    <a:bodyPr/>
                    <a:lstStyle/>
                    <a:p>
                      <a:pPr algn="l" fontAlgn="ctr"/>
                      <a:r>
                        <a:rPr lang="ja-JP" altLang="en-US" sz="900" u="none" strike="noStrike" dirty="0">
                          <a:effectLst/>
                          <a:latin typeface="+mn-ea"/>
                          <a:ea typeface="+mn-ea"/>
                        </a:rPr>
                        <a:t>貝塚市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公園緑地課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a:effectLst/>
                          <a:latin typeface="+mn-ea"/>
                          <a:ea typeface="+mn-ea"/>
                        </a:rPr>
                        <a:t>072-433-7048</a:t>
                      </a:r>
                      <a:endParaRPr lang="en-US" altLang="ja-JP"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2433303"/>
                  </a:ext>
                </a:extLst>
              </a:tr>
              <a:tr h="162000">
                <a:tc>
                  <a:txBody>
                    <a:bodyPr/>
                    <a:lstStyle/>
                    <a:p>
                      <a:pPr algn="l" fontAlgn="ctr"/>
                      <a:r>
                        <a:rPr lang="ja-JP" altLang="en-US" sz="900" u="none" strike="noStrike" dirty="0">
                          <a:effectLst/>
                          <a:latin typeface="+mn-ea"/>
                          <a:ea typeface="+mn-ea"/>
                        </a:rPr>
                        <a:t>熊取町</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道路公園課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072-452-6404</a:t>
                      </a:r>
                      <a:r>
                        <a:rPr lang="ja-JP" altLang="en-US" sz="900" u="none" strike="noStrike" dirty="0">
                          <a:effectLst/>
                          <a:latin typeface="+mn-ea"/>
                          <a:ea typeface="+mn-ea"/>
                        </a:rPr>
                        <a:t>㈹</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3299630"/>
                  </a:ext>
                </a:extLst>
              </a:tr>
              <a:tr h="162000">
                <a:tc>
                  <a:txBody>
                    <a:bodyPr/>
                    <a:lstStyle/>
                    <a:p>
                      <a:pPr algn="l" fontAlgn="ctr"/>
                      <a:r>
                        <a:rPr lang="ja-JP" altLang="en-US" sz="900" u="none" strike="noStrike" dirty="0">
                          <a:effectLst/>
                          <a:latin typeface="+mn-ea"/>
                          <a:ea typeface="+mn-ea"/>
                        </a:rPr>
                        <a:t>泉佐野市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道路公園課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072-463-1212</a:t>
                      </a:r>
                      <a:r>
                        <a:rPr lang="ja-JP" altLang="en-US" sz="900" u="none" strike="noStrike" dirty="0">
                          <a:effectLst/>
                          <a:latin typeface="+mn-ea"/>
                          <a:ea typeface="+mn-ea"/>
                        </a:rPr>
                        <a:t>㈹</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25915155"/>
                  </a:ext>
                </a:extLst>
              </a:tr>
              <a:tr h="162000">
                <a:tc>
                  <a:txBody>
                    <a:bodyPr/>
                    <a:lstStyle/>
                    <a:p>
                      <a:pPr algn="l" fontAlgn="ctr"/>
                      <a:r>
                        <a:rPr lang="ja-JP" altLang="en-US" sz="900" u="none" strike="noStrike" dirty="0">
                          <a:effectLst/>
                          <a:latin typeface="+mn-ea"/>
                          <a:ea typeface="+mn-ea"/>
                        </a:rPr>
                        <a:t>田尻町</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都市みどり課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072-466-5006</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14919226"/>
                  </a:ext>
                </a:extLst>
              </a:tr>
              <a:tr h="162000">
                <a:tc>
                  <a:txBody>
                    <a:bodyPr/>
                    <a:lstStyle/>
                    <a:p>
                      <a:pPr algn="l" fontAlgn="ctr"/>
                      <a:r>
                        <a:rPr lang="ja-JP" altLang="en-US" sz="900" u="none" strike="noStrike" dirty="0">
                          <a:effectLst/>
                          <a:latin typeface="+mn-ea"/>
                          <a:ea typeface="+mn-ea"/>
                        </a:rPr>
                        <a:t>泉南市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住宅公園課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072-483-9972</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21641291"/>
                  </a:ext>
                </a:extLst>
              </a:tr>
              <a:tr h="162000">
                <a:tc>
                  <a:txBody>
                    <a:bodyPr/>
                    <a:lstStyle/>
                    <a:p>
                      <a:pPr algn="l" fontAlgn="ctr"/>
                      <a:r>
                        <a:rPr lang="ja-JP" altLang="en-US" sz="900" u="none" strike="noStrike" dirty="0">
                          <a:effectLst/>
                          <a:latin typeface="+mn-ea"/>
                          <a:ea typeface="+mn-ea"/>
                        </a:rPr>
                        <a:t>阪南市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都市整備課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072-489-4535</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21975929"/>
                  </a:ext>
                </a:extLst>
              </a:tr>
              <a:tr h="162000">
                <a:tc>
                  <a:txBody>
                    <a:bodyPr/>
                    <a:lstStyle/>
                    <a:p>
                      <a:pPr algn="l" fontAlgn="ctr"/>
                      <a:r>
                        <a:rPr lang="ja-JP" altLang="en-US" sz="900" u="none" strike="noStrike" dirty="0">
                          <a:effectLst/>
                          <a:latin typeface="+mn-ea"/>
                          <a:ea typeface="+mn-ea"/>
                        </a:rPr>
                        <a:t>岬町</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900" u="none" strike="noStrike" dirty="0">
                          <a:effectLst/>
                          <a:latin typeface="+mn-ea"/>
                          <a:ea typeface="+mn-ea"/>
                        </a:rPr>
                        <a:t>産業観光促進課</a:t>
                      </a:r>
                      <a:endParaRPr lang="zh-TW"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072-492-2749</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9501560"/>
                  </a:ext>
                </a:extLst>
              </a:tr>
            </a:tbl>
          </a:graphicData>
        </a:graphic>
      </p:graphicFrame>
      <p:graphicFrame>
        <p:nvGraphicFramePr>
          <p:cNvPr id="5" name="表 4">
            <a:extLst>
              <a:ext uri="{FF2B5EF4-FFF2-40B4-BE49-F238E27FC236}">
                <a16:creationId xmlns:a16="http://schemas.microsoft.com/office/drawing/2014/main" id="{802B4303-6EE1-4B96-8197-03109850F79A}"/>
              </a:ext>
            </a:extLst>
          </p:cNvPr>
          <p:cNvGraphicFramePr>
            <a:graphicFrameLocks noGrp="1"/>
          </p:cNvGraphicFramePr>
          <p:nvPr>
            <p:extLst>
              <p:ext uri="{D42A27DB-BD31-4B8C-83A1-F6EECF244321}">
                <p14:modId xmlns:p14="http://schemas.microsoft.com/office/powerpoint/2010/main" val="1038941781"/>
              </p:ext>
            </p:extLst>
          </p:nvPr>
        </p:nvGraphicFramePr>
        <p:xfrm>
          <a:off x="3835330" y="5338753"/>
          <a:ext cx="3240000" cy="2325600"/>
        </p:xfrm>
        <a:graphic>
          <a:graphicData uri="http://schemas.openxmlformats.org/drawingml/2006/table">
            <a:tbl>
              <a:tblPr>
                <a:tableStyleId>{5C22544A-7EE6-4342-B048-85BDC9FD1C3A}</a:tableStyleId>
              </a:tblPr>
              <a:tblGrid>
                <a:gridCol w="666000">
                  <a:extLst>
                    <a:ext uri="{9D8B030D-6E8A-4147-A177-3AD203B41FA5}">
                      <a16:colId xmlns:a16="http://schemas.microsoft.com/office/drawing/2014/main" val="2705446079"/>
                    </a:ext>
                  </a:extLst>
                </a:gridCol>
                <a:gridCol w="1195200">
                  <a:extLst>
                    <a:ext uri="{9D8B030D-6E8A-4147-A177-3AD203B41FA5}">
                      <a16:colId xmlns:a16="http://schemas.microsoft.com/office/drawing/2014/main" val="4283471276"/>
                    </a:ext>
                  </a:extLst>
                </a:gridCol>
                <a:gridCol w="1378800">
                  <a:extLst>
                    <a:ext uri="{9D8B030D-6E8A-4147-A177-3AD203B41FA5}">
                      <a16:colId xmlns:a16="http://schemas.microsoft.com/office/drawing/2014/main" val="3426858237"/>
                    </a:ext>
                  </a:extLst>
                </a:gridCol>
              </a:tblGrid>
              <a:tr h="313200">
                <a:tc gridSpan="3">
                  <a:txBody>
                    <a:bodyPr/>
                    <a:lstStyle/>
                    <a:p>
                      <a:pPr algn="l" fontAlgn="ctr"/>
                      <a:r>
                        <a:rPr lang="zh-TW" altLang="en-US" sz="1050" b="1" u="none" strike="noStrike" dirty="0">
                          <a:effectLst/>
                          <a:latin typeface="+mn-ea"/>
                          <a:ea typeface="+mn-ea"/>
                        </a:rPr>
                        <a:t>■大阪府自然環境保全条例　適用除外市</a:t>
                      </a:r>
                      <a:endParaRPr lang="zh-TW" altLang="en-US" sz="1050" b="1" i="0" u="none" strike="noStrike" dirty="0">
                        <a:solidFill>
                          <a:srgbClr val="000000"/>
                        </a:solidFill>
                        <a:effectLst/>
                        <a:latin typeface="+mn-ea"/>
                        <a:ea typeface="+mn-ea"/>
                      </a:endParaRP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lnL w="6350" cap="flat" cmpd="sng" algn="ctr">
                      <a:solidFill>
                        <a:schemeClr val="tx1"/>
                      </a:solidFill>
                      <a:prstDash val="solid"/>
                      <a:round/>
                      <a:headEnd type="none" w="med" len="med"/>
                      <a:tailEnd type="none" w="med" len="med"/>
                    </a:lnL>
                  </a:tcPr>
                </a:tc>
                <a:tc h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tc>
                <a:extLst>
                  <a:ext uri="{0D108BD9-81ED-4DB2-BD59-A6C34878D82A}">
                    <a16:rowId xmlns:a16="http://schemas.microsoft.com/office/drawing/2014/main" val="3492144808"/>
                  </a:ext>
                </a:extLst>
              </a:tr>
              <a:tr h="230400">
                <a:tc>
                  <a:txBody>
                    <a:bodyPr/>
                    <a:lstStyle/>
                    <a:p>
                      <a:pPr algn="ctr" fontAlgn="ctr"/>
                      <a:r>
                        <a:rPr lang="ja-JP" altLang="en-US" sz="900" u="none" strike="noStrike" dirty="0">
                          <a:effectLst/>
                          <a:latin typeface="+mn-ea"/>
                          <a:ea typeface="+mn-ea"/>
                        </a:rPr>
                        <a:t>市町村名</a:t>
                      </a:r>
                      <a:endParaRPr lang="ja-JP" altLang="en-US" sz="900" b="0" i="0" u="none" strike="noStrike" dirty="0">
                        <a:solidFill>
                          <a:srgbClr val="000000"/>
                        </a:solidFill>
                        <a:effectLst/>
                        <a:latin typeface="+mn-ea"/>
                        <a:ea typeface="+mn-ea"/>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900" dirty="0"/>
                        <a:t>担当室課</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900" u="none" strike="noStrike" dirty="0">
                          <a:effectLst/>
                          <a:latin typeface="+mn-ea"/>
                          <a:ea typeface="+mn-ea"/>
                        </a:rPr>
                        <a:t>電話番号</a:t>
                      </a:r>
                      <a:endParaRPr lang="ja-JP" altLang="en-US" sz="900" b="0" i="0" u="none" strike="noStrike" dirty="0">
                        <a:solidFill>
                          <a:srgbClr val="000000"/>
                        </a:solidFill>
                        <a:effectLst/>
                        <a:latin typeface="+mn-ea"/>
                        <a:ea typeface="+mn-ea"/>
                      </a:endParaRP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543159751"/>
                  </a:ext>
                </a:extLst>
              </a:tr>
              <a:tr h="162000">
                <a:tc>
                  <a:txBody>
                    <a:bodyPr/>
                    <a:lstStyle/>
                    <a:p>
                      <a:pPr algn="l" fontAlgn="ctr"/>
                      <a:r>
                        <a:rPr lang="ja-JP" altLang="en-US" sz="900" u="none" strike="noStrike" dirty="0">
                          <a:effectLst/>
                          <a:latin typeface="+mn-ea"/>
                          <a:ea typeface="+mn-ea"/>
                        </a:rPr>
                        <a:t>箕面市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公園緑地室</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072-724-6749</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63750312"/>
                  </a:ext>
                </a:extLst>
              </a:tr>
              <a:tr h="162000">
                <a:tc>
                  <a:txBody>
                    <a:bodyPr/>
                    <a:lstStyle/>
                    <a:p>
                      <a:pPr algn="l" fontAlgn="ctr"/>
                      <a:r>
                        <a:rPr lang="ja-JP" altLang="en-US" sz="900" u="none" strike="noStrike" dirty="0">
                          <a:effectLst/>
                          <a:latin typeface="+mn-ea"/>
                          <a:ea typeface="+mn-ea"/>
                        </a:rPr>
                        <a:t>池田市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みどり農政課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072-754-6686</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05750931"/>
                  </a:ext>
                </a:extLst>
              </a:tr>
              <a:tr h="162000">
                <a:tc rowSpan="2">
                  <a:txBody>
                    <a:bodyPr/>
                    <a:lstStyle/>
                    <a:p>
                      <a:pPr algn="l" fontAlgn="ctr"/>
                      <a:r>
                        <a:rPr lang="ja-JP" altLang="en-US" sz="900" u="none" strike="noStrike" dirty="0">
                          <a:effectLst/>
                          <a:latin typeface="+mn-ea"/>
                          <a:ea typeface="+mn-ea"/>
                        </a:rPr>
                        <a:t>豊中市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環境指導課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06-6858-2105</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87959758"/>
                  </a:ext>
                </a:extLst>
              </a:tr>
              <a:tr h="162000">
                <a:tc vMerge="1">
                  <a:txBody>
                    <a:bodyPr/>
                    <a:lstStyle/>
                    <a:p>
                      <a:endParaRPr kumimoji="1" lang="ja-JP" altLang="en-US"/>
                    </a:p>
                  </a:txBody>
                  <a:tcPr/>
                </a:tc>
                <a:tc>
                  <a:txBody>
                    <a:bodyPr/>
                    <a:lstStyle/>
                    <a:p>
                      <a:pPr algn="l" fontAlgn="ctr"/>
                      <a:r>
                        <a:rPr lang="ja-JP" altLang="en-US" sz="900" u="none" strike="noStrike" dirty="0">
                          <a:effectLst/>
                          <a:latin typeface="+mn-ea"/>
                          <a:ea typeface="+mn-ea"/>
                        </a:rPr>
                        <a:t>公園みどり推進課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a:effectLst/>
                          <a:latin typeface="+mn-ea"/>
                          <a:ea typeface="+mn-ea"/>
                        </a:rPr>
                        <a:t>06-6843-4141</a:t>
                      </a:r>
                      <a:endParaRPr lang="en-US" altLang="ja-JP" sz="900" b="0" i="0" u="none" strike="noStrike">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9226474"/>
                  </a:ext>
                </a:extLst>
              </a:tr>
              <a:tr h="162000">
                <a:tc>
                  <a:txBody>
                    <a:bodyPr/>
                    <a:lstStyle/>
                    <a:p>
                      <a:pPr algn="l" fontAlgn="ctr"/>
                      <a:r>
                        <a:rPr lang="ja-JP" altLang="en-US" sz="900" u="none" strike="noStrike" dirty="0">
                          <a:effectLst/>
                          <a:latin typeface="+mn-ea"/>
                          <a:ea typeface="+mn-ea"/>
                        </a:rPr>
                        <a:t>吹田市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公園みどり室</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06-6834-5364</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29636308"/>
                  </a:ext>
                </a:extLst>
              </a:tr>
              <a:tr h="162000">
                <a:tc>
                  <a:txBody>
                    <a:bodyPr/>
                    <a:lstStyle/>
                    <a:p>
                      <a:pPr algn="l" fontAlgn="ctr"/>
                      <a:r>
                        <a:rPr lang="ja-JP" altLang="en-US" sz="900" u="none" strike="noStrike" dirty="0">
                          <a:effectLst/>
                          <a:latin typeface="+mn-ea"/>
                          <a:ea typeface="+mn-ea"/>
                        </a:rPr>
                        <a:t>高槻市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農林緑政課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072-674-7402</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32179112"/>
                  </a:ext>
                </a:extLst>
              </a:tr>
              <a:tr h="162000">
                <a:tc>
                  <a:txBody>
                    <a:bodyPr/>
                    <a:lstStyle/>
                    <a:p>
                      <a:pPr algn="l" fontAlgn="ctr"/>
                      <a:r>
                        <a:rPr lang="ja-JP" altLang="en-US" sz="900" u="none" strike="noStrike" dirty="0">
                          <a:effectLst/>
                          <a:latin typeface="+mn-ea"/>
                          <a:ea typeface="+mn-ea"/>
                        </a:rPr>
                        <a:t>守口市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道路公園課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06-6992-1702</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1048133"/>
                  </a:ext>
                </a:extLst>
              </a:tr>
              <a:tr h="162000">
                <a:tc>
                  <a:txBody>
                    <a:bodyPr/>
                    <a:lstStyle/>
                    <a:p>
                      <a:pPr algn="l" fontAlgn="ctr"/>
                      <a:r>
                        <a:rPr lang="ja-JP" altLang="en-US" sz="900" u="none" strike="noStrike" dirty="0">
                          <a:effectLst/>
                          <a:latin typeface="+mn-ea"/>
                          <a:ea typeface="+mn-ea"/>
                        </a:rPr>
                        <a:t>茨木市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公園緑地課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072-620-1654</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5199292"/>
                  </a:ext>
                </a:extLst>
              </a:tr>
              <a:tr h="162000">
                <a:tc>
                  <a:txBody>
                    <a:bodyPr/>
                    <a:lstStyle/>
                    <a:p>
                      <a:pPr algn="l" fontAlgn="ctr"/>
                      <a:r>
                        <a:rPr lang="ja-JP" altLang="en-US" sz="900" u="none" strike="noStrike" dirty="0">
                          <a:effectLst/>
                          <a:latin typeface="+mn-ea"/>
                          <a:ea typeface="+mn-ea"/>
                        </a:rPr>
                        <a:t>八尾市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農とみどりの振興課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072-924-3869</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06702142"/>
                  </a:ext>
                </a:extLst>
              </a:tr>
              <a:tr h="162000">
                <a:tc>
                  <a:txBody>
                    <a:bodyPr/>
                    <a:lstStyle/>
                    <a:p>
                      <a:pPr algn="l" fontAlgn="ctr"/>
                      <a:r>
                        <a:rPr lang="ja-JP" altLang="en-US" sz="900" u="none" strike="noStrike" dirty="0">
                          <a:effectLst/>
                          <a:latin typeface="+mn-ea"/>
                          <a:ea typeface="+mn-ea"/>
                        </a:rPr>
                        <a:t>堺市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zh-TW" altLang="en-US" sz="900" u="none" strike="noStrike" dirty="0">
                          <a:effectLst/>
                          <a:latin typeface="+mn-ea"/>
                          <a:ea typeface="+mn-ea"/>
                        </a:rPr>
                        <a:t>公園緑地整備課</a:t>
                      </a:r>
                      <a:endParaRPr lang="zh-TW"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072-228-7424</a:t>
                      </a:r>
                      <a:endParaRPr lang="en-US" altLang="ja-JP"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55593320"/>
                  </a:ext>
                </a:extLst>
              </a:tr>
              <a:tr h="162000">
                <a:tc>
                  <a:txBody>
                    <a:bodyPr/>
                    <a:lstStyle/>
                    <a:p>
                      <a:pPr algn="l" fontAlgn="ctr"/>
                      <a:r>
                        <a:rPr lang="ja-JP" altLang="en-US" sz="900" u="none" strike="noStrike" dirty="0">
                          <a:effectLst/>
                          <a:latin typeface="+mn-ea"/>
                          <a:ea typeface="+mn-ea"/>
                        </a:rPr>
                        <a:t>高石市</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mn-ea"/>
                          <a:ea typeface="+mn-ea"/>
                        </a:rPr>
                        <a:t>環境政策課</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altLang="ja-JP" sz="900" u="none" strike="noStrike" dirty="0">
                          <a:effectLst/>
                          <a:latin typeface="+mn-ea"/>
                          <a:ea typeface="+mn-ea"/>
                        </a:rPr>
                        <a:t>072-265-1001</a:t>
                      </a:r>
                      <a:r>
                        <a:rPr lang="ja-JP" altLang="en-US" sz="900" u="none" strike="noStrike" dirty="0">
                          <a:effectLst/>
                          <a:latin typeface="+mn-ea"/>
                          <a:ea typeface="+mn-ea"/>
                        </a:rPr>
                        <a:t>㈹</a:t>
                      </a:r>
                      <a:endParaRPr lang="ja-JP" altLang="en-US" sz="900" b="0" i="0" u="none" strike="noStrike" dirty="0">
                        <a:solidFill>
                          <a:srgbClr val="000000"/>
                        </a:solidFill>
                        <a:effectLst/>
                        <a:latin typeface="+mn-ea"/>
                        <a:ea typeface="+mn-ea"/>
                      </a:endParaRPr>
                    </a:p>
                  </a:txBody>
                  <a:tcPr marL="36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8256221"/>
                  </a:ext>
                </a:extLst>
              </a:tr>
            </a:tbl>
          </a:graphicData>
        </a:graphic>
      </p:graphicFrame>
      <p:sp>
        <p:nvSpPr>
          <p:cNvPr id="20" name="テキスト ボックス 19">
            <a:extLst>
              <a:ext uri="{FF2B5EF4-FFF2-40B4-BE49-F238E27FC236}">
                <a16:creationId xmlns:a16="http://schemas.microsoft.com/office/drawing/2014/main" id="{3C5D4B36-A9CD-4093-B8E7-249BDD14B3FA}"/>
              </a:ext>
            </a:extLst>
          </p:cNvPr>
          <p:cNvSpPr txBox="1"/>
          <p:nvPr/>
        </p:nvSpPr>
        <p:spPr>
          <a:xfrm>
            <a:off x="2588001" y="6992758"/>
            <a:ext cx="1247329" cy="230832"/>
          </a:xfrm>
          <a:prstGeom prst="rect">
            <a:avLst/>
          </a:prstGeom>
          <a:noFill/>
        </p:spPr>
        <p:txBody>
          <a:bodyPr wrap="square" rtlCol="0">
            <a:spAutoFit/>
          </a:bodyPr>
          <a:lstStyle/>
          <a:p>
            <a:r>
              <a:rPr lang="en-US" altLang="ja-JP" sz="900" dirty="0">
                <a:latin typeface="+mn-ea"/>
              </a:rPr>
              <a:t>※</a:t>
            </a:r>
            <a:r>
              <a:rPr lang="ja-JP" altLang="en-US" sz="900" dirty="0">
                <a:latin typeface="+mn-ea"/>
              </a:rPr>
              <a:t>令和</a:t>
            </a:r>
            <a:r>
              <a:rPr lang="en-US" altLang="ja-JP" sz="900" dirty="0">
                <a:latin typeface="+mn-ea"/>
              </a:rPr>
              <a:t>7</a:t>
            </a:r>
            <a:r>
              <a:rPr lang="ja-JP" altLang="en-US" sz="900" dirty="0">
                <a:latin typeface="+mn-ea"/>
              </a:rPr>
              <a:t>年</a:t>
            </a:r>
            <a:r>
              <a:rPr lang="en-US" altLang="ja-JP" sz="900" dirty="0">
                <a:latin typeface="+mn-ea"/>
              </a:rPr>
              <a:t>4</a:t>
            </a:r>
            <a:r>
              <a:rPr lang="ja-JP" altLang="en-US" sz="900" dirty="0">
                <a:latin typeface="+mn-ea"/>
              </a:rPr>
              <a:t>月時点</a:t>
            </a:r>
            <a:endParaRPr kumimoji="1" lang="ja-JP" altLang="en-US" sz="900" dirty="0">
              <a:latin typeface="+mn-ea"/>
            </a:endParaRPr>
          </a:p>
        </p:txBody>
      </p:sp>
    </p:spTree>
    <p:extLst>
      <p:ext uri="{BB962C8B-B14F-4D97-AF65-F5344CB8AC3E}">
        <p14:creationId xmlns:p14="http://schemas.microsoft.com/office/powerpoint/2010/main" val="2822365684"/>
      </p:ext>
    </p:extLst>
  </p:cSld>
  <p:clrMapOvr>
    <a:masterClrMapping/>
  </p:clrMapOvr>
</p:sld>
</file>

<file path=ppt/theme/theme1.xml><?xml version="1.0" encoding="utf-8"?>
<a:theme xmlns:a="http://schemas.openxmlformats.org/drawingml/2006/main" name="Default Theme">
  <a:themeElements>
    <a:clrScheme name="からふるぽっぷ">
      <a:dk1>
        <a:sysClr val="windowText" lastClr="000000"/>
      </a:dk1>
      <a:lt1>
        <a:sysClr val="window" lastClr="FFFFFF"/>
      </a:lt1>
      <a:dk2>
        <a:srgbClr val="44546A"/>
      </a:dk2>
      <a:lt2>
        <a:srgbClr val="E7E6E6"/>
      </a:lt2>
      <a:accent1>
        <a:srgbClr val="00A4FE"/>
      </a:accent1>
      <a:accent2>
        <a:srgbClr val="00EAD7"/>
      </a:accent2>
      <a:accent3>
        <a:srgbClr val="0EDC00"/>
      </a:accent3>
      <a:accent4>
        <a:srgbClr val="FFD800"/>
      </a:accent4>
      <a:accent5>
        <a:srgbClr val="FF5532"/>
      </a:accent5>
      <a:accent6>
        <a:srgbClr val="FF52A6"/>
      </a:accent6>
      <a:hlink>
        <a:srgbClr val="9B2FC6"/>
      </a:hlink>
      <a:folHlink>
        <a:srgbClr val="7A1F4A"/>
      </a:folHlink>
    </a:clrScheme>
    <a:fontScheme name="基本のやつ">
      <a:majorFont>
        <a:latin typeface="Century Gothic"/>
        <a:ea typeface="BIZ UDPゴシック"/>
        <a:cs typeface=""/>
      </a:majorFont>
      <a:minorFont>
        <a:latin typeface="Segoe UI"/>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fault Theme" id="{96C9A9BC-5D2A-4764-B0EF-829FDAAA2262}" vid="{A1AF9C8C-2FF2-46F5-B125-62B1357CE053}"/>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0</TotalTime>
  <Words>2260</Words>
  <Application>Microsoft Office PowerPoint</Application>
  <PresentationFormat>ユーザー設定</PresentationFormat>
  <Paragraphs>327</Paragraphs>
  <Slides>4</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4</vt:i4>
      </vt:variant>
    </vt:vector>
  </HeadingPairs>
  <TitlesOfParts>
    <vt:vector size="14" baseType="lpstr">
      <vt:lpstr>BIZ UDPゴシック</vt:lpstr>
      <vt:lpstr>HG丸ｺﾞｼｯｸM-PRO</vt:lpstr>
      <vt:lpstr>ＭＳ 明朝</vt:lpstr>
      <vt:lpstr>UD デジタル 教科書体 NK-R</vt:lpstr>
      <vt:lpstr>游ゴシック</vt:lpstr>
      <vt:lpstr>Arial</vt:lpstr>
      <vt:lpstr>Century Gothic</vt:lpstr>
      <vt:lpstr>Segoe UI</vt:lpstr>
      <vt:lpstr>Wingdings</vt:lpstr>
      <vt:lpstr>Default Theme</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2025-03-11T01:28:16Z</dcterms:created>
  <dcterms:modified xsi:type="dcterms:W3CDTF">2025-05-26T01:04:31Z</dcterms:modified>
</cp:coreProperties>
</file>