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0000FF"/>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6583" autoAdjust="0"/>
  </p:normalViewPr>
  <p:slideViewPr>
    <p:cSldViewPr>
      <p:cViewPr varScale="1">
        <p:scale>
          <a:sx n="53" d="100"/>
          <a:sy n="53" d="100"/>
        </p:scale>
        <p:origin x="870" y="96"/>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1" y="2982598"/>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1"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2021/9/9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28550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2021/9/9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40028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2994959" y="537847"/>
            <a:ext cx="4031615"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95668" y="537847"/>
            <a:ext cx="11885930"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2021/9/9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38882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2021/9/9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96560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3"/>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9"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2021/9/9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03491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9067801"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2021/9/9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49587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1" y="2149160"/>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1" y="3044826"/>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7" y="2149160"/>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7" y="3044826"/>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B837422-5276-41F7-AFD5-762C53AC6E1B}" type="datetimeFigureOut">
              <a:rPr kumimoji="1" lang="ja-JP" altLang="en-US" smtClean="0"/>
              <a:t>2021/9/9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05637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B837422-5276-41F7-AFD5-762C53AC6E1B}" type="datetimeFigureOut">
              <a:rPr kumimoji="1" lang="ja-JP" altLang="en-US" smtClean="0"/>
              <a:t>2021/9/9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56626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B837422-5276-41F7-AFD5-762C53AC6E1B}" type="datetimeFigureOut">
              <a:rPr kumimoji="1" lang="ja-JP" altLang="en-US" smtClean="0"/>
              <a:t>2021/9/9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88740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1"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2021/9/9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93826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2"/>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5"/>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2021/9/9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66494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3"/>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0B837422-5276-41F7-AFD5-762C53AC6E1B}" type="datetimeFigureOut">
              <a:rPr kumimoji="1" lang="ja-JP" altLang="en-US" smtClean="0"/>
              <a:t>2021/9/9</a:t>
            </a:fld>
            <a:endParaRPr kumimoji="1" lang="ja-JP" altLang="en-US"/>
          </a:p>
        </p:txBody>
      </p:sp>
      <p:sp>
        <p:nvSpPr>
          <p:cNvPr id="5" name="フッター プレースホルダー 4"/>
          <p:cNvSpPr>
            <a:spLocks noGrp="1"/>
          </p:cNvSpPr>
          <p:nvPr>
            <p:ph type="ftr" sz="quarter" idx="3"/>
          </p:nvPr>
        </p:nvSpPr>
        <p:spPr>
          <a:xfrm>
            <a:off x="4373880" y="8898893"/>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3"/>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52519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emf"/><Relationship Id="rId10" Type="http://schemas.openxmlformats.org/officeDocument/2006/relationships/image" Target="../media/image9.jpeg"/><Relationship Id="rId4" Type="http://schemas.openxmlformats.org/officeDocument/2006/relationships/image" Target="../media/image3.emf"/><Relationship Id="rId9" Type="http://schemas.openxmlformats.org/officeDocument/2006/relationships/image" Target="../media/image8.png"/><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76B84DF4-EAEB-4E75-B2F6-57ED43B8E522}"/>
              </a:ext>
            </a:extLst>
          </p:cNvPr>
          <p:cNvPicPr>
            <a:picLocks noChangeAspect="1"/>
          </p:cNvPicPr>
          <p:nvPr/>
        </p:nvPicPr>
        <p:blipFill>
          <a:blip r:embed="rId2"/>
          <a:stretch>
            <a:fillRect/>
          </a:stretch>
        </p:blipFill>
        <p:spPr>
          <a:xfrm>
            <a:off x="7592691" y="3852202"/>
            <a:ext cx="2966592" cy="1398383"/>
          </a:xfrm>
          <a:prstGeom prst="rect">
            <a:avLst/>
          </a:prstGeom>
        </p:spPr>
      </p:pic>
      <p:pic>
        <p:nvPicPr>
          <p:cNvPr id="15" name="図 14">
            <a:extLst>
              <a:ext uri="{FF2B5EF4-FFF2-40B4-BE49-F238E27FC236}">
                <a16:creationId xmlns:a16="http://schemas.microsoft.com/office/drawing/2014/main" id="{7D74F897-9D93-4488-9E0C-888CB5BEA6B7}"/>
              </a:ext>
            </a:extLst>
          </p:cNvPr>
          <p:cNvPicPr>
            <a:picLocks noChangeAspect="1"/>
          </p:cNvPicPr>
          <p:nvPr/>
        </p:nvPicPr>
        <p:blipFill>
          <a:blip r:embed="rId3"/>
          <a:stretch>
            <a:fillRect/>
          </a:stretch>
        </p:blipFill>
        <p:spPr>
          <a:xfrm>
            <a:off x="6512749" y="6423187"/>
            <a:ext cx="1783913" cy="990000"/>
          </a:xfrm>
          <a:prstGeom prst="rect">
            <a:avLst/>
          </a:prstGeom>
        </p:spPr>
      </p:pic>
      <p:sp>
        <p:nvSpPr>
          <p:cNvPr id="47" name="テキスト ボックス 46"/>
          <p:cNvSpPr txBox="1"/>
          <p:nvPr/>
        </p:nvSpPr>
        <p:spPr>
          <a:xfrm>
            <a:off x="-5387" y="625679"/>
            <a:ext cx="6324084" cy="3791248"/>
          </a:xfrm>
          <a:prstGeom prst="roundRect">
            <a:avLst>
              <a:gd name="adj" fmla="val 6211"/>
            </a:avLst>
          </a:prstGeom>
          <a:noFill/>
          <a:ln w="6350">
            <a:noFill/>
          </a:ln>
        </p:spPr>
        <p:txBody>
          <a:bodyPr wrap="square" rtlCol="0">
            <a:spAutoFit/>
          </a:bodyPr>
          <a:lstStyle/>
          <a:p>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Tx/>
              <a:buChar char="○"/>
            </a:pPr>
            <a:r>
              <a:rPr lang="ja-JP" altLang="en-US" sz="1100" dirty="0">
                <a:latin typeface="Meiryo UI" panose="020B0604030504040204" pitchFamily="50" charset="-128"/>
                <a:ea typeface="Meiryo UI" panose="020B0604030504040204" pitchFamily="50" charset="-128"/>
              </a:rPr>
              <a:t>大阪湾の環境の保全・再生・創出については、国の総量削減基本方針に基づき８次にわたり総量削減計画を策定するとともに総量規制基準を設定して、化学的酸素要求量（</a:t>
            </a:r>
            <a:r>
              <a:rPr lang="en-US" altLang="ja-JP" sz="1100" dirty="0">
                <a:latin typeface="Meiryo UI" panose="020B0604030504040204" pitchFamily="50" charset="-128"/>
                <a:ea typeface="Meiryo UI" panose="020B0604030504040204" pitchFamily="50" charset="-128"/>
              </a:rPr>
              <a:t>COD</a:t>
            </a:r>
            <a:r>
              <a:rPr lang="ja-JP" altLang="en-US" sz="1100" dirty="0">
                <a:latin typeface="Meiryo UI" panose="020B0604030504040204" pitchFamily="50" charset="-128"/>
                <a:ea typeface="Meiryo UI" panose="020B0604030504040204" pitchFamily="50" charset="-128"/>
              </a:rPr>
              <a:t>）等の汚濁物質の総量の削減等の取組みを推進。</a:t>
            </a:r>
            <a:endParaRPr lang="en-US" altLang="ja-JP" sz="1100" dirty="0">
              <a:latin typeface="Meiryo UI" panose="020B0604030504040204" pitchFamily="50" charset="-128"/>
              <a:ea typeface="Meiryo UI" panose="020B0604030504040204" pitchFamily="50" charset="-128"/>
            </a:endParaRPr>
          </a:p>
          <a:p>
            <a:pPr marL="171450" indent="-171450">
              <a:buFontTx/>
              <a:buChar char="○"/>
            </a:pPr>
            <a:endParaRPr lang="en-US" altLang="ja-JP" sz="200" dirty="0">
              <a:solidFill>
                <a:srgbClr val="FF0000"/>
              </a:solidFill>
              <a:latin typeface="Meiryo UI" panose="020B0604030504040204" pitchFamily="50" charset="-128"/>
              <a:ea typeface="Meiryo UI" panose="020B0604030504040204" pitchFamily="50" charset="-128"/>
            </a:endParaRPr>
          </a:p>
          <a:p>
            <a:pPr marL="171450" indent="-171450">
              <a:buFontTx/>
              <a:buChar char="○"/>
            </a:pPr>
            <a:r>
              <a:rPr lang="ja-JP" altLang="en-US" sz="1100" dirty="0">
                <a:latin typeface="Meiryo UI" panose="020B0604030504040204" pitchFamily="50" charset="-128"/>
                <a:ea typeface="Meiryo UI" panose="020B0604030504040204" pitchFamily="50" charset="-128"/>
              </a:rPr>
              <a:t>また、国の瀬戸内海環境保全基本計画に基づき大阪府計画を策定して、湾奥部における生物が生息しやすい場の創出等の取組みを推進</a:t>
            </a:r>
            <a:r>
              <a:rPr lang="ja-JP" altLang="ja-JP"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171450" indent="-171450">
              <a:buFontTx/>
              <a:buChar char="○"/>
            </a:pPr>
            <a:r>
              <a:rPr lang="ja-JP" altLang="en-US" sz="1100" dirty="0">
                <a:latin typeface="Meiryo UI" panose="020B0604030504040204" pitchFamily="50" charset="-128"/>
                <a:ea typeface="Meiryo UI" panose="020B0604030504040204" pitchFamily="50" charset="-128"/>
              </a:rPr>
              <a:t>令和３年３月に中央環境審議会から第９次総量削減のあり方について答申され、大阪湾については、　　</a:t>
            </a:r>
            <a:r>
              <a:rPr lang="en-US" altLang="ja-JP" sz="1100" dirty="0">
                <a:latin typeface="Meiryo UI" panose="020B0604030504040204" pitchFamily="50" charset="-128"/>
                <a:ea typeface="Meiryo UI" panose="020B0604030504040204" pitchFamily="50" charset="-128"/>
              </a:rPr>
              <a:t>COD</a:t>
            </a:r>
            <a:r>
              <a:rPr lang="ja-JP" altLang="en-US" sz="1100" dirty="0">
                <a:latin typeface="Meiryo UI" panose="020B0604030504040204" pitchFamily="50" charset="-128"/>
                <a:ea typeface="Meiryo UI" panose="020B0604030504040204" pitchFamily="50" charset="-128"/>
              </a:rPr>
              <a:t>等の規制の強化は行わず現在の水質を維持する取組を継続しつつ、湾奥部における栄養塩類の偏在による貧酸素水塊の発生などの問題に対応するため、局所的な対策として藻場・干潟の再生や流況改善、底質改善等の推進が必要等との指摘。</a:t>
            </a:r>
            <a:endParaRPr lang="en-US" altLang="ja-JP" sz="1100" dirty="0">
              <a:latin typeface="Meiryo UI" panose="020B0604030504040204" pitchFamily="50" charset="-128"/>
              <a:ea typeface="Meiryo UI" panose="020B0604030504040204" pitchFamily="50" charset="-128"/>
            </a:endParaRPr>
          </a:p>
          <a:p>
            <a:pPr marL="171450" indent="-171450">
              <a:buFontTx/>
              <a:buChar char="○"/>
            </a:pPr>
            <a:r>
              <a:rPr lang="ja-JP" altLang="en-US" sz="1100" dirty="0">
                <a:latin typeface="Meiryo UI" panose="020B0604030504040204" pitchFamily="50" charset="-128"/>
                <a:ea typeface="Meiryo UI" panose="020B0604030504040204" pitchFamily="50" charset="-128"/>
              </a:rPr>
              <a:t>令和２年３月に瀬戸内海の環境保全の方策のあり方について答申され、栄養塩類の管理等による生物の多様性及び生産性の確保やプラスチックごみを含む漂流・漂着・海底ごみ、気候変動といった課題について指摘されたことを受けて、令和３年２月に瀬戸内海環境保全特別措置法の改正法案が国会に提出された。</a:t>
            </a:r>
            <a:endParaRPr lang="en-US" altLang="ja-JP" sz="1100" dirty="0">
              <a:latin typeface="Meiryo UI" panose="020B0604030504040204" pitchFamily="50" charset="-128"/>
              <a:ea typeface="Meiryo UI" panose="020B0604030504040204" pitchFamily="50" charset="-128"/>
            </a:endParaRPr>
          </a:p>
          <a:p>
            <a:pPr marL="171450" indent="-171450">
              <a:buFontTx/>
              <a:buChar char="○"/>
            </a:pPr>
            <a:endParaRPr lang="en-US" altLang="ja-JP" sz="200" dirty="0">
              <a:solidFill>
                <a:srgbClr val="FF0000"/>
              </a:solidFill>
              <a:latin typeface="Meiryo UI" panose="020B0604030504040204" pitchFamily="50" charset="-128"/>
              <a:ea typeface="Meiryo UI" panose="020B0604030504040204" pitchFamily="50" charset="-128"/>
            </a:endParaRPr>
          </a:p>
          <a:p>
            <a:pPr marL="171450" indent="-171450">
              <a:buFontTx/>
              <a:buChar char="○"/>
            </a:pPr>
            <a:r>
              <a:rPr lang="ja-JP" altLang="en-US" sz="1100" dirty="0">
                <a:latin typeface="Meiryo UI" panose="020B0604030504040204" pitchFamily="50" charset="-128"/>
                <a:ea typeface="Meiryo UI" panose="020B0604030504040204" pitchFamily="50" charset="-128"/>
              </a:rPr>
              <a:t>今後、国においては、これらの答申等を踏まえ、総量削減基本方針の策定と瀬戸内海環境保全基本計画の変更が行われる予定</a:t>
            </a:r>
            <a:r>
              <a:rPr lang="ja-JP" altLang="ja-JP"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171450" indent="-171450">
              <a:buFontTx/>
              <a:buChar char="○"/>
            </a:pPr>
            <a:endParaRPr lang="en-US" altLang="ja-JP" sz="1100" dirty="0">
              <a:latin typeface="Meiryo UI" panose="020B0604030504040204" pitchFamily="50" charset="-128"/>
              <a:ea typeface="Meiryo UI" panose="020B0604030504040204" pitchFamily="50" charset="-128"/>
            </a:endParaRPr>
          </a:p>
          <a:p>
            <a:pPr marL="171450" indent="-171450">
              <a:buFontTx/>
              <a:buChar char="○"/>
            </a:pPr>
            <a:endParaRPr lang="en-US" altLang="ja-JP" sz="1200" dirty="0">
              <a:latin typeface="Meiryo UI" panose="020B0604030504040204" pitchFamily="50" charset="-128"/>
              <a:ea typeface="Meiryo UI" panose="020B0604030504040204" pitchFamily="50" charset="-128"/>
            </a:endParaRPr>
          </a:p>
          <a:p>
            <a:pPr marL="171450" indent="-171450">
              <a:buFontTx/>
              <a:buChar cha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総量削減基本方針及び瀬戸内海環境保全基本計画と、大阪湾の状況を踏まえた、今後の大阪湾における環境の保全・再生・創出のあり方について諮問を行う。</a:t>
            </a:r>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2" name="グループ化 31"/>
          <p:cNvGrpSpPr/>
          <p:nvPr/>
        </p:nvGrpSpPr>
        <p:grpSpPr>
          <a:xfrm>
            <a:off x="8799087" y="839463"/>
            <a:ext cx="4036748" cy="2484379"/>
            <a:chOff x="-68542" y="3260334"/>
            <a:chExt cx="4036748" cy="2484379"/>
          </a:xfrm>
        </p:grpSpPr>
        <p:grpSp>
          <p:nvGrpSpPr>
            <p:cNvPr id="5" name="グループ化 4"/>
            <p:cNvGrpSpPr/>
            <p:nvPr/>
          </p:nvGrpSpPr>
          <p:grpSpPr>
            <a:xfrm>
              <a:off x="-68542" y="3260334"/>
              <a:ext cx="3938246" cy="1049323"/>
              <a:chOff x="-43420" y="2556798"/>
              <a:chExt cx="4640447" cy="1049323"/>
            </a:xfrm>
          </p:grpSpPr>
          <p:sp>
            <p:nvSpPr>
              <p:cNvPr id="27" name="テキスト ボックス 26"/>
              <p:cNvSpPr txBox="1"/>
              <p:nvPr/>
            </p:nvSpPr>
            <p:spPr>
              <a:xfrm>
                <a:off x="-43420" y="2556798"/>
                <a:ext cx="2657029" cy="307777"/>
              </a:xfrm>
              <a:prstGeom prst="rect">
                <a:avLst/>
              </a:prstGeom>
              <a:noFill/>
              <a:ln w="9525">
                <a:noFill/>
              </a:ln>
            </p:spPr>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COD</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6534" y="2759735"/>
                <a:ext cx="4540493" cy="846386"/>
              </a:xfrm>
              <a:prstGeom prst="rect">
                <a:avLst/>
              </a:prstGeom>
              <a:noFill/>
              <a:ln w="9525">
                <a:noFill/>
              </a:ln>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・長期的には、各海域とも、</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年代前半にかけて減少後、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横ばい傾向。</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・環境基準の達成率は、近年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66.7%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で横ばい。</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環境基準点における全層平均の年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％値が、水域ごとに全ての環境基準点</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兵庫県域</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含む）で達成しているかどうかで評価）</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2" name="テキスト ボックス 21"/>
            <p:cNvSpPr txBox="1"/>
            <p:nvPr/>
          </p:nvSpPr>
          <p:spPr>
            <a:xfrm>
              <a:off x="1118441" y="5375381"/>
              <a:ext cx="2849765" cy="369332"/>
            </a:xfrm>
            <a:prstGeom prst="rect">
              <a:avLst/>
            </a:prstGeom>
            <a:noFill/>
            <a:ln w="6350">
              <a:noFill/>
            </a:ln>
          </p:spPr>
          <p:txBody>
            <a:bodyPr wrap="square" rtlCol="0">
              <a:spAutoFit/>
            </a:bodyPr>
            <a:lstStyle/>
            <a:p>
              <a:pPr algn="ct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表層の</a:t>
              </a:r>
              <a:r>
                <a:rPr kumimoji="1" lang="en-US" altLang="ja-JP" sz="900" b="1" dirty="0">
                  <a:latin typeface="Meiryo UI" panose="020B0604030504040204" pitchFamily="50" charset="-128"/>
                  <a:ea typeface="Meiryo UI" panose="020B0604030504040204" pitchFamily="50" charset="-128"/>
                  <a:cs typeface="Meiryo UI" panose="020B0604030504040204" pitchFamily="50" charset="-128"/>
                </a:rPr>
                <a:t>COD</a:t>
              </a: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年平均値（</a:t>
              </a:r>
              <a:r>
                <a:rPr kumimoji="1" lang="en-US" altLang="ja-JP" sz="900" b="1" dirty="0">
                  <a:latin typeface="Meiryo UI" panose="020B0604030504040204" pitchFamily="50" charset="-128"/>
                  <a:ea typeface="Meiryo UI" panose="020B0604030504040204" pitchFamily="50" charset="-128"/>
                  <a:cs typeface="Meiryo UI" panose="020B0604030504040204" pitchFamily="50" charset="-128"/>
                </a:rPr>
                <a:t>mg/L</a:t>
              </a: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）の経年変化</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大阪府が測定する環境基準点における</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データ）</a:t>
              </a:r>
            </a:p>
          </p:txBody>
        </p:sp>
      </p:grpSp>
      <p:sp>
        <p:nvSpPr>
          <p:cNvPr id="2" name="角丸四角形 1"/>
          <p:cNvSpPr/>
          <p:nvPr/>
        </p:nvSpPr>
        <p:spPr>
          <a:xfrm>
            <a:off x="41923" y="624457"/>
            <a:ext cx="6214861" cy="3740826"/>
          </a:xfrm>
          <a:prstGeom prst="roundRect">
            <a:avLst>
              <a:gd name="adj" fmla="val 0"/>
            </a:avLst>
          </a:prstGeom>
          <a:no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6309779" y="820415"/>
            <a:ext cx="1569820" cy="307777"/>
          </a:xfrm>
          <a:prstGeom prst="rect">
            <a:avLst/>
          </a:prstGeom>
          <a:noFill/>
          <a:ln w="9525">
            <a:noFill/>
          </a:ln>
        </p:spPr>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（汚濁負荷量）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6438243" y="1056184"/>
            <a:ext cx="2577594" cy="553998"/>
          </a:xfrm>
          <a:prstGeom prst="rect">
            <a:avLst/>
          </a:prstGeom>
          <a:noFill/>
          <a:ln w="9525">
            <a:noFill/>
          </a:ln>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・第８次総量削減計画を平成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年に策定し、</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COD</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窒素、りんとも、令和元年度の削減目標量を達成。</a:t>
            </a:r>
          </a:p>
        </p:txBody>
      </p:sp>
      <p:sp>
        <p:nvSpPr>
          <p:cNvPr id="46" name="テキスト ボックス 45"/>
          <p:cNvSpPr txBox="1"/>
          <p:nvPr/>
        </p:nvSpPr>
        <p:spPr>
          <a:xfrm>
            <a:off x="6368268" y="8127661"/>
            <a:ext cx="3132000" cy="1392689"/>
          </a:xfrm>
          <a:prstGeom prst="roundRect">
            <a:avLst>
              <a:gd name="adj" fmla="val 0"/>
            </a:avLst>
          </a:prstGeom>
          <a:noFill/>
          <a:ln w="6350">
            <a:noFill/>
          </a:ln>
        </p:spPr>
        <p:txBody>
          <a:bodyPr wrap="square" rtlCol="0">
            <a:spAutoFit/>
          </a:bodyPr>
          <a:lstStyle/>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・第９次総量削減計画のあり方及び総量規制基準</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について</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・瀬戸内海府計画の中間点検と見直しのあり方</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（ポイント）</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・湾奥部の環境改善</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・湾南部の栄養塩濃度の管理</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多様な生物を育む場の確保</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6359319" y="8027648"/>
            <a:ext cx="3097055" cy="1473345"/>
          </a:xfrm>
          <a:prstGeom prst="roundRect">
            <a:avLst>
              <a:gd name="adj" fmla="val 0"/>
            </a:avLst>
          </a:prstGeom>
          <a:no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1345081" y="2879113"/>
            <a:ext cx="342108" cy="169277"/>
          </a:xfrm>
          <a:prstGeom prst="rect">
            <a:avLst/>
          </a:prstGeom>
          <a:noFill/>
        </p:spPr>
        <p:txBody>
          <a:bodyPr wrap="square" rtlCol="0">
            <a:spAutoFit/>
          </a:bodyPr>
          <a:lstStyle/>
          <a:p>
            <a:r>
              <a:rPr kumimoji="1" lang="ja-JP" altLang="en-US" sz="500" b="1" dirty="0">
                <a:latin typeface="Meiryo UI" panose="020B0604030504040204" pitchFamily="50" charset="-128"/>
                <a:ea typeface="Meiryo UI" panose="020B0604030504040204" pitchFamily="50" charset="-128"/>
              </a:rPr>
              <a:t>年度</a:t>
            </a:r>
          </a:p>
        </p:txBody>
      </p:sp>
      <p:sp>
        <p:nvSpPr>
          <p:cNvPr id="63" name="テキスト ボックス 62"/>
          <p:cNvSpPr txBox="1"/>
          <p:nvPr/>
        </p:nvSpPr>
        <p:spPr>
          <a:xfrm>
            <a:off x="6472460" y="1560240"/>
            <a:ext cx="2712027" cy="553998"/>
          </a:xfrm>
          <a:prstGeom prst="rect">
            <a:avLst/>
          </a:prstGeom>
          <a:noFill/>
          <a:ln w="9525">
            <a:noFill/>
          </a:ln>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ＣＯＤ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190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トン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(S54)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トン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(R1)</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窒素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トン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(H11)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トン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(R1)</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りん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7.2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トン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(H11)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トン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(R1)</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図 19"/>
          <p:cNvPicPr>
            <a:picLocks noChangeAspect="1"/>
          </p:cNvPicPr>
          <p:nvPr/>
        </p:nvPicPr>
        <p:blipFill>
          <a:blip r:embed="rId4"/>
          <a:stretch>
            <a:fillRect/>
          </a:stretch>
        </p:blipFill>
        <p:spPr>
          <a:xfrm>
            <a:off x="6378213" y="2064296"/>
            <a:ext cx="2761060" cy="1034978"/>
          </a:xfrm>
          <a:prstGeom prst="rect">
            <a:avLst/>
          </a:prstGeom>
        </p:spPr>
      </p:pic>
      <p:sp>
        <p:nvSpPr>
          <p:cNvPr id="64" name="テキスト ボックス 63"/>
          <p:cNvSpPr txBox="1"/>
          <p:nvPr/>
        </p:nvSpPr>
        <p:spPr>
          <a:xfrm>
            <a:off x="7495494" y="3072408"/>
            <a:ext cx="1666386" cy="200055"/>
          </a:xfrm>
          <a:prstGeom prst="rect">
            <a:avLst/>
          </a:prstGeom>
          <a:noFill/>
          <a:ln w="9525">
            <a:noFill/>
          </a:ln>
        </p:spPr>
        <p:txBody>
          <a:bodyPr wrap="square" rtlCol="0">
            <a:spAutoFit/>
          </a:bodyPr>
          <a:lstStyle/>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四捨五入の関係で総計が合わない</a:t>
            </a:r>
          </a:p>
        </p:txBody>
      </p:sp>
      <p:sp>
        <p:nvSpPr>
          <p:cNvPr id="78" name="テキスト ボックス 77"/>
          <p:cNvSpPr txBox="1"/>
          <p:nvPr/>
        </p:nvSpPr>
        <p:spPr>
          <a:xfrm>
            <a:off x="9639155" y="8167808"/>
            <a:ext cx="3543594" cy="1231106"/>
          </a:xfrm>
          <a:prstGeom prst="roundRect">
            <a:avLst>
              <a:gd name="adj" fmla="val 0"/>
            </a:avLst>
          </a:prstGeom>
          <a:noFill/>
          <a:ln w="6350">
            <a:noFill/>
          </a:ln>
        </p:spPr>
        <p:txBody>
          <a:bodyPr wrap="square" rtlCol="0">
            <a:spAutoFit/>
          </a:bodyPr>
          <a:lstStyle/>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令和３年  ６月　諮問</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水質部会での検討</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令和４年  ６月  答申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➜府で計画案を策定し、パブリックコメント・国との協議</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を経て、第９次総量削減計画の策定と瀬戸内海</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府計画の変更を予定</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令和４年９月頃を予定）</a:t>
            </a:r>
          </a:p>
        </p:txBody>
      </p:sp>
      <p:sp>
        <p:nvSpPr>
          <p:cNvPr id="82" name="角丸四角形 81"/>
          <p:cNvSpPr/>
          <p:nvPr/>
        </p:nvSpPr>
        <p:spPr>
          <a:xfrm>
            <a:off x="9639155" y="8018952"/>
            <a:ext cx="3098178" cy="1482042"/>
          </a:xfrm>
          <a:prstGeom prst="roundRect">
            <a:avLst>
              <a:gd name="adj" fmla="val 0"/>
            </a:avLst>
          </a:prstGeom>
          <a:no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7" name="テキスト ボックス 86"/>
          <p:cNvSpPr txBox="1"/>
          <p:nvPr/>
        </p:nvSpPr>
        <p:spPr bwMode="auto">
          <a:xfrm>
            <a:off x="172465" y="5045651"/>
            <a:ext cx="6156325" cy="261610"/>
          </a:xfrm>
          <a:prstGeom prst="rect">
            <a:avLst/>
          </a:prstGeom>
          <a:noFill/>
          <a:ln w="9525">
            <a:noFill/>
          </a:ln>
        </p:spPr>
        <p:style>
          <a:lnRef idx="2">
            <a:schemeClr val="dk1"/>
          </a:lnRef>
          <a:fillRef idx="1">
            <a:schemeClr val="lt1"/>
          </a:fillRef>
          <a:effectRef idx="0">
            <a:schemeClr val="dk1"/>
          </a:effectRef>
          <a:fontRef idx="minor">
            <a:schemeClr val="dk1"/>
          </a:fontRef>
        </p:style>
        <p:txBody>
          <a:bodyPr>
            <a:spAutoFit/>
          </a:bodyPr>
          <a:lstStyle/>
          <a:p>
            <a:pPr defTabSz="1280160" fontAlgn="auto">
              <a:spcBef>
                <a:spcPts val="0"/>
              </a:spcBef>
              <a:spcAft>
                <a:spcPts val="0"/>
              </a:spcAft>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指定水域：</a:t>
            </a:r>
            <a:r>
              <a:rPr lang="ja-JP" altLang="en-US" sz="1100" dirty="0">
                <a:latin typeface="Meiryo UI" panose="020B0604030504040204" pitchFamily="50" charset="-128"/>
                <a:ea typeface="Meiryo UI" panose="020B0604030504040204" pitchFamily="50" charset="-128"/>
              </a:rPr>
              <a:t>東京湾、伊勢湾、瀬戸内海</a:t>
            </a:r>
            <a:r>
              <a:rPr lang="ja-JP" altLang="en-US" sz="2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指定項目：</a:t>
            </a:r>
            <a:r>
              <a:rPr lang="ja-JP" altLang="en-US" sz="1100" dirty="0">
                <a:latin typeface="Meiryo UI" panose="020B0604030504040204" pitchFamily="50" charset="-128"/>
                <a:ea typeface="Meiryo UI" panose="020B0604030504040204" pitchFamily="50" charset="-128"/>
              </a:rPr>
              <a:t>化学的酸素要求量（ＣＯＤ）、窒素、</a:t>
            </a:r>
            <a:r>
              <a:rPr lang="ja-JP" altLang="en-US" sz="1100" dirty="0" err="1">
                <a:latin typeface="Meiryo UI" panose="020B0604030504040204" pitchFamily="50" charset="-128"/>
                <a:ea typeface="Meiryo UI" panose="020B0604030504040204" pitchFamily="50" charset="-128"/>
              </a:rPr>
              <a:t>りん</a:t>
            </a:r>
            <a:endParaRPr lang="en-US" altLang="ja-JP" sz="1100" dirty="0">
              <a:latin typeface="Meiryo UI" panose="020B0604030504040204" pitchFamily="50" charset="-128"/>
              <a:ea typeface="Meiryo UI" panose="020B0604030504040204" pitchFamily="50" charset="-128"/>
            </a:endParaRPr>
          </a:p>
        </p:txBody>
      </p:sp>
      <p:sp>
        <p:nvSpPr>
          <p:cNvPr id="88" name="テキスト ボックス 87"/>
          <p:cNvSpPr txBox="1"/>
          <p:nvPr/>
        </p:nvSpPr>
        <p:spPr bwMode="auto">
          <a:xfrm>
            <a:off x="2880866" y="5359479"/>
            <a:ext cx="3664714" cy="737265"/>
          </a:xfrm>
          <a:prstGeom prst="roundRect">
            <a:avLst>
              <a:gd name="adj" fmla="val 4282"/>
            </a:avLst>
          </a:prstGeom>
          <a:noFill/>
          <a:ln w="3175">
            <a:no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100" b="1" dirty="0">
                <a:solidFill>
                  <a:srgbClr val="000000"/>
                </a:solidFill>
                <a:latin typeface="Meiryo UI" panose="020B0604030504040204" pitchFamily="50" charset="-128"/>
                <a:ea typeface="Meiryo UI" panose="020B0604030504040204" pitchFamily="50" charset="-128"/>
                <a:cs typeface="Meiryo UI" pitchFamily="50" charset="-128"/>
              </a:rPr>
              <a:t>総量削減計画（都府県）</a:t>
            </a:r>
            <a:endParaRPr lang="en-US" altLang="ja-JP" sz="1100" b="1" dirty="0">
              <a:solidFill>
                <a:srgbClr val="000000"/>
              </a:solidFill>
              <a:latin typeface="Meiryo UI" panose="020B0604030504040204" pitchFamily="50" charset="-128"/>
              <a:ea typeface="Meiryo UI" panose="020B0604030504040204" pitchFamily="50" charset="-128"/>
              <a:cs typeface="Meiryo UI"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・発生源別</a:t>
            </a:r>
            <a:r>
              <a:rPr lang="en-US" altLang="ja-JP" sz="1000" dirty="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生活系、産業系、その他</a:t>
            </a:r>
            <a:r>
              <a:rPr lang="en-US" altLang="ja-JP" sz="1000" dirty="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の削減目標量</a:t>
            </a:r>
            <a:endParaRPr lang="en-US" altLang="ja-JP" sz="1000" dirty="0">
              <a:solidFill>
                <a:srgbClr val="000000"/>
              </a:solidFill>
              <a:latin typeface="Meiryo UI" panose="020B0604030504040204" pitchFamily="50" charset="-128"/>
              <a:ea typeface="Meiryo UI" panose="020B0604030504040204"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・削減目標量の達成の方途</a:t>
            </a:r>
            <a:endParaRPr lang="en-US" altLang="ja-JP" sz="1000" dirty="0">
              <a:solidFill>
                <a:srgbClr val="000000"/>
              </a:solidFill>
              <a:latin typeface="Meiryo UI" panose="020B0604030504040204" pitchFamily="50" charset="-128"/>
              <a:ea typeface="Meiryo UI" panose="020B0604030504040204"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・その他汚濁負荷量の総量の削減に関し必要な事項</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89" name="テキスト ボックス 88"/>
          <p:cNvSpPr txBox="1"/>
          <p:nvPr/>
        </p:nvSpPr>
        <p:spPr bwMode="auto">
          <a:xfrm>
            <a:off x="356741" y="5354152"/>
            <a:ext cx="2328862" cy="911096"/>
          </a:xfrm>
          <a:prstGeom prst="roundRect">
            <a:avLst>
              <a:gd name="adj" fmla="val 7787"/>
            </a:avLst>
          </a:prstGeom>
          <a:noFill/>
          <a:ln w="6350">
            <a:noFill/>
          </a:ln>
        </p:spPr>
        <p:style>
          <a:lnRef idx="2">
            <a:schemeClr val="dk1"/>
          </a:lnRef>
          <a:fillRef idx="1">
            <a:schemeClr val="lt1"/>
          </a:fillRef>
          <a:effectRef idx="0">
            <a:schemeClr val="dk1"/>
          </a:effectRef>
          <a:fontRef idx="minor">
            <a:schemeClr val="dk1"/>
          </a:fontRef>
        </p:style>
        <p:txBody>
          <a:bodyPr>
            <a:spAutoFit/>
          </a:bodyPr>
          <a:lstStyle/>
          <a:p>
            <a:r>
              <a:rPr lang="ja-JP" altLang="en-US" sz="1100" b="1" dirty="0">
                <a:solidFill>
                  <a:srgbClr val="000000"/>
                </a:solidFill>
                <a:latin typeface="Meiryo UI" panose="020B0604030504040204" pitchFamily="50" charset="-128"/>
                <a:ea typeface="Meiryo UI" panose="020B0604030504040204" pitchFamily="50" charset="-128"/>
                <a:cs typeface="Meiryo UI" pitchFamily="50" charset="-128"/>
              </a:rPr>
              <a:t>総量削減基本方針（国）</a:t>
            </a:r>
            <a:endParaRPr lang="en-US" altLang="ja-JP" sz="1100" b="1" dirty="0">
              <a:solidFill>
                <a:srgbClr val="000000"/>
              </a:solidFill>
              <a:latin typeface="Meiryo UI" panose="020B0604030504040204" pitchFamily="50" charset="-128"/>
              <a:ea typeface="Meiryo UI" panose="020B0604030504040204" pitchFamily="50" charset="-128"/>
              <a:cs typeface="Meiryo UI"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・削減目標量</a:t>
            </a:r>
            <a:endParaRPr lang="en-US" altLang="ja-JP" sz="1000" dirty="0">
              <a:solidFill>
                <a:srgbClr val="000000"/>
              </a:solidFill>
              <a:latin typeface="Meiryo UI" panose="020B0604030504040204" pitchFamily="50" charset="-128"/>
              <a:ea typeface="Meiryo UI" panose="020B0604030504040204"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・目標年度</a:t>
            </a:r>
            <a:endParaRPr lang="en-US" altLang="ja-JP" sz="1000" dirty="0">
              <a:solidFill>
                <a:srgbClr val="000000"/>
              </a:solidFill>
              <a:latin typeface="Meiryo UI" panose="020B0604030504040204" pitchFamily="50" charset="-128"/>
              <a:ea typeface="Meiryo UI" panose="020B0604030504040204"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・総量の削減に関する基本的な事項</a:t>
            </a:r>
            <a:endParaRPr lang="en-US" altLang="ja-JP" sz="1000" dirty="0">
              <a:solidFill>
                <a:srgbClr val="000000"/>
              </a:solidFill>
              <a:latin typeface="Meiryo UI" panose="020B0604030504040204" pitchFamily="50" charset="-128"/>
              <a:ea typeface="Meiryo UI" panose="020B0604030504040204" pitchFamily="50" charset="-128"/>
            </a:endParaRPr>
          </a:p>
          <a:p>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90" name="テキスト ボックス 89"/>
          <p:cNvSpPr txBox="1"/>
          <p:nvPr/>
        </p:nvSpPr>
        <p:spPr bwMode="auto">
          <a:xfrm>
            <a:off x="2845229" y="6219370"/>
            <a:ext cx="3452812" cy="423535"/>
          </a:xfrm>
          <a:prstGeom prst="roundRect">
            <a:avLst>
              <a:gd name="adj" fmla="val 4282"/>
            </a:avLst>
          </a:prstGeom>
          <a:noFill/>
          <a:ln w="3175">
            <a:noFill/>
          </a:ln>
        </p:spPr>
        <p:style>
          <a:lnRef idx="2">
            <a:schemeClr val="dk1"/>
          </a:lnRef>
          <a:fillRef idx="1">
            <a:schemeClr val="lt1"/>
          </a:fillRef>
          <a:effectRef idx="0">
            <a:schemeClr val="dk1"/>
          </a:effectRef>
          <a:fontRef idx="minor">
            <a:schemeClr val="dk1"/>
          </a:fontRef>
        </p:style>
        <p:txBody>
          <a:bodyPr>
            <a:spAutoFit/>
          </a:bodyPr>
          <a:lstStyle/>
          <a:p>
            <a:r>
              <a:rPr lang="ja-JP" altLang="en-US" sz="1100" b="1" dirty="0">
                <a:solidFill>
                  <a:srgbClr val="000000"/>
                </a:solidFill>
                <a:latin typeface="Meiryo UI" panose="020B0604030504040204" pitchFamily="50" charset="-128"/>
                <a:ea typeface="Meiryo UI" panose="020B0604030504040204" pitchFamily="50" charset="-128"/>
                <a:cs typeface="Meiryo UI" pitchFamily="50" charset="-128"/>
              </a:rPr>
              <a:t>総量規制基準（都府県）</a:t>
            </a:r>
            <a:endParaRPr lang="en-US" altLang="ja-JP" sz="1100" b="1" dirty="0">
              <a:solidFill>
                <a:srgbClr val="000000"/>
              </a:solidFill>
              <a:latin typeface="Meiryo UI" panose="020B0604030504040204" pitchFamily="50" charset="-128"/>
              <a:ea typeface="Meiryo UI" panose="020B0604030504040204" pitchFamily="50" charset="-128"/>
              <a:cs typeface="Meiryo UI"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業種区分ごとに国が定める範囲内で基準を設定。</a:t>
            </a:r>
            <a:endParaRPr lang="en-US" altLang="ja-JP" sz="1000" dirty="0">
              <a:solidFill>
                <a:srgbClr val="000000"/>
              </a:solidFill>
              <a:latin typeface="Meiryo UI" panose="020B0604030504040204" pitchFamily="50" charset="-128"/>
              <a:ea typeface="Meiryo UI" panose="020B0604030504040204" pitchFamily="50" charset="-128"/>
            </a:endParaRPr>
          </a:p>
        </p:txBody>
      </p:sp>
      <p:cxnSp>
        <p:nvCxnSpPr>
          <p:cNvPr id="91" name="直線矢印コネクタ 90"/>
          <p:cNvCxnSpPr/>
          <p:nvPr/>
        </p:nvCxnSpPr>
        <p:spPr bwMode="auto">
          <a:xfrm>
            <a:off x="2537768" y="5745394"/>
            <a:ext cx="29686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92" name="角丸四角形 91"/>
          <p:cNvSpPr/>
          <p:nvPr/>
        </p:nvSpPr>
        <p:spPr bwMode="auto">
          <a:xfrm>
            <a:off x="321816" y="5334994"/>
            <a:ext cx="5790077" cy="783533"/>
          </a:xfrm>
          <a:prstGeom prst="round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fontAlgn="auto">
              <a:spcBef>
                <a:spcPts val="0"/>
              </a:spcBef>
              <a:spcAft>
                <a:spcPts val="0"/>
              </a:spcAft>
              <a:defRPr/>
            </a:pPr>
            <a:endParaRPr lang="ja-JP" altLang="en-US">
              <a:latin typeface="Meiryo UI" panose="020B0604030504040204" pitchFamily="50" charset="-128"/>
              <a:ea typeface="Meiryo UI" panose="020B0604030504040204" pitchFamily="50" charset="-128"/>
            </a:endParaRPr>
          </a:p>
        </p:txBody>
      </p:sp>
      <p:sp>
        <p:nvSpPr>
          <p:cNvPr id="93" name="角丸四角形 92"/>
          <p:cNvSpPr/>
          <p:nvPr/>
        </p:nvSpPr>
        <p:spPr bwMode="auto">
          <a:xfrm>
            <a:off x="329753" y="6168842"/>
            <a:ext cx="5782140" cy="618592"/>
          </a:xfrm>
          <a:prstGeom prst="round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fontAlgn="auto">
              <a:spcBef>
                <a:spcPts val="0"/>
              </a:spcBef>
              <a:spcAft>
                <a:spcPts val="0"/>
              </a:spcAft>
              <a:defRPr/>
            </a:pPr>
            <a:endParaRPr lang="ja-JP" altLang="en-US" dirty="0">
              <a:latin typeface="Meiryo UI" panose="020B0604030504040204" pitchFamily="50" charset="-128"/>
              <a:ea typeface="Meiryo UI" panose="020B0604030504040204" pitchFamily="50" charset="-128"/>
            </a:endParaRPr>
          </a:p>
        </p:txBody>
      </p:sp>
      <p:sp>
        <p:nvSpPr>
          <p:cNvPr id="94" name="テキスト ボックス 93"/>
          <p:cNvSpPr txBox="1"/>
          <p:nvPr/>
        </p:nvSpPr>
        <p:spPr bwMode="auto">
          <a:xfrm>
            <a:off x="357927" y="6192571"/>
            <a:ext cx="2332037" cy="596086"/>
          </a:xfrm>
          <a:prstGeom prst="roundRect">
            <a:avLst>
              <a:gd name="adj" fmla="val 4282"/>
            </a:avLst>
          </a:prstGeom>
          <a:noFill/>
          <a:ln w="3175">
            <a:noFill/>
          </a:ln>
        </p:spPr>
        <p:style>
          <a:lnRef idx="2">
            <a:schemeClr val="dk1"/>
          </a:lnRef>
          <a:fillRef idx="1">
            <a:schemeClr val="lt1"/>
          </a:fillRef>
          <a:effectRef idx="0">
            <a:schemeClr val="dk1"/>
          </a:effectRef>
          <a:fontRef idx="minor">
            <a:schemeClr val="dk1"/>
          </a:fontRef>
        </p:style>
        <p:txBody>
          <a:bodyPr>
            <a:spAutoFit/>
          </a:bodyPr>
          <a:lstStyle/>
          <a:p>
            <a:r>
              <a:rPr lang="ja-JP" altLang="en-US" sz="1100" b="1" dirty="0">
                <a:solidFill>
                  <a:srgbClr val="000000"/>
                </a:solidFill>
                <a:latin typeface="Meiryo UI" panose="020B0604030504040204" pitchFamily="50" charset="-128"/>
                <a:ea typeface="Meiryo UI" panose="020B0604030504040204" pitchFamily="50" charset="-128"/>
                <a:cs typeface="Meiryo UI" pitchFamily="50" charset="-128"/>
              </a:rPr>
              <a:t>総量規制基準（国）</a:t>
            </a:r>
            <a:endParaRPr lang="en-US" altLang="ja-JP" sz="1100" b="1" dirty="0">
              <a:solidFill>
                <a:srgbClr val="000000"/>
              </a:solidFill>
              <a:latin typeface="Meiryo UI" panose="020B0604030504040204" pitchFamily="50" charset="-128"/>
              <a:ea typeface="Meiryo UI" panose="020B0604030504040204" pitchFamily="50" charset="-128"/>
              <a:cs typeface="Meiryo UI"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rPr>
              <a:t> </a:t>
            </a:r>
            <a:r>
              <a:rPr lang="ja-JP" altLang="en-US" sz="1000" dirty="0">
                <a:solidFill>
                  <a:srgbClr val="000000"/>
                </a:solidFill>
                <a:latin typeface="Meiryo UI" panose="020B0604030504040204" pitchFamily="50" charset="-128"/>
                <a:ea typeface="Meiryo UI" panose="020B0604030504040204" pitchFamily="50" charset="-128"/>
              </a:rPr>
              <a:t>設定方法（業種区分と、業種区分</a:t>
            </a:r>
          </a:p>
          <a:p>
            <a:r>
              <a:rPr lang="ja-JP" altLang="en-US" sz="1000" dirty="0">
                <a:solidFill>
                  <a:srgbClr val="000000"/>
                </a:solidFill>
                <a:latin typeface="Meiryo UI" panose="020B0604030504040204" pitchFamily="50" charset="-128"/>
                <a:ea typeface="Meiryo UI" panose="020B0604030504040204" pitchFamily="50" charset="-128"/>
              </a:rPr>
              <a:t> ごとの基準の範囲）</a:t>
            </a:r>
            <a:endParaRPr lang="en-US" altLang="ja-JP" sz="1000" dirty="0">
              <a:solidFill>
                <a:srgbClr val="000000"/>
              </a:solidFill>
              <a:latin typeface="Meiryo UI" panose="020B0604030504040204" pitchFamily="50" charset="-128"/>
              <a:ea typeface="Meiryo UI" panose="020B0604030504040204" pitchFamily="50" charset="-128"/>
            </a:endParaRPr>
          </a:p>
        </p:txBody>
      </p:sp>
      <p:cxnSp>
        <p:nvCxnSpPr>
          <p:cNvPr id="95" name="直線矢印コネクタ 94"/>
          <p:cNvCxnSpPr/>
          <p:nvPr/>
        </p:nvCxnSpPr>
        <p:spPr bwMode="auto">
          <a:xfrm>
            <a:off x="2537171" y="6485072"/>
            <a:ext cx="296863"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96" name="テキスト ボックス 95"/>
          <p:cNvSpPr txBox="1"/>
          <p:nvPr/>
        </p:nvSpPr>
        <p:spPr>
          <a:xfrm>
            <a:off x="-61484" y="6946773"/>
            <a:ext cx="4481558" cy="306467"/>
          </a:xfrm>
          <a:prstGeom prst="roundRect">
            <a:avLst/>
          </a:prstGeom>
          <a:noFill/>
          <a:ln w="9525">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●瀬戸内海の環境の保全に関する大阪府計画について</a:t>
            </a:r>
          </a:p>
        </p:txBody>
      </p:sp>
      <p:sp>
        <p:nvSpPr>
          <p:cNvPr id="115" name="角丸四角形 114"/>
          <p:cNvSpPr/>
          <p:nvPr/>
        </p:nvSpPr>
        <p:spPr>
          <a:xfrm>
            <a:off x="40393" y="4476762"/>
            <a:ext cx="6209714" cy="5024231"/>
          </a:xfrm>
          <a:prstGeom prst="roundRect">
            <a:avLst>
              <a:gd name="adj" fmla="val 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5" name="テキスト ボックス 84"/>
          <p:cNvSpPr txBox="1"/>
          <p:nvPr/>
        </p:nvSpPr>
        <p:spPr>
          <a:xfrm>
            <a:off x="44496" y="4768140"/>
            <a:ext cx="2741673" cy="306387"/>
          </a:xfrm>
          <a:prstGeom prst="roundRect">
            <a:avLst/>
          </a:prstGeom>
          <a:noFill/>
          <a:ln w="9525">
            <a:noFill/>
          </a:ln>
        </p:spPr>
        <p:style>
          <a:lnRef idx="2">
            <a:schemeClr val="accent1"/>
          </a:lnRef>
          <a:fillRef idx="1">
            <a:schemeClr val="lt1"/>
          </a:fillRef>
          <a:effectRef idx="0">
            <a:schemeClr val="accent1"/>
          </a:effectRef>
          <a:fontRef idx="minor">
            <a:schemeClr val="dk1"/>
          </a:fontRef>
        </p:style>
        <p:txBody>
          <a:bodyPr wrap="square">
            <a:spAutoFit/>
          </a:bodyPr>
          <a:lstStyle/>
          <a:p>
            <a:pPr defTabSz="1280160" fontAlgn="auto">
              <a:spcBef>
                <a:spcPts val="0"/>
              </a:spcBef>
              <a:spcAft>
                <a:spcPts val="0"/>
              </a:spcAft>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●水質総量削減制度について</a:t>
            </a:r>
          </a:p>
        </p:txBody>
      </p:sp>
      <p:grpSp>
        <p:nvGrpSpPr>
          <p:cNvPr id="76" name="グループ化 75"/>
          <p:cNvGrpSpPr/>
          <p:nvPr/>
        </p:nvGrpSpPr>
        <p:grpSpPr>
          <a:xfrm>
            <a:off x="151698" y="6957507"/>
            <a:ext cx="6302427" cy="2723053"/>
            <a:chOff x="6627583" y="1073059"/>
            <a:chExt cx="6302427" cy="2828485"/>
          </a:xfrm>
        </p:grpSpPr>
        <p:sp>
          <p:nvSpPr>
            <p:cNvPr id="81" name="テキスト ボックス 80"/>
            <p:cNvSpPr txBox="1"/>
            <p:nvPr/>
          </p:nvSpPr>
          <p:spPr>
            <a:xfrm>
              <a:off x="6627583" y="1372647"/>
              <a:ext cx="6302427" cy="2528897"/>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・瀬戸内海環境保全特別措置法、国の基本計画に基づき策定。</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・現行計画は、基本計画が平成</a:t>
              </a:r>
              <a:r>
                <a:rPr kumimoji="1" lang="en-US" altLang="ja-JP" sz="1050" dirty="0">
                  <a:latin typeface="Meiryo UI" panose="020B0604030504040204" pitchFamily="50" charset="-128"/>
                  <a:ea typeface="Meiryo UI" panose="020B0604030504040204" pitchFamily="50" charset="-128"/>
                </a:rPr>
                <a:t>27</a:t>
              </a:r>
              <a:r>
                <a:rPr kumimoji="1" lang="ja-JP" altLang="en-US" sz="1050" dirty="0">
                  <a:latin typeface="Meiryo UI" panose="020B0604030504040204" pitchFamily="50" charset="-128"/>
                  <a:ea typeface="Meiryo UI" panose="020B0604030504040204" pitchFamily="50" charset="-128"/>
                </a:rPr>
                <a:t>年２月に変更されたことを受け、</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平成</a:t>
              </a:r>
              <a:r>
                <a:rPr kumimoji="1" lang="en-US" altLang="ja-JP" sz="1050" dirty="0">
                  <a:latin typeface="Meiryo UI" panose="020B0604030504040204" pitchFamily="50" charset="-128"/>
                  <a:ea typeface="Meiryo UI" panose="020B0604030504040204" pitchFamily="50" charset="-128"/>
                </a:rPr>
                <a:t>28</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2016</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月に変更（計画期間は概ね</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年）。</a:t>
              </a:r>
              <a:endParaRPr kumimoji="1" lang="en-US" altLang="ja-JP" sz="1050" dirty="0">
                <a:latin typeface="Meiryo UI" panose="020B0604030504040204" pitchFamily="50" charset="-128"/>
                <a:ea typeface="Meiryo UI" panose="020B0604030504040204" pitchFamily="50" charset="-128"/>
              </a:endParaRPr>
            </a:p>
            <a:p>
              <a:pPr>
                <a:lnSpc>
                  <a:spcPts val="200"/>
                </a:lnSpc>
              </a:pP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計画の概要</a:t>
              </a:r>
            </a:p>
            <a:p>
              <a:r>
                <a:rPr kumimoji="1" lang="ja-JP" altLang="en-US" sz="1050" dirty="0">
                  <a:latin typeface="Meiryo UI" panose="020B0604030504040204" pitchFamily="50" charset="-128"/>
                  <a:ea typeface="Meiryo UI" panose="020B0604030504040204" pitchFamily="50" charset="-128"/>
                </a:rPr>
                <a:t>（大阪湾のゾーニング）</a:t>
              </a:r>
            </a:p>
            <a:p>
              <a:r>
                <a:rPr kumimoji="1" lang="ja-JP" altLang="en-US" sz="1050" dirty="0">
                  <a:latin typeface="Meiryo UI" panose="020B0604030504040204" pitchFamily="50" charset="-128"/>
                  <a:ea typeface="Meiryo UI" panose="020B0604030504040204" pitchFamily="50" charset="-128"/>
                </a:rPr>
                <a:t>    ・水質の状況や生物の生息環境、沿岸の陸域の利用状況等から、</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３つのゾーン（①湾奥部、②湾央部、③湾口部）に区分。</a:t>
              </a:r>
            </a:p>
            <a:p>
              <a:r>
                <a:rPr kumimoji="1" lang="ja-JP" altLang="en-US" sz="1050" dirty="0">
                  <a:latin typeface="Meiryo UI" panose="020B0604030504040204" pitchFamily="50" charset="-128"/>
                  <a:ea typeface="Meiryo UI" panose="020B0604030504040204" pitchFamily="50" charset="-128"/>
                </a:rPr>
                <a:t>（環境保全・再生・創出の観点から見た今後目指すべき大阪湾の将来像）</a:t>
              </a:r>
            </a:p>
            <a:p>
              <a:r>
                <a:rPr kumimoji="1" lang="ja-JP" altLang="en-US" sz="1050" dirty="0">
                  <a:latin typeface="Meiryo UI" panose="020B0604030504040204" pitchFamily="50" charset="-128"/>
                  <a:ea typeface="Meiryo UI" panose="020B0604030504040204" pitchFamily="50" charset="-128"/>
                </a:rPr>
                <a:t>　  ・多面的価値・機能が最大源に発揮された</a:t>
              </a:r>
              <a:r>
                <a:rPr kumimoji="1" lang="ja-JP" altLang="en-US" sz="1050" b="1" u="sng" dirty="0">
                  <a:latin typeface="Meiryo UI" panose="020B0604030504040204" pitchFamily="50" charset="-128"/>
                  <a:ea typeface="Meiryo UI" panose="020B0604030504040204" pitchFamily="50" charset="-128"/>
                </a:rPr>
                <a:t>「豊かな大阪湾」</a:t>
              </a:r>
              <a:r>
                <a:rPr kumimoji="1" lang="ja-JP" altLang="en-US" sz="1050" dirty="0">
                  <a:latin typeface="Meiryo UI" panose="020B0604030504040204" pitchFamily="50" charset="-128"/>
                  <a:ea typeface="Meiryo UI" panose="020B0604030504040204" pitchFamily="50" charset="-128"/>
                </a:rPr>
                <a:t>が実現している</a:t>
              </a:r>
            </a:p>
            <a:p>
              <a:r>
                <a:rPr kumimoji="1" lang="ja-JP" altLang="en-US" sz="1050" dirty="0">
                  <a:latin typeface="Meiryo UI" panose="020B0604030504040204" pitchFamily="50" charset="-128"/>
                  <a:ea typeface="Meiryo UI" panose="020B0604030504040204" pitchFamily="50" charset="-128"/>
                </a:rPr>
                <a:t>　　　多様な生物を育む場の確保／良好な水環境の保全／大阪の都市としての魅力の向上</a:t>
              </a:r>
            </a:p>
            <a:p>
              <a:pPr>
                <a:lnSpc>
                  <a:spcPts val="200"/>
                </a:lnSpc>
              </a:pP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（将来像の実現のための個別目標）  </a:t>
              </a:r>
            </a:p>
            <a:p>
              <a:r>
                <a:rPr kumimoji="1" lang="ja-JP" altLang="en-US" sz="1050" dirty="0">
                  <a:latin typeface="Meiryo UI" panose="020B0604030504040204" pitchFamily="50" charset="-128"/>
                  <a:ea typeface="Meiryo UI" panose="020B0604030504040204" pitchFamily="50" charset="-128"/>
                </a:rPr>
                <a:t>    ・沿岸域の環境の保全、再生及び創出／水質の保全及び管理／都市の魅力を高める潤い・安心の創出と</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自然景観及び文化的景観の保全／水産資源の持続的な利用の確保　　</a:t>
              </a:r>
              <a:r>
                <a:rPr kumimoji="1" lang="ja-JP" altLang="en-US" sz="1100" dirty="0">
                  <a:latin typeface="Meiryo UI" panose="020B0604030504040204" pitchFamily="50" charset="-128"/>
                  <a:ea typeface="Meiryo UI" panose="020B0604030504040204" pitchFamily="50" charset="-128"/>
                </a:rPr>
                <a:t>　</a:t>
              </a:r>
            </a:p>
            <a:p>
              <a:endParaRPr kumimoji="1" lang="ja-JP" altLang="en-US" sz="1200" dirty="0">
                <a:latin typeface="Meiryo UI" panose="020B0604030504040204" pitchFamily="50" charset="-128"/>
                <a:ea typeface="Meiryo UI" panose="020B0604030504040204" pitchFamily="50" charset="-128"/>
              </a:endParaRPr>
            </a:p>
          </p:txBody>
        </p:sp>
        <p:grpSp>
          <p:nvGrpSpPr>
            <p:cNvPr id="84" name="グループ化 83"/>
            <p:cNvGrpSpPr>
              <a:grpSpLocks noChangeAspect="1"/>
            </p:cNvGrpSpPr>
            <p:nvPr/>
          </p:nvGrpSpPr>
          <p:grpSpPr bwMode="auto">
            <a:xfrm>
              <a:off x="11106932" y="1073059"/>
              <a:ext cx="1554440" cy="1469231"/>
              <a:chOff x="8515" y="1352"/>
              <a:chExt cx="58688" cy="55504"/>
            </a:xfrm>
          </p:grpSpPr>
          <p:pic>
            <p:nvPicPr>
              <p:cNvPr id="10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30" y="7431"/>
                <a:ext cx="52365" cy="48811"/>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10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5" y="1352"/>
                <a:ext cx="58688" cy="55504"/>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grpSp>
        <p:sp>
          <p:nvSpPr>
            <p:cNvPr id="102" name="テキスト ボックス 101"/>
            <p:cNvSpPr txBox="1"/>
            <p:nvPr/>
          </p:nvSpPr>
          <p:spPr>
            <a:xfrm>
              <a:off x="11286467" y="2552216"/>
              <a:ext cx="1346211" cy="261611"/>
            </a:xfrm>
            <a:prstGeom prst="rect">
              <a:avLst/>
            </a:prstGeom>
            <a:noFill/>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rPr>
                <a:t>大阪湾のゾーニング</a:t>
              </a:r>
              <a:endParaRPr kumimoji="1" lang="en-US" altLang="ja-JP" sz="1050" b="1" dirty="0">
                <a:latin typeface="Meiryo UI" panose="020B0604030504040204" pitchFamily="50" charset="-128"/>
                <a:ea typeface="Meiryo UI" panose="020B0604030504040204" pitchFamily="50" charset="-128"/>
              </a:endParaRPr>
            </a:p>
          </p:txBody>
        </p:sp>
      </p:grpSp>
      <p:sp>
        <p:nvSpPr>
          <p:cNvPr id="124" name="テキスト ボックス 16"/>
          <p:cNvSpPr txBox="1">
            <a:spLocks/>
          </p:cNvSpPr>
          <p:nvPr/>
        </p:nvSpPr>
        <p:spPr>
          <a:xfrm>
            <a:off x="6472808" y="7516067"/>
            <a:ext cx="2129858" cy="583287"/>
          </a:xfrm>
          <a:prstGeom prst="rect">
            <a:avLst/>
          </a:prstGeom>
          <a:noFill/>
          <a:ln w="6350">
            <a:noFill/>
          </a:ln>
        </p:spPr>
        <p:txBody>
          <a:bodyPr wrap="square" rtlCol="0">
            <a:noAutofit/>
          </a:bodyPr>
          <a:lstStyle/>
          <a:p>
            <a:pPr>
              <a:lnSpc>
                <a:spcPts val="700"/>
              </a:lnSpc>
              <a:spcAft>
                <a:spcPts val="0"/>
              </a:spcAft>
            </a:pPr>
            <a:r>
              <a:rPr lang="en-US" altLang="ja-JP" sz="6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600" dirty="0">
                <a:latin typeface="Meiryo UI" panose="020B0604030504040204" pitchFamily="50" charset="-128"/>
                <a:ea typeface="Meiryo UI" panose="020B0604030504040204" pitchFamily="50" charset="-128"/>
                <a:cs typeface="ＭＳ Ｐゴシック" panose="020B0600070205080204" pitchFamily="50" charset="-128"/>
              </a:rPr>
              <a:t>埋立地間海域（①～⑦）については、平成</a:t>
            </a:r>
            <a:r>
              <a:rPr lang="en-US" altLang="ja-JP" sz="600" dirty="0">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600" dirty="0">
                <a:latin typeface="Meiryo UI" panose="020B0604030504040204" pitchFamily="50" charset="-128"/>
                <a:ea typeface="Meiryo UI" panose="020B0604030504040204" pitchFamily="50" charset="-128"/>
                <a:cs typeface="ＭＳ Ｐゴシック" panose="020B0600070205080204" pitchFamily="50" charset="-128"/>
              </a:rPr>
              <a:t>年９～</a:t>
            </a:r>
            <a:r>
              <a:rPr lang="en-US" altLang="ja-JP" sz="600" dirty="0">
                <a:latin typeface="Meiryo UI" panose="020B0604030504040204" pitchFamily="50" charset="-128"/>
                <a:ea typeface="Meiryo UI" panose="020B0604030504040204" pitchFamily="50" charset="-128"/>
                <a:cs typeface="ＭＳ Ｐゴシック" panose="020B0600070205080204" pitchFamily="50" charset="-128"/>
              </a:rPr>
              <a:t>10</a:t>
            </a:r>
            <a:r>
              <a:rPr lang="ja-JP" altLang="en-US" sz="600" dirty="0">
                <a:latin typeface="Meiryo UI" panose="020B0604030504040204" pitchFamily="50" charset="-128"/>
                <a:ea typeface="Meiryo UI" panose="020B0604030504040204" pitchFamily="50" charset="-128"/>
                <a:cs typeface="ＭＳ Ｐゴシック" panose="020B0600070205080204" pitchFamily="50" charset="-128"/>
              </a:rPr>
              <a:t>月の４回と　令和元年８～</a:t>
            </a:r>
            <a:r>
              <a:rPr lang="en-US" altLang="ja-JP" sz="600" dirty="0">
                <a:latin typeface="Meiryo UI" panose="020B0604030504040204" pitchFamily="50" charset="-128"/>
                <a:ea typeface="Meiryo UI" panose="020B0604030504040204" pitchFamily="50" charset="-128"/>
                <a:cs typeface="ＭＳ Ｐゴシック" panose="020B0600070205080204" pitchFamily="50" charset="-128"/>
              </a:rPr>
              <a:t>11</a:t>
            </a:r>
            <a:r>
              <a:rPr lang="ja-JP" altLang="en-US" sz="600" dirty="0">
                <a:latin typeface="Meiryo UI" panose="020B0604030504040204" pitchFamily="50" charset="-128"/>
                <a:ea typeface="Meiryo UI" panose="020B0604030504040204" pitchFamily="50" charset="-128"/>
                <a:cs typeface="ＭＳ Ｐゴシック" panose="020B0600070205080204" pitchFamily="50" charset="-128"/>
              </a:rPr>
              <a:t>月の４回の調査結果の平均値</a:t>
            </a:r>
            <a:endParaRPr lang="en-US" altLang="ja-JP" sz="600" dirty="0">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700"/>
              </a:lnSpc>
              <a:spcAft>
                <a:spcPts val="0"/>
              </a:spcAft>
            </a:pPr>
            <a:r>
              <a:rPr lang="en-US" altLang="ja-JP" sz="6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600" dirty="0">
                <a:latin typeface="Meiryo UI" panose="020B0604030504040204" pitchFamily="50" charset="-128"/>
                <a:ea typeface="Meiryo UI" panose="020B0604030504040204" pitchFamily="50" charset="-128"/>
                <a:cs typeface="ＭＳ Ｐゴシック" panose="020B0600070205080204" pitchFamily="50" charset="-128"/>
              </a:rPr>
              <a:t>常時監視地点（</a:t>
            </a:r>
            <a:r>
              <a:rPr lang="en-US" altLang="ja-JP" sz="600" dirty="0">
                <a:latin typeface="Meiryo UI" panose="020B0604030504040204" pitchFamily="50" charset="-128"/>
                <a:ea typeface="Meiryo UI" panose="020B0604030504040204" pitchFamily="50" charset="-128"/>
                <a:cs typeface="ＭＳ Ｐゴシック" panose="020B0600070205080204" pitchFamily="50" charset="-128"/>
              </a:rPr>
              <a:t>C-3</a:t>
            </a:r>
            <a:r>
              <a:rPr lang="ja-JP" altLang="en-US" sz="600" dirty="0" err="1">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600" dirty="0">
                <a:latin typeface="Meiryo UI" panose="020B0604030504040204" pitchFamily="50" charset="-128"/>
                <a:ea typeface="Meiryo UI" panose="020B0604030504040204" pitchFamily="50" charset="-128"/>
                <a:cs typeface="ＭＳ Ｐゴシック" panose="020B0600070205080204" pitchFamily="50" charset="-128"/>
              </a:rPr>
              <a:t>４）については同年同月の調査結果の平均値</a:t>
            </a:r>
            <a:endParaRPr lang="ja-JP" sz="6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5" name="テキスト ボックス 124">
            <a:extLst>
              <a:ext uri="{FF2B5EF4-FFF2-40B4-BE49-F238E27FC236}">
                <a16:creationId xmlns:a16="http://schemas.microsoft.com/office/drawing/2014/main" id="{E0598CBD-C57E-4BDC-99EC-9763E996048E}"/>
              </a:ext>
            </a:extLst>
          </p:cNvPr>
          <p:cNvSpPr txBox="1"/>
          <p:nvPr/>
        </p:nvSpPr>
        <p:spPr>
          <a:xfrm>
            <a:off x="6486654" y="7365811"/>
            <a:ext cx="1923778" cy="2308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湾奥部における栄養塩類調査結果</a:t>
            </a:r>
          </a:p>
        </p:txBody>
      </p:sp>
      <p:sp>
        <p:nvSpPr>
          <p:cNvPr id="127" name="タイトル 1">
            <a:extLst>
              <a:ext uri="{FF2B5EF4-FFF2-40B4-BE49-F238E27FC236}">
                <a16:creationId xmlns:a16="http://schemas.microsoft.com/office/drawing/2014/main" id="{7ACD9FE3-E12D-49BF-AD1F-E334BB9F6A89}"/>
              </a:ext>
            </a:extLst>
          </p:cNvPr>
          <p:cNvSpPr txBox="1">
            <a:spLocks/>
          </p:cNvSpPr>
          <p:nvPr/>
        </p:nvSpPr>
        <p:spPr>
          <a:xfrm>
            <a:off x="8509502" y="7617173"/>
            <a:ext cx="2108882" cy="315529"/>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湾奥部の水質調査地点と海岸の状況</a:t>
            </a:r>
          </a:p>
        </p:txBody>
      </p:sp>
      <p:grpSp>
        <p:nvGrpSpPr>
          <p:cNvPr id="128" name="グループ化 127"/>
          <p:cNvGrpSpPr/>
          <p:nvPr/>
        </p:nvGrpSpPr>
        <p:grpSpPr>
          <a:xfrm>
            <a:off x="6436283" y="5179512"/>
            <a:ext cx="6401666" cy="2686529"/>
            <a:chOff x="4317589" y="5606881"/>
            <a:chExt cx="3678543" cy="2753888"/>
          </a:xfrm>
        </p:grpSpPr>
        <p:grpSp>
          <p:nvGrpSpPr>
            <p:cNvPr id="129" name="グループ化 128"/>
            <p:cNvGrpSpPr/>
            <p:nvPr/>
          </p:nvGrpSpPr>
          <p:grpSpPr>
            <a:xfrm>
              <a:off x="4317589" y="5606881"/>
              <a:ext cx="3678543" cy="1350965"/>
              <a:chOff x="-1737373" y="6614485"/>
              <a:chExt cx="3813473" cy="1350965"/>
            </a:xfrm>
            <a:solidFill>
              <a:schemeClr val="bg1"/>
            </a:solidFill>
          </p:grpSpPr>
          <p:sp>
            <p:nvSpPr>
              <p:cNvPr id="131" name="テキスト ボックス 130"/>
              <p:cNvSpPr txBox="1"/>
              <p:nvPr/>
            </p:nvSpPr>
            <p:spPr>
              <a:xfrm>
                <a:off x="770048" y="6848096"/>
                <a:ext cx="1306052" cy="804508"/>
              </a:xfrm>
              <a:prstGeom prst="rect">
                <a:avLst/>
              </a:prstGeom>
              <a:noFill/>
              <a:ln w="9525">
                <a:noFill/>
              </a:ln>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・長期的には底層ＤＯの年度最小値は上昇傾向。</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・湾奥部（Ｃ類型海域）における年度最小値は、貧酸素耐性が高い水生生物の生息に必要とされる２</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mg/L</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を下回っている。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テキスト ボックス 131"/>
              <p:cNvSpPr txBox="1"/>
              <p:nvPr/>
            </p:nvSpPr>
            <p:spPr>
              <a:xfrm>
                <a:off x="586906" y="6614485"/>
                <a:ext cx="1124395" cy="315494"/>
              </a:xfrm>
              <a:prstGeom prst="rect">
                <a:avLst/>
              </a:prstGeom>
              <a:noFill/>
              <a:ln w="9525">
                <a:noFill/>
              </a:ln>
            </p:spPr>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（底層</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DO(</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溶存酸素</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テキスト ボックス 141"/>
              <p:cNvSpPr txBox="1"/>
              <p:nvPr/>
            </p:nvSpPr>
            <p:spPr>
              <a:xfrm>
                <a:off x="-1737373" y="6850707"/>
                <a:ext cx="1298026" cy="1114743"/>
              </a:xfrm>
              <a:prstGeom prst="rect">
                <a:avLst/>
              </a:prstGeom>
              <a:noFill/>
              <a:ln w="9525">
                <a:noFill/>
              </a:ln>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・全窒素について、埋立地間海域の濃度が、直近の府の常時監視の地点（</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C-3</a:t>
                </a:r>
                <a:r>
                  <a:rPr lang="ja-JP" altLang="en-US" sz="9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C-4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）の濃度より２～４倍程度高い傾向が確認された（全りんも同様の分布傾向）。</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・海岸には、船舶が利用する岸壁と、利用しない護岸がある。一部は緩傾斜護岸や人工干潟として整備されている。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0" name="テキスト ボックス 129"/>
            <p:cNvSpPr txBox="1"/>
            <p:nvPr/>
          </p:nvSpPr>
          <p:spPr>
            <a:xfrm>
              <a:off x="6714806" y="7796328"/>
              <a:ext cx="1263482" cy="564441"/>
            </a:xfrm>
            <a:prstGeom prst="rect">
              <a:avLst/>
            </a:prstGeom>
            <a:noFill/>
            <a:ln w="6350">
              <a:noFill/>
            </a:ln>
          </p:spPr>
          <p:txBody>
            <a:bodyPr wrap="square" rtlCol="0">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底層</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DO</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年度最小値の経年変化</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（大阪府測定点の年度平均値の５年移動平均）</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＊環境基準の水域類型は指定されていないため、</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      </a:t>
              </a:r>
              <a:r>
                <a:rPr lang="ja-JP" altLang="en-US" sz="700" dirty="0">
                  <a:latin typeface="Meiryo UI" panose="020B0604030504040204" pitchFamily="50" charset="-128"/>
                  <a:ea typeface="Meiryo UI" panose="020B0604030504040204" pitchFamily="50" charset="-128"/>
                </a:rPr>
                <a:t> </a:t>
              </a:r>
              <a:r>
                <a:rPr lang="en-US" altLang="ja-JP" sz="700" dirty="0">
                  <a:latin typeface="Meiryo UI" panose="020B0604030504040204" pitchFamily="50" charset="-128"/>
                  <a:ea typeface="Meiryo UI" panose="020B0604030504040204" pitchFamily="50" charset="-128"/>
                </a:rPr>
                <a:t>COD</a:t>
              </a:r>
              <a:r>
                <a:rPr lang="ja-JP" altLang="en-US" sz="700" dirty="0">
                  <a:latin typeface="Meiryo UI" panose="020B0604030504040204" pitchFamily="50" charset="-128"/>
                  <a:ea typeface="Meiryo UI" panose="020B0604030504040204" pitchFamily="50" charset="-128"/>
                </a:rPr>
                <a:t>の水域類型別に整理</a:t>
              </a:r>
            </a:p>
          </p:txBody>
        </p:sp>
      </p:grpSp>
      <p:grpSp>
        <p:nvGrpSpPr>
          <p:cNvPr id="133" name="グループ化 132"/>
          <p:cNvGrpSpPr/>
          <p:nvPr/>
        </p:nvGrpSpPr>
        <p:grpSpPr>
          <a:xfrm>
            <a:off x="10645484" y="6309769"/>
            <a:ext cx="1959654" cy="1111307"/>
            <a:chOff x="9513598" y="6024736"/>
            <a:chExt cx="3290416" cy="1642287"/>
          </a:xfrm>
        </p:grpSpPr>
        <p:pic>
          <p:nvPicPr>
            <p:cNvPr id="134" name="図 133"/>
            <p:cNvPicPr>
              <a:picLocks noChangeAspect="1"/>
            </p:cNvPicPr>
            <p:nvPr/>
          </p:nvPicPr>
          <p:blipFill>
            <a:blip r:embed="rId7"/>
            <a:stretch>
              <a:fillRect/>
            </a:stretch>
          </p:blipFill>
          <p:spPr>
            <a:xfrm>
              <a:off x="9513598" y="6024736"/>
              <a:ext cx="3222000" cy="1526540"/>
            </a:xfrm>
            <a:prstGeom prst="rect">
              <a:avLst/>
            </a:prstGeom>
          </p:spPr>
        </p:pic>
        <p:cxnSp>
          <p:nvCxnSpPr>
            <p:cNvPr id="135" name="直線コネクタ 134"/>
            <p:cNvCxnSpPr/>
            <p:nvPr/>
          </p:nvCxnSpPr>
          <p:spPr>
            <a:xfrm>
              <a:off x="9929192" y="6861479"/>
              <a:ext cx="287482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11029802" y="7412539"/>
              <a:ext cx="545578" cy="254484"/>
            </a:xfrm>
            <a:prstGeom prst="rect">
              <a:avLst/>
            </a:prstGeom>
            <a:noFill/>
          </p:spPr>
          <p:txBody>
            <a:bodyPr wrap="square" rtlCol="0">
              <a:spAutoFit/>
            </a:bodyPr>
            <a:lstStyle/>
            <a:p>
              <a:r>
                <a:rPr kumimoji="1" lang="ja-JP" altLang="en-US" sz="500" b="1" dirty="0">
                  <a:latin typeface="Meiryo UI" panose="020B0604030504040204" pitchFamily="50" charset="-128"/>
                  <a:ea typeface="Meiryo UI" panose="020B0604030504040204" pitchFamily="50" charset="-128"/>
                </a:rPr>
                <a:t>年度</a:t>
              </a:r>
            </a:p>
          </p:txBody>
        </p:sp>
      </p:grpSp>
      <p:sp>
        <p:nvSpPr>
          <p:cNvPr id="139" name="テキスト ボックス 138"/>
          <p:cNvSpPr txBox="1"/>
          <p:nvPr/>
        </p:nvSpPr>
        <p:spPr>
          <a:xfrm>
            <a:off x="8165519" y="6756507"/>
            <a:ext cx="509493" cy="323165"/>
          </a:xfrm>
          <a:prstGeom prst="rect">
            <a:avLst/>
          </a:prstGeom>
          <a:noFill/>
        </p:spPr>
        <p:txBody>
          <a:bodyPr wrap="square" rtlCol="0">
            <a:spAutoFit/>
          </a:bodyPr>
          <a:lstStyle/>
          <a:p>
            <a:r>
              <a:rPr lang="ja-JP" altLang="en-US" sz="500" b="1" dirty="0">
                <a:latin typeface="Meiryo UI" panose="020B0604030504040204" pitchFamily="50" charset="-128"/>
                <a:ea typeface="Meiryo UI" panose="020B0604030504040204" pitchFamily="50" charset="-128"/>
              </a:rPr>
              <a:t>参考：</a:t>
            </a:r>
            <a:endParaRPr lang="en-US" altLang="ja-JP" sz="500" b="1" dirty="0">
              <a:latin typeface="Meiryo UI" panose="020B0604030504040204" pitchFamily="50" charset="-128"/>
              <a:ea typeface="Meiryo UI" panose="020B0604030504040204" pitchFamily="50" charset="-128"/>
            </a:endParaRPr>
          </a:p>
          <a:p>
            <a:r>
              <a:rPr lang="en-US" altLang="ja-JP" sz="500" b="1" dirty="0">
                <a:latin typeface="Meiryo UI" panose="020B0604030504040204" pitchFamily="50" charset="-128"/>
                <a:ea typeface="Meiryo UI" panose="020B0604030504040204" pitchFamily="50" charset="-128"/>
              </a:rPr>
              <a:t>Ⅳ</a:t>
            </a:r>
            <a:r>
              <a:rPr lang="ja-JP" altLang="en-US" sz="500" b="1" dirty="0">
                <a:latin typeface="Meiryo UI" panose="020B0604030504040204" pitchFamily="50" charset="-128"/>
                <a:ea typeface="Meiryo UI" panose="020B0604030504040204" pitchFamily="50" charset="-128"/>
              </a:rPr>
              <a:t>類型の</a:t>
            </a:r>
            <a:endParaRPr lang="en-US" altLang="ja-JP" sz="500" b="1" dirty="0">
              <a:latin typeface="Meiryo UI" panose="020B0604030504040204" pitchFamily="50" charset="-128"/>
              <a:ea typeface="Meiryo UI" panose="020B0604030504040204" pitchFamily="50" charset="-128"/>
            </a:endParaRPr>
          </a:p>
          <a:p>
            <a:r>
              <a:rPr lang="ja-JP" altLang="en-US" sz="500" b="1" dirty="0">
                <a:latin typeface="Meiryo UI" panose="020B0604030504040204" pitchFamily="50" charset="-128"/>
                <a:ea typeface="Meiryo UI" panose="020B0604030504040204" pitchFamily="50" charset="-128"/>
              </a:rPr>
              <a:t>環境基準値</a:t>
            </a:r>
            <a:endParaRPr kumimoji="1" lang="ja-JP" altLang="en-US" sz="500" b="1" dirty="0">
              <a:latin typeface="Meiryo UI" panose="020B0604030504040204" pitchFamily="50" charset="-128"/>
              <a:ea typeface="Meiryo UI" panose="020B0604030504040204" pitchFamily="50" charset="-128"/>
            </a:endParaRPr>
          </a:p>
        </p:txBody>
      </p:sp>
      <p:pic>
        <p:nvPicPr>
          <p:cNvPr id="145" name="図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64982" y="33246"/>
            <a:ext cx="478800" cy="47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図 3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24791" y="29728"/>
            <a:ext cx="478800" cy="47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図 1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85969" y="30386"/>
            <a:ext cx="480066" cy="479638"/>
          </a:xfrm>
          <a:prstGeom prst="rect">
            <a:avLst/>
          </a:prstGeom>
        </p:spPr>
      </p:pic>
      <p:pic>
        <p:nvPicPr>
          <p:cNvPr id="8" name="図 7"/>
          <p:cNvPicPr>
            <a:picLocks noChangeAspect="1"/>
          </p:cNvPicPr>
          <p:nvPr/>
        </p:nvPicPr>
        <p:blipFill>
          <a:blip r:embed="rId11"/>
          <a:stretch>
            <a:fillRect/>
          </a:stretch>
        </p:blipFill>
        <p:spPr>
          <a:xfrm>
            <a:off x="9962683" y="1859393"/>
            <a:ext cx="2823542" cy="1054701"/>
          </a:xfrm>
          <a:prstGeom prst="rect">
            <a:avLst/>
          </a:prstGeom>
        </p:spPr>
      </p:pic>
      <p:grpSp>
        <p:nvGrpSpPr>
          <p:cNvPr id="10" name="グループ化 9">
            <a:extLst>
              <a:ext uri="{FF2B5EF4-FFF2-40B4-BE49-F238E27FC236}">
                <a16:creationId xmlns:a16="http://schemas.microsoft.com/office/drawing/2014/main" id="{080F016A-5635-41A1-AF3F-52B2731E490E}"/>
              </a:ext>
            </a:extLst>
          </p:cNvPr>
          <p:cNvGrpSpPr/>
          <p:nvPr/>
        </p:nvGrpSpPr>
        <p:grpSpPr>
          <a:xfrm>
            <a:off x="6236279" y="3238906"/>
            <a:ext cx="6578417" cy="3703493"/>
            <a:chOff x="6259521" y="3436354"/>
            <a:chExt cx="6578417" cy="3703493"/>
          </a:xfrm>
        </p:grpSpPr>
        <p:grpSp>
          <p:nvGrpSpPr>
            <p:cNvPr id="7" name="グループ化 6"/>
            <p:cNvGrpSpPr/>
            <p:nvPr/>
          </p:nvGrpSpPr>
          <p:grpSpPr>
            <a:xfrm>
              <a:off x="6875774" y="5066589"/>
              <a:ext cx="3315975" cy="2073258"/>
              <a:chOff x="7450084" y="5161493"/>
              <a:chExt cx="3088648" cy="1810091"/>
            </a:xfrm>
          </p:grpSpPr>
          <p:cxnSp>
            <p:nvCxnSpPr>
              <p:cNvPr id="72" name="直線コネクタ 71"/>
              <p:cNvCxnSpPr/>
              <p:nvPr/>
            </p:nvCxnSpPr>
            <p:spPr>
              <a:xfrm>
                <a:off x="8351477" y="5161493"/>
                <a:ext cx="2187255" cy="74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1B982807-9091-4708-A93C-560075AFCD14}"/>
                  </a:ext>
                </a:extLst>
              </p:cNvPr>
              <p:cNvCxnSpPr>
                <a:cxnSpLocks/>
              </p:cNvCxnSpPr>
              <p:nvPr/>
            </p:nvCxnSpPr>
            <p:spPr>
              <a:xfrm>
                <a:off x="7450084" y="6971584"/>
                <a:ext cx="1307749" cy="0"/>
              </a:xfrm>
              <a:prstGeom prst="line">
                <a:avLst/>
              </a:prstGeom>
              <a:ln w="12700">
                <a:solidFill>
                  <a:srgbClr val="FFC000"/>
                </a:solidFill>
                <a:prstDash val="solid"/>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p:nvGrpSpPr>
          <p:grpSpPr>
            <a:xfrm>
              <a:off x="6259521" y="3436354"/>
              <a:ext cx="6578417" cy="1791273"/>
              <a:chOff x="-102654" y="6657555"/>
              <a:chExt cx="6578417" cy="1654405"/>
            </a:xfrm>
          </p:grpSpPr>
          <p:grpSp>
            <p:nvGrpSpPr>
              <p:cNvPr id="3" name="グループ化 2"/>
              <p:cNvGrpSpPr/>
              <p:nvPr/>
            </p:nvGrpSpPr>
            <p:grpSpPr>
              <a:xfrm>
                <a:off x="-102654" y="6657555"/>
                <a:ext cx="6578417" cy="1654405"/>
                <a:chOff x="-303976" y="6395251"/>
                <a:chExt cx="6912341" cy="1654405"/>
              </a:xfrm>
            </p:grpSpPr>
            <p:sp>
              <p:nvSpPr>
                <p:cNvPr id="164" name="テキスト ボックス 163"/>
                <p:cNvSpPr txBox="1"/>
                <p:nvPr/>
              </p:nvSpPr>
              <p:spPr>
                <a:xfrm>
                  <a:off x="-303976" y="6395251"/>
                  <a:ext cx="1388188" cy="284260"/>
                </a:xfrm>
                <a:prstGeom prst="rect">
                  <a:avLst/>
                </a:prstGeom>
                <a:noFill/>
                <a:ln w="9525">
                  <a:noFill/>
                </a:ln>
              </p:spPr>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（窒素・りん）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084212" y="6437004"/>
                  <a:ext cx="5296506" cy="646691"/>
                </a:xfrm>
                <a:prstGeom prst="rect">
                  <a:avLst/>
                </a:prstGeom>
                <a:noFill/>
                <a:ln w="9525">
                  <a:noFill/>
                </a:ln>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・全窒素は平成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年度以降、全</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りんは</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年度以降、環境基準を達成。</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（環境基準点における表層の年平均値を水域ごとに平均した値が達成しているかどうかで評価）</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・窒素・</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りんの</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濃度は、湾奥部（</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Ⅳ</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類型）が高く、湾南部（</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類型）が低い。</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湾南部の窒素・</a:t>
                  </a:r>
                  <a:r>
                    <a:rPr lang="ja-JP" altLang="en-US" sz="1050" dirty="0" err="1">
                      <a:latin typeface="Meiryo UI" panose="020B0604030504040204" pitchFamily="50" charset="-128"/>
                      <a:ea typeface="Meiryo UI" panose="020B0604030504040204" pitchFamily="50" charset="-128"/>
                    </a:rPr>
                    <a:t>りんの</a:t>
                  </a:r>
                  <a:r>
                    <a:rPr lang="ja-JP" altLang="en-US" sz="1050" dirty="0">
                      <a:latin typeface="Meiryo UI" panose="020B0604030504040204" pitchFamily="50" charset="-128"/>
                      <a:ea typeface="Meiryo UI" panose="020B0604030504040204" pitchFamily="50" charset="-128"/>
                    </a:rPr>
                    <a:t>濃度は水産用水基準</a:t>
                  </a:r>
                  <a:r>
                    <a:rPr lang="en-US" altLang="ja-JP" sz="1050" baseline="3000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を上回っている。</a:t>
                  </a:r>
                  <a:endParaRPr lang="en-US" altLang="ja-JP" sz="1050" dirty="0">
                    <a:latin typeface="Meiryo UI" panose="020B0604030504040204" pitchFamily="50" charset="-128"/>
                    <a:ea typeface="Meiryo UI" panose="020B0604030504040204" pitchFamily="50" charset="-128"/>
                  </a:endParaRPr>
                </a:p>
              </p:txBody>
            </p:sp>
            <p:sp>
              <p:nvSpPr>
                <p:cNvPr id="137" name="テキスト ボックス 136"/>
                <p:cNvSpPr txBox="1"/>
                <p:nvPr/>
              </p:nvSpPr>
              <p:spPr>
                <a:xfrm>
                  <a:off x="4358606" y="7490612"/>
                  <a:ext cx="2249759" cy="559044"/>
                </a:xfrm>
                <a:prstGeom prst="rect">
                  <a:avLst/>
                </a:prstGeom>
                <a:noFill/>
                <a:ln w="9525">
                  <a:noFill/>
                </a:ln>
              </p:spPr>
              <p:txBody>
                <a:bodyPr wrap="square" rtlCol="0">
                  <a:spAutoFit/>
                </a:bodyPr>
                <a:lstStyle/>
                <a:p>
                  <a:pPr>
                    <a:lnSpc>
                      <a:spcPts val="800"/>
                    </a:lnSpc>
                  </a:pPr>
                  <a:r>
                    <a:rPr lang="ja-JP" altLang="en-US" sz="700" dirty="0">
                      <a:latin typeface="Meiryo UI" panose="020B0604030504040204" pitchFamily="50" charset="-128"/>
                      <a:ea typeface="Meiryo UI" panose="020B0604030504040204" pitchFamily="50" charset="-128"/>
                    </a:rPr>
                    <a:t>＊水産用水基準：</a:t>
                  </a:r>
                  <a:endParaRPr lang="en-US" altLang="ja-JP" sz="700" dirty="0">
                    <a:latin typeface="Meiryo UI" panose="020B0604030504040204" pitchFamily="50" charset="-128"/>
                    <a:ea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rPr>
                    <a:t>（公社）日本水産資源保護協会が設定している基準であり、「全窒素</a:t>
                  </a:r>
                  <a:r>
                    <a:rPr lang="en-US" altLang="ja-JP" sz="700" dirty="0">
                      <a:latin typeface="Meiryo UI" panose="020B0604030504040204" pitchFamily="50" charset="-128"/>
                      <a:ea typeface="Meiryo UI" panose="020B0604030504040204" pitchFamily="50" charset="-128"/>
                    </a:rPr>
                    <a:t>0.2 mg/L</a:t>
                  </a:r>
                  <a:r>
                    <a:rPr lang="ja-JP" altLang="en-US" sz="700" dirty="0">
                      <a:latin typeface="Meiryo UI" panose="020B0604030504040204" pitchFamily="50" charset="-128"/>
                      <a:ea typeface="Meiryo UI" panose="020B0604030504040204" pitchFamily="50" charset="-128"/>
                    </a:rPr>
                    <a:t>以下・全</a:t>
                  </a:r>
                  <a:r>
                    <a:rPr lang="ja-JP" altLang="en-US" sz="700" dirty="0" err="1">
                      <a:latin typeface="Meiryo UI" panose="020B0604030504040204" pitchFamily="50" charset="-128"/>
                      <a:ea typeface="Meiryo UI" panose="020B0604030504040204" pitchFamily="50" charset="-128"/>
                    </a:rPr>
                    <a:t>りん</a:t>
                  </a:r>
                  <a:r>
                    <a:rPr lang="en-US" altLang="ja-JP" sz="700" dirty="0">
                      <a:latin typeface="Meiryo UI" panose="020B0604030504040204" pitchFamily="50" charset="-128"/>
                      <a:ea typeface="Meiryo UI" panose="020B0604030504040204" pitchFamily="50" charset="-128"/>
                    </a:rPr>
                    <a:t>0.02 mg/L</a:t>
                  </a:r>
                  <a:r>
                    <a:rPr lang="ja-JP" altLang="en-US" sz="700" dirty="0">
                      <a:latin typeface="Meiryo UI" panose="020B0604030504040204" pitchFamily="50" charset="-128"/>
                      <a:ea typeface="Meiryo UI" panose="020B0604030504040204" pitchFamily="50" charset="-128"/>
                    </a:rPr>
                    <a:t>以下の海域は、閉鎖性内湾では生物生産性の低い海域」とされている。</a:t>
                  </a:r>
                </a:p>
              </p:txBody>
            </p:sp>
          </p:grpSp>
          <p:sp>
            <p:nvSpPr>
              <p:cNvPr id="49" name="テキスト ボックス 48"/>
              <p:cNvSpPr txBox="1"/>
              <p:nvPr/>
            </p:nvSpPr>
            <p:spPr>
              <a:xfrm>
                <a:off x="4287214" y="7306528"/>
                <a:ext cx="2121686" cy="469028"/>
              </a:xfrm>
              <a:prstGeom prst="rect">
                <a:avLst/>
              </a:prstGeom>
              <a:noFill/>
              <a:ln w="6350">
                <a:noFill/>
              </a:ln>
            </p:spPr>
            <p:txBody>
              <a:bodyPr wrap="square" rtlCol="0">
                <a:spAutoFit/>
              </a:bodyPr>
              <a:lstStyle/>
              <a:p>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表層の全窒素の年平均値（</a:t>
                </a:r>
                <a:r>
                  <a:rPr kumimoji="1" lang="en-US" altLang="ja-JP" sz="900" b="1" dirty="0">
                    <a:latin typeface="Meiryo UI" panose="020B0604030504040204" pitchFamily="50" charset="-128"/>
                    <a:ea typeface="Meiryo UI" panose="020B0604030504040204" pitchFamily="50" charset="-128"/>
                    <a:cs typeface="Meiryo UI" panose="020B0604030504040204" pitchFamily="50" charset="-128"/>
                  </a:rPr>
                  <a:t>mg/L</a:t>
                </a: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）の経年変化</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（大阪府が測定する環境基準点におけるデータ）</a:t>
                </a:r>
              </a:p>
            </p:txBody>
          </p:sp>
        </p:grpSp>
        <p:sp>
          <p:nvSpPr>
            <p:cNvPr id="73" name="テキスト ボックス 72"/>
            <p:cNvSpPr txBox="1"/>
            <p:nvPr/>
          </p:nvSpPr>
          <p:spPr>
            <a:xfrm>
              <a:off x="10126917" y="4948956"/>
              <a:ext cx="533831" cy="276999"/>
            </a:xfrm>
            <a:prstGeom prst="rect">
              <a:avLst/>
            </a:prstGeom>
            <a:noFill/>
          </p:spPr>
          <p:txBody>
            <a:bodyPr wrap="square" rtlCol="0">
              <a:spAutoFit/>
            </a:bodyPr>
            <a:lstStyle/>
            <a:p>
              <a:r>
                <a:rPr kumimoji="1" lang="ja-JP" altLang="en-US" sz="600" b="1" dirty="0">
                  <a:latin typeface="Meiryo UI" panose="020B0604030504040204" pitchFamily="50" charset="-128"/>
                  <a:ea typeface="Meiryo UI" panose="020B0604030504040204" pitchFamily="50" charset="-128"/>
                </a:rPr>
                <a:t>水産用水</a:t>
              </a:r>
              <a:endParaRPr kumimoji="1" lang="en-US" altLang="ja-JP" sz="600" b="1" dirty="0">
                <a:latin typeface="Meiryo UI" panose="020B0604030504040204" pitchFamily="50" charset="-128"/>
                <a:ea typeface="Meiryo UI" panose="020B0604030504040204" pitchFamily="50" charset="-128"/>
              </a:endParaRPr>
            </a:p>
            <a:p>
              <a:r>
                <a:rPr kumimoji="1" lang="ja-JP" altLang="en-US" sz="600" b="1" dirty="0">
                  <a:latin typeface="Meiryo UI" panose="020B0604030504040204" pitchFamily="50" charset="-128"/>
                  <a:ea typeface="Meiryo UI" panose="020B0604030504040204" pitchFamily="50" charset="-128"/>
                </a:rPr>
                <a:t>基準</a:t>
              </a:r>
            </a:p>
          </p:txBody>
        </p:sp>
        <p:sp>
          <p:nvSpPr>
            <p:cNvPr id="9" name="二等辺三角形 8">
              <a:extLst>
                <a:ext uri="{FF2B5EF4-FFF2-40B4-BE49-F238E27FC236}">
                  <a16:creationId xmlns:a16="http://schemas.microsoft.com/office/drawing/2014/main" id="{8D4AFA1C-8839-4BC9-A5CE-22E3AA58166E}"/>
                </a:ext>
              </a:extLst>
            </p:cNvPr>
            <p:cNvSpPr/>
            <p:nvPr/>
          </p:nvSpPr>
          <p:spPr>
            <a:xfrm rot="16200000">
              <a:off x="10417335" y="4332039"/>
              <a:ext cx="393280" cy="101110"/>
            </a:xfrm>
            <a:prstGeom prs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141" name="テキスト ボックス 140">
            <a:extLst>
              <a:ext uri="{FF2B5EF4-FFF2-40B4-BE49-F238E27FC236}">
                <a16:creationId xmlns:a16="http://schemas.microsoft.com/office/drawing/2014/main" id="{E0598CBD-C57E-4BDC-99EC-9763E996048E}"/>
              </a:ext>
            </a:extLst>
          </p:cNvPr>
          <p:cNvSpPr txBox="1"/>
          <p:nvPr/>
        </p:nvSpPr>
        <p:spPr>
          <a:xfrm>
            <a:off x="6281356" y="5202692"/>
            <a:ext cx="3643993"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（湾奥部における栄養塩類の分布と海岸の状況）</a:t>
            </a:r>
          </a:p>
        </p:txBody>
      </p:sp>
      <p:sp>
        <p:nvSpPr>
          <p:cNvPr id="19" name="楕円 18">
            <a:extLst>
              <a:ext uri="{FF2B5EF4-FFF2-40B4-BE49-F238E27FC236}">
                <a16:creationId xmlns:a16="http://schemas.microsoft.com/office/drawing/2014/main" id="{3B2200D0-022B-4AF5-B701-D80E788C97B4}"/>
              </a:ext>
            </a:extLst>
          </p:cNvPr>
          <p:cNvSpPr/>
          <p:nvPr/>
        </p:nvSpPr>
        <p:spPr>
          <a:xfrm>
            <a:off x="6683068" y="6900560"/>
            <a:ext cx="177406" cy="82379"/>
          </a:xfrm>
          <a:prstGeom prst="ellipse">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83" name="図 2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44857" y="31898"/>
            <a:ext cx="479934" cy="47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Rectangle 30">
            <a:extLst>
              <a:ext uri="{FF2B5EF4-FFF2-40B4-BE49-F238E27FC236}">
                <a16:creationId xmlns:a16="http://schemas.microsoft.com/office/drawing/2014/main" id="{B56E8E7F-F705-4845-8363-D450140216E9}"/>
              </a:ext>
            </a:extLst>
          </p:cNvPr>
          <p:cNvSpPr>
            <a:spLocks noChangeArrowheads="1"/>
          </p:cNvSpPr>
          <p:nvPr/>
        </p:nvSpPr>
        <p:spPr bwMode="auto">
          <a:xfrm>
            <a:off x="6813246" y="37908"/>
            <a:ext cx="436313" cy="328063"/>
          </a:xfrm>
          <a:prstGeom prst="rect">
            <a:avLst/>
          </a:prstGeom>
          <a:solidFill>
            <a:srgbClr val="00B0F0"/>
          </a:solidFill>
          <a:ln w="9525">
            <a:solidFill>
              <a:schemeClr val="accent5"/>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Rectangle 29">
            <a:extLst>
              <a:ext uri="{FF2B5EF4-FFF2-40B4-BE49-F238E27FC236}">
                <a16:creationId xmlns:a16="http://schemas.microsoft.com/office/drawing/2014/main" id="{586B6B3B-A233-4858-8D7D-813C8C1FA91B}"/>
              </a:ext>
            </a:extLst>
          </p:cNvPr>
          <p:cNvSpPr>
            <a:spLocks noChangeArrowheads="1"/>
          </p:cNvSpPr>
          <p:nvPr/>
        </p:nvSpPr>
        <p:spPr bwMode="auto">
          <a:xfrm>
            <a:off x="95079" y="36331"/>
            <a:ext cx="6992647" cy="359608"/>
          </a:xfrm>
          <a:prstGeom prst="rect">
            <a:avLst/>
          </a:prstGeom>
          <a:solidFill>
            <a:srgbClr val="385D8A"/>
          </a:solidFill>
          <a:ln w="9525">
            <a:solidFill>
              <a:schemeClr val="tx2"/>
            </a:solidFill>
            <a:miter lim="800000"/>
            <a:headEnd/>
            <a:tailEnd/>
          </a:ln>
        </p:spPr>
        <p:txBody>
          <a:bodyPr vert="horz" wrap="square" lIns="74295" tIns="8890" rIns="74295" bIns="8890" numCol="1" anchor="ctr" anchorCtr="0" compatLnSpc="1">
            <a:prstTxWarp prst="textNoShape">
              <a:avLst/>
            </a:prstTxWarp>
          </a:bodyPr>
          <a:lstStyle/>
          <a:p>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今後の大阪湾における環境の保全・再生・創出のあり方について</a:t>
            </a:r>
          </a:p>
        </p:txBody>
      </p:sp>
      <p:sp>
        <p:nvSpPr>
          <p:cNvPr id="103" name="Rectangle 31">
            <a:extLst>
              <a:ext uri="{FF2B5EF4-FFF2-40B4-BE49-F238E27FC236}">
                <a16:creationId xmlns:a16="http://schemas.microsoft.com/office/drawing/2014/main" id="{BC606D51-3CD7-42DE-98FE-FDD063D7E95B}"/>
              </a:ext>
            </a:extLst>
          </p:cNvPr>
          <p:cNvSpPr>
            <a:spLocks noChangeArrowheads="1"/>
          </p:cNvSpPr>
          <p:nvPr/>
        </p:nvSpPr>
        <p:spPr bwMode="auto">
          <a:xfrm>
            <a:off x="95079" y="358085"/>
            <a:ext cx="6991061" cy="153517"/>
          </a:xfrm>
          <a:prstGeom prst="rect">
            <a:avLst/>
          </a:prstGeom>
          <a:solidFill>
            <a:srgbClr val="00B0F0"/>
          </a:solidFill>
          <a:ln w="9525">
            <a:solidFill>
              <a:schemeClr val="accent5"/>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Rectangle 32">
            <a:extLst>
              <a:ext uri="{FF2B5EF4-FFF2-40B4-BE49-F238E27FC236}">
                <a16:creationId xmlns:a16="http://schemas.microsoft.com/office/drawing/2014/main" id="{196DD6D5-8345-43A2-AB09-AE88461E7B3C}"/>
              </a:ext>
            </a:extLst>
          </p:cNvPr>
          <p:cNvSpPr>
            <a:spLocks noChangeArrowheads="1"/>
          </p:cNvSpPr>
          <p:nvPr/>
        </p:nvSpPr>
        <p:spPr bwMode="auto">
          <a:xfrm>
            <a:off x="7086237" y="349673"/>
            <a:ext cx="163419" cy="160351"/>
          </a:xfrm>
          <a:prstGeom prst="rect">
            <a:avLst/>
          </a:prstGeom>
          <a:solidFill>
            <a:srgbClr val="385D8A"/>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 name="角丸四角形 105"/>
          <p:cNvSpPr/>
          <p:nvPr/>
        </p:nvSpPr>
        <p:spPr>
          <a:xfrm>
            <a:off x="34008" y="633903"/>
            <a:ext cx="6228000" cy="257369"/>
          </a:xfrm>
          <a:prstGeom prst="roundRect">
            <a:avLst>
              <a:gd name="adj" fmla="val 0"/>
            </a:avLst>
          </a:prstGeom>
          <a:solidFill>
            <a:schemeClr val="tx2"/>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背景</a:t>
            </a:r>
          </a:p>
        </p:txBody>
      </p:sp>
      <p:sp>
        <p:nvSpPr>
          <p:cNvPr id="11" name="二等辺三角形 10"/>
          <p:cNvSpPr/>
          <p:nvPr/>
        </p:nvSpPr>
        <p:spPr>
          <a:xfrm rot="10800000">
            <a:off x="2582119" y="3565055"/>
            <a:ext cx="720080" cy="171576"/>
          </a:xfrm>
          <a:prstGeom prs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8" name="角丸四角形 107"/>
          <p:cNvSpPr/>
          <p:nvPr/>
        </p:nvSpPr>
        <p:spPr>
          <a:xfrm>
            <a:off x="6385560" y="633670"/>
            <a:ext cx="6372000" cy="257369"/>
          </a:xfrm>
          <a:prstGeom prst="roundRect">
            <a:avLst>
              <a:gd name="adj" fmla="val 0"/>
            </a:avLst>
          </a:prstGeom>
          <a:solidFill>
            <a:schemeClr val="tx2"/>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大阪湾の状況</a:t>
            </a:r>
          </a:p>
        </p:txBody>
      </p:sp>
      <p:sp>
        <p:nvSpPr>
          <p:cNvPr id="110" name="角丸四角形 109"/>
          <p:cNvSpPr/>
          <p:nvPr/>
        </p:nvSpPr>
        <p:spPr>
          <a:xfrm>
            <a:off x="6377200" y="625456"/>
            <a:ext cx="6372000" cy="7307246"/>
          </a:xfrm>
          <a:prstGeom prst="roundRect">
            <a:avLst>
              <a:gd name="adj" fmla="val 0"/>
            </a:avLst>
          </a:prstGeom>
          <a:no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1" name="角丸四角形 110"/>
          <p:cNvSpPr/>
          <p:nvPr/>
        </p:nvSpPr>
        <p:spPr>
          <a:xfrm>
            <a:off x="6360375" y="8030825"/>
            <a:ext cx="3096000" cy="257369"/>
          </a:xfrm>
          <a:prstGeom prst="roundRect">
            <a:avLst>
              <a:gd name="adj" fmla="val 0"/>
            </a:avLst>
          </a:prstGeom>
          <a:solidFill>
            <a:schemeClr val="tx2"/>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検討内容（案）</a:t>
            </a:r>
          </a:p>
        </p:txBody>
      </p:sp>
      <p:sp>
        <p:nvSpPr>
          <p:cNvPr id="112" name="角丸四角形 111"/>
          <p:cNvSpPr/>
          <p:nvPr/>
        </p:nvSpPr>
        <p:spPr>
          <a:xfrm>
            <a:off x="9638700" y="8018952"/>
            <a:ext cx="3096000" cy="257369"/>
          </a:xfrm>
          <a:prstGeom prst="roundRect">
            <a:avLst>
              <a:gd name="adj" fmla="val 0"/>
            </a:avLst>
          </a:prstGeom>
          <a:solidFill>
            <a:schemeClr val="tx2"/>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検討スケジュール（案）</a:t>
            </a:r>
          </a:p>
        </p:txBody>
      </p:sp>
      <p:sp>
        <p:nvSpPr>
          <p:cNvPr id="113" name="角丸四角形 112"/>
          <p:cNvSpPr/>
          <p:nvPr/>
        </p:nvSpPr>
        <p:spPr>
          <a:xfrm>
            <a:off x="29299" y="4476762"/>
            <a:ext cx="6228000" cy="257369"/>
          </a:xfrm>
          <a:prstGeom prst="roundRect">
            <a:avLst>
              <a:gd name="adj" fmla="val 0"/>
            </a:avLst>
          </a:prstGeom>
          <a:solidFill>
            <a:schemeClr val="tx2"/>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（参考）現行の制度・計画の概要</a:t>
            </a:r>
          </a:p>
        </p:txBody>
      </p:sp>
      <p:pic>
        <p:nvPicPr>
          <p:cNvPr id="4" name="図 3">
            <a:extLst>
              <a:ext uri="{FF2B5EF4-FFF2-40B4-BE49-F238E27FC236}">
                <a16:creationId xmlns:a16="http://schemas.microsoft.com/office/drawing/2014/main" id="{5C4868A3-7CC9-4AE5-82FD-3935A869C9ED}"/>
              </a:ext>
            </a:extLst>
          </p:cNvPr>
          <p:cNvPicPr>
            <a:picLocks noChangeAspect="1"/>
          </p:cNvPicPr>
          <p:nvPr/>
        </p:nvPicPr>
        <p:blipFill>
          <a:blip r:embed="rId13"/>
          <a:stretch>
            <a:fillRect/>
          </a:stretch>
        </p:blipFill>
        <p:spPr>
          <a:xfrm>
            <a:off x="9018804" y="1848272"/>
            <a:ext cx="1088791" cy="1317600"/>
          </a:xfrm>
          <a:prstGeom prst="rect">
            <a:avLst/>
          </a:prstGeom>
        </p:spPr>
      </p:pic>
      <p:pic>
        <p:nvPicPr>
          <p:cNvPr id="13" name="図 12">
            <a:extLst>
              <a:ext uri="{FF2B5EF4-FFF2-40B4-BE49-F238E27FC236}">
                <a16:creationId xmlns:a16="http://schemas.microsoft.com/office/drawing/2014/main" id="{B3FAA6E3-3FAB-4493-9D54-B5B754290ECB}"/>
              </a:ext>
            </a:extLst>
          </p:cNvPr>
          <p:cNvPicPr>
            <a:picLocks noChangeAspect="1"/>
          </p:cNvPicPr>
          <p:nvPr/>
        </p:nvPicPr>
        <p:blipFill>
          <a:blip r:embed="rId14"/>
          <a:stretch>
            <a:fillRect/>
          </a:stretch>
        </p:blipFill>
        <p:spPr>
          <a:xfrm>
            <a:off x="6433033" y="3504456"/>
            <a:ext cx="1257953" cy="1587600"/>
          </a:xfrm>
          <a:prstGeom prst="rect">
            <a:avLst/>
          </a:prstGeom>
        </p:spPr>
      </p:pic>
      <p:pic>
        <p:nvPicPr>
          <p:cNvPr id="14" name="図 13"/>
          <p:cNvPicPr>
            <a:picLocks noChangeAspect="1"/>
          </p:cNvPicPr>
          <p:nvPr/>
        </p:nvPicPr>
        <p:blipFill>
          <a:blip r:embed="rId15"/>
          <a:stretch>
            <a:fillRect/>
          </a:stretch>
        </p:blipFill>
        <p:spPr>
          <a:xfrm>
            <a:off x="8633048" y="5456172"/>
            <a:ext cx="1823286" cy="2210400"/>
          </a:xfrm>
          <a:prstGeom prst="rect">
            <a:avLst/>
          </a:prstGeom>
        </p:spPr>
      </p:pic>
      <p:sp>
        <p:nvSpPr>
          <p:cNvPr id="98" name="Text Box 2">
            <a:extLst>
              <a:ext uri="{FF2B5EF4-FFF2-40B4-BE49-F238E27FC236}">
                <a16:creationId xmlns:a16="http://schemas.microsoft.com/office/drawing/2014/main" id="{C0DBDC18-28CB-448B-AAE9-75F1979561B3}"/>
              </a:ext>
            </a:extLst>
          </p:cNvPr>
          <p:cNvSpPr txBox="1">
            <a:spLocks noChangeArrowheads="1"/>
          </p:cNvSpPr>
          <p:nvPr/>
        </p:nvSpPr>
        <p:spPr bwMode="auto">
          <a:xfrm>
            <a:off x="11229987" y="72479"/>
            <a:ext cx="1128074" cy="419100"/>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Arial" pitchFamily="34" charset="0"/>
                <a:ea typeface="ＭＳ Ｐゴシック" pitchFamily="50" charset="-128"/>
                <a:cs typeface="ＭＳ Ｐゴシック" pitchFamily="50" charset="-128"/>
              </a:rPr>
              <a:t>参考</a:t>
            </a:r>
            <a:r>
              <a:rPr kumimoji="1" lang="ja-JP" altLang="en-US" sz="1200" b="0" i="0" u="none" strike="noStrike" cap="none" normalizeH="0" baseline="0" dirty="0">
                <a:ln>
                  <a:noFill/>
                </a:ln>
                <a:effectLst/>
                <a:latin typeface="Arial" pitchFamily="34" charset="0"/>
                <a:ea typeface="ＭＳ Ｐゴシック" pitchFamily="50" charset="-128"/>
                <a:cs typeface="ＭＳ Ｐゴシック" pitchFamily="50" charset="-128"/>
              </a:rPr>
              <a:t>資料</a:t>
            </a:r>
            <a:r>
              <a:rPr lang="ja-JP" altLang="en-US" sz="1200" dirty="0">
                <a:latin typeface="Arial" pitchFamily="34" charset="0"/>
                <a:ea typeface="ＭＳ Ｐゴシック" pitchFamily="50" charset="-128"/>
                <a:cs typeface="ＭＳ Ｐゴシック" pitchFamily="50" charset="-128"/>
              </a:rPr>
              <a:t>１</a:t>
            </a:r>
            <a:r>
              <a:rPr kumimoji="1" lang="ja-JP" altLang="en-US" sz="1200" b="0" i="0" u="none" strike="noStrike" cap="none" normalizeH="0" baseline="0" dirty="0">
                <a:ln>
                  <a:noFill/>
                </a:ln>
                <a:effectLst/>
                <a:latin typeface="Arial" pitchFamily="34" charset="0"/>
                <a:ea typeface="ＭＳ Ｐゴシック" pitchFamily="50" charset="-128"/>
                <a:cs typeface="ＭＳ Ｐゴシック" pitchFamily="50" charset="-128"/>
              </a:rPr>
              <a:t>－２　　</a:t>
            </a:r>
            <a:endParaRPr kumimoji="1" lang="ja-JP" altLang="ja-JP" sz="1200" b="0" i="0" u="none" strike="noStrike" cap="none" normalizeH="0" baseline="0" dirty="0">
              <a:ln>
                <a:noFill/>
              </a:ln>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6163555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1612</Words>
  <Application>Microsoft Office PowerPoint</Application>
  <PresentationFormat>A3 297x420 mm</PresentationFormat>
  <Paragraphs>110</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ＭＳ Ｐゴシック</vt:lpstr>
      <vt:lpstr>Arial</vt:lpstr>
      <vt:lpstr>Calibri</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2021-09-09T12:17:36Z</dcterms:created>
  <dcterms:modified xsi:type="dcterms:W3CDTF">2021-09-09T12:17:41Z</dcterms:modified>
</cp:coreProperties>
</file>