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bookmarkIdSeed="2">
  <p:sldMasterIdLst>
    <p:sldMasterId id="2147483660" r:id="rId1"/>
  </p:sldMasterIdLst>
  <p:notesMasterIdLst>
    <p:notesMasterId r:id="rId5"/>
  </p:notesMasterIdLst>
  <p:handoutMasterIdLst>
    <p:handoutMasterId r:id="rId6"/>
  </p:handoutMasterIdLst>
  <p:sldIdLst>
    <p:sldId id="256" r:id="rId2"/>
    <p:sldId id="279" r:id="rId3"/>
    <p:sldId id="280" r:id="rId4"/>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152" autoAdjust="0"/>
    <p:restoredTop sz="94660"/>
  </p:normalViewPr>
  <p:slideViewPr>
    <p:cSldViewPr snapToGrid="0" showGuides="1">
      <p:cViewPr varScale="1">
        <p:scale>
          <a:sx n="62" d="100"/>
          <a:sy n="62" d="100"/>
        </p:scale>
        <p:origin x="1200" y="52"/>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7825D92D-E3EB-4DAF-B2CC-B103E9FB1DDE}"/>
              </a:ext>
            </a:extLst>
          </p:cNvPr>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AA028BE3-04C2-45BA-8EDA-84BD06DC2005}"/>
              </a:ext>
            </a:extLst>
          </p:cNvPr>
          <p:cNvSpPr>
            <a:spLocks noGrp="1"/>
          </p:cNvSpPr>
          <p:nvPr>
            <p:ph type="dt" sz="quarter" idx="1"/>
          </p:nvPr>
        </p:nvSpPr>
        <p:spPr>
          <a:xfrm>
            <a:off x="3855838" y="0"/>
            <a:ext cx="2949787" cy="498693"/>
          </a:xfrm>
          <a:prstGeom prst="rect">
            <a:avLst/>
          </a:prstGeom>
        </p:spPr>
        <p:txBody>
          <a:bodyPr vert="horz" lIns="91440" tIns="45720" rIns="91440" bIns="45720" rtlCol="0"/>
          <a:lstStyle>
            <a:lvl1pPr algn="r">
              <a:defRPr sz="1200"/>
            </a:lvl1pPr>
          </a:lstStyle>
          <a:p>
            <a:fld id="{46A4F69D-3C23-401D-B75B-F1F4D24A3037}" type="datetimeFigureOut">
              <a:rPr kumimoji="1" lang="ja-JP" altLang="en-US" smtClean="0"/>
              <a:t>2025/10/28</a:t>
            </a:fld>
            <a:endParaRPr kumimoji="1" lang="ja-JP" altLang="en-US"/>
          </a:p>
        </p:txBody>
      </p:sp>
      <p:sp>
        <p:nvSpPr>
          <p:cNvPr id="4" name="フッター プレースホルダー 3">
            <a:extLst>
              <a:ext uri="{FF2B5EF4-FFF2-40B4-BE49-F238E27FC236}">
                <a16:creationId xmlns:a16="http://schemas.microsoft.com/office/drawing/2014/main" id="{714B8D38-1BF2-41F5-B6EB-7ED4AF459240}"/>
              </a:ext>
            </a:extLst>
          </p:cNvPr>
          <p:cNvSpPr>
            <a:spLocks noGrp="1"/>
          </p:cNvSpPr>
          <p:nvPr>
            <p:ph type="ftr" sz="quarter" idx="2"/>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7CE929F0-A84D-47A9-85F0-9372323954DF}"/>
              </a:ext>
            </a:extLst>
          </p:cNvPr>
          <p:cNvSpPr>
            <a:spLocks noGrp="1"/>
          </p:cNvSpPr>
          <p:nvPr>
            <p:ph type="sldNum" sz="quarter" idx="3"/>
          </p:nvPr>
        </p:nvSpPr>
        <p:spPr>
          <a:xfrm>
            <a:off x="3855838" y="9440647"/>
            <a:ext cx="2949787" cy="498692"/>
          </a:xfrm>
          <a:prstGeom prst="rect">
            <a:avLst/>
          </a:prstGeom>
        </p:spPr>
        <p:txBody>
          <a:bodyPr vert="horz" lIns="91440" tIns="45720" rIns="91440" bIns="45720" rtlCol="0" anchor="b"/>
          <a:lstStyle>
            <a:lvl1pPr algn="r">
              <a:defRPr sz="1200"/>
            </a:lvl1pPr>
          </a:lstStyle>
          <a:p>
            <a:fld id="{61C04C69-7A82-4EC1-A5E9-B3B35CD14843}" type="slidenum">
              <a:rPr kumimoji="1" lang="ja-JP" altLang="en-US" smtClean="0"/>
              <a:t>‹#›</a:t>
            </a:fld>
            <a:endParaRPr kumimoji="1" lang="ja-JP" altLang="en-US"/>
          </a:p>
        </p:txBody>
      </p:sp>
    </p:spTree>
    <p:extLst>
      <p:ext uri="{BB962C8B-B14F-4D97-AF65-F5344CB8AC3E}">
        <p14:creationId xmlns:p14="http://schemas.microsoft.com/office/powerpoint/2010/main" val="308657303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0FFC61CE-D396-40BD-AE87-32AA533ECE4A}" type="datetimeFigureOut">
              <a:rPr kumimoji="1" lang="ja-JP" altLang="en-US" smtClean="0"/>
              <a:t>2025/10/28</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7898E32D-11E5-4D21-92F2-818FDC845B6A}" type="slidenum">
              <a:rPr kumimoji="1" lang="ja-JP" altLang="en-US" smtClean="0"/>
              <a:t>‹#›</a:t>
            </a:fld>
            <a:endParaRPr kumimoji="1" lang="ja-JP" altLang="en-US"/>
          </a:p>
        </p:txBody>
      </p:sp>
    </p:spTree>
    <p:extLst>
      <p:ext uri="{BB962C8B-B14F-4D97-AF65-F5344CB8AC3E}">
        <p14:creationId xmlns:p14="http://schemas.microsoft.com/office/powerpoint/2010/main" val="2736414130"/>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2044C35-8534-46D7-94DA-7EF3596B0E99}" type="datetime1">
              <a:rPr kumimoji="1" lang="ja-JP" altLang="en-US" smtClean="0"/>
              <a:t>2025/10/28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1581856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6FE1254-6CBA-4E3E-8CDC-A0055D4A446B}" type="datetime1">
              <a:rPr kumimoji="1" lang="ja-JP" altLang="en-US" smtClean="0"/>
              <a:t>2025/10/28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3339438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FD0FF8F-88A6-48B9-B07F-8B7AC388107A}" type="datetime1">
              <a:rPr kumimoji="1" lang="ja-JP" altLang="en-US" smtClean="0"/>
              <a:t>2025/10/28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1583305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EBB73F8-6A28-4360-BABC-D19538F17853}" type="datetime1">
              <a:rPr kumimoji="1" lang="ja-JP" altLang="en-US" smtClean="0"/>
              <a:t>2025/10/28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4127483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C4133CE-F4D0-4913-A28D-6C7C1663EB70}" type="datetime1">
              <a:rPr kumimoji="1" lang="ja-JP" altLang="en-US" smtClean="0"/>
              <a:t>2025/10/28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29252638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E361169-B072-410E-92AB-CC79F2859F45}" type="datetime1">
              <a:rPr kumimoji="1" lang="ja-JP" altLang="en-US" smtClean="0"/>
              <a:t>2025/10/28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355014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FF337CF-9E9A-4A6E-B090-3F867663A762}" type="datetime1">
              <a:rPr kumimoji="1" lang="ja-JP" altLang="en-US" smtClean="0"/>
              <a:t>2025/10/28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3860031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B18A161-3A92-445A-A876-14878FADDBB8}" type="datetime1">
              <a:rPr kumimoji="1" lang="ja-JP" altLang="en-US" smtClean="0"/>
              <a:t>2025/10/28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3508491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3C5458-9B87-4CDE-A908-8A0A19A7A629}" type="datetime1">
              <a:rPr kumimoji="1" lang="ja-JP" altLang="en-US" smtClean="0"/>
              <a:t>2025/10/28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30385497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3416C62-C6C3-4D56-B577-9ABF84957077}" type="datetime1">
              <a:rPr kumimoji="1" lang="ja-JP" altLang="en-US" smtClean="0"/>
              <a:t>2025/10/28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2950060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B871E0D-E226-4720-9A9F-18F9EC55AF8B}" type="datetime1">
              <a:rPr kumimoji="1" lang="ja-JP" altLang="en-US" smtClean="0"/>
              <a:t>2025/10/28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5099328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9D390D-155B-4702-892B-D2C338559250}" type="datetime1">
              <a:rPr kumimoji="1" lang="ja-JP" altLang="en-US" smtClean="0"/>
              <a:t>2025/10/28</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12127880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107B6C2-19A8-4191-BC30-14410CD92221}"/>
              </a:ext>
            </a:extLst>
          </p:cNvPr>
          <p:cNvSpPr>
            <a:spLocks noGrp="1"/>
          </p:cNvSpPr>
          <p:nvPr>
            <p:ph type="ctrTitle"/>
          </p:nvPr>
        </p:nvSpPr>
        <p:spPr>
          <a:xfrm>
            <a:off x="633000" y="2890390"/>
            <a:ext cx="8640000" cy="1077218"/>
          </a:xfrm>
        </p:spPr>
        <p:txBody>
          <a:bodyPr anchor="ctr">
            <a:spAutoFit/>
          </a:bodyPr>
          <a:lstStyle/>
          <a:p>
            <a:pPr>
              <a:lnSpc>
                <a:spcPct val="100000"/>
              </a:lnSpc>
            </a:pPr>
            <a:r>
              <a:rPr kumimoji="1" lang="ja-JP" altLang="en-US" sz="3200" b="1" dirty="0">
                <a:latin typeface="BIZ UDPゴシック" panose="020B0400000000000000" pitchFamily="50" charset="-128"/>
                <a:ea typeface="BIZ UDPゴシック" panose="020B0400000000000000" pitchFamily="50" charset="-128"/>
              </a:rPr>
              <a:t>今後のスケジュール（案）</a:t>
            </a:r>
            <a:br>
              <a:rPr kumimoji="1" lang="en-US" altLang="ja-JP" sz="3200" b="1" dirty="0">
                <a:latin typeface="BIZ UDPゴシック" panose="020B0400000000000000" pitchFamily="50" charset="-128"/>
                <a:ea typeface="BIZ UDPゴシック" panose="020B0400000000000000" pitchFamily="50" charset="-128"/>
              </a:rPr>
            </a:br>
            <a:endParaRPr kumimoji="1" lang="ja-JP" altLang="en-US" sz="3200" b="1" dirty="0">
              <a:latin typeface="BIZ UDPゴシック" panose="020B0400000000000000" pitchFamily="50" charset="-128"/>
              <a:ea typeface="BIZ UDPゴシック" panose="020B0400000000000000" pitchFamily="50" charset="-128"/>
            </a:endParaRPr>
          </a:p>
        </p:txBody>
      </p:sp>
      <p:sp>
        <p:nvSpPr>
          <p:cNvPr id="5" name="サブタイトル 2">
            <a:extLst>
              <a:ext uri="{FF2B5EF4-FFF2-40B4-BE49-F238E27FC236}">
                <a16:creationId xmlns:a16="http://schemas.microsoft.com/office/drawing/2014/main" id="{D46CBC88-6D55-418A-8C29-D74384CF6501}"/>
              </a:ext>
            </a:extLst>
          </p:cNvPr>
          <p:cNvSpPr txBox="1">
            <a:spLocks/>
          </p:cNvSpPr>
          <p:nvPr/>
        </p:nvSpPr>
        <p:spPr bwMode="auto">
          <a:xfrm>
            <a:off x="7884000" y="177945"/>
            <a:ext cx="1872000" cy="400110"/>
          </a:xfrm>
          <a:prstGeom prst="rect">
            <a:avLst/>
          </a:prstGeom>
          <a:noFill/>
          <a:ln w="1905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nchor="ctr" anchorCtr="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marL="0" marR="0" lvl="0" indent="0" algn="ctr" defTabSz="914400" eaLnBrk="1" fontAlgn="base" latinLnBrk="0" hangingPunct="1">
              <a:lnSpc>
                <a:spcPct val="100000"/>
              </a:lnSpc>
              <a:spcBef>
                <a:spcPct val="20000"/>
              </a:spcBef>
              <a:spcAft>
                <a:spcPct val="0"/>
              </a:spcAft>
              <a:buClrTx/>
              <a:buSzTx/>
              <a:buFont typeface="Arial" panose="020B0604020202020204" pitchFamily="34" charset="0"/>
              <a:buNone/>
              <a:tabLst/>
              <a:defRPr/>
            </a:pPr>
            <a:r>
              <a:rPr lang="ja-JP" altLang="en-US" sz="2000" b="1" kern="0" dirty="0">
                <a:latin typeface="BIZ UDPゴシック" panose="020B0400000000000000" pitchFamily="50" charset="-128"/>
                <a:ea typeface="BIZ UDPゴシック" panose="020B0400000000000000" pitchFamily="50" charset="-128"/>
              </a:rPr>
              <a:t>資料３</a:t>
            </a:r>
            <a:endParaRPr kumimoji="1" lang="ja-JP" altLang="en-US" sz="2000" b="1" i="0" u="none" strike="noStrike" kern="0" cap="none" spc="0" normalizeH="0" baseline="0" noProof="0" dirty="0">
              <a:ln>
                <a:noFill/>
              </a:ln>
              <a:effectLst/>
              <a:uLnTx/>
              <a:uFillTx/>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22254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水質部会の今後のスケジュール （案）</a:t>
            </a:r>
            <a:endParaRPr lang="ja-JP" altLang="ja-JP"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endParaRP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1</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graphicFrame>
        <p:nvGraphicFramePr>
          <p:cNvPr id="5" name="表 2">
            <a:extLst>
              <a:ext uri="{FF2B5EF4-FFF2-40B4-BE49-F238E27FC236}">
                <a16:creationId xmlns:a16="http://schemas.microsoft.com/office/drawing/2014/main" id="{9A3E546E-6315-4294-85F8-674507391F8F}"/>
              </a:ext>
            </a:extLst>
          </p:cNvPr>
          <p:cNvGraphicFramePr>
            <a:graphicFrameLocks noGrp="1"/>
          </p:cNvGraphicFramePr>
          <p:nvPr>
            <p:extLst>
              <p:ext uri="{D42A27DB-BD31-4B8C-83A1-F6EECF244321}">
                <p14:modId xmlns:p14="http://schemas.microsoft.com/office/powerpoint/2010/main" val="2509688578"/>
              </p:ext>
            </p:extLst>
          </p:nvPr>
        </p:nvGraphicFramePr>
        <p:xfrm>
          <a:off x="129965" y="725101"/>
          <a:ext cx="9648000" cy="5859600"/>
        </p:xfrm>
        <a:graphic>
          <a:graphicData uri="http://schemas.openxmlformats.org/drawingml/2006/table">
            <a:tbl>
              <a:tblPr firstRow="1" bandRow="1">
                <a:tableStyleId>{5FD0F851-EC5A-4D38-B0AD-8093EC10F338}</a:tableStyleId>
              </a:tblPr>
              <a:tblGrid>
                <a:gridCol w="1368000">
                  <a:extLst>
                    <a:ext uri="{9D8B030D-6E8A-4147-A177-3AD203B41FA5}">
                      <a16:colId xmlns:a16="http://schemas.microsoft.com/office/drawing/2014/main" val="2719008550"/>
                    </a:ext>
                  </a:extLst>
                </a:gridCol>
                <a:gridCol w="5040000">
                  <a:extLst>
                    <a:ext uri="{9D8B030D-6E8A-4147-A177-3AD203B41FA5}">
                      <a16:colId xmlns:a16="http://schemas.microsoft.com/office/drawing/2014/main" val="2342562407"/>
                    </a:ext>
                  </a:extLst>
                </a:gridCol>
                <a:gridCol w="3240000">
                  <a:extLst>
                    <a:ext uri="{9D8B030D-6E8A-4147-A177-3AD203B41FA5}">
                      <a16:colId xmlns:a16="http://schemas.microsoft.com/office/drawing/2014/main" val="2490352959"/>
                    </a:ext>
                  </a:extLst>
                </a:gridCol>
              </a:tblGrid>
              <a:tr h="360000">
                <a:tc>
                  <a:txBody>
                    <a:bodyPr/>
                    <a:lstStyle/>
                    <a:p>
                      <a:pPr algn="ctr"/>
                      <a:endParaRPr kumimoji="1" lang="ja-JP" altLang="en-US" sz="1400" b="0" dirty="0">
                        <a:latin typeface="BIZ UDPゴシック" panose="020B0400000000000000" pitchFamily="50" charset="-128"/>
                        <a:ea typeface="BIZ UDPゴシック" panose="020B0400000000000000" pitchFamily="50" charset="-128"/>
                      </a:endParaRPr>
                    </a:p>
                  </a:txBody>
                  <a:tcPr/>
                </a:tc>
                <a:tc>
                  <a:txBody>
                    <a:bodyPr/>
                    <a:lstStyle/>
                    <a:p>
                      <a:pPr algn="ctr"/>
                      <a:r>
                        <a:rPr kumimoji="1" lang="ja-JP" altLang="en-US" sz="1400" b="0" dirty="0">
                          <a:latin typeface="BIZ UDPゴシック" panose="020B0400000000000000" pitchFamily="50" charset="-128"/>
                          <a:ea typeface="BIZ UDPゴシック" panose="020B0400000000000000" pitchFamily="50" charset="-128"/>
                        </a:rPr>
                        <a:t>水質部会</a:t>
                      </a:r>
                    </a:p>
                  </a:txBody>
                  <a:tcPr anchor="ctr"/>
                </a:tc>
                <a:tc>
                  <a:txBody>
                    <a:bodyPr/>
                    <a:lstStyle/>
                    <a:p>
                      <a:pPr algn="ctr"/>
                      <a:r>
                        <a:rPr kumimoji="1" lang="ja-JP" altLang="en-US" sz="1400" b="0" dirty="0">
                          <a:latin typeface="BIZ UDPゴシック" panose="020B0400000000000000" pitchFamily="50" charset="-128"/>
                          <a:ea typeface="BIZ UDPゴシック" panose="020B0400000000000000" pitchFamily="50" charset="-128"/>
                        </a:rPr>
                        <a:t>環境審議会</a:t>
                      </a:r>
                    </a:p>
                  </a:txBody>
                  <a:tcPr anchor="ctr"/>
                </a:tc>
                <a:extLst>
                  <a:ext uri="{0D108BD9-81ED-4DB2-BD59-A6C34878D82A}">
                    <a16:rowId xmlns:a16="http://schemas.microsoft.com/office/drawing/2014/main" val="3561018049"/>
                  </a:ext>
                </a:extLst>
              </a:tr>
              <a:tr h="360000">
                <a:tc>
                  <a:txBody>
                    <a:bodyPr/>
                    <a:lstStyle/>
                    <a:p>
                      <a:r>
                        <a:rPr kumimoji="1" lang="ja-JP" altLang="en-US" sz="1400" b="0" dirty="0">
                          <a:solidFill>
                            <a:schemeClr val="bg1">
                              <a:lumMod val="50000"/>
                            </a:schemeClr>
                          </a:solidFill>
                          <a:latin typeface="BIZ UDPゴシック" panose="020B0400000000000000" pitchFamily="50" charset="-128"/>
                          <a:ea typeface="BIZ UDPゴシック" panose="020B0400000000000000" pitchFamily="50" charset="-128"/>
                        </a:rPr>
                        <a:t>令和</a:t>
                      </a:r>
                      <a:r>
                        <a:rPr kumimoji="1" lang="en-US" altLang="ja-JP" sz="1400" b="0" dirty="0">
                          <a:solidFill>
                            <a:schemeClr val="bg1">
                              <a:lumMod val="50000"/>
                            </a:schemeClr>
                          </a:solidFill>
                          <a:latin typeface="BIZ UDPゴシック" panose="020B0400000000000000" pitchFamily="50" charset="-128"/>
                          <a:ea typeface="BIZ UDPゴシック" panose="020B0400000000000000" pitchFamily="50" charset="-128"/>
                        </a:rPr>
                        <a:t>7</a:t>
                      </a:r>
                      <a:r>
                        <a:rPr kumimoji="1" lang="ja-JP" altLang="en-US" sz="1400" b="0" dirty="0">
                          <a:solidFill>
                            <a:schemeClr val="bg1">
                              <a:lumMod val="50000"/>
                            </a:schemeClr>
                          </a:solidFill>
                          <a:latin typeface="BIZ UDPゴシック" panose="020B0400000000000000" pitchFamily="50" charset="-128"/>
                          <a:ea typeface="BIZ UDPゴシック" panose="020B0400000000000000" pitchFamily="50" charset="-128"/>
                        </a:rPr>
                        <a:t>年</a:t>
                      </a:r>
                      <a:endParaRPr kumimoji="1" lang="en-US" altLang="ja-JP" sz="1400" b="0" dirty="0">
                        <a:solidFill>
                          <a:schemeClr val="bg1">
                            <a:lumMod val="50000"/>
                          </a:schemeClr>
                        </a:solidFill>
                        <a:latin typeface="BIZ UDPゴシック" panose="020B0400000000000000" pitchFamily="50" charset="-128"/>
                        <a:ea typeface="BIZ UDPゴシック" panose="020B0400000000000000" pitchFamily="50" charset="-128"/>
                      </a:endParaRPr>
                    </a:p>
                    <a:p>
                      <a:r>
                        <a:rPr kumimoji="1" lang="ja-JP" altLang="en-US" sz="1400" b="0" dirty="0">
                          <a:solidFill>
                            <a:schemeClr val="bg1">
                              <a:lumMod val="50000"/>
                            </a:schemeClr>
                          </a:solidFill>
                          <a:latin typeface="BIZ UDPゴシック" panose="020B0400000000000000" pitchFamily="50" charset="-128"/>
                          <a:ea typeface="BIZ UDPゴシック" panose="020B0400000000000000" pitchFamily="50" charset="-128"/>
                        </a:rPr>
                        <a:t>　</a:t>
                      </a:r>
                      <a:r>
                        <a:rPr kumimoji="1" lang="en-US" altLang="ja-JP" sz="1400" b="0" dirty="0">
                          <a:solidFill>
                            <a:schemeClr val="bg1">
                              <a:lumMod val="50000"/>
                            </a:schemeClr>
                          </a:solidFill>
                          <a:latin typeface="BIZ UDPゴシック" panose="020B0400000000000000" pitchFamily="50" charset="-128"/>
                          <a:ea typeface="BIZ UDPゴシック" panose="020B0400000000000000" pitchFamily="50" charset="-128"/>
                        </a:rPr>
                        <a:t>7</a:t>
                      </a:r>
                      <a:r>
                        <a:rPr kumimoji="1" lang="ja-JP" altLang="en-US" sz="1400" b="0" dirty="0">
                          <a:solidFill>
                            <a:schemeClr val="bg1">
                              <a:lumMod val="50000"/>
                            </a:schemeClr>
                          </a:solidFill>
                          <a:latin typeface="BIZ UDPゴシック" panose="020B0400000000000000" pitchFamily="50" charset="-128"/>
                          <a:ea typeface="BIZ UDPゴシック" panose="020B0400000000000000" pitchFamily="50" charset="-128"/>
                        </a:rPr>
                        <a:t>月</a:t>
                      </a:r>
                      <a:r>
                        <a:rPr kumimoji="1" lang="en-US" altLang="ja-JP" sz="1400" b="0" dirty="0">
                          <a:solidFill>
                            <a:schemeClr val="bg1">
                              <a:lumMod val="50000"/>
                            </a:schemeClr>
                          </a:solidFill>
                          <a:latin typeface="BIZ UDPゴシック" panose="020B0400000000000000" pitchFamily="50" charset="-128"/>
                          <a:ea typeface="BIZ UDPゴシック" panose="020B0400000000000000" pitchFamily="50" charset="-128"/>
                        </a:rPr>
                        <a:t>23</a:t>
                      </a:r>
                      <a:r>
                        <a:rPr kumimoji="1" lang="ja-JP" altLang="en-US" sz="1400" b="0" dirty="0">
                          <a:solidFill>
                            <a:schemeClr val="bg1">
                              <a:lumMod val="50000"/>
                            </a:schemeClr>
                          </a:solidFill>
                          <a:latin typeface="BIZ UDPゴシック" panose="020B0400000000000000" pitchFamily="50" charset="-128"/>
                          <a:ea typeface="BIZ UDPゴシック" panose="020B0400000000000000" pitchFamily="50" charset="-128"/>
                        </a:rPr>
                        <a:t>日</a:t>
                      </a:r>
                      <a:endParaRPr kumimoji="1" lang="en-US" altLang="ja-JP" sz="1400" b="0" dirty="0">
                        <a:solidFill>
                          <a:schemeClr val="bg1">
                            <a:lumMod val="50000"/>
                          </a:schemeClr>
                        </a:solidFill>
                        <a:latin typeface="BIZ UDPゴシック" panose="020B0400000000000000" pitchFamily="50" charset="-128"/>
                        <a:ea typeface="BIZ UDPゴシック" panose="020B0400000000000000" pitchFamily="50" charset="-128"/>
                      </a:endParaRPr>
                    </a:p>
                  </a:txBody>
                  <a:tcPr/>
                </a:tc>
                <a:tc>
                  <a:txBody>
                    <a:bodyPr/>
                    <a:lstStyle/>
                    <a:p>
                      <a:pPr marL="88900" indent="-88900"/>
                      <a:r>
                        <a:rPr kumimoji="1" lang="ja-JP" altLang="en-US" sz="1400" b="1" u="sng" dirty="0">
                          <a:solidFill>
                            <a:schemeClr val="bg1">
                              <a:lumMod val="50000"/>
                            </a:schemeClr>
                          </a:solidFill>
                          <a:latin typeface="BIZ UDPゴシック" panose="020B0400000000000000" pitchFamily="50" charset="-128"/>
                          <a:ea typeface="BIZ UDPゴシック" panose="020B0400000000000000" pitchFamily="50" charset="-128"/>
                        </a:rPr>
                        <a:t>令和</a:t>
                      </a:r>
                      <a:r>
                        <a:rPr kumimoji="1" lang="en-US" altLang="ja-JP" sz="1400" b="1" u="sng" dirty="0">
                          <a:solidFill>
                            <a:schemeClr val="bg1">
                              <a:lumMod val="50000"/>
                            </a:schemeClr>
                          </a:solidFill>
                          <a:latin typeface="BIZ UDPゴシック" panose="020B0400000000000000" pitchFamily="50" charset="-128"/>
                          <a:ea typeface="BIZ UDPゴシック" panose="020B0400000000000000" pitchFamily="50" charset="-128"/>
                        </a:rPr>
                        <a:t>7</a:t>
                      </a:r>
                      <a:r>
                        <a:rPr kumimoji="1" lang="ja-JP" altLang="en-US" sz="1400" b="1" u="sng" dirty="0">
                          <a:solidFill>
                            <a:schemeClr val="bg1">
                              <a:lumMod val="50000"/>
                            </a:schemeClr>
                          </a:solidFill>
                          <a:latin typeface="BIZ UDPゴシック" panose="020B0400000000000000" pitchFamily="50" charset="-128"/>
                          <a:ea typeface="BIZ UDPゴシック" panose="020B0400000000000000" pitchFamily="50" charset="-128"/>
                        </a:rPr>
                        <a:t>年度第</a:t>
                      </a:r>
                      <a:r>
                        <a:rPr kumimoji="1" lang="en-US" altLang="ja-JP" sz="1400" b="1" u="sng" dirty="0">
                          <a:solidFill>
                            <a:schemeClr val="bg1">
                              <a:lumMod val="50000"/>
                            </a:schemeClr>
                          </a:solidFill>
                          <a:latin typeface="BIZ UDPゴシック" panose="020B0400000000000000" pitchFamily="50" charset="-128"/>
                          <a:ea typeface="BIZ UDPゴシック" panose="020B0400000000000000" pitchFamily="50" charset="-128"/>
                        </a:rPr>
                        <a:t>1</a:t>
                      </a:r>
                      <a:r>
                        <a:rPr kumimoji="1" lang="ja-JP" altLang="en-US" sz="1400" b="1" u="sng" dirty="0">
                          <a:solidFill>
                            <a:schemeClr val="bg1">
                              <a:lumMod val="50000"/>
                            </a:schemeClr>
                          </a:solidFill>
                          <a:latin typeface="BIZ UDPゴシック" panose="020B0400000000000000" pitchFamily="50" charset="-128"/>
                          <a:ea typeface="BIZ UDPゴシック" panose="020B0400000000000000" pitchFamily="50" charset="-128"/>
                        </a:rPr>
                        <a:t>回水質部会</a:t>
                      </a:r>
                      <a:endParaRPr kumimoji="1" lang="en-US" altLang="ja-JP" sz="1400" b="1" u="sng" dirty="0">
                        <a:solidFill>
                          <a:schemeClr val="bg1">
                            <a:lumMod val="50000"/>
                          </a:schemeClr>
                        </a:solidFill>
                        <a:latin typeface="BIZ UDPゴシック" panose="020B0400000000000000" pitchFamily="50" charset="-128"/>
                        <a:ea typeface="BIZ UDPゴシック" panose="020B0400000000000000" pitchFamily="50" charset="-128"/>
                      </a:endParaRPr>
                    </a:p>
                    <a:p>
                      <a:pPr marL="88900" indent="-88900"/>
                      <a:r>
                        <a:rPr kumimoji="1" lang="ja-JP" altLang="en-US" sz="1400" b="0" dirty="0">
                          <a:solidFill>
                            <a:schemeClr val="bg1">
                              <a:lumMod val="50000"/>
                            </a:schemeClr>
                          </a:solidFill>
                          <a:latin typeface="BIZ UDPゴシック" panose="020B0400000000000000" pitchFamily="50" charset="-128"/>
                          <a:ea typeface="BIZ UDPゴシック" panose="020B0400000000000000" pitchFamily="50" charset="-128"/>
                        </a:rPr>
                        <a:t>・「おおさか海ごみゼロプラン」（大阪府海岸漂着物等対策推進地域計画）の進捗状況等について</a:t>
                      </a:r>
                    </a:p>
                  </a:txBody>
                  <a:tcPr/>
                </a:tc>
                <a:tc>
                  <a:txBody>
                    <a:bodyPr/>
                    <a:lstStyle/>
                    <a:p>
                      <a:pPr marL="88900" indent="-88900"/>
                      <a:endParaRPr kumimoji="1" lang="ja-JP" altLang="en-US" sz="1400" b="0" dirty="0">
                        <a:solidFill>
                          <a:schemeClr val="bg1">
                            <a:lumMod val="50000"/>
                          </a:schemeClr>
                        </a:solidFill>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1113074271"/>
                  </a:ext>
                </a:extLst>
              </a:tr>
              <a:tr h="360000">
                <a:tc>
                  <a:txBody>
                    <a:bodyPr/>
                    <a:lstStyle/>
                    <a:p>
                      <a:r>
                        <a:rPr kumimoji="1" lang="ja-JP" altLang="en-US" sz="1400" b="0" dirty="0">
                          <a:solidFill>
                            <a:schemeClr val="bg1">
                              <a:lumMod val="50000"/>
                            </a:schemeClr>
                          </a:solidFill>
                          <a:latin typeface="BIZ UDPゴシック" panose="020B0400000000000000" pitchFamily="50" charset="-128"/>
                          <a:ea typeface="BIZ UDPゴシック" panose="020B0400000000000000" pitchFamily="50" charset="-128"/>
                        </a:rPr>
                        <a:t>　</a:t>
                      </a:r>
                      <a:r>
                        <a:rPr kumimoji="1" lang="en-US" altLang="ja-JP" sz="1400" b="0" dirty="0">
                          <a:solidFill>
                            <a:schemeClr val="bg1">
                              <a:lumMod val="50000"/>
                            </a:schemeClr>
                          </a:solidFill>
                          <a:latin typeface="BIZ UDPゴシック" panose="020B0400000000000000" pitchFamily="50" charset="-128"/>
                          <a:ea typeface="BIZ UDPゴシック" panose="020B0400000000000000" pitchFamily="50" charset="-128"/>
                        </a:rPr>
                        <a:t>7</a:t>
                      </a:r>
                      <a:r>
                        <a:rPr kumimoji="1" lang="ja-JP" altLang="en-US" sz="1400" b="0" dirty="0">
                          <a:solidFill>
                            <a:schemeClr val="bg1">
                              <a:lumMod val="50000"/>
                            </a:schemeClr>
                          </a:solidFill>
                          <a:latin typeface="BIZ UDPゴシック" panose="020B0400000000000000" pitchFamily="50" charset="-128"/>
                          <a:ea typeface="BIZ UDPゴシック" panose="020B0400000000000000" pitchFamily="50" charset="-128"/>
                        </a:rPr>
                        <a:t>月</a:t>
                      </a:r>
                      <a:r>
                        <a:rPr kumimoji="1" lang="en-US" altLang="ja-JP" sz="1400" b="0" dirty="0">
                          <a:solidFill>
                            <a:schemeClr val="bg1">
                              <a:lumMod val="50000"/>
                            </a:schemeClr>
                          </a:solidFill>
                          <a:latin typeface="BIZ UDPゴシック" panose="020B0400000000000000" pitchFamily="50" charset="-128"/>
                          <a:ea typeface="BIZ UDPゴシック" panose="020B0400000000000000" pitchFamily="50" charset="-128"/>
                        </a:rPr>
                        <a:t>25</a:t>
                      </a:r>
                      <a:r>
                        <a:rPr kumimoji="1" lang="ja-JP" altLang="en-US" sz="1400" b="0" dirty="0">
                          <a:solidFill>
                            <a:schemeClr val="bg1">
                              <a:lumMod val="50000"/>
                            </a:schemeClr>
                          </a:solidFill>
                          <a:latin typeface="BIZ UDPゴシック" panose="020B0400000000000000" pitchFamily="50" charset="-128"/>
                          <a:ea typeface="BIZ UDPゴシック" panose="020B0400000000000000" pitchFamily="50" charset="-128"/>
                        </a:rPr>
                        <a:t>日</a:t>
                      </a:r>
                    </a:p>
                  </a:txBody>
                  <a:tcPr/>
                </a:tc>
                <a:tc>
                  <a:txBody>
                    <a:bodyPr/>
                    <a:lstStyle/>
                    <a:p>
                      <a:endParaRPr kumimoji="1" lang="ja-JP" altLang="en-US" sz="1400" b="0" dirty="0">
                        <a:solidFill>
                          <a:schemeClr val="bg1">
                            <a:lumMod val="50000"/>
                          </a:schemeClr>
                        </a:solidFill>
                        <a:latin typeface="BIZ UDPゴシック" panose="020B0400000000000000" pitchFamily="50" charset="-128"/>
                        <a:ea typeface="BIZ UDPゴシック" panose="020B0400000000000000" pitchFamily="50" charset="-128"/>
                      </a:endParaRPr>
                    </a:p>
                  </a:txBody>
                  <a:tcPr/>
                </a:tc>
                <a:tc>
                  <a:txBody>
                    <a:bodyPr/>
                    <a:lstStyle/>
                    <a:p>
                      <a:pPr marL="88900" indent="-88900"/>
                      <a:r>
                        <a:rPr kumimoji="1" lang="ja-JP" altLang="en-US" sz="1400" b="0" dirty="0">
                          <a:solidFill>
                            <a:schemeClr val="bg1">
                              <a:lumMod val="50000"/>
                            </a:schemeClr>
                          </a:solidFill>
                          <a:latin typeface="BIZ UDPゴシック" panose="020B0400000000000000" pitchFamily="50" charset="-128"/>
                          <a:ea typeface="BIZ UDPゴシック" panose="020B0400000000000000" pitchFamily="50" charset="-128"/>
                        </a:rPr>
                        <a:t>令和７年度第</a:t>
                      </a:r>
                      <a:r>
                        <a:rPr kumimoji="1" lang="en-US" altLang="ja-JP" sz="1400" b="0" dirty="0">
                          <a:solidFill>
                            <a:schemeClr val="bg1">
                              <a:lumMod val="50000"/>
                            </a:schemeClr>
                          </a:solidFill>
                          <a:latin typeface="BIZ UDPゴシック" panose="020B0400000000000000" pitchFamily="50" charset="-128"/>
                          <a:ea typeface="BIZ UDPゴシック" panose="020B0400000000000000" pitchFamily="50" charset="-128"/>
                        </a:rPr>
                        <a:t>1</a:t>
                      </a:r>
                      <a:r>
                        <a:rPr kumimoji="1" lang="ja-JP" altLang="en-US" sz="1400" b="0" dirty="0">
                          <a:solidFill>
                            <a:schemeClr val="bg1">
                              <a:lumMod val="50000"/>
                            </a:schemeClr>
                          </a:solidFill>
                          <a:latin typeface="BIZ UDPゴシック" panose="020B0400000000000000" pitchFamily="50" charset="-128"/>
                          <a:ea typeface="BIZ UDPゴシック" panose="020B0400000000000000" pitchFamily="50" charset="-128"/>
                        </a:rPr>
                        <a:t>回環境審議会</a:t>
                      </a:r>
                    </a:p>
                  </a:txBody>
                  <a:tcPr/>
                </a:tc>
                <a:extLst>
                  <a:ext uri="{0D108BD9-81ED-4DB2-BD59-A6C34878D82A}">
                    <a16:rowId xmlns:a16="http://schemas.microsoft.com/office/drawing/2014/main" val="2344920622"/>
                  </a:ext>
                </a:extLst>
              </a:tr>
              <a:tr h="360000">
                <a:tc>
                  <a:txBody>
                    <a:bodyPr/>
                    <a:lstStyle/>
                    <a:p>
                      <a:r>
                        <a:rPr kumimoji="1" lang="ja-JP" altLang="en-US" sz="1400" b="0" dirty="0">
                          <a:latin typeface="BIZ UDPゴシック" panose="020B0400000000000000" pitchFamily="50" charset="-128"/>
                          <a:ea typeface="BIZ UDPゴシック" panose="020B0400000000000000" pitchFamily="50" charset="-128"/>
                        </a:rPr>
                        <a:t>　</a:t>
                      </a:r>
                      <a:r>
                        <a:rPr kumimoji="1" lang="en-US" altLang="ja-JP" sz="1400" b="0" dirty="0">
                          <a:latin typeface="BIZ UDPゴシック" panose="020B0400000000000000" pitchFamily="50" charset="-128"/>
                          <a:ea typeface="BIZ UDPゴシック" panose="020B0400000000000000" pitchFamily="50" charset="-128"/>
                        </a:rPr>
                        <a:t>11</a:t>
                      </a:r>
                      <a:r>
                        <a:rPr kumimoji="1" lang="ja-JP" altLang="en-US" sz="1400" b="0" dirty="0">
                          <a:latin typeface="BIZ UDPゴシック" panose="020B0400000000000000" pitchFamily="50" charset="-128"/>
                          <a:ea typeface="BIZ UDPゴシック" panose="020B0400000000000000" pitchFamily="50" charset="-128"/>
                        </a:rPr>
                        <a:t>月</a:t>
                      </a:r>
                      <a:r>
                        <a:rPr kumimoji="1" lang="en-US" altLang="ja-JP" sz="1400" b="0" dirty="0">
                          <a:latin typeface="BIZ UDPゴシック" panose="020B0400000000000000" pitchFamily="50" charset="-128"/>
                          <a:ea typeface="BIZ UDPゴシック" panose="020B0400000000000000" pitchFamily="50" charset="-128"/>
                        </a:rPr>
                        <a:t>5</a:t>
                      </a:r>
                      <a:r>
                        <a:rPr kumimoji="1" lang="ja-JP" altLang="en-US" sz="1400" b="0" dirty="0">
                          <a:latin typeface="BIZ UDPゴシック" panose="020B0400000000000000" pitchFamily="50" charset="-128"/>
                          <a:ea typeface="BIZ UDPゴシック" panose="020B0400000000000000" pitchFamily="50" charset="-128"/>
                        </a:rPr>
                        <a:t>日</a:t>
                      </a:r>
                      <a:endParaRPr kumimoji="1" lang="en-US" altLang="ja-JP" sz="1400" b="0" dirty="0">
                        <a:latin typeface="BIZ UDPゴシック" panose="020B0400000000000000" pitchFamily="50" charset="-128"/>
                        <a:ea typeface="BIZ UDPゴシック" panose="020B0400000000000000" pitchFamily="50" charset="-128"/>
                      </a:endParaRPr>
                    </a:p>
                    <a:p>
                      <a:r>
                        <a:rPr kumimoji="1" lang="ja-JP" altLang="en-US" sz="1400" b="0" dirty="0">
                          <a:latin typeface="BIZ UDPゴシック" panose="020B0400000000000000" pitchFamily="50" charset="-128"/>
                          <a:ea typeface="BIZ UDPゴシック" panose="020B0400000000000000" pitchFamily="50" charset="-128"/>
                        </a:rPr>
                        <a:t>　　（本日）</a:t>
                      </a:r>
                    </a:p>
                  </a:txBody>
                  <a:tcPr/>
                </a:tc>
                <a:tc>
                  <a:txBody>
                    <a:bodyPr/>
                    <a:lstStyle/>
                    <a:p>
                      <a:pPr marL="88900" indent="-88900"/>
                      <a:r>
                        <a:rPr kumimoji="1" lang="ja-JP" altLang="en-US" sz="1400" b="1" u="sng" dirty="0">
                          <a:latin typeface="BIZ UDPゴシック" panose="020B0400000000000000" pitchFamily="50" charset="-128"/>
                          <a:ea typeface="BIZ UDPゴシック" panose="020B0400000000000000" pitchFamily="50" charset="-128"/>
                        </a:rPr>
                        <a:t>令和</a:t>
                      </a:r>
                      <a:r>
                        <a:rPr kumimoji="1" lang="en-US" altLang="ja-JP" sz="1400" b="1" u="sng" dirty="0">
                          <a:latin typeface="BIZ UDPゴシック" panose="020B0400000000000000" pitchFamily="50" charset="-128"/>
                          <a:ea typeface="BIZ UDPゴシック" panose="020B0400000000000000" pitchFamily="50" charset="-128"/>
                        </a:rPr>
                        <a:t>7</a:t>
                      </a:r>
                      <a:r>
                        <a:rPr kumimoji="1" lang="ja-JP" altLang="en-US" sz="1400" b="1" u="sng" dirty="0">
                          <a:latin typeface="BIZ UDPゴシック" panose="020B0400000000000000" pitchFamily="50" charset="-128"/>
                          <a:ea typeface="BIZ UDPゴシック" panose="020B0400000000000000" pitchFamily="50" charset="-128"/>
                        </a:rPr>
                        <a:t>年度第</a:t>
                      </a:r>
                      <a:r>
                        <a:rPr kumimoji="1" lang="en-US" altLang="ja-JP" sz="1400" b="1" u="sng" dirty="0">
                          <a:latin typeface="BIZ UDPゴシック" panose="020B0400000000000000" pitchFamily="50" charset="-128"/>
                          <a:ea typeface="BIZ UDPゴシック" panose="020B0400000000000000" pitchFamily="50" charset="-128"/>
                        </a:rPr>
                        <a:t>2</a:t>
                      </a:r>
                      <a:r>
                        <a:rPr kumimoji="1" lang="ja-JP" altLang="en-US" sz="1400" b="1" u="sng" dirty="0">
                          <a:latin typeface="BIZ UDPゴシック" panose="020B0400000000000000" pitchFamily="50" charset="-128"/>
                          <a:ea typeface="BIZ UDPゴシック" panose="020B0400000000000000" pitchFamily="50" charset="-128"/>
                        </a:rPr>
                        <a:t>回水質部会</a:t>
                      </a:r>
                      <a:endParaRPr kumimoji="1" lang="en-US" altLang="ja-JP" sz="1400" b="1" u="sng" dirty="0">
                        <a:latin typeface="BIZ UDPゴシック" panose="020B0400000000000000" pitchFamily="50" charset="-128"/>
                        <a:ea typeface="BIZ UDPゴシック" panose="020B0400000000000000" pitchFamily="50" charset="-128"/>
                      </a:endParaRPr>
                    </a:p>
                    <a:p>
                      <a:pPr marL="88900" indent="-88900"/>
                      <a:r>
                        <a:rPr kumimoji="1" lang="ja-JP" altLang="en-US" sz="1400" b="0" dirty="0">
                          <a:latin typeface="BIZ UDPゴシック" panose="020B0400000000000000" pitchFamily="50" charset="-128"/>
                          <a:ea typeface="BIZ UDPゴシック" panose="020B0400000000000000" pitchFamily="50" charset="-128"/>
                        </a:rPr>
                        <a:t>・ほう素等３項目及び亜鉛の排水基準に係る経過措置について</a:t>
                      </a:r>
                      <a:endParaRPr kumimoji="1" lang="en-US" altLang="ja-JP" sz="1400" b="0" dirty="0">
                        <a:latin typeface="BIZ UDPゴシック" panose="020B0400000000000000" pitchFamily="50" charset="-128"/>
                        <a:ea typeface="BIZ UDPゴシック" panose="020B0400000000000000" pitchFamily="50" charset="-128"/>
                      </a:endParaRPr>
                    </a:p>
                    <a:p>
                      <a:pPr marL="88900" indent="-88900"/>
                      <a:r>
                        <a:rPr kumimoji="1" lang="ja-JP" altLang="en-US" sz="1400" b="0" dirty="0">
                          <a:latin typeface="BIZ UDPゴシック" panose="020B0400000000000000" pitchFamily="50" charset="-128"/>
                          <a:ea typeface="BIZ UDPゴシック" panose="020B0400000000000000" pitchFamily="50" charset="-128"/>
                        </a:rPr>
                        <a:t>・「おおさか海ごみゼロプラン」（大阪府海岸漂着物等対策推進地域計画）の進捗状況等について</a:t>
                      </a:r>
                    </a:p>
                  </a:txBody>
                  <a:tcPr/>
                </a:tc>
                <a:tc>
                  <a:txBody>
                    <a:bodyPr/>
                    <a:lstStyle/>
                    <a:p>
                      <a:pPr marL="88900" indent="-88900"/>
                      <a:endParaRPr kumimoji="1" lang="ja-JP" altLang="en-US" sz="1400" b="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2527103893"/>
                  </a:ext>
                </a:extLst>
              </a:tr>
              <a:tr h="360000">
                <a:tc>
                  <a:txBody>
                    <a:bodyPr/>
                    <a:lstStyle/>
                    <a:p>
                      <a:r>
                        <a:rPr kumimoji="1" lang="ja-JP" altLang="en-US" sz="1400" b="0" dirty="0">
                          <a:latin typeface="BIZ UDPゴシック" panose="020B0400000000000000" pitchFamily="50" charset="-128"/>
                          <a:ea typeface="BIZ UDPゴシック" panose="020B0400000000000000" pitchFamily="50" charset="-128"/>
                        </a:rPr>
                        <a:t>　１２月１日</a:t>
                      </a:r>
                    </a:p>
                  </a:txBody>
                  <a:tcPr/>
                </a:tc>
                <a:tc>
                  <a:txBody>
                    <a:bodyPr/>
                    <a:lstStyle/>
                    <a:p>
                      <a:pPr marL="88900" indent="-88900"/>
                      <a:endParaRPr kumimoji="1" lang="ja-JP" altLang="en-US" sz="1400" b="0" dirty="0">
                        <a:latin typeface="BIZ UDPゴシック" panose="020B0400000000000000" pitchFamily="50" charset="-128"/>
                        <a:ea typeface="BIZ UDPゴシック" panose="020B0400000000000000" pitchFamily="50" charset="-128"/>
                      </a:endParaRPr>
                    </a:p>
                  </a:txBody>
                  <a:tcPr/>
                </a:tc>
                <a:tc>
                  <a:txBody>
                    <a:bodyPr/>
                    <a:lstStyle/>
                    <a:p>
                      <a:pPr marL="88900" indent="-88900"/>
                      <a:r>
                        <a:rPr kumimoji="1" lang="ja-JP" altLang="en-US" sz="1400" b="0" dirty="0">
                          <a:latin typeface="BIZ UDPゴシック" panose="020B0400000000000000" pitchFamily="50" charset="-128"/>
                          <a:ea typeface="BIZ UDPゴシック" panose="020B0400000000000000" pitchFamily="50" charset="-128"/>
                        </a:rPr>
                        <a:t>令和７年度第</a:t>
                      </a:r>
                      <a:r>
                        <a:rPr kumimoji="1" lang="en-US" altLang="ja-JP" sz="1400" b="0" dirty="0">
                          <a:latin typeface="BIZ UDPゴシック" panose="020B0400000000000000" pitchFamily="50" charset="-128"/>
                          <a:ea typeface="BIZ UDPゴシック" panose="020B0400000000000000" pitchFamily="50" charset="-128"/>
                        </a:rPr>
                        <a:t>2</a:t>
                      </a:r>
                      <a:r>
                        <a:rPr kumimoji="1" lang="ja-JP" altLang="en-US" sz="1400" b="0" dirty="0">
                          <a:latin typeface="BIZ UDPゴシック" panose="020B0400000000000000" pitchFamily="50" charset="-128"/>
                          <a:ea typeface="BIZ UDPゴシック" panose="020B0400000000000000" pitchFamily="50" charset="-128"/>
                        </a:rPr>
                        <a:t>回環境審議会</a:t>
                      </a:r>
                    </a:p>
                  </a:txBody>
                  <a:tcPr/>
                </a:tc>
                <a:extLst>
                  <a:ext uri="{0D108BD9-81ED-4DB2-BD59-A6C34878D82A}">
                    <a16:rowId xmlns:a16="http://schemas.microsoft.com/office/drawing/2014/main" val="652877344"/>
                  </a:ext>
                </a:extLst>
              </a:tr>
              <a:tr h="360000">
                <a:tc>
                  <a:txBody>
                    <a:bodyPr/>
                    <a:lstStyle/>
                    <a:p>
                      <a:r>
                        <a:rPr kumimoji="1" lang="ja-JP" altLang="en-US" sz="1400" b="0" dirty="0">
                          <a:latin typeface="BIZ UDPゴシック" panose="020B0400000000000000" pitchFamily="50" charset="-128"/>
                          <a:ea typeface="BIZ UDPゴシック" panose="020B0400000000000000" pitchFamily="50" charset="-128"/>
                        </a:rPr>
                        <a:t>　</a:t>
                      </a:r>
                      <a:r>
                        <a:rPr kumimoji="1" lang="en-US" altLang="ja-JP" sz="1400" b="0" dirty="0">
                          <a:latin typeface="BIZ UDPゴシック" panose="020B0400000000000000" pitchFamily="50" charset="-128"/>
                          <a:ea typeface="BIZ UDPゴシック" panose="020B0400000000000000" pitchFamily="50" charset="-128"/>
                        </a:rPr>
                        <a:t>1</a:t>
                      </a:r>
                      <a:r>
                        <a:rPr kumimoji="1" lang="ja-JP" altLang="en-US" sz="1400" b="0" dirty="0">
                          <a:latin typeface="BIZ UDPゴシック" panose="020B0400000000000000" pitchFamily="50" charset="-128"/>
                          <a:ea typeface="BIZ UDPゴシック" panose="020B0400000000000000" pitchFamily="50" charset="-128"/>
                        </a:rPr>
                        <a:t>月</a:t>
                      </a:r>
                      <a:r>
                        <a:rPr kumimoji="1" lang="en-US" altLang="ja-JP" sz="1400" b="0" dirty="0">
                          <a:latin typeface="BIZ UDPゴシック" panose="020B0400000000000000" pitchFamily="50" charset="-128"/>
                          <a:ea typeface="BIZ UDPゴシック" panose="020B0400000000000000" pitchFamily="50" charset="-128"/>
                        </a:rPr>
                        <a:t>8</a:t>
                      </a:r>
                      <a:r>
                        <a:rPr kumimoji="1" lang="ja-JP" altLang="en-US" sz="1400" b="0" dirty="0">
                          <a:latin typeface="BIZ UDPゴシック" panose="020B0400000000000000" pitchFamily="50" charset="-128"/>
                          <a:ea typeface="BIZ UDPゴシック" panose="020B0400000000000000" pitchFamily="50" charset="-128"/>
                        </a:rPr>
                        <a:t>日</a:t>
                      </a:r>
                    </a:p>
                  </a:txBody>
                  <a:tcPr/>
                </a:tc>
                <a:tc>
                  <a:txBody>
                    <a:bodyPr/>
                    <a:lstStyle/>
                    <a:p>
                      <a:pPr marL="88900" indent="-88900"/>
                      <a:endParaRPr kumimoji="1" lang="ja-JP" altLang="en-US" sz="1400" b="0" dirty="0">
                        <a:latin typeface="BIZ UDPゴシック" panose="020B0400000000000000" pitchFamily="50" charset="-128"/>
                        <a:ea typeface="BIZ UDPゴシック" panose="020B0400000000000000" pitchFamily="50" charset="-128"/>
                      </a:endParaRPr>
                    </a:p>
                  </a:txBody>
                  <a:tcPr/>
                </a:tc>
                <a:tc>
                  <a:txBody>
                    <a:bodyPr/>
                    <a:lstStyle/>
                    <a:p>
                      <a:pPr marL="88900" indent="-88900"/>
                      <a:r>
                        <a:rPr kumimoji="1" lang="ja-JP" altLang="en-US" sz="1400" b="0" dirty="0">
                          <a:latin typeface="BIZ UDPゴシック" panose="020B0400000000000000" pitchFamily="50" charset="-128"/>
                          <a:ea typeface="BIZ UDPゴシック" panose="020B0400000000000000" pitchFamily="50" charset="-128"/>
                        </a:rPr>
                        <a:t>令和７年度第</a:t>
                      </a:r>
                      <a:r>
                        <a:rPr kumimoji="1" lang="en-US" altLang="ja-JP" sz="1400" b="0" dirty="0">
                          <a:latin typeface="BIZ UDPゴシック" panose="020B0400000000000000" pitchFamily="50" charset="-128"/>
                          <a:ea typeface="BIZ UDPゴシック" panose="020B0400000000000000" pitchFamily="50" charset="-128"/>
                        </a:rPr>
                        <a:t>3</a:t>
                      </a:r>
                      <a:r>
                        <a:rPr kumimoji="1" lang="ja-JP" altLang="en-US" sz="1400" b="0" dirty="0">
                          <a:latin typeface="BIZ UDPゴシック" panose="020B0400000000000000" pitchFamily="50" charset="-128"/>
                          <a:ea typeface="BIZ UDPゴシック" panose="020B0400000000000000" pitchFamily="50" charset="-128"/>
                        </a:rPr>
                        <a:t>回環境審議会</a:t>
                      </a:r>
                    </a:p>
                  </a:txBody>
                  <a:tcPr/>
                </a:tc>
                <a:extLst>
                  <a:ext uri="{0D108BD9-81ED-4DB2-BD59-A6C34878D82A}">
                    <a16:rowId xmlns:a16="http://schemas.microsoft.com/office/drawing/2014/main" val="2444369970"/>
                  </a:ext>
                </a:extLst>
              </a:tr>
              <a:tr h="360000">
                <a:tc>
                  <a:txBody>
                    <a:bodyPr/>
                    <a:lstStyle/>
                    <a:p>
                      <a:r>
                        <a:rPr kumimoji="1" lang="ja-JP" altLang="en-US" sz="1400" b="0" dirty="0">
                          <a:latin typeface="BIZ UDPゴシック" panose="020B0400000000000000" pitchFamily="50" charset="-128"/>
                          <a:ea typeface="BIZ UDPゴシック" panose="020B0400000000000000" pitchFamily="50" charset="-128"/>
                        </a:rPr>
                        <a:t>令和</a:t>
                      </a:r>
                      <a:r>
                        <a:rPr kumimoji="1" lang="en-US" altLang="ja-JP" sz="1400" b="0" dirty="0">
                          <a:latin typeface="BIZ UDPゴシック" panose="020B0400000000000000" pitchFamily="50" charset="-128"/>
                          <a:ea typeface="BIZ UDPゴシック" panose="020B0400000000000000" pitchFamily="50" charset="-128"/>
                        </a:rPr>
                        <a:t>8</a:t>
                      </a:r>
                      <a:r>
                        <a:rPr kumimoji="1" lang="ja-JP" altLang="en-US" sz="1400" b="0" dirty="0">
                          <a:latin typeface="BIZ UDPゴシック" panose="020B0400000000000000" pitchFamily="50" charset="-128"/>
                          <a:ea typeface="BIZ UDPゴシック" panose="020B0400000000000000" pitchFamily="50" charset="-128"/>
                        </a:rPr>
                        <a:t>年</a:t>
                      </a:r>
                      <a:endParaRPr kumimoji="1" lang="en-US" altLang="ja-JP" sz="1400" b="0" dirty="0">
                        <a:latin typeface="BIZ UDPゴシック" panose="020B0400000000000000" pitchFamily="50" charset="-128"/>
                        <a:ea typeface="BIZ UDPゴシック" panose="020B0400000000000000" pitchFamily="50" charset="-128"/>
                      </a:endParaRPr>
                    </a:p>
                    <a:p>
                      <a:r>
                        <a:rPr kumimoji="1" lang="ja-JP" altLang="en-US" sz="1400" b="0" dirty="0">
                          <a:latin typeface="BIZ UDPゴシック" panose="020B0400000000000000" pitchFamily="50" charset="-128"/>
                          <a:ea typeface="BIZ UDPゴシック" panose="020B0400000000000000" pitchFamily="50" charset="-128"/>
                        </a:rPr>
                        <a:t>　</a:t>
                      </a:r>
                      <a:r>
                        <a:rPr kumimoji="1" lang="en-US" altLang="ja-JP" sz="1400" b="0" dirty="0">
                          <a:latin typeface="BIZ UDPゴシック" panose="020B0400000000000000" pitchFamily="50" charset="-128"/>
                          <a:ea typeface="BIZ UDPゴシック" panose="020B0400000000000000" pitchFamily="50" charset="-128"/>
                        </a:rPr>
                        <a:t>1</a:t>
                      </a:r>
                      <a:r>
                        <a:rPr kumimoji="1" lang="ja-JP" altLang="en-US" sz="1400" b="0" dirty="0">
                          <a:latin typeface="BIZ UDPゴシック" panose="020B0400000000000000" pitchFamily="50" charset="-128"/>
                          <a:ea typeface="BIZ UDPゴシック" panose="020B0400000000000000" pitchFamily="50" charset="-128"/>
                        </a:rPr>
                        <a:t>月頃</a:t>
                      </a:r>
                    </a:p>
                  </a:txBody>
                  <a:tcPr/>
                </a:tc>
                <a:tc>
                  <a:txBody>
                    <a:bodyPr/>
                    <a:lstStyle/>
                    <a:p>
                      <a:pPr marL="88900" indent="-88900"/>
                      <a:r>
                        <a:rPr kumimoji="1" lang="ja-JP" altLang="en-US" sz="1400" b="1" u="sng" dirty="0">
                          <a:latin typeface="BIZ UDPゴシック" panose="020B0400000000000000" pitchFamily="50" charset="-128"/>
                          <a:ea typeface="BIZ UDPゴシック" panose="020B0400000000000000" pitchFamily="50" charset="-128"/>
                        </a:rPr>
                        <a:t>令和</a:t>
                      </a:r>
                      <a:r>
                        <a:rPr kumimoji="1" lang="en-US" altLang="ja-JP" sz="1400" b="1" u="sng" dirty="0">
                          <a:latin typeface="BIZ UDPゴシック" panose="020B0400000000000000" pitchFamily="50" charset="-128"/>
                          <a:ea typeface="BIZ UDPゴシック" panose="020B0400000000000000" pitchFamily="50" charset="-128"/>
                        </a:rPr>
                        <a:t>7</a:t>
                      </a:r>
                      <a:r>
                        <a:rPr kumimoji="1" lang="ja-JP" altLang="en-US" sz="1400" b="1" u="sng" dirty="0">
                          <a:latin typeface="BIZ UDPゴシック" panose="020B0400000000000000" pitchFamily="50" charset="-128"/>
                          <a:ea typeface="BIZ UDPゴシック" panose="020B0400000000000000" pitchFamily="50" charset="-128"/>
                        </a:rPr>
                        <a:t>年度第</a:t>
                      </a:r>
                      <a:r>
                        <a:rPr kumimoji="1" lang="en-US" altLang="ja-JP" sz="1400" b="1" u="sng" dirty="0">
                          <a:latin typeface="BIZ UDPゴシック" panose="020B0400000000000000" pitchFamily="50" charset="-128"/>
                          <a:ea typeface="BIZ UDPゴシック" panose="020B0400000000000000" pitchFamily="50" charset="-128"/>
                        </a:rPr>
                        <a:t>3</a:t>
                      </a:r>
                      <a:r>
                        <a:rPr kumimoji="1" lang="ja-JP" altLang="en-US" sz="1400" b="1" u="sng" dirty="0">
                          <a:latin typeface="BIZ UDPゴシック" panose="020B0400000000000000" pitchFamily="50" charset="-128"/>
                          <a:ea typeface="BIZ UDPゴシック" panose="020B0400000000000000" pitchFamily="50" charset="-128"/>
                        </a:rPr>
                        <a:t>回水質部会</a:t>
                      </a:r>
                      <a:endParaRPr kumimoji="1" lang="en-US" altLang="ja-JP" sz="1400" b="1" u="sng" dirty="0">
                        <a:latin typeface="BIZ UDPゴシック" panose="020B0400000000000000" pitchFamily="50" charset="-128"/>
                        <a:ea typeface="BIZ UDPゴシック" panose="020B0400000000000000" pitchFamily="50" charset="-128"/>
                      </a:endParaRPr>
                    </a:p>
                    <a:p>
                      <a:pPr marL="88900" indent="-88900"/>
                      <a:r>
                        <a:rPr kumimoji="1" lang="ja-JP" altLang="en-US" sz="1400" b="0" dirty="0">
                          <a:latin typeface="BIZ UDPゴシック" panose="020B0400000000000000" pitchFamily="50" charset="-128"/>
                          <a:ea typeface="BIZ UDPゴシック" panose="020B0400000000000000" pitchFamily="50" charset="-128"/>
                        </a:rPr>
                        <a:t>・令和</a:t>
                      </a:r>
                      <a:r>
                        <a:rPr kumimoji="1" lang="en-US" altLang="ja-JP" sz="1400" b="0" dirty="0">
                          <a:latin typeface="BIZ UDPゴシック" panose="020B0400000000000000" pitchFamily="50" charset="-128"/>
                          <a:ea typeface="BIZ UDPゴシック" panose="020B0400000000000000" pitchFamily="50" charset="-128"/>
                        </a:rPr>
                        <a:t>8</a:t>
                      </a:r>
                      <a:r>
                        <a:rPr kumimoji="1" lang="ja-JP" altLang="en-US" sz="1400" b="0" dirty="0">
                          <a:latin typeface="BIZ UDPゴシック" panose="020B0400000000000000" pitchFamily="50" charset="-128"/>
                          <a:ea typeface="BIZ UDPゴシック" panose="020B0400000000000000" pitchFamily="50" charset="-128"/>
                        </a:rPr>
                        <a:t>年度公共用水域及び地下水の水質測定計画について</a:t>
                      </a:r>
                      <a:endParaRPr kumimoji="1" lang="en-US" altLang="ja-JP" sz="1400" b="0" dirty="0">
                        <a:latin typeface="BIZ UDPゴシック" panose="020B0400000000000000" pitchFamily="50" charset="-128"/>
                        <a:ea typeface="BIZ UDPゴシック" panose="020B0400000000000000" pitchFamily="50" charset="-128"/>
                      </a:endParaRPr>
                    </a:p>
                    <a:p>
                      <a:pPr marL="88900" indent="-88900"/>
                      <a:r>
                        <a:rPr kumimoji="1" lang="ja-JP" altLang="en-US" sz="1400" b="0" dirty="0">
                          <a:latin typeface="BIZ UDPゴシック" panose="020B0400000000000000" pitchFamily="50" charset="-128"/>
                          <a:ea typeface="BIZ UDPゴシック" panose="020B0400000000000000" pitchFamily="50" charset="-128"/>
                        </a:rPr>
                        <a:t>・ほう素等３項目及び亜鉛の排水基準に係る経過措置について</a:t>
                      </a:r>
                      <a:endParaRPr kumimoji="1" lang="en-US" altLang="ja-JP" sz="1400" b="0" dirty="0">
                        <a:latin typeface="BIZ UDPゴシック" panose="020B0400000000000000" pitchFamily="50" charset="-128"/>
                        <a:ea typeface="BIZ UDPゴシック" panose="020B0400000000000000" pitchFamily="50" charset="-128"/>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400" b="0" dirty="0">
                          <a:latin typeface="BIZ UDPゴシック" panose="020B0400000000000000" pitchFamily="50" charset="-128"/>
                          <a:ea typeface="BIZ UDPゴシック" panose="020B0400000000000000" pitchFamily="50" charset="-128"/>
                        </a:rPr>
                        <a:t>・「おおさか海ごみゼロプラン」（大阪府海岸漂着物等対策推進地域計画）の見直しについて</a:t>
                      </a:r>
                    </a:p>
                  </a:txBody>
                  <a:tcPr/>
                </a:tc>
                <a:tc>
                  <a:txBody>
                    <a:bodyPr/>
                    <a:lstStyle/>
                    <a:p>
                      <a:pPr marL="88900" indent="-88900"/>
                      <a:endParaRPr kumimoji="1" lang="ja-JP" altLang="en-US" sz="1400" b="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2907837739"/>
                  </a:ext>
                </a:extLst>
              </a:tr>
              <a:tr h="360000">
                <a:tc>
                  <a:txBody>
                    <a:bodyPr/>
                    <a:lstStyle/>
                    <a:p>
                      <a:endParaRPr kumimoji="1" lang="ja-JP" altLang="en-US" sz="1400" b="0" dirty="0">
                        <a:latin typeface="BIZ UDPゴシック" panose="020B0400000000000000" pitchFamily="50" charset="-128"/>
                        <a:ea typeface="BIZ UDPゴシック" panose="020B0400000000000000" pitchFamily="50" charset="-128"/>
                      </a:endParaRPr>
                    </a:p>
                  </a:txBody>
                  <a:tcPr/>
                </a:tc>
                <a:tc>
                  <a:txBody>
                    <a:bodyPr/>
                    <a:lstStyle/>
                    <a:p>
                      <a:pPr marL="88900" indent="-88900"/>
                      <a:endParaRPr kumimoji="1" lang="ja-JP" altLang="en-US" sz="1400" b="0" dirty="0">
                        <a:latin typeface="BIZ UDPゴシック" panose="020B0400000000000000" pitchFamily="50" charset="-128"/>
                        <a:ea typeface="BIZ UDPゴシック" panose="020B0400000000000000" pitchFamily="50" charset="-128"/>
                      </a:endParaRPr>
                    </a:p>
                  </a:txBody>
                  <a:tcPr/>
                </a:tc>
                <a:tc>
                  <a:txBody>
                    <a:bodyPr/>
                    <a:lstStyle/>
                    <a:p>
                      <a:pPr marL="88900" indent="-88900"/>
                      <a:r>
                        <a:rPr kumimoji="1" lang="ja-JP" altLang="en-US" sz="1400" b="0" dirty="0">
                          <a:latin typeface="BIZ UDPゴシック" panose="020B0400000000000000" pitchFamily="50" charset="-128"/>
                          <a:ea typeface="BIZ UDPゴシック" panose="020B0400000000000000" pitchFamily="50" charset="-128"/>
                        </a:rPr>
                        <a:t>・令和</a:t>
                      </a:r>
                      <a:r>
                        <a:rPr kumimoji="1" lang="en-US" altLang="ja-JP" sz="1400" b="0" dirty="0">
                          <a:latin typeface="BIZ UDPゴシック" panose="020B0400000000000000" pitchFamily="50" charset="-128"/>
                          <a:ea typeface="BIZ UDPゴシック" panose="020B0400000000000000" pitchFamily="50" charset="-128"/>
                        </a:rPr>
                        <a:t>8</a:t>
                      </a:r>
                      <a:r>
                        <a:rPr kumimoji="1" lang="ja-JP" altLang="en-US" sz="1400" b="0" dirty="0">
                          <a:latin typeface="BIZ UDPゴシック" panose="020B0400000000000000" pitchFamily="50" charset="-128"/>
                          <a:ea typeface="BIZ UDPゴシック" panose="020B0400000000000000" pitchFamily="50" charset="-128"/>
                        </a:rPr>
                        <a:t>年度公共用水域及び地下水の水質測定計画について（報告）</a:t>
                      </a:r>
                    </a:p>
                    <a:p>
                      <a:pPr marL="88900" indent="-88900"/>
                      <a:r>
                        <a:rPr kumimoji="1" lang="ja-JP" altLang="en-US" sz="1400" b="0" dirty="0">
                          <a:latin typeface="BIZ UDPゴシック" panose="020B0400000000000000" pitchFamily="50" charset="-128"/>
                          <a:ea typeface="BIZ UDPゴシック" panose="020B0400000000000000" pitchFamily="50" charset="-128"/>
                        </a:rPr>
                        <a:t>・ほう素等３項目及び亜鉛の排水基準に係る経過措置について（報告）</a:t>
                      </a: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400" b="0" dirty="0">
                          <a:latin typeface="BIZ UDPゴシック" panose="020B0400000000000000" pitchFamily="50" charset="-128"/>
                          <a:ea typeface="BIZ UDPゴシック" panose="020B0400000000000000" pitchFamily="50" charset="-128"/>
                        </a:rPr>
                        <a:t>・「おおさか海ごみゼロプラン」（大阪府海岸漂着物等対策推進地域計画）の見直しについて（報告）</a:t>
                      </a:r>
                    </a:p>
                  </a:txBody>
                  <a:tcPr/>
                </a:tc>
                <a:extLst>
                  <a:ext uri="{0D108BD9-81ED-4DB2-BD59-A6C34878D82A}">
                    <a16:rowId xmlns:a16="http://schemas.microsoft.com/office/drawing/2014/main" val="3914793726"/>
                  </a:ext>
                </a:extLst>
              </a:tr>
            </a:tbl>
          </a:graphicData>
        </a:graphic>
      </p:graphicFrame>
    </p:spTree>
    <p:extLst>
      <p:ext uri="{BB962C8B-B14F-4D97-AF65-F5344CB8AC3E}">
        <p14:creationId xmlns:p14="http://schemas.microsoft.com/office/powerpoint/2010/main" val="7399581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ja-JP" altLang="en-US" sz="21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＜参考＞「大阪ブルー・オーシャン・ビジョン」実行計画の中間見直しとの関係</a:t>
            </a:r>
            <a:endParaRPr lang="ja-JP" altLang="ja-JP" sz="21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endParaRP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2</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graphicFrame>
        <p:nvGraphicFramePr>
          <p:cNvPr id="5" name="表 2">
            <a:extLst>
              <a:ext uri="{FF2B5EF4-FFF2-40B4-BE49-F238E27FC236}">
                <a16:creationId xmlns:a16="http://schemas.microsoft.com/office/drawing/2014/main" id="{9A3E546E-6315-4294-85F8-674507391F8F}"/>
              </a:ext>
            </a:extLst>
          </p:cNvPr>
          <p:cNvGraphicFramePr>
            <a:graphicFrameLocks noGrp="1"/>
          </p:cNvGraphicFramePr>
          <p:nvPr>
            <p:extLst>
              <p:ext uri="{D42A27DB-BD31-4B8C-83A1-F6EECF244321}">
                <p14:modId xmlns:p14="http://schemas.microsoft.com/office/powerpoint/2010/main" val="2249038808"/>
              </p:ext>
            </p:extLst>
          </p:nvPr>
        </p:nvGraphicFramePr>
        <p:xfrm>
          <a:off x="129965" y="2599933"/>
          <a:ext cx="9648000" cy="3804240"/>
        </p:xfrm>
        <a:graphic>
          <a:graphicData uri="http://schemas.openxmlformats.org/drawingml/2006/table">
            <a:tbl>
              <a:tblPr firstRow="1" bandRow="1">
                <a:tableStyleId>{5FD0F851-EC5A-4D38-B0AD-8093EC10F338}</a:tableStyleId>
              </a:tblPr>
              <a:tblGrid>
                <a:gridCol w="1368000">
                  <a:extLst>
                    <a:ext uri="{9D8B030D-6E8A-4147-A177-3AD203B41FA5}">
                      <a16:colId xmlns:a16="http://schemas.microsoft.com/office/drawing/2014/main" val="2719008550"/>
                    </a:ext>
                  </a:extLst>
                </a:gridCol>
                <a:gridCol w="4140000">
                  <a:extLst>
                    <a:ext uri="{9D8B030D-6E8A-4147-A177-3AD203B41FA5}">
                      <a16:colId xmlns:a16="http://schemas.microsoft.com/office/drawing/2014/main" val="2342562407"/>
                    </a:ext>
                  </a:extLst>
                </a:gridCol>
                <a:gridCol w="4140000">
                  <a:extLst>
                    <a:ext uri="{9D8B030D-6E8A-4147-A177-3AD203B41FA5}">
                      <a16:colId xmlns:a16="http://schemas.microsoft.com/office/drawing/2014/main" val="2490352959"/>
                    </a:ext>
                  </a:extLst>
                </a:gridCol>
              </a:tblGrid>
              <a:tr h="360000">
                <a:tc>
                  <a:txBody>
                    <a:bodyPr/>
                    <a:lstStyle/>
                    <a:p>
                      <a:pPr algn="ctr"/>
                      <a:endParaRPr kumimoji="1" lang="ja-JP" altLang="en-US" sz="1400" b="0" dirty="0">
                        <a:latin typeface="BIZ UDPゴシック" panose="020B0400000000000000" pitchFamily="50" charset="-128"/>
                        <a:ea typeface="BIZ UDPゴシック" panose="020B0400000000000000" pitchFamily="50" charset="-128"/>
                      </a:endParaRPr>
                    </a:p>
                  </a:txBody>
                  <a:tcPr/>
                </a:tc>
                <a:tc>
                  <a:txBody>
                    <a:bodyPr/>
                    <a:lstStyle/>
                    <a:p>
                      <a:pPr algn="ctr"/>
                      <a:r>
                        <a:rPr kumimoji="1" lang="ja-JP" altLang="en-US" sz="1400" b="0" dirty="0">
                          <a:latin typeface="BIZ UDPゴシック" panose="020B0400000000000000" pitchFamily="50" charset="-128"/>
                          <a:ea typeface="BIZ UDPゴシック" panose="020B0400000000000000" pitchFamily="50" charset="-128"/>
                        </a:rPr>
                        <a:t>おおさか海ごみゼロプラン</a:t>
                      </a:r>
                      <a:endParaRPr kumimoji="1" lang="en-US" altLang="ja-JP" sz="1400" b="0" dirty="0">
                        <a:latin typeface="BIZ UDPゴシック" panose="020B0400000000000000" pitchFamily="50" charset="-128"/>
                        <a:ea typeface="BIZ UDPゴシック" panose="020B0400000000000000" pitchFamily="50" charset="-128"/>
                      </a:endParaRPr>
                    </a:p>
                    <a:p>
                      <a:pPr algn="ctr"/>
                      <a:r>
                        <a:rPr kumimoji="1" lang="ja-JP" altLang="en-US" sz="1400" b="0" dirty="0">
                          <a:latin typeface="BIZ UDPゴシック" panose="020B0400000000000000" pitchFamily="50" charset="-128"/>
                          <a:ea typeface="BIZ UDPゴシック" panose="020B0400000000000000" pitchFamily="50" charset="-128"/>
                        </a:rPr>
                        <a:t>（大阪府</a:t>
                      </a:r>
                      <a:r>
                        <a:rPr kumimoji="1" lang="zh-TW" altLang="en-US" sz="1400" b="0" dirty="0">
                          <a:latin typeface="BIZ UDPゴシック" panose="020B0400000000000000" pitchFamily="50" charset="-128"/>
                          <a:ea typeface="BIZ UDPゴシック" panose="020B0400000000000000" pitchFamily="50" charset="-128"/>
                        </a:rPr>
                        <a:t>海岸漂着物</a:t>
                      </a:r>
                      <a:r>
                        <a:rPr kumimoji="1" lang="ja-JP" altLang="en-US" sz="1400" b="0" dirty="0">
                          <a:latin typeface="BIZ UDPゴシック" panose="020B0400000000000000" pitchFamily="50" charset="-128"/>
                          <a:ea typeface="BIZ UDPゴシック" panose="020B0400000000000000" pitchFamily="50" charset="-128"/>
                        </a:rPr>
                        <a:t>等</a:t>
                      </a:r>
                      <a:r>
                        <a:rPr kumimoji="1" lang="zh-TW" altLang="en-US" sz="1400" b="0" dirty="0">
                          <a:latin typeface="BIZ UDPゴシック" panose="020B0400000000000000" pitchFamily="50" charset="-128"/>
                          <a:ea typeface="BIZ UDPゴシック" panose="020B0400000000000000" pitchFamily="50" charset="-128"/>
                        </a:rPr>
                        <a:t>対策推進地域計画</a:t>
                      </a:r>
                      <a:r>
                        <a:rPr kumimoji="1" lang="ja-JP" altLang="en-US" sz="1400" b="0" dirty="0">
                          <a:latin typeface="BIZ UDPゴシック" panose="020B0400000000000000" pitchFamily="50" charset="-128"/>
                          <a:ea typeface="BIZ UDPゴシック" panose="020B0400000000000000" pitchFamily="50" charset="-128"/>
                        </a:rPr>
                        <a:t>）</a:t>
                      </a:r>
                      <a:endParaRPr kumimoji="1" lang="zh-TW" altLang="en-US" sz="1400" b="0" dirty="0">
                        <a:latin typeface="BIZ UDPゴシック" panose="020B0400000000000000" pitchFamily="50" charset="-128"/>
                        <a:ea typeface="BIZ UDPゴシック" panose="020B0400000000000000" pitchFamily="50" charset="-128"/>
                      </a:endParaRPr>
                    </a:p>
                    <a:p>
                      <a:pPr algn="ctr"/>
                      <a:r>
                        <a:rPr kumimoji="1" lang="zh-TW" altLang="en-US" sz="1400" b="0" dirty="0">
                          <a:latin typeface="BIZ UDPゴシック" panose="020B0400000000000000" pitchFamily="50" charset="-128"/>
                          <a:ea typeface="BIZ UDPゴシック" panose="020B0400000000000000" pitchFamily="50" charset="-128"/>
                        </a:rPr>
                        <a:t>（大阪府環境審議会）</a:t>
                      </a:r>
                      <a:endParaRPr kumimoji="1" lang="ja-JP" altLang="en-US" sz="1400" b="0" dirty="0">
                        <a:latin typeface="BIZ UDPゴシック" panose="020B0400000000000000" pitchFamily="50" charset="-128"/>
                        <a:ea typeface="BIZ UDPゴシック" panose="020B0400000000000000" pitchFamily="50" charset="-128"/>
                      </a:endParaRPr>
                    </a:p>
                  </a:txBody>
                  <a:tcPr anchor="ctr"/>
                </a:tc>
                <a:tc>
                  <a:txBody>
                    <a:bodyPr/>
                    <a:lstStyle/>
                    <a:p>
                      <a:pPr algn="ctr"/>
                      <a:r>
                        <a:rPr kumimoji="1" lang="zh-TW" altLang="en-US" sz="1400" b="0" dirty="0">
                          <a:latin typeface="BIZ UDPゴシック" panose="020B0400000000000000" pitchFamily="50" charset="-128"/>
                          <a:ea typeface="BIZ UDPゴシック" panose="020B0400000000000000" pitchFamily="50" charset="-128"/>
                        </a:rPr>
                        <a:t>「</a:t>
                      </a:r>
                      <a:r>
                        <a:rPr kumimoji="1" lang="ja-JP" altLang="en-US" sz="1400" b="0" dirty="0">
                          <a:latin typeface="BIZ UDPゴシック" panose="020B0400000000000000" pitchFamily="50" charset="-128"/>
                          <a:ea typeface="BIZ UDPゴシック" panose="020B0400000000000000" pitchFamily="50" charset="-128"/>
                        </a:rPr>
                        <a:t>大阪ブルー・オーシャン・ビジョン</a:t>
                      </a:r>
                      <a:r>
                        <a:rPr kumimoji="1" lang="zh-TW" altLang="en-US" sz="1400" b="0" dirty="0">
                          <a:latin typeface="BIZ UDPゴシック" panose="020B0400000000000000" pitchFamily="50" charset="-128"/>
                          <a:ea typeface="BIZ UDPゴシック" panose="020B0400000000000000" pitchFamily="50" charset="-128"/>
                        </a:rPr>
                        <a:t>」実行計画</a:t>
                      </a:r>
                    </a:p>
                    <a:p>
                      <a:pPr algn="ctr"/>
                      <a:r>
                        <a:rPr kumimoji="1" lang="zh-TW" altLang="en-US" sz="1400" b="0" dirty="0">
                          <a:latin typeface="BIZ UDPゴシック" panose="020B0400000000000000" pitchFamily="50" charset="-128"/>
                          <a:ea typeface="BIZ UDPゴシック" panose="020B0400000000000000" pitchFamily="50" charset="-128"/>
                        </a:rPr>
                        <a:t>（大阪市環境審議会）</a:t>
                      </a:r>
                      <a:endParaRPr kumimoji="1" lang="ja-JP" altLang="en-US" sz="1400" b="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3561018049"/>
                  </a:ext>
                </a:extLst>
              </a:tr>
              <a:tr h="360000">
                <a:tc>
                  <a:txBody>
                    <a:bodyPr/>
                    <a:lstStyle/>
                    <a:p>
                      <a:r>
                        <a:rPr kumimoji="1" lang="ja-JP" altLang="en-US" sz="1400" b="0" dirty="0">
                          <a:solidFill>
                            <a:schemeClr val="tx1"/>
                          </a:solidFill>
                          <a:latin typeface="BIZ UDPゴシック" panose="020B0400000000000000" pitchFamily="50" charset="-128"/>
                          <a:ea typeface="BIZ UDPゴシック" panose="020B0400000000000000" pitchFamily="50" charset="-128"/>
                        </a:rPr>
                        <a:t>令和</a:t>
                      </a:r>
                      <a:r>
                        <a:rPr kumimoji="1" lang="en-US" altLang="ja-JP" sz="1400" b="0" dirty="0">
                          <a:solidFill>
                            <a:schemeClr val="tx1"/>
                          </a:solidFill>
                          <a:latin typeface="BIZ UDPゴシック" panose="020B0400000000000000" pitchFamily="50" charset="-128"/>
                          <a:ea typeface="BIZ UDPゴシック" panose="020B0400000000000000" pitchFamily="50" charset="-128"/>
                        </a:rPr>
                        <a:t>7</a:t>
                      </a:r>
                      <a:r>
                        <a:rPr kumimoji="1" lang="ja-JP" altLang="en-US" sz="1400" b="0" dirty="0">
                          <a:solidFill>
                            <a:schemeClr val="tx1"/>
                          </a:solidFill>
                          <a:latin typeface="BIZ UDPゴシック" panose="020B0400000000000000" pitchFamily="50" charset="-128"/>
                          <a:ea typeface="BIZ UDPゴシック" panose="020B0400000000000000" pitchFamily="50" charset="-128"/>
                        </a:rPr>
                        <a:t>年</a:t>
                      </a:r>
                      <a:endParaRPr kumimoji="1" lang="en-US" altLang="ja-JP" sz="1400" b="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b="0" dirty="0">
                          <a:solidFill>
                            <a:schemeClr val="tx1"/>
                          </a:solidFill>
                          <a:latin typeface="BIZ UDPゴシック" panose="020B0400000000000000" pitchFamily="50" charset="-128"/>
                          <a:ea typeface="BIZ UDPゴシック" panose="020B0400000000000000" pitchFamily="50" charset="-128"/>
                        </a:rPr>
                        <a:t>　</a:t>
                      </a:r>
                      <a:r>
                        <a:rPr kumimoji="1" lang="en-US" altLang="ja-JP" sz="1400" b="0" dirty="0">
                          <a:solidFill>
                            <a:schemeClr val="tx1"/>
                          </a:solidFill>
                          <a:latin typeface="BIZ UDPゴシック" panose="020B0400000000000000" pitchFamily="50" charset="-128"/>
                          <a:ea typeface="BIZ UDPゴシック" panose="020B0400000000000000" pitchFamily="50" charset="-128"/>
                        </a:rPr>
                        <a:t>7</a:t>
                      </a:r>
                      <a:r>
                        <a:rPr kumimoji="1" lang="ja-JP" altLang="en-US" sz="1400" b="0" dirty="0">
                          <a:solidFill>
                            <a:schemeClr val="tx1"/>
                          </a:solidFill>
                          <a:latin typeface="BIZ UDPゴシック" panose="020B0400000000000000" pitchFamily="50" charset="-128"/>
                          <a:ea typeface="BIZ UDPゴシック" panose="020B0400000000000000" pitchFamily="50" charset="-128"/>
                        </a:rPr>
                        <a:t>月</a:t>
                      </a:r>
                      <a:endParaRPr kumimoji="1" lang="en-US" altLang="ja-JP" sz="1400" b="0" dirty="0">
                        <a:solidFill>
                          <a:schemeClr val="tx1"/>
                        </a:solidFill>
                        <a:latin typeface="BIZ UDPゴシック" panose="020B0400000000000000" pitchFamily="50" charset="-128"/>
                        <a:ea typeface="BIZ UDPゴシック" panose="020B0400000000000000" pitchFamily="50" charset="-128"/>
                      </a:endParaRPr>
                    </a:p>
                  </a:txBody>
                  <a:tcPr/>
                </a:tc>
                <a:tc>
                  <a:txBody>
                    <a:bodyPr/>
                    <a:lstStyle/>
                    <a:p>
                      <a:pPr marL="0" indent="0"/>
                      <a:endParaRPr kumimoji="1" lang="en-US" altLang="ja-JP" sz="1400" b="0" u="none" dirty="0">
                        <a:solidFill>
                          <a:schemeClr val="tx1"/>
                        </a:solidFill>
                        <a:latin typeface="BIZ UDPゴシック" panose="020B0400000000000000" pitchFamily="50" charset="-128"/>
                        <a:ea typeface="BIZ UDPゴシック" panose="020B0400000000000000" pitchFamily="50" charset="-128"/>
                      </a:endParaRPr>
                    </a:p>
                    <a:p>
                      <a:pPr marL="0" indent="0"/>
                      <a:r>
                        <a:rPr kumimoji="1" lang="ja-JP" altLang="en-US" sz="1400" b="0" u="none" dirty="0">
                          <a:solidFill>
                            <a:schemeClr val="tx1"/>
                          </a:solidFill>
                          <a:latin typeface="BIZ UDPゴシック" panose="020B0400000000000000" pitchFamily="50" charset="-128"/>
                          <a:ea typeface="BIZ UDPゴシック" panose="020B0400000000000000" pitchFamily="50" charset="-128"/>
                        </a:rPr>
                        <a:t>令和</a:t>
                      </a:r>
                      <a:r>
                        <a:rPr kumimoji="1" lang="en-US" altLang="ja-JP" sz="1400" b="0" u="none" dirty="0">
                          <a:solidFill>
                            <a:schemeClr val="tx1"/>
                          </a:solidFill>
                          <a:latin typeface="BIZ UDPゴシック" panose="020B0400000000000000" pitchFamily="50" charset="-128"/>
                          <a:ea typeface="BIZ UDPゴシック" panose="020B0400000000000000" pitchFamily="50" charset="-128"/>
                        </a:rPr>
                        <a:t>7</a:t>
                      </a:r>
                      <a:r>
                        <a:rPr kumimoji="1" lang="ja-JP" altLang="en-US" sz="1400" b="0" u="none" dirty="0">
                          <a:solidFill>
                            <a:schemeClr val="tx1"/>
                          </a:solidFill>
                          <a:latin typeface="BIZ UDPゴシック" panose="020B0400000000000000" pitchFamily="50" charset="-128"/>
                          <a:ea typeface="BIZ UDPゴシック" panose="020B0400000000000000" pitchFamily="50" charset="-128"/>
                        </a:rPr>
                        <a:t>年度第</a:t>
                      </a:r>
                      <a:r>
                        <a:rPr kumimoji="1" lang="en-US" altLang="ja-JP" sz="1400" b="0" u="none" dirty="0">
                          <a:solidFill>
                            <a:schemeClr val="tx1"/>
                          </a:solidFill>
                          <a:latin typeface="BIZ UDPゴシック" panose="020B0400000000000000" pitchFamily="50" charset="-128"/>
                          <a:ea typeface="BIZ UDPゴシック" panose="020B0400000000000000" pitchFamily="50" charset="-128"/>
                        </a:rPr>
                        <a:t>1</a:t>
                      </a:r>
                      <a:r>
                        <a:rPr kumimoji="1" lang="ja-JP" altLang="en-US" sz="1400" b="0" u="none" dirty="0">
                          <a:solidFill>
                            <a:schemeClr val="tx1"/>
                          </a:solidFill>
                          <a:latin typeface="BIZ UDPゴシック" panose="020B0400000000000000" pitchFamily="50" charset="-128"/>
                          <a:ea typeface="BIZ UDPゴシック" panose="020B0400000000000000" pitchFamily="50" charset="-128"/>
                        </a:rPr>
                        <a:t>回水質部会（</a:t>
                      </a:r>
                      <a:r>
                        <a:rPr kumimoji="1" lang="en-US" altLang="ja-JP" sz="1400" b="0" u="none" dirty="0">
                          <a:solidFill>
                            <a:schemeClr val="tx1"/>
                          </a:solidFill>
                          <a:latin typeface="BIZ UDPゴシック" panose="020B0400000000000000" pitchFamily="50" charset="-128"/>
                          <a:ea typeface="BIZ UDPゴシック" panose="020B0400000000000000" pitchFamily="50" charset="-128"/>
                        </a:rPr>
                        <a:t>7/23</a:t>
                      </a:r>
                      <a:r>
                        <a:rPr kumimoji="1" lang="ja-JP" altLang="en-US" sz="1400" b="0" u="none" dirty="0">
                          <a:solidFill>
                            <a:schemeClr val="tx1"/>
                          </a:solidFill>
                          <a:latin typeface="BIZ UDPゴシック" panose="020B0400000000000000" pitchFamily="50" charset="-128"/>
                          <a:ea typeface="BIZ UDPゴシック" panose="020B0400000000000000" pitchFamily="50" charset="-128"/>
                        </a:rPr>
                        <a:t>）</a:t>
                      </a:r>
                      <a:endParaRPr kumimoji="1" lang="en-US" altLang="ja-JP" sz="1400" b="0" u="none" dirty="0">
                        <a:solidFill>
                          <a:schemeClr val="tx1"/>
                        </a:solidFill>
                        <a:latin typeface="BIZ UDPゴシック" panose="020B0400000000000000" pitchFamily="50" charset="-128"/>
                        <a:ea typeface="BIZ UDPゴシック" panose="020B0400000000000000" pitchFamily="50" charset="-128"/>
                      </a:endParaRPr>
                    </a:p>
                  </a:txBody>
                  <a:tcPr/>
                </a:tc>
                <a:tc>
                  <a:txBody>
                    <a:bodyPr/>
                    <a:lstStyle/>
                    <a:p>
                      <a:pPr marL="0" indent="0"/>
                      <a:endParaRPr kumimoji="1" lang="ja-JP" altLang="en-US" sz="1400" b="0" dirty="0">
                        <a:solidFill>
                          <a:schemeClr val="tx1"/>
                        </a:solidFill>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1113074271"/>
                  </a:ext>
                </a:extLst>
              </a:tr>
              <a:tr h="360000">
                <a:tc>
                  <a:txBody>
                    <a:bodyPr/>
                    <a:lstStyle/>
                    <a:p>
                      <a:r>
                        <a:rPr kumimoji="1" lang="ja-JP" altLang="en-US" sz="1400" b="0" dirty="0">
                          <a:solidFill>
                            <a:schemeClr val="tx1"/>
                          </a:solidFill>
                          <a:latin typeface="BIZ UDPゴシック" panose="020B0400000000000000" pitchFamily="50" charset="-128"/>
                          <a:ea typeface="BIZ UDPゴシック" panose="020B0400000000000000" pitchFamily="50" charset="-128"/>
                        </a:rPr>
                        <a:t>　</a:t>
                      </a:r>
                      <a:r>
                        <a:rPr kumimoji="1" lang="en-US" altLang="ja-JP" sz="1400" b="0" dirty="0">
                          <a:solidFill>
                            <a:schemeClr val="tx1"/>
                          </a:solidFill>
                          <a:latin typeface="BIZ UDPゴシック" panose="020B0400000000000000" pitchFamily="50" charset="-128"/>
                          <a:ea typeface="BIZ UDPゴシック" panose="020B0400000000000000" pitchFamily="50" charset="-128"/>
                        </a:rPr>
                        <a:t>9</a:t>
                      </a:r>
                      <a:r>
                        <a:rPr kumimoji="1" lang="ja-JP" altLang="en-US" sz="1400" b="0" dirty="0">
                          <a:solidFill>
                            <a:schemeClr val="tx1"/>
                          </a:solidFill>
                          <a:latin typeface="BIZ UDPゴシック" panose="020B0400000000000000" pitchFamily="50" charset="-128"/>
                          <a:ea typeface="BIZ UDPゴシック" panose="020B0400000000000000" pitchFamily="50" charset="-128"/>
                        </a:rPr>
                        <a:t>月</a:t>
                      </a:r>
                    </a:p>
                  </a:txBody>
                  <a:tcPr/>
                </a:tc>
                <a:tc>
                  <a:txBody>
                    <a:bodyPr/>
                    <a:lstStyle/>
                    <a:p>
                      <a:pPr marL="0" indent="0"/>
                      <a:endParaRPr kumimoji="1" lang="ja-JP" altLang="en-US" sz="1400" b="0" dirty="0">
                        <a:solidFill>
                          <a:schemeClr val="tx1"/>
                        </a:solidFill>
                        <a:latin typeface="BIZ UDPゴシック" panose="020B0400000000000000" pitchFamily="50" charset="-128"/>
                        <a:ea typeface="BIZ UDPゴシック" panose="020B0400000000000000" pitchFamily="50" charset="-128"/>
                      </a:endParaRPr>
                    </a:p>
                  </a:txBody>
                  <a:tcPr/>
                </a:tc>
                <a:tc>
                  <a:txBody>
                    <a:bodyPr/>
                    <a:lstStyle/>
                    <a:p>
                      <a:pPr marL="0" indent="0"/>
                      <a:r>
                        <a:rPr kumimoji="1" lang="ja-JP" altLang="en-US" sz="1400" b="0" dirty="0">
                          <a:solidFill>
                            <a:schemeClr val="tx1"/>
                          </a:solidFill>
                          <a:latin typeface="BIZ UDPゴシック" panose="020B0400000000000000" pitchFamily="50" charset="-128"/>
                          <a:ea typeface="BIZ UDPゴシック" panose="020B0400000000000000" pitchFamily="50" charset="-128"/>
                        </a:rPr>
                        <a:t>第</a:t>
                      </a:r>
                      <a:r>
                        <a:rPr kumimoji="1" lang="en-US" altLang="ja-JP" sz="1400" b="0" dirty="0">
                          <a:solidFill>
                            <a:schemeClr val="tx1"/>
                          </a:solidFill>
                          <a:latin typeface="BIZ UDPゴシック" panose="020B0400000000000000" pitchFamily="50" charset="-128"/>
                          <a:ea typeface="BIZ UDPゴシック" panose="020B0400000000000000" pitchFamily="50" charset="-128"/>
                        </a:rPr>
                        <a:t>1</a:t>
                      </a:r>
                      <a:r>
                        <a:rPr kumimoji="1" lang="ja-JP" altLang="en-US" sz="1400" b="0" dirty="0">
                          <a:solidFill>
                            <a:schemeClr val="tx1"/>
                          </a:solidFill>
                          <a:latin typeface="BIZ UDPゴシック" panose="020B0400000000000000" pitchFamily="50" charset="-128"/>
                          <a:ea typeface="BIZ UDPゴシック" panose="020B0400000000000000" pitchFamily="50" charset="-128"/>
                        </a:rPr>
                        <a:t>回「大阪ブルー・オーシャン・ビジョン」実行計画推進検討部会（</a:t>
                      </a:r>
                      <a:r>
                        <a:rPr kumimoji="1" lang="en-US" altLang="ja-JP" sz="1400" b="0" dirty="0">
                          <a:solidFill>
                            <a:schemeClr val="tx1"/>
                          </a:solidFill>
                          <a:latin typeface="BIZ UDPゴシック" panose="020B0400000000000000" pitchFamily="50" charset="-128"/>
                          <a:ea typeface="BIZ UDPゴシック" panose="020B0400000000000000" pitchFamily="50" charset="-128"/>
                        </a:rPr>
                        <a:t>9/26</a:t>
                      </a:r>
                      <a:r>
                        <a:rPr kumimoji="1" lang="ja-JP" altLang="en-US" sz="1400" b="0" dirty="0">
                          <a:solidFill>
                            <a:schemeClr val="tx1"/>
                          </a:solidFill>
                          <a:latin typeface="BIZ UDPゴシック" panose="020B0400000000000000" pitchFamily="50" charset="-128"/>
                          <a:ea typeface="BIZ UDPゴシック" panose="020B0400000000000000" pitchFamily="50" charset="-128"/>
                        </a:rPr>
                        <a:t>）</a:t>
                      </a:r>
                    </a:p>
                  </a:txBody>
                  <a:tcPr/>
                </a:tc>
                <a:extLst>
                  <a:ext uri="{0D108BD9-81ED-4DB2-BD59-A6C34878D82A}">
                    <a16:rowId xmlns:a16="http://schemas.microsoft.com/office/drawing/2014/main" val="2344920622"/>
                  </a:ext>
                </a:extLst>
              </a:tr>
              <a:tr h="360000">
                <a:tc>
                  <a:txBody>
                    <a:bodyPr/>
                    <a:lstStyle/>
                    <a:p>
                      <a:r>
                        <a:rPr kumimoji="1" lang="ja-JP" altLang="en-US" sz="1400" b="0" dirty="0">
                          <a:solidFill>
                            <a:schemeClr val="tx1"/>
                          </a:solidFill>
                          <a:latin typeface="BIZ UDPゴシック" panose="020B0400000000000000" pitchFamily="50" charset="-128"/>
                          <a:ea typeface="BIZ UDPゴシック" panose="020B0400000000000000" pitchFamily="50" charset="-128"/>
                        </a:rPr>
                        <a:t>　</a:t>
                      </a:r>
                      <a:r>
                        <a:rPr kumimoji="1" lang="en-US" altLang="ja-JP" sz="1400" b="0" dirty="0">
                          <a:solidFill>
                            <a:schemeClr val="tx1"/>
                          </a:solidFill>
                          <a:latin typeface="BIZ UDPゴシック" panose="020B0400000000000000" pitchFamily="50" charset="-128"/>
                          <a:ea typeface="BIZ UDPゴシック" panose="020B0400000000000000" pitchFamily="50" charset="-128"/>
                        </a:rPr>
                        <a:t>11</a:t>
                      </a:r>
                      <a:r>
                        <a:rPr kumimoji="1" lang="ja-JP" altLang="en-US" sz="1400" b="0" dirty="0">
                          <a:solidFill>
                            <a:schemeClr val="tx1"/>
                          </a:solidFill>
                          <a:latin typeface="BIZ UDPゴシック" panose="020B0400000000000000" pitchFamily="50" charset="-128"/>
                          <a:ea typeface="BIZ UDPゴシック" panose="020B0400000000000000" pitchFamily="50" charset="-128"/>
                        </a:rPr>
                        <a:t>月</a:t>
                      </a:r>
                    </a:p>
                  </a:txBody>
                  <a:tcPr/>
                </a:tc>
                <a:tc>
                  <a:txBody>
                    <a:bodyPr/>
                    <a:lstStyle/>
                    <a:p>
                      <a:pPr marL="0" indent="0"/>
                      <a:r>
                        <a:rPr kumimoji="1" lang="ja-JP" altLang="en-US" sz="1400" b="1" u="sng" dirty="0">
                          <a:solidFill>
                            <a:schemeClr val="tx1"/>
                          </a:solidFill>
                          <a:latin typeface="BIZ UDPゴシック" panose="020B0400000000000000" pitchFamily="50" charset="-128"/>
                          <a:ea typeface="BIZ UDPゴシック" panose="020B0400000000000000" pitchFamily="50" charset="-128"/>
                        </a:rPr>
                        <a:t>令和</a:t>
                      </a:r>
                      <a:r>
                        <a:rPr kumimoji="1" lang="en-US" altLang="ja-JP" sz="1400" b="1" u="sng" dirty="0">
                          <a:solidFill>
                            <a:schemeClr val="tx1"/>
                          </a:solidFill>
                          <a:latin typeface="BIZ UDPゴシック" panose="020B0400000000000000" pitchFamily="50" charset="-128"/>
                          <a:ea typeface="BIZ UDPゴシック" panose="020B0400000000000000" pitchFamily="50" charset="-128"/>
                        </a:rPr>
                        <a:t>7</a:t>
                      </a:r>
                      <a:r>
                        <a:rPr kumimoji="1" lang="ja-JP" altLang="en-US" sz="1400" b="1" u="sng" dirty="0">
                          <a:solidFill>
                            <a:schemeClr val="tx1"/>
                          </a:solidFill>
                          <a:latin typeface="BIZ UDPゴシック" panose="020B0400000000000000" pitchFamily="50" charset="-128"/>
                          <a:ea typeface="BIZ UDPゴシック" panose="020B0400000000000000" pitchFamily="50" charset="-128"/>
                        </a:rPr>
                        <a:t>年度第</a:t>
                      </a:r>
                      <a:r>
                        <a:rPr kumimoji="1" lang="en-US" altLang="ja-JP" sz="1400" b="1" u="sng" dirty="0">
                          <a:solidFill>
                            <a:schemeClr val="tx1"/>
                          </a:solidFill>
                          <a:latin typeface="BIZ UDPゴシック" panose="020B0400000000000000" pitchFamily="50" charset="-128"/>
                          <a:ea typeface="BIZ UDPゴシック" panose="020B0400000000000000" pitchFamily="50" charset="-128"/>
                        </a:rPr>
                        <a:t>2</a:t>
                      </a:r>
                      <a:r>
                        <a:rPr kumimoji="1" lang="ja-JP" altLang="en-US" sz="1400" b="1" u="sng" dirty="0">
                          <a:solidFill>
                            <a:schemeClr val="tx1"/>
                          </a:solidFill>
                          <a:latin typeface="BIZ UDPゴシック" panose="020B0400000000000000" pitchFamily="50" charset="-128"/>
                          <a:ea typeface="BIZ UDPゴシック" panose="020B0400000000000000" pitchFamily="50" charset="-128"/>
                        </a:rPr>
                        <a:t>回水質部会（</a:t>
                      </a:r>
                      <a:r>
                        <a:rPr kumimoji="1" lang="en-US" altLang="ja-JP" sz="1400" b="1" u="sng" dirty="0">
                          <a:solidFill>
                            <a:schemeClr val="tx1"/>
                          </a:solidFill>
                          <a:latin typeface="BIZ UDPゴシック" panose="020B0400000000000000" pitchFamily="50" charset="-128"/>
                          <a:ea typeface="BIZ UDPゴシック" panose="020B0400000000000000" pitchFamily="50" charset="-128"/>
                        </a:rPr>
                        <a:t>11/5</a:t>
                      </a:r>
                      <a:r>
                        <a:rPr kumimoji="1" lang="ja-JP" altLang="en-US" sz="1400" b="1" u="sng" dirty="0">
                          <a:solidFill>
                            <a:schemeClr val="tx1"/>
                          </a:solidFill>
                          <a:latin typeface="BIZ UDPゴシック" panose="020B0400000000000000" pitchFamily="50" charset="-128"/>
                          <a:ea typeface="BIZ UDPゴシック" panose="020B0400000000000000" pitchFamily="50" charset="-128"/>
                        </a:rPr>
                        <a:t>）</a:t>
                      </a:r>
                      <a:endParaRPr kumimoji="1" lang="ja-JP" altLang="en-US" sz="1400" b="0" dirty="0">
                        <a:solidFill>
                          <a:schemeClr val="tx1"/>
                        </a:solidFill>
                        <a:latin typeface="BIZ UDPゴシック" panose="020B0400000000000000" pitchFamily="50" charset="-128"/>
                        <a:ea typeface="BIZ UDPゴシック" panose="020B0400000000000000" pitchFamily="50" charset="-128"/>
                      </a:endParaRPr>
                    </a:p>
                  </a:txBody>
                  <a:tcPr/>
                </a:tc>
                <a:tc>
                  <a:txBody>
                    <a:bodyPr/>
                    <a:lstStyle/>
                    <a:p>
                      <a:pPr marL="88900" indent="-88900"/>
                      <a:endParaRPr kumimoji="1" lang="ja-JP" altLang="en-US" sz="1400" b="0" dirty="0">
                        <a:solidFill>
                          <a:schemeClr val="tx1"/>
                        </a:solidFill>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2527103893"/>
                  </a:ext>
                </a:extLst>
              </a:tr>
              <a:tr h="360000">
                <a:tc>
                  <a:txBody>
                    <a:bodyPr/>
                    <a:lstStyle/>
                    <a:p>
                      <a:r>
                        <a:rPr kumimoji="1" lang="ja-JP" altLang="en-US" sz="1400" b="0" dirty="0">
                          <a:latin typeface="BIZ UDPゴシック" panose="020B0400000000000000" pitchFamily="50" charset="-128"/>
                          <a:ea typeface="BIZ UDPゴシック" panose="020B0400000000000000" pitchFamily="50" charset="-128"/>
                        </a:rPr>
                        <a:t>　１２月頃</a:t>
                      </a:r>
                    </a:p>
                  </a:txBody>
                  <a:tcPr/>
                </a:tc>
                <a:tc>
                  <a:txBody>
                    <a:bodyPr/>
                    <a:lstStyle/>
                    <a:p>
                      <a:pPr marL="0" indent="0"/>
                      <a:endParaRPr kumimoji="1" lang="ja-JP" altLang="en-US" sz="1400" b="0" dirty="0">
                        <a:latin typeface="BIZ UDPゴシック" panose="020B0400000000000000" pitchFamily="50" charset="-128"/>
                        <a:ea typeface="BIZ UDPゴシック" panose="020B0400000000000000" pitchFamily="50" charset="-128"/>
                      </a:endParaRPr>
                    </a:p>
                  </a:txBody>
                  <a:tcPr/>
                </a:tc>
                <a:tc>
                  <a:txBody>
                    <a:bodyPr/>
                    <a:lstStyle/>
                    <a:p>
                      <a:pPr marL="0" indent="0"/>
                      <a:r>
                        <a:rPr kumimoji="1" lang="ja-JP" altLang="en-US" sz="1400" b="0" dirty="0">
                          <a:solidFill>
                            <a:schemeClr val="tx1"/>
                          </a:solidFill>
                          <a:latin typeface="BIZ UDPゴシック" panose="020B0400000000000000" pitchFamily="50" charset="-128"/>
                          <a:ea typeface="BIZ UDPゴシック" panose="020B0400000000000000" pitchFamily="50" charset="-128"/>
                        </a:rPr>
                        <a:t>第</a:t>
                      </a:r>
                      <a:r>
                        <a:rPr kumimoji="1" lang="en-US" altLang="ja-JP" sz="1400" b="0" dirty="0">
                          <a:solidFill>
                            <a:schemeClr val="tx1"/>
                          </a:solidFill>
                          <a:latin typeface="BIZ UDPゴシック" panose="020B0400000000000000" pitchFamily="50" charset="-128"/>
                          <a:ea typeface="BIZ UDPゴシック" panose="020B0400000000000000" pitchFamily="50" charset="-128"/>
                        </a:rPr>
                        <a:t>2</a:t>
                      </a:r>
                      <a:r>
                        <a:rPr kumimoji="1" lang="ja-JP" altLang="en-US" sz="1400" b="0" dirty="0">
                          <a:solidFill>
                            <a:schemeClr val="tx1"/>
                          </a:solidFill>
                          <a:latin typeface="BIZ UDPゴシック" panose="020B0400000000000000" pitchFamily="50" charset="-128"/>
                          <a:ea typeface="BIZ UDPゴシック" panose="020B0400000000000000" pitchFamily="50" charset="-128"/>
                        </a:rPr>
                        <a:t>回「大阪ブルー・オーシャン・ビジョン」実行計画推進検討部会</a:t>
                      </a:r>
                      <a:endParaRPr kumimoji="1" lang="ja-JP" altLang="en-US" sz="1400" b="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652877344"/>
                  </a:ext>
                </a:extLst>
              </a:tr>
              <a:tr h="360000">
                <a:tc>
                  <a:txBody>
                    <a:bodyPr/>
                    <a:lstStyle/>
                    <a:p>
                      <a:r>
                        <a:rPr kumimoji="1" lang="ja-JP" altLang="en-US" sz="1400" b="0" dirty="0">
                          <a:latin typeface="BIZ UDPゴシック" panose="020B0400000000000000" pitchFamily="50" charset="-128"/>
                          <a:ea typeface="BIZ UDPゴシック" panose="020B0400000000000000" pitchFamily="50" charset="-128"/>
                        </a:rPr>
                        <a:t>令和</a:t>
                      </a:r>
                      <a:r>
                        <a:rPr kumimoji="1" lang="en-US" altLang="ja-JP" sz="1400" b="0" dirty="0">
                          <a:latin typeface="BIZ UDPゴシック" panose="020B0400000000000000" pitchFamily="50" charset="-128"/>
                          <a:ea typeface="BIZ UDPゴシック" panose="020B0400000000000000" pitchFamily="50" charset="-128"/>
                        </a:rPr>
                        <a:t>8</a:t>
                      </a:r>
                      <a:r>
                        <a:rPr kumimoji="1" lang="ja-JP" altLang="en-US" sz="1400" b="0" dirty="0">
                          <a:latin typeface="BIZ UDPゴシック" panose="020B0400000000000000" pitchFamily="50" charset="-128"/>
                          <a:ea typeface="BIZ UDPゴシック" panose="020B0400000000000000" pitchFamily="50" charset="-128"/>
                        </a:rPr>
                        <a:t>年</a:t>
                      </a:r>
                      <a:endParaRPr kumimoji="1" lang="en-US" altLang="ja-JP" sz="1400" b="0" dirty="0">
                        <a:latin typeface="BIZ UDPゴシック" panose="020B0400000000000000" pitchFamily="50" charset="-128"/>
                        <a:ea typeface="BIZ UDPゴシック" panose="020B0400000000000000" pitchFamily="50" charset="-128"/>
                      </a:endParaRPr>
                    </a:p>
                    <a:p>
                      <a:r>
                        <a:rPr kumimoji="1" lang="ja-JP" altLang="en-US" sz="1400" b="0" dirty="0">
                          <a:latin typeface="BIZ UDPゴシック" panose="020B0400000000000000" pitchFamily="50" charset="-128"/>
                          <a:ea typeface="BIZ UDPゴシック" panose="020B0400000000000000" pitchFamily="50" charset="-128"/>
                        </a:rPr>
                        <a:t>　</a:t>
                      </a:r>
                      <a:r>
                        <a:rPr kumimoji="1" lang="en-US" altLang="ja-JP" sz="1400" b="0" dirty="0">
                          <a:latin typeface="BIZ UDPゴシック" panose="020B0400000000000000" pitchFamily="50" charset="-128"/>
                          <a:ea typeface="BIZ UDPゴシック" panose="020B0400000000000000" pitchFamily="50" charset="-128"/>
                        </a:rPr>
                        <a:t>1</a:t>
                      </a:r>
                      <a:r>
                        <a:rPr kumimoji="1" lang="ja-JP" altLang="en-US" sz="1400" b="0" dirty="0">
                          <a:latin typeface="BIZ UDPゴシック" panose="020B0400000000000000" pitchFamily="50" charset="-128"/>
                          <a:ea typeface="BIZ UDPゴシック" panose="020B0400000000000000" pitchFamily="50" charset="-128"/>
                        </a:rPr>
                        <a:t>～</a:t>
                      </a:r>
                      <a:r>
                        <a:rPr kumimoji="1" lang="en-US" altLang="ja-JP" sz="1400" b="0" dirty="0">
                          <a:latin typeface="BIZ UDPゴシック" panose="020B0400000000000000" pitchFamily="50" charset="-128"/>
                          <a:ea typeface="BIZ UDPゴシック" panose="020B0400000000000000" pitchFamily="50" charset="-128"/>
                        </a:rPr>
                        <a:t>3</a:t>
                      </a:r>
                      <a:r>
                        <a:rPr kumimoji="1" lang="ja-JP" altLang="en-US" sz="1400" b="0" dirty="0">
                          <a:latin typeface="BIZ UDPゴシック" panose="020B0400000000000000" pitchFamily="50" charset="-128"/>
                          <a:ea typeface="BIZ UDPゴシック" panose="020B0400000000000000" pitchFamily="50" charset="-128"/>
                        </a:rPr>
                        <a:t>月</a:t>
                      </a:r>
                    </a:p>
                  </a:txBody>
                  <a:tcPr/>
                </a:tc>
                <a:tc>
                  <a:txBody>
                    <a:bodyPr/>
                    <a:lstStyle/>
                    <a:p>
                      <a:pPr marL="0" indent="0"/>
                      <a:endParaRPr kumimoji="1" lang="en-US" altLang="ja-JP" sz="1400" b="0" u="none" dirty="0">
                        <a:solidFill>
                          <a:schemeClr val="tx1"/>
                        </a:solidFill>
                        <a:latin typeface="BIZ UDPゴシック" panose="020B0400000000000000" pitchFamily="50" charset="-128"/>
                        <a:ea typeface="BIZ UDPゴシック" panose="020B0400000000000000" pitchFamily="50" charset="-128"/>
                      </a:endParaRPr>
                    </a:p>
                    <a:p>
                      <a:pPr marL="0" indent="0"/>
                      <a:r>
                        <a:rPr kumimoji="1" lang="ja-JP" altLang="en-US" sz="1400" b="0" u="none" dirty="0">
                          <a:solidFill>
                            <a:schemeClr val="tx1"/>
                          </a:solidFill>
                          <a:latin typeface="BIZ UDPゴシック" panose="020B0400000000000000" pitchFamily="50" charset="-128"/>
                          <a:ea typeface="BIZ UDPゴシック" panose="020B0400000000000000" pitchFamily="50" charset="-128"/>
                        </a:rPr>
                        <a:t>令和</a:t>
                      </a:r>
                      <a:r>
                        <a:rPr kumimoji="1" lang="en-US" altLang="ja-JP" sz="1400" b="0" u="none" dirty="0">
                          <a:solidFill>
                            <a:schemeClr val="tx1"/>
                          </a:solidFill>
                          <a:latin typeface="BIZ UDPゴシック" panose="020B0400000000000000" pitchFamily="50" charset="-128"/>
                          <a:ea typeface="BIZ UDPゴシック" panose="020B0400000000000000" pitchFamily="50" charset="-128"/>
                        </a:rPr>
                        <a:t>7</a:t>
                      </a:r>
                      <a:r>
                        <a:rPr kumimoji="1" lang="ja-JP" altLang="en-US" sz="1400" b="0" u="none" dirty="0">
                          <a:solidFill>
                            <a:schemeClr val="tx1"/>
                          </a:solidFill>
                          <a:latin typeface="BIZ UDPゴシック" panose="020B0400000000000000" pitchFamily="50" charset="-128"/>
                          <a:ea typeface="BIZ UDPゴシック" panose="020B0400000000000000" pitchFamily="50" charset="-128"/>
                        </a:rPr>
                        <a:t>年度第</a:t>
                      </a:r>
                      <a:r>
                        <a:rPr kumimoji="1" lang="en-US" altLang="ja-JP" sz="1400" b="0" u="none" dirty="0">
                          <a:solidFill>
                            <a:schemeClr val="tx1"/>
                          </a:solidFill>
                          <a:latin typeface="BIZ UDPゴシック" panose="020B0400000000000000" pitchFamily="50" charset="-128"/>
                          <a:ea typeface="BIZ UDPゴシック" panose="020B0400000000000000" pitchFamily="50" charset="-128"/>
                        </a:rPr>
                        <a:t>3</a:t>
                      </a:r>
                      <a:r>
                        <a:rPr kumimoji="1" lang="ja-JP" altLang="en-US" sz="1400" b="0" u="none" dirty="0">
                          <a:solidFill>
                            <a:schemeClr val="tx1"/>
                          </a:solidFill>
                          <a:latin typeface="BIZ UDPゴシック" panose="020B0400000000000000" pitchFamily="50" charset="-128"/>
                          <a:ea typeface="BIZ UDPゴシック" panose="020B0400000000000000" pitchFamily="50" charset="-128"/>
                        </a:rPr>
                        <a:t>回水質部会</a:t>
                      </a:r>
                      <a:endParaRPr kumimoji="1" lang="en-US" altLang="ja-JP" sz="1400" b="0" u="none" dirty="0">
                        <a:solidFill>
                          <a:schemeClr val="tx1"/>
                        </a:solidFill>
                        <a:latin typeface="BIZ UDPゴシック" panose="020B0400000000000000" pitchFamily="50" charset="-128"/>
                        <a:ea typeface="BIZ UDPゴシック" panose="020B0400000000000000" pitchFamily="50" charset="-128"/>
                      </a:endParaRPr>
                    </a:p>
                    <a:p>
                      <a:pPr marL="0" indent="0"/>
                      <a:r>
                        <a:rPr kumimoji="1" lang="ja-JP" altLang="en-US" sz="1400" b="0" u="none" dirty="0">
                          <a:solidFill>
                            <a:schemeClr val="tx1"/>
                          </a:solidFill>
                          <a:latin typeface="BIZ UDPゴシック" panose="020B0400000000000000" pitchFamily="50" charset="-128"/>
                          <a:ea typeface="BIZ UDPゴシック" panose="020B0400000000000000" pitchFamily="50" charset="-128"/>
                        </a:rPr>
                        <a:t>環境審議会報告</a:t>
                      </a:r>
                      <a:endParaRPr kumimoji="1" lang="en-US" altLang="ja-JP" sz="1400" b="0" u="none" dirty="0">
                        <a:solidFill>
                          <a:schemeClr val="tx1"/>
                        </a:solidFill>
                        <a:latin typeface="BIZ UDPゴシック" panose="020B0400000000000000" pitchFamily="50" charset="-128"/>
                        <a:ea typeface="BIZ UDPゴシック" panose="020B0400000000000000" pitchFamily="50" charset="-128"/>
                      </a:endParaRPr>
                    </a:p>
                    <a:p>
                      <a:pPr marL="0" indent="0"/>
                      <a:endParaRPr kumimoji="1" lang="en-US" altLang="ja-JP" sz="1400" b="0" u="none"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latin typeface="BIZ UDPゴシック" panose="020B0400000000000000" pitchFamily="50" charset="-128"/>
                          <a:ea typeface="BIZ UDPゴシック" panose="020B0400000000000000" pitchFamily="50" charset="-128"/>
                        </a:rPr>
                        <a:t>プランの見直し・公表（必要に応じて）</a:t>
                      </a:r>
                    </a:p>
                  </a:txBody>
                  <a:tcPr/>
                </a:tc>
                <a:tc>
                  <a:txBody>
                    <a:bodyPr/>
                    <a:lstStyle/>
                    <a:p>
                      <a:pPr marL="0" indent="0"/>
                      <a:endParaRPr kumimoji="1" lang="en-US" altLang="ja-JP" sz="1400" b="0" dirty="0">
                        <a:highlight>
                          <a:srgbClr val="FFFF00"/>
                        </a:highlight>
                        <a:latin typeface="BIZ UDPゴシック" panose="020B0400000000000000" pitchFamily="50" charset="-128"/>
                        <a:ea typeface="BIZ UDPゴシック" panose="020B0400000000000000" pitchFamily="50" charset="-128"/>
                      </a:endParaRPr>
                    </a:p>
                    <a:p>
                      <a:pPr marL="0" indent="0"/>
                      <a:r>
                        <a:rPr kumimoji="1" lang="ja-JP" altLang="en-US" sz="1400" b="0" dirty="0">
                          <a:latin typeface="BIZ UDPゴシック" panose="020B0400000000000000" pitchFamily="50" charset="-128"/>
                          <a:ea typeface="BIZ UDPゴシック" panose="020B0400000000000000" pitchFamily="50" charset="-128"/>
                        </a:rPr>
                        <a:t>第３回「大阪ブルー・オーシャン・ビジョン」実行計画推進検討部会（必要に応じて）</a:t>
                      </a:r>
                      <a:endParaRPr kumimoji="1" lang="en-US" altLang="ja-JP" sz="1400" b="0" dirty="0">
                        <a:latin typeface="BIZ UDPゴシック" panose="020B0400000000000000" pitchFamily="50" charset="-128"/>
                        <a:ea typeface="BIZ UDPゴシック" panose="020B0400000000000000" pitchFamily="50" charset="-128"/>
                      </a:endParaRPr>
                    </a:p>
                    <a:p>
                      <a:pPr marL="0" indent="0"/>
                      <a:endParaRPr kumimoji="1" lang="en-US" altLang="ja-JP" sz="1400" b="0" dirty="0">
                        <a:latin typeface="BIZ UDPゴシック" panose="020B0400000000000000" pitchFamily="50" charset="-128"/>
                        <a:ea typeface="BIZ UDPゴシック" panose="020B0400000000000000" pitchFamily="50" charset="-128"/>
                      </a:endParaRPr>
                    </a:p>
                    <a:p>
                      <a:pPr marL="0" indent="0"/>
                      <a:r>
                        <a:rPr kumimoji="1" lang="ja-JP" altLang="en-US" sz="1400" b="0" dirty="0">
                          <a:latin typeface="BIZ UDPゴシック" panose="020B0400000000000000" pitchFamily="50" charset="-128"/>
                          <a:ea typeface="BIZ UDPゴシック" panose="020B0400000000000000" pitchFamily="50" charset="-128"/>
                        </a:rPr>
                        <a:t>計画の見直し・公表</a:t>
                      </a:r>
                    </a:p>
                  </a:txBody>
                  <a:tcPr/>
                </a:tc>
                <a:extLst>
                  <a:ext uri="{0D108BD9-81ED-4DB2-BD59-A6C34878D82A}">
                    <a16:rowId xmlns:a16="http://schemas.microsoft.com/office/drawing/2014/main" val="2444369970"/>
                  </a:ext>
                </a:extLst>
              </a:tr>
            </a:tbl>
          </a:graphicData>
        </a:graphic>
      </p:graphicFrame>
      <p:sp>
        <p:nvSpPr>
          <p:cNvPr id="8" name="角丸四角形 5">
            <a:extLst>
              <a:ext uri="{FF2B5EF4-FFF2-40B4-BE49-F238E27FC236}">
                <a16:creationId xmlns:a16="http://schemas.microsoft.com/office/drawing/2014/main" id="{67DE80D3-627C-49B5-9F4B-572E751BAA73}"/>
              </a:ext>
            </a:extLst>
          </p:cNvPr>
          <p:cNvSpPr/>
          <p:nvPr/>
        </p:nvSpPr>
        <p:spPr>
          <a:xfrm>
            <a:off x="129968" y="725101"/>
            <a:ext cx="9642888" cy="1725730"/>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342900" marR="0" lvl="0" indent="-342900" algn="just" defTabSz="457200" rtl="0" eaLnBrk="1" fontAlgn="auto" latinLnBrk="0" hangingPunct="1">
              <a:lnSpc>
                <a:spcPct val="100000"/>
              </a:lnSpc>
              <a:spcBef>
                <a:spcPts val="0"/>
              </a:spcBef>
              <a:spcAft>
                <a:spcPts val="600"/>
              </a:spcAft>
              <a:buClr>
                <a:srgbClr val="4472C4"/>
              </a:buClr>
              <a:buSzTx/>
              <a:buFont typeface="Wingdings" panose="05000000000000000000" pitchFamily="2" charset="2"/>
              <a:buChar char="Ø"/>
              <a:tabLst/>
              <a:defRPr/>
            </a:pPr>
            <a:r>
              <a:rPr kumimoji="0" lang="ja-JP" altLang="en-US" sz="16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大阪府・大阪市が共同で策定する</a:t>
            </a:r>
            <a:r>
              <a:rPr kumimoji="0" lang="ja-JP" altLang="en-US" sz="1600" b="1" i="0" u="sng" strike="noStrike" kern="100" cap="none" spc="0" normalizeH="0" baseline="0" noProof="0" dirty="0">
                <a:ln>
                  <a:noFill/>
                </a:ln>
                <a:solidFill>
                  <a:schemeClr val="accent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「大阪ブルー・オーシャン・ビジョン」実行計画</a:t>
            </a:r>
            <a:r>
              <a:rPr kumimoji="0" lang="ja-JP" altLang="en-US" sz="16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は、「おおさか海ごみゼロプラン」（大阪府海岸漂着物等対策推進地域計画）におけるプラスチックごみ対策と目指すところは同じであり、</a:t>
            </a:r>
            <a:r>
              <a:rPr kumimoji="0" lang="ja-JP" altLang="en-US" sz="1600" b="1" i="0" u="sng" strike="noStrike" kern="100" cap="none" spc="0" normalizeH="0" baseline="0" noProof="0" dirty="0">
                <a:ln>
                  <a:noFill/>
                </a:ln>
                <a:solidFill>
                  <a:schemeClr val="accent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目標や施策の方向性について共通化</a:t>
            </a:r>
            <a:r>
              <a:rPr kumimoji="0" lang="ja-JP" altLang="en-US" sz="16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を図っている</a:t>
            </a:r>
            <a:r>
              <a:rPr lang="ja-JP" altLang="en-US" sz="1600" kern="100" dirty="0">
                <a:solidFill>
                  <a:prstClr val="black"/>
                </a:solidFill>
                <a:latin typeface="BIZ UDPゴシック" panose="020B0400000000000000" pitchFamily="50" charset="-128"/>
                <a:ea typeface="BIZ UDPゴシック" panose="020B0400000000000000" pitchFamily="50" charset="-128"/>
                <a:cs typeface="Meiryo UI" panose="020B0604030504040204" pitchFamily="50" charset="-128"/>
              </a:rPr>
              <a:t>。</a:t>
            </a:r>
            <a:endParaRPr lang="en-US" altLang="ja-JP" sz="1600" kern="100" dirty="0">
              <a:solidFill>
                <a:prstClr val="black"/>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342900" marR="0" lvl="0" indent="-342900" algn="just" defTabSz="457200" rtl="0" eaLnBrk="1" fontAlgn="auto" latinLnBrk="0" hangingPunct="1">
              <a:lnSpc>
                <a:spcPct val="100000"/>
              </a:lnSpc>
              <a:spcBef>
                <a:spcPts val="0"/>
              </a:spcBef>
              <a:spcAft>
                <a:spcPts val="600"/>
              </a:spcAft>
              <a:buClr>
                <a:srgbClr val="4472C4"/>
              </a:buClr>
              <a:buSzTx/>
              <a:buFont typeface="Wingdings" panose="05000000000000000000" pitchFamily="2" charset="2"/>
              <a:buChar char="Ø"/>
              <a:tabLst/>
              <a:defRPr/>
            </a:pPr>
            <a:r>
              <a:rPr kumimoji="0" lang="ja-JP" altLang="en-US" sz="16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「大阪ブルー・オーシャン・ビジョン」実行計画については、現在、</a:t>
            </a:r>
            <a:r>
              <a:rPr kumimoji="0" lang="ja-JP" altLang="en-US" sz="1600" b="1" i="0" u="sng" strike="noStrike" kern="100" cap="none" spc="0" normalizeH="0" baseline="0" noProof="0" dirty="0">
                <a:ln>
                  <a:noFill/>
                </a:ln>
                <a:solidFill>
                  <a:schemeClr val="accent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大阪市環境審議会「大阪ブルー・オーシャン・ビジョン」実行計画推進検討部会において中間見直しに関する審議を行っているところ</a:t>
            </a:r>
            <a:r>
              <a:rPr kumimoji="0" lang="ja-JP" altLang="en-US" sz="16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a:t>
            </a:r>
            <a:endParaRPr kumimoji="0" lang="en-US" altLang="ja-JP" sz="16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a:p>
            <a:pPr marL="342900" marR="0" lvl="0" indent="-342900" algn="just" defTabSz="457200" rtl="0" eaLnBrk="1" fontAlgn="auto" latinLnBrk="0" hangingPunct="1">
              <a:lnSpc>
                <a:spcPct val="100000"/>
              </a:lnSpc>
              <a:spcBef>
                <a:spcPts val="0"/>
              </a:spcBef>
              <a:spcAft>
                <a:spcPts val="600"/>
              </a:spcAft>
              <a:buClr>
                <a:srgbClr val="4472C4"/>
              </a:buClr>
              <a:buSzTx/>
              <a:buFont typeface="Wingdings" panose="05000000000000000000" pitchFamily="2" charset="2"/>
              <a:buChar char="Ø"/>
              <a:tabLst/>
              <a:defRPr/>
            </a:pPr>
            <a:r>
              <a:rPr kumimoji="0" lang="ja-JP" altLang="en-US" sz="16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両計画</a:t>
            </a:r>
            <a:r>
              <a:rPr lang="ja-JP" altLang="en-US" sz="1600" kern="100" dirty="0">
                <a:solidFill>
                  <a:prstClr val="black"/>
                </a:solidFill>
                <a:latin typeface="BIZ UDPゴシック" panose="020B0400000000000000" pitchFamily="50" charset="-128"/>
                <a:ea typeface="BIZ UDPゴシック" panose="020B0400000000000000" pitchFamily="50" charset="-128"/>
                <a:cs typeface="Meiryo UI" panose="020B0604030504040204" pitchFamily="50" charset="-128"/>
              </a:rPr>
              <a:t>の内容をできるだけ相互に反映するため、</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点検・見直し等を</a:t>
            </a:r>
            <a:r>
              <a:rPr kumimoji="0" lang="ja-JP" altLang="en-US" sz="1600" b="1" i="0" u="sng" strike="noStrike" kern="100" cap="none" spc="0" normalizeH="0" baseline="0" noProof="0" dirty="0">
                <a:ln>
                  <a:noFill/>
                </a:ln>
                <a:solidFill>
                  <a:schemeClr val="accent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足並みを揃えて進めていく</a:t>
            </a:r>
            <a:r>
              <a:rPr kumimoji="0" lang="ja-JP" altLang="en-US" sz="16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a:t>
            </a:r>
          </a:p>
        </p:txBody>
      </p:sp>
    </p:spTree>
    <p:extLst>
      <p:ext uri="{BB962C8B-B14F-4D97-AF65-F5344CB8AC3E}">
        <p14:creationId xmlns:p14="http://schemas.microsoft.com/office/powerpoint/2010/main" val="210331063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502</TotalTime>
  <Words>573</Words>
  <PresentationFormat>A4 210 x 297 mm</PresentationFormat>
  <Paragraphs>61</Paragraphs>
  <Slides>3</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vt:i4>
      </vt:variant>
    </vt:vector>
  </HeadingPairs>
  <TitlesOfParts>
    <vt:vector size="10" baseType="lpstr">
      <vt:lpstr>BIZ UDPゴシック</vt:lpstr>
      <vt:lpstr>游ゴシック</vt:lpstr>
      <vt:lpstr>Arial</vt:lpstr>
      <vt:lpstr>Calibri</vt:lpstr>
      <vt:lpstr>Calibri Light</vt:lpstr>
      <vt:lpstr>Wingdings</vt:lpstr>
      <vt:lpstr>Office テーマ</vt:lpstr>
      <vt:lpstr>今後のスケジュール（案） </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2025-06-29T07:47:43Z</cp:lastPrinted>
  <dcterms:created xsi:type="dcterms:W3CDTF">2025-06-16T04:51:08Z</dcterms:created>
  <dcterms:modified xsi:type="dcterms:W3CDTF">2025-10-28T08:48:26Z</dcterms:modified>
</cp:coreProperties>
</file>