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7"/>
  </p:notesMasterIdLst>
  <p:handoutMasterIdLst>
    <p:handoutMasterId r:id="rId8"/>
  </p:handoutMasterIdLst>
  <p:sldIdLst>
    <p:sldId id="256" r:id="rId2"/>
    <p:sldId id="343" r:id="rId3"/>
    <p:sldId id="344" r:id="rId4"/>
    <p:sldId id="345" r:id="rId5"/>
    <p:sldId id="347"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OSAKA" lastIdx="1" clrIdx="0">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3899" autoAdjust="0"/>
  </p:normalViewPr>
  <p:slideViewPr>
    <p:cSldViewPr snapToGrid="0" showGuides="1">
      <p:cViewPr varScale="1">
        <p:scale>
          <a:sx n="58" d="100"/>
          <a:sy n="58" d="100"/>
        </p:scale>
        <p:origin x="460" y="4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0445" y="2"/>
            <a:ext cx="2945660" cy="498056"/>
          </a:xfrm>
          <a:prstGeom prst="rect">
            <a:avLst/>
          </a:prstGeom>
        </p:spPr>
        <p:txBody>
          <a:bodyPr vert="horz" lIns="91300" tIns="45651" rIns="91300" bIns="45651" rtlCol="0"/>
          <a:lstStyle>
            <a:lvl1pPr algn="r">
              <a:defRPr sz="1200"/>
            </a:lvl1pPr>
          </a:lstStyle>
          <a:p>
            <a:fld id="{46A4F69D-3C23-401D-B75B-F1F4D24A3037}" type="datetimeFigureOut">
              <a:rPr kumimoji="1" lang="ja-JP" altLang="en-US" smtClean="0"/>
              <a:t>2025/10/31</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0445" y="9428585"/>
            <a:ext cx="2945660" cy="498055"/>
          </a:xfrm>
          <a:prstGeom prst="rect">
            <a:avLst/>
          </a:prstGeom>
        </p:spPr>
        <p:txBody>
          <a:bodyPr vert="horz" lIns="91300" tIns="45651" rIns="91300" bIns="45651"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2"/>
            <a:ext cx="2945660" cy="498056"/>
          </a:xfrm>
          <a:prstGeom prst="rect">
            <a:avLst/>
          </a:prstGeom>
        </p:spPr>
        <p:txBody>
          <a:bodyPr vert="horz" lIns="91300" tIns="45651" rIns="91300" bIns="45651" rtlCol="0"/>
          <a:lstStyle>
            <a:lvl1pPr algn="r">
              <a:defRPr sz="1200"/>
            </a:lvl1pPr>
          </a:lstStyle>
          <a:p>
            <a:fld id="{0FFC61CE-D396-40BD-AE87-32AA533ECE4A}" type="datetimeFigureOut">
              <a:rPr kumimoji="1" lang="ja-JP" altLang="en-US" smtClean="0"/>
              <a:t>2025/10/31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300" tIns="45651" rIns="91300" bIns="45651"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3"/>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60" cy="498055"/>
          </a:xfrm>
          <a:prstGeom prst="rect">
            <a:avLst/>
          </a:prstGeom>
        </p:spPr>
        <p:txBody>
          <a:bodyPr vert="horz" lIns="91300" tIns="45651" rIns="91300" bIns="45651"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2025/10/31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2025/10/31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2025/10/31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2025/10/31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397948"/>
            <a:ext cx="8640000" cy="2062103"/>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「おおさか海ごみゼロプラン」</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（大阪府海岸漂着物等対策推進地域計画）</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の進捗状況等の点検</a:t>
            </a:r>
            <a:r>
              <a:rPr lang="ja-JP" altLang="en-US" sz="3200" b="1" dirty="0">
                <a:latin typeface="BIZ UDPゴシック" panose="020B0400000000000000" pitchFamily="50" charset="-128"/>
                <a:ea typeface="BIZ UDPゴシック" panose="020B0400000000000000" pitchFamily="50" charset="-128"/>
              </a:rPr>
              <a:t>の</a:t>
            </a:r>
            <a:r>
              <a:rPr kumimoji="1" lang="ja-JP" altLang="en-US" sz="3200" b="1" dirty="0">
                <a:latin typeface="BIZ UDPゴシック" panose="020B0400000000000000" pitchFamily="50" charset="-128"/>
                <a:ea typeface="BIZ UDPゴシック" panose="020B0400000000000000" pitchFamily="50" charset="-128"/>
              </a:rPr>
              <a:t>主な</a:t>
            </a:r>
            <a:r>
              <a:rPr lang="ja-JP" altLang="en-US" sz="3200" b="1" dirty="0">
                <a:latin typeface="BIZ UDPゴシック" panose="020B0400000000000000" pitchFamily="50" charset="-128"/>
                <a:ea typeface="BIZ UDPゴシック" panose="020B0400000000000000" pitchFamily="50" charset="-128"/>
              </a:rPr>
              <a:t>ポイント</a:t>
            </a:r>
            <a:r>
              <a:rPr kumimoji="1" lang="ja-JP" altLang="en-US" sz="3200" b="1" dirty="0">
                <a:latin typeface="BIZ UDPゴシック" panose="020B0400000000000000" pitchFamily="50" charset="-128"/>
                <a:ea typeface="BIZ UDPゴシック" panose="020B0400000000000000" pitchFamily="50" charset="-128"/>
              </a:rPr>
              <a:t>について</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資料２－２</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プランの進捗状況等の点検の主なポイントについて</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1CA37C5C-E643-49EB-867C-0DC884770CCB}"/>
              </a:ext>
            </a:extLst>
          </p:cNvPr>
          <p:cNvSpPr/>
          <p:nvPr/>
        </p:nvSpPr>
        <p:spPr>
          <a:xfrm>
            <a:off x="129968" y="725101"/>
            <a:ext cx="9642888" cy="58695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前回部会におけるプランの取組状況や海岸漂着物等を取り巻く状況に係る意見・指摘事項を踏まえた、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プランの進捗状況等の点検の主なポイント</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は次のとおり。</a:t>
            </a:r>
          </a:p>
        </p:txBody>
      </p:sp>
      <p:sp>
        <p:nvSpPr>
          <p:cNvPr id="9" name="角丸四角形 5">
            <a:extLst>
              <a:ext uri="{FF2B5EF4-FFF2-40B4-BE49-F238E27FC236}">
                <a16:creationId xmlns:a16="http://schemas.microsoft.com/office/drawing/2014/main" id="{02045056-3B33-40F6-952D-8209DDC92E25}"/>
              </a:ext>
            </a:extLst>
          </p:cNvPr>
          <p:cNvSpPr/>
          <p:nvPr/>
        </p:nvSpPr>
        <p:spPr>
          <a:xfrm>
            <a:off x="129968" y="146116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１．目標の達成状況の把握と情報発信について</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801895"/>
            <a:ext cx="9642888" cy="457266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プランの長期的（</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年を想定）に目指す姿、計画期間、目標は維持（変更しない）。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lvl="0" algn="just">
              <a:spcAft>
                <a:spcPts val="600"/>
              </a:spcAft>
              <a:buClr>
                <a:schemeClr val="accent1">
                  <a:lumMod val="60000"/>
                  <a:lumOff val="40000"/>
                </a:schemeClr>
              </a:buClr>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大阪湾に流入するプラスチックごみの量の推計方法について、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降水量の影響を精細に分析することはできていない</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水面下を流れているものがどの程度あるかということに関しては知見もなく考慮できていない</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プラスチックごみの流出については、</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いわゆる</a:t>
            </a:r>
            <a:r>
              <a:rPr kumimoji="1" lang="en-US" altLang="ja-JP" sz="1600" b="1" u="sng" dirty="0">
                <a:solidFill>
                  <a:schemeClr val="accent1"/>
                </a:solidFill>
                <a:latin typeface="BIZ UDPゴシック" panose="020B0400000000000000" pitchFamily="50" charset="-128"/>
                <a:ea typeface="BIZ UDPゴシック" panose="020B0400000000000000" pitchFamily="50" charset="-128"/>
              </a:rPr>
              <a:t>L-Q</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関係（流量（</a:t>
            </a:r>
            <a:r>
              <a:rPr kumimoji="1" lang="en-US" altLang="ja-JP" sz="1600" b="1" u="sng" dirty="0">
                <a:solidFill>
                  <a:schemeClr val="accent1"/>
                </a:solidFill>
                <a:latin typeface="BIZ UDPゴシック" panose="020B0400000000000000" pitchFamily="50" charset="-128"/>
                <a:ea typeface="BIZ UDPゴシック" panose="020B0400000000000000" pitchFamily="50" charset="-128"/>
              </a:rPr>
              <a:t>Q</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）が増えるとプラスチックごみ流出量（</a:t>
            </a:r>
            <a:r>
              <a:rPr kumimoji="1" lang="en-US" altLang="ja-JP" sz="1600" b="1" u="sng" dirty="0">
                <a:solidFill>
                  <a:schemeClr val="accent1"/>
                </a:solidFill>
                <a:latin typeface="BIZ UDPゴシック" panose="020B0400000000000000" pitchFamily="50" charset="-128"/>
                <a:ea typeface="BIZ UDPゴシック" panose="020B0400000000000000" pitchFamily="50" charset="-128"/>
              </a:rPr>
              <a:t>L</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）も増える）が見られるという研究報告がある</a:t>
            </a:r>
            <a:r>
              <a:rPr kumimoji="1" lang="ja-JP" altLang="en-US" sz="1600" dirty="0">
                <a:solidFill>
                  <a:schemeClr val="tx1"/>
                </a:solidFill>
                <a:latin typeface="BIZ UDPゴシック" panose="020B0400000000000000" pitchFamily="50" charset="-128"/>
                <a:ea typeface="BIZ UDPゴシック" panose="020B0400000000000000" pitchFamily="50" charset="-128"/>
              </a:rPr>
              <a:t>一方、特に人口密度の高い区分</a:t>
            </a:r>
            <a:r>
              <a:rPr kumimoji="1" lang="en-US" altLang="ja-JP" sz="1600" dirty="0">
                <a:solidFill>
                  <a:schemeClr val="tx1"/>
                </a:solidFill>
                <a:latin typeface="BIZ UDPゴシック" panose="020B0400000000000000" pitchFamily="50" charset="-128"/>
                <a:ea typeface="BIZ UDPゴシック" panose="020B0400000000000000" pitchFamily="50" charset="-128"/>
              </a:rPr>
              <a:t>Ⅰ</a:t>
            </a:r>
            <a:r>
              <a:rPr kumimoji="1" lang="ja-JP" altLang="en-US" sz="1600" dirty="0">
                <a:solidFill>
                  <a:schemeClr val="tx1"/>
                </a:solidFill>
                <a:latin typeface="BIZ UDPゴシック" panose="020B0400000000000000" pitchFamily="50" charset="-128"/>
                <a:ea typeface="BIZ UDPゴシック" panose="020B0400000000000000" pitchFamily="50" charset="-128"/>
              </a:rPr>
              <a:t>の河川では必ずしもそのようなデータとなっておらず、</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その実態が十分に把握できていない</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715963" lvl="0" indent="-342900" algn="just">
              <a:spcAft>
                <a:spcPts val="600"/>
              </a:spcAft>
              <a:buClr>
                <a:schemeClr val="accent1">
                  <a:lumMod val="60000"/>
                  <a:lumOff val="40000"/>
                </a:schemeClr>
              </a:buClr>
              <a:buFont typeface="BIZ UDPゴシック" panose="020B0400000000000000" pitchFamily="50" charset="-128"/>
              <a:buChar cha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目標の達成状況の把握において、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引き続き、研究動向や国等における調査・検討事例の情報収集も行いながら、推計方法の検討を進めていく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こととし、プランにその旨記載する。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プラスチックごみ流入量の推計結果を</a:t>
            </a:r>
            <a:r>
              <a:rPr kumimoji="1" lang="ja-JP" altLang="en-US" sz="1600" b="1" i="0" u="sng" strike="noStrike" kern="12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n-cs"/>
              </a:rPr>
              <a:t>府民の行動変容を促すツールとしても使えるよう、情報発信のしかたを工夫すべき</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p>
            <a:pPr marL="715963"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BIZ UDPゴシック" panose="020B0400000000000000" pitchFamily="50" charset="-128"/>
              <a:buChar char="➡"/>
              <a:tabLst/>
              <a:defRPr/>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プラスチックごみの発生や流出実態について、引き続き定量的な把握を進めるとともに、府民の行動変容の促進につなげられるよう工夫しながら情報発信を行っていく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こととし、プランにその旨記載する。</a:t>
            </a:r>
          </a:p>
        </p:txBody>
      </p:sp>
    </p:spTree>
    <p:extLst>
      <p:ext uri="{BB962C8B-B14F-4D97-AF65-F5344CB8AC3E}">
        <p14:creationId xmlns:p14="http://schemas.microsoft.com/office/powerpoint/2010/main" val="1414640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5">
            <a:extLst>
              <a:ext uri="{FF2B5EF4-FFF2-40B4-BE49-F238E27FC236}">
                <a16:creationId xmlns:a16="http://schemas.microsoft.com/office/drawing/2014/main" id="{02045056-3B33-40F6-952D-8209DDC92E25}"/>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２．取組指標について</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065836"/>
            <a:ext cx="9642888" cy="5218994"/>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プランの取組指標については、</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大阪府が実施している調査結果等のデータを効果的に活用</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lvl="0" algn="just">
              <a:spcAft>
                <a:spcPts val="600"/>
              </a:spcAft>
              <a:buClr>
                <a:schemeClr val="accent1">
                  <a:lumMod val="60000"/>
                  <a:lumOff val="40000"/>
                </a:schemeClr>
              </a:buClr>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kumimoji="1" lang="ja-JP" altLang="en-US" sz="1600" dirty="0">
                <a:solidFill>
                  <a:schemeClr val="tx1"/>
                </a:solidFill>
                <a:latin typeface="BIZ UDPゴシック" panose="020B0400000000000000" pitchFamily="50" charset="-128"/>
                <a:ea typeface="BIZ UDPゴシック" panose="020B0400000000000000" pitchFamily="50" charset="-128"/>
              </a:rPr>
              <a:t>プラスチックごみがどれだけ海に流入しているのかという数字も大事であるが、</a:t>
            </a: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目標を達成するためにはあとどれだけ取組を努力しないといけないかというところを府民に伝えることも重要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715963"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BIZ UDPゴシック" panose="020B0400000000000000" pitchFamily="50" charset="-128"/>
              <a:buChar char="➡"/>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引き続き、定量的な把握を行い、工夫しながら効果的な情報発信を行っていく。</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lvl="0" algn="just">
              <a:spcAft>
                <a:spcPts val="600"/>
              </a:spcAft>
              <a:buClr>
                <a:schemeClr val="accent1">
                  <a:lumMod val="60000"/>
                  <a:lumOff val="40000"/>
                </a:schemeClr>
              </a:buClr>
            </a:pPr>
            <a:endPar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府民にとってよりわかりやすい新たな取組指標</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海岸や河川におけるごみの回収量が同じ努力量に対してどれだけ減ってきているかといったことも使えるのではないか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ペットボトルなどの特定の身近な製品の生産・販売・消費からごみとしての流出までのプロセスを数値化して示せないか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、といったことも検討すべき。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715963" lvl="0" indent="-342900" algn="just">
              <a:spcAft>
                <a:spcPts val="600"/>
              </a:spcAft>
              <a:buClr>
                <a:schemeClr val="accent1">
                  <a:lumMod val="60000"/>
                  <a:lumOff val="40000"/>
                </a:schemeClr>
              </a:buClr>
              <a:buFont typeface="BIZ UDPゴシック" panose="020B0400000000000000" pitchFamily="50" charset="-128"/>
              <a:buChar cha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や河川におけるごみの回収については、引き続き、調査を継続し、その結果を分析していく。また、ペットボトルなどの流出プロセスの数値化については、引き続き、国等における調査・検討事例の情報収集を行っていく。</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lvl="0" algn="just">
              <a:spcAft>
                <a:spcPts val="600"/>
              </a:spcAft>
              <a:buClr>
                <a:schemeClr val="accent1">
                  <a:lumMod val="60000"/>
                  <a:lumOff val="40000"/>
                </a:schemeClr>
              </a:buClr>
            </a:pPr>
            <a:endParaRPr lang="en-US" altLang="ja-JP"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プラスチックの消費量など排出側のデータとプラスチックごみの海への流出量のデータを突き合わせて見てみることも重要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715963" lvl="0" indent="-342900" algn="just">
              <a:spcAft>
                <a:spcPts val="600"/>
              </a:spcAft>
              <a:buClr>
                <a:schemeClr val="accent1">
                  <a:lumMod val="60000"/>
                  <a:lumOff val="40000"/>
                </a:schemeClr>
              </a:buClr>
              <a:buFont typeface="BIZ UDPゴシック" panose="020B0400000000000000" pitchFamily="50" charset="-128"/>
              <a:buChar char="➡"/>
            </a:pPr>
            <a:r>
              <a:rPr kumimoji="1" lang="ja-JP" altLang="en-US" sz="1600" b="1" u="sng" dirty="0">
                <a:solidFill>
                  <a:schemeClr val="accent1"/>
                </a:solidFill>
                <a:latin typeface="BIZ UDPゴシック" panose="020B0400000000000000" pitchFamily="50" charset="-128"/>
                <a:ea typeface="BIZ UDPゴシック" panose="020B0400000000000000" pitchFamily="50" charset="-128"/>
              </a:rPr>
              <a:t>府域におけるプラスチックごみの排出側と流出側のデータの比較について検討を進めていく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こととし、プランにその旨記載する。</a:t>
            </a: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プランの進捗状況等の点検の主なポイントについて</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32929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5">
            <a:extLst>
              <a:ext uri="{FF2B5EF4-FFF2-40B4-BE49-F238E27FC236}">
                <a16:creationId xmlns:a16="http://schemas.microsoft.com/office/drawing/2014/main" id="{02045056-3B33-40F6-952D-8209DDC92E25}"/>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３．目標達成に向けて取り組む施策について</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065836"/>
            <a:ext cx="9642888" cy="2295116"/>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プランに基づく主な取組みの実施状況を踏まえ、</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施策の体系を一部見直し</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するとともに、</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施策の内容を更新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府民への情報発信や各主体との連携においては、清掃活動への参加もプラスチックを分別してリサイクルする活動も、</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海洋プラスチックごみの削減にも貢献するという共通認識を持ってモチベーションが上がるように留意して取り組むべき</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との意見あり。</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715963"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BIZ UDPゴシック" panose="020B0400000000000000" pitchFamily="50" charset="-128"/>
              <a:buChar char="➡"/>
              <a:tabLst/>
              <a:defRPr/>
            </a:pP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様々な取組みが海洋プラスチックごみの削減にも貢献することに留意して、より効果的に対策を実施することができるよう取り組んでいく</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こととし、プランにその旨記載する。</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プランの進捗状況等の点検の主なポイントについて</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2" name="角丸四角形 5">
            <a:extLst>
              <a:ext uri="{FF2B5EF4-FFF2-40B4-BE49-F238E27FC236}">
                <a16:creationId xmlns:a16="http://schemas.microsoft.com/office/drawing/2014/main" id="{A7186140-21C4-418D-832A-3633AD96C2C4}"/>
              </a:ext>
            </a:extLst>
          </p:cNvPr>
          <p:cNvSpPr/>
          <p:nvPr/>
        </p:nvSpPr>
        <p:spPr>
          <a:xfrm>
            <a:off x="129968" y="3850789"/>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４．海岸漂着物等を取り巻く状況に係る時点更新について</a:t>
            </a:r>
          </a:p>
        </p:txBody>
      </p:sp>
      <p:sp>
        <p:nvSpPr>
          <p:cNvPr id="13" name="角丸四角形 5">
            <a:extLst>
              <a:ext uri="{FF2B5EF4-FFF2-40B4-BE49-F238E27FC236}">
                <a16:creationId xmlns:a16="http://schemas.microsoft.com/office/drawing/2014/main" id="{1D39DA99-EEC0-4A4E-8072-C3BA87762FC6}"/>
              </a:ext>
            </a:extLst>
          </p:cNvPr>
          <p:cNvSpPr/>
          <p:nvPr/>
        </p:nvSpPr>
        <p:spPr>
          <a:xfrm>
            <a:off x="131556" y="4191524"/>
            <a:ext cx="9642888" cy="1879618"/>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国際的背景や大阪府における動きについて、最新の状況を踏まえて更新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大阪湾の海岸漂着物の状況等について、プラン策定以降の調査結果等を反映</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chemeClr val="accent1">
                  <a:lumMod val="60000"/>
                  <a:lumOff val="40000"/>
                </a:schemeClr>
              </a:buClr>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瀬戸内海プラごみ対策ネットワークの立ち上げなど、</a:t>
            </a:r>
            <a:r>
              <a:rPr kumimoji="0" lang="ja-JP" altLang="en-US" sz="1600" b="1" i="0" u="sng" strike="noStrike" kern="100" cap="none" spc="0" normalizeH="0" baseline="0" noProof="0" dirty="0">
                <a:ln>
                  <a:noFill/>
                </a:ln>
                <a:solidFill>
                  <a:schemeClr val="accent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プラン策定以降の新たな動きを反映</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chemeClr val="accent1">
                  <a:lumMod val="60000"/>
                  <a:lumOff val="40000"/>
                </a:schemeClr>
              </a:buClr>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新型コロナウイルスへの対応に係る記載を見直し。</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Tree>
    <p:extLst>
      <p:ext uri="{BB962C8B-B14F-4D97-AF65-F5344CB8AC3E}">
        <p14:creationId xmlns:p14="http://schemas.microsoft.com/office/powerpoint/2010/main" val="4232953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20A8195-3D1A-4ACC-A4C3-074C008071D0}"/>
              </a:ext>
            </a:extLst>
          </p:cNvPr>
          <p:cNvPicPr>
            <a:picLocks noChangeAspect="1"/>
          </p:cNvPicPr>
          <p:nvPr/>
        </p:nvPicPr>
        <p:blipFill>
          <a:blip r:embed="rId2"/>
          <a:stretch>
            <a:fillRect/>
          </a:stretch>
        </p:blipFill>
        <p:spPr>
          <a:xfrm>
            <a:off x="333533" y="2096458"/>
            <a:ext cx="4900117" cy="3208630"/>
          </a:xfrm>
          <a:prstGeom prst="rect">
            <a:avLst/>
          </a:prstGeom>
        </p:spPr>
      </p:pic>
      <p:sp>
        <p:nvSpPr>
          <p:cNvPr id="9" name="角丸四角形 5">
            <a:extLst>
              <a:ext uri="{FF2B5EF4-FFF2-40B4-BE49-F238E27FC236}">
                <a16:creationId xmlns:a16="http://schemas.microsoft.com/office/drawing/2014/main" id="{02045056-3B33-40F6-952D-8209DDC92E25}"/>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５．海洋プラスチックごみに係る図（イメージ）のブラッシュアップについて</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065836"/>
            <a:ext cx="9642888" cy="58695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海洋プラスチックごみ発生プロセスのイメージ</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」及び「</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海洋プラスチックごみ対策の全体像のイメージ</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p.22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ブラッシュアップ</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プランの進捗状況等の点検の主なポイントについて</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33" name="テキスト ボックス 32">
            <a:extLst>
              <a:ext uri="{FF2B5EF4-FFF2-40B4-BE49-F238E27FC236}">
                <a16:creationId xmlns:a16="http://schemas.microsoft.com/office/drawing/2014/main" id="{4E246D0B-34DC-4EDB-AB4F-0CA232106DC9}"/>
              </a:ext>
            </a:extLst>
          </p:cNvPr>
          <p:cNvSpPr txBox="1"/>
          <p:nvPr/>
        </p:nvSpPr>
        <p:spPr>
          <a:xfrm>
            <a:off x="623591" y="5594864"/>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海洋プラスチックごみ発生プロセスのイメージ（案）</a:t>
            </a:r>
          </a:p>
        </p:txBody>
      </p:sp>
      <p:sp>
        <p:nvSpPr>
          <p:cNvPr id="124" name="テキスト ボックス 123">
            <a:extLst>
              <a:ext uri="{FF2B5EF4-FFF2-40B4-BE49-F238E27FC236}">
                <a16:creationId xmlns:a16="http://schemas.microsoft.com/office/drawing/2014/main" id="{DD042BD0-1CC9-4D5C-A9A1-624F26E0A6FA}"/>
              </a:ext>
            </a:extLst>
          </p:cNvPr>
          <p:cNvSpPr txBox="1"/>
          <p:nvPr/>
        </p:nvSpPr>
        <p:spPr>
          <a:xfrm>
            <a:off x="5292759" y="5594864"/>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海洋プラスチックごみ対策の全体像のイメージ（案）</a:t>
            </a:r>
          </a:p>
        </p:txBody>
      </p:sp>
      <p:pic>
        <p:nvPicPr>
          <p:cNvPr id="5" name="図 4">
            <a:extLst>
              <a:ext uri="{FF2B5EF4-FFF2-40B4-BE49-F238E27FC236}">
                <a16:creationId xmlns:a16="http://schemas.microsoft.com/office/drawing/2014/main" id="{5D84AE2D-97BD-4793-A08F-716E0B2E4F8A}"/>
              </a:ext>
            </a:extLst>
          </p:cNvPr>
          <p:cNvPicPr>
            <a:picLocks noChangeAspect="1"/>
          </p:cNvPicPr>
          <p:nvPr/>
        </p:nvPicPr>
        <p:blipFill>
          <a:blip r:embed="rId3"/>
          <a:stretch>
            <a:fillRect/>
          </a:stretch>
        </p:blipFill>
        <p:spPr>
          <a:xfrm>
            <a:off x="5336228" y="2016829"/>
            <a:ext cx="4233062" cy="3367888"/>
          </a:xfrm>
          <a:prstGeom prst="rect">
            <a:avLst/>
          </a:prstGeom>
        </p:spPr>
      </p:pic>
    </p:spTree>
    <p:extLst>
      <p:ext uri="{BB962C8B-B14F-4D97-AF65-F5344CB8AC3E}">
        <p14:creationId xmlns:p14="http://schemas.microsoft.com/office/powerpoint/2010/main" val="41024550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3450</TotalTime>
  <Words>983</Words>
  <PresentationFormat>A4 210 x 297 mm</PresentationFormat>
  <Paragraphs>46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UDPゴシック</vt:lpstr>
      <vt:lpstr>游ゴシック</vt:lpstr>
      <vt:lpstr>Arial</vt:lpstr>
      <vt:lpstr>Calibri</vt:lpstr>
      <vt:lpstr>Calibri Light</vt:lpstr>
      <vt:lpstr>Wingdings</vt:lpstr>
      <vt:lpstr>Office テーマ</vt:lpstr>
      <vt:lpstr>「おおさか海ごみゼロプラン」 （大阪府海岸漂着物等対策推進地域計画） の進捗状況等の点検の主なポイントについて </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2025-10-27T13:57:49Z</cp:lastPrinted>
  <dcterms:created xsi:type="dcterms:W3CDTF">2025-06-16T04:51:08Z</dcterms:created>
  <dcterms:modified xsi:type="dcterms:W3CDTF">2025-10-31T18:05:02Z</dcterms:modified>
</cp:coreProperties>
</file>