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4"/>
  </p:notesMasterIdLst>
  <p:handoutMasterIdLst>
    <p:handoutMasterId r:id="rId5"/>
  </p:handoutMasterIdLst>
  <p:sldIdLst>
    <p:sldId id="256" r:id="rId2"/>
    <p:sldId id="272"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showGuides="1">
      <p:cViewPr varScale="1">
        <p:scale>
          <a:sx n="109" d="100"/>
          <a:sy n="109" d="100"/>
        </p:scale>
        <p:origin x="1080" y="10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825D92D-E3EB-4DAF-B2CC-B103E9FB1DD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AA028BE3-04C2-45BA-8EDA-84BD06DC20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6A4F69D-3C23-401D-B75B-F1F4D24A3037}" type="datetimeFigureOut">
              <a:rPr kumimoji="1" lang="ja-JP" altLang="en-US" smtClean="0"/>
              <a:t>2025/7/9</a:t>
            </a:fld>
            <a:endParaRPr kumimoji="1" lang="ja-JP" altLang="en-US"/>
          </a:p>
        </p:txBody>
      </p:sp>
      <p:sp>
        <p:nvSpPr>
          <p:cNvPr id="4" name="フッター プレースホルダー 3">
            <a:extLst>
              <a:ext uri="{FF2B5EF4-FFF2-40B4-BE49-F238E27FC236}">
                <a16:creationId xmlns:a16="http://schemas.microsoft.com/office/drawing/2014/main" id="{714B8D38-1BF2-41F5-B6EB-7ED4AF45924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7CE929F0-A84D-47A9-85F0-9372323954D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1C04C69-7A82-4EC1-A5E9-B3B35CD14843}" type="slidenum">
              <a:rPr kumimoji="1" lang="ja-JP" altLang="en-US" smtClean="0"/>
              <a:t>‹#›</a:t>
            </a:fld>
            <a:endParaRPr kumimoji="1" lang="ja-JP" altLang="en-US"/>
          </a:p>
        </p:txBody>
      </p:sp>
    </p:spTree>
    <p:extLst>
      <p:ext uri="{BB962C8B-B14F-4D97-AF65-F5344CB8AC3E}">
        <p14:creationId xmlns:p14="http://schemas.microsoft.com/office/powerpoint/2010/main" val="308657303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FC61CE-D396-40BD-AE87-32AA533ECE4A}" type="datetimeFigureOut">
              <a:rPr kumimoji="1" lang="ja-JP" altLang="en-US" smtClean="0"/>
              <a:t>2025/7/9</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98E32D-11E5-4D21-92F2-818FDC845B6A}" type="slidenum">
              <a:rPr kumimoji="1" lang="ja-JP" altLang="en-US" smtClean="0"/>
              <a:t>‹#›</a:t>
            </a:fld>
            <a:endParaRPr kumimoji="1" lang="ja-JP" altLang="en-US"/>
          </a:p>
        </p:txBody>
      </p:sp>
    </p:spTree>
    <p:extLst>
      <p:ext uri="{BB962C8B-B14F-4D97-AF65-F5344CB8AC3E}">
        <p14:creationId xmlns:p14="http://schemas.microsoft.com/office/powerpoint/2010/main" val="273641413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2044C35-8534-46D7-94DA-7EF3596B0E99}" type="datetime1">
              <a:rPr kumimoji="1" lang="ja-JP" altLang="en-US" smtClean="0"/>
              <a:t>2025/7/9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581856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6FE1254-6CBA-4E3E-8CDC-A0055D4A446B}" type="datetime1">
              <a:rPr kumimoji="1" lang="ja-JP" altLang="en-US" smtClean="0"/>
              <a:t>2025/7/9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339438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FD0FF8F-88A6-48B9-B07F-8B7AC388107A}" type="datetime1">
              <a:rPr kumimoji="1" lang="ja-JP" altLang="en-US" smtClean="0"/>
              <a:t>2025/7/9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583305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BB73F8-6A28-4360-BABC-D19538F17853}" type="datetime1">
              <a:rPr kumimoji="1" lang="ja-JP" altLang="en-US" smtClean="0"/>
              <a:t>2025/7/9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4127483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C4133CE-F4D0-4913-A28D-6C7C1663EB70}" type="datetime1">
              <a:rPr kumimoji="1" lang="ja-JP" altLang="en-US" smtClean="0"/>
              <a:t>2025/7/9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2925263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E361169-B072-410E-92AB-CC79F2859F45}" type="datetime1">
              <a:rPr kumimoji="1" lang="ja-JP" altLang="en-US" smtClean="0"/>
              <a:t>2025/7/9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55014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FF337CF-9E9A-4A6E-B090-3F867663A762}" type="datetime1">
              <a:rPr kumimoji="1" lang="ja-JP" altLang="en-US" smtClean="0"/>
              <a:t>2025/7/9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860031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B18A161-3A92-445A-A876-14878FADDBB8}" type="datetime1">
              <a:rPr kumimoji="1" lang="ja-JP" altLang="en-US" smtClean="0"/>
              <a:t>2025/7/9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508491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C5458-9B87-4CDE-A908-8A0A19A7A629}" type="datetime1">
              <a:rPr kumimoji="1" lang="ja-JP" altLang="en-US" smtClean="0"/>
              <a:t>2025/7/9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038549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3416C62-C6C3-4D56-B577-9ABF84957077}" type="datetime1">
              <a:rPr kumimoji="1" lang="ja-JP" altLang="en-US" smtClean="0"/>
              <a:t>2025/7/9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2950060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B871E0D-E226-4720-9A9F-18F9EC55AF8B}" type="datetime1">
              <a:rPr kumimoji="1" lang="ja-JP" altLang="en-US" smtClean="0"/>
              <a:t>2025/7/9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509932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9D390D-155B-4702-892B-D2C338559250}" type="datetime1">
              <a:rPr kumimoji="1" lang="ja-JP" altLang="en-US" smtClean="0"/>
              <a:t>2025/7/9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212788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07B6C2-19A8-4191-BC30-14410CD92221}"/>
              </a:ext>
            </a:extLst>
          </p:cNvPr>
          <p:cNvSpPr>
            <a:spLocks noGrp="1"/>
          </p:cNvSpPr>
          <p:nvPr>
            <p:ph type="ctrTitle"/>
          </p:nvPr>
        </p:nvSpPr>
        <p:spPr>
          <a:xfrm>
            <a:off x="633000" y="2890391"/>
            <a:ext cx="8640000" cy="1077218"/>
          </a:xfrm>
        </p:spPr>
        <p:txBody>
          <a:bodyPr anchor="ctr">
            <a:spAutoFit/>
          </a:bodyPr>
          <a:lstStyle/>
          <a:p>
            <a:pPr>
              <a:lnSpc>
                <a:spcPct val="100000"/>
              </a:lnSpc>
            </a:pPr>
            <a:r>
              <a:rPr kumimoji="1" lang="ja-JP" altLang="en-US" sz="3200" b="1" dirty="0">
                <a:latin typeface="BIZ UDPゴシック" panose="020B0400000000000000" pitchFamily="50" charset="-128"/>
                <a:ea typeface="BIZ UDPゴシック" panose="020B0400000000000000" pitchFamily="50" charset="-128"/>
              </a:rPr>
              <a:t>特にご審議いただきたい主なポイント</a:t>
            </a:r>
            <a:br>
              <a:rPr kumimoji="1" lang="en-US" altLang="ja-JP" sz="3200" b="1" dirty="0">
                <a:latin typeface="BIZ UDPゴシック" panose="020B0400000000000000" pitchFamily="50" charset="-128"/>
                <a:ea typeface="BIZ UDPゴシック" panose="020B0400000000000000" pitchFamily="50" charset="-128"/>
              </a:rPr>
            </a:br>
            <a:endParaRPr kumimoji="1" lang="ja-JP" altLang="en-US" sz="3200" b="1" dirty="0">
              <a:latin typeface="BIZ UDPゴシック" panose="020B0400000000000000" pitchFamily="50" charset="-128"/>
              <a:ea typeface="BIZ UDPゴシック" panose="020B0400000000000000" pitchFamily="50" charset="-128"/>
            </a:endParaRPr>
          </a:p>
        </p:txBody>
      </p:sp>
      <p:sp>
        <p:nvSpPr>
          <p:cNvPr id="5" name="サブタイトル 2">
            <a:extLst>
              <a:ext uri="{FF2B5EF4-FFF2-40B4-BE49-F238E27FC236}">
                <a16:creationId xmlns:a16="http://schemas.microsoft.com/office/drawing/2014/main" id="{D46CBC88-6D55-418A-8C29-D74384CF6501}"/>
              </a:ext>
            </a:extLst>
          </p:cNvPr>
          <p:cNvSpPr txBox="1">
            <a:spLocks/>
          </p:cNvSpPr>
          <p:nvPr/>
        </p:nvSpPr>
        <p:spPr bwMode="auto">
          <a:xfrm>
            <a:off x="7884000" y="177945"/>
            <a:ext cx="1872000" cy="400110"/>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nchor="ctr" anchorCtr="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20000"/>
              </a:spcBef>
              <a:spcAft>
                <a:spcPct val="0"/>
              </a:spcAft>
              <a:buClrTx/>
              <a:buSzTx/>
              <a:buFont typeface="Arial" panose="020B0604020202020204" pitchFamily="34" charset="0"/>
              <a:buNone/>
              <a:tabLst/>
              <a:defRPr/>
            </a:pPr>
            <a:r>
              <a:rPr lang="ja-JP" altLang="en-US" sz="2000" b="1" kern="0" dirty="0">
                <a:latin typeface="BIZ UDPゴシック" panose="020B0400000000000000" pitchFamily="50" charset="-128"/>
                <a:ea typeface="BIZ UDPゴシック" panose="020B0400000000000000" pitchFamily="50" charset="-128"/>
              </a:rPr>
              <a:t>資料１－４</a:t>
            </a:r>
            <a:endParaRPr kumimoji="1" lang="ja-JP" altLang="en-US" sz="20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225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特にご審議いただきたい主なポイント</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8" name="角丸四角形 5">
            <a:extLst>
              <a:ext uri="{FF2B5EF4-FFF2-40B4-BE49-F238E27FC236}">
                <a16:creationId xmlns:a16="http://schemas.microsoft.com/office/drawing/2014/main" id="{1CA37C5C-E643-49EB-867C-0DC884770CCB}"/>
              </a:ext>
            </a:extLst>
          </p:cNvPr>
          <p:cNvSpPr/>
          <p:nvPr/>
        </p:nvSpPr>
        <p:spPr>
          <a:xfrm>
            <a:off x="129968" y="725101"/>
            <a:ext cx="9642888" cy="586957"/>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342900" lvl="0" indent="-342900" algn="just">
              <a:spcAft>
                <a:spcPts val="600"/>
              </a:spcAft>
              <a:buClr>
                <a:schemeClr val="accent1"/>
              </a:buClr>
              <a:buFont typeface="Wingdings" panose="05000000000000000000" pitchFamily="2" charset="2"/>
              <a:buChar char="Ø"/>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プランの取組状況や海岸漂着物等を取り巻く状況の変化を踏まえ、プランの進捗状況等を点検するにあたって、</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特にご審議いただきたい主なポイント</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は次のとおり。</a:t>
            </a:r>
          </a:p>
        </p:txBody>
      </p:sp>
      <p:sp>
        <p:nvSpPr>
          <p:cNvPr id="9" name="角丸四角形 5">
            <a:extLst>
              <a:ext uri="{FF2B5EF4-FFF2-40B4-BE49-F238E27FC236}">
                <a16:creationId xmlns:a16="http://schemas.microsoft.com/office/drawing/2014/main" id="{02045056-3B33-40F6-952D-8209DDC92E25}"/>
              </a:ext>
            </a:extLst>
          </p:cNvPr>
          <p:cNvSpPr/>
          <p:nvPr/>
        </p:nvSpPr>
        <p:spPr>
          <a:xfrm>
            <a:off x="129968" y="1461160"/>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１．目標の達成状況について</a:t>
            </a:r>
          </a:p>
        </p:txBody>
      </p:sp>
      <p:sp>
        <p:nvSpPr>
          <p:cNvPr id="11" name="角丸四角形 5">
            <a:extLst>
              <a:ext uri="{FF2B5EF4-FFF2-40B4-BE49-F238E27FC236}">
                <a16:creationId xmlns:a16="http://schemas.microsoft.com/office/drawing/2014/main" id="{3B6049D4-17C1-4F8B-9D1C-20FFEC1CF9CE}"/>
              </a:ext>
            </a:extLst>
          </p:cNvPr>
          <p:cNvSpPr/>
          <p:nvPr/>
        </p:nvSpPr>
        <p:spPr>
          <a:xfrm>
            <a:off x="131556" y="1801895"/>
            <a:ext cx="9642888" cy="663901"/>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大阪湾に流入するプラスチックごみの量を</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府民にとってよりわかりやすく示すことはできないか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lvl="0" indent="-342900" algn="just">
              <a:spcAft>
                <a:spcPts val="600"/>
              </a:spcAft>
              <a:buClr>
                <a:schemeClr val="accent1">
                  <a:lumMod val="60000"/>
                  <a:lumOff val="40000"/>
                </a:schemeClr>
              </a:buClr>
              <a:buFont typeface="Wingdings" panose="05000000000000000000" pitchFamily="2" charset="2"/>
              <a:buChar char="l"/>
            </a:pP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2" name="角丸四角形 5">
            <a:extLst>
              <a:ext uri="{FF2B5EF4-FFF2-40B4-BE49-F238E27FC236}">
                <a16:creationId xmlns:a16="http://schemas.microsoft.com/office/drawing/2014/main" id="{DF2F300A-406B-49DD-8A40-2ABC148474BA}"/>
              </a:ext>
            </a:extLst>
          </p:cNvPr>
          <p:cNvSpPr/>
          <p:nvPr/>
        </p:nvSpPr>
        <p:spPr>
          <a:xfrm>
            <a:off x="129968" y="2468368"/>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２．取組指標について</a:t>
            </a:r>
          </a:p>
        </p:txBody>
      </p:sp>
      <p:sp>
        <p:nvSpPr>
          <p:cNvPr id="13" name="角丸四角形 5">
            <a:extLst>
              <a:ext uri="{FF2B5EF4-FFF2-40B4-BE49-F238E27FC236}">
                <a16:creationId xmlns:a16="http://schemas.microsoft.com/office/drawing/2014/main" id="{DD6C50BA-39D3-41F8-B854-F773BCC726CF}"/>
              </a:ext>
            </a:extLst>
          </p:cNvPr>
          <p:cNvSpPr/>
          <p:nvPr/>
        </p:nvSpPr>
        <p:spPr>
          <a:xfrm>
            <a:off x="131556" y="2809103"/>
            <a:ext cx="9642888" cy="910122"/>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大阪湾に流入するプラスチックごみの量と相関が高いと考えられるデータで、海岸漂着物等の実態や対策の進捗状況を的確に無理なく把握することができる</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新たな指標となり得るものはないか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lvl="0" indent="-342900" algn="just">
              <a:spcAft>
                <a:spcPts val="600"/>
              </a:spcAft>
              <a:buClr>
                <a:schemeClr val="accent1">
                  <a:lumMod val="60000"/>
                  <a:lumOff val="40000"/>
                </a:schemeClr>
              </a:buClr>
              <a:buFont typeface="Wingdings" panose="05000000000000000000" pitchFamily="2" charset="2"/>
              <a:buChar char="l"/>
            </a:pP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4" name="角丸四角形 5">
            <a:extLst>
              <a:ext uri="{FF2B5EF4-FFF2-40B4-BE49-F238E27FC236}">
                <a16:creationId xmlns:a16="http://schemas.microsoft.com/office/drawing/2014/main" id="{55A3F02C-0FA5-49D6-AB61-BA1F0BD53974}"/>
              </a:ext>
            </a:extLst>
          </p:cNvPr>
          <p:cNvSpPr/>
          <p:nvPr/>
        </p:nvSpPr>
        <p:spPr>
          <a:xfrm>
            <a:off x="129968" y="3719225"/>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３．大阪湾における海岸漂着物等対策の基本方針と施策体系について</a:t>
            </a:r>
          </a:p>
        </p:txBody>
      </p:sp>
      <p:sp>
        <p:nvSpPr>
          <p:cNvPr id="15" name="角丸四角形 5">
            <a:extLst>
              <a:ext uri="{FF2B5EF4-FFF2-40B4-BE49-F238E27FC236}">
                <a16:creationId xmlns:a16="http://schemas.microsoft.com/office/drawing/2014/main" id="{2903C869-03F0-4ACB-8BD9-B530EA423AD6}"/>
              </a:ext>
            </a:extLst>
          </p:cNvPr>
          <p:cNvSpPr/>
          <p:nvPr/>
        </p:nvSpPr>
        <p:spPr>
          <a:xfrm>
            <a:off x="131556" y="4059960"/>
            <a:ext cx="9642888" cy="910122"/>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海岸漂着物等を取り巻く状況の変化等を踏まえ、</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海岸漂着物等対策の基本方針や施策体系を見直すべき部分はないか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lvl="0" indent="-342900" algn="just">
              <a:spcAft>
                <a:spcPts val="600"/>
              </a:spcAft>
              <a:buClr>
                <a:schemeClr val="accent1">
                  <a:lumMod val="60000"/>
                  <a:lumOff val="40000"/>
                </a:schemeClr>
              </a:buClr>
              <a:buFont typeface="Wingdings" panose="05000000000000000000" pitchFamily="2" charset="2"/>
              <a:buChar char="l"/>
            </a:pPr>
            <a:endPar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6" name="角丸四角形 5">
            <a:extLst>
              <a:ext uri="{FF2B5EF4-FFF2-40B4-BE49-F238E27FC236}">
                <a16:creationId xmlns:a16="http://schemas.microsoft.com/office/drawing/2014/main" id="{B2B50702-25B8-4FC2-AACF-218DD4F6484B}"/>
              </a:ext>
            </a:extLst>
          </p:cNvPr>
          <p:cNvSpPr/>
          <p:nvPr/>
        </p:nvSpPr>
        <p:spPr>
          <a:xfrm>
            <a:off x="129968" y="4970082"/>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４．取り組む施策と各主体との連携について</a:t>
            </a:r>
          </a:p>
        </p:txBody>
      </p:sp>
      <p:sp>
        <p:nvSpPr>
          <p:cNvPr id="17" name="角丸四角形 5">
            <a:extLst>
              <a:ext uri="{FF2B5EF4-FFF2-40B4-BE49-F238E27FC236}">
                <a16:creationId xmlns:a16="http://schemas.microsoft.com/office/drawing/2014/main" id="{399CBB5D-DD1C-4CB9-A636-8A6F4C585967}"/>
              </a:ext>
            </a:extLst>
          </p:cNvPr>
          <p:cNvSpPr/>
          <p:nvPr/>
        </p:nvSpPr>
        <p:spPr>
          <a:xfrm>
            <a:off x="131556" y="5310817"/>
            <a:ext cx="9642888" cy="586957"/>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lvl="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実態把握等を踏まえ、</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新たに取り組むべき施策はないか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。また、各主体と協力して施策を推進するにあたって</a:t>
            </a:r>
            <a:r>
              <a:rPr lang="ja-JP" altLang="en-US" sz="1600" b="1" u="sng" kern="100" dirty="0">
                <a:solidFill>
                  <a:schemeClr val="accent1"/>
                </a:solidFill>
                <a:latin typeface="BIZ UDPゴシック" panose="020B0400000000000000" pitchFamily="50" charset="-128"/>
                <a:ea typeface="BIZ UDPゴシック" panose="020B0400000000000000" pitchFamily="50" charset="-128"/>
                <a:cs typeface="Meiryo UI" panose="020B0604030504040204" pitchFamily="50" charset="-128"/>
              </a:rPr>
              <a:t>連携を促進すべき部分はないか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p>
        </p:txBody>
      </p:sp>
    </p:spTree>
    <p:extLst>
      <p:ext uri="{BB962C8B-B14F-4D97-AF65-F5344CB8AC3E}">
        <p14:creationId xmlns:p14="http://schemas.microsoft.com/office/powerpoint/2010/main" val="205944150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323</TotalTime>
  <Words>235</Words>
  <Application>Microsoft Office PowerPoint</Application>
  <PresentationFormat>A4 210 x 297 mm</PresentationFormat>
  <Paragraphs>13</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游ゴシック</vt:lpstr>
      <vt:lpstr>Arial</vt:lpstr>
      <vt:lpstr>Calibri</vt:lpstr>
      <vt:lpstr>Calibri Light</vt:lpstr>
      <vt:lpstr>Wingdings</vt:lpstr>
      <vt:lpstr>Office テーマ</vt:lpstr>
      <vt:lpstr>特にご審議いただきたい主なポイント </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「おおさか海ごみゼロプラン」（大阪府海岸漂着物等対策推進地域計画）</dc:title>
  <dc:creator>大阪府</dc:creator>
  <cp:lastModifiedBy>大阪府</cp:lastModifiedBy>
  <cp:revision>37</cp:revision>
  <dcterms:created xsi:type="dcterms:W3CDTF">2025-06-16T04:51:08Z</dcterms:created>
  <dcterms:modified xsi:type="dcterms:W3CDTF">2025-07-09T12:29:08Z</dcterms:modified>
</cp:coreProperties>
</file>