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0"/>
  </p:notesMasterIdLst>
  <p:handoutMasterIdLst>
    <p:handoutMasterId r:id="rId11"/>
  </p:handoutMasterIdLst>
  <p:sldIdLst>
    <p:sldId id="256" r:id="rId2"/>
    <p:sldId id="262" r:id="rId3"/>
    <p:sldId id="268" r:id="rId4"/>
    <p:sldId id="264" r:id="rId5"/>
    <p:sldId id="265" r:id="rId6"/>
    <p:sldId id="267" r:id="rId7"/>
    <p:sldId id="266" r:id="rId8"/>
    <p:sldId id="263"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snapToGrid="0" showGuides="1">
      <p:cViewPr varScale="1">
        <p:scale>
          <a:sx n="62" d="100"/>
          <a:sy n="62" d="100"/>
        </p:scale>
        <p:origin x="908" y="5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825D92D-E3EB-4DAF-B2CC-B103E9FB1DDE}"/>
              </a:ext>
            </a:extLst>
          </p:cNvPr>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A028BE3-04C2-45BA-8EDA-84BD06DC2005}"/>
              </a:ext>
            </a:extLst>
          </p:cNvPr>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46A4F69D-3C23-401D-B75B-F1F4D24A3037}" type="datetimeFigureOut">
              <a:rPr kumimoji="1" lang="ja-JP" altLang="en-US" smtClean="0"/>
              <a:t>2025/7/10</a:t>
            </a:fld>
            <a:endParaRPr kumimoji="1" lang="ja-JP" altLang="en-US"/>
          </a:p>
        </p:txBody>
      </p:sp>
      <p:sp>
        <p:nvSpPr>
          <p:cNvPr id="4" name="フッター プレースホルダー 3">
            <a:extLst>
              <a:ext uri="{FF2B5EF4-FFF2-40B4-BE49-F238E27FC236}">
                <a16:creationId xmlns:a16="http://schemas.microsoft.com/office/drawing/2014/main" id="{714B8D38-1BF2-41F5-B6EB-7ED4AF459240}"/>
              </a:ext>
            </a:extLst>
          </p:cNvPr>
          <p:cNvSpPr>
            <a:spLocks noGrp="1"/>
          </p:cNvSpPr>
          <p:nvPr>
            <p:ph type="ftr" sz="quarter" idx="2"/>
          </p:nvPr>
        </p:nvSpPr>
        <p:spPr>
          <a:xfrm>
            <a:off x="1" y="8685214"/>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CE929F0-A84D-47A9-85F0-9372323954DF}"/>
              </a:ext>
            </a:extLst>
          </p:cNvPr>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61C04C69-7A82-4EC1-A5E9-B3B35CD14843}" type="slidenum">
              <a:rPr kumimoji="1" lang="ja-JP" altLang="en-US" smtClean="0"/>
              <a:t>‹#›</a:t>
            </a:fld>
            <a:endParaRPr kumimoji="1" lang="ja-JP" altLang="en-US"/>
          </a:p>
        </p:txBody>
      </p:sp>
    </p:spTree>
    <p:extLst>
      <p:ext uri="{BB962C8B-B14F-4D97-AF65-F5344CB8AC3E}">
        <p14:creationId xmlns:p14="http://schemas.microsoft.com/office/powerpoint/2010/main" val="3086573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0FFC61CE-D396-40BD-AE87-32AA533ECE4A}" type="datetimeFigureOut">
              <a:rPr kumimoji="1" lang="ja-JP" altLang="en-US" smtClean="0"/>
              <a:t>2025/7/10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7898E32D-11E5-4D21-92F2-818FDC845B6A}" type="slidenum">
              <a:rPr kumimoji="1" lang="ja-JP" altLang="en-US" smtClean="0"/>
              <a:t>‹#›</a:t>
            </a:fld>
            <a:endParaRPr kumimoji="1" lang="ja-JP" altLang="en-US"/>
          </a:p>
        </p:txBody>
      </p:sp>
    </p:spTree>
    <p:extLst>
      <p:ext uri="{BB962C8B-B14F-4D97-AF65-F5344CB8AC3E}">
        <p14:creationId xmlns:p14="http://schemas.microsoft.com/office/powerpoint/2010/main" val="2736414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044C35-8534-46D7-94DA-7EF3596B0E99}" type="datetime1">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58185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FE1254-6CBA-4E3E-8CDC-A0055D4A446B}" type="datetime1">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3394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D0FF8F-88A6-48B9-B07F-8B7AC388107A}" type="datetime1">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58330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BB73F8-6A28-4360-BABC-D19538F17853}" type="datetime1">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412748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4133CE-F4D0-4913-A28D-6C7C1663EB70}" type="datetime1">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292526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361169-B072-410E-92AB-CC79F2859F45}" type="datetime1">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5501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F337CF-9E9A-4A6E-B090-3F867663A762}" type="datetime1">
              <a:rPr kumimoji="1" lang="ja-JP" altLang="en-US" smtClean="0"/>
              <a:t>2025/7/10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86003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18A161-3A92-445A-A876-14878FADDBB8}" type="datetime1">
              <a:rPr kumimoji="1" lang="ja-JP" altLang="en-US" smtClean="0"/>
              <a:t>2025/7/10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5084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C5458-9B87-4CDE-A908-8A0A19A7A629}" type="datetime1">
              <a:rPr kumimoji="1" lang="ja-JP" altLang="en-US" smtClean="0"/>
              <a:t>2025/7/10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303854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416C62-C6C3-4D56-B577-9ABF84957077}" type="datetime1">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295006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871E0D-E226-4720-9A9F-18F9EC55AF8B}" type="datetime1">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50993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D390D-155B-4702-892B-D2C338559250}" type="datetime1">
              <a:rPr kumimoji="1" lang="ja-JP" altLang="en-US" smtClean="0"/>
              <a:t>2025/7/10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DDEB-2CD9-4328-94C8-D7B2BE7100BF}" type="slidenum">
              <a:rPr kumimoji="1" lang="ja-JP" altLang="en-US" smtClean="0"/>
              <a:t>‹#›</a:t>
            </a:fld>
            <a:endParaRPr kumimoji="1" lang="ja-JP" altLang="en-US"/>
          </a:p>
        </p:txBody>
      </p:sp>
    </p:spTree>
    <p:extLst>
      <p:ext uri="{BB962C8B-B14F-4D97-AF65-F5344CB8AC3E}">
        <p14:creationId xmlns:p14="http://schemas.microsoft.com/office/powerpoint/2010/main" val="121278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7B6C2-19A8-4191-BC30-14410CD92221}"/>
              </a:ext>
            </a:extLst>
          </p:cNvPr>
          <p:cNvSpPr>
            <a:spLocks noGrp="1"/>
          </p:cNvSpPr>
          <p:nvPr>
            <p:ph type="ctrTitle"/>
          </p:nvPr>
        </p:nvSpPr>
        <p:spPr>
          <a:xfrm>
            <a:off x="633000" y="2890391"/>
            <a:ext cx="8640000" cy="1077218"/>
          </a:xfrm>
        </p:spPr>
        <p:txBody>
          <a:bodyPr anchor="ctr">
            <a:spAutoFit/>
          </a:bodyPr>
          <a:lstStyle/>
          <a:p>
            <a:pPr>
              <a:lnSpc>
                <a:spcPct val="100000"/>
              </a:lnSpc>
            </a:pPr>
            <a:r>
              <a:rPr kumimoji="1" lang="ja-JP" altLang="en-US" sz="3200" b="1" dirty="0">
                <a:latin typeface="BIZ UDPゴシック" panose="020B0400000000000000" pitchFamily="50" charset="-128"/>
                <a:ea typeface="BIZ UDPゴシック" panose="020B0400000000000000" pitchFamily="50" charset="-128"/>
              </a:rPr>
              <a:t>海岸漂着物等を取り巻く状況について</a:t>
            </a:r>
            <a:br>
              <a:rPr kumimoji="1" lang="en-US" altLang="ja-JP" sz="3200" b="1" dirty="0">
                <a:latin typeface="BIZ UDPゴシック" panose="020B0400000000000000" pitchFamily="50" charset="-128"/>
                <a:ea typeface="BIZ UDPゴシック" panose="020B0400000000000000" pitchFamily="50" charset="-128"/>
              </a:rPr>
            </a:b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46CBC88-6D55-418A-8C29-D74384CF6501}"/>
              </a:ext>
            </a:extLst>
          </p:cNvPr>
          <p:cNvSpPr txBox="1">
            <a:spLocks/>
          </p:cNvSpPr>
          <p:nvPr/>
        </p:nvSpPr>
        <p:spPr bwMode="auto">
          <a:xfrm>
            <a:off x="7884000" y="177945"/>
            <a:ext cx="1872000"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b="1" kern="0" dirty="0">
                <a:latin typeface="BIZ UDPゴシック" panose="020B0400000000000000" pitchFamily="50" charset="-128"/>
                <a:ea typeface="BIZ UDPゴシック" panose="020B0400000000000000" pitchFamily="50" charset="-128"/>
              </a:rPr>
              <a:t>資料１－３</a:t>
            </a:r>
            <a:endParaRPr kumimoji="1" lang="ja-JP" altLang="en-US" sz="20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2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2">
            <a:extLst>
              <a:ext uri="{FF2B5EF4-FFF2-40B4-BE49-F238E27FC236}">
                <a16:creationId xmlns:a16="http://schemas.microsoft.com/office/drawing/2014/main" id="{DB60AC16-DC23-4F93-9B1C-F8A60382C1E0}"/>
              </a:ext>
            </a:extLst>
          </p:cNvPr>
          <p:cNvGraphicFramePr>
            <a:graphicFrameLocks noGrp="1"/>
          </p:cNvGraphicFramePr>
          <p:nvPr>
            <p:extLst>
              <p:ext uri="{D42A27DB-BD31-4B8C-83A1-F6EECF244321}">
                <p14:modId xmlns:p14="http://schemas.microsoft.com/office/powerpoint/2010/main" val="832068194"/>
              </p:ext>
            </p:extLst>
          </p:nvPr>
        </p:nvGraphicFramePr>
        <p:xfrm>
          <a:off x="129965" y="725101"/>
          <a:ext cx="9648000" cy="5769600"/>
        </p:xfrm>
        <a:graphic>
          <a:graphicData uri="http://schemas.openxmlformats.org/drawingml/2006/table">
            <a:tbl>
              <a:tblPr firstRow="1" bandRow="1">
                <a:tableStyleId>{5FD0F851-EC5A-4D38-B0AD-8093EC10F338}</a:tableStyleId>
              </a:tblPr>
              <a:tblGrid>
                <a:gridCol w="1440000">
                  <a:extLst>
                    <a:ext uri="{9D8B030D-6E8A-4147-A177-3AD203B41FA5}">
                      <a16:colId xmlns:a16="http://schemas.microsoft.com/office/drawing/2014/main" val="2719008550"/>
                    </a:ext>
                  </a:extLst>
                </a:gridCol>
                <a:gridCol w="1440000">
                  <a:extLst>
                    <a:ext uri="{9D8B030D-6E8A-4147-A177-3AD203B41FA5}">
                      <a16:colId xmlns:a16="http://schemas.microsoft.com/office/drawing/2014/main" val="2342562407"/>
                    </a:ext>
                  </a:extLst>
                </a:gridCol>
                <a:gridCol w="6768000">
                  <a:extLst>
                    <a:ext uri="{9D8B030D-6E8A-4147-A177-3AD203B41FA5}">
                      <a16:colId xmlns:a16="http://schemas.microsoft.com/office/drawing/2014/main" val="2490352959"/>
                    </a:ext>
                  </a:extLst>
                </a:gridCol>
              </a:tblGrid>
              <a:tr h="360000">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年月</a:t>
                      </a:r>
                    </a:p>
                  </a:txBody>
                  <a:tcPr marT="46800" marB="46800"/>
                </a:tc>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機関</a:t>
                      </a:r>
                    </a:p>
                  </a:txBody>
                  <a:tcPr marT="46800" marB="46800"/>
                </a:tc>
                <a:tc>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概要</a:t>
                      </a:r>
                    </a:p>
                  </a:txBody>
                  <a:tcPr marT="46800" marB="46800"/>
                </a:tc>
                <a:extLst>
                  <a:ext uri="{0D108BD9-81ED-4DB2-BD59-A6C34878D82A}">
                    <a16:rowId xmlns:a16="http://schemas.microsoft.com/office/drawing/2014/main" val="3561018049"/>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2015</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	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UNEP</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プラスチックごみが海洋に与える経済損失が年間で</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130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億ドルと試算</a:t>
                      </a:r>
                    </a:p>
                  </a:txBody>
                  <a:tcPr marT="36000" marB="36000"/>
                </a:tc>
                <a:extLst>
                  <a:ext uri="{0D108BD9-81ED-4DB2-BD59-A6C34878D82A}">
                    <a16:rowId xmlns:a16="http://schemas.microsoft.com/office/drawing/2014/main" val="1113074271"/>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G7</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エルマウ・サミットの首脳宣言でマイクロプラスチック問題を議論</a:t>
                      </a:r>
                    </a:p>
                  </a:txBody>
                  <a:tcPr marT="36000" marB="36000"/>
                </a:tc>
                <a:extLst>
                  <a:ext uri="{0D108BD9-81ED-4DB2-BD59-A6C34878D82A}">
                    <a16:rowId xmlns:a16="http://schemas.microsoft.com/office/drawing/2014/main" val="3934995448"/>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	7</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国連</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「持続可能な開発のための</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2030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アジェンダ」（</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SDGs</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）を採択</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14</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番「海の豊かさを守ろう」（指標の一つがプラスチックの濃度）</a:t>
                      </a:r>
                    </a:p>
                  </a:txBody>
                  <a:tcPr marT="36000" marB="36000"/>
                </a:tc>
                <a:extLst>
                  <a:ext uri="{0D108BD9-81ED-4DB2-BD59-A6C34878D82A}">
                    <a16:rowId xmlns:a16="http://schemas.microsoft.com/office/drawing/2014/main" val="1235196454"/>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2016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	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世界経済フォーラム（</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WEF</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海洋中に存在するプラスチックの量が</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2050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年までに魚の量を超過するとの試算が報告される</a:t>
                      </a:r>
                    </a:p>
                  </a:txBody>
                  <a:tcPr marT="36000" marB="36000"/>
                </a:tc>
                <a:extLst>
                  <a:ext uri="{0D108BD9-81ED-4DB2-BD59-A6C34878D82A}">
                    <a16:rowId xmlns:a16="http://schemas.microsoft.com/office/drawing/2014/main" val="2782517413"/>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2018</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	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日本</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海岸漂着物等処理推進法改正案　成立　（</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2018</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月施行）</a:t>
                      </a:r>
                    </a:p>
                  </a:txBody>
                  <a:tcPr marT="36000" marB="36000"/>
                </a:tc>
                <a:extLst>
                  <a:ext uri="{0D108BD9-81ED-4DB2-BD59-A6C34878D82A}">
                    <a16:rowId xmlns:a16="http://schemas.microsoft.com/office/drawing/2014/main" val="3636524825"/>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2019</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	5</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バーゼル条約</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COP14</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月よりバーゼル条約に汚れたプラスチックごみを規制対象に加えることを合意</a:t>
                      </a:r>
                    </a:p>
                  </a:txBody>
                  <a:tcPr marT="36000" marB="36000"/>
                </a:tc>
                <a:extLst>
                  <a:ext uri="{0D108BD9-81ED-4DB2-BD59-A6C34878D82A}">
                    <a16:rowId xmlns:a16="http://schemas.microsoft.com/office/drawing/2014/main" val="349173909"/>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	5</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日本</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プラスチック資源循環戦略、海洋プラスチックごみ対策アクションプランを策定</a:t>
                      </a:r>
                    </a:p>
                  </a:txBody>
                  <a:tcPr marT="36000" marB="36000"/>
                </a:tc>
                <a:extLst>
                  <a:ext uri="{0D108BD9-81ED-4DB2-BD59-A6C34878D82A}">
                    <a16:rowId xmlns:a16="http://schemas.microsoft.com/office/drawing/2014/main" val="74950264"/>
                  </a:ext>
                </a:extLst>
              </a:tr>
              <a:tr h="324000">
                <a:tc>
                  <a:txBody>
                    <a:bodyPr/>
                    <a:lstStyle/>
                    <a:p>
                      <a:pPr marL="804863" indent="-804863"/>
                      <a:r>
                        <a:rPr kumimoji="1" lang="en-US" altLang="ja-JP" sz="1400" b="0" dirty="0">
                          <a:solidFill>
                            <a:schemeClr val="tx1"/>
                          </a:solidFill>
                          <a:latin typeface="BIZ UDPゴシック" panose="020B0400000000000000" pitchFamily="50" charset="-128"/>
                          <a:ea typeface="BIZ UDPゴシック" panose="020B0400000000000000" pitchFamily="50" charset="-128"/>
                        </a:rPr>
                        <a:t>	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G20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（大阪）</a:t>
                      </a:r>
                    </a:p>
                  </a:txBody>
                  <a:tcPr marT="36000" marB="36000"/>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大阪ブルー・オーシャン・ビジョン共有</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dirty="0">
                          <a:solidFill>
                            <a:schemeClr val="tx1"/>
                          </a:solidFill>
                          <a:latin typeface="BIZ UDPゴシック" panose="020B0400000000000000" pitchFamily="50" charset="-128"/>
                          <a:ea typeface="BIZ UDPゴシック" panose="020B0400000000000000" pitchFamily="50" charset="-128"/>
                        </a:rPr>
                        <a:t>2050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年までに海洋プラスチックごみによる追加的な汚染をゼロに</a:t>
                      </a:r>
                    </a:p>
                  </a:txBody>
                  <a:tcPr marT="36000" marB="36000"/>
                </a:tc>
                <a:extLst>
                  <a:ext uri="{0D108BD9-81ED-4DB2-BD59-A6C34878D82A}">
                    <a16:rowId xmlns:a16="http://schemas.microsoft.com/office/drawing/2014/main" val="3792548936"/>
                  </a:ext>
                </a:extLst>
              </a:tr>
              <a:tr h="324000">
                <a:tc>
                  <a:txBody>
                    <a:bodyPr/>
                    <a:lstStyle/>
                    <a:p>
                      <a:pPr marL="804863" indent="-804863"/>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2021</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年</a:t>
                      </a:r>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	6</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日本</a:t>
                      </a:r>
                    </a:p>
                  </a:txBody>
                  <a:tcPr marT="36000" marB="36000"/>
                </a:tc>
                <a:tc>
                  <a:txBody>
                    <a:bodyPr/>
                    <a:lstStyle/>
                    <a:p>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プラスチックに係る資源循環の促進等に関する法律　成立　（</a:t>
                      </a:r>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2022</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年</a:t>
                      </a:r>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4</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月施行）</a:t>
                      </a:r>
                    </a:p>
                  </a:txBody>
                  <a:tcPr marT="36000" marB="36000"/>
                </a:tc>
                <a:extLst>
                  <a:ext uri="{0D108BD9-81ED-4DB2-BD59-A6C34878D82A}">
                    <a16:rowId xmlns:a16="http://schemas.microsoft.com/office/drawing/2014/main" val="4199530129"/>
                  </a:ext>
                </a:extLst>
              </a:tr>
              <a:tr h="324000">
                <a:tc>
                  <a:txBody>
                    <a:bodyPr/>
                    <a:lstStyle/>
                    <a:p>
                      <a:pPr marL="804863" indent="-804863"/>
                      <a:r>
                        <a:rPr kumimoji="1" lang="en-US" altLang="ja-JP" sz="1400" b="0" dirty="0">
                          <a:solidFill>
                            <a:schemeClr val="accent1"/>
                          </a:solidFill>
                          <a:latin typeface="BIZ UDPゴシック" panose="020B0400000000000000" pitchFamily="50" charset="-128"/>
                          <a:ea typeface="BIZ UDPゴシック" panose="020B0400000000000000" pitchFamily="50" charset="-128"/>
                        </a:rPr>
                        <a:t>2022</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accent1"/>
                          </a:solidFill>
                          <a:latin typeface="BIZ UDPゴシック" panose="020B0400000000000000" pitchFamily="50" charset="-128"/>
                          <a:ea typeface="BIZ UDPゴシック" panose="020B0400000000000000" pitchFamily="50" charset="-128"/>
                        </a:rPr>
                        <a:t>	2</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en-US" altLang="ja-JP" sz="1400" b="0" dirty="0">
                          <a:solidFill>
                            <a:schemeClr val="accent1"/>
                          </a:solidFill>
                          <a:latin typeface="BIZ UDPゴシック" panose="020B0400000000000000" pitchFamily="50" charset="-128"/>
                          <a:ea typeface="BIZ UDPゴシック" panose="020B0400000000000000" pitchFamily="50" charset="-128"/>
                        </a:rPr>
                        <a:t>UNEP</a:t>
                      </a:r>
                      <a:endParaRPr kumimoji="1" lang="ja-JP" altLang="en-US" sz="1400" b="0" dirty="0">
                        <a:solidFill>
                          <a:schemeClr val="accent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ja-JP" altLang="en-US" sz="1400" b="0" dirty="0">
                          <a:solidFill>
                            <a:schemeClr val="accent1"/>
                          </a:solidFill>
                          <a:latin typeface="BIZ UDPゴシック" panose="020B0400000000000000" pitchFamily="50" charset="-128"/>
                          <a:ea typeface="BIZ UDPゴシック" panose="020B0400000000000000" pitchFamily="50" charset="-128"/>
                        </a:rPr>
                        <a:t>プラスチック汚染を終わらせるため、国際文書（条約）づくりに向け、政府間交渉委員会（</a:t>
                      </a:r>
                      <a:r>
                        <a:rPr kumimoji="1" lang="en-US" altLang="ja-JP" sz="1400" b="0" dirty="0">
                          <a:solidFill>
                            <a:schemeClr val="accent1"/>
                          </a:solidFill>
                          <a:latin typeface="BIZ UDPゴシック" panose="020B0400000000000000" pitchFamily="50" charset="-128"/>
                          <a:ea typeface="BIZ UDPゴシック" panose="020B0400000000000000" pitchFamily="50" charset="-128"/>
                        </a:rPr>
                        <a:t>INC</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）の設置を決議（日本も共同提案）</a:t>
                      </a:r>
                    </a:p>
                  </a:txBody>
                  <a:tcPr marT="36000" marB="36000"/>
                </a:tc>
                <a:extLst>
                  <a:ext uri="{0D108BD9-81ED-4DB2-BD59-A6C34878D82A}">
                    <a16:rowId xmlns:a16="http://schemas.microsoft.com/office/drawing/2014/main" val="3112616999"/>
                  </a:ext>
                </a:extLst>
              </a:tr>
              <a:tr h="324000">
                <a:tc>
                  <a:txBody>
                    <a:bodyPr/>
                    <a:lstStyle/>
                    <a:p>
                      <a:pPr marL="804863" indent="-804863"/>
                      <a:r>
                        <a:rPr kumimoji="1" lang="en-US" altLang="ja-JP" sz="1400" b="0" dirty="0">
                          <a:solidFill>
                            <a:schemeClr val="accent1"/>
                          </a:solidFill>
                          <a:latin typeface="BIZ UDPゴシック" panose="020B0400000000000000" pitchFamily="50" charset="-128"/>
                          <a:ea typeface="BIZ UDPゴシック" panose="020B0400000000000000" pitchFamily="50" charset="-128"/>
                        </a:rPr>
                        <a:t>	11</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en-US" altLang="ja-JP" sz="1400" b="0" dirty="0">
                          <a:solidFill>
                            <a:schemeClr val="accent1"/>
                          </a:solidFill>
                          <a:latin typeface="BIZ UDPゴシック" panose="020B0400000000000000" pitchFamily="50" charset="-128"/>
                          <a:ea typeface="BIZ UDPゴシック" panose="020B0400000000000000" pitchFamily="50" charset="-128"/>
                        </a:rPr>
                        <a:t>INC1</a:t>
                      </a:r>
                      <a:endParaRPr kumimoji="1" lang="ja-JP" altLang="en-US" sz="1400" b="0" dirty="0">
                        <a:solidFill>
                          <a:schemeClr val="accent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ja-JP" altLang="en-US" sz="1400" b="0" dirty="0">
                          <a:solidFill>
                            <a:schemeClr val="accent1"/>
                          </a:solidFill>
                          <a:latin typeface="BIZ UDPゴシック" panose="020B0400000000000000" pitchFamily="50" charset="-128"/>
                          <a:ea typeface="BIZ UDPゴシック" panose="020B0400000000000000" pitchFamily="50" charset="-128"/>
                        </a:rPr>
                        <a:t>第</a:t>
                      </a:r>
                      <a:r>
                        <a:rPr kumimoji="1" lang="en-US" altLang="ja-JP" sz="1400" b="0" dirty="0">
                          <a:solidFill>
                            <a:schemeClr val="accent1"/>
                          </a:solidFill>
                          <a:latin typeface="BIZ UDPゴシック" panose="020B0400000000000000" pitchFamily="50" charset="-128"/>
                          <a:ea typeface="BIZ UDPゴシック" panose="020B0400000000000000" pitchFamily="50" charset="-128"/>
                        </a:rPr>
                        <a:t>1</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回</a:t>
                      </a:r>
                      <a:r>
                        <a:rPr kumimoji="1" lang="en-US" altLang="ja-JP" sz="1400" b="0" dirty="0">
                          <a:solidFill>
                            <a:schemeClr val="accent1"/>
                          </a:solidFill>
                          <a:latin typeface="BIZ UDPゴシック" panose="020B0400000000000000" pitchFamily="50" charset="-128"/>
                          <a:ea typeface="BIZ UDPゴシック" panose="020B0400000000000000" pitchFamily="50" charset="-128"/>
                        </a:rPr>
                        <a:t>INC</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会合開催、</a:t>
                      </a:r>
                      <a:r>
                        <a:rPr kumimoji="1" lang="en-US" altLang="ja-JP" sz="1400" b="0" dirty="0">
                          <a:solidFill>
                            <a:schemeClr val="accent1"/>
                          </a:solidFill>
                          <a:latin typeface="BIZ UDPゴシック" panose="020B0400000000000000" pitchFamily="50" charset="-128"/>
                          <a:ea typeface="BIZ UDPゴシック" panose="020B0400000000000000" pitchFamily="50" charset="-128"/>
                        </a:rPr>
                        <a:t>2024</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年末までに全</a:t>
                      </a:r>
                      <a:r>
                        <a:rPr kumimoji="1" lang="en-US" altLang="ja-JP" sz="1400" b="0" dirty="0">
                          <a:solidFill>
                            <a:schemeClr val="accent1"/>
                          </a:solidFill>
                          <a:latin typeface="BIZ UDPゴシック" panose="020B0400000000000000" pitchFamily="50" charset="-128"/>
                          <a:ea typeface="BIZ UDPゴシック" panose="020B0400000000000000" pitchFamily="50" charset="-128"/>
                        </a:rPr>
                        <a:t>5</a:t>
                      </a:r>
                      <a:r>
                        <a:rPr kumimoji="1" lang="ja-JP" altLang="en-US" sz="1400" b="0" dirty="0">
                          <a:solidFill>
                            <a:schemeClr val="accent1"/>
                          </a:solidFill>
                          <a:latin typeface="BIZ UDPゴシック" panose="020B0400000000000000" pitchFamily="50" charset="-128"/>
                          <a:ea typeface="BIZ UDPゴシック" panose="020B0400000000000000" pitchFamily="50" charset="-128"/>
                        </a:rPr>
                        <a:t>回を開催し、作業完了を目指す</a:t>
                      </a:r>
                    </a:p>
                  </a:txBody>
                  <a:tcPr marT="36000" marB="36000"/>
                </a:tc>
                <a:extLst>
                  <a:ext uri="{0D108BD9-81ED-4DB2-BD59-A6C34878D82A}">
                    <a16:rowId xmlns:a16="http://schemas.microsoft.com/office/drawing/2014/main" val="138310997"/>
                  </a:ext>
                </a:extLst>
              </a:tr>
              <a:tr h="324000">
                <a:tc>
                  <a:txBody>
                    <a:bodyPr/>
                    <a:lstStyle/>
                    <a:p>
                      <a:pPr marL="804863" indent="-804863"/>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2023</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年</a:t>
                      </a:r>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	4</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G7</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（広島）</a:t>
                      </a:r>
                    </a:p>
                  </a:txBody>
                  <a:tcPr marT="36000" marB="36000"/>
                </a:tc>
                <a:tc>
                  <a:txBody>
                    <a:bodyPr/>
                    <a:lstStyle/>
                    <a:p>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2040</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年までに追加的なプラスチック汚染をゼロにする野心に合意</a:t>
                      </a:r>
                    </a:p>
                  </a:txBody>
                  <a:tcPr marT="36000" marB="36000"/>
                </a:tc>
                <a:extLst>
                  <a:ext uri="{0D108BD9-81ED-4DB2-BD59-A6C34878D82A}">
                    <a16:rowId xmlns:a16="http://schemas.microsoft.com/office/drawing/2014/main" val="454916291"/>
                  </a:ext>
                </a:extLst>
              </a:tr>
              <a:tr h="324000">
                <a:tc>
                  <a:txBody>
                    <a:bodyPr/>
                    <a:lstStyle/>
                    <a:p>
                      <a:pPr marL="804863" indent="-804863"/>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2024</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年</a:t>
                      </a:r>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	11</a:t>
                      </a:r>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月</a:t>
                      </a:r>
                    </a:p>
                  </a:txBody>
                  <a:tcPr marT="36000" marB="36000"/>
                </a:tc>
                <a:tc>
                  <a:txBody>
                    <a:bodyPr/>
                    <a:lstStyle/>
                    <a:p>
                      <a:r>
                        <a:rPr kumimoji="1" lang="en-US" altLang="ja-JP" sz="1400" b="1" u="sng" dirty="0">
                          <a:solidFill>
                            <a:schemeClr val="accent1"/>
                          </a:solidFill>
                          <a:latin typeface="BIZ UDPゴシック" panose="020B0400000000000000" pitchFamily="50" charset="-128"/>
                          <a:ea typeface="BIZ UDPゴシック" panose="020B0400000000000000" pitchFamily="50" charset="-128"/>
                        </a:rPr>
                        <a:t>INC5</a:t>
                      </a:r>
                      <a:endParaRPr kumimoji="1" lang="ja-JP" altLang="en-US" sz="1400" b="1" u="sng" dirty="0">
                        <a:solidFill>
                          <a:schemeClr val="accent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ja-JP" altLang="en-US" sz="1400" b="1" u="sng" dirty="0">
                          <a:solidFill>
                            <a:schemeClr val="accent1"/>
                          </a:solidFill>
                          <a:latin typeface="BIZ UDPゴシック" panose="020B0400000000000000" pitchFamily="50" charset="-128"/>
                          <a:ea typeface="BIZ UDPゴシック" panose="020B0400000000000000" pitchFamily="50" charset="-128"/>
                        </a:rPr>
                        <a:t>条約案の合意に至らず、再開会合で交渉を継続することを決定</a:t>
                      </a:r>
                      <a:endParaRPr kumimoji="1" lang="ja-JP" altLang="en-US" sz="1400" b="1" u="sng" dirty="0">
                        <a:solidFill>
                          <a:schemeClr val="accent1"/>
                        </a:solidFill>
                        <a:highlight>
                          <a:srgbClr val="FFFF00"/>
                        </a:highlight>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1893654940"/>
                  </a:ext>
                </a:extLst>
              </a:tr>
              <a:tr h="324000">
                <a:tc>
                  <a:txBody>
                    <a:bodyPr/>
                    <a:lstStyle/>
                    <a:p>
                      <a:pPr marL="804863" indent="-804863"/>
                      <a:r>
                        <a:rPr kumimoji="1" lang="en-US" altLang="ja-JP" sz="1400" b="0" u="none" dirty="0">
                          <a:solidFill>
                            <a:schemeClr val="accent1"/>
                          </a:solidFill>
                          <a:latin typeface="BIZ UDPゴシック" panose="020B0400000000000000" pitchFamily="50" charset="-128"/>
                          <a:ea typeface="BIZ UDPゴシック" panose="020B0400000000000000" pitchFamily="50" charset="-128"/>
                        </a:rPr>
                        <a:t>2025</a:t>
                      </a:r>
                      <a:r>
                        <a:rPr kumimoji="1" lang="ja-JP" altLang="en-US" sz="1400" b="0" u="none" dirty="0">
                          <a:solidFill>
                            <a:schemeClr val="accent1"/>
                          </a:solidFill>
                          <a:latin typeface="BIZ UDPゴシック" panose="020B0400000000000000" pitchFamily="50" charset="-128"/>
                          <a:ea typeface="BIZ UDPゴシック" panose="020B0400000000000000" pitchFamily="50" charset="-128"/>
                        </a:rPr>
                        <a:t>年</a:t>
                      </a:r>
                      <a:r>
                        <a:rPr kumimoji="1" lang="en-US" altLang="ja-JP" sz="1400" b="0" u="none" dirty="0">
                          <a:solidFill>
                            <a:schemeClr val="accent1"/>
                          </a:solidFill>
                          <a:latin typeface="BIZ UDPゴシック" panose="020B0400000000000000" pitchFamily="50" charset="-128"/>
                          <a:ea typeface="BIZ UDPゴシック" panose="020B0400000000000000" pitchFamily="50" charset="-128"/>
                        </a:rPr>
                        <a:t>	</a:t>
                      </a:r>
                      <a:r>
                        <a:rPr kumimoji="1" lang="ja-JP" altLang="en-US" sz="1400" b="0" u="none" dirty="0">
                          <a:solidFill>
                            <a:schemeClr val="accent1"/>
                          </a:solidFill>
                          <a:latin typeface="BIZ UDPゴシック" panose="020B0400000000000000" pitchFamily="50" charset="-128"/>
                          <a:ea typeface="BIZ UDPゴシック" panose="020B0400000000000000" pitchFamily="50" charset="-128"/>
                        </a:rPr>
                        <a:t>８月</a:t>
                      </a:r>
                    </a:p>
                  </a:txBody>
                  <a:tcPr marT="36000" marB="36000"/>
                </a:tc>
                <a:tc>
                  <a:txBody>
                    <a:bodyPr/>
                    <a:lstStyle/>
                    <a:p>
                      <a:r>
                        <a:rPr kumimoji="1" lang="en-US" altLang="ja-JP" sz="1400" b="0" u="none" dirty="0">
                          <a:solidFill>
                            <a:schemeClr val="accent1"/>
                          </a:solidFill>
                          <a:latin typeface="BIZ UDPゴシック" panose="020B0400000000000000" pitchFamily="50" charset="-128"/>
                          <a:ea typeface="BIZ UDPゴシック" panose="020B0400000000000000" pitchFamily="50" charset="-128"/>
                        </a:rPr>
                        <a:t>INC5.2</a:t>
                      </a:r>
                      <a:endParaRPr kumimoji="1" lang="ja-JP" altLang="en-US" sz="1400" b="0" u="none" dirty="0">
                        <a:solidFill>
                          <a:schemeClr val="accent1"/>
                        </a:solidFill>
                        <a:latin typeface="BIZ UDPゴシック" panose="020B0400000000000000" pitchFamily="50" charset="-128"/>
                        <a:ea typeface="BIZ UDPゴシック" panose="020B0400000000000000" pitchFamily="50" charset="-128"/>
                      </a:endParaRPr>
                    </a:p>
                  </a:txBody>
                  <a:tcPr marT="36000" marB="36000"/>
                </a:tc>
                <a:tc>
                  <a:txBody>
                    <a:bodyPr/>
                    <a:lstStyle/>
                    <a:p>
                      <a:r>
                        <a:rPr kumimoji="1" lang="ja-JP" altLang="en-US" sz="1400" b="0" u="none" dirty="0">
                          <a:solidFill>
                            <a:schemeClr val="accent1"/>
                          </a:solidFill>
                          <a:latin typeface="BIZ UDPゴシック" panose="020B0400000000000000" pitchFamily="50" charset="-128"/>
                          <a:ea typeface="BIZ UDPゴシック" panose="020B0400000000000000" pitchFamily="50" charset="-128"/>
                        </a:rPr>
                        <a:t>再開会合（</a:t>
                      </a:r>
                      <a:r>
                        <a:rPr kumimoji="1" lang="en-US" altLang="ja-JP" sz="1400" b="0" u="none" dirty="0">
                          <a:solidFill>
                            <a:schemeClr val="accent1"/>
                          </a:solidFill>
                          <a:latin typeface="BIZ UDPゴシック" panose="020B0400000000000000" pitchFamily="50" charset="-128"/>
                          <a:ea typeface="BIZ UDPゴシック" panose="020B0400000000000000" pitchFamily="50" charset="-128"/>
                        </a:rPr>
                        <a:t>INC5.2</a:t>
                      </a:r>
                      <a:r>
                        <a:rPr kumimoji="1" lang="ja-JP" altLang="en-US" sz="1400" b="0" u="none" dirty="0">
                          <a:solidFill>
                            <a:schemeClr val="accent1"/>
                          </a:solidFill>
                          <a:latin typeface="BIZ UDPゴシック" panose="020B0400000000000000" pitchFamily="50" charset="-128"/>
                          <a:ea typeface="BIZ UDPゴシック" panose="020B0400000000000000" pitchFamily="50" charset="-128"/>
                        </a:rPr>
                        <a:t>）がスイスのジュネーブにある国連本部で開催される予定</a:t>
                      </a:r>
                      <a:endParaRPr kumimoji="1" lang="ja-JP" altLang="en-US" sz="1400" b="0" u="none" dirty="0">
                        <a:solidFill>
                          <a:schemeClr val="accent1"/>
                        </a:solidFill>
                        <a:highlight>
                          <a:srgbClr val="FFFF00"/>
                        </a:highlight>
                        <a:latin typeface="BIZ UDPゴシック" panose="020B0400000000000000" pitchFamily="50" charset="-128"/>
                        <a:ea typeface="BIZ UDPゴシック" panose="020B0400000000000000" pitchFamily="50" charset="-128"/>
                      </a:endParaRPr>
                    </a:p>
                  </a:txBody>
                  <a:tcPr marT="36000" marB="36000"/>
                </a:tc>
                <a:extLst>
                  <a:ext uri="{0D108BD9-81ED-4DB2-BD59-A6C34878D82A}">
                    <a16:rowId xmlns:a16="http://schemas.microsoft.com/office/drawing/2014/main" val="3642190305"/>
                  </a:ext>
                </a:extLst>
              </a:tr>
            </a:tbl>
          </a:graphicData>
        </a:graphic>
      </p:graphicFrame>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プラスチック汚染問題の国内外における動向</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1</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C1264C8-7E62-4278-94A6-5A6497BE5939}"/>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（環境省資料をもとに大阪府作成）</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998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世界全体のプラスチック汚染問題の深刻化</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2</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A8B22365-C354-4B6F-9B5E-FB45F6190CFE}"/>
              </a:ext>
            </a:extLst>
          </p:cNvPr>
          <p:cNvSpPr/>
          <p:nvPr/>
        </p:nvSpPr>
        <p:spPr>
          <a:xfrm>
            <a:off x="129968" y="725101"/>
            <a:ext cx="9642888" cy="5726825"/>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世界のプラスチック使用量は現在約</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億トン</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に達してい</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る。</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これは</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過去</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年間で倍増</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しており、</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2040</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年までにはさらに倍増すると予測</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されている。これに伴い、</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海洋に流出するプラスチックの量も劇的に増加</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している。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プラスチック汚染は、生物への影響に加え、観光業、漁業、生活環境にも悪影響を及ぼすとされている。</a:t>
            </a:r>
            <a:r>
              <a:rPr kumimoji="0" lang="ja-JP" altLang="en-US" sz="1600" i="0"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特に、</a:t>
            </a:r>
            <a:r>
              <a:rPr kumimoji="0" lang="en-US" altLang="ja-JP" sz="1600" i="0"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5mm</a:t>
            </a:r>
            <a:r>
              <a:rPr kumimoji="0" lang="ja-JP" altLang="en-US" sz="1600" i="0"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より小さいマイクロプラスチックが生物や健康に及ぼす影響が懸念</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されている。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OECD</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の報告では、</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世界全体で年間約</a:t>
            </a:r>
            <a:r>
              <a:rPr lang="en-US" altLang="ja-JP"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2,000</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万トンのプラスチックが海洋に流出していると推計</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されており、そのうち約</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割がマイクロプラスチック。流出量の大部分は、中国を含むアジア地域からのもの。</a:t>
            </a: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別の国連の報告では年間合計約</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800</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万トンと推計されており、マクロプラスチックの主な原因は不適切なごみ管理や投げ捨て、漁具、マイクロプラスチックの主な原因は化粧品、タイヤ、衣料繊維などとされている。</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日本の流出割合は世界全体から見ると小さいが、</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人当たりの使い捨てプラスチック年間使用量ではアメリカに次いで世界</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位。</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2023</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年の広島</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G7</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サミット</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では、</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大阪ブルー・オーシャン・ビジョンの実現をさらに</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10</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年前倒し</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し、</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2040</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年までに追加的なプラスチック汚染をゼロにする野心</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を持って、プラスチック汚染を終わらせることにコミットしている</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ことが合意文書（首脳コミュニケ）に示された。</a:t>
            </a: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2022</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年からは、</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国連でプラスチック汚染に関する新しい国際条約を策定するための議論</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が進められている。これまでに政府間交渉委員会（</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INC</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回開催され、環境配慮型製品設計や廃棄物管理に関する条文案の議論は進展。しかし、特定の製品や化学物質の世界的な規制、プラスチック生産量の削減といった「上流」の部分、そして途上国への資金援助のあり方を巡っては意見の対立があり、</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2023</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11</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月の韓国での会議（</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INC5</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）では合意には至らず</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。再開会合（</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INC5.2</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2025</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8</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月にスイスのジュネーブにある国連本部で開催される予定。</a:t>
            </a:r>
            <a:endParaRPr kumimoji="0" lang="ja-JP" altLang="en-US" sz="1600" b="0" i="0" u="none" strike="noStrike" kern="100" cap="none" spc="0" normalizeH="0" baseline="0" noProof="0" dirty="0">
              <a:ln>
                <a:noFill/>
              </a:ln>
              <a:solidFill>
                <a:srgbClr val="FF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9F65C22-D823-411B-AEE8-7F46976401FD}"/>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（環境省資料をもとに大阪府作成）</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801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環境省による海洋ごみ実態把握調査</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3</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9" name="角丸四角形 5">
            <a:extLst>
              <a:ext uri="{FF2B5EF4-FFF2-40B4-BE49-F238E27FC236}">
                <a16:creationId xmlns:a16="http://schemas.microsoft.com/office/drawing/2014/main" id="{8A894FED-3E44-4158-81C1-70726EB147BB}"/>
              </a:ext>
            </a:extLst>
          </p:cNvPr>
          <p:cNvSpPr/>
          <p:nvPr/>
        </p:nvSpPr>
        <p:spPr>
          <a:xfrm>
            <a:off x="129966" y="1538953"/>
            <a:ext cx="4752000" cy="309958"/>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海岸漂着ごみ調査</a:t>
            </a:r>
          </a:p>
        </p:txBody>
      </p:sp>
      <p:sp>
        <p:nvSpPr>
          <p:cNvPr id="10" name="角丸四角形 5">
            <a:extLst>
              <a:ext uri="{FF2B5EF4-FFF2-40B4-BE49-F238E27FC236}">
                <a16:creationId xmlns:a16="http://schemas.microsoft.com/office/drawing/2014/main" id="{C00077FB-F281-4B81-B38D-DA23700F7AB7}"/>
              </a:ext>
            </a:extLst>
          </p:cNvPr>
          <p:cNvSpPr/>
          <p:nvPr/>
        </p:nvSpPr>
        <p:spPr>
          <a:xfrm>
            <a:off x="129968" y="1848910"/>
            <a:ext cx="4752000" cy="2088000"/>
          </a:xfrm>
          <a:prstGeom prst="roundRect">
            <a:avLst>
              <a:gd name="adj" fmla="val 0"/>
            </a:avLst>
          </a:prstGeom>
          <a:solidFill>
            <a:schemeClr val="bg1"/>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海岸をモニタリング調査し、漂着ごみの量や種類、組成、ペットボトルの減誤表記等の情報を収集・整理。</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＜調査方法＞</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平成</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27</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年度から</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年で全国</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28</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地点を調査。うち、年間</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10</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地点を選定し、調査を実施。</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海峡を中心に、黒潮、対馬海流、親潮の影響を受ける場所を選定。</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清掃頻度の少ない海岸において、</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50m</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の調査範囲内にある</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2.5cm</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以上の漂着ごみを全て回収・分類。</a:t>
            </a:r>
          </a:p>
        </p:txBody>
      </p:sp>
      <p:sp>
        <p:nvSpPr>
          <p:cNvPr id="15" name="角丸四角形 5">
            <a:extLst>
              <a:ext uri="{FF2B5EF4-FFF2-40B4-BE49-F238E27FC236}">
                <a16:creationId xmlns:a16="http://schemas.microsoft.com/office/drawing/2014/main" id="{EC1D7729-98FA-4F86-BEE3-51A7BEAE6544}"/>
              </a:ext>
            </a:extLst>
          </p:cNvPr>
          <p:cNvSpPr/>
          <p:nvPr/>
        </p:nvSpPr>
        <p:spPr>
          <a:xfrm>
            <a:off x="129964" y="4087874"/>
            <a:ext cx="4752000" cy="309958"/>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海底ごみ調査</a:t>
            </a:r>
          </a:p>
        </p:txBody>
      </p:sp>
      <p:sp>
        <p:nvSpPr>
          <p:cNvPr id="16" name="角丸四角形 5">
            <a:extLst>
              <a:ext uri="{FF2B5EF4-FFF2-40B4-BE49-F238E27FC236}">
                <a16:creationId xmlns:a16="http://schemas.microsoft.com/office/drawing/2014/main" id="{B9A7D423-3D43-4E09-BA55-CC577190BAEE}"/>
              </a:ext>
            </a:extLst>
          </p:cNvPr>
          <p:cNvSpPr/>
          <p:nvPr/>
        </p:nvSpPr>
        <p:spPr>
          <a:xfrm>
            <a:off x="129966" y="4397831"/>
            <a:ext cx="4752000" cy="2088000"/>
          </a:xfrm>
          <a:prstGeom prst="roundRect">
            <a:avLst>
              <a:gd name="adj" fmla="val 0"/>
            </a:avLst>
          </a:prstGeom>
          <a:solidFill>
            <a:schemeClr val="bg1"/>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沿岸海域及び沖合海域において、底びき網により、海底ごみを採取・分類し、海域別のごみの密度を推定。</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＜調査地点選定方法＞</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沿岸調査は、底びき網漁で操業中に回収されたごみを分類。</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沖合調査は、東シナ海、大洗沖、苫小牧沖で調査を実施。底びき網を用いて回収されたごみを分類。</a:t>
            </a:r>
          </a:p>
        </p:txBody>
      </p:sp>
      <p:sp>
        <p:nvSpPr>
          <p:cNvPr id="17" name="角丸四角形 5">
            <a:extLst>
              <a:ext uri="{FF2B5EF4-FFF2-40B4-BE49-F238E27FC236}">
                <a16:creationId xmlns:a16="http://schemas.microsoft.com/office/drawing/2014/main" id="{F21749E3-C916-469A-A8B3-08CBF3A9DCB9}"/>
              </a:ext>
            </a:extLst>
          </p:cNvPr>
          <p:cNvSpPr/>
          <p:nvPr/>
        </p:nvSpPr>
        <p:spPr>
          <a:xfrm>
            <a:off x="5024034" y="1538953"/>
            <a:ext cx="4752000" cy="309958"/>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海面漂流ごみ調査</a:t>
            </a:r>
          </a:p>
        </p:txBody>
      </p:sp>
      <p:sp>
        <p:nvSpPr>
          <p:cNvPr id="18" name="角丸四角形 5">
            <a:extLst>
              <a:ext uri="{FF2B5EF4-FFF2-40B4-BE49-F238E27FC236}">
                <a16:creationId xmlns:a16="http://schemas.microsoft.com/office/drawing/2014/main" id="{351F7CB1-5855-4A45-B516-BA50F9630FF4}"/>
              </a:ext>
            </a:extLst>
          </p:cNvPr>
          <p:cNvSpPr/>
          <p:nvPr/>
        </p:nvSpPr>
        <p:spPr>
          <a:xfrm>
            <a:off x="5024036" y="1848910"/>
            <a:ext cx="4752000" cy="2088000"/>
          </a:xfrm>
          <a:prstGeom prst="roundRect">
            <a:avLst>
              <a:gd name="adj" fmla="val 0"/>
            </a:avLst>
          </a:prstGeom>
          <a:solidFill>
            <a:schemeClr val="bg1"/>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沿岸海域及び沖合海域において、船上から海面上のごみを目視で確認し、海域別のごみの密度及び現存量を推定。</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＜調査方法＞</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沿岸調査は、これまで調査未実施の海域を中心に選定。</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沖合調査は、フィリピン東方海域や東経</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150</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度付近まで調査</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目視でごみの量（個数）、種類、サイズ等を観測</a:t>
            </a:r>
          </a:p>
        </p:txBody>
      </p:sp>
      <p:sp>
        <p:nvSpPr>
          <p:cNvPr id="19" name="角丸四角形 5">
            <a:extLst>
              <a:ext uri="{FF2B5EF4-FFF2-40B4-BE49-F238E27FC236}">
                <a16:creationId xmlns:a16="http://schemas.microsoft.com/office/drawing/2014/main" id="{7E6EACC8-704B-448B-81F6-0A825B703836}"/>
              </a:ext>
            </a:extLst>
          </p:cNvPr>
          <p:cNvSpPr/>
          <p:nvPr/>
        </p:nvSpPr>
        <p:spPr>
          <a:xfrm>
            <a:off x="5024030" y="4087874"/>
            <a:ext cx="4752000" cy="309958"/>
          </a:xfrm>
          <a:prstGeom prst="roundRect">
            <a:avLst>
              <a:gd name="adj" fmla="val 0"/>
            </a:avLst>
          </a:prstGeom>
          <a:solidFill>
            <a:schemeClr val="accent1">
              <a:lumMod val="20000"/>
              <a:lumOff val="80000"/>
            </a:schemeClr>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1077913" lvl="0" indent="-1077913" algn="just">
              <a:spcAft>
                <a:spcPts val="600"/>
              </a:spcAft>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マイクロプラスチック調査</a:t>
            </a:r>
          </a:p>
        </p:txBody>
      </p:sp>
      <p:sp>
        <p:nvSpPr>
          <p:cNvPr id="20" name="角丸四角形 5">
            <a:extLst>
              <a:ext uri="{FF2B5EF4-FFF2-40B4-BE49-F238E27FC236}">
                <a16:creationId xmlns:a16="http://schemas.microsoft.com/office/drawing/2014/main" id="{7E4568D8-88ED-4046-B16A-C2D25B872F48}"/>
              </a:ext>
            </a:extLst>
          </p:cNvPr>
          <p:cNvSpPr/>
          <p:nvPr/>
        </p:nvSpPr>
        <p:spPr>
          <a:xfrm>
            <a:off x="5024030" y="4397831"/>
            <a:ext cx="4752000" cy="2088000"/>
          </a:xfrm>
          <a:prstGeom prst="roundRect">
            <a:avLst>
              <a:gd name="adj" fmla="val 0"/>
            </a:avLst>
          </a:prstGeom>
          <a:solidFill>
            <a:schemeClr val="bg1"/>
          </a:solidFill>
          <a:ln w="19050">
            <a:solidFill>
              <a:schemeClr val="accent1">
                <a:lumMod val="20000"/>
                <a:lumOff val="8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マイクロプラスチックについて、日本周辺海域等における分布状況や、マイクロプラスチックに吸着している</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PCB</a:t>
            </a: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等の有害化学物質の量を把握するための調査を実施。</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lvl="0" algn="just">
              <a:buClr>
                <a:schemeClr val="accent1">
                  <a:lumMod val="60000"/>
                  <a:lumOff val="40000"/>
                </a:schemeClr>
              </a:buCl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＜調査方法＞</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漂流ごみ調査（沿岸及び沖合）において、プランクトンネットによる採集、及び漂着ごみ調査における採集を実施。</a:t>
            </a:r>
            <a:endParaRPr lang="en-US" altLang="ja-JP"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342900" algn="just" defTabSz="457200" rtl="0" eaLnBrk="1" fontAlgn="auto" latinLnBrk="0" hangingPunct="1">
              <a:lnSpc>
                <a:spcPct val="100000"/>
              </a:lnSpc>
              <a:buClr>
                <a:srgbClr val="4472C4">
                  <a:lumMod val="60000"/>
                  <a:lumOff val="40000"/>
                </a:srgbClr>
              </a:buClr>
              <a:buSzTx/>
              <a:buFont typeface="Wingdings" panose="05000000000000000000" pitchFamily="2" charset="2"/>
              <a:buChar char="l"/>
              <a:tabLst/>
              <a:defRPr/>
            </a:pPr>
            <a:r>
              <a:rPr lang="ja-JP" altLang="en-US" sz="14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赤外線を利用した材質判定及び顕微鏡による個数の計測等。</a:t>
            </a:r>
          </a:p>
        </p:txBody>
      </p:sp>
      <p:sp>
        <p:nvSpPr>
          <p:cNvPr id="21" name="テキスト ボックス 20">
            <a:extLst>
              <a:ext uri="{FF2B5EF4-FFF2-40B4-BE49-F238E27FC236}">
                <a16:creationId xmlns:a16="http://schemas.microsoft.com/office/drawing/2014/main" id="{D17F279D-9F67-4CCC-A8A2-01FFC84FF84C}"/>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（環境省資料をもとに大阪府作成）</a:t>
            </a:r>
            <a:endParaRPr lang="ja-JP" altLang="en-US" sz="1400" dirty="0">
              <a:latin typeface="BIZ UDPゴシック" panose="020B0400000000000000" pitchFamily="50" charset="-128"/>
              <a:ea typeface="BIZ UDPゴシック" panose="020B0400000000000000" pitchFamily="50" charset="-128"/>
            </a:endParaRPr>
          </a:p>
        </p:txBody>
      </p:sp>
      <p:sp>
        <p:nvSpPr>
          <p:cNvPr id="14" name="角丸四角形 5">
            <a:extLst>
              <a:ext uri="{FF2B5EF4-FFF2-40B4-BE49-F238E27FC236}">
                <a16:creationId xmlns:a16="http://schemas.microsoft.com/office/drawing/2014/main" id="{6A2C6053-87E5-40D6-98A2-D309EA07C5FC}"/>
              </a:ext>
            </a:extLst>
          </p:cNvPr>
          <p:cNvSpPr/>
          <p:nvPr/>
        </p:nvSpPr>
        <p:spPr>
          <a:xfrm>
            <a:off x="129968" y="725101"/>
            <a:ext cx="9642888" cy="66390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環境省は、海岸の漂着物、海面や海底のごみ、マイクロプラスチックの調査を全国で実施、結果を公開</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回収された人工物のうち、個数では</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9</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割以上、重量では約</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7</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割がプラスチック。</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59692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環境省による海洋プラスチックごみ流出量の推計（インベントリ）</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4</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A8B22365-C354-4B6F-9B5E-FB45F6190CFE}"/>
              </a:ext>
            </a:extLst>
          </p:cNvPr>
          <p:cNvSpPr/>
          <p:nvPr/>
        </p:nvSpPr>
        <p:spPr>
          <a:xfrm>
            <a:off x="129968" y="725101"/>
            <a:ext cx="9642888" cy="1479509"/>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年度より、既往研究等における発生源・品目区分や推計方法を参考に</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日本からの海洋プラスチックごみ流出量を推計すべく</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インベントリ作成手法の検討</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を開始し、</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暫定的な推計結果を公表</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発生源・品目別に積み上げた流出量の推計結果</a:t>
            </a:r>
            <a:r>
              <a:rPr lang="ja-JP" altLang="en-US" sz="1600" b="1" u="sng" kern="100" dirty="0">
                <a:solidFill>
                  <a:schemeClr val="accent1"/>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13,000</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31,000t/</a:t>
            </a:r>
            <a:r>
              <a:rPr kumimoji="0" lang="ja-JP" altLang="en-US" sz="1600" b="1" i="0" u="sng" strike="noStrike" kern="1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a:t>
            </a:r>
            <a:r>
              <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endParaRPr kumimoji="0" lang="en-US"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42900" marR="0" lvl="0" indent="-342900" algn="just" defTabSz="457200" rtl="0" eaLnBrk="1" fontAlgn="auto" latinLnBrk="0" hangingPunct="1">
              <a:lnSpc>
                <a:spcPct val="100000"/>
              </a:lnSpc>
              <a:spcBef>
                <a:spcPts val="0"/>
              </a:spcBef>
              <a:spcAft>
                <a:spcPts val="600"/>
              </a:spcAft>
              <a:buClr>
                <a:srgbClr val="4472C4"/>
              </a:buClr>
              <a:buSzTx/>
              <a:buFont typeface="Wingdings" panose="05000000000000000000" pitchFamily="2" charset="2"/>
              <a:buChar char="Ø"/>
              <a:tabLst/>
              <a:defRPr/>
            </a:pPr>
            <a:r>
              <a:rPr kumimoji="0"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ただし、推計結果の精度については、品目によって実態に関する情報が不足している、使用するデータに不確実性があり、過大評価又は過小評価となっている可能性がある、などの課題あり。</a:t>
            </a:r>
          </a:p>
        </p:txBody>
      </p:sp>
      <p:pic>
        <p:nvPicPr>
          <p:cNvPr id="22" name="図 21">
            <a:extLst>
              <a:ext uri="{FF2B5EF4-FFF2-40B4-BE49-F238E27FC236}">
                <a16:creationId xmlns:a16="http://schemas.microsoft.com/office/drawing/2014/main" id="{4DC5CEAD-C5F5-411F-BEC3-104F7A383820}"/>
              </a:ext>
            </a:extLst>
          </p:cNvPr>
          <p:cNvPicPr>
            <a:picLocks noChangeAspect="1"/>
          </p:cNvPicPr>
          <p:nvPr/>
        </p:nvPicPr>
        <p:blipFill>
          <a:blip r:embed="rId2"/>
          <a:stretch>
            <a:fillRect/>
          </a:stretch>
        </p:blipFill>
        <p:spPr>
          <a:xfrm>
            <a:off x="315084" y="2353712"/>
            <a:ext cx="5437823" cy="4004501"/>
          </a:xfrm>
          <a:prstGeom prst="rect">
            <a:avLst/>
          </a:prstGeom>
        </p:spPr>
      </p:pic>
      <p:pic>
        <p:nvPicPr>
          <p:cNvPr id="24" name="図 23">
            <a:extLst>
              <a:ext uri="{FF2B5EF4-FFF2-40B4-BE49-F238E27FC236}">
                <a16:creationId xmlns:a16="http://schemas.microsoft.com/office/drawing/2014/main" id="{626CD81D-0AA2-4285-B357-94F935D94D34}"/>
              </a:ext>
            </a:extLst>
          </p:cNvPr>
          <p:cNvPicPr>
            <a:picLocks noChangeAspect="1"/>
          </p:cNvPicPr>
          <p:nvPr/>
        </p:nvPicPr>
        <p:blipFill rotWithShape="1">
          <a:blip r:embed="rId3"/>
          <a:srcRect l="-1" r="169"/>
          <a:stretch/>
        </p:blipFill>
        <p:spPr>
          <a:xfrm>
            <a:off x="5975975" y="2416578"/>
            <a:ext cx="3614941" cy="3878771"/>
          </a:xfrm>
          <a:prstGeom prst="rect">
            <a:avLst/>
          </a:prstGeom>
        </p:spPr>
      </p:pic>
      <p:sp>
        <p:nvSpPr>
          <p:cNvPr id="8" name="テキスト ボックス 7">
            <a:extLst>
              <a:ext uri="{FF2B5EF4-FFF2-40B4-BE49-F238E27FC236}">
                <a16:creationId xmlns:a16="http://schemas.microsoft.com/office/drawing/2014/main" id="{89F65C22-D823-411B-AEE8-7F46976401FD}"/>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（環境省資料をもとに大阪府作成）</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617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プラスチックに係る資源循環の促進等に関する法律</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5</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F81A6490-CC5C-4907-9FE0-31B4B927CE80}"/>
              </a:ext>
            </a:extLst>
          </p:cNvPr>
          <p:cNvPicPr>
            <a:picLocks noChangeAspect="1"/>
          </p:cNvPicPr>
          <p:nvPr/>
        </p:nvPicPr>
        <p:blipFill rotWithShape="1">
          <a:blip r:embed="rId2"/>
          <a:srcRect t="7958"/>
          <a:stretch/>
        </p:blipFill>
        <p:spPr>
          <a:xfrm>
            <a:off x="559197" y="725103"/>
            <a:ext cx="8784429" cy="5760000"/>
          </a:xfrm>
          <a:prstGeom prst="rect">
            <a:avLst/>
          </a:prstGeom>
        </p:spPr>
      </p:pic>
      <p:sp>
        <p:nvSpPr>
          <p:cNvPr id="10" name="テキスト ボックス 9">
            <a:extLst>
              <a:ext uri="{FF2B5EF4-FFF2-40B4-BE49-F238E27FC236}">
                <a16:creationId xmlns:a16="http://schemas.microsoft.com/office/drawing/2014/main" id="{628E567A-8F1F-48BF-94ED-6DD8C9A792FE}"/>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（出典：環境省資料）</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092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ローカル・ブルー・オーシャンビジョン推進事業</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6</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641B738-8778-456B-BE48-65163C1505E0}"/>
              </a:ext>
            </a:extLst>
          </p:cNvPr>
          <p:cNvPicPr>
            <a:picLocks noChangeAspect="1"/>
          </p:cNvPicPr>
          <p:nvPr/>
        </p:nvPicPr>
        <p:blipFill rotWithShape="1">
          <a:blip r:embed="rId2"/>
          <a:srcRect t="9318"/>
          <a:stretch/>
        </p:blipFill>
        <p:spPr>
          <a:xfrm>
            <a:off x="716079" y="725102"/>
            <a:ext cx="8473841" cy="5760000"/>
          </a:xfrm>
          <a:prstGeom prst="rect">
            <a:avLst/>
          </a:prstGeom>
        </p:spPr>
      </p:pic>
      <p:sp>
        <p:nvSpPr>
          <p:cNvPr id="11" name="テキスト ボックス 10">
            <a:extLst>
              <a:ext uri="{FF2B5EF4-FFF2-40B4-BE49-F238E27FC236}">
                <a16:creationId xmlns:a16="http://schemas.microsoft.com/office/drawing/2014/main" id="{239EAC56-1FAC-4378-BA97-9CA5204EC150}"/>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（出典：環境省資料）</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719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1A0691C-7669-4A81-984F-9083F5F413B3}"/>
              </a:ext>
            </a:extLst>
          </p:cNvPr>
          <p:cNvSpPr txBox="1">
            <a:spLocks noChangeArrowheads="1"/>
          </p:cNvSpPr>
          <p:nvPr/>
        </p:nvSpPr>
        <p:spPr bwMode="auto">
          <a:xfrm>
            <a:off x="0" y="-1"/>
            <a:ext cx="9902825" cy="576000"/>
          </a:xfrm>
          <a:prstGeom prst="rect">
            <a:avLst/>
          </a:prstGeom>
          <a:solidFill>
            <a:schemeClr val="accent1"/>
          </a:solidFill>
          <a:ln>
            <a:solidFill>
              <a:schemeClr val="accent1"/>
            </a:solidFill>
          </a:ln>
        </p:spPr>
        <p:txBody>
          <a:bodyPr wrap="square" lIns="74295" tIns="8890" rIns="74295" bIns="8890"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65113" algn="just" eaLnBrk="1" hangingPunct="1">
              <a:spcBef>
                <a:spcPct val="0"/>
              </a:spcBef>
              <a:buFontTx/>
              <a:buNone/>
            </a:pPr>
            <a:r>
              <a:rPr lang="ja-JP" altLang="en-US"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rPr>
              <a:t>瀬戸内海プラごみ対策ネットワーク（瀬戸プラネット）</a:t>
            </a:r>
            <a:endParaRPr lang="ja-JP" altLang="ja-JP" sz="2400" b="1" dirty="0">
              <a:solidFill>
                <a:schemeClr val="bg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7" name="円/楕円 30">
            <a:extLst>
              <a:ext uri="{FF2B5EF4-FFF2-40B4-BE49-F238E27FC236}">
                <a16:creationId xmlns:a16="http://schemas.microsoft.com/office/drawing/2014/main" id="{DDCF41CB-A5C4-4019-8F3B-F9750F409C6A}"/>
              </a:ext>
            </a:extLst>
          </p:cNvPr>
          <p:cNvSpPr/>
          <p:nvPr/>
        </p:nvSpPr>
        <p:spPr>
          <a:xfrm>
            <a:off x="9348017" y="45792"/>
            <a:ext cx="485799" cy="484413"/>
          </a:xfrm>
          <a:prstGeom prst="ellipse">
            <a:avLst/>
          </a:prstGeom>
          <a:solidFill>
            <a:schemeClr val="accent1">
              <a:lumMod val="40000"/>
              <a:lumOff val="60000"/>
            </a:schemeClr>
          </a:solidFill>
          <a:ln w="19050">
            <a:solidFill>
              <a:schemeClr val="bg1"/>
            </a:solidFill>
          </a:ln>
          <a:effectLst/>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1">
                    <a:lumMod val="75000"/>
                  </a:schemeClr>
                </a:solidFill>
                <a:latin typeface="BIZ UDPゴシック" panose="020B0400000000000000" pitchFamily="50" charset="-128"/>
                <a:ea typeface="BIZ UDPゴシック" panose="020B0400000000000000" pitchFamily="50" charset="-128"/>
              </a:rPr>
              <a:t>7</a:t>
            </a:fld>
            <a:endParaRPr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4F4D0049-8E70-4ABA-AC27-CC1D69BB9DDE}"/>
              </a:ext>
            </a:extLst>
          </p:cNvPr>
          <p:cNvPicPr>
            <a:picLocks noChangeAspect="1"/>
          </p:cNvPicPr>
          <p:nvPr/>
        </p:nvPicPr>
        <p:blipFill rotWithShape="1">
          <a:blip r:embed="rId2"/>
          <a:srcRect t="9905"/>
          <a:stretch/>
        </p:blipFill>
        <p:spPr>
          <a:xfrm>
            <a:off x="688503" y="720318"/>
            <a:ext cx="8528994" cy="5760000"/>
          </a:xfrm>
          <a:prstGeom prst="rect">
            <a:avLst/>
          </a:prstGeom>
        </p:spPr>
      </p:pic>
      <p:sp>
        <p:nvSpPr>
          <p:cNvPr id="32" name="テキスト ボックス 31">
            <a:extLst>
              <a:ext uri="{FF2B5EF4-FFF2-40B4-BE49-F238E27FC236}">
                <a16:creationId xmlns:a16="http://schemas.microsoft.com/office/drawing/2014/main" id="{04AD6436-4B54-44F1-96D2-81EC06CF00EA}"/>
              </a:ext>
            </a:extLst>
          </p:cNvPr>
          <p:cNvSpPr txBox="1"/>
          <p:nvPr/>
        </p:nvSpPr>
        <p:spPr>
          <a:xfrm>
            <a:off x="124857" y="6485831"/>
            <a:ext cx="9647999" cy="307777"/>
          </a:xfrm>
          <a:prstGeom prst="rect">
            <a:avLst/>
          </a:prstGeom>
          <a:noFill/>
        </p:spPr>
        <p:txBody>
          <a:bodyPr wrap="square" rtlCol="0">
            <a:spAutoFit/>
          </a:bodyPr>
          <a:lstStyle/>
          <a:p>
            <a:pPr marL="266700" indent="-266700" algn="r"/>
            <a:r>
              <a:rPr kumimoji="1" lang="ja-JP" altLang="en-US" sz="1400" dirty="0">
                <a:latin typeface="BIZ UDPゴシック" panose="020B0400000000000000" pitchFamily="50" charset="-128"/>
                <a:ea typeface="BIZ UDPゴシック" panose="020B0400000000000000" pitchFamily="50" charset="-128"/>
              </a:rPr>
              <a:t>（出典：環境省資料）</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17033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TotalTime>
  <Words>1448</Words>
  <PresentationFormat>A4 210 x 297 mm</PresentationFormat>
  <Paragraphs>105</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BIZ UDPゴシック</vt:lpstr>
      <vt:lpstr>游ゴシック</vt:lpstr>
      <vt:lpstr>Arial</vt:lpstr>
      <vt:lpstr>Calibri</vt:lpstr>
      <vt:lpstr>Calibri Light</vt:lpstr>
      <vt:lpstr>Wingdings</vt:lpstr>
      <vt:lpstr>Office テーマ</vt:lpstr>
      <vt:lpstr>海岸漂着物等を取り巻く状況について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2025-07-08T11:28:29Z</cp:lastPrinted>
  <dcterms:created xsi:type="dcterms:W3CDTF">2025-06-16T04:51:08Z</dcterms:created>
  <dcterms:modified xsi:type="dcterms:W3CDTF">2025-07-10T02:51:49Z</dcterms:modified>
</cp:coreProperties>
</file>