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7"/>
  </p:notesMasterIdLst>
  <p:handoutMasterIdLst>
    <p:handoutMasterId r:id="rId58"/>
  </p:handoutMasterIdLst>
  <p:sldIdLst>
    <p:sldId id="256" r:id="rId2"/>
    <p:sldId id="283" r:id="rId3"/>
    <p:sldId id="284" r:id="rId4"/>
    <p:sldId id="277" r:id="rId5"/>
    <p:sldId id="269" r:id="rId6"/>
    <p:sldId id="268" r:id="rId7"/>
    <p:sldId id="270" r:id="rId8"/>
    <p:sldId id="271" r:id="rId9"/>
    <p:sldId id="285" r:id="rId10"/>
    <p:sldId id="273" r:id="rId11"/>
    <p:sldId id="324" r:id="rId12"/>
    <p:sldId id="330" r:id="rId13"/>
    <p:sldId id="331" r:id="rId14"/>
    <p:sldId id="326" r:id="rId15"/>
    <p:sldId id="332" r:id="rId16"/>
    <p:sldId id="333" r:id="rId17"/>
    <p:sldId id="329" r:id="rId18"/>
    <p:sldId id="260" r:id="rId19"/>
    <p:sldId id="286" r:id="rId20"/>
    <p:sldId id="309" r:id="rId21"/>
    <p:sldId id="263" r:id="rId22"/>
    <p:sldId id="310" r:id="rId23"/>
    <p:sldId id="335" r:id="rId24"/>
    <p:sldId id="336" r:id="rId25"/>
    <p:sldId id="262" r:id="rId26"/>
    <p:sldId id="337" r:id="rId27"/>
    <p:sldId id="264" r:id="rId28"/>
    <p:sldId id="313" r:id="rId29"/>
    <p:sldId id="312" r:id="rId30"/>
    <p:sldId id="314" r:id="rId31"/>
    <p:sldId id="315" r:id="rId32"/>
    <p:sldId id="316" r:id="rId33"/>
    <p:sldId id="317" r:id="rId34"/>
    <p:sldId id="318" r:id="rId35"/>
    <p:sldId id="319" r:id="rId36"/>
    <p:sldId id="320" r:id="rId37"/>
    <p:sldId id="287" r:id="rId38"/>
    <p:sldId id="288" r:id="rId39"/>
    <p:sldId id="294" r:id="rId40"/>
    <p:sldId id="293" r:id="rId41"/>
    <p:sldId id="296" r:id="rId42"/>
    <p:sldId id="297" r:id="rId43"/>
    <p:sldId id="295" r:id="rId44"/>
    <p:sldId id="338" r:id="rId45"/>
    <p:sldId id="299" r:id="rId46"/>
    <p:sldId id="298" r:id="rId47"/>
    <p:sldId id="300" r:id="rId48"/>
    <p:sldId id="301" r:id="rId49"/>
    <p:sldId id="302" r:id="rId50"/>
    <p:sldId id="279" r:id="rId51"/>
    <p:sldId id="304" r:id="rId52"/>
    <p:sldId id="306" r:id="rId53"/>
    <p:sldId id="307" r:id="rId54"/>
    <p:sldId id="305" r:id="rId55"/>
    <p:sldId id="303" r:id="rId56"/>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899" autoAdjust="0"/>
  </p:normalViewPr>
  <p:slideViewPr>
    <p:cSldViewPr snapToGrid="0" showGuides="1">
      <p:cViewPr varScale="1">
        <p:scale>
          <a:sx n="58" d="100"/>
          <a:sy n="58" d="100"/>
        </p:scale>
        <p:origin x="1144"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825D92D-E3EB-4DAF-B2CC-B103E9FB1DDE}"/>
              </a:ext>
            </a:extLst>
          </p:cNvPr>
          <p:cNvSpPr>
            <a:spLocks noGrp="1"/>
          </p:cNvSpPr>
          <p:nvPr>
            <p:ph type="hdr" sz="quarter"/>
          </p:nvPr>
        </p:nvSpPr>
        <p:spPr>
          <a:xfrm>
            <a:off x="1"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A028BE3-04C2-45BA-8EDA-84BD06DC2005}"/>
              </a:ext>
            </a:extLst>
          </p:cNvPr>
          <p:cNvSpPr>
            <a:spLocks noGrp="1"/>
          </p:cNvSpPr>
          <p:nvPr>
            <p:ph type="dt" sz="quarter" idx="1"/>
          </p:nvPr>
        </p:nvSpPr>
        <p:spPr>
          <a:xfrm>
            <a:off x="3765020" y="1"/>
            <a:ext cx="2880308" cy="490569"/>
          </a:xfrm>
          <a:prstGeom prst="rect">
            <a:avLst/>
          </a:prstGeom>
        </p:spPr>
        <p:txBody>
          <a:bodyPr vert="horz" lIns="89668" tIns="44835" rIns="89668" bIns="44835" rtlCol="0"/>
          <a:lstStyle>
            <a:lvl1pPr algn="r">
              <a:defRPr sz="1200"/>
            </a:lvl1pPr>
          </a:lstStyle>
          <a:p>
            <a:fld id="{46A4F69D-3C23-401D-B75B-F1F4D24A3037}" type="datetimeFigureOut">
              <a:rPr kumimoji="1" lang="ja-JP" altLang="en-US" smtClean="0"/>
              <a:t>2025/8/27</a:t>
            </a:fld>
            <a:endParaRPr kumimoji="1" lang="ja-JP" altLang="en-US"/>
          </a:p>
        </p:txBody>
      </p:sp>
      <p:sp>
        <p:nvSpPr>
          <p:cNvPr id="4" name="フッター プレースホルダー 3">
            <a:extLst>
              <a:ext uri="{FF2B5EF4-FFF2-40B4-BE49-F238E27FC236}">
                <a16:creationId xmlns:a16="http://schemas.microsoft.com/office/drawing/2014/main" id="{714B8D38-1BF2-41F5-B6EB-7ED4AF459240}"/>
              </a:ext>
            </a:extLst>
          </p:cNvPr>
          <p:cNvSpPr>
            <a:spLocks noGrp="1"/>
          </p:cNvSpPr>
          <p:nvPr>
            <p:ph type="ftr" sz="quarter" idx="2"/>
          </p:nvPr>
        </p:nvSpPr>
        <p:spPr>
          <a:xfrm>
            <a:off x="1" y="9286847"/>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CE929F0-A84D-47A9-85F0-9372323954DF}"/>
              </a:ext>
            </a:extLst>
          </p:cNvPr>
          <p:cNvSpPr>
            <a:spLocks noGrp="1"/>
          </p:cNvSpPr>
          <p:nvPr>
            <p:ph type="sldNum" sz="quarter" idx="3"/>
          </p:nvPr>
        </p:nvSpPr>
        <p:spPr>
          <a:xfrm>
            <a:off x="3765020" y="9286847"/>
            <a:ext cx="2880308" cy="490568"/>
          </a:xfrm>
          <a:prstGeom prst="rect">
            <a:avLst/>
          </a:prstGeom>
        </p:spPr>
        <p:txBody>
          <a:bodyPr vert="horz" lIns="89668" tIns="44835" rIns="89668" bIns="44835" rtlCol="0" anchor="b"/>
          <a:lstStyle>
            <a:lvl1pPr algn="r">
              <a:defRPr sz="1200"/>
            </a:lvl1pPr>
          </a:lstStyle>
          <a:p>
            <a:fld id="{61C04C69-7A82-4EC1-A5E9-B3B35CD14843}" type="slidenum">
              <a:rPr kumimoji="1" lang="ja-JP" altLang="en-US" smtClean="0"/>
              <a:t>‹#›</a:t>
            </a:fld>
            <a:endParaRPr kumimoji="1" lang="ja-JP" altLang="en-US"/>
          </a:p>
        </p:txBody>
      </p:sp>
    </p:spTree>
    <p:extLst>
      <p:ext uri="{BB962C8B-B14F-4D97-AF65-F5344CB8AC3E}">
        <p14:creationId xmlns:p14="http://schemas.microsoft.com/office/powerpoint/2010/main" val="3086573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0" y="1"/>
            <a:ext cx="2880308" cy="490569"/>
          </a:xfrm>
          <a:prstGeom prst="rect">
            <a:avLst/>
          </a:prstGeom>
        </p:spPr>
        <p:txBody>
          <a:bodyPr vert="horz" lIns="89668" tIns="44835" rIns="89668" bIns="44835" rtlCol="0"/>
          <a:lstStyle>
            <a:lvl1pPr algn="r">
              <a:defRPr sz="1200"/>
            </a:lvl1pPr>
          </a:lstStyle>
          <a:p>
            <a:fld id="{0FFC61CE-D396-40BD-AE87-32AA533ECE4A}" type="datetimeFigureOut">
              <a:rPr kumimoji="1" lang="ja-JP" altLang="en-US" smtClean="0"/>
              <a:t>2025/8/27</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7"/>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0" y="9286847"/>
            <a:ext cx="2880308" cy="490568"/>
          </a:xfrm>
          <a:prstGeom prst="rect">
            <a:avLst/>
          </a:prstGeom>
        </p:spPr>
        <p:txBody>
          <a:bodyPr vert="horz" lIns="89668" tIns="44835" rIns="89668" bIns="44835" rtlCol="0" anchor="b"/>
          <a:lstStyle>
            <a:lvl1pPr algn="r">
              <a:defRPr sz="1200"/>
            </a:lvl1pPr>
          </a:lstStyle>
          <a:p>
            <a:fld id="{7898E32D-11E5-4D21-92F2-818FDC845B6A}" type="slidenum">
              <a:rPr kumimoji="1" lang="ja-JP" altLang="en-US" smtClean="0"/>
              <a:t>‹#›</a:t>
            </a:fld>
            <a:endParaRPr kumimoji="1" lang="ja-JP" altLang="en-US"/>
          </a:p>
        </p:txBody>
      </p:sp>
    </p:spTree>
    <p:extLst>
      <p:ext uri="{BB962C8B-B14F-4D97-AF65-F5344CB8AC3E}">
        <p14:creationId xmlns:p14="http://schemas.microsoft.com/office/powerpoint/2010/main" val="2736414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044C35-8534-46D7-94DA-7EF3596B0E99}" type="datetime1">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185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FE1254-6CBA-4E3E-8CDC-A0055D4A446B}" type="datetime1">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3394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D0FF8F-88A6-48B9-B07F-8B7AC388107A}" type="datetime1">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33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B73F8-6A28-4360-BABC-D19538F17853}" type="datetime1">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412748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4133CE-F4D0-4913-A28D-6C7C1663EB70}" type="datetime1">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2526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361169-B072-410E-92AB-CC79F2859F45}" type="datetime1">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501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F337CF-9E9A-4A6E-B090-3F867663A762}" type="datetime1">
              <a:rPr kumimoji="1" lang="ja-JP" altLang="en-US" smtClean="0"/>
              <a:t>2025/8/27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86003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18A161-3A92-445A-A876-14878FADDBB8}" type="datetime1">
              <a:rPr kumimoji="1" lang="ja-JP" altLang="en-US" smtClean="0"/>
              <a:t>2025/8/27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084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5458-9B87-4CDE-A908-8A0A19A7A629}" type="datetime1">
              <a:rPr kumimoji="1" lang="ja-JP" altLang="en-US" smtClean="0"/>
              <a:t>2025/8/27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03854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416C62-C6C3-4D56-B577-9ABF84957077}" type="datetime1">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500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871E0D-E226-4720-9A9F-18F9EC55AF8B}" type="datetime1">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50993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390D-155B-4702-892B-D2C338559250}" type="datetime1">
              <a:rPr kumimoji="1" lang="ja-JP" altLang="en-US" smtClean="0"/>
              <a:t>2025/8/27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21278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env.go.jp/content/000320690.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397948"/>
            <a:ext cx="8640000" cy="2062103"/>
          </a:xfrm>
        </p:spPr>
        <p:txBody>
          <a:bodyPr anchor="ctr">
            <a:spAutoFit/>
          </a:bodyPr>
          <a:lstStyle/>
          <a:p>
            <a:pPr>
              <a:lnSpc>
                <a:spcPct val="100000"/>
              </a:lnSpc>
            </a:pPr>
            <a:r>
              <a:rPr kumimoji="1" lang="ja-JP" altLang="en-US" sz="3200" b="1" dirty="0">
                <a:latin typeface="BIZ UDPゴシック" panose="020B0400000000000000" pitchFamily="50" charset="-128"/>
                <a:ea typeface="BIZ UDPゴシック" panose="020B0400000000000000" pitchFamily="50" charset="-128"/>
              </a:rPr>
              <a:t>「おおさか海ごみゼロプラン」</a:t>
            </a: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3200" b="1" dirty="0">
                <a:latin typeface="BIZ UDPゴシック" panose="020B0400000000000000" pitchFamily="50" charset="-128"/>
                <a:ea typeface="BIZ UDPゴシック" panose="020B0400000000000000" pitchFamily="50" charset="-128"/>
              </a:rPr>
              <a:t>（大阪府海岸漂着物等対策推進地域計画）</a:t>
            </a: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3200" b="1" dirty="0">
                <a:latin typeface="BIZ UDPゴシック" panose="020B0400000000000000" pitchFamily="50" charset="-128"/>
                <a:ea typeface="BIZ UDPゴシック" panose="020B0400000000000000" pitchFamily="50" charset="-128"/>
              </a:rPr>
              <a:t>の取組状況について</a:t>
            </a:r>
            <a:br>
              <a:rPr kumimoji="1" lang="en-US" altLang="ja-JP" sz="3200" b="1" dirty="0">
                <a:latin typeface="BIZ UDPゴシック" panose="020B0400000000000000" pitchFamily="50" charset="-128"/>
                <a:ea typeface="BIZ UDPゴシック" panose="020B0400000000000000" pitchFamily="50" charset="-128"/>
              </a:rPr>
            </a:b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46CBC88-6D55-418A-8C29-D74384CF6501}"/>
              </a:ext>
            </a:extLst>
          </p:cNvPr>
          <p:cNvSpPr txBox="1">
            <a:spLocks/>
          </p:cNvSpPr>
          <p:nvPr/>
        </p:nvSpPr>
        <p:spPr bwMode="auto">
          <a:xfrm>
            <a:off x="7884000" y="177945"/>
            <a:ext cx="1872000"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b="1" kern="0" dirty="0">
                <a:latin typeface="BIZ UDPゴシック" panose="020B0400000000000000" pitchFamily="50" charset="-128"/>
                <a:ea typeface="BIZ UDPゴシック" panose="020B0400000000000000" pitchFamily="50" charset="-128"/>
              </a:rPr>
              <a:t>資料１－２</a:t>
            </a:r>
            <a:endParaRPr kumimoji="1" lang="ja-JP" altLang="en-US" sz="20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2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CA6E4CC-0929-46E0-9011-A526997690F9}"/>
              </a:ext>
            </a:extLst>
          </p:cNvPr>
          <p:cNvSpPr/>
          <p:nvPr/>
        </p:nvSpPr>
        <p:spPr>
          <a:xfrm>
            <a:off x="129968" y="72509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2022</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（暫定値）</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内訳</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endParaRPr lang="zh-TW"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1BBCA18E-C2EB-4AFE-A449-0B9DB59603D7}"/>
              </a:ext>
            </a:extLst>
          </p:cNvPr>
          <p:cNvGraphicFramePr>
            <a:graphicFrameLocks noGrp="1" noChangeAspect="1"/>
          </p:cNvGraphicFramePr>
          <p:nvPr>
            <p:extLst>
              <p:ext uri="{D42A27DB-BD31-4B8C-83A1-F6EECF244321}">
                <p14:modId xmlns:p14="http://schemas.microsoft.com/office/powerpoint/2010/main" val="2357907959"/>
              </p:ext>
            </p:extLst>
          </p:nvPr>
        </p:nvGraphicFramePr>
        <p:xfrm>
          <a:off x="129968" y="1234199"/>
          <a:ext cx="9648000" cy="4896150"/>
        </p:xfrm>
        <a:graphic>
          <a:graphicData uri="http://schemas.openxmlformats.org/drawingml/2006/table">
            <a:tbl>
              <a:tblPr firstRow="1" firstCol="1" bandRow="1">
                <a:tableStyleId>{5C22544A-7EE6-4342-B048-85BDC9FD1C3A}</a:tableStyleId>
              </a:tblPr>
              <a:tblGrid>
                <a:gridCol w="576000">
                  <a:extLst>
                    <a:ext uri="{9D8B030D-6E8A-4147-A177-3AD203B41FA5}">
                      <a16:colId xmlns:a16="http://schemas.microsoft.com/office/drawing/2014/main" val="2711812174"/>
                    </a:ext>
                  </a:extLst>
                </a:gridCol>
                <a:gridCol w="972000">
                  <a:extLst>
                    <a:ext uri="{9D8B030D-6E8A-4147-A177-3AD203B41FA5}">
                      <a16:colId xmlns:a16="http://schemas.microsoft.com/office/drawing/2014/main" val="2297949126"/>
                    </a:ext>
                  </a:extLst>
                </a:gridCol>
                <a:gridCol w="900000">
                  <a:extLst>
                    <a:ext uri="{9D8B030D-6E8A-4147-A177-3AD203B41FA5}">
                      <a16:colId xmlns:a16="http://schemas.microsoft.com/office/drawing/2014/main" val="2836695573"/>
                    </a:ext>
                  </a:extLst>
                </a:gridCol>
                <a:gridCol w="576000">
                  <a:extLst>
                    <a:ext uri="{9D8B030D-6E8A-4147-A177-3AD203B41FA5}">
                      <a16:colId xmlns:a16="http://schemas.microsoft.com/office/drawing/2014/main" val="2928832063"/>
                    </a:ext>
                  </a:extLst>
                </a:gridCol>
                <a:gridCol w="540000">
                  <a:extLst>
                    <a:ext uri="{9D8B030D-6E8A-4147-A177-3AD203B41FA5}">
                      <a16:colId xmlns:a16="http://schemas.microsoft.com/office/drawing/2014/main" val="2965648896"/>
                    </a:ext>
                  </a:extLst>
                </a:gridCol>
                <a:gridCol w="576000">
                  <a:extLst>
                    <a:ext uri="{9D8B030D-6E8A-4147-A177-3AD203B41FA5}">
                      <a16:colId xmlns:a16="http://schemas.microsoft.com/office/drawing/2014/main" val="2331143576"/>
                    </a:ext>
                  </a:extLst>
                </a:gridCol>
                <a:gridCol w="540000">
                  <a:extLst>
                    <a:ext uri="{9D8B030D-6E8A-4147-A177-3AD203B41FA5}">
                      <a16:colId xmlns:a16="http://schemas.microsoft.com/office/drawing/2014/main" val="3451461464"/>
                    </a:ext>
                  </a:extLst>
                </a:gridCol>
                <a:gridCol w="576000">
                  <a:extLst>
                    <a:ext uri="{9D8B030D-6E8A-4147-A177-3AD203B41FA5}">
                      <a16:colId xmlns:a16="http://schemas.microsoft.com/office/drawing/2014/main" val="2367869839"/>
                    </a:ext>
                  </a:extLst>
                </a:gridCol>
                <a:gridCol w="540000">
                  <a:extLst>
                    <a:ext uri="{9D8B030D-6E8A-4147-A177-3AD203B41FA5}">
                      <a16:colId xmlns:a16="http://schemas.microsoft.com/office/drawing/2014/main" val="3151989838"/>
                    </a:ext>
                  </a:extLst>
                </a:gridCol>
                <a:gridCol w="900000">
                  <a:extLst>
                    <a:ext uri="{9D8B030D-6E8A-4147-A177-3AD203B41FA5}">
                      <a16:colId xmlns:a16="http://schemas.microsoft.com/office/drawing/2014/main" val="3416933646"/>
                    </a:ext>
                  </a:extLst>
                </a:gridCol>
                <a:gridCol w="720000">
                  <a:extLst>
                    <a:ext uri="{9D8B030D-6E8A-4147-A177-3AD203B41FA5}">
                      <a16:colId xmlns:a16="http://schemas.microsoft.com/office/drawing/2014/main" val="1381520489"/>
                    </a:ext>
                  </a:extLst>
                </a:gridCol>
                <a:gridCol w="576000">
                  <a:extLst>
                    <a:ext uri="{9D8B030D-6E8A-4147-A177-3AD203B41FA5}">
                      <a16:colId xmlns:a16="http://schemas.microsoft.com/office/drawing/2014/main" val="2888966311"/>
                    </a:ext>
                  </a:extLst>
                </a:gridCol>
                <a:gridCol w="540000">
                  <a:extLst>
                    <a:ext uri="{9D8B030D-6E8A-4147-A177-3AD203B41FA5}">
                      <a16:colId xmlns:a16="http://schemas.microsoft.com/office/drawing/2014/main" val="2499612666"/>
                    </a:ext>
                  </a:extLst>
                </a:gridCol>
                <a:gridCol w="576000">
                  <a:extLst>
                    <a:ext uri="{9D8B030D-6E8A-4147-A177-3AD203B41FA5}">
                      <a16:colId xmlns:a16="http://schemas.microsoft.com/office/drawing/2014/main" val="1872476203"/>
                    </a:ext>
                  </a:extLst>
                </a:gridCol>
                <a:gridCol w="540000">
                  <a:extLst>
                    <a:ext uri="{9D8B030D-6E8A-4147-A177-3AD203B41FA5}">
                      <a16:colId xmlns:a16="http://schemas.microsoft.com/office/drawing/2014/main" val="1320052481"/>
                    </a:ext>
                  </a:extLst>
                </a:gridCol>
              </a:tblGrid>
              <a:tr h="324000">
                <a:tc rowSpan="3">
                  <a:txBody>
                    <a:bodyPr/>
                    <a:lstStyle/>
                    <a:p>
                      <a:pPr algn="ctr"/>
                      <a:r>
                        <a:rPr lang="ja-JP" sz="1100" kern="0" dirty="0">
                          <a:effectLst/>
                          <a:latin typeface="BIZ UDPゴシック" panose="020B0400000000000000" pitchFamily="50" charset="-128"/>
                          <a:ea typeface="BIZ UDPゴシック" panose="020B0400000000000000" pitchFamily="50" charset="-128"/>
                        </a:rPr>
                        <a:t>人口</a:t>
                      </a:r>
                      <a:endParaRPr lang="ja-JP" sz="1100" kern="10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密度別区分</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6">
                  <a:txBody>
                    <a:bodyPr/>
                    <a:lstStyle/>
                    <a:p>
                      <a:pPr algn="ctr"/>
                      <a:r>
                        <a:rPr lang="ja-JP" sz="1100" kern="0" dirty="0">
                          <a:effectLst/>
                          <a:latin typeface="BIZ UDPゴシック" panose="020B0400000000000000" pitchFamily="50" charset="-128"/>
                          <a:ea typeface="BIZ UDPゴシック" panose="020B0400000000000000" pitchFamily="50" charset="-128"/>
                        </a:rPr>
                        <a:t>モデル河川</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大阪府</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総面積</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km</a:t>
                      </a:r>
                      <a:r>
                        <a:rPr lang="en-US" sz="1100" kern="0" baseline="30000" dirty="0">
                          <a:effectLst/>
                          <a:latin typeface="BIZ UDPゴシック" panose="020B0400000000000000" pitchFamily="50" charset="-128"/>
                          <a:ea typeface="BIZ UDPゴシック" panose="020B0400000000000000" pitchFamily="50" charset="-128"/>
                        </a:rPr>
                        <a:t>2</a:t>
                      </a:r>
                      <a:r>
                        <a:rPr lang="ja-JP" altLang="en-US" sz="1100" kern="0" baseline="0" dirty="0">
                          <a:effectLst/>
                          <a:latin typeface="BIZ UDPゴシック" panose="020B0400000000000000" pitchFamily="50" charset="-128"/>
                          <a:ea typeface="BIZ UDPゴシック" panose="020B0400000000000000" pitchFamily="50" charset="-128"/>
                        </a:rPr>
                        <a:t>）</a:t>
                      </a:r>
                      <a:endParaRPr lang="ja-JP" sz="1100" kern="0" dirty="0">
                        <a:effectLst/>
                        <a:latin typeface="BIZ UDPゴシック" panose="020B0400000000000000" pitchFamily="50" charset="-128"/>
                        <a:ea typeface="BIZ UDPゴシック" panose="020B0400000000000000" pitchFamily="50" charset="-128"/>
                      </a:endParaRPr>
                    </a:p>
                  </a:txBody>
                  <a:tcPr marL="62865" marR="62865" marT="0" marB="0" anchor="ctr"/>
                </a:tc>
                <a:tc rowSpan="2" hMerge="1">
                  <a:txBody>
                    <a:bodyPr/>
                    <a:lstStyle/>
                    <a:p>
                      <a:endParaRPr kumimoji="1" lang="ja-JP" altLang="en-US"/>
                    </a:p>
                  </a:txBody>
                  <a:tcPr/>
                </a:tc>
                <a:tc rowSpan="2" gridSpan="2">
                  <a:txBody>
                    <a:bodyPr/>
                    <a:lstStyle/>
                    <a:p>
                      <a:pPr algn="ctr"/>
                      <a:r>
                        <a:rPr lang="ja-JP" sz="1100" b="1" kern="0" dirty="0">
                          <a:effectLst/>
                          <a:latin typeface="BIZ UDPゴシック" panose="020B0400000000000000" pitchFamily="50" charset="-128"/>
                          <a:ea typeface="BIZ UDPゴシック" panose="020B0400000000000000" pitchFamily="50" charset="-128"/>
                        </a:rPr>
                        <a:t>総</a:t>
                      </a:r>
                      <a:r>
                        <a:rPr lang="ja-JP" altLang="en-US" sz="1100" b="1" kern="0" dirty="0">
                          <a:effectLst/>
                          <a:latin typeface="BIZ UDPゴシック" panose="020B0400000000000000" pitchFamily="50" charset="-128"/>
                          <a:ea typeface="BIZ UDPゴシック" panose="020B0400000000000000" pitchFamily="50" charset="-128"/>
                        </a:rPr>
                        <a:t>流出</a:t>
                      </a:r>
                      <a:r>
                        <a:rPr lang="ja-JP" sz="1100" b="1" kern="0" dirty="0">
                          <a:effectLst/>
                          <a:latin typeface="BIZ UDPゴシック" panose="020B0400000000000000" pitchFamily="50" charset="-128"/>
                          <a:ea typeface="BIZ UDPゴシック" panose="020B0400000000000000" pitchFamily="50" charset="-128"/>
                        </a:rPr>
                        <a:t>個数</a:t>
                      </a:r>
                      <a:endParaRPr lang="ja-JP" sz="1100" b="1" kern="100" dirty="0">
                        <a:effectLst/>
                        <a:latin typeface="BIZ UDPゴシック" panose="020B0400000000000000" pitchFamily="50" charset="-128"/>
                        <a:ea typeface="BIZ UDPゴシック" panose="020B0400000000000000" pitchFamily="50" charset="-128"/>
                      </a:endParaRPr>
                    </a:p>
                    <a:p>
                      <a:pPr algn="ctr"/>
                      <a:r>
                        <a:rPr lang="ja-JP" alt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個</a:t>
                      </a:r>
                      <a:r>
                        <a:rPr 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年</a:t>
                      </a:r>
                      <a:r>
                        <a:rPr lang="ja-JP" altLang="en-US" sz="1100" b="1" kern="0" dirty="0">
                          <a:effectLst/>
                          <a:latin typeface="BIZ UDPゴシック" panose="020B0400000000000000" pitchFamily="50" charset="-128"/>
                          <a:ea typeface="BIZ UDPゴシック" panose="020B0400000000000000" pitchFamily="50" charset="-128"/>
                        </a:rPr>
                        <a:t>）</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a:t>
                      </a:r>
                      <a:r>
                        <a:rPr lang="ja-JP" sz="1100" kern="0" dirty="0">
                          <a:effectLst/>
                          <a:latin typeface="BIZ UDPゴシック" panose="020B0400000000000000" pitchFamily="50" charset="-128"/>
                          <a:ea typeface="BIZ UDPゴシック" panose="020B0400000000000000" pitchFamily="50" charset="-128"/>
                        </a:rPr>
                        <a:t>容積</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１</a:t>
                      </a:r>
                      <a:endParaRPr lang="en-US" altLang="ja-JP" sz="1100" kern="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alt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流出重量</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２</a:t>
                      </a:r>
                      <a:endParaRPr lang="ja-JP" altLang="ja-JP" sz="1100" kern="10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altLang="ja-JP" sz="1100" kern="0" dirty="0">
                          <a:effectLst/>
                          <a:latin typeface="BIZ UDPゴシック" panose="020B0400000000000000" pitchFamily="50" charset="-128"/>
                          <a:ea typeface="BIZ UDPゴシック" panose="020B0400000000000000" pitchFamily="50" charset="-128"/>
                        </a:rPr>
                        <a:t>t/</a:t>
                      </a:r>
                      <a:r>
                        <a:rPr lang="ja-JP" alt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pPr algn="ct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30593721"/>
                  </a:ext>
                </a:extLst>
              </a:tr>
              <a:tr h="540000">
                <a:tc vMerge="1">
                  <a:txBody>
                    <a:bodyPr/>
                    <a:lstStyle/>
                    <a:p>
                      <a:endParaRPr kumimoji="1" lang="ja-JP" altLang="en-US"/>
                    </a:p>
                  </a:txBody>
                  <a:tcPr/>
                </a:tc>
                <a:tc rowSpan="2">
                  <a:txBody>
                    <a:bodyPr/>
                    <a:lstStyle/>
                    <a:p>
                      <a:pPr algn="ctr"/>
                      <a:r>
                        <a:rPr lang="en-US" sz="1100" kern="0" dirty="0">
                          <a:effectLst/>
                          <a:latin typeface="BIZ UDPゴシック" panose="020B0400000000000000" pitchFamily="50" charset="-128"/>
                          <a:ea typeface="BIZ UDPゴシック" panose="020B0400000000000000" pitchFamily="50" charset="-128"/>
                        </a:rPr>
                        <a:t> </a:t>
                      </a:r>
                      <a:r>
                        <a:rPr lang="ja-JP" altLang="en-US" sz="1100" kern="0" dirty="0">
                          <a:effectLst/>
                          <a:latin typeface="BIZ UDPゴシック" panose="020B0400000000000000" pitchFamily="50" charset="-128"/>
                          <a:ea typeface="BIZ UDPゴシック" panose="020B0400000000000000" pitchFamily="50" charset="-128"/>
                        </a:rPr>
                        <a:t>河川名</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a:txBody>
                    <a:bodyPr/>
                    <a:lstStyle/>
                    <a:p>
                      <a:pPr algn="ctr"/>
                      <a:r>
                        <a:rPr lang="ja-JP" sz="1100" kern="0" dirty="0">
                          <a:effectLst/>
                          <a:latin typeface="BIZ UDPゴシック" panose="020B0400000000000000" pitchFamily="50" charset="-128"/>
                          <a:ea typeface="BIZ UDPゴシック" panose="020B0400000000000000" pitchFamily="50" charset="-128"/>
                        </a:rPr>
                        <a:t>プラごみの</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流</a:t>
                      </a:r>
                      <a:r>
                        <a:rPr lang="ja-JP" altLang="en-US" sz="1100" kern="0" dirty="0">
                          <a:effectLst/>
                          <a:latin typeface="BIZ UDPゴシック" panose="020B0400000000000000" pitchFamily="50" charset="-128"/>
                          <a:ea typeface="BIZ UDPゴシック" panose="020B0400000000000000" pitchFamily="50" charset="-128"/>
                        </a:rPr>
                        <a:t>出</a:t>
                      </a:r>
                      <a:r>
                        <a:rPr lang="ja-JP" sz="1100" kern="0" dirty="0">
                          <a:effectLst/>
                          <a:latin typeface="BIZ UDPゴシック" panose="020B0400000000000000" pitchFamily="50" charset="-128"/>
                          <a:ea typeface="BIZ UDPゴシック" panose="020B0400000000000000" pitchFamily="50" charset="-128"/>
                        </a:rPr>
                        <a:t>個数</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4">
                  <a:txBody>
                    <a:bodyPr/>
                    <a:lstStyle/>
                    <a:p>
                      <a:pPr algn="ctr"/>
                      <a:r>
                        <a:rPr lang="en-US" sz="1100" kern="0" dirty="0">
                          <a:effectLst/>
                          <a:latin typeface="BIZ UDPゴシック" panose="020B0400000000000000" pitchFamily="50" charset="-128"/>
                          <a:ea typeface="BIZ UDPゴシック" panose="020B0400000000000000" pitchFamily="50" charset="-128"/>
                        </a:rPr>
                        <a:t>1km</a:t>
                      </a:r>
                      <a:r>
                        <a:rPr lang="en-US" sz="1100" kern="0" baseline="30000" dirty="0">
                          <a:effectLst/>
                          <a:latin typeface="BIZ UDPゴシック" panose="020B0400000000000000" pitchFamily="50" charset="-128"/>
                          <a:ea typeface="BIZ UDPゴシック" panose="020B0400000000000000" pitchFamily="50" charset="-128"/>
                        </a:rPr>
                        <a:t>2</a:t>
                      </a:r>
                      <a:r>
                        <a:rPr lang="ja-JP" sz="1100" kern="0" dirty="0">
                          <a:effectLst/>
                          <a:latin typeface="BIZ UDPゴシック" panose="020B0400000000000000" pitchFamily="50" charset="-128"/>
                          <a:ea typeface="BIZ UDPゴシック" panose="020B0400000000000000" pitchFamily="50" charset="-128"/>
                        </a:rPr>
                        <a:t>あたりの流出個数</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 km</a:t>
                      </a:r>
                      <a:r>
                        <a:rPr lang="en-US" sz="1100" kern="0" baseline="30000" dirty="0">
                          <a:effectLst/>
                          <a:latin typeface="BIZ UDPゴシック" panose="020B0400000000000000" pitchFamily="50" charset="-128"/>
                          <a:ea typeface="BIZ UDPゴシック" panose="020B0400000000000000" pitchFamily="50" charset="-128"/>
                        </a:rPr>
                        <a:t>2</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pPr algn="ct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47866378"/>
                  </a:ext>
                </a:extLst>
              </a:tr>
              <a:tr h="432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市街化区域</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37695291"/>
                  </a:ext>
                </a:extLst>
              </a:tr>
              <a:tr h="324000">
                <a:tc rowSpan="4">
                  <a:txBody>
                    <a:bodyPr/>
                    <a:lstStyle/>
                    <a:p>
                      <a:pPr algn="ctr">
                        <a:lnSpc>
                          <a:spcPct val="100000"/>
                        </a:lnSpc>
                      </a:pPr>
                      <a:r>
                        <a:rPr lang="ja-JP" sz="1100" kern="0" dirty="0">
                          <a:effectLst/>
                          <a:latin typeface="BIZ UDPゴシック" panose="020B0400000000000000" pitchFamily="50" charset="-128"/>
                          <a:ea typeface="BIZ UDPゴシック" panose="020B0400000000000000" pitchFamily="50" charset="-128"/>
                        </a:rPr>
                        <a:t>Ⅰ（</a:t>
                      </a:r>
                      <a:r>
                        <a:rPr lang="ja-JP" altLang="en-US" sz="1100" kern="0" dirty="0">
                          <a:effectLst/>
                          <a:latin typeface="BIZ UDPゴシック" panose="020B0400000000000000" pitchFamily="50" charset="-128"/>
                          <a:ea typeface="BIZ UDPゴシック" panose="020B0400000000000000" pitchFamily="50" charset="-128"/>
                        </a:rPr>
                        <a:t>高</a:t>
                      </a:r>
                      <a:r>
                        <a:rPr lang="ja-JP"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平野川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36,999</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1,173 </a:t>
                      </a:r>
                    </a:p>
                  </a:txBody>
                  <a:tcPr marL="6350" marR="6350" marT="635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3,088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213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524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173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1,619,306 </a:t>
                      </a:r>
                    </a:p>
                  </a:txBody>
                  <a:tcPr marL="6350" marR="6350" marT="635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36,839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842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48.0 </a:t>
                      </a:r>
                    </a:p>
                  </a:txBody>
                  <a:tcPr marL="6350" marR="6350" marT="6350" marB="0" anchor="ctr"/>
                </a:tc>
                <a:tc rowSpan="4">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 </a:t>
                      </a:r>
                    </a:p>
                  </a:txBody>
                  <a:tcPr marL="6350" marR="6350" marT="6350" marB="0" anchor="ctr"/>
                </a:tc>
                <a:extLst>
                  <a:ext uri="{0D108BD9-81ED-4DB2-BD59-A6C34878D82A}">
                    <a16:rowId xmlns:a16="http://schemas.microsoft.com/office/drawing/2014/main" val="396774771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寝屋川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66,551</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5,212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884576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57,288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2,600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702526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恩智川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22,715</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3,366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451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86367033"/>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Ⅱ</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中</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西除川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906</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181 </a:t>
                      </a:r>
                    </a:p>
                  </a:txBody>
                  <a:tcPr marL="6350" marR="6350" marT="635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40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131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477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48,443 </a:t>
                      </a:r>
                    </a:p>
                  </a:txBody>
                  <a:tcPr marL="6350" marR="6350" marT="635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8,607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25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0.2 </a:t>
                      </a:r>
                    </a:p>
                  </a:txBody>
                  <a:tcPr marL="6350" marR="6350" marT="6350" marB="0" anchor="ctr"/>
                </a:tc>
                <a:extLst>
                  <a:ext uri="{0D108BD9-81ED-4DB2-BD59-A6C34878D82A}">
                    <a16:rowId xmlns:a16="http://schemas.microsoft.com/office/drawing/2014/main" val="24776269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津田川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1,048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1680982"/>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住吉川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307</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82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2796260"/>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Ⅲ</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低</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梅川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100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6350" marR="6350" marT="635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239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297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15,459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8,093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0.5 </a:t>
                      </a:r>
                    </a:p>
                  </a:txBody>
                  <a:tcPr marL="6350" marR="6350" marT="635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0.2 </a:t>
                      </a:r>
                    </a:p>
                  </a:txBody>
                  <a:tcPr marL="6350" marR="6350" marT="6350" marB="0" anchor="ctr">
                    <a:solidFill>
                      <a:schemeClr val="tx2">
                        <a:lumMod val="20000"/>
                        <a:lumOff val="80000"/>
                      </a:schemeClr>
                    </a:solidFill>
                  </a:tcPr>
                </a:tc>
                <a:extLst>
                  <a:ext uri="{0D108BD9-81ED-4DB2-BD59-A6C34878D82A}">
                    <a16:rowId xmlns:a16="http://schemas.microsoft.com/office/drawing/2014/main" val="2176887308"/>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大川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1,010</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609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3383265"/>
                  </a:ext>
                </a:extLst>
              </a:tr>
              <a:tr h="324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一庫・大路次川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6350" marR="6350" marT="635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6350" marR="6350" marT="635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43838686"/>
                  </a:ext>
                </a:extLst>
              </a:tr>
              <a:tr h="36000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hMerge="1">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1,736,747</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919</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51.3</a:t>
                      </a:r>
                    </a:p>
                  </a:txBody>
                  <a:tcPr marL="0" marR="0" marT="0" marB="0" anchor="ct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7657766"/>
                  </a:ext>
                </a:extLst>
              </a:tr>
            </a:tbl>
          </a:graphicData>
        </a:graphic>
      </p:graphicFrame>
      <p:sp>
        <p:nvSpPr>
          <p:cNvPr id="9" name="正方形/長方形 8">
            <a:extLst>
              <a:ext uri="{FF2B5EF4-FFF2-40B4-BE49-F238E27FC236}">
                <a16:creationId xmlns:a16="http://schemas.microsoft.com/office/drawing/2014/main" id="{FF69D348-EC2A-4C51-8BFF-9E742775566D}"/>
              </a:ext>
            </a:extLst>
          </p:cNvPr>
          <p:cNvSpPr/>
          <p:nvPr/>
        </p:nvSpPr>
        <p:spPr>
          <a:xfrm>
            <a:off x="5924550" y="1250696"/>
            <a:ext cx="1619250"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468E44A-FAAA-4E0C-9D24-86C5A4C572FC}"/>
              </a:ext>
            </a:extLst>
          </p:cNvPr>
          <p:cNvSpPr/>
          <p:nvPr/>
        </p:nvSpPr>
        <p:spPr>
          <a:xfrm>
            <a:off x="7543801" y="1250696"/>
            <a:ext cx="1117599"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DC10D18-4138-46B5-901D-3F3E9F8CCCCC}"/>
              </a:ext>
            </a:extLst>
          </p:cNvPr>
          <p:cNvSpPr/>
          <p:nvPr/>
        </p:nvSpPr>
        <p:spPr>
          <a:xfrm>
            <a:off x="8661401" y="1250696"/>
            <a:ext cx="1111456"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372CC62F-0928-4A44-84F0-EB767C9F145D}"/>
              </a:ext>
            </a:extLst>
          </p:cNvPr>
          <p:cNvSpPr/>
          <p:nvPr/>
        </p:nvSpPr>
        <p:spPr>
          <a:xfrm>
            <a:off x="3701162" y="2095500"/>
            <a:ext cx="1105788" cy="3676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9C4B4300-5AB9-4303-B0FB-3761D64526E2}"/>
              </a:ext>
            </a:extLst>
          </p:cNvPr>
          <p:cNvSpPr txBox="1"/>
          <p:nvPr/>
        </p:nvSpPr>
        <p:spPr>
          <a:xfrm>
            <a:off x="128033" y="6130349"/>
            <a:ext cx="9649936" cy="415498"/>
          </a:xfrm>
          <a:prstGeom prst="rect">
            <a:avLst/>
          </a:prstGeom>
          <a:noFill/>
        </p:spPr>
        <p:txBody>
          <a:bodyPr wrap="square" rtlCol="0">
            <a:spAutoFit/>
          </a:bodyPr>
          <a:lstStyle/>
          <a:p>
            <a:pPr marL="355600" indent="-355600"/>
            <a:r>
              <a:rPr kumimoji="1" lang="en-US" altLang="ja-JP" sz="1050" dirty="0">
                <a:latin typeface="BIZ UDPゴシック" panose="020B0400000000000000" pitchFamily="50" charset="-128"/>
                <a:ea typeface="BIZ UDPゴシック" panose="020B0400000000000000" pitchFamily="50" charset="-128"/>
              </a:rPr>
              <a:t>※1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個あたりの容量（</a:t>
            </a:r>
            <a:r>
              <a:rPr kumimoji="1" lang="en-US" altLang="ja-JP" sz="1050" dirty="0">
                <a:latin typeface="BIZ UDPゴシック" panose="020B0400000000000000" pitchFamily="50" charset="-128"/>
                <a:ea typeface="BIZ UDPゴシック" panose="020B0400000000000000" pitchFamily="50" charset="-128"/>
              </a:rPr>
              <a:t>0.52L/</a:t>
            </a:r>
            <a:r>
              <a:rPr kumimoji="1" lang="ja-JP" altLang="en-US" sz="1050" dirty="0">
                <a:latin typeface="BIZ UDPゴシック" panose="020B0400000000000000" pitchFamily="50" charset="-128"/>
                <a:ea typeface="BIZ UDPゴシック" panose="020B0400000000000000" pitchFamily="50" charset="-128"/>
              </a:rPr>
              <a:t>個）を用いて算定</a:t>
            </a:r>
          </a:p>
          <a:p>
            <a:pPr marL="355600" indent="-355600"/>
            <a:r>
              <a:rPr kumimoji="1" lang="en-US" altLang="ja-JP" sz="1050" dirty="0">
                <a:latin typeface="BIZ UDPゴシック" panose="020B0400000000000000" pitchFamily="50" charset="-128"/>
                <a:ea typeface="BIZ UDPゴシック" panose="020B0400000000000000" pitchFamily="50" charset="-128"/>
              </a:rPr>
              <a:t>※2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令和３年度に大阪府が実施した河川等のごみ組成調査結果におけるプラスチックごみの密度（</a:t>
            </a:r>
            <a:r>
              <a:rPr kumimoji="1" lang="en-US" altLang="ja-JP" sz="1050" dirty="0">
                <a:latin typeface="BIZ UDPゴシック" panose="020B0400000000000000" pitchFamily="50" charset="-128"/>
                <a:ea typeface="BIZ UDPゴシック" panose="020B0400000000000000" pitchFamily="50" charset="-128"/>
              </a:rPr>
              <a:t>0.057kg/L</a:t>
            </a:r>
            <a:r>
              <a:rPr kumimoji="1" lang="ja-JP" altLang="en-US" sz="1050" dirty="0">
                <a:latin typeface="BIZ UDPゴシック" panose="020B0400000000000000" pitchFamily="50" charset="-128"/>
                <a:ea typeface="BIZ UDPゴシック" panose="020B0400000000000000" pitchFamily="50" charset="-128"/>
              </a:rPr>
              <a:t>）を用いて算定</a:t>
            </a:r>
          </a:p>
        </p:txBody>
      </p:sp>
    </p:spTree>
    <p:extLst>
      <p:ext uri="{BB962C8B-B14F-4D97-AF65-F5344CB8AC3E}">
        <p14:creationId xmlns:p14="http://schemas.microsoft.com/office/powerpoint/2010/main" val="334395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再推計の実施</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2473"/>
            <a:ext cx="9642888" cy="335694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次のことを主な目的として、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流下ごみのカウントを再度実施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908050" lvl="1" indent="-342900" algn="just">
              <a:spcAft>
                <a:spcPts val="600"/>
              </a:spcAft>
              <a:buClr>
                <a:schemeClr val="accent1">
                  <a:lumMod val="60000"/>
                  <a:lumOff val="40000"/>
                </a:schemeClr>
              </a:buClr>
              <a:buFont typeface="Wingdings" panose="05000000000000000000" pitchFamily="2" charset="2"/>
              <a:buChar char="ü"/>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ＡＩの更新により、これまでの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年度と</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年度の流下ごみのカウントに用いた</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が異なっており、</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年度から</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年度までを対象に現行のＡＩを用いて流下ごみのカウントを改めて実施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908050" lvl="1" indent="-342900" algn="just">
              <a:spcAft>
                <a:spcPts val="600"/>
              </a:spcAft>
              <a:buClr>
                <a:schemeClr val="accent1">
                  <a:lumMod val="60000"/>
                  <a:lumOff val="40000"/>
                </a:schemeClr>
              </a:buClr>
              <a:buFont typeface="Wingdings" panose="05000000000000000000" pitchFamily="2" charset="2"/>
              <a:buChar char="ü"/>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これまで</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感潮域の河川カメラ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（平野川（剣橋）・古川（桑才））について、カウントの補正を行っていたが、その方法を見直し、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補正なしで流下ごみのカウントを改めて実施</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。（なお、感潮域に限らず、同一のごみを複数回カウントする可能性は避けられない。）</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spcBef>
                <a:spcPts val="0"/>
              </a:spcBef>
              <a:spcAft>
                <a:spcPts val="600"/>
              </a:spcAft>
              <a:buClr>
                <a:srgbClr val="4472C4">
                  <a:lumMod val="60000"/>
                  <a:lumOff val="40000"/>
                </a:srgbClr>
              </a:buClr>
              <a:buSzTx/>
              <a:buFont typeface="Wingdings" panose="05000000000000000000" pitchFamily="2" charset="2"/>
              <a:buChar char="l"/>
              <a:tabLst/>
              <a:defRPr/>
            </a:pPr>
            <a:r>
              <a:rPr kumimoji="0" lang="ja-JP" altLang="en-US" sz="1600" b="0" i="0" u="none"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流下ごみのカウントを再度実施した結果をもとに、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kumimoji="0" lang="ja-JP" altLang="en-US" sz="1600" b="1" i="0" u="sng" strike="noStrike" kern="100" cap="none"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の再推計を実施</a:t>
            </a:r>
            <a:r>
              <a:rPr kumimoji="0" lang="ja-JP" altLang="en-US" sz="1600" i="0"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spcBef>
                <a:spcPts val="0"/>
              </a:spcBef>
              <a:spcAft>
                <a:spcPts val="600"/>
              </a:spcAft>
              <a:buClr>
                <a:srgbClr val="4472C4">
                  <a:lumMod val="60000"/>
                  <a:lumOff val="40000"/>
                </a:srgbClr>
              </a:buClr>
              <a:buSzTx/>
              <a:buFont typeface="Wingdings" panose="05000000000000000000" pitchFamily="2" charset="2"/>
              <a:buChar char="l"/>
              <a:tabLst/>
              <a:defRPr/>
            </a:pPr>
            <a:r>
              <a:rPr kumimoji="0" lang="ja-JP" altLang="en-US" sz="1600" i="0"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感潮域と非感潮域とでは、カウントに大きな差異（感潮域＞非感潮域）があったことから、</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①感潮域を含めたモデル河川のカウントをもとにした推計結果</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と</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②感潮域を除いたモデル河川のみのカウントをもとにした推計結果</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を示す。</a:t>
            </a:r>
            <a:endParaRPr kumimoji="0" lang="ja-JP" altLang="en-US" sz="1600" b="0" i="0" u="none" strike="noStrike" kern="100" cap="none"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20149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51D8EE8-E5AD-4996-B628-E9B08A9BE4AB}"/>
              </a:ext>
            </a:extLst>
          </p:cNvPr>
          <p:cNvPicPr>
            <a:picLocks noChangeAspect="1"/>
          </p:cNvPicPr>
          <p:nvPr/>
        </p:nvPicPr>
        <p:blipFill>
          <a:blip r:embed="rId2"/>
          <a:stretch>
            <a:fillRect/>
          </a:stretch>
        </p:blipFill>
        <p:spPr>
          <a:xfrm>
            <a:off x="6579380" y="2378269"/>
            <a:ext cx="2940965" cy="1831581"/>
          </a:xfrm>
          <a:prstGeom prst="rect">
            <a:avLst/>
          </a:prstGeom>
        </p:spPr>
      </p:pic>
      <p:pic>
        <p:nvPicPr>
          <p:cNvPr id="4" name="図 3">
            <a:extLst>
              <a:ext uri="{FF2B5EF4-FFF2-40B4-BE49-F238E27FC236}">
                <a16:creationId xmlns:a16="http://schemas.microsoft.com/office/drawing/2014/main" id="{1462A286-AB38-491F-9CCA-9729E4582596}"/>
              </a:ext>
            </a:extLst>
          </p:cNvPr>
          <p:cNvPicPr>
            <a:picLocks noChangeAspect="1"/>
          </p:cNvPicPr>
          <p:nvPr/>
        </p:nvPicPr>
        <p:blipFill>
          <a:blip r:embed="rId3"/>
          <a:stretch>
            <a:fillRect/>
          </a:stretch>
        </p:blipFill>
        <p:spPr>
          <a:xfrm>
            <a:off x="3484669" y="2382345"/>
            <a:ext cx="2940965" cy="1833638"/>
          </a:xfrm>
          <a:prstGeom prst="rect">
            <a:avLst/>
          </a:prstGeom>
        </p:spPr>
      </p:pic>
      <p:pic>
        <p:nvPicPr>
          <p:cNvPr id="2" name="図 1">
            <a:extLst>
              <a:ext uri="{FF2B5EF4-FFF2-40B4-BE49-F238E27FC236}">
                <a16:creationId xmlns:a16="http://schemas.microsoft.com/office/drawing/2014/main" id="{AAA45204-F91B-48CB-9C9D-C630623657D8}"/>
              </a:ext>
            </a:extLst>
          </p:cNvPr>
          <p:cNvPicPr>
            <a:picLocks noChangeAspect="1"/>
          </p:cNvPicPr>
          <p:nvPr/>
        </p:nvPicPr>
        <p:blipFill>
          <a:blip r:embed="rId4"/>
          <a:stretch>
            <a:fillRect/>
          </a:stretch>
        </p:blipFill>
        <p:spPr>
          <a:xfrm>
            <a:off x="386324" y="2382345"/>
            <a:ext cx="2940298" cy="1827505"/>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①感潮域を含めたモデル河川のカウントをもとにした推計結果（年間総量）</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C81BBB28-3C2D-41E8-9462-58D7F24D3BAB}"/>
              </a:ext>
            </a:extLst>
          </p:cNvPr>
          <p:cNvGraphicFramePr>
            <a:graphicFrameLocks noGrp="1"/>
          </p:cNvGraphicFramePr>
          <p:nvPr>
            <p:extLst>
              <p:ext uri="{D42A27DB-BD31-4B8C-83A1-F6EECF244321}">
                <p14:modId xmlns:p14="http://schemas.microsoft.com/office/powerpoint/2010/main" val="3124255040"/>
              </p:ext>
            </p:extLst>
          </p:nvPr>
        </p:nvGraphicFramePr>
        <p:xfrm>
          <a:off x="631411" y="4358360"/>
          <a:ext cx="8640000" cy="2268000"/>
        </p:xfrm>
        <a:graphic>
          <a:graphicData uri="http://schemas.openxmlformats.org/drawingml/2006/table">
            <a:tbl>
              <a:tblPr>
                <a:tableStyleId>{BC89EF96-8CEA-46FF-86C4-4CE0E7609802}</a:tableStyleId>
              </a:tblPr>
              <a:tblGrid>
                <a:gridCol w="1440000">
                  <a:extLst>
                    <a:ext uri="{9D8B030D-6E8A-4147-A177-3AD203B41FA5}">
                      <a16:colId xmlns:a16="http://schemas.microsoft.com/office/drawing/2014/main" val="790424358"/>
                    </a:ext>
                  </a:extLst>
                </a:gridCol>
                <a:gridCol w="1800000">
                  <a:extLst>
                    <a:ext uri="{9D8B030D-6E8A-4147-A177-3AD203B41FA5}">
                      <a16:colId xmlns:a16="http://schemas.microsoft.com/office/drawing/2014/main" val="473378940"/>
                    </a:ext>
                  </a:extLst>
                </a:gridCol>
                <a:gridCol w="1800000">
                  <a:extLst>
                    <a:ext uri="{9D8B030D-6E8A-4147-A177-3AD203B41FA5}">
                      <a16:colId xmlns:a16="http://schemas.microsoft.com/office/drawing/2014/main" val="670396712"/>
                    </a:ext>
                  </a:extLst>
                </a:gridCol>
                <a:gridCol w="1800000">
                  <a:extLst>
                    <a:ext uri="{9D8B030D-6E8A-4147-A177-3AD203B41FA5}">
                      <a16:colId xmlns:a16="http://schemas.microsoft.com/office/drawing/2014/main" val="1343079768"/>
                    </a:ext>
                  </a:extLst>
                </a:gridCol>
                <a:gridCol w="1800000">
                  <a:extLst>
                    <a:ext uri="{9D8B030D-6E8A-4147-A177-3AD203B41FA5}">
                      <a16:colId xmlns:a16="http://schemas.microsoft.com/office/drawing/2014/main" val="2293435931"/>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7,298,409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3,795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216.3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6,305,664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3,279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186.9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6,382,294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3,319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6,226,822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3,238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u="none" strike="noStrike" dirty="0">
                          <a:solidFill>
                            <a:schemeClr val="accent1"/>
                          </a:solidFill>
                          <a:effectLst/>
                          <a:latin typeface="BIZ UDPゴシック" panose="020B0400000000000000" pitchFamily="50" charset="-128"/>
                          <a:ea typeface="BIZ UDPゴシック" panose="020B0400000000000000" pitchFamily="50" charset="-128"/>
                        </a:rPr>
                        <a:t>184.6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6" name="角丸四角形 5">
            <a:extLst>
              <a:ext uri="{FF2B5EF4-FFF2-40B4-BE49-F238E27FC236}">
                <a16:creationId xmlns:a16="http://schemas.microsoft.com/office/drawing/2014/main" id="{EF821874-BBA0-4CAE-8105-DBB1BC2205EB}"/>
              </a:ext>
            </a:extLst>
          </p:cNvPr>
          <p:cNvSpPr/>
          <p:nvPr/>
        </p:nvSpPr>
        <p:spPr>
          <a:xfrm>
            <a:off x="129967" y="1071744"/>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3,795m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216.3t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と推計（再推計前の約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3.7</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48489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6C01588-0EAD-4B34-A9AF-797207D77D33}"/>
              </a:ext>
            </a:extLst>
          </p:cNvPr>
          <p:cNvPicPr>
            <a:picLocks noChangeAspect="1"/>
          </p:cNvPicPr>
          <p:nvPr/>
        </p:nvPicPr>
        <p:blipFill>
          <a:blip r:embed="rId2"/>
          <a:stretch>
            <a:fillRect/>
          </a:stretch>
        </p:blipFill>
        <p:spPr>
          <a:xfrm>
            <a:off x="6577557" y="2394260"/>
            <a:ext cx="2943173" cy="1819532"/>
          </a:xfrm>
          <a:prstGeom prst="rect">
            <a:avLst/>
          </a:prstGeom>
        </p:spPr>
      </p:pic>
      <p:pic>
        <p:nvPicPr>
          <p:cNvPr id="8" name="図 7">
            <a:extLst>
              <a:ext uri="{FF2B5EF4-FFF2-40B4-BE49-F238E27FC236}">
                <a16:creationId xmlns:a16="http://schemas.microsoft.com/office/drawing/2014/main" id="{C48CF07D-4043-4165-B27D-9FB3F5E85346}"/>
              </a:ext>
            </a:extLst>
          </p:cNvPr>
          <p:cNvPicPr>
            <a:picLocks noChangeAspect="1"/>
          </p:cNvPicPr>
          <p:nvPr/>
        </p:nvPicPr>
        <p:blipFill>
          <a:blip r:embed="rId3"/>
          <a:stretch>
            <a:fillRect/>
          </a:stretch>
        </p:blipFill>
        <p:spPr>
          <a:xfrm>
            <a:off x="3478618" y="2394260"/>
            <a:ext cx="2943173" cy="1825756"/>
          </a:xfrm>
          <a:prstGeom prst="rect">
            <a:avLst/>
          </a:prstGeom>
        </p:spPr>
      </p:pic>
      <p:pic>
        <p:nvPicPr>
          <p:cNvPr id="4" name="図 3">
            <a:extLst>
              <a:ext uri="{FF2B5EF4-FFF2-40B4-BE49-F238E27FC236}">
                <a16:creationId xmlns:a16="http://schemas.microsoft.com/office/drawing/2014/main" id="{535E4801-5A03-4593-A00F-49F8B87D5AB4}"/>
              </a:ext>
            </a:extLst>
          </p:cNvPr>
          <p:cNvPicPr>
            <a:picLocks noChangeAspect="1"/>
          </p:cNvPicPr>
          <p:nvPr/>
        </p:nvPicPr>
        <p:blipFill>
          <a:blip r:embed="rId4"/>
          <a:stretch>
            <a:fillRect/>
          </a:stretch>
        </p:blipFill>
        <p:spPr>
          <a:xfrm>
            <a:off x="379681" y="2380222"/>
            <a:ext cx="2943172" cy="1833286"/>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①感潮域を含めたモデル河川のカウントをもとにした推計結果（平水日のみ）</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C81BBB28-3C2D-41E8-9462-58D7F24D3BAB}"/>
              </a:ext>
            </a:extLst>
          </p:cNvPr>
          <p:cNvGraphicFramePr>
            <a:graphicFrameLocks noGrp="1"/>
          </p:cNvGraphicFramePr>
          <p:nvPr>
            <p:extLst>
              <p:ext uri="{D42A27DB-BD31-4B8C-83A1-F6EECF244321}">
                <p14:modId xmlns:p14="http://schemas.microsoft.com/office/powerpoint/2010/main" val="3384633357"/>
              </p:ext>
            </p:extLst>
          </p:nvPr>
        </p:nvGraphicFramePr>
        <p:xfrm>
          <a:off x="507000" y="4358360"/>
          <a:ext cx="8892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620000">
                  <a:extLst>
                    <a:ext uri="{9D8B030D-6E8A-4147-A177-3AD203B41FA5}">
                      <a16:colId xmlns:a16="http://schemas.microsoft.com/office/drawing/2014/main" val="473378940"/>
                    </a:ext>
                  </a:extLst>
                </a:gridCol>
                <a:gridCol w="1620000">
                  <a:extLst>
                    <a:ext uri="{9D8B030D-6E8A-4147-A177-3AD203B41FA5}">
                      <a16:colId xmlns:a16="http://schemas.microsoft.com/office/drawing/2014/main" val="670396712"/>
                    </a:ext>
                  </a:extLst>
                </a:gridCol>
                <a:gridCol w="1620000">
                  <a:extLst>
                    <a:ext uri="{9D8B030D-6E8A-4147-A177-3AD203B41FA5}">
                      <a16:colId xmlns:a16="http://schemas.microsoft.com/office/drawing/2014/main" val="1343079768"/>
                    </a:ext>
                  </a:extLst>
                </a:gridCol>
                <a:gridCol w="1440000">
                  <a:extLst>
                    <a:ext uri="{9D8B030D-6E8A-4147-A177-3AD203B41FA5}">
                      <a16:colId xmlns:a16="http://schemas.microsoft.com/office/drawing/2014/main" val="2293435931"/>
                    </a:ext>
                  </a:extLst>
                </a:gridCol>
                <a:gridCol w="1296000">
                  <a:extLst>
                    <a:ext uri="{9D8B030D-6E8A-4147-A177-3AD203B41FA5}">
                      <a16:colId xmlns:a16="http://schemas.microsoft.com/office/drawing/2014/main" val="2414278967"/>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a:t>
                      </a: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年間平水日数</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（日</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5,374,681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2,795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237</a:t>
                      </a: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4,038,341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2,100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119.7</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-24.9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244</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3,785,017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1,968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112.2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-29.6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219</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4,271,196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2,221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126.6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233</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6" name="角丸四角形 5">
            <a:extLst>
              <a:ext uri="{FF2B5EF4-FFF2-40B4-BE49-F238E27FC236}">
                <a16:creationId xmlns:a16="http://schemas.microsoft.com/office/drawing/2014/main" id="{EF821874-BBA0-4CAE-8105-DBB1BC2205EB}"/>
              </a:ext>
            </a:extLst>
          </p:cNvPr>
          <p:cNvSpPr/>
          <p:nvPr/>
        </p:nvSpPr>
        <p:spPr>
          <a:xfrm>
            <a:off x="129967" y="107174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年間総量は年度によって雨の降り方で大きく変動することも考えられることから、施策の効果による経年的な変化が表れやすいのではないかと期待して、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平水日（日降水量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）のみを対象とした推計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719138" marR="0" lvl="1" indent="-358775" algn="just" defTabSz="457200" rtl="0" eaLnBrk="1" fontAlgn="auto" latinLnBrk="0" hangingPunct="1">
              <a:lnSpc>
                <a:spcPct val="100000"/>
              </a:lnSpc>
              <a:spcBef>
                <a:spcPts val="0"/>
              </a:spcBef>
              <a:spcAft>
                <a:spcPts val="600"/>
              </a:spcAft>
              <a:buClr>
                <a:srgbClr val="4472C4">
                  <a:lumMod val="60000"/>
                  <a:lumOff val="40000"/>
                </a:srgbClr>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年間平水日数は年度及びアメダス地点によって異なる。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53921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62807A3-23BF-4FE5-BA45-9F4D42FEF845}"/>
              </a:ext>
            </a:extLst>
          </p:cNvPr>
          <p:cNvPicPr>
            <a:picLocks noChangeAspect="1"/>
          </p:cNvPicPr>
          <p:nvPr/>
        </p:nvPicPr>
        <p:blipFill>
          <a:blip r:embed="rId2"/>
          <a:stretch>
            <a:fillRect/>
          </a:stretch>
        </p:blipFill>
        <p:spPr>
          <a:xfrm>
            <a:off x="5111800" y="2400667"/>
            <a:ext cx="4626864" cy="3660648"/>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DC78A60-5AF1-447F-B4DE-30113F231FC2}"/>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①感潮域を含めたモデル河川のカウントをもとにした推計結果（</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id="{59CEF839-FED6-4A42-84A8-1323E2654331}"/>
              </a:ext>
            </a:extLst>
          </p:cNvPr>
          <p:cNvGrpSpPr/>
          <p:nvPr/>
        </p:nvGrpSpPr>
        <p:grpSpPr>
          <a:xfrm>
            <a:off x="515495" y="2270963"/>
            <a:ext cx="4021413" cy="1737090"/>
            <a:chOff x="436287" y="2330017"/>
            <a:chExt cx="4021413" cy="1737090"/>
          </a:xfrm>
        </p:grpSpPr>
        <p:pic>
          <p:nvPicPr>
            <p:cNvPr id="21" name="図 20">
              <a:extLst>
                <a:ext uri="{FF2B5EF4-FFF2-40B4-BE49-F238E27FC236}">
                  <a16:creationId xmlns:a16="http://schemas.microsoft.com/office/drawing/2014/main" id="{F8475301-2E5D-4326-AC93-F6FDB2A49A5B}"/>
                </a:ext>
              </a:extLst>
            </p:cNvPr>
            <p:cNvPicPr>
              <a:picLocks noChangeAspect="1"/>
            </p:cNvPicPr>
            <p:nvPr/>
          </p:nvPicPr>
          <p:blipFill rotWithShape="1">
            <a:blip r:embed="rId3"/>
            <a:srcRect l="31287" t="33035" r="55560" b="33642"/>
            <a:stretch/>
          </p:blipFill>
          <p:spPr>
            <a:xfrm>
              <a:off x="436287" y="2537202"/>
              <a:ext cx="843219" cy="1461946"/>
            </a:xfrm>
            <a:prstGeom prst="rect">
              <a:avLst/>
            </a:prstGeom>
          </p:spPr>
        </p:pic>
        <p:sp>
          <p:nvSpPr>
            <p:cNvPr id="22" name="テキスト ボックス 21">
              <a:extLst>
                <a:ext uri="{FF2B5EF4-FFF2-40B4-BE49-F238E27FC236}">
                  <a16:creationId xmlns:a16="http://schemas.microsoft.com/office/drawing/2014/main" id="{9E75CDAE-53BA-4130-8889-3FEBCB6319C8}"/>
                </a:ext>
              </a:extLst>
            </p:cNvPr>
            <p:cNvSpPr txBox="1"/>
            <p:nvPr/>
          </p:nvSpPr>
          <p:spPr>
            <a:xfrm>
              <a:off x="1583196" y="27850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各河川の平均値をもとにした推計値</a:t>
              </a:r>
            </a:p>
          </p:txBody>
        </p:sp>
        <p:sp>
          <p:nvSpPr>
            <p:cNvPr id="23" name="テキスト ボックス 22">
              <a:extLst>
                <a:ext uri="{FF2B5EF4-FFF2-40B4-BE49-F238E27FC236}">
                  <a16:creationId xmlns:a16="http://schemas.microsoft.com/office/drawing/2014/main" id="{5FD5A1EF-B55E-430C-9859-5A8BBEBCD2CE}"/>
                </a:ext>
              </a:extLst>
            </p:cNvPr>
            <p:cNvSpPr txBox="1"/>
            <p:nvPr/>
          </p:nvSpPr>
          <p:spPr>
            <a:xfrm>
              <a:off x="1557598" y="2330017"/>
              <a:ext cx="290010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第３四分位のデータをもとにした推計値</a:t>
              </a:r>
            </a:p>
          </p:txBody>
        </p:sp>
        <p:sp>
          <p:nvSpPr>
            <p:cNvPr id="24" name="テキスト ボックス 23">
              <a:extLst>
                <a:ext uri="{FF2B5EF4-FFF2-40B4-BE49-F238E27FC236}">
                  <a16:creationId xmlns:a16="http://schemas.microsoft.com/office/drawing/2014/main" id="{257B664C-486E-43CA-9910-2F8E740D8E38}"/>
                </a:ext>
              </a:extLst>
            </p:cNvPr>
            <p:cNvSpPr txBox="1"/>
            <p:nvPr/>
          </p:nvSpPr>
          <p:spPr>
            <a:xfrm>
              <a:off x="1583196" y="37901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第１四分位のデータをもとにした推計値</a:t>
              </a:r>
            </a:p>
          </p:txBody>
        </p:sp>
        <p:cxnSp>
          <p:nvCxnSpPr>
            <p:cNvPr id="25" name="直線コネクタ 24">
              <a:extLst>
                <a:ext uri="{FF2B5EF4-FFF2-40B4-BE49-F238E27FC236}">
                  <a16:creationId xmlns:a16="http://schemas.microsoft.com/office/drawing/2014/main" id="{229AE688-6BF0-4CA7-9224-619F1E289328}"/>
                </a:ext>
              </a:extLst>
            </p:cNvPr>
            <p:cNvCxnSpPr>
              <a:cxnSpLocks/>
              <a:stCxn id="23" idx="1"/>
            </p:cNvCxnSpPr>
            <p:nvPr/>
          </p:nvCxnSpPr>
          <p:spPr>
            <a:xfrm flipH="1">
              <a:off x="1279506" y="2468517"/>
              <a:ext cx="278092" cy="6868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F2632FA-2F97-400F-9960-DA1E298E78E8}"/>
                </a:ext>
              </a:extLst>
            </p:cNvPr>
            <p:cNvCxnSpPr>
              <a:cxnSpLocks/>
              <a:stCxn id="22" idx="1"/>
            </p:cNvCxnSpPr>
            <p:nvPr/>
          </p:nvCxnSpPr>
          <p:spPr>
            <a:xfrm flipH="1">
              <a:off x="1279506" y="29235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6EE32A9-FAB7-4948-9ADA-87F9403848AC}"/>
                </a:ext>
              </a:extLst>
            </p:cNvPr>
            <p:cNvCxnSpPr>
              <a:cxnSpLocks/>
              <a:stCxn id="24" idx="1"/>
            </p:cNvCxnSpPr>
            <p:nvPr/>
          </p:nvCxnSpPr>
          <p:spPr>
            <a:xfrm flipH="1">
              <a:off x="1279506" y="39286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5" name="角丸四角形 5">
            <a:extLst>
              <a:ext uri="{FF2B5EF4-FFF2-40B4-BE49-F238E27FC236}">
                <a16:creationId xmlns:a16="http://schemas.microsoft.com/office/drawing/2014/main" id="{FE9C2B6B-E7E3-4D51-B9DD-85957C209992}"/>
              </a:ext>
            </a:extLst>
          </p:cNvPr>
          <p:cNvSpPr/>
          <p:nvPr/>
        </p:nvSpPr>
        <p:spPr>
          <a:xfrm>
            <a:off x="129967" y="1071744"/>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年間総量は年度によって大きく変動することも考えられることから、一定の幅を持たせた形でデータを示すため、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各河川の日別流出量計測値の第１四分位（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値）及び第３四分位（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値）のデータをもとにした推計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6" name="表 15">
            <a:extLst>
              <a:ext uri="{FF2B5EF4-FFF2-40B4-BE49-F238E27FC236}">
                <a16:creationId xmlns:a16="http://schemas.microsoft.com/office/drawing/2014/main" id="{2A48F908-FCE4-478F-8608-5375F1DEEF72}"/>
              </a:ext>
            </a:extLst>
          </p:cNvPr>
          <p:cNvGraphicFramePr>
            <a:graphicFrameLocks noGrp="1"/>
          </p:cNvGraphicFramePr>
          <p:nvPr>
            <p:extLst>
              <p:ext uri="{D42A27DB-BD31-4B8C-83A1-F6EECF244321}">
                <p14:modId xmlns:p14="http://schemas.microsoft.com/office/powerpoint/2010/main" val="2594784825"/>
              </p:ext>
            </p:extLst>
          </p:nvPr>
        </p:nvGraphicFramePr>
        <p:xfrm>
          <a:off x="258202" y="4374094"/>
          <a:ext cx="4536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080000">
                  <a:extLst>
                    <a:ext uri="{9D8B030D-6E8A-4147-A177-3AD203B41FA5}">
                      <a16:colId xmlns:a16="http://schemas.microsoft.com/office/drawing/2014/main" val="473378940"/>
                    </a:ext>
                  </a:extLst>
                </a:gridCol>
                <a:gridCol w="1080000">
                  <a:extLst>
                    <a:ext uri="{9D8B030D-6E8A-4147-A177-3AD203B41FA5}">
                      <a16:colId xmlns:a16="http://schemas.microsoft.com/office/drawing/2014/main" val="670396712"/>
                    </a:ext>
                  </a:extLst>
                </a:gridCol>
                <a:gridCol w="1080000">
                  <a:extLst>
                    <a:ext uri="{9D8B030D-6E8A-4147-A177-3AD203B41FA5}">
                      <a16:colId xmlns:a16="http://schemas.microsoft.com/office/drawing/2014/main" val="1343079768"/>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1</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a:t>
                      </a:r>
                      <a:r>
                        <a:rPr lang="en-US" altLang="zh-TW" sz="1400" b="0" dirty="0">
                          <a:effectLst/>
                          <a:latin typeface="BIZ UDPゴシック" panose="020B0400000000000000" pitchFamily="50" charset="-128"/>
                          <a:ea typeface="BIZ UDPゴシック" panose="020B0400000000000000" pitchFamily="50" charset="-128"/>
                        </a:rPr>
                        <a:t>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平均値</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3</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86.4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216.3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268.8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110.5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186.9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235.9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96.8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249.4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260.9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328365"/>
                  </a:ext>
                </a:extLst>
              </a:tr>
            </a:tbl>
          </a:graphicData>
        </a:graphic>
      </p:graphicFrame>
    </p:spTree>
    <p:extLst>
      <p:ext uri="{BB962C8B-B14F-4D97-AF65-F5344CB8AC3E}">
        <p14:creationId xmlns:p14="http://schemas.microsoft.com/office/powerpoint/2010/main" val="162493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966B851-A894-463D-8C81-C2F88DAD1550}"/>
              </a:ext>
            </a:extLst>
          </p:cNvPr>
          <p:cNvPicPr>
            <a:picLocks noChangeAspect="1"/>
          </p:cNvPicPr>
          <p:nvPr/>
        </p:nvPicPr>
        <p:blipFill>
          <a:blip r:embed="rId2"/>
          <a:stretch>
            <a:fillRect/>
          </a:stretch>
        </p:blipFill>
        <p:spPr>
          <a:xfrm>
            <a:off x="6580504" y="2400387"/>
            <a:ext cx="2940298" cy="1808146"/>
          </a:xfrm>
          <a:prstGeom prst="rect">
            <a:avLst/>
          </a:prstGeom>
        </p:spPr>
      </p:pic>
      <p:pic>
        <p:nvPicPr>
          <p:cNvPr id="10" name="図 9">
            <a:extLst>
              <a:ext uri="{FF2B5EF4-FFF2-40B4-BE49-F238E27FC236}">
                <a16:creationId xmlns:a16="http://schemas.microsoft.com/office/drawing/2014/main" id="{B94E9DE2-A150-4E8A-AFD6-2C5C21C0418A}"/>
              </a:ext>
            </a:extLst>
          </p:cNvPr>
          <p:cNvPicPr>
            <a:picLocks noChangeAspect="1"/>
          </p:cNvPicPr>
          <p:nvPr/>
        </p:nvPicPr>
        <p:blipFill>
          <a:blip r:embed="rId3"/>
          <a:stretch>
            <a:fillRect/>
          </a:stretch>
        </p:blipFill>
        <p:spPr>
          <a:xfrm>
            <a:off x="3481262" y="2399471"/>
            <a:ext cx="2940298" cy="1809062"/>
          </a:xfrm>
          <a:prstGeom prst="rect">
            <a:avLst/>
          </a:prstGeom>
        </p:spPr>
      </p:pic>
      <p:pic>
        <p:nvPicPr>
          <p:cNvPr id="8" name="図 7">
            <a:extLst>
              <a:ext uri="{FF2B5EF4-FFF2-40B4-BE49-F238E27FC236}">
                <a16:creationId xmlns:a16="http://schemas.microsoft.com/office/drawing/2014/main" id="{16B825F7-9A55-4FCD-AF93-C4CCDE565C3F}"/>
              </a:ext>
            </a:extLst>
          </p:cNvPr>
          <p:cNvPicPr>
            <a:picLocks noChangeAspect="1"/>
          </p:cNvPicPr>
          <p:nvPr/>
        </p:nvPicPr>
        <p:blipFill>
          <a:blip r:embed="rId4"/>
          <a:stretch>
            <a:fillRect/>
          </a:stretch>
        </p:blipFill>
        <p:spPr>
          <a:xfrm>
            <a:off x="382020" y="2401017"/>
            <a:ext cx="2940298" cy="1809626"/>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②感潮域を除いたモデル河川のみのカウントをもとにした推計結果（年間総量）</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EF55C72E-2191-4282-A52A-7001420CF412}"/>
              </a:ext>
            </a:extLst>
          </p:cNvPr>
          <p:cNvGraphicFramePr>
            <a:graphicFrameLocks noGrp="1"/>
          </p:cNvGraphicFramePr>
          <p:nvPr>
            <p:extLst>
              <p:ext uri="{D42A27DB-BD31-4B8C-83A1-F6EECF244321}">
                <p14:modId xmlns:p14="http://schemas.microsoft.com/office/powerpoint/2010/main" val="3151711045"/>
              </p:ext>
            </p:extLst>
          </p:nvPr>
        </p:nvGraphicFramePr>
        <p:xfrm>
          <a:off x="631411" y="4358360"/>
          <a:ext cx="8640000" cy="2268000"/>
        </p:xfrm>
        <a:graphic>
          <a:graphicData uri="http://schemas.openxmlformats.org/drawingml/2006/table">
            <a:tbl>
              <a:tblPr>
                <a:tableStyleId>{BC89EF96-8CEA-46FF-86C4-4CE0E7609802}</a:tableStyleId>
              </a:tblPr>
              <a:tblGrid>
                <a:gridCol w="1440000">
                  <a:extLst>
                    <a:ext uri="{9D8B030D-6E8A-4147-A177-3AD203B41FA5}">
                      <a16:colId xmlns:a16="http://schemas.microsoft.com/office/drawing/2014/main" val="790424358"/>
                    </a:ext>
                  </a:extLst>
                </a:gridCol>
                <a:gridCol w="1800000">
                  <a:extLst>
                    <a:ext uri="{9D8B030D-6E8A-4147-A177-3AD203B41FA5}">
                      <a16:colId xmlns:a16="http://schemas.microsoft.com/office/drawing/2014/main" val="473378940"/>
                    </a:ext>
                  </a:extLst>
                </a:gridCol>
                <a:gridCol w="1800000">
                  <a:extLst>
                    <a:ext uri="{9D8B030D-6E8A-4147-A177-3AD203B41FA5}">
                      <a16:colId xmlns:a16="http://schemas.microsoft.com/office/drawing/2014/main" val="670396712"/>
                    </a:ext>
                  </a:extLst>
                </a:gridCol>
                <a:gridCol w="1800000">
                  <a:extLst>
                    <a:ext uri="{9D8B030D-6E8A-4147-A177-3AD203B41FA5}">
                      <a16:colId xmlns:a16="http://schemas.microsoft.com/office/drawing/2014/main" val="1343079768"/>
                    </a:ext>
                  </a:extLst>
                </a:gridCol>
                <a:gridCol w="1800000">
                  <a:extLst>
                    <a:ext uri="{9D8B030D-6E8A-4147-A177-3AD203B41FA5}">
                      <a16:colId xmlns:a16="http://schemas.microsoft.com/office/drawing/2014/main" val="2293435931"/>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5,270,032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2,740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156.2</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2,996,842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1,558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88.8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-43.1</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2,678,138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1,393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-49.2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4,305,846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2,239</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127.6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3" name="角丸四角形 5">
            <a:extLst>
              <a:ext uri="{FF2B5EF4-FFF2-40B4-BE49-F238E27FC236}">
                <a16:creationId xmlns:a16="http://schemas.microsoft.com/office/drawing/2014/main" id="{527E9326-D74C-4271-90A8-46133CEF21B7}"/>
              </a:ext>
            </a:extLst>
          </p:cNvPr>
          <p:cNvSpPr/>
          <p:nvPr/>
        </p:nvSpPr>
        <p:spPr>
          <a:xfrm>
            <a:off x="129968" y="106583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2,740m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156.2t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と推計（再推計前の約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2.7</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35905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22B0D1-39DF-4BD8-80A9-003F7FB63EF5}"/>
              </a:ext>
            </a:extLst>
          </p:cNvPr>
          <p:cNvPicPr>
            <a:picLocks noChangeAspect="1"/>
          </p:cNvPicPr>
          <p:nvPr/>
        </p:nvPicPr>
        <p:blipFill>
          <a:blip r:embed="rId2"/>
          <a:stretch>
            <a:fillRect/>
          </a:stretch>
        </p:blipFill>
        <p:spPr>
          <a:xfrm>
            <a:off x="6580051" y="2402692"/>
            <a:ext cx="2938492" cy="1807951"/>
          </a:xfrm>
          <a:prstGeom prst="rect">
            <a:avLst/>
          </a:prstGeom>
        </p:spPr>
      </p:pic>
      <p:pic>
        <p:nvPicPr>
          <p:cNvPr id="3" name="図 2">
            <a:extLst>
              <a:ext uri="{FF2B5EF4-FFF2-40B4-BE49-F238E27FC236}">
                <a16:creationId xmlns:a16="http://schemas.microsoft.com/office/drawing/2014/main" id="{C332D42A-944F-41B4-A4C9-06D2AE32B54D}"/>
              </a:ext>
            </a:extLst>
          </p:cNvPr>
          <p:cNvPicPr>
            <a:picLocks noChangeAspect="1"/>
          </p:cNvPicPr>
          <p:nvPr/>
        </p:nvPicPr>
        <p:blipFill>
          <a:blip r:embed="rId3"/>
          <a:stretch>
            <a:fillRect/>
          </a:stretch>
        </p:blipFill>
        <p:spPr>
          <a:xfrm>
            <a:off x="3486151" y="2402129"/>
            <a:ext cx="2938492" cy="1808514"/>
          </a:xfrm>
          <a:prstGeom prst="rect">
            <a:avLst/>
          </a:prstGeom>
        </p:spPr>
      </p:pic>
      <p:pic>
        <p:nvPicPr>
          <p:cNvPr id="2" name="図 1">
            <a:extLst>
              <a:ext uri="{FF2B5EF4-FFF2-40B4-BE49-F238E27FC236}">
                <a16:creationId xmlns:a16="http://schemas.microsoft.com/office/drawing/2014/main" id="{A0C55841-3DAE-441B-8262-F4CBAB839A4D}"/>
              </a:ext>
            </a:extLst>
          </p:cNvPr>
          <p:cNvPicPr>
            <a:picLocks noChangeAspect="1"/>
          </p:cNvPicPr>
          <p:nvPr/>
        </p:nvPicPr>
        <p:blipFill>
          <a:blip r:embed="rId4"/>
          <a:stretch>
            <a:fillRect/>
          </a:stretch>
        </p:blipFill>
        <p:spPr>
          <a:xfrm>
            <a:off x="387457" y="2401213"/>
            <a:ext cx="2938492" cy="1809430"/>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②感潮域を除いたモデル河川のみのカウントをもとにした推計結果（平水日のみ）</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EF55C72E-2191-4282-A52A-7001420CF412}"/>
              </a:ext>
            </a:extLst>
          </p:cNvPr>
          <p:cNvGraphicFramePr>
            <a:graphicFrameLocks noGrp="1"/>
          </p:cNvGraphicFramePr>
          <p:nvPr>
            <p:extLst>
              <p:ext uri="{D42A27DB-BD31-4B8C-83A1-F6EECF244321}">
                <p14:modId xmlns:p14="http://schemas.microsoft.com/office/powerpoint/2010/main" val="1650158124"/>
              </p:ext>
            </p:extLst>
          </p:nvPr>
        </p:nvGraphicFramePr>
        <p:xfrm>
          <a:off x="505412" y="4358360"/>
          <a:ext cx="8892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620000">
                  <a:extLst>
                    <a:ext uri="{9D8B030D-6E8A-4147-A177-3AD203B41FA5}">
                      <a16:colId xmlns:a16="http://schemas.microsoft.com/office/drawing/2014/main" val="473378940"/>
                    </a:ext>
                  </a:extLst>
                </a:gridCol>
                <a:gridCol w="1620000">
                  <a:extLst>
                    <a:ext uri="{9D8B030D-6E8A-4147-A177-3AD203B41FA5}">
                      <a16:colId xmlns:a16="http://schemas.microsoft.com/office/drawing/2014/main" val="670396712"/>
                    </a:ext>
                  </a:extLst>
                </a:gridCol>
                <a:gridCol w="1620000">
                  <a:extLst>
                    <a:ext uri="{9D8B030D-6E8A-4147-A177-3AD203B41FA5}">
                      <a16:colId xmlns:a16="http://schemas.microsoft.com/office/drawing/2014/main" val="1343079768"/>
                    </a:ext>
                  </a:extLst>
                </a:gridCol>
                <a:gridCol w="1440000">
                  <a:extLst>
                    <a:ext uri="{9D8B030D-6E8A-4147-A177-3AD203B41FA5}">
                      <a16:colId xmlns:a16="http://schemas.microsoft.com/office/drawing/2014/main" val="2293435931"/>
                    </a:ext>
                  </a:extLst>
                </a:gridCol>
                <a:gridCol w="1296000">
                  <a:extLst>
                    <a:ext uri="{9D8B030D-6E8A-4147-A177-3AD203B41FA5}">
                      <a16:colId xmlns:a16="http://schemas.microsoft.com/office/drawing/2014/main" val="869762819"/>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a:t>
                      </a:r>
                      <a:r>
                        <a:rPr lang="zh-TW" altLang="en-US" sz="1400" b="0" dirty="0">
                          <a:effectLst/>
                          <a:latin typeface="BIZ UDPゴシック" panose="020B0400000000000000" pitchFamily="50" charset="-128"/>
                          <a:ea typeface="BIZ UDPゴシック" panose="020B0400000000000000" pitchFamily="50" charset="-128"/>
                        </a:rPr>
                        <a:t>総</a:t>
                      </a:r>
                      <a:r>
                        <a:rPr lang="ja-JP" altLang="en-US" sz="1400" b="0" dirty="0">
                          <a:effectLst/>
                          <a:latin typeface="BIZ UDPゴシック" panose="020B0400000000000000" pitchFamily="50" charset="-128"/>
                          <a:ea typeface="BIZ UDPゴシック" panose="020B0400000000000000" pitchFamily="50" charset="-128"/>
                        </a:rPr>
                        <a:t>流出</a:t>
                      </a:r>
                      <a:r>
                        <a:rPr lang="zh-TW" altLang="en-US" sz="1400" b="0" dirty="0">
                          <a:effectLst/>
                          <a:latin typeface="BIZ UDPゴシック" panose="020B0400000000000000" pitchFamily="50" charset="-128"/>
                          <a:ea typeface="BIZ UDPゴシック" panose="020B0400000000000000" pitchFamily="50" charset="-128"/>
                        </a:rPr>
                        <a:t>個数</a:t>
                      </a:r>
                      <a:endParaRPr lang="en-US" altLang="zh-TW"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（個</a:t>
                      </a:r>
                      <a:r>
                        <a:rPr lang="en-US" altLang="zh-TW" sz="1400" b="0" dirty="0">
                          <a:effectLst/>
                          <a:latin typeface="BIZ UDPゴシック" panose="020B0400000000000000" pitchFamily="50" charset="-128"/>
                          <a:ea typeface="BIZ UDPゴシック" panose="020B0400000000000000" pitchFamily="50" charset="-128"/>
                        </a:rPr>
                        <a: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平水日総流出容積</a:t>
                      </a:r>
                      <a:endParaRPr lang="en-US" altLang="ja-JP" sz="1400" b="0" baseline="3000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m</a:t>
                      </a:r>
                      <a:r>
                        <a:rPr lang="en-US" sz="1400" b="0" baseline="30000" dirty="0">
                          <a:effectLst/>
                          <a:latin typeface="BIZ UDPゴシック" panose="020B0400000000000000" pitchFamily="50" charset="-128"/>
                          <a:ea typeface="BIZ UDPゴシック" panose="020B0400000000000000" pitchFamily="50" charset="-128"/>
                        </a:rPr>
                        <a:t>3</a:t>
                      </a:r>
                      <a:r>
                        <a:rPr lang="en-US"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平水日総流出重量</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基準年度からの</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増減率（</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年間平水日数</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（日</a:t>
                      </a:r>
                      <a:r>
                        <a:rPr lang="en-US" altLang="ja-JP" sz="1400" b="0" dirty="0">
                          <a:effectLst/>
                          <a:latin typeface="BIZ UDPゴシック" panose="020B0400000000000000" pitchFamily="50" charset="-128"/>
                          <a:ea typeface="BIZ UDPゴシック" panose="020B0400000000000000" pitchFamily="50" charset="-128"/>
                        </a:rPr>
                        <a: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3,790,819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1,971</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112.4</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基準年度</a:t>
                      </a:r>
                      <a:endParaRPr lang="en-US" altLang="ja-JP" sz="1400" b="0"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237</a:t>
                      </a:r>
                      <a:r>
                        <a:rPr lang="ja-JP" altLang="en-US" sz="1400" b="0"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1,820,122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946</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53.9</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-52.0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244</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1,477,230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768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solidFill>
                            <a:schemeClr val="accent1"/>
                          </a:solidFill>
                          <a:effectLst/>
                          <a:latin typeface="BIZ UDPゴシック" panose="020B0400000000000000" pitchFamily="50" charset="-128"/>
                          <a:ea typeface="BIZ UDPゴシック" panose="020B0400000000000000" pitchFamily="50" charset="-128"/>
                        </a:rPr>
                        <a:t>43.8</a:t>
                      </a:r>
                      <a:endParaRPr lang="en-US" altLang="ja-JP" sz="1400" b="0" i="0" u="none" strike="noStrike">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-61.0</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219</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3,012,378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1,566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89.3</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-20.5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233</a:t>
                      </a:r>
                      <a:r>
                        <a:rPr lang="ja-JP" altLang="en-US" sz="1400" b="0" i="0" u="none" strike="noStrike" dirty="0">
                          <a:solidFill>
                            <a:schemeClr val="accent1"/>
                          </a:solidFill>
                          <a:effectLst/>
                          <a:latin typeface="BIZ UDPゴシック" panose="020B0400000000000000" pitchFamily="50" charset="-128"/>
                          <a:ea typeface="BIZ UDPゴシック" panose="020B0400000000000000" pitchFamily="50" charset="-128"/>
                        </a:rPr>
                        <a:t>～</a:t>
                      </a: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328365"/>
                  </a:ext>
                </a:extLst>
              </a:tr>
            </a:tbl>
          </a:graphicData>
        </a:graphic>
      </p:graphicFrame>
      <p:sp>
        <p:nvSpPr>
          <p:cNvPr id="13" name="角丸四角形 5">
            <a:extLst>
              <a:ext uri="{FF2B5EF4-FFF2-40B4-BE49-F238E27FC236}">
                <a16:creationId xmlns:a16="http://schemas.microsoft.com/office/drawing/2014/main" id="{527E9326-D74C-4271-90A8-46133CEF21B7}"/>
              </a:ext>
            </a:extLst>
          </p:cNvPr>
          <p:cNvSpPr/>
          <p:nvPr/>
        </p:nvSpPr>
        <p:spPr>
          <a:xfrm>
            <a:off x="129968" y="1065835"/>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年間総量は年度によって雨の降り方で大きく変動することも考えられることから、施策の効果による経年的な変化が表れやすいのではないかと期待して、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平水日（日降水量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）のみを対象とした推計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719138" marR="0" lvl="1" indent="-358775" algn="just" defTabSz="457200" rtl="0" eaLnBrk="1" fontAlgn="auto" latinLnBrk="0" hangingPunct="1">
              <a:lnSpc>
                <a:spcPct val="100000"/>
              </a:lnSpc>
              <a:spcBef>
                <a:spcPts val="0"/>
              </a:spcBef>
              <a:spcAft>
                <a:spcPts val="600"/>
              </a:spcAft>
              <a:buClr>
                <a:srgbClr val="4472C4">
                  <a:lumMod val="60000"/>
                  <a:lumOff val="40000"/>
                </a:srgbClr>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年間平水日数は年度及びアメダス地点によって異なる。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25583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再</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②感潮域を除いたモデル河川のみのカウントをもとにした推計結果（</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値）</a:t>
            </a:r>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角丸四角形 5">
            <a:extLst>
              <a:ext uri="{FF2B5EF4-FFF2-40B4-BE49-F238E27FC236}">
                <a16:creationId xmlns:a16="http://schemas.microsoft.com/office/drawing/2014/main" id="{BCDA3559-7398-4D73-B503-A4407D15968C}"/>
              </a:ext>
            </a:extLst>
          </p:cNvPr>
          <p:cNvSpPr/>
          <p:nvPr/>
        </p:nvSpPr>
        <p:spPr>
          <a:xfrm>
            <a:off x="129967" y="1071744"/>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年間総量は年度によって大きく変動することも考えられることから、一定の幅を持たせた形でデータを示すため、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各河川の日別流出量計測値の第１四分位（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値）及び第３四分位（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値）のデータをもとにした推計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を実施。</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26" name="表 25">
            <a:extLst>
              <a:ext uri="{FF2B5EF4-FFF2-40B4-BE49-F238E27FC236}">
                <a16:creationId xmlns:a16="http://schemas.microsoft.com/office/drawing/2014/main" id="{A32F769B-955C-4752-9CCD-9B4AC85EA2AA}"/>
              </a:ext>
            </a:extLst>
          </p:cNvPr>
          <p:cNvGraphicFramePr>
            <a:graphicFrameLocks noGrp="1"/>
          </p:cNvGraphicFramePr>
          <p:nvPr>
            <p:extLst>
              <p:ext uri="{D42A27DB-BD31-4B8C-83A1-F6EECF244321}">
                <p14:modId xmlns:p14="http://schemas.microsoft.com/office/powerpoint/2010/main" val="2410900575"/>
              </p:ext>
            </p:extLst>
          </p:nvPr>
        </p:nvGraphicFramePr>
        <p:xfrm>
          <a:off x="258202" y="4374094"/>
          <a:ext cx="4536000" cy="2268000"/>
        </p:xfrm>
        <a:graphic>
          <a:graphicData uri="http://schemas.openxmlformats.org/drawingml/2006/table">
            <a:tbl>
              <a:tblPr>
                <a:tableStyleId>{BC89EF96-8CEA-46FF-86C4-4CE0E7609802}</a:tableStyleId>
              </a:tblPr>
              <a:tblGrid>
                <a:gridCol w="1296000">
                  <a:extLst>
                    <a:ext uri="{9D8B030D-6E8A-4147-A177-3AD203B41FA5}">
                      <a16:colId xmlns:a16="http://schemas.microsoft.com/office/drawing/2014/main" val="790424358"/>
                    </a:ext>
                  </a:extLst>
                </a:gridCol>
                <a:gridCol w="1080000">
                  <a:extLst>
                    <a:ext uri="{9D8B030D-6E8A-4147-A177-3AD203B41FA5}">
                      <a16:colId xmlns:a16="http://schemas.microsoft.com/office/drawing/2014/main" val="473378940"/>
                    </a:ext>
                  </a:extLst>
                </a:gridCol>
                <a:gridCol w="1080000">
                  <a:extLst>
                    <a:ext uri="{9D8B030D-6E8A-4147-A177-3AD203B41FA5}">
                      <a16:colId xmlns:a16="http://schemas.microsoft.com/office/drawing/2014/main" val="670396712"/>
                    </a:ext>
                  </a:extLst>
                </a:gridCol>
                <a:gridCol w="1080000">
                  <a:extLst>
                    <a:ext uri="{9D8B030D-6E8A-4147-A177-3AD203B41FA5}">
                      <a16:colId xmlns:a16="http://schemas.microsoft.com/office/drawing/2014/main" val="1343079768"/>
                    </a:ext>
                  </a:extLst>
                </a:gridCol>
              </a:tblGrid>
              <a:tr h="540000">
                <a:tc>
                  <a:txBody>
                    <a:bodyPr/>
                    <a:lstStyle/>
                    <a:p>
                      <a:pPr algn="ctr"/>
                      <a:r>
                        <a:rPr kumimoji="1" lang="ja-JP" altLang="en-US" sz="1400" dirty="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1</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zh-TW" altLang="en-US" sz="1400" b="0" dirty="0">
                          <a:effectLst/>
                          <a:latin typeface="BIZ UDPゴシック" panose="020B0400000000000000" pitchFamily="50" charset="-128"/>
                          <a:ea typeface="BIZ UDPゴシック" panose="020B0400000000000000" pitchFamily="50" charset="-128"/>
                        </a:rPr>
                        <a:t>（</a:t>
                      </a:r>
                      <a:r>
                        <a:rPr lang="en-US" altLang="zh-TW" sz="1400" b="0" dirty="0">
                          <a:effectLst/>
                          <a:latin typeface="BIZ UDPゴシック" panose="020B0400000000000000" pitchFamily="50" charset="-128"/>
                          <a:ea typeface="BIZ UDPゴシック" panose="020B0400000000000000" pitchFamily="50" charset="-128"/>
                        </a:rPr>
                        <a:t>t/</a:t>
                      </a:r>
                      <a:r>
                        <a:rPr lang="zh-TW"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平均値</a:t>
                      </a:r>
                      <a:endParaRPr lang="en-US" altLang="ja-JP" sz="1400" b="0" dirty="0">
                        <a:effectLst/>
                        <a:latin typeface="BIZ UDPゴシック" panose="020B0400000000000000" pitchFamily="50" charset="-128"/>
                        <a:ea typeface="BIZ UDPゴシック" panose="020B0400000000000000" pitchFamily="50" charset="-128"/>
                      </a:endParaRPr>
                    </a:p>
                    <a:p>
                      <a:pPr algn="ct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0" dirty="0">
                          <a:effectLst/>
                          <a:latin typeface="BIZ UDPゴシック" panose="020B0400000000000000" pitchFamily="50" charset="-128"/>
                          <a:ea typeface="BIZ UDPゴシック" panose="020B0400000000000000" pitchFamily="50" charset="-128"/>
                        </a:rPr>
                        <a:t>第</a:t>
                      </a:r>
                      <a:r>
                        <a:rPr lang="en-US" altLang="ja-JP" sz="1400" b="0" dirty="0">
                          <a:effectLst/>
                          <a:latin typeface="BIZ UDPゴシック" panose="020B0400000000000000" pitchFamily="50" charset="-128"/>
                          <a:ea typeface="BIZ UDPゴシック" panose="020B0400000000000000" pitchFamily="50" charset="-128"/>
                        </a:rPr>
                        <a:t>3</a:t>
                      </a:r>
                      <a:r>
                        <a:rPr lang="ja-JP" altLang="en-US" sz="1400" b="0" dirty="0">
                          <a:effectLst/>
                          <a:latin typeface="BIZ UDPゴシック" panose="020B0400000000000000" pitchFamily="50" charset="-128"/>
                          <a:ea typeface="BIZ UDPゴシック" panose="020B0400000000000000" pitchFamily="50" charset="-128"/>
                        </a:rPr>
                        <a:t>四分位</a:t>
                      </a:r>
                      <a:endParaRPr lang="en-US" altLang="ja-JP" sz="1400" b="0" dirty="0">
                        <a:effectLst/>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a:effectLst/>
                          <a:latin typeface="BIZ UDPゴシック" panose="020B0400000000000000" pitchFamily="50" charset="-128"/>
                          <a:ea typeface="BIZ UDPゴシック" panose="020B0400000000000000" pitchFamily="50" charset="-128"/>
                        </a:rPr>
                        <a:t>（</a:t>
                      </a:r>
                      <a:r>
                        <a:rPr lang="en-US" altLang="ja-JP" sz="1400" b="0" dirty="0">
                          <a:effectLst/>
                          <a:latin typeface="BIZ UDPゴシック" panose="020B0400000000000000" pitchFamily="50" charset="-128"/>
                          <a:ea typeface="BIZ UDPゴシック" panose="020B0400000000000000" pitchFamily="50" charset="-128"/>
                        </a:rPr>
                        <a:t>t/</a:t>
                      </a:r>
                      <a:r>
                        <a:rPr lang="ja-JP" altLang="en-US" sz="14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2021</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R3</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53.9</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rPr>
                        <a:t>156.2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193.6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488552"/>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2022</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R4</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41.8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88.8</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124.6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8522224"/>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2023</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R5</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26.7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79.4</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98.7</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1921969"/>
                  </a:ext>
                </a:extLst>
              </a:tr>
              <a:tr h="432000">
                <a:tc>
                  <a:txBody>
                    <a:bodyPr/>
                    <a:lstStyle/>
                    <a:p>
                      <a:pPr algn="ctr"/>
                      <a:r>
                        <a:rPr lang="en-US" altLang="ja-JP" sz="1400" b="0" dirty="0">
                          <a:latin typeface="BIZ UDPゴシック" panose="020B0400000000000000" pitchFamily="50" charset="-128"/>
                          <a:ea typeface="BIZ UDPゴシック" panose="020B0400000000000000" pitchFamily="50" charset="-128"/>
                        </a:rPr>
                        <a:t>2024</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R6</a:t>
                      </a:r>
                      <a:r>
                        <a:rPr lang="ja-JP" altLang="en-US" sz="1400" b="0" dirty="0">
                          <a:latin typeface="BIZ UDPゴシック" panose="020B0400000000000000" pitchFamily="50" charset="-128"/>
                          <a:ea typeface="BIZ UDPゴシック" panose="020B0400000000000000" pitchFamily="50" charset="-128"/>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35.2</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127.6</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accent1"/>
                          </a:solidFill>
                          <a:effectLst/>
                          <a:latin typeface="BIZ UDPゴシック" panose="020B0400000000000000" pitchFamily="50" charset="-128"/>
                          <a:ea typeface="BIZ UDPゴシック" panose="020B0400000000000000" pitchFamily="50" charset="-128"/>
                        </a:rPr>
                        <a:t>191.5</a:t>
                      </a:r>
                      <a:endParaRPr lang="en-US" altLang="ja-JP" sz="1400" b="0" i="0" u="none" strike="noStrike" dirty="0">
                        <a:solidFill>
                          <a:schemeClr val="accent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328365"/>
                  </a:ext>
                </a:extLst>
              </a:tr>
            </a:tbl>
          </a:graphicData>
        </a:graphic>
      </p:graphicFrame>
      <p:grpSp>
        <p:nvGrpSpPr>
          <p:cNvPr id="15" name="グループ化 14">
            <a:extLst>
              <a:ext uri="{FF2B5EF4-FFF2-40B4-BE49-F238E27FC236}">
                <a16:creationId xmlns:a16="http://schemas.microsoft.com/office/drawing/2014/main" id="{2595A842-F61E-4D32-B0DF-C0E6E2CB7F0F}"/>
              </a:ext>
            </a:extLst>
          </p:cNvPr>
          <p:cNvGrpSpPr/>
          <p:nvPr/>
        </p:nvGrpSpPr>
        <p:grpSpPr>
          <a:xfrm>
            <a:off x="515495" y="2270963"/>
            <a:ext cx="4021413" cy="1737090"/>
            <a:chOff x="436287" y="2330017"/>
            <a:chExt cx="4021413" cy="1737090"/>
          </a:xfrm>
        </p:grpSpPr>
        <p:pic>
          <p:nvPicPr>
            <p:cNvPr id="16" name="図 15">
              <a:extLst>
                <a:ext uri="{FF2B5EF4-FFF2-40B4-BE49-F238E27FC236}">
                  <a16:creationId xmlns:a16="http://schemas.microsoft.com/office/drawing/2014/main" id="{D84B26AE-7465-44EE-81FB-9E32FE0FABE3}"/>
                </a:ext>
              </a:extLst>
            </p:cNvPr>
            <p:cNvPicPr>
              <a:picLocks noChangeAspect="1"/>
            </p:cNvPicPr>
            <p:nvPr/>
          </p:nvPicPr>
          <p:blipFill rotWithShape="1">
            <a:blip r:embed="rId2"/>
            <a:srcRect l="31287" t="33035" r="55560" b="33642"/>
            <a:stretch/>
          </p:blipFill>
          <p:spPr>
            <a:xfrm>
              <a:off x="436287" y="2537202"/>
              <a:ext cx="843219" cy="1461946"/>
            </a:xfrm>
            <a:prstGeom prst="rect">
              <a:avLst/>
            </a:prstGeom>
          </p:spPr>
        </p:pic>
        <p:sp>
          <p:nvSpPr>
            <p:cNvPr id="17" name="テキスト ボックス 16">
              <a:extLst>
                <a:ext uri="{FF2B5EF4-FFF2-40B4-BE49-F238E27FC236}">
                  <a16:creationId xmlns:a16="http://schemas.microsoft.com/office/drawing/2014/main" id="{78196590-F743-4622-8BC0-898BA2FC9024}"/>
                </a:ext>
              </a:extLst>
            </p:cNvPr>
            <p:cNvSpPr txBox="1"/>
            <p:nvPr/>
          </p:nvSpPr>
          <p:spPr>
            <a:xfrm>
              <a:off x="1583196" y="27850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各河川の平均値をもとにした推計値</a:t>
              </a:r>
            </a:p>
          </p:txBody>
        </p:sp>
        <p:sp>
          <p:nvSpPr>
            <p:cNvPr id="27" name="テキスト ボックス 26">
              <a:extLst>
                <a:ext uri="{FF2B5EF4-FFF2-40B4-BE49-F238E27FC236}">
                  <a16:creationId xmlns:a16="http://schemas.microsoft.com/office/drawing/2014/main" id="{0955721B-C4F6-43C9-BF94-345BBAEEEAFD}"/>
                </a:ext>
              </a:extLst>
            </p:cNvPr>
            <p:cNvSpPr txBox="1"/>
            <p:nvPr/>
          </p:nvSpPr>
          <p:spPr>
            <a:xfrm>
              <a:off x="1557598" y="2330017"/>
              <a:ext cx="290010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第３四分位のデータをもとにした推計値</a:t>
              </a:r>
            </a:p>
          </p:txBody>
        </p:sp>
        <p:sp>
          <p:nvSpPr>
            <p:cNvPr id="28" name="テキスト ボックス 27">
              <a:extLst>
                <a:ext uri="{FF2B5EF4-FFF2-40B4-BE49-F238E27FC236}">
                  <a16:creationId xmlns:a16="http://schemas.microsoft.com/office/drawing/2014/main" id="{1226AA41-14B7-48B7-BDB3-9214F00D7E6C}"/>
                </a:ext>
              </a:extLst>
            </p:cNvPr>
            <p:cNvSpPr txBox="1"/>
            <p:nvPr/>
          </p:nvSpPr>
          <p:spPr>
            <a:xfrm>
              <a:off x="1583196" y="3790108"/>
              <a:ext cx="287450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第１四分位のデータをもとにした推計値</a:t>
              </a:r>
            </a:p>
          </p:txBody>
        </p:sp>
        <p:cxnSp>
          <p:nvCxnSpPr>
            <p:cNvPr id="29" name="直線コネクタ 28">
              <a:extLst>
                <a:ext uri="{FF2B5EF4-FFF2-40B4-BE49-F238E27FC236}">
                  <a16:creationId xmlns:a16="http://schemas.microsoft.com/office/drawing/2014/main" id="{6089FB32-9094-43F8-9F2A-76A2F7C4A1BA}"/>
                </a:ext>
              </a:extLst>
            </p:cNvPr>
            <p:cNvCxnSpPr>
              <a:cxnSpLocks/>
              <a:stCxn id="27" idx="1"/>
            </p:cNvCxnSpPr>
            <p:nvPr/>
          </p:nvCxnSpPr>
          <p:spPr>
            <a:xfrm flipH="1">
              <a:off x="1279506" y="2468517"/>
              <a:ext cx="278092" cy="6868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F221B07-2F2F-4A58-93E0-E29B84E2431C}"/>
                </a:ext>
              </a:extLst>
            </p:cNvPr>
            <p:cNvCxnSpPr>
              <a:cxnSpLocks/>
              <a:stCxn id="17" idx="1"/>
            </p:cNvCxnSpPr>
            <p:nvPr/>
          </p:nvCxnSpPr>
          <p:spPr>
            <a:xfrm flipH="1">
              <a:off x="1279506" y="29235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0985BCC-5391-4618-956E-26AF6005E29C}"/>
                </a:ext>
              </a:extLst>
            </p:cNvPr>
            <p:cNvCxnSpPr>
              <a:cxnSpLocks/>
              <a:stCxn id="28" idx="1"/>
            </p:cNvCxnSpPr>
            <p:nvPr/>
          </p:nvCxnSpPr>
          <p:spPr>
            <a:xfrm flipH="1">
              <a:off x="1279506" y="3928608"/>
              <a:ext cx="303690" cy="41825"/>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2" name="図 1">
            <a:extLst>
              <a:ext uri="{FF2B5EF4-FFF2-40B4-BE49-F238E27FC236}">
                <a16:creationId xmlns:a16="http://schemas.microsoft.com/office/drawing/2014/main" id="{E512CC09-B267-403D-B095-9EC7671FBD3A}"/>
              </a:ext>
            </a:extLst>
          </p:cNvPr>
          <p:cNvPicPr>
            <a:picLocks noChangeAspect="1"/>
          </p:cNvPicPr>
          <p:nvPr/>
        </p:nvPicPr>
        <p:blipFill>
          <a:blip r:embed="rId3"/>
          <a:stretch>
            <a:fillRect/>
          </a:stretch>
        </p:blipFill>
        <p:spPr>
          <a:xfrm>
            <a:off x="5111800" y="2400667"/>
            <a:ext cx="4637532" cy="3677412"/>
          </a:xfrm>
          <a:prstGeom prst="rect">
            <a:avLst/>
          </a:prstGeom>
        </p:spPr>
      </p:pic>
    </p:spTree>
    <p:extLst>
      <p:ext uri="{BB962C8B-B14F-4D97-AF65-F5344CB8AC3E}">
        <p14:creationId xmlns:p14="http://schemas.microsoft.com/office/powerpoint/2010/main" val="281784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大阪湾に流入するプラスチックごみの量の推計について（まとめ）</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角丸四角形 5">
            <a:extLst>
              <a:ext uri="{FF2B5EF4-FFF2-40B4-BE49-F238E27FC236}">
                <a16:creationId xmlns:a16="http://schemas.microsoft.com/office/drawing/2014/main" id="{E2993E62-E631-4321-BABC-954BCF9F1C7C}"/>
              </a:ext>
            </a:extLst>
          </p:cNvPr>
          <p:cNvSpPr/>
          <p:nvPr/>
        </p:nvSpPr>
        <p:spPr>
          <a:xfrm>
            <a:off x="129968" y="725101"/>
            <a:ext cx="9642888" cy="286450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Clr>
                <a:schemeClr val="accent1"/>
              </a:buClr>
              <a:buFont typeface="Wingdings" panose="05000000000000000000" pitchFamily="2" charset="2"/>
              <a:buChar char="Ø"/>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について、プランの基準年度である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を対象として、府域のモデル河川に設置された防災カメラ画像をもとに推計を実施したところ、</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暫定値として容積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2,740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3,795m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156.2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216.3t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年間総量の推計結果は大きく変動しているが、その要因は明らかとなっておらず、また、経年的な減少傾向が認められるとは言えない。</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年間総量は年度によって大きく変動することも考えられることから、降水による影響の排除やデータの分散を考慮した推計を試みたが、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経年的な変化について一定の傾向を見出すことは困難</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大阪湾に流入するプラスチックごみ量の実態をより適切に把握し、施策効果の評価に資することができるよう、</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引き続き推計の方法・精度の改善に取り組むことが必要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just">
              <a:spcAft>
                <a:spcPts val="600"/>
              </a:spcAft>
              <a:buClr>
                <a:schemeClr val="accent1"/>
              </a:buClr>
            </a:pP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2D024FD0-2EFE-47F5-B680-93676D1632F4}"/>
              </a:ext>
            </a:extLst>
          </p:cNvPr>
          <p:cNvSpPr/>
          <p:nvPr/>
        </p:nvSpPr>
        <p:spPr>
          <a:xfrm>
            <a:off x="129968" y="3738706"/>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＜参考＞国の動き</a:t>
            </a:r>
          </a:p>
        </p:txBody>
      </p:sp>
      <p:sp>
        <p:nvSpPr>
          <p:cNvPr id="8" name="角丸四角形 5">
            <a:extLst>
              <a:ext uri="{FF2B5EF4-FFF2-40B4-BE49-F238E27FC236}">
                <a16:creationId xmlns:a16="http://schemas.microsoft.com/office/drawing/2014/main" id="{5621711A-1268-4BD0-AA0B-01CE2E8D7FD8}"/>
              </a:ext>
            </a:extLst>
          </p:cNvPr>
          <p:cNvSpPr/>
          <p:nvPr/>
        </p:nvSpPr>
        <p:spPr>
          <a:xfrm>
            <a:off x="131556" y="4098706"/>
            <a:ext cx="9642888" cy="221817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環境省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では、海洋プラスチックごみ対策を着実に進め、その進捗を把握するための基礎情報として、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日本におけるプラスチックごみの海洋への流出総量や内訳データベース</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流出量インベントリ</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の推計・評価手法の検討</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を行っているところ。ただし、推計値の精度については、課題もあることなどから、関連する調査・研究成果等を踏まえ、</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引き続き精緻化・更新</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を行うものとしている。</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565150" lvl="1" algn="just">
              <a:spcAft>
                <a:spcPts val="600"/>
              </a:spcAft>
              <a:buClr>
                <a:schemeClr val="accent1">
                  <a:lumMod val="60000"/>
                  <a:lumOff val="40000"/>
                </a:schemeClr>
              </a:buCl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日本の海洋プラスチックごみ流出量の推計（</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令和</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6</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年度検討結果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a:t>
            </a: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瀬戸内海プラごみ対策ネットワーク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では、「効果的・効率的な対策の検討」を進めるため、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瀬戸内海へのプラスチックごみの流入量やホットスポットの把握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に取り組んでいるところ。流入実態の把握に基づき、より実効性の高い対策の立案および実施への反映を図るとしているが、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推計結果は未公表</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425427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２．取組指標の状況</a:t>
            </a:r>
            <a:br>
              <a:rPr kumimoji="1" lang="ja-JP" altLang="en-US"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40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プランの取組状況について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CAD16BC8-0726-43E3-A45B-B061E57664CB}"/>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１．目標の達成状況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p.2</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8" name="角丸四角形 5">
            <a:extLst>
              <a:ext uri="{FF2B5EF4-FFF2-40B4-BE49-F238E27FC236}">
                <a16:creationId xmlns:a16="http://schemas.microsoft.com/office/drawing/2014/main" id="{867A4795-FA15-4ADF-92C7-4F1C86BF6207}"/>
              </a:ext>
            </a:extLst>
          </p:cNvPr>
          <p:cNvSpPr/>
          <p:nvPr/>
        </p:nvSpPr>
        <p:spPr>
          <a:xfrm>
            <a:off x="129968" y="1065759"/>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2030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年度に大阪湾に流入するプラスチックごみの量を半減</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するという目標の進捗管理のため、府域のモデル河川に設置された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防災カメラ画像を元に流下するプラスチックごみの量をカウント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角丸四角形 5">
            <a:extLst>
              <a:ext uri="{FF2B5EF4-FFF2-40B4-BE49-F238E27FC236}">
                <a16:creationId xmlns:a16="http://schemas.microsoft.com/office/drawing/2014/main" id="{CF0C171B-A35F-46B6-93BA-CA6D0EDF1A11}"/>
              </a:ext>
            </a:extLst>
          </p:cNvPr>
          <p:cNvSpPr/>
          <p:nvPr/>
        </p:nvSpPr>
        <p:spPr>
          <a:xfrm>
            <a:off x="129968" y="204492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２．取組指標の状況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p.18</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1" name="角丸四角形 5">
            <a:extLst>
              <a:ext uri="{FF2B5EF4-FFF2-40B4-BE49-F238E27FC236}">
                <a16:creationId xmlns:a16="http://schemas.microsoft.com/office/drawing/2014/main" id="{374EDCEF-2FAB-4B03-8940-A2A62D089B4F}"/>
              </a:ext>
            </a:extLst>
          </p:cNvPr>
          <p:cNvSpPr/>
          <p:nvPr/>
        </p:nvSpPr>
        <p:spPr>
          <a:xfrm>
            <a:off x="131556" y="2385664"/>
            <a:ext cx="9642888" cy="33415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指標海岸における清潔度</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府域に残る自然海岸に隣接しており、これまで国や府の海岸漂着物の散乱状況調査を実施してきた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岬町淡輪の海岸</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を指標海岸とし、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海岸漂着ごみの実態把握のための組成調査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を継続して実施。</a:t>
            </a: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府民の行動変容の状況</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民間のインターネット調査会社が保有する多数の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モニターを活用したアンケート（おおさか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Q</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ネット）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により、</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海洋プラスチック問題に対する関心度や認知度、日常の行動、ごみ拾い・清掃のボランティア活動参加状況などを調査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計画に基づく取組みの実施状況</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美化活動への参加人数やごみの回収量などのデータを把握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spcAft>
                <a:spcPts val="600"/>
              </a:spcAft>
              <a:buClr>
                <a:schemeClr val="accent1">
                  <a:lumMod val="60000"/>
                  <a:lumOff val="40000"/>
                </a:schemeClr>
              </a:buClr>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④　その他</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海洋プラスチックごみに関する主なデータをとりまとめ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2" name="角丸四角形 5">
            <a:extLst>
              <a:ext uri="{FF2B5EF4-FFF2-40B4-BE49-F238E27FC236}">
                <a16:creationId xmlns:a16="http://schemas.microsoft.com/office/drawing/2014/main" id="{5A50B061-73BC-4802-8314-AF70B8FFC9D7}"/>
              </a:ext>
            </a:extLst>
          </p:cNvPr>
          <p:cNvSpPr/>
          <p:nvPr/>
        </p:nvSpPr>
        <p:spPr>
          <a:xfrm>
            <a:off x="129968" y="587321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３．施策の実施状況等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p.36</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3" name="角丸四角形 5">
            <a:extLst>
              <a:ext uri="{FF2B5EF4-FFF2-40B4-BE49-F238E27FC236}">
                <a16:creationId xmlns:a16="http://schemas.microsoft.com/office/drawing/2014/main" id="{362CA199-721E-41AE-B820-F4EF50216AE1}"/>
              </a:ext>
            </a:extLst>
          </p:cNvPr>
          <p:cNvSpPr/>
          <p:nvPr/>
        </p:nvSpPr>
        <p:spPr>
          <a:xfrm>
            <a:off x="131556" y="6216981"/>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プランに基づく</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主な取組みの実施状況をとりまとめ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85059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61D971B-DE8B-4244-AB61-083D35F1972D}"/>
              </a:ext>
            </a:extLst>
          </p:cNvPr>
          <p:cNvPicPr>
            <a:picLocks noChangeAspect="1"/>
          </p:cNvPicPr>
          <p:nvPr/>
        </p:nvPicPr>
        <p:blipFill>
          <a:blip r:embed="rId2"/>
          <a:stretch>
            <a:fillRect/>
          </a:stretch>
        </p:blipFill>
        <p:spPr>
          <a:xfrm>
            <a:off x="2190065" y="3695625"/>
            <a:ext cx="5522693" cy="2583934"/>
          </a:xfrm>
          <a:prstGeom prst="rect">
            <a:avLst/>
          </a:prstGeom>
        </p:spPr>
      </p:pic>
      <p:sp>
        <p:nvSpPr>
          <p:cNvPr id="9" name="正方形/長方形 8">
            <a:extLst>
              <a:ext uri="{FF2B5EF4-FFF2-40B4-BE49-F238E27FC236}">
                <a16:creationId xmlns:a16="http://schemas.microsoft.com/office/drawing/2014/main" id="{2FC472C7-67C8-4925-A772-B6B173E63206}"/>
              </a:ext>
            </a:extLst>
          </p:cNvPr>
          <p:cNvSpPr/>
          <p:nvPr/>
        </p:nvSpPr>
        <p:spPr>
          <a:xfrm>
            <a:off x="2638425" y="6279559"/>
            <a:ext cx="4629149"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海岸漂着プラスチックごみの回収量（重量）の推移</a:t>
            </a:r>
            <a:endParaRPr lang="ja-JP" altLang="en-US" sz="1400" dirty="0">
              <a:latin typeface="BIZ UDPゴシック" panose="020B0400000000000000" pitchFamily="50" charset="-128"/>
              <a:ea typeface="BIZ UDPゴシック" panose="020B0400000000000000" pitchFamily="50" charset="-128"/>
            </a:endParaRP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取組指標①　指標海岸における清潔度</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4CEE84D-A962-43D4-8CB7-01F190A8621B}"/>
              </a:ext>
            </a:extLst>
          </p:cNvPr>
          <p:cNvSpPr/>
          <p:nvPr/>
        </p:nvSpPr>
        <p:spPr>
          <a:xfrm>
            <a:off x="129968" y="725101"/>
            <a:ext cx="9642888" cy="1725730"/>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zh-TW"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岬町淡輪</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の海岸を指標海岸</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として、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地方公共団体向け漂着ごみ組成調査ガイドライン（環境省）に基づき、</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海岸漂着ごみの組成調査を継続して実施（令和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汀線方向の幅</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50m</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、海岸汀線から堤防までの間</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を調査範囲</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として、</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回収したごみを分類し、個数、重量を調査</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水辺の散乱ゴミの指標評価手法（海岸版）」（国土交通省東北地方整備局、一般社団法人ＪＥＡＮ、特定非営利活動法人パートナーシップオフィス）を参考に清潔度指標を測定するとしてい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5">
            <a:extLst>
              <a:ext uri="{FF2B5EF4-FFF2-40B4-BE49-F238E27FC236}">
                <a16:creationId xmlns:a16="http://schemas.microsoft.com/office/drawing/2014/main" id="{27727505-042E-4E40-95C7-2FEF5C97C103}"/>
              </a:ext>
            </a:extLst>
          </p:cNvPr>
          <p:cNvSpPr/>
          <p:nvPr/>
        </p:nvSpPr>
        <p:spPr>
          <a:xfrm>
            <a:off x="129968" y="259993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海岸漂着プラスチックごみの回収量</a:t>
            </a:r>
          </a:p>
        </p:txBody>
      </p:sp>
      <p:sp>
        <p:nvSpPr>
          <p:cNvPr id="11" name="角丸四角形 5">
            <a:extLst>
              <a:ext uri="{FF2B5EF4-FFF2-40B4-BE49-F238E27FC236}">
                <a16:creationId xmlns:a16="http://schemas.microsoft.com/office/drawing/2014/main" id="{504B7368-65C3-43CF-B563-63D00E227441}"/>
              </a:ext>
            </a:extLst>
          </p:cNvPr>
          <p:cNvSpPr/>
          <p:nvPr/>
        </p:nvSpPr>
        <p:spPr>
          <a:xfrm>
            <a:off x="129968" y="2957306"/>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プラスチック、発泡スチロール類の回収量（重量）は年度によって変動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容器包装と製品が多かった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350685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取組指標①　指標海岸における清潔度</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FC472C7-67C8-4925-A772-B6B173E63206}"/>
              </a:ext>
            </a:extLst>
          </p:cNvPr>
          <p:cNvSpPr/>
          <p:nvPr/>
        </p:nvSpPr>
        <p:spPr>
          <a:xfrm>
            <a:off x="272279" y="5790743"/>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海岸漂着プラスチックごみの分類別の組成比率（重量）</a:t>
            </a:r>
            <a:endParaRPr lang="ja-JP" altLang="en-US" sz="1400" dirty="0">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7727505-042E-4E40-95C7-2FEF5C97C103}"/>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海岸漂着プラスチックごみの分類別の組成比率</a:t>
            </a:r>
          </a:p>
        </p:txBody>
      </p:sp>
      <p:sp>
        <p:nvSpPr>
          <p:cNvPr id="11" name="角丸四角形 5">
            <a:extLst>
              <a:ext uri="{FF2B5EF4-FFF2-40B4-BE49-F238E27FC236}">
                <a16:creationId xmlns:a16="http://schemas.microsoft.com/office/drawing/2014/main" id="{504B7368-65C3-43CF-B563-63D00E227441}"/>
              </a:ext>
            </a:extLst>
          </p:cNvPr>
          <p:cNvSpPr/>
          <p:nvPr/>
        </p:nvSpPr>
        <p:spPr>
          <a:xfrm>
            <a:off x="129968" y="107389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プラスチック、発泡スチロール類の分類別の組成比率（重量）は年度によって変動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その他プラスチック（ライター、注射器、発泡スチロール片等）が最も多く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ポリ袋、飲料用ボトル、飲料用ボトルキャップ、容器類（調味料容器、トレイ、カップ等）など陸域の日常生活で発生するもの</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釣り具など漁業活動に関係するもの</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p>
        </p:txBody>
      </p:sp>
      <p:pic>
        <p:nvPicPr>
          <p:cNvPr id="4" name="図 3">
            <a:extLst>
              <a:ext uri="{FF2B5EF4-FFF2-40B4-BE49-F238E27FC236}">
                <a16:creationId xmlns:a16="http://schemas.microsoft.com/office/drawing/2014/main" id="{E2115789-EC12-4904-A628-83D05FF953E4}"/>
              </a:ext>
            </a:extLst>
          </p:cNvPr>
          <p:cNvPicPr>
            <a:picLocks noChangeAspect="1"/>
          </p:cNvPicPr>
          <p:nvPr/>
        </p:nvPicPr>
        <p:blipFill>
          <a:blip r:embed="rId2"/>
          <a:stretch>
            <a:fillRect/>
          </a:stretch>
        </p:blipFill>
        <p:spPr>
          <a:xfrm>
            <a:off x="7200910" y="2894775"/>
            <a:ext cx="2092147" cy="2904134"/>
          </a:xfrm>
          <a:prstGeom prst="rect">
            <a:avLst/>
          </a:prstGeom>
        </p:spPr>
      </p:pic>
      <p:grpSp>
        <p:nvGrpSpPr>
          <p:cNvPr id="40" name="グループ化 39">
            <a:extLst>
              <a:ext uri="{FF2B5EF4-FFF2-40B4-BE49-F238E27FC236}">
                <a16:creationId xmlns:a16="http://schemas.microsoft.com/office/drawing/2014/main" id="{58BF7B92-84CD-4D3D-8631-8B439D41656C}"/>
              </a:ext>
            </a:extLst>
          </p:cNvPr>
          <p:cNvGrpSpPr/>
          <p:nvPr/>
        </p:nvGrpSpPr>
        <p:grpSpPr>
          <a:xfrm>
            <a:off x="610469" y="2868562"/>
            <a:ext cx="6475038" cy="2956560"/>
            <a:chOff x="610469" y="2868562"/>
            <a:chExt cx="6475038" cy="2956560"/>
          </a:xfrm>
        </p:grpSpPr>
        <p:pic>
          <p:nvPicPr>
            <p:cNvPr id="3" name="図 2">
              <a:extLst>
                <a:ext uri="{FF2B5EF4-FFF2-40B4-BE49-F238E27FC236}">
                  <a16:creationId xmlns:a16="http://schemas.microsoft.com/office/drawing/2014/main" id="{B481E83F-9059-46A7-830B-F921DC2BCEF0}"/>
                </a:ext>
              </a:extLst>
            </p:cNvPr>
            <p:cNvPicPr>
              <a:picLocks noChangeAspect="1"/>
            </p:cNvPicPr>
            <p:nvPr/>
          </p:nvPicPr>
          <p:blipFill>
            <a:blip r:embed="rId3"/>
            <a:stretch>
              <a:fillRect/>
            </a:stretch>
          </p:blipFill>
          <p:spPr>
            <a:xfrm>
              <a:off x="610469" y="2868562"/>
              <a:ext cx="6314237" cy="2956560"/>
            </a:xfrm>
            <a:prstGeom prst="rect">
              <a:avLst/>
            </a:prstGeom>
          </p:spPr>
        </p:pic>
        <p:sp>
          <p:nvSpPr>
            <p:cNvPr id="12" name="左中かっこ 11">
              <a:extLst>
                <a:ext uri="{FF2B5EF4-FFF2-40B4-BE49-F238E27FC236}">
                  <a16:creationId xmlns:a16="http://schemas.microsoft.com/office/drawing/2014/main" id="{B29B828B-18E4-435D-A8F5-6C1BEF579C71}"/>
                </a:ext>
              </a:extLst>
            </p:cNvPr>
            <p:cNvSpPr/>
            <p:nvPr/>
          </p:nvSpPr>
          <p:spPr>
            <a:xfrm rot="10800000">
              <a:off x="6173507" y="3050465"/>
              <a:ext cx="180732" cy="413658"/>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3" name="左中かっこ 12">
              <a:extLst>
                <a:ext uri="{FF2B5EF4-FFF2-40B4-BE49-F238E27FC236}">
                  <a16:creationId xmlns:a16="http://schemas.microsoft.com/office/drawing/2014/main" id="{513781E8-7BD1-4143-B3FB-CEA529036D0F}"/>
                </a:ext>
              </a:extLst>
            </p:cNvPr>
            <p:cNvSpPr/>
            <p:nvPr/>
          </p:nvSpPr>
          <p:spPr>
            <a:xfrm rot="10800000">
              <a:off x="6173507" y="3464123"/>
              <a:ext cx="180732" cy="958850"/>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4" name="左中かっこ 13">
              <a:extLst>
                <a:ext uri="{FF2B5EF4-FFF2-40B4-BE49-F238E27FC236}">
                  <a16:creationId xmlns:a16="http://schemas.microsoft.com/office/drawing/2014/main" id="{0C9B607E-2F57-4962-AE2B-B9C7AE5D7ED2}"/>
                </a:ext>
              </a:extLst>
            </p:cNvPr>
            <p:cNvSpPr/>
            <p:nvPr/>
          </p:nvSpPr>
          <p:spPr>
            <a:xfrm rot="10800000">
              <a:off x="6173507" y="4422973"/>
              <a:ext cx="180732" cy="1028700"/>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5" name="テキスト ボックス 39">
              <a:extLst>
                <a:ext uri="{FF2B5EF4-FFF2-40B4-BE49-F238E27FC236}">
                  <a16:creationId xmlns:a16="http://schemas.microsoft.com/office/drawing/2014/main" id="{3D07C535-5363-43CC-9BF9-FE5DFD83AAD5}"/>
                </a:ext>
              </a:extLst>
            </p:cNvPr>
            <p:cNvSpPr txBox="1"/>
            <p:nvPr/>
          </p:nvSpPr>
          <p:spPr>
            <a:xfrm>
              <a:off x="6280941" y="308527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海域由来</a:t>
              </a:r>
            </a:p>
          </p:txBody>
        </p:sp>
        <p:sp>
          <p:nvSpPr>
            <p:cNvPr id="16" name="テキスト ボックス 39">
              <a:extLst>
                <a:ext uri="{FF2B5EF4-FFF2-40B4-BE49-F238E27FC236}">
                  <a16:creationId xmlns:a16="http://schemas.microsoft.com/office/drawing/2014/main" id="{1BD45D72-2FA5-457B-A573-2C5D3C42C0E3}"/>
                </a:ext>
              </a:extLst>
            </p:cNvPr>
            <p:cNvSpPr txBox="1"/>
            <p:nvPr/>
          </p:nvSpPr>
          <p:spPr>
            <a:xfrm>
              <a:off x="6280941" y="3776526"/>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製品プラ</a:t>
              </a:r>
            </a:p>
          </p:txBody>
        </p:sp>
        <p:sp>
          <p:nvSpPr>
            <p:cNvPr id="17" name="テキスト ボックス 39">
              <a:extLst>
                <a:ext uri="{FF2B5EF4-FFF2-40B4-BE49-F238E27FC236}">
                  <a16:creationId xmlns:a16="http://schemas.microsoft.com/office/drawing/2014/main" id="{778D4A88-FF0B-458B-8BFC-71366C5CD934}"/>
                </a:ext>
              </a:extLst>
            </p:cNvPr>
            <p:cNvSpPr txBox="1"/>
            <p:nvPr/>
          </p:nvSpPr>
          <p:spPr>
            <a:xfrm>
              <a:off x="6280941" y="476607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容器包装</a:t>
              </a:r>
            </a:p>
          </p:txBody>
        </p:sp>
        <p:cxnSp>
          <p:nvCxnSpPr>
            <p:cNvPr id="8" name="直線コネクタ 7">
              <a:extLst>
                <a:ext uri="{FF2B5EF4-FFF2-40B4-BE49-F238E27FC236}">
                  <a16:creationId xmlns:a16="http://schemas.microsoft.com/office/drawing/2014/main" id="{79EDDE30-DDA2-437B-B7E0-C76A610D1C5F}"/>
                </a:ext>
              </a:extLst>
            </p:cNvPr>
            <p:cNvCxnSpPr>
              <a:cxnSpLocks/>
            </p:cNvCxnSpPr>
            <p:nvPr/>
          </p:nvCxnSpPr>
          <p:spPr>
            <a:xfrm>
              <a:off x="1923648" y="3356173"/>
              <a:ext cx="527050" cy="508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77BB604A-013C-4422-B0F4-750532834A0F}"/>
                </a:ext>
              </a:extLst>
            </p:cNvPr>
            <p:cNvCxnSpPr>
              <a:cxnSpLocks/>
            </p:cNvCxnSpPr>
            <p:nvPr/>
          </p:nvCxnSpPr>
          <p:spPr>
            <a:xfrm>
              <a:off x="1923648" y="4657923"/>
              <a:ext cx="530225" cy="2762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直線コネクタ 22">
              <a:extLst>
                <a:ext uri="{FF2B5EF4-FFF2-40B4-BE49-F238E27FC236}">
                  <a16:creationId xmlns:a16="http://schemas.microsoft.com/office/drawing/2014/main" id="{B3D364F1-80BE-49CF-BCE2-73E900F23D51}"/>
                </a:ext>
              </a:extLst>
            </p:cNvPr>
            <p:cNvCxnSpPr>
              <a:cxnSpLocks/>
            </p:cNvCxnSpPr>
            <p:nvPr/>
          </p:nvCxnSpPr>
          <p:spPr>
            <a:xfrm flipH="1">
              <a:off x="2978820" y="3302198"/>
              <a:ext cx="525978" cy="1047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直線コネクタ 23">
              <a:extLst>
                <a:ext uri="{FF2B5EF4-FFF2-40B4-BE49-F238E27FC236}">
                  <a16:creationId xmlns:a16="http://schemas.microsoft.com/office/drawing/2014/main" id="{A50FF3F1-CADF-4011-91BA-36ACAD01AFC7}"/>
                </a:ext>
              </a:extLst>
            </p:cNvPr>
            <p:cNvCxnSpPr>
              <a:cxnSpLocks/>
            </p:cNvCxnSpPr>
            <p:nvPr/>
          </p:nvCxnSpPr>
          <p:spPr>
            <a:xfrm flipH="1">
              <a:off x="2981994" y="4137223"/>
              <a:ext cx="525979" cy="796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75DA8306-771E-4D61-B447-3A66C6DBD06F}"/>
                </a:ext>
              </a:extLst>
            </p:cNvPr>
            <p:cNvCxnSpPr>
              <a:cxnSpLocks/>
            </p:cNvCxnSpPr>
            <p:nvPr/>
          </p:nvCxnSpPr>
          <p:spPr>
            <a:xfrm>
              <a:off x="4033216" y="3302198"/>
              <a:ext cx="520920" cy="39528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直線コネクタ 31">
              <a:extLst>
                <a:ext uri="{FF2B5EF4-FFF2-40B4-BE49-F238E27FC236}">
                  <a16:creationId xmlns:a16="http://schemas.microsoft.com/office/drawing/2014/main" id="{9B12E386-1384-4547-980B-427A81FCA5E3}"/>
                </a:ext>
              </a:extLst>
            </p:cNvPr>
            <p:cNvCxnSpPr>
              <a:cxnSpLocks/>
            </p:cNvCxnSpPr>
            <p:nvPr/>
          </p:nvCxnSpPr>
          <p:spPr>
            <a:xfrm>
              <a:off x="4036392" y="4137223"/>
              <a:ext cx="519331" cy="5524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線コネクタ 34">
              <a:extLst>
                <a:ext uri="{FF2B5EF4-FFF2-40B4-BE49-F238E27FC236}">
                  <a16:creationId xmlns:a16="http://schemas.microsoft.com/office/drawing/2014/main" id="{98E11B85-136B-4038-B70C-ECC802B5729F}"/>
                </a:ext>
              </a:extLst>
            </p:cNvPr>
            <p:cNvCxnSpPr>
              <a:cxnSpLocks/>
            </p:cNvCxnSpPr>
            <p:nvPr/>
          </p:nvCxnSpPr>
          <p:spPr>
            <a:xfrm flipH="1">
              <a:off x="5088904" y="3457773"/>
              <a:ext cx="520919" cy="2397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直線コネクタ 35">
              <a:extLst>
                <a:ext uri="{FF2B5EF4-FFF2-40B4-BE49-F238E27FC236}">
                  <a16:creationId xmlns:a16="http://schemas.microsoft.com/office/drawing/2014/main" id="{4B21685E-09F8-47AC-B811-C233C05B98AA}"/>
                </a:ext>
              </a:extLst>
            </p:cNvPr>
            <p:cNvCxnSpPr>
              <a:cxnSpLocks/>
            </p:cNvCxnSpPr>
            <p:nvPr/>
          </p:nvCxnSpPr>
          <p:spPr>
            <a:xfrm flipH="1">
              <a:off x="5090491" y="4422973"/>
              <a:ext cx="519332" cy="2667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784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B335597-6EC9-4BF8-8DDA-E765BFDFAD5F}"/>
              </a:ext>
            </a:extLst>
          </p:cNvPr>
          <p:cNvSpPr/>
          <p:nvPr/>
        </p:nvSpPr>
        <p:spPr>
          <a:xfrm>
            <a:off x="129968" y="725101"/>
            <a:ext cx="9642888" cy="1725730"/>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民間のインターネット調査会社が保有する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多数のモニターを活用したアンケート（おおさか</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Q</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ネット）を実施（令和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海洋プラスチック問題に対する関心度や認知度、日常の行動、ごみ拾い・清掃のボランティア活動参加状況</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などを調査。</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プランでは、アンケート等により、マイボトル・マイバッグの持参率をはじめ、府民の行動変容の状況を把握するとしている。</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角丸四角形 5">
            <a:extLst>
              <a:ext uri="{FF2B5EF4-FFF2-40B4-BE49-F238E27FC236}">
                <a16:creationId xmlns:a16="http://schemas.microsoft.com/office/drawing/2014/main" id="{D9D40827-05DE-4A1F-BD5D-900F8D683655}"/>
              </a:ext>
            </a:extLst>
          </p:cNvPr>
          <p:cNvSpPr/>
          <p:nvPr/>
        </p:nvSpPr>
        <p:spPr>
          <a:xfrm>
            <a:off x="129968" y="2599933"/>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調査概要</a:t>
            </a:r>
          </a:p>
        </p:txBody>
      </p:sp>
      <p:graphicFrame>
        <p:nvGraphicFramePr>
          <p:cNvPr id="11" name="表 2">
            <a:extLst>
              <a:ext uri="{FF2B5EF4-FFF2-40B4-BE49-F238E27FC236}">
                <a16:creationId xmlns:a16="http://schemas.microsoft.com/office/drawing/2014/main" id="{F23BC276-5E71-44F7-819D-0ECDB64408B8}"/>
              </a:ext>
            </a:extLst>
          </p:cNvPr>
          <p:cNvGraphicFramePr>
            <a:graphicFrameLocks noGrp="1"/>
          </p:cNvGraphicFramePr>
          <p:nvPr>
            <p:extLst>
              <p:ext uri="{D42A27DB-BD31-4B8C-83A1-F6EECF244321}">
                <p14:modId xmlns:p14="http://schemas.microsoft.com/office/powerpoint/2010/main" val="2854919880"/>
              </p:ext>
            </p:extLst>
          </p:nvPr>
        </p:nvGraphicFramePr>
        <p:xfrm>
          <a:off x="129968" y="3089770"/>
          <a:ext cx="9648000" cy="3615600"/>
        </p:xfrm>
        <a:graphic>
          <a:graphicData uri="http://schemas.openxmlformats.org/drawingml/2006/table">
            <a:tbl>
              <a:tblPr firstRow="1" bandRow="1">
                <a:tableStyleId>{5FD0F851-EC5A-4D38-B0AD-8093EC10F338}</a:tableStyleId>
              </a:tblPr>
              <a:tblGrid>
                <a:gridCol w="1008000">
                  <a:extLst>
                    <a:ext uri="{9D8B030D-6E8A-4147-A177-3AD203B41FA5}">
                      <a16:colId xmlns:a16="http://schemas.microsoft.com/office/drawing/2014/main" val="2719008550"/>
                    </a:ext>
                  </a:extLst>
                </a:gridCol>
                <a:gridCol w="4320000">
                  <a:extLst>
                    <a:ext uri="{9D8B030D-6E8A-4147-A177-3AD203B41FA5}">
                      <a16:colId xmlns:a16="http://schemas.microsoft.com/office/drawing/2014/main" val="2342562407"/>
                    </a:ext>
                  </a:extLst>
                </a:gridCol>
                <a:gridCol w="4320000">
                  <a:extLst>
                    <a:ext uri="{9D8B030D-6E8A-4147-A177-3AD203B41FA5}">
                      <a16:colId xmlns:a16="http://schemas.microsoft.com/office/drawing/2014/main" val="2490352959"/>
                    </a:ext>
                  </a:extLst>
                </a:gridCol>
              </a:tblGrid>
              <a:tr h="360000">
                <a:tc>
                  <a:txBody>
                    <a:bodyPr/>
                    <a:lstStyle/>
                    <a:p>
                      <a:pPr algn="ctr"/>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年度</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3561018049"/>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実施期間</a:t>
                      </a:r>
                    </a:p>
                  </a:txBody>
                  <a:tcPr/>
                </a:tc>
                <a:tc>
                  <a:txBody>
                    <a:bodyPr/>
                    <a:lstStyle/>
                    <a:p>
                      <a:pPr algn="l">
                        <a:spcAft>
                          <a:spcPts val="600"/>
                        </a:spcAft>
                      </a:pPr>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日から</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9</a:t>
                      </a:r>
                      <a:r>
                        <a:rPr kumimoji="1" lang="ja-JP" altLang="en-US" sz="1400" b="0" dirty="0">
                          <a:latin typeface="BIZ UDPゴシック" panose="020B0400000000000000" pitchFamily="50" charset="-128"/>
                          <a:ea typeface="BIZ UDPゴシック" panose="020B0400000000000000" pitchFamily="50" charset="-128"/>
                        </a:rPr>
                        <a:t>日まで</a:t>
                      </a:r>
                    </a:p>
                  </a:txBody>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26</a:t>
                      </a:r>
                      <a:r>
                        <a:rPr kumimoji="1" lang="ja-JP" altLang="en-US" sz="1400" b="0" dirty="0">
                          <a:latin typeface="BIZ UDPゴシック" panose="020B0400000000000000" pitchFamily="50" charset="-128"/>
                          <a:ea typeface="BIZ UDPゴシック" panose="020B0400000000000000" pitchFamily="50" charset="-128"/>
                        </a:rPr>
                        <a:t>日から</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日まで</a:t>
                      </a:r>
                      <a:endParaRPr kumimoji="1" lang="ja-JP" altLang="en-US" sz="1400" b="0" dirty="0">
                        <a:solidFill>
                          <a:srgbClr val="FF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調査目的</a:t>
                      </a:r>
                    </a:p>
                  </a:txBody>
                  <a:tcPr/>
                </a:tc>
                <a:tc>
                  <a:txBody>
                    <a:bodyPr/>
                    <a:lstStyle/>
                    <a:p>
                      <a:pPr marL="0" marR="0" lvl="0" indent="0" algn="l" defTabSz="914400" rtl="0" eaLnBrk="1" fontAlgn="auto" latinLnBrk="0" hangingPunct="1">
                        <a:lnSpc>
                          <a:spcPct val="100000"/>
                        </a:lnSpc>
                        <a:spcBef>
                          <a:spcPts val="0"/>
                        </a:spcBef>
                        <a:spcAft>
                          <a:spcPts val="600"/>
                        </a:spcAft>
                        <a:buClr>
                          <a:srgbClr val="4472C4"/>
                        </a:buClr>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大阪湾や大阪の河川に持つイメージや大阪湾の利用状況、大阪湾の環境保全等に対するニーズ等、計画に基づく新たな取組みの企画立案等を行うための参考とする。</a:t>
                      </a:r>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600"/>
                        </a:spcAft>
                        <a:buClr>
                          <a:srgbClr val="4472C4"/>
                        </a:buClr>
                        <a:buSzTx/>
                        <a:buFont typeface="Arial" panose="020B0604020202020204" pitchFamily="34" charset="0"/>
                        <a:buNone/>
                        <a:tabLst/>
                        <a:defRPr/>
                      </a:pPr>
                      <a:r>
                        <a:rPr kumimoji="1" lang="ja-JP" altLang="en-US" sz="1400" b="0" dirty="0">
                          <a:latin typeface="BIZ UDPゴシック" panose="020B0400000000000000" pitchFamily="50" charset="-128"/>
                          <a:ea typeface="BIZ UDPゴシック" panose="020B0400000000000000" pitchFamily="50" charset="-128"/>
                        </a:rPr>
                        <a:t>大阪湾の利用状況や大阪湾に持つイメージ、海洋プラスチック問題等に関する理解度、大阪湾の環境保全活動に対するニーズ等を把握し、計画の点検や新たな取組みの企画立案等を行うための参考とする。</a:t>
                      </a:r>
                    </a:p>
                  </a:txBody>
                  <a:tcPr/>
                </a:tc>
                <a:extLst>
                  <a:ext uri="{0D108BD9-81ED-4DB2-BD59-A6C34878D82A}">
                    <a16:rowId xmlns:a16="http://schemas.microsoft.com/office/drawing/2014/main" val="359772432"/>
                  </a:ext>
                </a:extLst>
              </a:tr>
              <a:tr h="360000">
                <a:tc>
                  <a:txBody>
                    <a:bodyPr/>
                    <a:lstStyle/>
                    <a:p>
                      <a:pPr>
                        <a:spcAft>
                          <a:spcPts val="600"/>
                        </a:spcAft>
                      </a:pPr>
                      <a:r>
                        <a:rPr kumimoji="1" lang="ja-JP" altLang="en-US" sz="1400" b="0" dirty="0">
                          <a:latin typeface="BIZ UDPゴシック" panose="020B0400000000000000" pitchFamily="50" charset="-128"/>
                          <a:ea typeface="BIZ UDPゴシック" panose="020B0400000000000000" pitchFamily="50" charset="-128"/>
                        </a:rPr>
                        <a:t>調査対象</a:t>
                      </a:r>
                    </a:p>
                  </a:txBody>
                  <a:tcPr/>
                </a:tc>
                <a:tc gridSpan="2">
                  <a:txBody>
                    <a:bodyPr/>
                    <a:lstStyle/>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沿岸地域</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人、内陸地域</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a:t>
                      </a:r>
                    </a:p>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各地域それぞれ、各年代</a:t>
                      </a:r>
                      <a:r>
                        <a:rPr kumimoji="1" lang="en-US" altLang="ja-JP" sz="1400" b="0" dirty="0">
                          <a:latin typeface="BIZ UDPゴシック" panose="020B0400000000000000" pitchFamily="50" charset="-128"/>
                          <a:ea typeface="BIZ UDPゴシック" panose="020B0400000000000000" pitchFamily="50" charset="-128"/>
                        </a:rPr>
                        <a:t>100</a:t>
                      </a:r>
                      <a:r>
                        <a:rPr kumimoji="1" lang="ja-JP" altLang="en-US" sz="1400" b="0" dirty="0">
                          <a:latin typeface="BIZ UDPゴシック" panose="020B0400000000000000" pitchFamily="50" charset="-128"/>
                          <a:ea typeface="BIZ UDPゴシック" panose="020B0400000000000000" pitchFamily="50" charset="-128"/>
                        </a:rPr>
                        <a:t>人（男性</a:t>
                      </a:r>
                      <a:r>
                        <a:rPr kumimoji="1" lang="en-US" altLang="ja-JP" sz="1400" b="0" dirty="0">
                          <a:latin typeface="BIZ UDPゴシック" panose="020B0400000000000000" pitchFamily="50" charset="-128"/>
                          <a:ea typeface="BIZ UDPゴシック" panose="020B0400000000000000" pitchFamily="50" charset="-128"/>
                        </a:rPr>
                        <a:t>50</a:t>
                      </a:r>
                      <a:r>
                        <a:rPr kumimoji="1" lang="ja-JP" altLang="en-US" sz="1400" b="0" dirty="0">
                          <a:latin typeface="BIZ UDPゴシック" panose="020B0400000000000000" pitchFamily="50" charset="-128"/>
                          <a:ea typeface="BIZ UDPゴシック" panose="020B0400000000000000" pitchFamily="50" charset="-128"/>
                        </a:rPr>
                        <a:t>人・女性</a:t>
                      </a:r>
                      <a:r>
                        <a:rPr kumimoji="1" lang="en-US" altLang="ja-JP" sz="1400" b="0" dirty="0">
                          <a:latin typeface="BIZ UDPゴシック" panose="020B0400000000000000" pitchFamily="50" charset="-128"/>
                          <a:ea typeface="BIZ UDPゴシック" panose="020B0400000000000000" pitchFamily="50" charset="-128"/>
                        </a:rPr>
                        <a:t>50</a:t>
                      </a:r>
                      <a:r>
                        <a:rPr kumimoji="1" lang="ja-JP" altLang="en-US" sz="1400" b="0" dirty="0">
                          <a:latin typeface="BIZ UDPゴシック" panose="020B0400000000000000" pitchFamily="50" charset="-128"/>
                          <a:ea typeface="BIZ UDPゴシック" panose="020B0400000000000000" pitchFamily="50" charset="-128"/>
                        </a:rPr>
                        <a:t>人）で</a:t>
                      </a:r>
                      <a:r>
                        <a:rPr kumimoji="1" lang="en-US" altLang="ja-JP" sz="1400" b="0" dirty="0">
                          <a:latin typeface="BIZ UDPゴシック" panose="020B0400000000000000" pitchFamily="50" charset="-128"/>
                          <a:ea typeface="BIZ UDPゴシック" panose="020B0400000000000000" pitchFamily="50" charset="-128"/>
                        </a:rPr>
                        <a:t>500</a:t>
                      </a:r>
                      <a:r>
                        <a:rPr kumimoji="1" lang="ja-JP" altLang="en-US" sz="1400" b="0" dirty="0">
                          <a:latin typeface="BIZ UDPゴシック" panose="020B0400000000000000" pitchFamily="50" charset="-128"/>
                          <a:ea typeface="BIZ UDPゴシック" panose="020B0400000000000000" pitchFamily="50" charset="-128"/>
                        </a:rPr>
                        <a:t>人を集計</a:t>
                      </a:r>
                      <a:r>
                        <a:rPr kumimoji="1" lang="en-US" altLang="ja-JP" sz="1400" b="0" baseline="3000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a:t>
                      </a:r>
                    </a:p>
                    <a:p>
                      <a:pPr marL="180975" indent="-180975">
                        <a:spcAft>
                          <a:spcPts val="600"/>
                        </a:spcAft>
                        <a:buClr>
                          <a:schemeClr val="accent1"/>
                        </a:buClr>
                        <a:buFont typeface="Arial" panose="020B0604020202020204" pitchFamily="34" charset="0"/>
                        <a:buChar char="•"/>
                      </a:pPr>
                      <a:r>
                        <a:rPr kumimoji="1" lang="ja-JP" altLang="en-US" sz="1400" b="0" dirty="0">
                          <a:latin typeface="BIZ UDPゴシック" panose="020B0400000000000000" pitchFamily="50" charset="-128"/>
                          <a:ea typeface="BIZ UDPゴシック" panose="020B0400000000000000" pitchFamily="50" charset="-128"/>
                        </a:rPr>
                        <a:t>地域区分は基本市町村単位。大阪市と堺市は区単位集計。</a:t>
                      </a:r>
                    </a:p>
                    <a:p>
                      <a:pPr marL="361950" indent="-180975">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沿岸地域</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　大阪市</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西淀川区・此花区・港区・大正区・住之江区</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、堺市</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堺区、西区</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、高石市、泉大津市、忠岡町、岸和田市、貝塚市、泉佐野市、田尻町、泉南市、阪南市、岬町</a:t>
                      </a:r>
                      <a:endParaRPr kumimoji="1" lang="en-US" altLang="ja-JP" sz="1200" b="0" dirty="0">
                        <a:latin typeface="BIZ UDPゴシック" panose="020B0400000000000000" pitchFamily="50" charset="-128"/>
                        <a:ea typeface="BIZ UDPゴシック" panose="020B0400000000000000" pitchFamily="50" charset="-128"/>
                      </a:endParaRPr>
                    </a:p>
                    <a:p>
                      <a:pPr marL="361950" indent="-180975">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内陸地域</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　大阪市（上記以外の地域）、堺市（上記以外の地域）、その他大阪府内の市町村</a:t>
                      </a:r>
                      <a:endParaRPr kumimoji="1" lang="en-US" altLang="ja-JP" sz="1200" b="0" dirty="0">
                        <a:latin typeface="BIZ UDPゴシック" panose="020B0400000000000000" pitchFamily="50" charset="-128"/>
                        <a:ea typeface="BIZ UDPゴシック" panose="020B0400000000000000" pitchFamily="50" charset="-128"/>
                      </a:endParaRPr>
                    </a:p>
                    <a:p>
                      <a:pPr marL="266700" indent="-180975">
                        <a:spcBef>
                          <a:spcPts val="600"/>
                        </a:spcBef>
                        <a:spcAft>
                          <a:spcPts val="0"/>
                        </a:spcAft>
                        <a:buClr>
                          <a:schemeClr val="accent1"/>
                        </a:buClr>
                        <a:buFont typeface="Arial" panose="020B0604020202020204" pitchFamily="34" charset="0"/>
                        <a:buNone/>
                      </a:pPr>
                      <a:r>
                        <a:rPr kumimoji="1" lang="en-US" altLang="ja-JP" sz="1200" b="0" dirty="0">
                          <a:latin typeface="BIZ UDPゴシック" panose="020B0400000000000000" pitchFamily="50" charset="-128"/>
                          <a:ea typeface="BIZ UDPゴシック" panose="020B0400000000000000" pitchFamily="50" charset="-128"/>
                        </a:rPr>
                        <a:t>※	</a:t>
                      </a:r>
                      <a:r>
                        <a:rPr kumimoji="1" lang="ja-JP" altLang="en-US" sz="1200" b="0" dirty="0">
                          <a:latin typeface="BIZ UDPゴシック" panose="020B0400000000000000" pitchFamily="50" charset="-128"/>
                          <a:ea typeface="BIZ UDPゴシック" panose="020B0400000000000000" pitchFamily="50" charset="-128"/>
                        </a:rPr>
                        <a:t>令和</a:t>
                      </a:r>
                      <a:r>
                        <a:rPr kumimoji="1" lang="en-US" altLang="ja-JP" sz="1200" b="0" dirty="0">
                          <a:latin typeface="BIZ UDPゴシック" panose="020B0400000000000000" pitchFamily="50" charset="-128"/>
                          <a:ea typeface="BIZ UDPゴシック" panose="020B0400000000000000" pitchFamily="50" charset="-128"/>
                        </a:rPr>
                        <a:t>7</a:t>
                      </a:r>
                      <a:r>
                        <a:rPr kumimoji="1" lang="ja-JP" altLang="en-US" sz="1200" b="0" dirty="0">
                          <a:latin typeface="BIZ UDPゴシック" panose="020B0400000000000000" pitchFamily="50" charset="-128"/>
                          <a:ea typeface="BIZ UDPゴシック" panose="020B0400000000000000" pitchFamily="50" charset="-128"/>
                        </a:rPr>
                        <a:t>年度調査では、沿岸地域／男性／</a:t>
                      </a:r>
                      <a:r>
                        <a:rPr kumimoji="1" lang="en-US" altLang="ja-JP" sz="1200" b="0" dirty="0">
                          <a:latin typeface="BIZ UDPゴシック" panose="020B0400000000000000" pitchFamily="50" charset="-128"/>
                          <a:ea typeface="BIZ UDPゴシック" panose="020B0400000000000000" pitchFamily="50" charset="-128"/>
                        </a:rPr>
                        <a:t>18-29</a:t>
                      </a:r>
                      <a:r>
                        <a:rPr kumimoji="1" lang="ja-JP" altLang="en-US" sz="1200" b="0" dirty="0">
                          <a:latin typeface="BIZ UDPゴシック" panose="020B0400000000000000" pitchFamily="50" charset="-128"/>
                          <a:ea typeface="BIZ UDPゴシック" panose="020B0400000000000000" pitchFamily="50" charset="-128"/>
                        </a:rPr>
                        <a:t>歳について２人分のデータが取得できなかったため、最も条件が近い沿岸地域／男性／</a:t>
                      </a:r>
                      <a:r>
                        <a:rPr kumimoji="1" lang="en-US" altLang="ja-JP" sz="1200" b="0" dirty="0">
                          <a:latin typeface="BIZ UDPゴシック" panose="020B0400000000000000" pitchFamily="50" charset="-128"/>
                          <a:ea typeface="BIZ UDPゴシック" panose="020B0400000000000000" pitchFamily="50" charset="-128"/>
                        </a:rPr>
                        <a:t>30-39</a:t>
                      </a:r>
                      <a:r>
                        <a:rPr kumimoji="1" lang="ja-JP" altLang="en-US" sz="1200" b="0" dirty="0">
                          <a:latin typeface="BIZ UDPゴシック" panose="020B0400000000000000" pitchFamily="50" charset="-128"/>
                          <a:ea typeface="BIZ UDPゴシック" panose="020B0400000000000000" pitchFamily="50" charset="-128"/>
                        </a:rPr>
                        <a:t>歳を</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人分追加、補填した（沿岸地域／男性／</a:t>
                      </a:r>
                      <a:r>
                        <a:rPr kumimoji="1" lang="en-US" altLang="ja-JP" sz="1200" b="0" dirty="0">
                          <a:latin typeface="BIZ UDPゴシック" panose="020B0400000000000000" pitchFamily="50" charset="-128"/>
                          <a:ea typeface="BIZ UDPゴシック" panose="020B0400000000000000" pitchFamily="50" charset="-128"/>
                        </a:rPr>
                        <a:t>18-29</a:t>
                      </a:r>
                      <a:r>
                        <a:rPr kumimoji="1" lang="ja-JP" altLang="en-US" sz="1200" b="0" dirty="0">
                          <a:latin typeface="BIZ UDPゴシック" panose="020B0400000000000000" pitchFamily="50" charset="-128"/>
                          <a:ea typeface="BIZ UDPゴシック" panose="020B0400000000000000" pitchFamily="50" charset="-128"/>
                        </a:rPr>
                        <a:t>歳：</a:t>
                      </a:r>
                      <a:r>
                        <a:rPr kumimoji="1" lang="en-US" altLang="ja-JP" sz="1200" b="0" dirty="0">
                          <a:latin typeface="BIZ UDPゴシック" panose="020B0400000000000000" pitchFamily="50" charset="-128"/>
                          <a:ea typeface="BIZ UDPゴシック" panose="020B0400000000000000" pitchFamily="50" charset="-128"/>
                        </a:rPr>
                        <a:t>48</a:t>
                      </a:r>
                      <a:r>
                        <a:rPr kumimoji="1" lang="ja-JP" altLang="en-US" sz="1200" b="0" dirty="0">
                          <a:latin typeface="BIZ UDPゴシック" panose="020B0400000000000000" pitchFamily="50" charset="-128"/>
                          <a:ea typeface="BIZ UDPゴシック" panose="020B0400000000000000" pitchFamily="50" charset="-128"/>
                        </a:rPr>
                        <a:t>人、沿岸地域／男性／</a:t>
                      </a:r>
                      <a:r>
                        <a:rPr kumimoji="1" lang="en-US" altLang="ja-JP" sz="1200" b="0" dirty="0">
                          <a:latin typeface="BIZ UDPゴシック" panose="020B0400000000000000" pitchFamily="50" charset="-128"/>
                          <a:ea typeface="BIZ UDPゴシック" panose="020B0400000000000000" pitchFamily="50" charset="-128"/>
                        </a:rPr>
                        <a:t>30-39</a:t>
                      </a:r>
                      <a:r>
                        <a:rPr kumimoji="1" lang="ja-JP" altLang="en-US" sz="1200" b="0" dirty="0">
                          <a:latin typeface="BIZ UDPゴシック" panose="020B0400000000000000" pitchFamily="50" charset="-128"/>
                          <a:ea typeface="BIZ UDPゴシック" panose="020B0400000000000000" pitchFamily="50" charset="-128"/>
                        </a:rPr>
                        <a:t>歳：</a:t>
                      </a:r>
                      <a:r>
                        <a:rPr kumimoji="1" lang="en-US" altLang="ja-JP" sz="1200" b="0" dirty="0">
                          <a:latin typeface="BIZ UDPゴシック" panose="020B0400000000000000" pitchFamily="50" charset="-128"/>
                          <a:ea typeface="BIZ UDPゴシック" panose="020B0400000000000000" pitchFamily="50" charset="-128"/>
                        </a:rPr>
                        <a:t>52</a:t>
                      </a:r>
                      <a:r>
                        <a:rPr kumimoji="1" lang="ja-JP" altLang="en-US" sz="1200" b="0" dirty="0">
                          <a:latin typeface="BIZ UDPゴシック" panose="020B0400000000000000" pitchFamily="50" charset="-128"/>
                          <a:ea typeface="BIZ UDPゴシック" panose="020B0400000000000000" pitchFamily="50" charset="-128"/>
                        </a:rPr>
                        <a:t>人）。</a:t>
                      </a:r>
                    </a:p>
                  </a:txBody>
                  <a:tcPr/>
                </a:tc>
                <a:tc hMerge="1">
                  <a:txBody>
                    <a:bodyPr/>
                    <a:lstStyle/>
                    <a:p>
                      <a:endParaRPr kumimoji="1" lang="ja-JP" altLang="en-US"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4920622"/>
                  </a:ext>
                </a:extLst>
              </a:tr>
            </a:tbl>
          </a:graphicData>
        </a:graphic>
      </p:graphicFrame>
    </p:spTree>
    <p:extLst>
      <p:ext uri="{BB962C8B-B14F-4D97-AF65-F5344CB8AC3E}">
        <p14:creationId xmlns:p14="http://schemas.microsoft.com/office/powerpoint/2010/main" val="364205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29CF375-0D4C-4568-98A7-6951008D50D9}"/>
              </a:ext>
            </a:extLst>
          </p:cNvPr>
          <p:cNvPicPr>
            <a:picLocks noChangeAspect="1"/>
          </p:cNvPicPr>
          <p:nvPr/>
        </p:nvPicPr>
        <p:blipFill>
          <a:blip r:embed="rId2"/>
          <a:stretch>
            <a:fillRect/>
          </a:stretch>
        </p:blipFill>
        <p:spPr>
          <a:xfrm>
            <a:off x="5184649" y="1999488"/>
            <a:ext cx="4375404" cy="2859024"/>
          </a:xfrm>
          <a:prstGeom prst="rect">
            <a:avLst/>
          </a:prstGeom>
        </p:spPr>
      </p:pic>
      <p:pic>
        <p:nvPicPr>
          <p:cNvPr id="9" name="図 8">
            <a:extLst>
              <a:ext uri="{FF2B5EF4-FFF2-40B4-BE49-F238E27FC236}">
                <a16:creationId xmlns:a16="http://schemas.microsoft.com/office/drawing/2014/main" id="{34E0DB58-6794-4FF1-81C6-207A4B9C96A8}"/>
              </a:ext>
            </a:extLst>
          </p:cNvPr>
          <p:cNvPicPr>
            <a:picLocks noChangeAspect="1"/>
          </p:cNvPicPr>
          <p:nvPr/>
        </p:nvPicPr>
        <p:blipFill>
          <a:blip r:embed="rId3"/>
          <a:stretch>
            <a:fillRect/>
          </a:stretch>
        </p:blipFill>
        <p:spPr>
          <a:xfrm>
            <a:off x="345183" y="1999624"/>
            <a:ext cx="4370832" cy="2859024"/>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海洋プラスチック問題に対する課題認識</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1" name="部分円 10">
            <a:extLst>
              <a:ext uri="{FF2B5EF4-FFF2-40B4-BE49-F238E27FC236}">
                <a16:creationId xmlns:a16="http://schemas.microsoft.com/office/drawing/2014/main" id="{FE32BF8E-84B8-479F-8E31-07A7FF0F140B}"/>
              </a:ext>
            </a:extLst>
          </p:cNvPr>
          <p:cNvSpPr>
            <a:spLocks noChangeAspect="1"/>
          </p:cNvSpPr>
          <p:nvPr/>
        </p:nvSpPr>
        <p:spPr>
          <a:xfrm rot="16200000">
            <a:off x="5476794" y="2460522"/>
            <a:ext cx="2232000" cy="2232000"/>
          </a:xfrm>
          <a:prstGeom prst="pie">
            <a:avLst>
              <a:gd name="adj1" fmla="val 0"/>
              <a:gd name="adj2" fmla="val 12891245"/>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部分円 11">
            <a:extLst>
              <a:ext uri="{FF2B5EF4-FFF2-40B4-BE49-F238E27FC236}">
                <a16:creationId xmlns:a16="http://schemas.microsoft.com/office/drawing/2014/main" id="{CD7ECC35-2945-4B84-9729-4274EEE1A207}"/>
              </a:ext>
            </a:extLst>
          </p:cNvPr>
          <p:cNvSpPr>
            <a:spLocks noChangeAspect="1"/>
          </p:cNvSpPr>
          <p:nvPr/>
        </p:nvSpPr>
        <p:spPr>
          <a:xfrm rot="16200000">
            <a:off x="817573" y="2460522"/>
            <a:ext cx="2232000" cy="2232000"/>
          </a:xfrm>
          <a:prstGeom prst="pie">
            <a:avLst>
              <a:gd name="adj1" fmla="val 0"/>
              <a:gd name="adj2" fmla="val 14191770"/>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～７割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海洋プラスチック問題を課題として「感じる」又は「少し感じる」「どちらかといえば感じる」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p:txBody>
      </p:sp>
      <p:sp>
        <p:nvSpPr>
          <p:cNvPr id="20" name="テキスト ボックス 19">
            <a:extLst>
              <a:ext uri="{FF2B5EF4-FFF2-40B4-BE49-F238E27FC236}">
                <a16:creationId xmlns:a16="http://schemas.microsoft.com/office/drawing/2014/main" id="{8CDAA870-E0F8-4036-A528-8E5721FFB472}"/>
              </a:ext>
            </a:extLst>
          </p:cNvPr>
          <p:cNvSpPr txBox="1"/>
          <p:nvPr/>
        </p:nvSpPr>
        <p:spPr>
          <a:xfrm>
            <a:off x="345184" y="4861560"/>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7" name="テキスト ボックス 16">
            <a:extLst>
              <a:ext uri="{FF2B5EF4-FFF2-40B4-BE49-F238E27FC236}">
                <a16:creationId xmlns:a16="http://schemas.microsoft.com/office/drawing/2014/main" id="{9F170092-A8D8-4D79-94F9-F7FDCB78511D}"/>
              </a:ext>
            </a:extLst>
          </p:cNvPr>
          <p:cNvSpPr txBox="1"/>
          <p:nvPr/>
        </p:nvSpPr>
        <p:spPr>
          <a:xfrm>
            <a:off x="5178552" y="4861560"/>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5" name="テキスト ボックス 14">
            <a:extLst>
              <a:ext uri="{FF2B5EF4-FFF2-40B4-BE49-F238E27FC236}">
                <a16:creationId xmlns:a16="http://schemas.microsoft.com/office/drawing/2014/main" id="{AD010762-F7CB-46EB-89FC-729FCE8ADC3B}"/>
              </a:ext>
            </a:extLst>
          </p:cNvPr>
          <p:cNvSpPr txBox="1"/>
          <p:nvPr/>
        </p:nvSpPr>
        <p:spPr>
          <a:xfrm>
            <a:off x="2711135" y="2467135"/>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65.5%</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43D010F-CAAD-4D1C-9EA2-E87DE6D47121}"/>
              </a:ext>
            </a:extLst>
          </p:cNvPr>
          <p:cNvSpPr txBox="1"/>
          <p:nvPr/>
        </p:nvSpPr>
        <p:spPr>
          <a:xfrm>
            <a:off x="7367016" y="2467135"/>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59.9%</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424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07A145-3B22-43FD-AFC3-D4C3D1EA02CD}"/>
              </a:ext>
            </a:extLst>
          </p:cNvPr>
          <p:cNvPicPr>
            <a:picLocks noChangeAspect="1"/>
          </p:cNvPicPr>
          <p:nvPr/>
        </p:nvPicPr>
        <p:blipFill>
          <a:blip r:embed="rId2"/>
          <a:stretch>
            <a:fillRect/>
          </a:stretch>
        </p:blipFill>
        <p:spPr>
          <a:xfrm>
            <a:off x="200023" y="2444841"/>
            <a:ext cx="4667250" cy="2789682"/>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海洋プラスチック問題に関する認知度</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123328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海の生き物がごみを誤って食べ、傷ついていることを知っている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海洋ごみの約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割をプラスチックごみが占めていることを知っていると回答したのは約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海洋ごみの大半は、街で適切に捨てられなかったものが水路や川を通じて流れたものであることを知っていると回答したのは約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5B1B1D8-7C6D-482F-852A-DE823309CF01}"/>
              </a:ext>
            </a:extLst>
          </p:cNvPr>
          <p:cNvSpPr txBox="1"/>
          <p:nvPr/>
        </p:nvSpPr>
        <p:spPr>
          <a:xfrm>
            <a:off x="345184" y="5246258"/>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2" name="テキスト ボックス 11">
            <a:extLst>
              <a:ext uri="{FF2B5EF4-FFF2-40B4-BE49-F238E27FC236}">
                <a16:creationId xmlns:a16="http://schemas.microsoft.com/office/drawing/2014/main" id="{C9D07CFD-76E2-47A6-A60C-C9858ABC338A}"/>
              </a:ext>
            </a:extLst>
          </p:cNvPr>
          <p:cNvSpPr txBox="1"/>
          <p:nvPr/>
        </p:nvSpPr>
        <p:spPr>
          <a:xfrm>
            <a:off x="5183890" y="5246258"/>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pic>
        <p:nvPicPr>
          <p:cNvPr id="5" name="図 4">
            <a:extLst>
              <a:ext uri="{FF2B5EF4-FFF2-40B4-BE49-F238E27FC236}">
                <a16:creationId xmlns:a16="http://schemas.microsoft.com/office/drawing/2014/main" id="{BF1F97F3-531A-47AC-BE52-AA5CA858D28B}"/>
              </a:ext>
            </a:extLst>
          </p:cNvPr>
          <p:cNvPicPr>
            <a:picLocks noChangeAspect="1"/>
          </p:cNvPicPr>
          <p:nvPr/>
        </p:nvPicPr>
        <p:blipFill>
          <a:blip r:embed="rId3"/>
          <a:stretch>
            <a:fillRect/>
          </a:stretch>
        </p:blipFill>
        <p:spPr>
          <a:xfrm>
            <a:off x="5037125" y="2444841"/>
            <a:ext cx="4659782" cy="2801417"/>
          </a:xfrm>
          <a:prstGeom prst="rect">
            <a:avLst/>
          </a:prstGeom>
        </p:spPr>
      </p:pic>
    </p:spTree>
    <p:extLst>
      <p:ext uri="{BB962C8B-B14F-4D97-AF65-F5344CB8AC3E}">
        <p14:creationId xmlns:p14="http://schemas.microsoft.com/office/powerpoint/2010/main" val="138848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5FF4C50-B4F8-46ED-9B76-C8856695FE5C}"/>
              </a:ext>
            </a:extLst>
          </p:cNvPr>
          <p:cNvPicPr>
            <a:picLocks noChangeAspect="1"/>
          </p:cNvPicPr>
          <p:nvPr/>
        </p:nvPicPr>
        <p:blipFill>
          <a:blip r:embed="rId2"/>
          <a:stretch>
            <a:fillRect/>
          </a:stretch>
        </p:blipFill>
        <p:spPr>
          <a:xfrm>
            <a:off x="5519764" y="1747306"/>
            <a:ext cx="3502762" cy="2287219"/>
          </a:xfrm>
          <a:prstGeom prst="rect">
            <a:avLst/>
          </a:prstGeom>
        </p:spPr>
      </p:pic>
      <p:pic>
        <p:nvPicPr>
          <p:cNvPr id="5" name="図 4">
            <a:extLst>
              <a:ext uri="{FF2B5EF4-FFF2-40B4-BE49-F238E27FC236}">
                <a16:creationId xmlns:a16="http://schemas.microsoft.com/office/drawing/2014/main" id="{E5E6B550-94E5-4A4B-B5AF-5CB1AF5FD5B4}"/>
              </a:ext>
            </a:extLst>
          </p:cNvPr>
          <p:cNvPicPr>
            <a:picLocks noChangeAspect="1"/>
          </p:cNvPicPr>
          <p:nvPr/>
        </p:nvPicPr>
        <p:blipFill>
          <a:blip r:embed="rId3"/>
          <a:stretch>
            <a:fillRect/>
          </a:stretch>
        </p:blipFill>
        <p:spPr>
          <a:xfrm>
            <a:off x="5519764" y="4183335"/>
            <a:ext cx="3502762" cy="2287219"/>
          </a:xfrm>
          <a:prstGeom prst="rect">
            <a:avLst/>
          </a:prstGeom>
        </p:spPr>
      </p:pic>
      <p:pic>
        <p:nvPicPr>
          <p:cNvPr id="2" name="図 1">
            <a:extLst>
              <a:ext uri="{FF2B5EF4-FFF2-40B4-BE49-F238E27FC236}">
                <a16:creationId xmlns:a16="http://schemas.microsoft.com/office/drawing/2014/main" id="{86B4CCC5-E5ED-40D8-A6EE-00CFFB6680A7}"/>
              </a:ext>
            </a:extLst>
          </p:cNvPr>
          <p:cNvPicPr>
            <a:picLocks noChangeAspect="1"/>
          </p:cNvPicPr>
          <p:nvPr/>
        </p:nvPicPr>
        <p:blipFill>
          <a:blip r:embed="rId4"/>
          <a:stretch>
            <a:fillRect/>
          </a:stretch>
        </p:blipFill>
        <p:spPr>
          <a:xfrm>
            <a:off x="782152" y="1747306"/>
            <a:ext cx="3497885" cy="2287219"/>
          </a:xfrm>
          <a:prstGeom prst="rect">
            <a:avLst/>
          </a:prstGeom>
        </p:spPr>
      </p:pic>
      <p:pic>
        <p:nvPicPr>
          <p:cNvPr id="3" name="図 2">
            <a:extLst>
              <a:ext uri="{FF2B5EF4-FFF2-40B4-BE49-F238E27FC236}">
                <a16:creationId xmlns:a16="http://schemas.microsoft.com/office/drawing/2014/main" id="{F3178BFC-8B02-436E-999E-72662B80136F}"/>
              </a:ext>
            </a:extLst>
          </p:cNvPr>
          <p:cNvPicPr>
            <a:picLocks noChangeAspect="1"/>
          </p:cNvPicPr>
          <p:nvPr/>
        </p:nvPicPr>
        <p:blipFill>
          <a:blip r:embed="rId5"/>
          <a:stretch>
            <a:fillRect/>
          </a:stretch>
        </p:blipFill>
        <p:spPr>
          <a:xfrm>
            <a:off x="782151" y="4183335"/>
            <a:ext cx="3497885" cy="2287219"/>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日常の環境配慮行動の状況</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日常的にマイボトルを利用している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日常的にマイバッグを利用している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8" name="部分円 27">
            <a:extLst>
              <a:ext uri="{FF2B5EF4-FFF2-40B4-BE49-F238E27FC236}">
                <a16:creationId xmlns:a16="http://schemas.microsoft.com/office/drawing/2014/main" id="{3D07C806-ED43-485E-9002-C0F41ABCAE8A}"/>
              </a:ext>
            </a:extLst>
          </p:cNvPr>
          <p:cNvSpPr>
            <a:spLocks noChangeAspect="1"/>
          </p:cNvSpPr>
          <p:nvPr/>
        </p:nvSpPr>
        <p:spPr>
          <a:xfrm rot="16200000">
            <a:off x="5856553" y="2140463"/>
            <a:ext cx="1764000" cy="1764000"/>
          </a:xfrm>
          <a:prstGeom prst="pie">
            <a:avLst>
              <a:gd name="adj1" fmla="val 0"/>
              <a:gd name="adj2" fmla="val 1349743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部分円 28">
            <a:extLst>
              <a:ext uri="{FF2B5EF4-FFF2-40B4-BE49-F238E27FC236}">
                <a16:creationId xmlns:a16="http://schemas.microsoft.com/office/drawing/2014/main" id="{91409750-002A-4438-B882-B615D2E153AB}"/>
              </a:ext>
            </a:extLst>
          </p:cNvPr>
          <p:cNvSpPr>
            <a:spLocks noChangeAspect="1"/>
          </p:cNvSpPr>
          <p:nvPr/>
        </p:nvSpPr>
        <p:spPr>
          <a:xfrm rot="16200000">
            <a:off x="1109593" y="2142641"/>
            <a:ext cx="1764000" cy="1764000"/>
          </a:xfrm>
          <a:prstGeom prst="pie">
            <a:avLst>
              <a:gd name="adj1" fmla="val 0"/>
              <a:gd name="adj2" fmla="val 1236766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部分円 29">
            <a:extLst>
              <a:ext uri="{FF2B5EF4-FFF2-40B4-BE49-F238E27FC236}">
                <a16:creationId xmlns:a16="http://schemas.microsoft.com/office/drawing/2014/main" id="{D1765D11-BA5A-4F4B-B33B-1872D1285C5C}"/>
              </a:ext>
            </a:extLst>
          </p:cNvPr>
          <p:cNvSpPr>
            <a:spLocks noChangeAspect="1"/>
          </p:cNvSpPr>
          <p:nvPr/>
        </p:nvSpPr>
        <p:spPr>
          <a:xfrm rot="16200000">
            <a:off x="1109594" y="4573591"/>
            <a:ext cx="1764000" cy="1764000"/>
          </a:xfrm>
          <a:prstGeom prst="pie">
            <a:avLst>
              <a:gd name="adj1" fmla="val 0"/>
              <a:gd name="adj2" fmla="val 17985223"/>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部分円 32">
            <a:extLst>
              <a:ext uri="{FF2B5EF4-FFF2-40B4-BE49-F238E27FC236}">
                <a16:creationId xmlns:a16="http://schemas.microsoft.com/office/drawing/2014/main" id="{CBC1704D-35A2-464A-8216-B03C74AC6806}"/>
              </a:ext>
            </a:extLst>
          </p:cNvPr>
          <p:cNvSpPr>
            <a:spLocks noChangeAspect="1"/>
          </p:cNvSpPr>
          <p:nvPr/>
        </p:nvSpPr>
        <p:spPr>
          <a:xfrm rot="16200000">
            <a:off x="5856553" y="4573591"/>
            <a:ext cx="1764000" cy="1764000"/>
          </a:xfrm>
          <a:prstGeom prst="pie">
            <a:avLst>
              <a:gd name="adj1" fmla="val 0"/>
              <a:gd name="adj2" fmla="val 17397579"/>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DB19D39D-C679-4D97-900F-1C0A64DC903D}"/>
              </a:ext>
            </a:extLst>
          </p:cNvPr>
          <p:cNvSpPr txBox="1"/>
          <p:nvPr/>
        </p:nvSpPr>
        <p:spPr>
          <a:xfrm>
            <a:off x="345184" y="6465475"/>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23" name="テキスト ボックス 22">
            <a:extLst>
              <a:ext uri="{FF2B5EF4-FFF2-40B4-BE49-F238E27FC236}">
                <a16:creationId xmlns:a16="http://schemas.microsoft.com/office/drawing/2014/main" id="{137B78EB-9131-4C87-A662-60E5F19AA49F}"/>
              </a:ext>
            </a:extLst>
          </p:cNvPr>
          <p:cNvSpPr txBox="1"/>
          <p:nvPr/>
        </p:nvSpPr>
        <p:spPr>
          <a:xfrm>
            <a:off x="5183890" y="6532417"/>
            <a:ext cx="4376928"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31" name="テキスト ボックス 30">
            <a:extLst>
              <a:ext uri="{FF2B5EF4-FFF2-40B4-BE49-F238E27FC236}">
                <a16:creationId xmlns:a16="http://schemas.microsoft.com/office/drawing/2014/main" id="{E9E9DBA7-50A1-4E50-9AF3-870C1DE1376A}"/>
              </a:ext>
            </a:extLst>
          </p:cNvPr>
          <p:cNvSpPr txBox="1"/>
          <p:nvPr/>
        </p:nvSpPr>
        <p:spPr>
          <a:xfrm>
            <a:off x="2599455" y="214644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57.1%</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53C6946-D20A-4E3F-BB15-8D2A8E6CAB41}"/>
              </a:ext>
            </a:extLst>
          </p:cNvPr>
          <p:cNvSpPr txBox="1"/>
          <p:nvPr/>
        </p:nvSpPr>
        <p:spPr>
          <a:xfrm>
            <a:off x="7347746" y="214046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62.2%</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D21F7DD3-28FF-479D-85D6-D83112F6D545}"/>
              </a:ext>
            </a:extLst>
          </p:cNvPr>
          <p:cNvSpPr txBox="1"/>
          <p:nvPr/>
        </p:nvSpPr>
        <p:spPr>
          <a:xfrm>
            <a:off x="7347746" y="457359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80.5%</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35B601C9-EF05-48FE-A06C-97020E05429B}"/>
              </a:ext>
            </a:extLst>
          </p:cNvPr>
          <p:cNvSpPr txBox="1"/>
          <p:nvPr/>
        </p:nvSpPr>
        <p:spPr>
          <a:xfrm>
            <a:off x="2599455" y="4573590"/>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83.3%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255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A735B8-0674-4DE3-9D0B-E7D3FB81BD32}"/>
              </a:ext>
            </a:extLst>
          </p:cNvPr>
          <p:cNvPicPr>
            <a:picLocks noChangeAspect="1"/>
          </p:cNvPicPr>
          <p:nvPr/>
        </p:nvPicPr>
        <p:blipFill>
          <a:blip r:embed="rId2"/>
          <a:stretch>
            <a:fillRect/>
          </a:stretch>
        </p:blipFill>
        <p:spPr>
          <a:xfrm>
            <a:off x="5075684" y="1999488"/>
            <a:ext cx="4372356" cy="2859024"/>
          </a:xfrm>
          <a:prstGeom prst="rect">
            <a:avLst/>
          </a:prstGeom>
        </p:spPr>
      </p:pic>
      <p:pic>
        <p:nvPicPr>
          <p:cNvPr id="9" name="図 8">
            <a:extLst>
              <a:ext uri="{FF2B5EF4-FFF2-40B4-BE49-F238E27FC236}">
                <a16:creationId xmlns:a16="http://schemas.microsoft.com/office/drawing/2014/main" id="{CE341356-E83E-4721-ABB9-471CD1BF79FF}"/>
              </a:ext>
            </a:extLst>
          </p:cNvPr>
          <p:cNvPicPr>
            <a:picLocks noChangeAspect="1"/>
          </p:cNvPicPr>
          <p:nvPr/>
        </p:nvPicPr>
        <p:blipFill>
          <a:blip r:embed="rId3"/>
          <a:stretch>
            <a:fillRect/>
          </a:stretch>
        </p:blipFill>
        <p:spPr>
          <a:xfrm>
            <a:off x="346530" y="1994040"/>
            <a:ext cx="4372356" cy="2859024"/>
          </a:xfrm>
          <a:prstGeom prst="rect">
            <a:avLst/>
          </a:prstGeom>
        </p:spPr>
      </p:pic>
      <p:sp>
        <p:nvSpPr>
          <p:cNvPr id="8" name="角丸四角形 5">
            <a:extLst>
              <a:ext uri="{FF2B5EF4-FFF2-40B4-BE49-F238E27FC236}">
                <a16:creationId xmlns:a16="http://schemas.microsoft.com/office/drawing/2014/main" id="{D9D40827-05DE-4A1F-BD5D-900F8D683655}"/>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ごみ拾い・清掃のボランティア活動の参加状況</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取組指標②　府民の行動変容の状況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部分円 11">
            <a:extLst>
              <a:ext uri="{FF2B5EF4-FFF2-40B4-BE49-F238E27FC236}">
                <a16:creationId xmlns:a16="http://schemas.microsoft.com/office/drawing/2014/main" id="{CD7ECC35-2945-4B84-9729-4274EEE1A207}"/>
              </a:ext>
            </a:extLst>
          </p:cNvPr>
          <p:cNvSpPr>
            <a:spLocks noChangeAspect="1"/>
          </p:cNvSpPr>
          <p:nvPr/>
        </p:nvSpPr>
        <p:spPr>
          <a:xfrm rot="16200000">
            <a:off x="5509271" y="2695292"/>
            <a:ext cx="1980000" cy="1980000"/>
          </a:xfrm>
          <a:prstGeom prst="pie">
            <a:avLst>
              <a:gd name="adj1" fmla="val 16748"/>
              <a:gd name="adj2" fmla="val 3565740"/>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角丸四角形 5">
            <a:extLst>
              <a:ext uri="{FF2B5EF4-FFF2-40B4-BE49-F238E27FC236}">
                <a16:creationId xmlns:a16="http://schemas.microsoft.com/office/drawing/2014/main" id="{1507C5E0-35F4-4C2D-AA6A-4265F388B887}"/>
              </a:ext>
            </a:extLst>
          </p:cNvPr>
          <p:cNvSpPr/>
          <p:nvPr/>
        </p:nvSpPr>
        <p:spPr>
          <a:xfrm>
            <a:off x="129968" y="1065836"/>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５年以内にごみ拾い・清掃のボランティア活動に参加した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と回答。</a:t>
            </a:r>
          </a:p>
        </p:txBody>
      </p:sp>
      <p:sp>
        <p:nvSpPr>
          <p:cNvPr id="20" name="テキスト ボックス 19">
            <a:extLst>
              <a:ext uri="{FF2B5EF4-FFF2-40B4-BE49-F238E27FC236}">
                <a16:creationId xmlns:a16="http://schemas.microsoft.com/office/drawing/2014/main" id="{8CDAA870-E0F8-4036-A528-8E5721FFB472}"/>
              </a:ext>
            </a:extLst>
          </p:cNvPr>
          <p:cNvSpPr txBox="1"/>
          <p:nvPr/>
        </p:nvSpPr>
        <p:spPr>
          <a:xfrm>
            <a:off x="236981" y="4853064"/>
            <a:ext cx="4593335"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21" name="テキスト ボックス 20">
            <a:extLst>
              <a:ext uri="{FF2B5EF4-FFF2-40B4-BE49-F238E27FC236}">
                <a16:creationId xmlns:a16="http://schemas.microsoft.com/office/drawing/2014/main" id="{3C90AF61-457C-4860-9AA8-B2598467079A}"/>
              </a:ext>
            </a:extLst>
          </p:cNvPr>
          <p:cNvSpPr txBox="1"/>
          <p:nvPr/>
        </p:nvSpPr>
        <p:spPr>
          <a:xfrm>
            <a:off x="5075684" y="4853064"/>
            <a:ext cx="4593335" cy="307777"/>
          </a:xfrm>
          <a:prstGeom prst="rect">
            <a:avLst/>
          </a:prstGeom>
          <a:noFill/>
        </p:spPr>
        <p:txBody>
          <a:bodyPr wrap="square">
            <a:spAutoFit/>
          </a:bodyPr>
          <a:lstStyle/>
          <a:p>
            <a:pPr algn="ct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altLang="en-US" sz="1600" dirty="0"/>
          </a:p>
        </p:txBody>
      </p:sp>
      <p:sp>
        <p:nvSpPr>
          <p:cNvPr id="15" name="部分円 14">
            <a:extLst>
              <a:ext uri="{FF2B5EF4-FFF2-40B4-BE49-F238E27FC236}">
                <a16:creationId xmlns:a16="http://schemas.microsoft.com/office/drawing/2014/main" id="{C5CC6F2C-3290-4D76-8C7F-790A45F1AD1D}"/>
              </a:ext>
            </a:extLst>
          </p:cNvPr>
          <p:cNvSpPr>
            <a:spLocks noChangeAspect="1"/>
          </p:cNvSpPr>
          <p:nvPr/>
        </p:nvSpPr>
        <p:spPr>
          <a:xfrm rot="16200000">
            <a:off x="775946" y="2695292"/>
            <a:ext cx="1980000" cy="1980000"/>
          </a:xfrm>
          <a:prstGeom prst="pie">
            <a:avLst>
              <a:gd name="adj1" fmla="val 21596245"/>
              <a:gd name="adj2" fmla="val 3391912"/>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603D12A-8DA7-4DA9-ADAB-0B3A5548DF55}"/>
              </a:ext>
            </a:extLst>
          </p:cNvPr>
          <p:cNvSpPr txBox="1"/>
          <p:nvPr/>
        </p:nvSpPr>
        <p:spPr>
          <a:xfrm>
            <a:off x="2270963" y="254140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16.3%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F86BBA2-A057-4699-B0CC-F0DFD749E89F}"/>
              </a:ext>
            </a:extLst>
          </p:cNvPr>
          <p:cNvSpPr txBox="1"/>
          <p:nvPr/>
        </p:nvSpPr>
        <p:spPr>
          <a:xfrm>
            <a:off x="7008458" y="2541402"/>
            <a:ext cx="914400" cy="307777"/>
          </a:xfrm>
          <a:prstGeom prst="rect">
            <a:avLst/>
          </a:prstGeom>
          <a:noFill/>
        </p:spPr>
        <p:txBody>
          <a:bodyPr wrap="square" rtlCol="0">
            <a:spAutoFit/>
          </a:bodyPr>
          <a:lstStyle/>
          <a:p>
            <a:pPr algn="ctr"/>
            <a:r>
              <a:rPr kumimoji="1" lang="en-US" altLang="ja-JP"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rPr>
              <a:t>17.3%</a:t>
            </a:r>
            <a:endParaRPr kumimoji="1" lang="ja-JP" altLang="en-US" sz="1400" b="1" u="heavy" dirty="0">
              <a:solidFill>
                <a:schemeClr val="accent1"/>
              </a:solidFill>
              <a:uFill>
                <a:solidFill>
                  <a:srgbClr val="FFC000"/>
                </a:solidFill>
              </a:u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694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取組指標③　計画に基づく取組みの実施状況</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479509"/>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大阪府では、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清掃活動の活性化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に取り組んできたところ。</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年度の「おおさかクリーン大作戦」の実施期間（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及び</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年度の「ごみゼロアクション」の実施期間のうち重点期間（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ごみ回収量や参加者数を集計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0" marR="0" lvl="1" indent="-276225" algn="just" defTabSz="457200" rtl="0" eaLnBrk="1" fontAlgn="auto" latinLnBrk="0" hangingPunct="1">
              <a:lnSpc>
                <a:spcPct val="100000"/>
              </a:lnSpc>
              <a:spcBef>
                <a:spcPts val="0"/>
              </a:spcBef>
              <a:spcAft>
                <a:spcPts val="600"/>
              </a:spcAft>
              <a:buClr>
                <a:srgbClr val="4472C4"/>
              </a:buClr>
              <a:buSzTx/>
              <a:buFontTx/>
              <a:buNone/>
              <a:tabLst/>
              <a:defRPr/>
            </a:pPr>
            <a:r>
              <a:rPr kumimoji="0" lang="en-US" altLang="ja-JP" sz="1600" b="0"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プランでは、美化活動への参加人数やごみの回収量など、取組みの実施状況に係るデータを把握するとしている。</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5">
            <a:extLst>
              <a:ext uri="{FF2B5EF4-FFF2-40B4-BE49-F238E27FC236}">
                <a16:creationId xmlns:a16="http://schemas.microsoft.com/office/drawing/2014/main" id="{CD32AB6C-3A00-45B5-A177-122E953C7724}"/>
              </a:ext>
            </a:extLst>
          </p:cNvPr>
          <p:cNvSpPr/>
          <p:nvPr/>
        </p:nvSpPr>
        <p:spPr>
          <a:xfrm>
            <a:off x="129968" y="2353712"/>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清掃活動におけるごみ回収量と参加者数</a:t>
            </a:r>
          </a:p>
        </p:txBody>
      </p:sp>
      <p:sp>
        <p:nvSpPr>
          <p:cNvPr id="12" name="角丸四角形 5">
            <a:extLst>
              <a:ext uri="{FF2B5EF4-FFF2-40B4-BE49-F238E27FC236}">
                <a16:creationId xmlns:a16="http://schemas.microsoft.com/office/drawing/2014/main" id="{EC8EAC20-AB7E-45BF-9F92-B74A2EC9F807}"/>
              </a:ext>
            </a:extLst>
          </p:cNvPr>
          <p:cNvSpPr/>
          <p:nvPr/>
        </p:nvSpPr>
        <p:spPr>
          <a:xfrm>
            <a:off x="129968" y="271108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清掃活動（ごみゼロアクション）の活性化に向けた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情報発信やモチベーションアップの支援などの強化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を行ったことにより、</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ごみ回収量・参加者数ともに増加</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891D9783-4965-4933-9C58-2DC4C2ADAD5E}"/>
              </a:ext>
            </a:extLst>
          </p:cNvPr>
          <p:cNvPicPr>
            <a:picLocks noChangeAspect="1"/>
          </p:cNvPicPr>
          <p:nvPr/>
        </p:nvPicPr>
        <p:blipFill>
          <a:blip r:embed="rId2"/>
          <a:stretch>
            <a:fillRect/>
          </a:stretch>
        </p:blipFill>
        <p:spPr>
          <a:xfrm>
            <a:off x="1335722" y="3298042"/>
            <a:ext cx="7231380" cy="3430524"/>
          </a:xfrm>
          <a:prstGeom prst="rect">
            <a:avLst/>
          </a:prstGeom>
        </p:spPr>
      </p:pic>
    </p:spTree>
    <p:extLst>
      <p:ext uri="{BB962C8B-B14F-4D97-AF65-F5344CB8AC3E}">
        <p14:creationId xmlns:p14="http://schemas.microsoft.com/office/powerpoint/2010/main" val="207460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23328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淀川、大和川、恩智川、西除川の河川敷</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において、</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散乱ごみの組成調査を実施（令和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7675" lvl="1" indent="-266700" algn="just">
              <a:spcAft>
                <a:spcPts val="600"/>
              </a:spcAft>
              <a:buClr>
                <a:srgbClr val="4472C4"/>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調査対象河川：淀川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、大和川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、西除川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R4</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、恩智川</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R3</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（いずれも</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河川延長</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100m×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幅</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のエリアに落ちているごみを対象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分類別の組成、人工物の組成、プラスチックごみの組成を調査</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342865"/>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河川敷の散乱プラスチックごみ回収量（重量）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210749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河川敷における散乱プラスチックごみの回収量</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2448225"/>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河川敷散乱ごみのうち、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プラスチック、発泡スチロール類の回収量（重量）は年度によって変動</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容器包装が多かった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2" name="図 1">
            <a:extLst>
              <a:ext uri="{FF2B5EF4-FFF2-40B4-BE49-F238E27FC236}">
                <a16:creationId xmlns:a16="http://schemas.microsoft.com/office/drawing/2014/main" id="{E7EDD5BB-6A07-41A7-BF43-35C2FF4826DE}"/>
              </a:ext>
            </a:extLst>
          </p:cNvPr>
          <p:cNvPicPr>
            <a:picLocks noChangeAspect="1"/>
          </p:cNvPicPr>
          <p:nvPr/>
        </p:nvPicPr>
        <p:blipFill>
          <a:blip r:embed="rId2"/>
          <a:stretch>
            <a:fillRect/>
          </a:stretch>
        </p:blipFill>
        <p:spPr>
          <a:xfrm>
            <a:off x="1773936" y="3375917"/>
            <a:ext cx="6358128" cy="2966948"/>
          </a:xfrm>
          <a:prstGeom prst="rect">
            <a:avLst/>
          </a:prstGeom>
        </p:spPr>
      </p:pic>
    </p:spTree>
    <p:extLst>
      <p:ext uri="{BB962C8B-B14F-4D97-AF65-F5344CB8AC3E}">
        <p14:creationId xmlns:p14="http://schemas.microsoft.com/office/powerpoint/2010/main" val="2704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F5172CDD-89AB-4739-92DC-0F0896E6DCB5}"/>
              </a:ext>
            </a:extLst>
          </p:cNvPr>
          <p:cNvPicPr>
            <a:picLocks noChangeAspect="1"/>
          </p:cNvPicPr>
          <p:nvPr/>
        </p:nvPicPr>
        <p:blipFill>
          <a:blip r:embed="rId2"/>
          <a:stretch>
            <a:fillRect/>
          </a:stretch>
        </p:blipFill>
        <p:spPr>
          <a:xfrm>
            <a:off x="7329432" y="2611396"/>
            <a:ext cx="2304288" cy="3164129"/>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06F4AC3-A1F9-45B7-9543-0B46098FD8E8}"/>
              </a:ext>
            </a:extLst>
          </p:cNvPr>
          <p:cNvSpPr/>
          <p:nvPr/>
        </p:nvSpPr>
        <p:spPr>
          <a:xfrm>
            <a:off x="272279" y="592795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河川敷の散乱プラスチックごみの分類別の組成比率（重量）</a:t>
            </a:r>
          </a:p>
        </p:txBody>
      </p:sp>
      <p:sp>
        <p:nvSpPr>
          <p:cNvPr id="12" name="角丸四角形 5">
            <a:extLst>
              <a:ext uri="{FF2B5EF4-FFF2-40B4-BE49-F238E27FC236}">
                <a16:creationId xmlns:a16="http://schemas.microsoft.com/office/drawing/2014/main" id="{67186698-0F93-438A-98A6-25B3183211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河川敷における散乱プラスチックごみの分類別の組成比率</a:t>
            </a:r>
          </a:p>
        </p:txBody>
      </p:sp>
      <p:sp>
        <p:nvSpPr>
          <p:cNvPr id="13" name="角丸四角形 5">
            <a:extLst>
              <a:ext uri="{FF2B5EF4-FFF2-40B4-BE49-F238E27FC236}">
                <a16:creationId xmlns:a16="http://schemas.microsoft.com/office/drawing/2014/main" id="{5496A353-8E63-49AD-B604-8D4F280FD68B}"/>
              </a:ext>
            </a:extLst>
          </p:cNvPr>
          <p:cNvSpPr/>
          <p:nvPr/>
        </p:nvSpPr>
        <p:spPr>
          <a:xfrm>
            <a:off x="129968" y="1082474"/>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河川敷の散乱ごみのうち、</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プラスチック、発泡スチロール類の分類別の組成比率（重量）は年度によって変動</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容器包装のレジ袋、飲料用ボトル、その他製品プラスチックごみ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p>
        </p:txBody>
      </p:sp>
      <p:pic>
        <p:nvPicPr>
          <p:cNvPr id="3" name="図 2">
            <a:extLst>
              <a:ext uri="{FF2B5EF4-FFF2-40B4-BE49-F238E27FC236}">
                <a16:creationId xmlns:a16="http://schemas.microsoft.com/office/drawing/2014/main" id="{3070DC95-6533-440A-A05E-DEB13F737650}"/>
              </a:ext>
            </a:extLst>
          </p:cNvPr>
          <p:cNvPicPr>
            <a:picLocks noChangeAspect="1"/>
          </p:cNvPicPr>
          <p:nvPr/>
        </p:nvPicPr>
        <p:blipFill>
          <a:blip r:embed="rId3"/>
          <a:stretch>
            <a:fillRect/>
          </a:stretch>
        </p:blipFill>
        <p:spPr>
          <a:xfrm>
            <a:off x="272278" y="2611396"/>
            <a:ext cx="6450940" cy="3164129"/>
          </a:xfrm>
          <a:prstGeom prst="rect">
            <a:avLst/>
          </a:prstGeom>
        </p:spPr>
      </p:pic>
      <p:sp>
        <p:nvSpPr>
          <p:cNvPr id="14" name="左中かっこ 13">
            <a:extLst>
              <a:ext uri="{FF2B5EF4-FFF2-40B4-BE49-F238E27FC236}">
                <a16:creationId xmlns:a16="http://schemas.microsoft.com/office/drawing/2014/main" id="{BCCB4D17-CE7C-4B14-BE72-FCCB9A2E985F}"/>
              </a:ext>
            </a:extLst>
          </p:cNvPr>
          <p:cNvSpPr/>
          <p:nvPr/>
        </p:nvSpPr>
        <p:spPr>
          <a:xfrm>
            <a:off x="7623481" y="2829984"/>
            <a:ext cx="180732" cy="738716"/>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7" name="テキスト ボックス 39">
            <a:extLst>
              <a:ext uri="{FF2B5EF4-FFF2-40B4-BE49-F238E27FC236}">
                <a16:creationId xmlns:a16="http://schemas.microsoft.com/office/drawing/2014/main" id="{72BE4EC6-96B5-4486-A573-92F6A16EFB64}"/>
              </a:ext>
            </a:extLst>
          </p:cNvPr>
          <p:cNvSpPr txBox="1"/>
          <p:nvPr/>
        </p:nvSpPr>
        <p:spPr>
          <a:xfrm>
            <a:off x="6931571" y="30262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漁具</a:t>
            </a:r>
          </a:p>
        </p:txBody>
      </p:sp>
      <p:sp>
        <p:nvSpPr>
          <p:cNvPr id="18" name="テキスト ボックス 39">
            <a:extLst>
              <a:ext uri="{FF2B5EF4-FFF2-40B4-BE49-F238E27FC236}">
                <a16:creationId xmlns:a16="http://schemas.microsoft.com/office/drawing/2014/main" id="{B9F85064-82A6-4E90-AD40-082240E90E83}"/>
              </a:ext>
            </a:extLst>
          </p:cNvPr>
          <p:cNvSpPr txBox="1"/>
          <p:nvPr/>
        </p:nvSpPr>
        <p:spPr>
          <a:xfrm>
            <a:off x="6931571" y="375596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製品</a:t>
            </a:r>
          </a:p>
        </p:txBody>
      </p:sp>
      <p:sp>
        <p:nvSpPr>
          <p:cNvPr id="19" name="テキスト ボックス 39">
            <a:extLst>
              <a:ext uri="{FF2B5EF4-FFF2-40B4-BE49-F238E27FC236}">
                <a16:creationId xmlns:a16="http://schemas.microsoft.com/office/drawing/2014/main" id="{8D4F48F2-92C3-4D51-9D1E-73A50CB838D3}"/>
              </a:ext>
            </a:extLst>
          </p:cNvPr>
          <p:cNvSpPr txBox="1"/>
          <p:nvPr/>
        </p:nvSpPr>
        <p:spPr>
          <a:xfrm>
            <a:off x="6931571" y="4764772"/>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BIZ UDPゴシック" panose="020B0400000000000000" pitchFamily="50" charset="-128"/>
                <a:ea typeface="BIZ UDPゴシック" panose="020B0400000000000000" pitchFamily="50" charset="-128"/>
              </a:rPr>
              <a:t>容器</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包装</a:t>
            </a:r>
          </a:p>
        </p:txBody>
      </p:sp>
      <p:cxnSp>
        <p:nvCxnSpPr>
          <p:cNvPr id="20" name="直線コネクタ 19">
            <a:extLst>
              <a:ext uri="{FF2B5EF4-FFF2-40B4-BE49-F238E27FC236}">
                <a16:creationId xmlns:a16="http://schemas.microsoft.com/office/drawing/2014/main" id="{731D0D6E-F071-482D-A24A-EF84EFDF5F4C}"/>
              </a:ext>
            </a:extLst>
          </p:cNvPr>
          <p:cNvCxnSpPr>
            <a:cxnSpLocks/>
          </p:cNvCxnSpPr>
          <p:nvPr/>
        </p:nvCxnSpPr>
        <p:spPr>
          <a:xfrm flipV="1">
            <a:off x="1574800" y="2777067"/>
            <a:ext cx="469900" cy="1481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126A7A14-8438-41CC-9D9F-F398E0D75C1D}"/>
              </a:ext>
            </a:extLst>
          </p:cNvPr>
          <p:cNvCxnSpPr>
            <a:cxnSpLocks/>
          </p:cNvCxnSpPr>
          <p:nvPr/>
        </p:nvCxnSpPr>
        <p:spPr>
          <a:xfrm>
            <a:off x="1579033" y="3454400"/>
            <a:ext cx="465667" cy="1143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線コネクタ 29">
            <a:extLst>
              <a:ext uri="{FF2B5EF4-FFF2-40B4-BE49-F238E27FC236}">
                <a16:creationId xmlns:a16="http://schemas.microsoft.com/office/drawing/2014/main" id="{DDBD7A30-2B19-4108-834C-3081284CA2E4}"/>
              </a:ext>
            </a:extLst>
          </p:cNvPr>
          <p:cNvCxnSpPr>
            <a:cxnSpLocks/>
          </p:cNvCxnSpPr>
          <p:nvPr/>
        </p:nvCxnSpPr>
        <p:spPr>
          <a:xfrm flipH="1">
            <a:off x="2514598" y="2755900"/>
            <a:ext cx="469902" cy="2116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4AA7627A-0934-4B38-B019-FF11D787B55E}"/>
              </a:ext>
            </a:extLst>
          </p:cNvPr>
          <p:cNvCxnSpPr>
            <a:cxnSpLocks/>
          </p:cNvCxnSpPr>
          <p:nvPr/>
        </p:nvCxnSpPr>
        <p:spPr>
          <a:xfrm flipH="1" flipV="1">
            <a:off x="2514598" y="3568700"/>
            <a:ext cx="461435" cy="10075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直線コネクタ 33">
            <a:extLst>
              <a:ext uri="{FF2B5EF4-FFF2-40B4-BE49-F238E27FC236}">
                <a16:creationId xmlns:a16="http://schemas.microsoft.com/office/drawing/2014/main" id="{C8A2D2AC-36AF-4688-915F-E3C2DF166794}"/>
              </a:ext>
            </a:extLst>
          </p:cNvPr>
          <p:cNvCxnSpPr>
            <a:cxnSpLocks/>
          </p:cNvCxnSpPr>
          <p:nvPr/>
        </p:nvCxnSpPr>
        <p:spPr>
          <a:xfrm flipV="1">
            <a:off x="3454401" y="2751667"/>
            <a:ext cx="465666" cy="42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線コネクタ 34">
            <a:extLst>
              <a:ext uri="{FF2B5EF4-FFF2-40B4-BE49-F238E27FC236}">
                <a16:creationId xmlns:a16="http://schemas.microsoft.com/office/drawing/2014/main" id="{EF253E07-CB5D-4BF0-8198-C1F62AFFBC15}"/>
              </a:ext>
            </a:extLst>
          </p:cNvPr>
          <p:cNvCxnSpPr>
            <a:cxnSpLocks/>
          </p:cNvCxnSpPr>
          <p:nvPr/>
        </p:nvCxnSpPr>
        <p:spPr>
          <a:xfrm flipV="1">
            <a:off x="3445935" y="3039533"/>
            <a:ext cx="474132" cy="15367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直線コネクタ 37">
            <a:extLst>
              <a:ext uri="{FF2B5EF4-FFF2-40B4-BE49-F238E27FC236}">
                <a16:creationId xmlns:a16="http://schemas.microsoft.com/office/drawing/2014/main" id="{9F4A2777-6F55-4EDD-879D-2D89F2ADE837}"/>
              </a:ext>
            </a:extLst>
          </p:cNvPr>
          <p:cNvCxnSpPr>
            <a:cxnSpLocks/>
          </p:cNvCxnSpPr>
          <p:nvPr/>
        </p:nvCxnSpPr>
        <p:spPr>
          <a:xfrm flipH="1">
            <a:off x="4394199" y="2751667"/>
            <a:ext cx="461434"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直線コネクタ 38">
            <a:extLst>
              <a:ext uri="{FF2B5EF4-FFF2-40B4-BE49-F238E27FC236}">
                <a16:creationId xmlns:a16="http://schemas.microsoft.com/office/drawing/2014/main" id="{97608FC3-24C0-4B20-9489-E12AE5BD6E6A}"/>
              </a:ext>
            </a:extLst>
          </p:cNvPr>
          <p:cNvCxnSpPr>
            <a:cxnSpLocks/>
          </p:cNvCxnSpPr>
          <p:nvPr/>
        </p:nvCxnSpPr>
        <p:spPr>
          <a:xfrm flipH="1" flipV="1">
            <a:off x="4394199" y="3039534"/>
            <a:ext cx="465668" cy="3047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直線コネクタ 41">
            <a:extLst>
              <a:ext uri="{FF2B5EF4-FFF2-40B4-BE49-F238E27FC236}">
                <a16:creationId xmlns:a16="http://schemas.microsoft.com/office/drawing/2014/main" id="{14C8BDDD-F740-4DDB-90C5-8C1176D29276}"/>
              </a:ext>
            </a:extLst>
          </p:cNvPr>
          <p:cNvCxnSpPr>
            <a:cxnSpLocks/>
          </p:cNvCxnSpPr>
          <p:nvPr/>
        </p:nvCxnSpPr>
        <p:spPr>
          <a:xfrm>
            <a:off x="5325533" y="2751667"/>
            <a:ext cx="47413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直線コネクタ 42">
            <a:extLst>
              <a:ext uri="{FF2B5EF4-FFF2-40B4-BE49-F238E27FC236}">
                <a16:creationId xmlns:a16="http://schemas.microsoft.com/office/drawing/2014/main" id="{B115A3C9-8365-45BD-8A36-52174CA0AEA9}"/>
              </a:ext>
            </a:extLst>
          </p:cNvPr>
          <p:cNvCxnSpPr>
            <a:cxnSpLocks/>
          </p:cNvCxnSpPr>
          <p:nvPr/>
        </p:nvCxnSpPr>
        <p:spPr>
          <a:xfrm>
            <a:off x="5329767" y="3344334"/>
            <a:ext cx="469900" cy="2920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テキスト ボックス 39">
            <a:extLst>
              <a:ext uri="{FF2B5EF4-FFF2-40B4-BE49-F238E27FC236}">
                <a16:creationId xmlns:a16="http://schemas.microsoft.com/office/drawing/2014/main" id="{CBE8B7BA-4AB8-4EA9-B3F8-C11AFE61A26B}"/>
              </a:ext>
            </a:extLst>
          </p:cNvPr>
          <p:cNvSpPr txBox="1"/>
          <p:nvPr/>
        </p:nvSpPr>
        <p:spPr>
          <a:xfrm>
            <a:off x="1408745" y="2468134"/>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47" name="テキスト ボックス 39">
            <a:extLst>
              <a:ext uri="{FF2B5EF4-FFF2-40B4-BE49-F238E27FC236}">
                <a16:creationId xmlns:a16="http://schemas.microsoft.com/office/drawing/2014/main" id="{DC33A700-82E4-4D4E-9602-44CB12E639F6}"/>
              </a:ext>
            </a:extLst>
          </p:cNvPr>
          <p:cNvSpPr txBox="1"/>
          <p:nvPr/>
        </p:nvSpPr>
        <p:spPr>
          <a:xfrm>
            <a:off x="1408745" y="302279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48" name="テキスト ボックス 39">
            <a:extLst>
              <a:ext uri="{FF2B5EF4-FFF2-40B4-BE49-F238E27FC236}">
                <a16:creationId xmlns:a16="http://schemas.microsoft.com/office/drawing/2014/main" id="{31D87950-749D-4132-A286-AB4299833DAE}"/>
              </a:ext>
            </a:extLst>
          </p:cNvPr>
          <p:cNvSpPr txBox="1"/>
          <p:nvPr/>
        </p:nvSpPr>
        <p:spPr>
          <a:xfrm>
            <a:off x="1408745" y="429984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15" name="左中かっこ 14">
            <a:extLst>
              <a:ext uri="{FF2B5EF4-FFF2-40B4-BE49-F238E27FC236}">
                <a16:creationId xmlns:a16="http://schemas.microsoft.com/office/drawing/2014/main" id="{93CC38EF-86A5-4A53-BBA6-2B322100DBFC}"/>
              </a:ext>
            </a:extLst>
          </p:cNvPr>
          <p:cNvSpPr/>
          <p:nvPr/>
        </p:nvSpPr>
        <p:spPr>
          <a:xfrm>
            <a:off x="7623481" y="3685117"/>
            <a:ext cx="180732" cy="478366"/>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6" name="左中かっこ 15">
            <a:extLst>
              <a:ext uri="{FF2B5EF4-FFF2-40B4-BE49-F238E27FC236}">
                <a16:creationId xmlns:a16="http://schemas.microsoft.com/office/drawing/2014/main" id="{B5EF2712-8C33-40F5-B9DC-EABBE865D797}"/>
              </a:ext>
            </a:extLst>
          </p:cNvPr>
          <p:cNvSpPr/>
          <p:nvPr/>
        </p:nvSpPr>
        <p:spPr>
          <a:xfrm>
            <a:off x="7623481" y="4277281"/>
            <a:ext cx="180732" cy="1317069"/>
          </a:xfrm>
          <a:prstGeom prst="leftBrace">
            <a:avLst>
              <a:gd name="adj1" fmla="val 72580"/>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7184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１．目標の達成状況</a:t>
            </a: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524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586957"/>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清掃業務により回収される海洋浮遊ごみの回収量を集計</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。また、</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清掃船が回収するごみ（</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7m</a:t>
            </a:r>
            <a:r>
              <a:rPr kumimoji="0" lang="en-US" altLang="ja-JP" sz="1600" b="1" i="0" u="sng" strike="noStrike" kern="100" cap="none" spc="0" normalizeH="0" baseline="3000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箇所）を対象に組成調査を実施（令和</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40007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港湾における浮遊ごみ回収量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1538104"/>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港湾における浮遊ごみ回収量の経年推移</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1895477"/>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大阪港では年間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1,200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2,400m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堺泉北港では年間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3,300m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のごみを回収。</a:t>
            </a:r>
          </a:p>
        </p:txBody>
      </p:sp>
      <p:pic>
        <p:nvPicPr>
          <p:cNvPr id="2" name="図 1">
            <a:extLst>
              <a:ext uri="{FF2B5EF4-FFF2-40B4-BE49-F238E27FC236}">
                <a16:creationId xmlns:a16="http://schemas.microsoft.com/office/drawing/2014/main" id="{F0CDD3F4-18A1-4EB5-B0E3-C981B2DB0057}"/>
              </a:ext>
            </a:extLst>
          </p:cNvPr>
          <p:cNvPicPr>
            <a:picLocks noChangeAspect="1"/>
          </p:cNvPicPr>
          <p:nvPr/>
        </p:nvPicPr>
        <p:blipFill>
          <a:blip r:embed="rId2"/>
          <a:stretch>
            <a:fillRect/>
          </a:stretch>
        </p:blipFill>
        <p:spPr>
          <a:xfrm>
            <a:off x="1003554" y="2743996"/>
            <a:ext cx="7898892" cy="3656076"/>
          </a:xfrm>
          <a:prstGeom prst="rect">
            <a:avLst/>
          </a:prstGeom>
        </p:spPr>
      </p:pic>
    </p:spTree>
    <p:extLst>
      <p:ext uri="{BB962C8B-B14F-4D97-AF65-F5344CB8AC3E}">
        <p14:creationId xmlns:p14="http://schemas.microsoft.com/office/powerpoint/2010/main" val="394436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285259"/>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港湾の清掃業務で回収する浮遊ごみの組成比率</a:t>
            </a: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港湾の清掃業務で回収する浮遊ごみの組成比率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大阪港湾区域及び堺泉北港湾区域において清掃船が回収する浮遊ごみ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組成比率（重量）を調査（令和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いずれも、</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割が自然物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3" name="正方形/長方形 12">
            <a:extLst>
              <a:ext uri="{FF2B5EF4-FFF2-40B4-BE49-F238E27FC236}">
                <a16:creationId xmlns:a16="http://schemas.microsoft.com/office/drawing/2014/main" id="{88764EFD-6B71-47B2-85E0-1006EA95D66C}"/>
              </a:ext>
            </a:extLst>
          </p:cNvPr>
          <p:cNvSpPr/>
          <p:nvPr/>
        </p:nvSpPr>
        <p:spPr>
          <a:xfrm>
            <a:off x="960055" y="276903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大阪港</a:t>
            </a:r>
          </a:p>
        </p:txBody>
      </p:sp>
      <p:sp>
        <p:nvSpPr>
          <p:cNvPr id="14" name="正方形/長方形 13">
            <a:extLst>
              <a:ext uri="{FF2B5EF4-FFF2-40B4-BE49-F238E27FC236}">
                <a16:creationId xmlns:a16="http://schemas.microsoft.com/office/drawing/2014/main" id="{86DD307F-E7E2-443B-9651-C270DD20476E}"/>
              </a:ext>
            </a:extLst>
          </p:cNvPr>
          <p:cNvSpPr/>
          <p:nvPr/>
        </p:nvSpPr>
        <p:spPr>
          <a:xfrm>
            <a:off x="5617117" y="276903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堺泉北港</a:t>
            </a:r>
          </a:p>
        </p:txBody>
      </p:sp>
      <p:pic>
        <p:nvPicPr>
          <p:cNvPr id="3" name="図 2">
            <a:extLst>
              <a:ext uri="{FF2B5EF4-FFF2-40B4-BE49-F238E27FC236}">
                <a16:creationId xmlns:a16="http://schemas.microsoft.com/office/drawing/2014/main" id="{3AFC9112-2C1A-4BD9-BAFB-8A69E3A379B5}"/>
              </a:ext>
            </a:extLst>
          </p:cNvPr>
          <p:cNvPicPr>
            <a:picLocks noChangeAspect="1"/>
          </p:cNvPicPr>
          <p:nvPr/>
        </p:nvPicPr>
        <p:blipFill>
          <a:blip r:embed="rId2"/>
          <a:stretch>
            <a:fillRect/>
          </a:stretch>
        </p:blipFill>
        <p:spPr>
          <a:xfrm>
            <a:off x="272279" y="2531741"/>
            <a:ext cx="4608576" cy="3602736"/>
          </a:xfrm>
          <a:prstGeom prst="rect">
            <a:avLst/>
          </a:prstGeom>
        </p:spPr>
      </p:pic>
      <p:pic>
        <p:nvPicPr>
          <p:cNvPr id="5" name="図 4">
            <a:extLst>
              <a:ext uri="{FF2B5EF4-FFF2-40B4-BE49-F238E27FC236}">
                <a16:creationId xmlns:a16="http://schemas.microsoft.com/office/drawing/2014/main" id="{CE6A03B5-40E7-40CA-AB4B-28D66BDD21D2}"/>
              </a:ext>
            </a:extLst>
          </p:cNvPr>
          <p:cNvPicPr>
            <a:picLocks noChangeAspect="1"/>
          </p:cNvPicPr>
          <p:nvPr/>
        </p:nvPicPr>
        <p:blipFill>
          <a:blip r:embed="rId3"/>
          <a:stretch>
            <a:fillRect/>
          </a:stretch>
        </p:blipFill>
        <p:spPr>
          <a:xfrm>
            <a:off x="5025144" y="2530163"/>
            <a:ext cx="4608576" cy="3602736"/>
          </a:xfrm>
          <a:prstGeom prst="rect">
            <a:avLst/>
          </a:prstGeom>
        </p:spPr>
      </p:pic>
      <p:sp>
        <p:nvSpPr>
          <p:cNvPr id="15" name="正方形/長方形 14">
            <a:extLst>
              <a:ext uri="{FF2B5EF4-FFF2-40B4-BE49-F238E27FC236}">
                <a16:creationId xmlns:a16="http://schemas.microsoft.com/office/drawing/2014/main" id="{1DDDF9AD-5842-43C2-B3EB-B18C9F05BD12}"/>
              </a:ext>
            </a:extLst>
          </p:cNvPr>
          <p:cNvSpPr/>
          <p:nvPr/>
        </p:nvSpPr>
        <p:spPr>
          <a:xfrm>
            <a:off x="733136" y="2229890"/>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大阪港</a:t>
            </a:r>
          </a:p>
        </p:txBody>
      </p:sp>
      <p:sp>
        <p:nvSpPr>
          <p:cNvPr id="16" name="正方形/長方形 15">
            <a:extLst>
              <a:ext uri="{FF2B5EF4-FFF2-40B4-BE49-F238E27FC236}">
                <a16:creationId xmlns:a16="http://schemas.microsoft.com/office/drawing/2014/main" id="{9DBCE996-7460-46F1-B119-1488F56EC0E8}"/>
              </a:ext>
            </a:extLst>
          </p:cNvPr>
          <p:cNvSpPr/>
          <p:nvPr/>
        </p:nvSpPr>
        <p:spPr>
          <a:xfrm>
            <a:off x="5530128" y="2222386"/>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堺泉北港</a:t>
            </a:r>
          </a:p>
        </p:txBody>
      </p:sp>
    </p:spTree>
    <p:extLst>
      <p:ext uri="{BB962C8B-B14F-4D97-AF65-F5344CB8AC3E}">
        <p14:creationId xmlns:p14="http://schemas.microsoft.com/office/powerpoint/2010/main" val="346745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5489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港湾の清掃業務で回収する浮遊ごみのうちプラスチックごみの組成比率</a:t>
            </a: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港湾の清掃業務で回収する浮遊ごみのうちプラスチックごみの組成比率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大阪港湾区域及び堺泉北港湾区域において清掃船が回収する浮遊ごみのうちプラスチックごみ</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を対象に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組成比率（重量）を調査（令和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いずれも、容器包装、漁具、製品の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項目で分類すると、</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容器包装が高い傾向が見られた</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。容器包装では、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飲料用ボトルやポリ袋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が多く見られ、また、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も多く見られた。</a:t>
            </a:r>
          </a:p>
        </p:txBody>
      </p:sp>
      <p:sp>
        <p:nvSpPr>
          <p:cNvPr id="13" name="正方形/長方形 12">
            <a:extLst>
              <a:ext uri="{FF2B5EF4-FFF2-40B4-BE49-F238E27FC236}">
                <a16:creationId xmlns:a16="http://schemas.microsoft.com/office/drawing/2014/main" id="{6F8E55A0-6658-46A1-B8AA-FB84559F7A0E}"/>
              </a:ext>
            </a:extLst>
          </p:cNvPr>
          <p:cNvSpPr/>
          <p:nvPr/>
        </p:nvSpPr>
        <p:spPr>
          <a:xfrm>
            <a:off x="272279" y="2869985"/>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大阪港</a:t>
            </a:r>
          </a:p>
        </p:txBody>
      </p:sp>
      <p:pic>
        <p:nvPicPr>
          <p:cNvPr id="10" name="図 9">
            <a:extLst>
              <a:ext uri="{FF2B5EF4-FFF2-40B4-BE49-F238E27FC236}">
                <a16:creationId xmlns:a16="http://schemas.microsoft.com/office/drawing/2014/main" id="{1A442A8D-046E-4E57-A476-B09CA723845F}"/>
              </a:ext>
            </a:extLst>
          </p:cNvPr>
          <p:cNvPicPr>
            <a:picLocks noChangeAspect="1"/>
          </p:cNvPicPr>
          <p:nvPr/>
        </p:nvPicPr>
        <p:blipFill>
          <a:blip r:embed="rId2"/>
          <a:stretch>
            <a:fillRect/>
          </a:stretch>
        </p:blipFill>
        <p:spPr>
          <a:xfrm>
            <a:off x="272279" y="3188578"/>
            <a:ext cx="3686861" cy="2966314"/>
          </a:xfrm>
          <a:prstGeom prst="rect">
            <a:avLst/>
          </a:prstGeom>
        </p:spPr>
      </p:pic>
      <p:pic>
        <p:nvPicPr>
          <p:cNvPr id="15" name="図 14">
            <a:extLst>
              <a:ext uri="{FF2B5EF4-FFF2-40B4-BE49-F238E27FC236}">
                <a16:creationId xmlns:a16="http://schemas.microsoft.com/office/drawing/2014/main" id="{1CA3DC4B-5EF6-4191-B061-9AECD6DD9E4E}"/>
              </a:ext>
            </a:extLst>
          </p:cNvPr>
          <p:cNvPicPr>
            <a:picLocks noChangeAspect="1"/>
          </p:cNvPicPr>
          <p:nvPr/>
        </p:nvPicPr>
        <p:blipFill>
          <a:blip r:embed="rId3"/>
          <a:stretch>
            <a:fillRect/>
          </a:stretch>
        </p:blipFill>
        <p:spPr>
          <a:xfrm>
            <a:off x="5946862" y="3188578"/>
            <a:ext cx="3686861" cy="2966314"/>
          </a:xfrm>
          <a:prstGeom prst="rect">
            <a:avLst/>
          </a:prstGeom>
        </p:spPr>
      </p:pic>
      <p:sp>
        <p:nvSpPr>
          <p:cNvPr id="16" name="正方形/長方形 15">
            <a:extLst>
              <a:ext uri="{FF2B5EF4-FFF2-40B4-BE49-F238E27FC236}">
                <a16:creationId xmlns:a16="http://schemas.microsoft.com/office/drawing/2014/main" id="{DC557275-FB09-4AD6-8041-ED7039C4BC87}"/>
              </a:ext>
            </a:extLst>
          </p:cNvPr>
          <p:cNvSpPr/>
          <p:nvPr/>
        </p:nvSpPr>
        <p:spPr>
          <a:xfrm>
            <a:off x="5946859" y="2869985"/>
            <a:ext cx="368686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堺泉北港</a:t>
            </a:r>
          </a:p>
        </p:txBody>
      </p:sp>
      <p:pic>
        <p:nvPicPr>
          <p:cNvPr id="24" name="図 23">
            <a:extLst>
              <a:ext uri="{FF2B5EF4-FFF2-40B4-BE49-F238E27FC236}">
                <a16:creationId xmlns:a16="http://schemas.microsoft.com/office/drawing/2014/main" id="{080502D7-5E0D-46B5-9401-216C0A948176}"/>
              </a:ext>
            </a:extLst>
          </p:cNvPr>
          <p:cNvPicPr>
            <a:picLocks noChangeAspect="1"/>
          </p:cNvPicPr>
          <p:nvPr/>
        </p:nvPicPr>
        <p:blipFill>
          <a:blip r:embed="rId4"/>
          <a:stretch>
            <a:fillRect/>
          </a:stretch>
        </p:blipFill>
        <p:spPr>
          <a:xfrm>
            <a:off x="3870781" y="3399265"/>
            <a:ext cx="2164437" cy="2534124"/>
          </a:xfrm>
          <a:prstGeom prst="rect">
            <a:avLst/>
          </a:prstGeom>
        </p:spPr>
      </p:pic>
      <p:cxnSp>
        <p:nvCxnSpPr>
          <p:cNvPr id="25" name="直線コネクタ 24">
            <a:extLst>
              <a:ext uri="{FF2B5EF4-FFF2-40B4-BE49-F238E27FC236}">
                <a16:creationId xmlns:a16="http://schemas.microsoft.com/office/drawing/2014/main" id="{202CD36C-BCCF-49F7-A585-C81046D84EA7}"/>
              </a:ext>
            </a:extLst>
          </p:cNvPr>
          <p:cNvCxnSpPr>
            <a:cxnSpLocks/>
          </p:cNvCxnSpPr>
          <p:nvPr/>
        </p:nvCxnSpPr>
        <p:spPr>
          <a:xfrm flipH="1" flipV="1">
            <a:off x="2012950" y="4097868"/>
            <a:ext cx="719667" cy="1164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直線コネクタ 27">
            <a:extLst>
              <a:ext uri="{FF2B5EF4-FFF2-40B4-BE49-F238E27FC236}">
                <a16:creationId xmlns:a16="http://schemas.microsoft.com/office/drawing/2014/main" id="{898ADD8E-3C98-43F3-B037-61D4F9AD289A}"/>
              </a:ext>
            </a:extLst>
          </p:cNvPr>
          <p:cNvCxnSpPr>
            <a:cxnSpLocks/>
          </p:cNvCxnSpPr>
          <p:nvPr/>
        </p:nvCxnSpPr>
        <p:spPr>
          <a:xfrm flipH="1" flipV="1">
            <a:off x="2012951" y="3412069"/>
            <a:ext cx="720089" cy="12869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線コネクタ 29">
            <a:extLst>
              <a:ext uri="{FF2B5EF4-FFF2-40B4-BE49-F238E27FC236}">
                <a16:creationId xmlns:a16="http://schemas.microsoft.com/office/drawing/2014/main" id="{E1B7589D-D55C-442F-838C-B5080AA87ADD}"/>
              </a:ext>
            </a:extLst>
          </p:cNvPr>
          <p:cNvCxnSpPr>
            <a:cxnSpLocks/>
          </p:cNvCxnSpPr>
          <p:nvPr/>
        </p:nvCxnSpPr>
        <p:spPr>
          <a:xfrm flipH="1" flipV="1">
            <a:off x="7686391" y="4284136"/>
            <a:ext cx="721009" cy="29844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直線コネクタ 30">
            <a:extLst>
              <a:ext uri="{FF2B5EF4-FFF2-40B4-BE49-F238E27FC236}">
                <a16:creationId xmlns:a16="http://schemas.microsoft.com/office/drawing/2014/main" id="{C31964DB-2395-41E6-9B52-9A00942BF4F9}"/>
              </a:ext>
            </a:extLst>
          </p:cNvPr>
          <p:cNvCxnSpPr>
            <a:cxnSpLocks/>
          </p:cNvCxnSpPr>
          <p:nvPr/>
        </p:nvCxnSpPr>
        <p:spPr>
          <a:xfrm flipH="1" flipV="1">
            <a:off x="7686392" y="3492503"/>
            <a:ext cx="718891" cy="205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テキスト ボックス 39">
            <a:extLst>
              <a:ext uri="{FF2B5EF4-FFF2-40B4-BE49-F238E27FC236}">
                <a16:creationId xmlns:a16="http://schemas.microsoft.com/office/drawing/2014/main" id="{A40F36A1-EFB3-4CCB-90A8-79634CCD220B}"/>
              </a:ext>
            </a:extLst>
          </p:cNvPr>
          <p:cNvSpPr txBox="1"/>
          <p:nvPr/>
        </p:nvSpPr>
        <p:spPr>
          <a:xfrm>
            <a:off x="1968357" y="3218402"/>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38" name="テキスト ボックス 39">
            <a:extLst>
              <a:ext uri="{FF2B5EF4-FFF2-40B4-BE49-F238E27FC236}">
                <a16:creationId xmlns:a16="http://schemas.microsoft.com/office/drawing/2014/main" id="{CF1138C4-1ABD-44EA-AB12-75F50B8E2273}"/>
              </a:ext>
            </a:extLst>
          </p:cNvPr>
          <p:cNvSpPr txBox="1"/>
          <p:nvPr/>
        </p:nvSpPr>
        <p:spPr>
          <a:xfrm>
            <a:off x="1968357" y="36363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39" name="テキスト ボックス 39">
            <a:extLst>
              <a:ext uri="{FF2B5EF4-FFF2-40B4-BE49-F238E27FC236}">
                <a16:creationId xmlns:a16="http://schemas.microsoft.com/office/drawing/2014/main" id="{E1B7D14D-F1BF-4B91-9468-E91F10B32700}"/>
              </a:ext>
            </a:extLst>
          </p:cNvPr>
          <p:cNvSpPr txBox="1"/>
          <p:nvPr/>
        </p:nvSpPr>
        <p:spPr>
          <a:xfrm>
            <a:off x="1968357" y="4790711"/>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40" name="テキスト ボックス 39">
            <a:extLst>
              <a:ext uri="{FF2B5EF4-FFF2-40B4-BE49-F238E27FC236}">
                <a16:creationId xmlns:a16="http://schemas.microsoft.com/office/drawing/2014/main" id="{C2E28C55-6044-4B5E-84D4-8040ED17253B}"/>
              </a:ext>
            </a:extLst>
          </p:cNvPr>
          <p:cNvSpPr txBox="1"/>
          <p:nvPr/>
        </p:nvSpPr>
        <p:spPr>
          <a:xfrm>
            <a:off x="7640977" y="3268955"/>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漁具</a:t>
            </a:r>
          </a:p>
        </p:txBody>
      </p:sp>
      <p:sp>
        <p:nvSpPr>
          <p:cNvPr id="41" name="テキスト ボックス 39">
            <a:extLst>
              <a:ext uri="{FF2B5EF4-FFF2-40B4-BE49-F238E27FC236}">
                <a16:creationId xmlns:a16="http://schemas.microsoft.com/office/drawing/2014/main" id="{4B9CC9C3-5532-49ED-A152-F43EF2B0F49F}"/>
              </a:ext>
            </a:extLst>
          </p:cNvPr>
          <p:cNvSpPr txBox="1"/>
          <p:nvPr/>
        </p:nvSpPr>
        <p:spPr>
          <a:xfrm>
            <a:off x="7640977" y="3814766"/>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42" name="テキスト ボックス 39">
            <a:extLst>
              <a:ext uri="{FF2B5EF4-FFF2-40B4-BE49-F238E27FC236}">
                <a16:creationId xmlns:a16="http://schemas.microsoft.com/office/drawing/2014/main" id="{B8A46487-ED45-4EFD-8464-EEA275ACF52D}"/>
              </a:ext>
            </a:extLst>
          </p:cNvPr>
          <p:cNvSpPr txBox="1"/>
          <p:nvPr/>
        </p:nvSpPr>
        <p:spPr>
          <a:xfrm>
            <a:off x="7640977" y="498482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Tree>
    <p:extLst>
      <p:ext uri="{BB962C8B-B14F-4D97-AF65-F5344CB8AC3E}">
        <p14:creationId xmlns:p14="http://schemas.microsoft.com/office/powerpoint/2010/main" val="3429389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3C3CEE7-E7EE-4FA6-9C73-A03B16A0A3DC}"/>
              </a:ext>
            </a:extLst>
          </p:cNvPr>
          <p:cNvPicPr>
            <a:picLocks noChangeAspect="1"/>
          </p:cNvPicPr>
          <p:nvPr/>
        </p:nvPicPr>
        <p:blipFill>
          <a:blip r:embed="rId2"/>
          <a:stretch>
            <a:fillRect/>
          </a:stretch>
        </p:blipFill>
        <p:spPr>
          <a:xfrm>
            <a:off x="5709880" y="3350075"/>
            <a:ext cx="3921252" cy="2782824"/>
          </a:xfrm>
          <a:prstGeom prst="rect">
            <a:avLst/>
          </a:prstGeom>
        </p:spPr>
      </p:pic>
      <p:pic>
        <p:nvPicPr>
          <p:cNvPr id="14" name="図 13">
            <a:extLst>
              <a:ext uri="{FF2B5EF4-FFF2-40B4-BE49-F238E27FC236}">
                <a16:creationId xmlns:a16="http://schemas.microsoft.com/office/drawing/2014/main" id="{F361ACE8-93C0-4AC2-B2C8-98592D21F17C}"/>
              </a:ext>
            </a:extLst>
          </p:cNvPr>
          <p:cNvPicPr>
            <a:picLocks noChangeAspect="1"/>
          </p:cNvPicPr>
          <p:nvPr/>
        </p:nvPicPr>
        <p:blipFill>
          <a:blip r:embed="rId3"/>
          <a:stretch>
            <a:fillRect/>
          </a:stretch>
        </p:blipFill>
        <p:spPr>
          <a:xfrm>
            <a:off x="274868" y="3362636"/>
            <a:ext cx="5224272" cy="2770632"/>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大阪市内等を流れる河川（寝屋川・第二寝屋川）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に浮遊しているごみの実態を把握するため、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河川管理者の委託業者が清掃船で回収したごみ（</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7m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箇所）を対象に組成調査を実施（令和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のスクリーン（</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箇所）に溜まったごみの実態を把握するため、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管理者が陸に引き上げたごみ（計</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箇所）を対象に組成調査</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を実施</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年度） </a:t>
            </a:r>
            <a:r>
              <a:rPr kumimoji="0" lang="ja-JP" altLang="en-US"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70076"/>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河川・農業用水路におけるごみ回収量</a:t>
            </a: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2028222"/>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河川・農業用水路におけるごみ回収量</a:t>
            </a:r>
            <a:endParaRPr lang="ja-JP" altLang="en-US" sz="1600"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2368957"/>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大阪市内河川及び農業用水路（長瀬川）で実施した調査における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ごみ回収量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調査ごとに変動あり</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89F05490-80E5-4ECA-9F30-A6B57058862E}"/>
              </a:ext>
            </a:extLst>
          </p:cNvPr>
          <p:cNvSpPr/>
          <p:nvPr/>
        </p:nvSpPr>
        <p:spPr>
          <a:xfrm>
            <a:off x="112827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2" name="正方形/長方形 11">
            <a:extLst>
              <a:ext uri="{FF2B5EF4-FFF2-40B4-BE49-F238E27FC236}">
                <a16:creationId xmlns:a16="http://schemas.microsoft.com/office/drawing/2014/main" id="{2E5B5B04-30ED-4139-B88A-0FE86C9D4CF9}"/>
              </a:ext>
            </a:extLst>
          </p:cNvPr>
          <p:cNvSpPr/>
          <p:nvPr/>
        </p:nvSpPr>
        <p:spPr>
          <a:xfrm>
            <a:off x="591360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spTree>
    <p:extLst>
      <p:ext uri="{BB962C8B-B14F-4D97-AF65-F5344CB8AC3E}">
        <p14:creationId xmlns:p14="http://schemas.microsoft.com/office/powerpoint/2010/main" val="212353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6116156"/>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河川・農業用水路における回収ごみの組成比率</a:t>
            </a:r>
            <a:endParaRPr lang="ja-JP" altLang="en-US" sz="1400" dirty="0">
              <a:latin typeface="BIZ UDPゴシック" panose="020B0400000000000000" pitchFamily="50" charset="-128"/>
              <a:ea typeface="BIZ UDPゴシック" panose="020B0400000000000000" pitchFamily="50" charset="-128"/>
            </a:endParaRP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河川・農業用水路における回収ごみの組成比率</a:t>
            </a:r>
            <a:endParaRPr lang="ja-JP" altLang="en-US" sz="1600" kern="1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大阪市内河川で実施した調査において回収したごみの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割は自然物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農業用水路（長瀬川）で実施した調査において回収したごみの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8</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割は自然物</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プラスチックごみ（プラスチック・発泡スチロール類）は約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割</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5" name="図 4">
            <a:extLst>
              <a:ext uri="{FF2B5EF4-FFF2-40B4-BE49-F238E27FC236}">
                <a16:creationId xmlns:a16="http://schemas.microsoft.com/office/drawing/2014/main" id="{CB8ACB78-220B-473F-9FC6-C0768A13332C}"/>
              </a:ext>
            </a:extLst>
          </p:cNvPr>
          <p:cNvPicPr>
            <a:picLocks noChangeAspect="1"/>
          </p:cNvPicPr>
          <p:nvPr/>
        </p:nvPicPr>
        <p:blipFill>
          <a:blip r:embed="rId2"/>
          <a:stretch>
            <a:fillRect/>
          </a:stretch>
        </p:blipFill>
        <p:spPr>
          <a:xfrm>
            <a:off x="272279" y="3339428"/>
            <a:ext cx="5227320" cy="2776728"/>
          </a:xfrm>
          <a:prstGeom prst="rect">
            <a:avLst/>
          </a:prstGeom>
        </p:spPr>
      </p:pic>
      <p:pic>
        <p:nvPicPr>
          <p:cNvPr id="9" name="図 8">
            <a:extLst>
              <a:ext uri="{FF2B5EF4-FFF2-40B4-BE49-F238E27FC236}">
                <a16:creationId xmlns:a16="http://schemas.microsoft.com/office/drawing/2014/main" id="{9ADEF40A-934F-4129-A4FD-409A3FE4F0DC}"/>
              </a:ext>
            </a:extLst>
          </p:cNvPr>
          <p:cNvPicPr>
            <a:picLocks noChangeAspect="1"/>
          </p:cNvPicPr>
          <p:nvPr/>
        </p:nvPicPr>
        <p:blipFill>
          <a:blip r:embed="rId3"/>
          <a:stretch>
            <a:fillRect/>
          </a:stretch>
        </p:blipFill>
        <p:spPr>
          <a:xfrm>
            <a:off x="5712468" y="3339428"/>
            <a:ext cx="3921252" cy="2776728"/>
          </a:xfrm>
          <a:prstGeom prst="rect">
            <a:avLst/>
          </a:prstGeom>
        </p:spPr>
      </p:pic>
      <p:sp>
        <p:nvSpPr>
          <p:cNvPr id="16" name="正方形/長方形 15">
            <a:extLst>
              <a:ext uri="{FF2B5EF4-FFF2-40B4-BE49-F238E27FC236}">
                <a16:creationId xmlns:a16="http://schemas.microsoft.com/office/drawing/2014/main" id="{6D1819DA-0F7A-4E54-8B5B-0B539183A686}"/>
              </a:ext>
            </a:extLst>
          </p:cNvPr>
          <p:cNvSpPr/>
          <p:nvPr/>
        </p:nvSpPr>
        <p:spPr>
          <a:xfrm>
            <a:off x="112827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7" name="正方形/長方形 16">
            <a:extLst>
              <a:ext uri="{FF2B5EF4-FFF2-40B4-BE49-F238E27FC236}">
                <a16:creationId xmlns:a16="http://schemas.microsoft.com/office/drawing/2014/main" id="{992E42B1-21D7-4CD6-A0A6-14084302FF74}"/>
              </a:ext>
            </a:extLst>
          </p:cNvPr>
          <p:cNvSpPr/>
          <p:nvPr/>
        </p:nvSpPr>
        <p:spPr>
          <a:xfrm>
            <a:off x="5913603" y="3054859"/>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spTree>
    <p:extLst>
      <p:ext uri="{BB962C8B-B14F-4D97-AF65-F5344CB8AC3E}">
        <p14:creationId xmlns:p14="http://schemas.microsoft.com/office/powerpoint/2010/main" val="2431357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6D9CA25-D3A6-436D-9759-68F615B02ADE}"/>
              </a:ext>
            </a:extLst>
          </p:cNvPr>
          <p:cNvPicPr>
            <a:picLocks noChangeAspect="1"/>
          </p:cNvPicPr>
          <p:nvPr/>
        </p:nvPicPr>
        <p:blipFill>
          <a:blip r:embed="rId2"/>
          <a:stretch>
            <a:fillRect/>
          </a:stretch>
        </p:blipFill>
        <p:spPr>
          <a:xfrm>
            <a:off x="272279" y="3030204"/>
            <a:ext cx="4564380" cy="2804160"/>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582512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河川・水路における回収ごみのうちプラスチックごみの組成比率</a:t>
            </a:r>
            <a:endParaRPr lang="ja-JP" altLang="en-US" sz="1400" dirty="0">
              <a:latin typeface="BIZ UDPゴシック" panose="020B0400000000000000" pitchFamily="50" charset="-128"/>
              <a:ea typeface="BIZ UDPゴシック" panose="020B0400000000000000" pitchFamily="50" charset="-128"/>
            </a:endParaRPr>
          </a:p>
        </p:txBody>
      </p:sp>
      <p:sp>
        <p:nvSpPr>
          <p:cNvPr id="11" name="角丸四角形 5">
            <a:extLst>
              <a:ext uri="{FF2B5EF4-FFF2-40B4-BE49-F238E27FC236}">
                <a16:creationId xmlns:a16="http://schemas.microsoft.com/office/drawing/2014/main" id="{6AD7370A-8AE1-4B04-9B30-911CD4668489}"/>
              </a:ext>
            </a:extLst>
          </p:cNvPr>
          <p:cNvSpPr/>
          <p:nvPr/>
        </p:nvSpPr>
        <p:spPr>
          <a:xfrm>
            <a:off x="129968" y="725101"/>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河川・農業用水路における回収ごみのうちプラスチックごみの組成比率</a:t>
            </a:r>
          </a:p>
        </p:txBody>
      </p:sp>
      <p:sp>
        <p:nvSpPr>
          <p:cNvPr id="12" name="角丸四角形 5">
            <a:extLst>
              <a:ext uri="{FF2B5EF4-FFF2-40B4-BE49-F238E27FC236}">
                <a16:creationId xmlns:a16="http://schemas.microsoft.com/office/drawing/2014/main" id="{0954F97D-A476-4C1D-B82C-B51F18D3B13F}"/>
              </a:ext>
            </a:extLst>
          </p:cNvPr>
          <p:cNvSpPr/>
          <p:nvPr/>
        </p:nvSpPr>
        <p:spPr>
          <a:xfrm>
            <a:off x="129968" y="1082474"/>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大阪市内河川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で実施した調査において回収したごみのうち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プラスチックごみの組成比率（重量）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飲料用ボトル、ポリ袋、その他製品プラスチック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が多く見られた。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農業用水路（長瀬川）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で実施した調査において回収したごみのうち</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プラスチックごみの組成比率（重量）</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ポリ袋が特に多く見られ</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飲料用ボトル、容器類、その他製品プラスチック</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も多く見られた。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FD9D77D6-BA8B-4EBC-B96C-3ED724E276E7}"/>
              </a:ext>
            </a:extLst>
          </p:cNvPr>
          <p:cNvPicPr>
            <a:picLocks noChangeAspect="1"/>
          </p:cNvPicPr>
          <p:nvPr/>
        </p:nvPicPr>
        <p:blipFill>
          <a:blip r:embed="rId3"/>
          <a:stretch>
            <a:fillRect/>
          </a:stretch>
        </p:blipFill>
        <p:spPr>
          <a:xfrm>
            <a:off x="4845379" y="3165222"/>
            <a:ext cx="2164437" cy="2534124"/>
          </a:xfrm>
          <a:prstGeom prst="rect">
            <a:avLst/>
          </a:prstGeom>
        </p:spPr>
      </p:pic>
      <p:sp>
        <p:nvSpPr>
          <p:cNvPr id="15" name="正方形/長方形 14">
            <a:extLst>
              <a:ext uri="{FF2B5EF4-FFF2-40B4-BE49-F238E27FC236}">
                <a16:creationId xmlns:a16="http://schemas.microsoft.com/office/drawing/2014/main" id="{A5C1579F-E1DA-4ED0-B562-85FF39DBFD12}"/>
              </a:ext>
            </a:extLst>
          </p:cNvPr>
          <p:cNvSpPr/>
          <p:nvPr/>
        </p:nvSpPr>
        <p:spPr>
          <a:xfrm>
            <a:off x="798026" y="2721005"/>
            <a:ext cx="3512885"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大阪市内河川</a:t>
            </a:r>
          </a:p>
        </p:txBody>
      </p:sp>
      <p:sp>
        <p:nvSpPr>
          <p:cNvPr id="16" name="正方形/長方形 15">
            <a:extLst>
              <a:ext uri="{FF2B5EF4-FFF2-40B4-BE49-F238E27FC236}">
                <a16:creationId xmlns:a16="http://schemas.microsoft.com/office/drawing/2014/main" id="{9CC50BD1-035C-4962-809B-D5CFE30E646C}"/>
              </a:ext>
            </a:extLst>
          </p:cNvPr>
          <p:cNvSpPr/>
          <p:nvPr/>
        </p:nvSpPr>
        <p:spPr>
          <a:xfrm>
            <a:off x="7147974" y="2721004"/>
            <a:ext cx="2401380"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農業用水路（長瀬川）</a:t>
            </a:r>
          </a:p>
        </p:txBody>
      </p:sp>
      <p:pic>
        <p:nvPicPr>
          <p:cNvPr id="18" name="図 17">
            <a:extLst>
              <a:ext uri="{FF2B5EF4-FFF2-40B4-BE49-F238E27FC236}">
                <a16:creationId xmlns:a16="http://schemas.microsoft.com/office/drawing/2014/main" id="{589B4E01-A910-46A0-8545-B58962AD9A0D}"/>
              </a:ext>
            </a:extLst>
          </p:cNvPr>
          <p:cNvPicPr>
            <a:picLocks noChangeAspect="1"/>
          </p:cNvPicPr>
          <p:nvPr/>
        </p:nvPicPr>
        <p:blipFill>
          <a:blip r:embed="rId4"/>
          <a:stretch>
            <a:fillRect/>
          </a:stretch>
        </p:blipFill>
        <p:spPr>
          <a:xfrm>
            <a:off x="7018536" y="3027360"/>
            <a:ext cx="2615184" cy="2795016"/>
          </a:xfrm>
          <a:prstGeom prst="rect">
            <a:avLst/>
          </a:prstGeom>
        </p:spPr>
      </p:pic>
      <p:cxnSp>
        <p:nvCxnSpPr>
          <p:cNvPr id="20" name="直線コネクタ 19">
            <a:extLst>
              <a:ext uri="{FF2B5EF4-FFF2-40B4-BE49-F238E27FC236}">
                <a16:creationId xmlns:a16="http://schemas.microsoft.com/office/drawing/2014/main" id="{729783E1-908C-4E09-902B-B997B9B6FAA7}"/>
              </a:ext>
            </a:extLst>
          </p:cNvPr>
          <p:cNvCxnSpPr>
            <a:cxnSpLocks/>
          </p:cNvCxnSpPr>
          <p:nvPr/>
        </p:nvCxnSpPr>
        <p:spPr>
          <a:xfrm flipH="1">
            <a:off x="8353426" y="3347870"/>
            <a:ext cx="485774" cy="4381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7515E1DF-A62D-4C62-A06D-6EC7F541E325}"/>
              </a:ext>
            </a:extLst>
          </p:cNvPr>
          <p:cNvCxnSpPr>
            <a:cxnSpLocks/>
          </p:cNvCxnSpPr>
          <p:nvPr/>
        </p:nvCxnSpPr>
        <p:spPr>
          <a:xfrm flipH="1">
            <a:off x="8348664" y="3252620"/>
            <a:ext cx="485774" cy="238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テキスト ボックス 39">
            <a:extLst>
              <a:ext uri="{FF2B5EF4-FFF2-40B4-BE49-F238E27FC236}">
                <a16:creationId xmlns:a16="http://schemas.microsoft.com/office/drawing/2014/main" id="{1381573C-545D-4F91-AC16-8BC758B7B600}"/>
              </a:ext>
            </a:extLst>
          </p:cNvPr>
          <p:cNvSpPr txBox="1"/>
          <p:nvPr/>
        </p:nvSpPr>
        <p:spPr>
          <a:xfrm>
            <a:off x="8194704" y="3197590"/>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24" name="テキスト ボックス 39">
            <a:extLst>
              <a:ext uri="{FF2B5EF4-FFF2-40B4-BE49-F238E27FC236}">
                <a16:creationId xmlns:a16="http://schemas.microsoft.com/office/drawing/2014/main" id="{B7744D9F-1351-402D-BC7B-B3A6BFCC9329}"/>
              </a:ext>
            </a:extLst>
          </p:cNvPr>
          <p:cNvSpPr txBox="1"/>
          <p:nvPr/>
        </p:nvSpPr>
        <p:spPr>
          <a:xfrm>
            <a:off x="8194704" y="433731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sp>
        <p:nvSpPr>
          <p:cNvPr id="29" name="テキスト ボックス 39">
            <a:extLst>
              <a:ext uri="{FF2B5EF4-FFF2-40B4-BE49-F238E27FC236}">
                <a16:creationId xmlns:a16="http://schemas.microsoft.com/office/drawing/2014/main" id="{71175388-285E-4106-A306-CD455CA943E8}"/>
              </a:ext>
            </a:extLst>
          </p:cNvPr>
          <p:cNvSpPr txBox="1"/>
          <p:nvPr/>
        </p:nvSpPr>
        <p:spPr>
          <a:xfrm>
            <a:off x="1241454" y="3079378"/>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製品</a:t>
            </a:r>
          </a:p>
        </p:txBody>
      </p:sp>
      <p:sp>
        <p:nvSpPr>
          <p:cNvPr id="30" name="テキスト ボックス 39">
            <a:extLst>
              <a:ext uri="{FF2B5EF4-FFF2-40B4-BE49-F238E27FC236}">
                <a16:creationId xmlns:a16="http://schemas.microsoft.com/office/drawing/2014/main" id="{374B537C-8793-4720-A96B-CAF595C3E4D0}"/>
              </a:ext>
            </a:extLst>
          </p:cNvPr>
          <p:cNvSpPr txBox="1"/>
          <p:nvPr/>
        </p:nvSpPr>
        <p:spPr>
          <a:xfrm>
            <a:off x="1241454" y="4271419"/>
            <a:ext cx="804566" cy="3340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BIZ UDPゴシック" panose="020B0400000000000000" pitchFamily="50" charset="-128"/>
                <a:ea typeface="BIZ UDPゴシック" panose="020B0400000000000000" pitchFamily="50" charset="-128"/>
              </a:rPr>
              <a:t>容器</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包装</a:t>
            </a:r>
          </a:p>
        </p:txBody>
      </p:sp>
      <p:cxnSp>
        <p:nvCxnSpPr>
          <p:cNvPr id="33" name="直線コネクタ 32">
            <a:extLst>
              <a:ext uri="{FF2B5EF4-FFF2-40B4-BE49-F238E27FC236}">
                <a16:creationId xmlns:a16="http://schemas.microsoft.com/office/drawing/2014/main" id="{87175E91-A3C2-4501-9EF1-C96E4559C084}"/>
              </a:ext>
            </a:extLst>
          </p:cNvPr>
          <p:cNvCxnSpPr>
            <a:cxnSpLocks/>
          </p:cNvCxnSpPr>
          <p:nvPr/>
        </p:nvCxnSpPr>
        <p:spPr>
          <a:xfrm flipH="1" flipV="1">
            <a:off x="1447800" y="3257382"/>
            <a:ext cx="374650" cy="1651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直線コネクタ 35">
            <a:extLst>
              <a:ext uri="{FF2B5EF4-FFF2-40B4-BE49-F238E27FC236}">
                <a16:creationId xmlns:a16="http://schemas.microsoft.com/office/drawing/2014/main" id="{1243DDB6-E149-4A4F-BE6B-FFB37CDEE834}"/>
              </a:ext>
            </a:extLst>
          </p:cNvPr>
          <p:cNvCxnSpPr>
            <a:cxnSpLocks/>
          </p:cNvCxnSpPr>
          <p:nvPr/>
        </p:nvCxnSpPr>
        <p:spPr>
          <a:xfrm flipV="1">
            <a:off x="2197100" y="3295482"/>
            <a:ext cx="368300" cy="127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直線コネクタ 37">
            <a:extLst>
              <a:ext uri="{FF2B5EF4-FFF2-40B4-BE49-F238E27FC236}">
                <a16:creationId xmlns:a16="http://schemas.microsoft.com/office/drawing/2014/main" id="{4E2A36F6-73AB-4CFB-B75F-74F8E4F2675A}"/>
              </a:ext>
            </a:extLst>
          </p:cNvPr>
          <p:cNvCxnSpPr>
            <a:cxnSpLocks/>
          </p:cNvCxnSpPr>
          <p:nvPr/>
        </p:nvCxnSpPr>
        <p:spPr>
          <a:xfrm flipH="1" flipV="1">
            <a:off x="2939030" y="3295482"/>
            <a:ext cx="369320" cy="6540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直線コネクタ 40">
            <a:extLst>
              <a:ext uri="{FF2B5EF4-FFF2-40B4-BE49-F238E27FC236}">
                <a16:creationId xmlns:a16="http://schemas.microsoft.com/office/drawing/2014/main" id="{3BD6454C-E553-42EE-9DDB-0D7F31963DB9}"/>
              </a:ext>
            </a:extLst>
          </p:cNvPr>
          <p:cNvCxnSpPr>
            <a:cxnSpLocks/>
          </p:cNvCxnSpPr>
          <p:nvPr/>
        </p:nvCxnSpPr>
        <p:spPr>
          <a:xfrm flipV="1">
            <a:off x="3684418" y="3822532"/>
            <a:ext cx="373232" cy="127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5371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取組指標④　その他</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8DE9F32D-A299-4E2E-B286-53CD250CB716}"/>
              </a:ext>
            </a:extLst>
          </p:cNvPr>
          <p:cNvSpPr/>
          <p:nvPr/>
        </p:nvSpPr>
        <p:spPr>
          <a:xfrm>
            <a:off x="129968" y="725101"/>
            <a:ext cx="9642888"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大阪湾</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漁業者により回収される海洋ごみの</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回収量を集計</a:t>
            </a:r>
            <a:r>
              <a:rPr kumimoji="0" lang="ja-JP" altLang="en-US"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F47B6E5A-3FF1-4719-9503-410AA5819A92}"/>
              </a:ext>
            </a:extLst>
          </p:cNvPr>
          <p:cNvSpPr/>
          <p:nvPr/>
        </p:nvSpPr>
        <p:spPr>
          <a:xfrm>
            <a:off x="272279" y="5825122"/>
            <a:ext cx="9361441" cy="307777"/>
          </a:xfrm>
          <a:prstGeom prst="rect">
            <a:avLst/>
          </a:prstGeom>
        </p:spPr>
        <p:txBody>
          <a:bodyPr wrap="square" lIns="0" rIns="0">
            <a:spAutoFit/>
          </a:bodyPr>
          <a:lstStyle/>
          <a:p>
            <a:pPr indent="139700" algn="ctr">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大阪湾における漁業者によるごみ回収量</a:t>
            </a:r>
            <a:endParaRPr lang="ja-JP" altLang="en-US" sz="1400" dirty="0">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E0F9A775-A99B-4BBE-A64A-2ECC2CE8FD90}"/>
              </a:ext>
            </a:extLst>
          </p:cNvPr>
          <p:cNvSpPr/>
          <p:nvPr/>
        </p:nvSpPr>
        <p:spPr>
          <a:xfrm>
            <a:off x="129968" y="1214938"/>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大阪湾における漁業者によるごみ回収量の経年推移</a:t>
            </a:r>
          </a:p>
        </p:txBody>
      </p:sp>
      <p:sp>
        <p:nvSpPr>
          <p:cNvPr id="10" name="角丸四角形 5">
            <a:extLst>
              <a:ext uri="{FF2B5EF4-FFF2-40B4-BE49-F238E27FC236}">
                <a16:creationId xmlns:a16="http://schemas.microsoft.com/office/drawing/2014/main" id="{07D2B3DA-B88D-4C4A-9AC5-A03A70319306}"/>
              </a:ext>
            </a:extLst>
          </p:cNvPr>
          <p:cNvSpPr/>
          <p:nvPr/>
        </p:nvSpPr>
        <p:spPr>
          <a:xfrm>
            <a:off x="129968" y="1572311"/>
            <a:ext cx="9642888" cy="98706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大阪湾の漁業操業海域において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漁業者により年間</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1,100</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1,500m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のごみを回収。</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回収量は概ね横ばいの傾向。</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endPar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97430D3-5CC8-4995-93A8-480686899602}"/>
              </a:ext>
            </a:extLst>
          </p:cNvPr>
          <p:cNvPicPr>
            <a:picLocks noChangeAspect="1"/>
          </p:cNvPicPr>
          <p:nvPr/>
        </p:nvPicPr>
        <p:blipFill>
          <a:blip r:embed="rId2"/>
          <a:stretch>
            <a:fillRect/>
          </a:stretch>
        </p:blipFill>
        <p:spPr>
          <a:xfrm>
            <a:off x="1669542" y="2851798"/>
            <a:ext cx="6566916" cy="2973324"/>
          </a:xfrm>
          <a:prstGeom prst="rect">
            <a:avLst/>
          </a:prstGeom>
        </p:spPr>
      </p:pic>
    </p:spTree>
    <p:extLst>
      <p:ext uri="{BB962C8B-B14F-4D97-AF65-F5344CB8AC3E}">
        <p14:creationId xmlns:p14="http://schemas.microsoft.com/office/powerpoint/2010/main" val="1178714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644170"/>
            <a:ext cx="8640000" cy="1569660"/>
          </a:xfrm>
          <a:solidFill>
            <a:schemeClr val="accent1">
              <a:lumMod val="20000"/>
              <a:lumOff val="80000"/>
            </a:schemeClr>
          </a:solidFill>
        </p:spPr>
        <p:txBody>
          <a:bodyPr anchor="ctr">
            <a:spAutoFit/>
          </a:bodyPr>
          <a:lstStyle/>
          <a:p>
            <a:pPr>
              <a:lnSpc>
                <a:spcPct val="100000"/>
              </a:lnSpc>
            </a:pPr>
            <a:br>
              <a:rPr kumimoji="1" lang="en-US" altLang="ja-JP" sz="3200" b="1" dirty="0">
                <a:solidFill>
                  <a:schemeClr val="accent1"/>
                </a:solidFill>
                <a:latin typeface="BIZ UDPゴシック" panose="020B0400000000000000" pitchFamily="50" charset="-128"/>
                <a:ea typeface="BIZ UDPゴシック" panose="020B0400000000000000" pitchFamily="50" charset="-128"/>
              </a:rPr>
            </a:br>
            <a:r>
              <a:rPr kumimoji="1" lang="ja-JP" altLang="en-US" sz="3200" b="1" dirty="0">
                <a:solidFill>
                  <a:schemeClr val="accent1"/>
                </a:solidFill>
                <a:latin typeface="BIZ UDPゴシック" panose="020B0400000000000000" pitchFamily="50" charset="-128"/>
                <a:ea typeface="BIZ UDPゴシック" panose="020B0400000000000000" pitchFamily="50" charset="-128"/>
              </a:rPr>
              <a:t>３．施策の実施状況等</a:t>
            </a:r>
            <a:br>
              <a:rPr kumimoji="1" lang="ja-JP" altLang="en-US" sz="3200" b="1" dirty="0">
                <a:solidFill>
                  <a:schemeClr val="accent1"/>
                </a:solidFill>
                <a:latin typeface="BIZ UDPゴシック" panose="020B0400000000000000" pitchFamily="50" charset="-128"/>
                <a:ea typeface="BIZ UDPゴシック" panose="020B0400000000000000" pitchFamily="50" charset="-128"/>
              </a:rPr>
            </a:br>
            <a:endParaRPr kumimoji="1" lang="ja-JP" altLang="en-US"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 name="円/楕円 30">
            <a:extLst>
              <a:ext uri="{FF2B5EF4-FFF2-40B4-BE49-F238E27FC236}">
                <a16:creationId xmlns:a16="http://schemas.microsoft.com/office/drawing/2014/main" id="{32DCFD0A-3185-4E62-9AF9-3455ABFD6097}"/>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6119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施策の実施状況等</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47BD6AC9-0BA8-42E4-85B4-3367A5D03C46}"/>
              </a:ext>
            </a:extLst>
          </p:cNvPr>
          <p:cNvSpPr/>
          <p:nvPr/>
        </p:nvSpPr>
        <p:spPr>
          <a:xfrm>
            <a:off x="129968" y="725101"/>
            <a:ext cx="9642888" cy="115634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プランに基づき、</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プラスチックごみを中心とした海岸漂着物等の発生抑制</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に取り組むとともに、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海域における回収・処理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を関係者の協力のもとで着実に実施している。また、</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海洋プラスチックごみの実態把握</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海洋ごみ問題の啓発・教育等</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に継続して取り組んでいる。</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indent="-342900" algn="just">
              <a:spcAft>
                <a:spcPts val="600"/>
              </a:spcAft>
              <a:buClr>
                <a:schemeClr val="accent1"/>
              </a:buClr>
              <a:buFont typeface="Wingdings" panose="05000000000000000000" pitchFamily="2" charset="2"/>
              <a:buChar char="Ø"/>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プランに基づく主な取組みの実施状況についてとりまとめる。</a:t>
            </a:r>
          </a:p>
        </p:txBody>
      </p:sp>
      <p:pic>
        <p:nvPicPr>
          <p:cNvPr id="12" name="図 11">
            <a:extLst>
              <a:ext uri="{FF2B5EF4-FFF2-40B4-BE49-F238E27FC236}">
                <a16:creationId xmlns:a16="http://schemas.microsoft.com/office/drawing/2014/main" id="{5D701CCD-C2B2-43E0-9908-9982D4D47D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773" y="2030546"/>
            <a:ext cx="8291278" cy="4192277"/>
          </a:xfrm>
          <a:prstGeom prst="rect">
            <a:avLst/>
          </a:prstGeom>
          <a:noFill/>
          <a:ln>
            <a:noFill/>
          </a:ln>
        </p:spPr>
      </p:pic>
      <p:sp>
        <p:nvSpPr>
          <p:cNvPr id="15" name="テキスト ボックス 14">
            <a:extLst>
              <a:ext uri="{FF2B5EF4-FFF2-40B4-BE49-F238E27FC236}">
                <a16:creationId xmlns:a16="http://schemas.microsoft.com/office/drawing/2014/main" id="{0A8736BE-A61C-4864-B26D-C7E6718F8C9A}"/>
              </a:ext>
            </a:extLst>
          </p:cNvPr>
          <p:cNvSpPr txBox="1"/>
          <p:nvPr/>
        </p:nvSpPr>
        <p:spPr>
          <a:xfrm>
            <a:off x="2460955" y="6371925"/>
            <a:ext cx="4980914" cy="307777"/>
          </a:xfrm>
          <a:prstGeom prst="rect">
            <a:avLst/>
          </a:prstGeom>
          <a:noFill/>
        </p:spPr>
        <p:txBody>
          <a:bodyPr wrap="square">
            <a:spAutoFit/>
          </a:bodyPr>
          <a:lstStyle/>
          <a:p>
            <a:pPr algn="ct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おおさか海ごみゼロプランと関連計画等との関係</a:t>
            </a:r>
          </a:p>
        </p:txBody>
      </p:sp>
    </p:spTree>
    <p:extLst>
      <p:ext uri="{BB962C8B-B14F-4D97-AF65-F5344CB8AC3E}">
        <p14:creationId xmlns:p14="http://schemas.microsoft.com/office/powerpoint/2010/main" val="401089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３</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等の推進による循環型社会の形成</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大阪府循環型社会推進計画において実施</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1197789781"/>
              </p:ext>
            </p:extLst>
          </p:nvPr>
        </p:nvGraphicFramePr>
        <p:xfrm>
          <a:off x="129965" y="1555671"/>
          <a:ext cx="9648000" cy="4286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おおさか３Ｒキャンペーン等による普及啓発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毎年</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月にかけて、３Ｒの取組を呼びかけるキャンペーンを実施（</a:t>
                      </a:r>
                      <a:r>
                        <a:rPr kumimoji="1" lang="en-US" altLang="ja-JP" sz="1400" b="0" dirty="0">
                          <a:latin typeface="BIZ UDPゴシック" panose="020B0400000000000000" pitchFamily="50" charset="-128"/>
                          <a:ea typeface="BIZ UDPゴシック" panose="020B0400000000000000" pitchFamily="50" charset="-128"/>
                        </a:rPr>
                        <a:t>Osaka</a:t>
                      </a:r>
                      <a:r>
                        <a:rPr kumimoji="1" lang="ja-JP" altLang="en-US" sz="1400" b="0" dirty="0">
                          <a:latin typeface="BIZ UDPゴシック" panose="020B0400000000000000" pitchFamily="50" charset="-128"/>
                          <a:ea typeface="BIZ UDPゴシック" panose="020B0400000000000000" pitchFamily="50" charset="-128"/>
                        </a:rPr>
                        <a:t>ごみゼロプロジェクト期間（令和</a:t>
                      </a:r>
                      <a:r>
                        <a:rPr kumimoji="1" lang="en-US" altLang="ja-JP" sz="1400" b="0" dirty="0">
                          <a:latin typeface="BIZ UDPゴシック" panose="020B0400000000000000" pitchFamily="50" charset="-128"/>
                          <a:ea typeface="BIZ UDPゴシック" panose="020B0400000000000000" pitchFamily="50" charset="-128"/>
                        </a:rPr>
                        <a:t>8</a:t>
                      </a:r>
                      <a:r>
                        <a:rPr kumimoji="1" lang="ja-JP" altLang="en-US" sz="1400" b="0" dirty="0">
                          <a:latin typeface="BIZ UDPゴシック" panose="020B0400000000000000" pitchFamily="50" charset="-128"/>
                          <a:ea typeface="BIZ UDPゴシック" panose="020B0400000000000000" pitchFamily="50" charset="-128"/>
                        </a:rPr>
                        <a:t>年度まで）は</a:t>
                      </a:r>
                      <a:r>
                        <a:rPr kumimoji="1" lang="en-US" altLang="ja-JP" sz="1400" b="0" dirty="0">
                          <a:latin typeface="BIZ UDPゴシック" panose="020B0400000000000000" pitchFamily="50" charset="-128"/>
                          <a:ea typeface="BIZ UDPゴシック" panose="020B0400000000000000" pitchFamily="50" charset="-128"/>
                        </a:rPr>
                        <a:t>9</a:t>
                      </a:r>
                      <a:r>
                        <a:rPr kumimoji="1" lang="ja-JP" altLang="en-US" sz="1400" b="0" dirty="0">
                          <a:latin typeface="BIZ UDPゴシック" panose="020B0400000000000000" pitchFamily="50" charset="-128"/>
                          <a:ea typeface="BIZ UDPゴシック" panose="020B0400000000000000" pitchFamily="50" charset="-128"/>
                        </a:rPr>
                        <a:t>月～</a:t>
                      </a:r>
                      <a:r>
                        <a:rPr kumimoji="1" lang="en-US" altLang="ja-JP" sz="1400" b="0" dirty="0">
                          <a:latin typeface="BIZ UDPゴシック" panose="020B0400000000000000" pitchFamily="50" charset="-128"/>
                          <a:ea typeface="BIZ UDPゴシック" panose="020B0400000000000000" pitchFamily="50" charset="-128"/>
                        </a:rPr>
                        <a:t>12</a:t>
                      </a:r>
                      <a:r>
                        <a:rPr kumimoji="1" lang="ja-JP" altLang="en-US" sz="1400" b="0" dirty="0">
                          <a:latin typeface="BIZ UDPゴシック" panose="020B0400000000000000" pitchFamily="50" charset="-128"/>
                          <a:ea typeface="BIZ UDPゴシック" panose="020B0400000000000000" pitchFamily="50" charset="-128"/>
                        </a:rPr>
                        <a:t>月に拡大して実施）。　＜参加店舗：</a:t>
                      </a:r>
                      <a:r>
                        <a:rPr kumimoji="1" lang="en-US" altLang="ja-JP" sz="1400" b="0" dirty="0">
                          <a:latin typeface="BIZ UDPゴシック" panose="020B0400000000000000" pitchFamily="50" charset="-128"/>
                          <a:ea typeface="BIZ UDPゴシック" panose="020B0400000000000000" pitchFamily="50" charset="-128"/>
                        </a:rPr>
                        <a:t>2154</a:t>
                      </a:r>
                      <a:r>
                        <a:rPr kumimoji="1" lang="ja-JP" altLang="en-US" sz="1400" b="0" dirty="0">
                          <a:latin typeface="BIZ UDPゴシック" panose="020B0400000000000000" pitchFamily="50" charset="-128"/>
                          <a:ea typeface="BIZ UDPゴシック" panose="020B0400000000000000" pitchFamily="50" charset="-128"/>
                        </a:rPr>
                        <a:t>店舗（</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p>
                      <a:r>
                        <a:rPr kumimoji="1" lang="ja-JP" altLang="en-US" sz="1400" b="0" dirty="0">
                          <a:latin typeface="BIZ UDPゴシック" panose="020B0400000000000000" pitchFamily="50" charset="-128"/>
                          <a:ea typeface="BIZ UDPゴシック" panose="020B0400000000000000" pitchFamily="50" charset="-128"/>
                        </a:rPr>
                        <a:t>環境月間である</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月を中心に、環境イベントを通じて府民への啓発を実施。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おおさかマイボトルパートナーズ</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マイボトルユーザーにやさしい街おおさか</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をめざし、事業者、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、市町村等と連携して、マイボトルの利用啓発やマイボトルスポットの普及、効果的な情報発信などの取組みを実施。　＜パートナーズメンバー：</a:t>
                      </a:r>
                      <a:r>
                        <a:rPr kumimoji="1" lang="en-US" altLang="ja-JP" sz="1400" b="0" dirty="0">
                          <a:latin typeface="BIZ UDPゴシック" panose="020B0400000000000000" pitchFamily="50" charset="-128"/>
                          <a:ea typeface="BIZ UDPゴシック" panose="020B0400000000000000" pitchFamily="50" charset="-128"/>
                        </a:rPr>
                        <a:t>74</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R7.7</a:t>
                      </a:r>
                      <a:r>
                        <a:rPr kumimoji="1" lang="ja-JP" altLang="en-US" sz="1400" b="0" dirty="0">
                          <a:latin typeface="BIZ UDPゴシック" panose="020B0400000000000000" pitchFamily="50" charset="-128"/>
                          <a:ea typeface="BIZ UDPゴシック" panose="020B0400000000000000" pitchFamily="50" charset="-128"/>
                        </a:rPr>
                        <a:t>時点）＞　＜マイボトルスポット数：</a:t>
                      </a:r>
                      <a:r>
                        <a:rPr kumimoji="1" lang="en-US" altLang="ja-JP" sz="1400" b="0" dirty="0">
                          <a:latin typeface="BIZ UDPゴシック" panose="020B0400000000000000" pitchFamily="50" charset="-128"/>
                          <a:ea typeface="BIZ UDPゴシック" panose="020B0400000000000000" pitchFamily="50" charset="-128"/>
                        </a:rPr>
                        <a:t>5,357</a:t>
                      </a:r>
                      <a:r>
                        <a:rPr kumimoji="1" lang="ja-JP" altLang="en-US" sz="1400" b="0" dirty="0">
                          <a:latin typeface="BIZ UDPゴシック" panose="020B0400000000000000" pitchFamily="50" charset="-128"/>
                          <a:ea typeface="BIZ UDPゴシック" panose="020B0400000000000000" pitchFamily="50" charset="-128"/>
                        </a:rPr>
                        <a:t>スポット（</a:t>
                      </a:r>
                      <a:r>
                        <a:rPr kumimoji="1" lang="en-US" altLang="ja-JP" sz="1400" b="0" dirty="0">
                          <a:latin typeface="BIZ UDPゴシック" panose="020B0400000000000000" pitchFamily="50" charset="-128"/>
                          <a:ea typeface="BIZ UDPゴシック" panose="020B0400000000000000" pitchFamily="50" charset="-128"/>
                        </a:rPr>
                        <a:t>R7.1</a:t>
                      </a:r>
                      <a:r>
                        <a:rPr kumimoji="1" lang="ja-JP" altLang="en-US" sz="1400" b="0" dirty="0">
                          <a:latin typeface="BIZ UDPゴシック" panose="020B0400000000000000" pitchFamily="50" charset="-128"/>
                          <a:ea typeface="BIZ UDPゴシック" panose="020B0400000000000000" pitchFamily="50" charset="-128"/>
                        </a:rPr>
                        <a:t>時点）＞</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4920622"/>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ほかさんマップによるマイボトル等の利用啓発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マイボトルやマイ容器の使える店舗等を検索できるウェブサイトにより、府民の使い捨てプラスチックごみの削減を促進。　＜掲載件数：</a:t>
                      </a:r>
                      <a:r>
                        <a:rPr kumimoji="1" lang="en-US" altLang="ja-JP" sz="1400" b="0" dirty="0">
                          <a:latin typeface="BIZ UDPゴシック" panose="020B0400000000000000" pitchFamily="50" charset="-128"/>
                          <a:ea typeface="BIZ UDPゴシック" panose="020B0400000000000000" pitchFamily="50" charset="-128"/>
                        </a:rPr>
                        <a:t>817</a:t>
                      </a:r>
                      <a:r>
                        <a:rPr kumimoji="1" lang="ja-JP" altLang="en-US" sz="1400" b="0" dirty="0">
                          <a:latin typeface="BIZ UDPゴシック" panose="020B0400000000000000" pitchFamily="50" charset="-128"/>
                          <a:ea typeface="BIZ UDPゴシック" panose="020B0400000000000000" pitchFamily="50" charset="-128"/>
                        </a:rPr>
                        <a:t>件（</a:t>
                      </a:r>
                      <a:r>
                        <a:rPr kumimoji="1" lang="en-US" altLang="ja-JP" sz="1400" b="0" dirty="0">
                          <a:latin typeface="BIZ UDPゴシック" panose="020B0400000000000000" pitchFamily="50" charset="-128"/>
                          <a:ea typeface="BIZ UDPゴシック" panose="020B0400000000000000" pitchFamily="50" charset="-128"/>
                        </a:rPr>
                        <a:t>R7.3</a:t>
                      </a:r>
                      <a:r>
                        <a:rPr kumimoji="1" lang="ja-JP" altLang="en-US" sz="1400" b="0" dirty="0">
                          <a:latin typeface="BIZ UDPゴシック" panose="020B0400000000000000" pitchFamily="50" charset="-128"/>
                          <a:ea typeface="BIZ UDPゴシック" panose="020B0400000000000000" pitchFamily="50" charset="-128"/>
                        </a:rPr>
                        <a:t>時点）＞　＜閲覧数：</a:t>
                      </a:r>
                      <a:r>
                        <a:rPr kumimoji="1" lang="en-US" altLang="ja-JP" sz="1400" b="0" dirty="0">
                          <a:latin typeface="BIZ UDPゴシック" panose="020B0400000000000000" pitchFamily="50" charset="-128"/>
                          <a:ea typeface="BIZ UDPゴシック" panose="020B0400000000000000" pitchFamily="50" charset="-128"/>
                        </a:rPr>
                        <a:t>5,000</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6,000</a:t>
                      </a:r>
                      <a:r>
                        <a:rPr kumimoji="1" lang="ja-JP" altLang="en-US" sz="1400" b="0" dirty="0">
                          <a:latin typeface="BIZ UDPゴシック" panose="020B0400000000000000" pitchFamily="50" charset="-128"/>
                          <a:ea typeface="BIZ UDPゴシック" panose="020B0400000000000000" pitchFamily="50" charset="-128"/>
                        </a:rPr>
                        <a:t>回</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27103893"/>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市町村のごみ処理有料化の促進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府内のごみ処理有料化未実施の市町に対して、先行事例等の情報提供を行い、検討・実施に向けて支援。</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90292725"/>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府庁の率先行動の推進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職員による率先行動（マイバッグ、マイボトル、マイ容器等の利用）を推進。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2444369970"/>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ごみを出さないライフスタイルの促進</a:t>
            </a:r>
          </a:p>
        </p:txBody>
      </p:sp>
    </p:spTree>
    <p:extLst>
      <p:ext uri="{BB962C8B-B14F-4D97-AF65-F5344CB8AC3E}">
        <p14:creationId xmlns:p14="http://schemas.microsoft.com/office/powerpoint/2010/main" val="89680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角丸四角形 5">
            <a:extLst>
              <a:ext uri="{FF2B5EF4-FFF2-40B4-BE49-F238E27FC236}">
                <a16:creationId xmlns:a16="http://schemas.microsoft.com/office/drawing/2014/main" id="{E2993E62-E631-4321-BABC-954BCF9F1C7C}"/>
              </a:ext>
            </a:extLst>
          </p:cNvPr>
          <p:cNvSpPr/>
          <p:nvPr/>
        </p:nvSpPr>
        <p:spPr>
          <a:xfrm>
            <a:off x="129968" y="725101"/>
            <a:ext cx="9642888" cy="910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大阪府域から大阪湾に流入するプラスチックごみの量については、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府域のモデル河川に設置された防災カメラ画像を元に流下するプラスチックごみの量をカウント・推計</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これまでにプランの基準年度である</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及び</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2022</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推計結果を「暫定値」として公表</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9086C6DE-1835-4AB1-A9A8-1D4F72A8C467}"/>
              </a:ext>
            </a:extLst>
          </p:cNvPr>
          <p:cNvSpPr/>
          <p:nvPr/>
        </p:nvSpPr>
        <p:spPr>
          <a:xfrm>
            <a:off x="129968" y="1784325"/>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基本的な考え方</a:t>
            </a:r>
          </a:p>
        </p:txBody>
      </p:sp>
      <p:sp>
        <p:nvSpPr>
          <p:cNvPr id="8" name="角丸四角形 5">
            <a:extLst>
              <a:ext uri="{FF2B5EF4-FFF2-40B4-BE49-F238E27FC236}">
                <a16:creationId xmlns:a16="http://schemas.microsoft.com/office/drawing/2014/main" id="{C00A5B86-D122-4E8F-B69D-C42EA974796F}"/>
              </a:ext>
            </a:extLst>
          </p:cNvPr>
          <p:cNvSpPr/>
          <p:nvPr/>
        </p:nvSpPr>
        <p:spPr>
          <a:xfrm>
            <a:off x="129968" y="2144325"/>
            <a:ext cx="9642888" cy="408022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大阪湾に流入するプラスチックごみの大半は、陸域で発生したごみが河川や水路等を通じて流入するため、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河川を流下するプラスチックごみの量を推計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することを基本とした。</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河川におけるごみの流下量は流域における</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人口の集中度で異なる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と考えられるため、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府域の市町村を市街化区域の人口密度別で</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区分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し、各区分に流域を有する河川を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モデル河川として選定</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モデル河川に設置されている防災用の河川カメラ</a:t>
            </a:r>
            <a:r>
              <a:rPr lang="en-US" altLang="ja-JP" sz="1600" kern="100"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の画像から、モデル河川ごとに</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降雨日</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と非降雨日に分けて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流下するごみの個数をカウント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し、年間の降雨日数と非降雨日数を乗じて、年間ごみ流出個数を算定。</a:t>
            </a:r>
          </a:p>
          <a:p>
            <a:pPr marL="990600" lvl="1" indent="-425450" algn="just">
              <a:spcAft>
                <a:spcPts val="600"/>
              </a:spcAft>
              <a:buClr>
                <a:schemeClr val="accent1">
                  <a:lumMod val="60000"/>
                  <a:lumOff val="40000"/>
                </a:schemeClr>
              </a:buClr>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河川カメラ：府管理河川約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100</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箇所に設置、１分間に１枚の画像を撮影</a:t>
            </a:r>
          </a:p>
          <a:p>
            <a:pPr marL="990600" lvl="1" indent="-425450" algn="just">
              <a:spcAft>
                <a:spcPts val="600"/>
              </a:spcAft>
              <a:buClr>
                <a:schemeClr val="accent1">
                  <a:lumMod val="60000"/>
                  <a:lumOff val="40000"/>
                </a:schemeClr>
              </a:buClr>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降雨日：日降雨量</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10mm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以上または時間最大降雨量</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5mm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以上の日</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ごみ量のカウントは、ごみが少ない河川は目視で、ごみが多い河川は</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を活用。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各モデル河川の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年間ごみ流出個数を「市街化区域」と「その他の地域」の流域人口で按分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するとともに、流域面積で除して、各モデル河川の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面積あたりの年間ごみ流出量を推計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した。</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この推計値を</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人口密度別の各区分ごとに平均</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各区分の府域の総面積を乗じて積算</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することにより、府域から大阪湾に流入するごみ量とした。</a:t>
            </a:r>
          </a:p>
        </p:txBody>
      </p:sp>
    </p:spTree>
    <p:extLst>
      <p:ext uri="{BB962C8B-B14F-4D97-AF65-F5344CB8AC3E}">
        <p14:creationId xmlns:p14="http://schemas.microsoft.com/office/powerpoint/2010/main" val="2646377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３</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等の推進による循環型社会の形成</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316107982"/>
              </p:ext>
            </p:extLst>
          </p:nvPr>
        </p:nvGraphicFramePr>
        <p:xfrm>
          <a:off x="129965" y="1555671"/>
          <a:ext cx="9648000" cy="19449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おおさかプラスチック対策推進プラットフォーム</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学識経験者や事業者団体、事業者、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など幅広い関係者の連携により、プラスチックごみの排出抑制や流出対策等について具体的な対策の検討や効果検証等を行うとともに、効果的な取組みを広く共有・発信。（人工芝片やプラスチック被覆肥料殻、プラスチック製ビーズの流出対策に向けた啓発、回収・リサイクルの取組、花業界と連携した使い捨てプラ製品削減、回収・リサイクルの取組、ペットボトルの新しい回収ボックスの普及等）</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ごみの発生を抑えるビジネススタイルの促進</a:t>
            </a:r>
          </a:p>
        </p:txBody>
      </p:sp>
      <p:graphicFrame>
        <p:nvGraphicFramePr>
          <p:cNvPr id="20" name="表 2">
            <a:extLst>
              <a:ext uri="{FF2B5EF4-FFF2-40B4-BE49-F238E27FC236}">
                <a16:creationId xmlns:a16="http://schemas.microsoft.com/office/drawing/2014/main" id="{CFADE5E1-61B0-45A3-BC19-853C000986A5}"/>
              </a:ext>
            </a:extLst>
          </p:cNvPr>
          <p:cNvGraphicFramePr>
            <a:graphicFrameLocks noGrp="1"/>
          </p:cNvGraphicFramePr>
          <p:nvPr>
            <p:extLst>
              <p:ext uri="{D42A27DB-BD31-4B8C-83A1-F6EECF244321}">
                <p14:modId xmlns:p14="http://schemas.microsoft.com/office/powerpoint/2010/main" val="2733370561"/>
              </p:ext>
            </p:extLst>
          </p:nvPr>
        </p:nvGraphicFramePr>
        <p:xfrm>
          <a:off x="129965" y="3990467"/>
          <a:ext cx="9648000"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容器包装廃棄物などの</a:t>
                      </a:r>
                    </a:p>
                    <a:p>
                      <a:r>
                        <a:rPr kumimoji="1" lang="ja-JP" altLang="en-US" sz="1400" b="1" dirty="0">
                          <a:latin typeface="BIZ UDPゴシック" panose="020B0400000000000000" pitchFamily="50" charset="-128"/>
                          <a:ea typeface="BIZ UDPゴシック" panose="020B0400000000000000" pitchFamily="50" charset="-128"/>
                        </a:rPr>
                        <a:t>分別収集の促進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市町村の容器包装廃棄物の分別収集実績（生活系）等を確認し、ホームページで公表するとともに、市町村に情報提供。</a:t>
                      </a:r>
                    </a:p>
                    <a:p>
                      <a:r>
                        <a:rPr kumimoji="1" lang="ja-JP" altLang="en-US" sz="1400" b="0" dirty="0">
                          <a:latin typeface="BIZ UDPゴシック" panose="020B0400000000000000" pitchFamily="50" charset="-128"/>
                          <a:ea typeface="BIZ UDPゴシック" panose="020B0400000000000000" pitchFamily="50" charset="-128"/>
                        </a:rPr>
                        <a:t>「生活系ごみ分別排出率」や「ガラス等（主に行政回収により分別収集が行われている品目）のみの再生利用率」の推移をホームページで公表。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1" name="角丸四角形 5">
            <a:extLst>
              <a:ext uri="{FF2B5EF4-FFF2-40B4-BE49-F238E27FC236}">
                <a16:creationId xmlns:a16="http://schemas.microsoft.com/office/drawing/2014/main" id="{839E66D8-5D42-4558-8929-2CF0D5265741}"/>
              </a:ext>
            </a:extLst>
          </p:cNvPr>
          <p:cNvSpPr/>
          <p:nvPr/>
        </p:nvSpPr>
        <p:spPr>
          <a:xfrm>
            <a:off x="129966" y="36497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容器包装廃棄物などの分別収集の促進</a:t>
            </a:r>
          </a:p>
        </p:txBody>
      </p:sp>
    </p:spTree>
    <p:extLst>
      <p:ext uri="{BB962C8B-B14F-4D97-AF65-F5344CB8AC3E}">
        <p14:creationId xmlns:p14="http://schemas.microsoft.com/office/powerpoint/2010/main" val="3129183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ごみ等の水域等への流出・飛散防止</a:t>
            </a:r>
          </a:p>
        </p:txBody>
      </p:sp>
      <p:graphicFrame>
        <p:nvGraphicFramePr>
          <p:cNvPr id="2" name="表 2">
            <a:extLst>
              <a:ext uri="{FF2B5EF4-FFF2-40B4-BE49-F238E27FC236}">
                <a16:creationId xmlns:a16="http://schemas.microsoft.com/office/drawing/2014/main" id="{EB1981A5-9B61-4B85-9204-2D31EEDBA9A9}"/>
              </a:ext>
            </a:extLst>
          </p:cNvPr>
          <p:cNvGraphicFramePr>
            <a:graphicFrameLocks noGrp="1"/>
          </p:cNvGraphicFramePr>
          <p:nvPr>
            <p:extLst>
              <p:ext uri="{D42A27DB-BD31-4B8C-83A1-F6EECF244321}">
                <p14:modId xmlns:p14="http://schemas.microsoft.com/office/powerpoint/2010/main" val="2076570238"/>
              </p:ext>
            </p:extLst>
          </p:nvPr>
        </p:nvGraphicFramePr>
        <p:xfrm>
          <a:off x="129965" y="1555671"/>
          <a:ext cx="9648000" cy="508440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499503">
                <a:tc>
                  <a:txBody>
                    <a:bodyPr/>
                    <a:lstStyle/>
                    <a:p>
                      <a:r>
                        <a:rPr kumimoji="1" lang="ja-JP" altLang="en-US" sz="1400" b="1" dirty="0">
                          <a:latin typeface="BIZ UDPゴシック" panose="020B0400000000000000" pitchFamily="50" charset="-128"/>
                          <a:ea typeface="BIZ UDPゴシック" panose="020B0400000000000000" pitchFamily="50" charset="-128"/>
                        </a:rPr>
                        <a:t>企業等と連携したポイ捨て抑制策の検討</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トラック協会等と連携し、トラックドライバーの行動スタイル等をアンケート調査で把握し、運転室内に搭載しやすいごみ箱の選定・配布、モデルエリアでの啓発看板の設置、ごみ拾いの実施など、トラックドライバーからのポイ捨てごみ削減に向けた取組み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東大阪</a:t>
                      </a:r>
                      <a:r>
                        <a:rPr kumimoji="1" lang="en-US" altLang="ja-JP" sz="1400" b="1" dirty="0">
                          <a:latin typeface="BIZ UDPゴシック" panose="020B0400000000000000" pitchFamily="50" charset="-128"/>
                          <a:ea typeface="BIZ UDPゴシック" panose="020B0400000000000000" pitchFamily="50" charset="-128"/>
                        </a:rPr>
                        <a:t>FQP</a:t>
                      </a:r>
                      <a:r>
                        <a:rPr kumimoji="1" lang="ja-JP" altLang="en-US" sz="1400" b="1" dirty="0">
                          <a:latin typeface="BIZ UDPゴシック" panose="020B0400000000000000" pitchFamily="50" charset="-128"/>
                          <a:ea typeface="BIZ UDPゴシック" panose="020B0400000000000000" pitchFamily="50" charset="-128"/>
                        </a:rPr>
                        <a:t>協議会によるマナーアップキャンペーン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大型トラックの路上駐車ややごみのポイ捨てが多い東大阪市流通業務地区や、中環東大阪休憩所で、ごみのポイ捨てや路上駐車に係る啓発活動を実施。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排出事業者への指導等</a:t>
                      </a:r>
                    </a:p>
                    <a:p>
                      <a:r>
                        <a:rPr kumimoji="1" lang="ja-JP" altLang="en-US" sz="1400" b="1" dirty="0">
                          <a:latin typeface="BIZ UDPゴシック" panose="020B0400000000000000" pitchFamily="50" charset="-128"/>
                          <a:ea typeface="BIZ UDPゴシック" panose="020B0400000000000000" pitchFamily="50" charset="-128"/>
                        </a:rPr>
                        <a:t>による産業廃棄物適正</a:t>
                      </a:r>
                    </a:p>
                    <a:p>
                      <a:r>
                        <a:rPr kumimoji="1" lang="ja-JP" altLang="en-US" sz="1400" b="1" dirty="0">
                          <a:latin typeface="BIZ UDPゴシック" panose="020B0400000000000000" pitchFamily="50" charset="-128"/>
                          <a:ea typeface="BIZ UDPゴシック" panose="020B0400000000000000" pitchFamily="50" charset="-128"/>
                        </a:rPr>
                        <a:t>処理の徹底</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排出事業者に対する立入検査や業界団体等への説明会において、産業廃棄物の適正処理を指導・周知。</a:t>
                      </a:r>
                    </a:p>
                    <a:p>
                      <a:r>
                        <a:rPr kumimoji="1" lang="ja-JP" altLang="en-US" sz="1400" b="0" dirty="0">
                          <a:latin typeface="BIZ UDPゴシック" panose="020B0400000000000000" pitchFamily="50" charset="-128"/>
                          <a:ea typeface="BIZ UDPゴシック" panose="020B0400000000000000" pitchFamily="50" charset="-128"/>
                        </a:rPr>
                        <a:t>産業廃棄物の野積みや野外焼却等の不適正処理の未然防止、早期発見に向けた随時のパトロールによる監視・指導など、警察等と連携しながら法令順守の徹底を図るとともに、土地所有者等への土地の適正管理等の啓発・指導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505470"/>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農空間多面的機能支払事業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地域で行う水路などの日常的な維持管理や農村環境保全に関わる活動などに活用ができる補助金補助事業を実施。水路内や周辺の清掃活動なども対象活動の一部に含まれる。</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90372422"/>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オアシス・クリーンアップ・キャンペーン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ため池防災減災対策を推進する市町村において、毎年１１月を「オアシス・クリーンアップ・キャンペーン月間」として、「ため池をきれいにして都市のオアシスにしよう」を合い言葉に、府内全域でため池や水路の快適な環境づくりのための取組み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2686040182"/>
                  </a:ext>
                </a:extLst>
              </a:tr>
            </a:tbl>
          </a:graphicData>
        </a:graphic>
      </p:graphicFrame>
      <p:sp>
        <p:nvSpPr>
          <p:cNvPr id="19" name="角丸四角形 5">
            <a:extLst>
              <a:ext uri="{FF2B5EF4-FFF2-40B4-BE49-F238E27FC236}">
                <a16:creationId xmlns:a16="http://schemas.microsoft.com/office/drawing/2014/main" id="{D25B2594-3005-4636-AB81-72D018154F3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事業者や土地管理者等における対策の促進</a:t>
            </a:r>
          </a:p>
        </p:txBody>
      </p:sp>
    </p:spTree>
    <p:extLst>
      <p:ext uri="{BB962C8B-B14F-4D97-AF65-F5344CB8AC3E}">
        <p14:creationId xmlns:p14="http://schemas.microsoft.com/office/powerpoint/2010/main" val="412968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D69BB497-DF3C-477D-B05B-7C6B3495936F}"/>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市町村における生活系ごみ対策の支援</a:t>
            </a:r>
          </a:p>
        </p:txBody>
      </p:sp>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ごみ等の水域等への流出・飛散防止</a:t>
            </a:r>
          </a:p>
        </p:txBody>
      </p:sp>
      <p:graphicFrame>
        <p:nvGraphicFramePr>
          <p:cNvPr id="8" name="表 2">
            <a:extLst>
              <a:ext uri="{FF2B5EF4-FFF2-40B4-BE49-F238E27FC236}">
                <a16:creationId xmlns:a16="http://schemas.microsoft.com/office/drawing/2014/main" id="{2E6D0F22-D4FA-4478-A682-AC2F99186097}"/>
              </a:ext>
            </a:extLst>
          </p:cNvPr>
          <p:cNvGraphicFramePr>
            <a:graphicFrameLocks noGrp="1"/>
          </p:cNvGraphicFramePr>
          <p:nvPr>
            <p:extLst>
              <p:ext uri="{D42A27DB-BD31-4B8C-83A1-F6EECF244321}">
                <p14:modId xmlns:p14="http://schemas.microsoft.com/office/powerpoint/2010/main" val="3064353078"/>
              </p:ext>
            </p:extLst>
          </p:nvPr>
        </p:nvGraphicFramePr>
        <p:xfrm>
          <a:off x="129965" y="3137027"/>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イベントにおけるリユース容器の導入促進事業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府内の飲食販売を伴うイベントにおいて使い捨てプラスチックごみ（食器やカップ）を削減するため、リユース容器を導入する実証事業を実施。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9" name="角丸四角形 5">
            <a:extLst>
              <a:ext uri="{FF2B5EF4-FFF2-40B4-BE49-F238E27FC236}">
                <a16:creationId xmlns:a16="http://schemas.microsoft.com/office/drawing/2014/main" id="{2103B672-F4C5-43F1-A4BB-9C6B95BC8157}"/>
              </a:ext>
            </a:extLst>
          </p:cNvPr>
          <p:cNvSpPr/>
          <p:nvPr/>
        </p:nvSpPr>
        <p:spPr>
          <a:xfrm>
            <a:off x="129966" y="279629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野外イベント主催者における対策の促進</a:t>
            </a:r>
          </a:p>
        </p:txBody>
      </p:sp>
      <p:graphicFrame>
        <p:nvGraphicFramePr>
          <p:cNvPr id="11" name="表 2">
            <a:extLst>
              <a:ext uri="{FF2B5EF4-FFF2-40B4-BE49-F238E27FC236}">
                <a16:creationId xmlns:a16="http://schemas.microsoft.com/office/drawing/2014/main" id="{D475D208-F5BE-4DEB-850F-B4F609CA0BEC}"/>
              </a:ext>
            </a:extLst>
          </p:cNvPr>
          <p:cNvGraphicFramePr>
            <a:graphicFrameLocks noGrp="1"/>
          </p:cNvGraphicFramePr>
          <p:nvPr>
            <p:extLst>
              <p:ext uri="{D42A27DB-BD31-4B8C-83A1-F6EECF244321}">
                <p14:modId xmlns:p14="http://schemas.microsoft.com/office/powerpoint/2010/main" val="2484783618"/>
              </p:ext>
            </p:extLst>
          </p:nvPr>
        </p:nvGraphicFramePr>
        <p:xfrm>
          <a:off x="129965" y="1555671"/>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大阪湾環境保全普及啓発支援事業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大阪湾の環境保全に関する普及啓発活動に対し支援を実施。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152123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１．海岸漂着物等の効果的な発生抑制</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3084BA51-12DD-491F-BAB7-63D21A548A66}"/>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散乱ごみの回収活動への住民参加の促進</a:t>
            </a:r>
          </a:p>
        </p:txBody>
      </p:sp>
      <p:graphicFrame>
        <p:nvGraphicFramePr>
          <p:cNvPr id="11" name="表 2">
            <a:extLst>
              <a:ext uri="{FF2B5EF4-FFF2-40B4-BE49-F238E27FC236}">
                <a16:creationId xmlns:a16="http://schemas.microsoft.com/office/drawing/2014/main" id="{D475D208-F5BE-4DEB-850F-B4F609CA0BEC}"/>
              </a:ext>
            </a:extLst>
          </p:cNvPr>
          <p:cNvGraphicFramePr>
            <a:graphicFrameLocks noGrp="1"/>
          </p:cNvGraphicFramePr>
          <p:nvPr>
            <p:extLst>
              <p:ext uri="{D42A27DB-BD31-4B8C-83A1-F6EECF244321}">
                <p14:modId xmlns:p14="http://schemas.microsoft.com/office/powerpoint/2010/main" val="1084499392"/>
              </p:ext>
            </p:extLst>
          </p:nvPr>
        </p:nvGraphicFramePr>
        <p:xfrm>
          <a:off x="129965" y="1214936"/>
          <a:ext cx="9647999" cy="27679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清掃活動（愛称：ごみゼロアクション）の活性化</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街・川・海でのごみ拾いの連携・促進のため、参加者数のさらなる増加をめざし、各種取組（市町村や企業等に協力を呼びかけ、取組状況の見える化、清掃イベントの実施、オリジナル清掃活動グッズの作成、感謝状の贈呈等）を実施。　＜清掃イベント実施数</a:t>
                      </a:r>
                      <a:r>
                        <a:rPr kumimoji="1" lang="en-US" altLang="ja-JP" sz="1400" b="0" dirty="0">
                          <a:latin typeface="BIZ UDPゴシック" panose="020B0400000000000000" pitchFamily="50" charset="-128"/>
                          <a:ea typeface="BIZ UDPゴシック" panose="020B0400000000000000" pitchFamily="50" charset="-128"/>
                        </a:rPr>
                        <a:t>376</a:t>
                      </a:r>
                      <a:r>
                        <a:rPr kumimoji="1" lang="ja-JP" altLang="en-US" sz="1400" b="0" dirty="0">
                          <a:latin typeface="BIZ UDPゴシック" panose="020B0400000000000000" pitchFamily="50" charset="-128"/>
                          <a:ea typeface="BIZ UDPゴシック" panose="020B0400000000000000" pitchFamily="50" charset="-128"/>
                        </a:rPr>
                        <a:t>件、</a:t>
                      </a:r>
                      <a:r>
                        <a:rPr kumimoji="1" lang="en-US" altLang="ja-JP" sz="1400" b="0" dirty="0">
                          <a:latin typeface="BIZ UDPゴシック" panose="020B0400000000000000" pitchFamily="50" charset="-128"/>
                          <a:ea typeface="BIZ UDPゴシック" panose="020B0400000000000000" pitchFamily="50" charset="-128"/>
                        </a:rPr>
                        <a:t>211,327</a:t>
                      </a:r>
                      <a:r>
                        <a:rPr kumimoji="1" lang="ja-JP" altLang="en-US" sz="1400" b="0" dirty="0">
                          <a:latin typeface="BIZ UDPゴシック" panose="020B0400000000000000" pitchFamily="50" charset="-128"/>
                          <a:ea typeface="BIZ UDPゴシック" panose="020B0400000000000000" pitchFamily="50" charset="-128"/>
                        </a:rPr>
                        <a:t>名が参加登録（</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山地美化キャンペーン</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月の「山に親しむ推進月間」中に、自然公園や自然歩道を有する市町村等において、一斉清掃やクリーンハイキング等を実施。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652111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寝屋川流域協議会における取組</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寝屋川流域の自治体及び近畿地方整備局で構成される寝屋川流域協議会において、施設見学会等を行っており、当該イベントにおいて水環境（ごみ含む）に係る啓発等を実施。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16179100"/>
                  </a:ext>
                </a:extLst>
              </a:tr>
            </a:tbl>
          </a:graphicData>
        </a:graphic>
      </p:graphicFrame>
      <p:sp>
        <p:nvSpPr>
          <p:cNvPr id="13" name="角丸四角形 5">
            <a:extLst>
              <a:ext uri="{FF2B5EF4-FFF2-40B4-BE49-F238E27FC236}">
                <a16:creationId xmlns:a16="http://schemas.microsoft.com/office/drawing/2014/main" id="{8681FAF3-DCC0-4370-A38A-C8865ABB0D08}"/>
              </a:ext>
            </a:extLst>
          </p:cNvPr>
          <p:cNvSpPr/>
          <p:nvPr/>
        </p:nvSpPr>
        <p:spPr>
          <a:xfrm>
            <a:off x="129966" y="4131957"/>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（４）　プラスチック代替技術の普及促進</a:t>
            </a:r>
          </a:p>
        </p:txBody>
      </p:sp>
      <p:graphicFrame>
        <p:nvGraphicFramePr>
          <p:cNvPr id="14" name="表 2">
            <a:extLst>
              <a:ext uri="{FF2B5EF4-FFF2-40B4-BE49-F238E27FC236}">
                <a16:creationId xmlns:a16="http://schemas.microsoft.com/office/drawing/2014/main" id="{73482F64-D67F-441E-8370-EF0535B706EA}"/>
              </a:ext>
            </a:extLst>
          </p:cNvPr>
          <p:cNvGraphicFramePr>
            <a:graphicFrameLocks noGrp="1"/>
          </p:cNvGraphicFramePr>
          <p:nvPr>
            <p:extLst>
              <p:ext uri="{D42A27DB-BD31-4B8C-83A1-F6EECF244321}">
                <p14:modId xmlns:p14="http://schemas.microsoft.com/office/powerpoint/2010/main" val="2218131741"/>
              </p:ext>
            </p:extLst>
          </p:nvPr>
        </p:nvGraphicFramePr>
        <p:xfrm>
          <a:off x="129965" y="4621793"/>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バイオプラスチックビジネス推進事業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バイオプラスチック製品のビジネス化を図るため、府内中小企業と、原材料メーカーやプラスチック利活用企業等とのマッチングによるプロジェクト組成を支援するとともに、組成したプロジェクト等による製品開発の取組みに対し、必要な経費の一部を補助。</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789989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港湾管理者や漁業者等による回収・処理</a:t>
            </a:r>
          </a:p>
        </p:txBody>
      </p:sp>
      <p:graphicFrame>
        <p:nvGraphicFramePr>
          <p:cNvPr id="10" name="表 2">
            <a:extLst>
              <a:ext uri="{FF2B5EF4-FFF2-40B4-BE49-F238E27FC236}">
                <a16:creationId xmlns:a16="http://schemas.microsoft.com/office/drawing/2014/main" id="{02BD3FFD-139C-492C-8012-0F385BF4066D}"/>
              </a:ext>
            </a:extLst>
          </p:cNvPr>
          <p:cNvGraphicFramePr>
            <a:graphicFrameLocks noGrp="1"/>
          </p:cNvGraphicFramePr>
          <p:nvPr>
            <p:extLst>
              <p:ext uri="{D42A27DB-BD31-4B8C-83A1-F6EECF244321}">
                <p14:modId xmlns:p14="http://schemas.microsoft.com/office/powerpoint/2010/main" val="1128736933"/>
              </p:ext>
            </p:extLst>
          </p:nvPr>
        </p:nvGraphicFramePr>
        <p:xfrm>
          <a:off x="129965" y="1555671"/>
          <a:ext cx="9648000" cy="234120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堺泉北港湾水域塵芥処理業務委託</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堺泉北港内におけるごみ等の塵芥回収業務を実施。 　＜回収量：</a:t>
                      </a:r>
                      <a:r>
                        <a:rPr kumimoji="1" lang="en-US" altLang="ja-JP" sz="1400" b="0" dirty="0">
                          <a:latin typeface="BIZ UDPゴシック" panose="020B0400000000000000" pitchFamily="50" charset="-128"/>
                          <a:ea typeface="BIZ UDPゴシック" panose="020B0400000000000000" pitchFamily="50" charset="-128"/>
                        </a:rPr>
                        <a:t>2,854m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大阪湾の海ごみの回収</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大阪港内の海面清掃事業及び水域発生一般廃棄物の収集・運搬事業を実施</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 　＜回収量：</a:t>
                      </a:r>
                      <a:r>
                        <a:rPr kumimoji="1" lang="en-US" altLang="ja-JP" sz="1400" b="0" dirty="0">
                          <a:latin typeface="BIZ UDPゴシック" panose="020B0400000000000000" pitchFamily="50" charset="-128"/>
                          <a:ea typeface="BIZ UDPゴシック" panose="020B0400000000000000" pitchFamily="50" charset="-128"/>
                        </a:rPr>
                        <a:t>1,718m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endParaRPr kumimoji="1" lang="en-US" altLang="ja-JP" sz="1400" b="0" dirty="0">
                        <a:latin typeface="BIZ UDPゴシック" panose="020B0400000000000000" pitchFamily="50" charset="-128"/>
                        <a:ea typeface="BIZ UDPゴシック" panose="020B0400000000000000" pitchFamily="50" charset="-128"/>
                      </a:endParaRPr>
                    </a:p>
                    <a:p>
                      <a:endParaRPr kumimoji="1" lang="ja-JP" altLang="en-US"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河川水面清掃の実施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河川域を航行する船舶の安全確保を目的として、定期船が就航する大阪市内河川の浮遊ごみを船舶により回収。　＜府河川回収量：</a:t>
                      </a:r>
                      <a:r>
                        <a:rPr kumimoji="1" lang="en-US" altLang="ja-JP" sz="1400" b="0" dirty="0">
                          <a:latin typeface="BIZ UDPゴシック" panose="020B0400000000000000" pitchFamily="50" charset="-128"/>
                          <a:ea typeface="BIZ UDPゴシック" panose="020B0400000000000000" pitchFamily="50" charset="-128"/>
                        </a:rPr>
                        <a:t>105t</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６）＞　＜大阪市河川回収量：</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５</a:t>
                      </a:r>
                      <a:r>
                        <a:rPr kumimoji="1" lang="en-US" altLang="ja-JP" sz="1400" b="0" dirty="0">
                          <a:latin typeface="BIZ UDPゴシック" panose="020B0400000000000000" pitchFamily="50" charset="-128"/>
                          <a:ea typeface="BIZ UDPゴシック" panose="020B0400000000000000" pitchFamily="50" charset="-128"/>
                        </a:rPr>
                        <a:t>t</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６）＞</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35196454"/>
                  </a:ext>
                </a:extLst>
              </a:tr>
            </a:tbl>
          </a:graphicData>
        </a:graphic>
      </p:graphicFrame>
      <p:sp>
        <p:nvSpPr>
          <p:cNvPr id="11" name="角丸四角形 5">
            <a:extLst>
              <a:ext uri="{FF2B5EF4-FFF2-40B4-BE49-F238E27FC236}">
                <a16:creationId xmlns:a16="http://schemas.microsoft.com/office/drawing/2014/main" id="{922A87DC-C8FF-4505-B57F-D6A69E962251}"/>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港湾管理者等による漂流ごみ等の回収・処理</a:t>
            </a:r>
          </a:p>
        </p:txBody>
      </p:sp>
    </p:spTree>
    <p:extLst>
      <p:ext uri="{BB962C8B-B14F-4D97-AF65-F5344CB8AC3E}">
        <p14:creationId xmlns:p14="http://schemas.microsoft.com/office/powerpoint/2010/main" val="324638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港湾管理者や漁業者等による回収・処理</a:t>
            </a:r>
          </a:p>
        </p:txBody>
      </p:sp>
      <p:sp>
        <p:nvSpPr>
          <p:cNvPr id="19" name="角丸四角形 5">
            <a:extLst>
              <a:ext uri="{FF2B5EF4-FFF2-40B4-BE49-F238E27FC236}">
                <a16:creationId xmlns:a16="http://schemas.microsoft.com/office/drawing/2014/main" id="{F40143ED-E66F-42E7-AC17-043E5DD2E3AB}"/>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漁業者・</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と連携した回収・処理</a:t>
            </a:r>
          </a:p>
        </p:txBody>
      </p:sp>
      <p:graphicFrame>
        <p:nvGraphicFramePr>
          <p:cNvPr id="9" name="表 2">
            <a:extLst>
              <a:ext uri="{FF2B5EF4-FFF2-40B4-BE49-F238E27FC236}">
                <a16:creationId xmlns:a16="http://schemas.microsoft.com/office/drawing/2014/main" id="{5482A00A-EEEC-4395-9A7A-B87FAFD43023}"/>
              </a:ext>
            </a:extLst>
          </p:cNvPr>
          <p:cNvGraphicFramePr>
            <a:graphicFrameLocks noGrp="1"/>
          </p:cNvGraphicFramePr>
          <p:nvPr>
            <p:extLst>
              <p:ext uri="{D42A27DB-BD31-4B8C-83A1-F6EECF244321}">
                <p14:modId xmlns:p14="http://schemas.microsoft.com/office/powerpoint/2010/main" val="2562689149"/>
              </p:ext>
            </p:extLst>
          </p:nvPr>
        </p:nvGraphicFramePr>
        <p:xfrm>
          <a:off x="129965" y="1555671"/>
          <a:ext cx="9648000" cy="28593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漁場環境美化推進事業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大阪湾の漁場環境の保全・改善を目的として、漁業操業の支障となっている海底ごみや漂流ごみ等の回収除去を実施。　＜回収量：</a:t>
                      </a:r>
                      <a:r>
                        <a:rPr kumimoji="1" lang="en-US" altLang="ja-JP" sz="1400" b="0" dirty="0">
                          <a:latin typeface="BIZ UDPゴシック" panose="020B0400000000000000" pitchFamily="50" charset="-128"/>
                          <a:ea typeface="BIZ UDPゴシック" panose="020B0400000000000000" pitchFamily="50" charset="-128"/>
                        </a:rPr>
                        <a:t>58.0m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漁業混在ゴミ回収事業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（特非）大阪府海域美化安全協会が大阪湾の漁場環境の保全・改善を目的として、漁業操業の支障となっている海底ごみや漂流ごみ等の回収除去を実施　＜回収量：</a:t>
                      </a:r>
                      <a:r>
                        <a:rPr kumimoji="1" lang="en-US" altLang="ja-JP" sz="1400" b="0" dirty="0">
                          <a:latin typeface="BIZ UDPゴシック" panose="020B0400000000000000" pitchFamily="50" charset="-128"/>
                          <a:ea typeface="BIZ UDPゴシック" panose="020B0400000000000000" pitchFamily="50" charset="-128"/>
                        </a:rPr>
                        <a:t>1,214m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89614142"/>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漁港区域清掃事業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大阪府が管理する</a:t>
                      </a:r>
                      <a:r>
                        <a:rPr kumimoji="1" lang="en-US" altLang="ja-JP" sz="1400" b="0" dirty="0">
                          <a:latin typeface="BIZ UDPゴシック" panose="020B0400000000000000" pitchFamily="50" charset="-128"/>
                          <a:ea typeface="BIZ UDPゴシック" panose="020B0400000000000000" pitchFamily="50" charset="-128"/>
                        </a:rPr>
                        <a:t>11</a:t>
                      </a:r>
                      <a:r>
                        <a:rPr kumimoji="1" lang="ja-JP" altLang="en-US" sz="1400" b="0" dirty="0">
                          <a:latin typeface="BIZ UDPゴシック" panose="020B0400000000000000" pitchFamily="50" charset="-128"/>
                          <a:ea typeface="BIZ UDPゴシック" panose="020B0400000000000000" pitchFamily="50" charset="-128"/>
                        </a:rPr>
                        <a:t>漁港の区域内のごみの回収除去を実施。　＜回収量：</a:t>
                      </a:r>
                      <a:r>
                        <a:rPr kumimoji="1" lang="en-US" altLang="ja-JP" sz="1400" b="0" dirty="0">
                          <a:latin typeface="BIZ UDPゴシック" panose="020B0400000000000000" pitchFamily="50" charset="-128"/>
                          <a:ea typeface="BIZ UDPゴシック" panose="020B0400000000000000" pitchFamily="50" charset="-128"/>
                        </a:rPr>
                        <a:t>51.2m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4995448"/>
                  </a:ext>
                </a:extLst>
              </a:tr>
              <a:tr h="360000">
                <a:tc>
                  <a:txBody>
                    <a:bodyPr/>
                    <a:lstStyle/>
                    <a:p>
                      <a:r>
                        <a:rPr kumimoji="1" lang="zh-TW" altLang="en-US" sz="1400" b="1" dirty="0">
                          <a:latin typeface="BIZ UDPゴシック" panose="020B0400000000000000" pitchFamily="50" charset="-128"/>
                          <a:ea typeface="BIZ UDPゴシック" panose="020B0400000000000000" pitchFamily="50" charset="-128"/>
                        </a:rPr>
                        <a:t>内水面振興対策推進事業</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内水面６漁協に委託を行い、漁業権設定７河川でのクリーンアップ事業を実施。　＜回収量：</a:t>
                      </a:r>
                      <a:r>
                        <a:rPr kumimoji="1" lang="en-US" altLang="ja-JP" sz="1400" b="0" dirty="0">
                          <a:latin typeface="BIZ UDPゴシック" panose="020B0400000000000000" pitchFamily="50" charset="-128"/>
                          <a:ea typeface="BIZ UDPゴシック" panose="020B0400000000000000" pitchFamily="50" charset="-128"/>
                        </a:rPr>
                        <a:t>10.2m</a:t>
                      </a:r>
                      <a:r>
                        <a:rPr kumimoji="1" lang="en-US" altLang="ja-JP" sz="1400" b="0" baseline="3000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R6</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28192831"/>
                  </a:ext>
                </a:extLst>
              </a:tr>
            </a:tbl>
          </a:graphicData>
        </a:graphic>
      </p:graphicFrame>
    </p:spTree>
    <p:extLst>
      <p:ext uri="{BB962C8B-B14F-4D97-AF65-F5344CB8AC3E}">
        <p14:creationId xmlns:p14="http://schemas.microsoft.com/office/powerpoint/2010/main" val="1967596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2" name="角丸四角形 5">
            <a:extLst>
              <a:ext uri="{FF2B5EF4-FFF2-40B4-BE49-F238E27FC236}">
                <a16:creationId xmlns:a16="http://schemas.microsoft.com/office/drawing/2014/main" id="{713D4080-F7BB-44CD-AB2E-55C65BD90237}"/>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地域団体等による清掃活動の促進</a:t>
            </a:r>
          </a:p>
        </p:txBody>
      </p:sp>
      <p:graphicFrame>
        <p:nvGraphicFramePr>
          <p:cNvPr id="20" name="表 2">
            <a:extLst>
              <a:ext uri="{FF2B5EF4-FFF2-40B4-BE49-F238E27FC236}">
                <a16:creationId xmlns:a16="http://schemas.microsoft.com/office/drawing/2014/main" id="{248E884E-B6C9-4A0E-830A-A28E55813795}"/>
              </a:ext>
            </a:extLst>
          </p:cNvPr>
          <p:cNvGraphicFramePr>
            <a:graphicFrameLocks noGrp="1"/>
          </p:cNvGraphicFramePr>
          <p:nvPr>
            <p:extLst>
              <p:ext uri="{D42A27DB-BD31-4B8C-83A1-F6EECF244321}">
                <p14:modId xmlns:p14="http://schemas.microsoft.com/office/powerpoint/2010/main" val="110565308"/>
              </p:ext>
            </p:extLst>
          </p:nvPr>
        </p:nvGraphicFramePr>
        <p:xfrm>
          <a:off x="129965" y="1214936"/>
          <a:ext cx="9647999" cy="5450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大阪湾クリーンキャンペーン</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大阪港湾局・国・地元市及び周辺企業参加の護岸清掃イベントを実施。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二色の浜海岸美化運動（大阪湾クリーン作戦）</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海岸環境美化及び海岸愛護思想の普及啓発を図るため、二色の浜海岸の美化運動（ごみや空き缶等の回収）を実施。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95542277"/>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港湾・海岸美化活動の実施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良好な環境を保ち利便性を向上させることを目的とし、港湾・海岸施設保全活動の一環として、住民や港湾事業者主体での美化清掃活動を実施。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p>
                  </a:txBody>
                  <a:tcPr/>
                </a:tc>
                <a:extLst>
                  <a:ext uri="{0D108BD9-81ED-4DB2-BD59-A6C34878D82A}">
                    <a16:rowId xmlns:a16="http://schemas.microsoft.com/office/drawing/2014/main" val="421737184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アドプト・シーサイド・プログラムの推進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良好な環境を保ち利便性を向上させることを目的とし、港湾・海岸施設保全活動の一環として、府民参加型での定期的な美化清掃活動を実施。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6575851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大和川・石川クリーン作戦</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大和川流域協議会大阪府域連絡会（事務局：大阪府河川室）において、水環境改善に係る意識啓発のため、流域市町村と共同で一斉清掃を実施。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9947432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恩智川クリーン・リバー・プロジェクト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恩智川流域の美化に向け、流域住民の美化意識の向上を図り、浮遊ごみの削減につなげることを目的に大阪府及び流域</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市による連携により、各種事業を実施。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11735801"/>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中環をきれいにする日</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一斉清掃活動</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府道大阪中央環状線において、地元自治会やボランティア、周辺企業の協力を得て、歩道の清掃や美化啓発活動を実施。</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80156867"/>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桜ノ宮ビーチフェスティバルでの清掃活動の実施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大阪ふれあいの水辺で開催する桜ノ宮ビーチフェスティバルにおいて、イベント終了後に清掃活動を実施。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8583852"/>
                  </a:ext>
                </a:extLst>
              </a:tr>
              <a:tr h="360000">
                <a:tc>
                  <a:txBody>
                    <a:bodyPr/>
                    <a:lstStyle/>
                    <a:p>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ごみゼロ水上ツアー推進事業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大阪・関西万博の会期中等に、府民等が参加できる</a:t>
                      </a:r>
                      <a:r>
                        <a:rPr kumimoji="1" lang="en-US" altLang="ja-JP" sz="1400" b="0" dirty="0">
                          <a:latin typeface="BIZ UDPゴシック" panose="020B0400000000000000" pitchFamily="50" charset="-128"/>
                          <a:ea typeface="BIZ UDPゴシック" panose="020B0400000000000000" pitchFamily="50" charset="-128"/>
                        </a:rPr>
                        <a:t>SUP</a:t>
                      </a:r>
                      <a:r>
                        <a:rPr kumimoji="1" lang="ja-JP" altLang="en-US" sz="1400" b="0" dirty="0">
                          <a:latin typeface="BIZ UDPゴシック" panose="020B0400000000000000" pitchFamily="50" charset="-128"/>
                          <a:ea typeface="BIZ UDPゴシック" panose="020B0400000000000000" pitchFamily="50" charset="-128"/>
                        </a:rPr>
                        <a:t>等を用いた新しい川等の浮遊ごみ回収モニターツアーを開催するとともに、継続的に実施できる事業スキームを検討する事業を実施。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47106849"/>
                  </a:ext>
                </a:extLst>
              </a:tr>
            </a:tbl>
          </a:graphicData>
        </a:graphic>
      </p:graphicFrame>
    </p:spTree>
    <p:extLst>
      <p:ext uri="{BB962C8B-B14F-4D97-AF65-F5344CB8AC3E}">
        <p14:creationId xmlns:p14="http://schemas.microsoft.com/office/powerpoint/2010/main" val="752098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4DFF63FA-14D0-4A93-AA80-2AB669F494C1}"/>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自然海浜保全地区における清掃活動の支援</a:t>
            </a:r>
          </a:p>
        </p:txBody>
      </p:sp>
      <p:graphicFrame>
        <p:nvGraphicFramePr>
          <p:cNvPr id="9" name="表 2">
            <a:extLst>
              <a:ext uri="{FF2B5EF4-FFF2-40B4-BE49-F238E27FC236}">
                <a16:creationId xmlns:a16="http://schemas.microsoft.com/office/drawing/2014/main" id="{3134C9EF-DFD0-4187-87B8-DAACD79C2829}"/>
              </a:ext>
            </a:extLst>
          </p:cNvPr>
          <p:cNvGraphicFramePr>
            <a:graphicFrameLocks noGrp="1"/>
          </p:cNvGraphicFramePr>
          <p:nvPr>
            <p:extLst>
              <p:ext uri="{D42A27DB-BD31-4B8C-83A1-F6EECF244321}">
                <p14:modId xmlns:p14="http://schemas.microsoft.com/office/powerpoint/2010/main" val="2188766761"/>
              </p:ext>
            </p:extLst>
          </p:nvPr>
        </p:nvGraphicFramePr>
        <p:xfrm>
          <a:off x="129965" y="1214936"/>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岬町が自然海浜保全地区内で行う清掃活動に対する補助事業</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に残されている貴重な自然海浜を保全し、その適切な利用を図るため、岬町の長松自然海浜保全地区及び小島自然海浜保全地区の良好な環境の保持と府民の利用環境の整備等を図るため、岬町が行う清掃に対して補助金を交付。</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２．海岸漂着物等の円滑な回収・処理</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493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実態及び発生プロセス把握のための調査</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2329490703"/>
              </p:ext>
            </p:extLst>
          </p:nvPr>
        </p:nvGraphicFramePr>
        <p:xfrm>
          <a:off x="129965" y="1555671"/>
          <a:ext cx="9648000" cy="182304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漂流・漂着ごみ組成調査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大阪府内における海域や河川等におけるごみの実態把握を目的に、大阪湾や河川等の漂流・漂着ごみ等の種類・量の調査を実施。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マイクロプラスチック実態把握調査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大阪湾内及び府内河川におけるマイクロプラスチックの実態把握を目的として、令和元年度及び令和</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年度に湾内</a:t>
                      </a:r>
                      <a:r>
                        <a:rPr kumimoji="1" lang="en-US" altLang="ja-JP" sz="1400" b="0" dirty="0">
                          <a:latin typeface="BIZ UDPゴシック" panose="020B0400000000000000" pitchFamily="50" charset="-128"/>
                          <a:ea typeface="BIZ UDPゴシック" panose="020B0400000000000000" pitchFamily="50" charset="-128"/>
                        </a:rPr>
                        <a:t>2</a:t>
                      </a:r>
                      <a:r>
                        <a:rPr kumimoji="1" lang="ja-JP" altLang="en-US" sz="1400" b="0" dirty="0">
                          <a:latin typeface="BIZ UDPゴシック" panose="020B0400000000000000" pitchFamily="50" charset="-128"/>
                          <a:ea typeface="BIZ UDPゴシック" panose="020B0400000000000000" pitchFamily="50" charset="-128"/>
                        </a:rPr>
                        <a:t>箇所で、令和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年度に府内河川</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箇所、令和</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年度に府内河川</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箇所で採取調査を実施し、マイクロプラスチックの個数密度等を調査。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69019116"/>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海岸漂着物等の実態調査</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2915137943"/>
              </p:ext>
            </p:extLst>
          </p:nvPr>
        </p:nvGraphicFramePr>
        <p:xfrm>
          <a:off x="129965" y="3868547"/>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プラスチックごみ散乱状況の把握手法等調査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関西広域連合</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海洋プラスチックごみの主な原因となっている陸域の散乱ごみを面的に状況把握するため、プラスチックごみ散乱状況推計モデルの構築を実施。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352781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飛散・流出プロセスの調査</a:t>
            </a:r>
          </a:p>
        </p:txBody>
      </p:sp>
    </p:spTree>
    <p:extLst>
      <p:ext uri="{BB962C8B-B14F-4D97-AF65-F5344CB8AC3E}">
        <p14:creationId xmlns:p14="http://schemas.microsoft.com/office/powerpoint/2010/main" val="3390184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や大学・企業等と連携した調査</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446300219"/>
              </p:ext>
            </p:extLst>
          </p:nvPr>
        </p:nvGraphicFramePr>
        <p:xfrm>
          <a:off x="129965" y="1555671"/>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美化活動ごみ調査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河川等から大阪湾に流入するプラスチックごみ量の推計を行うために、</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や地域団体等の方々が清掃活動で回収するごみの詳細を調査。</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等と連携した陸域における散乱状況の調査</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466670256"/>
              </p:ext>
            </p:extLst>
          </p:nvPr>
        </p:nvGraphicFramePr>
        <p:xfrm>
          <a:off x="129965" y="2923667"/>
          <a:ext cx="9648000" cy="24631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モデル河川における流下プラスチックごみ量の</a:t>
                      </a:r>
                      <a:r>
                        <a:rPr kumimoji="1" lang="en-US" altLang="ja-JP" sz="1400" b="1" dirty="0">
                          <a:latin typeface="BIZ UDPゴシック" panose="020B0400000000000000" pitchFamily="50" charset="-128"/>
                          <a:ea typeface="BIZ UDPゴシック" panose="020B0400000000000000" pitchFamily="50" charset="-128"/>
                        </a:rPr>
                        <a:t>AI</a:t>
                      </a:r>
                      <a:r>
                        <a:rPr kumimoji="1" lang="ja-JP" altLang="en-US" sz="1400" b="1" dirty="0">
                          <a:latin typeface="BIZ UDPゴシック" panose="020B0400000000000000" pitchFamily="50" charset="-128"/>
                          <a:ea typeface="BIZ UDPゴシック" panose="020B0400000000000000" pitchFamily="50" charset="-128"/>
                        </a:rPr>
                        <a:t>を活用した推計</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府域から大阪湾に流入するプラスチックごみ量の推計において、大阪大学大学院工学系研究科地球総合工学専攻社会システム学講座（中谷祐介准教授）の協力により、防災用の河川カメラの画像から、流下するごみの個数をカウントする際、</a:t>
                      </a:r>
                      <a:r>
                        <a:rPr kumimoji="1" lang="en-US" altLang="ja-JP" sz="1400" b="0" dirty="0">
                          <a:latin typeface="BIZ UDPゴシック" panose="020B0400000000000000" pitchFamily="50" charset="-128"/>
                          <a:ea typeface="BIZ UDPゴシック" panose="020B0400000000000000" pitchFamily="50" charset="-128"/>
                        </a:rPr>
                        <a:t>AI</a:t>
                      </a:r>
                      <a:r>
                        <a:rPr kumimoji="1" lang="ja-JP" altLang="en-US" sz="1400" b="0" dirty="0">
                          <a:latin typeface="BIZ UDPゴシック" panose="020B0400000000000000" pitchFamily="50" charset="-128"/>
                          <a:ea typeface="BIZ UDPゴシック" panose="020B0400000000000000" pitchFamily="50" charset="-128"/>
                        </a:rPr>
                        <a:t>を活用。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「“海ごみゼロおおさか”未来創造プロジェクト」に関する事業連携協定</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に流入するプラスチックごみの実態把握について、水中のごみ量の把握に課題があったことから、魚群探知機を代表例に高精度なソナー技術など様々な海洋センシング技術を有している古野電気株式会社と</a:t>
                      </a:r>
                      <a:r>
                        <a:rPr kumimoji="1" lang="zh-CN" altLang="en-US" sz="1400" b="0" dirty="0">
                          <a:latin typeface="BIZ UDPゴシック" panose="020B0400000000000000" pitchFamily="50" charset="-128"/>
                          <a:ea typeface="BIZ UDPゴシック" panose="020B0400000000000000" pitchFamily="50" charset="-128"/>
                        </a:rPr>
                        <a:t>大阪大学大学院工学研究科</a:t>
                      </a:r>
                      <a:r>
                        <a:rPr kumimoji="1" lang="ja-JP" altLang="en-US" sz="1400" b="0" dirty="0">
                          <a:latin typeface="BIZ UDPゴシック" panose="020B0400000000000000" pitchFamily="50" charset="-128"/>
                          <a:ea typeface="BIZ UDPゴシック" panose="020B0400000000000000" pitchFamily="50" charset="-128"/>
                        </a:rPr>
                        <a:t>と三者で連携し、大阪湾に流入するプラスチックごみの実態調査等を推進。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6</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46269932"/>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5829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新しい技術を活用した調査</a:t>
            </a:r>
          </a:p>
        </p:txBody>
      </p:sp>
    </p:spTree>
    <p:extLst>
      <p:ext uri="{BB962C8B-B14F-4D97-AF65-F5344CB8AC3E}">
        <p14:creationId xmlns:p14="http://schemas.microsoft.com/office/powerpoint/2010/main" val="348164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モデル河川の選定</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100"/>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ごみの流下量は流域における人口の集中度で異なると考えられるため、</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府域の市町村を市街化区域の人口密度別で３区分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川幅がカメラ画像内に収まっている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こと及び</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ごみをカメラ画像で確認できる</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ことを条件として、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各区分に流域を有する河川</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をモデル河川として選定。</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68" name="図 67">
            <a:extLst>
              <a:ext uri="{FF2B5EF4-FFF2-40B4-BE49-F238E27FC236}">
                <a16:creationId xmlns:a16="http://schemas.microsoft.com/office/drawing/2014/main" id="{1BE9AD95-1DDB-4089-87A9-85F6749521B1}"/>
              </a:ext>
            </a:extLst>
          </p:cNvPr>
          <p:cNvPicPr>
            <a:picLocks noChangeAspect="1"/>
          </p:cNvPicPr>
          <p:nvPr/>
        </p:nvPicPr>
        <p:blipFill>
          <a:blip r:embed="rId2"/>
          <a:stretch>
            <a:fillRect/>
          </a:stretch>
        </p:blipFill>
        <p:spPr>
          <a:xfrm>
            <a:off x="5266295" y="2066943"/>
            <a:ext cx="4279392" cy="4645914"/>
          </a:xfrm>
          <a:prstGeom prst="rect">
            <a:avLst/>
          </a:prstGeom>
        </p:spPr>
      </p:pic>
      <p:graphicFrame>
        <p:nvGraphicFramePr>
          <p:cNvPr id="69" name="表 68">
            <a:extLst>
              <a:ext uri="{FF2B5EF4-FFF2-40B4-BE49-F238E27FC236}">
                <a16:creationId xmlns:a16="http://schemas.microsoft.com/office/drawing/2014/main" id="{80E46A6D-12B7-4FDC-B987-A74BBF0A8DC7}"/>
              </a:ext>
            </a:extLst>
          </p:cNvPr>
          <p:cNvGraphicFramePr>
            <a:graphicFrameLocks noGrp="1"/>
          </p:cNvGraphicFramePr>
          <p:nvPr>
            <p:extLst>
              <p:ext uri="{D42A27DB-BD31-4B8C-83A1-F6EECF244321}">
                <p14:modId xmlns:p14="http://schemas.microsoft.com/office/powerpoint/2010/main" val="2721892006"/>
              </p:ext>
            </p:extLst>
          </p:nvPr>
        </p:nvGraphicFramePr>
        <p:xfrm>
          <a:off x="299771" y="2066943"/>
          <a:ext cx="4608000" cy="2388600"/>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01896597"/>
                    </a:ext>
                  </a:extLst>
                </a:gridCol>
                <a:gridCol w="1440000">
                  <a:extLst>
                    <a:ext uri="{9D8B030D-6E8A-4147-A177-3AD203B41FA5}">
                      <a16:colId xmlns:a16="http://schemas.microsoft.com/office/drawing/2014/main" val="4245565154"/>
                    </a:ext>
                  </a:extLst>
                </a:gridCol>
                <a:gridCol w="2304000">
                  <a:extLst>
                    <a:ext uri="{9D8B030D-6E8A-4147-A177-3AD203B41FA5}">
                      <a16:colId xmlns:a16="http://schemas.microsoft.com/office/drawing/2014/main" val="2060107963"/>
                    </a:ext>
                  </a:extLst>
                </a:gridCol>
              </a:tblGrid>
              <a:tr h="216000">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区分</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モデル河川</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lnSpc>
                          <a:spcPts val="1800"/>
                        </a:lnSpc>
                      </a:pPr>
                      <a:r>
                        <a:rPr lang="ja-JP" altLang="en-US" sz="1400" b="1" u="none" strike="noStrike" dirty="0">
                          <a:solidFill>
                            <a:schemeClr val="bg1"/>
                          </a:solidFill>
                          <a:effectLst/>
                          <a:latin typeface="BIZ UDPゴシック" panose="020B0400000000000000" pitchFamily="50" charset="-128"/>
                          <a:ea typeface="BIZ UDPゴシック" panose="020B0400000000000000" pitchFamily="50" charset="-128"/>
                        </a:rPr>
                        <a:t>河川カメラ所在地</a:t>
                      </a:r>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59643483"/>
                  </a:ext>
                </a:extLst>
              </a:tr>
              <a:tr h="216000">
                <a:tc rowSpan="4">
                  <a:txBody>
                    <a:bodyPr/>
                    <a:lstStyle/>
                    <a:p>
                      <a:pPr algn="ctr" fontAlgn="ctr">
                        <a:lnSpc>
                          <a:spcPts val="1800"/>
                        </a:lnSpc>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Ⅰ</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（高）</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平野川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 大阪市（剣橋）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665522"/>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寝屋川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大東市（寝屋川治水緑地）</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533384"/>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古川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門真市（桑才）</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380696"/>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恩智川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東大阪市（恩智川治水緑地）</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30879"/>
                  </a:ext>
                </a:extLst>
              </a:tr>
              <a:tr h="216000">
                <a:tc rowSpan="3">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Ⅱ</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（中）</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西除川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大阪狭山市（草沢歩道橋）</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32603"/>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津田川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貝塚市（南海本線）</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471033"/>
                  </a:ext>
                </a:extLst>
              </a:tr>
              <a:tr h="21600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住吉川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熊取町（大久保中）</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484042"/>
                  </a:ext>
                </a:extLst>
              </a:tr>
              <a:tr h="216000">
                <a:tc rowSpan="3">
                  <a:txBody>
                    <a:bodyPr/>
                    <a:lstStyle/>
                    <a:p>
                      <a:pPr algn="ctr" fontAlgn="ctr">
                        <a:lnSpc>
                          <a:spcPts val="1800"/>
                        </a:lnSpc>
                      </a:pPr>
                      <a:r>
                        <a:rPr lang="en-US" altLang="ja-JP" sz="1400" b="0" u="none" strike="noStrike" dirty="0">
                          <a:solidFill>
                            <a:schemeClr val="tx1"/>
                          </a:solidFill>
                          <a:effectLst/>
                          <a:latin typeface="BIZ UDPゴシック" panose="020B0400000000000000" pitchFamily="50" charset="-128"/>
                          <a:ea typeface="BIZ UDPゴシック" panose="020B0400000000000000" pitchFamily="50" charset="-128"/>
                        </a:rPr>
                        <a:t>Ⅲ</a:t>
                      </a: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（低）</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梅川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河南町（寺田橋）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587033"/>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大川</a:t>
                      </a:r>
                      <a:endPar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400" b="0" u="none" strike="noStrike" dirty="0">
                          <a:solidFill>
                            <a:schemeClr val="tx1"/>
                          </a:solidFill>
                          <a:effectLst/>
                          <a:latin typeface="BIZ UDPゴシック" panose="020B0400000000000000" pitchFamily="50" charset="-128"/>
                          <a:ea typeface="BIZ UDPゴシック" panose="020B0400000000000000" pitchFamily="50" charset="-128"/>
                        </a:rPr>
                        <a:t> 岬町（南海橋）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631619"/>
                  </a:ext>
                </a:extLst>
              </a:tr>
              <a:tr h="21600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一庫・大路次川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ctr">
                        <a:lnSpc>
                          <a:spcPct val="100000"/>
                        </a:lnSpc>
                      </a:pPr>
                      <a:r>
                        <a:rPr lang="ja-JP" altLang="en-US" sz="1400" b="0" i="0" u="none" strike="noStrike" dirty="0">
                          <a:solidFill>
                            <a:schemeClr val="tx1"/>
                          </a:solidFill>
                          <a:effectLst/>
                          <a:latin typeface="BIZ UDPゴシック" panose="020B0400000000000000" pitchFamily="50" charset="-128"/>
                          <a:ea typeface="BIZ UDPゴシック" panose="020B0400000000000000" pitchFamily="50" charset="-128"/>
                        </a:rPr>
                        <a:t> 能勢町（深田橋）</a:t>
                      </a:r>
                      <a:endParaRPr lang="zh-TW" altLang="en-US" sz="14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624278"/>
                  </a:ext>
                </a:extLst>
              </a:tr>
            </a:tbl>
          </a:graphicData>
        </a:graphic>
      </p:graphicFrame>
      <p:graphicFrame>
        <p:nvGraphicFramePr>
          <p:cNvPr id="17" name="表 16">
            <a:extLst>
              <a:ext uri="{FF2B5EF4-FFF2-40B4-BE49-F238E27FC236}">
                <a16:creationId xmlns:a16="http://schemas.microsoft.com/office/drawing/2014/main" id="{80F5A557-69EF-4AA1-ABD8-4B87A9D102A1}"/>
              </a:ext>
            </a:extLst>
          </p:cNvPr>
          <p:cNvGraphicFramePr>
            <a:graphicFrameLocks noGrp="1"/>
          </p:cNvGraphicFramePr>
          <p:nvPr>
            <p:extLst>
              <p:ext uri="{D42A27DB-BD31-4B8C-83A1-F6EECF244321}">
                <p14:modId xmlns:p14="http://schemas.microsoft.com/office/powerpoint/2010/main" val="3448797782"/>
              </p:ext>
            </p:extLst>
          </p:nvPr>
        </p:nvGraphicFramePr>
        <p:xfrm>
          <a:off x="299771" y="4931146"/>
          <a:ext cx="4608000" cy="1781711"/>
        </p:xfrm>
        <a:graphic>
          <a:graphicData uri="http://schemas.openxmlformats.org/drawingml/2006/table">
            <a:tbl>
              <a:tblPr firstRow="1" bandRow="1">
                <a:tableStyleId>{74C1A8A3-306A-4EB7-A6B1-4F7E0EB9C5D6}</a:tableStyleId>
              </a:tblPr>
              <a:tblGrid>
                <a:gridCol w="2304000">
                  <a:extLst>
                    <a:ext uri="{9D8B030D-6E8A-4147-A177-3AD203B41FA5}">
                      <a16:colId xmlns:a16="http://schemas.microsoft.com/office/drawing/2014/main" val="2173758992"/>
                    </a:ext>
                  </a:extLst>
                </a:gridCol>
                <a:gridCol w="2304000">
                  <a:extLst>
                    <a:ext uri="{9D8B030D-6E8A-4147-A177-3AD203B41FA5}">
                      <a16:colId xmlns:a16="http://schemas.microsoft.com/office/drawing/2014/main" val="3627776372"/>
                    </a:ext>
                  </a:extLst>
                </a:gridCol>
              </a:tblGrid>
              <a:tr h="222253">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非降雨時</a:t>
                      </a:r>
                    </a:p>
                  </a:txBody>
                  <a:tcPr marL="44413" marR="444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BIZ UDPゴシック" panose="020B0400000000000000" pitchFamily="50" charset="-128"/>
                          <a:ea typeface="BIZ UDPゴシック" panose="020B0400000000000000" pitchFamily="50" charset="-128"/>
                        </a:rPr>
                        <a:t>降雨時</a:t>
                      </a:r>
                    </a:p>
                  </a:txBody>
                  <a:tcPr marL="44413" marR="444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76430344"/>
                  </a:ext>
                </a:extLst>
              </a:tr>
              <a:tr h="1559458">
                <a:tc>
                  <a:txBody>
                    <a:bodyPr/>
                    <a:lstStyle/>
                    <a:p>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endParaRPr kumimoji="1" lang="ja-JP" altLang="en-US" sz="900" dirty="0">
                        <a:latin typeface="Meiryo UI" panose="020B0604030504040204" pitchFamily="50" charset="-128"/>
                        <a:ea typeface="Meiryo UI" panose="020B0604030504040204" pitchFamily="50" charset="-128"/>
                      </a:endParaRPr>
                    </a:p>
                  </a:txBody>
                  <a:tcPr marL="44413" marR="44413" marT="22207" marB="22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marL="44413" marR="44413" marT="22207" marB="22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2266241"/>
                  </a:ext>
                </a:extLst>
              </a:tr>
            </a:tbl>
          </a:graphicData>
        </a:graphic>
      </p:graphicFrame>
      <p:grpSp>
        <p:nvGrpSpPr>
          <p:cNvPr id="4" name="グループ化 3">
            <a:extLst>
              <a:ext uri="{FF2B5EF4-FFF2-40B4-BE49-F238E27FC236}">
                <a16:creationId xmlns:a16="http://schemas.microsoft.com/office/drawing/2014/main" id="{36BD724E-774B-4635-8818-768D864EAF16}"/>
              </a:ext>
            </a:extLst>
          </p:cNvPr>
          <p:cNvGrpSpPr/>
          <p:nvPr/>
        </p:nvGrpSpPr>
        <p:grpSpPr>
          <a:xfrm>
            <a:off x="456418" y="5219700"/>
            <a:ext cx="4303022" cy="1414800"/>
            <a:chOff x="456418" y="5219700"/>
            <a:chExt cx="4303022" cy="1414800"/>
          </a:xfrm>
        </p:grpSpPr>
        <p:pic>
          <p:nvPicPr>
            <p:cNvPr id="19" name="図 18">
              <a:extLst>
                <a:ext uri="{FF2B5EF4-FFF2-40B4-BE49-F238E27FC236}">
                  <a16:creationId xmlns:a16="http://schemas.microsoft.com/office/drawing/2014/main" id="{04F3B93E-6185-482E-ABFB-EA7260FADFE8}"/>
                </a:ext>
              </a:extLst>
            </p:cNvPr>
            <p:cNvPicPr>
              <a:picLocks noChangeAspect="1"/>
            </p:cNvPicPr>
            <p:nvPr/>
          </p:nvPicPr>
          <p:blipFill rotWithShape="1">
            <a:blip r:embed="rId3">
              <a:extLst>
                <a:ext uri="{28A0092B-C50C-407E-A947-70E740481C1C}">
                  <a14:useLocalDpi xmlns:a14="http://schemas.microsoft.com/office/drawing/2010/main" val="0"/>
                </a:ext>
              </a:extLst>
            </a:blip>
            <a:srcRect l="31385" b="34189"/>
            <a:stretch/>
          </p:blipFill>
          <p:spPr>
            <a:xfrm>
              <a:off x="456418" y="5219700"/>
              <a:ext cx="1966776" cy="1414800"/>
            </a:xfrm>
            <a:prstGeom prst="rect">
              <a:avLst/>
            </a:prstGeom>
          </p:spPr>
        </p:pic>
        <p:sp>
          <p:nvSpPr>
            <p:cNvPr id="20" name="テキスト ボックス 19">
              <a:extLst>
                <a:ext uri="{FF2B5EF4-FFF2-40B4-BE49-F238E27FC236}">
                  <a16:creationId xmlns:a16="http://schemas.microsoft.com/office/drawing/2014/main" id="{40B94F78-DD2E-48C3-9813-1985C9E43B99}"/>
                </a:ext>
              </a:extLst>
            </p:cNvPr>
            <p:cNvSpPr txBox="1"/>
            <p:nvPr/>
          </p:nvSpPr>
          <p:spPr>
            <a:xfrm>
              <a:off x="456418" y="5219700"/>
              <a:ext cx="720000" cy="288000"/>
            </a:xfrm>
            <a:prstGeom prst="rect">
              <a:avLst/>
            </a:prstGeom>
            <a:noFill/>
          </p:spPr>
          <p:txBody>
            <a:bodyPr wrap="square" lIns="36000" tIns="0" rIns="36000" bIns="36000" rtlCol="0" anchor="ctr" anchorCtr="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16:39</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4A0E77E9-B04A-4FCC-B1D3-34EF779FC414}"/>
                </a:ext>
              </a:extLst>
            </p:cNvPr>
            <p:cNvPicPr>
              <a:picLocks noChangeAspect="1"/>
            </p:cNvPicPr>
            <p:nvPr/>
          </p:nvPicPr>
          <p:blipFill rotWithShape="1">
            <a:blip r:embed="rId4">
              <a:extLst>
                <a:ext uri="{28A0092B-C50C-407E-A947-70E740481C1C}">
                  <a14:useLocalDpi xmlns:a14="http://schemas.microsoft.com/office/drawing/2010/main" val="0"/>
                </a:ext>
              </a:extLst>
            </a:blip>
            <a:srcRect l="31234" b="34414"/>
            <a:stretch/>
          </p:blipFill>
          <p:spPr>
            <a:xfrm>
              <a:off x="2781718" y="5219700"/>
              <a:ext cx="1977722" cy="1414669"/>
            </a:xfrm>
            <a:prstGeom prst="rect">
              <a:avLst/>
            </a:prstGeom>
          </p:spPr>
        </p:pic>
        <p:sp>
          <p:nvSpPr>
            <p:cNvPr id="22" name="テキスト ボックス 21">
              <a:extLst>
                <a:ext uri="{FF2B5EF4-FFF2-40B4-BE49-F238E27FC236}">
                  <a16:creationId xmlns:a16="http://schemas.microsoft.com/office/drawing/2014/main" id="{51A6D36B-6D8B-47C4-A578-6572DA238D94}"/>
                </a:ext>
              </a:extLst>
            </p:cNvPr>
            <p:cNvSpPr txBox="1"/>
            <p:nvPr/>
          </p:nvSpPr>
          <p:spPr>
            <a:xfrm>
              <a:off x="2781718" y="5219700"/>
              <a:ext cx="720000" cy="288000"/>
            </a:xfrm>
            <a:prstGeom prst="rect">
              <a:avLst/>
            </a:prstGeom>
            <a:noFill/>
          </p:spPr>
          <p:txBody>
            <a:bodyPr wrap="square" lIns="36000" tIns="0" rIns="36000" bIns="36000" rtlCol="0" anchor="ctr" anchorCtr="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18:02</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grpSp>
      <p:sp>
        <p:nvSpPr>
          <p:cNvPr id="23" name="正方形/長方形 22">
            <a:extLst>
              <a:ext uri="{FF2B5EF4-FFF2-40B4-BE49-F238E27FC236}">
                <a16:creationId xmlns:a16="http://schemas.microsoft.com/office/drawing/2014/main" id="{DC83795F-7CF6-41D9-80AD-69A8301D7641}"/>
              </a:ext>
            </a:extLst>
          </p:cNvPr>
          <p:cNvSpPr/>
          <p:nvPr/>
        </p:nvSpPr>
        <p:spPr>
          <a:xfrm>
            <a:off x="456418" y="4450899"/>
            <a:ext cx="4294705" cy="425950"/>
          </a:xfrm>
          <a:prstGeom prst="rect">
            <a:avLst/>
          </a:prstGeom>
        </p:spPr>
        <p:txBody>
          <a:bodyPr wrap="square" anchor="ctr" anchorCtr="0">
            <a:spAutoFit/>
          </a:bodyPr>
          <a:lstStyle/>
          <a:p>
            <a:pPr algn="ctr">
              <a:lnSpc>
                <a:spcPts val="3200"/>
              </a:lnSpc>
            </a:pPr>
            <a:r>
              <a:rPr lang="ja-JP" altLang="en-US" sz="1400" dirty="0">
                <a:latin typeface="BIZ UDPゴシック" panose="020B0400000000000000" pitchFamily="50" charset="-128"/>
                <a:ea typeface="BIZ UDPゴシック" panose="020B0400000000000000" pitchFamily="50" charset="-128"/>
              </a:rPr>
              <a:t>河川カメラ画像の例（</a:t>
            </a:r>
            <a:r>
              <a:rPr lang="en-US" altLang="ja-JP" sz="1400" dirty="0">
                <a:latin typeface="BIZ UDPゴシック" panose="020B0400000000000000" pitchFamily="50" charset="-128"/>
                <a:ea typeface="BIZ UDPゴシック" panose="020B0400000000000000" pitchFamily="50" charset="-128"/>
              </a:rPr>
              <a:t>2022</a:t>
            </a:r>
            <a:r>
              <a:rPr lang="ja-JP" altLang="en-US" sz="1400" dirty="0">
                <a:latin typeface="BIZ UDPゴシック" panose="020B0400000000000000" pitchFamily="50" charset="-128"/>
                <a:ea typeface="BIZ UDPゴシック" panose="020B0400000000000000" pitchFamily="50" charset="-128"/>
              </a:rPr>
              <a:t>年６月</a:t>
            </a:r>
            <a:r>
              <a:rPr lang="en-US" altLang="ja-JP" sz="1400" dirty="0">
                <a:latin typeface="BIZ UDPゴシック" panose="020B0400000000000000" pitchFamily="50" charset="-128"/>
                <a:ea typeface="BIZ UDPゴシック" panose="020B0400000000000000" pitchFamily="50" charset="-128"/>
              </a:rPr>
              <a:t>21</a:t>
            </a:r>
            <a:r>
              <a:rPr lang="ja-JP" altLang="en-US" sz="1400" dirty="0">
                <a:latin typeface="BIZ UDPゴシック" panose="020B0400000000000000" pitchFamily="50" charset="-128"/>
                <a:ea typeface="BIZ UDPゴシック" panose="020B0400000000000000" pitchFamily="50" charset="-128"/>
              </a:rPr>
              <a:t>日 津田川）</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024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３．海洋プラスチックごみ、マイクロプラスチックの実態把握</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49</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AF44448-E2D3-4957-96D5-60E85249F019}"/>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　国や研究機関等との連携・情報収集</a:t>
            </a:r>
          </a:p>
        </p:txBody>
      </p:sp>
      <p:graphicFrame>
        <p:nvGraphicFramePr>
          <p:cNvPr id="11" name="表 2">
            <a:extLst>
              <a:ext uri="{FF2B5EF4-FFF2-40B4-BE49-F238E27FC236}">
                <a16:creationId xmlns:a16="http://schemas.microsoft.com/office/drawing/2014/main" id="{717AE6BA-6F3D-42A6-AE86-02DC931A9CF2}"/>
              </a:ext>
            </a:extLst>
          </p:cNvPr>
          <p:cNvGraphicFramePr>
            <a:graphicFrameLocks noGrp="1"/>
          </p:cNvGraphicFramePr>
          <p:nvPr>
            <p:extLst>
              <p:ext uri="{D42A27DB-BD31-4B8C-83A1-F6EECF244321}">
                <p14:modId xmlns:p14="http://schemas.microsoft.com/office/powerpoint/2010/main" val="760846688"/>
              </p:ext>
            </p:extLst>
          </p:nvPr>
        </p:nvGraphicFramePr>
        <p:xfrm>
          <a:off x="129965" y="1214936"/>
          <a:ext cx="9647999" cy="13048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瀬戸内海プラごみ対策ネットワークとの連携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環境省と大阪府をはじめとする関係</a:t>
                      </a:r>
                      <a:r>
                        <a:rPr kumimoji="1" lang="en-US" altLang="ja-JP" sz="1400" b="0" dirty="0">
                          <a:latin typeface="BIZ UDPゴシック" panose="020B0400000000000000" pitchFamily="50" charset="-128"/>
                          <a:ea typeface="BIZ UDPゴシック" panose="020B0400000000000000" pitchFamily="50" charset="-128"/>
                        </a:rPr>
                        <a:t>14</a:t>
                      </a:r>
                      <a:r>
                        <a:rPr kumimoji="1" lang="ja-JP" altLang="en-US" sz="1400" b="0" dirty="0">
                          <a:latin typeface="BIZ UDPゴシック" panose="020B0400000000000000" pitchFamily="50" charset="-128"/>
                          <a:ea typeface="BIZ UDPゴシック" panose="020B0400000000000000" pitchFamily="50" charset="-128"/>
                        </a:rPr>
                        <a:t>府県で、令和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年</a:t>
                      </a:r>
                      <a:r>
                        <a:rPr kumimoji="1" lang="en-US" altLang="ja-JP" sz="1400" b="0" dirty="0">
                          <a:latin typeface="BIZ UDPゴシック" panose="020B0400000000000000" pitchFamily="50" charset="-128"/>
                          <a:ea typeface="BIZ UDPゴシック" panose="020B0400000000000000" pitchFamily="50" charset="-128"/>
                        </a:rPr>
                        <a:t>10</a:t>
                      </a:r>
                      <a:r>
                        <a:rPr kumimoji="1" lang="ja-JP" altLang="en-US" sz="1400" b="0" dirty="0">
                          <a:latin typeface="BIZ UDPゴシック" panose="020B0400000000000000" pitchFamily="50" charset="-128"/>
                          <a:ea typeface="BIZ UDPゴシック" panose="020B0400000000000000" pitchFamily="50" charset="-128"/>
                        </a:rPr>
                        <a:t>月に、「瀬戸内海プラごみ対策ネットワーク」</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瀬戸プラネット</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を立ち上げ。海洋プラスチックごみ削減についての課題の共有、実態の把握、共通アクションやモデルとなる取組を実施。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5</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2880393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50</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あらゆる主体と連携した発信</a:t>
            </a: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3430617966"/>
              </p:ext>
            </p:extLst>
          </p:nvPr>
        </p:nvGraphicFramePr>
        <p:xfrm>
          <a:off x="129965" y="1555671"/>
          <a:ext cx="9648000" cy="878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「おおさかプラスチックごみゼロ宣言」の募集</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市町村や民間事業者等に「おおさかプラスチックごみゼロ宣言」への参加を呼びかけ　＜宣言数：</a:t>
                      </a:r>
                      <a:r>
                        <a:rPr kumimoji="1" lang="en-US" altLang="ja-JP" sz="1400" b="0" dirty="0">
                          <a:latin typeface="BIZ UDPゴシック" panose="020B0400000000000000" pitchFamily="50" charset="-128"/>
                          <a:ea typeface="BIZ UDPゴシック" panose="020B0400000000000000" pitchFamily="50" charset="-128"/>
                        </a:rPr>
                        <a:t>132</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(R7.6</a:t>
                      </a:r>
                      <a:r>
                        <a:rPr kumimoji="1" lang="ja-JP" altLang="en-US" sz="1400" b="0" dirty="0">
                          <a:latin typeface="BIZ UDPゴシック" panose="020B0400000000000000" pitchFamily="50" charset="-128"/>
                          <a:ea typeface="BIZ UDPゴシック" panose="020B0400000000000000" pitchFamily="50" charset="-128"/>
                        </a:rPr>
                        <a:t>時点</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「おおさかプラスチックごみゼロ宣言」への賛同呼びかけ</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3387345282"/>
              </p:ext>
            </p:extLst>
          </p:nvPr>
        </p:nvGraphicFramePr>
        <p:xfrm>
          <a:off x="129965" y="2923667"/>
          <a:ext cx="9648000" cy="151824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おおさかマイボトルパートナーズ　＜再掲＞</a:t>
                      </a:r>
                    </a:p>
                  </a:txBody>
                  <a:tcPr/>
                </a:tc>
                <a:tc>
                  <a:txBody>
                    <a:bodyPr/>
                    <a:lstStyle/>
                    <a:p>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マイボトルユーザーにやさしい街おおさか</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をめざし、事業者、</a:t>
                      </a:r>
                      <a:r>
                        <a:rPr kumimoji="1" lang="en-US" altLang="ja-JP" sz="1400" b="0" dirty="0">
                          <a:latin typeface="BIZ UDPゴシック" panose="020B0400000000000000" pitchFamily="50" charset="-128"/>
                          <a:ea typeface="BIZ UDPゴシック" panose="020B0400000000000000" pitchFamily="50" charset="-128"/>
                        </a:rPr>
                        <a:t>NPO</a:t>
                      </a:r>
                      <a:r>
                        <a:rPr kumimoji="1" lang="ja-JP" altLang="en-US" sz="1400" b="0" dirty="0">
                          <a:latin typeface="BIZ UDPゴシック" panose="020B0400000000000000" pitchFamily="50" charset="-128"/>
                          <a:ea typeface="BIZ UDPゴシック" panose="020B0400000000000000" pitchFamily="50" charset="-128"/>
                        </a:rPr>
                        <a:t>、市町村等と連携して、マイボトルの利用啓発やマイボトルスポットの普及、効果的な情報発信などの取組みを実施。　＜パートナーズメンバー：</a:t>
                      </a:r>
                      <a:r>
                        <a:rPr kumimoji="1" lang="en-US" altLang="ja-JP" sz="1400" b="0" dirty="0">
                          <a:latin typeface="BIZ UDPゴシック" panose="020B0400000000000000" pitchFamily="50" charset="-128"/>
                          <a:ea typeface="BIZ UDPゴシック" panose="020B0400000000000000" pitchFamily="50" charset="-128"/>
                        </a:rPr>
                        <a:t>74</a:t>
                      </a:r>
                      <a:r>
                        <a:rPr kumimoji="1" lang="ja-JP" altLang="en-US" sz="1400" b="0" dirty="0">
                          <a:latin typeface="BIZ UDPゴシック" panose="020B0400000000000000" pitchFamily="50" charset="-128"/>
                          <a:ea typeface="BIZ UDPゴシック" panose="020B0400000000000000" pitchFamily="50" charset="-128"/>
                        </a:rPr>
                        <a:t>団体（</a:t>
                      </a:r>
                      <a:r>
                        <a:rPr kumimoji="1" lang="en-US" altLang="ja-JP" sz="1400" b="0" dirty="0">
                          <a:latin typeface="BIZ UDPゴシック" panose="020B0400000000000000" pitchFamily="50" charset="-128"/>
                          <a:ea typeface="BIZ UDPゴシック" panose="020B0400000000000000" pitchFamily="50" charset="-128"/>
                        </a:rPr>
                        <a:t>R</a:t>
                      </a:r>
                      <a:r>
                        <a:rPr kumimoji="1" lang="ja-JP" altLang="en-US" sz="1400" b="0" dirty="0">
                          <a:latin typeface="BIZ UDPゴシック" panose="020B0400000000000000" pitchFamily="50" charset="-128"/>
                          <a:ea typeface="BIZ UDPゴシック" panose="020B0400000000000000" pitchFamily="50" charset="-128"/>
                        </a:rPr>
                        <a:t>７</a:t>
                      </a:r>
                      <a:r>
                        <a:rPr kumimoji="1" lang="en-US" altLang="ja-JP" sz="1400" b="0" dirty="0">
                          <a:latin typeface="BIZ UDPゴシック" panose="020B0400000000000000" pitchFamily="50" charset="-128"/>
                          <a:ea typeface="BIZ UDPゴシック" panose="020B0400000000000000" pitchFamily="50" charset="-128"/>
                        </a:rPr>
                        <a:t>.</a:t>
                      </a:r>
                      <a:r>
                        <a:rPr kumimoji="1" lang="ja-JP" altLang="en-US" sz="1400" b="0" dirty="0">
                          <a:latin typeface="BIZ UDPゴシック" panose="020B0400000000000000" pitchFamily="50" charset="-128"/>
                          <a:ea typeface="BIZ UDPゴシック" panose="020B0400000000000000" pitchFamily="50" charset="-128"/>
                        </a:rPr>
                        <a:t>７時点）＞　＜マイボトルスポット数：</a:t>
                      </a:r>
                      <a:r>
                        <a:rPr kumimoji="1" lang="en-US" altLang="ja-JP" sz="1400" b="0" dirty="0">
                          <a:latin typeface="BIZ UDPゴシック" panose="020B0400000000000000" pitchFamily="50" charset="-128"/>
                          <a:ea typeface="BIZ UDPゴシック" panose="020B0400000000000000" pitchFamily="50" charset="-128"/>
                        </a:rPr>
                        <a:t>5,357</a:t>
                      </a:r>
                      <a:r>
                        <a:rPr kumimoji="1" lang="ja-JP" altLang="en-US" sz="1400" b="0" dirty="0">
                          <a:latin typeface="BIZ UDPゴシック" panose="020B0400000000000000" pitchFamily="50" charset="-128"/>
                          <a:ea typeface="BIZ UDPゴシック" panose="020B0400000000000000" pitchFamily="50" charset="-128"/>
                        </a:rPr>
                        <a:t>スポット（</a:t>
                      </a:r>
                      <a:r>
                        <a:rPr kumimoji="1" lang="en-US" altLang="ja-JP" sz="1400" b="0" dirty="0">
                          <a:latin typeface="BIZ UDPゴシック" panose="020B0400000000000000" pitchFamily="50" charset="-128"/>
                          <a:ea typeface="BIZ UDPゴシック" panose="020B0400000000000000" pitchFamily="50" charset="-128"/>
                        </a:rPr>
                        <a:t>R7.1</a:t>
                      </a:r>
                      <a:r>
                        <a:rPr kumimoji="1" lang="ja-JP" altLang="en-US" sz="1400" b="0" dirty="0">
                          <a:latin typeface="BIZ UDPゴシック" panose="020B0400000000000000" pitchFamily="50" charset="-128"/>
                          <a:ea typeface="BIZ UDPゴシック" panose="020B0400000000000000" pitchFamily="50" charset="-128"/>
                        </a:rPr>
                        <a:t>時点）＞</a:t>
                      </a:r>
                      <a:endParaRPr kumimoji="1" lang="en-US" altLang="ja-JP" sz="14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58293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「おおさかマイボトルパートナーズ」への参加、協力呼びかけ</a:t>
            </a:r>
          </a:p>
        </p:txBody>
      </p:sp>
      <p:graphicFrame>
        <p:nvGraphicFramePr>
          <p:cNvPr id="9" name="表 2">
            <a:extLst>
              <a:ext uri="{FF2B5EF4-FFF2-40B4-BE49-F238E27FC236}">
                <a16:creationId xmlns:a16="http://schemas.microsoft.com/office/drawing/2014/main" id="{0AEFDE2C-0D4D-4316-BF5B-9C705A3B3D9D}"/>
              </a:ext>
            </a:extLst>
          </p:cNvPr>
          <p:cNvGraphicFramePr>
            <a:graphicFrameLocks noGrp="1"/>
          </p:cNvGraphicFramePr>
          <p:nvPr>
            <p:extLst>
              <p:ext uri="{D42A27DB-BD31-4B8C-83A1-F6EECF244321}">
                <p14:modId xmlns:p14="http://schemas.microsoft.com/office/powerpoint/2010/main" val="4267740391"/>
              </p:ext>
            </p:extLst>
          </p:nvPr>
        </p:nvGraphicFramePr>
        <p:xfrm>
          <a:off x="129965" y="4931743"/>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各種環境イベントへの出展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a:latin typeface="BIZ UDPゴシック" panose="020B0400000000000000" pitchFamily="50" charset="-128"/>
                          <a:ea typeface="BIZ UDPゴシック" panose="020B0400000000000000" pitchFamily="50" charset="-128"/>
                        </a:rPr>
                        <a:t>大阪湾環境保全協</a:t>
                      </a:r>
                      <a:r>
                        <a:rPr kumimoji="1" lang="ja-JP" altLang="en-US" sz="1400" b="0" dirty="0">
                          <a:latin typeface="BIZ UDPゴシック" panose="020B0400000000000000" pitchFamily="50" charset="-128"/>
                          <a:ea typeface="BIZ UDPゴシック" panose="020B0400000000000000" pitchFamily="50" charset="-128"/>
                        </a:rPr>
                        <a:t>議会の構成府県市と連携し、「海ごみすごろく」を活用した啓発等を実施。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12" name="角丸四角形 5">
            <a:extLst>
              <a:ext uri="{FF2B5EF4-FFF2-40B4-BE49-F238E27FC236}">
                <a16:creationId xmlns:a16="http://schemas.microsoft.com/office/drawing/2014/main" id="{F71B77B5-3861-49BF-B0E6-55EB48093909}"/>
              </a:ext>
            </a:extLst>
          </p:cNvPr>
          <p:cNvSpPr/>
          <p:nvPr/>
        </p:nvSpPr>
        <p:spPr>
          <a:xfrm>
            <a:off x="129966" y="4591008"/>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大阪湾環境保全協議会による啓発活動</a:t>
            </a:r>
          </a:p>
        </p:txBody>
      </p:sp>
    </p:spTree>
    <p:extLst>
      <p:ext uri="{BB962C8B-B14F-4D97-AF65-F5344CB8AC3E}">
        <p14:creationId xmlns:p14="http://schemas.microsoft.com/office/powerpoint/2010/main" val="652150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endPar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2004621788"/>
              </p:ext>
            </p:extLst>
          </p:nvPr>
        </p:nvGraphicFramePr>
        <p:xfrm>
          <a:off x="129965" y="1555671"/>
          <a:ext cx="9648000"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子ども向け啓発シリーズ動画「ハッピー・オオサカ・ベイベース」による啓発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小学３・４年生をメインターゲットとして制作した動画を活用した環境教育等を実施。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0828320"/>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①　ポスター・チラシ、</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SNS</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など様々な媒体を通じた啓発活動</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169885081"/>
              </p:ext>
            </p:extLst>
          </p:nvPr>
        </p:nvGraphicFramePr>
        <p:xfrm>
          <a:off x="129965" y="3137027"/>
          <a:ext cx="9648000" cy="13963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市町村・教育機関等と連携した啓発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府民、市町村、教育機関等と連携し、ごみ拾いイベント・市町村の環境フェアにおけるブース出展等を通じた海ごみの発生抑制の啓発を実施。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環境イベント等における啓発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環境イベント等での啓発活動を引き続き実施。</a:t>
                      </a:r>
                    </a:p>
                    <a:p>
                      <a:r>
                        <a:rPr kumimoji="1" lang="ja-JP" altLang="en-US" sz="1400" b="0" dirty="0">
                          <a:latin typeface="BIZ UDPゴシック" panose="020B0400000000000000" pitchFamily="50" charset="-128"/>
                          <a:ea typeface="BIZ UDPゴシック" panose="020B0400000000000000" pitchFamily="50" charset="-128"/>
                        </a:rPr>
                        <a:t>包括連携協定企業等と連携した啓発を実施。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78205345"/>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279629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②　環境学習イベント等における啓発</a:t>
            </a:r>
            <a:endPar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502285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endPar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1" name="表 2">
            <a:extLst>
              <a:ext uri="{FF2B5EF4-FFF2-40B4-BE49-F238E27FC236}">
                <a16:creationId xmlns:a16="http://schemas.microsoft.com/office/drawing/2014/main" id="{8C3650CC-B836-47B0-A6E3-9D441EA4B5A9}"/>
              </a:ext>
            </a:extLst>
          </p:cNvPr>
          <p:cNvGraphicFramePr>
            <a:graphicFrameLocks noGrp="1"/>
          </p:cNvGraphicFramePr>
          <p:nvPr>
            <p:extLst>
              <p:ext uri="{D42A27DB-BD31-4B8C-83A1-F6EECF244321}">
                <p14:modId xmlns:p14="http://schemas.microsoft.com/office/powerpoint/2010/main" val="834844200"/>
              </p:ext>
            </p:extLst>
          </p:nvPr>
        </p:nvGraphicFramePr>
        <p:xfrm>
          <a:off x="129965" y="1555671"/>
          <a:ext cx="9648000" cy="31641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環境教育冊子の作成・配布、啓発用動画等の教材・プログラムの提供、環境教育情報紙「エコチル」、府</a:t>
                      </a:r>
                      <a:r>
                        <a:rPr kumimoji="1" lang="en-US" altLang="ja-JP" sz="1400" b="0" dirty="0">
                          <a:latin typeface="BIZ UDPゴシック" panose="020B0400000000000000" pitchFamily="50" charset="-128"/>
                          <a:ea typeface="BIZ UDPゴシック" panose="020B0400000000000000" pitchFamily="50" charset="-128"/>
                        </a:rPr>
                        <a:t>HP</a:t>
                      </a:r>
                      <a:r>
                        <a:rPr kumimoji="1" lang="ja-JP" altLang="en-US" sz="1400" b="0" dirty="0">
                          <a:latin typeface="BIZ UDPゴシック" panose="020B0400000000000000" pitchFamily="50" charset="-128"/>
                          <a:ea typeface="BIZ UDPゴシック" panose="020B0400000000000000" pitchFamily="50" charset="-128"/>
                        </a:rPr>
                        <a:t>や</a:t>
                      </a:r>
                      <a:r>
                        <a:rPr kumimoji="1" lang="en-US" altLang="ja-JP" sz="1400" b="0" dirty="0">
                          <a:latin typeface="BIZ UDPゴシック" panose="020B0400000000000000" pitchFamily="50" charset="-128"/>
                          <a:ea typeface="BIZ UDPゴシック" panose="020B0400000000000000" pitchFamily="50" charset="-128"/>
                        </a:rPr>
                        <a:t>SNS</a:t>
                      </a:r>
                      <a:r>
                        <a:rPr kumimoji="1" lang="ja-JP" altLang="en-US" sz="1400" b="0" dirty="0">
                          <a:latin typeface="BIZ UDPゴシック" panose="020B0400000000000000" pitchFamily="50" charset="-128"/>
                          <a:ea typeface="BIZ UDPゴシック" panose="020B0400000000000000" pitchFamily="50" charset="-128"/>
                        </a:rPr>
                        <a:t>等を活用した情報発信。　＜環境教育冊子配布数：</a:t>
                      </a:r>
                      <a:r>
                        <a:rPr kumimoji="1" lang="en-US" altLang="ja-JP" sz="1400" b="0" dirty="0">
                          <a:latin typeface="BIZ UDPゴシック" panose="020B0400000000000000" pitchFamily="50" charset="-128"/>
                          <a:ea typeface="BIZ UDPゴシック" panose="020B0400000000000000" pitchFamily="50" charset="-128"/>
                        </a:rPr>
                        <a:t>57,209</a:t>
                      </a:r>
                      <a:r>
                        <a:rPr kumimoji="1" lang="ja-JP" altLang="en-US" sz="1400" b="0" dirty="0">
                          <a:latin typeface="BIZ UDPゴシック" panose="020B0400000000000000" pitchFamily="50" charset="-128"/>
                          <a:ea typeface="BIZ UDPゴシック" panose="020B0400000000000000" pitchFamily="50" charset="-128"/>
                        </a:rPr>
                        <a:t>冊（</a:t>
                      </a:r>
                      <a:r>
                        <a:rPr kumimoji="1" lang="en-US" altLang="ja-JP" sz="1400" b="0" dirty="0">
                          <a:latin typeface="BIZ UDPゴシック" panose="020B0400000000000000" pitchFamily="50" charset="-128"/>
                          <a:ea typeface="BIZ UDPゴシック" panose="020B0400000000000000" pitchFamily="50" charset="-128"/>
                        </a:rPr>
                        <a:t>R7</a:t>
                      </a:r>
                      <a:r>
                        <a:rPr kumimoji="1" lang="ja-JP" altLang="en-US" sz="1400" b="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082832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高等学校における環境教育の実施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理科、地理・歴史科、公民科等において環境教育を実施。環境教育に関する取組みやプログラムの府立高校への周知において連携。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64246711"/>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支援学校における環境教育の実施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生活科、総合学習、理科、社会科で環境教育を実施。環境教育に関する取組みやプログラムの府立支援学校への周知において連携。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1469830"/>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小中学校における環境教育への協力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環境部局と連携して、環境教育に関する取組みやプログラムについて市町村教育委員会を通じて、引き続き府内の小中学校に周知を実施。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9763681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私立学校における環境教育への協力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府内の私立学校に向けた、環境教育を促進する資料等についての周知、啓発に協力。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88256179"/>
                  </a:ext>
                </a:extLst>
              </a:tr>
            </a:tbl>
          </a:graphicData>
        </a:graphic>
      </p:graphicFrame>
      <p:sp>
        <p:nvSpPr>
          <p:cNvPr id="18" name="角丸四角形 5">
            <a:extLst>
              <a:ext uri="{FF2B5EF4-FFF2-40B4-BE49-F238E27FC236}">
                <a16:creationId xmlns:a16="http://schemas.microsoft.com/office/drawing/2014/main" id="{44E20DFA-3D37-4506-96F0-C65F7EFE7318}"/>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③　海洋プラスチックごみ問題の環境教育</a:t>
            </a:r>
          </a:p>
        </p:txBody>
      </p:sp>
    </p:spTree>
    <p:extLst>
      <p:ext uri="{BB962C8B-B14F-4D97-AF65-F5344CB8AC3E}">
        <p14:creationId xmlns:p14="http://schemas.microsoft.com/office/powerpoint/2010/main" val="2160092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４．海洋プラスチックごみ問題の啓発・教育</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95AD2A3-B05B-4D09-BF47-2CE7C616946F}"/>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府が主体となって実施する啓発等</a:t>
            </a:r>
          </a:p>
        </p:txBody>
      </p:sp>
      <p:graphicFrame>
        <p:nvGraphicFramePr>
          <p:cNvPr id="19" name="表 2">
            <a:extLst>
              <a:ext uri="{FF2B5EF4-FFF2-40B4-BE49-F238E27FC236}">
                <a16:creationId xmlns:a16="http://schemas.microsoft.com/office/drawing/2014/main" id="{EBA9F5EE-57E1-47DB-825C-3657E460F261}"/>
              </a:ext>
            </a:extLst>
          </p:cNvPr>
          <p:cNvGraphicFramePr>
            <a:graphicFrameLocks noGrp="1"/>
          </p:cNvGraphicFramePr>
          <p:nvPr>
            <p:extLst>
              <p:ext uri="{D42A27DB-BD31-4B8C-83A1-F6EECF244321}">
                <p14:modId xmlns:p14="http://schemas.microsoft.com/office/powerpoint/2010/main" val="3691360029"/>
              </p:ext>
            </p:extLst>
          </p:nvPr>
        </p:nvGraphicFramePr>
        <p:xfrm>
          <a:off x="129965" y="1555671"/>
          <a:ext cx="9648000" cy="160968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市町村・教育機関等と連携した啓発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府民、市町村、教育機関等と連携し、ごみ拾いイベント・市町村の環境フェアにおけるブース出展等を通じた海ごみの発生抑制の啓発を実施。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r h="224988">
                <a:tc>
                  <a:txBody>
                    <a:bodyPr/>
                    <a:lstStyle/>
                    <a:p>
                      <a:r>
                        <a:rPr kumimoji="1" lang="ja-JP" altLang="en-US" sz="1400" b="1" dirty="0">
                          <a:latin typeface="BIZ UDPゴシック" panose="020B0400000000000000" pitchFamily="50" charset="-128"/>
                          <a:ea typeface="BIZ UDPゴシック" panose="020B0400000000000000" pitchFamily="50" charset="-128"/>
                        </a:rPr>
                        <a:t>大阪湾環境保全普及啓発支援事業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大阪湾環境保全協議会</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＜再掲＞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大阪湾の環境保全に関する普及啓発活動に対し支援を実施。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78205345"/>
                  </a:ext>
                </a:extLst>
              </a:tr>
            </a:tbl>
          </a:graphicData>
        </a:graphic>
      </p:graphicFrame>
      <p:sp>
        <p:nvSpPr>
          <p:cNvPr id="20" name="角丸四角形 5">
            <a:extLst>
              <a:ext uri="{FF2B5EF4-FFF2-40B4-BE49-F238E27FC236}">
                <a16:creationId xmlns:a16="http://schemas.microsoft.com/office/drawing/2014/main" id="{9011CBE0-C3C5-4CE5-B35B-AC9740B959C9}"/>
              </a:ext>
            </a:extLst>
          </p:cNvPr>
          <p:cNvSpPr/>
          <p:nvPr/>
        </p:nvSpPr>
        <p:spPr>
          <a:xfrm>
            <a:off x="129966" y="1214936"/>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④　市町村による啓発の支援</a:t>
            </a:r>
          </a:p>
        </p:txBody>
      </p:sp>
      <p:graphicFrame>
        <p:nvGraphicFramePr>
          <p:cNvPr id="8" name="表 2">
            <a:extLst>
              <a:ext uri="{FF2B5EF4-FFF2-40B4-BE49-F238E27FC236}">
                <a16:creationId xmlns:a16="http://schemas.microsoft.com/office/drawing/2014/main" id="{C1CFED00-A40C-4524-B301-2C09AE47AC8F}"/>
              </a:ext>
            </a:extLst>
          </p:cNvPr>
          <p:cNvGraphicFramePr>
            <a:graphicFrameLocks noGrp="1"/>
          </p:cNvGraphicFramePr>
          <p:nvPr>
            <p:extLst>
              <p:ext uri="{D42A27DB-BD31-4B8C-83A1-F6EECF244321}">
                <p14:modId xmlns:p14="http://schemas.microsoft.com/office/powerpoint/2010/main" val="153721120"/>
              </p:ext>
            </p:extLst>
          </p:nvPr>
        </p:nvGraphicFramePr>
        <p:xfrm>
          <a:off x="128031" y="3655187"/>
          <a:ext cx="9648000" cy="25545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60000">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大阪府産業廃棄物不適正処理対策会議を通じた啓発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産業廃棄物の不適正処理の未然防止及び早期是正に向けた啓発を実施。</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7877917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工場・事業場への立入検査実施時の普及啓発</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工場・事業場への立入検査時に関連チラシを配付し、随時普及啓発を実施。市町村に府の取組みを紹介。</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28789654"/>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魚庭の海づくり大会</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府民に大阪湾の環境及び漁業への理解を深めてもらうため、平成</a:t>
                      </a:r>
                      <a:r>
                        <a:rPr kumimoji="1" lang="en-US" altLang="ja-JP" sz="1400" b="0" dirty="0">
                          <a:latin typeface="BIZ UDPゴシック" panose="020B0400000000000000" pitchFamily="50" charset="-128"/>
                          <a:ea typeface="BIZ UDPゴシック" panose="020B0400000000000000" pitchFamily="50" charset="-128"/>
                        </a:rPr>
                        <a:t>14</a:t>
                      </a:r>
                      <a:r>
                        <a:rPr kumimoji="1" lang="ja-JP" altLang="en-US" sz="1400" b="0" dirty="0">
                          <a:latin typeface="BIZ UDPゴシック" panose="020B0400000000000000" pitchFamily="50" charset="-128"/>
                          <a:ea typeface="BIZ UDPゴシック" panose="020B0400000000000000" pitchFamily="50" charset="-128"/>
                        </a:rPr>
                        <a:t>年度から年に</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回イベントを実施。</a:t>
                      </a:r>
                    </a:p>
                    <a:p>
                      <a:r>
                        <a:rPr kumimoji="1" lang="ja-JP" altLang="en-US" sz="1400" b="0" dirty="0">
                          <a:latin typeface="BIZ UDPゴシック" panose="020B0400000000000000" pitchFamily="50" charset="-128"/>
                          <a:ea typeface="BIZ UDPゴシック" panose="020B0400000000000000" pitchFamily="50" charset="-128"/>
                        </a:rPr>
                        <a:t>イベントの中で漁師料理試食会を行っており、その際に使用する食器に、容器ごみの削減を啓発するためリユース食器を使用。</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75448596"/>
                  </a:ext>
                </a:extLst>
              </a:tr>
            </a:tbl>
          </a:graphicData>
        </a:graphic>
      </p:graphicFrame>
      <p:sp>
        <p:nvSpPr>
          <p:cNvPr id="9" name="角丸四角形 5">
            <a:extLst>
              <a:ext uri="{FF2B5EF4-FFF2-40B4-BE49-F238E27FC236}">
                <a16:creationId xmlns:a16="http://schemas.microsoft.com/office/drawing/2014/main" id="{386E6348-BB01-4D79-9B35-6D1A3D989692}"/>
              </a:ext>
            </a:extLst>
          </p:cNvPr>
          <p:cNvSpPr/>
          <p:nvPr/>
        </p:nvSpPr>
        <p:spPr>
          <a:xfrm>
            <a:off x="128032" y="3314452"/>
            <a:ext cx="9646065" cy="34073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⑤　その他</a:t>
            </a:r>
          </a:p>
        </p:txBody>
      </p:sp>
    </p:spTree>
    <p:extLst>
      <p:ext uri="{BB962C8B-B14F-4D97-AF65-F5344CB8AC3E}">
        <p14:creationId xmlns:p14="http://schemas.microsoft.com/office/powerpoint/2010/main" val="119211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５．国際連携</a:t>
            </a: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2AF44448-E2D3-4957-96D5-60E85249F019}"/>
              </a:ext>
            </a:extLst>
          </p:cNvPr>
          <p:cNvSpPr/>
          <p:nvPr/>
        </p:nvSpPr>
        <p:spPr>
          <a:xfrm>
            <a:off x="129966" y="725100"/>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（１）　官民連携による海外展開</a:t>
            </a:r>
          </a:p>
        </p:txBody>
      </p:sp>
      <p:graphicFrame>
        <p:nvGraphicFramePr>
          <p:cNvPr id="11" name="表 2">
            <a:extLst>
              <a:ext uri="{FF2B5EF4-FFF2-40B4-BE49-F238E27FC236}">
                <a16:creationId xmlns:a16="http://schemas.microsoft.com/office/drawing/2014/main" id="{717AE6BA-6F3D-42A6-AE86-02DC931A9CF2}"/>
              </a:ext>
            </a:extLst>
          </p:cNvPr>
          <p:cNvGraphicFramePr>
            <a:graphicFrameLocks noGrp="1"/>
          </p:cNvGraphicFramePr>
          <p:nvPr>
            <p:extLst>
              <p:ext uri="{D42A27DB-BD31-4B8C-83A1-F6EECF244321}">
                <p14:modId xmlns:p14="http://schemas.microsoft.com/office/powerpoint/2010/main" val="4166433984"/>
              </p:ext>
            </p:extLst>
          </p:nvPr>
        </p:nvGraphicFramePr>
        <p:xfrm>
          <a:off x="129965" y="1214936"/>
          <a:ext cx="9647999" cy="194496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latin typeface="BIZ UDPゴシック" panose="020B0400000000000000" pitchFamily="50" charset="-128"/>
                          <a:ea typeface="BIZ UDPゴシック" panose="020B0400000000000000" pitchFamily="50" charset="-128"/>
                        </a:rPr>
                        <a:t>海洋プラスチックごみ発生抑制のための国際協力</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「大阪ブルー・オーシャン・ビジョン」実行計画に基づき、海外への情報発信や事業展開の機会の創出を実施。国連環境計画国際環境技術センター（</a:t>
                      </a:r>
                      <a:r>
                        <a:rPr kumimoji="1" lang="en-US" altLang="ja-JP" sz="1400" b="0" dirty="0">
                          <a:latin typeface="BIZ UDPゴシック" panose="020B0400000000000000" pitchFamily="50" charset="-128"/>
                          <a:ea typeface="BIZ UDPゴシック" panose="020B0400000000000000" pitchFamily="50" charset="-128"/>
                        </a:rPr>
                        <a:t>UNEP-IETC</a:t>
                      </a:r>
                      <a:r>
                        <a:rPr kumimoji="1" lang="ja-JP" altLang="en-US" sz="1400" b="0" dirty="0">
                          <a:latin typeface="BIZ UDPゴシック" panose="020B0400000000000000" pitchFamily="50" charset="-128"/>
                          <a:ea typeface="BIZ UDPゴシック" panose="020B0400000000000000" pitchFamily="50" charset="-128"/>
                        </a:rPr>
                        <a:t>）等と連携し、</a:t>
                      </a:r>
                      <a:r>
                        <a:rPr kumimoji="1" lang="en-US" altLang="ja-JP" sz="1400" b="0" dirty="0">
                          <a:latin typeface="BIZ UDPゴシック" panose="020B0400000000000000" pitchFamily="50" charset="-128"/>
                          <a:ea typeface="BIZ UDPゴシック" panose="020B0400000000000000" pitchFamily="50" charset="-128"/>
                        </a:rPr>
                        <a:t>UNEP-IETC</a:t>
                      </a:r>
                      <a:r>
                        <a:rPr kumimoji="1" lang="ja-JP" altLang="en-US" sz="1400" b="0" dirty="0">
                          <a:latin typeface="BIZ UDPゴシック" panose="020B0400000000000000" pitchFamily="50" charset="-128"/>
                          <a:ea typeface="BIZ UDPゴシック" panose="020B0400000000000000" pitchFamily="50" charset="-128"/>
                        </a:rPr>
                        <a:t>が主催する国際ワークショップ等の場を活用しつつ、「大阪ブルー・オーシャン・ビジョン」推進動画を用いて発信するほか、産官学連携プラットフォームの「</a:t>
                      </a:r>
                      <a:r>
                        <a:rPr kumimoji="1" lang="en-US" altLang="ja-JP" sz="1400" b="0" dirty="0">
                          <a:latin typeface="BIZ UDPゴシック" panose="020B0400000000000000" pitchFamily="50" charset="-128"/>
                          <a:ea typeface="BIZ UDPゴシック" panose="020B0400000000000000" pitchFamily="50" charset="-128"/>
                        </a:rPr>
                        <a:t>Team OSAKA</a:t>
                      </a:r>
                      <a:r>
                        <a:rPr kumimoji="1" lang="ja-JP" altLang="en-US" sz="1400" b="0" dirty="0">
                          <a:latin typeface="BIZ UDPゴシック" panose="020B0400000000000000" pitchFamily="50" charset="-128"/>
                          <a:ea typeface="BIZ UDPゴシック" panose="020B0400000000000000" pitchFamily="50" charset="-128"/>
                        </a:rPr>
                        <a:t>ネットワーク」に参加する企業等と連携し、海外都市に向けての技術紹介を行う等、企業の海外展開を促進。</a:t>
                      </a:r>
                    </a:p>
                  </a:txBody>
                  <a:tcPr/>
                </a:tc>
                <a:tc>
                  <a:txBody>
                    <a:bodyPr/>
                    <a:lstStyle/>
                    <a:p>
                      <a:r>
                        <a:rPr kumimoji="1" lang="ja-JP" altLang="en-US" sz="1400" b="0" dirty="0">
                          <a:latin typeface="BIZ UDPゴシック" panose="020B0400000000000000" pitchFamily="50" charset="-128"/>
                          <a:ea typeface="BIZ UDPゴシック" panose="020B0400000000000000" pitchFamily="50" charset="-128"/>
                        </a:rPr>
                        <a:t>令和</a:t>
                      </a:r>
                      <a:r>
                        <a:rPr kumimoji="1" lang="en-US" altLang="ja-JP" sz="1400" b="0" dirty="0">
                          <a:latin typeface="BIZ UDPゴシック" panose="020B0400000000000000" pitchFamily="50" charset="-128"/>
                          <a:ea typeface="BIZ UDPゴシック" panose="020B0400000000000000" pitchFamily="50" charset="-128"/>
                        </a:rPr>
                        <a:t>3</a:t>
                      </a:r>
                      <a:r>
                        <a:rPr kumimoji="1" lang="ja-JP" altLang="en-US" sz="1400" b="0" dirty="0">
                          <a:latin typeface="BIZ UDPゴシック" panose="020B0400000000000000" pitchFamily="50" charset="-128"/>
                          <a:ea typeface="BIZ UDPゴシック" panose="020B0400000000000000" pitchFamily="50" charset="-128"/>
                        </a:rPr>
                        <a:t>～</a:t>
                      </a:r>
                      <a:r>
                        <a:rPr kumimoji="1" lang="en-US" altLang="ja-JP" sz="1400" b="0" dirty="0">
                          <a:latin typeface="BIZ UDPゴシック" panose="020B0400000000000000" pitchFamily="50" charset="-128"/>
                          <a:ea typeface="BIZ UDPゴシック" panose="020B0400000000000000" pitchFamily="50" charset="-128"/>
                        </a:rPr>
                        <a:t>7</a:t>
                      </a:r>
                      <a:r>
                        <a:rPr kumimoji="1" lang="ja-JP" altLang="en-US" sz="1400" b="0" dirty="0">
                          <a:latin typeface="BIZ UDPゴシック" panose="020B0400000000000000" pitchFamily="50" charset="-128"/>
                          <a:ea typeface="BIZ UDPゴシック" panose="020B0400000000000000" pitchFamily="50" charset="-128"/>
                        </a:rPr>
                        <a:t>年度</a:t>
                      </a:r>
                      <a:endParaRPr kumimoji="1" lang="en-US" altLang="ja-JP" sz="14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
        <p:nvSpPr>
          <p:cNvPr id="8" name="角丸四角形 5">
            <a:extLst>
              <a:ext uri="{FF2B5EF4-FFF2-40B4-BE49-F238E27FC236}">
                <a16:creationId xmlns:a16="http://schemas.microsoft.com/office/drawing/2014/main" id="{76948413-DE21-429B-A614-3BE6E90E6A34}"/>
              </a:ext>
            </a:extLst>
          </p:cNvPr>
          <p:cNvSpPr/>
          <p:nvPr/>
        </p:nvSpPr>
        <p:spPr>
          <a:xfrm>
            <a:off x="129966" y="3553361"/>
            <a:ext cx="9646065"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600" b="1"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　行政ノウハウ等の海外展開</a:t>
            </a:r>
          </a:p>
        </p:txBody>
      </p:sp>
      <p:graphicFrame>
        <p:nvGraphicFramePr>
          <p:cNvPr id="9" name="表 2">
            <a:extLst>
              <a:ext uri="{FF2B5EF4-FFF2-40B4-BE49-F238E27FC236}">
                <a16:creationId xmlns:a16="http://schemas.microsoft.com/office/drawing/2014/main" id="{037096FD-8131-4007-83A7-93A2F5F63E19}"/>
              </a:ext>
            </a:extLst>
          </p:cNvPr>
          <p:cNvGraphicFramePr>
            <a:graphicFrameLocks noGrp="1"/>
          </p:cNvGraphicFramePr>
          <p:nvPr>
            <p:extLst>
              <p:ext uri="{D42A27DB-BD31-4B8C-83A1-F6EECF244321}">
                <p14:modId xmlns:p14="http://schemas.microsoft.com/office/powerpoint/2010/main" val="1111958350"/>
              </p:ext>
            </p:extLst>
          </p:nvPr>
        </p:nvGraphicFramePr>
        <p:xfrm>
          <a:off x="129965" y="4043197"/>
          <a:ext cx="9647999" cy="1091520"/>
        </p:xfrm>
        <a:graphic>
          <a:graphicData uri="http://schemas.openxmlformats.org/drawingml/2006/table">
            <a:tbl>
              <a:tblPr firstRow="1" bandRow="1">
                <a:tableStyleId>{5FD0F851-EC5A-4D38-B0AD-8093EC10F338}</a:tableStyleId>
              </a:tblPr>
              <a:tblGrid>
                <a:gridCol w="2160000">
                  <a:extLst>
                    <a:ext uri="{9D8B030D-6E8A-4147-A177-3AD203B41FA5}">
                      <a16:colId xmlns:a16="http://schemas.microsoft.com/office/drawing/2014/main" val="2719008550"/>
                    </a:ext>
                  </a:extLst>
                </a:gridCol>
                <a:gridCol w="5759999">
                  <a:extLst>
                    <a:ext uri="{9D8B030D-6E8A-4147-A177-3AD203B41FA5}">
                      <a16:colId xmlns:a16="http://schemas.microsoft.com/office/drawing/2014/main" val="2342562407"/>
                    </a:ext>
                  </a:extLst>
                </a:gridCol>
                <a:gridCol w="1728000">
                  <a:extLst>
                    <a:ext uri="{9D8B030D-6E8A-4147-A177-3AD203B41FA5}">
                      <a16:colId xmlns:a16="http://schemas.microsoft.com/office/drawing/2014/main" val="2490352959"/>
                    </a:ext>
                  </a:extLst>
                </a:gridCol>
              </a:tblGrid>
              <a:tr h="360000">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施策・事業</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実施状況</a:t>
                      </a:r>
                    </a:p>
                  </a:txBody>
                  <a:tcPr/>
                </a:tc>
                <a:tc>
                  <a:txBody>
                    <a:bodyPr/>
                    <a:lstStyle/>
                    <a:p>
                      <a:pPr algn="ctr"/>
                      <a:r>
                        <a:rPr kumimoji="1" lang="ja-JP" altLang="en-US" sz="1400" b="0" dirty="0">
                          <a:latin typeface="BIZ UDPゴシック" panose="020B0400000000000000" pitchFamily="50" charset="-128"/>
                          <a:ea typeface="BIZ UDPゴシック" panose="020B0400000000000000" pitchFamily="50" charset="-128"/>
                        </a:rPr>
                        <a:t>備考</a:t>
                      </a:r>
                    </a:p>
                  </a:txBody>
                  <a:tcPr/>
                </a:tc>
                <a:extLst>
                  <a:ext uri="{0D108BD9-81ED-4DB2-BD59-A6C34878D82A}">
                    <a16:rowId xmlns:a16="http://schemas.microsoft.com/office/drawing/2014/main" val="3561018049"/>
                  </a:ext>
                </a:extLst>
              </a:tr>
              <a:tr h="360000">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海外への情報発信</a:t>
                      </a:r>
                    </a:p>
                  </a:txBody>
                  <a:tcPr/>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令和６年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にタイにて開催された「国連環境計画プラスチック汚染軽減フォーラム」に出席し、「大阪ブルー・オーシャン・ビジョン」実行計画の取組みや大阪市のプラスチックごみ等廃棄物管理の取組みについて紹介。</a:t>
                      </a:r>
                      <a:endParaRPr kumimoji="1" lang="ja-JP" altLang="en-US" sz="1400" b="0" dirty="0">
                        <a:solidFill>
                          <a:srgbClr val="0070C0"/>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令和６年度</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3074271"/>
                  </a:ext>
                </a:extLst>
              </a:tr>
            </a:tbl>
          </a:graphicData>
        </a:graphic>
      </p:graphicFrame>
    </p:spTree>
    <p:extLst>
      <p:ext uri="{BB962C8B-B14F-4D97-AF65-F5344CB8AC3E}">
        <p14:creationId xmlns:p14="http://schemas.microsoft.com/office/powerpoint/2010/main" val="315476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B9E2B7-E27E-4D41-B50B-EAB801CEEE4C}"/>
              </a:ext>
            </a:extLst>
          </p:cNvPr>
          <p:cNvPicPr>
            <a:picLocks noChangeAspect="1"/>
          </p:cNvPicPr>
          <p:nvPr/>
        </p:nvPicPr>
        <p:blipFill>
          <a:blip r:embed="rId2"/>
          <a:stretch>
            <a:fillRect/>
          </a:stretch>
        </p:blipFill>
        <p:spPr>
          <a:xfrm>
            <a:off x="5287040" y="2432165"/>
            <a:ext cx="4303876" cy="3231892"/>
          </a:xfrm>
          <a:prstGeom prst="rect">
            <a:avLst/>
          </a:prstGeom>
        </p:spPr>
      </p:pic>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099"/>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プラスチックごみ量のカウント・推計の方法</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099"/>
            <a:ext cx="9642888" cy="987066"/>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流下ごみ量が少ない河川（区分</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Ⅱ</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Ⅲ</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）は目視</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流下ごみ量が多い河川（区分</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Ⅰ</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によりカウント。</a:t>
            </a:r>
          </a:p>
          <a:p>
            <a:pPr marL="450850" lvl="0" indent="-342900" algn="just">
              <a:spcAft>
                <a:spcPts val="600"/>
              </a:spcAft>
              <a:buClr>
                <a:schemeClr val="accent1">
                  <a:lumMod val="60000"/>
                  <a:lumOff val="40000"/>
                </a:schemeClr>
              </a:buClr>
              <a:buFont typeface="Wingdings" panose="05000000000000000000" pitchFamily="2" charset="2"/>
              <a:buChar char="l"/>
            </a:pP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分間に１枚撮影されるカメラデータを使用。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画像を拡大し、ごみの判別。</a:t>
            </a:r>
          </a:p>
        </p:txBody>
      </p:sp>
      <p:sp>
        <p:nvSpPr>
          <p:cNvPr id="74" name="正方形/長方形 73">
            <a:extLst>
              <a:ext uri="{FF2B5EF4-FFF2-40B4-BE49-F238E27FC236}">
                <a16:creationId xmlns:a16="http://schemas.microsoft.com/office/drawing/2014/main" id="{20065A29-EA2F-4822-90BE-DCB7F18C5431}"/>
              </a:ext>
            </a:extLst>
          </p:cNvPr>
          <p:cNvSpPr/>
          <p:nvPr/>
        </p:nvSpPr>
        <p:spPr>
          <a:xfrm>
            <a:off x="5303164" y="5664057"/>
            <a:ext cx="4287752" cy="307777"/>
          </a:xfrm>
          <a:prstGeom prst="rect">
            <a:avLst/>
          </a:prstGeom>
        </p:spPr>
        <p:txBody>
          <a:bodyPr wrap="square" lIns="0" rIns="0">
            <a:spAutoFit/>
          </a:bodyPr>
          <a:lstStyle/>
          <a:p>
            <a:pPr indent="139700" algn="ctr">
              <a:spcAft>
                <a:spcPts val="0"/>
              </a:spcAft>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によりごみ部分を赤枠で囲って検出した</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画像</a:t>
            </a:r>
            <a:endParaRPr lang="ja-JP" altLang="en-US" sz="1400" dirty="0">
              <a:latin typeface="BIZ UDPゴシック" panose="020B0400000000000000" pitchFamily="50" charset="-128"/>
              <a:ea typeface="BIZ UDPゴシック" panose="020B0400000000000000" pitchFamily="50" charset="-128"/>
            </a:endParaRPr>
          </a:p>
        </p:txBody>
      </p:sp>
      <p:sp>
        <p:nvSpPr>
          <p:cNvPr id="10" name="角丸四角形 5">
            <a:extLst>
              <a:ext uri="{FF2B5EF4-FFF2-40B4-BE49-F238E27FC236}">
                <a16:creationId xmlns:a16="http://schemas.microsoft.com/office/drawing/2014/main" id="{7580AC93-3C1E-4B84-AED8-53CF315507D2}"/>
              </a:ext>
            </a:extLst>
          </p:cNvPr>
          <p:cNvSpPr/>
          <p:nvPr/>
        </p:nvSpPr>
        <p:spPr>
          <a:xfrm>
            <a:off x="129968" y="2432165"/>
            <a:ext cx="4752000" cy="237206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950" lvl="0" algn="just">
              <a:spcAft>
                <a:spcPts val="600"/>
              </a:spcAft>
              <a:buClr>
                <a:schemeClr val="accent1">
                  <a:lumMod val="60000"/>
                  <a:lumOff val="40000"/>
                </a:schemeClr>
              </a:buClr>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によるカウント・推計）</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大阪大学大学院工学研究科地球総合工学専攻 社会システム学講座（中谷祐介准教授）の協力による推計。</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教師ありの深層学習モデルをベースに開発。</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河川カメラにより撮影された漂流ごみの画像を学習用データとして使用。</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学習に供した画像データは約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1,200</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枚。</a:t>
            </a:r>
          </a:p>
        </p:txBody>
      </p:sp>
    </p:spTree>
    <p:extLst>
      <p:ext uri="{BB962C8B-B14F-4D97-AF65-F5344CB8AC3E}">
        <p14:creationId xmlns:p14="http://schemas.microsoft.com/office/powerpoint/2010/main" val="7336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60000"/>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推計式の考え方</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5100"/>
            <a:ext cx="9642888" cy="1971951"/>
          </a:xfrm>
          <a:prstGeom prst="roundRect">
            <a:avLst>
              <a:gd name="adj" fmla="val 0"/>
            </a:avLst>
          </a:prstGeom>
          <a:solidFill>
            <a:schemeClr val="bg1"/>
          </a:solid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雨の日にごみが多く流下することから、</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降雨日（日降水量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以上</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or</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時間最大降水量５</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mm</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以上）と非降雨日に分けて流下するごみをカウント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し、それぞれの１日あたりの平均ごみ流出個数を算定。</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それぞれの平均ごみ流出個数に、年間の降雨日数と非降雨日数を乗じて、年間ごみ流出個数を推計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「市街化区域」または「その他の地域」の流域人口ベースで按分</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するとともに、流域面積で除して、</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各モデル河川の面積あたりの年間ごみ流出量を推計</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この推計値を各区分ごとに平均し、</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各区分の府域の総面積を乗じて積算</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することにより、府域から大阪湾に流入するごみ量とした。</a:t>
            </a:r>
            <a:endPar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2B75A68-E1A4-41EF-A627-0EF98AE46266}"/>
              </a:ext>
            </a:extLst>
          </p:cNvPr>
          <p:cNvPicPr>
            <a:picLocks noChangeAspect="1"/>
          </p:cNvPicPr>
          <p:nvPr/>
        </p:nvPicPr>
        <p:blipFill rotWithShape="1">
          <a:blip r:embed="rId2"/>
          <a:srcRect t="41624"/>
          <a:stretch/>
        </p:blipFill>
        <p:spPr>
          <a:xfrm>
            <a:off x="374138" y="4900091"/>
            <a:ext cx="9154547" cy="1232809"/>
          </a:xfrm>
          <a:prstGeom prst="rect">
            <a:avLst/>
          </a:prstGeom>
        </p:spPr>
      </p:pic>
      <p:sp>
        <p:nvSpPr>
          <p:cNvPr id="10" name="テキスト ボックス 9">
            <a:extLst>
              <a:ext uri="{FF2B5EF4-FFF2-40B4-BE49-F238E27FC236}">
                <a16:creationId xmlns:a16="http://schemas.microsoft.com/office/drawing/2014/main" id="{EE10EE8B-AE9F-4289-A11B-8E10F954B87E}"/>
              </a:ext>
            </a:extLst>
          </p:cNvPr>
          <p:cNvSpPr txBox="1"/>
          <p:nvPr/>
        </p:nvSpPr>
        <p:spPr>
          <a:xfrm>
            <a:off x="129968" y="3057051"/>
            <a:ext cx="9642888" cy="661720"/>
          </a:xfrm>
          <a:prstGeom prst="rect">
            <a:avLst/>
          </a:prstGeom>
          <a:noFill/>
        </p:spPr>
        <p:txBody>
          <a:bodyPr wrap="square">
            <a:spAutoFit/>
          </a:bodyPr>
          <a:lstStyle/>
          <a:p>
            <a:pPr marL="536575" lvl="1" indent="-273050" algn="just">
              <a:spcAft>
                <a:spcPts val="600"/>
              </a:spcAft>
              <a:buClr>
                <a:srgbClr val="4472C4">
                  <a:lumMod val="60000"/>
                  <a:lumOff val="40000"/>
                </a:srgbClr>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人工物に占めるプラスチックごみの割合は、大阪府調査結果（</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年度）をもとに</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81.5%</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と設定。</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536575" lvl="1" indent="-273050" algn="just">
              <a:spcAft>
                <a:spcPts val="600"/>
              </a:spcAft>
              <a:buClr>
                <a:srgbClr val="4472C4">
                  <a:lumMod val="60000"/>
                  <a:lumOff val="40000"/>
                </a:srgbClr>
              </a:buClr>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流域人口・流域面積・総面積は、基準年度（</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年度）のもので固定。</a:t>
            </a:r>
          </a:p>
        </p:txBody>
      </p:sp>
      <p:pic>
        <p:nvPicPr>
          <p:cNvPr id="3" name="図 2">
            <a:extLst>
              <a:ext uri="{FF2B5EF4-FFF2-40B4-BE49-F238E27FC236}">
                <a16:creationId xmlns:a16="http://schemas.microsoft.com/office/drawing/2014/main" id="{3A899093-9632-4BE1-ACB2-949398692889}"/>
              </a:ext>
            </a:extLst>
          </p:cNvPr>
          <p:cNvPicPr>
            <a:picLocks noChangeAspect="1"/>
          </p:cNvPicPr>
          <p:nvPr/>
        </p:nvPicPr>
        <p:blipFill>
          <a:blip r:embed="rId3"/>
          <a:stretch>
            <a:fillRect/>
          </a:stretch>
        </p:blipFill>
        <p:spPr>
          <a:xfrm>
            <a:off x="374138" y="4032678"/>
            <a:ext cx="9154547" cy="867413"/>
          </a:xfrm>
          <a:prstGeom prst="rect">
            <a:avLst/>
          </a:prstGeom>
        </p:spPr>
      </p:pic>
    </p:spTree>
    <p:extLst>
      <p:ext uri="{BB962C8B-B14F-4D97-AF65-F5344CB8AC3E}">
        <p14:creationId xmlns:p14="http://schemas.microsoft.com/office/powerpoint/2010/main" val="371351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1904EF3F-A5AC-4DAF-BE8D-7D502F450EA6}"/>
              </a:ext>
            </a:extLst>
          </p:cNvPr>
          <p:cNvSpPr/>
          <p:nvPr/>
        </p:nvSpPr>
        <p:spPr>
          <a:xfrm>
            <a:off x="129968" y="725100"/>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これまでに公表している推計結果（暫定値）</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p>
        </p:txBody>
      </p:sp>
      <p:sp>
        <p:nvSpPr>
          <p:cNvPr id="8" name="角丸四角形 5">
            <a:extLst>
              <a:ext uri="{FF2B5EF4-FFF2-40B4-BE49-F238E27FC236}">
                <a16:creationId xmlns:a16="http://schemas.microsoft.com/office/drawing/2014/main" id="{2363F262-3CE8-4CEF-B192-FFF05615738D}"/>
              </a:ext>
            </a:extLst>
          </p:cNvPr>
          <p:cNvSpPr/>
          <p:nvPr/>
        </p:nvSpPr>
        <p:spPr>
          <a:xfrm>
            <a:off x="129968" y="1082473"/>
            <a:ext cx="9642888" cy="83317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450850" lvl="0" indent="-342900" algn="just">
              <a:spcAft>
                <a:spcPts val="600"/>
              </a:spcAft>
              <a:buClr>
                <a:schemeClr val="accent1">
                  <a:lumMod val="60000"/>
                  <a:lumOff val="40000"/>
                </a:schemeClr>
              </a:buClr>
              <a:buFont typeface="Wingdings" panose="05000000000000000000" pitchFamily="2" charset="2"/>
              <a:buChar char="l"/>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プランの基準年度となる令和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年度）の</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大阪府域から大阪湾に流入するプラスチックごみ量（暫定値）</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容積</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1,032m</a:t>
            </a:r>
            <a:r>
              <a:rPr lang="en-US" altLang="ja-JP" sz="1600" b="1" u="sng" kern="100" baseline="300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重量</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58.8t</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と推計（この容積は、標準的な小学校用の</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プール（幅</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長さ</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深さ</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1.2m</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）の約</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杯分に相当）。</a:t>
            </a:r>
          </a:p>
        </p:txBody>
      </p:sp>
      <p:sp>
        <p:nvSpPr>
          <p:cNvPr id="19" name="テキスト ボックス 18">
            <a:extLst>
              <a:ext uri="{FF2B5EF4-FFF2-40B4-BE49-F238E27FC236}">
                <a16:creationId xmlns:a16="http://schemas.microsoft.com/office/drawing/2014/main" id="{FEF95FBA-4DE1-45EB-9604-2C9690B8D6AC}"/>
              </a:ext>
            </a:extLst>
          </p:cNvPr>
          <p:cNvSpPr txBox="1"/>
          <p:nvPr/>
        </p:nvSpPr>
        <p:spPr>
          <a:xfrm>
            <a:off x="631413" y="4942350"/>
            <a:ext cx="8639999" cy="584775"/>
          </a:xfrm>
          <a:prstGeom prst="rect">
            <a:avLst/>
          </a:prstGeom>
          <a:noFill/>
        </p:spPr>
        <p:txBody>
          <a:bodyPr wrap="square" rtlCol="0">
            <a:spAutoFit/>
          </a:bodyPr>
          <a:lstStyle/>
          <a:p>
            <a:pPr marL="266700" indent="-266700"/>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令和３年度に大阪府が実施した河川等のごみ組成調査結果に</a:t>
            </a:r>
            <a:r>
              <a:rPr lang="ja-JP" altLang="en-US" sz="1600" dirty="0">
                <a:latin typeface="BIZ UDPゴシック" panose="020B0400000000000000" pitchFamily="50" charset="-128"/>
                <a:ea typeface="BIZ UDPゴシック" panose="020B0400000000000000" pitchFamily="50" charset="-128"/>
              </a:rPr>
              <a:t>おける</a:t>
            </a:r>
            <a:r>
              <a:rPr kumimoji="1" lang="ja-JP" altLang="en-US" sz="1600" dirty="0">
                <a:latin typeface="BIZ UDPゴシック" panose="020B0400000000000000" pitchFamily="50" charset="-128"/>
                <a:ea typeface="BIZ UDPゴシック" panose="020B0400000000000000" pitchFamily="50" charset="-128"/>
              </a:rPr>
              <a:t>プラスチックごみ</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個あたりの容量（</a:t>
            </a:r>
            <a:r>
              <a:rPr kumimoji="1" lang="en-US" altLang="ja-JP" sz="1600" dirty="0">
                <a:latin typeface="BIZ UDPゴシック" panose="020B0400000000000000" pitchFamily="50" charset="-128"/>
                <a:ea typeface="BIZ UDPゴシック" panose="020B0400000000000000" pitchFamily="50" charset="-128"/>
              </a:rPr>
              <a:t>0.52</a:t>
            </a:r>
            <a:r>
              <a:rPr lang="en-US" altLang="ja-JP" sz="1600" dirty="0">
                <a:latin typeface="BIZ UDPゴシック" panose="020B0400000000000000" pitchFamily="50" charset="-128"/>
                <a:ea typeface="BIZ UDPゴシック" panose="020B0400000000000000" pitchFamily="50" charset="-128"/>
              </a:rPr>
              <a:t>L/</a:t>
            </a:r>
            <a:r>
              <a:rPr lang="ja-JP" altLang="en-US" sz="1600" dirty="0">
                <a:latin typeface="BIZ UDPゴシック" panose="020B0400000000000000" pitchFamily="50" charset="-128"/>
                <a:ea typeface="BIZ UDPゴシック" panose="020B0400000000000000" pitchFamily="50" charset="-128"/>
              </a:rPr>
              <a:t>個</a:t>
            </a:r>
            <a:r>
              <a:rPr kumimoji="1" lang="ja-JP" altLang="en-US" sz="1600" dirty="0">
                <a:latin typeface="BIZ UDPゴシック" panose="020B0400000000000000" pitchFamily="50" charset="-128"/>
                <a:ea typeface="BIZ UDPゴシック" panose="020B0400000000000000" pitchFamily="50" charset="-128"/>
              </a:rPr>
              <a:t>）及び</a:t>
            </a:r>
            <a:r>
              <a:rPr lang="ja-JP" altLang="en-US" sz="1600" dirty="0">
                <a:latin typeface="BIZ UDPゴシック" panose="020B0400000000000000" pitchFamily="50" charset="-128"/>
                <a:ea typeface="BIZ UDPゴシック" panose="020B0400000000000000" pitchFamily="50" charset="-128"/>
              </a:rPr>
              <a:t>プラスチックごみの密度（</a:t>
            </a:r>
            <a:r>
              <a:rPr lang="en-US" altLang="ja-JP" sz="1600" dirty="0">
                <a:latin typeface="BIZ UDPゴシック" panose="020B0400000000000000" pitchFamily="50" charset="-128"/>
                <a:ea typeface="BIZ UDPゴシック" panose="020B0400000000000000" pitchFamily="50" charset="-128"/>
              </a:rPr>
              <a:t>0.057kg/L</a:t>
            </a:r>
            <a:r>
              <a:rPr lang="ja-JP" altLang="en-US" sz="1600" dirty="0">
                <a:latin typeface="BIZ UDPゴシック" panose="020B0400000000000000" pitchFamily="50" charset="-128"/>
                <a:ea typeface="BIZ UDPゴシック" panose="020B0400000000000000" pitchFamily="50" charset="-128"/>
              </a:rPr>
              <a:t>）を用いて算定</a:t>
            </a:r>
          </a:p>
        </p:txBody>
      </p:sp>
      <p:graphicFrame>
        <p:nvGraphicFramePr>
          <p:cNvPr id="20" name="表 19">
            <a:extLst>
              <a:ext uri="{FF2B5EF4-FFF2-40B4-BE49-F238E27FC236}">
                <a16:creationId xmlns:a16="http://schemas.microsoft.com/office/drawing/2014/main" id="{1B03100C-7704-45B9-8D88-F56466B134A3}"/>
              </a:ext>
            </a:extLst>
          </p:cNvPr>
          <p:cNvGraphicFramePr>
            <a:graphicFrameLocks noGrp="1"/>
          </p:cNvGraphicFramePr>
          <p:nvPr>
            <p:extLst>
              <p:ext uri="{D42A27DB-BD31-4B8C-83A1-F6EECF244321}">
                <p14:modId xmlns:p14="http://schemas.microsoft.com/office/powerpoint/2010/main" val="3398188373"/>
              </p:ext>
            </p:extLst>
          </p:nvPr>
        </p:nvGraphicFramePr>
        <p:xfrm>
          <a:off x="631412" y="2494350"/>
          <a:ext cx="8640000" cy="2448000"/>
        </p:xfrm>
        <a:graphic>
          <a:graphicData uri="http://schemas.openxmlformats.org/drawingml/2006/table">
            <a:tbl>
              <a:tblPr>
                <a:tableStyleId>{BC89EF96-8CEA-46FF-86C4-4CE0E7609802}</a:tableStyleId>
              </a:tblPr>
              <a:tblGrid>
                <a:gridCol w="1728000">
                  <a:extLst>
                    <a:ext uri="{9D8B030D-6E8A-4147-A177-3AD203B41FA5}">
                      <a16:colId xmlns:a16="http://schemas.microsoft.com/office/drawing/2014/main" val="790424358"/>
                    </a:ext>
                  </a:extLst>
                </a:gridCol>
                <a:gridCol w="2304000">
                  <a:extLst>
                    <a:ext uri="{9D8B030D-6E8A-4147-A177-3AD203B41FA5}">
                      <a16:colId xmlns:a16="http://schemas.microsoft.com/office/drawing/2014/main" val="473378940"/>
                    </a:ext>
                  </a:extLst>
                </a:gridCol>
                <a:gridCol w="2304000">
                  <a:extLst>
                    <a:ext uri="{9D8B030D-6E8A-4147-A177-3AD203B41FA5}">
                      <a16:colId xmlns:a16="http://schemas.microsoft.com/office/drawing/2014/main" val="670396712"/>
                    </a:ext>
                  </a:extLst>
                </a:gridCol>
                <a:gridCol w="2304000">
                  <a:extLst>
                    <a:ext uri="{9D8B030D-6E8A-4147-A177-3AD203B41FA5}">
                      <a16:colId xmlns:a16="http://schemas.microsoft.com/office/drawing/2014/main" val="1343079768"/>
                    </a:ext>
                  </a:extLst>
                </a:gridCol>
              </a:tblGrid>
              <a:tr h="360000">
                <a:tc rowSpan="2">
                  <a:txBody>
                    <a:bodyPr/>
                    <a:lstStyle/>
                    <a:p>
                      <a:pPr algn="ctr"/>
                      <a:endParaRPr lang="ja-JP" altLang="en-US" sz="1600" b="0"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lang="zh-TW" altLang="en-US" sz="1600" b="0" dirty="0">
                          <a:effectLst/>
                          <a:latin typeface="BIZ UDPゴシック" panose="020B0400000000000000" pitchFamily="50" charset="-128"/>
                          <a:ea typeface="BIZ UDPゴシック" panose="020B0400000000000000" pitchFamily="50" charset="-128"/>
                        </a:rPr>
                        <a:t>推計値（暫定値）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3641338"/>
                  </a:ext>
                </a:extLst>
              </a:tr>
              <a:tr h="648000">
                <a:tc vMerge="1">
                  <a:txBody>
                    <a:bodyPr/>
                    <a:lstStyle/>
                    <a:p>
                      <a:endParaRPr kumimoji="1" lang="ja-JP" altLang="en-US"/>
                    </a:p>
                  </a:txBody>
                  <a:tcPr/>
                </a:tc>
                <a:tc>
                  <a:txBody>
                    <a:bodyPr/>
                    <a:lstStyle/>
                    <a:p>
                      <a:pPr algn="ctr"/>
                      <a:r>
                        <a:rPr lang="zh-TW" altLang="en-US" sz="1600" b="0" dirty="0">
                          <a:effectLst/>
                          <a:latin typeface="BIZ UDPゴシック" panose="020B0400000000000000" pitchFamily="50" charset="-128"/>
                          <a:ea typeface="BIZ UDPゴシック" panose="020B0400000000000000" pitchFamily="50" charset="-128"/>
                        </a:rPr>
                        <a:t>総</a:t>
                      </a:r>
                      <a:r>
                        <a:rPr lang="ja-JP" altLang="en-US" sz="1600" b="0" dirty="0">
                          <a:effectLst/>
                          <a:latin typeface="BIZ UDPゴシック" panose="020B0400000000000000" pitchFamily="50" charset="-128"/>
                          <a:ea typeface="BIZ UDPゴシック" panose="020B0400000000000000" pitchFamily="50" charset="-128"/>
                        </a:rPr>
                        <a:t>流出</a:t>
                      </a:r>
                      <a:r>
                        <a:rPr lang="zh-TW" altLang="en-US" sz="1600" b="0" dirty="0">
                          <a:effectLst/>
                          <a:latin typeface="BIZ UDPゴシック" panose="020B0400000000000000" pitchFamily="50" charset="-128"/>
                          <a:ea typeface="BIZ UDPゴシック" panose="020B0400000000000000" pitchFamily="50" charset="-128"/>
                        </a:rPr>
                        <a:t>個数</a:t>
                      </a:r>
                      <a:endParaRPr lang="en-US" altLang="zh-TW" sz="1600" b="0" dirty="0">
                        <a:effectLst/>
                        <a:latin typeface="BIZ UDPゴシック" panose="020B0400000000000000" pitchFamily="50" charset="-128"/>
                        <a:ea typeface="BIZ UDPゴシック" panose="020B0400000000000000" pitchFamily="50" charset="-128"/>
                      </a:endParaRPr>
                    </a:p>
                    <a:p>
                      <a:pPr algn="ctr"/>
                      <a:r>
                        <a:rPr lang="zh-TW" altLang="en-US" sz="1600" b="0" dirty="0">
                          <a:effectLst/>
                          <a:latin typeface="BIZ UDPゴシック" panose="020B0400000000000000" pitchFamily="50" charset="-128"/>
                          <a:ea typeface="BIZ UDPゴシック" panose="020B0400000000000000" pitchFamily="50" charset="-128"/>
                        </a:rPr>
                        <a:t>（個</a:t>
                      </a:r>
                      <a:r>
                        <a:rPr lang="en-US" altLang="zh-TW" sz="1600" b="0" dirty="0">
                          <a:effectLst/>
                          <a:latin typeface="BIZ UDPゴシック" panose="020B0400000000000000" pitchFamily="50" charset="-128"/>
                          <a:ea typeface="BIZ UDPゴシック" panose="020B0400000000000000" pitchFamily="50" charset="-128"/>
                        </a:rPr>
                        <a:t>/</a:t>
                      </a:r>
                      <a:r>
                        <a:rPr lang="zh-TW"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600" b="0" dirty="0">
                          <a:effectLst/>
                          <a:latin typeface="BIZ UDPゴシック" panose="020B0400000000000000" pitchFamily="50" charset="-128"/>
                          <a:ea typeface="BIZ UDPゴシック" panose="020B0400000000000000" pitchFamily="50" charset="-128"/>
                        </a:rPr>
                        <a:t>総流出容積</a:t>
                      </a:r>
                      <a:r>
                        <a:rPr lang="en-US" altLang="ja-JP" sz="1600" b="0" baseline="30000" dirty="0">
                          <a:effectLst/>
                          <a:latin typeface="BIZ UDPゴシック" panose="020B0400000000000000" pitchFamily="50" charset="-128"/>
                          <a:ea typeface="BIZ UDPゴシック" panose="020B0400000000000000" pitchFamily="50" charset="-128"/>
                        </a:rPr>
                        <a:t>※</a:t>
                      </a:r>
                    </a:p>
                    <a:p>
                      <a:pPr algn="ctr"/>
                      <a:r>
                        <a:rPr lang="ja-JP" altLang="en-US" sz="1600" b="0" dirty="0">
                          <a:effectLst/>
                          <a:latin typeface="BIZ UDPゴシック" panose="020B0400000000000000" pitchFamily="50" charset="-128"/>
                          <a:ea typeface="BIZ UDPゴシック" panose="020B0400000000000000" pitchFamily="50" charset="-128"/>
                        </a:rPr>
                        <a:t>（</a:t>
                      </a:r>
                      <a:r>
                        <a:rPr lang="en-US" sz="1600" b="0" dirty="0">
                          <a:effectLst/>
                          <a:latin typeface="BIZ UDPゴシック" panose="020B0400000000000000" pitchFamily="50" charset="-128"/>
                          <a:ea typeface="BIZ UDPゴシック" panose="020B0400000000000000" pitchFamily="50" charset="-128"/>
                        </a:rPr>
                        <a:t>m</a:t>
                      </a:r>
                      <a:r>
                        <a:rPr lang="en-US" sz="1600" b="0" baseline="30000" dirty="0">
                          <a:effectLst/>
                          <a:latin typeface="BIZ UDPゴシック" panose="020B0400000000000000" pitchFamily="50" charset="-128"/>
                          <a:ea typeface="BIZ UDPゴシック" panose="020B0400000000000000" pitchFamily="50" charset="-128"/>
                        </a:rPr>
                        <a:t>3</a:t>
                      </a:r>
                      <a:r>
                        <a:rPr lang="en-US" sz="1600" b="0" dirty="0">
                          <a:effectLst/>
                          <a:latin typeface="BIZ UDPゴシック" panose="020B0400000000000000" pitchFamily="50" charset="-128"/>
                          <a:ea typeface="BIZ UDPゴシック" panose="020B0400000000000000" pitchFamily="50" charset="-128"/>
                        </a:rPr>
                        <a:t>/</a:t>
                      </a:r>
                      <a:r>
                        <a:rPr lang="ja-JP"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600" b="0" dirty="0">
                          <a:effectLst/>
                          <a:latin typeface="BIZ UDPゴシック" panose="020B0400000000000000" pitchFamily="50" charset="-128"/>
                          <a:ea typeface="BIZ UDPゴシック" panose="020B0400000000000000" pitchFamily="50" charset="-128"/>
                        </a:rPr>
                        <a:t>総流出重量</a:t>
                      </a:r>
                      <a:r>
                        <a:rPr lang="en-US" altLang="ja-JP" sz="1600" b="0" baseline="30000" dirty="0">
                          <a:effectLst/>
                          <a:latin typeface="BIZ UDPゴシック" panose="020B0400000000000000" pitchFamily="50" charset="-128"/>
                          <a:ea typeface="BIZ UDPゴシック" panose="020B0400000000000000" pitchFamily="50" charset="-128"/>
                        </a:rPr>
                        <a:t>※</a:t>
                      </a:r>
                      <a:endParaRPr lang="en-US" altLang="ja-JP" sz="1600" b="0" dirty="0">
                        <a:effectLst/>
                        <a:latin typeface="BIZ UDPゴシック" panose="020B0400000000000000" pitchFamily="50" charset="-128"/>
                        <a:ea typeface="BIZ UDPゴシック" panose="020B0400000000000000" pitchFamily="50" charset="-128"/>
                      </a:endParaRPr>
                    </a:p>
                    <a:p>
                      <a:pPr algn="ctr"/>
                      <a:r>
                        <a:rPr lang="ja-JP" altLang="en-US" sz="1600" b="0" dirty="0">
                          <a:effectLst/>
                          <a:latin typeface="BIZ UDPゴシック" panose="020B0400000000000000" pitchFamily="50" charset="-128"/>
                          <a:ea typeface="BIZ UDPゴシック" panose="020B0400000000000000" pitchFamily="50" charset="-128"/>
                        </a:rPr>
                        <a:t>（</a:t>
                      </a:r>
                      <a:r>
                        <a:rPr lang="en-US" sz="1600" b="0" dirty="0">
                          <a:effectLst/>
                          <a:latin typeface="BIZ UDPゴシック" panose="020B0400000000000000" pitchFamily="50" charset="-128"/>
                          <a:ea typeface="BIZ UDPゴシック" panose="020B0400000000000000" pitchFamily="50" charset="-128"/>
                        </a:rPr>
                        <a:t>t/</a:t>
                      </a:r>
                      <a:r>
                        <a:rPr lang="ja-JP" altLang="en-US" sz="1600" b="0" dirty="0">
                          <a:effectLst/>
                          <a:latin typeface="BIZ UDPゴシック" panose="020B0400000000000000" pitchFamily="50" charset="-128"/>
                          <a:ea typeface="BIZ UDPゴシック" panose="020B0400000000000000" pitchFamily="50" charset="-128"/>
                        </a:rPr>
                        <a:t>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6346153"/>
                  </a:ext>
                </a:extLst>
              </a:tr>
              <a:tr h="720000">
                <a:tc>
                  <a:txBody>
                    <a:bodyPr/>
                    <a:lstStyle/>
                    <a:p>
                      <a:pPr algn="ctr"/>
                      <a:r>
                        <a:rPr lang="ja-JP" altLang="en-US" sz="1600" b="0" dirty="0">
                          <a:latin typeface="BIZ UDPゴシック" panose="020B0400000000000000" pitchFamily="50" charset="-128"/>
                          <a:ea typeface="BIZ UDPゴシック" panose="020B0400000000000000" pitchFamily="50" charset="-128"/>
                        </a:rPr>
                        <a:t>令和３年度</a:t>
                      </a:r>
                      <a:endParaRPr lang="en-US" altLang="ja-JP" sz="1600" b="0" dirty="0">
                        <a:latin typeface="BIZ UDPゴシック" panose="020B0400000000000000" pitchFamily="50" charset="-128"/>
                        <a:ea typeface="BIZ UDPゴシック" panose="020B0400000000000000" pitchFamily="50" charset="-128"/>
                      </a:endParaRPr>
                    </a:p>
                    <a:p>
                      <a:pPr algn="ctr"/>
                      <a:r>
                        <a:rPr lang="ja-JP" altLang="en-US" sz="1600" b="0" dirty="0">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2021</a:t>
                      </a:r>
                      <a:r>
                        <a:rPr lang="ja-JP" altLang="en-US" sz="1600" b="0" dirty="0">
                          <a:latin typeface="BIZ UDPゴシック" panose="020B0400000000000000" pitchFamily="50" charset="-128"/>
                          <a:ea typeface="BIZ UDPゴシック" panose="020B0400000000000000" pitchFamily="50" charset="-128"/>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1,985,101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58.8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88552"/>
                  </a:ext>
                </a:extLst>
              </a:tr>
              <a:tr h="720000">
                <a:tc>
                  <a:txBody>
                    <a:bodyPr/>
                    <a:lstStyle/>
                    <a:p>
                      <a:pPr algn="ctr"/>
                      <a:r>
                        <a:rPr lang="ja-JP" altLang="en-US" sz="1600" b="0" dirty="0">
                          <a:latin typeface="BIZ UDPゴシック" panose="020B0400000000000000" pitchFamily="50" charset="-128"/>
                          <a:ea typeface="BIZ UDPゴシック" panose="020B0400000000000000" pitchFamily="50" charset="-128"/>
                        </a:rPr>
                        <a:t>令和４年度</a:t>
                      </a:r>
                      <a:endParaRPr lang="en-US" altLang="ja-JP" sz="1600" b="0" dirty="0">
                        <a:latin typeface="BIZ UDPゴシック" panose="020B0400000000000000" pitchFamily="50" charset="-128"/>
                        <a:ea typeface="BIZ UDPゴシック" panose="020B0400000000000000" pitchFamily="50" charset="-128"/>
                      </a:endParaRPr>
                    </a:p>
                    <a:p>
                      <a:pPr algn="ctr"/>
                      <a:r>
                        <a:rPr lang="ja-JP" altLang="en-US" sz="1600" b="0" dirty="0">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2022</a:t>
                      </a:r>
                      <a:r>
                        <a:rPr lang="ja-JP" altLang="en-US" sz="1600" b="0" dirty="0">
                          <a:latin typeface="BIZ UDPゴシック" panose="020B0400000000000000" pitchFamily="50" charset="-128"/>
                          <a:ea typeface="BIZ UDPゴシック" panose="020B0400000000000000" pitchFamily="50" charset="-128"/>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1,736,747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919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600" b="1" dirty="0">
                          <a:solidFill>
                            <a:schemeClr val="accent1"/>
                          </a:solidFill>
                          <a:effectLst/>
                          <a:latin typeface="BIZ UDPゴシック" panose="020B0400000000000000" pitchFamily="50" charset="-128"/>
                          <a:ea typeface="BIZ UDPゴシック" panose="020B0400000000000000" pitchFamily="50" charset="-128"/>
                        </a:rPr>
                        <a:t>51.3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522224"/>
                  </a:ext>
                </a:extLst>
              </a:tr>
            </a:tbl>
          </a:graphicData>
        </a:graphic>
      </p:graphicFrame>
    </p:spTree>
    <p:extLst>
      <p:ext uri="{BB962C8B-B14F-4D97-AF65-F5344CB8AC3E}">
        <p14:creationId xmlns:p14="http://schemas.microsoft.com/office/powerpoint/2010/main" val="236509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大阪湾に流入するプラスチックごみの量の推計について</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8</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5" name="角丸四角形 5">
            <a:extLst>
              <a:ext uri="{FF2B5EF4-FFF2-40B4-BE49-F238E27FC236}">
                <a16:creationId xmlns:a16="http://schemas.microsoft.com/office/drawing/2014/main" id="{7CA6E4CC-0929-46E0-9011-A526997690F9}"/>
              </a:ext>
            </a:extLst>
          </p:cNvPr>
          <p:cNvSpPr/>
          <p:nvPr/>
        </p:nvSpPr>
        <p:spPr>
          <a:xfrm>
            <a:off x="129968" y="725099"/>
            <a:ext cx="9642888" cy="340735"/>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lvl="0" algn="just">
              <a:spcAft>
                <a:spcPts val="600"/>
              </a:spcAft>
            </a:pP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＜参考＞令和</a:t>
            </a:r>
            <a:r>
              <a:rPr lang="en-US" altLang="ja-JP"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zh-TW"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2021</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推計結果</a:t>
            </a:r>
            <a:r>
              <a:rPr lang="ja-JP"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（暫定値）</a:t>
            </a:r>
            <a:r>
              <a:rPr lang="zh-TW" altLang="en-US" sz="16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内訳</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再推計前</a:t>
            </a:r>
            <a:endParaRPr lang="zh-TW" altLang="en-US" sz="1600"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1BBCA18E-C2EB-4AFE-A449-0B9DB59603D7}"/>
              </a:ext>
            </a:extLst>
          </p:cNvPr>
          <p:cNvGraphicFramePr>
            <a:graphicFrameLocks noGrp="1" noChangeAspect="1"/>
          </p:cNvGraphicFramePr>
          <p:nvPr>
            <p:extLst>
              <p:ext uri="{D42A27DB-BD31-4B8C-83A1-F6EECF244321}">
                <p14:modId xmlns:p14="http://schemas.microsoft.com/office/powerpoint/2010/main" val="2626147294"/>
              </p:ext>
            </p:extLst>
          </p:nvPr>
        </p:nvGraphicFramePr>
        <p:xfrm>
          <a:off x="129968" y="1234199"/>
          <a:ext cx="9648000" cy="4896150"/>
        </p:xfrm>
        <a:graphic>
          <a:graphicData uri="http://schemas.openxmlformats.org/drawingml/2006/table">
            <a:tbl>
              <a:tblPr firstRow="1" firstCol="1" bandRow="1">
                <a:tableStyleId>{5C22544A-7EE6-4342-B048-85BDC9FD1C3A}</a:tableStyleId>
              </a:tblPr>
              <a:tblGrid>
                <a:gridCol w="576000">
                  <a:extLst>
                    <a:ext uri="{9D8B030D-6E8A-4147-A177-3AD203B41FA5}">
                      <a16:colId xmlns:a16="http://schemas.microsoft.com/office/drawing/2014/main" val="2711812174"/>
                    </a:ext>
                  </a:extLst>
                </a:gridCol>
                <a:gridCol w="972000">
                  <a:extLst>
                    <a:ext uri="{9D8B030D-6E8A-4147-A177-3AD203B41FA5}">
                      <a16:colId xmlns:a16="http://schemas.microsoft.com/office/drawing/2014/main" val="2297949126"/>
                    </a:ext>
                  </a:extLst>
                </a:gridCol>
                <a:gridCol w="900000">
                  <a:extLst>
                    <a:ext uri="{9D8B030D-6E8A-4147-A177-3AD203B41FA5}">
                      <a16:colId xmlns:a16="http://schemas.microsoft.com/office/drawing/2014/main" val="2836695573"/>
                    </a:ext>
                  </a:extLst>
                </a:gridCol>
                <a:gridCol w="576000">
                  <a:extLst>
                    <a:ext uri="{9D8B030D-6E8A-4147-A177-3AD203B41FA5}">
                      <a16:colId xmlns:a16="http://schemas.microsoft.com/office/drawing/2014/main" val="2928832063"/>
                    </a:ext>
                  </a:extLst>
                </a:gridCol>
                <a:gridCol w="540000">
                  <a:extLst>
                    <a:ext uri="{9D8B030D-6E8A-4147-A177-3AD203B41FA5}">
                      <a16:colId xmlns:a16="http://schemas.microsoft.com/office/drawing/2014/main" val="2965648896"/>
                    </a:ext>
                  </a:extLst>
                </a:gridCol>
                <a:gridCol w="576000">
                  <a:extLst>
                    <a:ext uri="{9D8B030D-6E8A-4147-A177-3AD203B41FA5}">
                      <a16:colId xmlns:a16="http://schemas.microsoft.com/office/drawing/2014/main" val="2331143576"/>
                    </a:ext>
                  </a:extLst>
                </a:gridCol>
                <a:gridCol w="540000">
                  <a:extLst>
                    <a:ext uri="{9D8B030D-6E8A-4147-A177-3AD203B41FA5}">
                      <a16:colId xmlns:a16="http://schemas.microsoft.com/office/drawing/2014/main" val="3451461464"/>
                    </a:ext>
                  </a:extLst>
                </a:gridCol>
                <a:gridCol w="576000">
                  <a:extLst>
                    <a:ext uri="{9D8B030D-6E8A-4147-A177-3AD203B41FA5}">
                      <a16:colId xmlns:a16="http://schemas.microsoft.com/office/drawing/2014/main" val="2367869839"/>
                    </a:ext>
                  </a:extLst>
                </a:gridCol>
                <a:gridCol w="540000">
                  <a:extLst>
                    <a:ext uri="{9D8B030D-6E8A-4147-A177-3AD203B41FA5}">
                      <a16:colId xmlns:a16="http://schemas.microsoft.com/office/drawing/2014/main" val="3151989838"/>
                    </a:ext>
                  </a:extLst>
                </a:gridCol>
                <a:gridCol w="900000">
                  <a:extLst>
                    <a:ext uri="{9D8B030D-6E8A-4147-A177-3AD203B41FA5}">
                      <a16:colId xmlns:a16="http://schemas.microsoft.com/office/drawing/2014/main" val="3416933646"/>
                    </a:ext>
                  </a:extLst>
                </a:gridCol>
                <a:gridCol w="720000">
                  <a:extLst>
                    <a:ext uri="{9D8B030D-6E8A-4147-A177-3AD203B41FA5}">
                      <a16:colId xmlns:a16="http://schemas.microsoft.com/office/drawing/2014/main" val="1381520489"/>
                    </a:ext>
                  </a:extLst>
                </a:gridCol>
                <a:gridCol w="576000">
                  <a:extLst>
                    <a:ext uri="{9D8B030D-6E8A-4147-A177-3AD203B41FA5}">
                      <a16:colId xmlns:a16="http://schemas.microsoft.com/office/drawing/2014/main" val="2888966311"/>
                    </a:ext>
                  </a:extLst>
                </a:gridCol>
                <a:gridCol w="540000">
                  <a:extLst>
                    <a:ext uri="{9D8B030D-6E8A-4147-A177-3AD203B41FA5}">
                      <a16:colId xmlns:a16="http://schemas.microsoft.com/office/drawing/2014/main" val="2499612666"/>
                    </a:ext>
                  </a:extLst>
                </a:gridCol>
                <a:gridCol w="576000">
                  <a:extLst>
                    <a:ext uri="{9D8B030D-6E8A-4147-A177-3AD203B41FA5}">
                      <a16:colId xmlns:a16="http://schemas.microsoft.com/office/drawing/2014/main" val="1872476203"/>
                    </a:ext>
                  </a:extLst>
                </a:gridCol>
                <a:gridCol w="540000">
                  <a:extLst>
                    <a:ext uri="{9D8B030D-6E8A-4147-A177-3AD203B41FA5}">
                      <a16:colId xmlns:a16="http://schemas.microsoft.com/office/drawing/2014/main" val="1320052481"/>
                    </a:ext>
                  </a:extLst>
                </a:gridCol>
              </a:tblGrid>
              <a:tr h="324000">
                <a:tc rowSpan="3">
                  <a:txBody>
                    <a:bodyPr/>
                    <a:lstStyle/>
                    <a:p>
                      <a:pPr algn="ctr"/>
                      <a:r>
                        <a:rPr lang="ja-JP" sz="1100" kern="0" dirty="0">
                          <a:effectLst/>
                          <a:latin typeface="BIZ UDPゴシック" panose="020B0400000000000000" pitchFamily="50" charset="-128"/>
                          <a:ea typeface="BIZ UDPゴシック" panose="020B0400000000000000" pitchFamily="50" charset="-128"/>
                        </a:rPr>
                        <a:t>人口</a:t>
                      </a:r>
                      <a:endParaRPr lang="ja-JP" sz="1100" kern="10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密度別区分</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6">
                  <a:txBody>
                    <a:bodyPr/>
                    <a:lstStyle/>
                    <a:p>
                      <a:pPr algn="ctr"/>
                      <a:r>
                        <a:rPr lang="ja-JP" sz="1100" kern="0" dirty="0">
                          <a:effectLst/>
                          <a:latin typeface="BIZ UDPゴシック" panose="020B0400000000000000" pitchFamily="50" charset="-128"/>
                          <a:ea typeface="BIZ UDPゴシック" panose="020B0400000000000000" pitchFamily="50" charset="-128"/>
                        </a:rPr>
                        <a:t>モデル河川</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大阪府</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総面積</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km</a:t>
                      </a:r>
                      <a:r>
                        <a:rPr lang="en-US" sz="1100" kern="0" baseline="30000" dirty="0">
                          <a:effectLst/>
                          <a:latin typeface="BIZ UDPゴシック" panose="020B0400000000000000" pitchFamily="50" charset="-128"/>
                          <a:ea typeface="BIZ UDPゴシック" panose="020B0400000000000000" pitchFamily="50" charset="-128"/>
                        </a:rPr>
                        <a:t>2</a:t>
                      </a:r>
                      <a:r>
                        <a:rPr lang="ja-JP" altLang="en-US" sz="1100" kern="0" baseline="0" dirty="0">
                          <a:effectLst/>
                          <a:latin typeface="BIZ UDPゴシック" panose="020B0400000000000000" pitchFamily="50" charset="-128"/>
                          <a:ea typeface="BIZ UDPゴシック" panose="020B0400000000000000" pitchFamily="50" charset="-128"/>
                        </a:rPr>
                        <a:t>）</a:t>
                      </a:r>
                      <a:endParaRPr lang="ja-JP" sz="1100" kern="0" dirty="0">
                        <a:effectLst/>
                        <a:latin typeface="BIZ UDPゴシック" panose="020B0400000000000000" pitchFamily="50" charset="-128"/>
                        <a:ea typeface="BIZ UDPゴシック" panose="020B0400000000000000" pitchFamily="50" charset="-128"/>
                      </a:endParaRPr>
                    </a:p>
                  </a:txBody>
                  <a:tcPr marL="62865" marR="62865" marT="0" marB="0" anchor="ctr"/>
                </a:tc>
                <a:tc rowSpan="2" hMerge="1">
                  <a:txBody>
                    <a:bodyPr/>
                    <a:lstStyle/>
                    <a:p>
                      <a:endParaRPr kumimoji="1" lang="ja-JP" altLang="en-US"/>
                    </a:p>
                  </a:txBody>
                  <a:tcPr/>
                </a:tc>
                <a:tc rowSpan="2" gridSpan="2">
                  <a:txBody>
                    <a:bodyPr/>
                    <a:lstStyle/>
                    <a:p>
                      <a:pPr algn="ctr"/>
                      <a:r>
                        <a:rPr lang="ja-JP" sz="1100" b="1" kern="0" dirty="0">
                          <a:effectLst/>
                          <a:latin typeface="BIZ UDPゴシック" panose="020B0400000000000000" pitchFamily="50" charset="-128"/>
                          <a:ea typeface="BIZ UDPゴシック" panose="020B0400000000000000" pitchFamily="50" charset="-128"/>
                        </a:rPr>
                        <a:t>総</a:t>
                      </a:r>
                      <a:r>
                        <a:rPr lang="ja-JP" altLang="en-US" sz="1100" b="1" kern="0" dirty="0">
                          <a:effectLst/>
                          <a:latin typeface="BIZ UDPゴシック" panose="020B0400000000000000" pitchFamily="50" charset="-128"/>
                          <a:ea typeface="BIZ UDPゴシック" panose="020B0400000000000000" pitchFamily="50" charset="-128"/>
                        </a:rPr>
                        <a:t>流出</a:t>
                      </a:r>
                      <a:r>
                        <a:rPr lang="ja-JP" sz="1100" b="1" kern="0" dirty="0">
                          <a:effectLst/>
                          <a:latin typeface="BIZ UDPゴシック" panose="020B0400000000000000" pitchFamily="50" charset="-128"/>
                          <a:ea typeface="BIZ UDPゴシック" panose="020B0400000000000000" pitchFamily="50" charset="-128"/>
                        </a:rPr>
                        <a:t>個数</a:t>
                      </a:r>
                      <a:endParaRPr lang="ja-JP" sz="1100" b="1" kern="100" dirty="0">
                        <a:effectLst/>
                        <a:latin typeface="BIZ UDPゴシック" panose="020B0400000000000000" pitchFamily="50" charset="-128"/>
                        <a:ea typeface="BIZ UDPゴシック" panose="020B0400000000000000" pitchFamily="50" charset="-128"/>
                      </a:endParaRPr>
                    </a:p>
                    <a:p>
                      <a:pPr algn="ctr"/>
                      <a:r>
                        <a:rPr lang="ja-JP" alt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個</a:t>
                      </a:r>
                      <a:r>
                        <a:rPr lang="en-US" sz="1100" b="1" kern="0" dirty="0">
                          <a:effectLst/>
                          <a:latin typeface="BIZ UDPゴシック" panose="020B0400000000000000" pitchFamily="50" charset="-128"/>
                          <a:ea typeface="BIZ UDPゴシック" panose="020B0400000000000000" pitchFamily="50" charset="-128"/>
                        </a:rPr>
                        <a:t>/</a:t>
                      </a:r>
                      <a:r>
                        <a:rPr lang="ja-JP" sz="1100" b="1" kern="0" dirty="0">
                          <a:effectLst/>
                          <a:latin typeface="BIZ UDPゴシック" panose="020B0400000000000000" pitchFamily="50" charset="-128"/>
                          <a:ea typeface="BIZ UDPゴシック" panose="020B0400000000000000" pitchFamily="50" charset="-128"/>
                        </a:rPr>
                        <a:t>年</a:t>
                      </a:r>
                      <a:r>
                        <a:rPr lang="ja-JP" altLang="en-US" sz="1100" b="1" kern="0" dirty="0">
                          <a:effectLst/>
                          <a:latin typeface="BIZ UDPゴシック" panose="020B0400000000000000" pitchFamily="50" charset="-128"/>
                          <a:ea typeface="BIZ UDPゴシック" panose="020B0400000000000000" pitchFamily="50" charset="-128"/>
                        </a:rPr>
                        <a:t>）</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a:t>
                      </a:r>
                      <a:r>
                        <a:rPr lang="ja-JP" sz="1100" kern="0" dirty="0">
                          <a:effectLst/>
                          <a:latin typeface="BIZ UDPゴシック" panose="020B0400000000000000" pitchFamily="50" charset="-128"/>
                          <a:ea typeface="BIZ UDPゴシック" panose="020B0400000000000000" pitchFamily="50" charset="-128"/>
                        </a:rPr>
                        <a:t>容積</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１</a:t>
                      </a:r>
                      <a:endParaRPr lang="en-US" altLang="ja-JP" sz="1100" kern="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altLang="ja-JP" sz="1100" kern="0" dirty="0">
                          <a:effectLst/>
                          <a:latin typeface="BIZ UDPゴシック" panose="020B0400000000000000" pitchFamily="50" charset="-128"/>
                          <a:ea typeface="BIZ UDPゴシック" panose="020B0400000000000000" pitchFamily="50" charset="-128"/>
                        </a:rPr>
                        <a:t>総</a:t>
                      </a:r>
                      <a:r>
                        <a:rPr lang="ja-JP" altLang="en-US" sz="1100" kern="0" dirty="0">
                          <a:effectLst/>
                          <a:latin typeface="BIZ UDPゴシック" panose="020B0400000000000000" pitchFamily="50" charset="-128"/>
                          <a:ea typeface="BIZ UDPゴシック" panose="020B0400000000000000" pitchFamily="50" charset="-128"/>
                        </a:rPr>
                        <a:t>流出重量</a:t>
                      </a:r>
                      <a:r>
                        <a:rPr lang="en-US" altLang="ja-JP" sz="1100" kern="0" baseline="30000" dirty="0">
                          <a:effectLst/>
                          <a:latin typeface="BIZ UDPゴシック" panose="020B0400000000000000" pitchFamily="50" charset="-128"/>
                          <a:ea typeface="BIZ UDPゴシック" panose="020B0400000000000000" pitchFamily="50" charset="-128"/>
                        </a:rPr>
                        <a:t>※</a:t>
                      </a:r>
                      <a:r>
                        <a:rPr lang="ja-JP" altLang="en-US" sz="1100" kern="0" baseline="30000" dirty="0">
                          <a:effectLst/>
                          <a:latin typeface="BIZ UDPゴシック" panose="020B0400000000000000" pitchFamily="50" charset="-128"/>
                          <a:ea typeface="BIZ UDPゴシック" panose="020B0400000000000000" pitchFamily="50" charset="-128"/>
                        </a:rPr>
                        <a:t>２</a:t>
                      </a:r>
                      <a:endParaRPr lang="ja-JP" altLang="ja-JP" sz="1100" kern="100" baseline="300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en-US" altLang="ja-JP" sz="1100" kern="0" dirty="0">
                          <a:effectLst/>
                          <a:latin typeface="BIZ UDPゴシック" panose="020B0400000000000000" pitchFamily="50" charset="-128"/>
                          <a:ea typeface="BIZ UDPゴシック" panose="020B0400000000000000" pitchFamily="50" charset="-128"/>
                        </a:rPr>
                        <a:t>t/</a:t>
                      </a:r>
                      <a:r>
                        <a:rPr lang="ja-JP" alt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hMerge="1">
                  <a:txBody>
                    <a:bodyPr/>
                    <a:lstStyle/>
                    <a:p>
                      <a:pPr algn="ct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30593721"/>
                  </a:ext>
                </a:extLst>
              </a:tr>
              <a:tr h="540000">
                <a:tc vMerge="1">
                  <a:txBody>
                    <a:bodyPr/>
                    <a:lstStyle/>
                    <a:p>
                      <a:endParaRPr kumimoji="1" lang="ja-JP" altLang="en-US"/>
                    </a:p>
                  </a:txBody>
                  <a:tcPr/>
                </a:tc>
                <a:tc rowSpan="2">
                  <a:txBody>
                    <a:bodyPr/>
                    <a:lstStyle/>
                    <a:p>
                      <a:pPr algn="ctr"/>
                      <a:r>
                        <a:rPr lang="en-US" sz="1100" kern="0" dirty="0">
                          <a:effectLst/>
                          <a:latin typeface="BIZ UDPゴシック" panose="020B0400000000000000" pitchFamily="50" charset="-128"/>
                          <a:ea typeface="BIZ UDPゴシック" panose="020B0400000000000000" pitchFamily="50" charset="-128"/>
                        </a:rPr>
                        <a:t> </a:t>
                      </a:r>
                      <a:r>
                        <a:rPr lang="ja-JP" altLang="en-US" sz="1100" kern="0" dirty="0">
                          <a:effectLst/>
                          <a:latin typeface="BIZ UDPゴシック" panose="020B0400000000000000" pitchFamily="50" charset="-128"/>
                          <a:ea typeface="BIZ UDPゴシック" panose="020B0400000000000000" pitchFamily="50" charset="-128"/>
                        </a:rPr>
                        <a:t>河川名</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2">
                  <a:txBody>
                    <a:bodyPr/>
                    <a:lstStyle/>
                    <a:p>
                      <a:pPr algn="ctr"/>
                      <a:r>
                        <a:rPr lang="ja-JP" sz="1100" kern="0" dirty="0">
                          <a:effectLst/>
                          <a:latin typeface="BIZ UDPゴシック" panose="020B0400000000000000" pitchFamily="50" charset="-128"/>
                          <a:ea typeface="BIZ UDPゴシック" panose="020B0400000000000000" pitchFamily="50" charset="-128"/>
                        </a:rPr>
                        <a:t>プラごみの</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sz="1100" kern="0" dirty="0">
                          <a:effectLst/>
                          <a:latin typeface="BIZ UDPゴシック" panose="020B0400000000000000" pitchFamily="50" charset="-128"/>
                          <a:ea typeface="BIZ UDPゴシック" panose="020B0400000000000000" pitchFamily="50" charset="-128"/>
                        </a:rPr>
                        <a:t>流</a:t>
                      </a:r>
                      <a:r>
                        <a:rPr lang="ja-JP" altLang="en-US" sz="1100" kern="0" dirty="0">
                          <a:effectLst/>
                          <a:latin typeface="BIZ UDPゴシック" panose="020B0400000000000000" pitchFamily="50" charset="-128"/>
                          <a:ea typeface="BIZ UDPゴシック" panose="020B0400000000000000" pitchFamily="50" charset="-128"/>
                        </a:rPr>
                        <a:t>出</a:t>
                      </a:r>
                      <a:r>
                        <a:rPr lang="ja-JP" sz="1100" kern="0" dirty="0">
                          <a:effectLst/>
                          <a:latin typeface="BIZ UDPゴシック" panose="020B0400000000000000" pitchFamily="50" charset="-128"/>
                          <a:ea typeface="BIZ UDPゴシック" panose="020B0400000000000000" pitchFamily="50" charset="-128"/>
                        </a:rPr>
                        <a:t>個数</a:t>
                      </a:r>
                      <a:endParaRPr lang="en-US" altLang="ja-JP" sz="1100" kern="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gridSpan="4">
                  <a:txBody>
                    <a:bodyPr/>
                    <a:lstStyle/>
                    <a:p>
                      <a:pPr algn="ctr"/>
                      <a:r>
                        <a:rPr lang="en-US" sz="1100" kern="0" dirty="0">
                          <a:effectLst/>
                          <a:latin typeface="BIZ UDPゴシック" panose="020B0400000000000000" pitchFamily="50" charset="-128"/>
                          <a:ea typeface="BIZ UDPゴシック" panose="020B0400000000000000" pitchFamily="50" charset="-128"/>
                        </a:rPr>
                        <a:t>1km</a:t>
                      </a:r>
                      <a:r>
                        <a:rPr lang="en-US" sz="1100" kern="0" baseline="30000" dirty="0">
                          <a:effectLst/>
                          <a:latin typeface="BIZ UDPゴシック" panose="020B0400000000000000" pitchFamily="50" charset="-128"/>
                          <a:ea typeface="BIZ UDPゴシック" panose="020B0400000000000000" pitchFamily="50" charset="-128"/>
                        </a:rPr>
                        <a:t>2</a:t>
                      </a:r>
                      <a:r>
                        <a:rPr lang="ja-JP" sz="1100" kern="0" dirty="0">
                          <a:effectLst/>
                          <a:latin typeface="BIZ UDPゴシック" panose="020B0400000000000000" pitchFamily="50" charset="-128"/>
                          <a:ea typeface="BIZ UDPゴシック" panose="020B0400000000000000" pitchFamily="50" charset="-128"/>
                        </a:rPr>
                        <a:t>あたりの流出個数</a:t>
                      </a:r>
                      <a:endParaRPr lang="ja-JP" sz="1100" kern="100" dirty="0">
                        <a:effectLst/>
                        <a:latin typeface="BIZ UDPゴシック" panose="020B0400000000000000" pitchFamily="50" charset="-128"/>
                        <a:ea typeface="BIZ UDPゴシック" panose="020B0400000000000000" pitchFamily="50" charset="-128"/>
                      </a:endParaRPr>
                    </a:p>
                    <a:p>
                      <a:pPr algn="ctr"/>
                      <a:r>
                        <a:rPr lang="ja-JP" alt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個</a:t>
                      </a:r>
                      <a:r>
                        <a:rPr lang="en-US" sz="1100" kern="0" dirty="0">
                          <a:effectLst/>
                          <a:latin typeface="BIZ UDPゴシック" panose="020B0400000000000000" pitchFamily="50" charset="-128"/>
                          <a:ea typeface="BIZ UDPゴシック" panose="020B0400000000000000" pitchFamily="50" charset="-128"/>
                        </a:rPr>
                        <a:t>/ km</a:t>
                      </a:r>
                      <a:r>
                        <a:rPr lang="en-US" sz="1100" kern="0" baseline="30000" dirty="0">
                          <a:effectLst/>
                          <a:latin typeface="BIZ UDPゴシック" panose="020B0400000000000000" pitchFamily="50" charset="-128"/>
                          <a:ea typeface="BIZ UDPゴシック" panose="020B0400000000000000" pitchFamily="50" charset="-128"/>
                        </a:rPr>
                        <a:t>2</a:t>
                      </a:r>
                      <a:r>
                        <a:rPr lang="en-US" sz="1100" kern="0" dirty="0">
                          <a:effectLst/>
                          <a:latin typeface="BIZ UDPゴシック" panose="020B0400000000000000" pitchFamily="50" charset="-128"/>
                          <a:ea typeface="BIZ UDPゴシック" panose="020B0400000000000000" pitchFamily="50" charset="-128"/>
                        </a:rPr>
                        <a:t>/</a:t>
                      </a:r>
                      <a:r>
                        <a:rPr lang="ja-JP" sz="1100" kern="0" dirty="0">
                          <a:effectLst/>
                          <a:latin typeface="BIZ UDPゴシック" panose="020B0400000000000000" pitchFamily="50" charset="-128"/>
                          <a:ea typeface="BIZ UDPゴシック" panose="020B0400000000000000" pitchFamily="50" charset="-128"/>
                        </a:rPr>
                        <a:t>年</a:t>
                      </a:r>
                      <a:r>
                        <a:rPr lang="ja-JP" altLang="en-US"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pPr algn="ct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47866378"/>
                  </a:ext>
                </a:extLst>
              </a:tr>
              <a:tr h="432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市街化区域</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市街化</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区域</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37695291"/>
                  </a:ext>
                </a:extLst>
              </a:tr>
              <a:tr h="324000">
                <a:tc rowSpan="4">
                  <a:txBody>
                    <a:bodyPr/>
                    <a:lstStyle/>
                    <a:p>
                      <a:pPr algn="ctr">
                        <a:lnSpc>
                          <a:spcPct val="100000"/>
                        </a:lnSpc>
                      </a:pPr>
                      <a:r>
                        <a:rPr lang="ja-JP" sz="1100" kern="0" dirty="0">
                          <a:effectLst/>
                          <a:latin typeface="BIZ UDPゴシック" panose="020B0400000000000000" pitchFamily="50" charset="-128"/>
                          <a:ea typeface="BIZ UDPゴシック" panose="020B0400000000000000" pitchFamily="50" charset="-128"/>
                        </a:rPr>
                        <a:t>Ⅰ（</a:t>
                      </a:r>
                      <a:r>
                        <a:rPr lang="ja-JP" altLang="en-US" sz="1100" kern="0" dirty="0">
                          <a:effectLst/>
                          <a:latin typeface="BIZ UDPゴシック" panose="020B0400000000000000" pitchFamily="50" charset="-128"/>
                          <a:ea typeface="BIZ UDPゴシック" panose="020B0400000000000000" pitchFamily="50" charset="-128"/>
                        </a:rPr>
                        <a:t>高</a:t>
                      </a:r>
                      <a:r>
                        <a:rPr lang="ja-JP" sz="1100" kern="0" dirty="0">
                          <a:effectLst/>
                          <a:latin typeface="BIZ UDPゴシック" panose="020B0400000000000000" pitchFamily="50" charset="-128"/>
                          <a:ea typeface="BIZ UDPゴシック" panose="020B0400000000000000" pitchFamily="50" charset="-128"/>
                        </a:rPr>
                        <a:t>）</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平野川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58,384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1,852 </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0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3,110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524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1,631,067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33,333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848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48.3 </a:t>
                      </a:r>
                    </a:p>
                  </a:txBody>
                  <a:tcPr marL="0" marR="0" marT="0" marB="0" anchor="ctr"/>
                </a:tc>
                <a:tc rowSpan="4">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 </a:t>
                      </a:r>
                    </a:p>
                  </a:txBody>
                  <a:tcPr marL="0" marR="0" marT="0" marB="0" anchor="ctr"/>
                </a:tc>
                <a:extLst>
                  <a:ext uri="{0D108BD9-81ED-4DB2-BD59-A6C34878D82A}">
                    <a16:rowId xmlns:a16="http://schemas.microsoft.com/office/drawing/2014/main" val="396774771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寝屋川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17,809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808</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125</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884576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63,263</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4,954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2697025263"/>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恩智川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32,569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4,827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646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86367033"/>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Ⅱ</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中</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西除川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6,105</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1,221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271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594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100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369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477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219,384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47,579 </a:t>
                      </a:r>
                    </a:p>
                  </a:txBody>
                  <a:tcPr marL="0" marR="0" marT="0" marB="0" anchor="ctr"/>
                </a:tc>
                <a:tc rowSpan="3">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114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25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a:t>
                      </a:r>
                    </a:p>
                  </a:txBody>
                  <a:tcPr marL="0" marR="0" marT="0" marB="0" anchor="ctr"/>
                </a:tc>
                <a:extLst>
                  <a:ext uri="{0D108BD9-81ED-4DB2-BD59-A6C34878D82A}">
                    <a16:rowId xmlns:a16="http://schemas.microsoft.com/office/drawing/2014/main" val="2477626921"/>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津田川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1,559</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193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1680982"/>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住吉川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1,372</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368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2796260"/>
                  </a:ext>
                </a:extLst>
              </a:tr>
              <a:tr h="32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kern="0" dirty="0">
                          <a:effectLst/>
                          <a:latin typeface="BIZ UDPゴシック" panose="020B0400000000000000" pitchFamily="50" charset="-128"/>
                          <a:ea typeface="BIZ UDPゴシック" panose="020B0400000000000000" pitchFamily="50" charset="-128"/>
                        </a:rPr>
                        <a:t>Ⅲ</a:t>
                      </a:r>
                      <a:r>
                        <a:rPr lang="ja-JP" altLang="ja-JP" sz="1100" kern="0" dirty="0">
                          <a:effectLst/>
                          <a:latin typeface="BIZ UDPゴシック" panose="020B0400000000000000" pitchFamily="50" charset="-128"/>
                          <a:ea typeface="BIZ UDPゴシック" panose="020B0400000000000000" pitchFamily="50" charset="-128"/>
                        </a:rPr>
                        <a:t>（</a:t>
                      </a:r>
                      <a:r>
                        <a:rPr lang="ja-JP" altLang="en-US" sz="1100" kern="0" dirty="0">
                          <a:effectLst/>
                          <a:latin typeface="BIZ UDPゴシック" panose="020B0400000000000000" pitchFamily="50" charset="-128"/>
                          <a:ea typeface="BIZ UDPゴシック" panose="020B0400000000000000" pitchFamily="50" charset="-128"/>
                        </a:rPr>
                        <a:t>低</a:t>
                      </a:r>
                      <a:r>
                        <a:rPr lang="ja-JP" altLang="ja-JP" sz="1100" kern="0" dirty="0">
                          <a:effectLst/>
                          <a:latin typeface="BIZ UDPゴシック" panose="020B0400000000000000" pitchFamily="50" charset="-128"/>
                          <a:ea typeface="BIZ UDPゴシック" panose="020B0400000000000000" pitchFamily="50" charset="-128"/>
                        </a:rPr>
                        <a:t>）</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梅川</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1,084</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706 </a:t>
                      </a:r>
                    </a:p>
                  </a:txBody>
                  <a:tcPr marL="0" marR="0" marT="0" marB="0" anchor="ct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30 </a:t>
                      </a:r>
                    </a:p>
                  </a:txBody>
                  <a:tcPr marL="0" marR="0" marT="0" marB="0" anchor="ct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586</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53</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297</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37,904</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15,835</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a:t>
                      </a:r>
                    </a:p>
                  </a:txBody>
                  <a:tcPr marL="0" marR="0" marT="0" marB="0" anchor="ctr">
                    <a:solidFill>
                      <a:schemeClr val="tx2">
                        <a:lumMod val="20000"/>
                        <a:lumOff val="80000"/>
                      </a:schemeClr>
                    </a:solidFill>
                  </a:tcPr>
                </a:tc>
                <a:tc rowSpan="3">
                  <a:txBody>
                    <a:bodyPr/>
                    <a:lstStyle/>
                    <a:p>
                      <a:pPr algn="ctr"/>
                      <a:r>
                        <a:rPr kumimoji="1" lang="en-US" altLang="ja-JP" sz="1100" dirty="0">
                          <a:latin typeface="BIZ UDPゴシック" panose="020B0400000000000000" pitchFamily="50" charset="-128"/>
                          <a:ea typeface="BIZ UDPゴシック" panose="020B0400000000000000" pitchFamily="50" charset="-128"/>
                        </a:rPr>
                        <a:t>8</a:t>
                      </a:r>
                      <a:endParaRPr kumimoji="1" lang="ja-JP" altLang="en-US" sz="1100" dirty="0">
                        <a:latin typeface="BIZ UDPゴシック" panose="020B0400000000000000" pitchFamily="50" charset="-128"/>
                        <a:ea typeface="BIZ UDPゴシック" panose="020B0400000000000000"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1.1</a:t>
                      </a:r>
                    </a:p>
                  </a:txBody>
                  <a:tcPr marL="0" marR="0" marT="0" marB="0" anchor="ctr">
                    <a:solidFill>
                      <a:schemeClr val="tx2">
                        <a:lumMod val="20000"/>
                        <a:lumOff val="80000"/>
                      </a:schemeClr>
                    </a:solidFill>
                  </a:tcPr>
                </a:tc>
                <a:tc rowSpan="3">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0.5</a:t>
                      </a:r>
                    </a:p>
                  </a:txBody>
                  <a:tcPr marL="0" marR="0" marT="0" marB="0" anchor="ctr">
                    <a:solidFill>
                      <a:schemeClr val="tx2">
                        <a:lumMod val="20000"/>
                        <a:lumOff val="80000"/>
                      </a:schemeClr>
                    </a:solidFill>
                  </a:tcPr>
                </a:tc>
                <a:extLst>
                  <a:ext uri="{0D108BD9-81ED-4DB2-BD59-A6C34878D82A}">
                    <a16:rowId xmlns:a16="http://schemas.microsoft.com/office/drawing/2014/main" val="2176887308"/>
                  </a:ext>
                </a:extLst>
              </a:tr>
              <a:tr h="32400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大川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1,731</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1,043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3383265"/>
                  </a:ext>
                </a:extLst>
              </a:tr>
              <a:tr h="324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一庫・大路次川</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63</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 </a:t>
                      </a:r>
                    </a:p>
                  </a:txBody>
                  <a:tcPr marL="0" marR="0" marT="0" marB="0" anchor="ct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 </a:t>
                      </a:r>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extLst>
                  <a:ext uri="{0D108BD9-81ED-4DB2-BD59-A6C34878D82A}">
                    <a16:rowId xmlns:a16="http://schemas.microsoft.com/office/drawing/2014/main" val="2843838686"/>
                  </a:ext>
                </a:extLst>
              </a:tr>
              <a:tr h="36000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tc>
                <a:tc hMerge="1">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1,985,101</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1,032</a:t>
                      </a:r>
                    </a:p>
                  </a:txBody>
                  <a:tcPr marL="0" marR="0" marT="0" marB="0" anchor="ct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58.8</a:t>
                      </a:r>
                    </a:p>
                  </a:txBody>
                  <a:tcPr marL="0" marR="0" marT="0" marB="0" anchor="ct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7657766"/>
                  </a:ext>
                </a:extLst>
              </a:tr>
            </a:tbl>
          </a:graphicData>
        </a:graphic>
      </p:graphicFrame>
      <p:sp>
        <p:nvSpPr>
          <p:cNvPr id="9" name="正方形/長方形 8">
            <a:extLst>
              <a:ext uri="{FF2B5EF4-FFF2-40B4-BE49-F238E27FC236}">
                <a16:creationId xmlns:a16="http://schemas.microsoft.com/office/drawing/2014/main" id="{FF69D348-EC2A-4C51-8BFF-9E742775566D}"/>
              </a:ext>
            </a:extLst>
          </p:cNvPr>
          <p:cNvSpPr/>
          <p:nvPr/>
        </p:nvSpPr>
        <p:spPr>
          <a:xfrm>
            <a:off x="5924550" y="1250696"/>
            <a:ext cx="1619250"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468E44A-FAAA-4E0C-9D24-86C5A4C572FC}"/>
              </a:ext>
            </a:extLst>
          </p:cNvPr>
          <p:cNvSpPr/>
          <p:nvPr/>
        </p:nvSpPr>
        <p:spPr>
          <a:xfrm>
            <a:off x="7543801" y="1250696"/>
            <a:ext cx="1117599"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DC10D18-4138-46B5-901D-3F3E9F8CCCCC}"/>
              </a:ext>
            </a:extLst>
          </p:cNvPr>
          <p:cNvSpPr/>
          <p:nvPr/>
        </p:nvSpPr>
        <p:spPr>
          <a:xfrm>
            <a:off x="8661401" y="1250696"/>
            <a:ext cx="1111456" cy="4843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41DD76D-6689-4EFE-BAC3-4373A49A9132}"/>
              </a:ext>
            </a:extLst>
          </p:cNvPr>
          <p:cNvSpPr/>
          <p:nvPr/>
        </p:nvSpPr>
        <p:spPr>
          <a:xfrm>
            <a:off x="3701162" y="2095500"/>
            <a:ext cx="1105788" cy="3676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A890BC3-8DAE-4C79-A62E-F4CB112A464D}"/>
              </a:ext>
            </a:extLst>
          </p:cNvPr>
          <p:cNvSpPr txBox="1"/>
          <p:nvPr/>
        </p:nvSpPr>
        <p:spPr>
          <a:xfrm>
            <a:off x="128033" y="6130349"/>
            <a:ext cx="9649936" cy="415498"/>
          </a:xfrm>
          <a:prstGeom prst="rect">
            <a:avLst/>
          </a:prstGeom>
          <a:noFill/>
        </p:spPr>
        <p:txBody>
          <a:bodyPr wrap="square" rtlCol="0">
            <a:spAutoFit/>
          </a:bodyPr>
          <a:lstStyle/>
          <a:p>
            <a:pPr marL="355600" indent="-355600"/>
            <a:r>
              <a:rPr kumimoji="1" lang="en-US" altLang="ja-JP" sz="1050" dirty="0">
                <a:latin typeface="BIZ UDPゴシック" panose="020B0400000000000000" pitchFamily="50" charset="-128"/>
                <a:ea typeface="BIZ UDPゴシック" panose="020B0400000000000000" pitchFamily="50" charset="-128"/>
              </a:rPr>
              <a:t>※1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個あたりの容量（</a:t>
            </a:r>
            <a:r>
              <a:rPr kumimoji="1" lang="en-US" altLang="ja-JP" sz="1050" dirty="0">
                <a:latin typeface="BIZ UDPゴシック" panose="020B0400000000000000" pitchFamily="50" charset="-128"/>
                <a:ea typeface="BIZ UDPゴシック" panose="020B0400000000000000" pitchFamily="50" charset="-128"/>
              </a:rPr>
              <a:t>0.52L/</a:t>
            </a:r>
            <a:r>
              <a:rPr kumimoji="1" lang="ja-JP" altLang="en-US" sz="1050" dirty="0">
                <a:latin typeface="BIZ UDPゴシック" panose="020B0400000000000000" pitchFamily="50" charset="-128"/>
                <a:ea typeface="BIZ UDPゴシック" panose="020B0400000000000000" pitchFamily="50" charset="-128"/>
              </a:rPr>
              <a:t>個）を用いて算定</a:t>
            </a:r>
          </a:p>
          <a:p>
            <a:pPr marL="355600" indent="-355600"/>
            <a:r>
              <a:rPr kumimoji="1" lang="en-US" altLang="ja-JP" sz="1050" dirty="0">
                <a:latin typeface="BIZ UDPゴシック" panose="020B0400000000000000" pitchFamily="50" charset="-128"/>
                <a:ea typeface="BIZ UDPゴシック" panose="020B0400000000000000" pitchFamily="50" charset="-128"/>
              </a:rPr>
              <a:t>※2	</a:t>
            </a:r>
            <a:r>
              <a:rPr kumimoji="1" lang="ja-JP" altLang="en-US" sz="1050" dirty="0">
                <a:latin typeface="BIZ UDPゴシック" panose="020B0400000000000000" pitchFamily="50" charset="-128"/>
                <a:ea typeface="BIZ UDPゴシック" panose="020B0400000000000000" pitchFamily="50" charset="-128"/>
              </a:rPr>
              <a:t>令和３年度に大阪府が実施した河川等のごみ組成調査結果におけるプラスチックごみの密度（</a:t>
            </a:r>
            <a:r>
              <a:rPr kumimoji="1" lang="en-US" altLang="ja-JP" sz="1050" dirty="0">
                <a:latin typeface="BIZ UDPゴシック" panose="020B0400000000000000" pitchFamily="50" charset="-128"/>
                <a:ea typeface="BIZ UDPゴシック" panose="020B0400000000000000" pitchFamily="50" charset="-128"/>
              </a:rPr>
              <a:t>0.057kg/L</a:t>
            </a:r>
            <a:r>
              <a:rPr kumimoji="1" lang="ja-JP" altLang="en-US" sz="1050" dirty="0">
                <a:latin typeface="BIZ UDPゴシック" panose="020B0400000000000000" pitchFamily="50" charset="-128"/>
                <a:ea typeface="BIZ UDPゴシック" panose="020B0400000000000000" pitchFamily="50" charset="-128"/>
              </a:rPr>
              <a:t>）を用いて算定</a:t>
            </a:r>
          </a:p>
        </p:txBody>
      </p:sp>
    </p:spTree>
    <p:extLst>
      <p:ext uri="{BB962C8B-B14F-4D97-AF65-F5344CB8AC3E}">
        <p14:creationId xmlns:p14="http://schemas.microsoft.com/office/powerpoint/2010/main" val="16106044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2686</TotalTime>
  <Words>9942</Words>
  <Application>Microsoft Office PowerPoint</Application>
  <PresentationFormat>A4 210 x 297 mm</PresentationFormat>
  <Paragraphs>1088</Paragraphs>
  <Slides>55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55</vt:i4>
      </vt:variant>
    </vt:vector>
  </HeadingPairs>
  <TitlesOfParts>
    <vt:vector size="63" baseType="lpstr">
      <vt:lpstr>BIZ UDPゴシック</vt:lpstr>
      <vt:lpstr>Meiryo UI</vt:lpstr>
      <vt:lpstr>游ゴシック</vt:lpstr>
      <vt:lpstr>Arial</vt:lpstr>
      <vt:lpstr>Calibri</vt:lpstr>
      <vt:lpstr>Calibri Light</vt:lpstr>
      <vt:lpstr>Wingdings</vt:lpstr>
      <vt:lpstr>Office テーマ</vt:lpstr>
      <vt:lpstr>「おおさか海ごみゼロプラン」 （大阪府海岸漂着物等対策推進地域計画） の取組状況について </vt:lpstr>
      <vt:lpstr>PowerPoint プレゼンテーション</vt:lpstr>
      <vt:lpstr> １．目標の達成状況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２．取組指標の状況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３．施策の実施状況等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「おおさか海ごみゼロプラン」（大阪府海岸漂着物等対策推進地域計画）</dc:title>
  <dc:creator>大阪府</dc:creator>
  <cp:lastModifiedBy>大阪府</cp:lastModifiedBy>
  <cp:revision>222</cp:revision>
  <cp:lastPrinted>2025-07-15T23:27:38Z</cp:lastPrinted>
  <dcterms:created xsi:type="dcterms:W3CDTF">2025-06-16T04:51:08Z</dcterms:created>
  <dcterms:modified xsi:type="dcterms:W3CDTF">2025-08-27T10:49:25Z</dcterms:modified>
</cp:coreProperties>
</file>