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64" r:id="rId3"/>
    <p:sldId id="258" r:id="rId4"/>
    <p:sldId id="259" r:id="rId5"/>
    <p:sldId id="260" r:id="rId6"/>
    <p:sldId id="261" r:id="rId7"/>
    <p:sldId id="257" r:id="rId8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0" autoAdjust="0"/>
    <p:restoredTop sz="94660"/>
  </p:normalViewPr>
  <p:slideViewPr>
    <p:cSldViewPr snapToGrid="0">
      <p:cViewPr varScale="1">
        <p:scale>
          <a:sx n="74" d="100"/>
          <a:sy n="74" d="100"/>
        </p:scale>
        <p:origin x="2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4C81-3F05-4C94-BC92-4AF3EF8B7A6F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BA320-98D7-4F13-B039-818DF65663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639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4C81-3F05-4C94-BC92-4AF3EF8B7A6F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BA320-98D7-4F13-B039-818DF65663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3971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4C81-3F05-4C94-BC92-4AF3EF8B7A6F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BA320-98D7-4F13-B039-818DF65663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3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4C81-3F05-4C94-BC92-4AF3EF8B7A6F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BA320-98D7-4F13-B039-818DF65663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727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4C81-3F05-4C94-BC92-4AF3EF8B7A6F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BA320-98D7-4F13-B039-818DF65663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7624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4C81-3F05-4C94-BC92-4AF3EF8B7A6F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BA320-98D7-4F13-B039-818DF65663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660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4C81-3F05-4C94-BC92-4AF3EF8B7A6F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BA320-98D7-4F13-B039-818DF65663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00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4C81-3F05-4C94-BC92-4AF3EF8B7A6F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BA320-98D7-4F13-B039-818DF65663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083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4C81-3F05-4C94-BC92-4AF3EF8B7A6F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BA320-98D7-4F13-B039-818DF65663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596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4C81-3F05-4C94-BC92-4AF3EF8B7A6F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BA320-98D7-4F13-B039-818DF65663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391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4C81-3F05-4C94-BC92-4AF3EF8B7A6F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BA320-98D7-4F13-B039-818DF65663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16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C4C81-3F05-4C94-BC92-4AF3EF8B7A6F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BA320-98D7-4F13-B039-818DF65663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342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3042" y="904343"/>
            <a:ext cx="79464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湾奥部における水質の平面分布に</a:t>
            </a:r>
            <a:r>
              <a:rPr kumimoji="1" lang="ja-JP" altLang="en-US" sz="4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ついて</a:t>
            </a:r>
            <a:endParaRPr kumimoji="1" lang="ja-JP" altLang="en-US" sz="3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139448" y="257577"/>
            <a:ext cx="1493949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資料 </a:t>
            </a:r>
            <a:r>
              <a:rPr kumimoji="1" lang="en-US" altLang="ja-JP" sz="2400" smtClean="0"/>
              <a:t>1-5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07447" y="2367173"/>
            <a:ext cx="8852461" cy="3088025"/>
          </a:xfrm>
          <a:prstGeom prst="rect">
            <a:avLst/>
          </a:prstGeom>
          <a:noFill/>
          <a:ln w="63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00"/>
              </a:lnSpc>
            </a:pPr>
            <a:endParaRPr kumimoji="1" lang="en-US" altLang="ja-JP" sz="2400" dirty="0" smtClean="0"/>
          </a:p>
          <a:p>
            <a:pPr>
              <a:lnSpc>
                <a:spcPts val="200"/>
              </a:lnSpc>
            </a:pPr>
            <a:endParaRPr kumimoji="1" lang="en-US" altLang="ja-JP" sz="2400" dirty="0" smtClean="0"/>
          </a:p>
          <a:p>
            <a:pPr>
              <a:lnSpc>
                <a:spcPts val="200"/>
              </a:lnSpc>
            </a:pPr>
            <a:endParaRPr kumimoji="1" lang="en-US" altLang="ja-JP" sz="2400" dirty="0"/>
          </a:p>
          <a:p>
            <a:pPr>
              <a:lnSpc>
                <a:spcPts val="200"/>
              </a:lnSpc>
            </a:pPr>
            <a:endParaRPr kumimoji="1" lang="en-US" altLang="ja-JP" sz="2400" dirty="0" smtClean="0"/>
          </a:p>
          <a:p>
            <a:pPr>
              <a:lnSpc>
                <a:spcPts val="200"/>
              </a:lnSpc>
            </a:pPr>
            <a:endParaRPr kumimoji="1" lang="en-US" altLang="ja-JP" sz="2400" dirty="0" smtClean="0"/>
          </a:p>
          <a:p>
            <a:pPr>
              <a:lnSpc>
                <a:spcPts val="200"/>
              </a:lnSpc>
            </a:pPr>
            <a:endParaRPr kumimoji="1" lang="en-US" altLang="ja-JP" sz="2400" dirty="0" smtClean="0"/>
          </a:p>
          <a:p>
            <a:r>
              <a:rPr kumimoji="1" lang="ja-JP" altLang="en-US" sz="2400" dirty="0" smtClean="0"/>
              <a:t>○  使用したデータ</a:t>
            </a:r>
            <a:endParaRPr kumimoji="1" lang="en-US" altLang="ja-JP" sz="2400" dirty="0" smtClean="0"/>
          </a:p>
          <a:p>
            <a:pPr>
              <a:lnSpc>
                <a:spcPts val="200"/>
              </a:lnSpc>
            </a:pPr>
            <a:endParaRPr kumimoji="1" lang="en-US" altLang="ja-JP" sz="2400" dirty="0"/>
          </a:p>
          <a:p>
            <a:pPr>
              <a:lnSpc>
                <a:spcPts val="200"/>
              </a:lnSpc>
            </a:pPr>
            <a:endParaRPr kumimoji="1" lang="en-US" altLang="ja-JP" sz="2400" dirty="0" smtClean="0"/>
          </a:p>
          <a:p>
            <a:pPr>
              <a:lnSpc>
                <a:spcPts val="200"/>
              </a:lnSpc>
            </a:pPr>
            <a:endParaRPr kumimoji="1" lang="en-US" altLang="ja-JP" sz="2400" dirty="0" smtClean="0"/>
          </a:p>
          <a:p>
            <a:r>
              <a:rPr kumimoji="1" lang="ja-JP" altLang="en-US" sz="2400" dirty="0"/>
              <a:t>　</a:t>
            </a:r>
            <a:r>
              <a:rPr kumimoji="1" lang="ja-JP" altLang="en-US" sz="2400" dirty="0" smtClean="0"/>
              <a:t>大阪府・兵庫県</a:t>
            </a:r>
            <a:r>
              <a:rPr kumimoji="1" lang="ja-JP" altLang="en-US" sz="2400" dirty="0"/>
              <a:t>・</a:t>
            </a:r>
            <a:r>
              <a:rPr kumimoji="1" lang="ja-JP" altLang="en-US" sz="2400" dirty="0" smtClean="0"/>
              <a:t>沿岸市が</a:t>
            </a:r>
            <a:r>
              <a:rPr kumimoji="1" lang="ja-JP" altLang="en-US" sz="2400" dirty="0"/>
              <a:t>、</a:t>
            </a:r>
            <a:r>
              <a:rPr kumimoji="1" lang="en-US" altLang="ja-JP" sz="2400" dirty="0" smtClean="0"/>
              <a:t>2018(</a:t>
            </a:r>
            <a:r>
              <a:rPr kumimoji="1" lang="ja-JP" altLang="en-US" sz="2400" dirty="0" smtClean="0"/>
              <a:t>平成</a:t>
            </a:r>
            <a:r>
              <a:rPr kumimoji="1" lang="en-US" altLang="ja-JP" sz="2400" dirty="0" smtClean="0"/>
              <a:t>30)</a:t>
            </a:r>
            <a:r>
              <a:rPr kumimoji="1" lang="ja-JP" altLang="en-US" sz="2400" dirty="0" smtClean="0"/>
              <a:t>～</a:t>
            </a:r>
            <a:r>
              <a:rPr kumimoji="1" lang="en-US" altLang="ja-JP" sz="2400" dirty="0" smtClean="0"/>
              <a:t>2020(</a:t>
            </a:r>
            <a:r>
              <a:rPr kumimoji="1" lang="ja-JP" altLang="en-US" sz="2400" dirty="0" smtClean="0"/>
              <a:t>令和２</a:t>
            </a:r>
            <a:r>
              <a:rPr kumimoji="1" lang="en-US" altLang="ja-JP" sz="2400" dirty="0" smtClean="0"/>
              <a:t>)</a:t>
            </a:r>
            <a:r>
              <a:rPr kumimoji="1" lang="ja-JP" altLang="en-US" sz="2400" dirty="0" smtClean="0"/>
              <a:t>年度に実施した公共用水域（海域および河川河口付近）の常時監視で得られたデータの平均値</a:t>
            </a:r>
            <a:endParaRPr kumimoji="1" lang="en-US" altLang="ja-JP" sz="2400" dirty="0"/>
          </a:p>
          <a:p>
            <a:endParaRPr kumimoji="1" lang="en-US" altLang="ja-JP" sz="2400" dirty="0"/>
          </a:p>
          <a:p>
            <a:r>
              <a:rPr kumimoji="1" lang="ja-JP" altLang="en-US" sz="2400" dirty="0" smtClean="0"/>
              <a:t>○ 整理した項目</a:t>
            </a:r>
            <a:endParaRPr kumimoji="1" lang="en-US" altLang="ja-JP" sz="2400" dirty="0" smtClean="0"/>
          </a:p>
          <a:p>
            <a:pPr>
              <a:lnSpc>
                <a:spcPts val="200"/>
              </a:lnSpc>
            </a:pPr>
            <a:endParaRPr kumimoji="1" lang="en-US" altLang="ja-JP" sz="2400" dirty="0" smtClean="0"/>
          </a:p>
          <a:p>
            <a:pPr>
              <a:lnSpc>
                <a:spcPts val="200"/>
              </a:lnSpc>
            </a:pPr>
            <a:endParaRPr kumimoji="1" lang="en-US" altLang="ja-JP" sz="2400" dirty="0"/>
          </a:p>
          <a:p>
            <a:r>
              <a:rPr kumimoji="1" lang="ja-JP" altLang="en-US" sz="2400" dirty="0" smtClean="0"/>
              <a:t>　</a:t>
            </a:r>
            <a:r>
              <a:rPr kumimoji="1" lang="en-US" altLang="ja-JP" sz="2400" dirty="0" smtClean="0"/>
              <a:t>T-N</a:t>
            </a:r>
            <a:r>
              <a:rPr kumimoji="1" lang="ja-JP" altLang="en-US" sz="2400" dirty="0" err="1" smtClean="0"/>
              <a:t>、</a:t>
            </a:r>
            <a:r>
              <a:rPr kumimoji="1" lang="en-US" altLang="ja-JP" sz="2400" dirty="0" smtClean="0"/>
              <a:t>DIN</a:t>
            </a:r>
            <a:r>
              <a:rPr kumimoji="1" lang="ja-JP" altLang="en-US" sz="2400" dirty="0" err="1" smtClean="0"/>
              <a:t>、</a:t>
            </a:r>
            <a:r>
              <a:rPr kumimoji="1" lang="en-US" altLang="ja-JP" sz="2400" dirty="0" smtClean="0"/>
              <a:t>T-P</a:t>
            </a:r>
            <a:r>
              <a:rPr kumimoji="1" lang="ja-JP" altLang="en-US" sz="2400" dirty="0" err="1" smtClean="0"/>
              <a:t>、</a:t>
            </a:r>
            <a:r>
              <a:rPr kumimoji="1" lang="en-US" altLang="ja-JP" sz="2400" dirty="0" smtClean="0"/>
              <a:t>DIP</a:t>
            </a:r>
            <a:r>
              <a:rPr kumimoji="1" lang="ja-JP" altLang="en-US" sz="2400" dirty="0" err="1" smtClean="0"/>
              <a:t>、</a:t>
            </a:r>
            <a:r>
              <a:rPr kumimoji="1" lang="en-US" altLang="ja-JP" sz="2400" dirty="0" smtClean="0"/>
              <a:t>COD</a:t>
            </a:r>
            <a:endParaRPr kumimoji="1" lang="en-US" altLang="ja-JP" sz="2400" dirty="0"/>
          </a:p>
          <a:p>
            <a:pPr>
              <a:lnSpc>
                <a:spcPts val="200"/>
              </a:lnSpc>
            </a:pPr>
            <a:endParaRPr kumimoji="1" lang="en-US" altLang="ja-JP" sz="2400" dirty="0" smtClean="0"/>
          </a:p>
          <a:p>
            <a:pPr>
              <a:lnSpc>
                <a:spcPts val="200"/>
              </a:lnSpc>
            </a:pPr>
            <a:endParaRPr kumimoji="1" lang="en-US" altLang="ja-JP" sz="2400" dirty="0" smtClean="0"/>
          </a:p>
          <a:p>
            <a:pPr>
              <a:lnSpc>
                <a:spcPts val="200"/>
              </a:lnSpc>
            </a:pPr>
            <a:endParaRPr kumimoji="1" lang="en-US" altLang="ja-JP" sz="2400" dirty="0"/>
          </a:p>
          <a:p>
            <a:pPr>
              <a:lnSpc>
                <a:spcPts val="200"/>
              </a:lnSpc>
            </a:pPr>
            <a:r>
              <a:rPr kumimoji="1" lang="ja-JP" altLang="en-US" sz="2400" dirty="0" smtClean="0"/>
              <a:t>　</a:t>
            </a:r>
            <a:endParaRPr kumimoji="1"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2498234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505270" y="6263076"/>
            <a:ext cx="2937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図１　調査地点図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331265" y="5890280"/>
            <a:ext cx="65747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ja-JP" altLang="ja-JP" sz="16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出典：国土数値情報</a:t>
            </a:r>
            <a:r>
              <a:rPr lang="en-US" altLang="ja-JP" sz="16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 | </a:t>
            </a:r>
            <a:r>
              <a:rPr lang="ja-JP" altLang="ja-JP" sz="16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行政区域データ</a:t>
            </a:r>
            <a:r>
              <a:rPr lang="en-US" altLang="ja-JP" sz="16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 (mlit.go.jp)</a:t>
            </a:r>
            <a:endParaRPr lang="ja-JP" altLang="ja-JP" sz="1600" kern="100" dirty="0">
              <a:latin typeface="游ゴシック" panose="020B0400000000000000" pitchFamily="50" charset="-128"/>
              <a:cs typeface="Courier New" panose="02070309020205020404" pitchFamily="49" charset="0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52549" y="514350"/>
            <a:ext cx="7620001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599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039787" y="6228834"/>
            <a:ext cx="6228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図２　</a:t>
            </a:r>
            <a:r>
              <a:rPr kumimoji="1"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T-N</a:t>
            </a:r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の水平分布</a:t>
            </a:r>
            <a:r>
              <a:rPr kumimoji="1"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（表層、</a:t>
            </a:r>
            <a:r>
              <a:rPr kumimoji="1"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mg/L</a:t>
            </a:r>
            <a:r>
              <a:rPr kumimoji="1"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331265" y="5890280"/>
            <a:ext cx="65747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ja-JP" altLang="ja-JP" sz="16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出典：国土数値情報</a:t>
            </a:r>
            <a:r>
              <a:rPr lang="en-US" altLang="ja-JP" sz="16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 | </a:t>
            </a:r>
            <a:r>
              <a:rPr lang="ja-JP" altLang="ja-JP" sz="16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行政区域データ</a:t>
            </a:r>
            <a:r>
              <a:rPr lang="en-US" altLang="ja-JP" sz="16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 (mlit.go.jp)</a:t>
            </a:r>
            <a:endParaRPr lang="ja-JP" altLang="ja-JP" sz="1600" kern="100" dirty="0">
              <a:latin typeface="游ゴシック" panose="020B0400000000000000" pitchFamily="50" charset="-128"/>
              <a:cs typeface="Courier New" panose="02070309020205020404" pitchFamily="49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23889" y="522969"/>
            <a:ext cx="7582488" cy="5162844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396607" y="4219461"/>
            <a:ext cx="2732183" cy="923330"/>
          </a:xfrm>
          <a:prstGeom prst="rect">
            <a:avLst/>
          </a:prstGeom>
          <a:noFill/>
          <a:ln w="952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河川や大阪府側の埋立地間海域の濃度が相対的に高い。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90869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011862" y="6228834"/>
            <a:ext cx="6284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図３　</a:t>
            </a:r>
            <a:r>
              <a:rPr kumimoji="1"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</a:t>
            </a:r>
            <a:r>
              <a:rPr kumimoji="1"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I</a:t>
            </a:r>
            <a:r>
              <a:rPr kumimoji="1"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N</a:t>
            </a:r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の水平分布</a:t>
            </a:r>
            <a:r>
              <a:rPr kumimoji="1"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（表層、</a:t>
            </a:r>
            <a:r>
              <a:rPr kumimoji="1"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mg/L</a:t>
            </a:r>
            <a:r>
              <a:rPr kumimoji="1"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331265" y="5890280"/>
            <a:ext cx="65747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ja-JP" altLang="ja-JP" sz="16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出典：国土数値情報</a:t>
            </a:r>
            <a:r>
              <a:rPr lang="en-US" altLang="ja-JP" sz="16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 | </a:t>
            </a:r>
            <a:r>
              <a:rPr lang="ja-JP" altLang="ja-JP" sz="16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行政区域データ</a:t>
            </a:r>
            <a:r>
              <a:rPr lang="en-US" altLang="ja-JP" sz="16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 (mlit.go.jp)</a:t>
            </a:r>
            <a:endParaRPr lang="ja-JP" altLang="ja-JP" sz="1600" kern="100" dirty="0">
              <a:latin typeface="游ゴシック" panose="020B0400000000000000" pitchFamily="50" charset="-128"/>
              <a:cs typeface="Courier New" panose="02070309020205020404" pitchFamily="49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67619" y="600362"/>
            <a:ext cx="7624690" cy="5120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486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042378" y="6228834"/>
            <a:ext cx="6185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図４　</a:t>
            </a:r>
            <a:r>
              <a:rPr kumimoji="1"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T-P</a:t>
            </a:r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の水平分布</a:t>
            </a:r>
            <a:r>
              <a:rPr kumimoji="1"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（表層、</a:t>
            </a:r>
            <a:r>
              <a:rPr kumimoji="1"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mg/L</a:t>
            </a:r>
            <a:r>
              <a:rPr kumimoji="1"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331265" y="5890280"/>
            <a:ext cx="65747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ja-JP" altLang="ja-JP" sz="16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出典：国土数値情報</a:t>
            </a:r>
            <a:r>
              <a:rPr lang="en-US" altLang="ja-JP" sz="16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 | </a:t>
            </a:r>
            <a:r>
              <a:rPr lang="ja-JP" altLang="ja-JP" sz="16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行政区域データ</a:t>
            </a:r>
            <a:r>
              <a:rPr lang="en-US" altLang="ja-JP" sz="16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 (mlit.go.jp)</a:t>
            </a:r>
            <a:endParaRPr lang="ja-JP" altLang="ja-JP" sz="1600" kern="100" dirty="0">
              <a:latin typeface="游ゴシック" panose="020B0400000000000000" pitchFamily="50" charset="-128"/>
              <a:cs typeface="Courier New" panose="02070309020205020404" pitchFamily="49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7279" y="558159"/>
            <a:ext cx="7652825" cy="5162844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396607" y="4219461"/>
            <a:ext cx="2732183" cy="646331"/>
          </a:xfrm>
          <a:prstGeom prst="rect">
            <a:avLst/>
          </a:prstGeom>
          <a:noFill/>
          <a:ln w="952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河川の濃度が相対的に高い。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8203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109703" y="6236133"/>
            <a:ext cx="6240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図５　</a:t>
            </a:r>
            <a:r>
              <a:rPr kumimoji="1"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DIP</a:t>
            </a:r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の水平分布</a:t>
            </a:r>
            <a:r>
              <a:rPr kumimoji="1"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（表層、</a:t>
            </a:r>
            <a:r>
              <a:rPr kumimoji="1"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mg/L</a:t>
            </a:r>
            <a:r>
              <a:rPr kumimoji="1"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02665" y="5806289"/>
            <a:ext cx="65747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ja-JP" altLang="ja-JP" sz="16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出典：国土数値情報</a:t>
            </a:r>
            <a:r>
              <a:rPr lang="en-US" altLang="ja-JP" sz="16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 | </a:t>
            </a:r>
            <a:r>
              <a:rPr lang="ja-JP" altLang="ja-JP" sz="16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行政区域データ</a:t>
            </a:r>
            <a:r>
              <a:rPr lang="en-US" altLang="ja-JP" sz="16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 (mlit.go.jp)</a:t>
            </a:r>
            <a:endParaRPr lang="ja-JP" altLang="ja-JP" sz="1600" kern="100" dirty="0">
              <a:latin typeface="游ゴシック" panose="020B0400000000000000" pitchFamily="50" charset="-128"/>
              <a:cs typeface="Courier New" panose="02070309020205020404" pitchFamily="49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81686" y="524019"/>
            <a:ext cx="7582486" cy="5190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700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997923" y="6228834"/>
            <a:ext cx="63501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図６　</a:t>
            </a:r>
            <a:r>
              <a:rPr kumimoji="1"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COD</a:t>
            </a:r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の水平分布</a:t>
            </a:r>
            <a:r>
              <a:rPr kumimoji="1"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（表層、</a:t>
            </a:r>
            <a:r>
              <a:rPr kumimoji="1"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mg/L</a:t>
            </a:r>
            <a:r>
              <a:rPr kumimoji="1"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331265" y="5890280"/>
            <a:ext cx="657473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ja-JP" altLang="ja-JP" sz="16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出典：国土数値情報</a:t>
            </a:r>
            <a:r>
              <a:rPr lang="en-US" altLang="ja-JP" sz="16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 | </a:t>
            </a:r>
            <a:r>
              <a:rPr lang="ja-JP" altLang="ja-JP" sz="16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行政区域データ</a:t>
            </a:r>
            <a:r>
              <a:rPr lang="en-US" altLang="ja-JP" sz="1600" kern="100" dirty="0">
                <a:latin typeface="游ゴシック" panose="020B0400000000000000" pitchFamily="50" charset="-128"/>
                <a:cs typeface="Courier New" panose="02070309020205020404" pitchFamily="49" charset="0"/>
              </a:rPr>
              <a:t> (mlit.go.jp)</a:t>
            </a:r>
            <a:endParaRPr lang="ja-JP" altLang="ja-JP" sz="1600" kern="100" dirty="0">
              <a:latin typeface="游ゴシック" panose="020B0400000000000000" pitchFamily="50" charset="-128"/>
              <a:cs typeface="Courier New" panose="02070309020205020404" pitchFamily="49" charset="0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95754" y="558159"/>
            <a:ext cx="7624690" cy="5162844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599082" y="4352811"/>
            <a:ext cx="2732183" cy="646331"/>
          </a:xfrm>
          <a:prstGeom prst="rect">
            <a:avLst/>
          </a:prstGeom>
          <a:noFill/>
          <a:ln w="952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兵庫県側の海域の濃度が相対的に高い。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6259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240</Words>
  <Application>Microsoft Office PowerPoint</Application>
  <PresentationFormat>A4 210 x 297 mm</PresentationFormat>
  <Paragraphs>37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5" baseType="lpstr">
      <vt:lpstr>Meiryo UI</vt:lpstr>
      <vt:lpstr>游ゴシック</vt:lpstr>
      <vt:lpstr>游ゴシック Light</vt:lpstr>
      <vt:lpstr>Arial</vt:lpstr>
      <vt:lpstr>Calibri</vt:lpstr>
      <vt:lpstr>Calibri Light</vt:lpstr>
      <vt:lpstr>Courier New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2021-10-26T01:27:56Z</dcterms:created>
  <dcterms:modified xsi:type="dcterms:W3CDTF">2021-10-26T01:28:01Z</dcterms:modified>
</cp:coreProperties>
</file>