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3"/>
  </p:notesMasterIdLst>
  <p:sldIdLst>
    <p:sldId id="258" r:id="rId2"/>
  </p:sldIdLst>
  <p:sldSz cx="12801600" cy="9601200" type="A3"/>
  <p:notesSz cx="6807200" cy="9939338"/>
  <p:defaultText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AA43A"/>
    <a:srgbClr val="A3F94D"/>
    <a:srgbClr val="81DFFF"/>
    <a:srgbClr val="FF66CC"/>
    <a:srgbClr val="FF99CC"/>
    <a:srgbClr val="00FF00"/>
    <a:srgbClr val="41AF41"/>
    <a:srgbClr val="FFFFFF"/>
    <a:srgbClr val="00B050"/>
    <a:srgbClr val="E6E6E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000" autoAdjust="0"/>
    <p:restoredTop sz="93784" autoAdjust="0"/>
  </p:normalViewPr>
  <p:slideViewPr>
    <p:cSldViewPr>
      <p:cViewPr varScale="1">
        <p:scale>
          <a:sx n="53" d="100"/>
          <a:sy n="53" d="100"/>
        </p:scale>
        <p:origin x="1420" y="40"/>
      </p:cViewPr>
      <p:guideLst>
        <p:guide orient="horz" pos="3024"/>
        <p:guide pos="403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9575" cy="496888"/>
          </a:xfrm>
          <a:prstGeom prst="rect">
            <a:avLst/>
          </a:prstGeom>
        </p:spPr>
        <p:txBody>
          <a:bodyPr vert="horz" lIns="91412" tIns="45706" rIns="91412" bIns="45706"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43" y="0"/>
            <a:ext cx="2949575" cy="496888"/>
          </a:xfrm>
          <a:prstGeom prst="rect">
            <a:avLst/>
          </a:prstGeom>
        </p:spPr>
        <p:txBody>
          <a:bodyPr vert="horz" lIns="91412" tIns="45706" rIns="91412" bIns="45706" rtlCol="0"/>
          <a:lstStyle>
            <a:lvl1pPr algn="r">
              <a:defRPr sz="1200"/>
            </a:lvl1pPr>
          </a:lstStyle>
          <a:p>
            <a:fld id="{9EFDEC38-9E6E-4F38-A92F-57AC730FB332}" type="datetimeFigureOut">
              <a:rPr kumimoji="1" lang="ja-JP" altLang="en-US" smtClean="0"/>
              <a:t>2025/11/28</a:t>
            </a:fld>
            <a:endParaRPr kumimoji="1" lang="ja-JP" altLang="en-US"/>
          </a:p>
        </p:txBody>
      </p:sp>
      <p:sp>
        <p:nvSpPr>
          <p:cNvPr id="4" name="スライド イメージ プレースホルダー 3"/>
          <p:cNvSpPr>
            <a:spLocks noGrp="1" noRot="1" noChangeAspect="1"/>
          </p:cNvSpPr>
          <p:nvPr>
            <p:ph type="sldImg" idx="2"/>
          </p:nvPr>
        </p:nvSpPr>
        <p:spPr>
          <a:xfrm>
            <a:off x="920750" y="746125"/>
            <a:ext cx="4965700" cy="3725863"/>
          </a:xfrm>
          <a:prstGeom prst="rect">
            <a:avLst/>
          </a:prstGeom>
          <a:noFill/>
          <a:ln w="12700">
            <a:solidFill>
              <a:prstClr val="black"/>
            </a:solidFill>
          </a:ln>
        </p:spPr>
        <p:txBody>
          <a:bodyPr vert="horz" lIns="91412" tIns="45706" rIns="91412" bIns="45706" rtlCol="0" anchor="ctr"/>
          <a:lstStyle/>
          <a:p>
            <a:endParaRPr lang="ja-JP" altLang="en-US"/>
          </a:p>
        </p:txBody>
      </p:sp>
      <p:sp>
        <p:nvSpPr>
          <p:cNvPr id="5" name="ノート プレースホルダー 4"/>
          <p:cNvSpPr>
            <a:spLocks noGrp="1"/>
          </p:cNvSpPr>
          <p:nvPr>
            <p:ph type="body" sz="quarter" idx="3"/>
          </p:nvPr>
        </p:nvSpPr>
        <p:spPr>
          <a:xfrm>
            <a:off x="681043" y="4721225"/>
            <a:ext cx="5445125" cy="4471988"/>
          </a:xfrm>
          <a:prstGeom prst="rect">
            <a:avLst/>
          </a:prstGeom>
        </p:spPr>
        <p:txBody>
          <a:bodyPr vert="horz" lIns="91412" tIns="45706" rIns="91412" bIns="45706"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5" y="9440863"/>
            <a:ext cx="2949575" cy="496887"/>
          </a:xfrm>
          <a:prstGeom prst="rect">
            <a:avLst/>
          </a:prstGeom>
        </p:spPr>
        <p:txBody>
          <a:bodyPr vert="horz" lIns="91412" tIns="45706" rIns="91412" bIns="45706"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43" y="9440863"/>
            <a:ext cx="2949575" cy="496887"/>
          </a:xfrm>
          <a:prstGeom prst="rect">
            <a:avLst/>
          </a:prstGeom>
        </p:spPr>
        <p:txBody>
          <a:bodyPr vert="horz" lIns="91412" tIns="45706" rIns="91412" bIns="45706" rtlCol="0" anchor="b"/>
          <a:lstStyle>
            <a:lvl1pPr algn="r">
              <a:defRPr sz="1200"/>
            </a:lvl1pPr>
          </a:lstStyle>
          <a:p>
            <a:fld id="{E89182C8-D04B-4A1A-8523-950FC9621A72}" type="slidenum">
              <a:rPr kumimoji="1" lang="ja-JP" altLang="en-US" smtClean="0"/>
              <a:t>‹#›</a:t>
            </a:fld>
            <a:endParaRPr kumimoji="1" lang="ja-JP" altLang="en-US"/>
          </a:p>
        </p:txBody>
      </p:sp>
    </p:spTree>
    <p:extLst>
      <p:ext uri="{BB962C8B-B14F-4D97-AF65-F5344CB8AC3E}">
        <p14:creationId xmlns:p14="http://schemas.microsoft.com/office/powerpoint/2010/main" val="3118460747"/>
      </p:ext>
    </p:extLst>
  </p:cSld>
  <p:clrMap bg1="lt1" tx1="dk1" bg2="lt2" tx2="dk2" accent1="accent1" accent2="accent2" accent3="accent3" accent4="accent4" accent5="accent5" accent6="accent6" hlink="hlink" folHlink="folHlink"/>
  <p:notesStyle>
    <a:lvl1pPr marL="0" algn="l" defTabSz="1280160" rtl="0" eaLnBrk="1" latinLnBrk="0" hangingPunct="1">
      <a:defRPr kumimoji="1" sz="1680" kern="1200">
        <a:solidFill>
          <a:schemeClr val="tx1"/>
        </a:solidFill>
        <a:latin typeface="+mn-lt"/>
        <a:ea typeface="+mn-ea"/>
        <a:cs typeface="+mn-cs"/>
      </a:defRPr>
    </a:lvl1pPr>
    <a:lvl2pPr marL="640080" algn="l" defTabSz="1280160" rtl="0" eaLnBrk="1" latinLnBrk="0" hangingPunct="1">
      <a:defRPr kumimoji="1" sz="1680" kern="1200">
        <a:solidFill>
          <a:schemeClr val="tx1"/>
        </a:solidFill>
        <a:latin typeface="+mn-lt"/>
        <a:ea typeface="+mn-ea"/>
        <a:cs typeface="+mn-cs"/>
      </a:defRPr>
    </a:lvl2pPr>
    <a:lvl3pPr marL="1280160" algn="l" defTabSz="1280160" rtl="0" eaLnBrk="1" latinLnBrk="0" hangingPunct="1">
      <a:defRPr kumimoji="1" sz="1680" kern="1200">
        <a:solidFill>
          <a:schemeClr val="tx1"/>
        </a:solidFill>
        <a:latin typeface="+mn-lt"/>
        <a:ea typeface="+mn-ea"/>
        <a:cs typeface="+mn-cs"/>
      </a:defRPr>
    </a:lvl3pPr>
    <a:lvl4pPr marL="1920240" algn="l" defTabSz="1280160" rtl="0" eaLnBrk="1" latinLnBrk="0" hangingPunct="1">
      <a:defRPr kumimoji="1" sz="1680" kern="1200">
        <a:solidFill>
          <a:schemeClr val="tx1"/>
        </a:solidFill>
        <a:latin typeface="+mn-lt"/>
        <a:ea typeface="+mn-ea"/>
        <a:cs typeface="+mn-cs"/>
      </a:defRPr>
    </a:lvl4pPr>
    <a:lvl5pPr marL="2560320" algn="l" defTabSz="1280160" rtl="0" eaLnBrk="1" latinLnBrk="0" hangingPunct="1">
      <a:defRPr kumimoji="1" sz="1680" kern="1200">
        <a:solidFill>
          <a:schemeClr val="tx1"/>
        </a:solidFill>
        <a:latin typeface="+mn-lt"/>
        <a:ea typeface="+mn-ea"/>
        <a:cs typeface="+mn-cs"/>
      </a:defRPr>
    </a:lvl5pPr>
    <a:lvl6pPr marL="3200400" algn="l" defTabSz="1280160" rtl="0" eaLnBrk="1" latinLnBrk="0" hangingPunct="1">
      <a:defRPr kumimoji="1" sz="1680" kern="1200">
        <a:solidFill>
          <a:schemeClr val="tx1"/>
        </a:solidFill>
        <a:latin typeface="+mn-lt"/>
        <a:ea typeface="+mn-ea"/>
        <a:cs typeface="+mn-cs"/>
      </a:defRPr>
    </a:lvl6pPr>
    <a:lvl7pPr marL="3840480" algn="l" defTabSz="1280160" rtl="0" eaLnBrk="1" latinLnBrk="0" hangingPunct="1">
      <a:defRPr kumimoji="1" sz="1680" kern="1200">
        <a:solidFill>
          <a:schemeClr val="tx1"/>
        </a:solidFill>
        <a:latin typeface="+mn-lt"/>
        <a:ea typeface="+mn-ea"/>
        <a:cs typeface="+mn-cs"/>
      </a:defRPr>
    </a:lvl7pPr>
    <a:lvl8pPr marL="4480560" algn="l" defTabSz="1280160" rtl="0" eaLnBrk="1" latinLnBrk="0" hangingPunct="1">
      <a:defRPr kumimoji="1" sz="1680" kern="1200">
        <a:solidFill>
          <a:schemeClr val="tx1"/>
        </a:solidFill>
        <a:latin typeface="+mn-lt"/>
        <a:ea typeface="+mn-ea"/>
        <a:cs typeface="+mn-cs"/>
      </a:defRPr>
    </a:lvl8pPr>
    <a:lvl9pPr marL="5120640" algn="l" defTabSz="1280160" rtl="0" eaLnBrk="1" latinLnBrk="0" hangingPunct="1">
      <a:defRPr kumimoji="1" sz="168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lang="ja-JP" altLang="en-US" dirty="0"/>
          </a:p>
        </p:txBody>
      </p:sp>
      <p:sp>
        <p:nvSpPr>
          <p:cNvPr id="4" name="スライド番号プレースホルダー 3"/>
          <p:cNvSpPr>
            <a:spLocks noGrp="1"/>
          </p:cNvSpPr>
          <p:nvPr>
            <p:ph type="sldNum" sz="quarter" idx="10"/>
          </p:nvPr>
        </p:nvSpPr>
        <p:spPr/>
        <p:txBody>
          <a:bodyPr/>
          <a:lstStyle/>
          <a:p>
            <a:fld id="{E89182C8-D04B-4A1A-8523-950FC9621A72}" type="slidenum">
              <a:rPr kumimoji="1" lang="ja-JP" altLang="en-US" smtClean="0"/>
              <a:t>1</a:t>
            </a:fld>
            <a:endParaRPr kumimoji="1" lang="ja-JP" altLang="en-US"/>
          </a:p>
        </p:txBody>
      </p:sp>
    </p:spTree>
    <p:extLst>
      <p:ext uri="{BB962C8B-B14F-4D97-AF65-F5344CB8AC3E}">
        <p14:creationId xmlns:p14="http://schemas.microsoft.com/office/powerpoint/2010/main" val="42785293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60120" y="2982596"/>
            <a:ext cx="10881360" cy="205803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920240" y="5440680"/>
            <a:ext cx="8961120" cy="2453640"/>
          </a:xfrm>
        </p:spPr>
        <p:txBody>
          <a:bodyPr/>
          <a:lstStyle>
            <a:lvl1pPr marL="0" indent="0" algn="ctr">
              <a:buNone/>
              <a:defRPr>
                <a:solidFill>
                  <a:schemeClr val="tx1">
                    <a:tint val="75000"/>
                  </a:schemeClr>
                </a:solidFill>
              </a:defRPr>
            </a:lvl1pPr>
            <a:lvl2pPr marL="640080" indent="0" algn="ctr">
              <a:buNone/>
              <a:defRPr>
                <a:solidFill>
                  <a:schemeClr val="tx1">
                    <a:tint val="75000"/>
                  </a:schemeClr>
                </a:solidFill>
              </a:defRPr>
            </a:lvl2pPr>
            <a:lvl3pPr marL="1280160" indent="0" algn="ctr">
              <a:buNone/>
              <a:defRPr>
                <a:solidFill>
                  <a:schemeClr val="tx1">
                    <a:tint val="75000"/>
                  </a:schemeClr>
                </a:solidFill>
              </a:defRPr>
            </a:lvl3pPr>
            <a:lvl4pPr marL="1920240" indent="0" algn="ctr">
              <a:buNone/>
              <a:defRPr>
                <a:solidFill>
                  <a:schemeClr val="tx1">
                    <a:tint val="75000"/>
                  </a:schemeClr>
                </a:solidFill>
              </a:defRPr>
            </a:lvl4pPr>
            <a:lvl5pPr marL="2560320" indent="0" algn="ctr">
              <a:buNone/>
              <a:defRPr>
                <a:solidFill>
                  <a:schemeClr val="tx1">
                    <a:tint val="75000"/>
                  </a:schemeClr>
                </a:solidFill>
              </a:defRPr>
            </a:lvl5pPr>
            <a:lvl6pPr marL="3200400" indent="0" algn="ctr">
              <a:buNone/>
              <a:defRPr>
                <a:solidFill>
                  <a:schemeClr val="tx1">
                    <a:tint val="75000"/>
                  </a:schemeClr>
                </a:solidFill>
              </a:defRPr>
            </a:lvl6pPr>
            <a:lvl7pPr marL="3840480" indent="0" algn="ctr">
              <a:buNone/>
              <a:defRPr>
                <a:solidFill>
                  <a:schemeClr val="tx1">
                    <a:tint val="75000"/>
                  </a:schemeClr>
                </a:solidFill>
              </a:defRPr>
            </a:lvl7pPr>
            <a:lvl8pPr marL="4480560" indent="0" algn="ctr">
              <a:buNone/>
              <a:defRPr>
                <a:solidFill>
                  <a:schemeClr val="tx1">
                    <a:tint val="75000"/>
                  </a:schemeClr>
                </a:solidFill>
              </a:defRPr>
            </a:lvl8pPr>
            <a:lvl9pPr marL="512064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4293706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166337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9281160" y="384494"/>
            <a:ext cx="2880360" cy="819213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640080" y="384494"/>
            <a:ext cx="8427720" cy="819213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9407294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7670385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1011238" y="6169661"/>
            <a:ext cx="10881360" cy="1906905"/>
          </a:xfrm>
        </p:spPr>
        <p:txBody>
          <a:bodyPr anchor="t"/>
          <a:lstStyle>
            <a:lvl1pPr algn="l">
              <a:defRPr sz="56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1011238" y="4069399"/>
            <a:ext cx="10881360" cy="2100262"/>
          </a:xfrm>
        </p:spPr>
        <p:txBody>
          <a:bodyPr anchor="b"/>
          <a:lstStyle>
            <a:lvl1pPr marL="0" indent="0">
              <a:buNone/>
              <a:defRPr sz="2800">
                <a:solidFill>
                  <a:schemeClr val="tx1">
                    <a:tint val="75000"/>
                  </a:schemeClr>
                </a:solidFill>
              </a:defRPr>
            </a:lvl1pPr>
            <a:lvl2pPr marL="640080" indent="0">
              <a:buNone/>
              <a:defRPr sz="2520">
                <a:solidFill>
                  <a:schemeClr val="tx1">
                    <a:tint val="75000"/>
                  </a:schemeClr>
                </a:solidFill>
              </a:defRPr>
            </a:lvl2pPr>
            <a:lvl3pPr marL="1280160" indent="0">
              <a:buNone/>
              <a:defRPr sz="2240">
                <a:solidFill>
                  <a:schemeClr val="tx1">
                    <a:tint val="75000"/>
                  </a:schemeClr>
                </a:solidFill>
              </a:defRPr>
            </a:lvl3pPr>
            <a:lvl4pPr marL="1920240" indent="0">
              <a:buNone/>
              <a:defRPr sz="1960">
                <a:solidFill>
                  <a:schemeClr val="tx1">
                    <a:tint val="75000"/>
                  </a:schemeClr>
                </a:solidFill>
              </a:defRPr>
            </a:lvl4pPr>
            <a:lvl5pPr marL="2560320" indent="0">
              <a:buNone/>
              <a:defRPr sz="1960">
                <a:solidFill>
                  <a:schemeClr val="tx1">
                    <a:tint val="75000"/>
                  </a:schemeClr>
                </a:solidFill>
              </a:defRPr>
            </a:lvl5pPr>
            <a:lvl6pPr marL="3200400" indent="0">
              <a:buNone/>
              <a:defRPr sz="1960">
                <a:solidFill>
                  <a:schemeClr val="tx1">
                    <a:tint val="75000"/>
                  </a:schemeClr>
                </a:solidFill>
              </a:defRPr>
            </a:lvl6pPr>
            <a:lvl7pPr marL="3840480" indent="0">
              <a:buNone/>
              <a:defRPr sz="1960">
                <a:solidFill>
                  <a:schemeClr val="tx1">
                    <a:tint val="75000"/>
                  </a:schemeClr>
                </a:solidFill>
              </a:defRPr>
            </a:lvl7pPr>
            <a:lvl8pPr marL="4480560" indent="0">
              <a:buNone/>
              <a:defRPr sz="1960">
                <a:solidFill>
                  <a:schemeClr val="tx1">
                    <a:tint val="75000"/>
                  </a:schemeClr>
                </a:solidFill>
              </a:defRPr>
            </a:lvl8pPr>
            <a:lvl9pPr marL="5120640" indent="0">
              <a:buNone/>
              <a:defRPr sz="196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4194284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6400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6507480" y="2240281"/>
            <a:ext cx="5654040" cy="6336348"/>
          </a:xfrm>
        </p:spPr>
        <p:txBody>
          <a:bodyPr/>
          <a:lstStyle>
            <a:lvl1pPr>
              <a:defRPr sz="3920"/>
            </a:lvl1pPr>
            <a:lvl2pPr>
              <a:defRPr sz="3360"/>
            </a:lvl2pPr>
            <a:lvl3pPr>
              <a:defRPr sz="2800"/>
            </a:lvl3pPr>
            <a:lvl4pPr>
              <a:defRPr sz="2520"/>
            </a:lvl4pPr>
            <a:lvl5pPr>
              <a:defRPr sz="2520"/>
            </a:lvl5pPr>
            <a:lvl6pPr>
              <a:defRPr sz="2520"/>
            </a:lvl6pPr>
            <a:lvl7pPr>
              <a:defRPr sz="2520"/>
            </a:lvl7pPr>
            <a:lvl8pPr>
              <a:defRPr sz="2520"/>
            </a:lvl8pPr>
            <a:lvl9pPr>
              <a:defRPr sz="252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7471716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149158"/>
            <a:ext cx="5656263"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640080" y="3044825"/>
            <a:ext cx="5656263"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6503036" y="2149158"/>
            <a:ext cx="5658485" cy="89566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6503036" y="3044825"/>
            <a:ext cx="5658485" cy="5531803"/>
          </a:xfrm>
        </p:spPr>
        <p:txBody>
          <a:bodyPr/>
          <a:lstStyle>
            <a:lvl1pPr>
              <a:defRPr sz="3360"/>
            </a:lvl1pPr>
            <a:lvl2pPr>
              <a:defRPr sz="2800"/>
            </a:lvl2pPr>
            <a:lvl3pPr>
              <a:defRPr sz="2520"/>
            </a:lvl3pPr>
            <a:lvl4pPr>
              <a:defRPr sz="2240"/>
            </a:lvl4pPr>
            <a:lvl5pPr>
              <a:defRPr sz="2240"/>
            </a:lvl5pPr>
            <a:lvl6pPr>
              <a:defRPr sz="2240"/>
            </a:lvl6pPr>
            <a:lvl7pPr>
              <a:defRPr sz="2240"/>
            </a:lvl7pPr>
            <a:lvl8pPr>
              <a:defRPr sz="2240"/>
            </a:lvl8pPr>
            <a:lvl9pPr>
              <a:defRPr sz="224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3192560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190834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822246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40081" y="382270"/>
            <a:ext cx="4211638" cy="1626870"/>
          </a:xfrm>
        </p:spPr>
        <p:txBody>
          <a:bodyPr anchor="b"/>
          <a:lstStyle>
            <a:lvl1pPr algn="l">
              <a:defRPr sz="28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5005070" y="382271"/>
            <a:ext cx="7156450" cy="8194358"/>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640081" y="2009141"/>
            <a:ext cx="4211638" cy="6567488"/>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442068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509203" y="6720840"/>
            <a:ext cx="7680960" cy="793433"/>
          </a:xfrm>
        </p:spPr>
        <p:txBody>
          <a:bodyPr anchor="b"/>
          <a:lstStyle>
            <a:lvl1pPr algn="l">
              <a:defRPr sz="2800" b="1"/>
            </a:lvl1pPr>
          </a:lstStyle>
          <a:p>
            <a:r>
              <a:rPr kumimoji="1" lang="ja-JP" altLang="en-US"/>
              <a:t>マスター タイトルの書式設定</a:t>
            </a:r>
          </a:p>
        </p:txBody>
      </p:sp>
      <p:sp>
        <p:nvSpPr>
          <p:cNvPr id="3" name="図プレースホルダー 2"/>
          <p:cNvSpPr>
            <a:spLocks noGrp="1"/>
          </p:cNvSpPr>
          <p:nvPr>
            <p:ph type="pic" idx="1"/>
          </p:nvPr>
        </p:nvSpPr>
        <p:spPr>
          <a:xfrm>
            <a:off x="2509203" y="857885"/>
            <a:ext cx="7680960" cy="5760720"/>
          </a:xfrm>
        </p:spPr>
        <p:txBody>
          <a:bodyPr/>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endParaRPr kumimoji="1" lang="ja-JP" altLang="en-US"/>
          </a:p>
        </p:txBody>
      </p:sp>
      <p:sp>
        <p:nvSpPr>
          <p:cNvPr id="4" name="テキスト プレースホルダー 3"/>
          <p:cNvSpPr>
            <a:spLocks noGrp="1"/>
          </p:cNvSpPr>
          <p:nvPr>
            <p:ph type="body" sz="half" idx="2"/>
          </p:nvPr>
        </p:nvSpPr>
        <p:spPr>
          <a:xfrm>
            <a:off x="2509203" y="7514273"/>
            <a:ext cx="7680960" cy="1126807"/>
          </a:xfrm>
        </p:spPr>
        <p:txBody>
          <a:bodyPr/>
          <a:lstStyle>
            <a:lvl1pPr marL="0" indent="0">
              <a:buNone/>
              <a:defRPr sz="1960"/>
            </a:lvl1pPr>
            <a:lvl2pPr marL="640080" indent="0">
              <a:buNone/>
              <a:defRPr sz="1680"/>
            </a:lvl2pPr>
            <a:lvl3pPr marL="1280160" indent="0">
              <a:buNone/>
              <a:defRPr sz="1400"/>
            </a:lvl3pPr>
            <a:lvl4pPr marL="1920240" indent="0">
              <a:buNone/>
              <a:defRPr sz="1260"/>
            </a:lvl4pPr>
            <a:lvl5pPr marL="2560320" indent="0">
              <a:buNone/>
              <a:defRPr sz="1260"/>
            </a:lvl5pPr>
            <a:lvl6pPr marL="3200400" indent="0">
              <a:buNone/>
              <a:defRPr sz="1260"/>
            </a:lvl6pPr>
            <a:lvl7pPr marL="3840480" indent="0">
              <a:buNone/>
              <a:defRPr sz="1260"/>
            </a:lvl7pPr>
            <a:lvl8pPr marL="4480560" indent="0">
              <a:buNone/>
              <a:defRPr sz="1260"/>
            </a:lvl8pPr>
            <a:lvl9pPr marL="5120640" indent="0">
              <a:buNone/>
              <a:defRPr sz="126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956A8B6C-6B1F-4BD3-B7F6-168A29555C89}" type="datetimeFigureOut">
              <a:rPr kumimoji="1" lang="ja-JP" altLang="en-US" smtClean="0"/>
              <a:t>2025/11/28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272482090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40080" y="384493"/>
            <a:ext cx="11521440" cy="16002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40080" y="2240281"/>
            <a:ext cx="11521440" cy="633634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40080" y="8898891"/>
            <a:ext cx="298704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956A8B6C-6B1F-4BD3-B7F6-168A29555C89}" type="datetimeFigureOut">
              <a:rPr kumimoji="1" lang="ja-JP" altLang="en-US" smtClean="0"/>
              <a:t>2025/11/28</a:t>
            </a:fld>
            <a:endParaRPr kumimoji="1" lang="ja-JP" altLang="en-US"/>
          </a:p>
        </p:txBody>
      </p:sp>
      <p:sp>
        <p:nvSpPr>
          <p:cNvPr id="5" name="フッター プレースホルダー 4"/>
          <p:cNvSpPr>
            <a:spLocks noGrp="1"/>
          </p:cNvSpPr>
          <p:nvPr>
            <p:ph type="ftr" sz="quarter" idx="3"/>
          </p:nvPr>
        </p:nvSpPr>
        <p:spPr>
          <a:xfrm>
            <a:off x="4373880" y="8898891"/>
            <a:ext cx="40538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9174480" y="8898891"/>
            <a:ext cx="298704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03334358-8247-4568-97F9-9763B8C66191}" type="slidenum">
              <a:rPr kumimoji="1" lang="ja-JP" altLang="en-US" smtClean="0"/>
              <a:t>‹#›</a:t>
            </a:fld>
            <a:endParaRPr kumimoji="1" lang="ja-JP" altLang="en-US"/>
          </a:p>
        </p:txBody>
      </p:sp>
    </p:spTree>
    <p:extLst>
      <p:ext uri="{BB962C8B-B14F-4D97-AF65-F5344CB8AC3E}">
        <p14:creationId xmlns:p14="http://schemas.microsoft.com/office/powerpoint/2010/main" val="866195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80160" rtl="0" eaLnBrk="1" latinLnBrk="0" hangingPunct="1">
        <a:spcBef>
          <a:spcPct val="0"/>
        </a:spcBef>
        <a:buNone/>
        <a:defRPr kumimoji="1" sz="6160" kern="1200">
          <a:solidFill>
            <a:schemeClr val="tx1"/>
          </a:solidFill>
          <a:latin typeface="+mj-lt"/>
          <a:ea typeface="+mj-ea"/>
          <a:cs typeface="+mj-cs"/>
        </a:defRPr>
      </a:lvl1pPr>
    </p:titleStyle>
    <p:bodyStyle>
      <a:lvl1pPr marL="480060" indent="-480060" algn="l" defTabSz="1280160" rtl="0" eaLnBrk="1" latinLnBrk="0" hangingPunct="1">
        <a:spcBef>
          <a:spcPct val="20000"/>
        </a:spcBef>
        <a:buFont typeface="Arial" panose="020B0604020202020204" pitchFamily="34" charset="0"/>
        <a:buChar char="•"/>
        <a:defRPr kumimoji="1" sz="4480" kern="1200">
          <a:solidFill>
            <a:schemeClr val="tx1"/>
          </a:solidFill>
          <a:latin typeface="+mn-lt"/>
          <a:ea typeface="+mn-ea"/>
          <a:cs typeface="+mn-cs"/>
        </a:defRPr>
      </a:lvl1pPr>
      <a:lvl2pPr marL="1040130" indent="-400050" algn="l" defTabSz="1280160" rtl="0" eaLnBrk="1" latinLnBrk="0" hangingPunct="1">
        <a:spcBef>
          <a:spcPct val="20000"/>
        </a:spcBef>
        <a:buFont typeface="Arial" panose="020B0604020202020204" pitchFamily="34" charset="0"/>
        <a:buChar char="–"/>
        <a:defRPr kumimoji="1" sz="3920" kern="1200">
          <a:solidFill>
            <a:schemeClr val="tx1"/>
          </a:solidFill>
          <a:latin typeface="+mn-lt"/>
          <a:ea typeface="+mn-ea"/>
          <a:cs typeface="+mn-cs"/>
        </a:defRPr>
      </a:lvl2pPr>
      <a:lvl3pPr marL="1600200" indent="-320040" algn="l" defTabSz="1280160" rtl="0" eaLnBrk="1" latinLnBrk="0" hangingPunct="1">
        <a:spcBef>
          <a:spcPct val="20000"/>
        </a:spcBef>
        <a:buFont typeface="Arial" panose="020B0604020202020204" pitchFamily="34" charset="0"/>
        <a:buChar char="•"/>
        <a:defRPr kumimoji="1" sz="3360" kern="1200">
          <a:solidFill>
            <a:schemeClr val="tx1"/>
          </a:solidFill>
          <a:latin typeface="+mn-lt"/>
          <a:ea typeface="+mn-ea"/>
          <a:cs typeface="+mn-cs"/>
        </a:defRPr>
      </a:lvl3pPr>
      <a:lvl4pPr marL="22402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4pPr>
      <a:lvl5pPr marL="288036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5pPr>
      <a:lvl6pPr marL="352044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6pPr>
      <a:lvl7pPr marL="416052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7pPr>
      <a:lvl8pPr marL="480060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8pPr>
      <a:lvl9pPr marL="5440680" indent="-320040" algn="l" defTabSz="128016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9pPr>
    </p:bodyStyle>
    <p:otherStyle>
      <a:defPPr>
        <a:defRPr lang="ja-JP"/>
      </a:defPPr>
      <a:lvl1pPr marL="0" algn="l" defTabSz="1280160" rtl="0" eaLnBrk="1" latinLnBrk="0" hangingPunct="1">
        <a:defRPr kumimoji="1" sz="2520" kern="1200">
          <a:solidFill>
            <a:schemeClr val="tx1"/>
          </a:solidFill>
          <a:latin typeface="+mn-lt"/>
          <a:ea typeface="+mn-ea"/>
          <a:cs typeface="+mn-cs"/>
        </a:defRPr>
      </a:lvl1pPr>
      <a:lvl2pPr marL="640080" algn="l" defTabSz="1280160" rtl="0" eaLnBrk="1" latinLnBrk="0" hangingPunct="1">
        <a:defRPr kumimoji="1" sz="2520" kern="1200">
          <a:solidFill>
            <a:schemeClr val="tx1"/>
          </a:solidFill>
          <a:latin typeface="+mn-lt"/>
          <a:ea typeface="+mn-ea"/>
          <a:cs typeface="+mn-cs"/>
        </a:defRPr>
      </a:lvl2pPr>
      <a:lvl3pPr marL="1280160" algn="l" defTabSz="1280160" rtl="0" eaLnBrk="1" latinLnBrk="0" hangingPunct="1">
        <a:defRPr kumimoji="1" sz="2520" kern="1200">
          <a:solidFill>
            <a:schemeClr val="tx1"/>
          </a:solidFill>
          <a:latin typeface="+mn-lt"/>
          <a:ea typeface="+mn-ea"/>
          <a:cs typeface="+mn-cs"/>
        </a:defRPr>
      </a:lvl3pPr>
      <a:lvl4pPr marL="1920240" algn="l" defTabSz="1280160" rtl="0" eaLnBrk="1" latinLnBrk="0" hangingPunct="1">
        <a:defRPr kumimoji="1" sz="2520" kern="1200">
          <a:solidFill>
            <a:schemeClr val="tx1"/>
          </a:solidFill>
          <a:latin typeface="+mn-lt"/>
          <a:ea typeface="+mn-ea"/>
          <a:cs typeface="+mn-cs"/>
        </a:defRPr>
      </a:lvl4pPr>
      <a:lvl5pPr marL="2560320" algn="l" defTabSz="1280160" rtl="0" eaLnBrk="1" latinLnBrk="0" hangingPunct="1">
        <a:defRPr kumimoji="1" sz="2520" kern="1200">
          <a:solidFill>
            <a:schemeClr val="tx1"/>
          </a:solidFill>
          <a:latin typeface="+mn-lt"/>
          <a:ea typeface="+mn-ea"/>
          <a:cs typeface="+mn-cs"/>
        </a:defRPr>
      </a:lvl5pPr>
      <a:lvl6pPr marL="3200400" algn="l" defTabSz="1280160" rtl="0" eaLnBrk="1" latinLnBrk="0" hangingPunct="1">
        <a:defRPr kumimoji="1" sz="2520" kern="1200">
          <a:solidFill>
            <a:schemeClr val="tx1"/>
          </a:solidFill>
          <a:latin typeface="+mn-lt"/>
          <a:ea typeface="+mn-ea"/>
          <a:cs typeface="+mn-cs"/>
        </a:defRPr>
      </a:lvl6pPr>
      <a:lvl7pPr marL="3840480" algn="l" defTabSz="1280160" rtl="0" eaLnBrk="1" latinLnBrk="0" hangingPunct="1">
        <a:defRPr kumimoji="1" sz="2520" kern="1200">
          <a:solidFill>
            <a:schemeClr val="tx1"/>
          </a:solidFill>
          <a:latin typeface="+mn-lt"/>
          <a:ea typeface="+mn-ea"/>
          <a:cs typeface="+mn-cs"/>
        </a:defRPr>
      </a:lvl7pPr>
      <a:lvl8pPr marL="4480560" algn="l" defTabSz="1280160" rtl="0" eaLnBrk="1" latinLnBrk="0" hangingPunct="1">
        <a:defRPr kumimoji="1" sz="2520" kern="1200">
          <a:solidFill>
            <a:schemeClr val="tx1"/>
          </a:solidFill>
          <a:latin typeface="+mn-lt"/>
          <a:ea typeface="+mn-ea"/>
          <a:cs typeface="+mn-cs"/>
        </a:defRPr>
      </a:lvl8pPr>
      <a:lvl9pPr marL="5120640" algn="l" defTabSz="1280160" rtl="0" eaLnBrk="1" latinLnBrk="0" hangingPunct="1">
        <a:defRPr kumimoji="1"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pn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png"/><Relationship Id="rId4" Type="http://schemas.openxmlformats.org/officeDocument/2006/relationships/image" Target="../media/image2.e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 name="正方形/長方形 85">
            <a:extLst>
              <a:ext uri="{FF2B5EF4-FFF2-40B4-BE49-F238E27FC236}">
                <a16:creationId xmlns:a16="http://schemas.microsoft.com/office/drawing/2014/main" id="{0EB81648-8670-4592-9564-A17307E854FA}"/>
              </a:ext>
            </a:extLst>
          </p:cNvPr>
          <p:cNvSpPr/>
          <p:nvPr/>
        </p:nvSpPr>
        <p:spPr>
          <a:xfrm>
            <a:off x="2562587" y="2917067"/>
            <a:ext cx="10116061" cy="2180520"/>
          </a:xfrm>
          <a:prstGeom prst="rect">
            <a:avLst/>
          </a:prstGeom>
          <a:solidFill>
            <a:srgbClr val="D9F5FF"/>
          </a:solidFill>
          <a:ln w="12700" cap="flat" cmpd="sng" algn="ctr">
            <a:noFill/>
            <a:prstDash val="solid"/>
            <a:miter lim="800000"/>
          </a:ln>
          <a:effectLst/>
        </p:spPr>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600" b="0" i="0" u="none" strike="noStrike" kern="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grpSp>
        <p:nvGrpSpPr>
          <p:cNvPr id="9" name="グループ化 8">
            <a:extLst>
              <a:ext uri="{FF2B5EF4-FFF2-40B4-BE49-F238E27FC236}">
                <a16:creationId xmlns:a16="http://schemas.microsoft.com/office/drawing/2014/main" id="{3820F04F-232A-413C-A7F5-50D5C5EDC103}"/>
              </a:ext>
            </a:extLst>
          </p:cNvPr>
          <p:cNvGrpSpPr/>
          <p:nvPr/>
        </p:nvGrpSpPr>
        <p:grpSpPr>
          <a:xfrm>
            <a:off x="93458" y="6823248"/>
            <a:ext cx="8547666" cy="2698685"/>
            <a:chOff x="4371662" y="7731739"/>
            <a:chExt cx="2882587" cy="3337325"/>
          </a:xfrm>
        </p:grpSpPr>
        <p:sp>
          <p:nvSpPr>
            <p:cNvPr id="78" name="角丸四角形 77"/>
            <p:cNvSpPr/>
            <p:nvPr/>
          </p:nvSpPr>
          <p:spPr>
            <a:xfrm>
              <a:off x="4371662" y="8056978"/>
              <a:ext cx="2882587" cy="3012086"/>
            </a:xfrm>
            <a:prstGeom prst="roundRect">
              <a:avLst>
                <a:gd name="adj" fmla="val 0"/>
              </a:avLst>
            </a:prstGeom>
            <a:solidFill>
              <a:schemeClr val="bg1"/>
            </a:solidFill>
            <a:ln>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pPr>
                <a:lnSpc>
                  <a:spcPct val="110000"/>
                </a:lnSpc>
              </a:pPr>
              <a:r>
                <a:rPr lang="en-US" altLang="ja-JP" sz="1200" dirty="0">
                  <a:solidFill>
                    <a:schemeClr val="tx1"/>
                  </a:solidFill>
                  <a:latin typeface="Meiryo UI" panose="020B0604030504040204" pitchFamily="50" charset="-128"/>
                  <a:ea typeface="Meiryo UI" panose="020B0604030504040204" pitchFamily="50" charset="-128"/>
                </a:rPr>
                <a:t>2024</a:t>
              </a:r>
              <a:r>
                <a:rPr lang="ja-JP" altLang="en-US" sz="1200" dirty="0">
                  <a:solidFill>
                    <a:schemeClr val="tx1"/>
                  </a:solidFill>
                  <a:latin typeface="Meiryo UI" panose="020B0604030504040204" pitchFamily="50" charset="-128"/>
                  <a:ea typeface="Meiryo UI" panose="020B0604030504040204" pitchFamily="50" charset="-128"/>
                </a:rPr>
                <a:t>年度の取組み状況、</a:t>
              </a:r>
              <a:r>
                <a:rPr lang="en-US" altLang="ja-JP" sz="1200" dirty="0">
                  <a:solidFill>
                    <a:schemeClr val="tx1"/>
                  </a:solidFill>
                  <a:latin typeface="Meiryo UI" panose="020B0604030504040204" pitchFamily="50" charset="-128"/>
                  <a:ea typeface="Meiryo UI" panose="020B0604030504040204" pitchFamily="50" charset="-128"/>
                </a:rPr>
                <a:t>2025</a:t>
              </a:r>
              <a:r>
                <a:rPr lang="ja-JP" altLang="en-US" sz="1200" dirty="0">
                  <a:solidFill>
                    <a:schemeClr val="tx1"/>
                  </a:solidFill>
                  <a:latin typeface="Meiryo UI" panose="020B0604030504040204" pitchFamily="50" charset="-128"/>
                  <a:ea typeface="Meiryo UI" panose="020B0604030504040204" pitchFamily="50" charset="-128"/>
                </a:rPr>
                <a:t>年度の取組み予定及び</a:t>
              </a:r>
              <a:r>
                <a:rPr lang="en-US" altLang="ja-JP" sz="1200" dirty="0">
                  <a:solidFill>
                    <a:schemeClr val="tx1"/>
                  </a:solidFill>
                  <a:latin typeface="Meiryo UI" panose="020B0604030504040204" pitchFamily="50" charset="-128"/>
                  <a:ea typeface="Meiryo UI" panose="020B0604030504040204" pitchFamily="50" charset="-128"/>
                </a:rPr>
                <a:t>2026</a:t>
              </a:r>
              <a:r>
                <a:rPr lang="ja-JP" altLang="en-US" sz="1200" dirty="0">
                  <a:solidFill>
                    <a:schemeClr val="tx1"/>
                  </a:solidFill>
                  <a:latin typeface="Meiryo UI" panose="020B0604030504040204" pitchFamily="50" charset="-128"/>
                  <a:ea typeface="Meiryo UI" panose="020B0604030504040204" pitchFamily="50" charset="-128"/>
                </a:rPr>
                <a:t>年度の地域戦略中間見直しを踏まえて検証。</a:t>
              </a:r>
              <a:endParaRPr lang="en-US" altLang="ja-JP" sz="1200" dirty="0">
                <a:solidFill>
                  <a:schemeClr val="tx1"/>
                </a:solidFill>
                <a:latin typeface="Meiryo UI" panose="020B0604030504040204" pitchFamily="50" charset="-128"/>
                <a:ea typeface="Meiryo UI" panose="020B0604030504040204" pitchFamily="50" charset="-128"/>
              </a:endParaRPr>
            </a:p>
            <a:p>
              <a:pPr>
                <a:lnSpc>
                  <a:spcPct val="110000"/>
                </a:lnSpc>
              </a:pPr>
              <a:r>
                <a:rPr lang="ja-JP" altLang="en-US" sz="1200" dirty="0">
                  <a:latin typeface="Meiryo UI" panose="020B0604030504040204" pitchFamily="50" charset="-128"/>
                  <a:ea typeface="Meiryo UI" panose="020B0604030504040204" pitchFamily="50" charset="-128"/>
                </a:rPr>
                <a:t>・自然共生サイトを活用して府民に生物多様性の価値を感じてもらうことが重要であり、</a:t>
              </a:r>
              <a:r>
                <a:rPr lang="ja-JP" altLang="en-US" sz="1200" dirty="0">
                  <a:solidFill>
                    <a:schemeClr val="tx1"/>
                  </a:solidFill>
                  <a:latin typeface="Meiryo UI" panose="020B0604030504040204" pitchFamily="50" charset="-128"/>
                  <a:ea typeface="Meiryo UI" panose="020B0604030504040204" pitchFamily="50" charset="-128"/>
                </a:rPr>
                <a:t>より質の高い自然環境を提供する取組みを推進し、</a:t>
              </a:r>
              <a:endParaRPr lang="en-US" altLang="ja-JP" sz="1200" dirty="0">
                <a:solidFill>
                  <a:schemeClr val="tx1"/>
                </a:solidFill>
                <a:latin typeface="Meiryo UI" panose="020B0604030504040204" pitchFamily="50" charset="-128"/>
                <a:ea typeface="Meiryo UI" panose="020B0604030504040204" pitchFamily="50" charset="-128"/>
              </a:endParaRPr>
            </a:p>
            <a:p>
              <a:pPr>
                <a:lnSpc>
                  <a:spcPct val="110000"/>
                </a:lnSpc>
              </a:pPr>
              <a:r>
                <a:rPr lang="ja-JP" altLang="en-US" sz="1200" dirty="0">
                  <a:solidFill>
                    <a:schemeClr val="tx1"/>
                  </a:solidFill>
                  <a:latin typeface="Meiryo UI" panose="020B0604030504040204" pitchFamily="50" charset="-128"/>
                  <a:ea typeface="Meiryo UI" panose="020B0604030504040204" pitchFamily="50" charset="-128"/>
                </a:rPr>
                <a:t>　都市部のみどりを自然を身近に感じる場所として活用されたい。</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200" dirty="0">
                  <a:solidFill>
                    <a:schemeClr val="tx1"/>
                  </a:solidFill>
                  <a:highlight>
                    <a:srgbClr val="FFFFFF"/>
                  </a:highlight>
                  <a:latin typeface="Meiryo UI" panose="020B0604030504040204" pitchFamily="50" charset="-128"/>
                  <a:ea typeface="Meiryo UI" panose="020B0604030504040204" pitchFamily="50" charset="-128"/>
                </a:rPr>
                <a:t>・自然共生サイト認定に向けて市町村と連携し、候補地の情報発信をするなどして府民・団体の活動支援を進められたい。</a:t>
              </a:r>
              <a:endParaRPr lang="en-US" altLang="ja-JP" sz="1200" dirty="0">
                <a:solidFill>
                  <a:schemeClr val="tx1"/>
                </a:solidFill>
                <a:latin typeface="Meiryo UI" panose="020B0604030504040204" pitchFamily="50" charset="-128"/>
                <a:ea typeface="Meiryo UI" panose="020B0604030504040204" pitchFamily="50" charset="-128"/>
              </a:endParaRPr>
            </a:p>
            <a:p>
              <a:r>
                <a:rPr lang="ja-JP" altLang="en-US" sz="14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市町村の生物多様性地域戦略策定の働きかけ</a:t>
              </a:r>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現在５市町村）に取り組まれたい。</a:t>
              </a:r>
              <a:endParaRPr lang="en-US" altLang="ja-JP" sz="1200" dirty="0">
                <a:solidFill>
                  <a:schemeClr val="tx1"/>
                </a:solidFill>
                <a:latin typeface="Meiryo UI" panose="020B0604030504040204" pitchFamily="50" charset="-128"/>
                <a:ea typeface="Meiryo UI" panose="020B0604030504040204" pitchFamily="50" charset="-128"/>
              </a:endParaRPr>
            </a:p>
            <a:p>
              <a:pPr>
                <a:lnSpc>
                  <a:spcPct val="110000"/>
                </a:lnSpc>
              </a:pPr>
              <a:r>
                <a:rPr lang="ja-JP" altLang="en-US" sz="1200" dirty="0">
                  <a:solidFill>
                    <a:schemeClr val="tx1"/>
                  </a:solidFill>
                  <a:latin typeface="Meiryo UI" panose="020B0604030504040204" pitchFamily="50" charset="-128"/>
                  <a:ea typeface="Meiryo UI" panose="020B0604030504040204" pitchFamily="50" charset="-128"/>
                </a:rPr>
                <a:t>・事業者等との連携については、各部局と連携して「おおさか生物多様性応援宣言」制度への参画団体の拡大に努め、事業活動における生　</a:t>
              </a:r>
              <a:endParaRPr lang="en-US" altLang="ja-JP" sz="1200" dirty="0">
                <a:solidFill>
                  <a:schemeClr val="tx1"/>
                </a:solidFill>
                <a:latin typeface="Meiryo UI" panose="020B0604030504040204" pitchFamily="50" charset="-128"/>
                <a:ea typeface="Meiryo UI" panose="020B0604030504040204" pitchFamily="50" charset="-128"/>
              </a:endParaRPr>
            </a:p>
            <a:p>
              <a:pPr>
                <a:lnSpc>
                  <a:spcPct val="110000"/>
                </a:lnSpc>
              </a:pPr>
              <a:r>
                <a:rPr lang="ja-JP" altLang="en-US" sz="1200" dirty="0">
                  <a:solidFill>
                    <a:schemeClr val="tx1"/>
                  </a:solidFill>
                  <a:latin typeface="Meiryo UI" panose="020B0604030504040204" pitchFamily="50" charset="-128"/>
                  <a:ea typeface="Meiryo UI" panose="020B0604030504040204" pitchFamily="50" charset="-128"/>
                </a:rPr>
                <a:t>　物多様性の重要性を周知されたい。</a:t>
              </a:r>
              <a:endParaRPr lang="ja-JP" altLang="en-US" sz="1200" dirty="0">
                <a:solidFill>
                  <a:schemeClr val="tx1"/>
                </a:solidFill>
                <a:highlight>
                  <a:srgbClr val="FFFFFF"/>
                </a:highlight>
                <a:latin typeface="Meiryo UI" panose="020B0604030504040204" pitchFamily="50" charset="-128"/>
                <a:ea typeface="Meiryo UI" panose="020B0604030504040204" pitchFamily="50" charset="-128"/>
              </a:endParaRPr>
            </a:p>
            <a:p>
              <a:pPr>
                <a:lnSpc>
                  <a:spcPct val="110000"/>
                </a:lnSpc>
              </a:pPr>
              <a:r>
                <a:rPr lang="ja-JP" altLang="en-US" sz="1200" dirty="0">
                  <a:solidFill>
                    <a:schemeClr val="tx1"/>
                  </a:solidFill>
                  <a:highlight>
                    <a:srgbClr val="FFFFFF"/>
                  </a:highlight>
                  <a:latin typeface="Meiryo UI" panose="020B0604030504040204" pitchFamily="50" charset="-128"/>
                  <a:ea typeface="Meiryo UI" panose="020B0604030504040204" pitchFamily="50" charset="-128"/>
                </a:rPr>
                <a:t>・レッドリスト改訂においては自然環境保全につながるよう行政施策への活用を検討されたい。</a:t>
              </a:r>
            </a:p>
            <a:p>
              <a:pPr>
                <a:lnSpc>
                  <a:spcPct val="110000"/>
                </a:lnSpc>
              </a:pPr>
              <a:r>
                <a:rPr lang="ja-JP" altLang="en-US" sz="1200" dirty="0">
                  <a:solidFill>
                    <a:schemeClr val="tx1"/>
                  </a:solidFill>
                  <a:highlight>
                    <a:srgbClr val="FFFFFF"/>
                  </a:highlight>
                  <a:latin typeface="Meiryo UI" panose="020B0604030504040204" pitchFamily="50" charset="-128"/>
                  <a:ea typeface="Meiryo UI" panose="020B0604030504040204" pitchFamily="50" charset="-128"/>
                </a:rPr>
                <a:t>・モニタリング指標について目標達成に向けて各取組みの効果等の検証についても検討されたい。　　　　　　　 </a:t>
              </a:r>
            </a:p>
            <a:p>
              <a:r>
                <a:rPr lang="ja-JP" altLang="en-US" sz="1100" dirty="0">
                  <a:solidFill>
                    <a:schemeClr val="tx1"/>
                  </a:solidFill>
                  <a:latin typeface="Meiryo UI" panose="020B0604030504040204" pitchFamily="50" charset="-128"/>
                  <a:ea typeface="Meiryo UI" panose="020B0604030504040204" pitchFamily="50" charset="-128"/>
                </a:rPr>
                <a:t>・地域戦略の中間見直しには、府内の「生物多様性の危機」の現況把握とそれらに基づく対策を検討するとともに、企業・団体・府民の多様な主体の意</a:t>
              </a:r>
              <a:endParaRPr lang="en-US" altLang="ja-JP" sz="1100" dirty="0">
                <a:solidFill>
                  <a:schemeClr val="tx1"/>
                </a:solidFill>
                <a:latin typeface="Meiryo UI" panose="020B0604030504040204" pitchFamily="50" charset="-128"/>
                <a:ea typeface="Meiryo UI" panose="020B0604030504040204" pitchFamily="50" charset="-128"/>
              </a:endParaRPr>
            </a:p>
            <a:p>
              <a:r>
                <a:rPr lang="ja-JP" altLang="en-US" sz="1100" dirty="0">
                  <a:solidFill>
                    <a:schemeClr val="tx1"/>
                  </a:solidFill>
                  <a:latin typeface="Meiryo UI" panose="020B0604030504040204" pitchFamily="50" charset="-128"/>
                  <a:ea typeface="Meiryo UI" panose="020B0604030504040204" pitchFamily="50" charset="-128"/>
                </a:rPr>
                <a:t>　見を反映されたい。</a:t>
              </a:r>
              <a:endParaRPr lang="en-US" altLang="ja-JP" sz="1100" dirty="0">
                <a:solidFill>
                  <a:schemeClr val="tx1"/>
                </a:solidFill>
                <a:latin typeface="Meiryo UI" panose="020B0604030504040204" pitchFamily="50" charset="-128"/>
                <a:ea typeface="Meiryo UI" panose="020B0604030504040204" pitchFamily="50" charset="-128"/>
              </a:endParaRPr>
            </a:p>
          </p:txBody>
        </p:sp>
        <p:sp>
          <p:nvSpPr>
            <p:cNvPr id="79" name="角丸四角形 78"/>
            <p:cNvSpPr/>
            <p:nvPr/>
          </p:nvSpPr>
          <p:spPr>
            <a:xfrm>
              <a:off x="4372795" y="7731739"/>
              <a:ext cx="2880321" cy="318275"/>
            </a:xfrm>
            <a:prstGeom prst="roundRect">
              <a:avLst>
                <a:gd name="adj" fmla="val 0"/>
              </a:avLst>
            </a:prstGeom>
            <a:solidFill>
              <a:srgbClr val="339933"/>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en-US" altLang="ja-JP" sz="1050" b="1" dirty="0">
                  <a:latin typeface="Meiryo UI" pitchFamily="50" charset="-128"/>
                  <a:ea typeface="Meiryo UI" pitchFamily="50" charset="-128"/>
                  <a:cs typeface="Meiryo UI" pitchFamily="50" charset="-128"/>
                </a:rPr>
                <a:t>Ⅱ</a:t>
              </a:r>
              <a:r>
                <a:rPr lang="ja-JP" altLang="en-US" sz="1050" b="1" dirty="0" err="1">
                  <a:latin typeface="Meiryo UI" pitchFamily="50" charset="-128"/>
                  <a:ea typeface="Meiryo UI" pitchFamily="50" charset="-128"/>
                  <a:cs typeface="Meiryo UI" pitchFamily="50" charset="-128"/>
                </a:rPr>
                <a:t>．</a:t>
              </a:r>
              <a:r>
                <a:rPr lang="ja-JP" altLang="en-US" sz="1200" b="1" dirty="0">
                  <a:latin typeface="Meiryo UI" pitchFamily="50" charset="-128"/>
                  <a:ea typeface="Meiryo UI" pitchFamily="50" charset="-128"/>
                  <a:cs typeface="Meiryo UI" pitchFamily="50" charset="-128"/>
                </a:rPr>
                <a:t>大阪府生物多様性地域戦略部会における検証</a:t>
              </a:r>
            </a:p>
          </p:txBody>
        </p:sp>
      </p:grpSp>
      <p:sp>
        <p:nvSpPr>
          <p:cNvPr id="45" name="角丸四角形 44"/>
          <p:cNvSpPr/>
          <p:nvPr/>
        </p:nvSpPr>
        <p:spPr>
          <a:xfrm>
            <a:off x="1817793" y="4469902"/>
            <a:ext cx="4032000" cy="314424"/>
          </a:xfrm>
          <a:prstGeom prst="roundRect">
            <a:avLst>
              <a:gd name="adj" fmla="val 0"/>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36000" tIns="0" rIns="0" bIns="0" numCol="1" spcCol="0" rtlCol="0" fromWordArt="0" anchor="ctr" anchorCtr="0" forceAA="0" compatLnSpc="1">
            <a:prstTxWarp prst="textNoShape">
              <a:avLst/>
            </a:prstTxWarp>
            <a:noAutofit/>
          </a:bodyPr>
          <a:lstStyle/>
          <a:p>
            <a:pPr marR="142875"/>
            <a:endParaRPr lang="en-US" altLang="ja-JP" sz="900" kern="100" dirty="0">
              <a:solidFill>
                <a:schemeClr val="tx1"/>
              </a:solidFill>
              <a:latin typeface="Meiryo UI" panose="020B0604030504040204" pitchFamily="50" charset="-128"/>
              <a:ea typeface="Meiryo UI" panose="020B0604030504040204" pitchFamily="50" charset="-128"/>
              <a:cs typeface="Times New Roman" panose="02020603050405020304" pitchFamily="18" charset="0"/>
            </a:endParaRPr>
          </a:p>
        </p:txBody>
      </p:sp>
      <p:sp>
        <p:nvSpPr>
          <p:cNvPr id="71" name="正方形/長方形 70"/>
          <p:cNvSpPr/>
          <p:nvPr/>
        </p:nvSpPr>
        <p:spPr>
          <a:xfrm>
            <a:off x="8360141" y="1627730"/>
            <a:ext cx="4219860" cy="267124"/>
          </a:xfrm>
          <a:prstGeom prst="rect">
            <a:avLst/>
          </a:prstGeom>
        </p:spPr>
        <p:txBody>
          <a:bodyPr wrap="square">
            <a:spAutoFit/>
          </a:bodyPr>
          <a:lstStyle/>
          <a:p>
            <a:pPr marL="163513" indent="-136525">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55" name="四角形: 角を丸くする 66">
            <a:extLst>
              <a:ext uri="{FF2B5EF4-FFF2-40B4-BE49-F238E27FC236}">
                <a16:creationId xmlns:a16="http://schemas.microsoft.com/office/drawing/2014/main" id="{028AA861-A4F5-47A5-B3F1-3ED58315271C}"/>
              </a:ext>
            </a:extLst>
          </p:cNvPr>
          <p:cNvSpPr/>
          <p:nvPr/>
        </p:nvSpPr>
        <p:spPr>
          <a:xfrm>
            <a:off x="8720286" y="7071850"/>
            <a:ext cx="3960196" cy="2396989"/>
          </a:xfrm>
          <a:prstGeom prst="roundRect">
            <a:avLst>
              <a:gd name="adj" fmla="val 8287"/>
            </a:avLst>
          </a:prstGeom>
          <a:noFill/>
          <a:ln>
            <a:solidFill>
              <a:srgbClr val="3AA43A"/>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0" name="角丸四角形 59"/>
          <p:cNvSpPr/>
          <p:nvPr/>
        </p:nvSpPr>
        <p:spPr>
          <a:xfrm>
            <a:off x="93457" y="797874"/>
            <a:ext cx="12588275" cy="6016707"/>
          </a:xfrm>
          <a:prstGeom prst="roundRect">
            <a:avLst>
              <a:gd name="adj" fmla="val 0"/>
            </a:avLst>
          </a:prstGeom>
          <a:noFill/>
          <a:ln w="9525">
            <a:solidFill>
              <a:srgbClr val="339933"/>
            </a:solidFill>
          </a:ln>
        </p:spPr>
        <p:style>
          <a:lnRef idx="1">
            <a:schemeClr val="accent5"/>
          </a:lnRef>
          <a:fillRef idx="2">
            <a:schemeClr val="accent5"/>
          </a:fillRef>
          <a:effectRef idx="1">
            <a:schemeClr val="accent5"/>
          </a:effectRef>
          <a:fontRef idx="minor">
            <a:schemeClr val="dk1"/>
          </a:fontRef>
        </p:style>
        <p:txBody>
          <a:bodyPr rtlCol="0" anchor="ctr"/>
          <a:lstStyle/>
          <a:p>
            <a:endParaRPr lang="ja-JP" altLang="en-US" sz="1960" dirty="0">
              <a:latin typeface="Meiryo UI" panose="020B0604030504040204" pitchFamily="50" charset="-128"/>
              <a:ea typeface="Meiryo UI" panose="020B0604030504040204" pitchFamily="50" charset="-128"/>
            </a:endParaRPr>
          </a:p>
        </p:txBody>
      </p:sp>
      <p:sp>
        <p:nvSpPr>
          <p:cNvPr id="99" name="角丸四角形 98"/>
          <p:cNvSpPr/>
          <p:nvPr/>
        </p:nvSpPr>
        <p:spPr>
          <a:xfrm>
            <a:off x="96682" y="596387"/>
            <a:ext cx="12583800" cy="288147"/>
          </a:xfrm>
          <a:prstGeom prst="roundRect">
            <a:avLst>
              <a:gd name="adj" fmla="val 0"/>
            </a:avLst>
          </a:prstGeom>
          <a:solidFill>
            <a:srgbClr val="3AA43A"/>
          </a:solidFill>
          <a:effectLst/>
          <a:scene3d>
            <a:camera prst="orthographicFront">
              <a:rot lat="0" lon="0" rev="0"/>
            </a:camera>
            <a:lightRig rig="threePt" dir="t">
              <a:rot lat="0" lon="0" rev="1200000"/>
            </a:lightRig>
          </a:scene3d>
          <a:sp3d/>
        </p:spPr>
        <p:style>
          <a:lnRef idx="0">
            <a:schemeClr val="accent1"/>
          </a:lnRef>
          <a:fillRef idx="3">
            <a:schemeClr val="accent1"/>
          </a:fillRef>
          <a:effectRef idx="3">
            <a:schemeClr val="accent1"/>
          </a:effectRef>
          <a:fontRef idx="minor">
            <a:schemeClr val="lt1"/>
          </a:fontRef>
        </p:style>
        <p:txBody>
          <a:bodyPr wrap="square" tIns="36000" bIns="36000" rtlCol="0" anchor="ctr">
            <a:spAutoFit/>
          </a:bodyPr>
          <a:lstStyle/>
          <a:p>
            <a:r>
              <a:rPr lang="en-US" altLang="ja-JP" sz="1400" b="1" dirty="0">
                <a:latin typeface="Meiryo UI" pitchFamily="50" charset="-128"/>
                <a:ea typeface="Meiryo UI" pitchFamily="50" charset="-128"/>
                <a:cs typeface="Meiryo UI" pitchFamily="50" charset="-128"/>
              </a:rPr>
              <a:t>Ⅰ</a:t>
            </a:r>
            <a:r>
              <a:rPr lang="ja-JP" altLang="en-US" sz="1400" b="1" dirty="0" err="1">
                <a:latin typeface="Meiryo UI" pitchFamily="50" charset="-128"/>
                <a:ea typeface="Meiryo UI" pitchFamily="50" charset="-128"/>
                <a:cs typeface="Meiryo UI" pitchFamily="50" charset="-128"/>
              </a:rPr>
              <a:t>．</a:t>
            </a:r>
            <a:r>
              <a:rPr lang="ja-JP" altLang="en-US" sz="1400" b="1" dirty="0">
                <a:latin typeface="Meiryo UI" pitchFamily="50" charset="-128"/>
                <a:ea typeface="Meiryo UI" pitchFamily="50" charset="-128"/>
                <a:cs typeface="Meiryo UI" pitchFamily="50" charset="-128"/>
              </a:rPr>
              <a:t>大阪府生物多様性地域戦略に基づく主な取組状況</a:t>
            </a:r>
          </a:p>
        </p:txBody>
      </p:sp>
      <p:sp>
        <p:nvSpPr>
          <p:cNvPr id="8" name="AutoShape 67"/>
          <p:cNvSpPr>
            <a:spLocks noChangeArrowheads="1"/>
          </p:cNvSpPr>
          <p:nvPr/>
        </p:nvSpPr>
        <p:spPr bwMode="auto">
          <a:xfrm>
            <a:off x="96682" y="68034"/>
            <a:ext cx="12588275" cy="463366"/>
          </a:xfrm>
          <a:prstGeom prst="roundRect">
            <a:avLst>
              <a:gd name="adj" fmla="val 16667"/>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5400000" scaled="1"/>
            <a:tileRect/>
          </a:gradFill>
          <a:ln w="38100" cmpd="dbl" algn="ctr">
            <a:solidFill>
              <a:srgbClr val="000000"/>
            </a:solidFill>
            <a:round/>
            <a:headEnd/>
            <a:tailEnd/>
          </a:ln>
        </p:spPr>
        <p:txBody>
          <a:bodyPr vert="horz" wrap="square" lIns="36000" tIns="0" rIns="36000" bIns="72000" numCol="1" anchor="ctr" anchorCtr="1" compatLnSpc="1">
            <a:prstTxWarp prst="textNoShape">
              <a:avLst/>
            </a:prstTxWarp>
            <a:noAutofit/>
          </a:bodyPr>
          <a:lstStyle/>
          <a:p>
            <a:pPr marL="0" marR="0" lvl="0" indent="0" algn="ctr" defTabSz="914400" rtl="0" eaLnBrk="0" fontAlgn="base" latinLnBrk="0" hangingPunct="0">
              <a:lnSpc>
                <a:spcPct val="192000"/>
              </a:lnSpc>
              <a:spcBef>
                <a:spcPct val="0"/>
              </a:spcBef>
              <a:spcAft>
                <a:spcPct val="0"/>
              </a:spcAft>
              <a:buClrTx/>
              <a:buSzTx/>
              <a:buFontTx/>
              <a:buNone/>
              <a:tabLst/>
            </a:pPr>
            <a:r>
              <a:rPr kumimoji="0" lang="ja-JP" altLang="en-US" sz="1800" b="1" i="0" u="none" strike="noStrike" cap="none" normalizeH="0" baseline="0" dirty="0">
                <a:ln>
                  <a:noFill/>
                </a:ln>
                <a:solidFill>
                  <a:schemeClr val="tx1"/>
                </a:solidFill>
                <a:effectLst/>
                <a:latin typeface="Meiryo UI" panose="020B0604030504040204" pitchFamily="50" charset="-128"/>
                <a:ea typeface="Meiryo UI" panose="020B0604030504040204" pitchFamily="50" charset="-128"/>
              </a:rPr>
              <a:t>大阪府生物多様性地域戦略の進捗状況について</a:t>
            </a:r>
            <a:r>
              <a:rPr kumimoji="0" lang="en-US" altLang="ja-JP" sz="1800" b="1" i="0" u="none" strike="noStrike" cap="none" normalizeH="0" baseline="0" dirty="0">
                <a:ln>
                  <a:noFill/>
                </a:ln>
                <a:effectLst/>
                <a:latin typeface="Meiryo UI"/>
                <a:ea typeface="Meiryo UI"/>
              </a:rPr>
              <a:t>【</a:t>
            </a:r>
            <a:r>
              <a:rPr kumimoji="0" lang="ja-JP" altLang="en-US" sz="1800" b="1" i="0" u="none" strike="noStrike" cap="none" normalizeH="0" baseline="0" dirty="0">
                <a:ln>
                  <a:noFill/>
                </a:ln>
                <a:effectLst/>
                <a:latin typeface="Meiryo UI"/>
                <a:ea typeface="Meiryo UI"/>
              </a:rPr>
              <a:t>生物多様性地域戦略部会報告</a:t>
            </a:r>
            <a:r>
              <a:rPr kumimoji="0" lang="en-US" altLang="ja-JP" sz="1800" b="1" i="0" u="none" strike="noStrike" cap="none" normalizeH="0" baseline="0">
                <a:ln>
                  <a:noFill/>
                </a:ln>
                <a:effectLst/>
                <a:latin typeface="Meiryo UI"/>
                <a:ea typeface="Meiryo UI"/>
              </a:rPr>
              <a:t>】</a:t>
            </a:r>
            <a:endParaRPr kumimoji="0" lang="ja-JP" altLang="ja-JP" sz="1800" b="0" i="0" u="none" strike="noStrike" cap="none" normalizeH="0" baseline="0" dirty="0">
              <a:ln>
                <a:noFill/>
              </a:ln>
              <a:solidFill>
                <a:schemeClr val="tx1"/>
              </a:solidFill>
              <a:effectLst/>
              <a:latin typeface="Arial" panose="020B0604020202020204" pitchFamily="34" charset="0"/>
            </a:endParaRPr>
          </a:p>
        </p:txBody>
      </p:sp>
      <p:sp>
        <p:nvSpPr>
          <p:cNvPr id="61" name="Text Box 2"/>
          <p:cNvSpPr txBox="1">
            <a:spLocks noChangeArrowheads="1"/>
          </p:cNvSpPr>
          <p:nvPr/>
        </p:nvSpPr>
        <p:spPr bwMode="auto">
          <a:xfrm>
            <a:off x="11303036" y="120452"/>
            <a:ext cx="1241857" cy="341622"/>
          </a:xfrm>
          <a:prstGeom prst="rect">
            <a:avLst/>
          </a:prstGeom>
          <a:solidFill>
            <a:srgbClr val="FFFFFF"/>
          </a:solidFill>
          <a:ln w="9525">
            <a:solidFill>
              <a:srgbClr val="000000"/>
            </a:solidFill>
            <a:miter lim="800000"/>
            <a:headEnd/>
            <a:tailEnd/>
          </a:ln>
        </p:spPr>
        <p:txBody>
          <a:bodyPr vert="horz" wrap="square" lIns="74295" tIns="8890" rIns="74295" bIns="8890" numCol="1" anchor="t" anchorCtr="0" compatLnSpc="1">
            <a:prstTxWarp prst="textNoShape">
              <a:avLst/>
            </a:prstTxWarp>
          </a:bodyPr>
          <a:lstStyle/>
          <a:p>
            <a:pPr algn="ctr" fontAlgn="base">
              <a:lnSpc>
                <a:spcPts val="2400"/>
              </a:lnSpc>
              <a:spcAft>
                <a:spcPts val="0"/>
              </a:spcAft>
            </a:pPr>
            <a:r>
              <a:rPr lang="ja-JP" sz="1300" kern="120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資料</a:t>
            </a:r>
            <a:r>
              <a:rPr lang="ja-JP" altLang="en-US"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rPr>
              <a:t>８</a:t>
            </a:r>
            <a:endParaRPr lang="en-US" altLang="ja-JP" sz="1300" kern="1200" dirty="0">
              <a:solidFill>
                <a:srgbClr val="000000"/>
              </a:solidFill>
              <a:effectLst/>
              <a:latin typeface="ＭＳ Ｐゴシック" panose="020B0600070205080204" pitchFamily="50" charset="-128"/>
              <a:ea typeface="ＭＳ ゴシック" panose="020B0609070205080204" pitchFamily="49" charset="-128"/>
              <a:cs typeface="ＭＳ Ｐゴシック" panose="020B0600070205080204" pitchFamily="50" charset="-128"/>
            </a:endParaRPr>
          </a:p>
          <a:p>
            <a:pPr algn="ctr" fontAlgn="base">
              <a:lnSpc>
                <a:spcPts val="2400"/>
              </a:lnSpc>
              <a:spcAft>
                <a:spcPts val="0"/>
              </a:spcAft>
            </a:pPr>
            <a:endParaRPr lang="ja-JP" sz="13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85" name="正方形/長方形 84">
            <a:extLst>
              <a:ext uri="{FF2B5EF4-FFF2-40B4-BE49-F238E27FC236}">
                <a16:creationId xmlns:a16="http://schemas.microsoft.com/office/drawing/2014/main" id="{1C1A2CEB-DF0B-4EF3-9648-2541BAE0F6C0}"/>
              </a:ext>
            </a:extLst>
          </p:cNvPr>
          <p:cNvSpPr/>
          <p:nvPr/>
        </p:nvSpPr>
        <p:spPr>
          <a:xfrm>
            <a:off x="2410429" y="1123127"/>
            <a:ext cx="10221565" cy="1764000"/>
          </a:xfrm>
          <a:prstGeom prst="rect">
            <a:avLst/>
          </a:prstGeom>
          <a:solidFill>
            <a:srgbClr val="FFE0FF"/>
          </a:solidFill>
          <a:ln w="12700" cap="flat" cmpd="sng" algn="ctr">
            <a:noFill/>
            <a:prstDash val="solid"/>
            <a:miter lim="800000"/>
          </a:ln>
          <a:effectLst/>
        </p:spPr>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1400" b="0" i="0" u="none" strike="noStrike" kern="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89" name="正方形/長方形 88">
            <a:extLst>
              <a:ext uri="{FF2B5EF4-FFF2-40B4-BE49-F238E27FC236}">
                <a16:creationId xmlns:a16="http://schemas.microsoft.com/office/drawing/2014/main" id="{CEB29C51-69AE-44D1-9918-56FFEA5A9484}"/>
              </a:ext>
            </a:extLst>
          </p:cNvPr>
          <p:cNvSpPr/>
          <p:nvPr/>
        </p:nvSpPr>
        <p:spPr>
          <a:xfrm>
            <a:off x="2477549" y="5122287"/>
            <a:ext cx="10154446" cy="1605637"/>
          </a:xfrm>
          <a:prstGeom prst="rect">
            <a:avLst/>
          </a:prstGeom>
          <a:solidFill>
            <a:srgbClr val="D7FCB2"/>
          </a:solidFill>
          <a:ln w="12700" cap="flat" cmpd="sng" algn="ctr">
            <a:noFill/>
            <a:prstDash val="solid"/>
            <a:miter lim="800000"/>
          </a:ln>
          <a:effectLst/>
        </p:spPr>
        <p:txBody>
          <a:bodyPr rtlCol="0" anchor="ct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ja-JP" altLang="en-US" sz="2000" b="0" i="0" u="none" strike="noStrike" kern="0" cap="none" spc="0" normalizeH="0" baseline="0" noProof="0" dirty="0">
              <a:ln>
                <a:noFill/>
              </a:ln>
              <a:solidFill>
                <a:prstClr val="white"/>
              </a:solidFill>
              <a:effectLst/>
              <a:uLnTx/>
              <a:uFillTx/>
              <a:latin typeface="游ゴシック" panose="020F0502020204030204"/>
              <a:ea typeface="游ゴシック" panose="020B0400000000000000" pitchFamily="50" charset="-128"/>
              <a:cs typeface="+mn-cs"/>
            </a:endParaRPr>
          </a:p>
        </p:txBody>
      </p:sp>
      <p:sp>
        <p:nvSpPr>
          <p:cNvPr id="93" name="四角形: 角を丸くする 10">
            <a:extLst>
              <a:ext uri="{FF2B5EF4-FFF2-40B4-BE49-F238E27FC236}">
                <a16:creationId xmlns:a16="http://schemas.microsoft.com/office/drawing/2014/main" id="{C95F949E-FB38-42E2-BA37-341BD28C46DD}"/>
              </a:ext>
            </a:extLst>
          </p:cNvPr>
          <p:cNvSpPr/>
          <p:nvPr/>
        </p:nvSpPr>
        <p:spPr>
          <a:xfrm>
            <a:off x="2701580" y="1201590"/>
            <a:ext cx="5859459" cy="1600405"/>
          </a:xfrm>
          <a:prstGeom prst="roundRect">
            <a:avLst>
              <a:gd name="adj" fmla="val 3128"/>
            </a:avLst>
          </a:prstGeom>
          <a:noFill/>
          <a:ln w="12700">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4" name="四角形: 角を丸くする 10">
            <a:extLst>
              <a:ext uri="{FF2B5EF4-FFF2-40B4-BE49-F238E27FC236}">
                <a16:creationId xmlns:a16="http://schemas.microsoft.com/office/drawing/2014/main" id="{C95F949E-FB38-42E2-BA37-341BD28C46DD}"/>
              </a:ext>
            </a:extLst>
          </p:cNvPr>
          <p:cNvSpPr/>
          <p:nvPr/>
        </p:nvSpPr>
        <p:spPr>
          <a:xfrm>
            <a:off x="8940489" y="1199011"/>
            <a:ext cx="3639512" cy="1600405"/>
          </a:xfrm>
          <a:prstGeom prst="roundRect">
            <a:avLst>
              <a:gd name="adj" fmla="val 3128"/>
            </a:avLst>
          </a:prstGeom>
          <a:noFill/>
          <a:ln w="12700">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 name="右矢印 9"/>
          <p:cNvSpPr/>
          <p:nvPr/>
        </p:nvSpPr>
        <p:spPr>
          <a:xfrm>
            <a:off x="8632391" y="1344831"/>
            <a:ext cx="288032" cy="1305681"/>
          </a:xfrm>
          <a:prstGeom prst="rightArrow">
            <a:avLst>
              <a:gd name="adj1" fmla="val 100000"/>
              <a:gd name="adj2" fmla="val 50000"/>
            </a:avLst>
          </a:prstGeom>
          <a:solidFill>
            <a:srgbClr val="FF99CC"/>
          </a:solidFill>
          <a:ln>
            <a:solidFill>
              <a:srgbClr val="FF99C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5" name="正方形/長方形 94"/>
          <p:cNvSpPr/>
          <p:nvPr/>
        </p:nvSpPr>
        <p:spPr>
          <a:xfrm>
            <a:off x="8350467" y="3690506"/>
            <a:ext cx="4219860" cy="267124"/>
          </a:xfrm>
          <a:prstGeom prst="rect">
            <a:avLst/>
          </a:prstGeom>
        </p:spPr>
        <p:txBody>
          <a:bodyPr wrap="square">
            <a:spAutoFit/>
          </a:bodyPr>
          <a:lstStyle/>
          <a:p>
            <a:pPr marL="163513" indent="-136525">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96" name="四角形: 角を丸くする 10">
            <a:extLst>
              <a:ext uri="{FF2B5EF4-FFF2-40B4-BE49-F238E27FC236}">
                <a16:creationId xmlns:a16="http://schemas.microsoft.com/office/drawing/2014/main" id="{C95F949E-FB38-42E2-BA37-341BD28C46DD}"/>
              </a:ext>
            </a:extLst>
          </p:cNvPr>
          <p:cNvSpPr/>
          <p:nvPr/>
        </p:nvSpPr>
        <p:spPr>
          <a:xfrm>
            <a:off x="2698462" y="2958115"/>
            <a:ext cx="5862577" cy="2091903"/>
          </a:xfrm>
          <a:prstGeom prst="roundRect">
            <a:avLst>
              <a:gd name="adj" fmla="val 3128"/>
            </a:avLst>
          </a:prstGeom>
          <a:noFill/>
          <a:ln w="12700">
            <a:solidFill>
              <a:srgbClr val="81D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98" name="四角形: 角を丸くする 10">
            <a:extLst>
              <a:ext uri="{FF2B5EF4-FFF2-40B4-BE49-F238E27FC236}">
                <a16:creationId xmlns:a16="http://schemas.microsoft.com/office/drawing/2014/main" id="{C95F949E-FB38-42E2-BA37-341BD28C46DD}"/>
              </a:ext>
            </a:extLst>
          </p:cNvPr>
          <p:cNvSpPr/>
          <p:nvPr/>
        </p:nvSpPr>
        <p:spPr>
          <a:xfrm>
            <a:off x="8945254" y="2974101"/>
            <a:ext cx="3686741" cy="2078024"/>
          </a:xfrm>
          <a:prstGeom prst="roundRect">
            <a:avLst>
              <a:gd name="adj" fmla="val 3128"/>
            </a:avLst>
          </a:prstGeom>
          <a:noFill/>
          <a:ln w="12700">
            <a:solidFill>
              <a:srgbClr val="81D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0" name="右矢印 99"/>
          <p:cNvSpPr/>
          <p:nvPr/>
        </p:nvSpPr>
        <p:spPr>
          <a:xfrm>
            <a:off x="8647314" y="3611385"/>
            <a:ext cx="288032" cy="1140383"/>
          </a:xfrm>
          <a:prstGeom prst="rightArrow">
            <a:avLst>
              <a:gd name="adj1" fmla="val 100000"/>
              <a:gd name="adj2" fmla="val 50000"/>
            </a:avLst>
          </a:prstGeom>
          <a:solidFill>
            <a:srgbClr val="81DFFF"/>
          </a:solidFill>
          <a:ln>
            <a:solidFill>
              <a:srgbClr val="81DFF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3" name="正方形/長方形 52">
            <a:extLst>
              <a:ext uri="{FF2B5EF4-FFF2-40B4-BE49-F238E27FC236}">
                <a16:creationId xmlns:a16="http://schemas.microsoft.com/office/drawing/2014/main" id="{79CC1CF2-31C3-4311-B1C4-8451059EB012}"/>
              </a:ext>
            </a:extLst>
          </p:cNvPr>
          <p:cNvSpPr/>
          <p:nvPr/>
        </p:nvSpPr>
        <p:spPr>
          <a:xfrm>
            <a:off x="8930160" y="6934226"/>
            <a:ext cx="3491941" cy="261610"/>
          </a:xfrm>
          <a:prstGeom prst="rect">
            <a:avLst/>
          </a:prstGeom>
          <a:gradFill flip="none" rotWithShape="1">
            <a:gsLst>
              <a:gs pos="0">
                <a:srgbClr val="00FF00">
                  <a:tint val="66000"/>
                  <a:satMod val="160000"/>
                </a:srgbClr>
              </a:gs>
              <a:gs pos="50000">
                <a:srgbClr val="00FF00">
                  <a:tint val="44500"/>
                  <a:satMod val="160000"/>
                </a:srgbClr>
              </a:gs>
              <a:gs pos="100000">
                <a:srgbClr val="00FF00">
                  <a:tint val="23500"/>
                  <a:satMod val="160000"/>
                </a:srgbClr>
              </a:gs>
            </a:gsLst>
            <a:lin ang="16200000" scaled="1"/>
            <a:tileRect/>
          </a:gradFill>
          <a:ln w="19050">
            <a:solidFill>
              <a:srgbClr val="00B050"/>
            </a:solidFill>
          </a:ln>
        </p:spPr>
        <p:txBody>
          <a:bodyPr wrap="square">
            <a:spAutoFit/>
          </a:bodyPr>
          <a:lstStyle/>
          <a:p>
            <a:pPr marL="163513" indent="-136525" algn="ctr"/>
            <a:r>
              <a:rPr lang="ja-JP" altLang="en-US" sz="1100" b="1" dirty="0">
                <a:latin typeface="Meiryo UI" panose="020B0604030504040204" pitchFamily="50" charset="-128"/>
                <a:ea typeface="Meiryo UI" panose="020B0604030504040204" pitchFamily="50" charset="-128"/>
                <a:cs typeface="Meiryo UI" panose="020B0604030504040204" pitchFamily="50" charset="-128"/>
              </a:rPr>
              <a:t>（参考）モニタリング指標</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a:t>
            </a:r>
            <a:r>
              <a:rPr lang="en-US" altLang="ja-JP" sz="1050" b="1" dirty="0">
                <a:latin typeface="Meiryo UI" panose="020B0604030504040204" pitchFamily="50" charset="-128"/>
                <a:ea typeface="Meiryo UI" panose="020B0604030504040204" pitchFamily="50" charset="-128"/>
                <a:cs typeface="Meiryo UI" panose="020B0604030504040204" pitchFamily="50" charset="-128"/>
              </a:rPr>
              <a:t>※3</a:t>
            </a:r>
            <a:r>
              <a:rPr lang="ja-JP" altLang="en-US" sz="1050" b="1" dirty="0">
                <a:latin typeface="Meiryo UI" panose="020B0604030504040204" pitchFamily="50" charset="-128"/>
                <a:ea typeface="Meiryo UI" panose="020B0604030504040204" pitchFamily="50" charset="-128"/>
                <a:cs typeface="Meiryo UI" panose="020B0604030504040204" pitchFamily="50" charset="-128"/>
              </a:rPr>
              <a:t>）</a:t>
            </a:r>
            <a:endParaRPr lang="en-US" altLang="ja-JP" sz="1050" b="1"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102" name="正方形/長方形 101"/>
          <p:cNvSpPr/>
          <p:nvPr/>
        </p:nvSpPr>
        <p:spPr>
          <a:xfrm>
            <a:off x="8350039" y="5520129"/>
            <a:ext cx="4219860" cy="267124"/>
          </a:xfrm>
          <a:prstGeom prst="rect">
            <a:avLst/>
          </a:prstGeom>
        </p:spPr>
        <p:txBody>
          <a:bodyPr wrap="square">
            <a:spAutoFit/>
          </a:bodyPr>
          <a:lstStyle/>
          <a:p>
            <a:pPr marL="163513" indent="-136525">
              <a:lnSpc>
                <a:spcPts val="1500"/>
              </a:lnSpc>
            </a:pP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endParaRPr lang="en-US" altLang="ja-JP" sz="11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103" name="四角形: 角を丸くする 10">
            <a:extLst>
              <a:ext uri="{FF2B5EF4-FFF2-40B4-BE49-F238E27FC236}">
                <a16:creationId xmlns:a16="http://schemas.microsoft.com/office/drawing/2014/main" id="{C95F949E-FB38-42E2-BA37-341BD28C46DD}"/>
              </a:ext>
            </a:extLst>
          </p:cNvPr>
          <p:cNvSpPr/>
          <p:nvPr/>
        </p:nvSpPr>
        <p:spPr>
          <a:xfrm>
            <a:off x="2698462" y="5242380"/>
            <a:ext cx="5877686" cy="1452014"/>
          </a:xfrm>
          <a:prstGeom prst="roundRect">
            <a:avLst>
              <a:gd name="adj" fmla="val 3128"/>
            </a:avLst>
          </a:prstGeom>
          <a:noFill/>
          <a:ln w="12700">
            <a:solidFill>
              <a:srgbClr val="A3F9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4" name="四角形: 角を丸くする 10">
            <a:extLst>
              <a:ext uri="{FF2B5EF4-FFF2-40B4-BE49-F238E27FC236}">
                <a16:creationId xmlns:a16="http://schemas.microsoft.com/office/drawing/2014/main" id="{C95F949E-FB38-42E2-BA37-341BD28C46DD}"/>
              </a:ext>
            </a:extLst>
          </p:cNvPr>
          <p:cNvSpPr/>
          <p:nvPr/>
        </p:nvSpPr>
        <p:spPr>
          <a:xfrm>
            <a:off x="9054874" y="5239802"/>
            <a:ext cx="3522516" cy="1452013"/>
          </a:xfrm>
          <a:prstGeom prst="roundRect">
            <a:avLst>
              <a:gd name="adj" fmla="val 3128"/>
            </a:avLst>
          </a:prstGeom>
          <a:noFill/>
          <a:ln w="12700">
            <a:solidFill>
              <a:srgbClr val="A3F9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07" name="右矢印 106"/>
          <p:cNvSpPr/>
          <p:nvPr/>
        </p:nvSpPr>
        <p:spPr>
          <a:xfrm>
            <a:off x="8676546" y="5318863"/>
            <a:ext cx="288032" cy="1335452"/>
          </a:xfrm>
          <a:prstGeom prst="rightArrow">
            <a:avLst>
              <a:gd name="adj1" fmla="val 100000"/>
              <a:gd name="adj2" fmla="val 50000"/>
            </a:avLst>
          </a:prstGeom>
          <a:solidFill>
            <a:srgbClr val="A3F94D"/>
          </a:solidFill>
          <a:ln>
            <a:solidFill>
              <a:srgbClr val="A3F94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13" name="グループ化 12"/>
          <p:cNvGrpSpPr/>
          <p:nvPr/>
        </p:nvGrpSpPr>
        <p:grpSpPr>
          <a:xfrm>
            <a:off x="4660584" y="911904"/>
            <a:ext cx="2381660" cy="276999"/>
            <a:chOff x="4646726" y="1225005"/>
            <a:chExt cx="2381660" cy="357031"/>
          </a:xfrm>
        </p:grpSpPr>
        <p:sp>
          <p:nvSpPr>
            <p:cNvPr id="112" name="角丸四角形 111"/>
            <p:cNvSpPr/>
            <p:nvPr/>
          </p:nvSpPr>
          <p:spPr>
            <a:xfrm>
              <a:off x="4646726" y="1255714"/>
              <a:ext cx="2381660" cy="277026"/>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7" name="正方形/長方形 116">
              <a:extLst>
                <a:ext uri="{FF2B5EF4-FFF2-40B4-BE49-F238E27FC236}">
                  <a16:creationId xmlns:a16="http://schemas.microsoft.com/office/drawing/2014/main" id="{79CC1CF2-31C3-4311-B1C4-8451059EB012}"/>
                </a:ext>
              </a:extLst>
            </p:cNvPr>
            <p:cNvSpPr/>
            <p:nvPr/>
          </p:nvSpPr>
          <p:spPr>
            <a:xfrm>
              <a:off x="4716776" y="1225005"/>
              <a:ext cx="2146251" cy="357031"/>
            </a:xfrm>
            <a:prstGeom prst="rect">
              <a:avLst/>
            </a:prstGeom>
            <a:noFill/>
            <a:ln w="19050">
              <a:noFill/>
            </a:ln>
          </p:spPr>
          <p:txBody>
            <a:bodyPr wrap="square">
              <a:spAutoFit/>
            </a:bodyPr>
            <a:lstStyle/>
            <a:p>
              <a:pPr marL="163513" indent="-136525"/>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a:t>
              </a: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2024</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年度の主な取組状況　</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77" name="テキスト ボックス 76">
            <a:extLst>
              <a:ext uri="{FF2B5EF4-FFF2-40B4-BE49-F238E27FC236}">
                <a16:creationId xmlns:a16="http://schemas.microsoft.com/office/drawing/2014/main" id="{F4A93601-671A-4E74-BE5F-112380FA5B73}"/>
              </a:ext>
            </a:extLst>
          </p:cNvPr>
          <p:cNvSpPr txBox="1"/>
          <p:nvPr/>
        </p:nvSpPr>
        <p:spPr>
          <a:xfrm>
            <a:off x="227328" y="1123127"/>
            <a:ext cx="2372521" cy="1764000"/>
          </a:xfrm>
          <a:prstGeom prst="rect">
            <a:avLst/>
          </a:prstGeom>
          <a:solidFill>
            <a:srgbClr val="FF99CC"/>
          </a:solidFill>
          <a:ln w="38100">
            <a:noFill/>
          </a:ln>
        </p:spPr>
        <p:txBody>
          <a:bodyPr wrap="square" rtlCol="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en-US" altLang="ja-JP" sz="1200" b="1" kern="0" dirty="0">
                <a:solidFill>
                  <a:prstClr val="black"/>
                </a:solidFill>
                <a:latin typeface="Meiryo UI" panose="020B0604030504040204" pitchFamily="50" charset="-128"/>
                <a:ea typeface="Meiryo UI" panose="020B0604030504040204" pitchFamily="50" charset="-128"/>
              </a:rPr>
              <a:t>【</a:t>
            </a:r>
            <a:r>
              <a:rPr kumimoji="0" lang="ja-JP" altLang="en-US" sz="1200" b="1" kern="0" dirty="0">
                <a:solidFill>
                  <a:prstClr val="black"/>
                </a:solidFill>
                <a:latin typeface="Meiryo UI" panose="020B0604030504040204" pitchFamily="50" charset="-128"/>
                <a:ea typeface="Meiryo UI" panose="020B0604030504040204" pitchFamily="50" charset="-128"/>
              </a:rPr>
              <a:t>目標１</a:t>
            </a:r>
            <a:r>
              <a:rPr kumimoji="0" lang="en-US" altLang="ja-JP" sz="1200" b="1" kern="0" dirty="0">
                <a:solidFill>
                  <a:prstClr val="black"/>
                </a:solidFill>
                <a:latin typeface="Meiryo UI" panose="020B0604030504040204" pitchFamily="50" charset="-128"/>
                <a:ea typeface="Meiryo UI" panose="020B0604030504040204" pitchFamily="50" charset="-128"/>
              </a:rPr>
              <a:t>】</a:t>
            </a:r>
          </a:p>
          <a:p>
            <a:pPr>
              <a:defRPr/>
            </a:pPr>
            <a:r>
              <a:rPr kumimoji="0" lang="ja-JP" altLang="en-US" sz="1200" b="1" kern="0" dirty="0">
                <a:solidFill>
                  <a:prstClr val="black"/>
                </a:solidFill>
                <a:latin typeface="Meiryo UI" panose="020B0604030504040204" pitchFamily="50" charset="-128"/>
                <a:ea typeface="Meiryo UI" panose="020B0604030504040204" pitchFamily="50" charset="-128"/>
              </a:rPr>
              <a:t>①自然の恵みに関する意識の向上</a:t>
            </a:r>
            <a:endParaRPr kumimoji="0" lang="en-US" altLang="ja-JP" sz="12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200" b="1" kern="0" dirty="0">
                <a:solidFill>
                  <a:prstClr val="black"/>
                </a:solidFill>
                <a:latin typeface="Meiryo UI" panose="020B0604030504040204" pitchFamily="50" charset="-128"/>
                <a:ea typeface="Meiryo UI" panose="020B0604030504040204" pitchFamily="50" charset="-128"/>
              </a:rPr>
              <a:t>②自然環境に配慮した行動の推進</a:t>
            </a:r>
            <a:endParaRPr kumimoji="0" lang="en-US" altLang="ja-JP" sz="1200" b="1" kern="0"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800" b="1" kern="0" dirty="0">
              <a:solidFill>
                <a:prstClr val="black"/>
              </a:solidFill>
              <a:latin typeface="Meiryo UI" panose="020B0604030504040204" pitchFamily="50" charset="-128"/>
              <a:ea typeface="Meiryo UI" panose="020B0604030504040204" pitchFamily="50" charset="-128"/>
            </a:endParaRPr>
          </a:p>
          <a:p>
            <a:pPr>
              <a:defRPr/>
            </a:pPr>
            <a:r>
              <a:rPr kumimoji="0" lang="en-US" altLang="ja-JP" sz="1100" b="1" kern="0" dirty="0">
                <a:solidFill>
                  <a:prstClr val="black"/>
                </a:solidFill>
                <a:latin typeface="Meiryo UI" panose="020B0604030504040204" pitchFamily="50" charset="-128"/>
                <a:ea typeface="Meiryo UI" panose="020B0604030504040204" pitchFamily="50" charset="-128"/>
              </a:rPr>
              <a:t>  【</a:t>
            </a:r>
            <a:r>
              <a:rPr kumimoji="0" lang="ja-JP" altLang="en-US" sz="1100" b="1" kern="0" dirty="0">
                <a:solidFill>
                  <a:prstClr val="black"/>
                </a:solidFill>
                <a:latin typeface="Meiryo UI" panose="020B0604030504040204" pitchFamily="50" charset="-128"/>
                <a:ea typeface="Meiryo UI" panose="020B0604030504040204" pitchFamily="50" charset="-128"/>
              </a:rPr>
              <a:t>取組方針１</a:t>
            </a:r>
            <a:r>
              <a:rPr kumimoji="0" lang="en-US" altLang="ja-JP" sz="1100" b="1" kern="0" dirty="0">
                <a:solidFill>
                  <a:prstClr val="black"/>
                </a:solidFill>
                <a:latin typeface="Meiryo UI" panose="020B0604030504040204" pitchFamily="50" charset="-128"/>
                <a:ea typeface="Meiryo UI" panose="020B0604030504040204" pitchFamily="50" charset="-128"/>
              </a:rPr>
              <a:t>】</a:t>
            </a:r>
          </a:p>
          <a:p>
            <a:pPr>
              <a:defRPr/>
            </a:pPr>
            <a:r>
              <a:rPr kumimoji="0" lang="ja-JP" altLang="en-US" sz="1100" b="1" kern="0" dirty="0">
                <a:solidFill>
                  <a:prstClr val="black"/>
                </a:solidFill>
                <a:latin typeface="Meiryo UI" panose="020B0604030504040204" pitchFamily="50" charset="-128"/>
                <a:ea typeface="Meiryo UI" panose="020B0604030504040204" pitchFamily="50" charset="-128"/>
              </a:rPr>
              <a:t>  生物多様性の理解と</a:t>
            </a:r>
            <a:endParaRPr kumimoji="0" lang="en-US" altLang="ja-JP" sz="11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100" b="1" kern="0" dirty="0">
                <a:solidFill>
                  <a:prstClr val="black"/>
                </a:solidFill>
                <a:latin typeface="Meiryo UI" panose="020B0604030504040204" pitchFamily="50" charset="-128"/>
                <a:ea typeface="Meiryo UI" panose="020B0604030504040204" pitchFamily="50" charset="-128"/>
              </a:rPr>
              <a:t>  生物多様性に資する行動の促進</a:t>
            </a:r>
            <a:endParaRPr kumimoji="0" lang="en-US" altLang="ja-JP" sz="1100" b="1" kern="0" dirty="0">
              <a:solidFill>
                <a:prstClr val="black"/>
              </a:solidFill>
              <a:latin typeface="Meiryo UI" panose="020B0604030504040204" pitchFamily="50" charset="-128"/>
              <a:ea typeface="Meiryo UI" panose="020B0604030504040204" pitchFamily="50" charset="-128"/>
            </a:endParaRPr>
          </a:p>
        </p:txBody>
      </p:sp>
      <p:sp>
        <p:nvSpPr>
          <p:cNvPr id="81" name="テキスト ボックス 129">
            <a:extLst>
              <a:ext uri="{FF2B5EF4-FFF2-40B4-BE49-F238E27FC236}">
                <a16:creationId xmlns:a16="http://schemas.microsoft.com/office/drawing/2014/main" id="{BFB28500-9D0E-438C-A30E-2F0BB8B08002}"/>
              </a:ext>
            </a:extLst>
          </p:cNvPr>
          <p:cNvSpPr txBox="1"/>
          <p:nvPr/>
        </p:nvSpPr>
        <p:spPr>
          <a:xfrm>
            <a:off x="243057" y="2921577"/>
            <a:ext cx="2360514" cy="2190353"/>
          </a:xfrm>
          <a:prstGeom prst="rect">
            <a:avLst/>
          </a:prstGeom>
          <a:solidFill>
            <a:srgbClr val="81DFFF"/>
          </a:solidFill>
          <a:ln w="38100">
            <a:noFill/>
          </a:ln>
        </p:spPr>
        <p:txBody>
          <a:bodyPr wrap="square" rtlCol="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en-US" altLang="ja-JP" sz="1200" b="1" kern="0" dirty="0">
                <a:solidFill>
                  <a:prstClr val="black"/>
                </a:solidFill>
                <a:latin typeface="Meiryo UI" panose="020B0604030504040204" pitchFamily="50" charset="-128"/>
                <a:ea typeface="Meiryo UI" panose="020B0604030504040204" pitchFamily="50" charset="-128"/>
              </a:rPr>
              <a:t>【</a:t>
            </a:r>
            <a:r>
              <a:rPr kumimoji="0" lang="ja-JP" altLang="en-US" sz="1200" b="1" kern="0" dirty="0">
                <a:solidFill>
                  <a:prstClr val="black"/>
                </a:solidFill>
                <a:latin typeface="Meiryo UI" panose="020B0604030504040204" pitchFamily="50" charset="-128"/>
                <a:ea typeface="Meiryo UI" panose="020B0604030504040204" pitchFamily="50" charset="-128"/>
              </a:rPr>
              <a:t>目標</a:t>
            </a:r>
            <a:r>
              <a:rPr kumimoji="0" lang="en-US" altLang="ja-JP" sz="1200" b="1" kern="0" dirty="0">
                <a:solidFill>
                  <a:prstClr val="black"/>
                </a:solidFill>
                <a:latin typeface="Meiryo UI" panose="020B0604030504040204" pitchFamily="50" charset="-128"/>
                <a:ea typeface="Meiryo UI" panose="020B0604030504040204" pitchFamily="50" charset="-128"/>
              </a:rPr>
              <a:t>】</a:t>
            </a:r>
          </a:p>
          <a:p>
            <a:pPr>
              <a:defRPr/>
            </a:pPr>
            <a:r>
              <a:rPr kumimoji="0" lang="ja-JP" altLang="en-US" sz="1200" b="1" kern="0" dirty="0">
                <a:solidFill>
                  <a:prstClr val="black"/>
                </a:solidFill>
                <a:latin typeface="Meiryo UI" panose="020B0604030504040204" pitchFamily="50" charset="-128"/>
                <a:ea typeface="Meiryo UI" panose="020B0604030504040204" pitchFamily="50" charset="-128"/>
              </a:rPr>
              <a:t>①自然環境の持続的な保全の</a:t>
            </a:r>
            <a:endParaRPr kumimoji="0" lang="en-US" altLang="ja-JP" sz="12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200" b="1" kern="0" dirty="0">
                <a:solidFill>
                  <a:prstClr val="black"/>
                </a:solidFill>
                <a:latin typeface="Meiryo UI" panose="020B0604030504040204" pitchFamily="50" charset="-128"/>
                <a:ea typeface="Meiryo UI" panose="020B0604030504040204" pitchFamily="50" charset="-128"/>
              </a:rPr>
              <a:t>　 推進</a:t>
            </a:r>
            <a:endParaRPr kumimoji="0" lang="en-US" altLang="ja-JP" sz="12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200" b="1" kern="0" dirty="0">
                <a:solidFill>
                  <a:prstClr val="black"/>
                </a:solidFill>
                <a:latin typeface="Meiryo UI" panose="020B0604030504040204" pitchFamily="50" charset="-128"/>
                <a:ea typeface="Meiryo UI" panose="020B0604030504040204" pitchFamily="50" charset="-128"/>
              </a:rPr>
              <a:t>②事業者等と連携した保全活動</a:t>
            </a:r>
            <a:endParaRPr kumimoji="0" lang="en-US" altLang="ja-JP" sz="1200" b="1" kern="0" dirty="0">
              <a:solidFill>
                <a:prstClr val="black"/>
              </a:solidFill>
              <a:latin typeface="Meiryo UI" panose="020B0604030504040204" pitchFamily="50" charset="-128"/>
              <a:ea typeface="Meiryo UI" panose="020B0604030504040204" pitchFamily="50" charset="-128"/>
            </a:endParaRPr>
          </a:p>
          <a:p>
            <a:pPr>
              <a:defRPr/>
            </a:pPr>
            <a:r>
              <a:rPr kumimoji="0" lang="en-US" altLang="ja-JP" sz="1200" b="1" kern="0" dirty="0">
                <a:solidFill>
                  <a:prstClr val="black"/>
                </a:solidFill>
                <a:latin typeface="Meiryo UI" panose="020B0604030504040204" pitchFamily="50" charset="-128"/>
                <a:ea typeface="Meiryo UI" panose="020B0604030504040204" pitchFamily="50" charset="-128"/>
              </a:rPr>
              <a:t>   </a:t>
            </a:r>
            <a:r>
              <a:rPr kumimoji="0" lang="ja-JP" altLang="en-US" sz="1200" b="1" kern="0" dirty="0">
                <a:solidFill>
                  <a:prstClr val="black"/>
                </a:solidFill>
                <a:latin typeface="Meiryo UI" panose="020B0604030504040204" pitchFamily="50" charset="-128"/>
                <a:ea typeface="Meiryo UI" panose="020B0604030504040204" pitchFamily="50" charset="-128"/>
              </a:rPr>
              <a:t>の推進</a:t>
            </a:r>
            <a:endParaRPr kumimoji="0" lang="en-US" altLang="ja-JP" sz="12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200" b="1" kern="0" dirty="0">
                <a:solidFill>
                  <a:prstClr val="black"/>
                </a:solidFill>
                <a:latin typeface="Meiryo UI" panose="020B0604030504040204" pitchFamily="50" charset="-128"/>
                <a:ea typeface="Meiryo UI" panose="020B0604030504040204" pitchFamily="50" charset="-128"/>
              </a:rPr>
              <a:t>③特定外来生物の防除の推進</a:t>
            </a:r>
            <a:endParaRPr kumimoji="0" lang="en-US" altLang="ja-JP" sz="1200" b="1" kern="0"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800" b="1" kern="0" dirty="0">
              <a:solidFill>
                <a:prstClr val="black"/>
              </a:solidFill>
              <a:latin typeface="Meiryo UI" panose="020B0604030504040204" pitchFamily="50" charset="-128"/>
              <a:ea typeface="Meiryo UI" panose="020B0604030504040204" pitchFamily="50" charset="-128"/>
            </a:endParaRPr>
          </a:p>
          <a:p>
            <a:pPr>
              <a:defRPr/>
            </a:pPr>
            <a:r>
              <a:rPr kumimoji="0" lang="en-US" altLang="ja-JP" sz="1100" b="1" kern="0" dirty="0">
                <a:solidFill>
                  <a:prstClr val="black"/>
                </a:solidFill>
                <a:latin typeface="Meiryo UI" panose="020B0604030504040204" pitchFamily="50" charset="-128"/>
                <a:ea typeface="Meiryo UI" panose="020B0604030504040204" pitchFamily="50" charset="-128"/>
              </a:rPr>
              <a:t>  【</a:t>
            </a:r>
            <a:r>
              <a:rPr kumimoji="0" lang="ja-JP" altLang="en-US" sz="1100" b="1" kern="0" dirty="0">
                <a:solidFill>
                  <a:prstClr val="black"/>
                </a:solidFill>
                <a:latin typeface="Meiryo UI" panose="020B0604030504040204" pitchFamily="50" charset="-128"/>
                <a:ea typeface="Meiryo UI" panose="020B0604030504040204" pitchFamily="50" charset="-128"/>
              </a:rPr>
              <a:t>取組方針２</a:t>
            </a:r>
            <a:r>
              <a:rPr kumimoji="0" lang="en-US" altLang="ja-JP" sz="1100" b="1" kern="0" dirty="0">
                <a:solidFill>
                  <a:prstClr val="black"/>
                </a:solidFill>
                <a:latin typeface="Meiryo UI" panose="020B0604030504040204" pitchFamily="50" charset="-128"/>
                <a:ea typeface="Meiryo UI" panose="020B0604030504040204" pitchFamily="50" charset="-128"/>
              </a:rPr>
              <a:t>】</a:t>
            </a:r>
          </a:p>
          <a:p>
            <a:pPr>
              <a:defRPr/>
            </a:pPr>
            <a:r>
              <a:rPr kumimoji="0" lang="ja-JP" altLang="en-US" sz="1100" b="1" kern="0" dirty="0">
                <a:solidFill>
                  <a:prstClr val="black"/>
                </a:solidFill>
                <a:latin typeface="Meiryo UI" panose="020B0604030504040204" pitchFamily="50" charset="-128"/>
                <a:ea typeface="Meiryo UI" panose="020B0604030504040204" pitchFamily="50" charset="-128"/>
              </a:rPr>
              <a:t>  自然資本の持続可能な利用、</a:t>
            </a:r>
            <a:endParaRPr kumimoji="0" lang="en-US" altLang="ja-JP" sz="11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100" b="1" kern="0" dirty="0">
                <a:solidFill>
                  <a:prstClr val="black"/>
                </a:solidFill>
                <a:latin typeface="Meiryo UI" panose="020B0604030504040204" pitchFamily="50" charset="-128"/>
                <a:ea typeface="Meiryo UI" panose="020B0604030504040204" pitchFamily="50" charset="-128"/>
              </a:rPr>
              <a:t>  維持・充実</a:t>
            </a:r>
            <a:endParaRPr kumimoji="0" lang="en-US" altLang="ja-JP" sz="1100" b="1" kern="0" dirty="0">
              <a:solidFill>
                <a:prstClr val="black"/>
              </a:solidFill>
              <a:latin typeface="Meiryo UI" panose="020B0604030504040204" pitchFamily="50" charset="-128"/>
              <a:ea typeface="Meiryo UI" panose="020B0604030504040204" pitchFamily="50" charset="-128"/>
            </a:endParaRPr>
          </a:p>
        </p:txBody>
      </p:sp>
      <p:sp>
        <p:nvSpPr>
          <p:cNvPr id="83" name="テキスト ボックス 125">
            <a:extLst>
              <a:ext uri="{FF2B5EF4-FFF2-40B4-BE49-F238E27FC236}">
                <a16:creationId xmlns:a16="http://schemas.microsoft.com/office/drawing/2014/main" id="{F4A93601-671A-4E74-BE5F-112380FA5B73}"/>
              </a:ext>
            </a:extLst>
          </p:cNvPr>
          <p:cNvSpPr txBox="1"/>
          <p:nvPr/>
        </p:nvSpPr>
        <p:spPr>
          <a:xfrm>
            <a:off x="224210" y="5157930"/>
            <a:ext cx="2357395" cy="1605637"/>
          </a:xfrm>
          <a:prstGeom prst="rect">
            <a:avLst/>
          </a:prstGeom>
          <a:solidFill>
            <a:srgbClr val="A3F94D"/>
          </a:solidFill>
          <a:ln w="38100">
            <a:noFill/>
          </a:ln>
        </p:spPr>
        <p:txBody>
          <a:bodyPr wrap="square" rtlCol="0" anchor="ctr">
            <a:no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kumimoji="0" lang="en-US" altLang="ja-JP" sz="1200" b="1" kern="0" dirty="0">
                <a:solidFill>
                  <a:prstClr val="black"/>
                </a:solidFill>
                <a:latin typeface="Meiryo UI" panose="020B0604030504040204" pitchFamily="50" charset="-128"/>
                <a:ea typeface="Meiryo UI" panose="020B0604030504040204" pitchFamily="50" charset="-128"/>
              </a:rPr>
              <a:t>【</a:t>
            </a:r>
            <a:r>
              <a:rPr kumimoji="0" lang="ja-JP" altLang="en-US" sz="1200" b="1" kern="0" dirty="0">
                <a:solidFill>
                  <a:prstClr val="black"/>
                </a:solidFill>
                <a:latin typeface="Meiryo UI" panose="020B0604030504040204" pitchFamily="50" charset="-128"/>
                <a:ea typeface="Meiryo UI" panose="020B0604030504040204" pitchFamily="50" charset="-128"/>
              </a:rPr>
              <a:t>目標</a:t>
            </a:r>
            <a:r>
              <a:rPr kumimoji="0" lang="en-US" altLang="ja-JP" sz="1200" b="1" kern="0" dirty="0">
                <a:solidFill>
                  <a:prstClr val="black"/>
                </a:solidFill>
                <a:latin typeface="Meiryo UI" panose="020B0604030504040204" pitchFamily="50" charset="-128"/>
                <a:ea typeface="Meiryo UI" panose="020B0604030504040204" pitchFamily="50" charset="-128"/>
              </a:rPr>
              <a:t>】</a:t>
            </a:r>
          </a:p>
          <a:p>
            <a:pPr>
              <a:defRPr/>
            </a:pPr>
            <a:r>
              <a:rPr kumimoji="0" lang="ja-JP" altLang="en-US" sz="1200" b="1" kern="0" dirty="0">
                <a:solidFill>
                  <a:prstClr val="black"/>
                </a:solidFill>
                <a:latin typeface="Meiryo UI" panose="020B0604030504040204" pitchFamily="50" charset="-128"/>
                <a:ea typeface="Meiryo UI" panose="020B0604030504040204" pitchFamily="50" charset="-128"/>
              </a:rPr>
              <a:t>①市町村や保全団体等と連携した　</a:t>
            </a:r>
            <a:endParaRPr kumimoji="0" lang="en-US" altLang="ja-JP" sz="12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200" b="1" kern="0" dirty="0">
                <a:solidFill>
                  <a:prstClr val="black"/>
                </a:solidFill>
                <a:latin typeface="Meiryo UI" panose="020B0604030504040204" pitchFamily="50" charset="-128"/>
                <a:ea typeface="Meiryo UI" panose="020B0604030504040204" pitchFamily="50" charset="-128"/>
              </a:rPr>
              <a:t>　 モニタリング体制の構築</a:t>
            </a:r>
            <a:endParaRPr kumimoji="0" lang="en-US" altLang="ja-JP" sz="1200" b="1" kern="0" dirty="0">
              <a:solidFill>
                <a:prstClr val="black"/>
              </a:solidFill>
              <a:latin typeface="Meiryo UI" panose="020B0604030504040204" pitchFamily="50" charset="-128"/>
              <a:ea typeface="Meiryo UI" panose="020B0604030504040204" pitchFamily="50" charset="-128"/>
            </a:endParaRPr>
          </a:p>
          <a:p>
            <a:pPr>
              <a:defRPr/>
            </a:pPr>
            <a:endParaRPr kumimoji="0" lang="en-US" altLang="ja-JP" sz="800" b="1" kern="0" dirty="0">
              <a:solidFill>
                <a:prstClr val="black"/>
              </a:solidFill>
              <a:latin typeface="Meiryo UI" panose="020B0604030504040204" pitchFamily="50" charset="-128"/>
              <a:ea typeface="Meiryo UI" panose="020B0604030504040204" pitchFamily="50" charset="-128"/>
            </a:endParaRPr>
          </a:p>
          <a:p>
            <a:pPr>
              <a:defRPr/>
            </a:pPr>
            <a:r>
              <a:rPr kumimoji="0" lang="en-US" altLang="ja-JP" sz="1100" b="1" kern="0" dirty="0">
                <a:solidFill>
                  <a:prstClr val="black"/>
                </a:solidFill>
                <a:latin typeface="Meiryo UI" panose="020B0604030504040204" pitchFamily="50" charset="-128"/>
                <a:ea typeface="Meiryo UI" panose="020B0604030504040204" pitchFamily="50" charset="-128"/>
              </a:rPr>
              <a:t>  【</a:t>
            </a:r>
            <a:r>
              <a:rPr kumimoji="0" lang="ja-JP" altLang="en-US" sz="1100" b="1" kern="0" dirty="0">
                <a:solidFill>
                  <a:prstClr val="black"/>
                </a:solidFill>
                <a:latin typeface="Meiryo UI" panose="020B0604030504040204" pitchFamily="50" charset="-128"/>
                <a:ea typeface="Meiryo UI" panose="020B0604030504040204" pitchFamily="50" charset="-128"/>
              </a:rPr>
              <a:t>取組方針３</a:t>
            </a:r>
            <a:r>
              <a:rPr kumimoji="0" lang="en-US" altLang="ja-JP" sz="1100" b="1" kern="0" dirty="0">
                <a:solidFill>
                  <a:prstClr val="black"/>
                </a:solidFill>
                <a:latin typeface="Meiryo UI" panose="020B0604030504040204" pitchFamily="50" charset="-128"/>
                <a:ea typeface="Meiryo UI" panose="020B0604030504040204" pitchFamily="50" charset="-128"/>
              </a:rPr>
              <a:t>】</a:t>
            </a:r>
          </a:p>
          <a:p>
            <a:pPr>
              <a:defRPr/>
            </a:pPr>
            <a:r>
              <a:rPr kumimoji="0" lang="ja-JP" altLang="en-US" sz="1100" b="1" kern="0" dirty="0">
                <a:solidFill>
                  <a:prstClr val="black"/>
                </a:solidFill>
                <a:latin typeface="Meiryo UI" panose="020B0604030504040204" pitchFamily="50" charset="-128"/>
                <a:ea typeface="Meiryo UI" panose="020B0604030504040204" pitchFamily="50" charset="-128"/>
              </a:rPr>
              <a:t>  生物多様性保全に資する</a:t>
            </a:r>
            <a:endParaRPr kumimoji="0" lang="en-US" altLang="ja-JP" sz="1100" b="1" kern="0" dirty="0">
              <a:solidFill>
                <a:prstClr val="black"/>
              </a:solidFill>
              <a:latin typeface="Meiryo UI" panose="020B0604030504040204" pitchFamily="50" charset="-128"/>
              <a:ea typeface="Meiryo UI" panose="020B0604030504040204" pitchFamily="50" charset="-128"/>
            </a:endParaRPr>
          </a:p>
          <a:p>
            <a:pPr>
              <a:defRPr/>
            </a:pPr>
            <a:r>
              <a:rPr kumimoji="0" lang="ja-JP" altLang="en-US" sz="1100" b="1" kern="0" dirty="0">
                <a:solidFill>
                  <a:prstClr val="black"/>
                </a:solidFill>
                <a:latin typeface="Meiryo UI" panose="020B0604030504040204" pitchFamily="50" charset="-128"/>
                <a:ea typeface="Meiryo UI" panose="020B0604030504040204" pitchFamily="50" charset="-128"/>
              </a:rPr>
              <a:t>  仕組みづくりの推進</a:t>
            </a:r>
            <a:endParaRPr kumimoji="0" lang="en-US" altLang="ja-JP" sz="1100" b="1" kern="0" dirty="0">
              <a:solidFill>
                <a:prstClr val="black"/>
              </a:solidFill>
              <a:latin typeface="Meiryo UI" panose="020B0604030504040204" pitchFamily="50" charset="-128"/>
              <a:ea typeface="Meiryo UI" panose="020B0604030504040204" pitchFamily="50" charset="-128"/>
            </a:endParaRPr>
          </a:p>
        </p:txBody>
      </p:sp>
      <p:grpSp>
        <p:nvGrpSpPr>
          <p:cNvPr id="15" name="グループ化 14"/>
          <p:cNvGrpSpPr/>
          <p:nvPr/>
        </p:nvGrpSpPr>
        <p:grpSpPr>
          <a:xfrm>
            <a:off x="9742596" y="899736"/>
            <a:ext cx="2381660" cy="276999"/>
            <a:chOff x="9754761" y="1100039"/>
            <a:chExt cx="2381660" cy="355259"/>
          </a:xfrm>
        </p:grpSpPr>
        <p:sp>
          <p:nvSpPr>
            <p:cNvPr id="116" name="角丸四角形 115"/>
            <p:cNvSpPr/>
            <p:nvPr/>
          </p:nvSpPr>
          <p:spPr>
            <a:xfrm>
              <a:off x="9754761" y="1145965"/>
              <a:ext cx="2381660" cy="277026"/>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9" name="正方形/長方形 118">
              <a:extLst>
                <a:ext uri="{FF2B5EF4-FFF2-40B4-BE49-F238E27FC236}">
                  <a16:creationId xmlns:a16="http://schemas.microsoft.com/office/drawing/2014/main" id="{79CC1CF2-31C3-4311-B1C4-8451059EB012}"/>
                </a:ext>
              </a:extLst>
            </p:cNvPr>
            <p:cNvSpPr/>
            <p:nvPr/>
          </p:nvSpPr>
          <p:spPr>
            <a:xfrm>
              <a:off x="9918852" y="1100039"/>
              <a:ext cx="1981134" cy="355259"/>
            </a:xfrm>
            <a:prstGeom prst="rect">
              <a:avLst/>
            </a:prstGeom>
            <a:noFill/>
            <a:ln w="19050">
              <a:noFill/>
            </a:ln>
          </p:spPr>
          <p:txBody>
            <a:bodyPr wrap="square">
              <a:spAutoFit/>
            </a:bodyPr>
            <a:lstStyle/>
            <a:p>
              <a:pPr marL="163513" indent="-136525" algn="ctr"/>
              <a:r>
                <a:rPr lang="en-US" altLang="ja-JP" sz="1200" b="1" dirty="0">
                  <a:latin typeface="Meiryo UI" panose="020B0604030504040204" pitchFamily="50" charset="-128"/>
                  <a:ea typeface="Meiryo UI" panose="020B0604030504040204" pitchFamily="50" charset="-128"/>
                  <a:cs typeface="Meiryo UI" panose="020B0604030504040204" pitchFamily="50" charset="-128"/>
                </a:rPr>
                <a:t>2025</a:t>
              </a: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年度の主な取組予定　</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grpSp>
      <p:grpSp>
        <p:nvGrpSpPr>
          <p:cNvPr id="14" name="グループ化 13"/>
          <p:cNvGrpSpPr/>
          <p:nvPr/>
        </p:nvGrpSpPr>
        <p:grpSpPr>
          <a:xfrm>
            <a:off x="312908" y="917470"/>
            <a:ext cx="2207713" cy="276999"/>
            <a:chOff x="304370" y="1251578"/>
            <a:chExt cx="2207713" cy="276999"/>
          </a:xfrm>
        </p:grpSpPr>
        <p:sp>
          <p:nvSpPr>
            <p:cNvPr id="118" name="角丸四角形 117"/>
            <p:cNvSpPr/>
            <p:nvPr/>
          </p:nvSpPr>
          <p:spPr>
            <a:xfrm>
              <a:off x="304370" y="1281778"/>
              <a:ext cx="2207713" cy="216000"/>
            </a:xfrm>
            <a:prstGeom prst="roundRect">
              <a:avLst/>
            </a:prstGeom>
            <a:solidFill>
              <a:srgbClr val="FFC0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0" name="正方形/長方形 119">
              <a:extLst>
                <a:ext uri="{FF2B5EF4-FFF2-40B4-BE49-F238E27FC236}">
                  <a16:creationId xmlns:a16="http://schemas.microsoft.com/office/drawing/2014/main" id="{79CC1CF2-31C3-4311-B1C4-8451059EB012}"/>
                </a:ext>
              </a:extLst>
            </p:cNvPr>
            <p:cNvSpPr/>
            <p:nvPr/>
          </p:nvSpPr>
          <p:spPr>
            <a:xfrm>
              <a:off x="453831" y="1251578"/>
              <a:ext cx="1908790" cy="276999"/>
            </a:xfrm>
            <a:prstGeom prst="rect">
              <a:avLst/>
            </a:prstGeom>
            <a:noFill/>
            <a:ln w="19050">
              <a:noFill/>
            </a:ln>
          </p:spPr>
          <p:txBody>
            <a:bodyPr wrap="square">
              <a:spAutoFit/>
            </a:bodyPr>
            <a:lstStyle/>
            <a:p>
              <a:pPr marL="163513" indent="-136525" algn="ctr"/>
              <a:r>
                <a:rPr lang="ja-JP" altLang="en-US" sz="1200" b="1" dirty="0">
                  <a:latin typeface="Meiryo UI" panose="020B0604030504040204" pitchFamily="50" charset="-128"/>
                  <a:ea typeface="Meiryo UI" panose="020B0604030504040204" pitchFamily="50" charset="-128"/>
                  <a:cs typeface="Meiryo UI" panose="020B0604030504040204" pitchFamily="50" charset="-128"/>
                </a:rPr>
                <a:t>　目標及び取組方針　</a:t>
              </a:r>
              <a:endParaRPr lang="en-US" altLang="ja-JP" sz="1200" b="1" dirty="0">
                <a:latin typeface="Meiryo UI" panose="020B0604030504040204" pitchFamily="50" charset="-128"/>
                <a:ea typeface="Meiryo UI" panose="020B0604030504040204" pitchFamily="50" charset="-128"/>
                <a:cs typeface="Meiryo UI" panose="020B0604030504040204" pitchFamily="50" charset="-128"/>
              </a:endParaRPr>
            </a:p>
          </p:txBody>
        </p:sp>
      </p:grpSp>
      <p:sp>
        <p:nvSpPr>
          <p:cNvPr id="128" name="テキスト ボックス 127">
            <a:extLst>
              <a:ext uri="{FF2B5EF4-FFF2-40B4-BE49-F238E27FC236}">
                <a16:creationId xmlns:a16="http://schemas.microsoft.com/office/drawing/2014/main" id="{7BA2F273-06B7-4867-933D-0414A06994DD}"/>
              </a:ext>
            </a:extLst>
          </p:cNvPr>
          <p:cNvSpPr txBox="1"/>
          <p:nvPr/>
        </p:nvSpPr>
        <p:spPr>
          <a:xfrm>
            <a:off x="10168502" y="9224919"/>
            <a:ext cx="3935837" cy="261610"/>
          </a:xfrm>
          <a:prstGeom prst="rect">
            <a:avLst/>
          </a:prstGeom>
          <a:noFill/>
        </p:spPr>
        <p:txBody>
          <a:bodyPr wrap="square" rtlCol="0">
            <a:spAutoFit/>
          </a:bodyPr>
          <a:lstStyle/>
          <a:p>
            <a:r>
              <a:rPr lang="en-US" altLang="ja-JP" sz="1050" dirty="0">
                <a:latin typeface="Meiryo UI" panose="020B0604030504040204" pitchFamily="50" charset="-128"/>
                <a:ea typeface="Meiryo UI" panose="020B0604030504040204" pitchFamily="50" charset="-128"/>
              </a:rPr>
              <a:t>※3 </a:t>
            </a:r>
            <a:r>
              <a:rPr lang="ja-JP" altLang="en-US" sz="1000" dirty="0">
                <a:latin typeface="Meiryo UI" panose="020B0604030504040204" pitchFamily="50" charset="-128"/>
                <a:ea typeface="Meiryo UI" panose="020B0604030504040204" pitchFamily="50" charset="-128"/>
              </a:rPr>
              <a:t>取組内容を検証する際に活用する指標</a:t>
            </a:r>
          </a:p>
        </p:txBody>
      </p:sp>
      <p:graphicFrame>
        <p:nvGraphicFramePr>
          <p:cNvPr id="12" name="表 11"/>
          <p:cNvGraphicFramePr>
            <a:graphicFrameLocks noGrp="1"/>
          </p:cNvGraphicFramePr>
          <p:nvPr>
            <p:extLst>
              <p:ext uri="{D42A27DB-BD31-4B8C-83A1-F6EECF244321}">
                <p14:modId xmlns:p14="http://schemas.microsoft.com/office/powerpoint/2010/main" val="3400518916"/>
              </p:ext>
            </p:extLst>
          </p:nvPr>
        </p:nvGraphicFramePr>
        <p:xfrm>
          <a:off x="8853612" y="7277753"/>
          <a:ext cx="3693543" cy="1975493"/>
        </p:xfrm>
        <a:graphic>
          <a:graphicData uri="http://schemas.openxmlformats.org/drawingml/2006/table">
            <a:tbl>
              <a:tblPr firstRow="1" firstCol="1" bandRow="1"/>
              <a:tblGrid>
                <a:gridCol w="1821335">
                  <a:extLst>
                    <a:ext uri="{9D8B030D-6E8A-4147-A177-3AD203B41FA5}">
                      <a16:colId xmlns:a16="http://schemas.microsoft.com/office/drawing/2014/main" val="74316045"/>
                    </a:ext>
                  </a:extLst>
                </a:gridCol>
                <a:gridCol w="936104">
                  <a:extLst>
                    <a:ext uri="{9D8B030D-6E8A-4147-A177-3AD203B41FA5}">
                      <a16:colId xmlns:a16="http://schemas.microsoft.com/office/drawing/2014/main" val="1316947683"/>
                    </a:ext>
                  </a:extLst>
                </a:gridCol>
                <a:gridCol w="936104">
                  <a:extLst>
                    <a:ext uri="{9D8B030D-6E8A-4147-A177-3AD203B41FA5}">
                      <a16:colId xmlns:a16="http://schemas.microsoft.com/office/drawing/2014/main" val="3547881373"/>
                    </a:ext>
                  </a:extLst>
                </a:gridCol>
              </a:tblGrid>
              <a:tr h="298635">
                <a:tc>
                  <a:txBody>
                    <a:bodyPr/>
                    <a:lstStyle/>
                    <a:p>
                      <a:pPr algn="ctr">
                        <a:lnSpc>
                          <a:spcPts val="1000"/>
                        </a:lnSpc>
                        <a:spcAft>
                          <a:spcPts val="0"/>
                        </a:spcAft>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モニタリング</a:t>
                      </a:r>
                      <a:r>
                        <a:rPr lang="ja-JP" sz="1000" kern="100" dirty="0">
                          <a:effectLst/>
                          <a:latin typeface="Meiryo UI" panose="020B0604030504040204" pitchFamily="50" charset="-128"/>
                          <a:ea typeface="Meiryo UI" panose="020B0604030504040204" pitchFamily="50" charset="-128"/>
                          <a:cs typeface="Times New Roman" panose="02020603050405020304" pitchFamily="18" charset="0"/>
                        </a:rPr>
                        <a:t>指標</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ja-JP" sz="1000" kern="100" dirty="0">
                          <a:effectLst/>
                          <a:latin typeface="Meiryo UI" panose="020B0604030504040204" pitchFamily="50" charset="-128"/>
                          <a:ea typeface="Meiryo UI" panose="020B0604030504040204" pitchFamily="50" charset="-128"/>
                          <a:cs typeface="Times New Roman" panose="02020603050405020304" pitchFamily="18" charset="0"/>
                        </a:rPr>
                        <a:t>参考値</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lnSpc>
                          <a:spcPts val="1000"/>
                        </a:lnSpc>
                        <a:spcAft>
                          <a:spcPts val="0"/>
                        </a:spcAft>
                      </a:pP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(2020</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年度</a:t>
                      </a: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lnSpc>
                          <a:spcPts val="1000"/>
                        </a:lnSpc>
                        <a:spcAft>
                          <a:spcPts val="0"/>
                        </a:spcAft>
                      </a:pPr>
                      <a:r>
                        <a:rPr lang="en-US" sz="1000" kern="100" dirty="0">
                          <a:effectLst/>
                          <a:latin typeface="Meiryo UI" panose="020B0604030504040204" pitchFamily="50" charset="-128"/>
                          <a:ea typeface="Meiryo UI" panose="020B0604030504040204" pitchFamily="50" charset="-128"/>
                          <a:cs typeface="Times New Roman" panose="02020603050405020304" pitchFamily="18" charset="0"/>
                        </a:rPr>
                        <a:t>2024</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年度</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499284001"/>
                  </a:ext>
                </a:extLst>
              </a:tr>
              <a:tr h="392564">
                <a:tc>
                  <a:txBody>
                    <a:bodyPr/>
                    <a:lstStyle/>
                    <a:p>
                      <a:pPr algn="just">
                        <a:lnSpc>
                          <a:spcPts val="1200"/>
                        </a:lnSpc>
                        <a:spcAft>
                          <a:spcPts val="0"/>
                        </a:spcAft>
                      </a:pPr>
                      <a:r>
                        <a:rPr lang="ja-JP" altLang="en-US" sz="1000" kern="100" baseline="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自然環境に配慮した行動をする</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r>
                        <a:rPr lang="ja-JP" altLang="en-US" sz="1000" kern="100" baseline="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府民の割合</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18.6%</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12.1%</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601751731"/>
                  </a:ext>
                </a:extLst>
              </a:tr>
              <a:tr h="360040">
                <a:tc>
                  <a:txBody>
                    <a:bodyPr/>
                    <a:lstStyle/>
                    <a:p>
                      <a:pPr algn="just">
                        <a:lnSpc>
                          <a:spcPts val="1200"/>
                        </a:lnSpc>
                        <a:spcAft>
                          <a:spcPts val="0"/>
                        </a:spcAft>
                      </a:pPr>
                      <a:r>
                        <a:rPr lang="ja-JP" altLang="en-US" sz="1000" kern="100" baseline="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連携した取組を行う</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r>
                        <a:rPr lang="ja-JP" altLang="en-US" sz="1000" kern="100" baseline="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事業者・団体数</a:t>
                      </a:r>
                      <a:endParaRPr lang="ja-JP" sz="105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299</a:t>
                      </a:r>
                    </a:p>
                    <a:p>
                      <a:pPr algn="ctr">
                        <a:lnSpc>
                          <a:spcPts val="1200"/>
                        </a:lnSpc>
                        <a:spcAft>
                          <a:spcPts val="0"/>
                        </a:spcAft>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事業者・団体</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309</a:t>
                      </a:r>
                    </a:p>
                    <a:p>
                      <a:pPr algn="ctr">
                        <a:lnSpc>
                          <a:spcPts val="1200"/>
                        </a:lnSpc>
                        <a:spcAft>
                          <a:spcPts val="0"/>
                        </a:spcAft>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事業者・団体</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18591588"/>
                  </a:ext>
                </a:extLst>
              </a:tr>
              <a:tr h="386710">
                <a:tc>
                  <a:txBody>
                    <a:bodyPr/>
                    <a:lstStyle/>
                    <a:p>
                      <a:pPr algn="just">
                        <a:lnSpc>
                          <a:spcPts val="1200"/>
                        </a:lnSpc>
                        <a:spcAft>
                          <a:spcPts val="0"/>
                        </a:spcAft>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府内で確認された特定外来生物</a:t>
                      </a:r>
                      <a:endPar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just">
                        <a:lnSpc>
                          <a:spcPts val="1200"/>
                        </a:lnSpc>
                        <a:spcAft>
                          <a:spcPts val="0"/>
                        </a:spcAft>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のうち必要な対策がなされた割合</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28.1%</a:t>
                      </a:r>
                    </a:p>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(9</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種</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/32</a:t>
                      </a: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種</a:t>
                      </a: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en-US" altLang="zh-TW" sz="1000" kern="100" dirty="0">
                          <a:effectLst/>
                          <a:latin typeface="Meiryo UI" panose="020B0604030504040204" pitchFamily="50" charset="-128"/>
                          <a:ea typeface="Meiryo UI" panose="020B0604030504040204" pitchFamily="50" charset="-128"/>
                          <a:cs typeface="Times New Roman" panose="02020603050405020304" pitchFamily="18" charset="0"/>
                        </a:rPr>
                        <a:t>28.5%</a:t>
                      </a:r>
                    </a:p>
                    <a:p>
                      <a:pPr algn="ctr">
                        <a:lnSpc>
                          <a:spcPts val="1200"/>
                        </a:lnSpc>
                        <a:spcAft>
                          <a:spcPts val="0"/>
                        </a:spcAft>
                      </a:pPr>
                      <a:r>
                        <a:rPr lang="en-US" altLang="zh-TW" sz="1000" kern="100" dirty="0">
                          <a:effectLst/>
                          <a:latin typeface="Meiryo UI" panose="020B0604030504040204" pitchFamily="50" charset="-128"/>
                          <a:ea typeface="Meiryo UI" panose="020B0604030504040204" pitchFamily="50" charset="-128"/>
                          <a:cs typeface="Times New Roman" panose="02020603050405020304" pitchFamily="18" charset="0"/>
                        </a:rPr>
                        <a:t>(10</a:t>
                      </a:r>
                      <a:r>
                        <a:rPr lang="zh-TW"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種</a:t>
                      </a:r>
                      <a:r>
                        <a:rPr lang="en-US" altLang="zh-TW" sz="1000" kern="100" dirty="0">
                          <a:effectLst/>
                          <a:latin typeface="Meiryo UI" panose="020B0604030504040204" pitchFamily="50" charset="-128"/>
                          <a:ea typeface="Meiryo UI" panose="020B0604030504040204" pitchFamily="50" charset="-128"/>
                          <a:cs typeface="Times New Roman" panose="02020603050405020304" pitchFamily="18" charset="0"/>
                        </a:rPr>
                        <a:t>/35</a:t>
                      </a:r>
                      <a:r>
                        <a:rPr lang="zh-TW"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種</a:t>
                      </a:r>
                      <a:r>
                        <a:rPr lang="en-US" altLang="zh-TW" sz="1000" kern="100" dirty="0">
                          <a:effectLst/>
                          <a:latin typeface="Meiryo UI" panose="020B0604030504040204" pitchFamily="50" charset="-128"/>
                          <a:ea typeface="Meiryo UI" panose="020B0604030504040204" pitchFamily="50" charset="-128"/>
                          <a:cs typeface="Times New Roman" panose="02020603050405020304" pitchFamily="18" charset="0"/>
                        </a:rPr>
                        <a:t>)</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411946412"/>
                  </a:ext>
                </a:extLst>
              </a:tr>
              <a:tr h="537544">
                <a:tc>
                  <a:txBody>
                    <a:bodyPr/>
                    <a:lstStyle/>
                    <a:p>
                      <a:pPr algn="just">
                        <a:lnSpc>
                          <a:spcPts val="1200"/>
                        </a:lnSpc>
                        <a:spcAft>
                          <a:spcPts val="0"/>
                        </a:spcAft>
                      </a:pPr>
                      <a:r>
                        <a:rPr lang="ja-JP" altLang="en-US" sz="1000" kern="100" dirty="0">
                          <a:effectLst/>
                          <a:latin typeface="Meiryo UI" panose="020B0604030504040204" pitchFamily="50" charset="-128"/>
                          <a:ea typeface="Meiryo UI" panose="020B0604030504040204" pitchFamily="50" charset="-128"/>
                          <a:cs typeface="Times New Roman" panose="02020603050405020304" pitchFamily="18" charset="0"/>
                        </a:rPr>
                        <a:t> 法令等に基づく地域指定の割合</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24.6%</a:t>
                      </a:r>
                    </a:p>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(46,930ha</a:t>
                      </a:r>
                    </a:p>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/190,532ha)</a:t>
                      </a:r>
                      <a:endParaRPr lang="ja-JP" sz="10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24.6%</a:t>
                      </a:r>
                    </a:p>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(46,942ha</a:t>
                      </a:r>
                    </a:p>
                    <a:p>
                      <a:pPr algn="ctr">
                        <a:lnSpc>
                          <a:spcPts val="1200"/>
                        </a:lnSpc>
                        <a:spcAft>
                          <a:spcPts val="0"/>
                        </a:spcAft>
                      </a:pPr>
                      <a:r>
                        <a:rPr lang="en-US" altLang="ja-JP" sz="1000" kern="100" dirty="0">
                          <a:effectLst/>
                          <a:latin typeface="Meiryo UI" panose="020B0604030504040204" pitchFamily="50" charset="-128"/>
                          <a:ea typeface="Meiryo UI" panose="020B0604030504040204" pitchFamily="50" charset="-128"/>
                          <a:cs typeface="Times New Roman" panose="02020603050405020304" pitchFamily="18" charset="0"/>
                        </a:rPr>
                        <a:t>/190,532ha)</a:t>
                      </a:r>
                    </a:p>
                  </a:txBody>
                  <a:tcPr marL="17780" marR="177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113687969"/>
                  </a:ext>
                </a:extLst>
              </a:tr>
            </a:tbl>
          </a:graphicData>
        </a:graphic>
      </p:graphicFrame>
      <p:sp>
        <p:nvSpPr>
          <p:cNvPr id="57" name="角丸四角形 127">
            <a:extLst>
              <a:ext uri="{FF2B5EF4-FFF2-40B4-BE49-F238E27FC236}">
                <a16:creationId xmlns:a16="http://schemas.microsoft.com/office/drawing/2014/main" id="{75BD43ED-935C-2257-606B-1F33B174E185}"/>
              </a:ext>
            </a:extLst>
          </p:cNvPr>
          <p:cNvSpPr/>
          <p:nvPr/>
        </p:nvSpPr>
        <p:spPr>
          <a:xfrm>
            <a:off x="2677182" y="1326114"/>
            <a:ext cx="6293578" cy="1485938"/>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生物多様性の情報発信ウェブサイト「生物多様性くらしナビ　まいのち</a:t>
            </a:r>
            <a:r>
              <a:rPr lang="en-US" altLang="ja-JP" sz="1200" dirty="0" err="1">
                <a:solidFill>
                  <a:schemeClr val="tx1"/>
                </a:solidFill>
                <a:latin typeface="Meiryo UI" panose="020B0604030504040204" pitchFamily="50" charset="-128"/>
                <a:ea typeface="Meiryo UI" panose="020B0604030504040204" pitchFamily="50" charset="-128"/>
              </a:rPr>
              <a:t>osaka</a:t>
            </a:r>
            <a:r>
              <a:rPr lang="ja-JP" altLang="en-US" sz="1200" dirty="0">
                <a:solidFill>
                  <a:schemeClr val="tx1"/>
                </a:solidFill>
                <a:latin typeface="Meiryo UI" panose="020B0604030504040204" pitchFamily="50" charset="-128"/>
                <a:ea typeface="Meiryo UI" panose="020B0604030504040204" pitchFamily="50" charset="-128"/>
              </a:rPr>
              <a:t>」を開設</a:t>
            </a:r>
            <a:br>
              <a:rPr lang="en-US" altLang="ja-JP" sz="1200" dirty="0">
                <a:solidFill>
                  <a:schemeClr val="tx1"/>
                </a:solidFill>
                <a:latin typeface="Meiryo UI" panose="020B0604030504040204" pitchFamily="50" charset="-128"/>
                <a:ea typeface="Meiryo UI" panose="020B0604030504040204" pitchFamily="50" charset="-128"/>
              </a:rPr>
            </a:b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府内の生物多様性関連施設等と連携した普及啓発の実施</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r>
              <a:rPr lang="ja-JP" altLang="en-US" sz="1200" dirty="0">
                <a:solidFill>
                  <a:schemeClr val="tx1"/>
                </a:solidFill>
                <a:latin typeface="Meiryo UI" panose="020B0604030504040204" pitchFamily="50" charset="-128"/>
                <a:ea typeface="Meiryo UI" panose="020B0604030504040204" pitchFamily="50" charset="-128"/>
              </a:rPr>
              <a:t>　　・生き物や自然関係イベントを取りまとめた府民向けチラシを作成</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r>
              <a:rPr lang="ja-JP" altLang="en-US" sz="1200" dirty="0">
                <a:solidFill>
                  <a:schemeClr val="tx1"/>
                </a:solidFill>
                <a:latin typeface="Meiryo UI" panose="020B0604030504040204" pitchFamily="50" charset="-128"/>
                <a:ea typeface="Meiryo UI" panose="020B0604030504040204" pitchFamily="50" charset="-128"/>
              </a:rPr>
              <a:t>　　・「おおさかもん祭り」や「大阪自然史フェスティバル</a:t>
            </a:r>
            <a:r>
              <a:rPr lang="en-US" altLang="ja-JP" sz="1200" dirty="0">
                <a:solidFill>
                  <a:schemeClr val="tx1"/>
                </a:solidFill>
                <a:latin typeface="Meiryo UI" panose="020B0604030504040204" pitchFamily="50" charset="-128"/>
                <a:ea typeface="Meiryo UI" panose="020B0604030504040204" pitchFamily="50" charset="-128"/>
              </a:rPr>
              <a:t>2024</a:t>
            </a:r>
            <a:r>
              <a:rPr lang="ja-JP" altLang="en-US" sz="1200" dirty="0">
                <a:solidFill>
                  <a:schemeClr val="tx1"/>
                </a:solidFill>
                <a:latin typeface="Meiryo UI" panose="020B0604030504040204" pitchFamily="50" charset="-128"/>
                <a:ea typeface="Meiryo UI" panose="020B0604030504040204" pitchFamily="50" charset="-128"/>
              </a:rPr>
              <a:t>」でのブース出展</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生物多様性研修プログラムを活用した教員等に対する研修を実施（</a:t>
            </a:r>
            <a:r>
              <a:rPr lang="en-US" altLang="ja-JP" sz="1200" dirty="0">
                <a:solidFill>
                  <a:schemeClr val="tx1"/>
                </a:solidFill>
                <a:latin typeface="Meiryo UI" panose="020B0604030504040204" pitchFamily="50" charset="-128"/>
                <a:ea typeface="Meiryo UI" panose="020B0604030504040204" pitchFamily="50" charset="-128"/>
              </a:rPr>
              <a:t>11</a:t>
            </a:r>
            <a:r>
              <a:rPr lang="ja-JP" altLang="en-US" sz="1200" dirty="0">
                <a:solidFill>
                  <a:schemeClr val="tx1"/>
                </a:solidFill>
                <a:latin typeface="Meiryo UI" panose="020B0604030504040204" pitchFamily="50" charset="-128"/>
                <a:ea typeface="Meiryo UI" panose="020B0604030504040204" pitchFamily="50" charset="-128"/>
              </a:rPr>
              <a:t>回、</a:t>
            </a:r>
            <a:r>
              <a:rPr lang="en-US" altLang="ja-JP" sz="1200" dirty="0">
                <a:solidFill>
                  <a:schemeClr val="tx1"/>
                </a:solidFill>
                <a:latin typeface="Meiryo UI" panose="020B0604030504040204" pitchFamily="50" charset="-128"/>
                <a:ea typeface="Meiryo UI" panose="020B0604030504040204" pitchFamily="50" charset="-128"/>
              </a:rPr>
              <a:t>248</a:t>
            </a:r>
            <a:r>
              <a:rPr lang="ja-JP" altLang="en-US" sz="1200" dirty="0">
                <a:solidFill>
                  <a:schemeClr val="tx1"/>
                </a:solidFill>
                <a:latin typeface="Meiryo UI" panose="020B0604030504040204" pitchFamily="50" charset="-128"/>
                <a:ea typeface="Meiryo UI" panose="020B0604030504040204" pitchFamily="50" charset="-128"/>
              </a:rPr>
              <a:t>名）</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生物多様性普及啓発動画の作成</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64" name="角丸四角形 127">
            <a:extLst>
              <a:ext uri="{FF2B5EF4-FFF2-40B4-BE49-F238E27FC236}">
                <a16:creationId xmlns:a16="http://schemas.microsoft.com/office/drawing/2014/main" id="{C4141211-8D36-F250-BC2D-72F750D99D15}"/>
              </a:ext>
            </a:extLst>
          </p:cNvPr>
          <p:cNvSpPr/>
          <p:nvPr/>
        </p:nvSpPr>
        <p:spPr>
          <a:xfrm>
            <a:off x="2693507" y="2989155"/>
            <a:ext cx="6212377" cy="1924349"/>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保全団体等と連携した里地里山の保全等、多様な主体と連携した森・里・川・海</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r>
              <a:rPr lang="ja-JP" altLang="en-US" sz="1200" dirty="0">
                <a:solidFill>
                  <a:schemeClr val="tx1"/>
                </a:solidFill>
                <a:latin typeface="Meiryo UI" panose="020B0604030504040204" pitchFamily="50" charset="-128"/>
                <a:ea typeface="Meiryo UI" panose="020B0604030504040204" pitchFamily="50" charset="-128"/>
              </a:rPr>
              <a:t>　　における取組みの推進</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ct val="1500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「おおさか生物多様性応援宣言」の周知（</a:t>
            </a:r>
            <a:r>
              <a:rPr lang="en-US" altLang="ja-JP" sz="1200" dirty="0">
                <a:solidFill>
                  <a:schemeClr val="tx1"/>
                </a:solidFill>
                <a:latin typeface="Meiryo UI" panose="020B0604030504040204" pitchFamily="50" charset="-128"/>
                <a:ea typeface="Meiryo UI" panose="020B0604030504040204" pitchFamily="50" charset="-128"/>
              </a:rPr>
              <a:t>2024</a:t>
            </a:r>
            <a:r>
              <a:rPr lang="ja-JP" altLang="en-US" sz="1200" dirty="0">
                <a:solidFill>
                  <a:schemeClr val="tx1"/>
                </a:solidFill>
                <a:latin typeface="Meiryo UI" panose="020B0604030504040204" pitchFamily="50" charset="-128"/>
                <a:ea typeface="Meiryo UI" panose="020B0604030504040204" pitchFamily="50" charset="-128"/>
              </a:rPr>
              <a:t>年度末　</a:t>
            </a:r>
            <a:r>
              <a:rPr lang="en-US" altLang="ja-JP" sz="1200" dirty="0">
                <a:solidFill>
                  <a:schemeClr val="tx1"/>
                </a:solidFill>
                <a:latin typeface="Meiryo UI" panose="020B0604030504040204" pitchFamily="50" charset="-128"/>
                <a:ea typeface="Meiryo UI" panose="020B0604030504040204" pitchFamily="50" charset="-128"/>
              </a:rPr>
              <a:t>111</a:t>
            </a:r>
            <a:r>
              <a:rPr lang="ja-JP" altLang="en-US" sz="1200" dirty="0">
                <a:solidFill>
                  <a:schemeClr val="tx1"/>
                </a:solidFill>
                <a:latin typeface="Meiryo UI" panose="020B0604030504040204" pitchFamily="50" charset="-128"/>
                <a:ea typeface="Meiryo UI" panose="020B0604030504040204" pitchFamily="50" charset="-128"/>
              </a:rPr>
              <a:t>団体）</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堺第７－</a:t>
            </a:r>
            <a:r>
              <a:rPr lang="en-US" altLang="ja-JP" sz="1200" dirty="0">
                <a:solidFill>
                  <a:schemeClr val="tx1"/>
                </a:solidFill>
                <a:latin typeface="Meiryo UI" panose="020B0604030504040204" pitchFamily="50" charset="-128"/>
                <a:ea typeface="Meiryo UI" panose="020B0604030504040204" pitchFamily="50" charset="-128"/>
              </a:rPr>
              <a:t>3</a:t>
            </a:r>
            <a:r>
              <a:rPr lang="ja-JP" altLang="en-US" sz="1200" dirty="0">
                <a:solidFill>
                  <a:schemeClr val="tx1"/>
                </a:solidFill>
                <a:latin typeface="Meiryo UI" panose="020B0604030504040204" pitchFamily="50" charset="-128"/>
                <a:ea typeface="Meiryo UI" panose="020B0604030504040204" pitchFamily="50" charset="-128"/>
              </a:rPr>
              <a:t>区「共生の森」にて府民参加による森づくり活動を計４回実施すると共に、</a:t>
            </a:r>
            <a:br>
              <a:rPr lang="en-US" altLang="ja-JP" sz="1200" dirty="0">
                <a:solidFill>
                  <a:schemeClr val="tx1"/>
                </a:solidFill>
                <a:latin typeface="Meiryo UI" panose="020B0604030504040204" pitchFamily="50" charset="-128"/>
                <a:ea typeface="Meiryo UI" panose="020B0604030504040204" pitchFamily="50" charset="-128"/>
              </a:rPr>
            </a:br>
            <a:r>
              <a:rPr lang="ja-JP" altLang="en-US" sz="1200" dirty="0">
                <a:solidFill>
                  <a:schemeClr val="tx1"/>
                </a:solidFill>
                <a:latin typeface="Meiryo UI" panose="020B0604030504040204" pitchFamily="50" charset="-128"/>
                <a:ea typeface="Meiryo UI" panose="020B0604030504040204" pitchFamily="50" charset="-128"/>
              </a:rPr>
              <a:t>自然観察会等のイベントを計３回開催等の大阪湾ベイエリアにおける自然環境の創出</a:t>
            </a:r>
            <a:br>
              <a:rPr lang="en-US" altLang="ja-JP" sz="1200" dirty="0">
                <a:solidFill>
                  <a:schemeClr val="tx1"/>
                </a:solidFill>
                <a:latin typeface="Meiryo UI" panose="020B0604030504040204" pitchFamily="50" charset="-128"/>
                <a:ea typeface="Meiryo UI" panose="020B0604030504040204" pitchFamily="50" charset="-128"/>
              </a:rPr>
            </a:b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外来生物に係る啓発及び特定外来生物の防除の推進</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r>
              <a:rPr lang="ja-JP" altLang="en-US" sz="1200" dirty="0">
                <a:solidFill>
                  <a:schemeClr val="tx1"/>
                </a:solidFill>
                <a:latin typeface="Meiryo UI" panose="020B0604030504040204" pitchFamily="50" charset="-128"/>
                <a:ea typeface="Meiryo UI" panose="020B0604030504040204" pitchFamily="50" charset="-128"/>
              </a:rPr>
              <a:t>　　・「大阪府特定外来生物アラートリスト」の周知</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r>
              <a:rPr lang="ja-JP" altLang="en-US" sz="1200" dirty="0">
                <a:solidFill>
                  <a:schemeClr val="tx1"/>
                </a:solidFill>
                <a:latin typeface="Meiryo UI" panose="020B0604030504040204" pitchFamily="50" charset="-128"/>
                <a:ea typeface="Meiryo UI" panose="020B0604030504040204" pitchFamily="50" charset="-128"/>
              </a:rPr>
              <a:t>　　・クビアカツヤカミキリ普及啓発チラシの作成</a:t>
            </a:r>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被害調査の実施、</a:t>
            </a:r>
            <a:br>
              <a:rPr lang="en-US" altLang="ja-JP" sz="1200" dirty="0">
                <a:solidFill>
                  <a:schemeClr val="tx1"/>
                </a:solidFill>
                <a:latin typeface="Meiryo UI" panose="020B0604030504040204" pitchFamily="50" charset="-128"/>
                <a:ea typeface="Meiryo UI" panose="020B0604030504040204" pitchFamily="50" charset="-128"/>
              </a:rPr>
            </a:br>
            <a:r>
              <a:rPr lang="en-US" altLang="ja-JP" sz="1200" dirty="0">
                <a:solidFill>
                  <a:schemeClr val="tx1"/>
                </a:solidFill>
                <a:latin typeface="Meiryo UI" panose="020B0604030504040204" pitchFamily="50" charset="-128"/>
                <a:ea typeface="Meiryo UI" panose="020B0604030504040204" pitchFamily="50" charset="-128"/>
              </a:rPr>
              <a:t>      </a:t>
            </a:r>
            <a:r>
              <a:rPr lang="ja-JP" altLang="en-US" sz="1200" dirty="0">
                <a:solidFill>
                  <a:schemeClr val="tx1"/>
                </a:solidFill>
                <a:latin typeface="Meiryo UI" panose="020B0604030504040204" pitchFamily="50" charset="-128"/>
                <a:ea typeface="Meiryo UI" panose="020B0604030504040204" pitchFamily="50" charset="-128"/>
              </a:rPr>
              <a:t>防除対策研修会及びフォーラム開催</a:t>
            </a:r>
            <a:r>
              <a:rPr lang="en-US" altLang="ja-JP" sz="1200" dirty="0">
                <a:solidFill>
                  <a:schemeClr val="tx1"/>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参加者</a:t>
            </a:r>
            <a:r>
              <a:rPr lang="en-US" altLang="ja-JP" sz="1200" dirty="0">
                <a:solidFill>
                  <a:schemeClr val="tx1"/>
                </a:solidFill>
                <a:latin typeface="Meiryo UI" panose="020B0604030504040204" pitchFamily="50" charset="-128"/>
                <a:ea typeface="Meiryo UI" panose="020B0604030504040204" pitchFamily="50" charset="-128"/>
              </a:rPr>
              <a:t>130</a:t>
            </a:r>
            <a:r>
              <a:rPr lang="ja-JP" altLang="en-US" sz="1200" dirty="0">
                <a:solidFill>
                  <a:schemeClr val="tx1"/>
                </a:solidFill>
                <a:latin typeface="Meiryo UI" panose="020B0604030504040204" pitchFamily="50" charset="-128"/>
                <a:ea typeface="Meiryo UI" panose="020B0604030504040204" pitchFamily="50" charset="-128"/>
              </a:rPr>
              <a:t>名</a:t>
            </a:r>
            <a:r>
              <a:rPr lang="en-US" altLang="ja-JP" sz="1200" dirty="0">
                <a:solidFill>
                  <a:schemeClr val="tx1"/>
                </a:solidFill>
                <a:latin typeface="Meiryo UI" panose="020B0604030504040204" pitchFamily="50" charset="-128"/>
                <a:ea typeface="Meiryo UI" panose="020B0604030504040204" pitchFamily="50" charset="-128"/>
              </a:rPr>
              <a:t>)</a:t>
            </a:r>
          </a:p>
          <a:p>
            <a:pPr>
              <a:lnSpc>
                <a:spcPts val="1200"/>
              </a:lnSpc>
            </a:pP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endParaRPr lang="en-US" altLang="ja-JP" sz="1200" dirty="0">
              <a:solidFill>
                <a:schemeClr val="tx1"/>
              </a:solidFill>
              <a:latin typeface="Meiryo UI" panose="020B0604030504040204" pitchFamily="50" charset="-128"/>
              <a:ea typeface="Meiryo UI" panose="020B0604030504040204" pitchFamily="50" charset="-128"/>
            </a:endParaRPr>
          </a:p>
        </p:txBody>
      </p:sp>
      <p:sp>
        <p:nvSpPr>
          <p:cNvPr id="67" name="角丸四角形 127">
            <a:extLst>
              <a:ext uri="{FF2B5EF4-FFF2-40B4-BE49-F238E27FC236}">
                <a16:creationId xmlns:a16="http://schemas.microsoft.com/office/drawing/2014/main" id="{3D038FF0-6536-0914-0F06-202A5DD090CC}"/>
              </a:ext>
            </a:extLst>
          </p:cNvPr>
          <p:cNvSpPr/>
          <p:nvPr/>
        </p:nvSpPr>
        <p:spPr>
          <a:xfrm>
            <a:off x="8920313" y="1351892"/>
            <a:ext cx="3523577" cy="1328560"/>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ウェブサイト</a:t>
            </a:r>
            <a:r>
              <a:rPr lang="ja-JP" altLang="en-US" sz="1200" b="1" dirty="0">
                <a:solidFill>
                  <a:srgbClr val="FF0000"/>
                </a:solidFill>
                <a:latin typeface="Meiryo UI" panose="020B0604030504040204" pitchFamily="50" charset="-128"/>
                <a:ea typeface="Meiryo UI" panose="020B0604030504040204" pitchFamily="50" charset="-128"/>
              </a:rPr>
              <a:t>「生物多様性くらしナビ</a:t>
            </a:r>
            <a:r>
              <a:rPr lang="en-US" altLang="ja-JP" sz="1200" b="1" dirty="0">
                <a:solidFill>
                  <a:srgbClr val="FF0000"/>
                </a:solidFill>
                <a:latin typeface="Meiryo UI" panose="020B0604030504040204" pitchFamily="50" charset="-128"/>
                <a:ea typeface="Meiryo UI" panose="020B0604030504040204" pitchFamily="50" charset="-128"/>
              </a:rPr>
              <a:t> </a:t>
            </a:r>
            <a:r>
              <a:rPr lang="ja-JP" altLang="en-US" sz="1200" b="1" dirty="0">
                <a:solidFill>
                  <a:srgbClr val="FF0000"/>
                </a:solidFill>
                <a:latin typeface="Meiryo UI" panose="020B0604030504040204" pitchFamily="50" charset="-128"/>
                <a:ea typeface="Meiryo UI" panose="020B0604030504040204" pitchFamily="50" charset="-128"/>
              </a:rPr>
              <a:t>まいのち</a:t>
            </a:r>
            <a:r>
              <a:rPr lang="en-US" altLang="ja-JP" sz="1200" b="1" dirty="0" err="1">
                <a:solidFill>
                  <a:srgbClr val="FF0000"/>
                </a:solidFill>
                <a:latin typeface="Meiryo UI" panose="020B0604030504040204" pitchFamily="50" charset="-128"/>
                <a:ea typeface="Meiryo UI" panose="020B0604030504040204" pitchFamily="50" charset="-128"/>
              </a:rPr>
              <a:t>osaka</a:t>
            </a:r>
            <a:r>
              <a:rPr lang="ja-JP" altLang="en-US" sz="1200" b="1" dirty="0">
                <a:solidFill>
                  <a:srgbClr val="FF0000"/>
                </a:solidFill>
                <a:latin typeface="Meiryo UI" panose="020B0604030504040204" pitchFamily="50" charset="-128"/>
                <a:ea typeface="Meiryo UI" panose="020B0604030504040204" pitchFamily="50" charset="-128"/>
              </a:rPr>
              <a:t>」</a:t>
            </a:r>
            <a:r>
              <a:rPr lang="ja-JP" altLang="en-US" sz="1200" dirty="0">
                <a:solidFill>
                  <a:schemeClr val="tx1"/>
                </a:solidFill>
                <a:latin typeface="Meiryo UI" panose="020B0604030504040204" pitchFamily="50" charset="-128"/>
                <a:ea typeface="Meiryo UI" panose="020B0604030504040204" pitchFamily="50" charset="-128"/>
              </a:rPr>
              <a:t>の更新及び広報</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府内の生物多様性関連施設等と連携した普及啓発の実施</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府民の森や府営公園、水辺における生き物観察会等、各種プログラムの提供</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改訂後の研修プログラムを活用した教育現場・企業等に対する研修の実施</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69" name="角丸四角形 127">
            <a:extLst>
              <a:ext uri="{FF2B5EF4-FFF2-40B4-BE49-F238E27FC236}">
                <a16:creationId xmlns:a16="http://schemas.microsoft.com/office/drawing/2014/main" id="{4F4B53CB-23E0-9BF7-1532-C58E23927E33}"/>
              </a:ext>
            </a:extLst>
          </p:cNvPr>
          <p:cNvSpPr/>
          <p:nvPr/>
        </p:nvSpPr>
        <p:spPr>
          <a:xfrm>
            <a:off x="8900118" y="3126643"/>
            <a:ext cx="3775447" cy="1705854"/>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多様な主体と連携した森・里・川・海における取組みの推進</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「おおさか生物多様性応援宣言」制度の推進</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r>
              <a:rPr lang="ja-JP" altLang="en-US" sz="1200" dirty="0">
                <a:solidFill>
                  <a:schemeClr val="tx1"/>
                </a:solidFill>
                <a:latin typeface="Meiryo UI" panose="020B0604030504040204" pitchFamily="50" charset="-128"/>
                <a:ea typeface="Meiryo UI" panose="020B0604030504040204" pitchFamily="50" charset="-128"/>
              </a:rPr>
              <a:t>　 ・登録制度の周知拡大</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r>
              <a:rPr lang="ja-JP" altLang="en-US" sz="1200" dirty="0">
                <a:solidFill>
                  <a:schemeClr val="tx1"/>
                </a:solidFill>
                <a:latin typeface="Meiryo UI" panose="020B0604030504040204" pitchFamily="50" charset="-128"/>
                <a:ea typeface="Meiryo UI" panose="020B0604030504040204" pitchFamily="50" charset="-128"/>
              </a:rPr>
              <a:t>　 </a:t>
            </a:r>
            <a:r>
              <a:rPr lang="ja-JP" altLang="en-US" sz="1200" b="1" dirty="0">
                <a:solidFill>
                  <a:srgbClr val="FF0000"/>
                </a:solidFill>
                <a:latin typeface="Meiryo UI" panose="020B0604030504040204" pitchFamily="50" charset="-128"/>
                <a:ea typeface="Meiryo UI" panose="020B0604030504040204" pitchFamily="50" charset="-128"/>
              </a:rPr>
              <a:t>・研修会</a:t>
            </a:r>
            <a:r>
              <a:rPr lang="ja-JP" altLang="en-US" sz="1200" dirty="0">
                <a:solidFill>
                  <a:schemeClr val="tx1"/>
                </a:solidFill>
                <a:latin typeface="Meiryo UI" panose="020B0604030504040204" pitchFamily="50" charset="-128"/>
                <a:ea typeface="Meiryo UI" panose="020B0604030504040204" pitchFamily="50" charset="-128"/>
              </a:rPr>
              <a:t>や登録者間の交流促進等、取組支援を実施</a:t>
            </a:r>
          </a:p>
          <a:p>
            <a:pPr marL="171450" indent="-171450">
              <a:lnSpc>
                <a:spcPts val="1200"/>
              </a:lnSpc>
              <a:buFont typeface="Wingdings" panose="05000000000000000000" pitchFamily="2" charset="2"/>
              <a:buChar char="Ø"/>
            </a:pPr>
            <a:r>
              <a:rPr lang="ja-JP" altLang="en-US" sz="1200" b="1" dirty="0">
                <a:solidFill>
                  <a:srgbClr val="FF0000"/>
                </a:solidFill>
                <a:latin typeface="Meiryo UI" panose="020B0604030504040204" pitchFamily="50" charset="-128"/>
                <a:ea typeface="Meiryo UI" panose="020B0604030504040204" pitchFamily="50" charset="-128"/>
              </a:rPr>
              <a:t>外来生物に係る啓発</a:t>
            </a:r>
            <a:r>
              <a:rPr lang="ja-JP" altLang="en-US" sz="1200" dirty="0">
                <a:solidFill>
                  <a:schemeClr val="tx1"/>
                </a:solidFill>
                <a:latin typeface="Meiryo UI" panose="020B0604030504040204" pitchFamily="50" charset="-128"/>
                <a:ea typeface="Meiryo UI" panose="020B0604030504040204" pitchFamily="50" charset="-128"/>
              </a:rPr>
              <a:t>及び特定外来生物の防除推進</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r>
              <a:rPr lang="ja-JP" altLang="en-US" sz="1200" dirty="0">
                <a:solidFill>
                  <a:schemeClr val="tx1"/>
                </a:solidFill>
                <a:latin typeface="Meiryo UI" panose="020B0604030504040204" pitchFamily="50" charset="-128"/>
                <a:ea typeface="Meiryo UI" panose="020B0604030504040204" pitchFamily="50" charset="-128"/>
              </a:rPr>
              <a:t>　　・府内</a:t>
            </a:r>
            <a:r>
              <a:rPr lang="en-US" altLang="ja-JP" sz="1200" dirty="0">
                <a:solidFill>
                  <a:schemeClr val="tx1"/>
                </a:solidFill>
                <a:latin typeface="Meiryo UI" panose="020B0604030504040204" pitchFamily="50" charset="-128"/>
                <a:ea typeface="Meiryo UI" panose="020B0604030504040204" pitchFamily="50" charset="-128"/>
              </a:rPr>
              <a:t>8</a:t>
            </a:r>
            <a:r>
              <a:rPr lang="ja-JP" altLang="en-US" sz="1200" dirty="0">
                <a:solidFill>
                  <a:schemeClr val="tx1"/>
                </a:solidFill>
                <a:latin typeface="Meiryo UI" panose="020B0604030504040204" pitchFamily="50" charset="-128"/>
                <a:ea typeface="Meiryo UI" panose="020B0604030504040204" pitchFamily="50" charset="-128"/>
              </a:rPr>
              <a:t>市町村で</a:t>
            </a:r>
            <a:r>
              <a:rPr lang="ja-JP" altLang="en-US" sz="1200" b="1" dirty="0">
                <a:solidFill>
                  <a:srgbClr val="FF0000"/>
                </a:solidFill>
                <a:latin typeface="Meiryo UI" panose="020B0604030504040204" pitchFamily="50" charset="-128"/>
                <a:ea typeface="Meiryo UI" panose="020B0604030504040204" pitchFamily="50" charset="-128"/>
              </a:rPr>
              <a:t>クビアカツヤカミキリ捕獲大会</a:t>
            </a:r>
            <a:r>
              <a:rPr lang="ja-JP" altLang="en-US" sz="1200" dirty="0">
                <a:solidFill>
                  <a:schemeClr val="tx1"/>
                </a:solidFill>
                <a:latin typeface="Meiryo UI" panose="020B0604030504040204" pitchFamily="50" charset="-128"/>
                <a:ea typeface="Meiryo UI" panose="020B0604030504040204" pitchFamily="50" charset="-128"/>
              </a:rPr>
              <a:t>の実施</a:t>
            </a:r>
            <a:endParaRPr lang="en-US" altLang="ja-JP" sz="1200" dirty="0">
              <a:solidFill>
                <a:schemeClr val="tx1"/>
              </a:solidFill>
              <a:latin typeface="Meiryo UI" panose="020B0604030504040204" pitchFamily="50" charset="-128"/>
              <a:ea typeface="Meiryo UI" panose="020B0604030504040204" pitchFamily="50" charset="-128"/>
            </a:endParaRPr>
          </a:p>
        </p:txBody>
      </p:sp>
      <p:pic>
        <p:nvPicPr>
          <p:cNvPr id="2" name="図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468961" y="4287344"/>
            <a:ext cx="699541" cy="689243"/>
          </a:xfrm>
          <a:prstGeom prst="rect">
            <a:avLst/>
          </a:prstGeom>
        </p:spPr>
      </p:pic>
      <p:sp>
        <p:nvSpPr>
          <p:cNvPr id="84" name="角丸四角形 127">
            <a:extLst>
              <a:ext uri="{FF2B5EF4-FFF2-40B4-BE49-F238E27FC236}">
                <a16:creationId xmlns:a16="http://schemas.microsoft.com/office/drawing/2014/main" id="{130B18AF-F88F-B018-68A0-33902EE28A5C}"/>
              </a:ext>
            </a:extLst>
          </p:cNvPr>
          <p:cNvSpPr/>
          <p:nvPr/>
        </p:nvSpPr>
        <p:spPr>
          <a:xfrm>
            <a:off x="9107054" y="5303490"/>
            <a:ext cx="3418155" cy="1323041"/>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「自然共生サイト」認定に向けた支援</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r>
              <a:rPr lang="ja-JP" altLang="en-US" sz="1200" b="1" dirty="0">
                <a:solidFill>
                  <a:srgbClr val="FF0000"/>
                </a:solidFill>
                <a:latin typeface="Meiryo UI" panose="020B0604030504040204" pitchFamily="50" charset="-128"/>
                <a:ea typeface="Meiryo UI" panose="020B0604030504040204" pitchFamily="50" charset="-128"/>
              </a:rPr>
              <a:t>令和</a:t>
            </a:r>
            <a:r>
              <a:rPr lang="en-US" altLang="ja-JP" sz="1200" b="1" dirty="0">
                <a:solidFill>
                  <a:srgbClr val="FF0000"/>
                </a:solidFill>
                <a:latin typeface="Meiryo UI" panose="020B0604030504040204" pitchFamily="50" charset="-128"/>
                <a:ea typeface="Meiryo UI" panose="020B0604030504040204" pitchFamily="50" charset="-128"/>
              </a:rPr>
              <a:t>7</a:t>
            </a:r>
            <a:r>
              <a:rPr lang="ja-JP" altLang="en-US" sz="1200" b="1" dirty="0">
                <a:solidFill>
                  <a:srgbClr val="FF0000"/>
                </a:solidFill>
                <a:latin typeface="Meiryo UI" panose="020B0604030504040204" pitchFamily="50" charset="-128"/>
                <a:ea typeface="Meiryo UI" panose="020B0604030504040204" pitchFamily="50" charset="-128"/>
              </a:rPr>
              <a:t>～</a:t>
            </a:r>
            <a:r>
              <a:rPr lang="en-US" altLang="ja-JP" sz="1200" b="1" dirty="0">
                <a:solidFill>
                  <a:srgbClr val="FF0000"/>
                </a:solidFill>
                <a:latin typeface="Meiryo UI" panose="020B0604030504040204" pitchFamily="50" charset="-128"/>
                <a:ea typeface="Meiryo UI" panose="020B0604030504040204" pitchFamily="50" charset="-128"/>
              </a:rPr>
              <a:t>9</a:t>
            </a:r>
            <a:r>
              <a:rPr lang="ja-JP" altLang="en-US" sz="1200" b="1" dirty="0">
                <a:solidFill>
                  <a:srgbClr val="FF0000"/>
                </a:solidFill>
                <a:latin typeface="Meiryo UI" panose="020B0604030504040204" pitchFamily="50" charset="-128"/>
                <a:ea typeface="Meiryo UI" panose="020B0604030504040204" pitchFamily="50" charset="-128"/>
              </a:rPr>
              <a:t>年度の</a:t>
            </a:r>
            <a:r>
              <a:rPr lang="en-US" altLang="ja-JP" sz="1200" b="1" dirty="0">
                <a:solidFill>
                  <a:srgbClr val="FF0000"/>
                </a:solidFill>
                <a:latin typeface="Meiryo UI" panose="020B0604030504040204" pitchFamily="50" charset="-128"/>
                <a:ea typeface="Meiryo UI" panose="020B0604030504040204" pitchFamily="50" charset="-128"/>
              </a:rPr>
              <a:t>3</a:t>
            </a:r>
            <a:r>
              <a:rPr lang="ja-JP" altLang="en-US" sz="1200" b="1" dirty="0">
                <a:solidFill>
                  <a:srgbClr val="FF0000"/>
                </a:solidFill>
                <a:latin typeface="Meiryo UI" panose="020B0604030504040204" pitchFamily="50" charset="-128"/>
                <a:ea typeface="Meiryo UI" panose="020B0604030504040204" pitchFamily="50" charset="-128"/>
              </a:rPr>
              <a:t>か年かけてレッドリストを改訂及び機運醸成を進める。</a:t>
            </a:r>
            <a:endParaRPr lang="en-US" altLang="ja-JP" sz="1200" b="1" dirty="0">
              <a:solidFill>
                <a:srgbClr val="FF0000"/>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生物多様性保全に資する調査研究の推進</a:t>
            </a:r>
            <a:br>
              <a:rPr lang="ja-JP" altLang="en-US" sz="1200" dirty="0">
                <a:solidFill>
                  <a:schemeClr val="tx1"/>
                </a:solidFill>
                <a:latin typeface="Meiryo UI" panose="020B0604030504040204" pitchFamily="50" charset="-128"/>
                <a:ea typeface="Meiryo UI" panose="020B0604030504040204" pitchFamily="50" charset="-128"/>
              </a:rPr>
            </a:br>
            <a:br>
              <a:rPr lang="ja-JP" altLang="en-US" sz="1200" dirty="0">
                <a:solidFill>
                  <a:schemeClr val="tx1"/>
                </a:solidFill>
                <a:latin typeface="Meiryo UI" panose="020B0604030504040204" pitchFamily="50" charset="-128"/>
                <a:ea typeface="Meiryo UI" panose="020B0604030504040204" pitchFamily="50" charset="-128"/>
              </a:rPr>
            </a:b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endParaRPr kumimoji="1" lang="en-US" altLang="ja-JP" sz="1200" dirty="0">
              <a:solidFill>
                <a:schemeClr val="tx1"/>
              </a:solidFill>
              <a:latin typeface="Meiryo UI" panose="020B0604030504040204" pitchFamily="50" charset="-128"/>
              <a:ea typeface="Meiryo UI" panose="020B0604030504040204" pitchFamily="50" charset="-128"/>
            </a:endParaRPr>
          </a:p>
        </p:txBody>
      </p:sp>
      <p:sp>
        <p:nvSpPr>
          <p:cNvPr id="97" name="角丸四角形 127">
            <a:extLst>
              <a:ext uri="{FF2B5EF4-FFF2-40B4-BE49-F238E27FC236}">
                <a16:creationId xmlns:a16="http://schemas.microsoft.com/office/drawing/2014/main" id="{AA13B8B3-3537-16AC-2AD0-DEB7F9E06F2E}"/>
              </a:ext>
            </a:extLst>
          </p:cNvPr>
          <p:cNvSpPr/>
          <p:nvPr/>
        </p:nvSpPr>
        <p:spPr>
          <a:xfrm>
            <a:off x="2722909" y="5307269"/>
            <a:ext cx="5118051" cy="1384546"/>
          </a:xfrm>
          <a:prstGeom prst="roundRect">
            <a:avLst>
              <a:gd name="adj" fmla="val 0"/>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nchorCtr="0"/>
          <a:lstStyle/>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「自然共生サイト」（環境省）への府私有地「堺第</a:t>
            </a:r>
            <a:r>
              <a:rPr lang="en-US" altLang="ja-JP" sz="1200" dirty="0">
                <a:solidFill>
                  <a:schemeClr val="tx1"/>
                </a:solidFill>
                <a:latin typeface="Meiryo UI" panose="020B0604030504040204" pitchFamily="50" charset="-128"/>
                <a:ea typeface="Meiryo UI" panose="020B0604030504040204" pitchFamily="50" charset="-128"/>
              </a:rPr>
              <a:t>7</a:t>
            </a:r>
            <a:r>
              <a:rPr lang="ja-JP" altLang="en-US" sz="1200" dirty="0">
                <a:solidFill>
                  <a:schemeClr val="tx1"/>
                </a:solidFill>
                <a:latin typeface="Meiryo UI" panose="020B0604030504040204" pitchFamily="50" charset="-128"/>
                <a:ea typeface="Meiryo UI" panose="020B0604030504040204" pitchFamily="50" charset="-128"/>
              </a:rPr>
              <a:t>－</a:t>
            </a:r>
            <a:r>
              <a:rPr lang="en-US" altLang="ja-JP" sz="1200" dirty="0">
                <a:solidFill>
                  <a:schemeClr val="tx1"/>
                </a:solidFill>
                <a:latin typeface="Meiryo UI" panose="020B0604030504040204" pitchFamily="50" charset="-128"/>
                <a:ea typeface="Meiryo UI" panose="020B0604030504040204" pitchFamily="50" charset="-128"/>
              </a:rPr>
              <a:t>3</a:t>
            </a:r>
            <a:r>
              <a:rPr lang="ja-JP" altLang="en-US" sz="1200" dirty="0">
                <a:solidFill>
                  <a:schemeClr val="tx1"/>
                </a:solidFill>
                <a:latin typeface="Meiryo UI" panose="020B0604030504040204" pitchFamily="50" charset="-128"/>
                <a:ea typeface="Meiryo UI" panose="020B0604030504040204" pitchFamily="50" charset="-128"/>
              </a:rPr>
              <a:t>区共生の森」の登録について関係機関との調整を進め、認定を受けた（府内では計</a:t>
            </a:r>
            <a:r>
              <a:rPr lang="en-US" altLang="ja-JP" sz="1200" dirty="0">
                <a:solidFill>
                  <a:schemeClr val="tx1"/>
                </a:solidFill>
                <a:latin typeface="Meiryo UI" panose="020B0604030504040204" pitchFamily="50" charset="-128"/>
                <a:ea typeface="Meiryo UI" panose="020B0604030504040204" pitchFamily="50" charset="-128"/>
              </a:rPr>
              <a:t>12</a:t>
            </a:r>
            <a:r>
              <a:rPr lang="ja-JP" altLang="en-US" sz="1200" dirty="0">
                <a:solidFill>
                  <a:schemeClr val="tx1"/>
                </a:solidFill>
                <a:latin typeface="Meiryo UI" panose="020B0604030504040204" pitchFamily="50" charset="-128"/>
                <a:ea typeface="Meiryo UI" panose="020B0604030504040204" pitchFamily="50" charset="-128"/>
              </a:rPr>
              <a:t>サイトが登録済み）</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「大阪府レッドリスト</a:t>
            </a:r>
            <a:r>
              <a:rPr lang="en-US" altLang="ja-JP" sz="1200" dirty="0">
                <a:solidFill>
                  <a:schemeClr val="tx1"/>
                </a:solidFill>
                <a:latin typeface="Meiryo UI" panose="020B0604030504040204" pitchFamily="50" charset="-128"/>
                <a:ea typeface="Meiryo UI" panose="020B0604030504040204" pitchFamily="50" charset="-128"/>
              </a:rPr>
              <a:t>2014</a:t>
            </a:r>
            <a:r>
              <a:rPr lang="ja-JP" altLang="en-US" sz="1200" dirty="0">
                <a:solidFill>
                  <a:schemeClr val="tx1"/>
                </a:solidFill>
                <a:latin typeface="Meiryo UI" panose="020B0604030504040204" pitchFamily="50" charset="-128"/>
                <a:ea typeface="Meiryo UI" panose="020B0604030504040204" pitchFamily="50" charset="-128"/>
              </a:rPr>
              <a:t>」の活用を促進するとともに、関係機関と連携し、改訂に向けた検討を実施</a:t>
            </a:r>
            <a:endParaRPr lang="en-US" altLang="ja-JP" sz="1200" dirty="0">
              <a:solidFill>
                <a:schemeClr val="tx1"/>
              </a:solidFill>
              <a:latin typeface="Meiryo UI" panose="020B0604030504040204" pitchFamily="50" charset="-128"/>
              <a:ea typeface="Meiryo UI" panose="020B0604030504040204" pitchFamily="50" charset="-128"/>
            </a:endParaRPr>
          </a:p>
          <a:p>
            <a:pPr marL="171450" indent="-171450">
              <a:lnSpc>
                <a:spcPts val="1200"/>
              </a:lnSpc>
              <a:buFont typeface="Wingdings" panose="05000000000000000000" pitchFamily="2" charset="2"/>
              <a:buChar char="Ø"/>
            </a:pPr>
            <a:r>
              <a:rPr lang="ja-JP" altLang="en-US" sz="1200" dirty="0">
                <a:solidFill>
                  <a:schemeClr val="tx1"/>
                </a:solidFill>
                <a:latin typeface="Meiryo UI" panose="020B0604030504040204" pitchFamily="50" charset="-128"/>
                <a:ea typeface="Meiryo UI" panose="020B0604030504040204" pitchFamily="50" charset="-128"/>
              </a:rPr>
              <a:t>生物多様性保全に資する調査研究の推進（外来生物の被害対策等）</a:t>
            </a:r>
            <a:br>
              <a:rPr lang="ja-JP" altLang="en-US" sz="1200" dirty="0">
                <a:solidFill>
                  <a:schemeClr val="tx1"/>
                </a:solidFill>
                <a:latin typeface="Meiryo UI" panose="020B0604030504040204" pitchFamily="50" charset="-128"/>
                <a:ea typeface="Meiryo UI" panose="020B0604030504040204" pitchFamily="50" charset="-128"/>
              </a:rPr>
            </a:br>
            <a:r>
              <a:rPr lang="ja-JP" altLang="en-US" sz="1200" dirty="0">
                <a:solidFill>
                  <a:schemeClr val="tx1"/>
                </a:solidFill>
                <a:latin typeface="Meiryo UI" panose="020B0604030504040204" pitchFamily="50" charset="-128"/>
                <a:ea typeface="Meiryo UI" panose="020B0604030504040204" pitchFamily="50" charset="-128"/>
              </a:rPr>
              <a:t>・生物多様性センター等と連携し、外来生物の侵入状況や在来生物</a:t>
            </a:r>
            <a:endParaRPr lang="en-US" altLang="ja-JP" sz="1200" dirty="0">
              <a:solidFill>
                <a:schemeClr val="tx1"/>
              </a:solidFill>
              <a:latin typeface="Meiryo UI" panose="020B0604030504040204" pitchFamily="50" charset="-128"/>
              <a:ea typeface="Meiryo UI" panose="020B0604030504040204" pitchFamily="50" charset="-128"/>
            </a:endParaRPr>
          </a:p>
          <a:p>
            <a:pPr>
              <a:lnSpc>
                <a:spcPts val="1200"/>
              </a:lnSpc>
            </a:pPr>
            <a:r>
              <a:rPr lang="ja-JP" altLang="en-US" sz="1200" dirty="0">
                <a:solidFill>
                  <a:schemeClr val="tx1"/>
                </a:solidFill>
                <a:latin typeface="Meiryo UI" panose="020B0604030504040204" pitchFamily="50" charset="-128"/>
                <a:ea typeface="Meiryo UI" panose="020B0604030504040204" pitchFamily="50" charset="-128"/>
              </a:rPr>
              <a:t>　　および生態系に及ぼす影響、及びその防除対策について調査研究を実施</a:t>
            </a:r>
          </a:p>
          <a:p>
            <a:pPr>
              <a:lnSpc>
                <a:spcPts val="1200"/>
              </a:lnSpc>
              <a:spcBef>
                <a:spcPts val="600"/>
              </a:spcBef>
            </a:pPr>
            <a:br>
              <a:rPr lang="ja-JP" altLang="en-US" sz="1200" dirty="0">
                <a:solidFill>
                  <a:schemeClr val="tx1"/>
                </a:solidFill>
                <a:latin typeface="Meiryo UI" panose="020B0604030504040204" pitchFamily="50" charset="-128"/>
                <a:ea typeface="Meiryo UI" panose="020B0604030504040204" pitchFamily="50" charset="-128"/>
              </a:rPr>
            </a:br>
            <a:endParaRPr lang="ja-JP" altLang="en-US" sz="1200" dirty="0">
              <a:solidFill>
                <a:schemeClr val="tx1"/>
              </a:solidFill>
              <a:latin typeface="Meiryo UI" panose="020B0604030504040204" pitchFamily="50" charset="-128"/>
              <a:ea typeface="Meiryo UI" panose="020B0604030504040204" pitchFamily="50" charset="-128"/>
            </a:endParaRPr>
          </a:p>
          <a:p>
            <a:pPr marL="171450" indent="-171450">
              <a:buFont typeface="Wingdings" panose="05000000000000000000" pitchFamily="2" charset="2"/>
              <a:buChar char="Ø"/>
            </a:pPr>
            <a:endParaRPr kumimoji="1" lang="en-US" altLang="ja-JP" sz="1200" dirty="0">
              <a:solidFill>
                <a:schemeClr val="tx1"/>
              </a:solidFill>
              <a:latin typeface="Meiryo UI" panose="020B0604030504040204" pitchFamily="50" charset="-128"/>
              <a:ea typeface="Meiryo UI" panose="020B0604030504040204" pitchFamily="50" charset="-128"/>
            </a:endParaRPr>
          </a:p>
        </p:txBody>
      </p:sp>
      <p:pic>
        <p:nvPicPr>
          <p:cNvPr id="58" name="図 57">
            <a:extLst>
              <a:ext uri="{FF2B5EF4-FFF2-40B4-BE49-F238E27FC236}">
                <a16:creationId xmlns:a16="http://schemas.microsoft.com/office/drawing/2014/main" id="{8B047DD0-8567-47A4-97BF-D3BCE7A8430C}"/>
              </a:ext>
            </a:extLst>
          </p:cNvPr>
          <p:cNvPicPr>
            <a:picLocks noChangeAspect="1"/>
          </p:cNvPicPr>
          <p:nvPr/>
        </p:nvPicPr>
        <p:blipFill>
          <a:blip r:embed="rId4"/>
          <a:stretch>
            <a:fillRect/>
          </a:stretch>
        </p:blipFill>
        <p:spPr>
          <a:xfrm>
            <a:off x="7604724" y="5995639"/>
            <a:ext cx="1024162" cy="692218"/>
          </a:xfrm>
          <a:prstGeom prst="rect">
            <a:avLst/>
          </a:prstGeom>
        </p:spPr>
      </p:pic>
      <p:pic>
        <p:nvPicPr>
          <p:cNvPr id="62" name="図 61">
            <a:extLst>
              <a:ext uri="{FF2B5EF4-FFF2-40B4-BE49-F238E27FC236}">
                <a16:creationId xmlns:a16="http://schemas.microsoft.com/office/drawing/2014/main" id="{871BF760-0ADC-41CE-B2F3-60A1F92E8564}"/>
              </a:ext>
            </a:extLst>
          </p:cNvPr>
          <p:cNvPicPr>
            <a:picLocks noChangeAspect="1"/>
          </p:cNvPicPr>
          <p:nvPr/>
        </p:nvPicPr>
        <p:blipFill rotWithShape="1">
          <a:blip r:embed="rId5"/>
          <a:srcRect l="10967" r="13712"/>
          <a:stretch/>
        </p:blipFill>
        <p:spPr>
          <a:xfrm>
            <a:off x="11064533" y="4335240"/>
            <a:ext cx="755672" cy="646884"/>
          </a:xfrm>
          <a:prstGeom prst="rect">
            <a:avLst/>
          </a:prstGeom>
        </p:spPr>
      </p:pic>
      <p:pic>
        <p:nvPicPr>
          <p:cNvPr id="63" name="図 62">
            <a:extLst>
              <a:ext uri="{FF2B5EF4-FFF2-40B4-BE49-F238E27FC236}">
                <a16:creationId xmlns:a16="http://schemas.microsoft.com/office/drawing/2014/main" id="{70AAC226-985F-48E3-9C6D-FA7D5C3E77B1}"/>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a:xfrm>
            <a:off x="7363738" y="1581976"/>
            <a:ext cx="1048324" cy="823024"/>
          </a:xfrm>
          <a:prstGeom prst="rect">
            <a:avLst/>
          </a:prstGeom>
        </p:spPr>
      </p:pic>
      <p:pic>
        <p:nvPicPr>
          <p:cNvPr id="68" name="図 67">
            <a:extLst>
              <a:ext uri="{FF2B5EF4-FFF2-40B4-BE49-F238E27FC236}">
                <a16:creationId xmlns:a16="http://schemas.microsoft.com/office/drawing/2014/main" id="{D434F8CE-1A91-4AC0-978F-2F15172472C2}"/>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639735" y="3998678"/>
            <a:ext cx="717479" cy="1014886"/>
          </a:xfrm>
          <a:prstGeom prst="rect">
            <a:avLst/>
          </a:prstGeom>
        </p:spPr>
      </p:pic>
      <p:pic>
        <p:nvPicPr>
          <p:cNvPr id="4" name="図 3">
            <a:extLst>
              <a:ext uri="{FF2B5EF4-FFF2-40B4-BE49-F238E27FC236}">
                <a16:creationId xmlns:a16="http://schemas.microsoft.com/office/drawing/2014/main" id="{7F653BE3-5B62-4460-82E6-A0638A1A4957}"/>
              </a:ext>
            </a:extLst>
          </p:cNvPr>
          <p:cNvPicPr>
            <a:picLocks noChangeAspect="1"/>
          </p:cNvPicPr>
          <p:nvPr/>
        </p:nvPicPr>
        <p:blipFill rotWithShape="1">
          <a:blip r:embed="rId8" cstate="print">
            <a:extLst>
              <a:ext uri="{28A0092B-C50C-407E-A947-70E740481C1C}">
                <a14:useLocalDpi xmlns:a14="http://schemas.microsoft.com/office/drawing/2010/main" val="0"/>
              </a:ext>
            </a:extLst>
          </a:blip>
          <a:srcRect/>
          <a:stretch/>
        </p:blipFill>
        <p:spPr>
          <a:xfrm rot="10800000" flipH="1" flipV="1">
            <a:off x="11038328" y="6250218"/>
            <a:ext cx="1505834" cy="417271"/>
          </a:xfrm>
          <a:prstGeom prst="rect">
            <a:avLst/>
          </a:prstGeom>
        </p:spPr>
      </p:pic>
    </p:spTree>
    <p:extLst>
      <p:ext uri="{BB962C8B-B14F-4D97-AF65-F5344CB8AC3E}">
        <p14:creationId xmlns:p14="http://schemas.microsoft.com/office/powerpoint/2010/main" val="3680386222"/>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1115</Words>
  <Application>Microsoft Office PowerPoint</Application>
  <PresentationFormat>A3 297x420 mm</PresentationFormat>
  <Paragraphs>109</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Meiryo UI</vt:lpstr>
      <vt:lpstr>ＭＳ Ｐゴシック</vt:lpstr>
      <vt:lpstr>游ゴシック</vt:lpstr>
      <vt:lpstr>Arial</vt:lpstr>
      <vt:lpstr>Calibri</vt:lpstr>
      <vt:lpstr>Wingdings</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2020-01-27T08:11:08Z</dcterms:created>
  <dcterms:modified xsi:type="dcterms:W3CDTF">2025-11-28T02:31:16Z</dcterms:modified>
</cp:coreProperties>
</file>