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67" r:id="rId2"/>
    <p:sldId id="268" r:id="rId3"/>
  </p:sldIdLst>
  <p:sldSz cx="12801600" cy="9601200" type="A3"/>
  <p:notesSz cx="6797675" cy="9926638"/>
  <p:defaultText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01" userDrawn="1">
          <p15:clr>
            <a:srgbClr val="A4A3A4"/>
          </p15:clr>
        </p15:guide>
        <p15:guide id="2" pos="403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4807"/>
    <a:srgbClr val="FDE6B9"/>
    <a:srgbClr val="FDE0A5"/>
    <a:srgbClr val="339933"/>
    <a:srgbClr val="00FF00"/>
    <a:srgbClr val="008000"/>
    <a:srgbClr val="3AA43A"/>
    <a:srgbClr val="9BBB59"/>
    <a:srgbClr val="E2FDBD"/>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911" autoAdjust="0"/>
    <p:restoredTop sz="95796" autoAdjust="0"/>
  </p:normalViewPr>
  <p:slideViewPr>
    <p:cSldViewPr snapToGrid="0">
      <p:cViewPr varScale="1">
        <p:scale>
          <a:sx n="70" d="100"/>
          <a:sy n="70" d="100"/>
        </p:scale>
        <p:origin x="1498" y="43"/>
      </p:cViewPr>
      <p:guideLst>
        <p:guide orient="horz" pos="5201"/>
        <p:guide pos="4032"/>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5448" cy="496253"/>
          </a:xfrm>
          <a:prstGeom prst="rect">
            <a:avLst/>
          </a:prstGeom>
        </p:spPr>
        <p:txBody>
          <a:bodyPr vert="horz" lIns="91284" tIns="45642" rIns="91284" bIns="4564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8" y="0"/>
            <a:ext cx="2945448" cy="496253"/>
          </a:xfrm>
          <a:prstGeom prst="rect">
            <a:avLst/>
          </a:prstGeom>
        </p:spPr>
        <p:txBody>
          <a:bodyPr vert="horz" lIns="91284" tIns="45642" rIns="91284" bIns="45642" rtlCol="0"/>
          <a:lstStyle>
            <a:lvl1pPr algn="r">
              <a:defRPr sz="1200"/>
            </a:lvl1pPr>
          </a:lstStyle>
          <a:p>
            <a:fld id="{9EFDEC38-9E6E-4F38-A92F-57AC730FB332}" type="datetimeFigureOut">
              <a:rPr kumimoji="1" lang="ja-JP" altLang="en-US" smtClean="0"/>
              <a:t>2025/12/25</a:t>
            </a:fld>
            <a:endParaRPr kumimoji="1" lang="ja-JP" altLang="en-US"/>
          </a:p>
        </p:txBody>
      </p:sp>
      <p:sp>
        <p:nvSpPr>
          <p:cNvPr id="4" name="スライド イメージ プレースホルダー 3"/>
          <p:cNvSpPr>
            <a:spLocks noGrp="1" noRot="1" noChangeAspect="1"/>
          </p:cNvSpPr>
          <p:nvPr>
            <p:ph type="sldImg" idx="2"/>
          </p:nvPr>
        </p:nvSpPr>
        <p:spPr>
          <a:xfrm>
            <a:off x="919163" y="744538"/>
            <a:ext cx="4959350" cy="3721100"/>
          </a:xfrm>
          <a:prstGeom prst="rect">
            <a:avLst/>
          </a:prstGeom>
          <a:noFill/>
          <a:ln w="12700">
            <a:solidFill>
              <a:prstClr val="black"/>
            </a:solidFill>
          </a:ln>
        </p:spPr>
        <p:txBody>
          <a:bodyPr vert="horz" lIns="91284" tIns="45642" rIns="91284" bIns="45642" rtlCol="0" anchor="ctr"/>
          <a:lstStyle/>
          <a:p>
            <a:endParaRPr lang="ja-JP" altLang="en-US"/>
          </a:p>
        </p:txBody>
      </p:sp>
      <p:sp>
        <p:nvSpPr>
          <p:cNvPr id="5" name="ノート プレースホルダー 4"/>
          <p:cNvSpPr>
            <a:spLocks noGrp="1"/>
          </p:cNvSpPr>
          <p:nvPr>
            <p:ph type="body" sz="quarter" idx="3"/>
          </p:nvPr>
        </p:nvSpPr>
        <p:spPr>
          <a:xfrm>
            <a:off x="680090" y="4715192"/>
            <a:ext cx="5437506" cy="4466274"/>
          </a:xfrm>
          <a:prstGeom prst="rect">
            <a:avLst/>
          </a:prstGeom>
        </p:spPr>
        <p:txBody>
          <a:bodyPr vert="horz" lIns="91284" tIns="45642" rIns="91284" bIns="4564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28800"/>
            <a:ext cx="2945448" cy="496252"/>
          </a:xfrm>
          <a:prstGeom prst="rect">
            <a:avLst/>
          </a:prstGeom>
        </p:spPr>
        <p:txBody>
          <a:bodyPr vert="horz" lIns="91284" tIns="45642" rIns="91284" bIns="4564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8" y="9428800"/>
            <a:ext cx="2945448" cy="496252"/>
          </a:xfrm>
          <a:prstGeom prst="rect">
            <a:avLst/>
          </a:prstGeom>
        </p:spPr>
        <p:txBody>
          <a:bodyPr vert="horz" lIns="91284" tIns="45642" rIns="91284" bIns="45642"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680" kern="1200">
        <a:solidFill>
          <a:schemeClr val="tx1"/>
        </a:solidFill>
        <a:latin typeface="+mn-lt"/>
        <a:ea typeface="+mn-ea"/>
        <a:cs typeface="+mn-cs"/>
      </a:defRPr>
    </a:lvl1pPr>
    <a:lvl2pPr marL="640080" algn="l" defTabSz="1280160" rtl="0" eaLnBrk="1" latinLnBrk="0" hangingPunct="1">
      <a:defRPr kumimoji="1" sz="1680" kern="1200">
        <a:solidFill>
          <a:schemeClr val="tx1"/>
        </a:solidFill>
        <a:latin typeface="+mn-lt"/>
        <a:ea typeface="+mn-ea"/>
        <a:cs typeface="+mn-cs"/>
      </a:defRPr>
    </a:lvl2pPr>
    <a:lvl3pPr marL="1280160" algn="l" defTabSz="1280160" rtl="0" eaLnBrk="1" latinLnBrk="0" hangingPunct="1">
      <a:defRPr kumimoji="1" sz="1680" kern="1200">
        <a:solidFill>
          <a:schemeClr val="tx1"/>
        </a:solidFill>
        <a:latin typeface="+mn-lt"/>
        <a:ea typeface="+mn-ea"/>
        <a:cs typeface="+mn-cs"/>
      </a:defRPr>
    </a:lvl3pPr>
    <a:lvl4pPr marL="1920240" algn="l" defTabSz="1280160" rtl="0" eaLnBrk="1" latinLnBrk="0" hangingPunct="1">
      <a:defRPr kumimoji="1" sz="1680" kern="1200">
        <a:solidFill>
          <a:schemeClr val="tx1"/>
        </a:solidFill>
        <a:latin typeface="+mn-lt"/>
        <a:ea typeface="+mn-ea"/>
        <a:cs typeface="+mn-cs"/>
      </a:defRPr>
    </a:lvl4pPr>
    <a:lvl5pPr marL="2560320" algn="l" defTabSz="1280160" rtl="0" eaLnBrk="1" latinLnBrk="0" hangingPunct="1">
      <a:defRPr kumimoji="1" sz="1680" kern="1200">
        <a:solidFill>
          <a:schemeClr val="tx1"/>
        </a:solidFill>
        <a:latin typeface="+mn-lt"/>
        <a:ea typeface="+mn-ea"/>
        <a:cs typeface="+mn-cs"/>
      </a:defRPr>
    </a:lvl5pPr>
    <a:lvl6pPr marL="3200400" algn="l" defTabSz="1280160" rtl="0" eaLnBrk="1" latinLnBrk="0" hangingPunct="1">
      <a:defRPr kumimoji="1" sz="1680" kern="1200">
        <a:solidFill>
          <a:schemeClr val="tx1"/>
        </a:solidFill>
        <a:latin typeface="+mn-lt"/>
        <a:ea typeface="+mn-ea"/>
        <a:cs typeface="+mn-cs"/>
      </a:defRPr>
    </a:lvl6pPr>
    <a:lvl7pPr marL="3840480" algn="l" defTabSz="1280160" rtl="0" eaLnBrk="1" latinLnBrk="0" hangingPunct="1">
      <a:defRPr kumimoji="1" sz="1680" kern="1200">
        <a:solidFill>
          <a:schemeClr val="tx1"/>
        </a:solidFill>
        <a:latin typeface="+mn-lt"/>
        <a:ea typeface="+mn-ea"/>
        <a:cs typeface="+mn-cs"/>
      </a:defRPr>
    </a:lvl7pPr>
    <a:lvl8pPr marL="4480560" algn="l" defTabSz="1280160" rtl="0" eaLnBrk="1" latinLnBrk="0" hangingPunct="1">
      <a:defRPr kumimoji="1" sz="1680" kern="1200">
        <a:solidFill>
          <a:schemeClr val="tx1"/>
        </a:solidFill>
        <a:latin typeface="+mn-lt"/>
        <a:ea typeface="+mn-ea"/>
        <a:cs typeface="+mn-cs"/>
      </a:defRPr>
    </a:lvl8pPr>
    <a:lvl9pPr marL="5120640" algn="l" defTabSz="1280160"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1</a:t>
            </a:fld>
            <a:endParaRPr kumimoji="1" lang="ja-JP" altLang="en-US"/>
          </a:p>
        </p:txBody>
      </p:sp>
    </p:spTree>
    <p:extLst>
      <p:ext uri="{BB962C8B-B14F-4D97-AF65-F5344CB8AC3E}">
        <p14:creationId xmlns:p14="http://schemas.microsoft.com/office/powerpoint/2010/main" val="229802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2</a:t>
            </a:fld>
            <a:endParaRPr kumimoji="1" lang="ja-JP" altLang="en-US"/>
          </a:p>
        </p:txBody>
      </p:sp>
    </p:spTree>
    <p:extLst>
      <p:ext uri="{BB962C8B-B14F-4D97-AF65-F5344CB8AC3E}">
        <p14:creationId xmlns:p14="http://schemas.microsoft.com/office/powerpoint/2010/main" val="4051484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429370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6633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94072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76703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20">
                <a:solidFill>
                  <a:schemeClr val="tx1">
                    <a:tint val="75000"/>
                  </a:schemeClr>
                </a:solidFill>
              </a:defRPr>
            </a:lvl2pPr>
            <a:lvl3pPr marL="1280160" indent="0">
              <a:buNone/>
              <a:defRPr sz="2240">
                <a:solidFill>
                  <a:schemeClr val="tx1">
                    <a:tint val="75000"/>
                  </a:schemeClr>
                </a:solidFill>
              </a:defRPr>
            </a:lvl3pPr>
            <a:lvl4pPr marL="1920240" indent="0">
              <a:buNone/>
              <a:defRPr sz="1960">
                <a:solidFill>
                  <a:schemeClr val="tx1">
                    <a:tint val="75000"/>
                  </a:schemeClr>
                </a:solidFill>
              </a:defRPr>
            </a:lvl4pPr>
            <a:lvl5pPr marL="2560320" indent="0">
              <a:buNone/>
              <a:defRPr sz="1960">
                <a:solidFill>
                  <a:schemeClr val="tx1">
                    <a:tint val="75000"/>
                  </a:schemeClr>
                </a:solidFill>
              </a:defRPr>
            </a:lvl5pPr>
            <a:lvl6pPr marL="3200400" indent="0">
              <a:buNone/>
              <a:defRPr sz="1960">
                <a:solidFill>
                  <a:schemeClr val="tx1">
                    <a:tint val="75000"/>
                  </a:schemeClr>
                </a:solidFill>
              </a:defRPr>
            </a:lvl6pPr>
            <a:lvl7pPr marL="3840480" indent="0">
              <a:buNone/>
              <a:defRPr sz="1960">
                <a:solidFill>
                  <a:schemeClr val="tx1">
                    <a:tint val="75000"/>
                  </a:schemeClr>
                </a:solidFill>
              </a:defRPr>
            </a:lvl7pPr>
            <a:lvl8pPr marL="4480560" indent="0">
              <a:buNone/>
              <a:defRPr sz="1960">
                <a:solidFill>
                  <a:schemeClr val="tx1">
                    <a:tint val="75000"/>
                  </a:schemeClr>
                </a:solidFill>
              </a:defRPr>
            </a:lvl8pPr>
            <a:lvl9pPr marL="5120640" indent="0">
              <a:buNone/>
              <a:defRPr sz="196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41942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74717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6A8B6C-6B1F-4BD3-B7F6-168A29555C89}" type="datetimeFigureOut">
              <a:rPr kumimoji="1" lang="ja-JP" altLang="en-US" smtClean="0"/>
              <a:t>2025/12/25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19256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6A8B6C-6B1F-4BD3-B7F6-168A29555C89}" type="datetimeFigureOut">
              <a:rPr kumimoji="1" lang="ja-JP" altLang="en-US" smtClean="0"/>
              <a:t>2025/12/25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1908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6A8B6C-6B1F-4BD3-B7F6-168A29555C89}" type="datetimeFigureOut">
              <a:rPr kumimoji="1" lang="ja-JP" altLang="en-US" smtClean="0"/>
              <a:t>2025/12/25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82224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4420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2482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956A8B6C-6B1F-4BD3-B7F6-168A29555C89}" type="datetimeFigureOut">
              <a:rPr kumimoji="1" lang="ja-JP" altLang="en-US" smtClean="0"/>
              <a:t>2025/12/25</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6619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16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48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2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36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emf"/><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76FEC425-75E8-4EBA-9BCB-77978CDA5C4D}"/>
              </a:ext>
            </a:extLst>
          </p:cNvPr>
          <p:cNvPicPr>
            <a:picLocks noChangeAspect="1"/>
          </p:cNvPicPr>
          <p:nvPr/>
        </p:nvPicPr>
        <p:blipFill rotWithShape="1">
          <a:blip r:embed="rId3"/>
          <a:srcRect l="5719"/>
          <a:stretch/>
        </p:blipFill>
        <p:spPr>
          <a:xfrm>
            <a:off x="365905" y="7221375"/>
            <a:ext cx="2613600" cy="2027335"/>
          </a:xfrm>
          <a:prstGeom prst="rect">
            <a:avLst/>
          </a:prstGeom>
        </p:spPr>
      </p:pic>
      <p:sp>
        <p:nvSpPr>
          <p:cNvPr id="75" name="角丸四角形 74"/>
          <p:cNvSpPr/>
          <p:nvPr/>
        </p:nvSpPr>
        <p:spPr>
          <a:xfrm>
            <a:off x="92274" y="708011"/>
            <a:ext cx="5688000" cy="8754668"/>
          </a:xfrm>
          <a:prstGeom prst="roundRect">
            <a:avLst>
              <a:gd name="adj" fmla="val 0"/>
            </a:avLst>
          </a:prstGeom>
          <a:noFill/>
          <a:ln>
            <a:solidFill>
              <a:srgbClr val="984807"/>
            </a:solidFill>
          </a:ln>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93" name="角丸四角形 92"/>
          <p:cNvSpPr/>
          <p:nvPr/>
        </p:nvSpPr>
        <p:spPr>
          <a:xfrm>
            <a:off x="92273" y="708011"/>
            <a:ext cx="5688000"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第１章　現行計画における目標達成状況</a:t>
            </a:r>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95079" y="54803"/>
            <a:ext cx="6713174" cy="475271"/>
            <a:chOff x="737" y="402"/>
            <a:chExt cx="15307"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5207" y="405"/>
              <a:ext cx="825" cy="624"/>
            </a:xfrm>
            <a:prstGeom prst="rect">
              <a:avLst/>
            </a:prstGeom>
            <a:solidFill>
              <a:srgbClr val="00FF00"/>
            </a:solid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a:latin typeface="Meiryo UI" panose="020B0604030504040204" pitchFamily="50" charset="-128"/>
                <a:ea typeface="Meiryo UI" panose="020B0604030504040204" pitchFamily="50" charset="-128"/>
              </a:endParaRPr>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5007" cy="684"/>
            </a:xfrm>
            <a:prstGeom prst="rect">
              <a:avLst/>
            </a:prstGeom>
            <a:solidFill>
              <a:srgbClr val="008000"/>
            </a:solidFill>
            <a:ln w="9525">
              <a:no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a:solidFill>
                    <a:schemeClr val="bg1"/>
                  </a:solidFill>
                  <a:latin typeface="Meiryo UI" panose="020B0604030504040204" pitchFamily="50" charset="-128"/>
                  <a:ea typeface="Meiryo UI" panose="020B0604030504040204" pitchFamily="50" charset="-128"/>
                  <a:cs typeface="Meiryo UI" panose="020B0604030504040204" pitchFamily="50" charset="-128"/>
                </a:rPr>
                <a:t>大阪府循環型社会推進計画の策定について（部会報告の概要）</a:t>
              </a:r>
              <a:endParaRPr lang="ja-JP" altLang="en-US" sz="1600" b="1">
                <a:solidFill>
                  <a:sysClr val="window" lastClr="FFFFFF"/>
                </a:solidFill>
                <a:latin typeface="Meiryo UI" panose="020B0604030504040204" pitchFamily="50" charset="-128"/>
                <a:ea typeface="Meiryo UI" panose="020B0604030504040204" pitchFamily="50" charset="-128"/>
              </a:endParaRP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5004" cy="292"/>
            </a:xfrm>
            <a:prstGeom prst="rect">
              <a:avLst/>
            </a:prstGeom>
            <a:solidFill>
              <a:srgbClr val="00FF00"/>
            </a:solid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a:latin typeface="Meiryo UI" panose="020B0604030504040204" pitchFamily="50" charset="-128"/>
                <a:ea typeface="Meiryo UI" panose="020B0604030504040204" pitchFamily="50" charset="-128"/>
              </a:endParaRPr>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5735" y="998"/>
              <a:ext cx="309" cy="305"/>
            </a:xfrm>
            <a:prstGeom prst="rect">
              <a:avLst/>
            </a:prstGeom>
            <a:solidFill>
              <a:srgbClr val="008000"/>
            </a:solid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a:latin typeface="Meiryo UI" panose="020B0604030504040204" pitchFamily="50" charset="-128"/>
                <a:ea typeface="Meiryo UI" panose="020B0604030504040204" pitchFamily="50" charset="-128"/>
              </a:endParaRPr>
            </a:p>
          </p:txBody>
        </p:sp>
      </p:grpSp>
      <p:grpSp>
        <p:nvGrpSpPr>
          <p:cNvPr id="8" name="グループ化 7">
            <a:extLst>
              <a:ext uri="{FF2B5EF4-FFF2-40B4-BE49-F238E27FC236}">
                <a16:creationId xmlns:a16="http://schemas.microsoft.com/office/drawing/2014/main" id="{44C382EC-A8D8-450C-A793-1F051B0B49AF}"/>
              </a:ext>
            </a:extLst>
          </p:cNvPr>
          <p:cNvGrpSpPr/>
          <p:nvPr/>
        </p:nvGrpSpPr>
        <p:grpSpPr>
          <a:xfrm>
            <a:off x="7264896" y="73969"/>
            <a:ext cx="4037781" cy="460777"/>
            <a:chOff x="7547595" y="46261"/>
            <a:chExt cx="4037781" cy="460777"/>
          </a:xfrm>
        </p:grpSpPr>
        <p:pic>
          <p:nvPicPr>
            <p:cNvPr id="1029" name="図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06570"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図 2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9656"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図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1639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図 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352371"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図 2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793107"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図 3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222862"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図 13"/>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0671718"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 name="図 8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128176" y="46261"/>
              <a:ext cx="457200" cy="457200"/>
            </a:xfrm>
            <a:prstGeom prst="rect">
              <a:avLst/>
            </a:prstGeom>
          </p:spPr>
        </p:pic>
        <p:pic>
          <p:nvPicPr>
            <p:cNvPr id="85" name="図 8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547595" y="46942"/>
              <a:ext cx="458885" cy="458885"/>
            </a:xfrm>
            <a:prstGeom prst="rect">
              <a:avLst/>
            </a:prstGeom>
          </p:spPr>
        </p:pic>
      </p:grpSp>
      <p:sp>
        <p:nvSpPr>
          <p:cNvPr id="45" name="角丸四角形 92">
            <a:extLst>
              <a:ext uri="{FF2B5EF4-FFF2-40B4-BE49-F238E27FC236}">
                <a16:creationId xmlns:a16="http://schemas.microsoft.com/office/drawing/2014/main" id="{F8DDC404-B482-4EBB-987E-BF0FB1EE9D82}"/>
              </a:ext>
            </a:extLst>
          </p:cNvPr>
          <p:cNvSpPr/>
          <p:nvPr/>
        </p:nvSpPr>
        <p:spPr>
          <a:xfrm>
            <a:off x="5879774" y="6939792"/>
            <a:ext cx="6840000"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anose="020B0604030504040204" pitchFamily="50" charset="-128"/>
                <a:ea typeface="Meiryo UI" panose="020B0604030504040204" pitchFamily="50" charset="-128"/>
                <a:cs typeface="Meiryo UI" pitchFamily="50" charset="-128"/>
              </a:rPr>
              <a:t>第３章　</a:t>
            </a:r>
            <a:r>
              <a:rPr lang="en-US" altLang="ja-JP" sz="1400" b="1" dirty="0">
                <a:latin typeface="Meiryo UI" panose="020B0604030504040204" pitchFamily="50" charset="-128"/>
                <a:ea typeface="Meiryo UI" panose="020B0604030504040204" pitchFamily="50" charset="-128"/>
                <a:cs typeface="Meiryo UI" pitchFamily="50" charset="-128"/>
              </a:rPr>
              <a:t>2050</a:t>
            </a:r>
            <a:r>
              <a:rPr lang="ja-JP" altLang="en-US" sz="1400" b="1" dirty="0">
                <a:latin typeface="Meiryo UI" panose="020B0604030504040204" pitchFamily="50" charset="-128"/>
                <a:ea typeface="Meiryo UI" panose="020B0604030504040204" pitchFamily="50" charset="-128"/>
                <a:cs typeface="Meiryo UI" pitchFamily="50" charset="-128"/>
              </a:rPr>
              <a:t>年のめざすべき循環型社会の将来像</a:t>
            </a:r>
          </a:p>
        </p:txBody>
      </p:sp>
      <p:sp>
        <p:nvSpPr>
          <p:cNvPr id="47" name="テキスト ボックス 46">
            <a:extLst>
              <a:ext uri="{FF2B5EF4-FFF2-40B4-BE49-F238E27FC236}">
                <a16:creationId xmlns:a16="http://schemas.microsoft.com/office/drawing/2014/main" id="{CC74B9B3-68CC-4CB7-86C5-364BADBED687}"/>
              </a:ext>
            </a:extLst>
          </p:cNvPr>
          <p:cNvSpPr txBox="1"/>
          <p:nvPr/>
        </p:nvSpPr>
        <p:spPr>
          <a:xfrm>
            <a:off x="5979003" y="7276448"/>
            <a:ext cx="6644260" cy="2125179"/>
          </a:xfrm>
          <a:prstGeom prst="rect">
            <a:avLst/>
          </a:prstGeom>
          <a:solidFill>
            <a:srgbClr val="339933">
              <a:alpha val="5000"/>
            </a:srgbClr>
          </a:solidFill>
        </p:spPr>
        <p:txBody>
          <a:bodyPr wrap="square" lIns="108000" tIns="72000" rIns="144000" bIns="72000" rtlCol="0">
            <a:spAutoFit/>
          </a:bodyPr>
          <a:lstStyle/>
          <a:p>
            <a:pPr algn="ctr">
              <a:lnSpc>
                <a:spcPts val="1600"/>
              </a:lnSpc>
              <a:spcAft>
                <a:spcPts val="600"/>
              </a:spcAft>
            </a:pPr>
            <a:r>
              <a:rPr kumimoji="1" lang="ja-JP" altLang="en-US" sz="1400" b="1" dirty="0">
                <a:solidFill>
                  <a:srgbClr val="984807"/>
                </a:solidFill>
                <a:latin typeface="Meiryo UI" panose="020B0604030504040204" pitchFamily="50" charset="-128"/>
                <a:ea typeface="Meiryo UI" panose="020B0604030504040204" pitchFamily="50" charset="-128"/>
              </a:rPr>
              <a:t>大阪から世界へ、現在から未来へ　暮らしやすい循環型社会</a:t>
            </a:r>
            <a:endParaRPr kumimoji="1" lang="en-US" altLang="ja-JP" sz="1400" b="1" dirty="0">
              <a:solidFill>
                <a:srgbClr val="984807"/>
              </a:solidFill>
              <a:latin typeface="Meiryo UI" panose="020B0604030504040204" pitchFamily="50" charset="-128"/>
              <a:ea typeface="Meiryo UI" panose="020B0604030504040204" pitchFamily="50" charset="-128"/>
            </a:endParaRPr>
          </a:p>
          <a:p>
            <a:pPr marL="36000" indent="-36000" algn="just">
              <a:lnSpc>
                <a:spcPts val="1600"/>
              </a:lnSpc>
              <a:spcAft>
                <a:spcPts val="300"/>
              </a:spcAft>
              <a:buFont typeface="Wingdings" panose="05000000000000000000" pitchFamily="2" charset="2"/>
              <a:buChar char=""/>
            </a:pPr>
            <a:r>
              <a:rPr kumimoji="1" lang="ja-JP" altLang="en-US" sz="1200" dirty="0">
                <a:latin typeface="Meiryo UI" panose="020B0604030504040204" pitchFamily="50" charset="-128"/>
                <a:ea typeface="Meiryo UI" panose="020B0604030504040204" pitchFamily="50" charset="-128"/>
              </a:rPr>
              <a:t>全ての府民が持続可能なライフスタイルを実践するとともに、企業活動においても動脈産業と静脈産業の連携などにより資源循環型のビジネスモデルへの転換が進むことで、資源を効率的・循環的に有効利用する循環経済（サーキュラーエコノミー）へ移行し、資源消費を最小化し廃棄物の発生抑制や環境負荷の低減等が進んでいる。</a:t>
            </a:r>
            <a:endParaRPr kumimoji="1" lang="en-US" altLang="ja-JP" sz="1200" dirty="0">
              <a:latin typeface="Meiryo UI" panose="020B0604030504040204" pitchFamily="50" charset="-128"/>
              <a:ea typeface="Meiryo UI" panose="020B0604030504040204" pitchFamily="50" charset="-128"/>
            </a:endParaRPr>
          </a:p>
          <a:p>
            <a:pPr marL="72000" indent="-72000" algn="just">
              <a:lnSpc>
                <a:spcPts val="1600"/>
              </a:lnSpc>
              <a:spcAft>
                <a:spcPts val="300"/>
              </a:spcAft>
              <a:buFont typeface="Wingdings" panose="05000000000000000000" pitchFamily="2" charset="2"/>
              <a:buChar char=""/>
            </a:pPr>
            <a:r>
              <a:rPr kumimoji="1" lang="ja-JP" altLang="en-US" sz="1200" dirty="0">
                <a:latin typeface="Meiryo UI" panose="020B0604030504040204" pitchFamily="50" charset="-128"/>
                <a:ea typeface="Meiryo UI" panose="020B0604030504040204" pitchFamily="50" charset="-128"/>
              </a:rPr>
              <a:t>また、プラスチックごみの排出抑制や環境への流出削減の進展により「大阪ブルー・オーシャン・ビジョン」が達成されており、さらに、再資源化技術の高度化も進み、廃棄物分野における温室効果ガス排出量の実質ゼロが実現されている。</a:t>
            </a:r>
            <a:endParaRPr kumimoji="1" lang="en-US" altLang="ja-JP" sz="1200" dirty="0">
              <a:latin typeface="Meiryo UI" panose="020B0604030504040204" pitchFamily="50" charset="-128"/>
              <a:ea typeface="Meiryo UI" panose="020B0604030504040204" pitchFamily="50" charset="-128"/>
            </a:endParaRPr>
          </a:p>
          <a:p>
            <a:pPr marL="72000" indent="-72000" algn="just">
              <a:lnSpc>
                <a:spcPts val="1600"/>
              </a:lnSpc>
              <a:buFont typeface="Wingdings" panose="05000000000000000000" pitchFamily="2" charset="2"/>
              <a:buChar char=""/>
            </a:pPr>
            <a:r>
              <a:rPr kumimoji="1" lang="ja-JP" altLang="en-US" sz="1200" dirty="0">
                <a:latin typeface="Meiryo UI" panose="020B0604030504040204" pitchFamily="50" charset="-128"/>
                <a:ea typeface="Meiryo UI" panose="020B0604030504040204" pitchFamily="50" charset="-128"/>
              </a:rPr>
              <a:t>これらにより、気候変動への対応、生物多様性の保全が進み、持続可能な循環型社会が形成されている。</a:t>
            </a:r>
          </a:p>
        </p:txBody>
      </p:sp>
      <p:graphicFrame>
        <p:nvGraphicFramePr>
          <p:cNvPr id="48" name="表 47">
            <a:extLst>
              <a:ext uri="{FF2B5EF4-FFF2-40B4-BE49-F238E27FC236}">
                <a16:creationId xmlns:a16="http://schemas.microsoft.com/office/drawing/2014/main" id="{3673CEEC-D84A-4FE0-8B3F-DAB0C815DAB6}"/>
              </a:ext>
            </a:extLst>
          </p:cNvPr>
          <p:cNvGraphicFramePr>
            <a:graphicFrameLocks noGrp="1"/>
          </p:cNvGraphicFramePr>
          <p:nvPr>
            <p:extLst>
              <p:ext uri="{D42A27DB-BD31-4B8C-83A1-F6EECF244321}">
                <p14:modId xmlns:p14="http://schemas.microsoft.com/office/powerpoint/2010/main" val="165864012"/>
              </p:ext>
            </p:extLst>
          </p:nvPr>
        </p:nvGraphicFramePr>
        <p:xfrm>
          <a:off x="240466" y="3290686"/>
          <a:ext cx="5360114" cy="3834000"/>
        </p:xfrm>
        <a:graphic>
          <a:graphicData uri="http://schemas.openxmlformats.org/drawingml/2006/table">
            <a:tbl>
              <a:tblPr firstRow="1" bandRow="1">
                <a:tableStyleId>{5C22544A-7EE6-4342-B048-85BDC9FD1C3A}</a:tableStyleId>
              </a:tblPr>
              <a:tblGrid>
                <a:gridCol w="288000">
                  <a:extLst>
                    <a:ext uri="{9D8B030D-6E8A-4147-A177-3AD203B41FA5}">
                      <a16:colId xmlns:a16="http://schemas.microsoft.com/office/drawing/2014/main" val="3621237533"/>
                    </a:ext>
                  </a:extLst>
                </a:gridCol>
                <a:gridCol w="1476000">
                  <a:extLst>
                    <a:ext uri="{9D8B030D-6E8A-4147-A177-3AD203B41FA5}">
                      <a16:colId xmlns:a16="http://schemas.microsoft.com/office/drawing/2014/main" val="1379008738"/>
                    </a:ext>
                  </a:extLst>
                </a:gridCol>
                <a:gridCol w="1112114">
                  <a:extLst>
                    <a:ext uri="{9D8B030D-6E8A-4147-A177-3AD203B41FA5}">
                      <a16:colId xmlns:a16="http://schemas.microsoft.com/office/drawing/2014/main" val="1107652247"/>
                    </a:ext>
                  </a:extLst>
                </a:gridCol>
                <a:gridCol w="828000">
                  <a:extLst>
                    <a:ext uri="{9D8B030D-6E8A-4147-A177-3AD203B41FA5}">
                      <a16:colId xmlns:a16="http://schemas.microsoft.com/office/drawing/2014/main" val="2953568033"/>
                    </a:ext>
                  </a:extLst>
                </a:gridCol>
                <a:gridCol w="828000">
                  <a:extLst>
                    <a:ext uri="{9D8B030D-6E8A-4147-A177-3AD203B41FA5}">
                      <a16:colId xmlns:a16="http://schemas.microsoft.com/office/drawing/2014/main" val="3376173112"/>
                    </a:ext>
                  </a:extLst>
                </a:gridCol>
                <a:gridCol w="828000">
                  <a:extLst>
                    <a:ext uri="{9D8B030D-6E8A-4147-A177-3AD203B41FA5}">
                      <a16:colId xmlns:a16="http://schemas.microsoft.com/office/drawing/2014/main" val="2691663244"/>
                    </a:ext>
                  </a:extLst>
                </a:gridCol>
              </a:tblGrid>
              <a:tr h="468000">
                <a:tc gridSpan="3">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050" b="1" dirty="0">
                          <a:solidFill>
                            <a:schemeClr val="bg1"/>
                          </a:solidFill>
                          <a:latin typeface="Meiryo UI" panose="020B0604030504040204" pitchFamily="50" charset="-128"/>
                          <a:ea typeface="Meiryo UI" panose="020B0604030504040204" pitchFamily="50" charset="-128"/>
                        </a:rPr>
                        <a:t>目標項目</a:t>
                      </a: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85000"/>
                      </a:srgbClr>
                    </a:solidFill>
                  </a:tcPr>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050" b="0">
                          <a:solidFill>
                            <a:schemeClr val="tx1"/>
                          </a:solidFill>
                          <a:latin typeface="游ゴシック" panose="020B0400000000000000" pitchFamily="50" charset="-128"/>
                          <a:ea typeface="游ゴシック" panose="020B0400000000000000" pitchFamily="50" charset="-128"/>
                        </a:rPr>
                        <a:t>目標項目</a:t>
                      </a:r>
                    </a:p>
                  </a:txBody>
                  <a:tcPr marL="25200" marR="252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lnSpc>
                          <a:spcPts val="1300"/>
                        </a:lnSpc>
                      </a:pPr>
                      <a:r>
                        <a:rPr kumimoji="1" lang="en-US" altLang="ja-JP" sz="1050" b="1" dirty="0">
                          <a:solidFill>
                            <a:schemeClr val="bg1"/>
                          </a:solidFill>
                          <a:latin typeface="Meiryo UI" panose="020B0604030504040204" pitchFamily="50" charset="-128"/>
                          <a:ea typeface="Meiryo UI" panose="020B0604030504040204" pitchFamily="50" charset="-128"/>
                        </a:rPr>
                        <a:t>2019</a:t>
                      </a:r>
                      <a:r>
                        <a:rPr kumimoji="1" lang="ja-JP" altLang="en-US" sz="1050" b="1" dirty="0">
                          <a:solidFill>
                            <a:schemeClr val="bg1"/>
                          </a:solidFill>
                          <a:latin typeface="Meiryo UI" panose="020B0604030504040204" pitchFamily="50" charset="-128"/>
                          <a:ea typeface="Meiryo UI" panose="020B0604030504040204" pitchFamily="50" charset="-128"/>
                        </a:rPr>
                        <a:t>年度</a:t>
                      </a:r>
                      <a:endParaRPr kumimoji="1" lang="en-US" altLang="ja-JP" sz="1050" b="1" dirty="0">
                        <a:solidFill>
                          <a:schemeClr val="bg1"/>
                        </a:solidFill>
                        <a:latin typeface="Meiryo UI" panose="020B0604030504040204" pitchFamily="50" charset="-128"/>
                        <a:ea typeface="Meiryo UI" panose="020B0604030504040204" pitchFamily="50" charset="-128"/>
                      </a:endParaRPr>
                    </a:p>
                    <a:p>
                      <a:pPr algn="ctr">
                        <a:lnSpc>
                          <a:spcPts val="1300"/>
                        </a:lnSpc>
                      </a:pPr>
                      <a:r>
                        <a:rPr kumimoji="1" lang="en-US" altLang="ja-JP" sz="1050" b="1" dirty="0">
                          <a:solidFill>
                            <a:schemeClr val="bg1"/>
                          </a:solidFill>
                          <a:latin typeface="Meiryo UI" panose="020B0604030504040204" pitchFamily="50" charset="-128"/>
                          <a:ea typeface="Meiryo UI" panose="020B0604030504040204" pitchFamily="50" charset="-128"/>
                        </a:rPr>
                        <a:t>(</a:t>
                      </a:r>
                      <a:r>
                        <a:rPr kumimoji="1" lang="ja-JP" altLang="en-US" sz="1050" b="1" dirty="0">
                          <a:solidFill>
                            <a:schemeClr val="bg1"/>
                          </a:solidFill>
                          <a:latin typeface="Meiryo UI" panose="020B0604030504040204" pitchFamily="50" charset="-128"/>
                          <a:ea typeface="Meiryo UI" panose="020B0604030504040204" pitchFamily="50" charset="-128"/>
                        </a:rPr>
                        <a:t>基準年度</a:t>
                      </a:r>
                      <a:r>
                        <a:rPr kumimoji="1" lang="en-US" altLang="ja-JP" sz="1050" b="1" dirty="0">
                          <a:solidFill>
                            <a:schemeClr val="bg1"/>
                          </a:solidFill>
                          <a:latin typeface="Meiryo UI" panose="020B0604030504040204" pitchFamily="50" charset="-128"/>
                          <a:ea typeface="Meiryo UI" panose="020B0604030504040204" pitchFamily="50" charset="-128"/>
                        </a:rPr>
                        <a:t>)</a:t>
                      </a:r>
                      <a:endParaRPr kumimoji="1" lang="ja-JP" altLang="en-US" b="1" dirty="0">
                        <a:solidFill>
                          <a:schemeClr val="bg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85000"/>
                      </a:srgbClr>
                    </a:solidFill>
                  </a:tcPr>
                </a:tc>
                <a:tc>
                  <a:txBody>
                    <a:bodyPr/>
                    <a:lstStyle/>
                    <a:p>
                      <a:pPr algn="ctr">
                        <a:lnSpc>
                          <a:spcPts val="1300"/>
                        </a:lnSpc>
                      </a:pPr>
                      <a:r>
                        <a:rPr kumimoji="1" lang="en-US" altLang="ja-JP" sz="1050" b="1" dirty="0">
                          <a:solidFill>
                            <a:schemeClr val="bg1"/>
                          </a:solidFill>
                          <a:latin typeface="Meiryo UI" panose="020B0604030504040204" pitchFamily="50" charset="-128"/>
                          <a:ea typeface="Meiryo UI" panose="020B0604030504040204" pitchFamily="50" charset="-128"/>
                        </a:rPr>
                        <a:t>2024</a:t>
                      </a:r>
                      <a:r>
                        <a:rPr kumimoji="1" lang="ja-JP" altLang="en-US" sz="1050" b="1" dirty="0">
                          <a:solidFill>
                            <a:schemeClr val="bg1"/>
                          </a:solidFill>
                          <a:latin typeface="Meiryo UI" panose="020B0604030504040204" pitchFamily="50" charset="-128"/>
                          <a:ea typeface="Meiryo UI" panose="020B0604030504040204" pitchFamily="50" charset="-128"/>
                        </a:rPr>
                        <a:t>年度</a:t>
                      </a:r>
                      <a:endParaRPr kumimoji="1" lang="en-US" altLang="ja-JP" sz="1050" b="1" dirty="0">
                        <a:solidFill>
                          <a:schemeClr val="bg1"/>
                        </a:solidFill>
                        <a:latin typeface="Meiryo UI" panose="020B0604030504040204" pitchFamily="50" charset="-128"/>
                        <a:ea typeface="Meiryo UI" panose="020B0604030504040204" pitchFamily="50" charset="-128"/>
                      </a:endParaRPr>
                    </a:p>
                    <a:p>
                      <a:pPr algn="ctr">
                        <a:lnSpc>
                          <a:spcPts val="1300"/>
                        </a:lnSpc>
                      </a:pPr>
                      <a:r>
                        <a:rPr kumimoji="1" lang="en-US" altLang="ja-JP" sz="1050" b="1" dirty="0">
                          <a:solidFill>
                            <a:schemeClr val="bg1"/>
                          </a:solidFill>
                          <a:latin typeface="Meiryo UI" panose="020B0604030504040204" pitchFamily="50" charset="-128"/>
                          <a:ea typeface="Meiryo UI" panose="020B0604030504040204" pitchFamily="50" charset="-128"/>
                        </a:rPr>
                        <a:t>(</a:t>
                      </a:r>
                      <a:r>
                        <a:rPr kumimoji="1" lang="ja-JP" altLang="en-US" sz="1050" b="1" dirty="0">
                          <a:solidFill>
                            <a:schemeClr val="bg1"/>
                          </a:solidFill>
                          <a:latin typeface="Meiryo UI" panose="020B0604030504040204" pitchFamily="50" charset="-128"/>
                          <a:ea typeface="Meiryo UI" panose="020B0604030504040204" pitchFamily="50" charset="-128"/>
                        </a:rPr>
                        <a:t>速報値</a:t>
                      </a:r>
                      <a:r>
                        <a:rPr kumimoji="1" lang="en-US" altLang="ja-JP" sz="1050" b="1" dirty="0">
                          <a:solidFill>
                            <a:schemeClr val="bg1"/>
                          </a:solidFill>
                          <a:latin typeface="Meiryo UI" panose="020B0604030504040204" pitchFamily="50" charset="-128"/>
                          <a:ea typeface="Meiryo UI" panose="020B0604030504040204" pitchFamily="50" charset="-128"/>
                        </a:rPr>
                        <a:t>)</a:t>
                      </a:r>
                      <a:endParaRPr kumimoji="1" lang="ja-JP" altLang="en-US" b="1" dirty="0">
                        <a:solidFill>
                          <a:schemeClr val="bg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85000"/>
                      </a:srgbClr>
                    </a:solidFill>
                  </a:tcPr>
                </a:tc>
                <a:tc>
                  <a:txBody>
                    <a:bodyPr/>
                    <a:lstStyle/>
                    <a:p>
                      <a:pPr algn="ctr">
                        <a:lnSpc>
                          <a:spcPts val="1300"/>
                        </a:lnSpc>
                      </a:pPr>
                      <a:r>
                        <a:rPr kumimoji="1" lang="en-US" altLang="ja-JP" sz="1050" b="1" dirty="0">
                          <a:solidFill>
                            <a:schemeClr val="bg1"/>
                          </a:solidFill>
                          <a:latin typeface="Meiryo UI" panose="020B0604030504040204" pitchFamily="50" charset="-128"/>
                          <a:ea typeface="Meiryo UI" panose="020B0604030504040204" pitchFamily="50" charset="-128"/>
                        </a:rPr>
                        <a:t>2025</a:t>
                      </a:r>
                      <a:r>
                        <a:rPr kumimoji="1" lang="ja-JP" altLang="en-US" sz="1050" b="1" dirty="0">
                          <a:solidFill>
                            <a:schemeClr val="bg1"/>
                          </a:solidFill>
                          <a:latin typeface="Meiryo UI" panose="020B0604030504040204" pitchFamily="50" charset="-128"/>
                          <a:ea typeface="Meiryo UI" panose="020B0604030504040204" pitchFamily="50" charset="-128"/>
                        </a:rPr>
                        <a:t>年度</a:t>
                      </a:r>
                      <a:endParaRPr kumimoji="1" lang="en-US" altLang="ja-JP" sz="1050" b="1" dirty="0">
                        <a:solidFill>
                          <a:schemeClr val="bg1"/>
                        </a:solidFill>
                        <a:latin typeface="Meiryo UI" panose="020B0604030504040204" pitchFamily="50" charset="-128"/>
                        <a:ea typeface="Meiryo UI" panose="020B0604030504040204" pitchFamily="50" charset="-128"/>
                      </a:endParaRPr>
                    </a:p>
                    <a:p>
                      <a:pPr algn="ctr">
                        <a:lnSpc>
                          <a:spcPts val="1300"/>
                        </a:lnSpc>
                      </a:pPr>
                      <a:r>
                        <a:rPr kumimoji="1" lang="en-US" altLang="ja-JP" sz="1050" b="1" dirty="0">
                          <a:solidFill>
                            <a:schemeClr val="bg1"/>
                          </a:solidFill>
                          <a:latin typeface="Meiryo UI" panose="020B0604030504040204" pitchFamily="50" charset="-128"/>
                          <a:ea typeface="Meiryo UI" panose="020B0604030504040204" pitchFamily="50" charset="-128"/>
                        </a:rPr>
                        <a:t>(</a:t>
                      </a:r>
                      <a:r>
                        <a:rPr kumimoji="1" lang="ja-JP" altLang="en-US" sz="1050" b="1" dirty="0">
                          <a:solidFill>
                            <a:schemeClr val="bg1"/>
                          </a:solidFill>
                          <a:latin typeface="Meiryo UI" panose="020B0604030504040204" pitchFamily="50" charset="-128"/>
                          <a:ea typeface="Meiryo UI" panose="020B0604030504040204" pitchFamily="50" charset="-128"/>
                        </a:rPr>
                        <a:t>目標値</a:t>
                      </a:r>
                      <a:r>
                        <a:rPr kumimoji="1" lang="en-US" altLang="ja-JP" sz="1050" b="1" dirty="0">
                          <a:solidFill>
                            <a:schemeClr val="bg1"/>
                          </a:solidFill>
                          <a:latin typeface="Meiryo UI" panose="020B0604030504040204" pitchFamily="50" charset="-128"/>
                          <a:ea typeface="Meiryo UI" panose="020B0604030504040204" pitchFamily="50" charset="-128"/>
                        </a:rPr>
                        <a:t>)</a:t>
                      </a:r>
                      <a:endParaRPr kumimoji="1" lang="ja-JP" altLang="en-US" b="1" dirty="0">
                        <a:solidFill>
                          <a:schemeClr val="bg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85000"/>
                      </a:srgbClr>
                    </a:solidFill>
                  </a:tcPr>
                </a:tc>
                <a:extLst>
                  <a:ext uri="{0D108BD9-81ED-4DB2-BD59-A6C34878D82A}">
                    <a16:rowId xmlns:a16="http://schemas.microsoft.com/office/drawing/2014/main" val="1855734698"/>
                  </a:ext>
                </a:extLst>
              </a:tr>
              <a:tr h="306000">
                <a:tc rowSpan="4">
                  <a:txBody>
                    <a:bodyPr/>
                    <a:lstStyle/>
                    <a:p>
                      <a:pPr algn="ctr">
                        <a:lnSpc>
                          <a:spcPts val="1020"/>
                        </a:lnSpc>
                      </a:pPr>
                      <a:r>
                        <a:rPr kumimoji="1" lang="ja-JP" altLang="en-US" sz="1000" b="1">
                          <a:solidFill>
                            <a:schemeClr val="bg1"/>
                          </a:solidFill>
                          <a:latin typeface="Meiryo UI" panose="020B0604030504040204" pitchFamily="50" charset="-128"/>
                          <a:ea typeface="Meiryo UI" panose="020B0604030504040204" pitchFamily="50" charset="-128"/>
                        </a:rPr>
                        <a:t>一般廃棄物</a:t>
                      </a:r>
                      <a:endParaRPr kumimoji="1" lang="en-US" altLang="ja-JP" sz="1000" b="1">
                        <a:solidFill>
                          <a:schemeClr val="bg1"/>
                        </a:solidFill>
                        <a:latin typeface="Meiryo UI" panose="020B0604030504040204" pitchFamily="50" charset="-128"/>
                        <a:ea typeface="Meiryo UI" panose="020B0604030504040204" pitchFamily="50" charset="-128"/>
                      </a:endParaRPr>
                    </a:p>
                  </a:txBody>
                  <a:tcPr marL="25200" marR="25200" marT="18000" marB="18000" vert="eaVert"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85000"/>
                      </a:srgbClr>
                    </a:solidFill>
                  </a:tcPr>
                </a:tc>
                <a:tc gridSpan="2">
                  <a:txBody>
                    <a:bodyPr/>
                    <a:lstStyle/>
                    <a:p>
                      <a:pPr>
                        <a:lnSpc>
                          <a:spcPts val="1400"/>
                        </a:lnSpc>
                      </a:pPr>
                      <a:r>
                        <a:rPr kumimoji="1" lang="ja-JP" altLang="en-US" sz="1050" b="0" dirty="0">
                          <a:solidFill>
                            <a:schemeClr val="tx1"/>
                          </a:solidFill>
                          <a:latin typeface="Meiryo UI" panose="020B0604030504040204" pitchFamily="50" charset="-128"/>
                          <a:ea typeface="Meiryo UI" panose="020B0604030504040204" pitchFamily="50" charset="-128"/>
                        </a:rPr>
                        <a:t> 排出量 </a:t>
                      </a:r>
                      <a:r>
                        <a:rPr kumimoji="1" lang="en-US" altLang="ja-JP" sz="950" b="0" dirty="0">
                          <a:solidFill>
                            <a:schemeClr val="tx1"/>
                          </a:solidFill>
                          <a:latin typeface="Meiryo UI" panose="020B0604030504040204" pitchFamily="50" charset="-128"/>
                          <a:ea typeface="Meiryo UI" panose="020B0604030504040204" pitchFamily="50" charset="-128"/>
                        </a:rPr>
                        <a:t>(</a:t>
                      </a:r>
                      <a:r>
                        <a:rPr kumimoji="1" lang="ja-JP" altLang="en-US" sz="950" b="0" dirty="0">
                          <a:solidFill>
                            <a:schemeClr val="tx1"/>
                          </a:solidFill>
                          <a:latin typeface="Meiryo UI" panose="020B0604030504040204" pitchFamily="50" charset="-128"/>
                          <a:ea typeface="Meiryo UI" panose="020B0604030504040204" pitchFamily="50" charset="-128"/>
                        </a:rPr>
                        <a:t>万トン</a:t>
                      </a:r>
                      <a:r>
                        <a:rPr kumimoji="1" lang="en-US" altLang="ja-JP" sz="950" b="0" dirty="0">
                          <a:solidFill>
                            <a:schemeClr val="tx1"/>
                          </a:solidFill>
                          <a:latin typeface="Meiryo UI" panose="020B0604030504040204" pitchFamily="50" charset="-128"/>
                          <a:ea typeface="Meiryo UI" panose="020B0604030504040204" pitchFamily="50" charset="-128"/>
                        </a:rPr>
                        <a:t>)</a:t>
                      </a: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hMerge="1">
                  <a:txBody>
                    <a:bodyPr/>
                    <a:lstStyle/>
                    <a:p>
                      <a:endParaRPr kumimoji="1" lang="ja-JP" altLang="en-US"/>
                    </a:p>
                  </a:txBody>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308</a:t>
                      </a: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277</a:t>
                      </a: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276</a:t>
                      </a: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extLst>
                  <a:ext uri="{0D108BD9-81ED-4DB2-BD59-A6C34878D82A}">
                    <a16:rowId xmlns:a16="http://schemas.microsoft.com/office/drawing/2014/main" val="2645000188"/>
                  </a:ext>
                </a:extLst>
              </a:tr>
              <a:tr h="306000">
                <a:tc vMerge="1">
                  <a:txBody>
                    <a:bodyPr/>
                    <a:lstStyle/>
                    <a:p>
                      <a:pPr>
                        <a:lnSpc>
                          <a:spcPts val="1400"/>
                        </a:lnSpc>
                      </a:pPr>
                      <a:endParaRPr kumimoji="1" lang="ja-JP" altLang="en-US" sz="900" b="0">
                        <a:solidFill>
                          <a:schemeClr val="tx1"/>
                        </a:solidFill>
                        <a:latin typeface="游ゴシック" panose="020B0400000000000000" pitchFamily="50" charset="-128"/>
                        <a:ea typeface="游ゴシック" panose="020B0400000000000000" pitchFamily="50" charset="-128"/>
                      </a:endParaRPr>
                    </a:p>
                  </a:txBody>
                  <a:tcPr marL="25200" marR="252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nSpc>
                          <a:spcPts val="1400"/>
                        </a:lnSpc>
                      </a:pPr>
                      <a:r>
                        <a:rPr kumimoji="1" lang="ja-JP" altLang="en-US" sz="1050" b="0" dirty="0">
                          <a:solidFill>
                            <a:schemeClr val="tx1"/>
                          </a:solidFill>
                          <a:latin typeface="Meiryo UI" panose="020B0604030504040204" pitchFamily="50" charset="-128"/>
                          <a:ea typeface="Meiryo UI" panose="020B0604030504040204" pitchFamily="50" charset="-128"/>
                        </a:rPr>
                        <a:t> 再生利用率</a:t>
                      </a:r>
                      <a:r>
                        <a:rPr kumimoji="1" lang="ja-JP" altLang="en-US" sz="950" b="0" dirty="0">
                          <a:solidFill>
                            <a:schemeClr val="tx1"/>
                          </a:solidFill>
                          <a:latin typeface="Meiryo UI" panose="020B0604030504040204" pitchFamily="50" charset="-128"/>
                          <a:ea typeface="Meiryo UI" panose="020B0604030504040204" pitchFamily="50" charset="-128"/>
                        </a:rPr>
                        <a:t> </a:t>
                      </a:r>
                      <a:r>
                        <a:rPr kumimoji="1" lang="en-US" altLang="ja-JP" sz="950" b="0" dirty="0">
                          <a:solidFill>
                            <a:schemeClr val="tx1"/>
                          </a:solidFill>
                          <a:latin typeface="Meiryo UI" panose="020B0604030504040204" pitchFamily="50" charset="-128"/>
                          <a:ea typeface="Meiryo UI" panose="020B0604030504040204" pitchFamily="50" charset="-128"/>
                        </a:rPr>
                        <a:t>(</a:t>
                      </a:r>
                      <a:r>
                        <a:rPr kumimoji="1" lang="ja-JP" altLang="en-US" sz="950" b="0" dirty="0">
                          <a:solidFill>
                            <a:schemeClr val="tx1"/>
                          </a:solidFill>
                          <a:latin typeface="Meiryo UI" panose="020B0604030504040204" pitchFamily="50" charset="-128"/>
                          <a:ea typeface="Meiryo UI" panose="020B0604030504040204" pitchFamily="50" charset="-128"/>
                        </a:rPr>
                        <a:t>％</a:t>
                      </a:r>
                      <a:r>
                        <a:rPr kumimoji="1" lang="en-US" altLang="ja-JP" sz="950" b="0" dirty="0">
                          <a:solidFill>
                            <a:schemeClr val="tx1"/>
                          </a:solidFill>
                          <a:latin typeface="Meiryo UI" panose="020B0604030504040204" pitchFamily="50" charset="-128"/>
                          <a:ea typeface="Meiryo UI" panose="020B0604030504040204" pitchFamily="50" charset="-128"/>
                        </a:rPr>
                        <a:t>)</a:t>
                      </a:r>
                      <a:endParaRPr kumimoji="1" lang="ja-JP" altLang="en-US" sz="9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hMerge="1">
                  <a:txBody>
                    <a:bodyPr/>
                    <a:lstStyle/>
                    <a:p>
                      <a:endParaRPr kumimoji="1" lang="ja-JP" altLang="en-US"/>
                    </a:p>
                  </a:txBody>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13.1</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12.4</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17.7</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extLst>
                  <a:ext uri="{0D108BD9-81ED-4DB2-BD59-A6C34878D82A}">
                    <a16:rowId xmlns:a16="http://schemas.microsoft.com/office/drawing/2014/main" val="1560073156"/>
                  </a:ext>
                </a:extLst>
              </a:tr>
              <a:tr h="306000">
                <a:tc vMerge="1">
                  <a:txBody>
                    <a:bodyPr/>
                    <a:lstStyle/>
                    <a:p>
                      <a:pPr>
                        <a:lnSpc>
                          <a:spcPts val="1400"/>
                        </a:lnSpc>
                      </a:pPr>
                      <a:endParaRPr kumimoji="1" lang="ja-JP" altLang="en-US" sz="900" b="0">
                        <a:solidFill>
                          <a:schemeClr val="tx1"/>
                        </a:solidFill>
                        <a:latin typeface="游ゴシック" panose="020B0400000000000000" pitchFamily="50" charset="-128"/>
                        <a:ea typeface="游ゴシック" panose="020B0400000000000000" pitchFamily="50" charset="-128"/>
                      </a:endParaRPr>
                    </a:p>
                  </a:txBody>
                  <a:tcPr marL="25200" marR="252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nSpc>
                          <a:spcPts val="1400"/>
                        </a:lnSpc>
                      </a:pPr>
                      <a:r>
                        <a:rPr kumimoji="1" lang="ja-JP" altLang="en-US" sz="1050" b="0" dirty="0">
                          <a:solidFill>
                            <a:schemeClr val="tx1"/>
                          </a:solidFill>
                          <a:latin typeface="Meiryo UI" panose="020B0604030504040204" pitchFamily="50" charset="-128"/>
                          <a:ea typeface="Meiryo UI" panose="020B0604030504040204" pitchFamily="50" charset="-128"/>
                        </a:rPr>
                        <a:t> 最終処分量 </a:t>
                      </a:r>
                      <a:r>
                        <a:rPr kumimoji="1" lang="en-US" altLang="ja-JP" sz="950" b="0" dirty="0">
                          <a:solidFill>
                            <a:schemeClr val="tx1"/>
                          </a:solidFill>
                          <a:latin typeface="Meiryo UI" panose="020B0604030504040204" pitchFamily="50" charset="-128"/>
                          <a:ea typeface="Meiryo UI" panose="020B0604030504040204" pitchFamily="50" charset="-128"/>
                        </a:rPr>
                        <a:t>(</a:t>
                      </a:r>
                      <a:r>
                        <a:rPr kumimoji="1" lang="ja-JP" altLang="en-US" sz="950" b="0" dirty="0">
                          <a:solidFill>
                            <a:schemeClr val="tx1"/>
                          </a:solidFill>
                          <a:latin typeface="Meiryo UI" panose="020B0604030504040204" pitchFamily="50" charset="-128"/>
                          <a:ea typeface="Meiryo UI" panose="020B0604030504040204" pitchFamily="50" charset="-128"/>
                        </a:rPr>
                        <a:t>万トン</a:t>
                      </a:r>
                      <a:r>
                        <a:rPr kumimoji="1" lang="en-US" altLang="ja-JP" sz="950" b="0" dirty="0">
                          <a:solidFill>
                            <a:schemeClr val="tx1"/>
                          </a:solidFill>
                          <a:latin typeface="Meiryo UI" panose="020B0604030504040204" pitchFamily="50" charset="-128"/>
                          <a:ea typeface="Meiryo UI" panose="020B0604030504040204" pitchFamily="50" charset="-128"/>
                        </a:rPr>
                        <a:t>)</a:t>
                      </a:r>
                      <a:endParaRPr kumimoji="1" lang="ja-JP" altLang="en-US" sz="9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hMerge="1">
                  <a:txBody>
                    <a:bodyPr/>
                    <a:lstStyle/>
                    <a:p>
                      <a:endParaRPr kumimoji="1" lang="ja-JP" altLang="en-US"/>
                    </a:p>
                  </a:txBody>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37</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31</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31</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extLst>
                  <a:ext uri="{0D108BD9-81ED-4DB2-BD59-A6C34878D82A}">
                    <a16:rowId xmlns:a16="http://schemas.microsoft.com/office/drawing/2014/main" val="1573126360"/>
                  </a:ext>
                </a:extLst>
              </a:tr>
              <a:tr h="306000">
                <a:tc vMerge="1">
                  <a:txBody>
                    <a:bodyPr/>
                    <a:lstStyle/>
                    <a:p>
                      <a:pPr>
                        <a:lnSpc>
                          <a:spcPts val="1300"/>
                        </a:lnSpc>
                      </a:pPr>
                      <a:endParaRPr kumimoji="1" lang="ja-JP" altLang="en-US" sz="1000" b="0">
                        <a:solidFill>
                          <a:schemeClr val="tx1"/>
                        </a:solidFill>
                        <a:latin typeface="游ゴシック" panose="020B0400000000000000" pitchFamily="50" charset="-128"/>
                        <a:ea typeface="游ゴシック" panose="020B0400000000000000" pitchFamily="50" charset="-128"/>
                      </a:endParaRPr>
                    </a:p>
                  </a:txBody>
                  <a:tcPr marL="25200" marR="252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nSpc>
                          <a:spcPts val="1300"/>
                        </a:lnSpc>
                      </a:pPr>
                      <a:r>
                        <a:rPr kumimoji="1" lang="en-US" altLang="ja-JP" sz="1050" b="0" dirty="0">
                          <a:solidFill>
                            <a:schemeClr val="tx1"/>
                          </a:solidFill>
                          <a:latin typeface="Meiryo UI" panose="020B0604030504040204" pitchFamily="50" charset="-128"/>
                          <a:ea typeface="Meiryo UI" panose="020B0604030504040204" pitchFamily="50" charset="-128"/>
                        </a:rPr>
                        <a:t> </a:t>
                      </a:r>
                      <a:r>
                        <a:rPr kumimoji="1" lang="ja-JP" altLang="en-US" sz="1050" b="0" dirty="0">
                          <a:solidFill>
                            <a:schemeClr val="tx1"/>
                          </a:solidFill>
                          <a:latin typeface="Meiryo UI" panose="020B0604030504040204" pitchFamily="50" charset="-128"/>
                          <a:ea typeface="Meiryo UI" panose="020B0604030504040204" pitchFamily="50" charset="-128"/>
                        </a:rPr>
                        <a:t>一人一日当たり生活系ごみ排出量</a:t>
                      </a:r>
                      <a:r>
                        <a:rPr kumimoji="1" lang="ja-JP" altLang="en-US" sz="950" b="0" dirty="0">
                          <a:solidFill>
                            <a:schemeClr val="tx1"/>
                          </a:solidFill>
                          <a:latin typeface="Meiryo UI" panose="020B0604030504040204" pitchFamily="50" charset="-128"/>
                          <a:ea typeface="Meiryo UI" panose="020B0604030504040204" pitchFamily="50" charset="-128"/>
                        </a:rPr>
                        <a:t> </a:t>
                      </a:r>
                      <a:r>
                        <a:rPr kumimoji="1" lang="en-US" altLang="ja-JP" sz="950" b="0" dirty="0">
                          <a:solidFill>
                            <a:schemeClr val="tx1"/>
                          </a:solidFill>
                          <a:latin typeface="Meiryo UI" panose="020B0604030504040204" pitchFamily="50" charset="-128"/>
                          <a:ea typeface="Meiryo UI" panose="020B0604030504040204" pitchFamily="50" charset="-128"/>
                        </a:rPr>
                        <a:t>(g/</a:t>
                      </a:r>
                      <a:r>
                        <a:rPr kumimoji="1" lang="ja-JP" altLang="en-US" sz="950" b="0" dirty="0">
                          <a:solidFill>
                            <a:schemeClr val="tx1"/>
                          </a:solidFill>
                          <a:latin typeface="Meiryo UI" panose="020B0604030504040204" pitchFamily="50" charset="-128"/>
                          <a:ea typeface="Meiryo UI" panose="020B0604030504040204" pitchFamily="50" charset="-128"/>
                        </a:rPr>
                        <a:t>人・日</a:t>
                      </a:r>
                      <a:r>
                        <a:rPr kumimoji="1" lang="en-US" altLang="ja-JP" sz="950" b="0" dirty="0">
                          <a:solidFill>
                            <a:schemeClr val="tx1"/>
                          </a:solidFill>
                          <a:latin typeface="Meiryo UI" panose="020B0604030504040204" pitchFamily="50" charset="-128"/>
                          <a:ea typeface="Meiryo UI" panose="020B0604030504040204" pitchFamily="50" charset="-128"/>
                        </a:rPr>
                        <a:t>)</a:t>
                      </a:r>
                      <a:endParaRPr kumimoji="1" lang="ja-JP" altLang="en-US" sz="9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15000"/>
                      </a:srgbClr>
                    </a:solidFill>
                  </a:tcPr>
                </a:tc>
                <a:tc hMerge="1">
                  <a:txBody>
                    <a:bodyPr/>
                    <a:lstStyle/>
                    <a:p>
                      <a:endParaRPr kumimoji="1" lang="ja-JP" altLang="en-US"/>
                    </a:p>
                  </a:txBody>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449</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398</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400</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15000"/>
                      </a:srgbClr>
                    </a:solidFill>
                  </a:tcPr>
                </a:tc>
                <a:extLst>
                  <a:ext uri="{0D108BD9-81ED-4DB2-BD59-A6C34878D82A}">
                    <a16:rowId xmlns:a16="http://schemas.microsoft.com/office/drawing/2014/main" val="2268930452"/>
                  </a:ext>
                </a:extLst>
              </a:tr>
              <a:tr h="306000">
                <a:tc rowSpan="3">
                  <a:txBody>
                    <a:bodyPr/>
                    <a:lstStyle/>
                    <a:p>
                      <a:pPr algn="ctr">
                        <a:lnSpc>
                          <a:spcPts val="1020"/>
                        </a:lnSpc>
                      </a:pPr>
                      <a:r>
                        <a:rPr kumimoji="1" lang="ja-JP" altLang="en-US" sz="1000" b="1">
                          <a:solidFill>
                            <a:schemeClr val="bg1"/>
                          </a:solidFill>
                          <a:latin typeface="Meiryo UI" panose="020B0604030504040204" pitchFamily="50" charset="-128"/>
                          <a:ea typeface="Meiryo UI" panose="020B0604030504040204" pitchFamily="50" charset="-128"/>
                        </a:rPr>
                        <a:t>産業廃棄物</a:t>
                      </a:r>
                    </a:p>
                  </a:txBody>
                  <a:tcPr marL="25200" marR="25200" marT="18000" marB="18000" vert="eaVert"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85000"/>
                      </a:srgbClr>
                    </a:solidFill>
                  </a:tcPr>
                </a:tc>
                <a:tc gridSpan="2">
                  <a:txBody>
                    <a:bodyPr/>
                    <a:lstStyle/>
                    <a:p>
                      <a:pPr>
                        <a:lnSpc>
                          <a:spcPts val="1300"/>
                        </a:lnSpc>
                      </a:pPr>
                      <a:r>
                        <a:rPr kumimoji="1" lang="ja-JP" altLang="en-US" sz="1050" b="0" dirty="0">
                          <a:solidFill>
                            <a:schemeClr val="tx1"/>
                          </a:solidFill>
                          <a:latin typeface="Meiryo UI" panose="020B0604030504040204" pitchFamily="50" charset="-128"/>
                          <a:ea typeface="Meiryo UI" panose="020B0604030504040204" pitchFamily="50" charset="-128"/>
                        </a:rPr>
                        <a:t> 排出量 </a:t>
                      </a:r>
                      <a:r>
                        <a:rPr kumimoji="1" lang="en-US" altLang="ja-JP" sz="950" b="0" dirty="0">
                          <a:solidFill>
                            <a:schemeClr val="tx1"/>
                          </a:solidFill>
                          <a:latin typeface="Meiryo UI" panose="020B0604030504040204" pitchFamily="50" charset="-128"/>
                          <a:ea typeface="Meiryo UI" panose="020B0604030504040204" pitchFamily="50" charset="-128"/>
                        </a:rPr>
                        <a:t>(</a:t>
                      </a:r>
                      <a:r>
                        <a:rPr kumimoji="1" lang="ja-JP" altLang="en-US" sz="950" b="0" dirty="0">
                          <a:solidFill>
                            <a:schemeClr val="tx1"/>
                          </a:solidFill>
                          <a:latin typeface="Meiryo UI" panose="020B0604030504040204" pitchFamily="50" charset="-128"/>
                          <a:ea typeface="Meiryo UI" panose="020B0604030504040204" pitchFamily="50" charset="-128"/>
                        </a:rPr>
                        <a:t>万トン</a:t>
                      </a:r>
                      <a:r>
                        <a:rPr kumimoji="1" lang="en-US" altLang="ja-JP" sz="950" b="0" dirty="0">
                          <a:solidFill>
                            <a:schemeClr val="tx1"/>
                          </a:solidFill>
                          <a:latin typeface="Meiryo UI" panose="020B0604030504040204" pitchFamily="50" charset="-128"/>
                          <a:ea typeface="Meiryo UI" panose="020B0604030504040204" pitchFamily="50" charset="-128"/>
                        </a:rPr>
                        <a:t>)</a:t>
                      </a:r>
                      <a:endParaRPr kumimoji="1" lang="ja-JP" altLang="en-US" sz="9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hMerge="1">
                  <a:txBody>
                    <a:bodyPr/>
                    <a:lstStyle/>
                    <a:p>
                      <a:endParaRPr kumimoji="1" lang="ja-JP" altLang="en-US"/>
                    </a:p>
                  </a:txBody>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1,357</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1,336</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1,368</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extLst>
                  <a:ext uri="{0D108BD9-81ED-4DB2-BD59-A6C34878D82A}">
                    <a16:rowId xmlns:a16="http://schemas.microsoft.com/office/drawing/2014/main" val="7294130"/>
                  </a:ext>
                </a:extLst>
              </a:tr>
              <a:tr h="306000">
                <a:tc vMerge="1">
                  <a:txBody>
                    <a:bodyPr/>
                    <a:lstStyle/>
                    <a:p>
                      <a:pPr>
                        <a:lnSpc>
                          <a:spcPts val="1300"/>
                        </a:lnSpc>
                      </a:pPr>
                      <a:endParaRPr kumimoji="1" lang="ja-JP" altLang="en-US" sz="1000" b="0">
                        <a:solidFill>
                          <a:schemeClr val="tx1"/>
                        </a:solidFill>
                        <a:latin typeface="游ゴシック" panose="020B0400000000000000" pitchFamily="50" charset="-128"/>
                        <a:ea typeface="游ゴシック" panose="020B0400000000000000" pitchFamily="50" charset="-128"/>
                      </a:endParaRPr>
                    </a:p>
                  </a:txBody>
                  <a:tcPr marL="25200" marR="252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nSpc>
                          <a:spcPts val="1300"/>
                        </a:lnSpc>
                      </a:pPr>
                      <a:r>
                        <a:rPr kumimoji="1" lang="ja-JP" altLang="en-US" sz="1050" b="0" dirty="0">
                          <a:solidFill>
                            <a:schemeClr val="tx1"/>
                          </a:solidFill>
                          <a:latin typeface="Meiryo UI" panose="020B0604030504040204" pitchFamily="50" charset="-128"/>
                          <a:ea typeface="Meiryo UI" panose="020B0604030504040204" pitchFamily="50" charset="-128"/>
                        </a:rPr>
                        <a:t> 再生利用率 </a:t>
                      </a:r>
                      <a:r>
                        <a:rPr kumimoji="1" lang="en-US" altLang="ja-JP" sz="950" b="0" dirty="0">
                          <a:solidFill>
                            <a:schemeClr val="tx1"/>
                          </a:solidFill>
                          <a:latin typeface="Meiryo UI" panose="020B0604030504040204" pitchFamily="50" charset="-128"/>
                          <a:ea typeface="Meiryo UI" panose="020B0604030504040204" pitchFamily="50" charset="-128"/>
                        </a:rPr>
                        <a:t>(%)</a:t>
                      </a:r>
                      <a:endParaRPr kumimoji="1" lang="ja-JP" altLang="en-US" sz="9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hMerge="1">
                  <a:txBody>
                    <a:bodyPr/>
                    <a:lstStyle/>
                    <a:p>
                      <a:endParaRPr kumimoji="1" lang="ja-JP" altLang="en-US"/>
                    </a:p>
                  </a:txBody>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32.4</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31.1</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33.2</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extLst>
                  <a:ext uri="{0D108BD9-81ED-4DB2-BD59-A6C34878D82A}">
                    <a16:rowId xmlns:a16="http://schemas.microsoft.com/office/drawing/2014/main" val="339559287"/>
                  </a:ext>
                </a:extLst>
              </a:tr>
              <a:tr h="306000">
                <a:tc vMerge="1">
                  <a:txBody>
                    <a:bodyPr/>
                    <a:lstStyle/>
                    <a:p>
                      <a:pPr>
                        <a:lnSpc>
                          <a:spcPts val="1300"/>
                        </a:lnSpc>
                      </a:pPr>
                      <a:endParaRPr kumimoji="1" lang="ja-JP" altLang="en-US" sz="1000" b="0">
                        <a:solidFill>
                          <a:schemeClr val="tx1"/>
                        </a:solidFill>
                        <a:latin typeface="游ゴシック" panose="020B0400000000000000" pitchFamily="50" charset="-128"/>
                        <a:ea typeface="游ゴシック" panose="020B0400000000000000" pitchFamily="50" charset="-128"/>
                      </a:endParaRPr>
                    </a:p>
                  </a:txBody>
                  <a:tcPr marL="25200" marR="252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nSpc>
                          <a:spcPts val="1300"/>
                        </a:lnSpc>
                      </a:pPr>
                      <a:r>
                        <a:rPr kumimoji="1" lang="ja-JP" altLang="en-US" sz="1050" b="0">
                          <a:solidFill>
                            <a:schemeClr val="tx1"/>
                          </a:solidFill>
                          <a:latin typeface="Meiryo UI" panose="020B0604030504040204" pitchFamily="50" charset="-128"/>
                          <a:ea typeface="Meiryo UI" panose="020B0604030504040204" pitchFamily="50" charset="-128"/>
                        </a:rPr>
                        <a:t> 最終処分量 </a:t>
                      </a:r>
                      <a:r>
                        <a:rPr kumimoji="1" lang="en-US" altLang="ja-JP" sz="950" b="0">
                          <a:solidFill>
                            <a:schemeClr val="tx1"/>
                          </a:solidFill>
                          <a:latin typeface="Meiryo UI" panose="020B0604030504040204" pitchFamily="50" charset="-128"/>
                          <a:ea typeface="Meiryo UI" panose="020B0604030504040204" pitchFamily="50" charset="-128"/>
                        </a:rPr>
                        <a:t>(</a:t>
                      </a:r>
                      <a:r>
                        <a:rPr kumimoji="1" lang="ja-JP" altLang="en-US" sz="950" b="0">
                          <a:solidFill>
                            <a:schemeClr val="tx1"/>
                          </a:solidFill>
                          <a:latin typeface="Meiryo UI" panose="020B0604030504040204" pitchFamily="50" charset="-128"/>
                          <a:ea typeface="Meiryo UI" panose="020B0604030504040204" pitchFamily="50" charset="-128"/>
                        </a:rPr>
                        <a:t>万トン</a:t>
                      </a:r>
                      <a:r>
                        <a:rPr kumimoji="1" lang="en-US" altLang="ja-JP" sz="950" b="0">
                          <a:solidFill>
                            <a:schemeClr val="tx1"/>
                          </a:solidFill>
                          <a:latin typeface="Meiryo UI" panose="020B0604030504040204" pitchFamily="50" charset="-128"/>
                          <a:ea typeface="Meiryo UI" panose="020B0604030504040204" pitchFamily="50" charset="-128"/>
                        </a:rPr>
                        <a:t>)</a:t>
                      </a:r>
                      <a:endParaRPr kumimoji="1" lang="ja-JP" altLang="en-US" sz="9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10000"/>
                      </a:srgbClr>
                    </a:solidFill>
                  </a:tcPr>
                </a:tc>
                <a:tc hMerge="1">
                  <a:txBody>
                    <a:bodyPr/>
                    <a:lstStyle/>
                    <a:p>
                      <a:endParaRPr kumimoji="1" lang="ja-JP" altLang="en-US"/>
                    </a:p>
                  </a:txBody>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40</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37</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33</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10000"/>
                      </a:srgbClr>
                    </a:solidFill>
                  </a:tcPr>
                </a:tc>
                <a:extLst>
                  <a:ext uri="{0D108BD9-81ED-4DB2-BD59-A6C34878D82A}">
                    <a16:rowId xmlns:a16="http://schemas.microsoft.com/office/drawing/2014/main" val="507279321"/>
                  </a:ext>
                </a:extLst>
              </a:tr>
              <a:tr h="306000">
                <a:tc rowSpan="4">
                  <a:txBody>
                    <a:bodyPr/>
                    <a:lstStyle/>
                    <a:p>
                      <a:pPr algn="ctr">
                        <a:lnSpc>
                          <a:spcPts val="1020"/>
                        </a:lnSpc>
                      </a:pPr>
                      <a:r>
                        <a:rPr kumimoji="1" lang="ja-JP" altLang="en-US" sz="1000" b="1">
                          <a:solidFill>
                            <a:schemeClr val="bg1"/>
                          </a:solidFill>
                          <a:latin typeface="Meiryo UI" panose="020B0604030504040204" pitchFamily="50" charset="-128"/>
                          <a:ea typeface="Meiryo UI" panose="020B0604030504040204" pitchFamily="50" charset="-128"/>
                        </a:rPr>
                        <a:t>プラスチックごみ</a:t>
                      </a:r>
                    </a:p>
                  </a:txBody>
                  <a:tcPr marL="25200" marR="25200" marT="18000" marB="18000" vert="eaVert"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85000"/>
                      </a:srgbClr>
                    </a:solidFill>
                  </a:tcPr>
                </a:tc>
                <a:tc rowSpan="2">
                  <a:txBody>
                    <a:bodyPr/>
                    <a:lstStyle/>
                    <a:p>
                      <a:pPr>
                        <a:lnSpc>
                          <a:spcPts val="1300"/>
                        </a:lnSpc>
                      </a:pPr>
                      <a:r>
                        <a:rPr kumimoji="1" lang="ja-JP" altLang="en-US" sz="1050" b="0" dirty="0">
                          <a:solidFill>
                            <a:schemeClr val="tx1"/>
                          </a:solidFill>
                          <a:latin typeface="Meiryo UI" panose="020B0604030504040204" pitchFamily="50" charset="-128"/>
                          <a:ea typeface="Meiryo UI" panose="020B0604030504040204" pitchFamily="50" charset="-128"/>
                        </a:rPr>
                        <a:t> 容器包装プラスチック</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nSpc>
                          <a:spcPts val="1300"/>
                        </a:lnSpc>
                      </a:pPr>
                      <a:r>
                        <a:rPr kumimoji="1" lang="en-US" altLang="ja-JP" sz="950" b="0" dirty="0">
                          <a:solidFill>
                            <a:schemeClr val="tx1"/>
                          </a:solidFill>
                          <a:latin typeface="Meiryo UI" panose="020B0604030504040204" pitchFamily="50" charset="-128"/>
                          <a:ea typeface="Meiryo UI" panose="020B0604030504040204" pitchFamily="50" charset="-128"/>
                        </a:rPr>
                        <a:t> (</a:t>
                      </a:r>
                      <a:r>
                        <a:rPr kumimoji="1" lang="ja-JP" altLang="en-US" sz="950" b="0" dirty="0">
                          <a:solidFill>
                            <a:schemeClr val="tx1"/>
                          </a:solidFill>
                          <a:latin typeface="Meiryo UI" panose="020B0604030504040204" pitchFamily="50" charset="-128"/>
                          <a:ea typeface="Meiryo UI" panose="020B0604030504040204" pitchFamily="50" charset="-128"/>
                        </a:rPr>
                        <a:t>一般廃棄物</a:t>
                      </a:r>
                      <a:r>
                        <a:rPr kumimoji="1" lang="en-US" altLang="ja-JP" sz="950" b="0" dirty="0">
                          <a:solidFill>
                            <a:schemeClr val="tx1"/>
                          </a:solidFill>
                          <a:latin typeface="Meiryo UI" panose="020B0604030504040204" pitchFamily="50" charset="-128"/>
                          <a:ea typeface="Meiryo UI" panose="020B0604030504040204" pitchFamily="50" charset="-128"/>
                        </a:rPr>
                        <a:t>)</a:t>
                      </a:r>
                      <a:endParaRPr kumimoji="1" lang="ja-JP" altLang="en-US" sz="9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a:txBody>
                    <a:bodyPr/>
                    <a:lstStyle/>
                    <a:p>
                      <a:pPr>
                        <a:lnSpc>
                          <a:spcPts val="1300"/>
                        </a:lnSpc>
                      </a:pPr>
                      <a:r>
                        <a:rPr kumimoji="1" lang="ja-JP" altLang="en-US" sz="1050" b="0" dirty="0">
                          <a:solidFill>
                            <a:schemeClr val="tx1"/>
                          </a:solidFill>
                          <a:latin typeface="Meiryo UI" panose="020B0604030504040204" pitchFamily="50" charset="-128"/>
                          <a:ea typeface="Meiryo UI" panose="020B0604030504040204" pitchFamily="50" charset="-128"/>
                        </a:rPr>
                        <a:t> 排出量 </a:t>
                      </a:r>
                      <a:r>
                        <a:rPr kumimoji="1" lang="en-US" altLang="ja-JP" sz="950" b="0" dirty="0">
                          <a:solidFill>
                            <a:schemeClr val="tx1"/>
                          </a:solidFill>
                          <a:latin typeface="Meiryo UI" panose="020B0604030504040204" pitchFamily="50" charset="-128"/>
                          <a:ea typeface="Meiryo UI" panose="020B0604030504040204" pitchFamily="50" charset="-128"/>
                        </a:rPr>
                        <a:t>(</a:t>
                      </a:r>
                      <a:r>
                        <a:rPr kumimoji="1" lang="ja-JP" altLang="en-US" sz="950" b="0" dirty="0">
                          <a:solidFill>
                            <a:schemeClr val="tx1"/>
                          </a:solidFill>
                          <a:latin typeface="Meiryo UI" panose="020B0604030504040204" pitchFamily="50" charset="-128"/>
                          <a:ea typeface="Meiryo UI" panose="020B0604030504040204" pitchFamily="50" charset="-128"/>
                        </a:rPr>
                        <a:t>万トン</a:t>
                      </a:r>
                      <a:r>
                        <a:rPr kumimoji="1" lang="en-US" altLang="ja-JP" sz="950" b="0" dirty="0">
                          <a:solidFill>
                            <a:schemeClr val="tx1"/>
                          </a:solidFill>
                          <a:latin typeface="Meiryo UI" panose="020B0604030504040204" pitchFamily="50" charset="-128"/>
                          <a:ea typeface="Meiryo UI" panose="020B0604030504040204" pitchFamily="50" charset="-128"/>
                        </a:rPr>
                        <a:t>)</a:t>
                      </a:r>
                      <a:endParaRPr kumimoji="1" lang="ja-JP" altLang="en-US" sz="9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24</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23</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21</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extLst>
                  <a:ext uri="{0D108BD9-81ED-4DB2-BD59-A6C34878D82A}">
                    <a16:rowId xmlns:a16="http://schemas.microsoft.com/office/drawing/2014/main" val="4108800530"/>
                  </a:ext>
                </a:extLst>
              </a:tr>
              <a:tr h="306000">
                <a:tc vMerge="1">
                  <a:txBody>
                    <a:bodyPr/>
                    <a:lstStyle/>
                    <a:p>
                      <a:pPr algn="ctr">
                        <a:lnSpc>
                          <a:spcPts val="1300"/>
                        </a:lnSpc>
                      </a:pPr>
                      <a:endParaRPr kumimoji="1" lang="ja-JP" altLang="en-US" sz="1050" b="0">
                        <a:solidFill>
                          <a:schemeClr val="tx1"/>
                        </a:solidFill>
                        <a:latin typeface="游ゴシック" panose="020B0400000000000000" pitchFamily="50" charset="-128"/>
                        <a:ea typeface="游ゴシック" panose="020B0400000000000000" pitchFamily="50" charset="-128"/>
                      </a:endParaRPr>
                    </a:p>
                  </a:txBody>
                  <a:tcPr marL="25200" marR="252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nSpc>
                          <a:spcPts val="1300"/>
                        </a:lnSpc>
                      </a:pPr>
                      <a:endParaRPr kumimoji="1" lang="ja-JP" altLang="en-US" sz="1050" b="0">
                        <a:solidFill>
                          <a:schemeClr val="tx1"/>
                        </a:solidFill>
                        <a:latin typeface="游ゴシック" panose="020B0400000000000000" pitchFamily="50" charset="-128"/>
                        <a:ea typeface="游ゴシック" panose="020B0400000000000000" pitchFamily="50" charset="-128"/>
                      </a:endParaRPr>
                    </a:p>
                  </a:txBody>
                  <a:tcPr marL="25200" marR="252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nSpc>
                          <a:spcPts val="1300"/>
                        </a:lnSpc>
                      </a:pPr>
                      <a:r>
                        <a:rPr kumimoji="1" lang="ja-JP" altLang="en-US" sz="1050" b="0" dirty="0">
                          <a:solidFill>
                            <a:schemeClr val="tx1"/>
                          </a:solidFill>
                          <a:latin typeface="Meiryo UI" panose="020B0604030504040204" pitchFamily="50" charset="-128"/>
                          <a:ea typeface="Meiryo UI" panose="020B0604030504040204" pitchFamily="50" charset="-128"/>
                        </a:rPr>
                        <a:t> 再生利用率 </a:t>
                      </a:r>
                      <a:r>
                        <a:rPr kumimoji="1" lang="en-US" altLang="ja-JP" sz="950" b="0" dirty="0">
                          <a:solidFill>
                            <a:schemeClr val="tx1"/>
                          </a:solidFill>
                          <a:latin typeface="Meiryo UI" panose="020B0604030504040204" pitchFamily="50" charset="-128"/>
                          <a:ea typeface="Meiryo UI" panose="020B0604030504040204" pitchFamily="50" charset="-128"/>
                        </a:rPr>
                        <a:t>(%)</a:t>
                      </a:r>
                      <a:endParaRPr kumimoji="1" lang="ja-JP" altLang="en-US" sz="9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27</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28</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50</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extLst>
                  <a:ext uri="{0D108BD9-81ED-4DB2-BD59-A6C34878D82A}">
                    <a16:rowId xmlns:a16="http://schemas.microsoft.com/office/drawing/2014/main" val="1837547670"/>
                  </a:ext>
                </a:extLst>
              </a:tr>
              <a:tr h="306000">
                <a:tc vMerge="1">
                  <a:txBody>
                    <a:bodyPr/>
                    <a:lstStyle/>
                    <a:p>
                      <a:pPr algn="ctr">
                        <a:lnSpc>
                          <a:spcPts val="1300"/>
                        </a:lnSpc>
                      </a:pPr>
                      <a:endParaRPr kumimoji="1" lang="ja-JP" altLang="en-US" sz="1050" b="0">
                        <a:solidFill>
                          <a:schemeClr val="tx1"/>
                        </a:solidFill>
                        <a:latin typeface="游ゴシック" panose="020B0400000000000000" pitchFamily="50" charset="-128"/>
                        <a:ea typeface="游ゴシック" panose="020B0400000000000000" pitchFamily="50" charset="-128"/>
                      </a:endParaRPr>
                    </a:p>
                  </a:txBody>
                  <a:tcPr marL="25200" marR="252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nSpc>
                          <a:spcPts val="1300"/>
                        </a:lnSpc>
                      </a:pPr>
                      <a:r>
                        <a:rPr kumimoji="1" lang="ja-JP" altLang="en-US" sz="1050" b="0" dirty="0">
                          <a:solidFill>
                            <a:schemeClr val="tx1"/>
                          </a:solidFill>
                          <a:latin typeface="Meiryo UI" panose="020B0604030504040204" pitchFamily="50" charset="-128"/>
                          <a:ea typeface="Meiryo UI" panose="020B0604030504040204" pitchFamily="50" charset="-128"/>
                        </a:rPr>
                        <a:t> プラスチック</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nSpc>
                          <a:spcPts val="1300"/>
                        </a:lnSpc>
                      </a:pPr>
                      <a:r>
                        <a:rPr kumimoji="1" lang="en-US" altLang="ja-JP" sz="950" b="0" dirty="0">
                          <a:solidFill>
                            <a:schemeClr val="tx1"/>
                          </a:solidFill>
                          <a:latin typeface="Meiryo UI" panose="020B0604030504040204" pitchFamily="50" charset="-128"/>
                          <a:ea typeface="Meiryo UI" panose="020B0604030504040204" pitchFamily="50" charset="-128"/>
                        </a:rPr>
                        <a:t> (</a:t>
                      </a:r>
                      <a:r>
                        <a:rPr kumimoji="1" lang="ja-JP" altLang="en-US" sz="950" b="0" dirty="0">
                          <a:solidFill>
                            <a:schemeClr val="tx1"/>
                          </a:solidFill>
                          <a:latin typeface="Meiryo UI" panose="020B0604030504040204" pitchFamily="50" charset="-128"/>
                          <a:ea typeface="Meiryo UI" panose="020B0604030504040204" pitchFamily="50" charset="-128"/>
                        </a:rPr>
                        <a:t>一般廃棄物・産業廃棄物</a:t>
                      </a:r>
                      <a:r>
                        <a:rPr kumimoji="1" lang="en-US" altLang="ja-JP" sz="950" b="0" dirty="0">
                          <a:solidFill>
                            <a:schemeClr val="tx1"/>
                          </a:solidFill>
                          <a:latin typeface="Meiryo UI" panose="020B0604030504040204" pitchFamily="50" charset="-128"/>
                          <a:ea typeface="Meiryo UI" panose="020B0604030504040204" pitchFamily="50" charset="-128"/>
                        </a:rPr>
                        <a:t>)</a:t>
                      </a:r>
                      <a:endParaRPr kumimoji="1" lang="ja-JP" altLang="en-US" sz="9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nSpc>
                          <a:spcPts val="1300"/>
                        </a:lnSpc>
                      </a:pPr>
                      <a:r>
                        <a:rPr kumimoji="1" lang="ja-JP" altLang="en-US" sz="1050" b="0" dirty="0">
                          <a:solidFill>
                            <a:schemeClr val="tx1"/>
                          </a:solidFill>
                          <a:latin typeface="Meiryo UI" panose="020B0604030504040204" pitchFamily="50" charset="-128"/>
                          <a:ea typeface="Meiryo UI" panose="020B0604030504040204" pitchFamily="50" charset="-128"/>
                        </a:rPr>
                        <a:t> 焼却量 </a:t>
                      </a:r>
                      <a:r>
                        <a:rPr kumimoji="1" lang="en-US" altLang="ja-JP" sz="950" b="0" dirty="0">
                          <a:solidFill>
                            <a:schemeClr val="tx1"/>
                          </a:solidFill>
                          <a:latin typeface="Meiryo UI" panose="020B0604030504040204" pitchFamily="50" charset="-128"/>
                          <a:ea typeface="Meiryo UI" panose="020B0604030504040204" pitchFamily="50" charset="-128"/>
                        </a:rPr>
                        <a:t>(</a:t>
                      </a:r>
                      <a:r>
                        <a:rPr kumimoji="1" lang="ja-JP" altLang="en-US" sz="950" b="0" dirty="0">
                          <a:solidFill>
                            <a:schemeClr val="tx1"/>
                          </a:solidFill>
                          <a:latin typeface="Meiryo UI" panose="020B0604030504040204" pitchFamily="50" charset="-128"/>
                          <a:ea typeface="Meiryo UI" panose="020B0604030504040204" pitchFamily="50" charset="-128"/>
                        </a:rPr>
                        <a:t>万トン</a:t>
                      </a:r>
                      <a:r>
                        <a:rPr kumimoji="1" lang="en-US" altLang="ja-JP" sz="950" b="0" dirty="0">
                          <a:solidFill>
                            <a:schemeClr val="tx1"/>
                          </a:solidFill>
                          <a:latin typeface="Meiryo UI" panose="020B0604030504040204" pitchFamily="50" charset="-128"/>
                          <a:ea typeface="Meiryo UI" panose="020B0604030504040204" pitchFamily="50" charset="-128"/>
                        </a:rPr>
                        <a:t>)</a:t>
                      </a:r>
                      <a:endParaRPr kumimoji="1" lang="ja-JP" altLang="en-US" sz="9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48</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48</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36</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extLst>
                  <a:ext uri="{0D108BD9-81ED-4DB2-BD59-A6C34878D82A}">
                    <a16:rowId xmlns:a16="http://schemas.microsoft.com/office/drawing/2014/main" val="2200059115"/>
                  </a:ext>
                </a:extLst>
              </a:tr>
              <a:tr h="306000">
                <a:tc vMerge="1">
                  <a:txBody>
                    <a:bodyPr/>
                    <a:lstStyle/>
                    <a:p>
                      <a:pPr algn="ctr">
                        <a:lnSpc>
                          <a:spcPts val="1300"/>
                        </a:lnSpc>
                      </a:pPr>
                      <a:endParaRPr kumimoji="1" lang="ja-JP" altLang="en-US" sz="1050" b="0">
                        <a:solidFill>
                          <a:schemeClr val="tx1"/>
                        </a:solidFill>
                        <a:latin typeface="游ゴシック" panose="020B0400000000000000" pitchFamily="50" charset="-128"/>
                        <a:ea typeface="游ゴシック" panose="020B0400000000000000" pitchFamily="50" charset="-128"/>
                      </a:endParaRPr>
                    </a:p>
                  </a:txBody>
                  <a:tcPr marL="25200" marR="252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nSpc>
                          <a:spcPts val="1300"/>
                        </a:lnSpc>
                      </a:pPr>
                      <a:endParaRPr kumimoji="1" lang="ja-JP" altLang="en-US" sz="1050" b="0">
                        <a:solidFill>
                          <a:schemeClr val="tx1"/>
                        </a:solidFill>
                        <a:latin typeface="游ゴシック" panose="020B0400000000000000" pitchFamily="50" charset="-128"/>
                        <a:ea typeface="游ゴシック" panose="020B0400000000000000" pitchFamily="50" charset="-128"/>
                      </a:endParaRPr>
                    </a:p>
                  </a:txBody>
                  <a:tcPr marL="25200" marR="252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nSpc>
                          <a:spcPts val="1300"/>
                        </a:lnSpc>
                      </a:pPr>
                      <a:r>
                        <a:rPr kumimoji="1" lang="ja-JP" altLang="en-US" sz="1050" b="0" dirty="0">
                          <a:solidFill>
                            <a:schemeClr val="tx1"/>
                          </a:solidFill>
                          <a:latin typeface="Meiryo UI" panose="020B0604030504040204" pitchFamily="50" charset="-128"/>
                          <a:ea typeface="Meiryo UI" panose="020B0604030504040204" pitchFamily="50" charset="-128"/>
                        </a:rPr>
                        <a:t> 有効利用率 </a:t>
                      </a:r>
                      <a:r>
                        <a:rPr kumimoji="1" lang="en-US" altLang="ja-JP" sz="950" b="0" dirty="0">
                          <a:solidFill>
                            <a:schemeClr val="tx1"/>
                          </a:solidFill>
                          <a:latin typeface="Meiryo UI" panose="020B0604030504040204" pitchFamily="50" charset="-128"/>
                          <a:ea typeface="Meiryo UI" panose="020B0604030504040204" pitchFamily="50" charset="-128"/>
                        </a:rPr>
                        <a:t>(%)</a:t>
                      </a:r>
                      <a:endParaRPr kumimoji="1" lang="ja-JP" altLang="en-US" sz="9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88</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91</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94</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extLst>
                  <a:ext uri="{0D108BD9-81ED-4DB2-BD59-A6C34878D82A}">
                    <a16:rowId xmlns:a16="http://schemas.microsoft.com/office/drawing/2014/main" val="1014639587"/>
                  </a:ext>
                </a:extLst>
              </a:tr>
            </a:tbl>
          </a:graphicData>
        </a:graphic>
      </p:graphicFrame>
      <p:sp>
        <p:nvSpPr>
          <p:cNvPr id="33" name="角丸四角形 74">
            <a:extLst>
              <a:ext uri="{FF2B5EF4-FFF2-40B4-BE49-F238E27FC236}">
                <a16:creationId xmlns:a16="http://schemas.microsoft.com/office/drawing/2014/main" id="{28E16B34-69DC-438C-9967-FD995932B7AB}"/>
              </a:ext>
            </a:extLst>
          </p:cNvPr>
          <p:cNvSpPr/>
          <p:nvPr/>
        </p:nvSpPr>
        <p:spPr>
          <a:xfrm>
            <a:off x="5879774" y="6939792"/>
            <a:ext cx="6840000" cy="2522885"/>
          </a:xfrm>
          <a:prstGeom prst="roundRect">
            <a:avLst>
              <a:gd name="adj" fmla="val 0"/>
            </a:avLst>
          </a:prstGeom>
          <a:noFill/>
          <a:ln>
            <a:solidFill>
              <a:srgbClr val="984807"/>
            </a:solidFill>
          </a:ln>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64" name="テキスト ボックス 63">
            <a:extLst>
              <a:ext uri="{FF2B5EF4-FFF2-40B4-BE49-F238E27FC236}">
                <a16:creationId xmlns:a16="http://schemas.microsoft.com/office/drawing/2014/main" id="{B2A3C2A4-1704-4A59-82B5-96016E7D3749}"/>
              </a:ext>
            </a:extLst>
          </p:cNvPr>
          <p:cNvSpPr txBox="1"/>
          <p:nvPr/>
        </p:nvSpPr>
        <p:spPr>
          <a:xfrm>
            <a:off x="146984" y="1073195"/>
            <a:ext cx="5571744" cy="2290114"/>
          </a:xfrm>
          <a:prstGeom prst="rect">
            <a:avLst/>
          </a:prstGeom>
          <a:noFill/>
        </p:spPr>
        <p:txBody>
          <a:bodyPr wrap="square" rtlCol="0">
            <a:spAutoFit/>
          </a:bodyPr>
          <a:lstStyle/>
          <a:p>
            <a:pPr marL="180000" indent="-180000" algn="just">
              <a:lnSpc>
                <a:spcPts val="1600"/>
              </a:lnSpc>
              <a:buFont typeface="Wingdings" panose="05000000000000000000" pitchFamily="2" charset="2"/>
              <a:buChar char="u"/>
            </a:pPr>
            <a:r>
              <a:rPr kumimoji="1" lang="ja-JP" altLang="en-US" sz="1200" b="1" dirty="0">
                <a:solidFill>
                  <a:srgbClr val="984807"/>
                </a:solidFill>
                <a:latin typeface="Meiryo UI" panose="020B0604030504040204" pitchFamily="50" charset="-128"/>
                <a:ea typeface="Meiryo UI" panose="020B0604030504040204" pitchFamily="50" charset="-128"/>
              </a:rPr>
              <a:t>一般廃棄物</a:t>
            </a:r>
            <a:endParaRPr kumimoji="1" lang="en-US" altLang="ja-JP" sz="1200" b="1" dirty="0">
              <a:solidFill>
                <a:srgbClr val="984807"/>
              </a:solidFill>
              <a:latin typeface="Meiryo UI" panose="020B0604030504040204" pitchFamily="50" charset="-128"/>
              <a:ea typeface="Meiryo UI" panose="020B0604030504040204" pitchFamily="50" charset="-128"/>
            </a:endParaRPr>
          </a:p>
          <a:p>
            <a:pPr marL="216000" indent="-108000" algn="just">
              <a:lnSpc>
                <a:spcPts val="1600"/>
              </a:lnSpc>
              <a:spcAft>
                <a:spcPts val="200"/>
              </a:spcAft>
              <a:buFont typeface="Wingdings" panose="05000000000000000000" pitchFamily="2" charset="2"/>
              <a:buChar char=""/>
            </a:pPr>
            <a:r>
              <a:rPr kumimoji="1" lang="ja-JP" altLang="en-US" sz="1200" dirty="0">
                <a:latin typeface="Meiryo UI" panose="020B0604030504040204" pitchFamily="50" charset="-128"/>
                <a:ea typeface="Meiryo UI" panose="020B0604030504040204" pitchFamily="50" charset="-128"/>
              </a:rPr>
              <a:t>「排出量」（</a:t>
            </a:r>
            <a:r>
              <a:rPr lang="ja-JP" altLang="en-US" sz="1200" dirty="0">
                <a:latin typeface="Meiryo UI" panose="020B0604030504040204" pitchFamily="50" charset="-128"/>
                <a:ea typeface="Meiryo UI" panose="020B0604030504040204" pitchFamily="50" charset="-128"/>
              </a:rPr>
              <a:t>一人一日当たり含む）「</a:t>
            </a:r>
            <a:r>
              <a:rPr kumimoji="1" lang="ja-JP" altLang="en-US" sz="1200" dirty="0">
                <a:latin typeface="Meiryo UI" panose="020B0604030504040204" pitchFamily="50" charset="-128"/>
                <a:ea typeface="Meiryo UI" panose="020B0604030504040204" pitchFamily="50" charset="-128"/>
              </a:rPr>
              <a:t>最終処分量」は目標達成の見込み。「再生利用率」は低下しており、目標達成は困難な見込み。</a:t>
            </a:r>
            <a:endParaRPr lang="en-US" altLang="ja-JP" sz="1200" dirty="0">
              <a:latin typeface="Meiryo UI" panose="020B0604030504040204" pitchFamily="50" charset="-128"/>
              <a:ea typeface="Meiryo UI" panose="020B0604030504040204" pitchFamily="50" charset="-128"/>
            </a:endParaRPr>
          </a:p>
          <a:p>
            <a:pPr marL="216000" indent="-108000" algn="just">
              <a:lnSpc>
                <a:spcPts val="1600"/>
              </a:lnSpc>
              <a:spcAft>
                <a:spcPts val="400"/>
              </a:spcAft>
              <a:buFont typeface="Wingdings" panose="05000000000000000000" pitchFamily="2" charset="2"/>
              <a:buChar char=""/>
            </a:pPr>
            <a:r>
              <a:rPr kumimoji="1" lang="ja-JP" altLang="en-US" sz="1200" dirty="0">
                <a:latin typeface="Meiryo UI" panose="020B0604030504040204" pitchFamily="50" charset="-128"/>
                <a:ea typeface="Meiryo UI" panose="020B0604030504040204" pitchFamily="50" charset="-128"/>
              </a:rPr>
              <a:t>「再生利用率」は行政回収のみを対象としており、拡大が見られる民間事業者による分別回収が反映されていないことや、資源ごみの発生抑制の</a:t>
            </a:r>
            <a:r>
              <a:rPr lang="ja-JP" altLang="en-US" sz="1200" dirty="0">
                <a:latin typeface="Meiryo UI" panose="020B0604030504040204" pitchFamily="50" charset="-128"/>
                <a:ea typeface="Meiryo UI" panose="020B0604030504040204" pitchFamily="50" charset="-128"/>
              </a:rPr>
              <a:t>伸展</a:t>
            </a:r>
            <a:r>
              <a:rPr kumimoji="1" lang="ja-JP" altLang="en-US" sz="1200" dirty="0">
                <a:latin typeface="Meiryo UI" panose="020B0604030504040204" pitchFamily="50" charset="-128"/>
                <a:ea typeface="Meiryo UI" panose="020B0604030504040204" pitchFamily="50" charset="-128"/>
              </a:rPr>
              <a:t>も影響している。</a:t>
            </a:r>
            <a:endParaRPr lang="en-US" altLang="ja-JP" sz="1200" dirty="0">
              <a:latin typeface="Meiryo UI" panose="020B0604030504040204" pitchFamily="50" charset="-128"/>
              <a:ea typeface="Meiryo UI" panose="020B0604030504040204" pitchFamily="50" charset="-128"/>
            </a:endParaRPr>
          </a:p>
          <a:p>
            <a:pPr marL="180000" indent="-180000" algn="just">
              <a:lnSpc>
                <a:spcPts val="1600"/>
              </a:lnSpc>
              <a:buFont typeface="Wingdings" panose="05000000000000000000" pitchFamily="2" charset="2"/>
              <a:buChar char="u"/>
            </a:pPr>
            <a:r>
              <a:rPr kumimoji="1" lang="ja-JP" altLang="en-US" sz="1200" b="1" dirty="0">
                <a:solidFill>
                  <a:srgbClr val="984807"/>
                </a:solidFill>
                <a:latin typeface="Meiryo UI" panose="020B0604030504040204" pitchFamily="50" charset="-128"/>
                <a:ea typeface="Meiryo UI" panose="020B0604030504040204" pitchFamily="50" charset="-128"/>
              </a:rPr>
              <a:t>産業廃棄物</a:t>
            </a:r>
            <a:endParaRPr kumimoji="1" lang="en-US" altLang="ja-JP" sz="1200" b="1" dirty="0">
              <a:solidFill>
                <a:srgbClr val="984807"/>
              </a:solidFill>
              <a:latin typeface="Meiryo UI" panose="020B0604030504040204" pitchFamily="50" charset="-128"/>
              <a:ea typeface="Meiryo UI" panose="020B0604030504040204" pitchFamily="50" charset="-128"/>
            </a:endParaRPr>
          </a:p>
          <a:p>
            <a:pPr marL="216000" indent="-108000" algn="just">
              <a:lnSpc>
                <a:spcPts val="1600"/>
              </a:lnSpc>
              <a:spcAft>
                <a:spcPts val="200"/>
              </a:spcAft>
              <a:buFont typeface="Wingdings" panose="05000000000000000000" pitchFamily="2" charset="2"/>
              <a:buChar char=""/>
            </a:pPr>
            <a:r>
              <a:rPr kumimoji="1" lang="ja-JP" altLang="en-US" sz="1200" dirty="0">
                <a:latin typeface="Meiryo UI" panose="020B0604030504040204" pitchFamily="50" charset="-128"/>
                <a:ea typeface="Meiryo UI" panose="020B0604030504040204" pitchFamily="50" charset="-128"/>
              </a:rPr>
              <a:t>「排出量」は目標</a:t>
            </a:r>
            <a:r>
              <a:rPr lang="ja-JP" altLang="en-US" sz="1200" dirty="0">
                <a:latin typeface="Meiryo UI" panose="020B0604030504040204" pitchFamily="50" charset="-128"/>
                <a:ea typeface="Meiryo UI" panose="020B0604030504040204" pitchFamily="50" charset="-128"/>
              </a:rPr>
              <a:t>達成の見込み。「最終処分量」は長期的に減少傾向、「再生利用率」は概ね横ばいの傾向にあり、目標達成は困難な見込み。</a:t>
            </a:r>
            <a:endParaRPr lang="en-US" altLang="ja-JP" sz="1200" dirty="0">
              <a:latin typeface="Meiryo UI" panose="020B0604030504040204" pitchFamily="50" charset="-128"/>
              <a:ea typeface="Meiryo UI" panose="020B0604030504040204" pitchFamily="50" charset="-128"/>
            </a:endParaRPr>
          </a:p>
          <a:p>
            <a:pPr marL="216000" indent="-108000" algn="just">
              <a:lnSpc>
                <a:spcPts val="1600"/>
              </a:lnSpc>
              <a:buFont typeface="Wingdings" panose="05000000000000000000" pitchFamily="2" charset="2"/>
              <a:buChar char=""/>
            </a:pPr>
            <a:r>
              <a:rPr lang="ja-JP" altLang="en-US" sz="1200" dirty="0">
                <a:latin typeface="Meiryo UI" panose="020B0604030504040204" pitchFamily="50" charset="-128"/>
                <a:ea typeface="Meiryo UI" panose="020B0604030504040204" pitchFamily="50" charset="-128"/>
              </a:rPr>
              <a:t>「再生利用率」が上がらない要因として、府では含水率の高い下水汚泥の排出割合が高いことが考えられる。</a:t>
            </a:r>
            <a:endParaRPr lang="en-US" altLang="ja-JP" sz="1200" dirty="0">
              <a:latin typeface="Meiryo UI" panose="020B0604030504040204" pitchFamily="50" charset="-128"/>
              <a:ea typeface="Meiryo UI" panose="020B0604030504040204" pitchFamily="50" charset="-128"/>
            </a:endParaRPr>
          </a:p>
        </p:txBody>
      </p:sp>
      <p:sp>
        <p:nvSpPr>
          <p:cNvPr id="42" name="角丸四角形 74">
            <a:extLst>
              <a:ext uri="{FF2B5EF4-FFF2-40B4-BE49-F238E27FC236}">
                <a16:creationId xmlns:a16="http://schemas.microsoft.com/office/drawing/2014/main" id="{8E360B5E-08A7-40F5-843D-8C9BBB2450D3}"/>
              </a:ext>
            </a:extLst>
          </p:cNvPr>
          <p:cNvSpPr/>
          <p:nvPr/>
        </p:nvSpPr>
        <p:spPr>
          <a:xfrm>
            <a:off x="5879774" y="708011"/>
            <a:ext cx="6829551" cy="6140250"/>
          </a:xfrm>
          <a:prstGeom prst="roundRect">
            <a:avLst>
              <a:gd name="adj" fmla="val 0"/>
            </a:avLst>
          </a:prstGeom>
          <a:noFill/>
          <a:ln>
            <a:solidFill>
              <a:srgbClr val="984807"/>
            </a:solidFill>
          </a:ln>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44" name="テキスト ボックス 43">
            <a:extLst>
              <a:ext uri="{FF2B5EF4-FFF2-40B4-BE49-F238E27FC236}">
                <a16:creationId xmlns:a16="http://schemas.microsoft.com/office/drawing/2014/main" id="{774A9189-507B-48FB-895C-0C464CD0DC21}"/>
              </a:ext>
            </a:extLst>
          </p:cNvPr>
          <p:cNvSpPr txBox="1"/>
          <p:nvPr/>
        </p:nvSpPr>
        <p:spPr>
          <a:xfrm>
            <a:off x="5918043" y="1073195"/>
            <a:ext cx="6699479" cy="5983433"/>
          </a:xfrm>
          <a:prstGeom prst="rect">
            <a:avLst/>
          </a:prstGeom>
          <a:noFill/>
        </p:spPr>
        <p:txBody>
          <a:bodyPr wrap="square" lIns="36000" rIns="36000">
            <a:spAutoFit/>
          </a:bodyPr>
          <a:lstStyle/>
          <a:p>
            <a:pPr marL="108000" indent="-108000" algn="just">
              <a:lnSpc>
                <a:spcPts val="1400"/>
              </a:lnSpc>
              <a:spcAft>
                <a:spcPts val="200"/>
              </a:spcAft>
              <a:buFont typeface="Wingdings" panose="05000000000000000000" pitchFamily="2" charset="2"/>
              <a:buChar char="u"/>
            </a:pPr>
            <a:r>
              <a:rPr lang="ja-JP" altLang="en-US" sz="1200" b="1" dirty="0">
                <a:solidFill>
                  <a:srgbClr val="984807"/>
                </a:solidFill>
                <a:latin typeface="Meiryo UI" panose="020B0604030504040204" pitchFamily="50" charset="-128"/>
                <a:ea typeface="Meiryo UI" panose="020B0604030504040204" pitchFamily="50" charset="-128"/>
              </a:rPr>
              <a:t>プラスチックに係る資源循環の促進等に関する法律の施行</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2022</a:t>
            </a:r>
            <a:r>
              <a:rPr lang="ja-JP" altLang="en-US" sz="1000" dirty="0">
                <a:latin typeface="Meiryo UI" panose="020B0604030504040204" pitchFamily="50" charset="-128"/>
                <a:ea typeface="Meiryo UI" panose="020B0604030504040204" pitchFamily="50" charset="-128"/>
              </a:rPr>
              <a:t>年４月）</a:t>
            </a:r>
            <a:endParaRPr lang="en-US" altLang="ja-JP" sz="1000" dirty="0">
              <a:latin typeface="Meiryo UI" panose="020B0604030504040204" pitchFamily="50" charset="-128"/>
              <a:ea typeface="Meiryo UI" panose="020B0604030504040204" pitchFamily="50" charset="-128"/>
            </a:endParaRPr>
          </a:p>
          <a:p>
            <a:pPr marL="180000" indent="-108000">
              <a:lnSpc>
                <a:spcPts val="1600"/>
              </a:lnSpc>
              <a:spcAft>
                <a:spcPts val="600"/>
              </a:spcAft>
              <a:buFont typeface="Wingdings" panose="05000000000000000000" pitchFamily="2" charset="2"/>
              <a:buChar char=""/>
            </a:pPr>
            <a:r>
              <a:rPr lang="ja-JP" altLang="en-US" sz="1200" dirty="0">
                <a:latin typeface="Meiryo UI" panose="020B0604030504040204" pitchFamily="50" charset="-128"/>
                <a:ea typeface="Meiryo UI" panose="020B0604030504040204" pitchFamily="50" charset="-128"/>
              </a:rPr>
              <a:t>海洋プラスチック問題や気候変動等を背景に、プラスチック製品の設計からプラスチック廃棄物の処理までのあらゆる主体におけるプラスチック資源循環等を促進する。</a:t>
            </a:r>
            <a:endParaRPr lang="en-US" altLang="ja-JP" sz="1200" b="1" dirty="0">
              <a:latin typeface="Meiryo UI" panose="020B0604030504040204" pitchFamily="50" charset="-128"/>
              <a:ea typeface="Meiryo UI" panose="020B0604030504040204" pitchFamily="50" charset="-128"/>
            </a:endParaRPr>
          </a:p>
          <a:p>
            <a:pPr marL="144000" indent="-144000" algn="just">
              <a:lnSpc>
                <a:spcPts val="1400"/>
              </a:lnSpc>
              <a:spcAft>
                <a:spcPts val="200"/>
              </a:spcAft>
              <a:buFont typeface="Wingdings" panose="05000000000000000000" pitchFamily="2" charset="2"/>
              <a:buChar char="u"/>
            </a:pPr>
            <a:r>
              <a:rPr lang="zh-TW" altLang="en-US" sz="1200" b="1" dirty="0">
                <a:solidFill>
                  <a:srgbClr val="984807"/>
                </a:solidFill>
                <a:latin typeface="Meiryo UI" panose="020B0604030504040204" pitchFamily="50" charset="-128"/>
                <a:ea typeface="Meiryo UI" panose="020B0604030504040204" pitchFamily="50" charset="-128"/>
              </a:rPr>
              <a:t>第五次循環型社会形成推進基本計画</a:t>
            </a:r>
            <a:r>
              <a:rPr lang="ja-JP" altLang="en-US" sz="1200" b="1" dirty="0">
                <a:solidFill>
                  <a:srgbClr val="984807"/>
                </a:solidFill>
                <a:latin typeface="Meiryo UI" panose="020B0604030504040204" pitchFamily="50" charset="-128"/>
                <a:ea typeface="Meiryo UI" panose="020B0604030504040204" pitchFamily="50" charset="-128"/>
              </a:rPr>
              <a:t>の策定</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2024</a:t>
            </a:r>
            <a:r>
              <a:rPr lang="ja-JP" altLang="en-US" sz="1000" dirty="0">
                <a:latin typeface="Meiryo UI" panose="020B0604030504040204" pitchFamily="50" charset="-128"/>
                <a:ea typeface="Meiryo UI" panose="020B0604030504040204" pitchFamily="50" charset="-128"/>
              </a:rPr>
              <a:t>年８月公表・国）</a:t>
            </a:r>
            <a:endParaRPr lang="en-US" altLang="ja-JP" sz="1000" dirty="0">
              <a:latin typeface="Meiryo UI" panose="020B0604030504040204" pitchFamily="50" charset="-128"/>
              <a:ea typeface="Meiryo UI" panose="020B0604030504040204" pitchFamily="50" charset="-128"/>
            </a:endParaRPr>
          </a:p>
          <a:p>
            <a:pPr marL="180000" indent="-108000" algn="just">
              <a:lnSpc>
                <a:spcPts val="1600"/>
              </a:lnSpc>
              <a:spcAft>
                <a:spcPts val="600"/>
              </a:spcAft>
              <a:buFont typeface="Wingdings" panose="05000000000000000000" pitchFamily="2" charset="2"/>
              <a:buChar char=""/>
            </a:pPr>
            <a:r>
              <a:rPr kumimoji="1" lang="ja-JP" altLang="en-US" sz="1200" dirty="0">
                <a:latin typeface="Meiryo UI" panose="020B0604030504040204" pitchFamily="50" charset="-128"/>
                <a:ea typeface="Meiryo UI" panose="020B0604030504040204" pitchFamily="50" charset="-128"/>
              </a:rPr>
              <a:t>環境保全を前提とした循環型社会の形成と、これを通じた持続可能な社会の実現をめざすものであり、持続可能な形で資源を効率的・循環的に有効利用するサーキュラーエコノミーへの移行を推進する。</a:t>
            </a:r>
            <a:endParaRPr kumimoji="1" lang="en-US" altLang="ja-JP" sz="1200" dirty="0">
              <a:latin typeface="Meiryo UI" panose="020B0604030504040204" pitchFamily="50" charset="-128"/>
              <a:ea typeface="Meiryo UI" panose="020B0604030504040204" pitchFamily="50" charset="-128"/>
            </a:endParaRPr>
          </a:p>
          <a:p>
            <a:pPr marL="171450" indent="-171450" algn="just">
              <a:lnSpc>
                <a:spcPts val="1400"/>
              </a:lnSpc>
              <a:spcAft>
                <a:spcPts val="200"/>
              </a:spcAft>
              <a:buFont typeface="Wingdings" panose="05000000000000000000" pitchFamily="2" charset="2"/>
              <a:buChar char="u"/>
            </a:pPr>
            <a:r>
              <a:rPr lang="ja-JP" altLang="en-US" sz="1200" b="1" dirty="0">
                <a:solidFill>
                  <a:srgbClr val="984807"/>
                </a:solidFill>
                <a:latin typeface="Meiryo UI" panose="020B0604030504040204" pitchFamily="50" charset="-128"/>
                <a:ea typeface="Meiryo UI" panose="020B0604030504040204" pitchFamily="50" charset="-128"/>
              </a:rPr>
              <a:t>資源循環の促進のための再資源化事業等の高度化に関する法律の施行</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rPr>
              <a:t>11</a:t>
            </a:r>
            <a:r>
              <a:rPr lang="ja-JP" altLang="en-US" sz="1000" dirty="0">
                <a:latin typeface="Meiryo UI" panose="020B0604030504040204" pitchFamily="50" charset="-128"/>
                <a:ea typeface="Meiryo UI" panose="020B0604030504040204" pitchFamily="50" charset="-128"/>
              </a:rPr>
              <a:t>月）</a:t>
            </a:r>
            <a:endParaRPr lang="en-US" altLang="ja-JP" sz="1050" dirty="0">
              <a:latin typeface="Meiryo UI" panose="020B0604030504040204" pitchFamily="50" charset="-128"/>
              <a:ea typeface="Meiryo UI" panose="020B0604030504040204" pitchFamily="50" charset="-128"/>
            </a:endParaRPr>
          </a:p>
          <a:p>
            <a:pPr marL="180000" indent="-108000" algn="just">
              <a:lnSpc>
                <a:spcPts val="1600"/>
              </a:lnSpc>
              <a:spcAft>
                <a:spcPts val="600"/>
              </a:spcAft>
              <a:buFont typeface="Wingdings" panose="05000000000000000000" pitchFamily="2" charset="2"/>
              <a:buChar char=""/>
            </a:pPr>
            <a:r>
              <a:rPr kumimoji="1" lang="ja-JP" altLang="en-US" sz="1200" dirty="0">
                <a:latin typeface="Meiryo UI" panose="020B0604030504040204" pitchFamily="50" charset="-128"/>
                <a:ea typeface="Meiryo UI" panose="020B0604030504040204" pitchFamily="50" charset="-128"/>
              </a:rPr>
              <a:t>温室効果ガス排出量の削減効果が高い資源循環の促進を図るため、再資源化のための廃棄物の収集、運搬又は処分の事業の過程における高度化を促進する。</a:t>
            </a:r>
            <a:endParaRPr lang="en-US" altLang="ja-JP" sz="1200" dirty="0">
              <a:latin typeface="Meiryo UI" panose="020B0604030504040204" pitchFamily="50" charset="-128"/>
              <a:ea typeface="Meiryo UI" panose="020B0604030504040204" pitchFamily="50" charset="-128"/>
            </a:endParaRPr>
          </a:p>
          <a:p>
            <a:pPr marL="144000" indent="-144000" algn="just">
              <a:lnSpc>
                <a:spcPts val="1300"/>
              </a:lnSpc>
              <a:spcAft>
                <a:spcPts val="200"/>
              </a:spcAft>
            </a:pPr>
            <a:r>
              <a:rPr lang="ja-JP" altLang="en-US" sz="1200" dirty="0">
                <a:solidFill>
                  <a:schemeClr val="accent6">
                    <a:lumMod val="50000"/>
                  </a:schemeClr>
                </a:solidFill>
                <a:latin typeface="Meiryo UI" panose="020B0604030504040204" pitchFamily="50" charset="-128"/>
                <a:ea typeface="Meiryo UI" panose="020B0604030504040204" pitchFamily="50" charset="-128"/>
              </a:rPr>
              <a:t>◆</a:t>
            </a:r>
            <a:r>
              <a:rPr lang="ja-JP" altLang="en-US" sz="1200" b="1" dirty="0">
                <a:solidFill>
                  <a:srgbClr val="984807"/>
                </a:solidFill>
                <a:latin typeface="Meiryo UI" panose="020B0604030504040204" pitchFamily="50" charset="-128"/>
                <a:ea typeface="Meiryo UI" panose="020B0604030504040204" pitchFamily="50" charset="-128"/>
              </a:rPr>
              <a:t>資源の有効な利用の促進に関する法律の改正</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rPr>
              <a:t>年４月施行予定）</a:t>
            </a:r>
            <a:endParaRPr lang="en-US" altLang="ja-JP" sz="1000" dirty="0">
              <a:latin typeface="Meiryo UI" panose="020B0604030504040204" pitchFamily="50" charset="-128"/>
              <a:ea typeface="Meiryo UI" panose="020B0604030504040204" pitchFamily="50" charset="-128"/>
            </a:endParaRPr>
          </a:p>
          <a:p>
            <a:pPr marL="216000" indent="-108000" algn="just">
              <a:lnSpc>
                <a:spcPts val="1600"/>
              </a:lnSpc>
              <a:spcAft>
                <a:spcPts val="600"/>
              </a:spcAft>
              <a:buFont typeface="Wingdings" panose="05000000000000000000" pitchFamily="2" charset="2"/>
              <a:buChar char=""/>
            </a:pPr>
            <a:r>
              <a:rPr lang="ja-JP" altLang="en-US" sz="1200" dirty="0">
                <a:latin typeface="Meiryo UI" panose="020B0604030504040204" pitchFamily="50" charset="-128"/>
                <a:ea typeface="Meiryo UI" panose="020B0604030504040204" pitchFamily="50" charset="-128"/>
              </a:rPr>
              <a:t>資源の有効利用や脱炭素化の観点から、製造事業者等に対する再生資源の利用義務化や優れた環境配慮設計（解体・分別しやすい、長寿命化等）の認定制度等が講じられる予定。</a:t>
            </a:r>
            <a:endParaRPr lang="en-US" altLang="ja-JP" sz="1200" dirty="0">
              <a:latin typeface="Meiryo UI" panose="020B0604030504040204" pitchFamily="50" charset="-128"/>
              <a:ea typeface="Meiryo UI" panose="020B0604030504040204" pitchFamily="50" charset="-128"/>
            </a:endParaRPr>
          </a:p>
          <a:p>
            <a:pPr algn="just">
              <a:lnSpc>
                <a:spcPts val="1600"/>
              </a:lnSpc>
              <a:spcAft>
                <a:spcPts val="200"/>
              </a:spcAft>
            </a:pPr>
            <a:r>
              <a:rPr lang="ja-JP" altLang="en-US" sz="1200" dirty="0">
                <a:solidFill>
                  <a:schemeClr val="accent6">
                    <a:lumMod val="50000"/>
                  </a:schemeClr>
                </a:solidFill>
                <a:latin typeface="Meiryo UI" panose="020B0604030504040204" pitchFamily="50" charset="-128"/>
                <a:ea typeface="Meiryo UI" panose="020B0604030504040204" pitchFamily="50" charset="-128"/>
              </a:rPr>
              <a:t>◆</a:t>
            </a:r>
            <a:r>
              <a:rPr lang="ja-JP" altLang="en-US" sz="1200" b="1" dirty="0">
                <a:solidFill>
                  <a:srgbClr val="984807"/>
                </a:solidFill>
                <a:latin typeface="Meiryo UI" panose="020B0604030504040204" pitchFamily="50" charset="-128"/>
                <a:ea typeface="Meiryo UI" panose="020B0604030504040204" pitchFamily="50" charset="-128"/>
              </a:rPr>
              <a:t>大阪・関西万博の開催</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rPr>
              <a:t>年４月～</a:t>
            </a:r>
            <a:r>
              <a:rPr lang="en-US" altLang="ja-JP" sz="1000" dirty="0">
                <a:latin typeface="Meiryo UI" panose="020B0604030504040204" pitchFamily="50" charset="-128"/>
                <a:ea typeface="Meiryo UI" panose="020B0604030504040204" pitchFamily="50" charset="-128"/>
              </a:rPr>
              <a:t>10</a:t>
            </a:r>
            <a:r>
              <a:rPr lang="ja-JP" altLang="en-US" sz="1000" dirty="0">
                <a:latin typeface="Meiryo UI" panose="020B0604030504040204" pitchFamily="50" charset="-128"/>
                <a:ea typeface="Meiryo UI" panose="020B0604030504040204" pitchFamily="50" charset="-128"/>
              </a:rPr>
              <a:t>月）</a:t>
            </a:r>
            <a:endParaRPr lang="en-US" altLang="ja-JP" sz="1200" b="1" dirty="0">
              <a:solidFill>
                <a:srgbClr val="984807"/>
              </a:solidFill>
              <a:latin typeface="Meiryo UI" panose="020B0604030504040204" pitchFamily="50" charset="-128"/>
              <a:ea typeface="Meiryo UI" panose="020B0604030504040204" pitchFamily="50" charset="-128"/>
            </a:endParaRPr>
          </a:p>
          <a:p>
            <a:pPr marL="216000" indent="-108000" algn="just">
              <a:lnSpc>
                <a:spcPts val="1600"/>
              </a:lnSpc>
              <a:spcAft>
                <a:spcPts val="600"/>
              </a:spcAft>
              <a:buFont typeface="Wingdings" panose="05000000000000000000" pitchFamily="2" charset="2"/>
              <a:buChar char=""/>
            </a:pPr>
            <a:r>
              <a:rPr lang="ja-JP" altLang="en-US" sz="1200" dirty="0">
                <a:latin typeface="Meiryo UI" panose="020B0604030504040204" pitchFamily="50" charset="-128"/>
                <a:ea typeface="Meiryo UI" panose="020B0604030504040204" pitchFamily="50" charset="-128"/>
              </a:rPr>
              <a:t>持続可能な社会の実現をめざす取組の一環として「</a:t>
            </a:r>
            <a:r>
              <a:rPr lang="en-US" altLang="ja-JP" sz="1200" dirty="0">
                <a:latin typeface="Meiryo UI" panose="020B0604030504040204" pitchFamily="50" charset="-128"/>
                <a:ea typeface="Meiryo UI" panose="020B0604030504040204" pitchFamily="50" charset="-128"/>
              </a:rPr>
              <a:t>EXPO 2025 </a:t>
            </a:r>
            <a:r>
              <a:rPr lang="ja-JP" altLang="en-US" sz="1200" dirty="0">
                <a:latin typeface="Meiryo UI" panose="020B0604030504040204" pitchFamily="50" charset="-128"/>
                <a:ea typeface="Meiryo UI" panose="020B0604030504040204" pitchFamily="50" charset="-128"/>
              </a:rPr>
              <a:t>グリーンビジョン」が策定され、使い捨てプラスチックの利用削減、ごみの分別・回収の徹底、ペットボトルの水平リサイクルなど、万博会場内外において資源循環に関する先進的な取組が実施された。</a:t>
            </a:r>
            <a:endParaRPr lang="en-US" altLang="ja-JP" sz="1200" dirty="0">
              <a:solidFill>
                <a:srgbClr val="C00000"/>
              </a:solidFill>
              <a:latin typeface="Meiryo UI" panose="020B0604030504040204" pitchFamily="50" charset="-128"/>
              <a:ea typeface="Meiryo UI" panose="020B0604030504040204" pitchFamily="50" charset="-128"/>
            </a:endParaRPr>
          </a:p>
          <a:p>
            <a:pPr algn="just">
              <a:lnSpc>
                <a:spcPts val="1600"/>
              </a:lnSpc>
              <a:spcAft>
                <a:spcPts val="200"/>
              </a:spcAft>
            </a:pPr>
            <a:r>
              <a:rPr lang="ja-JP" altLang="en-US" sz="1200" dirty="0">
                <a:solidFill>
                  <a:schemeClr val="accent6">
                    <a:lumMod val="50000"/>
                  </a:schemeClr>
                </a:solidFill>
                <a:latin typeface="Meiryo UI" panose="020B0604030504040204" pitchFamily="50" charset="-128"/>
                <a:ea typeface="Meiryo UI" panose="020B0604030504040204" pitchFamily="50" charset="-128"/>
              </a:rPr>
              <a:t>◆</a:t>
            </a:r>
            <a:r>
              <a:rPr lang="ja-JP" altLang="en-US" sz="1200" b="1" dirty="0">
                <a:solidFill>
                  <a:schemeClr val="accent6">
                    <a:lumMod val="50000"/>
                  </a:schemeClr>
                </a:solidFill>
                <a:latin typeface="Meiryo UI" panose="020B0604030504040204" pitchFamily="50" charset="-128"/>
                <a:ea typeface="Meiryo UI" panose="020B0604030504040204" pitchFamily="50" charset="-128"/>
              </a:rPr>
              <a:t>第</a:t>
            </a:r>
            <a:r>
              <a:rPr lang="en-US" altLang="ja-JP" sz="1200" b="1" dirty="0">
                <a:solidFill>
                  <a:schemeClr val="accent6">
                    <a:lumMod val="50000"/>
                  </a:schemeClr>
                </a:solidFill>
                <a:latin typeface="Meiryo UI" panose="020B0604030504040204" pitchFamily="50" charset="-128"/>
                <a:ea typeface="Meiryo UI" panose="020B0604030504040204" pitchFamily="50" charset="-128"/>
              </a:rPr>
              <a:t>45</a:t>
            </a:r>
            <a:r>
              <a:rPr lang="ja-JP" altLang="en-US" sz="1200" b="1" dirty="0">
                <a:solidFill>
                  <a:schemeClr val="accent6">
                    <a:lumMod val="50000"/>
                  </a:schemeClr>
                </a:solidFill>
                <a:latin typeface="Meiryo UI" panose="020B0604030504040204" pitchFamily="50" charset="-128"/>
                <a:ea typeface="Meiryo UI" panose="020B0604030504040204" pitchFamily="50" charset="-128"/>
              </a:rPr>
              <a:t>回全国豊かな海づくり大会の開催</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rPr>
              <a:t>11</a:t>
            </a:r>
            <a:r>
              <a:rPr lang="ja-JP" altLang="en-US" sz="1000" dirty="0">
                <a:latin typeface="Meiryo UI" panose="020B0604030504040204" pitchFamily="50" charset="-128"/>
                <a:ea typeface="Meiryo UI" panose="020B0604030504040204" pitchFamily="50" charset="-128"/>
              </a:rPr>
              <a:t>月予定）</a:t>
            </a:r>
            <a:endParaRPr lang="en-US" altLang="ja-JP" sz="1000" dirty="0">
              <a:latin typeface="Meiryo UI" panose="020B0604030504040204" pitchFamily="50" charset="-128"/>
              <a:ea typeface="Meiryo UI" panose="020B0604030504040204" pitchFamily="50" charset="-128"/>
            </a:endParaRPr>
          </a:p>
          <a:p>
            <a:pPr marL="216000" indent="-108000" algn="just">
              <a:lnSpc>
                <a:spcPts val="1600"/>
              </a:lnSpc>
              <a:spcAft>
                <a:spcPts val="600"/>
              </a:spcAft>
              <a:buFont typeface="Wingdings" panose="05000000000000000000" pitchFamily="2" charset="2"/>
              <a:buChar char=""/>
            </a:pPr>
            <a:r>
              <a:rPr lang="ja-JP" altLang="en-US" sz="1200" dirty="0">
                <a:latin typeface="Meiryo UI" panose="020B0604030504040204" pitchFamily="50" charset="-128"/>
                <a:ea typeface="Meiryo UI" panose="020B0604030504040204" pitchFamily="50" charset="-128"/>
              </a:rPr>
              <a:t>「魚庭（なにわ）の海おおさか大会」として、美しく豊かな大阪湾の保全と継承を基本方針の一つとし、大阪ブルー・オーシャン・ビジョンに基づく海洋プラスチックごみ削減のための取組など、府民の水環境保全に関する認識を深め、豊かな海を次の世代に引き継いでいく大会にすることとしている。</a:t>
            </a:r>
            <a:endParaRPr lang="en-US" altLang="ja-JP" sz="1200" dirty="0">
              <a:latin typeface="Meiryo UI" panose="020B0604030504040204" pitchFamily="50" charset="-128"/>
              <a:ea typeface="Meiryo UI" panose="020B0604030504040204" pitchFamily="50" charset="-128"/>
            </a:endParaRPr>
          </a:p>
          <a:p>
            <a:pPr algn="just">
              <a:lnSpc>
                <a:spcPts val="1600"/>
              </a:lnSpc>
              <a:spcAft>
                <a:spcPts val="200"/>
              </a:spcAft>
            </a:pPr>
            <a:r>
              <a:rPr lang="ja-JP" altLang="en-US" sz="1200" dirty="0">
                <a:solidFill>
                  <a:schemeClr val="accent6">
                    <a:lumMod val="50000"/>
                  </a:schemeClr>
                </a:solidFill>
                <a:latin typeface="Meiryo UI" panose="020B0604030504040204" pitchFamily="50" charset="-128"/>
                <a:ea typeface="Meiryo UI" panose="020B0604030504040204" pitchFamily="50" charset="-128"/>
              </a:rPr>
              <a:t>◆</a:t>
            </a:r>
            <a:r>
              <a:rPr lang="ja-JP" altLang="en-US" sz="1200" b="1" dirty="0">
                <a:solidFill>
                  <a:srgbClr val="984807"/>
                </a:solidFill>
                <a:latin typeface="Meiryo UI" panose="020B0604030504040204" pitchFamily="50" charset="-128"/>
                <a:ea typeface="Meiryo UI" panose="020B0604030504040204" pitchFamily="50" charset="-128"/>
              </a:rPr>
              <a:t>官民連携による取組</a:t>
            </a:r>
            <a:endParaRPr lang="en-US" altLang="ja-JP" sz="1200" b="1" strike="sngStrike" dirty="0">
              <a:solidFill>
                <a:srgbClr val="984807"/>
              </a:solidFill>
              <a:latin typeface="Meiryo UI" panose="020B0604030504040204" pitchFamily="50" charset="-128"/>
              <a:ea typeface="Meiryo UI" panose="020B0604030504040204" pitchFamily="50" charset="-128"/>
            </a:endParaRPr>
          </a:p>
          <a:p>
            <a:pPr marL="216000" indent="-108000" algn="just">
              <a:lnSpc>
                <a:spcPts val="1600"/>
              </a:lnSpc>
              <a:spcAft>
                <a:spcPts val="400"/>
              </a:spcAft>
              <a:buFont typeface="Wingdings" panose="05000000000000000000" pitchFamily="2" charset="2"/>
              <a:buChar char=""/>
            </a:pPr>
            <a:r>
              <a:rPr kumimoji="1" lang="ja-JP" altLang="en-US" sz="1200" dirty="0">
                <a:latin typeface="Meiryo UI" panose="020B0604030504040204" pitchFamily="50" charset="-128"/>
                <a:ea typeface="Meiryo UI" panose="020B0604030504040204" pitchFamily="50" charset="-128"/>
              </a:rPr>
              <a:t>家庭由来の廃食用油について、</a:t>
            </a:r>
            <a:r>
              <a:rPr kumimoji="1" lang="en-US" altLang="ja-JP" sz="1200" dirty="0">
                <a:latin typeface="Meiryo UI" panose="020B0604030504040204" pitchFamily="50" charset="-128"/>
                <a:ea typeface="Meiryo UI" panose="020B0604030504040204" pitchFamily="50" charset="-128"/>
              </a:rPr>
              <a:t>SAF</a:t>
            </a:r>
            <a:r>
              <a:rPr kumimoji="1" lang="ja-JP" altLang="en-US" sz="1200" dirty="0">
                <a:latin typeface="Meiryo UI" panose="020B0604030504040204" pitchFamily="50" charset="-128"/>
                <a:ea typeface="Meiryo UI" panose="020B0604030504040204" pitchFamily="50" charset="-128"/>
              </a:rPr>
              <a:t>（持続可能な航空機燃料）推進の官民連携組織への参画や市町村と民間事業者との連携により、店舗や庁舎等で回収を実施する事例が広がっている。</a:t>
            </a:r>
            <a:endParaRPr kumimoji="1" lang="en-US" altLang="ja-JP" sz="1200" dirty="0">
              <a:latin typeface="Meiryo UI" panose="020B0604030504040204" pitchFamily="50" charset="-128"/>
              <a:ea typeface="Meiryo UI" panose="020B0604030504040204" pitchFamily="50" charset="-128"/>
            </a:endParaRPr>
          </a:p>
          <a:p>
            <a:pPr marL="216000" indent="-108000" algn="just">
              <a:lnSpc>
                <a:spcPts val="1600"/>
              </a:lnSpc>
              <a:buFont typeface="Wingdings" panose="05000000000000000000" pitchFamily="2" charset="2"/>
              <a:buChar char=""/>
            </a:pPr>
            <a:r>
              <a:rPr kumimoji="1" lang="ja-JP" altLang="en-US" sz="1200" dirty="0">
                <a:latin typeface="Meiryo UI" panose="020B0604030504040204" pitchFamily="50" charset="-128"/>
                <a:ea typeface="Meiryo UI" panose="020B0604030504040204" pitchFamily="50" charset="-128"/>
              </a:rPr>
              <a:t>家庭由来のペットボトルについて、市町村と飲料メーカー等の官民連携により、再びペットボトルとして再生利用する水平リサイクルの取組（ボトル </a:t>
            </a:r>
            <a:r>
              <a:rPr kumimoji="1" lang="en-US" altLang="ja-JP" sz="1200" dirty="0">
                <a:latin typeface="Meiryo UI" panose="020B0604030504040204" pitchFamily="50" charset="-128"/>
                <a:ea typeface="Meiryo UI" panose="020B0604030504040204" pitchFamily="50" charset="-128"/>
              </a:rPr>
              <a:t>to </a:t>
            </a:r>
            <a:r>
              <a:rPr kumimoji="1" lang="ja-JP" altLang="en-US" sz="1200" dirty="0">
                <a:latin typeface="Meiryo UI" panose="020B0604030504040204" pitchFamily="50" charset="-128"/>
                <a:ea typeface="Meiryo UI" panose="020B0604030504040204" pitchFamily="50" charset="-128"/>
              </a:rPr>
              <a:t>ボトル）が、府内において広がってきている。</a:t>
            </a:r>
            <a:endParaRPr kumimoji="1" lang="en-US" altLang="ja-JP" sz="1200" dirty="0">
              <a:latin typeface="Meiryo UI" panose="020B0604030504040204" pitchFamily="50" charset="-128"/>
              <a:ea typeface="Meiryo UI" panose="020B0604030504040204" pitchFamily="50" charset="-128"/>
            </a:endParaRPr>
          </a:p>
        </p:txBody>
      </p:sp>
      <p:sp>
        <p:nvSpPr>
          <p:cNvPr id="49" name="角丸四角形 92">
            <a:extLst>
              <a:ext uri="{FF2B5EF4-FFF2-40B4-BE49-F238E27FC236}">
                <a16:creationId xmlns:a16="http://schemas.microsoft.com/office/drawing/2014/main" id="{A8D99F8F-19DE-4082-9EC0-1F8D352E5ADD}"/>
              </a:ext>
            </a:extLst>
          </p:cNvPr>
          <p:cNvSpPr/>
          <p:nvPr/>
        </p:nvSpPr>
        <p:spPr>
          <a:xfrm>
            <a:off x="5879775" y="708012"/>
            <a:ext cx="6840000"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第２章　資源循環分野における社会情勢の変化</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（現行計画の策定以降における主な動き）</a:t>
            </a:r>
          </a:p>
        </p:txBody>
      </p:sp>
      <p:sp>
        <p:nvSpPr>
          <p:cNvPr id="52" name="テキスト ボックス 51">
            <a:extLst>
              <a:ext uri="{FF2B5EF4-FFF2-40B4-BE49-F238E27FC236}">
                <a16:creationId xmlns:a16="http://schemas.microsoft.com/office/drawing/2014/main" id="{D239DF80-C72C-4111-AE92-C73550949F36}"/>
              </a:ext>
            </a:extLst>
          </p:cNvPr>
          <p:cNvSpPr txBox="1"/>
          <p:nvPr/>
        </p:nvSpPr>
        <p:spPr>
          <a:xfrm>
            <a:off x="602418" y="9134426"/>
            <a:ext cx="2292656" cy="298543"/>
          </a:xfrm>
          <a:prstGeom prst="rect">
            <a:avLst/>
          </a:prstGeom>
          <a:noFill/>
        </p:spPr>
        <p:txBody>
          <a:bodyPr wrap="square" rtlCol="0">
            <a:spAutoFit/>
          </a:bodyPr>
          <a:lstStyle/>
          <a:p>
            <a:pPr algn="ctr">
              <a:lnSpc>
                <a:spcPts val="18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一般廃棄物の排出量の推移</a:t>
            </a:r>
            <a:endParaRPr lang="en-US" altLang="ja-JP" sz="1200"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a:extLst>
              <a:ext uri="{FF2B5EF4-FFF2-40B4-BE49-F238E27FC236}">
                <a16:creationId xmlns:a16="http://schemas.microsoft.com/office/drawing/2014/main" id="{796A0E5D-0218-4512-A2E0-E90840D8F82E}"/>
              </a:ext>
            </a:extLst>
          </p:cNvPr>
          <p:cNvSpPr txBox="1"/>
          <p:nvPr/>
        </p:nvSpPr>
        <p:spPr>
          <a:xfrm>
            <a:off x="85306" y="7437436"/>
            <a:ext cx="330860" cy="1293398"/>
          </a:xfrm>
          <a:prstGeom prst="rect">
            <a:avLst/>
          </a:prstGeom>
          <a:noFill/>
        </p:spPr>
        <p:txBody>
          <a:bodyPr vert="eaVert" wrap="square" rtlCol="0">
            <a:spAutoFit/>
          </a:bodyPr>
          <a:lstStyle/>
          <a:p>
            <a:pPr algn="ctr"/>
            <a:r>
              <a:rPr kumimoji="1" lang="ja-JP" altLang="en-US" sz="950" dirty="0">
                <a:latin typeface="Meiryo UI" panose="020B0604030504040204" pitchFamily="50" charset="-128"/>
                <a:ea typeface="Meiryo UI" panose="020B0604030504040204" pitchFamily="50" charset="-128"/>
              </a:rPr>
              <a:t>排出量</a:t>
            </a:r>
            <a:r>
              <a:rPr lang="ja-JP" altLang="en-US" sz="950" dirty="0">
                <a:latin typeface="Meiryo UI" panose="020B0604030504040204" pitchFamily="50" charset="-128"/>
                <a:ea typeface="Meiryo UI" panose="020B0604030504040204" pitchFamily="50" charset="-128"/>
              </a:rPr>
              <a:t>（</a:t>
            </a:r>
            <a:r>
              <a:rPr kumimoji="1" lang="ja-JP" altLang="en-US" sz="950" dirty="0">
                <a:latin typeface="Meiryo UI" panose="020B0604030504040204" pitchFamily="50" charset="-128"/>
                <a:ea typeface="Meiryo UI" panose="020B0604030504040204" pitchFamily="50" charset="-128"/>
              </a:rPr>
              <a:t>万トン</a:t>
            </a:r>
            <a:r>
              <a:rPr lang="ja-JP" altLang="en-US" sz="950" dirty="0">
                <a:latin typeface="Meiryo UI" panose="020B0604030504040204" pitchFamily="50" charset="-128"/>
                <a:ea typeface="Meiryo UI" panose="020B0604030504040204" pitchFamily="50" charset="-128"/>
              </a:rPr>
              <a:t>）</a:t>
            </a:r>
            <a:endParaRPr kumimoji="1" lang="en-US" altLang="ja-JP" sz="950" dirty="0">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F99F7CEE-75F7-4DD3-B7F1-3301A7D81867}"/>
              </a:ext>
            </a:extLst>
          </p:cNvPr>
          <p:cNvSpPr txBox="1"/>
          <p:nvPr/>
        </p:nvSpPr>
        <p:spPr>
          <a:xfrm>
            <a:off x="3265477" y="9134426"/>
            <a:ext cx="2292656" cy="298543"/>
          </a:xfrm>
          <a:prstGeom prst="rect">
            <a:avLst/>
          </a:prstGeom>
          <a:noFill/>
        </p:spPr>
        <p:txBody>
          <a:bodyPr wrap="square" rtlCol="0">
            <a:spAutoFit/>
          </a:bodyPr>
          <a:lstStyle/>
          <a:p>
            <a:pPr algn="ctr">
              <a:lnSpc>
                <a:spcPts val="18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産業廃棄物の排出量等の推移</a:t>
            </a:r>
            <a:endParaRPr lang="en-US" altLang="ja-JP" sz="1200"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07252ED9-E326-49E3-A90E-A551A73AAB8F}"/>
              </a:ext>
            </a:extLst>
          </p:cNvPr>
          <p:cNvSpPr txBox="1"/>
          <p:nvPr/>
        </p:nvSpPr>
        <p:spPr>
          <a:xfrm>
            <a:off x="4907281" y="8937782"/>
            <a:ext cx="628082" cy="184666"/>
          </a:xfrm>
          <a:prstGeom prst="rect">
            <a:avLst/>
          </a:prstGeom>
          <a:noFill/>
        </p:spPr>
        <p:txBody>
          <a:bodyPr wrap="square" rtlCol="0">
            <a:spAutoFit/>
          </a:bodyPr>
          <a:lstStyle/>
          <a:p>
            <a:r>
              <a:rPr kumimoji="1" lang="ja-JP" altLang="en-US" sz="600" dirty="0">
                <a:latin typeface="Meiryo UI" panose="020B0604030504040204" pitchFamily="50" charset="-128"/>
                <a:ea typeface="Meiryo UI" panose="020B0604030504040204" pitchFamily="50" charset="-128"/>
              </a:rPr>
              <a:t>速報 　　目標</a:t>
            </a:r>
          </a:p>
        </p:txBody>
      </p:sp>
      <p:sp>
        <p:nvSpPr>
          <p:cNvPr id="36" name="テキスト ボックス 35">
            <a:extLst>
              <a:ext uri="{FF2B5EF4-FFF2-40B4-BE49-F238E27FC236}">
                <a16:creationId xmlns:a16="http://schemas.microsoft.com/office/drawing/2014/main" id="{2AA4C204-62F6-47FF-904D-5396E2449A0F}"/>
              </a:ext>
            </a:extLst>
          </p:cNvPr>
          <p:cNvSpPr txBox="1"/>
          <p:nvPr/>
        </p:nvSpPr>
        <p:spPr>
          <a:xfrm>
            <a:off x="2961942" y="7437436"/>
            <a:ext cx="330860" cy="1293398"/>
          </a:xfrm>
          <a:prstGeom prst="rect">
            <a:avLst/>
          </a:prstGeom>
          <a:noFill/>
        </p:spPr>
        <p:txBody>
          <a:bodyPr vert="eaVert" wrap="square" rtlCol="0">
            <a:spAutoFit/>
          </a:bodyPr>
          <a:lstStyle/>
          <a:p>
            <a:pPr algn="ctr"/>
            <a:r>
              <a:rPr kumimoji="1" lang="ja-JP" altLang="en-US" sz="950" dirty="0">
                <a:latin typeface="Meiryo UI" panose="020B0604030504040204" pitchFamily="50" charset="-128"/>
                <a:ea typeface="Meiryo UI" panose="020B0604030504040204" pitchFamily="50" charset="-128"/>
              </a:rPr>
              <a:t>排出量</a:t>
            </a:r>
            <a:r>
              <a:rPr lang="ja-JP" altLang="en-US" sz="950" dirty="0">
                <a:latin typeface="Meiryo UI" panose="020B0604030504040204" pitchFamily="50" charset="-128"/>
                <a:ea typeface="Meiryo UI" panose="020B0604030504040204" pitchFamily="50" charset="-128"/>
              </a:rPr>
              <a:t>（</a:t>
            </a:r>
            <a:r>
              <a:rPr kumimoji="1" lang="ja-JP" altLang="en-US" sz="950" dirty="0">
                <a:latin typeface="Meiryo UI" panose="020B0604030504040204" pitchFamily="50" charset="-128"/>
                <a:ea typeface="Meiryo UI" panose="020B0604030504040204" pitchFamily="50" charset="-128"/>
              </a:rPr>
              <a:t>万トン</a:t>
            </a:r>
            <a:r>
              <a:rPr lang="ja-JP" altLang="en-US" sz="950" dirty="0">
                <a:latin typeface="Meiryo UI" panose="020B0604030504040204" pitchFamily="50" charset="-128"/>
                <a:ea typeface="Meiryo UI" panose="020B0604030504040204" pitchFamily="50" charset="-128"/>
              </a:rPr>
              <a:t>）</a:t>
            </a:r>
            <a:endParaRPr kumimoji="1" lang="en-US" altLang="ja-JP" sz="950" dirty="0">
              <a:latin typeface="Meiryo UI" panose="020B0604030504040204" pitchFamily="50" charset="-128"/>
              <a:ea typeface="Meiryo UI" panose="020B0604030504040204" pitchFamily="50" charset="-128"/>
            </a:endParaRPr>
          </a:p>
        </p:txBody>
      </p:sp>
      <p:sp>
        <p:nvSpPr>
          <p:cNvPr id="37" name="テキスト ボックス 36">
            <a:extLst>
              <a:ext uri="{FF2B5EF4-FFF2-40B4-BE49-F238E27FC236}">
                <a16:creationId xmlns:a16="http://schemas.microsoft.com/office/drawing/2014/main" id="{61AAF0C8-E289-43C4-830A-8A806EA8268A}"/>
              </a:ext>
            </a:extLst>
          </p:cNvPr>
          <p:cNvSpPr txBox="1"/>
          <p:nvPr/>
        </p:nvSpPr>
        <p:spPr>
          <a:xfrm>
            <a:off x="2755198" y="8890754"/>
            <a:ext cx="496329" cy="184666"/>
          </a:xfrm>
          <a:prstGeom prst="rect">
            <a:avLst/>
          </a:prstGeom>
          <a:noFill/>
        </p:spPr>
        <p:txBody>
          <a:bodyPr wrap="square" rtlCol="0">
            <a:spAutoFit/>
          </a:bodyPr>
          <a:lstStyle/>
          <a:p>
            <a:r>
              <a:rPr lang="ja-JP" altLang="en-US" sz="600" dirty="0">
                <a:latin typeface="Meiryo UI" panose="020B0604030504040204" pitchFamily="50" charset="-128"/>
                <a:ea typeface="Meiryo UI" panose="020B0604030504040204" pitchFamily="50" charset="-128"/>
              </a:rPr>
              <a:t>（年度）</a:t>
            </a:r>
            <a:endParaRPr kumimoji="1" lang="ja-JP" altLang="en-US" sz="600" dirty="0">
              <a:latin typeface="Meiryo UI" panose="020B0604030504040204" pitchFamily="50" charset="-128"/>
              <a:ea typeface="Meiryo UI" panose="020B0604030504040204" pitchFamily="50" charset="-128"/>
            </a:endParaRPr>
          </a:p>
        </p:txBody>
      </p:sp>
      <p:sp>
        <p:nvSpPr>
          <p:cNvPr id="39" name="テキスト ボックス 38">
            <a:extLst>
              <a:ext uri="{FF2B5EF4-FFF2-40B4-BE49-F238E27FC236}">
                <a16:creationId xmlns:a16="http://schemas.microsoft.com/office/drawing/2014/main" id="{837BF26F-BE69-437C-BEFA-D2647BDC5FAB}"/>
              </a:ext>
            </a:extLst>
          </p:cNvPr>
          <p:cNvSpPr txBox="1"/>
          <p:nvPr/>
        </p:nvSpPr>
        <p:spPr>
          <a:xfrm>
            <a:off x="12573225" y="9362571"/>
            <a:ext cx="195215" cy="205629"/>
          </a:xfrm>
          <a:prstGeom prst="rect">
            <a:avLst/>
          </a:prstGeom>
          <a:solidFill>
            <a:schemeClr val="bg1"/>
          </a:solidFill>
        </p:spPr>
        <p:txBody>
          <a:bodyPr wrap="square" lIns="18000" tIns="18000" rIns="18000" bIns="18000" rtlCol="0">
            <a:spAutoFit/>
          </a:bodyPr>
          <a:lstStyle/>
          <a:p>
            <a:pPr algn="ctr"/>
            <a:r>
              <a:rPr lang="ja-JP" altLang="en-US" sz="1100" dirty="0">
                <a:latin typeface="Meiryo UI" panose="020B0604030504040204" pitchFamily="50" charset="-128"/>
                <a:ea typeface="Meiryo UI" panose="020B0604030504040204" pitchFamily="50" charset="-128"/>
              </a:rPr>
              <a:t>①</a:t>
            </a:r>
            <a:endParaRPr kumimoji="1" lang="en-US" altLang="ja-JP" sz="1100" dirty="0">
              <a:latin typeface="Meiryo UI" panose="020B0604030504040204" pitchFamily="50" charset="-128"/>
              <a:ea typeface="Meiryo UI" panose="020B0604030504040204" pitchFamily="50" charset="-128"/>
            </a:endParaRPr>
          </a:p>
        </p:txBody>
      </p:sp>
      <p:pic>
        <p:nvPicPr>
          <p:cNvPr id="5" name="図 4">
            <a:extLst>
              <a:ext uri="{FF2B5EF4-FFF2-40B4-BE49-F238E27FC236}">
                <a16:creationId xmlns:a16="http://schemas.microsoft.com/office/drawing/2014/main" id="{587C1734-B2A8-4101-8C76-EB45EE213F71}"/>
              </a:ext>
            </a:extLst>
          </p:cNvPr>
          <p:cNvPicPr>
            <a:picLocks noChangeAspect="1"/>
          </p:cNvPicPr>
          <p:nvPr/>
        </p:nvPicPr>
        <p:blipFill rotWithShape="1">
          <a:blip r:embed="rId13"/>
          <a:srcRect l="8159" b="5106"/>
          <a:stretch/>
        </p:blipFill>
        <p:spPr>
          <a:xfrm>
            <a:off x="3223847" y="7239175"/>
            <a:ext cx="2360675" cy="1736292"/>
          </a:xfrm>
          <a:prstGeom prst="rect">
            <a:avLst/>
          </a:prstGeom>
        </p:spPr>
      </p:pic>
      <p:sp>
        <p:nvSpPr>
          <p:cNvPr id="38" name="テキスト ボックス 37">
            <a:extLst>
              <a:ext uri="{FF2B5EF4-FFF2-40B4-BE49-F238E27FC236}">
                <a16:creationId xmlns:a16="http://schemas.microsoft.com/office/drawing/2014/main" id="{52366517-3178-4D69-848F-1BEFD167F0F4}"/>
              </a:ext>
            </a:extLst>
          </p:cNvPr>
          <p:cNvSpPr txBox="1"/>
          <p:nvPr/>
        </p:nvSpPr>
        <p:spPr>
          <a:xfrm>
            <a:off x="5346733" y="8890754"/>
            <a:ext cx="496329" cy="184666"/>
          </a:xfrm>
          <a:prstGeom prst="rect">
            <a:avLst/>
          </a:prstGeom>
          <a:noFill/>
        </p:spPr>
        <p:txBody>
          <a:bodyPr wrap="square" rtlCol="0">
            <a:spAutoFit/>
          </a:bodyPr>
          <a:lstStyle/>
          <a:p>
            <a:r>
              <a:rPr lang="ja-JP" altLang="en-US" sz="600" dirty="0">
                <a:latin typeface="Meiryo UI" panose="020B0604030504040204" pitchFamily="50" charset="-128"/>
                <a:ea typeface="Meiryo UI" panose="020B0604030504040204" pitchFamily="50" charset="-128"/>
              </a:rPr>
              <a:t>（年度）</a:t>
            </a:r>
            <a:endParaRPr kumimoji="1" lang="ja-JP" altLang="en-US" sz="600" dirty="0">
              <a:latin typeface="Meiryo UI" panose="020B0604030504040204" pitchFamily="50" charset="-128"/>
              <a:ea typeface="Meiryo UI" panose="020B0604030504040204" pitchFamily="50" charset="-128"/>
            </a:endParaRPr>
          </a:p>
        </p:txBody>
      </p:sp>
      <p:sp>
        <p:nvSpPr>
          <p:cNvPr id="40" name="テキスト ボックス 39">
            <a:extLst>
              <a:ext uri="{FF2B5EF4-FFF2-40B4-BE49-F238E27FC236}">
                <a16:creationId xmlns:a16="http://schemas.microsoft.com/office/drawing/2014/main" id="{99EBD869-1ABB-48E3-9D58-A676B8613B45}"/>
              </a:ext>
            </a:extLst>
          </p:cNvPr>
          <p:cNvSpPr txBox="1"/>
          <p:nvPr/>
        </p:nvSpPr>
        <p:spPr>
          <a:xfrm>
            <a:off x="11493105" y="162053"/>
            <a:ext cx="1080120" cy="325667"/>
          </a:xfrm>
          <a:prstGeom prst="rect">
            <a:avLst/>
          </a:prstGeom>
          <a:noFill/>
          <a:ln>
            <a:solidFill>
              <a:schemeClr val="tx1"/>
            </a:solidFill>
          </a:ln>
        </p:spPr>
        <p:txBody>
          <a:bodyPr wrap="square" rtlCol="0" anchor="ctr">
            <a:spAutoFit/>
          </a:bodyPr>
          <a:lstStyle/>
          <a:p>
            <a:pPr algn="ctr">
              <a:lnSpc>
                <a:spcPts val="1900"/>
              </a:lnSpc>
            </a:pPr>
            <a:r>
              <a:rPr lang="ja-JP" altLang="en-US" sz="1400" dirty="0">
                <a:latin typeface="游ゴシック" panose="020B0400000000000000" pitchFamily="50" charset="-128"/>
                <a:ea typeface="游ゴシック" panose="020B0400000000000000" pitchFamily="50" charset="-128"/>
              </a:rPr>
              <a:t>資料２－３</a:t>
            </a:r>
            <a:endParaRPr lang="en-US" altLang="ja-JP" sz="14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4246897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a:extLst>
              <a:ext uri="{FF2B5EF4-FFF2-40B4-BE49-F238E27FC236}">
                <a16:creationId xmlns:a16="http://schemas.microsoft.com/office/drawing/2014/main" id="{282BDD6F-E9AD-4612-B17C-184EE2EC81FC}"/>
              </a:ext>
            </a:extLst>
          </p:cNvPr>
          <p:cNvPicPr>
            <a:picLocks noChangeAspect="1"/>
          </p:cNvPicPr>
          <p:nvPr/>
        </p:nvPicPr>
        <p:blipFill>
          <a:blip r:embed="rId3"/>
          <a:stretch>
            <a:fillRect/>
          </a:stretch>
        </p:blipFill>
        <p:spPr>
          <a:xfrm>
            <a:off x="304908" y="5773817"/>
            <a:ext cx="2845053" cy="3056400"/>
          </a:xfrm>
          <a:prstGeom prst="rect">
            <a:avLst/>
          </a:prstGeom>
        </p:spPr>
      </p:pic>
      <p:sp>
        <p:nvSpPr>
          <p:cNvPr id="86" name="テキスト ボックス 85">
            <a:extLst>
              <a:ext uri="{FF2B5EF4-FFF2-40B4-BE49-F238E27FC236}">
                <a16:creationId xmlns:a16="http://schemas.microsoft.com/office/drawing/2014/main" id="{391C1F2D-E145-41B5-93C5-86C580E33AE3}"/>
              </a:ext>
            </a:extLst>
          </p:cNvPr>
          <p:cNvSpPr txBox="1"/>
          <p:nvPr/>
        </p:nvSpPr>
        <p:spPr>
          <a:xfrm>
            <a:off x="137744" y="440188"/>
            <a:ext cx="6141135" cy="481927"/>
          </a:xfrm>
          <a:prstGeom prst="rect">
            <a:avLst/>
          </a:prstGeom>
          <a:noFill/>
        </p:spPr>
        <p:txBody>
          <a:bodyPr wrap="square" rtlCol="0">
            <a:spAutoFit/>
          </a:bodyPr>
          <a:lstStyle/>
          <a:p>
            <a:pPr marL="216000" indent="-216000" algn="just">
              <a:lnSpc>
                <a:spcPts val="1600"/>
              </a:lnSpc>
              <a:buFont typeface="Wingdings" panose="05000000000000000000" pitchFamily="2" charset="2"/>
              <a:buChar char="u"/>
            </a:pPr>
            <a:r>
              <a:rPr kumimoji="1" lang="ja-JP" altLang="en-US" sz="1200" dirty="0">
                <a:latin typeface="Meiryo UI" panose="020B0604030504040204" pitchFamily="50" charset="-128"/>
                <a:ea typeface="Meiryo UI" panose="020B0604030504040204" pitchFamily="50" charset="-128"/>
              </a:rPr>
              <a:t>大阪府における循環型社会の形成に向けた進捗状況を把握及び評価するため、代表的な指標について、計画期間に達成すべき目標を定める。</a:t>
            </a:r>
            <a:endParaRPr kumimoji="1" lang="en-US" altLang="ja-JP" sz="1200" dirty="0">
              <a:latin typeface="Meiryo UI" panose="020B0604030504040204" pitchFamily="50" charset="-128"/>
              <a:ea typeface="Meiryo UI" panose="020B0604030504040204" pitchFamily="50" charset="-128"/>
            </a:endParaRPr>
          </a:p>
        </p:txBody>
      </p:sp>
      <p:sp>
        <p:nvSpPr>
          <p:cNvPr id="25" name="角丸四角形 74">
            <a:extLst>
              <a:ext uri="{FF2B5EF4-FFF2-40B4-BE49-F238E27FC236}">
                <a16:creationId xmlns:a16="http://schemas.microsoft.com/office/drawing/2014/main" id="{5F965BA3-D222-4A25-9564-646EF60CAF4C}"/>
              </a:ext>
            </a:extLst>
          </p:cNvPr>
          <p:cNvSpPr/>
          <p:nvPr/>
        </p:nvSpPr>
        <p:spPr>
          <a:xfrm>
            <a:off x="6492240" y="104652"/>
            <a:ext cx="6204969" cy="7978520"/>
          </a:xfrm>
          <a:prstGeom prst="roundRect">
            <a:avLst>
              <a:gd name="adj" fmla="val 0"/>
            </a:avLst>
          </a:prstGeom>
          <a:noFill/>
          <a:ln>
            <a:solidFill>
              <a:schemeClr val="bg1">
                <a:lumMod val="50000"/>
              </a:schemeClr>
            </a:solidFill>
          </a:ln>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26" name="角丸四角形 92">
            <a:extLst>
              <a:ext uri="{FF2B5EF4-FFF2-40B4-BE49-F238E27FC236}">
                <a16:creationId xmlns:a16="http://schemas.microsoft.com/office/drawing/2014/main" id="{428E5660-0ECF-4837-A4A3-5785F4C6329B}"/>
              </a:ext>
            </a:extLst>
          </p:cNvPr>
          <p:cNvSpPr/>
          <p:nvPr/>
        </p:nvSpPr>
        <p:spPr>
          <a:xfrm>
            <a:off x="6492239" y="104653"/>
            <a:ext cx="6204969"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第５章　施策の基本的な考え方と講じる主な施策</a:t>
            </a:r>
          </a:p>
        </p:txBody>
      </p:sp>
      <p:graphicFrame>
        <p:nvGraphicFramePr>
          <p:cNvPr id="2" name="表 1">
            <a:extLst>
              <a:ext uri="{FF2B5EF4-FFF2-40B4-BE49-F238E27FC236}">
                <a16:creationId xmlns:a16="http://schemas.microsoft.com/office/drawing/2014/main" id="{4B0B07A9-2E54-4D47-905C-11F210EE2FAC}"/>
              </a:ext>
            </a:extLst>
          </p:cNvPr>
          <p:cNvGraphicFramePr>
            <a:graphicFrameLocks noGrp="1"/>
          </p:cNvGraphicFramePr>
          <p:nvPr>
            <p:extLst>
              <p:ext uri="{D42A27DB-BD31-4B8C-83A1-F6EECF244321}">
                <p14:modId xmlns:p14="http://schemas.microsoft.com/office/powerpoint/2010/main" val="65936701"/>
              </p:ext>
            </p:extLst>
          </p:nvPr>
        </p:nvGraphicFramePr>
        <p:xfrm>
          <a:off x="241204" y="2219764"/>
          <a:ext cx="5977156" cy="3384000"/>
        </p:xfrm>
        <a:graphic>
          <a:graphicData uri="http://schemas.openxmlformats.org/drawingml/2006/table">
            <a:tbl>
              <a:tblPr firstRow="1" firstCol="1" bandRow="1">
                <a:tableStyleId>{5C22544A-7EE6-4342-B048-85BDC9FD1C3A}</a:tableStyleId>
              </a:tblPr>
              <a:tblGrid>
                <a:gridCol w="287116">
                  <a:extLst>
                    <a:ext uri="{9D8B030D-6E8A-4147-A177-3AD203B41FA5}">
                      <a16:colId xmlns:a16="http://schemas.microsoft.com/office/drawing/2014/main" val="146940251"/>
                    </a:ext>
                  </a:extLst>
                </a:gridCol>
                <a:gridCol w="1082040">
                  <a:extLst>
                    <a:ext uri="{9D8B030D-6E8A-4147-A177-3AD203B41FA5}">
                      <a16:colId xmlns:a16="http://schemas.microsoft.com/office/drawing/2014/main" val="1128321052"/>
                    </a:ext>
                  </a:extLst>
                </a:gridCol>
                <a:gridCol w="792000">
                  <a:extLst>
                    <a:ext uri="{9D8B030D-6E8A-4147-A177-3AD203B41FA5}">
                      <a16:colId xmlns:a16="http://schemas.microsoft.com/office/drawing/2014/main" val="2185456110"/>
                    </a:ext>
                  </a:extLst>
                </a:gridCol>
                <a:gridCol w="792000">
                  <a:extLst>
                    <a:ext uri="{9D8B030D-6E8A-4147-A177-3AD203B41FA5}">
                      <a16:colId xmlns:a16="http://schemas.microsoft.com/office/drawing/2014/main" val="3966532385"/>
                    </a:ext>
                  </a:extLst>
                </a:gridCol>
                <a:gridCol w="3024000">
                  <a:extLst>
                    <a:ext uri="{9D8B030D-6E8A-4147-A177-3AD203B41FA5}">
                      <a16:colId xmlns:a16="http://schemas.microsoft.com/office/drawing/2014/main" val="1214740528"/>
                    </a:ext>
                  </a:extLst>
                </a:gridCol>
              </a:tblGrid>
              <a:tr h="504000">
                <a:tc gridSpan="2">
                  <a:txBody>
                    <a:bodyPr/>
                    <a:lstStyle/>
                    <a:p>
                      <a:pPr marL="108000" lvl="0" indent="0" algn="ctr">
                        <a:lnSpc>
                          <a:spcPts val="1500"/>
                        </a:lnSpc>
                        <a:buFont typeface="Wingdings" panose="05000000000000000000" pitchFamily="2" charset="2"/>
                        <a:buNone/>
                        <a:tabLst>
                          <a:tab pos="5405755" algn="l"/>
                        </a:tabLst>
                      </a:pPr>
                      <a:r>
                        <a:rPr lang="ja-JP" altLang="en-US"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 目標項目</a:t>
                      </a:r>
                    </a:p>
                  </a:txBody>
                  <a:tcPr marL="36000" marR="36000" marT="54000" marB="5400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80000"/>
                      </a:srgbClr>
                    </a:solidFill>
                  </a:tcPr>
                </a:tc>
                <a:tc hMerge="1">
                  <a:txBody>
                    <a:bodyPr/>
                    <a:lstStyle/>
                    <a:p>
                      <a:pPr marL="108000" lvl="0" indent="0" algn="l">
                        <a:lnSpc>
                          <a:spcPts val="1400"/>
                        </a:lnSpc>
                        <a:buFont typeface="Wingdings" panose="05000000000000000000" pitchFamily="2" charset="2"/>
                        <a:buNone/>
                        <a:tabLst>
                          <a:tab pos="5405755" algn="l"/>
                        </a:tabLst>
                      </a:pPr>
                      <a:r>
                        <a:rPr lang="ja-JP" altLang="en-US"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 目標項目</a:t>
                      </a:r>
                      <a:endParaRPr lang="ja-JP"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54000" marB="5400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80000"/>
                      </a:srgbClr>
                    </a:solidFill>
                  </a:tcPr>
                </a:tc>
                <a:tc>
                  <a:txBody>
                    <a:bodyPr/>
                    <a:lstStyle/>
                    <a:p>
                      <a:pPr algn="ctr">
                        <a:lnSpc>
                          <a:spcPts val="1500"/>
                        </a:lnSpc>
                        <a:tabLst>
                          <a:tab pos="5405755" algn="l"/>
                        </a:tabLst>
                      </a:pPr>
                      <a:r>
                        <a:rPr lang="en-US" altLang="ja-JP"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2024</a:t>
                      </a:r>
                      <a:r>
                        <a:rPr lang="ja-JP" altLang="en-US"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年度</a:t>
                      </a:r>
                      <a:endParaRPr lang="en-US" altLang="ja-JP"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p>
                      <a:pPr algn="ctr">
                        <a:lnSpc>
                          <a:spcPts val="1500"/>
                        </a:lnSpc>
                        <a:tabLst>
                          <a:tab pos="5405755" algn="l"/>
                        </a:tabLst>
                      </a:pPr>
                      <a:r>
                        <a:rPr lang="ja-JP" altLang="en-US"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基準年度</a:t>
                      </a:r>
                      <a:endParaRPr lang="ja-JP"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54000" marB="54000" anchor="ctr">
                    <a:lnL w="1905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80000"/>
                      </a:srgbClr>
                    </a:solidFill>
                  </a:tcPr>
                </a:tc>
                <a:tc>
                  <a:txBody>
                    <a:bodyPr/>
                    <a:lstStyle/>
                    <a:p>
                      <a:pPr algn="ctr">
                        <a:lnSpc>
                          <a:spcPts val="1500"/>
                        </a:lnSpc>
                        <a:tabLst>
                          <a:tab pos="5405755" algn="l"/>
                        </a:tabLst>
                      </a:pPr>
                      <a:r>
                        <a:rPr lang="en-US" altLang="ja-JP"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2030</a:t>
                      </a:r>
                      <a:r>
                        <a:rPr lang="ja-JP" altLang="en-US"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年度</a:t>
                      </a:r>
                      <a:endParaRPr lang="en-US" altLang="ja-JP"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p>
                      <a:pPr algn="ctr">
                        <a:lnSpc>
                          <a:spcPts val="1500"/>
                        </a:lnSpc>
                        <a:tabLst>
                          <a:tab pos="5405755" algn="l"/>
                        </a:tabLst>
                      </a:pPr>
                      <a:r>
                        <a:rPr lang="ja-JP" altLang="en-US"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目標値</a:t>
                      </a:r>
                      <a:endParaRPr lang="en-US" altLang="ja-JP"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54000" marB="54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80000"/>
                      </a:srgbClr>
                    </a:solidFill>
                  </a:tcPr>
                </a:tc>
                <a:tc>
                  <a:txBody>
                    <a:bodyPr/>
                    <a:lstStyle/>
                    <a:p>
                      <a:pPr marL="0" marR="0" lvl="0" indent="0" algn="ctr" defTabSz="1280160" rtl="0" eaLnBrk="1" fontAlgn="auto" latinLnBrk="0" hangingPunct="1">
                        <a:lnSpc>
                          <a:spcPts val="1500"/>
                        </a:lnSpc>
                        <a:spcBef>
                          <a:spcPts val="0"/>
                        </a:spcBef>
                        <a:spcAft>
                          <a:spcPts val="0"/>
                        </a:spcAft>
                        <a:buClrTx/>
                        <a:buSzTx/>
                        <a:buFontTx/>
                        <a:buNone/>
                        <a:tabLst>
                          <a:tab pos="5405755" algn="l"/>
                        </a:tabLst>
                        <a:defRPr/>
                      </a:pPr>
                      <a:r>
                        <a:rPr lang="ja-JP" altLang="en-US"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目標設定の考え方</a:t>
                      </a:r>
                      <a:endParaRPr lang="ja-JP" altLang="ja-JP"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54000" marB="54000" anchor="ctr">
                    <a:lnL w="28575" cap="flat" cmpd="sng" algn="ctr">
                      <a:solidFill>
                        <a:schemeClr val="tx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80000"/>
                      </a:srgbClr>
                    </a:solidFill>
                  </a:tcPr>
                </a:tc>
                <a:extLst>
                  <a:ext uri="{0D108BD9-81ED-4DB2-BD59-A6C34878D82A}">
                    <a16:rowId xmlns:a16="http://schemas.microsoft.com/office/drawing/2014/main" val="745611974"/>
                  </a:ext>
                </a:extLst>
              </a:tr>
              <a:tr h="720000">
                <a:tc rowSpan="2">
                  <a:txBody>
                    <a:bodyPr/>
                    <a:lstStyle/>
                    <a:p>
                      <a:pPr marL="36000" lvl="0" indent="0" algn="ctr">
                        <a:lnSpc>
                          <a:spcPts val="1400"/>
                        </a:lnSpc>
                        <a:buFont typeface="Wingdings" panose="05000000000000000000" pitchFamily="2" charset="2"/>
                        <a:buNone/>
                        <a:tabLst>
                          <a:tab pos="5405755" algn="l"/>
                        </a:tabLst>
                      </a:pPr>
                      <a:r>
                        <a:rPr lang="ja-JP" altLang="en-US" sz="1050" b="0" kern="100" dirty="0">
                          <a:solidFill>
                            <a:schemeClr val="tx1"/>
                          </a:solidFill>
                          <a:effectLst/>
                          <a:latin typeface="Meiryo UI" panose="020B0604030504040204" pitchFamily="50" charset="-128"/>
                          <a:ea typeface="Meiryo UI" panose="020B0604030504040204" pitchFamily="50" charset="-128"/>
                        </a:rPr>
                        <a:t>一般廃棄物</a:t>
                      </a:r>
                      <a:endParaRPr lang="en-US" altLang="ja-JP" sz="1050" b="0" kern="100" dirty="0">
                        <a:solidFill>
                          <a:schemeClr val="tx1"/>
                        </a:solidFill>
                        <a:effectLst/>
                        <a:latin typeface="Meiryo UI" panose="020B0604030504040204" pitchFamily="50" charset="-128"/>
                        <a:ea typeface="Meiryo UI" panose="020B0604030504040204" pitchFamily="50" charset="-128"/>
                      </a:endParaRPr>
                    </a:p>
                  </a:txBody>
                  <a:tcPr marL="36000" marR="36000" marT="54000" marB="5400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algn="just">
                        <a:lnSpc>
                          <a:spcPts val="1500"/>
                        </a:lnSpc>
                        <a:tabLst>
                          <a:tab pos="5405755" algn="l"/>
                        </a:tabLst>
                      </a:pPr>
                      <a:r>
                        <a:rPr lang="en-US" altLang="ja-JP" sz="1300" b="1" kern="100" dirty="0">
                          <a:solidFill>
                            <a:schemeClr val="tx1"/>
                          </a:solidFill>
                          <a:effectLst/>
                          <a:latin typeface="Meiryo UI" panose="020B0604030504040204" pitchFamily="50" charset="-128"/>
                          <a:ea typeface="Meiryo UI" panose="020B0604030504040204" pitchFamily="50" charset="-128"/>
                        </a:rPr>
                        <a:t> </a:t>
                      </a:r>
                      <a:r>
                        <a:rPr lang="ja-JP" altLang="ja-JP" sz="1200" b="1" kern="100" dirty="0">
                          <a:solidFill>
                            <a:schemeClr val="tx1"/>
                          </a:solidFill>
                          <a:effectLst/>
                          <a:latin typeface="Meiryo UI" panose="020B0604030504040204" pitchFamily="50" charset="-128"/>
                          <a:ea typeface="Meiryo UI" panose="020B0604030504040204" pitchFamily="50" charset="-128"/>
                        </a:rPr>
                        <a:t>排出量</a:t>
                      </a:r>
                      <a:endParaRPr lang="ja-JP" altLang="ja-JP" sz="1200" b="0" strike="sngStrike" kern="100" baseline="30000" dirty="0">
                        <a:solidFill>
                          <a:schemeClr val="tx1"/>
                        </a:solidFill>
                        <a:effectLst/>
                        <a:highlight>
                          <a:srgbClr val="00FFFF"/>
                        </a:highlight>
                        <a:latin typeface="Meiryo UI" panose="020B0604030504040204" pitchFamily="50" charset="-128"/>
                        <a:ea typeface="Meiryo UI" panose="020B0604030504040204" pitchFamily="50" charset="-128"/>
                      </a:endParaRPr>
                    </a:p>
                  </a:txBody>
                  <a:tcPr marL="36000" marR="36000" marT="54000" marB="5400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500"/>
                        </a:lnSpc>
                        <a:tabLst>
                          <a:tab pos="5405755" algn="l"/>
                        </a:tabLst>
                      </a:pPr>
                      <a:r>
                        <a:rPr lang="en-US"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277.0</a:t>
                      </a:r>
                      <a:endParaRPr 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54000" marB="54000" anchor="ctr">
                    <a:lnL w="1905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500"/>
                        </a:lnSpc>
                        <a:tabLst>
                          <a:tab pos="5405755" algn="l"/>
                        </a:tabLst>
                      </a:pPr>
                      <a:r>
                        <a:rPr lang="en-US"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263.1</a:t>
                      </a:r>
                    </a:p>
                  </a:txBody>
                  <a:tcPr marL="36000" marR="36000" marT="54000" marB="54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marL="0" marR="0" lvl="0" indent="0" algn="just" defTabSz="1280160" rtl="0" eaLnBrk="1" fontAlgn="auto" latinLnBrk="0" hangingPunct="1">
                        <a:lnSpc>
                          <a:spcPts val="1500"/>
                        </a:lnSpc>
                        <a:spcBef>
                          <a:spcPts val="0"/>
                        </a:spcBef>
                        <a:spcAft>
                          <a:spcPts val="0"/>
                        </a:spcAft>
                        <a:buClrTx/>
                        <a:buSzTx/>
                        <a:buFontTx/>
                        <a:buNone/>
                        <a:tabLst>
                          <a:tab pos="5405755" algn="l"/>
                        </a:tabLst>
                        <a:defRPr/>
                      </a:pPr>
                      <a:r>
                        <a:rPr lang="ja-JP" altLang="en-US" sz="1050" b="0" kern="100" dirty="0">
                          <a:solidFill>
                            <a:schemeClr val="tx1"/>
                          </a:solidFill>
                          <a:effectLst/>
                          <a:latin typeface="Meiryo UI" panose="020B0604030504040204" pitchFamily="50" charset="-128"/>
                          <a:ea typeface="Meiryo UI" panose="020B0604030504040204" pitchFamily="50" charset="-128"/>
                        </a:rPr>
                        <a:t>削減推移が緩やかになってきているなか、単純将来推計による▲</a:t>
                      </a:r>
                      <a:r>
                        <a:rPr lang="en-US" altLang="ja-JP" sz="1050" b="0" kern="100" dirty="0">
                          <a:solidFill>
                            <a:schemeClr val="tx1"/>
                          </a:solidFill>
                          <a:effectLst/>
                          <a:latin typeface="Meiryo UI" panose="020B0604030504040204" pitchFamily="50" charset="-128"/>
                          <a:ea typeface="Meiryo UI" panose="020B0604030504040204" pitchFamily="50" charset="-128"/>
                        </a:rPr>
                        <a:t>1.8</a:t>
                      </a:r>
                      <a:r>
                        <a:rPr lang="ja-JP" altLang="en-US" sz="1050" b="0" kern="100" dirty="0">
                          <a:solidFill>
                            <a:schemeClr val="tx1"/>
                          </a:solidFill>
                          <a:effectLst/>
                          <a:latin typeface="Meiryo UI" panose="020B0604030504040204" pitchFamily="50" charset="-128"/>
                          <a:ea typeface="Meiryo UI" panose="020B0604030504040204" pitchFamily="50" charset="-128"/>
                        </a:rPr>
                        <a:t>％（基準年度比）に加え、ごみの減量化を推進することで▲</a:t>
                      </a:r>
                      <a:r>
                        <a:rPr lang="en-US" altLang="ja-JP" sz="1050" b="0" kern="100" dirty="0">
                          <a:solidFill>
                            <a:schemeClr val="tx1"/>
                          </a:solidFill>
                          <a:effectLst/>
                          <a:latin typeface="Meiryo UI" panose="020B0604030504040204" pitchFamily="50" charset="-128"/>
                          <a:ea typeface="Meiryo UI" panose="020B0604030504040204" pitchFamily="50" charset="-128"/>
                        </a:rPr>
                        <a:t>5.0</a:t>
                      </a:r>
                      <a:r>
                        <a:rPr lang="ja-JP" altLang="en-US" sz="1050" b="0" kern="100" dirty="0">
                          <a:solidFill>
                            <a:schemeClr val="tx1"/>
                          </a:solidFill>
                          <a:effectLst/>
                          <a:latin typeface="Meiryo UI" panose="020B0604030504040204" pitchFamily="50" charset="-128"/>
                          <a:ea typeface="Meiryo UI" panose="020B0604030504040204" pitchFamily="50" charset="-128"/>
                        </a:rPr>
                        <a:t>％をめざす。</a:t>
                      </a:r>
                      <a:endParaRPr lang="ja-JP"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2000" marR="72000" marT="54000" marB="54000" anchor="ctr">
                    <a:lnL w="28575" cap="flat" cmpd="sng" algn="ctr">
                      <a:solidFill>
                        <a:schemeClr val="tx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extLst>
                  <a:ext uri="{0D108BD9-81ED-4DB2-BD59-A6C34878D82A}">
                    <a16:rowId xmlns:a16="http://schemas.microsoft.com/office/drawing/2014/main" val="800951480"/>
                  </a:ext>
                </a:extLst>
              </a:tr>
              <a:tr h="864000">
                <a:tc vMerge="1">
                  <a:txBody>
                    <a:bodyPr/>
                    <a:lstStyle/>
                    <a:p>
                      <a:pPr marL="108000" lvl="0" indent="-72000" algn="just">
                        <a:lnSpc>
                          <a:spcPts val="1400"/>
                        </a:lnSpc>
                        <a:buFont typeface="Wingdings" panose="05000000000000000000" pitchFamily="2" charset="2"/>
                        <a:buChar char=""/>
                        <a:tabLst>
                          <a:tab pos="5405755" algn="l"/>
                        </a:tabLst>
                      </a:pPr>
                      <a:endParaRPr lang="en-US" altLang="ja-JP" sz="1050" b="0" kern="100" dirty="0">
                        <a:solidFill>
                          <a:schemeClr val="tx1"/>
                        </a:solidFill>
                        <a:effectLst/>
                        <a:latin typeface="Meiryo UI" panose="020B0604030504040204" pitchFamily="50" charset="-128"/>
                        <a:ea typeface="Meiryo UI" panose="020B0604030504040204" pitchFamily="50" charset="-128"/>
                      </a:endParaRPr>
                    </a:p>
                  </a:txBody>
                  <a:tcPr marL="36000" marR="36000" marT="54000" marB="5400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algn="just">
                        <a:lnSpc>
                          <a:spcPts val="1500"/>
                        </a:lnSpc>
                        <a:tabLst>
                          <a:tab pos="5405755" algn="l"/>
                        </a:tabLst>
                      </a:pPr>
                      <a:r>
                        <a:rPr lang="en-US" altLang="ja-JP" sz="1300" b="1" kern="100" dirty="0">
                          <a:solidFill>
                            <a:schemeClr val="tx1"/>
                          </a:solidFill>
                          <a:effectLst/>
                          <a:latin typeface="Meiryo UI" panose="020B0604030504040204" pitchFamily="50" charset="-128"/>
                          <a:ea typeface="Meiryo UI" panose="020B0604030504040204" pitchFamily="50" charset="-128"/>
                        </a:rPr>
                        <a:t> </a:t>
                      </a:r>
                      <a:r>
                        <a:rPr lang="ja-JP" altLang="ja-JP" sz="1200" b="1" kern="100" dirty="0">
                          <a:solidFill>
                            <a:schemeClr val="tx1"/>
                          </a:solidFill>
                          <a:effectLst/>
                          <a:latin typeface="Meiryo UI" panose="020B0604030504040204" pitchFamily="50" charset="-128"/>
                          <a:ea typeface="Meiryo UI" panose="020B0604030504040204" pitchFamily="50" charset="-128"/>
                        </a:rPr>
                        <a:t>最終処分量</a:t>
                      </a:r>
                      <a:endParaRPr lang="ja-JP" altLang="ja-JP" sz="1200" b="0" strike="sngStrike" kern="100" baseline="30000" dirty="0">
                        <a:solidFill>
                          <a:schemeClr val="tx1"/>
                        </a:solidFill>
                        <a:effectLst/>
                        <a:highlight>
                          <a:srgbClr val="00FFFF"/>
                        </a:highlight>
                        <a:latin typeface="Meiryo UI" panose="020B0604030504040204" pitchFamily="50" charset="-128"/>
                        <a:ea typeface="Meiryo UI" panose="020B0604030504040204" pitchFamily="50" charset="-128"/>
                      </a:endParaRPr>
                    </a:p>
                  </a:txBody>
                  <a:tcPr marL="36000" marR="36000" marT="54000" marB="5400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500"/>
                        </a:lnSpc>
                        <a:tabLst>
                          <a:tab pos="5405755" algn="l"/>
                        </a:tabLst>
                      </a:pPr>
                      <a:r>
                        <a:rPr lang="en-US"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31.0</a:t>
                      </a:r>
                      <a:endParaRPr 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54000" marB="54000" anchor="ctr">
                    <a:lnL w="1905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500"/>
                        </a:lnSpc>
                        <a:tabLst>
                          <a:tab pos="5405755" algn="l"/>
                        </a:tabLst>
                      </a:pPr>
                      <a:r>
                        <a:rPr lang="en-US"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29.5</a:t>
                      </a:r>
                    </a:p>
                  </a:txBody>
                  <a:tcPr marL="36000" marR="36000" marT="54000" marB="54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marL="0" marR="0" lvl="0" indent="0" algn="just" defTabSz="1280160" rtl="0" eaLnBrk="1" fontAlgn="auto" latinLnBrk="0" hangingPunct="1">
                        <a:lnSpc>
                          <a:spcPts val="1500"/>
                        </a:lnSpc>
                        <a:spcBef>
                          <a:spcPts val="0"/>
                        </a:spcBef>
                        <a:spcAft>
                          <a:spcPts val="0"/>
                        </a:spcAft>
                        <a:buClrTx/>
                        <a:buSzTx/>
                        <a:buFontTx/>
                        <a:buNone/>
                        <a:tabLst>
                          <a:tab pos="5405755" algn="l"/>
                        </a:tabLst>
                        <a:defRPr/>
                      </a:pPr>
                      <a:r>
                        <a:rPr lang="ja-JP" altLang="en-US"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削減推移が緩やかになってきているなか、単純将来推計による▲</a:t>
                      </a:r>
                      <a:r>
                        <a:rPr lang="en-US"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1.8%</a:t>
                      </a:r>
                      <a:r>
                        <a:rPr lang="ja-JP" altLang="en-US"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（基準年度比）に加え、ごみの減量化と併せて、分別排出や再資源化等を推進することで▲</a:t>
                      </a:r>
                      <a:r>
                        <a:rPr lang="en-US"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4.9</a:t>
                      </a:r>
                      <a:r>
                        <a:rPr lang="ja-JP" altLang="en-US"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％をめざす。</a:t>
                      </a:r>
                      <a:endParaRPr lang="ja-JP"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2000" marR="72000" marT="54000" marB="54000" anchor="ctr">
                    <a:lnL w="28575" cap="flat" cmpd="sng" algn="ctr">
                      <a:solidFill>
                        <a:schemeClr val="tx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extLst>
                  <a:ext uri="{0D108BD9-81ED-4DB2-BD59-A6C34878D82A}">
                    <a16:rowId xmlns:a16="http://schemas.microsoft.com/office/drawing/2014/main" val="2974589238"/>
                  </a:ext>
                </a:extLst>
              </a:tr>
              <a:tr h="648000">
                <a:tc rowSpan="2">
                  <a:txBody>
                    <a:bodyPr/>
                    <a:lstStyle/>
                    <a:p>
                      <a:pPr marL="36000" lvl="0" indent="0" algn="ctr">
                        <a:lnSpc>
                          <a:spcPts val="1400"/>
                        </a:lnSpc>
                        <a:buFont typeface="Wingdings" panose="05000000000000000000" pitchFamily="2" charset="2"/>
                        <a:buNone/>
                        <a:tabLst>
                          <a:tab pos="5405755" algn="l"/>
                        </a:tabLst>
                      </a:pPr>
                      <a:r>
                        <a:rPr lang="ja-JP" altLang="en-US" sz="1050" b="0" kern="100" dirty="0">
                          <a:solidFill>
                            <a:schemeClr val="tx1"/>
                          </a:solidFill>
                          <a:effectLst/>
                          <a:latin typeface="Meiryo UI" panose="020B0604030504040204" pitchFamily="50" charset="-128"/>
                          <a:ea typeface="Meiryo UI" panose="020B0604030504040204" pitchFamily="50" charset="-128"/>
                        </a:rPr>
                        <a:t>産業廃棄物</a:t>
                      </a:r>
                      <a:endParaRPr lang="en-US" altLang="ja-JP" sz="1050" b="0" kern="100" dirty="0">
                        <a:solidFill>
                          <a:schemeClr val="tx1"/>
                        </a:solidFill>
                        <a:effectLst/>
                        <a:latin typeface="Meiryo UI" panose="020B0604030504040204" pitchFamily="50" charset="-128"/>
                        <a:ea typeface="Meiryo UI" panose="020B0604030504040204" pitchFamily="50" charset="-128"/>
                      </a:endParaRPr>
                    </a:p>
                  </a:txBody>
                  <a:tcPr marL="36000" marR="36000" marT="54000" marB="5400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algn="just">
                        <a:lnSpc>
                          <a:spcPts val="1500"/>
                        </a:lnSpc>
                        <a:tabLst>
                          <a:tab pos="5405755" algn="l"/>
                        </a:tabLst>
                      </a:pPr>
                      <a:r>
                        <a:rPr lang="en-US" altLang="ja-JP" sz="1100" b="1" kern="100" dirty="0">
                          <a:solidFill>
                            <a:schemeClr val="tx1"/>
                          </a:solidFill>
                          <a:effectLst/>
                          <a:latin typeface="Meiryo UI" panose="020B0604030504040204" pitchFamily="50" charset="-128"/>
                          <a:ea typeface="Meiryo UI" panose="020B0604030504040204" pitchFamily="50" charset="-128"/>
                        </a:rPr>
                        <a:t> </a:t>
                      </a:r>
                      <a:r>
                        <a:rPr lang="ja-JP" altLang="ja-JP" sz="1200" b="1" kern="100" dirty="0">
                          <a:solidFill>
                            <a:schemeClr val="tx1"/>
                          </a:solidFill>
                          <a:effectLst/>
                          <a:latin typeface="Meiryo UI" panose="020B0604030504040204" pitchFamily="50" charset="-128"/>
                          <a:ea typeface="Meiryo UI" panose="020B0604030504040204" pitchFamily="50" charset="-128"/>
                        </a:rPr>
                        <a:t>排出量</a:t>
                      </a:r>
                    </a:p>
                  </a:txBody>
                  <a:tcPr marL="36000" marR="36000" marT="54000" marB="5400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marL="0" marR="0" lvl="0" indent="0" algn="ctr" defTabSz="1280160" rtl="0" eaLnBrk="1" fontAlgn="auto" latinLnBrk="0" hangingPunct="1">
                        <a:lnSpc>
                          <a:spcPts val="1500"/>
                        </a:lnSpc>
                        <a:spcBef>
                          <a:spcPts val="0"/>
                        </a:spcBef>
                        <a:spcAft>
                          <a:spcPts val="0"/>
                        </a:spcAft>
                        <a:buClrTx/>
                        <a:buSzTx/>
                        <a:buFontTx/>
                        <a:buNone/>
                        <a:tabLst>
                          <a:tab pos="5405755" algn="l"/>
                        </a:tabLst>
                        <a:defRPr/>
                      </a:pPr>
                      <a:r>
                        <a:rPr lang="en-US"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1,336</a:t>
                      </a:r>
                      <a:endParaRPr lang="ja-JP"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54000" marB="54000" anchor="ctr">
                    <a:lnL w="1905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marL="0" marR="0" lvl="0" indent="0" algn="ctr" defTabSz="1280160" rtl="0" eaLnBrk="1" fontAlgn="auto" latinLnBrk="0" hangingPunct="1">
                        <a:lnSpc>
                          <a:spcPts val="1500"/>
                        </a:lnSpc>
                        <a:spcBef>
                          <a:spcPts val="0"/>
                        </a:spcBef>
                        <a:spcAft>
                          <a:spcPts val="0"/>
                        </a:spcAft>
                        <a:buClrTx/>
                        <a:buSzTx/>
                        <a:buFontTx/>
                        <a:buNone/>
                        <a:tabLst>
                          <a:tab pos="5405755" algn="l"/>
                        </a:tabLst>
                        <a:defRPr/>
                      </a:pPr>
                      <a:r>
                        <a:rPr lang="en-US"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1,340</a:t>
                      </a:r>
                      <a:endParaRPr lang="ja-JP"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54000" marB="54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rowSpan="2">
                  <a:txBody>
                    <a:bodyPr/>
                    <a:lstStyle/>
                    <a:p>
                      <a:pPr marL="0" marR="0" lvl="0" indent="0" algn="just" defTabSz="1280160" rtl="0" eaLnBrk="1" fontAlgn="auto" latinLnBrk="0" hangingPunct="1">
                        <a:lnSpc>
                          <a:spcPts val="1500"/>
                        </a:lnSpc>
                        <a:spcBef>
                          <a:spcPts val="0"/>
                        </a:spcBef>
                        <a:spcAft>
                          <a:spcPts val="0"/>
                        </a:spcAft>
                        <a:buClrTx/>
                        <a:buSzTx/>
                        <a:buFontTx/>
                        <a:buNone/>
                        <a:tabLst>
                          <a:tab pos="5405755" algn="l"/>
                        </a:tabLst>
                        <a:defRPr/>
                      </a:pPr>
                      <a:r>
                        <a:rPr lang="ja-JP" altLang="en-US"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産業活動指標の推移を踏まえ、排出量の微増を見込んだうえで、最終処分量については、削減推移が緩やかになってきているなか、廃プラスチック類の再生利用や建設混合廃棄物の発生抑制などの対策を促進することにより、これまでと同程度の削減率をめざす。</a:t>
                      </a:r>
                      <a:endParaRPr lang="en-US"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2000" marR="72000" marT="54000" marB="54000" anchor="ctr">
                    <a:lnL w="28575" cap="flat" cmpd="sng" algn="ctr">
                      <a:solidFill>
                        <a:schemeClr val="tx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extLst>
                  <a:ext uri="{0D108BD9-81ED-4DB2-BD59-A6C34878D82A}">
                    <a16:rowId xmlns:a16="http://schemas.microsoft.com/office/drawing/2014/main" val="577729896"/>
                  </a:ext>
                </a:extLst>
              </a:tr>
              <a:tr h="648000">
                <a:tc vMerge="1">
                  <a:txBody>
                    <a:bodyPr/>
                    <a:lstStyle/>
                    <a:p>
                      <a:pPr marL="108000" lvl="0" indent="-72000" algn="just">
                        <a:lnSpc>
                          <a:spcPts val="1400"/>
                        </a:lnSpc>
                        <a:buFont typeface="Wingdings" panose="05000000000000000000" pitchFamily="2" charset="2"/>
                        <a:buChar char=""/>
                        <a:tabLst>
                          <a:tab pos="5405755" algn="l"/>
                        </a:tabLst>
                      </a:pPr>
                      <a:endParaRPr lang="en-US" altLang="ja-JP" sz="1050" b="0" kern="100" dirty="0">
                        <a:solidFill>
                          <a:schemeClr val="tx1"/>
                        </a:solidFill>
                        <a:effectLst/>
                        <a:latin typeface="Meiryo UI" panose="020B0604030504040204" pitchFamily="50" charset="-128"/>
                        <a:ea typeface="Meiryo UI" panose="020B0604030504040204" pitchFamily="50" charset="-128"/>
                      </a:endParaRPr>
                    </a:p>
                  </a:txBody>
                  <a:tcPr marL="36000" marR="36000" marT="54000" marB="5400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algn="just">
                        <a:lnSpc>
                          <a:spcPts val="1500"/>
                        </a:lnSpc>
                        <a:tabLst>
                          <a:tab pos="5405755" algn="l"/>
                        </a:tabLst>
                      </a:pPr>
                      <a:r>
                        <a:rPr lang="en-US" altLang="ja-JP" sz="1100" b="1" kern="100" dirty="0">
                          <a:solidFill>
                            <a:schemeClr val="tx1"/>
                          </a:solidFill>
                          <a:effectLst/>
                          <a:latin typeface="Meiryo UI" panose="020B0604030504040204" pitchFamily="50" charset="-128"/>
                          <a:ea typeface="Meiryo UI" panose="020B0604030504040204" pitchFamily="50" charset="-128"/>
                        </a:rPr>
                        <a:t> </a:t>
                      </a:r>
                      <a:r>
                        <a:rPr lang="ja-JP" altLang="ja-JP" sz="1200" b="1" kern="100" dirty="0">
                          <a:solidFill>
                            <a:schemeClr val="tx1"/>
                          </a:solidFill>
                          <a:effectLst/>
                          <a:latin typeface="Meiryo UI" panose="020B0604030504040204" pitchFamily="50" charset="-128"/>
                          <a:ea typeface="Meiryo UI" panose="020B0604030504040204" pitchFamily="50" charset="-128"/>
                        </a:rPr>
                        <a:t>最終処分量</a:t>
                      </a:r>
                    </a:p>
                  </a:txBody>
                  <a:tcPr marL="36000" marR="36000" marT="54000" marB="5400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marL="0" marR="0" lvl="0" indent="0" algn="ctr" defTabSz="1280160" rtl="0" eaLnBrk="1" fontAlgn="auto" latinLnBrk="0" hangingPunct="1">
                        <a:lnSpc>
                          <a:spcPts val="1500"/>
                        </a:lnSpc>
                        <a:spcBef>
                          <a:spcPts val="0"/>
                        </a:spcBef>
                        <a:spcAft>
                          <a:spcPts val="0"/>
                        </a:spcAft>
                        <a:buClrTx/>
                        <a:buSzTx/>
                        <a:buFontTx/>
                        <a:buNone/>
                        <a:tabLst>
                          <a:tab pos="5405755" algn="l"/>
                        </a:tabLst>
                        <a:defRPr/>
                      </a:pPr>
                      <a:r>
                        <a:rPr lang="en-US"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37</a:t>
                      </a:r>
                      <a:endParaRPr lang="ja-JP"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54000" marB="54000" anchor="ctr">
                    <a:lnL w="1905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marL="0" marR="0" lvl="0" indent="0" algn="ctr" defTabSz="1280160" rtl="0" eaLnBrk="1" fontAlgn="auto" latinLnBrk="0" hangingPunct="1">
                        <a:lnSpc>
                          <a:spcPts val="1500"/>
                        </a:lnSpc>
                        <a:spcBef>
                          <a:spcPts val="0"/>
                        </a:spcBef>
                        <a:spcAft>
                          <a:spcPts val="0"/>
                        </a:spcAft>
                        <a:buClrTx/>
                        <a:buSzTx/>
                        <a:buFontTx/>
                        <a:buNone/>
                        <a:tabLst>
                          <a:tab pos="5405755" algn="l"/>
                        </a:tabLst>
                        <a:defRPr/>
                      </a:pPr>
                      <a:r>
                        <a:rPr lang="en-US"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35</a:t>
                      </a:r>
                    </a:p>
                  </a:txBody>
                  <a:tcPr marL="36000" marR="36000" marT="54000" marB="54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339933">
                        <a:alpha val="10000"/>
                      </a:srgbClr>
                    </a:solidFill>
                  </a:tcPr>
                </a:tc>
                <a:tc vMerge="1">
                  <a:txBody>
                    <a:bodyPr/>
                    <a:lstStyle/>
                    <a:p>
                      <a:pPr marL="0" marR="0" lvl="0" indent="0" algn="just" defTabSz="1280160" rtl="0" eaLnBrk="1" fontAlgn="auto" latinLnBrk="0" hangingPunct="1">
                        <a:lnSpc>
                          <a:spcPts val="1500"/>
                        </a:lnSpc>
                        <a:spcBef>
                          <a:spcPts val="0"/>
                        </a:spcBef>
                        <a:spcAft>
                          <a:spcPts val="0"/>
                        </a:spcAft>
                        <a:buClrTx/>
                        <a:buSzTx/>
                        <a:buFontTx/>
                        <a:buNone/>
                        <a:tabLst>
                          <a:tab pos="5405755" algn="l"/>
                        </a:tabLst>
                        <a:defRPr/>
                      </a:pPr>
                      <a:endParaRPr lang="en-US" altLang="ja-JP" sz="1050" b="0" kern="100" dirty="0">
                        <a:solidFill>
                          <a:schemeClr val="tx1"/>
                        </a:solidFill>
                        <a:effectLst/>
                        <a:highlight>
                          <a:srgbClr val="FFFF00"/>
                        </a:highlight>
                        <a:latin typeface="Meiryo UI" panose="020B0604030504040204" pitchFamily="50" charset="-128"/>
                        <a:ea typeface="Meiryo UI" panose="020B0604030504040204" pitchFamily="50" charset="-128"/>
                        <a:cs typeface="Times New Roman" panose="02020603050405020304" pitchFamily="18" charset="0"/>
                      </a:endParaRPr>
                    </a:p>
                  </a:txBody>
                  <a:tcPr marL="72000" marR="72000" marT="54000" marB="54000" anchor="ctr">
                    <a:lnL w="28575" cap="flat" cmpd="sng" algn="ctr">
                      <a:solidFill>
                        <a:schemeClr val="tx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extLst>
                  <a:ext uri="{0D108BD9-81ED-4DB2-BD59-A6C34878D82A}">
                    <a16:rowId xmlns:a16="http://schemas.microsoft.com/office/drawing/2014/main" val="2236356090"/>
                  </a:ext>
                </a:extLst>
              </a:tr>
            </a:tbl>
          </a:graphicData>
        </a:graphic>
      </p:graphicFrame>
      <p:sp>
        <p:nvSpPr>
          <p:cNvPr id="37" name="角丸四角形 92">
            <a:extLst>
              <a:ext uri="{FF2B5EF4-FFF2-40B4-BE49-F238E27FC236}">
                <a16:creationId xmlns:a16="http://schemas.microsoft.com/office/drawing/2014/main" id="{5B2C5869-3136-4778-A015-EAD272E4D2D1}"/>
              </a:ext>
            </a:extLst>
          </p:cNvPr>
          <p:cNvSpPr/>
          <p:nvPr/>
        </p:nvSpPr>
        <p:spPr>
          <a:xfrm>
            <a:off x="93610" y="104653"/>
            <a:ext cx="6233940"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第４章　次期計画の目標の考え方</a:t>
            </a:r>
          </a:p>
        </p:txBody>
      </p:sp>
      <p:sp>
        <p:nvSpPr>
          <p:cNvPr id="42" name="タイトル 1">
            <a:extLst>
              <a:ext uri="{FF2B5EF4-FFF2-40B4-BE49-F238E27FC236}">
                <a16:creationId xmlns:a16="http://schemas.microsoft.com/office/drawing/2014/main" id="{D8522649-1557-468B-8E4D-8DFC277412DC}"/>
              </a:ext>
            </a:extLst>
          </p:cNvPr>
          <p:cNvSpPr txBox="1">
            <a:spLocks/>
          </p:cNvSpPr>
          <p:nvPr/>
        </p:nvSpPr>
        <p:spPr>
          <a:xfrm>
            <a:off x="8070229" y="940427"/>
            <a:ext cx="3038577" cy="307955"/>
          </a:xfrm>
          <a:prstGeom prst="rect">
            <a:avLst/>
          </a:prstGeom>
          <a:noFill/>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lgn="ctr">
              <a:defRPr/>
            </a:pPr>
            <a:r>
              <a:rPr lang="en-US" altLang="ja-JP" sz="1400" b="1" kern="0" dirty="0">
                <a:solidFill>
                  <a:schemeClr val="tx1"/>
                </a:solidFill>
                <a:latin typeface="Meiryo UI" panose="020B0604030504040204" pitchFamily="50" charset="-128"/>
                <a:ea typeface="Meiryo UI" panose="020B0604030504040204" pitchFamily="50" charset="-128"/>
              </a:rPr>
              <a:t>【</a:t>
            </a:r>
            <a:r>
              <a:rPr lang="ja-JP" altLang="en-US" sz="1400" b="1" kern="0" dirty="0">
                <a:solidFill>
                  <a:schemeClr val="tx1"/>
                </a:solidFill>
                <a:latin typeface="Meiryo UI" panose="020B0604030504040204" pitchFamily="50" charset="-128"/>
                <a:ea typeface="Meiryo UI" panose="020B0604030504040204" pitchFamily="50" charset="-128"/>
              </a:rPr>
              <a:t>全体像イメージ：４つの柱</a:t>
            </a:r>
            <a:r>
              <a:rPr lang="en-US" altLang="ja-JP" sz="1400" b="1" kern="0" dirty="0">
                <a:solidFill>
                  <a:schemeClr val="tx1"/>
                </a:solidFill>
                <a:latin typeface="Meiryo UI" panose="020B0604030504040204" pitchFamily="50" charset="-128"/>
                <a:ea typeface="Meiryo UI" panose="020B0604030504040204" pitchFamily="50" charset="-128"/>
              </a:rPr>
              <a:t>】</a:t>
            </a:r>
            <a:endParaRPr lang="ja-JP" altLang="en-US" sz="1400" b="1" kern="0" dirty="0">
              <a:solidFill>
                <a:schemeClr val="tx1"/>
              </a:solidFill>
              <a:latin typeface="Meiryo UI" panose="020B0604030504040204" pitchFamily="50" charset="-128"/>
              <a:ea typeface="Meiryo UI" panose="020B0604030504040204" pitchFamily="50" charset="-128"/>
            </a:endParaRPr>
          </a:p>
        </p:txBody>
      </p:sp>
      <p:sp>
        <p:nvSpPr>
          <p:cNvPr id="46" name="円: 塗りつぶしなし 45">
            <a:extLst>
              <a:ext uri="{FF2B5EF4-FFF2-40B4-BE49-F238E27FC236}">
                <a16:creationId xmlns:a16="http://schemas.microsoft.com/office/drawing/2014/main" id="{241613D4-77FE-444D-980D-9FFFD2925B48}"/>
              </a:ext>
            </a:extLst>
          </p:cNvPr>
          <p:cNvSpPr/>
          <p:nvPr/>
        </p:nvSpPr>
        <p:spPr>
          <a:xfrm>
            <a:off x="7682464" y="1243900"/>
            <a:ext cx="3830362" cy="1493758"/>
          </a:xfrm>
          <a:prstGeom prst="donut">
            <a:avLst/>
          </a:prstGeom>
          <a:solidFill>
            <a:srgbClr val="339933">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48" name="テキスト ボックス 47">
            <a:extLst>
              <a:ext uri="{FF2B5EF4-FFF2-40B4-BE49-F238E27FC236}">
                <a16:creationId xmlns:a16="http://schemas.microsoft.com/office/drawing/2014/main" id="{35004B3D-B389-4203-B9FC-2527A51AED71}"/>
              </a:ext>
            </a:extLst>
          </p:cNvPr>
          <p:cNvSpPr txBox="1"/>
          <p:nvPr/>
        </p:nvSpPr>
        <p:spPr>
          <a:xfrm>
            <a:off x="8355645" y="1339431"/>
            <a:ext cx="2448000" cy="306000"/>
          </a:xfrm>
          <a:prstGeom prst="rect">
            <a:avLst/>
          </a:prstGeom>
          <a:solidFill>
            <a:srgbClr val="FDE6B9"/>
          </a:solidFill>
          <a:ln>
            <a:noFill/>
          </a:ln>
        </p:spPr>
        <p:txBody>
          <a:bodyPr wrap="square" lIns="72000" rIns="72000" rtlCol="0" anchor="ctr">
            <a:spAutoFit/>
          </a:bodyPr>
          <a:lstStyle/>
          <a:p>
            <a:pPr algn="ctr">
              <a:lnSpc>
                <a:spcPts val="1300"/>
              </a:lnSpc>
              <a:spcBef>
                <a:spcPts val="600"/>
              </a:spcBef>
            </a:pPr>
            <a:r>
              <a:rPr kumimoji="1" lang="ja-JP" altLang="en-US" sz="1300" b="1">
                <a:latin typeface="Meiryo UI" panose="020B0604030504040204" pitchFamily="50" charset="-128"/>
                <a:ea typeface="Meiryo UI" panose="020B0604030504040204" pitchFamily="50" charset="-128"/>
              </a:rPr>
              <a:t>① サーキュラーエコノミーへの移行</a:t>
            </a:r>
            <a:endParaRPr kumimoji="1" lang="en-US" altLang="ja-JP" sz="1300" b="1">
              <a:latin typeface="Meiryo UI" panose="020B0604030504040204" pitchFamily="50" charset="-128"/>
              <a:ea typeface="Meiryo UI" panose="020B0604030504040204" pitchFamily="50" charset="-128"/>
            </a:endParaRPr>
          </a:p>
        </p:txBody>
      </p:sp>
      <p:sp>
        <p:nvSpPr>
          <p:cNvPr id="50" name="テキスト ボックス 49">
            <a:extLst>
              <a:ext uri="{FF2B5EF4-FFF2-40B4-BE49-F238E27FC236}">
                <a16:creationId xmlns:a16="http://schemas.microsoft.com/office/drawing/2014/main" id="{564C41F9-4C71-4719-85D6-D38CFF760AA7}"/>
              </a:ext>
            </a:extLst>
          </p:cNvPr>
          <p:cNvSpPr txBox="1"/>
          <p:nvPr/>
        </p:nvSpPr>
        <p:spPr>
          <a:xfrm>
            <a:off x="6656421" y="1878882"/>
            <a:ext cx="2232000" cy="306000"/>
          </a:xfrm>
          <a:prstGeom prst="rect">
            <a:avLst/>
          </a:prstGeom>
          <a:solidFill>
            <a:srgbClr val="FDE6B9"/>
          </a:solidFill>
          <a:ln>
            <a:noFill/>
          </a:ln>
        </p:spPr>
        <p:txBody>
          <a:bodyPr wrap="none" lIns="72000" rIns="72000" rtlCol="0" anchor="ctr">
            <a:spAutoFit/>
          </a:bodyPr>
          <a:lstStyle/>
          <a:p>
            <a:pPr algn="ctr">
              <a:lnSpc>
                <a:spcPts val="1300"/>
              </a:lnSpc>
              <a:spcBef>
                <a:spcPts val="600"/>
              </a:spcBef>
            </a:pPr>
            <a:r>
              <a:rPr kumimoji="1" lang="ja-JP" altLang="en-US" sz="1300" b="1" dirty="0">
                <a:latin typeface="Meiryo UI" panose="020B0604030504040204" pitchFamily="50" charset="-128"/>
                <a:ea typeface="Meiryo UI" panose="020B0604030504040204" pitchFamily="50" charset="-128"/>
              </a:rPr>
              <a:t>② プラスチックごみ対策の推進</a:t>
            </a:r>
            <a:endParaRPr kumimoji="1" lang="en-US" altLang="ja-JP" sz="1300" b="1" dirty="0">
              <a:latin typeface="Meiryo UI" panose="020B0604030504040204" pitchFamily="50" charset="-128"/>
              <a:ea typeface="Meiryo UI" panose="020B0604030504040204" pitchFamily="50" charset="-128"/>
            </a:endParaRPr>
          </a:p>
        </p:txBody>
      </p:sp>
      <p:sp>
        <p:nvSpPr>
          <p:cNvPr id="53" name="テキスト ボックス 52">
            <a:extLst>
              <a:ext uri="{FF2B5EF4-FFF2-40B4-BE49-F238E27FC236}">
                <a16:creationId xmlns:a16="http://schemas.microsoft.com/office/drawing/2014/main" id="{42C06545-F8DC-4558-AEB2-C01FF4A0ED77}"/>
              </a:ext>
            </a:extLst>
          </p:cNvPr>
          <p:cNvSpPr txBox="1"/>
          <p:nvPr/>
        </p:nvSpPr>
        <p:spPr>
          <a:xfrm>
            <a:off x="8365805" y="2303192"/>
            <a:ext cx="2448000" cy="306000"/>
          </a:xfrm>
          <a:prstGeom prst="rect">
            <a:avLst/>
          </a:prstGeom>
          <a:solidFill>
            <a:srgbClr val="FDE6B9"/>
          </a:solidFill>
          <a:ln>
            <a:noFill/>
          </a:ln>
        </p:spPr>
        <p:txBody>
          <a:bodyPr wrap="square" lIns="72000" rIns="72000" rtlCol="0" anchor="ctr">
            <a:spAutoFit/>
          </a:bodyPr>
          <a:lstStyle/>
          <a:p>
            <a:pPr algn="ctr">
              <a:spcBef>
                <a:spcPts val="600"/>
              </a:spcBef>
            </a:pPr>
            <a:r>
              <a:rPr kumimoji="1" lang="ja-JP" altLang="en-US" sz="1300" b="1" dirty="0">
                <a:latin typeface="Meiryo UI" panose="020B0604030504040204" pitchFamily="50" charset="-128"/>
                <a:ea typeface="Meiryo UI" panose="020B0604030504040204" pitchFamily="50" charset="-128"/>
              </a:rPr>
              <a:t>④ 適正処理の推進</a:t>
            </a:r>
            <a:endParaRPr lang="en-US" altLang="ja-JP" sz="1300" b="1" dirty="0">
              <a:latin typeface="Meiryo UI" panose="020B0604030504040204" pitchFamily="50" charset="-128"/>
              <a:ea typeface="Meiryo UI" panose="020B0604030504040204" pitchFamily="50" charset="-128"/>
            </a:endParaRPr>
          </a:p>
        </p:txBody>
      </p:sp>
      <p:sp>
        <p:nvSpPr>
          <p:cNvPr id="56" name="テキスト ボックス 55">
            <a:extLst>
              <a:ext uri="{FF2B5EF4-FFF2-40B4-BE49-F238E27FC236}">
                <a16:creationId xmlns:a16="http://schemas.microsoft.com/office/drawing/2014/main" id="{E261C506-94D5-47A8-AB12-F429456A3245}"/>
              </a:ext>
            </a:extLst>
          </p:cNvPr>
          <p:cNvSpPr txBox="1"/>
          <p:nvPr/>
        </p:nvSpPr>
        <p:spPr>
          <a:xfrm>
            <a:off x="10264519" y="1795527"/>
            <a:ext cx="2268000" cy="425758"/>
          </a:xfrm>
          <a:prstGeom prst="rect">
            <a:avLst/>
          </a:prstGeom>
          <a:solidFill>
            <a:srgbClr val="FDE6B9"/>
          </a:solidFill>
          <a:ln>
            <a:noFill/>
          </a:ln>
        </p:spPr>
        <p:txBody>
          <a:bodyPr wrap="square" lIns="72000" rIns="72000" rtlCol="0" anchor="ctr">
            <a:spAutoFit/>
          </a:bodyPr>
          <a:lstStyle/>
          <a:p>
            <a:pPr algn="ctr">
              <a:lnSpc>
                <a:spcPts val="1300"/>
              </a:lnSpc>
            </a:pPr>
            <a:r>
              <a:rPr lang="ja-JP" altLang="en-US" sz="1300" b="1" dirty="0">
                <a:latin typeface="Meiryo UI" panose="020B0604030504040204" pitchFamily="50" charset="-128"/>
                <a:ea typeface="Meiryo UI" panose="020B0604030504040204" pitchFamily="50" charset="-128"/>
              </a:rPr>
              <a:t>③ カーボンニュートラルの推進</a:t>
            </a:r>
            <a:endParaRPr kumimoji="1" lang="en-US" altLang="ja-JP" sz="1300" b="1" dirty="0">
              <a:latin typeface="Meiryo UI" panose="020B0604030504040204" pitchFamily="50" charset="-128"/>
              <a:ea typeface="Meiryo UI" panose="020B0604030504040204" pitchFamily="50" charset="-128"/>
            </a:endParaRPr>
          </a:p>
          <a:p>
            <a:pPr algn="ctr">
              <a:lnSpc>
                <a:spcPts val="1300"/>
              </a:lnSpc>
            </a:pPr>
            <a:r>
              <a:rPr lang="en-US" altLang="ja-JP" sz="1150" dirty="0">
                <a:latin typeface="Meiryo UI" panose="020B0604030504040204" pitchFamily="50" charset="-128"/>
                <a:ea typeface="Meiryo UI" panose="020B0604030504040204" pitchFamily="50" charset="-128"/>
              </a:rPr>
              <a:t>(</a:t>
            </a:r>
            <a:r>
              <a:rPr kumimoji="1" lang="ja-JP" altLang="en-US" sz="1150" dirty="0">
                <a:latin typeface="Meiryo UI" panose="020B0604030504040204" pitchFamily="50" charset="-128"/>
                <a:ea typeface="Meiryo UI" panose="020B0604030504040204" pitchFamily="50" charset="-128"/>
              </a:rPr>
              <a:t>資源循環分野における脱炭素化</a:t>
            </a:r>
            <a:r>
              <a:rPr kumimoji="1" lang="en-US" altLang="ja-JP" sz="1150" dirty="0">
                <a:latin typeface="Meiryo UI" panose="020B0604030504040204" pitchFamily="50" charset="-128"/>
                <a:ea typeface="Meiryo UI" panose="020B0604030504040204" pitchFamily="50" charset="-128"/>
              </a:rPr>
              <a:t>)</a:t>
            </a:r>
          </a:p>
        </p:txBody>
      </p:sp>
      <p:sp>
        <p:nvSpPr>
          <p:cNvPr id="51" name="テキスト ボックス 50">
            <a:extLst>
              <a:ext uri="{FF2B5EF4-FFF2-40B4-BE49-F238E27FC236}">
                <a16:creationId xmlns:a16="http://schemas.microsoft.com/office/drawing/2014/main" id="{5C979EAD-0A65-4643-BC7C-BC35C6D92F56}"/>
              </a:ext>
            </a:extLst>
          </p:cNvPr>
          <p:cNvSpPr txBox="1"/>
          <p:nvPr/>
        </p:nvSpPr>
        <p:spPr>
          <a:xfrm>
            <a:off x="8698714" y="1745761"/>
            <a:ext cx="1797863" cy="528350"/>
          </a:xfrm>
          <a:prstGeom prst="rect">
            <a:avLst/>
          </a:prstGeom>
          <a:noFill/>
        </p:spPr>
        <p:txBody>
          <a:bodyPr wrap="square" rtlCol="0">
            <a:spAutoFit/>
          </a:bodyPr>
          <a:lstStyle/>
          <a:p>
            <a:pPr algn="ctr">
              <a:lnSpc>
                <a:spcPts val="1700"/>
              </a:lnSpc>
            </a:pPr>
            <a:r>
              <a:rPr kumimoji="1" lang="ja-JP" altLang="en-US" sz="1500" b="1" dirty="0">
                <a:solidFill>
                  <a:srgbClr val="984807"/>
                </a:solidFill>
                <a:latin typeface="Meiryo UI" panose="020B0604030504040204" pitchFamily="50" charset="-128"/>
                <a:ea typeface="Meiryo UI" panose="020B0604030504040204" pitchFamily="50" charset="-128"/>
              </a:rPr>
              <a:t>循環型社会</a:t>
            </a:r>
            <a:endParaRPr kumimoji="1" lang="en-US" altLang="ja-JP" sz="1500" b="1" dirty="0">
              <a:solidFill>
                <a:srgbClr val="984807"/>
              </a:solidFill>
              <a:latin typeface="Meiryo UI" panose="020B0604030504040204" pitchFamily="50" charset="-128"/>
              <a:ea typeface="Meiryo UI" panose="020B0604030504040204" pitchFamily="50" charset="-128"/>
            </a:endParaRPr>
          </a:p>
          <a:p>
            <a:pPr algn="ctr">
              <a:lnSpc>
                <a:spcPts val="1700"/>
              </a:lnSpc>
            </a:pPr>
            <a:r>
              <a:rPr kumimoji="1" lang="ja-JP" altLang="en-US" sz="1500" b="1" dirty="0">
                <a:solidFill>
                  <a:srgbClr val="984807"/>
                </a:solidFill>
                <a:latin typeface="Meiryo UI" panose="020B0604030504040204" pitchFamily="50" charset="-128"/>
                <a:ea typeface="Meiryo UI" panose="020B0604030504040204" pitchFamily="50" charset="-128"/>
              </a:rPr>
              <a:t>形成</a:t>
            </a:r>
          </a:p>
        </p:txBody>
      </p:sp>
      <p:sp>
        <p:nvSpPr>
          <p:cNvPr id="28" name="テキスト ボックス 27">
            <a:extLst>
              <a:ext uri="{FF2B5EF4-FFF2-40B4-BE49-F238E27FC236}">
                <a16:creationId xmlns:a16="http://schemas.microsoft.com/office/drawing/2014/main" id="{40E62306-C73D-4403-8A22-6F693B01B263}"/>
              </a:ext>
            </a:extLst>
          </p:cNvPr>
          <p:cNvSpPr txBox="1"/>
          <p:nvPr/>
        </p:nvSpPr>
        <p:spPr>
          <a:xfrm>
            <a:off x="6522720" y="440188"/>
            <a:ext cx="6146691" cy="481927"/>
          </a:xfrm>
          <a:prstGeom prst="rect">
            <a:avLst/>
          </a:prstGeom>
          <a:noFill/>
        </p:spPr>
        <p:txBody>
          <a:bodyPr wrap="square" rtlCol="0">
            <a:spAutoFit/>
          </a:bodyPr>
          <a:lstStyle/>
          <a:p>
            <a:pPr marL="180000" indent="-180000" algn="just">
              <a:lnSpc>
                <a:spcPts val="1600"/>
              </a:lnSpc>
              <a:buFont typeface="Wingdings" panose="05000000000000000000" pitchFamily="2" charset="2"/>
              <a:buChar char="u"/>
            </a:pPr>
            <a:r>
              <a:rPr kumimoji="1" lang="ja-JP" altLang="en-US" sz="1200" dirty="0">
                <a:latin typeface="Meiryo UI" panose="020B0604030504040204" pitchFamily="50" charset="-128"/>
                <a:ea typeface="Meiryo UI" panose="020B0604030504040204" pitchFamily="50" charset="-128"/>
              </a:rPr>
              <a:t>環境保全を前提とした循環型社会の形成とともに、これを通じた持続可能な社会の実現をめざし、府が講じる施策について４つの柱を</a:t>
            </a:r>
            <a:r>
              <a:rPr lang="ja-JP" altLang="en-US" sz="1200" dirty="0">
                <a:latin typeface="Meiryo UI" panose="020B0604030504040204" pitchFamily="50" charset="-128"/>
                <a:ea typeface="Meiryo UI" panose="020B0604030504040204" pitchFamily="50" charset="-128"/>
              </a:rPr>
              <a:t>設定</a:t>
            </a:r>
            <a:r>
              <a:rPr kumimoji="1" lang="ja-JP" altLang="en-US" sz="1200" dirty="0">
                <a:latin typeface="Meiryo UI" panose="020B0604030504040204" pitchFamily="50" charset="-128"/>
                <a:ea typeface="Meiryo UI" panose="020B0604030504040204" pitchFamily="50" charset="-128"/>
              </a:rPr>
              <a:t>し、</a:t>
            </a:r>
            <a:r>
              <a:rPr lang="ja-JP" altLang="en-US" sz="1200" dirty="0">
                <a:latin typeface="Meiryo UI" panose="020B0604030504040204" pitchFamily="50" charset="-128"/>
                <a:ea typeface="Meiryo UI" panose="020B0604030504040204" pitchFamily="50" charset="-128"/>
              </a:rPr>
              <a:t>関係主体</a:t>
            </a:r>
            <a:r>
              <a:rPr kumimoji="1" lang="ja-JP" altLang="en-US" sz="1200" dirty="0">
                <a:latin typeface="Meiryo UI" panose="020B0604030504040204" pitchFamily="50" charset="-128"/>
                <a:ea typeface="Meiryo UI" panose="020B0604030504040204" pitchFamily="50" charset="-128"/>
              </a:rPr>
              <a:t>と連携して</a:t>
            </a:r>
            <a:r>
              <a:rPr lang="ja-JP" altLang="en-US" sz="1200" dirty="0">
                <a:latin typeface="Meiryo UI" panose="020B0604030504040204" pitchFamily="50" charset="-128"/>
                <a:ea typeface="Meiryo UI" panose="020B0604030504040204" pitchFamily="50" charset="-128"/>
              </a:rPr>
              <a:t>取組</a:t>
            </a:r>
            <a:r>
              <a:rPr kumimoji="1" lang="ja-JP" altLang="en-US" sz="1200" dirty="0">
                <a:latin typeface="Meiryo UI" panose="020B0604030504040204" pitchFamily="50" charset="-128"/>
                <a:ea typeface="Meiryo UI" panose="020B0604030504040204" pitchFamily="50" charset="-128"/>
              </a:rPr>
              <a:t>を進めていく。</a:t>
            </a:r>
            <a:endParaRPr kumimoji="1" lang="en-US" altLang="ja-JP" sz="1200" dirty="0">
              <a:latin typeface="Meiryo UI" panose="020B0604030504040204" pitchFamily="50" charset="-128"/>
              <a:ea typeface="Meiryo UI" panose="020B0604030504040204" pitchFamily="50" charset="-128"/>
            </a:endParaRPr>
          </a:p>
        </p:txBody>
      </p:sp>
      <p:sp>
        <p:nvSpPr>
          <p:cNvPr id="30" name="テキスト ボックス 29">
            <a:extLst>
              <a:ext uri="{FF2B5EF4-FFF2-40B4-BE49-F238E27FC236}">
                <a16:creationId xmlns:a16="http://schemas.microsoft.com/office/drawing/2014/main" id="{713E13CB-E683-4CBF-9B8F-8F3FB4CF8CE8}"/>
              </a:ext>
            </a:extLst>
          </p:cNvPr>
          <p:cNvSpPr txBox="1"/>
          <p:nvPr/>
        </p:nvSpPr>
        <p:spPr>
          <a:xfrm>
            <a:off x="260623" y="1398056"/>
            <a:ext cx="2399265" cy="286360"/>
          </a:xfrm>
          <a:prstGeom prst="rect">
            <a:avLst/>
          </a:prstGeom>
          <a:noFill/>
        </p:spPr>
        <p:txBody>
          <a:bodyPr wrap="square" rtlCol="0">
            <a:spAutoFit/>
          </a:bodyPr>
          <a:lstStyle/>
          <a:p>
            <a:pPr marL="171450" indent="-171450" algn="just">
              <a:lnSpc>
                <a:spcPts val="1700"/>
              </a:lnSpc>
              <a:buFont typeface="Meiryo UI" panose="020B0604030504040204" pitchFamily="50" charset="-128"/>
              <a:buChar char="▶"/>
            </a:pPr>
            <a:r>
              <a:rPr lang="en-US" altLang="ja-JP" sz="1200" dirty="0">
                <a:latin typeface="Meiryo UI" panose="020B0604030504040204" pitchFamily="50" charset="-128"/>
                <a:ea typeface="Meiryo UI" panose="020B0604030504040204" pitchFamily="50" charset="-128"/>
              </a:rPr>
              <a:t> 2026</a:t>
            </a:r>
            <a:r>
              <a:rPr lang="ja-JP" altLang="en-US" sz="1200" dirty="0">
                <a:latin typeface="Meiryo UI" panose="020B0604030504040204" pitchFamily="50" charset="-128"/>
                <a:ea typeface="Meiryo UI" panose="020B0604030504040204" pitchFamily="50" charset="-128"/>
              </a:rPr>
              <a:t>年度から</a:t>
            </a:r>
            <a:r>
              <a:rPr lang="en-US" altLang="ja-JP" sz="1200" dirty="0">
                <a:latin typeface="Meiryo UI" panose="020B0604030504040204" pitchFamily="50" charset="-128"/>
                <a:ea typeface="Meiryo UI" panose="020B0604030504040204" pitchFamily="50" charset="-128"/>
              </a:rPr>
              <a:t>2030</a:t>
            </a:r>
            <a:r>
              <a:rPr lang="ja-JP" altLang="en-US" sz="1200" dirty="0">
                <a:latin typeface="Meiryo UI" panose="020B0604030504040204" pitchFamily="50" charset="-128"/>
                <a:ea typeface="Meiryo UI" panose="020B0604030504040204" pitchFamily="50" charset="-128"/>
              </a:rPr>
              <a:t>年度まで</a:t>
            </a:r>
            <a:endParaRPr kumimoji="1" lang="ja-JP" altLang="en-US" sz="1200" dirty="0">
              <a:latin typeface="Meiryo UI" panose="020B0604030504040204" pitchFamily="50" charset="-128"/>
              <a:ea typeface="Meiryo UI" panose="020B0604030504040204" pitchFamily="50" charset="-128"/>
            </a:endParaRPr>
          </a:p>
        </p:txBody>
      </p:sp>
      <p:grpSp>
        <p:nvGrpSpPr>
          <p:cNvPr id="7" name="グループ化 6">
            <a:extLst>
              <a:ext uri="{FF2B5EF4-FFF2-40B4-BE49-F238E27FC236}">
                <a16:creationId xmlns:a16="http://schemas.microsoft.com/office/drawing/2014/main" id="{FE6FC4C2-2490-4F22-9C22-4FDE2A6334C8}"/>
              </a:ext>
            </a:extLst>
          </p:cNvPr>
          <p:cNvGrpSpPr/>
          <p:nvPr/>
        </p:nvGrpSpPr>
        <p:grpSpPr>
          <a:xfrm>
            <a:off x="295848" y="1812512"/>
            <a:ext cx="5803069" cy="272758"/>
            <a:chOff x="379326" y="1232563"/>
            <a:chExt cx="5634712" cy="272758"/>
          </a:xfrm>
        </p:grpSpPr>
        <p:cxnSp>
          <p:nvCxnSpPr>
            <p:cNvPr id="27" name="直線コネクタ 26">
              <a:extLst>
                <a:ext uri="{FF2B5EF4-FFF2-40B4-BE49-F238E27FC236}">
                  <a16:creationId xmlns:a16="http://schemas.microsoft.com/office/drawing/2014/main" id="{6299400A-4113-4CB8-B8CA-1795194281DA}"/>
                </a:ext>
              </a:extLst>
            </p:cNvPr>
            <p:cNvCxnSpPr>
              <a:cxnSpLocks/>
            </p:cNvCxnSpPr>
            <p:nvPr/>
          </p:nvCxnSpPr>
          <p:spPr>
            <a:xfrm flipV="1">
              <a:off x="379440" y="1435740"/>
              <a:ext cx="5634598" cy="17061"/>
            </a:xfrm>
            <a:prstGeom prst="line">
              <a:avLst/>
            </a:prstGeom>
            <a:ln w="107950" cap="rnd">
              <a:gradFill flip="none" rotWithShape="1">
                <a:gsLst>
                  <a:gs pos="23000">
                    <a:srgbClr val="FDE0A5"/>
                  </a:gs>
                  <a:gs pos="100000">
                    <a:schemeClr val="bg1"/>
                  </a:gs>
                  <a:gs pos="0">
                    <a:srgbClr val="FDE0A5"/>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4" name="角丸四角形 96">
              <a:extLst>
                <a:ext uri="{FF2B5EF4-FFF2-40B4-BE49-F238E27FC236}">
                  <a16:creationId xmlns:a16="http://schemas.microsoft.com/office/drawing/2014/main" id="{C1B9A0E1-94FD-471B-89A7-286CB55A4C49}"/>
                </a:ext>
              </a:extLst>
            </p:cNvPr>
            <p:cNvSpPr/>
            <p:nvPr/>
          </p:nvSpPr>
          <p:spPr>
            <a:xfrm>
              <a:off x="379326" y="1232563"/>
              <a:ext cx="2018807" cy="272758"/>
            </a:xfrm>
            <a:prstGeom prst="roundRect">
              <a:avLst>
                <a:gd name="adj" fmla="val 0"/>
              </a:avLst>
            </a:prstGeom>
            <a:no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300" b="1" dirty="0">
                  <a:solidFill>
                    <a:srgbClr val="984807"/>
                  </a:solidFill>
                  <a:effectLst>
                    <a:glow rad="127000">
                      <a:schemeClr val="bg1">
                        <a:alpha val="90000"/>
                      </a:schemeClr>
                    </a:glow>
                  </a:effectLst>
                  <a:latin typeface="Meiryo UI" pitchFamily="50" charset="-128"/>
                  <a:ea typeface="Meiryo UI" pitchFamily="50" charset="-128"/>
                  <a:cs typeface="Meiryo UI" pitchFamily="50" charset="-128"/>
                </a:rPr>
                <a:t>目　標</a:t>
              </a:r>
            </a:p>
          </p:txBody>
        </p:sp>
      </p:grpSp>
      <p:grpSp>
        <p:nvGrpSpPr>
          <p:cNvPr id="36" name="グループ化 35">
            <a:extLst>
              <a:ext uri="{FF2B5EF4-FFF2-40B4-BE49-F238E27FC236}">
                <a16:creationId xmlns:a16="http://schemas.microsoft.com/office/drawing/2014/main" id="{F2F6C981-388D-4CA3-B6FB-E78CFB240D55}"/>
              </a:ext>
            </a:extLst>
          </p:cNvPr>
          <p:cNvGrpSpPr/>
          <p:nvPr/>
        </p:nvGrpSpPr>
        <p:grpSpPr>
          <a:xfrm>
            <a:off x="6614395" y="2810464"/>
            <a:ext cx="5706403" cy="272758"/>
            <a:chOff x="307635" y="1232563"/>
            <a:chExt cx="5706403" cy="272758"/>
          </a:xfrm>
        </p:grpSpPr>
        <p:cxnSp>
          <p:nvCxnSpPr>
            <p:cNvPr id="40" name="直線コネクタ 39">
              <a:extLst>
                <a:ext uri="{FF2B5EF4-FFF2-40B4-BE49-F238E27FC236}">
                  <a16:creationId xmlns:a16="http://schemas.microsoft.com/office/drawing/2014/main" id="{9014E8E9-6325-433A-A558-25E2AB7B3A7A}"/>
                </a:ext>
              </a:extLst>
            </p:cNvPr>
            <p:cNvCxnSpPr>
              <a:cxnSpLocks/>
            </p:cNvCxnSpPr>
            <p:nvPr/>
          </p:nvCxnSpPr>
          <p:spPr>
            <a:xfrm flipV="1">
              <a:off x="379440" y="1435740"/>
              <a:ext cx="5634598" cy="17061"/>
            </a:xfrm>
            <a:prstGeom prst="line">
              <a:avLst/>
            </a:prstGeom>
            <a:ln w="107950" cap="rnd">
              <a:gradFill flip="none" rotWithShape="1">
                <a:gsLst>
                  <a:gs pos="23000">
                    <a:srgbClr val="FDE0A5"/>
                  </a:gs>
                  <a:gs pos="100000">
                    <a:schemeClr val="bg1"/>
                  </a:gs>
                  <a:gs pos="0">
                    <a:srgbClr val="FDE0A5"/>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43" name="角丸四角形 96">
              <a:extLst>
                <a:ext uri="{FF2B5EF4-FFF2-40B4-BE49-F238E27FC236}">
                  <a16:creationId xmlns:a16="http://schemas.microsoft.com/office/drawing/2014/main" id="{2022B3F0-0811-41C9-843B-2CEF826CA415}"/>
                </a:ext>
              </a:extLst>
            </p:cNvPr>
            <p:cNvSpPr/>
            <p:nvPr/>
          </p:nvSpPr>
          <p:spPr>
            <a:xfrm>
              <a:off x="307635" y="1232563"/>
              <a:ext cx="2616813" cy="272758"/>
            </a:xfrm>
            <a:prstGeom prst="roundRect">
              <a:avLst>
                <a:gd name="adj" fmla="val 0"/>
              </a:avLst>
            </a:prstGeom>
            <a:no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300" b="1" dirty="0">
                  <a:solidFill>
                    <a:srgbClr val="984807"/>
                  </a:solidFill>
                  <a:effectLst>
                    <a:glow rad="127000">
                      <a:schemeClr val="bg1">
                        <a:alpha val="90000"/>
                      </a:schemeClr>
                    </a:glow>
                  </a:effectLst>
                  <a:latin typeface="Meiryo UI" pitchFamily="50" charset="-128"/>
                  <a:ea typeface="Meiryo UI" pitchFamily="50" charset="-128"/>
                  <a:cs typeface="Meiryo UI" pitchFamily="50" charset="-128"/>
                </a:rPr>
                <a:t>① サーキュラーエコノミーへの移行</a:t>
              </a:r>
            </a:p>
          </p:txBody>
        </p:sp>
      </p:grpSp>
      <p:grpSp>
        <p:nvGrpSpPr>
          <p:cNvPr id="44" name="グループ化 43">
            <a:extLst>
              <a:ext uri="{FF2B5EF4-FFF2-40B4-BE49-F238E27FC236}">
                <a16:creationId xmlns:a16="http://schemas.microsoft.com/office/drawing/2014/main" id="{33C15186-E495-45E2-B4A6-B6C0AFD63864}"/>
              </a:ext>
            </a:extLst>
          </p:cNvPr>
          <p:cNvGrpSpPr/>
          <p:nvPr/>
        </p:nvGrpSpPr>
        <p:grpSpPr>
          <a:xfrm>
            <a:off x="6614394" y="5675550"/>
            <a:ext cx="5706404" cy="272758"/>
            <a:chOff x="307634" y="1232563"/>
            <a:chExt cx="5706404" cy="272758"/>
          </a:xfrm>
        </p:grpSpPr>
        <p:cxnSp>
          <p:nvCxnSpPr>
            <p:cNvPr id="45" name="直線コネクタ 44">
              <a:extLst>
                <a:ext uri="{FF2B5EF4-FFF2-40B4-BE49-F238E27FC236}">
                  <a16:creationId xmlns:a16="http://schemas.microsoft.com/office/drawing/2014/main" id="{F1FD2AFB-AA2B-4D36-9C78-798C19A8ABE8}"/>
                </a:ext>
              </a:extLst>
            </p:cNvPr>
            <p:cNvCxnSpPr>
              <a:cxnSpLocks/>
            </p:cNvCxnSpPr>
            <p:nvPr/>
          </p:nvCxnSpPr>
          <p:spPr>
            <a:xfrm flipV="1">
              <a:off x="379440" y="1435740"/>
              <a:ext cx="5634598" cy="17061"/>
            </a:xfrm>
            <a:prstGeom prst="line">
              <a:avLst/>
            </a:prstGeom>
            <a:ln w="107950" cap="rnd">
              <a:gradFill flip="none" rotWithShape="1">
                <a:gsLst>
                  <a:gs pos="23000">
                    <a:srgbClr val="FDE0A5"/>
                  </a:gs>
                  <a:gs pos="100000">
                    <a:schemeClr val="bg1"/>
                  </a:gs>
                  <a:gs pos="0">
                    <a:srgbClr val="FDE0A5"/>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47" name="角丸四角形 96">
              <a:extLst>
                <a:ext uri="{FF2B5EF4-FFF2-40B4-BE49-F238E27FC236}">
                  <a16:creationId xmlns:a16="http://schemas.microsoft.com/office/drawing/2014/main" id="{285E913B-CC5A-44BC-8CAC-CADC06679793}"/>
                </a:ext>
              </a:extLst>
            </p:cNvPr>
            <p:cNvSpPr/>
            <p:nvPr/>
          </p:nvSpPr>
          <p:spPr>
            <a:xfrm>
              <a:off x="307634" y="1232563"/>
              <a:ext cx="4880429" cy="272758"/>
            </a:xfrm>
            <a:prstGeom prst="roundRect">
              <a:avLst>
                <a:gd name="adj" fmla="val 0"/>
              </a:avLst>
            </a:prstGeom>
            <a:no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300" b="1" dirty="0">
                  <a:solidFill>
                    <a:srgbClr val="984807"/>
                  </a:solidFill>
                  <a:effectLst>
                    <a:glow rad="127000">
                      <a:schemeClr val="bg1">
                        <a:alpha val="90000"/>
                      </a:schemeClr>
                    </a:glow>
                  </a:effectLst>
                  <a:latin typeface="Meiryo UI" pitchFamily="50" charset="-128"/>
                  <a:ea typeface="Meiryo UI" pitchFamily="50" charset="-128"/>
                  <a:cs typeface="Meiryo UI" pitchFamily="50" charset="-128"/>
                </a:rPr>
                <a:t>③ カーボンニュートラルの推進（資源循環分野に</a:t>
              </a:r>
              <a:r>
                <a:rPr lang="ja-JP" altLang="en-US" sz="1300" b="1" dirty="0">
                  <a:solidFill>
                    <a:srgbClr val="984807"/>
                  </a:solidFill>
                  <a:effectLst>
                    <a:glow rad="127000">
                      <a:schemeClr val="bg1">
                        <a:alpha val="90000"/>
                      </a:schemeClr>
                    </a:glow>
                  </a:effectLst>
                  <a:latin typeface="Meiryo UI" pitchFamily="50" charset="-128"/>
                  <a:ea typeface="Meiryo UI" pitchFamily="50" charset="-128"/>
                </a:rPr>
                <a:t>おける脱炭素化）</a:t>
              </a:r>
            </a:p>
          </p:txBody>
        </p:sp>
      </p:grpSp>
      <p:grpSp>
        <p:nvGrpSpPr>
          <p:cNvPr id="49" name="グループ化 48">
            <a:extLst>
              <a:ext uri="{FF2B5EF4-FFF2-40B4-BE49-F238E27FC236}">
                <a16:creationId xmlns:a16="http://schemas.microsoft.com/office/drawing/2014/main" id="{3A0E9458-09BE-490F-9351-1AE253780F30}"/>
              </a:ext>
            </a:extLst>
          </p:cNvPr>
          <p:cNvGrpSpPr/>
          <p:nvPr/>
        </p:nvGrpSpPr>
        <p:grpSpPr>
          <a:xfrm>
            <a:off x="6614395" y="6879110"/>
            <a:ext cx="5706403" cy="272758"/>
            <a:chOff x="307635" y="1232563"/>
            <a:chExt cx="5706403" cy="272758"/>
          </a:xfrm>
        </p:grpSpPr>
        <p:cxnSp>
          <p:nvCxnSpPr>
            <p:cNvPr id="52" name="直線コネクタ 51">
              <a:extLst>
                <a:ext uri="{FF2B5EF4-FFF2-40B4-BE49-F238E27FC236}">
                  <a16:creationId xmlns:a16="http://schemas.microsoft.com/office/drawing/2014/main" id="{6BA06885-3E3C-4551-8C35-B1059836697A}"/>
                </a:ext>
              </a:extLst>
            </p:cNvPr>
            <p:cNvCxnSpPr>
              <a:cxnSpLocks/>
            </p:cNvCxnSpPr>
            <p:nvPr/>
          </p:nvCxnSpPr>
          <p:spPr>
            <a:xfrm flipV="1">
              <a:off x="379440" y="1435740"/>
              <a:ext cx="5634598" cy="17061"/>
            </a:xfrm>
            <a:prstGeom prst="line">
              <a:avLst/>
            </a:prstGeom>
            <a:ln w="107950" cap="rnd">
              <a:gradFill flip="none" rotWithShape="1">
                <a:gsLst>
                  <a:gs pos="23000">
                    <a:srgbClr val="FDE0A5"/>
                  </a:gs>
                  <a:gs pos="100000">
                    <a:schemeClr val="bg1"/>
                  </a:gs>
                  <a:gs pos="0">
                    <a:srgbClr val="FDE0A5"/>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4" name="角丸四角形 96">
              <a:extLst>
                <a:ext uri="{FF2B5EF4-FFF2-40B4-BE49-F238E27FC236}">
                  <a16:creationId xmlns:a16="http://schemas.microsoft.com/office/drawing/2014/main" id="{63E5ED16-A0C9-4932-9CF0-6C22743787EC}"/>
                </a:ext>
              </a:extLst>
            </p:cNvPr>
            <p:cNvSpPr/>
            <p:nvPr/>
          </p:nvSpPr>
          <p:spPr>
            <a:xfrm>
              <a:off x="307635" y="1232563"/>
              <a:ext cx="2018807" cy="272758"/>
            </a:xfrm>
            <a:prstGeom prst="roundRect">
              <a:avLst>
                <a:gd name="adj" fmla="val 0"/>
              </a:avLst>
            </a:prstGeom>
            <a:no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300" b="1" dirty="0">
                  <a:solidFill>
                    <a:srgbClr val="984807"/>
                  </a:solidFill>
                  <a:effectLst>
                    <a:glow rad="127000">
                      <a:schemeClr val="bg1">
                        <a:alpha val="90000"/>
                      </a:schemeClr>
                    </a:glow>
                  </a:effectLst>
                  <a:latin typeface="Meiryo UI" pitchFamily="50" charset="-128"/>
                  <a:ea typeface="Meiryo UI" pitchFamily="50" charset="-128"/>
                  <a:cs typeface="Meiryo UI" pitchFamily="50" charset="-128"/>
                </a:rPr>
                <a:t>④ 適正処理の推進</a:t>
              </a:r>
            </a:p>
          </p:txBody>
        </p:sp>
      </p:grpSp>
      <p:grpSp>
        <p:nvGrpSpPr>
          <p:cNvPr id="55" name="グループ化 54">
            <a:extLst>
              <a:ext uri="{FF2B5EF4-FFF2-40B4-BE49-F238E27FC236}">
                <a16:creationId xmlns:a16="http://schemas.microsoft.com/office/drawing/2014/main" id="{30097323-32A8-4BF0-A325-2374D6DBCA34}"/>
              </a:ext>
            </a:extLst>
          </p:cNvPr>
          <p:cNvGrpSpPr/>
          <p:nvPr/>
        </p:nvGrpSpPr>
        <p:grpSpPr>
          <a:xfrm>
            <a:off x="6614395" y="4429637"/>
            <a:ext cx="5706403" cy="272758"/>
            <a:chOff x="307635" y="1232563"/>
            <a:chExt cx="5706403" cy="272758"/>
          </a:xfrm>
        </p:grpSpPr>
        <p:cxnSp>
          <p:nvCxnSpPr>
            <p:cNvPr id="57" name="直線コネクタ 56">
              <a:extLst>
                <a:ext uri="{FF2B5EF4-FFF2-40B4-BE49-F238E27FC236}">
                  <a16:creationId xmlns:a16="http://schemas.microsoft.com/office/drawing/2014/main" id="{122592D4-A125-4E14-98D5-D84E6B3EDFD2}"/>
                </a:ext>
              </a:extLst>
            </p:cNvPr>
            <p:cNvCxnSpPr>
              <a:cxnSpLocks/>
            </p:cNvCxnSpPr>
            <p:nvPr/>
          </p:nvCxnSpPr>
          <p:spPr>
            <a:xfrm flipV="1">
              <a:off x="379440" y="1435740"/>
              <a:ext cx="5634598" cy="17061"/>
            </a:xfrm>
            <a:prstGeom prst="line">
              <a:avLst/>
            </a:prstGeom>
            <a:ln w="107950" cap="rnd">
              <a:gradFill flip="none" rotWithShape="1">
                <a:gsLst>
                  <a:gs pos="23000">
                    <a:srgbClr val="FDE0A5"/>
                  </a:gs>
                  <a:gs pos="100000">
                    <a:schemeClr val="bg1"/>
                  </a:gs>
                  <a:gs pos="0">
                    <a:srgbClr val="FDE0A5"/>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8" name="角丸四角形 96">
              <a:extLst>
                <a:ext uri="{FF2B5EF4-FFF2-40B4-BE49-F238E27FC236}">
                  <a16:creationId xmlns:a16="http://schemas.microsoft.com/office/drawing/2014/main" id="{3408AF10-79F6-4C1A-BBD5-EE19ED91410E}"/>
                </a:ext>
              </a:extLst>
            </p:cNvPr>
            <p:cNvSpPr/>
            <p:nvPr/>
          </p:nvSpPr>
          <p:spPr>
            <a:xfrm>
              <a:off x="307635" y="1232563"/>
              <a:ext cx="2532080" cy="272758"/>
            </a:xfrm>
            <a:prstGeom prst="roundRect">
              <a:avLst>
                <a:gd name="adj" fmla="val 0"/>
              </a:avLst>
            </a:prstGeom>
            <a:no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300" b="1">
                  <a:solidFill>
                    <a:srgbClr val="984807"/>
                  </a:solidFill>
                  <a:effectLst>
                    <a:glow rad="127000">
                      <a:schemeClr val="bg1">
                        <a:alpha val="90000"/>
                      </a:schemeClr>
                    </a:glow>
                  </a:effectLst>
                  <a:latin typeface="Meiryo UI" pitchFamily="50" charset="-128"/>
                  <a:ea typeface="Meiryo UI" pitchFamily="50" charset="-128"/>
                  <a:cs typeface="Meiryo UI" pitchFamily="50" charset="-128"/>
                </a:rPr>
                <a:t>②</a:t>
              </a:r>
              <a:r>
                <a:rPr lang="en-US" altLang="ja-JP" sz="1300" b="1">
                  <a:solidFill>
                    <a:srgbClr val="984807"/>
                  </a:solidFill>
                  <a:effectLst>
                    <a:glow rad="127000">
                      <a:schemeClr val="bg1">
                        <a:alpha val="90000"/>
                      </a:schemeClr>
                    </a:glow>
                  </a:effectLst>
                  <a:latin typeface="Meiryo UI" pitchFamily="50" charset="-128"/>
                  <a:ea typeface="Meiryo UI" pitchFamily="50" charset="-128"/>
                  <a:cs typeface="Meiryo UI" pitchFamily="50" charset="-128"/>
                </a:rPr>
                <a:t> </a:t>
              </a:r>
              <a:r>
                <a:rPr lang="ja-JP" altLang="en-US" sz="1300" b="1">
                  <a:solidFill>
                    <a:srgbClr val="984807"/>
                  </a:solidFill>
                  <a:effectLst>
                    <a:glow rad="127000">
                      <a:schemeClr val="bg1">
                        <a:alpha val="90000"/>
                      </a:schemeClr>
                    </a:glow>
                  </a:effectLst>
                  <a:latin typeface="Meiryo UI" pitchFamily="50" charset="-128"/>
                  <a:ea typeface="Meiryo UI" pitchFamily="50" charset="-128"/>
                  <a:cs typeface="Meiryo UI" pitchFamily="50" charset="-128"/>
                </a:rPr>
                <a:t>プラスチックごみ対策の推進 </a:t>
              </a:r>
            </a:p>
          </p:txBody>
        </p:sp>
      </p:grpSp>
      <p:sp>
        <p:nvSpPr>
          <p:cNvPr id="60" name="テキスト ボックス 59">
            <a:extLst>
              <a:ext uri="{FF2B5EF4-FFF2-40B4-BE49-F238E27FC236}">
                <a16:creationId xmlns:a16="http://schemas.microsoft.com/office/drawing/2014/main" id="{E17B4072-A459-433A-8681-0261923BD315}"/>
              </a:ext>
            </a:extLst>
          </p:cNvPr>
          <p:cNvSpPr txBox="1"/>
          <p:nvPr/>
        </p:nvSpPr>
        <p:spPr>
          <a:xfrm>
            <a:off x="6579416" y="3133882"/>
            <a:ext cx="5953101" cy="1282146"/>
          </a:xfrm>
          <a:prstGeom prst="rect">
            <a:avLst/>
          </a:prstGeom>
          <a:noFill/>
        </p:spPr>
        <p:txBody>
          <a:bodyPr wrap="square" rtlCol="0">
            <a:spAutoFit/>
          </a:bodyPr>
          <a:lstStyle/>
          <a:p>
            <a:pPr marL="171450" indent="-171450" algn="just">
              <a:lnSpc>
                <a:spcPts val="1400"/>
              </a:lnSpc>
              <a:spcAft>
                <a:spcPts val="500"/>
              </a:spcAft>
              <a:buFont typeface="Meiryo UI" panose="020B0604030504040204" pitchFamily="50" charset="-128"/>
              <a:buChar char="▶"/>
            </a:pPr>
            <a:r>
              <a:rPr lang="ja-JP" altLang="en-US" sz="1150" b="1" dirty="0">
                <a:latin typeface="Meiryo UI" panose="020B0604030504040204" pitchFamily="50" charset="-128"/>
                <a:ea typeface="Meiryo UI" panose="020B0604030504040204" pitchFamily="50" charset="-128"/>
              </a:rPr>
              <a:t>動静脈連携の促進</a:t>
            </a:r>
            <a:r>
              <a:rPr lang="ja-JP" altLang="en-US" sz="1150" dirty="0">
                <a:latin typeface="Meiryo UI" panose="020B0604030504040204" pitchFamily="50" charset="-128"/>
                <a:ea typeface="Meiryo UI" panose="020B0604030504040204" pitchFamily="50" charset="-128"/>
              </a:rPr>
              <a:t>：サーキュラーエコノミーに関する府内の状況把握、排出者や再生材利用者等の交流機会を創出する。</a:t>
            </a:r>
            <a:endParaRPr lang="en-US" altLang="ja-JP" sz="1150" dirty="0">
              <a:latin typeface="Meiryo UI" panose="020B0604030504040204" pitchFamily="50" charset="-128"/>
              <a:ea typeface="Meiryo UI" panose="020B0604030504040204" pitchFamily="50" charset="-128"/>
            </a:endParaRPr>
          </a:p>
          <a:p>
            <a:pPr marL="171450" indent="-171450" algn="just">
              <a:lnSpc>
                <a:spcPts val="1400"/>
              </a:lnSpc>
              <a:spcAft>
                <a:spcPts val="500"/>
              </a:spcAft>
              <a:buFont typeface="Meiryo UI" panose="020B0604030504040204" pitchFamily="50" charset="-128"/>
              <a:buChar char="▶"/>
            </a:pPr>
            <a:r>
              <a:rPr lang="ja-JP" altLang="en-US" sz="1150" b="1" dirty="0">
                <a:latin typeface="Meiryo UI" panose="020B0604030504040204" pitchFamily="50" charset="-128"/>
                <a:ea typeface="Meiryo UI" panose="020B0604030504040204" pitchFamily="50" charset="-128"/>
              </a:rPr>
              <a:t>サステナブルファッションの推進</a:t>
            </a:r>
            <a:r>
              <a:rPr lang="ja-JP" altLang="en-US" sz="1150" dirty="0">
                <a:latin typeface="Meiryo UI" panose="020B0604030504040204" pitchFamily="50" charset="-128"/>
                <a:ea typeface="Meiryo UI" panose="020B0604030504040204" pitchFamily="50" charset="-128"/>
              </a:rPr>
              <a:t>：⾐類のライフサイクル全体に携わる関係者との共同により「サステナブルファッション・プラットフォーム協議会」の取組を推進する。</a:t>
            </a:r>
            <a:endParaRPr lang="en-US" altLang="ja-JP" sz="1150" dirty="0">
              <a:latin typeface="Meiryo UI" panose="020B0604030504040204" pitchFamily="50" charset="-128"/>
              <a:ea typeface="Meiryo UI" panose="020B0604030504040204" pitchFamily="50" charset="-128"/>
            </a:endParaRPr>
          </a:p>
          <a:p>
            <a:pPr marL="171450" indent="-171450" algn="just">
              <a:lnSpc>
                <a:spcPts val="1400"/>
              </a:lnSpc>
              <a:spcAft>
                <a:spcPts val="500"/>
              </a:spcAft>
              <a:buFont typeface="Meiryo UI" panose="020B0604030504040204" pitchFamily="50" charset="-128"/>
              <a:buChar char="▶"/>
            </a:pPr>
            <a:r>
              <a:rPr lang="ja-JP" altLang="en-US" sz="1150" b="1" dirty="0">
                <a:latin typeface="Meiryo UI" panose="020B0604030504040204" pitchFamily="50" charset="-128"/>
                <a:ea typeface="Meiryo UI" panose="020B0604030504040204" pitchFamily="50" charset="-128"/>
              </a:rPr>
              <a:t>市町村との連携：</a:t>
            </a:r>
            <a:r>
              <a:rPr lang="ja-JP" altLang="en-US" sz="1150" dirty="0">
                <a:latin typeface="Meiryo UI" panose="020B0604030504040204" pitchFamily="50" charset="-128"/>
                <a:ea typeface="Meiryo UI" panose="020B0604030504040204" pitchFamily="50" charset="-128"/>
              </a:rPr>
              <a:t>官民連携事例や取組効果等を共有する（廃食用油の分別・回収、民間のリユースサービスの紹介など）。</a:t>
            </a:r>
            <a:endParaRPr lang="en-US" altLang="ja-JP" sz="1150" dirty="0">
              <a:latin typeface="Meiryo UI" panose="020B0604030504040204" pitchFamily="50" charset="-128"/>
              <a:ea typeface="Meiryo UI" panose="020B0604030504040204" pitchFamily="50" charset="-128"/>
            </a:endParaRPr>
          </a:p>
        </p:txBody>
      </p:sp>
      <p:sp>
        <p:nvSpPr>
          <p:cNvPr id="63" name="テキスト ボックス 62">
            <a:extLst>
              <a:ext uri="{FF2B5EF4-FFF2-40B4-BE49-F238E27FC236}">
                <a16:creationId xmlns:a16="http://schemas.microsoft.com/office/drawing/2014/main" id="{7451A57A-DA8F-4F3C-A884-B667E29A0F6D}"/>
              </a:ext>
            </a:extLst>
          </p:cNvPr>
          <p:cNvSpPr txBox="1"/>
          <p:nvPr/>
        </p:nvSpPr>
        <p:spPr>
          <a:xfrm>
            <a:off x="6579417" y="5987587"/>
            <a:ext cx="5953102" cy="858953"/>
          </a:xfrm>
          <a:prstGeom prst="rect">
            <a:avLst/>
          </a:prstGeom>
          <a:noFill/>
        </p:spPr>
        <p:txBody>
          <a:bodyPr wrap="square" rtlCol="0">
            <a:spAutoFit/>
          </a:bodyPr>
          <a:lstStyle/>
          <a:p>
            <a:pPr marL="171450" indent="-171450" algn="just">
              <a:lnSpc>
                <a:spcPts val="1400"/>
              </a:lnSpc>
              <a:spcAft>
                <a:spcPts val="500"/>
              </a:spcAft>
              <a:buFont typeface="Meiryo UI" panose="020B0604030504040204" pitchFamily="50" charset="-128"/>
              <a:buChar char="▶"/>
            </a:pPr>
            <a:r>
              <a:rPr lang="ja-JP" altLang="en-US" sz="1150" b="1" dirty="0">
                <a:latin typeface="Meiryo UI" panose="020B0604030504040204" pitchFamily="50" charset="-128"/>
                <a:ea typeface="Meiryo UI" panose="020B0604030504040204" pitchFamily="50" charset="-128"/>
              </a:rPr>
              <a:t>脱炭素に配慮したリサイクル製品の普及</a:t>
            </a:r>
            <a:r>
              <a:rPr lang="ja-JP" altLang="en-US" sz="1150" dirty="0">
                <a:latin typeface="Meiryo UI" panose="020B0604030504040204" pitchFamily="50" charset="-128"/>
                <a:ea typeface="Meiryo UI" panose="020B0604030504040204" pitchFamily="50" charset="-128"/>
              </a:rPr>
              <a:t>：「大阪府リサイクル製品認定制度」において、カーボンフットプリントが算出された製品を認定することで、関連製品の普及を推進する。</a:t>
            </a:r>
            <a:endParaRPr lang="en-US" altLang="ja-JP" sz="1150" dirty="0">
              <a:latin typeface="Meiryo UI" panose="020B0604030504040204" pitchFamily="50" charset="-128"/>
              <a:ea typeface="Meiryo UI" panose="020B0604030504040204" pitchFamily="50" charset="-128"/>
            </a:endParaRPr>
          </a:p>
          <a:p>
            <a:pPr marL="171450" indent="-171450" algn="just">
              <a:lnSpc>
                <a:spcPts val="1400"/>
              </a:lnSpc>
              <a:spcAft>
                <a:spcPts val="500"/>
              </a:spcAft>
              <a:buFont typeface="Meiryo UI" panose="020B0604030504040204" pitchFamily="50" charset="-128"/>
              <a:buChar char="▶"/>
            </a:pPr>
            <a:r>
              <a:rPr lang="ja-JP" altLang="en-US" sz="1150" b="1" dirty="0">
                <a:latin typeface="Meiryo UI" panose="020B0604030504040204" pitchFamily="50" charset="-128"/>
                <a:ea typeface="Meiryo UI" panose="020B0604030504040204" pitchFamily="50" charset="-128"/>
              </a:rPr>
              <a:t>脱炭素社会に対応した資源循環の展開</a:t>
            </a:r>
            <a:r>
              <a:rPr lang="ja-JP" altLang="en-US" sz="1150" dirty="0">
                <a:latin typeface="Meiryo UI" panose="020B0604030504040204" pitchFamily="50" charset="-128"/>
                <a:ea typeface="Meiryo UI" panose="020B0604030504040204" pitchFamily="50" charset="-128"/>
              </a:rPr>
              <a:t>：排出事業者に対し、再資源化事業等高度化法により認定された</a:t>
            </a:r>
            <a:r>
              <a:rPr lang="en-US" altLang="ja-JP" sz="1150" dirty="0">
                <a:latin typeface="Meiryo UI" panose="020B0604030504040204" pitchFamily="50" charset="-128"/>
                <a:ea typeface="Meiryo UI" panose="020B0604030504040204" pitchFamily="50" charset="-128"/>
              </a:rPr>
              <a:t>CO</a:t>
            </a:r>
            <a:r>
              <a:rPr lang="en-US" altLang="ja-JP" sz="1150" baseline="-25000" dirty="0">
                <a:latin typeface="Meiryo UI" panose="020B0604030504040204" pitchFamily="50" charset="-128"/>
                <a:ea typeface="Meiryo UI" panose="020B0604030504040204" pitchFamily="50" charset="-128"/>
              </a:rPr>
              <a:t>2</a:t>
            </a:r>
            <a:r>
              <a:rPr lang="ja-JP" altLang="en-US" sz="1150" dirty="0">
                <a:latin typeface="Meiryo UI" panose="020B0604030504040204" pitchFamily="50" charset="-128"/>
                <a:ea typeface="Meiryo UI" panose="020B0604030504040204" pitchFamily="50" charset="-128"/>
              </a:rPr>
              <a:t>対策に取り組む処理業者の選択を促すような情報発信を行う。</a:t>
            </a:r>
            <a:endParaRPr lang="en-US" altLang="ja-JP" sz="1150" dirty="0">
              <a:latin typeface="Meiryo UI" panose="020B0604030504040204" pitchFamily="50" charset="-128"/>
              <a:ea typeface="Meiryo UI" panose="020B0604030504040204" pitchFamily="50" charset="-128"/>
            </a:endParaRPr>
          </a:p>
        </p:txBody>
      </p:sp>
      <p:sp>
        <p:nvSpPr>
          <p:cNvPr id="66" name="テキスト ボックス 65">
            <a:extLst>
              <a:ext uri="{FF2B5EF4-FFF2-40B4-BE49-F238E27FC236}">
                <a16:creationId xmlns:a16="http://schemas.microsoft.com/office/drawing/2014/main" id="{59B32F5C-C858-41BD-A8EA-B54794136CE8}"/>
              </a:ext>
            </a:extLst>
          </p:cNvPr>
          <p:cNvSpPr txBox="1"/>
          <p:nvPr/>
        </p:nvSpPr>
        <p:spPr>
          <a:xfrm>
            <a:off x="5431886" y="2024081"/>
            <a:ext cx="776427" cy="229358"/>
          </a:xfrm>
          <a:prstGeom prst="rect">
            <a:avLst/>
          </a:prstGeom>
          <a:noFill/>
        </p:spPr>
        <p:txBody>
          <a:bodyPr wrap="square" rtlCol="0">
            <a:spAutoFit/>
          </a:bodyPr>
          <a:lstStyle/>
          <a:p>
            <a:pPr algn="ctr">
              <a:lnSpc>
                <a:spcPts val="1200"/>
              </a:lnSpc>
            </a:pPr>
            <a:r>
              <a:rPr lang="ja-JP" altLang="en-US" sz="850" dirty="0">
                <a:latin typeface="Meiryo UI" panose="020B0604030504040204" pitchFamily="50" charset="-128"/>
                <a:ea typeface="Meiryo UI" panose="020B0604030504040204" pitchFamily="50" charset="-128"/>
              </a:rPr>
              <a:t>単位：万トン</a:t>
            </a:r>
            <a:endParaRPr lang="en-US" altLang="ja-JP" sz="850" dirty="0">
              <a:latin typeface="Meiryo UI" panose="020B0604030504040204" pitchFamily="50" charset="-128"/>
              <a:ea typeface="Meiryo UI" panose="020B0604030504040204" pitchFamily="50" charset="-128"/>
            </a:endParaRPr>
          </a:p>
        </p:txBody>
      </p:sp>
      <p:sp>
        <p:nvSpPr>
          <p:cNvPr id="68" name="テキスト ボックス 67">
            <a:extLst>
              <a:ext uri="{FF2B5EF4-FFF2-40B4-BE49-F238E27FC236}">
                <a16:creationId xmlns:a16="http://schemas.microsoft.com/office/drawing/2014/main" id="{A431C315-788C-4830-81D1-BDE9C96E17EB}"/>
              </a:ext>
            </a:extLst>
          </p:cNvPr>
          <p:cNvSpPr txBox="1"/>
          <p:nvPr/>
        </p:nvSpPr>
        <p:spPr>
          <a:xfrm>
            <a:off x="6579417" y="7193981"/>
            <a:ext cx="5994540" cy="823302"/>
          </a:xfrm>
          <a:prstGeom prst="rect">
            <a:avLst/>
          </a:prstGeom>
          <a:noFill/>
        </p:spPr>
        <p:txBody>
          <a:bodyPr wrap="square" lIns="91440" tIns="45720" rIns="91440" bIns="45720" rtlCol="0" anchor="t">
            <a:spAutoFit/>
          </a:bodyPr>
          <a:lstStyle/>
          <a:p>
            <a:pPr marL="171450" indent="-171450" algn="just">
              <a:lnSpc>
                <a:spcPts val="1300"/>
              </a:lnSpc>
              <a:spcAft>
                <a:spcPts val="500"/>
              </a:spcAft>
              <a:buFont typeface="Meiryo UI" panose="020B0604030504040204" pitchFamily="50" charset="-128"/>
              <a:buChar char="▶"/>
            </a:pPr>
            <a:r>
              <a:rPr lang="ja-JP" altLang="en-US" sz="1150" b="1" dirty="0">
                <a:latin typeface="Meiryo UI" panose="020B0604030504040204" pitchFamily="50" charset="-128"/>
                <a:ea typeface="Meiryo UI" panose="020B0604030504040204" pitchFamily="50" charset="-128"/>
              </a:rPr>
              <a:t>太陽光パネルのリサイクルの推進・適正処理</a:t>
            </a:r>
            <a:r>
              <a:rPr lang="ja-JP" altLang="en-US" sz="1150" dirty="0">
                <a:latin typeface="Meiryo UI" panose="020B0604030504040204" pitchFamily="50" charset="-128"/>
                <a:ea typeface="Meiryo UI" panose="020B0604030504040204" pitchFamily="50" charset="-128"/>
              </a:rPr>
              <a:t>：今後、顕著な増加が予想される使用済み太陽光パネルについて、国が検討中の制度を踏まえ、適正にリサイクル・処理されるよう周知等を行う。</a:t>
            </a:r>
            <a:endParaRPr lang="en-US" altLang="ja-JP" sz="1150" dirty="0">
              <a:latin typeface="Meiryo UI" panose="020B0604030504040204" pitchFamily="50" charset="-128"/>
              <a:ea typeface="Meiryo UI" panose="020B0604030504040204" pitchFamily="50" charset="-128"/>
            </a:endParaRPr>
          </a:p>
          <a:p>
            <a:pPr marL="171450" indent="-171450" algn="just">
              <a:lnSpc>
                <a:spcPts val="1300"/>
              </a:lnSpc>
              <a:spcAft>
                <a:spcPts val="300"/>
              </a:spcAft>
              <a:buFont typeface="Meiryo UI" panose="020B0604030504040204" pitchFamily="50" charset="-128"/>
              <a:buChar char="▶"/>
            </a:pPr>
            <a:r>
              <a:rPr lang="ja-JP" altLang="en-US" sz="1150" b="1" dirty="0">
                <a:latin typeface="Meiryo UI"/>
                <a:ea typeface="Meiryo UI"/>
              </a:rPr>
              <a:t>不適正処理の未然防止・早期発見</a:t>
            </a:r>
            <a:r>
              <a:rPr lang="ja-JP" altLang="en-US" sz="1150" dirty="0">
                <a:latin typeface="Meiryo UI"/>
                <a:ea typeface="Meiryo UI"/>
              </a:rPr>
              <a:t>：遊休農地等における不適正処理の未然防止や早期発見を図るため、</a:t>
            </a:r>
            <a:r>
              <a:rPr lang="en-US" altLang="ja-JP" sz="1150" dirty="0">
                <a:latin typeface="Meiryo UI"/>
                <a:ea typeface="Meiryo UI"/>
              </a:rPr>
              <a:t>JA</a:t>
            </a:r>
            <a:r>
              <a:rPr lang="ja-JP" altLang="en-US" sz="1150" dirty="0">
                <a:latin typeface="Meiryo UI"/>
                <a:ea typeface="Meiryo UI"/>
              </a:rPr>
              <a:t>等を通じた農家への警戒の呼びかけ、監視指導でのドローンの活用等を実施する。</a:t>
            </a:r>
            <a:endParaRPr lang="en-US" altLang="ja-JP" sz="1150" dirty="0">
              <a:latin typeface="Meiryo UI"/>
              <a:ea typeface="Meiryo UI"/>
            </a:endParaRPr>
          </a:p>
        </p:txBody>
      </p:sp>
      <p:sp>
        <p:nvSpPr>
          <p:cNvPr id="73" name="角丸四角形 74">
            <a:extLst>
              <a:ext uri="{FF2B5EF4-FFF2-40B4-BE49-F238E27FC236}">
                <a16:creationId xmlns:a16="http://schemas.microsoft.com/office/drawing/2014/main" id="{79BD61CC-A45D-4406-ADCD-CE30F1CB26B0}"/>
              </a:ext>
            </a:extLst>
          </p:cNvPr>
          <p:cNvSpPr/>
          <p:nvPr/>
        </p:nvSpPr>
        <p:spPr>
          <a:xfrm>
            <a:off x="93610" y="104653"/>
            <a:ext cx="6233940" cy="9391894"/>
          </a:xfrm>
          <a:prstGeom prst="roundRect">
            <a:avLst>
              <a:gd name="adj" fmla="val 0"/>
            </a:avLst>
          </a:prstGeom>
          <a:noFill/>
          <a:ln>
            <a:solidFill>
              <a:srgbClr val="984807"/>
            </a:solidFill>
          </a:ln>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74" name="角丸四角形 92">
            <a:extLst>
              <a:ext uri="{FF2B5EF4-FFF2-40B4-BE49-F238E27FC236}">
                <a16:creationId xmlns:a16="http://schemas.microsoft.com/office/drawing/2014/main" id="{A1BB1F88-9EAF-4308-AECA-C93B3AC262CE}"/>
              </a:ext>
            </a:extLst>
          </p:cNvPr>
          <p:cNvSpPr/>
          <p:nvPr/>
        </p:nvSpPr>
        <p:spPr>
          <a:xfrm>
            <a:off x="6492239" y="8216836"/>
            <a:ext cx="6204969"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第６章　計画の進行管理</a:t>
            </a:r>
          </a:p>
        </p:txBody>
      </p:sp>
      <p:sp>
        <p:nvSpPr>
          <p:cNvPr id="76" name="テキスト ボックス 75">
            <a:extLst>
              <a:ext uri="{FF2B5EF4-FFF2-40B4-BE49-F238E27FC236}">
                <a16:creationId xmlns:a16="http://schemas.microsoft.com/office/drawing/2014/main" id="{43407DD5-04E6-45B1-BB82-76474C1F4625}"/>
              </a:ext>
            </a:extLst>
          </p:cNvPr>
          <p:cNvSpPr txBox="1"/>
          <p:nvPr/>
        </p:nvSpPr>
        <p:spPr>
          <a:xfrm>
            <a:off x="6467856" y="8534782"/>
            <a:ext cx="6185704" cy="265842"/>
          </a:xfrm>
          <a:prstGeom prst="rect">
            <a:avLst/>
          </a:prstGeom>
          <a:noFill/>
        </p:spPr>
        <p:txBody>
          <a:bodyPr wrap="square" rtlCol="0">
            <a:spAutoFit/>
          </a:bodyPr>
          <a:lstStyle/>
          <a:p>
            <a:pPr marL="216000" indent="-216000" algn="just">
              <a:lnSpc>
                <a:spcPts val="1500"/>
              </a:lnSpc>
              <a:buFont typeface="Wingdings" panose="05000000000000000000" pitchFamily="2" charset="2"/>
              <a:buChar char="u"/>
            </a:pPr>
            <a:r>
              <a:rPr lang="ja-JP" altLang="en-US" sz="1150" dirty="0">
                <a:latin typeface="Meiryo UI" panose="020B0604030504040204" pitchFamily="50" charset="-128"/>
                <a:ea typeface="Meiryo UI" panose="020B0604030504040204" pitchFamily="50" charset="-128"/>
              </a:rPr>
              <a:t>目標項目及び参考指標の進捗状況を毎年度（産業廃棄物は目標年度）ホームページで公表する。</a:t>
            </a:r>
            <a:endParaRPr kumimoji="1" lang="en-US" altLang="ja-JP" sz="1150" dirty="0">
              <a:latin typeface="Meiryo UI" panose="020B0604030504040204" pitchFamily="50" charset="-128"/>
              <a:ea typeface="Meiryo UI" panose="020B0604030504040204" pitchFamily="50" charset="-128"/>
            </a:endParaRPr>
          </a:p>
        </p:txBody>
      </p:sp>
      <p:sp>
        <p:nvSpPr>
          <p:cNvPr id="77" name="角丸四角形 74">
            <a:extLst>
              <a:ext uri="{FF2B5EF4-FFF2-40B4-BE49-F238E27FC236}">
                <a16:creationId xmlns:a16="http://schemas.microsoft.com/office/drawing/2014/main" id="{EA21FAD5-A1C2-4913-81F9-FA1C1F090AAE}"/>
              </a:ext>
            </a:extLst>
          </p:cNvPr>
          <p:cNvSpPr/>
          <p:nvPr/>
        </p:nvSpPr>
        <p:spPr>
          <a:xfrm>
            <a:off x="6492240" y="8225909"/>
            <a:ext cx="6204968" cy="1270638"/>
          </a:xfrm>
          <a:prstGeom prst="roundRect">
            <a:avLst>
              <a:gd name="adj" fmla="val 0"/>
            </a:avLst>
          </a:prstGeom>
          <a:noFill/>
          <a:ln>
            <a:solidFill>
              <a:schemeClr val="bg1">
                <a:lumMod val="50000"/>
              </a:schemeClr>
            </a:solidFill>
          </a:ln>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82" name="テキスト ボックス 81">
            <a:extLst>
              <a:ext uri="{FF2B5EF4-FFF2-40B4-BE49-F238E27FC236}">
                <a16:creationId xmlns:a16="http://schemas.microsoft.com/office/drawing/2014/main" id="{F0D9ED54-42DC-46B2-94CC-B845626441AF}"/>
              </a:ext>
            </a:extLst>
          </p:cNvPr>
          <p:cNvSpPr txBox="1"/>
          <p:nvPr/>
        </p:nvSpPr>
        <p:spPr>
          <a:xfrm>
            <a:off x="7540753" y="8772605"/>
            <a:ext cx="5110370" cy="684611"/>
          </a:xfrm>
          <a:prstGeom prst="rect">
            <a:avLst/>
          </a:prstGeom>
          <a:noFill/>
        </p:spPr>
        <p:txBody>
          <a:bodyPr wrap="square" rtlCol="0">
            <a:spAutoFit/>
          </a:bodyPr>
          <a:lstStyle/>
          <a:p>
            <a:pPr>
              <a:lnSpc>
                <a:spcPts val="1600"/>
              </a:lnSpc>
            </a:pPr>
            <a:r>
              <a:rPr kumimoji="1" lang="ja-JP" altLang="en-US" sz="1100" dirty="0">
                <a:latin typeface="Meiryo UI" panose="020B0604030504040204" pitchFamily="50" charset="-128"/>
                <a:ea typeface="Meiryo UI" panose="020B0604030504040204" pitchFamily="50" charset="-128"/>
              </a:rPr>
              <a:t>一般廃棄物  ： 再生利用率、</a:t>
            </a:r>
            <a:r>
              <a:rPr kumimoji="1" lang="zh-TW" altLang="en-US" sz="1100" dirty="0">
                <a:latin typeface="Meiryo UI" panose="020B0604030504040204" pitchFamily="50" charset="-128"/>
                <a:ea typeface="Meiryo UI" panose="020B0604030504040204" pitchFamily="50" charset="-128"/>
              </a:rPr>
              <a:t>事業系資源化量</a:t>
            </a:r>
            <a:endParaRPr lang="en-US" altLang="zh-TW" sz="1100" dirty="0">
              <a:latin typeface="Meiryo UI" panose="020B0604030504040204" pitchFamily="50" charset="-128"/>
              <a:ea typeface="Meiryo UI" panose="020B0604030504040204" pitchFamily="50" charset="-128"/>
            </a:endParaRPr>
          </a:p>
          <a:p>
            <a:pPr>
              <a:lnSpc>
                <a:spcPts val="1600"/>
              </a:lnSpc>
            </a:pPr>
            <a:r>
              <a:rPr kumimoji="1" lang="ja-JP" altLang="en-US" sz="1100" dirty="0">
                <a:latin typeface="Meiryo UI" panose="020B0604030504040204" pitchFamily="50" charset="-128"/>
                <a:ea typeface="Meiryo UI" panose="020B0604030504040204" pitchFamily="50" charset="-128"/>
              </a:rPr>
              <a:t>産業廃棄物  ： 排出量から減量化量を除いた再生利用率</a:t>
            </a:r>
            <a:endParaRPr kumimoji="1" lang="en-US" altLang="ja-JP" sz="1100" dirty="0">
              <a:latin typeface="Meiryo UI" panose="020B0604030504040204" pitchFamily="50" charset="-128"/>
              <a:ea typeface="Meiryo UI" panose="020B0604030504040204" pitchFamily="50" charset="-128"/>
            </a:endParaRPr>
          </a:p>
          <a:p>
            <a:pPr>
              <a:lnSpc>
                <a:spcPts val="1600"/>
              </a:lnSpc>
            </a:pPr>
            <a:r>
              <a:rPr kumimoji="1" lang="ja-JP" altLang="en-US" sz="1100" dirty="0">
                <a:latin typeface="Meiryo UI" panose="020B0604030504040204" pitchFamily="50" charset="-128"/>
                <a:ea typeface="Meiryo UI" panose="020B0604030504040204" pitchFamily="50" charset="-128"/>
              </a:rPr>
              <a:t>プラスチックごみ：分別回収量（一般廃棄物）、</a:t>
            </a:r>
            <a:r>
              <a:rPr lang="ja-JP" altLang="en-US" sz="1100" b="0" kern="100" dirty="0">
                <a:solidFill>
                  <a:schemeClr val="tx1"/>
                </a:solidFill>
                <a:effectLst/>
                <a:latin typeface="Meiryo UI" panose="020B0604030504040204" pitchFamily="50" charset="-128"/>
                <a:ea typeface="Meiryo UI" panose="020B0604030504040204" pitchFamily="50" charset="-128"/>
              </a:rPr>
              <a:t>焼却量（一般廃棄物・産業廃棄物）</a:t>
            </a:r>
            <a:endParaRPr kumimoji="1" lang="ja-JP" altLang="en-US" sz="1100" dirty="0">
              <a:latin typeface="Meiryo UI" panose="020B0604030504040204" pitchFamily="50" charset="-128"/>
              <a:ea typeface="Meiryo UI" panose="020B0604030504040204" pitchFamily="50" charset="-128"/>
            </a:endParaRPr>
          </a:p>
        </p:txBody>
      </p:sp>
      <p:sp>
        <p:nvSpPr>
          <p:cNvPr id="83" name="テキスト ボックス 82">
            <a:extLst>
              <a:ext uri="{FF2B5EF4-FFF2-40B4-BE49-F238E27FC236}">
                <a16:creationId xmlns:a16="http://schemas.microsoft.com/office/drawing/2014/main" id="{0545CE1F-7DE1-4751-B692-92454E42A400}"/>
              </a:ext>
            </a:extLst>
          </p:cNvPr>
          <p:cNvSpPr txBox="1"/>
          <p:nvPr/>
        </p:nvSpPr>
        <p:spPr>
          <a:xfrm>
            <a:off x="6673360" y="8980295"/>
            <a:ext cx="800219" cy="276999"/>
          </a:xfrm>
          <a:prstGeom prst="rect">
            <a:avLst/>
          </a:prstGeom>
          <a:noFill/>
        </p:spPr>
        <p:txBody>
          <a:bodyPr wrap="none" rtlCol="0">
            <a:spAutoFit/>
          </a:bodyPr>
          <a:lstStyle/>
          <a:p>
            <a:pPr algn="ctr"/>
            <a:r>
              <a:rPr lang="ja-JP" altLang="en-US" sz="1200" dirty="0">
                <a:latin typeface="Meiryo UI" panose="020B0604030504040204" pitchFamily="50" charset="-128"/>
                <a:ea typeface="Meiryo UI" panose="020B0604030504040204" pitchFamily="50" charset="-128"/>
              </a:rPr>
              <a:t>参考指標</a:t>
            </a:r>
            <a:endParaRPr kumimoji="1" lang="en-US" altLang="ja-JP" sz="1200" dirty="0">
              <a:latin typeface="Meiryo UI" panose="020B0604030504040204" pitchFamily="50" charset="-128"/>
              <a:ea typeface="Meiryo UI" panose="020B0604030504040204" pitchFamily="50" charset="-128"/>
            </a:endParaRPr>
          </a:p>
        </p:txBody>
      </p:sp>
      <p:sp>
        <p:nvSpPr>
          <p:cNvPr id="84" name="大かっこ 83">
            <a:extLst>
              <a:ext uri="{FF2B5EF4-FFF2-40B4-BE49-F238E27FC236}">
                <a16:creationId xmlns:a16="http://schemas.microsoft.com/office/drawing/2014/main" id="{1B0C7B85-6019-44CE-8A52-C9E75B70DEF7}"/>
              </a:ext>
            </a:extLst>
          </p:cNvPr>
          <p:cNvSpPr/>
          <p:nvPr/>
        </p:nvSpPr>
        <p:spPr>
          <a:xfrm>
            <a:off x="6672555" y="8866472"/>
            <a:ext cx="785536" cy="533559"/>
          </a:xfrm>
          <a:prstGeom prst="bracketPair">
            <a:avLst>
              <a:gd name="adj" fmla="val 9451"/>
            </a:avLst>
          </a:prstGeom>
          <a:ln w="635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65" name="テキスト ボックス 64">
            <a:extLst>
              <a:ext uri="{FF2B5EF4-FFF2-40B4-BE49-F238E27FC236}">
                <a16:creationId xmlns:a16="http://schemas.microsoft.com/office/drawing/2014/main" id="{04233766-3D11-4392-90B3-C50DD623817F}"/>
              </a:ext>
            </a:extLst>
          </p:cNvPr>
          <p:cNvSpPr txBox="1"/>
          <p:nvPr/>
        </p:nvSpPr>
        <p:spPr>
          <a:xfrm>
            <a:off x="12573225" y="9362571"/>
            <a:ext cx="195215" cy="205629"/>
          </a:xfrm>
          <a:prstGeom prst="rect">
            <a:avLst/>
          </a:prstGeom>
          <a:solidFill>
            <a:schemeClr val="bg1"/>
          </a:solidFill>
        </p:spPr>
        <p:txBody>
          <a:bodyPr wrap="square" lIns="18000" tIns="18000" rIns="18000" bIns="18000" rtlCol="0">
            <a:spAutoFit/>
          </a:bodyPr>
          <a:lstStyle/>
          <a:p>
            <a:pPr algn="ctr"/>
            <a:r>
              <a:rPr lang="ja-JP" altLang="en-US" sz="1100" dirty="0">
                <a:latin typeface="Meiryo UI" panose="020B0604030504040204" pitchFamily="50" charset="-128"/>
                <a:ea typeface="Meiryo UI" panose="020B0604030504040204" pitchFamily="50" charset="-128"/>
              </a:rPr>
              <a:t>②</a:t>
            </a:r>
            <a:endParaRPr kumimoji="1" lang="en-US" altLang="ja-JP" sz="1100" dirty="0">
              <a:latin typeface="Meiryo UI" panose="020B0604030504040204" pitchFamily="50" charset="-128"/>
              <a:ea typeface="Meiryo UI" panose="020B0604030504040204" pitchFamily="50" charset="-128"/>
            </a:endParaRPr>
          </a:p>
        </p:txBody>
      </p:sp>
      <p:sp>
        <p:nvSpPr>
          <p:cNvPr id="85" name="テキスト ボックス 84">
            <a:extLst>
              <a:ext uri="{FF2B5EF4-FFF2-40B4-BE49-F238E27FC236}">
                <a16:creationId xmlns:a16="http://schemas.microsoft.com/office/drawing/2014/main" id="{F07A7B2D-3DAA-4630-9177-4E0DC5A098E8}"/>
              </a:ext>
            </a:extLst>
          </p:cNvPr>
          <p:cNvSpPr txBox="1"/>
          <p:nvPr/>
        </p:nvSpPr>
        <p:spPr>
          <a:xfrm>
            <a:off x="6579416" y="4752217"/>
            <a:ext cx="5930179" cy="884601"/>
          </a:xfrm>
          <a:prstGeom prst="rect">
            <a:avLst/>
          </a:prstGeom>
          <a:noFill/>
        </p:spPr>
        <p:txBody>
          <a:bodyPr wrap="square" rtlCol="0">
            <a:spAutoFit/>
          </a:bodyPr>
          <a:lstStyle/>
          <a:p>
            <a:pPr marL="171450" indent="-171450" algn="just">
              <a:lnSpc>
                <a:spcPts val="1400"/>
              </a:lnSpc>
              <a:spcAft>
                <a:spcPts val="500"/>
              </a:spcAft>
              <a:buFont typeface="Meiryo UI" panose="020B0604030504040204" pitchFamily="50" charset="-128"/>
              <a:buChar char="▶"/>
            </a:pPr>
            <a:r>
              <a:rPr lang="ja-JP" altLang="en-US" sz="1150" b="1" dirty="0">
                <a:latin typeface="Meiryo UI" panose="020B0604030504040204" pitchFamily="50" charset="-128"/>
                <a:ea typeface="Meiryo UI" panose="020B0604030504040204" pitchFamily="50" charset="-128"/>
              </a:rPr>
              <a:t>ワンウェイプラスチックの排出抑制の推進</a:t>
            </a:r>
            <a:r>
              <a:rPr lang="ja-JP" altLang="en-US" sz="1150" dirty="0">
                <a:latin typeface="Meiryo UI" panose="020B0604030504040204" pitchFamily="50" charset="-128"/>
                <a:ea typeface="Meiryo UI" panose="020B0604030504040204" pitchFamily="50" charset="-128"/>
              </a:rPr>
              <a:t>：「おおさかマイボトルパートナーズ」により、マイボトルの利用啓発・給水スポットの普及等を行う。</a:t>
            </a:r>
            <a:endParaRPr lang="en-US" altLang="ja-JP" sz="1150" dirty="0">
              <a:latin typeface="Meiryo UI" panose="020B0604030504040204" pitchFamily="50" charset="-128"/>
              <a:ea typeface="Meiryo UI" panose="020B0604030504040204" pitchFamily="50" charset="-128"/>
            </a:endParaRPr>
          </a:p>
          <a:p>
            <a:pPr marL="171450" indent="-171450" algn="just">
              <a:lnSpc>
                <a:spcPts val="1400"/>
              </a:lnSpc>
              <a:spcAft>
                <a:spcPts val="200"/>
              </a:spcAft>
              <a:buFont typeface="Meiryo UI" panose="020B0604030504040204" pitchFamily="50" charset="-128"/>
              <a:buChar char="▶"/>
            </a:pPr>
            <a:r>
              <a:rPr lang="ja-JP" altLang="en-US" sz="1150" b="1" dirty="0">
                <a:latin typeface="Meiryo UI" panose="020B0604030504040204" pitchFamily="50" charset="-128"/>
                <a:ea typeface="Meiryo UI" panose="020B0604030504040204" pitchFamily="50" charset="-128"/>
              </a:rPr>
              <a:t>プラスチックごみの分別収集等の促進</a:t>
            </a:r>
            <a:r>
              <a:rPr lang="ja-JP" altLang="en-US" sz="1150" dirty="0">
                <a:latin typeface="Meiryo UI" panose="020B0604030504040204" pitchFamily="50" charset="-128"/>
                <a:ea typeface="Meiryo UI" panose="020B0604030504040204" pitchFamily="50" charset="-128"/>
              </a:rPr>
              <a:t>：市町村への先進事例等に関する情報提供を行う。</a:t>
            </a:r>
            <a:endParaRPr lang="en-US" altLang="ja-JP" sz="1150" dirty="0">
              <a:latin typeface="Meiryo UI" panose="020B0604030504040204" pitchFamily="50" charset="-128"/>
              <a:ea typeface="Meiryo UI" panose="020B0604030504040204" pitchFamily="50" charset="-128"/>
            </a:endParaRPr>
          </a:p>
          <a:p>
            <a:pPr algn="just">
              <a:lnSpc>
                <a:spcPts val="1400"/>
              </a:lnSpc>
              <a:spcAft>
                <a:spcPts val="500"/>
              </a:spcAft>
            </a:pPr>
            <a:r>
              <a:rPr lang="en-US" altLang="ja-JP" sz="1150" dirty="0">
                <a:latin typeface="Meiryo UI" panose="020B0604030504040204" pitchFamily="50" charset="-128"/>
                <a:ea typeface="Meiryo UI" panose="020B0604030504040204" pitchFamily="50" charset="-128"/>
              </a:rPr>
              <a:t>  </a:t>
            </a:r>
            <a:r>
              <a:rPr lang="ja-JP" altLang="en-US" sz="1150" dirty="0">
                <a:latin typeface="Meiryo UI" panose="020B0604030504040204" pitchFamily="50" charset="-128"/>
                <a:ea typeface="Meiryo UI" panose="020B0604030504040204" pitchFamily="50" charset="-128"/>
              </a:rPr>
              <a:t> ⇒ 容器包装・製品プラスチックの分別収集、ペットボトルの水平リサイクル</a:t>
            </a:r>
            <a:endParaRPr lang="en-US" altLang="ja-JP" sz="1150" dirty="0">
              <a:latin typeface="Meiryo UI" panose="020B0604030504040204" pitchFamily="50" charset="-128"/>
              <a:ea typeface="Meiryo UI" panose="020B0604030504040204" pitchFamily="50" charset="-128"/>
            </a:endParaRPr>
          </a:p>
        </p:txBody>
      </p:sp>
      <p:grpSp>
        <p:nvGrpSpPr>
          <p:cNvPr id="88" name="グループ化 87">
            <a:extLst>
              <a:ext uri="{FF2B5EF4-FFF2-40B4-BE49-F238E27FC236}">
                <a16:creationId xmlns:a16="http://schemas.microsoft.com/office/drawing/2014/main" id="{57EAA242-4A4D-4F13-9ECD-382CC9B2C340}"/>
              </a:ext>
            </a:extLst>
          </p:cNvPr>
          <p:cNvGrpSpPr/>
          <p:nvPr/>
        </p:nvGrpSpPr>
        <p:grpSpPr>
          <a:xfrm>
            <a:off x="295848" y="1084700"/>
            <a:ext cx="5793765" cy="272758"/>
            <a:chOff x="379440" y="1232563"/>
            <a:chExt cx="5634598" cy="272758"/>
          </a:xfrm>
        </p:grpSpPr>
        <p:cxnSp>
          <p:nvCxnSpPr>
            <p:cNvPr id="89" name="直線コネクタ 88">
              <a:extLst>
                <a:ext uri="{FF2B5EF4-FFF2-40B4-BE49-F238E27FC236}">
                  <a16:creationId xmlns:a16="http://schemas.microsoft.com/office/drawing/2014/main" id="{99C82ABD-2F13-4F56-9290-A48DC8CB1975}"/>
                </a:ext>
              </a:extLst>
            </p:cNvPr>
            <p:cNvCxnSpPr>
              <a:cxnSpLocks/>
            </p:cNvCxnSpPr>
            <p:nvPr/>
          </p:nvCxnSpPr>
          <p:spPr>
            <a:xfrm flipV="1">
              <a:off x="379440" y="1435740"/>
              <a:ext cx="5634598" cy="17061"/>
            </a:xfrm>
            <a:prstGeom prst="line">
              <a:avLst/>
            </a:prstGeom>
            <a:ln w="107950" cap="rnd">
              <a:gradFill flip="none" rotWithShape="1">
                <a:gsLst>
                  <a:gs pos="23000">
                    <a:srgbClr val="FDE0A5"/>
                  </a:gs>
                  <a:gs pos="100000">
                    <a:schemeClr val="bg1"/>
                  </a:gs>
                  <a:gs pos="0">
                    <a:srgbClr val="FDE0A5"/>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90" name="角丸四角形 96">
              <a:extLst>
                <a:ext uri="{FF2B5EF4-FFF2-40B4-BE49-F238E27FC236}">
                  <a16:creationId xmlns:a16="http://schemas.microsoft.com/office/drawing/2014/main" id="{31B38CDF-F199-489D-9583-7D05DAFA3EFA}"/>
                </a:ext>
              </a:extLst>
            </p:cNvPr>
            <p:cNvSpPr/>
            <p:nvPr/>
          </p:nvSpPr>
          <p:spPr>
            <a:xfrm>
              <a:off x="379440" y="1232563"/>
              <a:ext cx="2018807" cy="272758"/>
            </a:xfrm>
            <a:prstGeom prst="roundRect">
              <a:avLst>
                <a:gd name="adj" fmla="val 0"/>
              </a:avLst>
            </a:prstGeom>
            <a:no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300" b="1" dirty="0">
                  <a:solidFill>
                    <a:srgbClr val="984807"/>
                  </a:solidFill>
                  <a:effectLst>
                    <a:glow rad="127000">
                      <a:schemeClr val="bg1">
                        <a:alpha val="90000"/>
                      </a:schemeClr>
                    </a:glow>
                  </a:effectLst>
                  <a:latin typeface="Meiryo UI" pitchFamily="50" charset="-128"/>
                  <a:ea typeface="Meiryo UI" pitchFamily="50" charset="-128"/>
                  <a:cs typeface="Meiryo UI" pitchFamily="50" charset="-128"/>
                </a:rPr>
                <a:t>計画期間</a:t>
              </a:r>
              <a:endParaRPr lang="en-US" altLang="ja-JP" sz="1300" b="1" dirty="0">
                <a:solidFill>
                  <a:srgbClr val="984807"/>
                </a:solidFill>
                <a:effectLst>
                  <a:glow rad="127000">
                    <a:schemeClr val="bg1">
                      <a:alpha val="90000"/>
                    </a:schemeClr>
                  </a:glow>
                </a:effectLst>
                <a:latin typeface="Meiryo UI" pitchFamily="50" charset="-128"/>
                <a:ea typeface="Meiryo UI" pitchFamily="50" charset="-128"/>
                <a:cs typeface="Meiryo UI" pitchFamily="50" charset="-128"/>
              </a:endParaRPr>
            </a:p>
          </p:txBody>
        </p:sp>
      </p:grpSp>
      <p:sp>
        <p:nvSpPr>
          <p:cNvPr id="92" name="テキスト ボックス 91">
            <a:extLst>
              <a:ext uri="{FF2B5EF4-FFF2-40B4-BE49-F238E27FC236}">
                <a16:creationId xmlns:a16="http://schemas.microsoft.com/office/drawing/2014/main" id="{F85A46AF-D3AD-47A9-954D-15A12ED9F0D7}"/>
              </a:ext>
            </a:extLst>
          </p:cNvPr>
          <p:cNvSpPr txBox="1"/>
          <p:nvPr/>
        </p:nvSpPr>
        <p:spPr>
          <a:xfrm>
            <a:off x="240388" y="8826473"/>
            <a:ext cx="2962551" cy="264624"/>
          </a:xfrm>
          <a:prstGeom prst="rect">
            <a:avLst/>
          </a:prstGeom>
          <a:noFill/>
        </p:spPr>
        <p:txBody>
          <a:bodyPr wrap="square" rtlCol="0">
            <a:spAutoFit/>
          </a:bodyPr>
          <a:lstStyle/>
          <a:p>
            <a:pPr algn="ctr">
              <a:lnSpc>
                <a:spcPts val="15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一般廃棄物の最終処分量の推移及び目標値</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3" name="テキスト ボックス 92">
            <a:extLst>
              <a:ext uri="{FF2B5EF4-FFF2-40B4-BE49-F238E27FC236}">
                <a16:creationId xmlns:a16="http://schemas.microsoft.com/office/drawing/2014/main" id="{5218C834-51F9-4A63-9059-D60F9BADD290}"/>
              </a:ext>
            </a:extLst>
          </p:cNvPr>
          <p:cNvSpPr txBox="1"/>
          <p:nvPr/>
        </p:nvSpPr>
        <p:spPr>
          <a:xfrm>
            <a:off x="325225" y="9056184"/>
            <a:ext cx="2805326" cy="240259"/>
          </a:xfrm>
          <a:prstGeom prst="rect">
            <a:avLst/>
          </a:prstGeom>
          <a:noFill/>
        </p:spPr>
        <p:txBody>
          <a:bodyPr wrap="square" rtlCol="0">
            <a:spAutoFit/>
          </a:bodyPr>
          <a:lstStyle/>
          <a:p>
            <a:pPr marL="171450" indent="-171450" algn="just">
              <a:lnSpc>
                <a:spcPts val="1300"/>
              </a:lnSpc>
              <a:buFont typeface="Meiryo UI" panose="020B0604030504040204" pitchFamily="50" charset="-128"/>
              <a:buChar char="※"/>
            </a:pPr>
            <a:r>
              <a:rPr kumimoji="1" lang="ja-JP" altLang="en-US" sz="900" dirty="0">
                <a:latin typeface="Meiryo UI" panose="020B0604030504040204" pitchFamily="50" charset="-128"/>
                <a:ea typeface="Meiryo UI" panose="020B0604030504040204" pitchFamily="50" charset="-128"/>
              </a:rPr>
              <a:t>府内の人口及び従業員数の変化を踏まえた数値</a:t>
            </a:r>
            <a:endParaRPr kumimoji="1" lang="en-US" altLang="ja-JP" sz="900" dirty="0">
              <a:latin typeface="Meiryo UI" panose="020B0604030504040204" pitchFamily="50" charset="-128"/>
              <a:ea typeface="Meiryo UI" panose="020B0604030504040204" pitchFamily="50" charset="-128"/>
            </a:endParaRPr>
          </a:p>
        </p:txBody>
      </p:sp>
      <p:sp>
        <p:nvSpPr>
          <p:cNvPr id="69" name="テキスト ボックス 68">
            <a:extLst>
              <a:ext uri="{FF2B5EF4-FFF2-40B4-BE49-F238E27FC236}">
                <a16:creationId xmlns:a16="http://schemas.microsoft.com/office/drawing/2014/main" id="{DDD1B161-3D76-48C7-ACBA-EF7F23F4AC30}"/>
              </a:ext>
            </a:extLst>
          </p:cNvPr>
          <p:cNvSpPr txBox="1"/>
          <p:nvPr/>
        </p:nvSpPr>
        <p:spPr>
          <a:xfrm>
            <a:off x="3254840" y="8826473"/>
            <a:ext cx="2962551" cy="264624"/>
          </a:xfrm>
          <a:prstGeom prst="rect">
            <a:avLst/>
          </a:prstGeom>
          <a:noFill/>
        </p:spPr>
        <p:txBody>
          <a:bodyPr wrap="square" rtlCol="0">
            <a:spAutoFit/>
          </a:bodyPr>
          <a:lstStyle/>
          <a:p>
            <a:pPr algn="ctr">
              <a:lnSpc>
                <a:spcPts val="15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産業廃棄物の最終処分量の推移及び目標値</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0" name="テキスト ボックス 69">
            <a:extLst>
              <a:ext uri="{FF2B5EF4-FFF2-40B4-BE49-F238E27FC236}">
                <a16:creationId xmlns:a16="http://schemas.microsoft.com/office/drawing/2014/main" id="{5D7E8116-2BF7-41E0-B01F-0923553D2DEC}"/>
              </a:ext>
            </a:extLst>
          </p:cNvPr>
          <p:cNvSpPr txBox="1"/>
          <p:nvPr/>
        </p:nvSpPr>
        <p:spPr>
          <a:xfrm>
            <a:off x="3314384" y="9064942"/>
            <a:ext cx="2832856" cy="221023"/>
          </a:xfrm>
          <a:prstGeom prst="rect">
            <a:avLst/>
          </a:prstGeom>
          <a:noFill/>
        </p:spPr>
        <p:txBody>
          <a:bodyPr wrap="square" rtlCol="0">
            <a:spAutoFit/>
          </a:bodyPr>
          <a:lstStyle/>
          <a:p>
            <a:pPr marL="171450" indent="-171450" algn="just">
              <a:lnSpc>
                <a:spcPts val="1100"/>
              </a:lnSpc>
              <a:buFont typeface="Meiryo UI" panose="020B0604030504040204" pitchFamily="50" charset="-128"/>
              <a:buChar char="※"/>
            </a:pPr>
            <a:r>
              <a:rPr kumimoji="1" lang="ja-JP" altLang="en-US" sz="900" dirty="0">
                <a:latin typeface="Meiryo UI" panose="020B0604030504040204" pitchFamily="50" charset="-128"/>
                <a:ea typeface="Meiryo UI" panose="020B0604030504040204" pitchFamily="50" charset="-128"/>
              </a:rPr>
              <a:t>府内の</a:t>
            </a:r>
            <a:r>
              <a:rPr lang="ja-JP" altLang="en-US" sz="900" dirty="0">
                <a:latin typeface="Meiryo UI" panose="020B0604030504040204" pitchFamily="50" charset="-128"/>
                <a:ea typeface="Meiryo UI" panose="020B0604030504040204" pitchFamily="50" charset="-128"/>
              </a:rPr>
              <a:t>産業活動の予測を踏まえた数値</a:t>
            </a:r>
            <a:endParaRPr kumimoji="1" lang="en-US" altLang="ja-JP" sz="900" strike="sngStrike" dirty="0">
              <a:latin typeface="Meiryo UI" panose="020B0604030504040204" pitchFamily="50" charset="-128"/>
              <a:ea typeface="Meiryo UI" panose="020B0604030504040204" pitchFamily="50" charset="-128"/>
            </a:endParaRPr>
          </a:p>
        </p:txBody>
      </p:sp>
      <p:pic>
        <p:nvPicPr>
          <p:cNvPr id="6" name="図 5">
            <a:extLst>
              <a:ext uri="{FF2B5EF4-FFF2-40B4-BE49-F238E27FC236}">
                <a16:creationId xmlns:a16="http://schemas.microsoft.com/office/drawing/2014/main" id="{3ADF6702-2251-4C98-A555-C5C2951B2E8F}"/>
              </a:ext>
            </a:extLst>
          </p:cNvPr>
          <p:cNvPicPr>
            <a:picLocks noChangeAspect="1"/>
          </p:cNvPicPr>
          <p:nvPr/>
        </p:nvPicPr>
        <p:blipFill>
          <a:blip r:embed="rId4"/>
          <a:stretch>
            <a:fillRect/>
          </a:stretch>
        </p:blipFill>
        <p:spPr>
          <a:xfrm>
            <a:off x="3365150" y="5773817"/>
            <a:ext cx="2745512" cy="3034800"/>
          </a:xfrm>
          <a:prstGeom prst="rect">
            <a:avLst/>
          </a:prstGeom>
        </p:spPr>
      </p:pic>
      <p:sp>
        <p:nvSpPr>
          <p:cNvPr id="5" name="吹き出し: 四角形 4">
            <a:extLst>
              <a:ext uri="{FF2B5EF4-FFF2-40B4-BE49-F238E27FC236}">
                <a16:creationId xmlns:a16="http://schemas.microsoft.com/office/drawing/2014/main" id="{4B1FC6C0-38C5-424F-B981-9DE9131CC70B}"/>
              </a:ext>
            </a:extLst>
          </p:cNvPr>
          <p:cNvSpPr/>
          <p:nvPr/>
        </p:nvSpPr>
        <p:spPr>
          <a:xfrm>
            <a:off x="4454268" y="6819807"/>
            <a:ext cx="610101" cy="233001"/>
          </a:xfrm>
          <a:prstGeom prst="wedgeRectCallout">
            <a:avLst>
              <a:gd name="adj1" fmla="val -99517"/>
              <a:gd name="adj2" fmla="val 58466"/>
            </a:avLst>
          </a:prstGeom>
          <a:solidFill>
            <a:schemeClr val="bg1">
              <a:lumMod val="9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solidFill>
                <a:latin typeface="Meiryo UI" panose="020B0604030504040204" pitchFamily="50" charset="-128"/>
                <a:ea typeface="Meiryo UI" panose="020B0604030504040204" pitchFamily="50" charset="-128"/>
              </a:rPr>
              <a:t>実績値</a:t>
            </a:r>
          </a:p>
        </p:txBody>
      </p:sp>
      <p:sp>
        <p:nvSpPr>
          <p:cNvPr id="61" name="吹き出し: 四角形 60">
            <a:extLst>
              <a:ext uri="{FF2B5EF4-FFF2-40B4-BE49-F238E27FC236}">
                <a16:creationId xmlns:a16="http://schemas.microsoft.com/office/drawing/2014/main" id="{3C57BC38-ACA5-47B0-9CF7-B5AAC3103995}"/>
              </a:ext>
            </a:extLst>
          </p:cNvPr>
          <p:cNvSpPr/>
          <p:nvPr/>
        </p:nvSpPr>
        <p:spPr>
          <a:xfrm>
            <a:off x="4624754" y="7585511"/>
            <a:ext cx="1170853" cy="251086"/>
          </a:xfrm>
          <a:prstGeom prst="wedgeRectCallout">
            <a:avLst>
              <a:gd name="adj1" fmla="val 47550"/>
              <a:gd name="adj2" fmla="val 152741"/>
            </a:avLst>
          </a:prstGeom>
          <a:solidFill>
            <a:schemeClr val="bg1">
              <a:lumMod val="9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8000" rIns="18000" rtlCol="0" anchor="ctr"/>
          <a:lstStyle/>
          <a:p>
            <a:pPr algn="ctr"/>
            <a:r>
              <a:rPr kumimoji="1" lang="ja-JP" altLang="en-US" sz="1100" b="1" dirty="0">
                <a:solidFill>
                  <a:schemeClr val="tx1"/>
                </a:solidFill>
                <a:latin typeface="Meiryo UI" panose="020B0604030504040204" pitchFamily="50" charset="-128"/>
                <a:ea typeface="Meiryo UI" panose="020B0604030504040204" pitchFamily="50" charset="-128"/>
              </a:rPr>
              <a:t>単純将来推計値</a:t>
            </a:r>
            <a:r>
              <a:rPr kumimoji="1" lang="en-US" altLang="ja-JP" sz="1100" b="1" baseline="30000" dirty="0">
                <a:solidFill>
                  <a:schemeClr val="tx1"/>
                </a:solidFill>
                <a:latin typeface="Meiryo UI" panose="020B0604030504040204" pitchFamily="50" charset="-128"/>
                <a:ea typeface="Meiryo UI" panose="020B0604030504040204" pitchFamily="50" charset="-128"/>
              </a:rPr>
              <a:t>※</a:t>
            </a:r>
            <a:endParaRPr kumimoji="1" lang="ja-JP" altLang="en-US" sz="1100" b="1" baseline="30000" dirty="0">
              <a:solidFill>
                <a:schemeClr val="tx1"/>
              </a:solidFill>
              <a:latin typeface="Meiryo UI" panose="020B0604030504040204" pitchFamily="50" charset="-128"/>
              <a:ea typeface="Meiryo UI" panose="020B0604030504040204" pitchFamily="50" charset="-128"/>
            </a:endParaRPr>
          </a:p>
        </p:txBody>
      </p:sp>
      <p:sp>
        <p:nvSpPr>
          <p:cNvPr id="71" name="吹き出し: 四角形 70">
            <a:extLst>
              <a:ext uri="{FF2B5EF4-FFF2-40B4-BE49-F238E27FC236}">
                <a16:creationId xmlns:a16="http://schemas.microsoft.com/office/drawing/2014/main" id="{533D2DE3-AF96-458F-A9FC-5AF756811161}"/>
              </a:ext>
            </a:extLst>
          </p:cNvPr>
          <p:cNvSpPr/>
          <p:nvPr/>
        </p:nvSpPr>
        <p:spPr>
          <a:xfrm>
            <a:off x="5005752" y="8229199"/>
            <a:ext cx="612000" cy="216000"/>
          </a:xfrm>
          <a:prstGeom prst="wedgeRectCallout">
            <a:avLst>
              <a:gd name="adj1" fmla="val 74702"/>
              <a:gd name="adj2" fmla="val -46796"/>
            </a:avLst>
          </a:prstGeom>
          <a:solidFill>
            <a:schemeClr val="bg1">
              <a:lumMod val="9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chemeClr val="tx1"/>
                </a:solidFill>
                <a:latin typeface="Meiryo UI" panose="020B0604030504040204" pitchFamily="50" charset="-128"/>
                <a:ea typeface="Meiryo UI" panose="020B0604030504040204" pitchFamily="50" charset="-128"/>
              </a:rPr>
              <a:t>目標</a:t>
            </a:r>
            <a:r>
              <a:rPr kumimoji="1" lang="ja-JP" altLang="en-US" sz="1100" b="1" dirty="0">
                <a:solidFill>
                  <a:schemeClr val="tx1"/>
                </a:solidFill>
                <a:latin typeface="Meiryo UI" panose="020B0604030504040204" pitchFamily="50" charset="-128"/>
                <a:ea typeface="Meiryo UI" panose="020B0604030504040204" pitchFamily="50" charset="-128"/>
              </a:rPr>
              <a:t>値</a:t>
            </a:r>
          </a:p>
        </p:txBody>
      </p:sp>
    </p:spTree>
    <p:extLst>
      <p:ext uri="{BB962C8B-B14F-4D97-AF65-F5344CB8AC3E}">
        <p14:creationId xmlns:p14="http://schemas.microsoft.com/office/powerpoint/2010/main" val="248613957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1865</Words>
  <Application>Microsoft Office PowerPoint</Application>
  <PresentationFormat>A3 297x420 mm</PresentationFormat>
  <Paragraphs>165</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游ゴシック</vt:lpstr>
      <vt:lpstr>Arial</vt:lpstr>
      <vt:lpstr>Calibri</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2020-01-27T08:11:08Z</dcterms:created>
  <dcterms:modified xsi:type="dcterms:W3CDTF">2025-12-25T10:49:37Z</dcterms:modified>
</cp:coreProperties>
</file>