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 id="2147483662" r:id="rId2"/>
  </p:sldMasterIdLst>
  <p:notesMasterIdLst>
    <p:notesMasterId r:id="rId9"/>
  </p:notesMasterIdLst>
  <p:sldIdLst>
    <p:sldId id="256" r:id="rId3"/>
    <p:sldId id="403" r:id="rId4"/>
    <p:sldId id="404" r:id="rId5"/>
    <p:sldId id="406" r:id="rId6"/>
    <p:sldId id="402" r:id="rId7"/>
    <p:sldId id="401" r:id="rId8"/>
  </p:sldIdLst>
  <p:sldSz cx="9906000" cy="6858000" type="A4"/>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7pcN7P7AiwmnINz9QMihTR0do5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981476-5A1B-41EC-B131-587D8039BC3C}">
  <a:tblStyle styleId="{B5981476-5A1B-41EC-B131-587D8039BC3C}" styleName="Table_0">
    <a:wholeTbl>
      <a:tcTxStyle b="off" i="off">
        <a:font>
          <a:latin typeface="游ゴシック"/>
          <a:ea typeface="游ゴシック"/>
          <a:cs typeface="游ゴシック"/>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游ゴシック"/>
          <a:ea typeface="游ゴシック"/>
          <a:cs typeface="游ゴシック"/>
        </a:font>
        <a:schemeClr val="lt1"/>
      </a:tcTxStyle>
      <a:tcStyle>
        <a:tcBdr/>
        <a:fill>
          <a:solidFill>
            <a:schemeClr val="accent1"/>
          </a:solidFill>
        </a:fill>
      </a:tcStyle>
    </a:lastCol>
    <a:firstCol>
      <a:tcTxStyle b="on" i="off">
        <a:font>
          <a:latin typeface="游ゴシック"/>
          <a:ea typeface="游ゴシック"/>
          <a:cs typeface="游ゴシック"/>
        </a:font>
        <a:schemeClr val="lt1"/>
      </a:tcTxStyle>
      <a:tcStyle>
        <a:tcBdr/>
        <a:fill>
          <a:solidFill>
            <a:schemeClr val="accent1"/>
          </a:solidFill>
        </a:fill>
      </a:tcStyle>
    </a:firstCol>
    <a:lastRow>
      <a:tcTxStyle b="on" i="off">
        <a:font>
          <a:latin typeface="游ゴシック"/>
          <a:ea typeface="游ゴシック"/>
          <a:cs typeface="游ゴシック"/>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游ゴシック"/>
          <a:ea typeface="游ゴシック"/>
          <a:cs typeface="游ゴシック"/>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4725" autoAdjust="0"/>
  </p:normalViewPr>
  <p:slideViewPr>
    <p:cSldViewPr snapToGrid="0">
      <p:cViewPr varScale="1">
        <p:scale>
          <a:sx n="78" d="100"/>
          <a:sy n="78" d="100"/>
        </p:scale>
        <p:origin x="936" y="64"/>
      </p:cViewPr>
      <p:guideLst>
        <p:guide orient="horz" pos="2160"/>
        <p:guide pos="312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5"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4" Type="http://customschemas.google.com/relationships/presentationmetadata" Target="metadata"/><Relationship Id="rId5" Type="http://schemas.openxmlformats.org/officeDocument/2006/relationships/slide" Target="slides/slide3.xml"/><Relationship Id="rId2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dt" idx="10"/>
          </p:nvPr>
        </p:nvSpPr>
        <p:spPr>
          <a:xfrm>
            <a:off x="3854450" y="0"/>
            <a:ext cx="2951163" cy="493713"/>
          </a:xfrm>
          <a:prstGeom prst="rect">
            <a:avLst/>
          </a:prstGeom>
          <a:noFill/>
          <a:ln>
            <a:noFill/>
          </a:ln>
        </p:spPr>
        <p:txBody>
          <a:bodyPr spcFirstLastPara="1" wrap="square" lIns="95600" tIns="47800" rIns="95600" bIns="47800"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 name="Google Shape;5;n"/>
          <p:cNvSpPr txBox="1">
            <a:spLocks noGrp="1"/>
          </p:cNvSpPr>
          <p:nvPr>
            <p:ph type="body" idx="1"/>
          </p:nvPr>
        </p:nvSpPr>
        <p:spPr>
          <a:xfrm>
            <a:off x="679450" y="4719638"/>
            <a:ext cx="5448300" cy="4473575"/>
          </a:xfrm>
          <a:prstGeom prst="rect">
            <a:avLst/>
          </a:prstGeom>
          <a:noFill/>
          <a:ln>
            <a:noFill/>
          </a:ln>
        </p:spPr>
        <p:txBody>
          <a:bodyPr spcFirstLastPara="1" wrap="square" lIns="95600" tIns="47800" rIns="95600" bIns="478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ftr" idx="11"/>
          </p:nvPr>
        </p:nvSpPr>
        <p:spPr>
          <a:xfrm>
            <a:off x="0" y="9444038"/>
            <a:ext cx="2951163" cy="493712"/>
          </a:xfrm>
          <a:prstGeom prst="rect">
            <a:avLst/>
          </a:prstGeom>
          <a:noFill/>
          <a:ln>
            <a:noFill/>
          </a:ln>
        </p:spPr>
        <p:txBody>
          <a:bodyPr spcFirstLastPara="1" wrap="square" lIns="95600" tIns="47800" rIns="95600" bIns="47800"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sldNum" idx="12"/>
          </p:nvPr>
        </p:nvSpPr>
        <p:spPr>
          <a:xfrm>
            <a:off x="3854450" y="9444038"/>
            <a:ext cx="2951163" cy="493712"/>
          </a:xfrm>
          <a:prstGeom prst="rect">
            <a:avLst/>
          </a:prstGeom>
          <a:noFill/>
          <a:ln>
            <a:noFill/>
          </a:ln>
        </p:spPr>
        <p:txBody>
          <a:bodyPr spcFirstLastPara="1" wrap="square" lIns="95600" tIns="47800" rIns="95600" bIns="47800" anchor="b" anchorCtr="0">
            <a:noAutofit/>
          </a:bodyPr>
          <a:lstStyle/>
          <a:p>
            <a:pPr marL="0" marR="0" lvl="0" indent="0" algn="r" rtl="0">
              <a:spcBef>
                <a:spcPts val="0"/>
              </a:spcBef>
              <a:spcAft>
                <a:spcPts val="0"/>
              </a:spcAft>
              <a:buNone/>
            </a:pPr>
            <a:fld id="{00000000-1234-1234-1234-123412341234}" type="slidenum">
              <a:rPr lang="ja-JP"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
        <p:nvSpPr>
          <p:cNvPr id="8" name="Google Shape;8;n"/>
          <p:cNvSpPr txBox="1">
            <a:spLocks noGrp="1"/>
          </p:cNvSpPr>
          <p:nvPr>
            <p:ph type="hdr" idx="3"/>
          </p:nvPr>
        </p:nvSpPr>
        <p:spPr>
          <a:xfrm>
            <a:off x="0" y="0"/>
            <a:ext cx="2949575" cy="4984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79450" y="4719638"/>
            <a:ext cx="5448300" cy="4473575"/>
          </a:xfrm>
          <a:prstGeom prst="rect">
            <a:avLst/>
          </a:prstGeom>
        </p:spPr>
        <p:txBody>
          <a:bodyPr spcFirstLastPara="1" wrap="square" lIns="95600" tIns="47800" rIns="95600" bIns="47800" anchor="t" anchorCtr="0">
            <a:noAutofit/>
          </a:bodyPr>
          <a:lstStyle/>
          <a:p>
            <a:pPr marL="0" lvl="0" indent="0" algn="l" rtl="0">
              <a:spcBef>
                <a:spcPts val="360"/>
              </a:spcBef>
              <a:spcAft>
                <a:spcPts val="0"/>
              </a:spcAft>
              <a:buNone/>
            </a:pPr>
            <a:endParaRPr/>
          </a:p>
        </p:txBody>
      </p:sp>
      <p:sp>
        <p:nvSpPr>
          <p:cNvPr id="95" name="Google Shape;95;p1: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238250" y="1122363"/>
            <a:ext cx="74295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75"/>
              <a:buFont typeface="Arial"/>
              <a:buNone/>
              <a:defRPr sz="48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13"/>
              </a:spcBef>
              <a:spcAft>
                <a:spcPts val="0"/>
              </a:spcAft>
              <a:buClr>
                <a:schemeClr val="dk1"/>
              </a:buClr>
              <a:buSzPts val="1950"/>
              <a:buNone/>
              <a:defRPr sz="1950"/>
            </a:lvl1pPr>
            <a:lvl2pPr lvl="1" algn="ctr">
              <a:lnSpc>
                <a:spcPct val="90000"/>
              </a:lnSpc>
              <a:spcBef>
                <a:spcPts val="406"/>
              </a:spcBef>
              <a:spcAft>
                <a:spcPts val="0"/>
              </a:spcAft>
              <a:buClr>
                <a:schemeClr val="dk1"/>
              </a:buClr>
              <a:buSzPts val="1625"/>
              <a:buNone/>
              <a:defRPr sz="1625"/>
            </a:lvl2pPr>
            <a:lvl3pPr lvl="2" algn="ctr">
              <a:lnSpc>
                <a:spcPct val="90000"/>
              </a:lnSpc>
              <a:spcBef>
                <a:spcPts val="406"/>
              </a:spcBef>
              <a:spcAft>
                <a:spcPts val="0"/>
              </a:spcAft>
              <a:buClr>
                <a:schemeClr val="dk1"/>
              </a:buClr>
              <a:buSzPts val="1463"/>
              <a:buNone/>
              <a:defRPr sz="1463"/>
            </a:lvl3pPr>
            <a:lvl4pPr lvl="3" algn="ctr">
              <a:lnSpc>
                <a:spcPct val="90000"/>
              </a:lnSpc>
              <a:spcBef>
                <a:spcPts val="406"/>
              </a:spcBef>
              <a:spcAft>
                <a:spcPts val="0"/>
              </a:spcAft>
              <a:buClr>
                <a:schemeClr val="dk1"/>
              </a:buClr>
              <a:buSzPts val="1300"/>
              <a:buNone/>
              <a:defRPr sz="1300"/>
            </a:lvl4pPr>
            <a:lvl5pPr lvl="4" algn="ctr">
              <a:lnSpc>
                <a:spcPct val="90000"/>
              </a:lnSpc>
              <a:spcBef>
                <a:spcPts val="406"/>
              </a:spcBef>
              <a:spcAft>
                <a:spcPts val="0"/>
              </a:spcAft>
              <a:buClr>
                <a:schemeClr val="dk1"/>
              </a:buClr>
              <a:buSzPts val="1300"/>
              <a:buNone/>
              <a:defRPr sz="1300"/>
            </a:lvl5pPr>
            <a:lvl6pPr lvl="5" algn="ctr">
              <a:lnSpc>
                <a:spcPct val="90000"/>
              </a:lnSpc>
              <a:spcBef>
                <a:spcPts val="406"/>
              </a:spcBef>
              <a:spcAft>
                <a:spcPts val="0"/>
              </a:spcAft>
              <a:buClr>
                <a:schemeClr val="dk1"/>
              </a:buClr>
              <a:buSzPts val="1300"/>
              <a:buNone/>
              <a:defRPr sz="1300"/>
            </a:lvl6pPr>
            <a:lvl7pPr lvl="6" algn="ctr">
              <a:lnSpc>
                <a:spcPct val="90000"/>
              </a:lnSpc>
              <a:spcBef>
                <a:spcPts val="406"/>
              </a:spcBef>
              <a:spcAft>
                <a:spcPts val="0"/>
              </a:spcAft>
              <a:buClr>
                <a:schemeClr val="dk1"/>
              </a:buClr>
              <a:buSzPts val="1300"/>
              <a:buNone/>
              <a:defRPr sz="1300"/>
            </a:lvl7pPr>
            <a:lvl8pPr lvl="7" algn="ctr">
              <a:lnSpc>
                <a:spcPct val="90000"/>
              </a:lnSpc>
              <a:spcBef>
                <a:spcPts val="406"/>
              </a:spcBef>
              <a:spcAft>
                <a:spcPts val="0"/>
              </a:spcAft>
              <a:buClr>
                <a:schemeClr val="dk1"/>
              </a:buClr>
              <a:buSzPts val="1300"/>
              <a:buNone/>
              <a:defRPr sz="1300"/>
            </a:lvl8pPr>
            <a:lvl9pPr lvl="8" algn="ctr">
              <a:lnSpc>
                <a:spcPct val="90000"/>
              </a:lnSpc>
              <a:spcBef>
                <a:spcPts val="406"/>
              </a:spcBef>
              <a:spcAft>
                <a:spcPts val="0"/>
              </a:spcAft>
              <a:buClr>
                <a:schemeClr val="dk1"/>
              </a:buClr>
              <a:buSzPts val="1300"/>
              <a:buNone/>
              <a:defRPr sz="1300"/>
            </a:lvl9pPr>
          </a:lstStyle>
          <a:p>
            <a:endParaRPr/>
          </a:p>
        </p:txBody>
      </p:sp>
      <p:sp>
        <p:nvSpPr>
          <p:cNvPr id="18" name="Google Shape;18;p8"/>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5251052" y="2203054"/>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917177" y="128984"/>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ユーザー設定レイアウト">
  <p:cSld name="ユーザー設定レイアウト">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507772" y="-243408"/>
            <a:ext cx="8915400" cy="11398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9"/>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9"/>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9"/>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白紙">
  <p:cSld name="1_白紙">
    <p:spTree>
      <p:nvGrpSpPr>
        <p:cNvPr id="1" name="Shape 89"/>
        <p:cNvGrpSpPr/>
        <p:nvPr/>
      </p:nvGrpSpPr>
      <p:grpSpPr>
        <a:xfrm>
          <a:off x="0" y="0"/>
          <a:ext cx="0" cy="0"/>
          <a:chOff x="0" y="0"/>
          <a:chExt cx="0" cy="0"/>
        </a:xfrm>
      </p:grpSpPr>
      <p:sp>
        <p:nvSpPr>
          <p:cNvPr id="90" name="Google Shape;90;p20"/>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0"/>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0"/>
          <p:cNvSpPr txBox="1">
            <a:spLocks noGrp="1"/>
          </p:cNvSpPr>
          <p:nvPr>
            <p:ph type="sldNum" idx="12"/>
          </p:nvPr>
        </p:nvSpPr>
        <p:spPr>
          <a:xfrm>
            <a:off x="7569200" y="6400800"/>
            <a:ext cx="23114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600">
                <a:solidFill>
                  <a:srgbClr val="888888"/>
                </a:solidFill>
                <a:latin typeface="Arial"/>
                <a:ea typeface="Arial"/>
                <a:cs typeface="Arial"/>
                <a:sym typeface="Arial"/>
              </a:defRPr>
            </a:lvl1pPr>
            <a:lvl2pPr marL="0" marR="0" lvl="1" indent="0" algn="r">
              <a:spcBef>
                <a:spcPts val="0"/>
              </a:spcBef>
              <a:buNone/>
              <a:defRPr sz="1600">
                <a:solidFill>
                  <a:srgbClr val="888888"/>
                </a:solidFill>
                <a:latin typeface="Arial"/>
                <a:ea typeface="Arial"/>
                <a:cs typeface="Arial"/>
                <a:sym typeface="Arial"/>
              </a:defRPr>
            </a:lvl2pPr>
            <a:lvl3pPr marL="0" marR="0" lvl="2" indent="0" algn="r">
              <a:spcBef>
                <a:spcPts val="0"/>
              </a:spcBef>
              <a:buNone/>
              <a:defRPr sz="1600">
                <a:solidFill>
                  <a:srgbClr val="888888"/>
                </a:solidFill>
                <a:latin typeface="Arial"/>
                <a:ea typeface="Arial"/>
                <a:cs typeface="Arial"/>
                <a:sym typeface="Arial"/>
              </a:defRPr>
            </a:lvl3pPr>
            <a:lvl4pPr marL="0" marR="0" lvl="3" indent="0" algn="r">
              <a:spcBef>
                <a:spcPts val="0"/>
              </a:spcBef>
              <a:buNone/>
              <a:defRPr sz="1600">
                <a:solidFill>
                  <a:srgbClr val="888888"/>
                </a:solidFill>
                <a:latin typeface="Arial"/>
                <a:ea typeface="Arial"/>
                <a:cs typeface="Arial"/>
                <a:sym typeface="Arial"/>
              </a:defRPr>
            </a:lvl4pPr>
            <a:lvl5pPr marL="0" marR="0" lvl="4" indent="0" algn="r">
              <a:spcBef>
                <a:spcPts val="0"/>
              </a:spcBef>
              <a:buNone/>
              <a:defRPr sz="1600">
                <a:solidFill>
                  <a:srgbClr val="888888"/>
                </a:solidFill>
                <a:latin typeface="Arial"/>
                <a:ea typeface="Arial"/>
                <a:cs typeface="Arial"/>
                <a:sym typeface="Arial"/>
              </a:defRPr>
            </a:lvl5pPr>
            <a:lvl6pPr marL="0" marR="0" lvl="5" indent="0" algn="r">
              <a:spcBef>
                <a:spcPts val="0"/>
              </a:spcBef>
              <a:buNone/>
              <a:defRPr sz="1600">
                <a:solidFill>
                  <a:srgbClr val="888888"/>
                </a:solidFill>
                <a:latin typeface="Arial"/>
                <a:ea typeface="Arial"/>
                <a:cs typeface="Arial"/>
                <a:sym typeface="Arial"/>
              </a:defRPr>
            </a:lvl6pPr>
            <a:lvl7pPr marL="0" marR="0" lvl="6" indent="0" algn="r">
              <a:spcBef>
                <a:spcPts val="0"/>
              </a:spcBef>
              <a:buNone/>
              <a:defRPr sz="1600">
                <a:solidFill>
                  <a:srgbClr val="888888"/>
                </a:solidFill>
                <a:latin typeface="Arial"/>
                <a:ea typeface="Arial"/>
                <a:cs typeface="Arial"/>
                <a:sym typeface="Arial"/>
              </a:defRPr>
            </a:lvl7pPr>
            <a:lvl8pPr marL="0" marR="0" lvl="7" indent="0" algn="r">
              <a:spcBef>
                <a:spcPts val="0"/>
              </a:spcBef>
              <a:buNone/>
              <a:defRPr sz="1600">
                <a:solidFill>
                  <a:srgbClr val="888888"/>
                </a:solidFill>
                <a:latin typeface="Arial"/>
                <a:ea typeface="Arial"/>
                <a:cs typeface="Arial"/>
                <a:sym typeface="Arial"/>
              </a:defRPr>
            </a:lvl8pPr>
            <a:lvl9pPr marL="0" marR="0" lvl="8" indent="0" algn="r">
              <a:spcBef>
                <a:spcPts val="0"/>
              </a:spcBef>
              <a:buNone/>
              <a:defRPr sz="16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18" indent="0" algn="ctr">
              <a:buNone/>
              <a:defRPr sz="2000"/>
            </a:lvl2pPr>
            <a:lvl3pPr marL="914436" indent="0" algn="ctr">
              <a:buNone/>
              <a:defRPr sz="1800"/>
            </a:lvl3pPr>
            <a:lvl4pPr marL="1371655" indent="0" algn="ctr">
              <a:buNone/>
              <a:defRPr sz="1600"/>
            </a:lvl4pPr>
            <a:lvl5pPr marL="1828874" indent="0" algn="ctr">
              <a:buNone/>
              <a:defRPr sz="1600"/>
            </a:lvl5pPr>
            <a:lvl6pPr marL="2286091" indent="0" algn="ctr">
              <a:buNone/>
              <a:defRPr sz="1600"/>
            </a:lvl6pPr>
            <a:lvl7pPr marL="2743310" indent="0" algn="ctr">
              <a:buNone/>
              <a:defRPr sz="1600"/>
            </a:lvl7pPr>
            <a:lvl8pPr marL="3200528" indent="0" algn="ctr">
              <a:buNone/>
              <a:defRPr sz="1600"/>
            </a:lvl8pPr>
            <a:lvl9pPr marL="3657746"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3327D6-F38F-4854-8994-63969E3C3F6D}" type="datetime1">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525499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DB94CB-1668-4CB4-922E-07500A5017AA}" type="datetime1">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21739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9"/>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4"/>
            <a:ext cx="8543925" cy="1500187"/>
          </a:xfrm>
        </p:spPr>
        <p:txBody>
          <a:bodyPr/>
          <a:lstStyle>
            <a:lvl1pPr marL="0" indent="0">
              <a:buNone/>
              <a:defRPr sz="2400">
                <a:solidFill>
                  <a:schemeClr val="tx1"/>
                </a:solidFill>
              </a:defRPr>
            </a:lvl1pPr>
            <a:lvl2pPr marL="457218" indent="0">
              <a:buNone/>
              <a:defRPr sz="2000">
                <a:solidFill>
                  <a:schemeClr val="tx1">
                    <a:tint val="75000"/>
                  </a:schemeClr>
                </a:solidFill>
              </a:defRPr>
            </a:lvl2pPr>
            <a:lvl3pPr marL="914436" indent="0">
              <a:buNone/>
              <a:defRPr sz="1800">
                <a:solidFill>
                  <a:schemeClr val="tx1">
                    <a:tint val="75000"/>
                  </a:schemeClr>
                </a:solidFill>
              </a:defRPr>
            </a:lvl3pPr>
            <a:lvl4pPr marL="1371655" indent="0">
              <a:buNone/>
              <a:defRPr sz="1600">
                <a:solidFill>
                  <a:schemeClr val="tx1">
                    <a:tint val="75000"/>
                  </a:schemeClr>
                </a:solidFill>
              </a:defRPr>
            </a:lvl4pPr>
            <a:lvl5pPr marL="1828874" indent="0">
              <a:buNone/>
              <a:defRPr sz="1600">
                <a:solidFill>
                  <a:schemeClr val="tx1">
                    <a:tint val="75000"/>
                  </a:schemeClr>
                </a:solidFill>
              </a:defRPr>
            </a:lvl5pPr>
            <a:lvl6pPr marL="2286091" indent="0">
              <a:buNone/>
              <a:defRPr sz="1600">
                <a:solidFill>
                  <a:schemeClr val="tx1">
                    <a:tint val="75000"/>
                  </a:schemeClr>
                </a:solidFill>
              </a:defRPr>
            </a:lvl6pPr>
            <a:lvl7pPr marL="2743310" indent="0">
              <a:buNone/>
              <a:defRPr sz="1600">
                <a:solidFill>
                  <a:schemeClr val="tx1">
                    <a:tint val="75000"/>
                  </a:schemeClr>
                </a:solidFill>
              </a:defRPr>
            </a:lvl7pPr>
            <a:lvl8pPr marL="3200528" indent="0">
              <a:buNone/>
              <a:defRPr sz="1600">
                <a:solidFill>
                  <a:schemeClr val="tx1">
                    <a:tint val="75000"/>
                  </a:schemeClr>
                </a:solidFill>
              </a:defRPr>
            </a:lvl8pPr>
            <a:lvl9pPr marL="3657746"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553C69-B3A0-4303-944F-37289A7D2E5C}" type="datetime1">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74986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54BD03-D0F0-41E1-A03E-60F1CF88C632}" type="datetime1">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72452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18" indent="0">
              <a:buNone/>
              <a:defRPr sz="2000" b="1"/>
            </a:lvl2pPr>
            <a:lvl3pPr marL="914436" indent="0">
              <a:buNone/>
              <a:defRPr sz="1800" b="1"/>
            </a:lvl3pPr>
            <a:lvl4pPr marL="1371655" indent="0">
              <a:buNone/>
              <a:defRPr sz="1600" b="1"/>
            </a:lvl4pPr>
            <a:lvl5pPr marL="1828874" indent="0">
              <a:buNone/>
              <a:defRPr sz="1600" b="1"/>
            </a:lvl5pPr>
            <a:lvl6pPr marL="2286091" indent="0">
              <a:buNone/>
              <a:defRPr sz="1600" b="1"/>
            </a:lvl6pPr>
            <a:lvl7pPr marL="2743310" indent="0">
              <a:buNone/>
              <a:defRPr sz="1600" b="1"/>
            </a:lvl7pPr>
            <a:lvl8pPr marL="3200528" indent="0">
              <a:buNone/>
              <a:defRPr sz="1600" b="1"/>
            </a:lvl8pPr>
            <a:lvl9pPr marL="3657746"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4" y="1681163"/>
            <a:ext cx="4211340" cy="823912"/>
          </a:xfrm>
        </p:spPr>
        <p:txBody>
          <a:bodyPr anchor="b"/>
          <a:lstStyle>
            <a:lvl1pPr marL="0" indent="0">
              <a:buNone/>
              <a:defRPr sz="2400" b="1"/>
            </a:lvl1pPr>
            <a:lvl2pPr marL="457218" indent="0">
              <a:buNone/>
              <a:defRPr sz="2000" b="1"/>
            </a:lvl2pPr>
            <a:lvl3pPr marL="914436" indent="0">
              <a:buNone/>
              <a:defRPr sz="1800" b="1"/>
            </a:lvl3pPr>
            <a:lvl4pPr marL="1371655" indent="0">
              <a:buNone/>
              <a:defRPr sz="1600" b="1"/>
            </a:lvl4pPr>
            <a:lvl5pPr marL="1828874" indent="0">
              <a:buNone/>
              <a:defRPr sz="1600" b="1"/>
            </a:lvl5pPr>
            <a:lvl6pPr marL="2286091" indent="0">
              <a:buNone/>
              <a:defRPr sz="1600" b="1"/>
            </a:lvl6pPr>
            <a:lvl7pPr marL="2743310" indent="0">
              <a:buNone/>
              <a:defRPr sz="1600" b="1"/>
            </a:lvl7pPr>
            <a:lvl8pPr marL="3200528" indent="0">
              <a:buNone/>
              <a:defRPr sz="1600" b="1"/>
            </a:lvl8pPr>
            <a:lvl9pPr marL="3657746"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4"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02712E-39EC-4A51-8A9D-22E2A5C70CC4}" type="datetime1">
              <a:rPr kumimoji="1" lang="ja-JP" altLang="en-US" smtClean="0"/>
              <a:t>2025/11/28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859130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F26852-BAAC-424B-875F-524504228033}" type="datetime1">
              <a:rPr kumimoji="1" lang="ja-JP" altLang="en-US" smtClean="0"/>
              <a:t>2025/11/28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18526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D2B0-A48F-40DC-AF38-64AA8760E3B2}" type="datetime1">
              <a:rPr kumimoji="1" lang="ja-JP" altLang="en-US" smtClean="0"/>
              <a:t>2025/11/28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79186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1"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18" indent="0">
              <a:buNone/>
              <a:defRPr sz="1400"/>
            </a:lvl2pPr>
            <a:lvl3pPr marL="914436" indent="0">
              <a:buNone/>
              <a:defRPr sz="1200"/>
            </a:lvl3pPr>
            <a:lvl4pPr marL="1371655" indent="0">
              <a:buNone/>
              <a:defRPr sz="1000"/>
            </a:lvl4pPr>
            <a:lvl5pPr marL="1828874" indent="0">
              <a:buNone/>
              <a:defRPr sz="1000"/>
            </a:lvl5pPr>
            <a:lvl6pPr marL="2286091" indent="0">
              <a:buNone/>
              <a:defRPr sz="1000"/>
            </a:lvl6pPr>
            <a:lvl7pPr marL="2743310" indent="0">
              <a:buNone/>
              <a:defRPr sz="1000"/>
            </a:lvl7pPr>
            <a:lvl8pPr marL="3200528" indent="0">
              <a:buNone/>
              <a:defRPr sz="1000"/>
            </a:lvl8pPr>
            <a:lvl9pPr marL="3657746"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4EFAA1-96B6-4AAF-8A00-CE606B637906}" type="datetime1">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320495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1" y="987428"/>
            <a:ext cx="5014913" cy="4873625"/>
          </a:xfrm>
        </p:spPr>
        <p:txBody>
          <a:bodyPr anchor="t"/>
          <a:lstStyle>
            <a:lvl1pPr marL="0" indent="0">
              <a:buNone/>
              <a:defRPr sz="3200"/>
            </a:lvl1pPr>
            <a:lvl2pPr marL="457218" indent="0">
              <a:buNone/>
              <a:defRPr sz="2800"/>
            </a:lvl2pPr>
            <a:lvl3pPr marL="914436" indent="0">
              <a:buNone/>
              <a:defRPr sz="2400"/>
            </a:lvl3pPr>
            <a:lvl4pPr marL="1371655" indent="0">
              <a:buNone/>
              <a:defRPr sz="2000"/>
            </a:lvl4pPr>
            <a:lvl5pPr marL="1828874" indent="0">
              <a:buNone/>
              <a:defRPr sz="2000"/>
            </a:lvl5pPr>
            <a:lvl6pPr marL="2286091" indent="0">
              <a:buNone/>
              <a:defRPr sz="2000"/>
            </a:lvl6pPr>
            <a:lvl7pPr marL="2743310" indent="0">
              <a:buNone/>
              <a:defRPr sz="2000"/>
            </a:lvl7pPr>
            <a:lvl8pPr marL="3200528" indent="0">
              <a:buNone/>
              <a:defRPr sz="2000"/>
            </a:lvl8pPr>
            <a:lvl9pPr marL="3657746"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18" indent="0">
              <a:buNone/>
              <a:defRPr sz="1400"/>
            </a:lvl2pPr>
            <a:lvl3pPr marL="914436" indent="0">
              <a:buNone/>
              <a:defRPr sz="1200"/>
            </a:lvl3pPr>
            <a:lvl4pPr marL="1371655" indent="0">
              <a:buNone/>
              <a:defRPr sz="1000"/>
            </a:lvl4pPr>
            <a:lvl5pPr marL="1828874" indent="0">
              <a:buNone/>
              <a:defRPr sz="1000"/>
            </a:lvl5pPr>
            <a:lvl6pPr marL="2286091" indent="0">
              <a:buNone/>
              <a:defRPr sz="1000"/>
            </a:lvl6pPr>
            <a:lvl7pPr marL="2743310" indent="0">
              <a:buNone/>
              <a:defRPr sz="1000"/>
            </a:lvl7pPr>
            <a:lvl8pPr marL="3200528" indent="0">
              <a:buNone/>
              <a:defRPr sz="1000"/>
            </a:lvl8pPr>
            <a:lvl9pPr marL="3657746"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34CBCA-3B5D-49C3-9C81-5A35A3E2C1A4}" type="datetime1">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538937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A76BA7-60B3-4114-9602-5E67E4E52D38}" type="datetime1">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095101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832573-66AD-42E2-ACAF-A90B4F24E876}" type="datetime1">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97143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675878" y="1709739"/>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75"/>
              <a:buFont typeface="Arial"/>
              <a:buNone/>
              <a:defRPr sz="48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675878" y="4589464"/>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13"/>
              </a:spcBef>
              <a:spcAft>
                <a:spcPts val="0"/>
              </a:spcAft>
              <a:buClr>
                <a:srgbClr val="888888"/>
              </a:buClr>
              <a:buSzPts val="1950"/>
              <a:buNone/>
              <a:defRPr sz="1950">
                <a:solidFill>
                  <a:srgbClr val="888888"/>
                </a:solidFill>
              </a:defRPr>
            </a:lvl1pPr>
            <a:lvl2pPr marL="914400" lvl="1" indent="-228600" algn="l">
              <a:lnSpc>
                <a:spcPct val="90000"/>
              </a:lnSpc>
              <a:spcBef>
                <a:spcPts val="406"/>
              </a:spcBef>
              <a:spcAft>
                <a:spcPts val="0"/>
              </a:spcAft>
              <a:buClr>
                <a:srgbClr val="888888"/>
              </a:buClr>
              <a:buSzPts val="1625"/>
              <a:buNone/>
              <a:defRPr sz="1625">
                <a:solidFill>
                  <a:srgbClr val="888888"/>
                </a:solidFill>
              </a:defRPr>
            </a:lvl2pPr>
            <a:lvl3pPr marL="1371600" lvl="2" indent="-228600" algn="l">
              <a:lnSpc>
                <a:spcPct val="90000"/>
              </a:lnSpc>
              <a:spcBef>
                <a:spcPts val="406"/>
              </a:spcBef>
              <a:spcAft>
                <a:spcPts val="0"/>
              </a:spcAft>
              <a:buClr>
                <a:srgbClr val="888888"/>
              </a:buClr>
              <a:buSzPts val="1463"/>
              <a:buNone/>
              <a:defRPr sz="1463">
                <a:solidFill>
                  <a:srgbClr val="888888"/>
                </a:solidFill>
              </a:defRPr>
            </a:lvl3pPr>
            <a:lvl4pPr marL="1828800" lvl="3" indent="-228600" algn="l">
              <a:lnSpc>
                <a:spcPct val="90000"/>
              </a:lnSpc>
              <a:spcBef>
                <a:spcPts val="406"/>
              </a:spcBef>
              <a:spcAft>
                <a:spcPts val="0"/>
              </a:spcAft>
              <a:buClr>
                <a:srgbClr val="888888"/>
              </a:buClr>
              <a:buSzPts val="1300"/>
              <a:buNone/>
              <a:defRPr sz="1300">
                <a:solidFill>
                  <a:srgbClr val="888888"/>
                </a:solidFill>
              </a:defRPr>
            </a:lvl4pPr>
            <a:lvl5pPr marL="2286000" lvl="4" indent="-228600" algn="l">
              <a:lnSpc>
                <a:spcPct val="90000"/>
              </a:lnSpc>
              <a:spcBef>
                <a:spcPts val="406"/>
              </a:spcBef>
              <a:spcAft>
                <a:spcPts val="0"/>
              </a:spcAft>
              <a:buClr>
                <a:srgbClr val="888888"/>
              </a:buClr>
              <a:buSzPts val="1300"/>
              <a:buNone/>
              <a:defRPr sz="1300">
                <a:solidFill>
                  <a:srgbClr val="888888"/>
                </a:solidFill>
              </a:defRPr>
            </a:lvl5pPr>
            <a:lvl6pPr marL="2743200" lvl="5" indent="-228600" algn="l">
              <a:lnSpc>
                <a:spcPct val="90000"/>
              </a:lnSpc>
              <a:spcBef>
                <a:spcPts val="406"/>
              </a:spcBef>
              <a:spcAft>
                <a:spcPts val="0"/>
              </a:spcAft>
              <a:buClr>
                <a:srgbClr val="888888"/>
              </a:buClr>
              <a:buSzPts val="1300"/>
              <a:buNone/>
              <a:defRPr sz="1300">
                <a:solidFill>
                  <a:srgbClr val="888888"/>
                </a:solidFill>
              </a:defRPr>
            </a:lvl6pPr>
            <a:lvl7pPr marL="3200400" lvl="6" indent="-228600" algn="l">
              <a:lnSpc>
                <a:spcPct val="90000"/>
              </a:lnSpc>
              <a:spcBef>
                <a:spcPts val="406"/>
              </a:spcBef>
              <a:spcAft>
                <a:spcPts val="0"/>
              </a:spcAft>
              <a:buClr>
                <a:srgbClr val="888888"/>
              </a:buClr>
              <a:buSzPts val="1300"/>
              <a:buNone/>
              <a:defRPr sz="1300">
                <a:solidFill>
                  <a:srgbClr val="888888"/>
                </a:solidFill>
              </a:defRPr>
            </a:lvl7pPr>
            <a:lvl8pPr marL="3657600" lvl="7" indent="-228600" algn="l">
              <a:lnSpc>
                <a:spcPct val="90000"/>
              </a:lnSpc>
              <a:spcBef>
                <a:spcPts val="406"/>
              </a:spcBef>
              <a:spcAft>
                <a:spcPts val="0"/>
              </a:spcAft>
              <a:buClr>
                <a:srgbClr val="888888"/>
              </a:buClr>
              <a:buSzPts val="1300"/>
              <a:buNone/>
              <a:defRPr sz="1300">
                <a:solidFill>
                  <a:srgbClr val="888888"/>
                </a:solidFill>
              </a:defRPr>
            </a:lvl8pPr>
            <a:lvl9pPr marL="4114800" lvl="8" indent="-228600" algn="l">
              <a:lnSpc>
                <a:spcPct val="90000"/>
              </a:lnSpc>
              <a:spcBef>
                <a:spcPts val="406"/>
              </a:spcBef>
              <a:spcAft>
                <a:spcPts val="0"/>
              </a:spcAft>
              <a:buClr>
                <a:srgbClr val="888888"/>
              </a:buClr>
              <a:buSzPts val="1300"/>
              <a:buNone/>
              <a:defRPr sz="1300">
                <a:solidFill>
                  <a:srgbClr val="888888"/>
                </a:solidFill>
              </a:defRPr>
            </a:lvl9pPr>
          </a:lstStyle>
          <a:p>
            <a:endParaRPr/>
          </a:p>
        </p:txBody>
      </p:sp>
      <p:sp>
        <p:nvSpPr>
          <p:cNvPr id="30" name="Google Shape;30;p10"/>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682328" y="365126"/>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682328"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13"/>
              </a:spcBef>
              <a:spcAft>
                <a:spcPts val="0"/>
              </a:spcAft>
              <a:buClr>
                <a:schemeClr val="dk1"/>
              </a:buClr>
              <a:buSzPts val="1950"/>
              <a:buNone/>
              <a:defRPr sz="1950" b="1"/>
            </a:lvl1pPr>
            <a:lvl2pPr marL="914400" lvl="1" indent="-228600" algn="l">
              <a:lnSpc>
                <a:spcPct val="90000"/>
              </a:lnSpc>
              <a:spcBef>
                <a:spcPts val="406"/>
              </a:spcBef>
              <a:spcAft>
                <a:spcPts val="0"/>
              </a:spcAft>
              <a:buClr>
                <a:schemeClr val="dk1"/>
              </a:buClr>
              <a:buSzPts val="1625"/>
              <a:buNone/>
              <a:defRPr sz="1625" b="1"/>
            </a:lvl2pPr>
            <a:lvl3pPr marL="1371600" lvl="2" indent="-228600" algn="l">
              <a:lnSpc>
                <a:spcPct val="90000"/>
              </a:lnSpc>
              <a:spcBef>
                <a:spcPts val="406"/>
              </a:spcBef>
              <a:spcAft>
                <a:spcPts val="0"/>
              </a:spcAft>
              <a:buClr>
                <a:schemeClr val="dk1"/>
              </a:buClr>
              <a:buSzPts val="1463"/>
              <a:buNone/>
              <a:defRPr sz="1463" b="1"/>
            </a:lvl3pPr>
            <a:lvl4pPr marL="1828800" lvl="3" indent="-228600" algn="l">
              <a:lnSpc>
                <a:spcPct val="90000"/>
              </a:lnSpc>
              <a:spcBef>
                <a:spcPts val="406"/>
              </a:spcBef>
              <a:spcAft>
                <a:spcPts val="0"/>
              </a:spcAft>
              <a:buClr>
                <a:schemeClr val="dk1"/>
              </a:buClr>
              <a:buSzPts val="1300"/>
              <a:buNone/>
              <a:defRPr sz="1300" b="1"/>
            </a:lvl4pPr>
            <a:lvl5pPr marL="2286000" lvl="4" indent="-228600" algn="l">
              <a:lnSpc>
                <a:spcPct val="90000"/>
              </a:lnSpc>
              <a:spcBef>
                <a:spcPts val="406"/>
              </a:spcBef>
              <a:spcAft>
                <a:spcPts val="0"/>
              </a:spcAft>
              <a:buClr>
                <a:schemeClr val="dk1"/>
              </a:buClr>
              <a:buSzPts val="1300"/>
              <a:buNone/>
              <a:defRPr sz="1300" b="1"/>
            </a:lvl5pPr>
            <a:lvl6pPr marL="2743200" lvl="5" indent="-228600" algn="l">
              <a:lnSpc>
                <a:spcPct val="90000"/>
              </a:lnSpc>
              <a:spcBef>
                <a:spcPts val="406"/>
              </a:spcBef>
              <a:spcAft>
                <a:spcPts val="0"/>
              </a:spcAft>
              <a:buClr>
                <a:schemeClr val="dk1"/>
              </a:buClr>
              <a:buSzPts val="1300"/>
              <a:buNone/>
              <a:defRPr sz="1300" b="1"/>
            </a:lvl6pPr>
            <a:lvl7pPr marL="3200400" lvl="6" indent="-228600" algn="l">
              <a:lnSpc>
                <a:spcPct val="90000"/>
              </a:lnSpc>
              <a:spcBef>
                <a:spcPts val="406"/>
              </a:spcBef>
              <a:spcAft>
                <a:spcPts val="0"/>
              </a:spcAft>
              <a:buClr>
                <a:schemeClr val="dk1"/>
              </a:buClr>
              <a:buSzPts val="1300"/>
              <a:buNone/>
              <a:defRPr sz="1300" b="1"/>
            </a:lvl7pPr>
            <a:lvl8pPr marL="3657600" lvl="7" indent="-228600" algn="l">
              <a:lnSpc>
                <a:spcPct val="90000"/>
              </a:lnSpc>
              <a:spcBef>
                <a:spcPts val="406"/>
              </a:spcBef>
              <a:spcAft>
                <a:spcPts val="0"/>
              </a:spcAft>
              <a:buClr>
                <a:schemeClr val="dk1"/>
              </a:buClr>
              <a:buSzPts val="1300"/>
              <a:buNone/>
              <a:defRPr sz="1300" b="1"/>
            </a:lvl8pPr>
            <a:lvl9pPr marL="4114800" lvl="8" indent="-228600" algn="l">
              <a:lnSpc>
                <a:spcPct val="90000"/>
              </a:lnSpc>
              <a:spcBef>
                <a:spcPts val="406"/>
              </a:spcBef>
              <a:spcAft>
                <a:spcPts val="0"/>
              </a:spcAft>
              <a:buClr>
                <a:schemeClr val="dk1"/>
              </a:buClr>
              <a:buSzPts val="1300"/>
              <a:buNone/>
              <a:defRPr sz="1300" b="1"/>
            </a:lvl9pPr>
          </a:lstStyle>
          <a:p>
            <a:endParaRPr/>
          </a:p>
        </p:txBody>
      </p:sp>
      <p:sp>
        <p:nvSpPr>
          <p:cNvPr id="43" name="Google Shape;43;p12"/>
          <p:cNvSpPr txBox="1">
            <a:spLocks noGrp="1"/>
          </p:cNvSpPr>
          <p:nvPr>
            <p:ph type="body" idx="2"/>
          </p:nvPr>
        </p:nvSpPr>
        <p:spPr>
          <a:xfrm>
            <a:off x="682328"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13"/>
              </a:spcBef>
              <a:spcAft>
                <a:spcPts val="0"/>
              </a:spcAft>
              <a:buClr>
                <a:schemeClr val="dk1"/>
              </a:buClr>
              <a:buSzPts val="1950"/>
              <a:buNone/>
              <a:defRPr sz="1950" b="1"/>
            </a:lvl1pPr>
            <a:lvl2pPr marL="914400" lvl="1" indent="-228600" algn="l">
              <a:lnSpc>
                <a:spcPct val="90000"/>
              </a:lnSpc>
              <a:spcBef>
                <a:spcPts val="406"/>
              </a:spcBef>
              <a:spcAft>
                <a:spcPts val="0"/>
              </a:spcAft>
              <a:buClr>
                <a:schemeClr val="dk1"/>
              </a:buClr>
              <a:buSzPts val="1625"/>
              <a:buNone/>
              <a:defRPr sz="1625" b="1"/>
            </a:lvl2pPr>
            <a:lvl3pPr marL="1371600" lvl="2" indent="-228600" algn="l">
              <a:lnSpc>
                <a:spcPct val="90000"/>
              </a:lnSpc>
              <a:spcBef>
                <a:spcPts val="406"/>
              </a:spcBef>
              <a:spcAft>
                <a:spcPts val="0"/>
              </a:spcAft>
              <a:buClr>
                <a:schemeClr val="dk1"/>
              </a:buClr>
              <a:buSzPts val="1463"/>
              <a:buNone/>
              <a:defRPr sz="1463" b="1"/>
            </a:lvl3pPr>
            <a:lvl4pPr marL="1828800" lvl="3" indent="-228600" algn="l">
              <a:lnSpc>
                <a:spcPct val="90000"/>
              </a:lnSpc>
              <a:spcBef>
                <a:spcPts val="406"/>
              </a:spcBef>
              <a:spcAft>
                <a:spcPts val="0"/>
              </a:spcAft>
              <a:buClr>
                <a:schemeClr val="dk1"/>
              </a:buClr>
              <a:buSzPts val="1300"/>
              <a:buNone/>
              <a:defRPr sz="1300" b="1"/>
            </a:lvl4pPr>
            <a:lvl5pPr marL="2286000" lvl="4" indent="-228600" algn="l">
              <a:lnSpc>
                <a:spcPct val="90000"/>
              </a:lnSpc>
              <a:spcBef>
                <a:spcPts val="406"/>
              </a:spcBef>
              <a:spcAft>
                <a:spcPts val="0"/>
              </a:spcAft>
              <a:buClr>
                <a:schemeClr val="dk1"/>
              </a:buClr>
              <a:buSzPts val="1300"/>
              <a:buNone/>
              <a:defRPr sz="1300" b="1"/>
            </a:lvl5pPr>
            <a:lvl6pPr marL="2743200" lvl="5" indent="-228600" algn="l">
              <a:lnSpc>
                <a:spcPct val="90000"/>
              </a:lnSpc>
              <a:spcBef>
                <a:spcPts val="406"/>
              </a:spcBef>
              <a:spcAft>
                <a:spcPts val="0"/>
              </a:spcAft>
              <a:buClr>
                <a:schemeClr val="dk1"/>
              </a:buClr>
              <a:buSzPts val="1300"/>
              <a:buNone/>
              <a:defRPr sz="1300" b="1"/>
            </a:lvl6pPr>
            <a:lvl7pPr marL="3200400" lvl="6" indent="-228600" algn="l">
              <a:lnSpc>
                <a:spcPct val="90000"/>
              </a:lnSpc>
              <a:spcBef>
                <a:spcPts val="406"/>
              </a:spcBef>
              <a:spcAft>
                <a:spcPts val="0"/>
              </a:spcAft>
              <a:buClr>
                <a:schemeClr val="dk1"/>
              </a:buClr>
              <a:buSzPts val="1300"/>
              <a:buNone/>
              <a:defRPr sz="1300" b="1"/>
            </a:lvl7pPr>
            <a:lvl8pPr marL="3657600" lvl="7" indent="-228600" algn="l">
              <a:lnSpc>
                <a:spcPct val="90000"/>
              </a:lnSpc>
              <a:spcBef>
                <a:spcPts val="406"/>
              </a:spcBef>
              <a:spcAft>
                <a:spcPts val="0"/>
              </a:spcAft>
              <a:buClr>
                <a:schemeClr val="dk1"/>
              </a:buClr>
              <a:buSzPts val="1300"/>
              <a:buNone/>
              <a:defRPr sz="1300" b="1"/>
            </a:lvl8pPr>
            <a:lvl9pPr marL="4114800" lvl="8" indent="-228600" algn="l">
              <a:lnSpc>
                <a:spcPct val="90000"/>
              </a:lnSpc>
              <a:spcBef>
                <a:spcPts val="406"/>
              </a:spcBef>
              <a:spcAft>
                <a:spcPts val="0"/>
              </a:spcAft>
              <a:buClr>
                <a:schemeClr val="dk1"/>
              </a:buClr>
              <a:buSzPts val="1300"/>
              <a:buNone/>
              <a:defRPr sz="1300" b="1"/>
            </a:lvl9pPr>
          </a:lstStyle>
          <a:p>
            <a:endParaRPr/>
          </a:p>
        </p:txBody>
      </p:sp>
      <p:sp>
        <p:nvSpPr>
          <p:cNvPr id="45" name="Google Shape;45;p12"/>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4211340" y="987426"/>
            <a:ext cx="5014913" cy="4873625"/>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813"/>
              </a:spcBef>
              <a:spcAft>
                <a:spcPts val="0"/>
              </a:spcAft>
              <a:buClr>
                <a:schemeClr val="dk1"/>
              </a:buClr>
              <a:buSzPts val="2600"/>
              <a:buChar char="•"/>
              <a:defRPr sz="2600"/>
            </a:lvl1pPr>
            <a:lvl2pPr marL="914400" lvl="1" indent="-373062" algn="l">
              <a:lnSpc>
                <a:spcPct val="90000"/>
              </a:lnSpc>
              <a:spcBef>
                <a:spcPts val="406"/>
              </a:spcBef>
              <a:spcAft>
                <a:spcPts val="0"/>
              </a:spcAft>
              <a:buClr>
                <a:schemeClr val="dk1"/>
              </a:buClr>
              <a:buSzPts val="2275"/>
              <a:buChar char="•"/>
              <a:defRPr sz="2275"/>
            </a:lvl2pPr>
            <a:lvl3pPr marL="1371600" lvl="2" indent="-352425" algn="l">
              <a:lnSpc>
                <a:spcPct val="90000"/>
              </a:lnSpc>
              <a:spcBef>
                <a:spcPts val="406"/>
              </a:spcBef>
              <a:spcAft>
                <a:spcPts val="0"/>
              </a:spcAft>
              <a:buClr>
                <a:schemeClr val="dk1"/>
              </a:buClr>
              <a:buSzPts val="1950"/>
              <a:buChar char="•"/>
              <a:defRPr sz="1950"/>
            </a:lvl3pPr>
            <a:lvl4pPr marL="1828800" lvl="3" indent="-331787" algn="l">
              <a:lnSpc>
                <a:spcPct val="90000"/>
              </a:lnSpc>
              <a:spcBef>
                <a:spcPts val="406"/>
              </a:spcBef>
              <a:spcAft>
                <a:spcPts val="0"/>
              </a:spcAft>
              <a:buClr>
                <a:schemeClr val="dk1"/>
              </a:buClr>
              <a:buSzPts val="1625"/>
              <a:buChar char="•"/>
              <a:defRPr sz="1625"/>
            </a:lvl4pPr>
            <a:lvl5pPr marL="2286000" lvl="4" indent="-331787" algn="l">
              <a:lnSpc>
                <a:spcPct val="90000"/>
              </a:lnSpc>
              <a:spcBef>
                <a:spcPts val="406"/>
              </a:spcBef>
              <a:spcAft>
                <a:spcPts val="0"/>
              </a:spcAft>
              <a:buClr>
                <a:schemeClr val="dk1"/>
              </a:buClr>
              <a:buSzPts val="1625"/>
              <a:buChar char="•"/>
              <a:defRPr sz="1625"/>
            </a:lvl5pPr>
            <a:lvl6pPr marL="2743200" lvl="5" indent="-331787" algn="l">
              <a:lnSpc>
                <a:spcPct val="90000"/>
              </a:lnSpc>
              <a:spcBef>
                <a:spcPts val="406"/>
              </a:spcBef>
              <a:spcAft>
                <a:spcPts val="0"/>
              </a:spcAft>
              <a:buClr>
                <a:schemeClr val="dk1"/>
              </a:buClr>
              <a:buSzPts val="1625"/>
              <a:buChar char="•"/>
              <a:defRPr sz="1625"/>
            </a:lvl6pPr>
            <a:lvl7pPr marL="3200400" lvl="6" indent="-331787" algn="l">
              <a:lnSpc>
                <a:spcPct val="90000"/>
              </a:lnSpc>
              <a:spcBef>
                <a:spcPts val="406"/>
              </a:spcBef>
              <a:spcAft>
                <a:spcPts val="0"/>
              </a:spcAft>
              <a:buClr>
                <a:schemeClr val="dk1"/>
              </a:buClr>
              <a:buSzPts val="1625"/>
              <a:buChar char="•"/>
              <a:defRPr sz="1625"/>
            </a:lvl7pPr>
            <a:lvl8pPr marL="3657600" lvl="7" indent="-331787" algn="l">
              <a:lnSpc>
                <a:spcPct val="90000"/>
              </a:lnSpc>
              <a:spcBef>
                <a:spcPts val="406"/>
              </a:spcBef>
              <a:spcAft>
                <a:spcPts val="0"/>
              </a:spcAft>
              <a:buClr>
                <a:schemeClr val="dk1"/>
              </a:buClr>
              <a:buSzPts val="1625"/>
              <a:buChar char="•"/>
              <a:defRPr sz="1625"/>
            </a:lvl8pPr>
            <a:lvl9pPr marL="4114800" lvl="8" indent="-331787" algn="l">
              <a:lnSpc>
                <a:spcPct val="90000"/>
              </a:lnSpc>
              <a:spcBef>
                <a:spcPts val="406"/>
              </a:spcBef>
              <a:spcAft>
                <a:spcPts val="0"/>
              </a:spcAft>
              <a:buClr>
                <a:schemeClr val="dk1"/>
              </a:buClr>
              <a:buSzPts val="1625"/>
              <a:buChar char="•"/>
              <a:defRPr sz="1625"/>
            </a:lvl9pPr>
          </a:lstStyle>
          <a:p>
            <a:endParaRPr/>
          </a:p>
        </p:txBody>
      </p:sp>
      <p:sp>
        <p:nvSpPr>
          <p:cNvPr id="61" name="Google Shape;61;p15"/>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13"/>
              </a:spcBef>
              <a:spcAft>
                <a:spcPts val="0"/>
              </a:spcAft>
              <a:buClr>
                <a:schemeClr val="dk1"/>
              </a:buClr>
              <a:buSzPts val="1300"/>
              <a:buNone/>
              <a:defRPr sz="1300"/>
            </a:lvl1pPr>
            <a:lvl2pPr marL="914400" lvl="1" indent="-228600" algn="l">
              <a:lnSpc>
                <a:spcPct val="90000"/>
              </a:lnSpc>
              <a:spcBef>
                <a:spcPts val="406"/>
              </a:spcBef>
              <a:spcAft>
                <a:spcPts val="0"/>
              </a:spcAft>
              <a:buClr>
                <a:schemeClr val="dk1"/>
              </a:buClr>
              <a:buSzPts val="1138"/>
              <a:buNone/>
              <a:defRPr sz="1138"/>
            </a:lvl2pPr>
            <a:lvl3pPr marL="1371600" lvl="2" indent="-228600" algn="l">
              <a:lnSpc>
                <a:spcPct val="90000"/>
              </a:lnSpc>
              <a:spcBef>
                <a:spcPts val="406"/>
              </a:spcBef>
              <a:spcAft>
                <a:spcPts val="0"/>
              </a:spcAft>
              <a:buClr>
                <a:schemeClr val="dk1"/>
              </a:buClr>
              <a:buSzPts val="975"/>
              <a:buNone/>
              <a:defRPr sz="975"/>
            </a:lvl3pPr>
            <a:lvl4pPr marL="1828800" lvl="3" indent="-228600" algn="l">
              <a:lnSpc>
                <a:spcPct val="90000"/>
              </a:lnSpc>
              <a:spcBef>
                <a:spcPts val="406"/>
              </a:spcBef>
              <a:spcAft>
                <a:spcPts val="0"/>
              </a:spcAft>
              <a:buClr>
                <a:schemeClr val="dk1"/>
              </a:buClr>
              <a:buSzPts val="813"/>
              <a:buNone/>
              <a:defRPr sz="813"/>
            </a:lvl4pPr>
            <a:lvl5pPr marL="2286000" lvl="4" indent="-228600" algn="l">
              <a:lnSpc>
                <a:spcPct val="90000"/>
              </a:lnSpc>
              <a:spcBef>
                <a:spcPts val="406"/>
              </a:spcBef>
              <a:spcAft>
                <a:spcPts val="0"/>
              </a:spcAft>
              <a:buClr>
                <a:schemeClr val="dk1"/>
              </a:buClr>
              <a:buSzPts val="813"/>
              <a:buNone/>
              <a:defRPr sz="813"/>
            </a:lvl5pPr>
            <a:lvl6pPr marL="2743200" lvl="5" indent="-228600" algn="l">
              <a:lnSpc>
                <a:spcPct val="90000"/>
              </a:lnSpc>
              <a:spcBef>
                <a:spcPts val="406"/>
              </a:spcBef>
              <a:spcAft>
                <a:spcPts val="0"/>
              </a:spcAft>
              <a:buClr>
                <a:schemeClr val="dk1"/>
              </a:buClr>
              <a:buSzPts val="813"/>
              <a:buNone/>
              <a:defRPr sz="813"/>
            </a:lvl6pPr>
            <a:lvl7pPr marL="3200400" lvl="6" indent="-228600" algn="l">
              <a:lnSpc>
                <a:spcPct val="90000"/>
              </a:lnSpc>
              <a:spcBef>
                <a:spcPts val="406"/>
              </a:spcBef>
              <a:spcAft>
                <a:spcPts val="0"/>
              </a:spcAft>
              <a:buClr>
                <a:schemeClr val="dk1"/>
              </a:buClr>
              <a:buSzPts val="813"/>
              <a:buNone/>
              <a:defRPr sz="813"/>
            </a:lvl7pPr>
            <a:lvl8pPr marL="3657600" lvl="7" indent="-228600" algn="l">
              <a:lnSpc>
                <a:spcPct val="90000"/>
              </a:lnSpc>
              <a:spcBef>
                <a:spcPts val="406"/>
              </a:spcBef>
              <a:spcAft>
                <a:spcPts val="0"/>
              </a:spcAft>
              <a:buClr>
                <a:schemeClr val="dk1"/>
              </a:buClr>
              <a:buSzPts val="813"/>
              <a:buNone/>
              <a:defRPr sz="813"/>
            </a:lvl8pPr>
            <a:lvl9pPr marL="4114800" lvl="8" indent="-228600" algn="l">
              <a:lnSpc>
                <a:spcPct val="90000"/>
              </a:lnSpc>
              <a:spcBef>
                <a:spcPts val="406"/>
              </a:spcBef>
              <a:spcAft>
                <a:spcPts val="0"/>
              </a:spcAft>
              <a:buClr>
                <a:schemeClr val="dk1"/>
              </a:buClr>
              <a:buSzPts val="813"/>
              <a:buNone/>
              <a:defRPr sz="813"/>
            </a:lvl9pPr>
          </a:lstStyle>
          <a:p>
            <a:endParaRPr/>
          </a:p>
        </p:txBody>
      </p:sp>
      <p:sp>
        <p:nvSpPr>
          <p:cNvPr id="62" name="Google Shape;62;p15"/>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4211340" y="987426"/>
            <a:ext cx="5014913" cy="4873625"/>
          </a:xfrm>
          <a:prstGeom prst="rect">
            <a:avLst/>
          </a:prstGeom>
          <a:noFill/>
          <a:ln>
            <a:noFill/>
          </a:ln>
        </p:spPr>
      </p:sp>
      <p:sp>
        <p:nvSpPr>
          <p:cNvPr id="68" name="Google Shape;68;p16"/>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13"/>
              </a:spcBef>
              <a:spcAft>
                <a:spcPts val="0"/>
              </a:spcAft>
              <a:buClr>
                <a:schemeClr val="dk1"/>
              </a:buClr>
              <a:buSzPts val="1300"/>
              <a:buNone/>
              <a:defRPr sz="1300"/>
            </a:lvl1pPr>
            <a:lvl2pPr marL="914400" lvl="1" indent="-228600" algn="l">
              <a:lnSpc>
                <a:spcPct val="90000"/>
              </a:lnSpc>
              <a:spcBef>
                <a:spcPts val="406"/>
              </a:spcBef>
              <a:spcAft>
                <a:spcPts val="0"/>
              </a:spcAft>
              <a:buClr>
                <a:schemeClr val="dk1"/>
              </a:buClr>
              <a:buSzPts val="1138"/>
              <a:buNone/>
              <a:defRPr sz="1138"/>
            </a:lvl2pPr>
            <a:lvl3pPr marL="1371600" lvl="2" indent="-228600" algn="l">
              <a:lnSpc>
                <a:spcPct val="90000"/>
              </a:lnSpc>
              <a:spcBef>
                <a:spcPts val="406"/>
              </a:spcBef>
              <a:spcAft>
                <a:spcPts val="0"/>
              </a:spcAft>
              <a:buClr>
                <a:schemeClr val="dk1"/>
              </a:buClr>
              <a:buSzPts val="975"/>
              <a:buNone/>
              <a:defRPr sz="975"/>
            </a:lvl3pPr>
            <a:lvl4pPr marL="1828800" lvl="3" indent="-228600" algn="l">
              <a:lnSpc>
                <a:spcPct val="90000"/>
              </a:lnSpc>
              <a:spcBef>
                <a:spcPts val="406"/>
              </a:spcBef>
              <a:spcAft>
                <a:spcPts val="0"/>
              </a:spcAft>
              <a:buClr>
                <a:schemeClr val="dk1"/>
              </a:buClr>
              <a:buSzPts val="813"/>
              <a:buNone/>
              <a:defRPr sz="813"/>
            </a:lvl4pPr>
            <a:lvl5pPr marL="2286000" lvl="4" indent="-228600" algn="l">
              <a:lnSpc>
                <a:spcPct val="90000"/>
              </a:lnSpc>
              <a:spcBef>
                <a:spcPts val="406"/>
              </a:spcBef>
              <a:spcAft>
                <a:spcPts val="0"/>
              </a:spcAft>
              <a:buClr>
                <a:schemeClr val="dk1"/>
              </a:buClr>
              <a:buSzPts val="813"/>
              <a:buNone/>
              <a:defRPr sz="813"/>
            </a:lvl5pPr>
            <a:lvl6pPr marL="2743200" lvl="5" indent="-228600" algn="l">
              <a:lnSpc>
                <a:spcPct val="90000"/>
              </a:lnSpc>
              <a:spcBef>
                <a:spcPts val="406"/>
              </a:spcBef>
              <a:spcAft>
                <a:spcPts val="0"/>
              </a:spcAft>
              <a:buClr>
                <a:schemeClr val="dk1"/>
              </a:buClr>
              <a:buSzPts val="813"/>
              <a:buNone/>
              <a:defRPr sz="813"/>
            </a:lvl6pPr>
            <a:lvl7pPr marL="3200400" lvl="6" indent="-228600" algn="l">
              <a:lnSpc>
                <a:spcPct val="90000"/>
              </a:lnSpc>
              <a:spcBef>
                <a:spcPts val="406"/>
              </a:spcBef>
              <a:spcAft>
                <a:spcPts val="0"/>
              </a:spcAft>
              <a:buClr>
                <a:schemeClr val="dk1"/>
              </a:buClr>
              <a:buSzPts val="813"/>
              <a:buNone/>
              <a:defRPr sz="813"/>
            </a:lvl7pPr>
            <a:lvl8pPr marL="3657600" lvl="7" indent="-228600" algn="l">
              <a:lnSpc>
                <a:spcPct val="90000"/>
              </a:lnSpc>
              <a:spcBef>
                <a:spcPts val="406"/>
              </a:spcBef>
              <a:spcAft>
                <a:spcPts val="0"/>
              </a:spcAft>
              <a:buClr>
                <a:schemeClr val="dk1"/>
              </a:buClr>
              <a:buSzPts val="813"/>
              <a:buNone/>
              <a:defRPr sz="813"/>
            </a:lvl8pPr>
            <a:lvl9pPr marL="4114800" lvl="8" indent="-228600" algn="l">
              <a:lnSpc>
                <a:spcPct val="90000"/>
              </a:lnSpc>
              <a:spcBef>
                <a:spcPts val="406"/>
              </a:spcBef>
              <a:spcAft>
                <a:spcPts val="0"/>
              </a:spcAft>
              <a:buClr>
                <a:schemeClr val="dk1"/>
              </a:buClr>
              <a:buSzPts val="813"/>
              <a:buNone/>
              <a:defRPr sz="813"/>
            </a:lvl9pPr>
          </a:lstStyle>
          <a:p>
            <a:endParaRPr/>
          </a:p>
        </p:txBody>
      </p:sp>
      <p:sp>
        <p:nvSpPr>
          <p:cNvPr id="69" name="Google Shape;69;p16"/>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75"/>
              <a:buFont typeface="Arial"/>
              <a:buNone/>
              <a:defRPr sz="3575"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373062" algn="l" rtl="0">
              <a:lnSpc>
                <a:spcPct val="90000"/>
              </a:lnSpc>
              <a:spcBef>
                <a:spcPts val="813"/>
              </a:spcBef>
              <a:spcAft>
                <a:spcPts val="0"/>
              </a:spcAft>
              <a:buClr>
                <a:schemeClr val="dk1"/>
              </a:buClr>
              <a:buSzPts val="2275"/>
              <a:buFont typeface="Arial"/>
              <a:buChar char="•"/>
              <a:defRPr sz="2275" b="0" i="0" u="none" strike="noStrike" cap="none">
                <a:solidFill>
                  <a:schemeClr val="dk1"/>
                </a:solidFill>
                <a:latin typeface="Arial"/>
                <a:ea typeface="Arial"/>
                <a:cs typeface="Arial"/>
                <a:sym typeface="Arial"/>
              </a:defRPr>
            </a:lvl1pPr>
            <a:lvl2pPr marL="914400" marR="0" lvl="1" indent="-352425" algn="l" rtl="0">
              <a:lnSpc>
                <a:spcPct val="90000"/>
              </a:lnSpc>
              <a:spcBef>
                <a:spcPts val="406"/>
              </a:spcBef>
              <a:spcAft>
                <a:spcPts val="0"/>
              </a:spcAft>
              <a:buClr>
                <a:schemeClr val="dk1"/>
              </a:buClr>
              <a:buSzPts val="1950"/>
              <a:buFont typeface="Arial"/>
              <a:buChar char="•"/>
              <a:defRPr sz="1950" b="0" i="0" u="none" strike="noStrike" cap="none">
                <a:solidFill>
                  <a:schemeClr val="dk1"/>
                </a:solidFill>
                <a:latin typeface="Arial"/>
                <a:ea typeface="Arial"/>
                <a:cs typeface="Arial"/>
                <a:sym typeface="Arial"/>
              </a:defRPr>
            </a:lvl2pPr>
            <a:lvl3pPr marL="1371600" marR="0" lvl="2" indent="-331787" algn="l" rtl="0">
              <a:lnSpc>
                <a:spcPct val="90000"/>
              </a:lnSpc>
              <a:spcBef>
                <a:spcPts val="406"/>
              </a:spcBef>
              <a:spcAft>
                <a:spcPts val="0"/>
              </a:spcAft>
              <a:buClr>
                <a:schemeClr val="dk1"/>
              </a:buClr>
              <a:buSzPts val="1625"/>
              <a:buFont typeface="Arial"/>
              <a:buChar char="•"/>
              <a:defRPr sz="1625" b="0" i="0" u="none" strike="noStrike" cap="none">
                <a:solidFill>
                  <a:schemeClr val="dk1"/>
                </a:solidFill>
                <a:latin typeface="Arial"/>
                <a:ea typeface="Arial"/>
                <a:cs typeface="Arial"/>
                <a:sym typeface="Arial"/>
              </a:defRPr>
            </a:lvl3pPr>
            <a:lvl4pPr marL="1828800" marR="0" lvl="3"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4pPr>
            <a:lvl5pPr marL="2286000" marR="0" lvl="4"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Arial"/>
                <a:ea typeface="Arial"/>
                <a:cs typeface="Arial"/>
                <a:sym typeface="Arial"/>
              </a:defRPr>
            </a:lvl9pPr>
          </a:lstStyle>
          <a:p>
            <a:endParaRPr/>
          </a:p>
        </p:txBody>
      </p:sp>
      <p:sp>
        <p:nvSpPr>
          <p:cNvPr id="12" name="Google Shape;12;p7"/>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75"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7"/>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75"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75" b="0" i="0" u="none" strike="noStrike" cap="none">
                <a:solidFill>
                  <a:srgbClr val="888888"/>
                </a:solidFill>
                <a:latin typeface="Arial"/>
                <a:ea typeface="Arial"/>
                <a:cs typeface="Arial"/>
                <a:sym typeface="Arial"/>
              </a:defRPr>
            </a:lvl1pPr>
            <a:lvl2pPr marL="0" marR="0" lvl="1" indent="0" algn="r" rtl="0">
              <a:spcBef>
                <a:spcPts val="0"/>
              </a:spcBef>
              <a:buNone/>
              <a:defRPr sz="975" b="0" i="0" u="none" strike="noStrike" cap="none">
                <a:solidFill>
                  <a:srgbClr val="888888"/>
                </a:solidFill>
                <a:latin typeface="Arial"/>
                <a:ea typeface="Arial"/>
                <a:cs typeface="Arial"/>
                <a:sym typeface="Arial"/>
              </a:defRPr>
            </a:lvl2pPr>
            <a:lvl3pPr marL="0" marR="0" lvl="2" indent="0" algn="r" rtl="0">
              <a:spcBef>
                <a:spcPts val="0"/>
              </a:spcBef>
              <a:buNone/>
              <a:defRPr sz="975" b="0" i="0" u="none" strike="noStrike" cap="none">
                <a:solidFill>
                  <a:srgbClr val="888888"/>
                </a:solidFill>
                <a:latin typeface="Arial"/>
                <a:ea typeface="Arial"/>
                <a:cs typeface="Arial"/>
                <a:sym typeface="Arial"/>
              </a:defRPr>
            </a:lvl3pPr>
            <a:lvl4pPr marL="0" marR="0" lvl="3" indent="0" algn="r" rtl="0">
              <a:spcBef>
                <a:spcPts val="0"/>
              </a:spcBef>
              <a:buNone/>
              <a:defRPr sz="975" b="0" i="0" u="none" strike="noStrike" cap="none">
                <a:solidFill>
                  <a:srgbClr val="888888"/>
                </a:solidFill>
                <a:latin typeface="Arial"/>
                <a:ea typeface="Arial"/>
                <a:cs typeface="Arial"/>
                <a:sym typeface="Arial"/>
              </a:defRPr>
            </a:lvl4pPr>
            <a:lvl5pPr marL="0" marR="0" lvl="4" indent="0" algn="r" rtl="0">
              <a:spcBef>
                <a:spcPts val="0"/>
              </a:spcBef>
              <a:buNone/>
              <a:defRPr sz="975" b="0" i="0" u="none" strike="noStrike" cap="none">
                <a:solidFill>
                  <a:srgbClr val="888888"/>
                </a:solidFill>
                <a:latin typeface="Arial"/>
                <a:ea typeface="Arial"/>
                <a:cs typeface="Arial"/>
                <a:sym typeface="Arial"/>
              </a:defRPr>
            </a:lvl5pPr>
            <a:lvl6pPr marL="0" marR="0" lvl="5" indent="0" algn="r" rtl="0">
              <a:spcBef>
                <a:spcPts val="0"/>
              </a:spcBef>
              <a:buNone/>
              <a:defRPr sz="975" b="0" i="0" u="none" strike="noStrike" cap="none">
                <a:solidFill>
                  <a:srgbClr val="888888"/>
                </a:solidFill>
                <a:latin typeface="Arial"/>
                <a:ea typeface="Arial"/>
                <a:cs typeface="Arial"/>
                <a:sym typeface="Arial"/>
              </a:defRPr>
            </a:lvl6pPr>
            <a:lvl7pPr marL="0" marR="0" lvl="6" indent="0" algn="r" rtl="0">
              <a:spcBef>
                <a:spcPts val="0"/>
              </a:spcBef>
              <a:buNone/>
              <a:defRPr sz="975" b="0" i="0" u="none" strike="noStrike" cap="none">
                <a:solidFill>
                  <a:srgbClr val="888888"/>
                </a:solidFill>
                <a:latin typeface="Arial"/>
                <a:ea typeface="Arial"/>
                <a:cs typeface="Arial"/>
                <a:sym typeface="Arial"/>
              </a:defRPr>
            </a:lvl7pPr>
            <a:lvl8pPr marL="0" marR="0" lvl="7" indent="0" algn="r" rtl="0">
              <a:spcBef>
                <a:spcPts val="0"/>
              </a:spcBef>
              <a:buNone/>
              <a:defRPr sz="975" b="0" i="0" u="none" strike="noStrike" cap="none">
                <a:solidFill>
                  <a:srgbClr val="888888"/>
                </a:solidFill>
                <a:latin typeface="Arial"/>
                <a:ea typeface="Arial"/>
                <a:cs typeface="Arial"/>
                <a:sym typeface="Arial"/>
              </a:defRPr>
            </a:lvl8pPr>
            <a:lvl9pPr marL="0" marR="0" lvl="8" indent="0" algn="r" rtl="0">
              <a:spcBef>
                <a:spcPts val="0"/>
              </a:spcBef>
              <a:buNone/>
              <a:defRPr sz="9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9A9AB-13F5-465A-8332-54386A2B2594}" type="datetime1">
              <a:rPr kumimoji="1" lang="ja-JP" altLang="en-US" smtClean="0"/>
              <a:t>2025/11/28</a:t>
            </a:fld>
            <a:endParaRPr kumimoji="1" lang="ja-JP" altLang="en-US"/>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732196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36"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10" indent="-228610" algn="l" defTabSz="914436"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28" indent="-228610" algn="l" defTabSz="914436"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46" indent="-228610" algn="l" defTabSz="914436"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64" indent="-228610" algn="l" defTabSz="91443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82" indent="-228610" algn="l" defTabSz="91443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00" indent="-228610" algn="l" defTabSz="91443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919" indent="-228610" algn="l" defTabSz="91443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138" indent="-228610" algn="l" defTabSz="91443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356" indent="-228610" algn="l" defTabSz="91443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36" rtl="0" eaLnBrk="1" latinLnBrk="0" hangingPunct="1">
        <a:defRPr kumimoji="1" sz="1800" kern="1200">
          <a:solidFill>
            <a:schemeClr val="tx1"/>
          </a:solidFill>
          <a:latin typeface="+mn-lt"/>
          <a:ea typeface="+mn-ea"/>
          <a:cs typeface="+mn-cs"/>
        </a:defRPr>
      </a:lvl1pPr>
      <a:lvl2pPr marL="457218" algn="l" defTabSz="914436" rtl="0" eaLnBrk="1" latinLnBrk="0" hangingPunct="1">
        <a:defRPr kumimoji="1" sz="1800" kern="1200">
          <a:solidFill>
            <a:schemeClr val="tx1"/>
          </a:solidFill>
          <a:latin typeface="+mn-lt"/>
          <a:ea typeface="+mn-ea"/>
          <a:cs typeface="+mn-cs"/>
        </a:defRPr>
      </a:lvl2pPr>
      <a:lvl3pPr marL="914436" algn="l" defTabSz="914436" rtl="0" eaLnBrk="1" latinLnBrk="0" hangingPunct="1">
        <a:defRPr kumimoji="1" sz="1800" kern="1200">
          <a:solidFill>
            <a:schemeClr val="tx1"/>
          </a:solidFill>
          <a:latin typeface="+mn-lt"/>
          <a:ea typeface="+mn-ea"/>
          <a:cs typeface="+mn-cs"/>
        </a:defRPr>
      </a:lvl3pPr>
      <a:lvl4pPr marL="1371655" algn="l" defTabSz="914436" rtl="0" eaLnBrk="1" latinLnBrk="0" hangingPunct="1">
        <a:defRPr kumimoji="1" sz="1800" kern="1200">
          <a:solidFill>
            <a:schemeClr val="tx1"/>
          </a:solidFill>
          <a:latin typeface="+mn-lt"/>
          <a:ea typeface="+mn-ea"/>
          <a:cs typeface="+mn-cs"/>
        </a:defRPr>
      </a:lvl4pPr>
      <a:lvl5pPr marL="1828874" algn="l" defTabSz="914436" rtl="0" eaLnBrk="1" latinLnBrk="0" hangingPunct="1">
        <a:defRPr kumimoji="1" sz="1800" kern="1200">
          <a:solidFill>
            <a:schemeClr val="tx1"/>
          </a:solidFill>
          <a:latin typeface="+mn-lt"/>
          <a:ea typeface="+mn-ea"/>
          <a:cs typeface="+mn-cs"/>
        </a:defRPr>
      </a:lvl5pPr>
      <a:lvl6pPr marL="2286091" algn="l" defTabSz="914436" rtl="0" eaLnBrk="1" latinLnBrk="0" hangingPunct="1">
        <a:defRPr kumimoji="1" sz="1800" kern="1200">
          <a:solidFill>
            <a:schemeClr val="tx1"/>
          </a:solidFill>
          <a:latin typeface="+mn-lt"/>
          <a:ea typeface="+mn-ea"/>
          <a:cs typeface="+mn-cs"/>
        </a:defRPr>
      </a:lvl6pPr>
      <a:lvl7pPr marL="2743310" algn="l" defTabSz="914436" rtl="0" eaLnBrk="1" latinLnBrk="0" hangingPunct="1">
        <a:defRPr kumimoji="1" sz="1800" kern="1200">
          <a:solidFill>
            <a:schemeClr val="tx1"/>
          </a:solidFill>
          <a:latin typeface="+mn-lt"/>
          <a:ea typeface="+mn-ea"/>
          <a:cs typeface="+mn-cs"/>
        </a:defRPr>
      </a:lvl7pPr>
      <a:lvl8pPr marL="3200528" algn="l" defTabSz="914436" rtl="0" eaLnBrk="1" latinLnBrk="0" hangingPunct="1">
        <a:defRPr kumimoji="1" sz="1800" kern="1200">
          <a:solidFill>
            <a:schemeClr val="tx1"/>
          </a:solidFill>
          <a:latin typeface="+mn-lt"/>
          <a:ea typeface="+mn-ea"/>
          <a:cs typeface="+mn-cs"/>
        </a:defRPr>
      </a:lvl8pPr>
      <a:lvl9pPr marL="3657746" algn="l" defTabSz="914436"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p:nvPr/>
        </p:nvSpPr>
        <p:spPr>
          <a:xfrm>
            <a:off x="0" y="1784628"/>
            <a:ext cx="9905999" cy="1224136"/>
          </a:xfrm>
          <a:prstGeom prst="rect">
            <a:avLst/>
          </a:prstGeom>
          <a:noFill/>
          <a:ln>
            <a:noFill/>
          </a:ln>
        </p:spPr>
        <p:txBody>
          <a:bodyPr spcFirstLastPara="1" wrap="square" lIns="91425" tIns="45700" rIns="91425" bIns="45700" anchor="t" anchorCtr="0">
            <a:noAutofit/>
          </a:bodyPr>
          <a:lstStyle/>
          <a:p>
            <a:pPr marL="0" marR="0" lvl="0" indent="0" algn="ctr" rtl="0">
              <a:lnSpc>
                <a:spcPct val="133333"/>
              </a:lnSpc>
              <a:spcBef>
                <a:spcPts val="0"/>
              </a:spcBef>
              <a:spcAft>
                <a:spcPts val="0"/>
              </a:spcAft>
              <a:buNone/>
            </a:pPr>
            <a:r>
              <a:rPr lang="ja-JP" sz="3000" b="1" i="0" u="none" strike="noStrike" cap="none" dirty="0">
                <a:solidFill>
                  <a:srgbClr val="07A64E"/>
                </a:solidFill>
                <a:latin typeface="Meiryo UI" panose="020B0604030504040204" pitchFamily="50" charset="-128"/>
                <a:ea typeface="Meiryo UI" panose="020B0604030504040204" pitchFamily="50" charset="-128"/>
              </a:rPr>
              <a:t>2030大阪府環境総合計画の評価・点検について</a:t>
            </a:r>
            <a:endParaRPr b="1" dirty="0">
              <a:solidFill>
                <a:srgbClr val="07A64E"/>
              </a:solidFill>
              <a:latin typeface="Meiryo UI" panose="020B0604030504040204" pitchFamily="50" charset="-128"/>
              <a:ea typeface="Meiryo UI" panose="020B0604030504040204" pitchFamily="50" charset="-128"/>
            </a:endParaRPr>
          </a:p>
          <a:p>
            <a:pPr marL="0" marR="0" lvl="0" indent="0" algn="ctr" rtl="0">
              <a:lnSpc>
                <a:spcPct val="133333"/>
              </a:lnSpc>
              <a:spcBef>
                <a:spcPts val="0"/>
              </a:spcBef>
              <a:spcAft>
                <a:spcPts val="0"/>
              </a:spcAft>
              <a:buNone/>
            </a:pPr>
            <a:r>
              <a:rPr lang="ja-JP" sz="3000" b="1" i="0" u="none" strike="noStrike" cap="none" dirty="0">
                <a:solidFill>
                  <a:srgbClr val="07A64E"/>
                </a:solidFill>
                <a:latin typeface="Meiryo UI" panose="020B0604030504040204" pitchFamily="50" charset="-128"/>
                <a:ea typeface="Meiryo UI" panose="020B0604030504040204" pitchFamily="50" charset="-128"/>
              </a:rPr>
              <a:t>（部会報告）</a:t>
            </a:r>
            <a:r>
              <a:rPr lang="ja-JP" sz="3000" b="1" dirty="0">
                <a:solidFill>
                  <a:srgbClr val="07A64E"/>
                </a:solidFill>
                <a:latin typeface="Meiryo UI" panose="020B0604030504040204" pitchFamily="50" charset="-128"/>
                <a:ea typeface="Meiryo UI" panose="020B0604030504040204" pitchFamily="50" charset="-128"/>
              </a:rPr>
              <a:t>の概要</a:t>
            </a:r>
            <a:endParaRPr sz="2600" b="1" i="0" u="none" strike="noStrike" cap="none" dirty="0">
              <a:solidFill>
                <a:srgbClr val="07A64E"/>
              </a:solidFill>
              <a:latin typeface="Meiryo UI" panose="020B0604030504040204" pitchFamily="50" charset="-128"/>
              <a:ea typeface="Meiryo UI" panose="020B0604030504040204" pitchFamily="50" charset="-128"/>
            </a:endParaRPr>
          </a:p>
        </p:txBody>
      </p:sp>
      <p:sp>
        <p:nvSpPr>
          <p:cNvPr id="98" name="Google Shape;98;p1"/>
          <p:cNvSpPr/>
          <p:nvPr/>
        </p:nvSpPr>
        <p:spPr>
          <a:xfrm>
            <a:off x="8193360" y="404664"/>
            <a:ext cx="1231039" cy="50405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74275" tIns="8875" rIns="74275" bIns="8875" anchor="ctr" anchorCtr="0">
            <a:noAutofit/>
          </a:bodyPr>
          <a:lstStyle/>
          <a:p>
            <a:pPr marL="0" marR="0" lvl="0" indent="0" algn="ctr" rtl="0">
              <a:spcBef>
                <a:spcPts val="0"/>
              </a:spcBef>
              <a:spcAft>
                <a:spcPts val="0"/>
              </a:spcAft>
              <a:buNone/>
            </a:pPr>
            <a:r>
              <a:rPr lang="ja-JP" altLang="en-US" sz="1400" b="0" i="0" u="none" strike="noStrike" cap="none" dirty="0">
                <a:solidFill>
                  <a:schemeClr val="dk1"/>
                </a:solidFill>
                <a:latin typeface="Arial"/>
                <a:ea typeface="Arial"/>
                <a:cs typeface="Arial"/>
                <a:sym typeface="Arial"/>
              </a:rPr>
              <a:t>資料２－３</a:t>
            </a:r>
            <a:endParaRPr sz="1400" b="0" i="0" u="none" strike="noStrike" cap="none" dirty="0">
              <a:solidFill>
                <a:schemeClr val="dk1"/>
              </a:solidFill>
              <a:latin typeface="Arial"/>
              <a:ea typeface="Arial"/>
              <a:cs typeface="Arial"/>
              <a:sym typeface="Arial"/>
            </a:endParaRPr>
          </a:p>
        </p:txBody>
      </p:sp>
      <p:grpSp>
        <p:nvGrpSpPr>
          <p:cNvPr id="99" name="Google Shape;99;p1"/>
          <p:cNvGrpSpPr/>
          <p:nvPr/>
        </p:nvGrpSpPr>
        <p:grpSpPr>
          <a:xfrm>
            <a:off x="2223223" y="4005325"/>
            <a:ext cx="5459551" cy="1637233"/>
            <a:chOff x="1537682" y="717246"/>
            <a:chExt cx="2851918" cy="791895"/>
          </a:xfrm>
        </p:grpSpPr>
        <p:grpSp>
          <p:nvGrpSpPr>
            <p:cNvPr id="100" name="Google Shape;100;p1"/>
            <p:cNvGrpSpPr/>
            <p:nvPr/>
          </p:nvGrpSpPr>
          <p:grpSpPr>
            <a:xfrm>
              <a:off x="1537682" y="1114135"/>
              <a:ext cx="2442859" cy="395006"/>
              <a:chOff x="4380846" y="721018"/>
              <a:chExt cx="2442859" cy="395006"/>
            </a:xfrm>
          </p:grpSpPr>
          <p:pic>
            <p:nvPicPr>
              <p:cNvPr id="101" name="Google Shape;101;p1"/>
              <p:cNvPicPr preferRelativeResize="0"/>
              <p:nvPr/>
            </p:nvPicPr>
            <p:blipFill rotWithShape="1">
              <a:blip r:embed="rId3">
                <a:alphaModFix/>
              </a:blip>
              <a:srcRect/>
              <a:stretch/>
            </p:blipFill>
            <p:spPr>
              <a:xfrm>
                <a:off x="6414919" y="721018"/>
                <a:ext cx="408786" cy="394742"/>
              </a:xfrm>
              <a:prstGeom prst="rect">
                <a:avLst/>
              </a:prstGeom>
              <a:noFill/>
              <a:ln>
                <a:noFill/>
              </a:ln>
            </p:spPr>
          </p:pic>
          <p:pic>
            <p:nvPicPr>
              <p:cNvPr id="102" name="Google Shape;102;p1"/>
              <p:cNvPicPr preferRelativeResize="0"/>
              <p:nvPr/>
            </p:nvPicPr>
            <p:blipFill rotWithShape="1">
              <a:blip r:embed="rId4">
                <a:alphaModFix/>
              </a:blip>
              <a:srcRect/>
              <a:stretch/>
            </p:blipFill>
            <p:spPr>
              <a:xfrm>
                <a:off x="4380846" y="721018"/>
                <a:ext cx="409059" cy="395006"/>
              </a:xfrm>
              <a:prstGeom prst="rect">
                <a:avLst/>
              </a:prstGeom>
              <a:noFill/>
              <a:ln>
                <a:noFill/>
              </a:ln>
            </p:spPr>
          </p:pic>
          <p:pic>
            <p:nvPicPr>
              <p:cNvPr id="103" name="Google Shape;103;p1"/>
              <p:cNvPicPr preferRelativeResize="0"/>
              <p:nvPr/>
            </p:nvPicPr>
            <p:blipFill rotWithShape="1">
              <a:blip r:embed="rId5">
                <a:alphaModFix/>
              </a:blip>
              <a:srcRect/>
              <a:stretch/>
            </p:blipFill>
            <p:spPr>
              <a:xfrm>
                <a:off x="4787938" y="721018"/>
                <a:ext cx="409059" cy="395006"/>
              </a:xfrm>
              <a:prstGeom prst="rect">
                <a:avLst/>
              </a:prstGeom>
              <a:noFill/>
              <a:ln>
                <a:noFill/>
              </a:ln>
            </p:spPr>
          </p:pic>
          <p:pic>
            <p:nvPicPr>
              <p:cNvPr id="104" name="Google Shape;104;p1"/>
              <p:cNvPicPr preferRelativeResize="0"/>
              <p:nvPr/>
            </p:nvPicPr>
            <p:blipFill rotWithShape="1">
              <a:blip r:embed="rId6">
                <a:alphaModFix/>
              </a:blip>
              <a:srcRect/>
              <a:stretch/>
            </p:blipFill>
            <p:spPr>
              <a:xfrm>
                <a:off x="5195031" y="721018"/>
                <a:ext cx="409059" cy="395006"/>
              </a:xfrm>
              <a:prstGeom prst="rect">
                <a:avLst/>
              </a:prstGeom>
              <a:noFill/>
              <a:ln>
                <a:noFill/>
              </a:ln>
            </p:spPr>
          </p:pic>
          <p:pic>
            <p:nvPicPr>
              <p:cNvPr id="105" name="Google Shape;105;p1"/>
              <p:cNvPicPr preferRelativeResize="0"/>
              <p:nvPr/>
            </p:nvPicPr>
            <p:blipFill rotWithShape="1">
              <a:blip r:embed="rId7">
                <a:alphaModFix/>
              </a:blip>
              <a:srcRect/>
              <a:stretch/>
            </p:blipFill>
            <p:spPr>
              <a:xfrm>
                <a:off x="5602123" y="721018"/>
                <a:ext cx="407672" cy="395006"/>
              </a:xfrm>
              <a:prstGeom prst="rect">
                <a:avLst/>
              </a:prstGeom>
              <a:noFill/>
              <a:ln>
                <a:noFill/>
              </a:ln>
            </p:spPr>
          </p:pic>
          <p:pic>
            <p:nvPicPr>
              <p:cNvPr id="106" name="Google Shape;106;p1"/>
              <p:cNvPicPr preferRelativeResize="0"/>
              <p:nvPr/>
            </p:nvPicPr>
            <p:blipFill rotWithShape="1">
              <a:blip r:embed="rId8">
                <a:alphaModFix/>
              </a:blip>
              <a:srcRect/>
              <a:stretch/>
            </p:blipFill>
            <p:spPr>
              <a:xfrm>
                <a:off x="6007828" y="721018"/>
                <a:ext cx="409059" cy="395006"/>
              </a:xfrm>
              <a:prstGeom prst="rect">
                <a:avLst/>
              </a:prstGeom>
              <a:noFill/>
              <a:ln>
                <a:noFill/>
              </a:ln>
            </p:spPr>
          </p:pic>
        </p:grpSp>
        <p:grpSp>
          <p:nvGrpSpPr>
            <p:cNvPr id="107" name="Google Shape;107;p1"/>
            <p:cNvGrpSpPr/>
            <p:nvPr/>
          </p:nvGrpSpPr>
          <p:grpSpPr>
            <a:xfrm>
              <a:off x="1540455" y="717246"/>
              <a:ext cx="2849145" cy="395317"/>
              <a:chOff x="1540455" y="717246"/>
              <a:chExt cx="2849145" cy="395317"/>
            </a:xfrm>
          </p:grpSpPr>
          <p:pic>
            <p:nvPicPr>
              <p:cNvPr id="108" name="Google Shape;108;p1" descr="http://www.unic.or.jp/files/sdg_icon_08_ja-290x290.png"/>
              <p:cNvPicPr preferRelativeResize="0"/>
              <p:nvPr/>
            </p:nvPicPr>
            <p:blipFill rotWithShape="1">
              <a:blip r:embed="rId9">
                <a:alphaModFix/>
              </a:blip>
              <a:srcRect/>
              <a:stretch/>
            </p:blipFill>
            <p:spPr>
              <a:xfrm>
                <a:off x="3573308" y="717446"/>
                <a:ext cx="409059" cy="395006"/>
              </a:xfrm>
              <a:prstGeom prst="rect">
                <a:avLst/>
              </a:prstGeom>
              <a:noFill/>
              <a:ln>
                <a:noFill/>
              </a:ln>
            </p:spPr>
          </p:pic>
          <p:pic>
            <p:nvPicPr>
              <p:cNvPr id="109" name="Google Shape;109;p1"/>
              <p:cNvPicPr preferRelativeResize="0"/>
              <p:nvPr/>
            </p:nvPicPr>
            <p:blipFill rotWithShape="1">
              <a:blip r:embed="rId10">
                <a:alphaModFix/>
              </a:blip>
              <a:srcRect/>
              <a:stretch/>
            </p:blipFill>
            <p:spPr>
              <a:xfrm>
                <a:off x="1540455" y="717557"/>
                <a:ext cx="409059" cy="395006"/>
              </a:xfrm>
              <a:prstGeom prst="rect">
                <a:avLst/>
              </a:prstGeom>
              <a:noFill/>
              <a:ln>
                <a:noFill/>
              </a:ln>
            </p:spPr>
          </p:pic>
          <p:pic>
            <p:nvPicPr>
              <p:cNvPr id="110" name="Google Shape;110;p1"/>
              <p:cNvPicPr preferRelativeResize="0"/>
              <p:nvPr/>
            </p:nvPicPr>
            <p:blipFill rotWithShape="1">
              <a:blip r:embed="rId11">
                <a:alphaModFix/>
              </a:blip>
              <a:srcRect/>
              <a:stretch/>
            </p:blipFill>
            <p:spPr>
              <a:xfrm>
                <a:off x="1945592" y="717246"/>
                <a:ext cx="409059" cy="395006"/>
              </a:xfrm>
              <a:prstGeom prst="rect">
                <a:avLst/>
              </a:prstGeom>
              <a:noFill/>
              <a:ln>
                <a:noFill/>
              </a:ln>
            </p:spPr>
          </p:pic>
          <p:pic>
            <p:nvPicPr>
              <p:cNvPr id="111" name="Google Shape;111;p1"/>
              <p:cNvPicPr preferRelativeResize="0"/>
              <p:nvPr/>
            </p:nvPicPr>
            <p:blipFill rotWithShape="1">
              <a:blip r:embed="rId12">
                <a:alphaModFix/>
              </a:blip>
              <a:srcRect/>
              <a:stretch/>
            </p:blipFill>
            <p:spPr>
              <a:xfrm>
                <a:off x="2760226" y="717446"/>
                <a:ext cx="409059" cy="395006"/>
              </a:xfrm>
              <a:prstGeom prst="rect">
                <a:avLst/>
              </a:prstGeom>
              <a:noFill/>
              <a:ln>
                <a:noFill/>
              </a:ln>
            </p:spPr>
          </p:pic>
          <p:pic>
            <p:nvPicPr>
              <p:cNvPr id="112" name="Google Shape;112;p1"/>
              <p:cNvPicPr preferRelativeResize="0"/>
              <p:nvPr/>
            </p:nvPicPr>
            <p:blipFill rotWithShape="1">
              <a:blip r:embed="rId13">
                <a:alphaModFix/>
              </a:blip>
              <a:srcRect/>
              <a:stretch/>
            </p:blipFill>
            <p:spPr>
              <a:xfrm>
                <a:off x="3167460" y="717446"/>
                <a:ext cx="407672" cy="395006"/>
              </a:xfrm>
              <a:prstGeom prst="rect">
                <a:avLst/>
              </a:prstGeom>
              <a:noFill/>
              <a:ln>
                <a:noFill/>
              </a:ln>
            </p:spPr>
          </p:pic>
          <p:pic>
            <p:nvPicPr>
              <p:cNvPr id="113" name="Google Shape;113;p1"/>
              <p:cNvPicPr preferRelativeResize="0"/>
              <p:nvPr/>
            </p:nvPicPr>
            <p:blipFill rotWithShape="1">
              <a:blip r:embed="rId14">
                <a:alphaModFix/>
              </a:blip>
              <a:srcRect/>
              <a:stretch/>
            </p:blipFill>
            <p:spPr>
              <a:xfrm>
                <a:off x="3980541" y="717446"/>
                <a:ext cx="409059" cy="395006"/>
              </a:xfrm>
              <a:prstGeom prst="rect">
                <a:avLst/>
              </a:prstGeom>
              <a:noFill/>
              <a:ln>
                <a:noFill/>
              </a:ln>
            </p:spPr>
          </p:pic>
          <p:pic>
            <p:nvPicPr>
              <p:cNvPr id="114" name="Google Shape;114;p1"/>
              <p:cNvPicPr preferRelativeResize="0"/>
              <p:nvPr/>
            </p:nvPicPr>
            <p:blipFill rotWithShape="1">
              <a:blip r:embed="rId15">
                <a:alphaModFix/>
              </a:blip>
              <a:srcRect/>
              <a:stretch/>
            </p:blipFill>
            <p:spPr>
              <a:xfrm>
                <a:off x="2353264" y="717446"/>
                <a:ext cx="408786" cy="394742"/>
              </a:xfrm>
              <a:prstGeom prst="rect">
                <a:avLst/>
              </a:prstGeom>
              <a:noFill/>
              <a:ln>
                <a:noFill/>
              </a:ln>
            </p:spPr>
          </p:pic>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AE1BAAE-BB58-4AD7-9DB8-51EF98EB7F2F}"/>
              </a:ext>
            </a:extLst>
          </p:cNvPr>
          <p:cNvSpPr/>
          <p:nvPr/>
        </p:nvSpPr>
        <p:spPr>
          <a:xfrm>
            <a:off x="396285" y="856148"/>
            <a:ext cx="8214508" cy="1195199"/>
          </a:xfrm>
          <a:prstGeom prst="rect">
            <a:avLst/>
          </a:prstGeom>
        </p:spPr>
        <p:txBody>
          <a:bodyPr wrap="square">
            <a:spAutoFit/>
          </a:bodyPr>
          <a:lstStyle/>
          <a:p>
            <a:pPr marL="171450" indent="-171450">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府域における「</a:t>
            </a:r>
            <a:r>
              <a:rPr kumimoji="1" lang="en-US" altLang="ja-JP" dirty="0">
                <a:latin typeface="Meiryo UI" panose="020B0604030504040204" pitchFamily="50" charset="-128"/>
                <a:ea typeface="Meiryo UI" panose="020B0604030504040204" pitchFamily="50" charset="-128"/>
              </a:rPr>
              <a:t>2050</a:t>
            </a:r>
            <a:r>
              <a:rPr kumimoji="1" lang="ja-JP" altLang="en-US" dirty="0">
                <a:latin typeface="Meiryo UI" panose="020B0604030504040204" pitchFamily="50" charset="-128"/>
                <a:ea typeface="Meiryo UI" panose="020B0604030504040204" pitchFamily="50" charset="-128"/>
              </a:rPr>
              <a:t>年のめざすべき将来像」とそれを見据えた「</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年の実現すべき姿」を設定</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171450" indent="-171450">
              <a:spcBef>
                <a:spcPts val="200"/>
              </a:spcBef>
              <a:buFont typeface="Wingdings" panose="05000000000000000000" pitchFamily="2" charset="2"/>
              <a:buChar char="Ø"/>
            </a:pPr>
            <a:endParaRPr kumimoji="1" lang="en-US" altLang="ja-JP" dirty="0">
              <a:latin typeface="Meiryo UI" panose="020B0604030504040204" pitchFamily="50" charset="-128"/>
              <a:ea typeface="Meiryo UI" panose="020B0604030504040204" pitchFamily="50" charset="-128"/>
            </a:endParaRPr>
          </a:p>
        </p:txBody>
      </p:sp>
      <p:sp>
        <p:nvSpPr>
          <p:cNvPr id="6" name="角丸四角形 98">
            <a:extLst>
              <a:ext uri="{FF2B5EF4-FFF2-40B4-BE49-F238E27FC236}">
                <a16:creationId xmlns:a16="http://schemas.microsoft.com/office/drawing/2014/main" id="{43B24D6D-CD4E-45AE-B343-983872F31910}"/>
              </a:ext>
            </a:extLst>
          </p:cNvPr>
          <p:cNvSpPr/>
          <p:nvPr/>
        </p:nvSpPr>
        <p:spPr>
          <a:xfrm>
            <a:off x="7424" y="-30775"/>
            <a:ext cx="9891152" cy="349702"/>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800" b="1" dirty="0">
                <a:latin typeface="Meiryo UI" pitchFamily="50" charset="-128"/>
                <a:ea typeface="Meiryo UI" pitchFamily="50" charset="-128"/>
                <a:cs typeface="Meiryo UI" pitchFamily="50" charset="-128"/>
              </a:rPr>
              <a:t>現行計画の概要・取組状況</a:t>
            </a:r>
          </a:p>
        </p:txBody>
      </p:sp>
      <p:sp>
        <p:nvSpPr>
          <p:cNvPr id="7" name="テキスト ボックス 6">
            <a:extLst>
              <a:ext uri="{FF2B5EF4-FFF2-40B4-BE49-F238E27FC236}">
                <a16:creationId xmlns:a16="http://schemas.microsoft.com/office/drawing/2014/main" id="{473F3D61-F6E1-42F3-9504-55A89E8191AB}"/>
              </a:ext>
            </a:extLst>
          </p:cNvPr>
          <p:cNvSpPr txBox="1"/>
          <p:nvPr/>
        </p:nvSpPr>
        <p:spPr>
          <a:xfrm>
            <a:off x="1148646" y="1618859"/>
            <a:ext cx="7775773" cy="425758"/>
          </a:xfrm>
          <a:prstGeom prst="rect">
            <a:avLst/>
          </a:prstGeom>
          <a:noFill/>
        </p:spPr>
        <p:txBody>
          <a:bodyPr wrap="square">
            <a:spAutoFit/>
          </a:bodyPr>
          <a:lstStyle/>
          <a:p>
            <a:pPr>
              <a:lnSpc>
                <a:spcPts val="1270"/>
              </a:lnSpc>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次の５つの環境施策分野ごとに「実現すべき姿」を整理し、個別計画に反映させることにより取組みを促進</a:t>
            </a:r>
            <a:endParaRPr lang="en-US" altLang="ja-JP" sz="1100" dirty="0">
              <a:latin typeface="Meiryo UI" panose="020B0604030504040204" pitchFamily="50" charset="-128"/>
              <a:ea typeface="Meiryo UI" panose="020B0604030504040204" pitchFamily="50" charset="-128"/>
            </a:endParaRPr>
          </a:p>
          <a:p>
            <a:pPr>
              <a:lnSpc>
                <a:spcPts val="1270"/>
              </a:lnSpc>
            </a:pPr>
            <a:r>
              <a:rPr lang="ja-JP" altLang="en-US" sz="1100" b="1" dirty="0">
                <a:latin typeface="Meiryo UI" panose="020B0604030504040204" pitchFamily="50" charset="-128"/>
                <a:ea typeface="Meiryo UI" panose="020B0604030504040204" pitchFamily="50" charset="-128"/>
              </a:rPr>
              <a:t>　　</a:t>
            </a:r>
            <a:r>
              <a:rPr lang="ja-JP" altLang="en-US" sz="1100" b="1" u="sng" dirty="0">
                <a:latin typeface="Meiryo UI" panose="020B0604030504040204" pitchFamily="50" charset="-128"/>
                <a:ea typeface="Meiryo UI" panose="020B0604030504040204" pitchFamily="50" charset="-128"/>
              </a:rPr>
              <a:t>脱炭素・省エネルギー</a:t>
            </a:r>
            <a:r>
              <a:rPr lang="ja-JP" altLang="en-US" sz="1100" u="sng" dirty="0">
                <a:latin typeface="Meiryo UI" panose="020B0604030504040204" pitchFamily="50" charset="-128"/>
                <a:ea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rPr>
              <a:t>資源循環</a:t>
            </a:r>
            <a:r>
              <a:rPr lang="ja-JP" altLang="en-US" sz="1100" u="sng" dirty="0">
                <a:latin typeface="Meiryo UI" panose="020B0604030504040204" pitchFamily="50" charset="-128"/>
                <a:ea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rPr>
              <a:t>全てのいのちの共生</a:t>
            </a:r>
            <a:r>
              <a:rPr lang="ja-JP" altLang="en-US" sz="1100" u="sng" dirty="0">
                <a:latin typeface="Meiryo UI" panose="020B0604030504040204" pitchFamily="50" charset="-128"/>
                <a:ea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rPr>
              <a:t>健康で安心な暮らし</a:t>
            </a:r>
            <a:r>
              <a:rPr lang="ja-JP" altLang="en-US" sz="1100" u="sng" dirty="0">
                <a:latin typeface="Meiryo UI" panose="020B0604030504040204" pitchFamily="50" charset="-128"/>
                <a:ea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rPr>
              <a:t>魅力と活力ある快適な地域づくり</a:t>
            </a:r>
            <a:endParaRPr lang="en-US" altLang="ja-JP" sz="1100" u="sng" dirty="0">
              <a:latin typeface="Meiryo UI" panose="020B0604030504040204" pitchFamily="50" charset="-128"/>
              <a:ea typeface="Meiryo UI" panose="020B0604030504040204" pitchFamily="50" charset="-128"/>
            </a:endParaRPr>
          </a:p>
        </p:txBody>
      </p:sp>
      <p:graphicFrame>
        <p:nvGraphicFramePr>
          <p:cNvPr id="8" name="表 16">
            <a:extLst>
              <a:ext uri="{FF2B5EF4-FFF2-40B4-BE49-F238E27FC236}">
                <a16:creationId xmlns:a16="http://schemas.microsoft.com/office/drawing/2014/main" id="{CFF1E526-F363-44AB-A1DF-CC27C98EBB07}"/>
              </a:ext>
            </a:extLst>
          </p:cNvPr>
          <p:cNvGraphicFramePr>
            <a:graphicFrameLocks noGrp="1"/>
          </p:cNvGraphicFramePr>
          <p:nvPr>
            <p:extLst>
              <p:ext uri="{D42A27DB-BD31-4B8C-83A1-F6EECF244321}">
                <p14:modId xmlns:p14="http://schemas.microsoft.com/office/powerpoint/2010/main" val="3494897249"/>
              </p:ext>
            </p:extLst>
          </p:nvPr>
        </p:nvGraphicFramePr>
        <p:xfrm>
          <a:off x="237986" y="4499822"/>
          <a:ext cx="9441068" cy="2011680"/>
        </p:xfrm>
        <a:graphic>
          <a:graphicData uri="http://schemas.openxmlformats.org/drawingml/2006/table">
            <a:tbl>
              <a:tblPr firstRow="1" bandRow="1">
                <a:tableStyleId>{1FECB4D8-DB02-4DC6-A0A2-4F2EBAE1DC90}</a:tableStyleId>
              </a:tblPr>
              <a:tblGrid>
                <a:gridCol w="2572947">
                  <a:extLst>
                    <a:ext uri="{9D8B030D-6E8A-4147-A177-3AD203B41FA5}">
                      <a16:colId xmlns:a16="http://schemas.microsoft.com/office/drawing/2014/main" val="3740535956"/>
                    </a:ext>
                  </a:extLst>
                </a:gridCol>
                <a:gridCol w="6868121">
                  <a:extLst>
                    <a:ext uri="{9D8B030D-6E8A-4147-A177-3AD203B41FA5}">
                      <a16:colId xmlns:a16="http://schemas.microsoft.com/office/drawing/2014/main" val="1251947871"/>
                    </a:ext>
                  </a:extLst>
                </a:gridCol>
              </a:tblGrid>
              <a:tr h="243314">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分野</a:t>
                      </a:r>
                    </a:p>
                  </a:txBody>
                  <a:tcPr anchor="ctr"/>
                </a:tc>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計画名称（最新策定時期）</a:t>
                      </a:r>
                    </a:p>
                  </a:txBody>
                  <a:tcPr anchor="ctr"/>
                </a:tc>
                <a:extLst>
                  <a:ext uri="{0D108BD9-81ED-4DB2-BD59-A6C34878D82A}">
                    <a16:rowId xmlns:a16="http://schemas.microsoft.com/office/drawing/2014/main" val="1527477649"/>
                  </a:ext>
                </a:extLst>
              </a:tr>
              <a:tr h="243314">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脱炭素・省エネルギー分野</a:t>
                      </a: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大阪府地球温暖化対策実行計画（区域施策編）</a:t>
                      </a:r>
                      <a:r>
                        <a:rPr kumimoji="1" lang="en-US" altLang="ja-JP" sz="1200" dirty="0">
                          <a:latin typeface="Meiryo UI" panose="020B0604030504040204" pitchFamily="50" charset="-128"/>
                          <a:ea typeface="Meiryo UI" panose="020B0604030504040204" pitchFamily="50" charset="-128"/>
                        </a:rPr>
                        <a:t>(R3.3) </a:t>
                      </a:r>
                      <a:r>
                        <a:rPr kumimoji="1" lang="en-US" altLang="ja-JP" sz="1100" dirty="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0281444"/>
                  </a:ext>
                </a:extLst>
              </a:tr>
              <a:tr h="243314">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資源循環分野</a:t>
                      </a: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大阪府循環型社会推進計画 </a:t>
                      </a:r>
                      <a:r>
                        <a:rPr kumimoji="1" lang="en-US" altLang="ja-JP" sz="1200" dirty="0">
                          <a:latin typeface="Meiryo UI" panose="020B0604030504040204" pitchFamily="50" charset="-128"/>
                          <a:ea typeface="Meiryo UI" panose="020B0604030504040204" pitchFamily="50" charset="-128"/>
                        </a:rPr>
                        <a:t>(R3.3) </a:t>
                      </a:r>
                      <a:r>
                        <a:rPr kumimoji="1" lang="en-US" altLang="ja-JP" sz="11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、大阪府食品ロス削減推進計画 </a:t>
                      </a:r>
                      <a:r>
                        <a:rPr kumimoji="1" lang="en-US" altLang="ja-JP" sz="1200" dirty="0">
                          <a:latin typeface="Meiryo UI" panose="020B0604030504040204" pitchFamily="50" charset="-128"/>
                          <a:ea typeface="Meiryo UI" panose="020B0604030504040204" pitchFamily="50" charset="-128"/>
                        </a:rPr>
                        <a:t>(R3.3) </a:t>
                      </a:r>
                      <a:r>
                        <a:rPr kumimoji="1" lang="en-US" altLang="ja-JP" sz="1100" dirty="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63407126"/>
                  </a:ext>
                </a:extLst>
              </a:tr>
              <a:tr h="243314">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全てのいのちの共生分野</a:t>
                      </a: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大阪府生物多様性地域戦略 </a:t>
                      </a:r>
                      <a:r>
                        <a:rPr kumimoji="1" lang="en-US" altLang="ja-JP" sz="1200" dirty="0">
                          <a:latin typeface="Meiryo UI" panose="020B0604030504040204" pitchFamily="50" charset="-128"/>
                          <a:ea typeface="Meiryo UI" panose="020B0604030504040204" pitchFamily="50" charset="-128"/>
                        </a:rPr>
                        <a:t>(R4.3) </a:t>
                      </a:r>
                      <a:r>
                        <a:rPr kumimoji="1" lang="en-US" altLang="ja-JP" sz="1100" dirty="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98559378"/>
                  </a:ext>
                </a:extLst>
              </a:tr>
              <a:tr h="405524">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健康で安心な暮らし分野</a:t>
                      </a: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生活環境保全目標 </a:t>
                      </a:r>
                      <a:r>
                        <a:rPr kumimoji="1" lang="en-US" altLang="ja-JP" sz="1200" dirty="0">
                          <a:latin typeface="Meiryo UI" panose="020B0604030504040204" pitchFamily="50" charset="-128"/>
                          <a:ea typeface="Meiryo UI" panose="020B0604030504040204" pitchFamily="50" charset="-128"/>
                        </a:rPr>
                        <a:t>(R7.3)</a:t>
                      </a:r>
                      <a:r>
                        <a:rPr kumimoji="1" lang="ja-JP" altLang="en-US" sz="1200" dirty="0">
                          <a:latin typeface="Meiryo UI" panose="020B0604030504040204" pitchFamily="50" charset="-128"/>
                          <a:ea typeface="Meiryo UI" panose="020B0604030504040204" pitchFamily="50" charset="-128"/>
                        </a:rPr>
                        <a:t>、「豊かな大阪湾」保全・再生・創出プラン </a:t>
                      </a:r>
                      <a:r>
                        <a:rPr kumimoji="1" lang="en-US" altLang="ja-JP" sz="1200" dirty="0">
                          <a:latin typeface="Meiryo UI" panose="020B0604030504040204" pitchFamily="50" charset="-128"/>
                          <a:ea typeface="Meiryo UI" panose="020B0604030504040204" pitchFamily="50" charset="-128"/>
                        </a:rPr>
                        <a:t>(R4.10)</a:t>
                      </a: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おおさか海ごみゼロプラン（海岸漂着物等対策推進地域計画） </a:t>
                      </a:r>
                      <a:r>
                        <a:rPr kumimoji="1" lang="en-US" altLang="ja-JP" sz="1200" dirty="0">
                          <a:latin typeface="Meiryo UI" panose="020B0604030504040204" pitchFamily="50" charset="-128"/>
                          <a:ea typeface="Meiryo UI" panose="020B0604030504040204" pitchFamily="50" charset="-128"/>
                        </a:rPr>
                        <a:t>(R3.3) </a:t>
                      </a:r>
                      <a:r>
                        <a:rPr kumimoji="1" lang="en-US" altLang="ja-JP" sz="1100" dirty="0">
                          <a:latin typeface="Meiryo UI" panose="020B0604030504040204" pitchFamily="50" charset="-128"/>
                          <a:ea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922540065"/>
                  </a:ext>
                </a:extLst>
              </a:tr>
              <a:tr h="405524">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魅力と活力ある快適な地域づくり分野</a:t>
                      </a:r>
                    </a:p>
                  </a:txBody>
                  <a:tcPr anchor="ct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大阪府環境教育等行動計画 </a:t>
                      </a:r>
                      <a:r>
                        <a:rPr kumimoji="1" lang="en-US" altLang="ja-JP" sz="1200" dirty="0">
                          <a:latin typeface="Meiryo UI" panose="020B0604030504040204" pitchFamily="50" charset="-128"/>
                          <a:ea typeface="Meiryo UI" panose="020B0604030504040204" pitchFamily="50" charset="-128"/>
                        </a:rPr>
                        <a:t>(R6.3)</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みどりの大阪推進計画 </a:t>
                      </a:r>
                      <a:r>
                        <a:rPr kumimoji="1" lang="en-US" altLang="ja-JP" sz="1200" dirty="0">
                          <a:latin typeface="Meiryo UI" panose="020B0604030504040204" pitchFamily="50" charset="-128"/>
                          <a:ea typeface="Meiryo UI" panose="020B0604030504040204" pitchFamily="50" charset="-128"/>
                        </a:rPr>
                        <a:t>(H21.3) </a:t>
                      </a:r>
                      <a:r>
                        <a:rPr kumimoji="1" lang="en-US" altLang="ja-JP" sz="1100" dirty="0">
                          <a:latin typeface="Meiryo UI" panose="020B0604030504040204" pitchFamily="50" charset="-128"/>
                          <a:ea typeface="Meiryo UI" panose="020B0604030504040204" pitchFamily="50" charset="-128"/>
                        </a:rPr>
                        <a:t>※1</a:t>
                      </a:r>
                      <a:endParaRPr kumimoji="1" lang="en-US" altLang="ja-JP" sz="120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おおさかヒートアイランド</a:t>
                      </a:r>
                      <a:r>
                        <a:rPr kumimoji="1" lang="ja-JP" altLang="en-US" sz="1200" dirty="0">
                          <a:latin typeface="Meiryo UI" panose="020B0604030504040204" pitchFamily="50" charset="-128"/>
                          <a:ea typeface="Meiryo UI" panose="020B0604030504040204" pitchFamily="50" charset="-128"/>
                        </a:rPr>
                        <a:t>対策推進計画 </a:t>
                      </a:r>
                      <a:r>
                        <a:rPr kumimoji="1" lang="en-US" altLang="ja-JP" sz="1200" dirty="0">
                          <a:latin typeface="Meiryo UI" panose="020B0604030504040204" pitchFamily="50" charset="-128"/>
                          <a:ea typeface="Meiryo UI" panose="020B0604030504040204" pitchFamily="50" charset="-128"/>
                        </a:rPr>
                        <a:t>(H27.3) </a:t>
                      </a:r>
                      <a:r>
                        <a:rPr kumimoji="1" lang="en-US" altLang="ja-JP" sz="1100" dirty="0">
                          <a:latin typeface="Meiryo UI" panose="020B0604030504040204" pitchFamily="50" charset="-128"/>
                          <a:ea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1116635"/>
                  </a:ext>
                </a:extLst>
              </a:tr>
            </a:tbl>
          </a:graphicData>
        </a:graphic>
      </p:graphicFrame>
      <p:sp>
        <p:nvSpPr>
          <p:cNvPr id="9" name="正方形/長方形 8">
            <a:extLst>
              <a:ext uri="{FF2B5EF4-FFF2-40B4-BE49-F238E27FC236}">
                <a16:creationId xmlns:a16="http://schemas.microsoft.com/office/drawing/2014/main" id="{CE3352E2-4C36-41E5-84FD-C979D3A2BA5B}"/>
              </a:ext>
            </a:extLst>
          </p:cNvPr>
          <p:cNvSpPr/>
          <p:nvPr/>
        </p:nvSpPr>
        <p:spPr>
          <a:xfrm>
            <a:off x="618067" y="1123206"/>
            <a:ext cx="8891647"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めざすべき将来像</a:t>
            </a:r>
            <a:r>
              <a:rPr kumimoji="1" lang="en-US" altLang="ja-JP" b="1"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2050</a:t>
            </a:r>
            <a:r>
              <a:rPr kumimoji="1" lang="ja-JP" altLang="en-US" dirty="0">
                <a:latin typeface="Meiryo UI" panose="020B0604030504040204" pitchFamily="50" charset="-128"/>
                <a:ea typeface="Meiryo UI" panose="020B0604030504040204" pitchFamily="50" charset="-128"/>
              </a:rPr>
              <a:t>年）</a:t>
            </a:r>
            <a:r>
              <a:rPr lang="ja-JP" altLang="ja-JP" dirty="0">
                <a:latin typeface="Meiryo UI" panose="020B0604030504040204" pitchFamily="50" charset="-128"/>
                <a:ea typeface="Meiryo UI" panose="020B0604030504040204" pitchFamily="50" charset="-128"/>
              </a:rPr>
              <a:t>大阪から世界へ、現在から未来へ</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府民がつくる暮らしやすい持続可能な社会</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a:t>
            </a:r>
            <a:r>
              <a:rPr lang="ja-JP" altLang="ja-JP" dirty="0">
                <a:latin typeface="Meiryo UI" panose="020B0604030504040204" pitchFamily="50" charset="-128"/>
                <a:ea typeface="Meiryo UI" panose="020B0604030504040204" pitchFamily="50" charset="-128"/>
              </a:rPr>
              <a:t>いのち輝く</a:t>
            </a:r>
            <a:r>
              <a:rPr lang="en-US" altLang="ja-JP" dirty="0">
                <a:latin typeface="Meiryo UI" panose="020B0604030504040204" pitchFamily="50" charset="-128"/>
                <a:ea typeface="Meiryo UI" panose="020B0604030504040204" pitchFamily="50" charset="-128"/>
              </a:rPr>
              <a:t>SDGs</a:t>
            </a:r>
            <a:r>
              <a:rPr lang="ja-JP" altLang="ja-JP" dirty="0">
                <a:latin typeface="Meiryo UI" panose="020B0604030504040204" pitchFamily="50" charset="-128"/>
                <a:ea typeface="Meiryo UI" panose="020B0604030504040204" pitchFamily="50" charset="-128"/>
              </a:rPr>
              <a:t>先進都市・大阪　―環境施策を通じてー </a:t>
            </a:r>
            <a:endParaRPr kumimoji="1" lang="en-US" altLang="ja-JP" dirty="0">
              <a:latin typeface="Meiryo UI" panose="020B0604030504040204" pitchFamily="50" charset="-128"/>
              <a:ea typeface="Meiryo UI" panose="020B0604030504040204" pitchFamily="50" charset="-128"/>
            </a:endParaRPr>
          </a:p>
        </p:txBody>
      </p:sp>
      <p:sp>
        <p:nvSpPr>
          <p:cNvPr id="10" name="角丸四角形 75">
            <a:extLst>
              <a:ext uri="{FF2B5EF4-FFF2-40B4-BE49-F238E27FC236}">
                <a16:creationId xmlns:a16="http://schemas.microsoft.com/office/drawing/2014/main" id="{308E8E05-9FDA-4920-8AB0-50A875418536}"/>
              </a:ext>
            </a:extLst>
          </p:cNvPr>
          <p:cNvSpPr/>
          <p:nvPr/>
        </p:nvSpPr>
        <p:spPr>
          <a:xfrm>
            <a:off x="68646" y="343154"/>
            <a:ext cx="1080000" cy="252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b="1" kern="0" dirty="0">
                <a:solidFill>
                  <a:prstClr val="white"/>
                </a:solidFill>
                <a:latin typeface="Meiryo UI" pitchFamily="50" charset="-128"/>
                <a:ea typeface="Meiryo UI" pitchFamily="50" charset="-128"/>
                <a:cs typeface="Meiryo UI" pitchFamily="50" charset="-128"/>
              </a:rPr>
              <a:t>現行計画</a:t>
            </a:r>
          </a:p>
        </p:txBody>
      </p:sp>
      <p:sp>
        <p:nvSpPr>
          <p:cNvPr id="11" name="角丸四角形 75">
            <a:extLst>
              <a:ext uri="{FF2B5EF4-FFF2-40B4-BE49-F238E27FC236}">
                <a16:creationId xmlns:a16="http://schemas.microsoft.com/office/drawing/2014/main" id="{C0C5DCA3-6970-406B-BCA3-39D6BD0B1858}"/>
              </a:ext>
            </a:extLst>
          </p:cNvPr>
          <p:cNvSpPr/>
          <p:nvPr/>
        </p:nvSpPr>
        <p:spPr>
          <a:xfrm>
            <a:off x="68646" y="3993595"/>
            <a:ext cx="1753804" cy="251538"/>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algn="ctr" defTabSz="774040">
              <a:defRPr/>
            </a:pPr>
            <a:r>
              <a:rPr kumimoji="0" lang="ja-JP" altLang="en-US" b="1" kern="0" dirty="0">
                <a:solidFill>
                  <a:prstClr val="white"/>
                </a:solidFill>
                <a:latin typeface="Meiryo UI" pitchFamily="50" charset="-128"/>
                <a:ea typeface="Meiryo UI" pitchFamily="50" charset="-128"/>
                <a:cs typeface="Meiryo UI" pitchFamily="50" charset="-128"/>
              </a:rPr>
              <a:t>計画の進捗管理</a:t>
            </a:r>
          </a:p>
        </p:txBody>
      </p:sp>
      <p:sp>
        <p:nvSpPr>
          <p:cNvPr id="13" name="テキスト ボックス 12">
            <a:extLst>
              <a:ext uri="{FF2B5EF4-FFF2-40B4-BE49-F238E27FC236}">
                <a16:creationId xmlns:a16="http://schemas.microsoft.com/office/drawing/2014/main" id="{AD8E2271-EDFC-4332-92D3-37FBFA3B0395}"/>
              </a:ext>
            </a:extLst>
          </p:cNvPr>
          <p:cNvSpPr txBox="1"/>
          <p:nvPr/>
        </p:nvSpPr>
        <p:spPr>
          <a:xfrm>
            <a:off x="396285" y="4202798"/>
            <a:ext cx="2971470" cy="307777"/>
          </a:xfrm>
          <a:prstGeom prst="rect">
            <a:avLst/>
          </a:prstGeom>
          <a:noFill/>
        </p:spPr>
        <p:txBody>
          <a:bodyPr wrap="square">
            <a:spAutoFit/>
          </a:bodyPr>
          <a:lstStyle/>
          <a:p>
            <a:pPr marL="171450" indent="-171450">
              <a:buFont typeface="Wingdings" panose="05000000000000000000" pitchFamily="2" charset="2"/>
              <a:buChar char="Ø"/>
            </a:pPr>
            <a:r>
              <a:rPr lang="ja-JP" altLang="en-US" b="1" dirty="0">
                <a:ea typeface="Meiryo UI" panose="020B0604030504040204" pitchFamily="50" charset="-128"/>
                <a:cs typeface="Times New Roman" panose="02020603050405020304" pitchFamily="18" charset="0"/>
              </a:rPr>
              <a:t>主な個別計画策定状況　　</a:t>
            </a:r>
          </a:p>
        </p:txBody>
      </p:sp>
      <p:sp>
        <p:nvSpPr>
          <p:cNvPr id="14" name="正方形/長方形 13">
            <a:extLst>
              <a:ext uri="{FF2B5EF4-FFF2-40B4-BE49-F238E27FC236}">
                <a16:creationId xmlns:a16="http://schemas.microsoft.com/office/drawing/2014/main" id="{52E6093B-FF65-4C94-B41A-651116B145DD}"/>
              </a:ext>
            </a:extLst>
          </p:cNvPr>
          <p:cNvSpPr/>
          <p:nvPr/>
        </p:nvSpPr>
        <p:spPr>
          <a:xfrm>
            <a:off x="618067" y="2293410"/>
            <a:ext cx="8891648"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施策の基本的な方向性</a:t>
            </a:r>
            <a:r>
              <a:rPr kumimoji="1" lang="en-US" altLang="ja-JP" b="1"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（１）中・長期的かつ世界的な視野：府域のみならず世界全体の健全な環境と安定した社会・経済が必要不可欠。</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中・長期的な視点で課題解決に取り組む</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（２）環境・社会・経済の統合的向上：社会の公正性・包摂性・強靭性の向上と、持続的な経済成長の確保</a:t>
            </a:r>
            <a:r>
              <a:rPr lang="ja-JP" altLang="en-US" dirty="0">
                <a:latin typeface="Meiryo UI" panose="020B0604030504040204" pitchFamily="50" charset="-128"/>
                <a:ea typeface="Meiryo UI" panose="020B0604030504040204" pitchFamily="50" charset="-128"/>
              </a:rPr>
              <a:t>が重要</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４つの観点を踏まえて、環境施策を展開</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（外部性の</a:t>
            </a:r>
            <a:r>
              <a:rPr lang="ja-JP" altLang="en-US" sz="1100" dirty="0">
                <a:latin typeface="Meiryo UI" panose="020B0604030504040204" pitchFamily="50" charset="-128"/>
                <a:ea typeface="Meiryo UI" panose="020B0604030504040204" pitchFamily="50" charset="-128"/>
              </a:rPr>
              <a:t>内部化、環境効率性の向上</a:t>
            </a:r>
            <a:r>
              <a:rPr kumimoji="1" lang="ja-JP" altLang="en-US" sz="1100" dirty="0">
                <a:latin typeface="Meiryo UI" panose="020B0604030504040204" pitchFamily="50" charset="-128"/>
                <a:ea typeface="Meiryo UI" panose="020B0604030504040204" pitchFamily="50" charset="-128"/>
              </a:rPr>
              <a:t>、環境リスクと移行リスクへの対応</a:t>
            </a:r>
            <a:r>
              <a:rPr lang="ja-JP" altLang="en-US" sz="1100" dirty="0">
                <a:latin typeface="Meiryo UI" panose="020B0604030504040204" pitchFamily="50" charset="-128"/>
                <a:ea typeface="Meiryo UI" panose="020B0604030504040204" pitchFamily="50" charset="-128"/>
              </a:rPr>
              <a:t>、自然</a:t>
            </a:r>
            <a:r>
              <a:rPr kumimoji="1" lang="ja-JP" altLang="en-US" sz="1100" dirty="0">
                <a:latin typeface="Meiryo UI" panose="020B0604030504040204" pitchFamily="50" charset="-128"/>
                <a:ea typeface="Meiryo UI" panose="020B0604030504040204" pitchFamily="50" charset="-128"/>
              </a:rPr>
              <a:t>資本の強化）</a:t>
            </a:r>
            <a:endParaRPr kumimoji="1" lang="en-US" altLang="ja-JP"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AE24760-B0A3-43B5-AFDE-4DF112E27620}"/>
              </a:ext>
            </a:extLst>
          </p:cNvPr>
          <p:cNvSpPr txBox="1"/>
          <p:nvPr/>
        </p:nvSpPr>
        <p:spPr>
          <a:xfrm>
            <a:off x="404144" y="573872"/>
            <a:ext cx="6508799" cy="307777"/>
          </a:xfrm>
          <a:prstGeom prst="rect">
            <a:avLst/>
          </a:prstGeom>
          <a:noFill/>
        </p:spPr>
        <p:txBody>
          <a:bodyPr wrap="square">
            <a:spAutoFit/>
          </a:bodyPr>
          <a:lstStyle/>
          <a:p>
            <a:pPr marL="171450" indent="-171450">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計画期間：</a:t>
            </a:r>
            <a:r>
              <a:rPr kumimoji="1" lang="en-US" altLang="ja-JP" dirty="0">
                <a:latin typeface="Meiryo UI" panose="020B0604030504040204" pitchFamily="50" charset="-128"/>
                <a:ea typeface="Meiryo UI" panose="020B0604030504040204" pitchFamily="50" charset="-128"/>
              </a:rPr>
              <a:t>2021</a:t>
            </a:r>
            <a:r>
              <a:rPr kumimoji="1" lang="ja-JP" altLang="en-US" dirty="0">
                <a:latin typeface="Meiryo UI" panose="020B0604030504040204" pitchFamily="50" charset="-128"/>
                <a:ea typeface="Meiryo UI" panose="020B0604030504040204" pitchFamily="50" charset="-128"/>
              </a:rPr>
              <a:t>年度～</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年度までの</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年間</a:t>
            </a:r>
            <a:endParaRPr lang="en-US" altLang="ja-JP"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F6DE11A-FF37-456C-BB32-8CC68D16E7EA}"/>
              </a:ext>
            </a:extLst>
          </p:cNvPr>
          <p:cNvSpPr txBox="1"/>
          <p:nvPr/>
        </p:nvSpPr>
        <p:spPr>
          <a:xfrm>
            <a:off x="117098" y="6469440"/>
            <a:ext cx="9720255" cy="415498"/>
          </a:xfrm>
          <a:prstGeom prst="rect">
            <a:avLst/>
          </a:prstGeom>
          <a:noFill/>
        </p:spPr>
        <p:txBody>
          <a:bodyPr wrap="square">
            <a:spAutoFit/>
          </a:bodyPr>
          <a:lstStyle/>
          <a:p>
            <a:pPr algn="just"/>
            <a:r>
              <a:rPr lang="ja-JP" altLang="ja-JP" sz="105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※1</a:t>
            </a:r>
            <a:r>
              <a:rPr lang="en-US" altLang="ja-JP" sz="105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 2025</a:t>
            </a:r>
            <a:r>
              <a:rPr lang="ja-JP" altLang="en-US" sz="105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年度中に見直し予定、</a:t>
            </a:r>
            <a:r>
              <a:rPr lang="ja-JP" altLang="ja-JP" sz="105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※2計画期間の中間年である2026年頃を目途に中間見直しを実施</a:t>
            </a:r>
            <a:r>
              <a:rPr lang="ja-JP" altLang="en-US" sz="105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05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※3計画期間の中間年である2025年度に計画取組みの進捗状況の点検及び必要に応じて見直しを実施予定</a:t>
            </a:r>
            <a:r>
              <a:rPr lang="ja-JP" altLang="en-US" sz="105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05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※4計画期間が2025年度までであり地球温暖化対策実行計画（区域施策編）に統合の方針</a:t>
            </a:r>
          </a:p>
        </p:txBody>
      </p:sp>
      <p:sp>
        <p:nvSpPr>
          <p:cNvPr id="23" name="テキスト ボックス 22">
            <a:extLst>
              <a:ext uri="{FF2B5EF4-FFF2-40B4-BE49-F238E27FC236}">
                <a16:creationId xmlns:a16="http://schemas.microsoft.com/office/drawing/2014/main" id="{0DE8A6D1-F347-4FEE-9132-DAAC9F1A2EBD}"/>
              </a:ext>
            </a:extLst>
          </p:cNvPr>
          <p:cNvSpPr txBox="1"/>
          <p:nvPr/>
        </p:nvSpPr>
        <p:spPr>
          <a:xfrm>
            <a:off x="394442" y="1782132"/>
            <a:ext cx="5672666" cy="1626086"/>
          </a:xfrm>
          <a:prstGeom prst="rect">
            <a:avLst/>
          </a:prstGeom>
          <a:noFill/>
        </p:spPr>
        <p:txBody>
          <a:bodyPr wrap="square">
            <a:spAutoFit/>
          </a:bodyPr>
          <a:lstStyle/>
          <a:p>
            <a:pPr marL="171450" indent="-171450">
              <a:spcBef>
                <a:spcPts val="200"/>
              </a:spcBef>
              <a:buFont typeface="Wingdings" panose="05000000000000000000" pitchFamily="2" charset="2"/>
              <a:buChar char="Ø"/>
            </a:pPr>
            <a:endParaRPr kumimoji="1" lang="en-US" altLang="ja-JP" dirty="0">
              <a:latin typeface="Meiryo UI" panose="020B0604030504040204" pitchFamily="50" charset="-128"/>
              <a:ea typeface="Meiryo UI" panose="020B0604030504040204" pitchFamily="50" charset="-128"/>
            </a:endParaRPr>
          </a:p>
          <a:p>
            <a:pPr marL="171450" indent="-171450">
              <a:spcBef>
                <a:spcPts val="200"/>
              </a:spcBef>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「めざすべき将来像」</a:t>
            </a:r>
            <a:r>
              <a:rPr lang="ja-JP" altLang="en-US" dirty="0">
                <a:latin typeface="Meiryo UI" panose="020B0604030504040204" pitchFamily="50" charset="-128"/>
                <a:ea typeface="Meiryo UI" panose="020B0604030504040204" pitchFamily="50" charset="-128"/>
              </a:rPr>
              <a:t>の実現に向けた</a:t>
            </a:r>
            <a:r>
              <a:rPr kumimoji="1" lang="ja-JP" altLang="en-US" dirty="0">
                <a:latin typeface="Meiryo UI" panose="020B0604030504040204" pitchFamily="50" charset="-128"/>
                <a:ea typeface="Meiryo UI" panose="020B0604030504040204" pitchFamily="50" charset="-128"/>
              </a:rPr>
              <a:t>「施策の基本的な方向性」を提示　</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104931F1-A903-4FC5-9121-E87637ED6FA6}"/>
              </a:ext>
            </a:extLst>
          </p:cNvPr>
          <p:cNvSpPr txBox="1"/>
          <p:nvPr/>
        </p:nvSpPr>
        <p:spPr>
          <a:xfrm>
            <a:off x="404144" y="3664590"/>
            <a:ext cx="8214508" cy="307777"/>
          </a:xfrm>
          <a:prstGeom prst="rect">
            <a:avLst/>
          </a:prstGeom>
          <a:noFill/>
        </p:spPr>
        <p:txBody>
          <a:bodyPr wrap="square">
            <a:spAutoFit/>
          </a:bodyPr>
          <a:lstStyle/>
          <a:p>
            <a:pPr marL="171450" indent="-171450">
              <a:spcBef>
                <a:spcPts val="200"/>
              </a:spcBef>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各主体（府民・府・事業者・民間団体・その他関係機関）が連携して取組みを促進</a:t>
            </a:r>
            <a:endParaRPr lang="en-US" altLang="ja-JP"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EAB34100-B762-4A5D-BDA5-0E4923FA1D24}"/>
              </a:ext>
            </a:extLst>
          </p:cNvPr>
          <p:cNvSpPr txBox="1"/>
          <p:nvPr/>
        </p:nvSpPr>
        <p:spPr>
          <a:xfrm>
            <a:off x="9387411" y="-30775"/>
            <a:ext cx="583286" cy="307777"/>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１</a:t>
            </a:r>
          </a:p>
        </p:txBody>
      </p:sp>
    </p:spTree>
    <p:extLst>
      <p:ext uri="{BB962C8B-B14F-4D97-AF65-F5344CB8AC3E}">
        <p14:creationId xmlns:p14="http://schemas.microsoft.com/office/powerpoint/2010/main" val="242446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98">
            <a:extLst>
              <a:ext uri="{FF2B5EF4-FFF2-40B4-BE49-F238E27FC236}">
                <a16:creationId xmlns:a16="http://schemas.microsoft.com/office/drawing/2014/main" id="{43B24D6D-CD4E-45AE-B343-983872F31910}"/>
              </a:ext>
            </a:extLst>
          </p:cNvPr>
          <p:cNvSpPr/>
          <p:nvPr/>
        </p:nvSpPr>
        <p:spPr>
          <a:xfrm>
            <a:off x="7424" y="-30775"/>
            <a:ext cx="9891152" cy="349702"/>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ja-JP" sz="1800" b="1" dirty="0">
                <a:solidFill>
                  <a:schemeClr val="lt1"/>
                </a:solidFill>
                <a:latin typeface="Meiryo UI" panose="020B0604030504040204" pitchFamily="50" charset="-128"/>
                <a:ea typeface="Meiryo UI" panose="020B0604030504040204" pitchFamily="50" charset="-128"/>
              </a:rPr>
              <a:t>中間評価・点検</a:t>
            </a:r>
            <a:endParaRPr lang="ja-JP" altLang="en-US" sz="1800" b="1" dirty="0">
              <a:latin typeface="Meiryo UI" pitchFamily="50" charset="-128"/>
              <a:ea typeface="Meiryo UI" pitchFamily="50" charset="-128"/>
              <a:cs typeface="Meiryo UI" pitchFamily="50" charset="-128"/>
            </a:endParaRPr>
          </a:p>
        </p:txBody>
      </p:sp>
      <p:graphicFrame>
        <p:nvGraphicFramePr>
          <p:cNvPr id="2" name="表 1">
            <a:extLst>
              <a:ext uri="{FF2B5EF4-FFF2-40B4-BE49-F238E27FC236}">
                <a16:creationId xmlns:a16="http://schemas.microsoft.com/office/drawing/2014/main" id="{B8BD65C6-EDFE-4BAE-9ED7-3C1678C0136E}"/>
              </a:ext>
            </a:extLst>
          </p:cNvPr>
          <p:cNvGraphicFramePr>
            <a:graphicFrameLocks noGrp="1"/>
          </p:cNvGraphicFramePr>
          <p:nvPr>
            <p:extLst>
              <p:ext uri="{D42A27DB-BD31-4B8C-83A1-F6EECF244321}">
                <p14:modId xmlns:p14="http://schemas.microsoft.com/office/powerpoint/2010/main" val="374133401"/>
              </p:ext>
            </p:extLst>
          </p:nvPr>
        </p:nvGraphicFramePr>
        <p:xfrm>
          <a:off x="381283" y="3777394"/>
          <a:ext cx="9109848" cy="818115"/>
        </p:xfrm>
        <a:graphic>
          <a:graphicData uri="http://schemas.openxmlformats.org/drawingml/2006/table">
            <a:tbl>
              <a:tblPr firstRow="1" firstCol="1" bandRow="1"/>
              <a:tblGrid>
                <a:gridCol w="1046808">
                  <a:extLst>
                    <a:ext uri="{9D8B030D-6E8A-4147-A177-3AD203B41FA5}">
                      <a16:colId xmlns:a16="http://schemas.microsoft.com/office/drawing/2014/main" val="1247477433"/>
                    </a:ext>
                  </a:extLst>
                </a:gridCol>
                <a:gridCol w="3347109">
                  <a:extLst>
                    <a:ext uri="{9D8B030D-6E8A-4147-A177-3AD203B41FA5}">
                      <a16:colId xmlns:a16="http://schemas.microsoft.com/office/drawing/2014/main" val="3116113162"/>
                    </a:ext>
                  </a:extLst>
                </a:gridCol>
                <a:gridCol w="1134533">
                  <a:extLst>
                    <a:ext uri="{9D8B030D-6E8A-4147-A177-3AD203B41FA5}">
                      <a16:colId xmlns:a16="http://schemas.microsoft.com/office/drawing/2014/main" val="752466290"/>
                    </a:ext>
                  </a:extLst>
                </a:gridCol>
                <a:gridCol w="1684867">
                  <a:extLst>
                    <a:ext uri="{9D8B030D-6E8A-4147-A177-3AD203B41FA5}">
                      <a16:colId xmlns:a16="http://schemas.microsoft.com/office/drawing/2014/main" val="3966627107"/>
                    </a:ext>
                  </a:extLst>
                </a:gridCol>
                <a:gridCol w="1024467">
                  <a:extLst>
                    <a:ext uri="{9D8B030D-6E8A-4147-A177-3AD203B41FA5}">
                      <a16:colId xmlns:a16="http://schemas.microsoft.com/office/drawing/2014/main" val="1692219819"/>
                    </a:ext>
                  </a:extLst>
                </a:gridCol>
                <a:gridCol w="872064">
                  <a:extLst>
                    <a:ext uri="{9D8B030D-6E8A-4147-A177-3AD203B41FA5}">
                      <a16:colId xmlns:a16="http://schemas.microsoft.com/office/drawing/2014/main" val="667557359"/>
                    </a:ext>
                  </a:extLst>
                </a:gridCol>
              </a:tblGrid>
              <a:tr h="198926">
                <a:tc rowSpan="2">
                  <a:txBody>
                    <a:bodyPr/>
                    <a:lstStyle/>
                    <a:p>
                      <a:pPr algn="just">
                        <a:lnSpc>
                          <a:spcPts val="1600"/>
                        </a:lnSpc>
                      </a:pPr>
                      <a:r>
                        <a:rPr lang="ja-JP" sz="1200" b="1" dirty="0">
                          <a:solidFill>
                            <a:srgbClr val="FFFFFF"/>
                          </a:solidFill>
                          <a:effectLst/>
                          <a:latin typeface="Meiryo UI" panose="020B0604030504040204" pitchFamily="50" charset="-128"/>
                          <a:ea typeface="Meiryo UI" panose="020B0604030504040204" pitchFamily="50" charset="-128"/>
                          <a:cs typeface="ＭＳ 明朝" panose="02020609040205080304" pitchFamily="17" charset="-128"/>
                        </a:rPr>
                        <a:t> </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68580" marR="68580" marT="0" marB="0">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rowSpan="2">
                  <a:txBody>
                    <a:bodyPr/>
                    <a:lstStyle/>
                    <a:p>
                      <a:pPr algn="just">
                        <a:lnSpc>
                          <a:spcPts val="1600"/>
                        </a:lnSpc>
                      </a:pPr>
                      <a:r>
                        <a:rPr lang="ja-JP" sz="1200" b="1" dirty="0">
                          <a:solidFill>
                            <a:srgbClr val="FFFFFF"/>
                          </a:solidFill>
                          <a:effectLst/>
                          <a:latin typeface="Meiryo UI" panose="020B0604030504040204" pitchFamily="50" charset="-128"/>
                          <a:ea typeface="Meiryo UI" panose="020B0604030504040204" pitchFamily="50" charset="-128"/>
                          <a:cs typeface="ＭＳ 明朝" panose="02020609040205080304" pitchFamily="17" charset="-128"/>
                        </a:rPr>
                        <a:t>施策数</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68580" marR="68580" marT="0" marB="0">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just">
                        <a:lnSpc>
                          <a:spcPts val="1600"/>
                        </a:lnSpc>
                      </a:pPr>
                      <a:r>
                        <a:rPr lang="ja-JP" sz="1200" b="1" dirty="0">
                          <a:solidFill>
                            <a:srgbClr val="FFFFFF"/>
                          </a:solidFill>
                          <a:effectLst/>
                          <a:latin typeface="Meiryo UI" panose="020B0604030504040204" pitchFamily="50" charset="-128"/>
                          <a:ea typeface="Meiryo UI" panose="020B0604030504040204" pitchFamily="50" charset="-128"/>
                          <a:cs typeface="ＭＳ 明朝" panose="02020609040205080304" pitchFamily="17" charset="-128"/>
                        </a:rPr>
                        <a:t>☆</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68580" marR="68580" marT="0" marB="0">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just">
                        <a:lnSpc>
                          <a:spcPts val="1600"/>
                        </a:lnSpc>
                      </a:pPr>
                      <a:r>
                        <a:rPr lang="ja-JP" sz="1200" b="1" dirty="0">
                          <a:solidFill>
                            <a:srgbClr val="FFFFFF"/>
                          </a:solidFill>
                          <a:effectLst/>
                          <a:latin typeface="Meiryo UI" panose="020B0604030504040204" pitchFamily="50" charset="-128"/>
                          <a:ea typeface="Meiryo UI" panose="020B0604030504040204" pitchFamily="50" charset="-128"/>
                          <a:cs typeface="ＭＳ 明朝" panose="02020609040205080304" pitchFamily="17" charset="-128"/>
                        </a:rPr>
                        <a:t>☆☆</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68580" marR="68580" marT="0" marB="0">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just">
                        <a:lnSpc>
                          <a:spcPts val="1600"/>
                        </a:lnSpc>
                      </a:pPr>
                      <a:r>
                        <a:rPr lang="ja-JP" sz="1200" b="1" dirty="0">
                          <a:solidFill>
                            <a:srgbClr val="FFFFFF"/>
                          </a:solidFill>
                          <a:effectLst/>
                          <a:latin typeface="Meiryo UI" panose="020B0604030504040204" pitchFamily="50" charset="-128"/>
                          <a:ea typeface="Meiryo UI" panose="020B0604030504040204" pitchFamily="50" charset="-128"/>
                          <a:cs typeface="ＭＳ 明朝" panose="02020609040205080304" pitchFamily="17" charset="-128"/>
                        </a:rPr>
                        <a:t>☆☆☆</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68580" marR="68580" marT="0" marB="0">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just">
                        <a:lnSpc>
                          <a:spcPts val="1600"/>
                        </a:lnSpc>
                      </a:pPr>
                      <a:r>
                        <a:rPr lang="ja-JP" sz="1200" b="1" dirty="0">
                          <a:solidFill>
                            <a:srgbClr val="FFFFFF"/>
                          </a:solidFill>
                          <a:effectLst/>
                          <a:latin typeface="Meiryo UI" panose="020B0604030504040204" pitchFamily="50" charset="-128"/>
                          <a:ea typeface="Meiryo UI" panose="020B0604030504040204" pitchFamily="50" charset="-128"/>
                          <a:cs typeface="ＭＳ 明朝" panose="02020609040205080304" pitchFamily="17" charset="-128"/>
                        </a:rPr>
                        <a:t>☆☆☆☆</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68580" marR="68580" marT="0" marB="0">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45856281"/>
                  </a:ext>
                </a:extLst>
              </a:tr>
              <a:tr h="420263">
                <a:tc vMerge="1">
                  <a:txBody>
                    <a:bodyPr/>
                    <a:lstStyle/>
                    <a:p>
                      <a:endParaRPr kumimoji="1" lang="ja-JP" altLang="en-US"/>
                    </a:p>
                  </a:txBody>
                  <a:tcPr/>
                </a:tc>
                <a:tc vMerge="1">
                  <a:txBody>
                    <a:bodyPr/>
                    <a:lstStyle/>
                    <a:p>
                      <a:endParaRPr kumimoji="1" lang="ja-JP" altLang="en-US"/>
                    </a:p>
                  </a:txBody>
                  <a:tcPr/>
                </a:tc>
                <a:tc>
                  <a:txBody>
                    <a:bodyPr/>
                    <a:lstStyle/>
                    <a:p>
                      <a:pPr algn="just">
                        <a:lnSpc>
                          <a:spcPts val="1600"/>
                        </a:lnSpc>
                      </a:pPr>
                      <a:r>
                        <a:rPr lang="ja-JP" sz="1200" dirty="0">
                          <a:effectLst/>
                          <a:latin typeface="Meiryo UI" panose="020B0604030504040204" pitchFamily="50" charset="-128"/>
                          <a:ea typeface="Meiryo UI" panose="020B0604030504040204" pitchFamily="50" charset="-128"/>
                          <a:cs typeface="ＭＳ 明朝" panose="02020609040205080304" pitchFamily="17" charset="-128"/>
                        </a:rPr>
                        <a:t>想定以下</a:t>
                      </a:r>
                    </a:p>
                    <a:p>
                      <a:pPr algn="just">
                        <a:lnSpc>
                          <a:spcPts val="1600"/>
                        </a:lnSpc>
                      </a:pPr>
                      <a:r>
                        <a:rPr lang="ja-JP" sz="1200" dirty="0">
                          <a:effectLst/>
                          <a:latin typeface="Meiryo UI" panose="020B0604030504040204" pitchFamily="50" charset="-128"/>
                          <a:ea typeface="Meiryo UI" panose="020B0604030504040204" pitchFamily="50" charset="-128"/>
                          <a:cs typeface="ＭＳ 明朝" panose="02020609040205080304" pitchFamily="17" charset="-128"/>
                        </a:rPr>
                        <a:t>かつ要改善</a:t>
                      </a:r>
                    </a:p>
                  </a:txBody>
                  <a:tcPr marL="68580" marR="68580" marT="0" marB="0">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just">
                        <a:lnSpc>
                          <a:spcPts val="1600"/>
                        </a:lnSpc>
                      </a:pPr>
                      <a:r>
                        <a:rPr lang="ja-JP" sz="1200" dirty="0">
                          <a:effectLst/>
                          <a:latin typeface="Meiryo UI" panose="020B0604030504040204" pitchFamily="50" charset="-128"/>
                          <a:ea typeface="Meiryo UI" panose="020B0604030504040204" pitchFamily="50" charset="-128"/>
                          <a:cs typeface="ＭＳ 明朝" panose="02020609040205080304" pitchFamily="17" charset="-128"/>
                        </a:rPr>
                        <a:t>想定以下</a:t>
                      </a:r>
                    </a:p>
                    <a:p>
                      <a:pPr algn="just">
                        <a:lnSpc>
                          <a:spcPts val="1600"/>
                        </a:lnSpc>
                      </a:pPr>
                      <a:r>
                        <a:rPr lang="ja-JP" sz="1200" dirty="0">
                          <a:effectLst/>
                          <a:latin typeface="Meiryo UI" panose="020B0604030504040204" pitchFamily="50" charset="-128"/>
                          <a:ea typeface="Meiryo UI" panose="020B0604030504040204" pitchFamily="50" charset="-128"/>
                          <a:cs typeface="ＭＳ 明朝" panose="02020609040205080304" pitchFamily="17" charset="-128"/>
                        </a:rPr>
                        <a:t>（特に改善を要しない）</a:t>
                      </a:r>
                    </a:p>
                  </a:txBody>
                  <a:tcPr marL="68580" marR="68580" marT="0" marB="0">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just">
                        <a:lnSpc>
                          <a:spcPts val="1600"/>
                        </a:lnSpc>
                      </a:pPr>
                      <a:r>
                        <a:rPr lang="ja-JP" sz="1200" dirty="0">
                          <a:effectLst/>
                          <a:latin typeface="Meiryo UI" panose="020B0604030504040204" pitchFamily="50" charset="-128"/>
                          <a:ea typeface="Meiryo UI" panose="020B0604030504040204" pitchFamily="50" charset="-128"/>
                          <a:cs typeface="ＭＳ 明朝" panose="02020609040205080304" pitchFamily="17" charset="-128"/>
                        </a:rPr>
                        <a:t>想定どおり</a:t>
                      </a:r>
                    </a:p>
                  </a:txBody>
                  <a:tcPr marL="68580" marR="68580" marT="0" marB="0">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just">
                        <a:lnSpc>
                          <a:spcPts val="1600"/>
                        </a:lnSpc>
                      </a:pPr>
                      <a:r>
                        <a:rPr lang="ja-JP" sz="1200" dirty="0">
                          <a:effectLst/>
                          <a:latin typeface="Meiryo UI" panose="020B0604030504040204" pitchFamily="50" charset="-128"/>
                          <a:ea typeface="Meiryo UI" panose="020B0604030504040204" pitchFamily="50" charset="-128"/>
                          <a:cs typeface="ＭＳ 明朝" panose="02020609040205080304" pitchFamily="17" charset="-128"/>
                        </a:rPr>
                        <a:t>想定以上</a:t>
                      </a:r>
                    </a:p>
                  </a:txBody>
                  <a:tcPr marL="68580" marR="68580" marT="0" marB="0">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4000631759"/>
                  </a:ext>
                </a:extLst>
              </a:tr>
              <a:tr h="198926">
                <a:tc>
                  <a:txBody>
                    <a:bodyPr/>
                    <a:lstStyle/>
                    <a:p>
                      <a:pPr algn="just">
                        <a:lnSpc>
                          <a:spcPts val="1600"/>
                        </a:lnSpc>
                      </a:pPr>
                      <a:r>
                        <a:rPr lang="ja-JP" sz="12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2024年度</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68580" marR="68580" marT="0" marB="0">
                    <a:lnL w="12700" cap="flat" cmpd="sng" algn="ctr">
                      <a:solidFill>
                        <a:schemeClr val="accent6"/>
                      </a:solidFill>
                      <a:prstDash val="solid"/>
                      <a:round/>
                      <a:headEnd type="none" w="med" len="med"/>
                      <a:tailEnd type="none" w="med" len="med"/>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FF"/>
                    </a:solidFill>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cs typeface="ＭＳ 明朝" panose="02020609040205080304" pitchFamily="17" charset="-128"/>
                        </a:rPr>
                        <a:t>98</a:t>
                      </a:r>
                    </a:p>
                  </a:txBody>
                  <a:tcPr marL="68580" marR="68580" marT="0" marB="0">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cs typeface="ＭＳ 明朝" panose="02020609040205080304" pitchFamily="17" charset="-128"/>
                        </a:rPr>
                        <a:t>0</a:t>
                      </a:r>
                    </a:p>
                  </a:txBody>
                  <a:tcPr marL="68580" marR="68580" marT="0" marB="0">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cs typeface="ＭＳ 明朝" panose="02020609040205080304" pitchFamily="17" charset="-128"/>
                        </a:rPr>
                        <a:t>2</a:t>
                      </a:r>
                    </a:p>
                  </a:txBody>
                  <a:tcPr marL="68580" marR="68580" marT="0" marB="0">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cs typeface="ＭＳ 明朝" panose="02020609040205080304" pitchFamily="17" charset="-128"/>
                        </a:rPr>
                        <a:t>86</a:t>
                      </a:r>
                    </a:p>
                  </a:txBody>
                  <a:tcPr marL="68580" marR="68580" marT="0" marB="0">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cs typeface="ＭＳ 明朝" panose="02020609040205080304" pitchFamily="17" charset="-128"/>
                        </a:rPr>
                        <a:t>10</a:t>
                      </a:r>
                    </a:p>
                  </a:txBody>
                  <a:tcPr marL="68580" marR="68580" marT="0" marB="0">
                    <a:lnL>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17726251"/>
                  </a:ext>
                </a:extLst>
              </a:tr>
            </a:tbl>
          </a:graphicData>
        </a:graphic>
      </p:graphicFrame>
      <p:sp>
        <p:nvSpPr>
          <p:cNvPr id="15" name="Google Shape;152;g382f32fe972_0_0">
            <a:extLst>
              <a:ext uri="{FF2B5EF4-FFF2-40B4-BE49-F238E27FC236}">
                <a16:creationId xmlns:a16="http://schemas.microsoft.com/office/drawing/2014/main" id="{866063F6-9D81-4B92-9905-28788B009693}"/>
              </a:ext>
            </a:extLst>
          </p:cNvPr>
          <p:cNvSpPr/>
          <p:nvPr/>
        </p:nvSpPr>
        <p:spPr>
          <a:xfrm>
            <a:off x="254286" y="817285"/>
            <a:ext cx="6860647" cy="818115"/>
          </a:xfrm>
          <a:prstGeom prst="rect">
            <a:avLst/>
          </a:prstGeom>
          <a:noFill/>
          <a:ln>
            <a:noFill/>
          </a:ln>
        </p:spPr>
        <p:txBody>
          <a:bodyPr spcFirstLastPara="1" wrap="square" lIns="91425" tIns="45700" rIns="91425" bIns="45700" anchor="t" anchorCtr="0">
            <a:noAutofit/>
          </a:bodyPr>
          <a:lstStyle/>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〇</a:t>
            </a:r>
            <a:r>
              <a:rPr lang="ja-JP" dirty="0">
                <a:solidFill>
                  <a:schemeClr val="dk1"/>
                </a:solidFill>
                <a:latin typeface="Meiryo UI" panose="020B0604030504040204" pitchFamily="50" charset="-128"/>
                <a:ea typeface="Meiryo UI" panose="020B0604030504040204" pitchFamily="50" charset="-128"/>
              </a:rPr>
              <a:t>各分野の項目については、</a:t>
            </a:r>
            <a:r>
              <a:rPr lang="ja-JP" dirty="0">
                <a:solidFill>
                  <a:schemeClr val="tx1"/>
                </a:solidFill>
                <a:latin typeface="Meiryo UI" panose="020B0604030504040204" pitchFamily="50" charset="-128"/>
                <a:ea typeface="Meiryo UI" panose="020B0604030504040204" pitchFamily="50" charset="-128"/>
              </a:rPr>
              <a:t>一部を除いて</a:t>
            </a:r>
            <a:r>
              <a:rPr lang="ja-JP" b="1" dirty="0">
                <a:solidFill>
                  <a:srgbClr val="FF0000"/>
                </a:solidFill>
                <a:latin typeface="Meiryo UI" panose="020B0604030504040204" pitchFamily="50" charset="-128"/>
                <a:ea typeface="Meiryo UI" panose="020B0604030504040204" pitchFamily="50" charset="-128"/>
              </a:rPr>
              <a:t>概ね改善</a:t>
            </a:r>
            <a:endParaRPr dirty="0">
              <a:solidFill>
                <a:schemeClr val="dk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〇</a:t>
            </a:r>
            <a:r>
              <a:rPr lang="ja-JP" dirty="0">
                <a:solidFill>
                  <a:schemeClr val="tx1"/>
                </a:solidFill>
                <a:latin typeface="Meiryo UI" panose="020B0604030504040204" pitchFamily="50" charset="-128"/>
                <a:ea typeface="Meiryo UI" panose="020B0604030504040204" pitchFamily="50" charset="-128"/>
              </a:rPr>
              <a:t>目標に対する進捗が十分でないものについては、</a:t>
            </a:r>
            <a:r>
              <a:rPr lang="ja-JP" b="1" dirty="0">
                <a:solidFill>
                  <a:srgbClr val="FF0000"/>
                </a:solidFill>
                <a:latin typeface="Meiryo UI" panose="020B0604030504040204" pitchFamily="50" charset="-128"/>
                <a:ea typeface="Meiryo UI" panose="020B0604030504040204" pitchFamily="50" charset="-128"/>
              </a:rPr>
              <a:t>個別計画で取組を加速</a:t>
            </a:r>
            <a:r>
              <a:rPr lang="ja-JP" dirty="0">
                <a:solidFill>
                  <a:schemeClr val="dk1"/>
                </a:solidFill>
                <a:latin typeface="Meiryo UI" panose="020B0604030504040204" pitchFamily="50" charset="-128"/>
                <a:ea typeface="Meiryo UI" panose="020B0604030504040204" pitchFamily="50" charset="-128"/>
              </a:rPr>
              <a:t>する必要</a:t>
            </a:r>
            <a:r>
              <a:rPr lang="ja-JP" altLang="en-US" dirty="0">
                <a:solidFill>
                  <a:schemeClr val="dk1"/>
                </a:solidFill>
                <a:latin typeface="Meiryo UI" panose="020B0604030504040204" pitchFamily="50" charset="-128"/>
                <a:ea typeface="Meiryo UI" panose="020B0604030504040204" pitchFamily="50" charset="-128"/>
              </a:rPr>
              <a:t>あり</a:t>
            </a:r>
            <a:endParaRPr dirty="0">
              <a:solidFill>
                <a:schemeClr val="dk1"/>
              </a:solidFill>
              <a:latin typeface="Meiryo UI" panose="020B0604030504040204" pitchFamily="50" charset="-128"/>
              <a:ea typeface="Meiryo UI" panose="020B0604030504040204" pitchFamily="50" charset="-128"/>
            </a:endParaRPr>
          </a:p>
        </p:txBody>
      </p:sp>
      <p:sp>
        <p:nvSpPr>
          <p:cNvPr id="23" name="角丸四角形 75">
            <a:extLst>
              <a:ext uri="{FF2B5EF4-FFF2-40B4-BE49-F238E27FC236}">
                <a16:creationId xmlns:a16="http://schemas.microsoft.com/office/drawing/2014/main" id="{74169D67-74CD-4FD8-B777-DB0C1E3DDE2E}"/>
              </a:ext>
            </a:extLst>
          </p:cNvPr>
          <p:cNvSpPr/>
          <p:nvPr/>
        </p:nvSpPr>
        <p:spPr>
          <a:xfrm>
            <a:off x="68645" y="530762"/>
            <a:ext cx="4418687" cy="251047"/>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marL="0" lvl="0" indent="0" algn="l" rtl="0">
              <a:spcBef>
                <a:spcPts val="0"/>
              </a:spcBef>
              <a:spcAft>
                <a:spcPts val="0"/>
              </a:spcAft>
              <a:buNone/>
            </a:pPr>
            <a:r>
              <a:rPr lang="ja-JP" altLang="en-US" b="1" dirty="0">
                <a:solidFill>
                  <a:schemeClr val="bg1"/>
                </a:solidFill>
                <a:latin typeface="Meiryo UI" panose="020B0604030504040204" pitchFamily="50" charset="-128"/>
                <a:ea typeface="Meiryo UI" panose="020B0604030504040204" pitchFamily="50" charset="-128"/>
              </a:rPr>
              <a:t>各分野における目標に対する進捗状況について</a:t>
            </a:r>
          </a:p>
        </p:txBody>
      </p:sp>
      <p:sp>
        <p:nvSpPr>
          <p:cNvPr id="24" name="角丸四角形 75">
            <a:extLst>
              <a:ext uri="{FF2B5EF4-FFF2-40B4-BE49-F238E27FC236}">
                <a16:creationId xmlns:a16="http://schemas.microsoft.com/office/drawing/2014/main" id="{93BFE43F-008E-46F1-BF29-0162A29F52A3}"/>
              </a:ext>
            </a:extLst>
          </p:cNvPr>
          <p:cNvSpPr/>
          <p:nvPr/>
        </p:nvSpPr>
        <p:spPr>
          <a:xfrm>
            <a:off x="68645" y="1772876"/>
            <a:ext cx="3902222" cy="237775"/>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marL="0" lvl="0" indent="0" algn="l" rtl="0">
              <a:spcBef>
                <a:spcPts val="0"/>
              </a:spcBef>
              <a:spcAft>
                <a:spcPts val="0"/>
              </a:spcAft>
              <a:buNone/>
            </a:pPr>
            <a:r>
              <a:rPr lang="ja-JP" altLang="en-US" b="1" dirty="0">
                <a:solidFill>
                  <a:schemeClr val="bg1"/>
                </a:solidFill>
                <a:latin typeface="Meiryo UI" panose="020B0604030504040204" pitchFamily="50" charset="-128"/>
                <a:ea typeface="Meiryo UI" panose="020B0604030504040204" pitchFamily="50" charset="-128"/>
              </a:rPr>
              <a:t>「講じた施策」の進捗状況について</a:t>
            </a:r>
          </a:p>
        </p:txBody>
      </p:sp>
      <p:graphicFrame>
        <p:nvGraphicFramePr>
          <p:cNvPr id="3" name="表 2">
            <a:extLst>
              <a:ext uri="{FF2B5EF4-FFF2-40B4-BE49-F238E27FC236}">
                <a16:creationId xmlns:a16="http://schemas.microsoft.com/office/drawing/2014/main" id="{9F51B23C-08A2-44BC-929F-EA7104B7288A}"/>
              </a:ext>
            </a:extLst>
          </p:cNvPr>
          <p:cNvGraphicFramePr>
            <a:graphicFrameLocks noGrp="1"/>
          </p:cNvGraphicFramePr>
          <p:nvPr>
            <p:extLst>
              <p:ext uri="{D42A27DB-BD31-4B8C-83A1-F6EECF244321}">
                <p14:modId xmlns:p14="http://schemas.microsoft.com/office/powerpoint/2010/main" val="2278922263"/>
              </p:ext>
            </p:extLst>
          </p:nvPr>
        </p:nvGraphicFramePr>
        <p:xfrm>
          <a:off x="1357571" y="4781775"/>
          <a:ext cx="8167146" cy="1665786"/>
        </p:xfrm>
        <a:graphic>
          <a:graphicData uri="http://schemas.openxmlformats.org/drawingml/2006/table">
            <a:tbl>
              <a:tblPr bandRow="1">
                <a:tableStyleId>{69012ECD-51FC-41F1-AA8D-1B2483CD663E}</a:tableStyleId>
              </a:tblPr>
              <a:tblGrid>
                <a:gridCol w="2413720">
                  <a:extLst>
                    <a:ext uri="{9D8B030D-6E8A-4147-A177-3AD203B41FA5}">
                      <a16:colId xmlns:a16="http://schemas.microsoft.com/office/drawing/2014/main" val="4213269415"/>
                    </a:ext>
                  </a:extLst>
                </a:gridCol>
                <a:gridCol w="1012495">
                  <a:extLst>
                    <a:ext uri="{9D8B030D-6E8A-4147-A177-3AD203B41FA5}">
                      <a16:colId xmlns:a16="http://schemas.microsoft.com/office/drawing/2014/main" val="777944301"/>
                    </a:ext>
                  </a:extLst>
                </a:gridCol>
                <a:gridCol w="1015421">
                  <a:extLst>
                    <a:ext uri="{9D8B030D-6E8A-4147-A177-3AD203B41FA5}">
                      <a16:colId xmlns:a16="http://schemas.microsoft.com/office/drawing/2014/main" val="1442639063"/>
                    </a:ext>
                  </a:extLst>
                </a:gridCol>
                <a:gridCol w="956910">
                  <a:extLst>
                    <a:ext uri="{9D8B030D-6E8A-4147-A177-3AD203B41FA5}">
                      <a16:colId xmlns:a16="http://schemas.microsoft.com/office/drawing/2014/main" val="1511671683"/>
                    </a:ext>
                  </a:extLst>
                </a:gridCol>
                <a:gridCol w="897467">
                  <a:extLst>
                    <a:ext uri="{9D8B030D-6E8A-4147-A177-3AD203B41FA5}">
                      <a16:colId xmlns:a16="http://schemas.microsoft.com/office/drawing/2014/main" val="2239579571"/>
                    </a:ext>
                  </a:extLst>
                </a:gridCol>
                <a:gridCol w="1052357">
                  <a:extLst>
                    <a:ext uri="{9D8B030D-6E8A-4147-A177-3AD203B41FA5}">
                      <a16:colId xmlns:a16="http://schemas.microsoft.com/office/drawing/2014/main" val="1198756103"/>
                    </a:ext>
                  </a:extLst>
                </a:gridCol>
                <a:gridCol w="818776">
                  <a:extLst>
                    <a:ext uri="{9D8B030D-6E8A-4147-A177-3AD203B41FA5}">
                      <a16:colId xmlns:a16="http://schemas.microsoft.com/office/drawing/2014/main" val="3199340886"/>
                    </a:ext>
                  </a:extLst>
                </a:gridCol>
              </a:tblGrid>
              <a:tr h="134981">
                <a:tc rowSpan="2">
                  <a:txBody>
                    <a:bodyPr/>
                    <a:lstStyle/>
                    <a:p>
                      <a:pPr algn="just">
                        <a:lnSpc>
                          <a:spcPts val="1600"/>
                        </a:lnSpc>
                      </a:pPr>
                      <a:r>
                        <a:rPr lang="ja-JP" sz="1200" b="1" dirty="0">
                          <a:solidFill>
                            <a:schemeClr val="bg1"/>
                          </a:solidFill>
                          <a:effectLst/>
                          <a:latin typeface="Meiryo UI" panose="020B0604030504040204" pitchFamily="50" charset="-128"/>
                          <a:ea typeface="Meiryo UI" panose="020B0604030504040204" pitchFamily="50" charset="-128"/>
                        </a:rPr>
                        <a:t>分野</a:t>
                      </a:r>
                      <a:endParaRPr lang="ja-JP" sz="1200" b="1"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solidFill>
                      <a:schemeClr val="accent6"/>
                    </a:solidFill>
                  </a:tcPr>
                </a:tc>
                <a:tc rowSpan="2">
                  <a:txBody>
                    <a:bodyPr/>
                    <a:lstStyle/>
                    <a:p>
                      <a:pPr algn="just">
                        <a:lnSpc>
                          <a:spcPts val="1600"/>
                        </a:lnSpc>
                      </a:pPr>
                      <a:r>
                        <a:rPr lang="ja-JP" sz="1200" b="1" dirty="0">
                          <a:solidFill>
                            <a:schemeClr val="bg1"/>
                          </a:solidFill>
                          <a:effectLst/>
                          <a:latin typeface="Meiryo UI" panose="020B0604030504040204" pitchFamily="50" charset="-128"/>
                          <a:ea typeface="Meiryo UI" panose="020B0604030504040204" pitchFamily="50" charset="-128"/>
                        </a:rPr>
                        <a:t>施策・事業数</a:t>
                      </a:r>
                      <a:endParaRPr lang="ja-JP" sz="1200" b="1"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solidFill>
                      <a:schemeClr val="accent6"/>
                    </a:solidFill>
                  </a:tcPr>
                </a:tc>
                <a:tc rowSpan="2">
                  <a:txBody>
                    <a:bodyPr/>
                    <a:lstStyle/>
                    <a:p>
                      <a:pPr algn="just">
                        <a:lnSpc>
                          <a:spcPts val="1600"/>
                        </a:lnSpc>
                      </a:pPr>
                      <a:r>
                        <a:rPr lang="ja-JP" sz="1100" b="1" dirty="0">
                          <a:solidFill>
                            <a:schemeClr val="bg1"/>
                          </a:solidFill>
                          <a:effectLst/>
                          <a:latin typeface="Meiryo UI" panose="020B0604030504040204" pitchFamily="50" charset="-128"/>
                          <a:ea typeface="Meiryo UI" panose="020B0604030504040204" pitchFamily="50" charset="-128"/>
                        </a:rPr>
                        <a:t>中長期的かつ</a:t>
                      </a:r>
                    </a:p>
                    <a:p>
                      <a:pPr algn="just">
                        <a:lnSpc>
                          <a:spcPts val="1600"/>
                        </a:lnSpc>
                      </a:pPr>
                      <a:r>
                        <a:rPr lang="ja-JP" sz="1100" b="1" dirty="0">
                          <a:solidFill>
                            <a:schemeClr val="bg1"/>
                          </a:solidFill>
                          <a:effectLst/>
                          <a:latin typeface="Meiryo UI" panose="020B0604030504040204" pitchFamily="50" charset="-128"/>
                          <a:ea typeface="Meiryo UI" panose="020B0604030504040204" pitchFamily="50" charset="-128"/>
                        </a:rPr>
                        <a:t>世界的な視野</a:t>
                      </a:r>
                      <a:endParaRPr lang="ja-JP" sz="1100" b="1"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6"/>
                    </a:solidFill>
                  </a:tcPr>
                </a:tc>
                <a:tc gridSpan="4">
                  <a:txBody>
                    <a:bodyPr/>
                    <a:lstStyle/>
                    <a:p>
                      <a:pPr algn="just">
                        <a:lnSpc>
                          <a:spcPts val="1600"/>
                        </a:lnSpc>
                      </a:pPr>
                      <a:r>
                        <a:rPr lang="ja-JP" sz="1200" b="1">
                          <a:solidFill>
                            <a:schemeClr val="bg1"/>
                          </a:solidFill>
                          <a:effectLst/>
                          <a:latin typeface="Meiryo UI" panose="020B0604030504040204" pitchFamily="50" charset="-128"/>
                          <a:ea typeface="Meiryo UI" panose="020B0604030504040204" pitchFamily="50" charset="-128"/>
                        </a:rPr>
                        <a:t>環境・社会・経済の統合的向上に資する４つの観点</a:t>
                      </a:r>
                      <a:endParaRPr lang="ja-JP" sz="1200" b="1">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chemeClr val="accent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30482456"/>
                  </a:ext>
                </a:extLst>
              </a:tr>
              <a:tr h="2851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lnSpc>
                          <a:spcPts val="1600"/>
                        </a:lnSpc>
                      </a:pPr>
                      <a:r>
                        <a:rPr lang="ja-JP" sz="1100" b="0" dirty="0">
                          <a:solidFill>
                            <a:schemeClr val="bg1"/>
                          </a:solidFill>
                          <a:effectLst/>
                          <a:latin typeface="Meiryo UI" panose="020B0604030504040204" pitchFamily="50" charset="-128"/>
                          <a:ea typeface="Meiryo UI" panose="020B0604030504040204" pitchFamily="50" charset="-128"/>
                        </a:rPr>
                        <a:t>①外部性の内部化</a:t>
                      </a:r>
                      <a:endParaRPr lang="ja-JP" sz="1100" b="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solidFill>
                      <a:schemeClr val="accent6"/>
                    </a:solidFill>
                  </a:tcPr>
                </a:tc>
                <a:tc>
                  <a:txBody>
                    <a:bodyPr/>
                    <a:lstStyle/>
                    <a:p>
                      <a:pPr algn="just">
                        <a:lnSpc>
                          <a:spcPts val="1600"/>
                        </a:lnSpc>
                      </a:pPr>
                      <a:r>
                        <a:rPr lang="ja-JP" sz="1100" b="0" dirty="0">
                          <a:solidFill>
                            <a:schemeClr val="bg1"/>
                          </a:solidFill>
                          <a:effectLst/>
                          <a:latin typeface="Meiryo UI" panose="020B0604030504040204" pitchFamily="50" charset="-128"/>
                          <a:ea typeface="Meiryo UI" panose="020B0604030504040204" pitchFamily="50" charset="-128"/>
                        </a:rPr>
                        <a:t>②環境効率性の向上</a:t>
                      </a:r>
                      <a:endParaRPr lang="ja-JP" sz="1100" b="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solidFill>
                      <a:schemeClr val="accent6"/>
                    </a:solidFill>
                  </a:tcPr>
                </a:tc>
                <a:tc>
                  <a:txBody>
                    <a:bodyPr/>
                    <a:lstStyle/>
                    <a:p>
                      <a:pPr algn="just">
                        <a:lnSpc>
                          <a:spcPts val="1600"/>
                        </a:lnSpc>
                      </a:pPr>
                      <a:r>
                        <a:rPr lang="ja-JP" sz="1100" b="0" dirty="0">
                          <a:solidFill>
                            <a:schemeClr val="bg1"/>
                          </a:solidFill>
                          <a:effectLst/>
                          <a:latin typeface="Meiryo UI" panose="020B0604030504040204" pitchFamily="50" charset="-128"/>
                          <a:ea typeface="Meiryo UI" panose="020B0604030504040204" pitchFamily="50" charset="-128"/>
                        </a:rPr>
                        <a:t>③環境リスク・移行リスクへの対応</a:t>
                      </a:r>
                      <a:endParaRPr lang="ja-JP" sz="1100" b="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solidFill>
                      <a:schemeClr val="accent6"/>
                    </a:solidFill>
                  </a:tcPr>
                </a:tc>
                <a:tc>
                  <a:txBody>
                    <a:bodyPr/>
                    <a:lstStyle/>
                    <a:p>
                      <a:pPr algn="just">
                        <a:lnSpc>
                          <a:spcPts val="1600"/>
                        </a:lnSpc>
                      </a:pPr>
                      <a:r>
                        <a:rPr lang="ja-JP" sz="1100" b="0" dirty="0">
                          <a:solidFill>
                            <a:schemeClr val="bg1"/>
                          </a:solidFill>
                          <a:effectLst/>
                          <a:latin typeface="Meiryo UI" panose="020B0604030504040204" pitchFamily="50" charset="-128"/>
                          <a:ea typeface="Meiryo UI" panose="020B0604030504040204" pitchFamily="50" charset="-128"/>
                        </a:rPr>
                        <a:t>④自然資本の強化</a:t>
                      </a:r>
                      <a:endParaRPr lang="ja-JP" sz="1100" b="0" dirty="0">
                        <a:solidFill>
                          <a:schemeClr val="bg1"/>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6"/>
                    </a:solidFill>
                  </a:tcPr>
                </a:tc>
                <a:extLst>
                  <a:ext uri="{0D108BD9-81ED-4DB2-BD59-A6C34878D82A}">
                    <a16:rowId xmlns:a16="http://schemas.microsoft.com/office/drawing/2014/main" val="4077145862"/>
                  </a:ext>
                </a:extLst>
              </a:tr>
              <a:tr h="186680">
                <a:tc>
                  <a:txBody>
                    <a:bodyPr/>
                    <a:lstStyle/>
                    <a:p>
                      <a:pPr algn="just">
                        <a:lnSpc>
                          <a:spcPts val="1600"/>
                        </a:lnSpc>
                      </a:pPr>
                      <a:r>
                        <a:rPr lang="ja-JP" sz="1200" b="1" dirty="0">
                          <a:effectLst/>
                          <a:latin typeface="Meiryo UI" panose="020B0604030504040204" pitchFamily="50" charset="-128"/>
                          <a:ea typeface="Meiryo UI" panose="020B0604030504040204" pitchFamily="50" charset="-128"/>
                        </a:rPr>
                        <a:t>脱炭素・省エネルギー分野</a:t>
                      </a:r>
                      <a:endParaRPr lang="ja-JP" sz="1200" b="1"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34 </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a:effectLst/>
                          <a:latin typeface="Meiryo UI" panose="020B0604030504040204" pitchFamily="50" charset="-128"/>
                          <a:ea typeface="Meiryo UI" panose="020B0604030504040204" pitchFamily="50" charset="-128"/>
                        </a:rPr>
                        <a:t>34</a:t>
                      </a:r>
                      <a:endParaRPr lang="ja-JP" sz="120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a:effectLst/>
                          <a:latin typeface="Meiryo UI" panose="020B0604030504040204" pitchFamily="50" charset="-128"/>
                          <a:ea typeface="Meiryo UI" panose="020B0604030504040204" pitchFamily="50" charset="-128"/>
                        </a:rPr>
                        <a:t>24</a:t>
                      </a:r>
                      <a:endParaRPr lang="ja-JP" sz="120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a:effectLst/>
                          <a:latin typeface="Meiryo UI" panose="020B0604030504040204" pitchFamily="50" charset="-128"/>
                          <a:ea typeface="Meiryo UI" panose="020B0604030504040204" pitchFamily="50" charset="-128"/>
                        </a:rPr>
                        <a:t>29</a:t>
                      </a:r>
                      <a:endParaRPr lang="ja-JP" sz="120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a:effectLst/>
                          <a:latin typeface="Meiryo UI" panose="020B0604030504040204" pitchFamily="50" charset="-128"/>
                          <a:ea typeface="Meiryo UI" panose="020B0604030504040204" pitchFamily="50" charset="-128"/>
                        </a:rPr>
                        <a:t>33</a:t>
                      </a:r>
                      <a:endParaRPr lang="ja-JP" sz="120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4</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471569341"/>
                  </a:ext>
                </a:extLst>
              </a:tr>
              <a:tr h="134981">
                <a:tc>
                  <a:txBody>
                    <a:bodyPr/>
                    <a:lstStyle/>
                    <a:p>
                      <a:pPr algn="just">
                        <a:lnSpc>
                          <a:spcPts val="1600"/>
                        </a:lnSpc>
                      </a:pPr>
                      <a:r>
                        <a:rPr lang="ja-JP" sz="1200" b="1" dirty="0">
                          <a:effectLst/>
                          <a:latin typeface="Meiryo UI" panose="020B0604030504040204" pitchFamily="50" charset="-128"/>
                          <a:ea typeface="Meiryo UI" panose="020B0604030504040204" pitchFamily="50" charset="-128"/>
                        </a:rPr>
                        <a:t>資源循環分野</a:t>
                      </a:r>
                      <a:endParaRPr lang="ja-JP" sz="1200" b="1"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11</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7</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10</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7</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a:effectLst/>
                          <a:latin typeface="Meiryo UI" panose="020B0604030504040204" pitchFamily="50" charset="-128"/>
                          <a:ea typeface="Meiryo UI" panose="020B0604030504040204" pitchFamily="50" charset="-128"/>
                        </a:rPr>
                        <a:t>9</a:t>
                      </a:r>
                      <a:endParaRPr lang="ja-JP" sz="120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a:effectLst/>
                          <a:latin typeface="Meiryo UI" panose="020B0604030504040204" pitchFamily="50" charset="-128"/>
                          <a:ea typeface="Meiryo UI" panose="020B0604030504040204" pitchFamily="50" charset="-128"/>
                        </a:rPr>
                        <a:t>0</a:t>
                      </a:r>
                      <a:endParaRPr lang="ja-JP" sz="120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988944104"/>
                  </a:ext>
                </a:extLst>
              </a:tr>
              <a:tr h="0">
                <a:tc>
                  <a:txBody>
                    <a:bodyPr/>
                    <a:lstStyle/>
                    <a:p>
                      <a:pPr algn="just">
                        <a:lnSpc>
                          <a:spcPts val="1600"/>
                        </a:lnSpc>
                      </a:pPr>
                      <a:r>
                        <a:rPr lang="ja-JP" sz="1200" b="1" dirty="0">
                          <a:effectLst/>
                          <a:latin typeface="Meiryo UI" panose="020B0604030504040204" pitchFamily="50" charset="-128"/>
                          <a:ea typeface="Meiryo UI" panose="020B0604030504040204" pitchFamily="50" charset="-128"/>
                        </a:rPr>
                        <a:t>全てのいのちの共生分野</a:t>
                      </a:r>
                      <a:endParaRPr lang="ja-JP" sz="1200" b="1"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7</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7</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0</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a:effectLst/>
                          <a:latin typeface="Meiryo UI" panose="020B0604030504040204" pitchFamily="50" charset="-128"/>
                          <a:ea typeface="Meiryo UI" panose="020B0604030504040204" pitchFamily="50" charset="-128"/>
                        </a:rPr>
                        <a:t>0</a:t>
                      </a:r>
                      <a:endParaRPr lang="ja-JP" sz="120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0</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7</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802892354"/>
                  </a:ext>
                </a:extLst>
              </a:tr>
              <a:tr h="134981">
                <a:tc>
                  <a:txBody>
                    <a:bodyPr/>
                    <a:lstStyle/>
                    <a:p>
                      <a:pPr algn="just">
                        <a:lnSpc>
                          <a:spcPts val="1600"/>
                        </a:lnSpc>
                      </a:pPr>
                      <a:r>
                        <a:rPr lang="ja-JP" sz="1200" b="1" dirty="0">
                          <a:effectLst/>
                          <a:latin typeface="Meiryo UI" panose="020B0604030504040204" pitchFamily="50" charset="-128"/>
                          <a:ea typeface="Meiryo UI" panose="020B0604030504040204" pitchFamily="50" charset="-128"/>
                        </a:rPr>
                        <a:t>健康で安心な暮らし分野</a:t>
                      </a:r>
                      <a:endParaRPr lang="ja-JP" sz="1200" b="1"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28</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16</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18</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5</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17</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17</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876391150"/>
                  </a:ext>
                </a:extLst>
              </a:tr>
              <a:tr h="134981">
                <a:tc>
                  <a:txBody>
                    <a:bodyPr/>
                    <a:lstStyle/>
                    <a:p>
                      <a:pPr algn="just">
                        <a:lnSpc>
                          <a:spcPts val="1600"/>
                        </a:lnSpc>
                      </a:pPr>
                      <a:r>
                        <a:rPr lang="ja-JP" sz="1200" b="1" dirty="0">
                          <a:effectLst/>
                          <a:latin typeface="Meiryo UI" panose="020B0604030504040204" pitchFamily="50" charset="-128"/>
                          <a:ea typeface="Meiryo UI" panose="020B0604030504040204" pitchFamily="50" charset="-128"/>
                        </a:rPr>
                        <a:t>魅力と活力ある快適な地域づくり分野</a:t>
                      </a:r>
                      <a:endParaRPr lang="ja-JP" sz="1200" b="1"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18</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13</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9</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3</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12</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14</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330683163"/>
                  </a:ext>
                </a:extLst>
              </a:tr>
              <a:tr h="134981">
                <a:tc>
                  <a:txBody>
                    <a:bodyPr/>
                    <a:lstStyle/>
                    <a:p>
                      <a:pPr algn="just">
                        <a:lnSpc>
                          <a:spcPts val="1600"/>
                        </a:lnSpc>
                      </a:pPr>
                      <a:r>
                        <a:rPr lang="ja-JP" sz="1200" b="1" dirty="0">
                          <a:effectLst/>
                          <a:latin typeface="Meiryo UI" panose="020B0604030504040204" pitchFamily="50" charset="-128"/>
                          <a:ea typeface="Meiryo UI" panose="020B0604030504040204" pitchFamily="50" charset="-128"/>
                        </a:rPr>
                        <a:t>全体</a:t>
                      </a:r>
                      <a:endParaRPr lang="ja-JP" sz="1200" b="1"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98</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77</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a:effectLst/>
                          <a:latin typeface="Meiryo UI" panose="020B0604030504040204" pitchFamily="50" charset="-128"/>
                          <a:ea typeface="Meiryo UI" panose="020B0604030504040204" pitchFamily="50" charset="-128"/>
                        </a:rPr>
                        <a:t>61</a:t>
                      </a:r>
                      <a:endParaRPr lang="ja-JP" sz="120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44</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71</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a:lnSpc>
                          <a:spcPts val="1600"/>
                        </a:lnSpc>
                      </a:pPr>
                      <a:r>
                        <a:rPr lang="ja-JP" sz="1200" dirty="0">
                          <a:effectLst/>
                          <a:latin typeface="Meiryo UI" panose="020B0604030504040204" pitchFamily="50" charset="-128"/>
                          <a:ea typeface="Meiryo UI" panose="020B0604030504040204" pitchFamily="50" charset="-128"/>
                        </a:rPr>
                        <a:t>42</a:t>
                      </a:r>
                      <a:endParaRPr lang="ja-JP" sz="1200" dirty="0">
                        <a:effectLst/>
                        <a:latin typeface="Meiryo UI" panose="020B0604030504040204" pitchFamily="50" charset="-128"/>
                        <a:ea typeface="Meiryo UI" panose="020B0604030504040204" pitchFamily="50" charset="-128"/>
                        <a:cs typeface="ＭＳ 明朝" panose="02020609040205080304" pitchFamily="17" charset="-128"/>
                      </a:endParaRPr>
                    </a:p>
                  </a:txBody>
                  <a:tcPr marL="20252" marR="20252" marT="0" marB="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75778751"/>
                  </a:ext>
                </a:extLst>
              </a:tr>
            </a:tbl>
          </a:graphicData>
        </a:graphic>
      </p:graphicFrame>
      <p:sp>
        <p:nvSpPr>
          <p:cNvPr id="25" name="矢印: 折線 24">
            <a:extLst>
              <a:ext uri="{FF2B5EF4-FFF2-40B4-BE49-F238E27FC236}">
                <a16:creationId xmlns:a16="http://schemas.microsoft.com/office/drawing/2014/main" id="{3AE6AAAA-3F05-4BD5-98F1-BF8CE14D43ED}"/>
              </a:ext>
            </a:extLst>
          </p:cNvPr>
          <p:cNvSpPr/>
          <p:nvPr/>
        </p:nvSpPr>
        <p:spPr>
          <a:xfrm rot="10800000" flipH="1">
            <a:off x="591694" y="4996406"/>
            <a:ext cx="494254" cy="1060834"/>
          </a:xfrm>
          <a:prstGeom prst="bentArrow">
            <a:avLst>
              <a:gd name="adj1" fmla="val 41702"/>
              <a:gd name="adj2" fmla="val 50000"/>
              <a:gd name="adj3" fmla="val 27569"/>
              <a:gd name="adj4" fmla="val 296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a:extLst>
              <a:ext uri="{FF2B5EF4-FFF2-40B4-BE49-F238E27FC236}">
                <a16:creationId xmlns:a16="http://schemas.microsoft.com/office/drawing/2014/main" id="{B0DD0C45-1E42-43A2-9593-B54A71B9709F}"/>
              </a:ext>
            </a:extLst>
          </p:cNvPr>
          <p:cNvSpPr txBox="1"/>
          <p:nvPr/>
        </p:nvSpPr>
        <p:spPr>
          <a:xfrm>
            <a:off x="320071" y="6019348"/>
            <a:ext cx="4982632" cy="307777"/>
          </a:xfrm>
          <a:prstGeom prst="rect">
            <a:avLst/>
          </a:prstGeom>
          <a:noFill/>
        </p:spPr>
        <p:txBody>
          <a:bodyPr wrap="square">
            <a:spAutoFit/>
          </a:bodyPr>
          <a:lstStyle/>
          <a:p>
            <a:r>
              <a:rPr lang="ja-JP" altLang="en-US" dirty="0">
                <a:solidFill>
                  <a:schemeClr val="dk1"/>
                </a:solidFill>
                <a:latin typeface="Meiryo UI" panose="020B0604030504040204" pitchFamily="50" charset="-128"/>
                <a:ea typeface="Meiryo UI" panose="020B0604030504040204" pitchFamily="50" charset="-128"/>
              </a:rPr>
              <a:t>クロスチェック</a:t>
            </a:r>
            <a:endParaRPr lang="ja-JP" altLang="en-US" dirty="0"/>
          </a:p>
        </p:txBody>
      </p:sp>
      <p:sp>
        <p:nvSpPr>
          <p:cNvPr id="11" name="Google Shape;155;g382f32fe972_0_0">
            <a:extLst>
              <a:ext uri="{FF2B5EF4-FFF2-40B4-BE49-F238E27FC236}">
                <a16:creationId xmlns:a16="http://schemas.microsoft.com/office/drawing/2014/main" id="{9830FA91-1E26-4D42-A160-041AFF8CDED9}"/>
              </a:ext>
            </a:extLst>
          </p:cNvPr>
          <p:cNvSpPr/>
          <p:nvPr/>
        </p:nvSpPr>
        <p:spPr>
          <a:xfrm>
            <a:off x="151260" y="2045845"/>
            <a:ext cx="9529152" cy="1793698"/>
          </a:xfrm>
          <a:prstGeom prst="rect">
            <a:avLst/>
          </a:prstGeom>
          <a:noFill/>
          <a:ln>
            <a:noFill/>
          </a:ln>
        </p:spPr>
        <p:txBody>
          <a:bodyPr spcFirstLastPara="1" wrap="square" lIns="91425" tIns="45700" rIns="91425" bIns="45700" anchor="t" anchorCtr="0">
            <a:noAutofit/>
          </a:bodyPr>
          <a:lstStyle/>
          <a:p>
            <a:pPr marL="70388" lvl="0" indent="0" algn="just" rtl="0">
              <a:lnSpc>
                <a:spcPts val="2000"/>
              </a:lnSpc>
              <a:spcBef>
                <a:spcPts val="0"/>
              </a:spcBef>
              <a:spcAft>
                <a:spcPts val="0"/>
              </a:spcAft>
              <a:buSzPts val="1100"/>
              <a:buNone/>
            </a:pPr>
            <a:r>
              <a:rPr lang="ja-JP" altLang="en-US" dirty="0">
                <a:solidFill>
                  <a:schemeClr val="dk1"/>
                </a:solidFill>
                <a:latin typeface="Meiryo UI" panose="020B0604030504040204" pitchFamily="50" charset="-128"/>
                <a:ea typeface="Meiryo UI" panose="020B0604030504040204" pitchFamily="50" charset="-128"/>
              </a:rPr>
              <a:t>〇</a:t>
            </a:r>
            <a:r>
              <a:rPr lang="ja-JP" dirty="0">
                <a:solidFill>
                  <a:schemeClr val="dk1"/>
                </a:solidFill>
                <a:latin typeface="Meiryo UI" panose="020B0604030504040204" pitchFamily="50" charset="-128"/>
                <a:ea typeface="Meiryo UI" panose="020B0604030504040204" pitchFamily="50" charset="-128"/>
              </a:rPr>
              <a:t>各分野の個別施策・事業の実施にあたっては</a:t>
            </a:r>
            <a:r>
              <a:rPr lang="ja-JP" altLang="en-US" dirty="0">
                <a:solidFill>
                  <a:schemeClr val="dk1"/>
                </a:solidFill>
                <a:latin typeface="Meiryo UI" panose="020B0604030504040204" pitchFamily="50" charset="-128"/>
                <a:ea typeface="Meiryo UI" panose="020B0604030504040204" pitchFamily="50" charset="-128"/>
              </a:rPr>
              <a:t>、</a:t>
            </a:r>
            <a:r>
              <a:rPr lang="ja-JP" altLang="en-US" b="1" dirty="0">
                <a:solidFill>
                  <a:schemeClr val="dk1"/>
                </a:solidFill>
                <a:latin typeface="Meiryo UI" panose="020B0604030504040204" pitchFamily="50" charset="-128"/>
                <a:ea typeface="Meiryo UI" panose="020B0604030504040204" pitchFamily="50" charset="-128"/>
              </a:rPr>
              <a:t>　</a:t>
            </a:r>
            <a:r>
              <a:rPr lang="ja-JP" dirty="0">
                <a:solidFill>
                  <a:schemeClr val="tx1"/>
                </a:solidFill>
                <a:latin typeface="Meiryo UI" panose="020B0604030504040204" pitchFamily="50" charset="-128"/>
                <a:ea typeface="Meiryo UI" panose="020B0604030504040204" pitchFamily="50" charset="-128"/>
              </a:rPr>
              <a:t>一部の施策・事業については想定以下の進捗であったものの、</a:t>
            </a:r>
            <a:endParaRPr lang="en-US" altLang="ja-JP" dirty="0">
              <a:solidFill>
                <a:schemeClr val="tx1"/>
              </a:solidFill>
              <a:latin typeface="Meiryo UI" panose="020B0604030504040204" pitchFamily="50" charset="-128"/>
              <a:ea typeface="Meiryo UI" panose="020B0604030504040204" pitchFamily="50" charset="-128"/>
            </a:endParaRPr>
          </a:p>
          <a:p>
            <a:pPr marL="70388" lvl="0" indent="0" algn="just" rtl="0">
              <a:lnSpc>
                <a:spcPts val="2000"/>
              </a:lnSpc>
              <a:spcBef>
                <a:spcPts val="0"/>
              </a:spcBef>
              <a:spcAft>
                <a:spcPts val="0"/>
              </a:spcAft>
              <a:buSzPts val="1100"/>
              <a:buNone/>
            </a:pPr>
            <a:r>
              <a:rPr lang="ja-JP" altLang="en-US" dirty="0">
                <a:solidFill>
                  <a:schemeClr val="dk1"/>
                </a:solidFill>
                <a:latin typeface="Meiryo UI" panose="020B0604030504040204" pitchFamily="50" charset="-128"/>
                <a:ea typeface="Meiryo UI" panose="020B0604030504040204" pitchFamily="50" charset="-128"/>
              </a:rPr>
              <a:t>　「</a:t>
            </a:r>
            <a:r>
              <a:rPr lang="ja-JP" altLang="ja-JP" dirty="0">
                <a:solidFill>
                  <a:schemeClr val="dk1"/>
                </a:solidFill>
                <a:latin typeface="Meiryo UI" panose="020B0604030504040204" pitchFamily="50" charset="-128"/>
                <a:ea typeface="Meiryo UI" panose="020B0604030504040204" pitchFamily="50" charset="-128"/>
              </a:rPr>
              <a:t>基本的な方向性</a:t>
            </a:r>
            <a:r>
              <a:rPr lang="ja-JP" altLang="en-US" dirty="0">
                <a:solidFill>
                  <a:schemeClr val="dk1"/>
                </a:solidFill>
                <a:latin typeface="Meiryo UI" panose="020B0604030504040204" pitchFamily="50" charset="-128"/>
                <a:ea typeface="Meiryo UI" panose="020B0604030504040204" pitchFamily="50" charset="-128"/>
              </a:rPr>
              <a:t>」を踏まえて、</a:t>
            </a:r>
            <a:r>
              <a:rPr lang="ja-JP" b="1" dirty="0">
                <a:solidFill>
                  <a:srgbClr val="FF0000"/>
                </a:solidFill>
                <a:latin typeface="Meiryo UI" panose="020B0604030504040204" pitchFamily="50" charset="-128"/>
                <a:ea typeface="Meiryo UI" panose="020B0604030504040204" pitchFamily="50" charset="-128"/>
              </a:rPr>
              <a:t>概ね順調かつ適切</a:t>
            </a:r>
            <a:r>
              <a:rPr lang="ja-JP" dirty="0">
                <a:solidFill>
                  <a:schemeClr val="dk1"/>
                </a:solidFill>
                <a:latin typeface="Meiryo UI" panose="020B0604030504040204" pitchFamily="50" charset="-128"/>
                <a:ea typeface="Meiryo UI" panose="020B0604030504040204" pitchFamily="50" charset="-128"/>
              </a:rPr>
              <a:t>に実施</a:t>
            </a:r>
            <a:endParaRPr dirty="0">
              <a:solidFill>
                <a:schemeClr val="dk1"/>
              </a:solidFill>
              <a:latin typeface="Meiryo UI" panose="020B0604030504040204" pitchFamily="50" charset="-128"/>
              <a:ea typeface="Meiryo UI" panose="020B0604030504040204" pitchFamily="50" charset="-128"/>
            </a:endParaRPr>
          </a:p>
          <a:p>
            <a:pPr marL="70388" lvl="0" indent="0" algn="just" rtl="0">
              <a:lnSpc>
                <a:spcPts val="2000"/>
              </a:lnSpc>
              <a:spcBef>
                <a:spcPts val="0"/>
              </a:spcBef>
              <a:spcAft>
                <a:spcPts val="0"/>
              </a:spcAft>
              <a:buSzPts val="1100"/>
              <a:buNone/>
            </a:pPr>
            <a:r>
              <a:rPr lang="ja-JP" altLang="en-US" dirty="0">
                <a:solidFill>
                  <a:schemeClr val="dk1"/>
                </a:solidFill>
                <a:latin typeface="Meiryo UI" panose="020B0604030504040204" pitchFamily="50" charset="-128"/>
                <a:ea typeface="Meiryo UI" panose="020B0604030504040204" pitchFamily="50" charset="-128"/>
              </a:rPr>
              <a:t>〇クロスチェックは、本計画に基づき施策を進める上で重要であることから引き続き行うこと</a:t>
            </a:r>
            <a:endParaRPr lang="en-US" altLang="ja-JP" dirty="0">
              <a:solidFill>
                <a:schemeClr val="dk1"/>
              </a:solidFill>
              <a:latin typeface="Meiryo UI" panose="020B0604030504040204" pitchFamily="50" charset="-128"/>
              <a:ea typeface="Meiryo UI" panose="020B0604030504040204" pitchFamily="50" charset="-128"/>
            </a:endParaRPr>
          </a:p>
          <a:p>
            <a:pPr marL="70388" lvl="0" indent="0" algn="just" rtl="0">
              <a:lnSpc>
                <a:spcPts val="2000"/>
              </a:lnSpc>
              <a:spcBef>
                <a:spcPts val="0"/>
              </a:spcBef>
              <a:spcAft>
                <a:spcPts val="0"/>
              </a:spcAft>
              <a:buSzPts val="1100"/>
              <a:buNone/>
            </a:pPr>
            <a:r>
              <a:rPr lang="ja-JP" altLang="en-US" dirty="0">
                <a:solidFill>
                  <a:schemeClr val="dk1"/>
                </a:solidFill>
                <a:latin typeface="Meiryo UI" panose="020B0604030504040204" pitchFamily="50" charset="-128"/>
                <a:ea typeface="Meiryo UI" panose="020B0604030504040204" pitchFamily="50" charset="-128"/>
              </a:rPr>
              <a:t>　　クロスチェックを行うにあたっては、</a:t>
            </a:r>
            <a:r>
              <a:rPr lang="ja-JP" altLang="en-US" b="1" dirty="0">
                <a:solidFill>
                  <a:srgbClr val="FF0000"/>
                </a:solidFill>
                <a:latin typeface="Meiryo UI" panose="020B0604030504040204" pitchFamily="50" charset="-128"/>
                <a:ea typeface="Meiryo UI" panose="020B0604030504040204" pitchFamily="50" charset="-128"/>
              </a:rPr>
              <a:t>各分野間で相乗・相反関係を確認</a:t>
            </a:r>
            <a:r>
              <a:rPr lang="ja-JP" altLang="en-US" dirty="0">
                <a:solidFill>
                  <a:schemeClr val="dk1"/>
                </a:solidFill>
                <a:latin typeface="Meiryo UI" panose="020B0604030504040204" pitchFamily="50" charset="-128"/>
                <a:ea typeface="Meiryo UI" panose="020B0604030504040204" pitchFamily="50" charset="-128"/>
              </a:rPr>
              <a:t>できるような点検も行うこと</a:t>
            </a:r>
            <a:endParaRPr lang="en-US" altLang="ja-JP" dirty="0">
              <a:solidFill>
                <a:schemeClr val="dk1"/>
              </a:solidFill>
              <a:latin typeface="Meiryo UI" panose="020B0604030504040204" pitchFamily="50" charset="-128"/>
              <a:ea typeface="Meiryo UI" panose="020B0604030504040204" pitchFamily="50" charset="-128"/>
            </a:endParaRPr>
          </a:p>
          <a:p>
            <a:pPr marL="70388" lvl="0" indent="0" algn="just" rtl="0">
              <a:lnSpc>
                <a:spcPts val="2000"/>
              </a:lnSpc>
              <a:spcBef>
                <a:spcPts val="0"/>
              </a:spcBef>
              <a:spcAft>
                <a:spcPts val="0"/>
              </a:spcAft>
              <a:buSzPts val="1100"/>
              <a:buNone/>
            </a:pPr>
            <a:r>
              <a:rPr lang="ja-JP" altLang="en-US" dirty="0">
                <a:solidFill>
                  <a:schemeClr val="dk1"/>
                </a:solidFill>
                <a:latin typeface="Meiryo UI" panose="020B0604030504040204" pitchFamily="50" charset="-128"/>
                <a:ea typeface="Meiryo UI" panose="020B0604030504040204" pitchFamily="50" charset="-128"/>
              </a:rPr>
              <a:t>〇全てのいのちの共生分野（生物多様性等）においては、「自然資本の強化」以外の観点の施策がないため、</a:t>
            </a:r>
            <a:endParaRPr lang="en-US" altLang="ja-JP" dirty="0">
              <a:solidFill>
                <a:schemeClr val="dk1"/>
              </a:solidFill>
              <a:latin typeface="Meiryo UI" panose="020B0604030504040204" pitchFamily="50" charset="-128"/>
              <a:ea typeface="Meiryo UI" panose="020B0604030504040204" pitchFamily="50" charset="-128"/>
            </a:endParaRPr>
          </a:p>
          <a:p>
            <a:pPr marL="70388" lvl="0" indent="0" algn="just" rtl="0">
              <a:lnSpc>
                <a:spcPts val="2000"/>
              </a:lnSpc>
              <a:spcBef>
                <a:spcPts val="0"/>
              </a:spcBef>
              <a:spcAft>
                <a:spcPts val="0"/>
              </a:spcAft>
              <a:buSzPts val="1100"/>
              <a:buNone/>
            </a:pPr>
            <a:r>
              <a:rPr lang="ja-JP" altLang="en-US" dirty="0">
                <a:solidFill>
                  <a:schemeClr val="dk1"/>
                </a:solidFill>
                <a:latin typeface="Meiryo UI" panose="020B0604030504040204" pitchFamily="50" charset="-128"/>
                <a:ea typeface="Meiryo UI" panose="020B0604030504040204" pitchFamily="50" charset="-128"/>
              </a:rPr>
              <a:t>　今後、都市部の人が郊外の生物多様性に対して責任を持てるような施策・事業を個別計画で考え、実施していくこと</a:t>
            </a:r>
            <a:endParaRPr dirty="0">
              <a:solidFill>
                <a:schemeClr val="dk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5F2FEFC2-321D-4400-BEDD-AD8D5BCEA1B0}"/>
              </a:ext>
            </a:extLst>
          </p:cNvPr>
          <p:cNvSpPr txBox="1"/>
          <p:nvPr/>
        </p:nvSpPr>
        <p:spPr>
          <a:xfrm>
            <a:off x="9387411" y="-30775"/>
            <a:ext cx="583286" cy="307777"/>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rPr>
              <a:t>2</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354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F0AB17C4-9B15-47A5-A5F5-2E25E02B25C1}"/>
              </a:ext>
            </a:extLst>
          </p:cNvPr>
          <p:cNvSpPr/>
          <p:nvPr/>
        </p:nvSpPr>
        <p:spPr>
          <a:xfrm>
            <a:off x="61600" y="2534092"/>
            <a:ext cx="9751262" cy="572312"/>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3EF16485-C173-4BCE-B29E-4A7FB0AC81D3}"/>
              </a:ext>
            </a:extLst>
          </p:cNvPr>
          <p:cNvSpPr/>
          <p:nvPr/>
        </p:nvSpPr>
        <p:spPr>
          <a:xfrm>
            <a:off x="30059" y="687291"/>
            <a:ext cx="3236121" cy="184491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四角形: 角を丸くする 25">
            <a:extLst>
              <a:ext uri="{FF2B5EF4-FFF2-40B4-BE49-F238E27FC236}">
                <a16:creationId xmlns:a16="http://schemas.microsoft.com/office/drawing/2014/main" id="{AF9A9225-2714-4222-A2A0-AE8BB4F3245E}"/>
              </a:ext>
            </a:extLst>
          </p:cNvPr>
          <p:cNvSpPr/>
          <p:nvPr/>
        </p:nvSpPr>
        <p:spPr>
          <a:xfrm>
            <a:off x="3306013" y="666493"/>
            <a:ext cx="3236121" cy="184491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3D73CCFB-FFB0-40A5-846D-DAAE7111EB7B}"/>
              </a:ext>
            </a:extLst>
          </p:cNvPr>
          <p:cNvSpPr/>
          <p:nvPr/>
        </p:nvSpPr>
        <p:spPr>
          <a:xfrm>
            <a:off x="6618606" y="666492"/>
            <a:ext cx="3236121" cy="184491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角丸四角形 98">
            <a:extLst>
              <a:ext uri="{FF2B5EF4-FFF2-40B4-BE49-F238E27FC236}">
                <a16:creationId xmlns:a16="http://schemas.microsoft.com/office/drawing/2014/main" id="{43B24D6D-CD4E-45AE-B343-983872F31910}"/>
              </a:ext>
            </a:extLst>
          </p:cNvPr>
          <p:cNvSpPr/>
          <p:nvPr/>
        </p:nvSpPr>
        <p:spPr>
          <a:xfrm>
            <a:off x="7424" y="-30775"/>
            <a:ext cx="9891152" cy="349702"/>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800" b="1" dirty="0">
                <a:solidFill>
                  <a:schemeClr val="lt1"/>
                </a:solidFill>
                <a:latin typeface="Meiryo UI" panose="020B0604030504040204" pitchFamily="50" charset="-128"/>
                <a:ea typeface="Meiryo UI" panose="020B0604030504040204" pitchFamily="50" charset="-128"/>
              </a:rPr>
              <a:t>国内外の動向</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Google Shape;152;g382f32fe972_0_0">
            <a:extLst>
              <a:ext uri="{FF2B5EF4-FFF2-40B4-BE49-F238E27FC236}">
                <a16:creationId xmlns:a16="http://schemas.microsoft.com/office/drawing/2014/main" id="{866063F6-9D81-4B92-9905-28788B009693}"/>
              </a:ext>
            </a:extLst>
          </p:cNvPr>
          <p:cNvSpPr/>
          <p:nvPr/>
        </p:nvSpPr>
        <p:spPr>
          <a:xfrm>
            <a:off x="30059" y="687292"/>
            <a:ext cx="3258757" cy="1738315"/>
          </a:xfrm>
          <a:prstGeom prst="rect">
            <a:avLst/>
          </a:prstGeom>
          <a:noFill/>
          <a:ln>
            <a:noFill/>
          </a:ln>
        </p:spPr>
        <p:txBody>
          <a:bodyPr spcFirstLastPara="1" wrap="square" lIns="91425" tIns="45700" rIns="91425" bIns="45700" anchor="t" anchorCtr="0">
            <a:noAutofit/>
          </a:bodyPr>
          <a:lstStyle/>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a:t>
            </a:r>
            <a:r>
              <a:rPr lang="en-US" altLang="ja-JP" dirty="0">
                <a:solidFill>
                  <a:schemeClr val="dk1"/>
                </a:solidFill>
                <a:latin typeface="Meiryo UI" panose="020B0604030504040204" pitchFamily="50" charset="-128"/>
                <a:ea typeface="Meiryo UI" panose="020B0604030504040204" pitchFamily="50" charset="-128"/>
              </a:rPr>
              <a:t>COP28</a:t>
            </a:r>
            <a:r>
              <a:rPr lang="ja-JP" altLang="en-US" dirty="0">
                <a:solidFill>
                  <a:schemeClr val="dk1"/>
                </a:solidFill>
                <a:latin typeface="Meiryo UI" panose="020B0604030504040204" pitchFamily="50" charset="-128"/>
                <a:ea typeface="Meiryo UI" panose="020B0604030504040204" pitchFamily="50" charset="-128"/>
              </a:rPr>
              <a:t>　</a:t>
            </a:r>
            <a:r>
              <a:rPr lang="en-US" altLang="ja-JP" dirty="0">
                <a:solidFill>
                  <a:schemeClr val="dk1"/>
                </a:solidFill>
                <a:latin typeface="Meiryo UI" panose="020B0604030504040204" pitchFamily="50" charset="-128"/>
                <a:ea typeface="Meiryo UI" panose="020B0604030504040204" pitchFamily="50" charset="-128"/>
              </a:rPr>
              <a:t>1.5℃</a:t>
            </a:r>
            <a:r>
              <a:rPr lang="ja-JP" altLang="en-US" dirty="0">
                <a:solidFill>
                  <a:schemeClr val="dk1"/>
                </a:solidFill>
                <a:latin typeface="Meiryo UI" panose="020B0604030504040204" pitchFamily="50" charset="-128"/>
                <a:ea typeface="Meiryo UI" panose="020B0604030504040204" pitchFamily="50" charset="-128"/>
              </a:rPr>
              <a:t>目標達成のための緊急的な行動の必要性が強調</a:t>
            </a:r>
            <a:endParaRPr lang="en-US" altLang="ja-JP" dirty="0">
              <a:solidFill>
                <a:schemeClr val="dk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a:t>
            </a:r>
            <a:r>
              <a:rPr lang="en-US" altLang="ja-JP" dirty="0">
                <a:solidFill>
                  <a:schemeClr val="dk1"/>
                </a:solidFill>
                <a:latin typeface="Meiryo UI" panose="020B0604030504040204" pitchFamily="50" charset="-128"/>
                <a:ea typeface="Meiryo UI" panose="020B0604030504040204" pitchFamily="50" charset="-128"/>
              </a:rPr>
              <a:t>G7</a:t>
            </a:r>
            <a:r>
              <a:rPr lang="ja-JP" altLang="en-US" dirty="0">
                <a:solidFill>
                  <a:schemeClr val="dk1"/>
                </a:solidFill>
                <a:latin typeface="Meiryo UI" panose="020B0604030504040204" pitchFamily="50" charset="-128"/>
                <a:ea typeface="Meiryo UI" panose="020B0604030504040204" pitchFamily="50" charset="-128"/>
              </a:rPr>
              <a:t>トリノ気候・エネルギー・環境大臣会合</a:t>
            </a:r>
            <a:endParaRPr lang="en-US" altLang="ja-JP" dirty="0">
              <a:solidFill>
                <a:schemeClr val="dk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　</a:t>
            </a:r>
            <a:r>
              <a:rPr lang="en-US" altLang="ja-JP" dirty="0">
                <a:solidFill>
                  <a:schemeClr val="dk1"/>
                </a:solidFill>
                <a:latin typeface="Meiryo UI" panose="020B0604030504040204" pitchFamily="50" charset="-128"/>
                <a:ea typeface="Meiryo UI" panose="020B0604030504040204" pitchFamily="50" charset="-128"/>
              </a:rPr>
              <a:t>NDC</a:t>
            </a:r>
            <a:r>
              <a:rPr lang="ja-JP" altLang="en-US" dirty="0">
                <a:solidFill>
                  <a:schemeClr val="dk1"/>
                </a:solidFill>
                <a:latin typeface="Meiryo UI" panose="020B0604030504040204" pitchFamily="50" charset="-128"/>
                <a:ea typeface="Meiryo UI" panose="020B0604030504040204" pitchFamily="50" charset="-128"/>
              </a:rPr>
              <a:t>（国の削減目標）を期限内に提出することが誓約</a:t>
            </a:r>
            <a:endParaRPr lang="en-US" altLang="ja-JP" dirty="0">
              <a:solidFill>
                <a:schemeClr val="dk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a:t>
            </a:r>
            <a:r>
              <a:rPr lang="en-US" altLang="ja-JP" dirty="0">
                <a:solidFill>
                  <a:schemeClr val="dk1"/>
                </a:solidFill>
                <a:latin typeface="Meiryo UI" panose="020B0604030504040204" pitchFamily="50" charset="-128"/>
                <a:ea typeface="Meiryo UI" panose="020B0604030504040204" pitchFamily="50" charset="-128"/>
              </a:rPr>
              <a:t>COP29</a:t>
            </a:r>
            <a:r>
              <a:rPr lang="ja-JP" altLang="en-US" dirty="0">
                <a:solidFill>
                  <a:schemeClr val="dk1"/>
                </a:solidFill>
                <a:latin typeface="Meiryo UI" panose="020B0604030504040204" pitchFamily="50" charset="-128"/>
                <a:ea typeface="Meiryo UI" panose="020B0604030504040204" pitchFamily="50" charset="-128"/>
              </a:rPr>
              <a:t>　パリ協定第</a:t>
            </a:r>
            <a:r>
              <a:rPr lang="en-US" altLang="ja-JP" dirty="0">
                <a:solidFill>
                  <a:schemeClr val="dk1"/>
                </a:solidFill>
                <a:latin typeface="Meiryo UI" panose="020B0604030504040204" pitchFamily="50" charset="-128"/>
                <a:ea typeface="Meiryo UI" panose="020B0604030504040204" pitchFamily="50" charset="-128"/>
              </a:rPr>
              <a:t>6</a:t>
            </a:r>
            <a:r>
              <a:rPr lang="ja-JP" altLang="en-US" dirty="0">
                <a:solidFill>
                  <a:schemeClr val="dk1"/>
                </a:solidFill>
                <a:latin typeface="Meiryo UI" panose="020B0604030504040204" pitchFamily="50" charset="-128"/>
                <a:ea typeface="Meiryo UI" panose="020B0604030504040204" pitchFamily="50" charset="-128"/>
              </a:rPr>
              <a:t>条の完全運用化</a:t>
            </a:r>
            <a:endParaRPr lang="en-US" dirty="0">
              <a:solidFill>
                <a:schemeClr val="dk1"/>
              </a:solidFill>
              <a:latin typeface="Meiryo UI" panose="020B0604030504040204" pitchFamily="50" charset="-128"/>
              <a:ea typeface="Meiryo UI" panose="020B0604030504040204" pitchFamily="50" charset="-128"/>
            </a:endParaRPr>
          </a:p>
        </p:txBody>
      </p:sp>
      <p:sp>
        <p:nvSpPr>
          <p:cNvPr id="23" name="角丸四角形 75">
            <a:extLst>
              <a:ext uri="{FF2B5EF4-FFF2-40B4-BE49-F238E27FC236}">
                <a16:creationId xmlns:a16="http://schemas.microsoft.com/office/drawing/2014/main" id="{74169D67-74CD-4FD8-B777-DB0C1E3DDE2E}"/>
              </a:ext>
            </a:extLst>
          </p:cNvPr>
          <p:cNvSpPr/>
          <p:nvPr/>
        </p:nvSpPr>
        <p:spPr>
          <a:xfrm>
            <a:off x="69891" y="348428"/>
            <a:ext cx="1287271" cy="26777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marL="0" lvl="0" indent="0" algn="l" rtl="0">
              <a:spcBef>
                <a:spcPts val="0"/>
              </a:spcBef>
              <a:spcAft>
                <a:spcPts val="0"/>
              </a:spcAft>
              <a:buNone/>
            </a:pPr>
            <a:r>
              <a:rPr lang="ja-JP" altLang="en-US" b="1" dirty="0">
                <a:solidFill>
                  <a:schemeClr val="bg1"/>
                </a:solidFill>
                <a:latin typeface="Meiryo UI" panose="020B0604030504040204" pitchFamily="50" charset="-128"/>
                <a:ea typeface="Meiryo UI" panose="020B0604030504040204" pitchFamily="50" charset="-128"/>
              </a:rPr>
              <a:t>国際的な動向</a:t>
            </a:r>
          </a:p>
        </p:txBody>
      </p:sp>
      <p:sp>
        <p:nvSpPr>
          <p:cNvPr id="24" name="角丸四角形 75">
            <a:extLst>
              <a:ext uri="{FF2B5EF4-FFF2-40B4-BE49-F238E27FC236}">
                <a16:creationId xmlns:a16="http://schemas.microsoft.com/office/drawing/2014/main" id="{93BFE43F-008E-46F1-BF29-0162A29F52A3}"/>
              </a:ext>
            </a:extLst>
          </p:cNvPr>
          <p:cNvSpPr/>
          <p:nvPr/>
        </p:nvSpPr>
        <p:spPr>
          <a:xfrm>
            <a:off x="75943" y="3312750"/>
            <a:ext cx="1281219" cy="24324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marL="0" lvl="0" indent="0" algn="l" rtl="0">
              <a:spcBef>
                <a:spcPts val="0"/>
              </a:spcBef>
              <a:spcAft>
                <a:spcPts val="0"/>
              </a:spcAft>
              <a:buNone/>
            </a:pPr>
            <a:r>
              <a:rPr lang="ja-JP" altLang="en-US" b="1" dirty="0">
                <a:solidFill>
                  <a:schemeClr val="bg1"/>
                </a:solidFill>
                <a:latin typeface="Meiryo UI" panose="020B0604030504040204" pitchFamily="50" charset="-128"/>
                <a:ea typeface="Meiryo UI" panose="020B0604030504040204" pitchFamily="50" charset="-128"/>
              </a:rPr>
              <a:t>国内の動き</a:t>
            </a:r>
          </a:p>
        </p:txBody>
      </p:sp>
      <p:sp>
        <p:nvSpPr>
          <p:cNvPr id="14" name="テキスト ボックス 13">
            <a:extLst>
              <a:ext uri="{FF2B5EF4-FFF2-40B4-BE49-F238E27FC236}">
                <a16:creationId xmlns:a16="http://schemas.microsoft.com/office/drawing/2014/main" id="{008C1782-B047-4DD2-B7AB-4A74F270C992}"/>
              </a:ext>
            </a:extLst>
          </p:cNvPr>
          <p:cNvSpPr txBox="1"/>
          <p:nvPr/>
        </p:nvSpPr>
        <p:spPr>
          <a:xfrm>
            <a:off x="1357162" y="354626"/>
            <a:ext cx="4985886" cy="307777"/>
          </a:xfrm>
          <a:prstGeom prst="rect">
            <a:avLst/>
          </a:prstGeom>
          <a:noFill/>
        </p:spPr>
        <p:txBody>
          <a:bodyPr wrap="square">
            <a:spAutoFit/>
          </a:bodyPr>
          <a:lstStyle/>
          <a:p>
            <a:pPr algn="just"/>
            <a:r>
              <a:rPr lang="ja-JP" altLang="ja-JP" sz="1400" b="1" dirty="0">
                <a:effectLst/>
                <a:latin typeface="Meiryo UI" panose="020B0604030504040204" pitchFamily="50" charset="-128"/>
                <a:ea typeface="Meiryo UI" panose="020B0604030504040204" pitchFamily="50" charset="-128"/>
                <a:cs typeface="ＭＳ 明朝" panose="02020609040205080304" pitchFamily="17" charset="-128"/>
              </a:rPr>
              <a:t>（気候変動）</a:t>
            </a:r>
          </a:p>
        </p:txBody>
      </p:sp>
      <p:sp>
        <p:nvSpPr>
          <p:cNvPr id="16" name="テキスト ボックス 15">
            <a:extLst>
              <a:ext uri="{FF2B5EF4-FFF2-40B4-BE49-F238E27FC236}">
                <a16:creationId xmlns:a16="http://schemas.microsoft.com/office/drawing/2014/main" id="{713D03CE-6CD6-4A78-A308-214C4946AA2C}"/>
              </a:ext>
            </a:extLst>
          </p:cNvPr>
          <p:cNvSpPr txBox="1"/>
          <p:nvPr/>
        </p:nvSpPr>
        <p:spPr>
          <a:xfrm>
            <a:off x="4286976" y="337534"/>
            <a:ext cx="1886552" cy="307777"/>
          </a:xfrm>
          <a:prstGeom prst="rect">
            <a:avLst/>
          </a:prstGeom>
          <a:noFill/>
        </p:spPr>
        <p:txBody>
          <a:bodyPr wrap="square">
            <a:spAutoFit/>
          </a:bodyPr>
          <a:lstStyle/>
          <a:p>
            <a:pPr algn="just"/>
            <a:r>
              <a:rPr lang="ja-JP" altLang="ja-JP" sz="1400" b="1" dirty="0">
                <a:effectLst/>
                <a:latin typeface="Meiryo UI" panose="020B0604030504040204" pitchFamily="50" charset="-128"/>
                <a:ea typeface="Meiryo UI" panose="020B0604030504040204" pitchFamily="50" charset="-128"/>
                <a:cs typeface="ＭＳ 明朝" panose="02020609040205080304" pitchFamily="17" charset="-128"/>
              </a:rPr>
              <a:t>（資源循環）</a:t>
            </a:r>
          </a:p>
        </p:txBody>
      </p:sp>
      <p:sp>
        <p:nvSpPr>
          <p:cNvPr id="18" name="テキスト ボックス 17">
            <a:extLst>
              <a:ext uri="{FF2B5EF4-FFF2-40B4-BE49-F238E27FC236}">
                <a16:creationId xmlns:a16="http://schemas.microsoft.com/office/drawing/2014/main" id="{F6170457-50E0-4267-BAE7-F846C7823F38}"/>
              </a:ext>
            </a:extLst>
          </p:cNvPr>
          <p:cNvSpPr txBox="1"/>
          <p:nvPr/>
        </p:nvSpPr>
        <p:spPr>
          <a:xfrm>
            <a:off x="7532812" y="348004"/>
            <a:ext cx="1886552" cy="307777"/>
          </a:xfrm>
          <a:prstGeom prst="rect">
            <a:avLst/>
          </a:prstGeom>
          <a:noFill/>
        </p:spPr>
        <p:txBody>
          <a:bodyPr wrap="square">
            <a:spAutoFit/>
          </a:bodyPr>
          <a:lstStyle/>
          <a:p>
            <a:pPr algn="just"/>
            <a:r>
              <a:rPr lang="ja-JP" altLang="ja-JP" sz="1400" b="1" dirty="0">
                <a:effectLst/>
                <a:latin typeface="Meiryo UI" panose="020B0604030504040204" pitchFamily="50" charset="-128"/>
                <a:ea typeface="Meiryo UI" panose="020B0604030504040204" pitchFamily="50" charset="-128"/>
                <a:cs typeface="ＭＳ 明朝" panose="02020609040205080304" pitchFamily="17" charset="-128"/>
              </a:rPr>
              <a:t>（生物多様性）</a:t>
            </a:r>
          </a:p>
        </p:txBody>
      </p:sp>
      <p:sp>
        <p:nvSpPr>
          <p:cNvPr id="19" name="Google Shape;152;g382f32fe972_0_0">
            <a:extLst>
              <a:ext uri="{FF2B5EF4-FFF2-40B4-BE49-F238E27FC236}">
                <a16:creationId xmlns:a16="http://schemas.microsoft.com/office/drawing/2014/main" id="{51B088E3-D9C5-4656-ADE4-F5B59C9F33CD}"/>
              </a:ext>
            </a:extLst>
          </p:cNvPr>
          <p:cNvSpPr/>
          <p:nvPr/>
        </p:nvSpPr>
        <p:spPr>
          <a:xfrm>
            <a:off x="3266182" y="687292"/>
            <a:ext cx="3308575" cy="1738315"/>
          </a:xfrm>
          <a:prstGeom prst="rect">
            <a:avLst/>
          </a:prstGeom>
          <a:noFill/>
          <a:ln>
            <a:noFill/>
          </a:ln>
        </p:spPr>
        <p:txBody>
          <a:bodyPr spcFirstLastPara="1" wrap="square" lIns="91425" tIns="45700" rIns="91425" bIns="45700" anchor="t" anchorCtr="0">
            <a:noAutofit/>
          </a:bodyPr>
          <a:lstStyle/>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a:t>
            </a:r>
            <a:r>
              <a:rPr lang="en-US" altLang="ja-JP" dirty="0">
                <a:solidFill>
                  <a:schemeClr val="dk1"/>
                </a:solidFill>
                <a:latin typeface="Meiryo UI" panose="020B0604030504040204" pitchFamily="50" charset="-128"/>
                <a:ea typeface="Meiryo UI" panose="020B0604030504040204" pitchFamily="50" charset="-128"/>
              </a:rPr>
              <a:t>OECD</a:t>
            </a:r>
            <a:r>
              <a:rPr lang="ja-JP" altLang="en-US" dirty="0">
                <a:solidFill>
                  <a:schemeClr val="dk1"/>
                </a:solidFill>
                <a:latin typeface="Meiryo UI" panose="020B0604030504040204" pitchFamily="50" charset="-128"/>
                <a:ea typeface="Meiryo UI" panose="020B0604030504040204" pitchFamily="50" charset="-128"/>
              </a:rPr>
              <a:t>「グローバル・プラスチック・アウトルック：</a:t>
            </a:r>
            <a:r>
              <a:rPr lang="en-US" altLang="ja-JP" dirty="0">
                <a:solidFill>
                  <a:schemeClr val="dk1"/>
                </a:solidFill>
                <a:latin typeface="Meiryo UI" panose="020B0604030504040204" pitchFamily="50" charset="-128"/>
                <a:ea typeface="Meiryo UI" panose="020B0604030504040204" pitchFamily="50" charset="-128"/>
              </a:rPr>
              <a:t>2060</a:t>
            </a:r>
            <a:r>
              <a:rPr lang="ja-JP" altLang="en-US" dirty="0">
                <a:solidFill>
                  <a:schemeClr val="dk1"/>
                </a:solidFill>
                <a:latin typeface="Meiryo UI" panose="020B0604030504040204" pitchFamily="50" charset="-128"/>
                <a:ea typeface="Meiryo UI" panose="020B0604030504040204" pitchFamily="50" charset="-128"/>
              </a:rPr>
              <a:t>年までの政策シナリオ」　</a:t>
            </a:r>
            <a:r>
              <a:rPr lang="en-US" altLang="ja-JP" dirty="0">
                <a:solidFill>
                  <a:schemeClr val="dk1"/>
                </a:solidFill>
                <a:latin typeface="Meiryo UI" panose="020B0604030504040204" pitchFamily="50" charset="-128"/>
                <a:ea typeface="Meiryo UI" panose="020B0604030504040204" pitchFamily="50" charset="-128"/>
              </a:rPr>
              <a:t>(2060</a:t>
            </a:r>
            <a:r>
              <a:rPr lang="ja-JP" altLang="en-US" dirty="0">
                <a:solidFill>
                  <a:schemeClr val="dk1"/>
                </a:solidFill>
                <a:latin typeface="Meiryo UI" panose="020B0604030504040204" pitchFamily="50" charset="-128"/>
                <a:ea typeface="Meiryo UI" panose="020B0604030504040204" pitchFamily="50" charset="-128"/>
              </a:rPr>
              <a:t>年に世界で排出されるプラスチック廃棄物量が</a:t>
            </a:r>
            <a:r>
              <a:rPr lang="en-US" altLang="ja-JP" dirty="0">
                <a:solidFill>
                  <a:schemeClr val="dk1"/>
                </a:solidFill>
                <a:latin typeface="Meiryo UI" panose="020B0604030504040204" pitchFamily="50" charset="-128"/>
                <a:ea typeface="Meiryo UI" panose="020B0604030504040204" pitchFamily="50" charset="-128"/>
              </a:rPr>
              <a:t>2019</a:t>
            </a:r>
            <a:r>
              <a:rPr lang="ja-JP" altLang="en-US" dirty="0">
                <a:solidFill>
                  <a:schemeClr val="dk1"/>
                </a:solidFill>
                <a:latin typeface="Meiryo UI" panose="020B0604030504040204" pitchFamily="50" charset="-128"/>
                <a:ea typeface="Meiryo UI" panose="020B0604030504040204" pitchFamily="50" charset="-128"/>
              </a:rPr>
              <a:t>年のほぼ</a:t>
            </a:r>
            <a:r>
              <a:rPr lang="en-US" altLang="ja-JP" dirty="0">
                <a:solidFill>
                  <a:schemeClr val="dk1"/>
                </a:solidFill>
                <a:latin typeface="Meiryo UI" panose="020B0604030504040204" pitchFamily="50" charset="-128"/>
                <a:ea typeface="Meiryo UI" panose="020B0604030504040204" pitchFamily="50" charset="-128"/>
              </a:rPr>
              <a:t>3</a:t>
            </a:r>
            <a:r>
              <a:rPr lang="ja-JP" altLang="en-US" dirty="0">
                <a:solidFill>
                  <a:schemeClr val="dk1"/>
                </a:solidFill>
                <a:latin typeface="Meiryo UI" panose="020B0604030504040204" pitchFamily="50" charset="-128"/>
                <a:ea typeface="Meiryo UI" panose="020B0604030504040204" pitchFamily="50" charset="-128"/>
              </a:rPr>
              <a:t>倍と予測等）</a:t>
            </a:r>
            <a:endParaRPr lang="en-US" altLang="ja-JP" dirty="0">
              <a:solidFill>
                <a:schemeClr val="dk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a:t>
            </a:r>
            <a:r>
              <a:rPr lang="en-US" altLang="ja-JP" dirty="0">
                <a:solidFill>
                  <a:schemeClr val="dk1"/>
                </a:solidFill>
                <a:latin typeface="Meiryo UI" panose="020B0604030504040204" pitchFamily="50" charset="-128"/>
                <a:ea typeface="Meiryo UI" panose="020B0604030504040204" pitchFamily="50" charset="-128"/>
              </a:rPr>
              <a:t>G7</a:t>
            </a:r>
            <a:r>
              <a:rPr lang="ja-JP" altLang="en-US" dirty="0">
                <a:solidFill>
                  <a:schemeClr val="dk1"/>
                </a:solidFill>
                <a:latin typeface="Meiryo UI" panose="020B0604030504040204" pitchFamily="50" charset="-128"/>
                <a:ea typeface="Meiryo UI" panose="020B0604030504040204" pitchFamily="50" charset="-128"/>
              </a:rPr>
              <a:t>広島サミット　「循環経済及び資源効率性原則（</a:t>
            </a:r>
            <a:r>
              <a:rPr lang="en-US" altLang="ja-JP" dirty="0">
                <a:solidFill>
                  <a:schemeClr val="dk1"/>
                </a:solidFill>
                <a:latin typeface="Meiryo UI" panose="020B0604030504040204" pitchFamily="50" charset="-128"/>
                <a:ea typeface="Meiryo UI" panose="020B0604030504040204" pitchFamily="50" charset="-128"/>
              </a:rPr>
              <a:t>CEREP</a:t>
            </a:r>
            <a:r>
              <a:rPr lang="ja-JP" altLang="en-US" dirty="0">
                <a:solidFill>
                  <a:schemeClr val="dk1"/>
                </a:solidFill>
                <a:latin typeface="Meiryo UI" panose="020B0604030504040204" pitchFamily="50" charset="-128"/>
                <a:ea typeface="Meiryo UI" panose="020B0604030504040204" pitchFamily="50" charset="-128"/>
              </a:rPr>
              <a:t>）」承認</a:t>
            </a:r>
            <a:endParaRPr lang="en-US" altLang="ja-JP" dirty="0">
              <a:solidFill>
                <a:schemeClr val="dk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a:t>
            </a:r>
            <a:r>
              <a:rPr lang="en-US" altLang="ja-JP" dirty="0">
                <a:solidFill>
                  <a:schemeClr val="dk1"/>
                </a:solidFill>
                <a:latin typeface="Meiryo UI" panose="020B0604030504040204" pitchFamily="50" charset="-128"/>
                <a:ea typeface="Meiryo UI" panose="020B0604030504040204" pitchFamily="50" charset="-128"/>
              </a:rPr>
              <a:t>G7</a:t>
            </a:r>
            <a:r>
              <a:rPr lang="ja-JP" altLang="en-US" dirty="0">
                <a:solidFill>
                  <a:schemeClr val="dk1"/>
                </a:solidFill>
                <a:latin typeface="Meiryo UI" panose="020B0604030504040204" pitchFamily="50" charset="-128"/>
                <a:ea typeface="Meiryo UI" panose="020B0604030504040204" pitchFamily="50" charset="-128"/>
              </a:rPr>
              <a:t>と</a:t>
            </a:r>
            <a:r>
              <a:rPr lang="en-US" altLang="ja-JP" dirty="0">
                <a:solidFill>
                  <a:schemeClr val="dk1"/>
                </a:solidFill>
                <a:latin typeface="Meiryo UI" panose="020B0604030504040204" pitchFamily="50" charset="-128"/>
                <a:ea typeface="Meiryo UI" panose="020B0604030504040204" pitchFamily="50" charset="-128"/>
              </a:rPr>
              <a:t>B7</a:t>
            </a:r>
            <a:r>
              <a:rPr lang="ja-JP" altLang="en-US" dirty="0">
                <a:solidFill>
                  <a:schemeClr val="dk1"/>
                </a:solidFill>
                <a:latin typeface="Meiryo UI" panose="020B0604030504040204" pitchFamily="50" charset="-128"/>
                <a:ea typeface="Meiryo UI" panose="020B0604030504040204" pitchFamily="50" charset="-128"/>
              </a:rPr>
              <a:t>の</a:t>
            </a:r>
            <a:r>
              <a:rPr lang="en-US" altLang="ja-JP" dirty="0">
                <a:solidFill>
                  <a:schemeClr val="dk1"/>
                </a:solidFill>
                <a:latin typeface="Meiryo UI" panose="020B0604030504040204" pitchFamily="50" charset="-128"/>
                <a:ea typeface="Meiryo UI" panose="020B0604030504040204" pitchFamily="50" charset="-128"/>
              </a:rPr>
              <a:t>CEREP</a:t>
            </a:r>
            <a:r>
              <a:rPr lang="ja-JP" altLang="en-US" dirty="0">
                <a:solidFill>
                  <a:schemeClr val="dk1"/>
                </a:solidFill>
                <a:latin typeface="Meiryo UI" panose="020B0604030504040204" pitchFamily="50" charset="-128"/>
                <a:ea typeface="Meiryo UI" panose="020B0604030504040204" pitchFamily="50" charset="-128"/>
              </a:rPr>
              <a:t>に関する合同会議　等</a:t>
            </a:r>
            <a:endParaRPr lang="en-US" dirty="0">
              <a:solidFill>
                <a:schemeClr val="dk1"/>
              </a:solidFill>
              <a:latin typeface="Meiryo UI" panose="020B0604030504040204" pitchFamily="50" charset="-128"/>
              <a:ea typeface="Meiryo UI" panose="020B0604030504040204" pitchFamily="50" charset="-128"/>
            </a:endParaRPr>
          </a:p>
        </p:txBody>
      </p:sp>
      <p:sp>
        <p:nvSpPr>
          <p:cNvPr id="20" name="Google Shape;152;g382f32fe972_0_0">
            <a:extLst>
              <a:ext uri="{FF2B5EF4-FFF2-40B4-BE49-F238E27FC236}">
                <a16:creationId xmlns:a16="http://schemas.microsoft.com/office/drawing/2014/main" id="{F9C0A1C7-433B-4AA7-AF8A-14491A4E303F}"/>
              </a:ext>
            </a:extLst>
          </p:cNvPr>
          <p:cNvSpPr/>
          <p:nvPr/>
        </p:nvSpPr>
        <p:spPr>
          <a:xfrm>
            <a:off x="6639821" y="687292"/>
            <a:ext cx="3258755" cy="1738315"/>
          </a:xfrm>
          <a:prstGeom prst="rect">
            <a:avLst/>
          </a:prstGeom>
          <a:noFill/>
          <a:ln>
            <a:noFill/>
          </a:ln>
        </p:spPr>
        <p:txBody>
          <a:bodyPr spcFirstLastPara="1" wrap="square" lIns="91425" tIns="45700" rIns="91425" bIns="45700" anchor="t" anchorCtr="0">
            <a:noAutofit/>
          </a:bodyPr>
          <a:lstStyle/>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a:t>
            </a:r>
            <a:r>
              <a:rPr lang="en-US" altLang="ja-JP" dirty="0">
                <a:effectLst/>
                <a:latin typeface="Meiryo UI" panose="020B0604030504040204" pitchFamily="50" charset="-128"/>
                <a:ea typeface="Meiryo UI" panose="020B0604030504040204" pitchFamily="50" charset="-128"/>
                <a:cs typeface="ＭＳ 明朝" panose="02020609040205080304" pitchFamily="17" charset="-128"/>
              </a:rPr>
              <a:t>COP15</a:t>
            </a:r>
            <a:r>
              <a:rPr lang="ja-JP" altLang="en-US" dirty="0">
                <a:effectLst/>
                <a:latin typeface="Meiryo UI" panose="020B0604030504040204" pitchFamily="50" charset="-128"/>
                <a:ea typeface="Meiryo UI" panose="020B0604030504040204" pitchFamily="50" charset="-128"/>
                <a:cs typeface="ＭＳ 明朝" panose="02020609040205080304" pitchFamily="17" charset="-128"/>
              </a:rPr>
              <a:t>　</a:t>
            </a:r>
            <a:r>
              <a:rPr lang="en-US" altLang="ja-JP" dirty="0">
                <a:effectLst/>
                <a:latin typeface="Meiryo UI" panose="020B0604030504040204" pitchFamily="50" charset="-128"/>
                <a:ea typeface="Meiryo UI" panose="020B0604030504040204" pitchFamily="50" charset="-128"/>
                <a:cs typeface="ＭＳ 明朝" panose="02020609040205080304" pitchFamily="17" charset="-128"/>
              </a:rPr>
              <a:t>2020</a:t>
            </a:r>
            <a:r>
              <a:rPr lang="ja-JP" altLang="en-US" dirty="0">
                <a:effectLst/>
                <a:latin typeface="Meiryo UI" panose="020B0604030504040204" pitchFamily="50" charset="-128"/>
                <a:ea typeface="Meiryo UI" panose="020B0604030504040204" pitchFamily="50" charset="-128"/>
                <a:cs typeface="ＭＳ 明朝" panose="02020609040205080304" pitchFamily="17" charset="-128"/>
              </a:rPr>
              <a:t>年以降の生物多様性に関する世界目標となる「昆明・モントリオール生物多様性枠組」が採択</a:t>
            </a:r>
            <a:endParaRPr lang="en-US" altLang="ja-JP" dirty="0">
              <a:effectLst/>
              <a:latin typeface="Meiryo UI" panose="020B0604030504040204" pitchFamily="50" charset="-128"/>
              <a:ea typeface="Meiryo UI" panose="020B0604030504040204" pitchFamily="50" charset="-128"/>
              <a:cs typeface="ＭＳ 明朝" panose="02020609040205080304" pitchFamily="17"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a:t>
            </a:r>
            <a:r>
              <a:rPr lang="en-US" altLang="ja-JP" dirty="0">
                <a:solidFill>
                  <a:schemeClr val="dk1"/>
                </a:solidFill>
                <a:latin typeface="Meiryo UI" panose="020B0604030504040204" pitchFamily="50" charset="-128"/>
                <a:ea typeface="Meiryo UI" panose="020B0604030504040204" pitchFamily="50" charset="-128"/>
              </a:rPr>
              <a:t>30by30</a:t>
            </a:r>
            <a:r>
              <a:rPr lang="ja-JP" altLang="en-US" dirty="0">
                <a:solidFill>
                  <a:schemeClr val="dk1"/>
                </a:solidFill>
                <a:latin typeface="Meiryo UI" panose="020B0604030504040204" pitchFamily="50" charset="-128"/>
                <a:ea typeface="Meiryo UI" panose="020B0604030504040204" pitchFamily="50" charset="-128"/>
              </a:rPr>
              <a:t>目標」など</a:t>
            </a:r>
            <a:r>
              <a:rPr lang="ja-JP" altLang="en-US" b="1" dirty="0">
                <a:solidFill>
                  <a:srgbClr val="FF0000"/>
                </a:solidFill>
                <a:latin typeface="Meiryo UI" panose="020B0604030504040204" pitchFamily="50" charset="-128"/>
                <a:ea typeface="Meiryo UI" panose="020B0604030504040204" pitchFamily="50" charset="-128"/>
              </a:rPr>
              <a:t>「ネイチャー・ポジティブ」</a:t>
            </a:r>
            <a:r>
              <a:rPr lang="ja-JP" altLang="en-US" dirty="0">
                <a:solidFill>
                  <a:schemeClr val="dk1"/>
                </a:solidFill>
                <a:latin typeface="Meiryo UI" panose="020B0604030504040204" pitchFamily="50" charset="-128"/>
                <a:ea typeface="Meiryo UI" panose="020B0604030504040204" pitchFamily="50" charset="-128"/>
              </a:rPr>
              <a:t>の考え方が明記</a:t>
            </a:r>
            <a:endParaRPr lang="en-US" dirty="0">
              <a:solidFill>
                <a:schemeClr val="dk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1DB6281-2927-47B2-A349-2F7813F64FE4}"/>
              </a:ext>
            </a:extLst>
          </p:cNvPr>
          <p:cNvSpPr txBox="1"/>
          <p:nvPr/>
        </p:nvSpPr>
        <p:spPr>
          <a:xfrm>
            <a:off x="75944" y="2551130"/>
            <a:ext cx="9722574" cy="523220"/>
          </a:xfrm>
          <a:prstGeom prst="rect">
            <a:avLst/>
          </a:prstGeom>
          <a:noFill/>
        </p:spPr>
        <p:txBody>
          <a:bodyPr wrap="square">
            <a:spAutoFit/>
          </a:bodyPr>
          <a:lstStyle/>
          <a:p>
            <a:pPr algn="ctr"/>
            <a:r>
              <a:rPr lang="ja-JP" altLang="ja-JP" sz="1400" dirty="0">
                <a:effectLst/>
                <a:latin typeface="Meiryo UI" panose="020B0604030504040204" pitchFamily="50" charset="-128"/>
                <a:ea typeface="Meiryo UI" panose="020B0604030504040204" pitchFamily="50" charset="-128"/>
                <a:cs typeface="ＭＳ 明朝" panose="02020609040205080304" pitchFamily="17" charset="-128"/>
              </a:rPr>
              <a:t>G7広島サミット</a:t>
            </a:r>
            <a:r>
              <a:rPr lang="ja-JP" altLang="en-US" sz="1400" dirty="0">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400" dirty="0">
                <a:effectLst/>
                <a:latin typeface="Meiryo UI" panose="020B0604030504040204" pitchFamily="50" charset="-128"/>
                <a:ea typeface="Meiryo UI" panose="020B0604030504040204" pitchFamily="50" charset="-128"/>
                <a:cs typeface="ＭＳ 明朝" panose="02020609040205080304" pitchFamily="17" charset="-128"/>
              </a:rPr>
              <a:t>G7札幌気候・エネルギー・環境大臣会合</a:t>
            </a:r>
            <a:endParaRPr lang="en-US" altLang="ja-JP" sz="1400" dirty="0">
              <a:effectLst/>
              <a:latin typeface="Meiryo UI" panose="020B0604030504040204" pitchFamily="50" charset="-128"/>
              <a:ea typeface="Meiryo UI" panose="020B0604030504040204" pitchFamily="50" charset="-128"/>
              <a:cs typeface="ＭＳ 明朝" panose="02020609040205080304" pitchFamily="17" charset="-128"/>
            </a:endParaRPr>
          </a:p>
          <a:p>
            <a:pPr algn="ctr"/>
            <a:r>
              <a:rPr lang="ja-JP" altLang="ja-JP" sz="1400" b="1" dirty="0">
                <a:effectLst/>
                <a:latin typeface="Meiryo UI" panose="020B0604030504040204" pitchFamily="50" charset="-128"/>
                <a:ea typeface="Meiryo UI" panose="020B0604030504040204" pitchFamily="50" charset="-128"/>
                <a:cs typeface="ＭＳ 明朝" panose="02020609040205080304" pitchFamily="17" charset="-128"/>
              </a:rPr>
              <a:t>ネット・ゼロ(脱炭素)、循環経済、ネイチャーポジティブ経済の統合的な実現に向けた</a:t>
            </a:r>
            <a:r>
              <a:rPr lang="ja-JP" altLang="ja-JP" sz="1400" b="1"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rPr>
              <a:t>グリーントランスフォーメーション</a:t>
            </a:r>
            <a:r>
              <a:rPr lang="ja-JP" altLang="ja-JP" sz="1400" b="1" dirty="0">
                <a:effectLst/>
                <a:latin typeface="Meiryo UI" panose="020B0604030504040204" pitchFamily="50" charset="-128"/>
                <a:ea typeface="Meiryo UI" panose="020B0604030504040204" pitchFamily="50" charset="-128"/>
                <a:cs typeface="ＭＳ 明朝" panose="02020609040205080304" pitchFamily="17" charset="-128"/>
              </a:rPr>
              <a:t>の重要性が共有</a:t>
            </a:r>
            <a:endParaRPr lang="ja-JP" altLang="en-US" b="1"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229691DF-7D33-4A8C-A2D2-0F1BC51A0253}"/>
              </a:ext>
            </a:extLst>
          </p:cNvPr>
          <p:cNvSpPr txBox="1"/>
          <p:nvPr/>
        </p:nvSpPr>
        <p:spPr>
          <a:xfrm>
            <a:off x="1357162" y="3280481"/>
            <a:ext cx="4985886" cy="307777"/>
          </a:xfrm>
          <a:prstGeom prst="rect">
            <a:avLst/>
          </a:prstGeom>
          <a:noFill/>
        </p:spPr>
        <p:txBody>
          <a:bodyPr wrap="square">
            <a:spAutoFit/>
          </a:bodyPr>
          <a:lstStyle/>
          <a:p>
            <a:pPr algn="just"/>
            <a:r>
              <a:rPr lang="ja-JP" altLang="ja-JP" sz="1400" b="1" dirty="0">
                <a:effectLst/>
                <a:latin typeface="Meiryo UI" panose="020B0604030504040204" pitchFamily="50" charset="-128"/>
                <a:ea typeface="Meiryo UI" panose="020B0604030504040204" pitchFamily="50" charset="-128"/>
                <a:cs typeface="ＭＳ 明朝" panose="02020609040205080304" pitchFamily="17" charset="-128"/>
              </a:rPr>
              <a:t>（環境基本計画）</a:t>
            </a:r>
          </a:p>
        </p:txBody>
      </p:sp>
      <p:sp>
        <p:nvSpPr>
          <p:cNvPr id="29" name="テキスト ボックス 28">
            <a:extLst>
              <a:ext uri="{FF2B5EF4-FFF2-40B4-BE49-F238E27FC236}">
                <a16:creationId xmlns:a16="http://schemas.microsoft.com/office/drawing/2014/main" id="{B3AF5B2B-25FA-4A82-9940-1EF2834E3E7F}"/>
              </a:ext>
            </a:extLst>
          </p:cNvPr>
          <p:cNvSpPr txBox="1"/>
          <p:nvPr/>
        </p:nvSpPr>
        <p:spPr>
          <a:xfrm>
            <a:off x="230095" y="5505853"/>
            <a:ext cx="3312000" cy="307777"/>
          </a:xfrm>
          <a:prstGeom prst="rect">
            <a:avLst/>
          </a:prstGeom>
          <a:noFill/>
        </p:spPr>
        <p:txBody>
          <a:bodyPr wrap="square">
            <a:spAutoFit/>
          </a:bodyPr>
          <a:lstStyle/>
          <a:p>
            <a:pPr algn="just"/>
            <a:r>
              <a:rPr lang="ja-JP" altLang="ja-JP" sz="1400" b="1" dirty="0">
                <a:effectLst/>
                <a:latin typeface="Meiryo UI" panose="020B0604030504040204" pitchFamily="50" charset="-128"/>
                <a:ea typeface="Meiryo UI" panose="020B0604030504040204" pitchFamily="50" charset="-128"/>
                <a:cs typeface="ＭＳ 明朝" panose="02020609040205080304" pitchFamily="17" charset="-128"/>
              </a:rPr>
              <a:t>（ネット・ゼロ（</a:t>
            </a:r>
            <a:r>
              <a:rPr lang="ja-JP" altLang="en-US" sz="1400" b="1" dirty="0">
                <a:effectLst/>
                <a:latin typeface="Meiryo UI" panose="020B0604030504040204" pitchFamily="50" charset="-128"/>
                <a:ea typeface="Meiryo UI" panose="020B0604030504040204" pitchFamily="50" charset="-128"/>
                <a:cs typeface="ＭＳ 明朝" panose="02020609040205080304" pitchFamily="17" charset="-128"/>
              </a:rPr>
              <a:t>カーボンニュートラル</a:t>
            </a:r>
            <a:r>
              <a:rPr lang="ja-JP" altLang="ja-JP" sz="1400" b="1" dirty="0">
                <a:effectLst/>
                <a:latin typeface="Meiryo UI" panose="020B0604030504040204" pitchFamily="50" charset="-128"/>
                <a:ea typeface="Meiryo UI" panose="020B0604030504040204" pitchFamily="50" charset="-128"/>
                <a:cs typeface="ＭＳ 明朝" panose="02020609040205080304" pitchFamily="17" charset="-128"/>
              </a:rPr>
              <a:t>））</a:t>
            </a:r>
          </a:p>
        </p:txBody>
      </p:sp>
      <p:sp>
        <p:nvSpPr>
          <p:cNvPr id="31" name="テキスト ボックス 30">
            <a:extLst>
              <a:ext uri="{FF2B5EF4-FFF2-40B4-BE49-F238E27FC236}">
                <a16:creationId xmlns:a16="http://schemas.microsoft.com/office/drawing/2014/main" id="{119724A4-5051-4C3D-B086-55D4E6C1436A}"/>
              </a:ext>
            </a:extLst>
          </p:cNvPr>
          <p:cNvSpPr txBox="1"/>
          <p:nvPr/>
        </p:nvSpPr>
        <p:spPr>
          <a:xfrm>
            <a:off x="3589575" y="5484379"/>
            <a:ext cx="3312000" cy="307777"/>
          </a:xfrm>
          <a:prstGeom prst="rect">
            <a:avLst/>
          </a:prstGeom>
          <a:noFill/>
        </p:spPr>
        <p:txBody>
          <a:bodyPr wrap="square">
            <a:spAutoFit/>
          </a:bodyPr>
          <a:lstStyle/>
          <a:p>
            <a:pPr algn="just"/>
            <a:r>
              <a:rPr lang="ja-JP" altLang="ja-JP" sz="1400" b="1">
                <a:effectLst/>
                <a:latin typeface="Meiryo UI" panose="020B0604030504040204" pitchFamily="50" charset="-128"/>
                <a:ea typeface="Meiryo UI" panose="020B0604030504040204" pitchFamily="50" charset="-128"/>
                <a:cs typeface="ＭＳ 明朝" panose="02020609040205080304" pitchFamily="17" charset="-128"/>
              </a:rPr>
              <a:t>（循環経済(サーキュラーエコノミー)）</a:t>
            </a:r>
            <a:endParaRPr lang="ja-JP" altLang="ja-JP" sz="1400" b="1" dirty="0">
              <a:effectLst/>
              <a:latin typeface="Meiryo UI" panose="020B0604030504040204" pitchFamily="50" charset="-128"/>
              <a:ea typeface="Meiryo UI" panose="020B0604030504040204" pitchFamily="50" charset="-128"/>
              <a:cs typeface="ＭＳ 明朝" panose="02020609040205080304" pitchFamily="17" charset="-128"/>
            </a:endParaRPr>
          </a:p>
        </p:txBody>
      </p:sp>
      <p:sp>
        <p:nvSpPr>
          <p:cNvPr id="33" name="テキスト ボックス 32">
            <a:extLst>
              <a:ext uri="{FF2B5EF4-FFF2-40B4-BE49-F238E27FC236}">
                <a16:creationId xmlns:a16="http://schemas.microsoft.com/office/drawing/2014/main" id="{D91EB5CB-781A-4D21-B037-85F8F9299348}"/>
              </a:ext>
            </a:extLst>
          </p:cNvPr>
          <p:cNvSpPr txBox="1"/>
          <p:nvPr/>
        </p:nvSpPr>
        <p:spPr>
          <a:xfrm>
            <a:off x="6833288" y="5484379"/>
            <a:ext cx="3312000" cy="307777"/>
          </a:xfrm>
          <a:prstGeom prst="rect">
            <a:avLst/>
          </a:prstGeom>
          <a:noFill/>
        </p:spPr>
        <p:txBody>
          <a:bodyPr wrap="square">
            <a:spAutoFit/>
          </a:bodyPr>
          <a:lstStyle/>
          <a:p>
            <a:pPr algn="just"/>
            <a:r>
              <a:rPr lang="ja-JP" altLang="ja-JP" sz="1400" b="1" dirty="0">
                <a:effectLst/>
                <a:latin typeface="Meiryo UI" panose="020B0604030504040204" pitchFamily="50" charset="-128"/>
                <a:ea typeface="Meiryo UI" panose="020B0604030504040204" pitchFamily="50" charset="-128"/>
                <a:cs typeface="ＭＳ 明朝" panose="02020609040205080304" pitchFamily="17" charset="-128"/>
              </a:rPr>
              <a:t>（自然再興（ネイチャーポジティブ））</a:t>
            </a:r>
          </a:p>
        </p:txBody>
      </p:sp>
      <p:sp>
        <p:nvSpPr>
          <p:cNvPr id="49" name="四角形: 角を丸くする 48">
            <a:extLst>
              <a:ext uri="{FF2B5EF4-FFF2-40B4-BE49-F238E27FC236}">
                <a16:creationId xmlns:a16="http://schemas.microsoft.com/office/drawing/2014/main" id="{7D9FE714-8A47-4AC6-9FFA-72416897F8FA}"/>
              </a:ext>
            </a:extLst>
          </p:cNvPr>
          <p:cNvSpPr/>
          <p:nvPr/>
        </p:nvSpPr>
        <p:spPr>
          <a:xfrm>
            <a:off x="69891" y="5829837"/>
            <a:ext cx="3236121" cy="938272"/>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0" name="四角形: 角を丸くする 49">
            <a:extLst>
              <a:ext uri="{FF2B5EF4-FFF2-40B4-BE49-F238E27FC236}">
                <a16:creationId xmlns:a16="http://schemas.microsoft.com/office/drawing/2014/main" id="{7AFC4307-AA7D-463E-A470-A92ACCAEFD7D}"/>
              </a:ext>
            </a:extLst>
          </p:cNvPr>
          <p:cNvSpPr/>
          <p:nvPr/>
        </p:nvSpPr>
        <p:spPr>
          <a:xfrm>
            <a:off x="3345845" y="5809039"/>
            <a:ext cx="3236121" cy="93827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1" name="四角形: 角を丸くする 50">
            <a:extLst>
              <a:ext uri="{FF2B5EF4-FFF2-40B4-BE49-F238E27FC236}">
                <a16:creationId xmlns:a16="http://schemas.microsoft.com/office/drawing/2014/main" id="{A0F5D089-B6FF-4CCB-B7F5-2DE4C4B81929}"/>
              </a:ext>
            </a:extLst>
          </p:cNvPr>
          <p:cNvSpPr/>
          <p:nvPr/>
        </p:nvSpPr>
        <p:spPr>
          <a:xfrm>
            <a:off x="6658438" y="5809038"/>
            <a:ext cx="3236121" cy="938272"/>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2" name="Google Shape;152;g382f32fe972_0_0">
            <a:extLst>
              <a:ext uri="{FF2B5EF4-FFF2-40B4-BE49-F238E27FC236}">
                <a16:creationId xmlns:a16="http://schemas.microsoft.com/office/drawing/2014/main" id="{1480B4E9-951D-4F41-98A2-A2C351CC2887}"/>
              </a:ext>
            </a:extLst>
          </p:cNvPr>
          <p:cNvSpPr/>
          <p:nvPr/>
        </p:nvSpPr>
        <p:spPr>
          <a:xfrm>
            <a:off x="69891" y="5883251"/>
            <a:ext cx="3258757" cy="938272"/>
          </a:xfrm>
          <a:prstGeom prst="rect">
            <a:avLst/>
          </a:prstGeom>
          <a:noFill/>
          <a:ln>
            <a:noFill/>
          </a:ln>
        </p:spPr>
        <p:txBody>
          <a:bodyPr spcFirstLastPara="1" wrap="square" lIns="91425" tIns="45700" rIns="91425" bIns="45700" anchor="t" anchorCtr="0">
            <a:noAutofit/>
          </a:bodyPr>
          <a:lstStyle/>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・地球温暖化対策計画</a:t>
            </a:r>
            <a:endParaRPr lang="en-US" altLang="ja-JP" dirty="0">
              <a:solidFill>
                <a:schemeClr val="dk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・第７次エネルギー基本計画</a:t>
            </a:r>
            <a:endParaRPr lang="en-US" altLang="ja-JP" dirty="0">
              <a:solidFill>
                <a:schemeClr val="dk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a:t>
            </a:r>
            <a:r>
              <a:rPr lang="en-US" altLang="ja-JP" dirty="0">
                <a:solidFill>
                  <a:schemeClr val="dk1"/>
                </a:solidFill>
                <a:latin typeface="Meiryo UI" panose="020B0604030504040204" pitchFamily="50" charset="-128"/>
                <a:ea typeface="Meiryo UI" panose="020B0604030504040204" pitchFamily="50" charset="-128"/>
              </a:rPr>
              <a:t>GX2040</a:t>
            </a:r>
            <a:r>
              <a:rPr lang="ja-JP" altLang="en-US" dirty="0">
                <a:solidFill>
                  <a:schemeClr val="dk1"/>
                </a:solidFill>
                <a:latin typeface="Meiryo UI" panose="020B0604030504040204" pitchFamily="50" charset="-128"/>
                <a:ea typeface="Meiryo UI" panose="020B0604030504040204" pitchFamily="50" charset="-128"/>
              </a:rPr>
              <a:t>ビジョン</a:t>
            </a:r>
            <a:endParaRPr lang="en-US" dirty="0">
              <a:solidFill>
                <a:schemeClr val="dk1"/>
              </a:solidFill>
              <a:latin typeface="Meiryo UI" panose="020B0604030504040204" pitchFamily="50" charset="-128"/>
              <a:ea typeface="Meiryo UI" panose="020B0604030504040204" pitchFamily="50" charset="-128"/>
            </a:endParaRPr>
          </a:p>
        </p:txBody>
      </p:sp>
      <p:sp>
        <p:nvSpPr>
          <p:cNvPr id="53" name="Google Shape;152;g382f32fe972_0_0">
            <a:extLst>
              <a:ext uri="{FF2B5EF4-FFF2-40B4-BE49-F238E27FC236}">
                <a16:creationId xmlns:a16="http://schemas.microsoft.com/office/drawing/2014/main" id="{82D25A1D-E632-4638-9B0B-9EE939BCB8A1}"/>
              </a:ext>
            </a:extLst>
          </p:cNvPr>
          <p:cNvSpPr/>
          <p:nvPr/>
        </p:nvSpPr>
        <p:spPr>
          <a:xfrm>
            <a:off x="3306013" y="5790114"/>
            <a:ext cx="3479795" cy="938272"/>
          </a:xfrm>
          <a:prstGeom prst="rect">
            <a:avLst/>
          </a:prstGeom>
          <a:noFill/>
          <a:ln>
            <a:noFill/>
          </a:ln>
        </p:spPr>
        <p:txBody>
          <a:bodyPr spcFirstLastPara="1" wrap="square" lIns="91425" tIns="45700" rIns="91425" bIns="45700" anchor="t" anchorCtr="0">
            <a:noAutofit/>
          </a:bodyPr>
          <a:lstStyle/>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・プラスチックに係る資源循環促進法</a:t>
            </a:r>
            <a:endParaRPr lang="en-US" altLang="ja-JP" dirty="0">
              <a:solidFill>
                <a:schemeClr val="dk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・第五次循環型社会形成推進基本計画</a:t>
            </a:r>
            <a:endParaRPr lang="en-US" altLang="ja-JP" dirty="0">
              <a:solidFill>
                <a:schemeClr val="dk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・再資源化事業等高度化法</a:t>
            </a:r>
            <a:endParaRPr lang="en-US" dirty="0">
              <a:solidFill>
                <a:schemeClr val="dk1"/>
              </a:solidFill>
              <a:latin typeface="Meiryo UI" panose="020B0604030504040204" pitchFamily="50" charset="-128"/>
              <a:ea typeface="Meiryo UI" panose="020B0604030504040204" pitchFamily="50" charset="-128"/>
            </a:endParaRPr>
          </a:p>
        </p:txBody>
      </p:sp>
      <p:sp>
        <p:nvSpPr>
          <p:cNvPr id="54" name="Google Shape;152;g382f32fe972_0_0">
            <a:extLst>
              <a:ext uri="{FF2B5EF4-FFF2-40B4-BE49-F238E27FC236}">
                <a16:creationId xmlns:a16="http://schemas.microsoft.com/office/drawing/2014/main" id="{E10636EB-3A64-4AD7-AC9D-1744AEFE2CA9}"/>
              </a:ext>
            </a:extLst>
          </p:cNvPr>
          <p:cNvSpPr/>
          <p:nvPr/>
        </p:nvSpPr>
        <p:spPr>
          <a:xfrm>
            <a:off x="6679653" y="5883251"/>
            <a:ext cx="3258755" cy="938272"/>
          </a:xfrm>
          <a:prstGeom prst="rect">
            <a:avLst/>
          </a:prstGeom>
          <a:noFill/>
          <a:ln>
            <a:noFill/>
          </a:ln>
        </p:spPr>
        <p:txBody>
          <a:bodyPr spcFirstLastPara="1" wrap="square" lIns="91425" tIns="45700" rIns="91425" bIns="45700" anchor="t" anchorCtr="0">
            <a:noAutofit/>
          </a:bodyPr>
          <a:lstStyle/>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・生物多様性国家戦略</a:t>
            </a:r>
            <a:r>
              <a:rPr lang="en-US" altLang="ja-JP" dirty="0">
                <a:solidFill>
                  <a:schemeClr val="dk1"/>
                </a:solidFill>
                <a:latin typeface="Meiryo UI" panose="020B0604030504040204" pitchFamily="50" charset="-128"/>
                <a:ea typeface="Meiryo UI" panose="020B0604030504040204" pitchFamily="50" charset="-128"/>
              </a:rPr>
              <a:t>2023-2030</a:t>
            </a: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a:t>
            </a:r>
            <a:r>
              <a:rPr lang="en-US" altLang="ja-JP" dirty="0">
                <a:solidFill>
                  <a:schemeClr val="dk1"/>
                </a:solidFill>
                <a:latin typeface="Meiryo UI" panose="020B0604030504040204" pitchFamily="50" charset="-128"/>
                <a:ea typeface="Meiryo UI" panose="020B0604030504040204" pitchFamily="50" charset="-128"/>
              </a:rPr>
              <a:t>G7</a:t>
            </a:r>
            <a:r>
              <a:rPr lang="ja-JP" altLang="en-US" dirty="0">
                <a:solidFill>
                  <a:schemeClr val="dk1"/>
                </a:solidFill>
                <a:latin typeface="Meiryo UI" panose="020B0604030504040204" pitchFamily="50" charset="-128"/>
                <a:ea typeface="Meiryo UI" panose="020B0604030504040204" pitchFamily="50" charset="-128"/>
              </a:rPr>
              <a:t>ネイチャーポジティブ経済アライアンス</a:t>
            </a:r>
            <a:endParaRPr lang="en-US" altLang="ja-JP" dirty="0">
              <a:solidFill>
                <a:schemeClr val="dk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dk1"/>
                </a:solidFill>
                <a:latin typeface="Meiryo UI" panose="020B0604030504040204" pitchFamily="50" charset="-128"/>
                <a:ea typeface="Meiryo UI" panose="020B0604030504040204" pitchFamily="50" charset="-128"/>
              </a:rPr>
              <a:t>・地域生物多様性増進法</a:t>
            </a:r>
            <a:endParaRPr lang="en-US" dirty="0">
              <a:solidFill>
                <a:schemeClr val="dk1"/>
              </a:solidFill>
              <a:latin typeface="Meiryo UI" panose="020B0604030504040204" pitchFamily="50" charset="-128"/>
              <a:ea typeface="Meiryo UI" panose="020B0604030504040204" pitchFamily="50" charset="-128"/>
            </a:endParaRPr>
          </a:p>
        </p:txBody>
      </p:sp>
      <p:pic>
        <p:nvPicPr>
          <p:cNvPr id="55" name="image6.png">
            <a:extLst>
              <a:ext uri="{FF2B5EF4-FFF2-40B4-BE49-F238E27FC236}">
                <a16:creationId xmlns:a16="http://schemas.microsoft.com/office/drawing/2014/main" id="{F22216DB-4AFE-4727-BDF3-600A786D797E}"/>
              </a:ext>
            </a:extLst>
          </p:cNvPr>
          <p:cNvPicPr/>
          <p:nvPr/>
        </p:nvPicPr>
        <p:blipFill rotWithShape="1">
          <a:blip r:embed="rId2"/>
          <a:srcRect t="503" r="26911" b="50607"/>
          <a:stretch/>
        </p:blipFill>
        <p:spPr>
          <a:xfrm>
            <a:off x="5223932" y="3308167"/>
            <a:ext cx="4396009" cy="2114734"/>
          </a:xfrm>
          <a:prstGeom prst="rect">
            <a:avLst/>
          </a:prstGeom>
          <a:ln/>
        </p:spPr>
      </p:pic>
      <p:sp>
        <p:nvSpPr>
          <p:cNvPr id="56" name="四角形: 角を丸くする 55">
            <a:extLst>
              <a:ext uri="{FF2B5EF4-FFF2-40B4-BE49-F238E27FC236}">
                <a16:creationId xmlns:a16="http://schemas.microsoft.com/office/drawing/2014/main" id="{B8248456-24EF-454A-B2CA-8E06C766056D}"/>
              </a:ext>
            </a:extLst>
          </p:cNvPr>
          <p:cNvSpPr/>
          <p:nvPr/>
        </p:nvSpPr>
        <p:spPr>
          <a:xfrm>
            <a:off x="92527" y="3617424"/>
            <a:ext cx="4860473" cy="1775860"/>
          </a:xfrm>
          <a:prstGeom prst="roundRect">
            <a:avLst/>
          </a:prstGeom>
          <a:noFill/>
          <a:ln w="57150">
            <a:solidFill>
              <a:srgbClr val="007D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7" name="Google Shape;152;g382f32fe972_0_0">
            <a:extLst>
              <a:ext uri="{FF2B5EF4-FFF2-40B4-BE49-F238E27FC236}">
                <a16:creationId xmlns:a16="http://schemas.microsoft.com/office/drawing/2014/main" id="{64551A75-A4C6-40E3-8B37-48C6516CB120}"/>
              </a:ext>
            </a:extLst>
          </p:cNvPr>
          <p:cNvSpPr/>
          <p:nvPr/>
        </p:nvSpPr>
        <p:spPr>
          <a:xfrm>
            <a:off x="165100" y="3685303"/>
            <a:ext cx="4787900" cy="938272"/>
          </a:xfrm>
          <a:prstGeom prst="rect">
            <a:avLst/>
          </a:prstGeom>
          <a:noFill/>
          <a:ln>
            <a:noFill/>
          </a:ln>
        </p:spPr>
        <p:txBody>
          <a:bodyPr spcFirstLastPara="1" wrap="square" lIns="91425" tIns="45700" rIns="91425" bIns="45700" anchor="t" anchorCtr="0">
            <a:noAutofit/>
          </a:bodyPr>
          <a:lstStyle/>
          <a:p>
            <a:pPr marL="0" marR="0" lvl="0" indent="0" algn="l" rtl="0">
              <a:lnSpc>
                <a:spcPts val="2000"/>
              </a:lnSpc>
              <a:spcBef>
                <a:spcPts val="0"/>
              </a:spcBef>
              <a:spcAft>
                <a:spcPts val="0"/>
              </a:spcAft>
              <a:buNone/>
            </a:pPr>
            <a:r>
              <a:rPr lang="ja-JP" altLang="en-US" dirty="0">
                <a:solidFill>
                  <a:schemeClr val="tx1"/>
                </a:solidFill>
                <a:latin typeface="Meiryo UI" panose="020B0604030504040204" pitchFamily="50" charset="-128"/>
                <a:ea typeface="Meiryo UI" panose="020B0604030504040204" pitchFamily="50" charset="-128"/>
              </a:rPr>
              <a:t>第六次環境基本計画</a:t>
            </a:r>
            <a:endParaRPr lang="en-US" altLang="ja-JP" dirty="0">
              <a:solidFill>
                <a:schemeClr val="tx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tx1"/>
                </a:solidFill>
                <a:latin typeface="Meiryo UI" panose="020B0604030504040204" pitchFamily="50" charset="-128"/>
                <a:ea typeface="Meiryo UI" panose="020B0604030504040204" pitchFamily="50" charset="-128"/>
              </a:rPr>
              <a:t>・環境・経済・社会の統合的向上の共通した上位の目的として</a:t>
            </a:r>
            <a:endParaRPr lang="en-US" altLang="ja-JP" dirty="0">
              <a:solidFill>
                <a:schemeClr val="tx1"/>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b="1" dirty="0">
                <a:solidFill>
                  <a:srgbClr val="FF0000"/>
                </a:solidFill>
                <a:latin typeface="Meiryo UI" panose="020B0604030504040204" pitchFamily="50" charset="-128"/>
                <a:ea typeface="Meiryo UI" panose="020B0604030504040204" pitchFamily="50" charset="-128"/>
              </a:rPr>
              <a:t>「ウェルビーイング／高い生活の質」を設定</a:t>
            </a:r>
            <a:endParaRPr lang="en-US" altLang="ja-JP" b="1" dirty="0">
              <a:solidFill>
                <a:srgbClr val="FF0000"/>
              </a:solidFill>
              <a:latin typeface="Meiryo UI" panose="020B0604030504040204" pitchFamily="50" charset="-128"/>
              <a:ea typeface="Meiryo UI" panose="020B0604030504040204" pitchFamily="50" charset="-128"/>
            </a:endParaRPr>
          </a:p>
          <a:p>
            <a:pPr marL="0" marR="0" lvl="0" indent="0" algn="l" rtl="0">
              <a:lnSpc>
                <a:spcPts val="2000"/>
              </a:lnSpc>
              <a:spcBef>
                <a:spcPts val="0"/>
              </a:spcBef>
              <a:spcAft>
                <a:spcPts val="0"/>
              </a:spcAft>
              <a:buNone/>
            </a:pPr>
            <a:r>
              <a:rPr lang="ja-JP" altLang="en-US" dirty="0">
                <a:solidFill>
                  <a:schemeClr val="tx1"/>
                </a:solidFill>
                <a:latin typeface="Meiryo UI" panose="020B0604030504040204" pitchFamily="50" charset="-128"/>
                <a:ea typeface="Meiryo UI" panose="020B0604030504040204" pitchFamily="50" charset="-128"/>
              </a:rPr>
              <a:t>・「新たな成長」の基盤は、まずはストックとしての</a:t>
            </a:r>
            <a:r>
              <a:rPr lang="ja-JP" altLang="en-US" b="1" dirty="0">
                <a:solidFill>
                  <a:srgbClr val="FF0000"/>
                </a:solidFill>
                <a:latin typeface="Meiryo UI" panose="020B0604030504040204" pitchFamily="50" charset="-128"/>
                <a:ea typeface="Meiryo UI" panose="020B0604030504040204" pitchFamily="50" charset="-128"/>
              </a:rPr>
              <a:t>自然資本の維持・回復・充実を図ること</a:t>
            </a:r>
            <a:endParaRPr lang="en-US" b="1" dirty="0">
              <a:solidFill>
                <a:srgbClr val="FF0000"/>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C6E92DB7-D70A-4DB9-A645-721E613AF031}"/>
              </a:ext>
            </a:extLst>
          </p:cNvPr>
          <p:cNvSpPr txBox="1"/>
          <p:nvPr/>
        </p:nvSpPr>
        <p:spPr>
          <a:xfrm>
            <a:off x="9387411" y="-30775"/>
            <a:ext cx="583286" cy="307777"/>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rPr>
              <a:t>3</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869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16">
            <a:extLst>
              <a:ext uri="{FF2B5EF4-FFF2-40B4-BE49-F238E27FC236}">
                <a16:creationId xmlns:a16="http://schemas.microsoft.com/office/drawing/2014/main" id="{5238BE03-766D-48C1-ABC2-27AF12E2958A}"/>
              </a:ext>
            </a:extLst>
          </p:cNvPr>
          <p:cNvGraphicFramePr>
            <a:graphicFrameLocks noGrp="1"/>
          </p:cNvGraphicFramePr>
          <p:nvPr>
            <p:extLst>
              <p:ext uri="{D42A27DB-BD31-4B8C-83A1-F6EECF244321}">
                <p14:modId xmlns:p14="http://schemas.microsoft.com/office/powerpoint/2010/main" val="3093206085"/>
              </p:ext>
            </p:extLst>
          </p:nvPr>
        </p:nvGraphicFramePr>
        <p:xfrm>
          <a:off x="202226" y="3576478"/>
          <a:ext cx="9499599" cy="3103323"/>
        </p:xfrm>
        <a:graphic>
          <a:graphicData uri="http://schemas.openxmlformats.org/drawingml/2006/table">
            <a:tbl>
              <a:tblPr firstRow="1" bandRow="1">
                <a:tableStyleId>{1E171933-4619-4E11-9A3F-F7608DF75F80}</a:tableStyleId>
              </a:tblPr>
              <a:tblGrid>
                <a:gridCol w="1098707">
                  <a:extLst>
                    <a:ext uri="{9D8B030D-6E8A-4147-A177-3AD203B41FA5}">
                      <a16:colId xmlns:a16="http://schemas.microsoft.com/office/drawing/2014/main" val="3740535956"/>
                    </a:ext>
                  </a:extLst>
                </a:gridCol>
                <a:gridCol w="8400892">
                  <a:extLst>
                    <a:ext uri="{9D8B030D-6E8A-4147-A177-3AD203B41FA5}">
                      <a16:colId xmlns:a16="http://schemas.microsoft.com/office/drawing/2014/main" val="1251947871"/>
                    </a:ext>
                  </a:extLst>
                </a:gridCol>
              </a:tblGrid>
              <a:tr h="341119">
                <a:tc>
                  <a:txBody>
                    <a:bodyPr/>
                    <a:lstStyle/>
                    <a:p>
                      <a:pPr algn="ctr">
                        <a:lnSpc>
                          <a:spcPct val="100000"/>
                        </a:lnSpc>
                      </a:pPr>
                      <a:r>
                        <a:rPr kumimoji="1" lang="ja-JP" altLang="en-US" sz="1200" dirty="0">
                          <a:solidFill>
                            <a:schemeClr val="tx1"/>
                          </a:solidFill>
                          <a:latin typeface="Meiryo UI" panose="020B0604030504040204" pitchFamily="50" charset="-128"/>
                          <a:ea typeface="Meiryo UI" panose="020B0604030504040204" pitchFamily="50" charset="-128"/>
                        </a:rPr>
                        <a:t>分野</a:t>
                      </a:r>
                    </a:p>
                  </a:txBody>
                  <a:tcPr anchor="ctr">
                    <a:solidFill>
                      <a:schemeClr val="accent4">
                        <a:lumMod val="40000"/>
                        <a:lumOff val="60000"/>
                      </a:schemeClr>
                    </a:solidFill>
                  </a:tcPr>
                </a:tc>
                <a:tc>
                  <a:txBody>
                    <a:bodyPr/>
                    <a:lstStyle/>
                    <a:p>
                      <a:pPr algn="ctr">
                        <a:lnSpc>
                          <a:spcPct val="100000"/>
                        </a:lnSpc>
                      </a:pPr>
                      <a:r>
                        <a:rPr kumimoji="1" lang="en-US" altLang="ja-JP" sz="1200" dirty="0">
                          <a:solidFill>
                            <a:schemeClr val="tx1"/>
                          </a:solidFill>
                          <a:latin typeface="Meiryo UI" panose="020B0604030504040204" pitchFamily="50" charset="-128"/>
                          <a:ea typeface="Meiryo UI" panose="020B0604030504040204" pitchFamily="50" charset="-128"/>
                        </a:rPr>
                        <a:t>2030</a:t>
                      </a:r>
                      <a:r>
                        <a:rPr kumimoji="1" lang="ja-JP" altLang="en-US" sz="1200" dirty="0">
                          <a:solidFill>
                            <a:schemeClr val="tx1"/>
                          </a:solidFill>
                          <a:latin typeface="Meiryo UI" panose="020B0604030504040204" pitchFamily="50" charset="-128"/>
                          <a:ea typeface="Meiryo UI" panose="020B0604030504040204" pitchFamily="50" charset="-128"/>
                        </a:rPr>
                        <a:t>年の実現すべき姿に向けた取組の方向性</a:t>
                      </a:r>
                    </a:p>
                  </a:txBody>
                  <a:tcPr anchor="ctr">
                    <a:solidFill>
                      <a:schemeClr val="accent4">
                        <a:lumMod val="40000"/>
                        <a:lumOff val="60000"/>
                      </a:schemeClr>
                    </a:solidFill>
                  </a:tcPr>
                </a:tc>
                <a:extLst>
                  <a:ext uri="{0D108BD9-81ED-4DB2-BD59-A6C34878D82A}">
                    <a16:rowId xmlns:a16="http://schemas.microsoft.com/office/drawing/2014/main" val="1527477649"/>
                  </a:ext>
                </a:extLst>
              </a:tr>
              <a:tr h="530531">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脱炭素・省エネルギー分野</a:t>
                      </a:r>
                    </a:p>
                  </a:txBody>
                  <a:tcPr anchor="ctr">
                    <a:noFill/>
                  </a:tcPr>
                </a:tc>
                <a:tc>
                  <a:txBody>
                    <a:bodyPr/>
                    <a:lstStyle/>
                    <a:p>
                      <a:r>
                        <a:rPr lang="ja-JP" altLang="ja-JP" sz="1200" b="0" u="none" strike="noStrike" cap="none" dirty="0">
                          <a:solidFill>
                            <a:schemeClr val="dk1"/>
                          </a:solidFill>
                          <a:effectLst/>
                          <a:latin typeface="Meiryo UI" panose="020B0604030504040204" pitchFamily="50" charset="-128"/>
                          <a:ea typeface="Meiryo UI" panose="020B0604030504040204" pitchFamily="50" charset="-128"/>
                          <a:sym typeface="Arial"/>
                        </a:rPr>
                        <a:t>カーボンニュートラルの実現に向けて、大阪・関西万博で披露された</a:t>
                      </a:r>
                      <a:r>
                        <a:rPr lang="ja-JP" altLang="en-US" sz="1200" b="1" u="none" strike="noStrike" cap="none" dirty="0">
                          <a:solidFill>
                            <a:srgbClr val="FF0000"/>
                          </a:solidFill>
                          <a:effectLst/>
                          <a:latin typeface="Meiryo UI" panose="020B0604030504040204" pitchFamily="50" charset="-128"/>
                          <a:ea typeface="Meiryo UI" panose="020B0604030504040204" pitchFamily="50" charset="-128"/>
                          <a:sym typeface="Arial"/>
                        </a:rPr>
                        <a:t>次世代型</a:t>
                      </a:r>
                      <a:r>
                        <a:rPr lang="ja-JP" altLang="ja-JP" sz="1200" b="1" u="none" strike="noStrike" cap="none" dirty="0">
                          <a:solidFill>
                            <a:srgbClr val="FF0000"/>
                          </a:solidFill>
                          <a:effectLst/>
                          <a:latin typeface="Meiryo UI" panose="020B0604030504040204" pitchFamily="50" charset="-128"/>
                          <a:ea typeface="Meiryo UI" panose="020B0604030504040204" pitchFamily="50" charset="-128"/>
                          <a:sym typeface="Arial"/>
                        </a:rPr>
                        <a:t>太陽電池や</a:t>
                      </a:r>
                      <a:r>
                        <a:rPr lang="en-US" altLang="ja-JP" sz="1200" b="1" u="none" strike="noStrike" cap="none" dirty="0">
                          <a:solidFill>
                            <a:srgbClr val="FF0000"/>
                          </a:solidFill>
                          <a:effectLst/>
                          <a:latin typeface="Meiryo UI" panose="020B0604030504040204" pitchFamily="50" charset="-128"/>
                          <a:ea typeface="Meiryo UI" panose="020B0604030504040204" pitchFamily="50" charset="-128"/>
                          <a:sym typeface="Arial"/>
                        </a:rPr>
                        <a:t>EV</a:t>
                      </a:r>
                      <a:r>
                        <a:rPr lang="ja-JP" altLang="ja-JP" sz="1200" b="1" u="none" strike="noStrike" cap="none" dirty="0">
                          <a:solidFill>
                            <a:srgbClr val="FF0000"/>
                          </a:solidFill>
                          <a:effectLst/>
                          <a:latin typeface="Meiryo UI" panose="020B0604030504040204" pitchFamily="50" charset="-128"/>
                          <a:ea typeface="Meiryo UI" panose="020B0604030504040204" pitchFamily="50" charset="-128"/>
                          <a:sym typeface="Arial"/>
                        </a:rPr>
                        <a:t>ワイヤレス給電など</a:t>
                      </a:r>
                      <a:r>
                        <a:rPr lang="ja-JP" altLang="en-US" sz="1200" b="0" u="none" strike="noStrike" cap="none" dirty="0">
                          <a:solidFill>
                            <a:schemeClr val="tx1"/>
                          </a:solidFill>
                          <a:effectLst/>
                          <a:latin typeface="Meiryo UI" panose="020B0604030504040204" pitchFamily="50" charset="-128"/>
                          <a:ea typeface="Meiryo UI" panose="020B0604030504040204" pitchFamily="50" charset="-128"/>
                          <a:sym typeface="Arial"/>
                        </a:rPr>
                        <a:t>先進</a:t>
                      </a:r>
                      <a:r>
                        <a:rPr lang="ja-JP" altLang="ja-JP" sz="1200" b="0" u="none" strike="noStrike" cap="none" dirty="0">
                          <a:solidFill>
                            <a:schemeClr val="tx1"/>
                          </a:solidFill>
                          <a:effectLst/>
                          <a:latin typeface="Meiryo UI" panose="020B0604030504040204" pitchFamily="50" charset="-128"/>
                          <a:ea typeface="Meiryo UI" panose="020B0604030504040204" pitchFamily="50" charset="-128"/>
                          <a:sym typeface="Arial"/>
                        </a:rPr>
                        <a:t>技術の社会実装</a:t>
                      </a:r>
                      <a:r>
                        <a:rPr lang="ja-JP" altLang="en-US" sz="1200" b="0" u="none" strike="noStrike" cap="none" dirty="0">
                          <a:solidFill>
                            <a:schemeClr val="tx1"/>
                          </a:solidFill>
                          <a:effectLst/>
                          <a:latin typeface="Meiryo UI" panose="020B0604030504040204" pitchFamily="50" charset="-128"/>
                          <a:ea typeface="Meiryo UI" panose="020B0604030504040204" pitchFamily="50" charset="-128"/>
                          <a:sym typeface="Arial"/>
                        </a:rPr>
                        <a:t>を通じた脱炭素化の加速</a:t>
                      </a:r>
                      <a:endParaRPr lang="ja-JP" altLang="ja-JP" sz="1200" b="0" i="0" u="none" strike="noStrike" cap="none" dirty="0">
                        <a:solidFill>
                          <a:schemeClr val="tx1"/>
                        </a:solidFill>
                        <a:effectLst/>
                        <a:latin typeface="Meiryo UI" panose="020B0604030504040204" pitchFamily="50" charset="-128"/>
                        <a:ea typeface="Meiryo UI" panose="020B0604030504040204" pitchFamily="50" charset="-128"/>
                        <a:cs typeface="+mn-cs"/>
                        <a:sym typeface="Arial"/>
                      </a:endParaRPr>
                    </a:p>
                  </a:txBody>
                  <a:tcPr anchor="ctr">
                    <a:noFill/>
                  </a:tcPr>
                </a:tc>
                <a:extLst>
                  <a:ext uri="{0D108BD9-81ED-4DB2-BD59-A6C34878D82A}">
                    <a16:rowId xmlns:a16="http://schemas.microsoft.com/office/drawing/2014/main" val="3150281444"/>
                  </a:ext>
                </a:extLst>
              </a:tr>
              <a:tr h="530531">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資源循環分野</a:t>
                      </a:r>
                    </a:p>
                  </a:txBody>
                  <a:tcPr anchor="ctr">
                    <a:noFill/>
                  </a:tcPr>
                </a:tc>
                <a:tc>
                  <a:txBody>
                    <a:bodyPr/>
                    <a:lstStyle/>
                    <a:p>
                      <a:r>
                        <a:rPr lang="ja-JP" altLang="en-US" sz="1200" b="0" u="none" strike="noStrike" cap="none" dirty="0">
                          <a:solidFill>
                            <a:schemeClr val="tx1"/>
                          </a:solidFill>
                          <a:effectLst/>
                          <a:latin typeface="Meiryo UI" panose="020B0604030504040204" pitchFamily="50" charset="-128"/>
                          <a:ea typeface="Meiryo UI" panose="020B0604030504040204" pitchFamily="50" charset="-128"/>
                          <a:sym typeface="Arial"/>
                        </a:rPr>
                        <a:t>循環型社会の形成</a:t>
                      </a:r>
                      <a:r>
                        <a:rPr lang="ja-JP" altLang="ja-JP" sz="1200" b="0" u="none" strike="noStrike" cap="none" dirty="0">
                          <a:solidFill>
                            <a:schemeClr val="tx1"/>
                          </a:solidFill>
                          <a:effectLst/>
                          <a:latin typeface="Meiryo UI" panose="020B0604030504040204" pitchFamily="50" charset="-128"/>
                          <a:ea typeface="Meiryo UI" panose="020B0604030504040204" pitchFamily="50" charset="-128"/>
                          <a:sym typeface="Arial"/>
                        </a:rPr>
                        <a:t>に向けて、大阪・関西万博で取り組まれた</a:t>
                      </a:r>
                      <a:r>
                        <a:rPr lang="ja-JP" altLang="en-US" sz="1200" b="1" u="none" strike="noStrike" cap="none" dirty="0">
                          <a:solidFill>
                            <a:srgbClr val="FF0000"/>
                          </a:solidFill>
                          <a:effectLst/>
                          <a:latin typeface="Meiryo UI" panose="020B0604030504040204" pitchFamily="50" charset="-128"/>
                          <a:ea typeface="Meiryo UI" panose="020B0604030504040204" pitchFamily="50" charset="-128"/>
                          <a:sym typeface="Arial"/>
                        </a:rPr>
                        <a:t>使い捨てプラスチックごみ対策</a:t>
                      </a:r>
                      <a:r>
                        <a:rPr lang="ja-JP" altLang="ja-JP" sz="1200" b="0" u="none" strike="noStrike" cap="none" dirty="0">
                          <a:solidFill>
                            <a:schemeClr val="tx1"/>
                          </a:solidFill>
                          <a:effectLst/>
                          <a:latin typeface="Meiryo UI" panose="020B0604030504040204" pitchFamily="50" charset="-128"/>
                          <a:ea typeface="Meiryo UI" panose="020B0604030504040204" pitchFamily="50" charset="-128"/>
                          <a:sym typeface="Arial"/>
                        </a:rPr>
                        <a:t>、</a:t>
                      </a:r>
                      <a:r>
                        <a:rPr lang="ja-JP" altLang="ja-JP" sz="1200" b="1" u="none" strike="noStrike" cap="none" dirty="0">
                          <a:solidFill>
                            <a:srgbClr val="FF0000"/>
                          </a:solidFill>
                          <a:effectLst/>
                          <a:latin typeface="Meiryo UI" panose="020B0604030504040204" pitchFamily="50" charset="-128"/>
                          <a:ea typeface="Meiryo UI" panose="020B0604030504040204" pitchFamily="50" charset="-128"/>
                          <a:sym typeface="Arial"/>
                        </a:rPr>
                        <a:t>ごみの分別</a:t>
                      </a:r>
                      <a:r>
                        <a:rPr lang="ja-JP" altLang="ja-JP" sz="1200" b="0" u="none" strike="noStrike" cap="none" dirty="0">
                          <a:solidFill>
                            <a:schemeClr val="tx1"/>
                          </a:solidFill>
                          <a:effectLst/>
                          <a:latin typeface="Meiryo UI" panose="020B0604030504040204" pitchFamily="50" charset="-128"/>
                          <a:ea typeface="Meiryo UI" panose="020B0604030504040204" pitchFamily="50" charset="-128"/>
                          <a:sym typeface="Arial"/>
                        </a:rPr>
                        <a:t>や回収の徹底</a:t>
                      </a:r>
                      <a:r>
                        <a:rPr lang="ja-JP" altLang="en-US" sz="1200" b="0" u="none" strike="noStrike" cap="none" dirty="0">
                          <a:solidFill>
                            <a:schemeClr val="tx1"/>
                          </a:solidFill>
                          <a:effectLst/>
                          <a:latin typeface="Meiryo UI" panose="020B0604030504040204" pitchFamily="50" charset="-128"/>
                          <a:ea typeface="Meiryo UI" panose="020B0604030504040204" pitchFamily="50" charset="-128"/>
                          <a:sym typeface="Arial"/>
                        </a:rPr>
                        <a:t>、ペットボトルの</a:t>
                      </a:r>
                      <a:r>
                        <a:rPr lang="ja-JP" altLang="ja-JP" sz="1200" b="1" u="none" strike="noStrike" cap="none" dirty="0">
                          <a:solidFill>
                            <a:srgbClr val="FF0000"/>
                          </a:solidFill>
                          <a:effectLst/>
                          <a:latin typeface="Meiryo UI" panose="020B0604030504040204" pitchFamily="50" charset="-128"/>
                          <a:ea typeface="Meiryo UI" panose="020B0604030504040204" pitchFamily="50" charset="-128"/>
                          <a:sym typeface="Arial"/>
                        </a:rPr>
                        <a:t>水平リサイクル</a:t>
                      </a:r>
                      <a:r>
                        <a:rPr lang="ja-JP" altLang="ja-JP" sz="1200" b="0" u="none" strike="noStrike" cap="none" dirty="0">
                          <a:solidFill>
                            <a:schemeClr val="tx1"/>
                          </a:solidFill>
                          <a:effectLst/>
                          <a:latin typeface="Meiryo UI" panose="020B0604030504040204" pitchFamily="50" charset="-128"/>
                          <a:ea typeface="Meiryo UI" panose="020B0604030504040204" pitchFamily="50" charset="-128"/>
                          <a:sym typeface="Arial"/>
                        </a:rPr>
                        <a:t>、食品ロス対策など資源循環に係る取組により、府民の行動変容</a:t>
                      </a:r>
                      <a:r>
                        <a:rPr lang="ja-JP" altLang="en-US" sz="1200" b="0" u="none" strike="noStrike" cap="none" dirty="0">
                          <a:solidFill>
                            <a:schemeClr val="tx1"/>
                          </a:solidFill>
                          <a:effectLst/>
                          <a:latin typeface="Meiryo UI" panose="020B0604030504040204" pitchFamily="50" charset="-128"/>
                          <a:ea typeface="Meiryo UI" panose="020B0604030504040204" pitchFamily="50" charset="-128"/>
                          <a:sym typeface="Arial"/>
                        </a:rPr>
                        <a:t>を</a:t>
                      </a:r>
                      <a:r>
                        <a:rPr lang="ja-JP" altLang="ja-JP" sz="1200" b="0" u="none" strike="noStrike" cap="none" dirty="0">
                          <a:solidFill>
                            <a:schemeClr val="tx1"/>
                          </a:solidFill>
                          <a:effectLst/>
                          <a:latin typeface="Meiryo UI" panose="020B0604030504040204" pitchFamily="50" charset="-128"/>
                          <a:ea typeface="Meiryo UI" panose="020B0604030504040204" pitchFamily="50" charset="-128"/>
                          <a:sym typeface="Arial"/>
                        </a:rPr>
                        <a:t>促進</a:t>
                      </a:r>
                      <a:endParaRPr lang="ja-JP" altLang="ja-JP" sz="1200" b="0" i="0" u="none" strike="noStrike" cap="none" dirty="0">
                        <a:solidFill>
                          <a:schemeClr val="tx1"/>
                        </a:solidFill>
                        <a:effectLst/>
                        <a:latin typeface="Meiryo UI" panose="020B0604030504040204" pitchFamily="50" charset="-128"/>
                        <a:ea typeface="Meiryo UI" panose="020B0604030504040204" pitchFamily="50" charset="-128"/>
                        <a:cs typeface="+mn-cs"/>
                        <a:sym typeface="Arial"/>
                      </a:endParaRPr>
                    </a:p>
                  </a:txBody>
                  <a:tcPr anchor="ctr">
                    <a:noFill/>
                  </a:tcPr>
                </a:tc>
                <a:extLst>
                  <a:ext uri="{0D108BD9-81ED-4DB2-BD59-A6C34878D82A}">
                    <a16:rowId xmlns:a16="http://schemas.microsoft.com/office/drawing/2014/main" val="2463407126"/>
                  </a:ext>
                </a:extLst>
              </a:tr>
              <a:tr h="530531">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全てのいのちの共生分野</a:t>
                      </a:r>
                    </a:p>
                  </a:txBody>
                  <a:tcPr anchor="ctr">
                    <a:noFill/>
                  </a:tcPr>
                </a:tc>
                <a:tc>
                  <a:txBody>
                    <a:bodyPr/>
                    <a:lstStyle/>
                    <a:p>
                      <a:r>
                        <a:rPr lang="en-US" altLang="ja-JP" sz="1200" b="0" u="none" strike="noStrike" cap="none" dirty="0">
                          <a:solidFill>
                            <a:schemeClr val="dk1"/>
                          </a:solidFill>
                          <a:effectLst/>
                          <a:latin typeface="Meiryo UI" panose="020B0604030504040204" pitchFamily="50" charset="-128"/>
                          <a:ea typeface="Meiryo UI" panose="020B0604030504040204" pitchFamily="50" charset="-128"/>
                          <a:sym typeface="Arial"/>
                        </a:rPr>
                        <a:t>30by30</a:t>
                      </a:r>
                      <a:r>
                        <a:rPr lang="ja-JP" altLang="en-US" sz="1200" b="0" u="none" strike="noStrike" cap="none" dirty="0">
                          <a:solidFill>
                            <a:schemeClr val="dk1"/>
                          </a:solidFill>
                          <a:effectLst/>
                          <a:latin typeface="Meiryo UI" panose="020B0604030504040204" pitchFamily="50" charset="-128"/>
                          <a:ea typeface="Meiryo UI" panose="020B0604030504040204" pitchFamily="50" charset="-128"/>
                          <a:sym typeface="Arial"/>
                        </a:rPr>
                        <a:t>目標の達成などネイチャーポジティブの実現に向けて、</a:t>
                      </a:r>
                      <a:r>
                        <a:rPr lang="ja-JP" altLang="ja-JP" sz="1200" b="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TNFDや</a:t>
                      </a:r>
                      <a:r>
                        <a:rPr lang="ja-JP" altLang="ja-JP" sz="1200" b="1"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rPr>
                        <a:t>自然共生サイト制度</a:t>
                      </a:r>
                      <a:r>
                        <a:rPr lang="ja-JP" altLang="ja-JP" sz="1200" b="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促進、</a:t>
                      </a:r>
                      <a:r>
                        <a:rPr lang="ja-JP" altLang="en-US" sz="1200" b="0" u="none" strike="noStrike" cap="none" dirty="0">
                          <a:solidFill>
                            <a:schemeClr val="dk1"/>
                          </a:solidFill>
                          <a:effectLst/>
                          <a:latin typeface="Meiryo UI" panose="020B0604030504040204" pitchFamily="50" charset="-128"/>
                          <a:ea typeface="Meiryo UI" panose="020B0604030504040204" pitchFamily="50" charset="-128"/>
                          <a:sym typeface="Arial"/>
                        </a:rPr>
                        <a:t>自然を活用した解決策（</a:t>
                      </a:r>
                      <a:r>
                        <a:rPr lang="en-US" altLang="ja-JP" sz="1200" b="0" u="none" strike="noStrike" cap="none" dirty="0" err="1">
                          <a:solidFill>
                            <a:schemeClr val="dk1"/>
                          </a:solidFill>
                          <a:effectLst/>
                          <a:latin typeface="Meiryo UI" panose="020B0604030504040204" pitchFamily="50" charset="-128"/>
                          <a:ea typeface="Meiryo UI" panose="020B0604030504040204" pitchFamily="50" charset="-128"/>
                          <a:sym typeface="Arial"/>
                        </a:rPr>
                        <a:t>NbS</a:t>
                      </a:r>
                      <a:r>
                        <a:rPr lang="ja-JP" altLang="en-US" sz="1200" b="0" u="none" strike="noStrike" cap="none" dirty="0">
                          <a:solidFill>
                            <a:schemeClr val="dk1"/>
                          </a:solidFill>
                          <a:effectLst/>
                          <a:latin typeface="Meiryo UI" panose="020B0604030504040204" pitchFamily="50" charset="-128"/>
                          <a:ea typeface="Meiryo UI" panose="020B0604030504040204" pitchFamily="50" charset="-128"/>
                          <a:sym typeface="Arial"/>
                        </a:rPr>
                        <a:t>）となる取組を行政・事業者・民間団体など各主体とともに推進することにより、府民の行動変容</a:t>
                      </a:r>
                      <a:r>
                        <a:rPr lang="ja-JP" altLang="en-US" sz="1200" b="0" u="none" strike="noStrike" cap="none" dirty="0">
                          <a:solidFill>
                            <a:schemeClr val="tx1"/>
                          </a:solidFill>
                          <a:effectLst/>
                          <a:latin typeface="Meiryo UI" panose="020B0604030504040204" pitchFamily="50" charset="-128"/>
                          <a:ea typeface="Meiryo UI" panose="020B0604030504040204" pitchFamily="50" charset="-128"/>
                          <a:sym typeface="Arial"/>
                        </a:rPr>
                        <a:t>を</a:t>
                      </a:r>
                      <a:r>
                        <a:rPr lang="ja-JP" altLang="en-US" sz="1200" b="0" u="none" strike="noStrike" cap="none" dirty="0">
                          <a:solidFill>
                            <a:schemeClr val="dk1"/>
                          </a:solidFill>
                          <a:effectLst/>
                          <a:latin typeface="Meiryo UI" panose="020B0604030504040204" pitchFamily="50" charset="-128"/>
                          <a:ea typeface="Meiryo UI" panose="020B0604030504040204" pitchFamily="50" charset="-128"/>
                          <a:sym typeface="Arial"/>
                        </a:rPr>
                        <a:t>促進</a:t>
                      </a:r>
                      <a:endParaRPr lang="ja-JP" altLang="ja-JP" sz="1200" b="0" i="0" u="none" strike="noStrike" cap="none" dirty="0">
                        <a:solidFill>
                          <a:schemeClr val="dk1"/>
                        </a:solidFill>
                        <a:effectLst/>
                        <a:latin typeface="Meiryo UI" panose="020B0604030504040204" pitchFamily="50" charset="-128"/>
                        <a:ea typeface="Meiryo UI" panose="020B0604030504040204" pitchFamily="50" charset="-128"/>
                        <a:cs typeface="+mn-cs"/>
                        <a:sym typeface="Arial"/>
                      </a:endParaRPr>
                    </a:p>
                  </a:txBody>
                  <a:tcPr anchor="ctr">
                    <a:noFill/>
                  </a:tcPr>
                </a:tc>
                <a:extLst>
                  <a:ext uri="{0D108BD9-81ED-4DB2-BD59-A6C34878D82A}">
                    <a16:rowId xmlns:a16="http://schemas.microsoft.com/office/drawing/2014/main" val="1398559378"/>
                  </a:ext>
                </a:extLst>
              </a:tr>
              <a:tr h="530531">
                <a:tc>
                  <a:txBody>
                    <a:bodyPr/>
                    <a:lstStyle/>
                    <a:p>
                      <a:pPr algn="ctr">
                        <a:lnSpc>
                          <a:spcPct val="100000"/>
                        </a:lnSpc>
                      </a:pPr>
                      <a:r>
                        <a:rPr kumimoji="1" lang="ja-JP" altLang="en-US" sz="1200" dirty="0">
                          <a:solidFill>
                            <a:schemeClr val="tx1"/>
                          </a:solidFill>
                          <a:latin typeface="Meiryo UI" panose="020B0604030504040204" pitchFamily="50" charset="-128"/>
                          <a:ea typeface="Meiryo UI" panose="020B0604030504040204" pitchFamily="50" charset="-128"/>
                        </a:rPr>
                        <a:t>健康で安心な暮らし分野</a:t>
                      </a:r>
                    </a:p>
                  </a:txBody>
                  <a:tcPr anchor="ctr">
                    <a:noFill/>
                  </a:tcPr>
                </a:tc>
                <a:tc>
                  <a:txBody>
                    <a:bodyPr/>
                    <a:lstStyle/>
                    <a:p>
                      <a:r>
                        <a:rPr lang="ja-JP" altLang="en-US" sz="1200" b="0" u="none" strike="noStrike" cap="none" dirty="0">
                          <a:solidFill>
                            <a:schemeClr val="tx1"/>
                          </a:solidFill>
                          <a:effectLst/>
                          <a:latin typeface="Meiryo UI" panose="020B0604030504040204" pitchFamily="50" charset="-128"/>
                          <a:ea typeface="Meiryo UI" panose="020B0604030504040204" pitchFamily="50" charset="-128"/>
                          <a:sym typeface="Arial"/>
                        </a:rPr>
                        <a:t>生活環境保全目標の達成と維持を図るための環境監視及び事業者への規制指導、化学物質のリスク管理の推進や環境アセスメント制度の運用等を行うとともに、</a:t>
                      </a:r>
                      <a:r>
                        <a:rPr lang="ja-JP" altLang="en-US" sz="1200" b="1" u="none" strike="noStrike" cap="none" dirty="0">
                          <a:solidFill>
                            <a:srgbClr val="FF0000"/>
                          </a:solidFill>
                          <a:effectLst/>
                          <a:latin typeface="Meiryo UI" panose="020B0604030504040204" pitchFamily="50" charset="-128"/>
                          <a:ea typeface="Meiryo UI" panose="020B0604030504040204" pitchFamily="50" charset="-128"/>
                          <a:sym typeface="Arial"/>
                        </a:rPr>
                        <a:t>マイボトル給水機</a:t>
                      </a:r>
                      <a:r>
                        <a:rPr lang="ja-JP" altLang="en-US" sz="1200" b="0" u="none" strike="noStrike" cap="none" dirty="0">
                          <a:solidFill>
                            <a:schemeClr val="tx1"/>
                          </a:solidFill>
                          <a:effectLst/>
                          <a:latin typeface="Meiryo UI" panose="020B0604030504040204" pitchFamily="50" charset="-128"/>
                          <a:ea typeface="Meiryo UI" panose="020B0604030504040204" pitchFamily="50" charset="-128"/>
                          <a:sym typeface="Arial"/>
                        </a:rPr>
                        <a:t>の普及等による海洋プラスチックごみ対策やブルーカーボン生態系の保全・再生・創出を推進</a:t>
                      </a:r>
                      <a:endParaRPr lang="ja-JP" altLang="ja-JP" sz="1200" b="0" i="0" u="none" strike="noStrike" cap="none" dirty="0">
                        <a:solidFill>
                          <a:schemeClr val="tx1"/>
                        </a:solidFill>
                        <a:effectLst/>
                        <a:latin typeface="Meiryo UI" panose="020B0604030504040204" pitchFamily="50" charset="-128"/>
                        <a:ea typeface="Meiryo UI" panose="020B0604030504040204" pitchFamily="50" charset="-128"/>
                        <a:cs typeface="+mn-cs"/>
                        <a:sym typeface="Arial"/>
                      </a:endParaRPr>
                    </a:p>
                  </a:txBody>
                  <a:tcPr anchor="ctr">
                    <a:noFill/>
                  </a:tcPr>
                </a:tc>
                <a:extLst>
                  <a:ext uri="{0D108BD9-81ED-4DB2-BD59-A6C34878D82A}">
                    <a16:rowId xmlns:a16="http://schemas.microsoft.com/office/drawing/2014/main" val="922540065"/>
                  </a:ext>
                </a:extLst>
              </a:tr>
              <a:tr h="603861">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魅力と活力ある快適な地域づくり分野</a:t>
                      </a:r>
                    </a:p>
                  </a:txBody>
                  <a:tcPr anchor="ctr">
                    <a:noFill/>
                  </a:tcPr>
                </a:tc>
                <a:tc>
                  <a:txBody>
                    <a:bodyPr/>
                    <a:lstStyle/>
                    <a:p>
                      <a:r>
                        <a:rPr lang="ja-JP" altLang="ja-JP" sz="1200" b="0" u="none" strike="noStrike" cap="none" dirty="0">
                          <a:solidFill>
                            <a:schemeClr val="dk1"/>
                          </a:solidFill>
                          <a:effectLst/>
                          <a:latin typeface="Meiryo UI" panose="020B0604030504040204" pitchFamily="50" charset="-128"/>
                          <a:ea typeface="Meiryo UI" panose="020B0604030504040204" pitchFamily="50" charset="-128"/>
                          <a:sym typeface="Arial"/>
                        </a:rPr>
                        <a:t>みどり豊かな環境都市の実現に向けて、大阪・関西万博で実施された</a:t>
                      </a:r>
                      <a:r>
                        <a:rPr lang="ja-JP" altLang="ja-JP" sz="1200" b="0" u="none" strike="noStrike" cap="none" dirty="0">
                          <a:solidFill>
                            <a:schemeClr val="tx1"/>
                          </a:solidFill>
                          <a:effectLst/>
                          <a:latin typeface="Meiryo UI" panose="020B0604030504040204" pitchFamily="50" charset="-128"/>
                          <a:ea typeface="Meiryo UI" panose="020B0604030504040204" pitchFamily="50" charset="-128"/>
                          <a:sym typeface="Arial"/>
                        </a:rPr>
                        <a:t>環境教育・ESDプログラム、</a:t>
                      </a:r>
                      <a:r>
                        <a:rPr lang="ja-JP" altLang="ja-JP" sz="1200" b="1" u="none" strike="noStrike" cap="none" dirty="0">
                          <a:solidFill>
                            <a:srgbClr val="FF0000"/>
                          </a:solidFill>
                          <a:effectLst/>
                          <a:latin typeface="Meiryo UI" panose="020B0604030504040204" pitchFamily="50" charset="-128"/>
                          <a:ea typeface="Meiryo UI" panose="020B0604030504040204" pitchFamily="50" charset="-128"/>
                          <a:sym typeface="Arial"/>
                        </a:rPr>
                        <a:t>「大屋根リング」に見られる木材利用、</a:t>
                      </a:r>
                      <a:r>
                        <a:rPr lang="ja-JP" altLang="ja-JP" sz="1200" b="0" u="none" strike="noStrike" cap="none" dirty="0">
                          <a:solidFill>
                            <a:schemeClr val="tx1"/>
                          </a:solidFill>
                          <a:effectLst/>
                          <a:latin typeface="Meiryo UI" panose="020B0604030504040204" pitchFamily="50" charset="-128"/>
                          <a:ea typeface="Meiryo UI" panose="020B0604030504040204" pitchFamily="50" charset="-128"/>
                          <a:sym typeface="Arial"/>
                        </a:rPr>
                        <a:t>会場内で</a:t>
                      </a:r>
                      <a:r>
                        <a:rPr lang="ja-JP" altLang="en-US" sz="1200" b="0" u="none" strike="noStrike" cap="none" dirty="0">
                          <a:solidFill>
                            <a:schemeClr val="tx1"/>
                          </a:solidFill>
                          <a:effectLst/>
                          <a:latin typeface="Meiryo UI" panose="020B0604030504040204" pitchFamily="50" charset="-128"/>
                          <a:ea typeface="Meiryo UI" panose="020B0604030504040204" pitchFamily="50" charset="-128"/>
                          <a:sym typeface="Arial"/>
                        </a:rPr>
                        <a:t>実施された</a:t>
                      </a:r>
                      <a:r>
                        <a:rPr lang="ja-JP" altLang="ja-JP" sz="1200" b="1" u="none" strike="noStrike" cap="none" dirty="0">
                          <a:solidFill>
                            <a:srgbClr val="FF0000"/>
                          </a:solidFill>
                          <a:effectLst/>
                          <a:latin typeface="Meiryo UI" panose="020B0604030504040204" pitchFamily="50" charset="-128"/>
                          <a:ea typeface="Meiryo UI" panose="020B0604030504040204" pitchFamily="50" charset="-128"/>
                          <a:sym typeface="Arial"/>
                        </a:rPr>
                        <a:t>暑さ対策</a:t>
                      </a:r>
                      <a:r>
                        <a:rPr lang="ja-JP" altLang="ja-JP" sz="1200" b="0" u="none" strike="noStrike" cap="none" dirty="0">
                          <a:solidFill>
                            <a:schemeClr val="tx1"/>
                          </a:solidFill>
                          <a:effectLst/>
                          <a:latin typeface="Meiryo UI" panose="020B0604030504040204" pitchFamily="50" charset="-128"/>
                          <a:ea typeface="Meiryo UI" panose="020B0604030504040204" pitchFamily="50" charset="-128"/>
                          <a:sym typeface="Arial"/>
                        </a:rPr>
                        <a:t>など様々な取組</a:t>
                      </a:r>
                      <a:r>
                        <a:rPr lang="ja-JP" altLang="ja-JP" sz="1200" b="0" u="none" strike="noStrike" cap="none" dirty="0">
                          <a:solidFill>
                            <a:schemeClr val="dk1"/>
                          </a:solidFill>
                          <a:effectLst/>
                          <a:latin typeface="Meiryo UI" panose="020B0604030504040204" pitchFamily="50" charset="-128"/>
                          <a:ea typeface="Meiryo UI" panose="020B0604030504040204" pitchFamily="50" charset="-128"/>
                          <a:sym typeface="Arial"/>
                        </a:rPr>
                        <a:t>を社会に展開し、府民の行動変容</a:t>
                      </a:r>
                      <a:r>
                        <a:rPr lang="ja-JP" altLang="en-US" sz="1200" b="0" u="none" strike="noStrike" cap="none" dirty="0">
                          <a:solidFill>
                            <a:schemeClr val="tx1"/>
                          </a:solidFill>
                          <a:effectLst/>
                          <a:latin typeface="Meiryo UI" panose="020B0604030504040204" pitchFamily="50" charset="-128"/>
                          <a:ea typeface="Meiryo UI" panose="020B0604030504040204" pitchFamily="50" charset="-128"/>
                          <a:sym typeface="Arial"/>
                        </a:rPr>
                        <a:t>を</a:t>
                      </a:r>
                      <a:r>
                        <a:rPr lang="ja-JP" altLang="ja-JP" sz="1200" b="0" u="none" strike="noStrike" cap="none" dirty="0">
                          <a:solidFill>
                            <a:schemeClr val="dk1"/>
                          </a:solidFill>
                          <a:effectLst/>
                          <a:latin typeface="Meiryo UI" panose="020B0604030504040204" pitchFamily="50" charset="-128"/>
                          <a:ea typeface="Meiryo UI" panose="020B0604030504040204" pitchFamily="50" charset="-128"/>
                          <a:sym typeface="Arial"/>
                        </a:rPr>
                        <a:t>促進</a:t>
                      </a:r>
                      <a:endParaRPr lang="ja-JP" altLang="ja-JP" sz="1200" b="0" i="0" u="none" strike="noStrike" cap="none" dirty="0">
                        <a:solidFill>
                          <a:schemeClr val="dk1"/>
                        </a:solidFill>
                        <a:effectLst/>
                        <a:latin typeface="Meiryo UI" panose="020B0604030504040204" pitchFamily="50" charset="-128"/>
                        <a:ea typeface="Meiryo UI" panose="020B0604030504040204" pitchFamily="50" charset="-128"/>
                        <a:cs typeface="+mn-cs"/>
                        <a:sym typeface="Arial"/>
                      </a:endParaRPr>
                    </a:p>
                  </a:txBody>
                  <a:tcPr anchor="ctr">
                    <a:noFill/>
                  </a:tcPr>
                </a:tc>
                <a:extLst>
                  <a:ext uri="{0D108BD9-81ED-4DB2-BD59-A6C34878D82A}">
                    <a16:rowId xmlns:a16="http://schemas.microsoft.com/office/drawing/2014/main" val="2761116635"/>
                  </a:ext>
                </a:extLst>
              </a:tr>
            </a:tbl>
          </a:graphicData>
        </a:graphic>
      </p:graphicFrame>
      <p:sp>
        <p:nvSpPr>
          <p:cNvPr id="5" name="角丸四角形 98">
            <a:extLst>
              <a:ext uri="{FF2B5EF4-FFF2-40B4-BE49-F238E27FC236}">
                <a16:creationId xmlns:a16="http://schemas.microsoft.com/office/drawing/2014/main" id="{05B330A2-787E-4FA9-9BA7-FB4DCBC233AB}"/>
              </a:ext>
            </a:extLst>
          </p:cNvPr>
          <p:cNvSpPr/>
          <p:nvPr/>
        </p:nvSpPr>
        <p:spPr>
          <a:xfrm>
            <a:off x="7424" y="-30775"/>
            <a:ext cx="9891152" cy="349702"/>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800" b="1" dirty="0">
                <a:solidFill>
                  <a:schemeClr val="lt1"/>
                </a:solidFill>
                <a:latin typeface="Meiryo UI" panose="020B0604030504040204" pitchFamily="50" charset="-128"/>
                <a:ea typeface="Meiryo UI" panose="020B0604030504040204" pitchFamily="50" charset="-128"/>
              </a:rPr>
              <a:t>大阪・関西万博</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E29B3EC3-763D-4928-8F2C-3771BB40325E}"/>
              </a:ext>
            </a:extLst>
          </p:cNvPr>
          <p:cNvSpPr txBox="1"/>
          <p:nvPr/>
        </p:nvSpPr>
        <p:spPr>
          <a:xfrm>
            <a:off x="204175" y="2634485"/>
            <a:ext cx="9126940" cy="833305"/>
          </a:xfrm>
          <a:prstGeom prst="rect">
            <a:avLst/>
          </a:prstGeom>
          <a:noFill/>
        </p:spPr>
        <p:txBody>
          <a:bodyPr wrap="square">
            <a:spAutoFit/>
          </a:bodyPr>
          <a:lstStyle/>
          <a:p>
            <a:pPr>
              <a:lnSpc>
                <a:spcPts val="2000"/>
              </a:lnSpc>
            </a:pPr>
            <a:r>
              <a:rPr lang="ja-JP" altLang="en-US" sz="1400" dirty="0">
                <a:effectLst/>
                <a:latin typeface="Meiryo UI" panose="020B0604030504040204" pitchFamily="50" charset="-128"/>
                <a:ea typeface="Meiryo UI" panose="020B0604030504040204" pitchFamily="50" charset="-128"/>
                <a:cs typeface="ＭＳ 明朝" panose="02020609040205080304" pitchFamily="17" charset="-128"/>
              </a:rPr>
              <a:t>〇</a:t>
            </a:r>
            <a:r>
              <a:rPr lang="ja-JP" altLang="ja-JP" sz="1400" dirty="0">
                <a:effectLst/>
                <a:latin typeface="Meiryo UI" panose="020B0604030504040204" pitchFamily="50" charset="-128"/>
                <a:ea typeface="Meiryo UI" panose="020B0604030504040204" pitchFamily="50" charset="-128"/>
                <a:cs typeface="ＭＳ 明朝" panose="02020609040205080304" pitchFamily="17" charset="-128"/>
              </a:rPr>
              <a:t>現行計画の考え方を継承した上で、策定以降の国内外の背景となる動きを踏まえて更新すること</a:t>
            </a:r>
            <a:endParaRPr lang="en-US" altLang="ja-JP" sz="1400" dirty="0">
              <a:effectLst/>
              <a:latin typeface="Meiryo UI" panose="020B0604030504040204" pitchFamily="50" charset="-128"/>
              <a:ea typeface="Meiryo UI" panose="020B0604030504040204" pitchFamily="50" charset="-128"/>
              <a:cs typeface="ＭＳ 明朝" panose="02020609040205080304" pitchFamily="17" charset="-128"/>
            </a:endParaRPr>
          </a:p>
          <a:p>
            <a:pPr>
              <a:lnSpc>
                <a:spcPts val="2000"/>
              </a:lnSpc>
            </a:pPr>
            <a:r>
              <a:rPr lang="ja-JP" altLang="en-US" sz="1400" dirty="0">
                <a:effectLst/>
                <a:latin typeface="Meiryo UI" panose="020B0604030504040204" pitchFamily="50" charset="-128"/>
                <a:ea typeface="Meiryo UI" panose="020B0604030504040204" pitchFamily="50" charset="-128"/>
                <a:cs typeface="ＭＳ 明朝" panose="02020609040205080304" pitchFamily="17" charset="-128"/>
              </a:rPr>
              <a:t>〇</a:t>
            </a:r>
            <a:r>
              <a:rPr lang="ja-JP" altLang="ja-JP" sz="1400" b="1"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rPr>
              <a:t>大阪・関西万博のレガシーを活かし</a:t>
            </a:r>
            <a:r>
              <a:rPr lang="ja-JP" altLang="ja-JP" sz="1400" dirty="0">
                <a:effectLst/>
                <a:latin typeface="Meiryo UI" panose="020B0604030504040204" pitchFamily="50" charset="-128"/>
                <a:ea typeface="Meiryo UI" panose="020B0604030504040204" pitchFamily="50" charset="-128"/>
                <a:cs typeface="ＭＳ 明朝" panose="02020609040205080304" pitchFamily="17" charset="-128"/>
              </a:rPr>
              <a:t>、人口減少を補う技術や環境課題解決に資する技術の実装等を進め、</a:t>
            </a:r>
            <a:endParaRPr lang="en-US" altLang="ja-JP" sz="1400" dirty="0">
              <a:effectLst/>
              <a:latin typeface="Meiryo UI" panose="020B0604030504040204" pitchFamily="50" charset="-128"/>
              <a:ea typeface="Meiryo UI" panose="020B0604030504040204" pitchFamily="50" charset="-128"/>
              <a:cs typeface="ＭＳ 明朝" panose="02020609040205080304" pitchFamily="17" charset="-128"/>
            </a:endParaRPr>
          </a:p>
          <a:p>
            <a:pPr>
              <a:lnSpc>
                <a:spcPts val="2000"/>
              </a:lnSpc>
            </a:pPr>
            <a:r>
              <a:rPr lang="ja-JP" altLang="en-US" dirty="0">
                <a:latin typeface="Meiryo UI" panose="020B0604030504040204" pitchFamily="50" charset="-128"/>
                <a:ea typeface="Meiryo UI" panose="020B0604030504040204" pitchFamily="50" charset="-128"/>
                <a:cs typeface="ＭＳ 明朝" panose="02020609040205080304" pitchFamily="17" charset="-128"/>
              </a:rPr>
              <a:t>　　</a:t>
            </a:r>
            <a:r>
              <a:rPr lang="ja-JP" altLang="ja-JP" sz="1400" b="1"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rPr>
              <a:t>大阪の成長と環境が両立した持続可能な社会の実現</a:t>
            </a:r>
            <a:r>
              <a:rPr lang="ja-JP" altLang="ja-JP" sz="1400" dirty="0">
                <a:effectLst/>
                <a:latin typeface="Meiryo UI" panose="020B0604030504040204" pitchFamily="50" charset="-128"/>
                <a:ea typeface="Meiryo UI" panose="020B0604030504040204" pitchFamily="50" charset="-128"/>
                <a:cs typeface="ＭＳ 明朝" panose="02020609040205080304" pitchFamily="17" charset="-128"/>
              </a:rPr>
              <a:t>につなげていくこと</a:t>
            </a:r>
          </a:p>
        </p:txBody>
      </p:sp>
      <p:sp>
        <p:nvSpPr>
          <p:cNvPr id="9" name="角丸四角形 75">
            <a:extLst>
              <a:ext uri="{FF2B5EF4-FFF2-40B4-BE49-F238E27FC236}">
                <a16:creationId xmlns:a16="http://schemas.microsoft.com/office/drawing/2014/main" id="{EFAD52E6-2D63-4B19-A8B3-4FF734FC8B66}"/>
              </a:ext>
            </a:extLst>
          </p:cNvPr>
          <p:cNvSpPr/>
          <p:nvPr/>
        </p:nvSpPr>
        <p:spPr>
          <a:xfrm>
            <a:off x="77112" y="2306214"/>
            <a:ext cx="1497688" cy="267658"/>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marL="0" lvl="0" indent="0" algn="l" rtl="0">
              <a:spcBef>
                <a:spcPts val="0"/>
              </a:spcBef>
              <a:spcAft>
                <a:spcPts val="0"/>
              </a:spcAft>
              <a:buNone/>
            </a:pPr>
            <a:r>
              <a:rPr lang="ja-JP" altLang="en-US" b="1" dirty="0">
                <a:solidFill>
                  <a:schemeClr val="bg1"/>
                </a:solidFill>
                <a:latin typeface="Meiryo UI" panose="020B0604030504040204" pitchFamily="50" charset="-128"/>
                <a:ea typeface="Meiryo UI" panose="020B0604030504040204" pitchFamily="50" charset="-128"/>
              </a:rPr>
              <a:t>見直しの方向性</a:t>
            </a:r>
          </a:p>
        </p:txBody>
      </p:sp>
      <p:sp>
        <p:nvSpPr>
          <p:cNvPr id="10" name="角丸四角形 75">
            <a:extLst>
              <a:ext uri="{FF2B5EF4-FFF2-40B4-BE49-F238E27FC236}">
                <a16:creationId xmlns:a16="http://schemas.microsoft.com/office/drawing/2014/main" id="{BC629216-730E-44D3-976B-0C78E230F1B9}"/>
              </a:ext>
            </a:extLst>
          </p:cNvPr>
          <p:cNvSpPr/>
          <p:nvPr/>
        </p:nvSpPr>
        <p:spPr>
          <a:xfrm>
            <a:off x="68645" y="363384"/>
            <a:ext cx="1497688" cy="267658"/>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6187" tIns="30475" rIns="76187" bIns="30475" anchor="ctr"/>
          <a:lstStyle/>
          <a:p>
            <a:pPr marL="0" lvl="0" indent="0" algn="l" rtl="0">
              <a:spcBef>
                <a:spcPts val="0"/>
              </a:spcBef>
              <a:spcAft>
                <a:spcPts val="0"/>
              </a:spcAft>
              <a:buNone/>
            </a:pPr>
            <a:r>
              <a:rPr lang="ja-JP" altLang="en-US" b="1" dirty="0">
                <a:solidFill>
                  <a:schemeClr val="bg1"/>
                </a:solidFill>
                <a:latin typeface="Meiryo UI" panose="020B0604030504040204" pitchFamily="50" charset="-128"/>
                <a:ea typeface="Meiryo UI" panose="020B0604030504040204" pitchFamily="50" charset="-128"/>
              </a:rPr>
              <a:t>大阪・関西万博</a:t>
            </a:r>
          </a:p>
        </p:txBody>
      </p:sp>
      <p:pic>
        <p:nvPicPr>
          <p:cNvPr id="11" name="image9.png">
            <a:extLst>
              <a:ext uri="{FF2B5EF4-FFF2-40B4-BE49-F238E27FC236}">
                <a16:creationId xmlns:a16="http://schemas.microsoft.com/office/drawing/2014/main" id="{F362C6FA-C6C2-4886-9A19-8226813F3581}"/>
              </a:ext>
            </a:extLst>
          </p:cNvPr>
          <p:cNvPicPr/>
          <p:nvPr/>
        </p:nvPicPr>
        <p:blipFill>
          <a:blip r:embed="rId2"/>
          <a:srcRect/>
          <a:stretch>
            <a:fillRect/>
          </a:stretch>
        </p:blipFill>
        <p:spPr>
          <a:xfrm>
            <a:off x="5811626" y="718579"/>
            <a:ext cx="2265574" cy="1721464"/>
          </a:xfrm>
          <a:prstGeom prst="rect">
            <a:avLst/>
          </a:prstGeom>
          <a:ln/>
        </p:spPr>
      </p:pic>
      <p:pic>
        <p:nvPicPr>
          <p:cNvPr id="12" name="図 11">
            <a:extLst>
              <a:ext uri="{FF2B5EF4-FFF2-40B4-BE49-F238E27FC236}">
                <a16:creationId xmlns:a16="http://schemas.microsoft.com/office/drawing/2014/main" id="{6ED30AF6-1876-4362-AA73-9B590343DA77}"/>
              </a:ext>
            </a:extLst>
          </p:cNvPr>
          <p:cNvPicPr/>
          <p:nvPr/>
        </p:nvPicPr>
        <p:blipFill rotWithShape="1">
          <a:blip r:embed="rId3" cstate="print">
            <a:extLst>
              <a:ext uri="{28A0092B-C50C-407E-A947-70E740481C1C}">
                <a14:useLocalDpi xmlns:a14="http://schemas.microsoft.com/office/drawing/2010/main" val="0"/>
              </a:ext>
            </a:extLst>
          </a:blip>
          <a:srcRect b="-17425"/>
          <a:stretch>
            <a:fillRect/>
          </a:stretch>
        </p:blipFill>
        <p:spPr bwMode="auto">
          <a:xfrm>
            <a:off x="8466115" y="805511"/>
            <a:ext cx="1134110" cy="1342390"/>
          </a:xfrm>
          <a:prstGeom prst="rect">
            <a:avLst/>
          </a:prstGeom>
          <a:ln>
            <a:noFill/>
          </a:ln>
          <a:extLst>
            <a:ext uri="{53640926-AAD7-44D8-BBD7-CCE9431645EC}">
              <a14:shadowObscured xmlns:a14="http://schemas.microsoft.com/office/drawing/2010/main"/>
            </a:ext>
          </a:extLst>
        </p:spPr>
      </p:pic>
      <p:sp>
        <p:nvSpPr>
          <p:cNvPr id="13" name="正方形/長方形 12">
            <a:extLst>
              <a:ext uri="{FF2B5EF4-FFF2-40B4-BE49-F238E27FC236}">
                <a16:creationId xmlns:a16="http://schemas.microsoft.com/office/drawing/2014/main" id="{61665F74-7D30-468E-8A5D-9AE05C5D11C0}"/>
              </a:ext>
            </a:extLst>
          </p:cNvPr>
          <p:cNvSpPr/>
          <p:nvPr/>
        </p:nvSpPr>
        <p:spPr>
          <a:xfrm>
            <a:off x="8072204" y="2031476"/>
            <a:ext cx="1921932" cy="4102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100"/>
              </a:lnSpc>
            </a:pPr>
            <a:r>
              <a:rPr lang="ja-JP" sz="11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万博会場での来場者輸送用EVバス走行中ワイヤレス給電 </a:t>
            </a:r>
            <a:endParaRPr lang="ja-JP" sz="1600" dirty="0">
              <a:effectLst/>
              <a:latin typeface="Meiryo UI" panose="020B0604030504040204" pitchFamily="50" charset="-128"/>
              <a:ea typeface="Meiryo UI" panose="020B0604030504040204" pitchFamily="50" charset="-128"/>
              <a:cs typeface="ＭＳ 明朝" panose="02020609040205080304" pitchFamily="17" charset="-128"/>
            </a:endParaRPr>
          </a:p>
        </p:txBody>
      </p:sp>
      <p:sp>
        <p:nvSpPr>
          <p:cNvPr id="14" name="テキスト ボックス 13">
            <a:extLst>
              <a:ext uri="{FF2B5EF4-FFF2-40B4-BE49-F238E27FC236}">
                <a16:creationId xmlns:a16="http://schemas.microsoft.com/office/drawing/2014/main" id="{B6EB02A0-ACCD-440A-9054-B217C1608DB5}"/>
              </a:ext>
            </a:extLst>
          </p:cNvPr>
          <p:cNvSpPr txBox="1"/>
          <p:nvPr/>
        </p:nvSpPr>
        <p:spPr>
          <a:xfrm>
            <a:off x="202226" y="631042"/>
            <a:ext cx="5495841" cy="1602746"/>
          </a:xfrm>
          <a:prstGeom prst="rect">
            <a:avLst/>
          </a:prstGeom>
          <a:noFill/>
        </p:spPr>
        <p:txBody>
          <a:bodyPr wrap="square">
            <a:spAutoFit/>
          </a:bodyPr>
          <a:lstStyle/>
          <a:p>
            <a:pPr>
              <a:lnSpc>
                <a:spcPts val="2000"/>
              </a:lnSpc>
            </a:pPr>
            <a:r>
              <a:rPr lang="ja-JP" altLang="en-US" sz="1400" dirty="0">
                <a:effectLst/>
                <a:latin typeface="Meiryo UI" panose="020B0604030504040204" pitchFamily="50" charset="-128"/>
                <a:ea typeface="Meiryo UI" panose="020B0604030504040204" pitchFamily="50" charset="-128"/>
                <a:cs typeface="ＭＳ 明朝" panose="02020609040205080304" pitchFamily="17" charset="-128"/>
              </a:rPr>
              <a:t>〇大阪・関西万博を契機とした「未来社会」の実現に向けて（大阪版</a:t>
            </a:r>
            <a:r>
              <a:rPr lang="ja-JP" altLang="en-US" sz="140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万博</a:t>
            </a:r>
            <a:r>
              <a:rPr lang="ja-JP" altLang="en-US" sz="1400" dirty="0">
                <a:effectLst/>
                <a:latin typeface="Meiryo UI" panose="020B0604030504040204" pitchFamily="50" charset="-128"/>
                <a:ea typeface="Meiryo UI" panose="020B0604030504040204" pitchFamily="50" charset="-128"/>
                <a:cs typeface="ＭＳ 明朝" panose="02020609040205080304" pitchFamily="17" charset="-128"/>
              </a:rPr>
              <a:t>アクションプラン）</a:t>
            </a:r>
            <a:endParaRPr lang="en-US" altLang="ja-JP" sz="1400" dirty="0">
              <a:effectLst/>
              <a:latin typeface="Meiryo UI" panose="020B0604030504040204" pitchFamily="50" charset="-128"/>
              <a:ea typeface="Meiryo UI" panose="020B0604030504040204" pitchFamily="50" charset="-128"/>
              <a:cs typeface="ＭＳ 明朝" panose="02020609040205080304" pitchFamily="17" charset="-128"/>
            </a:endParaRPr>
          </a:p>
          <a:p>
            <a:pPr>
              <a:lnSpc>
                <a:spcPts val="2000"/>
              </a:lnSpc>
            </a:pPr>
            <a:r>
              <a:rPr lang="ja-JP" altLang="en-US" sz="1400" dirty="0">
                <a:effectLst/>
                <a:latin typeface="Meiryo UI" panose="020B0604030504040204" pitchFamily="50" charset="-128"/>
                <a:ea typeface="Meiryo UI" panose="020B0604030504040204" pitchFamily="50" charset="-128"/>
                <a:cs typeface="ＭＳ 明朝" panose="02020609040205080304" pitchFamily="17" charset="-128"/>
              </a:rPr>
              <a:t>　「環境」分野：万博を契機とした脱炭素社会の実現</a:t>
            </a:r>
            <a:endParaRPr lang="en-US" altLang="ja-JP" sz="1400" dirty="0">
              <a:effectLst/>
              <a:latin typeface="Meiryo UI" panose="020B0604030504040204" pitchFamily="50" charset="-128"/>
              <a:ea typeface="Meiryo UI" panose="020B0604030504040204" pitchFamily="50" charset="-128"/>
              <a:cs typeface="ＭＳ 明朝" panose="02020609040205080304" pitchFamily="17" charset="-128"/>
            </a:endParaRPr>
          </a:p>
          <a:p>
            <a:pPr>
              <a:lnSpc>
                <a:spcPts val="2000"/>
              </a:lnSpc>
            </a:pPr>
            <a:r>
              <a:rPr lang="ja-JP" altLang="en-US" sz="1400" dirty="0">
                <a:effectLst/>
                <a:latin typeface="Meiryo UI" panose="020B0604030504040204" pitchFamily="50" charset="-128"/>
                <a:ea typeface="Meiryo UI" panose="020B0604030504040204" pitchFamily="50" charset="-128"/>
                <a:cs typeface="ＭＳ 明朝" panose="02020609040205080304" pitchFamily="17" charset="-128"/>
              </a:rPr>
              <a:t>　「モビリティ」分野：世界をリードする次世代モビリティの実現</a:t>
            </a:r>
            <a:endParaRPr lang="en-US" altLang="ja-JP" sz="1400" dirty="0">
              <a:effectLst/>
              <a:latin typeface="Meiryo UI" panose="020B0604030504040204" pitchFamily="50" charset="-128"/>
              <a:ea typeface="Meiryo UI" panose="020B0604030504040204" pitchFamily="50" charset="-128"/>
              <a:cs typeface="ＭＳ 明朝" panose="02020609040205080304" pitchFamily="17" charset="-128"/>
            </a:endParaRPr>
          </a:p>
          <a:p>
            <a:pPr>
              <a:lnSpc>
                <a:spcPts val="2000"/>
              </a:lnSpc>
            </a:pPr>
            <a:r>
              <a:rPr lang="ja-JP" altLang="en-US" sz="1400" dirty="0">
                <a:effectLst/>
                <a:latin typeface="Meiryo UI" panose="020B0604030504040204" pitchFamily="50" charset="-128"/>
                <a:ea typeface="Meiryo UI" panose="020B0604030504040204" pitchFamily="50" charset="-128"/>
                <a:cs typeface="ＭＳ 明朝" panose="02020609040205080304" pitchFamily="17" charset="-128"/>
              </a:rPr>
              <a:t>〇</a:t>
            </a:r>
            <a:r>
              <a:rPr lang="ja-JP" altLang="en-US" sz="1400" b="1"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rPr>
              <a:t>ペロブスカイト太陽電池や</a:t>
            </a:r>
            <a:r>
              <a:rPr lang="en-US" altLang="ja-JP" sz="1400" b="1"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rPr>
              <a:t>EV</a:t>
            </a:r>
            <a:r>
              <a:rPr lang="ja-JP" altLang="en-US" sz="1400" b="1"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rPr>
              <a:t>バスワイヤレス給電など最先端技術や</a:t>
            </a:r>
            <a:endParaRPr lang="en-US" altLang="ja-JP" sz="1400" b="1"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endParaRPr>
          </a:p>
          <a:p>
            <a:pPr>
              <a:lnSpc>
                <a:spcPts val="2000"/>
              </a:lnSpc>
            </a:pPr>
            <a:r>
              <a:rPr lang="ja-JP" altLang="en-US" b="1"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　</a:t>
            </a:r>
            <a:r>
              <a:rPr lang="ja-JP" altLang="en-US" sz="1400" b="1" dirty="0">
                <a:solidFill>
                  <a:srgbClr val="FF0000"/>
                </a:solidFill>
                <a:effectLst/>
                <a:latin typeface="Meiryo UI" panose="020B0604030504040204" pitchFamily="50" charset="-128"/>
                <a:ea typeface="Meiryo UI" panose="020B0604030504040204" pitchFamily="50" charset="-128"/>
                <a:cs typeface="ＭＳ 明朝" panose="02020609040205080304" pitchFamily="17" charset="-128"/>
              </a:rPr>
              <a:t>来場者の意識変容・行動変容、大阪の魅力を世界に発信</a:t>
            </a:r>
            <a:endParaRPr lang="ja-JP" altLang="ja-JP" sz="1400" dirty="0">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
        <p:nvSpPr>
          <p:cNvPr id="15" name="テキスト ボックス 14">
            <a:extLst>
              <a:ext uri="{FF2B5EF4-FFF2-40B4-BE49-F238E27FC236}">
                <a16:creationId xmlns:a16="http://schemas.microsoft.com/office/drawing/2014/main" id="{9F9F75BC-C6CB-4390-9907-DABB539DCEBC}"/>
              </a:ext>
            </a:extLst>
          </p:cNvPr>
          <p:cNvSpPr txBox="1"/>
          <p:nvPr/>
        </p:nvSpPr>
        <p:spPr>
          <a:xfrm>
            <a:off x="9387411" y="-30775"/>
            <a:ext cx="583286" cy="307777"/>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rPr>
              <a:t>4</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930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8700268" y="46748"/>
            <a:ext cx="741604" cy="312265"/>
          </a:xfrm>
          <a:prstGeom prst="rect">
            <a:avLst/>
          </a:prstGeom>
          <a:noFill/>
        </p:spPr>
        <p:txBody>
          <a:bodyPr wrap="square" rtlCol="0">
            <a:spAutoFit/>
          </a:bodyPr>
          <a:lstStyle/>
          <a:p>
            <a:pPr algn="r" defTabSz="326519">
              <a:buClrTx/>
            </a:pPr>
            <a:r>
              <a:rPr kumimoji="1" lang="en-US" altLang="ja-JP" sz="1429" b="1" kern="1200" dirty="0">
                <a:solidFill>
                  <a:prstClr val="white"/>
                </a:solidFill>
                <a:latin typeface="Calibri" panose="020F0502020204030204"/>
                <a:ea typeface="游ゴシック" panose="020B0400000000000000" pitchFamily="50" charset="-128"/>
                <a:cs typeface="+mn-cs"/>
              </a:rPr>
              <a:t>14</a:t>
            </a:r>
          </a:p>
        </p:txBody>
      </p:sp>
      <p:sp>
        <p:nvSpPr>
          <p:cNvPr id="7" name="角丸四角形 98">
            <a:extLst>
              <a:ext uri="{FF2B5EF4-FFF2-40B4-BE49-F238E27FC236}">
                <a16:creationId xmlns:a16="http://schemas.microsoft.com/office/drawing/2014/main" id="{A75FD101-A87E-46DA-8088-0941618EA406}"/>
              </a:ext>
            </a:extLst>
          </p:cNvPr>
          <p:cNvSpPr/>
          <p:nvPr/>
        </p:nvSpPr>
        <p:spPr>
          <a:xfrm>
            <a:off x="7424" y="-30775"/>
            <a:ext cx="9891152" cy="349702"/>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800" b="1" kern="1200" dirty="0">
                <a:solidFill>
                  <a:prstClr val="white"/>
                </a:solidFill>
                <a:latin typeface="メイリオ" panose="020B0604030504040204" pitchFamily="50" charset="-128"/>
                <a:ea typeface="メイリオ" panose="020B0604030504040204" pitchFamily="50" charset="-128"/>
                <a:cs typeface="+mn-cs"/>
              </a:rPr>
              <a:t>見直しの方向性イメージ</a:t>
            </a:r>
            <a:endParaRPr lang="ja-JP" altLang="en-US" sz="1800" b="1" dirty="0">
              <a:latin typeface="Meiryo UI" pitchFamily="50" charset="-128"/>
              <a:ea typeface="Meiryo UI" pitchFamily="50" charset="-128"/>
              <a:cs typeface="Meiryo UI" pitchFamily="50" charset="-128"/>
            </a:endParaRPr>
          </a:p>
        </p:txBody>
      </p:sp>
      <p:pic>
        <p:nvPicPr>
          <p:cNvPr id="3" name="図 2">
            <a:extLst>
              <a:ext uri="{FF2B5EF4-FFF2-40B4-BE49-F238E27FC236}">
                <a16:creationId xmlns:a16="http://schemas.microsoft.com/office/drawing/2014/main" id="{62BFBF32-98AD-4145-913F-DF91C4BC363E}"/>
              </a:ext>
            </a:extLst>
          </p:cNvPr>
          <p:cNvPicPr>
            <a:picLocks noChangeAspect="1"/>
          </p:cNvPicPr>
          <p:nvPr/>
        </p:nvPicPr>
        <p:blipFill>
          <a:blip r:embed="rId2"/>
          <a:stretch>
            <a:fillRect/>
          </a:stretch>
        </p:blipFill>
        <p:spPr>
          <a:xfrm>
            <a:off x="584200" y="322981"/>
            <a:ext cx="8730231" cy="6544598"/>
          </a:xfrm>
          <a:prstGeom prst="rect">
            <a:avLst/>
          </a:prstGeom>
        </p:spPr>
      </p:pic>
      <p:sp>
        <p:nvSpPr>
          <p:cNvPr id="5" name="テキスト ボックス 4">
            <a:extLst>
              <a:ext uri="{FF2B5EF4-FFF2-40B4-BE49-F238E27FC236}">
                <a16:creationId xmlns:a16="http://schemas.microsoft.com/office/drawing/2014/main" id="{89A0A354-2669-4C88-B2D1-D760014029AC}"/>
              </a:ext>
            </a:extLst>
          </p:cNvPr>
          <p:cNvSpPr txBox="1"/>
          <p:nvPr/>
        </p:nvSpPr>
        <p:spPr>
          <a:xfrm>
            <a:off x="9387411" y="-30775"/>
            <a:ext cx="583286" cy="307777"/>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rPr>
              <a:t>5</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3236164"/>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1825</Words>
  <Application>Microsoft Office PowerPoint</Application>
  <PresentationFormat>A4 210 x 297 mm</PresentationFormat>
  <Paragraphs>188</Paragraphs>
  <Slides>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6</vt:i4>
      </vt:variant>
    </vt:vector>
  </HeadingPairs>
  <TitlesOfParts>
    <vt:vector size="14" baseType="lpstr">
      <vt:lpstr>Meiryo UI</vt:lpstr>
      <vt:lpstr>メイリオ</vt:lpstr>
      <vt:lpstr>Arial</vt:lpstr>
      <vt:lpstr>Calibri</vt:lpstr>
      <vt:lpstr>Calibri Light</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2025-11-28T02:13:54Z</dcterms:created>
  <dcterms:modified xsi:type="dcterms:W3CDTF">2025-11-28T02:13:56Z</dcterms:modified>
</cp:coreProperties>
</file>