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05" r:id="rId1"/>
  </p:sldMasterIdLst>
  <p:notesMasterIdLst>
    <p:notesMasterId r:id="rId9"/>
  </p:notesMasterIdLst>
  <p:handoutMasterIdLst>
    <p:handoutMasterId r:id="rId10"/>
  </p:handoutMasterIdLst>
  <p:sldIdLst>
    <p:sldId id="391" r:id="rId2"/>
    <p:sldId id="393" r:id="rId3"/>
    <p:sldId id="349" r:id="rId4"/>
    <p:sldId id="396" r:id="rId5"/>
    <p:sldId id="397" r:id="rId6"/>
    <p:sldId id="399" r:id="rId7"/>
    <p:sldId id="398" r:id="rId8"/>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B59D"/>
    <a:srgbClr val="66CCB4"/>
    <a:srgbClr val="EFEEE1"/>
    <a:srgbClr val="A2B39B"/>
    <a:srgbClr val="8EA385"/>
    <a:srgbClr val="D7D4B3"/>
    <a:srgbClr val="F9F9F5"/>
    <a:srgbClr val="F4FAF8"/>
    <a:srgbClr val="DFF1EA"/>
    <a:srgbClr val="D4EC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68" autoAdjust="0"/>
    <p:restoredTop sz="95896" autoAdjust="0"/>
  </p:normalViewPr>
  <p:slideViewPr>
    <p:cSldViewPr>
      <p:cViewPr varScale="1">
        <p:scale>
          <a:sx n="78" d="100"/>
          <a:sy n="78" d="100"/>
        </p:scale>
        <p:origin x="1132" y="64"/>
      </p:cViewPr>
      <p:guideLst>
        <p:guide orient="horz" pos="2160"/>
        <p:guide pos="3120"/>
      </p:guideLst>
    </p:cSldViewPr>
  </p:slideViewPr>
  <p:outlineViewPr>
    <p:cViewPr>
      <p:scale>
        <a:sx n="33" d="100"/>
        <a:sy n="33" d="100"/>
      </p:scale>
      <p:origin x="66" y="22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0" d="100"/>
          <a:sy n="70" d="100"/>
        </p:scale>
        <p:origin x="2203" y="48"/>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F197D422-B3B8-4BB9-B989-0B8D787FF0FA}"/>
              </a:ext>
            </a:extLst>
          </p:cNvPr>
          <p:cNvSpPr>
            <a:spLocks noGrp="1"/>
          </p:cNvSpPr>
          <p:nvPr>
            <p:ph type="sldNum" sz="quarter" idx="3"/>
          </p:nvPr>
        </p:nvSpPr>
        <p:spPr>
          <a:xfrm>
            <a:off x="3856038" y="9440863"/>
            <a:ext cx="2949575" cy="496887"/>
          </a:xfrm>
          <a:prstGeom prst="rect">
            <a:avLst/>
          </a:prstGeom>
        </p:spPr>
        <p:txBody>
          <a:bodyPr vert="horz" wrap="square" lIns="91418" tIns="45710" rIns="91418" bIns="45710" numCol="1" anchor="b" anchorCtr="0" compatLnSpc="1">
            <a:prstTxWarp prst="textNoShape">
              <a:avLst/>
            </a:prstTxWarp>
          </a:bodyPr>
          <a:lstStyle>
            <a:lvl1pPr algn="r" eaLnBrk="1" hangingPunct="1">
              <a:defRPr sz="1200"/>
            </a:lvl1pPr>
          </a:lstStyle>
          <a:p>
            <a:pPr>
              <a:defRPr/>
            </a:pPr>
            <a:fld id="{09047620-C713-4A94-AFD4-CBE051879E6E}"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12B187FB-D1E9-40F8-BC31-810201CF08A2}"/>
              </a:ext>
            </a:extLst>
          </p:cNvPr>
          <p:cNvSpPr>
            <a:spLocks noGrp="1" noChangeArrowheads="1"/>
          </p:cNvSpPr>
          <p:nvPr>
            <p:ph type="dt" idx="1"/>
          </p:nvPr>
        </p:nvSpPr>
        <p:spPr bwMode="auto">
          <a:xfrm>
            <a:off x="3854450" y="0"/>
            <a:ext cx="295116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t" anchorCtr="0" compatLnSpc="1">
            <a:prstTxWarp prst="textNoShape">
              <a:avLst/>
            </a:prstTxWarp>
          </a:bodyPr>
          <a:lstStyle>
            <a:lvl1pPr algn="r" defTabSz="956792" eaLnBrk="1" hangingPunct="1">
              <a:defRPr sz="1300">
                <a:latin typeface="Arial" charset="0"/>
                <a:ea typeface="ＭＳ Ｐゴシック" pitchFamily="50" charset="-128"/>
              </a:defRPr>
            </a:lvl1pPr>
          </a:lstStyle>
          <a:p>
            <a:pPr>
              <a:defRPr/>
            </a:pPr>
            <a:endParaRPr lang="en-US" altLang="ja-JP"/>
          </a:p>
        </p:txBody>
      </p:sp>
      <p:sp>
        <p:nvSpPr>
          <p:cNvPr id="4099" name="Rectangle 4"/>
          <p:cNvSpPr>
            <a:spLocks noGrp="1" noRot="1" noChangeAspect="1" noChangeArrowheads="1" noTextEdit="1"/>
          </p:cNvSpPr>
          <p:nvPr>
            <p:ph type="sldImg" idx="2"/>
          </p:nvPr>
        </p:nvSpPr>
        <p:spPr bwMode="auto">
          <a:xfrm>
            <a:off x="712788" y="746125"/>
            <a:ext cx="5383212" cy="3727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D016BD87-402E-4E3B-8A08-3A67E4935614}"/>
              </a:ext>
            </a:extLst>
          </p:cNvPr>
          <p:cNvSpPr>
            <a:spLocks noGrp="1" noChangeArrowheads="1"/>
          </p:cNvSpPr>
          <p:nvPr>
            <p:ph type="body" sz="quarter" idx="3"/>
          </p:nvPr>
        </p:nvSpPr>
        <p:spPr bwMode="auto">
          <a:xfrm>
            <a:off x="679450" y="4719638"/>
            <a:ext cx="544830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078" name="Rectangle 6">
            <a:extLst>
              <a:ext uri="{FF2B5EF4-FFF2-40B4-BE49-F238E27FC236}">
                <a16:creationId xmlns:a16="http://schemas.microsoft.com/office/drawing/2014/main" id="{C6AA050E-70C9-4D91-A1BC-098D8FB196C3}"/>
              </a:ext>
            </a:extLst>
          </p:cNvPr>
          <p:cNvSpPr>
            <a:spLocks noGrp="1" noChangeArrowheads="1"/>
          </p:cNvSpPr>
          <p:nvPr>
            <p:ph type="ftr" sz="quarter" idx="4"/>
          </p:nvPr>
        </p:nvSpPr>
        <p:spPr bwMode="auto">
          <a:xfrm>
            <a:off x="0" y="9444038"/>
            <a:ext cx="295116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b" anchorCtr="0" compatLnSpc="1">
            <a:prstTxWarp prst="textNoShape">
              <a:avLst/>
            </a:prstTxWarp>
          </a:bodyPr>
          <a:lstStyle>
            <a:lvl1pPr defTabSz="956792" eaLnBrk="1" hangingPunct="1">
              <a:defRPr sz="1300">
                <a:latin typeface="Arial" charset="0"/>
                <a:ea typeface="ＭＳ Ｐゴシック" pitchFamily="50" charset="-128"/>
              </a:defRPr>
            </a:lvl1pPr>
          </a:lstStyle>
          <a:p>
            <a:pPr>
              <a:defRPr/>
            </a:pPr>
            <a:endParaRPr lang="en-US" altLang="ja-JP"/>
          </a:p>
        </p:txBody>
      </p:sp>
      <p:sp>
        <p:nvSpPr>
          <p:cNvPr id="3079" name="Rectangle 7">
            <a:extLst>
              <a:ext uri="{FF2B5EF4-FFF2-40B4-BE49-F238E27FC236}">
                <a16:creationId xmlns:a16="http://schemas.microsoft.com/office/drawing/2014/main" id="{F1890CDB-4F1A-4B49-9400-B6BFF2BDE335}"/>
              </a:ext>
            </a:extLst>
          </p:cNvPr>
          <p:cNvSpPr>
            <a:spLocks noGrp="1" noChangeArrowheads="1"/>
          </p:cNvSpPr>
          <p:nvPr>
            <p:ph type="sldNum" sz="quarter" idx="5"/>
          </p:nvPr>
        </p:nvSpPr>
        <p:spPr bwMode="auto">
          <a:xfrm>
            <a:off x="3854450" y="9444038"/>
            <a:ext cx="295116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b" anchorCtr="0" compatLnSpc="1">
            <a:prstTxWarp prst="textNoShape">
              <a:avLst/>
            </a:prstTxWarp>
          </a:bodyPr>
          <a:lstStyle>
            <a:lvl1pPr algn="r" defTabSz="955675" eaLnBrk="1" hangingPunct="1">
              <a:defRPr sz="1300">
                <a:latin typeface="Arial" panose="020B0604020202020204" pitchFamily="34" charset="0"/>
              </a:defRPr>
            </a:lvl1pPr>
          </a:lstStyle>
          <a:p>
            <a:pPr>
              <a:defRPr/>
            </a:pPr>
            <a:fld id="{C30F6B76-76F5-4A42-8ED9-BD85F76CC736}" type="slidenum">
              <a:rPr lang="en-US" altLang="ja-JP"/>
              <a:pPr>
                <a:defRPr/>
              </a:pPr>
              <a:t>‹#›</a:t>
            </a:fld>
            <a:endParaRPr lang="en-US" altLang="ja-JP"/>
          </a:p>
        </p:txBody>
      </p:sp>
      <p:sp>
        <p:nvSpPr>
          <p:cNvPr id="2" name="ヘッダー プレースホルダー 1">
            <a:extLst>
              <a:ext uri="{FF2B5EF4-FFF2-40B4-BE49-F238E27FC236}">
                <a16:creationId xmlns:a16="http://schemas.microsoft.com/office/drawing/2014/main" id="{5F8891EB-25A3-4967-B33B-698E6991FF5E}"/>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pPr>
              <a:defRPr/>
            </a:pPr>
            <a:endParaRPr lang="ja-JP" alt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2</a:t>
            </a:fld>
            <a:endParaRPr lang="en-US" altLang="ja-JP">
              <a:latin typeface="Arial" panose="020B0604020202020204" pitchFamily="34" charset="0"/>
            </a:endParaRPr>
          </a:p>
        </p:txBody>
      </p:sp>
    </p:spTree>
    <p:extLst>
      <p:ext uri="{BB962C8B-B14F-4D97-AF65-F5344CB8AC3E}">
        <p14:creationId xmlns:p14="http://schemas.microsoft.com/office/powerpoint/2010/main" val="1402116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3</a:t>
            </a:fld>
            <a:endParaRPr lang="en-US" altLang="ja-JP">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4</a:t>
            </a:fld>
            <a:endParaRPr lang="en-US" altLang="ja-JP">
              <a:latin typeface="Arial" panose="020B0604020202020204" pitchFamily="34" charset="0"/>
            </a:endParaRPr>
          </a:p>
        </p:txBody>
      </p:sp>
    </p:spTree>
    <p:extLst>
      <p:ext uri="{BB962C8B-B14F-4D97-AF65-F5344CB8AC3E}">
        <p14:creationId xmlns:p14="http://schemas.microsoft.com/office/powerpoint/2010/main" val="534526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5</a:t>
            </a:fld>
            <a:endParaRPr lang="en-US" altLang="ja-JP">
              <a:latin typeface="Arial" panose="020B0604020202020204" pitchFamily="34" charset="0"/>
            </a:endParaRPr>
          </a:p>
        </p:txBody>
      </p:sp>
    </p:spTree>
    <p:extLst>
      <p:ext uri="{BB962C8B-B14F-4D97-AF65-F5344CB8AC3E}">
        <p14:creationId xmlns:p14="http://schemas.microsoft.com/office/powerpoint/2010/main" val="1249699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6</a:t>
            </a:fld>
            <a:endParaRPr lang="en-US" altLang="ja-JP">
              <a:latin typeface="Arial" panose="020B0604020202020204" pitchFamily="34" charset="0"/>
            </a:endParaRPr>
          </a:p>
        </p:txBody>
      </p:sp>
    </p:spTree>
    <p:extLst>
      <p:ext uri="{BB962C8B-B14F-4D97-AF65-F5344CB8AC3E}">
        <p14:creationId xmlns:p14="http://schemas.microsoft.com/office/powerpoint/2010/main" val="3814729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7</a:t>
            </a:fld>
            <a:endParaRPr lang="en-US" altLang="ja-JP">
              <a:latin typeface="Arial" panose="020B0604020202020204" pitchFamily="34" charset="0"/>
            </a:endParaRPr>
          </a:p>
        </p:txBody>
      </p:sp>
    </p:spTree>
    <p:extLst>
      <p:ext uri="{BB962C8B-B14F-4D97-AF65-F5344CB8AC3E}">
        <p14:creationId xmlns:p14="http://schemas.microsoft.com/office/powerpoint/2010/main" val="2695274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7"/>
          <p:cNvGrpSpPr>
            <a:grpSpLocks/>
          </p:cNvGrpSpPr>
          <p:nvPr/>
        </p:nvGrpSpPr>
        <p:grpSpPr bwMode="auto">
          <a:xfrm>
            <a:off x="247650" y="2889250"/>
            <a:ext cx="9328150" cy="201613"/>
            <a:chOff x="144" y="1680"/>
            <a:chExt cx="5424" cy="144"/>
          </a:xfrm>
        </p:grpSpPr>
        <p:sp>
          <p:nvSpPr>
            <p:cNvPr id="5" name="Rectangle 8">
              <a:extLst>
                <a:ext uri="{FF2B5EF4-FFF2-40B4-BE49-F238E27FC236}">
                  <a16:creationId xmlns:a16="http://schemas.microsoft.com/office/drawing/2014/main" id="{5E6394AC-BD15-42D2-A493-BCC49558173A}"/>
                </a:ext>
              </a:extLst>
            </p:cNvPr>
            <p:cNvSpPr>
              <a:spLocks noChangeArrowheads="1"/>
            </p:cNvSpPr>
            <p:nvPr userDrawn="1"/>
          </p:nvSpPr>
          <p:spPr bwMode="auto">
            <a:xfrm>
              <a:off x="144" y="1680"/>
              <a:ext cx="1808" cy="144"/>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eaLnBrk="1" hangingPunct="1">
                <a:defRPr/>
              </a:pPr>
              <a:endParaRPr lang="ja-JP" altLang="en-US"/>
            </a:p>
          </p:txBody>
        </p:sp>
        <p:sp>
          <p:nvSpPr>
            <p:cNvPr id="6" name="Rectangle 9">
              <a:extLst>
                <a:ext uri="{FF2B5EF4-FFF2-40B4-BE49-F238E27FC236}">
                  <a16:creationId xmlns:a16="http://schemas.microsoft.com/office/drawing/2014/main" id="{1DABEF65-34B9-4D4B-AFBD-C3F9F177D350}"/>
                </a:ext>
              </a:extLst>
            </p:cNvPr>
            <p:cNvSpPr>
              <a:spLocks noChangeArrowheads="1"/>
            </p:cNvSpPr>
            <p:nvPr userDrawn="1"/>
          </p:nvSpPr>
          <p:spPr bwMode="auto">
            <a:xfrm>
              <a:off x="1952" y="1680"/>
              <a:ext cx="1806" cy="14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eaLnBrk="1" hangingPunct="1">
                <a:defRPr/>
              </a:pPr>
              <a:endParaRPr lang="ja-JP" altLang="en-US"/>
            </a:p>
          </p:txBody>
        </p:sp>
        <p:sp>
          <p:nvSpPr>
            <p:cNvPr id="7" name="Rectangle 10">
              <a:extLst>
                <a:ext uri="{FF2B5EF4-FFF2-40B4-BE49-F238E27FC236}">
                  <a16:creationId xmlns:a16="http://schemas.microsoft.com/office/drawing/2014/main" id="{7DFAF793-2A0E-4459-9AAC-759874A830DE}"/>
                </a:ext>
              </a:extLst>
            </p:cNvPr>
            <p:cNvSpPr>
              <a:spLocks noChangeArrowheads="1"/>
            </p:cNvSpPr>
            <p:nvPr userDrawn="1"/>
          </p:nvSpPr>
          <p:spPr bwMode="auto">
            <a:xfrm>
              <a:off x="3760" y="1680"/>
              <a:ext cx="1808" cy="14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eaLnBrk="1" hangingPunct="1">
                <a:defRPr/>
              </a:pPr>
              <a:endParaRPr lang="ja-JP" altLang="en-US"/>
            </a:p>
          </p:txBody>
        </p:sp>
      </p:grpSp>
      <p:sp>
        <p:nvSpPr>
          <p:cNvPr id="138242" name="Rectangle 2"/>
          <p:cNvSpPr>
            <a:spLocks noGrp="1" noChangeArrowheads="1"/>
          </p:cNvSpPr>
          <p:nvPr>
            <p:ph type="ctrTitle"/>
          </p:nvPr>
        </p:nvSpPr>
        <p:spPr>
          <a:xfrm>
            <a:off x="742950" y="685800"/>
            <a:ext cx="8420100" cy="2127250"/>
          </a:xfrm>
        </p:spPr>
        <p:txBody>
          <a:bodyPr/>
          <a:lstStyle>
            <a:lvl1pPr algn="ctr">
              <a:defRPr sz="5800"/>
            </a:lvl1pPr>
          </a:lstStyle>
          <a:p>
            <a:pPr lvl="0"/>
            <a:r>
              <a:rPr lang="ja-JP" altLang="en-US" noProof="0"/>
              <a:t>マスタ タイトルの書式設定</a:t>
            </a:r>
          </a:p>
        </p:txBody>
      </p:sp>
      <p:sp>
        <p:nvSpPr>
          <p:cNvPr id="138243" name="Rectangle 3"/>
          <p:cNvSpPr>
            <a:spLocks noGrp="1" noChangeArrowheads="1"/>
          </p:cNvSpPr>
          <p:nvPr>
            <p:ph type="subTitle" idx="1"/>
          </p:nvPr>
        </p:nvSpPr>
        <p:spPr>
          <a:xfrm>
            <a:off x="1485900" y="3270250"/>
            <a:ext cx="6934200" cy="2209800"/>
          </a:xfrm>
        </p:spPr>
        <p:txBody>
          <a:bodyPr/>
          <a:lstStyle>
            <a:lvl1pPr marL="0" indent="0" algn="ctr">
              <a:buFont typeface="Wingdings" pitchFamily="2" charset="2"/>
              <a:buNone/>
              <a:defRPr sz="3000"/>
            </a:lvl1pPr>
          </a:lstStyle>
          <a:p>
            <a:pPr lvl="0"/>
            <a:r>
              <a:rPr lang="ja-JP" altLang="en-US" noProof="0"/>
              <a:t>マスタ サブタイトルの書式設定</a:t>
            </a:r>
          </a:p>
        </p:txBody>
      </p:sp>
      <p:sp>
        <p:nvSpPr>
          <p:cNvPr id="9" name="Rectangle 4">
            <a:extLst>
              <a:ext uri="{FF2B5EF4-FFF2-40B4-BE49-F238E27FC236}">
                <a16:creationId xmlns:a16="http://schemas.microsoft.com/office/drawing/2014/main" id="{FF11E35C-9F7A-4F16-B41E-5704F0A3F126}"/>
              </a:ext>
            </a:extLst>
          </p:cNvPr>
          <p:cNvSpPr>
            <a:spLocks noGrp="1" noChangeArrowheads="1"/>
          </p:cNvSpPr>
          <p:nvPr>
            <p:ph type="dt" sz="half" idx="10"/>
          </p:nvPr>
        </p:nvSpPr>
        <p:spPr/>
        <p:txBody>
          <a:bodyPr/>
          <a:lstStyle>
            <a:lvl1pPr>
              <a:defRPr/>
            </a:lvl1pPr>
          </a:lstStyle>
          <a:p>
            <a:pPr>
              <a:defRPr/>
            </a:pPr>
            <a:endParaRPr lang="en-US" altLang="ja-JP"/>
          </a:p>
        </p:txBody>
      </p:sp>
      <p:sp>
        <p:nvSpPr>
          <p:cNvPr id="10" name="Rectangle 5">
            <a:extLst>
              <a:ext uri="{FF2B5EF4-FFF2-40B4-BE49-F238E27FC236}">
                <a16:creationId xmlns:a16="http://schemas.microsoft.com/office/drawing/2014/main" id="{0BBE4B5B-C59F-4EFC-97FC-B9224F63D1D8}"/>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a:extLst>
              <a:ext uri="{FF2B5EF4-FFF2-40B4-BE49-F238E27FC236}">
                <a16:creationId xmlns:a16="http://schemas.microsoft.com/office/drawing/2014/main" id="{8E95AC47-00DB-46B3-BB3F-8EB2C4964B36}"/>
              </a:ext>
            </a:extLst>
          </p:cNvPr>
          <p:cNvSpPr>
            <a:spLocks noGrp="1" noChangeArrowheads="1"/>
          </p:cNvSpPr>
          <p:nvPr>
            <p:ph type="sldNum" sz="quarter" idx="12"/>
          </p:nvPr>
        </p:nvSpPr>
        <p:spPr/>
        <p:txBody>
          <a:bodyPr/>
          <a:lstStyle>
            <a:lvl1pPr>
              <a:defRPr/>
            </a:lvl1pPr>
          </a:lstStyle>
          <a:p>
            <a:pPr>
              <a:defRPr/>
            </a:pPr>
            <a:fld id="{5AD24178-7F66-49A6-B7A1-18B2627530BB}" type="slidenum">
              <a:rPr lang="en-US" altLang="ja-JP"/>
              <a:pPr>
                <a:defRPr/>
              </a:pPr>
              <a:t>‹#›</a:t>
            </a:fld>
            <a:endParaRPr lang="en-US" altLang="ja-JP"/>
          </a:p>
        </p:txBody>
      </p:sp>
    </p:spTree>
    <p:extLst>
      <p:ext uri="{BB962C8B-B14F-4D97-AF65-F5344CB8AC3E}">
        <p14:creationId xmlns:p14="http://schemas.microsoft.com/office/powerpoint/2010/main" val="1153913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9AA815D8-0EB0-42BE-885E-C19FB671C679}" type="slidenum">
              <a:rPr lang="en-US" altLang="ja-JP"/>
              <a:pPr>
                <a:defRPr/>
              </a:pPr>
              <a:t>‹#›</a:t>
            </a:fld>
            <a:endParaRPr lang="en-US" altLang="ja-JP"/>
          </a:p>
        </p:txBody>
      </p:sp>
    </p:spTree>
    <p:extLst>
      <p:ext uri="{BB962C8B-B14F-4D97-AF65-F5344CB8AC3E}">
        <p14:creationId xmlns:p14="http://schemas.microsoft.com/office/powerpoint/2010/main" val="3057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DD350037-7246-4681-88BA-DA23750220FA}" type="slidenum">
              <a:rPr lang="en-US" altLang="ja-JP"/>
              <a:pPr>
                <a:defRPr/>
              </a:pPr>
              <a:t>‹#›</a:t>
            </a:fld>
            <a:endParaRPr lang="en-US" altLang="ja-JP"/>
          </a:p>
        </p:txBody>
      </p:sp>
    </p:spTree>
    <p:extLst>
      <p:ext uri="{BB962C8B-B14F-4D97-AF65-F5344CB8AC3E}">
        <p14:creationId xmlns:p14="http://schemas.microsoft.com/office/powerpoint/2010/main" val="82215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7813"/>
            <a:ext cx="2228850" cy="58531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0" y="277813"/>
            <a:ext cx="6534150" cy="58531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78D3F4-47DE-4325-A571-5CC9611BF899}" type="slidenum">
              <a:rPr lang="en-US" altLang="ja-JP"/>
              <a:pPr>
                <a:defRPr/>
              </a:pPr>
              <a:t>‹#›</a:t>
            </a:fld>
            <a:endParaRPr lang="en-US" altLang="ja-JP"/>
          </a:p>
        </p:txBody>
      </p:sp>
    </p:spTree>
    <p:extLst>
      <p:ext uri="{BB962C8B-B14F-4D97-AF65-F5344CB8AC3E}">
        <p14:creationId xmlns:p14="http://schemas.microsoft.com/office/powerpoint/2010/main" val="2798004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152400"/>
            <a:ext cx="8915400" cy="1139825"/>
          </a:xfrm>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339415-12E7-411C-A7FC-28D981AB5BB1}" type="slidenum">
              <a:rPr lang="en-US" altLang="ja-JP"/>
              <a:pPr>
                <a:defRPr/>
              </a:pPr>
              <a:t>‹#›</a:t>
            </a:fld>
            <a:endParaRPr lang="en-US" altLang="ja-JP"/>
          </a:p>
        </p:txBody>
      </p:sp>
    </p:spTree>
    <p:extLst>
      <p:ext uri="{BB962C8B-B14F-4D97-AF65-F5344CB8AC3E}">
        <p14:creationId xmlns:p14="http://schemas.microsoft.com/office/powerpoint/2010/main" val="1554822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05F0A0-C65C-4BAC-BC54-62C1F14FA3EC}"/>
              </a:ext>
            </a:extLst>
          </p:cNvPr>
          <p:cNvSpPr>
            <a:spLocks noGrp="1"/>
          </p:cNvSpPr>
          <p:nvPr>
            <p:ph type="title"/>
          </p:nvPr>
        </p:nvSpPr>
        <p:spPr>
          <a:xfrm>
            <a:off x="507772" y="-243408"/>
            <a:ext cx="8915400" cy="1139825"/>
          </a:xfr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9E9A777-D0E5-4878-A666-9C607CD936C0}"/>
              </a:ext>
            </a:extLst>
          </p:cNvPr>
          <p:cNvSpPr>
            <a:spLocks noGrp="1"/>
          </p:cNvSpPr>
          <p:nvPr>
            <p:ph type="dt" sz="half" idx="10"/>
          </p:nvPr>
        </p:nvSpPr>
        <p:spPr/>
        <p:txBody>
          <a:bodyPr/>
          <a:lstStyle/>
          <a:p>
            <a:pPr>
              <a:defRPr/>
            </a:pPr>
            <a:endParaRPr lang="en-US" altLang="ja-JP"/>
          </a:p>
        </p:txBody>
      </p:sp>
      <p:sp>
        <p:nvSpPr>
          <p:cNvPr id="4" name="フッター プレースホルダー 3">
            <a:extLst>
              <a:ext uri="{FF2B5EF4-FFF2-40B4-BE49-F238E27FC236}">
                <a16:creationId xmlns:a16="http://schemas.microsoft.com/office/drawing/2014/main" id="{E84B2638-8EF0-42A1-AABD-13F55AA31EAF}"/>
              </a:ext>
            </a:extLst>
          </p:cNvPr>
          <p:cNvSpPr>
            <a:spLocks noGrp="1"/>
          </p:cNvSpPr>
          <p:nvPr>
            <p:ph type="ftr" sz="quarter" idx="11"/>
          </p:nvPr>
        </p:nvSpPr>
        <p:spPr/>
        <p:txBody>
          <a:bodyPr/>
          <a:lstStyle/>
          <a:p>
            <a:pPr>
              <a:defRPr/>
            </a:pPr>
            <a:endParaRPr lang="en-US" altLang="ja-JP"/>
          </a:p>
        </p:txBody>
      </p:sp>
      <p:sp>
        <p:nvSpPr>
          <p:cNvPr id="5" name="スライド番号プレースホルダー 4">
            <a:extLst>
              <a:ext uri="{FF2B5EF4-FFF2-40B4-BE49-F238E27FC236}">
                <a16:creationId xmlns:a16="http://schemas.microsoft.com/office/drawing/2014/main" id="{47F199FC-02B3-4E51-8DA4-CA24440B6ABE}"/>
              </a:ext>
            </a:extLst>
          </p:cNvPr>
          <p:cNvSpPr>
            <a:spLocks noGrp="1"/>
          </p:cNvSpPr>
          <p:nvPr>
            <p:ph type="sldNum" sz="quarter" idx="12"/>
          </p:nvPr>
        </p:nvSpPr>
        <p:spPr/>
        <p:txBody>
          <a:bodyPr/>
          <a:lstStyle/>
          <a:p>
            <a:pPr>
              <a:defRPr/>
            </a:pPr>
            <a:fld id="{290E9058-1618-4D96-B4F0-F21C47244F74}" type="slidenum">
              <a:rPr lang="en-US" altLang="ja-JP" smtClean="0"/>
              <a:pPr>
                <a:defRPr/>
              </a:pPr>
              <a:t>‹#›</a:t>
            </a:fld>
            <a:endParaRPr lang="en-US" altLang="ja-JP"/>
          </a:p>
        </p:txBody>
      </p:sp>
    </p:spTree>
    <p:extLst>
      <p:ext uri="{BB962C8B-B14F-4D97-AF65-F5344CB8AC3E}">
        <p14:creationId xmlns:p14="http://schemas.microsoft.com/office/powerpoint/2010/main" val="1518663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1C7B48C9-9A70-4D56-8E94-C88AA22D01F9}" type="slidenum">
              <a:rPr lang="en-US" altLang="ja-JP"/>
              <a:pPr>
                <a:defRPr/>
              </a:pPr>
              <a:t>‹#›</a:t>
            </a:fld>
            <a:endParaRPr lang="en-US" altLang="ja-JP"/>
          </a:p>
        </p:txBody>
      </p:sp>
    </p:spTree>
    <p:extLst>
      <p:ext uri="{BB962C8B-B14F-4D97-AF65-F5344CB8AC3E}">
        <p14:creationId xmlns:p14="http://schemas.microsoft.com/office/powerpoint/2010/main" val="4265692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0" y="1600200"/>
            <a:ext cx="43815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200" y="1600200"/>
            <a:ext cx="43815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5E3E107C-4227-4839-9CF3-EABE2F4AB5D9}" type="slidenum">
              <a:rPr lang="en-US" altLang="ja-JP"/>
              <a:pPr>
                <a:defRPr/>
              </a:pPr>
              <a:t>‹#›</a:t>
            </a:fld>
            <a:endParaRPr lang="en-US" altLang="ja-JP"/>
          </a:p>
        </p:txBody>
      </p:sp>
    </p:spTree>
    <p:extLst>
      <p:ext uri="{BB962C8B-B14F-4D97-AF65-F5344CB8AC3E}">
        <p14:creationId xmlns:p14="http://schemas.microsoft.com/office/powerpoint/2010/main" val="888919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441585BA-FC7D-4979-A3AC-C7E1114FB906}" type="slidenum">
              <a:rPr lang="en-US" altLang="ja-JP"/>
              <a:pPr>
                <a:defRPr/>
              </a:pPr>
              <a:t>‹#›</a:t>
            </a:fld>
            <a:endParaRPr lang="en-US" altLang="ja-JP"/>
          </a:p>
        </p:txBody>
      </p:sp>
    </p:spTree>
    <p:extLst>
      <p:ext uri="{BB962C8B-B14F-4D97-AF65-F5344CB8AC3E}">
        <p14:creationId xmlns:p14="http://schemas.microsoft.com/office/powerpoint/2010/main" val="4087838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256515BA-FE26-42AE-9C71-58AE5254E431}" type="slidenum">
              <a:rPr lang="en-US" altLang="ja-JP"/>
              <a:pPr>
                <a:defRPr/>
              </a:pPr>
              <a:t>‹#›</a:t>
            </a:fld>
            <a:endParaRPr lang="en-US" altLang="ja-JP"/>
          </a:p>
        </p:txBody>
      </p:sp>
    </p:spTree>
    <p:extLst>
      <p:ext uri="{BB962C8B-B14F-4D97-AF65-F5344CB8AC3E}">
        <p14:creationId xmlns:p14="http://schemas.microsoft.com/office/powerpoint/2010/main" val="8047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8CE9397-E153-4400-90A8-C96A9E4217C2}"/>
              </a:ext>
            </a:extLst>
          </p:cNvPr>
          <p:cNvSpPr>
            <a:spLocks noGrp="1" noChangeArrowheads="1"/>
          </p:cNvSpPr>
          <p:nvPr>
            <p:ph type="dt" sz="half" idx="10"/>
          </p:nvPr>
        </p:nvSpPr>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902C48BB-57D3-47E7-BB70-6139A6E5F78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C9F5F82F-4D7F-4BC9-8767-8ED3D0336549}"/>
              </a:ext>
            </a:extLst>
          </p:cNvPr>
          <p:cNvSpPr>
            <a:spLocks noGrp="1" noChangeArrowheads="1"/>
          </p:cNvSpPr>
          <p:nvPr>
            <p:ph type="sldNum" sz="quarter" idx="12"/>
          </p:nvPr>
        </p:nvSpPr>
        <p:spPr>
          <a:xfrm>
            <a:off x="7569200" y="6400800"/>
            <a:ext cx="2311400" cy="457200"/>
          </a:xfrm>
        </p:spPr>
        <p:txBody>
          <a:bodyPr/>
          <a:lstStyle>
            <a:lvl1pPr algn="r">
              <a:defRPr sz="1600">
                <a:latin typeface="Meiryo UI" panose="020B0604030504040204" pitchFamily="50" charset="-128"/>
                <a:ea typeface="Meiryo UI" panose="020B0604030504040204" pitchFamily="50" charset="-128"/>
              </a:defRPr>
            </a:lvl1pPr>
          </a:lstStyle>
          <a:p>
            <a:pPr>
              <a:defRPr/>
            </a:pPr>
            <a:fld id="{7D7066D1-700B-42FD-A325-F976443D9E7C}" type="slidenum">
              <a:rPr lang="en-US" altLang="ja-JP"/>
              <a:pPr>
                <a:defRPr/>
              </a:pPr>
              <a:t>‹#›</a:t>
            </a:fld>
            <a:endParaRPr lang="en-US" altLang="ja-JP"/>
          </a:p>
        </p:txBody>
      </p:sp>
    </p:spTree>
    <p:extLst>
      <p:ext uri="{BB962C8B-B14F-4D97-AF65-F5344CB8AC3E}">
        <p14:creationId xmlns:p14="http://schemas.microsoft.com/office/powerpoint/2010/main" val="2053247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671F954-641A-4DA2-8C40-2636DDBA6F98}" type="slidenum">
              <a:rPr lang="en-US" altLang="ja-JP"/>
              <a:pPr>
                <a:defRPr/>
              </a:pPr>
              <a:t>‹#›</a:t>
            </a:fld>
            <a:endParaRPr lang="en-US" altLang="ja-JP"/>
          </a:p>
        </p:txBody>
      </p:sp>
    </p:spTree>
    <p:extLst>
      <p:ext uri="{BB962C8B-B14F-4D97-AF65-F5344CB8AC3E}">
        <p14:creationId xmlns:p14="http://schemas.microsoft.com/office/powerpoint/2010/main" val="2905927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7813"/>
            <a:ext cx="89154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0" y="1600200"/>
            <a:ext cx="89154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220" name="Rectangle 4">
            <a:extLst>
              <a:ext uri="{FF2B5EF4-FFF2-40B4-BE49-F238E27FC236}">
                <a16:creationId xmlns:a16="http://schemas.microsoft.com/office/drawing/2014/main" id="{921D7432-5BF7-4ECC-A32C-8A4FD77D2369}"/>
              </a:ext>
            </a:extLst>
          </p:cNvPr>
          <p:cNvSpPr>
            <a:spLocks noGrp="1" noChangeArrowheads="1"/>
          </p:cNvSpPr>
          <p:nvPr>
            <p:ph type="dt" sz="half" idx="2"/>
          </p:nvPr>
        </p:nvSpPr>
        <p:spPr bwMode="auto">
          <a:xfrm>
            <a:off x="495300" y="6248400"/>
            <a:ext cx="231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kumimoji="0" sz="1000">
                <a:ea typeface="ＭＳ Ｐゴシック" pitchFamily="50" charset="-128"/>
              </a:defRPr>
            </a:lvl1pPr>
          </a:lstStyle>
          <a:p>
            <a:pPr>
              <a:defRPr/>
            </a:pPr>
            <a:endParaRPr lang="en-US" altLang="ja-JP"/>
          </a:p>
        </p:txBody>
      </p:sp>
      <p:sp>
        <p:nvSpPr>
          <p:cNvPr id="137221" name="Rectangle 5">
            <a:extLst>
              <a:ext uri="{FF2B5EF4-FFF2-40B4-BE49-F238E27FC236}">
                <a16:creationId xmlns:a16="http://schemas.microsoft.com/office/drawing/2014/main" id="{1D9C27A6-4C0E-4A19-B49C-E1091EF83210}"/>
              </a:ext>
            </a:extLst>
          </p:cNvPr>
          <p:cNvSpPr>
            <a:spLocks noGrp="1" noChangeArrowheads="1"/>
          </p:cNvSpPr>
          <p:nvPr>
            <p:ph type="ftr" sz="quarter" idx="3"/>
          </p:nvPr>
        </p:nvSpPr>
        <p:spPr bwMode="auto">
          <a:xfrm>
            <a:off x="3384550" y="6248400"/>
            <a:ext cx="3136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000">
                <a:ea typeface="ＭＳ Ｐゴシック" pitchFamily="50" charset="-128"/>
              </a:defRPr>
            </a:lvl1pPr>
          </a:lstStyle>
          <a:p>
            <a:pPr>
              <a:defRPr/>
            </a:pPr>
            <a:endParaRPr lang="en-US" altLang="ja-JP"/>
          </a:p>
        </p:txBody>
      </p:sp>
      <p:sp>
        <p:nvSpPr>
          <p:cNvPr id="137222" name="Rectangle 6">
            <a:extLst>
              <a:ext uri="{FF2B5EF4-FFF2-40B4-BE49-F238E27FC236}">
                <a16:creationId xmlns:a16="http://schemas.microsoft.com/office/drawing/2014/main" id="{59E048F9-85AD-4FB4-B556-C752078C96E6}"/>
              </a:ext>
            </a:extLst>
          </p:cNvPr>
          <p:cNvSpPr>
            <a:spLocks noGrp="1" noChangeArrowheads="1"/>
          </p:cNvSpPr>
          <p:nvPr>
            <p:ph type="sldNum" sz="quarter" idx="4"/>
          </p:nvPr>
        </p:nvSpPr>
        <p:spPr bwMode="auto">
          <a:xfrm>
            <a:off x="7594600" y="6400800"/>
            <a:ext cx="231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0" sz="1600">
                <a:latin typeface="Meiryo UI" panose="020B0604030504040204" pitchFamily="50" charset="-128"/>
                <a:ea typeface="Meiryo UI" panose="020B0604030504040204" pitchFamily="50" charset="-128"/>
              </a:defRPr>
            </a:lvl1pPr>
          </a:lstStyle>
          <a:p>
            <a:pPr>
              <a:defRPr/>
            </a:pPr>
            <a:fld id="{290E9058-1618-4D96-B4F0-F21C47244F74}" type="slidenum">
              <a:rPr lang="en-US" altLang="ja-JP"/>
              <a:pPr>
                <a:defRPr/>
              </a:pPr>
              <a:t>‹#›</a:t>
            </a:fld>
            <a:endParaRPr lang="en-US" altLang="ja-JP"/>
          </a:p>
        </p:txBody>
      </p:sp>
      <p:sp>
        <p:nvSpPr>
          <p:cNvPr id="1031" name="Rectangle 7">
            <a:extLst>
              <a:ext uri="{FF2B5EF4-FFF2-40B4-BE49-F238E27FC236}">
                <a16:creationId xmlns:a16="http://schemas.microsoft.com/office/drawing/2014/main" id="{154BE88A-0742-46C2-9AF1-395814438058}"/>
              </a:ext>
            </a:extLst>
          </p:cNvPr>
          <p:cNvSpPr>
            <a:spLocks noChangeArrowheads="1"/>
          </p:cNvSpPr>
          <p:nvPr/>
        </p:nvSpPr>
        <p:spPr bwMode="auto">
          <a:xfrm>
            <a:off x="0" y="0"/>
            <a:ext cx="24765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2" name="Line 8"/>
          <p:cNvSpPr>
            <a:spLocks noChangeShapeType="1"/>
          </p:cNvSpPr>
          <p:nvPr/>
        </p:nvSpPr>
        <p:spPr bwMode="auto">
          <a:xfrm>
            <a:off x="495300" y="1447800"/>
            <a:ext cx="87503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3" name="Rectangle 9">
            <a:extLst>
              <a:ext uri="{FF2B5EF4-FFF2-40B4-BE49-F238E27FC236}">
                <a16:creationId xmlns:a16="http://schemas.microsoft.com/office/drawing/2014/main" id="{D240DF3A-D1A4-407F-9FFD-66C168C16718}"/>
              </a:ext>
            </a:extLst>
          </p:cNvPr>
          <p:cNvSpPr>
            <a:spLocks noChangeArrowheads="1"/>
          </p:cNvSpPr>
          <p:nvPr/>
        </p:nvSpPr>
        <p:spPr bwMode="auto">
          <a:xfrm>
            <a:off x="0" y="2286000"/>
            <a:ext cx="24765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4" name="Rectangle 10">
            <a:extLst>
              <a:ext uri="{FF2B5EF4-FFF2-40B4-BE49-F238E27FC236}">
                <a16:creationId xmlns:a16="http://schemas.microsoft.com/office/drawing/2014/main" id="{D97A860A-AD8E-4C81-9EBC-3E0CCCBC46EF}"/>
              </a:ext>
            </a:extLst>
          </p:cNvPr>
          <p:cNvSpPr>
            <a:spLocks noChangeArrowheads="1"/>
          </p:cNvSpPr>
          <p:nvPr/>
        </p:nvSpPr>
        <p:spPr bwMode="auto">
          <a:xfrm>
            <a:off x="0" y="4572000"/>
            <a:ext cx="24765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577" r:id="rId1"/>
    <p:sldLayoutId id="2147484568" r:id="rId2"/>
    <p:sldLayoutId id="2147484579" r:id="rId3"/>
    <p:sldLayoutId id="2147484569" r:id="rId4"/>
    <p:sldLayoutId id="2147484570" r:id="rId5"/>
    <p:sldLayoutId id="2147484571" r:id="rId6"/>
    <p:sldLayoutId id="2147484572" r:id="rId7"/>
    <p:sldLayoutId id="2147484578" r:id="rId8"/>
    <p:sldLayoutId id="2147484573" r:id="rId9"/>
    <p:sldLayoutId id="2147484574" r:id="rId10"/>
    <p:sldLayoutId id="2147484575" r:id="rId11"/>
    <p:sldLayoutId id="2147484576" r:id="rId12"/>
  </p:sldLayoutIdLst>
  <p:hf sldNum="0"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8.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46CA62DB-58D8-4092-8599-E6FE0A567FB1}"/>
              </a:ext>
            </a:extLst>
          </p:cNvPr>
          <p:cNvSpPr txBox="1">
            <a:spLocks/>
          </p:cNvSpPr>
          <p:nvPr/>
        </p:nvSpPr>
        <p:spPr>
          <a:xfrm>
            <a:off x="0" y="1784628"/>
            <a:ext cx="9905999" cy="1224136"/>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lgn="ctr">
              <a:lnSpc>
                <a:spcPts val="4000"/>
              </a:lnSpc>
              <a:defRPr/>
            </a:pPr>
            <a:r>
              <a:rPr lang="ja-JP" altLang="en-US" sz="3000" kern="0" dirty="0">
                <a:solidFill>
                  <a:srgbClr val="006600"/>
                </a:solidFill>
                <a:latin typeface="+mn-ea"/>
                <a:ea typeface="+mn-ea"/>
              </a:rPr>
              <a:t>リサイクル製品認定制度のあり方について</a:t>
            </a:r>
            <a:endParaRPr lang="en-US" altLang="ja-JP" sz="3000" kern="0" dirty="0">
              <a:solidFill>
                <a:srgbClr val="006600"/>
              </a:solidFill>
              <a:latin typeface="+mn-ea"/>
              <a:ea typeface="+mn-ea"/>
            </a:endParaRPr>
          </a:p>
          <a:p>
            <a:pPr algn="ctr">
              <a:lnSpc>
                <a:spcPts val="4000"/>
              </a:lnSpc>
              <a:defRPr/>
            </a:pPr>
            <a:r>
              <a:rPr lang="ja-JP" altLang="en-US" sz="2600" kern="0" dirty="0">
                <a:solidFill>
                  <a:srgbClr val="006600"/>
                </a:solidFill>
                <a:latin typeface="+mn-ea"/>
                <a:ea typeface="+mn-ea"/>
              </a:rPr>
              <a:t>（リサイクル製品認定部会報告の概要）</a:t>
            </a:r>
          </a:p>
        </p:txBody>
      </p:sp>
      <p:pic>
        <p:nvPicPr>
          <p:cNvPr id="7" name="図 6">
            <a:extLst>
              <a:ext uri="{FF2B5EF4-FFF2-40B4-BE49-F238E27FC236}">
                <a16:creationId xmlns:a16="http://schemas.microsoft.com/office/drawing/2014/main" id="{8FFF9A52-3A67-452B-8597-2C0559C7DA2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69360" y="3285658"/>
            <a:ext cx="3146162" cy="726037"/>
          </a:xfrm>
          <a:prstGeom prst="rect">
            <a:avLst/>
          </a:prstGeom>
          <a:noFill/>
          <a:ln>
            <a:noFill/>
          </a:ln>
        </p:spPr>
      </p:pic>
      <p:sp>
        <p:nvSpPr>
          <p:cNvPr id="5" name="正方形/長方形 4">
            <a:extLst>
              <a:ext uri="{FF2B5EF4-FFF2-40B4-BE49-F238E27FC236}">
                <a16:creationId xmlns:a16="http://schemas.microsoft.com/office/drawing/2014/main" id="{BC17C3F3-FEFA-43D2-9F32-845D6E0CBECF}"/>
              </a:ext>
            </a:extLst>
          </p:cNvPr>
          <p:cNvSpPr>
            <a:spLocks noChangeArrowheads="1"/>
          </p:cNvSpPr>
          <p:nvPr/>
        </p:nvSpPr>
        <p:spPr bwMode="auto">
          <a:xfrm>
            <a:off x="8193360" y="404664"/>
            <a:ext cx="1231039" cy="504056"/>
          </a:xfrm>
          <a:prstGeom prst="rect">
            <a:avLst/>
          </a:prstGeom>
          <a:solidFill>
            <a:srgbClr val="FFFFFF"/>
          </a:solidFill>
          <a:ln w="9525">
            <a:solidFill>
              <a:srgbClr val="000000"/>
            </a:solidFill>
            <a:miter lim="800000"/>
            <a:headEnd/>
            <a:tailEnd/>
          </a:ln>
        </p:spPr>
        <p:txBody>
          <a:bodyPr rot="0" vert="horz" wrap="square" lIns="74295" tIns="8890" rIns="74295" bIns="8890" anchor="ctr" anchorCtr="0" upright="1">
            <a:noAutofit/>
          </a:bodyPr>
          <a:lstStyle/>
          <a:p>
            <a:pPr algn="just"/>
            <a:r>
              <a:rPr lang="ja-JP" sz="1600" kern="100" dirty="0">
                <a:effectLst/>
                <a:latin typeface="Century" panose="02040604050505020304" pitchFamily="18" charset="0"/>
                <a:ea typeface="ＭＳ ゴシック" panose="020B0609070205080204" pitchFamily="49" charset="-128"/>
                <a:cs typeface="Times New Roman" panose="02020603050405020304" pitchFamily="18" charset="0"/>
              </a:rPr>
              <a:t>資料２－</a:t>
            </a:r>
            <a:r>
              <a:rPr lang="ja-JP" altLang="en-US" sz="1600" kern="100" dirty="0">
                <a:latin typeface="Century" panose="02040604050505020304" pitchFamily="18" charset="0"/>
                <a:ea typeface="ＭＳ ゴシック" panose="020B0609070205080204" pitchFamily="49" charset="-128"/>
                <a:cs typeface="Times New Roman" panose="02020603050405020304" pitchFamily="18" charset="0"/>
              </a:rPr>
              <a:t>３</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859481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6">
            <a:extLst>
              <a:ext uri="{FF2B5EF4-FFF2-40B4-BE49-F238E27FC236}">
                <a16:creationId xmlns:a16="http://schemas.microsoft.com/office/drawing/2014/main" id="{AA0F08E7-28B3-4115-B8A8-EA0FE6DCDEAF}"/>
              </a:ext>
            </a:extLst>
          </p:cNvPr>
          <p:cNvGraphicFramePr>
            <a:graphicFrameLocks noGrp="1"/>
          </p:cNvGraphicFramePr>
          <p:nvPr>
            <p:extLst>
              <p:ext uri="{D42A27DB-BD31-4B8C-83A1-F6EECF244321}">
                <p14:modId xmlns:p14="http://schemas.microsoft.com/office/powerpoint/2010/main" val="3268022289"/>
              </p:ext>
            </p:extLst>
          </p:nvPr>
        </p:nvGraphicFramePr>
        <p:xfrm>
          <a:off x="355535" y="857725"/>
          <a:ext cx="9324000" cy="5796000"/>
        </p:xfrm>
        <a:graphic>
          <a:graphicData uri="http://schemas.openxmlformats.org/drawingml/2006/table">
            <a:tbl>
              <a:tblPr firstRow="1" bandRow="1">
                <a:tableStyleId>{5C22544A-7EE6-4342-B048-85BDC9FD1C3A}</a:tableStyleId>
              </a:tblPr>
              <a:tblGrid>
                <a:gridCol w="1224000">
                  <a:extLst>
                    <a:ext uri="{9D8B030D-6E8A-4147-A177-3AD203B41FA5}">
                      <a16:colId xmlns:a16="http://schemas.microsoft.com/office/drawing/2014/main" val="3720500859"/>
                    </a:ext>
                  </a:extLst>
                </a:gridCol>
                <a:gridCol w="8100000">
                  <a:extLst>
                    <a:ext uri="{9D8B030D-6E8A-4147-A177-3AD203B41FA5}">
                      <a16:colId xmlns:a16="http://schemas.microsoft.com/office/drawing/2014/main" val="2703096222"/>
                    </a:ext>
                  </a:extLst>
                </a:gridCol>
              </a:tblGrid>
              <a:tr h="720000">
                <a:tc>
                  <a:txBody>
                    <a:bodyPr/>
                    <a:lstStyle/>
                    <a:p>
                      <a:pPr algn="ctr">
                        <a:lnSpc>
                          <a:spcPts val="2400"/>
                        </a:lnSpc>
                      </a:pPr>
                      <a:r>
                        <a:rPr kumimoji="1" lang="ja-JP" altLang="en-US" sz="1600" b="1" u="none" dirty="0">
                          <a:solidFill>
                            <a:schemeClr val="tx1"/>
                          </a:solidFill>
                          <a:latin typeface="游ゴシック" panose="020B0400000000000000" pitchFamily="50" charset="-128"/>
                          <a:ea typeface="游ゴシック" panose="020B0400000000000000" pitchFamily="50" charset="-128"/>
                        </a:rPr>
                        <a:t>目　的</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95000"/>
                      </a:schemeClr>
                    </a:solidFill>
                  </a:tcPr>
                </a:tc>
                <a:tc>
                  <a:txBody>
                    <a:bodyPr/>
                    <a:lstStyle/>
                    <a:p>
                      <a:pPr marL="108000" indent="-108000" algn="just">
                        <a:lnSpc>
                          <a:spcPts val="2400"/>
                        </a:lnSpc>
                        <a:buFont typeface="Wingdings" panose="05000000000000000000" pitchFamily="2" charset="2"/>
                        <a:buChar char=""/>
                      </a:pPr>
                      <a:r>
                        <a:rPr kumimoji="1" lang="ja-JP" altLang="en-US" sz="1450" b="1" u="none" dirty="0">
                          <a:solidFill>
                            <a:schemeClr val="tx1"/>
                          </a:solidFill>
                          <a:latin typeface="游ゴシック" panose="020B0400000000000000" pitchFamily="50" charset="-128"/>
                          <a:ea typeface="游ゴシック" panose="020B0400000000000000" pitchFamily="50" charset="-128"/>
                        </a:rPr>
                        <a:t>リサイクルの促進</a:t>
                      </a:r>
                      <a:r>
                        <a:rPr kumimoji="1" lang="ja-JP" altLang="en-US" sz="1450" b="0" u="none" dirty="0">
                          <a:solidFill>
                            <a:schemeClr val="tx1"/>
                          </a:solidFill>
                          <a:latin typeface="游ゴシック" panose="020B0400000000000000" pitchFamily="50" charset="-128"/>
                          <a:ea typeface="游ゴシック" panose="020B0400000000000000" pitchFamily="50" charset="-128"/>
                        </a:rPr>
                        <a:t>：廃棄物等を原材料とする製品の普及による、循環資源の循環的利用の促進</a:t>
                      </a:r>
                      <a:endParaRPr kumimoji="1" lang="en-US" altLang="ja-JP" sz="1450" b="0" u="none" dirty="0">
                        <a:solidFill>
                          <a:schemeClr val="tx1"/>
                        </a:solidFill>
                        <a:latin typeface="游ゴシック" panose="020B0400000000000000" pitchFamily="50" charset="-128"/>
                        <a:ea typeface="游ゴシック" panose="020B0400000000000000" pitchFamily="50" charset="-128"/>
                      </a:endParaRPr>
                    </a:p>
                    <a:p>
                      <a:pPr marL="108000" indent="-108000" algn="just">
                        <a:lnSpc>
                          <a:spcPts val="2400"/>
                        </a:lnSpc>
                        <a:buFont typeface="Wingdings" panose="05000000000000000000" pitchFamily="2" charset="2"/>
                        <a:buChar char=""/>
                      </a:pPr>
                      <a:r>
                        <a:rPr kumimoji="1" lang="ja-JP" altLang="en-US" sz="1450" u="none" dirty="0">
                          <a:solidFill>
                            <a:schemeClr val="tx1"/>
                          </a:solidFill>
                          <a:latin typeface="游ゴシック" panose="020B0400000000000000" pitchFamily="50" charset="-128"/>
                          <a:ea typeface="游ゴシック" panose="020B0400000000000000" pitchFamily="50" charset="-128"/>
                        </a:rPr>
                        <a:t>関連事業者の育成</a:t>
                      </a:r>
                      <a:r>
                        <a:rPr kumimoji="1" lang="ja-JP" altLang="en-US" sz="1450" b="0" u="none" dirty="0">
                          <a:solidFill>
                            <a:schemeClr val="tx1"/>
                          </a:solidFill>
                          <a:latin typeface="游ゴシック" panose="020B0400000000000000" pitchFamily="50" charset="-128"/>
                          <a:ea typeface="游ゴシック" panose="020B0400000000000000" pitchFamily="50" charset="-128"/>
                        </a:rPr>
                        <a:t>：循環型社会の形成に寄与する事業を営むリサイクル事業者の育成 </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EEE1">
                        <a:alpha val="60000"/>
                      </a:srgbClr>
                    </a:solidFill>
                  </a:tcPr>
                </a:tc>
                <a:extLst>
                  <a:ext uri="{0D108BD9-81ED-4DB2-BD59-A6C34878D82A}">
                    <a16:rowId xmlns:a16="http://schemas.microsoft.com/office/drawing/2014/main" val="2541768263"/>
                  </a:ext>
                </a:extLst>
              </a:tr>
              <a:tr h="1080000">
                <a:tc>
                  <a:txBody>
                    <a:bodyPr/>
                    <a:lstStyle/>
                    <a:p>
                      <a:pPr algn="ctr">
                        <a:lnSpc>
                          <a:spcPts val="2400"/>
                        </a:lnSpc>
                      </a:pPr>
                      <a:r>
                        <a:rPr kumimoji="1" lang="ja-JP" altLang="en-US" sz="1600" b="1" u="none" dirty="0">
                          <a:solidFill>
                            <a:schemeClr val="tx1"/>
                          </a:solidFill>
                          <a:latin typeface="游ゴシック" panose="020B0400000000000000" pitchFamily="50" charset="-128"/>
                          <a:ea typeface="游ゴシック" panose="020B0400000000000000" pitchFamily="50" charset="-128"/>
                        </a:rPr>
                        <a:t>認定対象</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95000"/>
                      </a:schemeClr>
                    </a:solidFill>
                  </a:tcPr>
                </a:tc>
                <a:tc>
                  <a:txBody>
                    <a:bodyPr/>
                    <a:lstStyle/>
                    <a:p>
                      <a:pPr algn="just">
                        <a:lnSpc>
                          <a:spcPts val="2400"/>
                        </a:lnSpc>
                      </a:pPr>
                      <a:r>
                        <a:rPr kumimoji="1" lang="ja-JP" altLang="en-US" sz="1450" u="none" dirty="0">
                          <a:solidFill>
                            <a:schemeClr val="tx1"/>
                          </a:solidFill>
                          <a:latin typeface="游ゴシック" panose="020B0400000000000000" pitchFamily="50" charset="-128"/>
                          <a:ea typeface="游ゴシック" panose="020B0400000000000000" pitchFamily="50" charset="-128"/>
                        </a:rPr>
                        <a:t>対象として定める品⽬で、</a:t>
                      </a:r>
                      <a:r>
                        <a:rPr kumimoji="1" lang="ja-JP" altLang="en-US" sz="1450" b="1" u="none" dirty="0">
                          <a:solidFill>
                            <a:schemeClr val="tx1"/>
                          </a:solidFill>
                          <a:latin typeface="游ゴシック" panose="020B0400000000000000" pitchFamily="50" charset="-128"/>
                          <a:ea typeface="游ゴシック" panose="020B0400000000000000" pitchFamily="50" charset="-128"/>
                        </a:rPr>
                        <a:t>⼤阪府内で販売</a:t>
                      </a:r>
                      <a:r>
                        <a:rPr kumimoji="1" lang="ja-JP" altLang="en-US" sz="1450" u="none" dirty="0">
                          <a:solidFill>
                            <a:schemeClr val="tx1"/>
                          </a:solidFill>
                          <a:latin typeface="游ゴシック" panose="020B0400000000000000" pitchFamily="50" charset="-128"/>
                          <a:ea typeface="游ゴシック" panose="020B0400000000000000" pitchFamily="50" charset="-128"/>
                        </a:rPr>
                        <a:t>されており、以下のいずれかに該当するもの</a:t>
                      </a:r>
                    </a:p>
                    <a:p>
                      <a:pPr marL="108000" indent="-108000" algn="just">
                        <a:lnSpc>
                          <a:spcPts val="2400"/>
                        </a:lnSpc>
                        <a:buFont typeface="Wingdings" panose="05000000000000000000" pitchFamily="2" charset="2"/>
                        <a:buChar char=""/>
                      </a:pPr>
                      <a:r>
                        <a:rPr kumimoji="1" lang="ja-JP" altLang="en-US" sz="1450" b="1" u="none" dirty="0">
                          <a:solidFill>
                            <a:schemeClr val="tx1"/>
                          </a:solidFill>
                          <a:latin typeface="游ゴシック" panose="020B0400000000000000" pitchFamily="50" charset="-128"/>
                          <a:ea typeface="游ゴシック" panose="020B0400000000000000" pitchFamily="50" charset="-128"/>
                        </a:rPr>
                        <a:t>⼤阪府内で発⽣する循環資源を使⽤</a:t>
                      </a:r>
                      <a:r>
                        <a:rPr kumimoji="1" lang="ja-JP" altLang="en-US" sz="1450" u="none" dirty="0">
                          <a:solidFill>
                            <a:schemeClr val="tx1"/>
                          </a:solidFill>
                          <a:latin typeface="游ゴシック" panose="020B0400000000000000" pitchFamily="50" charset="-128"/>
                          <a:ea typeface="游ゴシック" panose="020B0400000000000000" pitchFamily="50" charset="-128"/>
                        </a:rPr>
                        <a:t>して、⽇本国内で製造されるもの</a:t>
                      </a:r>
                      <a:endParaRPr kumimoji="1" lang="en-US" altLang="ja-JP" sz="1450" u="none" dirty="0">
                        <a:solidFill>
                          <a:schemeClr val="tx1"/>
                        </a:solidFill>
                        <a:latin typeface="游ゴシック" panose="020B0400000000000000" pitchFamily="50" charset="-128"/>
                        <a:ea typeface="游ゴシック" panose="020B0400000000000000" pitchFamily="50" charset="-128"/>
                      </a:endParaRPr>
                    </a:p>
                    <a:p>
                      <a:pPr marL="108000" indent="-108000" algn="just">
                        <a:lnSpc>
                          <a:spcPts val="2400"/>
                        </a:lnSpc>
                        <a:buFont typeface="Wingdings" panose="05000000000000000000" pitchFamily="2" charset="2"/>
                        <a:buChar char=""/>
                      </a:pPr>
                      <a:r>
                        <a:rPr kumimoji="1" lang="ja-JP" altLang="en-US" sz="1450" u="none" dirty="0">
                          <a:solidFill>
                            <a:schemeClr val="tx1"/>
                          </a:solidFill>
                          <a:latin typeface="游ゴシック" panose="020B0400000000000000" pitchFamily="50" charset="-128"/>
                          <a:ea typeface="游ゴシック" panose="020B0400000000000000" pitchFamily="50" charset="-128"/>
                        </a:rPr>
                        <a:t>⽇本国内で発⽣する循環資源を使⽤して、</a:t>
                      </a:r>
                      <a:r>
                        <a:rPr kumimoji="1" lang="ja-JP" altLang="en-US" sz="1450" b="1" u="none" dirty="0">
                          <a:solidFill>
                            <a:schemeClr val="tx1"/>
                          </a:solidFill>
                          <a:latin typeface="游ゴシック" panose="020B0400000000000000" pitchFamily="50" charset="-128"/>
                          <a:ea typeface="游ゴシック" panose="020B0400000000000000" pitchFamily="50" charset="-128"/>
                        </a:rPr>
                        <a:t>⼤阪府内で製造</a:t>
                      </a:r>
                      <a:r>
                        <a:rPr kumimoji="1" lang="ja-JP" altLang="en-US" sz="1450" u="none" dirty="0">
                          <a:solidFill>
                            <a:schemeClr val="tx1"/>
                          </a:solidFill>
                          <a:latin typeface="游ゴシック" panose="020B0400000000000000" pitchFamily="50" charset="-128"/>
                          <a:ea typeface="游ゴシック" panose="020B0400000000000000" pitchFamily="50" charset="-128"/>
                        </a:rPr>
                        <a:t>されるもの</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EEE1">
                        <a:alpha val="60000"/>
                      </a:srgbClr>
                    </a:solidFill>
                  </a:tcPr>
                </a:tc>
                <a:extLst>
                  <a:ext uri="{0D108BD9-81ED-4DB2-BD59-A6C34878D82A}">
                    <a16:rowId xmlns:a16="http://schemas.microsoft.com/office/drawing/2014/main" val="2054320047"/>
                  </a:ext>
                </a:extLst>
              </a:tr>
              <a:tr h="2556000">
                <a:tc>
                  <a:txBody>
                    <a:bodyPr/>
                    <a:lstStyle/>
                    <a:p>
                      <a:pPr algn="ctr">
                        <a:lnSpc>
                          <a:spcPts val="2400"/>
                        </a:lnSpc>
                      </a:pPr>
                      <a:r>
                        <a:rPr kumimoji="1" lang="ja-JP" altLang="en-US" sz="1600" b="1" u="none" dirty="0">
                          <a:solidFill>
                            <a:schemeClr val="tx1"/>
                          </a:solidFill>
                          <a:latin typeface="游ゴシック" panose="020B0400000000000000" pitchFamily="50" charset="-128"/>
                          <a:ea typeface="游ゴシック" panose="020B0400000000000000" pitchFamily="50" charset="-128"/>
                        </a:rPr>
                        <a:t>認定区分</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indent="0" algn="just">
                        <a:lnSpc>
                          <a:spcPts val="2400"/>
                        </a:lnSpc>
                        <a:buFont typeface="Wingdings" panose="05000000000000000000" pitchFamily="2" charset="2"/>
                        <a:buNone/>
                      </a:pPr>
                      <a:endParaRPr kumimoji="1" lang="ja-JP" altLang="en-US" sz="1450" b="1" u="none" dirty="0">
                        <a:solidFill>
                          <a:schemeClr val="tx1"/>
                        </a:solidFill>
                        <a:latin typeface="游ゴシック" panose="020B0400000000000000" pitchFamily="50" charset="-128"/>
                        <a:ea typeface="游ゴシック" panose="020B0400000000000000" pitchFamily="50" charset="-128"/>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EEE1">
                        <a:alpha val="60000"/>
                      </a:srgbClr>
                    </a:solidFill>
                  </a:tcPr>
                </a:tc>
                <a:extLst>
                  <a:ext uri="{0D108BD9-81ED-4DB2-BD59-A6C34878D82A}">
                    <a16:rowId xmlns:a16="http://schemas.microsoft.com/office/drawing/2014/main" val="1985441678"/>
                  </a:ext>
                </a:extLst>
              </a:tr>
              <a:tr h="1440000">
                <a:tc>
                  <a:txBody>
                    <a:bodyPr/>
                    <a:lstStyle/>
                    <a:p>
                      <a:pPr algn="ctr">
                        <a:lnSpc>
                          <a:spcPts val="2400"/>
                        </a:lnSpc>
                      </a:pPr>
                      <a:r>
                        <a:rPr kumimoji="1" lang="ja-JP" altLang="en-US" sz="1600" b="1" u="none" dirty="0">
                          <a:solidFill>
                            <a:schemeClr val="tx1"/>
                          </a:solidFill>
                          <a:latin typeface="游ゴシック" panose="020B0400000000000000" pitchFamily="50" charset="-128"/>
                          <a:ea typeface="游ゴシック" panose="020B0400000000000000" pitchFamily="50" charset="-128"/>
                        </a:rPr>
                        <a:t>制度の役割</a:t>
                      </a:r>
                      <a:endParaRPr kumimoji="1" lang="en-US" altLang="ja-JP" sz="1600" b="1" u="none" dirty="0">
                        <a:solidFill>
                          <a:schemeClr val="tx1"/>
                        </a:solidFill>
                        <a:latin typeface="游ゴシック" panose="020B0400000000000000" pitchFamily="50" charset="-128"/>
                        <a:ea typeface="游ゴシック" panose="020B0400000000000000" pitchFamily="50" charset="-128"/>
                      </a:endParaRPr>
                    </a:p>
                    <a:p>
                      <a:pPr algn="ctr">
                        <a:lnSpc>
                          <a:spcPts val="1800"/>
                        </a:lnSpc>
                      </a:pPr>
                      <a:r>
                        <a:rPr kumimoji="1" lang="ja-JP" altLang="en-US" sz="1300" b="0" u="none" dirty="0">
                          <a:solidFill>
                            <a:schemeClr val="tx1"/>
                          </a:solidFill>
                          <a:latin typeface="游ゴシック" panose="020B0400000000000000" pitchFamily="50" charset="-128"/>
                          <a:ea typeface="游ゴシック" panose="020B0400000000000000" pitchFamily="50" charset="-128"/>
                        </a:rPr>
                        <a:t>類似制度</a:t>
                      </a:r>
                      <a:endParaRPr kumimoji="1" lang="en-US" altLang="ja-JP" sz="1300" b="0" u="none" dirty="0">
                        <a:solidFill>
                          <a:schemeClr val="tx1"/>
                        </a:solidFill>
                        <a:latin typeface="游ゴシック" panose="020B0400000000000000" pitchFamily="50" charset="-128"/>
                        <a:ea typeface="游ゴシック" panose="020B0400000000000000" pitchFamily="50" charset="-128"/>
                      </a:endParaRPr>
                    </a:p>
                    <a:p>
                      <a:pPr algn="ctr">
                        <a:lnSpc>
                          <a:spcPts val="1800"/>
                        </a:lnSpc>
                      </a:pPr>
                      <a:r>
                        <a:rPr kumimoji="1" lang="ja-JP" altLang="en-US" sz="1300" b="0" u="none" dirty="0">
                          <a:solidFill>
                            <a:schemeClr val="tx1"/>
                          </a:solidFill>
                          <a:latin typeface="游ゴシック" panose="020B0400000000000000" pitchFamily="50" charset="-128"/>
                          <a:ea typeface="游ゴシック" panose="020B0400000000000000" pitchFamily="50" charset="-128"/>
                        </a:rPr>
                        <a:t>との比較</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95000"/>
                      </a:schemeClr>
                    </a:solidFill>
                  </a:tcPr>
                </a:tc>
                <a:tc>
                  <a:txBody>
                    <a:bodyPr/>
                    <a:lstStyle/>
                    <a:p>
                      <a:pPr marL="108000" indent="-108000" algn="just">
                        <a:lnSpc>
                          <a:spcPts val="2400"/>
                        </a:lnSpc>
                        <a:buFont typeface="Wingdings" panose="05000000000000000000" pitchFamily="2" charset="2"/>
                        <a:buChar char=""/>
                      </a:pPr>
                      <a:r>
                        <a:rPr kumimoji="1" lang="ja-JP" altLang="en-US" sz="1450" b="1" u="none" dirty="0">
                          <a:solidFill>
                            <a:schemeClr val="tx1"/>
                          </a:solidFill>
                          <a:latin typeface="游ゴシック" panose="020B0400000000000000" pitchFamily="50" charset="-128"/>
                          <a:ea typeface="游ゴシック" panose="020B0400000000000000" pitchFamily="50" charset="-128"/>
                        </a:rPr>
                        <a:t>エコマーク制度：全国の事業者を対象</a:t>
                      </a:r>
                      <a:r>
                        <a:rPr kumimoji="1" lang="ja-JP" altLang="en-US" sz="1450" u="none" dirty="0">
                          <a:solidFill>
                            <a:schemeClr val="tx1"/>
                          </a:solidFill>
                          <a:latin typeface="游ゴシック" panose="020B0400000000000000" pitchFamily="50" charset="-128"/>
                          <a:ea typeface="游ゴシック" panose="020B0400000000000000" pitchFamily="50" charset="-128"/>
                        </a:rPr>
                        <a:t>、リサイクル製品を含む広く環境配慮された製品を対象</a:t>
                      </a:r>
                      <a:endParaRPr kumimoji="1" lang="en-US" altLang="ja-JP" sz="1450" u="none" dirty="0">
                        <a:solidFill>
                          <a:schemeClr val="tx1"/>
                        </a:solidFill>
                        <a:latin typeface="游ゴシック" panose="020B0400000000000000" pitchFamily="50" charset="-128"/>
                        <a:ea typeface="游ゴシック" panose="020B0400000000000000" pitchFamily="50" charset="-128"/>
                      </a:endParaRPr>
                    </a:p>
                    <a:p>
                      <a:pPr marL="108000" indent="-108000" algn="just">
                        <a:lnSpc>
                          <a:spcPts val="2400"/>
                        </a:lnSpc>
                        <a:buFont typeface="Wingdings" panose="05000000000000000000" pitchFamily="2" charset="2"/>
                        <a:buChar char=""/>
                      </a:pPr>
                      <a:r>
                        <a:rPr kumimoji="1" lang="ja-JP" altLang="en-US" sz="1450" b="1" u="none" dirty="0">
                          <a:solidFill>
                            <a:schemeClr val="tx1"/>
                          </a:solidFill>
                          <a:latin typeface="游ゴシック" panose="020B0400000000000000" pitchFamily="50" charset="-128"/>
                          <a:ea typeface="游ゴシック" panose="020B0400000000000000" pitchFamily="50" charset="-128"/>
                        </a:rPr>
                        <a:t>府制度</a:t>
                      </a:r>
                      <a:r>
                        <a:rPr kumimoji="1" lang="ja-JP" altLang="en-US" sz="1450" b="0" u="none" dirty="0">
                          <a:solidFill>
                            <a:schemeClr val="tx1"/>
                          </a:solidFill>
                          <a:latin typeface="游ゴシック" panose="020B0400000000000000" pitchFamily="50" charset="-128"/>
                          <a:ea typeface="游ゴシック" panose="020B0400000000000000" pitchFamily="50" charset="-128"/>
                        </a:rPr>
                        <a:t>は、府内に製造場所又は営業所等がある事業者を対象とするとともに、循環資源の発生場所、又は製品の製造場所が大阪府内であるリサイクル製品に限定、</a:t>
                      </a:r>
                      <a:r>
                        <a:rPr kumimoji="1" lang="ja-JP" altLang="en-US" sz="1450" b="1" u="none" dirty="0">
                          <a:solidFill>
                            <a:schemeClr val="tx1"/>
                          </a:solidFill>
                          <a:latin typeface="游ゴシック" panose="020B0400000000000000" pitchFamily="50" charset="-128"/>
                          <a:ea typeface="游ゴシック" panose="020B0400000000000000" pitchFamily="50" charset="-128"/>
                        </a:rPr>
                        <a:t>申請費用が比較的安価</a:t>
                      </a:r>
                      <a:endParaRPr kumimoji="1" lang="en-US" altLang="ja-JP" sz="1450" b="1" u="none" dirty="0">
                        <a:solidFill>
                          <a:schemeClr val="tx1"/>
                        </a:solidFill>
                        <a:latin typeface="游ゴシック" panose="020B0400000000000000" pitchFamily="50" charset="-128"/>
                        <a:ea typeface="游ゴシック" panose="020B0400000000000000" pitchFamily="50" charset="-128"/>
                      </a:endParaRPr>
                    </a:p>
                    <a:p>
                      <a:pPr marL="108000" indent="-108000" algn="just">
                        <a:lnSpc>
                          <a:spcPts val="2400"/>
                        </a:lnSpc>
                        <a:buFont typeface="Wingdings" panose="05000000000000000000" pitchFamily="2" charset="2"/>
                        <a:buChar char=""/>
                      </a:pPr>
                      <a:r>
                        <a:rPr kumimoji="1" lang="ja-JP" altLang="en-US" sz="1450" b="1" u="none" dirty="0">
                          <a:solidFill>
                            <a:schemeClr val="tx1"/>
                          </a:solidFill>
                          <a:latin typeface="游ゴシック" panose="020B0400000000000000" pitchFamily="50" charset="-128"/>
                          <a:ea typeface="游ゴシック" panose="020B0400000000000000" pitchFamily="50" charset="-128"/>
                        </a:rPr>
                        <a:t>府内で事業展開しているような中小規模の事業者の製品を広報等で後押し</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EEE1">
                        <a:alpha val="60000"/>
                      </a:srgbClr>
                    </a:solidFill>
                  </a:tcPr>
                </a:tc>
                <a:extLst>
                  <a:ext uri="{0D108BD9-81ED-4DB2-BD59-A6C34878D82A}">
                    <a16:rowId xmlns:a16="http://schemas.microsoft.com/office/drawing/2014/main" val="1431685504"/>
                  </a:ext>
                </a:extLst>
              </a:tr>
            </a:tbl>
          </a:graphicData>
        </a:graphic>
      </p:graphicFrame>
      <p:pic>
        <p:nvPicPr>
          <p:cNvPr id="6" name="図 5">
            <a:extLst>
              <a:ext uri="{FF2B5EF4-FFF2-40B4-BE49-F238E27FC236}">
                <a16:creationId xmlns:a16="http://schemas.microsoft.com/office/drawing/2014/main" id="{22D471E5-1294-47E4-B591-DA13FF733E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9" name="直線コネクタ 18">
            <a:extLst>
              <a:ext uri="{FF2B5EF4-FFF2-40B4-BE49-F238E27FC236}">
                <a16:creationId xmlns:a16="http://schemas.microsoft.com/office/drawing/2014/main" id="{070BD6D4-72D5-4365-B0A9-D2169A95ED2B}"/>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4" name="タイトル 1">
            <a:extLst>
              <a:ext uri="{FF2B5EF4-FFF2-40B4-BE49-F238E27FC236}">
                <a16:creationId xmlns:a16="http://schemas.microsoft.com/office/drawing/2014/main" id="{D9E3529E-A955-4E5A-AD44-F7DB6C494160}"/>
              </a:ext>
            </a:extLst>
          </p:cNvPr>
          <p:cNvSpPr txBox="1">
            <a:spLocks/>
          </p:cNvSpPr>
          <p:nvPr/>
        </p:nvSpPr>
        <p:spPr>
          <a:xfrm>
            <a:off x="25381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200" kern="0" dirty="0">
                <a:solidFill>
                  <a:srgbClr val="006600"/>
                </a:solidFill>
                <a:latin typeface="+mn-ea"/>
                <a:ea typeface="+mn-ea"/>
              </a:rPr>
              <a:t>現行制度の概要等</a:t>
            </a:r>
          </a:p>
        </p:txBody>
      </p:sp>
      <p:sp>
        <p:nvSpPr>
          <p:cNvPr id="45" name="左中かっこ 44">
            <a:extLst>
              <a:ext uri="{FF2B5EF4-FFF2-40B4-BE49-F238E27FC236}">
                <a16:creationId xmlns:a16="http://schemas.microsoft.com/office/drawing/2014/main" id="{6DE3857B-BBF6-473A-98DA-34874E92316A}"/>
              </a:ext>
            </a:extLst>
          </p:cNvPr>
          <p:cNvSpPr/>
          <p:nvPr/>
        </p:nvSpPr>
        <p:spPr>
          <a:xfrm rot="10800000">
            <a:off x="8978460" y="3254885"/>
            <a:ext cx="112648" cy="695749"/>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左中かっこ 45">
            <a:extLst>
              <a:ext uri="{FF2B5EF4-FFF2-40B4-BE49-F238E27FC236}">
                <a16:creationId xmlns:a16="http://schemas.microsoft.com/office/drawing/2014/main" id="{CD8109D7-2929-4387-9080-75837954561B}"/>
              </a:ext>
            </a:extLst>
          </p:cNvPr>
          <p:cNvSpPr/>
          <p:nvPr/>
        </p:nvSpPr>
        <p:spPr>
          <a:xfrm rot="10800000">
            <a:off x="8978460" y="4005063"/>
            <a:ext cx="112648" cy="527070"/>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FBCF14E9-7950-4D85-9EE1-51C1AF2DE115}"/>
              </a:ext>
            </a:extLst>
          </p:cNvPr>
          <p:cNvSpPr txBox="1"/>
          <p:nvPr/>
        </p:nvSpPr>
        <p:spPr>
          <a:xfrm>
            <a:off x="8941471" y="3366598"/>
            <a:ext cx="768425" cy="492443"/>
          </a:xfrm>
          <a:prstGeom prst="rect">
            <a:avLst/>
          </a:prstGeom>
          <a:noFill/>
          <a:ln w="3175">
            <a:noFill/>
          </a:ln>
        </p:spPr>
        <p:txBody>
          <a:bodyPr wrap="square" rtlCol="0">
            <a:spAutoFit/>
          </a:bodyPr>
          <a:lstStyle/>
          <a:p>
            <a:pPr algn="ctr"/>
            <a:r>
              <a:rPr kumimoji="1" lang="ja-JP" altLang="en-US" sz="1300" b="1" dirty="0">
                <a:latin typeface="游ゴシック" panose="020B0400000000000000" pitchFamily="50" charset="-128"/>
                <a:ea typeface="游ゴシック" panose="020B0400000000000000" pitchFamily="50" charset="-128"/>
              </a:rPr>
              <a:t>第１</a:t>
            </a:r>
            <a:endParaRPr kumimoji="1" lang="en-US" altLang="ja-JP" sz="1300" b="1" dirty="0">
              <a:latin typeface="游ゴシック" panose="020B0400000000000000" pitchFamily="50" charset="-128"/>
              <a:ea typeface="游ゴシック" panose="020B0400000000000000" pitchFamily="50" charset="-128"/>
            </a:endParaRPr>
          </a:p>
          <a:p>
            <a:pPr algn="ctr"/>
            <a:r>
              <a:rPr lang="ja-JP" altLang="en-US" sz="1300" b="1" dirty="0">
                <a:latin typeface="游ゴシック" panose="020B0400000000000000" pitchFamily="50" charset="-128"/>
                <a:ea typeface="游ゴシック" panose="020B0400000000000000" pitchFamily="50" charset="-128"/>
              </a:rPr>
              <a:t>区分</a:t>
            </a:r>
            <a:r>
              <a:rPr kumimoji="1" lang="ja-JP" altLang="en-US" sz="1300" b="1" dirty="0">
                <a:latin typeface="游ゴシック" panose="020B0400000000000000" pitchFamily="50" charset="-128"/>
                <a:ea typeface="游ゴシック" panose="020B0400000000000000" pitchFamily="50" charset="-128"/>
              </a:rPr>
              <a:t>　　</a:t>
            </a:r>
          </a:p>
        </p:txBody>
      </p:sp>
      <p:sp>
        <p:nvSpPr>
          <p:cNvPr id="48" name="テキスト ボックス 47">
            <a:extLst>
              <a:ext uri="{FF2B5EF4-FFF2-40B4-BE49-F238E27FC236}">
                <a16:creationId xmlns:a16="http://schemas.microsoft.com/office/drawing/2014/main" id="{EA8C8DA4-6490-40A0-BB32-B340B3FA0712}"/>
              </a:ext>
            </a:extLst>
          </p:cNvPr>
          <p:cNvSpPr txBox="1"/>
          <p:nvPr/>
        </p:nvSpPr>
        <p:spPr>
          <a:xfrm>
            <a:off x="8941471" y="4023300"/>
            <a:ext cx="768425" cy="492443"/>
          </a:xfrm>
          <a:prstGeom prst="rect">
            <a:avLst/>
          </a:prstGeom>
          <a:noFill/>
          <a:ln w="3175">
            <a:noFill/>
          </a:ln>
        </p:spPr>
        <p:txBody>
          <a:bodyPr wrap="square" rtlCol="0">
            <a:spAutoFit/>
          </a:bodyPr>
          <a:lstStyle/>
          <a:p>
            <a:pPr algn="ctr"/>
            <a:r>
              <a:rPr kumimoji="1" lang="ja-JP" altLang="en-US" sz="1300" b="1" dirty="0">
                <a:latin typeface="游ゴシック" panose="020B0400000000000000" pitchFamily="50" charset="-128"/>
                <a:ea typeface="游ゴシック" panose="020B0400000000000000" pitchFamily="50" charset="-128"/>
              </a:rPr>
              <a:t>第２</a:t>
            </a:r>
            <a:endParaRPr kumimoji="1" lang="en-US" altLang="ja-JP" sz="1300" b="1" dirty="0">
              <a:latin typeface="游ゴシック" panose="020B0400000000000000" pitchFamily="50" charset="-128"/>
              <a:ea typeface="游ゴシック" panose="020B0400000000000000" pitchFamily="50" charset="-128"/>
            </a:endParaRPr>
          </a:p>
          <a:p>
            <a:pPr algn="ctr"/>
            <a:r>
              <a:rPr lang="ja-JP" altLang="en-US" sz="1300" b="1" dirty="0">
                <a:latin typeface="游ゴシック" panose="020B0400000000000000" pitchFamily="50" charset="-128"/>
                <a:ea typeface="游ゴシック" panose="020B0400000000000000" pitchFamily="50" charset="-128"/>
              </a:rPr>
              <a:t>区分</a:t>
            </a:r>
            <a:r>
              <a:rPr kumimoji="1" lang="ja-JP" altLang="en-US" sz="1300" b="1" dirty="0">
                <a:latin typeface="游ゴシック" panose="020B0400000000000000" pitchFamily="50" charset="-128"/>
                <a:ea typeface="游ゴシック" panose="020B0400000000000000" pitchFamily="50" charset="-128"/>
              </a:rPr>
              <a:t>　　</a:t>
            </a:r>
          </a:p>
        </p:txBody>
      </p:sp>
      <p:sp>
        <p:nvSpPr>
          <p:cNvPr id="54" name="テキスト ボックス 15">
            <a:extLst>
              <a:ext uri="{FF2B5EF4-FFF2-40B4-BE49-F238E27FC236}">
                <a16:creationId xmlns:a16="http://schemas.microsoft.com/office/drawing/2014/main" id="{B89AD2CB-17B9-4279-9E50-15DDB85FEB69}"/>
              </a:ext>
            </a:extLst>
          </p:cNvPr>
          <p:cNvSpPr txBox="1"/>
          <p:nvPr/>
        </p:nvSpPr>
        <p:spPr>
          <a:xfrm>
            <a:off x="6705446" y="4823653"/>
            <a:ext cx="1975328" cy="20410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65314" tIns="32657" rIns="65314" bIns="32657" numCol="1" spcCol="0" rtlCol="0" fromWordArt="0" anchor="ctr" anchorCtr="0" forceAA="0" compatLnSpc="1">
            <a:prstTxWarp prst="textNoShape">
              <a:avLst/>
            </a:prstTxWarp>
            <a:noAutofit/>
          </a:bodyPr>
          <a:lstStyle/>
          <a:p>
            <a:pPr algn="ctr"/>
            <a:r>
              <a:rPr lang="ja-JP" altLang="en-US" sz="1300" b="1" kern="100" dirty="0">
                <a:latin typeface="游ゴシック" panose="020B0400000000000000" pitchFamily="50" charset="-128"/>
                <a:ea typeface="游ゴシック" panose="020B0400000000000000" pitchFamily="50" charset="-128"/>
                <a:cs typeface="Times New Roman" panose="02020603050405020304" pitchFamily="18" charset="0"/>
              </a:rPr>
              <a:t>認定製品数の推移</a:t>
            </a:r>
          </a:p>
        </p:txBody>
      </p:sp>
      <p:graphicFrame>
        <p:nvGraphicFramePr>
          <p:cNvPr id="3" name="表 6">
            <a:extLst>
              <a:ext uri="{FF2B5EF4-FFF2-40B4-BE49-F238E27FC236}">
                <a16:creationId xmlns:a16="http://schemas.microsoft.com/office/drawing/2014/main" id="{30C5305B-2344-4B8A-BF66-B1D1FD2023F0}"/>
              </a:ext>
            </a:extLst>
          </p:cNvPr>
          <p:cNvGraphicFramePr>
            <a:graphicFrameLocks noGrp="1"/>
          </p:cNvGraphicFramePr>
          <p:nvPr>
            <p:extLst>
              <p:ext uri="{D42A27DB-BD31-4B8C-83A1-F6EECF244321}">
                <p14:modId xmlns:p14="http://schemas.microsoft.com/office/powerpoint/2010/main" val="2025021580"/>
              </p:ext>
            </p:extLst>
          </p:nvPr>
        </p:nvGraphicFramePr>
        <p:xfrm>
          <a:off x="1712640" y="3157996"/>
          <a:ext cx="4140000" cy="1476000"/>
        </p:xfrm>
        <a:graphic>
          <a:graphicData uri="http://schemas.openxmlformats.org/drawingml/2006/table">
            <a:tbl>
              <a:tblPr firstRow="1" bandRow="1">
                <a:tableStyleId>{5C22544A-7EE6-4342-B048-85BDC9FD1C3A}</a:tableStyleId>
              </a:tblPr>
              <a:tblGrid>
                <a:gridCol w="2412000">
                  <a:extLst>
                    <a:ext uri="{9D8B030D-6E8A-4147-A177-3AD203B41FA5}">
                      <a16:colId xmlns:a16="http://schemas.microsoft.com/office/drawing/2014/main" val="918912011"/>
                    </a:ext>
                  </a:extLst>
                </a:gridCol>
                <a:gridCol w="1728000">
                  <a:extLst>
                    <a:ext uri="{9D8B030D-6E8A-4147-A177-3AD203B41FA5}">
                      <a16:colId xmlns:a16="http://schemas.microsoft.com/office/drawing/2014/main" val="1169232499"/>
                    </a:ext>
                  </a:extLst>
                </a:gridCol>
              </a:tblGrid>
              <a:tr h="540000">
                <a:tc>
                  <a:txBody>
                    <a:bodyPr/>
                    <a:lstStyle/>
                    <a:p>
                      <a:pPr algn="just">
                        <a:lnSpc>
                          <a:spcPts val="2000"/>
                        </a:lnSpc>
                      </a:pPr>
                      <a:r>
                        <a:rPr kumimoji="1" lang="ja-JP" altLang="en-US" sz="1350" b="0" dirty="0">
                          <a:solidFill>
                            <a:schemeClr val="tx1"/>
                          </a:solidFill>
                          <a:latin typeface="游ゴシック" panose="020B0400000000000000" pitchFamily="50" charset="-128"/>
                          <a:ea typeface="游ゴシック" panose="020B0400000000000000" pitchFamily="50" charset="-128"/>
                        </a:rPr>
                        <a:t>認定の基準に適合する製品</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50000"/>
                      </a:schemeClr>
                    </a:solidFill>
                  </a:tcPr>
                </a:tc>
                <a:tc>
                  <a:txBody>
                    <a:bodyPr/>
                    <a:lstStyle/>
                    <a:p>
                      <a:pPr marL="0" marR="0" lvl="0" indent="0" algn="just" defTabSz="914400" rtl="0" eaLnBrk="1" fontAlgn="auto" latinLnBrk="0" hangingPunct="1">
                        <a:lnSpc>
                          <a:spcPts val="2000"/>
                        </a:lnSpc>
                        <a:spcBef>
                          <a:spcPts val="0"/>
                        </a:spcBef>
                        <a:spcAft>
                          <a:spcPts val="0"/>
                        </a:spcAft>
                        <a:buClrTx/>
                        <a:buSzTx/>
                        <a:buFontTx/>
                        <a:buNone/>
                        <a:tabLst/>
                        <a:defRPr/>
                      </a:pPr>
                      <a:r>
                        <a:rPr kumimoji="1" lang="ja-JP" altLang="en-US" sz="1400" b="1" u="sng" dirty="0">
                          <a:solidFill>
                            <a:schemeClr val="tx1"/>
                          </a:solidFill>
                          <a:latin typeface="游ゴシック" panose="020B0400000000000000" pitchFamily="50" charset="-128"/>
                          <a:ea typeface="游ゴシック" panose="020B0400000000000000" pitchFamily="50" charset="-128"/>
                        </a:rPr>
                        <a:t>第１区分</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50000"/>
                      </a:schemeClr>
                    </a:solidFill>
                  </a:tcPr>
                </a:tc>
                <a:extLst>
                  <a:ext uri="{0D108BD9-81ED-4DB2-BD59-A6C34878D82A}">
                    <a16:rowId xmlns:a16="http://schemas.microsoft.com/office/drawing/2014/main" val="2016016307"/>
                  </a:ext>
                </a:extLst>
              </a:tr>
              <a:tr h="936000">
                <a:tc>
                  <a:txBody>
                    <a:bodyPr/>
                    <a:lstStyle/>
                    <a:p>
                      <a:pPr marL="0" indent="0" algn="just">
                        <a:lnSpc>
                          <a:spcPts val="2000"/>
                        </a:lnSpc>
                        <a:buFont typeface="Wingdings" panose="05000000000000000000" pitchFamily="2" charset="2"/>
                        <a:buNone/>
                      </a:pPr>
                      <a:r>
                        <a:rPr kumimoji="1" lang="ja-JP" altLang="en-US" sz="1350" b="0" u="none" dirty="0">
                          <a:solidFill>
                            <a:schemeClr val="tx1"/>
                          </a:solidFill>
                          <a:latin typeface="游ゴシック" panose="020B0400000000000000" pitchFamily="50" charset="-128"/>
                          <a:ea typeface="游ゴシック" panose="020B0400000000000000" pitchFamily="50" charset="-128"/>
                        </a:rPr>
                        <a:t>上記のうち、当該製品の</a:t>
                      </a:r>
                      <a:r>
                        <a:rPr kumimoji="1" lang="ja-JP" altLang="en-US" sz="1350" b="1" u="none" dirty="0">
                          <a:solidFill>
                            <a:schemeClr val="tx1"/>
                          </a:solidFill>
                          <a:latin typeface="游ゴシック" panose="020B0400000000000000" pitchFamily="50" charset="-128"/>
                          <a:ea typeface="游ゴシック" panose="020B0400000000000000" pitchFamily="50" charset="-128"/>
                        </a:rPr>
                        <a:t>使用済品を自ら回収し、素材としてリサイクル</a:t>
                      </a:r>
                      <a:r>
                        <a:rPr kumimoji="1" lang="ja-JP" altLang="en-US" sz="1350" b="0" u="none" dirty="0">
                          <a:solidFill>
                            <a:schemeClr val="tx1"/>
                          </a:solidFill>
                          <a:latin typeface="游ゴシック" panose="020B0400000000000000" pitchFamily="50" charset="-128"/>
                          <a:ea typeface="游ゴシック" panose="020B0400000000000000" pitchFamily="50" charset="-128"/>
                        </a:rPr>
                        <a:t>される製品</a:t>
                      </a:r>
                      <a:endParaRPr kumimoji="1" lang="en-US" altLang="ja-JP" sz="1350" b="0" u="none" dirty="0">
                        <a:solidFill>
                          <a:schemeClr val="tx1"/>
                        </a:solidFill>
                        <a:latin typeface="游ゴシック" panose="020B0400000000000000" pitchFamily="50" charset="-128"/>
                        <a:ea typeface="游ゴシック" panose="020B0400000000000000" pitchFamily="50" charset="-128"/>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50000"/>
                      </a:schemeClr>
                    </a:solidFill>
                  </a:tcPr>
                </a:tc>
                <a:tc>
                  <a:txBody>
                    <a:bodyPr/>
                    <a:lstStyle/>
                    <a:p>
                      <a:pPr algn="just">
                        <a:lnSpc>
                          <a:spcPts val="2000"/>
                        </a:lnSpc>
                      </a:pPr>
                      <a:r>
                        <a:rPr kumimoji="1" lang="ja-JP" altLang="en-US" sz="1400" b="1" u="sng" dirty="0">
                          <a:solidFill>
                            <a:schemeClr val="tx1"/>
                          </a:solidFill>
                          <a:latin typeface="游ゴシック" panose="020B0400000000000000" pitchFamily="50" charset="-128"/>
                          <a:ea typeface="游ゴシック" panose="020B0400000000000000" pitchFamily="50" charset="-128"/>
                        </a:rPr>
                        <a:t>第２区分</a:t>
                      </a:r>
                      <a:endParaRPr kumimoji="1" lang="en-US" altLang="ja-JP" sz="1400" b="1" u="sng" dirty="0">
                        <a:solidFill>
                          <a:schemeClr val="tx1"/>
                        </a:solidFill>
                        <a:latin typeface="游ゴシック" panose="020B0400000000000000" pitchFamily="50" charset="-128"/>
                        <a:ea typeface="游ゴシック" panose="020B0400000000000000" pitchFamily="50" charset="-128"/>
                      </a:endParaRPr>
                    </a:p>
                    <a:p>
                      <a:pPr algn="just">
                        <a:lnSpc>
                          <a:spcPts val="2000"/>
                        </a:lnSpc>
                      </a:pPr>
                      <a:r>
                        <a:rPr kumimoji="1" lang="ja-JP" altLang="en-US" sz="1100" b="0" dirty="0">
                          <a:solidFill>
                            <a:schemeClr val="tx1"/>
                          </a:solidFill>
                          <a:latin typeface="游ゴシック" panose="020B0400000000000000" pitchFamily="50" charset="-128"/>
                          <a:ea typeface="游ゴシック" panose="020B0400000000000000" pitchFamily="50" charset="-128"/>
                        </a:rPr>
                        <a:t>なにわエコ良品ネクスト</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50000"/>
                      </a:schemeClr>
                    </a:solidFill>
                  </a:tcPr>
                </a:tc>
                <a:extLst>
                  <a:ext uri="{0D108BD9-81ED-4DB2-BD59-A6C34878D82A}">
                    <a16:rowId xmlns:a16="http://schemas.microsoft.com/office/drawing/2014/main" val="817264982"/>
                  </a:ext>
                </a:extLst>
              </a:tr>
            </a:tbl>
          </a:graphicData>
        </a:graphic>
      </p:graphicFrame>
      <p:sp>
        <p:nvSpPr>
          <p:cNvPr id="27" name="テキスト ボックス 26">
            <a:extLst>
              <a:ext uri="{FF2B5EF4-FFF2-40B4-BE49-F238E27FC236}">
                <a16:creationId xmlns:a16="http://schemas.microsoft.com/office/drawing/2014/main" id="{BAE6E92F-EE64-41F1-B50A-52CAFFA2AA5F}"/>
              </a:ext>
            </a:extLst>
          </p:cNvPr>
          <p:cNvSpPr txBox="1"/>
          <p:nvPr/>
        </p:nvSpPr>
        <p:spPr>
          <a:xfrm>
            <a:off x="9692194" y="6592654"/>
            <a:ext cx="195704" cy="253916"/>
          </a:xfrm>
          <a:prstGeom prst="rect">
            <a:avLst/>
          </a:prstGeom>
          <a:noFill/>
        </p:spPr>
        <p:txBody>
          <a:bodyPr wrap="square" rtlCol="0">
            <a:spAutoFit/>
          </a:bodyPr>
          <a:lstStyle/>
          <a:p>
            <a:pPr algn="ctr"/>
            <a:r>
              <a:rPr kumimoji="1" lang="en-US" altLang="ja-JP" sz="1050" dirty="0">
                <a:latin typeface="游ゴシック" panose="020B0400000000000000" pitchFamily="50" charset="-128"/>
                <a:ea typeface="游ゴシック" panose="020B0400000000000000" pitchFamily="50" charset="-128"/>
              </a:rPr>
              <a:t>1</a:t>
            </a:r>
            <a:endParaRPr kumimoji="1" lang="ja-JP" altLang="en-US" sz="1050" dirty="0">
              <a:latin typeface="游ゴシック" panose="020B0400000000000000" pitchFamily="50" charset="-128"/>
              <a:ea typeface="游ゴシック" panose="020B0400000000000000" pitchFamily="50" charset="-128"/>
            </a:endParaRPr>
          </a:p>
        </p:txBody>
      </p:sp>
      <p:pic>
        <p:nvPicPr>
          <p:cNvPr id="10" name="図 9">
            <a:extLst>
              <a:ext uri="{FF2B5EF4-FFF2-40B4-BE49-F238E27FC236}">
                <a16:creationId xmlns:a16="http://schemas.microsoft.com/office/drawing/2014/main" id="{ED87D0A1-5058-4A77-B595-FC8ACEE635C3}"/>
              </a:ext>
            </a:extLst>
          </p:cNvPr>
          <p:cNvPicPr>
            <a:picLocks noChangeAspect="1"/>
          </p:cNvPicPr>
          <p:nvPr/>
        </p:nvPicPr>
        <p:blipFill rotWithShape="1">
          <a:blip r:embed="rId4"/>
          <a:srcRect l="2208" t="2799" r="7651" b="9952"/>
          <a:stretch/>
        </p:blipFill>
        <p:spPr>
          <a:xfrm>
            <a:off x="6061496" y="2857128"/>
            <a:ext cx="2971192" cy="1948026"/>
          </a:xfrm>
          <a:prstGeom prst="rect">
            <a:avLst/>
          </a:prstGeom>
        </p:spPr>
      </p:pic>
    </p:spTree>
    <p:extLst>
      <p:ext uri="{BB962C8B-B14F-4D97-AF65-F5344CB8AC3E}">
        <p14:creationId xmlns:p14="http://schemas.microsoft.com/office/powerpoint/2010/main" val="3897309205"/>
      </p:ext>
    </p:extLst>
  </p:cSld>
  <p:clrMapOvr>
    <a:masterClrMapping/>
  </p:clrMapOvr>
  <p:transition spd="slow" advTm="6662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22D471E5-1294-47E4-B591-DA13FF733E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9" name="直線コネクタ 18">
            <a:extLst>
              <a:ext uri="{FF2B5EF4-FFF2-40B4-BE49-F238E27FC236}">
                <a16:creationId xmlns:a16="http://schemas.microsoft.com/office/drawing/2014/main" id="{070BD6D4-72D5-4365-B0A9-D2169A95ED2B}"/>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11" name="タイトル 1">
            <a:extLst>
              <a:ext uri="{FF2B5EF4-FFF2-40B4-BE49-F238E27FC236}">
                <a16:creationId xmlns:a16="http://schemas.microsoft.com/office/drawing/2014/main" id="{B627740D-2570-4E74-82A6-592966CA7476}"/>
              </a:ext>
            </a:extLst>
          </p:cNvPr>
          <p:cNvSpPr txBox="1">
            <a:spLocks/>
          </p:cNvSpPr>
          <p:nvPr/>
        </p:nvSpPr>
        <p:spPr>
          <a:xfrm>
            <a:off x="25381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200" kern="0" dirty="0">
                <a:solidFill>
                  <a:srgbClr val="006600"/>
                </a:solidFill>
                <a:latin typeface="+mn-ea"/>
                <a:ea typeface="+mn-ea"/>
              </a:rPr>
              <a:t>基本的な考え方 ・ 今後のあり方</a:t>
            </a:r>
          </a:p>
        </p:txBody>
      </p:sp>
      <p:graphicFrame>
        <p:nvGraphicFramePr>
          <p:cNvPr id="30" name="表 2">
            <a:extLst>
              <a:ext uri="{FF2B5EF4-FFF2-40B4-BE49-F238E27FC236}">
                <a16:creationId xmlns:a16="http://schemas.microsoft.com/office/drawing/2014/main" id="{E39ECAE4-FFD1-4652-A864-83683EB35F6F}"/>
              </a:ext>
            </a:extLst>
          </p:cNvPr>
          <p:cNvGraphicFramePr>
            <a:graphicFrameLocks noGrp="1"/>
          </p:cNvGraphicFramePr>
          <p:nvPr>
            <p:extLst>
              <p:ext uri="{D42A27DB-BD31-4B8C-83A1-F6EECF244321}">
                <p14:modId xmlns:p14="http://schemas.microsoft.com/office/powerpoint/2010/main" val="1033751504"/>
              </p:ext>
            </p:extLst>
          </p:nvPr>
        </p:nvGraphicFramePr>
        <p:xfrm>
          <a:off x="329788" y="2881072"/>
          <a:ext cx="9375740" cy="1359708"/>
        </p:xfrm>
        <a:graphic>
          <a:graphicData uri="http://schemas.openxmlformats.org/drawingml/2006/table">
            <a:tbl>
              <a:tblPr firstRow="1" bandRow="1">
                <a:tableStyleId>{5C22544A-7EE6-4342-B048-85BDC9FD1C3A}</a:tableStyleId>
              </a:tblPr>
              <a:tblGrid>
                <a:gridCol w="9375740">
                  <a:extLst>
                    <a:ext uri="{9D8B030D-6E8A-4147-A177-3AD203B41FA5}">
                      <a16:colId xmlns:a16="http://schemas.microsoft.com/office/drawing/2014/main" val="3398676199"/>
                    </a:ext>
                  </a:extLst>
                </a:gridCol>
              </a:tblGrid>
              <a:tr h="0">
                <a:tc>
                  <a:txBody>
                    <a:bodyPr/>
                    <a:lstStyle/>
                    <a:p>
                      <a:pPr marL="0" indent="0" algn="just">
                        <a:lnSpc>
                          <a:spcPts val="2200"/>
                        </a:lnSpc>
                        <a:buFont typeface="Wingdings" panose="05000000000000000000" pitchFamily="2" charset="2"/>
                        <a:buNone/>
                      </a:pP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r>
                        <a:rPr kumimoji="1" lang="ja-JP" altLang="en-US" sz="1600" b="1" u="none" dirty="0">
                          <a:solidFill>
                            <a:schemeClr val="tx1"/>
                          </a:solidFill>
                          <a:latin typeface="游ゴシック" panose="020B0400000000000000" pitchFamily="50" charset="-128"/>
                          <a:ea typeface="游ゴシック" panose="020B0400000000000000" pitchFamily="50" charset="-128"/>
                        </a:rPr>
                        <a:t>基本的な考え方</a:t>
                      </a: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p>
                    <a:p>
                      <a:pPr marL="288000" indent="-216000" algn="just">
                        <a:lnSpc>
                          <a:spcPts val="2200"/>
                        </a:lnSpc>
                        <a:spcBef>
                          <a:spcPts val="300"/>
                        </a:spcBef>
                        <a:buFont typeface="Wingdings" panose="05000000000000000000" pitchFamily="2" charset="2"/>
                        <a:buChar char="Ø"/>
                      </a:pPr>
                      <a:r>
                        <a:rPr kumimoji="1" lang="ja-JP" altLang="en-US" sz="1500" b="0" u="none" dirty="0">
                          <a:solidFill>
                            <a:schemeClr val="tx1"/>
                          </a:solidFill>
                          <a:latin typeface="游ゴシック" panose="020B0400000000000000" pitchFamily="50" charset="-128"/>
                          <a:ea typeface="游ゴシック" panose="020B0400000000000000" pitchFamily="50" charset="-128"/>
                        </a:rPr>
                        <a:t>国の</a:t>
                      </a:r>
                      <a:r>
                        <a:rPr kumimoji="1" lang="ja-JP" altLang="en-US" sz="1500" b="1" u="none" dirty="0">
                          <a:solidFill>
                            <a:schemeClr val="tx1"/>
                          </a:solidFill>
                          <a:latin typeface="游ゴシック" panose="020B0400000000000000" pitchFamily="50" charset="-128"/>
                          <a:ea typeface="游ゴシック" panose="020B0400000000000000" pitchFamily="50" charset="-128"/>
                        </a:rPr>
                        <a:t>第五次循環型社会形成推進基本計画（</a:t>
                      </a:r>
                      <a:r>
                        <a:rPr kumimoji="1" lang="en-US" altLang="ja-JP" sz="1500" b="1" u="none" dirty="0">
                          <a:solidFill>
                            <a:schemeClr val="tx1"/>
                          </a:solidFill>
                          <a:latin typeface="游ゴシック" panose="020B0400000000000000" pitchFamily="50" charset="-128"/>
                          <a:ea typeface="游ゴシック" panose="020B0400000000000000" pitchFamily="50" charset="-128"/>
                        </a:rPr>
                        <a:t>2024</a:t>
                      </a:r>
                      <a:r>
                        <a:rPr kumimoji="1" lang="ja-JP" altLang="en-US" sz="1500" b="1" u="none" dirty="0">
                          <a:solidFill>
                            <a:schemeClr val="tx1"/>
                          </a:solidFill>
                          <a:latin typeface="游ゴシック" panose="020B0400000000000000" pitchFamily="50" charset="-128"/>
                          <a:ea typeface="游ゴシック" panose="020B0400000000000000" pitchFamily="50" charset="-128"/>
                        </a:rPr>
                        <a:t>年８月）</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では、</a:t>
                      </a:r>
                      <a:r>
                        <a:rPr kumimoji="1" lang="ja-JP" altLang="en-US" sz="1500" b="1" u="none" dirty="0">
                          <a:solidFill>
                            <a:schemeClr val="tx1"/>
                          </a:solidFill>
                          <a:latin typeface="游ゴシック" panose="020B0400000000000000" pitchFamily="50" charset="-128"/>
                          <a:ea typeface="游ゴシック" panose="020B0400000000000000" pitchFamily="50" charset="-128"/>
                        </a:rPr>
                        <a:t>持続可能な形で資源を効率的・循環的に有効利用する循環経済（サーキュラーエコノミー）への移行を促進することが鍵</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とされている。</a:t>
                      </a:r>
                      <a:endParaRPr kumimoji="1" lang="en-US" altLang="ja-JP" sz="1500" b="0" u="none" dirty="0">
                        <a:solidFill>
                          <a:schemeClr val="tx1"/>
                        </a:solidFill>
                        <a:latin typeface="游ゴシック" panose="020B0400000000000000" pitchFamily="50" charset="-128"/>
                        <a:ea typeface="游ゴシック" panose="020B0400000000000000" pitchFamily="50" charset="-128"/>
                      </a:endParaRPr>
                    </a:p>
                    <a:p>
                      <a:pPr marL="288000" indent="-216000" algn="just">
                        <a:lnSpc>
                          <a:spcPts val="2200"/>
                        </a:lnSpc>
                        <a:spcBef>
                          <a:spcPts val="600"/>
                        </a:spcBef>
                        <a:buFont typeface="Wingdings" panose="05000000000000000000" pitchFamily="2" charset="2"/>
                        <a:buChar char="Ø"/>
                      </a:pPr>
                      <a:r>
                        <a:rPr kumimoji="1" lang="ja-JP" altLang="en-US" sz="1500" b="0" u="none" dirty="0">
                          <a:solidFill>
                            <a:schemeClr val="tx1"/>
                          </a:solidFill>
                          <a:latin typeface="游ゴシック" panose="020B0400000000000000" pitchFamily="50" charset="-128"/>
                          <a:ea typeface="游ゴシック" panose="020B0400000000000000" pitchFamily="50" charset="-128"/>
                        </a:rPr>
                        <a:t>当該計画の方向性も踏まえて、認定制度のあり方について検討していく必要があると考えられる。</a:t>
                      </a:r>
                    </a:p>
                  </a:txBody>
                  <a:tcPr marT="72000" marB="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23801707"/>
                  </a:ext>
                </a:extLst>
              </a:tr>
            </a:tbl>
          </a:graphicData>
        </a:graphic>
      </p:graphicFrame>
      <p:graphicFrame>
        <p:nvGraphicFramePr>
          <p:cNvPr id="31" name="表 2">
            <a:extLst>
              <a:ext uri="{FF2B5EF4-FFF2-40B4-BE49-F238E27FC236}">
                <a16:creationId xmlns:a16="http://schemas.microsoft.com/office/drawing/2014/main" id="{E6DBB536-EDC6-493D-83DF-DB54E94092CE}"/>
              </a:ext>
            </a:extLst>
          </p:cNvPr>
          <p:cNvGraphicFramePr>
            <a:graphicFrameLocks noGrp="1"/>
          </p:cNvGraphicFramePr>
          <p:nvPr>
            <p:extLst>
              <p:ext uri="{D42A27DB-BD31-4B8C-83A1-F6EECF244321}">
                <p14:modId xmlns:p14="http://schemas.microsoft.com/office/powerpoint/2010/main" val="3114142344"/>
              </p:ext>
            </p:extLst>
          </p:nvPr>
        </p:nvGraphicFramePr>
        <p:xfrm>
          <a:off x="329788" y="4636330"/>
          <a:ext cx="9371892" cy="2042723"/>
        </p:xfrm>
        <a:graphic>
          <a:graphicData uri="http://schemas.openxmlformats.org/drawingml/2006/table">
            <a:tbl>
              <a:tblPr firstRow="1" bandRow="1">
                <a:tableStyleId>{5C22544A-7EE6-4342-B048-85BDC9FD1C3A}</a:tableStyleId>
              </a:tblPr>
              <a:tblGrid>
                <a:gridCol w="9371892">
                  <a:extLst>
                    <a:ext uri="{9D8B030D-6E8A-4147-A177-3AD203B41FA5}">
                      <a16:colId xmlns:a16="http://schemas.microsoft.com/office/drawing/2014/main" val="2463687167"/>
                    </a:ext>
                  </a:extLst>
                </a:gridCol>
              </a:tblGrid>
              <a:tr h="748913">
                <a:tc>
                  <a:txBody>
                    <a:bodyPr/>
                    <a:lstStyle/>
                    <a:p>
                      <a:pPr marL="0" indent="0" algn="just">
                        <a:lnSpc>
                          <a:spcPts val="2200"/>
                        </a:lnSpc>
                        <a:spcAft>
                          <a:spcPts val="0"/>
                        </a:spcAft>
                        <a:buFont typeface="Wingdings" panose="05000000000000000000" pitchFamily="2" charset="2"/>
                        <a:buNone/>
                      </a:pP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r>
                        <a:rPr kumimoji="1" lang="ja-JP" altLang="en-US" sz="1600" b="1" u="none" dirty="0">
                          <a:solidFill>
                            <a:schemeClr val="tx1"/>
                          </a:solidFill>
                          <a:latin typeface="游ゴシック" panose="020B0400000000000000" pitchFamily="50" charset="-128"/>
                          <a:ea typeface="游ゴシック" panose="020B0400000000000000" pitchFamily="50" charset="-128"/>
                        </a:rPr>
                        <a:t>今後のあり方</a:t>
                      </a: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p>
                    <a:p>
                      <a:pPr marL="288000" indent="-216000" algn="just">
                        <a:lnSpc>
                          <a:spcPts val="2200"/>
                        </a:lnSpc>
                        <a:spcBef>
                          <a:spcPts val="300"/>
                        </a:spcBef>
                        <a:spcAft>
                          <a:spcPts val="0"/>
                        </a:spcAft>
                        <a:buFont typeface="Wingdings" panose="05000000000000000000" pitchFamily="2" charset="2"/>
                        <a:buChar char="Ø"/>
                      </a:pPr>
                      <a:r>
                        <a:rPr kumimoji="1" lang="ja-JP" altLang="en-US" sz="1500" b="1" u="none" dirty="0">
                          <a:solidFill>
                            <a:schemeClr val="tx1"/>
                          </a:solidFill>
                          <a:latin typeface="游ゴシック" panose="020B0400000000000000" pitchFamily="50" charset="-128"/>
                          <a:ea typeface="游ゴシック" panose="020B0400000000000000" pitchFamily="50" charset="-128"/>
                        </a:rPr>
                        <a:t>循環資源が持続的に利用されることを付加価値</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と捉え、</a:t>
                      </a:r>
                      <a:r>
                        <a:rPr kumimoji="1" lang="ja-JP" altLang="en-US" sz="1500" b="1" u="none" dirty="0">
                          <a:solidFill>
                            <a:schemeClr val="tx1"/>
                          </a:solidFill>
                          <a:latin typeface="游ゴシック" panose="020B0400000000000000" pitchFamily="50" charset="-128"/>
                          <a:ea typeface="游ゴシック" panose="020B0400000000000000" pitchFamily="50" charset="-128"/>
                        </a:rPr>
                        <a:t>使用済品が同等品として繰り返し利用される</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ことも求めていく必要がある。  </a:t>
                      </a:r>
                      <a:r>
                        <a:rPr kumimoji="1" lang="ja-JP" altLang="en-US" sz="1500" b="1" u="none" dirty="0">
                          <a:solidFill>
                            <a:srgbClr val="0070C0"/>
                          </a:solidFill>
                          <a:latin typeface="游ゴシック" panose="020B0400000000000000" pitchFamily="50" charset="-128"/>
                          <a:ea typeface="游ゴシック" panose="020B0400000000000000" pitchFamily="50" charset="-128"/>
                        </a:rPr>
                        <a:t>⇒ 第２区分の認定要件の見直し</a:t>
                      </a:r>
                      <a:endParaRPr kumimoji="1" lang="en-US" altLang="ja-JP" sz="1500" b="1" u="none" dirty="0">
                        <a:solidFill>
                          <a:srgbClr val="0070C0"/>
                        </a:solidFill>
                        <a:latin typeface="游ゴシック" panose="020B0400000000000000" pitchFamily="50" charset="-128"/>
                        <a:ea typeface="游ゴシック" panose="020B0400000000000000" pitchFamily="50" charset="-128"/>
                      </a:endParaRPr>
                    </a:p>
                    <a:p>
                      <a:pPr marL="0" indent="0" algn="just">
                        <a:lnSpc>
                          <a:spcPts val="2200"/>
                        </a:lnSpc>
                        <a:buFont typeface="Wingdings" panose="05000000000000000000" pitchFamily="2" charset="2"/>
                        <a:buNone/>
                      </a:pPr>
                      <a:endParaRPr kumimoji="1" lang="en-US" altLang="ja-JP" sz="1500" b="1" u="none" dirty="0">
                        <a:solidFill>
                          <a:schemeClr val="tx1"/>
                        </a:solidFill>
                        <a:latin typeface="游ゴシック" panose="020B0400000000000000" pitchFamily="50" charset="-128"/>
                        <a:ea typeface="游ゴシック" panose="020B0400000000000000" pitchFamily="50" charset="-128"/>
                      </a:endParaRPr>
                    </a:p>
                    <a:p>
                      <a:pPr marL="0" indent="0" algn="just">
                        <a:lnSpc>
                          <a:spcPts val="1600"/>
                        </a:lnSpc>
                        <a:buFont typeface="Wingdings" panose="05000000000000000000" pitchFamily="2" charset="2"/>
                        <a:buNone/>
                      </a:pPr>
                      <a:endParaRPr kumimoji="1" lang="en-US" altLang="ja-JP" sz="1500" b="1" u="none" dirty="0">
                        <a:solidFill>
                          <a:schemeClr val="tx1"/>
                        </a:solidFill>
                        <a:latin typeface="游ゴシック" panose="020B0400000000000000" pitchFamily="50" charset="-128"/>
                        <a:ea typeface="游ゴシック" panose="020B0400000000000000" pitchFamily="50" charset="-128"/>
                      </a:endParaRPr>
                    </a:p>
                    <a:p>
                      <a:pPr marL="0" indent="0" algn="just">
                        <a:lnSpc>
                          <a:spcPts val="1600"/>
                        </a:lnSpc>
                        <a:buFont typeface="Wingdings" panose="05000000000000000000" pitchFamily="2" charset="2"/>
                        <a:buNone/>
                      </a:pPr>
                      <a:endParaRPr kumimoji="1" lang="en-US" altLang="ja-JP" sz="1500" b="1" u="none" dirty="0">
                        <a:solidFill>
                          <a:schemeClr val="tx1"/>
                        </a:solidFill>
                        <a:latin typeface="游ゴシック" panose="020B0400000000000000" pitchFamily="50" charset="-128"/>
                        <a:ea typeface="游ゴシック" panose="020B0400000000000000" pitchFamily="50" charset="-128"/>
                      </a:endParaRPr>
                    </a:p>
                    <a:p>
                      <a:pPr marL="0" indent="0" algn="just">
                        <a:lnSpc>
                          <a:spcPts val="1600"/>
                        </a:lnSpc>
                        <a:buFont typeface="Wingdings" panose="05000000000000000000" pitchFamily="2" charset="2"/>
                        <a:buNone/>
                      </a:pPr>
                      <a:endParaRPr kumimoji="1" lang="en-US" altLang="ja-JP" sz="1500" b="1" u="none" dirty="0">
                        <a:solidFill>
                          <a:schemeClr val="tx1"/>
                        </a:solidFill>
                        <a:latin typeface="游ゴシック" panose="020B0400000000000000" pitchFamily="50" charset="-128"/>
                        <a:ea typeface="游ゴシック" panose="020B0400000000000000" pitchFamily="50" charset="-128"/>
                      </a:endParaRPr>
                    </a:p>
                    <a:p>
                      <a:pPr marL="0" indent="0" algn="just">
                        <a:lnSpc>
                          <a:spcPts val="1600"/>
                        </a:lnSpc>
                        <a:buFont typeface="Wingdings" panose="05000000000000000000" pitchFamily="2" charset="2"/>
                        <a:buNone/>
                      </a:pPr>
                      <a:endParaRPr kumimoji="1" lang="en-US" altLang="ja-JP" sz="1500" b="1" u="none" dirty="0">
                        <a:solidFill>
                          <a:schemeClr val="tx1"/>
                        </a:solidFill>
                        <a:latin typeface="游ゴシック" panose="020B0400000000000000" pitchFamily="50" charset="-128"/>
                        <a:ea typeface="游ゴシック" panose="020B0400000000000000" pitchFamily="50" charset="-128"/>
                      </a:endParaRPr>
                    </a:p>
                  </a:txBody>
                  <a:tcPr marT="7200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FEEE1">
                        <a:alpha val="60000"/>
                      </a:srgbClr>
                    </a:solidFill>
                  </a:tcPr>
                </a:tc>
                <a:extLst>
                  <a:ext uri="{0D108BD9-81ED-4DB2-BD59-A6C34878D82A}">
                    <a16:rowId xmlns:a16="http://schemas.microsoft.com/office/drawing/2014/main" val="1323801707"/>
                  </a:ext>
                </a:extLst>
              </a:tr>
            </a:tbl>
          </a:graphicData>
        </a:graphic>
      </p:graphicFrame>
      <p:graphicFrame>
        <p:nvGraphicFramePr>
          <p:cNvPr id="35" name="表 34">
            <a:extLst>
              <a:ext uri="{FF2B5EF4-FFF2-40B4-BE49-F238E27FC236}">
                <a16:creationId xmlns:a16="http://schemas.microsoft.com/office/drawing/2014/main" id="{25F6597E-D156-4131-A74C-B55F8EEE890D}"/>
              </a:ext>
            </a:extLst>
          </p:cNvPr>
          <p:cNvGraphicFramePr>
            <a:graphicFrameLocks noGrp="1"/>
          </p:cNvGraphicFramePr>
          <p:nvPr>
            <p:extLst>
              <p:ext uri="{D42A27DB-BD31-4B8C-83A1-F6EECF244321}">
                <p14:modId xmlns:p14="http://schemas.microsoft.com/office/powerpoint/2010/main" val="4015957896"/>
              </p:ext>
            </p:extLst>
          </p:nvPr>
        </p:nvGraphicFramePr>
        <p:xfrm>
          <a:off x="560512" y="5640365"/>
          <a:ext cx="3744416" cy="842963"/>
        </p:xfrm>
        <a:graphic>
          <a:graphicData uri="http://schemas.openxmlformats.org/drawingml/2006/table">
            <a:tbl>
              <a:tblPr firstRow="1" bandRow="1">
                <a:tableStyleId>{5C22544A-7EE6-4342-B048-85BDC9FD1C3A}</a:tableStyleId>
              </a:tblPr>
              <a:tblGrid>
                <a:gridCol w="3744416">
                  <a:extLst>
                    <a:ext uri="{9D8B030D-6E8A-4147-A177-3AD203B41FA5}">
                      <a16:colId xmlns:a16="http://schemas.microsoft.com/office/drawing/2014/main" val="2820931809"/>
                    </a:ext>
                  </a:extLst>
                </a:gridCol>
              </a:tblGrid>
              <a:tr h="266881">
                <a:tc>
                  <a:txBody>
                    <a:bodyPr/>
                    <a:lstStyle/>
                    <a:p>
                      <a:pPr algn="just">
                        <a:lnSpc>
                          <a:spcPts val="2000"/>
                        </a:lnSpc>
                      </a:pPr>
                      <a:r>
                        <a:rPr kumimoji="1" lang="ja-JP" altLang="en-US" sz="1300" b="0" dirty="0">
                          <a:solidFill>
                            <a:schemeClr val="tx1"/>
                          </a:solidFill>
                          <a:latin typeface="游ゴシック" panose="020B0400000000000000" pitchFamily="50" charset="-128"/>
                          <a:ea typeface="游ゴシック" panose="020B0400000000000000" pitchFamily="50" charset="-128"/>
                        </a:rPr>
                        <a:t>「認定の基準」に適合する製品であって、当該製品</a:t>
                      </a:r>
                      <a:r>
                        <a:rPr kumimoji="1" lang="ja-JP" altLang="en-US" sz="1300" b="0" u="none" dirty="0">
                          <a:solidFill>
                            <a:schemeClr val="tx1"/>
                          </a:solidFill>
                          <a:latin typeface="游ゴシック" panose="020B0400000000000000" pitchFamily="50" charset="-128"/>
                          <a:ea typeface="游ゴシック" panose="020B0400000000000000" pitchFamily="50" charset="-128"/>
                        </a:rPr>
                        <a:t>の使用済品を製造者が自ら回収し、</a:t>
                      </a:r>
                      <a:r>
                        <a:rPr kumimoji="1" lang="ja-JP" altLang="en-US" sz="1500" b="1" u="sng" dirty="0">
                          <a:solidFill>
                            <a:schemeClr val="tx1"/>
                          </a:solidFill>
                          <a:latin typeface="游ゴシック" panose="020B0400000000000000" pitchFamily="50" charset="-128"/>
                          <a:ea typeface="游ゴシック" panose="020B0400000000000000" pitchFamily="50" charset="-128"/>
                        </a:rPr>
                        <a:t>使用済品が素材としてリサイクル</a:t>
                      </a:r>
                      <a:r>
                        <a:rPr kumimoji="1" lang="ja-JP" altLang="en-US" sz="1300" b="0" u="none" dirty="0">
                          <a:solidFill>
                            <a:schemeClr val="tx1"/>
                          </a:solidFill>
                          <a:latin typeface="游ゴシック" panose="020B0400000000000000" pitchFamily="50" charset="-128"/>
                          <a:ea typeface="游ゴシック" panose="020B0400000000000000" pitchFamily="50" charset="-128"/>
                        </a:rPr>
                        <a:t>される</a:t>
                      </a:r>
                      <a:r>
                        <a:rPr kumimoji="1" lang="ja-JP" altLang="en-US" sz="1300" b="0" dirty="0">
                          <a:solidFill>
                            <a:schemeClr val="tx1"/>
                          </a:solidFill>
                          <a:latin typeface="游ゴシック" panose="020B0400000000000000" pitchFamily="50" charset="-128"/>
                          <a:ea typeface="游ゴシック" panose="020B0400000000000000" pitchFamily="50" charset="-128"/>
                        </a:rPr>
                        <a:t>製品</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32746967"/>
                  </a:ext>
                </a:extLst>
              </a:tr>
            </a:tbl>
          </a:graphicData>
        </a:graphic>
      </p:graphicFrame>
      <p:graphicFrame>
        <p:nvGraphicFramePr>
          <p:cNvPr id="36" name="表 35">
            <a:extLst>
              <a:ext uri="{FF2B5EF4-FFF2-40B4-BE49-F238E27FC236}">
                <a16:creationId xmlns:a16="http://schemas.microsoft.com/office/drawing/2014/main" id="{F8B528F2-9DFA-4D67-920B-4F3B25C0D9B2}"/>
              </a:ext>
            </a:extLst>
          </p:cNvPr>
          <p:cNvGraphicFramePr>
            <a:graphicFrameLocks noGrp="1"/>
          </p:cNvGraphicFramePr>
          <p:nvPr>
            <p:extLst>
              <p:ext uri="{D42A27DB-BD31-4B8C-83A1-F6EECF244321}">
                <p14:modId xmlns:p14="http://schemas.microsoft.com/office/powerpoint/2010/main" val="1458981651"/>
              </p:ext>
            </p:extLst>
          </p:nvPr>
        </p:nvGraphicFramePr>
        <p:xfrm>
          <a:off x="4880992" y="5646461"/>
          <a:ext cx="4695220" cy="842963"/>
        </p:xfrm>
        <a:graphic>
          <a:graphicData uri="http://schemas.openxmlformats.org/drawingml/2006/table">
            <a:tbl>
              <a:tblPr firstRow="1" bandRow="1">
                <a:tableStyleId>{5C22544A-7EE6-4342-B048-85BDC9FD1C3A}</a:tableStyleId>
              </a:tblPr>
              <a:tblGrid>
                <a:gridCol w="4695220">
                  <a:extLst>
                    <a:ext uri="{9D8B030D-6E8A-4147-A177-3AD203B41FA5}">
                      <a16:colId xmlns:a16="http://schemas.microsoft.com/office/drawing/2014/main" val="3845832558"/>
                    </a:ext>
                  </a:extLst>
                </a:gridCol>
              </a:tblGrid>
              <a:tr h="370840">
                <a:tc>
                  <a:txBody>
                    <a:bodyPr/>
                    <a:lstStyle/>
                    <a:p>
                      <a:pPr algn="just">
                        <a:lnSpc>
                          <a:spcPts val="2000"/>
                        </a:lnSpc>
                      </a:pPr>
                      <a:r>
                        <a:rPr kumimoji="1" lang="ja-JP" altLang="en-US" sz="1300" b="0" dirty="0">
                          <a:solidFill>
                            <a:schemeClr val="tx1"/>
                          </a:solidFill>
                          <a:latin typeface="游ゴシック" panose="020B0400000000000000" pitchFamily="50" charset="-128"/>
                          <a:ea typeface="游ゴシック" panose="020B0400000000000000" pitchFamily="50" charset="-128"/>
                        </a:rPr>
                        <a:t>「認定の基準」に適合する製品であって、当該製品の使用済品を製造者が自ら</a:t>
                      </a:r>
                      <a:r>
                        <a:rPr kumimoji="1" lang="ja-JP" altLang="en-US" sz="1300" b="0" u="none" dirty="0">
                          <a:solidFill>
                            <a:schemeClr val="tx1"/>
                          </a:solidFill>
                          <a:latin typeface="游ゴシック" panose="020B0400000000000000" pitchFamily="50" charset="-128"/>
                          <a:ea typeface="游ゴシック" panose="020B0400000000000000" pitchFamily="50" charset="-128"/>
                        </a:rPr>
                        <a:t>回収し、</a:t>
                      </a:r>
                      <a:r>
                        <a:rPr kumimoji="1" lang="ja-JP" altLang="en-US" sz="1500" b="1" u="sng" dirty="0">
                          <a:solidFill>
                            <a:schemeClr val="tx1"/>
                          </a:solidFill>
                          <a:latin typeface="游ゴシック" panose="020B0400000000000000" pitchFamily="50" charset="-128"/>
                          <a:ea typeface="游ゴシック" panose="020B0400000000000000" pitchFamily="50" charset="-128"/>
                        </a:rPr>
                        <a:t>水平リサイクル等により同等品として利用</a:t>
                      </a:r>
                      <a:r>
                        <a:rPr kumimoji="1" lang="ja-JP" altLang="en-US" sz="1300" b="0" u="none" dirty="0">
                          <a:solidFill>
                            <a:schemeClr val="tx1"/>
                          </a:solidFill>
                          <a:latin typeface="游ゴシック" panose="020B0400000000000000" pitchFamily="50" charset="-128"/>
                          <a:ea typeface="游ゴシック" panose="020B0400000000000000" pitchFamily="50" charset="-128"/>
                        </a:rPr>
                        <a:t>される</a:t>
                      </a:r>
                      <a:r>
                        <a:rPr kumimoji="1" lang="ja-JP" altLang="en-US" sz="1300" b="0" dirty="0">
                          <a:solidFill>
                            <a:schemeClr val="tx1"/>
                          </a:solidFill>
                          <a:latin typeface="游ゴシック" panose="020B0400000000000000" pitchFamily="50" charset="-128"/>
                          <a:ea typeface="游ゴシック" panose="020B0400000000000000" pitchFamily="50" charset="-128"/>
                        </a:rPr>
                        <a:t>製品</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32746967"/>
                  </a:ext>
                </a:extLst>
              </a:tr>
            </a:tbl>
          </a:graphicData>
        </a:graphic>
      </p:graphicFrame>
      <p:sp>
        <p:nvSpPr>
          <p:cNvPr id="41" name="テキスト ボックス 40">
            <a:extLst>
              <a:ext uri="{FF2B5EF4-FFF2-40B4-BE49-F238E27FC236}">
                <a16:creationId xmlns:a16="http://schemas.microsoft.com/office/drawing/2014/main" id="{677B1A92-270D-4083-AEC8-9C2D944F7DAA}"/>
              </a:ext>
            </a:extLst>
          </p:cNvPr>
          <p:cNvSpPr txBox="1"/>
          <p:nvPr/>
        </p:nvSpPr>
        <p:spPr>
          <a:xfrm>
            <a:off x="287261" y="1915367"/>
            <a:ext cx="7042003" cy="369332"/>
          </a:xfrm>
          <a:prstGeom prst="rect">
            <a:avLst/>
          </a:prstGeom>
          <a:solidFill>
            <a:srgbClr val="8EA385"/>
          </a:solidFill>
          <a:ln w="3175">
            <a:noFill/>
          </a:ln>
        </p:spPr>
        <p:txBody>
          <a:bodyPr wrap="square">
            <a:spAutoFit/>
          </a:bodyPr>
          <a:lstStyle/>
          <a:p>
            <a:pPr>
              <a:spcBef>
                <a:spcPts val="600"/>
              </a:spcBef>
            </a:pPr>
            <a:r>
              <a:rPr lang="ja-JP" altLang="en-US" b="1" dirty="0">
                <a:solidFill>
                  <a:schemeClr val="bg1"/>
                </a:solidFill>
                <a:latin typeface="游ゴシック" panose="020B0400000000000000" pitchFamily="50" charset="-128"/>
                <a:ea typeface="游ゴシック" panose="020B0400000000000000" pitchFamily="50" charset="-128"/>
                <a:cs typeface="Meiryo UI" panose="020B0604030504040204" pitchFamily="50" charset="-128"/>
              </a:rPr>
              <a:t>１．社会の動きにも対応した付加価値の高いリサイクル製品の普及</a:t>
            </a:r>
          </a:p>
        </p:txBody>
      </p:sp>
      <p:sp>
        <p:nvSpPr>
          <p:cNvPr id="34" name="テキスト ボックス 15">
            <a:extLst>
              <a:ext uri="{FF2B5EF4-FFF2-40B4-BE49-F238E27FC236}">
                <a16:creationId xmlns:a16="http://schemas.microsoft.com/office/drawing/2014/main" id="{2C478F32-89DF-4ED0-95E3-D6D36A9D59B3}"/>
              </a:ext>
            </a:extLst>
          </p:cNvPr>
          <p:cNvSpPr txBox="1"/>
          <p:nvPr/>
        </p:nvSpPr>
        <p:spPr>
          <a:xfrm>
            <a:off x="329788" y="2431773"/>
            <a:ext cx="6207388" cy="33855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65314" tIns="32657" rIns="65314" bIns="32657" numCol="1" spcCol="0" rtlCol="0" fromWordArt="0" anchor="ctr" anchorCtr="0" forceAA="0" compatLnSpc="1">
            <a:prstTxWarp prst="textNoShape">
              <a:avLst/>
            </a:prstTxWarp>
            <a:noAutofit/>
          </a:bodyPr>
          <a:lstStyle/>
          <a:p>
            <a:pPr algn="just"/>
            <a:r>
              <a:rPr lang="ja-JP" altLang="en-US" b="1" u="sng" kern="100" dirty="0">
                <a:latin typeface="游ゴシック" panose="020B0400000000000000" pitchFamily="50" charset="-128"/>
                <a:ea typeface="游ゴシック" panose="020B0400000000000000" pitchFamily="50" charset="-128"/>
                <a:cs typeface="Times New Roman" panose="02020603050405020304" pitchFamily="18" charset="0"/>
              </a:rPr>
              <a:t>① 循環資源の持続的な利用</a:t>
            </a:r>
            <a:r>
              <a:rPr lang="en-US" altLang="ja-JP" b="1"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en-US" altLang="ja-JP"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kern="100" dirty="0">
                <a:latin typeface="游ゴシック" panose="020B0400000000000000" pitchFamily="50" charset="-128"/>
                <a:ea typeface="游ゴシック" panose="020B0400000000000000" pitchFamily="50" charset="-128"/>
                <a:cs typeface="Times New Roman" panose="02020603050405020304" pitchFamily="18" charset="0"/>
              </a:rPr>
              <a:t>第２区分の認定要件見直し</a:t>
            </a:r>
            <a:r>
              <a:rPr lang="en-US" altLang="ja-JP" kern="100" dirty="0">
                <a:latin typeface="游ゴシック" panose="020B0400000000000000" pitchFamily="50" charset="-128"/>
                <a:ea typeface="游ゴシック" panose="020B0400000000000000" pitchFamily="50" charset="-128"/>
                <a:cs typeface="Times New Roman" panose="02020603050405020304" pitchFamily="18" charset="0"/>
              </a:rPr>
              <a:t>)</a:t>
            </a:r>
            <a:endParaRPr lang="ja-JP" altLang="en-US" kern="100" dirty="0">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46" name="二等辺三角形 45">
            <a:extLst>
              <a:ext uri="{FF2B5EF4-FFF2-40B4-BE49-F238E27FC236}">
                <a16:creationId xmlns:a16="http://schemas.microsoft.com/office/drawing/2014/main" id="{940B2165-3FBD-4786-8466-83E912D338B2}"/>
              </a:ext>
            </a:extLst>
          </p:cNvPr>
          <p:cNvSpPr/>
          <p:nvPr/>
        </p:nvSpPr>
        <p:spPr>
          <a:xfrm rot="5400000">
            <a:off x="4182094" y="5960473"/>
            <a:ext cx="843470" cy="216000"/>
          </a:xfrm>
          <a:prstGeom prst="triangle">
            <a:avLst/>
          </a:prstGeom>
          <a:solidFill>
            <a:srgbClr val="A4B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テキスト ボックス 31">
            <a:extLst>
              <a:ext uri="{FF2B5EF4-FFF2-40B4-BE49-F238E27FC236}">
                <a16:creationId xmlns:a16="http://schemas.microsoft.com/office/drawing/2014/main" id="{8267A00F-F847-413F-B6FA-03A0A8202750}"/>
              </a:ext>
            </a:extLst>
          </p:cNvPr>
          <p:cNvSpPr txBox="1"/>
          <p:nvPr/>
        </p:nvSpPr>
        <p:spPr>
          <a:xfrm>
            <a:off x="267856" y="822135"/>
            <a:ext cx="9581688" cy="926023"/>
          </a:xfrm>
          <a:prstGeom prst="rect">
            <a:avLst/>
          </a:prstGeom>
          <a:noFill/>
        </p:spPr>
        <p:txBody>
          <a:bodyPr wrap="square">
            <a:spAutoFit/>
          </a:bodyPr>
          <a:lstStyle/>
          <a:p>
            <a:pPr algn="just">
              <a:lnSpc>
                <a:spcPts val="2200"/>
              </a:lnSpc>
            </a:pPr>
            <a:r>
              <a:rPr lang="ja-JP" altLang="ja-JP" sz="1450" b="1" dirty="0">
                <a:effectLst/>
                <a:ea typeface="游ゴシック" panose="020B0400000000000000" pitchFamily="50" charset="-128"/>
                <a:cs typeface="Times New Roman" panose="02020603050405020304" pitchFamily="18" charset="0"/>
              </a:rPr>
              <a:t>循環資源の持続的な利用の推進</a:t>
            </a:r>
            <a:r>
              <a:rPr lang="ja-JP" altLang="en-US" sz="1450" dirty="0">
                <a:ea typeface="游ゴシック" panose="020B0400000000000000" pitchFamily="50" charset="-128"/>
                <a:cs typeface="Times New Roman" panose="02020603050405020304" pitchFamily="18" charset="0"/>
              </a:rPr>
              <a:t>、「</a:t>
            </a:r>
            <a:r>
              <a:rPr lang="ja-JP" altLang="ja-JP" sz="1450" b="1" dirty="0">
                <a:effectLst/>
                <a:ea typeface="游ゴシック" panose="020B0400000000000000" pitchFamily="50" charset="-128"/>
                <a:cs typeface="Times New Roman" panose="02020603050405020304" pitchFamily="18" charset="0"/>
              </a:rPr>
              <a:t>カーボンニュートラル</a:t>
            </a:r>
            <a:r>
              <a:rPr lang="ja-JP" altLang="en-US" sz="1450" b="1" dirty="0">
                <a:effectLst/>
                <a:ea typeface="游ゴシック" panose="020B0400000000000000" pitchFamily="50" charset="-128"/>
                <a:cs typeface="Times New Roman" panose="02020603050405020304" pitchFamily="18" charset="0"/>
              </a:rPr>
              <a:t>」</a:t>
            </a:r>
            <a:r>
              <a:rPr lang="ja-JP" altLang="ja-JP" sz="1450" b="1" dirty="0">
                <a:effectLst/>
                <a:ea typeface="游ゴシック" panose="020B0400000000000000" pitchFamily="50" charset="-128"/>
                <a:cs typeface="Times New Roman" panose="02020603050405020304" pitchFamily="18" charset="0"/>
              </a:rPr>
              <a:t>及び</a:t>
            </a:r>
            <a:r>
              <a:rPr lang="ja-JP" altLang="en-US" sz="1450" b="1" dirty="0">
                <a:effectLst/>
                <a:ea typeface="游ゴシック" panose="020B0400000000000000" pitchFamily="50" charset="-128"/>
                <a:cs typeface="Times New Roman" panose="02020603050405020304" pitchFamily="18" charset="0"/>
              </a:rPr>
              <a:t>「</a:t>
            </a:r>
            <a:r>
              <a:rPr lang="ja-JP" altLang="ja-JP" sz="1450" b="1" dirty="0">
                <a:effectLst/>
                <a:ea typeface="游ゴシック" panose="020B0400000000000000" pitchFamily="50" charset="-128"/>
                <a:cs typeface="Times New Roman" panose="02020603050405020304" pitchFamily="18" charset="0"/>
              </a:rPr>
              <a:t>大阪ブルー・オーシャン・ビジョン」の実現</a:t>
            </a:r>
            <a:r>
              <a:rPr lang="ja-JP" altLang="ja-JP" sz="1450" dirty="0">
                <a:effectLst/>
                <a:ea typeface="游ゴシック" panose="020B0400000000000000" pitchFamily="50" charset="-128"/>
                <a:cs typeface="Times New Roman" panose="02020603050405020304" pitchFamily="18" charset="0"/>
              </a:rPr>
              <a:t>など、</a:t>
            </a:r>
            <a:r>
              <a:rPr lang="ja-JP" altLang="ja-JP" sz="1450" b="1" dirty="0">
                <a:effectLst/>
                <a:ea typeface="游ゴシック" panose="020B0400000000000000" pitchFamily="50" charset="-128"/>
                <a:cs typeface="Times New Roman" panose="02020603050405020304" pitchFamily="18" charset="0"/>
              </a:rPr>
              <a:t>社会の動きにも対応したリサイクル製品の普及</a:t>
            </a:r>
            <a:r>
              <a:rPr lang="ja-JP" altLang="ja-JP" sz="1450" dirty="0">
                <a:effectLst/>
                <a:ea typeface="游ゴシック" panose="020B0400000000000000" pitchFamily="50" charset="-128"/>
                <a:cs typeface="Times New Roman" panose="02020603050405020304" pitchFamily="18" charset="0"/>
              </a:rPr>
              <a:t>が促進される制度となるよう、</a:t>
            </a:r>
            <a:r>
              <a:rPr lang="ja-JP" altLang="en-US" sz="1450" dirty="0">
                <a:ea typeface="游ゴシック" panose="020B0400000000000000" pitchFamily="50" charset="-128"/>
                <a:cs typeface="Times New Roman" panose="02020603050405020304" pitchFamily="18" charset="0"/>
              </a:rPr>
              <a:t>制度の今後のあり方について審議を行った</a:t>
            </a:r>
            <a:r>
              <a:rPr lang="ja-JP" altLang="en-US" sz="1450" dirty="0">
                <a:effectLst/>
                <a:ea typeface="游ゴシック" panose="020B0400000000000000" pitchFamily="50" charset="-128"/>
                <a:cs typeface="Times New Roman" panose="02020603050405020304" pitchFamily="18" charset="0"/>
              </a:rPr>
              <a:t>。</a:t>
            </a:r>
            <a:endParaRPr lang="ja-JP" altLang="en-US" sz="1450" dirty="0"/>
          </a:p>
        </p:txBody>
      </p:sp>
      <p:sp>
        <p:nvSpPr>
          <p:cNvPr id="37" name="二等辺三角形 36">
            <a:extLst>
              <a:ext uri="{FF2B5EF4-FFF2-40B4-BE49-F238E27FC236}">
                <a16:creationId xmlns:a16="http://schemas.microsoft.com/office/drawing/2014/main" id="{24068C71-8561-4A43-AD5B-E7ABFA3D02BC}"/>
              </a:ext>
            </a:extLst>
          </p:cNvPr>
          <p:cNvSpPr/>
          <p:nvPr/>
        </p:nvSpPr>
        <p:spPr>
          <a:xfrm rot="10800000">
            <a:off x="4007887" y="4264510"/>
            <a:ext cx="1890226" cy="288000"/>
          </a:xfrm>
          <a:prstGeom prst="triangle">
            <a:avLst/>
          </a:prstGeom>
          <a:solidFill>
            <a:srgbClr val="A4B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8" name="テキスト ボックス 37">
            <a:extLst>
              <a:ext uri="{FF2B5EF4-FFF2-40B4-BE49-F238E27FC236}">
                <a16:creationId xmlns:a16="http://schemas.microsoft.com/office/drawing/2014/main" id="{496C4764-32E7-484C-AAE6-7B2E341A50F0}"/>
              </a:ext>
            </a:extLst>
          </p:cNvPr>
          <p:cNvSpPr txBox="1"/>
          <p:nvPr/>
        </p:nvSpPr>
        <p:spPr>
          <a:xfrm>
            <a:off x="9692194" y="6592654"/>
            <a:ext cx="195704" cy="253916"/>
          </a:xfrm>
          <a:prstGeom prst="rect">
            <a:avLst/>
          </a:prstGeom>
          <a:noFill/>
        </p:spPr>
        <p:txBody>
          <a:bodyPr wrap="square" rtlCol="0">
            <a:spAutoFit/>
          </a:bodyPr>
          <a:lstStyle/>
          <a:p>
            <a:pPr algn="ctr"/>
            <a:r>
              <a:rPr lang="en-US" altLang="ja-JP" sz="1050" dirty="0">
                <a:latin typeface="游ゴシック" panose="020B0400000000000000" pitchFamily="50" charset="-128"/>
                <a:ea typeface="游ゴシック" panose="020B0400000000000000" pitchFamily="50" charset="-128"/>
              </a:rPr>
              <a:t>2</a:t>
            </a:r>
            <a:endParaRPr kumimoji="1" lang="ja-JP" altLang="en-US" sz="1050" dirty="0">
              <a:latin typeface="游ゴシック" panose="020B0400000000000000" pitchFamily="50" charset="-128"/>
              <a:ea typeface="游ゴシック" panose="020B0400000000000000" pitchFamily="50" charset="-128"/>
            </a:endParaRPr>
          </a:p>
        </p:txBody>
      </p:sp>
    </p:spTree>
  </p:cSld>
  <p:clrMapOvr>
    <a:masterClrMapping/>
  </p:clrMapOvr>
  <p:transition spd="slow" advTm="6662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22D471E5-1294-47E4-B591-DA13FF733E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9" name="直線コネクタ 18">
            <a:extLst>
              <a:ext uri="{FF2B5EF4-FFF2-40B4-BE49-F238E27FC236}">
                <a16:creationId xmlns:a16="http://schemas.microsoft.com/office/drawing/2014/main" id="{070BD6D4-72D5-4365-B0A9-D2169A95ED2B}"/>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11" name="タイトル 1">
            <a:extLst>
              <a:ext uri="{FF2B5EF4-FFF2-40B4-BE49-F238E27FC236}">
                <a16:creationId xmlns:a16="http://schemas.microsoft.com/office/drawing/2014/main" id="{B627740D-2570-4E74-82A6-592966CA7476}"/>
              </a:ext>
            </a:extLst>
          </p:cNvPr>
          <p:cNvSpPr txBox="1">
            <a:spLocks/>
          </p:cNvSpPr>
          <p:nvPr/>
        </p:nvSpPr>
        <p:spPr>
          <a:xfrm>
            <a:off x="25381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200" kern="0" dirty="0">
                <a:solidFill>
                  <a:srgbClr val="006600"/>
                </a:solidFill>
                <a:latin typeface="+mn-ea"/>
                <a:ea typeface="+mn-ea"/>
              </a:rPr>
              <a:t>基本的な考え方 ・ 今後のあり方</a:t>
            </a:r>
          </a:p>
        </p:txBody>
      </p:sp>
      <p:graphicFrame>
        <p:nvGraphicFramePr>
          <p:cNvPr id="30" name="表 2">
            <a:extLst>
              <a:ext uri="{FF2B5EF4-FFF2-40B4-BE49-F238E27FC236}">
                <a16:creationId xmlns:a16="http://schemas.microsoft.com/office/drawing/2014/main" id="{E39ECAE4-FFD1-4652-A864-83683EB35F6F}"/>
              </a:ext>
            </a:extLst>
          </p:cNvPr>
          <p:cNvGraphicFramePr>
            <a:graphicFrameLocks noGrp="1"/>
          </p:cNvGraphicFramePr>
          <p:nvPr>
            <p:extLst>
              <p:ext uri="{D42A27DB-BD31-4B8C-83A1-F6EECF244321}">
                <p14:modId xmlns:p14="http://schemas.microsoft.com/office/powerpoint/2010/main" val="2177971592"/>
              </p:ext>
            </p:extLst>
          </p:nvPr>
        </p:nvGraphicFramePr>
        <p:xfrm>
          <a:off x="329788" y="1357959"/>
          <a:ext cx="9375740" cy="2004106"/>
        </p:xfrm>
        <a:graphic>
          <a:graphicData uri="http://schemas.openxmlformats.org/drawingml/2006/table">
            <a:tbl>
              <a:tblPr firstRow="1" bandRow="1">
                <a:tableStyleId>{5C22544A-7EE6-4342-B048-85BDC9FD1C3A}</a:tableStyleId>
              </a:tblPr>
              <a:tblGrid>
                <a:gridCol w="9375740">
                  <a:extLst>
                    <a:ext uri="{9D8B030D-6E8A-4147-A177-3AD203B41FA5}">
                      <a16:colId xmlns:a16="http://schemas.microsoft.com/office/drawing/2014/main" val="3398676199"/>
                    </a:ext>
                  </a:extLst>
                </a:gridCol>
              </a:tblGrid>
              <a:tr h="0">
                <a:tc>
                  <a:txBody>
                    <a:bodyPr/>
                    <a:lstStyle/>
                    <a:p>
                      <a:pPr marL="0" indent="0" algn="just">
                        <a:lnSpc>
                          <a:spcPts val="2300"/>
                        </a:lnSpc>
                        <a:buFont typeface="Wingdings" panose="05000000000000000000" pitchFamily="2" charset="2"/>
                        <a:buNone/>
                      </a:pP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r>
                        <a:rPr kumimoji="1" lang="ja-JP" altLang="en-US" sz="1600" b="1" u="none" dirty="0">
                          <a:solidFill>
                            <a:schemeClr val="tx1"/>
                          </a:solidFill>
                          <a:latin typeface="游ゴシック" panose="020B0400000000000000" pitchFamily="50" charset="-128"/>
                          <a:ea typeface="游ゴシック" panose="020B0400000000000000" pitchFamily="50" charset="-128"/>
                        </a:rPr>
                        <a:t>基本的な考え方</a:t>
                      </a: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p>
                    <a:p>
                      <a:pPr marL="216000" indent="-216000" algn="just">
                        <a:lnSpc>
                          <a:spcPts val="2300"/>
                        </a:lnSpc>
                        <a:spcBef>
                          <a:spcPts val="400"/>
                        </a:spcBef>
                        <a:buFont typeface="Wingdings" panose="05000000000000000000" pitchFamily="2" charset="2"/>
                        <a:buChar char="Ø"/>
                      </a:pPr>
                      <a:r>
                        <a:rPr kumimoji="1" lang="ja-JP" altLang="en-US" sz="1500" b="0" dirty="0">
                          <a:solidFill>
                            <a:schemeClr val="tx1"/>
                          </a:solidFill>
                          <a:latin typeface="游ゴシック" panose="020B0400000000000000" pitchFamily="50" charset="-128"/>
                          <a:ea typeface="游ゴシック" panose="020B0400000000000000" pitchFamily="50" charset="-128"/>
                        </a:rPr>
                        <a:t>海洋</a:t>
                      </a:r>
                      <a:r>
                        <a:rPr kumimoji="1" lang="ja-JP" altLang="en-US" sz="1500" b="0" u="none" dirty="0">
                          <a:solidFill>
                            <a:schemeClr val="tx1"/>
                          </a:solidFill>
                          <a:latin typeface="游ゴシック" panose="020B0400000000000000" pitchFamily="50" charset="-128"/>
                          <a:ea typeface="游ゴシック" panose="020B0400000000000000" pitchFamily="50" charset="-128"/>
                        </a:rPr>
                        <a:t>プラスチック問題を背景に</a:t>
                      </a:r>
                      <a:r>
                        <a:rPr kumimoji="1" lang="en-US" altLang="ja-JP" sz="1500" b="0" u="none" dirty="0">
                          <a:solidFill>
                            <a:schemeClr val="tx1"/>
                          </a:solidFill>
                          <a:latin typeface="游ゴシック" panose="020B0400000000000000" pitchFamily="50" charset="-128"/>
                          <a:ea typeface="游ゴシック" panose="020B0400000000000000" pitchFamily="50" charset="-128"/>
                        </a:rPr>
                        <a:t>G20</a:t>
                      </a:r>
                      <a:r>
                        <a:rPr kumimoji="1" lang="ja-JP" altLang="en-US" sz="1500" b="0" u="none" dirty="0">
                          <a:solidFill>
                            <a:schemeClr val="tx1"/>
                          </a:solidFill>
                          <a:latin typeface="游ゴシック" panose="020B0400000000000000" pitchFamily="50" charset="-128"/>
                          <a:ea typeface="游ゴシック" panose="020B0400000000000000" pitchFamily="50" charset="-128"/>
                        </a:rPr>
                        <a:t>大阪サミットで</a:t>
                      </a:r>
                      <a:r>
                        <a:rPr kumimoji="1" lang="ja-JP" altLang="en-US" sz="1500" b="1" u="none" dirty="0">
                          <a:solidFill>
                            <a:schemeClr val="tx1"/>
                          </a:solidFill>
                          <a:latin typeface="游ゴシック" panose="020B0400000000000000" pitchFamily="50" charset="-128"/>
                          <a:ea typeface="游ゴシック" panose="020B0400000000000000" pitchFamily="50" charset="-128"/>
                        </a:rPr>
                        <a:t>「大阪ブルー・オーシャン・ビジョン」</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が共有され、</a:t>
                      </a:r>
                      <a:r>
                        <a:rPr kumimoji="1" lang="ja-JP" altLang="en-US" sz="1500" b="1" u="none" dirty="0">
                          <a:solidFill>
                            <a:schemeClr val="tx1"/>
                          </a:solidFill>
                          <a:latin typeface="游ゴシック" panose="020B0400000000000000" pitchFamily="50" charset="-128"/>
                          <a:ea typeface="游ゴシック" panose="020B0400000000000000" pitchFamily="50" charset="-128"/>
                        </a:rPr>
                        <a:t>府市では実行計画を策定。府民等を含む幅広い関係者との連携のもと、海洋プラスチックごみ削減のための取組を推進</a:t>
                      </a:r>
                      <a:r>
                        <a:rPr kumimoji="1" lang="ja-JP" altLang="en-US" sz="1500" b="0" u="none" dirty="0">
                          <a:solidFill>
                            <a:schemeClr val="tx1"/>
                          </a:solidFill>
                          <a:latin typeface="游ゴシック" panose="020B0400000000000000" pitchFamily="50" charset="-128"/>
                          <a:ea typeface="游ゴシック" panose="020B0400000000000000" pitchFamily="50" charset="-128"/>
                        </a:rPr>
                        <a:t>。</a:t>
                      </a:r>
                      <a:endParaRPr kumimoji="1" lang="en-US" altLang="ja-JP" sz="1500" b="0" u="none" dirty="0">
                        <a:solidFill>
                          <a:schemeClr val="tx1"/>
                        </a:solidFill>
                        <a:latin typeface="游ゴシック" panose="020B0400000000000000" pitchFamily="50" charset="-128"/>
                        <a:ea typeface="游ゴシック" panose="020B0400000000000000" pitchFamily="50" charset="-128"/>
                      </a:endParaRPr>
                    </a:p>
                    <a:p>
                      <a:pPr marL="216000" marR="0" lvl="0" indent="-216000" algn="just" defTabSz="914400" rtl="0" eaLnBrk="1" fontAlgn="auto" latinLnBrk="0" hangingPunct="1">
                        <a:lnSpc>
                          <a:spcPts val="2300"/>
                        </a:lnSpc>
                        <a:spcBef>
                          <a:spcPts val="600"/>
                        </a:spcBef>
                        <a:spcAft>
                          <a:spcPts val="0"/>
                        </a:spcAft>
                        <a:buClrTx/>
                        <a:buSzTx/>
                        <a:buFont typeface="Wingdings" panose="05000000000000000000" pitchFamily="2" charset="2"/>
                        <a:buChar char="Ø"/>
                        <a:tabLst/>
                        <a:defRPr/>
                      </a:pPr>
                      <a:r>
                        <a:rPr kumimoji="1" lang="ja-JP" altLang="en-US" sz="1500" b="0" u="none" dirty="0">
                          <a:solidFill>
                            <a:schemeClr val="tx1"/>
                          </a:solidFill>
                          <a:latin typeface="游ゴシック" panose="020B0400000000000000" pitchFamily="50" charset="-128"/>
                          <a:ea typeface="游ゴシック" panose="020B0400000000000000" pitchFamily="50" charset="-128"/>
                        </a:rPr>
                        <a:t>当該ビジョンの実現に向け、</a:t>
                      </a:r>
                      <a:r>
                        <a:rPr kumimoji="1" lang="ja-JP" altLang="en-US" sz="1500" b="1" u="none" dirty="0">
                          <a:solidFill>
                            <a:schemeClr val="tx1"/>
                          </a:solidFill>
                          <a:latin typeface="游ゴシック" panose="020B0400000000000000" pitchFamily="50" charset="-128"/>
                          <a:ea typeface="游ゴシック" panose="020B0400000000000000" pitchFamily="50" charset="-128"/>
                        </a:rPr>
                        <a:t>認定制度においても、府民等への啓発といった観点から、どのような対応が実施できるか検討</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する必要がある。</a:t>
                      </a:r>
                    </a:p>
                  </a:txBody>
                  <a:tcPr marT="72000" marB="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23801707"/>
                  </a:ext>
                </a:extLst>
              </a:tr>
            </a:tbl>
          </a:graphicData>
        </a:graphic>
      </p:graphicFrame>
      <p:graphicFrame>
        <p:nvGraphicFramePr>
          <p:cNvPr id="31" name="表 2">
            <a:extLst>
              <a:ext uri="{FF2B5EF4-FFF2-40B4-BE49-F238E27FC236}">
                <a16:creationId xmlns:a16="http://schemas.microsoft.com/office/drawing/2014/main" id="{E6DBB536-EDC6-493D-83DF-DB54E94092CE}"/>
              </a:ext>
            </a:extLst>
          </p:cNvPr>
          <p:cNvGraphicFramePr>
            <a:graphicFrameLocks noGrp="1"/>
          </p:cNvGraphicFramePr>
          <p:nvPr>
            <p:extLst>
              <p:ext uri="{D42A27DB-BD31-4B8C-83A1-F6EECF244321}">
                <p14:modId xmlns:p14="http://schemas.microsoft.com/office/powerpoint/2010/main" val="516197387"/>
              </p:ext>
            </p:extLst>
          </p:nvPr>
        </p:nvGraphicFramePr>
        <p:xfrm>
          <a:off x="329788" y="3979631"/>
          <a:ext cx="9371892" cy="2270933"/>
        </p:xfrm>
        <a:graphic>
          <a:graphicData uri="http://schemas.openxmlformats.org/drawingml/2006/table">
            <a:tbl>
              <a:tblPr firstRow="1" bandRow="1">
                <a:tableStyleId>{5C22544A-7EE6-4342-B048-85BDC9FD1C3A}</a:tableStyleId>
              </a:tblPr>
              <a:tblGrid>
                <a:gridCol w="9371892">
                  <a:extLst>
                    <a:ext uri="{9D8B030D-6E8A-4147-A177-3AD203B41FA5}">
                      <a16:colId xmlns:a16="http://schemas.microsoft.com/office/drawing/2014/main" val="2463687167"/>
                    </a:ext>
                  </a:extLst>
                </a:gridCol>
              </a:tblGrid>
              <a:tr h="748913">
                <a:tc>
                  <a:txBody>
                    <a:bodyPr/>
                    <a:lstStyle/>
                    <a:p>
                      <a:pPr marL="0" indent="0" algn="just">
                        <a:lnSpc>
                          <a:spcPts val="2300"/>
                        </a:lnSpc>
                        <a:spcAft>
                          <a:spcPts val="0"/>
                        </a:spcAft>
                        <a:buFont typeface="Wingdings" panose="05000000000000000000" pitchFamily="2" charset="2"/>
                        <a:buNone/>
                      </a:pP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r>
                        <a:rPr kumimoji="1" lang="ja-JP" altLang="en-US" sz="1600" b="1" u="none" dirty="0">
                          <a:solidFill>
                            <a:schemeClr val="tx1"/>
                          </a:solidFill>
                          <a:latin typeface="游ゴシック" panose="020B0400000000000000" pitchFamily="50" charset="-128"/>
                          <a:ea typeface="游ゴシック" panose="020B0400000000000000" pitchFamily="50" charset="-128"/>
                        </a:rPr>
                        <a:t>今後のあり方</a:t>
                      </a: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p>
                    <a:p>
                      <a:pPr marL="216000" indent="-216000" algn="just">
                        <a:lnSpc>
                          <a:spcPts val="2300"/>
                        </a:lnSpc>
                        <a:spcBef>
                          <a:spcPts val="400"/>
                        </a:spcBef>
                        <a:buFont typeface="Wingdings" panose="05000000000000000000" pitchFamily="2" charset="2"/>
                        <a:buChar char="Ø"/>
                      </a:pPr>
                      <a:r>
                        <a:rPr kumimoji="1" lang="ja-JP" altLang="en-US" sz="1500" b="1" u="none" dirty="0">
                          <a:solidFill>
                            <a:schemeClr val="tx1"/>
                          </a:solidFill>
                          <a:latin typeface="游ゴシック" panose="020B0400000000000000" pitchFamily="50" charset="-128"/>
                          <a:ea typeface="游ゴシック" panose="020B0400000000000000" pitchFamily="50" charset="-128"/>
                        </a:rPr>
                        <a:t>海洋プラスチックごみ、漁業系プラスチック廃棄物を原料にしていることを付加価値</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とし、</a:t>
                      </a:r>
                      <a:r>
                        <a:rPr kumimoji="1" lang="ja-JP" altLang="en-US" sz="1500" b="1" u="none" dirty="0">
                          <a:solidFill>
                            <a:schemeClr val="tx1"/>
                          </a:solidFill>
                          <a:latin typeface="游ゴシック" panose="020B0400000000000000" pitchFamily="50" charset="-128"/>
                          <a:ea typeface="游ゴシック" panose="020B0400000000000000" pitchFamily="50" charset="-128"/>
                        </a:rPr>
                        <a:t>当該リサイクル製品の認定区分を設け、広報・</a:t>
                      </a:r>
                      <a:r>
                        <a:rPr kumimoji="1" lang="en-US" altLang="ja-JP" sz="1500" b="1" u="none" dirty="0">
                          <a:solidFill>
                            <a:schemeClr val="tx1"/>
                          </a:solidFill>
                          <a:latin typeface="游ゴシック" panose="020B0400000000000000" pitchFamily="50" charset="-128"/>
                          <a:ea typeface="游ゴシック" panose="020B0400000000000000" pitchFamily="50" charset="-128"/>
                        </a:rPr>
                        <a:t>PR</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することで、</a:t>
                      </a:r>
                      <a:r>
                        <a:rPr kumimoji="1" lang="ja-JP" altLang="en-US" sz="1500" b="1" u="none" dirty="0">
                          <a:solidFill>
                            <a:schemeClr val="tx1"/>
                          </a:solidFill>
                          <a:latin typeface="游ゴシック" panose="020B0400000000000000" pitchFamily="50" charset="-128"/>
                          <a:ea typeface="游ゴシック" panose="020B0400000000000000" pitchFamily="50" charset="-128"/>
                        </a:rPr>
                        <a:t>資源循環と海洋プラスチック問題に係る府民の意識醸成や行動変容を促すことが必要</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と考えられる。 </a:t>
                      </a:r>
                      <a:r>
                        <a:rPr kumimoji="1" lang="ja-JP" altLang="en-US" sz="1500" b="1" u="none" dirty="0">
                          <a:solidFill>
                            <a:srgbClr val="0070C0"/>
                          </a:solidFill>
                          <a:latin typeface="游ゴシック" panose="020B0400000000000000" pitchFamily="50" charset="-128"/>
                          <a:ea typeface="游ゴシック" panose="020B0400000000000000" pitchFamily="50" charset="-128"/>
                        </a:rPr>
                        <a:t>⇒ 認定区分の新設</a:t>
                      </a:r>
                      <a:endParaRPr kumimoji="1" lang="en-US" altLang="ja-JP" sz="1500" b="1" u="none" dirty="0">
                        <a:solidFill>
                          <a:srgbClr val="0070C0"/>
                        </a:solidFill>
                        <a:latin typeface="游ゴシック" panose="020B0400000000000000" pitchFamily="50" charset="-128"/>
                        <a:ea typeface="游ゴシック" panose="020B0400000000000000" pitchFamily="50" charset="-128"/>
                      </a:endParaRPr>
                    </a:p>
                    <a:p>
                      <a:pPr marL="216000" indent="-216000" algn="just">
                        <a:lnSpc>
                          <a:spcPts val="2300"/>
                        </a:lnSpc>
                        <a:spcBef>
                          <a:spcPts val="400"/>
                        </a:spcBef>
                        <a:buFont typeface="Wingdings" panose="05000000000000000000" pitchFamily="2" charset="2"/>
                        <a:buChar char="Ø"/>
                      </a:pPr>
                      <a:r>
                        <a:rPr kumimoji="1" lang="ja-JP" altLang="en-US" sz="1500" b="0" u="none" dirty="0">
                          <a:solidFill>
                            <a:schemeClr val="tx1"/>
                          </a:solidFill>
                          <a:latin typeface="游ゴシック" panose="020B0400000000000000" pitchFamily="50" charset="-128"/>
                          <a:ea typeface="游ゴシック" panose="020B0400000000000000" pitchFamily="50" charset="-128"/>
                        </a:rPr>
                        <a:t>認定基準（循環資源の配合率）については「エコマーク」を参考 ⇒ 製品のプラスチック質量に占める海洋プラスチックごみ、または漁業系プラスチック廃棄物由来の再生プラスチックの質量割合が</a:t>
                      </a:r>
                      <a:r>
                        <a:rPr kumimoji="1" lang="en-US" altLang="ja-JP" sz="1500" b="0" u="none" dirty="0">
                          <a:solidFill>
                            <a:schemeClr val="tx1"/>
                          </a:solidFill>
                          <a:latin typeface="游ゴシック" panose="020B0400000000000000" pitchFamily="50" charset="-128"/>
                          <a:ea typeface="游ゴシック" panose="020B0400000000000000" pitchFamily="50" charset="-128"/>
                        </a:rPr>
                        <a:t>10%</a:t>
                      </a:r>
                      <a:r>
                        <a:rPr kumimoji="1" lang="ja-JP" altLang="en-US" sz="1500" b="0" u="none" dirty="0">
                          <a:solidFill>
                            <a:schemeClr val="tx1"/>
                          </a:solidFill>
                          <a:latin typeface="游ゴシック" panose="020B0400000000000000" pitchFamily="50" charset="-128"/>
                          <a:ea typeface="游ゴシック" panose="020B0400000000000000" pitchFamily="50" charset="-128"/>
                        </a:rPr>
                        <a:t>以上であること </a:t>
                      </a:r>
                    </a:p>
                  </a:txBody>
                  <a:tcPr marT="72000" marB="72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FEEE1">
                        <a:alpha val="60000"/>
                      </a:srgbClr>
                    </a:solidFill>
                  </a:tcPr>
                </a:tc>
                <a:extLst>
                  <a:ext uri="{0D108BD9-81ED-4DB2-BD59-A6C34878D82A}">
                    <a16:rowId xmlns:a16="http://schemas.microsoft.com/office/drawing/2014/main" val="1323801707"/>
                  </a:ext>
                </a:extLst>
              </a:tr>
            </a:tbl>
          </a:graphicData>
        </a:graphic>
      </p:graphicFrame>
      <p:sp>
        <p:nvSpPr>
          <p:cNvPr id="14" name="テキスト ボックス 15">
            <a:extLst>
              <a:ext uri="{FF2B5EF4-FFF2-40B4-BE49-F238E27FC236}">
                <a16:creationId xmlns:a16="http://schemas.microsoft.com/office/drawing/2014/main" id="{026C55C2-691E-4B89-8506-4BC914C26408}"/>
              </a:ext>
            </a:extLst>
          </p:cNvPr>
          <p:cNvSpPr txBox="1"/>
          <p:nvPr/>
        </p:nvSpPr>
        <p:spPr>
          <a:xfrm>
            <a:off x="329787" y="842470"/>
            <a:ext cx="5631059" cy="33855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65314" tIns="32657" rIns="65314" bIns="32657" numCol="1" spcCol="0" rtlCol="0" fromWordArt="0" anchor="ctr" anchorCtr="0" forceAA="0" compatLnSpc="1">
            <a:prstTxWarp prst="textNoShape">
              <a:avLst/>
            </a:prstTxWarp>
            <a:noAutofit/>
          </a:bodyPr>
          <a:lstStyle/>
          <a:p>
            <a:pPr algn="just"/>
            <a:r>
              <a:rPr lang="ja-JP" altLang="en-US" b="1" u="sng" kern="100" dirty="0">
                <a:latin typeface="游ゴシック" panose="020B0400000000000000" pitchFamily="50" charset="-128"/>
                <a:ea typeface="游ゴシック" panose="020B0400000000000000" pitchFamily="50" charset="-128"/>
                <a:cs typeface="Times New Roman" panose="02020603050405020304" pitchFamily="18" charset="0"/>
              </a:rPr>
              <a:t>② 海洋プラスチック問題への対応</a:t>
            </a:r>
            <a:r>
              <a:rPr lang="ja-JP" altLang="en-US" b="1"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en-US" altLang="ja-JP"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kern="100" dirty="0">
                <a:latin typeface="游ゴシック" panose="020B0400000000000000" pitchFamily="50" charset="-128"/>
                <a:ea typeface="游ゴシック" panose="020B0400000000000000" pitchFamily="50" charset="-128"/>
                <a:cs typeface="Times New Roman" panose="02020603050405020304" pitchFamily="18" charset="0"/>
              </a:rPr>
              <a:t>認定区分の新設</a:t>
            </a:r>
            <a:r>
              <a:rPr lang="en-US" altLang="ja-JP" kern="100" dirty="0">
                <a:latin typeface="游ゴシック" panose="020B0400000000000000" pitchFamily="50" charset="-128"/>
                <a:ea typeface="游ゴシック" panose="020B0400000000000000" pitchFamily="50" charset="-128"/>
                <a:cs typeface="Times New Roman" panose="02020603050405020304" pitchFamily="18" charset="0"/>
              </a:rPr>
              <a:t>)</a:t>
            </a:r>
            <a:endParaRPr lang="ja-JP" altLang="en-US" kern="100" dirty="0">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4" name="二等辺三角形 23">
            <a:extLst>
              <a:ext uri="{FF2B5EF4-FFF2-40B4-BE49-F238E27FC236}">
                <a16:creationId xmlns:a16="http://schemas.microsoft.com/office/drawing/2014/main" id="{533BF45B-7728-4DEB-AF4F-AECCD899590D}"/>
              </a:ext>
            </a:extLst>
          </p:cNvPr>
          <p:cNvSpPr/>
          <p:nvPr/>
        </p:nvSpPr>
        <p:spPr>
          <a:xfrm rot="10800000">
            <a:off x="4070621" y="3536606"/>
            <a:ext cx="1890226" cy="288000"/>
          </a:xfrm>
          <a:prstGeom prst="triangle">
            <a:avLst/>
          </a:prstGeom>
          <a:solidFill>
            <a:srgbClr val="A4B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6" name="テキスト ボックス 25">
            <a:extLst>
              <a:ext uri="{FF2B5EF4-FFF2-40B4-BE49-F238E27FC236}">
                <a16:creationId xmlns:a16="http://schemas.microsoft.com/office/drawing/2014/main" id="{A64694A2-88B6-49F7-858B-84E049D9556F}"/>
              </a:ext>
            </a:extLst>
          </p:cNvPr>
          <p:cNvSpPr txBox="1"/>
          <p:nvPr/>
        </p:nvSpPr>
        <p:spPr>
          <a:xfrm>
            <a:off x="9692194" y="6592654"/>
            <a:ext cx="195704" cy="253916"/>
          </a:xfrm>
          <a:prstGeom prst="rect">
            <a:avLst/>
          </a:prstGeom>
          <a:noFill/>
        </p:spPr>
        <p:txBody>
          <a:bodyPr wrap="square" rtlCol="0">
            <a:spAutoFit/>
          </a:bodyPr>
          <a:lstStyle/>
          <a:p>
            <a:pPr algn="ctr"/>
            <a:r>
              <a:rPr kumimoji="1" lang="en-US" altLang="ja-JP" sz="1050" dirty="0">
                <a:latin typeface="游ゴシック" panose="020B0400000000000000" pitchFamily="50" charset="-128"/>
                <a:ea typeface="游ゴシック" panose="020B0400000000000000" pitchFamily="50" charset="-128"/>
              </a:rPr>
              <a:t>3</a:t>
            </a:r>
            <a:endParaRPr kumimoji="1" lang="ja-JP" altLang="en-US" sz="105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791719228"/>
      </p:ext>
    </p:extLst>
  </p:cSld>
  <p:clrMapOvr>
    <a:masterClrMapping/>
  </p:clrMapOvr>
  <p:transition spd="slow" advTm="6662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22D471E5-1294-47E4-B591-DA13FF733E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9" name="直線コネクタ 18">
            <a:extLst>
              <a:ext uri="{FF2B5EF4-FFF2-40B4-BE49-F238E27FC236}">
                <a16:creationId xmlns:a16="http://schemas.microsoft.com/office/drawing/2014/main" id="{070BD6D4-72D5-4365-B0A9-D2169A95ED2B}"/>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11" name="タイトル 1">
            <a:extLst>
              <a:ext uri="{FF2B5EF4-FFF2-40B4-BE49-F238E27FC236}">
                <a16:creationId xmlns:a16="http://schemas.microsoft.com/office/drawing/2014/main" id="{B627740D-2570-4E74-82A6-592966CA7476}"/>
              </a:ext>
            </a:extLst>
          </p:cNvPr>
          <p:cNvSpPr txBox="1">
            <a:spLocks/>
          </p:cNvSpPr>
          <p:nvPr/>
        </p:nvSpPr>
        <p:spPr>
          <a:xfrm>
            <a:off x="25381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200" kern="0" dirty="0">
                <a:solidFill>
                  <a:srgbClr val="006600"/>
                </a:solidFill>
                <a:latin typeface="+mn-ea"/>
                <a:ea typeface="+mn-ea"/>
              </a:rPr>
              <a:t>基本的な考え方 ・ 今後のあり方</a:t>
            </a:r>
          </a:p>
        </p:txBody>
      </p:sp>
      <p:graphicFrame>
        <p:nvGraphicFramePr>
          <p:cNvPr id="30" name="表 2">
            <a:extLst>
              <a:ext uri="{FF2B5EF4-FFF2-40B4-BE49-F238E27FC236}">
                <a16:creationId xmlns:a16="http://schemas.microsoft.com/office/drawing/2014/main" id="{E39ECAE4-FFD1-4652-A864-83683EB35F6F}"/>
              </a:ext>
            </a:extLst>
          </p:cNvPr>
          <p:cNvGraphicFramePr>
            <a:graphicFrameLocks noGrp="1"/>
          </p:cNvGraphicFramePr>
          <p:nvPr>
            <p:extLst>
              <p:ext uri="{D42A27DB-BD31-4B8C-83A1-F6EECF244321}">
                <p14:modId xmlns:p14="http://schemas.microsoft.com/office/powerpoint/2010/main" val="2517014255"/>
              </p:ext>
            </p:extLst>
          </p:nvPr>
        </p:nvGraphicFramePr>
        <p:xfrm>
          <a:off x="329788" y="1357959"/>
          <a:ext cx="9375740" cy="1712006"/>
        </p:xfrm>
        <a:graphic>
          <a:graphicData uri="http://schemas.openxmlformats.org/drawingml/2006/table">
            <a:tbl>
              <a:tblPr firstRow="1" bandRow="1">
                <a:tableStyleId>{5C22544A-7EE6-4342-B048-85BDC9FD1C3A}</a:tableStyleId>
              </a:tblPr>
              <a:tblGrid>
                <a:gridCol w="9375740">
                  <a:extLst>
                    <a:ext uri="{9D8B030D-6E8A-4147-A177-3AD203B41FA5}">
                      <a16:colId xmlns:a16="http://schemas.microsoft.com/office/drawing/2014/main" val="3398676199"/>
                    </a:ext>
                  </a:extLst>
                </a:gridCol>
              </a:tblGrid>
              <a:tr h="0">
                <a:tc>
                  <a:txBody>
                    <a:bodyPr/>
                    <a:lstStyle/>
                    <a:p>
                      <a:pPr marL="0" indent="0" algn="just">
                        <a:lnSpc>
                          <a:spcPts val="2300"/>
                        </a:lnSpc>
                        <a:buFont typeface="Wingdings" panose="05000000000000000000" pitchFamily="2" charset="2"/>
                        <a:buNone/>
                      </a:pP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r>
                        <a:rPr kumimoji="1" lang="ja-JP" altLang="en-US" sz="1600" b="1" u="none" dirty="0">
                          <a:solidFill>
                            <a:schemeClr val="tx1"/>
                          </a:solidFill>
                          <a:latin typeface="游ゴシック" panose="020B0400000000000000" pitchFamily="50" charset="-128"/>
                          <a:ea typeface="游ゴシック" panose="020B0400000000000000" pitchFamily="50" charset="-128"/>
                        </a:rPr>
                        <a:t>基本的な考え方</a:t>
                      </a: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p>
                    <a:p>
                      <a:pPr marL="216000" marR="0" lvl="0" indent="-216000" algn="just" defTabSz="914400" rtl="0" eaLnBrk="1" fontAlgn="auto" latinLnBrk="0" hangingPunct="1">
                        <a:lnSpc>
                          <a:spcPts val="2300"/>
                        </a:lnSpc>
                        <a:spcBef>
                          <a:spcPts val="400"/>
                        </a:spcBef>
                        <a:spcAft>
                          <a:spcPts val="0"/>
                        </a:spcAft>
                        <a:buClrTx/>
                        <a:buSzTx/>
                        <a:buFont typeface="Wingdings" panose="05000000000000000000" pitchFamily="2" charset="2"/>
                        <a:buChar char="Ø"/>
                        <a:tabLst/>
                        <a:defRPr/>
                      </a:pPr>
                      <a:r>
                        <a:rPr kumimoji="1" lang="ja-JP" altLang="en-US" sz="1500" b="0" u="none" dirty="0">
                          <a:solidFill>
                            <a:schemeClr val="tx1"/>
                          </a:solidFill>
                          <a:latin typeface="游ゴシック" panose="020B0400000000000000" pitchFamily="50" charset="-128"/>
                          <a:ea typeface="游ゴシック" panose="020B0400000000000000" pitchFamily="50" charset="-128"/>
                        </a:rPr>
                        <a:t>国の推計によると、</a:t>
                      </a:r>
                      <a:r>
                        <a:rPr kumimoji="1" lang="ja-JP" altLang="en-US" sz="1500" b="1" u="none" dirty="0">
                          <a:solidFill>
                            <a:schemeClr val="tx1"/>
                          </a:solidFill>
                          <a:latin typeface="游ゴシック" panose="020B0400000000000000" pitchFamily="50" charset="-128"/>
                          <a:ea typeface="游ゴシック" panose="020B0400000000000000" pitchFamily="50" charset="-128"/>
                        </a:rPr>
                        <a:t>国内全体における温室効果ガス排出量のうち資源循環が貢献できる余地がある部門の割合は</a:t>
                      </a:r>
                      <a:r>
                        <a:rPr kumimoji="1" lang="en-US" altLang="ja-JP" sz="1500" b="1" u="none" dirty="0">
                          <a:solidFill>
                            <a:schemeClr val="tx1"/>
                          </a:solidFill>
                          <a:latin typeface="游ゴシック" panose="020B0400000000000000" pitchFamily="50" charset="-128"/>
                          <a:ea typeface="游ゴシック" panose="020B0400000000000000" pitchFamily="50" charset="-128"/>
                        </a:rPr>
                        <a:t>36</a:t>
                      </a:r>
                      <a:r>
                        <a:rPr kumimoji="1" lang="ja-JP" altLang="en-US" sz="1500" b="1" u="none" dirty="0">
                          <a:solidFill>
                            <a:schemeClr val="tx1"/>
                          </a:solidFill>
                          <a:latin typeface="游ゴシック" panose="020B0400000000000000" pitchFamily="50" charset="-128"/>
                          <a:ea typeface="游ゴシック" panose="020B0400000000000000" pitchFamily="50" charset="-128"/>
                        </a:rPr>
                        <a:t>％</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とされている。</a:t>
                      </a:r>
                      <a:endParaRPr kumimoji="1" lang="en-US" altLang="ja-JP" sz="1500" b="0" u="none" dirty="0">
                        <a:solidFill>
                          <a:schemeClr val="tx1"/>
                        </a:solidFill>
                        <a:latin typeface="游ゴシック" panose="020B0400000000000000" pitchFamily="50" charset="-128"/>
                        <a:ea typeface="游ゴシック" panose="020B0400000000000000" pitchFamily="50" charset="-128"/>
                      </a:endParaRPr>
                    </a:p>
                    <a:p>
                      <a:pPr marL="216000" marR="0" lvl="0" indent="-216000" algn="just" defTabSz="914400" rtl="0" eaLnBrk="1" fontAlgn="auto" latinLnBrk="0" hangingPunct="1">
                        <a:lnSpc>
                          <a:spcPts val="2300"/>
                        </a:lnSpc>
                        <a:spcBef>
                          <a:spcPts val="600"/>
                        </a:spcBef>
                        <a:spcAft>
                          <a:spcPts val="0"/>
                        </a:spcAft>
                        <a:buClrTx/>
                        <a:buSzTx/>
                        <a:buFont typeface="Wingdings" panose="05000000000000000000" pitchFamily="2" charset="2"/>
                        <a:buChar char="Ø"/>
                        <a:tabLst/>
                        <a:defRPr/>
                      </a:pPr>
                      <a:r>
                        <a:rPr kumimoji="1" lang="ja-JP" altLang="en-US" sz="1500" b="0" u="none" dirty="0">
                          <a:solidFill>
                            <a:schemeClr val="tx1"/>
                          </a:solidFill>
                          <a:latin typeface="游ゴシック" panose="020B0400000000000000" pitchFamily="50" charset="-128"/>
                          <a:ea typeface="游ゴシック" panose="020B0400000000000000" pitchFamily="50" charset="-128"/>
                        </a:rPr>
                        <a:t>リサイクルについても、その削減に寄与する取組として示されていることから、</a:t>
                      </a:r>
                      <a:r>
                        <a:rPr kumimoji="1" lang="en-US" altLang="ja-JP" sz="1500" b="1" u="none" dirty="0">
                          <a:solidFill>
                            <a:schemeClr val="tx1"/>
                          </a:solidFill>
                          <a:latin typeface="游ゴシック" panose="020B0400000000000000" pitchFamily="50" charset="-128"/>
                          <a:ea typeface="游ゴシック" panose="020B0400000000000000" pitchFamily="50" charset="-128"/>
                        </a:rPr>
                        <a:t>CN</a:t>
                      </a:r>
                      <a:r>
                        <a:rPr kumimoji="1" lang="ja-JP" altLang="en-US" sz="1500" b="1" u="none" dirty="0">
                          <a:solidFill>
                            <a:schemeClr val="tx1"/>
                          </a:solidFill>
                          <a:latin typeface="游ゴシック" panose="020B0400000000000000" pitchFamily="50" charset="-128"/>
                          <a:ea typeface="游ゴシック" panose="020B0400000000000000" pitchFamily="50" charset="-128"/>
                        </a:rPr>
                        <a:t>の実現に向け、認定制度においても、府民等への啓発といった観点から、どのような対応が実施できるか検討</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する必要</a:t>
                      </a:r>
                      <a:r>
                        <a:rPr kumimoji="1" lang="ja-JP" altLang="en-US" sz="1500" b="0" dirty="0">
                          <a:solidFill>
                            <a:schemeClr val="tx1"/>
                          </a:solidFill>
                          <a:latin typeface="游ゴシック" panose="020B0400000000000000" pitchFamily="50" charset="-128"/>
                          <a:ea typeface="游ゴシック" panose="020B0400000000000000" pitchFamily="50" charset="-128"/>
                        </a:rPr>
                        <a:t>がある。</a:t>
                      </a:r>
                    </a:p>
                  </a:txBody>
                  <a:tcPr marT="72000" marB="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23801707"/>
                  </a:ext>
                </a:extLst>
              </a:tr>
            </a:tbl>
          </a:graphicData>
        </a:graphic>
      </p:graphicFrame>
      <p:graphicFrame>
        <p:nvGraphicFramePr>
          <p:cNvPr id="31" name="表 2">
            <a:extLst>
              <a:ext uri="{FF2B5EF4-FFF2-40B4-BE49-F238E27FC236}">
                <a16:creationId xmlns:a16="http://schemas.microsoft.com/office/drawing/2014/main" id="{E6DBB536-EDC6-493D-83DF-DB54E94092CE}"/>
              </a:ext>
            </a:extLst>
          </p:cNvPr>
          <p:cNvGraphicFramePr>
            <a:graphicFrameLocks noGrp="1"/>
          </p:cNvGraphicFramePr>
          <p:nvPr>
            <p:extLst>
              <p:ext uri="{D42A27DB-BD31-4B8C-83A1-F6EECF244321}">
                <p14:modId xmlns:p14="http://schemas.microsoft.com/office/powerpoint/2010/main" val="1433677227"/>
              </p:ext>
            </p:extLst>
          </p:nvPr>
        </p:nvGraphicFramePr>
        <p:xfrm>
          <a:off x="329788" y="3644351"/>
          <a:ext cx="9371892" cy="1978833"/>
        </p:xfrm>
        <a:graphic>
          <a:graphicData uri="http://schemas.openxmlformats.org/drawingml/2006/table">
            <a:tbl>
              <a:tblPr firstRow="1" bandRow="1">
                <a:tableStyleId>{5C22544A-7EE6-4342-B048-85BDC9FD1C3A}</a:tableStyleId>
              </a:tblPr>
              <a:tblGrid>
                <a:gridCol w="9371892">
                  <a:extLst>
                    <a:ext uri="{9D8B030D-6E8A-4147-A177-3AD203B41FA5}">
                      <a16:colId xmlns:a16="http://schemas.microsoft.com/office/drawing/2014/main" val="2463687167"/>
                    </a:ext>
                  </a:extLst>
                </a:gridCol>
              </a:tblGrid>
              <a:tr h="748913">
                <a:tc>
                  <a:txBody>
                    <a:bodyPr/>
                    <a:lstStyle/>
                    <a:p>
                      <a:pPr marL="0" indent="0" algn="just">
                        <a:lnSpc>
                          <a:spcPts val="2300"/>
                        </a:lnSpc>
                        <a:spcAft>
                          <a:spcPts val="0"/>
                        </a:spcAft>
                        <a:buFont typeface="Wingdings" panose="05000000000000000000" pitchFamily="2" charset="2"/>
                        <a:buNone/>
                      </a:pP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r>
                        <a:rPr kumimoji="1" lang="ja-JP" altLang="en-US" sz="1600" b="1" u="none" dirty="0">
                          <a:solidFill>
                            <a:schemeClr val="tx1"/>
                          </a:solidFill>
                          <a:latin typeface="游ゴシック" panose="020B0400000000000000" pitchFamily="50" charset="-128"/>
                          <a:ea typeface="游ゴシック" panose="020B0400000000000000" pitchFamily="50" charset="-128"/>
                        </a:rPr>
                        <a:t>今後のあり方</a:t>
                      </a: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p>
                    <a:p>
                      <a:pPr marL="216000" marR="0" lvl="0" indent="-216000" algn="just" defTabSz="914400" rtl="0" eaLnBrk="1" fontAlgn="auto" latinLnBrk="0" hangingPunct="1">
                        <a:lnSpc>
                          <a:spcPts val="2300"/>
                        </a:lnSpc>
                        <a:spcBef>
                          <a:spcPts val="400"/>
                        </a:spcBef>
                        <a:spcAft>
                          <a:spcPts val="0"/>
                        </a:spcAft>
                        <a:buClrTx/>
                        <a:buSzTx/>
                        <a:buFont typeface="Wingdings" panose="05000000000000000000" pitchFamily="2" charset="2"/>
                        <a:buChar char="Ø"/>
                        <a:tabLst/>
                        <a:defRPr/>
                      </a:pPr>
                      <a:r>
                        <a:rPr kumimoji="1" lang="ja-JP" altLang="en-US" sz="1500" b="1" u="none" dirty="0">
                          <a:solidFill>
                            <a:schemeClr val="tx1"/>
                          </a:solidFill>
                          <a:latin typeface="游ゴシック" panose="020B0400000000000000" pitchFamily="50" charset="-128"/>
                          <a:ea typeface="游ゴシック" panose="020B0400000000000000" pitchFamily="50" charset="-128"/>
                        </a:rPr>
                        <a:t>温室効果ガスの排出量の見える化をしていること（</a:t>
                      </a:r>
                      <a:r>
                        <a:rPr kumimoji="1" lang="en-US" altLang="ja-JP" sz="1500" b="1" u="none" dirty="0">
                          <a:solidFill>
                            <a:schemeClr val="tx1"/>
                          </a:solidFill>
                          <a:latin typeface="游ゴシック" panose="020B0400000000000000" pitchFamily="50" charset="-128"/>
                          <a:ea typeface="游ゴシック" panose="020B0400000000000000" pitchFamily="50" charset="-128"/>
                        </a:rPr>
                        <a:t>CFP</a:t>
                      </a:r>
                      <a:r>
                        <a:rPr kumimoji="1" lang="ja-JP" altLang="en-US" sz="1500" b="1" u="none" dirty="0">
                          <a:solidFill>
                            <a:schemeClr val="tx1"/>
                          </a:solidFill>
                          <a:latin typeface="游ゴシック" panose="020B0400000000000000" pitchFamily="50" charset="-128"/>
                          <a:ea typeface="游ゴシック" panose="020B0400000000000000" pitchFamily="50" charset="-128"/>
                        </a:rPr>
                        <a:t>）を付加価値</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と捉え、</a:t>
                      </a:r>
                      <a:r>
                        <a:rPr kumimoji="1" lang="ja-JP" altLang="en-US" sz="1500" b="1" u="none" dirty="0">
                          <a:solidFill>
                            <a:schemeClr val="tx1"/>
                          </a:solidFill>
                          <a:latin typeface="游ゴシック" panose="020B0400000000000000" pitchFamily="50" charset="-128"/>
                          <a:ea typeface="游ゴシック" panose="020B0400000000000000" pitchFamily="50" charset="-128"/>
                        </a:rPr>
                        <a:t>当該リサイクル製品の認定区分を設け、広報・</a:t>
                      </a:r>
                      <a:r>
                        <a:rPr kumimoji="1" lang="en-US" altLang="ja-JP" sz="1500" b="1" u="none" dirty="0">
                          <a:solidFill>
                            <a:schemeClr val="tx1"/>
                          </a:solidFill>
                          <a:latin typeface="游ゴシック" panose="020B0400000000000000" pitchFamily="50" charset="-128"/>
                          <a:ea typeface="游ゴシック" panose="020B0400000000000000" pitchFamily="50" charset="-128"/>
                        </a:rPr>
                        <a:t>PR</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することで、</a:t>
                      </a:r>
                      <a:r>
                        <a:rPr kumimoji="1" lang="ja-JP" altLang="en-US" sz="1500" b="1" u="none" dirty="0">
                          <a:solidFill>
                            <a:schemeClr val="tx1"/>
                          </a:solidFill>
                          <a:latin typeface="游ゴシック" panose="020B0400000000000000" pitchFamily="50" charset="-128"/>
                          <a:ea typeface="游ゴシック" panose="020B0400000000000000" pitchFamily="50" charset="-128"/>
                        </a:rPr>
                        <a:t>資源循環と</a:t>
                      </a:r>
                      <a:r>
                        <a:rPr kumimoji="1" lang="en-US" altLang="ja-JP" sz="1500" b="1" u="none" dirty="0">
                          <a:solidFill>
                            <a:schemeClr val="tx1"/>
                          </a:solidFill>
                          <a:latin typeface="游ゴシック" panose="020B0400000000000000" pitchFamily="50" charset="-128"/>
                          <a:ea typeface="游ゴシック" panose="020B0400000000000000" pitchFamily="50" charset="-128"/>
                        </a:rPr>
                        <a:t>CN</a:t>
                      </a:r>
                      <a:r>
                        <a:rPr kumimoji="1" lang="ja-JP" altLang="en-US" sz="1500" b="1" u="none" dirty="0">
                          <a:solidFill>
                            <a:schemeClr val="tx1"/>
                          </a:solidFill>
                          <a:latin typeface="游ゴシック" panose="020B0400000000000000" pitchFamily="50" charset="-128"/>
                          <a:ea typeface="游ゴシック" panose="020B0400000000000000" pitchFamily="50" charset="-128"/>
                        </a:rPr>
                        <a:t>に係る府民の意識醸成や行動変容を促すことが必要</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と考えられる。</a:t>
                      </a:r>
                      <a:r>
                        <a:rPr kumimoji="1" lang="ja-JP" altLang="en-US" sz="1500" b="1" u="none" dirty="0">
                          <a:solidFill>
                            <a:srgbClr val="0070C0"/>
                          </a:solidFill>
                          <a:latin typeface="游ゴシック" panose="020B0400000000000000" pitchFamily="50" charset="-128"/>
                          <a:ea typeface="游ゴシック" panose="020B0400000000000000" pitchFamily="50" charset="-128"/>
                        </a:rPr>
                        <a:t>⇒ 認定区分の新設</a:t>
                      </a:r>
                      <a:endParaRPr kumimoji="1" lang="en-US" altLang="ja-JP" sz="1500" b="1" u="none" dirty="0">
                        <a:solidFill>
                          <a:srgbClr val="0070C0"/>
                        </a:solidFill>
                        <a:latin typeface="游ゴシック" panose="020B0400000000000000" pitchFamily="50" charset="-128"/>
                        <a:ea typeface="游ゴシック" panose="020B0400000000000000" pitchFamily="50" charset="-128"/>
                      </a:endParaRPr>
                    </a:p>
                    <a:p>
                      <a:pPr marL="216000" indent="-216000" algn="just">
                        <a:lnSpc>
                          <a:spcPts val="2300"/>
                        </a:lnSpc>
                        <a:spcBef>
                          <a:spcPts val="400"/>
                        </a:spcBef>
                        <a:buFont typeface="Wingdings" panose="05000000000000000000" pitchFamily="2" charset="2"/>
                        <a:buChar char="Ø"/>
                      </a:pPr>
                      <a:r>
                        <a:rPr kumimoji="1" lang="ja-JP" altLang="en-US" sz="1500" b="0" u="none" dirty="0">
                          <a:solidFill>
                            <a:schemeClr val="tx1"/>
                          </a:solidFill>
                          <a:latin typeface="游ゴシック" panose="020B0400000000000000" pitchFamily="50" charset="-128"/>
                          <a:ea typeface="游ゴシック" panose="020B0400000000000000" pitchFamily="50" charset="-128"/>
                        </a:rPr>
                        <a:t>認定に当たっては、現在の認定条件を満たしていることに加えて、</a:t>
                      </a:r>
                      <a:r>
                        <a:rPr kumimoji="1" lang="en-US" altLang="ja-JP" sz="1500" b="0" u="none" dirty="0">
                          <a:solidFill>
                            <a:schemeClr val="tx1"/>
                          </a:solidFill>
                          <a:latin typeface="游ゴシック" panose="020B0400000000000000" pitchFamily="50" charset="-128"/>
                          <a:ea typeface="游ゴシック" panose="020B0400000000000000" pitchFamily="50" charset="-128"/>
                        </a:rPr>
                        <a:t>CFP</a:t>
                      </a:r>
                      <a:r>
                        <a:rPr kumimoji="1" lang="ja-JP" altLang="en-US" sz="1500" b="0" u="none" dirty="0">
                          <a:solidFill>
                            <a:schemeClr val="tx1"/>
                          </a:solidFill>
                          <a:latin typeface="游ゴシック" panose="020B0400000000000000" pitchFamily="50" charset="-128"/>
                          <a:ea typeface="游ゴシック" panose="020B0400000000000000" pitchFamily="50" charset="-128"/>
                        </a:rPr>
                        <a:t>が算定されていることとし、算定結果の妥当性については、第三者認証による検証結果を踏まえることが想定される。</a:t>
                      </a:r>
                    </a:p>
                  </a:txBody>
                  <a:tcPr marT="72000" marB="72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FEEE1">
                        <a:alpha val="60000"/>
                      </a:srgbClr>
                    </a:solidFill>
                  </a:tcPr>
                </a:tc>
                <a:extLst>
                  <a:ext uri="{0D108BD9-81ED-4DB2-BD59-A6C34878D82A}">
                    <a16:rowId xmlns:a16="http://schemas.microsoft.com/office/drawing/2014/main" val="1323801707"/>
                  </a:ext>
                </a:extLst>
              </a:tr>
            </a:tbl>
          </a:graphicData>
        </a:graphic>
      </p:graphicFrame>
      <p:sp>
        <p:nvSpPr>
          <p:cNvPr id="14" name="テキスト ボックス 15">
            <a:extLst>
              <a:ext uri="{FF2B5EF4-FFF2-40B4-BE49-F238E27FC236}">
                <a16:creationId xmlns:a16="http://schemas.microsoft.com/office/drawing/2014/main" id="{026C55C2-691E-4B89-8506-4BC914C26408}"/>
              </a:ext>
            </a:extLst>
          </p:cNvPr>
          <p:cNvSpPr txBox="1"/>
          <p:nvPr/>
        </p:nvSpPr>
        <p:spPr>
          <a:xfrm>
            <a:off x="329788" y="842470"/>
            <a:ext cx="6783452" cy="33855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65314" tIns="32657" rIns="65314" bIns="32657" numCol="1" spcCol="0" rtlCol="0" fromWordArt="0" anchor="ctr" anchorCtr="0" forceAA="0" compatLnSpc="1">
            <a:prstTxWarp prst="textNoShape">
              <a:avLst/>
            </a:prstTxWarp>
            <a:noAutofit/>
          </a:bodyPr>
          <a:lstStyle/>
          <a:p>
            <a:pPr algn="just"/>
            <a:r>
              <a:rPr lang="ja-JP" altLang="en-US" b="1" u="sng" kern="100" dirty="0">
                <a:latin typeface="游ゴシック" panose="020B0400000000000000" pitchFamily="50" charset="-128"/>
                <a:ea typeface="游ゴシック" panose="020B0400000000000000" pitchFamily="50" charset="-128"/>
                <a:cs typeface="Times New Roman" panose="02020603050405020304" pitchFamily="18" charset="0"/>
              </a:rPr>
              <a:t>③ カーボンニュートラル（</a:t>
            </a:r>
            <a:r>
              <a:rPr lang="en-US" altLang="ja-JP" b="1" u="sng" kern="100" dirty="0">
                <a:latin typeface="游ゴシック" panose="020B0400000000000000" pitchFamily="50" charset="-128"/>
                <a:ea typeface="游ゴシック" panose="020B0400000000000000" pitchFamily="50" charset="-128"/>
                <a:cs typeface="Times New Roman" panose="02020603050405020304" pitchFamily="18" charset="0"/>
              </a:rPr>
              <a:t>CN</a:t>
            </a:r>
            <a:r>
              <a:rPr lang="ja-JP" altLang="en-US" b="1" u="sng" kern="100" dirty="0">
                <a:latin typeface="游ゴシック" panose="020B0400000000000000" pitchFamily="50" charset="-128"/>
                <a:ea typeface="游ゴシック" panose="020B0400000000000000" pitchFamily="50" charset="-128"/>
                <a:cs typeface="Times New Roman" panose="02020603050405020304" pitchFamily="18" charset="0"/>
              </a:rPr>
              <a:t>）実現への貢献 </a:t>
            </a:r>
            <a:r>
              <a:rPr lang="en-US" altLang="ja-JP"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kern="100" dirty="0">
                <a:latin typeface="游ゴシック" panose="020B0400000000000000" pitchFamily="50" charset="-128"/>
                <a:ea typeface="游ゴシック" panose="020B0400000000000000" pitchFamily="50" charset="-128"/>
                <a:cs typeface="Times New Roman" panose="02020603050405020304" pitchFamily="18" charset="0"/>
              </a:rPr>
              <a:t>認定区分の新設</a:t>
            </a:r>
            <a:r>
              <a:rPr lang="en-US" altLang="ja-JP" kern="100" dirty="0">
                <a:latin typeface="游ゴシック" panose="020B0400000000000000" pitchFamily="50" charset="-128"/>
                <a:ea typeface="游ゴシック" panose="020B0400000000000000" pitchFamily="50" charset="-128"/>
                <a:cs typeface="Times New Roman" panose="02020603050405020304" pitchFamily="18" charset="0"/>
              </a:rPr>
              <a:t>)</a:t>
            </a:r>
            <a:endParaRPr lang="ja-JP" altLang="en-US" kern="100" dirty="0">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3" name="二等辺三角形 12">
            <a:extLst>
              <a:ext uri="{FF2B5EF4-FFF2-40B4-BE49-F238E27FC236}">
                <a16:creationId xmlns:a16="http://schemas.microsoft.com/office/drawing/2014/main" id="{4BC252D6-E370-427A-8DBE-E878EC62AABA}"/>
              </a:ext>
            </a:extLst>
          </p:cNvPr>
          <p:cNvSpPr/>
          <p:nvPr/>
        </p:nvSpPr>
        <p:spPr>
          <a:xfrm rot="10800000">
            <a:off x="4070621" y="3201326"/>
            <a:ext cx="1890226" cy="288000"/>
          </a:xfrm>
          <a:prstGeom prst="triangle">
            <a:avLst/>
          </a:prstGeom>
          <a:solidFill>
            <a:srgbClr val="A4B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6" name="テキスト ボックス 15">
            <a:extLst>
              <a:ext uri="{FF2B5EF4-FFF2-40B4-BE49-F238E27FC236}">
                <a16:creationId xmlns:a16="http://schemas.microsoft.com/office/drawing/2014/main" id="{9D27BA96-350B-42ED-B765-E9570C0D2960}"/>
              </a:ext>
            </a:extLst>
          </p:cNvPr>
          <p:cNvSpPr txBox="1"/>
          <p:nvPr/>
        </p:nvSpPr>
        <p:spPr>
          <a:xfrm>
            <a:off x="9692194" y="6592654"/>
            <a:ext cx="195704" cy="253916"/>
          </a:xfrm>
          <a:prstGeom prst="rect">
            <a:avLst/>
          </a:prstGeom>
          <a:noFill/>
        </p:spPr>
        <p:txBody>
          <a:bodyPr wrap="square" rtlCol="0">
            <a:spAutoFit/>
          </a:bodyPr>
          <a:lstStyle/>
          <a:p>
            <a:pPr algn="ctr"/>
            <a:r>
              <a:rPr kumimoji="1" lang="en-US" altLang="ja-JP" sz="1050" dirty="0">
                <a:latin typeface="游ゴシック" panose="020B0400000000000000" pitchFamily="50" charset="-128"/>
                <a:ea typeface="游ゴシック" panose="020B0400000000000000" pitchFamily="50" charset="-128"/>
              </a:rPr>
              <a:t>4</a:t>
            </a:r>
            <a:endParaRPr kumimoji="1" lang="ja-JP" altLang="en-US" sz="105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835051718"/>
      </p:ext>
    </p:extLst>
  </p:cSld>
  <p:clrMapOvr>
    <a:masterClrMapping/>
  </p:clrMapOvr>
  <p:transition spd="slow" advTm="6662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22D471E5-1294-47E4-B591-DA13FF733E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9" name="直線コネクタ 18">
            <a:extLst>
              <a:ext uri="{FF2B5EF4-FFF2-40B4-BE49-F238E27FC236}">
                <a16:creationId xmlns:a16="http://schemas.microsoft.com/office/drawing/2014/main" id="{070BD6D4-72D5-4365-B0A9-D2169A95ED2B}"/>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11" name="タイトル 1">
            <a:extLst>
              <a:ext uri="{FF2B5EF4-FFF2-40B4-BE49-F238E27FC236}">
                <a16:creationId xmlns:a16="http://schemas.microsoft.com/office/drawing/2014/main" id="{B627740D-2570-4E74-82A6-592966CA7476}"/>
              </a:ext>
            </a:extLst>
          </p:cNvPr>
          <p:cNvSpPr txBox="1">
            <a:spLocks/>
          </p:cNvSpPr>
          <p:nvPr/>
        </p:nvSpPr>
        <p:spPr>
          <a:xfrm>
            <a:off x="25381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200" kern="0" dirty="0">
                <a:solidFill>
                  <a:srgbClr val="006600"/>
                </a:solidFill>
                <a:latin typeface="+mn-ea"/>
                <a:ea typeface="+mn-ea"/>
              </a:rPr>
              <a:t>基本的な考え方 ・ 今後のあり方</a:t>
            </a:r>
          </a:p>
        </p:txBody>
      </p:sp>
      <p:graphicFrame>
        <p:nvGraphicFramePr>
          <p:cNvPr id="30" name="表 2">
            <a:extLst>
              <a:ext uri="{FF2B5EF4-FFF2-40B4-BE49-F238E27FC236}">
                <a16:creationId xmlns:a16="http://schemas.microsoft.com/office/drawing/2014/main" id="{E39ECAE4-FFD1-4652-A864-83683EB35F6F}"/>
              </a:ext>
            </a:extLst>
          </p:cNvPr>
          <p:cNvGraphicFramePr>
            <a:graphicFrameLocks noGrp="1"/>
          </p:cNvGraphicFramePr>
          <p:nvPr>
            <p:extLst>
              <p:ext uri="{D42A27DB-BD31-4B8C-83A1-F6EECF244321}">
                <p14:modId xmlns:p14="http://schemas.microsoft.com/office/powerpoint/2010/main" val="3781346485"/>
              </p:ext>
            </p:extLst>
          </p:nvPr>
        </p:nvGraphicFramePr>
        <p:xfrm>
          <a:off x="329788" y="1357959"/>
          <a:ext cx="9375740" cy="1715562"/>
        </p:xfrm>
        <a:graphic>
          <a:graphicData uri="http://schemas.openxmlformats.org/drawingml/2006/table">
            <a:tbl>
              <a:tblPr firstRow="1" bandRow="1">
                <a:tableStyleId>{5C22544A-7EE6-4342-B048-85BDC9FD1C3A}</a:tableStyleId>
              </a:tblPr>
              <a:tblGrid>
                <a:gridCol w="9375740">
                  <a:extLst>
                    <a:ext uri="{9D8B030D-6E8A-4147-A177-3AD203B41FA5}">
                      <a16:colId xmlns:a16="http://schemas.microsoft.com/office/drawing/2014/main" val="3398676199"/>
                    </a:ext>
                  </a:extLst>
                </a:gridCol>
              </a:tblGrid>
              <a:tr h="0">
                <a:tc>
                  <a:txBody>
                    <a:bodyPr/>
                    <a:lstStyle/>
                    <a:p>
                      <a:pPr marL="0" indent="0" algn="just">
                        <a:lnSpc>
                          <a:spcPts val="2300"/>
                        </a:lnSpc>
                        <a:buFont typeface="Wingdings" panose="05000000000000000000" pitchFamily="2" charset="2"/>
                        <a:buNone/>
                      </a:pP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r>
                        <a:rPr kumimoji="1" lang="ja-JP" altLang="en-US" sz="1600" b="1" u="none" dirty="0">
                          <a:solidFill>
                            <a:schemeClr val="tx1"/>
                          </a:solidFill>
                          <a:latin typeface="游ゴシック" panose="020B0400000000000000" pitchFamily="50" charset="-128"/>
                          <a:ea typeface="游ゴシック" panose="020B0400000000000000" pitchFamily="50" charset="-128"/>
                        </a:rPr>
                        <a:t>基本的な考え方</a:t>
                      </a: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p>
                    <a:p>
                      <a:pPr marL="216000" marR="0" lvl="0" indent="-216000" algn="just" defTabSz="914400" rtl="0" eaLnBrk="1" fontAlgn="auto" latinLnBrk="0" hangingPunct="1">
                        <a:lnSpc>
                          <a:spcPts val="2300"/>
                        </a:lnSpc>
                        <a:spcBef>
                          <a:spcPts val="400"/>
                        </a:spcBef>
                        <a:spcAft>
                          <a:spcPts val="0"/>
                        </a:spcAft>
                        <a:buClrTx/>
                        <a:buSzTx/>
                        <a:buFont typeface="Wingdings" panose="05000000000000000000" pitchFamily="2" charset="2"/>
                        <a:buChar char="Ø"/>
                        <a:tabLst/>
                        <a:defRPr/>
                      </a:pPr>
                      <a:r>
                        <a:rPr kumimoji="1" lang="ja-JP" altLang="en-US" sz="1600" b="0" u="none" dirty="0">
                          <a:solidFill>
                            <a:schemeClr val="tx1"/>
                          </a:solidFill>
                          <a:latin typeface="游ゴシック" panose="020B0400000000000000" pitchFamily="50" charset="-128"/>
                          <a:ea typeface="游ゴシック" panose="020B0400000000000000" pitchFamily="50" charset="-128"/>
                        </a:rPr>
                        <a:t>府制度の認定基準のうち</a:t>
                      </a:r>
                      <a:r>
                        <a:rPr kumimoji="1" lang="ja-JP" altLang="en-US" sz="1600" b="1" u="none" dirty="0">
                          <a:solidFill>
                            <a:schemeClr val="tx1"/>
                          </a:solidFill>
                          <a:latin typeface="游ゴシック" panose="020B0400000000000000" pitchFamily="50" charset="-128"/>
                          <a:ea typeface="游ゴシック" panose="020B0400000000000000" pitchFamily="50" charset="-128"/>
                        </a:rPr>
                        <a:t>「循環資源の配合率」</a:t>
                      </a:r>
                      <a:r>
                        <a:rPr kumimoji="1" lang="ja-JP" altLang="en-US" sz="1600" b="0" u="none" dirty="0">
                          <a:solidFill>
                            <a:schemeClr val="tx1"/>
                          </a:solidFill>
                          <a:latin typeface="游ゴシック" panose="020B0400000000000000" pitchFamily="50" charset="-128"/>
                          <a:ea typeface="游ゴシック" panose="020B0400000000000000" pitchFamily="50" charset="-128"/>
                        </a:rPr>
                        <a:t>については、</a:t>
                      </a:r>
                      <a:r>
                        <a:rPr kumimoji="1" lang="ja-JP" altLang="en-US" sz="1600" b="1" u="none" dirty="0">
                          <a:solidFill>
                            <a:schemeClr val="tx1"/>
                          </a:solidFill>
                          <a:latin typeface="游ゴシック" panose="020B0400000000000000" pitchFamily="50" charset="-128"/>
                          <a:ea typeface="游ゴシック" panose="020B0400000000000000" pitchFamily="50" charset="-128"/>
                        </a:rPr>
                        <a:t>エコマークの認定基準を参考</a:t>
                      </a:r>
                      <a:r>
                        <a:rPr kumimoji="1" lang="ja-JP" altLang="en-US" sz="1600" b="0" u="none" dirty="0">
                          <a:solidFill>
                            <a:schemeClr val="tx1"/>
                          </a:solidFill>
                          <a:latin typeface="游ゴシック" panose="020B0400000000000000" pitchFamily="50" charset="-128"/>
                          <a:ea typeface="游ゴシック" panose="020B0400000000000000" pitchFamily="50" charset="-128"/>
                        </a:rPr>
                        <a:t>としており、</a:t>
                      </a:r>
                      <a:r>
                        <a:rPr kumimoji="1" lang="ja-JP" altLang="en-US" sz="1600" b="1" u="none" dirty="0">
                          <a:solidFill>
                            <a:schemeClr val="tx1"/>
                          </a:solidFill>
                          <a:latin typeface="游ゴシック" panose="020B0400000000000000" pitchFamily="50" charset="-128"/>
                          <a:ea typeface="游ゴシック" panose="020B0400000000000000" pitchFamily="50" charset="-128"/>
                        </a:rPr>
                        <a:t>エコマークの認定対象品目となっていない場合は、府制度でも認定対象外</a:t>
                      </a:r>
                      <a:r>
                        <a:rPr kumimoji="1" lang="ja-JP" altLang="en-US" sz="1500" b="0" u="none" dirty="0">
                          <a:solidFill>
                            <a:schemeClr val="tx1"/>
                          </a:solidFill>
                          <a:latin typeface="游ゴシック" panose="020B0400000000000000" pitchFamily="50" charset="-128"/>
                          <a:ea typeface="游ゴシック" panose="020B0400000000000000" pitchFamily="50" charset="-128"/>
                        </a:rPr>
                        <a:t>。</a:t>
                      </a:r>
                      <a:endParaRPr kumimoji="1" lang="en-US" altLang="ja-JP" sz="1500" b="0" u="none" dirty="0">
                        <a:solidFill>
                          <a:schemeClr val="tx1"/>
                        </a:solidFill>
                        <a:latin typeface="游ゴシック" panose="020B0400000000000000" pitchFamily="50" charset="-128"/>
                        <a:ea typeface="游ゴシック" panose="020B0400000000000000" pitchFamily="50" charset="-128"/>
                      </a:endParaRPr>
                    </a:p>
                    <a:p>
                      <a:pPr marL="216000" marR="0" lvl="0" indent="-216000" algn="just" defTabSz="914400" rtl="0" eaLnBrk="1" fontAlgn="auto" latinLnBrk="0" hangingPunct="1">
                        <a:lnSpc>
                          <a:spcPts val="2300"/>
                        </a:lnSpc>
                        <a:spcBef>
                          <a:spcPts val="600"/>
                        </a:spcBef>
                        <a:spcAft>
                          <a:spcPts val="0"/>
                        </a:spcAft>
                        <a:buClrTx/>
                        <a:buSzTx/>
                        <a:buFont typeface="Wingdings" panose="05000000000000000000" pitchFamily="2" charset="2"/>
                        <a:buChar char="Ø"/>
                        <a:tabLst/>
                        <a:defRPr/>
                      </a:pPr>
                      <a:r>
                        <a:rPr kumimoji="1" lang="ja-JP" altLang="en-US" sz="1600" b="0" u="none" dirty="0">
                          <a:solidFill>
                            <a:schemeClr val="tx1"/>
                          </a:solidFill>
                          <a:latin typeface="游ゴシック" panose="020B0400000000000000" pitchFamily="50" charset="-128"/>
                          <a:ea typeface="游ゴシック" panose="020B0400000000000000" pitchFamily="50" charset="-128"/>
                        </a:rPr>
                        <a:t>これまでに複数の認定対象外の品目に係る申請相談を受けたが、参考とできる「循環資源の配合率」の基準がないため、</a:t>
                      </a:r>
                      <a:r>
                        <a:rPr kumimoji="1" lang="ja-JP" altLang="en-US" sz="1600" b="1" u="none" dirty="0">
                          <a:solidFill>
                            <a:schemeClr val="tx1"/>
                          </a:solidFill>
                          <a:latin typeface="游ゴシック" panose="020B0400000000000000" pitchFamily="50" charset="-128"/>
                          <a:ea typeface="游ゴシック" panose="020B0400000000000000" pitchFamily="50" charset="-128"/>
                        </a:rPr>
                        <a:t>申請を受け付けることができないものがあった</a:t>
                      </a:r>
                      <a:r>
                        <a:rPr kumimoji="1" lang="ja-JP" altLang="en-US" sz="1500" b="0" u="none" dirty="0">
                          <a:solidFill>
                            <a:schemeClr val="tx1"/>
                          </a:solidFill>
                          <a:latin typeface="游ゴシック" panose="020B0400000000000000" pitchFamily="50" charset="-128"/>
                          <a:ea typeface="游ゴシック" panose="020B0400000000000000" pitchFamily="50" charset="-128"/>
                        </a:rPr>
                        <a:t>。</a:t>
                      </a:r>
                    </a:p>
                  </a:txBody>
                  <a:tcPr marT="72000" marB="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23801707"/>
                  </a:ext>
                </a:extLst>
              </a:tr>
            </a:tbl>
          </a:graphicData>
        </a:graphic>
      </p:graphicFrame>
      <p:graphicFrame>
        <p:nvGraphicFramePr>
          <p:cNvPr id="31" name="表 2">
            <a:extLst>
              <a:ext uri="{FF2B5EF4-FFF2-40B4-BE49-F238E27FC236}">
                <a16:creationId xmlns:a16="http://schemas.microsoft.com/office/drawing/2014/main" id="{E6DBB536-EDC6-493D-83DF-DB54E94092CE}"/>
              </a:ext>
            </a:extLst>
          </p:cNvPr>
          <p:cNvGraphicFramePr>
            <a:graphicFrameLocks noGrp="1"/>
          </p:cNvGraphicFramePr>
          <p:nvPr>
            <p:extLst>
              <p:ext uri="{D42A27DB-BD31-4B8C-83A1-F6EECF244321}">
                <p14:modId xmlns:p14="http://schemas.microsoft.com/office/powerpoint/2010/main" val="252058791"/>
              </p:ext>
            </p:extLst>
          </p:nvPr>
        </p:nvGraphicFramePr>
        <p:xfrm>
          <a:off x="329788" y="3644351"/>
          <a:ext cx="9371892" cy="1982452"/>
        </p:xfrm>
        <a:graphic>
          <a:graphicData uri="http://schemas.openxmlformats.org/drawingml/2006/table">
            <a:tbl>
              <a:tblPr firstRow="1" bandRow="1">
                <a:tableStyleId>{5C22544A-7EE6-4342-B048-85BDC9FD1C3A}</a:tableStyleId>
              </a:tblPr>
              <a:tblGrid>
                <a:gridCol w="9371892">
                  <a:extLst>
                    <a:ext uri="{9D8B030D-6E8A-4147-A177-3AD203B41FA5}">
                      <a16:colId xmlns:a16="http://schemas.microsoft.com/office/drawing/2014/main" val="2463687167"/>
                    </a:ext>
                  </a:extLst>
                </a:gridCol>
              </a:tblGrid>
              <a:tr h="748913">
                <a:tc>
                  <a:txBody>
                    <a:bodyPr/>
                    <a:lstStyle/>
                    <a:p>
                      <a:pPr marL="0" indent="0" algn="just">
                        <a:lnSpc>
                          <a:spcPts val="2300"/>
                        </a:lnSpc>
                        <a:spcAft>
                          <a:spcPts val="0"/>
                        </a:spcAft>
                        <a:buFont typeface="Wingdings" panose="05000000000000000000" pitchFamily="2" charset="2"/>
                        <a:buNone/>
                      </a:pP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r>
                        <a:rPr kumimoji="1" lang="ja-JP" altLang="en-US" sz="1600" b="1" u="none" dirty="0">
                          <a:solidFill>
                            <a:schemeClr val="tx1"/>
                          </a:solidFill>
                          <a:latin typeface="游ゴシック" panose="020B0400000000000000" pitchFamily="50" charset="-128"/>
                          <a:ea typeface="游ゴシック" panose="020B0400000000000000" pitchFamily="50" charset="-128"/>
                        </a:rPr>
                        <a:t>今後のあり方</a:t>
                      </a:r>
                      <a:r>
                        <a:rPr kumimoji="1" lang="en-US" altLang="ja-JP" sz="1600" b="1" u="none" dirty="0">
                          <a:solidFill>
                            <a:schemeClr val="tx1"/>
                          </a:solidFill>
                          <a:latin typeface="游ゴシック" panose="020B0400000000000000" pitchFamily="50" charset="-128"/>
                          <a:ea typeface="游ゴシック" panose="020B0400000000000000" pitchFamily="50" charset="-128"/>
                        </a:rPr>
                        <a:t>】</a:t>
                      </a:r>
                    </a:p>
                    <a:p>
                      <a:pPr marL="216000" marR="0" lvl="0" indent="-216000" algn="just" defTabSz="914400" rtl="0" eaLnBrk="1" fontAlgn="auto" latinLnBrk="0" hangingPunct="1">
                        <a:lnSpc>
                          <a:spcPts val="2300"/>
                        </a:lnSpc>
                        <a:spcBef>
                          <a:spcPts val="400"/>
                        </a:spcBef>
                        <a:spcAft>
                          <a:spcPts val="0"/>
                        </a:spcAft>
                        <a:buClrTx/>
                        <a:buSzTx/>
                        <a:buFont typeface="Wingdings" panose="05000000000000000000" pitchFamily="2" charset="2"/>
                        <a:buChar char="Ø"/>
                        <a:tabLst/>
                        <a:defRPr/>
                      </a:pPr>
                      <a:r>
                        <a:rPr kumimoji="1" lang="ja-JP" altLang="en-US" sz="1600" b="1" u="none" dirty="0">
                          <a:solidFill>
                            <a:schemeClr val="tx1"/>
                          </a:solidFill>
                          <a:latin typeface="游ゴシック" panose="020B0400000000000000" pitchFamily="50" charset="-128"/>
                          <a:ea typeface="游ゴシック" panose="020B0400000000000000" pitchFamily="50" charset="-128"/>
                        </a:rPr>
                        <a:t>認定対象以外の品目を新たに対象にすることは、制度の目的に資する</a:t>
                      </a:r>
                      <a:r>
                        <a:rPr kumimoji="1" lang="ja-JP" altLang="en-US" sz="1600" b="0" u="none" dirty="0">
                          <a:solidFill>
                            <a:schemeClr val="tx1"/>
                          </a:solidFill>
                          <a:latin typeface="游ゴシック" panose="020B0400000000000000" pitchFamily="50" charset="-128"/>
                          <a:ea typeface="游ゴシック" panose="020B0400000000000000" pitchFamily="50" charset="-128"/>
                        </a:rPr>
                        <a:t>ことから、</a:t>
                      </a:r>
                      <a:r>
                        <a:rPr kumimoji="1" lang="ja-JP" altLang="en-US" sz="1600" b="1" u="none" dirty="0">
                          <a:solidFill>
                            <a:schemeClr val="tx1"/>
                          </a:solidFill>
                          <a:latin typeface="游ゴシック" panose="020B0400000000000000" pitchFamily="50" charset="-128"/>
                          <a:ea typeface="游ゴシック" panose="020B0400000000000000" pitchFamily="50" charset="-128"/>
                        </a:rPr>
                        <a:t>参考となる基準の有無や、部会における審議を踏まえて、認定対象の追加について判断</a:t>
                      </a:r>
                      <a:r>
                        <a:rPr kumimoji="1" lang="ja-JP" altLang="en-US" sz="1600" b="0" u="none" dirty="0">
                          <a:solidFill>
                            <a:schemeClr val="tx1"/>
                          </a:solidFill>
                          <a:latin typeface="游ゴシック" panose="020B0400000000000000" pitchFamily="50" charset="-128"/>
                          <a:ea typeface="游ゴシック" panose="020B0400000000000000" pitchFamily="50" charset="-128"/>
                        </a:rPr>
                        <a:t>する</a:t>
                      </a:r>
                      <a:r>
                        <a:rPr kumimoji="1" lang="ja-JP" altLang="en-US" sz="1500" b="1" u="none" dirty="0">
                          <a:solidFill>
                            <a:schemeClr val="tx1"/>
                          </a:solidFill>
                          <a:latin typeface="游ゴシック" panose="020B0400000000000000" pitchFamily="50" charset="-128"/>
                          <a:ea typeface="游ゴシック" panose="020B0400000000000000" pitchFamily="50" charset="-128"/>
                        </a:rPr>
                        <a:t>。</a:t>
                      </a:r>
                      <a:endParaRPr kumimoji="1" lang="en-US" altLang="ja-JP" sz="1500" b="1" u="none" dirty="0">
                        <a:solidFill>
                          <a:schemeClr val="tx1"/>
                        </a:solidFill>
                        <a:latin typeface="游ゴシック" panose="020B0400000000000000" pitchFamily="50" charset="-128"/>
                        <a:ea typeface="游ゴシック" panose="020B0400000000000000" pitchFamily="50" charset="-128"/>
                      </a:endParaRPr>
                    </a:p>
                    <a:p>
                      <a:pPr marL="216000" indent="-216000" algn="just">
                        <a:lnSpc>
                          <a:spcPts val="2300"/>
                        </a:lnSpc>
                        <a:spcBef>
                          <a:spcPts val="400"/>
                        </a:spcBef>
                        <a:buFont typeface="Wingdings" panose="05000000000000000000" pitchFamily="2" charset="2"/>
                        <a:buChar char="Ø"/>
                      </a:pPr>
                      <a:r>
                        <a:rPr kumimoji="1" lang="ja-JP" altLang="en-US" sz="1600" b="0" u="none" dirty="0">
                          <a:solidFill>
                            <a:schemeClr val="tx1"/>
                          </a:solidFill>
                          <a:latin typeface="游ゴシック" panose="020B0400000000000000" pitchFamily="50" charset="-128"/>
                          <a:ea typeface="游ゴシック" panose="020B0400000000000000" pitchFamily="50" charset="-128"/>
                        </a:rPr>
                        <a:t>申請相談を受け、業界団体等で既存の認定制度があり、参考とできる「循環資源の配合率」の基準がある場合は、部会（毎年１～２月頃）で対象品目への追加の適否を審議。適当となった場合、認定要領改正により対象品目を追加、翌年度から申請を受け付け</a:t>
                      </a:r>
                      <a:r>
                        <a:rPr kumimoji="1" lang="ja-JP" altLang="en-US" sz="1500" b="0" u="none" dirty="0">
                          <a:solidFill>
                            <a:schemeClr val="tx1"/>
                          </a:solidFill>
                          <a:latin typeface="游ゴシック" panose="020B0400000000000000" pitchFamily="50" charset="-128"/>
                          <a:ea typeface="游ゴシック" panose="020B0400000000000000" pitchFamily="50" charset="-128"/>
                        </a:rPr>
                        <a:t>。</a:t>
                      </a:r>
                    </a:p>
                  </a:txBody>
                  <a:tcPr marT="72000" marB="72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FEEE1">
                        <a:alpha val="60000"/>
                      </a:srgbClr>
                    </a:solidFill>
                  </a:tcPr>
                </a:tc>
                <a:extLst>
                  <a:ext uri="{0D108BD9-81ED-4DB2-BD59-A6C34878D82A}">
                    <a16:rowId xmlns:a16="http://schemas.microsoft.com/office/drawing/2014/main" val="1323801707"/>
                  </a:ext>
                </a:extLst>
              </a:tr>
            </a:tbl>
          </a:graphicData>
        </a:graphic>
      </p:graphicFrame>
      <p:sp>
        <p:nvSpPr>
          <p:cNvPr id="45" name="二等辺三角形 44">
            <a:extLst>
              <a:ext uri="{FF2B5EF4-FFF2-40B4-BE49-F238E27FC236}">
                <a16:creationId xmlns:a16="http://schemas.microsoft.com/office/drawing/2014/main" id="{797CDAF2-B33D-49AA-ADB3-2E85D85F0105}"/>
              </a:ext>
            </a:extLst>
          </p:cNvPr>
          <p:cNvSpPr/>
          <p:nvPr/>
        </p:nvSpPr>
        <p:spPr>
          <a:xfrm rot="10800000">
            <a:off x="4070621" y="3201326"/>
            <a:ext cx="1890226" cy="288000"/>
          </a:xfrm>
          <a:prstGeom prst="triangle">
            <a:avLst/>
          </a:prstGeom>
          <a:solidFill>
            <a:srgbClr val="A4B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0" name="テキスト ボックス 19">
            <a:extLst>
              <a:ext uri="{FF2B5EF4-FFF2-40B4-BE49-F238E27FC236}">
                <a16:creationId xmlns:a16="http://schemas.microsoft.com/office/drawing/2014/main" id="{D3B92B3A-A30C-4BFB-9B81-3CBDD23C9405}"/>
              </a:ext>
            </a:extLst>
          </p:cNvPr>
          <p:cNvSpPr txBox="1"/>
          <p:nvPr/>
        </p:nvSpPr>
        <p:spPr>
          <a:xfrm>
            <a:off x="287260" y="819675"/>
            <a:ext cx="3945659" cy="369332"/>
          </a:xfrm>
          <a:prstGeom prst="rect">
            <a:avLst/>
          </a:prstGeom>
          <a:solidFill>
            <a:srgbClr val="8EA385"/>
          </a:solidFill>
          <a:ln w="3175">
            <a:noFill/>
          </a:ln>
        </p:spPr>
        <p:txBody>
          <a:bodyPr wrap="square">
            <a:spAutoFit/>
          </a:bodyPr>
          <a:lstStyle/>
          <a:p>
            <a:pPr>
              <a:spcBef>
                <a:spcPts val="600"/>
              </a:spcBef>
            </a:pPr>
            <a:r>
              <a:rPr lang="ja-JP" altLang="en-US" b="1" dirty="0">
                <a:solidFill>
                  <a:schemeClr val="bg1"/>
                </a:solidFill>
                <a:latin typeface="游ゴシック" panose="020B0400000000000000" pitchFamily="50" charset="-128"/>
                <a:ea typeface="游ゴシック" panose="020B0400000000000000" pitchFamily="50" charset="-128"/>
                <a:cs typeface="Meiryo UI" panose="020B0604030504040204" pitchFamily="50" charset="-128"/>
              </a:rPr>
              <a:t>２．認定対象以外の品目に係る対応</a:t>
            </a:r>
          </a:p>
        </p:txBody>
      </p:sp>
      <p:sp>
        <p:nvSpPr>
          <p:cNvPr id="28" name="テキスト ボックス 27">
            <a:extLst>
              <a:ext uri="{FF2B5EF4-FFF2-40B4-BE49-F238E27FC236}">
                <a16:creationId xmlns:a16="http://schemas.microsoft.com/office/drawing/2014/main" id="{6C58B07E-1F34-405D-B696-EE31D067C93C}"/>
              </a:ext>
            </a:extLst>
          </p:cNvPr>
          <p:cNvSpPr txBox="1"/>
          <p:nvPr/>
        </p:nvSpPr>
        <p:spPr>
          <a:xfrm>
            <a:off x="9692194" y="6592654"/>
            <a:ext cx="195704" cy="253916"/>
          </a:xfrm>
          <a:prstGeom prst="rect">
            <a:avLst/>
          </a:prstGeom>
          <a:noFill/>
        </p:spPr>
        <p:txBody>
          <a:bodyPr wrap="square" rtlCol="0">
            <a:spAutoFit/>
          </a:bodyPr>
          <a:lstStyle/>
          <a:p>
            <a:pPr algn="ctr"/>
            <a:r>
              <a:rPr kumimoji="1" lang="en-US" altLang="ja-JP" sz="1050" dirty="0">
                <a:latin typeface="游ゴシック" panose="020B0400000000000000" pitchFamily="50" charset="-128"/>
                <a:ea typeface="游ゴシック" panose="020B0400000000000000" pitchFamily="50" charset="-128"/>
              </a:rPr>
              <a:t>5</a:t>
            </a:r>
            <a:endParaRPr kumimoji="1" lang="ja-JP" altLang="en-US" sz="105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328099410"/>
      </p:ext>
    </p:extLst>
  </p:cSld>
  <p:clrMapOvr>
    <a:masterClrMapping/>
  </p:clrMapOvr>
  <p:transition spd="slow" advTm="6662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10FBF808-D4A5-4159-9B46-1B045FF2E717}"/>
              </a:ext>
            </a:extLst>
          </p:cNvPr>
          <p:cNvSpPr/>
          <p:nvPr/>
        </p:nvSpPr>
        <p:spPr>
          <a:xfrm>
            <a:off x="329788" y="1243144"/>
            <a:ext cx="9389699" cy="3240000"/>
          </a:xfrm>
          <a:prstGeom prst="rect">
            <a:avLst/>
          </a:prstGeom>
          <a:solidFill>
            <a:srgbClr val="EFEEE1">
              <a:alpha val="60000"/>
            </a:srgbClr>
          </a:solidFill>
          <a:ln w="6350">
            <a:no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1100">
              <a:latin typeface="游ゴシック" panose="020B0400000000000000" pitchFamily="50" charset="-128"/>
              <a:ea typeface="游ゴシック" panose="020B0400000000000000" pitchFamily="50" charset="-128"/>
            </a:endParaRPr>
          </a:p>
        </p:txBody>
      </p:sp>
      <p:graphicFrame>
        <p:nvGraphicFramePr>
          <p:cNvPr id="58" name="表 2">
            <a:extLst>
              <a:ext uri="{FF2B5EF4-FFF2-40B4-BE49-F238E27FC236}">
                <a16:creationId xmlns:a16="http://schemas.microsoft.com/office/drawing/2014/main" id="{0CBA0EA0-9315-4239-A389-7D7D92150DD6}"/>
              </a:ext>
            </a:extLst>
          </p:cNvPr>
          <p:cNvGraphicFramePr>
            <a:graphicFrameLocks noGrp="1"/>
          </p:cNvGraphicFramePr>
          <p:nvPr>
            <p:extLst>
              <p:ext uri="{D42A27DB-BD31-4B8C-83A1-F6EECF244321}">
                <p14:modId xmlns:p14="http://schemas.microsoft.com/office/powerpoint/2010/main" val="2683926268"/>
              </p:ext>
            </p:extLst>
          </p:nvPr>
        </p:nvGraphicFramePr>
        <p:xfrm>
          <a:off x="329788" y="5127019"/>
          <a:ext cx="9371892" cy="1478643"/>
        </p:xfrm>
        <a:graphic>
          <a:graphicData uri="http://schemas.openxmlformats.org/drawingml/2006/table">
            <a:tbl>
              <a:tblPr firstRow="1" bandRow="1">
                <a:tableStyleId>{5C22544A-7EE6-4342-B048-85BDC9FD1C3A}</a:tableStyleId>
              </a:tblPr>
              <a:tblGrid>
                <a:gridCol w="9371892">
                  <a:extLst>
                    <a:ext uri="{9D8B030D-6E8A-4147-A177-3AD203B41FA5}">
                      <a16:colId xmlns:a16="http://schemas.microsoft.com/office/drawing/2014/main" val="2463687167"/>
                    </a:ext>
                  </a:extLst>
                </a:gridCol>
              </a:tblGrid>
              <a:tr h="748913">
                <a:tc>
                  <a:txBody>
                    <a:bodyPr/>
                    <a:lstStyle/>
                    <a:p>
                      <a:pPr marL="216000" indent="-216000" algn="just">
                        <a:lnSpc>
                          <a:spcPts val="2000"/>
                        </a:lnSpc>
                        <a:buFont typeface="Wingdings" panose="05000000000000000000" pitchFamily="2" charset="2"/>
                        <a:buChar char="Ø"/>
                      </a:pPr>
                      <a:r>
                        <a:rPr lang="ja-JP" altLang="en-US" sz="1450" b="1" dirty="0">
                          <a:solidFill>
                            <a:schemeClr val="tx1"/>
                          </a:solidFill>
                          <a:latin typeface="游ゴシック" panose="020B0400000000000000" pitchFamily="50" charset="-128"/>
                          <a:ea typeface="游ゴシック" panose="020B0400000000000000" pitchFamily="50" charset="-128"/>
                        </a:rPr>
                        <a:t>海洋プラスチックごみを由来としたリサイクル製品の製造及び販売はまだ限られている</a:t>
                      </a:r>
                      <a:r>
                        <a:rPr lang="ja-JP" altLang="en-US" sz="1450" b="0" dirty="0">
                          <a:solidFill>
                            <a:schemeClr val="tx1"/>
                          </a:solidFill>
                          <a:latin typeface="游ゴシック" panose="020B0400000000000000" pitchFamily="50" charset="-128"/>
                          <a:ea typeface="游ゴシック" panose="020B0400000000000000" pitchFamily="50" charset="-128"/>
                        </a:rPr>
                        <a:t>ことや、</a:t>
                      </a:r>
                      <a:r>
                        <a:rPr lang="ja-JP" altLang="en-US" sz="1450" b="1" dirty="0">
                          <a:solidFill>
                            <a:schemeClr val="tx1"/>
                          </a:solidFill>
                          <a:latin typeface="游ゴシック" panose="020B0400000000000000" pitchFamily="50" charset="-128"/>
                          <a:ea typeface="游ゴシック" panose="020B0400000000000000" pitchFamily="50" charset="-128"/>
                        </a:rPr>
                        <a:t>製品の</a:t>
                      </a:r>
                      <a:r>
                        <a:rPr lang="en-US" altLang="ja-JP" sz="1450" b="1" dirty="0">
                          <a:solidFill>
                            <a:schemeClr val="tx1"/>
                          </a:solidFill>
                          <a:latin typeface="游ゴシック" panose="020B0400000000000000" pitchFamily="50" charset="-128"/>
                          <a:ea typeface="游ゴシック" panose="020B0400000000000000" pitchFamily="50" charset="-128"/>
                        </a:rPr>
                        <a:t>CFP</a:t>
                      </a:r>
                      <a:r>
                        <a:rPr lang="ja-JP" altLang="en-US" sz="1450" b="1" dirty="0">
                          <a:solidFill>
                            <a:schemeClr val="tx1"/>
                          </a:solidFill>
                          <a:latin typeface="游ゴシック" panose="020B0400000000000000" pitchFamily="50" charset="-128"/>
                          <a:ea typeface="游ゴシック" panose="020B0400000000000000" pitchFamily="50" charset="-128"/>
                        </a:rPr>
                        <a:t>表示等の取組は国内でも一部で始まりつつある段階</a:t>
                      </a:r>
                      <a:r>
                        <a:rPr lang="ja-JP" altLang="en-US" sz="1450" b="0" dirty="0">
                          <a:solidFill>
                            <a:schemeClr val="tx1"/>
                          </a:solidFill>
                          <a:latin typeface="游ゴシック" panose="020B0400000000000000" pitchFamily="50" charset="-128"/>
                          <a:ea typeface="游ゴシック" panose="020B0400000000000000" pitchFamily="50" charset="-128"/>
                        </a:rPr>
                        <a:t>であることから、</a:t>
                      </a:r>
                      <a:r>
                        <a:rPr lang="ja-JP" altLang="en-US" sz="1450" b="1" dirty="0">
                          <a:solidFill>
                            <a:schemeClr val="tx1"/>
                          </a:solidFill>
                          <a:latin typeface="游ゴシック" panose="020B0400000000000000" pitchFamily="50" charset="-128"/>
                          <a:ea typeface="游ゴシック" panose="020B0400000000000000" pitchFamily="50" charset="-128"/>
                        </a:rPr>
                        <a:t>認定制度による</a:t>
                      </a:r>
                      <a:r>
                        <a:rPr lang="en-US" altLang="ja-JP" sz="1450" b="1" dirty="0">
                          <a:solidFill>
                            <a:schemeClr val="tx1"/>
                          </a:solidFill>
                          <a:latin typeface="游ゴシック" panose="020B0400000000000000" pitchFamily="50" charset="-128"/>
                          <a:ea typeface="游ゴシック" panose="020B0400000000000000" pitchFamily="50" charset="-128"/>
                        </a:rPr>
                        <a:t>PR</a:t>
                      </a:r>
                      <a:r>
                        <a:rPr lang="ja-JP" altLang="en-US" sz="1450" b="0" dirty="0">
                          <a:solidFill>
                            <a:schemeClr val="tx1"/>
                          </a:solidFill>
                          <a:latin typeface="游ゴシック" panose="020B0400000000000000" pitchFamily="50" charset="-128"/>
                          <a:ea typeface="游ゴシック" panose="020B0400000000000000" pitchFamily="50" charset="-128"/>
                        </a:rPr>
                        <a:t>については、</a:t>
                      </a:r>
                      <a:r>
                        <a:rPr lang="ja-JP" altLang="en-US" sz="1450" b="1" dirty="0">
                          <a:solidFill>
                            <a:schemeClr val="tx1"/>
                          </a:solidFill>
                          <a:latin typeface="游ゴシック" panose="020B0400000000000000" pitchFamily="50" charset="-128"/>
                          <a:ea typeface="游ゴシック" panose="020B0400000000000000" pitchFamily="50" charset="-128"/>
                        </a:rPr>
                        <a:t>国内外の動向を踏まえつつ、継続的な取組を進めていく必要がある</a:t>
                      </a:r>
                      <a:r>
                        <a:rPr lang="ja-JP" altLang="en-US" sz="1450" b="0" dirty="0">
                          <a:solidFill>
                            <a:schemeClr val="tx1"/>
                          </a:solidFill>
                          <a:latin typeface="游ゴシック" panose="020B0400000000000000" pitchFamily="50" charset="-128"/>
                          <a:ea typeface="游ゴシック" panose="020B0400000000000000" pitchFamily="50" charset="-128"/>
                        </a:rPr>
                        <a:t>。</a:t>
                      </a:r>
                      <a:endParaRPr lang="en-US" altLang="ja-JP" sz="1450" b="0" dirty="0">
                        <a:solidFill>
                          <a:schemeClr val="tx1"/>
                        </a:solidFill>
                        <a:latin typeface="游ゴシック" panose="020B0400000000000000" pitchFamily="50" charset="-128"/>
                        <a:ea typeface="游ゴシック" panose="020B0400000000000000" pitchFamily="50" charset="-128"/>
                      </a:endParaRPr>
                    </a:p>
                    <a:p>
                      <a:pPr marL="216000" indent="-216000" algn="just">
                        <a:lnSpc>
                          <a:spcPts val="2000"/>
                        </a:lnSpc>
                        <a:spcBef>
                          <a:spcPts val="600"/>
                        </a:spcBef>
                        <a:buFont typeface="Wingdings" panose="05000000000000000000" pitchFamily="2" charset="2"/>
                        <a:buChar char="Ø"/>
                      </a:pPr>
                      <a:r>
                        <a:rPr lang="ja-JP" altLang="en-US" sz="1450" b="0" dirty="0">
                          <a:solidFill>
                            <a:schemeClr val="tx1"/>
                          </a:solidFill>
                          <a:latin typeface="游ゴシック" panose="020B0400000000000000" pitchFamily="50" charset="-128"/>
                          <a:ea typeface="游ゴシック" panose="020B0400000000000000" pitchFamily="50" charset="-128"/>
                        </a:rPr>
                        <a:t>見直しに合わせて、新たな認定マークを検討し、当該製品の付加価値</a:t>
                      </a:r>
                      <a:endParaRPr lang="en-US" altLang="ja-JP" sz="1450" b="0" dirty="0">
                        <a:solidFill>
                          <a:schemeClr val="tx1"/>
                        </a:solidFill>
                        <a:latin typeface="游ゴシック" panose="020B0400000000000000" pitchFamily="50" charset="-128"/>
                        <a:ea typeface="游ゴシック" panose="020B0400000000000000" pitchFamily="50" charset="-128"/>
                      </a:endParaRPr>
                    </a:p>
                    <a:p>
                      <a:pPr marL="0" indent="0" algn="just">
                        <a:lnSpc>
                          <a:spcPts val="2000"/>
                        </a:lnSpc>
                        <a:spcBef>
                          <a:spcPts val="0"/>
                        </a:spcBef>
                        <a:buFont typeface="Wingdings" panose="05000000000000000000" pitchFamily="2" charset="2"/>
                        <a:buNone/>
                      </a:pPr>
                      <a:r>
                        <a:rPr lang="ja-JP" altLang="en-US" sz="1450" b="0" dirty="0">
                          <a:solidFill>
                            <a:schemeClr val="tx1"/>
                          </a:solidFill>
                          <a:latin typeface="游ゴシック" panose="020B0400000000000000" pitchFamily="50" charset="-128"/>
                          <a:ea typeface="游ゴシック" panose="020B0400000000000000" pitchFamily="50" charset="-128"/>
                        </a:rPr>
                        <a:t>  （海洋プラごみが原料、</a:t>
                      </a:r>
                      <a:r>
                        <a:rPr lang="en-US" altLang="ja-JP" sz="1450" b="0" dirty="0">
                          <a:solidFill>
                            <a:schemeClr val="tx1"/>
                          </a:solidFill>
                          <a:latin typeface="游ゴシック" panose="020B0400000000000000" pitchFamily="50" charset="-128"/>
                          <a:ea typeface="游ゴシック" panose="020B0400000000000000" pitchFamily="50" charset="-128"/>
                        </a:rPr>
                        <a:t>CFP</a:t>
                      </a:r>
                      <a:r>
                        <a:rPr lang="ja-JP" altLang="en-US" sz="1450" b="0" dirty="0">
                          <a:solidFill>
                            <a:schemeClr val="tx1"/>
                          </a:solidFill>
                          <a:latin typeface="游ゴシック" panose="020B0400000000000000" pitchFamily="50" charset="-128"/>
                          <a:ea typeface="游ゴシック" panose="020B0400000000000000" pitchFamily="50" charset="-128"/>
                        </a:rPr>
                        <a:t>など）も含め、消費者が分かるようにする必要がある。</a:t>
                      </a:r>
                    </a:p>
                  </a:txBody>
                  <a:tcPr marT="72000" marB="72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FEEE1">
                        <a:alpha val="60000"/>
                      </a:srgbClr>
                    </a:solidFill>
                  </a:tcPr>
                </a:tc>
                <a:extLst>
                  <a:ext uri="{0D108BD9-81ED-4DB2-BD59-A6C34878D82A}">
                    <a16:rowId xmlns:a16="http://schemas.microsoft.com/office/drawing/2014/main" val="1323801707"/>
                  </a:ext>
                </a:extLst>
              </a:tr>
            </a:tbl>
          </a:graphicData>
        </a:graphic>
      </p:graphicFrame>
      <p:sp>
        <p:nvSpPr>
          <p:cNvPr id="52" name="正方形/長方形 51">
            <a:extLst>
              <a:ext uri="{FF2B5EF4-FFF2-40B4-BE49-F238E27FC236}">
                <a16:creationId xmlns:a16="http://schemas.microsoft.com/office/drawing/2014/main" id="{1CFA5202-7FAC-4E57-8555-3C81514B4542}"/>
              </a:ext>
            </a:extLst>
          </p:cNvPr>
          <p:cNvSpPr/>
          <p:nvPr/>
        </p:nvSpPr>
        <p:spPr>
          <a:xfrm>
            <a:off x="2518871" y="1852735"/>
            <a:ext cx="1190861" cy="467995"/>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1100">
              <a:latin typeface="游ゴシック" panose="020B0400000000000000" pitchFamily="50" charset="-128"/>
              <a:ea typeface="游ゴシック" panose="020B0400000000000000" pitchFamily="50" charset="-128"/>
            </a:endParaRPr>
          </a:p>
        </p:txBody>
      </p:sp>
      <p:pic>
        <p:nvPicPr>
          <p:cNvPr id="6" name="図 5">
            <a:extLst>
              <a:ext uri="{FF2B5EF4-FFF2-40B4-BE49-F238E27FC236}">
                <a16:creationId xmlns:a16="http://schemas.microsoft.com/office/drawing/2014/main" id="{22D471E5-1294-47E4-B591-DA13FF733E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9" name="直線コネクタ 18">
            <a:extLst>
              <a:ext uri="{FF2B5EF4-FFF2-40B4-BE49-F238E27FC236}">
                <a16:creationId xmlns:a16="http://schemas.microsoft.com/office/drawing/2014/main" id="{070BD6D4-72D5-4365-B0A9-D2169A95ED2B}"/>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4" name="タイトル 1">
            <a:extLst>
              <a:ext uri="{FF2B5EF4-FFF2-40B4-BE49-F238E27FC236}">
                <a16:creationId xmlns:a16="http://schemas.microsoft.com/office/drawing/2014/main" id="{7A08BFCB-E1AC-4FBD-BE33-16E8FF1F750C}"/>
              </a:ext>
            </a:extLst>
          </p:cNvPr>
          <p:cNvSpPr txBox="1">
            <a:spLocks/>
          </p:cNvSpPr>
          <p:nvPr/>
        </p:nvSpPr>
        <p:spPr>
          <a:xfrm>
            <a:off x="25381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200" kern="0" dirty="0">
                <a:solidFill>
                  <a:srgbClr val="006600"/>
                </a:solidFill>
                <a:latin typeface="+mn-ea"/>
                <a:ea typeface="+mn-ea"/>
              </a:rPr>
              <a:t>基本的な考え方 ・ 今後のあり方</a:t>
            </a:r>
          </a:p>
        </p:txBody>
      </p:sp>
      <p:pic>
        <p:nvPicPr>
          <p:cNvPr id="7" name="Picture 13" descr="マークのみ">
            <a:extLst>
              <a:ext uri="{FF2B5EF4-FFF2-40B4-BE49-F238E27FC236}">
                <a16:creationId xmlns:a16="http://schemas.microsoft.com/office/drawing/2014/main" id="{EA3D77A9-972D-48F7-83A3-9DF2C610368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76352" y="5730448"/>
            <a:ext cx="1015788" cy="68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図 7">
            <a:extLst>
              <a:ext uri="{FF2B5EF4-FFF2-40B4-BE49-F238E27FC236}">
                <a16:creationId xmlns:a16="http://schemas.microsoft.com/office/drawing/2014/main" id="{D26D0DAF-2270-4FFA-A914-F27D4F137D7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82455" y="5729931"/>
            <a:ext cx="1047174" cy="684000"/>
          </a:xfrm>
          <a:prstGeom prst="rect">
            <a:avLst/>
          </a:prstGeom>
        </p:spPr>
      </p:pic>
      <p:sp>
        <p:nvSpPr>
          <p:cNvPr id="11" name="テキスト ボックス 15">
            <a:extLst>
              <a:ext uri="{FF2B5EF4-FFF2-40B4-BE49-F238E27FC236}">
                <a16:creationId xmlns:a16="http://schemas.microsoft.com/office/drawing/2014/main" id="{87806AF2-6AE2-41AA-BD1A-C7BF89E2B9FD}"/>
              </a:ext>
            </a:extLst>
          </p:cNvPr>
          <p:cNvSpPr txBox="1"/>
          <p:nvPr/>
        </p:nvSpPr>
        <p:spPr>
          <a:xfrm>
            <a:off x="7709536" y="6471116"/>
            <a:ext cx="1659478" cy="20410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65314" tIns="32657" rIns="65314" bIns="32657" numCol="1" spcCol="0" rtlCol="0" fromWordArt="0" anchor="ctr" anchorCtr="0" forceAA="0" compatLnSpc="1">
            <a:prstTxWarp prst="textNoShape">
              <a:avLst/>
            </a:prstTxWarp>
            <a:noAutofit/>
          </a:bodyPr>
          <a:lstStyle/>
          <a:p>
            <a:pPr algn="ctr"/>
            <a:r>
              <a:rPr lang="ja-JP" altLang="en-US" sz="1400" b="1" kern="100" dirty="0">
                <a:latin typeface="游ゴシック" panose="020B0400000000000000" pitchFamily="50" charset="-128"/>
                <a:ea typeface="游ゴシック" panose="020B0400000000000000" pitchFamily="50" charset="-128"/>
                <a:cs typeface="Times New Roman" panose="02020603050405020304" pitchFamily="18" charset="0"/>
              </a:rPr>
              <a:t>現在の認定マーク</a:t>
            </a:r>
          </a:p>
        </p:txBody>
      </p:sp>
      <p:sp>
        <p:nvSpPr>
          <p:cNvPr id="37" name="テキスト ボックス 36">
            <a:extLst>
              <a:ext uri="{FF2B5EF4-FFF2-40B4-BE49-F238E27FC236}">
                <a16:creationId xmlns:a16="http://schemas.microsoft.com/office/drawing/2014/main" id="{78D7F6AA-3B0E-414D-8CB7-EC5B5B687FDC}"/>
              </a:ext>
            </a:extLst>
          </p:cNvPr>
          <p:cNvSpPr txBox="1"/>
          <p:nvPr/>
        </p:nvSpPr>
        <p:spPr>
          <a:xfrm>
            <a:off x="287261" y="4685722"/>
            <a:ext cx="3422471" cy="369332"/>
          </a:xfrm>
          <a:prstGeom prst="rect">
            <a:avLst/>
          </a:prstGeom>
          <a:solidFill>
            <a:srgbClr val="8EA385"/>
          </a:solidFill>
          <a:ln w="3175">
            <a:noFill/>
          </a:ln>
        </p:spPr>
        <p:txBody>
          <a:bodyPr wrap="square">
            <a:spAutoFit/>
          </a:bodyPr>
          <a:lstStyle/>
          <a:p>
            <a:pPr>
              <a:spcBef>
                <a:spcPts val="600"/>
              </a:spcBef>
            </a:pPr>
            <a:r>
              <a:rPr lang="ja-JP" altLang="en-US" b="1" dirty="0">
                <a:solidFill>
                  <a:schemeClr val="bg1"/>
                </a:solidFill>
                <a:latin typeface="游ゴシック" panose="020B0400000000000000" pitchFamily="50" charset="-128"/>
                <a:ea typeface="游ゴシック" panose="020B0400000000000000" pitchFamily="50" charset="-128"/>
                <a:cs typeface="Meiryo UI" panose="020B0604030504040204" pitchFamily="50" charset="-128"/>
              </a:rPr>
              <a:t>４．見直し後の認定制度の</a:t>
            </a:r>
            <a:r>
              <a:rPr lang="en-US" altLang="ja-JP" b="1" dirty="0">
                <a:solidFill>
                  <a:schemeClr val="bg1"/>
                </a:solidFill>
                <a:latin typeface="游ゴシック" panose="020B0400000000000000" pitchFamily="50" charset="-128"/>
                <a:ea typeface="游ゴシック" panose="020B0400000000000000" pitchFamily="50" charset="-128"/>
                <a:cs typeface="Meiryo UI" panose="020B0604030504040204" pitchFamily="50" charset="-128"/>
              </a:rPr>
              <a:t>PR</a:t>
            </a:r>
            <a:endParaRPr lang="ja-JP" altLang="en-US" b="1" dirty="0">
              <a:solidFill>
                <a:schemeClr val="bg1"/>
              </a:solidFill>
              <a:latin typeface="游ゴシック" panose="020B0400000000000000" pitchFamily="50" charset="-128"/>
              <a:ea typeface="游ゴシック" panose="020B0400000000000000" pitchFamily="50" charset="-128"/>
              <a:cs typeface="Meiryo UI" panose="020B0604030504040204" pitchFamily="50" charset="-128"/>
            </a:endParaRPr>
          </a:p>
        </p:txBody>
      </p:sp>
      <p:sp>
        <p:nvSpPr>
          <p:cNvPr id="50" name="テキスト ボックス 2">
            <a:extLst>
              <a:ext uri="{FF2B5EF4-FFF2-40B4-BE49-F238E27FC236}">
                <a16:creationId xmlns:a16="http://schemas.microsoft.com/office/drawing/2014/main" id="{D7EC8993-739B-4A04-BD5A-A7B963659511}"/>
              </a:ext>
            </a:extLst>
          </p:cNvPr>
          <p:cNvSpPr txBox="1">
            <a:spLocks noChangeArrowheads="1"/>
          </p:cNvSpPr>
          <p:nvPr/>
        </p:nvSpPr>
        <p:spPr bwMode="auto">
          <a:xfrm>
            <a:off x="2576538" y="1989615"/>
            <a:ext cx="1134292" cy="238125"/>
          </a:xfrm>
          <a:prstGeom prst="rect">
            <a:avLst/>
          </a:prstGeom>
          <a:noFill/>
          <a:ln w="9525">
            <a:noFill/>
            <a:miter lim="800000"/>
            <a:headEnd/>
            <a:tailEnd/>
          </a:ln>
        </p:spPr>
        <p:txBody>
          <a:bodyPr rot="0" vert="horz" wrap="square" lIns="91440" tIns="45720" rIns="91440" bIns="45720" anchor="t" anchorCtr="0">
            <a:noAutofit/>
          </a:bodyPr>
          <a:lstStyle/>
          <a:p>
            <a:pPr algn="ctr">
              <a:lnSpc>
                <a:spcPts val="1200"/>
              </a:lnSpc>
            </a:pPr>
            <a:r>
              <a:rPr lang="ja-JP" sz="1300" kern="100" dirty="0">
                <a:effectLst/>
                <a:latin typeface="游ゴシック" panose="020B0400000000000000" pitchFamily="50" charset="-128"/>
                <a:ea typeface="游ゴシック" panose="020B0400000000000000" pitchFamily="50" charset="-128"/>
                <a:cs typeface="Times New Roman" panose="02020603050405020304" pitchFamily="18" charset="0"/>
              </a:rPr>
              <a:t>第２区分</a:t>
            </a:r>
          </a:p>
        </p:txBody>
      </p:sp>
      <p:sp>
        <p:nvSpPr>
          <p:cNvPr id="51" name="テキスト ボックス 2">
            <a:extLst>
              <a:ext uri="{FF2B5EF4-FFF2-40B4-BE49-F238E27FC236}">
                <a16:creationId xmlns:a16="http://schemas.microsoft.com/office/drawing/2014/main" id="{1A9F0116-D02A-4E76-B6A0-0ED40E6206A6}"/>
              </a:ext>
            </a:extLst>
          </p:cNvPr>
          <p:cNvSpPr txBox="1">
            <a:spLocks noChangeArrowheads="1"/>
          </p:cNvSpPr>
          <p:nvPr/>
        </p:nvSpPr>
        <p:spPr bwMode="auto">
          <a:xfrm>
            <a:off x="1955054" y="1327869"/>
            <a:ext cx="1124042" cy="360000"/>
          </a:xfrm>
          <a:prstGeom prst="rect">
            <a:avLst/>
          </a:prstGeom>
          <a:solidFill>
            <a:srgbClr val="8EA385"/>
          </a:solidFill>
          <a:ln w="9525">
            <a:noFill/>
            <a:miter lim="800000"/>
            <a:headEnd/>
            <a:tailEnd/>
          </a:ln>
        </p:spPr>
        <p:txBody>
          <a:bodyPr rot="0" vert="horz" wrap="square" lIns="91440" tIns="45720" rIns="91440" bIns="45720" anchor="t" anchorCtr="0">
            <a:noAutofit/>
          </a:bodyPr>
          <a:lstStyle/>
          <a:p>
            <a:pPr algn="ctr">
              <a:lnSpc>
                <a:spcPts val="2000"/>
              </a:lnSpc>
            </a:pPr>
            <a:r>
              <a:rPr lang="ja-JP" sz="1400" b="1" kern="100" dirty="0">
                <a:solidFill>
                  <a:schemeClr val="bg1"/>
                </a:solidFill>
                <a:effectLst/>
                <a:latin typeface="游ゴシック" panose="020B0400000000000000" pitchFamily="50" charset="-128"/>
                <a:ea typeface="游ゴシック" panose="020B0400000000000000" pitchFamily="50" charset="-128"/>
                <a:cs typeface="Times New Roman" panose="02020603050405020304" pitchFamily="18" charset="0"/>
              </a:rPr>
              <a:t>現行制度</a:t>
            </a:r>
          </a:p>
        </p:txBody>
      </p:sp>
      <p:sp>
        <p:nvSpPr>
          <p:cNvPr id="55" name="正方形/長方形 54">
            <a:extLst>
              <a:ext uri="{FF2B5EF4-FFF2-40B4-BE49-F238E27FC236}">
                <a16:creationId xmlns:a16="http://schemas.microsoft.com/office/drawing/2014/main" id="{AD5D50DC-A7AA-4EAA-83DE-67FB5D1E8472}"/>
              </a:ext>
            </a:extLst>
          </p:cNvPr>
          <p:cNvSpPr/>
          <p:nvPr/>
        </p:nvSpPr>
        <p:spPr>
          <a:xfrm>
            <a:off x="5465524" y="2477596"/>
            <a:ext cx="3044143" cy="46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1100">
              <a:latin typeface="游ゴシック" panose="020B0400000000000000" pitchFamily="50" charset="-128"/>
              <a:ea typeface="游ゴシック" panose="020B0400000000000000" pitchFamily="50" charset="-128"/>
            </a:endParaRPr>
          </a:p>
        </p:txBody>
      </p:sp>
      <p:sp>
        <p:nvSpPr>
          <p:cNvPr id="56" name="テキスト ボックス 2">
            <a:extLst>
              <a:ext uri="{FF2B5EF4-FFF2-40B4-BE49-F238E27FC236}">
                <a16:creationId xmlns:a16="http://schemas.microsoft.com/office/drawing/2014/main" id="{CA3069E2-34B1-465E-BA96-995EDE2A7ABC}"/>
              </a:ext>
            </a:extLst>
          </p:cNvPr>
          <p:cNvSpPr txBox="1">
            <a:spLocks noChangeArrowheads="1"/>
          </p:cNvSpPr>
          <p:nvPr/>
        </p:nvSpPr>
        <p:spPr bwMode="auto">
          <a:xfrm>
            <a:off x="5778516" y="2479501"/>
            <a:ext cx="2315004" cy="505459"/>
          </a:xfrm>
          <a:prstGeom prst="rect">
            <a:avLst/>
          </a:prstGeom>
          <a:noFill/>
          <a:ln w="9525">
            <a:noFill/>
            <a:miter lim="800000"/>
            <a:headEnd/>
            <a:tailEnd/>
          </a:ln>
        </p:spPr>
        <p:txBody>
          <a:bodyPr rot="0" vert="horz" wrap="square" lIns="91440" tIns="45720" rIns="91440" bIns="45720" anchor="t" anchorCtr="0">
            <a:spAutoFit/>
          </a:bodyPr>
          <a:lstStyle/>
          <a:p>
            <a:pPr algn="ctr">
              <a:lnSpc>
                <a:spcPts val="1600"/>
              </a:lnSpc>
            </a:pPr>
            <a:r>
              <a:rPr lang="ja-JP" sz="1500" b="1" kern="100" dirty="0">
                <a:effectLst/>
                <a:latin typeface="游ゴシック" panose="020B0400000000000000" pitchFamily="50" charset="-128"/>
                <a:ea typeface="游ゴシック" panose="020B0400000000000000" pitchFamily="50" charset="-128"/>
                <a:cs typeface="Times New Roman" panose="02020603050405020304" pitchFamily="18" charset="0"/>
              </a:rPr>
              <a:t>海洋プラスチックごみ</a:t>
            </a:r>
            <a:endParaRPr lang="ja-JP" sz="15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600"/>
              </a:lnSpc>
            </a:pPr>
            <a:r>
              <a:rPr lang="ja-JP" sz="1500" b="1" kern="100" dirty="0">
                <a:effectLst/>
                <a:latin typeface="游ゴシック" panose="020B0400000000000000" pitchFamily="50" charset="-128"/>
                <a:ea typeface="游ゴシック" panose="020B0400000000000000" pitchFamily="50" charset="-128"/>
                <a:cs typeface="Times New Roman" panose="02020603050405020304" pitchFamily="18" charset="0"/>
              </a:rPr>
              <a:t>に係るリサイクル製品</a:t>
            </a:r>
            <a:endParaRPr lang="ja-JP" sz="15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65" name="テキスト ボックス 2">
            <a:extLst>
              <a:ext uri="{FF2B5EF4-FFF2-40B4-BE49-F238E27FC236}">
                <a16:creationId xmlns:a16="http://schemas.microsoft.com/office/drawing/2014/main" id="{A7F044F7-4F9D-4CEF-8637-C1859D71A769}"/>
              </a:ext>
            </a:extLst>
          </p:cNvPr>
          <p:cNvSpPr txBox="1">
            <a:spLocks noChangeArrowheads="1"/>
          </p:cNvSpPr>
          <p:nvPr/>
        </p:nvSpPr>
        <p:spPr bwMode="auto">
          <a:xfrm>
            <a:off x="4152549" y="2894770"/>
            <a:ext cx="1080120" cy="249555"/>
          </a:xfrm>
          <a:prstGeom prst="rect">
            <a:avLst/>
          </a:prstGeom>
          <a:noFill/>
          <a:ln w="9525">
            <a:noFill/>
            <a:miter lim="800000"/>
            <a:headEnd/>
            <a:tailEnd/>
          </a:ln>
        </p:spPr>
        <p:txBody>
          <a:bodyPr rot="0" vert="horz" wrap="square" lIns="91440" tIns="45720" rIns="91440" bIns="45720" anchor="t" anchorCtr="0">
            <a:noAutofit/>
          </a:bodyPr>
          <a:lstStyle/>
          <a:p>
            <a:pPr algn="ctr">
              <a:lnSpc>
                <a:spcPts val="1200"/>
              </a:lnSpc>
            </a:pPr>
            <a:r>
              <a:rPr lang="ja-JP" sz="1600" b="1" u="sng" kern="100" dirty="0">
                <a:solidFill>
                  <a:srgbClr val="0070C0"/>
                </a:solidFill>
                <a:effectLst/>
                <a:latin typeface="游ゴシック" panose="020B0400000000000000" pitchFamily="50" charset="-128"/>
                <a:ea typeface="游ゴシック" panose="020B0400000000000000" pitchFamily="50" charset="-128"/>
                <a:cs typeface="Times New Roman" panose="02020603050405020304" pitchFamily="18" charset="0"/>
              </a:rPr>
              <a:t>区分新設</a:t>
            </a:r>
            <a:endParaRPr lang="ja-JP" sz="1600" u="sng" kern="100" dirty="0">
              <a:solidFill>
                <a:srgbClr val="0070C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66" name="テキスト ボックス 50">
            <a:extLst>
              <a:ext uri="{FF2B5EF4-FFF2-40B4-BE49-F238E27FC236}">
                <a16:creationId xmlns:a16="http://schemas.microsoft.com/office/drawing/2014/main" id="{85C44D85-44CE-4BDD-8452-19347BA89E06}"/>
              </a:ext>
            </a:extLst>
          </p:cNvPr>
          <p:cNvSpPr txBox="1"/>
          <p:nvPr/>
        </p:nvSpPr>
        <p:spPr>
          <a:xfrm>
            <a:off x="5465524" y="3898075"/>
            <a:ext cx="3044143" cy="468000"/>
          </a:xfrm>
          <a:prstGeom prst="rect">
            <a:avLst/>
          </a:prstGeom>
          <a:solidFill>
            <a:schemeClr val="bg1"/>
          </a:solidFill>
          <a:ln w="190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1600"/>
              </a:lnSpc>
            </a:pPr>
            <a:r>
              <a:rPr lang="ja-JP" sz="1500" b="1" kern="100" dirty="0">
                <a:solidFill>
                  <a:srgbClr val="0070C0"/>
                </a:solidFill>
                <a:effectLst/>
                <a:latin typeface="游ゴシック" panose="020B0400000000000000" pitchFamily="50" charset="-128"/>
                <a:ea typeface="游ゴシック" panose="020B0400000000000000" pitchFamily="50" charset="-128"/>
                <a:cs typeface="Times New Roman" panose="02020603050405020304" pitchFamily="18" charset="0"/>
              </a:rPr>
              <a:t>認定対象外の品目に係る</a:t>
            </a:r>
            <a:endParaRPr lang="en-US" altLang="ja-JP" sz="1500" b="1" kern="100" dirty="0">
              <a:solidFill>
                <a:srgbClr val="0070C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600"/>
              </a:lnSpc>
            </a:pPr>
            <a:r>
              <a:rPr lang="ja-JP" sz="1500" b="1" kern="100" dirty="0">
                <a:solidFill>
                  <a:srgbClr val="0070C0"/>
                </a:solidFill>
                <a:effectLst/>
                <a:latin typeface="游ゴシック" panose="020B0400000000000000" pitchFamily="50" charset="-128"/>
                <a:ea typeface="游ゴシック" panose="020B0400000000000000" pitchFamily="50" charset="-128"/>
                <a:cs typeface="Times New Roman" panose="02020603050405020304" pitchFamily="18" charset="0"/>
              </a:rPr>
              <a:t>申請希望についても対応</a:t>
            </a:r>
          </a:p>
        </p:txBody>
      </p:sp>
      <p:sp>
        <p:nvSpPr>
          <p:cNvPr id="68" name="矢印: 右 67">
            <a:extLst>
              <a:ext uri="{FF2B5EF4-FFF2-40B4-BE49-F238E27FC236}">
                <a16:creationId xmlns:a16="http://schemas.microsoft.com/office/drawing/2014/main" id="{B813D921-3D05-4E8C-A903-3456781F7674}"/>
              </a:ext>
            </a:extLst>
          </p:cNvPr>
          <p:cNvSpPr/>
          <p:nvPr/>
        </p:nvSpPr>
        <p:spPr>
          <a:xfrm>
            <a:off x="3624847" y="1348914"/>
            <a:ext cx="1691999" cy="324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 name="左中かっこ 1">
            <a:extLst>
              <a:ext uri="{FF2B5EF4-FFF2-40B4-BE49-F238E27FC236}">
                <a16:creationId xmlns:a16="http://schemas.microsoft.com/office/drawing/2014/main" id="{126A8CB4-058E-42F3-A3B3-19861EF5A0F8}"/>
              </a:ext>
            </a:extLst>
          </p:cNvPr>
          <p:cNvSpPr/>
          <p:nvPr/>
        </p:nvSpPr>
        <p:spPr>
          <a:xfrm>
            <a:off x="5176533" y="2418533"/>
            <a:ext cx="193715" cy="1154484"/>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A2B12DD2-963C-49CC-B665-1468030B8FA9}"/>
              </a:ext>
            </a:extLst>
          </p:cNvPr>
          <p:cNvSpPr txBox="1"/>
          <p:nvPr/>
        </p:nvSpPr>
        <p:spPr>
          <a:xfrm>
            <a:off x="287261" y="819675"/>
            <a:ext cx="3657627" cy="369332"/>
          </a:xfrm>
          <a:prstGeom prst="rect">
            <a:avLst/>
          </a:prstGeom>
          <a:solidFill>
            <a:srgbClr val="8EA385"/>
          </a:solidFill>
          <a:ln w="3175">
            <a:noFill/>
          </a:ln>
        </p:spPr>
        <p:txBody>
          <a:bodyPr wrap="square">
            <a:spAutoFit/>
          </a:bodyPr>
          <a:lstStyle/>
          <a:p>
            <a:pPr>
              <a:spcBef>
                <a:spcPts val="600"/>
              </a:spcBef>
            </a:pPr>
            <a:r>
              <a:rPr lang="ja-JP" altLang="en-US" b="1" dirty="0">
                <a:solidFill>
                  <a:schemeClr val="bg1"/>
                </a:solidFill>
                <a:latin typeface="游ゴシック" panose="020B0400000000000000" pitchFamily="50" charset="-128"/>
                <a:ea typeface="游ゴシック" panose="020B0400000000000000" pitchFamily="50" charset="-128"/>
                <a:cs typeface="Meiryo UI" panose="020B0604030504040204" pitchFamily="50" charset="-128"/>
              </a:rPr>
              <a:t>３．見直し後の認定制度の全体像</a:t>
            </a:r>
          </a:p>
        </p:txBody>
      </p:sp>
      <p:sp>
        <p:nvSpPr>
          <p:cNvPr id="59" name="正方形/長方形 58">
            <a:extLst>
              <a:ext uri="{FF2B5EF4-FFF2-40B4-BE49-F238E27FC236}">
                <a16:creationId xmlns:a16="http://schemas.microsoft.com/office/drawing/2014/main" id="{9C8A35BD-0A48-48EF-94F5-8A55F7D7BCB2}"/>
              </a:ext>
            </a:extLst>
          </p:cNvPr>
          <p:cNvSpPr/>
          <p:nvPr/>
        </p:nvSpPr>
        <p:spPr>
          <a:xfrm>
            <a:off x="1328417" y="1852735"/>
            <a:ext cx="1190861" cy="467995"/>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1100">
              <a:latin typeface="游ゴシック" panose="020B0400000000000000" pitchFamily="50" charset="-128"/>
              <a:ea typeface="游ゴシック" panose="020B0400000000000000" pitchFamily="50" charset="-128"/>
            </a:endParaRPr>
          </a:p>
        </p:txBody>
      </p:sp>
      <p:sp>
        <p:nvSpPr>
          <p:cNvPr id="53" name="テキスト ボックス 2">
            <a:extLst>
              <a:ext uri="{FF2B5EF4-FFF2-40B4-BE49-F238E27FC236}">
                <a16:creationId xmlns:a16="http://schemas.microsoft.com/office/drawing/2014/main" id="{B8C06913-FCA6-4665-89CA-1F21946B51BF}"/>
              </a:ext>
            </a:extLst>
          </p:cNvPr>
          <p:cNvSpPr txBox="1">
            <a:spLocks noChangeArrowheads="1"/>
          </p:cNvSpPr>
          <p:nvPr/>
        </p:nvSpPr>
        <p:spPr bwMode="auto">
          <a:xfrm>
            <a:off x="1395143" y="1989615"/>
            <a:ext cx="1160680" cy="238125"/>
          </a:xfrm>
          <a:prstGeom prst="rect">
            <a:avLst/>
          </a:prstGeom>
          <a:noFill/>
          <a:ln w="9525">
            <a:noFill/>
            <a:miter lim="800000"/>
            <a:headEnd/>
            <a:tailEnd/>
          </a:ln>
        </p:spPr>
        <p:txBody>
          <a:bodyPr rot="0" vert="horz" wrap="square" lIns="91440" tIns="45720" rIns="91440" bIns="45720" anchor="t" anchorCtr="0">
            <a:noAutofit/>
          </a:bodyPr>
          <a:lstStyle/>
          <a:p>
            <a:pPr algn="ctr">
              <a:lnSpc>
                <a:spcPts val="1200"/>
              </a:lnSpc>
            </a:pPr>
            <a:r>
              <a:rPr lang="ja-JP" sz="1300" kern="100" dirty="0">
                <a:effectLst/>
                <a:latin typeface="游ゴシック" panose="020B0400000000000000" pitchFamily="50" charset="-128"/>
                <a:ea typeface="游ゴシック" panose="020B0400000000000000" pitchFamily="50" charset="-128"/>
                <a:cs typeface="Times New Roman" panose="02020603050405020304" pitchFamily="18" charset="0"/>
              </a:rPr>
              <a:t>第１区分</a:t>
            </a:r>
          </a:p>
        </p:txBody>
      </p:sp>
      <p:sp>
        <p:nvSpPr>
          <p:cNvPr id="60" name="テキスト ボックス 2">
            <a:extLst>
              <a:ext uri="{FF2B5EF4-FFF2-40B4-BE49-F238E27FC236}">
                <a16:creationId xmlns:a16="http://schemas.microsoft.com/office/drawing/2014/main" id="{EFE7FDE3-B363-48CF-8135-B5D7A67C1A60}"/>
              </a:ext>
            </a:extLst>
          </p:cNvPr>
          <p:cNvSpPr txBox="1">
            <a:spLocks noChangeArrowheads="1"/>
          </p:cNvSpPr>
          <p:nvPr/>
        </p:nvSpPr>
        <p:spPr bwMode="auto">
          <a:xfrm>
            <a:off x="5869672" y="1327869"/>
            <a:ext cx="2235201" cy="360000"/>
          </a:xfrm>
          <a:prstGeom prst="rect">
            <a:avLst/>
          </a:prstGeom>
          <a:solidFill>
            <a:srgbClr val="8EA385"/>
          </a:solidFill>
          <a:ln w="9525">
            <a:noFill/>
            <a:miter lim="800000"/>
            <a:headEnd/>
            <a:tailEnd/>
          </a:ln>
        </p:spPr>
        <p:txBody>
          <a:bodyPr rot="0" vert="horz" wrap="square" lIns="91440" tIns="45720" rIns="91440" bIns="45720" anchor="t" anchorCtr="0">
            <a:noAutofit/>
          </a:bodyPr>
          <a:lstStyle/>
          <a:p>
            <a:pPr algn="ctr">
              <a:lnSpc>
                <a:spcPts val="2000"/>
              </a:lnSpc>
            </a:pPr>
            <a:r>
              <a:rPr lang="ja-JP" altLang="en-US" sz="1600" b="1" kern="100" dirty="0">
                <a:solidFill>
                  <a:schemeClr val="bg1"/>
                </a:solidFill>
                <a:latin typeface="游ゴシック" panose="020B0400000000000000" pitchFamily="50" charset="-128"/>
                <a:ea typeface="游ゴシック" panose="020B0400000000000000" pitchFamily="50" charset="-128"/>
                <a:cs typeface="Times New Roman" panose="02020603050405020304" pitchFamily="18" charset="0"/>
              </a:rPr>
              <a:t>見直し後の制度</a:t>
            </a:r>
            <a:endParaRPr lang="ja-JP" sz="1600" b="1" kern="100" dirty="0">
              <a:solidFill>
                <a:schemeClr val="bg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61" name="正方形/長方形 60">
            <a:extLst>
              <a:ext uri="{FF2B5EF4-FFF2-40B4-BE49-F238E27FC236}">
                <a16:creationId xmlns:a16="http://schemas.microsoft.com/office/drawing/2014/main" id="{CF262CDC-CCE7-432B-997B-0F9FF16B3F9A}"/>
              </a:ext>
            </a:extLst>
          </p:cNvPr>
          <p:cNvSpPr/>
          <p:nvPr/>
        </p:nvSpPr>
        <p:spPr>
          <a:xfrm>
            <a:off x="6997667" y="1781128"/>
            <a:ext cx="1512000" cy="540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1100">
              <a:latin typeface="游ゴシック" panose="020B0400000000000000" pitchFamily="50" charset="-128"/>
              <a:ea typeface="游ゴシック" panose="020B0400000000000000" pitchFamily="50" charset="-128"/>
            </a:endParaRPr>
          </a:p>
        </p:txBody>
      </p:sp>
      <p:sp>
        <p:nvSpPr>
          <p:cNvPr id="67" name="テキスト ボックス 2">
            <a:extLst>
              <a:ext uri="{FF2B5EF4-FFF2-40B4-BE49-F238E27FC236}">
                <a16:creationId xmlns:a16="http://schemas.microsoft.com/office/drawing/2014/main" id="{8F618021-7AF2-4CAD-926D-54A16D729C31}"/>
              </a:ext>
            </a:extLst>
          </p:cNvPr>
          <p:cNvSpPr txBox="1">
            <a:spLocks noChangeArrowheads="1"/>
          </p:cNvSpPr>
          <p:nvPr/>
        </p:nvSpPr>
        <p:spPr bwMode="auto">
          <a:xfrm>
            <a:off x="6813189" y="1828517"/>
            <a:ext cx="1909502" cy="238125"/>
          </a:xfrm>
          <a:prstGeom prst="rect">
            <a:avLst/>
          </a:prstGeom>
          <a:noFill/>
          <a:ln w="9525">
            <a:noFill/>
            <a:miter lim="800000"/>
            <a:headEnd/>
            <a:tailEnd/>
          </a:ln>
        </p:spPr>
        <p:txBody>
          <a:bodyPr rot="0" vert="horz" wrap="square" lIns="91440" tIns="45720" rIns="91440" bIns="45720" anchor="t" anchorCtr="0">
            <a:noAutofit/>
          </a:bodyPr>
          <a:lstStyle/>
          <a:p>
            <a:pPr algn="ctr">
              <a:lnSpc>
                <a:spcPts val="1600"/>
              </a:lnSpc>
            </a:pPr>
            <a:r>
              <a:rPr lang="ja-JP" sz="1600" b="1" kern="100" dirty="0">
                <a:effectLst/>
                <a:latin typeface="游ゴシック" panose="020B0400000000000000" pitchFamily="50" charset="-128"/>
                <a:ea typeface="游ゴシック" panose="020B0400000000000000" pitchFamily="50" charset="-128"/>
                <a:cs typeface="Times New Roman" panose="02020603050405020304" pitchFamily="18" charset="0"/>
              </a:rPr>
              <a:t>第２区分</a:t>
            </a:r>
            <a:endParaRPr lang="en-US" altLang="ja-JP" sz="16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600"/>
              </a:lnSpc>
            </a:pPr>
            <a:r>
              <a:rPr lang="ja-JP" altLang="en-US" sz="1300" b="1" u="sng"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認定要件の見直し</a:t>
            </a:r>
            <a:endParaRPr lang="ja-JP" sz="1300" b="1" u="sng" kern="100" dirty="0">
              <a:solidFill>
                <a:srgbClr val="0070C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69" name="正方形/長方形 68">
            <a:extLst>
              <a:ext uri="{FF2B5EF4-FFF2-40B4-BE49-F238E27FC236}">
                <a16:creationId xmlns:a16="http://schemas.microsoft.com/office/drawing/2014/main" id="{DB4CAAD6-0B8F-4969-B6EA-028DE06FB49C}"/>
              </a:ext>
            </a:extLst>
          </p:cNvPr>
          <p:cNvSpPr/>
          <p:nvPr/>
        </p:nvSpPr>
        <p:spPr>
          <a:xfrm>
            <a:off x="5477720" y="1781128"/>
            <a:ext cx="1512000" cy="5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1100">
              <a:latin typeface="游ゴシック" panose="020B0400000000000000" pitchFamily="50" charset="-128"/>
              <a:ea typeface="游ゴシック" panose="020B0400000000000000" pitchFamily="50" charset="-128"/>
            </a:endParaRPr>
          </a:p>
        </p:txBody>
      </p:sp>
      <p:sp>
        <p:nvSpPr>
          <p:cNvPr id="70" name="テキスト ボックス 2">
            <a:extLst>
              <a:ext uri="{FF2B5EF4-FFF2-40B4-BE49-F238E27FC236}">
                <a16:creationId xmlns:a16="http://schemas.microsoft.com/office/drawing/2014/main" id="{E6260605-CC3B-416E-BC56-6545B85D05A2}"/>
              </a:ext>
            </a:extLst>
          </p:cNvPr>
          <p:cNvSpPr txBox="1">
            <a:spLocks noChangeArrowheads="1"/>
          </p:cNvSpPr>
          <p:nvPr/>
        </p:nvSpPr>
        <p:spPr bwMode="auto">
          <a:xfrm>
            <a:off x="5696302" y="1943409"/>
            <a:ext cx="1160680" cy="238125"/>
          </a:xfrm>
          <a:prstGeom prst="rect">
            <a:avLst/>
          </a:prstGeom>
          <a:noFill/>
          <a:ln w="9525">
            <a:noFill/>
            <a:miter lim="800000"/>
            <a:headEnd/>
            <a:tailEnd/>
          </a:ln>
        </p:spPr>
        <p:txBody>
          <a:bodyPr rot="0" vert="horz" wrap="square" lIns="91440" tIns="45720" rIns="91440" bIns="45720" anchor="t" anchorCtr="0">
            <a:noAutofit/>
          </a:bodyPr>
          <a:lstStyle/>
          <a:p>
            <a:pPr algn="ctr">
              <a:lnSpc>
                <a:spcPts val="1200"/>
              </a:lnSpc>
            </a:pPr>
            <a:r>
              <a:rPr lang="ja-JP" sz="1400" kern="100" dirty="0">
                <a:effectLst/>
                <a:latin typeface="游ゴシック" panose="020B0400000000000000" pitchFamily="50" charset="-128"/>
                <a:ea typeface="游ゴシック" panose="020B0400000000000000" pitchFamily="50" charset="-128"/>
                <a:cs typeface="Times New Roman" panose="02020603050405020304" pitchFamily="18" charset="0"/>
              </a:rPr>
              <a:t>第１区分</a:t>
            </a:r>
          </a:p>
        </p:txBody>
      </p:sp>
      <p:sp>
        <p:nvSpPr>
          <p:cNvPr id="71" name="正方形/長方形 70">
            <a:extLst>
              <a:ext uri="{FF2B5EF4-FFF2-40B4-BE49-F238E27FC236}">
                <a16:creationId xmlns:a16="http://schemas.microsoft.com/office/drawing/2014/main" id="{19C35F1C-EC93-42BA-9E2E-AD4FFF7BDBA5}"/>
              </a:ext>
            </a:extLst>
          </p:cNvPr>
          <p:cNvSpPr/>
          <p:nvPr/>
        </p:nvSpPr>
        <p:spPr>
          <a:xfrm>
            <a:off x="5465524" y="3019548"/>
            <a:ext cx="3044143" cy="46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1100">
              <a:latin typeface="游ゴシック" panose="020B0400000000000000" pitchFamily="50" charset="-128"/>
              <a:ea typeface="游ゴシック" panose="020B0400000000000000" pitchFamily="50" charset="-128"/>
            </a:endParaRPr>
          </a:p>
        </p:txBody>
      </p:sp>
      <p:sp>
        <p:nvSpPr>
          <p:cNvPr id="72" name="テキスト ボックス 2">
            <a:extLst>
              <a:ext uri="{FF2B5EF4-FFF2-40B4-BE49-F238E27FC236}">
                <a16:creationId xmlns:a16="http://schemas.microsoft.com/office/drawing/2014/main" id="{3484D256-3D30-4D00-A551-2C5B4A31DE1D}"/>
              </a:ext>
            </a:extLst>
          </p:cNvPr>
          <p:cNvSpPr txBox="1">
            <a:spLocks noChangeArrowheads="1"/>
          </p:cNvSpPr>
          <p:nvPr/>
        </p:nvSpPr>
        <p:spPr bwMode="auto">
          <a:xfrm>
            <a:off x="5778516" y="3036693"/>
            <a:ext cx="2315004" cy="509050"/>
          </a:xfrm>
          <a:prstGeom prst="rect">
            <a:avLst/>
          </a:prstGeom>
          <a:noFill/>
          <a:ln w="9525">
            <a:noFill/>
            <a:miter lim="800000"/>
            <a:headEnd/>
            <a:tailEnd/>
          </a:ln>
        </p:spPr>
        <p:txBody>
          <a:bodyPr rot="0" vert="horz" wrap="square" lIns="91440" tIns="45720" rIns="91440" bIns="45720" anchor="t" anchorCtr="0">
            <a:spAutoFit/>
          </a:bodyPr>
          <a:lstStyle/>
          <a:p>
            <a:pPr algn="ctr">
              <a:lnSpc>
                <a:spcPts val="1600"/>
              </a:lnSpc>
            </a:pPr>
            <a:r>
              <a:rPr lang="ja-JP" altLang="en-US" sz="1500" b="1" kern="100" dirty="0">
                <a:latin typeface="游ゴシック" panose="020B0400000000000000" pitchFamily="50" charset="-128"/>
                <a:ea typeface="游ゴシック" panose="020B0400000000000000" pitchFamily="50" charset="-128"/>
                <a:cs typeface="Times New Roman" panose="02020603050405020304" pitchFamily="18" charset="0"/>
              </a:rPr>
              <a:t>カーボンニュートラル</a:t>
            </a:r>
            <a:endParaRPr lang="ja-JP" sz="15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600"/>
              </a:lnSpc>
            </a:pPr>
            <a:r>
              <a:rPr lang="ja-JP" sz="1500" b="1" kern="100" dirty="0">
                <a:effectLst/>
                <a:latin typeface="游ゴシック" panose="020B0400000000000000" pitchFamily="50" charset="-128"/>
                <a:ea typeface="游ゴシック" panose="020B0400000000000000" pitchFamily="50" charset="-128"/>
                <a:cs typeface="Times New Roman" panose="02020603050405020304" pitchFamily="18" charset="0"/>
              </a:rPr>
              <a:t>に係るリサイクル製品</a:t>
            </a:r>
            <a:endParaRPr lang="ja-JP" sz="15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78" name="二等辺三角形 77">
            <a:extLst>
              <a:ext uri="{FF2B5EF4-FFF2-40B4-BE49-F238E27FC236}">
                <a16:creationId xmlns:a16="http://schemas.microsoft.com/office/drawing/2014/main" id="{183E8C94-4CF7-42BA-AA46-4E55910CE83B}"/>
              </a:ext>
            </a:extLst>
          </p:cNvPr>
          <p:cNvSpPr/>
          <p:nvPr/>
        </p:nvSpPr>
        <p:spPr>
          <a:xfrm>
            <a:off x="6568534" y="3653342"/>
            <a:ext cx="864000" cy="180000"/>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1" name="テキスト ボックス 80">
            <a:extLst>
              <a:ext uri="{FF2B5EF4-FFF2-40B4-BE49-F238E27FC236}">
                <a16:creationId xmlns:a16="http://schemas.microsoft.com/office/drawing/2014/main" id="{5CCE5A0B-8B82-409B-AFE8-11CE732BD64A}"/>
              </a:ext>
            </a:extLst>
          </p:cNvPr>
          <p:cNvSpPr txBox="1"/>
          <p:nvPr/>
        </p:nvSpPr>
        <p:spPr>
          <a:xfrm>
            <a:off x="9692194" y="6592654"/>
            <a:ext cx="195704" cy="253916"/>
          </a:xfrm>
          <a:prstGeom prst="rect">
            <a:avLst/>
          </a:prstGeom>
          <a:noFill/>
        </p:spPr>
        <p:txBody>
          <a:bodyPr wrap="square" rtlCol="0">
            <a:spAutoFit/>
          </a:bodyPr>
          <a:lstStyle/>
          <a:p>
            <a:pPr algn="ctr"/>
            <a:r>
              <a:rPr kumimoji="1" lang="en-US" altLang="ja-JP" sz="1050" dirty="0">
                <a:latin typeface="游ゴシック" panose="020B0400000000000000" pitchFamily="50" charset="-128"/>
                <a:ea typeface="游ゴシック" panose="020B0400000000000000" pitchFamily="50" charset="-128"/>
              </a:rPr>
              <a:t>6</a:t>
            </a:r>
            <a:endParaRPr kumimoji="1" lang="ja-JP" altLang="en-US" sz="105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800456568"/>
      </p:ext>
    </p:extLst>
  </p:cSld>
  <p:clrMapOvr>
    <a:masterClrMapping/>
  </p:clrMapOvr>
  <p:transition spd="slow" advTm="66620"/>
</p:sld>
</file>

<file path=ppt/theme/theme1.xml><?xml version="1.0" encoding="utf-8"?>
<a:theme xmlns:a="http://schemas.openxmlformats.org/drawingml/2006/main" name="Level">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Level">
      <a:majorFont>
        <a:latin typeface="Garamond"/>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0</TotalTime>
  <Words>1459</Words>
  <Application>Microsoft Office PowerPoint</Application>
  <PresentationFormat>A4 210 x 297 mm</PresentationFormat>
  <Paragraphs>105</Paragraphs>
  <Slides>7</Slides>
  <Notes>6</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7</vt:i4>
      </vt:variant>
    </vt:vector>
  </HeadingPairs>
  <TitlesOfParts>
    <vt:vector size="17" baseType="lpstr">
      <vt:lpstr>Meiryo UI</vt:lpstr>
      <vt:lpstr>ＭＳ Ｐゴシック</vt:lpstr>
      <vt:lpstr>游ゴシック</vt:lpstr>
      <vt:lpstr>Arial</vt:lpstr>
      <vt:lpstr>Century</vt:lpstr>
      <vt:lpstr>Garamond</vt:lpstr>
      <vt:lpstr>Times New Roman</vt:lpstr>
      <vt:lpstr>Verdana</vt:lpstr>
      <vt:lpstr>Wingdings</vt:lpstr>
      <vt:lpstr>Level</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2025-07-23T03:08:34Z</dcterms:created>
  <dcterms:modified xsi:type="dcterms:W3CDTF">2025-07-23T03:09:11Z</dcterms:modified>
</cp:coreProperties>
</file>