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8" r:id="rId2"/>
  </p:sldIdLst>
  <p:sldSz cx="12801600" cy="9601200" type="A3"/>
  <p:notesSz cx="6797675" cy="9928225"/>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F94D"/>
    <a:srgbClr val="81DFFE"/>
    <a:srgbClr val="FF99CC"/>
    <a:srgbClr val="EFF3EA"/>
    <a:srgbClr val="F4F7ED"/>
    <a:srgbClr val="3E4FCE"/>
    <a:srgbClr val="9BBB59"/>
    <a:srgbClr val="3AA43A"/>
    <a:srgbClr val="E2FDBD"/>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971" autoAdjust="0"/>
    <p:restoredTop sz="94878" autoAdjust="0"/>
  </p:normalViewPr>
  <p:slideViewPr>
    <p:cSldViewPr snapToGrid="0">
      <p:cViewPr varScale="1">
        <p:scale>
          <a:sx n="47" d="100"/>
          <a:sy n="47" d="100"/>
        </p:scale>
        <p:origin x="1672" y="48"/>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5448" cy="496332"/>
          </a:xfrm>
          <a:prstGeom prst="rect">
            <a:avLst/>
          </a:prstGeom>
        </p:spPr>
        <p:txBody>
          <a:bodyPr vert="horz" lIns="91273" tIns="45637" rIns="91273" bIns="4563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332"/>
          </a:xfrm>
          <a:prstGeom prst="rect">
            <a:avLst/>
          </a:prstGeom>
        </p:spPr>
        <p:txBody>
          <a:bodyPr vert="horz" lIns="91273" tIns="45637" rIns="91273" bIns="45637" rtlCol="0"/>
          <a:lstStyle>
            <a:lvl1pPr algn="r">
              <a:defRPr sz="1200"/>
            </a:lvl1pPr>
          </a:lstStyle>
          <a:p>
            <a:fld id="{9EFDEC38-9E6E-4F38-A92F-57AC730FB332}" type="datetimeFigureOut">
              <a:rPr kumimoji="1" lang="ja-JP" altLang="en-US" smtClean="0"/>
              <a:t>2025/11/26</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73" tIns="45637" rIns="91273" bIns="45637" rtlCol="0" anchor="ctr"/>
          <a:lstStyle/>
          <a:p>
            <a:endParaRPr lang="ja-JP" altLang="en-US"/>
          </a:p>
        </p:txBody>
      </p:sp>
      <p:sp>
        <p:nvSpPr>
          <p:cNvPr id="5" name="ノート プレースホルダー 4"/>
          <p:cNvSpPr>
            <a:spLocks noGrp="1"/>
          </p:cNvSpPr>
          <p:nvPr>
            <p:ph type="body" sz="quarter" idx="3"/>
          </p:nvPr>
        </p:nvSpPr>
        <p:spPr>
          <a:xfrm>
            <a:off x="680092" y="4715948"/>
            <a:ext cx="5437506" cy="4466988"/>
          </a:xfrm>
          <a:prstGeom prst="rect">
            <a:avLst/>
          </a:prstGeom>
        </p:spPr>
        <p:txBody>
          <a:bodyPr vert="horz" lIns="91273" tIns="45637" rIns="91273" bIns="456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30308"/>
            <a:ext cx="2945448" cy="496331"/>
          </a:xfrm>
          <a:prstGeom prst="rect">
            <a:avLst/>
          </a:prstGeom>
        </p:spPr>
        <p:txBody>
          <a:bodyPr vert="horz" lIns="91273" tIns="45637" rIns="91273" bIns="456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30308"/>
            <a:ext cx="2945448" cy="496331"/>
          </a:xfrm>
          <a:prstGeom prst="rect">
            <a:avLst/>
          </a:prstGeom>
        </p:spPr>
        <p:txBody>
          <a:bodyPr vert="horz" lIns="91273" tIns="45637" rIns="91273" bIns="45637"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2881987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2025/11/26</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115632" y="749070"/>
            <a:ext cx="8029313" cy="8755773"/>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8" name="角丸四角形 77"/>
          <p:cNvSpPr/>
          <p:nvPr/>
        </p:nvSpPr>
        <p:spPr>
          <a:xfrm>
            <a:off x="8182760" y="5033994"/>
            <a:ext cx="4503207" cy="2040181"/>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Ins="36000" rtlCol="0" anchor="ctr"/>
          <a:lstStyle/>
          <a:p>
            <a:endParaRPr lang="ja-JP" altLang="en-US" sz="1960"/>
          </a:p>
        </p:txBody>
      </p:sp>
      <p:sp>
        <p:nvSpPr>
          <p:cNvPr id="75" name="角丸四角形 74"/>
          <p:cNvSpPr/>
          <p:nvPr/>
        </p:nvSpPr>
        <p:spPr>
          <a:xfrm>
            <a:off x="8182761" y="592127"/>
            <a:ext cx="4503206" cy="425703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79" name="角丸四角形 78"/>
          <p:cNvSpPr/>
          <p:nvPr/>
        </p:nvSpPr>
        <p:spPr>
          <a:xfrm>
            <a:off x="8165840" y="4916013"/>
            <a:ext cx="4520127"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dirty="0">
                <a:latin typeface="Meiryo UI"/>
                <a:ea typeface="Meiryo UI"/>
                <a:cs typeface="Meiryo UI" pitchFamily="50" charset="-128"/>
              </a:rPr>
              <a:t>検討内容（案）</a:t>
            </a:r>
          </a:p>
        </p:txBody>
      </p:sp>
      <p:sp>
        <p:nvSpPr>
          <p:cNvPr id="90" name="角丸四角形 89"/>
          <p:cNvSpPr/>
          <p:nvPr/>
        </p:nvSpPr>
        <p:spPr>
          <a:xfrm>
            <a:off x="8186574" y="7255681"/>
            <a:ext cx="4499392" cy="2226658"/>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97" name="角丸四角形 96"/>
          <p:cNvSpPr/>
          <p:nvPr/>
        </p:nvSpPr>
        <p:spPr>
          <a:xfrm>
            <a:off x="8182476" y="7247714"/>
            <a:ext cx="4503490"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r>
              <a:rPr lang="ja-JP" altLang="en-US" sz="1400" b="1" dirty="0">
                <a:latin typeface="Meiryo UI"/>
                <a:ea typeface="Meiryo UI"/>
              </a:rPr>
              <a:t>スケジュール（案）</a:t>
            </a:r>
          </a:p>
        </p:txBody>
      </p:sp>
      <p:sp>
        <p:nvSpPr>
          <p:cNvPr id="46" name="角丸四角形 45"/>
          <p:cNvSpPr/>
          <p:nvPr/>
        </p:nvSpPr>
        <p:spPr>
          <a:xfrm>
            <a:off x="109959" y="8814038"/>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109959" y="603629"/>
            <a:ext cx="804065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現計画の概要・取組状況</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大阪府生物多様性地域戦略の中間見直しについて</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2" name="正方形/長方形 71"/>
          <p:cNvSpPr/>
          <p:nvPr/>
        </p:nvSpPr>
        <p:spPr>
          <a:xfrm>
            <a:off x="9277653" y="7977636"/>
            <a:ext cx="3299832" cy="461665"/>
          </a:xfrm>
          <a:prstGeom prst="rect">
            <a:avLst/>
          </a:prstGeom>
        </p:spPr>
        <p:txBody>
          <a:bodyPr wrap="square">
            <a:spAutoFit/>
          </a:bodyPr>
          <a:lstStyle/>
          <a:p>
            <a:pPr lvl="0"/>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同審議会 生物多様性地域戦略部会で審議</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r>
              <a:rPr lang="ja-JP" altLang="en-US" sz="1200" dirty="0">
                <a:latin typeface="Meiryo UI" panose="020B0604030504040204" pitchFamily="50" charset="-128"/>
                <a:ea typeface="Meiryo UI" panose="020B0604030504040204" pitchFamily="50" charset="-128"/>
                <a:cs typeface="Meiryo UI" panose="020B0604030504040204" pitchFamily="50" charset="-128"/>
              </a:rPr>
              <a:t>（３回程度）</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テキスト ボックス 72"/>
          <p:cNvSpPr txBox="1"/>
          <p:nvPr/>
        </p:nvSpPr>
        <p:spPr>
          <a:xfrm>
            <a:off x="8452884" y="7643662"/>
            <a:ext cx="2930048" cy="267124"/>
          </a:xfrm>
          <a:prstGeom prst="rect">
            <a:avLst/>
          </a:prstGeom>
          <a:noFill/>
          <a:ln>
            <a:noFill/>
          </a:ln>
        </p:spPr>
        <p:txBody>
          <a:bodyPr wrap="square" rtlCol="0">
            <a:spAutoFit/>
          </a:bodyPr>
          <a:lstStyle/>
          <a:p>
            <a:pPr>
              <a:lnSpc>
                <a:spcPts val="1500"/>
              </a:lnSpc>
            </a:pP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月　府環境審議会に諮問</a:t>
            </a:r>
          </a:p>
        </p:txBody>
      </p:sp>
      <p:sp>
        <p:nvSpPr>
          <p:cNvPr id="77" name="テキスト ボックス 76"/>
          <p:cNvSpPr txBox="1"/>
          <p:nvPr/>
        </p:nvSpPr>
        <p:spPr>
          <a:xfrm>
            <a:off x="8411649" y="8474868"/>
            <a:ext cx="4165836" cy="1000017"/>
          </a:xfrm>
          <a:prstGeom prst="rect">
            <a:avLst/>
          </a:prstGeom>
          <a:noFill/>
          <a:ln>
            <a:noFill/>
          </a:ln>
        </p:spPr>
        <p:txBody>
          <a:bodyPr wrap="square" rtlCol="0">
            <a:spAutoFit/>
          </a:bodyPr>
          <a:lstStyle/>
          <a:p>
            <a:pPr>
              <a:lnSpc>
                <a:spcPct val="150000"/>
              </a:lnSpc>
              <a:spcAft>
                <a:spcPts val="600"/>
              </a:spcAft>
            </a:pP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2026</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200" b="1" u="sng" dirty="0">
                <a:latin typeface="Meiryo UI" panose="020B0604030504040204" pitchFamily="50" charset="-128"/>
                <a:ea typeface="Meiryo UI" panose="020B0604030504040204" pitchFamily="50" charset="-128"/>
                <a:cs typeface="Meiryo UI" panose="020B0604030504040204" pitchFamily="50" charset="-128"/>
              </a:rPr>
              <a:t>月頃　府環境審議会より答申</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2027</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年１月頃　</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パブリックコメントの募集</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spcBef>
                <a:spcPts val="300"/>
              </a:spcBef>
            </a:pP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2027</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年３月頃</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大阪府生物多様性地域戦略</a:t>
            </a: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の見直し</a:t>
            </a: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下矢印 99"/>
          <p:cNvSpPr/>
          <p:nvPr/>
        </p:nvSpPr>
        <p:spPr>
          <a:xfrm>
            <a:off x="8749345" y="7977636"/>
            <a:ext cx="412400" cy="43038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528"/>
          </a:p>
        </p:txBody>
      </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　</a:t>
            </a:r>
            <a:r>
              <a:rPr lang="en-US" altLang="ja-JP" sz="13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1</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a:t>
            </a:r>
            <a:r>
              <a:rPr lang="ja-JP" altLang="en-US" sz="1300" dirty="0">
                <a:solidFill>
                  <a:srgbClr val="000000"/>
                </a:solidFill>
                <a:latin typeface="ＭＳ Ｐゴシック" panose="020B0600070205080204" pitchFamily="50" charset="-128"/>
                <a:ea typeface="ＭＳ ゴシック" panose="020B0609070205080204" pitchFamily="49" charset="-128"/>
                <a:cs typeface="ＭＳ Ｐゴシック" panose="020B0600070205080204" pitchFamily="50" charset="-128"/>
              </a:rPr>
              <a:t>２</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153448" y="951876"/>
            <a:ext cx="7237952" cy="1015663"/>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計画の位置付け</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生物多様性基本法第</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13</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条の規定に基づき</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年３月に策定。</a:t>
            </a:r>
            <a:br>
              <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2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200" b="1" u="sng" dirty="0">
                <a:solidFill>
                  <a:prstClr val="black"/>
                </a:solidFill>
                <a:latin typeface="Meiryo UI" panose="020B0604030504040204" pitchFamily="50" charset="-128"/>
                <a:ea typeface="Meiryo UI" panose="020B0604030504040204" pitchFamily="50" charset="-128"/>
              </a:rPr>
              <a:t>計画期間</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rPr>
              <a:t>大阪府環境総合計画」の計画期間を踏まえ、</a:t>
            </a:r>
            <a:r>
              <a:rPr lang="en-US" altLang="ja-JP" sz="1200" dirty="0">
                <a:solidFill>
                  <a:prstClr val="black"/>
                </a:solidFill>
                <a:latin typeface="Meiryo UI" panose="020B0604030504040204" pitchFamily="50" charset="-128"/>
                <a:ea typeface="Meiryo UI" panose="020B0604030504040204" pitchFamily="50" charset="-128"/>
              </a:rPr>
              <a:t>2022</a:t>
            </a:r>
            <a:r>
              <a:rPr lang="ja-JP" altLang="en-US" sz="1200" dirty="0">
                <a:solidFill>
                  <a:prstClr val="black"/>
                </a:solidFill>
                <a:latin typeface="Meiryo UI" panose="020B0604030504040204" pitchFamily="50" charset="-128"/>
                <a:ea typeface="Meiryo UI" panose="020B0604030504040204" pitchFamily="50" charset="-128"/>
              </a:rPr>
              <a:t>年度～</a:t>
            </a:r>
            <a:r>
              <a:rPr lang="en-US" altLang="ja-JP" sz="1200" dirty="0">
                <a:solidFill>
                  <a:prstClr val="black"/>
                </a:solidFill>
                <a:latin typeface="Meiryo UI" panose="020B0604030504040204" pitchFamily="50" charset="-128"/>
                <a:ea typeface="Meiryo UI" panose="020B0604030504040204" pitchFamily="50" charset="-128"/>
              </a:rPr>
              <a:t>2030</a:t>
            </a:r>
            <a:r>
              <a:rPr lang="ja-JP" altLang="en-US" sz="1200" dirty="0">
                <a:solidFill>
                  <a:prstClr val="black"/>
                </a:solidFill>
                <a:latin typeface="Meiryo UI" panose="020B0604030504040204" pitchFamily="50" charset="-128"/>
                <a:ea typeface="Meiryo UI" panose="020B0604030504040204" pitchFamily="50" charset="-128"/>
              </a:rPr>
              <a:t>年度までの計画期間</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644E6E41-E2D9-B078-A0CB-E0F338A75B76}"/>
              </a:ext>
            </a:extLst>
          </p:cNvPr>
          <p:cNvSpPr txBox="1"/>
          <p:nvPr/>
        </p:nvSpPr>
        <p:spPr>
          <a:xfrm>
            <a:off x="162935" y="6064083"/>
            <a:ext cx="2650486" cy="259045"/>
          </a:xfrm>
          <a:prstGeom prst="rect">
            <a:avLst/>
          </a:prstGeom>
          <a:noFill/>
        </p:spPr>
        <p:txBody>
          <a:bodyPr wrap="square" rtlCol="0">
            <a:spAutoFit/>
          </a:bodyPr>
          <a:lstStyle/>
          <a:p>
            <a:pPr marL="177800" indent="-177800">
              <a:lnSpc>
                <a:spcPts val="1300"/>
              </a:lnSpc>
              <a:buFont typeface="Wingdings" panose="05000000000000000000" pitchFamily="2" charset="2"/>
              <a:buChar char="u"/>
            </a:pPr>
            <a:r>
              <a:rPr lang="ja-JP" altLang="en-US" sz="1200" b="1" u="sng" dirty="0">
                <a:latin typeface="Meiryo UI" panose="020B0604030504040204" pitchFamily="50" charset="-128"/>
                <a:ea typeface="Meiryo UI" panose="020B0604030504040204" pitchFamily="50" charset="-128"/>
              </a:rPr>
              <a:t>取組状況</a:t>
            </a:r>
            <a:endParaRPr lang="en-US" altLang="ja-JP" sz="1200" b="1" u="sng"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4F2C0BBB-886E-4FB9-8E3F-70F4BE53153C}"/>
              </a:ext>
            </a:extLst>
          </p:cNvPr>
          <p:cNvSpPr txBox="1"/>
          <p:nvPr/>
        </p:nvSpPr>
        <p:spPr>
          <a:xfrm>
            <a:off x="224115" y="6564934"/>
            <a:ext cx="7713761" cy="669414"/>
          </a:xfrm>
          <a:prstGeom prst="rect">
            <a:avLst/>
          </a:prstGeom>
          <a:noFill/>
        </p:spPr>
        <p:txBody>
          <a:bodyPr wrap="square" rtlCol="0">
            <a:spAutoFit/>
          </a:bodyPr>
          <a:lstStyle/>
          <a:p>
            <a:pPr>
              <a:lnSpc>
                <a:spcPts val="1400"/>
              </a:lnSpc>
              <a:spcAft>
                <a:spcPts val="300"/>
              </a:spcAft>
            </a:pPr>
            <a:r>
              <a:rPr lang="ja-JP" altLang="en-US" sz="1200" dirty="0">
                <a:latin typeface="Meiryo UI" panose="020B0604030504040204" pitchFamily="50" charset="-128"/>
                <a:ea typeface="Meiryo UI" panose="020B0604030504040204" pitchFamily="50" charset="-128"/>
              </a:rPr>
              <a:t>〇日常の行動と生物多様性との関係を知ることが出来るウェブサイト「生物多様性くらしナビ まいのち</a:t>
            </a:r>
            <a:r>
              <a:rPr lang="en-US" altLang="ja-JP" sz="1200" dirty="0" err="1">
                <a:latin typeface="Meiryo UI" panose="020B0604030504040204" pitchFamily="50" charset="-128"/>
                <a:ea typeface="Meiryo UI" panose="020B0604030504040204" pitchFamily="50" charset="-128"/>
              </a:rPr>
              <a:t>osaka</a:t>
            </a:r>
            <a:r>
              <a:rPr lang="ja-JP" altLang="en-US" sz="1200" dirty="0">
                <a:latin typeface="Meiryo UI" panose="020B0604030504040204" pitchFamily="50" charset="-128"/>
                <a:ea typeface="Meiryo UI" panose="020B0604030504040204" pitchFamily="50" charset="-128"/>
              </a:rPr>
              <a:t>」を開設</a:t>
            </a:r>
            <a:endParaRPr lang="en-US" altLang="ja-JP" sz="1200" dirty="0">
              <a:latin typeface="Meiryo UI" panose="020B0604030504040204" pitchFamily="50" charset="-128"/>
              <a:ea typeface="Meiryo UI" panose="020B0604030504040204" pitchFamily="50" charset="-128"/>
            </a:endParaRPr>
          </a:p>
          <a:p>
            <a:pPr>
              <a:lnSpc>
                <a:spcPts val="1400"/>
              </a:lnSpc>
              <a:spcAft>
                <a:spcPts val="300"/>
              </a:spcAft>
            </a:pPr>
            <a:r>
              <a:rPr lang="ja-JP" altLang="en-US" sz="1200" dirty="0">
                <a:latin typeface="Meiryo UI" panose="020B0604030504040204" pitchFamily="50" charset="-128"/>
                <a:ea typeface="Meiryo UI" panose="020B0604030504040204" pitchFamily="50" charset="-128"/>
              </a:rPr>
              <a:t>〇教員や企業の環境担当者等が生物多様性の重要性を教育、指導する際の資料として研修冊子・動画「知ろう・伝えよう 　　</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おおさかの生物多様性」を公開</a:t>
            </a:r>
            <a:endParaRPr lang="en-US" altLang="ja-JP" sz="1200" dirty="0">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8186573" y="597629"/>
            <a:ext cx="449939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国の動向</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8205613" y="906901"/>
            <a:ext cx="4436170" cy="4093428"/>
          </a:xfrm>
          <a:prstGeom prst="rect">
            <a:avLst/>
          </a:prstGeom>
        </p:spPr>
        <p:txBody>
          <a:bodyPr wrap="square">
            <a:spAutoFit/>
          </a:bodyPr>
          <a:lstStyle/>
          <a:p>
            <a:pPr marL="144000" indent="-144000">
              <a:lnSpc>
                <a:spcPts val="130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　生物多様性国家戦略の策定</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　ネイチャ</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ポジティブ経済移行戦略の公表</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企業の事業活動の中での生物多様性の取組の必要性を明示</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〇企業の価値向上プロセスとビジネス機会の具体例</a:t>
            </a:r>
            <a:b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〇ネイチャーポジティブ経営への移行に当たり企業が抑えるべき要素〇国の施策によるバックアップ</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300"/>
              </a:lnSpc>
              <a:buFont typeface="Wingdings" panose="05000000000000000000" pitchFamily="2" charset="2"/>
              <a:buChar char="u"/>
            </a:pP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　地域生物多様性増進法の施行</a:t>
            </a:r>
            <a:b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企業等による地域における生物多様性の増進のための活動を促進</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6436214A-DABD-4360-BBE7-67ED17D55D25}"/>
              </a:ext>
            </a:extLst>
          </p:cNvPr>
          <p:cNvSpPr/>
          <p:nvPr/>
        </p:nvSpPr>
        <p:spPr>
          <a:xfrm>
            <a:off x="8182384" y="5294913"/>
            <a:ext cx="4545276" cy="1862048"/>
          </a:xfrm>
          <a:prstGeom prst="rect">
            <a:avLst/>
          </a:prstGeom>
        </p:spPr>
        <p:txBody>
          <a:bodyPr wrap="square">
            <a:spAutoFit/>
          </a:bodyPr>
          <a:lstStyle/>
          <a:p>
            <a:pPr marL="171450" indent="-171450">
              <a:lnSpc>
                <a:spcPts val="1400"/>
              </a:lnSpc>
              <a:spcBef>
                <a:spcPts val="300"/>
              </a:spcBef>
              <a:buFont typeface="Wingdings" panose="05000000000000000000" pitchFamily="2" charset="2"/>
              <a:buChar char="u"/>
            </a:pPr>
            <a:r>
              <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目標・将来像の見直しについて</a:t>
            </a:r>
          </a:p>
          <a:p>
            <a:pPr marL="108000" indent="-457200">
              <a:lnSpc>
                <a:spcPts val="1400"/>
              </a:lnSpc>
              <a:spcBef>
                <a:spcPts val="300"/>
              </a:spcBef>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生物多様性国家戦略の策定」、</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1200">
                <a:solidFill>
                  <a:prstClr val="black"/>
                </a:solidFill>
                <a:latin typeface="Meiryo UI" panose="020B0604030504040204" pitchFamily="50" charset="-128"/>
                <a:ea typeface="Meiryo UI" panose="020B0604030504040204" pitchFamily="50" charset="-128"/>
                <a:cs typeface="Meiryo UI" panose="020B0604030504040204" pitchFamily="50" charset="-128"/>
              </a:rPr>
              <a:t>関西万博の</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レガシー」、「</a:t>
            </a:r>
            <a:r>
              <a:rPr lang="en-US" altLang="zh-TW"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zh-TW"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大阪府環境総合計画</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の見直し」等の社会情勢の変化を踏まえた目標・将来像の見直し</a:t>
            </a:r>
          </a:p>
          <a:p>
            <a:pPr marL="171450" indent="-171450">
              <a:lnSpc>
                <a:spcPts val="1400"/>
              </a:lnSpc>
              <a:spcBef>
                <a:spcPts val="300"/>
              </a:spcBef>
              <a:buFont typeface="Wingdings" panose="05000000000000000000" pitchFamily="2" charset="2"/>
              <a:buChar char="u"/>
            </a:pP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171450" indent="-171450">
              <a:lnSpc>
                <a:spcPts val="1400"/>
              </a:lnSpc>
              <a:spcBef>
                <a:spcPts val="300"/>
              </a:spcBef>
              <a:buFont typeface="Wingdings" panose="05000000000000000000" pitchFamily="2" charset="2"/>
              <a:buChar char="u"/>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取組進捗状況の評価と目標達成に向けた新たな取組</a:t>
            </a:r>
            <a:b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b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これまでの</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「施策の基本方針」に基づく各分野の進捗状況を評価</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中間レビュー）</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し、目標達成に向けた新たな取組を検討</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300"/>
              </a:spcBef>
            </a:pP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1" name="図 70">
            <a:extLst>
              <a:ext uri="{FF2B5EF4-FFF2-40B4-BE49-F238E27FC236}">
                <a16:creationId xmlns:a16="http://schemas.microsoft.com/office/drawing/2014/main" id="{9F3CB6D3-BE2F-4351-9DA1-EF4EF5DB23F4}"/>
              </a:ext>
            </a:extLst>
          </p:cNvPr>
          <p:cNvPicPr>
            <a:picLocks noChangeAspect="1"/>
          </p:cNvPicPr>
          <p:nvPr/>
        </p:nvPicPr>
        <p:blipFill>
          <a:blip r:embed="rId3"/>
          <a:stretch>
            <a:fillRect/>
          </a:stretch>
        </p:blipFill>
        <p:spPr>
          <a:xfrm>
            <a:off x="416565" y="1929854"/>
            <a:ext cx="6851134" cy="4099004"/>
          </a:xfrm>
          <a:prstGeom prst="rect">
            <a:avLst/>
          </a:prstGeom>
        </p:spPr>
      </p:pic>
      <p:pic>
        <p:nvPicPr>
          <p:cNvPr id="48" name="Picture 4" descr="6 安全な水とトイレを世界中に">
            <a:extLst>
              <a:ext uri="{FF2B5EF4-FFF2-40B4-BE49-F238E27FC236}">
                <a16:creationId xmlns:a16="http://schemas.microsoft.com/office/drawing/2014/main" id="{A1AF431E-B58E-4986-8F3C-BC10E050FEE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55451" y="-951"/>
            <a:ext cx="571576" cy="571576"/>
          </a:xfrm>
          <a:prstGeom prst="rect">
            <a:avLst/>
          </a:prstGeom>
          <a:noFill/>
          <a:extLst>
            <a:ext uri="{909E8E84-426E-40DD-AFC4-6F175D3DCCD1}">
              <a14:hiddenFill xmlns:a14="http://schemas.microsoft.com/office/drawing/2010/main">
                <a:solidFill>
                  <a:srgbClr val="FFFFFF"/>
                </a:solidFill>
              </a14:hiddenFill>
            </a:ext>
          </a:extLst>
        </p:spPr>
      </p:pic>
      <p:pic>
        <p:nvPicPr>
          <p:cNvPr id="74" name="図 73">
            <a:extLst>
              <a:ext uri="{FF2B5EF4-FFF2-40B4-BE49-F238E27FC236}">
                <a16:creationId xmlns:a16="http://schemas.microsoft.com/office/drawing/2014/main" id="{EBFC52E9-FF2B-46BA-8BB0-10A335B18853}"/>
              </a:ext>
            </a:extLst>
          </p:cNvPr>
          <p:cNvPicPr>
            <a:picLocks noChangeAspect="1"/>
          </p:cNvPicPr>
          <p:nvPr/>
        </p:nvPicPr>
        <p:blipFill>
          <a:blip r:embed="rId5"/>
          <a:stretch>
            <a:fillRect/>
          </a:stretch>
        </p:blipFill>
        <p:spPr>
          <a:xfrm>
            <a:off x="7127987" y="-951"/>
            <a:ext cx="571576" cy="571576"/>
          </a:xfrm>
          <a:prstGeom prst="rect">
            <a:avLst/>
          </a:prstGeom>
        </p:spPr>
      </p:pic>
      <p:pic>
        <p:nvPicPr>
          <p:cNvPr id="76" name="図 75">
            <a:extLst>
              <a:ext uri="{FF2B5EF4-FFF2-40B4-BE49-F238E27FC236}">
                <a16:creationId xmlns:a16="http://schemas.microsoft.com/office/drawing/2014/main" id="{AFAE0E08-0515-4514-9CC9-E178910093BA}"/>
              </a:ext>
            </a:extLst>
          </p:cNvPr>
          <p:cNvPicPr>
            <a:picLocks noChangeAspect="1"/>
          </p:cNvPicPr>
          <p:nvPr/>
        </p:nvPicPr>
        <p:blipFill>
          <a:blip r:embed="rId6"/>
          <a:stretch>
            <a:fillRect/>
          </a:stretch>
        </p:blipFill>
        <p:spPr>
          <a:xfrm>
            <a:off x="7699563" y="-951"/>
            <a:ext cx="571576" cy="571576"/>
          </a:xfrm>
          <a:prstGeom prst="rect">
            <a:avLst/>
          </a:prstGeom>
        </p:spPr>
      </p:pic>
      <p:pic>
        <p:nvPicPr>
          <p:cNvPr id="80" name="Picture 6" descr="14 海の豊かさを守ろう">
            <a:extLst>
              <a:ext uri="{FF2B5EF4-FFF2-40B4-BE49-F238E27FC236}">
                <a16:creationId xmlns:a16="http://schemas.microsoft.com/office/drawing/2014/main" id="{30C93E63-011F-4317-BB63-0918420383F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77428" y="3371"/>
            <a:ext cx="571576" cy="571576"/>
          </a:xfrm>
          <a:prstGeom prst="rect">
            <a:avLst/>
          </a:prstGeom>
          <a:noFill/>
          <a:extLst>
            <a:ext uri="{909E8E84-426E-40DD-AFC4-6F175D3DCCD1}">
              <a14:hiddenFill xmlns:a14="http://schemas.microsoft.com/office/drawing/2010/main">
                <a:solidFill>
                  <a:srgbClr val="FFFFFF"/>
                </a:solidFill>
              </a14:hiddenFill>
            </a:ext>
          </a:extLst>
        </p:spPr>
      </p:pic>
      <p:pic>
        <p:nvPicPr>
          <p:cNvPr id="81" name="Picture 8" descr="15 陸の豊かさも守ろう">
            <a:extLst>
              <a:ext uri="{FF2B5EF4-FFF2-40B4-BE49-F238E27FC236}">
                <a16:creationId xmlns:a16="http://schemas.microsoft.com/office/drawing/2014/main" id="{8A2E3608-1458-48DF-9948-364B31BFCAC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847676" y="4561"/>
            <a:ext cx="573864" cy="573864"/>
          </a:xfrm>
          <a:prstGeom prst="rect">
            <a:avLst/>
          </a:prstGeom>
          <a:noFill/>
          <a:extLst>
            <a:ext uri="{909E8E84-426E-40DD-AFC4-6F175D3DCCD1}">
              <a14:hiddenFill xmlns:a14="http://schemas.microsoft.com/office/drawing/2010/main">
                <a:solidFill>
                  <a:srgbClr val="FFFFFF"/>
                </a:solidFill>
              </a14:hiddenFill>
            </a:ext>
          </a:extLst>
        </p:spPr>
      </p:pic>
      <p:pic>
        <p:nvPicPr>
          <p:cNvPr id="82" name="図 81">
            <a:extLst>
              <a:ext uri="{FF2B5EF4-FFF2-40B4-BE49-F238E27FC236}">
                <a16:creationId xmlns:a16="http://schemas.microsoft.com/office/drawing/2014/main" id="{0505EB29-EB65-487F-AE78-05CBBD91A7F9}"/>
              </a:ext>
            </a:extLst>
          </p:cNvPr>
          <p:cNvPicPr>
            <a:picLocks noChangeAspect="1"/>
          </p:cNvPicPr>
          <p:nvPr/>
        </p:nvPicPr>
        <p:blipFill>
          <a:blip r:embed="rId9"/>
          <a:stretch>
            <a:fillRect/>
          </a:stretch>
        </p:blipFill>
        <p:spPr>
          <a:xfrm>
            <a:off x="9415004" y="0"/>
            <a:ext cx="576784" cy="576784"/>
          </a:xfrm>
          <a:prstGeom prst="rect">
            <a:avLst/>
          </a:prstGeom>
        </p:spPr>
      </p:pic>
      <p:sp>
        <p:nvSpPr>
          <p:cNvPr id="3" name="テキスト ボックス 2">
            <a:extLst>
              <a:ext uri="{FF2B5EF4-FFF2-40B4-BE49-F238E27FC236}">
                <a16:creationId xmlns:a16="http://schemas.microsoft.com/office/drawing/2014/main" id="{292D449C-BD31-452D-AD8F-3F029B62EE7E}"/>
              </a:ext>
            </a:extLst>
          </p:cNvPr>
          <p:cNvSpPr txBox="1"/>
          <p:nvPr/>
        </p:nvSpPr>
        <p:spPr>
          <a:xfrm>
            <a:off x="8367391" y="1328443"/>
            <a:ext cx="4360269" cy="1592744"/>
          </a:xfrm>
          <a:prstGeom prst="rect">
            <a:avLst/>
          </a:prstGeom>
          <a:noFill/>
        </p:spPr>
        <p:txBody>
          <a:bodyPr wrap="square" rtlCol="0">
            <a:spAutoFit/>
          </a:bodyPr>
          <a:lstStyle/>
          <a:p>
            <a:pPr marL="0" marR="0" lvl="0" indent="0" algn="l" defTabSz="1280160" rtl="0" eaLnBrk="1" fontAlgn="auto" latinLnBrk="0" hangingPunct="1">
              <a:lnSpc>
                <a:spcPts val="13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目標（</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年度目標）</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ネイチャ</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ポジティブ：自然再興</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の実現</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ts val="1300"/>
              </a:lnSpc>
              <a:spcBef>
                <a:spcPts val="0"/>
              </a:spcBef>
              <a:spcAft>
                <a:spcPts val="0"/>
              </a:spcAft>
              <a:buClrTx/>
              <a:buSzTx/>
              <a:buFontTx/>
              <a:buNone/>
              <a:tabLst/>
              <a:defRPr/>
            </a:pP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基本戦略</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１　生態系の健全性の回復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30by30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目標）</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２　自然を活用した社会課題の解決（</a:t>
            </a:r>
            <a:r>
              <a:rPr kumimoji="1" lang="en-US" altLang="ja-JP"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Nbs</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３　ネイチャーポジティブ経済の実現</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４　生活・消費行動における生物多様性の価値の認識と行動</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５　生物多様性に係る取組を支える基盤整備と国際連携の推進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a:extLst>
              <a:ext uri="{FF2B5EF4-FFF2-40B4-BE49-F238E27FC236}">
                <a16:creationId xmlns:a16="http://schemas.microsoft.com/office/drawing/2014/main" id="{90EA372D-2F41-443D-9D4C-4952552983C6}"/>
              </a:ext>
            </a:extLst>
          </p:cNvPr>
          <p:cNvSpPr txBox="1"/>
          <p:nvPr/>
        </p:nvSpPr>
        <p:spPr>
          <a:xfrm>
            <a:off x="224115" y="6298751"/>
            <a:ext cx="4614079" cy="271869"/>
          </a:xfrm>
          <a:prstGeom prst="rect">
            <a:avLst/>
          </a:prstGeom>
          <a:solidFill>
            <a:srgbClr val="FF99CC"/>
          </a:solidFill>
        </p:spPr>
        <p:txBody>
          <a:bodyPr wrap="square" rtlCol="0">
            <a:spAutoFit/>
          </a:bodyPr>
          <a:lstStyle/>
          <a:p>
            <a:pPr marL="0" marR="0" lvl="0" indent="0" algn="l" defTabSz="1280160" rtl="0" eaLnBrk="1" fontAlgn="auto" latinLnBrk="0" hangingPunct="1">
              <a:lnSpc>
                <a:spcPts val="1400"/>
              </a:lnSpc>
              <a:spcBef>
                <a:spcPts val="0"/>
              </a:spcBef>
              <a:spcAft>
                <a:spcPts val="30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取組方針１　生物多様性の理解と生物多様性に資する行動の促進</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8" name="テキスト ボックス 37">
            <a:extLst>
              <a:ext uri="{FF2B5EF4-FFF2-40B4-BE49-F238E27FC236}">
                <a16:creationId xmlns:a16="http://schemas.microsoft.com/office/drawing/2014/main" id="{B5139146-10F9-4644-B989-43ADBDF39572}"/>
              </a:ext>
            </a:extLst>
          </p:cNvPr>
          <p:cNvSpPr txBox="1"/>
          <p:nvPr/>
        </p:nvSpPr>
        <p:spPr>
          <a:xfrm>
            <a:off x="224115" y="7256287"/>
            <a:ext cx="4614078" cy="271869"/>
          </a:xfrm>
          <a:prstGeom prst="rect">
            <a:avLst/>
          </a:prstGeom>
          <a:solidFill>
            <a:srgbClr val="81DFFE"/>
          </a:solidFill>
        </p:spPr>
        <p:txBody>
          <a:bodyPr wrap="square" rtlCol="0">
            <a:spAutoFit/>
          </a:bodyPr>
          <a:lstStyle/>
          <a:p>
            <a:pPr>
              <a:lnSpc>
                <a:spcPts val="1400"/>
              </a:lnSpc>
              <a:spcAft>
                <a:spcPts val="300"/>
              </a:spcAft>
              <a:defRPr/>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取組方針２　自然資本の持続可能な利用、維持・充実</a:t>
            </a:r>
            <a:r>
              <a:rPr lang="en-US" altLang="ja-JP" sz="1200" b="1" dirty="0">
                <a:latin typeface="Meiryo UI" panose="020B0604030504040204" pitchFamily="50" charset="-128"/>
                <a:ea typeface="Meiryo UI" panose="020B0604030504040204" pitchFamily="50" charset="-128"/>
              </a:rPr>
              <a:t>】</a:t>
            </a:r>
          </a:p>
        </p:txBody>
      </p:sp>
      <p:sp>
        <p:nvSpPr>
          <p:cNvPr id="39" name="テキスト ボックス 38">
            <a:extLst>
              <a:ext uri="{FF2B5EF4-FFF2-40B4-BE49-F238E27FC236}">
                <a16:creationId xmlns:a16="http://schemas.microsoft.com/office/drawing/2014/main" id="{789557EF-185E-4D6D-8F17-0503639DFBC9}"/>
              </a:ext>
            </a:extLst>
          </p:cNvPr>
          <p:cNvSpPr txBox="1"/>
          <p:nvPr/>
        </p:nvSpPr>
        <p:spPr>
          <a:xfrm>
            <a:off x="224115" y="8887385"/>
            <a:ext cx="4614078" cy="271869"/>
          </a:xfrm>
          <a:prstGeom prst="rect">
            <a:avLst/>
          </a:prstGeom>
          <a:solidFill>
            <a:srgbClr val="A3F94D"/>
          </a:solidFill>
        </p:spPr>
        <p:txBody>
          <a:bodyPr wrap="square" rtlCol="0">
            <a:spAutoFit/>
          </a:bodyPr>
          <a:lstStyle/>
          <a:p>
            <a:pPr>
              <a:lnSpc>
                <a:spcPts val="1400"/>
              </a:lnSpc>
              <a:spcAft>
                <a:spcPts val="300"/>
              </a:spcAft>
            </a:pP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取組方針３　生物多様性保全に資する仕組みづくりの推進</a:t>
            </a:r>
            <a:r>
              <a:rPr lang="en-US" altLang="ja-JP" sz="1200" b="1" dirty="0">
                <a:latin typeface="Meiryo UI" panose="020B0604030504040204" pitchFamily="50" charset="-128"/>
                <a:ea typeface="Meiryo UI" panose="020B0604030504040204" pitchFamily="50" charset="-128"/>
              </a:rPr>
              <a:t>】</a:t>
            </a:r>
          </a:p>
        </p:txBody>
      </p:sp>
      <p:sp>
        <p:nvSpPr>
          <p:cNvPr id="40" name="テキスト ボックス 39">
            <a:extLst>
              <a:ext uri="{FF2B5EF4-FFF2-40B4-BE49-F238E27FC236}">
                <a16:creationId xmlns:a16="http://schemas.microsoft.com/office/drawing/2014/main" id="{9120AFF9-75C4-48B0-B95E-4978E118DB39}"/>
              </a:ext>
            </a:extLst>
          </p:cNvPr>
          <p:cNvSpPr txBox="1"/>
          <p:nvPr/>
        </p:nvSpPr>
        <p:spPr>
          <a:xfrm>
            <a:off x="224115" y="7546952"/>
            <a:ext cx="7859802" cy="1246495"/>
          </a:xfrm>
          <a:prstGeom prst="rect">
            <a:avLst/>
          </a:prstGeom>
          <a:noFill/>
        </p:spPr>
        <p:txBody>
          <a:bodyPr wrap="square" rtlCol="0">
            <a:spAutoFit/>
          </a:bodyPr>
          <a:lstStyle/>
          <a:p>
            <a:pPr>
              <a:lnSpc>
                <a:spcPts val="1400"/>
              </a:lnSpc>
              <a:spcAft>
                <a:spcPts val="300"/>
              </a:spcAft>
            </a:pPr>
            <a:r>
              <a:rPr lang="ja-JP" altLang="en-US" sz="1200" dirty="0">
                <a:latin typeface="Meiryo UI" panose="020B0604030504040204" pitchFamily="50" charset="-128"/>
                <a:ea typeface="Meiryo UI" panose="020B0604030504040204" pitchFamily="50" charset="-128"/>
              </a:rPr>
              <a:t>〇生物多様性保全に取り組む企業・団体をサポートする「おおさか生物多様性応援宣言」登録制度を開始</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R7.9</a:t>
            </a:r>
            <a:r>
              <a:rPr lang="ja-JP" altLang="en-US" sz="1200" dirty="0">
                <a:latin typeface="Meiryo UI" panose="020B0604030504040204" pitchFamily="50" charset="-128"/>
                <a:ea typeface="Meiryo UI" panose="020B0604030504040204" pitchFamily="50" charset="-128"/>
              </a:rPr>
              <a:t>末時点 </a:t>
            </a:r>
            <a:r>
              <a:rPr lang="en-US" altLang="ja-JP" sz="1200" dirty="0">
                <a:latin typeface="Meiryo UI" panose="020B0604030504040204" pitchFamily="50" charset="-128"/>
                <a:ea typeface="Meiryo UI" panose="020B0604030504040204" pitchFamily="50" charset="-128"/>
              </a:rPr>
              <a:t>120</a:t>
            </a:r>
            <a:r>
              <a:rPr lang="ja-JP" altLang="en-US" sz="1200" dirty="0">
                <a:latin typeface="Meiryo UI" panose="020B0604030504040204" pitchFamily="50" charset="-128"/>
                <a:ea typeface="Meiryo UI" panose="020B0604030504040204" pitchFamily="50" charset="-128"/>
              </a:rPr>
              <a:t>企業・団体が宣言）</a:t>
            </a:r>
            <a:endParaRPr lang="en-US" altLang="ja-JP" sz="1200" dirty="0">
              <a:latin typeface="Meiryo UI" panose="020B0604030504040204" pitchFamily="50" charset="-128"/>
              <a:ea typeface="Meiryo UI" panose="020B0604030504040204" pitchFamily="50" charset="-128"/>
            </a:endParaRPr>
          </a:p>
          <a:p>
            <a:pPr>
              <a:lnSpc>
                <a:spcPts val="1400"/>
              </a:lnSpc>
              <a:spcAft>
                <a:spcPts val="300"/>
              </a:spcAft>
            </a:pPr>
            <a:r>
              <a:rPr lang="ja-JP" altLang="en-US" sz="1200" dirty="0">
                <a:latin typeface="Meiryo UI" panose="020B0604030504040204" pitchFamily="50" charset="-128"/>
                <a:ea typeface="Meiryo UI" panose="020B0604030504040204" pitchFamily="50" charset="-128"/>
              </a:rPr>
              <a:t>〇府内で確認されている特定外来生物について、種ごとの特徴や分布情報などを整理した「大阪府特定外来生物アラートリスト」</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を作成。クビアカツヤカミキリ対策として技術研修会や府民参加の捕獲大会を実施</a:t>
            </a:r>
            <a:endParaRPr lang="en-US" altLang="ja-JP" sz="1200" dirty="0">
              <a:latin typeface="Meiryo UI" panose="020B0604030504040204" pitchFamily="50" charset="-128"/>
              <a:ea typeface="Meiryo UI" panose="020B0604030504040204" pitchFamily="50" charset="-128"/>
            </a:endParaRPr>
          </a:p>
          <a:p>
            <a:pPr>
              <a:lnSpc>
                <a:spcPts val="1400"/>
              </a:lnSpc>
              <a:spcAft>
                <a:spcPts val="300"/>
              </a:spcAft>
            </a:pPr>
            <a:r>
              <a:rPr lang="ja-JP" altLang="en-US" sz="1200" dirty="0">
                <a:latin typeface="Meiryo UI" panose="020B0604030504040204" pitchFamily="50" charset="-128"/>
                <a:ea typeface="Meiryo UI" panose="020B0604030504040204" pitchFamily="50" charset="-128"/>
              </a:rPr>
              <a:t>〇「堺第</a:t>
            </a:r>
            <a:r>
              <a:rPr lang="en-US" altLang="ja-JP" sz="1200" dirty="0">
                <a:latin typeface="Meiryo UI" panose="020B0604030504040204" pitchFamily="50" charset="-128"/>
                <a:ea typeface="Meiryo UI" panose="020B0604030504040204" pitchFamily="50" charset="-128"/>
              </a:rPr>
              <a:t>7-3</a:t>
            </a:r>
            <a:r>
              <a:rPr lang="ja-JP" altLang="en-US" sz="1200" dirty="0">
                <a:latin typeface="Meiryo UI" panose="020B0604030504040204" pitchFamily="50" charset="-128"/>
                <a:ea typeface="Meiryo UI" panose="020B0604030504040204" pitchFamily="50" charset="-128"/>
              </a:rPr>
              <a:t>区 共生の森」にて府民及び</a:t>
            </a:r>
            <a:r>
              <a:rPr lang="en-US" altLang="ja-JP" sz="1200" dirty="0">
                <a:latin typeface="Meiryo UI" panose="020B0604030504040204" pitchFamily="50" charset="-128"/>
                <a:ea typeface="Meiryo UI" panose="020B0604030504040204" pitchFamily="50" charset="-128"/>
              </a:rPr>
              <a:t>NPO</a:t>
            </a:r>
            <a:r>
              <a:rPr lang="ja-JP" altLang="en-US" sz="1200" dirty="0">
                <a:latin typeface="Meiryo UI" panose="020B0604030504040204" pitchFamily="50" charset="-128"/>
                <a:ea typeface="Meiryo UI" panose="020B0604030504040204" pitchFamily="50" charset="-128"/>
              </a:rPr>
              <a:t>等と共同による森づくりを実施し、これまでにのべ</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万</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千人参加し、</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万</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千本を植樹（</a:t>
            </a:r>
            <a:r>
              <a:rPr lang="en-US" altLang="ja-JP" sz="1200" dirty="0">
                <a:latin typeface="Meiryo UI" panose="020B0604030504040204" pitchFamily="50" charset="-128"/>
                <a:ea typeface="Meiryo UI" panose="020B0604030504040204" pitchFamily="50" charset="-128"/>
              </a:rPr>
              <a:t>R6.10 </a:t>
            </a:r>
            <a:r>
              <a:rPr lang="ja-JP" altLang="en-US" sz="1200" dirty="0">
                <a:latin typeface="Meiryo UI" panose="020B0604030504040204" pitchFamily="50" charset="-128"/>
                <a:ea typeface="Meiryo UI" panose="020B0604030504040204" pitchFamily="50" charset="-128"/>
              </a:rPr>
              <a:t>自然共生サイト認定）</a:t>
            </a:r>
            <a:endParaRPr lang="en-US" altLang="ja-JP" sz="1200"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C7F596B4-4240-4D92-82D9-29F51F333799}"/>
              </a:ext>
            </a:extLst>
          </p:cNvPr>
          <p:cNvSpPr txBox="1"/>
          <p:nvPr/>
        </p:nvSpPr>
        <p:spPr>
          <a:xfrm>
            <a:off x="224115" y="9168760"/>
            <a:ext cx="7713761" cy="271869"/>
          </a:xfrm>
          <a:prstGeom prst="rect">
            <a:avLst/>
          </a:prstGeom>
          <a:noFill/>
        </p:spPr>
        <p:txBody>
          <a:bodyPr wrap="square" rtlCol="0">
            <a:spAutoFit/>
          </a:bodyPr>
          <a:lstStyle/>
          <a:p>
            <a:pPr>
              <a:lnSpc>
                <a:spcPts val="1400"/>
              </a:lnSpc>
              <a:spcAft>
                <a:spcPts val="300"/>
              </a:spcAft>
            </a:pPr>
            <a:r>
              <a:rPr lang="ja-JP" altLang="en-US" sz="1200" dirty="0">
                <a:latin typeface="Meiryo UI" panose="020B0604030504040204" pitchFamily="50" charset="-128"/>
                <a:ea typeface="Meiryo UI" panose="020B0604030504040204" pitchFamily="50" charset="-128"/>
              </a:rPr>
              <a:t>〇絶滅のおそれのある野生動植物等について、絶滅への危険度に応じてランク付けした「大阪府レッドリスト</a:t>
            </a:r>
            <a:r>
              <a:rPr lang="en-US" altLang="ja-JP" sz="1200" dirty="0">
                <a:latin typeface="Meiryo UI" panose="020B0604030504040204" pitchFamily="50" charset="-128"/>
                <a:ea typeface="Meiryo UI" panose="020B0604030504040204" pitchFamily="50" charset="-128"/>
              </a:rPr>
              <a:t>2014</a:t>
            </a:r>
            <a:r>
              <a:rPr lang="ja-JP" altLang="en-US" sz="1200" dirty="0">
                <a:latin typeface="Meiryo UI" panose="020B0604030504040204" pitchFamily="50" charset="-128"/>
                <a:ea typeface="Meiryo UI" panose="020B0604030504040204" pitchFamily="50" charset="-128"/>
              </a:rPr>
              <a:t>」の改訂着手</a:t>
            </a:r>
          </a:p>
        </p:txBody>
      </p:sp>
    </p:spTree>
    <p:extLst>
      <p:ext uri="{BB962C8B-B14F-4D97-AF65-F5344CB8AC3E}">
        <p14:creationId xmlns:p14="http://schemas.microsoft.com/office/powerpoint/2010/main" val="288005335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690</Words>
  <Application>Microsoft Office PowerPoint</Application>
  <PresentationFormat>A3 297x420 mm</PresentationFormat>
  <Paragraphs>51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2025-07-23T03:03:09Z</dcterms:created>
  <dcterms:modified xsi:type="dcterms:W3CDTF">2025-11-26T02:26:58Z</dcterms:modified>
</cp:coreProperties>
</file>