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FF7FD94-2C8D-4281-AA0F-F62FF399CA1C}">
          <p14:sldIdLst>
            <p14:sldId id="256"/>
          </p14:sldIdLst>
        </p14:section>
        <p14:section name="タイトルなしのセクション" id="{88F43870-9777-49EF-95B2-7B32C2667C14}">
          <p14:sldIdLst/>
        </p14:section>
      </p14:sectionLst>
    </p:ex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09" autoAdjust="0"/>
    <p:restoredTop sz="96583" autoAdjust="0"/>
  </p:normalViewPr>
  <p:slideViewPr>
    <p:cSldViewPr>
      <p:cViewPr varScale="1">
        <p:scale>
          <a:sx n="51" d="100"/>
          <a:sy n="51" d="100"/>
        </p:scale>
        <p:origin x="1818" y="7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G0000SV0NS101\D10158w$\&#20316;&#26989;&#29992;\03_&#26045;&#35373;&#25972;&#20633;&#65319;&#65288;&#19978;&#38480;62GB&#65289;\03&#22586;&#31532;7-3&#21306;\03%20&#12456;&#12467;&#12479;&#12454;&#12531;\201&#12456;&#12467;&#12479;&#12454;&#12531;&#38306;&#20418;\02&#29031;&#20250;\&#12456;&#12467;&#12479;&#12454;&#12531;&#31292;&#20685;&#29366;&#27841;&#22577;&#21578;\R3\&#12456;&#12467;&#12479;&#12454;&#12531;&#12464;&#12521;&#12501;&#65288;&#65374;R3&#6528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'経年推移（概略）'!$B$40</c:f>
          <c:strCache>
            <c:ptCount val="1"/>
            <c:pt idx="0">
              <c:v>搬入量の推移</c:v>
            </c:pt>
          </c:strCache>
        </c:strRef>
      </c:tx>
      <c:layout>
        <c:manualLayout>
          <c:xMode val="edge"/>
          <c:yMode val="edge"/>
          <c:x val="0.41075329792764009"/>
          <c:y val="3.8756992371957864E-2"/>
        </c:manualLayout>
      </c:layout>
      <c:overlay val="0"/>
      <c:txPr>
        <a:bodyPr/>
        <a:lstStyle/>
        <a:p>
          <a:pPr>
            <a:defRPr sz="1000"/>
          </a:pPr>
          <a:endParaRPr lang="ja-JP"/>
        </a:p>
      </c:txPr>
    </c:title>
    <c:autoTitleDeleted val="0"/>
    <c:plotArea>
      <c:layout>
        <c:manualLayout>
          <c:layoutTarget val="inner"/>
          <c:xMode val="edge"/>
          <c:yMode val="edge"/>
          <c:x val="0.11004656737725454"/>
          <c:y val="0.18156807435277914"/>
          <c:w val="0.84640900364117844"/>
          <c:h val="0.63529867357715208"/>
        </c:manualLayout>
      </c:layout>
      <c:barChart>
        <c:barDir val="col"/>
        <c:grouping val="stacked"/>
        <c:varyColors val="0"/>
        <c:ser>
          <c:idx val="0"/>
          <c:order val="0"/>
          <c:tx>
            <c:strRef>
              <c:f>'経年推移（概略）'!$E$42</c:f>
              <c:strCache>
                <c:ptCount val="1"/>
                <c:pt idx="0">
                  <c:v>エコタウン全体</c:v>
                </c:pt>
              </c:strCache>
            </c:strRef>
          </c:tx>
          <c:spPr>
            <a:solidFill>
              <a:sysClr val="windowText" lastClr="000000"/>
            </a:solidFill>
            <a:ln>
              <a:solidFill>
                <a:schemeClr val="tx1"/>
              </a:solidFill>
            </a:ln>
          </c:spPr>
          <c:invertIfNegative val="0"/>
          <c:cat>
            <c:strRef>
              <c:f>'経年推移（概略）'!$B$43:$B$57</c:f>
              <c:strCache>
                <c:ptCount val="15"/>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strCache>
            </c:strRef>
          </c:cat>
          <c:val>
            <c:numRef>
              <c:f>'経年推移（概略）'!$E$43:$E$57</c:f>
              <c:numCache>
                <c:formatCode>#,##0_);[Red]\(#,##0\)</c:formatCode>
                <c:ptCount val="15"/>
                <c:pt idx="0">
                  <c:v>92562</c:v>
                </c:pt>
                <c:pt idx="1">
                  <c:v>122146.2</c:v>
                </c:pt>
                <c:pt idx="2">
                  <c:v>93743</c:v>
                </c:pt>
                <c:pt idx="3">
                  <c:v>112803.8</c:v>
                </c:pt>
                <c:pt idx="4">
                  <c:v>110325.40000000001</c:v>
                </c:pt>
                <c:pt idx="5">
                  <c:v>126797</c:v>
                </c:pt>
                <c:pt idx="6">
                  <c:v>143570.5</c:v>
                </c:pt>
                <c:pt idx="7">
                  <c:v>151614.79999999999</c:v>
                </c:pt>
                <c:pt idx="8">
                  <c:v>158171.1</c:v>
                </c:pt>
                <c:pt idx="9">
                  <c:v>148161</c:v>
                </c:pt>
                <c:pt idx="10">
                  <c:v>156782.88</c:v>
                </c:pt>
                <c:pt idx="11">
                  <c:v>172543.12</c:v>
                </c:pt>
                <c:pt idx="12">
                  <c:v>161589.97999999998</c:v>
                </c:pt>
                <c:pt idx="13">
                  <c:v>132217.91500000004</c:v>
                </c:pt>
                <c:pt idx="14">
                  <c:v>149205.30800000002</c:v>
                </c:pt>
              </c:numCache>
            </c:numRef>
          </c:val>
          <c:extLst>
            <c:ext xmlns:c16="http://schemas.microsoft.com/office/drawing/2014/chart" uri="{C3380CC4-5D6E-409C-BE32-E72D297353CC}">
              <c16:uniqueId val="{00000000-DF5E-4406-B919-FA80722EF69F}"/>
            </c:ext>
          </c:extLst>
        </c:ser>
        <c:dLbls>
          <c:showLegendKey val="0"/>
          <c:showVal val="0"/>
          <c:showCatName val="0"/>
          <c:showSerName val="0"/>
          <c:showPercent val="0"/>
          <c:showBubbleSize val="0"/>
        </c:dLbls>
        <c:gapWidth val="150"/>
        <c:overlap val="100"/>
        <c:axId val="94916096"/>
        <c:axId val="94771968"/>
      </c:barChart>
      <c:catAx>
        <c:axId val="94916096"/>
        <c:scaling>
          <c:orientation val="minMax"/>
        </c:scaling>
        <c:delete val="0"/>
        <c:axPos val="b"/>
        <c:numFmt formatCode="General" sourceLinked="0"/>
        <c:majorTickMark val="none"/>
        <c:minorTickMark val="none"/>
        <c:tickLblPos val="nextTo"/>
        <c:crossAx val="94771968"/>
        <c:crosses val="autoZero"/>
        <c:auto val="1"/>
        <c:lblAlgn val="ctr"/>
        <c:lblOffset val="100"/>
        <c:noMultiLvlLbl val="0"/>
      </c:catAx>
      <c:valAx>
        <c:axId val="94771968"/>
        <c:scaling>
          <c:orientation val="minMax"/>
        </c:scaling>
        <c:delete val="0"/>
        <c:axPos val="l"/>
        <c:majorGridlines/>
        <c:numFmt formatCode="#,##0_);[Red]\(#,##0\)" sourceLinked="1"/>
        <c:majorTickMark val="none"/>
        <c:minorTickMark val="none"/>
        <c:tickLblPos val="nextTo"/>
        <c:crossAx val="94916096"/>
        <c:crosses val="autoZero"/>
        <c:crossBetween val="between"/>
        <c:dispUnits>
          <c:builtInUnit val="tenThousands"/>
        </c:dispUnits>
      </c:valAx>
    </c:plotArea>
    <c:plotVisOnly val="1"/>
    <c:dispBlanksAs val="gap"/>
    <c:showDLblsOverMax val="0"/>
  </c:chart>
  <c:spPr>
    <a:ln>
      <a:noFill/>
    </a:ln>
  </c:spPr>
  <c:txPr>
    <a:bodyPr/>
    <a:lstStyle/>
    <a:p>
      <a:pPr>
        <a:defRPr sz="900"/>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0.55584</cdr:x>
      <cdr:y>1</cdr:y>
    </cdr:to>
    <cdr:sp macro="" textlink="">
      <cdr:nvSpPr>
        <cdr:cNvPr id="2" name="正方形/長方形 1"/>
        <cdr:cNvSpPr/>
      </cdr:nvSpPr>
      <cdr:spPr>
        <a:xfrm xmlns:a="http://schemas.openxmlformats.org/drawingml/2006/main">
          <a:off x="0" y="0"/>
          <a:ext cx="2074346" cy="15708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900" dirty="0"/>
            <a:t>単位（万</a:t>
          </a:r>
          <a:r>
            <a:rPr kumimoji="1" lang="en-US" altLang="ja-JP" sz="900" dirty="0"/>
            <a:t>t</a:t>
          </a:r>
          <a:r>
            <a:rPr kumimoji="1" lang="ja-JP" altLang="en-US" sz="900" dirty="0"/>
            <a:t>）</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2023/7/7</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1.xml"/><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2"/>
          <a:srcRect l="29752" t="47989" b="2392"/>
          <a:stretch/>
        </p:blipFill>
        <p:spPr>
          <a:xfrm>
            <a:off x="8769765" y="5592688"/>
            <a:ext cx="3680514" cy="1728192"/>
          </a:xfrm>
          <a:prstGeom prst="rect">
            <a:avLst/>
          </a:prstGeom>
        </p:spPr>
      </p:pic>
      <p:sp>
        <p:nvSpPr>
          <p:cNvPr id="47" name="テキスト ボックス 46"/>
          <p:cNvSpPr txBox="1"/>
          <p:nvPr/>
        </p:nvSpPr>
        <p:spPr>
          <a:xfrm>
            <a:off x="-5387" y="912168"/>
            <a:ext cx="4533979" cy="4317762"/>
          </a:xfrm>
          <a:prstGeom prst="roundRect">
            <a:avLst>
              <a:gd name="adj" fmla="val 6211"/>
            </a:avLst>
          </a:prstGeom>
          <a:noFill/>
          <a:ln w="6350">
            <a:noFill/>
          </a:ln>
        </p:spPr>
        <p:txBody>
          <a:bodyPr wrap="square" rtlCol="0">
            <a:spAutoFit/>
          </a:bodyPr>
          <a:lstStyle/>
          <a:p>
            <a:pPr>
              <a:lnSpc>
                <a:spcPts val="1600"/>
              </a:lnSpc>
            </a:pPr>
            <a:r>
              <a:rPr lang="ja-JP" altLang="en-US" sz="1100" dirty="0" smtClean="0">
                <a:latin typeface="Meiryo UI" panose="020B0604030504040204" pitchFamily="50" charset="-128"/>
                <a:ea typeface="Meiryo UI" panose="020B0604030504040204" pitchFamily="50" charset="-128"/>
              </a:rPr>
              <a:t>○　大阪府は</a:t>
            </a:r>
            <a:r>
              <a:rPr lang="ja-JP" altLang="ja-JP" sz="1100" dirty="0" smtClean="0">
                <a:latin typeface="Meiryo UI" panose="020B0604030504040204" pitchFamily="50" charset="-128"/>
                <a:ea typeface="Meiryo UI" panose="020B0604030504040204" pitchFamily="50" charset="-128"/>
              </a:rPr>
              <a:t>、</a:t>
            </a:r>
            <a:r>
              <a:rPr lang="ja-JP" altLang="ja-JP" sz="1100" dirty="0">
                <a:latin typeface="Meiryo UI" panose="020B0604030504040204" pitchFamily="50" charset="-128"/>
                <a:ea typeface="Meiryo UI" panose="020B0604030504040204" pitchFamily="50" charset="-128"/>
              </a:rPr>
              <a:t>大量に発生する廃棄物、全国に比べ低いリサイクル率、</a:t>
            </a:r>
            <a:r>
              <a:rPr lang="ja-JP" altLang="ja-JP" sz="1100" dirty="0" smtClean="0">
                <a:latin typeface="Meiryo UI" panose="020B0604030504040204" pitchFamily="50" charset="-128"/>
                <a:ea typeface="Meiryo UI" panose="020B0604030504040204" pitchFamily="50" charset="-128"/>
              </a:rPr>
              <a:t>新た</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な</a:t>
            </a:r>
            <a:r>
              <a:rPr lang="ja-JP" altLang="ja-JP" sz="1100" dirty="0">
                <a:latin typeface="Meiryo UI" panose="020B0604030504040204" pitchFamily="50" charset="-128"/>
                <a:ea typeface="Meiryo UI" panose="020B0604030504040204" pitchFamily="50" charset="-128"/>
              </a:rPr>
              <a:t>廃棄物処理施設の立地困難等の課題解決を図るため</a:t>
            </a:r>
            <a:r>
              <a:rPr lang="ja-JP" altLang="ja-JP"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H14</a:t>
            </a:r>
            <a:r>
              <a:rPr lang="ja-JP" altLang="ja-JP" sz="1100" dirty="0">
                <a:latin typeface="Meiryo UI" panose="020B0604030504040204" pitchFamily="50" charset="-128"/>
                <a:ea typeface="Meiryo UI" panose="020B0604030504040204" pitchFamily="50" charset="-128"/>
              </a:rPr>
              <a:t>年に</a:t>
            </a:r>
            <a:r>
              <a:rPr lang="ja-JP" altLang="ja-JP" sz="1100" dirty="0" smtClean="0">
                <a:latin typeface="Meiryo UI" panose="020B0604030504040204" pitchFamily="50" charset="-128"/>
                <a:ea typeface="Meiryo UI" panose="020B0604030504040204" pitchFamily="50" charset="-128"/>
              </a:rPr>
              <a:t>リサイ</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クル</a:t>
            </a:r>
            <a:r>
              <a:rPr lang="ja-JP" altLang="ja-JP" sz="1100" dirty="0">
                <a:latin typeface="Meiryo UI" panose="020B0604030504040204" pitchFamily="50" charset="-128"/>
                <a:ea typeface="Meiryo UI" panose="020B0604030504040204" pitchFamily="50" charset="-128"/>
              </a:rPr>
              <a:t>技術の公募を行い、外部識者等で構成する検討委員会で評価</a:t>
            </a:r>
            <a:r>
              <a:rPr lang="ja-JP" altLang="ja-JP" sz="1100" dirty="0" smtClean="0">
                <a:latin typeface="Meiryo UI" panose="020B0604030504040204" pitchFamily="50" charset="-128"/>
                <a:ea typeface="Meiryo UI" panose="020B0604030504040204" pitchFamily="50" charset="-128"/>
              </a:rPr>
              <a:t>・選</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定</a:t>
            </a:r>
            <a:r>
              <a:rPr lang="ja-JP" altLang="ja-JP" sz="1100" dirty="0">
                <a:latin typeface="Meiryo UI" panose="020B0604030504040204" pitchFamily="50" charset="-128"/>
                <a:ea typeface="Meiryo UI" panose="020B0604030504040204" pitchFamily="50" charset="-128"/>
              </a:rPr>
              <a:t>の上、府有地である堺第</a:t>
            </a:r>
            <a:r>
              <a:rPr lang="en-US" altLang="ja-JP" sz="1100" dirty="0">
                <a:latin typeface="Meiryo UI" panose="020B0604030504040204" pitchFamily="50" charset="-128"/>
                <a:ea typeface="Meiryo UI" panose="020B0604030504040204" pitchFamily="50" charset="-128"/>
              </a:rPr>
              <a:t>7-3</a:t>
            </a:r>
            <a:r>
              <a:rPr lang="ja-JP" altLang="ja-JP" sz="1100" dirty="0">
                <a:latin typeface="Meiryo UI" panose="020B0604030504040204" pitchFamily="50" charset="-128"/>
                <a:ea typeface="Meiryo UI" panose="020B0604030504040204" pitchFamily="50" charset="-128"/>
              </a:rPr>
              <a:t>区産業廃棄物最終処分場</a:t>
            </a:r>
            <a:r>
              <a:rPr lang="ja-JP" altLang="ja-JP" sz="1100" dirty="0" smtClean="0">
                <a:latin typeface="Meiryo UI" panose="020B0604030504040204" pitchFamily="50" charset="-128"/>
                <a:ea typeface="Meiryo UI" panose="020B0604030504040204" pitchFamily="50" charset="-128"/>
              </a:rPr>
              <a:t>跡地</a:t>
            </a:r>
            <a:r>
              <a:rPr lang="ja-JP" altLang="en-US" sz="1100" dirty="0" smtClean="0">
                <a:latin typeface="Meiryo UI" panose="020B0604030504040204" pitchFamily="50" charset="-128"/>
                <a:ea typeface="Meiryo UI" panose="020B0604030504040204" pitchFamily="50" charset="-128"/>
              </a:rPr>
              <a:t>への</a:t>
            </a:r>
            <a:r>
              <a:rPr lang="ja-JP" altLang="ja-JP" sz="1100" dirty="0" smtClean="0">
                <a:latin typeface="Meiryo UI" panose="020B0604030504040204" pitchFamily="50" charset="-128"/>
                <a:ea typeface="Meiryo UI" panose="020B0604030504040204" pitchFamily="50" charset="-128"/>
              </a:rPr>
              <a:t>リサイ</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クル施設立地</a:t>
            </a:r>
            <a:r>
              <a:rPr lang="ja-JP" altLang="en-US" sz="1100" dirty="0" smtClean="0">
                <a:latin typeface="Meiryo UI" panose="020B0604030504040204" pitchFamily="50" charset="-128"/>
                <a:ea typeface="Meiryo UI" panose="020B0604030504040204" pitchFamily="50" charset="-128"/>
              </a:rPr>
              <a:t>を進めてきた</a:t>
            </a:r>
            <a:r>
              <a:rPr lang="ja-JP" altLang="ja-JP" sz="1100" dirty="0" smtClean="0">
                <a:latin typeface="Meiryo UI" panose="020B0604030504040204" pitchFamily="50" charset="-128"/>
                <a:ea typeface="Meiryo UI" panose="020B0604030504040204" pitchFamily="50" charset="-128"/>
              </a:rPr>
              <a:t>。</a:t>
            </a:r>
          </a:p>
          <a:p>
            <a:pPr>
              <a:lnSpc>
                <a:spcPts val="1600"/>
              </a:lnSpc>
            </a:pPr>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pPr marL="88900" indent="-88900">
              <a:lnSpc>
                <a:spcPts val="16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H17.</a:t>
            </a:r>
            <a:r>
              <a:rPr lang="ja-JP" altLang="ja-JP" sz="1100" dirty="0" smtClean="0">
                <a:latin typeface="Meiryo UI" panose="020B0604030504040204" pitchFamily="50" charset="-128"/>
                <a:ea typeface="Meiryo UI" panose="020B0604030504040204" pitchFamily="50" charset="-128"/>
              </a:rPr>
              <a:t>７に</a:t>
            </a:r>
            <a:r>
              <a:rPr lang="ja-JP" altLang="en-US" sz="1100" dirty="0" smtClean="0">
                <a:latin typeface="Meiryo UI" panose="020B0604030504040204" pitchFamily="50" charset="-128"/>
                <a:ea typeface="Meiryo UI" panose="020B0604030504040204" pitchFamily="50" charset="-128"/>
              </a:rPr>
              <a:t>は</a:t>
            </a:r>
            <a:r>
              <a:rPr lang="ja-JP" altLang="ja-JP" sz="1100" dirty="0" smtClean="0">
                <a:latin typeface="Meiryo UI" panose="020B0604030504040204" pitchFamily="50" charset="-128"/>
                <a:ea typeface="Meiryo UI" panose="020B0604030504040204" pitchFamily="50" charset="-128"/>
              </a:rPr>
              <a:t>、</a:t>
            </a:r>
            <a:r>
              <a:rPr lang="ja-JP" altLang="ja-JP" sz="1100" dirty="0">
                <a:latin typeface="Meiryo UI" panose="020B0604030504040204" pitchFamily="50" charset="-128"/>
                <a:ea typeface="Meiryo UI" panose="020B0604030504040204" pitchFamily="50" charset="-128"/>
              </a:rPr>
              <a:t>府域における廃棄物処理・リサイクル施設</a:t>
            </a:r>
            <a:r>
              <a:rPr lang="ja-JP" altLang="ja-JP" sz="1100" dirty="0" smtClean="0">
                <a:latin typeface="Meiryo UI" panose="020B0604030504040204" pitchFamily="50" charset="-128"/>
                <a:ea typeface="Meiryo UI" panose="020B0604030504040204" pitchFamily="50" charset="-128"/>
              </a:rPr>
              <a:t>の整備を推進</a:t>
            </a:r>
            <a:r>
              <a:rPr lang="ja-JP" altLang="ja-JP" sz="1100" dirty="0">
                <a:latin typeface="Meiryo UI" panose="020B0604030504040204" pitchFamily="50" charset="-128"/>
                <a:ea typeface="Meiryo UI" panose="020B0604030504040204" pitchFamily="50" charset="-128"/>
              </a:rPr>
              <a:t>するにあたっての具体的な方針として、「大阪府</a:t>
            </a:r>
            <a:r>
              <a:rPr lang="ja-JP" altLang="ja-JP" sz="1100" dirty="0" smtClean="0">
                <a:latin typeface="Meiryo UI" panose="020B0604030504040204" pitchFamily="50" charset="-128"/>
                <a:ea typeface="Meiryo UI" panose="020B0604030504040204" pitchFamily="50" charset="-128"/>
              </a:rPr>
              <a:t>エコタウンプラン</a:t>
            </a:r>
            <a:r>
              <a:rPr lang="ja-JP" altLang="en-US" sz="1100" dirty="0" smtClean="0">
                <a:latin typeface="Meiryo UI" panose="020B0604030504040204" pitchFamily="50" charset="-128"/>
                <a:ea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rPr>
              <a:t>を策定</a:t>
            </a:r>
            <a:r>
              <a:rPr lang="ja-JP" altLang="ja-JP" sz="1100" dirty="0">
                <a:latin typeface="Meiryo UI" panose="020B0604030504040204" pitchFamily="50" charset="-128"/>
                <a:ea typeface="Meiryo UI" panose="020B0604030504040204" pitchFamily="50" charset="-128"/>
              </a:rPr>
              <a:t>し、国の承認を</a:t>
            </a:r>
            <a:r>
              <a:rPr lang="ja-JP" altLang="ja-JP" sz="1100" dirty="0" smtClean="0">
                <a:latin typeface="Meiryo UI" panose="020B0604030504040204" pitchFamily="50" charset="-128"/>
                <a:ea typeface="Meiryo UI" panose="020B0604030504040204" pitchFamily="50" charset="-128"/>
              </a:rPr>
              <a:t>受け</a:t>
            </a:r>
            <a:r>
              <a:rPr lang="ja-JP" altLang="en-US" sz="1100" dirty="0" smtClean="0">
                <a:latin typeface="Meiryo UI" panose="020B0604030504040204" pitchFamily="50" charset="-128"/>
                <a:ea typeface="Meiryo UI" panose="020B0604030504040204" pitchFamily="50" charset="-128"/>
              </a:rPr>
              <a:t>た</a:t>
            </a:r>
            <a:r>
              <a:rPr lang="ja-JP" altLang="ja-JP" sz="1100" dirty="0" smtClean="0">
                <a:latin typeface="Meiryo UI" panose="020B0604030504040204" pitchFamily="50" charset="-128"/>
                <a:ea typeface="Meiryo UI" panose="020B0604030504040204" pitchFamily="50" charset="-128"/>
              </a:rPr>
              <a:t>エコタウン事業</a:t>
            </a:r>
            <a:r>
              <a:rPr lang="ja-JP" altLang="en-US" sz="1100" dirty="0">
                <a:latin typeface="Meiryo UI" panose="020B0604030504040204" pitchFamily="50" charset="-128"/>
                <a:ea typeface="Meiryo UI" panose="020B0604030504040204" pitchFamily="50" charset="-128"/>
              </a:rPr>
              <a:t>として</a:t>
            </a:r>
            <a:r>
              <a:rPr lang="ja-JP" altLang="ja-JP" sz="1100" dirty="0" smtClean="0">
                <a:latin typeface="Meiryo UI" panose="020B0604030504040204" pitchFamily="50" charset="-128"/>
                <a:ea typeface="Meiryo UI" panose="020B0604030504040204" pitchFamily="50" charset="-128"/>
              </a:rPr>
              <a:t>事業者</a:t>
            </a:r>
            <a:r>
              <a:rPr lang="ja-JP" altLang="ja-JP" sz="1100" dirty="0">
                <a:latin typeface="Meiryo UI" panose="020B0604030504040204" pitchFamily="50" charset="-128"/>
                <a:ea typeface="Meiryo UI" panose="020B0604030504040204" pitchFamily="50" charset="-128"/>
              </a:rPr>
              <a:t>支援を</a:t>
            </a:r>
            <a:r>
              <a:rPr lang="ja-JP" altLang="ja-JP" sz="1100" dirty="0" smtClean="0">
                <a:latin typeface="Meiryo UI" panose="020B0604030504040204" pitchFamily="50" charset="-128"/>
                <a:ea typeface="Meiryo UI" panose="020B0604030504040204" pitchFamily="50" charset="-128"/>
              </a:rPr>
              <a:t>行ってきた</a:t>
            </a:r>
            <a:r>
              <a:rPr lang="ja-JP" altLang="ja-JP" sz="1100" dirty="0">
                <a:latin typeface="Meiryo UI" panose="020B0604030504040204" pitchFamily="50" charset="-128"/>
                <a:ea typeface="Meiryo UI" panose="020B0604030504040204" pitchFamily="50" charset="-128"/>
              </a:rPr>
              <a:t>。</a:t>
            </a:r>
          </a:p>
          <a:p>
            <a:pPr>
              <a:lnSpc>
                <a:spcPts val="1600"/>
              </a:lnSpc>
            </a:pPr>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プラン</a:t>
            </a:r>
            <a:r>
              <a:rPr lang="ja-JP" altLang="ja-JP" sz="1100" dirty="0">
                <a:latin typeface="Meiryo UI" panose="020B0604030504040204" pitchFamily="50" charset="-128"/>
                <a:ea typeface="Meiryo UI" panose="020B0604030504040204" pitchFamily="50" charset="-128"/>
              </a:rPr>
              <a:t>策定</a:t>
            </a:r>
            <a:r>
              <a:rPr lang="ja-JP" altLang="ja-JP" sz="1100" dirty="0" smtClean="0">
                <a:latin typeface="Meiryo UI" panose="020B0604030504040204" pitchFamily="50" charset="-128"/>
                <a:ea typeface="Meiryo UI" panose="020B0604030504040204" pitchFamily="50" charset="-128"/>
              </a:rPr>
              <a:t>から</a:t>
            </a:r>
            <a:r>
              <a:rPr lang="en-US" altLang="ja-JP" sz="1100" dirty="0" smtClean="0">
                <a:latin typeface="Meiryo UI" panose="020B0604030504040204" pitchFamily="50" charset="-128"/>
                <a:ea typeface="Meiryo UI" panose="020B0604030504040204" pitchFamily="50" charset="-128"/>
              </a:rPr>
              <a:t>18</a:t>
            </a:r>
            <a:r>
              <a:rPr lang="ja-JP" altLang="ja-JP" sz="1100" dirty="0">
                <a:latin typeface="Meiryo UI" panose="020B0604030504040204" pitchFamily="50" charset="-128"/>
                <a:ea typeface="Meiryo UI" panose="020B0604030504040204" pitchFamily="50" charset="-128"/>
              </a:rPr>
              <a:t>年が経過し</a:t>
            </a:r>
            <a:r>
              <a:rPr lang="ja-JP"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各種</a:t>
            </a:r>
            <a:r>
              <a:rPr lang="ja-JP" altLang="ja-JP" sz="1100" dirty="0" smtClean="0">
                <a:latin typeface="Meiryo UI" panose="020B0604030504040204" pitchFamily="50" charset="-128"/>
                <a:ea typeface="Meiryo UI" panose="020B0604030504040204" pitchFamily="50" charset="-128"/>
              </a:rPr>
              <a:t>リサイクル法</a:t>
            </a:r>
            <a:r>
              <a:rPr lang="ja-JP" altLang="ja-JP" sz="1100" dirty="0">
                <a:latin typeface="Meiryo UI" panose="020B0604030504040204" pitchFamily="50" charset="-128"/>
                <a:ea typeface="Meiryo UI" panose="020B0604030504040204" pitchFamily="50" charset="-128"/>
              </a:rPr>
              <a:t>の定着とともに</a:t>
            </a:r>
            <a:r>
              <a:rPr lang="ja-JP" altLang="ja-JP" sz="1100" dirty="0" smtClean="0">
                <a:latin typeface="Meiryo UI" panose="020B0604030504040204" pitchFamily="50" charset="-128"/>
                <a:ea typeface="Meiryo UI" panose="020B0604030504040204" pitchFamily="50" charset="-128"/>
              </a:rPr>
              <a:t>、廃棄</a:t>
            </a:r>
            <a:r>
              <a:rPr lang="ja-JP" altLang="ja-JP" sz="1100" dirty="0">
                <a:latin typeface="Meiryo UI" panose="020B0604030504040204" pitchFamily="50" charset="-128"/>
                <a:ea typeface="Meiryo UI" panose="020B0604030504040204" pitchFamily="50" charset="-128"/>
              </a:rPr>
              <a:t>物量は減少、リサイクル率は向上し、エコタウン事業も一定の成果</a:t>
            </a:r>
            <a:r>
              <a:rPr lang="ja-JP" altLang="ja-JP" sz="1100" dirty="0" smtClean="0">
                <a:latin typeface="Meiryo UI" panose="020B0604030504040204" pitchFamily="50" charset="-128"/>
                <a:ea typeface="Meiryo UI" panose="020B0604030504040204" pitchFamily="50" charset="-128"/>
              </a:rPr>
              <a:t>を出して</a:t>
            </a:r>
            <a:r>
              <a:rPr lang="ja-JP" altLang="ja-JP" sz="1100" dirty="0">
                <a:latin typeface="Meiryo UI" panose="020B0604030504040204" pitchFamily="50" charset="-128"/>
                <a:ea typeface="Meiryo UI" panose="020B0604030504040204" pitchFamily="50" charset="-128"/>
              </a:rPr>
              <a:t>いる。一方、カーボンニュートラルに対する機運の高まりや</a:t>
            </a:r>
            <a:r>
              <a:rPr lang="ja-JP" altLang="ja-JP" sz="1100" dirty="0" smtClean="0">
                <a:latin typeface="Meiryo UI" panose="020B0604030504040204" pitchFamily="50" charset="-128"/>
                <a:ea typeface="Meiryo UI" panose="020B0604030504040204" pitchFamily="50" charset="-128"/>
              </a:rPr>
              <a:t>プラスチック資源</a:t>
            </a:r>
            <a:r>
              <a:rPr lang="ja-JP" altLang="ja-JP" sz="1100" dirty="0">
                <a:latin typeface="Meiryo UI" panose="020B0604030504040204" pitchFamily="50" charset="-128"/>
                <a:ea typeface="Meiryo UI" panose="020B0604030504040204" pitchFamily="50" charset="-128"/>
              </a:rPr>
              <a:t>循環法の施行など</a:t>
            </a:r>
            <a:r>
              <a:rPr lang="ja-JP" altLang="ja-JP" sz="1100" dirty="0" smtClean="0">
                <a:latin typeface="Meiryo UI" panose="020B0604030504040204" pitchFamily="50" charset="-128"/>
                <a:ea typeface="Meiryo UI" panose="020B0604030504040204" pitchFamily="50" charset="-128"/>
              </a:rPr>
              <a:t>、社会経済情勢や環境関連産業を取り巻く状況が変化して</a:t>
            </a:r>
            <a:r>
              <a:rPr lang="ja-JP" altLang="en-US" sz="1100" dirty="0" smtClean="0">
                <a:latin typeface="Meiryo UI" panose="020B0604030504040204" pitchFamily="50" charset="-128"/>
                <a:ea typeface="Meiryo UI" panose="020B0604030504040204" pitchFamily="50" charset="-128"/>
              </a:rPr>
              <a:t>い</a:t>
            </a:r>
            <a:r>
              <a:rPr lang="ja-JP" altLang="ja-JP" sz="1100" dirty="0" smtClean="0">
                <a:latin typeface="Meiryo UI" panose="020B0604030504040204" pitchFamily="50" charset="-128"/>
                <a:ea typeface="Meiryo UI" panose="020B0604030504040204" pitchFamily="50" charset="-128"/>
              </a:rPr>
              <a:t>る</a:t>
            </a:r>
            <a:r>
              <a:rPr lang="ja-JP" altLang="ja-JP" sz="1100" dirty="0">
                <a:latin typeface="Meiryo UI" panose="020B0604030504040204" pitchFamily="50" charset="-128"/>
                <a:ea typeface="Meiryo UI" panose="020B0604030504040204" pitchFamily="50" charset="-128"/>
              </a:rPr>
              <a:t>。</a:t>
            </a:r>
          </a:p>
          <a:p>
            <a:pPr>
              <a:lnSpc>
                <a:spcPts val="1600"/>
              </a:lnSpc>
            </a:pPr>
            <a:r>
              <a:rPr lang="en-US" altLang="ja-JP" sz="1100" dirty="0">
                <a:latin typeface="Meiryo UI" panose="020B0604030504040204" pitchFamily="50" charset="-128"/>
                <a:ea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endParaRPr>
          </a:p>
          <a:p>
            <a:pPr marL="108000" indent="-108000">
              <a:lnSpc>
                <a:spcPts val="1600"/>
              </a:lnSpc>
            </a:pP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この</a:t>
            </a:r>
            <a:r>
              <a:rPr lang="ja-JP" altLang="ja-JP" sz="1100" dirty="0">
                <a:latin typeface="Meiryo UI" panose="020B0604030504040204" pitchFamily="50" charset="-128"/>
                <a:ea typeface="Meiryo UI" panose="020B0604030504040204" pitchFamily="50" charset="-128"/>
              </a:rPr>
              <a:t>ような状況を踏まえ、今後、より一層、循環型社会の形成を促進</a:t>
            </a:r>
            <a:r>
              <a:rPr lang="ja-JP" altLang="ja-JP" sz="1100" dirty="0" smtClean="0">
                <a:latin typeface="Meiryo UI" panose="020B0604030504040204" pitchFamily="50" charset="-128"/>
                <a:ea typeface="Meiryo UI" panose="020B0604030504040204" pitchFamily="50" charset="-128"/>
              </a:rPr>
              <a:t>する</a:t>
            </a:r>
            <a:r>
              <a:rPr lang="ja-JP" altLang="ja-JP" sz="1100" dirty="0">
                <a:latin typeface="Meiryo UI" panose="020B0604030504040204" pitchFamily="50" charset="-128"/>
                <a:ea typeface="Meiryo UI" panose="020B0604030504040204" pitchFamily="50" charset="-128"/>
              </a:rPr>
              <a:t>ため、既存のエコタウン事業に加え、堺第</a:t>
            </a:r>
            <a:r>
              <a:rPr lang="en-US" altLang="ja-JP" sz="1100" dirty="0">
                <a:latin typeface="Meiryo UI" panose="020B0604030504040204" pitchFamily="50" charset="-128"/>
                <a:ea typeface="Meiryo UI" panose="020B0604030504040204" pitchFamily="50" charset="-128"/>
              </a:rPr>
              <a:t>7-3</a:t>
            </a:r>
            <a:r>
              <a:rPr lang="ja-JP" altLang="ja-JP" sz="1100" dirty="0">
                <a:latin typeface="Meiryo UI" panose="020B0604030504040204" pitchFamily="50" charset="-128"/>
                <a:ea typeface="Meiryo UI" panose="020B0604030504040204" pitchFamily="50" charset="-128"/>
              </a:rPr>
              <a:t>区を活用し</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大阪府として</a:t>
            </a:r>
            <a:r>
              <a:rPr lang="ja-JP" altLang="ja-JP" sz="1100" dirty="0" smtClean="0">
                <a:latin typeface="Meiryo UI" panose="020B0604030504040204" pitchFamily="50" charset="-128"/>
                <a:ea typeface="Meiryo UI" panose="020B0604030504040204" pitchFamily="50" charset="-128"/>
              </a:rPr>
              <a:t>新たなエコタウン</a:t>
            </a:r>
            <a:r>
              <a:rPr lang="ja-JP" altLang="ja-JP" sz="1100" dirty="0">
                <a:latin typeface="Meiryo UI" panose="020B0604030504040204" pitchFamily="50" charset="-128"/>
                <a:ea typeface="Meiryo UI" panose="020B0604030504040204" pitchFamily="50" charset="-128"/>
              </a:rPr>
              <a:t>事業の展開を図って</a:t>
            </a:r>
            <a:r>
              <a:rPr lang="ja-JP" altLang="ja-JP" sz="1100" dirty="0" smtClean="0">
                <a:latin typeface="Meiryo UI" panose="020B0604030504040204" pitchFamily="50" charset="-128"/>
                <a:ea typeface="Meiryo UI" panose="020B0604030504040204" pitchFamily="50" charset="-128"/>
              </a:rPr>
              <a:t>いく</a:t>
            </a:r>
            <a:r>
              <a:rPr lang="ja-JP" altLang="en-US" sz="1100" dirty="0" smtClean="0">
                <a:latin typeface="Meiryo UI" panose="020B0604030504040204" pitchFamily="50" charset="-128"/>
                <a:ea typeface="Meiryo UI" panose="020B0604030504040204" pitchFamily="50" charset="-128"/>
              </a:rPr>
              <a:t>ことが</a:t>
            </a:r>
            <a:r>
              <a:rPr lang="ja-JP" altLang="ja-JP" sz="1100" dirty="0" smtClean="0">
                <a:latin typeface="Meiryo UI" panose="020B0604030504040204" pitchFamily="50" charset="-128"/>
                <a:ea typeface="Meiryo UI" panose="020B0604030504040204" pitchFamily="50" charset="-128"/>
              </a:rPr>
              <a:t>必要</a:t>
            </a:r>
            <a:r>
              <a:rPr lang="ja-JP" altLang="en-US" sz="1100" dirty="0" smtClean="0">
                <a:latin typeface="Meiryo UI" panose="020B0604030504040204" pitchFamily="50" charset="-128"/>
                <a:ea typeface="Meiryo UI" panose="020B0604030504040204" pitchFamily="50" charset="-128"/>
              </a:rPr>
              <a:t>となっている</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dirty="0">
              <a:latin typeface="Meiryo UI" panose="020B0604030504040204" pitchFamily="50" charset="-128"/>
              <a:ea typeface="Meiryo UI" panose="020B0604030504040204" pitchFamily="50" charset="-128"/>
            </a:endParaRPr>
          </a:p>
        </p:txBody>
      </p:sp>
      <p:sp>
        <p:nvSpPr>
          <p:cNvPr id="2" name="角丸四角形 1"/>
          <p:cNvSpPr/>
          <p:nvPr/>
        </p:nvSpPr>
        <p:spPr>
          <a:xfrm>
            <a:off x="40393" y="624457"/>
            <a:ext cx="4488199" cy="6150115"/>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644123" y="7841914"/>
            <a:ext cx="3687370" cy="1581202"/>
          </a:xfrm>
          <a:prstGeom prst="roundRect">
            <a:avLst>
              <a:gd name="adj" fmla="val 0"/>
            </a:avLst>
          </a:prstGeom>
          <a:noFill/>
          <a:ln w="6350">
            <a:noFill/>
          </a:ln>
        </p:spPr>
        <p:txBody>
          <a:bodyPr wrap="square" rtlCol="0">
            <a:spAutoFit/>
          </a:bodyPr>
          <a:lstStyle/>
          <a:p>
            <a:pPr>
              <a:lnSpc>
                <a:spcPct val="1500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今後のエコタウン事業の方向性に</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 今後、先導的に整備すべきリサイクル施設等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（着目する廃棄物の種類、脱炭素への貢献など）</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公募要綱</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及び選定基準の</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検討、応募事業者</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の選定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［部会専決事項</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4634964" y="7523357"/>
            <a:ext cx="3668439" cy="1977634"/>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2946" y="6859688"/>
            <a:ext cx="4522079" cy="2620750"/>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8" name="Text Box 2"/>
          <p:cNvSpPr txBox="1">
            <a:spLocks noChangeArrowheads="1"/>
          </p:cNvSpPr>
          <p:nvPr/>
        </p:nvSpPr>
        <p:spPr bwMode="auto">
          <a:xfrm>
            <a:off x="11440619" y="288035"/>
            <a:ext cx="948130" cy="288476"/>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effectLst/>
                <a:latin typeface="Arial" pitchFamily="34" charset="0"/>
                <a:ea typeface="ＭＳ Ｐゴシック" pitchFamily="50" charset="-128"/>
                <a:cs typeface="ＭＳ Ｐゴシック" pitchFamily="50" charset="-128"/>
              </a:rPr>
              <a:t>資料１－２</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　　　</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10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4394101" y="46924"/>
            <a:ext cx="436409" cy="377898"/>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92210" y="46924"/>
            <a:ext cx="4570873" cy="359608"/>
          </a:xfrm>
          <a:prstGeom prst="rect">
            <a:avLst/>
          </a:prstGeom>
          <a:solidFill>
            <a:srgbClr val="385D8A"/>
          </a:solidFill>
          <a:ln w="9525">
            <a:solidFill>
              <a:schemeClr val="tx2"/>
            </a:solidFill>
            <a:miter lim="800000"/>
            <a:headEnd/>
            <a:tailEnd/>
          </a:ln>
        </p:spPr>
        <p:txBody>
          <a:bodyPr vert="horz" wrap="square" lIns="74295" tIns="8890" rIns="74295" bIns="8890" numCol="1" anchor="ctr" anchorCtr="0" compatLnSpc="1">
            <a:prstTxWarp prst="textNoShape">
              <a:avLst/>
            </a:prstTxWarp>
          </a:body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今後のエコタウン事業の方向性等について</a:t>
            </a:r>
          </a:p>
        </p:txBody>
      </p:sp>
      <p:sp>
        <p:nvSpPr>
          <p:cNvPr id="103" name="Rectangle 31">
            <a:extLst>
              <a:ext uri="{FF2B5EF4-FFF2-40B4-BE49-F238E27FC236}">
                <a16:creationId xmlns:a16="http://schemas.microsoft.com/office/drawing/2014/main" id="{BC606D51-3CD7-42DE-98FE-FDD063D7E95B}"/>
              </a:ext>
            </a:extLst>
          </p:cNvPr>
          <p:cNvSpPr>
            <a:spLocks noChangeArrowheads="1"/>
          </p:cNvSpPr>
          <p:nvPr/>
        </p:nvSpPr>
        <p:spPr bwMode="auto">
          <a:xfrm>
            <a:off x="95079" y="404163"/>
            <a:ext cx="4588883" cy="107440"/>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32">
            <a:extLst>
              <a:ext uri="{FF2B5EF4-FFF2-40B4-BE49-F238E27FC236}">
                <a16:creationId xmlns:a16="http://schemas.microsoft.com/office/drawing/2014/main" id="{196DD6D5-8345-43A2-AB09-AE88461E7B3C}"/>
              </a:ext>
            </a:extLst>
          </p:cNvPr>
          <p:cNvSpPr>
            <a:spLocks noChangeArrowheads="1"/>
          </p:cNvSpPr>
          <p:nvPr/>
        </p:nvSpPr>
        <p:spPr bwMode="auto">
          <a:xfrm>
            <a:off x="4663083" y="404163"/>
            <a:ext cx="167427" cy="107440"/>
          </a:xfrm>
          <a:prstGeom prst="rect">
            <a:avLst/>
          </a:prstGeom>
          <a:solidFill>
            <a:srgbClr val="385D8A"/>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角丸四角形 105"/>
          <p:cNvSpPr/>
          <p:nvPr/>
        </p:nvSpPr>
        <p:spPr>
          <a:xfrm>
            <a:off x="64096" y="624136"/>
            <a:ext cx="4488199" cy="266194"/>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背景</a:t>
            </a:r>
          </a:p>
        </p:txBody>
      </p:sp>
      <p:sp>
        <p:nvSpPr>
          <p:cNvPr id="108" name="角丸四角形 107"/>
          <p:cNvSpPr/>
          <p:nvPr/>
        </p:nvSpPr>
        <p:spPr>
          <a:xfrm>
            <a:off x="4655004" y="627369"/>
            <a:ext cx="8082172" cy="25736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現状及び課題</a:t>
            </a:r>
          </a:p>
        </p:txBody>
      </p:sp>
      <p:sp>
        <p:nvSpPr>
          <p:cNvPr id="110" name="角丸四角形 109"/>
          <p:cNvSpPr/>
          <p:nvPr/>
        </p:nvSpPr>
        <p:spPr>
          <a:xfrm>
            <a:off x="4633188" y="629363"/>
            <a:ext cx="8105245" cy="6793715"/>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2" name="角丸四角形 111"/>
          <p:cNvSpPr/>
          <p:nvPr/>
        </p:nvSpPr>
        <p:spPr>
          <a:xfrm>
            <a:off x="4634964" y="7507537"/>
            <a:ext cx="3687949" cy="25736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検討内容（案）</a:t>
            </a:r>
          </a:p>
        </p:txBody>
      </p:sp>
      <p:sp>
        <p:nvSpPr>
          <p:cNvPr id="113" name="角丸四角形 112"/>
          <p:cNvSpPr/>
          <p:nvPr/>
        </p:nvSpPr>
        <p:spPr>
          <a:xfrm>
            <a:off x="26395" y="6868918"/>
            <a:ext cx="4502197" cy="25736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経過</a:t>
            </a:r>
          </a:p>
        </p:txBody>
      </p:sp>
      <p:sp>
        <p:nvSpPr>
          <p:cNvPr id="40" name="角丸四角形 39"/>
          <p:cNvSpPr/>
          <p:nvPr/>
        </p:nvSpPr>
        <p:spPr>
          <a:xfrm>
            <a:off x="8394414" y="7497046"/>
            <a:ext cx="4328338" cy="2003946"/>
          </a:xfrm>
          <a:prstGeom prst="roundRect">
            <a:avLst>
              <a:gd name="adj" fmla="val 0"/>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1" name="角丸四角形 40"/>
          <p:cNvSpPr/>
          <p:nvPr/>
        </p:nvSpPr>
        <p:spPr>
          <a:xfrm>
            <a:off x="8407770" y="7497046"/>
            <a:ext cx="4342762" cy="257369"/>
          </a:xfrm>
          <a:prstGeom prst="roundRect">
            <a:avLst>
              <a:gd name="adj" fmla="val 0"/>
            </a:avLst>
          </a:prstGeom>
          <a:solidFill>
            <a:srgbClr val="00206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検討スケジュール（案）</a:t>
            </a:r>
          </a:p>
        </p:txBody>
      </p:sp>
      <p:pic>
        <p:nvPicPr>
          <p:cNvPr id="44" name="図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722" y="77827"/>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875" y="77551"/>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617" y="74812"/>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590" y="74812"/>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1326" y="74812"/>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1081" y="74812"/>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9937" y="74812"/>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6396" y="75096"/>
            <a:ext cx="457200" cy="457200"/>
          </a:xfrm>
          <a:prstGeom prst="rect">
            <a:avLst/>
          </a:prstGeom>
        </p:spPr>
      </p:pic>
      <p:pic>
        <p:nvPicPr>
          <p:cNvPr id="53" name="図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2413" y="73914"/>
            <a:ext cx="458885" cy="458885"/>
          </a:xfrm>
          <a:prstGeom prst="rect">
            <a:avLst/>
          </a:prstGeom>
        </p:spPr>
      </p:pic>
      <p:sp>
        <p:nvSpPr>
          <p:cNvPr id="56" name="正方形/長方形 55"/>
          <p:cNvSpPr/>
          <p:nvPr/>
        </p:nvSpPr>
        <p:spPr>
          <a:xfrm>
            <a:off x="9239089" y="7968952"/>
            <a:ext cx="3465687" cy="553998"/>
          </a:xfrm>
          <a:prstGeom prst="rect">
            <a:avLst/>
          </a:prstGeom>
        </p:spPr>
        <p:txBody>
          <a:bodyPr wrap="square">
            <a:spAutoFit/>
          </a:bodyPr>
          <a:lstStyle/>
          <a:p>
            <a:pPr lvl="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第１回</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エコタウン事業推進</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　レビュー報告、論点整理</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第２回</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エコタウン事業推進</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　今後の方向性の検討</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第３回</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エコタウン事業推進</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　報告案とりまとめ</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8394415" y="7756267"/>
            <a:ext cx="4342762" cy="264624"/>
          </a:xfrm>
          <a:prstGeom prst="rect">
            <a:avLst/>
          </a:prstGeom>
          <a:noFill/>
          <a:ln>
            <a:noFill/>
          </a:ln>
        </p:spPr>
        <p:txBody>
          <a:bodyPr wrap="square" rtlCol="0">
            <a:spAutoFit/>
          </a:bodyPr>
          <a:lstStyle/>
          <a:p>
            <a:pPr marL="812800" indent="-812800">
              <a:lnSpc>
                <a:spcPts val="1500"/>
              </a:lnSpc>
            </a:pP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R</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５</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　今後のエコタウン事業の</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方向性等に</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ついて環境審議会に諮問</a:t>
            </a:r>
          </a:p>
        </p:txBody>
      </p:sp>
      <p:sp>
        <p:nvSpPr>
          <p:cNvPr id="58" name="テキスト ボックス 57"/>
          <p:cNvSpPr txBox="1"/>
          <p:nvPr/>
        </p:nvSpPr>
        <p:spPr>
          <a:xfrm>
            <a:off x="8394078" y="8473008"/>
            <a:ext cx="5423546" cy="261610"/>
          </a:xfrm>
          <a:prstGeom prst="rect">
            <a:avLst/>
          </a:prstGeom>
          <a:noFill/>
          <a:ln>
            <a:noFill/>
          </a:ln>
        </p:spPr>
        <p:txBody>
          <a:bodyPr wrap="square" rtlCol="0">
            <a:spAutoFit/>
          </a:bodyPr>
          <a:lstStyle/>
          <a:p>
            <a:pPr>
              <a:spcAft>
                <a:spcPts val="600"/>
              </a:spcAft>
            </a:pP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Ｒ５</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　今後のエコタウン事業の</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方向性に</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ついて環境審議会から答申</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下矢印 58"/>
          <p:cNvSpPr/>
          <p:nvPr/>
        </p:nvSpPr>
        <p:spPr>
          <a:xfrm>
            <a:off x="8651014" y="8003294"/>
            <a:ext cx="324000" cy="46800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graphicFrame>
        <p:nvGraphicFramePr>
          <p:cNvPr id="3" name="表 2"/>
          <p:cNvGraphicFramePr>
            <a:graphicFrameLocks noGrp="1"/>
          </p:cNvGraphicFramePr>
          <p:nvPr>
            <p:extLst>
              <p:ext uri="{D42A27DB-BD31-4B8C-83A1-F6EECF244321}">
                <p14:modId xmlns:p14="http://schemas.microsoft.com/office/powerpoint/2010/main" val="1342361153"/>
              </p:ext>
            </p:extLst>
          </p:nvPr>
        </p:nvGraphicFramePr>
        <p:xfrm>
          <a:off x="88771" y="7310282"/>
          <a:ext cx="4404534" cy="2058732"/>
        </p:xfrm>
        <a:graphic>
          <a:graphicData uri="http://schemas.openxmlformats.org/drawingml/2006/table">
            <a:tbl>
              <a:tblPr firstRow="1" bandRow="1">
                <a:tableStyleId>{69012ECD-51FC-41F1-AA8D-1B2483CD663E}</a:tableStyleId>
              </a:tblPr>
              <a:tblGrid>
                <a:gridCol w="1127453">
                  <a:extLst>
                    <a:ext uri="{9D8B030D-6E8A-4147-A177-3AD203B41FA5}">
                      <a16:colId xmlns:a16="http://schemas.microsoft.com/office/drawing/2014/main" val="398848424"/>
                    </a:ext>
                  </a:extLst>
                </a:gridCol>
                <a:gridCol w="3277081">
                  <a:extLst>
                    <a:ext uri="{9D8B030D-6E8A-4147-A177-3AD203B41FA5}">
                      <a16:colId xmlns:a16="http://schemas.microsoft.com/office/drawing/2014/main" val="3823947756"/>
                    </a:ext>
                  </a:extLst>
                </a:gridCol>
              </a:tblGrid>
              <a:tr h="277082">
                <a:tc>
                  <a:txBody>
                    <a:bodyPr/>
                    <a:lstStyle/>
                    <a:p>
                      <a:pPr algn="ctr">
                        <a:lnSpc>
                          <a:spcPts val="1200"/>
                        </a:lnSpc>
                      </a:pPr>
                      <a:r>
                        <a:rPr kumimoji="1" lang="ja-JP" altLang="en-US" sz="1000" dirty="0">
                          <a:latin typeface="Meiryo UI" panose="020B0604030504040204" pitchFamily="50" charset="-128"/>
                          <a:ea typeface="Meiryo UI" panose="020B0604030504040204" pitchFamily="50" charset="-128"/>
                        </a:rPr>
                        <a:t>時期</a:t>
                      </a:r>
                    </a:p>
                  </a:txBody>
                  <a:tcPr anchor="ctr"/>
                </a:tc>
                <a:tc>
                  <a:txBody>
                    <a:bodyPr/>
                    <a:lstStyle/>
                    <a:p>
                      <a:pPr algn="ctr">
                        <a:lnSpc>
                          <a:spcPts val="1200"/>
                        </a:lnSpc>
                      </a:pPr>
                      <a:r>
                        <a:rPr kumimoji="1" lang="ja-JP" altLang="en-US" sz="1000" dirty="0">
                          <a:latin typeface="Meiryo UI" panose="020B0604030504040204" pitchFamily="50" charset="-128"/>
                          <a:ea typeface="Meiryo UI" panose="020B0604030504040204" pitchFamily="50" charset="-128"/>
                        </a:rPr>
                        <a:t>内容</a:t>
                      </a:r>
                    </a:p>
                  </a:txBody>
                  <a:tcPr anchor="ctr"/>
                </a:tc>
                <a:extLst>
                  <a:ext uri="{0D108BD9-81ED-4DB2-BD59-A6C34878D82A}">
                    <a16:rowId xmlns:a16="http://schemas.microsoft.com/office/drawing/2014/main" val="1425239180"/>
                  </a:ext>
                </a:extLst>
              </a:tr>
              <a:tr h="277082">
                <a:tc>
                  <a:txBody>
                    <a:bodyPr/>
                    <a:lstStyle/>
                    <a:p>
                      <a:pPr>
                        <a:lnSpc>
                          <a:spcPts val="1200"/>
                        </a:lnSpc>
                      </a:pPr>
                      <a:r>
                        <a:rPr kumimoji="1" lang="en-US" altLang="ja-JP" sz="1000" dirty="0">
                          <a:latin typeface="Meiryo UI" panose="020B0604030504040204" pitchFamily="50" charset="-128"/>
                          <a:ea typeface="Meiryo UI" panose="020B0604030504040204" pitchFamily="50" charset="-128"/>
                        </a:rPr>
                        <a:t>H9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nSpc>
                          <a:spcPts val="1200"/>
                        </a:lnSpc>
                      </a:pPr>
                      <a:r>
                        <a:rPr kumimoji="1" lang="ja-JP" altLang="en-US" sz="1000" dirty="0" smtClean="0">
                          <a:latin typeface="Meiryo UI" panose="020B0604030504040204" pitchFamily="50" charset="-128"/>
                          <a:ea typeface="Meiryo UI" panose="020B0604030504040204" pitchFamily="50" charset="-128"/>
                        </a:rPr>
                        <a:t>国が</a:t>
                      </a:r>
                      <a:r>
                        <a:rPr kumimoji="1" lang="ja-JP" altLang="en-US" sz="1000" dirty="0">
                          <a:latin typeface="Meiryo UI" panose="020B0604030504040204" pitchFamily="50" charset="-128"/>
                          <a:ea typeface="Meiryo UI" panose="020B0604030504040204" pitchFamily="50" charset="-128"/>
                        </a:rPr>
                        <a:t>エコタウン事業制度を創設</a:t>
                      </a:r>
                      <a:endParaRPr kumimoji="1" lang="en-US" altLang="ja-JP"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4995129"/>
                  </a:ext>
                </a:extLst>
              </a:tr>
              <a:tr h="277082">
                <a:tc>
                  <a:txBody>
                    <a:bodyPr/>
                    <a:lstStyle/>
                    <a:p>
                      <a:pPr>
                        <a:lnSpc>
                          <a:spcPts val="1200"/>
                        </a:lnSpc>
                      </a:pPr>
                      <a:r>
                        <a:rPr kumimoji="1" lang="en-US" altLang="ja-JP" sz="1000" dirty="0">
                          <a:latin typeface="Meiryo UI" panose="020B0604030504040204" pitchFamily="50" charset="-128"/>
                          <a:ea typeface="Meiryo UI" panose="020B0604030504040204" pitchFamily="50" charset="-128"/>
                        </a:rPr>
                        <a:t>H14.5</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nSpc>
                          <a:spcPts val="1200"/>
                        </a:lnSpc>
                      </a:pPr>
                      <a:r>
                        <a:rPr kumimoji="1" lang="ja-JP" altLang="en-US" sz="1000" dirty="0">
                          <a:latin typeface="Meiryo UI" panose="020B0604030504040204" pitchFamily="50" charset="-128"/>
                          <a:ea typeface="Meiryo UI" panose="020B0604030504040204" pitchFamily="50" charset="-128"/>
                        </a:rPr>
                        <a:t>府において、民間事業者からリサイクル施設整備の提案募集</a:t>
                      </a:r>
                    </a:p>
                  </a:txBody>
                  <a:tcPr anchor="ctr"/>
                </a:tc>
                <a:extLst>
                  <a:ext uri="{0D108BD9-81ED-4DB2-BD59-A6C34878D82A}">
                    <a16:rowId xmlns:a16="http://schemas.microsoft.com/office/drawing/2014/main" val="2568591328"/>
                  </a:ext>
                </a:extLst>
              </a:tr>
              <a:tr h="277082">
                <a:tc>
                  <a:txBody>
                    <a:bodyPr/>
                    <a:lstStyle/>
                    <a:p>
                      <a:pPr marL="0" marR="0" lvl="0" indent="0" algn="l" defTabSz="1280160" rtl="0" eaLnBrk="1" fontAlgn="auto" latinLnBrk="0" hangingPunct="1">
                        <a:lnSpc>
                          <a:spcPts val="1200"/>
                        </a:lnSpc>
                        <a:spcBef>
                          <a:spcPts val="0"/>
                        </a:spcBef>
                        <a:spcAft>
                          <a:spcPts val="0"/>
                        </a:spcAft>
                        <a:buClrTx/>
                        <a:buSzTx/>
                        <a:buFontTx/>
                        <a:buNone/>
                        <a:tabLst/>
                        <a:defRPr/>
                      </a:pPr>
                      <a:r>
                        <a:rPr lang="en-US" altLang="ja-JP" sz="1000" dirty="0">
                          <a:latin typeface="Meiryo UI" panose="020B0604030504040204" pitchFamily="50" charset="-128"/>
                          <a:ea typeface="Meiryo UI" panose="020B0604030504040204" pitchFamily="50" charset="-128"/>
                        </a:rPr>
                        <a:t>H14.11</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15.3</a:t>
                      </a:r>
                      <a:r>
                        <a:rPr lang="ja-JP" altLang="en-US" sz="1000" dirty="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280160" rtl="0" eaLnBrk="1" fontAlgn="auto" latinLnBrk="0" hangingPunct="1">
                        <a:lnSpc>
                          <a:spcPts val="12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外部識者で構成する委員会に</a:t>
                      </a:r>
                      <a:r>
                        <a:rPr lang="ja-JP" altLang="en-US" sz="1000" dirty="0" smtClean="0">
                          <a:solidFill>
                            <a:schemeClr val="tx1"/>
                          </a:solidFill>
                          <a:latin typeface="Meiryo UI" panose="020B0604030504040204" pitchFamily="50" charset="-128"/>
                          <a:ea typeface="Meiryo UI" panose="020B0604030504040204" pitchFamily="50" charset="-128"/>
                        </a:rPr>
                        <a:t>おいて事業</a:t>
                      </a:r>
                      <a:r>
                        <a:rPr lang="ja-JP" altLang="en-US" sz="1000" dirty="0">
                          <a:solidFill>
                            <a:schemeClr val="tx1"/>
                          </a:solidFill>
                          <a:latin typeface="Meiryo UI" panose="020B0604030504040204" pitchFamily="50" charset="-128"/>
                          <a:ea typeface="Meiryo UI" panose="020B0604030504040204" pitchFamily="50" charset="-128"/>
                        </a:rPr>
                        <a:t>を選定</a:t>
                      </a:r>
                      <a:endParaRPr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511528"/>
                  </a:ext>
                </a:extLst>
              </a:tr>
              <a:tr h="277082">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rPr>
                        <a:t>H16.9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17.10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rPr>
                        <a:t>エコタウンに６施設が立地（堺第</a:t>
                      </a:r>
                      <a:r>
                        <a:rPr kumimoji="1" lang="en-US" altLang="ja-JP" sz="1000" dirty="0" smtClean="0">
                          <a:solidFill>
                            <a:schemeClr val="tx1"/>
                          </a:solidFill>
                          <a:latin typeface="Meiryo UI" panose="020B0604030504040204" pitchFamily="50" charset="-128"/>
                          <a:ea typeface="Meiryo UI" panose="020B0604030504040204" pitchFamily="50" charset="-128"/>
                        </a:rPr>
                        <a:t>7-3</a:t>
                      </a:r>
                      <a:r>
                        <a:rPr kumimoji="1" lang="ja-JP" altLang="en-US" sz="1000" dirty="0" smtClean="0">
                          <a:solidFill>
                            <a:schemeClr val="tx1"/>
                          </a:solidFill>
                          <a:latin typeface="Meiryo UI" panose="020B0604030504040204" pitchFamily="50" charset="-128"/>
                          <a:ea typeface="Meiryo UI" panose="020B0604030504040204" pitchFamily="50" charset="-128"/>
                        </a:rPr>
                        <a:t>区では</a:t>
                      </a:r>
                      <a:r>
                        <a:rPr kumimoji="1" lang="en-US" altLang="ja-JP" sz="1000" dirty="0" smtClean="0">
                          <a:solidFill>
                            <a:schemeClr val="tx1"/>
                          </a:solidFill>
                          <a:latin typeface="Meiryo UI" panose="020B0604030504040204" pitchFamily="50" charset="-128"/>
                          <a:ea typeface="Meiryo UI" panose="020B0604030504040204" pitchFamily="50" charset="-128"/>
                        </a:rPr>
                        <a:t>20</a:t>
                      </a:r>
                      <a:r>
                        <a:rPr kumimoji="1" lang="ja-JP" altLang="en-US" sz="1000" dirty="0">
                          <a:solidFill>
                            <a:schemeClr val="tx1"/>
                          </a:solidFill>
                          <a:latin typeface="Meiryo UI" panose="020B0604030504040204" pitchFamily="50" charset="-128"/>
                          <a:ea typeface="Meiryo UI" panose="020B0604030504040204" pitchFamily="50" charset="-128"/>
                        </a:rPr>
                        <a:t>年定期借地契約</a:t>
                      </a:r>
                      <a:r>
                        <a:rPr kumimoji="1" lang="ja-JP" altLang="en-US" sz="1000" dirty="0" smtClean="0">
                          <a:solidFill>
                            <a:schemeClr val="tx1"/>
                          </a:solidFill>
                          <a:latin typeface="Meiryo UI" panose="020B0604030504040204" pitchFamily="50" charset="-128"/>
                          <a:ea typeface="Meiryo UI" panose="020B0604030504040204" pitchFamily="50" charset="-128"/>
                        </a:rPr>
                        <a:t>締結、寝屋川では民有地活用）</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46023786"/>
                  </a:ext>
                </a:extLst>
              </a:tr>
              <a:tr h="277082">
                <a:tc>
                  <a:txBody>
                    <a:bodyPr/>
                    <a:lstStyle/>
                    <a:p>
                      <a:pPr>
                        <a:lnSpc>
                          <a:spcPts val="1200"/>
                        </a:lnSpc>
                      </a:pPr>
                      <a:r>
                        <a:rPr lang="en-US" altLang="ja-JP" sz="1000" dirty="0">
                          <a:latin typeface="Meiryo UI" panose="020B0604030504040204" pitchFamily="50" charset="-128"/>
                          <a:ea typeface="Meiryo UI" panose="020B0604030504040204" pitchFamily="50" charset="-128"/>
                        </a:rPr>
                        <a:t>H17.7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280160" rtl="0" eaLnBrk="1" fontAlgn="auto" latinLnBrk="0" hangingPunct="1">
                        <a:lnSpc>
                          <a:spcPts val="12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 「大阪府エコタウンプラン」策定（国承認）</a:t>
                      </a:r>
                      <a:endParaRPr lang="en-US" altLang="ja-JP"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42031501"/>
                  </a:ext>
                </a:extLst>
              </a:tr>
              <a:tr h="277082">
                <a:tc>
                  <a:txBody>
                    <a:bodyPr/>
                    <a:lstStyle/>
                    <a:p>
                      <a:pPr>
                        <a:lnSpc>
                          <a:spcPts val="1200"/>
                        </a:lnSpc>
                      </a:pPr>
                      <a:r>
                        <a:rPr kumimoji="1" lang="en-US" altLang="ja-JP" sz="1000" dirty="0">
                          <a:latin typeface="Meiryo UI" panose="020B0604030504040204" pitchFamily="50" charset="-128"/>
                          <a:ea typeface="Meiryo UI" panose="020B0604030504040204" pitchFamily="50" charset="-128"/>
                        </a:rPr>
                        <a:t>H18.3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nSpc>
                          <a:spcPts val="1200"/>
                        </a:lnSpc>
                      </a:pPr>
                      <a:r>
                        <a:rPr kumimoji="1" lang="ja-JP" altLang="en-US" sz="1000" b="0" dirty="0">
                          <a:latin typeface="Meiryo UI" panose="020B0604030504040204" pitchFamily="50" charset="-128"/>
                          <a:ea typeface="Meiryo UI" panose="020B0604030504040204" pitchFamily="50" charset="-128"/>
                        </a:rPr>
                        <a:t>国のエコタウン事業に係る補助金制度が終了</a:t>
                      </a:r>
                    </a:p>
                  </a:txBody>
                  <a:tcPr anchor="ctr"/>
                </a:tc>
                <a:extLst>
                  <a:ext uri="{0D108BD9-81ED-4DB2-BD59-A6C34878D82A}">
                    <a16:rowId xmlns:a16="http://schemas.microsoft.com/office/drawing/2014/main" val="2099947003"/>
                  </a:ext>
                </a:extLst>
              </a:tr>
            </a:tbl>
          </a:graphicData>
        </a:graphic>
      </p:graphicFrame>
      <p:sp>
        <p:nvSpPr>
          <p:cNvPr id="144" name="正方形/長方形 143"/>
          <p:cNvSpPr/>
          <p:nvPr/>
        </p:nvSpPr>
        <p:spPr>
          <a:xfrm>
            <a:off x="9063414" y="8689032"/>
            <a:ext cx="3641362" cy="553998"/>
          </a:xfrm>
          <a:prstGeom prst="rect">
            <a:avLst/>
          </a:prstGeom>
        </p:spPr>
        <p:txBody>
          <a:bodyPr wrap="square">
            <a:spAutoFit/>
          </a:bodyPr>
          <a:lstStyle/>
          <a:p>
            <a:pPr lvl="0"/>
            <a:r>
              <a:rPr lang="ja-JP" altLang="en-US" sz="1000" dirty="0">
                <a:latin typeface="Meiryo UI" panose="020B0604030504040204" pitchFamily="50" charset="-128"/>
                <a:ea typeface="Meiryo UI" panose="020B0604030504040204" pitchFamily="50" charset="-128"/>
                <a:cs typeface="Meiryo UI" panose="020B0604030504040204" pitchFamily="50" charset="-128"/>
              </a:rPr>
              <a:t>　　　第４回エコタウン推進部会　</a:t>
            </a:r>
            <a:r>
              <a:rPr lang="ja-JP" altLang="en-US" sz="1000" dirty="0">
                <a:latin typeface="Meiryo UI" panose="020B0604030504040204" pitchFamily="50" charset="-128"/>
                <a:ea typeface="Meiryo UI" panose="020B0604030504040204" pitchFamily="50" charset="-128"/>
              </a:rPr>
              <a:t>公募要綱</a:t>
            </a:r>
            <a:r>
              <a:rPr lang="ja-JP" altLang="en-US" sz="1000" dirty="0" smtClean="0">
                <a:latin typeface="Meiryo UI" panose="020B0604030504040204" pitchFamily="50" charset="-128"/>
                <a:ea typeface="Meiryo UI" panose="020B0604030504040204" pitchFamily="50" charset="-128"/>
              </a:rPr>
              <a:t>及び</a:t>
            </a:r>
            <a:r>
              <a:rPr lang="ja-JP" altLang="en-US" sz="1000" smtClean="0">
                <a:latin typeface="Meiryo UI" panose="020B0604030504040204" pitchFamily="50" charset="-128"/>
                <a:ea typeface="Meiryo UI" panose="020B0604030504040204" pitchFamily="50" charset="-128"/>
              </a:rPr>
              <a:t>選定基準の</a:t>
            </a:r>
            <a:r>
              <a:rPr lang="ja-JP" altLang="en-US" sz="1000" dirty="0">
                <a:latin typeface="Meiryo UI" panose="020B0604030504040204" pitchFamily="50" charset="-128"/>
                <a:ea typeface="Meiryo UI" panose="020B0604030504040204" pitchFamily="50" charset="-128"/>
              </a:rPr>
              <a:t>検討</a:t>
            </a:r>
            <a:endParaRPr lang="en-US" altLang="ja-JP" sz="1000" dirty="0">
              <a:latin typeface="Meiryo UI" panose="020B0604030504040204" pitchFamily="50" charset="-128"/>
              <a:ea typeface="Meiryo UI" panose="020B0604030504040204" pitchFamily="50" charset="-128"/>
            </a:endParaRPr>
          </a:p>
          <a:p>
            <a:pPr lvl="0"/>
            <a:r>
              <a:rPr lang="ja-JP" altLang="en-US" sz="1000" dirty="0">
                <a:latin typeface="Meiryo UI" panose="020B0604030504040204" pitchFamily="50" charset="-128"/>
                <a:ea typeface="Meiryo UI" panose="020B0604030504040204" pitchFamily="50" charset="-128"/>
              </a:rPr>
              <a:t>Ｒ６．４～６頃　公募</a:t>
            </a:r>
            <a:endParaRPr lang="en-US" altLang="ja-JP" sz="1000" dirty="0">
              <a:latin typeface="Meiryo UI" panose="020B0604030504040204" pitchFamily="50" charset="-128"/>
              <a:ea typeface="Meiryo UI" panose="020B0604030504040204" pitchFamily="50" charset="-128"/>
            </a:endParaRPr>
          </a:p>
          <a:p>
            <a:pPr lvl="0"/>
            <a:r>
              <a:rPr lang="ja-JP" altLang="en-US" sz="1000" dirty="0">
                <a:latin typeface="Meiryo UI" panose="020B0604030504040204" pitchFamily="50" charset="-128"/>
                <a:ea typeface="Meiryo UI" panose="020B0604030504040204" pitchFamily="50" charset="-128"/>
                <a:cs typeface="Meiryo UI" panose="020B0604030504040204" pitchFamily="50" charset="-128"/>
              </a:rPr>
              <a:t>　　　第５回</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エコタウン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推進部会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応募事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の選定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146"/>
          <p:cNvSpPr txBox="1"/>
          <p:nvPr/>
        </p:nvSpPr>
        <p:spPr>
          <a:xfrm>
            <a:off x="8383323" y="9185646"/>
            <a:ext cx="4498197" cy="253916"/>
          </a:xfrm>
          <a:prstGeom prst="rect">
            <a:avLst/>
          </a:prstGeom>
          <a:noFill/>
          <a:ln>
            <a:noFill/>
          </a:ln>
        </p:spPr>
        <p:txBody>
          <a:bodyPr wrap="square" rtlCol="0">
            <a:spAutoFit/>
          </a:bodyPr>
          <a:lstStyle/>
          <a:p>
            <a:pPr>
              <a:spcAft>
                <a:spcPts val="600"/>
              </a:spcAft>
            </a:pPr>
            <a:r>
              <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６</a:t>
            </a:r>
            <a:r>
              <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７頃　応募事業者の選定について部会専決により環境審議会から答申　</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テキスト ボックス 181">
            <a:extLst>
              <a:ext uri="{FF2B5EF4-FFF2-40B4-BE49-F238E27FC236}">
                <a16:creationId xmlns:a16="http://schemas.microsoft.com/office/drawing/2014/main" id="{B59F12FF-F455-44E0-A4A0-451ACB1BA19F}"/>
              </a:ext>
            </a:extLst>
          </p:cNvPr>
          <p:cNvSpPr txBox="1"/>
          <p:nvPr/>
        </p:nvSpPr>
        <p:spPr>
          <a:xfrm>
            <a:off x="4607104" y="2098942"/>
            <a:ext cx="3889157" cy="783193"/>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1280160" fontAlgn="auto">
              <a:lnSpc>
                <a:spcPts val="1600"/>
              </a:lnSpc>
              <a:spcBef>
                <a:spcPts val="0"/>
              </a:spcBef>
              <a:spcAft>
                <a:spcPts val="0"/>
              </a:spcAft>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◆施設立地による成果</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600"/>
              </a:lnSpc>
              <a:spcBef>
                <a:spcPts val="0"/>
              </a:spcBef>
              <a:spcAft>
                <a:spcPts val="0"/>
              </a:spcAft>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施設整備費</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600"/>
              </a:lnSpc>
              <a:spcBef>
                <a:spcPts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廃棄物搬入量：順調に増加し、堅調に推移</a:t>
            </a: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B59F12FF-F455-44E0-A4A0-451ACB1BA19F}"/>
              </a:ext>
            </a:extLst>
          </p:cNvPr>
          <p:cNvSpPr txBox="1"/>
          <p:nvPr/>
        </p:nvSpPr>
        <p:spPr>
          <a:xfrm>
            <a:off x="4629605" y="912168"/>
            <a:ext cx="3993245" cy="289441"/>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◆先導的に整備すべきリサイクル施設（大阪府エコタウンプラン）</a:t>
            </a:r>
          </a:p>
        </p:txBody>
      </p:sp>
      <p:sp>
        <p:nvSpPr>
          <p:cNvPr id="62" name="正方形/長方形 61"/>
          <p:cNvSpPr/>
          <p:nvPr/>
        </p:nvSpPr>
        <p:spPr>
          <a:xfrm>
            <a:off x="4872446" y="1173922"/>
            <a:ext cx="7679784" cy="684611"/>
          </a:xfrm>
          <a:prstGeom prst="rect">
            <a:avLst/>
          </a:prstGeom>
          <a:ln>
            <a:solidFill>
              <a:schemeClr val="tx1"/>
            </a:solidFill>
          </a:ln>
        </p:spPr>
        <p:txBody>
          <a:bodyPr wrap="square">
            <a:spAutoFit/>
          </a:bodyPr>
          <a:lstStyle/>
          <a:p>
            <a:pPr marL="88900">
              <a:lnSpc>
                <a:spcPts val="1600"/>
              </a:lnSpc>
            </a:pPr>
            <a:r>
              <a:rPr lang="ja-JP" altLang="en-US" sz="1100" b="1" u="sng" dirty="0">
                <a:latin typeface="Meiryo UI" panose="020B0604030504040204" pitchFamily="50" charset="-128"/>
                <a:ea typeface="Meiryo UI" panose="020B0604030504040204" pitchFamily="50" charset="-128"/>
              </a:rPr>
              <a:t>・ 有害物質を含む等処理困難な廃棄物</a:t>
            </a:r>
            <a:r>
              <a:rPr lang="ja-JP" altLang="en-US" sz="1100" dirty="0">
                <a:latin typeface="Meiryo UI" panose="020B0604030504040204" pitchFamily="50" charset="-128"/>
                <a:ea typeface="Meiryo UI" panose="020B0604030504040204" pitchFamily="50" charset="-128"/>
              </a:rPr>
              <a:t>の適正処理・リサイクル施設</a:t>
            </a:r>
            <a:endParaRPr lang="en-US" altLang="ja-JP" sz="1100" dirty="0">
              <a:latin typeface="Meiryo UI" panose="020B0604030504040204" pitchFamily="50" charset="-128"/>
              <a:ea typeface="Meiryo UI" panose="020B0604030504040204" pitchFamily="50" charset="-128"/>
            </a:endParaRPr>
          </a:p>
          <a:p>
            <a:pPr marL="88900">
              <a:lnSpc>
                <a:spcPts val="1600"/>
              </a:lnSpc>
            </a:pPr>
            <a:r>
              <a:rPr lang="ja-JP" altLang="en-US" sz="1100" b="1" u="sng" dirty="0">
                <a:latin typeface="Meiryo UI" panose="020B0604030504040204" pitchFamily="50" charset="-128"/>
                <a:ea typeface="Meiryo UI" panose="020B0604030504040204" pitchFamily="50" charset="-128"/>
              </a:rPr>
              <a:t>・ 建設廃棄物</a:t>
            </a:r>
            <a:r>
              <a:rPr lang="ja-JP" altLang="en-US" sz="1100" u="sng" dirty="0">
                <a:latin typeface="Meiryo UI" panose="020B0604030504040204" pitchFamily="50" charset="-128"/>
                <a:ea typeface="Meiryo UI" panose="020B0604030504040204" pitchFamily="50" charset="-128"/>
              </a:rPr>
              <a:t>などの</a:t>
            </a:r>
            <a:r>
              <a:rPr lang="en-US" altLang="ja-JP" sz="1100" u="sng" dirty="0">
                <a:latin typeface="Meiryo UI" panose="020B0604030504040204" pitchFamily="50" charset="-128"/>
                <a:ea typeface="Meiryo UI" panose="020B0604030504040204" pitchFamily="50" charset="-128"/>
              </a:rPr>
              <a:t>｢</a:t>
            </a:r>
            <a:r>
              <a:rPr lang="ja-JP" altLang="en-US" sz="1100" u="sng" dirty="0">
                <a:latin typeface="Meiryo UI" panose="020B0604030504040204" pitchFamily="50" charset="-128"/>
                <a:ea typeface="Meiryo UI" panose="020B0604030504040204" pitchFamily="50" charset="-128"/>
              </a:rPr>
              <a:t>最終処分される量及び比率が高い廃棄物</a:t>
            </a:r>
            <a:r>
              <a:rPr lang="en-US" altLang="ja-JP" sz="1100" u="sng"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を対象としたリサイクル施設</a:t>
            </a:r>
            <a:endParaRPr lang="en-US" altLang="ja-JP" sz="1100" dirty="0">
              <a:latin typeface="Meiryo UI" panose="020B0604030504040204" pitchFamily="50" charset="-128"/>
              <a:ea typeface="Meiryo UI" panose="020B0604030504040204" pitchFamily="50" charset="-128"/>
            </a:endParaRPr>
          </a:p>
          <a:p>
            <a:pPr marL="88900">
              <a:lnSpc>
                <a:spcPts val="1600"/>
              </a:lnSpc>
            </a:pPr>
            <a:r>
              <a:rPr lang="ja-JP" altLang="en-US" sz="1100" b="1" u="sng" dirty="0">
                <a:latin typeface="Meiryo UI" panose="020B0604030504040204" pitchFamily="50" charset="-128"/>
                <a:ea typeface="Meiryo UI" panose="020B0604030504040204" pitchFamily="50" charset="-128"/>
              </a:rPr>
              <a:t>・ 容器包装廃棄物</a:t>
            </a:r>
            <a:r>
              <a:rPr lang="ja-JP" altLang="en-US" sz="1100" u="sng" dirty="0">
                <a:latin typeface="Meiryo UI" panose="020B0604030504040204" pitchFamily="50" charset="-128"/>
                <a:ea typeface="Meiryo UI" panose="020B0604030504040204" pitchFamily="50" charset="-128"/>
              </a:rPr>
              <a:t>や</a:t>
            </a:r>
            <a:r>
              <a:rPr lang="ja-JP" altLang="en-US" sz="1100" b="1" u="sng" dirty="0">
                <a:latin typeface="Meiryo UI" panose="020B0604030504040204" pitchFamily="50" charset="-128"/>
                <a:ea typeface="Meiryo UI" panose="020B0604030504040204" pitchFamily="50" charset="-128"/>
              </a:rPr>
              <a:t>食品廃棄物</a:t>
            </a:r>
            <a:r>
              <a:rPr lang="ja-JP" altLang="en-US" sz="1100" dirty="0">
                <a:latin typeface="Meiryo UI" panose="020B0604030504040204" pitchFamily="50" charset="-128"/>
                <a:ea typeface="Meiryo UI" panose="020B0604030504040204" pitchFamily="50" charset="-128"/>
              </a:rPr>
              <a:t>などの「資源として有用性があり更に有効利用を進めるべき廃棄物」を対象としたリサイクル施設</a:t>
            </a:r>
          </a:p>
        </p:txBody>
      </p:sp>
      <p:sp>
        <p:nvSpPr>
          <p:cNvPr id="8" name="正方形/長方形 7"/>
          <p:cNvSpPr/>
          <p:nvPr/>
        </p:nvSpPr>
        <p:spPr>
          <a:xfrm>
            <a:off x="4649572" y="4297367"/>
            <a:ext cx="4064685" cy="2990562"/>
          </a:xfrm>
          <a:prstGeom prst="rect">
            <a:avLst/>
          </a:prstGeom>
        </p:spPr>
        <p:txBody>
          <a:bodyPr wrap="square">
            <a:spAutoFit/>
          </a:bodyPr>
          <a:lstStyle/>
          <a:p>
            <a:pPr>
              <a:lnSpc>
                <a:spcPts val="1700"/>
              </a:lnSpc>
            </a:pPr>
            <a:r>
              <a:rPr lang="ja-JP" altLang="en-US" sz="1100" b="1" dirty="0">
                <a:latin typeface="Meiryo UI" panose="020B0604030504040204" pitchFamily="50" charset="-128"/>
                <a:ea typeface="Meiryo UI" panose="020B0604030504040204" pitchFamily="50" charset="-128"/>
              </a:rPr>
              <a:t>◆新たな課題（変化）</a:t>
            </a:r>
            <a:endParaRPr lang="en-US" altLang="ja-JP" sz="1100" b="1" dirty="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2050</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CO2</a:t>
            </a:r>
            <a:r>
              <a:rPr lang="ja-JP" altLang="en-US" sz="1100" dirty="0" err="1">
                <a:latin typeface="Meiryo UI" panose="020B0604030504040204" pitchFamily="50" charset="-128"/>
                <a:ea typeface="Meiryo UI" panose="020B0604030504040204" pitchFamily="50" charset="-128"/>
              </a:rPr>
              <a:t>の排</a:t>
            </a:r>
            <a:r>
              <a:rPr lang="ja-JP" altLang="en-US" sz="1100" dirty="0">
                <a:latin typeface="Meiryo UI" panose="020B0604030504040204" pitchFamily="50" charset="-128"/>
                <a:ea typeface="Meiryo UI" panose="020B0604030504040204" pitchFamily="50" charset="-128"/>
              </a:rPr>
              <a:t>出量実質ゼロ（</a:t>
            </a:r>
            <a:r>
              <a:rPr lang="ja-JP" altLang="en-US" sz="1100" u="sng" dirty="0">
                <a:latin typeface="Meiryo UI" panose="020B0604030504040204" pitchFamily="50" charset="-128"/>
                <a:ea typeface="Meiryo UI" panose="020B0604030504040204" pitchFamily="50" charset="-128"/>
              </a:rPr>
              <a:t>カーボンニュートラル</a:t>
            </a:r>
            <a:r>
              <a:rPr lang="ja-JP" altLang="en-US" sz="1100" u="sng"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92075">
              <a:lnSpc>
                <a:spcPts val="1700"/>
              </a:lnSpc>
            </a:pPr>
            <a:r>
              <a:rPr lang="ja-JP" altLang="en-US" sz="1100" dirty="0" smtClean="0">
                <a:latin typeface="Meiryo UI" panose="020B0604030504040204" pitchFamily="50" charset="-128"/>
                <a:ea typeface="Meiryo UI" panose="020B0604030504040204" pitchFamily="50" charset="-128"/>
              </a:rPr>
              <a:t> ○ </a:t>
            </a:r>
            <a:r>
              <a:rPr lang="ja-JP" altLang="en-US" sz="1100" u="sng" dirty="0" smtClean="0">
                <a:latin typeface="Meiryo UI" panose="020B0604030504040204" pitchFamily="50" charset="-128"/>
                <a:ea typeface="Meiryo UI" panose="020B0604030504040204" pitchFamily="50" charset="-128"/>
              </a:rPr>
              <a:t>製品</a:t>
            </a:r>
            <a:r>
              <a:rPr lang="ja-JP" altLang="en-US" sz="1100" u="sng" dirty="0">
                <a:latin typeface="Meiryo UI" panose="020B0604030504040204" pitchFamily="50" charset="-128"/>
                <a:ea typeface="Meiryo UI" panose="020B0604030504040204" pitchFamily="50" charset="-128"/>
              </a:rPr>
              <a:t>プラのリサイクル施設</a:t>
            </a:r>
            <a:r>
              <a:rPr lang="ja-JP" altLang="en-US" sz="1100" dirty="0">
                <a:latin typeface="Meiryo UI" panose="020B0604030504040204" pitchFamily="50" charset="-128"/>
                <a:ea typeface="Meiryo UI" panose="020B0604030504040204" pitchFamily="50" charset="-128"/>
              </a:rPr>
              <a:t>の整備促進　</a:t>
            </a:r>
          </a:p>
          <a:p>
            <a:pPr>
              <a:lnSpc>
                <a:spcPts val="1700"/>
              </a:lnSpc>
            </a:pPr>
            <a:r>
              <a:rPr lang="ja-JP" altLang="en-US" sz="1100" dirty="0">
                <a:latin typeface="Meiryo UI" panose="020B0604030504040204" pitchFamily="50" charset="-128"/>
                <a:ea typeface="Meiryo UI" panose="020B0604030504040204" pitchFamily="50" charset="-128"/>
              </a:rPr>
              <a:t>   ○ </a:t>
            </a:r>
            <a:r>
              <a:rPr lang="ja-JP" altLang="en-US" sz="1100" u="sng" dirty="0">
                <a:latin typeface="Meiryo UI" panose="020B0604030504040204" pitchFamily="50" charset="-128"/>
                <a:ea typeface="Meiryo UI" panose="020B0604030504040204" pitchFamily="50" charset="-128"/>
              </a:rPr>
              <a:t>太陽光パネルの大量廃棄</a:t>
            </a:r>
            <a:r>
              <a:rPr lang="ja-JP" altLang="en-US" sz="1100" dirty="0">
                <a:latin typeface="Meiryo UI" panose="020B0604030504040204" pitchFamily="50" charset="-128"/>
                <a:ea typeface="Meiryo UI" panose="020B0604030504040204" pitchFamily="50" charset="-128"/>
              </a:rPr>
              <a:t>への対応</a:t>
            </a:r>
          </a:p>
          <a:p>
            <a:pPr indent="92075">
              <a:lnSpc>
                <a:spcPts val="1700"/>
              </a:lnSpc>
              <a:spcAft>
                <a:spcPts val="600"/>
              </a:spcAft>
            </a:pPr>
            <a:r>
              <a:rPr lang="ja-JP" altLang="en-US" sz="1100" dirty="0" smtClean="0">
                <a:latin typeface="Meiryo UI" panose="020B0604030504040204" pitchFamily="50" charset="-128"/>
                <a:ea typeface="Meiryo UI" panose="020B0604030504040204" pitchFamily="50" charset="-128"/>
              </a:rPr>
              <a:t> ○ </a:t>
            </a:r>
            <a:r>
              <a:rPr lang="zh-TW" altLang="en-US" sz="1100" u="sng" dirty="0">
                <a:latin typeface="Meiryo UI" panose="020B0604030504040204" pitchFamily="50" charset="-128"/>
                <a:ea typeface="Meiryo UI" panose="020B0604030504040204" pitchFamily="50" charset="-128"/>
              </a:rPr>
              <a:t>大阪府循環型社会推進計画</a:t>
            </a:r>
            <a:r>
              <a:rPr lang="zh-TW" altLang="en-US" sz="1100" dirty="0">
                <a:latin typeface="Meiryo UI" panose="020B0604030504040204" pitchFamily="50" charset="-128"/>
                <a:ea typeface="Meiryo UI" panose="020B0604030504040204" pitchFamily="50" charset="-128"/>
              </a:rPr>
              <a:t>（</a:t>
            </a:r>
            <a:r>
              <a:rPr lang="en-US" altLang="zh-TW" sz="1100" dirty="0">
                <a:latin typeface="Meiryo UI" panose="020B0604030504040204" pitchFamily="50" charset="-128"/>
                <a:ea typeface="Meiryo UI" panose="020B0604030504040204" pitchFamily="50" charset="-128"/>
              </a:rPr>
              <a:t>2021</a:t>
            </a:r>
            <a:r>
              <a:rPr lang="zh-TW" altLang="en-US" sz="1100" dirty="0">
                <a:latin typeface="Meiryo UI" panose="020B0604030504040204" pitchFamily="50" charset="-128"/>
                <a:ea typeface="Meiryo UI" panose="020B0604030504040204" pitchFamily="50" charset="-128"/>
              </a:rPr>
              <a:t>年</a:t>
            </a:r>
            <a:r>
              <a:rPr lang="en-US" altLang="zh-TW" sz="1100" dirty="0">
                <a:latin typeface="Meiryo UI" panose="020B0604030504040204" pitchFamily="50" charset="-128"/>
                <a:ea typeface="Meiryo UI" panose="020B0604030504040204" pitchFamily="50" charset="-128"/>
              </a:rPr>
              <a:t>3</a:t>
            </a:r>
            <a:r>
              <a:rPr lang="zh-TW" altLang="en-US" sz="1100" dirty="0">
                <a:latin typeface="Meiryo UI" panose="020B0604030504040204" pitchFamily="50" charset="-128"/>
                <a:ea typeface="Meiryo UI" panose="020B0604030504040204" pitchFamily="50" charset="-128"/>
              </a:rPr>
              <a:t>月策定）</a:t>
            </a:r>
            <a:r>
              <a:rPr lang="ja-JP" altLang="en-US" sz="1100" dirty="0">
                <a:latin typeface="Meiryo UI" panose="020B0604030504040204" pitchFamily="50" charset="-128"/>
                <a:ea typeface="Meiryo UI" panose="020B0604030504040204" pitchFamily="50" charset="-128"/>
              </a:rPr>
              <a:t>の推進　　　　　　</a:t>
            </a:r>
            <a:endParaRPr lang="en-US" altLang="ja-JP" sz="110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&lt;</a:t>
            </a:r>
            <a:r>
              <a:rPr lang="ja-JP" altLang="en-US" sz="1050" dirty="0" smtClean="0">
                <a:latin typeface="Meiryo UI" panose="020B0604030504040204" pitchFamily="50" charset="-128"/>
                <a:ea typeface="Meiryo UI" panose="020B0604030504040204" pitchFamily="50" charset="-128"/>
              </a:rPr>
              <a:t>府循環計画の</a:t>
            </a:r>
            <a:r>
              <a:rPr lang="en-US" altLang="ja-JP" sz="1050" dirty="0" smtClean="0">
                <a:latin typeface="Meiryo UI" panose="020B0604030504040204" pitchFamily="50" charset="-128"/>
                <a:ea typeface="Meiryo UI" panose="020B0604030504040204" pitchFamily="50" charset="-128"/>
              </a:rPr>
              <a:t>2050</a:t>
            </a:r>
            <a:r>
              <a:rPr lang="ja-JP" altLang="en-US" sz="1050" dirty="0">
                <a:latin typeface="Meiryo UI" panose="020B0604030504040204" pitchFamily="50" charset="-128"/>
                <a:ea typeface="Meiryo UI" panose="020B0604030504040204" pitchFamily="50" charset="-128"/>
              </a:rPr>
              <a:t>年にめざすべき循環型社会の将来像</a:t>
            </a:r>
            <a:r>
              <a:rPr lang="en-US" altLang="ja-JP" sz="1050" dirty="0">
                <a:latin typeface="Meiryo UI" panose="020B0604030504040204" pitchFamily="50" charset="-128"/>
                <a:ea typeface="Meiryo UI" panose="020B0604030504040204" pitchFamily="50" charset="-128"/>
              </a:rPr>
              <a:t>&gt;</a:t>
            </a:r>
            <a:endParaRPr lang="ja-JP" altLang="en-US"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2030</a:t>
            </a:r>
            <a:r>
              <a:rPr lang="ja-JP" altLang="en-US" sz="1050" dirty="0">
                <a:latin typeface="Meiryo UI" panose="020B0604030504040204" pitchFamily="50" charset="-128"/>
                <a:ea typeface="Meiryo UI" panose="020B0604030504040204" pitchFamily="50" charset="-128"/>
              </a:rPr>
              <a:t>年には３</a:t>
            </a:r>
            <a:r>
              <a:rPr lang="en-US" altLang="ja-JP" sz="1050" dirty="0">
                <a:latin typeface="Meiryo UI" panose="020B0604030504040204" pitchFamily="50" charset="-128"/>
                <a:ea typeface="Meiryo UI" panose="020B0604030504040204" pitchFamily="50" charset="-128"/>
              </a:rPr>
              <a:t>R</a:t>
            </a:r>
            <a:r>
              <a:rPr lang="ja-JP" altLang="en-US" sz="1050" dirty="0">
                <a:latin typeface="Meiryo UI" panose="020B0604030504040204" pitchFamily="50" charset="-128"/>
                <a:ea typeface="Meiryo UI" panose="020B0604030504040204" pitchFamily="50" charset="-128"/>
              </a:rPr>
              <a:t>の取組が一層進み、生じた廃棄物はほぼ全量</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が再生資源やエネルギーとして使用</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2035</a:t>
            </a:r>
            <a:r>
              <a:rPr lang="ja-JP" altLang="en-US" sz="1050" dirty="0">
                <a:latin typeface="Meiryo UI" panose="020B0604030504040204" pitchFamily="50" charset="-128"/>
                <a:ea typeface="Meiryo UI" panose="020B0604030504040204" pitchFamily="50" charset="-128"/>
              </a:rPr>
              <a:t>年にはプラスチックごみはリデュース、リユース又はリサイクル</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それが技術的・経済的な観点等から難しい場合には熱回収も</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含め</a:t>
            </a:r>
            <a:r>
              <a:rPr lang="en-US" altLang="ja-JP" sz="1050" dirty="0">
                <a:latin typeface="Meiryo UI" panose="020B0604030504040204" pitchFamily="50" charset="-128"/>
                <a:ea typeface="Meiryo UI" panose="020B0604030504040204" pitchFamily="50" charset="-128"/>
              </a:rPr>
              <a:t>100%</a:t>
            </a:r>
            <a:r>
              <a:rPr lang="ja-JP" altLang="en-US" sz="1050" dirty="0">
                <a:latin typeface="Meiryo UI" panose="020B0604030504040204" pitchFamily="50" charset="-128"/>
                <a:ea typeface="Meiryo UI" panose="020B0604030504040204" pitchFamily="50" charset="-128"/>
              </a:rPr>
              <a:t>有効利用</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2050</a:t>
            </a:r>
            <a:r>
              <a:rPr lang="ja-JP" altLang="en-US" sz="1050" dirty="0">
                <a:latin typeface="Meiryo UI" panose="020B0604030504040204" pitchFamily="50" charset="-128"/>
                <a:ea typeface="Meiryo UI" panose="020B0604030504040204" pitchFamily="50" charset="-128"/>
              </a:rPr>
              <a:t>年には、サーキュラーエコノミーに移行して、できるだけ少な</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い資源で最低限必要な物が生産され、全ての府民が持続可能</a:t>
            </a:r>
            <a:endParaRPr lang="en-US" altLang="ja-JP" sz="1050" dirty="0">
              <a:latin typeface="Meiryo UI" panose="020B0604030504040204" pitchFamily="50" charset="-128"/>
              <a:ea typeface="Meiryo UI" panose="020B0604030504040204" pitchFamily="50" charset="-128"/>
            </a:endParaRPr>
          </a:p>
          <a:p>
            <a:pPr indent="92075">
              <a:lnSpc>
                <a:spcPts val="1500"/>
              </a:lnSpc>
            </a:pPr>
            <a:r>
              <a:rPr lang="ja-JP" altLang="en-US" sz="1050" dirty="0">
                <a:latin typeface="Meiryo UI" panose="020B0604030504040204" pitchFamily="50" charset="-128"/>
                <a:ea typeface="Meiryo UI" panose="020B0604030504040204" pitchFamily="50" charset="-128"/>
              </a:rPr>
              <a:t>　　　なライフスタイルを実現</a:t>
            </a:r>
          </a:p>
        </p:txBody>
      </p:sp>
      <p:graphicFrame>
        <p:nvGraphicFramePr>
          <p:cNvPr id="66" name="グラフ 65"/>
          <p:cNvGraphicFramePr>
            <a:graphicFrameLocks/>
          </p:cNvGraphicFramePr>
          <p:nvPr>
            <p:extLst>
              <p:ext uri="{D42A27DB-BD31-4B8C-83A1-F6EECF244321}">
                <p14:modId xmlns:p14="http://schemas.microsoft.com/office/powerpoint/2010/main" val="2212326164"/>
              </p:ext>
            </p:extLst>
          </p:nvPr>
        </p:nvGraphicFramePr>
        <p:xfrm>
          <a:off x="4862583" y="2784376"/>
          <a:ext cx="3569436" cy="1570860"/>
        </p:xfrm>
        <a:graphic>
          <a:graphicData uri="http://schemas.openxmlformats.org/drawingml/2006/chart">
            <c:chart xmlns:c="http://schemas.openxmlformats.org/drawingml/2006/chart" xmlns:r="http://schemas.openxmlformats.org/officeDocument/2006/relationships" r:id="rId12"/>
          </a:graphicData>
        </a:graphic>
      </p:graphicFrame>
      <p:sp>
        <p:nvSpPr>
          <p:cNvPr id="68" name="正方形/長方形 67"/>
          <p:cNvSpPr/>
          <p:nvPr/>
        </p:nvSpPr>
        <p:spPr>
          <a:xfrm>
            <a:off x="8417024" y="4283968"/>
            <a:ext cx="4183561" cy="1131079"/>
          </a:xfrm>
          <a:prstGeom prst="rect">
            <a:avLst/>
          </a:prstGeom>
        </p:spPr>
        <p:txBody>
          <a:bodyPr wrap="square">
            <a:spAutoFit/>
          </a:bodyPr>
          <a:lstStyle/>
          <a:p>
            <a:pPr>
              <a:lnSpc>
                <a:spcPts val="1700"/>
              </a:lnSpc>
            </a:pPr>
            <a:r>
              <a:rPr lang="ja-JP" altLang="en-US" sz="1100" b="1" dirty="0">
                <a:latin typeface="Meiryo UI" panose="020B0604030504040204" pitchFamily="50" charset="-128"/>
                <a:ea typeface="Meiryo UI" panose="020B0604030504040204" pitchFamily="50" charset="-128"/>
              </a:rPr>
              <a:t>◆継続課題</a:t>
            </a:r>
            <a:endParaRPr lang="en-US" altLang="ja-JP" sz="1100" b="1" dirty="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 持続可能な地域づくり（循環共生型社会の構築）</a:t>
            </a:r>
            <a:endParaRPr lang="en-US" altLang="ja-JP" sz="1100" dirty="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 </a:t>
            </a:r>
            <a:r>
              <a:rPr lang="ja-JP" altLang="en-US" sz="1100" u="sng" dirty="0">
                <a:latin typeface="Meiryo UI" panose="020B0604030504040204" pitchFamily="50" charset="-128"/>
                <a:ea typeface="Meiryo UI" panose="020B0604030504040204" pitchFamily="50" charset="-128"/>
              </a:rPr>
              <a:t>府内のリサイクル率の向上</a:t>
            </a:r>
            <a:endParaRPr lang="en-US" altLang="ja-JP" sz="1100" u="sng" dirty="0">
              <a:latin typeface="Meiryo UI" panose="020B0604030504040204" pitchFamily="50" charset="-128"/>
              <a:ea typeface="Meiryo UI" panose="020B0604030504040204" pitchFamily="50" charset="-128"/>
            </a:endParaRPr>
          </a:p>
          <a:p>
            <a:pPr>
              <a:lnSpc>
                <a:spcPts val="1600"/>
              </a:lnSpc>
            </a:pP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一廃</a:t>
            </a:r>
            <a:r>
              <a:rPr lang="en-US" altLang="ja-JP" sz="1050" dirty="0">
                <a:latin typeface="Meiryo UI" panose="020B0604030504040204" pitchFamily="50" charset="-128"/>
                <a:ea typeface="Meiryo UI" panose="020B0604030504040204" pitchFamily="50" charset="-128"/>
              </a:rPr>
              <a:t>13.3%(R3_</a:t>
            </a:r>
            <a:r>
              <a:rPr lang="ja-JP" altLang="en-US" sz="1050" dirty="0" smtClean="0">
                <a:latin typeface="Meiryo UI" panose="020B0604030504040204" pitchFamily="50" charset="-128"/>
                <a:ea typeface="Meiryo UI" panose="020B0604030504040204" pitchFamily="50" charset="-128"/>
              </a:rPr>
              <a:t>全国</a:t>
            </a:r>
            <a:r>
              <a:rPr lang="en-US" altLang="ja-JP" sz="1050" dirty="0" smtClean="0">
                <a:latin typeface="Meiryo UI" panose="020B0604030504040204" pitchFamily="50" charset="-128"/>
                <a:ea typeface="Meiryo UI" panose="020B0604030504040204" pitchFamily="50" charset="-128"/>
              </a:rPr>
              <a:t>19.9</a:t>
            </a:r>
            <a:r>
              <a:rPr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、産廃</a:t>
            </a:r>
            <a:r>
              <a:rPr lang="en-US" altLang="ja-JP" sz="1050" dirty="0">
                <a:latin typeface="Meiryo UI" panose="020B0604030504040204" pitchFamily="50" charset="-128"/>
                <a:ea typeface="Meiryo UI" panose="020B0604030504040204" pitchFamily="50" charset="-128"/>
              </a:rPr>
              <a:t>32.4%(R1_</a:t>
            </a:r>
            <a:r>
              <a:rPr lang="ja-JP" altLang="en-US" sz="1050" dirty="0">
                <a:latin typeface="Meiryo UI" panose="020B0604030504040204" pitchFamily="50" charset="-128"/>
                <a:ea typeface="Meiryo UI" panose="020B0604030504040204" pitchFamily="50" charset="-128"/>
              </a:rPr>
              <a:t>全国</a:t>
            </a:r>
            <a:r>
              <a:rPr lang="en-US" altLang="ja-JP" sz="1050" dirty="0">
                <a:latin typeface="Meiryo UI" panose="020B0604030504040204" pitchFamily="50" charset="-128"/>
                <a:ea typeface="Meiryo UI" panose="020B0604030504040204" pitchFamily="50" charset="-128"/>
              </a:rPr>
              <a:t>52.7%)</a:t>
            </a:r>
          </a:p>
          <a:p>
            <a:pPr>
              <a:lnSpc>
                <a:spcPts val="1600"/>
              </a:lnSpc>
            </a:pPr>
            <a:r>
              <a:rPr lang="ja-JP" altLang="en-US" sz="1100" dirty="0">
                <a:latin typeface="Meiryo UI" panose="020B0604030504040204" pitchFamily="50" charset="-128"/>
                <a:ea typeface="Meiryo UI" panose="020B0604030504040204" pitchFamily="50" charset="-128"/>
              </a:rPr>
              <a:t>   ○ </a:t>
            </a:r>
            <a:r>
              <a:rPr lang="ja-JP" altLang="en-US" sz="1100" u="sng" dirty="0">
                <a:latin typeface="Meiryo UI" panose="020B0604030504040204" pitchFamily="50" charset="-128"/>
                <a:ea typeface="Meiryo UI" panose="020B0604030504040204" pitchFamily="50" charset="-128"/>
              </a:rPr>
              <a:t>廃棄物処理施設等の立地促進</a:t>
            </a:r>
            <a:endParaRPr lang="en-US" altLang="ja-JP" sz="1100" u="sng" dirty="0">
              <a:latin typeface="Meiryo UI" panose="020B0604030504040204" pitchFamily="50" charset="-128"/>
              <a:ea typeface="Meiryo UI" panose="020B0604030504040204" pitchFamily="50" charset="-128"/>
            </a:endParaRPr>
          </a:p>
        </p:txBody>
      </p:sp>
      <p:sp>
        <p:nvSpPr>
          <p:cNvPr id="69" name="下矢印 58">
            <a:extLst>
              <a:ext uri="{FF2B5EF4-FFF2-40B4-BE49-F238E27FC236}">
                <a16:creationId xmlns:a16="http://schemas.microsoft.com/office/drawing/2014/main" id="{E1AAC510-7B24-47CC-9672-E870BF4943F0}"/>
              </a:ext>
            </a:extLst>
          </p:cNvPr>
          <p:cNvSpPr/>
          <p:nvPr/>
        </p:nvSpPr>
        <p:spPr>
          <a:xfrm>
            <a:off x="7926473" y="1848272"/>
            <a:ext cx="932951" cy="404128"/>
          </a:xfrm>
          <a:prstGeom prst="downArrow">
            <a:avLst>
              <a:gd name="adj1" fmla="val 35483"/>
              <a:gd name="adj2" fmla="val 3484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70" name="正方形/長方形 69">
            <a:extLst>
              <a:ext uri="{FF2B5EF4-FFF2-40B4-BE49-F238E27FC236}">
                <a16:creationId xmlns:a16="http://schemas.microsoft.com/office/drawing/2014/main" id="{6CC9C221-1D99-4F8E-B7BC-844CE74BAF7B}"/>
              </a:ext>
            </a:extLst>
          </p:cNvPr>
          <p:cNvSpPr/>
          <p:nvPr/>
        </p:nvSpPr>
        <p:spPr>
          <a:xfrm>
            <a:off x="5097821" y="1848272"/>
            <a:ext cx="6770543" cy="334707"/>
          </a:xfrm>
          <a:prstGeom prst="rect">
            <a:avLst/>
          </a:prstGeom>
        </p:spPr>
        <p:txBody>
          <a:bodyPr wrap="square">
            <a:spAutoFit/>
          </a:bodyPr>
          <a:lstStyle/>
          <a:p>
            <a:pPr algn="ctr">
              <a:lnSpc>
                <a:spcPct val="150000"/>
              </a:lnSpc>
            </a:pPr>
            <a:r>
              <a:rPr lang="ja-JP" altLang="en-US" sz="1050" u="sng" dirty="0">
                <a:latin typeface="Meiryo UI" panose="020B0604030504040204" pitchFamily="50" charset="-128"/>
                <a:ea typeface="Meiryo UI" panose="020B0604030504040204" pitchFamily="50" charset="-128"/>
              </a:rPr>
              <a:t>堺第</a:t>
            </a:r>
            <a:r>
              <a:rPr lang="en-US" altLang="ja-JP" sz="1050" u="sng" dirty="0">
                <a:latin typeface="Meiryo UI" panose="020B0604030504040204" pitchFamily="50" charset="-128"/>
                <a:ea typeface="Meiryo UI" panose="020B0604030504040204" pitchFamily="50" charset="-128"/>
              </a:rPr>
              <a:t>7‐</a:t>
            </a:r>
            <a:r>
              <a:rPr lang="ja-JP" altLang="en-US" sz="1050" u="sng" dirty="0">
                <a:latin typeface="Meiryo UI" panose="020B0604030504040204" pitchFamily="50" charset="-128"/>
                <a:ea typeface="Meiryo UI" panose="020B0604030504040204" pitchFamily="50" charset="-128"/>
              </a:rPr>
              <a:t>３区に</a:t>
            </a:r>
            <a:r>
              <a:rPr lang="ja-JP" altLang="en-US" sz="1050" u="sng" dirty="0" smtClean="0">
                <a:latin typeface="Meiryo UI" panose="020B0604030504040204" pitchFamily="50" charset="-128"/>
                <a:ea typeface="Meiryo UI" panose="020B0604030504040204" pitchFamily="50" charset="-128"/>
              </a:rPr>
              <a:t>５</a:t>
            </a:r>
            <a:r>
              <a:rPr lang="ja-JP" altLang="en-US" sz="1050" u="sng" dirty="0">
                <a:latin typeface="Meiryo UI" panose="020B0604030504040204" pitchFamily="50" charset="-128"/>
                <a:ea typeface="Meiryo UI" panose="020B0604030504040204" pitchFamily="50" charset="-128"/>
              </a:rPr>
              <a:t>施設</a:t>
            </a:r>
            <a:r>
              <a:rPr lang="ja-JP" altLang="en-US" sz="1050" u="sng" dirty="0" smtClean="0">
                <a:latin typeface="Meiryo UI" panose="020B0604030504040204" pitchFamily="50" charset="-128"/>
                <a:ea typeface="Meiryo UI" panose="020B0604030504040204" pitchFamily="50" charset="-128"/>
              </a:rPr>
              <a:t>、</a:t>
            </a:r>
            <a:r>
              <a:rPr lang="ja-JP" altLang="en-US" sz="1050" u="sng" dirty="0">
                <a:latin typeface="Meiryo UI" panose="020B0604030504040204" pitchFamily="50" charset="-128"/>
                <a:ea typeface="Meiryo UI" panose="020B0604030504040204" pitchFamily="50" charset="-128"/>
              </a:rPr>
              <a:t>寝屋川に</a:t>
            </a:r>
            <a:r>
              <a:rPr lang="ja-JP" altLang="en-US" sz="1050" u="sng" dirty="0" smtClean="0">
                <a:latin typeface="Meiryo UI" panose="020B0604030504040204" pitchFamily="50" charset="-128"/>
                <a:ea typeface="Meiryo UI" panose="020B0604030504040204" pitchFamily="50" charset="-128"/>
              </a:rPr>
              <a:t>１施設が</a:t>
            </a:r>
            <a:r>
              <a:rPr lang="ja-JP" altLang="en-US" sz="1050" u="sng" dirty="0">
                <a:latin typeface="Meiryo UI" panose="020B0604030504040204" pitchFamily="50" charset="-128"/>
                <a:ea typeface="Meiryo UI" panose="020B0604030504040204" pitchFamily="50" charset="-128"/>
              </a:rPr>
              <a:t>立地（現在</a:t>
            </a:r>
            <a:r>
              <a:rPr lang="ja-JP" altLang="en-US" sz="1050" u="sng" dirty="0" smtClean="0">
                <a:latin typeface="Meiryo UI" panose="020B0604030504040204" pitchFamily="50" charset="-128"/>
                <a:ea typeface="Meiryo UI" panose="020B0604030504040204" pitchFamily="50" charset="-128"/>
              </a:rPr>
              <a:t>、堺第</a:t>
            </a:r>
            <a:r>
              <a:rPr lang="en-US" altLang="ja-JP" sz="1050" u="sng" dirty="0" smtClean="0">
                <a:latin typeface="Meiryo UI" panose="020B0604030504040204" pitchFamily="50" charset="-128"/>
                <a:ea typeface="Meiryo UI" panose="020B0604030504040204" pitchFamily="50" charset="-128"/>
              </a:rPr>
              <a:t>7-3</a:t>
            </a:r>
            <a:r>
              <a:rPr lang="ja-JP" altLang="en-US" sz="1050" u="sng" dirty="0" smtClean="0">
                <a:latin typeface="Meiryo UI" panose="020B0604030504040204" pitchFamily="50" charset="-128"/>
                <a:ea typeface="Meiryo UI" panose="020B0604030504040204" pitchFamily="50" charset="-128"/>
              </a:rPr>
              <a:t>区に８、寝屋川に１施設立地）</a:t>
            </a:r>
            <a:endParaRPr lang="en-US" altLang="ja-JP" sz="1050" u="sng" dirty="0">
              <a:latin typeface="Meiryo UI" panose="020B0604030504040204" pitchFamily="50" charset="-128"/>
              <a:ea typeface="Meiryo UI" panose="020B0604030504040204" pitchFamily="50" charset="-128"/>
            </a:endParaRPr>
          </a:p>
        </p:txBody>
      </p:sp>
      <p:sp>
        <p:nvSpPr>
          <p:cNvPr id="13" name="正方形/長方形 12"/>
          <p:cNvSpPr/>
          <p:nvPr/>
        </p:nvSpPr>
        <p:spPr>
          <a:xfrm>
            <a:off x="8698565" y="5376952"/>
            <a:ext cx="3822915" cy="2015936"/>
          </a:xfrm>
          <a:prstGeom prst="rect">
            <a:avLst/>
          </a:prstGeom>
          <a:ln>
            <a:solidFill>
              <a:schemeClr val="tx1"/>
            </a:solidFill>
            <a:prstDash val="sysDot"/>
          </a:ln>
        </p:spPr>
        <p:txBody>
          <a:bodyPr wrap="square">
            <a:spAutoFit/>
          </a:bodyPr>
          <a:lstStyle/>
          <a:p>
            <a:pPr lvl="0">
              <a:lnSpc>
                <a:spcPts val="1200"/>
              </a:lnSpc>
            </a:pPr>
            <a:r>
              <a:rPr lang="ja-JP" altLang="en-US" sz="900" b="1" dirty="0">
                <a:latin typeface="Meiryo UI" panose="020B0604030504040204" pitchFamily="50" charset="-128"/>
                <a:ea typeface="Meiryo UI" panose="020B0604030504040204" pitchFamily="50" charset="-128"/>
              </a:rPr>
              <a:t>＜堺第</a:t>
            </a:r>
            <a:r>
              <a:rPr lang="en-US" altLang="ja-JP" sz="900" b="1" dirty="0">
                <a:latin typeface="Meiryo UI" panose="020B0604030504040204" pitchFamily="50" charset="-128"/>
                <a:ea typeface="Meiryo UI" panose="020B0604030504040204" pitchFamily="50" charset="-128"/>
              </a:rPr>
              <a:t>7‐3</a:t>
            </a:r>
            <a:r>
              <a:rPr lang="ja-JP" altLang="en-US" sz="900" b="1" dirty="0">
                <a:latin typeface="Meiryo UI" panose="020B0604030504040204" pitchFamily="50" charset="-128"/>
                <a:ea typeface="Meiryo UI" panose="020B0604030504040204" pitchFamily="50" charset="-128"/>
              </a:rPr>
              <a:t>区とは＞</a:t>
            </a:r>
            <a:endParaRPr lang="en-US" altLang="ja-JP" sz="900" b="1" dirty="0">
              <a:latin typeface="Meiryo UI" panose="020B0604030504040204" pitchFamily="50" charset="-128"/>
              <a:ea typeface="Meiryo UI" panose="020B0604030504040204" pitchFamily="50" charset="-128"/>
            </a:endParaRPr>
          </a:p>
          <a:p>
            <a:pPr lvl="0">
              <a:lnSpc>
                <a:spcPts val="600"/>
              </a:lnSpc>
            </a:pPr>
            <a:endParaRPr lang="en-US" altLang="ja-JP" sz="900" b="1" dirty="0">
              <a:latin typeface="Meiryo UI" panose="020B0604030504040204" pitchFamily="50" charset="-128"/>
              <a:ea typeface="Meiryo UI" panose="020B0604030504040204" pitchFamily="50" charset="-128"/>
            </a:endParaRPr>
          </a:p>
          <a:p>
            <a:pPr lvl="0">
              <a:lnSpc>
                <a:spcPts val="1200"/>
              </a:lnSpc>
            </a:pPr>
            <a:r>
              <a:rPr lang="ja-JP" altLang="en-US" sz="900" dirty="0">
                <a:solidFill>
                  <a:schemeClr val="bg1"/>
                </a:solidFill>
                <a:latin typeface="Meiryo UI" panose="020B0604030504040204" pitchFamily="50" charset="-128"/>
                <a:ea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rPr>
              <a:t>S49.2</a:t>
            </a:r>
            <a:r>
              <a:rPr lang="ja-JP" altLang="en-US" sz="900" dirty="0">
                <a:solidFill>
                  <a:schemeClr val="bg1"/>
                </a:solidFill>
                <a:latin typeface="Meiryo UI" panose="020B0604030504040204" pitchFamily="50" charset="-128"/>
                <a:ea typeface="Meiryo UI" panose="020B0604030504040204" pitchFamily="50" charset="-128"/>
              </a:rPr>
              <a:t>～</a:t>
            </a:r>
            <a:r>
              <a:rPr lang="en-US" altLang="ja-JP" sz="900" dirty="0">
                <a:solidFill>
                  <a:schemeClr val="bg1"/>
                </a:solidFill>
                <a:latin typeface="Meiryo UI" panose="020B0604030504040204" pitchFamily="50" charset="-128"/>
                <a:ea typeface="Meiryo UI" panose="020B0604030504040204" pitchFamily="50" charset="-128"/>
              </a:rPr>
              <a:t>H16.3</a:t>
            </a:r>
            <a:r>
              <a:rPr lang="ja-JP" altLang="en-US" sz="900" dirty="0">
                <a:solidFill>
                  <a:schemeClr val="bg1"/>
                </a:solidFill>
                <a:latin typeface="Meiryo UI" panose="020B0604030504040204" pitchFamily="50" charset="-128"/>
                <a:ea typeface="Meiryo UI" panose="020B0604030504040204" pitchFamily="50" charset="-128"/>
              </a:rPr>
              <a:t>に埋立てた、公共関与の産業廃棄物最終処分場</a:t>
            </a:r>
            <a:endParaRPr lang="en-US" altLang="ja-JP" sz="900" dirty="0">
              <a:solidFill>
                <a:schemeClr val="bg1"/>
              </a:solidFill>
              <a:latin typeface="Meiryo UI" panose="020B0604030504040204" pitchFamily="50" charset="-128"/>
              <a:ea typeface="Meiryo UI" panose="020B0604030504040204" pitchFamily="50" charset="-128"/>
            </a:endParaRPr>
          </a:p>
          <a:p>
            <a:pPr lvl="0">
              <a:lnSpc>
                <a:spcPts val="1200"/>
              </a:lnSpc>
            </a:pPr>
            <a:r>
              <a:rPr lang="ja-JP" altLang="en-US" sz="900" dirty="0">
                <a:solidFill>
                  <a:schemeClr val="bg1"/>
                </a:solidFill>
                <a:latin typeface="Meiryo UI" panose="020B0604030504040204" pitchFamily="50" charset="-128"/>
                <a:ea typeface="Meiryo UI" panose="020B0604030504040204" pitchFamily="50" charset="-128"/>
              </a:rPr>
              <a:t>　・掘削、杭打ち、重量物設置等が困難であるなど土地利用に係る制約あり</a:t>
            </a: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r>
              <a:rPr lang="ja-JP" altLang="en-US" sz="900" dirty="0">
                <a:solidFill>
                  <a:schemeClr val="bg1"/>
                </a:solidFill>
                <a:latin typeface="Meiryo UI" panose="020B0604030504040204" pitchFamily="50" charset="-128"/>
                <a:ea typeface="Meiryo UI" panose="020B0604030504040204" pitchFamily="50" charset="-128"/>
              </a:rPr>
              <a:t>　・二次処分地では、府民等の協働により「共生の森づくり活動」を</a:t>
            </a:r>
            <a:r>
              <a:rPr lang="ja-JP" altLang="en-US" sz="900" dirty="0" smtClean="0">
                <a:solidFill>
                  <a:schemeClr val="bg1"/>
                </a:solidFill>
                <a:latin typeface="Meiryo UI" panose="020B0604030504040204" pitchFamily="50" charset="-128"/>
                <a:ea typeface="Meiryo UI" panose="020B0604030504040204" pitchFamily="50" charset="-128"/>
              </a:rPr>
              <a:t>実施中</a:t>
            </a:r>
            <a:endParaRPr lang="en-US" altLang="ja-JP" sz="900" dirty="0" smtClean="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en-US" altLang="ja-JP" sz="900" dirty="0">
              <a:solidFill>
                <a:schemeClr val="bg1"/>
              </a:solidFill>
              <a:latin typeface="Meiryo UI" panose="020B0604030504040204" pitchFamily="50" charset="-128"/>
              <a:ea typeface="Meiryo UI" panose="020B0604030504040204" pitchFamily="50" charset="-128"/>
            </a:endParaRPr>
          </a:p>
          <a:p>
            <a:pPr>
              <a:lnSpc>
                <a:spcPts val="1200"/>
              </a:lnSpc>
            </a:pPr>
            <a:endParaRPr lang="ja-JP" altLang="en-US" sz="900"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43409" y="5127466"/>
            <a:ext cx="4317233" cy="1519647"/>
          </a:xfrm>
          <a:prstGeom prst="rect">
            <a:avLst/>
          </a:prstGeom>
          <a:ln>
            <a:solidFill>
              <a:schemeClr val="bg1">
                <a:lumMod val="50000"/>
              </a:schemeClr>
            </a:solidFill>
            <a:prstDash val="dash"/>
          </a:ln>
        </p:spPr>
        <p:txBody>
          <a:bodyPr wrap="square">
            <a:spAutoFit/>
          </a:bodyPr>
          <a:lstStyle/>
          <a:p>
            <a:pPr lvl="0">
              <a:lnSpc>
                <a:spcPts val="1500"/>
              </a:lnSpc>
            </a:pPr>
            <a:r>
              <a:rPr lang="en-US" altLang="ja-JP" sz="1050" dirty="0">
                <a:latin typeface="Meiryo UI" panose="020B0604030504040204" pitchFamily="50" charset="-128"/>
                <a:ea typeface="Meiryo UI" panose="020B0604030504040204" pitchFamily="50" charset="-128"/>
              </a:rPr>
              <a:t>&lt;</a:t>
            </a:r>
            <a:r>
              <a:rPr lang="ja-JP" altLang="en-US" sz="1050" dirty="0">
                <a:latin typeface="Meiryo UI" panose="020B0604030504040204" pitchFamily="50" charset="-128"/>
                <a:ea typeface="Meiryo UI" panose="020B0604030504040204" pitchFamily="50" charset="-128"/>
              </a:rPr>
              <a:t>エコタウン事業とは＞</a:t>
            </a:r>
            <a:endParaRPr lang="en-US" altLang="ja-JP" sz="1050" dirty="0">
              <a:latin typeface="Meiryo UI" panose="020B0604030504040204" pitchFamily="50" charset="-128"/>
              <a:ea typeface="Meiryo UI" panose="020B0604030504040204" pitchFamily="50" charset="-128"/>
            </a:endParaRPr>
          </a:p>
          <a:p>
            <a:pPr marL="171450" lvl="0" indent="-171450">
              <a:lnSpc>
                <a:spcPts val="1500"/>
              </a:lnSpc>
              <a:buFont typeface="Arial" panose="020B0604020202020204" pitchFamily="34" charset="0"/>
              <a:buChar char="•"/>
            </a:pPr>
            <a:r>
              <a:rPr lang="en-US" altLang="ja-JP" sz="1050" dirty="0">
                <a:latin typeface="Meiryo UI" panose="020B0604030504040204" pitchFamily="50" charset="-128"/>
                <a:ea typeface="Meiryo UI" panose="020B0604030504040204" pitchFamily="50" charset="-128"/>
              </a:rPr>
              <a:t>H</a:t>
            </a:r>
            <a:r>
              <a:rPr lang="ja-JP" altLang="en-US" sz="1050" dirty="0">
                <a:latin typeface="Meiryo UI" panose="020B0604030504040204" pitchFamily="50" charset="-128"/>
                <a:ea typeface="Meiryo UI" panose="020B0604030504040204" pitchFamily="50" charset="-128"/>
              </a:rPr>
              <a:t>９年度に国</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通商産業省・環境庁</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によって、地域の独自性を踏まえ、リサイクル推進等を通じた資源循環型経済社会の構築を目的として創設（大阪府を含め計</a:t>
            </a:r>
            <a:r>
              <a:rPr lang="en-US" altLang="ja-JP" sz="1050" dirty="0">
                <a:latin typeface="Meiryo UI" panose="020B0604030504040204" pitchFamily="50" charset="-128"/>
                <a:ea typeface="Meiryo UI" panose="020B0604030504040204" pitchFamily="50" charset="-128"/>
              </a:rPr>
              <a:t>26</a:t>
            </a:r>
            <a:r>
              <a:rPr lang="ja-JP" altLang="en-US" sz="1050" dirty="0">
                <a:latin typeface="Meiryo UI" panose="020B0604030504040204" pitchFamily="50" charset="-128"/>
                <a:ea typeface="Meiryo UI" panose="020B0604030504040204" pitchFamily="50" charset="-128"/>
              </a:rPr>
              <a:t>地域のエコタウンプランを承認）</a:t>
            </a:r>
            <a:endParaRPr lang="en-US" altLang="ja-JP" sz="1050" dirty="0">
              <a:latin typeface="Meiryo UI" panose="020B0604030504040204" pitchFamily="50" charset="-128"/>
              <a:ea typeface="Meiryo UI" panose="020B0604030504040204" pitchFamily="50" charset="-128"/>
            </a:endParaRPr>
          </a:p>
          <a:p>
            <a:pPr marL="171450" lvl="0" indent="-171450">
              <a:lnSpc>
                <a:spcPct val="50000"/>
              </a:lnSpc>
              <a:buFont typeface="Arial" panose="020B0604020202020204" pitchFamily="34" charset="0"/>
              <a:buChar char="•"/>
            </a:pPr>
            <a:endParaRPr lang="en-US" altLang="ja-JP" sz="1050" dirty="0">
              <a:latin typeface="Meiryo UI" panose="020B0604030504040204" pitchFamily="50" charset="-128"/>
              <a:ea typeface="Meiryo UI" panose="020B0604030504040204" pitchFamily="50" charset="-128"/>
            </a:endParaRPr>
          </a:p>
          <a:p>
            <a:pPr marL="171450" lvl="0" indent="-171450">
              <a:lnSpc>
                <a:spcPts val="1500"/>
              </a:lnSpc>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国は、技術的に先進性・先駆性を有する事業に、</a:t>
            </a:r>
            <a:r>
              <a:rPr lang="en-US" altLang="ja-JP" sz="1050" dirty="0">
                <a:latin typeface="Meiryo UI" panose="020B0604030504040204" pitchFamily="50" charset="-128"/>
                <a:ea typeface="Meiryo UI" panose="020B0604030504040204" pitchFamily="50" charset="-128"/>
              </a:rPr>
              <a:t>H17</a:t>
            </a:r>
            <a:r>
              <a:rPr lang="ja-JP" altLang="en-US" sz="1050" dirty="0">
                <a:latin typeface="Meiryo UI" panose="020B0604030504040204" pitchFamily="50" charset="-128"/>
                <a:ea typeface="Meiryo UI" panose="020B0604030504040204" pitchFamily="50" charset="-128"/>
              </a:rPr>
              <a:t>年度まで補助し、</a:t>
            </a:r>
            <a:r>
              <a:rPr lang="en-US" altLang="ja-JP" sz="1050" dirty="0">
                <a:latin typeface="Meiryo UI" panose="020B0604030504040204" pitchFamily="50" charset="-128"/>
                <a:ea typeface="Meiryo UI" panose="020B0604030504040204" pitchFamily="50" charset="-128"/>
              </a:rPr>
              <a:t>H30</a:t>
            </a:r>
            <a:r>
              <a:rPr lang="ja-JP" altLang="en-US" sz="1050" dirty="0">
                <a:latin typeface="Meiryo UI" panose="020B0604030504040204" pitchFamily="50" charset="-128"/>
                <a:ea typeface="Meiryo UI" panose="020B0604030504040204" pitchFamily="50" charset="-128"/>
              </a:rPr>
              <a:t>年度に事業の総括を実施。プランの継続及び見直し等は各自治体の判断に委ねられている。</a:t>
            </a:r>
            <a:endParaRPr lang="en-US" altLang="ja-JP" sz="105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25345331"/>
              </p:ext>
            </p:extLst>
          </p:nvPr>
        </p:nvGraphicFramePr>
        <p:xfrm>
          <a:off x="8877245" y="3020381"/>
          <a:ext cx="3644235" cy="1005840"/>
        </p:xfrm>
        <a:graphic>
          <a:graphicData uri="http://schemas.openxmlformats.org/drawingml/2006/table">
            <a:tbl>
              <a:tblPr firstRow="1" bandRow="1">
                <a:tableStyleId>{BC89EF96-8CEA-46FF-86C4-4CE0E7609802}</a:tableStyleId>
              </a:tblPr>
              <a:tblGrid>
                <a:gridCol w="1562418">
                  <a:extLst>
                    <a:ext uri="{9D8B030D-6E8A-4147-A177-3AD203B41FA5}">
                      <a16:colId xmlns:a16="http://schemas.microsoft.com/office/drawing/2014/main" val="2217949357"/>
                    </a:ext>
                  </a:extLst>
                </a:gridCol>
                <a:gridCol w="1052830">
                  <a:extLst>
                    <a:ext uri="{9D8B030D-6E8A-4147-A177-3AD203B41FA5}">
                      <a16:colId xmlns:a16="http://schemas.microsoft.com/office/drawing/2014/main" val="1129486077"/>
                    </a:ext>
                  </a:extLst>
                </a:gridCol>
                <a:gridCol w="1028987">
                  <a:extLst>
                    <a:ext uri="{9D8B030D-6E8A-4147-A177-3AD203B41FA5}">
                      <a16:colId xmlns:a16="http://schemas.microsoft.com/office/drawing/2014/main" val="423373278"/>
                    </a:ext>
                  </a:extLst>
                </a:gridCol>
              </a:tblGrid>
              <a:tr h="162224">
                <a:tc>
                  <a:txBody>
                    <a:bodyPr/>
                    <a:lstStyle/>
                    <a:p>
                      <a:pPr algn="ctr"/>
                      <a:r>
                        <a:rPr kumimoji="1" lang="ja-JP" altLang="en-US" sz="1050" dirty="0">
                          <a:latin typeface="Meiryo UI" panose="020B0604030504040204" pitchFamily="50" charset="-128"/>
                          <a:ea typeface="Meiryo UI" panose="020B0604030504040204" pitchFamily="50" charset="-128"/>
                        </a:rPr>
                        <a:t>区分</a:t>
                      </a:r>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リサイクル率（％）</a:t>
                      </a:r>
                    </a:p>
                  </a:txBody>
                  <a:tcPr/>
                </a:tc>
                <a:tc hMerge="1">
                  <a:txBody>
                    <a:bodyPr/>
                    <a:lstStyle/>
                    <a:p>
                      <a:endParaRPr kumimoji="1" lang="ja-JP" altLang="en-US" sz="11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463817026"/>
                  </a:ext>
                </a:extLst>
              </a:tr>
              <a:tr h="162224">
                <a:tc>
                  <a:txBody>
                    <a:bodyPr/>
                    <a:lstStyle/>
                    <a:p>
                      <a:r>
                        <a:rPr kumimoji="1" lang="ja-JP" altLang="en-US" sz="1050" dirty="0">
                          <a:latin typeface="Meiryo UI" panose="020B0604030504040204" pitchFamily="50" charset="-128"/>
                          <a:ea typeface="Meiryo UI" panose="020B0604030504040204" pitchFamily="50" charset="-128"/>
                        </a:rPr>
                        <a:t>建設混合廃棄物（府）</a:t>
                      </a: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rPr>
                        <a:t>11.1</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H17</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rPr>
                        <a:t>31.6</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H30</a:t>
                      </a: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501063007"/>
                  </a:ext>
                </a:extLst>
              </a:tr>
              <a:tr h="162224">
                <a:tc>
                  <a:txBody>
                    <a:bodyPr/>
                    <a:lstStyle/>
                    <a:p>
                      <a:r>
                        <a:rPr kumimoji="1" lang="ja-JP" altLang="en-US" sz="1050" dirty="0">
                          <a:latin typeface="Meiryo UI" panose="020B0604030504040204" pitchFamily="50" charset="-128"/>
                          <a:ea typeface="Meiryo UI" panose="020B0604030504040204" pitchFamily="50" charset="-128"/>
                        </a:rPr>
                        <a:t>容器包装プラ</a:t>
                      </a:r>
                      <a:r>
                        <a:rPr kumimoji="1" lang="ja-JP" altLang="en-US" sz="1050" baseline="0" dirty="0">
                          <a:latin typeface="Meiryo UI" panose="020B0604030504040204" pitchFamily="50" charset="-128"/>
                          <a:ea typeface="Meiryo UI" panose="020B0604030504040204" pitchFamily="50" charset="-128"/>
                        </a:rPr>
                        <a:t>（全国）</a:t>
                      </a:r>
                      <a:r>
                        <a:rPr kumimoji="1" lang="en-US" altLang="ja-JP" sz="1050" baseline="30000" dirty="0">
                          <a:latin typeface="Meiryo UI" panose="020B0604030504040204" pitchFamily="50" charset="-128"/>
                          <a:ea typeface="Meiryo UI" panose="020B0604030504040204" pitchFamily="50" charset="-128"/>
                        </a:rPr>
                        <a:t>※</a:t>
                      </a:r>
                      <a:endParaRPr kumimoji="1" lang="ja-JP" altLang="en-US" sz="1050" baseline="30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latin typeface="Meiryo UI" panose="020B0604030504040204" pitchFamily="50" charset="-128"/>
                          <a:ea typeface="Meiryo UI" panose="020B0604030504040204" pitchFamily="50" charset="-128"/>
                        </a:rPr>
                        <a:t>24.2</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H17</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050" dirty="0">
                          <a:latin typeface="Meiryo UI" panose="020B0604030504040204" pitchFamily="50" charset="-128"/>
                          <a:ea typeface="Meiryo UI" panose="020B0604030504040204" pitchFamily="50" charset="-128"/>
                        </a:rPr>
                        <a:t>40.3</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R  3</a:t>
                      </a: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29119178"/>
                  </a:ext>
                </a:extLst>
              </a:tr>
              <a:tr h="162224">
                <a:tc>
                  <a:txBody>
                    <a:bodyPr/>
                    <a:lstStyle/>
                    <a:p>
                      <a:r>
                        <a:rPr kumimoji="1" lang="ja-JP" altLang="en-US" sz="1050" dirty="0">
                          <a:latin typeface="Meiryo UI" panose="020B0604030504040204" pitchFamily="50" charset="-128"/>
                          <a:ea typeface="Meiryo UI" panose="020B0604030504040204" pitchFamily="50" charset="-128"/>
                        </a:rPr>
                        <a:t>食品廃棄物（全国）</a:t>
                      </a:r>
                    </a:p>
                  </a:txBody>
                  <a:tcPr/>
                </a:tc>
                <a:tc>
                  <a:txBody>
                    <a:bodyPr/>
                    <a:lstStyle/>
                    <a:p>
                      <a:pPr algn="r"/>
                      <a:r>
                        <a:rPr kumimoji="1" lang="en-US" altLang="ja-JP" sz="1050" dirty="0">
                          <a:latin typeface="Meiryo UI" panose="020B0604030504040204" pitchFamily="50" charset="-128"/>
                          <a:ea typeface="Meiryo UI" panose="020B0604030504040204" pitchFamily="50" charset="-128"/>
                        </a:rPr>
                        <a:t>79.0</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H20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050" dirty="0">
                          <a:latin typeface="Meiryo UI" panose="020B0604030504040204" pitchFamily="50" charset="-128"/>
                          <a:ea typeface="Meiryo UI" panose="020B0604030504040204" pitchFamily="50" charset="-128"/>
                        </a:rPr>
                        <a:t>86.0</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R  2</a:t>
                      </a: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67914965"/>
                  </a:ext>
                </a:extLst>
              </a:tr>
            </a:tbl>
          </a:graphicData>
        </a:graphic>
      </p:graphicFrame>
      <p:sp>
        <p:nvSpPr>
          <p:cNvPr id="71" name="正方形/長方形 70"/>
          <p:cNvSpPr/>
          <p:nvPr/>
        </p:nvSpPr>
        <p:spPr>
          <a:xfrm>
            <a:off x="8561040" y="2364522"/>
            <a:ext cx="4039545" cy="913070"/>
          </a:xfrm>
          <a:prstGeom prst="rect">
            <a:avLst/>
          </a:prstGeom>
        </p:spPr>
        <p:txBody>
          <a:bodyPr wrap="square">
            <a:spAutoFit/>
          </a:bodyPr>
          <a:lstStyle/>
          <a:p>
            <a:pPr>
              <a:lnSpc>
                <a:spcPts val="1600"/>
              </a:lnSpc>
            </a:pPr>
            <a:r>
              <a:rPr lang="ja-JP" altLang="en-US" sz="11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見</a:t>
            </a:r>
            <a:r>
              <a:rPr lang="ja-JP" altLang="en-US" sz="1100" dirty="0">
                <a:latin typeface="Meiryo UI" panose="020B0604030504040204" pitchFamily="50" charset="-128"/>
                <a:ea typeface="Meiryo UI" panose="020B0604030504040204" pitchFamily="50" charset="-128"/>
              </a:rPr>
              <a:t>学者数：累計約</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万</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千人</a:t>
            </a:r>
            <a:r>
              <a:rPr lang="en-US" altLang="ja-JP" sz="1100" dirty="0">
                <a:latin typeface="Meiryo UI" panose="020B0604030504040204" pitchFamily="50" charset="-128"/>
                <a:ea typeface="Meiryo UI" panose="020B0604030504040204" pitchFamily="50" charset="-128"/>
              </a:rPr>
              <a:t>(R3</a:t>
            </a:r>
            <a:r>
              <a:rPr lang="ja-JP" altLang="en-US" sz="1100" dirty="0">
                <a:latin typeface="Meiryo UI" panose="020B0604030504040204" pitchFamily="50" charset="-128"/>
                <a:ea typeface="Meiryo UI" panose="020B0604030504040204" pitchFamily="50" charset="-128"/>
              </a:rPr>
              <a:t>年度末現在</a:t>
            </a:r>
            <a:r>
              <a:rPr lang="en-US" altLang="ja-JP" sz="1100" dirty="0">
                <a:latin typeface="Meiryo UI" panose="020B0604030504040204" pitchFamily="50" charset="-128"/>
                <a:ea typeface="Meiryo UI" panose="020B0604030504040204" pitchFamily="50" charset="-128"/>
              </a:rPr>
              <a:t>)</a:t>
            </a:r>
          </a:p>
          <a:p>
            <a:pPr>
              <a:lnSpc>
                <a:spcPts val="1600"/>
              </a:lnSpc>
            </a:pPr>
            <a:r>
              <a:rPr lang="ja-JP" altLang="en-US" sz="1100" dirty="0">
                <a:latin typeface="Meiryo UI" panose="020B0604030504040204" pitchFamily="50" charset="-128"/>
                <a:ea typeface="Meiryo UI" panose="020B0604030504040204" pitchFamily="50" charset="-128"/>
              </a:rPr>
              <a:t>○ 雇用人数：</a:t>
            </a:r>
            <a:r>
              <a:rPr lang="en-US" altLang="ja-JP" sz="1100" dirty="0">
                <a:latin typeface="Meiryo UI" panose="020B0604030504040204" pitchFamily="50" charset="-128"/>
                <a:ea typeface="Meiryo UI" panose="020B0604030504040204" pitchFamily="50" charset="-128"/>
              </a:rPr>
              <a:t>H19</a:t>
            </a:r>
            <a:r>
              <a:rPr lang="ja-JP" altLang="en-US" sz="1100" dirty="0">
                <a:latin typeface="Meiryo UI" panose="020B0604030504040204" pitchFamily="50" charset="-128"/>
                <a:ea typeface="Meiryo UI" panose="020B0604030504040204" pitchFamily="50" charset="-128"/>
              </a:rPr>
              <a:t>より</a:t>
            </a:r>
            <a:r>
              <a:rPr lang="en-US" altLang="ja-JP" sz="1100" dirty="0">
                <a:latin typeface="Meiryo UI" panose="020B0604030504040204" pitchFamily="50" charset="-128"/>
                <a:ea typeface="Meiryo UI" panose="020B0604030504040204" pitchFamily="50" charset="-128"/>
              </a:rPr>
              <a:t>150</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~200</a:t>
            </a:r>
            <a:r>
              <a:rPr lang="ja-JP" altLang="en-US" sz="1100" dirty="0">
                <a:latin typeface="Meiryo UI" panose="020B0604030504040204" pitchFamily="50" charset="-128"/>
                <a:ea typeface="Meiryo UI" panose="020B0604030504040204" pitchFamily="50" charset="-128"/>
              </a:rPr>
              <a:t>人／年で推移</a:t>
            </a:r>
            <a:endParaRPr lang="en-US" altLang="ja-JP" sz="1100" dirty="0">
              <a:latin typeface="Meiryo UI" panose="020B0604030504040204" pitchFamily="50" charset="-128"/>
              <a:ea typeface="Meiryo UI" panose="020B0604030504040204" pitchFamily="50" charset="-128"/>
            </a:endParaRPr>
          </a:p>
          <a:p>
            <a:pPr>
              <a:lnSpc>
                <a:spcPts val="1600"/>
              </a:lnSpc>
            </a:pPr>
            <a:r>
              <a:rPr lang="en-US" altLang="ja-JP" sz="1100" dirty="0" smtClean="0">
                <a:latin typeface="Meiryo UI" panose="020B0604030504040204" pitchFamily="50" charset="-128"/>
                <a:ea typeface="Meiryo UI" panose="020B0604030504040204" pitchFamily="50" charset="-128"/>
              </a:rPr>
              <a:t>&lt;</a:t>
            </a:r>
            <a:r>
              <a:rPr lang="ja-JP" altLang="en-US" sz="1100" dirty="0" smtClean="0">
                <a:latin typeface="Meiryo UI" panose="020B0604030504040204" pitchFamily="50" charset="-128"/>
                <a:ea typeface="Meiryo UI" panose="020B0604030504040204" pitchFamily="50" charset="-128"/>
              </a:rPr>
              <a:t>リサイクル率の変化</a:t>
            </a:r>
            <a:r>
              <a:rPr lang="en-US" altLang="ja-JP" sz="1100" dirty="0" smtClean="0">
                <a:latin typeface="Meiryo UI" panose="020B0604030504040204" pitchFamily="50" charset="-128"/>
                <a:ea typeface="Meiryo UI" panose="020B0604030504040204" pitchFamily="50" charset="-128"/>
              </a:rPr>
              <a:t>&gt;</a:t>
            </a:r>
          </a:p>
          <a:p>
            <a:pPr>
              <a:lnSpc>
                <a:spcPts val="1600"/>
              </a:lnSpc>
            </a:pPr>
            <a:endParaRPr lang="ja-JP" altLang="en-US" sz="1100" dirty="0">
              <a:latin typeface="Meiryo UI" panose="020B0604030504040204" pitchFamily="50" charset="-128"/>
              <a:ea typeface="Meiryo UI" panose="020B0604030504040204" pitchFamily="50" charset="-128"/>
            </a:endParaRPr>
          </a:p>
        </p:txBody>
      </p:sp>
      <p:sp>
        <p:nvSpPr>
          <p:cNvPr id="63" name="正方形/長方形 62"/>
          <p:cNvSpPr/>
          <p:nvPr/>
        </p:nvSpPr>
        <p:spPr>
          <a:xfrm>
            <a:off x="8824508" y="4034990"/>
            <a:ext cx="3562194" cy="215444"/>
          </a:xfrm>
          <a:prstGeom prst="rect">
            <a:avLst/>
          </a:prstGeom>
        </p:spPr>
        <p:txBody>
          <a:bodyPr wrap="none">
            <a:spAutoFit/>
          </a:bodyPr>
          <a:lstStyle/>
          <a:p>
            <a:pPr lvl="0"/>
            <a:r>
              <a:rPr lang="en-US" altLang="ja-JP"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再商品化製品販売量</a:t>
            </a:r>
            <a:r>
              <a:rPr lang="ja-JP" altLang="en-US" sz="800" dirty="0">
                <a:latin typeface="Meiryo UI" panose="020B0604030504040204" pitchFamily="50" charset="-128"/>
                <a:ea typeface="Meiryo UI" panose="020B0604030504040204" pitchFamily="50" charset="-128"/>
              </a:rPr>
              <a:t>（プラ製容器包装）に</a:t>
            </a:r>
            <a:r>
              <a:rPr lang="ja-JP" altLang="en-US" sz="800" dirty="0" smtClean="0">
                <a:latin typeface="Meiryo UI" panose="020B0604030504040204" pitchFamily="50" charset="-128"/>
                <a:ea typeface="Meiryo UI" panose="020B0604030504040204" pitchFamily="50" charset="-128"/>
              </a:rPr>
              <a:t>占めるパレット</a:t>
            </a:r>
            <a:r>
              <a:rPr lang="ja-JP" altLang="en-US" sz="800" dirty="0">
                <a:latin typeface="Meiryo UI" panose="020B0604030504040204" pitchFamily="50" charset="-128"/>
                <a:ea typeface="Meiryo UI" panose="020B0604030504040204" pitchFamily="50" charset="-128"/>
              </a:rPr>
              <a:t>等へのリサイクル割合</a:t>
            </a:r>
            <a:endParaRPr lang="en-US" altLang="ja-JP" sz="800" dirty="0">
              <a:latin typeface="Meiryo UI" panose="020B0604030504040204" pitchFamily="50" charset="-128"/>
              <a:ea typeface="Meiryo UI" panose="020B0604030504040204" pitchFamily="50" charset="-128"/>
            </a:endParaRPr>
          </a:p>
        </p:txBody>
      </p:sp>
      <p:sp>
        <p:nvSpPr>
          <p:cNvPr id="6" name="正方形/長方形 5"/>
          <p:cNvSpPr/>
          <p:nvPr/>
        </p:nvSpPr>
        <p:spPr>
          <a:xfrm>
            <a:off x="10773539" y="5405981"/>
            <a:ext cx="1768433"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堺第</a:t>
            </a:r>
            <a:r>
              <a:rPr lang="en-US" altLang="ja-JP" sz="800" dirty="0">
                <a:latin typeface="Meiryo UI" panose="020B0604030504040204" pitchFamily="50" charset="-128"/>
                <a:ea typeface="Meiryo UI" panose="020B0604030504040204" pitchFamily="50" charset="-128"/>
              </a:rPr>
              <a:t>7‐3</a:t>
            </a:r>
            <a:r>
              <a:rPr lang="ja-JP" altLang="en-US" sz="800" dirty="0">
                <a:latin typeface="Meiryo UI" panose="020B0604030504040204" pitchFamily="50" charset="-128"/>
                <a:ea typeface="Meiryo UI" panose="020B0604030504040204" pitchFamily="50" charset="-128"/>
              </a:rPr>
              <a:t>区の航空写真（</a:t>
            </a:r>
            <a:r>
              <a:rPr lang="en-US" altLang="ja-JP" sz="800" dirty="0">
                <a:latin typeface="Meiryo UI" panose="020B0604030504040204" pitchFamily="50" charset="-128"/>
                <a:ea typeface="Meiryo UI" panose="020B0604030504040204" pitchFamily="50" charset="-128"/>
              </a:rPr>
              <a:t>H25.8.5</a:t>
            </a:r>
            <a:r>
              <a:rPr lang="ja-JP" altLang="en-US" sz="800" dirty="0">
                <a:latin typeface="Meiryo UI" panose="020B0604030504040204" pitchFamily="50" charset="-128"/>
                <a:ea typeface="Meiryo UI" panose="020B0604030504040204" pitchFamily="50" charset="-128"/>
              </a:rPr>
              <a:t>）</a:t>
            </a:r>
            <a:endParaRPr lang="ja-JP" altLang="en-US" sz="800" dirty="0"/>
          </a:p>
        </p:txBody>
      </p:sp>
      <p:sp>
        <p:nvSpPr>
          <p:cNvPr id="20" name="正方形/長方形 19"/>
          <p:cNvSpPr/>
          <p:nvPr/>
        </p:nvSpPr>
        <p:spPr>
          <a:xfrm>
            <a:off x="9514528" y="6448559"/>
            <a:ext cx="739305" cy="283860"/>
          </a:xfrm>
          <a:prstGeom prst="rect">
            <a:avLst/>
          </a:prstGeom>
        </p:spPr>
        <p:txBody>
          <a:bodyPr wrap="none">
            <a:spAutoFit/>
          </a:bodyPr>
          <a:lstStyle/>
          <a:p>
            <a:pPr lvl="0">
              <a:lnSpc>
                <a:spcPts val="1700"/>
              </a:lnSpc>
            </a:pPr>
            <a:r>
              <a:rPr lang="ja-JP" altLang="en-US" sz="1050" b="1" dirty="0">
                <a:solidFill>
                  <a:schemeClr val="bg1"/>
                </a:solidFill>
                <a:latin typeface="Meiryo UI" panose="020B0604030504040204" pitchFamily="50" charset="-128"/>
                <a:ea typeface="Meiryo UI" panose="020B0604030504040204" pitchFamily="50" charset="-128"/>
              </a:rPr>
              <a:t>エコタウン</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5" name="二等辺三角形 4"/>
          <p:cNvSpPr/>
          <p:nvPr/>
        </p:nvSpPr>
        <p:spPr>
          <a:xfrm rot="5400000">
            <a:off x="11209602" y="3576021"/>
            <a:ext cx="608581" cy="146547"/>
          </a:xfrm>
          <a:prstGeom prst="triangle">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1" name="直線矢印コネクタ 20"/>
          <p:cNvCxnSpPr>
            <a:cxnSpLocks/>
          </p:cNvCxnSpPr>
          <p:nvPr/>
        </p:nvCxnSpPr>
        <p:spPr>
          <a:xfrm flipH="1">
            <a:off x="9258233" y="6603332"/>
            <a:ext cx="1179620" cy="407375"/>
          </a:xfrm>
          <a:prstGeom prst="straightConnector1">
            <a:avLst/>
          </a:prstGeom>
          <a:ln w="381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6631" y="79692"/>
            <a:ext cx="450000" cy="450000"/>
          </a:xfrm>
          <a:prstGeom prst="rect">
            <a:avLst/>
          </a:prstGeom>
        </p:spPr>
      </p:pic>
      <p:pic>
        <p:nvPicPr>
          <p:cNvPr id="73" name="図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46715" y="76564"/>
            <a:ext cx="456380" cy="45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図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91202" y="76835"/>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図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56475" y="73974"/>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直線矢印コネクタ 63">
            <a:extLst>
              <a:ext uri="{FF2B5EF4-FFF2-40B4-BE49-F238E27FC236}">
                <a16:creationId xmlns:a16="http://schemas.microsoft.com/office/drawing/2014/main" id="{80B67C15-C6EA-4772-BE7C-44AA14C95547}"/>
              </a:ext>
            </a:extLst>
          </p:cNvPr>
          <p:cNvCxnSpPr>
            <a:cxnSpLocks/>
          </p:cNvCxnSpPr>
          <p:nvPr/>
        </p:nvCxnSpPr>
        <p:spPr>
          <a:xfrm flipH="1">
            <a:off x="9693621" y="6867395"/>
            <a:ext cx="1131816" cy="458889"/>
          </a:xfrm>
          <a:prstGeom prst="straightConnector1">
            <a:avLst/>
          </a:prstGeom>
          <a:ln w="381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9A4F9E5A-ED08-4576-8C16-4080E0EB35B0}"/>
              </a:ext>
            </a:extLst>
          </p:cNvPr>
          <p:cNvCxnSpPr>
            <a:cxnSpLocks/>
          </p:cNvCxnSpPr>
          <p:nvPr/>
        </p:nvCxnSpPr>
        <p:spPr>
          <a:xfrm>
            <a:off x="10463937" y="6585992"/>
            <a:ext cx="409304" cy="279551"/>
          </a:xfrm>
          <a:prstGeom prst="straightConnector1">
            <a:avLst/>
          </a:prstGeom>
          <a:ln w="381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8AD8DC44-2DF3-4070-BA92-B4DB2C9001AC}"/>
              </a:ext>
            </a:extLst>
          </p:cNvPr>
          <p:cNvCxnSpPr>
            <a:cxnSpLocks/>
          </p:cNvCxnSpPr>
          <p:nvPr/>
        </p:nvCxnSpPr>
        <p:spPr>
          <a:xfrm>
            <a:off x="9250677" y="7001214"/>
            <a:ext cx="263320" cy="378509"/>
          </a:xfrm>
          <a:prstGeom prst="straightConnector1">
            <a:avLst/>
          </a:prstGeom>
          <a:ln w="381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 name="大かっこ 6"/>
          <p:cNvSpPr/>
          <p:nvPr/>
        </p:nvSpPr>
        <p:spPr>
          <a:xfrm>
            <a:off x="4963980" y="5442079"/>
            <a:ext cx="3532281" cy="1832198"/>
          </a:xfrm>
          <a:prstGeom prst="bracketPair">
            <a:avLst>
              <a:gd name="adj" fmla="val 51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0" name="グループ化 9"/>
          <p:cNvGrpSpPr/>
          <p:nvPr/>
        </p:nvGrpSpPr>
        <p:grpSpPr>
          <a:xfrm>
            <a:off x="11591786" y="6179926"/>
            <a:ext cx="780366" cy="1091681"/>
            <a:chOff x="11617608" y="6085183"/>
            <a:chExt cx="780366" cy="1091681"/>
          </a:xfrm>
        </p:grpSpPr>
        <p:grpSp>
          <p:nvGrpSpPr>
            <p:cNvPr id="77" name="グループ化 76"/>
            <p:cNvGrpSpPr>
              <a:grpSpLocks noChangeAspect="1"/>
            </p:cNvGrpSpPr>
            <p:nvPr/>
          </p:nvGrpSpPr>
          <p:grpSpPr>
            <a:xfrm>
              <a:off x="11617608" y="6085183"/>
              <a:ext cx="780366" cy="1091681"/>
              <a:chOff x="8412480" y="1478280"/>
              <a:chExt cx="3489959" cy="5143199"/>
            </a:xfrm>
          </p:grpSpPr>
          <p:grpSp>
            <p:nvGrpSpPr>
              <p:cNvPr id="79" name="グループ化 78"/>
              <p:cNvGrpSpPr/>
              <p:nvPr/>
            </p:nvGrpSpPr>
            <p:grpSpPr>
              <a:xfrm>
                <a:off x="8412480" y="1478280"/>
                <a:ext cx="3489959" cy="5143199"/>
                <a:chOff x="387351" y="-2320925"/>
                <a:chExt cx="7947024" cy="11496675"/>
              </a:xfrm>
              <a:solidFill>
                <a:schemeClr val="bg1"/>
              </a:solidFill>
            </p:grpSpPr>
            <p:sp>
              <p:nvSpPr>
                <p:cNvPr id="81" name="Freeform 54"/>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55"/>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56"/>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57"/>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58"/>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59"/>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60"/>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61"/>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62"/>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63"/>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64"/>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65"/>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66"/>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67"/>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68"/>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69"/>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70"/>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71"/>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72"/>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3"/>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74"/>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75"/>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76"/>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77"/>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78"/>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79"/>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80"/>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20" name="グループ化 119"/>
                <p:cNvGrpSpPr/>
                <p:nvPr/>
              </p:nvGrpSpPr>
              <p:grpSpPr>
                <a:xfrm>
                  <a:off x="3732213" y="5351463"/>
                  <a:ext cx="833437" cy="738188"/>
                  <a:chOff x="3732213" y="5351463"/>
                  <a:chExt cx="833437" cy="738188"/>
                </a:xfrm>
                <a:grpFill/>
              </p:grpSpPr>
              <p:sp>
                <p:nvSpPr>
                  <p:cNvPr id="154" name="Freeform 81"/>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82"/>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1" name="グループ化 120"/>
                <p:cNvGrpSpPr/>
                <p:nvPr/>
              </p:nvGrpSpPr>
              <p:grpSpPr>
                <a:xfrm>
                  <a:off x="4054475" y="5126038"/>
                  <a:ext cx="806450" cy="528637"/>
                  <a:chOff x="4054475" y="5126038"/>
                  <a:chExt cx="806450" cy="528637"/>
                </a:xfrm>
                <a:grpFill/>
              </p:grpSpPr>
              <p:sp>
                <p:nvSpPr>
                  <p:cNvPr id="151" name="Freeform 83"/>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84"/>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85"/>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2" name="Freeform 86"/>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23" name="グループ化 122"/>
                <p:cNvGrpSpPr/>
                <p:nvPr/>
              </p:nvGrpSpPr>
              <p:grpSpPr>
                <a:xfrm>
                  <a:off x="4156075" y="4219575"/>
                  <a:ext cx="2254250" cy="2627313"/>
                  <a:chOff x="4156075" y="4219575"/>
                  <a:chExt cx="2254250" cy="2627313"/>
                </a:xfrm>
                <a:grpFill/>
              </p:grpSpPr>
              <p:sp>
                <p:nvSpPr>
                  <p:cNvPr id="148" name="Freeform 87"/>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88"/>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89"/>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90"/>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91"/>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92"/>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3"/>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94"/>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95"/>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96"/>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97"/>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98"/>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99"/>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34" name="グループ化 133"/>
                <p:cNvGrpSpPr/>
                <p:nvPr/>
              </p:nvGrpSpPr>
              <p:grpSpPr>
                <a:xfrm>
                  <a:off x="3803650" y="1860550"/>
                  <a:ext cx="2744787" cy="2689225"/>
                  <a:chOff x="3803650" y="1860550"/>
                  <a:chExt cx="2744787" cy="2689225"/>
                </a:xfrm>
                <a:grpFill/>
              </p:grpSpPr>
              <p:sp>
                <p:nvSpPr>
                  <p:cNvPr id="141" name="Freeform 100"/>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01"/>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02"/>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03"/>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04"/>
                  <p:cNvSpPr>
                    <a:spLocks/>
                  </p:cNvSpPr>
                  <p:nvPr/>
                </p:nvSpPr>
                <p:spPr bwMode="auto">
                  <a:xfrm>
                    <a:off x="4197349" y="1860550"/>
                    <a:ext cx="2351088"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35" name="Freeform 105"/>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06"/>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07"/>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108"/>
                <p:cNvSpPr>
                  <a:spLocks/>
                </p:cNvSpPr>
                <p:nvPr/>
              </p:nvSpPr>
              <p:spPr bwMode="auto">
                <a:xfrm>
                  <a:off x="5788029" y="1422399"/>
                  <a:ext cx="793749" cy="655639"/>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109"/>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110"/>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80" name="直線矢印コネクタ 79"/>
              <p:cNvCxnSpPr/>
              <p:nvPr/>
            </p:nvCxnSpPr>
            <p:spPr>
              <a:xfrm flipH="1" flipV="1">
                <a:off x="8582107" y="4083746"/>
                <a:ext cx="1337431" cy="426308"/>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9" name="楕円 8"/>
            <p:cNvSpPr/>
            <p:nvPr/>
          </p:nvSpPr>
          <p:spPr>
            <a:xfrm>
              <a:off x="11983247" y="6709392"/>
              <a:ext cx="90102" cy="8593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6" name="下矢印 155"/>
          <p:cNvSpPr/>
          <p:nvPr/>
        </p:nvSpPr>
        <p:spPr>
          <a:xfrm>
            <a:off x="8622850" y="8725088"/>
            <a:ext cx="324000" cy="46800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1238</Words>
  <Application>Microsoft Office PowerPoint</Application>
  <PresentationFormat>A3 297x420 mm</PresentationFormat>
  <Paragraphs>107</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Ｐゴシック</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2023-07-07T03:19:32Z</dcterms:created>
  <dcterms:modified xsi:type="dcterms:W3CDTF">2023-07-07T03:19:39Z</dcterms:modified>
</cp:coreProperties>
</file>