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6583" autoAdjust="0"/>
  </p:normalViewPr>
  <p:slideViewPr>
    <p:cSldViewPr>
      <p:cViewPr varScale="1">
        <p:scale>
          <a:sx n="54" d="100"/>
          <a:sy n="54" d="100"/>
        </p:scale>
        <p:origin x="952" y="5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2026/6/18</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wmf"/><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19897" y="124326"/>
            <a:ext cx="7146300" cy="369332"/>
          </a:xfrm>
          <a:prstGeom prst="rect">
            <a:avLst/>
          </a:prstGeom>
          <a:solidFill>
            <a:srgbClr val="0000FF"/>
          </a:solidFill>
        </p:spPr>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今後の大阪湾における環境の保全・再生・創出のあり方について</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029" y="545713"/>
            <a:ext cx="6485017" cy="3807381"/>
          </a:xfrm>
          <a:prstGeom prst="roundRect">
            <a:avLst>
              <a:gd name="adj" fmla="val 8891"/>
            </a:avLst>
          </a:prstGeom>
          <a:noFill/>
          <a:ln w="6350">
            <a:noFill/>
          </a:ln>
        </p:spPr>
        <p:txBody>
          <a:bodyPr wrap="square" rtlCol="0">
            <a:spAutoFit/>
          </a:bodyPr>
          <a:lstStyle/>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背景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a:latin typeface="ＭＳ Ｐ明朝" panose="02020600040205080304" pitchFamily="18" charset="-128"/>
                <a:ea typeface="ＭＳ Ｐ明朝" panose="02020600040205080304" pitchFamily="18" charset="-128"/>
              </a:rPr>
              <a:t>大阪湾の環境の保全・再生・創出については、国の総量削減基本方針に基づき９次にわたり総量削減　</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計画を策定するとともに総量規制基準を設定して、化学的酸素要求量（</a:t>
            </a:r>
            <a:r>
              <a:rPr lang="en-US" altLang="ja-JP" sz="1100" dirty="0">
                <a:latin typeface="ＭＳ Ｐ明朝" panose="02020600040205080304" pitchFamily="18" charset="-128"/>
                <a:ea typeface="ＭＳ Ｐ明朝" panose="02020600040205080304" pitchFamily="18" charset="-128"/>
              </a:rPr>
              <a:t>COD</a:t>
            </a:r>
            <a:r>
              <a:rPr lang="ja-JP" altLang="en-US" sz="1100" dirty="0">
                <a:latin typeface="ＭＳ Ｐ明朝" panose="02020600040205080304" pitchFamily="18" charset="-128"/>
                <a:ea typeface="ＭＳ Ｐ明朝" panose="02020600040205080304" pitchFamily="18" charset="-128"/>
              </a:rPr>
              <a:t>）等の汚濁物質の総量の</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削減等の取組みを推進。</a:t>
            </a:r>
            <a:endParaRPr lang="en-US" altLang="ja-JP" sz="1100" dirty="0">
              <a:latin typeface="ＭＳ Ｐ明朝" panose="02020600040205080304" pitchFamily="18" charset="-128"/>
              <a:ea typeface="ＭＳ Ｐ明朝" panose="02020600040205080304" pitchFamily="18" charset="-128"/>
            </a:endParaRPr>
          </a:p>
          <a:p>
            <a:endParaRPr lang="en-US" altLang="ja-JP" sz="200" dirty="0">
              <a:solidFill>
                <a:srgbClr val="FF0000"/>
              </a:solidFill>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・また、国の瀬戸内海環境保全基本計画に基づき大阪府計画を策定して、湾奥部における生物が生息し</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やすい場の創出等の取組みを推進</a:t>
            </a:r>
            <a:r>
              <a:rPr lang="ja-JP" altLang="ja-JP"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・大阪府ではこれらの計画に基づく施策をより一体的に推進するため、両計画を一つの計画として「</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豊か　</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な大阪湾</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保全・再生・創出プラン」を策定している（令和</a:t>
            </a:r>
            <a:r>
              <a:rPr lang="en-US" altLang="ja-JP" sz="1100" dirty="0">
                <a:latin typeface="ＭＳ Ｐ明朝" panose="02020600040205080304" pitchFamily="18" charset="-128"/>
                <a:ea typeface="ＭＳ Ｐ明朝" panose="02020600040205080304" pitchFamily="18" charset="-128"/>
              </a:rPr>
              <a:t>4</a:t>
            </a:r>
            <a:r>
              <a:rPr lang="ja-JP" altLang="en-US" sz="1100" dirty="0">
                <a:latin typeface="ＭＳ Ｐ明朝" panose="02020600040205080304" pitchFamily="18" charset="-128"/>
                <a:ea typeface="ＭＳ Ｐ明朝" panose="02020600040205080304" pitchFamily="18" charset="-128"/>
              </a:rPr>
              <a:t>年</a:t>
            </a:r>
            <a:r>
              <a:rPr lang="en-US" altLang="ja-JP" sz="1100" dirty="0">
                <a:latin typeface="ＭＳ Ｐ明朝" panose="02020600040205080304" pitchFamily="18" charset="-128"/>
                <a:ea typeface="ＭＳ Ｐ明朝" panose="02020600040205080304" pitchFamily="18" charset="-128"/>
              </a:rPr>
              <a:t>10</a:t>
            </a:r>
            <a:r>
              <a:rPr lang="ja-JP" altLang="en-US" sz="1100" dirty="0">
                <a:latin typeface="ＭＳ Ｐ明朝" panose="02020600040205080304" pitchFamily="18" charset="-128"/>
                <a:ea typeface="ＭＳ Ｐ明朝" panose="02020600040205080304" pitchFamily="18" charset="-128"/>
              </a:rPr>
              <a:t>月策定、概ね</a:t>
            </a:r>
            <a:r>
              <a:rPr lang="en-US" altLang="ja-JP" sz="1100" dirty="0">
                <a:latin typeface="ＭＳ Ｐ明朝" panose="02020600040205080304" pitchFamily="18" charset="-128"/>
                <a:ea typeface="ＭＳ Ｐ明朝" panose="02020600040205080304" pitchFamily="18" charset="-128"/>
              </a:rPr>
              <a:t>5</a:t>
            </a:r>
            <a:r>
              <a:rPr lang="ja-JP" altLang="en-US" sz="1100" dirty="0">
                <a:latin typeface="ＭＳ Ｐ明朝" panose="02020600040205080304" pitchFamily="18" charset="-128"/>
                <a:ea typeface="ＭＳ Ｐ明朝" panose="02020600040205080304" pitchFamily="18" charset="-128"/>
              </a:rPr>
              <a:t>年ごとに見直し）。</a:t>
            </a:r>
            <a:endParaRPr lang="en-US" altLang="ja-JP" sz="1100" dirty="0">
              <a:latin typeface="ＭＳ Ｐ明朝" panose="02020600040205080304" pitchFamily="18" charset="-128"/>
              <a:ea typeface="ＭＳ Ｐ明朝" panose="02020600040205080304" pitchFamily="18" charset="-128"/>
            </a:endParaRPr>
          </a:p>
          <a:p>
            <a:endParaRPr lang="ja-JP" altLang="ja-JP" sz="200" dirty="0">
              <a:solidFill>
                <a:srgbClr val="FF0000"/>
              </a:solidFill>
              <a:latin typeface="ＭＳ Ｐ明朝" panose="02020600040205080304" pitchFamily="18" charset="-128"/>
              <a:ea typeface="ＭＳ Ｐ明朝" panose="02020600040205080304" pitchFamily="18" charset="-128"/>
            </a:endParaRPr>
          </a:p>
          <a:p>
            <a:pPr marL="90488" indent="-90488"/>
            <a:r>
              <a:rPr lang="ja-JP" altLang="en-US" sz="1100" dirty="0">
                <a:latin typeface="ＭＳ Ｐ明朝" panose="02020600040205080304" pitchFamily="18" charset="-128"/>
                <a:ea typeface="ＭＳ Ｐ明朝" panose="02020600040205080304" pitchFamily="18" charset="-128"/>
              </a:rPr>
              <a:t>・令和８年５月に中央環境審議会から第</a:t>
            </a:r>
            <a:r>
              <a:rPr lang="en-US" altLang="ja-JP" sz="1100" dirty="0">
                <a:latin typeface="ＭＳ Ｐ明朝" panose="02020600040205080304" pitchFamily="18" charset="-128"/>
                <a:ea typeface="ＭＳ Ｐ明朝" panose="02020600040205080304" pitchFamily="18" charset="-128"/>
              </a:rPr>
              <a:t>10</a:t>
            </a:r>
            <a:r>
              <a:rPr lang="ja-JP" altLang="en-US" sz="1100" dirty="0">
                <a:latin typeface="ＭＳ Ｐ明朝" panose="02020600040205080304" pitchFamily="18" charset="-128"/>
                <a:ea typeface="ＭＳ Ｐ明朝" panose="02020600040205080304" pitchFamily="18" charset="-128"/>
              </a:rPr>
              <a:t>次総量削減のあり方について答申。依然として湾奥部等の水質改善や貧酸素水塊への対応といった水環境保全上の課題が残る海域が存在する一方で、一部の海域では栄養塩類の不足による水産資源への影響についての指摘があることから、今後は、特定の水域ごとに目指すべき水環境の姿を地域が主体となって定め、きめ細やかな水環境管理への転換を図ることが重要であり、これまで削減のみを目標としてきた総量削減制度について「総量管理制度」に転換することなどにより、総合的な水環境管理の実現を図る、とされている。</a:t>
            </a:r>
            <a:endParaRPr lang="en-US" altLang="ja-JP" sz="200" dirty="0">
              <a:solidFill>
                <a:srgbClr val="FF0000"/>
              </a:solidFill>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・今後国においては答申を踏まえ、総量削減基本方針の策定に向けた検討が進められる予定。</a:t>
            </a:r>
            <a:endParaRPr lang="en-US" altLang="ja-JP" sz="200" b="1" dirty="0">
              <a:solidFill>
                <a:srgbClr val="FF0000"/>
              </a:solidFill>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b="1" dirty="0">
              <a:latin typeface="ＭＳ 明朝" panose="02020609040205080304" pitchFamily="17" charset="-128"/>
              <a:ea typeface="ＭＳ 明朝" panose="02020609040205080304" pitchFamily="17" charset="-128"/>
              <a:cs typeface="Meiryo UI" panose="020B0604030504040204" pitchFamily="50" charset="-128"/>
            </a:endParaRPr>
          </a:p>
          <a:p>
            <a:endParaRPr lang="en-US" altLang="ja-JP" sz="200" b="1"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諮問事項</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総量削減基本方針と大阪湾の状況を踏まえた、今後の大阪湾における環境の保全・再生・</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創出のあり方について</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6110622" y="790919"/>
            <a:ext cx="5188943" cy="2638327"/>
            <a:chOff x="-2757007" y="3211790"/>
            <a:chExt cx="5188943" cy="2638327"/>
          </a:xfrm>
        </p:grpSpPr>
        <p:grpSp>
          <p:nvGrpSpPr>
            <p:cNvPr id="5" name="グループ化 4"/>
            <p:cNvGrpSpPr/>
            <p:nvPr/>
          </p:nvGrpSpPr>
          <p:grpSpPr>
            <a:xfrm>
              <a:off x="-2477528" y="3211790"/>
              <a:ext cx="4464770" cy="889053"/>
              <a:chOff x="-2881935" y="2508254"/>
              <a:chExt cx="5260851" cy="889053"/>
            </a:xfrm>
          </p:grpSpPr>
          <p:sp>
            <p:nvSpPr>
              <p:cNvPr id="27" name="テキスト ボックス 26"/>
              <p:cNvSpPr txBox="1"/>
              <p:nvPr/>
            </p:nvSpPr>
            <p:spPr>
              <a:xfrm>
                <a:off x="-2881935" y="2508254"/>
                <a:ext cx="2657028"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778359" y="2720199"/>
                <a:ext cx="5157275" cy="677108"/>
              </a:xfrm>
              <a:prstGeom prst="rect">
                <a:avLst/>
              </a:prstGeom>
              <a:noFill/>
              <a:ln w="9525">
                <a:noFill/>
              </a:ln>
            </p:spPr>
            <p:txBody>
              <a:bodyPr wrap="square" rtlCol="0">
                <a:spAutoFit/>
              </a:bodyPr>
              <a:lstStyle/>
              <a:p>
                <a:r>
                  <a:rPr lang="ja-JP" altLang="en-US" sz="1100" dirty="0">
                    <a:latin typeface="ＭＳ Ｐ明朝" panose="02020600040205080304" pitchFamily="18" charset="-128"/>
                    <a:ea typeface="ＭＳ Ｐ明朝" panose="02020600040205080304" pitchFamily="18" charset="-128"/>
                    <a:cs typeface="Meiryo UI" panose="020B0604030504040204" pitchFamily="50" charset="-128"/>
                  </a:rPr>
                  <a:t>・長期的には、各海域とも近年は濃度は横ばいの傾向</a:t>
                </a:r>
                <a:endParaRPr lang="en-US" altLang="ja-JP" sz="110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100" dirty="0">
                    <a:latin typeface="ＭＳ Ｐ明朝" panose="02020600040205080304" pitchFamily="18" charset="-128"/>
                    <a:ea typeface="ＭＳ Ｐ明朝" panose="02020600040205080304" pitchFamily="18" charset="-128"/>
                    <a:cs typeface="Meiryo UI" panose="020B0604030504040204" pitchFamily="50" charset="-128"/>
                  </a:rPr>
                  <a:t>・環境基準の達成率は、近年</a:t>
                </a:r>
                <a:r>
                  <a:rPr lang="en-US" altLang="ja-JP" sz="1100" dirty="0">
                    <a:latin typeface="ＭＳ Ｐ明朝" panose="02020600040205080304" pitchFamily="18" charset="-128"/>
                    <a:ea typeface="ＭＳ Ｐ明朝" panose="02020600040205080304" pitchFamily="18" charset="-128"/>
                    <a:cs typeface="Meiryo UI" panose="020B0604030504040204" pitchFamily="50" charset="-128"/>
                  </a:rPr>
                  <a:t>60</a:t>
                </a:r>
                <a:r>
                  <a:rPr lang="ja-JP" altLang="en-US" sz="110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100" dirty="0">
                    <a:latin typeface="ＭＳ Ｐ明朝" panose="02020600040205080304" pitchFamily="18" charset="-128"/>
                    <a:ea typeface="ＭＳ Ｐ明朝" panose="02020600040205080304" pitchFamily="18" charset="-128"/>
                    <a:cs typeface="Meiryo UI" panose="020B0604030504040204" pitchFamily="50" charset="-128"/>
                  </a:rPr>
                  <a:t>70</a:t>
                </a:r>
                <a:r>
                  <a:rPr lang="ja-JP" altLang="en-US" sz="1100" dirty="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a:latin typeface="ＭＳ Ｐ明朝" panose="02020600040205080304" pitchFamily="18" charset="-128"/>
                    <a:ea typeface="ＭＳ Ｐ明朝" panose="02020600040205080304" pitchFamily="18" charset="-128"/>
                    <a:cs typeface="Meiryo UI" panose="020B0604030504040204" pitchFamily="50" charset="-128"/>
                  </a:rPr>
                  <a:t>で推移。</a:t>
                </a:r>
                <a:endParaRPr lang="en-US" altLang="ja-JP" sz="110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800" dirty="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8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800" dirty="0">
                    <a:latin typeface="ＭＳ Ｐ明朝" panose="02020600040205080304" pitchFamily="18" charset="-128"/>
                    <a:ea typeface="ＭＳ Ｐ明朝" panose="02020600040205080304" pitchFamily="18" charset="-128"/>
                    <a:cs typeface="Meiryo UI" panose="020B0604030504040204" pitchFamily="50" charset="-128"/>
                  </a:rPr>
                  <a:t>環境基準点における全層平均の年</a:t>
                </a:r>
                <a:r>
                  <a:rPr lang="en-US" altLang="ja-JP" sz="800" dirty="0">
                    <a:latin typeface="ＭＳ Ｐ明朝" panose="02020600040205080304" pitchFamily="18" charset="-128"/>
                    <a:ea typeface="ＭＳ Ｐ明朝" panose="02020600040205080304" pitchFamily="18" charset="-128"/>
                    <a:cs typeface="Meiryo UI" panose="020B0604030504040204" pitchFamily="50" charset="-128"/>
                  </a:rPr>
                  <a:t>75</a:t>
                </a:r>
                <a:r>
                  <a:rPr lang="ja-JP" altLang="en-US" sz="800" dirty="0">
                    <a:latin typeface="ＭＳ Ｐ明朝" panose="02020600040205080304" pitchFamily="18" charset="-128"/>
                    <a:ea typeface="ＭＳ Ｐ明朝" panose="02020600040205080304" pitchFamily="18" charset="-128"/>
                    <a:cs typeface="Meiryo UI" panose="020B0604030504040204" pitchFamily="50" charset="-128"/>
                  </a:rPr>
                  <a:t>％値が、水域ごとに全ての環境基準点</a:t>
                </a:r>
                <a:r>
                  <a:rPr lang="en-US" altLang="ja-JP" sz="8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800" dirty="0">
                    <a:latin typeface="ＭＳ Ｐ明朝" panose="02020600040205080304" pitchFamily="18" charset="-128"/>
                    <a:ea typeface="ＭＳ Ｐ明朝" panose="02020600040205080304" pitchFamily="18" charset="-128"/>
                    <a:cs typeface="Meiryo UI" panose="020B0604030504040204" pitchFamily="50" charset="-128"/>
                  </a:rPr>
                  <a:t>兵庫県域含む）で</a:t>
                </a:r>
                <a:endParaRPr lang="en-US" altLang="ja-JP" sz="80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800" dirty="0">
                    <a:latin typeface="ＭＳ Ｐ明朝" panose="02020600040205080304" pitchFamily="18" charset="-128"/>
                    <a:ea typeface="ＭＳ Ｐ明朝" panose="02020600040205080304" pitchFamily="18" charset="-128"/>
                    <a:cs typeface="Meiryo UI" panose="020B0604030504040204" pitchFamily="50" charset="-128"/>
                  </a:rPr>
                  <a:t>達成しているかどうかで評価）</a:t>
                </a:r>
                <a:endParaRPr lang="en-US" altLang="ja-JP" sz="800" dirty="0">
                  <a:latin typeface="ＭＳ Ｐ明朝" panose="02020600040205080304" pitchFamily="18" charset="-128"/>
                  <a:ea typeface="ＭＳ Ｐ明朝" panose="02020600040205080304" pitchFamily="18" charset="-128"/>
                  <a:cs typeface="Meiryo UI" panose="020B0604030504040204" pitchFamily="50" charset="-128"/>
                </a:endParaRPr>
              </a:p>
            </p:txBody>
          </p:sp>
        </p:grpSp>
        <p:sp>
          <p:nvSpPr>
            <p:cNvPr id="22" name="テキスト ボックス 21"/>
            <p:cNvSpPr txBox="1"/>
            <p:nvPr/>
          </p:nvSpPr>
          <p:spPr>
            <a:xfrm>
              <a:off x="-2757007" y="5619285"/>
              <a:ext cx="5188943" cy="230832"/>
            </a:xfrm>
            <a:prstGeom prst="rect">
              <a:avLst/>
            </a:prstGeom>
            <a:noFill/>
            <a:ln w="6350">
              <a:noFill/>
            </a:ln>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表層の</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COD</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年平均値（</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）の経年変化（</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pic>
        <p:nvPicPr>
          <p:cNvPr id="1037"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210" r="6120"/>
          <a:stretch/>
        </p:blipFill>
        <p:spPr bwMode="auto">
          <a:xfrm>
            <a:off x="10923140" y="724896"/>
            <a:ext cx="1673819" cy="259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41923" y="728042"/>
            <a:ext cx="6291076" cy="3779720"/>
          </a:xfrm>
          <a:prstGeom prst="roundRect">
            <a:avLst>
              <a:gd name="adj" fmla="val 233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129309" y="542986"/>
            <a:ext cx="972724" cy="306467"/>
          </a:xfrm>
          <a:prstGeom prst="roundRect">
            <a:avLst/>
          </a:prstGeom>
          <a:solidFill>
            <a:schemeClr val="bg2">
              <a:lumMod val="9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諮問の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6614326" y="512132"/>
            <a:ext cx="1253435"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大阪湾の状況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6282797" y="8443482"/>
            <a:ext cx="2619662" cy="1113175"/>
          </a:xfrm>
          <a:prstGeom prst="roundRect">
            <a:avLst>
              <a:gd name="adj" fmla="val 8891"/>
            </a:avLst>
          </a:prstGeom>
          <a:noFill/>
          <a:ln w="6350">
            <a:noFill/>
          </a:ln>
        </p:spPr>
        <p:txBody>
          <a:bodyPr wrap="square" rtlCol="0">
            <a:spAutoFit/>
          </a:bodyPr>
          <a:lstStyle/>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「豊かな大阪湾」保全・再生・創出プランの進捗点検と見直しのあり方</a:t>
            </a: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　（ポイント）</a:t>
            </a: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　　・湾奥部の環境改善</a:t>
            </a: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　　・湾南部の栄養塩類管理のあり方</a:t>
            </a: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050" dirty="0">
                <a:latin typeface="ＭＳ 明朝" panose="02020609040205080304" pitchFamily="17" charset="-128"/>
                <a:ea typeface="ＭＳ 明朝" panose="02020609040205080304" pitchFamily="17" charset="-128"/>
              </a:rPr>
              <a:t>多様な生物を育む場の確保</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58" name="角丸四角形 57"/>
          <p:cNvSpPr/>
          <p:nvPr/>
        </p:nvSpPr>
        <p:spPr>
          <a:xfrm>
            <a:off x="6306517" y="8352891"/>
            <a:ext cx="2577399" cy="1148102"/>
          </a:xfrm>
          <a:prstGeom prst="roundRect">
            <a:avLst>
              <a:gd name="adj" fmla="val 645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441476" y="8188870"/>
            <a:ext cx="1332764"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検討内容（案）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1345081" y="2879113"/>
            <a:ext cx="342108" cy="169277"/>
          </a:xfrm>
          <a:prstGeom prst="rect">
            <a:avLst/>
          </a:prstGeom>
          <a:noFill/>
        </p:spPr>
        <p:txBody>
          <a:bodyPr wrap="square" rtlCol="0">
            <a:spAutoFit/>
          </a:bodyPr>
          <a:lstStyle/>
          <a:p>
            <a:r>
              <a:rPr kumimoji="1" lang="ja-JP" altLang="en-US" sz="500" b="1" dirty="0"/>
              <a:t>年度</a:t>
            </a:r>
          </a:p>
        </p:txBody>
      </p:sp>
      <p:sp>
        <p:nvSpPr>
          <p:cNvPr id="64" name="テキスト ボックス 63"/>
          <p:cNvSpPr txBox="1"/>
          <p:nvPr/>
        </p:nvSpPr>
        <p:spPr>
          <a:xfrm>
            <a:off x="4312239" y="9281065"/>
            <a:ext cx="1744283" cy="200055"/>
          </a:xfrm>
          <a:prstGeom prst="rect">
            <a:avLst/>
          </a:prstGeom>
          <a:noFill/>
          <a:ln w="9525">
            <a:noFill/>
          </a:ln>
        </p:spPr>
        <p:txBody>
          <a:bodyPr wrap="square" rtlCol="0">
            <a:spAutoFit/>
          </a:bodyPr>
          <a:lstStyle/>
          <a:p>
            <a:r>
              <a:rPr lang="en-US" altLang="ja-JP" sz="700" dirty="0">
                <a:latin typeface="ＭＳ 明朝" panose="02020609040205080304" pitchFamily="17" charset="-128"/>
                <a:ea typeface="ＭＳ 明朝" panose="02020609040205080304" pitchFamily="17" charset="-128"/>
                <a:cs typeface="Meiryo UI" panose="020B0604030504040204" pitchFamily="50" charset="-128"/>
              </a:rPr>
              <a:t>※</a:t>
            </a:r>
            <a:r>
              <a:rPr lang="ja-JP" altLang="en-US" sz="700" dirty="0">
                <a:latin typeface="ＭＳ 明朝" panose="02020609040205080304" pitchFamily="17" charset="-128"/>
                <a:ea typeface="ＭＳ 明朝" panose="02020609040205080304" pitchFamily="17" charset="-128"/>
                <a:cs typeface="Meiryo UI" panose="020B0604030504040204" pitchFamily="50" charset="-128"/>
              </a:rPr>
              <a:t>四捨五入の関係で合計が一致しない</a:t>
            </a:r>
          </a:p>
        </p:txBody>
      </p:sp>
      <p:sp>
        <p:nvSpPr>
          <p:cNvPr id="78" name="テキスト ボックス 77"/>
          <p:cNvSpPr txBox="1"/>
          <p:nvPr/>
        </p:nvSpPr>
        <p:spPr>
          <a:xfrm>
            <a:off x="8987843" y="8257695"/>
            <a:ext cx="3761776" cy="1290638"/>
          </a:xfrm>
          <a:prstGeom prst="roundRect">
            <a:avLst>
              <a:gd name="adj" fmla="val 8891"/>
            </a:avLst>
          </a:prstGeom>
          <a:noFill/>
          <a:ln w="6350">
            <a:noFill/>
          </a:ln>
        </p:spPr>
        <p:txBody>
          <a:bodyPr wrap="square" rtlCol="0">
            <a:spAutoFit/>
          </a:bodyPr>
          <a:lstStyle/>
          <a:p>
            <a:endParaRPr lang="en-US" altLang="ja-JP" sz="1100" dirty="0">
              <a:latin typeface="ＭＳ 明朝" panose="02020609040205080304" pitchFamily="17" charset="-128"/>
              <a:ea typeface="ＭＳ 明朝" panose="02020609040205080304" pitchFamily="17" charset="-128"/>
              <a:cs typeface="Meiryo UI" panose="020B0604030504040204" pitchFamily="50" charset="-128"/>
            </a:endParaRP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令和８年６月</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23</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日　諮問</a:t>
            </a: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　　　　　　　  水質部会での検討</a:t>
            </a: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令和９年  ６～７月  答申 </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indent="-174625"/>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➜府で計画案を策定し、パブリックコメント・国との協議を経て、「豊かな大阪湾」保全・再生・創出プランの変更を予定</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indent="-174625"/>
            <a:r>
              <a:rPr lang="ja-JP" altLang="en-US" sz="105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05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令和９年</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月頃を予定）</a:t>
            </a:r>
          </a:p>
        </p:txBody>
      </p:sp>
      <p:sp>
        <p:nvSpPr>
          <p:cNvPr id="82" name="角丸四角形 81"/>
          <p:cNvSpPr/>
          <p:nvPr/>
        </p:nvSpPr>
        <p:spPr>
          <a:xfrm>
            <a:off x="9015837" y="8339134"/>
            <a:ext cx="3649740" cy="1161859"/>
          </a:xfrm>
          <a:prstGeom prst="roundRect">
            <a:avLst>
              <a:gd name="adj" fmla="val 645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118357" y="8175088"/>
            <a:ext cx="1725764"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検討スケジュール（案）</a:t>
            </a:r>
          </a:p>
        </p:txBody>
      </p:sp>
      <p:sp>
        <p:nvSpPr>
          <p:cNvPr id="114" name="角丸四角形 113"/>
          <p:cNvSpPr/>
          <p:nvPr/>
        </p:nvSpPr>
        <p:spPr>
          <a:xfrm>
            <a:off x="72089" y="4702268"/>
            <a:ext cx="6158550" cy="4778852"/>
          </a:xfrm>
          <a:prstGeom prst="roundRect">
            <a:avLst>
              <a:gd name="adj" fmla="val 231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141965" y="4583481"/>
            <a:ext cx="3424505" cy="306467"/>
          </a:xfrm>
          <a:prstGeom prst="round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「豊かな大阪湾」保全・再生・創出プランの概要</a:t>
            </a:r>
          </a:p>
        </p:txBody>
      </p:sp>
      <p:grpSp>
        <p:nvGrpSpPr>
          <p:cNvPr id="76" name="グループ化 75"/>
          <p:cNvGrpSpPr/>
          <p:nvPr/>
        </p:nvGrpSpPr>
        <p:grpSpPr>
          <a:xfrm>
            <a:off x="81041" y="4675229"/>
            <a:ext cx="6302427" cy="3416475"/>
            <a:chOff x="6557638" y="-1263567"/>
            <a:chExt cx="6302427" cy="3548757"/>
          </a:xfrm>
        </p:grpSpPr>
        <p:sp>
          <p:nvSpPr>
            <p:cNvPr id="81" name="テキスト ボックス 80"/>
            <p:cNvSpPr txBox="1"/>
            <p:nvPr/>
          </p:nvSpPr>
          <p:spPr>
            <a:xfrm>
              <a:off x="6557638" y="-1060933"/>
              <a:ext cx="6302427" cy="3346123"/>
            </a:xfrm>
            <a:prstGeom prst="rect">
              <a:avLst/>
            </a:prstGeom>
            <a:noFill/>
          </p:spPr>
          <p:txBody>
            <a:bodyPr wrap="square" rtlCol="0">
              <a:spAutoFit/>
            </a:bodyPr>
            <a:lstStyle/>
            <a:p>
              <a:pPr>
                <a:lnSpc>
                  <a:spcPts val="200"/>
                </a:lnSpc>
              </a:pPr>
              <a:endParaRPr kumimoji="1"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大阪湾のゾーニング</a:t>
              </a:r>
            </a:p>
            <a:p>
              <a:r>
                <a:rPr kumimoji="1" lang="ja-JP" altLang="en-US" sz="1050" dirty="0">
                  <a:latin typeface="ＭＳ 明朝" panose="02020609040205080304" pitchFamily="17" charset="-128"/>
                  <a:ea typeface="ＭＳ 明朝" panose="02020609040205080304" pitchFamily="17" charset="-128"/>
                </a:rPr>
                <a:t>    ・水質の状況や生物の生息環境、沿岸の陸域の利用状況等から、</a:t>
              </a:r>
              <a:endParaRPr kumimoji="1"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３つのゾーン（</a:t>
              </a:r>
              <a:r>
                <a:rPr lang="ja-JP" altLang="en-US" sz="1050" b="1" dirty="0">
                  <a:solidFill>
                    <a:schemeClr val="bg1"/>
                  </a:solidFill>
                  <a:highlight>
                    <a:srgbClr val="0000FF"/>
                  </a:highlight>
                  <a:latin typeface="ＭＳ ゴシック" panose="020B0609070205080204" pitchFamily="49" charset="-128"/>
                  <a:ea typeface="ＭＳ ゴシック" panose="020B0609070205080204" pitchFamily="49" charset="-128"/>
                </a:rPr>
                <a:t>１</a:t>
              </a:r>
              <a:r>
                <a:rPr kumimoji="1" lang="ja-JP" altLang="en-US" sz="1050" dirty="0">
                  <a:latin typeface="ＭＳ 明朝" panose="02020609040205080304" pitchFamily="17" charset="-128"/>
                  <a:ea typeface="ＭＳ 明朝" panose="02020609040205080304" pitchFamily="17" charset="-128"/>
                </a:rPr>
                <a:t>湾奥部、</a:t>
              </a:r>
              <a:r>
                <a:rPr kumimoji="1" lang="ja-JP" altLang="en-US" sz="1050" b="1" dirty="0">
                  <a:solidFill>
                    <a:schemeClr val="bg1"/>
                  </a:solidFill>
                  <a:highlight>
                    <a:srgbClr val="0000FF"/>
                  </a:highlight>
                  <a:latin typeface="ＭＳ ゴシック" panose="020B0609070205080204" pitchFamily="49" charset="-128"/>
                  <a:ea typeface="ＭＳ ゴシック" panose="020B0609070205080204" pitchFamily="49" charset="-128"/>
                </a:rPr>
                <a:t>２</a:t>
              </a:r>
              <a:r>
                <a:rPr kumimoji="1" lang="ja-JP" altLang="en-US" sz="1050" dirty="0">
                  <a:latin typeface="ＭＳ 明朝" panose="02020609040205080304" pitchFamily="17" charset="-128"/>
                  <a:ea typeface="ＭＳ 明朝" panose="02020609040205080304" pitchFamily="17" charset="-128"/>
                </a:rPr>
                <a:t>湾央部、</a:t>
              </a:r>
              <a:r>
                <a:rPr kumimoji="1" lang="ja-JP" altLang="en-US" sz="1050" b="1" dirty="0">
                  <a:solidFill>
                    <a:schemeClr val="bg1"/>
                  </a:solidFill>
                  <a:highlight>
                    <a:srgbClr val="0000FF"/>
                  </a:highlight>
                  <a:latin typeface="ＭＳ ゴシック" panose="020B0609070205080204" pitchFamily="49" charset="-128"/>
                  <a:ea typeface="ＭＳ ゴシック" panose="020B0609070205080204" pitchFamily="49" charset="-128"/>
                </a:rPr>
                <a:t>３</a:t>
              </a:r>
              <a:r>
                <a:rPr kumimoji="1" lang="ja-JP" altLang="en-US" sz="1050" dirty="0">
                  <a:latin typeface="ＭＳ 明朝" panose="02020609040205080304" pitchFamily="17" charset="-128"/>
                  <a:ea typeface="ＭＳ 明朝" panose="02020609040205080304" pitchFamily="17" charset="-128"/>
                </a:rPr>
                <a:t>湾口部）に区分。</a:t>
              </a:r>
              <a:endParaRPr kumimoji="1" lang="en-US" altLang="ja-JP" sz="1050" dirty="0">
                <a:latin typeface="ＭＳ 明朝" panose="02020609040205080304" pitchFamily="17" charset="-128"/>
                <a:ea typeface="ＭＳ 明朝" panose="02020609040205080304" pitchFamily="17" charset="-128"/>
              </a:endParaRPr>
            </a:p>
            <a:p>
              <a:r>
                <a:rPr lang="ja-JP" altLang="en-US" sz="1050" dirty="0">
                  <a:latin typeface="ＭＳ 明朝" panose="02020609040205080304" pitchFamily="17" charset="-128"/>
                  <a:ea typeface="ＭＳ 明朝" panose="02020609040205080304" pitchFamily="17" charset="-128"/>
                </a:rPr>
                <a:t>　　・施策ごとに、重点的に取組むゾーンを明らかにし、きめ細かく</a:t>
              </a:r>
              <a:endParaRPr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取組を推進する。</a:t>
              </a:r>
              <a:endParaRPr kumimoji="1" lang="en-US" altLang="ja-JP" sz="1050" dirty="0">
                <a:latin typeface="ＭＳ 明朝" panose="02020609040205080304" pitchFamily="17" charset="-128"/>
                <a:ea typeface="ＭＳ 明朝" panose="02020609040205080304" pitchFamily="17" charset="-128"/>
              </a:endParaRPr>
            </a:p>
            <a:p>
              <a:endParaRPr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今後目指すべき大阪湾の将来像</a:t>
              </a:r>
            </a:p>
            <a:p>
              <a:r>
                <a:rPr kumimoji="1" lang="ja-JP" altLang="en-US" sz="1050" dirty="0">
                  <a:latin typeface="ＭＳ 明朝" panose="02020609040205080304" pitchFamily="17" charset="-128"/>
                  <a:ea typeface="ＭＳ 明朝" panose="02020609040205080304" pitchFamily="17" charset="-128"/>
                </a:rPr>
                <a:t>　  多面的価値・機能が最大源に発揮された</a:t>
              </a:r>
              <a:r>
                <a:rPr kumimoji="1" lang="ja-JP" altLang="en-US" sz="1050" b="1" u="sng" dirty="0">
                  <a:latin typeface="ＭＳ 明朝" panose="02020609040205080304" pitchFamily="17" charset="-128"/>
                  <a:ea typeface="ＭＳ 明朝" panose="02020609040205080304" pitchFamily="17" charset="-128"/>
                </a:rPr>
                <a:t>「豊かな大阪湾」</a:t>
              </a:r>
              <a:r>
                <a:rPr kumimoji="1" lang="ja-JP" altLang="en-US" sz="1050" dirty="0">
                  <a:latin typeface="ＭＳ 明朝" panose="02020609040205080304" pitchFamily="17" charset="-128"/>
                  <a:ea typeface="ＭＳ 明朝" panose="02020609040205080304" pitchFamily="17" charset="-128"/>
                </a:rPr>
                <a:t>が実現している</a:t>
              </a:r>
            </a:p>
            <a:p>
              <a:r>
                <a:rPr kumimoji="1" lang="ja-JP" altLang="en-US" sz="1050" dirty="0">
                  <a:latin typeface="ＭＳ 明朝" panose="02020609040205080304" pitchFamily="17" charset="-128"/>
                  <a:ea typeface="ＭＳ 明朝" panose="02020609040205080304" pitchFamily="17" charset="-128"/>
                </a:rPr>
                <a:t>　　多様な生物を育む場の確保／良好な水環境の保全／大阪の都市としての魅力の向上</a:t>
              </a:r>
            </a:p>
            <a:p>
              <a:pPr>
                <a:lnSpc>
                  <a:spcPts val="200"/>
                </a:lnSpc>
              </a:pPr>
              <a:endParaRPr kumimoji="1" lang="en-US" altLang="ja-JP" sz="1050" dirty="0">
                <a:latin typeface="ＭＳ 明朝" panose="02020609040205080304" pitchFamily="17" charset="-128"/>
                <a:ea typeface="ＭＳ 明朝" panose="02020609040205080304" pitchFamily="17" charset="-128"/>
              </a:endParaRPr>
            </a:p>
            <a:p>
              <a:endParaRPr kumimoji="1"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将来像の実現のための個別目標</a:t>
              </a:r>
            </a:p>
            <a:p>
              <a:r>
                <a:rPr kumimoji="1" lang="ja-JP" altLang="en-US" sz="1050" dirty="0">
                  <a:latin typeface="ＭＳ 明朝" panose="02020609040205080304" pitchFamily="17" charset="-128"/>
                  <a:ea typeface="ＭＳ 明朝" panose="02020609040205080304" pitchFamily="17" charset="-128"/>
                </a:rPr>
                <a:t>    沿岸域の環境の保全、再生及び創出／水質の保全及び管理／都市の魅力を高める潤い・</a:t>
              </a:r>
            </a:p>
            <a:p>
              <a:r>
                <a:rPr kumimoji="1" lang="ja-JP" altLang="en-US" sz="1050" dirty="0">
                  <a:latin typeface="ＭＳ 明朝" panose="02020609040205080304" pitchFamily="17" charset="-128"/>
                  <a:ea typeface="ＭＳ 明朝" panose="02020609040205080304" pitchFamily="17" charset="-128"/>
                </a:rPr>
                <a:t>　　安心の創出と自然景観及び文化的景観の保全／水産資源の持続的な利用の確保</a:t>
              </a:r>
              <a:endParaRPr kumimoji="1" lang="en-US" altLang="ja-JP" sz="1050" dirty="0">
                <a:latin typeface="ＭＳ 明朝" panose="02020609040205080304" pitchFamily="17" charset="-128"/>
                <a:ea typeface="ＭＳ 明朝" panose="02020609040205080304" pitchFamily="17" charset="-128"/>
              </a:endParaRPr>
            </a:p>
            <a:p>
              <a:endParaRPr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削減目標量  </a:t>
              </a:r>
            </a:p>
            <a:p>
              <a:r>
                <a:rPr kumimoji="1" lang="ja-JP" altLang="en-US" sz="1050" dirty="0">
                  <a:latin typeface="ＭＳ 明朝" panose="02020609040205080304" pitchFamily="17" charset="-128"/>
                  <a:ea typeface="ＭＳ 明朝" panose="02020609040205080304" pitchFamily="17" charset="-128"/>
                </a:rPr>
                <a:t>    水質</a:t>
              </a:r>
              <a:r>
                <a:rPr lang="ja-JP" altLang="en-US" sz="1050" dirty="0">
                  <a:latin typeface="ＭＳ 明朝" panose="02020609040205080304" pitchFamily="17" charset="-128"/>
                  <a:ea typeface="ＭＳ 明朝" panose="02020609040205080304" pitchFamily="17" charset="-128"/>
                </a:rPr>
                <a:t>総量</a:t>
              </a:r>
              <a:r>
                <a:rPr kumimoji="1" lang="ja-JP" altLang="en-US" sz="1050" dirty="0">
                  <a:latin typeface="ＭＳ 明朝" panose="02020609040205080304" pitchFamily="17" charset="-128"/>
                  <a:ea typeface="ＭＳ 明朝" panose="02020609040205080304" pitchFamily="17" charset="-128"/>
                </a:rPr>
                <a:t>削減制度に基づき、</a:t>
              </a:r>
              <a:r>
                <a:rPr kumimoji="1" lang="en-US" altLang="ja-JP" sz="1050" dirty="0">
                  <a:latin typeface="ＭＳ 明朝" panose="02020609040205080304" pitchFamily="17" charset="-128"/>
                  <a:ea typeface="ＭＳ 明朝" panose="02020609040205080304" pitchFamily="17" charset="-128"/>
                </a:rPr>
                <a:t>COD</a:t>
              </a:r>
              <a:r>
                <a:rPr kumimoji="1" lang="ja-JP" altLang="en-US" sz="1050" dirty="0">
                  <a:latin typeface="ＭＳ 明朝" panose="02020609040205080304" pitchFamily="17" charset="-128"/>
                  <a:ea typeface="ＭＳ 明朝" panose="02020609040205080304" pitchFamily="17" charset="-128"/>
                </a:rPr>
                <a:t>、窒素含有量及びりん含有量について、令和６年度を目標</a:t>
              </a:r>
              <a:endParaRPr kumimoji="1" lang="en-US" altLang="ja-JP" sz="1050" dirty="0">
                <a:latin typeface="ＭＳ 明朝" panose="02020609040205080304" pitchFamily="17" charset="-128"/>
                <a:ea typeface="ＭＳ 明朝" panose="02020609040205080304" pitchFamily="17" charset="-128"/>
              </a:endParaRPr>
            </a:p>
            <a:p>
              <a:r>
                <a:rPr lang="ja-JP" altLang="en-US" sz="1050" dirty="0">
                  <a:latin typeface="ＭＳ 明朝" panose="02020609040205080304" pitchFamily="17" charset="-128"/>
                  <a:ea typeface="ＭＳ 明朝" panose="02020609040205080304" pitchFamily="17" charset="-128"/>
                </a:rPr>
                <a:t>　　とする発生源別の削減目標量を設定</a:t>
              </a:r>
              <a:endParaRPr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a:t>
              </a:r>
              <a:r>
                <a:rPr kumimoji="1" lang="en-US" altLang="ja-JP" sz="1050" dirty="0">
                  <a:latin typeface="ＭＳ 明朝" panose="02020609040205080304" pitchFamily="17" charset="-128"/>
                  <a:ea typeface="ＭＳ 明朝" panose="02020609040205080304" pitchFamily="17" charset="-128"/>
                </a:rPr>
                <a:t>COD</a:t>
              </a:r>
              <a:r>
                <a:rPr kumimoji="1" lang="ja-JP" altLang="en-US" sz="1050" dirty="0">
                  <a:latin typeface="ＭＳ 明朝" panose="02020609040205080304" pitchFamily="17" charset="-128"/>
                  <a:ea typeface="ＭＳ 明朝" panose="02020609040205080304" pitchFamily="17" charset="-128"/>
                </a:rPr>
                <a:t>、窒素含有量及びりん含有量とも、令和６年度の削減目標量を達成</a:t>
              </a:r>
              <a:endParaRPr kumimoji="1" lang="en-US" altLang="ja-JP" sz="1050" dirty="0">
                <a:latin typeface="ＭＳ 明朝" panose="02020609040205080304" pitchFamily="17" charset="-128"/>
                <a:ea typeface="ＭＳ 明朝" panose="02020609040205080304" pitchFamily="17" charset="-128"/>
              </a:endParaRPr>
            </a:p>
            <a:p>
              <a:r>
                <a:rPr kumimoji="1" lang="ja-JP" altLang="en-US" sz="1050" dirty="0">
                  <a:latin typeface="ＭＳ 明朝" panose="02020609040205080304" pitchFamily="17" charset="-128"/>
                  <a:ea typeface="ＭＳ 明朝" panose="02020609040205080304" pitchFamily="17" charset="-128"/>
                </a:rPr>
                <a:t>　</a:t>
              </a:r>
              <a:r>
                <a:rPr kumimoji="1" lang="ja-JP" altLang="en-US" sz="1100" dirty="0">
                  <a:latin typeface="ＭＳ 明朝" panose="02020609040205080304" pitchFamily="17" charset="-128"/>
                  <a:ea typeface="ＭＳ 明朝" panose="02020609040205080304" pitchFamily="17" charset="-128"/>
                </a:rPr>
                <a:t>　</a:t>
              </a:r>
            </a:p>
          </p:txBody>
        </p:sp>
        <p:grpSp>
          <p:nvGrpSpPr>
            <p:cNvPr id="84" name="グループ化 83"/>
            <p:cNvGrpSpPr>
              <a:grpSpLocks noChangeAspect="1"/>
            </p:cNvGrpSpPr>
            <p:nvPr/>
          </p:nvGrpSpPr>
          <p:grpSpPr bwMode="auto">
            <a:xfrm>
              <a:off x="10984778" y="-1263567"/>
              <a:ext cx="1352401" cy="1278273"/>
              <a:chOff x="3903" y="-86920"/>
              <a:chExt cx="51060" cy="48290"/>
            </a:xfrm>
          </p:grpSpPr>
          <p:pic>
            <p:nvPicPr>
              <p:cNvPr id="10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 y="-82083"/>
                <a:ext cx="45559" cy="42467"/>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10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 y="-86920"/>
                <a:ext cx="51060" cy="48290"/>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102" name="テキスト ボックス 101"/>
            <p:cNvSpPr txBox="1"/>
            <p:nvPr/>
          </p:nvSpPr>
          <p:spPr>
            <a:xfrm>
              <a:off x="11398964" y="9537"/>
              <a:ext cx="1346211" cy="261611"/>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大阪湾のゾーニング</a:t>
              </a:r>
              <a:endParaRPr kumimoji="1" lang="en-US" altLang="ja-JP" sz="1050" b="1" dirty="0">
                <a:latin typeface="Meiryo UI" panose="020B0604030504040204" pitchFamily="50" charset="-128"/>
                <a:ea typeface="Meiryo UI" panose="020B0604030504040204" pitchFamily="50" charset="-128"/>
              </a:endParaRPr>
            </a:p>
          </p:txBody>
        </p:sp>
      </p:grpSp>
      <p:grpSp>
        <p:nvGrpSpPr>
          <p:cNvPr id="128" name="グループ化 127"/>
          <p:cNvGrpSpPr/>
          <p:nvPr/>
        </p:nvGrpSpPr>
        <p:grpSpPr>
          <a:xfrm>
            <a:off x="6355123" y="5262635"/>
            <a:ext cx="4097905" cy="2947723"/>
            <a:chOff x="5724056" y="5658292"/>
            <a:chExt cx="2354750" cy="3021631"/>
          </a:xfrm>
        </p:grpSpPr>
        <p:grpSp>
          <p:nvGrpSpPr>
            <p:cNvPr id="129" name="グループ化 128"/>
            <p:cNvGrpSpPr/>
            <p:nvPr/>
          </p:nvGrpSpPr>
          <p:grpSpPr>
            <a:xfrm>
              <a:off x="5724056" y="5658292"/>
              <a:ext cx="2261422" cy="735097"/>
              <a:chOff x="-279316" y="6665896"/>
              <a:chExt cx="2344371" cy="735097"/>
            </a:xfrm>
            <a:solidFill>
              <a:schemeClr val="bg1"/>
            </a:solidFill>
          </p:grpSpPr>
          <p:sp>
            <p:nvSpPr>
              <p:cNvPr id="131" name="テキスト ボックス 130"/>
              <p:cNvSpPr txBox="1"/>
              <p:nvPr/>
            </p:nvSpPr>
            <p:spPr>
              <a:xfrm>
                <a:off x="-279316" y="6880429"/>
                <a:ext cx="2344371" cy="520564"/>
              </a:xfrm>
              <a:prstGeom prst="rect">
                <a:avLst/>
              </a:prstGeom>
              <a:noFill/>
              <a:ln w="9525">
                <a:noFill/>
              </a:ln>
            </p:spPr>
            <p:txBody>
              <a:bodyPr wrap="square" rtlCol="0">
                <a:spAutoFit/>
              </a:bodyPr>
              <a:lstStyle/>
              <a:p>
                <a:r>
                  <a:rPr lang="ja-JP" altLang="en-US" sz="900" dirty="0">
                    <a:latin typeface="ＭＳ Ｐ明朝" panose="02020600040205080304" pitchFamily="18" charset="-128"/>
                    <a:ea typeface="ＭＳ Ｐ明朝" panose="02020600040205080304" pitchFamily="18" charset="-128"/>
                    <a:cs typeface="Meiryo UI" panose="020B0604030504040204" pitchFamily="50" charset="-128"/>
                  </a:rPr>
                  <a:t>・近年は底層ＤＯの年度最小値が減少傾向。</a:t>
                </a:r>
                <a:endParaRPr lang="en-US" altLang="ja-JP" sz="90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900" dirty="0">
                    <a:latin typeface="ＭＳ Ｐ明朝" panose="02020600040205080304" pitchFamily="18" charset="-128"/>
                    <a:ea typeface="ＭＳ Ｐ明朝" panose="02020600040205080304" pitchFamily="18" charset="-128"/>
                    <a:cs typeface="Meiryo UI" panose="020B0604030504040204" pitchFamily="50" charset="-128"/>
                  </a:rPr>
                  <a:t>・湾奥部（Ｃ類型海域）における年度最小値は、貧酸素耐性が高い水生生物の生息に必要とされる２</a:t>
                </a:r>
                <a:r>
                  <a:rPr lang="en-US" altLang="ja-JP" sz="900" dirty="0">
                    <a:latin typeface="ＭＳ Ｐ明朝" panose="02020600040205080304" pitchFamily="18" charset="-128"/>
                    <a:ea typeface="ＭＳ Ｐ明朝" panose="02020600040205080304" pitchFamily="18" charset="-128"/>
                    <a:cs typeface="Meiryo UI" panose="020B0604030504040204" pitchFamily="50" charset="-128"/>
                  </a:rPr>
                  <a:t>mg/L</a:t>
                </a:r>
                <a:r>
                  <a:rPr lang="ja-JP" altLang="en-US" sz="900" dirty="0">
                    <a:latin typeface="ＭＳ Ｐ明朝" panose="02020600040205080304" pitchFamily="18" charset="-128"/>
                    <a:ea typeface="ＭＳ Ｐ明朝" panose="02020600040205080304" pitchFamily="18" charset="-128"/>
                    <a:cs typeface="Meiryo UI" panose="020B0604030504040204" pitchFamily="50" charset="-128"/>
                  </a:rPr>
                  <a:t>を下回っている。</a:t>
                </a:r>
                <a:endParaRPr lang="en-US" altLang="ja-JP" sz="9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32" name="テキスト ボックス 131"/>
              <p:cNvSpPr txBox="1"/>
              <p:nvPr/>
            </p:nvSpPr>
            <p:spPr>
              <a:xfrm>
                <a:off x="373225" y="6665896"/>
                <a:ext cx="1124395" cy="315494"/>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（底層</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DO(</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溶存酸素</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0" name="テキスト ボックス 129"/>
            <p:cNvSpPr txBox="1"/>
            <p:nvPr/>
          </p:nvSpPr>
          <p:spPr>
            <a:xfrm>
              <a:off x="5828799" y="8332880"/>
              <a:ext cx="2250007" cy="347043"/>
            </a:xfrm>
            <a:prstGeom prst="rect">
              <a:avLst/>
            </a:prstGeom>
            <a:noFill/>
            <a:ln w="6350">
              <a:noFill/>
            </a:ln>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底層</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年度最小値の経年変化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（大阪府測定点の年度平均値の５年移動平均）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＊環境基準の評価が行われていないため、</a:t>
              </a:r>
              <a:r>
                <a:rPr lang="en-US" altLang="ja-JP" sz="700" dirty="0">
                  <a:latin typeface="Meiryo UI" panose="020B0604030504040204" pitchFamily="50" charset="-128"/>
                  <a:ea typeface="Meiryo UI" panose="020B0604030504040204" pitchFamily="50" charset="-128"/>
                </a:rPr>
                <a:t>COD</a:t>
              </a:r>
              <a:r>
                <a:rPr lang="ja-JP" altLang="en-US" sz="700" dirty="0">
                  <a:latin typeface="Meiryo UI" panose="020B0604030504040204" pitchFamily="50" charset="-128"/>
                  <a:ea typeface="Meiryo UI" panose="020B0604030504040204" pitchFamily="50" charset="-128"/>
                </a:rPr>
                <a:t>の水域類型別に整理</a:t>
              </a:r>
              <a:endParaRPr lang="ja-JP" altLang="en-US" sz="700" dirty="0"/>
            </a:p>
          </p:txBody>
        </p:sp>
      </p:grpSp>
      <p:pic>
        <p:nvPicPr>
          <p:cNvPr id="145" name="図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8242" y="122570"/>
            <a:ext cx="378210" cy="37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図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1542" y="123812"/>
            <a:ext cx="376756" cy="37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図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470" y="124140"/>
            <a:ext cx="372772" cy="376427"/>
          </a:xfrm>
          <a:prstGeom prst="rect">
            <a:avLst/>
          </a:prstGeom>
        </p:spPr>
      </p:pic>
      <p:pic>
        <p:nvPicPr>
          <p:cNvPr id="148" name="図 14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18298" y="121678"/>
            <a:ext cx="404842" cy="383897"/>
          </a:xfrm>
          <a:prstGeom prst="rect">
            <a:avLst/>
          </a:prstGeom>
          <a:noFill/>
          <a:ln>
            <a:noFill/>
          </a:ln>
        </p:spPr>
      </p:pic>
      <p:grpSp>
        <p:nvGrpSpPr>
          <p:cNvPr id="10" name="グループ化 9">
            <a:extLst>
              <a:ext uri="{FF2B5EF4-FFF2-40B4-BE49-F238E27FC236}">
                <a16:creationId xmlns:a16="http://schemas.microsoft.com/office/drawing/2014/main" id="{080F016A-5635-41A1-AF3F-52B2731E490E}"/>
              </a:ext>
            </a:extLst>
          </p:cNvPr>
          <p:cNvGrpSpPr/>
          <p:nvPr/>
        </p:nvGrpSpPr>
        <p:grpSpPr>
          <a:xfrm>
            <a:off x="6236279" y="3357933"/>
            <a:ext cx="6511554" cy="1790119"/>
            <a:chOff x="6259521" y="3436355"/>
            <a:chExt cx="6511554" cy="1790119"/>
          </a:xfrm>
        </p:grpSpPr>
        <p:cxnSp>
          <p:nvCxnSpPr>
            <p:cNvPr id="72" name="直線コネクタ 71"/>
            <p:cNvCxnSpPr>
              <a:cxnSpLocks/>
            </p:cNvCxnSpPr>
            <p:nvPr/>
          </p:nvCxnSpPr>
          <p:spPr>
            <a:xfrm>
              <a:off x="7902546" y="5022181"/>
              <a:ext cx="2650706" cy="31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6259521" y="3436355"/>
              <a:ext cx="6511554" cy="1790119"/>
              <a:chOff x="-102654" y="6657555"/>
              <a:chExt cx="6511554" cy="1653339"/>
            </a:xfrm>
          </p:grpSpPr>
          <p:grpSp>
            <p:nvGrpSpPr>
              <p:cNvPr id="3" name="グループ化 2"/>
              <p:cNvGrpSpPr/>
              <p:nvPr/>
            </p:nvGrpSpPr>
            <p:grpSpPr>
              <a:xfrm>
                <a:off x="-102654" y="6657555"/>
                <a:ext cx="6479904" cy="1653339"/>
                <a:chOff x="-303976" y="6395251"/>
                <a:chExt cx="6808827" cy="1653339"/>
              </a:xfrm>
            </p:grpSpPr>
            <p:sp>
              <p:nvSpPr>
                <p:cNvPr id="164" name="テキスト ボックス 163"/>
                <p:cNvSpPr txBox="1"/>
                <p:nvPr/>
              </p:nvSpPr>
              <p:spPr>
                <a:xfrm>
                  <a:off x="-303976" y="6395251"/>
                  <a:ext cx="1388188"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（窒素・りん）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84212" y="6437004"/>
                  <a:ext cx="5296506" cy="646691"/>
                </a:xfrm>
                <a:prstGeom prst="rect">
                  <a:avLst/>
                </a:prstGeom>
                <a:noFill/>
                <a:ln w="9525">
                  <a:noFill/>
                </a:ln>
              </p:spPr>
              <p:txBody>
                <a:bodyPr wrap="square" rtlCol="0">
                  <a:spAutoFit/>
                </a:bodyPr>
                <a:lstStyle/>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・全窒素は平成</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15</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年度以降、全</a:t>
                  </a:r>
                  <a:r>
                    <a:rPr lang="ja-JP" altLang="en-US" sz="1050" dirty="0" err="1">
                      <a:latin typeface="ＭＳ Ｐ明朝" panose="02020600040205080304" pitchFamily="18" charset="-128"/>
                      <a:ea typeface="ＭＳ Ｐ明朝" panose="02020600040205080304" pitchFamily="18" charset="-128"/>
                      <a:cs typeface="Meiryo UI" panose="020B0604030504040204" pitchFamily="50" charset="-128"/>
                    </a:rPr>
                    <a:t>りんは</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平成</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22</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年度以降、環境基準を達成。</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800" dirty="0">
                      <a:latin typeface="ＭＳ Ｐ明朝" panose="02020600040205080304" pitchFamily="18" charset="-128"/>
                      <a:ea typeface="ＭＳ Ｐ明朝" panose="02020600040205080304" pitchFamily="18" charset="-128"/>
                      <a:cs typeface="Meiryo UI" panose="020B0604030504040204" pitchFamily="50" charset="-128"/>
                    </a:rPr>
                    <a:t>　（環境基準点における表層の年平均値を水域ごとに平均した値が達成しているかどうかで評価）</a:t>
                  </a:r>
                  <a:endParaRPr lang="en-US" altLang="ja-JP" sz="110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・窒素・</a:t>
                  </a:r>
                  <a:r>
                    <a:rPr lang="ja-JP" altLang="en-US" sz="1050" dirty="0" err="1">
                      <a:latin typeface="ＭＳ Ｐ明朝" panose="02020600040205080304" pitchFamily="18" charset="-128"/>
                      <a:ea typeface="ＭＳ Ｐ明朝" panose="02020600040205080304" pitchFamily="18" charset="-128"/>
                      <a:cs typeface="Meiryo UI" panose="020B0604030504040204" pitchFamily="50" charset="-128"/>
                    </a:rPr>
                    <a:t>りんの</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濃度は、湾奥部（</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Ⅳ</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類型）が高く、湾南部（</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Ⅱ</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類型）が低い。</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050" dirty="0">
                      <a:latin typeface="ＭＳ Ｐ明朝" panose="02020600040205080304" pitchFamily="18" charset="-128"/>
                      <a:ea typeface="ＭＳ Ｐ明朝" panose="02020600040205080304" pitchFamily="18" charset="-128"/>
                    </a:rPr>
                    <a:t>湾南部の栄養塩類濃度は低下傾向にあり、水産用水基準に近づきつつある。</a:t>
                  </a:r>
                  <a:endParaRPr lang="en-US" altLang="ja-JP" sz="1050" dirty="0">
                    <a:latin typeface="ＭＳ Ｐ明朝" panose="02020600040205080304" pitchFamily="18" charset="-128"/>
                    <a:ea typeface="ＭＳ Ｐ明朝" panose="02020600040205080304" pitchFamily="18" charset="-128"/>
                  </a:endParaRPr>
                </a:p>
              </p:txBody>
            </p:sp>
            <p:sp>
              <p:nvSpPr>
                <p:cNvPr id="137" name="テキスト ボックス 136"/>
                <p:cNvSpPr txBox="1"/>
                <p:nvPr/>
              </p:nvSpPr>
              <p:spPr>
                <a:xfrm>
                  <a:off x="4333507" y="7489546"/>
                  <a:ext cx="2171344" cy="559044"/>
                </a:xfrm>
                <a:prstGeom prst="rect">
                  <a:avLst/>
                </a:prstGeom>
                <a:noFill/>
                <a:ln w="9525">
                  <a:noFill/>
                </a:ln>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rPr>
                    <a:t>＊水産用水基準：</a:t>
                  </a:r>
                  <a:endParaRPr lang="en-US" altLang="ja-JP" sz="700" dirty="0">
                    <a:latin typeface="ＭＳ Ｐゴシック" panose="020B0600070205080204" pitchFamily="50" charset="-128"/>
                    <a:ea typeface="ＭＳ Ｐゴシック" panose="020B060007020508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rPr>
                    <a:t>（公社）日本水産資源保護協会が設定している基準であり、「全窒素</a:t>
                  </a:r>
                  <a:r>
                    <a:rPr lang="en-US" altLang="ja-JP" sz="700" dirty="0">
                      <a:latin typeface="ＭＳ Ｐゴシック" panose="020B0600070205080204" pitchFamily="50" charset="-128"/>
                      <a:ea typeface="ＭＳ Ｐゴシック" panose="020B0600070205080204" pitchFamily="50" charset="-128"/>
                    </a:rPr>
                    <a:t>0.2 mg/L</a:t>
                  </a:r>
                  <a:r>
                    <a:rPr lang="ja-JP" altLang="en-US" sz="700" dirty="0">
                      <a:latin typeface="ＭＳ Ｐゴシック" panose="020B0600070205080204" pitchFamily="50" charset="-128"/>
                      <a:ea typeface="ＭＳ Ｐゴシック" panose="020B0600070205080204" pitchFamily="50" charset="-128"/>
                    </a:rPr>
                    <a:t>以下・全</a:t>
                  </a:r>
                  <a:r>
                    <a:rPr lang="ja-JP" altLang="en-US" sz="700" dirty="0" err="1">
                      <a:latin typeface="ＭＳ Ｐゴシック" panose="020B0600070205080204" pitchFamily="50" charset="-128"/>
                      <a:ea typeface="ＭＳ Ｐゴシック" panose="020B0600070205080204" pitchFamily="50" charset="-128"/>
                    </a:rPr>
                    <a:t>りん</a:t>
                  </a:r>
                  <a:r>
                    <a:rPr lang="en-US" altLang="ja-JP" sz="700" dirty="0">
                      <a:latin typeface="ＭＳ Ｐゴシック" panose="020B0600070205080204" pitchFamily="50" charset="-128"/>
                      <a:ea typeface="ＭＳ Ｐゴシック" panose="020B0600070205080204" pitchFamily="50" charset="-128"/>
                    </a:rPr>
                    <a:t>0.02 mg/L</a:t>
                  </a:r>
                  <a:r>
                    <a:rPr lang="ja-JP" altLang="en-US" sz="700" dirty="0">
                      <a:latin typeface="ＭＳ Ｐゴシック" panose="020B0600070205080204" pitchFamily="50" charset="-128"/>
                      <a:ea typeface="ＭＳ Ｐゴシック" panose="020B0600070205080204" pitchFamily="50" charset="-128"/>
                    </a:rPr>
                    <a:t>以下の海域は、閉鎖性内湾では生物生産性の低い海域」とされている。</a:t>
                  </a:r>
                </a:p>
              </p:txBody>
            </p:sp>
          </p:grpSp>
          <p:sp>
            <p:nvSpPr>
              <p:cNvPr id="49" name="テキスト ボックス 48"/>
              <p:cNvSpPr txBox="1"/>
              <p:nvPr/>
            </p:nvSpPr>
            <p:spPr>
              <a:xfrm>
                <a:off x="4287214" y="7306528"/>
                <a:ext cx="2121686" cy="469028"/>
              </a:xfrm>
              <a:prstGeom prst="rect">
                <a:avLst/>
              </a:prstGeom>
              <a:noFill/>
              <a:ln w="6350">
                <a:noFill/>
              </a:ln>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表層の全窒素の年平均値（</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）の経年変化</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（大阪府が測定する環境基準点におけるデータ）</a:t>
                </a:r>
              </a:p>
            </p:txBody>
          </p:sp>
        </p:grpSp>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0028" t="6170" r="8137" b="11038"/>
            <a:stretch/>
          </p:blipFill>
          <p:spPr bwMode="auto">
            <a:xfrm>
              <a:off x="6485445" y="3773238"/>
              <a:ext cx="1054576" cy="143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7962399" y="4984981"/>
              <a:ext cx="648071" cy="184666"/>
            </a:xfrm>
            <a:prstGeom prst="rect">
              <a:avLst/>
            </a:prstGeom>
            <a:noFill/>
          </p:spPr>
          <p:txBody>
            <a:bodyPr wrap="square" rtlCol="0">
              <a:spAutoFit/>
            </a:bodyPr>
            <a:lstStyle/>
            <a:p>
              <a:r>
                <a:rPr kumimoji="1" lang="ja-JP" altLang="en-US" sz="600" b="1" dirty="0">
                  <a:latin typeface="Meiryo UI" panose="020B0604030504040204" pitchFamily="50" charset="-128"/>
                  <a:ea typeface="Meiryo UI" panose="020B0604030504040204" pitchFamily="50" charset="-128"/>
                </a:rPr>
                <a:t>水産用水基準</a:t>
              </a:r>
            </a:p>
          </p:txBody>
        </p:sp>
        <p:sp>
          <p:nvSpPr>
            <p:cNvPr id="9" name="二等辺三角形 8">
              <a:extLst>
                <a:ext uri="{FF2B5EF4-FFF2-40B4-BE49-F238E27FC236}">
                  <a16:creationId xmlns:a16="http://schemas.microsoft.com/office/drawing/2014/main" id="{8D4AFA1C-8839-4BC9-A5CE-22E3AA58166E}"/>
                </a:ext>
              </a:extLst>
            </p:cNvPr>
            <p:cNvSpPr/>
            <p:nvPr/>
          </p:nvSpPr>
          <p:spPr>
            <a:xfrm rot="16200000">
              <a:off x="10417335" y="4332039"/>
              <a:ext cx="393280" cy="101110"/>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3" name="図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76712" y="122815"/>
            <a:ext cx="364830" cy="37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 Box 2"/>
          <p:cNvSpPr txBox="1">
            <a:spLocks noChangeArrowheads="1"/>
          </p:cNvSpPr>
          <p:nvPr/>
        </p:nvSpPr>
        <p:spPr bwMode="auto">
          <a:xfrm>
            <a:off x="11556205" y="201972"/>
            <a:ext cx="948130" cy="234711"/>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effectLst/>
                <a:latin typeface="Arial" pitchFamily="34" charset="0"/>
                <a:ea typeface="ＭＳ Ｐゴシック" pitchFamily="50" charset="-128"/>
                <a:cs typeface="ＭＳ Ｐゴシック" pitchFamily="50" charset="-128"/>
              </a:rPr>
              <a:t>資料２－２　　</a:t>
            </a:r>
            <a:endParaRPr kumimoji="1" lang="ja-JP" altLang="ja-JP" sz="105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pic>
        <p:nvPicPr>
          <p:cNvPr id="11" name="図 10">
            <a:extLst>
              <a:ext uri="{FF2B5EF4-FFF2-40B4-BE49-F238E27FC236}">
                <a16:creationId xmlns:a16="http://schemas.microsoft.com/office/drawing/2014/main" id="{08D53CB9-4522-4AC3-B828-0484205B828E}"/>
              </a:ext>
            </a:extLst>
          </p:cNvPr>
          <p:cNvPicPr>
            <a:picLocks noChangeAspect="1"/>
          </p:cNvPicPr>
          <p:nvPr/>
        </p:nvPicPr>
        <p:blipFill>
          <a:blip r:embed="rId11"/>
          <a:stretch>
            <a:fillRect/>
          </a:stretch>
        </p:blipFill>
        <p:spPr>
          <a:xfrm>
            <a:off x="6478004" y="1584820"/>
            <a:ext cx="4265114" cy="1712104"/>
          </a:xfrm>
          <a:prstGeom prst="rect">
            <a:avLst/>
          </a:prstGeom>
        </p:spPr>
      </p:pic>
      <p:pic>
        <p:nvPicPr>
          <p:cNvPr id="12" name="図 11">
            <a:extLst>
              <a:ext uri="{FF2B5EF4-FFF2-40B4-BE49-F238E27FC236}">
                <a16:creationId xmlns:a16="http://schemas.microsoft.com/office/drawing/2014/main" id="{BEC38DD9-C66C-494E-A601-320DBB40CC73}"/>
              </a:ext>
            </a:extLst>
          </p:cNvPr>
          <p:cNvPicPr>
            <a:picLocks noChangeAspect="1"/>
          </p:cNvPicPr>
          <p:nvPr/>
        </p:nvPicPr>
        <p:blipFill>
          <a:blip r:embed="rId12"/>
          <a:stretch>
            <a:fillRect/>
          </a:stretch>
        </p:blipFill>
        <p:spPr>
          <a:xfrm>
            <a:off x="7361332" y="3896361"/>
            <a:ext cx="3253022" cy="1440296"/>
          </a:xfrm>
          <a:prstGeom prst="rect">
            <a:avLst/>
          </a:prstGeom>
        </p:spPr>
      </p:pic>
      <p:pic>
        <p:nvPicPr>
          <p:cNvPr id="15" name="図 14">
            <a:extLst>
              <a:ext uri="{FF2B5EF4-FFF2-40B4-BE49-F238E27FC236}">
                <a16:creationId xmlns:a16="http://schemas.microsoft.com/office/drawing/2014/main" id="{78F5F706-87F5-431F-A37E-7468F55FFB94}"/>
              </a:ext>
            </a:extLst>
          </p:cNvPr>
          <p:cNvPicPr>
            <a:picLocks noChangeAspect="1"/>
          </p:cNvPicPr>
          <p:nvPr/>
        </p:nvPicPr>
        <p:blipFill>
          <a:blip r:embed="rId13"/>
          <a:stretch>
            <a:fillRect/>
          </a:stretch>
        </p:blipFill>
        <p:spPr>
          <a:xfrm>
            <a:off x="6153095" y="5939785"/>
            <a:ext cx="4002513" cy="1979503"/>
          </a:xfrm>
          <a:prstGeom prst="rect">
            <a:avLst/>
          </a:prstGeom>
        </p:spPr>
      </p:pic>
      <p:sp>
        <p:nvSpPr>
          <p:cNvPr id="80" name="テキスト ボックス 79">
            <a:extLst>
              <a:ext uri="{FF2B5EF4-FFF2-40B4-BE49-F238E27FC236}">
                <a16:creationId xmlns:a16="http://schemas.microsoft.com/office/drawing/2014/main" id="{4E984A6B-B8B5-44AA-8A12-D61681FE290A}"/>
              </a:ext>
            </a:extLst>
          </p:cNvPr>
          <p:cNvSpPr txBox="1"/>
          <p:nvPr/>
        </p:nvSpPr>
        <p:spPr>
          <a:xfrm>
            <a:off x="9983855" y="5212161"/>
            <a:ext cx="2366905"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（大阪湾のブルーカーボン生態系）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5" name="直線コネクタ 134"/>
          <p:cNvCxnSpPr>
            <a:cxnSpLocks/>
          </p:cNvCxnSpPr>
          <p:nvPr/>
        </p:nvCxnSpPr>
        <p:spPr>
          <a:xfrm>
            <a:off x="6688832" y="7032848"/>
            <a:ext cx="3326328"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9983855" y="7626588"/>
            <a:ext cx="514081" cy="172205"/>
          </a:xfrm>
          <a:prstGeom prst="rect">
            <a:avLst/>
          </a:prstGeom>
          <a:noFill/>
        </p:spPr>
        <p:txBody>
          <a:bodyPr wrap="square" rtlCol="0">
            <a:spAutoFit/>
          </a:bodyPr>
          <a:lstStyle/>
          <a:p>
            <a:r>
              <a:rPr kumimoji="1" lang="ja-JP" altLang="en-US" sz="500" b="1" dirty="0"/>
              <a:t>年度</a:t>
            </a:r>
          </a:p>
        </p:txBody>
      </p:sp>
      <p:sp>
        <p:nvSpPr>
          <p:cNvPr id="77" name="テキスト ボックス 76">
            <a:extLst>
              <a:ext uri="{FF2B5EF4-FFF2-40B4-BE49-F238E27FC236}">
                <a16:creationId xmlns:a16="http://schemas.microsoft.com/office/drawing/2014/main" id="{5442A574-9EDC-476E-A919-7C3B184A8F98}"/>
              </a:ext>
            </a:extLst>
          </p:cNvPr>
          <p:cNvSpPr txBox="1"/>
          <p:nvPr/>
        </p:nvSpPr>
        <p:spPr>
          <a:xfrm>
            <a:off x="10202130" y="5404425"/>
            <a:ext cx="2573914" cy="646331"/>
          </a:xfrm>
          <a:prstGeom prst="rect">
            <a:avLst/>
          </a:prstGeom>
          <a:noFill/>
          <a:ln w="9525">
            <a:noFill/>
          </a:ln>
        </p:spPr>
        <p:txBody>
          <a:bodyPr wrap="square" rtlCol="0">
            <a:spAutoFit/>
          </a:bodyPr>
          <a:lstStyle/>
          <a:p>
            <a:r>
              <a:rPr lang="ja-JP" altLang="en-US" sz="900" dirty="0">
                <a:latin typeface="ＭＳ Ｐ明朝" panose="02020600040205080304" pitchFamily="18" charset="-128"/>
                <a:ea typeface="ＭＳ Ｐ明朝" panose="02020600040205080304" pitchFamily="18" charset="-128"/>
                <a:cs typeface="Meiryo UI" panose="020B0604030504040204" pitchFamily="50" charset="-128"/>
              </a:rPr>
              <a:t>・大阪湾をブルーカーボン生態系（藻場・干潟等）の回廊（コリドー）でつなぐ「大阪湾</a:t>
            </a:r>
            <a:r>
              <a:rPr lang="en-US" altLang="ja-JP" sz="900" dirty="0">
                <a:latin typeface="ＭＳ Ｐ明朝" panose="02020600040205080304" pitchFamily="18" charset="-128"/>
                <a:ea typeface="ＭＳ Ｐ明朝" panose="02020600040205080304" pitchFamily="18" charset="-128"/>
                <a:cs typeface="Meiryo UI" panose="020B0604030504040204" pitchFamily="50" charset="-128"/>
              </a:rPr>
              <a:t>MOBA</a:t>
            </a:r>
            <a:r>
              <a:rPr lang="ja-JP" altLang="en-US" sz="900" dirty="0">
                <a:latin typeface="ＭＳ Ｐ明朝" panose="02020600040205080304" pitchFamily="18" charset="-128"/>
                <a:ea typeface="ＭＳ Ｐ明朝" panose="02020600040205080304" pitchFamily="18" charset="-128"/>
                <a:cs typeface="Meiryo UI" panose="020B0604030504040204" pitchFamily="50" charset="-128"/>
              </a:rPr>
              <a:t>リンク構想」の実現をめざして、ブルーカーボン生態系の保全・再生・創出を推進。</a:t>
            </a:r>
            <a:endParaRPr lang="en-US" altLang="ja-JP" sz="900" dirty="0">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13" name="図 12">
            <a:extLst>
              <a:ext uri="{FF2B5EF4-FFF2-40B4-BE49-F238E27FC236}">
                <a16:creationId xmlns:a16="http://schemas.microsoft.com/office/drawing/2014/main" id="{325F92F9-3A31-4263-AFEE-C16A74C2DBC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13153" y="6058956"/>
            <a:ext cx="2283806" cy="2047957"/>
          </a:xfrm>
          <a:prstGeom prst="rect">
            <a:avLst/>
          </a:prstGeom>
        </p:spPr>
      </p:pic>
      <p:pic>
        <p:nvPicPr>
          <p:cNvPr id="7" name="図 6">
            <a:extLst>
              <a:ext uri="{FF2B5EF4-FFF2-40B4-BE49-F238E27FC236}">
                <a16:creationId xmlns:a16="http://schemas.microsoft.com/office/drawing/2014/main" id="{46B490F3-5133-4BF6-8D30-23DED8A69D3D}"/>
              </a:ext>
            </a:extLst>
          </p:cNvPr>
          <p:cNvPicPr>
            <a:picLocks noChangeAspect="1"/>
          </p:cNvPicPr>
          <p:nvPr/>
        </p:nvPicPr>
        <p:blipFill>
          <a:blip r:embed="rId15"/>
          <a:stretch>
            <a:fillRect/>
          </a:stretch>
        </p:blipFill>
        <p:spPr>
          <a:xfrm>
            <a:off x="461689" y="7958938"/>
            <a:ext cx="5205233" cy="1314244"/>
          </a:xfrm>
          <a:prstGeom prst="rect">
            <a:avLst/>
          </a:prstGeom>
        </p:spPr>
      </p:pic>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A3 297x420 mm</PresentationFormat>
  <Paragraphs>86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Ｐゴシック</vt:lpstr>
      <vt:lpstr>ＭＳ Ｐ明朝</vt:lpstr>
      <vt:lpstr>ＭＳ ゴシック</vt:lpstr>
      <vt:lpstr>ＭＳ 明朝</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2026-06-18T10:34:55Z</dcterms:created>
  <dcterms:modified xsi:type="dcterms:W3CDTF">2026-06-18T10:34:58Z</dcterms:modified>
</cp:coreProperties>
</file>