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77" r:id="rId2"/>
  </p:sldIdLst>
  <p:sldSz cx="12801600" cy="9601200" type="A3"/>
  <p:notesSz cx="9939338" cy="14368463"/>
  <p:defaultTextStyle>
    <a:defPPr>
      <a:defRPr lang="ja-JP"/>
    </a:defPPr>
    <a:lvl1pPr marL="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F0000"/>
    <a:srgbClr val="D7E4BD"/>
    <a:srgbClr val="3AA43A"/>
    <a:srgbClr val="3E4FCE"/>
    <a:srgbClr val="EFF3EA"/>
    <a:srgbClr val="F4F7ED"/>
    <a:srgbClr val="9BBB59"/>
    <a:srgbClr val="E2FDBD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56" autoAdjust="0"/>
    <p:restoredTop sz="93681" autoAdjust="0"/>
  </p:normalViewPr>
  <p:slideViewPr>
    <p:cSldViewPr snapToGrid="0">
      <p:cViewPr varScale="1">
        <p:scale>
          <a:sx n="54" d="100"/>
          <a:sy n="54" d="100"/>
        </p:scale>
        <p:origin x="1324" y="56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3" y="0"/>
            <a:ext cx="4306737" cy="718309"/>
          </a:xfrm>
          <a:prstGeom prst="rect">
            <a:avLst/>
          </a:prstGeom>
        </p:spPr>
        <p:txBody>
          <a:bodyPr vert="horz" lIns="132647" tIns="66323" rIns="132647" bIns="66323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293" y="0"/>
            <a:ext cx="4306737" cy="718309"/>
          </a:xfrm>
          <a:prstGeom prst="rect">
            <a:avLst/>
          </a:prstGeom>
        </p:spPr>
        <p:txBody>
          <a:bodyPr vert="horz" lIns="132647" tIns="66323" rIns="132647" bIns="66323" rtlCol="0"/>
          <a:lstStyle>
            <a:lvl1pPr algn="r">
              <a:defRPr sz="1700"/>
            </a:lvl1pPr>
          </a:lstStyle>
          <a:p>
            <a:fld id="{9EFDEC38-9E6E-4F38-A92F-57AC730FB332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077913"/>
            <a:ext cx="7183438" cy="5386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647" tIns="66323" rIns="132647" bIns="66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411" y="6825080"/>
            <a:ext cx="7950543" cy="6464776"/>
          </a:xfrm>
          <a:prstGeom prst="rect">
            <a:avLst/>
          </a:prstGeom>
        </p:spPr>
        <p:txBody>
          <a:bodyPr vert="horz" lIns="132647" tIns="66323" rIns="132647" bIns="66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3" y="13647860"/>
            <a:ext cx="4306737" cy="718308"/>
          </a:xfrm>
          <a:prstGeom prst="rect">
            <a:avLst/>
          </a:prstGeom>
        </p:spPr>
        <p:txBody>
          <a:bodyPr vert="horz" lIns="132647" tIns="66323" rIns="132647" bIns="66323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293" y="13647860"/>
            <a:ext cx="4306737" cy="718308"/>
          </a:xfrm>
          <a:prstGeom prst="rect">
            <a:avLst/>
          </a:prstGeom>
        </p:spPr>
        <p:txBody>
          <a:bodyPr vert="horz" lIns="132647" tIns="66323" rIns="132647" bIns="66323" rtlCol="0" anchor="b"/>
          <a:lstStyle>
            <a:lvl1pPr algn="r">
              <a:defRPr sz="1700"/>
            </a:lvl1pPr>
          </a:lstStyle>
          <a:p>
            <a:fld id="{E89182C8-D04B-4A1A-8523-950FC9621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46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168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182C8-D04B-4A1A-8523-950FC9621A7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967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70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337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7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3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4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71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56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08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24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20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82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A8B6C-6B1F-4BD3-B7F6-168A29555C89}" type="datetimeFigureOut">
              <a:rPr kumimoji="1" lang="ja-JP" altLang="en-US" smtClean="0"/>
              <a:t>2026/6/18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34358-8247-4568-97F9-9763B8C661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DB820E4-A2E4-456E-B49C-4A9837F8FEFB}"/>
              </a:ext>
            </a:extLst>
          </p:cNvPr>
          <p:cNvGrpSpPr/>
          <p:nvPr/>
        </p:nvGrpSpPr>
        <p:grpSpPr>
          <a:xfrm>
            <a:off x="9459658" y="2249597"/>
            <a:ext cx="3194808" cy="3023235"/>
            <a:chOff x="9459658" y="2241277"/>
            <a:chExt cx="3194808" cy="3023235"/>
          </a:xfrm>
        </p:grpSpPr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54A748A1-AA3C-44CD-8AC3-A251C20CC8D0}"/>
                </a:ext>
              </a:extLst>
            </p:cNvPr>
            <p:cNvGrpSpPr/>
            <p:nvPr/>
          </p:nvGrpSpPr>
          <p:grpSpPr>
            <a:xfrm>
              <a:off x="9459658" y="2241277"/>
              <a:ext cx="3194808" cy="3023235"/>
              <a:chOff x="646648" y="2366915"/>
              <a:chExt cx="3194808" cy="3023235"/>
            </a:xfrm>
          </p:grpSpPr>
          <p:grpSp>
            <p:nvGrpSpPr>
              <p:cNvPr id="104" name="グループ化 103">
                <a:extLst>
                  <a:ext uri="{FF2B5EF4-FFF2-40B4-BE49-F238E27FC236}">
                    <a16:creationId xmlns:a16="http://schemas.microsoft.com/office/drawing/2014/main" id="{6F1023E8-EF75-4D27-987D-A912DB3CF753}"/>
                  </a:ext>
                </a:extLst>
              </p:cNvPr>
              <p:cNvGrpSpPr/>
              <p:nvPr/>
            </p:nvGrpSpPr>
            <p:grpSpPr>
              <a:xfrm>
                <a:off x="646648" y="2366915"/>
                <a:ext cx="3194808" cy="3023235"/>
                <a:chOff x="1004886" y="2514600"/>
                <a:chExt cx="3194808" cy="3023235"/>
              </a:xfrm>
            </p:grpSpPr>
            <p:pic>
              <p:nvPicPr>
                <p:cNvPr id="108" name="図 107">
                  <a:extLst>
                    <a:ext uri="{FF2B5EF4-FFF2-40B4-BE49-F238E27FC236}">
                      <a16:creationId xmlns:a16="http://schemas.microsoft.com/office/drawing/2014/main" id="{22CD9E57-59C7-493A-A0B0-66DDC9E9FFDB}"/>
                    </a:ext>
                  </a:extLst>
                </p:cNvPr>
                <p:cNvPicPr/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2323036" y="2514600"/>
                  <a:ext cx="671519" cy="30232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110" name="フリーフォーム: 図形 109">
                  <a:extLst>
                    <a:ext uri="{FF2B5EF4-FFF2-40B4-BE49-F238E27FC236}">
                      <a16:creationId xmlns:a16="http://schemas.microsoft.com/office/drawing/2014/main" id="{2454A387-6D8E-4136-BB3F-A80F89A83C05}"/>
                    </a:ext>
                  </a:extLst>
                </p:cNvPr>
                <p:cNvSpPr/>
                <p:nvPr/>
              </p:nvSpPr>
              <p:spPr>
                <a:xfrm>
                  <a:off x="2276730" y="5042543"/>
                  <a:ext cx="132036" cy="188846"/>
                </a:xfrm>
                <a:custGeom>
                  <a:avLst/>
                  <a:gdLst>
                    <a:gd name="connsiteX0" fmla="*/ 152400 w 152418"/>
                    <a:gd name="connsiteY0" fmla="*/ 0 h 284480"/>
                    <a:gd name="connsiteX1" fmla="*/ 0 w 152418"/>
                    <a:gd name="connsiteY1" fmla="*/ 81280 h 284480"/>
                    <a:gd name="connsiteX2" fmla="*/ 152400 w 152418"/>
                    <a:gd name="connsiteY2" fmla="*/ 182880 h 284480"/>
                    <a:gd name="connsiteX3" fmla="*/ 10160 w 152418"/>
                    <a:gd name="connsiteY3" fmla="*/ 284480 h 2844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52418" h="284480">
                      <a:moveTo>
                        <a:pt x="152400" y="0"/>
                      </a:moveTo>
                      <a:cubicBezTo>
                        <a:pt x="76200" y="25400"/>
                        <a:pt x="0" y="50800"/>
                        <a:pt x="0" y="81280"/>
                      </a:cubicBezTo>
                      <a:cubicBezTo>
                        <a:pt x="0" y="111760"/>
                        <a:pt x="150707" y="149013"/>
                        <a:pt x="152400" y="182880"/>
                      </a:cubicBezTo>
                      <a:cubicBezTo>
                        <a:pt x="154093" y="216747"/>
                        <a:pt x="38947" y="250613"/>
                        <a:pt x="10160" y="28448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pic>
              <p:nvPicPr>
                <p:cNvPr id="111" name="図 110">
                  <a:extLst>
                    <a:ext uri="{FF2B5EF4-FFF2-40B4-BE49-F238E27FC236}">
                      <a16:creationId xmlns:a16="http://schemas.microsoft.com/office/drawing/2014/main" id="{58A8547E-9A03-4815-AE9D-0AC63DB0775A}"/>
                    </a:ext>
                  </a:extLst>
                </p:cNvPr>
                <p:cNvPicPr/>
                <p:nvPr/>
              </p:nvPicPr>
              <p:blipFill rotWithShape="1"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1004886" y="2514600"/>
                  <a:ext cx="647701" cy="30232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12" name="図 111">
                  <a:extLst>
                    <a:ext uri="{FF2B5EF4-FFF2-40B4-BE49-F238E27FC236}">
                      <a16:creationId xmlns:a16="http://schemas.microsoft.com/office/drawing/2014/main" id="{7A4354A0-E976-45FF-A2FB-653AE4C45EA4}"/>
                    </a:ext>
                  </a:extLst>
                </p:cNvPr>
                <p:cNvPicPr/>
                <p:nvPr/>
              </p:nvPicPr>
              <p:blipFill rotWithShape="1"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2994555" y="2514600"/>
                  <a:ext cx="1205139" cy="30232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109" name="図 108">
                  <a:extLst>
                    <a:ext uri="{FF2B5EF4-FFF2-40B4-BE49-F238E27FC236}">
                      <a16:creationId xmlns:a16="http://schemas.microsoft.com/office/drawing/2014/main" id="{DD03FE86-8771-48A5-A0B1-AFE1210C40A9}"/>
                    </a:ext>
                  </a:extLst>
                </p:cNvPr>
                <p:cNvPicPr/>
                <p:nvPr/>
              </p:nvPicPr>
              <p:blipFill rotWithShape="1"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/>
              </p:blipFill>
              <p:spPr bwMode="auto">
                <a:xfrm>
                  <a:off x="1652588" y="2514600"/>
                  <a:ext cx="670446" cy="302323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sp>
            <p:nvSpPr>
              <p:cNvPr id="105" name="正方形/長方形 104">
                <a:extLst>
                  <a:ext uri="{FF2B5EF4-FFF2-40B4-BE49-F238E27FC236}">
                    <a16:creationId xmlns:a16="http://schemas.microsoft.com/office/drawing/2014/main" id="{5856D394-1C30-467A-BC6D-2CCCCC297B93}"/>
                  </a:ext>
                </a:extLst>
              </p:cNvPr>
              <p:cNvSpPr/>
              <p:nvPr/>
            </p:nvSpPr>
            <p:spPr>
              <a:xfrm>
                <a:off x="2874022" y="4062684"/>
                <a:ext cx="540602" cy="495266"/>
              </a:xfrm>
              <a:prstGeom prst="rect">
                <a:avLst/>
              </a:prstGeom>
              <a:solidFill>
                <a:srgbClr val="FF0000">
                  <a:alpha val="38824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6" name="正方形/長方形 105">
                <a:extLst>
                  <a:ext uri="{FF2B5EF4-FFF2-40B4-BE49-F238E27FC236}">
                    <a16:creationId xmlns:a16="http://schemas.microsoft.com/office/drawing/2014/main" id="{0D718855-BB0E-4FE4-8A93-31F78EC80DED}"/>
                  </a:ext>
                </a:extLst>
              </p:cNvPr>
              <p:cNvSpPr/>
              <p:nvPr/>
            </p:nvSpPr>
            <p:spPr>
              <a:xfrm>
                <a:off x="2947845" y="4161948"/>
                <a:ext cx="72187" cy="71485"/>
              </a:xfrm>
              <a:prstGeom prst="rect">
                <a:avLst/>
              </a:prstGeom>
              <a:solidFill>
                <a:srgbClr val="D7E4BD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CB9241AD-6DC4-4C6B-83D3-5F8359596CD8}"/>
                  </a:ext>
                </a:extLst>
              </p:cNvPr>
              <p:cNvSpPr/>
              <p:nvPr/>
            </p:nvSpPr>
            <p:spPr>
              <a:xfrm>
                <a:off x="2947846" y="4409585"/>
                <a:ext cx="72187" cy="71485"/>
              </a:xfrm>
              <a:prstGeom prst="rect">
                <a:avLst/>
              </a:prstGeom>
              <a:solidFill>
                <a:srgbClr val="E6B9B8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1" name="テキスト ボックス 190">
              <a:extLst>
                <a:ext uri="{FF2B5EF4-FFF2-40B4-BE49-F238E27FC236}">
                  <a16:creationId xmlns:a16="http://schemas.microsoft.com/office/drawing/2014/main" id="{A8DCA16A-E032-4F9A-8CFA-ED16579E06B6}"/>
                </a:ext>
              </a:extLst>
            </p:cNvPr>
            <p:cNvSpPr txBox="1"/>
            <p:nvPr/>
          </p:nvSpPr>
          <p:spPr>
            <a:xfrm>
              <a:off x="11989530" y="3943487"/>
              <a:ext cx="30008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b="1" dirty="0">
                  <a:solidFill>
                    <a:srgbClr val="FF0000"/>
                  </a:solidFill>
                </a:rPr>
                <a:t>※</a:t>
              </a:r>
              <a:endParaRPr kumimoji="1" lang="ja-JP" altLang="en-US" sz="900" b="1" dirty="0">
                <a:solidFill>
                  <a:srgbClr val="FF0000"/>
                </a:solidFill>
              </a:endParaRPr>
            </a:p>
          </p:txBody>
        </p:sp>
        <p:sp>
          <p:nvSpPr>
            <p:cNvPr id="192" name="テキスト ボックス 191">
              <a:extLst>
                <a:ext uri="{FF2B5EF4-FFF2-40B4-BE49-F238E27FC236}">
                  <a16:creationId xmlns:a16="http://schemas.microsoft.com/office/drawing/2014/main" id="{A11EBC71-FF73-4E64-B793-6915DFDFCD03}"/>
                </a:ext>
              </a:extLst>
            </p:cNvPr>
            <p:cNvSpPr txBox="1"/>
            <p:nvPr/>
          </p:nvSpPr>
          <p:spPr>
            <a:xfrm>
              <a:off x="11989530" y="4202039"/>
              <a:ext cx="30008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b="1" dirty="0">
                  <a:solidFill>
                    <a:srgbClr val="FF0000"/>
                  </a:solidFill>
                </a:rPr>
                <a:t>※</a:t>
              </a:r>
              <a:endParaRPr kumimoji="1" lang="ja-JP" altLang="en-US" sz="900" b="1" dirty="0">
                <a:solidFill>
                  <a:srgbClr val="FF0000"/>
                </a:solidFill>
              </a:endParaRPr>
            </a:p>
          </p:txBody>
        </p:sp>
        <p:sp>
          <p:nvSpPr>
            <p:cNvPr id="193" name="テキスト ボックス 192">
              <a:extLst>
                <a:ext uri="{FF2B5EF4-FFF2-40B4-BE49-F238E27FC236}">
                  <a16:creationId xmlns:a16="http://schemas.microsoft.com/office/drawing/2014/main" id="{60EF70F5-6BA7-411B-856A-4E673BE4A67B}"/>
                </a:ext>
              </a:extLst>
            </p:cNvPr>
            <p:cNvSpPr txBox="1"/>
            <p:nvPr/>
          </p:nvSpPr>
          <p:spPr>
            <a:xfrm>
              <a:off x="11735259" y="4714726"/>
              <a:ext cx="91322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kumimoji="1" lang="ja-JP" altLang="en-US" sz="8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建築物分野</a:t>
              </a:r>
            </a:p>
          </p:txBody>
        </p:sp>
      </p:grpSp>
      <p:sp>
        <p:nvSpPr>
          <p:cNvPr id="189" name="吹き出し: 線 188">
            <a:extLst>
              <a:ext uri="{FF2B5EF4-FFF2-40B4-BE49-F238E27FC236}">
                <a16:creationId xmlns:a16="http://schemas.microsoft.com/office/drawing/2014/main" id="{128DF0C0-068B-4F63-A968-0C0B5AD023FB}"/>
              </a:ext>
            </a:extLst>
          </p:cNvPr>
          <p:cNvSpPr/>
          <p:nvPr/>
        </p:nvSpPr>
        <p:spPr>
          <a:xfrm>
            <a:off x="10445276" y="2261489"/>
            <a:ext cx="2061993" cy="294386"/>
          </a:xfrm>
          <a:prstGeom prst="borderCallout1">
            <a:avLst>
              <a:gd name="adj1" fmla="val 103334"/>
              <a:gd name="adj2" fmla="val 15301"/>
              <a:gd name="adj3" fmla="val 521926"/>
              <a:gd name="adj4" fmla="val 24910"/>
            </a:avLst>
          </a:prstGeom>
          <a:solidFill>
            <a:srgbClr val="FFFFFF"/>
          </a:solidFill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44000" rIns="0" bIns="108000" rtlCol="0" anchor="ctr"/>
          <a:lstStyle/>
          <a:p>
            <a:pPr>
              <a:lnSpc>
                <a:spcPts val="1200"/>
              </a:lnSpc>
            </a:pP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</a:t>
            </a:r>
            <a:r>
              <a:rPr kumimoji="1" lang="en-US" altLang="ja-JP" sz="1100" baseline="-25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排出量の</a:t>
            </a:r>
            <a:r>
              <a:rPr kumimoji="1"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割以上を占める</a:t>
            </a:r>
          </a:p>
        </p:txBody>
      </p:sp>
      <p:sp>
        <p:nvSpPr>
          <p:cNvPr id="190" name="テキスト ボックス 189">
            <a:extLst>
              <a:ext uri="{FF2B5EF4-FFF2-40B4-BE49-F238E27FC236}">
                <a16:creationId xmlns:a16="http://schemas.microsoft.com/office/drawing/2014/main" id="{F883BD5A-83DE-4157-B5C2-02A61C18892D}"/>
              </a:ext>
            </a:extLst>
          </p:cNvPr>
          <p:cNvSpPr txBox="1"/>
          <p:nvPr/>
        </p:nvSpPr>
        <p:spPr>
          <a:xfrm>
            <a:off x="9485556" y="5064994"/>
            <a:ext cx="3005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大阪府の部門別温室効果ガス排出量の推移</a:t>
            </a:r>
          </a:p>
          <a:p>
            <a:pPr algn="ctr"/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（大阪府域における</a:t>
            </a:r>
            <a:r>
              <a:rPr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2023</a:t>
            </a:r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年度の温室効果ガス排出量についてより抜粋） </a:t>
            </a:r>
            <a:endParaRPr kumimoji="1" lang="ja-JP" altLang="en-US" sz="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BBAC3F7-A169-404D-ADD1-6A0D95F8F377}"/>
              </a:ext>
            </a:extLst>
          </p:cNvPr>
          <p:cNvSpPr/>
          <p:nvPr/>
        </p:nvSpPr>
        <p:spPr>
          <a:xfrm>
            <a:off x="4697020" y="5494746"/>
            <a:ext cx="7843960" cy="20510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角丸四角形 68"/>
          <p:cNvSpPr/>
          <p:nvPr/>
        </p:nvSpPr>
        <p:spPr>
          <a:xfrm>
            <a:off x="4525950" y="621258"/>
            <a:ext cx="8173454" cy="6990033"/>
          </a:xfrm>
          <a:prstGeom prst="roundRect">
            <a:avLst>
              <a:gd name="adj" fmla="val 0"/>
            </a:avLst>
          </a:prstGeom>
          <a:noFill/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196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19731" y="623986"/>
            <a:ext cx="4344241" cy="8796949"/>
          </a:xfrm>
          <a:prstGeom prst="roundRect">
            <a:avLst>
              <a:gd name="adj" fmla="val 0"/>
            </a:avLst>
          </a:prstGeom>
          <a:noFill/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119731" y="580329"/>
            <a:ext cx="4343308" cy="288147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ctr">
            <a:spAutoFit/>
          </a:bodyPr>
          <a:lstStyle/>
          <a:p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国の動き</a:t>
            </a:r>
          </a:p>
        </p:txBody>
      </p:sp>
      <p:sp>
        <p:nvSpPr>
          <p:cNvPr id="99" name="角丸四角形 98"/>
          <p:cNvSpPr/>
          <p:nvPr/>
        </p:nvSpPr>
        <p:spPr>
          <a:xfrm>
            <a:off x="4525950" y="589839"/>
            <a:ext cx="8181770" cy="288147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ctr">
            <a:spAutoFit/>
          </a:bodyPr>
          <a:lstStyle/>
          <a:p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大阪府の動き・取組状況</a:t>
            </a:r>
          </a:p>
        </p:txBody>
      </p:sp>
      <p:grpSp>
        <p:nvGrpSpPr>
          <p:cNvPr id="84" name="Group 40">
            <a:extLst>
              <a:ext uri="{FF2B5EF4-FFF2-40B4-BE49-F238E27FC236}">
                <a16:creationId xmlns:a16="http://schemas.microsoft.com/office/drawing/2014/main" id="{04BC2CAA-6963-47DF-B1A4-A85A687FF524}"/>
              </a:ext>
            </a:extLst>
          </p:cNvPr>
          <p:cNvGrpSpPr>
            <a:grpSpLocks/>
          </p:cNvGrpSpPr>
          <p:nvPr/>
        </p:nvGrpSpPr>
        <p:grpSpPr bwMode="auto">
          <a:xfrm>
            <a:off x="95079" y="36331"/>
            <a:ext cx="7164352" cy="486312"/>
            <a:chOff x="737" y="402"/>
            <a:chExt cx="13528" cy="925"/>
          </a:xfrm>
        </p:grpSpPr>
        <p:sp>
          <p:nvSpPr>
            <p:cNvPr id="87" name="Rectangle 30">
              <a:extLst>
                <a:ext uri="{FF2B5EF4-FFF2-40B4-BE49-F238E27FC236}">
                  <a16:creationId xmlns:a16="http://schemas.microsoft.com/office/drawing/2014/main" id="{B56E8E7F-F705-4845-8363-D45014021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0" y="405"/>
              <a:ext cx="825" cy="624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Rectangle 29">
              <a:extLst>
                <a:ext uri="{FF2B5EF4-FFF2-40B4-BE49-F238E27FC236}">
                  <a16:creationId xmlns:a16="http://schemas.microsoft.com/office/drawing/2014/main" id="{586B6B3B-A233-4858-8D7D-813C8C1FA9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402"/>
              <a:ext cx="13222" cy="684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74295" tIns="8890" rIns="74295" bIns="8890" numCol="1" anchor="ctr" anchorCtr="0" compatLnSpc="1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600" b="1" dirty="0">
                  <a:solidFill>
                    <a:schemeClr val="bg1"/>
                  </a:solidFill>
                  <a:latin typeface="Meiryo UI"/>
                  <a:ea typeface="Meiryo UI"/>
                  <a:cs typeface="Meiryo UI" panose="020B0604030504040204" pitchFamily="50" charset="-128"/>
                </a:rPr>
                <a:t>建築物への再生可能エネルギー設備の導入促進に向けた制度のあり方について</a:t>
              </a:r>
              <a:endParaRPr lang="ja-JP" altLang="en-US" sz="1600" b="1" dirty="0">
                <a:solidFill>
                  <a:schemeClr val="bg1"/>
                </a:solidFill>
                <a:latin typeface="Meiryo UI"/>
                <a:ea typeface="Meiryo UI"/>
              </a:endParaRPr>
            </a:p>
          </p:txBody>
        </p:sp>
        <p:sp>
          <p:nvSpPr>
            <p:cNvPr id="91" name="Rectangle 31">
              <a:extLst>
                <a:ext uri="{FF2B5EF4-FFF2-40B4-BE49-F238E27FC236}">
                  <a16:creationId xmlns:a16="http://schemas.microsoft.com/office/drawing/2014/main" id="{BC606D51-3CD7-42DE-98FE-FDD063D7E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7" y="1014"/>
              <a:ext cx="13219" cy="30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92" name="Rectangle 32">
              <a:extLst>
                <a:ext uri="{FF2B5EF4-FFF2-40B4-BE49-F238E27FC236}">
                  <a16:creationId xmlns:a16="http://schemas.microsoft.com/office/drawing/2014/main" id="{196DD6D5-8345-43A2-AB09-AE88461E7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53" y="995"/>
              <a:ext cx="312" cy="332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1" name="Text Box 2"/>
          <p:cNvSpPr txBox="1">
            <a:spLocks noChangeArrowheads="1"/>
          </p:cNvSpPr>
          <p:nvPr/>
        </p:nvSpPr>
        <p:spPr bwMode="auto">
          <a:xfrm>
            <a:off x="11559427" y="92475"/>
            <a:ext cx="1133475" cy="377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ts val="2400"/>
              </a:lnSpc>
              <a:spcAft>
                <a:spcPts val="0"/>
              </a:spcAft>
            </a:pPr>
            <a:r>
              <a:rPr lang="ja-JP" sz="13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ゴシック" panose="020B0609070205080204" pitchFamily="49" charset="-128"/>
                <a:cs typeface="ＭＳ Ｐゴシック" panose="020B0600070205080204" pitchFamily="50" charset="-128"/>
              </a:rPr>
              <a:t>資料</a:t>
            </a:r>
            <a:r>
              <a:rPr lang="ja-JP" altLang="en-US" sz="13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ゴシック" panose="020B0609070205080204" pitchFamily="49" charset="-128"/>
                <a:cs typeface="ＭＳ Ｐゴシック" panose="020B0600070205080204" pitchFamily="50" charset="-128"/>
              </a:rPr>
              <a:t>１－２</a:t>
            </a:r>
            <a:endParaRPr lang="ja-JP" sz="13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" name="テキスト ボックス 1"/>
          <p:cNvSpPr txBox="1">
            <a:spLocks/>
          </p:cNvSpPr>
          <p:nvPr/>
        </p:nvSpPr>
        <p:spPr>
          <a:xfrm>
            <a:off x="194928" y="1392974"/>
            <a:ext cx="4241996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2050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年カーボンニュートラルの実現を見据えて、脱炭素化とエネルギー安定供給の両立を目指し、それぞれの計画において省エネルギーの推進と再生可能エネルギーの最大限の活用に向けた取組の方向性を明示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61DFAEA-C0AE-4E55-958E-41909FAD5799}"/>
              </a:ext>
            </a:extLst>
          </p:cNvPr>
          <p:cNvSpPr/>
          <p:nvPr/>
        </p:nvSpPr>
        <p:spPr>
          <a:xfrm>
            <a:off x="85566" y="905827"/>
            <a:ext cx="41701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◆第</a:t>
            </a:r>
            <a:r>
              <a:rPr lang="en-US" altLang="ja-JP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次エネルギー基本計画</a:t>
            </a:r>
            <a:r>
              <a:rPr lang="en-US" altLang="ja-JP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地球温暖化対策計画　　　　　　　　　　　　　　　　　　　　　　　　　　　</a:t>
            </a:r>
            <a:endParaRPr lang="en-US" altLang="ja-JP" sz="1200" b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31" name="下矢印 2">
            <a:extLst>
              <a:ext uri="{FF2B5EF4-FFF2-40B4-BE49-F238E27FC236}">
                <a16:creationId xmlns:a16="http://schemas.microsoft.com/office/drawing/2014/main" id="{7B041D72-2284-47FD-9567-F7D0D8D03658}"/>
              </a:ext>
            </a:extLst>
          </p:cNvPr>
          <p:cNvSpPr/>
          <p:nvPr/>
        </p:nvSpPr>
        <p:spPr>
          <a:xfrm>
            <a:off x="1847841" y="4113844"/>
            <a:ext cx="984365" cy="229271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9C2BA711-E1D0-4058-975D-60E094D959BD}"/>
              </a:ext>
            </a:extLst>
          </p:cNvPr>
          <p:cNvGrpSpPr/>
          <p:nvPr/>
        </p:nvGrpSpPr>
        <p:grpSpPr>
          <a:xfrm>
            <a:off x="153114" y="2304768"/>
            <a:ext cx="4226857" cy="661155"/>
            <a:chOff x="153114" y="2204806"/>
            <a:chExt cx="4226857" cy="661155"/>
          </a:xfrm>
        </p:grpSpPr>
        <p:grpSp>
          <p:nvGrpSpPr>
            <p:cNvPr id="132" name="グループ化 131">
              <a:extLst>
                <a:ext uri="{FF2B5EF4-FFF2-40B4-BE49-F238E27FC236}">
                  <a16:creationId xmlns:a16="http://schemas.microsoft.com/office/drawing/2014/main" id="{CBFA9D8C-C221-470E-8F60-48EC51A3B2F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53114" y="2204806"/>
              <a:ext cx="4226857" cy="661155"/>
              <a:chOff x="-728405" y="7076106"/>
              <a:chExt cx="7488000" cy="1210672"/>
            </a:xfrm>
          </p:grpSpPr>
          <p:pic>
            <p:nvPicPr>
              <p:cNvPr id="133" name="Picture 2" descr="取組み">
                <a:extLst>
                  <a:ext uri="{FF2B5EF4-FFF2-40B4-BE49-F238E27FC236}">
                    <a16:creationId xmlns:a16="http://schemas.microsoft.com/office/drawing/2014/main" id="{F752B242-A2C1-46B6-908B-05430EB13677}"/>
                  </a:ext>
                </a:extLst>
              </p:cNvPr>
              <p:cNvPicPr>
                <a:picLocks noChangeArrowheads="1"/>
              </p:cNvPicPr>
              <p:nvPr/>
            </p:nvPicPr>
            <p:blipFill rotWithShape="1"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-728405" y="7076106"/>
                <a:ext cx="7488000" cy="12106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 useBgFill="1">
            <p:nvSpPr>
              <p:cNvPr id="134" name="正方形/長方形 133">
                <a:extLst>
                  <a:ext uri="{FF2B5EF4-FFF2-40B4-BE49-F238E27FC236}">
                    <a16:creationId xmlns:a16="http://schemas.microsoft.com/office/drawing/2014/main" id="{416D006F-EF65-4764-ADEB-B5F21F50485C}"/>
                  </a:ext>
                </a:extLst>
              </p:cNvPr>
              <p:cNvSpPr/>
              <p:nvPr/>
            </p:nvSpPr>
            <p:spPr>
              <a:xfrm>
                <a:off x="-555" y="7304849"/>
                <a:ext cx="6755301" cy="55286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 useBgFill="1">
            <p:nvSpPr>
              <p:cNvPr id="135" name="正方形/長方形 134">
                <a:extLst>
                  <a:ext uri="{FF2B5EF4-FFF2-40B4-BE49-F238E27FC236}">
                    <a16:creationId xmlns:a16="http://schemas.microsoft.com/office/drawing/2014/main" id="{A9E8728E-C95E-414B-A853-8D2BB2CDB125}"/>
                  </a:ext>
                </a:extLst>
              </p:cNvPr>
              <p:cNvSpPr/>
              <p:nvPr/>
            </p:nvSpPr>
            <p:spPr>
              <a:xfrm>
                <a:off x="-654330" y="7157035"/>
                <a:ext cx="2980842" cy="20127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137" name="Picture 2" descr="取組み">
              <a:extLst>
                <a:ext uri="{FF2B5EF4-FFF2-40B4-BE49-F238E27FC236}">
                  <a16:creationId xmlns:a16="http://schemas.microsoft.com/office/drawing/2014/main" id="{C55F75C9-04F0-4ED3-9F74-ACE4549173A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70919" y="2313548"/>
              <a:ext cx="2513893" cy="283005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149" name="テキスト ボックス 148">
            <a:extLst>
              <a:ext uri="{FF2B5EF4-FFF2-40B4-BE49-F238E27FC236}">
                <a16:creationId xmlns:a16="http://schemas.microsoft.com/office/drawing/2014/main" id="{2433B4B6-99A9-4D22-B98D-C3183B0C0614}"/>
              </a:ext>
            </a:extLst>
          </p:cNvPr>
          <p:cNvSpPr txBox="1"/>
          <p:nvPr/>
        </p:nvSpPr>
        <p:spPr>
          <a:xfrm>
            <a:off x="118351" y="2188283"/>
            <a:ext cx="4095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  <a:spcBef>
                <a:spcPts val="400"/>
              </a:spcBef>
              <a:spcAft>
                <a:spcPts val="0"/>
              </a:spcAft>
            </a:pPr>
            <a:r>
              <a:rPr lang="en-US" altLang="ja-JP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【</a:t>
            </a:r>
            <a:r>
              <a:rPr lang="ja-JP" altLang="en-US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建築物の省エネ化・脱炭素化の方針</a:t>
            </a:r>
            <a:r>
              <a:rPr lang="en-US" altLang="ja-JP" sz="105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】</a:t>
            </a:r>
          </a:p>
        </p:txBody>
      </p:sp>
      <p:sp>
        <p:nvSpPr>
          <p:cNvPr id="171" name="正方形/長方形 170">
            <a:extLst>
              <a:ext uri="{FF2B5EF4-FFF2-40B4-BE49-F238E27FC236}">
                <a16:creationId xmlns:a16="http://schemas.microsoft.com/office/drawing/2014/main" id="{10B9A92C-C89D-42D6-8593-91098A767653}"/>
              </a:ext>
            </a:extLst>
          </p:cNvPr>
          <p:cNvSpPr/>
          <p:nvPr/>
        </p:nvSpPr>
        <p:spPr>
          <a:xfrm>
            <a:off x="4427292" y="911033"/>
            <a:ext cx="8467272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200" b="1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◆</a:t>
            </a:r>
            <a:r>
              <a:rPr lang="zh-CN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大阪府地球温暖化対策実行計画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（</a:t>
            </a:r>
            <a:r>
              <a:rPr lang="zh-CN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区域施策編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）</a:t>
            </a:r>
            <a:r>
              <a:rPr lang="ja-JP" altLang="en-US" sz="9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（２０２６年</a:t>
            </a:r>
            <a:r>
              <a:rPr lang="en-US" altLang="ja-JP" sz="9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3</a:t>
            </a:r>
            <a:r>
              <a:rPr lang="ja-JP" altLang="en-US" sz="9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月改定）</a:t>
            </a:r>
            <a:endParaRPr lang="en-US" altLang="ja-JP" sz="9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1080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〇「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2050 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年二酸化炭素排出量実質ゼロ」に向け、国を上回る温室効果ガス削減目標を新たに設定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</p:txBody>
      </p:sp>
      <p:sp>
        <p:nvSpPr>
          <p:cNvPr id="172" name="正方形/長方形 171">
            <a:extLst>
              <a:ext uri="{FF2B5EF4-FFF2-40B4-BE49-F238E27FC236}">
                <a16:creationId xmlns:a16="http://schemas.microsoft.com/office/drawing/2014/main" id="{E422B622-1158-4C3D-9A2E-247B56E609B2}"/>
              </a:ext>
            </a:extLst>
          </p:cNvPr>
          <p:cNvSpPr/>
          <p:nvPr/>
        </p:nvSpPr>
        <p:spPr>
          <a:xfrm>
            <a:off x="4612350" y="5515549"/>
            <a:ext cx="464390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000" algn="just">
              <a:lnSpc>
                <a:spcPts val="1300"/>
              </a:lnSpc>
              <a:spcBef>
                <a:spcPts val="200"/>
              </a:spcBef>
            </a:pP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◇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大阪府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気候変動対策の推進に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関する条例</a:t>
            </a:r>
            <a:endParaRPr lang="ja-JP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lnSpc>
                <a:spcPts val="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lnSpc>
                <a:spcPts val="1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【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主な取組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】</a:t>
            </a:r>
          </a:p>
          <a:p>
            <a:pPr marL="285750" marR="33655" indent="-152400" algn="just">
              <a:lnSpc>
                <a:spcPts val="1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　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（１）　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建築物環境計画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書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の届出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lnSpc>
                <a:spcPts val="500"/>
              </a:lnSpc>
              <a:spcBef>
                <a:spcPts val="400"/>
              </a:spcBef>
              <a:spcAft>
                <a:spcPts val="0"/>
              </a:spcAft>
            </a:pP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lnSpc>
                <a:spcPts val="1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 　 （２）  条例で定める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基準への適合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432000" marR="33655" indent="-152400" algn="just">
              <a:spcBef>
                <a:spcPts val="200"/>
              </a:spcBef>
              <a:spcAft>
                <a:spcPts val="0"/>
              </a:spcAft>
            </a:pP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 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　　　</a:t>
            </a:r>
            <a:r>
              <a:rPr lang="ja-JP" altLang="en-US" sz="11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非住宅：断熱性能基準　（法に基づく基準を上回る）</a:t>
            </a:r>
            <a:endParaRPr lang="en-US" altLang="ja-JP" sz="11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432000" marR="33655" indent="-152400" algn="just">
              <a:lnSpc>
                <a:spcPts val="500"/>
              </a:lnSpc>
              <a:spcBef>
                <a:spcPts val="200"/>
              </a:spcBef>
              <a:spcAft>
                <a:spcPts val="0"/>
              </a:spcAft>
            </a:pPr>
            <a:endParaRPr lang="en-US" altLang="ja-JP" sz="11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432000" marR="33655" indent="-152400" algn="just">
              <a:spcBef>
                <a:spcPts val="200"/>
              </a:spcBef>
              <a:spcAft>
                <a:spcPts val="0"/>
              </a:spcAft>
            </a:pPr>
            <a:r>
              <a:rPr lang="en-US" altLang="ja-JP" sz="105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 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（</a:t>
            </a:r>
            <a:r>
              <a:rPr lang="en-US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3</a:t>
            </a: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）　</a:t>
            </a:r>
            <a:r>
              <a:rPr lang="ja-JP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再生可能エネルギー利用設備の導入検討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lnSpc>
                <a:spcPts val="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85750" marR="33655" indent="-152400" algn="just">
              <a:spcBef>
                <a:spcPts val="400"/>
              </a:spcBef>
              <a:spcAft>
                <a:spcPts val="0"/>
              </a:spcAft>
            </a:pP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   【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対象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】</a:t>
            </a:r>
          </a:p>
          <a:p>
            <a:pPr marL="285750" marR="33655" indent="-152400" algn="just">
              <a:lnSpc>
                <a:spcPts val="1100"/>
              </a:lnSpc>
              <a:spcBef>
                <a:spcPts val="400"/>
              </a:spcBef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　  延床面積</a:t>
            </a:r>
            <a:r>
              <a:rPr lang="en-US" altLang="ja-JP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2,000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㎡以上の新築等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67E03A0-19DE-496F-9B74-F8423AA2A134}"/>
              </a:ext>
            </a:extLst>
          </p:cNvPr>
          <p:cNvGrpSpPr/>
          <p:nvPr/>
        </p:nvGrpSpPr>
        <p:grpSpPr>
          <a:xfrm>
            <a:off x="9410705" y="69859"/>
            <a:ext cx="1787604" cy="456459"/>
            <a:chOff x="8654005" y="42011"/>
            <a:chExt cx="1787604" cy="456459"/>
          </a:xfrm>
        </p:grpSpPr>
        <p:pic>
          <p:nvPicPr>
            <p:cNvPr id="9" name="図 34">
              <a:extLst>
                <a:ext uri="{FF2B5EF4-FFF2-40B4-BE49-F238E27FC236}">
                  <a16:creationId xmlns:a16="http://schemas.microsoft.com/office/drawing/2014/main" id="{AB86985F-ED93-85F8-9235-1E6F35EB54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54005" y="42011"/>
              <a:ext cx="454912" cy="456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図 25">
              <a:extLst>
                <a:ext uri="{FF2B5EF4-FFF2-40B4-BE49-F238E27FC236}">
                  <a16:creationId xmlns:a16="http://schemas.microsoft.com/office/drawing/2014/main" id="{6EAF1AB7-FFA3-DC68-FCA5-ADAFA9C8BE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62731" y="42011"/>
              <a:ext cx="439439" cy="456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図 28">
              <a:extLst>
                <a:ext uri="{FF2B5EF4-FFF2-40B4-BE49-F238E27FC236}">
                  <a16:creationId xmlns:a16="http://schemas.microsoft.com/office/drawing/2014/main" id="{4993054F-82F2-ECB8-9B40-BF91E4B4FE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2170" y="42011"/>
              <a:ext cx="439439" cy="456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7" name="図 186">
              <a:extLst>
                <a:ext uri="{FF2B5EF4-FFF2-40B4-BE49-F238E27FC236}">
                  <a16:creationId xmlns:a16="http://schemas.microsoft.com/office/drawing/2014/main" id="{118499B5-D04C-4A37-B79C-87EEA4CC34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07446" y="42011"/>
              <a:ext cx="455285" cy="455285"/>
            </a:xfrm>
            <a:prstGeom prst="rect">
              <a:avLst/>
            </a:prstGeom>
          </p:spPr>
        </p:pic>
      </p:grpSp>
      <p:sp>
        <p:nvSpPr>
          <p:cNvPr id="95" name="吹き出し: 四角形 94">
            <a:extLst>
              <a:ext uri="{FF2B5EF4-FFF2-40B4-BE49-F238E27FC236}">
                <a16:creationId xmlns:a16="http://schemas.microsoft.com/office/drawing/2014/main" id="{3D4A7D90-166E-4BAC-9123-57B80426DFAE}"/>
              </a:ext>
            </a:extLst>
          </p:cNvPr>
          <p:cNvSpPr/>
          <p:nvPr/>
        </p:nvSpPr>
        <p:spPr>
          <a:xfrm>
            <a:off x="4589518" y="7702582"/>
            <a:ext cx="8058970" cy="367365"/>
          </a:xfrm>
          <a:prstGeom prst="wedgeRectCallout">
            <a:avLst>
              <a:gd name="adj1" fmla="val 23864"/>
              <a:gd name="adj2" fmla="val -4165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＞</a:t>
            </a:r>
            <a:r>
              <a:rPr lang="en-US" altLang="ja-JP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他自治体での</a:t>
            </a:r>
            <a:r>
              <a:rPr kumimoji="1"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建築物への再生可能エネルギーの導入義務付け　</a:t>
            </a:r>
            <a:r>
              <a:rPr lang="ja-JP" altLang="en-US" sz="11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⇒　京都府・京都市、群馬県、東京都、川崎市</a:t>
            </a:r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248B1B3E-FBB0-4035-9653-01227A4DE28D}"/>
              </a:ext>
            </a:extLst>
          </p:cNvPr>
          <p:cNvSpPr/>
          <p:nvPr/>
        </p:nvSpPr>
        <p:spPr>
          <a:xfrm>
            <a:off x="182365" y="4614419"/>
            <a:ext cx="4315318" cy="489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>
              <a:lnSpc>
                <a:spcPts val="100"/>
              </a:lnSpc>
              <a:spcBef>
                <a:spcPts val="300"/>
              </a:spcBef>
            </a:pPr>
            <a:endParaRPr lang="ja-JP" altLang="en-US" sz="12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年４月よりすべての建築物において、省エネ基準への適合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義務付け</a:t>
            </a:r>
          </a:p>
        </p:txBody>
      </p:sp>
      <p:sp>
        <p:nvSpPr>
          <p:cNvPr id="157" name="テキスト ボックス 156">
            <a:extLst>
              <a:ext uri="{FF2B5EF4-FFF2-40B4-BE49-F238E27FC236}">
                <a16:creationId xmlns:a16="http://schemas.microsoft.com/office/drawing/2014/main" id="{01A9A06E-7437-45E9-8E3B-994B8D1DE21F}"/>
              </a:ext>
            </a:extLst>
          </p:cNvPr>
          <p:cNvSpPr txBox="1"/>
          <p:nvPr/>
        </p:nvSpPr>
        <p:spPr>
          <a:xfrm>
            <a:off x="4673752" y="2267257"/>
            <a:ext cx="41952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＜実行計画の取組指標＞　　自立・分散型エネルギー導入量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DFD83B3-1CCA-4E59-95B6-F9E0C7478CCF}"/>
              </a:ext>
            </a:extLst>
          </p:cNvPr>
          <p:cNvGrpSpPr/>
          <p:nvPr/>
        </p:nvGrpSpPr>
        <p:grpSpPr>
          <a:xfrm>
            <a:off x="4955353" y="2596103"/>
            <a:ext cx="4306636" cy="2540278"/>
            <a:chOff x="9011685" y="2427989"/>
            <a:chExt cx="2845788" cy="1627244"/>
          </a:xfrm>
        </p:grpSpPr>
        <p:pic>
          <p:nvPicPr>
            <p:cNvPr id="168" name="図 167">
              <a:extLst>
                <a:ext uri="{FF2B5EF4-FFF2-40B4-BE49-F238E27FC236}">
                  <a16:creationId xmlns:a16="http://schemas.microsoft.com/office/drawing/2014/main" id="{F409A3E5-4AC2-47F5-9718-3F292DEED5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3"/>
            <a:srcRect l="1111" t="3114" r="6068" b="1459"/>
            <a:stretch/>
          </p:blipFill>
          <p:spPr>
            <a:xfrm>
              <a:off x="9011685" y="2427989"/>
              <a:ext cx="2845788" cy="1627244"/>
            </a:xfrm>
            <a:prstGeom prst="rect">
              <a:avLst/>
            </a:prstGeom>
          </p:spPr>
        </p:pic>
        <p:cxnSp>
          <p:nvCxnSpPr>
            <p:cNvPr id="169" name="直線コネクタ 168">
              <a:extLst>
                <a:ext uri="{FF2B5EF4-FFF2-40B4-BE49-F238E27FC236}">
                  <a16:creationId xmlns:a16="http://schemas.microsoft.com/office/drawing/2014/main" id="{BB373BC7-E96C-4306-AC9B-C5FC82BD62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83549" y="2735870"/>
              <a:ext cx="1451251" cy="221998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58" name="表 22">
            <a:extLst>
              <a:ext uri="{FF2B5EF4-FFF2-40B4-BE49-F238E27FC236}">
                <a16:creationId xmlns:a16="http://schemas.microsoft.com/office/drawing/2014/main" id="{3A030234-A4C4-4873-A0E4-8C3741793C44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66780721"/>
              </p:ext>
            </p:extLst>
          </p:nvPr>
        </p:nvGraphicFramePr>
        <p:xfrm>
          <a:off x="6150129" y="2601180"/>
          <a:ext cx="18947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923">
                  <a:extLst>
                    <a:ext uri="{9D8B030D-6E8A-4147-A177-3AD203B41FA5}">
                      <a16:colId xmlns:a16="http://schemas.microsoft.com/office/drawing/2014/main" val="2565146359"/>
                    </a:ext>
                  </a:extLst>
                </a:gridCol>
                <a:gridCol w="1082777">
                  <a:extLst>
                    <a:ext uri="{9D8B030D-6E8A-4147-A177-3AD203B41FA5}">
                      <a16:colId xmlns:a16="http://schemas.microsoft.com/office/drawing/2014/main" val="2201555628"/>
                    </a:ext>
                  </a:extLst>
                </a:gridCol>
              </a:tblGrid>
              <a:tr h="118848">
                <a:tc>
                  <a:txBody>
                    <a:bodyPr/>
                    <a:lstStyle/>
                    <a:p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250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万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kW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669894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2035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３００万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kW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740461"/>
                  </a:ext>
                </a:extLst>
              </a:tr>
            </a:tbl>
          </a:graphicData>
        </a:graphic>
      </p:graphicFrame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5BD3D469-AC0A-48B4-9B38-1A1D576A0412}"/>
              </a:ext>
            </a:extLst>
          </p:cNvPr>
          <p:cNvCxnSpPr/>
          <p:nvPr/>
        </p:nvCxnSpPr>
        <p:spPr>
          <a:xfrm>
            <a:off x="1734593" y="3188990"/>
            <a:ext cx="0" cy="2034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C2375D6F-9654-47F4-A927-7A4469147F25}"/>
              </a:ext>
            </a:extLst>
          </p:cNvPr>
          <p:cNvCxnSpPr/>
          <p:nvPr/>
        </p:nvCxnSpPr>
        <p:spPr>
          <a:xfrm>
            <a:off x="2992467" y="3188990"/>
            <a:ext cx="0" cy="2034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84150A19-C73F-4D32-AB81-0AA219BEC9ED}"/>
              </a:ext>
            </a:extLst>
          </p:cNvPr>
          <p:cNvCxnSpPr>
            <a:cxnSpLocks/>
          </p:cNvCxnSpPr>
          <p:nvPr/>
        </p:nvCxnSpPr>
        <p:spPr>
          <a:xfrm>
            <a:off x="1734593" y="3705032"/>
            <a:ext cx="0" cy="1899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4E2E05E-D38D-48C5-BBC0-2FD200A2486F}"/>
              </a:ext>
            </a:extLst>
          </p:cNvPr>
          <p:cNvSpPr/>
          <p:nvPr/>
        </p:nvSpPr>
        <p:spPr>
          <a:xfrm>
            <a:off x="4704747" y="2240888"/>
            <a:ext cx="4705958" cy="318945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2FA92140-09CA-41C1-9D38-EC710BC508A1}"/>
              </a:ext>
            </a:extLst>
          </p:cNvPr>
          <p:cNvSpPr txBox="1">
            <a:spLocks/>
          </p:cNvSpPr>
          <p:nvPr/>
        </p:nvSpPr>
        <p:spPr>
          <a:xfrm>
            <a:off x="2739705" y="1111088"/>
            <a:ext cx="1757544" cy="26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（２０２５年２月閣議決定）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25" name="直線コネクタ 124">
            <a:extLst>
              <a:ext uri="{FF2B5EF4-FFF2-40B4-BE49-F238E27FC236}">
                <a16:creationId xmlns:a16="http://schemas.microsoft.com/office/drawing/2014/main" id="{5B5175AC-1246-4F13-8A08-80F2F982F663}"/>
              </a:ext>
            </a:extLst>
          </p:cNvPr>
          <p:cNvCxnSpPr/>
          <p:nvPr/>
        </p:nvCxnSpPr>
        <p:spPr>
          <a:xfrm>
            <a:off x="2992467" y="3693086"/>
            <a:ext cx="0" cy="20349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C394F0D-C9A9-4ABF-AC77-43015D7B0020}"/>
              </a:ext>
            </a:extLst>
          </p:cNvPr>
          <p:cNvSpPr/>
          <p:nvPr/>
        </p:nvSpPr>
        <p:spPr>
          <a:xfrm>
            <a:off x="519814" y="2976415"/>
            <a:ext cx="3841103" cy="4746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テキスト ボックス 135">
            <a:extLst>
              <a:ext uri="{FF2B5EF4-FFF2-40B4-BE49-F238E27FC236}">
                <a16:creationId xmlns:a16="http://schemas.microsoft.com/office/drawing/2014/main" id="{89B9B1F0-04B3-49D5-AC61-336C13B60E8B}"/>
              </a:ext>
            </a:extLst>
          </p:cNvPr>
          <p:cNvSpPr txBox="1">
            <a:spLocks/>
          </p:cNvSpPr>
          <p:nvPr/>
        </p:nvSpPr>
        <p:spPr>
          <a:xfrm>
            <a:off x="891413" y="2974443"/>
            <a:ext cx="1814000" cy="495108"/>
          </a:xfrm>
          <a:prstGeom prst="rect">
            <a:avLst/>
          </a:prstGeom>
          <a:noFill/>
          <a:ln>
            <a:noFill/>
          </a:ln>
        </p:spPr>
        <p:txBody>
          <a:bodyPr wrap="square" tIns="108000" bIns="108000" rtlCol="0">
            <a:spAutoFit/>
          </a:bodyPr>
          <a:lstStyle/>
          <a:p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新築について、</a:t>
            </a:r>
            <a:r>
              <a:rPr kumimoji="1" lang="en-US" altLang="ja-JP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ZEH</a:t>
            </a:r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ZEB</a:t>
            </a:r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水準</a:t>
            </a:r>
            <a:endParaRPr kumimoji="1" lang="en-US" altLang="ja-JP" sz="900" b="1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の省エネ性能の確保を目指す</a:t>
            </a:r>
          </a:p>
        </p:txBody>
      </p:sp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BC82B5E0-D4B6-490D-8CDD-E8FFD62E27BA}"/>
              </a:ext>
            </a:extLst>
          </p:cNvPr>
          <p:cNvSpPr txBox="1"/>
          <p:nvPr/>
        </p:nvSpPr>
        <p:spPr>
          <a:xfrm>
            <a:off x="2589101" y="2972580"/>
            <a:ext cx="1802389" cy="495108"/>
          </a:xfrm>
          <a:prstGeom prst="rect">
            <a:avLst/>
          </a:prstGeom>
          <a:noFill/>
        </p:spPr>
        <p:txBody>
          <a:bodyPr wrap="square" lIns="108000" tIns="108000" rIns="0" bIns="108000" rtlCol="0">
            <a:spAutoFit/>
          </a:bodyPr>
          <a:lstStyle/>
          <a:p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ストック平均で、</a:t>
            </a:r>
            <a:r>
              <a:rPr kumimoji="1" lang="en-US" altLang="ja-JP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ZEH</a:t>
            </a:r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en-US" altLang="ja-JP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ZEB</a:t>
            </a:r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水準</a:t>
            </a:r>
            <a:endParaRPr kumimoji="1" lang="en-US" altLang="ja-JP" sz="900" b="1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の省エネ性能の確保を目指す</a:t>
            </a:r>
          </a:p>
        </p:txBody>
      </p:sp>
      <p:sp>
        <p:nvSpPr>
          <p:cNvPr id="126" name="正方形/長方形 125">
            <a:extLst>
              <a:ext uri="{FF2B5EF4-FFF2-40B4-BE49-F238E27FC236}">
                <a16:creationId xmlns:a16="http://schemas.microsoft.com/office/drawing/2014/main" id="{DCAF10A0-3C32-438B-B152-94B78CA43AE9}"/>
              </a:ext>
            </a:extLst>
          </p:cNvPr>
          <p:cNvSpPr/>
          <p:nvPr/>
        </p:nvSpPr>
        <p:spPr>
          <a:xfrm>
            <a:off x="519814" y="3521289"/>
            <a:ext cx="3841103" cy="4717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3" name="グループ化 142">
            <a:extLst>
              <a:ext uri="{FF2B5EF4-FFF2-40B4-BE49-F238E27FC236}">
                <a16:creationId xmlns:a16="http://schemas.microsoft.com/office/drawing/2014/main" id="{AC7E708A-A82E-442D-A885-FE63D2D30A5F}"/>
              </a:ext>
            </a:extLst>
          </p:cNvPr>
          <p:cNvGrpSpPr/>
          <p:nvPr/>
        </p:nvGrpSpPr>
        <p:grpSpPr>
          <a:xfrm>
            <a:off x="233751" y="3528129"/>
            <a:ext cx="744071" cy="469624"/>
            <a:chOff x="7870547" y="1500858"/>
            <a:chExt cx="744071" cy="398372"/>
          </a:xfrm>
        </p:grpSpPr>
        <p:sp>
          <p:nvSpPr>
            <p:cNvPr id="144" name="楕円 143">
              <a:extLst>
                <a:ext uri="{FF2B5EF4-FFF2-40B4-BE49-F238E27FC236}">
                  <a16:creationId xmlns:a16="http://schemas.microsoft.com/office/drawing/2014/main" id="{B99F7ED7-E982-4417-AA0D-212B4B499F67}"/>
                </a:ext>
              </a:extLst>
            </p:cNvPr>
            <p:cNvSpPr/>
            <p:nvPr/>
          </p:nvSpPr>
          <p:spPr>
            <a:xfrm>
              <a:off x="7870842" y="1500858"/>
              <a:ext cx="620166" cy="39837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5" name="テキスト ボックス 144">
              <a:extLst>
                <a:ext uri="{FF2B5EF4-FFF2-40B4-BE49-F238E27FC236}">
                  <a16:creationId xmlns:a16="http://schemas.microsoft.com/office/drawing/2014/main" id="{495690C1-D79D-4619-AF9D-F869C6444F6C}"/>
                </a:ext>
              </a:extLst>
            </p:cNvPr>
            <p:cNvSpPr txBox="1"/>
            <p:nvPr/>
          </p:nvSpPr>
          <p:spPr>
            <a:xfrm>
              <a:off x="7870547" y="1567974"/>
              <a:ext cx="744071" cy="285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創エネ</a:t>
              </a:r>
            </a:p>
          </p:txBody>
        </p:sp>
      </p:grp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0DA302D6-906E-4A13-AB0E-DA403DAC63C7}"/>
              </a:ext>
            </a:extLst>
          </p:cNvPr>
          <p:cNvSpPr txBox="1"/>
          <p:nvPr/>
        </p:nvSpPr>
        <p:spPr>
          <a:xfrm>
            <a:off x="841176" y="3582525"/>
            <a:ext cx="1899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新築戸建住宅の６割に太陽光発電設備が設置されることを目指す</a:t>
            </a: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DD7756E2-A714-4E5E-9756-FA379CDEAE9B}"/>
              </a:ext>
            </a:extLst>
          </p:cNvPr>
          <p:cNvSpPr txBox="1"/>
          <p:nvPr/>
        </p:nvSpPr>
        <p:spPr>
          <a:xfrm>
            <a:off x="2631131" y="3513611"/>
            <a:ext cx="17492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設置が合理的な住宅・建築物に</a:t>
            </a:r>
            <a:endParaRPr kumimoji="1" lang="en-US" altLang="ja-JP" sz="900" b="1" dirty="0"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再生可能エネルギーの導入が</a:t>
            </a:r>
            <a:endParaRPr kumimoji="1" lang="en-US" altLang="ja-JP" sz="900" b="1" dirty="0"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一般的となることを目指す</a:t>
            </a:r>
          </a:p>
        </p:txBody>
      </p:sp>
      <p:grpSp>
        <p:nvGrpSpPr>
          <p:cNvPr id="140" name="グループ化 139">
            <a:extLst>
              <a:ext uri="{FF2B5EF4-FFF2-40B4-BE49-F238E27FC236}">
                <a16:creationId xmlns:a16="http://schemas.microsoft.com/office/drawing/2014/main" id="{2540D58F-368A-4EC2-B937-F4C058F1795C}"/>
              </a:ext>
            </a:extLst>
          </p:cNvPr>
          <p:cNvGrpSpPr/>
          <p:nvPr/>
        </p:nvGrpSpPr>
        <p:grpSpPr>
          <a:xfrm>
            <a:off x="219078" y="2984575"/>
            <a:ext cx="744070" cy="474682"/>
            <a:chOff x="7870842" y="1500858"/>
            <a:chExt cx="750328" cy="398372"/>
          </a:xfrm>
        </p:grpSpPr>
        <p:sp>
          <p:nvSpPr>
            <p:cNvPr id="141" name="楕円 140">
              <a:extLst>
                <a:ext uri="{FF2B5EF4-FFF2-40B4-BE49-F238E27FC236}">
                  <a16:creationId xmlns:a16="http://schemas.microsoft.com/office/drawing/2014/main" id="{303E82B5-B17C-4938-A2EC-BF3D2954372B}"/>
                </a:ext>
              </a:extLst>
            </p:cNvPr>
            <p:cNvSpPr/>
            <p:nvPr/>
          </p:nvSpPr>
          <p:spPr>
            <a:xfrm>
              <a:off x="7870842" y="1500858"/>
              <a:ext cx="620166" cy="398372"/>
            </a:xfrm>
            <a:prstGeom prst="ellipse">
              <a:avLst/>
            </a:prstGeom>
            <a:solidFill>
              <a:srgbClr val="3AA43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42" name="テキスト ボックス 141">
              <a:extLst>
                <a:ext uri="{FF2B5EF4-FFF2-40B4-BE49-F238E27FC236}">
                  <a16:creationId xmlns:a16="http://schemas.microsoft.com/office/drawing/2014/main" id="{AE25CBE1-E935-44E1-BB91-EF19D212BA4D}"/>
                </a:ext>
              </a:extLst>
            </p:cNvPr>
            <p:cNvSpPr txBox="1"/>
            <p:nvPr/>
          </p:nvSpPr>
          <p:spPr>
            <a:xfrm>
              <a:off x="7877099" y="1554068"/>
              <a:ext cx="744071" cy="285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省エネ</a:t>
              </a:r>
            </a:p>
          </p:txBody>
        </p:sp>
      </p:grp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4CCC03BA-F106-440C-9624-B637145A6799}"/>
              </a:ext>
            </a:extLst>
          </p:cNvPr>
          <p:cNvSpPr/>
          <p:nvPr/>
        </p:nvSpPr>
        <p:spPr>
          <a:xfrm>
            <a:off x="186901" y="5102418"/>
            <a:ext cx="4304105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>
              <a:lnSpc>
                <a:spcPts val="100"/>
              </a:lnSpc>
              <a:spcBef>
                <a:spcPts val="300"/>
              </a:spcBef>
            </a:pPr>
            <a:endParaRPr lang="ja-JP" altLang="en-US" sz="12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年までに省エネ基準を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ZEH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水準・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ZEB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水準まで引き上げ</a:t>
            </a:r>
          </a:p>
        </p:txBody>
      </p: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7EBDB76B-F165-4F54-9E9F-5881B225E81A}"/>
              </a:ext>
            </a:extLst>
          </p:cNvPr>
          <p:cNvSpPr/>
          <p:nvPr/>
        </p:nvSpPr>
        <p:spPr>
          <a:xfrm>
            <a:off x="187074" y="4293404"/>
            <a:ext cx="4179505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>
              <a:lnSpc>
                <a:spcPts val="100"/>
              </a:lnSpc>
              <a:spcBef>
                <a:spcPts val="300"/>
              </a:spcBef>
            </a:pPr>
            <a:endParaRPr lang="ja-JP" altLang="en-US" sz="1100" b="1" i="1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主な取組</a:t>
            </a:r>
            <a:r>
              <a:rPr lang="en-US" altLang="ja-JP" sz="1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Meiryo UI" panose="020B0604030504040204" pitchFamily="50" charset="-128"/>
              </a:rPr>
              <a:t>】</a:t>
            </a:r>
            <a:endParaRPr lang="ja-JP" altLang="en-US" sz="11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12416C0F-C770-4AF3-92A5-A2411BD4AD3A}"/>
              </a:ext>
            </a:extLst>
          </p:cNvPr>
          <p:cNvSpPr/>
          <p:nvPr/>
        </p:nvSpPr>
        <p:spPr>
          <a:xfrm>
            <a:off x="186901" y="5415482"/>
            <a:ext cx="4304105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>
              <a:lnSpc>
                <a:spcPts val="100"/>
              </a:lnSpc>
              <a:spcBef>
                <a:spcPts val="300"/>
              </a:spcBef>
            </a:pPr>
            <a:endParaRPr lang="ja-JP" altLang="en-US" sz="12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〇住宅トップランナー制度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・大手ハウスメーカー等の供給する戸建て住宅等について、トッ</a:t>
            </a: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プランナー基準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省エネ基準を上回る基準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への適合を徹底</a:t>
            </a:r>
            <a:endParaRPr lang="en-US" altLang="ja-JP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1200"/>
              </a:lnSpc>
              <a:spcBef>
                <a:spcPts val="300"/>
              </a:spcBef>
            </a:pP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</a:t>
            </a:r>
            <a:r>
              <a:rPr lang="ja-JP" altLang="en-US" sz="12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より、戸建て住宅に係る基準に太陽光発電設備</a:t>
            </a:r>
            <a:endParaRPr lang="en-US" altLang="ja-JP" sz="1200" i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63525" indent="-263525">
              <a:lnSpc>
                <a:spcPts val="1200"/>
              </a:lnSpc>
              <a:spcBef>
                <a:spcPts val="300"/>
              </a:spcBef>
            </a:pPr>
            <a:r>
              <a:rPr lang="en-US" altLang="ja-JP" sz="12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</a:t>
            </a:r>
            <a:r>
              <a:rPr lang="ja-JP" altLang="en-US" sz="12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の設置率</a:t>
            </a:r>
            <a:r>
              <a:rPr lang="ja-JP" altLang="en-US" sz="1200" i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200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新たに設定</a:t>
            </a:r>
            <a:endParaRPr lang="ja-JP" altLang="en-US" sz="12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0" name="テキスト ボックス 169">
            <a:extLst>
              <a:ext uri="{FF2B5EF4-FFF2-40B4-BE49-F238E27FC236}">
                <a16:creationId xmlns:a16="http://schemas.microsoft.com/office/drawing/2014/main" id="{D79866AB-E99E-4872-B3FE-BCFD18B1BD03}"/>
              </a:ext>
            </a:extLst>
          </p:cNvPr>
          <p:cNvSpPr txBox="1"/>
          <p:nvPr/>
        </p:nvSpPr>
        <p:spPr>
          <a:xfrm>
            <a:off x="4821166" y="1268672"/>
            <a:ext cx="771981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altLang="ja-JP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2030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48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％削減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2035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年度：</a:t>
            </a:r>
            <a:r>
              <a:rPr lang="en-US" altLang="ja-JP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62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％削減、</a:t>
            </a:r>
            <a:r>
              <a:rPr lang="en-US" altLang="ja-JP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2040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年度：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75</a:t>
            </a:r>
            <a:r>
              <a:rPr lang="ja-JP" altLang="en-US" sz="1100" i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％削減 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（国：それぞれ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46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％削減、６０％削減、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73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％削減）</a:t>
            </a:r>
            <a:endParaRPr lang="en-US" altLang="ja-JP" sz="1100" i="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3" name="テキスト ボックス 172">
            <a:extLst>
              <a:ext uri="{FF2B5EF4-FFF2-40B4-BE49-F238E27FC236}">
                <a16:creationId xmlns:a16="http://schemas.microsoft.com/office/drawing/2014/main" id="{5E68C76B-3D64-4672-A464-7262EA47C72D}"/>
              </a:ext>
            </a:extLst>
          </p:cNvPr>
          <p:cNvSpPr txBox="1"/>
          <p:nvPr/>
        </p:nvSpPr>
        <p:spPr>
          <a:xfrm>
            <a:off x="4696431" y="5062987"/>
            <a:ext cx="4708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大阪府の自立・分散型エネルギー導入量の推移</a:t>
            </a:r>
            <a:endParaRPr lang="en-US" altLang="ja-JP" sz="9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（大阪府･大阪市で取り組むエネルギー関連の施策事業集～</a:t>
            </a:r>
            <a:r>
              <a:rPr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年度アクションプログラム～より抜粋）</a:t>
            </a:r>
            <a:endParaRPr kumimoji="1" lang="ja-JP" altLang="en-US" sz="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5" name="表 28">
            <a:extLst>
              <a:ext uri="{FF2B5EF4-FFF2-40B4-BE49-F238E27FC236}">
                <a16:creationId xmlns:a16="http://schemas.microsoft.com/office/drawing/2014/main" id="{DAD7C4AE-292E-4618-8F36-F2D67CDBAB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573762"/>
              </p:ext>
            </p:extLst>
          </p:nvPr>
        </p:nvGraphicFramePr>
        <p:xfrm>
          <a:off x="9852808" y="6209399"/>
          <a:ext cx="204966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6666">
                  <a:extLst>
                    <a:ext uri="{9D8B030D-6E8A-4147-A177-3AD203B41FA5}">
                      <a16:colId xmlns:a16="http://schemas.microsoft.com/office/drawing/2014/main" val="17778635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958070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適合率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ほぼ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37852"/>
                  </a:ext>
                </a:extLst>
              </a:tr>
            </a:tbl>
          </a:graphicData>
        </a:graphic>
      </p:graphicFrame>
      <p:graphicFrame>
        <p:nvGraphicFramePr>
          <p:cNvPr id="194" name="表 28">
            <a:extLst>
              <a:ext uri="{FF2B5EF4-FFF2-40B4-BE49-F238E27FC236}">
                <a16:creationId xmlns:a16="http://schemas.microsoft.com/office/drawing/2014/main" id="{C171E054-EDA4-4A0D-8701-C0C95108D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8058720"/>
              </p:ext>
            </p:extLst>
          </p:nvPr>
        </p:nvGraphicFramePr>
        <p:xfrm>
          <a:off x="9852808" y="6737065"/>
          <a:ext cx="204966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6666">
                  <a:extLst>
                    <a:ext uri="{9D8B030D-6E8A-4147-A177-3AD203B41FA5}">
                      <a16:colId xmlns:a16="http://schemas.microsoft.com/office/drawing/2014/main" val="177786355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958070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導入率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％未満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37852"/>
                  </a:ext>
                </a:extLst>
              </a:tr>
            </a:tbl>
          </a:graphicData>
        </a:graphic>
      </p:graphicFrame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08ECC2BE-527F-4762-B011-E70F45E633CB}"/>
              </a:ext>
            </a:extLst>
          </p:cNvPr>
          <p:cNvCxnSpPr>
            <a:cxnSpLocks/>
          </p:cNvCxnSpPr>
          <p:nvPr/>
        </p:nvCxnSpPr>
        <p:spPr>
          <a:xfrm>
            <a:off x="7861262" y="6413781"/>
            <a:ext cx="1835154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直線矢印コネクタ 194">
            <a:extLst>
              <a:ext uri="{FF2B5EF4-FFF2-40B4-BE49-F238E27FC236}">
                <a16:creationId xmlns:a16="http://schemas.microsoft.com/office/drawing/2014/main" id="{827977F9-73AF-4755-BDD4-86E8501B86D3}"/>
              </a:ext>
            </a:extLst>
          </p:cNvPr>
          <p:cNvCxnSpPr>
            <a:cxnSpLocks/>
          </p:cNvCxnSpPr>
          <p:nvPr/>
        </p:nvCxnSpPr>
        <p:spPr>
          <a:xfrm>
            <a:off x="8403773" y="6903945"/>
            <a:ext cx="129687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角丸四角形 89">
            <a:extLst>
              <a:ext uri="{FF2B5EF4-FFF2-40B4-BE49-F238E27FC236}">
                <a16:creationId xmlns:a16="http://schemas.microsoft.com/office/drawing/2014/main" id="{C7C26B65-E89F-4908-94F0-21C94A872E4E}"/>
              </a:ext>
            </a:extLst>
          </p:cNvPr>
          <p:cNvSpPr/>
          <p:nvPr/>
        </p:nvSpPr>
        <p:spPr>
          <a:xfrm>
            <a:off x="8115035" y="8167397"/>
            <a:ext cx="4577868" cy="125799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1960"/>
          </a:p>
        </p:txBody>
      </p:sp>
      <p:sp>
        <p:nvSpPr>
          <p:cNvPr id="197" name="角丸四角形 96">
            <a:extLst>
              <a:ext uri="{FF2B5EF4-FFF2-40B4-BE49-F238E27FC236}">
                <a16:creationId xmlns:a16="http://schemas.microsoft.com/office/drawing/2014/main" id="{17039305-4F8D-4B20-8092-F81C807E0B06}"/>
              </a:ext>
            </a:extLst>
          </p:cNvPr>
          <p:cNvSpPr/>
          <p:nvPr/>
        </p:nvSpPr>
        <p:spPr>
          <a:xfrm>
            <a:off x="8107452" y="8156497"/>
            <a:ext cx="4585450" cy="288147"/>
          </a:xfrm>
          <a:prstGeom prst="roundRect">
            <a:avLst>
              <a:gd name="adj" fmla="val 0"/>
            </a:avLst>
          </a:prstGeom>
          <a:solidFill>
            <a:srgbClr val="0070C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36000" rIns="91440" bIns="36000" rtlCol="0" anchor="ctr">
            <a:spAutoFit/>
          </a:bodyPr>
          <a:lstStyle/>
          <a:p>
            <a:r>
              <a:rPr lang="ja-JP" altLang="en-US" sz="1400" b="1" dirty="0">
                <a:latin typeface="Meiryo UI"/>
                <a:ea typeface="Meiryo UI"/>
              </a:rPr>
              <a:t>スケジュール（案）</a:t>
            </a:r>
          </a:p>
        </p:txBody>
      </p:sp>
      <p:sp>
        <p:nvSpPr>
          <p:cNvPr id="198" name="テキスト ボックス 197">
            <a:extLst>
              <a:ext uri="{FF2B5EF4-FFF2-40B4-BE49-F238E27FC236}">
                <a16:creationId xmlns:a16="http://schemas.microsoft.com/office/drawing/2014/main" id="{D612E1D0-A979-45D2-A75F-FFD652119937}"/>
              </a:ext>
            </a:extLst>
          </p:cNvPr>
          <p:cNvSpPr txBox="1"/>
          <p:nvPr/>
        </p:nvSpPr>
        <p:spPr>
          <a:xfrm>
            <a:off x="8123275" y="8440452"/>
            <a:ext cx="4584445" cy="9897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52000" marR="95885" indent="-152400" algn="just">
              <a:lnSpc>
                <a:spcPts val="1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2026</a:t>
            </a:r>
            <a:r>
              <a:rPr lang="ja-JP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年</a:t>
            </a:r>
            <a:r>
              <a:rPr lang="en-US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6</a:t>
            </a:r>
            <a:r>
              <a:rPr lang="ja-JP" altLang="en-US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月  </a:t>
            </a:r>
            <a:r>
              <a:rPr lang="ja-JP" altLang="ja-JP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環境審議会に諮問</a:t>
            </a:r>
            <a:endParaRPr lang="en-US" altLang="ja-JP" sz="1200" b="1" u="sng" kern="1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152400" marR="95885" indent="-152400" algn="just">
              <a:lnSpc>
                <a:spcPts val="1500"/>
              </a:lnSpc>
              <a:spcAft>
                <a:spcPts val="0"/>
              </a:spcAft>
            </a:pPr>
            <a:r>
              <a:rPr lang="ja-JP" altLang="en-US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　　　          　　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気候変動対策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部会で審議・検討</a:t>
            </a:r>
            <a:r>
              <a:rPr lang="ja-JP" altLang="en-US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（４</a:t>
            </a:r>
            <a:r>
              <a:rPr lang="ja-JP" altLang="ja-JP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回</a:t>
            </a:r>
            <a:r>
              <a:rPr lang="ja-JP" altLang="en-US" sz="1200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程度）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252000" marR="95885" indent="-457200" algn="just">
              <a:lnSpc>
                <a:spcPts val="15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altLang="ja-JP" sz="1200" b="1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  </a:t>
            </a:r>
            <a:r>
              <a:rPr lang="en-US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2027</a:t>
            </a:r>
            <a:r>
              <a:rPr lang="ja-JP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年</a:t>
            </a:r>
            <a:r>
              <a:rPr lang="en-US" altLang="ja-JP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1</a:t>
            </a:r>
            <a:r>
              <a:rPr lang="ja-JP" altLang="en-US" sz="1200" b="1" u="sng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月頃</a:t>
            </a:r>
            <a:r>
              <a:rPr lang="ja-JP" altLang="ja-JP" sz="1200" b="1" u="sng" kern="1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環境審議会から答申</a:t>
            </a:r>
            <a:endParaRPr lang="en-US" altLang="ja-JP" sz="1200" b="1" u="sng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  <a:p>
            <a:pPr marL="85725" marR="95885" indent="-85725">
              <a:lnSpc>
                <a:spcPts val="1500"/>
              </a:lnSpc>
              <a:spcBef>
                <a:spcPts val="600"/>
              </a:spcBef>
              <a:spcAft>
                <a:spcPts val="0"/>
              </a:spcAft>
              <a:tabLst>
                <a:tab pos="0" algn="l"/>
                <a:tab pos="180975" algn="l"/>
              </a:tabLs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　　 </a:t>
            </a:r>
            <a:r>
              <a:rPr lang="ja-JP" altLang="en-US" sz="11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～</a:t>
            </a:r>
            <a:r>
              <a:rPr lang="en-US" altLang="ja-JP" sz="11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2027</a:t>
            </a:r>
            <a:r>
              <a:rPr lang="ja-JP" altLang="en-US" sz="11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/>
              </a:rPr>
              <a:t>年度　制度案作成・パブリックコメント実施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</p:txBody>
      </p:sp>
      <p:sp>
        <p:nvSpPr>
          <p:cNvPr id="199" name="下矢印 99">
            <a:extLst>
              <a:ext uri="{FF2B5EF4-FFF2-40B4-BE49-F238E27FC236}">
                <a16:creationId xmlns:a16="http://schemas.microsoft.com/office/drawing/2014/main" id="{5E63275B-A2EB-4A7B-8EF6-1D50345E64D9}"/>
              </a:ext>
            </a:extLst>
          </p:cNvPr>
          <p:cNvSpPr/>
          <p:nvPr/>
        </p:nvSpPr>
        <p:spPr>
          <a:xfrm>
            <a:off x="8644618" y="8672165"/>
            <a:ext cx="258976" cy="229448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528"/>
          </a:p>
        </p:txBody>
      </p:sp>
      <p:sp>
        <p:nvSpPr>
          <p:cNvPr id="200" name="角丸四角形 89">
            <a:extLst>
              <a:ext uri="{FF2B5EF4-FFF2-40B4-BE49-F238E27FC236}">
                <a16:creationId xmlns:a16="http://schemas.microsoft.com/office/drawing/2014/main" id="{F63D5D81-EB8C-4293-AFA6-B53C74C17CF1}"/>
              </a:ext>
            </a:extLst>
          </p:cNvPr>
          <p:cNvSpPr/>
          <p:nvPr/>
        </p:nvSpPr>
        <p:spPr>
          <a:xfrm>
            <a:off x="4534178" y="8367949"/>
            <a:ext cx="3510651" cy="105298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1960"/>
          </a:p>
        </p:txBody>
      </p:sp>
      <p:sp>
        <p:nvSpPr>
          <p:cNvPr id="201" name="角丸四角形 96">
            <a:extLst>
              <a:ext uri="{FF2B5EF4-FFF2-40B4-BE49-F238E27FC236}">
                <a16:creationId xmlns:a16="http://schemas.microsoft.com/office/drawing/2014/main" id="{E749FBC6-62B7-41BE-9A29-ABE1A19C08E0}"/>
              </a:ext>
            </a:extLst>
          </p:cNvPr>
          <p:cNvSpPr/>
          <p:nvPr/>
        </p:nvSpPr>
        <p:spPr>
          <a:xfrm>
            <a:off x="4525950" y="8156592"/>
            <a:ext cx="3526462" cy="291616"/>
          </a:xfrm>
          <a:prstGeom prst="roundRect">
            <a:avLst>
              <a:gd name="adj" fmla="val 0"/>
            </a:avLst>
          </a:prstGeom>
          <a:solidFill>
            <a:srgbClr val="0070C0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91440" tIns="36000" rIns="91440" bIns="36000" rtlCol="0" anchor="ctr">
            <a:spAutoFit/>
          </a:bodyPr>
          <a:lstStyle/>
          <a:p>
            <a:r>
              <a:rPr lang="ja-JP" altLang="en-US" sz="1400" b="1" dirty="0">
                <a:latin typeface="Meiryo UI"/>
                <a:ea typeface="Meiryo UI"/>
              </a:rPr>
              <a:t>検討内容（案）</a:t>
            </a:r>
          </a:p>
        </p:txBody>
      </p:sp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1CC4D741-F6B9-42A1-A5AA-39FDDA72A58F}"/>
              </a:ext>
            </a:extLst>
          </p:cNvPr>
          <p:cNvSpPr/>
          <p:nvPr/>
        </p:nvSpPr>
        <p:spPr>
          <a:xfrm>
            <a:off x="4541574" y="8612165"/>
            <a:ext cx="35476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kern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〇建築物への再生可能エネルギーの導入促進を</a:t>
            </a:r>
            <a:endParaRPr lang="en-US" altLang="ja-JP" sz="1200" kern="1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 図るための制度について、</a:t>
            </a: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取組の方向性などを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r>
              <a:rPr lang="ja-JP" altLang="en-US" sz="1200" kern="1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 検討</a:t>
            </a:r>
            <a:endParaRPr lang="en-US" altLang="ja-JP" sz="1200" kern="100" dirty="0">
              <a:solidFill>
                <a:prstClr val="black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204" name="直線コネクタ 203">
            <a:extLst>
              <a:ext uri="{FF2B5EF4-FFF2-40B4-BE49-F238E27FC236}">
                <a16:creationId xmlns:a16="http://schemas.microsoft.com/office/drawing/2014/main" id="{6705536B-3BD4-4885-9246-556FE4BFAF37}"/>
              </a:ext>
            </a:extLst>
          </p:cNvPr>
          <p:cNvCxnSpPr>
            <a:cxnSpLocks/>
          </p:cNvCxnSpPr>
          <p:nvPr/>
        </p:nvCxnSpPr>
        <p:spPr>
          <a:xfrm>
            <a:off x="8122618" y="9163959"/>
            <a:ext cx="4570284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" name="表 5">
            <a:extLst>
              <a:ext uri="{FF2B5EF4-FFF2-40B4-BE49-F238E27FC236}">
                <a16:creationId xmlns:a16="http://schemas.microsoft.com/office/drawing/2014/main" id="{C1EA86E5-E924-458B-A4D8-3723C5D0F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113732"/>
              </p:ext>
            </p:extLst>
          </p:nvPr>
        </p:nvGraphicFramePr>
        <p:xfrm>
          <a:off x="312447" y="6766996"/>
          <a:ext cx="4001399" cy="2116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37">
                  <a:extLst>
                    <a:ext uri="{9D8B030D-6E8A-4147-A177-3AD203B41FA5}">
                      <a16:colId xmlns:a16="http://schemas.microsoft.com/office/drawing/2014/main" val="2739204970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3360513769"/>
                    </a:ext>
                  </a:extLst>
                </a:gridCol>
                <a:gridCol w="466725">
                  <a:extLst>
                    <a:ext uri="{9D8B030D-6E8A-4147-A177-3AD203B41FA5}">
                      <a16:colId xmlns:a16="http://schemas.microsoft.com/office/drawing/2014/main" val="2005448447"/>
                    </a:ext>
                  </a:extLst>
                </a:gridCol>
                <a:gridCol w="899140">
                  <a:extLst>
                    <a:ext uri="{9D8B030D-6E8A-4147-A177-3AD203B41FA5}">
                      <a16:colId xmlns:a16="http://schemas.microsoft.com/office/drawing/2014/main" val="40894054"/>
                    </a:ext>
                  </a:extLst>
                </a:gridCol>
                <a:gridCol w="948710">
                  <a:extLst>
                    <a:ext uri="{9D8B030D-6E8A-4147-A177-3AD203B41FA5}">
                      <a16:colId xmlns:a16="http://schemas.microsoft.com/office/drawing/2014/main" val="2544274069"/>
                    </a:ext>
                  </a:extLst>
                </a:gridCol>
                <a:gridCol w="496762">
                  <a:extLst>
                    <a:ext uri="{9D8B030D-6E8A-4147-A177-3AD203B41FA5}">
                      <a16:colId xmlns:a16="http://schemas.microsoft.com/office/drawing/2014/main" val="4235927987"/>
                    </a:ext>
                  </a:extLst>
                </a:gridCol>
              </a:tblGrid>
              <a:tr h="3509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建て方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年間供給</a:t>
                      </a:r>
                      <a:endParaRPr kumimoji="1" lang="en-US" altLang="ja-JP" sz="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戸数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外皮</a:t>
                      </a:r>
                      <a:endParaRPr kumimoji="1" lang="en-US" altLang="ja-JP" sz="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基準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一次エネ基準</a:t>
                      </a:r>
                      <a:r>
                        <a:rPr kumimoji="1" lang="en-US" altLang="ja-JP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BEI</a:t>
                      </a:r>
                      <a:r>
                        <a:rPr kumimoji="1" lang="ja-JP" altLang="en-US" sz="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（再エネ除き）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太陽光発電</a:t>
                      </a:r>
                      <a:endParaRPr kumimoji="1" lang="en-US" altLang="ja-JP" sz="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設備設置率</a:t>
                      </a:r>
                      <a:r>
                        <a:rPr kumimoji="1" lang="en-US" altLang="ja-JP" sz="5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※2</a:t>
                      </a:r>
                      <a:endParaRPr kumimoji="1" lang="ja-JP" altLang="en-US" sz="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</a:t>
                      </a:r>
                      <a:endParaRPr kumimoji="1" lang="en-US" altLang="ja-JP" sz="8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709183"/>
                  </a:ext>
                </a:extLst>
              </a:tr>
              <a:tr h="441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建売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戸建住宅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強化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外皮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0.80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37.5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2027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062679"/>
                  </a:ext>
                </a:extLst>
              </a:tr>
              <a:tr h="441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注文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戸建住宅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強化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外皮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0.75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776089"/>
                  </a:ext>
                </a:extLst>
              </a:tr>
              <a:tr h="441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賃貸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アパート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強化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外皮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0.80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74755"/>
                  </a:ext>
                </a:extLst>
              </a:tr>
              <a:tr h="441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マンション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戸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以上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強化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外皮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0.80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</a:t>
                      </a:r>
                      <a:r>
                        <a:rPr kumimoji="1" lang="en-US" altLang="ja-JP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※1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2026</a:t>
                      </a: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年度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09905"/>
                  </a:ext>
                </a:extLst>
              </a:tr>
            </a:tbl>
          </a:graphicData>
        </a:graphic>
      </p:graphicFrame>
      <p:sp>
        <p:nvSpPr>
          <p:cNvPr id="208" name="正方形/長方形 207">
            <a:extLst>
              <a:ext uri="{FF2B5EF4-FFF2-40B4-BE49-F238E27FC236}">
                <a16:creationId xmlns:a16="http://schemas.microsoft.com/office/drawing/2014/main" id="{AA9641A9-CB18-4361-8937-29F5E631FAD2}"/>
              </a:ext>
            </a:extLst>
          </p:cNvPr>
          <p:cNvSpPr/>
          <p:nvPr/>
        </p:nvSpPr>
        <p:spPr>
          <a:xfrm>
            <a:off x="256776" y="8928719"/>
            <a:ext cx="4092082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>
              <a:lnSpc>
                <a:spcPts val="600"/>
              </a:lnSpc>
              <a:spcBef>
                <a:spcPts val="300"/>
              </a:spcBef>
            </a:pPr>
            <a:r>
              <a:rPr lang="en-US" altLang="ja-JP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：分譲マンションの</a:t>
            </a:r>
            <a:r>
              <a:rPr lang="en-US" altLang="ja-JP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BEI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については、再エネ含む水準。</a:t>
            </a:r>
            <a:endParaRPr lang="en-US" altLang="ja-JP" sz="7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44000" indent="-144000">
              <a:lnSpc>
                <a:spcPts val="600"/>
              </a:lnSpc>
              <a:spcBef>
                <a:spcPts val="300"/>
              </a:spcBef>
            </a:pPr>
            <a:r>
              <a:rPr lang="en-US" altLang="ja-JP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：多雪地域、都市部狭小地、その他周辺環境等により設置が困難な住宅を除くこともできる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B8D917F-1C12-4C71-A593-B61A12012954}"/>
              </a:ext>
            </a:extLst>
          </p:cNvPr>
          <p:cNvSpPr/>
          <p:nvPr/>
        </p:nvSpPr>
        <p:spPr>
          <a:xfrm>
            <a:off x="312447" y="6516016"/>
            <a:ext cx="1633195" cy="22306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住宅トップランナー基準</a:t>
            </a:r>
            <a:endParaRPr kumimoji="1" lang="ja-JP" altLang="en-US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9" name="正方形/長方形 208">
            <a:extLst>
              <a:ext uri="{FF2B5EF4-FFF2-40B4-BE49-F238E27FC236}">
                <a16:creationId xmlns:a16="http://schemas.microsoft.com/office/drawing/2014/main" id="{DA0A307C-1192-45E8-9ABE-83DD18A3C890}"/>
              </a:ext>
            </a:extLst>
          </p:cNvPr>
          <p:cNvSpPr/>
          <p:nvPr/>
        </p:nvSpPr>
        <p:spPr>
          <a:xfrm>
            <a:off x="314311" y="9183769"/>
            <a:ext cx="4092082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4000" indent="-144000" algn="r">
              <a:lnSpc>
                <a:spcPts val="600"/>
              </a:lnSpc>
              <a:spcBef>
                <a:spcPts val="300"/>
              </a:spcBef>
            </a:pPr>
            <a:r>
              <a:rPr lang="en-US" altLang="ja-JP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引用：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国土交通省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「住宅トップランナー制度の概要」</a:t>
            </a:r>
            <a:r>
              <a:rPr lang="en-US" altLang="ja-JP" sz="7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331BCBB-F227-4EFF-A21F-20B4D6E45037}"/>
              </a:ext>
            </a:extLst>
          </p:cNvPr>
          <p:cNvSpPr/>
          <p:nvPr/>
        </p:nvSpPr>
        <p:spPr>
          <a:xfrm>
            <a:off x="2832206" y="6735488"/>
            <a:ext cx="1009639" cy="1325571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0" name="吹き出し: 四角形 209">
            <a:extLst>
              <a:ext uri="{FF2B5EF4-FFF2-40B4-BE49-F238E27FC236}">
                <a16:creationId xmlns:a16="http://schemas.microsoft.com/office/drawing/2014/main" id="{0CC301C3-065A-46D7-9A99-94911CE33B67}"/>
              </a:ext>
            </a:extLst>
          </p:cNvPr>
          <p:cNvSpPr/>
          <p:nvPr/>
        </p:nvSpPr>
        <p:spPr>
          <a:xfrm>
            <a:off x="2917729" y="6658903"/>
            <a:ext cx="838591" cy="158735"/>
          </a:xfrm>
          <a:prstGeom prst="wedgeRectCallout">
            <a:avLst>
              <a:gd name="adj1" fmla="val 23864"/>
              <a:gd name="adj2" fmla="val -41656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2025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年度新設</a:t>
            </a: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15010E79-233E-4CDE-82A2-CEC6A4AC6C16}"/>
              </a:ext>
            </a:extLst>
          </p:cNvPr>
          <p:cNvSpPr/>
          <p:nvPr/>
        </p:nvSpPr>
        <p:spPr>
          <a:xfrm>
            <a:off x="4427292" y="1505411"/>
            <a:ext cx="8113688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〇府域の温室効果ガス排出量と密接な取組指標の一つとして、自立・分散型エネルギー導入量を設定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</p:txBody>
      </p:sp>
      <p:sp>
        <p:nvSpPr>
          <p:cNvPr id="212" name="正方形/長方形 211">
            <a:extLst>
              <a:ext uri="{FF2B5EF4-FFF2-40B4-BE49-F238E27FC236}">
                <a16:creationId xmlns:a16="http://schemas.microsoft.com/office/drawing/2014/main" id="{2BDF5F3E-1A95-48A2-9034-FFDD3F4240AF}"/>
              </a:ext>
            </a:extLst>
          </p:cNvPr>
          <p:cNvSpPr/>
          <p:nvPr/>
        </p:nvSpPr>
        <p:spPr>
          <a:xfrm>
            <a:off x="4427292" y="1751002"/>
            <a:ext cx="8173454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  〇建築物の環境配慮の促進に向けた取組の一つとして、「義務制度の検討など、特定建築物に対する再生可能</a:t>
            </a:r>
            <a:endParaRPr lang="en-US" altLang="ja-JP" sz="1200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108000" algn="just">
              <a:lnSpc>
                <a:spcPts val="1400"/>
              </a:lnSpc>
              <a:spcAft>
                <a:spcPts val="0"/>
              </a:spcAft>
            </a:pPr>
            <a:r>
              <a:rPr lang="ja-JP" altLang="en-US" sz="1200" kern="1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　　 エネルギーの導入促進の強化」を提示</a:t>
            </a:r>
            <a:endParaRPr lang="en-US" altLang="ja-JP" sz="1200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/>
            </a:endParaRPr>
          </a:p>
        </p:txBody>
      </p:sp>
      <p:sp>
        <p:nvSpPr>
          <p:cNvPr id="113" name="四角形: 角を丸くする 112">
            <a:extLst>
              <a:ext uri="{FF2B5EF4-FFF2-40B4-BE49-F238E27FC236}">
                <a16:creationId xmlns:a16="http://schemas.microsoft.com/office/drawing/2014/main" id="{D0825674-E47A-4365-8452-287DBD6A823B}"/>
              </a:ext>
            </a:extLst>
          </p:cNvPr>
          <p:cNvSpPr/>
          <p:nvPr/>
        </p:nvSpPr>
        <p:spPr>
          <a:xfrm>
            <a:off x="10856475" y="3822700"/>
            <a:ext cx="498654" cy="766437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293141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830</Words>
  <Application>Microsoft Office PowerPoint</Application>
  <PresentationFormat>A3 297x420 mm</PresentationFormat>
  <Paragraphs>128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ＭＳ Ｐゴシック</vt:lpstr>
      <vt:lpstr>Arial</vt:lpstr>
      <vt:lpstr>Calibri</vt:lpstr>
      <vt:lpstr>Wingdings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2026-06-18T10:33:15Z</dcterms:created>
  <dcterms:modified xsi:type="dcterms:W3CDTF">2026-06-18T10:33:18Z</dcterms:modified>
</cp:coreProperties>
</file>