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92" r:id="rId5"/>
  </p:sldIdLst>
  <p:sldSz cx="15122525" cy="10693400"/>
  <p:notesSz cx="6807200" cy="9939338"/>
  <p:defaultText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5" userDrawn="1">
          <p15:clr>
            <a:srgbClr val="A4A3A4"/>
          </p15:clr>
        </p15:guide>
        <p15:guide id="2" pos="48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6A3"/>
    <a:srgbClr val="33CC33"/>
    <a:srgbClr val="A9D18E"/>
    <a:srgbClr val="007E39"/>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82" autoAdjust="0"/>
    <p:restoredTop sz="94710" autoAdjust="0"/>
  </p:normalViewPr>
  <p:slideViewPr>
    <p:cSldViewPr snapToGrid="0">
      <p:cViewPr>
        <p:scale>
          <a:sx n="66" d="100"/>
          <a:sy n="66" d="100"/>
        </p:scale>
        <p:origin x="32" y="-20"/>
      </p:cViewPr>
      <p:guideLst>
        <p:guide orient="horz" pos="3345"/>
        <p:guide pos="480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9"/>
            <a:ext cx="2949678" cy="497461"/>
          </a:xfrm>
          <a:prstGeom prst="rect">
            <a:avLst/>
          </a:prstGeom>
        </p:spPr>
        <p:txBody>
          <a:bodyPr vert="horz" lIns="62916" tIns="31459" rIns="62916" bIns="31459"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67" y="19"/>
            <a:ext cx="2950765" cy="497461"/>
          </a:xfrm>
          <a:prstGeom prst="rect">
            <a:avLst/>
          </a:prstGeom>
        </p:spPr>
        <p:txBody>
          <a:bodyPr vert="horz" lIns="62916" tIns="31459" rIns="62916" bIns="31459" rtlCol="0"/>
          <a:lstStyle>
            <a:lvl1pPr algn="r">
              <a:defRPr sz="800"/>
            </a:lvl1pPr>
          </a:lstStyle>
          <a:p>
            <a:fld id="{57DB76CF-5E8E-4210-900E-8A81334EBD6C}" type="datetimeFigureOut">
              <a:rPr kumimoji="1" lang="ja-JP" altLang="en-US" smtClean="0"/>
              <a:t>2025/7/23</a:t>
            </a:fld>
            <a:endParaRPr kumimoji="1" lang="ja-JP" altLang="en-US"/>
          </a:p>
        </p:txBody>
      </p:sp>
      <p:sp>
        <p:nvSpPr>
          <p:cNvPr id="4" name="スライド イメージ プレースホルダー 3"/>
          <p:cNvSpPr>
            <a:spLocks noGrp="1" noRot="1" noChangeAspect="1"/>
          </p:cNvSpPr>
          <p:nvPr>
            <p:ph type="sldImg" idx="2"/>
          </p:nvPr>
        </p:nvSpPr>
        <p:spPr>
          <a:xfrm>
            <a:off x="768350" y="746125"/>
            <a:ext cx="5270500" cy="3725863"/>
          </a:xfrm>
          <a:prstGeom prst="rect">
            <a:avLst/>
          </a:prstGeom>
          <a:noFill/>
          <a:ln w="12700">
            <a:solidFill>
              <a:prstClr val="black"/>
            </a:solidFill>
          </a:ln>
        </p:spPr>
        <p:txBody>
          <a:bodyPr vert="horz" lIns="62916" tIns="31459" rIns="62916" bIns="31459" rtlCol="0" anchor="ctr"/>
          <a:lstStyle/>
          <a:p>
            <a:endParaRPr lang="ja-JP" altLang="en-US"/>
          </a:p>
        </p:txBody>
      </p:sp>
      <p:sp>
        <p:nvSpPr>
          <p:cNvPr id="5" name="ノート プレースホルダー 4"/>
          <p:cNvSpPr>
            <a:spLocks noGrp="1"/>
          </p:cNvSpPr>
          <p:nvPr>
            <p:ph type="body" sz="quarter" idx="3"/>
          </p:nvPr>
        </p:nvSpPr>
        <p:spPr>
          <a:xfrm>
            <a:off x="680613" y="4720939"/>
            <a:ext cx="5445978" cy="4472757"/>
          </a:xfrm>
          <a:prstGeom prst="rect">
            <a:avLst/>
          </a:prstGeom>
        </p:spPr>
        <p:txBody>
          <a:bodyPr vert="horz" lIns="62916" tIns="31459" rIns="62916" bIns="3145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0"/>
            <a:ext cx="2949678" cy="496363"/>
          </a:xfrm>
          <a:prstGeom prst="rect">
            <a:avLst/>
          </a:prstGeom>
        </p:spPr>
        <p:txBody>
          <a:bodyPr vert="horz" lIns="62916" tIns="31459" rIns="62916" bIns="31459"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67" y="9440780"/>
            <a:ext cx="2950765" cy="496363"/>
          </a:xfrm>
          <a:prstGeom prst="rect">
            <a:avLst/>
          </a:prstGeom>
        </p:spPr>
        <p:txBody>
          <a:bodyPr vert="horz" lIns="62916" tIns="31459" rIns="62916" bIns="31459" rtlCol="0" anchor="b"/>
          <a:lstStyle>
            <a:lvl1pPr algn="r">
              <a:defRPr sz="800"/>
            </a:lvl1pPr>
          </a:lstStyle>
          <a:p>
            <a:fld id="{A1109B6F-EF79-4700-9586-60FB757CBB86}" type="slidenum">
              <a:rPr kumimoji="1" lang="ja-JP" altLang="en-US" smtClean="0"/>
              <a:t>‹#›</a:t>
            </a:fld>
            <a:endParaRPr kumimoji="1" lang="ja-JP" altLang="en-US"/>
          </a:p>
        </p:txBody>
      </p:sp>
    </p:spTree>
    <p:extLst>
      <p:ext uri="{BB962C8B-B14F-4D97-AF65-F5344CB8AC3E}">
        <p14:creationId xmlns:p14="http://schemas.microsoft.com/office/powerpoint/2010/main" val="2319860038"/>
      </p:ext>
    </p:extLst>
  </p:cSld>
  <p:clrMap bg1="lt1" tx1="dk1" bg2="lt2" tx2="dk2" accent1="accent1" accent2="accent2" accent3="accent3" accent4="accent4" accent5="accent5" accent6="accent6" hlink="hlink" folHlink="folHlink"/>
  <p:notesStyle>
    <a:lvl1pPr marL="0" algn="l" defTabSz="914128" rtl="0" eaLnBrk="1" latinLnBrk="0" hangingPunct="1">
      <a:defRPr kumimoji="1" sz="1200" kern="1200">
        <a:solidFill>
          <a:schemeClr val="tx1"/>
        </a:solidFill>
        <a:latin typeface="+mn-lt"/>
        <a:ea typeface="+mn-ea"/>
        <a:cs typeface="+mn-cs"/>
      </a:defRPr>
    </a:lvl1pPr>
    <a:lvl2pPr marL="457063" algn="l" defTabSz="914128" rtl="0" eaLnBrk="1" latinLnBrk="0" hangingPunct="1">
      <a:defRPr kumimoji="1" sz="1200" kern="1200">
        <a:solidFill>
          <a:schemeClr val="tx1"/>
        </a:solidFill>
        <a:latin typeface="+mn-lt"/>
        <a:ea typeface="+mn-ea"/>
        <a:cs typeface="+mn-cs"/>
      </a:defRPr>
    </a:lvl2pPr>
    <a:lvl3pPr marL="914128" algn="l" defTabSz="914128" rtl="0" eaLnBrk="1" latinLnBrk="0" hangingPunct="1">
      <a:defRPr kumimoji="1" sz="1200" kern="1200">
        <a:solidFill>
          <a:schemeClr val="tx1"/>
        </a:solidFill>
        <a:latin typeface="+mn-lt"/>
        <a:ea typeface="+mn-ea"/>
        <a:cs typeface="+mn-cs"/>
      </a:defRPr>
    </a:lvl3pPr>
    <a:lvl4pPr marL="1371190" algn="l" defTabSz="914128" rtl="0" eaLnBrk="1" latinLnBrk="0" hangingPunct="1">
      <a:defRPr kumimoji="1" sz="1200" kern="1200">
        <a:solidFill>
          <a:schemeClr val="tx1"/>
        </a:solidFill>
        <a:latin typeface="+mn-lt"/>
        <a:ea typeface="+mn-ea"/>
        <a:cs typeface="+mn-cs"/>
      </a:defRPr>
    </a:lvl4pPr>
    <a:lvl5pPr marL="1828254" algn="l" defTabSz="914128" rtl="0" eaLnBrk="1" latinLnBrk="0" hangingPunct="1">
      <a:defRPr kumimoji="1" sz="1200" kern="1200">
        <a:solidFill>
          <a:schemeClr val="tx1"/>
        </a:solidFill>
        <a:latin typeface="+mn-lt"/>
        <a:ea typeface="+mn-ea"/>
        <a:cs typeface="+mn-cs"/>
      </a:defRPr>
    </a:lvl5pPr>
    <a:lvl6pPr marL="2285316" algn="l" defTabSz="914128" rtl="0" eaLnBrk="1" latinLnBrk="0" hangingPunct="1">
      <a:defRPr kumimoji="1" sz="1200" kern="1200">
        <a:solidFill>
          <a:schemeClr val="tx1"/>
        </a:solidFill>
        <a:latin typeface="+mn-lt"/>
        <a:ea typeface="+mn-ea"/>
        <a:cs typeface="+mn-cs"/>
      </a:defRPr>
    </a:lvl6pPr>
    <a:lvl7pPr marL="2742382" algn="l" defTabSz="914128" rtl="0" eaLnBrk="1" latinLnBrk="0" hangingPunct="1">
      <a:defRPr kumimoji="1" sz="1200" kern="1200">
        <a:solidFill>
          <a:schemeClr val="tx1"/>
        </a:solidFill>
        <a:latin typeface="+mn-lt"/>
        <a:ea typeface="+mn-ea"/>
        <a:cs typeface="+mn-cs"/>
      </a:defRPr>
    </a:lvl7pPr>
    <a:lvl8pPr marL="3199444" algn="l" defTabSz="914128" rtl="0" eaLnBrk="1" latinLnBrk="0" hangingPunct="1">
      <a:defRPr kumimoji="1" sz="1200" kern="1200">
        <a:solidFill>
          <a:schemeClr val="tx1"/>
        </a:solidFill>
        <a:latin typeface="+mn-lt"/>
        <a:ea typeface="+mn-ea"/>
        <a:cs typeface="+mn-cs"/>
      </a:defRPr>
    </a:lvl8pPr>
    <a:lvl9pPr marL="3656509" algn="l" defTabSz="914128"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dirty="0"/>
          </a:p>
        </p:txBody>
      </p:sp>
      <p:sp>
        <p:nvSpPr>
          <p:cNvPr id="410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itchFamily="34" charset="0"/>
                <a:ea typeface="ＭＳ Ｐゴシック" charset="-128"/>
              </a:defRPr>
            </a:lvl1pPr>
            <a:lvl2pPr marL="748221" indent="-287775">
              <a:defRPr kumimoji="1">
                <a:solidFill>
                  <a:schemeClr val="tx1"/>
                </a:solidFill>
                <a:latin typeface="Calibri" pitchFamily="34" charset="0"/>
                <a:ea typeface="ＭＳ Ｐゴシック" charset="-128"/>
              </a:defRPr>
            </a:lvl2pPr>
            <a:lvl3pPr marL="1151108" indent="-230222">
              <a:defRPr kumimoji="1">
                <a:solidFill>
                  <a:schemeClr val="tx1"/>
                </a:solidFill>
                <a:latin typeface="Calibri" pitchFamily="34" charset="0"/>
                <a:ea typeface="ＭＳ Ｐゴシック" charset="-128"/>
              </a:defRPr>
            </a:lvl3pPr>
            <a:lvl4pPr marL="1611547" indent="-230222">
              <a:defRPr kumimoji="1">
                <a:solidFill>
                  <a:schemeClr val="tx1"/>
                </a:solidFill>
                <a:latin typeface="Calibri" pitchFamily="34" charset="0"/>
                <a:ea typeface="ＭＳ Ｐゴシック" charset="-128"/>
              </a:defRPr>
            </a:lvl4pPr>
            <a:lvl5pPr marL="2071990" indent="-230222">
              <a:defRPr kumimoji="1">
                <a:solidFill>
                  <a:schemeClr val="tx1"/>
                </a:solidFill>
                <a:latin typeface="Calibri" pitchFamily="34" charset="0"/>
                <a:ea typeface="ＭＳ Ｐゴシック" charset="-128"/>
              </a:defRPr>
            </a:lvl5pPr>
            <a:lvl6pPr marL="2532438" indent="-230222" fontAlgn="base">
              <a:spcBef>
                <a:spcPct val="0"/>
              </a:spcBef>
              <a:spcAft>
                <a:spcPct val="0"/>
              </a:spcAft>
              <a:defRPr kumimoji="1">
                <a:solidFill>
                  <a:schemeClr val="tx1"/>
                </a:solidFill>
                <a:latin typeface="Calibri" pitchFamily="34" charset="0"/>
                <a:ea typeface="ＭＳ Ｐゴシック" charset="-128"/>
              </a:defRPr>
            </a:lvl6pPr>
            <a:lvl7pPr marL="2992877" indent="-230222" fontAlgn="base">
              <a:spcBef>
                <a:spcPct val="0"/>
              </a:spcBef>
              <a:spcAft>
                <a:spcPct val="0"/>
              </a:spcAft>
              <a:defRPr kumimoji="1">
                <a:solidFill>
                  <a:schemeClr val="tx1"/>
                </a:solidFill>
                <a:latin typeface="Calibri" pitchFamily="34" charset="0"/>
                <a:ea typeface="ＭＳ Ｐゴシック" charset="-128"/>
              </a:defRPr>
            </a:lvl7pPr>
            <a:lvl8pPr marL="3453322" indent="-230222" fontAlgn="base">
              <a:spcBef>
                <a:spcPct val="0"/>
              </a:spcBef>
              <a:spcAft>
                <a:spcPct val="0"/>
              </a:spcAft>
              <a:defRPr kumimoji="1">
                <a:solidFill>
                  <a:schemeClr val="tx1"/>
                </a:solidFill>
                <a:latin typeface="Calibri" pitchFamily="34" charset="0"/>
                <a:ea typeface="ＭＳ Ｐゴシック" charset="-128"/>
              </a:defRPr>
            </a:lvl8pPr>
            <a:lvl9pPr marL="3913762" indent="-230222" fontAlgn="base">
              <a:spcBef>
                <a:spcPct val="0"/>
              </a:spcBef>
              <a:spcAft>
                <a:spcPct val="0"/>
              </a:spcAft>
              <a:defRPr kumimoji="1">
                <a:solidFill>
                  <a:schemeClr val="tx1"/>
                </a:solidFill>
                <a:latin typeface="Calibri" pitchFamily="34" charset="0"/>
                <a:ea typeface="ＭＳ Ｐゴシック" charset="-128"/>
              </a:defRPr>
            </a:lvl9pPr>
          </a:lstStyle>
          <a:p>
            <a:pPr fontAlgn="base">
              <a:spcBef>
                <a:spcPct val="0"/>
              </a:spcBef>
              <a:spcAft>
                <a:spcPct val="0"/>
              </a:spcAft>
            </a:pPr>
            <a:fld id="{7988F9AE-47C9-421A-9640-DC1132233561}" type="slidenum">
              <a:rPr lang="ja-JP" altLang="en-US"/>
              <a:pPr fontAlgn="base">
                <a:spcBef>
                  <a:spcPct val="0"/>
                </a:spcBef>
                <a:spcAft>
                  <a:spcPct val="0"/>
                </a:spcAft>
              </a:pPr>
              <a:t>1</a:t>
            </a:fld>
            <a:endParaRPr lang="ja-JP" altLang="en-US"/>
          </a:p>
        </p:txBody>
      </p:sp>
    </p:spTree>
    <p:extLst>
      <p:ext uri="{BB962C8B-B14F-4D97-AF65-F5344CB8AC3E}">
        <p14:creationId xmlns:p14="http://schemas.microsoft.com/office/powerpoint/2010/main" val="121418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4" y="3321888"/>
            <a:ext cx="12854145" cy="2292151"/>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2268380" y="6059594"/>
            <a:ext cx="10585768" cy="2732758"/>
          </a:xfrm>
        </p:spPr>
        <p:txBody>
          <a:bodyPr/>
          <a:lstStyle>
            <a:lvl1pPr marL="0" indent="0" algn="ctr">
              <a:buNone/>
              <a:defRPr>
                <a:solidFill>
                  <a:schemeClr val="tx1">
                    <a:tint val="75000"/>
                  </a:schemeClr>
                </a:solidFill>
              </a:defRPr>
            </a:lvl1pPr>
            <a:lvl2pPr marL="727037" indent="0" algn="ctr">
              <a:buNone/>
              <a:defRPr>
                <a:solidFill>
                  <a:schemeClr val="tx1">
                    <a:tint val="75000"/>
                  </a:schemeClr>
                </a:solidFill>
              </a:defRPr>
            </a:lvl2pPr>
            <a:lvl3pPr marL="1454074" indent="0" algn="ctr">
              <a:buNone/>
              <a:defRPr>
                <a:solidFill>
                  <a:schemeClr val="tx1">
                    <a:tint val="75000"/>
                  </a:schemeClr>
                </a:solidFill>
              </a:defRPr>
            </a:lvl3pPr>
            <a:lvl4pPr marL="2181113" indent="0" algn="ctr">
              <a:buNone/>
              <a:defRPr>
                <a:solidFill>
                  <a:schemeClr val="tx1">
                    <a:tint val="75000"/>
                  </a:schemeClr>
                </a:solidFill>
              </a:defRPr>
            </a:lvl4pPr>
            <a:lvl5pPr marL="2908148" indent="0" algn="ctr">
              <a:buNone/>
              <a:defRPr>
                <a:solidFill>
                  <a:schemeClr val="tx1">
                    <a:tint val="75000"/>
                  </a:schemeClr>
                </a:solidFill>
              </a:defRPr>
            </a:lvl5pPr>
            <a:lvl6pPr marL="3635184" indent="0" algn="ctr">
              <a:buNone/>
              <a:defRPr>
                <a:solidFill>
                  <a:schemeClr val="tx1">
                    <a:tint val="75000"/>
                  </a:schemeClr>
                </a:solidFill>
              </a:defRPr>
            </a:lvl6pPr>
            <a:lvl7pPr marL="4362222" indent="0" algn="ctr">
              <a:buNone/>
              <a:defRPr>
                <a:solidFill>
                  <a:schemeClr val="tx1">
                    <a:tint val="75000"/>
                  </a:schemeClr>
                </a:solidFill>
              </a:defRPr>
            </a:lvl7pPr>
            <a:lvl8pPr marL="5089259" indent="0" algn="ctr">
              <a:buNone/>
              <a:defRPr>
                <a:solidFill>
                  <a:schemeClr val="tx1">
                    <a:tint val="75000"/>
                  </a:schemeClr>
                </a:solidFill>
              </a:defRPr>
            </a:lvl8pPr>
            <a:lvl9pPr marL="5816295"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756128" y="428236"/>
            <a:ext cx="9955663" cy="912404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9" y="6871503"/>
            <a:ext cx="12854145" cy="2123829"/>
          </a:xfrm>
        </p:spPr>
        <p:txBody>
          <a:bodyPr anchor="t"/>
          <a:lstStyle>
            <a:lvl1pPr algn="l">
              <a:defRPr sz="65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194579" y="4532322"/>
            <a:ext cx="12854145" cy="2339181"/>
          </a:xfrm>
        </p:spPr>
        <p:txBody>
          <a:bodyPr anchor="b"/>
          <a:lstStyle>
            <a:lvl1pPr marL="0" indent="0">
              <a:buNone/>
              <a:defRPr sz="3300">
                <a:solidFill>
                  <a:schemeClr val="tx1">
                    <a:tint val="75000"/>
                  </a:schemeClr>
                </a:solidFill>
              </a:defRPr>
            </a:lvl1pPr>
            <a:lvl2pPr marL="727037" indent="0">
              <a:buNone/>
              <a:defRPr sz="3000">
                <a:solidFill>
                  <a:schemeClr val="tx1">
                    <a:tint val="75000"/>
                  </a:schemeClr>
                </a:solidFill>
              </a:defRPr>
            </a:lvl2pPr>
            <a:lvl3pPr marL="1454074" indent="0">
              <a:buNone/>
              <a:defRPr sz="2500">
                <a:solidFill>
                  <a:schemeClr val="tx1">
                    <a:tint val="75000"/>
                  </a:schemeClr>
                </a:solidFill>
              </a:defRPr>
            </a:lvl3pPr>
            <a:lvl4pPr marL="2181113" indent="0">
              <a:buNone/>
              <a:defRPr sz="2300">
                <a:solidFill>
                  <a:schemeClr val="tx1">
                    <a:tint val="75000"/>
                  </a:schemeClr>
                </a:solidFill>
              </a:defRPr>
            </a:lvl4pPr>
            <a:lvl5pPr marL="2908148" indent="0">
              <a:buNone/>
              <a:defRPr sz="2300">
                <a:solidFill>
                  <a:schemeClr val="tx1">
                    <a:tint val="75000"/>
                  </a:schemeClr>
                </a:solidFill>
              </a:defRPr>
            </a:lvl5pPr>
            <a:lvl6pPr marL="3635184" indent="0">
              <a:buNone/>
              <a:defRPr sz="2300">
                <a:solidFill>
                  <a:schemeClr val="tx1">
                    <a:tint val="75000"/>
                  </a:schemeClr>
                </a:solidFill>
              </a:defRPr>
            </a:lvl6pPr>
            <a:lvl7pPr marL="4362222" indent="0">
              <a:buNone/>
              <a:defRPr sz="2300">
                <a:solidFill>
                  <a:schemeClr val="tx1">
                    <a:tint val="75000"/>
                  </a:schemeClr>
                </a:solidFill>
              </a:defRPr>
            </a:lvl7pPr>
            <a:lvl8pPr marL="5089259" indent="0">
              <a:buNone/>
              <a:defRPr sz="2300">
                <a:solidFill>
                  <a:schemeClr val="tx1">
                    <a:tint val="75000"/>
                  </a:schemeClr>
                </a:solidFill>
              </a:defRPr>
            </a:lvl8pPr>
            <a:lvl9pPr marL="5816295" indent="0">
              <a:buNone/>
              <a:defRPr sz="23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756127"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7687283"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756132" y="2393643"/>
            <a:ext cx="6681741"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756132" y="3391196"/>
            <a:ext cx="6681741"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7682037" y="2393643"/>
            <a:ext cx="6684366"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7682037" y="3391196"/>
            <a:ext cx="6684366"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1" y="425756"/>
            <a:ext cx="4975207" cy="1811938"/>
          </a:xfrm>
        </p:spPr>
        <p:txBody>
          <a:bodyPr anchor="b"/>
          <a:lstStyle>
            <a:lvl1pPr algn="l">
              <a:defRPr sz="3300" b="1"/>
            </a:lvl1pPr>
          </a:lstStyle>
          <a:p>
            <a:r>
              <a:rPr kumimoji="1" lang="ja-JP" altLang="en-US"/>
              <a:t>マスタ タイトルの書式設定</a:t>
            </a:r>
          </a:p>
        </p:txBody>
      </p:sp>
      <p:sp>
        <p:nvSpPr>
          <p:cNvPr id="3" name="コンテンツ プレースホルダ 2"/>
          <p:cNvSpPr>
            <a:spLocks noGrp="1"/>
          </p:cNvSpPr>
          <p:nvPr>
            <p:ph idx="1"/>
          </p:nvPr>
        </p:nvSpPr>
        <p:spPr>
          <a:xfrm>
            <a:off x="5912487" y="425759"/>
            <a:ext cx="8453912" cy="9126522"/>
          </a:xfrm>
        </p:spPr>
        <p:txBody>
          <a:bodyPr/>
          <a:lstStyle>
            <a:lvl1pPr>
              <a:defRPr sz="5100"/>
            </a:lvl1pPr>
            <a:lvl2pPr>
              <a:defRPr sz="4500"/>
            </a:lvl2pPr>
            <a:lvl3pPr>
              <a:defRPr sz="3800"/>
            </a:lvl3pPr>
            <a:lvl4pPr>
              <a:defRPr sz="3300"/>
            </a:lvl4pPr>
            <a:lvl5pPr>
              <a:defRPr sz="3300"/>
            </a:lvl5pPr>
            <a:lvl6pPr>
              <a:defRPr sz="3300"/>
            </a:lvl6pPr>
            <a:lvl7pPr>
              <a:defRPr sz="3300"/>
            </a:lvl7pPr>
            <a:lvl8pPr>
              <a:defRPr sz="3300"/>
            </a:lvl8pPr>
            <a:lvl9pPr>
              <a:defRPr sz="3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756131" y="2237697"/>
            <a:ext cx="4975207" cy="7314584"/>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0"/>
            <a:ext cx="9073515" cy="883692"/>
          </a:xfrm>
        </p:spPr>
        <p:txBody>
          <a:bodyPr anchor="b"/>
          <a:lstStyle>
            <a:lvl1pPr algn="l">
              <a:defRPr sz="3300" b="1"/>
            </a:lvl1pPr>
          </a:lstStyle>
          <a:p>
            <a:r>
              <a:rPr kumimoji="1" lang="ja-JP" altLang="en-US"/>
              <a:t>マスタ タイトルの書式設定</a:t>
            </a:r>
          </a:p>
        </p:txBody>
      </p:sp>
      <p:sp>
        <p:nvSpPr>
          <p:cNvPr id="3" name="図プレースホルダ 2"/>
          <p:cNvSpPr>
            <a:spLocks noGrp="1"/>
          </p:cNvSpPr>
          <p:nvPr>
            <p:ph type="pic" idx="1"/>
          </p:nvPr>
        </p:nvSpPr>
        <p:spPr>
          <a:xfrm>
            <a:off x="2964122" y="955476"/>
            <a:ext cx="9073515" cy="6416040"/>
          </a:xfrm>
        </p:spPr>
        <p:txBody>
          <a:bodyPr/>
          <a:lstStyle>
            <a:lvl1pPr marL="0" indent="0">
              <a:buNone/>
              <a:defRPr sz="5100"/>
            </a:lvl1pPr>
            <a:lvl2pPr marL="727037" indent="0">
              <a:buNone/>
              <a:defRPr sz="4500"/>
            </a:lvl2pPr>
            <a:lvl3pPr marL="1454074" indent="0">
              <a:buNone/>
              <a:defRPr sz="3800"/>
            </a:lvl3pPr>
            <a:lvl4pPr marL="2181113" indent="0">
              <a:buNone/>
              <a:defRPr sz="3300"/>
            </a:lvl4pPr>
            <a:lvl5pPr marL="2908148" indent="0">
              <a:buNone/>
              <a:defRPr sz="3300"/>
            </a:lvl5pPr>
            <a:lvl6pPr marL="3635184" indent="0">
              <a:buNone/>
              <a:defRPr sz="3300"/>
            </a:lvl6pPr>
            <a:lvl7pPr marL="4362222" indent="0">
              <a:buNone/>
              <a:defRPr sz="3300"/>
            </a:lvl7pPr>
            <a:lvl8pPr marL="5089259" indent="0">
              <a:buNone/>
              <a:defRPr sz="3300"/>
            </a:lvl8pPr>
            <a:lvl9pPr marL="5816295" indent="0">
              <a:buNone/>
              <a:defRPr sz="3300"/>
            </a:lvl9pPr>
          </a:lstStyle>
          <a:p>
            <a:endParaRPr kumimoji="1" lang="ja-JP" altLang="en-US"/>
          </a:p>
        </p:txBody>
      </p:sp>
      <p:sp>
        <p:nvSpPr>
          <p:cNvPr id="4" name="テキスト プレースホルダ 3"/>
          <p:cNvSpPr>
            <a:spLocks noGrp="1"/>
          </p:cNvSpPr>
          <p:nvPr>
            <p:ph type="body" sz="half" idx="2"/>
          </p:nvPr>
        </p:nvSpPr>
        <p:spPr>
          <a:xfrm>
            <a:off x="2964122" y="8369075"/>
            <a:ext cx="9073515" cy="1254989"/>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56127" y="428235"/>
            <a:ext cx="13610273" cy="1782234"/>
          </a:xfrm>
          <a:prstGeom prst="rect">
            <a:avLst/>
          </a:prstGeom>
        </p:spPr>
        <p:txBody>
          <a:bodyPr vert="horz" lIns="145400" tIns="72700" rIns="145400" bIns="7270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756127" y="2495128"/>
            <a:ext cx="13610273" cy="7057149"/>
          </a:xfrm>
          <a:prstGeom prst="rect">
            <a:avLst/>
          </a:prstGeom>
        </p:spPr>
        <p:txBody>
          <a:bodyPr vert="horz" lIns="145400" tIns="72700" rIns="145400" bIns="7270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756132" y="9911200"/>
            <a:ext cx="3528590" cy="569325"/>
          </a:xfrm>
          <a:prstGeom prst="rect">
            <a:avLst/>
          </a:prstGeom>
        </p:spPr>
        <p:txBody>
          <a:bodyPr vert="horz" lIns="145400" tIns="72700" rIns="145400" bIns="72700" rtlCol="0" anchor="ctr"/>
          <a:lstStyle>
            <a:lvl1pPr algn="l">
              <a:defRPr sz="2000">
                <a:solidFill>
                  <a:schemeClr val="tx1">
                    <a:tint val="75000"/>
                  </a:schemeClr>
                </a:solidFill>
              </a:defRPr>
            </a:lvl1pPr>
          </a:lstStyle>
          <a:p>
            <a:fld id="{E90ED720-0104-4369-84BC-D37694168613}" type="datetimeFigureOut">
              <a:rPr kumimoji="1" lang="ja-JP" altLang="en-US" smtClean="0"/>
              <a:t>2025/7/23</a:t>
            </a:fld>
            <a:endParaRPr kumimoji="1" lang="ja-JP" altLang="en-US"/>
          </a:p>
        </p:txBody>
      </p:sp>
      <p:sp>
        <p:nvSpPr>
          <p:cNvPr id="5" name="フッター プレースホルダ 4"/>
          <p:cNvSpPr>
            <a:spLocks noGrp="1"/>
          </p:cNvSpPr>
          <p:nvPr>
            <p:ph type="ftr" sz="quarter" idx="3"/>
          </p:nvPr>
        </p:nvSpPr>
        <p:spPr>
          <a:xfrm>
            <a:off x="5166864" y="9911200"/>
            <a:ext cx="4788800" cy="569325"/>
          </a:xfrm>
          <a:prstGeom prst="rect">
            <a:avLst/>
          </a:prstGeom>
        </p:spPr>
        <p:txBody>
          <a:bodyPr vert="horz" lIns="145400" tIns="72700" rIns="145400" bIns="72700" rtlCol="0" anchor="ctr"/>
          <a:lstStyle>
            <a:lvl1pPr algn="ctr">
              <a:defRPr sz="20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837813" y="9911200"/>
            <a:ext cx="3528590" cy="569325"/>
          </a:xfrm>
          <a:prstGeom prst="rect">
            <a:avLst/>
          </a:prstGeom>
        </p:spPr>
        <p:txBody>
          <a:bodyPr vert="horz" lIns="145400" tIns="72700" rIns="145400" bIns="72700" rtlCol="0" anchor="ctr"/>
          <a:lstStyle>
            <a:lvl1pPr algn="r">
              <a:defRPr sz="20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4074" rtl="0" eaLnBrk="1" latinLnBrk="0" hangingPunct="1">
        <a:spcBef>
          <a:spcPct val="0"/>
        </a:spcBef>
        <a:buNone/>
        <a:defRPr kumimoji="1" sz="7100" kern="1200">
          <a:solidFill>
            <a:schemeClr val="tx1"/>
          </a:solidFill>
          <a:latin typeface="+mj-lt"/>
          <a:ea typeface="+mj-ea"/>
          <a:cs typeface="+mj-cs"/>
        </a:defRPr>
      </a:lvl1pPr>
    </p:titleStyle>
    <p:bodyStyle>
      <a:lvl1pPr marL="545278" indent="-545278" algn="l" defTabSz="1454074" rtl="0" eaLnBrk="1" latinLnBrk="0" hangingPunct="1">
        <a:spcBef>
          <a:spcPct val="20000"/>
        </a:spcBef>
        <a:buFont typeface="Arial" pitchFamily="34" charset="0"/>
        <a:buChar char="•"/>
        <a:defRPr kumimoji="1" sz="5100" kern="1200">
          <a:solidFill>
            <a:schemeClr val="tx1"/>
          </a:solidFill>
          <a:latin typeface="+mn-lt"/>
          <a:ea typeface="+mn-ea"/>
          <a:cs typeface="+mn-cs"/>
        </a:defRPr>
      </a:lvl1pPr>
      <a:lvl2pPr marL="1181436" indent="-454399" algn="l" defTabSz="1454074" rtl="0" eaLnBrk="1" latinLnBrk="0" hangingPunct="1">
        <a:spcBef>
          <a:spcPct val="20000"/>
        </a:spcBef>
        <a:buFont typeface="Arial" pitchFamily="34" charset="0"/>
        <a:buChar char="–"/>
        <a:defRPr kumimoji="1" sz="4500" kern="1200">
          <a:solidFill>
            <a:schemeClr val="tx1"/>
          </a:solidFill>
          <a:latin typeface="+mn-lt"/>
          <a:ea typeface="+mn-ea"/>
          <a:cs typeface="+mn-cs"/>
        </a:defRPr>
      </a:lvl2pPr>
      <a:lvl3pPr marL="1817593" indent="-363520" algn="l" defTabSz="1454074" rtl="0" eaLnBrk="1" latinLnBrk="0" hangingPunct="1">
        <a:spcBef>
          <a:spcPct val="20000"/>
        </a:spcBef>
        <a:buFont typeface="Arial" pitchFamily="34" charset="0"/>
        <a:buChar char="•"/>
        <a:defRPr kumimoji="1" sz="3800" kern="1200">
          <a:solidFill>
            <a:schemeClr val="tx1"/>
          </a:solidFill>
          <a:latin typeface="+mn-lt"/>
          <a:ea typeface="+mn-ea"/>
          <a:cs typeface="+mn-cs"/>
        </a:defRPr>
      </a:lvl3pPr>
      <a:lvl4pPr marL="2544629"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4pPr>
      <a:lvl5pPr marL="3271667"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5pPr>
      <a:lvl6pPr marL="3998703"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6pPr>
      <a:lvl7pPr marL="4725741"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7pPr>
      <a:lvl8pPr marL="5452776"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8pPr>
      <a:lvl9pPr marL="6179814"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9pPr>
    </p:bodyStyle>
    <p:other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image" Target="../media/image1.jpeg"/><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notesSlide" Target="../notesSlides/notesSlide1.xml"/><Relationship Id="rId16" Type="http://schemas.openxmlformats.org/officeDocument/2006/relationships/image" Target="../media/image13.jpeg"/><Relationship Id="rId1" Type="http://schemas.openxmlformats.org/officeDocument/2006/relationships/slideLayout" Target="../slideLayouts/slideLayout6.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hyperlink" Target="https://www.irasutoya.com/2018/05/blog-post_426.html" TargetMode="External"/><Relationship Id="rId9" Type="http://schemas.openxmlformats.org/officeDocument/2006/relationships/image" Target="../media/image6.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69309" y="1732696"/>
            <a:ext cx="7058474" cy="1649256"/>
          </a:xfrm>
          <a:prstGeom prst="rect">
            <a:avLst/>
          </a:prstGeom>
          <a:solidFill>
            <a:schemeClr val="accent3">
              <a:lumMod val="20000"/>
              <a:lumOff val="80000"/>
            </a:schemeClr>
          </a:solidFill>
          <a:ln w="19050">
            <a:solidFill>
              <a:schemeClr val="accent3">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90000" tIns="36000" rIns="90000" bIns="72000" anchor="t">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nSpc>
                <a:spcPts val="1200"/>
              </a:lnSpc>
              <a:spcBef>
                <a:spcPts val="0"/>
              </a:spcBef>
              <a:spcAft>
                <a:spcPts val="0"/>
              </a:spcAft>
            </a:pPr>
            <a:endParaRPr lang="en-US" altLang="ja-JP" sz="14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0"/>
              </a:spcBef>
              <a:spcAft>
                <a:spcPts val="300"/>
              </a:spcAft>
            </a:pPr>
            <a:r>
              <a:rPr lang="ja-JP" altLang="en-US" sz="14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“もったいない</a:t>
            </a:r>
            <a:r>
              <a:rPr lang="ja-JP" altLang="en-US" sz="1400" b="1"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やん</a:t>
            </a:r>
            <a:r>
              <a:rPr lang="ja-JP" altLang="en-US" sz="14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食の都大阪でおいしく食べきろう　</a:t>
            </a:r>
            <a:r>
              <a:rPr lang="en-US" altLang="ja-JP" sz="14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a:spcBef>
                <a:spcPts val="0"/>
              </a:spcBef>
              <a:spcAft>
                <a:spcPts val="0"/>
              </a:spcAft>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「天下の台所」として栄えた大阪には、大阪商人によって厳しくチェックされた安くておいしい食べ</a:t>
            </a:r>
          </a:p>
          <a:p>
            <a:pPr>
              <a:spcBef>
                <a:spcPts val="0"/>
              </a:spcBef>
              <a:spcAft>
                <a:spcPts val="0"/>
              </a:spcAft>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もの屋が軒を連ねていた。庶民の食べものは、つつましいが、食材を驚くほど立派に活かし、味に</a:t>
            </a:r>
          </a:p>
          <a:p>
            <a:pPr>
              <a:spcBef>
                <a:spcPts val="0"/>
              </a:spcBef>
              <a:spcAft>
                <a:spcPts val="0"/>
              </a:spcAft>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もこだわり工夫されたものであった。現在も、大阪には安くておいしいものが身近にあふれ、食材の</a:t>
            </a:r>
          </a:p>
          <a:p>
            <a:pPr>
              <a:spcBef>
                <a:spcPts val="0"/>
              </a:spcBef>
              <a:spcAft>
                <a:spcPts val="0"/>
              </a:spcAft>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質を見極め、良い食材を余すところなく使い切る「始末の心」が受け継がれている。</a:t>
            </a:r>
          </a:p>
          <a:p>
            <a:pPr>
              <a:spcBef>
                <a:spcPts val="0"/>
              </a:spcBef>
              <a:spcAft>
                <a:spcPts val="0"/>
              </a:spcAft>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このような大阪の歴史と文化、府民に培われた精神をもとに、食品ロス削減についても、</a:t>
            </a:r>
          </a:p>
          <a:p>
            <a:pPr>
              <a:spcBef>
                <a:spcPts val="0"/>
              </a:spcBef>
              <a:spcAft>
                <a:spcPts val="0"/>
              </a:spcAft>
            </a:pP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府民の「もったいない」と「おいしさを追求する」心を大切にし、事業者、消費者、行政が一体</a:t>
            </a: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0"/>
              </a:spcBef>
              <a:spcAft>
                <a:spcPts val="0"/>
              </a:spcAft>
            </a:pP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となって、</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もったいない</a:t>
            </a:r>
            <a:r>
              <a:rPr lang="ja-JP" altLang="en-US" sz="1100" b="1"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やん</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！”食の都大阪でおいしく食べきろう</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をスローガンに取組を進める。</a:t>
            </a: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p:cNvSpPr/>
          <p:nvPr/>
        </p:nvSpPr>
        <p:spPr>
          <a:xfrm>
            <a:off x="145669" y="1566312"/>
            <a:ext cx="3620787" cy="293582"/>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1</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章　食品ロス削減に向けた基本的な方向</a:t>
            </a:r>
            <a:endParaRPr lang="ja-JP" sz="14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71" name="角丸四角形 70"/>
          <p:cNvSpPr/>
          <p:nvPr/>
        </p:nvSpPr>
        <p:spPr>
          <a:xfrm>
            <a:off x="202095" y="4829022"/>
            <a:ext cx="1375602" cy="288032"/>
          </a:xfrm>
          <a:prstGeom prst="roundRect">
            <a:avLst>
              <a:gd name="adj" fmla="val 0"/>
            </a:avLst>
          </a:prstGeom>
          <a:noFill/>
          <a:ln>
            <a:noFill/>
          </a:ln>
        </p:spPr>
        <p:style>
          <a:lnRef idx="2">
            <a:schemeClr val="dk1"/>
          </a:lnRef>
          <a:fillRef idx="1">
            <a:schemeClr val="lt1"/>
          </a:fillRef>
          <a:effectRef idx="0">
            <a:schemeClr val="dk1"/>
          </a:effectRef>
          <a:fontRef idx="minor">
            <a:schemeClr val="dk1"/>
          </a:fontRef>
        </p:style>
        <p:txBody>
          <a:bodyPr rtlCol="0" anchor="ctr"/>
          <a:lstStyle/>
          <a:p>
            <a:endParaRPr lang="ja-JP" altLang="en-US" sz="1200" b="1" dirty="0">
              <a:latin typeface="Meiryo UI" pitchFamily="50" charset="-128"/>
              <a:ea typeface="Meiryo UI" pitchFamily="50" charset="-128"/>
              <a:cs typeface="Meiryo UI" pitchFamily="50" charset="-128"/>
            </a:endParaRPr>
          </a:p>
        </p:txBody>
      </p:sp>
      <p:sp>
        <p:nvSpPr>
          <p:cNvPr id="35" name="角丸四角形 34"/>
          <p:cNvSpPr/>
          <p:nvPr/>
        </p:nvSpPr>
        <p:spPr>
          <a:xfrm>
            <a:off x="69309" y="3620236"/>
            <a:ext cx="7041072" cy="2202685"/>
          </a:xfrm>
          <a:prstGeom prst="roundRect">
            <a:avLst>
              <a:gd name="adj" fmla="val 0"/>
            </a:avLst>
          </a:prstGeom>
          <a:solidFill>
            <a:schemeClr val="accent3">
              <a:lumMod val="20000"/>
              <a:lumOff val="80000"/>
            </a:schemeClr>
          </a:solidFill>
          <a:ln w="1905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10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〇「食品ロスの削減の推進に関する法律」第</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条に基づく「食品ロスの削減の推進に関する基本的な方針」を踏まえ、</a:t>
            </a:r>
          </a:p>
          <a:p>
            <a:pPr lvl="0">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同法第</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条の規定に基づく都道府県食品ロス削減推進計画として本計画を策定</a:t>
            </a:r>
          </a:p>
          <a:p>
            <a:pPr lvl="0">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〇本計画は、「大阪府循環型社会推進計画」等との調和を図り、「大阪府環境総合計画」の考え方を踏まえる</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0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〇国の「基本方針」及び</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SDG</a:t>
            </a:r>
            <a:r>
              <a:rPr lang="ja-JP" altLang="en-US" sz="1100"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ｓ</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を踏まえ、</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年度までの</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年計画</a:t>
            </a:r>
          </a:p>
          <a:p>
            <a:pPr>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〇国の「基本方針」を踏まえ、計画の中間年である</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年度を目途に、施策の進捗状況等を見極め、見直しを検討</a:t>
            </a:r>
          </a:p>
          <a:p>
            <a:pPr>
              <a:lnSpc>
                <a:spcPts val="12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〇府、市町村、事業者、消費者が主体となり、連携・協働して、取組を進めていく。</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55626" y="764298"/>
            <a:ext cx="7085840" cy="749220"/>
          </a:xfrm>
          <a:prstGeom prst="rect">
            <a:avLst/>
          </a:prstGeom>
          <a:solidFill>
            <a:schemeClr val="accent3">
              <a:lumMod val="20000"/>
              <a:lumOff val="80000"/>
            </a:schemeClr>
          </a:solidFill>
          <a:ln w="19050">
            <a:solidFill>
              <a:schemeClr val="accent3">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90000" tIns="72000" rIns="90000" bIns="72000" anchor="t" anchorCtr="0">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just">
              <a:lnSpc>
                <a:spcPts val="10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食品ロスの問題は</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2015</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年に国連で採択された「持続可能な開発のための</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アジェンダ」 において言及されるなど、世界</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的にも大きな課題である。府においても、削減目標の実現に向け、事業者、消費者、行政等多様な主体が連携し、食品ロス</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削減の取組を総合的かつ効果的に推進するため、本計画を新たに策定することとした。</a:t>
            </a:r>
          </a:p>
        </p:txBody>
      </p:sp>
      <p:sp>
        <p:nvSpPr>
          <p:cNvPr id="50" name="正方形/長方形 49"/>
          <p:cNvSpPr/>
          <p:nvPr/>
        </p:nvSpPr>
        <p:spPr>
          <a:xfrm>
            <a:off x="137946" y="3447184"/>
            <a:ext cx="2403034" cy="267192"/>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2</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章　計画の基本的事項</a:t>
            </a:r>
            <a:endParaRPr lang="ja-JP"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65" name="角丸四角形 64"/>
          <p:cNvSpPr/>
          <p:nvPr/>
        </p:nvSpPr>
        <p:spPr>
          <a:xfrm>
            <a:off x="202095" y="3760942"/>
            <a:ext cx="1426402" cy="23525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計画の位置づけ</a:t>
            </a:r>
          </a:p>
        </p:txBody>
      </p:sp>
      <p:sp>
        <p:nvSpPr>
          <p:cNvPr id="66" name="角丸四角形 65"/>
          <p:cNvSpPr/>
          <p:nvPr/>
        </p:nvSpPr>
        <p:spPr>
          <a:xfrm>
            <a:off x="202095" y="4637380"/>
            <a:ext cx="1275873" cy="24267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計画期間</a:t>
            </a:r>
          </a:p>
        </p:txBody>
      </p:sp>
      <p:sp>
        <p:nvSpPr>
          <p:cNvPr id="68" name="正方形/長方形 67"/>
          <p:cNvSpPr/>
          <p:nvPr/>
        </p:nvSpPr>
        <p:spPr>
          <a:xfrm>
            <a:off x="7278110" y="663165"/>
            <a:ext cx="2208047" cy="326987"/>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5</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章　基本的施策の推進</a:t>
            </a:r>
          </a:p>
        </p:txBody>
      </p:sp>
      <p:sp>
        <p:nvSpPr>
          <p:cNvPr id="82" name="角丸四角形 81"/>
          <p:cNvSpPr/>
          <p:nvPr/>
        </p:nvSpPr>
        <p:spPr>
          <a:xfrm>
            <a:off x="10637030" y="7560009"/>
            <a:ext cx="2338058"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施策・事業の効果的な推進体制</a:t>
            </a:r>
          </a:p>
        </p:txBody>
      </p:sp>
      <p:sp>
        <p:nvSpPr>
          <p:cNvPr id="38" name="正方形/長方形 37"/>
          <p:cNvSpPr/>
          <p:nvPr/>
        </p:nvSpPr>
        <p:spPr>
          <a:xfrm>
            <a:off x="151295" y="651274"/>
            <a:ext cx="877405" cy="281721"/>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 はじめに</a:t>
            </a:r>
            <a:endParaRPr lang="ja-JP" sz="14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pic>
        <p:nvPicPr>
          <p:cNvPr id="40" name="図 3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89600" y="1882779"/>
            <a:ext cx="1409632" cy="1408141"/>
          </a:xfrm>
          <a:prstGeom prst="rect">
            <a:avLst/>
          </a:prstGeom>
        </p:spPr>
      </p:pic>
      <p:sp>
        <p:nvSpPr>
          <p:cNvPr id="41" name="角丸四角形 40"/>
          <p:cNvSpPr/>
          <p:nvPr/>
        </p:nvSpPr>
        <p:spPr>
          <a:xfrm>
            <a:off x="196543" y="5355338"/>
            <a:ext cx="1424210" cy="243796"/>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計画の実施主体</a:t>
            </a:r>
          </a:p>
        </p:txBody>
      </p:sp>
      <p:sp>
        <p:nvSpPr>
          <p:cNvPr id="42" name="角丸四角形 41"/>
          <p:cNvSpPr/>
          <p:nvPr/>
        </p:nvSpPr>
        <p:spPr>
          <a:xfrm>
            <a:off x="72469" y="6068122"/>
            <a:ext cx="7055314" cy="2876838"/>
          </a:xfrm>
          <a:prstGeom prst="roundRect">
            <a:avLst>
              <a:gd name="adj" fmla="val 0"/>
            </a:avLst>
          </a:prstGeom>
          <a:solidFill>
            <a:schemeClr val="accent3">
              <a:lumMod val="20000"/>
              <a:lumOff val="80000"/>
            </a:schemeClr>
          </a:solidFill>
          <a:ln w="1905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10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 全国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年間発生量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612</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万トン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事業系</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328  </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万トン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家庭系</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284  </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万トン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2017</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年度推計）</a:t>
            </a:r>
          </a:p>
          <a:p>
            <a:pPr>
              <a:spcAft>
                <a:spcPts val="300"/>
              </a:spcAft>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〇大阪府：年間発生量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43.1</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万トン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事業系</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22.3</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万トン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家庭系</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20.8</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万トン　（</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年度推計）</a:t>
            </a: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全国：「平成</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年度消費者の意識に関する調査」による</a:t>
            </a:r>
          </a:p>
          <a:p>
            <a:pPr lvl="0">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大阪府：「令和</a:t>
            </a:r>
            <a:r>
              <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年度食品ロス削減に係る府民の意識調査」による</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2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ja-JP" altLang="en-US" sz="11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ja-JP" altLang="en-US" sz="11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endPar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正方形/長方形 73"/>
          <p:cNvSpPr/>
          <p:nvPr/>
        </p:nvSpPr>
        <p:spPr>
          <a:xfrm>
            <a:off x="137946" y="5875472"/>
            <a:ext cx="2161501" cy="283281"/>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3</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章　食品ロスの現状</a:t>
            </a:r>
          </a:p>
        </p:txBody>
      </p:sp>
      <p:sp>
        <p:nvSpPr>
          <p:cNvPr id="47" name="角丸四角形 46"/>
          <p:cNvSpPr/>
          <p:nvPr/>
        </p:nvSpPr>
        <p:spPr>
          <a:xfrm>
            <a:off x="182057" y="6216178"/>
            <a:ext cx="1275873" cy="24267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食品ロス量</a:t>
            </a:r>
          </a:p>
        </p:txBody>
      </p:sp>
      <p:sp>
        <p:nvSpPr>
          <p:cNvPr id="49" name="角丸四角形 48"/>
          <p:cNvSpPr/>
          <p:nvPr/>
        </p:nvSpPr>
        <p:spPr>
          <a:xfrm>
            <a:off x="60547" y="9062112"/>
            <a:ext cx="7052154" cy="1561799"/>
          </a:xfrm>
          <a:prstGeom prst="roundRect">
            <a:avLst>
              <a:gd name="adj" fmla="val 0"/>
            </a:avLst>
          </a:prstGeom>
          <a:solidFill>
            <a:schemeClr val="accent3">
              <a:lumMod val="20000"/>
              <a:lumOff val="80000"/>
            </a:schemeClr>
          </a:solidFill>
          <a:ln w="1905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24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〇国の「基本方針」を踏まえ、</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事業系家庭系ともに</a:t>
            </a: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spcAft>
                <a:spcPts val="600"/>
              </a:spcAft>
            </a:pP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年度に食品ロス量の半減を目指す。</a:t>
            </a: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20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600"/>
              </a:lnSpc>
            </a:pPr>
            <a:endPar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〇</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項目以上）の取組を行う府民の割合を</a:t>
            </a:r>
            <a:r>
              <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％とする。</a:t>
            </a:r>
            <a:endPar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600"/>
              </a:lnSpc>
            </a:pP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正方形/長方形 50"/>
          <p:cNvSpPr/>
          <p:nvPr/>
        </p:nvSpPr>
        <p:spPr>
          <a:xfrm>
            <a:off x="137946" y="8983624"/>
            <a:ext cx="1637066" cy="252918"/>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4</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章　将来目標</a:t>
            </a:r>
          </a:p>
        </p:txBody>
      </p:sp>
      <p:sp>
        <p:nvSpPr>
          <p:cNvPr id="54" name="角丸四角形 53"/>
          <p:cNvSpPr/>
          <p:nvPr/>
        </p:nvSpPr>
        <p:spPr>
          <a:xfrm>
            <a:off x="137946" y="9327574"/>
            <a:ext cx="1275873" cy="24267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食品ロス量</a:t>
            </a:r>
          </a:p>
        </p:txBody>
      </p:sp>
      <p:graphicFrame>
        <p:nvGraphicFramePr>
          <p:cNvPr id="46" name="表 45"/>
          <p:cNvGraphicFramePr>
            <a:graphicFrameLocks noGrp="1"/>
          </p:cNvGraphicFramePr>
          <p:nvPr>
            <p:extLst>
              <p:ext uri="{D42A27DB-BD31-4B8C-83A1-F6EECF244321}">
                <p14:modId xmlns:p14="http://schemas.microsoft.com/office/powerpoint/2010/main" val="3882032823"/>
              </p:ext>
            </p:extLst>
          </p:nvPr>
        </p:nvGraphicFramePr>
        <p:xfrm>
          <a:off x="3855466" y="9260896"/>
          <a:ext cx="3215791" cy="1050000"/>
        </p:xfrm>
        <a:graphic>
          <a:graphicData uri="http://schemas.openxmlformats.org/drawingml/2006/table">
            <a:tbl>
              <a:tblPr firstRow="1" firstCol="1" bandRow="1">
                <a:tableStyleId>{5940675A-B579-460E-94D1-54222C63F5DA}</a:tableStyleId>
              </a:tblPr>
              <a:tblGrid>
                <a:gridCol w="580572">
                  <a:extLst>
                    <a:ext uri="{9D8B030D-6E8A-4147-A177-3AD203B41FA5}">
                      <a16:colId xmlns:a16="http://schemas.microsoft.com/office/drawing/2014/main" val="20001"/>
                    </a:ext>
                  </a:extLst>
                </a:gridCol>
                <a:gridCol w="885371">
                  <a:extLst>
                    <a:ext uri="{9D8B030D-6E8A-4147-A177-3AD203B41FA5}">
                      <a16:colId xmlns:a16="http://schemas.microsoft.com/office/drawing/2014/main" val="20002"/>
                    </a:ext>
                  </a:extLst>
                </a:gridCol>
                <a:gridCol w="885372">
                  <a:extLst>
                    <a:ext uri="{9D8B030D-6E8A-4147-A177-3AD203B41FA5}">
                      <a16:colId xmlns:a16="http://schemas.microsoft.com/office/drawing/2014/main" val="20003"/>
                    </a:ext>
                  </a:extLst>
                </a:gridCol>
                <a:gridCol w="864476">
                  <a:extLst>
                    <a:ext uri="{9D8B030D-6E8A-4147-A177-3AD203B41FA5}">
                      <a16:colId xmlns:a16="http://schemas.microsoft.com/office/drawing/2014/main" val="2224120256"/>
                    </a:ext>
                  </a:extLst>
                </a:gridCol>
              </a:tblGrid>
              <a:tr h="359891">
                <a:tc>
                  <a:txBody>
                    <a:bodyPr/>
                    <a:lstStyle/>
                    <a:p>
                      <a:pPr algn="just">
                        <a:lnSpc>
                          <a:spcPct val="100000"/>
                        </a:lnSpc>
                        <a:spcAft>
                          <a:spcPts val="0"/>
                        </a:spcAft>
                      </a:pPr>
                      <a:r>
                        <a:rPr lang="ja-JP" altLang="en-US" sz="1000" kern="100" dirty="0">
                          <a:ln>
                            <a:noFill/>
                          </a:ln>
                          <a:effectLst/>
                          <a:latin typeface="Meiryo UI" panose="020B0604030504040204" pitchFamily="50" charset="-128"/>
                          <a:ea typeface="Meiryo UI" panose="020B0604030504040204" pitchFamily="50" charset="-128"/>
                        </a:rPr>
                        <a:t>　</a:t>
                      </a:r>
                      <a:endParaRPr lang="en-US" altLang="ja-JP" sz="1000" b="0" kern="100" dirty="0">
                        <a:ln>
                          <a:noFill/>
                        </a:ln>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kern="100" dirty="0">
                          <a:effectLst/>
                          <a:latin typeface="Meiryo UI" panose="020B0604030504040204" pitchFamily="50" charset="-128"/>
                          <a:ea typeface="Meiryo UI" panose="020B0604030504040204" pitchFamily="50" charset="-128"/>
                        </a:rPr>
                        <a:t>2000</a:t>
                      </a:r>
                      <a:r>
                        <a:rPr lang="ja-JP" altLang="en-US" sz="1000" kern="100" dirty="0">
                          <a:effectLst/>
                          <a:latin typeface="Meiryo UI" panose="020B0604030504040204" pitchFamily="50" charset="-128"/>
                          <a:ea typeface="Meiryo UI" panose="020B0604030504040204" pitchFamily="50" charset="-128"/>
                        </a:rPr>
                        <a:t>年度</a:t>
                      </a:r>
                      <a:endParaRPr lang="en-US" altLang="ja-JP" sz="1000" kern="100" dirty="0">
                        <a:effectLst/>
                        <a:latin typeface="Meiryo UI" panose="020B0604030504040204" pitchFamily="50" charset="-128"/>
                        <a:ea typeface="Meiryo UI" panose="020B0604030504040204" pitchFamily="50" charset="-128"/>
                      </a:endParaRPr>
                    </a:p>
                    <a:p>
                      <a:pPr algn="ctr">
                        <a:lnSpc>
                          <a:spcPct val="100000"/>
                        </a:lnSpc>
                        <a:spcAft>
                          <a:spcPts val="0"/>
                        </a:spcAft>
                      </a:pPr>
                      <a:r>
                        <a:rPr lang="ja-JP" altLang="en-US" sz="1000" kern="100" dirty="0">
                          <a:effectLst/>
                          <a:latin typeface="Meiryo UI" panose="020B0604030504040204" pitchFamily="50" charset="-128"/>
                          <a:ea typeface="Meiryo UI" panose="020B0604030504040204" pitchFamily="50" charset="-128"/>
                        </a:rPr>
                        <a:t>（基準年）</a:t>
                      </a:r>
                      <a:endParaRPr lang="ja-JP" sz="10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kern="100" dirty="0">
                          <a:effectLst/>
                          <a:latin typeface="Meiryo UI" panose="020B0604030504040204" pitchFamily="50" charset="-128"/>
                          <a:ea typeface="Meiryo UI" panose="020B0604030504040204" pitchFamily="50" charset="-128"/>
                        </a:rPr>
                        <a:t>2019</a:t>
                      </a:r>
                      <a:r>
                        <a:rPr lang="ja-JP" altLang="en-US" sz="1000" kern="100" dirty="0">
                          <a:effectLst/>
                          <a:latin typeface="Meiryo UI" panose="020B0604030504040204" pitchFamily="50" charset="-128"/>
                          <a:ea typeface="Meiryo UI" panose="020B0604030504040204" pitchFamily="50" charset="-128"/>
                        </a:rPr>
                        <a:t>年度（現状値）</a:t>
                      </a:r>
                      <a:endParaRPr lang="en-US" altLang="ja-JP" sz="1000" b="0" kern="100" dirty="0">
                        <a:solidFill>
                          <a:schemeClr val="tx1"/>
                        </a:solidFill>
                        <a:effectLst/>
                        <a:latin typeface="Meiryo UI" panose="020B0604030504040204" pitchFamily="50" charset="-128"/>
                        <a:ea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b="1" kern="100" dirty="0">
                          <a:solidFill>
                            <a:schemeClr val="tx1"/>
                          </a:solidFill>
                          <a:effectLst/>
                          <a:latin typeface="Meiryo UI" panose="020B0604030504040204" pitchFamily="50" charset="-128"/>
                          <a:ea typeface="Meiryo UI" panose="020B0604030504040204" pitchFamily="50" charset="-128"/>
                        </a:rPr>
                        <a:t>2030</a:t>
                      </a:r>
                      <a:r>
                        <a:rPr lang="ja-JP" altLang="en-US" sz="1000" b="1" kern="100" dirty="0">
                          <a:solidFill>
                            <a:schemeClr val="tx1"/>
                          </a:solidFill>
                          <a:effectLst/>
                          <a:latin typeface="Meiryo UI" panose="020B0604030504040204" pitchFamily="50" charset="-128"/>
                          <a:ea typeface="Meiryo UI" panose="020B0604030504040204" pitchFamily="50" charset="-128"/>
                        </a:rPr>
                        <a:t>年度（目標値）</a:t>
                      </a:r>
                      <a:endParaRPr lang="ja-JP" sz="10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solidFill>
                      <a:schemeClr val="bg1">
                        <a:lumMod val="85000"/>
                      </a:schemeClr>
                    </a:solidFill>
                  </a:tcPr>
                </a:tc>
                <a:extLst>
                  <a:ext uri="{0D108BD9-81ED-4DB2-BD59-A6C34878D82A}">
                    <a16:rowId xmlns:a16="http://schemas.microsoft.com/office/drawing/2014/main" val="10001"/>
                  </a:ext>
                </a:extLst>
              </a:tr>
              <a:tr h="214330">
                <a:tc>
                  <a:txBody>
                    <a:bodyPr/>
                    <a:lstStyle/>
                    <a:p>
                      <a:pPr algn="just">
                        <a:lnSpc>
                          <a:spcPct val="100000"/>
                        </a:lnSpc>
                        <a:spcAft>
                          <a:spcPts val="0"/>
                        </a:spcAft>
                      </a:pPr>
                      <a:r>
                        <a:rPr lang="ja-JP" altLang="en-US" sz="1000" kern="100" dirty="0">
                          <a:ln>
                            <a:noFill/>
                          </a:ln>
                          <a:effectLst/>
                          <a:latin typeface="Meiryo UI" panose="020B0604030504040204" pitchFamily="50" charset="-128"/>
                          <a:ea typeface="Meiryo UI" panose="020B0604030504040204" pitchFamily="50" charset="-128"/>
                        </a:rPr>
                        <a:t>事業系</a:t>
                      </a:r>
                      <a:endParaRPr lang="ja-JP" sz="1000" kern="100" dirty="0">
                        <a:ln>
                          <a:noFill/>
                        </a:ln>
                        <a:effectLst/>
                        <a:latin typeface="Meiryo UI" panose="020B0604030504040204" pitchFamily="50" charset="-128"/>
                        <a:ea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kern="100" dirty="0">
                          <a:effectLst/>
                          <a:latin typeface="Meiryo UI" panose="020B0604030504040204" pitchFamily="50" charset="-128"/>
                          <a:ea typeface="Meiryo UI" panose="020B0604030504040204" pitchFamily="50" charset="-128"/>
                        </a:rPr>
                        <a:t>33.2</a:t>
                      </a:r>
                      <a:endParaRPr lang="ja-JP" sz="10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kern="100" dirty="0">
                          <a:effectLst/>
                          <a:latin typeface="Meiryo UI" panose="020B0604030504040204" pitchFamily="50" charset="-128"/>
                          <a:ea typeface="Meiryo UI" panose="020B0604030504040204" pitchFamily="50" charset="-128"/>
                        </a:rPr>
                        <a:t>22.3</a:t>
                      </a:r>
                      <a:endParaRPr lang="ja-JP" sz="10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b="1" kern="100" dirty="0">
                          <a:solidFill>
                            <a:schemeClr val="tx1"/>
                          </a:solidFill>
                          <a:effectLst/>
                          <a:latin typeface="Meiryo UI" panose="020B0604030504040204" pitchFamily="50" charset="-128"/>
                          <a:ea typeface="Meiryo UI" panose="020B0604030504040204" pitchFamily="50" charset="-128"/>
                        </a:rPr>
                        <a:t>16.6</a:t>
                      </a:r>
                      <a:endParaRPr lang="ja-JP" altLang="ja-JP" sz="10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solidFill>
                      <a:schemeClr val="bg1">
                        <a:lumMod val="85000"/>
                      </a:schemeClr>
                    </a:solidFill>
                  </a:tcPr>
                </a:tc>
                <a:extLst>
                  <a:ext uri="{0D108BD9-81ED-4DB2-BD59-A6C34878D82A}">
                    <a16:rowId xmlns:a16="http://schemas.microsoft.com/office/drawing/2014/main" val="10002"/>
                  </a:ext>
                </a:extLst>
              </a:tr>
              <a:tr h="214330">
                <a:tc>
                  <a:txBody>
                    <a:bodyPr/>
                    <a:lstStyle/>
                    <a:p>
                      <a:pPr algn="just">
                        <a:lnSpc>
                          <a:spcPct val="100000"/>
                        </a:lnSpc>
                        <a:spcAft>
                          <a:spcPts val="0"/>
                        </a:spcAft>
                      </a:pPr>
                      <a:r>
                        <a:rPr lang="ja-JP" altLang="en-US" sz="1000" kern="100" dirty="0">
                          <a:effectLst/>
                          <a:latin typeface="Meiryo UI" panose="020B0604030504040204" pitchFamily="50" charset="-128"/>
                          <a:ea typeface="Meiryo UI" panose="020B0604030504040204" pitchFamily="50" charset="-128"/>
                        </a:rPr>
                        <a:t>家庭系</a:t>
                      </a:r>
                      <a:endParaRPr lang="ja-JP" sz="10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kern="100" dirty="0">
                          <a:effectLst/>
                          <a:latin typeface="Meiryo UI" panose="020B0604030504040204" pitchFamily="50" charset="-128"/>
                          <a:ea typeface="Meiryo UI" panose="020B0604030504040204" pitchFamily="50" charset="-128"/>
                        </a:rPr>
                        <a:t>32.2</a:t>
                      </a:r>
                      <a:endParaRPr lang="ja-JP" sz="10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kern="100" dirty="0">
                          <a:effectLst/>
                          <a:latin typeface="Meiryo UI" panose="020B0604030504040204" pitchFamily="50" charset="-128"/>
                          <a:ea typeface="Meiryo UI" panose="020B0604030504040204" pitchFamily="50" charset="-128"/>
                        </a:rPr>
                        <a:t>20.8</a:t>
                      </a:r>
                      <a:endParaRPr lang="ja-JP" sz="10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b="1" kern="100" dirty="0">
                          <a:solidFill>
                            <a:schemeClr val="tx1"/>
                          </a:solidFill>
                          <a:effectLst/>
                          <a:latin typeface="Meiryo UI" panose="020B0604030504040204" pitchFamily="50" charset="-128"/>
                          <a:ea typeface="Meiryo UI" panose="020B0604030504040204" pitchFamily="50" charset="-128"/>
                        </a:rPr>
                        <a:t>16.1</a:t>
                      </a:r>
                      <a:endParaRPr lang="ja-JP" altLang="ja-JP" sz="10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solidFill>
                      <a:schemeClr val="bg1">
                        <a:lumMod val="85000"/>
                      </a:schemeClr>
                    </a:solidFill>
                  </a:tcPr>
                </a:tc>
                <a:extLst>
                  <a:ext uri="{0D108BD9-81ED-4DB2-BD59-A6C34878D82A}">
                    <a16:rowId xmlns:a16="http://schemas.microsoft.com/office/drawing/2014/main" val="10003"/>
                  </a:ext>
                </a:extLst>
              </a:tr>
              <a:tr h="214330">
                <a:tc>
                  <a:txBody>
                    <a:bodyPr/>
                    <a:lstStyle/>
                    <a:p>
                      <a:pPr algn="ctr">
                        <a:lnSpc>
                          <a:spcPct val="100000"/>
                        </a:lnSpc>
                        <a:spcAft>
                          <a:spcPts val="0"/>
                        </a:spcAft>
                      </a:pPr>
                      <a:r>
                        <a:rPr lang="ja-JP" altLang="en-US" sz="1000" b="0" kern="100" dirty="0">
                          <a:effectLst/>
                          <a:latin typeface="Meiryo UI" panose="020B0604030504040204" pitchFamily="50" charset="-128"/>
                          <a:ea typeface="Meiryo UI" panose="020B0604030504040204" pitchFamily="50" charset="-128"/>
                          <a:cs typeface="Meiryo UI" panose="020B0604030504040204" pitchFamily="50" charset="-128"/>
                        </a:rPr>
                        <a:t>全体</a:t>
                      </a:r>
                      <a:endParaRPr lang="ja-JP" sz="10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b="0" kern="100" dirty="0">
                          <a:effectLst/>
                          <a:latin typeface="Meiryo UI" panose="020B0604030504040204" pitchFamily="50" charset="-128"/>
                          <a:ea typeface="Meiryo UI" panose="020B0604030504040204" pitchFamily="50" charset="-128"/>
                          <a:cs typeface="Meiryo UI" panose="020B0604030504040204" pitchFamily="50" charset="-128"/>
                        </a:rPr>
                        <a:t>65.4</a:t>
                      </a:r>
                      <a:endParaRPr lang="ja-JP" sz="10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43.1</a:t>
                      </a:r>
                      <a:endParaRPr lang="ja-JP" sz="10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0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32.7</a:t>
                      </a:r>
                      <a:endParaRPr lang="ja-JP" altLang="ja-JP" sz="10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solidFill>
                      <a:schemeClr val="bg1">
                        <a:lumMod val="85000"/>
                      </a:schemeClr>
                    </a:solidFill>
                  </a:tcPr>
                </a:tc>
                <a:extLst>
                  <a:ext uri="{0D108BD9-81ED-4DB2-BD59-A6C34878D82A}">
                    <a16:rowId xmlns:a16="http://schemas.microsoft.com/office/drawing/2014/main" val="4070031571"/>
                  </a:ext>
                </a:extLst>
              </a:tr>
            </a:tbl>
          </a:graphicData>
        </a:graphic>
      </p:graphicFrame>
      <p:sp>
        <p:nvSpPr>
          <p:cNvPr id="57" name="角丸四角形 56"/>
          <p:cNvSpPr/>
          <p:nvPr/>
        </p:nvSpPr>
        <p:spPr>
          <a:xfrm>
            <a:off x="145669" y="10110714"/>
            <a:ext cx="2676878" cy="22344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食品ロス削減に取り組む府民の割合</a:t>
            </a:r>
          </a:p>
        </p:txBody>
      </p:sp>
      <p:sp>
        <p:nvSpPr>
          <p:cNvPr id="85" name="正方形/長方形 84"/>
          <p:cNvSpPr/>
          <p:nvPr/>
        </p:nvSpPr>
        <p:spPr>
          <a:xfrm>
            <a:off x="7278110" y="5775055"/>
            <a:ext cx="1907843" cy="333148"/>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6</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章　各主体の役割</a:t>
            </a:r>
          </a:p>
        </p:txBody>
      </p:sp>
      <p:graphicFrame>
        <p:nvGraphicFramePr>
          <p:cNvPr id="86" name="表 85"/>
          <p:cNvGraphicFramePr>
            <a:graphicFrameLocks noGrp="1"/>
          </p:cNvGraphicFramePr>
          <p:nvPr>
            <p:extLst>
              <p:ext uri="{D42A27DB-BD31-4B8C-83A1-F6EECF244321}">
                <p14:modId xmlns:p14="http://schemas.microsoft.com/office/powerpoint/2010/main" val="1670733725"/>
              </p:ext>
            </p:extLst>
          </p:nvPr>
        </p:nvGraphicFramePr>
        <p:xfrm>
          <a:off x="7271494" y="6131020"/>
          <a:ext cx="7818884" cy="2268062"/>
        </p:xfrm>
        <a:graphic>
          <a:graphicData uri="http://schemas.openxmlformats.org/drawingml/2006/table">
            <a:tbl>
              <a:tblPr firstRow="1" bandRow="1">
                <a:tableStyleId>{F5AB1C69-6EDB-4FF4-983F-18BD219EF322}</a:tableStyleId>
              </a:tblPr>
              <a:tblGrid>
                <a:gridCol w="4072122">
                  <a:extLst>
                    <a:ext uri="{9D8B030D-6E8A-4147-A177-3AD203B41FA5}">
                      <a16:colId xmlns:a16="http://schemas.microsoft.com/office/drawing/2014/main" val="3241766134"/>
                    </a:ext>
                  </a:extLst>
                </a:gridCol>
                <a:gridCol w="3746762">
                  <a:extLst>
                    <a:ext uri="{9D8B030D-6E8A-4147-A177-3AD203B41FA5}">
                      <a16:colId xmlns:a16="http://schemas.microsoft.com/office/drawing/2014/main" val="4230220939"/>
                    </a:ext>
                  </a:extLst>
                </a:gridCol>
              </a:tblGrid>
              <a:tr h="235622">
                <a:tc>
                  <a:txBody>
                    <a:bodyPr/>
                    <a:lstStyle/>
                    <a:p>
                      <a:pPr algn="ctr"/>
                      <a:r>
                        <a:rPr kumimoji="1" lang="ja-JP" altLang="en-US" sz="1200" dirty="0">
                          <a:latin typeface="Meiryo UI" panose="020B0604030504040204" pitchFamily="50" charset="-128"/>
                          <a:ea typeface="Meiryo UI" panose="020B0604030504040204" pitchFamily="50" charset="-128"/>
                        </a:rPr>
                        <a:t>事　業　者 </a:t>
                      </a:r>
                    </a:p>
                  </a:txBody>
                  <a:tcPr marL="72000" marR="36000" marT="36000" marB="0"/>
                </a:tc>
                <a:tc>
                  <a:txBody>
                    <a:bodyPr/>
                    <a:lstStyle/>
                    <a:p>
                      <a:pPr algn="ctr"/>
                      <a:r>
                        <a:rPr kumimoji="1" lang="ja-JP" altLang="en-US" sz="1200" dirty="0">
                          <a:latin typeface="Meiryo UI" panose="020B0604030504040204" pitchFamily="50" charset="-128"/>
                          <a:ea typeface="Meiryo UI" panose="020B0604030504040204" pitchFamily="50" charset="-128"/>
                        </a:rPr>
                        <a:t>消　費　者  </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2000" marR="36000" marT="36000" marB="0"/>
                </a:tc>
                <a:extLst>
                  <a:ext uri="{0D108BD9-81ED-4DB2-BD59-A6C34878D82A}">
                    <a16:rowId xmlns:a16="http://schemas.microsoft.com/office/drawing/2014/main" val="2904749161"/>
                  </a:ext>
                </a:extLst>
              </a:tr>
              <a:tr h="1950583">
                <a:tc>
                  <a:txBody>
                    <a:bodyPr/>
                    <a:lstStyle/>
                    <a:p>
                      <a:pPr marL="0" indent="0">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食品製造業者・農林漁業者</a:t>
                      </a:r>
                      <a:r>
                        <a:rPr kumimoji="1" lang="en-US" altLang="ja-JP" sz="1100" b="1" dirty="0">
                          <a:latin typeface="Meiryo UI" panose="020B0604030504040204" pitchFamily="50" charset="-128"/>
                          <a:ea typeface="Meiryo UI" panose="020B0604030504040204" pitchFamily="50" charset="-128"/>
                        </a:rPr>
                        <a:t>》</a:t>
                      </a:r>
                    </a:p>
                    <a:p>
                      <a:pPr marL="171450" indent="-171450">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賞味期限の延長・表示の大括り化</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適正受注の推進</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60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農林水産物の有効活用</a:t>
                      </a:r>
                    </a:p>
                    <a:p>
                      <a:pPr marL="0" indent="0">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食品卸売・小売業者</a:t>
                      </a:r>
                      <a:r>
                        <a:rPr kumimoji="1" lang="en-US" altLang="ja-JP" sz="1100" b="1" dirty="0">
                          <a:latin typeface="Meiryo UI" panose="020B0604030504040204" pitchFamily="50" charset="-128"/>
                          <a:ea typeface="Meiryo UI" panose="020B0604030504040204" pitchFamily="50" charset="-128"/>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商慣習の見直し（納品期限の緩和</a:t>
                      </a:r>
                      <a: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適正発注等）</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需要予測等の推進</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60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小分け・少量販売等の工夫</a:t>
                      </a:r>
                    </a:p>
                    <a:p>
                      <a:pPr marL="0" indent="0">
                        <a:buFont typeface="Wingdings" panose="05000000000000000000" pitchFamily="2" charset="2"/>
                        <a:buNone/>
                      </a:pPr>
                      <a:r>
                        <a:rPr kumimoji="1" lang="en-US" altLang="ja-JP" sz="1100"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外食事業者等</a:t>
                      </a:r>
                      <a:r>
                        <a:rPr kumimoji="1" lang="en-US" altLang="ja-JP" sz="1100" b="1" dirty="0">
                          <a:latin typeface="Meiryo UI" panose="020B0604030504040204" pitchFamily="50" charset="-128"/>
                          <a:ea typeface="Meiryo UI" panose="020B0604030504040204" pitchFamily="50" charset="-128"/>
                        </a:rPr>
                        <a:t>》</a:t>
                      </a:r>
                    </a:p>
                    <a:p>
                      <a:pPr marL="171450" indent="-171450">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適正発注や提供の推進</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600"/>
                        </a:spcAft>
                        <a:buFont typeface="Wingdings" panose="05000000000000000000" pitchFamily="2" charset="2"/>
                        <a:buChar char="Ø"/>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食べきり・持ち帰り</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の推進</a:t>
                      </a:r>
                      <a:endParaRPr kumimoji="1" lang="en-US" altLang="ja-JP" sz="1100" dirty="0">
                        <a:latin typeface="Meiryo UI" panose="020B0604030504040204" pitchFamily="50" charset="-128"/>
                        <a:ea typeface="Meiryo UI" panose="020B0604030504040204" pitchFamily="50" charset="-128"/>
                      </a:endParaRPr>
                    </a:p>
                  </a:txBody>
                  <a:tcPr marL="72000" marR="36000" marT="36000" marB="0"/>
                </a:tc>
                <a:tc>
                  <a:txBody>
                    <a:bodyPr/>
                    <a:lstStyle/>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買物の際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事前に家にある食材をチェックし、使い切れる分だけ購入</a:t>
                      </a:r>
                    </a:p>
                    <a:p>
                      <a:pPr marL="171450" indent="-171450">
                        <a:spcAft>
                          <a:spcPts val="60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欠品を許容する意識を持つ</a:t>
                      </a:r>
                    </a:p>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食品の保存の際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食材に応じた適切な保存、冷蔵庫内の在庫管理等</a:t>
                      </a:r>
                    </a:p>
                    <a:p>
                      <a:pPr marL="171450" indent="-171450">
                        <a:spcAft>
                          <a:spcPts val="60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消費期限と賞味期限の理解等</a:t>
                      </a:r>
                    </a:p>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調理の際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60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余った食材の活用、無駄のない調理等</a:t>
                      </a:r>
                    </a:p>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外食の際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食べきれる量を注文し、残ってしまった場合の“持ち帰り”等</a:t>
                      </a:r>
                      <a:endParaRPr kumimoji="1" lang="en-US" altLang="ja-JP" sz="1100" dirty="0">
                        <a:latin typeface="Meiryo UI" panose="020B0604030504040204" pitchFamily="50" charset="-128"/>
                        <a:ea typeface="Meiryo UI" panose="020B0604030504040204" pitchFamily="50" charset="-128"/>
                      </a:endParaRPr>
                    </a:p>
                  </a:txBody>
                  <a:tcPr marL="72000" marR="36000" marT="36000" marB="0"/>
                </a:tc>
                <a:extLst>
                  <a:ext uri="{0D108BD9-81ED-4DB2-BD59-A6C34878D82A}">
                    <a16:rowId xmlns:a16="http://schemas.microsoft.com/office/drawing/2014/main" val="282638439"/>
                  </a:ext>
                </a:extLst>
              </a:tr>
            </a:tbl>
          </a:graphicData>
        </a:graphic>
      </p:graphicFrame>
      <p:sp>
        <p:nvSpPr>
          <p:cNvPr id="87" name="角丸四角形 86"/>
          <p:cNvSpPr/>
          <p:nvPr/>
        </p:nvSpPr>
        <p:spPr>
          <a:xfrm>
            <a:off x="7205611" y="8711381"/>
            <a:ext cx="7884767" cy="1912531"/>
          </a:xfrm>
          <a:prstGeom prst="roundRect">
            <a:avLst>
              <a:gd name="adj" fmla="val 0"/>
            </a:avLst>
          </a:prstGeom>
          <a:solidFill>
            <a:schemeClr val="accent3">
              <a:lumMod val="20000"/>
              <a:lumOff val="80000"/>
            </a:schemeClr>
          </a:solidFill>
          <a:ln w="1905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10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〇食品ロス削減のためには、流通全体及び消費者が一体となってコミュニケーションを強化し、</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取組を推進する必要がある。このため、</a:t>
            </a: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食品製造業者、食品卸売・小売業者、外食事業者、</a:t>
            </a: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spcAft>
                <a:spcPts val="300"/>
              </a:spcAft>
            </a:pPr>
            <a:r>
              <a:rPr lang="ja-JP" altLang="en-US"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消費者、行政等多様な主体で構成するネットワーク懇話会等の体制を築く。</a:t>
            </a: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〇庁内関係部局との連携や、市町村担当者会議等を活用することにより、オール大阪で</a:t>
            </a: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取組を進める。</a:t>
            </a:r>
          </a:p>
          <a:p>
            <a:pPr lvl="0">
              <a:lnSpc>
                <a:spcPts val="2400"/>
              </a:lnSpc>
            </a:pPr>
            <a:endPar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〇ネットワーク懇話会等により、継続的に取組状況等の成果を検証し、より効果的な取組を検討。</a:t>
            </a:r>
          </a:p>
          <a:p>
            <a:pPr lvl="0"/>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計画における将来目標の達成を目指す。</a:t>
            </a:r>
          </a:p>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正方形/長方形 87"/>
          <p:cNvSpPr/>
          <p:nvPr/>
        </p:nvSpPr>
        <p:spPr>
          <a:xfrm>
            <a:off x="7307034" y="8451762"/>
            <a:ext cx="2383312" cy="320438"/>
          </a:xfrm>
          <a:prstGeom prst="rect">
            <a:avLst/>
          </a:prstGeom>
          <a:gradFill>
            <a:gsLst>
              <a:gs pos="0">
                <a:srgbClr val="00B050"/>
              </a:gs>
              <a:gs pos="80000">
                <a:srgbClr val="00B050"/>
              </a:gs>
              <a:gs pos="100000">
                <a:srgbClr val="00B050"/>
              </a:gs>
            </a:gsLst>
            <a:lin ang="5400000" scaled="0"/>
          </a:gra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7</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章　計画の効果的な推進</a:t>
            </a:r>
          </a:p>
        </p:txBody>
      </p:sp>
      <p:sp>
        <p:nvSpPr>
          <p:cNvPr id="89" name="角丸四角形 88"/>
          <p:cNvSpPr/>
          <p:nvPr/>
        </p:nvSpPr>
        <p:spPr>
          <a:xfrm>
            <a:off x="7308428" y="8833017"/>
            <a:ext cx="1275873" cy="24267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推進体制</a:t>
            </a:r>
          </a:p>
        </p:txBody>
      </p:sp>
      <p:grpSp>
        <p:nvGrpSpPr>
          <p:cNvPr id="90" name="グループ化 89"/>
          <p:cNvGrpSpPr/>
          <p:nvPr/>
        </p:nvGrpSpPr>
        <p:grpSpPr>
          <a:xfrm>
            <a:off x="12432325" y="8892741"/>
            <a:ext cx="2626808" cy="1591731"/>
            <a:chOff x="12297197" y="8880724"/>
            <a:chExt cx="2832853" cy="1660174"/>
          </a:xfrm>
        </p:grpSpPr>
        <p:sp>
          <p:nvSpPr>
            <p:cNvPr id="91" name="楕円 90"/>
            <p:cNvSpPr/>
            <p:nvPr/>
          </p:nvSpPr>
          <p:spPr bwMode="gray">
            <a:xfrm>
              <a:off x="12575481" y="8951386"/>
              <a:ext cx="2375587" cy="1578791"/>
            </a:xfrm>
            <a:prstGeom prst="ellipse">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92" name="角丸四角形 91"/>
            <p:cNvSpPr/>
            <p:nvPr/>
          </p:nvSpPr>
          <p:spPr>
            <a:xfrm>
              <a:off x="12786561" y="8880724"/>
              <a:ext cx="1953428"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食品関連事業者</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spcAft>
                  <a:spcPts val="0"/>
                </a:spcAft>
              </a:pPr>
              <a:r>
                <a:rPr lang="ja-JP" altLang="en-US" sz="8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sz="8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（製造、卸、小売、外食等）</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93" name="角丸四角形 92"/>
            <p:cNvSpPr/>
            <p:nvPr/>
          </p:nvSpPr>
          <p:spPr>
            <a:xfrm>
              <a:off x="12297197" y="9654871"/>
              <a:ext cx="792753"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05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消費者</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94" name="角丸四角形 93"/>
            <p:cNvSpPr/>
            <p:nvPr/>
          </p:nvSpPr>
          <p:spPr>
            <a:xfrm flipH="1">
              <a:off x="14491943" y="9611966"/>
              <a:ext cx="582613" cy="4221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05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行政</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95" name="図 94" descr="真剣な会議のイラスト（老若男女）">
              <a:hlinkClick r:id="rId4"/>
            </p:cNvPr>
            <p:cNvPicPr/>
            <p:nvPr/>
          </p:nvPicPr>
          <p:blipFill>
            <a:blip r:embed="rId5">
              <a:extLst>
                <a:ext uri="{28A0092B-C50C-407E-A947-70E740481C1C}">
                  <a14:useLocalDpi xmlns:a14="http://schemas.microsoft.com/office/drawing/2010/main"/>
                </a:ext>
              </a:extLst>
            </a:blip>
            <a:srcRect/>
            <a:stretch>
              <a:fillRect/>
            </a:stretch>
          </p:blipFill>
          <p:spPr bwMode="auto">
            <a:xfrm>
              <a:off x="13463927" y="9373392"/>
              <a:ext cx="781050" cy="781050"/>
            </a:xfrm>
            <a:prstGeom prst="rect">
              <a:avLst/>
            </a:prstGeom>
            <a:noFill/>
            <a:ln>
              <a:noFill/>
            </a:ln>
          </p:spPr>
        </p:pic>
        <p:sp>
          <p:nvSpPr>
            <p:cNvPr id="96" name="テキスト ボックス 2"/>
            <p:cNvSpPr txBox="1">
              <a:spLocks noChangeArrowheads="1"/>
            </p:cNvSpPr>
            <p:nvPr/>
          </p:nvSpPr>
          <p:spPr bwMode="auto">
            <a:xfrm>
              <a:off x="12769577" y="10281572"/>
              <a:ext cx="2360473" cy="259326"/>
            </a:xfrm>
            <a:prstGeom prst="rect">
              <a:avLst/>
            </a:prstGeom>
            <a:noFill/>
            <a:ln w="9525">
              <a:noFill/>
              <a:miter lim="800000"/>
              <a:headEnd/>
              <a:tailEnd/>
            </a:ln>
          </p:spPr>
          <p:txBody>
            <a:bodyPr rot="0" vert="horz" wrap="square" lIns="91440" tIns="45720" rIns="91440" bIns="45720" anchor="t" anchorCtr="0">
              <a:noAutofit/>
            </a:bodyPr>
            <a:lstStyle/>
            <a:p>
              <a:pPr algn="just">
                <a:spcAft>
                  <a:spcPts val="0"/>
                </a:spcAft>
              </a:pPr>
              <a:r>
                <a:rPr lang="ja-JP" sz="1050" b="1" kern="100" dirty="0">
                  <a:effectLst/>
                  <a:latin typeface="Meiryo UI" panose="020B0604030504040204" pitchFamily="50" charset="-128"/>
                  <a:ea typeface="Meiryo UI" panose="020B0604030504040204" pitchFamily="50" charset="-128"/>
                  <a:cs typeface="Times New Roman" panose="02020603050405020304" pitchFamily="18" charset="0"/>
                </a:rPr>
                <a:t>ネットワーク懇話会等のイメージ</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pSp>
      <p:sp>
        <p:nvSpPr>
          <p:cNvPr id="97" name="角丸四角形 96"/>
          <p:cNvSpPr/>
          <p:nvPr/>
        </p:nvSpPr>
        <p:spPr>
          <a:xfrm>
            <a:off x="7307034" y="9999982"/>
            <a:ext cx="1275873" cy="24267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進捗管理</a:t>
            </a:r>
          </a:p>
        </p:txBody>
      </p:sp>
      <p:sp>
        <p:nvSpPr>
          <p:cNvPr id="52" name="テキスト ボックス 51"/>
          <p:cNvSpPr txBox="1"/>
          <p:nvPr/>
        </p:nvSpPr>
        <p:spPr>
          <a:xfrm>
            <a:off x="6279414" y="9036207"/>
            <a:ext cx="936104" cy="329316"/>
          </a:xfrm>
          <a:prstGeom prst="rect">
            <a:avLst/>
          </a:prstGeom>
          <a:noFill/>
        </p:spPr>
        <p:txBody>
          <a:bodyPr wrap="square" lIns="72000" tIns="72000" rIns="72000" bIns="72000" rtlCol="0">
            <a:noAutofit/>
          </a:bodyPr>
          <a:lstStyle/>
          <a:p>
            <a:pPr algn="just"/>
            <a:r>
              <a:rPr lang="ja-JP" altLang="en-US" sz="1000" dirty="0">
                <a:latin typeface="Meiryo UI" panose="020B0604030504040204" pitchFamily="50" charset="-128"/>
                <a:ea typeface="Meiryo UI" panose="020B0604030504040204" pitchFamily="50" charset="-128"/>
              </a:rPr>
              <a:t>（万トン</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年）</a:t>
            </a:r>
            <a:endParaRPr lang="en-US" altLang="ja-JP" sz="1000" dirty="0">
              <a:latin typeface="Meiryo UI" panose="020B0604030504040204" pitchFamily="50" charset="-128"/>
              <a:ea typeface="Meiryo UI" panose="020B0604030504040204" pitchFamily="50" charset="-128"/>
            </a:endParaRPr>
          </a:p>
        </p:txBody>
      </p:sp>
      <p:sp>
        <p:nvSpPr>
          <p:cNvPr id="55" name="角丸四角形 54"/>
          <p:cNvSpPr/>
          <p:nvPr/>
        </p:nvSpPr>
        <p:spPr>
          <a:xfrm>
            <a:off x="182057" y="6893039"/>
            <a:ext cx="2676878" cy="22344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食品ロス削減に取り組む人の割合</a:t>
            </a:r>
          </a:p>
        </p:txBody>
      </p:sp>
      <p:graphicFrame>
        <p:nvGraphicFramePr>
          <p:cNvPr id="2" name="表 1"/>
          <p:cNvGraphicFramePr>
            <a:graphicFrameLocks noGrp="1"/>
          </p:cNvGraphicFramePr>
          <p:nvPr>
            <p:extLst>
              <p:ext uri="{D42A27DB-BD31-4B8C-83A1-F6EECF244321}">
                <p14:modId xmlns:p14="http://schemas.microsoft.com/office/powerpoint/2010/main" val="2326321798"/>
              </p:ext>
            </p:extLst>
          </p:nvPr>
        </p:nvGraphicFramePr>
        <p:xfrm>
          <a:off x="424675" y="7246821"/>
          <a:ext cx="4917032" cy="1645920"/>
        </p:xfrm>
        <a:graphic>
          <a:graphicData uri="http://schemas.openxmlformats.org/drawingml/2006/table">
            <a:tbl>
              <a:tblPr firstRow="1" bandRow="1">
                <a:tableStyleId>{5940675A-B579-460E-94D1-54222C63F5DA}</a:tableStyleId>
              </a:tblPr>
              <a:tblGrid>
                <a:gridCol w="760210">
                  <a:extLst>
                    <a:ext uri="{9D8B030D-6E8A-4147-A177-3AD203B41FA5}">
                      <a16:colId xmlns:a16="http://schemas.microsoft.com/office/drawing/2014/main" val="1146658179"/>
                    </a:ext>
                  </a:extLst>
                </a:gridCol>
                <a:gridCol w="1192555">
                  <a:extLst>
                    <a:ext uri="{9D8B030D-6E8A-4147-A177-3AD203B41FA5}">
                      <a16:colId xmlns:a16="http://schemas.microsoft.com/office/drawing/2014/main" val="2748982743"/>
                    </a:ext>
                  </a:extLst>
                </a:gridCol>
                <a:gridCol w="786283">
                  <a:extLst>
                    <a:ext uri="{9D8B030D-6E8A-4147-A177-3AD203B41FA5}">
                      <a16:colId xmlns:a16="http://schemas.microsoft.com/office/drawing/2014/main" val="1635969326"/>
                    </a:ext>
                  </a:extLst>
                </a:gridCol>
                <a:gridCol w="2177984">
                  <a:extLst>
                    <a:ext uri="{9D8B030D-6E8A-4147-A177-3AD203B41FA5}">
                      <a16:colId xmlns:a16="http://schemas.microsoft.com/office/drawing/2014/main" val="3408209034"/>
                    </a:ext>
                  </a:extLst>
                </a:gridCol>
              </a:tblGrid>
              <a:tr h="220650">
                <a:tc rowSpan="2">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solidFill>
                      <a:schemeClr val="accent3">
                        <a:lumMod val="60000"/>
                        <a:lumOff val="40000"/>
                      </a:schemeClr>
                    </a:solidFill>
                  </a:tcPr>
                </a:tc>
                <a:tc rowSpan="2">
                  <a:txBody>
                    <a:bodyPr/>
                    <a:lstStyle/>
                    <a:p>
                      <a:pPr algn="l"/>
                      <a:r>
                        <a:rPr kumimoji="1" lang="ja-JP" altLang="en-US" sz="900" b="0" dirty="0">
                          <a:latin typeface="Meiryo UI" panose="020B0604030504040204" pitchFamily="50" charset="-128"/>
                          <a:ea typeface="Meiryo UI" panose="020B0604030504040204" pitchFamily="50" charset="-128"/>
                        </a:rPr>
                        <a:t>食品ロス削減の取組を複数</a:t>
                      </a:r>
                      <a:r>
                        <a:rPr kumimoji="1" lang="en-US" altLang="ja-JP" sz="900" b="0" dirty="0">
                          <a:latin typeface="Meiryo UI" panose="020B0604030504040204" pitchFamily="50" charset="-128"/>
                          <a:ea typeface="Meiryo UI" panose="020B0604030504040204" pitchFamily="50" charset="-128"/>
                        </a:rPr>
                        <a:t>(2</a:t>
                      </a:r>
                      <a:r>
                        <a:rPr kumimoji="1" lang="ja-JP" altLang="en-US" sz="900" b="0" dirty="0">
                          <a:latin typeface="Meiryo UI" panose="020B0604030504040204" pitchFamily="50" charset="-128"/>
                          <a:ea typeface="Meiryo UI" panose="020B0604030504040204" pitchFamily="50" charset="-128"/>
                        </a:rPr>
                        <a:t>項目以上）行う人の割合</a:t>
                      </a:r>
                    </a:p>
                  </a:txBody>
                  <a:tcPr>
                    <a:solidFill>
                      <a:schemeClr val="accent3">
                        <a:lumMod val="60000"/>
                        <a:lumOff val="40000"/>
                      </a:schemeClr>
                    </a:solidFill>
                  </a:tcPr>
                </a:tc>
                <a:tc gridSpan="2">
                  <a:txBody>
                    <a:bodyPr/>
                    <a:lstStyle/>
                    <a:p>
                      <a:pPr algn="l"/>
                      <a:r>
                        <a:rPr lang="ja-JP" altLang="en-US" sz="900" b="0" kern="100" dirty="0">
                          <a:latin typeface="Meiryo UI" panose="020B0604030504040204" pitchFamily="50" charset="-128"/>
                          <a:ea typeface="Meiryo UI" panose="020B0604030504040204" pitchFamily="50" charset="-128"/>
                        </a:rPr>
                        <a:t>食品ロス削減の取組を</a:t>
                      </a:r>
                      <a:r>
                        <a:rPr lang="en-US" altLang="ja-JP" sz="900" b="0" kern="100" dirty="0">
                          <a:latin typeface="Meiryo UI" panose="020B0604030504040204" pitchFamily="50" charset="-128"/>
                          <a:ea typeface="Meiryo UI" panose="020B0604030504040204" pitchFamily="50" charset="-128"/>
                        </a:rPr>
                        <a:t>1</a:t>
                      </a:r>
                      <a:r>
                        <a:rPr lang="ja-JP" altLang="en-US" sz="900" b="0" kern="100" dirty="0">
                          <a:latin typeface="Meiryo UI" panose="020B0604030504040204" pitchFamily="50" charset="-128"/>
                          <a:ea typeface="Meiryo UI" panose="020B0604030504040204" pitchFamily="50" charset="-128"/>
                        </a:rPr>
                        <a:t>項目以上行う人の割合</a:t>
                      </a:r>
                      <a:endParaRPr kumimoji="1" lang="ja-JP" altLang="en-US" sz="900" b="0" dirty="0">
                        <a:latin typeface="Meiryo UI" panose="020B0604030504040204" pitchFamily="50" charset="-128"/>
                        <a:ea typeface="Meiryo UI" panose="020B0604030504040204" pitchFamily="50" charset="-128"/>
                      </a:endParaRPr>
                    </a:p>
                  </a:txBody>
                  <a:tcPr>
                    <a:lnB w="12700" cap="flat" cmpd="sng" algn="ctr">
                      <a:noFill/>
                      <a:prstDash val="solid"/>
                      <a:round/>
                      <a:headEnd type="none" w="med" len="med"/>
                      <a:tailEnd type="none" w="med" len="med"/>
                    </a:lnB>
                    <a:solidFill>
                      <a:schemeClr val="accent3">
                        <a:lumMod val="60000"/>
                        <a:lumOff val="40000"/>
                      </a:schemeClr>
                    </a:solidFill>
                  </a:tcPr>
                </a:tc>
                <a:tc hMerge="1">
                  <a:txBody>
                    <a:bodyPr/>
                    <a:lstStyle/>
                    <a:p>
                      <a:pPr algn="l"/>
                      <a:endParaRPr kumimoji="1" lang="ja-JP" altLang="en-US" sz="900" b="0" dirty="0">
                        <a:latin typeface="Meiryo UI" panose="020B0604030504040204" pitchFamily="50" charset="-128"/>
                        <a:ea typeface="Meiryo UI" panose="020B0604030504040204" pitchFamily="50" charset="-128"/>
                      </a:endParaRPr>
                    </a:p>
                  </a:txBody>
                  <a:tcPr>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1134359996"/>
                  </a:ext>
                </a:extLst>
              </a:tr>
              <a:tr h="264780">
                <a:tc vMerge="1">
                  <a:txBody>
                    <a:bodyPr/>
                    <a:lstStyle/>
                    <a:p>
                      <a:endParaRPr kumimoji="1" lang="ja-JP" altLang="en-US"/>
                    </a:p>
                  </a:txBody>
                  <a:tcPr/>
                </a:tc>
                <a:tc vMerge="1">
                  <a:txBody>
                    <a:bodyPr/>
                    <a:lstStyle/>
                    <a:p>
                      <a:endParaRPr kumimoji="1" lang="ja-JP" altLang="en-US"/>
                    </a:p>
                  </a:txBody>
                  <a:tcPr/>
                </a:tc>
                <a:tc>
                  <a:txBody>
                    <a:bodyPr/>
                    <a:lstStyle/>
                    <a:p>
                      <a:pPr algn="l"/>
                      <a:endParaRPr kumimoji="1" lang="ja-JP" altLang="en-US" sz="900" b="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accent3">
                        <a:lumMod val="60000"/>
                        <a:lumOff val="40000"/>
                      </a:schemeClr>
                    </a:solidFill>
                  </a:tcPr>
                </a:tc>
                <a:tc>
                  <a:txBody>
                    <a:bodyPr/>
                    <a:lstStyle/>
                    <a:p>
                      <a:pPr algn="l"/>
                      <a:r>
                        <a:rPr kumimoji="1" lang="ja-JP" altLang="en-US" sz="900" b="0" dirty="0">
                          <a:latin typeface="Meiryo UI" panose="020B0604030504040204" pitchFamily="50" charset="-128"/>
                          <a:ea typeface="Meiryo UI" panose="020B0604030504040204" pitchFamily="50" charset="-128"/>
                        </a:rPr>
                        <a:t>取り組んでいること（上位</a:t>
                      </a:r>
                      <a:r>
                        <a:rPr kumimoji="1" lang="en-US" altLang="ja-JP" sz="900" b="0" dirty="0">
                          <a:latin typeface="Meiryo UI" panose="020B0604030504040204" pitchFamily="50" charset="-128"/>
                          <a:ea typeface="Meiryo UI" panose="020B0604030504040204" pitchFamily="50" charset="-128"/>
                        </a:rPr>
                        <a:t>1</a:t>
                      </a:r>
                      <a:r>
                        <a:rPr kumimoji="1" lang="ja-JP" altLang="en-US" sz="900" b="0" dirty="0">
                          <a:latin typeface="Meiryo UI" panose="020B0604030504040204" pitchFamily="50" charset="-128"/>
                          <a:ea typeface="Meiryo UI" panose="020B0604030504040204" pitchFamily="50" charset="-128"/>
                        </a:rPr>
                        <a:t>位、</a:t>
                      </a:r>
                      <a:r>
                        <a:rPr kumimoji="1" lang="en-US" altLang="ja-JP" sz="900" b="0" dirty="0">
                          <a:latin typeface="Meiryo UI" panose="020B0604030504040204" pitchFamily="50" charset="-128"/>
                          <a:ea typeface="Meiryo UI" panose="020B0604030504040204" pitchFamily="50" charset="-128"/>
                        </a:rPr>
                        <a:t>2</a:t>
                      </a:r>
                      <a:r>
                        <a:rPr kumimoji="1" lang="ja-JP" altLang="en-US" sz="900" b="0" dirty="0">
                          <a:latin typeface="Meiryo UI" panose="020B0604030504040204" pitchFamily="50" charset="-128"/>
                          <a:ea typeface="Meiryo UI" panose="020B0604030504040204" pitchFamily="50" charset="-128"/>
                        </a:rPr>
                        <a:t>位、</a:t>
                      </a:r>
                      <a:r>
                        <a:rPr kumimoji="1" lang="en-US" altLang="ja-JP" sz="900" b="0" dirty="0">
                          <a:latin typeface="Meiryo UI" panose="020B0604030504040204" pitchFamily="50" charset="-128"/>
                          <a:ea typeface="Meiryo UI" panose="020B0604030504040204" pitchFamily="50" charset="-128"/>
                        </a:rPr>
                        <a:t>3</a:t>
                      </a:r>
                      <a:r>
                        <a:rPr kumimoji="1" lang="ja-JP" altLang="en-US" sz="900" b="0" dirty="0">
                          <a:latin typeface="Meiryo UI" panose="020B0604030504040204" pitchFamily="50" charset="-128"/>
                          <a:ea typeface="Meiryo UI" panose="020B0604030504040204" pitchFamily="50" charset="-128"/>
                        </a:rPr>
                        <a:t>位）</a:t>
                      </a:r>
                    </a:p>
                  </a:txBody>
                  <a:tcPr>
                    <a:lnT w="12700" cap="flat" cmpd="sng" algn="ctr">
                      <a:solidFill>
                        <a:schemeClr val="tx1"/>
                      </a:solidFill>
                      <a:prstDash val="solid"/>
                      <a:round/>
                      <a:headEnd type="none" w="med" len="med"/>
                      <a:tailEnd type="none" w="med" len="med"/>
                    </a:lnT>
                    <a:solidFill>
                      <a:schemeClr val="accent3">
                        <a:lumMod val="60000"/>
                        <a:lumOff val="40000"/>
                      </a:schemeClr>
                    </a:solidFill>
                  </a:tcPr>
                </a:tc>
                <a:extLst>
                  <a:ext uri="{0D108BD9-81ED-4DB2-BD59-A6C34878D82A}">
                    <a16:rowId xmlns:a16="http://schemas.microsoft.com/office/drawing/2014/main" val="2439389573"/>
                  </a:ext>
                </a:extLst>
              </a:tr>
              <a:tr h="485429">
                <a:tc>
                  <a:txBody>
                    <a:bodyPr/>
                    <a:lstStyle/>
                    <a:p>
                      <a:pPr algn="ctr"/>
                      <a:r>
                        <a:rPr kumimoji="1" lang="ja-JP" altLang="en-US" sz="1050" b="0" dirty="0">
                          <a:latin typeface="Meiryo UI" panose="020B0604030504040204" pitchFamily="50" charset="-128"/>
                          <a:ea typeface="Meiryo UI" panose="020B0604030504040204" pitchFamily="50" charset="-128"/>
                        </a:rPr>
                        <a:t>全国</a:t>
                      </a:r>
                    </a:p>
                  </a:txBody>
                  <a:tcPr anchor="ctr"/>
                </a:tc>
                <a:tc>
                  <a:txBody>
                    <a:bodyPr/>
                    <a:lstStyle/>
                    <a:p>
                      <a:pPr algn="ctr"/>
                      <a:r>
                        <a:rPr kumimoji="1" lang="en-US" altLang="ja-JP" sz="1050" b="0" dirty="0">
                          <a:latin typeface="Meiryo UI" panose="020B0604030504040204" pitchFamily="50" charset="-128"/>
                          <a:ea typeface="Meiryo UI" panose="020B0604030504040204" pitchFamily="50" charset="-128"/>
                        </a:rPr>
                        <a:t>―</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b="0" dirty="0">
                          <a:latin typeface="Meiryo UI" panose="020B0604030504040204" pitchFamily="50" charset="-128"/>
                          <a:ea typeface="Meiryo UI" panose="020B0604030504040204" pitchFamily="50" charset="-128"/>
                        </a:rPr>
                        <a:t>８５</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０％</a:t>
                      </a:r>
                    </a:p>
                  </a:txBody>
                  <a:tcPr anchor="ctr"/>
                </a:tc>
                <a:tc>
                  <a:txBody>
                    <a:bodyPr/>
                    <a:lstStyle/>
                    <a:p>
                      <a:pPr algn="l">
                        <a:spcAft>
                          <a:spcPts val="0"/>
                        </a:spcAft>
                      </a:pPr>
                      <a:r>
                        <a:rPr lang="en-US" altLang="ja-JP" sz="900" b="0" kern="100" dirty="0">
                          <a:latin typeface="Meiryo UI" panose="020B0604030504040204" pitchFamily="50" charset="-128"/>
                          <a:ea typeface="Meiryo UI" panose="020B0604030504040204" pitchFamily="50" charset="-128"/>
                        </a:rPr>
                        <a:t>(1)</a:t>
                      </a:r>
                      <a:r>
                        <a:rPr lang="ja-JP" altLang="en-US" sz="900" b="0" kern="100" dirty="0">
                          <a:latin typeface="Meiryo UI" panose="020B0604030504040204" pitchFamily="50" charset="-128"/>
                          <a:ea typeface="Meiryo UI" panose="020B0604030504040204" pitchFamily="50" charset="-128"/>
                        </a:rPr>
                        <a:t>残さずに食べる：</a:t>
                      </a:r>
                      <a:r>
                        <a:rPr lang="en-US" altLang="ja-JP" sz="900" b="0" kern="100" dirty="0">
                          <a:latin typeface="Meiryo UI" panose="020B0604030504040204" pitchFamily="50" charset="-128"/>
                          <a:ea typeface="Meiryo UI" panose="020B0604030504040204" pitchFamily="50" charset="-128"/>
                        </a:rPr>
                        <a:t>60.7</a:t>
                      </a:r>
                      <a:r>
                        <a:rPr lang="ja-JP" altLang="en-US" sz="900" b="0" kern="100" dirty="0">
                          <a:latin typeface="Meiryo UI" panose="020B0604030504040204" pitchFamily="50" charset="-128"/>
                          <a:ea typeface="Meiryo UI" panose="020B0604030504040204" pitchFamily="50" charset="-128"/>
                        </a:rPr>
                        <a:t>％</a:t>
                      </a:r>
                      <a:endParaRPr lang="en-US" altLang="ja-JP" sz="900" b="0" kern="100" dirty="0">
                        <a:latin typeface="Meiryo UI" panose="020B0604030504040204" pitchFamily="50" charset="-128"/>
                        <a:ea typeface="Meiryo UI" panose="020B0604030504040204" pitchFamily="50" charset="-128"/>
                      </a:endParaRPr>
                    </a:p>
                    <a:p>
                      <a:pPr algn="l"/>
                      <a:r>
                        <a:rPr kumimoji="1" lang="en-US" altLang="ja-JP" sz="900" b="0" kern="100" dirty="0">
                          <a:latin typeface="Meiryo UI" panose="020B0604030504040204" pitchFamily="50" charset="-128"/>
                          <a:ea typeface="Meiryo UI" panose="020B0604030504040204" pitchFamily="50" charset="-128"/>
                        </a:rPr>
                        <a:t>(2)</a:t>
                      </a:r>
                      <a:r>
                        <a:rPr kumimoji="1" lang="ja-JP" altLang="en-US" sz="900" b="0" kern="100" dirty="0">
                          <a:latin typeface="Meiryo UI" panose="020B0604030504040204" pitchFamily="50" charset="-128"/>
                          <a:ea typeface="Meiryo UI" panose="020B0604030504040204" pitchFamily="50" charset="-128"/>
                        </a:rPr>
                        <a:t>冷凍保存を活用する：</a:t>
                      </a:r>
                      <a:r>
                        <a:rPr kumimoji="1" lang="en-US" altLang="ja-JP" sz="900" b="0" kern="100" dirty="0">
                          <a:latin typeface="Meiryo UI" panose="020B0604030504040204" pitchFamily="50" charset="-128"/>
                          <a:ea typeface="Meiryo UI" panose="020B0604030504040204" pitchFamily="50" charset="-128"/>
                        </a:rPr>
                        <a:t>43.5</a:t>
                      </a:r>
                      <a:r>
                        <a:rPr kumimoji="1" lang="ja-JP" altLang="en-US" sz="900" b="0" kern="100" dirty="0">
                          <a:latin typeface="Meiryo UI" panose="020B0604030504040204" pitchFamily="50" charset="-128"/>
                          <a:ea typeface="Meiryo UI" panose="020B0604030504040204" pitchFamily="50" charset="-128"/>
                        </a:rPr>
                        <a:t>％</a:t>
                      </a:r>
                      <a:endParaRPr kumimoji="1" lang="en-US" altLang="ja-JP" sz="900" b="0" kern="100" dirty="0">
                        <a:latin typeface="Meiryo UI" panose="020B0604030504040204" pitchFamily="50" charset="-128"/>
                        <a:ea typeface="Meiryo UI" panose="020B0604030504040204" pitchFamily="50" charset="-128"/>
                      </a:endParaRPr>
                    </a:p>
                    <a:p>
                      <a:pPr algn="l"/>
                      <a:r>
                        <a:rPr kumimoji="1" lang="en-US" altLang="ja-JP" sz="900" b="0" kern="100" dirty="0">
                          <a:solidFill>
                            <a:schemeClr val="tx1"/>
                          </a:solidFill>
                          <a:latin typeface="Meiryo UI" panose="020B0604030504040204" pitchFamily="50" charset="-128"/>
                          <a:ea typeface="Meiryo UI" panose="020B0604030504040204" pitchFamily="50" charset="-128"/>
                        </a:rPr>
                        <a:t>(3)</a:t>
                      </a:r>
                      <a:r>
                        <a:rPr kumimoji="1" lang="ja-JP" altLang="en-US" sz="900" b="0" kern="100" dirty="0">
                          <a:solidFill>
                            <a:schemeClr val="tx1"/>
                          </a:solidFill>
                          <a:latin typeface="Meiryo UI" panose="020B0604030504040204" pitchFamily="50" charset="-128"/>
                          <a:ea typeface="Meiryo UI" panose="020B0604030504040204" pitchFamily="50" charset="-128"/>
                        </a:rPr>
                        <a:t>料理を作りすぎない：</a:t>
                      </a:r>
                      <a:r>
                        <a:rPr kumimoji="1" lang="en-US" altLang="ja-JP" sz="900" b="0" kern="100" dirty="0">
                          <a:solidFill>
                            <a:schemeClr val="tx1"/>
                          </a:solidFill>
                          <a:latin typeface="Meiryo UI" panose="020B0604030504040204" pitchFamily="50" charset="-128"/>
                          <a:ea typeface="Meiryo UI" panose="020B0604030504040204" pitchFamily="50" charset="-128"/>
                        </a:rPr>
                        <a:t>41.5</a:t>
                      </a:r>
                      <a:r>
                        <a:rPr kumimoji="1" lang="ja-JP" altLang="en-US" sz="900" b="0" kern="100" dirty="0">
                          <a:solidFill>
                            <a:schemeClr val="tx1"/>
                          </a:solidFill>
                          <a:latin typeface="Meiryo UI" panose="020B0604030504040204" pitchFamily="50" charset="-128"/>
                          <a:ea typeface="Meiryo UI" panose="020B0604030504040204" pitchFamily="50" charset="-128"/>
                        </a:rPr>
                        <a:t>％</a:t>
                      </a:r>
                      <a:endParaRPr kumimoji="1" lang="en-US" altLang="ja-JP" sz="900" b="0" kern="1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78370074"/>
                  </a:ext>
                </a:extLst>
              </a:tr>
              <a:tr h="617819">
                <a:tc>
                  <a:txBody>
                    <a:bodyPr/>
                    <a:lstStyle/>
                    <a:p>
                      <a:pPr algn="ctr"/>
                      <a:r>
                        <a:rPr kumimoji="1" lang="ja-JP" altLang="en-US" sz="1050" b="0" dirty="0">
                          <a:latin typeface="Meiryo UI" panose="020B0604030504040204" pitchFamily="50" charset="-128"/>
                          <a:ea typeface="Meiryo UI" panose="020B0604030504040204" pitchFamily="50" charset="-128"/>
                        </a:rPr>
                        <a:t>大阪府</a:t>
                      </a:r>
                    </a:p>
                  </a:txBody>
                  <a:tcPr anchor="ctr"/>
                </a:tc>
                <a:tc>
                  <a:txBody>
                    <a:bodyPr/>
                    <a:lstStyle/>
                    <a:p>
                      <a:pPr algn="ctr"/>
                      <a:endParaRPr kumimoji="1" lang="en-US" altLang="ja-JP" sz="1050" b="0" dirty="0">
                        <a:latin typeface="Meiryo UI" panose="020B0604030504040204" pitchFamily="50" charset="-128"/>
                        <a:ea typeface="Meiryo UI" panose="020B0604030504040204" pitchFamily="50" charset="-128"/>
                      </a:endParaRPr>
                    </a:p>
                    <a:p>
                      <a:pPr algn="ctr"/>
                      <a:r>
                        <a:rPr kumimoji="1" lang="ja-JP" altLang="en-US" sz="1050" b="0" dirty="0">
                          <a:latin typeface="Meiryo UI" panose="020B0604030504040204" pitchFamily="50" charset="-128"/>
                          <a:ea typeface="Meiryo UI" panose="020B0604030504040204" pitchFamily="50" charset="-128"/>
                        </a:rPr>
                        <a:t>８１</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９％</a:t>
                      </a:r>
                      <a:endParaRPr kumimoji="1" lang="en-US" altLang="ja-JP" sz="1050" b="0" dirty="0">
                        <a:latin typeface="Meiryo UI" panose="020B0604030504040204" pitchFamily="50" charset="-128"/>
                        <a:ea typeface="Meiryo UI" panose="020B0604030504040204" pitchFamily="50" charset="-128"/>
                      </a:endParaRPr>
                    </a:p>
                    <a:p>
                      <a:pPr algn="ctr"/>
                      <a:endParaRPr kumimoji="1" lang="en-US" altLang="ja-JP"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b="0" dirty="0">
                          <a:latin typeface="Meiryo UI" panose="020B0604030504040204" pitchFamily="50" charset="-128"/>
                          <a:ea typeface="Meiryo UI" panose="020B0604030504040204" pitchFamily="50" charset="-128"/>
                        </a:rPr>
                        <a:t>９３</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８％</a:t>
                      </a:r>
                    </a:p>
                  </a:txBody>
                  <a:tcPr anchor="ctr"/>
                </a:tc>
                <a:tc>
                  <a:txBody>
                    <a:bodyPr/>
                    <a:lstStyle/>
                    <a:p>
                      <a:pPr algn="l">
                        <a:spcAft>
                          <a:spcPts val="0"/>
                        </a:spcAft>
                      </a:pPr>
                      <a:r>
                        <a:rPr kumimoji="1" lang="en-US" altLang="ja-JP" sz="900" b="0" dirty="0">
                          <a:latin typeface="Meiryo UI" panose="020B0604030504040204" pitchFamily="50" charset="-128"/>
                          <a:ea typeface="Meiryo UI" panose="020B0604030504040204" pitchFamily="50" charset="-128"/>
                        </a:rPr>
                        <a:t>(1)</a:t>
                      </a:r>
                      <a:r>
                        <a:rPr kumimoji="1" lang="ja-JP" altLang="en-US" sz="900" b="0" dirty="0">
                          <a:latin typeface="Meiryo UI" panose="020B0604030504040204" pitchFamily="50" charset="-128"/>
                          <a:ea typeface="Meiryo UI" panose="020B0604030504040204" pitchFamily="50" charset="-128"/>
                        </a:rPr>
                        <a:t>残さずに食べる：</a:t>
                      </a:r>
                      <a:r>
                        <a:rPr kumimoji="1" lang="en-US" altLang="ja-JP" sz="900" b="0" dirty="0">
                          <a:latin typeface="Meiryo UI" panose="020B0604030504040204" pitchFamily="50" charset="-128"/>
                          <a:ea typeface="Meiryo UI" panose="020B0604030504040204" pitchFamily="50" charset="-128"/>
                        </a:rPr>
                        <a:t>76.0</a:t>
                      </a:r>
                      <a:r>
                        <a:rPr kumimoji="1" lang="ja-JP" altLang="en-US" sz="900" b="0" dirty="0">
                          <a:latin typeface="Meiryo UI" panose="020B0604030504040204" pitchFamily="50" charset="-128"/>
                          <a:ea typeface="Meiryo UI" panose="020B0604030504040204" pitchFamily="50" charset="-128"/>
                        </a:rPr>
                        <a:t>％</a:t>
                      </a:r>
                      <a:endParaRPr kumimoji="1" lang="en-US" altLang="ja-JP" sz="900" b="0" dirty="0">
                        <a:latin typeface="Meiryo UI" panose="020B0604030504040204" pitchFamily="50" charset="-128"/>
                        <a:ea typeface="Meiryo UI" panose="020B0604030504040204" pitchFamily="50" charset="-128"/>
                      </a:endParaRPr>
                    </a:p>
                    <a:p>
                      <a:pPr algn="l"/>
                      <a:r>
                        <a:rPr kumimoji="1" lang="en-US" altLang="ja-JP" sz="900" b="0" dirty="0">
                          <a:latin typeface="Meiryo UI" panose="020B0604030504040204" pitchFamily="50" charset="-128"/>
                          <a:ea typeface="Meiryo UI" panose="020B0604030504040204" pitchFamily="50" charset="-128"/>
                        </a:rPr>
                        <a:t>(2)</a:t>
                      </a:r>
                      <a:r>
                        <a:rPr kumimoji="1" lang="ja-JP" altLang="en-US" sz="900" b="0" dirty="0">
                          <a:latin typeface="Meiryo UI" panose="020B0604030504040204" pitchFamily="50" charset="-128"/>
                          <a:ea typeface="Meiryo UI" panose="020B0604030504040204" pitchFamily="50" charset="-128"/>
                        </a:rPr>
                        <a:t>冷凍保存を活用する：</a:t>
                      </a:r>
                      <a:r>
                        <a:rPr kumimoji="1" lang="en-US" altLang="ja-JP" sz="900" b="0" dirty="0">
                          <a:latin typeface="Meiryo UI" panose="020B0604030504040204" pitchFamily="50" charset="-128"/>
                          <a:ea typeface="Meiryo UI" panose="020B0604030504040204" pitchFamily="50" charset="-128"/>
                        </a:rPr>
                        <a:t>53.3</a:t>
                      </a:r>
                      <a:r>
                        <a:rPr kumimoji="1" lang="ja-JP" altLang="en-US" sz="900" b="0" dirty="0">
                          <a:latin typeface="Meiryo UI" panose="020B0604030504040204" pitchFamily="50" charset="-128"/>
                          <a:ea typeface="Meiryo UI" panose="020B0604030504040204" pitchFamily="50" charset="-128"/>
                        </a:rPr>
                        <a:t>％</a:t>
                      </a:r>
                      <a:endParaRPr kumimoji="1" lang="en-US" altLang="ja-JP" sz="900" b="0" dirty="0">
                        <a:latin typeface="Meiryo UI" panose="020B0604030504040204" pitchFamily="50" charset="-128"/>
                        <a:ea typeface="Meiryo UI" panose="020B0604030504040204" pitchFamily="50" charset="-128"/>
                      </a:endParaRPr>
                    </a:p>
                    <a:p>
                      <a:pPr algn="l"/>
                      <a:r>
                        <a:rPr kumimoji="1" lang="en-US" altLang="ja-JP" sz="900" b="0" dirty="0">
                          <a:latin typeface="Meiryo UI" panose="020B0604030504040204" pitchFamily="50" charset="-128"/>
                          <a:ea typeface="Meiryo UI" panose="020B0604030504040204" pitchFamily="50" charset="-128"/>
                        </a:rPr>
                        <a:t>(3)</a:t>
                      </a:r>
                      <a:r>
                        <a:rPr kumimoji="1" lang="ja-JP" altLang="en-US" sz="900" b="0" dirty="0">
                          <a:latin typeface="Meiryo UI" panose="020B0604030504040204" pitchFamily="50" charset="-128"/>
                          <a:ea typeface="Meiryo UI" panose="020B0604030504040204" pitchFamily="50" charset="-128"/>
                        </a:rPr>
                        <a:t>賞味期限を過ぎたものは</a:t>
                      </a:r>
                      <a:endParaRPr kumimoji="1" lang="en-US" altLang="ja-JP" sz="900" b="0" dirty="0">
                        <a:latin typeface="Meiryo UI" panose="020B0604030504040204" pitchFamily="50" charset="-128"/>
                        <a:ea typeface="Meiryo UI" panose="020B0604030504040204" pitchFamily="50" charset="-128"/>
                      </a:endParaRPr>
                    </a:p>
                    <a:p>
                      <a:pPr algn="l"/>
                      <a:r>
                        <a:rPr kumimoji="1" lang="ja-JP" altLang="en-US" sz="900" b="0" dirty="0">
                          <a:latin typeface="Meiryo UI" panose="020B0604030504040204" pitchFamily="50" charset="-128"/>
                          <a:ea typeface="Meiryo UI" panose="020B0604030504040204" pitchFamily="50" charset="-128"/>
                        </a:rPr>
                        <a:t>　食べられるか自己判断する：</a:t>
                      </a:r>
                      <a:r>
                        <a:rPr kumimoji="1" lang="en-US" altLang="ja-JP" sz="900" b="0" dirty="0">
                          <a:latin typeface="Meiryo UI" panose="020B0604030504040204" pitchFamily="50" charset="-128"/>
                          <a:ea typeface="Meiryo UI" panose="020B0604030504040204" pitchFamily="50" charset="-128"/>
                        </a:rPr>
                        <a:t>52.7</a:t>
                      </a:r>
                      <a:r>
                        <a:rPr kumimoji="1" lang="ja-JP" altLang="en-US" sz="900" b="0" dirty="0">
                          <a:latin typeface="Meiryo UI" panose="020B0604030504040204" pitchFamily="50" charset="-128"/>
                          <a:ea typeface="Meiryo UI" panose="020B0604030504040204" pitchFamily="50" charset="-128"/>
                        </a:rPr>
                        <a:t>％</a:t>
                      </a:r>
                      <a:endParaRPr kumimoji="1" lang="en-US" altLang="ja-JP" sz="90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519150443"/>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554163925"/>
              </p:ext>
            </p:extLst>
          </p:nvPr>
        </p:nvGraphicFramePr>
        <p:xfrm>
          <a:off x="5422201" y="7246821"/>
          <a:ext cx="1175547" cy="1637473"/>
        </p:xfrm>
        <a:graphic>
          <a:graphicData uri="http://schemas.openxmlformats.org/drawingml/2006/table">
            <a:tbl>
              <a:tblPr firstRow="1" bandRow="1">
                <a:tableStyleId>{5940675A-B579-460E-94D1-54222C63F5DA}</a:tableStyleId>
              </a:tblPr>
              <a:tblGrid>
                <a:gridCol w="1175547">
                  <a:extLst>
                    <a:ext uri="{9D8B030D-6E8A-4147-A177-3AD203B41FA5}">
                      <a16:colId xmlns:a16="http://schemas.microsoft.com/office/drawing/2014/main" val="3179624285"/>
                    </a:ext>
                  </a:extLst>
                </a:gridCol>
              </a:tblGrid>
              <a:tr h="492194">
                <a:tc>
                  <a:txBody>
                    <a:bodyPr/>
                    <a:lstStyle/>
                    <a:p>
                      <a:pPr marL="0" marR="0" lvl="0" indent="0" algn="l" defTabSz="1454074"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食品ロス問題を認知している人の割合</a:t>
                      </a:r>
                    </a:p>
                  </a:txBody>
                  <a:tcPr>
                    <a:solidFill>
                      <a:schemeClr val="accent3">
                        <a:lumMod val="60000"/>
                        <a:lumOff val="40000"/>
                      </a:schemeClr>
                    </a:solidFill>
                  </a:tcPr>
                </a:tc>
                <a:extLst>
                  <a:ext uri="{0D108BD9-81ED-4DB2-BD59-A6C34878D82A}">
                    <a16:rowId xmlns:a16="http://schemas.microsoft.com/office/drawing/2014/main" val="1930713796"/>
                  </a:ext>
                </a:extLst>
              </a:tr>
              <a:tr h="487105">
                <a:tc>
                  <a:txBody>
                    <a:bodyPr/>
                    <a:lstStyle/>
                    <a:p>
                      <a:pPr marL="0" marR="0" lvl="0" indent="0" algn="ctr" defTabSz="1454074"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７４</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a:t>
                      </a:r>
                    </a:p>
                  </a:txBody>
                  <a:tcPr anchor="ctr"/>
                </a:tc>
                <a:extLst>
                  <a:ext uri="{0D108BD9-81ED-4DB2-BD59-A6C34878D82A}">
                    <a16:rowId xmlns:a16="http://schemas.microsoft.com/office/drawing/2014/main" val="2891173146"/>
                  </a:ext>
                </a:extLst>
              </a:tr>
              <a:tr h="658174">
                <a:tc>
                  <a:txBody>
                    <a:bodyPr/>
                    <a:lstStyle/>
                    <a:p>
                      <a:pPr marL="0" marR="0" lvl="0" indent="0" algn="ctr" defTabSz="1454074"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８６</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a:t>
                      </a:r>
                      <a:endParaRPr kumimoji="1" lang="ja-JP" altLang="en-US" dirty="0"/>
                    </a:p>
                  </a:txBody>
                  <a:tcPr anchor="ctr"/>
                </a:tc>
                <a:extLst>
                  <a:ext uri="{0D108BD9-81ED-4DB2-BD59-A6C34878D82A}">
                    <a16:rowId xmlns:a16="http://schemas.microsoft.com/office/drawing/2014/main" val="3364113817"/>
                  </a:ext>
                </a:extLst>
              </a:tr>
            </a:tbl>
          </a:graphicData>
        </a:graphic>
      </p:graphicFrame>
      <p:grpSp>
        <p:nvGrpSpPr>
          <p:cNvPr id="56" name="Group 40">
            <a:extLst>
              <a:ext uri="{FF2B5EF4-FFF2-40B4-BE49-F238E27FC236}">
                <a16:creationId xmlns:a16="http://schemas.microsoft.com/office/drawing/2014/main" id="{04BC2CAA-6963-47DF-B1A4-A85A687FF524}"/>
              </a:ext>
            </a:extLst>
          </p:cNvPr>
          <p:cNvGrpSpPr>
            <a:grpSpLocks/>
          </p:cNvGrpSpPr>
          <p:nvPr/>
        </p:nvGrpSpPr>
        <p:grpSpPr bwMode="auto">
          <a:xfrm>
            <a:off x="55626" y="19342"/>
            <a:ext cx="6192000" cy="581025"/>
            <a:chOff x="737" y="402"/>
            <a:chExt cx="13528" cy="914"/>
          </a:xfrm>
        </p:grpSpPr>
        <p:sp>
          <p:nvSpPr>
            <p:cNvPr id="58"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44" y="1035"/>
              <a:ext cx="13003" cy="281"/>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1"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755" y="1029"/>
              <a:ext cx="510" cy="283"/>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2"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003" cy="62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algn="ctr" defTabSz="914400" eaLnBrk="0" fontAlgn="base" hangingPunct="0">
                <a:spcBef>
                  <a:spcPct val="0"/>
                </a:spcBef>
                <a:spcAft>
                  <a:spcPct val="0"/>
                </a:spcAft>
              </a:pPr>
              <a:r>
                <a:rPr lang="ja-JP" altLang="en-US" sz="2000" b="1" dirty="0">
                  <a:solidFill>
                    <a:sysClr val="window" lastClr="FFFFFF"/>
                  </a:solidFill>
                  <a:latin typeface="Meiryo UI" panose="020B0604030504040204" pitchFamily="50" charset="-128"/>
                  <a:ea typeface="Meiryo UI" panose="020B0604030504040204" pitchFamily="50" charset="-128"/>
                </a:rPr>
                <a:t>　</a:t>
              </a:r>
              <a:r>
                <a:rPr lang="ja-JP" altLang="en-US" sz="1750" b="1" dirty="0">
                  <a:solidFill>
                    <a:sysClr val="window" lastClr="FFFFFF"/>
                  </a:solidFill>
                  <a:latin typeface="Meiryo UI" panose="020B0604030504040204" pitchFamily="50" charset="-128"/>
                  <a:ea typeface="Meiryo UI" panose="020B0604030504040204" pitchFamily="50" charset="-128"/>
                </a:rPr>
                <a:t>大阪府食品ロス削減推進計画の概要</a:t>
              </a:r>
            </a:p>
          </p:txBody>
        </p:sp>
      </p:grpSp>
      <p:grpSp>
        <p:nvGrpSpPr>
          <p:cNvPr id="5" name="グループ化 4"/>
          <p:cNvGrpSpPr/>
          <p:nvPr/>
        </p:nvGrpSpPr>
        <p:grpSpPr>
          <a:xfrm>
            <a:off x="6849722" y="20711"/>
            <a:ext cx="4090513" cy="591720"/>
            <a:chOff x="7706062" y="20711"/>
            <a:chExt cx="4090513" cy="591720"/>
          </a:xfrm>
        </p:grpSpPr>
        <p:pic>
          <p:nvPicPr>
            <p:cNvPr id="72" name="図 7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06062" y="22500"/>
              <a:ext cx="586091" cy="586091"/>
            </a:xfrm>
            <a:prstGeom prst="rect">
              <a:avLst/>
            </a:prstGeom>
          </p:spPr>
        </p:pic>
        <p:pic>
          <p:nvPicPr>
            <p:cNvPr id="76" name="図 7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94404" y="26474"/>
              <a:ext cx="582117" cy="582117"/>
            </a:xfrm>
            <a:prstGeom prst="rect">
              <a:avLst/>
            </a:prstGeom>
          </p:spPr>
        </p:pic>
        <p:pic>
          <p:nvPicPr>
            <p:cNvPr id="17" name="図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76130" y="20711"/>
              <a:ext cx="590810" cy="590810"/>
            </a:xfrm>
            <a:prstGeom prst="rect">
              <a:avLst/>
            </a:prstGeom>
          </p:spPr>
        </p:pic>
        <p:pic>
          <p:nvPicPr>
            <p:cNvPr id="18" name="図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460094" y="26550"/>
              <a:ext cx="585881" cy="585881"/>
            </a:xfrm>
            <a:prstGeom prst="rect">
              <a:avLst/>
            </a:prstGeom>
          </p:spPr>
        </p:pic>
        <p:pic>
          <p:nvPicPr>
            <p:cNvPr id="19" name="図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042294" y="25489"/>
              <a:ext cx="585881" cy="585881"/>
            </a:xfrm>
            <a:prstGeom prst="rect">
              <a:avLst/>
            </a:prstGeom>
          </p:spPr>
        </p:pic>
        <p:pic>
          <p:nvPicPr>
            <p:cNvPr id="20" name="図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628176" y="26500"/>
              <a:ext cx="582200" cy="582200"/>
            </a:xfrm>
            <a:prstGeom prst="rect">
              <a:avLst/>
            </a:prstGeom>
          </p:spPr>
        </p:pic>
        <p:pic>
          <p:nvPicPr>
            <p:cNvPr id="21" name="図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210375" y="22500"/>
              <a:ext cx="586200" cy="586200"/>
            </a:xfrm>
            <a:prstGeom prst="rect">
              <a:avLst/>
            </a:prstGeom>
          </p:spPr>
        </p:pic>
      </p:grpSp>
      <p:graphicFrame>
        <p:nvGraphicFramePr>
          <p:cNvPr id="63" name="表 62"/>
          <p:cNvGraphicFramePr>
            <a:graphicFrameLocks noGrp="1"/>
          </p:cNvGraphicFramePr>
          <p:nvPr>
            <p:extLst>
              <p:ext uri="{D42A27DB-BD31-4B8C-83A1-F6EECF244321}">
                <p14:modId xmlns:p14="http://schemas.microsoft.com/office/powerpoint/2010/main" val="4197992595"/>
              </p:ext>
            </p:extLst>
          </p:nvPr>
        </p:nvGraphicFramePr>
        <p:xfrm>
          <a:off x="7268700" y="1047314"/>
          <a:ext cx="7855612" cy="4705029"/>
        </p:xfrm>
        <a:graphic>
          <a:graphicData uri="http://schemas.openxmlformats.org/drawingml/2006/table">
            <a:tbl>
              <a:tblPr firstRow="1" bandRow="1">
                <a:tableStyleId>{F5AB1C69-6EDB-4FF4-983F-18BD219EF322}</a:tableStyleId>
              </a:tblPr>
              <a:tblGrid>
                <a:gridCol w="680007">
                  <a:extLst>
                    <a:ext uri="{9D8B030D-6E8A-4147-A177-3AD203B41FA5}">
                      <a16:colId xmlns:a16="http://schemas.microsoft.com/office/drawing/2014/main" val="1227560485"/>
                    </a:ext>
                  </a:extLst>
                </a:gridCol>
                <a:gridCol w="3491111">
                  <a:extLst>
                    <a:ext uri="{9D8B030D-6E8A-4147-A177-3AD203B41FA5}">
                      <a16:colId xmlns:a16="http://schemas.microsoft.com/office/drawing/2014/main" val="3241766134"/>
                    </a:ext>
                  </a:extLst>
                </a:gridCol>
                <a:gridCol w="3684494">
                  <a:extLst>
                    <a:ext uri="{9D8B030D-6E8A-4147-A177-3AD203B41FA5}">
                      <a16:colId xmlns:a16="http://schemas.microsoft.com/office/drawing/2014/main" val="4230220939"/>
                    </a:ext>
                  </a:extLst>
                </a:gridCol>
              </a:tblGrid>
              <a:tr h="295149">
                <a:tc>
                  <a:txBody>
                    <a:bodyPr/>
                    <a:lstStyle/>
                    <a:p>
                      <a:endParaRPr kumimoji="1" lang="ja-JP" altLang="en-US" sz="1100" dirty="0">
                        <a:latin typeface="Meiryo UI" panose="020B0604030504040204" pitchFamily="50" charset="-128"/>
                        <a:ea typeface="Meiryo UI" panose="020B0604030504040204" pitchFamily="50" charset="-128"/>
                      </a:endParaRPr>
                    </a:p>
                  </a:txBody>
                  <a:tcPr marL="36000" marR="36000" marT="36000" marB="0"/>
                </a:tc>
                <a:tc>
                  <a:txBody>
                    <a:bodyPr/>
                    <a:lstStyle/>
                    <a:p>
                      <a:pPr algn="ctr"/>
                      <a:r>
                        <a:rPr kumimoji="1" lang="ja-JP" altLang="en-US" sz="1100" dirty="0">
                          <a:latin typeface="Meiryo UI" panose="020B0604030504040204" pitchFamily="50" charset="-128"/>
                          <a:ea typeface="Meiryo UI" panose="020B0604030504040204" pitchFamily="50" charset="-128"/>
                        </a:rPr>
                        <a:t>事　業　者 </a:t>
                      </a:r>
                    </a:p>
                  </a:txBody>
                  <a:tcPr marL="36000" marR="36000" marT="36000" marB="0"/>
                </a:tc>
                <a:tc>
                  <a:txBody>
                    <a:bodyPr/>
                    <a:lstStyle/>
                    <a:p>
                      <a:pPr algn="ctr"/>
                      <a:r>
                        <a:rPr kumimoji="1" lang="ja-JP" altLang="en-US" sz="1100" dirty="0">
                          <a:latin typeface="Meiryo UI" panose="020B0604030504040204" pitchFamily="50" charset="-128"/>
                          <a:ea typeface="Meiryo UI" panose="020B0604030504040204" pitchFamily="50" charset="-128"/>
                        </a:rPr>
                        <a:t>消　費　者  </a:t>
                      </a:r>
                      <a:endParaRPr kumimoji="1" lang="ja-JP" altLang="en-US" sz="1100" dirty="0">
                        <a:solidFill>
                          <a:schemeClr val="bg1"/>
                        </a:solidFill>
                        <a:latin typeface="Meiryo UI" panose="020B0604030504040204" pitchFamily="50" charset="-128"/>
                        <a:ea typeface="Meiryo UI" panose="020B0604030504040204" pitchFamily="50" charset="-128"/>
                      </a:endParaRPr>
                    </a:p>
                  </a:txBody>
                  <a:tcPr marL="36000" marR="36000" marT="36000" marB="0"/>
                </a:tc>
                <a:extLst>
                  <a:ext uri="{0D108BD9-81ED-4DB2-BD59-A6C34878D82A}">
                    <a16:rowId xmlns:a16="http://schemas.microsoft.com/office/drawing/2014/main" val="2904749161"/>
                  </a:ext>
                </a:extLst>
              </a:tr>
              <a:tr h="3635921">
                <a:tc>
                  <a:txBody>
                    <a:bodyPr/>
                    <a:lstStyle/>
                    <a:p>
                      <a:pPr algn="ctr"/>
                      <a:r>
                        <a:rPr kumimoji="1" lang="ja-JP" altLang="en-US" sz="1100" b="1" dirty="0">
                          <a:latin typeface="Meiryo UI" panose="020B0604030504040204" pitchFamily="50" charset="-128"/>
                          <a:ea typeface="Meiryo UI" panose="020B0604030504040204" pitchFamily="50" charset="-128"/>
                        </a:rPr>
                        <a:t>大阪府が進める</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基本的</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施策</a:t>
                      </a:r>
                      <a:endParaRPr kumimoji="1" lang="en-US" altLang="ja-JP" sz="1100" b="1" dirty="0">
                        <a:latin typeface="Meiryo UI" panose="020B0604030504040204" pitchFamily="50" charset="-128"/>
                        <a:ea typeface="Meiryo UI" panose="020B0604030504040204" pitchFamily="50" charset="-128"/>
                      </a:endParaRPr>
                    </a:p>
                  </a:txBody>
                  <a:tcPr marL="36000" marR="36000" marT="36000" marB="0" anchor="ctr"/>
                </a:tc>
                <a:tc>
                  <a:txBody>
                    <a:bodyPr/>
                    <a:lstStyle/>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ネットワーク懇話会等の検討の場で各立場からの意見交</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換により、流通の各段階の施策を具体化する取組を展開</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「おおさか食品ロス削減パートナーシップ制度」の推進</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広く多業種への働きかけを行い、パートナーシップ事業者</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の増加と、効果的な消費者啓発を推進</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「フードバンクガイドライン」の活用</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未利用食品を提供する事業者の参入を促進し、有効活</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用の取組を推進</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飲食店の“食べきり・持ち帰り“の取組への支援</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“食べきり”と、残ってしまった場合の“持ち帰り”を普及</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・優良事例について共有・周知を図り、横展開を促進</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・国の表彰制度等の活用などにより、広く周知</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tc>
                  <a:txBody>
                    <a:bodyPr/>
                    <a:lstStyle/>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ネットワーク懇話会等の場を活用し、消費者と事業者のコミュ</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1200"/>
                        </a:spcAft>
                        <a:buClrTx/>
                        <a:buSzTx/>
                        <a:buFont typeface="Wingdings" panose="05000000000000000000" pitchFamily="2" charset="2"/>
                        <a:buNone/>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ニケーションを図り、消費者の認知度向上や行動変容を促す</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リーフレットやデジタルコンテンツ等の啓発媒体の活用</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・家庭における食品ロス削減の推進や小中学校等での</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食育や地域の環境教育等の取組を支援</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a:t>
                      </a: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府内栄養士養成課程の大学等</a:t>
                      </a: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との連携　</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・社食や学校給食等、幅広い食品ロス</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削減の取組を推進</a:t>
                      </a:r>
                      <a:endParaRPr kumimoji="1" lang="en-US" altLang="ja-JP" sz="11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月食品ロス削減月間における</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取組の実施</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・事業者や市町村の取組を府民に発信　　　</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・府民の食品ロス削減に関する認知度</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向上及び関心の増大を図る</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extLst>
                  <a:ext uri="{0D108BD9-81ED-4DB2-BD59-A6C34878D82A}">
                    <a16:rowId xmlns:a16="http://schemas.microsoft.com/office/drawing/2014/main" val="2270901083"/>
                  </a:ext>
                </a:extLst>
              </a:tr>
            </a:tbl>
          </a:graphicData>
        </a:graphic>
      </p:graphicFrame>
      <p:grpSp>
        <p:nvGrpSpPr>
          <p:cNvPr id="69" name="グループ化 68"/>
          <p:cNvGrpSpPr/>
          <p:nvPr/>
        </p:nvGrpSpPr>
        <p:grpSpPr>
          <a:xfrm>
            <a:off x="8582907" y="2980547"/>
            <a:ext cx="2181930" cy="1435573"/>
            <a:chOff x="0" y="0"/>
            <a:chExt cx="2183130" cy="1503680"/>
          </a:xfrm>
        </p:grpSpPr>
        <p:pic>
          <p:nvPicPr>
            <p:cNvPr id="70" name="図 69"/>
            <p:cNvPicPr>
              <a:picLocks noChangeAspect="1"/>
            </p:cNvPicPr>
            <p:nvPr/>
          </p:nvPicPr>
          <p:blipFill>
            <a:blip r:embed="rId13" cstate="print">
              <a:extLst>
                <a:ext uri="{28A0092B-C50C-407E-A947-70E740481C1C}">
                  <a14:useLocalDpi xmlns:a14="http://schemas.microsoft.com/office/drawing/2010/main"/>
                </a:ext>
              </a:extLst>
            </a:blip>
            <a:stretch>
              <a:fillRect/>
            </a:stretch>
          </p:blipFill>
          <p:spPr>
            <a:xfrm>
              <a:off x="1085850" y="9525"/>
              <a:ext cx="1097280" cy="1485900"/>
            </a:xfrm>
            <a:prstGeom prst="rect">
              <a:avLst/>
            </a:prstGeom>
          </p:spPr>
        </p:pic>
        <p:pic>
          <p:nvPicPr>
            <p:cNvPr id="73" name="図 72"/>
            <p:cNvPicPr>
              <a:picLocks noChangeAspect="1"/>
            </p:cNvPicPr>
            <p:nvPr/>
          </p:nvPicPr>
          <p:blipFill>
            <a:blip r:embed="rId14" cstate="print">
              <a:extLst>
                <a:ext uri="{28A0092B-C50C-407E-A947-70E740481C1C}">
                  <a14:useLocalDpi xmlns:a14="http://schemas.microsoft.com/office/drawing/2010/main"/>
                </a:ext>
              </a:extLst>
            </a:blip>
            <a:stretch>
              <a:fillRect/>
            </a:stretch>
          </p:blipFill>
          <p:spPr>
            <a:xfrm>
              <a:off x="0" y="9525"/>
              <a:ext cx="1097915" cy="1494155"/>
            </a:xfrm>
            <a:prstGeom prst="rect">
              <a:avLst/>
            </a:prstGeom>
          </p:spPr>
        </p:pic>
        <p:sp>
          <p:nvSpPr>
            <p:cNvPr id="77" name="正方形/長方形 76"/>
            <p:cNvSpPr/>
            <p:nvPr/>
          </p:nvSpPr>
          <p:spPr>
            <a:xfrm>
              <a:off x="0" y="0"/>
              <a:ext cx="2169746" cy="1494155"/>
            </a:xfrm>
            <a:prstGeom prst="rect">
              <a:avLst/>
            </a:prstGeom>
            <a:noFill/>
            <a:ln w="635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pic>
        <p:nvPicPr>
          <p:cNvPr id="79" name="図 78"/>
          <p:cNvPicPr/>
          <p:nvPr/>
        </p:nvPicPr>
        <p:blipFill>
          <a:blip r:embed="rId15">
            <a:extLst>
              <a:ext uri="{28A0092B-C50C-407E-A947-70E740481C1C}">
                <a14:useLocalDpi xmlns:a14="http://schemas.microsoft.com/office/drawing/2010/main"/>
              </a:ext>
            </a:extLst>
          </a:blip>
          <a:srcRect/>
          <a:stretch>
            <a:fillRect/>
          </a:stretch>
        </p:blipFill>
        <p:spPr bwMode="auto">
          <a:xfrm>
            <a:off x="12223746" y="2411956"/>
            <a:ext cx="2046773" cy="1368490"/>
          </a:xfrm>
          <a:prstGeom prst="rect">
            <a:avLst/>
          </a:prstGeom>
          <a:noFill/>
          <a:ln w="3175">
            <a:solidFill>
              <a:schemeClr val="tx1"/>
            </a:solidFill>
          </a:ln>
        </p:spPr>
      </p:pic>
      <p:pic>
        <p:nvPicPr>
          <p:cNvPr id="80" name="図 79"/>
          <p:cNvPicPr/>
          <p:nvPr/>
        </p:nvPicPr>
        <p:blipFill>
          <a:blip r:embed="rId16" cstate="print">
            <a:extLst>
              <a:ext uri="{28A0092B-C50C-407E-A947-70E740481C1C}">
                <a14:useLocalDpi xmlns:a14="http://schemas.microsoft.com/office/drawing/2010/main"/>
              </a:ext>
            </a:extLst>
          </a:blip>
          <a:stretch>
            <a:fillRect/>
          </a:stretch>
        </p:blipFill>
        <p:spPr>
          <a:xfrm>
            <a:off x="13897307" y="4200854"/>
            <a:ext cx="1179903" cy="1494651"/>
          </a:xfrm>
          <a:prstGeom prst="rect">
            <a:avLst/>
          </a:prstGeom>
          <a:ln w="3175">
            <a:solidFill>
              <a:schemeClr val="tx1"/>
            </a:solidFill>
          </a:ln>
        </p:spPr>
      </p:pic>
      <p:sp>
        <p:nvSpPr>
          <p:cNvPr id="4" name="テキスト ボックス 3"/>
          <p:cNvSpPr txBox="1"/>
          <p:nvPr/>
        </p:nvSpPr>
        <p:spPr>
          <a:xfrm>
            <a:off x="12559629" y="102338"/>
            <a:ext cx="2675355" cy="626775"/>
          </a:xfrm>
          <a:prstGeom prst="rect">
            <a:avLst/>
          </a:prstGeom>
          <a:noFill/>
        </p:spPr>
        <p:txBody>
          <a:bodyPr wrap="square" rtlCol="0">
            <a:spAutoFit/>
          </a:bodyPr>
          <a:lstStyle/>
          <a:p>
            <a:pPr algn="ctr">
              <a:lnSpc>
                <a:spcPts val="2200"/>
              </a:lnSpc>
            </a:pPr>
            <a:r>
              <a:rPr kumimoji="1" lang="ja-JP" altLang="en-US" sz="1400" b="1" dirty="0">
                <a:latin typeface="Meiryo UI" panose="020B0604030504040204" pitchFamily="50" charset="-128"/>
                <a:ea typeface="Meiryo UI" panose="020B0604030504040204" pitchFamily="50" charset="-128"/>
              </a:rPr>
              <a:t>令和３年３月</a:t>
            </a:r>
            <a:endParaRPr kumimoji="1" lang="en-US" altLang="ja-JP" sz="1400" b="1" dirty="0">
              <a:latin typeface="Meiryo UI" panose="020B0604030504040204" pitchFamily="50" charset="-128"/>
              <a:ea typeface="Meiryo UI" panose="020B0604030504040204" pitchFamily="50" charset="-128"/>
            </a:endParaRPr>
          </a:p>
          <a:p>
            <a:pPr algn="ctr">
              <a:lnSpc>
                <a:spcPts val="2200"/>
              </a:lnSpc>
            </a:pPr>
            <a:r>
              <a:rPr kumimoji="1" lang="ja-JP" altLang="en-US" sz="1400" b="1" dirty="0">
                <a:latin typeface="Meiryo UI" panose="020B0604030504040204" pitchFamily="50" charset="-128"/>
                <a:ea typeface="Meiryo UI" panose="020B0604030504040204" pitchFamily="50" charset="-128"/>
              </a:rPr>
              <a:t>大　阪　府</a:t>
            </a:r>
          </a:p>
        </p:txBody>
      </p:sp>
      <p:sp>
        <p:nvSpPr>
          <p:cNvPr id="6" name="正方形/長方形 5">
            <a:extLst>
              <a:ext uri="{FF2B5EF4-FFF2-40B4-BE49-F238E27FC236}">
                <a16:creationId xmlns:a16="http://schemas.microsoft.com/office/drawing/2014/main" id="{A451522F-1E8B-4633-BE8E-CF8EB3B4E3B1}"/>
              </a:ext>
            </a:extLst>
          </p:cNvPr>
          <p:cNvSpPr/>
          <p:nvPr/>
        </p:nvSpPr>
        <p:spPr>
          <a:xfrm>
            <a:off x="13313390" y="751930"/>
            <a:ext cx="1194145" cy="272672"/>
          </a:xfrm>
          <a:prstGeom prst="rect">
            <a:avLst/>
          </a:prstGeom>
          <a:noFill/>
          <a:ln w="19050">
            <a:solidFill>
              <a:schemeClr val="tx1"/>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36000" numCol="1" spcCol="0" rtlCol="0" fromWordArt="0" anchor="t" anchorCtr="0" forceAA="0" compatLnSpc="1">
            <a:prstTxWarp prst="textNoShape">
              <a:avLst/>
            </a:prstTxWarp>
            <a:noAutofit/>
          </a:bodyPr>
          <a:lstStyle/>
          <a:p>
            <a:pPr marL="171450" indent="-171450" algn="ctr">
              <a:spcAft>
                <a:spcPts val="600"/>
              </a:spcAft>
              <a:buFont typeface="Meiryo UI" panose="020B0604030504040204" pitchFamily="50" charset="-128"/>
              <a:buChar char="◯"/>
            </a:pPr>
            <a:endParaRPr kumimoji="1"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a:extLst>
              <a:ext uri="{FF2B5EF4-FFF2-40B4-BE49-F238E27FC236}">
                <a16:creationId xmlns:a16="http://schemas.microsoft.com/office/drawing/2014/main" id="{D0DCD525-4B99-452F-AE26-1060D55470E2}"/>
              </a:ext>
            </a:extLst>
          </p:cNvPr>
          <p:cNvSpPr txBox="1"/>
          <p:nvPr/>
        </p:nvSpPr>
        <p:spPr>
          <a:xfrm>
            <a:off x="13374215" y="729113"/>
            <a:ext cx="1146019"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参考資料１</a:t>
            </a:r>
          </a:p>
        </p:txBody>
      </p:sp>
    </p:spTree>
    <p:extLst>
      <p:ext uri="{BB962C8B-B14F-4D97-AF65-F5344CB8AC3E}">
        <p14:creationId xmlns:p14="http://schemas.microsoft.com/office/powerpoint/2010/main" val="25861791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60000"/>
            <a:lumOff val="40000"/>
          </a:schemeClr>
        </a:solidFill>
        <a:ln w="19050">
          <a:solidFill>
            <a:schemeClr val="accent3">
              <a:lumMod val="50000"/>
            </a:schemeClr>
          </a:solidFill>
          <a:prstDash val="solid"/>
        </a:ln>
        <a:effectLst>
          <a:outerShdw blurRad="50800" dist="38100" dir="2100000" algn="tl" rotWithShape="0">
            <a:schemeClr val="bg1">
              <a:alpha val="40000"/>
            </a:schemeClr>
          </a:outerShdw>
        </a:effectLst>
      </a:spPr>
      <a:bodyPr rot="0" spcFirstLastPara="0" vert="horz" wrap="square" lIns="91440" tIns="108000" rIns="91440" bIns="36000" numCol="1" spcCol="0" rtlCol="0" fromWordArt="0" anchor="t" anchorCtr="0" forceAA="0" compatLnSpc="1">
        <a:prstTxWarp prst="textNoShape">
          <a:avLst/>
        </a:prstTxWarp>
        <a:noAutofit/>
      </a:bodyPr>
      <a:lstStyle>
        <a:defPPr marL="171450" indent="-171450">
          <a:spcAft>
            <a:spcPts val="600"/>
          </a:spcAft>
          <a:buFont typeface="Meiryo UI" panose="020B0604030504040204" pitchFamily="50" charset="-128"/>
          <a:buChar char="◯"/>
          <a:defRPr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_x65e5__x4ed8__x5165__x308a_ xmlns="79a6af1d-7af9-4c8d-b2df-d41fbfc10dd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203357EE341D445AD84EF9A3D54174A" ma:contentTypeVersion="1" ma:contentTypeDescription="新しいドキュメントを作成します。" ma:contentTypeScope="" ma:versionID="2f3b1b61c27db6e3c9ee8c86a032b1eb">
  <xsd:schema xmlns:xsd="http://www.w3.org/2001/XMLSchema" xmlns:p="http://schemas.microsoft.com/office/2006/metadata/properties" xmlns:ns2="79a6af1d-7af9-4c8d-b2df-d41fbfc10dd0" targetNamespace="http://schemas.microsoft.com/office/2006/metadata/properties" ma:root="true" ma:fieldsID="e363fd7c4bdb59cb6e17c7e14da76f23" ns2:_="">
    <xsd:import namespace="79a6af1d-7af9-4c8d-b2df-d41fbfc10dd0"/>
    <xsd:element name="properties">
      <xsd:complexType>
        <xsd:sequence>
          <xsd:element name="documentManagement">
            <xsd:complexType>
              <xsd:all>
                <xsd:element ref="ns2:_x65e5__x4ed8__x5165__x308a_" minOccurs="0"/>
              </xsd:all>
            </xsd:complexType>
          </xsd:element>
        </xsd:sequence>
      </xsd:complexType>
    </xsd:element>
  </xsd:schema>
  <xsd:schema xmlns:xsd="http://www.w3.org/2001/XMLSchema" xmlns:dms="http://schemas.microsoft.com/office/2006/documentManagement/types" targetNamespace="79a6af1d-7af9-4c8d-b2df-d41fbfc10dd0" elementFormDefault="qualified">
    <xsd:import namespace="http://schemas.microsoft.com/office/2006/documentManagement/types"/>
    <xsd:element name="_x65e5__x4ed8__x5165__x308a_" ma:index="8" nillable="true" ma:displayName="日付入り" ma:format="DateOnly" ma:internalName="_x65e5__x4ed8__x5165__x308a_">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50B924-8ECC-49DA-B303-33840336C203}">
  <ds:schemaRefs>
    <ds:schemaRef ds:uri="http://www.w3.org/XML/1998/namespace"/>
    <ds:schemaRef ds:uri="http://purl.org/dc/elements/1.1/"/>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79a6af1d-7af9-4c8d-b2df-d41fbfc10dd0"/>
  </ds:schemaRefs>
</ds:datastoreItem>
</file>

<file path=customXml/itemProps2.xml><?xml version="1.0" encoding="utf-8"?>
<ds:datastoreItem xmlns:ds="http://schemas.openxmlformats.org/officeDocument/2006/customXml" ds:itemID="{530C24A2-0978-46F8-9725-5267501E01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a6af1d-7af9-4c8d-b2df-d41fbfc10dd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AD18A9A-5E61-4FAD-9D1B-090A4649BD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2461</TotalTime>
  <Words>1602</Words>
  <PresentationFormat>ユーザー設定</PresentationFormat>
  <Paragraphs>195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ゴシック</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2021-03-31T02:32:43Z</cp:lastPrinted>
  <dcterms:modified xsi:type="dcterms:W3CDTF">2025-07-23T06:38:24Z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0x0101000203357EE341D445AD84EF9A3D54174A</vt:lpwstr>
  </property>
</Properties>
</file>