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9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D30C-8E97-4E02-AC21-B71333F98D77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E6C9-7EF9-4E0C-BB5B-86F6AC6F0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58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D30C-8E97-4E02-AC21-B71333F98D77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E6C9-7EF9-4E0C-BB5B-86F6AC6F0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56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D30C-8E97-4E02-AC21-B71333F98D77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E6C9-7EF9-4E0C-BB5B-86F6AC6F0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12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D30C-8E97-4E02-AC21-B71333F98D77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E6C9-7EF9-4E0C-BB5B-86F6AC6F0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00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D30C-8E97-4E02-AC21-B71333F98D77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E6C9-7EF9-4E0C-BB5B-86F6AC6F0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54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D30C-8E97-4E02-AC21-B71333F98D77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E6C9-7EF9-4E0C-BB5B-86F6AC6F0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3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D30C-8E97-4E02-AC21-B71333F98D77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E6C9-7EF9-4E0C-BB5B-86F6AC6F0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16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D30C-8E97-4E02-AC21-B71333F98D77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E6C9-7EF9-4E0C-BB5B-86F6AC6F0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2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D30C-8E97-4E02-AC21-B71333F98D77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E6C9-7EF9-4E0C-BB5B-86F6AC6F0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16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D30C-8E97-4E02-AC21-B71333F98D77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E6C9-7EF9-4E0C-BB5B-86F6AC6F0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76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D30C-8E97-4E02-AC21-B71333F98D77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E6C9-7EF9-4E0C-BB5B-86F6AC6F0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08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9D30C-8E97-4E02-AC21-B71333F98D77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5E6C9-7EF9-4E0C-BB5B-86F6AC6F0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98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http://www.unic.or.jp/files/sdg_icon_17_ja-290x290.png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/>
          <a:srcRect l="1205" t="1507" r="897" b="1735"/>
          <a:stretch/>
        </p:blipFill>
        <p:spPr>
          <a:xfrm>
            <a:off x="3756660" y="877682"/>
            <a:ext cx="3116581" cy="2082622"/>
          </a:xfrm>
          <a:prstGeom prst="rect">
            <a:avLst/>
          </a:prstGeom>
        </p:spPr>
      </p:pic>
      <p:sp>
        <p:nvSpPr>
          <p:cNvPr id="46" name="角丸四角形 45"/>
          <p:cNvSpPr/>
          <p:nvPr/>
        </p:nvSpPr>
        <p:spPr>
          <a:xfrm>
            <a:off x="81929" y="6586093"/>
            <a:ext cx="1983091" cy="2183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角丸四角形 44"/>
          <p:cNvSpPr/>
          <p:nvPr/>
        </p:nvSpPr>
        <p:spPr>
          <a:xfrm>
            <a:off x="78748" y="4678766"/>
            <a:ext cx="1337296" cy="2151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0" y="460610"/>
            <a:ext cx="6858000" cy="3077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ゼロエミッション車を中心とする電動車の普及促進について</a:t>
            </a:r>
            <a:endParaRPr lang="ja-JP" altLang="en-US" sz="1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7" name="Picture 13" descr="http://www.unic.or.jp/files/sdg_icon_17_ja-290x290.png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158" y="95735"/>
            <a:ext cx="368035" cy="368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図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7" y="93356"/>
            <a:ext cx="365841" cy="36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2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089" y="93356"/>
            <a:ext cx="367254" cy="36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図 2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345" y="93356"/>
            <a:ext cx="367254" cy="36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サブタイトル 2"/>
          <p:cNvSpPr txBox="1">
            <a:spLocks/>
          </p:cNvSpPr>
          <p:nvPr/>
        </p:nvSpPr>
        <p:spPr>
          <a:xfrm>
            <a:off x="5337015" y="95717"/>
            <a:ext cx="1939920" cy="535700"/>
          </a:xfrm>
          <a:prstGeom prst="rect">
            <a:avLst/>
          </a:prstGeom>
        </p:spPr>
        <p:txBody>
          <a:bodyPr vert="horz" lIns="164269" tIns="82135" rIns="164269" bIns="82135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資料６ー２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2865223"/>
            <a:ext cx="2457595" cy="30777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世界の主な動向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5355265"/>
            <a:ext cx="2457595" cy="30777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　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国内の主な動向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497612"/>
              </p:ext>
            </p:extLst>
          </p:nvPr>
        </p:nvGraphicFramePr>
        <p:xfrm>
          <a:off x="78748" y="3235328"/>
          <a:ext cx="6662057" cy="1353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478">
                  <a:extLst>
                    <a:ext uri="{9D8B030D-6E8A-4147-A177-3AD203B41FA5}">
                      <a16:colId xmlns:a16="http://schemas.microsoft.com/office/drawing/2014/main" val="3309171868"/>
                    </a:ext>
                  </a:extLst>
                </a:gridCol>
                <a:gridCol w="5564579">
                  <a:extLst>
                    <a:ext uri="{9D8B030D-6E8A-4147-A177-3AD203B41FA5}">
                      <a16:colId xmlns:a16="http://schemas.microsoft.com/office/drawing/2014/main" val="3095534946"/>
                    </a:ext>
                  </a:extLst>
                </a:gridCol>
              </a:tblGrid>
              <a:tr h="265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イギリス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明朝" panose="02020609040205080304" pitchFamily="17" charset="-128"/>
                        <a:buNone/>
                        <a:tabLst/>
                        <a:defRPr/>
                      </a:pP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2030</a:t>
                      </a:r>
                      <a:r>
                        <a:rPr kumimoji="1" lang="ja-JP" altLang="ja-JP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</a:t>
                      </a: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に</a:t>
                      </a:r>
                      <a:r>
                        <a:rPr kumimoji="1" lang="ja-JP" altLang="ja-JP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ガソリン及びディーゼル</a:t>
                      </a: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車（</a:t>
                      </a:r>
                      <a:r>
                        <a:rPr kumimoji="1" lang="ja-JP" altLang="ja-JP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乗用車及びバン</a:t>
                      </a: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  <a:r>
                        <a:rPr kumimoji="1" lang="ja-JP" altLang="ja-JP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の新車販売を禁止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月表明）</a:t>
                      </a: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ＭＳ 明朝" panose="02020609040205080304" pitchFamily="17" charset="-128"/>
                        <a:buNone/>
                      </a:pPr>
                      <a:r>
                        <a:rPr kumimoji="1" lang="en-US" altLang="ja-JP" sz="8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※2035</a:t>
                      </a:r>
                      <a:r>
                        <a:rPr kumimoji="1" lang="ja-JP" alt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年までは、相当な距離をゼロエミッションで走行可能な車（例えば</a:t>
                      </a:r>
                      <a:r>
                        <a:rPr kumimoji="1" lang="en-US" altLang="ja-JP" sz="8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PHV</a:t>
                      </a:r>
                      <a:r>
                        <a:rPr kumimoji="1" lang="ja-JP" altLang="en-US" sz="800" b="0" kern="1200" dirty="0" err="1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、</a:t>
                      </a:r>
                      <a:r>
                        <a:rPr kumimoji="1" lang="en-US" altLang="ja-JP" sz="8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HV</a:t>
                      </a:r>
                      <a:r>
                        <a:rPr kumimoji="1" lang="ja-JP" alt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）は販売可能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7297502"/>
                  </a:ext>
                </a:extLst>
              </a:tr>
              <a:tr h="1428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フランス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明朝" panose="02020609040205080304" pitchFamily="17" charset="-128"/>
                        <a:buNone/>
                        <a:tabLst/>
                        <a:defRPr/>
                      </a:pP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2040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年にガソリン及びディーゼル車の新車販売を禁止（</a:t>
                      </a:r>
                      <a:r>
                        <a:rPr lang="en-US" alt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月表明）</a:t>
                      </a:r>
                      <a:endParaRPr lang="ja-JP" altLang="ja-JP" sz="1000" b="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5856918"/>
                  </a:ext>
                </a:extLst>
              </a:tr>
              <a:tr h="1428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中国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ＭＳ 明朝" panose="02020609040205080304" pitchFamily="17" charset="-128"/>
                        <a:buNone/>
                      </a:pP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2035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年をめどにガソリンエンジン車（乗用車）の新車販売をすべて環境対応車（</a:t>
                      </a:r>
                      <a:r>
                        <a:rPr lang="en-US" alt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HV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以上）、そのうち</a:t>
                      </a:r>
                      <a:endParaRPr lang="en-US" altLang="ja-JP" sz="1000" b="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lvl="0" indent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ＭＳ 明朝" panose="02020609040205080304" pitchFamily="17" charset="-128"/>
                        <a:buNone/>
                      </a:pPr>
                      <a:r>
                        <a:rPr lang="en-US" alt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50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％を新エネルギー車（</a:t>
                      </a:r>
                      <a:r>
                        <a:rPr lang="en-US" alt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EV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及び</a:t>
                      </a:r>
                      <a:r>
                        <a:rPr lang="en-US" alt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PHV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）（</a:t>
                      </a:r>
                      <a:r>
                        <a:rPr lang="en-US" alt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月表明）　　</a:t>
                      </a:r>
                      <a:endParaRPr lang="en-US" altLang="ja-JP" sz="1000" b="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982637"/>
                  </a:ext>
                </a:extLst>
              </a:tr>
              <a:tr h="2856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カリフォルニア州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（米国）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ＭＳ 明朝" panose="02020609040205080304" pitchFamily="17" charset="-128"/>
                        <a:buNone/>
                      </a:pP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2035</a:t>
                      </a:r>
                      <a:r>
                        <a:rPr 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年まで</a:t>
                      </a:r>
                      <a:r>
                        <a:rPr 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ガソリン車（乗用車及びトラック）（</a:t>
                      </a:r>
                      <a:r>
                        <a:rPr lang="en-US" alt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HV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を含む）の新車販売を禁止（</a:t>
                      </a:r>
                      <a:r>
                        <a:rPr lang="en-US" alt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月表明）</a:t>
                      </a:r>
                      <a:endParaRPr lang="en-US" altLang="ja-JP" sz="1000" b="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lvl="0" indent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ＭＳ 明朝" panose="02020609040205080304" pitchFamily="17" charset="-128"/>
                        <a:buNone/>
                      </a:pPr>
                      <a:r>
                        <a:rPr kumimoji="1" lang="en-US" altLang="ja-JP" sz="8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※2045</a:t>
                      </a:r>
                      <a:r>
                        <a:rPr kumimoji="1" lang="ja-JP" alt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年からは、中・大型のガソリントラックは州内で走行不可</a:t>
                      </a:r>
                      <a:endParaRPr kumimoji="1" lang="en-US" altLang="ja-JP" sz="8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9028831"/>
                  </a:ext>
                </a:extLst>
              </a:tr>
              <a:tr h="2856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ケベック州</a:t>
                      </a:r>
                      <a:endParaRPr lang="en-US" altLang="ja-JP" sz="1000" b="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（カナダ）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ＭＳ 明朝" panose="02020609040205080304" pitchFamily="17" charset="-128"/>
                        <a:buNone/>
                      </a:pP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2035</a:t>
                      </a:r>
                      <a:r>
                        <a:rPr 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年までに</a:t>
                      </a:r>
                      <a:r>
                        <a:rPr 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ガソリン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車（</a:t>
                      </a:r>
                      <a:r>
                        <a:rPr 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乗用車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新車</a:t>
                      </a:r>
                      <a:r>
                        <a:rPr 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販売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r>
                        <a:rPr 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禁止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月表明）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549620"/>
                  </a:ext>
                </a:extLst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457497"/>
              </p:ext>
            </p:extLst>
          </p:nvPr>
        </p:nvGraphicFramePr>
        <p:xfrm>
          <a:off x="87085" y="5724999"/>
          <a:ext cx="6662057" cy="800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140">
                  <a:extLst>
                    <a:ext uri="{9D8B030D-6E8A-4147-A177-3AD203B41FA5}">
                      <a16:colId xmlns:a16="http://schemas.microsoft.com/office/drawing/2014/main" val="3309171868"/>
                    </a:ext>
                  </a:extLst>
                </a:gridCol>
                <a:gridCol w="5564917">
                  <a:extLst>
                    <a:ext uri="{9D8B030D-6E8A-4147-A177-3AD203B41FA5}">
                      <a16:colId xmlns:a16="http://schemas.microsoft.com/office/drawing/2014/main" val="3095534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政府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ＭＳ 明朝" panose="02020609040205080304" pitchFamily="17" charset="-128"/>
                        <a:buNone/>
                      </a:pP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altLang="ja-JP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2035</a:t>
                      </a: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ja-JP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までに乗用車</a:t>
                      </a: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新車販売で</a:t>
                      </a:r>
                      <a:r>
                        <a:rPr lang="ja-JP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電動車</a:t>
                      </a:r>
                      <a:r>
                        <a:rPr 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ja-JP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を実現</a:t>
                      </a:r>
                      <a:endParaRPr lang="en-US" altLang="ja-JP" sz="1050" b="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ＭＳ 明朝" panose="02020609040205080304" pitchFamily="17" charset="-128"/>
                        <a:buNone/>
                      </a:pP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商用車</a:t>
                      </a: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についても、乗用車に準じて</a:t>
                      </a: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年夏までに</a:t>
                      </a:r>
                      <a:r>
                        <a:rPr lang="ja-JP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検討</a:t>
                      </a:r>
                      <a:endParaRPr lang="en-US" altLang="ja-JP" sz="1050" b="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ＭＳ 明朝" panose="02020609040205080304" pitchFamily="17" charset="-128"/>
                        <a:buNone/>
                      </a:pP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ja-JP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ja-JP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ja-JP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日策定「</a:t>
                      </a:r>
                      <a:r>
                        <a:rPr lang="en-US" altLang="ja-JP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2050</a:t>
                      </a: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年カーボンニュートラルに伴うグリーン成長戦略」等）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0646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東京都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ＭＳ 明朝" panose="02020609040205080304" pitchFamily="17" charset="-128"/>
                        <a:buNone/>
                      </a:pP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2030</a:t>
                      </a: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年までに都内</a:t>
                      </a:r>
                      <a:r>
                        <a:rPr lang="ja-JP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で</a:t>
                      </a: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新車</a:t>
                      </a:r>
                      <a:r>
                        <a:rPr lang="ja-JP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販売</a:t>
                      </a: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される</a:t>
                      </a:r>
                      <a:r>
                        <a:rPr lang="ja-JP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乗用車</a:t>
                      </a: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を</a:t>
                      </a:r>
                      <a:r>
                        <a:rPr lang="en-US" altLang="ja-JP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100%</a:t>
                      </a: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非ガソリン化</a:t>
                      </a:r>
                      <a:endParaRPr lang="en-US" altLang="ja-JP" sz="1050" b="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ＭＳ 明朝" panose="02020609040205080304" pitchFamily="17" charset="-128"/>
                        <a:buNone/>
                      </a:pP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ja-JP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ja-JP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ja-JP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日に表明）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785733"/>
                  </a:ext>
                </a:extLst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-19050" y="1152504"/>
            <a:ext cx="64084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・ゼロエミッション車（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EV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PHV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FCV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）にハイブリッド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自動車を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含む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「電動車」の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普及率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は約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54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万台（約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・この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うち、ゼロエミッション車の普及率は約１万台（約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0.3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％）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留まる。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0" y="863373"/>
            <a:ext cx="2457595" cy="30777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府域の電動車の普及状況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0" y="7249163"/>
            <a:ext cx="2457595" cy="30777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　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自治体の主な制度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-38099" y="7537890"/>
            <a:ext cx="6858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販売実績の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報告制度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京都市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（地球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温暖化対策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条例）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自動車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販売事業者に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対して、</a:t>
            </a:r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温室</a:t>
            </a:r>
            <a:r>
              <a:rPr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効果ガスを排出しない又は排出の量が相当</a:t>
            </a:r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程度少ない</a:t>
            </a:r>
            <a:r>
              <a:rPr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自動車（</a:t>
            </a:r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エコカー）の</a:t>
            </a:r>
            <a:endParaRPr lang="en-US" altLang="ja-JP" sz="105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販売実績</a:t>
            </a:r>
            <a:r>
              <a:rPr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報告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を義務付け。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-38101" y="8855502"/>
            <a:ext cx="69446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駐車場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における充電設備の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整備等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京都府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（電気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自動車等の普及の促進に関する条例）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不特定かつ多数の者が利用する駐車場を設置する事業者に対して、</a:t>
            </a:r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当該駐車場における充電設備の整備、電気自動車</a:t>
            </a:r>
            <a:endParaRPr lang="en-US" altLang="ja-JP" sz="105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等を優先的に駐車するための区画の設置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を努力義務として規定。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83819" y="6576568"/>
            <a:ext cx="6963845" cy="628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トップランナー制度による燃費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規制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150"/>
              </a:spcBef>
            </a:pPr>
            <a:r>
              <a:rPr lang="ja-JP" altLang="en-US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エネルギー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の使用の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合理化等に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関する法律（省エネ法）のトップランナー制度において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、燃費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基準を設定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150"/>
              </a:spcBef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乗用車の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年度燃費基準は、企業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別平均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燃費で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25.4km/L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と、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2016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実績値から約３割の燃費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改善を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求めている。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78748" y="4671852"/>
            <a:ext cx="6773176" cy="628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欧州の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</a:t>
            </a:r>
            <a:r>
              <a:rPr lang="en-US" altLang="ja-JP" sz="1050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排出規制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150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乗用車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からの排出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CO</a:t>
            </a:r>
            <a:r>
              <a:rPr lang="en-US" altLang="ja-JP" sz="105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年の目標値を平均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95g/km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する規制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を実施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150"/>
              </a:spcBef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今後、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年に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年比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％減、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同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37.5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％減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と段階的に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引き上げる。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4508772" y="2927779"/>
            <a:ext cx="194801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域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における電動車の普及率の推移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248" y="94769"/>
            <a:ext cx="365840" cy="36584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179" y="95822"/>
            <a:ext cx="370118" cy="370118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710" y="92618"/>
            <a:ext cx="365799" cy="365799"/>
          </a:xfrm>
          <a:prstGeom prst="rect">
            <a:avLst/>
          </a:prstGeom>
        </p:spPr>
      </p:pic>
      <p:sp>
        <p:nvSpPr>
          <p:cNvPr id="41" name="正方形/長方形 40"/>
          <p:cNvSpPr/>
          <p:nvPr/>
        </p:nvSpPr>
        <p:spPr>
          <a:xfrm>
            <a:off x="-38099" y="8213670"/>
            <a:ext cx="70667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新車販売時における環境情報の説明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（地球温暖化対策もしくは生活環境保全等を目的とする条例で規定）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lang="zh-TW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北海道、埼玉県、千葉県、東京都、神奈川県、愛知県、三重県、京都府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zh-TW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自動車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販売事</a:t>
            </a:r>
            <a:r>
              <a:rPr lang="zh-TW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業者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対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新車販売時における</a:t>
            </a:r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購入者への環境情報の説明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を義務付け。</a:t>
            </a:r>
            <a:endParaRPr lang="en-US" altLang="zh-TW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うち、４道県（北海道、埼玉県、千葉県、愛知県）は、知事が販売状況等の報告を求めることができると規定。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39079" y="9519725"/>
            <a:ext cx="660172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・神奈川県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zh-CN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地球温暖化対策推進条例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駐車場所有者等に対して、</a:t>
            </a:r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電気自動車等が利用しやすい環境の整備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を努力義務として規定。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02870" y="1875716"/>
            <a:ext cx="390525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＜ゼロエミッション車の普及に向けた課題＞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コストの低減　　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〇車種の拡充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〇充電・水素インフラの整備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〇電池性能の向上（充電時間の短縮、航続距離の延長、重量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421263" y="4571398"/>
            <a:ext cx="26001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出所）日本経済新聞の記事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をもとに大阪府まとめ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4225925" y="2537460"/>
            <a:ext cx="25908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5856904" y="106853"/>
            <a:ext cx="896602" cy="3134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1246</TotalTime>
  <Words>797</Words>
  <Application>Microsoft Office PowerPoint</Application>
  <PresentationFormat>A4 210 x 297 mm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寺倉　涼子</dc:creator>
  <cp:lastModifiedBy>田中　吉隆</cp:lastModifiedBy>
  <cp:revision>73</cp:revision>
  <cp:lastPrinted>2021-01-18T08:51:03Z</cp:lastPrinted>
  <dcterms:created xsi:type="dcterms:W3CDTF">2021-01-13T05:34:48Z</dcterms:created>
  <dcterms:modified xsi:type="dcterms:W3CDTF">2021-01-19T04:32:30Z</dcterms:modified>
</cp:coreProperties>
</file>