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42" autoAdjust="0"/>
    <p:restoredTop sz="94660"/>
  </p:normalViewPr>
  <p:slideViewPr>
    <p:cSldViewPr snapToGrid="0">
      <p:cViewPr varScale="1">
        <p:scale>
          <a:sx n="78" d="100"/>
          <a:sy n="78" d="100"/>
        </p:scale>
        <p:origin x="3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56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2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96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4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22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6638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867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28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11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34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1ABE1-94F2-4C0D-B86C-B25EC84634F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8B34-66B3-4288-8BD8-369BFC6A69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492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74DBA58-7005-B6DE-7B9F-693163CC4FFA}"/>
              </a:ext>
            </a:extLst>
          </p:cNvPr>
          <p:cNvSpPr txBox="1"/>
          <p:nvPr/>
        </p:nvSpPr>
        <p:spPr>
          <a:xfrm>
            <a:off x="366387" y="636741"/>
            <a:ext cx="635275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2800" dirty="0">
                <a:latin typeface="MS PGothic"/>
                <a:ea typeface="MS PGothic"/>
                <a:cs typeface="Arial"/>
              </a:rPr>
              <a:t>ビーズクッション等をごみとして出すときには注意が必要です！</a:t>
            </a:r>
            <a:endParaRPr lang="en-US" sz="2800" dirty="0">
              <a:latin typeface="MS PGothic"/>
              <a:ea typeface="MS PGothic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62686F0-6C70-B917-C9E7-EB036A457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007" y="3885135"/>
            <a:ext cx="2659465" cy="200260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0E551F0D-0E03-954A-7384-7588DF150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88" y="3893880"/>
            <a:ext cx="2659467" cy="1993864"/>
          </a:xfrm>
          <a:prstGeom prst="rect">
            <a:avLst/>
          </a:prstGeom>
        </p:spPr>
      </p:pic>
      <p:sp>
        <p:nvSpPr>
          <p:cNvPr id="14" name="TextBox 10">
            <a:extLst>
              <a:ext uri="{FF2B5EF4-FFF2-40B4-BE49-F238E27FC236}">
                <a16:creationId xmlns:a16="http://schemas.microsoft.com/office/drawing/2014/main" id="{601E0E09-95CC-354D-9D72-96D8D1350DC7}"/>
              </a:ext>
            </a:extLst>
          </p:cNvPr>
          <p:cNvSpPr txBox="1"/>
          <p:nvPr/>
        </p:nvSpPr>
        <p:spPr>
          <a:xfrm>
            <a:off x="381415" y="2712377"/>
            <a:ext cx="5645264" cy="8800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MS PGothic"/>
                <a:ea typeface="MS PGothic"/>
                <a:cs typeface="+mn-lt"/>
              </a:rPr>
              <a:t>　ビーズクッションなどの製品は、その快適さから多くの方に愛用されていますが、廃棄時には十分な注意が必要です。ごみ収集車に投入した際に、ごみ袋が破裂し、ビーズが飛散・流出する事例が発生しています。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53F14E2-6DA2-FEA9-D980-B04C3316F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79" y="7408133"/>
            <a:ext cx="2678600" cy="1674325"/>
          </a:xfrm>
          <a:prstGeom prst="rect">
            <a:avLst/>
          </a:prstGeom>
        </p:spPr>
      </p:pic>
      <p:sp>
        <p:nvSpPr>
          <p:cNvPr id="18" name="TextBox 10">
            <a:extLst>
              <a:ext uri="{FF2B5EF4-FFF2-40B4-BE49-F238E27FC236}">
                <a16:creationId xmlns:a16="http://schemas.microsoft.com/office/drawing/2014/main" id="{10A69E76-E963-5036-9E7D-C86BA66A2414}"/>
              </a:ext>
            </a:extLst>
          </p:cNvPr>
          <p:cNvSpPr txBox="1"/>
          <p:nvPr/>
        </p:nvSpPr>
        <p:spPr>
          <a:xfrm>
            <a:off x="446242" y="2021079"/>
            <a:ext cx="5845674" cy="4194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latin typeface="MS PGothic"/>
                <a:ea typeface="MS PGothic"/>
                <a:cs typeface="+mn-lt"/>
              </a:rPr>
              <a:t>ごみ収集時にビーズが飛散・流出する事例が発生しています</a:t>
            </a:r>
            <a:endParaRPr lang="en-US" sz="1600" b="1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F656C20-AA82-31C8-430B-CA7E252FF9FC}"/>
              </a:ext>
            </a:extLst>
          </p:cNvPr>
          <p:cNvCxnSpPr/>
          <p:nvPr/>
        </p:nvCxnSpPr>
        <p:spPr>
          <a:xfrm>
            <a:off x="446242" y="2550772"/>
            <a:ext cx="57026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0">
            <a:extLst>
              <a:ext uri="{FF2B5EF4-FFF2-40B4-BE49-F238E27FC236}">
                <a16:creationId xmlns:a16="http://schemas.microsoft.com/office/drawing/2014/main" id="{8C7CC9B3-6266-4E43-62A8-8568FAC4F0DA}"/>
              </a:ext>
            </a:extLst>
          </p:cNvPr>
          <p:cNvSpPr txBox="1"/>
          <p:nvPr/>
        </p:nvSpPr>
        <p:spPr>
          <a:xfrm>
            <a:off x="381415" y="5868472"/>
            <a:ext cx="2860883" cy="3065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パッカー車に投入したビーズが破裂する瞬間</a:t>
            </a:r>
            <a:endParaRPr lang="en-US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C10E5208-D786-8BF9-B255-5943070DCCC9}"/>
              </a:ext>
            </a:extLst>
          </p:cNvPr>
          <p:cNvSpPr txBox="1"/>
          <p:nvPr/>
        </p:nvSpPr>
        <p:spPr>
          <a:xfrm>
            <a:off x="3829060" y="5868472"/>
            <a:ext cx="1571358" cy="3065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破裂後のパッカー車内</a:t>
            </a:r>
            <a:endParaRPr lang="en-US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2" name="TextBox 10">
            <a:extLst>
              <a:ext uri="{FF2B5EF4-FFF2-40B4-BE49-F238E27FC236}">
                <a16:creationId xmlns:a16="http://schemas.microsoft.com/office/drawing/2014/main" id="{B4D45186-7442-7EE1-796E-79EABD13614B}"/>
              </a:ext>
            </a:extLst>
          </p:cNvPr>
          <p:cNvSpPr txBox="1"/>
          <p:nvPr/>
        </p:nvSpPr>
        <p:spPr>
          <a:xfrm>
            <a:off x="4431963" y="6141650"/>
            <a:ext cx="1936909" cy="3065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出典：大阪府の実証実験より</a:t>
            </a:r>
            <a:endParaRPr lang="en-US" sz="11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C1629EB-0F98-4AF1-9739-98564EB2385D}"/>
              </a:ext>
            </a:extLst>
          </p:cNvPr>
          <p:cNvSpPr/>
          <p:nvPr/>
        </p:nvSpPr>
        <p:spPr>
          <a:xfrm>
            <a:off x="-5747657" y="514772"/>
            <a:ext cx="5650035" cy="505532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（注）本資料は参考例です。</a:t>
            </a:r>
            <a:endParaRPr kumimoji="1"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適宜内容をご変更いただき、ご活用ください。</a:t>
            </a:r>
            <a:endParaRPr kumimoji="1"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（内容の変更にあたって、</a:t>
            </a:r>
            <a:endParaRPr kumimoji="1"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　　</a:t>
            </a:r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大阪府へのご連絡は不要です。）</a:t>
            </a:r>
            <a:endParaRPr kumimoji="1"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なお、本資料に掲載している画像以外にも、多くの素材をご用意しています。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詳細は下記連絡先までお問合せください。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kumimoji="1"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ja-JP" sz="18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＜連絡先＞</a:t>
            </a:r>
          </a:p>
          <a:p>
            <a:pPr indent="139700"/>
            <a:r>
              <a:rPr lang="ja-JP" altLang="ja-JP" sz="18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大阪府環境農林水産部脱炭素・エネルギー政策課</a:t>
            </a:r>
            <a:endParaRPr lang="en-US" altLang="ja-JP" sz="1800" kern="10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39700"/>
            <a:r>
              <a:rPr lang="ja-JP" altLang="ja-JP" sz="18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戦略企画グループ</a:t>
            </a:r>
          </a:p>
          <a:p>
            <a:pPr indent="139700"/>
            <a:r>
              <a:rPr lang="ja-JP" altLang="ja-JP" sz="18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電話番号：</a:t>
            </a:r>
            <a:r>
              <a:rPr lang="en-US" altLang="ja-JP" sz="18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06-6210-9549</a:t>
            </a:r>
            <a:endParaRPr lang="ja-JP" altLang="ja-JP" sz="1800" kern="10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39700"/>
            <a:r>
              <a:rPr lang="ja-JP" altLang="ja-JP" sz="18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ファクシミリ番号：</a:t>
            </a:r>
            <a:r>
              <a:rPr lang="en-US" altLang="ja-JP" sz="18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06-6210-9259</a:t>
            </a:r>
            <a:endParaRPr lang="ja-JP" altLang="ja-JP" sz="1800" kern="10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indent="139700"/>
            <a:r>
              <a:rPr lang="en-US" altLang="ja-JP" sz="18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E-mail</a:t>
            </a:r>
            <a:r>
              <a:rPr lang="ja-JP" altLang="ja-JP" sz="18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800" kern="10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eneseisaku-04@gbox.pref.osaka.lg.jp</a:t>
            </a:r>
            <a:endParaRPr lang="ja-JP" altLang="ja-JP" sz="1800" kern="100" dirty="0"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9C5D16D2-9BC5-4994-9003-6DAD3FF32707}"/>
              </a:ext>
            </a:extLst>
          </p:cNvPr>
          <p:cNvSpPr txBox="1"/>
          <p:nvPr/>
        </p:nvSpPr>
        <p:spPr>
          <a:xfrm>
            <a:off x="347852" y="6509005"/>
            <a:ext cx="5702618" cy="8947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MS PGothic"/>
                <a:ea typeface="MS PGothic"/>
                <a:cs typeface="+mn-lt"/>
              </a:rPr>
              <a:t>　流出したビーズはごみの収集に支障をきたすだけでなく、河川や海などへ流出した場合、生態系への影響も懸念されます。</a:t>
            </a:r>
          </a:p>
          <a:p>
            <a:pPr>
              <a:lnSpc>
                <a:spcPct val="150000"/>
              </a:lnSpc>
            </a:pPr>
            <a:endParaRPr lang="en-US" sz="1200" dirty="0"/>
          </a:p>
        </p:txBody>
      </p:sp>
      <p:pic>
        <p:nvPicPr>
          <p:cNvPr id="29" name="Picture 12">
            <a:extLst>
              <a:ext uri="{FF2B5EF4-FFF2-40B4-BE49-F238E27FC236}">
                <a16:creationId xmlns:a16="http://schemas.microsoft.com/office/drawing/2014/main" id="{05D2196D-4D46-42B1-BA3D-B49864B022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640" y="7464533"/>
            <a:ext cx="2675658" cy="17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1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0">
            <a:extLst>
              <a:ext uri="{FF2B5EF4-FFF2-40B4-BE49-F238E27FC236}">
                <a16:creationId xmlns:a16="http://schemas.microsoft.com/office/drawing/2014/main" id="{337BA9B7-B1B8-4ABF-9CCA-D17D173B389D}"/>
              </a:ext>
            </a:extLst>
          </p:cNvPr>
          <p:cNvSpPr txBox="1"/>
          <p:nvPr/>
        </p:nvSpPr>
        <p:spPr>
          <a:xfrm>
            <a:off x="577691" y="628463"/>
            <a:ext cx="5702618" cy="4194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latin typeface="MS PGothic"/>
                <a:ea typeface="MS PGothic"/>
                <a:cs typeface="+mn-lt"/>
              </a:rPr>
              <a:t>ビーズクッションなどを廃棄する際の注意点</a:t>
            </a:r>
            <a:endParaRPr lang="en-US" sz="1600" b="1" dirty="0"/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E1995458-15F8-52A5-1BF6-711F3B36ACA2}"/>
              </a:ext>
            </a:extLst>
          </p:cNvPr>
          <p:cNvCxnSpPr/>
          <p:nvPr/>
        </p:nvCxnSpPr>
        <p:spPr>
          <a:xfrm>
            <a:off x="577691" y="1076695"/>
            <a:ext cx="57026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0">
            <a:extLst>
              <a:ext uri="{FF2B5EF4-FFF2-40B4-BE49-F238E27FC236}">
                <a16:creationId xmlns:a16="http://schemas.microsoft.com/office/drawing/2014/main" id="{519D5D28-1001-ABEA-E3E1-122DE53C68E2}"/>
              </a:ext>
            </a:extLst>
          </p:cNvPr>
          <p:cNvSpPr txBox="1"/>
          <p:nvPr/>
        </p:nvSpPr>
        <p:spPr>
          <a:xfrm>
            <a:off x="577691" y="1200106"/>
            <a:ext cx="5702618" cy="6030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ビーズの流出を防ぐため、ビーズクッションなどをごみとして出す際は、以下の点に注意し廃棄してください。</a:t>
            </a:r>
            <a:endParaRPr 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1" name="Picture 19">
            <a:extLst>
              <a:ext uri="{FF2B5EF4-FFF2-40B4-BE49-F238E27FC236}">
                <a16:creationId xmlns:a16="http://schemas.microsoft.com/office/drawing/2014/main" id="{7AD5504B-0DBB-44D6-8B02-A773E0F28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141" y="2711602"/>
            <a:ext cx="1111032" cy="1629988"/>
          </a:xfrm>
          <a:prstGeom prst="rect">
            <a:avLst/>
          </a:prstGeom>
        </p:spPr>
      </p:pic>
      <p:pic>
        <p:nvPicPr>
          <p:cNvPr id="22" name="Picture 20">
            <a:extLst>
              <a:ext uri="{FF2B5EF4-FFF2-40B4-BE49-F238E27FC236}">
                <a16:creationId xmlns:a16="http://schemas.microsoft.com/office/drawing/2014/main" id="{AE2F5737-6E1F-4271-BD6F-730C85DA0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589" y="2700333"/>
            <a:ext cx="1102628" cy="1629988"/>
          </a:xfrm>
          <a:prstGeom prst="rect">
            <a:avLst/>
          </a:prstGeom>
        </p:spPr>
      </p:pic>
      <p:pic>
        <p:nvPicPr>
          <p:cNvPr id="23" name="Picture 21">
            <a:extLst>
              <a:ext uri="{FF2B5EF4-FFF2-40B4-BE49-F238E27FC236}">
                <a16:creationId xmlns:a16="http://schemas.microsoft.com/office/drawing/2014/main" id="{40FF9089-E431-49D1-851B-936CDA6A7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024" y="2704940"/>
            <a:ext cx="1111032" cy="1629988"/>
          </a:xfrm>
          <a:prstGeom prst="rect">
            <a:avLst/>
          </a:prstGeom>
        </p:spPr>
      </p:pic>
      <p:sp>
        <p:nvSpPr>
          <p:cNvPr id="24" name="TextBox 26">
            <a:extLst>
              <a:ext uri="{FF2B5EF4-FFF2-40B4-BE49-F238E27FC236}">
                <a16:creationId xmlns:a16="http://schemas.microsoft.com/office/drawing/2014/main" id="{6C4E5AEE-EF91-491B-B70B-D5FBCEB06C1A}"/>
              </a:ext>
            </a:extLst>
          </p:cNvPr>
          <p:cNvSpPr txBox="1"/>
          <p:nvPr/>
        </p:nvSpPr>
        <p:spPr>
          <a:xfrm>
            <a:off x="680002" y="2115326"/>
            <a:ext cx="25582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「ビーズ製品」等と記載した紙をごみ袋に貼って出す</a:t>
            </a:r>
            <a:endParaRPr lang="en-US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TextBox 29">
            <a:extLst>
              <a:ext uri="{FF2B5EF4-FFF2-40B4-BE49-F238E27FC236}">
                <a16:creationId xmlns:a16="http://schemas.microsoft.com/office/drawing/2014/main" id="{E1956042-0CB3-4207-A1E0-E9746F337445}"/>
              </a:ext>
            </a:extLst>
          </p:cNvPr>
          <p:cNvSpPr txBox="1"/>
          <p:nvPr/>
        </p:nvSpPr>
        <p:spPr>
          <a:xfrm>
            <a:off x="3520772" y="2101146"/>
            <a:ext cx="26211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クッション等は解体せず、</a:t>
            </a:r>
            <a:endParaRPr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カバー付のまま廃棄する</a:t>
            </a:r>
            <a:endParaRPr lang="ja-JP" altLang="en-US" sz="14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1ACCE9E7-A98C-4819-8F3A-B9941C610C3C}"/>
              </a:ext>
            </a:extLst>
          </p:cNvPr>
          <p:cNvSpPr/>
          <p:nvPr/>
        </p:nvSpPr>
        <p:spPr>
          <a:xfrm>
            <a:off x="-5548818" y="3058127"/>
            <a:ext cx="5103341" cy="914400"/>
          </a:xfrm>
          <a:prstGeom prst="wedgeRoundRectCallout">
            <a:avLst>
              <a:gd name="adj1" fmla="val 56293"/>
              <a:gd name="adj2" fmla="val 152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各市町村のルールに沿った内容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変更のうえ、ご活用ください。</a:t>
            </a:r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9B21CB5E-17BA-4A76-A6AB-97A51A0AD997}"/>
              </a:ext>
            </a:extLst>
          </p:cNvPr>
          <p:cNvSpPr txBox="1"/>
          <p:nvPr/>
        </p:nvSpPr>
        <p:spPr>
          <a:xfrm>
            <a:off x="1449922" y="4626949"/>
            <a:ext cx="5247962" cy="3260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（本ページに関するお問合せ先）　●●市　●●課　●●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●●●●</a:t>
            </a:r>
            <a:r>
              <a:rPr lang="en-US" altLang="ja-JP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-</a:t>
            </a:r>
            <a:r>
              <a:rPr lang="ja-JP" altLang="en-US" sz="12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●●●●</a:t>
            </a:r>
            <a:endParaRPr lang="en-US" sz="12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068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817</TotalTime>
  <Words>345</Words>
  <Application>Microsoft Office PowerPoint</Application>
  <PresentationFormat>A4 210 x 297 mm</PresentationFormat>
  <Paragraphs>28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0" baseType="lpstr">
      <vt:lpstr>BIZ UDPゴシック</vt:lpstr>
      <vt:lpstr>MS PGothic</vt:lpstr>
      <vt:lpstr>MS PGothic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Haruna MASUDA</dc:creator>
  <cp:lastModifiedBy>川村　優圭</cp:lastModifiedBy>
  <cp:revision>29</cp:revision>
  <dcterms:created xsi:type="dcterms:W3CDTF">2025-03-20T06:07:16Z</dcterms:created>
  <dcterms:modified xsi:type="dcterms:W3CDTF">2025-03-21T11:49:48Z</dcterms:modified>
</cp:coreProperties>
</file>