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2" r:id="rId1"/>
  </p:sldMasterIdLst>
  <p:notesMasterIdLst>
    <p:notesMasterId r:id="rId5"/>
  </p:notesMasterIdLst>
  <p:sldIdLst>
    <p:sldId id="271" r:id="rId2"/>
    <p:sldId id="283" r:id="rId3"/>
    <p:sldId id="288" r:id="rId4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13AC9-F643-423C-A667-38DCBE08C535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79C01-E39E-4649-8535-39D48D8E3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331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A2B0-88D9-47B6-93E9-B34166C39149}" type="datetime1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497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2B114-3DCF-4993-AAF5-7ECF7B15353D}" type="datetime1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3032-4610-4632-96F8-9566C5DE4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04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6F54-8ED5-4F0C-8C6E-B28BBE005F95}" type="datetime1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3032-4610-4632-96F8-9566C5DE4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209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EA4C-CD21-4CDC-8022-C187757794F8}" type="datetime1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3032-4610-4632-96F8-9566C5DE4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090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0E05-3B43-4E41-9945-BB94DB19C0DD}" type="datetime1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3032-4610-4632-96F8-9566C5DE4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402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03A7-C8B0-4E13-AD31-2E3CD229937F}" type="datetime1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3032-4610-4632-96F8-9566C5DE4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541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70815-7005-4E46-BAC5-A0B90A5AA8D1}" type="datetime1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3032-4610-4632-96F8-9566C5DE4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0795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14B2-30EF-44CD-B0DB-B66826BD353E}" type="datetime1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3032-4610-4632-96F8-9566C5DE4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2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FA06-1C0E-4035-AEF1-EC3BFA581775}" type="datetime1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3032-4610-4632-96F8-9566C5DE4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2693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6C15-D89C-465E-B1CF-E9877EC35F30}" type="datetime1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3032-4610-4632-96F8-9566C5DE4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744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5D96-72E6-42BB-906D-E155FA43C937}" type="datetime1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3032-4610-4632-96F8-9566C5DE4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95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E79F8-7DBA-40B6-B98F-0765A5510F96}" type="datetime1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7680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F3032-4610-4632-96F8-9566C5DE4C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078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739CE82-2373-4253-B370-6DE5812F4F4C}"/>
              </a:ext>
            </a:extLst>
          </p:cNvPr>
          <p:cNvSpPr/>
          <p:nvPr/>
        </p:nvSpPr>
        <p:spPr>
          <a:xfrm>
            <a:off x="0" y="1"/>
            <a:ext cx="12192000" cy="726141"/>
          </a:xfrm>
          <a:prstGeom prst="rect">
            <a:avLst/>
          </a:prstGeom>
          <a:solidFill>
            <a:srgbClr val="00206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/>
              <a:t>今後の対策</a:t>
            </a:r>
            <a:r>
              <a:rPr kumimoji="1" lang="ja-JP" altLang="en-US" sz="3200" b="1" dirty="0" smtClean="0"/>
              <a:t>検討の方向性について</a:t>
            </a:r>
            <a:endParaRPr kumimoji="1" lang="ja-JP" altLang="en-US" sz="3200" b="1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1CE3EA2-5B18-4D02-9947-1B7CECE19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3032-4610-4632-96F8-9566C5DE4C2A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91657" y="994395"/>
            <a:ext cx="11800919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2800" dirty="0" smtClean="0"/>
              <a:t>○　</a:t>
            </a:r>
            <a:r>
              <a:rPr kumimoji="1" lang="en-US" altLang="ja-JP" sz="2800" dirty="0" smtClean="0"/>
              <a:t>2021</a:t>
            </a:r>
            <a:r>
              <a:rPr kumimoji="1" lang="ja-JP" altLang="en-US" sz="2800" dirty="0" smtClean="0"/>
              <a:t>年</a:t>
            </a:r>
            <a:r>
              <a:rPr kumimoji="1" lang="en-US" altLang="ja-JP" sz="2800" dirty="0" smtClean="0"/>
              <a:t>8</a:t>
            </a:r>
            <a:r>
              <a:rPr kumimoji="1" lang="ja-JP" altLang="en-US" sz="2800" dirty="0" smtClean="0"/>
              <a:t>月のプラットフォーム設立から、</a:t>
            </a:r>
            <a:endParaRPr kumimoji="1" lang="en-US" altLang="ja-JP" sz="2800" dirty="0" smtClean="0"/>
          </a:p>
          <a:p>
            <a:pPr>
              <a:spcAft>
                <a:spcPts val="600"/>
              </a:spcAft>
            </a:pPr>
            <a:r>
              <a:rPr kumimoji="1" lang="ja-JP" altLang="en-US" sz="2800" dirty="0"/>
              <a:t>　</a:t>
            </a:r>
            <a:r>
              <a:rPr kumimoji="1" lang="ja-JP" altLang="en-US" sz="2800" dirty="0" smtClean="0"/>
              <a:t>　「プラスチック流出対策分科会」「プラスチックごみ排出抑制</a:t>
            </a:r>
            <a:endParaRPr kumimoji="1" lang="en-US" altLang="ja-JP" sz="2800" dirty="0" smtClean="0"/>
          </a:p>
          <a:p>
            <a:pPr>
              <a:spcAft>
                <a:spcPts val="600"/>
              </a:spcAft>
            </a:pPr>
            <a:r>
              <a:rPr kumimoji="1" lang="ja-JP" altLang="en-US" sz="2800" dirty="0"/>
              <a:t>　</a:t>
            </a:r>
            <a:r>
              <a:rPr kumimoji="1" lang="ja-JP" altLang="en-US" sz="2800" dirty="0" smtClean="0"/>
              <a:t>　事業スキーム分科会」で対策の検討・実証、効果検証等を実施</a:t>
            </a:r>
            <a:endParaRPr kumimoji="1" lang="en-US" altLang="ja-JP" sz="2800" dirty="0" smtClean="0"/>
          </a:p>
          <a:p>
            <a:pPr>
              <a:spcAft>
                <a:spcPts val="600"/>
              </a:spcAft>
            </a:pPr>
            <a:endParaRPr kumimoji="1" lang="en-US" altLang="ja-JP" sz="2800" dirty="0"/>
          </a:p>
          <a:p>
            <a:pPr>
              <a:spcAft>
                <a:spcPts val="600"/>
              </a:spcAft>
            </a:pPr>
            <a:r>
              <a:rPr kumimoji="1" lang="ja-JP" altLang="en-US" sz="2800" dirty="0" smtClean="0"/>
              <a:t>○　これまでの実施内容を踏まえ、</a:t>
            </a:r>
            <a:endParaRPr kumimoji="1" lang="en-US" altLang="ja-JP" sz="2800" dirty="0" smtClean="0"/>
          </a:p>
          <a:p>
            <a:pPr>
              <a:spcAft>
                <a:spcPts val="600"/>
              </a:spcAft>
            </a:pPr>
            <a:r>
              <a:rPr kumimoji="1" lang="ja-JP" altLang="en-US" sz="2800" dirty="0"/>
              <a:t>　</a:t>
            </a:r>
            <a:r>
              <a:rPr kumimoji="1" lang="ja-JP" altLang="en-US" sz="2800" dirty="0" smtClean="0"/>
              <a:t>　両分科会における</a:t>
            </a:r>
            <a:r>
              <a:rPr kumimoji="1" lang="ja-JP" altLang="en-US" sz="2800" b="1" u="sng" dirty="0" smtClean="0"/>
              <a:t>検討事項</a:t>
            </a:r>
            <a:r>
              <a:rPr kumimoji="1" lang="ja-JP" altLang="en-US" sz="2800" dirty="0" smtClean="0"/>
              <a:t>、</a:t>
            </a:r>
            <a:r>
              <a:rPr kumimoji="1" lang="ja-JP" altLang="en-US" sz="2800" b="1" u="sng" dirty="0" smtClean="0"/>
              <a:t>既存テーマの今後の取り扱い</a:t>
            </a:r>
            <a:r>
              <a:rPr kumimoji="1" lang="ja-JP" altLang="en-US" sz="2800" dirty="0" smtClean="0"/>
              <a:t>、</a:t>
            </a:r>
            <a:endParaRPr kumimoji="1" lang="en-US" altLang="ja-JP" sz="2800" dirty="0" smtClean="0"/>
          </a:p>
          <a:p>
            <a:pPr>
              <a:spcAft>
                <a:spcPts val="600"/>
              </a:spcAft>
            </a:pPr>
            <a:r>
              <a:rPr kumimoji="1" lang="ja-JP" altLang="en-US" sz="2800" dirty="0"/>
              <a:t>　</a:t>
            </a:r>
            <a:r>
              <a:rPr kumimoji="1" lang="ja-JP" altLang="en-US" sz="2800" dirty="0" smtClean="0"/>
              <a:t>　</a:t>
            </a:r>
            <a:r>
              <a:rPr kumimoji="1" lang="ja-JP" altLang="en-US" sz="2800" b="1" u="sng" dirty="0" smtClean="0"/>
              <a:t>新しく検討すべきテーマ等</a:t>
            </a:r>
            <a:r>
              <a:rPr kumimoji="1" lang="ja-JP" altLang="en-US" sz="2800" dirty="0" smtClean="0"/>
              <a:t>についてご意見をいただきたい</a:t>
            </a:r>
            <a:endParaRPr kumimoji="1" lang="en-US" altLang="ja-JP" sz="2800" dirty="0" smtClean="0"/>
          </a:p>
          <a:p>
            <a:pPr>
              <a:spcAft>
                <a:spcPts val="600"/>
              </a:spcAft>
            </a:pPr>
            <a:endParaRPr kumimoji="1" lang="en-US" altLang="ja-JP" sz="2800" dirty="0"/>
          </a:p>
          <a:p>
            <a:pPr>
              <a:spcAft>
                <a:spcPts val="600"/>
              </a:spcAft>
            </a:pPr>
            <a:r>
              <a:rPr kumimoji="1" lang="ja-JP" altLang="en-US" sz="2800" b="1" dirty="0" smtClean="0">
                <a:solidFill>
                  <a:srgbClr val="FF0000"/>
                </a:solidFill>
              </a:rPr>
              <a:t>⇒　令和５年度第１回プラットフォーム会議（８月頃予定）</a:t>
            </a:r>
            <a:r>
              <a:rPr kumimoji="1" lang="ja-JP" altLang="en-US" sz="2800" b="1" dirty="0">
                <a:solidFill>
                  <a:srgbClr val="FF0000"/>
                </a:solidFill>
              </a:rPr>
              <a:t>まで</a:t>
            </a:r>
            <a:r>
              <a:rPr kumimoji="1" lang="ja-JP" altLang="en-US" sz="2800" b="1" dirty="0" smtClean="0">
                <a:solidFill>
                  <a:srgbClr val="FF0000"/>
                </a:solidFill>
              </a:rPr>
              <a:t>に</a:t>
            </a:r>
            <a:endParaRPr kumimoji="1" lang="en-US" altLang="ja-JP" sz="2800" b="1" dirty="0" smtClean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r>
              <a:rPr kumimoji="1" lang="ja-JP" altLang="en-US" sz="2800" b="1" dirty="0">
                <a:solidFill>
                  <a:srgbClr val="FF0000"/>
                </a:solidFill>
              </a:rPr>
              <a:t>　</a:t>
            </a:r>
            <a:r>
              <a:rPr kumimoji="1" lang="ja-JP" altLang="en-US" sz="2800" b="1" dirty="0" smtClean="0">
                <a:solidFill>
                  <a:srgbClr val="FF0000"/>
                </a:solidFill>
              </a:rPr>
              <a:t>　とりまとめ、同会議にて今後の方向性を報告</a:t>
            </a:r>
            <a:endParaRPr kumimoji="1" lang="en-US" altLang="ja-JP" sz="2800" b="1" dirty="0" smtClean="0">
              <a:solidFill>
                <a:srgbClr val="FF0000"/>
              </a:solidFill>
            </a:endParaRPr>
          </a:p>
        </p:txBody>
      </p:sp>
      <p:sp>
        <p:nvSpPr>
          <p:cNvPr id="16" name="サブタイトル 2"/>
          <p:cNvSpPr txBox="1">
            <a:spLocks/>
          </p:cNvSpPr>
          <p:nvPr/>
        </p:nvSpPr>
        <p:spPr>
          <a:xfrm>
            <a:off x="10620226" y="129640"/>
            <a:ext cx="1353294" cy="5164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2400"/>
              </a:spcBef>
              <a:buNone/>
            </a:pPr>
            <a:r>
              <a:rPr lang="ja-JP" altLang="en-US" sz="2600" b="1" dirty="0" smtClean="0">
                <a:latin typeface="+mn-ea"/>
              </a:rPr>
              <a:t>資料</a:t>
            </a:r>
            <a:r>
              <a:rPr lang="ja-JP" altLang="en-US" sz="2600" b="1" dirty="0">
                <a:latin typeface="+mn-ea"/>
              </a:rPr>
              <a:t>２</a:t>
            </a:r>
            <a:endParaRPr lang="en-US" altLang="ja-JP" sz="2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486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/>
          <p:cNvGrpSpPr/>
          <p:nvPr/>
        </p:nvGrpSpPr>
        <p:grpSpPr>
          <a:xfrm>
            <a:off x="5765800" y="3292222"/>
            <a:ext cx="5945648" cy="3563960"/>
            <a:chOff x="7023875" y="3227734"/>
            <a:chExt cx="4755700" cy="3563960"/>
          </a:xfrm>
        </p:grpSpPr>
        <p:sp>
          <p:nvSpPr>
            <p:cNvPr id="26" name="正方形/長方形 25"/>
            <p:cNvSpPr/>
            <p:nvPr/>
          </p:nvSpPr>
          <p:spPr>
            <a:xfrm>
              <a:off x="7023875" y="3227734"/>
              <a:ext cx="483209" cy="3560358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74000">
                  <a:schemeClr val="accent6">
                    <a:lumMod val="20000"/>
                    <a:lumOff val="80000"/>
                  </a:schemeClr>
                </a:gs>
                <a:gs pos="89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  <a:lin ang="5400000" scaled="1"/>
            </a:gradFill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正方形/長方形 26"/>
            <p:cNvSpPr/>
            <p:nvPr/>
          </p:nvSpPr>
          <p:spPr>
            <a:xfrm rot="5400000">
              <a:off x="8558753" y="4842104"/>
              <a:ext cx="449857" cy="3449323"/>
            </a:xfrm>
            <a:prstGeom prst="rect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48000">
                  <a:srgbClr val="8FB378"/>
                </a:gs>
                <a:gs pos="22000">
                  <a:schemeClr val="accent6">
                    <a:lumMod val="75000"/>
                  </a:schemeClr>
                </a:gs>
                <a:gs pos="92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直角三角形 27"/>
            <p:cNvSpPr/>
            <p:nvPr/>
          </p:nvSpPr>
          <p:spPr>
            <a:xfrm>
              <a:off x="10154882" y="6142139"/>
              <a:ext cx="1624693" cy="648000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7729814" y="6400401"/>
              <a:ext cx="38908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ja-JP" altLang="en-US" b="1" spc="-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実証結果を踏まえた施策の検討・展開</a:t>
              </a:r>
              <a:endParaRPr lang="en-US" altLang="ja-JP" b="1" spc="-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C7FD5E8-3942-4BE4-AA01-F0C4BA492A81}"/>
              </a:ext>
            </a:extLst>
          </p:cNvPr>
          <p:cNvSpPr/>
          <p:nvPr/>
        </p:nvSpPr>
        <p:spPr>
          <a:xfrm>
            <a:off x="0" y="1"/>
            <a:ext cx="12192000" cy="726141"/>
          </a:xfrm>
          <a:prstGeom prst="rect">
            <a:avLst/>
          </a:prstGeom>
          <a:solidFill>
            <a:srgbClr val="00206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 smtClean="0"/>
              <a:t>流出対策分科会での対策検討の方向性（素案）</a:t>
            </a:r>
            <a:endParaRPr kumimoji="1" lang="ja-JP" altLang="en-US" sz="3200" b="1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59020767-9B37-4FD2-A6CF-81C737324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3032-4610-4632-96F8-9566C5DE4C2A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19" name="角丸四角形 18"/>
          <p:cNvSpPr/>
          <p:nvPr/>
        </p:nvSpPr>
        <p:spPr>
          <a:xfrm>
            <a:off x="398259" y="983113"/>
            <a:ext cx="1158118" cy="91509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/>
              <a:t>検討</a:t>
            </a:r>
            <a:endParaRPr kumimoji="1" lang="en-US" altLang="ja-JP" sz="2400" b="1" dirty="0" smtClean="0"/>
          </a:p>
          <a:p>
            <a:pPr algn="ctr"/>
            <a:r>
              <a:rPr kumimoji="1" lang="ja-JP" altLang="en-US" sz="2400" b="1" dirty="0" smtClean="0"/>
              <a:t>事項</a:t>
            </a:r>
            <a:endParaRPr kumimoji="1" lang="ja-JP" altLang="en-US" sz="2400" b="1" dirty="0"/>
          </a:p>
        </p:txBody>
      </p:sp>
      <p:sp>
        <p:nvSpPr>
          <p:cNvPr id="3" name="正方形/長方形 2"/>
          <p:cNvSpPr/>
          <p:nvPr/>
        </p:nvSpPr>
        <p:spPr>
          <a:xfrm>
            <a:off x="1725947" y="970354"/>
            <a:ext cx="96956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/>
              <a:t>非意図的に排出</a:t>
            </a:r>
            <a:r>
              <a:rPr lang="ja-JP" altLang="en-US" sz="2800" dirty="0" smtClean="0"/>
              <a:t>されるマイクロプラスチック</a:t>
            </a:r>
            <a:r>
              <a:rPr lang="ja-JP" altLang="en-US" sz="2800" dirty="0"/>
              <a:t>等の原因物質に関する</a:t>
            </a:r>
            <a:r>
              <a:rPr lang="ja-JP" altLang="en-US" sz="2800" dirty="0" smtClean="0"/>
              <a:t>対策</a:t>
            </a:r>
            <a:endParaRPr lang="ja-JP" altLang="en-US" sz="2800" dirty="0"/>
          </a:p>
        </p:txBody>
      </p:sp>
      <p:graphicFrame>
        <p:nvGraphicFramePr>
          <p:cNvPr id="34" name="表 33">
            <a:extLst>
              <a:ext uri="{FF2B5EF4-FFF2-40B4-BE49-F238E27FC236}">
                <a16:creationId xmlns:a16="http://schemas.microsoft.com/office/drawing/2014/main" id="{375E4A23-92DC-4AE1-BBDD-EAB3E08C3F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597266"/>
              </p:ext>
            </p:extLst>
          </p:nvPr>
        </p:nvGraphicFramePr>
        <p:xfrm>
          <a:off x="370745" y="2048061"/>
          <a:ext cx="11387666" cy="4121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5779">
                  <a:extLst>
                    <a:ext uri="{9D8B030D-6E8A-4147-A177-3AD203B41FA5}">
                      <a16:colId xmlns:a16="http://schemas.microsoft.com/office/drawing/2014/main" val="1855256568"/>
                    </a:ext>
                  </a:extLst>
                </a:gridCol>
                <a:gridCol w="1700011">
                  <a:extLst>
                    <a:ext uri="{9D8B030D-6E8A-4147-A177-3AD203B41FA5}">
                      <a16:colId xmlns:a16="http://schemas.microsoft.com/office/drawing/2014/main" val="2038368187"/>
                    </a:ext>
                  </a:extLst>
                </a:gridCol>
                <a:gridCol w="2897747">
                  <a:extLst>
                    <a:ext uri="{9D8B030D-6E8A-4147-A177-3AD203B41FA5}">
                      <a16:colId xmlns:a16="http://schemas.microsoft.com/office/drawing/2014/main" val="4118729195"/>
                    </a:ext>
                  </a:extLst>
                </a:gridCol>
                <a:gridCol w="3361386">
                  <a:extLst>
                    <a:ext uri="{9D8B030D-6E8A-4147-A177-3AD203B41FA5}">
                      <a16:colId xmlns:a16="http://schemas.microsoft.com/office/drawing/2014/main" val="2177968789"/>
                    </a:ext>
                  </a:extLst>
                </a:gridCol>
                <a:gridCol w="2472743">
                  <a:extLst>
                    <a:ext uri="{9D8B030D-6E8A-4147-A177-3AD203B41FA5}">
                      <a16:colId xmlns:a16="http://schemas.microsoft.com/office/drawing/2014/main" val="1009135793"/>
                    </a:ext>
                  </a:extLst>
                </a:gridCol>
              </a:tblGrid>
              <a:tr h="4128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テーマ</a:t>
                      </a:r>
                    </a:p>
                  </a:txBody>
                  <a:tcPr marL="91427" marR="91427"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2021</a:t>
                      </a: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年度</a:t>
                      </a:r>
                      <a:endParaRPr kumimoji="1" lang="en-US" altLang="ja-JP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2022</a:t>
                      </a: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年度</a:t>
                      </a:r>
                      <a:endParaRPr kumimoji="1" lang="en-US" altLang="ja-JP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2023</a:t>
                      </a: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年度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2024</a:t>
                      </a: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年度</a:t>
                      </a:r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以降</a:t>
                      </a:r>
                    </a:p>
                  </a:txBody>
                  <a:tcPr marL="91427" marR="91427"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257045"/>
                  </a:ext>
                </a:extLst>
              </a:tr>
              <a:tr h="12878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</a:rPr>
                        <a:t>人工芝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0" dirty="0"/>
                    </a:p>
                  </a:txBody>
                  <a:tcPr marL="91427" marR="91427"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0" dirty="0"/>
                    </a:p>
                  </a:txBody>
                  <a:tcPr marL="91427" marR="91427"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endParaRPr kumimoji="1" lang="en-US" altLang="ja-JP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endParaRPr kumimoji="1" lang="en-US" altLang="ja-JP" sz="2000" b="0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ts val="2000"/>
                        </a:lnSpc>
                      </a:pPr>
                      <a:endParaRPr kumimoji="1" lang="en-US" altLang="ja-JP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1526043"/>
                  </a:ext>
                </a:extLst>
              </a:tr>
              <a:tr h="12621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baseline="0" dirty="0"/>
                        <a:t>プラス</a:t>
                      </a:r>
                      <a:endParaRPr kumimoji="1" lang="en-US" altLang="ja-JP" sz="1800" b="0" baseline="0" dirty="0"/>
                    </a:p>
                    <a:p>
                      <a:pPr algn="ctr"/>
                      <a:r>
                        <a:rPr kumimoji="1" lang="ja-JP" altLang="en-US" sz="1800" b="0" baseline="0" dirty="0"/>
                        <a:t>チック</a:t>
                      </a:r>
                      <a:endParaRPr kumimoji="1" lang="en-US" altLang="ja-JP" sz="1800" b="0" baseline="0" dirty="0"/>
                    </a:p>
                    <a:p>
                      <a:pPr algn="ctr"/>
                      <a:r>
                        <a:rPr kumimoji="1" lang="ja-JP" altLang="en-US" sz="1800" b="0" baseline="0" dirty="0"/>
                        <a:t>被覆</a:t>
                      </a:r>
                      <a:endParaRPr kumimoji="1" lang="en-US" altLang="ja-JP" sz="1800" b="0" baseline="0" dirty="0"/>
                    </a:p>
                    <a:p>
                      <a:pPr algn="ctr"/>
                      <a:r>
                        <a:rPr kumimoji="1" lang="ja-JP" altLang="en-US" sz="1800" b="0" baseline="0" dirty="0"/>
                        <a:t>肥料</a:t>
                      </a:r>
                    </a:p>
                  </a:txBody>
                  <a:tcPr marL="91427" marR="91427"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0" dirty="0"/>
                    </a:p>
                  </a:txBody>
                  <a:tcPr marL="91427" marR="91427"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0" dirty="0"/>
                    </a:p>
                  </a:txBody>
                  <a:tcPr marL="91427" marR="91427"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0" dirty="0"/>
                    </a:p>
                  </a:txBody>
                  <a:tcPr marL="91427" marR="91427"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0" dirty="0"/>
                    </a:p>
                  </a:txBody>
                  <a:tcPr marL="91427" marR="91427"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2361454"/>
                  </a:ext>
                </a:extLst>
              </a:tr>
              <a:tr h="11590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baseline="0" dirty="0" smtClean="0"/>
                        <a:t>ビーズ</a:t>
                      </a:r>
                      <a:endParaRPr kumimoji="1" lang="ja-JP" altLang="en-US" sz="2000" b="0" baseline="0" dirty="0"/>
                    </a:p>
                  </a:txBody>
                  <a:tcPr marL="91427" marR="91427"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0" dirty="0"/>
                    </a:p>
                  </a:txBody>
                  <a:tcPr marL="91427" marR="91427"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0" dirty="0"/>
                    </a:p>
                  </a:txBody>
                  <a:tcPr marL="91427" marR="91427"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0" dirty="0"/>
                    </a:p>
                  </a:txBody>
                  <a:tcPr marL="91427" marR="91427"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0" dirty="0"/>
                    </a:p>
                  </a:txBody>
                  <a:tcPr marL="91427" marR="91427"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2120310"/>
                  </a:ext>
                </a:extLst>
              </a:tr>
            </a:tbl>
          </a:graphicData>
        </a:graphic>
      </p:graphicFrame>
      <p:sp>
        <p:nvSpPr>
          <p:cNvPr id="35" name="右矢印 6">
            <a:extLst>
              <a:ext uri="{FF2B5EF4-FFF2-40B4-BE49-F238E27FC236}">
                <a16:creationId xmlns:a16="http://schemas.microsoft.com/office/drawing/2014/main" id="{EDB6F213-BF7F-43D3-B1C1-D7CD1341DD96}"/>
              </a:ext>
            </a:extLst>
          </p:cNvPr>
          <p:cNvSpPr/>
          <p:nvPr/>
        </p:nvSpPr>
        <p:spPr>
          <a:xfrm>
            <a:off x="3746500" y="2589303"/>
            <a:ext cx="2019300" cy="331587"/>
          </a:xfrm>
          <a:prstGeom prst="rightArrow">
            <a:avLst>
              <a:gd name="adj1" fmla="val 100000"/>
              <a:gd name="adj2" fmla="val 27027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pc="-100" dirty="0">
                <a:solidFill>
                  <a:schemeClr val="tx1"/>
                </a:solidFill>
              </a:rPr>
              <a:t>調査</a:t>
            </a:r>
            <a:r>
              <a:rPr lang="ja-JP" altLang="en-US" spc="-100" dirty="0" smtClean="0">
                <a:solidFill>
                  <a:schemeClr val="tx1"/>
                </a:solidFill>
              </a:rPr>
              <a:t>・実証・検証</a:t>
            </a:r>
            <a:r>
              <a:rPr lang="ja-JP" altLang="en-US" spc="-100" dirty="0">
                <a:solidFill>
                  <a:schemeClr val="tx1"/>
                </a:solidFill>
              </a:rPr>
              <a:t>　　</a:t>
            </a:r>
            <a:endParaRPr lang="en-US" altLang="ja-JP" spc="-100" dirty="0">
              <a:solidFill>
                <a:schemeClr val="tx1"/>
              </a:solidFill>
            </a:endParaRPr>
          </a:p>
        </p:txBody>
      </p:sp>
      <p:sp>
        <p:nvSpPr>
          <p:cNvPr id="12" name="右矢印 6">
            <a:extLst>
              <a:ext uri="{FF2B5EF4-FFF2-40B4-BE49-F238E27FC236}">
                <a16:creationId xmlns:a16="http://schemas.microsoft.com/office/drawing/2014/main" id="{EDB6F213-BF7F-43D3-B1C1-D7CD1341DD96}"/>
              </a:ext>
            </a:extLst>
          </p:cNvPr>
          <p:cNvSpPr/>
          <p:nvPr/>
        </p:nvSpPr>
        <p:spPr>
          <a:xfrm>
            <a:off x="1586247" y="2589303"/>
            <a:ext cx="1428967" cy="331587"/>
          </a:xfrm>
          <a:prstGeom prst="rightArrow">
            <a:avLst>
              <a:gd name="adj1" fmla="val 100000"/>
              <a:gd name="adj2" fmla="val 27027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pc="-100" dirty="0" smtClean="0">
                <a:solidFill>
                  <a:schemeClr val="tx1"/>
                </a:solidFill>
              </a:rPr>
              <a:t>調査・実証</a:t>
            </a:r>
            <a:r>
              <a:rPr lang="ja-JP" altLang="en-US" spc="-100" dirty="0">
                <a:solidFill>
                  <a:schemeClr val="tx1"/>
                </a:solidFill>
              </a:rPr>
              <a:t>　　</a:t>
            </a:r>
            <a:endParaRPr lang="en-US" altLang="ja-JP" spc="-100" dirty="0">
              <a:solidFill>
                <a:schemeClr val="tx1"/>
              </a:solidFill>
            </a:endParaRPr>
          </a:p>
        </p:txBody>
      </p:sp>
      <p:sp>
        <p:nvSpPr>
          <p:cNvPr id="13" name="右矢印 6">
            <a:extLst>
              <a:ext uri="{FF2B5EF4-FFF2-40B4-BE49-F238E27FC236}">
                <a16:creationId xmlns:a16="http://schemas.microsoft.com/office/drawing/2014/main" id="{EDB6F213-BF7F-43D3-B1C1-D7CD1341DD96}"/>
              </a:ext>
            </a:extLst>
          </p:cNvPr>
          <p:cNvSpPr/>
          <p:nvPr/>
        </p:nvSpPr>
        <p:spPr>
          <a:xfrm>
            <a:off x="4932606" y="2997360"/>
            <a:ext cx="989928" cy="589725"/>
          </a:xfrm>
          <a:prstGeom prst="rightArrow">
            <a:avLst>
              <a:gd name="adj1" fmla="val 100000"/>
              <a:gd name="adj2" fmla="val 19579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spc="-100" dirty="0" smtClean="0">
                <a:solidFill>
                  <a:schemeClr val="tx1"/>
                </a:solidFill>
              </a:rPr>
              <a:t>GL</a:t>
            </a:r>
            <a:r>
              <a:rPr lang="ja-JP" altLang="en-US" spc="-100" dirty="0" smtClean="0">
                <a:solidFill>
                  <a:schemeClr val="tx1"/>
                </a:solidFill>
              </a:rPr>
              <a:t>作成</a:t>
            </a:r>
            <a:endParaRPr lang="en-US" altLang="ja-JP" spc="-1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pc="-100" dirty="0" smtClean="0">
                <a:solidFill>
                  <a:schemeClr val="tx1"/>
                </a:solidFill>
              </a:rPr>
              <a:t>・公表</a:t>
            </a:r>
            <a:r>
              <a:rPr lang="ja-JP" altLang="en-US" spc="-100" dirty="0">
                <a:solidFill>
                  <a:schemeClr val="tx1"/>
                </a:solidFill>
              </a:rPr>
              <a:t>　　</a:t>
            </a:r>
            <a:endParaRPr lang="en-US" altLang="ja-JP" spc="-100" dirty="0">
              <a:solidFill>
                <a:schemeClr val="tx1"/>
              </a:solidFill>
            </a:endParaRPr>
          </a:p>
        </p:txBody>
      </p:sp>
      <p:sp>
        <p:nvSpPr>
          <p:cNvPr id="14" name="右矢印 6">
            <a:extLst>
              <a:ext uri="{FF2B5EF4-FFF2-40B4-BE49-F238E27FC236}">
                <a16:creationId xmlns:a16="http://schemas.microsoft.com/office/drawing/2014/main" id="{EDB6F213-BF7F-43D3-B1C1-D7CD1341DD96}"/>
              </a:ext>
            </a:extLst>
          </p:cNvPr>
          <p:cNvSpPr/>
          <p:nvPr/>
        </p:nvSpPr>
        <p:spPr>
          <a:xfrm>
            <a:off x="5922534" y="3220371"/>
            <a:ext cx="1650241" cy="331588"/>
          </a:xfrm>
          <a:prstGeom prst="rightArrow">
            <a:avLst>
              <a:gd name="adj1" fmla="val 100000"/>
              <a:gd name="adj2" fmla="val 27027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spc="-100" dirty="0" smtClean="0">
                <a:solidFill>
                  <a:schemeClr val="tx1"/>
                </a:solidFill>
              </a:rPr>
              <a:t>GL</a:t>
            </a:r>
            <a:r>
              <a:rPr lang="ja-JP" altLang="en-US" spc="-100" dirty="0" smtClean="0">
                <a:solidFill>
                  <a:schemeClr val="tx1"/>
                </a:solidFill>
              </a:rPr>
              <a:t>周知・啓発</a:t>
            </a:r>
            <a:r>
              <a:rPr lang="ja-JP" altLang="en-US" spc="-100" dirty="0">
                <a:solidFill>
                  <a:schemeClr val="tx1"/>
                </a:solidFill>
              </a:rPr>
              <a:t>　　</a:t>
            </a:r>
            <a:endParaRPr lang="en-US" altLang="ja-JP" spc="-100" dirty="0">
              <a:solidFill>
                <a:schemeClr val="tx1"/>
              </a:solidFill>
            </a:endParaRPr>
          </a:p>
        </p:txBody>
      </p:sp>
      <p:sp>
        <p:nvSpPr>
          <p:cNvPr id="15" name="右矢印 6">
            <a:extLst>
              <a:ext uri="{FF2B5EF4-FFF2-40B4-BE49-F238E27FC236}">
                <a16:creationId xmlns:a16="http://schemas.microsoft.com/office/drawing/2014/main" id="{EDB6F213-BF7F-43D3-B1C1-D7CD1341DD96}"/>
              </a:ext>
            </a:extLst>
          </p:cNvPr>
          <p:cNvSpPr/>
          <p:nvPr/>
        </p:nvSpPr>
        <p:spPr>
          <a:xfrm>
            <a:off x="2266682" y="3871199"/>
            <a:ext cx="7004816" cy="392738"/>
          </a:xfrm>
          <a:prstGeom prst="rightArrow">
            <a:avLst>
              <a:gd name="adj1" fmla="val 100000"/>
              <a:gd name="adj2" fmla="val 27027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pc="-100" dirty="0" smtClean="0">
                <a:solidFill>
                  <a:schemeClr val="tx1"/>
                </a:solidFill>
              </a:rPr>
              <a:t>対策事例共有</a:t>
            </a:r>
            <a:endParaRPr lang="en-US" altLang="ja-JP" spc="-100" dirty="0">
              <a:solidFill>
                <a:schemeClr val="tx1"/>
              </a:solidFill>
            </a:endParaRPr>
          </a:p>
        </p:txBody>
      </p:sp>
      <p:sp>
        <p:nvSpPr>
          <p:cNvPr id="16" name="右矢印 6">
            <a:extLst>
              <a:ext uri="{FF2B5EF4-FFF2-40B4-BE49-F238E27FC236}">
                <a16:creationId xmlns:a16="http://schemas.microsoft.com/office/drawing/2014/main" id="{EDB6F213-BF7F-43D3-B1C1-D7CD1341DD96}"/>
              </a:ext>
            </a:extLst>
          </p:cNvPr>
          <p:cNvSpPr/>
          <p:nvPr/>
        </p:nvSpPr>
        <p:spPr>
          <a:xfrm>
            <a:off x="5130982" y="4477601"/>
            <a:ext cx="1355077" cy="399625"/>
          </a:xfrm>
          <a:prstGeom prst="rightArrow">
            <a:avLst>
              <a:gd name="adj1" fmla="val 100000"/>
              <a:gd name="adj2" fmla="val 27027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pc="-100" dirty="0" smtClean="0">
                <a:solidFill>
                  <a:schemeClr val="tx1"/>
                </a:solidFill>
              </a:rPr>
              <a:t>対策検討</a:t>
            </a:r>
            <a:endParaRPr lang="en-US" altLang="ja-JP" spc="-100" dirty="0">
              <a:solidFill>
                <a:schemeClr val="tx1"/>
              </a:solidFill>
            </a:endParaRPr>
          </a:p>
        </p:txBody>
      </p:sp>
      <p:sp>
        <p:nvSpPr>
          <p:cNvPr id="17" name="右矢印 6">
            <a:extLst>
              <a:ext uri="{FF2B5EF4-FFF2-40B4-BE49-F238E27FC236}">
                <a16:creationId xmlns:a16="http://schemas.microsoft.com/office/drawing/2014/main" id="{EDB6F213-BF7F-43D3-B1C1-D7CD1341DD96}"/>
              </a:ext>
            </a:extLst>
          </p:cNvPr>
          <p:cNvSpPr/>
          <p:nvPr/>
        </p:nvSpPr>
        <p:spPr>
          <a:xfrm>
            <a:off x="5917229" y="5090888"/>
            <a:ext cx="2827526" cy="551563"/>
          </a:xfrm>
          <a:prstGeom prst="rightArrow">
            <a:avLst>
              <a:gd name="adj1" fmla="val 100000"/>
              <a:gd name="adj2" fmla="val 27027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pc="-100" dirty="0">
                <a:solidFill>
                  <a:schemeClr val="tx1"/>
                </a:solidFill>
              </a:rPr>
              <a:t>情報</a:t>
            </a:r>
            <a:r>
              <a:rPr lang="ja-JP" altLang="en-US" spc="-100" dirty="0" smtClean="0">
                <a:solidFill>
                  <a:schemeClr val="tx1"/>
                </a:solidFill>
              </a:rPr>
              <a:t>収集</a:t>
            </a:r>
            <a:endParaRPr lang="en-US" altLang="ja-JP" spc="-1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1600" spc="-100" dirty="0" smtClean="0">
                <a:solidFill>
                  <a:schemeClr val="tx1"/>
                </a:solidFill>
              </a:rPr>
              <a:t>（現状把握、発生源特定等）</a:t>
            </a:r>
            <a:endParaRPr lang="en-US" altLang="ja-JP" spc="-100" dirty="0">
              <a:solidFill>
                <a:schemeClr val="tx1"/>
              </a:solidFill>
            </a:endParaRPr>
          </a:p>
        </p:txBody>
      </p:sp>
      <p:sp>
        <p:nvSpPr>
          <p:cNvPr id="18" name="右矢印 6">
            <a:extLst>
              <a:ext uri="{FF2B5EF4-FFF2-40B4-BE49-F238E27FC236}">
                <a16:creationId xmlns:a16="http://schemas.microsoft.com/office/drawing/2014/main" id="{EDB6F213-BF7F-43D3-B1C1-D7CD1341DD96}"/>
              </a:ext>
            </a:extLst>
          </p:cNvPr>
          <p:cNvSpPr/>
          <p:nvPr/>
        </p:nvSpPr>
        <p:spPr>
          <a:xfrm>
            <a:off x="5917230" y="2579838"/>
            <a:ext cx="5835875" cy="346714"/>
          </a:xfrm>
          <a:prstGeom prst="rightArrow">
            <a:avLst>
              <a:gd name="adj1" fmla="val 100000"/>
              <a:gd name="adj2" fmla="val 27027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pc="-100" dirty="0" smtClean="0">
                <a:solidFill>
                  <a:schemeClr val="tx1"/>
                </a:solidFill>
              </a:rPr>
              <a:t>対策事例共有</a:t>
            </a:r>
            <a:r>
              <a:rPr lang="ja-JP" altLang="en-US" spc="-1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pc="-100" dirty="0">
                <a:solidFill>
                  <a:schemeClr val="tx1"/>
                </a:solidFill>
              </a:rPr>
              <a:t>　</a:t>
            </a:r>
            <a:endParaRPr lang="en-US" altLang="ja-JP" spc="-100" dirty="0">
              <a:solidFill>
                <a:schemeClr val="tx1"/>
              </a:solidFill>
            </a:endParaRPr>
          </a:p>
        </p:txBody>
      </p:sp>
      <p:sp>
        <p:nvSpPr>
          <p:cNvPr id="20" name="右矢印 6">
            <a:extLst>
              <a:ext uri="{FF2B5EF4-FFF2-40B4-BE49-F238E27FC236}">
                <a16:creationId xmlns:a16="http://schemas.microsoft.com/office/drawing/2014/main" id="{EDB6F213-BF7F-43D3-B1C1-D7CD1341DD96}"/>
              </a:ext>
            </a:extLst>
          </p:cNvPr>
          <p:cNvSpPr/>
          <p:nvPr/>
        </p:nvSpPr>
        <p:spPr>
          <a:xfrm>
            <a:off x="7607236" y="3216388"/>
            <a:ext cx="4151173" cy="331588"/>
          </a:xfrm>
          <a:prstGeom prst="rightArrow">
            <a:avLst>
              <a:gd name="adj1" fmla="val 100000"/>
              <a:gd name="adj2" fmla="val 27027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spc="-100" dirty="0" smtClean="0">
                <a:solidFill>
                  <a:schemeClr val="tx1"/>
                </a:solidFill>
              </a:rPr>
              <a:t>GL</a:t>
            </a:r>
            <a:r>
              <a:rPr lang="ja-JP" altLang="en-US" spc="-100" dirty="0" smtClean="0">
                <a:solidFill>
                  <a:schemeClr val="tx1"/>
                </a:solidFill>
              </a:rPr>
              <a:t>見直し</a:t>
            </a:r>
            <a:r>
              <a:rPr lang="en-US" altLang="ja-JP" spc="-1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(</a:t>
            </a:r>
            <a:r>
              <a:rPr lang="ja-JP" altLang="en-US" spc="-1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適宜</a:t>
            </a:r>
            <a:r>
              <a:rPr lang="en-US" altLang="ja-JP" spc="-1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)</a:t>
            </a:r>
            <a:r>
              <a:rPr lang="ja-JP" altLang="en-US" spc="-100" dirty="0">
                <a:solidFill>
                  <a:schemeClr val="tx1"/>
                </a:solidFill>
              </a:rPr>
              <a:t>　　</a:t>
            </a:r>
            <a:endParaRPr lang="en-US" altLang="ja-JP" spc="-100" dirty="0">
              <a:solidFill>
                <a:schemeClr val="tx1"/>
              </a:solidFill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8210482" y="2933590"/>
            <a:ext cx="0" cy="295498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右矢印 6">
            <a:extLst>
              <a:ext uri="{FF2B5EF4-FFF2-40B4-BE49-F238E27FC236}">
                <a16:creationId xmlns:a16="http://schemas.microsoft.com/office/drawing/2014/main" id="{EDB6F213-BF7F-43D3-B1C1-D7CD1341DD96}"/>
              </a:ext>
            </a:extLst>
          </p:cNvPr>
          <p:cNvSpPr/>
          <p:nvPr/>
        </p:nvSpPr>
        <p:spPr>
          <a:xfrm>
            <a:off x="6486059" y="4477600"/>
            <a:ext cx="2785438" cy="399625"/>
          </a:xfrm>
          <a:prstGeom prst="rightArrow">
            <a:avLst>
              <a:gd name="adj1" fmla="val 100000"/>
              <a:gd name="adj2" fmla="val 27027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pc="-100" dirty="0" smtClean="0">
                <a:solidFill>
                  <a:schemeClr val="tx1"/>
                </a:solidFill>
              </a:rPr>
              <a:t>実証・検証</a:t>
            </a:r>
            <a:endParaRPr lang="en-US" altLang="ja-JP" spc="-100" dirty="0">
              <a:solidFill>
                <a:schemeClr val="tx1"/>
              </a:solidFill>
            </a:endParaRPr>
          </a:p>
        </p:txBody>
      </p:sp>
      <p:sp>
        <p:nvSpPr>
          <p:cNvPr id="23" name="右矢印 6">
            <a:extLst>
              <a:ext uri="{FF2B5EF4-FFF2-40B4-BE49-F238E27FC236}">
                <a16:creationId xmlns:a16="http://schemas.microsoft.com/office/drawing/2014/main" id="{EDB6F213-BF7F-43D3-B1C1-D7CD1341DD96}"/>
              </a:ext>
            </a:extLst>
          </p:cNvPr>
          <p:cNvSpPr/>
          <p:nvPr/>
        </p:nvSpPr>
        <p:spPr>
          <a:xfrm>
            <a:off x="7572775" y="5741061"/>
            <a:ext cx="1698722" cy="320853"/>
          </a:xfrm>
          <a:prstGeom prst="rightArrow">
            <a:avLst>
              <a:gd name="adj1" fmla="val 100000"/>
              <a:gd name="adj2" fmla="val 27027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pc="-100" dirty="0" smtClean="0">
                <a:solidFill>
                  <a:schemeClr val="tx1"/>
                </a:solidFill>
              </a:rPr>
              <a:t>対策検討</a:t>
            </a:r>
            <a:endParaRPr lang="en-US" altLang="ja-JP" spc="-100" dirty="0">
              <a:solidFill>
                <a:schemeClr val="tx1"/>
              </a:solidFill>
            </a:endParaRPr>
          </a:p>
        </p:txBody>
      </p:sp>
      <p:sp>
        <p:nvSpPr>
          <p:cNvPr id="24" name="右矢印 6">
            <a:extLst>
              <a:ext uri="{FF2B5EF4-FFF2-40B4-BE49-F238E27FC236}">
                <a16:creationId xmlns:a16="http://schemas.microsoft.com/office/drawing/2014/main" id="{EDB6F213-BF7F-43D3-B1C1-D7CD1341DD96}"/>
              </a:ext>
            </a:extLst>
          </p:cNvPr>
          <p:cNvSpPr/>
          <p:nvPr/>
        </p:nvSpPr>
        <p:spPr>
          <a:xfrm>
            <a:off x="9287419" y="5732183"/>
            <a:ext cx="2476299" cy="329732"/>
          </a:xfrm>
          <a:prstGeom prst="rightArrow">
            <a:avLst>
              <a:gd name="adj1" fmla="val 100000"/>
              <a:gd name="adj2" fmla="val 27027"/>
            </a:avLst>
          </a:prstGeom>
          <a:solidFill>
            <a:schemeClr val="bg1"/>
          </a:solid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pc="-100" dirty="0" smtClean="0">
                <a:solidFill>
                  <a:schemeClr val="tx1"/>
                </a:solidFill>
              </a:rPr>
              <a:t>実証・検証</a:t>
            </a:r>
            <a:endParaRPr lang="en-US" altLang="ja-JP" spc="-100" dirty="0">
              <a:solidFill>
                <a:schemeClr val="tx1"/>
              </a:solidFill>
            </a:endParaRPr>
          </a:p>
        </p:txBody>
      </p:sp>
      <p:sp>
        <p:nvSpPr>
          <p:cNvPr id="22" name="右矢印 6">
            <a:extLst>
              <a:ext uri="{FF2B5EF4-FFF2-40B4-BE49-F238E27FC236}">
                <a16:creationId xmlns:a16="http://schemas.microsoft.com/office/drawing/2014/main" id="{EDB6F213-BF7F-43D3-B1C1-D7CD1341DD96}"/>
              </a:ext>
            </a:extLst>
          </p:cNvPr>
          <p:cNvSpPr/>
          <p:nvPr/>
        </p:nvSpPr>
        <p:spPr>
          <a:xfrm>
            <a:off x="9338905" y="3860627"/>
            <a:ext cx="2414200" cy="1016597"/>
          </a:xfrm>
          <a:prstGeom prst="rightArrow">
            <a:avLst>
              <a:gd name="adj1" fmla="val 100000"/>
              <a:gd name="adj2" fmla="val 27027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pc="-100" dirty="0" smtClean="0">
                <a:solidFill>
                  <a:schemeClr val="tx1"/>
                </a:solidFill>
              </a:rPr>
              <a:t>対策事例共有</a:t>
            </a:r>
            <a:endParaRPr lang="en-US" altLang="ja-JP" spc="-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30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/>
          <p:cNvGrpSpPr/>
          <p:nvPr/>
        </p:nvGrpSpPr>
        <p:grpSpPr>
          <a:xfrm>
            <a:off x="7023875" y="3227734"/>
            <a:ext cx="4755700" cy="3563960"/>
            <a:chOff x="7023875" y="3227734"/>
            <a:chExt cx="4755700" cy="3563960"/>
          </a:xfrm>
        </p:grpSpPr>
        <p:sp>
          <p:nvSpPr>
            <p:cNvPr id="4" name="正方形/長方形 3"/>
            <p:cNvSpPr/>
            <p:nvPr/>
          </p:nvSpPr>
          <p:spPr>
            <a:xfrm>
              <a:off x="7023875" y="3227734"/>
              <a:ext cx="483209" cy="3560358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74000">
                  <a:schemeClr val="accent6">
                    <a:lumMod val="20000"/>
                    <a:lumOff val="80000"/>
                  </a:schemeClr>
                </a:gs>
                <a:gs pos="89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  <a:lin ang="5400000" scaled="1"/>
            </a:gradFill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正方形/長方形 26"/>
            <p:cNvSpPr/>
            <p:nvPr/>
          </p:nvSpPr>
          <p:spPr>
            <a:xfrm rot="5400000">
              <a:off x="8558753" y="4842104"/>
              <a:ext cx="449857" cy="3449323"/>
            </a:xfrm>
            <a:prstGeom prst="rect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48000">
                  <a:srgbClr val="8FB378"/>
                </a:gs>
                <a:gs pos="22000">
                  <a:schemeClr val="accent6">
                    <a:lumMod val="75000"/>
                  </a:schemeClr>
                </a:gs>
                <a:gs pos="92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直角三角形 5"/>
            <p:cNvSpPr/>
            <p:nvPr/>
          </p:nvSpPr>
          <p:spPr>
            <a:xfrm>
              <a:off x="10154882" y="6142139"/>
              <a:ext cx="1624693" cy="648000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7114517" y="6400401"/>
              <a:ext cx="38908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ja-JP" altLang="en-US" b="1" spc="-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実証結果を踏まえた施策の検討・展開</a:t>
              </a:r>
              <a:endParaRPr lang="en-US" altLang="ja-JP" b="1" spc="-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C7FD5E8-3942-4BE4-AA01-F0C4BA492A81}"/>
              </a:ext>
            </a:extLst>
          </p:cNvPr>
          <p:cNvSpPr/>
          <p:nvPr/>
        </p:nvSpPr>
        <p:spPr>
          <a:xfrm>
            <a:off x="0" y="1"/>
            <a:ext cx="12192000" cy="726141"/>
          </a:xfrm>
          <a:prstGeom prst="rect">
            <a:avLst/>
          </a:prstGeom>
          <a:solidFill>
            <a:srgbClr val="00206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 smtClean="0"/>
              <a:t>排出抑制事業スキーム分科会</a:t>
            </a:r>
            <a:r>
              <a:rPr kumimoji="1" lang="ja-JP" altLang="en-US" sz="3200" b="1" dirty="0"/>
              <a:t>での対策検討の方向性（素案）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59020767-9B37-4FD2-A6CF-81C737324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31774" y="6384202"/>
            <a:ext cx="2743200" cy="365125"/>
          </a:xfrm>
        </p:spPr>
        <p:txBody>
          <a:bodyPr/>
          <a:lstStyle/>
          <a:p>
            <a:fld id="{5B3F3032-4610-4632-96F8-9566C5DE4C2A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B640D48-2C47-4F01-81E1-D5A01BEBFF20}"/>
              </a:ext>
            </a:extLst>
          </p:cNvPr>
          <p:cNvSpPr txBox="1"/>
          <p:nvPr/>
        </p:nvSpPr>
        <p:spPr>
          <a:xfrm>
            <a:off x="1573215" y="983113"/>
            <a:ext cx="10446791" cy="9925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ja-JP" altLang="en-US" sz="2800" dirty="0">
                <a:latin typeface="+mn-ea"/>
              </a:rPr>
              <a:t>使用済みプラスチックのリサイクルや使い捨て</a:t>
            </a:r>
            <a:r>
              <a:rPr kumimoji="1" lang="ja-JP" altLang="en-US" sz="2800" dirty="0" smtClean="0">
                <a:latin typeface="+mn-ea"/>
              </a:rPr>
              <a:t>プラスチック</a:t>
            </a:r>
            <a:endParaRPr kumimoji="1" lang="en-US" altLang="ja-JP" sz="2800" dirty="0" smtClean="0">
              <a:latin typeface="+mn-ea"/>
            </a:endParaRPr>
          </a:p>
          <a:p>
            <a:pPr>
              <a:spcBef>
                <a:spcPts val="300"/>
              </a:spcBef>
            </a:pPr>
            <a:r>
              <a:rPr kumimoji="1" lang="ja-JP" altLang="en-US" sz="2800" dirty="0" smtClean="0">
                <a:latin typeface="+mn-ea"/>
              </a:rPr>
              <a:t>製品の使用</a:t>
            </a:r>
            <a:r>
              <a:rPr kumimoji="1" lang="ja-JP" altLang="en-US" sz="2800" dirty="0">
                <a:latin typeface="+mn-ea"/>
              </a:rPr>
              <a:t>削減につながる新たな事業スキームについて検討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258559" y="983113"/>
            <a:ext cx="1158118" cy="915096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/>
              <a:t>検討</a:t>
            </a:r>
            <a:endParaRPr kumimoji="1" lang="en-US" altLang="ja-JP" sz="2400" b="1" dirty="0" smtClean="0"/>
          </a:p>
          <a:p>
            <a:pPr algn="ctr"/>
            <a:r>
              <a:rPr kumimoji="1" lang="ja-JP" altLang="en-US" sz="2400" b="1" dirty="0" smtClean="0"/>
              <a:t>事項</a:t>
            </a:r>
            <a:endParaRPr kumimoji="1" lang="ja-JP" altLang="en-US" sz="2400" b="1" dirty="0"/>
          </a:p>
        </p:txBody>
      </p:sp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375E4A23-92DC-4AE1-BBDD-EAB3E08C3F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673271"/>
              </p:ext>
            </p:extLst>
          </p:nvPr>
        </p:nvGraphicFramePr>
        <p:xfrm>
          <a:off x="266700" y="2102692"/>
          <a:ext cx="11531925" cy="3981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855256568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268260430"/>
                    </a:ext>
                  </a:extLst>
                </a:gridCol>
                <a:gridCol w="1308100">
                  <a:extLst>
                    <a:ext uri="{9D8B030D-6E8A-4147-A177-3AD203B41FA5}">
                      <a16:colId xmlns:a16="http://schemas.microsoft.com/office/drawing/2014/main" val="2038368187"/>
                    </a:ext>
                  </a:extLst>
                </a:gridCol>
                <a:gridCol w="3022600">
                  <a:extLst>
                    <a:ext uri="{9D8B030D-6E8A-4147-A177-3AD203B41FA5}">
                      <a16:colId xmlns:a16="http://schemas.microsoft.com/office/drawing/2014/main" val="4118729195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177968789"/>
                    </a:ext>
                  </a:extLst>
                </a:gridCol>
                <a:gridCol w="1905325">
                  <a:extLst>
                    <a:ext uri="{9D8B030D-6E8A-4147-A177-3AD203B41FA5}">
                      <a16:colId xmlns:a16="http://schemas.microsoft.com/office/drawing/2014/main" val="1009135793"/>
                    </a:ext>
                  </a:extLst>
                </a:gridCol>
              </a:tblGrid>
              <a:tr h="3752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テーマ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2021</a:t>
                      </a: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年度</a:t>
                      </a:r>
                      <a:endParaRPr kumimoji="1" lang="en-US" altLang="ja-JP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2022</a:t>
                      </a: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年度</a:t>
                      </a:r>
                      <a:endParaRPr kumimoji="1" lang="en-US" altLang="ja-JP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2023</a:t>
                      </a: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年度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2024</a:t>
                      </a: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年度</a:t>
                      </a:r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以降</a:t>
                      </a:r>
                    </a:p>
                  </a:txBody>
                  <a:tcPr marL="91427" marR="91427"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257045"/>
                  </a:ext>
                </a:extLst>
              </a:tr>
              <a:tr h="152782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</a:rPr>
                        <a:t>使用済み</a:t>
                      </a:r>
                    </a:p>
                    <a:p>
                      <a:pPr algn="ctr"/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</a:rPr>
                        <a:t>プラスチック</a:t>
                      </a:r>
                    </a:p>
                    <a:p>
                      <a:pPr algn="ctr"/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</a:rPr>
                        <a:t>回収・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</a:rPr>
                        <a:t>リサイクル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</a:rPr>
                        <a:t>システム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dirty="0" smtClean="0"/>
                        <a:t>ペットボトル</a:t>
                      </a:r>
                      <a:endParaRPr kumimoji="1" lang="ja-JP" altLang="en-US" sz="1800" b="0" dirty="0"/>
                    </a:p>
                  </a:txBody>
                  <a:tcPr marL="91427" marR="91427"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0" dirty="0"/>
                    </a:p>
                  </a:txBody>
                  <a:tcPr marL="91427" marR="91427"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0" dirty="0"/>
                    </a:p>
                  </a:txBody>
                  <a:tcPr marL="91427" marR="91427"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endParaRPr kumimoji="1" lang="en-US" altLang="ja-JP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endParaRPr kumimoji="1" lang="en-US" altLang="ja-JP" sz="2000" b="0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ts val="2000"/>
                        </a:lnSpc>
                      </a:pPr>
                      <a:endParaRPr kumimoji="1" lang="en-US" altLang="ja-JP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1526043"/>
                  </a:ext>
                </a:extLst>
              </a:tr>
              <a:tr h="8128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dirty="0" smtClean="0"/>
                        <a:t>消毒液ボトル</a:t>
                      </a:r>
                      <a:endParaRPr kumimoji="1" lang="ja-JP" altLang="en-US" sz="1800" b="0" dirty="0"/>
                    </a:p>
                  </a:txBody>
                  <a:tcPr marL="91427" marR="91427"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0" dirty="0"/>
                    </a:p>
                  </a:txBody>
                  <a:tcPr marL="91427" marR="91427"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0" dirty="0"/>
                    </a:p>
                  </a:txBody>
                  <a:tcPr marL="91427" marR="91427"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endParaRPr kumimoji="1" lang="en-US" altLang="ja-JP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endParaRPr kumimoji="1" lang="en-US" altLang="ja-JP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6392270"/>
                  </a:ext>
                </a:extLst>
              </a:tr>
              <a:tr h="12446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baseline="0" dirty="0" smtClean="0"/>
                        <a:t>プラス</a:t>
                      </a:r>
                      <a:endParaRPr kumimoji="1" lang="en-US" altLang="ja-JP" sz="1800" b="0" baseline="0" dirty="0" smtClean="0"/>
                    </a:p>
                    <a:p>
                      <a:pPr algn="ctr"/>
                      <a:r>
                        <a:rPr kumimoji="1" lang="ja-JP" altLang="en-US" sz="1800" b="0" baseline="0" dirty="0" smtClean="0"/>
                        <a:t>チック</a:t>
                      </a:r>
                    </a:p>
                    <a:p>
                      <a:pPr algn="ctr"/>
                      <a:r>
                        <a:rPr kumimoji="1" lang="ja-JP" altLang="en-US" sz="1800" b="0" baseline="0" dirty="0" smtClean="0"/>
                        <a:t>フリー事業</a:t>
                      </a:r>
                      <a:endParaRPr kumimoji="1" lang="en-US" altLang="ja-JP" sz="1800" b="0" baseline="0" dirty="0" smtClean="0"/>
                    </a:p>
                    <a:p>
                      <a:pPr algn="ctr"/>
                      <a:r>
                        <a:rPr kumimoji="1" lang="ja-JP" altLang="en-US" sz="1800" b="0" baseline="0" dirty="0" smtClean="0"/>
                        <a:t>スキーム</a:t>
                      </a:r>
                      <a:endParaRPr kumimoji="1" lang="ja-JP" altLang="en-US" sz="1800" b="0" baseline="0" dirty="0"/>
                    </a:p>
                  </a:txBody>
                  <a:tcPr marL="91427" marR="91427"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 smtClean="0"/>
                        <a:t>紙</a:t>
                      </a:r>
                      <a:endParaRPr kumimoji="1" lang="en-US" altLang="ja-JP" sz="1800" b="0" dirty="0" smtClean="0"/>
                    </a:p>
                    <a:p>
                      <a:pPr algn="ctr"/>
                      <a:r>
                        <a:rPr kumimoji="1" lang="ja-JP" altLang="en-US" sz="1800" b="0" dirty="0" smtClean="0"/>
                        <a:t>コップ</a:t>
                      </a:r>
                      <a:endParaRPr kumimoji="1" lang="en-US" altLang="ja-JP" sz="1800" b="0" dirty="0" smtClean="0"/>
                    </a:p>
                    <a:p>
                      <a:pPr algn="ctr"/>
                      <a:r>
                        <a:rPr kumimoji="1" lang="ja-JP" altLang="en-US" sz="1800" b="0" dirty="0" smtClean="0"/>
                        <a:t>堆肥化</a:t>
                      </a:r>
                      <a:endParaRPr kumimoji="1" lang="ja-JP" altLang="en-US" sz="1800" b="0" dirty="0"/>
                    </a:p>
                  </a:txBody>
                  <a:tcPr marL="91427" marR="91427"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0" dirty="0"/>
                    </a:p>
                  </a:txBody>
                  <a:tcPr marL="91427" marR="91427"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0" dirty="0"/>
                    </a:p>
                  </a:txBody>
                  <a:tcPr marL="91427" marR="91427"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0" dirty="0"/>
                    </a:p>
                  </a:txBody>
                  <a:tcPr marL="91427" marR="91427"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0" dirty="0"/>
                    </a:p>
                  </a:txBody>
                  <a:tcPr marL="91427" marR="91427" marT="45686" marB="456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2361454"/>
                  </a:ext>
                </a:extLst>
              </a:tr>
            </a:tbl>
          </a:graphicData>
        </a:graphic>
      </p:graphicFrame>
      <p:sp>
        <p:nvSpPr>
          <p:cNvPr id="19" name="右矢印 6">
            <a:extLst>
              <a:ext uri="{FF2B5EF4-FFF2-40B4-BE49-F238E27FC236}">
                <a16:creationId xmlns:a16="http://schemas.microsoft.com/office/drawing/2014/main" id="{EDB6F213-BF7F-43D3-B1C1-D7CD1341DD96}"/>
              </a:ext>
            </a:extLst>
          </p:cNvPr>
          <p:cNvSpPr/>
          <p:nvPr/>
        </p:nvSpPr>
        <p:spPr>
          <a:xfrm>
            <a:off x="3645996" y="5132376"/>
            <a:ext cx="3224702" cy="331587"/>
          </a:xfrm>
          <a:prstGeom prst="rightArrow">
            <a:avLst>
              <a:gd name="adj1" fmla="val 100000"/>
              <a:gd name="adj2" fmla="val 27027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pc="-100" dirty="0" smtClean="0">
                <a:solidFill>
                  <a:schemeClr val="tx1"/>
                </a:solidFill>
              </a:rPr>
              <a:t>実証・検証</a:t>
            </a:r>
            <a:r>
              <a:rPr lang="ja-JP" altLang="en-US" spc="-100" dirty="0">
                <a:solidFill>
                  <a:schemeClr val="tx1"/>
                </a:solidFill>
              </a:rPr>
              <a:t>　　</a:t>
            </a:r>
            <a:endParaRPr lang="en-US" altLang="ja-JP" spc="-100" dirty="0">
              <a:solidFill>
                <a:schemeClr val="tx1"/>
              </a:solidFill>
            </a:endParaRPr>
          </a:p>
        </p:txBody>
      </p:sp>
      <p:sp>
        <p:nvSpPr>
          <p:cNvPr id="20" name="右矢印 6">
            <a:extLst>
              <a:ext uri="{FF2B5EF4-FFF2-40B4-BE49-F238E27FC236}">
                <a16:creationId xmlns:a16="http://schemas.microsoft.com/office/drawing/2014/main" id="{EDB6F213-BF7F-43D3-B1C1-D7CD1341DD96}"/>
              </a:ext>
            </a:extLst>
          </p:cNvPr>
          <p:cNvSpPr/>
          <p:nvPr/>
        </p:nvSpPr>
        <p:spPr>
          <a:xfrm>
            <a:off x="5685550" y="2743962"/>
            <a:ext cx="1428967" cy="597497"/>
          </a:xfrm>
          <a:prstGeom prst="rightArrow">
            <a:avLst>
              <a:gd name="adj1" fmla="val 100000"/>
              <a:gd name="adj2" fmla="val 27027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pc="-100" dirty="0" smtClean="0">
                <a:solidFill>
                  <a:schemeClr val="tx1"/>
                </a:solidFill>
              </a:rPr>
              <a:t>新機能</a:t>
            </a:r>
            <a:r>
              <a:rPr lang="en-US" altLang="ja-JP" spc="-100" dirty="0" smtClean="0">
                <a:solidFill>
                  <a:schemeClr val="tx1"/>
                </a:solidFill>
              </a:rPr>
              <a:t>RB</a:t>
            </a:r>
          </a:p>
          <a:p>
            <a:pPr>
              <a:defRPr/>
            </a:pPr>
            <a:r>
              <a:rPr lang="ja-JP" altLang="en-US" spc="-100" dirty="0" smtClean="0">
                <a:solidFill>
                  <a:schemeClr val="tx1"/>
                </a:solidFill>
              </a:rPr>
              <a:t>実証・検証</a:t>
            </a:r>
            <a:r>
              <a:rPr lang="ja-JP" altLang="en-US" spc="-100" dirty="0">
                <a:solidFill>
                  <a:schemeClr val="tx1"/>
                </a:solidFill>
              </a:rPr>
              <a:t>　　</a:t>
            </a:r>
            <a:endParaRPr lang="en-US" altLang="ja-JP" spc="-100" dirty="0">
              <a:solidFill>
                <a:schemeClr val="tx1"/>
              </a:solidFill>
            </a:endParaRPr>
          </a:p>
        </p:txBody>
      </p:sp>
      <p:sp>
        <p:nvSpPr>
          <p:cNvPr id="22" name="右矢印 6">
            <a:extLst>
              <a:ext uri="{FF2B5EF4-FFF2-40B4-BE49-F238E27FC236}">
                <a16:creationId xmlns:a16="http://schemas.microsoft.com/office/drawing/2014/main" id="{EDB6F213-BF7F-43D3-B1C1-D7CD1341DD96}"/>
              </a:ext>
            </a:extLst>
          </p:cNvPr>
          <p:cNvSpPr/>
          <p:nvPr/>
        </p:nvSpPr>
        <p:spPr>
          <a:xfrm>
            <a:off x="7202453" y="2846492"/>
            <a:ext cx="2678147" cy="331588"/>
          </a:xfrm>
          <a:prstGeom prst="rightArrow">
            <a:avLst>
              <a:gd name="adj1" fmla="val 100000"/>
              <a:gd name="adj2" fmla="val 27027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pc="-100" dirty="0" smtClean="0">
                <a:solidFill>
                  <a:schemeClr val="tx1"/>
                </a:solidFill>
              </a:rPr>
              <a:t>周知・啓発</a:t>
            </a:r>
            <a:r>
              <a:rPr lang="ja-JP" altLang="en-US" spc="-100" dirty="0">
                <a:solidFill>
                  <a:schemeClr val="tx1"/>
                </a:solidFill>
              </a:rPr>
              <a:t>　　</a:t>
            </a:r>
            <a:endParaRPr lang="en-US" altLang="ja-JP" spc="-100" dirty="0">
              <a:solidFill>
                <a:schemeClr val="tx1"/>
              </a:solidFill>
            </a:endParaRPr>
          </a:p>
        </p:txBody>
      </p:sp>
      <p:sp>
        <p:nvSpPr>
          <p:cNvPr id="24" name="右矢印 6">
            <a:extLst>
              <a:ext uri="{FF2B5EF4-FFF2-40B4-BE49-F238E27FC236}">
                <a16:creationId xmlns:a16="http://schemas.microsoft.com/office/drawing/2014/main" id="{EDB6F213-BF7F-43D3-B1C1-D7CD1341DD96}"/>
              </a:ext>
            </a:extLst>
          </p:cNvPr>
          <p:cNvSpPr/>
          <p:nvPr/>
        </p:nvSpPr>
        <p:spPr>
          <a:xfrm>
            <a:off x="4773033" y="4253467"/>
            <a:ext cx="2887228" cy="347242"/>
          </a:xfrm>
          <a:prstGeom prst="rightArrow">
            <a:avLst>
              <a:gd name="adj1" fmla="val 100000"/>
              <a:gd name="adj2" fmla="val 27027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pc="-100" dirty="0" smtClean="0">
                <a:solidFill>
                  <a:schemeClr val="tx1"/>
                </a:solidFill>
              </a:rPr>
              <a:t>対策検討</a:t>
            </a:r>
            <a:endParaRPr lang="en-US" altLang="ja-JP" spc="-100" dirty="0">
              <a:solidFill>
                <a:schemeClr val="tx1"/>
              </a:solidFill>
            </a:endParaRPr>
          </a:p>
        </p:txBody>
      </p:sp>
      <p:sp>
        <p:nvSpPr>
          <p:cNvPr id="25" name="右矢印 6">
            <a:extLst>
              <a:ext uri="{FF2B5EF4-FFF2-40B4-BE49-F238E27FC236}">
                <a16:creationId xmlns:a16="http://schemas.microsoft.com/office/drawing/2014/main" id="{EDB6F213-BF7F-43D3-B1C1-D7CD1341DD96}"/>
              </a:ext>
            </a:extLst>
          </p:cNvPr>
          <p:cNvSpPr/>
          <p:nvPr/>
        </p:nvSpPr>
        <p:spPr>
          <a:xfrm>
            <a:off x="7202453" y="5608773"/>
            <a:ext cx="2589247" cy="341087"/>
          </a:xfrm>
          <a:prstGeom prst="rightArrow">
            <a:avLst>
              <a:gd name="adj1" fmla="val 100000"/>
              <a:gd name="adj2" fmla="val 27027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pc="-100" dirty="0" smtClean="0">
                <a:solidFill>
                  <a:schemeClr val="tx1"/>
                </a:solidFill>
              </a:rPr>
              <a:t>府内での取組検討</a:t>
            </a:r>
            <a:endParaRPr lang="en-US" altLang="ja-JP" spc="-100" dirty="0" smtClean="0">
              <a:solidFill>
                <a:schemeClr val="tx1"/>
              </a:solidFill>
            </a:endParaRPr>
          </a:p>
        </p:txBody>
      </p:sp>
      <p:sp>
        <p:nvSpPr>
          <p:cNvPr id="26" name="右矢印 6">
            <a:extLst>
              <a:ext uri="{FF2B5EF4-FFF2-40B4-BE49-F238E27FC236}">
                <a16:creationId xmlns:a16="http://schemas.microsoft.com/office/drawing/2014/main" id="{EDB6F213-BF7F-43D3-B1C1-D7CD1341DD96}"/>
              </a:ext>
            </a:extLst>
          </p:cNvPr>
          <p:cNvSpPr/>
          <p:nvPr/>
        </p:nvSpPr>
        <p:spPr>
          <a:xfrm>
            <a:off x="7717961" y="3358729"/>
            <a:ext cx="2131439" cy="596405"/>
          </a:xfrm>
          <a:prstGeom prst="rightArrow">
            <a:avLst>
              <a:gd name="adj1" fmla="val 100000"/>
              <a:gd name="adj2" fmla="val 27027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pc="-100" dirty="0" smtClean="0">
                <a:solidFill>
                  <a:schemeClr val="tx1"/>
                </a:solidFill>
              </a:rPr>
              <a:t>オフィス・交通系</a:t>
            </a:r>
            <a:r>
              <a:rPr lang="en-US" altLang="ja-JP" spc="-100" dirty="0" smtClean="0">
                <a:solidFill>
                  <a:schemeClr val="tx1"/>
                </a:solidFill>
              </a:rPr>
              <a:t/>
            </a:r>
            <a:br>
              <a:rPr lang="en-US" altLang="ja-JP" spc="-100" dirty="0" smtClean="0">
                <a:solidFill>
                  <a:schemeClr val="tx1"/>
                </a:solidFill>
              </a:rPr>
            </a:br>
            <a:r>
              <a:rPr lang="ja-JP" altLang="en-US" spc="-100" dirty="0" smtClean="0">
                <a:solidFill>
                  <a:schemeClr val="tx1"/>
                </a:solidFill>
              </a:rPr>
              <a:t>実証・検証</a:t>
            </a:r>
            <a:r>
              <a:rPr lang="ja-JP" altLang="en-US" spc="-1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pc="-100" dirty="0">
                <a:solidFill>
                  <a:schemeClr val="tx1"/>
                </a:solidFill>
              </a:rPr>
              <a:t>　</a:t>
            </a:r>
            <a:endParaRPr lang="en-US" altLang="ja-JP" spc="-100" dirty="0">
              <a:solidFill>
                <a:schemeClr val="tx1"/>
              </a:solidFill>
            </a:endParaRPr>
          </a:p>
        </p:txBody>
      </p:sp>
      <p:sp>
        <p:nvSpPr>
          <p:cNvPr id="29" name="右矢印 6">
            <a:extLst>
              <a:ext uri="{FF2B5EF4-FFF2-40B4-BE49-F238E27FC236}">
                <a16:creationId xmlns:a16="http://schemas.microsoft.com/office/drawing/2014/main" id="{EDB6F213-BF7F-43D3-B1C1-D7CD1341DD96}"/>
              </a:ext>
            </a:extLst>
          </p:cNvPr>
          <p:cNvSpPr/>
          <p:nvPr/>
        </p:nvSpPr>
        <p:spPr>
          <a:xfrm>
            <a:off x="7708876" y="4253467"/>
            <a:ext cx="2171724" cy="342431"/>
          </a:xfrm>
          <a:prstGeom prst="rightArrow">
            <a:avLst>
              <a:gd name="adj1" fmla="val 100000"/>
              <a:gd name="adj2" fmla="val 27027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pc="-100" dirty="0" smtClean="0">
                <a:solidFill>
                  <a:schemeClr val="tx1"/>
                </a:solidFill>
              </a:rPr>
              <a:t>実証・検証</a:t>
            </a:r>
            <a:endParaRPr lang="en-US" altLang="ja-JP" spc="-100" dirty="0">
              <a:solidFill>
                <a:schemeClr val="tx1"/>
              </a:solidFill>
            </a:endParaRPr>
          </a:p>
        </p:txBody>
      </p:sp>
      <p:sp>
        <p:nvSpPr>
          <p:cNvPr id="32" name="右矢印 6">
            <a:extLst>
              <a:ext uri="{FF2B5EF4-FFF2-40B4-BE49-F238E27FC236}">
                <a16:creationId xmlns:a16="http://schemas.microsoft.com/office/drawing/2014/main" id="{EDB6F213-BF7F-43D3-B1C1-D7CD1341DD96}"/>
              </a:ext>
            </a:extLst>
          </p:cNvPr>
          <p:cNvSpPr/>
          <p:nvPr/>
        </p:nvSpPr>
        <p:spPr>
          <a:xfrm>
            <a:off x="3262485" y="2694779"/>
            <a:ext cx="1576764" cy="324957"/>
          </a:xfrm>
          <a:prstGeom prst="rightArrow">
            <a:avLst>
              <a:gd name="adj1" fmla="val 100000"/>
              <a:gd name="adj2" fmla="val 27027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pc="-100" dirty="0" smtClean="0">
                <a:solidFill>
                  <a:schemeClr val="tx1"/>
                </a:solidFill>
              </a:rPr>
              <a:t>対策事例共有</a:t>
            </a:r>
            <a:r>
              <a:rPr lang="ja-JP" altLang="en-US" spc="-1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pc="-100" dirty="0">
                <a:solidFill>
                  <a:schemeClr val="tx1"/>
                </a:solidFill>
              </a:rPr>
              <a:t>　</a:t>
            </a:r>
            <a:endParaRPr lang="en-US" altLang="ja-JP" spc="-100" dirty="0">
              <a:solidFill>
                <a:schemeClr val="tx1"/>
              </a:solidFill>
            </a:endParaRPr>
          </a:p>
        </p:txBody>
      </p:sp>
      <p:sp>
        <p:nvSpPr>
          <p:cNvPr id="33" name="右矢印 6">
            <a:extLst>
              <a:ext uri="{FF2B5EF4-FFF2-40B4-BE49-F238E27FC236}">
                <a16:creationId xmlns:a16="http://schemas.microsoft.com/office/drawing/2014/main" id="{EDB6F213-BF7F-43D3-B1C1-D7CD1341DD96}"/>
              </a:ext>
            </a:extLst>
          </p:cNvPr>
          <p:cNvSpPr/>
          <p:nvPr/>
        </p:nvSpPr>
        <p:spPr>
          <a:xfrm>
            <a:off x="4304547" y="3065256"/>
            <a:ext cx="1349766" cy="324957"/>
          </a:xfrm>
          <a:prstGeom prst="rightArrow">
            <a:avLst>
              <a:gd name="adj1" fmla="val 100000"/>
              <a:gd name="adj2" fmla="val 27027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pc="-100" dirty="0" smtClean="0">
                <a:solidFill>
                  <a:schemeClr val="tx1"/>
                </a:solidFill>
              </a:rPr>
              <a:t>対策検討</a:t>
            </a:r>
            <a:r>
              <a:rPr lang="ja-JP" altLang="en-US" spc="-1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pc="-100" dirty="0">
                <a:solidFill>
                  <a:schemeClr val="tx1"/>
                </a:solidFill>
              </a:rPr>
              <a:t>　</a:t>
            </a:r>
            <a:endParaRPr lang="en-US" altLang="ja-JP" spc="-100" dirty="0">
              <a:solidFill>
                <a:schemeClr val="tx1"/>
              </a:solidFill>
            </a:endParaRPr>
          </a:p>
        </p:txBody>
      </p:sp>
      <p:sp>
        <p:nvSpPr>
          <p:cNvPr id="34" name="右矢印 6">
            <a:extLst>
              <a:ext uri="{FF2B5EF4-FFF2-40B4-BE49-F238E27FC236}">
                <a16:creationId xmlns:a16="http://schemas.microsoft.com/office/drawing/2014/main" id="{EDB6F213-BF7F-43D3-B1C1-D7CD1341DD96}"/>
              </a:ext>
            </a:extLst>
          </p:cNvPr>
          <p:cNvSpPr/>
          <p:nvPr/>
        </p:nvSpPr>
        <p:spPr>
          <a:xfrm>
            <a:off x="9899650" y="3491137"/>
            <a:ext cx="1879925" cy="331588"/>
          </a:xfrm>
          <a:prstGeom prst="rightArrow">
            <a:avLst>
              <a:gd name="adj1" fmla="val 100000"/>
              <a:gd name="adj2" fmla="val 27027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pc="-100" dirty="0" smtClean="0">
                <a:solidFill>
                  <a:schemeClr val="tx1"/>
                </a:solidFill>
              </a:rPr>
              <a:t>周知・啓発</a:t>
            </a:r>
            <a:r>
              <a:rPr lang="ja-JP" altLang="en-US" spc="-100" dirty="0">
                <a:solidFill>
                  <a:schemeClr val="tx1"/>
                </a:solidFill>
              </a:rPr>
              <a:t>　　</a:t>
            </a:r>
            <a:endParaRPr lang="en-US" altLang="ja-JP" spc="-100" dirty="0">
              <a:solidFill>
                <a:schemeClr val="tx1"/>
              </a:solidFill>
            </a:endParaRPr>
          </a:p>
        </p:txBody>
      </p:sp>
      <p:sp>
        <p:nvSpPr>
          <p:cNvPr id="35" name="右矢印 6">
            <a:extLst>
              <a:ext uri="{FF2B5EF4-FFF2-40B4-BE49-F238E27FC236}">
                <a16:creationId xmlns:a16="http://schemas.microsoft.com/office/drawing/2014/main" id="{EDB6F213-BF7F-43D3-B1C1-D7CD1341DD96}"/>
              </a:ext>
            </a:extLst>
          </p:cNvPr>
          <p:cNvSpPr/>
          <p:nvPr/>
        </p:nvSpPr>
        <p:spPr>
          <a:xfrm>
            <a:off x="9944876" y="5304144"/>
            <a:ext cx="1827572" cy="331588"/>
          </a:xfrm>
          <a:prstGeom prst="rightArrow">
            <a:avLst>
              <a:gd name="adj1" fmla="val 100000"/>
              <a:gd name="adj2" fmla="val 27027"/>
            </a:avLst>
          </a:prstGeom>
          <a:solidFill>
            <a:schemeClr val="bg1"/>
          </a:solid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pc="-100" dirty="0" smtClean="0">
                <a:solidFill>
                  <a:schemeClr val="tx1"/>
                </a:solidFill>
              </a:rPr>
              <a:t>実証・検証</a:t>
            </a:r>
            <a:r>
              <a:rPr lang="ja-JP" altLang="en-US" spc="-100" dirty="0">
                <a:solidFill>
                  <a:schemeClr val="tx1"/>
                </a:solidFill>
              </a:rPr>
              <a:t>　　</a:t>
            </a:r>
            <a:endParaRPr lang="en-US" altLang="ja-JP" spc="-100" dirty="0">
              <a:solidFill>
                <a:schemeClr val="tx1"/>
              </a:solidFill>
            </a:endParaRPr>
          </a:p>
        </p:txBody>
      </p:sp>
      <p:sp>
        <p:nvSpPr>
          <p:cNvPr id="23" name="右矢印 6">
            <a:extLst>
              <a:ext uri="{FF2B5EF4-FFF2-40B4-BE49-F238E27FC236}">
                <a16:creationId xmlns:a16="http://schemas.microsoft.com/office/drawing/2014/main" id="{EDB6F213-BF7F-43D3-B1C1-D7CD1341DD96}"/>
              </a:ext>
            </a:extLst>
          </p:cNvPr>
          <p:cNvSpPr/>
          <p:nvPr/>
        </p:nvSpPr>
        <p:spPr>
          <a:xfrm>
            <a:off x="9899650" y="4264310"/>
            <a:ext cx="1879925" cy="331588"/>
          </a:xfrm>
          <a:prstGeom prst="rightArrow">
            <a:avLst>
              <a:gd name="adj1" fmla="val 100000"/>
              <a:gd name="adj2" fmla="val 27027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pc="-100" dirty="0" smtClean="0">
                <a:solidFill>
                  <a:schemeClr val="tx1"/>
                </a:solidFill>
              </a:rPr>
              <a:t>周知・啓発</a:t>
            </a:r>
            <a:r>
              <a:rPr lang="ja-JP" altLang="en-US" spc="-100" dirty="0">
                <a:solidFill>
                  <a:schemeClr val="tx1"/>
                </a:solidFill>
              </a:rPr>
              <a:t>　　</a:t>
            </a:r>
            <a:endParaRPr lang="en-US" altLang="ja-JP" spc="-100" dirty="0">
              <a:solidFill>
                <a:schemeClr val="tx1"/>
              </a:solidFill>
            </a:endParaRPr>
          </a:p>
        </p:txBody>
      </p:sp>
      <p:sp>
        <p:nvSpPr>
          <p:cNvPr id="28" name="右矢印 6">
            <a:extLst>
              <a:ext uri="{FF2B5EF4-FFF2-40B4-BE49-F238E27FC236}">
                <a16:creationId xmlns:a16="http://schemas.microsoft.com/office/drawing/2014/main" id="{EDB6F213-BF7F-43D3-B1C1-D7CD1341DD96}"/>
              </a:ext>
            </a:extLst>
          </p:cNvPr>
          <p:cNvSpPr/>
          <p:nvPr/>
        </p:nvSpPr>
        <p:spPr>
          <a:xfrm>
            <a:off x="7202453" y="4936059"/>
            <a:ext cx="2589247" cy="576658"/>
          </a:xfrm>
          <a:prstGeom prst="rightArrow">
            <a:avLst>
              <a:gd name="adj1" fmla="val 100000"/>
              <a:gd name="adj2" fmla="val 27027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600" spc="-100" dirty="0">
                <a:solidFill>
                  <a:schemeClr val="tx1"/>
                </a:solidFill>
              </a:rPr>
              <a:t>課題解決に向けた</a:t>
            </a:r>
            <a:r>
              <a:rPr lang="ja-JP" altLang="en-US" sz="1600" spc="-100" dirty="0" smtClean="0">
                <a:solidFill>
                  <a:schemeClr val="tx1"/>
                </a:solidFill>
              </a:rPr>
              <a:t>取組み（</a:t>
            </a:r>
            <a:r>
              <a:rPr lang="ja-JP" altLang="en-US" sz="1600" spc="-100" dirty="0">
                <a:solidFill>
                  <a:schemeClr val="tx1"/>
                </a:solidFill>
              </a:rPr>
              <a:t>府内外）</a:t>
            </a:r>
            <a:endParaRPr lang="en-US" altLang="ja-JP" sz="1600" spc="-1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54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374</Words>
  <Application>Microsoft Office PowerPoint</Application>
  <PresentationFormat>ワイド画面</PresentationFormat>
  <Paragraphs>85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2023-03-28T02:07:34Z</dcterms:created>
  <dcterms:modified xsi:type="dcterms:W3CDTF">2023-03-28T02:07:42Z</dcterms:modified>
</cp:coreProperties>
</file>