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0" r:id="rId2"/>
  </p:sldMasterIdLst>
  <p:notesMasterIdLst>
    <p:notesMasterId r:id="rId17"/>
  </p:notesMasterIdLst>
  <p:handoutMasterIdLst>
    <p:handoutMasterId r:id="rId18"/>
  </p:handoutMasterIdLst>
  <p:sldIdLst>
    <p:sldId id="256" r:id="rId3"/>
    <p:sldId id="257" r:id="rId4"/>
    <p:sldId id="258" r:id="rId5"/>
    <p:sldId id="261" r:id="rId6"/>
    <p:sldId id="302" r:id="rId7"/>
    <p:sldId id="303" r:id="rId8"/>
    <p:sldId id="264" r:id="rId9"/>
    <p:sldId id="305" r:id="rId10"/>
    <p:sldId id="306" r:id="rId11"/>
    <p:sldId id="317" r:id="rId12"/>
    <p:sldId id="320" r:id="rId13"/>
    <p:sldId id="272" r:id="rId14"/>
    <p:sldId id="308" r:id="rId15"/>
    <p:sldId id="312" r:id="rId16"/>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080"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7B42"/>
    <a:srgbClr val="986838"/>
    <a:srgbClr val="8C6034"/>
    <a:srgbClr val="76512C"/>
    <a:srgbClr val="BE864E"/>
    <a:srgbClr val="4C341C"/>
    <a:srgbClr val="7B542D"/>
    <a:srgbClr val="C3905D"/>
    <a:srgbClr val="DC9F0C"/>
    <a:srgbClr val="CA9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201" autoAdjust="0"/>
  </p:normalViewPr>
  <p:slideViewPr>
    <p:cSldViewPr>
      <p:cViewPr varScale="1">
        <p:scale>
          <a:sx n="96" d="100"/>
          <a:sy n="96" d="100"/>
        </p:scale>
        <p:origin x="1339" y="58"/>
      </p:cViewPr>
      <p:guideLst>
        <p:guide orient="horz" pos="2160"/>
        <p:guide pos="3120"/>
      </p:guideLst>
    </p:cSldViewPr>
  </p:slideViewPr>
  <p:notesTextViewPr>
    <p:cViewPr>
      <p:scale>
        <a:sx n="1" d="1"/>
        <a:sy n="1" d="1"/>
      </p:scale>
      <p:origin x="0" y="0"/>
    </p:cViewPr>
  </p:notesTextViewPr>
  <p:sorterViewPr>
    <p:cViewPr>
      <p:scale>
        <a:sx n="100" d="100"/>
        <a:sy n="100" d="100"/>
      </p:scale>
      <p:origin x="0" y="-189"/>
    </p:cViewPr>
  </p:sorterViewPr>
  <p:notesViewPr>
    <p:cSldViewPr>
      <p:cViewPr varScale="1">
        <p:scale>
          <a:sx n="44" d="100"/>
          <a:sy n="44" d="100"/>
        </p:scale>
        <p:origin x="-2406" y="-108"/>
      </p:cViewPr>
      <p:guideLst>
        <p:guide orient="horz" pos="3080"/>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7" y="8855467"/>
            <a:ext cx="6645313" cy="490354"/>
          </a:xfrm>
          <a:prstGeom prst="rect">
            <a:avLst/>
          </a:prstGeom>
        </p:spPr>
        <p:txBody>
          <a:bodyPr vert="horz" lIns="89634" tIns="44815" rIns="89634" bIns="44815" rtlCol="0" anchor="b"/>
          <a:lstStyle>
            <a:lvl1pPr algn="r">
              <a:defRPr sz="1200"/>
            </a:lvl1pPr>
          </a:lstStyle>
          <a:p>
            <a:pPr algn="ctr"/>
            <a:fld id="{BC6DD3F5-BEE6-4042-9CB4-BA2C5157484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5963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880101" cy="488793"/>
          </a:xfrm>
          <a:prstGeom prst="rect">
            <a:avLst/>
          </a:prstGeom>
        </p:spPr>
        <p:txBody>
          <a:bodyPr vert="horz" lIns="89634" tIns="44815" rIns="89634" bIns="448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8" y="2"/>
            <a:ext cx="2880101" cy="488793"/>
          </a:xfrm>
          <a:prstGeom prst="rect">
            <a:avLst/>
          </a:prstGeom>
        </p:spPr>
        <p:txBody>
          <a:bodyPr vert="horz" lIns="89634" tIns="44815" rIns="89634" bIns="44815" rtlCol="0"/>
          <a:lstStyle>
            <a:lvl1pPr algn="r">
              <a:defRPr sz="1200"/>
            </a:lvl1pPr>
          </a:lstStyle>
          <a:p>
            <a:fld id="{2978E7AE-C2A0-4B6C-86F2-838D93913B21}"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676275" y="733425"/>
            <a:ext cx="5294313" cy="3665538"/>
          </a:xfrm>
          <a:prstGeom prst="rect">
            <a:avLst/>
          </a:prstGeom>
          <a:noFill/>
          <a:ln w="12700">
            <a:solidFill>
              <a:prstClr val="black"/>
            </a:solidFill>
          </a:ln>
        </p:spPr>
        <p:txBody>
          <a:bodyPr vert="horz" lIns="89634" tIns="44815" rIns="89634" bIns="44815" rtlCol="0" anchor="ctr"/>
          <a:lstStyle/>
          <a:p>
            <a:endParaRPr lang="ja-JP" altLang="en-US"/>
          </a:p>
        </p:txBody>
      </p:sp>
      <p:sp>
        <p:nvSpPr>
          <p:cNvPr id="5" name="ノート プレースホルダー 4"/>
          <p:cNvSpPr>
            <a:spLocks noGrp="1"/>
          </p:cNvSpPr>
          <p:nvPr>
            <p:ph type="body" sz="quarter" idx="3"/>
          </p:nvPr>
        </p:nvSpPr>
        <p:spPr>
          <a:xfrm>
            <a:off x="665002" y="4644313"/>
            <a:ext cx="5316870" cy="4399133"/>
          </a:xfrm>
          <a:prstGeom prst="rect">
            <a:avLst/>
          </a:prstGeom>
        </p:spPr>
        <p:txBody>
          <a:bodyPr vert="horz" lIns="89634" tIns="44815" rIns="89634" bIns="448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287061"/>
            <a:ext cx="2880101" cy="488792"/>
          </a:xfrm>
          <a:prstGeom prst="rect">
            <a:avLst/>
          </a:prstGeom>
        </p:spPr>
        <p:txBody>
          <a:bodyPr vert="horz" lIns="89634" tIns="44815" rIns="89634" bIns="448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8" y="9287061"/>
            <a:ext cx="2880101" cy="488792"/>
          </a:xfrm>
          <a:prstGeom prst="rect">
            <a:avLst/>
          </a:prstGeom>
        </p:spPr>
        <p:txBody>
          <a:bodyPr vert="horz" lIns="89634" tIns="44815" rIns="89634" bIns="44815" rtlCol="0" anchor="b"/>
          <a:lstStyle>
            <a:lvl1pPr algn="r">
              <a:defRPr sz="1200"/>
            </a:lvl1pPr>
          </a:lstStyle>
          <a:p>
            <a:fld id="{52D2A778-C9CA-44C2-834A-5EF6811EAA1E}" type="slidenum">
              <a:rPr kumimoji="1" lang="ja-JP" altLang="en-US" smtClean="0"/>
              <a:t>‹#›</a:t>
            </a:fld>
            <a:endParaRPr kumimoji="1" lang="ja-JP" altLang="en-US"/>
          </a:p>
        </p:txBody>
      </p:sp>
    </p:spTree>
    <p:extLst>
      <p:ext uri="{BB962C8B-B14F-4D97-AF65-F5344CB8AC3E}">
        <p14:creationId xmlns:p14="http://schemas.microsoft.com/office/powerpoint/2010/main" val="4000951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6275" y="733425"/>
            <a:ext cx="5294313" cy="36655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D2A778-C9CA-44C2-834A-5EF6811EAA1E}" type="slidenum">
              <a:rPr kumimoji="1" lang="ja-JP" altLang="en-US" smtClean="0"/>
              <a:t>1</a:t>
            </a:fld>
            <a:endParaRPr kumimoji="1" lang="ja-JP" altLang="en-US" dirty="0"/>
          </a:p>
        </p:txBody>
      </p:sp>
    </p:spTree>
    <p:extLst>
      <p:ext uri="{BB962C8B-B14F-4D97-AF65-F5344CB8AC3E}">
        <p14:creationId xmlns:p14="http://schemas.microsoft.com/office/powerpoint/2010/main" val="114606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5500" y="3200400"/>
            <a:ext cx="8172450" cy="1524000"/>
          </a:xfrm>
        </p:spPr>
        <p:txBody>
          <a:bodyPr>
            <a:noAutofit/>
          </a:bodyPr>
          <a:lstStyle>
            <a:lvl1pP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825500" y="4724400"/>
            <a:ext cx="74295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7" name="Rectangle 6"/>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0" y="685800"/>
            <a:ext cx="7842250" cy="38862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5500" y="685802"/>
            <a:ext cx="1981200" cy="541019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806700" y="685801"/>
            <a:ext cx="6191250" cy="4876800"/>
          </a:xfrm>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05228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66252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77121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48186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9013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34153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426806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208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a:off x="688762" y="6165304"/>
            <a:ext cx="851271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858892" y="1988840"/>
            <a:ext cx="8172450" cy="388620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9" name="直線コネクタ 8"/>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356107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87054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2481711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0D7D8E-A32E-47D1-8657-862FADC78554}" type="datetimeFigureOut">
              <a:rPr kumimoji="1" lang="ja-JP" altLang="en-US" smtClean="0"/>
              <a:t>2024/3/18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2175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842010"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5500" y="3276600"/>
            <a:ext cx="8172450" cy="1676400"/>
          </a:xfrm>
        </p:spPr>
        <p:txBody>
          <a:bodyPr anchor="b" anchorCtr="0"/>
          <a:lstStyle>
            <a:lvl1pPr algn="l">
              <a:defRPr sz="54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5500" y="4953000"/>
            <a:ext cx="74295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
        <p:nvSpPr>
          <p:cNvPr id="8" name="Rectangle 7"/>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2550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35550" y="609601"/>
            <a:ext cx="39624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19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19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32248" y="609600"/>
            <a:ext cx="39624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32248" y="1329264"/>
            <a:ext cx="39624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1" name="Straight Connector 10"/>
          <p:cNvCxnSpPr/>
          <p:nvPr/>
        </p:nvCxnSpPr>
        <p:spPr>
          <a:xfrm>
            <a:off x="82219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32248" y="1249362"/>
            <a:ext cx="3962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5500" y="4572000"/>
            <a:ext cx="7350252" cy="1600200"/>
          </a:xfrm>
        </p:spPr>
        <p:txBody>
          <a:bodyPr anchor="b">
            <a:normAutofit/>
          </a:bodyPr>
          <a:lstStyle>
            <a:lvl1pPr algn="l">
              <a:defRPr sz="5400" b="0"/>
            </a:lvl1pPr>
          </a:lstStyle>
          <a:p>
            <a:r>
              <a:rPr lang="ja-JP" altLang="en-US"/>
              <a:t>マスター タイトルの書式設定</a:t>
            </a:r>
            <a:endParaRPr lang="en-US"/>
          </a:p>
        </p:txBody>
      </p:sp>
      <p:sp>
        <p:nvSpPr>
          <p:cNvPr id="3" name="Content Placeholder 2"/>
          <p:cNvSpPr>
            <a:spLocks noGrp="1"/>
          </p:cNvSpPr>
          <p:nvPr>
            <p:ph idx="1"/>
          </p:nvPr>
        </p:nvSpPr>
        <p:spPr>
          <a:xfrm>
            <a:off x="4020105" y="457201"/>
            <a:ext cx="497784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5502" y="457200"/>
            <a:ext cx="2896462"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cxnSp>
        <p:nvCxnSpPr>
          <p:cNvPr id="10" name="Straight Connector 9"/>
          <p:cNvCxnSpPr/>
          <p:nvPr/>
        </p:nvCxnSpPr>
        <p:spPr>
          <a:xfrm rot="5400000">
            <a:off x="1975710" y="2514534"/>
            <a:ext cx="3810000" cy="172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22198" y="4572000"/>
            <a:ext cx="7350252" cy="1600200"/>
          </a:xfrm>
        </p:spPr>
        <p:txBody>
          <a:bodyPr anchor="b">
            <a:normAutofit/>
          </a:bodyPr>
          <a:lstStyle>
            <a:lvl1pPr algn="l">
              <a:defRPr sz="5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842010" y="457200"/>
            <a:ext cx="817245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21258" y="3505200"/>
            <a:ext cx="800735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6C0D4-ECF8-42CB-97DE-2AEF463B520E}"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7E6572-6BF1-4906-AF5D-D39ED7DBAAB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0" y="381000"/>
            <a:ext cx="7346950" cy="1600200"/>
          </a:xfrm>
          <a:prstGeom prst="rect">
            <a:avLst/>
          </a:prstGeom>
        </p:spPr>
        <p:txBody>
          <a:bodyPr vert="horz" lIns="91440" tIns="45720" rIns="91440" bIns="45720" rtlCol="0" anchor="b" anchorCtr="0">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5500" y="2286000"/>
            <a:ext cx="8172450" cy="3886200"/>
          </a:xfrm>
          <a:prstGeom prst="rect">
            <a:avLst/>
          </a:prstGeom>
        </p:spPr>
        <p:txBody>
          <a:bodyPr vert="horz" lIns="91440" tIns="45720" rIns="91440" bIns="45720" rtlCol="0" anchor="ctr" anchorCtr="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091836" y="6208777"/>
            <a:ext cx="23114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C16C0D4-ECF8-42CB-97DE-2AEF463B520E}" type="datetimeFigureOut">
              <a:rPr kumimoji="1" lang="ja-JP" altLang="en-US" smtClean="0"/>
              <a:t>2024/3/18</a:t>
            </a:fld>
            <a:endParaRPr kumimoji="1" lang="ja-JP" altLang="en-US"/>
          </a:p>
        </p:txBody>
      </p:sp>
      <p:sp>
        <p:nvSpPr>
          <p:cNvPr id="5" name="Footer Placeholder 4"/>
          <p:cNvSpPr>
            <a:spLocks noGrp="1"/>
          </p:cNvSpPr>
          <p:nvPr>
            <p:ph type="ftr" sz="quarter" idx="3"/>
          </p:nvPr>
        </p:nvSpPr>
        <p:spPr>
          <a:xfrm>
            <a:off x="825499" y="6208777"/>
            <a:ext cx="52800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dirty="0"/>
          </a:p>
        </p:txBody>
      </p:sp>
      <p:sp>
        <p:nvSpPr>
          <p:cNvPr id="6" name="Slide Number Placeholder 5"/>
          <p:cNvSpPr>
            <a:spLocks noGrp="1"/>
          </p:cNvSpPr>
          <p:nvPr>
            <p:ph type="sldNum" sz="quarter" idx="4"/>
          </p:nvPr>
        </p:nvSpPr>
        <p:spPr>
          <a:xfrm>
            <a:off x="10065568" y="5687569"/>
            <a:ext cx="8255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D7E6572-6BF1-4906-AF5D-D39ED7DBAABC}" type="slidenum">
              <a:rPr kumimoji="1" lang="ja-JP" altLang="en-US" smtClean="0"/>
              <a:t>‹#›</a:t>
            </a:fld>
            <a:endParaRPr kumimoji="1" lang="ja-JP" altLang="en-US" dirty="0"/>
          </a:p>
        </p:txBody>
      </p:sp>
      <p:sp>
        <p:nvSpPr>
          <p:cNvPr id="8" name="Rectangle 7"/>
          <p:cNvSpPr/>
          <p:nvPr/>
        </p:nvSpPr>
        <p:spPr>
          <a:xfrm>
            <a:off x="842010" y="0"/>
            <a:ext cx="817245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2010" y="6172200"/>
            <a:ext cx="817245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線コネクタ 9"/>
          <p:cNvCxnSpPr/>
          <p:nvPr userDrawn="1"/>
        </p:nvCxnSpPr>
        <p:spPr>
          <a:xfrm>
            <a:off x="832778" y="1484784"/>
            <a:ext cx="81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D7D8E-A32E-47D1-8657-862FADC78554}" type="datetimeFigureOut">
              <a:rPr kumimoji="1" lang="ja-JP" altLang="en-US" smtClean="0"/>
              <a:t>2024/3/18</a:t>
            </a:fld>
            <a:endParaRPr kumimoji="1"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6FC1-A4E2-4114-89C6-93859C6FC700}" type="slidenum">
              <a:rPr kumimoji="1" lang="ja-JP" altLang="en-US" smtClean="0"/>
              <a:t>‹#›</a:t>
            </a:fld>
            <a:endParaRPr kumimoji="1" lang="ja-JP" altLang="en-US"/>
          </a:p>
        </p:txBody>
      </p:sp>
    </p:spTree>
    <p:extLst>
      <p:ext uri="{BB962C8B-B14F-4D97-AF65-F5344CB8AC3E}">
        <p14:creationId xmlns:p14="http://schemas.microsoft.com/office/powerpoint/2010/main" val="182965824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4800" b="1" dirty="0"/>
              <a:t>新・大阪府豊かな海づくりプラン</a:t>
            </a:r>
            <a:br>
              <a:rPr lang="en-US" altLang="ja-JP" sz="4800" b="1" dirty="0"/>
            </a:br>
            <a:r>
              <a:rPr lang="ja-JP" altLang="en-US" sz="4800" b="1" dirty="0"/>
              <a:t>進捗状況</a:t>
            </a:r>
            <a:endParaRPr kumimoji="1" lang="ja-JP" altLang="en-US" sz="4800" b="1" dirty="0"/>
          </a:p>
        </p:txBody>
      </p:sp>
      <p:sp>
        <p:nvSpPr>
          <p:cNvPr id="5" name="テキスト ボックス 4"/>
          <p:cNvSpPr txBox="1"/>
          <p:nvPr/>
        </p:nvSpPr>
        <p:spPr>
          <a:xfrm>
            <a:off x="8193360" y="271171"/>
            <a:ext cx="1440160" cy="585356"/>
          </a:xfrm>
          <a:prstGeom prst="rect">
            <a:avLst/>
          </a:prstGeom>
          <a:solidFill>
            <a:schemeClr val="bg1"/>
          </a:solidFill>
          <a:ln w="12700">
            <a:solidFill>
              <a:schemeClr val="tx1"/>
            </a:solidFill>
          </a:ln>
        </p:spPr>
        <p:txBody>
          <a:bodyPr wrap="square" rtlCol="0" anchor="ctr" anchorCtr="0">
            <a:noAutofit/>
          </a:bodyPr>
          <a:lstStyle/>
          <a:p>
            <a:pPr algn="ctr"/>
            <a:r>
              <a:rPr kumimoji="1" lang="ja-JP" altLang="en-US" sz="2400" dirty="0">
                <a:latin typeface="+mn-ea"/>
              </a:rPr>
              <a:t>資料１</a:t>
            </a:r>
          </a:p>
        </p:txBody>
      </p:sp>
      <p:sp>
        <p:nvSpPr>
          <p:cNvPr id="6" name="サブタイトル 2"/>
          <p:cNvSpPr txBox="1">
            <a:spLocks/>
          </p:cNvSpPr>
          <p:nvPr/>
        </p:nvSpPr>
        <p:spPr>
          <a:xfrm>
            <a:off x="798282" y="6221873"/>
            <a:ext cx="8331183" cy="58714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r>
              <a:rPr lang="ja-JP" altLang="en-US" sz="2000" dirty="0"/>
              <a:t>令和５年度大阪府豊かな海づくりプラン推進懇話会（令和</a:t>
            </a:r>
            <a:r>
              <a:rPr lang="en-US" altLang="ja-JP" sz="2000" dirty="0"/>
              <a:t>6</a:t>
            </a:r>
            <a:r>
              <a:rPr lang="ja-JP" altLang="en-US" sz="2000" dirty="0"/>
              <a:t>年</a:t>
            </a:r>
            <a:r>
              <a:rPr lang="en-US" altLang="ja-JP" sz="2000" dirty="0"/>
              <a:t>3</a:t>
            </a:r>
            <a:r>
              <a:rPr lang="ja-JP" altLang="en-US" sz="2000" dirty="0"/>
              <a:t>月</a:t>
            </a:r>
            <a:r>
              <a:rPr lang="en-US" altLang="ja-JP" sz="2000" dirty="0"/>
              <a:t>18</a:t>
            </a:r>
            <a:r>
              <a:rPr lang="ja-JP" altLang="en-US" sz="2000" dirty="0"/>
              <a:t>日）</a:t>
            </a:r>
            <a:endParaRPr lang="zh-TW" altLang="en-US" sz="2000" dirty="0"/>
          </a:p>
        </p:txBody>
      </p:sp>
      <p:sp>
        <p:nvSpPr>
          <p:cNvPr id="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１</a:t>
            </a:r>
            <a:endParaRPr lang="zh-TW" altLang="en-US" sz="2000" dirty="0"/>
          </a:p>
        </p:txBody>
      </p:sp>
      <p:sp>
        <p:nvSpPr>
          <p:cNvPr id="8" name="サブタイトル 2"/>
          <p:cNvSpPr>
            <a:spLocks noGrp="1"/>
          </p:cNvSpPr>
          <p:nvPr>
            <p:ph type="subTitle" idx="1"/>
          </p:nvPr>
        </p:nvSpPr>
        <p:spPr>
          <a:xfrm>
            <a:off x="825500" y="5645065"/>
            <a:ext cx="7429500" cy="576808"/>
          </a:xfrm>
        </p:spPr>
        <p:txBody>
          <a:bodyPr>
            <a:normAutofit/>
          </a:bodyPr>
          <a:lstStyle/>
          <a:p>
            <a:r>
              <a:rPr lang="ja-JP" altLang="en-US" b="1" dirty="0"/>
              <a:t>大阪府環境農林水産部</a:t>
            </a:r>
            <a:endParaRPr lang="zh-TW" altLang="en-US" b="1" dirty="0"/>
          </a:p>
        </p:txBody>
      </p:sp>
    </p:spTree>
    <p:extLst>
      <p:ext uri="{BB962C8B-B14F-4D97-AF65-F5344CB8AC3E}">
        <p14:creationId xmlns:p14="http://schemas.microsoft.com/office/powerpoint/2010/main" val="830222678"/>
      </p:ext>
    </p:extLst>
  </p:cSld>
  <p:clrMapOvr>
    <a:masterClrMapping/>
  </p:clrMapOvr>
  <mc:AlternateContent xmlns:mc="http://schemas.openxmlformats.org/markup-compatibility/2006" xmlns:p14="http://schemas.microsoft.com/office/powerpoint/2010/main">
    <mc:Choice Requires="p14">
      <p:transition spd="slow" p14:dur="2000" advTm="19881"/>
    </mc:Choice>
    <mc:Fallback xmlns="">
      <p:transition spd="slow" advTm="198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④新鮮な魚介類を届ける</a:t>
            </a:r>
          </a:p>
        </p:txBody>
      </p:sp>
      <p:sp>
        <p:nvSpPr>
          <p:cNvPr id="8"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21</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77342"/>
            <a:ext cx="5666936" cy="461665"/>
          </a:xfrm>
          <a:prstGeom prst="rect">
            <a:avLst/>
          </a:prstGeom>
          <a:noFill/>
        </p:spPr>
        <p:txBody>
          <a:bodyPr wrap="none" rtlCol="0">
            <a:spAutoFit/>
          </a:bodyPr>
          <a:lstStyle/>
          <a:p>
            <a:r>
              <a:rPr lang="en-US" altLang="ja-JP" sz="2400" b="1" dirty="0"/>
              <a:t>｢</a:t>
            </a:r>
            <a:r>
              <a:rPr lang="ja-JP" altLang="en-US" sz="2400" b="1" dirty="0"/>
              <a:t>大阪うみ・かわ・さかな</a:t>
            </a:r>
            <a:r>
              <a:rPr lang="en-US" altLang="ja-JP" sz="2400" b="1" dirty="0"/>
              <a:t>｣</a:t>
            </a:r>
            <a:r>
              <a:rPr lang="ja-JP" altLang="en-US" sz="2400" b="1" dirty="0"/>
              <a:t>の魅力発信の推進</a:t>
            </a:r>
          </a:p>
        </p:txBody>
      </p:sp>
      <p:sp>
        <p:nvSpPr>
          <p:cNvPr id="23" name="テキスト ボックス 22"/>
          <p:cNvSpPr txBox="1"/>
          <p:nvPr/>
        </p:nvSpPr>
        <p:spPr>
          <a:xfrm>
            <a:off x="273529" y="2558413"/>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10</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3" name="正方形/長方形 2"/>
          <p:cNvSpPr/>
          <p:nvPr/>
        </p:nvSpPr>
        <p:spPr>
          <a:xfrm>
            <a:off x="1021590" y="2577107"/>
            <a:ext cx="8397499" cy="1200329"/>
          </a:xfrm>
          <a:prstGeom prst="rect">
            <a:avLst/>
          </a:prstGeom>
        </p:spPr>
        <p:txBody>
          <a:bodyPr wrap="square">
            <a:spAutoFit/>
          </a:bodyPr>
          <a:lstStyle/>
          <a:p>
            <a:pPr marL="125413" indent="-125413"/>
            <a:r>
              <a:rPr lang="ja-JP" altLang="en-US" dirty="0"/>
              <a:t>学校給食会・府漁連と連携して府内小・中学校の出前魚講習会を実施</a:t>
            </a:r>
            <a:endParaRPr lang="en-US" altLang="ja-JP" dirty="0"/>
          </a:p>
          <a:p>
            <a:pPr marL="125413" indent="-125413"/>
            <a:r>
              <a:rPr lang="ja-JP" altLang="en-US" b="1" dirty="0"/>
              <a:t>　　➡ </a:t>
            </a:r>
            <a:r>
              <a:rPr lang="ja-JP" altLang="en-US" dirty="0"/>
              <a:t>令和２～４年度は新型コロナウイルス感染症の影響により出前魚講習会の中止</a:t>
            </a:r>
            <a:endParaRPr lang="en-US" altLang="ja-JP" dirty="0"/>
          </a:p>
          <a:p>
            <a:pPr marL="125413" indent="-125413"/>
            <a:r>
              <a:rPr lang="ja-JP" altLang="en-US" dirty="0"/>
              <a:t>　　　　令和５年度も出前魚講習会の開催は無し</a:t>
            </a:r>
            <a:endParaRPr lang="en-US" altLang="ja-JP" dirty="0"/>
          </a:p>
          <a:p>
            <a:pPr marL="125413" indent="-125413"/>
            <a:endParaRPr lang="en-US" altLang="ja-JP" dirty="0"/>
          </a:p>
        </p:txBody>
      </p:sp>
      <p:sp>
        <p:nvSpPr>
          <p:cNvPr id="21" name="テキスト ボックス 20">
            <a:extLst>
              <a:ext uri="{FF2B5EF4-FFF2-40B4-BE49-F238E27FC236}">
                <a16:creationId xmlns:a16="http://schemas.microsoft.com/office/drawing/2014/main" id="{D886A0F1-69E3-454E-9267-D38F88275A5F}"/>
              </a:ext>
            </a:extLst>
          </p:cNvPr>
          <p:cNvSpPr txBox="1"/>
          <p:nvPr/>
        </p:nvSpPr>
        <p:spPr>
          <a:xfrm>
            <a:off x="3710950" y="6489112"/>
            <a:ext cx="2174104" cy="307777"/>
          </a:xfrm>
          <a:prstGeom prst="rect">
            <a:avLst/>
          </a:prstGeom>
          <a:noFill/>
        </p:spPr>
        <p:txBody>
          <a:bodyPr wrap="square" rtlCol="0">
            <a:spAutoFit/>
          </a:bodyPr>
          <a:lstStyle/>
          <a:p>
            <a:pPr marL="268288" indent="-241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小学校での出前講座</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0CAC11B4-3468-4C85-ABA6-EF410E2CDD21}"/>
              </a:ext>
            </a:extLst>
          </p:cNvPr>
          <p:cNvSpPr txBox="1"/>
          <p:nvPr/>
        </p:nvSpPr>
        <p:spPr>
          <a:xfrm>
            <a:off x="1004462" y="3718773"/>
            <a:ext cx="8339662" cy="646331"/>
          </a:xfrm>
          <a:prstGeom prst="rect">
            <a:avLst/>
          </a:prstGeom>
          <a:noFill/>
        </p:spPr>
        <p:txBody>
          <a:bodyPr wrap="square" rtlCol="0">
            <a:spAutoFit/>
          </a:bodyPr>
          <a:lstStyle/>
          <a:p>
            <a:pPr marL="125413" indent="-125413"/>
            <a:r>
              <a:rPr lang="ja-JP" altLang="en-US" dirty="0"/>
              <a:t>・</a:t>
            </a:r>
            <a:r>
              <a:rPr lang="ja-JP" altLang="en-US" dirty="0">
                <a:latin typeface="Meiryo UI" panose="020B0604030504040204" pitchFamily="50" charset="-128"/>
                <a:ea typeface="Meiryo UI" panose="020B0604030504040204" pitchFamily="50" charset="-128"/>
                <a:cs typeface="Meiryo UI" panose="020B0604030504040204" pitchFamily="50" charset="-128"/>
              </a:rPr>
              <a:t>令和５年度は、</a:t>
            </a:r>
            <a:r>
              <a:rPr lang="ja-JP" altLang="en-US" dirty="0"/>
              <a:t>大阪府</a:t>
            </a:r>
            <a:r>
              <a:rPr lang="ja-JP" altLang="en-US" dirty="0">
                <a:latin typeface="Meiryo UI" panose="020B0604030504040204" pitchFamily="50" charset="-128"/>
                <a:ea typeface="Meiryo UI" panose="020B0604030504040204" pitchFamily="50" charset="-128"/>
                <a:cs typeface="Meiryo UI" panose="020B0604030504040204" pitchFamily="50" charset="-128"/>
              </a:rPr>
              <a:t>企画室、阪南市役所と連携し、</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阪南市立上荘小学校及び桃の木台小学校にて</a:t>
            </a:r>
            <a:r>
              <a:rPr lang="en-US" altLang="ja-JP" dirty="0">
                <a:latin typeface="Meiryo UI" panose="020B0604030504040204" pitchFamily="50" charset="-128"/>
                <a:ea typeface="Meiryo UI" panose="020B0604030504040204" pitchFamily="50" charset="-128"/>
                <a:cs typeface="Meiryo UI" panose="020B0604030504040204" pitchFamily="50" charset="-128"/>
              </a:rPr>
              <a:t>SDG</a:t>
            </a:r>
            <a:r>
              <a:rPr lang="ja-JP" altLang="en-US" dirty="0">
                <a:latin typeface="Meiryo UI" panose="020B0604030504040204" pitchFamily="50" charset="-128"/>
                <a:ea typeface="Meiryo UI" panose="020B0604030504040204" pitchFamily="50" charset="-128"/>
                <a:cs typeface="Meiryo UI" panose="020B0604030504040204" pitchFamily="50" charset="-128"/>
              </a:rPr>
              <a:t>ｓ出前講座を実施（</a:t>
            </a:r>
            <a:r>
              <a:rPr lang="en-US" altLang="ja-JP" dirty="0">
                <a:latin typeface="Meiryo UI" panose="020B0604030504040204" pitchFamily="50" charset="-128"/>
                <a:ea typeface="Meiryo UI" panose="020B0604030504040204" pitchFamily="50" charset="-128"/>
                <a:cs typeface="Meiryo UI" panose="020B0604030504040204" pitchFamily="50" charset="-128"/>
              </a:rPr>
              <a:t>12</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B952A166-87C0-4274-8224-221E47359DBD}"/>
              </a:ext>
            </a:extLst>
          </p:cNvPr>
          <p:cNvSpPr txBox="1"/>
          <p:nvPr/>
        </p:nvSpPr>
        <p:spPr>
          <a:xfrm>
            <a:off x="273529" y="3697632"/>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pic>
        <p:nvPicPr>
          <p:cNvPr id="29" name="図 6">
            <a:extLst>
              <a:ext uri="{FF2B5EF4-FFF2-40B4-BE49-F238E27FC236}">
                <a16:creationId xmlns:a16="http://schemas.microsoft.com/office/drawing/2014/main" id="{6FAF607A-983E-4038-82E3-58D7AEADDDBA}"/>
              </a:ext>
            </a:extLst>
          </p:cNvPr>
          <p:cNvPicPr>
            <a:picLocks noChangeAspect="1"/>
          </p:cNvPicPr>
          <p:nvPr/>
        </p:nvPicPr>
        <p:blipFill rotWithShape="1">
          <a:blip r:embed="rId2">
            <a:extLst>
              <a:ext uri="{28A0092B-C50C-407E-A947-70E740481C1C}">
                <a14:useLocalDpi xmlns:a14="http://schemas.microsoft.com/office/drawing/2010/main" val="0"/>
              </a:ext>
            </a:extLst>
          </a:blip>
          <a:srcRect l="10911" b="12553"/>
          <a:stretch/>
        </p:blipFill>
        <p:spPr bwMode="auto">
          <a:xfrm>
            <a:off x="1784644" y="4437112"/>
            <a:ext cx="2781767" cy="205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866DC481-ED8A-422B-AFE4-266728B89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8002" y="4437112"/>
            <a:ext cx="2616788" cy="2052000"/>
          </a:xfrm>
          <a:prstGeom prst="rect">
            <a:avLst/>
          </a:prstGeom>
          <a:ln>
            <a:solidFill>
              <a:schemeClr val="tx1"/>
            </a:solidFill>
          </a:ln>
        </p:spPr>
      </p:pic>
      <p:sp>
        <p:nvSpPr>
          <p:cNvPr id="14" name="楕円 13">
            <a:extLst>
              <a:ext uri="{FF2B5EF4-FFF2-40B4-BE49-F238E27FC236}">
                <a16:creationId xmlns:a16="http://schemas.microsoft.com/office/drawing/2014/main" id="{CEF74820-72D6-46B5-A74D-309BD7E9DDFC}"/>
              </a:ext>
            </a:extLst>
          </p:cNvPr>
          <p:cNvSpPr/>
          <p:nvPr/>
        </p:nvSpPr>
        <p:spPr>
          <a:xfrm>
            <a:off x="1889041" y="5485170"/>
            <a:ext cx="72000" cy="43200"/>
          </a:xfrm>
          <a:prstGeom prst="ellipse">
            <a:avLst/>
          </a:prstGeom>
          <a:gradFill flip="none" rotWithShape="1">
            <a:gsLst>
              <a:gs pos="0">
                <a:srgbClr val="936A08">
                  <a:shade val="30000"/>
                  <a:satMod val="115000"/>
                </a:srgbClr>
              </a:gs>
              <a:gs pos="50000">
                <a:srgbClr val="936A08">
                  <a:shade val="67500"/>
                  <a:satMod val="115000"/>
                </a:srgbClr>
              </a:gs>
              <a:gs pos="100000">
                <a:srgbClr val="936A0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67F9DCC-ECFD-43D8-9CF5-4C9003571C70}"/>
              </a:ext>
            </a:extLst>
          </p:cNvPr>
          <p:cNvSpPr/>
          <p:nvPr/>
        </p:nvSpPr>
        <p:spPr>
          <a:xfrm>
            <a:off x="2142783" y="5421817"/>
            <a:ext cx="54000" cy="36000"/>
          </a:xfrm>
          <a:prstGeom prst="ellipse">
            <a:avLst/>
          </a:prstGeom>
          <a:gradFill flip="none" rotWithShape="1">
            <a:gsLst>
              <a:gs pos="0">
                <a:srgbClr val="936A08">
                  <a:shade val="30000"/>
                  <a:satMod val="115000"/>
                </a:srgbClr>
              </a:gs>
              <a:gs pos="50000">
                <a:srgbClr val="936A08">
                  <a:shade val="67500"/>
                  <a:satMod val="115000"/>
                </a:srgbClr>
              </a:gs>
              <a:gs pos="100000">
                <a:srgbClr val="936A0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F888CE48-DA14-4F74-8EA7-860AC90A9555}"/>
              </a:ext>
            </a:extLst>
          </p:cNvPr>
          <p:cNvSpPr/>
          <p:nvPr/>
        </p:nvSpPr>
        <p:spPr>
          <a:xfrm>
            <a:off x="2929156" y="5524148"/>
            <a:ext cx="50400" cy="36000"/>
          </a:xfrm>
          <a:prstGeom prst="ellipse">
            <a:avLst/>
          </a:prstGeom>
          <a:gradFill flip="none" rotWithShape="1">
            <a:gsLst>
              <a:gs pos="0">
                <a:srgbClr val="936A08">
                  <a:shade val="30000"/>
                  <a:satMod val="115000"/>
                </a:srgbClr>
              </a:gs>
              <a:gs pos="50000">
                <a:srgbClr val="936A08">
                  <a:shade val="67500"/>
                  <a:satMod val="115000"/>
                </a:srgbClr>
              </a:gs>
              <a:gs pos="100000">
                <a:srgbClr val="936A0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EFE27104-4002-4AE0-AA35-1D72324044CD}"/>
              </a:ext>
            </a:extLst>
          </p:cNvPr>
          <p:cNvSpPr/>
          <p:nvPr/>
        </p:nvSpPr>
        <p:spPr>
          <a:xfrm>
            <a:off x="4879195" y="5670773"/>
            <a:ext cx="36000" cy="36000"/>
          </a:xfrm>
          <a:prstGeom prst="ellipse">
            <a:avLst/>
          </a:prstGeom>
          <a:solidFill>
            <a:srgbClr val="BE864E">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5636941"/>
      </p:ext>
    </p:extLst>
  </p:cSld>
  <p:clrMapOvr>
    <a:masterClrMapping/>
  </p:clrMapOvr>
  <mc:AlternateContent xmlns:mc="http://schemas.openxmlformats.org/markup-compatibility/2006" xmlns:p14="http://schemas.microsoft.com/office/powerpoint/2010/main">
    <mc:Choice Requires="p14">
      <p:transition spd="slow" p14:dur="2000" advTm="38293"/>
    </mc:Choice>
    <mc:Fallback xmlns="">
      <p:transition spd="slow" advTm="382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1548000" y="396000"/>
            <a:ext cx="8136904" cy="918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a:t>⑤海や川の魅力を届ける</a:t>
            </a:r>
            <a:endParaRPr lang="ja-JP" altLang="en-US" sz="4400" b="1" dirty="0"/>
          </a:p>
        </p:txBody>
      </p:sp>
      <p:sp>
        <p:nvSpPr>
          <p:cNvPr id="20"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24</a:t>
            </a:r>
            <a:endParaRPr lang="ja-JP" sz="2400" b="1" kern="100" dirty="0">
              <a:solidFill>
                <a:schemeClr val="bg1"/>
              </a:solidFill>
              <a:effectLst/>
              <a:latin typeface="+mn-ea"/>
              <a:cs typeface="Times New Roman"/>
            </a:endParaRPr>
          </a:p>
        </p:txBody>
      </p:sp>
      <p:sp>
        <p:nvSpPr>
          <p:cNvPr id="21" name="テキスト ボックス 20"/>
          <p:cNvSpPr txBox="1"/>
          <p:nvPr/>
        </p:nvSpPr>
        <p:spPr>
          <a:xfrm>
            <a:off x="2092578" y="1677342"/>
            <a:ext cx="7592326" cy="830997"/>
          </a:xfrm>
          <a:prstGeom prst="rect">
            <a:avLst/>
          </a:prstGeom>
          <a:noFill/>
        </p:spPr>
        <p:txBody>
          <a:bodyPr wrap="square" rtlCol="0">
            <a:spAutoFit/>
          </a:bodyPr>
          <a:lstStyle/>
          <a:p>
            <a:r>
              <a:rPr lang="en-US" altLang="ja-JP" sz="2400" b="1" dirty="0"/>
              <a:t>｢</a:t>
            </a:r>
            <a:r>
              <a:rPr lang="ja-JP" altLang="en-US" sz="2400" b="1" dirty="0"/>
              <a:t>魚庭</a:t>
            </a:r>
            <a:r>
              <a:rPr lang="en-US" altLang="ja-JP" sz="2400" b="1" dirty="0"/>
              <a:t>(</a:t>
            </a:r>
            <a:r>
              <a:rPr lang="ja-JP" altLang="en-US" sz="2400" b="1" dirty="0"/>
              <a:t>なにわ</a:t>
            </a:r>
            <a:r>
              <a:rPr lang="en-US" altLang="ja-JP" sz="2400" b="1" dirty="0"/>
              <a:t>)</a:t>
            </a:r>
            <a:r>
              <a:rPr lang="ja-JP" altLang="en-US" sz="2400" b="1" dirty="0"/>
              <a:t>の海づくり大会」などイベントを活用した</a:t>
            </a:r>
            <a:endParaRPr lang="en-US" altLang="ja-JP" sz="2400" b="1" dirty="0"/>
          </a:p>
          <a:p>
            <a:r>
              <a:rPr lang="ja-JP" altLang="en-US" sz="2400" b="1" dirty="0"/>
              <a:t>大阪漁業の発信</a:t>
            </a:r>
          </a:p>
        </p:txBody>
      </p:sp>
      <p:sp>
        <p:nvSpPr>
          <p:cNvPr id="22" name="テキスト ボックス 21"/>
          <p:cNvSpPr txBox="1"/>
          <p:nvPr/>
        </p:nvSpPr>
        <p:spPr>
          <a:xfrm>
            <a:off x="274002" y="2420888"/>
            <a:ext cx="1107996" cy="369332"/>
          </a:xfrm>
          <a:prstGeom prst="rect">
            <a:avLst/>
          </a:prstGeom>
          <a:noFill/>
        </p:spPr>
        <p:txBody>
          <a:bodyPr wrap="none" rtlCol="0">
            <a:spAutoFit/>
          </a:bodyPr>
          <a:lstStyle/>
          <a:p>
            <a:r>
              <a:rPr lang="en-US" altLang="ja-JP" dirty="0"/>
              <a:t>【</a:t>
            </a:r>
            <a:r>
              <a:rPr lang="ja-JP" altLang="en-US" dirty="0"/>
              <a:t>内容</a:t>
            </a:r>
            <a:r>
              <a:rPr lang="en-US" altLang="ja-JP" dirty="0"/>
              <a:t>】</a:t>
            </a:r>
            <a:endParaRPr lang="ja-JP" altLang="ja-JP" dirty="0"/>
          </a:p>
        </p:txBody>
      </p:sp>
      <p:sp>
        <p:nvSpPr>
          <p:cNvPr id="2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1</a:t>
            </a:r>
            <a:r>
              <a:rPr lang="en-US" altLang="ja-JP" sz="2000" dirty="0"/>
              <a:t>1</a:t>
            </a:r>
            <a:endParaRPr lang="zh-TW" altLang="en-US" sz="2000" dirty="0"/>
          </a:p>
        </p:txBody>
      </p:sp>
      <p:sp>
        <p:nvSpPr>
          <p:cNvPr id="30" name="テキスト ボックス 29"/>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31" name="正方形/長方形 30"/>
          <p:cNvSpPr/>
          <p:nvPr/>
        </p:nvSpPr>
        <p:spPr>
          <a:xfrm>
            <a:off x="1008143" y="2425199"/>
            <a:ext cx="8397499" cy="1200329"/>
          </a:xfrm>
          <a:prstGeom prst="rect">
            <a:avLst/>
          </a:prstGeom>
        </p:spPr>
        <p:txBody>
          <a:bodyPr wrap="square">
            <a:spAutoFit/>
          </a:bodyPr>
          <a:lstStyle/>
          <a:p>
            <a:r>
              <a:rPr lang="ja-JP" altLang="en-US" dirty="0"/>
              <a:t>平成</a:t>
            </a:r>
            <a:r>
              <a:rPr lang="en-US" altLang="ja-JP" dirty="0"/>
              <a:t>14</a:t>
            </a:r>
            <a:r>
              <a:rPr lang="ja-JP" altLang="en-US" dirty="0"/>
              <a:t>年から「魚庭の海づくり大会」を実施</a:t>
            </a:r>
            <a:endParaRPr lang="en-US" altLang="ja-JP" dirty="0"/>
          </a:p>
          <a:p>
            <a:r>
              <a:rPr lang="ja-JP" altLang="en-US" b="1" dirty="0"/>
              <a:t>　　➡</a:t>
            </a:r>
            <a:r>
              <a:rPr lang="ja-JP" altLang="en-US" dirty="0"/>
              <a:t>令和２～３年度は新型コロナウイルス感染症の影響により大会開催中止し、</a:t>
            </a:r>
            <a:endParaRPr lang="en-US" altLang="ja-JP" dirty="0"/>
          </a:p>
          <a:p>
            <a:r>
              <a:rPr lang="ja-JP" altLang="en-US" dirty="0"/>
              <a:t>　　　「魚庭の大漁旗デザインコンクール」のみ継続して実施</a:t>
            </a:r>
            <a:endParaRPr lang="en-US" altLang="ja-JP" dirty="0"/>
          </a:p>
          <a:p>
            <a:pPr marL="125413" indent="-125413"/>
            <a:endParaRPr lang="en-US" altLang="ja-JP" dirty="0"/>
          </a:p>
        </p:txBody>
      </p:sp>
      <p:sp>
        <p:nvSpPr>
          <p:cNvPr id="33" name="テキスト ボックス 32">
            <a:extLst>
              <a:ext uri="{FF2B5EF4-FFF2-40B4-BE49-F238E27FC236}">
                <a16:creationId xmlns:a16="http://schemas.microsoft.com/office/drawing/2014/main" id="{D886A0F1-69E3-454E-9267-D38F88275A5F}"/>
              </a:ext>
            </a:extLst>
          </p:cNvPr>
          <p:cNvSpPr txBox="1"/>
          <p:nvPr/>
        </p:nvSpPr>
        <p:spPr>
          <a:xfrm>
            <a:off x="5515200" y="5392961"/>
            <a:ext cx="2174104" cy="307777"/>
          </a:xfrm>
          <a:prstGeom prst="rect">
            <a:avLst/>
          </a:prstGeom>
          <a:noFill/>
        </p:spPr>
        <p:txBody>
          <a:bodyPr wrap="square" rtlCol="0">
            <a:spAutoFit/>
          </a:bodyPr>
          <a:lstStyle/>
          <a:p>
            <a:pPr marL="85725" indent="-72000" algn="ctr">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キジハタ稚魚の放流体験</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0CAC11B4-3468-4C85-ABA6-EF410E2CDD21}"/>
              </a:ext>
            </a:extLst>
          </p:cNvPr>
          <p:cNvSpPr txBox="1"/>
          <p:nvPr/>
        </p:nvSpPr>
        <p:spPr>
          <a:xfrm>
            <a:off x="994398" y="3285727"/>
            <a:ext cx="8789321"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令和５年度は、</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日に岸和田市立浪切ホール祭りの広場において第</a:t>
            </a:r>
            <a:r>
              <a:rPr lang="en-US" altLang="ja-JP" dirty="0">
                <a:latin typeface="Meiryo UI" panose="020B0604030504040204" pitchFamily="50" charset="-128"/>
                <a:ea typeface="Meiryo UI" panose="020B0604030504040204" pitchFamily="50" charset="-128"/>
                <a:cs typeface="Meiryo UI" panose="020B0604030504040204" pitchFamily="50" charset="-128"/>
              </a:rPr>
              <a:t>21</a:t>
            </a:r>
            <a:r>
              <a:rPr lang="ja-JP" altLang="en-US" dirty="0">
                <a:latin typeface="Meiryo UI" panose="020B0604030504040204" pitchFamily="50" charset="-128"/>
                <a:ea typeface="Meiryo UI" panose="020B0604030504040204" pitchFamily="50" charset="-128"/>
                <a:cs typeface="Meiryo UI" panose="020B0604030504040204" pitchFamily="50" charset="-128"/>
              </a:rPr>
              <a:t>回大会を開催し、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来場された府民約１万人に大阪湾の環境及び漁業の大切さ、大阪産魚介類の美味しさを</a:t>
            </a:r>
            <a:r>
              <a:rPr lang="en-US" altLang="ja-JP" dirty="0">
                <a:latin typeface="Meiryo UI" panose="020B0604030504040204" pitchFamily="50" charset="-128"/>
                <a:ea typeface="Meiryo UI" panose="020B0604030504040204" pitchFamily="50" charset="-128"/>
                <a:cs typeface="Meiryo UI" panose="020B0604030504040204" pitchFamily="50" charset="-128"/>
              </a:rPr>
              <a:t>PR</a:t>
            </a:r>
          </a:p>
        </p:txBody>
      </p:sp>
      <p:sp>
        <p:nvSpPr>
          <p:cNvPr id="35" name="テキスト ボックス 34">
            <a:extLst>
              <a:ext uri="{FF2B5EF4-FFF2-40B4-BE49-F238E27FC236}">
                <a16:creationId xmlns:a16="http://schemas.microsoft.com/office/drawing/2014/main" id="{B952A166-87C0-4274-8224-221E47359DBD}"/>
              </a:ext>
            </a:extLst>
          </p:cNvPr>
          <p:cNvSpPr txBox="1"/>
          <p:nvPr/>
        </p:nvSpPr>
        <p:spPr>
          <a:xfrm>
            <a:off x="274359" y="3284984"/>
            <a:ext cx="877163" cy="369332"/>
          </a:xfrm>
          <a:prstGeom prst="rect">
            <a:avLst/>
          </a:prstGeom>
          <a:noFill/>
        </p:spPr>
        <p:txBody>
          <a:bodyPr wrap="none" rtlCol="0">
            <a:spAutoFit/>
          </a:bodyPr>
          <a:lstStyle/>
          <a:p>
            <a:r>
              <a:rPr lang="en-US" altLang="ja-JP" dirty="0"/>
              <a:t>【</a:t>
            </a:r>
            <a:r>
              <a:rPr lang="ja-JP" altLang="en-US" dirty="0"/>
              <a:t>実績</a:t>
            </a:r>
            <a:r>
              <a:rPr lang="en-US" altLang="ja-JP" dirty="0"/>
              <a:t>】</a:t>
            </a:r>
            <a:endParaRPr lang="ja-JP" altLang="ja-JP" dirty="0"/>
          </a:p>
        </p:txBody>
      </p:sp>
      <p:sp>
        <p:nvSpPr>
          <p:cNvPr id="36" name="テキスト ボックス 35">
            <a:extLst>
              <a:ext uri="{FF2B5EF4-FFF2-40B4-BE49-F238E27FC236}">
                <a16:creationId xmlns:a16="http://schemas.microsoft.com/office/drawing/2014/main" id="{E0844395-4DB3-482F-807A-DEB17C40AFD8}"/>
              </a:ext>
            </a:extLst>
          </p:cNvPr>
          <p:cNvSpPr txBox="1"/>
          <p:nvPr/>
        </p:nvSpPr>
        <p:spPr>
          <a:xfrm>
            <a:off x="3512840" y="5373216"/>
            <a:ext cx="2035346" cy="307777"/>
          </a:xfrm>
          <a:prstGeom prst="rect">
            <a:avLst/>
          </a:prstGeom>
          <a:noFill/>
        </p:spPr>
        <p:txBody>
          <a:bodyPr wrap="square" rtlCol="0">
            <a:spAutoFit/>
          </a:bodyPr>
          <a:lstStyle/>
          <a:p>
            <a:pPr marL="85725" indent="-72000" algn="ctr">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漁師鍋試食会</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あこう鍋</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p>
        </p:txBody>
      </p:sp>
      <p:sp>
        <p:nvSpPr>
          <p:cNvPr id="42" name="テキスト ボックス 41">
            <a:extLst>
              <a:ext uri="{FF2B5EF4-FFF2-40B4-BE49-F238E27FC236}">
                <a16:creationId xmlns:a16="http://schemas.microsoft.com/office/drawing/2014/main" id="{E0844395-4DB3-482F-807A-DEB17C40AFD8}"/>
              </a:ext>
            </a:extLst>
          </p:cNvPr>
          <p:cNvSpPr txBox="1"/>
          <p:nvPr/>
        </p:nvSpPr>
        <p:spPr>
          <a:xfrm>
            <a:off x="440368" y="5392961"/>
            <a:ext cx="3144480" cy="307777"/>
          </a:xfrm>
          <a:prstGeom prst="rect">
            <a:avLst/>
          </a:prstGeom>
          <a:noFill/>
        </p:spPr>
        <p:txBody>
          <a:bodyPr wrap="square" rtlCol="0">
            <a:spAutoFit/>
          </a:bodyPr>
          <a:lstStyle/>
          <a:p>
            <a:pPr marL="85725" indent="-72000">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大漁旗デザインコンクール表彰式</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D886A0F1-69E3-454E-9267-D38F88275A5F}"/>
              </a:ext>
            </a:extLst>
          </p:cNvPr>
          <p:cNvSpPr txBox="1"/>
          <p:nvPr/>
        </p:nvSpPr>
        <p:spPr>
          <a:xfrm>
            <a:off x="7617296" y="5392961"/>
            <a:ext cx="2174104" cy="307777"/>
          </a:xfrm>
          <a:prstGeom prst="rect">
            <a:avLst/>
          </a:prstGeom>
          <a:noFill/>
        </p:spPr>
        <p:txBody>
          <a:bodyPr wrap="square" rtlCol="0">
            <a:spAutoFit/>
          </a:bodyPr>
          <a:lstStyle/>
          <a:p>
            <a:pPr marL="85725" indent="-72000" algn="ctr">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ワークショップ</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177956D0-48E7-4F11-A71A-C25810EA7089}"/>
              </a:ext>
            </a:extLst>
          </p:cNvPr>
          <p:cNvSpPr/>
          <p:nvPr/>
        </p:nvSpPr>
        <p:spPr>
          <a:xfrm>
            <a:off x="344488" y="5818038"/>
            <a:ext cx="9145016" cy="923330"/>
          </a:xfrm>
          <a:prstGeom prst="rect">
            <a:avLst/>
          </a:prstGeom>
        </p:spPr>
        <p:txBody>
          <a:bodyPr wrap="square">
            <a:spAutoFit/>
          </a:bodyPr>
          <a:lstStyle/>
          <a:p>
            <a:r>
              <a:rPr lang="ja-JP" altLang="en-US" dirty="0"/>
              <a:t>◆</a:t>
            </a:r>
            <a:r>
              <a:rPr lang="ja-JP" altLang="en-US" b="1" dirty="0"/>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令和８年全国豊かな海づくり大会大阪大会の開催が決定</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豊かな大阪湾を身近に感じ、水産資源の保護・管理や、それらを育む海や河川等の環境保全</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の大切さについて、府民のみなさまに知っていただく契機とすることを目的として実施する</a:t>
            </a:r>
            <a:endParaRPr lang="en-US" altLang="ja-JP" dirty="0"/>
          </a:p>
        </p:txBody>
      </p:sp>
      <p:pic>
        <p:nvPicPr>
          <p:cNvPr id="3" name="図 2">
            <a:extLst>
              <a:ext uri="{FF2B5EF4-FFF2-40B4-BE49-F238E27FC236}">
                <a16:creationId xmlns:a16="http://schemas.microsoft.com/office/drawing/2014/main" id="{3E23214A-D6E2-46FB-B964-92E215D399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87" y="4005064"/>
            <a:ext cx="3339012" cy="1368000"/>
          </a:xfrm>
          <a:prstGeom prst="rect">
            <a:avLst/>
          </a:prstGeom>
          <a:ln>
            <a:solidFill>
              <a:schemeClr val="tx1"/>
            </a:solidFill>
          </a:ln>
        </p:spPr>
      </p:pic>
      <p:pic>
        <p:nvPicPr>
          <p:cNvPr id="5" name="図 4">
            <a:extLst>
              <a:ext uri="{FF2B5EF4-FFF2-40B4-BE49-F238E27FC236}">
                <a16:creationId xmlns:a16="http://schemas.microsoft.com/office/drawing/2014/main" id="{A02E294F-1D1F-461B-8B94-958D2B172D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93718" y="4005064"/>
            <a:ext cx="2035346" cy="1368000"/>
          </a:xfrm>
          <a:prstGeom prst="rect">
            <a:avLst/>
          </a:prstGeom>
          <a:ln>
            <a:solidFill>
              <a:schemeClr val="tx1"/>
            </a:solidFill>
          </a:ln>
        </p:spPr>
      </p:pic>
      <p:pic>
        <p:nvPicPr>
          <p:cNvPr id="7" name="図 6">
            <a:extLst>
              <a:ext uri="{FF2B5EF4-FFF2-40B4-BE49-F238E27FC236}">
                <a16:creationId xmlns:a16="http://schemas.microsoft.com/office/drawing/2014/main" id="{EB78B8C7-0AED-47B6-8C31-FF099B8F21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90912" y="4005064"/>
            <a:ext cx="2032289" cy="1368000"/>
          </a:xfrm>
          <a:prstGeom prst="rect">
            <a:avLst/>
          </a:prstGeom>
          <a:ln>
            <a:solidFill>
              <a:schemeClr val="tx1"/>
            </a:solidFill>
          </a:ln>
        </p:spPr>
      </p:pic>
      <p:pic>
        <p:nvPicPr>
          <p:cNvPr id="9" name="図 8">
            <a:extLst>
              <a:ext uri="{FF2B5EF4-FFF2-40B4-BE49-F238E27FC236}">
                <a16:creationId xmlns:a16="http://schemas.microsoft.com/office/drawing/2014/main" id="{B5742A09-A26A-483A-B46C-C4C074B67DE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79144" y="4005064"/>
            <a:ext cx="2057618" cy="1368000"/>
          </a:xfrm>
          <a:prstGeom prst="rect">
            <a:avLst/>
          </a:prstGeom>
          <a:ln>
            <a:solidFill>
              <a:schemeClr val="tx1"/>
            </a:solidFill>
          </a:ln>
        </p:spPr>
      </p:pic>
      <p:sp>
        <p:nvSpPr>
          <p:cNvPr id="24" name="楕円 23">
            <a:extLst>
              <a:ext uri="{FF2B5EF4-FFF2-40B4-BE49-F238E27FC236}">
                <a16:creationId xmlns:a16="http://schemas.microsoft.com/office/drawing/2014/main" id="{3AFBA573-2921-4D7E-8185-3E15A5BBA2A5}"/>
              </a:ext>
            </a:extLst>
          </p:cNvPr>
          <p:cNvSpPr/>
          <p:nvPr/>
        </p:nvSpPr>
        <p:spPr>
          <a:xfrm rot="2330304">
            <a:off x="6099676" y="4294690"/>
            <a:ext cx="45719" cy="123418"/>
          </a:xfrm>
          <a:prstGeom prst="ellipse">
            <a:avLst/>
          </a:prstGeom>
          <a:solidFill>
            <a:srgbClr val="76512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4B6391C2-B9B4-40C3-80DD-FF7FE4004BDC}"/>
              </a:ext>
            </a:extLst>
          </p:cNvPr>
          <p:cNvSpPr/>
          <p:nvPr/>
        </p:nvSpPr>
        <p:spPr>
          <a:xfrm rot="1482601">
            <a:off x="3893110" y="4097170"/>
            <a:ext cx="162000" cy="260977"/>
          </a:xfrm>
          <a:prstGeom prst="ellipse">
            <a:avLst/>
          </a:prstGeom>
          <a:gradFill flip="none" rotWithShape="1">
            <a:gsLst>
              <a:gs pos="0">
                <a:srgbClr val="8C6034">
                  <a:shade val="30000"/>
                  <a:satMod val="115000"/>
                </a:srgbClr>
              </a:gs>
              <a:gs pos="50000">
                <a:srgbClr val="8C6034">
                  <a:shade val="67500"/>
                  <a:satMod val="115000"/>
                </a:srgbClr>
              </a:gs>
              <a:gs pos="100000">
                <a:srgbClr val="8C6034">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147B166F-50A8-4E74-BD3D-63072E8E774C}"/>
              </a:ext>
            </a:extLst>
          </p:cNvPr>
          <p:cNvSpPr/>
          <p:nvPr/>
        </p:nvSpPr>
        <p:spPr>
          <a:xfrm rot="1347792">
            <a:off x="4138030" y="4105381"/>
            <a:ext cx="97200" cy="84905"/>
          </a:xfrm>
          <a:prstGeom prst="ellips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6BA3EBE1-A23C-491B-B4EB-FBA47CBA2D2C}"/>
              </a:ext>
            </a:extLst>
          </p:cNvPr>
          <p:cNvSpPr/>
          <p:nvPr/>
        </p:nvSpPr>
        <p:spPr>
          <a:xfrm rot="621534">
            <a:off x="5211137" y="4202521"/>
            <a:ext cx="158400" cy="100857"/>
          </a:xfrm>
          <a:prstGeom prst="ellips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10D8061C-3FB6-441F-AA2F-28213C8B425B}"/>
              </a:ext>
            </a:extLst>
          </p:cNvPr>
          <p:cNvSpPr/>
          <p:nvPr/>
        </p:nvSpPr>
        <p:spPr>
          <a:xfrm rot="245787">
            <a:off x="3641237" y="4081595"/>
            <a:ext cx="82800" cy="138093"/>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F8E1518D-5989-4312-B49B-8AF8622F9919}"/>
              </a:ext>
            </a:extLst>
          </p:cNvPr>
          <p:cNvSpPr/>
          <p:nvPr/>
        </p:nvSpPr>
        <p:spPr>
          <a:xfrm rot="245787">
            <a:off x="1992919" y="4306982"/>
            <a:ext cx="61200" cy="756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474A5478-B7D6-480B-B7FD-243B53EE130D}"/>
              </a:ext>
            </a:extLst>
          </p:cNvPr>
          <p:cNvSpPr/>
          <p:nvPr/>
        </p:nvSpPr>
        <p:spPr>
          <a:xfrm rot="245787">
            <a:off x="1550360" y="4322326"/>
            <a:ext cx="64800" cy="828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5EE32A8E-2AEA-452F-8138-69867944CCCF}"/>
              </a:ext>
            </a:extLst>
          </p:cNvPr>
          <p:cNvSpPr/>
          <p:nvPr/>
        </p:nvSpPr>
        <p:spPr>
          <a:xfrm rot="245787">
            <a:off x="1167590" y="4368164"/>
            <a:ext cx="64800" cy="828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BFA00F8D-CEB9-4F07-A83B-0858FDF9DB52}"/>
              </a:ext>
            </a:extLst>
          </p:cNvPr>
          <p:cNvSpPr/>
          <p:nvPr/>
        </p:nvSpPr>
        <p:spPr>
          <a:xfrm rot="245787">
            <a:off x="911575" y="4358102"/>
            <a:ext cx="50400" cy="756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A7D9338C-E922-45F0-ACBD-316A0700FD78}"/>
              </a:ext>
            </a:extLst>
          </p:cNvPr>
          <p:cNvSpPr/>
          <p:nvPr/>
        </p:nvSpPr>
        <p:spPr>
          <a:xfrm rot="245787">
            <a:off x="648896" y="4346990"/>
            <a:ext cx="64800" cy="828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BF27C112-768D-4227-84EE-C62AE423ACFF}"/>
              </a:ext>
            </a:extLst>
          </p:cNvPr>
          <p:cNvSpPr/>
          <p:nvPr/>
        </p:nvSpPr>
        <p:spPr>
          <a:xfrm rot="245787">
            <a:off x="358411" y="4321313"/>
            <a:ext cx="71261" cy="82338"/>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E1F55E1B-C0E5-4AF2-8E5A-932E948BEAE9}"/>
              </a:ext>
            </a:extLst>
          </p:cNvPr>
          <p:cNvSpPr/>
          <p:nvPr/>
        </p:nvSpPr>
        <p:spPr>
          <a:xfrm rot="245787">
            <a:off x="-1138036" y="4208941"/>
            <a:ext cx="75453" cy="9018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656D3D4-5A9F-4AAD-BB7F-92518591C5E1}"/>
              </a:ext>
            </a:extLst>
          </p:cNvPr>
          <p:cNvSpPr/>
          <p:nvPr/>
        </p:nvSpPr>
        <p:spPr>
          <a:xfrm rot="245787">
            <a:off x="1374132" y="4278965"/>
            <a:ext cx="72000" cy="900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5DC65FE6-35D2-433F-AC72-2903F3E359F8}"/>
              </a:ext>
            </a:extLst>
          </p:cNvPr>
          <p:cNvSpPr/>
          <p:nvPr/>
        </p:nvSpPr>
        <p:spPr>
          <a:xfrm rot="245787">
            <a:off x="2298848" y="4394828"/>
            <a:ext cx="61200" cy="756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466ADB69-A74E-4A5E-BDD9-78149471E0DA}"/>
              </a:ext>
            </a:extLst>
          </p:cNvPr>
          <p:cNvSpPr/>
          <p:nvPr/>
        </p:nvSpPr>
        <p:spPr>
          <a:xfrm rot="245787">
            <a:off x="1724536" y="4405711"/>
            <a:ext cx="75600" cy="82800"/>
          </a:xfrm>
          <a:prstGeom prst="ellipse">
            <a:avLst/>
          </a:prstGeom>
          <a:gradFill flip="none" rotWithShape="1">
            <a:gsLst>
              <a:gs pos="0">
                <a:srgbClr val="4C341C">
                  <a:shade val="30000"/>
                  <a:satMod val="115000"/>
                </a:srgbClr>
              </a:gs>
              <a:gs pos="50000">
                <a:srgbClr val="4C341C">
                  <a:shade val="67500"/>
                  <a:satMod val="115000"/>
                </a:srgbClr>
              </a:gs>
              <a:gs pos="100000">
                <a:srgbClr val="4C341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4259539"/>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1003790" y="2355578"/>
            <a:ext cx="7704856" cy="369332"/>
          </a:xfrm>
          <a:prstGeom prst="rect">
            <a:avLst/>
          </a:prstGeom>
          <a:noFill/>
        </p:spPr>
        <p:txBody>
          <a:bodyPr wrap="square" rtlCol="0">
            <a:spAutoFit/>
          </a:bodyPr>
          <a:lstStyle/>
          <a:p>
            <a:pPr marL="125413" indent="-125413"/>
            <a:r>
              <a:rPr lang="ja-JP" altLang="en-US" dirty="0"/>
              <a:t>　漁協が運営する観光漁業や、青空市場・朝市の情報について</a:t>
            </a:r>
            <a:r>
              <a:rPr lang="en-US" altLang="ja-JP" dirty="0"/>
              <a:t>PR</a:t>
            </a:r>
            <a:r>
              <a:rPr lang="ja-JP" altLang="en-US" dirty="0"/>
              <a:t>を実施</a:t>
            </a:r>
            <a:endParaRPr lang="en-US" altLang="ja-JP" dirty="0"/>
          </a:p>
        </p:txBody>
      </p:sp>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⑤海や川の魅力を届ける</a:t>
            </a:r>
          </a:p>
        </p:txBody>
      </p:sp>
      <p:sp>
        <p:nvSpPr>
          <p:cNvPr id="8" name="テキスト ボックス 2"/>
          <p:cNvSpPr txBox="1">
            <a:spLocks noChangeArrowheads="1"/>
          </p:cNvSpPr>
          <p:nvPr/>
        </p:nvSpPr>
        <p:spPr bwMode="auto">
          <a:xfrm>
            <a:off x="894467" y="159440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25</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87613"/>
            <a:ext cx="5447325" cy="461665"/>
          </a:xfrm>
          <a:prstGeom prst="rect">
            <a:avLst/>
          </a:prstGeom>
          <a:noFill/>
        </p:spPr>
        <p:txBody>
          <a:bodyPr wrap="none" rtlCol="0">
            <a:spAutoFit/>
          </a:bodyPr>
          <a:lstStyle/>
          <a:p>
            <a:r>
              <a:rPr lang="en-US" altLang="ja-JP" sz="2400" b="1" dirty="0"/>
              <a:t>｢</a:t>
            </a:r>
            <a:r>
              <a:rPr lang="ja-JP" altLang="en-US" sz="2400" b="1" dirty="0"/>
              <a:t>はま</a:t>
            </a:r>
            <a:r>
              <a:rPr lang="en-US" altLang="ja-JP" sz="2400" b="1" dirty="0"/>
              <a:t>｣</a:t>
            </a:r>
            <a:r>
              <a:rPr lang="ja-JP" altLang="en-US" sz="2400" b="1" dirty="0"/>
              <a:t>と</a:t>
            </a:r>
            <a:r>
              <a:rPr lang="en-US" altLang="ja-JP" sz="2400" b="1" dirty="0"/>
              <a:t>｢</a:t>
            </a:r>
            <a:r>
              <a:rPr lang="ja-JP" altLang="en-US" sz="2400" b="1" dirty="0"/>
              <a:t>まち</a:t>
            </a:r>
            <a:r>
              <a:rPr lang="en-US" altLang="ja-JP" sz="2400" b="1" dirty="0"/>
              <a:t>｣</a:t>
            </a:r>
            <a:r>
              <a:rPr lang="ja-JP" altLang="en-US" sz="2400" b="1" dirty="0"/>
              <a:t>のふれあいの場の創出</a:t>
            </a:r>
          </a:p>
        </p:txBody>
      </p:sp>
      <p:sp>
        <p:nvSpPr>
          <p:cNvPr id="30" name="テキスト ボックス 29"/>
          <p:cNvSpPr txBox="1"/>
          <p:nvPr/>
        </p:nvSpPr>
        <p:spPr>
          <a:xfrm>
            <a:off x="300276" y="2342952"/>
            <a:ext cx="1031321" cy="369332"/>
          </a:xfrm>
          <a:prstGeom prst="rect">
            <a:avLst/>
          </a:prstGeom>
          <a:noFill/>
        </p:spPr>
        <p:txBody>
          <a:bodyPr wrap="square" rtlCol="0">
            <a:spAutoFit/>
          </a:bodyPr>
          <a:lstStyle/>
          <a:p>
            <a:r>
              <a:rPr lang="en-US" altLang="ja-JP" dirty="0"/>
              <a:t>【</a:t>
            </a:r>
            <a:r>
              <a:rPr lang="ja-JP" altLang="en-US" b="1" dirty="0"/>
              <a:t>内容</a:t>
            </a:r>
            <a:r>
              <a:rPr lang="en-US" altLang="ja-JP" dirty="0"/>
              <a:t>】</a:t>
            </a:r>
            <a:endParaRPr lang="ja-JP" altLang="ja-JP" dirty="0"/>
          </a:p>
        </p:txBody>
      </p:sp>
      <p:sp>
        <p:nvSpPr>
          <p:cNvPr id="25" name="テキスト ボックス 24"/>
          <p:cNvSpPr txBox="1"/>
          <p:nvPr/>
        </p:nvSpPr>
        <p:spPr>
          <a:xfrm>
            <a:off x="7726485" y="1938026"/>
            <a:ext cx="1721659" cy="276999"/>
          </a:xfrm>
          <a:prstGeom prst="rect">
            <a:avLst/>
          </a:prstGeom>
          <a:noFill/>
        </p:spPr>
        <p:txBody>
          <a:bodyPr wrap="square" rtlCol="0">
            <a:spAutoFit/>
          </a:bodyPr>
          <a:lstStyle/>
          <a:p>
            <a:pPr marL="85725" indent="-63500"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青空市場</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12</a:t>
            </a:r>
            <a:endParaRPr lang="zh-TW" altLang="en-US" sz="2000" dirty="0"/>
          </a:p>
        </p:txBody>
      </p:sp>
      <p:sp>
        <p:nvSpPr>
          <p:cNvPr id="17" name="テキスト ボックス 16"/>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4" name="テキスト ボックス 23"/>
          <p:cNvSpPr txBox="1"/>
          <p:nvPr/>
        </p:nvSpPr>
        <p:spPr>
          <a:xfrm>
            <a:off x="5097815" y="2787273"/>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26" name="テキスト ボックス 25"/>
          <p:cNvSpPr txBox="1"/>
          <p:nvPr/>
        </p:nvSpPr>
        <p:spPr>
          <a:xfrm>
            <a:off x="5238749" y="3179188"/>
            <a:ext cx="3329906" cy="369332"/>
          </a:xfrm>
          <a:prstGeom prst="rect">
            <a:avLst/>
          </a:prstGeom>
          <a:noFill/>
        </p:spPr>
        <p:txBody>
          <a:bodyPr wrap="square" rtlCol="0">
            <a:spAutoFit/>
          </a:bodyPr>
          <a:lstStyle/>
          <a:p>
            <a:r>
              <a:rPr lang="ja-JP" altLang="en-US" dirty="0"/>
              <a:t>①令和５年度時点：</a:t>
            </a:r>
            <a:r>
              <a:rPr lang="en-US" altLang="ja-JP" b="1" dirty="0"/>
              <a:t>7</a:t>
            </a:r>
            <a:r>
              <a:rPr lang="ja-JP" altLang="en-US" b="1" dirty="0"/>
              <a:t>箇所</a:t>
            </a:r>
            <a:endParaRPr lang="en-US" altLang="ja-JP" b="1" dirty="0"/>
          </a:p>
        </p:txBody>
      </p:sp>
      <p:sp>
        <p:nvSpPr>
          <p:cNvPr id="28" name="テキスト ボックス 27"/>
          <p:cNvSpPr txBox="1"/>
          <p:nvPr/>
        </p:nvSpPr>
        <p:spPr>
          <a:xfrm>
            <a:off x="5237959" y="4255754"/>
            <a:ext cx="4653838" cy="646331"/>
          </a:xfrm>
          <a:prstGeom prst="rect">
            <a:avLst/>
          </a:prstGeom>
          <a:noFill/>
        </p:spPr>
        <p:txBody>
          <a:bodyPr wrap="none" rtlCol="0">
            <a:spAutoFit/>
          </a:bodyPr>
          <a:lstStyle/>
          <a:p>
            <a:r>
              <a:rPr lang="ja-JP" altLang="en-US" dirty="0"/>
              <a:t>③令和４年度：</a:t>
            </a:r>
            <a:r>
              <a:rPr lang="en-US" altLang="ja-JP" dirty="0"/>
              <a:t>2.9</a:t>
            </a:r>
            <a:r>
              <a:rPr lang="ja-JP" altLang="en-US" dirty="0"/>
              <a:t>万人</a:t>
            </a:r>
            <a:endParaRPr lang="en-US" altLang="ja-JP" dirty="0"/>
          </a:p>
          <a:p>
            <a:r>
              <a:rPr lang="ja-JP" altLang="en-US" dirty="0"/>
              <a:t>　（令和２年度～令和４年度：</a:t>
            </a:r>
            <a:r>
              <a:rPr lang="ja-JP" altLang="en-US" b="1" dirty="0"/>
              <a:t>計</a:t>
            </a:r>
            <a:r>
              <a:rPr lang="en-US" altLang="ja-JP" b="1" dirty="0"/>
              <a:t>8.4</a:t>
            </a:r>
            <a:r>
              <a:rPr lang="ja-JP" altLang="en-US" b="1" dirty="0"/>
              <a:t>万人</a:t>
            </a:r>
            <a:r>
              <a:rPr lang="ja-JP" altLang="en-US" dirty="0"/>
              <a:t>）</a:t>
            </a:r>
            <a:endParaRPr lang="en-US" altLang="ja-JP" dirty="0"/>
          </a:p>
        </p:txBody>
      </p:sp>
      <p:sp>
        <p:nvSpPr>
          <p:cNvPr id="32" name="テキスト ボックス 31"/>
          <p:cNvSpPr txBox="1"/>
          <p:nvPr/>
        </p:nvSpPr>
        <p:spPr>
          <a:xfrm>
            <a:off x="5234870" y="3636317"/>
            <a:ext cx="4770858" cy="646331"/>
          </a:xfrm>
          <a:prstGeom prst="rect">
            <a:avLst/>
          </a:prstGeom>
          <a:noFill/>
        </p:spPr>
        <p:txBody>
          <a:bodyPr wrap="none" rtlCol="0">
            <a:spAutoFit/>
          </a:bodyPr>
          <a:lstStyle/>
          <a:p>
            <a:r>
              <a:rPr lang="ja-JP" altLang="en-US" dirty="0"/>
              <a:t>②令和４年度：</a:t>
            </a:r>
            <a:r>
              <a:rPr lang="en-US" altLang="ja-JP" dirty="0"/>
              <a:t>33.3</a:t>
            </a:r>
            <a:r>
              <a:rPr lang="ja-JP" altLang="en-US" dirty="0"/>
              <a:t>万人</a:t>
            </a:r>
            <a:endParaRPr lang="en-US" altLang="ja-JP" dirty="0"/>
          </a:p>
          <a:p>
            <a:r>
              <a:rPr lang="ja-JP" altLang="en-US" dirty="0"/>
              <a:t>　（令和２年度～令和４年度：</a:t>
            </a:r>
            <a:r>
              <a:rPr lang="ja-JP" altLang="en-US" b="1" dirty="0"/>
              <a:t>計</a:t>
            </a:r>
            <a:r>
              <a:rPr lang="en-US" altLang="ja-JP" b="1" dirty="0"/>
              <a:t>91.1</a:t>
            </a:r>
            <a:r>
              <a:rPr lang="ja-JP" altLang="en-US" b="1" dirty="0"/>
              <a:t>万人</a:t>
            </a:r>
            <a:r>
              <a:rPr lang="ja-JP" altLang="en-US" dirty="0"/>
              <a:t>）</a:t>
            </a:r>
            <a:endParaRPr lang="en-US" altLang="ja-JP" dirty="0"/>
          </a:p>
        </p:txBody>
      </p:sp>
      <p:sp>
        <p:nvSpPr>
          <p:cNvPr id="16" name="テキスト ボックス 15"/>
          <p:cNvSpPr txBox="1"/>
          <p:nvPr/>
        </p:nvSpPr>
        <p:spPr>
          <a:xfrm>
            <a:off x="145994" y="2934156"/>
            <a:ext cx="4796913" cy="2019572"/>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①青空市場開設数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（令和２年度～令和６年度：</a:t>
            </a:r>
            <a:r>
              <a:rPr lang="en-US" altLang="ja-JP" b="1" dirty="0">
                <a:latin typeface="Meiryo UI" panose="020B0604030504040204" pitchFamily="50" charset="-128"/>
                <a:ea typeface="Meiryo UI" panose="020B0604030504040204" pitchFamily="50" charset="-128"/>
                <a:cs typeface="Meiryo UI" panose="020B0604030504040204" pitchFamily="50" charset="-128"/>
              </a:rPr>
              <a:t>8</a:t>
            </a:r>
            <a:r>
              <a:rPr lang="ja-JP" altLang="en-US" b="1" dirty="0">
                <a:latin typeface="Meiryo UI" panose="020B0604030504040204" pitchFamily="50" charset="-128"/>
                <a:ea typeface="Meiryo UI" panose="020B0604030504040204" pitchFamily="50" charset="-128"/>
                <a:cs typeface="Meiryo UI" panose="020B0604030504040204" pitchFamily="50" charset="-128"/>
              </a:rPr>
              <a:t>箇所</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②青空市場来場者数</a:t>
            </a:r>
            <a:r>
              <a:rPr lang="ja-JP" altLang="en-US" b="1" dirty="0"/>
              <a:t>　</a:t>
            </a:r>
            <a:endParaRPr lang="en-US" altLang="ja-JP" dirty="0"/>
          </a:p>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（令和２年度～令和６年度：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計</a:t>
            </a:r>
            <a:r>
              <a:rPr lang="en-US" altLang="ja-JP" b="1" dirty="0">
                <a:latin typeface="Meiryo UI" panose="020B0604030504040204" pitchFamily="50" charset="-128"/>
                <a:ea typeface="Meiryo UI" panose="020B0604030504040204" pitchFamily="50" charset="-128"/>
                <a:cs typeface="Meiryo UI" panose="020B0604030504040204" pitchFamily="50" charset="-128"/>
              </a:rPr>
              <a:t>250</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③内水面漁業権河川利用者数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（令和２年度～令和６年度：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計</a:t>
            </a:r>
            <a:r>
              <a:rPr lang="en-US" altLang="ja-JP"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6245" y="5013176"/>
            <a:ext cx="2356571" cy="1634539"/>
          </a:xfrm>
          <a:prstGeom prst="rect">
            <a:avLst/>
          </a:prstGeom>
          <a:ln>
            <a:solidFill>
              <a:schemeClr val="tx1"/>
            </a:solidFill>
          </a:ln>
        </p:spPr>
      </p:pic>
      <p:sp>
        <p:nvSpPr>
          <p:cNvPr id="18" name="テキスト ボックス 17">
            <a:extLst>
              <a:ext uri="{FF2B5EF4-FFF2-40B4-BE49-F238E27FC236}">
                <a16:creationId xmlns:a16="http://schemas.microsoft.com/office/drawing/2014/main" id="{E0844395-4DB3-482F-807A-DEB17C40AFD8}"/>
              </a:ext>
            </a:extLst>
          </p:cNvPr>
          <p:cNvSpPr txBox="1"/>
          <p:nvPr/>
        </p:nvSpPr>
        <p:spPr>
          <a:xfrm>
            <a:off x="2544451" y="6596180"/>
            <a:ext cx="2686274" cy="307777"/>
          </a:xfrm>
          <a:prstGeom prst="rect">
            <a:avLst/>
          </a:prstGeom>
          <a:noFill/>
        </p:spPr>
        <p:txBody>
          <a:bodyPr wrap="square" rtlCol="0">
            <a:spAutoFit/>
          </a:bodyPr>
          <a:lstStyle/>
          <a:p>
            <a:pPr marL="85725" indent="-72000">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堺市漁連とれとれ市</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E0844395-4DB3-482F-807A-DEB17C40AFD8}"/>
              </a:ext>
            </a:extLst>
          </p:cNvPr>
          <p:cNvSpPr txBox="1"/>
          <p:nvPr/>
        </p:nvSpPr>
        <p:spPr>
          <a:xfrm>
            <a:off x="5064731" y="6596180"/>
            <a:ext cx="1800200" cy="307777"/>
          </a:xfrm>
          <a:prstGeom prst="rect">
            <a:avLst/>
          </a:prstGeom>
          <a:noFill/>
        </p:spPr>
        <p:txBody>
          <a:bodyPr wrap="square" rtlCol="0">
            <a:spAutoFit/>
          </a:bodyPr>
          <a:lstStyle/>
          <a:p>
            <a:pPr marL="85725" indent="-72000">
              <a:spcAft>
                <a:spcPts val="0"/>
              </a:spcAf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田尻漁協日曜朝市</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ストライプ矢印 26"/>
          <p:cNvSpPr/>
          <p:nvPr/>
        </p:nvSpPr>
        <p:spPr>
          <a:xfrm>
            <a:off x="4848229" y="3557949"/>
            <a:ext cx="381741" cy="771985"/>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a:extLst>
              <a:ext uri="{FF2B5EF4-FFF2-40B4-BE49-F238E27FC236}">
                <a16:creationId xmlns:a16="http://schemas.microsoft.com/office/drawing/2014/main" id="{87DA2518-4076-4A59-B663-17C233086E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3398" y="5027715"/>
            <a:ext cx="2160000" cy="1620000"/>
          </a:xfrm>
          <a:prstGeom prst="rect">
            <a:avLst/>
          </a:prstGeom>
          <a:ln>
            <a:solidFill>
              <a:schemeClr val="tx1"/>
            </a:solidFill>
          </a:ln>
        </p:spPr>
      </p:pic>
      <p:pic>
        <p:nvPicPr>
          <p:cNvPr id="11" name="図 10">
            <a:extLst>
              <a:ext uri="{FF2B5EF4-FFF2-40B4-BE49-F238E27FC236}">
                <a16:creationId xmlns:a16="http://schemas.microsoft.com/office/drawing/2014/main" id="{BECF3173-F85C-4907-B542-D939AB6F98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7296" y="476672"/>
            <a:ext cx="1920000" cy="1440000"/>
          </a:xfrm>
          <a:prstGeom prst="rect">
            <a:avLst/>
          </a:prstGeom>
        </p:spPr>
      </p:pic>
      <p:sp>
        <p:nvSpPr>
          <p:cNvPr id="21" name="楕円 20">
            <a:extLst>
              <a:ext uri="{FF2B5EF4-FFF2-40B4-BE49-F238E27FC236}">
                <a16:creationId xmlns:a16="http://schemas.microsoft.com/office/drawing/2014/main" id="{27E88F2E-3ACA-4B17-8719-2A81607BB799}"/>
              </a:ext>
            </a:extLst>
          </p:cNvPr>
          <p:cNvSpPr/>
          <p:nvPr/>
        </p:nvSpPr>
        <p:spPr>
          <a:xfrm>
            <a:off x="3584848" y="5327878"/>
            <a:ext cx="82800" cy="36000"/>
          </a:xfrm>
          <a:prstGeom prst="ellipse">
            <a:avLst/>
          </a:prstGeom>
          <a:gradFill flip="none" rotWithShape="1">
            <a:gsLst>
              <a:gs pos="0">
                <a:srgbClr val="B47B42">
                  <a:shade val="30000"/>
                  <a:satMod val="115000"/>
                </a:srgbClr>
              </a:gs>
              <a:gs pos="50000">
                <a:srgbClr val="B47B42">
                  <a:shade val="67500"/>
                  <a:satMod val="115000"/>
                </a:srgbClr>
              </a:gs>
              <a:gs pos="100000">
                <a:srgbClr val="B47B4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433B69DD-1558-41B0-99FA-A86DE3B0EE9D}"/>
              </a:ext>
            </a:extLst>
          </p:cNvPr>
          <p:cNvSpPr/>
          <p:nvPr/>
        </p:nvSpPr>
        <p:spPr>
          <a:xfrm>
            <a:off x="4132337" y="5378931"/>
            <a:ext cx="54000" cy="21600"/>
          </a:xfrm>
          <a:prstGeom prst="ellipse">
            <a:avLst/>
          </a:prstGeom>
          <a:gradFill flip="none" rotWithShape="1">
            <a:gsLst>
              <a:gs pos="0">
                <a:srgbClr val="B47B42">
                  <a:shade val="30000"/>
                  <a:satMod val="115000"/>
                </a:srgbClr>
              </a:gs>
              <a:gs pos="50000">
                <a:srgbClr val="B47B42">
                  <a:shade val="67500"/>
                  <a:satMod val="115000"/>
                </a:srgbClr>
              </a:gs>
              <a:gs pos="100000">
                <a:srgbClr val="B47B4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22CC819A-247D-4D5F-B08E-41A400A24B0C}"/>
              </a:ext>
            </a:extLst>
          </p:cNvPr>
          <p:cNvSpPr/>
          <p:nvPr/>
        </p:nvSpPr>
        <p:spPr>
          <a:xfrm rot="3461849">
            <a:off x="6292273" y="5568719"/>
            <a:ext cx="108000" cy="57600"/>
          </a:xfrm>
          <a:prstGeom prst="ellipse">
            <a:avLst/>
          </a:prstGeom>
          <a:gradFill flip="none" rotWithShape="1">
            <a:gsLst>
              <a:gs pos="0">
                <a:srgbClr val="986838">
                  <a:shade val="30000"/>
                  <a:satMod val="115000"/>
                </a:srgbClr>
              </a:gs>
              <a:gs pos="50000">
                <a:srgbClr val="986838">
                  <a:shade val="67500"/>
                  <a:satMod val="115000"/>
                </a:srgbClr>
              </a:gs>
              <a:gs pos="100000">
                <a:srgbClr val="986838">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5360832"/>
      </p:ext>
    </p:extLst>
  </p:cSld>
  <p:clrMapOvr>
    <a:masterClrMapping/>
  </p:clrMapOvr>
  <mc:AlternateContent xmlns:mc="http://schemas.openxmlformats.org/markup-compatibility/2006" xmlns:p14="http://schemas.microsoft.com/office/powerpoint/2010/main">
    <mc:Choice Requires="p14">
      <p:transition spd="slow" p14:dur="2000" advTm="57183"/>
    </mc:Choice>
    <mc:Fallback xmlns="">
      <p:transition spd="slow" advTm="571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⑥安全・安心を届ける</a:t>
            </a:r>
          </a:p>
        </p:txBody>
      </p:sp>
      <p:sp>
        <p:nvSpPr>
          <p:cNvPr id="19" name="テキスト ボックス 2"/>
          <p:cNvSpPr txBox="1">
            <a:spLocks noChangeArrowheads="1"/>
          </p:cNvSpPr>
          <p:nvPr/>
        </p:nvSpPr>
        <p:spPr bwMode="auto">
          <a:xfrm>
            <a:off x="430441" y="1628789"/>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latin typeface="+mn-ea"/>
                <a:cs typeface="Times New Roman"/>
              </a:rPr>
              <a:t>28</a:t>
            </a:r>
            <a:endParaRPr lang="ja-JP" sz="2400" b="1" kern="100" dirty="0">
              <a:solidFill>
                <a:schemeClr val="bg1"/>
              </a:solidFill>
              <a:effectLst/>
              <a:latin typeface="+mn-ea"/>
              <a:cs typeface="Times New Roman"/>
            </a:endParaRPr>
          </a:p>
        </p:txBody>
      </p:sp>
      <p:sp>
        <p:nvSpPr>
          <p:cNvPr id="20" name="テキスト ボックス 19"/>
          <p:cNvSpPr txBox="1"/>
          <p:nvPr/>
        </p:nvSpPr>
        <p:spPr>
          <a:xfrm>
            <a:off x="1632672" y="1721992"/>
            <a:ext cx="7601761" cy="523220"/>
          </a:xfrm>
          <a:prstGeom prst="rect">
            <a:avLst/>
          </a:prstGeom>
          <a:noFill/>
        </p:spPr>
        <p:txBody>
          <a:bodyPr wrap="none" rtlCol="0">
            <a:spAutoFit/>
          </a:bodyPr>
          <a:lstStyle/>
          <a:p>
            <a:r>
              <a:rPr lang="ja-JP" altLang="en-US" sz="2800" b="1" dirty="0"/>
              <a:t>大規模な地震、津波等に備えた漁港、海岸の整備</a:t>
            </a:r>
            <a:endParaRPr lang="en-US" altLang="ja-JP" sz="2800" b="1" dirty="0"/>
          </a:p>
        </p:txBody>
      </p:sp>
      <p:sp>
        <p:nvSpPr>
          <p:cNvPr id="21" name="テキスト ボックス 20"/>
          <p:cNvSpPr txBox="1"/>
          <p:nvPr/>
        </p:nvSpPr>
        <p:spPr>
          <a:xfrm>
            <a:off x="200472" y="2422629"/>
            <a:ext cx="5054589" cy="646331"/>
          </a:xfrm>
          <a:prstGeom prst="rect">
            <a:avLst/>
          </a:prstGeom>
          <a:noFill/>
        </p:spPr>
        <p:txBody>
          <a:bodyPr wrap="none" rtlCol="0">
            <a:spAutoFit/>
          </a:bodyPr>
          <a:lstStyle/>
          <a:p>
            <a:r>
              <a:rPr lang="en-US" altLang="ja-JP" b="1" dirty="0"/>
              <a:t>【</a:t>
            </a:r>
            <a:r>
              <a:rPr lang="ja-JP" altLang="en-US" b="1" dirty="0"/>
              <a:t>内容</a:t>
            </a:r>
            <a:r>
              <a:rPr lang="en-US" altLang="ja-JP" b="1" dirty="0"/>
              <a:t>】</a:t>
            </a:r>
            <a:r>
              <a:rPr lang="ja-JP" altLang="en-US" b="1" dirty="0"/>
              <a:t>　</a:t>
            </a:r>
            <a:r>
              <a:rPr lang="ja-JP" altLang="en-US" b="0" i="0" kern="100" dirty="0">
                <a:latin typeface="Meiryo UI" panose="020B0604030504040204" pitchFamily="50" charset="-128"/>
                <a:ea typeface="Meiryo UI" panose="020B0604030504040204" pitchFamily="50" charset="-128"/>
                <a:cs typeface="Times New Roman" panose="02020603050405020304" pitchFamily="18" charset="0"/>
              </a:rPr>
              <a:t>高潮対策を行い、府民の生命や財産を守る</a:t>
            </a:r>
            <a:br>
              <a:rPr lang="en-US" altLang="ja-JP" b="0" i="0" kern="100" dirty="0">
                <a:latin typeface="Meiryo UI" panose="020B0604030504040204" pitchFamily="50" charset="-128"/>
                <a:ea typeface="Meiryo UI" panose="020B0604030504040204" pitchFamily="50" charset="-128"/>
                <a:cs typeface="Times New Roman" panose="02020603050405020304" pitchFamily="18" charset="0"/>
              </a:rPr>
            </a:br>
            <a:endParaRPr lang="ja-JP" altLang="ja-JP" dirty="0"/>
          </a:p>
        </p:txBody>
      </p:sp>
      <p:sp>
        <p:nvSpPr>
          <p:cNvPr id="2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13</a:t>
            </a:r>
            <a:endParaRPr lang="zh-TW" altLang="en-US" sz="2000" dirty="0"/>
          </a:p>
        </p:txBody>
      </p:sp>
      <p:sp>
        <p:nvSpPr>
          <p:cNvPr id="25" name="テキスト ボックス 24"/>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13" name="テキスト ボックス 12"/>
          <p:cNvSpPr txBox="1"/>
          <p:nvPr/>
        </p:nvSpPr>
        <p:spPr>
          <a:xfrm>
            <a:off x="200472" y="2826802"/>
            <a:ext cx="9310562" cy="1754326"/>
          </a:xfrm>
          <a:prstGeom prst="rect">
            <a:avLst/>
          </a:prstGeom>
          <a:noFill/>
        </p:spPr>
        <p:txBody>
          <a:bodyPr wrap="none" rtlCol="0">
            <a:spAutoFit/>
          </a:bodyPr>
          <a:lstStyle/>
          <a:p>
            <a:r>
              <a:rPr lang="en-US" altLang="ja-JP" b="1" dirty="0"/>
              <a:t>【</a:t>
            </a:r>
            <a:r>
              <a:rPr lang="ja-JP" altLang="en-US" b="1" dirty="0"/>
              <a:t>実績</a:t>
            </a:r>
            <a:r>
              <a:rPr lang="en-US" altLang="ja-JP" b="1" dirty="0"/>
              <a:t>】</a:t>
            </a:r>
            <a:r>
              <a:rPr lang="ja-JP" altLang="en-US" dirty="0"/>
              <a:t>　高潮対策が未了となっている７漁港海岸のうち、湾奥部に位置する堺</a:t>
            </a:r>
            <a:r>
              <a:rPr lang="en-US" altLang="ja-JP" dirty="0"/>
              <a:t>(</a:t>
            </a:r>
            <a:r>
              <a:rPr lang="ja-JP" altLang="en-US" dirty="0"/>
              <a:t>出島</a:t>
            </a:r>
            <a:r>
              <a:rPr lang="en-US" altLang="ja-JP" dirty="0"/>
              <a:t>)</a:t>
            </a:r>
            <a:r>
              <a:rPr lang="ja-JP" altLang="en-US" dirty="0"/>
              <a:t>漁港海岸の</a:t>
            </a:r>
            <a:endParaRPr lang="en-US" altLang="ja-JP" dirty="0"/>
          </a:p>
          <a:p>
            <a:r>
              <a:rPr lang="ja-JP" altLang="en-US" dirty="0"/>
              <a:t>　　　　　 防潮堤の嵩上げ工事を令和４年度に完了済。</a:t>
            </a:r>
          </a:p>
          <a:p>
            <a:r>
              <a:rPr lang="ja-JP" altLang="en-US" dirty="0"/>
              <a:t>　 　　　　小島漁港海岸については、 </a:t>
            </a:r>
            <a:r>
              <a:rPr lang="en-US" altLang="ja-JP" dirty="0"/>
              <a:t>R5</a:t>
            </a:r>
            <a:r>
              <a:rPr lang="ja-JP" altLang="en-US" dirty="0"/>
              <a:t>年度に防潮鉄扉の嵩上げ工事に着手し、防潮鉄扉を工場</a:t>
            </a:r>
            <a:endParaRPr lang="en-US" altLang="ja-JP" dirty="0"/>
          </a:p>
          <a:p>
            <a:r>
              <a:rPr lang="ja-JP" altLang="en-US" dirty="0"/>
              <a:t>　　　　　 製作中。</a:t>
            </a:r>
            <a:r>
              <a:rPr lang="en-US" altLang="ja-JP" dirty="0"/>
              <a:t>R6</a:t>
            </a:r>
            <a:r>
              <a:rPr lang="ja-JP" altLang="en-US" dirty="0"/>
              <a:t>年度に防潮提の嵩上工事に着手し、</a:t>
            </a:r>
            <a:r>
              <a:rPr lang="en-US" altLang="ja-JP" dirty="0"/>
              <a:t>R</a:t>
            </a:r>
            <a:r>
              <a:rPr lang="ja-JP" altLang="en-US" dirty="0"/>
              <a:t>６年度中に防潮堤及び防潮鉄扉の嵩</a:t>
            </a:r>
            <a:endParaRPr lang="en-US" altLang="ja-JP" dirty="0"/>
          </a:p>
          <a:p>
            <a:r>
              <a:rPr lang="ja-JP" altLang="en-US" dirty="0"/>
              <a:t>　　　　　上げ工事を完了予定。</a:t>
            </a:r>
          </a:p>
          <a:p>
            <a:r>
              <a:rPr lang="ja-JP" altLang="en-US" dirty="0"/>
              <a:t>　</a:t>
            </a:r>
            <a:endParaRPr lang="en-US" altLang="ja-JP" dirty="0"/>
          </a:p>
        </p:txBody>
      </p:sp>
      <p:sp>
        <p:nvSpPr>
          <p:cNvPr id="23" name="テキスト ボックス 22"/>
          <p:cNvSpPr txBox="1"/>
          <p:nvPr/>
        </p:nvSpPr>
        <p:spPr>
          <a:xfrm>
            <a:off x="6272301" y="5929535"/>
            <a:ext cx="3096344" cy="307777"/>
          </a:xfrm>
          <a:prstGeom prst="rect">
            <a:avLst/>
          </a:prstGeom>
          <a:noFill/>
        </p:spPr>
        <p:txBody>
          <a:bodyPr wrap="square" rtlCol="0">
            <a:spAutoFit/>
          </a:bodyPr>
          <a:lstStyle/>
          <a:p>
            <a:pPr marL="125413" indent="-125413"/>
            <a:r>
              <a:rPr lang="ja-JP" altLang="en-US" sz="1400" b="1" dirty="0"/>
              <a:t>　嵩上げ予定の防潮鉄扉・防潮堤</a:t>
            </a:r>
          </a:p>
        </p:txBody>
      </p:sp>
      <p:sp>
        <p:nvSpPr>
          <p:cNvPr id="15" name="テキスト ボックス 14">
            <a:extLst>
              <a:ext uri="{FF2B5EF4-FFF2-40B4-BE49-F238E27FC236}">
                <a16:creationId xmlns:a16="http://schemas.microsoft.com/office/drawing/2014/main" id="{A15073C2-CE0D-4CC5-A543-EC1DD16B3B44}"/>
              </a:ext>
            </a:extLst>
          </p:cNvPr>
          <p:cNvSpPr txBox="1"/>
          <p:nvPr/>
        </p:nvSpPr>
        <p:spPr>
          <a:xfrm>
            <a:off x="301529" y="4255928"/>
            <a:ext cx="6114787" cy="1477328"/>
          </a:xfrm>
          <a:prstGeom prst="rect">
            <a:avLst/>
          </a:prstGeom>
          <a:noFill/>
        </p:spPr>
        <p:txBody>
          <a:bodyPr wrap="square" rtlCol="0">
            <a:spAutoFit/>
          </a:bodyPr>
          <a:lstStyle/>
          <a:p>
            <a:pPr marL="125413" indent="-125413"/>
            <a:r>
              <a:rPr lang="ja-JP" altLang="en-US" dirty="0"/>
              <a:t>　</a:t>
            </a:r>
            <a:r>
              <a:rPr lang="en-US" altLang="ja-JP" dirty="0"/>
              <a:t>[</a:t>
            </a:r>
            <a:r>
              <a:rPr lang="ja-JP" altLang="en-US" dirty="0"/>
              <a:t> 小島漁港海岸 ］</a:t>
            </a:r>
            <a:endParaRPr lang="en-US" altLang="ja-JP" dirty="0"/>
          </a:p>
          <a:p>
            <a:pPr marL="125413" indent="-125413"/>
            <a:r>
              <a:rPr lang="ja-JP" altLang="en-US" dirty="0"/>
              <a:t>　　〇令和５年度：防潮鉄扉を嵩上の為工場で製作中</a:t>
            </a:r>
            <a:endParaRPr lang="en-US" altLang="ja-JP" dirty="0"/>
          </a:p>
          <a:p>
            <a:pPr marL="125413" indent="-125413"/>
            <a:r>
              <a:rPr lang="ja-JP" altLang="en-US" dirty="0"/>
              <a:t>　　〇令和６年度：防潮堤</a:t>
            </a:r>
            <a:r>
              <a:rPr lang="en-US" altLang="ja-JP" dirty="0"/>
              <a:t>200m</a:t>
            </a:r>
            <a:r>
              <a:rPr lang="ja-JP" altLang="en-US" dirty="0"/>
              <a:t>を嵩上げ工事</a:t>
            </a:r>
            <a:endParaRPr lang="en-US" altLang="ja-JP" dirty="0"/>
          </a:p>
          <a:p>
            <a:pPr marL="125413" indent="-125413"/>
            <a:r>
              <a:rPr lang="ja-JP" altLang="en-US" dirty="0"/>
              <a:t>　　　　　　　　　　　 　工場製作が完了した防潮鉄扉を現場</a:t>
            </a:r>
            <a:endParaRPr lang="en-US" altLang="ja-JP" dirty="0"/>
          </a:p>
          <a:p>
            <a:pPr marL="125413" indent="-125413"/>
            <a:r>
              <a:rPr lang="ja-JP" altLang="en-US" dirty="0"/>
              <a:t>　　　　　　　　　　　　 に取付工事</a:t>
            </a:r>
            <a:endParaRPr lang="en-US" altLang="ja-JP" dirty="0"/>
          </a:p>
        </p:txBody>
      </p:sp>
      <p:graphicFrame>
        <p:nvGraphicFramePr>
          <p:cNvPr id="29" name="表 28">
            <a:extLst>
              <a:ext uri="{FF2B5EF4-FFF2-40B4-BE49-F238E27FC236}">
                <a16:creationId xmlns:a16="http://schemas.microsoft.com/office/drawing/2014/main" id="{86C3B854-0EE2-487D-A969-B6733016B3B0}"/>
              </a:ext>
            </a:extLst>
          </p:cNvPr>
          <p:cNvGraphicFramePr>
            <a:graphicFrameLocks noGrp="1"/>
          </p:cNvGraphicFramePr>
          <p:nvPr>
            <p:extLst>
              <p:ext uri="{D42A27DB-BD31-4B8C-83A1-F6EECF244321}">
                <p14:modId xmlns:p14="http://schemas.microsoft.com/office/powerpoint/2010/main" val="3168262072"/>
              </p:ext>
            </p:extLst>
          </p:nvPr>
        </p:nvGraphicFramePr>
        <p:xfrm>
          <a:off x="416496" y="5733256"/>
          <a:ext cx="5394707" cy="864096"/>
        </p:xfrm>
        <a:graphic>
          <a:graphicData uri="http://schemas.openxmlformats.org/drawingml/2006/table">
            <a:tbl>
              <a:tblPr firstRow="1" bandRow="1">
                <a:tableStyleId>{3B4B98B0-60AC-42C2-AFA5-B58CD77FA1E5}</a:tableStyleId>
              </a:tblPr>
              <a:tblGrid>
                <a:gridCol w="172819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663703">
                  <a:extLst>
                    <a:ext uri="{9D8B030D-6E8A-4147-A177-3AD203B41FA5}">
                      <a16:colId xmlns:a16="http://schemas.microsoft.com/office/drawing/2014/main" val="20002"/>
                    </a:ext>
                  </a:extLst>
                </a:gridCol>
                <a:gridCol w="1426748">
                  <a:extLst>
                    <a:ext uri="{9D8B030D-6E8A-4147-A177-3AD203B41FA5}">
                      <a16:colId xmlns:a16="http://schemas.microsoft.com/office/drawing/2014/main" val="20003"/>
                    </a:ext>
                  </a:extLst>
                </a:gridCol>
              </a:tblGrid>
              <a:tr h="3293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34791">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高潮対策事業</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小島漁港海岸</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防潮鉄扉</a:t>
                      </a:r>
                      <a:endParaRPr kumimoji="1" lang="en-US" altLang="ja-JP"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嵩上工事</a:t>
                      </a:r>
                      <a:endParaRPr kumimoji="1" lang="en-US" altLang="ja-JP" sz="1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_crrDjJND">
            <a:extLst>
              <a:ext uri="{FF2B5EF4-FFF2-40B4-BE49-F238E27FC236}">
                <a16:creationId xmlns:a16="http://schemas.microsoft.com/office/drawing/2014/main" id="{E881CA12-E0CC-4ACC-A1C0-26B3E7E97503}"/>
              </a:ext>
            </a:extLst>
          </p:cNvPr>
          <p:cNvPicPr>
            <a:picLocks noChangeAspect="1"/>
          </p:cNvPicPr>
          <p:nvPr/>
        </p:nvPicPr>
        <p:blipFill>
          <a:blip r:embed="rId2"/>
          <a:stretch>
            <a:fillRect/>
          </a:stretch>
        </p:blipFill>
        <p:spPr>
          <a:xfrm>
            <a:off x="5961112" y="4546288"/>
            <a:ext cx="1824488" cy="1368000"/>
          </a:xfrm>
          <a:prstGeom prst="rect">
            <a:avLst/>
          </a:prstGeom>
          <a:ln>
            <a:solidFill>
              <a:schemeClr val="tx1"/>
            </a:solidFill>
          </a:ln>
        </p:spPr>
      </p:pic>
      <p:pic>
        <p:nvPicPr>
          <p:cNvPr id="16" name="Picture_8CdyeJRM">
            <a:extLst>
              <a:ext uri="{FF2B5EF4-FFF2-40B4-BE49-F238E27FC236}">
                <a16:creationId xmlns:a16="http://schemas.microsoft.com/office/drawing/2014/main" id="{0CEF5565-B83D-4773-B814-B4E563568E3A}"/>
              </a:ext>
            </a:extLst>
          </p:cNvPr>
          <p:cNvPicPr>
            <a:picLocks noChangeAspect="1"/>
          </p:cNvPicPr>
          <p:nvPr/>
        </p:nvPicPr>
        <p:blipFill>
          <a:blip r:embed="rId3"/>
          <a:stretch>
            <a:fillRect/>
          </a:stretch>
        </p:blipFill>
        <p:spPr>
          <a:xfrm>
            <a:off x="7881041" y="4546288"/>
            <a:ext cx="1824488" cy="1368000"/>
          </a:xfrm>
          <a:prstGeom prst="rect">
            <a:avLst/>
          </a:prstGeom>
          <a:ln>
            <a:solidFill>
              <a:schemeClr val="tx1"/>
            </a:solidFill>
          </a:ln>
        </p:spPr>
      </p:pic>
    </p:spTree>
    <p:extLst>
      <p:ext uri="{BB962C8B-B14F-4D97-AF65-F5344CB8AC3E}">
        <p14:creationId xmlns:p14="http://schemas.microsoft.com/office/powerpoint/2010/main" val="1865633455"/>
      </p:ext>
    </p:extLst>
  </p:cSld>
  <p:clrMapOvr>
    <a:masterClrMapping/>
  </p:clrMapOvr>
  <mc:AlternateContent xmlns:mc="http://schemas.openxmlformats.org/markup-compatibility/2006" xmlns:p14="http://schemas.microsoft.com/office/powerpoint/2010/main">
    <mc:Choice Requires="p14">
      <p:transition spd="slow" p14:dur="2000" advTm="57355"/>
    </mc:Choice>
    <mc:Fallback xmlns="">
      <p:transition spd="slow" advTm="573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2520" y="11088"/>
            <a:ext cx="8712968" cy="563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272197062"/>
              </p:ext>
            </p:extLst>
          </p:nvPr>
        </p:nvGraphicFramePr>
        <p:xfrm>
          <a:off x="274042" y="3510488"/>
          <a:ext cx="9215462" cy="3230880"/>
        </p:xfrm>
        <a:graphic>
          <a:graphicData uri="http://schemas.openxmlformats.org/drawingml/2006/table">
            <a:tbl>
              <a:tblPr firstRow="1" bandRow="1">
                <a:tableStyleId>{7DF18680-E054-41AD-8BC1-D1AEF772440D}</a:tableStyleId>
              </a:tblPr>
              <a:tblGrid>
                <a:gridCol w="3238798">
                  <a:extLst>
                    <a:ext uri="{9D8B030D-6E8A-4147-A177-3AD203B41FA5}">
                      <a16:colId xmlns:a16="http://schemas.microsoft.com/office/drawing/2014/main" val="20000"/>
                    </a:ext>
                  </a:extLst>
                </a:gridCol>
                <a:gridCol w="2037902">
                  <a:extLst>
                    <a:ext uri="{9D8B030D-6E8A-4147-A177-3AD203B41FA5}">
                      <a16:colId xmlns:a16="http://schemas.microsoft.com/office/drawing/2014/main" val="20001"/>
                    </a:ext>
                  </a:extLst>
                </a:gridCol>
                <a:gridCol w="2210570">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dirty="0">
                          <a:solidFill>
                            <a:schemeClr val="tx1"/>
                          </a:solidFill>
                        </a:rPr>
                        <a:t>④出前講習会等の開催</a:t>
                      </a:r>
                      <a:endParaRPr kumimoji="1" lang="en-US" altLang="ja-JP"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rPr>
                        <a:t>計</a:t>
                      </a:r>
                      <a:r>
                        <a:rPr kumimoji="1" lang="en-US" altLang="ja-JP" sz="1600" b="0" dirty="0">
                          <a:solidFill>
                            <a:schemeClr val="tx1"/>
                          </a:solidFill>
                        </a:rPr>
                        <a:t>45</a:t>
                      </a:r>
                      <a:r>
                        <a:rPr kumimoji="1" lang="ja-JP" altLang="en-US" sz="1600" b="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b="0" dirty="0">
                          <a:solidFill>
                            <a:schemeClr val="tx1"/>
                          </a:solidFill>
                        </a:rPr>
                        <a:t>計</a:t>
                      </a:r>
                      <a:r>
                        <a:rPr kumimoji="1" lang="en-US" altLang="ja-JP" sz="1600" b="0" dirty="0">
                          <a:solidFill>
                            <a:schemeClr val="tx1"/>
                          </a:solidFill>
                        </a:rPr>
                        <a:t>7</a:t>
                      </a:r>
                      <a:r>
                        <a:rPr kumimoji="1" lang="ja-JP" altLang="en-US" sz="1600" b="0" dirty="0">
                          <a:solidFill>
                            <a:schemeClr val="tx1"/>
                          </a:solidFill>
                        </a:rPr>
                        <a:t>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n-lt"/>
                          <a:ea typeface="+mn-ea"/>
                          <a:cs typeface="+mn-cs"/>
                        </a:rPr>
                        <a:t>遅れ</a:t>
                      </a:r>
                      <a:endParaRPr kumimoji="1" lang="en-US" altLang="ja-JP" sz="2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84838768"/>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④水産関係の大阪産ロゴマーク</a:t>
                      </a:r>
                      <a:endParaRPr kumimoji="1" lang="en-US" altLang="ja-JP" sz="1600" dirty="0"/>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　</a:t>
                      </a:r>
                      <a:r>
                        <a:rPr kumimoji="1" lang="ja-JP" altLang="en-US" sz="1600" baseline="0" dirty="0"/>
                        <a:t> </a:t>
                      </a:r>
                      <a:r>
                        <a:rPr kumimoji="1" lang="ja-JP" altLang="en-US" sz="1600" dirty="0"/>
                        <a:t>登録件数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R6</a:t>
                      </a:r>
                      <a:r>
                        <a:rPr kumimoji="1" lang="ja-JP" altLang="en-US" sz="1600" dirty="0"/>
                        <a:t>時点</a:t>
                      </a:r>
                      <a:r>
                        <a:rPr kumimoji="1" lang="en-US" altLang="ja-JP" sz="1600" dirty="0"/>
                        <a:t>130</a:t>
                      </a:r>
                      <a:r>
                        <a:rPr kumimoji="1" lang="ja-JP" altLang="en-US" sz="1600" dirty="0"/>
                        <a:t>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a:t>R5</a:t>
                      </a:r>
                      <a:r>
                        <a:rPr kumimoji="1" lang="ja-JP" altLang="en-US" sz="1600" dirty="0"/>
                        <a:t>時点</a:t>
                      </a:r>
                      <a:r>
                        <a:rPr kumimoji="1" lang="en-US" altLang="ja-JP" sz="1600" dirty="0"/>
                        <a:t>177</a:t>
                      </a:r>
                      <a:r>
                        <a:rPr kumimoji="1" lang="ja-JP" altLang="en-US" sz="1600" dirty="0"/>
                        <a:t>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n-lt"/>
                          <a:ea typeface="+mn-ea"/>
                          <a:cs typeface="+mn-cs"/>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1021792"/>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⑤青空市場開設数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t>計</a:t>
                      </a:r>
                      <a:r>
                        <a:rPr kumimoji="1" lang="en-US" altLang="ja-JP" sz="1600" dirty="0"/>
                        <a:t>8</a:t>
                      </a:r>
                      <a:r>
                        <a:rPr kumimoji="1" lang="ja-JP" altLang="en-US" sz="1600" dirty="0"/>
                        <a:t>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a:t>R5</a:t>
                      </a:r>
                      <a:r>
                        <a:rPr kumimoji="1" lang="ja-JP" altLang="en-US" sz="1600" dirty="0"/>
                        <a:t>時点</a:t>
                      </a:r>
                      <a:r>
                        <a:rPr kumimoji="1" lang="en-US" altLang="ja-JP" sz="1600" dirty="0"/>
                        <a:t>7</a:t>
                      </a:r>
                      <a:r>
                        <a:rPr kumimoji="1" lang="ja-JP" altLang="en-US" sz="1600" dirty="0"/>
                        <a:t>箇所</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n-lt"/>
                          <a:ea typeface="+mn-ea"/>
                          <a:cs typeface="+mn-cs"/>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1263024"/>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⑤青空市場年間来場者数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t>計</a:t>
                      </a:r>
                      <a:r>
                        <a:rPr kumimoji="1" lang="en-US" altLang="ja-JP" sz="1600" dirty="0"/>
                        <a:t>250</a:t>
                      </a:r>
                      <a:r>
                        <a:rPr kumimoji="1" lang="ja-JP" altLang="en-US" sz="1600" dirty="0"/>
                        <a:t>万人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t>計</a:t>
                      </a:r>
                      <a:r>
                        <a:rPr kumimoji="1" lang="en-US" altLang="ja-JP" sz="1600" dirty="0"/>
                        <a:t>91.1</a:t>
                      </a:r>
                      <a:r>
                        <a:rPr kumimoji="1" lang="ja-JP" altLang="en-US" sz="1600" dirty="0"/>
                        <a:t>万人</a:t>
                      </a:r>
                      <a:endParaRPr kumimoji="1" lang="en-US" altLang="ja-JP" sz="1600" dirty="0"/>
                    </a:p>
                    <a:p>
                      <a:pPr algn="ctr"/>
                      <a:r>
                        <a:rPr kumimoji="1" lang="en-US" altLang="ja-JP" sz="1600" b="0" dirty="0">
                          <a:solidFill>
                            <a:schemeClr val="tx1"/>
                          </a:solidFill>
                        </a:rPr>
                        <a:t>(R2-4</a:t>
                      </a:r>
                      <a:r>
                        <a:rPr kumimoji="1" lang="ja-JP" altLang="en-US" sz="1600" b="0" dirty="0">
                          <a:solidFill>
                            <a:schemeClr val="tx1"/>
                          </a:solidFill>
                        </a:rPr>
                        <a:t>年度実績</a:t>
                      </a:r>
                      <a:r>
                        <a:rPr kumimoji="1" lang="en-US" altLang="ja-JP" sz="1600" b="0" dirty="0">
                          <a:solidFill>
                            <a:schemeClr val="tx1"/>
                          </a:solidFill>
                        </a:rPr>
                        <a:t>)</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n-lt"/>
                          <a:ea typeface="+mn-ea"/>
                          <a:cs typeface="+mn-cs"/>
                        </a:rPr>
                        <a:t>遅れ</a:t>
                      </a:r>
                      <a:endParaRPr kumimoji="1" lang="en-US" altLang="ja-JP" sz="2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941806"/>
                  </a:ext>
                </a:extLst>
              </a:tr>
              <a:tr h="4320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⑤内水面漁業権河川年間利用者数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t>計</a:t>
                      </a:r>
                      <a:r>
                        <a:rPr kumimoji="1" lang="en-US" altLang="ja-JP" sz="1600" dirty="0"/>
                        <a:t>18</a:t>
                      </a:r>
                      <a:r>
                        <a:rPr kumimoji="1" lang="ja-JP" altLang="en-US" sz="1600" dirty="0"/>
                        <a:t>万人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a:t>計</a:t>
                      </a:r>
                      <a:r>
                        <a:rPr kumimoji="1" lang="en-US" altLang="ja-JP" sz="1600" dirty="0"/>
                        <a:t>8.4</a:t>
                      </a:r>
                      <a:r>
                        <a:rPr kumimoji="1" lang="ja-JP" altLang="en-US" sz="1600" dirty="0"/>
                        <a:t>万人</a:t>
                      </a:r>
                      <a:endParaRPr kumimoji="1" lang="en-US" altLang="ja-JP" sz="1600" dirty="0"/>
                    </a:p>
                    <a:p>
                      <a:pPr algn="ctr"/>
                      <a:r>
                        <a:rPr kumimoji="1" lang="en-US" altLang="ja-JP" sz="1600" b="0" dirty="0">
                          <a:solidFill>
                            <a:schemeClr val="tx1"/>
                          </a:solidFill>
                        </a:rPr>
                        <a:t>(R2-4</a:t>
                      </a:r>
                      <a:r>
                        <a:rPr kumimoji="1" lang="ja-JP" altLang="en-US" sz="1600" b="0" dirty="0">
                          <a:solidFill>
                            <a:schemeClr val="tx1"/>
                          </a:solidFill>
                        </a:rPr>
                        <a:t>年度実績</a:t>
                      </a:r>
                      <a:r>
                        <a:rPr kumimoji="1" lang="en-US" altLang="ja-JP" sz="1600" b="0" dirty="0">
                          <a:solidFill>
                            <a:schemeClr val="tx1"/>
                          </a:solidFill>
                        </a:rPr>
                        <a:t>)</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n-lt"/>
                          <a:ea typeface="+mn-ea"/>
                          <a:cs typeface="+mn-cs"/>
                        </a:rPr>
                        <a:t>遅れ</a:t>
                      </a:r>
                      <a:endParaRPr kumimoji="1" lang="en-US" altLang="ja-JP" sz="2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4763662"/>
                  </a:ext>
                </a:extLst>
              </a:tr>
              <a:tr h="432048">
                <a:tc>
                  <a:txBody>
                    <a:bodyPr/>
                    <a:lstStyle/>
                    <a:p>
                      <a:pPr algn="l" fontAlgn="ctr"/>
                      <a:r>
                        <a:rPr kumimoji="1" lang="ja-JP" altLang="en-US" sz="1600" dirty="0"/>
                        <a:t>⑥漁港海岸における海岸防潮堤の</a:t>
                      </a:r>
                      <a:endParaRPr kumimoji="1" lang="en-US" altLang="ja-JP" sz="1600" dirty="0"/>
                    </a:p>
                    <a:p>
                      <a:pPr algn="l" fontAlgn="ctr"/>
                      <a:r>
                        <a:rPr kumimoji="1" lang="ja-JP" altLang="en-US" sz="1600" dirty="0"/>
                        <a:t>   高潮対策整備の着手率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a:t>R6</a:t>
                      </a:r>
                      <a:r>
                        <a:rPr kumimoji="1" lang="ja-JP" altLang="en-US" sz="1600" dirty="0"/>
                        <a:t>時点</a:t>
                      </a:r>
                      <a:r>
                        <a:rPr kumimoji="1" lang="en-US" altLang="ja-JP" sz="1600" dirty="0"/>
                        <a:t>100%</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R5</a:t>
                      </a:r>
                      <a:r>
                        <a:rPr kumimoji="1" lang="ja-JP" altLang="en-US" sz="1600" dirty="0"/>
                        <a:t>時点</a:t>
                      </a:r>
                      <a:r>
                        <a:rPr kumimoji="1" lang="en-US" altLang="ja-JP" sz="1600" dirty="0">
                          <a:solidFill>
                            <a:schemeClr val="tx1"/>
                          </a:solidFill>
                        </a:rPr>
                        <a:t>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（２箇所／</a:t>
                      </a:r>
                      <a:r>
                        <a:rPr kumimoji="1" lang="en-US" altLang="ja-JP" sz="1600" dirty="0">
                          <a:solidFill>
                            <a:schemeClr val="tx1"/>
                          </a:solidFill>
                        </a:rPr>
                        <a:t>7</a:t>
                      </a:r>
                      <a:r>
                        <a:rPr kumimoji="1" lang="ja-JP" altLang="en-US" sz="1600" dirty="0">
                          <a:solidFill>
                            <a:schemeClr val="tx1"/>
                          </a:solidFill>
                        </a:rPr>
                        <a:t>箇所）</a:t>
                      </a:r>
                      <a:endParaRPr kumimoji="1" lang="en-US" altLang="ja-JP"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n-lt"/>
                          <a:ea typeface="+mn-ea"/>
                          <a:cs typeface="+mn-cs"/>
                        </a:rPr>
                        <a:t>遅れ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047273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146467131"/>
              </p:ext>
            </p:extLst>
          </p:nvPr>
        </p:nvGraphicFramePr>
        <p:xfrm>
          <a:off x="274042" y="737086"/>
          <a:ext cx="9215462" cy="2321560"/>
        </p:xfrm>
        <a:graphic>
          <a:graphicData uri="http://schemas.openxmlformats.org/drawingml/2006/table">
            <a:tbl>
              <a:tblPr firstRow="1" bandRow="1">
                <a:tableStyleId>{5C22544A-7EE6-4342-B048-85BDC9FD1C3A}</a:tableStyleId>
              </a:tblPr>
              <a:tblGrid>
                <a:gridCol w="3241890">
                  <a:extLst>
                    <a:ext uri="{9D8B030D-6E8A-4147-A177-3AD203B41FA5}">
                      <a16:colId xmlns:a16="http://schemas.microsoft.com/office/drawing/2014/main" val="20000"/>
                    </a:ext>
                  </a:extLst>
                </a:gridCol>
                <a:gridCol w="2024752">
                  <a:extLst>
                    <a:ext uri="{9D8B030D-6E8A-4147-A177-3AD203B41FA5}">
                      <a16:colId xmlns:a16="http://schemas.microsoft.com/office/drawing/2014/main" val="20001"/>
                    </a:ext>
                  </a:extLst>
                </a:gridCol>
                <a:gridCol w="2220628">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370840">
                <a:tc>
                  <a:txBody>
                    <a:bodyPr/>
                    <a:lstStyle/>
                    <a:p>
                      <a:pPr algn="ctr"/>
                      <a:r>
                        <a:rPr kumimoji="1" lang="ja-JP" altLang="en-US" sz="1600" dirty="0">
                          <a:solidFill>
                            <a:schemeClr val="bg1"/>
                          </a:solidFill>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kumimoji="1" lang="en-US" altLang="ja-JP" sz="1600" dirty="0">
                          <a:solidFill>
                            <a:schemeClr val="bg1"/>
                          </a:solidFill>
                        </a:rPr>
                        <a:t>R2-R6</a:t>
                      </a:r>
                      <a:r>
                        <a:rPr kumimoji="1" lang="ja-JP" altLang="en-US" sz="1600" dirty="0">
                          <a:solidFill>
                            <a:schemeClr val="bg1"/>
                          </a:solidFill>
                        </a:rPr>
                        <a:t>の目標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kumimoji="1" lang="en-US" altLang="ja-JP" sz="1600" dirty="0">
                          <a:solidFill>
                            <a:schemeClr val="bg1"/>
                          </a:solidFill>
                        </a:rPr>
                        <a:t>R2</a:t>
                      </a:r>
                      <a:r>
                        <a:rPr kumimoji="1" lang="ja-JP" altLang="en-US" sz="1600" dirty="0">
                          <a:solidFill>
                            <a:schemeClr val="bg1"/>
                          </a:solidFill>
                        </a:rPr>
                        <a:t>～</a:t>
                      </a:r>
                      <a:r>
                        <a:rPr kumimoji="1" lang="en-US" altLang="ja-JP" sz="1600" dirty="0">
                          <a:solidFill>
                            <a:schemeClr val="bg1"/>
                          </a:solidFill>
                        </a:rPr>
                        <a:t>R5</a:t>
                      </a:r>
                      <a:r>
                        <a:rPr kumimoji="1" lang="ja-JP" altLang="en-US" sz="1600" dirty="0">
                          <a:solidFill>
                            <a:schemeClr val="bg1"/>
                          </a:solidFill>
                        </a:rPr>
                        <a:t>年度</a:t>
                      </a:r>
                      <a:r>
                        <a:rPr kumimoji="1" lang="en-US" altLang="ja-JP" sz="1600" dirty="0">
                          <a:solidFill>
                            <a:schemeClr val="bg1"/>
                          </a:solidFill>
                        </a:rPr>
                        <a:t>(</a:t>
                      </a:r>
                      <a:r>
                        <a:rPr kumimoji="1" lang="ja-JP" altLang="en-US" sz="1600" dirty="0">
                          <a:solidFill>
                            <a:schemeClr val="bg1"/>
                          </a:solidFill>
                        </a:rPr>
                        <a:t>累計</a:t>
                      </a:r>
                      <a:r>
                        <a:rPr kumimoji="1" lang="en-US" altLang="ja-JP" sz="16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kumimoji="1" lang="ja-JP" altLang="en-US" sz="1600" dirty="0">
                          <a:solidFill>
                            <a:schemeClr val="bg1"/>
                          </a:solidFill>
                        </a:rPr>
                        <a:t>判定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550422123"/>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dirty="0">
                          <a:solidFill>
                            <a:schemeClr val="tx1"/>
                          </a:solidFill>
                        </a:rPr>
                        <a:t>①漁場等における海ごみ回収実績</a:t>
                      </a:r>
                      <a:endParaRPr kumimoji="1" lang="en-US" altLang="ja-JP"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800" b="0" dirty="0">
                          <a:solidFill>
                            <a:schemeClr val="tx1"/>
                          </a:solidFill>
                        </a:rPr>
                        <a:t>計</a:t>
                      </a:r>
                      <a:r>
                        <a:rPr kumimoji="1" lang="en-US" altLang="ja-JP" sz="1800" b="0" dirty="0">
                          <a:solidFill>
                            <a:schemeClr val="tx1"/>
                          </a:solidFill>
                        </a:rPr>
                        <a:t>3</a:t>
                      </a:r>
                      <a:r>
                        <a:rPr kumimoji="1" lang="ja-JP" altLang="en-US" sz="1800" b="0" dirty="0">
                          <a:solidFill>
                            <a:schemeClr val="tx1"/>
                          </a:solidFill>
                        </a:rPr>
                        <a:t>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600" b="0" dirty="0">
                          <a:solidFill>
                            <a:schemeClr val="tx1"/>
                          </a:solidFill>
                        </a:rPr>
                        <a:t>計</a:t>
                      </a:r>
                      <a:r>
                        <a:rPr kumimoji="1" lang="en-US" altLang="ja-JP" sz="1600" b="0" dirty="0">
                          <a:solidFill>
                            <a:schemeClr val="tx1"/>
                          </a:solidFill>
                        </a:rPr>
                        <a:t>1.6</a:t>
                      </a:r>
                      <a:r>
                        <a:rPr kumimoji="1" lang="ja-JP" altLang="en-US" sz="1600" b="0" dirty="0">
                          <a:solidFill>
                            <a:schemeClr val="tx1"/>
                          </a:solidFill>
                        </a:rPr>
                        <a:t>万㎥</a:t>
                      </a:r>
                      <a:endParaRPr kumimoji="1" lang="en-US" altLang="ja-JP" sz="1600" b="0" dirty="0">
                        <a:solidFill>
                          <a:schemeClr val="tx1"/>
                        </a:solidFill>
                      </a:endParaRPr>
                    </a:p>
                    <a:p>
                      <a:pPr algn="ctr"/>
                      <a:r>
                        <a:rPr kumimoji="1" lang="en-US" altLang="ja-JP" sz="1600" b="0" dirty="0">
                          <a:solidFill>
                            <a:schemeClr val="tx1"/>
                          </a:solidFill>
                        </a:rPr>
                        <a:t>(R2-4</a:t>
                      </a:r>
                      <a:r>
                        <a:rPr kumimoji="1" lang="ja-JP" altLang="en-US" sz="1600" b="0" dirty="0">
                          <a:solidFill>
                            <a:schemeClr val="tx1"/>
                          </a:solidFill>
                        </a:rPr>
                        <a:t>年度実績</a:t>
                      </a:r>
                      <a:r>
                        <a:rPr kumimoji="1" lang="en-US" altLang="ja-JP" sz="1600" b="0" dirty="0">
                          <a:solidFill>
                            <a:schemeClr val="tx1"/>
                          </a:solidFill>
                        </a:rPr>
                        <a:t>)</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②キジハタ等放流尾数</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a:t>計</a:t>
                      </a:r>
                      <a:r>
                        <a:rPr kumimoji="1" lang="en-US" altLang="ja-JP" sz="1800" dirty="0"/>
                        <a:t>150</a:t>
                      </a:r>
                      <a:r>
                        <a:rPr kumimoji="1" lang="ja-JP" altLang="en-US" sz="1800" dirty="0"/>
                        <a:t>万尾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t>計</a:t>
                      </a:r>
                      <a:r>
                        <a:rPr kumimoji="1" lang="en-US" altLang="ja-JP" sz="1600" dirty="0"/>
                        <a:t>121.6</a:t>
                      </a:r>
                      <a:r>
                        <a:rPr kumimoji="1" lang="ja-JP" altLang="en-US" sz="1600" dirty="0"/>
                        <a:t>万尾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a:solidFill>
                            <a:schemeClr val="tx1"/>
                          </a:solidFill>
                        </a:rPr>
                        <a:t>順調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894998"/>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dirty="0">
                          <a:solidFill>
                            <a:schemeClr val="tx1"/>
                          </a:solidFill>
                        </a:rPr>
                        <a:t>③</a:t>
                      </a:r>
                      <a:r>
                        <a:rPr kumimoji="1" lang="en-US" altLang="ja-JP" sz="1600" b="0" dirty="0">
                          <a:solidFill>
                            <a:schemeClr val="tx1"/>
                          </a:solidFill>
                        </a:rPr>
                        <a:t>6</a:t>
                      </a:r>
                      <a:r>
                        <a:rPr kumimoji="1" lang="ja-JP" altLang="en-US" sz="1600" b="0" dirty="0">
                          <a:solidFill>
                            <a:schemeClr val="tx1"/>
                          </a:solidFill>
                        </a:rPr>
                        <a:t>次産業化による加工品開発数</a:t>
                      </a:r>
                      <a:endParaRPr kumimoji="1" lang="en-US" altLang="ja-JP"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rPr>
                        <a:t>計</a:t>
                      </a:r>
                      <a:r>
                        <a:rPr kumimoji="1" lang="en-US" altLang="ja-JP" sz="1800" b="0" dirty="0">
                          <a:solidFill>
                            <a:schemeClr val="tx1"/>
                          </a:solidFill>
                        </a:rPr>
                        <a:t>20</a:t>
                      </a:r>
                      <a:r>
                        <a:rPr kumimoji="1" lang="ja-JP" altLang="en-US" sz="1800" b="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a:solidFill>
                            <a:schemeClr val="tx1"/>
                          </a:solidFill>
                        </a:rPr>
                        <a:t>計</a:t>
                      </a:r>
                      <a:r>
                        <a:rPr kumimoji="1" lang="en-US" altLang="ja-JP" sz="1800" b="0" dirty="0">
                          <a:solidFill>
                            <a:schemeClr val="tx1"/>
                          </a:solidFill>
                        </a:rPr>
                        <a:t>4</a:t>
                      </a:r>
                      <a:r>
                        <a:rPr kumimoji="1" lang="ja-JP" altLang="en-US" sz="1800" b="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kern="1200" dirty="0">
                          <a:solidFill>
                            <a:schemeClr val="tx1"/>
                          </a:solidFill>
                          <a:latin typeface="+mn-lt"/>
                          <a:ea typeface="+mn-ea"/>
                          <a:cs typeface="+mn-cs"/>
                        </a:rPr>
                        <a:t>遅れ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364539"/>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dirty="0"/>
                        <a:t>③後継者等新規参入者</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計</a:t>
                      </a:r>
                      <a:r>
                        <a:rPr kumimoji="1" lang="en-US" altLang="ja-JP" sz="1800" dirty="0"/>
                        <a:t>75</a:t>
                      </a:r>
                      <a:r>
                        <a:rPr kumimoji="1" lang="ja-JP" altLang="en-US" sz="1800" dirty="0"/>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a:t>計</a:t>
                      </a:r>
                      <a:r>
                        <a:rPr kumimoji="1" lang="en-US" altLang="ja-JP" sz="1800" dirty="0"/>
                        <a:t>20</a:t>
                      </a:r>
                      <a:r>
                        <a:rPr kumimoji="1" lang="ja-JP" altLang="en-US" sz="1800" dirty="0"/>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tx1"/>
                          </a:solidFill>
                          <a:latin typeface="+mn-lt"/>
                          <a:ea typeface="+mn-ea"/>
                          <a:cs typeface="+mn-cs"/>
                        </a:rPr>
                        <a:t>遅れ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530561"/>
                  </a:ext>
                </a:extLst>
              </a:tr>
            </a:tbl>
          </a:graphicData>
        </a:graphic>
      </p:graphicFrame>
      <p:sp>
        <p:nvSpPr>
          <p:cNvPr id="7" name="サブタイトル 2"/>
          <p:cNvSpPr txBox="1">
            <a:spLocks/>
          </p:cNvSpPr>
          <p:nvPr/>
        </p:nvSpPr>
        <p:spPr>
          <a:xfrm>
            <a:off x="9216621" y="6373512"/>
            <a:ext cx="684237" cy="455514"/>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14</a:t>
            </a:r>
            <a:endParaRPr lang="zh-TW" altLang="en-US" sz="2000" dirty="0"/>
          </a:p>
        </p:txBody>
      </p:sp>
      <p:sp>
        <p:nvSpPr>
          <p:cNvPr id="8" name="タイトル 1"/>
          <p:cNvSpPr txBox="1">
            <a:spLocks/>
          </p:cNvSpPr>
          <p:nvPr/>
        </p:nvSpPr>
        <p:spPr>
          <a:xfrm>
            <a:off x="128464" y="356795"/>
            <a:ext cx="2304256" cy="436375"/>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chemeClr val="tx2"/>
                </a:solidFill>
              </a:rPr>
              <a:t>「はま」が潤う！</a:t>
            </a:r>
          </a:p>
        </p:txBody>
      </p:sp>
      <p:sp>
        <p:nvSpPr>
          <p:cNvPr id="9" name="タイトル 1"/>
          <p:cNvSpPr txBox="1">
            <a:spLocks/>
          </p:cNvSpPr>
          <p:nvPr/>
        </p:nvSpPr>
        <p:spPr>
          <a:xfrm>
            <a:off x="128464" y="3145985"/>
            <a:ext cx="2736304" cy="44333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rgbClr val="FF6600"/>
                </a:solidFill>
              </a:rPr>
              <a:t>「まち」に届ける！</a:t>
            </a:r>
          </a:p>
        </p:txBody>
      </p:sp>
      <p:sp>
        <p:nvSpPr>
          <p:cNvPr id="10" name="タイトル 1"/>
          <p:cNvSpPr txBox="1">
            <a:spLocks/>
          </p:cNvSpPr>
          <p:nvPr/>
        </p:nvSpPr>
        <p:spPr>
          <a:xfrm>
            <a:off x="2560369" y="1299"/>
            <a:ext cx="7272808" cy="918000"/>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t>数値目標の進捗状況</a:t>
            </a:r>
          </a:p>
        </p:txBody>
      </p:sp>
    </p:spTree>
    <p:extLst>
      <p:ext uri="{BB962C8B-B14F-4D97-AF65-F5344CB8AC3E}">
        <p14:creationId xmlns:p14="http://schemas.microsoft.com/office/powerpoint/2010/main" val="372833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798984"/>
          </a:xfrm>
        </p:spPr>
        <p:txBody>
          <a:bodyPr>
            <a:noAutofit/>
          </a:bodyPr>
          <a:lstStyle/>
          <a:p>
            <a:r>
              <a:rPr kumimoji="1" lang="ja-JP" altLang="en-US" sz="4400" b="1" dirty="0"/>
              <a:t>新・大阪府豊かな海づくりプラン</a:t>
            </a:r>
          </a:p>
        </p:txBody>
      </p:sp>
      <p:sp>
        <p:nvSpPr>
          <p:cNvPr id="5" name="フリーフォーム: 図形 4">
            <a:extLst>
              <a:ext uri="{FF2B5EF4-FFF2-40B4-BE49-F238E27FC236}">
                <a16:creationId xmlns:a16="http://schemas.microsoft.com/office/drawing/2014/main" id="{5488F972-4727-4D24-8CAE-DA159925610F}"/>
              </a:ext>
            </a:extLst>
          </p:cNvPr>
          <p:cNvSpPr/>
          <p:nvPr/>
        </p:nvSpPr>
        <p:spPr>
          <a:xfrm>
            <a:off x="2915599" y="1628800"/>
            <a:ext cx="6023749" cy="1683228"/>
          </a:xfrm>
          <a:custGeom>
            <a:avLst/>
            <a:gdLst>
              <a:gd name="connsiteX0" fmla="*/ 280543 w 1683227"/>
              <a:gd name="connsiteY0" fmla="*/ 0 h 6023748"/>
              <a:gd name="connsiteX1" fmla="*/ 1402684 w 1683227"/>
              <a:gd name="connsiteY1" fmla="*/ 0 h 6023748"/>
              <a:gd name="connsiteX2" fmla="*/ 1683227 w 1683227"/>
              <a:gd name="connsiteY2" fmla="*/ 280543 h 6023748"/>
              <a:gd name="connsiteX3" fmla="*/ 1683227 w 1683227"/>
              <a:gd name="connsiteY3" fmla="*/ 6023748 h 6023748"/>
              <a:gd name="connsiteX4" fmla="*/ 1683227 w 1683227"/>
              <a:gd name="connsiteY4" fmla="*/ 6023748 h 6023748"/>
              <a:gd name="connsiteX5" fmla="*/ 0 w 1683227"/>
              <a:gd name="connsiteY5" fmla="*/ 6023748 h 6023748"/>
              <a:gd name="connsiteX6" fmla="*/ 0 w 1683227"/>
              <a:gd name="connsiteY6" fmla="*/ 6023748 h 6023748"/>
              <a:gd name="connsiteX7" fmla="*/ 0 w 1683227"/>
              <a:gd name="connsiteY7" fmla="*/ 280543 h 6023748"/>
              <a:gd name="connsiteX8" fmla="*/ 280543 w 1683227"/>
              <a:gd name="connsiteY8" fmla="*/ 0 h 602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227" h="6023748">
                <a:moveTo>
                  <a:pt x="1683227" y="1003978"/>
                </a:moveTo>
                <a:lnTo>
                  <a:pt x="1683227" y="5019770"/>
                </a:lnTo>
                <a:cubicBezTo>
                  <a:pt x="1683227" y="5574252"/>
                  <a:pt x="1648129" y="6023746"/>
                  <a:pt x="1604834" y="6023746"/>
                </a:cubicBezTo>
                <a:lnTo>
                  <a:pt x="0" y="6023746"/>
                </a:lnTo>
                <a:lnTo>
                  <a:pt x="0" y="6023746"/>
                </a:lnTo>
                <a:lnTo>
                  <a:pt x="0" y="2"/>
                </a:lnTo>
                <a:lnTo>
                  <a:pt x="0" y="2"/>
                </a:lnTo>
                <a:lnTo>
                  <a:pt x="1604834" y="2"/>
                </a:lnTo>
                <a:cubicBezTo>
                  <a:pt x="1648129" y="2"/>
                  <a:pt x="1683227" y="449496"/>
                  <a:pt x="1683227" y="1003978"/>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5993" rIns="329818" bIns="205994"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latin typeface="Meiryo UI" panose="020B0604030504040204" pitchFamily="50" charset="-128"/>
                <a:ea typeface="Meiryo UI" panose="020B0604030504040204" pitchFamily="50" charset="-128"/>
              </a:rPr>
              <a:t>府内の水産業の振興に関する施策を府が総合的かつ計画的に実施するための行動計画</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水産基本法、水産基本計画（</a:t>
            </a:r>
            <a:r>
              <a:rPr kumimoji="1" lang="en-US" altLang="ja-JP" sz="1600" kern="1200" dirty="0">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変更）を踏まえ策定</a:t>
            </a: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rPr>
              <a:t>府民及び漁業者アンケート結果を反映させ策定</a:t>
            </a:r>
          </a:p>
        </p:txBody>
      </p:sp>
      <p:sp>
        <p:nvSpPr>
          <p:cNvPr id="6" name="フリーフォーム: 図形 5">
            <a:extLst>
              <a:ext uri="{FF2B5EF4-FFF2-40B4-BE49-F238E27FC236}">
                <a16:creationId xmlns:a16="http://schemas.microsoft.com/office/drawing/2014/main" id="{75EB5C7D-204A-4483-B354-29CDD08D9EFF}"/>
              </a:ext>
            </a:extLst>
          </p:cNvPr>
          <p:cNvSpPr/>
          <p:nvPr/>
        </p:nvSpPr>
        <p:spPr>
          <a:xfrm>
            <a:off x="704528" y="1635536"/>
            <a:ext cx="1996651" cy="1683187"/>
          </a:xfrm>
          <a:custGeom>
            <a:avLst/>
            <a:gdLst>
              <a:gd name="connsiteX0" fmla="*/ 0 w 1996651"/>
              <a:gd name="connsiteY0" fmla="*/ 280537 h 1683187"/>
              <a:gd name="connsiteX1" fmla="*/ 280537 w 1996651"/>
              <a:gd name="connsiteY1" fmla="*/ 0 h 1683187"/>
              <a:gd name="connsiteX2" fmla="*/ 1716114 w 1996651"/>
              <a:gd name="connsiteY2" fmla="*/ 0 h 1683187"/>
              <a:gd name="connsiteX3" fmla="*/ 1996651 w 1996651"/>
              <a:gd name="connsiteY3" fmla="*/ 280537 h 1683187"/>
              <a:gd name="connsiteX4" fmla="*/ 1996651 w 1996651"/>
              <a:gd name="connsiteY4" fmla="*/ 1402650 h 1683187"/>
              <a:gd name="connsiteX5" fmla="*/ 1716114 w 1996651"/>
              <a:gd name="connsiteY5" fmla="*/ 1683187 h 1683187"/>
              <a:gd name="connsiteX6" fmla="*/ 280537 w 1996651"/>
              <a:gd name="connsiteY6" fmla="*/ 1683187 h 1683187"/>
              <a:gd name="connsiteX7" fmla="*/ 0 w 1996651"/>
              <a:gd name="connsiteY7" fmla="*/ 1402650 h 1683187"/>
              <a:gd name="connsiteX8" fmla="*/ 0 w 1996651"/>
              <a:gd name="connsiteY8" fmla="*/ 280537 h 168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651" h="1683187">
                <a:moveTo>
                  <a:pt x="0" y="280537"/>
                </a:moveTo>
                <a:cubicBezTo>
                  <a:pt x="0" y="125601"/>
                  <a:pt x="125601" y="0"/>
                  <a:pt x="280537" y="0"/>
                </a:cubicBezTo>
                <a:lnTo>
                  <a:pt x="1716114" y="0"/>
                </a:lnTo>
                <a:cubicBezTo>
                  <a:pt x="1871050" y="0"/>
                  <a:pt x="1996651" y="125601"/>
                  <a:pt x="1996651" y="280537"/>
                </a:cubicBezTo>
                <a:lnTo>
                  <a:pt x="1996651" y="1402650"/>
                </a:lnTo>
                <a:cubicBezTo>
                  <a:pt x="1996651" y="1557586"/>
                  <a:pt x="1871050" y="1683187"/>
                  <a:pt x="1716114" y="1683187"/>
                </a:cubicBezTo>
                <a:lnTo>
                  <a:pt x="280537" y="1683187"/>
                </a:lnTo>
                <a:cubicBezTo>
                  <a:pt x="125601" y="1683187"/>
                  <a:pt x="0" y="1557586"/>
                  <a:pt x="0" y="1402650"/>
                </a:cubicBezTo>
                <a:lnTo>
                  <a:pt x="0" y="2805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0"/>
            </a:schemeClr>
          </a:fillRef>
          <a:effectRef idx="1">
            <a:schemeClr val="accent1">
              <a:alpha val="90000"/>
              <a:hueOff val="0"/>
              <a:satOff val="0"/>
              <a:lumOff val="0"/>
              <a:alphaOff val="0"/>
            </a:schemeClr>
          </a:effectRef>
          <a:fontRef idx="minor">
            <a:schemeClr val="dk1"/>
          </a:fontRef>
        </p:style>
        <p:txBody>
          <a:bodyPr spcFirstLastPara="0" vert="horz" wrap="square" lIns="204086" tIns="143126" rIns="204086" bIns="143126"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位置づけ</a:t>
            </a:r>
          </a:p>
        </p:txBody>
      </p:sp>
      <p:sp>
        <p:nvSpPr>
          <p:cNvPr id="7" name="フリーフォーム: 図形 6">
            <a:extLst>
              <a:ext uri="{FF2B5EF4-FFF2-40B4-BE49-F238E27FC236}">
                <a16:creationId xmlns:a16="http://schemas.microsoft.com/office/drawing/2014/main" id="{4038ACC0-37E8-4B5E-B018-4464603BD1E6}"/>
              </a:ext>
            </a:extLst>
          </p:cNvPr>
          <p:cNvSpPr/>
          <p:nvPr/>
        </p:nvSpPr>
        <p:spPr>
          <a:xfrm>
            <a:off x="2917496" y="3631715"/>
            <a:ext cx="6029636" cy="1607017"/>
          </a:xfrm>
          <a:custGeom>
            <a:avLst/>
            <a:gdLst>
              <a:gd name="connsiteX0" fmla="*/ 318562 w 1911332"/>
              <a:gd name="connsiteY0" fmla="*/ 0 h 6029636"/>
              <a:gd name="connsiteX1" fmla="*/ 1592770 w 1911332"/>
              <a:gd name="connsiteY1" fmla="*/ 0 h 6029636"/>
              <a:gd name="connsiteX2" fmla="*/ 1911332 w 1911332"/>
              <a:gd name="connsiteY2" fmla="*/ 318562 h 6029636"/>
              <a:gd name="connsiteX3" fmla="*/ 1911332 w 1911332"/>
              <a:gd name="connsiteY3" fmla="*/ 6029636 h 6029636"/>
              <a:gd name="connsiteX4" fmla="*/ 1911332 w 1911332"/>
              <a:gd name="connsiteY4" fmla="*/ 6029636 h 6029636"/>
              <a:gd name="connsiteX5" fmla="*/ 0 w 1911332"/>
              <a:gd name="connsiteY5" fmla="*/ 6029636 h 6029636"/>
              <a:gd name="connsiteX6" fmla="*/ 0 w 1911332"/>
              <a:gd name="connsiteY6" fmla="*/ 6029636 h 6029636"/>
              <a:gd name="connsiteX7" fmla="*/ 0 w 1911332"/>
              <a:gd name="connsiteY7" fmla="*/ 318562 h 6029636"/>
              <a:gd name="connsiteX8" fmla="*/ 318562 w 1911332"/>
              <a:gd name="connsiteY8" fmla="*/ 0 h 602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332" h="6029636">
                <a:moveTo>
                  <a:pt x="1911332" y="1004961"/>
                </a:moveTo>
                <a:lnTo>
                  <a:pt x="1911332" y="5024675"/>
                </a:lnTo>
                <a:cubicBezTo>
                  <a:pt x="1911332" y="5579699"/>
                  <a:pt x="1866121" y="6029634"/>
                  <a:pt x="1810351" y="6029634"/>
                </a:cubicBezTo>
                <a:lnTo>
                  <a:pt x="0" y="6029634"/>
                </a:lnTo>
                <a:lnTo>
                  <a:pt x="0" y="6029634"/>
                </a:lnTo>
                <a:lnTo>
                  <a:pt x="0" y="2"/>
                </a:lnTo>
                <a:lnTo>
                  <a:pt x="0" y="2"/>
                </a:lnTo>
                <a:lnTo>
                  <a:pt x="1810351" y="2"/>
                </a:lnTo>
                <a:cubicBezTo>
                  <a:pt x="1866121" y="2"/>
                  <a:pt x="1911332" y="449937"/>
                  <a:pt x="1911332" y="1004961"/>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17129" rIns="340954" bIns="217129" numCol="1" spcCol="1270" anchor="ctr" anchorCtr="0">
            <a:noAutofit/>
          </a:bodyPr>
          <a:lstStyle/>
          <a:p>
            <a:pPr marL="228600" lvl="1" indent="-228600" algn="l" defTabSz="889000">
              <a:lnSpc>
                <a:spcPct val="90000"/>
              </a:lnSpc>
              <a:spcBef>
                <a:spcPct val="0"/>
              </a:spcBef>
              <a:spcAft>
                <a:spcPct val="15000"/>
              </a:spcAft>
              <a:buChar char="•"/>
            </a:pP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年度～令和６年度（</a:t>
            </a:r>
            <a: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年間）</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889000">
              <a:lnSpc>
                <a:spcPct val="90000"/>
              </a:lnSpc>
              <a:spcBef>
                <a:spcPct val="0"/>
              </a:spcBef>
              <a:spcAft>
                <a:spcPct val="15000"/>
              </a:spcAft>
              <a:buChar char="•"/>
            </a:pP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年４月策定、令和２年５月改定</a:t>
            </a:r>
            <a:endParaRPr lang="en-US" altLang="ja-JP" sz="2100" dirty="0">
              <a:latin typeface="Meiryo UI" panose="020B0604030504040204" pitchFamily="50" charset="-128"/>
              <a:ea typeface="Meiryo UI" panose="020B0604030504040204" pitchFamily="50" charset="-128"/>
              <a:cs typeface="Meiryo UI" panose="020B0604030504040204" pitchFamily="50" charset="-128"/>
            </a:endParaRPr>
          </a:p>
          <a:p>
            <a:pPr marL="0" lvl="1" algn="l" defTabSz="889000">
              <a:lnSpc>
                <a:spcPct val="90000"/>
              </a:lnSpc>
              <a:spcBef>
                <a:spcPct val="0"/>
              </a:spcBef>
              <a:spcAft>
                <a:spcPct val="15000"/>
              </a:spcAft>
            </a:pP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（令和２年３月で策定後満５年を経過したため、　</a:t>
            </a:r>
            <a:b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100" kern="12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rPr>
              <a:t>等を踏まえた中間見直しを実施）</a:t>
            </a:r>
          </a:p>
        </p:txBody>
      </p:sp>
      <p:sp>
        <p:nvSpPr>
          <p:cNvPr id="8" name="フリーフォーム: 図形 7">
            <a:extLst>
              <a:ext uri="{FF2B5EF4-FFF2-40B4-BE49-F238E27FC236}">
                <a16:creationId xmlns:a16="http://schemas.microsoft.com/office/drawing/2014/main" id="{4FE9DBE5-7919-4F17-83CC-6ABB620A7BB2}"/>
              </a:ext>
            </a:extLst>
          </p:cNvPr>
          <p:cNvSpPr/>
          <p:nvPr/>
        </p:nvSpPr>
        <p:spPr>
          <a:xfrm>
            <a:off x="704528" y="3774591"/>
            <a:ext cx="1998603" cy="1316134"/>
          </a:xfrm>
          <a:custGeom>
            <a:avLst/>
            <a:gdLst>
              <a:gd name="connsiteX0" fmla="*/ 0 w 1998603"/>
              <a:gd name="connsiteY0" fmla="*/ 219360 h 1316134"/>
              <a:gd name="connsiteX1" fmla="*/ 219360 w 1998603"/>
              <a:gd name="connsiteY1" fmla="*/ 0 h 1316134"/>
              <a:gd name="connsiteX2" fmla="*/ 1779243 w 1998603"/>
              <a:gd name="connsiteY2" fmla="*/ 0 h 1316134"/>
              <a:gd name="connsiteX3" fmla="*/ 1998603 w 1998603"/>
              <a:gd name="connsiteY3" fmla="*/ 219360 h 1316134"/>
              <a:gd name="connsiteX4" fmla="*/ 1998603 w 1998603"/>
              <a:gd name="connsiteY4" fmla="*/ 1096774 h 1316134"/>
              <a:gd name="connsiteX5" fmla="*/ 1779243 w 1998603"/>
              <a:gd name="connsiteY5" fmla="*/ 1316134 h 1316134"/>
              <a:gd name="connsiteX6" fmla="*/ 219360 w 1998603"/>
              <a:gd name="connsiteY6" fmla="*/ 1316134 h 1316134"/>
              <a:gd name="connsiteX7" fmla="*/ 0 w 1998603"/>
              <a:gd name="connsiteY7" fmla="*/ 1096774 h 1316134"/>
              <a:gd name="connsiteX8" fmla="*/ 0 w 1998603"/>
              <a:gd name="connsiteY8" fmla="*/ 219360 h 13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603" h="1316134">
                <a:moveTo>
                  <a:pt x="0" y="219360"/>
                </a:moveTo>
                <a:cubicBezTo>
                  <a:pt x="0" y="98211"/>
                  <a:pt x="98211" y="0"/>
                  <a:pt x="219360" y="0"/>
                </a:cubicBezTo>
                <a:lnTo>
                  <a:pt x="1779243" y="0"/>
                </a:lnTo>
                <a:cubicBezTo>
                  <a:pt x="1900392" y="0"/>
                  <a:pt x="1998603" y="98211"/>
                  <a:pt x="1998603" y="219360"/>
                </a:cubicBezTo>
                <a:lnTo>
                  <a:pt x="1998603" y="1096774"/>
                </a:lnTo>
                <a:cubicBezTo>
                  <a:pt x="1998603" y="1217923"/>
                  <a:pt x="1900392" y="1316134"/>
                  <a:pt x="1779243" y="1316134"/>
                </a:cubicBezTo>
                <a:lnTo>
                  <a:pt x="219360" y="1316134"/>
                </a:lnTo>
                <a:cubicBezTo>
                  <a:pt x="98211" y="1316134"/>
                  <a:pt x="0" y="1217923"/>
                  <a:pt x="0" y="1096774"/>
                </a:cubicBezTo>
                <a:lnTo>
                  <a:pt x="0" y="21936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20000"/>
            </a:schemeClr>
          </a:fillRef>
          <a:effectRef idx="1">
            <a:schemeClr val="accent1">
              <a:alpha val="90000"/>
              <a:hueOff val="0"/>
              <a:satOff val="0"/>
              <a:lumOff val="0"/>
              <a:alphaOff val="-20000"/>
            </a:schemeClr>
          </a:effectRef>
          <a:fontRef idx="minor">
            <a:schemeClr val="dk1"/>
          </a:fontRef>
        </p:style>
        <p:txBody>
          <a:bodyPr spcFirstLastPara="0" vert="horz" wrap="square" lIns="186168" tIns="125208" rIns="186168" bIns="125208"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9" name="フリーフォーム: 図形 8">
            <a:extLst>
              <a:ext uri="{FF2B5EF4-FFF2-40B4-BE49-F238E27FC236}">
                <a16:creationId xmlns:a16="http://schemas.microsoft.com/office/drawing/2014/main" id="{BB1BB903-CC76-40BB-B5A8-5BD2233330F4}"/>
              </a:ext>
            </a:extLst>
          </p:cNvPr>
          <p:cNvSpPr/>
          <p:nvPr/>
        </p:nvSpPr>
        <p:spPr>
          <a:xfrm>
            <a:off x="2919395" y="5468651"/>
            <a:ext cx="6035530" cy="1123736"/>
          </a:xfrm>
          <a:custGeom>
            <a:avLst/>
            <a:gdLst>
              <a:gd name="connsiteX0" fmla="*/ 187293 w 1123736"/>
              <a:gd name="connsiteY0" fmla="*/ 0 h 6035530"/>
              <a:gd name="connsiteX1" fmla="*/ 936443 w 1123736"/>
              <a:gd name="connsiteY1" fmla="*/ 0 h 6035530"/>
              <a:gd name="connsiteX2" fmla="*/ 1123736 w 1123736"/>
              <a:gd name="connsiteY2" fmla="*/ 187293 h 6035530"/>
              <a:gd name="connsiteX3" fmla="*/ 1123736 w 1123736"/>
              <a:gd name="connsiteY3" fmla="*/ 6035530 h 6035530"/>
              <a:gd name="connsiteX4" fmla="*/ 1123736 w 1123736"/>
              <a:gd name="connsiteY4" fmla="*/ 6035530 h 6035530"/>
              <a:gd name="connsiteX5" fmla="*/ 0 w 1123736"/>
              <a:gd name="connsiteY5" fmla="*/ 6035530 h 6035530"/>
              <a:gd name="connsiteX6" fmla="*/ 0 w 1123736"/>
              <a:gd name="connsiteY6" fmla="*/ 6035530 h 6035530"/>
              <a:gd name="connsiteX7" fmla="*/ 0 w 1123736"/>
              <a:gd name="connsiteY7" fmla="*/ 187293 h 6035530"/>
              <a:gd name="connsiteX8" fmla="*/ 187293 w 1123736"/>
              <a:gd name="connsiteY8" fmla="*/ 0 h 60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736" h="6035530">
                <a:moveTo>
                  <a:pt x="1123736" y="1005943"/>
                </a:moveTo>
                <a:lnTo>
                  <a:pt x="1123736" y="5029587"/>
                </a:lnTo>
                <a:cubicBezTo>
                  <a:pt x="1123736" y="5585152"/>
                  <a:pt x="1108123" y="6035527"/>
                  <a:pt x="1088865" y="6035527"/>
                </a:cubicBezTo>
                <a:lnTo>
                  <a:pt x="0" y="6035527"/>
                </a:lnTo>
                <a:lnTo>
                  <a:pt x="0" y="6035527"/>
                </a:lnTo>
                <a:lnTo>
                  <a:pt x="0" y="3"/>
                </a:lnTo>
                <a:lnTo>
                  <a:pt x="0" y="3"/>
                </a:lnTo>
                <a:lnTo>
                  <a:pt x="1088865" y="3"/>
                </a:lnTo>
                <a:cubicBezTo>
                  <a:pt x="1108123" y="3"/>
                  <a:pt x="1123736" y="450378"/>
                  <a:pt x="1123736" y="1005943"/>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78681" rIns="302506" bIns="178681" numCol="1" spcCol="1270" anchor="ctr" anchorCtr="0">
            <a:noAutofit/>
          </a:bodyPr>
          <a:lstStyle/>
          <a:p>
            <a:pPr marL="228600" lvl="1" indent="-228600" algn="l" defTabSz="889000">
              <a:lnSpc>
                <a:spcPct val="90000"/>
              </a:lnSpc>
              <a:spcBef>
                <a:spcPct val="0"/>
              </a:spcBef>
              <a:spcAft>
                <a:spcPct val="15000"/>
              </a:spcAft>
              <a:buChar char="•"/>
            </a:pP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大阪府豊かな海づくりプラン推進懇話会にて</a:t>
            </a:r>
            <a:br>
              <a:rPr lang="en-US" altLang="ja-JP" sz="2100" kern="1200" dirty="0">
                <a:latin typeface="Meiryo UI" panose="020B0604030504040204" pitchFamily="50" charset="-128"/>
                <a:ea typeface="Meiryo UI" panose="020B0604030504040204" pitchFamily="50" charset="-128"/>
                <a:cs typeface="Meiryo UI" panose="020B0604030504040204" pitchFamily="50" charset="-128"/>
              </a:rPr>
            </a:br>
            <a:r>
              <a:rPr lang="ja-JP" altLang="en-US" sz="2100" kern="1200" dirty="0">
                <a:latin typeface="Meiryo UI" panose="020B0604030504040204" pitchFamily="50" charset="-128"/>
                <a:ea typeface="Meiryo UI" panose="020B0604030504040204" pitchFamily="50" charset="-128"/>
                <a:cs typeface="Meiryo UI" panose="020B0604030504040204" pitchFamily="50" charset="-128"/>
              </a:rPr>
              <a:t>毎年度進捗状況を報告し、意見を求める</a:t>
            </a:r>
            <a:endParaRPr kumimoji="1" lang="ja-JP" altLang="en-US" sz="2100" kern="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リーフォーム: 図形 9">
            <a:extLst>
              <a:ext uri="{FF2B5EF4-FFF2-40B4-BE49-F238E27FC236}">
                <a16:creationId xmlns:a16="http://schemas.microsoft.com/office/drawing/2014/main" id="{7306912B-F7A2-4C6A-B05C-F935D128FAC6}"/>
              </a:ext>
            </a:extLst>
          </p:cNvPr>
          <p:cNvSpPr/>
          <p:nvPr/>
        </p:nvSpPr>
        <p:spPr>
          <a:xfrm>
            <a:off x="704528" y="5467849"/>
            <a:ext cx="2000556" cy="1129502"/>
          </a:xfrm>
          <a:custGeom>
            <a:avLst/>
            <a:gdLst>
              <a:gd name="connsiteX0" fmla="*/ 0 w 2000556"/>
              <a:gd name="connsiteY0" fmla="*/ 188254 h 1129502"/>
              <a:gd name="connsiteX1" fmla="*/ 188254 w 2000556"/>
              <a:gd name="connsiteY1" fmla="*/ 0 h 1129502"/>
              <a:gd name="connsiteX2" fmla="*/ 1812302 w 2000556"/>
              <a:gd name="connsiteY2" fmla="*/ 0 h 1129502"/>
              <a:gd name="connsiteX3" fmla="*/ 2000556 w 2000556"/>
              <a:gd name="connsiteY3" fmla="*/ 188254 h 1129502"/>
              <a:gd name="connsiteX4" fmla="*/ 2000556 w 2000556"/>
              <a:gd name="connsiteY4" fmla="*/ 941248 h 1129502"/>
              <a:gd name="connsiteX5" fmla="*/ 1812302 w 2000556"/>
              <a:gd name="connsiteY5" fmla="*/ 1129502 h 1129502"/>
              <a:gd name="connsiteX6" fmla="*/ 188254 w 2000556"/>
              <a:gd name="connsiteY6" fmla="*/ 1129502 h 1129502"/>
              <a:gd name="connsiteX7" fmla="*/ 0 w 2000556"/>
              <a:gd name="connsiteY7" fmla="*/ 941248 h 1129502"/>
              <a:gd name="connsiteX8" fmla="*/ 0 w 2000556"/>
              <a:gd name="connsiteY8" fmla="*/ 188254 h 11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556" h="1129502">
                <a:moveTo>
                  <a:pt x="0" y="188254"/>
                </a:moveTo>
                <a:cubicBezTo>
                  <a:pt x="0" y="84284"/>
                  <a:pt x="84284" y="0"/>
                  <a:pt x="188254" y="0"/>
                </a:cubicBezTo>
                <a:lnTo>
                  <a:pt x="1812302" y="0"/>
                </a:lnTo>
                <a:cubicBezTo>
                  <a:pt x="1916272" y="0"/>
                  <a:pt x="2000556" y="84284"/>
                  <a:pt x="2000556" y="188254"/>
                </a:cubicBezTo>
                <a:lnTo>
                  <a:pt x="2000556" y="941248"/>
                </a:lnTo>
                <a:cubicBezTo>
                  <a:pt x="2000556" y="1045218"/>
                  <a:pt x="1916272" y="1129502"/>
                  <a:pt x="1812302" y="1129502"/>
                </a:cubicBezTo>
                <a:lnTo>
                  <a:pt x="188254" y="1129502"/>
                </a:lnTo>
                <a:cubicBezTo>
                  <a:pt x="84284" y="1129502"/>
                  <a:pt x="0" y="1045218"/>
                  <a:pt x="0" y="941248"/>
                </a:cubicBezTo>
                <a:lnTo>
                  <a:pt x="0" y="18825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alpha val="90000"/>
              <a:hueOff val="0"/>
              <a:satOff val="0"/>
              <a:lumOff val="0"/>
              <a:alphaOff val="-40000"/>
            </a:schemeClr>
          </a:fillRef>
          <a:effectRef idx="1">
            <a:schemeClr val="accent1">
              <a:alpha val="90000"/>
              <a:hueOff val="0"/>
              <a:satOff val="0"/>
              <a:lumOff val="0"/>
              <a:alphaOff val="-40000"/>
            </a:schemeClr>
          </a:effectRef>
          <a:fontRef idx="minor">
            <a:schemeClr val="dk1"/>
          </a:fontRef>
        </p:style>
        <p:txBody>
          <a:bodyPr spcFirstLastPara="0" vert="horz" wrap="square" lIns="177058" tIns="116098" rIns="177058" bIns="116098"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Meiryo UI" panose="020B0604030504040204" pitchFamily="50" charset="-128"/>
                <a:ea typeface="Meiryo UI" panose="020B0604030504040204" pitchFamily="50" charset="-128"/>
                <a:cs typeface="Meiryo UI" panose="020B0604030504040204" pitchFamily="50" charset="-128"/>
              </a:rPr>
              <a:t>進行管理</a:t>
            </a:r>
          </a:p>
        </p:txBody>
      </p:sp>
      <p:sp>
        <p:nvSpPr>
          <p:cNvPr id="4"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２</a:t>
            </a:r>
            <a:endParaRPr lang="zh-TW" altLang="en-US" sz="2000" dirty="0"/>
          </a:p>
        </p:txBody>
      </p:sp>
    </p:spTree>
    <p:extLst>
      <p:ext uri="{BB962C8B-B14F-4D97-AF65-F5344CB8AC3E}">
        <p14:creationId xmlns:p14="http://schemas.microsoft.com/office/powerpoint/2010/main" val="127396950"/>
      </p:ext>
    </p:extLst>
  </p:cSld>
  <p:clrMapOvr>
    <a:masterClrMapping/>
  </p:clrMapOvr>
  <mc:AlternateContent xmlns:mc="http://schemas.openxmlformats.org/markup-compatibility/2006" xmlns:p14="http://schemas.microsoft.com/office/powerpoint/2010/main">
    <mc:Choice Requires="p14">
      <p:transition spd="slow" p14:dur="2000" advTm="48143"/>
    </mc:Choice>
    <mc:Fallback xmlns="">
      <p:transition spd="slow" advTm="4814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00" y="540000"/>
            <a:ext cx="8303965" cy="887898"/>
          </a:xfrm>
        </p:spPr>
        <p:txBody>
          <a:bodyPr>
            <a:noAutofit/>
          </a:bodyPr>
          <a:lstStyle/>
          <a:p>
            <a:r>
              <a:rPr kumimoji="1" lang="ja-JP" altLang="en-US" sz="4400" b="1" dirty="0"/>
              <a:t>プランの基本目標</a:t>
            </a:r>
          </a:p>
        </p:txBody>
      </p:sp>
      <p:sp>
        <p:nvSpPr>
          <p:cNvPr id="17" name="角丸四角形 16"/>
          <p:cNvSpPr/>
          <p:nvPr/>
        </p:nvSpPr>
        <p:spPr>
          <a:xfrm>
            <a:off x="1017106" y="1705364"/>
            <a:ext cx="7840256" cy="1598553"/>
          </a:xfrm>
          <a:prstGeom prst="roundRect">
            <a:avLst>
              <a:gd name="adj" fmla="val 14967"/>
            </a:avLst>
          </a:prstGeom>
          <a:solidFill>
            <a:srgbClr val="000066"/>
          </a:solidFill>
          <a:ln w="889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ctr" anchorCtr="0" forceAA="0" compatLnSpc="1">
            <a:prstTxWarp prst="textNoShape">
              <a:avLst/>
            </a:prstTxWarp>
            <a:noAutofit/>
          </a:bodyPr>
          <a:lstStyle/>
          <a:p>
            <a:pPr algn="ctr">
              <a:spcAft>
                <a:spcPts val="0"/>
              </a:spcAft>
            </a:pPr>
            <a:r>
              <a:rPr lang="ja-JP" sz="3600" b="1" i="1" kern="100" dirty="0">
                <a:solidFill>
                  <a:srgbClr val="FFFFFF"/>
                </a:solidFill>
                <a:effectLst/>
                <a:ea typeface="HGP創英角ｺﾞｼｯｸUB"/>
                <a:cs typeface="Times New Roman"/>
              </a:rPr>
              <a:t>「はま」が潤い、豊かな恵みを</a:t>
            </a:r>
            <a:endParaRPr lang="en-US" altLang="ja-JP" sz="3600" b="1" i="1" kern="100" dirty="0">
              <a:solidFill>
                <a:srgbClr val="FFFFFF"/>
              </a:solidFill>
              <a:effectLst/>
              <a:ea typeface="HGP創英角ｺﾞｼｯｸUB"/>
              <a:cs typeface="Times New Roman"/>
            </a:endParaRPr>
          </a:p>
          <a:p>
            <a:pPr algn="ctr">
              <a:spcAft>
                <a:spcPts val="0"/>
              </a:spcAft>
            </a:pPr>
            <a:r>
              <a:rPr lang="ja-JP" sz="3600" b="1" i="1" kern="100" dirty="0">
                <a:solidFill>
                  <a:srgbClr val="FFFFFF"/>
                </a:solidFill>
                <a:effectLst/>
                <a:ea typeface="HGP創英角ｺﾞｼｯｸUB"/>
                <a:cs typeface="Times New Roman"/>
              </a:rPr>
              <a:t>「まち」に届ける海づくり</a:t>
            </a:r>
            <a:endParaRPr lang="ja-JP" sz="3600" kern="100" dirty="0">
              <a:effectLst/>
              <a:ea typeface="ＭＳ 明朝"/>
              <a:cs typeface="Times New Roman"/>
            </a:endParaRPr>
          </a:p>
        </p:txBody>
      </p:sp>
      <p:sp>
        <p:nvSpPr>
          <p:cNvPr id="25" name="テキスト ボックス 24"/>
          <p:cNvSpPr txBox="1"/>
          <p:nvPr/>
        </p:nvSpPr>
        <p:spPr>
          <a:xfrm>
            <a:off x="1208584" y="3492729"/>
            <a:ext cx="7699544" cy="830997"/>
          </a:xfrm>
          <a:prstGeom prst="rect">
            <a:avLst/>
          </a:prstGeom>
          <a:noFill/>
        </p:spPr>
        <p:txBody>
          <a:bodyPr wrap="none" rtlCol="0">
            <a:spAutoFit/>
          </a:bodyPr>
          <a:lstStyle/>
          <a:p>
            <a:r>
              <a:rPr lang="ja-JP" altLang="en-US" sz="2400" dirty="0">
                <a:latin typeface="+mn-ea"/>
              </a:rPr>
              <a:t>「はま」（漁業地区）の生活が豊かになり活性化するとともに、</a:t>
            </a:r>
            <a:endParaRPr lang="en-US" altLang="ja-JP" sz="2400" dirty="0">
              <a:latin typeface="+mn-ea"/>
            </a:endParaRPr>
          </a:p>
          <a:p>
            <a:r>
              <a:rPr lang="ja-JP" altLang="en-US" sz="2400" dirty="0">
                <a:latin typeface="+mn-ea"/>
              </a:rPr>
              <a:t>「まち」においても豊かな生活の実現をめざすもの</a:t>
            </a:r>
            <a:endParaRPr kumimoji="1" lang="ja-JP" altLang="en-US" sz="2400" dirty="0">
              <a:latin typeface="+mn-ea"/>
            </a:endParaRPr>
          </a:p>
        </p:txBody>
      </p:sp>
      <p:sp>
        <p:nvSpPr>
          <p:cNvPr id="12"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３</a:t>
            </a:r>
            <a:endParaRPr lang="zh-TW" altLang="en-US" sz="2000" dirty="0"/>
          </a:p>
        </p:txBody>
      </p:sp>
      <p:grpSp>
        <p:nvGrpSpPr>
          <p:cNvPr id="6" name="グループ化 3"/>
          <p:cNvGrpSpPr>
            <a:grpSpLocks/>
          </p:cNvGrpSpPr>
          <p:nvPr/>
        </p:nvGrpSpPr>
        <p:grpSpPr bwMode="auto">
          <a:xfrm>
            <a:off x="762956" y="5431299"/>
            <a:ext cx="8330538" cy="1293971"/>
            <a:chOff x="263083" y="5156667"/>
            <a:chExt cx="4563223" cy="938874"/>
          </a:xfrm>
        </p:grpSpPr>
        <p:sp>
          <p:nvSpPr>
            <p:cNvPr id="9" name="右矢印 8" descr="右矢印の図です。" title="右矢印の図"/>
            <p:cNvSpPr/>
            <p:nvPr/>
          </p:nvSpPr>
          <p:spPr>
            <a:xfrm>
              <a:off x="2578037" y="5398097"/>
              <a:ext cx="219111" cy="4034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0"/>
                </a:spcBef>
                <a:spcAft>
                  <a:spcPts val="0"/>
                </a:spcAft>
                <a:defRPr/>
              </a:pPr>
              <a:endParaRPr lang="ja-JP" altLang="en-US">
                <a:latin typeface="Meiryo UI" panose="020B0604030504040204" pitchFamily="50" charset="-128"/>
                <a:ea typeface="Meiryo UI" panose="020B0604030504040204" pitchFamily="50" charset="-128"/>
              </a:endParaRPr>
            </a:p>
          </p:txBody>
        </p:sp>
        <p:sp>
          <p:nvSpPr>
            <p:cNvPr id="10" name="テキスト ボックス 2" descr="１海の環境を豊かにする&#10;２水産資源を豊かにする&#10;３漁業者の生活を豊かにする" title="はまが潤うの取組方向"/>
            <p:cNvSpPr txBox="1">
              <a:spLocks noChangeArrowheads="1"/>
            </p:cNvSpPr>
            <p:nvPr/>
          </p:nvSpPr>
          <p:spPr bwMode="auto">
            <a:xfrm>
              <a:off x="263083" y="5156667"/>
              <a:ext cx="2256207" cy="938874"/>
            </a:xfrm>
            <a:prstGeom prst="roundRect">
              <a:avLst/>
            </a:prstGeom>
            <a:solidFill>
              <a:schemeClr val="tx2">
                <a:lumMod val="20000"/>
                <a:lumOff val="80000"/>
              </a:schemeClr>
            </a:solidFill>
            <a:ln w="9525">
              <a:solidFill>
                <a:srgbClr val="000000"/>
              </a:solidFill>
              <a:miter lim="800000"/>
              <a:headEnd/>
              <a:tailEnd/>
            </a:ln>
          </p:spPr>
          <p:txBody>
            <a:bodyPr lIns="54000" rIns="54000">
              <a:spAutoFit/>
            </a:bodyPr>
            <a:lstStyle/>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①海や川の環境を豊かにする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②水産資源を豊かにする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③漁業者の生活を豊かにする</a:t>
              </a:r>
            </a:p>
          </p:txBody>
        </p:sp>
        <p:sp>
          <p:nvSpPr>
            <p:cNvPr id="11" name="テキスト ボックス 2" descr="４新鮮な魚を届ける&#10;５海や川の魅力を届ける&#10;６安全・安心を届ける" title="まちに届けるの取組方向"/>
            <p:cNvSpPr txBox="1">
              <a:spLocks noChangeArrowheads="1"/>
            </p:cNvSpPr>
            <p:nvPr/>
          </p:nvSpPr>
          <p:spPr bwMode="auto">
            <a:xfrm>
              <a:off x="2838430" y="5156667"/>
              <a:ext cx="1987876" cy="938874"/>
            </a:xfrm>
            <a:prstGeom prst="roundRect">
              <a:avLst/>
            </a:prstGeom>
            <a:solidFill>
              <a:srgbClr val="FFC000"/>
            </a:solidFill>
            <a:ln w="9525">
              <a:solidFill>
                <a:srgbClr val="000000"/>
              </a:solidFill>
              <a:miter lim="800000"/>
              <a:headEnd/>
              <a:tailEnd/>
            </a:ln>
          </p:spPr>
          <p:txBody>
            <a:bodyPr lIns="54000" rIns="54000">
              <a:spAutoFit/>
            </a:bodyPr>
            <a:lstStyle/>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④新鮮な魚介類を届ける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⑤海や川の魅力を届ける</a:t>
              </a:r>
            </a:p>
            <a:p>
              <a:pPr algn="just" eaLnBrk="1" hangingPunct="1">
                <a:spcBef>
                  <a:spcPts val="600"/>
                </a:spcBef>
                <a:spcAft>
                  <a:spcPts val="0"/>
                </a:spcAft>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⑥安全・安心を届ける</a:t>
              </a:r>
            </a:p>
          </p:txBody>
        </p:sp>
      </p:grpSp>
      <p:sp>
        <p:nvSpPr>
          <p:cNvPr id="3" name="正方形/長方形 2"/>
          <p:cNvSpPr/>
          <p:nvPr/>
        </p:nvSpPr>
        <p:spPr>
          <a:xfrm>
            <a:off x="560512" y="4595061"/>
            <a:ext cx="4604146" cy="369332"/>
          </a:xfrm>
          <a:prstGeom prst="rect">
            <a:avLst/>
          </a:prstGeom>
        </p:spPr>
        <p:txBody>
          <a:bodyPr wrap="none">
            <a:spAutoFit/>
          </a:bodyPr>
          <a:lstStyle/>
          <a:p>
            <a:r>
              <a:rPr lang="ja-JP" altLang="en-US" b="1" dirty="0"/>
              <a:t>■基本目標を実現するための</a:t>
            </a:r>
            <a:r>
              <a:rPr lang="en-US" altLang="ja-JP" b="1" dirty="0"/>
              <a:t>6</a:t>
            </a:r>
            <a:r>
              <a:rPr lang="ja-JP" altLang="en-US" b="1" dirty="0" err="1"/>
              <a:t>つの</a:t>
            </a:r>
            <a:r>
              <a:rPr lang="ja-JP" altLang="en-US" b="1" dirty="0"/>
              <a:t>取組方向</a:t>
            </a:r>
            <a:endParaRPr lang="ja-JP" altLang="en-US" dirty="0"/>
          </a:p>
        </p:txBody>
      </p:sp>
      <p:sp>
        <p:nvSpPr>
          <p:cNvPr id="13" name="タイトル 1"/>
          <p:cNvSpPr txBox="1">
            <a:spLocks/>
          </p:cNvSpPr>
          <p:nvPr/>
        </p:nvSpPr>
        <p:spPr>
          <a:xfrm>
            <a:off x="1741945" y="4985557"/>
            <a:ext cx="2304256" cy="436375"/>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chemeClr val="tx2"/>
                </a:solidFill>
              </a:rPr>
              <a:t>「はま」が潤う！</a:t>
            </a:r>
          </a:p>
        </p:txBody>
      </p:sp>
      <p:sp>
        <p:nvSpPr>
          <p:cNvPr id="14" name="タイトル 1"/>
          <p:cNvSpPr txBox="1">
            <a:spLocks/>
          </p:cNvSpPr>
          <p:nvPr/>
        </p:nvSpPr>
        <p:spPr>
          <a:xfrm>
            <a:off x="6121058" y="4964393"/>
            <a:ext cx="2736304" cy="443337"/>
          </a:xfrm>
          <a:prstGeom prst="rect">
            <a:avLst/>
          </a:prstGeom>
        </p:spPr>
        <p:txBody>
          <a:bodyPr>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dirty="0">
                <a:solidFill>
                  <a:srgbClr val="FF6600"/>
                </a:solidFill>
              </a:rPr>
              <a:t>「まち」に届ける！</a:t>
            </a:r>
          </a:p>
        </p:txBody>
      </p:sp>
    </p:spTree>
    <p:custDataLst>
      <p:tags r:id="rId1"/>
    </p:custDataLst>
    <p:extLst>
      <p:ext uri="{BB962C8B-B14F-4D97-AF65-F5344CB8AC3E}">
        <p14:creationId xmlns:p14="http://schemas.microsoft.com/office/powerpoint/2010/main" val="1725953757"/>
      </p:ext>
    </p:extLst>
  </p:cSld>
  <p:clrMapOvr>
    <a:masterClrMapping/>
  </p:clrMapOvr>
  <mc:AlternateContent xmlns:mc="http://schemas.openxmlformats.org/markup-compatibility/2006" xmlns:p14="http://schemas.microsoft.com/office/powerpoint/2010/main">
    <mc:Choice Requires="p14">
      <p:transition spd="slow" p14:dur="2000" advTm="21262"/>
    </mc:Choice>
    <mc:Fallback xmlns="">
      <p:transition spd="slow" advTm="21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640" y="537724"/>
            <a:ext cx="7579020" cy="790446"/>
          </a:xfrm>
        </p:spPr>
        <p:txBody>
          <a:bodyPr>
            <a:noAutofit/>
          </a:bodyPr>
          <a:lstStyle/>
          <a:p>
            <a:r>
              <a:rPr lang="ja-JP" altLang="en-US" sz="3600" b="1" dirty="0"/>
              <a:t>６つの取組方向及び主な施策</a:t>
            </a:r>
          </a:p>
        </p:txBody>
      </p:sp>
      <p:grpSp>
        <p:nvGrpSpPr>
          <p:cNvPr id="3" name="グループ化 2"/>
          <p:cNvGrpSpPr/>
          <p:nvPr/>
        </p:nvGrpSpPr>
        <p:grpSpPr>
          <a:xfrm>
            <a:off x="122643" y="1638003"/>
            <a:ext cx="10229437" cy="2592721"/>
            <a:chOff x="717210" y="1871754"/>
            <a:chExt cx="9380936" cy="2353633"/>
          </a:xfrm>
        </p:grpSpPr>
        <p:sp>
          <p:nvSpPr>
            <p:cNvPr id="9" name="テキスト ボックス 2" descr="１海の環境を豊かにする&#10;２水産資源を豊かにする&#10;３漁業者の生活を豊かにする" title="はまが潤うの取組方向"/>
            <p:cNvSpPr txBox="1">
              <a:spLocks noChangeArrowheads="1"/>
            </p:cNvSpPr>
            <p:nvPr/>
          </p:nvSpPr>
          <p:spPr bwMode="auto">
            <a:xfrm>
              <a:off x="1252167" y="2205771"/>
              <a:ext cx="3828701" cy="1896373"/>
            </a:xfrm>
            <a:prstGeom prst="roundRect">
              <a:avLst>
                <a:gd name="adj" fmla="val 13290"/>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4400"/>
                </a:lnSpc>
                <a:spcAft>
                  <a:spcPts val="60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①海や川の環境を豊かにする</a:t>
              </a:r>
            </a:p>
            <a:p>
              <a:pPr marL="261938" indent="-261938" algn="just">
                <a:lnSpc>
                  <a:spcPts val="4400"/>
                </a:lnSpc>
                <a:spcAft>
                  <a:spcPts val="60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②水産資源を豊かにする</a:t>
              </a:r>
            </a:p>
            <a:p>
              <a:pPr marL="261938" indent="-261938" algn="just">
                <a:lnSpc>
                  <a:spcPts val="4400"/>
                </a:lnSpc>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③漁業者の生活を豊かにする</a:t>
              </a:r>
            </a:p>
          </p:txBody>
        </p:sp>
        <p:sp>
          <p:nvSpPr>
            <p:cNvPr id="15" name="テキスト ボックス 2" descr="はまが潤う！の見出しです" title="はまが潤う！"/>
            <p:cNvSpPr txBox="1">
              <a:spLocks noChangeArrowheads="1"/>
            </p:cNvSpPr>
            <p:nvPr/>
          </p:nvSpPr>
          <p:spPr bwMode="auto">
            <a:xfrm>
              <a:off x="717210" y="2167330"/>
              <a:ext cx="508045" cy="205805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17365D"/>
                  </a:solidFill>
                  <a:effectLst/>
                  <a:latin typeface="Century"/>
                  <a:ea typeface="HGP創英角ｺﾞｼｯｸUB"/>
                  <a:cs typeface="Times New Roman"/>
                </a:rPr>
                <a:t>「はま」が潤う！</a:t>
              </a:r>
              <a:endParaRPr lang="ja-JP" sz="2400" kern="100" dirty="0">
                <a:effectLst/>
                <a:latin typeface="Century"/>
                <a:ea typeface="ＭＳ 明朝"/>
                <a:cs typeface="Times New Roman"/>
              </a:endParaRPr>
            </a:p>
          </p:txBody>
        </p:sp>
        <p:sp>
          <p:nvSpPr>
            <p:cNvPr id="7" name="テキスト ボックス 2" descr="はまが潤う！の見出しです" title="はまが潤う！"/>
            <p:cNvSpPr txBox="1">
              <a:spLocks noChangeArrowheads="1"/>
            </p:cNvSpPr>
            <p:nvPr/>
          </p:nvSpPr>
          <p:spPr bwMode="auto">
            <a:xfrm>
              <a:off x="5807255" y="2435700"/>
              <a:ext cx="3960000"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漁場整備、栄養塩管理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2" descr="はまが潤う！の見出しです" title="はまが潤う！"/>
            <p:cNvSpPr txBox="1">
              <a:spLocks noChangeArrowheads="1"/>
            </p:cNvSpPr>
            <p:nvPr/>
          </p:nvSpPr>
          <p:spPr bwMode="auto">
            <a:xfrm>
              <a:off x="5807255" y="3011692"/>
              <a:ext cx="4290891"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栽培漁業、資源管理</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等</a:t>
              </a:r>
            </a:p>
          </p:txBody>
        </p:sp>
        <p:sp>
          <p:nvSpPr>
            <p:cNvPr id="12" name="テキスト ボックス 2" descr="はまが潤う！の見出しです" title="はまが潤う！"/>
            <p:cNvSpPr txBox="1">
              <a:spLocks noChangeArrowheads="1"/>
            </p:cNvSpPr>
            <p:nvPr/>
          </p:nvSpPr>
          <p:spPr bwMode="auto">
            <a:xfrm>
              <a:off x="5807255" y="3582779"/>
              <a:ext cx="3960000" cy="642608"/>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ブランド化、浜の活力再生プラン、</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６次産業化、担い手育成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descr="はまが潤う！の見出しです" title="はまが潤う！"/>
            <p:cNvSpPr txBox="1">
              <a:spLocks noChangeArrowheads="1"/>
            </p:cNvSpPr>
            <p:nvPr/>
          </p:nvSpPr>
          <p:spPr bwMode="auto">
            <a:xfrm>
              <a:off x="5281040" y="1871754"/>
              <a:ext cx="3960000" cy="419093"/>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altLang="en-US" sz="2400" kern="100" dirty="0">
                  <a:effectLst/>
                  <a:latin typeface="Meiryo UI" panose="020B0604030504040204" pitchFamily="50" charset="-128"/>
                  <a:ea typeface="Meiryo UI" panose="020B0604030504040204" pitchFamily="50" charset="-128"/>
                  <a:cs typeface="Meiryo UI" panose="020B0604030504040204" pitchFamily="50" charset="-128"/>
                </a:rPr>
                <a:t>（主な施策・全</a:t>
              </a:r>
              <a:r>
                <a:rPr lang="en-US" altLang="ja-JP" sz="2400" kern="100" dirty="0">
                  <a:effectLst/>
                  <a:latin typeface="Meiryo UI" panose="020B0604030504040204" pitchFamily="50" charset="-128"/>
                  <a:ea typeface="Meiryo UI" panose="020B0604030504040204" pitchFamily="50" charset="-128"/>
                  <a:cs typeface="Meiryo UI" panose="020B0604030504040204" pitchFamily="50" charset="-128"/>
                </a:rPr>
                <a:t>32</a:t>
              </a:r>
              <a:r>
                <a:rPr lang="ja-JP" altLang="en-US" sz="2400" kern="100" dirty="0">
                  <a:effectLst/>
                  <a:latin typeface="Meiryo UI" panose="020B0604030504040204" pitchFamily="50" charset="-128"/>
                  <a:ea typeface="Meiryo UI" panose="020B0604030504040204" pitchFamily="50" charset="-128"/>
                  <a:cs typeface="Meiryo UI" panose="020B0604030504040204" pitchFamily="50" charset="-128"/>
                </a:rPr>
                <a:t>施策）</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4808983" y="2665919"/>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808983" y="3789712"/>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808983" y="3205504"/>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４</a:t>
            </a:r>
            <a:endParaRPr lang="zh-TW" altLang="en-US" sz="2000" dirty="0"/>
          </a:p>
        </p:txBody>
      </p:sp>
      <p:grpSp>
        <p:nvGrpSpPr>
          <p:cNvPr id="6" name="グループ化 5"/>
          <p:cNvGrpSpPr/>
          <p:nvPr/>
        </p:nvGrpSpPr>
        <p:grpSpPr>
          <a:xfrm>
            <a:off x="147616" y="3895715"/>
            <a:ext cx="11282429" cy="3125507"/>
            <a:chOff x="147616" y="3895715"/>
            <a:chExt cx="11282429" cy="3125507"/>
          </a:xfrm>
        </p:grpSpPr>
        <p:grpSp>
          <p:nvGrpSpPr>
            <p:cNvPr id="5" name="グループ化 4"/>
            <p:cNvGrpSpPr/>
            <p:nvPr/>
          </p:nvGrpSpPr>
          <p:grpSpPr>
            <a:xfrm>
              <a:off x="147616" y="3895715"/>
              <a:ext cx="11282429" cy="3125507"/>
              <a:chOff x="583267" y="3565182"/>
              <a:chExt cx="11282429" cy="3125507"/>
            </a:xfrm>
          </p:grpSpPr>
          <p:sp>
            <p:nvSpPr>
              <p:cNvPr id="18" name="テキスト ボックス 2" descr="４新鮮な魚を届ける&#10;５海や川の魅力を届ける&#10;６安全・安心を届ける" title="まちに届けるの取組方向"/>
              <p:cNvSpPr txBox="1">
                <a:spLocks noChangeArrowheads="1"/>
              </p:cNvSpPr>
              <p:nvPr/>
            </p:nvSpPr>
            <p:spPr bwMode="auto">
              <a:xfrm>
                <a:off x="1104371" y="3990140"/>
                <a:ext cx="4175005" cy="2295733"/>
              </a:xfrm>
              <a:prstGeom prst="roundRect">
                <a:avLst>
                  <a:gd name="adj" fmla="val 9912"/>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marL="261938" indent="-261938" algn="just">
                  <a:lnSpc>
                    <a:spcPts val="5000"/>
                  </a:lnSpc>
                  <a:spcAft>
                    <a:spcPts val="60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④新鮮な魚介類を届ける</a:t>
                </a:r>
              </a:p>
              <a:p>
                <a:pPr marL="261938" indent="-261938" algn="just">
                  <a:lnSpc>
                    <a:spcPts val="5000"/>
                  </a:lnSpc>
                  <a:spcAft>
                    <a:spcPts val="60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⑤海や川の魅力を届ける</a:t>
                </a:r>
              </a:p>
              <a:p>
                <a:pPr marL="261938" indent="-261938" algn="just">
                  <a:lnSpc>
                    <a:spcPts val="5000"/>
                  </a:lnSpc>
                  <a:spcAft>
                    <a:spcPts val="0"/>
                  </a:spcAft>
                </a:pPr>
                <a:r>
                  <a:rPr lang="ja-JP" sz="2800" kern="100" dirty="0">
                    <a:effectLst/>
                    <a:latin typeface="Meiryo UI" panose="020B0604030504040204" pitchFamily="50" charset="-128"/>
                    <a:ea typeface="Meiryo UI" panose="020B0604030504040204" pitchFamily="50" charset="-128"/>
                    <a:cs typeface="Meiryo UI" panose="020B0604030504040204" pitchFamily="50" charset="-128"/>
                  </a:rPr>
                  <a:t>⑥安全・安心を届ける</a:t>
                </a:r>
              </a:p>
            </p:txBody>
          </p:sp>
          <p:sp>
            <p:nvSpPr>
              <p:cNvPr id="19" name="テキスト ボックス 2" descr="まちに届けるの見出しです。" title="まちに届ける！"/>
              <p:cNvSpPr txBox="1">
                <a:spLocks noChangeArrowheads="1"/>
              </p:cNvSpPr>
              <p:nvPr/>
            </p:nvSpPr>
            <p:spPr bwMode="auto">
              <a:xfrm>
                <a:off x="583267" y="3565182"/>
                <a:ext cx="553998" cy="3125507"/>
              </a:xfrm>
              <a:prstGeom prst="rect">
                <a:avLst/>
              </a:prstGeom>
              <a:noFill/>
              <a:ln w="9525">
                <a:noFill/>
                <a:miter lim="800000"/>
                <a:headEnd/>
                <a:tailEnd/>
              </a:ln>
            </p:spPr>
            <p:txBody>
              <a:bodyPr rot="0" vert="eaVert" wrap="square" lIns="91440" tIns="45720" rIns="91440" bIns="45720" anchor="t" anchorCtr="0">
                <a:spAutoFit/>
              </a:bodyPr>
              <a:lstStyle/>
              <a:p>
                <a:pPr algn="ctr">
                  <a:spcAft>
                    <a:spcPts val="0"/>
                  </a:spcAft>
                </a:pPr>
                <a:r>
                  <a:rPr lang="ja-JP" sz="2400" kern="100" dirty="0">
                    <a:solidFill>
                      <a:srgbClr val="E36C0A"/>
                    </a:solidFill>
                    <a:effectLst/>
                    <a:latin typeface="Century"/>
                    <a:ea typeface="HGP創英角ｺﾞｼｯｸUB"/>
                    <a:cs typeface="Times New Roman"/>
                  </a:rPr>
                  <a:t>「まち」に届ける！</a:t>
                </a:r>
                <a:endParaRPr lang="ja-JP" sz="2400" kern="100" dirty="0">
                  <a:effectLst/>
                  <a:latin typeface="Century"/>
                  <a:ea typeface="ＭＳ 明朝"/>
                  <a:cs typeface="Times New Roman"/>
                </a:endParaRPr>
              </a:p>
            </p:txBody>
          </p:sp>
          <p:cxnSp>
            <p:nvCxnSpPr>
              <p:cNvPr id="21" name="直線コネクタ 20"/>
              <p:cNvCxnSpPr/>
              <p:nvPr/>
            </p:nvCxnSpPr>
            <p:spPr>
              <a:xfrm>
                <a:off x="5102873" y="5145637"/>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102873" y="4473676"/>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テキスト ボックス 2" descr="はまが潤う！の見出しです" title="はまが潤う！"/>
              <p:cNvSpPr txBox="1">
                <a:spLocks noChangeArrowheads="1"/>
              </p:cNvSpPr>
              <p:nvPr/>
            </p:nvSpPr>
            <p:spPr bwMode="auto">
              <a:xfrm>
                <a:off x="6088825" y="4241660"/>
                <a:ext cx="533607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イメージアップ、</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2000" kern="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新たな販路開拓 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 descr="はまが潤う！の見出しです" title="はまが潤う！"/>
              <p:cNvSpPr txBox="1">
                <a:spLocks noChangeArrowheads="1"/>
              </p:cNvSpPr>
              <p:nvPr/>
            </p:nvSpPr>
            <p:spPr bwMode="auto">
              <a:xfrm>
                <a:off x="6088825" y="4773992"/>
                <a:ext cx="5776871" cy="707886"/>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イベント開催、希少生物保護、</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観光漁業</a:t>
                </a:r>
                <a:r>
                  <a:rPr lang="zh-TW" altLang="en-US" sz="2000" kern="1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5" name="テキスト ボックス 2" descr="はまが潤う！の見出しです" title="はまが潤う！"/>
              <p:cNvSpPr txBox="1">
                <a:spLocks noChangeArrowheads="1"/>
              </p:cNvSpPr>
              <p:nvPr/>
            </p:nvSpPr>
            <p:spPr bwMode="auto">
              <a:xfrm>
                <a:off x="6088825" y="5631138"/>
                <a:ext cx="3960000" cy="40011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地震津波対策、貝毒対策 等</a:t>
                </a:r>
                <a:endParaRPr lang="zh-TW"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4" name="直線コネクタ 33"/>
            <p:cNvCxnSpPr/>
            <p:nvPr/>
          </p:nvCxnSpPr>
          <p:spPr>
            <a:xfrm>
              <a:off x="4667222" y="6192715"/>
              <a:ext cx="86409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08119729"/>
      </p:ext>
    </p:extLst>
  </p:cSld>
  <p:clrMapOvr>
    <a:masterClrMapping/>
  </p:clrMapOvr>
  <mc:AlternateContent xmlns:mc="http://schemas.openxmlformats.org/markup-compatibility/2006" xmlns:p14="http://schemas.microsoft.com/office/powerpoint/2010/main">
    <mc:Choice Requires="p14">
      <p:transition spd="slow" p14:dur="2000" advTm="46206"/>
    </mc:Choice>
    <mc:Fallback xmlns="">
      <p:transition spd="slow" advTm="46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870992"/>
          </a:xfrm>
        </p:spPr>
        <p:txBody>
          <a:bodyPr>
            <a:noAutofit/>
          </a:bodyPr>
          <a:lstStyle/>
          <a:p>
            <a:r>
              <a:rPr kumimoji="1" lang="ja-JP" altLang="en-US" sz="4400" b="1" dirty="0"/>
              <a:t>①海や川の環境を豊かにする</a:t>
            </a:r>
          </a:p>
        </p:txBody>
      </p:sp>
      <p:sp>
        <p:nvSpPr>
          <p:cNvPr id="3" name="テキスト ボックス 2"/>
          <p:cNvSpPr txBox="1"/>
          <p:nvPr/>
        </p:nvSpPr>
        <p:spPr>
          <a:xfrm>
            <a:off x="828000" y="580468"/>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43"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ja-JP" altLang="en-US" sz="2000" dirty="0"/>
              <a:t>５</a:t>
            </a:r>
            <a:endParaRPr lang="zh-TW" altLang="en-US" sz="2000" dirty="0"/>
          </a:p>
        </p:txBody>
      </p:sp>
      <p:sp>
        <p:nvSpPr>
          <p:cNvPr id="41" name="テキスト ボックス 40"/>
          <p:cNvSpPr txBox="1"/>
          <p:nvPr/>
        </p:nvSpPr>
        <p:spPr>
          <a:xfrm>
            <a:off x="89769" y="2725124"/>
            <a:ext cx="7056784" cy="1107996"/>
          </a:xfrm>
          <a:prstGeom prst="rect">
            <a:avLst/>
          </a:prstGeom>
          <a:noFill/>
        </p:spPr>
        <p:txBody>
          <a:bodyPr wrap="square" rtlCol="0">
            <a:spAutoFit/>
          </a:bodyPr>
          <a:lstStyle/>
          <a:p>
            <a:r>
              <a:rPr lang="ja-JP" altLang="en-US" b="1" dirty="0"/>
              <a:t>■概要</a:t>
            </a:r>
            <a:endParaRPr lang="en-US" altLang="ja-JP" b="1" dirty="0"/>
          </a:p>
          <a:p>
            <a:r>
              <a:rPr lang="ja-JP" altLang="en-US" sz="1600" dirty="0">
                <a:latin typeface="+mn-ea"/>
              </a:rPr>
              <a:t>　泉佐野市以南の大阪府南部海域において、海底に着底基質（ブロック）を設置し、　</a:t>
            </a:r>
            <a:endParaRPr lang="en-US" altLang="ja-JP" sz="1600" dirty="0">
              <a:latin typeface="+mn-ea"/>
            </a:endParaRPr>
          </a:p>
          <a:p>
            <a:r>
              <a:rPr lang="ja-JP" altLang="en-US" sz="1600" dirty="0">
                <a:latin typeface="+mn-ea"/>
              </a:rPr>
              <a:t>　ハード・ソフトが一体となった取組みにより藻場の創造・保全、魚介類の生育環境の</a:t>
            </a:r>
            <a:endParaRPr lang="en-US" altLang="ja-JP" sz="1600" dirty="0">
              <a:latin typeface="+mn-ea"/>
            </a:endParaRPr>
          </a:p>
          <a:p>
            <a:r>
              <a:rPr lang="ja-JP" altLang="en-US" sz="1600" dirty="0">
                <a:latin typeface="+mn-ea"/>
              </a:rPr>
              <a:t>　向上を図る。</a:t>
            </a:r>
            <a:endParaRPr lang="en-US" altLang="ja-JP" sz="1600" dirty="0">
              <a:latin typeface="+mn-ea"/>
            </a:endParaRPr>
          </a:p>
        </p:txBody>
      </p:sp>
      <p:sp>
        <p:nvSpPr>
          <p:cNvPr id="45" name="テキスト ボックス 44"/>
          <p:cNvSpPr txBox="1"/>
          <p:nvPr/>
        </p:nvSpPr>
        <p:spPr>
          <a:xfrm>
            <a:off x="89769" y="3800254"/>
            <a:ext cx="4308606" cy="861774"/>
          </a:xfrm>
          <a:prstGeom prst="rect">
            <a:avLst/>
          </a:prstGeom>
          <a:noFill/>
        </p:spPr>
        <p:txBody>
          <a:bodyPr wrap="square" rtlCol="0">
            <a:spAutoFit/>
          </a:bodyPr>
          <a:lstStyle/>
          <a:p>
            <a:r>
              <a:rPr lang="ja-JP" altLang="en-US" b="1" dirty="0"/>
              <a:t>■目標　</a:t>
            </a:r>
            <a:r>
              <a:rPr kumimoji="1" lang="ja-JP" altLang="en-US" sz="1600" dirty="0">
                <a:latin typeface="+mn-ea"/>
              </a:rPr>
              <a:t>計画期間：</a:t>
            </a:r>
            <a:r>
              <a:rPr kumimoji="1" lang="en-US" altLang="ja-JP" sz="1600" dirty="0">
                <a:latin typeface="+mn-ea"/>
              </a:rPr>
              <a:t>R4</a:t>
            </a:r>
            <a:r>
              <a:rPr kumimoji="1" lang="ja-JP" altLang="en-US" sz="1600" dirty="0">
                <a:latin typeface="+mn-ea"/>
              </a:rPr>
              <a:t>～</a:t>
            </a:r>
            <a:r>
              <a:rPr kumimoji="1" lang="en-US" altLang="ja-JP" sz="1600" dirty="0">
                <a:latin typeface="+mn-ea"/>
              </a:rPr>
              <a:t>13</a:t>
            </a:r>
            <a:r>
              <a:rPr kumimoji="1" lang="ja-JP" altLang="en-US" sz="1600" dirty="0">
                <a:latin typeface="+mn-ea"/>
              </a:rPr>
              <a:t>年度</a:t>
            </a:r>
            <a:endParaRPr kumimoji="1" lang="en-US" altLang="ja-JP" sz="1600" dirty="0">
              <a:latin typeface="+mn-ea"/>
            </a:endParaRPr>
          </a:p>
          <a:p>
            <a:r>
              <a:rPr kumimoji="1" lang="ja-JP" altLang="en-US" sz="1600" dirty="0">
                <a:latin typeface="+mn-ea"/>
              </a:rPr>
              <a:t>　・今後</a:t>
            </a:r>
            <a:r>
              <a:rPr kumimoji="1" lang="en-US" altLang="ja-JP" sz="1600" dirty="0">
                <a:latin typeface="+mn-ea"/>
              </a:rPr>
              <a:t>10</a:t>
            </a:r>
            <a:r>
              <a:rPr kumimoji="1" lang="ja-JP" altLang="en-US" sz="1600" dirty="0">
                <a:latin typeface="+mn-ea"/>
              </a:rPr>
              <a:t>年間で新たに</a:t>
            </a:r>
            <a:r>
              <a:rPr kumimoji="1" lang="en-US" altLang="ja-JP" sz="1600" dirty="0">
                <a:latin typeface="+mn-ea"/>
              </a:rPr>
              <a:t>22</a:t>
            </a:r>
            <a:r>
              <a:rPr kumimoji="1" lang="ja-JP" altLang="en-US" sz="1600" dirty="0">
                <a:latin typeface="+mn-ea"/>
              </a:rPr>
              <a:t>㏊の藻場を創造し、</a:t>
            </a:r>
            <a:endParaRPr kumimoji="1" lang="en-US" altLang="ja-JP" sz="1600" dirty="0">
              <a:latin typeface="+mn-ea"/>
            </a:endParaRPr>
          </a:p>
          <a:p>
            <a:r>
              <a:rPr lang="ja-JP" altLang="en-US" sz="1600" dirty="0">
                <a:latin typeface="+mn-ea"/>
              </a:rPr>
              <a:t>　 </a:t>
            </a:r>
            <a:r>
              <a:rPr kumimoji="1" lang="ja-JP" altLang="en-US" sz="1600" dirty="0">
                <a:latin typeface="+mn-ea"/>
              </a:rPr>
              <a:t>藻場面積を</a:t>
            </a:r>
            <a:r>
              <a:rPr kumimoji="1" lang="en-US" altLang="ja-JP" sz="1600" dirty="0">
                <a:latin typeface="+mn-ea"/>
              </a:rPr>
              <a:t>95</a:t>
            </a:r>
            <a:r>
              <a:rPr kumimoji="1" lang="ja-JP" altLang="en-US" sz="1600" dirty="0">
                <a:latin typeface="+mn-ea"/>
              </a:rPr>
              <a:t>㏊まで回復させる</a:t>
            </a:r>
            <a:endParaRPr kumimoji="1" lang="en-US" altLang="ja-JP" sz="1600" dirty="0">
              <a:latin typeface="+mn-ea"/>
            </a:endParaRPr>
          </a:p>
        </p:txBody>
      </p:sp>
      <p:pic>
        <p:nvPicPr>
          <p:cNvPr id="12" name="図 11"/>
          <p:cNvPicPr/>
          <p:nvPr/>
        </p:nvPicPr>
        <p:blipFill rotWithShape="1">
          <a:blip r:embed="rId3"/>
          <a:srcRect l="38120" t="13177" r="39515" b="30663"/>
          <a:stretch/>
        </p:blipFill>
        <p:spPr bwMode="auto">
          <a:xfrm>
            <a:off x="7204184" y="1594477"/>
            <a:ext cx="2069296" cy="2844903"/>
          </a:xfrm>
          <a:prstGeom prst="rect">
            <a:avLst/>
          </a:prstGeom>
          <a:ln>
            <a:noFill/>
          </a:ln>
          <a:extLst>
            <a:ext uri="{53640926-AAD7-44D8-BBD7-CCE9431645EC}">
              <a14:shadowObscured xmlns:a14="http://schemas.microsoft.com/office/drawing/2010/main"/>
            </a:ext>
          </a:extLst>
        </p:spPr>
      </p:pic>
      <p:sp>
        <p:nvSpPr>
          <p:cNvPr id="11" name="テキスト ボックス 10">
            <a:extLst>
              <a:ext uri="{FF2B5EF4-FFF2-40B4-BE49-F238E27FC236}">
                <a16:creationId xmlns:a16="http://schemas.microsoft.com/office/drawing/2014/main" id="{21A40F41-7E99-44B0-B189-E038F9BA704C}"/>
              </a:ext>
            </a:extLst>
          </p:cNvPr>
          <p:cNvSpPr txBox="1"/>
          <p:nvPr/>
        </p:nvSpPr>
        <p:spPr>
          <a:xfrm>
            <a:off x="89769" y="4662028"/>
            <a:ext cx="6645718" cy="2092881"/>
          </a:xfrm>
          <a:prstGeom prst="rect">
            <a:avLst/>
          </a:prstGeom>
          <a:noFill/>
        </p:spPr>
        <p:txBody>
          <a:bodyPr wrap="square" rtlCol="0">
            <a:spAutoFit/>
          </a:bodyPr>
          <a:lstStyle/>
          <a:p>
            <a:pPr algn="just"/>
            <a:r>
              <a:rPr lang="ja-JP" altLang="en-US" b="1" dirty="0">
                <a:latin typeface="Meiryo UI" panose="020B0604030504040204" pitchFamily="50" charset="-128"/>
                <a:ea typeface="Meiryo UI" panose="020B0604030504040204" pitchFamily="50" charset="-128"/>
                <a:cs typeface="Meiryo UI" panose="020B0604030504040204" pitchFamily="50" charset="-128"/>
              </a:rPr>
              <a:t>■取組内容</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〇ハード対策（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・底質、潮流、藻場の生育範囲から、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の３地区に分け、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海底に着底基質（ブロック）を設置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〇ソフト対策（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11ha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・効率的に藻場を繁茂させるため、漁業協同組合による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維持管理や海藻のタネの供給等のソフト対策を一体的に実施</a:t>
            </a:r>
          </a:p>
        </p:txBody>
      </p:sp>
      <p:pic>
        <p:nvPicPr>
          <p:cNvPr id="13" name="図 39">
            <a:extLst>
              <a:ext uri="{FF2B5EF4-FFF2-40B4-BE49-F238E27FC236}">
                <a16:creationId xmlns:a16="http://schemas.microsoft.com/office/drawing/2014/main" id="{0B831BD1-2F4B-491D-B6AE-92F8191B3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351" y="5255644"/>
            <a:ext cx="1446213" cy="1065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テキスト ボックス 22">
            <a:extLst>
              <a:ext uri="{FF2B5EF4-FFF2-40B4-BE49-F238E27FC236}">
                <a16:creationId xmlns:a16="http://schemas.microsoft.com/office/drawing/2014/main" id="{0DD69CB9-CE7E-4B1B-8527-F990E3F7E224}"/>
              </a:ext>
            </a:extLst>
          </p:cNvPr>
          <p:cNvSpPr txBox="1"/>
          <p:nvPr/>
        </p:nvSpPr>
        <p:spPr bwMode="auto">
          <a:xfrm>
            <a:off x="7012659" y="6320856"/>
            <a:ext cx="1038225" cy="304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spcAft>
                <a:spcPts val="0"/>
              </a:spcAft>
              <a:defRPr/>
            </a:pPr>
            <a:r>
              <a:rPr lang="ja-JP" altLang="en-US" sz="1600" b="0" i="0" kern="100" dirty="0">
                <a:latin typeface="Meiryo UI" panose="020B0604030504040204" pitchFamily="50" charset="-128"/>
                <a:ea typeface="Meiryo UI" panose="020B0604030504040204" pitchFamily="50" charset="-128"/>
                <a:cs typeface="Times New Roman" panose="02020603050405020304" pitchFamily="18" charset="0"/>
              </a:rPr>
              <a:t>カジメ</a:t>
            </a:r>
            <a:endParaRPr lang="ja-JP" altLang="ja-JP" sz="1600" b="0" i="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descr="クマ, テディ, 座る, 茶色 が含まれている画像&#10;&#10;自動的に生成された説明">
            <a:extLst>
              <a:ext uri="{FF2B5EF4-FFF2-40B4-BE49-F238E27FC236}">
                <a16:creationId xmlns:a16="http://schemas.microsoft.com/office/drawing/2014/main" id="{A480B670-021D-4116-9921-D982383BAF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884" y="5272731"/>
            <a:ext cx="1381362" cy="1036021"/>
          </a:xfrm>
          <a:prstGeom prst="rect">
            <a:avLst/>
          </a:prstGeom>
          <a:ln>
            <a:solidFill>
              <a:schemeClr val="tx1"/>
            </a:solidFill>
          </a:ln>
        </p:spPr>
      </p:pic>
      <p:sp>
        <p:nvSpPr>
          <p:cNvPr id="16" name="テキスト ボックス 22">
            <a:extLst>
              <a:ext uri="{FF2B5EF4-FFF2-40B4-BE49-F238E27FC236}">
                <a16:creationId xmlns:a16="http://schemas.microsoft.com/office/drawing/2014/main" id="{1009D009-FA0A-4FC5-A5F7-1124B54A41D9}"/>
              </a:ext>
            </a:extLst>
          </p:cNvPr>
          <p:cNvSpPr txBox="1"/>
          <p:nvPr/>
        </p:nvSpPr>
        <p:spPr bwMode="auto">
          <a:xfrm>
            <a:off x="8090803" y="6308752"/>
            <a:ext cx="1503614" cy="4546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36000" rIns="36000"/>
          <a:lstStyle/>
          <a:p>
            <a:pPr marL="85725" indent="-72000" algn="ctr">
              <a:spcAft>
                <a:spcPts val="0"/>
              </a:spcAft>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ガラモ</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85725" indent="-72000" algn="ctr">
              <a:spcAft>
                <a:spcPts val="0"/>
              </a:spcAft>
              <a:defRPr/>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（ホンダワラ属）</a:t>
            </a:r>
            <a:endParaRPr lang="ja-JP" altLang="ja-JP" sz="1600" b="0" i="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2"/>
          <p:cNvSpPr txBox="1">
            <a:spLocks noChangeArrowheads="1"/>
          </p:cNvSpPr>
          <p:nvPr/>
        </p:nvSpPr>
        <p:spPr bwMode="auto">
          <a:xfrm>
            <a:off x="321727" y="1567583"/>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a:solidFill>
                  <a:schemeClr val="bg1"/>
                </a:solidFill>
                <a:effectLst/>
                <a:latin typeface="+mn-ea"/>
                <a:cs typeface="Times New Roman"/>
              </a:rPr>
              <a:t>施策１</a:t>
            </a:r>
          </a:p>
        </p:txBody>
      </p:sp>
      <p:sp>
        <p:nvSpPr>
          <p:cNvPr id="18" name="テキスト ボックス 17"/>
          <p:cNvSpPr txBox="1"/>
          <p:nvPr/>
        </p:nvSpPr>
        <p:spPr>
          <a:xfrm>
            <a:off x="1532976" y="1472604"/>
            <a:ext cx="5486063" cy="830997"/>
          </a:xfrm>
          <a:prstGeom prst="rect">
            <a:avLst/>
          </a:prstGeom>
          <a:noFill/>
        </p:spPr>
        <p:txBody>
          <a:bodyPr wrap="square" rtlCol="0">
            <a:spAutoFit/>
          </a:bodyPr>
          <a:lstStyle/>
          <a:p>
            <a:r>
              <a:rPr lang="ja-JP" altLang="ja-JP" sz="2400" b="1" dirty="0"/>
              <a:t>大阪湾の漁業生産力を底上げするための</a:t>
            </a:r>
            <a:endParaRPr lang="en-US" altLang="ja-JP" sz="2400" b="1" dirty="0"/>
          </a:p>
          <a:p>
            <a:r>
              <a:rPr lang="ja-JP" altLang="ja-JP" sz="2400" b="1" dirty="0"/>
              <a:t>広域的な漁場整備の推進</a:t>
            </a:r>
          </a:p>
        </p:txBody>
      </p:sp>
      <p:sp>
        <p:nvSpPr>
          <p:cNvPr id="19" name="正方形/長方形 18"/>
          <p:cNvSpPr/>
          <p:nvPr/>
        </p:nvSpPr>
        <p:spPr>
          <a:xfrm>
            <a:off x="74161" y="2359638"/>
            <a:ext cx="6246992" cy="369332"/>
          </a:xfrm>
          <a:prstGeom prst="rect">
            <a:avLst/>
          </a:prstGeom>
          <a:noFill/>
        </p:spPr>
        <p:txBody>
          <a:bodyPr wrap="square">
            <a:spAutoFit/>
          </a:bodyPr>
          <a:lstStyle/>
          <a:p>
            <a:r>
              <a:rPr lang="ja-JP" altLang="en-US" b="1" dirty="0"/>
              <a:t>＜大阪府海域ブルーカーボン生態系ビジョンに基づく漁場整備＞</a:t>
            </a:r>
            <a:endParaRPr lang="ja-JP" altLang="ja-JP" dirty="0"/>
          </a:p>
        </p:txBody>
      </p:sp>
      <p:sp>
        <p:nvSpPr>
          <p:cNvPr id="4" name="正方形/長方形 3"/>
          <p:cNvSpPr/>
          <p:nvPr/>
        </p:nvSpPr>
        <p:spPr>
          <a:xfrm>
            <a:off x="5616452" y="4418528"/>
            <a:ext cx="4953000" cy="738664"/>
          </a:xfrm>
          <a:prstGeom prst="rect">
            <a:avLst/>
          </a:prstGeom>
        </p:spPr>
        <p:txBody>
          <a:bodyPr>
            <a:spAutoFit/>
          </a:bodyPr>
          <a:lstStyle/>
          <a:p>
            <a:pPr algn="ctr"/>
            <a:r>
              <a:rPr lang="ja-JP" altLang="en-US" sz="1600" dirty="0">
                <a:latin typeface="+mn-ea"/>
              </a:rPr>
              <a:t>大阪府海域ブルーカーボン生態系ビジョン</a:t>
            </a:r>
            <a:endParaRPr lang="en-US" altLang="ja-JP" sz="1600" dirty="0">
              <a:latin typeface="+mn-ea"/>
            </a:endParaRPr>
          </a:p>
          <a:p>
            <a:pPr algn="ctr"/>
            <a:r>
              <a:rPr lang="ja-JP" altLang="en-US" sz="1200" dirty="0">
                <a:latin typeface="+mn-ea"/>
              </a:rPr>
              <a:t>～藻場の創造・保全による豊かな魚庭（なにわ）の海へ～</a:t>
            </a:r>
            <a:endParaRPr lang="en-US" altLang="ja-JP" sz="1200" dirty="0">
              <a:latin typeface="+mn-ea"/>
            </a:endParaRPr>
          </a:p>
          <a:p>
            <a:pPr algn="ctr"/>
            <a:r>
              <a:rPr lang="ja-JP" altLang="en-US" sz="1400" dirty="0">
                <a:latin typeface="+mn-ea"/>
              </a:rPr>
              <a:t>（令和４年１月策定）</a:t>
            </a:r>
            <a:endParaRPr lang="ja-JP" altLang="en-US" sz="1400" dirty="0"/>
          </a:p>
        </p:txBody>
      </p:sp>
    </p:spTree>
    <p:custDataLst>
      <p:tags r:id="rId1"/>
    </p:custDataLst>
    <p:extLst>
      <p:ext uri="{BB962C8B-B14F-4D97-AF65-F5344CB8AC3E}">
        <p14:creationId xmlns:p14="http://schemas.microsoft.com/office/powerpoint/2010/main" val="4050045144"/>
      </p:ext>
    </p:extLst>
  </p:cSld>
  <p:clrMapOvr>
    <a:masterClrMapping/>
  </p:clrMapOvr>
  <mc:AlternateContent xmlns:mc="http://schemas.openxmlformats.org/markup-compatibility/2006" xmlns:p14="http://schemas.microsoft.com/office/powerpoint/2010/main">
    <mc:Choice Requires="p14">
      <p:transition spd="slow" p14:dur="2000" advTm="51905"/>
    </mc:Choice>
    <mc:Fallback xmlns="">
      <p:transition spd="slow" advTm="519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28767035"/>
              </p:ext>
            </p:extLst>
          </p:nvPr>
        </p:nvGraphicFramePr>
        <p:xfrm>
          <a:off x="759736" y="2354872"/>
          <a:ext cx="8245615" cy="2247583"/>
        </p:xfrm>
        <a:graphic>
          <a:graphicData uri="http://schemas.openxmlformats.org/drawingml/2006/table">
            <a:tbl>
              <a:tblPr firstRow="1" bandRow="1">
                <a:tableStyleId>{5940675A-B579-460E-94D1-54222C63F5DA}</a:tableStyleId>
              </a:tblPr>
              <a:tblGrid>
                <a:gridCol w="1348615">
                  <a:extLst>
                    <a:ext uri="{9D8B030D-6E8A-4147-A177-3AD203B41FA5}">
                      <a16:colId xmlns:a16="http://schemas.microsoft.com/office/drawing/2014/main" val="3696734044"/>
                    </a:ext>
                  </a:extLst>
                </a:gridCol>
                <a:gridCol w="2216479">
                  <a:extLst>
                    <a:ext uri="{9D8B030D-6E8A-4147-A177-3AD203B41FA5}">
                      <a16:colId xmlns:a16="http://schemas.microsoft.com/office/drawing/2014/main" val="2846479900"/>
                    </a:ext>
                  </a:extLst>
                </a:gridCol>
                <a:gridCol w="2619117">
                  <a:extLst>
                    <a:ext uri="{9D8B030D-6E8A-4147-A177-3AD203B41FA5}">
                      <a16:colId xmlns:a16="http://schemas.microsoft.com/office/drawing/2014/main" val="1159606653"/>
                    </a:ext>
                  </a:extLst>
                </a:gridCol>
                <a:gridCol w="2061404">
                  <a:extLst>
                    <a:ext uri="{9D8B030D-6E8A-4147-A177-3AD203B41FA5}">
                      <a16:colId xmlns:a16="http://schemas.microsoft.com/office/drawing/2014/main" val="2826336563"/>
                    </a:ext>
                  </a:extLst>
                </a:gridCol>
              </a:tblGrid>
              <a:tr h="771798">
                <a:tc>
                  <a:txBody>
                    <a:bodyPr/>
                    <a:lstStyle/>
                    <a:p>
                      <a:pPr algn="ctr"/>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a:ln w="28575">
                          <a:solidFill>
                            <a:schemeClr val="tx1"/>
                          </a:solidFill>
                        </a:ln>
                      </a:endParaRPr>
                    </a:p>
                  </a:txBody>
                  <a:tcPr/>
                </a:tc>
                <a:tc>
                  <a:txBody>
                    <a:bodyPr/>
                    <a:lstStyle/>
                    <a:p>
                      <a:endParaRPr kumimoji="1" lang="ja-JP" altLang="en-US">
                        <a:ln w="28575">
                          <a:solidFill>
                            <a:schemeClr val="tx1"/>
                          </a:solidFill>
                        </a:ln>
                      </a:endParaRPr>
                    </a:p>
                  </a:txBody>
                  <a:tcPr/>
                </a:tc>
                <a:extLst>
                  <a:ext uri="{0D108BD9-81ED-4DB2-BD59-A6C34878D82A}">
                    <a16:rowId xmlns:a16="http://schemas.microsoft.com/office/drawing/2014/main" val="2690927129"/>
                  </a:ext>
                </a:extLst>
              </a:tr>
              <a:tr h="336604">
                <a:tc>
                  <a:txBody>
                    <a:bodyPr/>
                    <a:lstStyle/>
                    <a:p>
                      <a:pPr algn="ctr"/>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tc>
                  <a:txBody>
                    <a:bodyPr/>
                    <a:lstStyle/>
                    <a:p>
                      <a:endParaRPr kumimoji="1" lang="ja-JP" altLang="en-US" dirty="0">
                        <a:ln w="28575">
                          <a:solidFill>
                            <a:schemeClr val="tx1"/>
                          </a:solidFill>
                        </a:ln>
                      </a:endParaRPr>
                    </a:p>
                  </a:txBody>
                  <a:tcPr/>
                </a:tc>
                <a:extLst>
                  <a:ext uri="{0D108BD9-81ED-4DB2-BD59-A6C34878D82A}">
                    <a16:rowId xmlns:a16="http://schemas.microsoft.com/office/drawing/2014/main" val="3600102487"/>
                  </a:ext>
                </a:extLst>
              </a:tr>
              <a:tr h="1110025">
                <a:tc>
                  <a:txBody>
                    <a:bodyPr/>
                    <a:lstStyle/>
                    <a:p>
                      <a:pPr algn="ctr"/>
                      <a:endParaRPr kumimoji="1" lang="ja-JP" altLang="en-US" dirty="0">
                        <a:ln w="28575">
                          <a:solidFill>
                            <a:schemeClr val="tx1"/>
                          </a:solidFill>
                        </a:ln>
                      </a:endParaRPr>
                    </a:p>
                  </a:txBody>
                  <a:tcPr/>
                </a:tc>
                <a:tc gridSpan="2">
                  <a:txBody>
                    <a:bodyPr/>
                    <a:lstStyle/>
                    <a:p>
                      <a:endParaRPr kumimoji="1" lang="ja-JP" altLang="en-US" dirty="0">
                        <a:ln w="28575">
                          <a:solidFill>
                            <a:schemeClr val="tx1"/>
                          </a:solidFill>
                        </a:ln>
                      </a:endParaRPr>
                    </a:p>
                  </a:txBody>
                  <a:tcPr/>
                </a:tc>
                <a:tc hMerge="1">
                  <a:txBody>
                    <a:bodyPr/>
                    <a:lstStyle/>
                    <a:p>
                      <a:endParaRPr kumimoji="1" lang="ja-JP" altLang="en-US" dirty="0"/>
                    </a:p>
                  </a:txBody>
                  <a:tcPr/>
                </a:tc>
                <a:tc>
                  <a:txBody>
                    <a:bodyPr/>
                    <a:lstStyle/>
                    <a:p>
                      <a:endParaRPr kumimoji="1" lang="ja-JP" altLang="en-US" dirty="0">
                        <a:ln w="28575">
                          <a:solidFill>
                            <a:schemeClr val="tx1"/>
                          </a:solidFill>
                        </a:ln>
                      </a:endParaRPr>
                    </a:p>
                  </a:txBody>
                  <a:tcPr/>
                </a:tc>
                <a:extLst>
                  <a:ext uri="{0D108BD9-81ED-4DB2-BD59-A6C34878D82A}">
                    <a16:rowId xmlns:a16="http://schemas.microsoft.com/office/drawing/2014/main" val="177615520"/>
                  </a:ext>
                </a:extLst>
              </a:tr>
            </a:tbl>
          </a:graphicData>
        </a:graphic>
      </p:graphicFrame>
      <p:sp>
        <p:nvSpPr>
          <p:cNvPr id="43"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6</a:t>
            </a:r>
            <a:endParaRPr lang="zh-TW" altLang="en-US" sz="2000" dirty="0"/>
          </a:p>
        </p:txBody>
      </p:sp>
      <p:sp>
        <p:nvSpPr>
          <p:cNvPr id="22" name="テキスト ボックス 21"/>
          <p:cNvSpPr txBox="1"/>
          <p:nvPr/>
        </p:nvSpPr>
        <p:spPr>
          <a:xfrm>
            <a:off x="371213" y="1786012"/>
            <a:ext cx="1451038" cy="369332"/>
          </a:xfrm>
          <a:prstGeom prst="rect">
            <a:avLst/>
          </a:prstGeom>
          <a:noFill/>
        </p:spPr>
        <p:txBody>
          <a:bodyPr wrap="none" rtlCol="0">
            <a:spAutoFit/>
          </a:bodyPr>
          <a:lstStyle/>
          <a:p>
            <a:r>
              <a:rPr lang="ja-JP" altLang="en-US" b="1" dirty="0"/>
              <a:t>■ハード対策</a:t>
            </a:r>
            <a:endParaRPr lang="en-US" altLang="ja-JP" b="1" dirty="0"/>
          </a:p>
        </p:txBody>
      </p:sp>
      <p:sp>
        <p:nvSpPr>
          <p:cNvPr id="23" name="テキスト ボックス 22"/>
          <p:cNvSpPr txBox="1"/>
          <p:nvPr/>
        </p:nvSpPr>
        <p:spPr>
          <a:xfrm>
            <a:off x="921832" y="2236513"/>
            <a:ext cx="184731" cy="338554"/>
          </a:xfrm>
          <a:prstGeom prst="rect">
            <a:avLst/>
          </a:prstGeom>
          <a:noFill/>
        </p:spPr>
        <p:txBody>
          <a:bodyPr wrap="none" rtlCol="0">
            <a:spAutoFit/>
          </a:bodyPr>
          <a:lstStyle/>
          <a:p>
            <a:endParaRPr lang="en-US" altLang="ja-JP" sz="1600" b="1" dirty="0"/>
          </a:p>
        </p:txBody>
      </p:sp>
      <p:sp>
        <p:nvSpPr>
          <p:cNvPr id="60" name="テキスト ボックス 59"/>
          <p:cNvSpPr txBox="1"/>
          <p:nvPr/>
        </p:nvSpPr>
        <p:spPr>
          <a:xfrm>
            <a:off x="1004168" y="2554931"/>
            <a:ext cx="800219" cy="369332"/>
          </a:xfrm>
          <a:prstGeom prst="rect">
            <a:avLst/>
          </a:prstGeom>
          <a:noFill/>
        </p:spPr>
        <p:txBody>
          <a:bodyPr wrap="none" rtlCol="0">
            <a:spAutoFit/>
          </a:bodyPr>
          <a:lstStyle/>
          <a:p>
            <a:r>
              <a:rPr lang="ja-JP" altLang="en-US" dirty="0"/>
              <a:t>場　所</a:t>
            </a:r>
            <a:endParaRPr lang="en-US" altLang="ja-JP" dirty="0"/>
          </a:p>
        </p:txBody>
      </p:sp>
      <p:sp>
        <p:nvSpPr>
          <p:cNvPr id="61" name="テキスト ボックス 60"/>
          <p:cNvSpPr txBox="1"/>
          <p:nvPr/>
        </p:nvSpPr>
        <p:spPr>
          <a:xfrm>
            <a:off x="950818" y="3128424"/>
            <a:ext cx="1005403" cy="338554"/>
          </a:xfrm>
          <a:prstGeom prst="rect">
            <a:avLst/>
          </a:prstGeom>
          <a:noFill/>
        </p:spPr>
        <p:txBody>
          <a:bodyPr wrap="none" rtlCol="0">
            <a:spAutoFit/>
          </a:bodyPr>
          <a:lstStyle/>
          <a:p>
            <a:r>
              <a:rPr lang="ja-JP" altLang="en-US" sz="1600" dirty="0"/>
              <a:t>設置水深</a:t>
            </a:r>
            <a:endParaRPr lang="en-US" altLang="ja-JP" sz="1600" dirty="0"/>
          </a:p>
        </p:txBody>
      </p:sp>
      <p:sp>
        <p:nvSpPr>
          <p:cNvPr id="62" name="テキスト ボックス 61"/>
          <p:cNvSpPr txBox="1"/>
          <p:nvPr/>
        </p:nvSpPr>
        <p:spPr>
          <a:xfrm>
            <a:off x="915277" y="3854936"/>
            <a:ext cx="1008609" cy="646331"/>
          </a:xfrm>
          <a:prstGeom prst="rect">
            <a:avLst/>
          </a:prstGeom>
          <a:noFill/>
        </p:spPr>
        <p:txBody>
          <a:bodyPr wrap="none" rtlCol="0">
            <a:spAutoFit/>
          </a:bodyPr>
          <a:lstStyle/>
          <a:p>
            <a:r>
              <a:rPr lang="ja-JP" altLang="en-US" dirty="0"/>
              <a:t>ブロックの</a:t>
            </a:r>
            <a:endParaRPr lang="en-US" altLang="ja-JP" dirty="0"/>
          </a:p>
          <a:p>
            <a:r>
              <a:rPr lang="ja-JP" altLang="en-US" dirty="0"/>
              <a:t>イメージ</a:t>
            </a:r>
            <a:endParaRPr lang="en-US" altLang="ja-JP" dirty="0"/>
          </a:p>
        </p:txBody>
      </p:sp>
      <p:sp>
        <p:nvSpPr>
          <p:cNvPr id="63" name="テキスト ボックス 62"/>
          <p:cNvSpPr txBox="1"/>
          <p:nvPr/>
        </p:nvSpPr>
        <p:spPr>
          <a:xfrm>
            <a:off x="2281005" y="2382135"/>
            <a:ext cx="2332724" cy="738664"/>
          </a:xfrm>
          <a:prstGeom prst="rect">
            <a:avLst/>
          </a:prstGeom>
          <a:noFill/>
        </p:spPr>
        <p:txBody>
          <a:bodyPr wrap="square" rtlCol="0">
            <a:spAutoFit/>
          </a:bodyPr>
          <a:lstStyle/>
          <a:p>
            <a:r>
              <a:rPr lang="ja-JP" altLang="en-US" sz="1400" dirty="0"/>
              <a:t>　　　泉佐野、田尻</a:t>
            </a:r>
            <a:endParaRPr lang="en-US" altLang="ja-JP" sz="1400" dirty="0"/>
          </a:p>
          <a:p>
            <a:r>
              <a:rPr lang="ja-JP" altLang="en-US" sz="1400" dirty="0"/>
              <a:t>　　　岡田浦、樽井</a:t>
            </a:r>
            <a:endParaRPr lang="en-US" altLang="ja-JP" sz="1400" dirty="0"/>
          </a:p>
          <a:p>
            <a:r>
              <a:rPr lang="en-US" altLang="ja-JP" sz="1400" dirty="0"/>
              <a:t> (R8</a:t>
            </a:r>
            <a:r>
              <a:rPr lang="ja-JP" altLang="en-US" sz="1400" dirty="0"/>
              <a:t>～</a:t>
            </a:r>
            <a:r>
              <a:rPr lang="en-US" altLang="ja-JP" sz="1400" dirty="0"/>
              <a:t>R11</a:t>
            </a:r>
            <a:r>
              <a:rPr lang="ja-JP" altLang="en-US" sz="1400" dirty="0"/>
              <a:t>年度予定</a:t>
            </a:r>
            <a:r>
              <a:rPr lang="en-US" altLang="ja-JP" sz="1400" dirty="0"/>
              <a:t>)</a:t>
            </a:r>
          </a:p>
        </p:txBody>
      </p:sp>
      <p:sp>
        <p:nvSpPr>
          <p:cNvPr id="64" name="テキスト ボックス 63"/>
          <p:cNvSpPr txBox="1"/>
          <p:nvPr/>
        </p:nvSpPr>
        <p:spPr>
          <a:xfrm>
            <a:off x="4701200" y="2373933"/>
            <a:ext cx="1774845" cy="738664"/>
          </a:xfrm>
          <a:prstGeom prst="rect">
            <a:avLst/>
          </a:prstGeom>
          <a:noFill/>
        </p:spPr>
        <p:txBody>
          <a:bodyPr wrap="none" rtlCol="0">
            <a:spAutoFit/>
          </a:bodyPr>
          <a:lstStyle/>
          <a:p>
            <a:r>
              <a:rPr lang="ja-JP" altLang="en-US" sz="1400" dirty="0"/>
              <a:t>尾崎、西鳥取、下荘</a:t>
            </a:r>
            <a:endParaRPr lang="en-US" altLang="ja-JP" sz="1400" dirty="0"/>
          </a:p>
          <a:p>
            <a:r>
              <a:rPr lang="ja-JP" altLang="en-US" sz="1400" dirty="0"/>
              <a:t>　　　淡輪、深日</a:t>
            </a:r>
            <a:endParaRPr lang="en-US" altLang="ja-JP" sz="1400" dirty="0"/>
          </a:p>
          <a:p>
            <a:r>
              <a:rPr lang="en-US" altLang="ja-JP" sz="1400" dirty="0"/>
              <a:t>(R4</a:t>
            </a:r>
            <a:r>
              <a:rPr lang="ja-JP" altLang="en-US" sz="1400" dirty="0"/>
              <a:t>～</a:t>
            </a:r>
            <a:r>
              <a:rPr lang="en-US" altLang="ja-JP" sz="1400" dirty="0"/>
              <a:t>R</a:t>
            </a:r>
            <a:r>
              <a:rPr lang="ja-JP" altLang="en-US" sz="1400" dirty="0"/>
              <a:t>９年度予定</a:t>
            </a:r>
            <a:r>
              <a:rPr lang="en-US" altLang="ja-JP" sz="1400" dirty="0"/>
              <a:t>)</a:t>
            </a:r>
          </a:p>
        </p:txBody>
      </p:sp>
      <p:sp>
        <p:nvSpPr>
          <p:cNvPr id="65" name="テキスト ボックス 64"/>
          <p:cNvSpPr txBox="1"/>
          <p:nvPr/>
        </p:nvSpPr>
        <p:spPr>
          <a:xfrm>
            <a:off x="7113240" y="2492896"/>
            <a:ext cx="2332724" cy="523220"/>
          </a:xfrm>
          <a:prstGeom prst="rect">
            <a:avLst/>
          </a:prstGeom>
          <a:noFill/>
        </p:spPr>
        <p:txBody>
          <a:bodyPr wrap="square" rtlCol="0">
            <a:spAutoFit/>
          </a:bodyPr>
          <a:lstStyle/>
          <a:p>
            <a:r>
              <a:rPr lang="ja-JP" altLang="en-US" sz="1400" dirty="0"/>
              <a:t>　　　谷川、小島</a:t>
            </a:r>
            <a:endParaRPr lang="en-US" altLang="ja-JP" sz="1400" dirty="0"/>
          </a:p>
          <a:p>
            <a:r>
              <a:rPr lang="en-US" altLang="ja-JP" sz="1400" dirty="0"/>
              <a:t> (R4</a:t>
            </a:r>
            <a:r>
              <a:rPr lang="ja-JP" altLang="en-US" sz="1400" dirty="0"/>
              <a:t>～</a:t>
            </a:r>
            <a:r>
              <a:rPr lang="en-US" altLang="ja-JP" sz="1400" dirty="0"/>
              <a:t>R</a:t>
            </a:r>
            <a:r>
              <a:rPr lang="ja-JP" altLang="en-US" sz="1400" dirty="0"/>
              <a:t>６年度予定</a:t>
            </a:r>
            <a:r>
              <a:rPr lang="en-US" altLang="ja-JP" sz="1400" dirty="0"/>
              <a:t>)</a:t>
            </a:r>
          </a:p>
        </p:txBody>
      </p:sp>
      <p:sp>
        <p:nvSpPr>
          <p:cNvPr id="66" name="テキスト ボックス 65"/>
          <p:cNvSpPr txBox="1"/>
          <p:nvPr/>
        </p:nvSpPr>
        <p:spPr>
          <a:xfrm>
            <a:off x="2820222" y="3159201"/>
            <a:ext cx="827471" cy="307777"/>
          </a:xfrm>
          <a:prstGeom prst="rect">
            <a:avLst/>
          </a:prstGeom>
          <a:noFill/>
        </p:spPr>
        <p:txBody>
          <a:bodyPr wrap="none" rtlCol="0">
            <a:spAutoFit/>
          </a:bodyPr>
          <a:lstStyle/>
          <a:p>
            <a:r>
              <a:rPr lang="en-US" altLang="ja-JP" sz="1400" dirty="0"/>
              <a:t>5m</a:t>
            </a:r>
            <a:r>
              <a:rPr lang="ja-JP" altLang="en-US" sz="1400" dirty="0"/>
              <a:t>以浅</a:t>
            </a:r>
            <a:endParaRPr lang="en-US" altLang="ja-JP" sz="1400" dirty="0"/>
          </a:p>
        </p:txBody>
      </p:sp>
      <p:sp>
        <p:nvSpPr>
          <p:cNvPr id="67" name="テキスト ボックス 66"/>
          <p:cNvSpPr txBox="1"/>
          <p:nvPr/>
        </p:nvSpPr>
        <p:spPr>
          <a:xfrm>
            <a:off x="5087064" y="3154379"/>
            <a:ext cx="1074333" cy="307777"/>
          </a:xfrm>
          <a:prstGeom prst="rect">
            <a:avLst/>
          </a:prstGeom>
          <a:noFill/>
        </p:spPr>
        <p:txBody>
          <a:bodyPr wrap="none" rtlCol="0">
            <a:spAutoFit/>
          </a:bodyPr>
          <a:lstStyle/>
          <a:p>
            <a:r>
              <a:rPr lang="ja-JP" altLang="en-US" sz="1400" dirty="0"/>
              <a:t>１０</a:t>
            </a:r>
            <a:r>
              <a:rPr lang="en-US" altLang="ja-JP" sz="1400" dirty="0"/>
              <a:t>m</a:t>
            </a:r>
            <a:r>
              <a:rPr lang="ja-JP" altLang="en-US" sz="1400" dirty="0"/>
              <a:t>以浅</a:t>
            </a:r>
            <a:endParaRPr lang="en-US" altLang="ja-JP" sz="1400" dirty="0"/>
          </a:p>
        </p:txBody>
      </p:sp>
      <p:sp>
        <p:nvSpPr>
          <p:cNvPr id="68" name="テキスト ボックス 67"/>
          <p:cNvSpPr txBox="1"/>
          <p:nvPr/>
        </p:nvSpPr>
        <p:spPr>
          <a:xfrm>
            <a:off x="7534135" y="3152313"/>
            <a:ext cx="1074333" cy="307777"/>
          </a:xfrm>
          <a:prstGeom prst="rect">
            <a:avLst/>
          </a:prstGeom>
          <a:noFill/>
        </p:spPr>
        <p:txBody>
          <a:bodyPr wrap="none" rtlCol="0">
            <a:spAutoFit/>
          </a:bodyPr>
          <a:lstStyle/>
          <a:p>
            <a:r>
              <a:rPr lang="ja-JP" altLang="en-US" sz="1400" dirty="0"/>
              <a:t>１５</a:t>
            </a:r>
            <a:r>
              <a:rPr lang="en-US" altLang="ja-JP" sz="1400" dirty="0"/>
              <a:t>m</a:t>
            </a:r>
            <a:r>
              <a:rPr lang="ja-JP" altLang="en-US" sz="1400" dirty="0"/>
              <a:t>以浅</a:t>
            </a:r>
            <a:endParaRPr lang="en-US" altLang="ja-JP" sz="1400" dirty="0"/>
          </a:p>
        </p:txBody>
      </p:sp>
      <p:grpSp>
        <p:nvGrpSpPr>
          <p:cNvPr id="21" name="グループ化 20"/>
          <p:cNvGrpSpPr/>
          <p:nvPr/>
        </p:nvGrpSpPr>
        <p:grpSpPr>
          <a:xfrm>
            <a:off x="3342027" y="3631426"/>
            <a:ext cx="1800200" cy="919275"/>
            <a:chOff x="9139859" y="1633796"/>
            <a:chExt cx="1556868" cy="820039"/>
          </a:xfrm>
        </p:grpSpPr>
        <p:pic>
          <p:nvPicPr>
            <p:cNvPr id="24" name="図 23"/>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29153" y1="53405" x2="29153" y2="53405"/>
                          <a14:foregroundMark x1="30293" y1="34767" x2="30293" y2="34767"/>
                          <a14:foregroundMark x1="31922" y1="29749" x2="31922" y2="29749"/>
                          <a14:foregroundMark x1="36971" y1="69892" x2="36971" y2="69892"/>
                          <a14:foregroundMark x1="58958" y1="46237" x2="58958" y2="46237"/>
                          <a14:foregroundMark x1="67264" y1="9319" x2="67264" y2="9319"/>
                          <a14:foregroundMark x1="68078" y1="41935" x2="68078" y2="41935"/>
                          <a14:foregroundMark x1="72964" y1="53405" x2="72964" y2="53405"/>
                          <a14:foregroundMark x1="71336" y1="49462" x2="71336" y2="49462"/>
                          <a14:foregroundMark x1="81759" y1="62724" x2="81759" y2="62724"/>
                          <a14:foregroundMark x1="67427" y1="61290" x2="67427" y2="61290"/>
                          <a14:foregroundMark x1="68893" y1="71685" x2="68893" y2="71685"/>
                          <a14:foregroundMark x1="66124" y1="71326" x2="64658" y2="71326"/>
                          <a14:foregroundMark x1="44300" y1="73835" x2="44300" y2="73835"/>
                          <a14:foregroundMark x1="23941" y1="63799" x2="23941" y2="63799"/>
                          <a14:foregroundMark x1="28827" y1="54122" x2="28827" y2="54122"/>
                          <a14:backgroundMark x1="33550" y1="36201" x2="33550" y2="36201"/>
                          <a14:backgroundMark x1="65309" y1="13978" x2="65309" y2="13978"/>
                        </a14:backgroundRemoval>
                      </a14:imgEffect>
                    </a14:imgLayer>
                  </a14:imgProps>
                </a:ext>
                <a:ext uri="{28A0092B-C50C-407E-A947-70E740481C1C}">
                  <a14:useLocalDpi xmlns:a14="http://schemas.microsoft.com/office/drawing/2010/main" val="0"/>
                </a:ext>
              </a:extLst>
            </a:blip>
            <a:srcRect l="15450" r="12703" b="19696"/>
            <a:stretch/>
          </p:blipFill>
          <p:spPr bwMode="auto">
            <a:xfrm>
              <a:off x="9460113" y="1633796"/>
              <a:ext cx="1137119" cy="635349"/>
            </a:xfrm>
            <a:prstGeom prst="rect">
              <a:avLst/>
            </a:prstGeom>
            <a:noFill/>
            <a:ln>
              <a:noFill/>
            </a:ln>
            <a:extLst>
              <a:ext uri="{53640926-AAD7-44D8-BBD7-CCE9431645EC}">
                <a14:shadowObscured xmlns:a14="http://schemas.microsoft.com/office/drawing/2010/main"/>
              </a:ext>
            </a:extLst>
          </p:spPr>
        </p:pic>
        <p:cxnSp>
          <p:nvCxnSpPr>
            <p:cNvPr id="25" name="直線コネクタ 24"/>
            <p:cNvCxnSpPr/>
            <p:nvPr/>
          </p:nvCxnSpPr>
          <p:spPr>
            <a:xfrm flipH="1">
              <a:off x="9327356" y="1751440"/>
              <a:ext cx="4119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9327356" y="2105025"/>
              <a:ext cx="132757" cy="0"/>
            </a:xfrm>
            <a:prstGeom prst="line">
              <a:avLst/>
            </a:prstGeom>
            <a:ln w="3175"/>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9327356" y="1771650"/>
              <a:ext cx="0" cy="314325"/>
            </a:xfrm>
            <a:prstGeom prst="line">
              <a:avLst/>
            </a:prstGeom>
            <a:ln w="317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rot="16200000">
              <a:off x="9050251" y="1850914"/>
              <a:ext cx="394660" cy="215444"/>
            </a:xfrm>
            <a:prstGeom prst="rect">
              <a:avLst/>
            </a:prstGeom>
            <a:noFill/>
          </p:spPr>
          <p:txBody>
            <a:bodyPr wrap="none" rtlCol="0">
              <a:spAutoFit/>
            </a:bodyPr>
            <a:lstStyle/>
            <a:p>
              <a:r>
                <a:rPr kumimoji="1" lang="en-US" altLang="ja-JP" sz="800" dirty="0"/>
                <a:t>2.0m</a:t>
              </a:r>
              <a:endParaRPr kumimoji="1" lang="ja-JP" altLang="en-US" sz="800" dirty="0"/>
            </a:p>
          </p:txBody>
        </p:sp>
        <p:cxnSp>
          <p:nvCxnSpPr>
            <p:cNvPr id="29" name="直線コネクタ 28"/>
            <p:cNvCxnSpPr/>
            <p:nvPr/>
          </p:nvCxnSpPr>
          <p:spPr>
            <a:xfrm flipH="1">
              <a:off x="9383298" y="2105025"/>
              <a:ext cx="93187" cy="85286"/>
            </a:xfrm>
            <a:prstGeom prst="line">
              <a:avLst/>
            </a:prstGeom>
            <a:ln w="3175"/>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H="1">
              <a:off x="10220325" y="2210617"/>
              <a:ext cx="207169" cy="192677"/>
            </a:xfrm>
            <a:prstGeom prst="line">
              <a:avLst/>
            </a:prstGeom>
            <a:ln w="3175"/>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9397237" y="2191378"/>
              <a:ext cx="823088" cy="211916"/>
            </a:xfrm>
            <a:prstGeom prst="line">
              <a:avLst/>
            </a:prstGeom>
            <a:ln w="3175"/>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rot="932454">
              <a:off x="9564449" y="2238391"/>
              <a:ext cx="394660" cy="215444"/>
            </a:xfrm>
            <a:prstGeom prst="rect">
              <a:avLst/>
            </a:prstGeom>
            <a:noFill/>
          </p:spPr>
          <p:txBody>
            <a:bodyPr wrap="none" rtlCol="0">
              <a:spAutoFit/>
            </a:bodyPr>
            <a:lstStyle/>
            <a:p>
              <a:r>
                <a:rPr kumimoji="1" lang="en-US" altLang="ja-JP" sz="800" dirty="0"/>
                <a:t>5.5m</a:t>
              </a:r>
              <a:endParaRPr kumimoji="1" lang="ja-JP" altLang="en-US" sz="800" dirty="0"/>
            </a:p>
          </p:txBody>
        </p:sp>
        <p:cxnSp>
          <p:nvCxnSpPr>
            <p:cNvPr id="33" name="直線コネクタ 32"/>
            <p:cNvCxnSpPr/>
            <p:nvPr/>
          </p:nvCxnSpPr>
          <p:spPr>
            <a:xfrm>
              <a:off x="10051726" y="2261525"/>
              <a:ext cx="314163" cy="78263"/>
            </a:xfrm>
            <a:prstGeom prst="line">
              <a:avLst/>
            </a:prstGeom>
            <a:ln w="3175"/>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a:off x="10414690" y="1928812"/>
              <a:ext cx="275425" cy="82213"/>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flipH="1">
              <a:off x="10380365" y="2036972"/>
              <a:ext cx="309750" cy="294094"/>
            </a:xfrm>
            <a:prstGeom prst="line">
              <a:avLst/>
            </a:prstGeom>
            <a:ln w="3175"/>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rot="18570074">
              <a:off x="10391675" y="2102894"/>
              <a:ext cx="394660" cy="215444"/>
            </a:xfrm>
            <a:prstGeom prst="rect">
              <a:avLst/>
            </a:prstGeom>
            <a:noFill/>
          </p:spPr>
          <p:txBody>
            <a:bodyPr wrap="none" rtlCol="0">
              <a:spAutoFit/>
            </a:bodyPr>
            <a:lstStyle/>
            <a:p>
              <a:r>
                <a:rPr kumimoji="1" lang="en-US" altLang="ja-JP" sz="800" dirty="0"/>
                <a:t>5.5m</a:t>
              </a:r>
              <a:endParaRPr kumimoji="1" lang="ja-JP" altLang="en-US" sz="800" dirty="0"/>
            </a:p>
          </p:txBody>
        </p:sp>
      </p:grpSp>
      <p:grpSp>
        <p:nvGrpSpPr>
          <p:cNvPr id="37" name="グループ化 36"/>
          <p:cNvGrpSpPr/>
          <p:nvPr/>
        </p:nvGrpSpPr>
        <p:grpSpPr>
          <a:xfrm>
            <a:off x="7232297" y="3520913"/>
            <a:ext cx="1678008" cy="1163015"/>
            <a:chOff x="9187115" y="2846557"/>
            <a:chExt cx="1300645" cy="823579"/>
          </a:xfrm>
        </p:grpSpPr>
        <p:pic>
          <p:nvPicPr>
            <p:cNvPr id="38" name="図 37" descr="D:\InoueMi\Desktop\あ.png"/>
            <p:cNvPicPr/>
            <p:nvPr/>
          </p:nvPicPr>
          <p:blipFill>
            <a:blip r:embed="rId5" cstate="print">
              <a:extLst>
                <a:ext uri="{BEBA8EAE-BF5A-486C-A8C5-ECC9F3942E4B}">
                  <a14:imgProps xmlns:a14="http://schemas.microsoft.com/office/drawing/2010/main">
                    <a14:imgLayer r:embed="rId6">
                      <a14:imgEffect>
                        <a14:backgroundRemoval t="431" b="100000" l="1648" r="100000">
                          <a14:foregroundMark x1="30220" y1="59052" x2="30220" y2="59052"/>
                          <a14:backgroundMark x1="54670" y1="91379" x2="54670" y2="91379"/>
                          <a14:backgroundMark x1="54396" y1="91810" x2="54121" y2="89224"/>
                          <a14:backgroundMark x1="82418" y1="79310" x2="82418" y2="79310"/>
                          <a14:backgroundMark x1="82692" y1="80603" x2="82692" y2="80603"/>
                          <a14:backgroundMark x1="82692" y1="78879" x2="81593" y2="75862"/>
                          <a14:backgroundMark x1="31593" y1="87069" x2="31319" y2="84483"/>
                          <a14:backgroundMark x1="8516" y1="63793" x2="7418" y2="61638"/>
                          <a14:backgroundMark x1="10714" y1="62500" x2="10714" y2="60345"/>
                          <a14:backgroundMark x1="38736" y1="18966" x2="39835" y2="20259"/>
                          <a14:backgroundMark x1="43407" y1="15948" x2="43407" y2="17672"/>
                          <a14:backgroundMark x1="89560" y1="69828" x2="90110" y2="70690"/>
                          <a14:backgroundMark x1="86813" y1="61638" x2="86813" y2="62931"/>
                          <a14:backgroundMark x1="64560" y1="54741" x2="64560" y2="57328"/>
                          <a14:backgroundMark x1="65934" y1="64224" x2="67857" y2="63793"/>
                          <a14:backgroundMark x1="48352" y1="33190" x2="50000" y2="34052"/>
                          <a14:backgroundMark x1="12637" y1="50862" x2="12637" y2="50862"/>
                          <a14:backgroundMark x1="16209" y1="28879" x2="16209" y2="28879"/>
                          <a14:backgroundMark x1="9341" y1="56034" x2="9341" y2="56034"/>
                          <a14:backgroundMark x1="39835" y1="78017" x2="39835" y2="78017"/>
                          <a14:backgroundMark x1="37088" y1="68103" x2="37088" y2="68103"/>
                          <a14:backgroundMark x1="26374" y1="83190" x2="26648" y2="84914"/>
                          <a14:backgroundMark x1="23352" y1="84052" x2="23352" y2="84052"/>
                          <a14:backgroundMark x1="25549" y1="78448" x2="25549" y2="78448"/>
                          <a14:backgroundMark x1="16758" y1="74138" x2="17857" y2="74569"/>
                          <a14:backgroundMark x1="21429" y1="76293" x2="21703" y2="77155"/>
                          <a14:backgroundMark x1="25275" y1="71121" x2="25824" y2="71121"/>
                          <a14:backgroundMark x1="28022" y1="74569" x2="28571" y2="74138"/>
                          <a14:backgroundMark x1="61538" y1="82328" x2="62088" y2="83190"/>
                          <a14:backgroundMark x1="59066" y1="73707" x2="59066" y2="75000"/>
                          <a14:backgroundMark x1="54396" y1="78879" x2="54670" y2="77155"/>
                          <a14:backgroundMark x1="94505" y1="52155" x2="95604" y2="50862"/>
                          <a14:backgroundMark x1="96429" y1="65948" x2="96429" y2="65948"/>
                          <a14:backgroundMark x1="93681" y1="66810" x2="93681" y2="68534"/>
                          <a14:backgroundMark x1="91758" y1="56034" x2="92582" y2="56034"/>
                          <a14:backgroundMark x1="45330" y1="88362" x2="45879" y2="89224"/>
                        </a14:backgroundRemoval>
                      </a14:imgEffect>
                    </a14:imgLayer>
                  </a14:imgProps>
                </a:ext>
                <a:ext uri="{28A0092B-C50C-407E-A947-70E740481C1C}">
                  <a14:useLocalDpi xmlns:a14="http://schemas.microsoft.com/office/drawing/2010/main" val="0"/>
                </a:ext>
              </a:extLst>
            </a:blip>
            <a:srcRect/>
            <a:stretch>
              <a:fillRect/>
            </a:stretch>
          </p:blipFill>
          <p:spPr bwMode="auto">
            <a:xfrm>
              <a:off x="9291325" y="2846557"/>
              <a:ext cx="977162" cy="632931"/>
            </a:xfrm>
            <a:prstGeom prst="rect">
              <a:avLst/>
            </a:prstGeom>
            <a:noFill/>
            <a:ln>
              <a:noFill/>
            </a:ln>
          </p:spPr>
        </p:pic>
        <p:cxnSp>
          <p:nvCxnSpPr>
            <p:cNvPr id="39" name="直線コネクタ 38"/>
            <p:cNvCxnSpPr/>
            <p:nvPr/>
          </p:nvCxnSpPr>
          <p:spPr>
            <a:xfrm>
              <a:off x="9570940" y="3447879"/>
              <a:ext cx="135122" cy="106176"/>
            </a:xfrm>
            <a:prstGeom prst="line">
              <a:avLst/>
            </a:prstGeom>
            <a:ln w="3175"/>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10246087" y="3237562"/>
              <a:ext cx="104863" cy="90954"/>
            </a:xfrm>
            <a:prstGeom prst="line">
              <a:avLst/>
            </a:prstGeom>
            <a:ln w="3175"/>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9733785" y="3349132"/>
              <a:ext cx="595396" cy="197493"/>
            </a:xfrm>
            <a:prstGeom prst="line">
              <a:avLst/>
            </a:prstGeom>
            <a:ln w="3175"/>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H="1">
              <a:off x="9570940" y="3481334"/>
              <a:ext cx="206698" cy="72721"/>
            </a:xfrm>
            <a:prstGeom prst="line">
              <a:avLst/>
            </a:prstGeom>
            <a:ln w="3175"/>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H="1">
              <a:off x="9187115" y="3150492"/>
              <a:ext cx="129333" cy="43356"/>
            </a:xfrm>
            <a:prstGeom prst="line">
              <a:avLst/>
            </a:prstGeom>
            <a:ln w="3175"/>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9195658" y="3221152"/>
              <a:ext cx="366522" cy="322493"/>
            </a:xfrm>
            <a:prstGeom prst="line">
              <a:avLst/>
            </a:prstGeom>
            <a:ln w="3175"/>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10259190" y="3193848"/>
              <a:ext cx="69991" cy="30583"/>
            </a:xfrm>
            <a:prstGeom prst="line">
              <a:avLst/>
            </a:prstGeom>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10180850" y="3021947"/>
              <a:ext cx="117668" cy="36284"/>
            </a:xfrm>
            <a:prstGeom prst="line">
              <a:avLst/>
            </a:prstGeom>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0329181" y="3021947"/>
              <a:ext cx="0" cy="156995"/>
            </a:xfrm>
            <a:prstGeom prst="line">
              <a:avLst/>
            </a:prstGeom>
            <a:ln w="3175"/>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rot="16200000">
              <a:off x="10194411" y="2985746"/>
              <a:ext cx="386644" cy="200055"/>
            </a:xfrm>
            <a:prstGeom prst="rect">
              <a:avLst/>
            </a:prstGeom>
            <a:noFill/>
          </p:spPr>
          <p:txBody>
            <a:bodyPr wrap="none" rtlCol="0">
              <a:spAutoFit/>
            </a:bodyPr>
            <a:lstStyle/>
            <a:p>
              <a:r>
                <a:rPr kumimoji="1" lang="en-US" altLang="ja-JP" sz="700" dirty="0"/>
                <a:t>3.3</a:t>
              </a:r>
              <a:r>
                <a:rPr kumimoji="1" lang="ja-JP" altLang="en-US" sz="700" dirty="0"/>
                <a:t>ｍ</a:t>
              </a:r>
            </a:p>
          </p:txBody>
        </p:sp>
        <p:sp>
          <p:nvSpPr>
            <p:cNvPr id="50" name="テキスト ボックス 49"/>
            <p:cNvSpPr txBox="1"/>
            <p:nvPr/>
          </p:nvSpPr>
          <p:spPr>
            <a:xfrm rot="20101849">
              <a:off x="9848127" y="3400940"/>
              <a:ext cx="431528" cy="200055"/>
            </a:xfrm>
            <a:prstGeom prst="rect">
              <a:avLst/>
            </a:prstGeom>
            <a:noFill/>
          </p:spPr>
          <p:txBody>
            <a:bodyPr wrap="none" rtlCol="0">
              <a:spAutoFit/>
            </a:bodyPr>
            <a:lstStyle/>
            <a:p>
              <a:r>
                <a:rPr kumimoji="1" lang="en-US" altLang="ja-JP" sz="700" dirty="0"/>
                <a:t>11.0</a:t>
              </a:r>
              <a:r>
                <a:rPr kumimoji="1" lang="ja-JP" altLang="en-US" sz="700" dirty="0"/>
                <a:t>ｍ</a:t>
              </a:r>
            </a:p>
          </p:txBody>
        </p:sp>
        <p:sp>
          <p:nvSpPr>
            <p:cNvPr id="51" name="テキスト ボックス 50"/>
            <p:cNvSpPr txBox="1"/>
            <p:nvPr/>
          </p:nvSpPr>
          <p:spPr>
            <a:xfrm rot="2766374">
              <a:off x="9153628" y="3354344"/>
              <a:ext cx="431528" cy="200055"/>
            </a:xfrm>
            <a:prstGeom prst="rect">
              <a:avLst/>
            </a:prstGeom>
            <a:noFill/>
          </p:spPr>
          <p:txBody>
            <a:bodyPr wrap="none" rtlCol="0">
              <a:spAutoFit/>
            </a:bodyPr>
            <a:lstStyle/>
            <a:p>
              <a:r>
                <a:rPr kumimoji="1" lang="en-US" altLang="ja-JP" sz="700" dirty="0"/>
                <a:t>11.0</a:t>
              </a:r>
              <a:r>
                <a:rPr kumimoji="1" lang="ja-JP" altLang="en-US" sz="700" dirty="0"/>
                <a:t>ｍ</a:t>
              </a:r>
            </a:p>
          </p:txBody>
        </p:sp>
      </p:grpSp>
      <p:sp>
        <p:nvSpPr>
          <p:cNvPr id="56" name="テキスト ボックス 55">
            <a:extLst>
              <a:ext uri="{FF2B5EF4-FFF2-40B4-BE49-F238E27FC236}">
                <a16:creationId xmlns:a16="http://schemas.microsoft.com/office/drawing/2014/main" id="{E327B585-018B-4607-9A6C-8EAD41F2EE56}"/>
              </a:ext>
            </a:extLst>
          </p:cNvPr>
          <p:cNvSpPr txBox="1"/>
          <p:nvPr/>
        </p:nvSpPr>
        <p:spPr>
          <a:xfrm>
            <a:off x="960133" y="5277659"/>
            <a:ext cx="8045218" cy="769441"/>
          </a:xfrm>
          <a:prstGeom prst="rect">
            <a:avLst/>
          </a:prstGeom>
          <a:noFill/>
        </p:spPr>
        <p:txBody>
          <a:bodyPr wrap="square" rtlCol="0">
            <a:spAutoFit/>
          </a:bodyPr>
          <a:lstStyle/>
          <a:p>
            <a:r>
              <a:rPr lang="ja-JP" altLang="en-US" dirty="0"/>
              <a:t>令和５年度は、岬町沖の１工区（小島）において、着底基質を</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基製作、７基設置</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t>（令和６年度は、岬町沖の１工区（小島）に着底基質を</a:t>
            </a:r>
            <a:r>
              <a:rPr lang="en-US" altLang="ja-JP" dirty="0"/>
              <a:t>12</a:t>
            </a:r>
            <a:r>
              <a:rPr lang="ja-JP" altLang="en-US" dirty="0"/>
              <a:t>基設置予定）</a:t>
            </a:r>
          </a:p>
        </p:txBody>
      </p:sp>
      <p:sp>
        <p:nvSpPr>
          <p:cNvPr id="57" name="テキスト ボックス 56">
            <a:extLst>
              <a:ext uri="{FF2B5EF4-FFF2-40B4-BE49-F238E27FC236}">
                <a16:creationId xmlns:a16="http://schemas.microsoft.com/office/drawing/2014/main" id="{2FE1321E-3FA8-4C85-99FF-000128665B69}"/>
              </a:ext>
            </a:extLst>
          </p:cNvPr>
          <p:cNvSpPr txBox="1"/>
          <p:nvPr/>
        </p:nvSpPr>
        <p:spPr>
          <a:xfrm>
            <a:off x="2820221" y="2016680"/>
            <a:ext cx="911045" cy="369332"/>
          </a:xfrm>
          <a:prstGeom prst="rect">
            <a:avLst/>
          </a:prstGeom>
          <a:noFill/>
        </p:spPr>
        <p:txBody>
          <a:bodyPr wrap="square" rtlCol="0">
            <a:spAutoFit/>
          </a:bodyPr>
          <a:lstStyle/>
          <a:p>
            <a:r>
              <a:rPr lang="en-US" altLang="ja-JP" dirty="0"/>
              <a:t>A</a:t>
            </a:r>
            <a:r>
              <a:rPr lang="ja-JP" altLang="en-US" dirty="0"/>
              <a:t>地区</a:t>
            </a:r>
            <a:endParaRPr lang="en-US" altLang="ja-JP" dirty="0"/>
          </a:p>
        </p:txBody>
      </p:sp>
      <p:sp>
        <p:nvSpPr>
          <p:cNvPr id="58" name="テキスト ボックス 57">
            <a:extLst>
              <a:ext uri="{FF2B5EF4-FFF2-40B4-BE49-F238E27FC236}">
                <a16:creationId xmlns:a16="http://schemas.microsoft.com/office/drawing/2014/main" id="{A0378A11-474B-4866-8517-1919FAD6C75A}"/>
              </a:ext>
            </a:extLst>
          </p:cNvPr>
          <p:cNvSpPr txBox="1"/>
          <p:nvPr/>
        </p:nvSpPr>
        <p:spPr>
          <a:xfrm>
            <a:off x="5152945" y="2016680"/>
            <a:ext cx="911045" cy="369332"/>
          </a:xfrm>
          <a:prstGeom prst="rect">
            <a:avLst/>
          </a:prstGeom>
          <a:noFill/>
        </p:spPr>
        <p:txBody>
          <a:bodyPr wrap="square" rtlCol="0">
            <a:spAutoFit/>
          </a:bodyPr>
          <a:lstStyle/>
          <a:p>
            <a:r>
              <a:rPr lang="en-US" altLang="ja-JP" dirty="0"/>
              <a:t>B</a:t>
            </a:r>
            <a:r>
              <a:rPr lang="ja-JP" altLang="en-US" dirty="0"/>
              <a:t>地区</a:t>
            </a:r>
            <a:endParaRPr lang="en-US" altLang="ja-JP" dirty="0"/>
          </a:p>
        </p:txBody>
      </p:sp>
      <p:sp>
        <p:nvSpPr>
          <p:cNvPr id="59" name="テキスト ボックス 58">
            <a:extLst>
              <a:ext uri="{FF2B5EF4-FFF2-40B4-BE49-F238E27FC236}">
                <a16:creationId xmlns:a16="http://schemas.microsoft.com/office/drawing/2014/main" id="{5B06FAB7-7A20-49E7-B3B8-E3AFF77A4BB6}"/>
              </a:ext>
            </a:extLst>
          </p:cNvPr>
          <p:cNvSpPr txBox="1"/>
          <p:nvPr/>
        </p:nvSpPr>
        <p:spPr>
          <a:xfrm>
            <a:off x="7534135" y="2016680"/>
            <a:ext cx="911045" cy="369332"/>
          </a:xfrm>
          <a:prstGeom prst="rect">
            <a:avLst/>
          </a:prstGeom>
          <a:noFill/>
        </p:spPr>
        <p:txBody>
          <a:bodyPr wrap="square" rtlCol="0">
            <a:spAutoFit/>
          </a:bodyPr>
          <a:lstStyle/>
          <a:p>
            <a:r>
              <a:rPr lang="en-US" altLang="ja-JP" dirty="0"/>
              <a:t>C</a:t>
            </a:r>
            <a:r>
              <a:rPr lang="ja-JP" altLang="en-US" dirty="0"/>
              <a:t>地区</a:t>
            </a:r>
            <a:endParaRPr lang="en-US" altLang="ja-JP" dirty="0"/>
          </a:p>
        </p:txBody>
      </p:sp>
      <p:sp>
        <p:nvSpPr>
          <p:cNvPr id="52" name="テキスト ボックス 51">
            <a:extLst>
              <a:ext uri="{FF2B5EF4-FFF2-40B4-BE49-F238E27FC236}">
                <a16:creationId xmlns:a16="http://schemas.microsoft.com/office/drawing/2014/main" id="{8CF2B4DB-EE04-4D33-A8ED-8A2FBC634D7D}"/>
              </a:ext>
            </a:extLst>
          </p:cNvPr>
          <p:cNvSpPr txBox="1"/>
          <p:nvPr/>
        </p:nvSpPr>
        <p:spPr>
          <a:xfrm>
            <a:off x="460199" y="4912047"/>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55" name="正方形/長方形 54"/>
          <p:cNvSpPr/>
          <p:nvPr/>
        </p:nvSpPr>
        <p:spPr>
          <a:xfrm>
            <a:off x="77086" y="1079829"/>
            <a:ext cx="7826159" cy="369332"/>
          </a:xfrm>
          <a:prstGeom prst="rect">
            <a:avLst/>
          </a:prstGeom>
        </p:spPr>
        <p:txBody>
          <a:bodyPr wrap="square">
            <a:spAutoFit/>
          </a:bodyPr>
          <a:lstStyle/>
          <a:p>
            <a:r>
              <a:rPr lang="ja-JP" altLang="en-US" b="1" dirty="0"/>
              <a:t>＜大阪府海域ブルーカーボン生態系ビジョンに基づく漁場整備（つづき）＞</a:t>
            </a:r>
            <a:endParaRPr lang="ja-JP" altLang="ja-JP" dirty="0"/>
          </a:p>
        </p:txBody>
      </p:sp>
    </p:spTree>
    <p:custDataLst>
      <p:tags r:id="rId1"/>
    </p:custDataLst>
    <p:extLst>
      <p:ext uri="{BB962C8B-B14F-4D97-AF65-F5344CB8AC3E}">
        <p14:creationId xmlns:p14="http://schemas.microsoft.com/office/powerpoint/2010/main" val="1408255090"/>
      </p:ext>
    </p:extLst>
  </p:cSld>
  <p:clrMapOvr>
    <a:masterClrMapping/>
  </p:clrMapOvr>
  <mc:AlternateContent xmlns:mc="http://schemas.openxmlformats.org/markup-compatibility/2006" xmlns:p14="http://schemas.microsoft.com/office/powerpoint/2010/main">
    <mc:Choice Requires="p14">
      <p:transition spd="slow" p14:dur="2000" advTm="51905"/>
    </mc:Choice>
    <mc:Fallback xmlns="">
      <p:transition spd="slow" advTm="519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064568" y="2331724"/>
            <a:ext cx="8841432" cy="646331"/>
          </a:xfrm>
          <a:prstGeom prst="rect">
            <a:avLst/>
          </a:prstGeom>
          <a:noFill/>
        </p:spPr>
        <p:txBody>
          <a:bodyPr wrap="square" rtlCol="0">
            <a:spAutoFit/>
          </a:bodyPr>
          <a:lstStyle/>
          <a:p>
            <a:pPr marL="125413" indent="-125413"/>
            <a:r>
              <a:rPr lang="ja-JP" altLang="en-US" dirty="0"/>
              <a:t>「第８次大阪府栽培漁業基本計画」（令和４年４月策定）に基づき、栽培</a:t>
            </a:r>
            <a:r>
              <a:rPr lang="en-US" altLang="ja-JP" dirty="0"/>
              <a:t>C</a:t>
            </a:r>
            <a:r>
              <a:rPr lang="ja-JP" altLang="en-US" dirty="0"/>
              <a:t>でヒラメ等</a:t>
            </a:r>
            <a:endParaRPr lang="en-US" altLang="ja-JP" dirty="0"/>
          </a:p>
          <a:p>
            <a:pPr marL="125413" indent="-125413"/>
            <a:r>
              <a:rPr lang="ja-JP" altLang="en-US" dirty="0"/>
              <a:t>の種苗の生産と放流を、水技</a:t>
            </a:r>
            <a:r>
              <a:rPr lang="en-US" altLang="ja-JP" dirty="0"/>
              <a:t>C</a:t>
            </a:r>
            <a:r>
              <a:rPr lang="ja-JP" altLang="en-US" dirty="0"/>
              <a:t>でトラフグとメバルの生産・放流の技術開発を実施</a:t>
            </a:r>
          </a:p>
        </p:txBody>
      </p:sp>
      <p:sp>
        <p:nvSpPr>
          <p:cNvPr id="2" name="タイトル 1"/>
          <p:cNvSpPr>
            <a:spLocks noGrp="1"/>
          </p:cNvSpPr>
          <p:nvPr>
            <p:ph type="title"/>
          </p:nvPr>
        </p:nvSpPr>
        <p:spPr>
          <a:xfrm>
            <a:off x="1548000" y="396000"/>
            <a:ext cx="8136904" cy="917208"/>
          </a:xfrm>
        </p:spPr>
        <p:txBody>
          <a:bodyPr>
            <a:noAutofit/>
          </a:bodyPr>
          <a:lstStyle/>
          <a:p>
            <a:r>
              <a:rPr kumimoji="1" lang="ja-JP" altLang="en-US" sz="4400" b="1" dirty="0"/>
              <a:t>②水産資源を豊かにする</a:t>
            </a:r>
          </a:p>
        </p:txBody>
      </p:sp>
      <p:sp>
        <p:nvSpPr>
          <p:cNvPr id="8" name="テキスト ボックス 2"/>
          <p:cNvSpPr txBox="1">
            <a:spLocks noChangeArrowheads="1"/>
          </p:cNvSpPr>
          <p:nvPr/>
        </p:nvSpPr>
        <p:spPr bwMode="auto">
          <a:xfrm>
            <a:off x="894467" y="1571549"/>
            <a:ext cx="1163206" cy="648072"/>
          </a:xfrm>
          <a:prstGeom prst="roundRect">
            <a:avLst>
              <a:gd name="adj" fmla="val 24293"/>
            </a:avLst>
          </a:prstGeom>
          <a:solidFill>
            <a:srgbClr val="000099"/>
          </a:solidFill>
          <a:ln w="9525">
            <a:noFill/>
            <a:miter lim="800000"/>
            <a:headEnd/>
            <a:tailEnd/>
          </a:ln>
        </p:spPr>
        <p:txBody>
          <a:bodyPr rot="0" vert="horz" wrap="square" lIns="36000" tIns="45720" rIns="3600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ja-JP" altLang="en-US" sz="2400" b="1" kern="100" dirty="0">
                <a:solidFill>
                  <a:schemeClr val="bg1"/>
                </a:solidFill>
                <a:latin typeface="+mn-ea"/>
                <a:cs typeface="Times New Roman"/>
              </a:rPr>
              <a:t>８</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187173" y="1499545"/>
            <a:ext cx="6991016" cy="830997"/>
          </a:xfrm>
          <a:prstGeom prst="rect">
            <a:avLst/>
          </a:prstGeom>
          <a:noFill/>
        </p:spPr>
        <p:txBody>
          <a:bodyPr wrap="none" rtlCol="0">
            <a:spAutoFit/>
          </a:bodyPr>
          <a:lstStyle/>
          <a:p>
            <a:r>
              <a:rPr lang="ja-JP" altLang="en-US" sz="2400" b="1" dirty="0"/>
              <a:t>大阪湾の水産資源の増大とブランド化をめざした</a:t>
            </a:r>
            <a:endParaRPr lang="en-US" altLang="ja-JP" sz="2400" b="1" dirty="0"/>
          </a:p>
          <a:p>
            <a:r>
              <a:rPr lang="ja-JP" altLang="en-US" sz="2400" b="1" dirty="0"/>
              <a:t>栽培漁業の推進</a:t>
            </a:r>
          </a:p>
        </p:txBody>
      </p:sp>
      <p:sp>
        <p:nvSpPr>
          <p:cNvPr id="23" name="テキスト ボックス 22"/>
          <p:cNvSpPr txBox="1"/>
          <p:nvPr/>
        </p:nvSpPr>
        <p:spPr>
          <a:xfrm>
            <a:off x="234465" y="2337559"/>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20"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7</a:t>
            </a:r>
            <a:endParaRPr lang="zh-TW" altLang="en-US" sz="2000" dirty="0"/>
          </a:p>
        </p:txBody>
      </p:sp>
      <p:sp>
        <p:nvSpPr>
          <p:cNvPr id="21" name="テキスト ボックス 20"/>
          <p:cNvSpPr txBox="1"/>
          <p:nvPr/>
        </p:nvSpPr>
        <p:spPr>
          <a:xfrm>
            <a:off x="828000" y="580468"/>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8" name="テキスト ボックス 27"/>
          <p:cNvSpPr txBox="1"/>
          <p:nvPr/>
        </p:nvSpPr>
        <p:spPr>
          <a:xfrm>
            <a:off x="7347594" y="2979726"/>
            <a:ext cx="2337310" cy="369332"/>
          </a:xfrm>
          <a:prstGeom prst="rect">
            <a:avLst/>
          </a:prstGeom>
          <a:noFill/>
        </p:spPr>
        <p:txBody>
          <a:bodyPr wrap="square" rtlCol="0">
            <a:spAutoFit/>
          </a:bodyPr>
          <a:lstStyle/>
          <a:p>
            <a:pPr algn="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（千尾・千個）</a:t>
            </a:r>
          </a:p>
        </p:txBody>
      </p:sp>
      <p:sp>
        <p:nvSpPr>
          <p:cNvPr id="31" name="テキスト ボックス 30"/>
          <p:cNvSpPr txBox="1"/>
          <p:nvPr/>
        </p:nvSpPr>
        <p:spPr>
          <a:xfrm>
            <a:off x="240185" y="3031829"/>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sp>
        <p:nvSpPr>
          <p:cNvPr id="42" name="テキスト ボックス 41"/>
          <p:cNvSpPr txBox="1"/>
          <p:nvPr/>
        </p:nvSpPr>
        <p:spPr>
          <a:xfrm>
            <a:off x="4736976" y="2979726"/>
            <a:ext cx="324036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■放流尾数</a:t>
            </a:r>
          </a:p>
        </p:txBody>
      </p:sp>
      <p:graphicFrame>
        <p:nvGraphicFramePr>
          <p:cNvPr id="32" name="表 31"/>
          <p:cNvGraphicFramePr>
            <a:graphicFrameLocks noGrp="1"/>
          </p:cNvGraphicFramePr>
          <p:nvPr>
            <p:extLst>
              <p:ext uri="{D42A27DB-BD31-4B8C-83A1-F6EECF244321}">
                <p14:modId xmlns:p14="http://schemas.microsoft.com/office/powerpoint/2010/main" val="1197547668"/>
              </p:ext>
            </p:extLst>
          </p:nvPr>
        </p:nvGraphicFramePr>
        <p:xfrm>
          <a:off x="4935857" y="3345947"/>
          <a:ext cx="4697663" cy="1955261"/>
        </p:xfrm>
        <a:graphic>
          <a:graphicData uri="http://schemas.openxmlformats.org/drawingml/2006/table">
            <a:tbl>
              <a:tblPr firstRow="1" bandRow="1">
                <a:tableStyleId>{69CF1AB2-1976-4502-BF36-3FF5EA218861}</a:tableStyleId>
              </a:tblPr>
              <a:tblGrid>
                <a:gridCol w="1171356">
                  <a:extLst>
                    <a:ext uri="{9D8B030D-6E8A-4147-A177-3AD203B41FA5}">
                      <a16:colId xmlns:a16="http://schemas.microsoft.com/office/drawing/2014/main" val="20000"/>
                    </a:ext>
                  </a:extLst>
                </a:gridCol>
                <a:gridCol w="679829">
                  <a:extLst>
                    <a:ext uri="{9D8B030D-6E8A-4147-A177-3AD203B41FA5}">
                      <a16:colId xmlns:a16="http://schemas.microsoft.com/office/drawing/2014/main" val="20003"/>
                    </a:ext>
                  </a:extLst>
                </a:gridCol>
                <a:gridCol w="679829">
                  <a:extLst>
                    <a:ext uri="{9D8B030D-6E8A-4147-A177-3AD203B41FA5}">
                      <a16:colId xmlns:a16="http://schemas.microsoft.com/office/drawing/2014/main" val="20004"/>
                    </a:ext>
                  </a:extLst>
                </a:gridCol>
                <a:gridCol w="679829">
                  <a:extLst>
                    <a:ext uri="{9D8B030D-6E8A-4147-A177-3AD203B41FA5}">
                      <a16:colId xmlns:a16="http://schemas.microsoft.com/office/drawing/2014/main" val="20005"/>
                    </a:ext>
                  </a:extLst>
                </a:gridCol>
                <a:gridCol w="679829">
                  <a:extLst>
                    <a:ext uri="{9D8B030D-6E8A-4147-A177-3AD203B41FA5}">
                      <a16:colId xmlns:a16="http://schemas.microsoft.com/office/drawing/2014/main" val="3703194103"/>
                    </a:ext>
                  </a:extLst>
                </a:gridCol>
                <a:gridCol w="806991">
                  <a:extLst>
                    <a:ext uri="{9D8B030D-6E8A-4147-A177-3AD203B41FA5}">
                      <a16:colId xmlns:a16="http://schemas.microsoft.com/office/drawing/2014/main" val="2279996815"/>
                    </a:ext>
                  </a:extLst>
                </a:gridCol>
              </a:tblGrid>
              <a:tr h="299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年度</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dirty="0"/>
                        <a:t>2</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dk1"/>
                          </a:solidFill>
                          <a:latin typeface="+mn-lt"/>
                          <a:ea typeface="+mn-ea"/>
                          <a:cs typeface="+mn-cs"/>
                        </a:rPr>
                        <a:t>3</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p>
                  </a:txBody>
                  <a:tcPr marL="36000" marR="36000" marT="0" marB="0" anchor="ctr"/>
                </a:tc>
                <a:extLst>
                  <a:ext uri="{0D108BD9-81ED-4DB2-BD59-A6C34878D82A}">
                    <a16:rowId xmlns:a16="http://schemas.microsoft.com/office/drawing/2014/main" val="10000"/>
                  </a:ext>
                </a:extLst>
              </a:tr>
              <a:tr h="276812">
                <a:tc>
                  <a:txBody>
                    <a:bodyPr/>
                    <a:lstStyle/>
                    <a:p>
                      <a:pPr algn="ctr"/>
                      <a:r>
                        <a:rPr kumimoji="1" lang="ja-JP" altLang="en-US" sz="1800" b="1" dirty="0">
                          <a:solidFill>
                            <a:schemeClr val="tx1"/>
                          </a:solidFill>
                        </a:rPr>
                        <a:t>ヒラメ</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104</a:t>
                      </a:r>
                      <a:endParaRPr lang="ja-JP" altLang="en-US" sz="1600" dirty="0"/>
                    </a:p>
                  </a:txBody>
                  <a:tcPr marL="36000" marT="0" marB="0" anchor="ctr"/>
                </a:tc>
                <a:tc>
                  <a:txBody>
                    <a:bodyPr/>
                    <a:lstStyle/>
                    <a:p>
                      <a:pPr algn="ctr"/>
                      <a:r>
                        <a:rPr lang="en-US" altLang="ja-JP" sz="1600" dirty="0"/>
                        <a:t>123</a:t>
                      </a:r>
                      <a:endParaRPr lang="ja-JP" altLang="en-US" sz="1600" dirty="0"/>
                    </a:p>
                  </a:txBody>
                  <a:tcPr marL="36000" marT="0" marB="0" anchor="ctr"/>
                </a:tc>
                <a:tc>
                  <a:txBody>
                    <a:bodyPr/>
                    <a:lstStyle/>
                    <a:p>
                      <a:pPr algn="ctr"/>
                      <a:r>
                        <a:rPr lang="en-US" altLang="ja-JP" sz="1600" dirty="0"/>
                        <a:t>113</a:t>
                      </a:r>
                      <a:endParaRPr lang="ja-JP" altLang="en-US" sz="1600" dirty="0"/>
                    </a:p>
                  </a:txBody>
                  <a:tcPr marL="36000" marT="0" marB="0" anchor="ctr"/>
                </a:tc>
                <a:tc>
                  <a:txBody>
                    <a:bodyPr/>
                    <a:lstStyle/>
                    <a:p>
                      <a:pPr algn="ctr"/>
                      <a:r>
                        <a:rPr lang="en-US" altLang="ja-JP" sz="1600" dirty="0"/>
                        <a:t>101</a:t>
                      </a:r>
                      <a:endParaRPr lang="ja-JP" altLang="en-US" sz="1600" dirty="0"/>
                    </a:p>
                  </a:txBody>
                  <a:tcPr marL="36000" marT="0" marB="0" anchor="ctr"/>
                </a:tc>
                <a:tc>
                  <a:txBody>
                    <a:bodyPr/>
                    <a:lstStyle/>
                    <a:p>
                      <a:pPr algn="ctr"/>
                      <a:r>
                        <a:rPr lang="en-US" altLang="ja-JP" sz="1600" b="1" dirty="0"/>
                        <a:t>441</a:t>
                      </a:r>
                      <a:endParaRPr lang="ja-JP" altLang="en-US" sz="1600" b="1" dirty="0"/>
                    </a:p>
                  </a:txBody>
                  <a:tcPr marL="36000" marT="0" marB="0" anchor="ctr"/>
                </a:tc>
                <a:extLst>
                  <a:ext uri="{0D108BD9-81ED-4DB2-BD59-A6C34878D82A}">
                    <a16:rowId xmlns:a16="http://schemas.microsoft.com/office/drawing/2014/main" val="10001"/>
                  </a:ext>
                </a:extLst>
              </a:tr>
              <a:tr h="346014">
                <a:tc>
                  <a:txBody>
                    <a:bodyPr/>
                    <a:lstStyle/>
                    <a:p>
                      <a:pPr algn="ctr"/>
                      <a:r>
                        <a:rPr kumimoji="1" lang="ja-JP" altLang="en-US" sz="1800" b="1" dirty="0">
                          <a:solidFill>
                            <a:schemeClr val="tx1"/>
                          </a:solidFill>
                        </a:rPr>
                        <a:t>キジハタ</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100</a:t>
                      </a:r>
                      <a:endParaRPr lang="ja-JP" altLang="en-US" sz="1600" dirty="0"/>
                    </a:p>
                  </a:txBody>
                  <a:tcPr marL="36000" marT="0" marB="0" anchor="ctr"/>
                </a:tc>
                <a:tc>
                  <a:txBody>
                    <a:bodyPr/>
                    <a:lstStyle/>
                    <a:p>
                      <a:pPr algn="ctr"/>
                      <a:r>
                        <a:rPr lang="en-US" altLang="ja-JP" sz="1600" dirty="0"/>
                        <a:t>140</a:t>
                      </a:r>
                      <a:endParaRPr lang="ja-JP" altLang="en-US" sz="1600" dirty="0"/>
                    </a:p>
                  </a:txBody>
                  <a:tcPr marL="36000" marT="0" marB="0" anchor="ctr"/>
                </a:tc>
                <a:tc>
                  <a:txBody>
                    <a:bodyPr/>
                    <a:lstStyle/>
                    <a:p>
                      <a:pPr algn="ctr"/>
                      <a:r>
                        <a:rPr lang="en-US" altLang="ja-JP" sz="1600" b="1" dirty="0"/>
                        <a:t>440</a:t>
                      </a:r>
                      <a:endParaRPr lang="ja-JP" altLang="en-US" sz="1600" b="1" dirty="0"/>
                    </a:p>
                  </a:txBody>
                  <a:tcPr marL="36000" marT="0" marB="0" anchor="ctr"/>
                </a:tc>
                <a:extLst>
                  <a:ext uri="{0D108BD9-81ED-4DB2-BD59-A6C34878D82A}">
                    <a16:rowId xmlns:a16="http://schemas.microsoft.com/office/drawing/2014/main" val="10003"/>
                  </a:ext>
                </a:extLst>
              </a:tr>
              <a:tr h="346014">
                <a:tc>
                  <a:txBody>
                    <a:bodyPr/>
                    <a:lstStyle/>
                    <a:p>
                      <a:pPr algn="ctr"/>
                      <a:r>
                        <a:rPr kumimoji="1" lang="ja-JP" altLang="en-US" sz="1800" b="1" dirty="0">
                          <a:solidFill>
                            <a:schemeClr val="tx1"/>
                          </a:solidFill>
                        </a:rPr>
                        <a:t>アカガイ</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t>80</a:t>
                      </a:r>
                      <a:endParaRPr lang="ja-JP" altLang="en-US" sz="1600" dirty="0">
                        <a:solidFill>
                          <a:schemeClr val="tx1"/>
                        </a:solidFill>
                      </a:endParaRPr>
                    </a:p>
                  </a:txBody>
                  <a:tcPr marL="36000" marT="0" marB="0" anchor="ctr"/>
                </a:tc>
                <a:tc>
                  <a:txBody>
                    <a:bodyPr/>
                    <a:lstStyle/>
                    <a:p>
                      <a:pPr algn="ctr"/>
                      <a:r>
                        <a:rPr lang="en-US" altLang="ja-JP" sz="1600" dirty="0">
                          <a:solidFill>
                            <a:schemeClr val="dk1"/>
                          </a:solidFill>
                        </a:rPr>
                        <a:t>100</a:t>
                      </a:r>
                      <a:endParaRPr lang="ja-JP" altLang="en-US" sz="1600" dirty="0">
                        <a:solidFill>
                          <a:schemeClr val="tx1"/>
                        </a:solidFill>
                      </a:endParaRPr>
                    </a:p>
                  </a:txBody>
                  <a:tcPr marL="36000" marT="0" marB="0" anchor="ctr"/>
                </a:tc>
                <a:tc>
                  <a:txBody>
                    <a:bodyPr/>
                    <a:lstStyle/>
                    <a:p>
                      <a:pPr algn="ctr"/>
                      <a:r>
                        <a:rPr lang="en-US" altLang="ja-JP" sz="1600" dirty="0">
                          <a:solidFill>
                            <a:schemeClr val="dk1"/>
                          </a:solidFill>
                        </a:rPr>
                        <a:t>65</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50</a:t>
                      </a:r>
                      <a:endParaRPr lang="ja-JP" altLang="en-US" sz="1600" dirty="0">
                        <a:solidFill>
                          <a:schemeClr val="tx1"/>
                        </a:solidFill>
                      </a:endParaRPr>
                    </a:p>
                  </a:txBody>
                  <a:tcPr marL="36000" marT="0" marB="0" anchor="ctr"/>
                </a:tc>
                <a:tc>
                  <a:txBody>
                    <a:bodyPr/>
                    <a:lstStyle/>
                    <a:p>
                      <a:pPr algn="ctr"/>
                      <a:r>
                        <a:rPr lang="en-US" altLang="ja-JP" sz="1600" b="1" dirty="0">
                          <a:solidFill>
                            <a:schemeClr val="tx1"/>
                          </a:solidFill>
                        </a:rPr>
                        <a:t>295</a:t>
                      </a:r>
                      <a:endParaRPr lang="ja-JP" altLang="en-US" sz="1600" b="1" dirty="0">
                        <a:solidFill>
                          <a:schemeClr val="tx1"/>
                        </a:solidFill>
                      </a:endParaRPr>
                    </a:p>
                  </a:txBody>
                  <a:tcPr marL="36000" marT="0" marB="0" anchor="ctr"/>
                </a:tc>
                <a:extLst>
                  <a:ext uri="{0D108BD9-81ED-4DB2-BD59-A6C34878D82A}">
                    <a16:rowId xmlns:a16="http://schemas.microsoft.com/office/drawing/2014/main" val="10004"/>
                  </a:ext>
                </a:extLst>
              </a:tr>
              <a:tr h="346014">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dirty="0">
                          <a:solidFill>
                            <a:schemeClr val="tx1"/>
                          </a:solidFill>
                        </a:rPr>
                        <a:t>-</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16</a:t>
                      </a:r>
                      <a:endParaRPr lang="ja-JP" altLang="en-US" sz="1600" dirty="0">
                        <a:solidFill>
                          <a:schemeClr val="tx1"/>
                        </a:solidFill>
                      </a:endParaRPr>
                    </a:p>
                  </a:txBody>
                  <a:tcPr marL="36000" marT="0" marB="0" anchor="ctr"/>
                </a:tc>
                <a:tc>
                  <a:txBody>
                    <a:bodyPr/>
                    <a:lstStyle/>
                    <a:p>
                      <a:pPr algn="ctr"/>
                      <a:r>
                        <a:rPr lang="en-US" altLang="ja-JP" sz="1600" dirty="0">
                          <a:solidFill>
                            <a:schemeClr val="tx1"/>
                          </a:solidFill>
                        </a:rPr>
                        <a:t>24</a:t>
                      </a:r>
                      <a:endParaRPr lang="ja-JP" altLang="en-US" sz="1600" dirty="0">
                        <a:solidFill>
                          <a:schemeClr val="tx1"/>
                        </a:solidFill>
                      </a:endParaRPr>
                    </a:p>
                  </a:txBody>
                  <a:tcPr marL="36000" marT="0" marB="0" anchor="ctr"/>
                </a:tc>
                <a:tc>
                  <a:txBody>
                    <a:bodyPr/>
                    <a:lstStyle/>
                    <a:p>
                      <a:pPr algn="ctr"/>
                      <a:r>
                        <a:rPr lang="en-US" altLang="ja-JP" sz="1600" b="1" dirty="0">
                          <a:solidFill>
                            <a:schemeClr val="tx1"/>
                          </a:solidFill>
                        </a:rPr>
                        <a:t>40</a:t>
                      </a:r>
                      <a:endParaRPr lang="ja-JP" altLang="en-US" sz="1600" b="1" dirty="0">
                        <a:solidFill>
                          <a:schemeClr val="tx1"/>
                        </a:solidFill>
                      </a:endParaRPr>
                    </a:p>
                  </a:txBody>
                  <a:tcPr marL="36000" marT="0" marB="0" anchor="ctr"/>
                </a:tc>
                <a:extLst>
                  <a:ext uri="{0D108BD9-81ED-4DB2-BD59-A6C34878D82A}">
                    <a16:rowId xmlns:a16="http://schemas.microsoft.com/office/drawing/2014/main" val="3669975294"/>
                  </a:ext>
                </a:extLst>
              </a:tr>
              <a:tr h="341330">
                <a:tc>
                  <a:txBody>
                    <a:bodyPr/>
                    <a:lstStyle/>
                    <a:p>
                      <a:pPr algn="ctr"/>
                      <a:r>
                        <a:rPr kumimoji="1" lang="ja-JP" altLang="en-US" sz="1600" dirty="0"/>
                        <a:t>（計）</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en-US" altLang="ja-JP" sz="1600" b="1" dirty="0">
                          <a:solidFill>
                            <a:schemeClr val="tx1"/>
                          </a:solidFill>
                        </a:rPr>
                        <a:t>284</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323</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294</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315</a:t>
                      </a:r>
                      <a:endParaRPr lang="ja-JP" altLang="en-US" sz="1600" b="1" dirty="0">
                        <a:solidFill>
                          <a:schemeClr val="tx1"/>
                        </a:solidFill>
                      </a:endParaRPr>
                    </a:p>
                  </a:txBody>
                  <a:tcPr marL="36000" marT="0" marB="0" anchor="ctr"/>
                </a:tc>
                <a:tc>
                  <a:txBody>
                    <a:bodyPr/>
                    <a:lstStyle/>
                    <a:p>
                      <a:pPr algn="ctr"/>
                      <a:r>
                        <a:rPr lang="en-US" altLang="ja-JP" sz="1600" b="1" dirty="0">
                          <a:solidFill>
                            <a:schemeClr val="tx1"/>
                          </a:solidFill>
                        </a:rPr>
                        <a:t>1,216</a:t>
                      </a:r>
                      <a:endParaRPr lang="ja-JP" altLang="en-US" sz="1600" b="1" dirty="0">
                        <a:solidFill>
                          <a:schemeClr val="tx1"/>
                        </a:solidFill>
                      </a:endParaRPr>
                    </a:p>
                  </a:txBody>
                  <a:tcPr marL="36000" marT="0" marB="0" anchor="ctr"/>
                </a:tc>
                <a:extLst>
                  <a:ext uri="{0D108BD9-81ED-4DB2-BD59-A6C34878D82A}">
                    <a16:rowId xmlns:a16="http://schemas.microsoft.com/office/drawing/2014/main" val="10005"/>
                  </a:ext>
                </a:extLst>
              </a:tr>
            </a:tbl>
          </a:graphicData>
        </a:graphic>
      </p:graphicFrame>
      <p:sp>
        <p:nvSpPr>
          <p:cNvPr id="33" name="テキスト ボックス 32"/>
          <p:cNvSpPr txBox="1"/>
          <p:nvPr/>
        </p:nvSpPr>
        <p:spPr>
          <a:xfrm>
            <a:off x="274806" y="3350193"/>
            <a:ext cx="5863134" cy="3447098"/>
          </a:xfrm>
          <a:prstGeom prst="rect">
            <a:avLst/>
          </a:prstGeom>
          <a:noFill/>
        </p:spPr>
        <p:txBody>
          <a:bodyPr wrap="square" rtlCol="0">
            <a:spAutoFit/>
          </a:bodyPr>
          <a:lstStyle/>
          <a:p>
            <a:pPr marL="125413" indent="-125413"/>
            <a:r>
              <a:rPr lang="ja-JP" altLang="en-US" sz="2000" dirty="0"/>
              <a:t>令和５年度は </a:t>
            </a:r>
            <a:r>
              <a:rPr lang="en-US" altLang="ja-JP" sz="2000" b="1" dirty="0"/>
              <a:t>31</a:t>
            </a:r>
            <a:r>
              <a:rPr lang="ja-JP" altLang="en-US" sz="2000" b="1" dirty="0"/>
              <a:t>万</a:t>
            </a:r>
            <a:r>
              <a:rPr lang="en-US" altLang="ja-JP" sz="2000" b="1" dirty="0"/>
              <a:t>5</a:t>
            </a:r>
            <a:r>
              <a:rPr lang="ja-JP" altLang="en-US" sz="2000" b="1" dirty="0"/>
              <a:t>千尾</a:t>
            </a:r>
            <a:r>
              <a:rPr lang="ja-JP" altLang="en-US" sz="2000" dirty="0"/>
              <a:t>を放流</a:t>
            </a:r>
            <a:endParaRPr lang="en-US" altLang="ja-JP" sz="2000" dirty="0"/>
          </a:p>
          <a:p>
            <a:pPr marL="125413" indent="-125413"/>
            <a:r>
              <a:rPr lang="ja-JP" altLang="en-US" sz="2000" dirty="0"/>
              <a:t>・ヒラメ　　</a:t>
            </a:r>
            <a:r>
              <a:rPr lang="ja-JP" altLang="en-US" sz="1400" dirty="0"/>
              <a:t>　</a:t>
            </a:r>
            <a:r>
              <a:rPr lang="en-US" altLang="ja-JP" sz="2000" dirty="0"/>
              <a:t>10.1</a:t>
            </a:r>
            <a:r>
              <a:rPr lang="ja-JP" altLang="en-US" sz="2000" dirty="0"/>
              <a:t>万尾を５～６月に放流</a:t>
            </a:r>
          </a:p>
          <a:p>
            <a:pPr marL="125413" indent="-125413"/>
            <a:r>
              <a:rPr lang="ja-JP" altLang="en-US" sz="2000" dirty="0"/>
              <a:t>・キジハタ　</a:t>
            </a:r>
            <a:r>
              <a:rPr lang="en-US" altLang="ja-JP" sz="2000" dirty="0"/>
              <a:t>14</a:t>
            </a:r>
            <a:r>
              <a:rPr lang="ja-JP" altLang="en-US" sz="2000" dirty="0"/>
              <a:t>万尾を９～</a:t>
            </a:r>
            <a:r>
              <a:rPr lang="en-US" altLang="ja-JP" sz="2000" dirty="0"/>
              <a:t>10</a:t>
            </a:r>
            <a:r>
              <a:rPr lang="ja-JP" altLang="en-US" sz="2000" dirty="0"/>
              <a:t>月に放流</a:t>
            </a:r>
          </a:p>
          <a:p>
            <a:pPr marL="125413" indent="-125413"/>
            <a:r>
              <a:rPr lang="ja-JP" altLang="en-US" sz="2000" dirty="0"/>
              <a:t>・アカガイ　 </a:t>
            </a:r>
            <a:r>
              <a:rPr lang="en-US" altLang="ja-JP" sz="2000" dirty="0"/>
              <a:t>5.0</a:t>
            </a:r>
            <a:r>
              <a:rPr lang="ja-JP" altLang="en-US" sz="2000" dirty="0"/>
              <a:t>万個を７月に放流</a:t>
            </a:r>
          </a:p>
          <a:p>
            <a:pPr marL="125413" indent="-125413"/>
            <a:r>
              <a:rPr lang="ja-JP" altLang="en-US" sz="2000" dirty="0"/>
              <a:t>・トラフグ　 </a:t>
            </a:r>
            <a:r>
              <a:rPr lang="en-US" altLang="ja-JP" sz="2000" dirty="0"/>
              <a:t>2.4</a:t>
            </a:r>
            <a:r>
              <a:rPr lang="ja-JP" altLang="en-US" sz="2000" dirty="0"/>
              <a:t>万尾を７月に放流</a:t>
            </a:r>
            <a:endParaRPr lang="en-US" altLang="ja-JP" sz="2000" dirty="0"/>
          </a:p>
          <a:p>
            <a:pPr marL="125413" indent="-125413"/>
            <a:endParaRPr lang="en-US" altLang="ja-JP" sz="2000" dirty="0"/>
          </a:p>
          <a:p>
            <a:pPr marL="125413" indent="-125413"/>
            <a:endParaRPr lang="en-US" altLang="ja-JP" sz="2000" dirty="0"/>
          </a:p>
          <a:p>
            <a:pPr marL="125413" indent="-125413"/>
            <a:endParaRPr lang="en-US" altLang="ja-JP" sz="2000" dirty="0"/>
          </a:p>
          <a:p>
            <a:pPr marL="125413" indent="-125413"/>
            <a:endParaRPr lang="en-US" altLang="ja-JP" sz="2000" dirty="0"/>
          </a:p>
          <a:p>
            <a:pPr marL="125413" indent="-125413"/>
            <a:endParaRPr lang="en-US" altLang="ja-JP" sz="2000" dirty="0"/>
          </a:p>
          <a:p>
            <a:pPr marL="125413" indent="-125413"/>
            <a:r>
              <a:rPr lang="ja-JP" altLang="en-US" dirty="0"/>
              <a:t>　令和２年度～令和５年度：計</a:t>
            </a:r>
            <a:r>
              <a:rPr lang="en-US" altLang="ja-JP" dirty="0"/>
              <a:t>121.</a:t>
            </a:r>
            <a:r>
              <a:rPr lang="ja-JP" altLang="en-US" dirty="0"/>
              <a:t>６万尾</a:t>
            </a:r>
            <a:endParaRPr lang="en-US" altLang="ja-JP" dirty="0"/>
          </a:p>
        </p:txBody>
      </p:sp>
      <p:sp>
        <p:nvSpPr>
          <p:cNvPr id="34" name="テキスト ボックス 33"/>
          <p:cNvSpPr txBox="1"/>
          <p:nvPr/>
        </p:nvSpPr>
        <p:spPr>
          <a:xfrm>
            <a:off x="274807" y="5220919"/>
            <a:ext cx="4488926" cy="93999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放流累積尾数</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（令和２年度～令和６年度：計</a:t>
            </a:r>
            <a:r>
              <a:rPr lang="en-US" altLang="ja-JP" dirty="0">
                <a:latin typeface="Meiryo UI" panose="020B0604030504040204" pitchFamily="50" charset="-128"/>
                <a:ea typeface="Meiryo UI" panose="020B0604030504040204" pitchFamily="50" charset="-128"/>
                <a:cs typeface="Meiryo UI" panose="020B0604030504040204" pitchFamily="50" charset="-128"/>
              </a:rPr>
              <a:t>150</a:t>
            </a:r>
            <a:r>
              <a:rPr lang="ja-JP" altLang="en-US" dirty="0">
                <a:latin typeface="Meiryo UI" panose="020B0604030504040204" pitchFamily="50" charset="-128"/>
                <a:ea typeface="Meiryo UI" panose="020B0604030504040204" pitchFamily="50" charset="-128"/>
                <a:cs typeface="Meiryo UI" panose="020B0604030504040204" pitchFamily="50" charset="-128"/>
              </a:rPr>
              <a:t>万尾）</a:t>
            </a:r>
          </a:p>
        </p:txBody>
      </p:sp>
      <p:sp>
        <p:nvSpPr>
          <p:cNvPr id="35" name="ストライプ矢印 34"/>
          <p:cNvSpPr/>
          <p:nvPr/>
        </p:nvSpPr>
        <p:spPr>
          <a:xfrm rot="5400000">
            <a:off x="537928" y="6089766"/>
            <a:ext cx="285707" cy="454161"/>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87A745B6-7689-40E3-86EA-0D8D66C3283A}"/>
              </a:ext>
            </a:extLst>
          </p:cNvPr>
          <p:cNvSpPr txBox="1"/>
          <p:nvPr/>
        </p:nvSpPr>
        <p:spPr>
          <a:xfrm>
            <a:off x="5800966" y="6519446"/>
            <a:ext cx="3867923" cy="338554"/>
          </a:xfrm>
          <a:prstGeom prst="rect">
            <a:avLst/>
          </a:prstGeom>
          <a:noFill/>
        </p:spPr>
        <p:txBody>
          <a:bodyPr wrap="square">
            <a:spAutoFit/>
          </a:bodyPr>
          <a:lstStyle/>
          <a:p>
            <a:pPr marL="92075" indent="-88900" algn="just"/>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メバルは第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次計画からの新規対象魚種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077" y="5594999"/>
            <a:ext cx="1215347" cy="6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7689179" y="6236773"/>
            <a:ext cx="641522"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メバル</a:t>
            </a:r>
            <a:endParaRPr lang="ja-JP" altLang="en-US" sz="1400" b="1" dirty="0"/>
          </a:p>
        </p:txBody>
      </p: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259" y="5754414"/>
            <a:ext cx="1542810" cy="366417"/>
          </a:xfrm>
          <a:prstGeom prst="rect">
            <a:avLst/>
          </a:prstGeom>
        </p:spPr>
      </p:pic>
      <p:sp>
        <p:nvSpPr>
          <p:cNvPr id="26" name="正方形/長方形 25"/>
          <p:cNvSpPr/>
          <p:nvPr/>
        </p:nvSpPr>
        <p:spPr>
          <a:xfrm>
            <a:off x="5592964" y="6236773"/>
            <a:ext cx="744114"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トラフグ</a:t>
            </a:r>
            <a:endParaRPr lang="ja-JP" altLang="en-US" sz="1400" b="1" dirty="0"/>
          </a:p>
        </p:txBody>
      </p:sp>
      <p:sp>
        <p:nvSpPr>
          <p:cNvPr id="27" name="テキスト ボックス 26"/>
          <p:cNvSpPr txBox="1"/>
          <p:nvPr/>
        </p:nvSpPr>
        <p:spPr>
          <a:xfrm>
            <a:off x="4991944" y="5373298"/>
            <a:ext cx="324036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＜技術開発魚種＞</a:t>
            </a:r>
          </a:p>
        </p:txBody>
      </p:sp>
    </p:spTree>
    <p:extLst>
      <p:ext uri="{BB962C8B-B14F-4D97-AF65-F5344CB8AC3E}">
        <p14:creationId xmlns:p14="http://schemas.microsoft.com/office/powerpoint/2010/main" val="1560913488"/>
      </p:ext>
    </p:extLst>
  </p:cSld>
  <p:clrMapOvr>
    <a:masterClrMapping/>
  </p:clrMapOvr>
  <mc:AlternateContent xmlns:mc="http://schemas.openxmlformats.org/markup-compatibility/2006" xmlns:p14="http://schemas.microsoft.com/office/powerpoint/2010/main">
    <mc:Choice Requires="p14">
      <p:transition spd="slow" p14:dur="2000" advTm="70347"/>
    </mc:Choice>
    <mc:Fallback xmlns="">
      <p:transition spd="slow" advTm="703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662382" y="2294976"/>
            <a:ext cx="7128000" cy="369332"/>
          </a:xfrm>
          <a:prstGeom prst="rect">
            <a:avLst/>
          </a:prstGeom>
          <a:noFill/>
        </p:spPr>
        <p:txBody>
          <a:bodyPr wrap="square" rtlCol="0">
            <a:spAutoFit/>
          </a:bodyPr>
          <a:lstStyle/>
          <a:p>
            <a:pPr marL="125413" indent="-125413"/>
            <a:r>
              <a:rPr lang="ja-JP" altLang="en-US" dirty="0"/>
              <a:t>　</a:t>
            </a:r>
            <a:endParaRPr lang="en-US" altLang="ja-JP" dirty="0"/>
          </a:p>
        </p:txBody>
      </p:sp>
      <p:sp>
        <p:nvSpPr>
          <p:cNvPr id="2" name="タイトル 1"/>
          <p:cNvSpPr>
            <a:spLocks noGrp="1"/>
          </p:cNvSpPr>
          <p:nvPr>
            <p:ph type="title"/>
          </p:nvPr>
        </p:nvSpPr>
        <p:spPr>
          <a:xfrm>
            <a:off x="1548000" y="395999"/>
            <a:ext cx="8136904" cy="918000"/>
          </a:xfrm>
        </p:spPr>
        <p:txBody>
          <a:bodyPr>
            <a:noAutofit/>
          </a:bodyPr>
          <a:lstStyle/>
          <a:p>
            <a:r>
              <a:rPr kumimoji="1" lang="ja-JP" altLang="en-US" sz="4400" b="1" dirty="0"/>
              <a:t>③漁業者の生活を豊かにする</a:t>
            </a:r>
          </a:p>
        </p:txBody>
      </p:sp>
      <p:sp>
        <p:nvSpPr>
          <p:cNvPr id="8" name="テキスト ボックス 2"/>
          <p:cNvSpPr txBox="1">
            <a:spLocks noChangeArrowheads="1"/>
          </p:cNvSpPr>
          <p:nvPr/>
        </p:nvSpPr>
        <p:spPr bwMode="auto">
          <a:xfrm>
            <a:off x="704528" y="1574896"/>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13</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1902639" y="1668103"/>
            <a:ext cx="7608173" cy="461665"/>
          </a:xfrm>
          <a:prstGeom prst="rect">
            <a:avLst/>
          </a:prstGeom>
          <a:noFill/>
        </p:spPr>
        <p:txBody>
          <a:bodyPr wrap="none" rtlCol="0">
            <a:spAutoFit/>
          </a:bodyPr>
          <a:lstStyle/>
          <a:p>
            <a:r>
              <a:rPr lang="ja-JP" altLang="en-US" sz="2400" b="1" dirty="0"/>
              <a:t>ブランド化や６次産業化の推進による「攻めの漁業」展開</a:t>
            </a:r>
          </a:p>
        </p:txBody>
      </p:sp>
      <p:sp>
        <p:nvSpPr>
          <p:cNvPr id="23" name="テキスト ボックス 22"/>
          <p:cNvSpPr txBox="1"/>
          <p:nvPr/>
        </p:nvSpPr>
        <p:spPr>
          <a:xfrm>
            <a:off x="145548" y="2656153"/>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25" name="サブタイトル 2"/>
          <p:cNvSpPr txBox="1">
            <a:spLocks/>
          </p:cNvSpPr>
          <p:nvPr/>
        </p:nvSpPr>
        <p:spPr>
          <a:xfrm>
            <a:off x="9129464"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zh-TW" sz="2000" dirty="0"/>
              <a:t>8</a:t>
            </a:r>
            <a:endParaRPr lang="zh-TW" altLang="en-US" sz="2000" dirty="0"/>
          </a:p>
        </p:txBody>
      </p:sp>
      <p:sp>
        <p:nvSpPr>
          <p:cNvPr id="26" name="テキスト ボックス 25"/>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34" name="テキスト ボックス 33"/>
          <p:cNvSpPr txBox="1"/>
          <p:nvPr/>
        </p:nvSpPr>
        <p:spPr>
          <a:xfrm>
            <a:off x="135452" y="3165220"/>
            <a:ext cx="877163" cy="369332"/>
          </a:xfrm>
          <a:prstGeom prst="rect">
            <a:avLst/>
          </a:prstGeom>
          <a:noFill/>
        </p:spPr>
        <p:txBody>
          <a:bodyPr wrap="square" rtlCol="0">
            <a:spAutoFit/>
          </a:bodyPr>
          <a:lstStyle/>
          <a:p>
            <a:r>
              <a:rPr lang="en-US" altLang="ja-JP" b="1" dirty="0"/>
              <a:t>【</a:t>
            </a:r>
            <a:r>
              <a:rPr lang="ja-JP" altLang="en-US" b="1" dirty="0"/>
              <a:t>実績</a:t>
            </a:r>
            <a:r>
              <a:rPr lang="en-US" altLang="ja-JP" b="1" dirty="0"/>
              <a:t>】</a:t>
            </a:r>
            <a:endParaRPr lang="ja-JP" altLang="ja-JP" b="1" dirty="0"/>
          </a:p>
        </p:txBody>
      </p:sp>
      <p:sp>
        <p:nvSpPr>
          <p:cNvPr id="19" name="テキスト ボックス 18"/>
          <p:cNvSpPr txBox="1"/>
          <p:nvPr/>
        </p:nvSpPr>
        <p:spPr>
          <a:xfrm>
            <a:off x="783176" y="2658662"/>
            <a:ext cx="9219624" cy="369332"/>
          </a:xfrm>
          <a:prstGeom prst="rect">
            <a:avLst/>
          </a:prstGeom>
          <a:noFill/>
        </p:spPr>
        <p:txBody>
          <a:bodyPr wrap="square" rtlCol="0">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　府内産水産物の競争力の強化をめざした販路拡大の取組みを実施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44488" y="4242574"/>
            <a:ext cx="4034438" cy="338554"/>
          </a:xfrm>
          <a:prstGeom prst="rect">
            <a:avLst/>
          </a:prstGeom>
        </p:spPr>
        <p:txBody>
          <a:bodyPr wrap="none">
            <a:spAutoFit/>
          </a:bodyPr>
          <a:lstStyle/>
          <a:p>
            <a:pPr marL="126000" indent="-64800" algn="just"/>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FOOD</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STYLE Kansai 2024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の様子</a:t>
            </a:r>
          </a:p>
        </p:txBody>
      </p:sp>
      <p:sp>
        <p:nvSpPr>
          <p:cNvPr id="27" name="テキスト ボックス 26"/>
          <p:cNvSpPr txBox="1"/>
          <p:nvPr/>
        </p:nvSpPr>
        <p:spPr>
          <a:xfrm>
            <a:off x="5423127" y="4921494"/>
            <a:ext cx="3994369" cy="1323439"/>
          </a:xfrm>
          <a:prstGeom prst="rect">
            <a:avLst/>
          </a:prstGeom>
          <a:noFill/>
          <a:ln w="3175">
            <a:solidFill>
              <a:schemeClr val="tx1"/>
            </a:solidFill>
          </a:ln>
        </p:spPr>
        <p:txBody>
          <a:bodyPr wrap="square" rIns="36000" rtlCol="0">
            <a:spAutoFit/>
          </a:bodyPr>
          <a:lstStyle/>
          <a:p>
            <a:r>
              <a:rPr lang="en-US" altLang="ja-JP" sz="1600" dirty="0"/>
              <a:t>FOOD</a:t>
            </a:r>
            <a:r>
              <a:rPr lang="ja-JP" altLang="en-US" sz="1600" dirty="0"/>
              <a:t>　</a:t>
            </a:r>
            <a:r>
              <a:rPr lang="en-US" altLang="ja-JP" sz="1600" dirty="0"/>
              <a:t>STYLE Kansai 2024</a:t>
            </a:r>
            <a:r>
              <a:rPr lang="ja-JP" altLang="en-US" sz="1600" dirty="0"/>
              <a:t>　概要</a:t>
            </a:r>
          </a:p>
          <a:p>
            <a:r>
              <a:rPr lang="en-US" altLang="ja-JP" sz="1600" dirty="0"/>
              <a:t>《</a:t>
            </a:r>
            <a:r>
              <a:rPr lang="ja-JP" altLang="en-US" sz="1600" dirty="0"/>
              <a:t>開催日</a:t>
            </a:r>
            <a:r>
              <a:rPr lang="en-US" altLang="ja-JP" sz="1600" dirty="0"/>
              <a:t>》</a:t>
            </a:r>
            <a:r>
              <a:rPr lang="ja-JP" altLang="en-US" sz="1600" dirty="0"/>
              <a:t>　令和</a:t>
            </a:r>
            <a:r>
              <a:rPr lang="en-US" altLang="ja-JP" sz="1600" dirty="0"/>
              <a:t>6</a:t>
            </a:r>
            <a:r>
              <a:rPr lang="ja-JP" altLang="en-US" sz="1600" dirty="0"/>
              <a:t>年</a:t>
            </a:r>
            <a:r>
              <a:rPr lang="en-US" altLang="ja-JP" sz="1600" dirty="0"/>
              <a:t>1</a:t>
            </a:r>
            <a:r>
              <a:rPr lang="ja-JP" altLang="en-US" sz="1600" dirty="0"/>
              <a:t>月</a:t>
            </a:r>
            <a:r>
              <a:rPr lang="en-US" altLang="ja-JP" sz="1600" dirty="0"/>
              <a:t>24</a:t>
            </a:r>
            <a:r>
              <a:rPr lang="ja-JP" altLang="en-US" sz="1600" dirty="0"/>
              <a:t>日～</a:t>
            </a:r>
            <a:r>
              <a:rPr lang="en-US" altLang="ja-JP" sz="1600" dirty="0"/>
              <a:t>2</a:t>
            </a:r>
            <a:r>
              <a:rPr lang="ja-JP" altLang="en-US" sz="1600" dirty="0"/>
              <a:t>５日</a:t>
            </a:r>
          </a:p>
          <a:p>
            <a:r>
              <a:rPr lang="en-US" altLang="ja-JP" sz="1600" dirty="0"/>
              <a:t>《</a:t>
            </a:r>
            <a:r>
              <a:rPr lang="ja-JP" altLang="en-US" sz="1600" dirty="0"/>
              <a:t>場　 所</a:t>
            </a:r>
            <a:r>
              <a:rPr lang="en-US" altLang="ja-JP" sz="1600" dirty="0"/>
              <a:t>》</a:t>
            </a:r>
            <a:r>
              <a:rPr lang="ja-JP" altLang="en-US" sz="1600" dirty="0"/>
              <a:t>　インテックス大阪１</a:t>
            </a:r>
            <a:r>
              <a:rPr lang="en-US" altLang="ja-JP" sz="1600" dirty="0"/>
              <a:t>.2</a:t>
            </a:r>
            <a:r>
              <a:rPr lang="ja-JP" altLang="en-US" sz="1600" dirty="0"/>
              <a:t>号館</a:t>
            </a:r>
          </a:p>
          <a:p>
            <a:r>
              <a:rPr lang="en-US" altLang="ja-JP" sz="1600" dirty="0"/>
              <a:t>《</a:t>
            </a:r>
            <a:r>
              <a:rPr lang="ja-JP" altLang="en-US" sz="1600" dirty="0"/>
              <a:t>出展社</a:t>
            </a:r>
            <a:r>
              <a:rPr lang="en-US" altLang="ja-JP" sz="1600" dirty="0"/>
              <a:t>》</a:t>
            </a:r>
            <a:r>
              <a:rPr lang="ja-JP" altLang="en-US" sz="1600" dirty="0"/>
              <a:t>　大阪産</a:t>
            </a:r>
            <a:r>
              <a:rPr lang="en-US" altLang="ja-JP" sz="1600" dirty="0"/>
              <a:t>(</a:t>
            </a:r>
            <a:r>
              <a:rPr lang="ja-JP" altLang="en-US" sz="1600" dirty="0"/>
              <a:t>もん</a:t>
            </a:r>
            <a:r>
              <a:rPr lang="en-US" altLang="ja-JP" sz="1600" dirty="0"/>
              <a:t>)</a:t>
            </a:r>
            <a:r>
              <a:rPr lang="ja-JP" altLang="en-US" sz="1600" dirty="0"/>
              <a:t>関係者　</a:t>
            </a:r>
            <a:r>
              <a:rPr lang="en-US" altLang="ja-JP" sz="1600" dirty="0"/>
              <a:t>32</a:t>
            </a:r>
            <a:r>
              <a:rPr lang="ja-JP" altLang="en-US" sz="1600" dirty="0"/>
              <a:t>事業者</a:t>
            </a:r>
          </a:p>
          <a:p>
            <a:r>
              <a:rPr lang="en-US" altLang="ja-JP" sz="1600" dirty="0"/>
              <a:t>《</a:t>
            </a:r>
            <a:r>
              <a:rPr lang="ja-JP" altLang="en-US" sz="1600" dirty="0"/>
              <a:t>来場者</a:t>
            </a:r>
            <a:r>
              <a:rPr lang="en-US" altLang="ja-JP" sz="1600" dirty="0"/>
              <a:t>》</a:t>
            </a:r>
            <a:r>
              <a:rPr lang="ja-JP" altLang="en-US" sz="1600" dirty="0"/>
              <a:t>　</a:t>
            </a:r>
            <a:r>
              <a:rPr lang="en-US" altLang="ja-JP" sz="1600" dirty="0"/>
              <a:t>23,789</a:t>
            </a:r>
            <a:r>
              <a:rPr lang="ja-JP" altLang="en-US" sz="1600" dirty="0"/>
              <a:t>人</a:t>
            </a:r>
          </a:p>
        </p:txBody>
      </p:sp>
      <p:sp>
        <p:nvSpPr>
          <p:cNvPr id="17" name="テキスト ボックス 16"/>
          <p:cNvSpPr txBox="1"/>
          <p:nvPr/>
        </p:nvSpPr>
        <p:spPr>
          <a:xfrm>
            <a:off x="932054" y="5998713"/>
            <a:ext cx="1654620" cy="584775"/>
          </a:xfrm>
          <a:prstGeom prst="rect">
            <a:avLst/>
          </a:prstGeom>
          <a:noFill/>
        </p:spPr>
        <p:txBody>
          <a:bodyPr wrap="none" rtlCol="0">
            <a:spAutoFit/>
          </a:bodyPr>
          <a:lstStyle/>
          <a:p>
            <a:r>
              <a:rPr lang="ja-JP" altLang="en-US" sz="1600" dirty="0"/>
              <a:t>　</a:t>
            </a:r>
            <a:endParaRPr lang="en-US" altLang="ja-JP" sz="1600" dirty="0"/>
          </a:p>
          <a:p>
            <a:r>
              <a:rPr lang="ja-JP" altLang="en-US" sz="1600" dirty="0"/>
              <a:t>展示ブースの様子</a:t>
            </a:r>
            <a:endParaRPr kumimoji="1" lang="ja-JP" altLang="en-US" sz="1600" dirty="0"/>
          </a:p>
        </p:txBody>
      </p:sp>
      <p:sp>
        <p:nvSpPr>
          <p:cNvPr id="18" name="テキスト ボックス 17"/>
          <p:cNvSpPr txBox="1"/>
          <p:nvPr/>
        </p:nvSpPr>
        <p:spPr>
          <a:xfrm>
            <a:off x="3183218" y="6300609"/>
            <a:ext cx="1625766" cy="584775"/>
          </a:xfrm>
          <a:prstGeom prst="rect">
            <a:avLst/>
          </a:prstGeom>
          <a:noFill/>
        </p:spPr>
        <p:txBody>
          <a:bodyPr wrap="none" rtlCol="0">
            <a:spAutoFit/>
          </a:bodyPr>
          <a:lstStyle/>
          <a:p>
            <a:r>
              <a:rPr lang="ja-JP" altLang="en-US" sz="1600" dirty="0"/>
              <a:t>　　クロダイの試食</a:t>
            </a:r>
            <a:endParaRPr lang="en-US" altLang="ja-JP" sz="1600" dirty="0"/>
          </a:p>
          <a:p>
            <a:endParaRPr lang="en-US" altLang="ja-JP" sz="1600" dirty="0"/>
          </a:p>
        </p:txBody>
      </p:sp>
      <p:sp>
        <p:nvSpPr>
          <p:cNvPr id="21" name="テキスト ボックス 20">
            <a:extLst>
              <a:ext uri="{FF2B5EF4-FFF2-40B4-BE49-F238E27FC236}">
                <a16:creationId xmlns:a16="http://schemas.microsoft.com/office/drawing/2014/main" id="{F1E8C58D-251C-49D3-93A4-C4A645BF3A8A}"/>
              </a:ext>
            </a:extLst>
          </p:cNvPr>
          <p:cNvSpPr txBox="1"/>
          <p:nvPr/>
        </p:nvSpPr>
        <p:spPr>
          <a:xfrm>
            <a:off x="906871" y="3191146"/>
            <a:ext cx="8999129" cy="923330"/>
          </a:xfrm>
          <a:prstGeom prst="rect">
            <a:avLst/>
          </a:prstGeom>
          <a:noFill/>
        </p:spPr>
        <p:txBody>
          <a:bodyPr wrap="square">
            <a:spAutoFit/>
          </a:bodyPr>
          <a:lstStyle/>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令和５年度は、１月に開催された</a:t>
            </a:r>
            <a:r>
              <a:rPr lang="en-US" altLang="ja-JP" dirty="0">
                <a:latin typeface="Meiryo UI" panose="020B0604030504040204" pitchFamily="50" charset="-128"/>
                <a:ea typeface="Meiryo UI" panose="020B0604030504040204" pitchFamily="50" charset="-128"/>
                <a:cs typeface="Meiryo UI" panose="020B0604030504040204" pitchFamily="50" charset="-128"/>
              </a:rPr>
              <a:t>FOOD</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STYLE Kansai 2024</a:t>
            </a:r>
            <a:r>
              <a:rPr lang="ja-JP" altLang="en-US" dirty="0">
                <a:latin typeface="Meiryo UI" panose="020B0604030504040204" pitchFamily="50" charset="-128"/>
                <a:ea typeface="Meiryo UI" panose="020B0604030504040204" pitchFamily="50" charset="-128"/>
                <a:cs typeface="Meiryo UI" panose="020B0604030504040204" pitchFamily="50" charset="-128"/>
              </a:rPr>
              <a:t>において、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名品ブースを設置し、大阪産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)DB</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en-US" altLang="ja-JP" dirty="0">
                <a:latin typeface="Meiryo UI" panose="020B0604030504040204" pitchFamily="50" charset="-128"/>
                <a:ea typeface="Meiryo UI" panose="020B0604030504040204" pitchFamily="50" charset="-128"/>
                <a:cs typeface="Meiryo UI" panose="020B0604030504040204" pitchFamily="50" charset="-128"/>
              </a:rPr>
              <a:t>PR</a:t>
            </a:r>
            <a:r>
              <a:rPr lang="ja-JP" altLang="en-US" dirty="0">
                <a:latin typeface="Meiryo UI" panose="020B0604030504040204" pitchFamily="50" charset="-128"/>
                <a:ea typeface="Meiryo UI" panose="020B0604030504040204" pitchFamily="50" charset="-128"/>
                <a:cs typeface="Meiryo UI" panose="020B0604030504040204" pitchFamily="50" charset="-128"/>
              </a:rPr>
              <a:t>をするとともに、黒鯛等の試食を実施</a:t>
            </a:r>
          </a:p>
        </p:txBody>
      </p:sp>
      <p:sp>
        <p:nvSpPr>
          <p:cNvPr id="5" name="正方形/長方形 4"/>
          <p:cNvSpPr/>
          <p:nvPr/>
        </p:nvSpPr>
        <p:spPr>
          <a:xfrm>
            <a:off x="-40096" y="2274765"/>
            <a:ext cx="3176191" cy="369332"/>
          </a:xfrm>
          <a:prstGeom prst="rect">
            <a:avLst/>
          </a:prstGeom>
        </p:spPr>
        <p:txBody>
          <a:bodyPr wrap="none">
            <a:spAutoFit/>
          </a:bodyPr>
          <a:lstStyle/>
          <a:p>
            <a:pPr marL="180975" indent="-90000" algn="just"/>
            <a:r>
              <a:rPr lang="ja-JP" altLang="en-US" b="1" dirty="0">
                <a:latin typeface="Meiryo UI" panose="020B0604030504040204" pitchFamily="50" charset="-128"/>
                <a:ea typeface="Meiryo UI" panose="020B0604030504040204" pitchFamily="50" charset="-128"/>
                <a:cs typeface="Meiryo UI" panose="020B0604030504040204" pitchFamily="50" charset="-128"/>
              </a:rPr>
              <a:t>＜ブランド化に向けた取組み＞</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9C40179D-9198-44AC-9179-D67591893B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1345" y="4592682"/>
            <a:ext cx="2203001" cy="1652251"/>
          </a:xfrm>
          <a:prstGeom prst="rect">
            <a:avLst/>
          </a:prstGeom>
          <a:ln>
            <a:solidFill>
              <a:schemeClr val="tx1"/>
            </a:solidFill>
          </a:ln>
        </p:spPr>
      </p:pic>
      <p:pic>
        <p:nvPicPr>
          <p:cNvPr id="29" name="図 28">
            <a:extLst>
              <a:ext uri="{FF2B5EF4-FFF2-40B4-BE49-F238E27FC236}">
                <a16:creationId xmlns:a16="http://schemas.microsoft.com/office/drawing/2014/main" id="{740FCB87-2D50-44CA-937D-35AC8AD594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3267407" y="4798937"/>
            <a:ext cx="1742473" cy="1306856"/>
          </a:xfrm>
          <a:prstGeom prst="rect">
            <a:avLst/>
          </a:prstGeom>
          <a:ln>
            <a:solidFill>
              <a:schemeClr val="tx1"/>
            </a:solidFill>
          </a:ln>
        </p:spPr>
      </p:pic>
      <p:sp>
        <p:nvSpPr>
          <p:cNvPr id="6" name="楕円 5">
            <a:extLst>
              <a:ext uri="{FF2B5EF4-FFF2-40B4-BE49-F238E27FC236}">
                <a16:creationId xmlns:a16="http://schemas.microsoft.com/office/drawing/2014/main" id="{45EE6CF2-A5B8-4725-86B6-26E869175924}"/>
              </a:ext>
            </a:extLst>
          </p:cNvPr>
          <p:cNvSpPr/>
          <p:nvPr/>
        </p:nvSpPr>
        <p:spPr>
          <a:xfrm>
            <a:off x="2533574" y="5568285"/>
            <a:ext cx="36000" cy="43200"/>
          </a:xfrm>
          <a:prstGeom prst="ellipse">
            <a:avLst/>
          </a:prstGeom>
          <a:solidFill>
            <a:srgbClr val="936A0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5077124"/>
      </p:ext>
    </p:extLst>
  </p:cSld>
  <p:clrMapOvr>
    <a:masterClrMapping/>
  </p:clrMapOvr>
  <mc:AlternateContent xmlns:mc="http://schemas.openxmlformats.org/markup-compatibility/2006" xmlns:p14="http://schemas.microsoft.com/office/powerpoint/2010/main">
    <mc:Choice Requires="p14">
      <p:transition spd="slow" p14:dur="2000" advTm="46339"/>
    </mc:Choice>
    <mc:Fallback xmlns="">
      <p:transition spd="slow" advTm="463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8000" y="396000"/>
            <a:ext cx="8136904" cy="918000"/>
          </a:xfrm>
        </p:spPr>
        <p:txBody>
          <a:bodyPr>
            <a:noAutofit/>
          </a:bodyPr>
          <a:lstStyle/>
          <a:p>
            <a:r>
              <a:rPr kumimoji="1" lang="ja-JP" altLang="en-US" sz="4400" b="1" dirty="0"/>
              <a:t>④新鮮な魚介類を届ける</a:t>
            </a:r>
          </a:p>
        </p:txBody>
      </p:sp>
      <p:sp>
        <p:nvSpPr>
          <p:cNvPr id="8" name="テキスト ボックス 2"/>
          <p:cNvSpPr txBox="1">
            <a:spLocks noChangeArrowheads="1"/>
          </p:cNvSpPr>
          <p:nvPr/>
        </p:nvSpPr>
        <p:spPr bwMode="auto">
          <a:xfrm>
            <a:off x="894467" y="1584135"/>
            <a:ext cx="1163206" cy="648072"/>
          </a:xfrm>
          <a:prstGeom prst="roundRect">
            <a:avLst>
              <a:gd name="adj" fmla="val 24293"/>
            </a:avLst>
          </a:prstGeom>
          <a:solidFill>
            <a:srgbClr val="000099"/>
          </a:solidFill>
          <a:ln w="9525">
            <a:noFill/>
            <a:miter lim="800000"/>
            <a:headEnd/>
            <a:tailEnd/>
          </a:ln>
        </p:spPr>
        <p:txBody>
          <a:bodyPr rot="0" vert="horz" wrap="square" lIns="0" tIns="45720" rIns="0" bIns="45720" anchor="ctr" anchorCtr="0">
            <a:noAutofit/>
          </a:bodyPr>
          <a:lstStyle/>
          <a:p>
            <a:pPr algn="ctr">
              <a:spcAft>
                <a:spcPts val="0"/>
              </a:spcAft>
            </a:pPr>
            <a:r>
              <a:rPr lang="ja-JP" sz="2400" b="1" kern="100" dirty="0">
                <a:solidFill>
                  <a:schemeClr val="bg1"/>
                </a:solidFill>
                <a:effectLst/>
                <a:latin typeface="+mn-ea"/>
                <a:cs typeface="Times New Roman"/>
              </a:rPr>
              <a:t>施策</a:t>
            </a:r>
            <a:r>
              <a:rPr lang="en-US" altLang="ja-JP" sz="2400" b="1" kern="100" dirty="0">
                <a:solidFill>
                  <a:schemeClr val="bg1"/>
                </a:solidFill>
                <a:effectLst/>
                <a:latin typeface="+mn-ea"/>
                <a:cs typeface="Times New Roman"/>
              </a:rPr>
              <a:t>21</a:t>
            </a:r>
            <a:endParaRPr lang="ja-JP" sz="2400" b="1" kern="100" dirty="0">
              <a:solidFill>
                <a:schemeClr val="bg1"/>
              </a:solidFill>
              <a:effectLst/>
              <a:latin typeface="+mn-ea"/>
              <a:cs typeface="Times New Roman"/>
            </a:endParaRPr>
          </a:p>
        </p:txBody>
      </p:sp>
      <p:sp>
        <p:nvSpPr>
          <p:cNvPr id="4" name="テキスト ボックス 3"/>
          <p:cNvSpPr txBox="1"/>
          <p:nvPr/>
        </p:nvSpPr>
        <p:spPr>
          <a:xfrm>
            <a:off x="2092578" y="1677342"/>
            <a:ext cx="5666936" cy="461665"/>
          </a:xfrm>
          <a:prstGeom prst="rect">
            <a:avLst/>
          </a:prstGeom>
          <a:noFill/>
        </p:spPr>
        <p:txBody>
          <a:bodyPr wrap="none" rtlCol="0">
            <a:spAutoFit/>
          </a:bodyPr>
          <a:lstStyle/>
          <a:p>
            <a:r>
              <a:rPr lang="en-US" altLang="ja-JP" sz="2400" b="1" dirty="0"/>
              <a:t>｢</a:t>
            </a:r>
            <a:r>
              <a:rPr lang="ja-JP" altLang="en-US" sz="2400" b="1" dirty="0"/>
              <a:t>大阪うみ・かわ・さかな</a:t>
            </a:r>
            <a:r>
              <a:rPr lang="en-US" altLang="ja-JP" sz="2400" b="1" dirty="0"/>
              <a:t>｣</a:t>
            </a:r>
            <a:r>
              <a:rPr lang="ja-JP" altLang="en-US" sz="2400" b="1" dirty="0"/>
              <a:t>の魅力発信の推進</a:t>
            </a:r>
          </a:p>
        </p:txBody>
      </p:sp>
      <p:sp>
        <p:nvSpPr>
          <p:cNvPr id="23" name="テキスト ボックス 22"/>
          <p:cNvSpPr txBox="1"/>
          <p:nvPr/>
        </p:nvSpPr>
        <p:spPr>
          <a:xfrm>
            <a:off x="291684" y="2420888"/>
            <a:ext cx="877163" cy="369332"/>
          </a:xfrm>
          <a:prstGeom prst="rect">
            <a:avLst/>
          </a:prstGeom>
          <a:noFill/>
        </p:spPr>
        <p:txBody>
          <a:bodyPr wrap="none" rtlCol="0">
            <a:spAutoFit/>
          </a:bodyPr>
          <a:lstStyle/>
          <a:p>
            <a:r>
              <a:rPr lang="en-US" altLang="ja-JP" b="1" dirty="0"/>
              <a:t>【</a:t>
            </a:r>
            <a:r>
              <a:rPr lang="ja-JP" altLang="en-US" b="1" dirty="0"/>
              <a:t>内容</a:t>
            </a:r>
            <a:r>
              <a:rPr lang="en-US" altLang="ja-JP" b="1" dirty="0"/>
              <a:t>】</a:t>
            </a:r>
            <a:endParaRPr lang="ja-JP" altLang="ja-JP" b="1" dirty="0"/>
          </a:p>
        </p:txBody>
      </p:sp>
      <p:sp>
        <p:nvSpPr>
          <p:cNvPr id="19" name="サブタイトル 2"/>
          <p:cNvSpPr txBox="1">
            <a:spLocks/>
          </p:cNvSpPr>
          <p:nvPr/>
        </p:nvSpPr>
        <p:spPr>
          <a:xfrm>
            <a:off x="9083072" y="6381331"/>
            <a:ext cx="766472" cy="474983"/>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kumimoji="1"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9pPr>
          </a:lstStyle>
          <a:p>
            <a:pPr algn="r"/>
            <a:r>
              <a:rPr lang="en-US" altLang="ja-JP" sz="2000" dirty="0"/>
              <a:t>9</a:t>
            </a:r>
            <a:endParaRPr lang="zh-TW" altLang="en-US" sz="2000" dirty="0"/>
          </a:p>
        </p:txBody>
      </p:sp>
      <p:sp>
        <p:nvSpPr>
          <p:cNvPr id="18" name="テキスト ボックス 17"/>
          <p:cNvSpPr txBox="1"/>
          <p:nvPr/>
        </p:nvSpPr>
        <p:spPr>
          <a:xfrm>
            <a:off x="828000" y="627766"/>
            <a:ext cx="700833" cy="707886"/>
          </a:xfrm>
          <a:prstGeom prst="rect">
            <a:avLst/>
          </a:prstGeom>
          <a:noFill/>
        </p:spPr>
        <p:txBody>
          <a:bodyPr wrap="none" rtlCol="0">
            <a:spAutoFit/>
          </a:bodyPr>
          <a:lstStyle/>
          <a:p>
            <a:r>
              <a:rPr kumimoji="1" lang="ja-JP" altLang="en-US" sz="2000" b="1" dirty="0"/>
              <a:t>取組</a:t>
            </a:r>
            <a:endParaRPr kumimoji="1" lang="en-US" altLang="ja-JP" sz="2000" b="1" dirty="0"/>
          </a:p>
          <a:p>
            <a:r>
              <a:rPr lang="ja-JP" altLang="en-US" sz="2000" b="1" dirty="0"/>
              <a:t>方向</a:t>
            </a:r>
            <a:endParaRPr kumimoji="1" lang="ja-JP" altLang="en-US" sz="2000" b="1" dirty="0"/>
          </a:p>
        </p:txBody>
      </p:sp>
      <p:sp>
        <p:nvSpPr>
          <p:cNvPr id="20" name="テキスト ボックス 19"/>
          <p:cNvSpPr txBox="1"/>
          <p:nvPr/>
        </p:nvSpPr>
        <p:spPr>
          <a:xfrm>
            <a:off x="291684" y="4045310"/>
            <a:ext cx="877163" cy="369332"/>
          </a:xfrm>
          <a:prstGeom prst="rect">
            <a:avLst/>
          </a:prstGeom>
          <a:noFill/>
        </p:spPr>
        <p:txBody>
          <a:bodyPr wrap="none" rtlCol="0">
            <a:spAutoFit/>
          </a:bodyPr>
          <a:lstStyle/>
          <a:p>
            <a:r>
              <a:rPr lang="en-US" altLang="ja-JP" b="1" dirty="0"/>
              <a:t>【</a:t>
            </a:r>
            <a:r>
              <a:rPr lang="ja-JP" altLang="en-US" b="1" dirty="0"/>
              <a:t>実績</a:t>
            </a:r>
            <a:r>
              <a:rPr lang="en-US" altLang="ja-JP" b="1" dirty="0"/>
              <a:t>】</a:t>
            </a:r>
            <a:endParaRPr lang="ja-JP" altLang="ja-JP" b="1" dirty="0"/>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789" y="2834087"/>
            <a:ext cx="3221498" cy="1046298"/>
          </a:xfrm>
          <a:prstGeom prst="rect">
            <a:avLst/>
          </a:prstGeom>
          <a:ln w="3175">
            <a:solidFill>
              <a:schemeClr val="bg1">
                <a:lumMod val="50000"/>
              </a:schemeClr>
            </a:solidFill>
          </a:ln>
        </p:spPr>
      </p:pic>
      <p:sp>
        <p:nvSpPr>
          <p:cNvPr id="3" name="正方形/長方形 2"/>
          <p:cNvSpPr/>
          <p:nvPr/>
        </p:nvSpPr>
        <p:spPr>
          <a:xfrm>
            <a:off x="1008143" y="2427689"/>
            <a:ext cx="5745057" cy="369332"/>
          </a:xfrm>
          <a:prstGeom prst="rect">
            <a:avLst/>
          </a:prstGeom>
        </p:spPr>
        <p:txBody>
          <a:bodyPr wrap="square">
            <a:spAutoFit/>
          </a:bodyPr>
          <a:lstStyle/>
          <a:p>
            <a:pPr marL="126000" indent="-64800" algn="just"/>
            <a:r>
              <a:rPr lang="en-US" altLang="ja-JP" dirty="0">
                <a:latin typeface="Meiryo UI" panose="020B0604030504040204" pitchFamily="50" charset="-128"/>
                <a:ea typeface="Meiryo UI" panose="020B0604030504040204" pitchFamily="50" charset="-128"/>
                <a:cs typeface="Meiryo UI" panose="020B0604030504040204" pitchFamily="50" charset="-128"/>
              </a:rPr>
              <a:t>J:COM</a:t>
            </a:r>
            <a:r>
              <a:rPr lang="ja-JP" altLang="en-US" dirty="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番組に水産物のテーマを紹介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061931" y="4005064"/>
            <a:ext cx="8709745" cy="646331"/>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J:COM</a:t>
            </a:r>
            <a:r>
              <a:rPr lang="ja-JP" altLang="en-US" dirty="0">
                <a:latin typeface="Meiryo UI" panose="020B0604030504040204" pitchFamily="50" charset="-128"/>
                <a:ea typeface="Meiryo UI" panose="020B0604030504040204" pitchFamily="50" charset="-128"/>
                <a:cs typeface="Meiryo UI" panose="020B0604030504040204" pitchFamily="50" charset="-128"/>
              </a:rPr>
              <a:t>が令和２年</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月に放送開始した大阪産</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の特集番組「かもん！おおさかもん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令和５年度はサーモン、クロダイを紹介</a:t>
            </a:r>
          </a:p>
        </p:txBody>
      </p:sp>
      <p:sp>
        <p:nvSpPr>
          <p:cNvPr id="22" name="テキスト ボックス 21">
            <a:extLst>
              <a:ext uri="{FF2B5EF4-FFF2-40B4-BE49-F238E27FC236}">
                <a16:creationId xmlns:a16="http://schemas.microsoft.com/office/drawing/2014/main" id="{CDB5021D-523C-4D88-9553-4FA983FE2265}"/>
              </a:ext>
            </a:extLst>
          </p:cNvPr>
          <p:cNvSpPr txBox="1"/>
          <p:nvPr/>
        </p:nvSpPr>
        <p:spPr>
          <a:xfrm>
            <a:off x="5120625" y="6505599"/>
            <a:ext cx="2352655" cy="307777"/>
          </a:xfrm>
          <a:prstGeom prst="rect">
            <a:avLst/>
          </a:prstGeom>
          <a:noFill/>
        </p:spPr>
        <p:txBody>
          <a:bodyPr wrap="square" rtlCol="0">
            <a:spAutoFit/>
          </a:bodyPr>
          <a:lstStyle>
            <a:defPPr>
              <a:defRPr lang="ja-JP"/>
            </a:defPPr>
            <a:lvl1pPr marL="180975" indent="-180975" algn="ctr">
              <a:defRPr sz="14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クロダイ（２月号後半）</a:t>
            </a:r>
            <a:endParaRPr lang="en-US" altLang="ja-JP" dirty="0"/>
          </a:p>
        </p:txBody>
      </p:sp>
      <p:pic>
        <p:nvPicPr>
          <p:cNvPr id="24" name="図 23">
            <a:extLst>
              <a:ext uri="{FF2B5EF4-FFF2-40B4-BE49-F238E27FC236}">
                <a16:creationId xmlns:a16="http://schemas.microsoft.com/office/drawing/2014/main" id="{EE7E2A6E-E2B1-4D36-9D68-4A150F22934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16696" y="4651395"/>
            <a:ext cx="2448001" cy="1836000"/>
          </a:xfrm>
          <a:prstGeom prst="rect">
            <a:avLst/>
          </a:prstGeom>
          <a:ln>
            <a:solidFill>
              <a:schemeClr val="tx1"/>
            </a:solidFill>
          </a:ln>
        </p:spPr>
      </p:pic>
      <p:sp>
        <p:nvSpPr>
          <p:cNvPr id="31" name="テキスト ボックス 30">
            <a:extLst>
              <a:ext uri="{FF2B5EF4-FFF2-40B4-BE49-F238E27FC236}">
                <a16:creationId xmlns:a16="http://schemas.microsoft.com/office/drawing/2014/main" id="{5A63BEFC-B34E-47A9-AFBF-0B1D38E8E652}"/>
              </a:ext>
            </a:extLst>
          </p:cNvPr>
          <p:cNvSpPr txBox="1"/>
          <p:nvPr/>
        </p:nvSpPr>
        <p:spPr>
          <a:xfrm>
            <a:off x="2144688" y="6505599"/>
            <a:ext cx="2551024" cy="307777"/>
          </a:xfrm>
          <a:prstGeom prst="rect">
            <a:avLst/>
          </a:prstGeom>
          <a:noFill/>
        </p:spPr>
        <p:txBody>
          <a:bodyPr wrap="square" rtlCol="0">
            <a:spAutoFit/>
          </a:bodyPr>
          <a:lstStyle>
            <a:defPPr>
              <a:defRPr lang="ja-JP"/>
            </a:defPPr>
            <a:lvl1pPr marL="180975" indent="-180975" algn="ctr">
              <a:defRPr sz="14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　　サーモン（４月号前半）</a:t>
            </a:r>
            <a:endParaRPr lang="en-US" altLang="ja-JP" dirty="0"/>
          </a:p>
        </p:txBody>
      </p:sp>
      <p:pic>
        <p:nvPicPr>
          <p:cNvPr id="16" name="図 15">
            <a:extLst>
              <a:ext uri="{FF2B5EF4-FFF2-40B4-BE49-F238E27FC236}">
                <a16:creationId xmlns:a16="http://schemas.microsoft.com/office/drawing/2014/main" id="{0BE31E32-7C22-4670-830C-4871168E1C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1233" y="4651395"/>
            <a:ext cx="2448000" cy="1836000"/>
          </a:xfrm>
          <a:prstGeom prst="rect">
            <a:avLst/>
          </a:prstGeom>
          <a:ln>
            <a:solidFill>
              <a:schemeClr val="tx1"/>
            </a:solidFill>
          </a:ln>
        </p:spPr>
      </p:pic>
    </p:spTree>
    <p:extLst>
      <p:ext uri="{BB962C8B-B14F-4D97-AF65-F5344CB8AC3E}">
        <p14:creationId xmlns:p14="http://schemas.microsoft.com/office/powerpoint/2010/main" val="1651826864"/>
      </p:ext>
    </p:extLst>
  </p:cSld>
  <p:clrMapOvr>
    <a:masterClrMapping/>
  </p:clrMapOvr>
  <mc:AlternateContent xmlns:mc="http://schemas.openxmlformats.org/markup-compatibility/2006" xmlns:p14="http://schemas.microsoft.com/office/powerpoint/2010/main">
    <mc:Choice Requires="p14">
      <p:transition spd="slow" p14:dur="2000" advTm="38293"/>
    </mc:Choice>
    <mc:Fallback xmlns="">
      <p:transition spd="slow" advTm="3829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ags/tag2.xml><?xml version="1.0" encoding="utf-8"?>
<p:tagLst xmlns:a="http://schemas.openxmlformats.org/drawingml/2006/main" xmlns:r="http://schemas.openxmlformats.org/officeDocument/2006/relationships" xmlns:p="http://schemas.openxmlformats.org/presentationml/2006/main">
  <p:tag name="TIMING" val="|8.5|10.2"/>
</p:tagLst>
</file>

<file path=ppt/tags/tag3.xml><?xml version="1.0" encoding="utf-8"?>
<p:tagLst xmlns:a="http://schemas.openxmlformats.org/drawingml/2006/main" xmlns:r="http://schemas.openxmlformats.org/officeDocument/2006/relationships" xmlns:p="http://schemas.openxmlformats.org/presentationml/2006/main">
  <p:tag name="TIMING" val="|23.2|9"/>
</p:tagLst>
</file>

<file path=ppt/tags/tag4.xml><?xml version="1.0" encoding="utf-8"?>
<p:tagLst xmlns:a="http://schemas.openxmlformats.org/drawingml/2006/main" xmlns:r="http://schemas.openxmlformats.org/officeDocument/2006/relationships" xmlns:p="http://schemas.openxmlformats.org/presentationml/2006/main">
  <p:tag name="TIMING" val="|23.2|9"/>
</p:tagLst>
</file>

<file path=ppt/tags/tag5.xml><?xml version="1.0" encoding="utf-8"?>
<p:tagLst xmlns:a="http://schemas.openxmlformats.org/drawingml/2006/main" xmlns:r="http://schemas.openxmlformats.org/officeDocument/2006/relationships" xmlns:p="http://schemas.openxmlformats.org/presentationml/2006/main">
  <p:tag name="TIMING" val="|11.3|8.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7645</TotalTime>
  <Words>2223</Words>
  <Application>Microsoft Office PowerPoint</Application>
  <PresentationFormat>A4 210 x 297 mm</PresentationFormat>
  <Paragraphs>354</Paragraphs>
  <Slides>14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14</vt:i4>
      </vt:variant>
    </vt:vector>
  </HeadingPairs>
  <TitlesOfParts>
    <vt:vector size="20" baseType="lpstr">
      <vt:lpstr>Meiryo UI</vt:lpstr>
      <vt:lpstr>Arial</vt:lpstr>
      <vt:lpstr>Calibri</vt:lpstr>
      <vt:lpstr>Century</vt:lpstr>
      <vt:lpstr>NewsPrint</vt:lpstr>
      <vt:lpstr>デザインの設定</vt:lpstr>
      <vt:lpstr>新・大阪府豊かな海づくりプラン 進捗状況</vt:lpstr>
      <vt:lpstr>新・大阪府豊かな海づくりプラン</vt:lpstr>
      <vt:lpstr>プランの基本目標</vt:lpstr>
      <vt:lpstr>６つの取組方向及び主な施策</vt:lpstr>
      <vt:lpstr>①海や川の環境を豊かにする</vt:lpstr>
      <vt:lpstr>PowerPoint プレゼンテーション</vt:lpstr>
      <vt:lpstr>②水産資源を豊かにする</vt:lpstr>
      <vt:lpstr>③漁業者の生活を豊かにする</vt:lpstr>
      <vt:lpstr>④新鮮な魚介類を届ける</vt:lpstr>
      <vt:lpstr>④新鮮な魚介類を届ける</vt:lpstr>
      <vt:lpstr>PowerPoint プレゼンテーション</vt:lpstr>
      <vt:lpstr>⑤海や川の魅力を届ける</vt:lpstr>
      <vt:lpstr>⑥安全・安心を届ける</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新・大阪府豊かな海づくりプラン 進捗状況</dc:title>
  <dc:creator>新瀬　幾恵</dc:creator>
  <cp:lastModifiedBy>福原　敬介</cp:lastModifiedBy>
  <cp:revision>535</cp:revision>
  <cp:lastPrinted>2024-03-18T04:12:45Z</cp:lastPrinted>
  <dcterms:created xsi:type="dcterms:W3CDTF">2016-03-22T11:37:19Z</dcterms:created>
  <dcterms:modified xsi:type="dcterms:W3CDTF">2024-03-18T04:13:05Z</dcterms:modified>
</cp:coreProperties>
</file>