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9"/>
  </p:notesMasterIdLst>
  <p:sldIdLst>
    <p:sldId id="256" r:id="rId2"/>
    <p:sldId id="313" r:id="rId3"/>
    <p:sldId id="314" r:id="rId4"/>
    <p:sldId id="339" r:id="rId5"/>
    <p:sldId id="340" r:id="rId6"/>
    <p:sldId id="341" r:id="rId7"/>
    <p:sldId id="342" r:id="rId8"/>
    <p:sldId id="318" r:id="rId9"/>
    <p:sldId id="337" r:id="rId10"/>
    <p:sldId id="343" r:id="rId11"/>
    <p:sldId id="322" r:id="rId12"/>
    <p:sldId id="344" r:id="rId13"/>
    <p:sldId id="276" r:id="rId14"/>
    <p:sldId id="315" r:id="rId15"/>
    <p:sldId id="316" r:id="rId16"/>
    <p:sldId id="284" r:id="rId17"/>
    <p:sldId id="323" r:id="rId18"/>
    <p:sldId id="325" r:id="rId19"/>
    <p:sldId id="338" r:id="rId20"/>
    <p:sldId id="310" r:id="rId21"/>
    <p:sldId id="335" r:id="rId22"/>
    <p:sldId id="332" r:id="rId23"/>
    <p:sldId id="336" r:id="rId24"/>
    <p:sldId id="279" r:id="rId25"/>
    <p:sldId id="271" r:id="rId26"/>
    <p:sldId id="330" r:id="rId27"/>
    <p:sldId id="289" r:id="rId28"/>
  </p:sldIdLst>
  <p:sldSz cx="6858000" cy="9906000" type="A4"/>
  <p:notesSz cx="9926638" cy="6797675"/>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800" userDrawn="1">
          <p15:clr>
            <a:srgbClr val="A4A3A4"/>
          </p15:clr>
        </p15:guide>
        <p15:guide id="2" pos="2160">
          <p15:clr>
            <a:srgbClr val="A4A3A4"/>
          </p15:clr>
        </p15:guide>
        <p15:guide id="3">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宗石　瞬" initials="宗石　瞬" lastIdx="4" clrIdx="0">
    <p:extLst>
      <p:ext uri="{19B8F6BF-5375-455C-9EA6-DF929625EA0E}">
        <p15:presenceInfo xmlns:p15="http://schemas.microsoft.com/office/powerpoint/2012/main" userId="S-1-5-21-161959346-1900351369-444732941-195733" providerId="AD"/>
      </p:ext>
    </p:extLst>
  </p:cmAuthor>
  <p:cmAuthor id="2" name="古田　正" initials="古田　正" lastIdx="2" clrIdx="1">
    <p:extLst>
      <p:ext uri="{19B8F6BF-5375-455C-9EA6-DF929625EA0E}">
        <p15:presenceInfo xmlns:p15="http://schemas.microsoft.com/office/powerpoint/2012/main" userId="S::FurutaT@lan.pref.osaka.jp::4f0a3f95-f5e5-44c7-82d4-b68d81dd77e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66"/>
    <a:srgbClr val="FF3300"/>
    <a:srgbClr val="FF0066"/>
    <a:srgbClr val="5F5F5F"/>
    <a:srgbClr val="663300"/>
    <a:srgbClr val="FFFF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16DA210-FB5B-4158-B5E0-FEB733F419BA}" styleName="スタイル (淡色)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8EC20E35-A176-4012-BC5E-935CFFF8708E}" styleName="スタイル (中間)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9D7B26C5-4107-4FEC-AEDC-1716B250A1EF}" styleName="スタイル (淡色)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3B4B98B0-60AC-42C2-AFA5-B58CD77FA1E5}" styleName="淡色スタイル 1 - アクセント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2D5ABB26-0587-4C30-8999-92F81FD0307C}" styleName="スタイルなし、表のグリッド線なし">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E25E649-3F16-4E02-A733-19D2CDBF48F0}" styleName="中間スタイル 3 - アクセント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68D230F3-CF80-4859-8CE7-A43EE81993B5}" styleName="淡色スタイル 1 - アクセント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5434" autoAdjust="0"/>
    <p:restoredTop sz="94434" autoAdjust="0"/>
  </p:normalViewPr>
  <p:slideViewPr>
    <p:cSldViewPr>
      <p:cViewPr>
        <p:scale>
          <a:sx n="100" d="100"/>
          <a:sy n="100" d="100"/>
        </p:scale>
        <p:origin x="1282" y="-1238"/>
      </p:cViewPr>
      <p:guideLst>
        <p:guide orient="horz" pos="3800"/>
        <p:guide pos="2160"/>
        <p:guide/>
      </p:guideLst>
    </p:cSldViewPr>
  </p:slideViewPr>
  <p:notesTextViewPr>
    <p:cViewPr>
      <p:scale>
        <a:sx n="1" d="1"/>
        <a:sy n="1" d="1"/>
      </p:scale>
      <p:origin x="0" y="0"/>
    </p:cViewPr>
  </p:notesTextViewPr>
  <p:sorterViewPr>
    <p:cViewPr>
      <p:scale>
        <a:sx n="100" d="100"/>
        <a:sy n="100" d="100"/>
      </p:scale>
      <p:origin x="0" y="-432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commentAuthors" Target="commentAuthor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2" y="0"/>
            <a:ext cx="4302401" cy="341251"/>
          </a:xfrm>
          <a:prstGeom prst="rect">
            <a:avLst/>
          </a:prstGeom>
        </p:spPr>
        <p:txBody>
          <a:bodyPr vert="horz" lIns="92102" tIns="46051" rIns="92102" bIns="46051" rtlCol="0"/>
          <a:lstStyle>
            <a:lvl1pPr algn="l">
              <a:defRPr sz="1200"/>
            </a:lvl1pPr>
          </a:lstStyle>
          <a:p>
            <a:endParaRPr kumimoji="1" lang="ja-JP" altLang="en-US"/>
          </a:p>
        </p:txBody>
      </p:sp>
      <p:sp>
        <p:nvSpPr>
          <p:cNvPr id="3" name="日付プレースホルダー 2"/>
          <p:cNvSpPr>
            <a:spLocks noGrp="1"/>
          </p:cNvSpPr>
          <p:nvPr>
            <p:ph type="dt" idx="1"/>
          </p:nvPr>
        </p:nvSpPr>
        <p:spPr>
          <a:xfrm>
            <a:off x="5621897" y="0"/>
            <a:ext cx="4302400" cy="341251"/>
          </a:xfrm>
          <a:prstGeom prst="rect">
            <a:avLst/>
          </a:prstGeom>
        </p:spPr>
        <p:txBody>
          <a:bodyPr vert="horz" lIns="92102" tIns="46051" rIns="92102" bIns="46051" rtlCol="0"/>
          <a:lstStyle>
            <a:lvl1pPr algn="r">
              <a:defRPr sz="1200"/>
            </a:lvl1pPr>
          </a:lstStyle>
          <a:p>
            <a:fld id="{BA3BEA88-ECF3-4F4A-82D8-132E5AF6B73B}" type="datetimeFigureOut">
              <a:rPr kumimoji="1" lang="ja-JP" altLang="en-US" smtClean="0"/>
              <a:t>2026/7/2</a:t>
            </a:fld>
            <a:endParaRPr kumimoji="1" lang="ja-JP" altLang="en-US"/>
          </a:p>
        </p:txBody>
      </p:sp>
      <p:sp>
        <p:nvSpPr>
          <p:cNvPr id="4" name="スライド イメージ プレースホルダー 3"/>
          <p:cNvSpPr>
            <a:spLocks noGrp="1" noRot="1" noChangeAspect="1"/>
          </p:cNvSpPr>
          <p:nvPr>
            <p:ph type="sldImg" idx="2"/>
          </p:nvPr>
        </p:nvSpPr>
        <p:spPr>
          <a:xfrm>
            <a:off x="4170363" y="849313"/>
            <a:ext cx="1585912" cy="2293937"/>
          </a:xfrm>
          <a:prstGeom prst="rect">
            <a:avLst/>
          </a:prstGeom>
          <a:noFill/>
          <a:ln w="12700">
            <a:solidFill>
              <a:prstClr val="black"/>
            </a:solidFill>
          </a:ln>
        </p:spPr>
        <p:txBody>
          <a:bodyPr vert="horz" lIns="92102" tIns="46051" rIns="92102" bIns="46051" rtlCol="0" anchor="ctr"/>
          <a:lstStyle/>
          <a:p>
            <a:endParaRPr lang="ja-JP" altLang="en-US"/>
          </a:p>
        </p:txBody>
      </p:sp>
      <p:sp>
        <p:nvSpPr>
          <p:cNvPr id="5" name="ノート プレースホルダー 4"/>
          <p:cNvSpPr>
            <a:spLocks noGrp="1"/>
          </p:cNvSpPr>
          <p:nvPr>
            <p:ph type="body" sz="quarter" idx="3"/>
          </p:nvPr>
        </p:nvSpPr>
        <p:spPr>
          <a:xfrm>
            <a:off x="991964" y="3271416"/>
            <a:ext cx="7942714" cy="2676413"/>
          </a:xfrm>
          <a:prstGeom prst="rect">
            <a:avLst/>
          </a:prstGeom>
        </p:spPr>
        <p:txBody>
          <a:bodyPr vert="horz" lIns="92102" tIns="46051" rIns="92102" bIns="46051"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2" y="6456425"/>
            <a:ext cx="4302401" cy="341251"/>
          </a:xfrm>
          <a:prstGeom prst="rect">
            <a:avLst/>
          </a:prstGeom>
        </p:spPr>
        <p:txBody>
          <a:bodyPr vert="horz" lIns="92102" tIns="46051" rIns="92102" bIns="46051"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5621897" y="6456425"/>
            <a:ext cx="4302400" cy="341251"/>
          </a:xfrm>
          <a:prstGeom prst="rect">
            <a:avLst/>
          </a:prstGeom>
        </p:spPr>
        <p:txBody>
          <a:bodyPr vert="horz" lIns="92102" tIns="46051" rIns="92102" bIns="46051" rtlCol="0" anchor="b"/>
          <a:lstStyle>
            <a:lvl1pPr algn="r">
              <a:defRPr sz="1200"/>
            </a:lvl1pPr>
          </a:lstStyle>
          <a:p>
            <a:fld id="{EE49C8F6-088C-4567-8D8C-666A3DAFBDAB}" type="slidenum">
              <a:rPr kumimoji="1" lang="ja-JP" altLang="en-US" smtClean="0"/>
              <a:t>‹#›</a:t>
            </a:fld>
            <a:endParaRPr kumimoji="1" lang="ja-JP" altLang="en-US"/>
          </a:p>
        </p:txBody>
      </p:sp>
    </p:spTree>
    <p:extLst>
      <p:ext uri="{BB962C8B-B14F-4D97-AF65-F5344CB8AC3E}">
        <p14:creationId xmlns:p14="http://schemas.microsoft.com/office/powerpoint/2010/main" val="2559360552"/>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4882EC3B-EC2A-4D58-BE04-F70E0B7836EB}" type="slidenum">
              <a:rPr kumimoji="1" lang="ja-JP" altLang="en-US" smtClean="0"/>
              <a:t>21</a:t>
            </a:fld>
            <a:endParaRPr kumimoji="1" lang="ja-JP" altLang="en-US"/>
          </a:p>
        </p:txBody>
      </p:sp>
    </p:spTree>
    <p:extLst>
      <p:ext uri="{BB962C8B-B14F-4D97-AF65-F5344CB8AC3E}">
        <p14:creationId xmlns:p14="http://schemas.microsoft.com/office/powerpoint/2010/main" val="40412980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4882EC3B-EC2A-4D58-BE04-F70E0B7836EB}" type="slidenum">
              <a:rPr kumimoji="1" lang="ja-JP" altLang="en-US" smtClean="0"/>
              <a:t>23</a:t>
            </a:fld>
            <a:endParaRPr kumimoji="1" lang="ja-JP" altLang="en-US"/>
          </a:p>
        </p:txBody>
      </p:sp>
    </p:spTree>
    <p:extLst>
      <p:ext uri="{BB962C8B-B14F-4D97-AF65-F5344CB8AC3E}">
        <p14:creationId xmlns:p14="http://schemas.microsoft.com/office/powerpoint/2010/main" val="9934480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514350" y="3077282"/>
            <a:ext cx="5829300" cy="2123369"/>
          </a:xfrm>
        </p:spPr>
        <p:txBody>
          <a:bodyPr/>
          <a:lstStyle/>
          <a:p>
            <a:r>
              <a:rPr kumimoji="1" lang="ja-JP" altLang="en-US"/>
              <a:t>マスター タイトルの書式設定</a:t>
            </a:r>
          </a:p>
        </p:txBody>
      </p:sp>
      <p:sp>
        <p:nvSpPr>
          <p:cNvPr id="3" name="サブタイトル 2"/>
          <p:cNvSpPr>
            <a:spLocks noGrp="1"/>
          </p:cNvSpPr>
          <p:nvPr>
            <p:ph type="subTitle" idx="1"/>
          </p:nvPr>
        </p:nvSpPr>
        <p:spPr>
          <a:xfrm>
            <a:off x="1028700" y="5613400"/>
            <a:ext cx="4800600" cy="2531533"/>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59292E9C-9794-44FA-92A5-18FBE1FC5E12}" type="datetime1">
              <a:rPr kumimoji="1" lang="ja-JP" altLang="en-US" smtClean="0"/>
              <a:t>2026/7/2</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31CA8E7-D69B-4FB5-B8F3-0C5F199F2C37}" type="slidenum">
              <a:rPr kumimoji="1" lang="ja-JP" altLang="en-US" smtClean="0"/>
              <a:t>‹#›</a:t>
            </a:fld>
            <a:endParaRPr kumimoji="1" lang="ja-JP" altLang="en-US"/>
          </a:p>
        </p:txBody>
      </p:sp>
    </p:spTree>
    <p:extLst>
      <p:ext uri="{BB962C8B-B14F-4D97-AF65-F5344CB8AC3E}">
        <p14:creationId xmlns:p14="http://schemas.microsoft.com/office/powerpoint/2010/main" val="31666433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1E5B7072-D826-4F31-ADBD-46E7865DB063}" type="datetime1">
              <a:rPr kumimoji="1" lang="ja-JP" altLang="en-US" smtClean="0"/>
              <a:t>2026/7/2</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31CA8E7-D69B-4FB5-B8F3-0C5F199F2C37}" type="slidenum">
              <a:rPr kumimoji="1" lang="ja-JP" altLang="en-US" smtClean="0"/>
              <a:t>‹#›</a:t>
            </a:fld>
            <a:endParaRPr kumimoji="1" lang="ja-JP" altLang="en-US"/>
          </a:p>
        </p:txBody>
      </p:sp>
    </p:spTree>
    <p:extLst>
      <p:ext uri="{BB962C8B-B14F-4D97-AF65-F5344CB8AC3E}">
        <p14:creationId xmlns:p14="http://schemas.microsoft.com/office/powerpoint/2010/main" val="4062875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3729037" y="573264"/>
            <a:ext cx="1157288" cy="12208228"/>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257175" y="573264"/>
            <a:ext cx="3357563" cy="1220822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F0AAD991-9BB6-47FB-88E1-DB27289D788C}" type="datetime1">
              <a:rPr kumimoji="1" lang="ja-JP" altLang="en-US" smtClean="0"/>
              <a:t>2026/7/2</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31CA8E7-D69B-4FB5-B8F3-0C5F199F2C37}" type="slidenum">
              <a:rPr kumimoji="1" lang="ja-JP" altLang="en-US" smtClean="0"/>
              <a:t>‹#›</a:t>
            </a:fld>
            <a:endParaRPr kumimoji="1" lang="ja-JP" altLang="en-US"/>
          </a:p>
        </p:txBody>
      </p:sp>
    </p:spTree>
    <p:extLst>
      <p:ext uri="{BB962C8B-B14F-4D97-AF65-F5344CB8AC3E}">
        <p14:creationId xmlns:p14="http://schemas.microsoft.com/office/powerpoint/2010/main" val="18129615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750A09F5-88DB-4E4C-8FC4-1D536E56A639}" type="datetime1">
              <a:rPr kumimoji="1" lang="ja-JP" altLang="en-US" smtClean="0"/>
              <a:t>2026/7/2</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31CA8E7-D69B-4FB5-B8F3-0C5F199F2C37}" type="slidenum">
              <a:rPr kumimoji="1" lang="ja-JP" altLang="en-US" smtClean="0"/>
              <a:t>‹#›</a:t>
            </a:fld>
            <a:endParaRPr kumimoji="1" lang="ja-JP" altLang="en-US"/>
          </a:p>
        </p:txBody>
      </p:sp>
    </p:spTree>
    <p:extLst>
      <p:ext uri="{BB962C8B-B14F-4D97-AF65-F5344CB8AC3E}">
        <p14:creationId xmlns:p14="http://schemas.microsoft.com/office/powerpoint/2010/main" val="3570603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541735" y="6365523"/>
            <a:ext cx="5829300" cy="1967442"/>
          </a:xfrm>
        </p:spPr>
        <p:txBody>
          <a:bodyPr anchor="t"/>
          <a:lstStyle>
            <a:lvl1pPr algn="l">
              <a:defRPr sz="4000" b="1" cap="all"/>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541735" y="4198586"/>
            <a:ext cx="5829300" cy="216693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881D22BE-E7CE-4C13-B457-FBFAAA4CB167}" type="datetime1">
              <a:rPr kumimoji="1" lang="ja-JP" altLang="en-US" smtClean="0"/>
              <a:t>2026/7/2</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31CA8E7-D69B-4FB5-B8F3-0C5F199F2C37}" type="slidenum">
              <a:rPr kumimoji="1" lang="ja-JP" altLang="en-US" smtClean="0"/>
              <a:t>‹#›</a:t>
            </a:fld>
            <a:endParaRPr kumimoji="1" lang="ja-JP" altLang="en-US"/>
          </a:p>
        </p:txBody>
      </p:sp>
    </p:spTree>
    <p:extLst>
      <p:ext uri="{BB962C8B-B14F-4D97-AF65-F5344CB8AC3E}">
        <p14:creationId xmlns:p14="http://schemas.microsoft.com/office/powerpoint/2010/main" val="29898367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257175" y="3338690"/>
            <a:ext cx="2257425" cy="944280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2628900" y="3338690"/>
            <a:ext cx="2257425" cy="944280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3197C305-4E2A-4F8B-9808-033279D2813B}" type="datetime1">
              <a:rPr kumimoji="1" lang="ja-JP" altLang="en-US" smtClean="0"/>
              <a:t>2026/7/2</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831CA8E7-D69B-4FB5-B8F3-0C5F199F2C37}" type="slidenum">
              <a:rPr kumimoji="1" lang="ja-JP" altLang="en-US" smtClean="0"/>
              <a:t>‹#›</a:t>
            </a:fld>
            <a:endParaRPr kumimoji="1" lang="ja-JP" altLang="en-US"/>
          </a:p>
        </p:txBody>
      </p:sp>
    </p:spTree>
    <p:extLst>
      <p:ext uri="{BB962C8B-B14F-4D97-AF65-F5344CB8AC3E}">
        <p14:creationId xmlns:p14="http://schemas.microsoft.com/office/powerpoint/2010/main" val="26580372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342900" y="396699"/>
            <a:ext cx="6172200" cy="1651000"/>
          </a:xfrm>
        </p:spPr>
        <p:txBody>
          <a:bodyPr/>
          <a:lstStyle>
            <a:lvl1pPr>
              <a:defRPr/>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342900" y="2217385"/>
            <a:ext cx="3030141" cy="924101"/>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342900" y="3141486"/>
            <a:ext cx="3030141" cy="570741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3483769" y="2217385"/>
            <a:ext cx="3031331" cy="924101"/>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3483769" y="3141486"/>
            <a:ext cx="3031331" cy="570741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5AA8087B-20C4-4857-BBB4-CDD71B712194}" type="datetime1">
              <a:rPr kumimoji="1" lang="ja-JP" altLang="en-US" smtClean="0"/>
              <a:t>2026/7/2</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831CA8E7-D69B-4FB5-B8F3-0C5F199F2C37}" type="slidenum">
              <a:rPr kumimoji="1" lang="ja-JP" altLang="en-US" smtClean="0"/>
              <a:t>‹#›</a:t>
            </a:fld>
            <a:endParaRPr kumimoji="1" lang="ja-JP" altLang="en-US"/>
          </a:p>
        </p:txBody>
      </p:sp>
    </p:spTree>
    <p:extLst>
      <p:ext uri="{BB962C8B-B14F-4D97-AF65-F5344CB8AC3E}">
        <p14:creationId xmlns:p14="http://schemas.microsoft.com/office/powerpoint/2010/main" val="39490385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01A7E8DB-E671-42BF-B3D7-67CD994D34C0}" type="datetime1">
              <a:rPr kumimoji="1" lang="ja-JP" altLang="en-US" smtClean="0"/>
              <a:t>2026/7/2</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831CA8E7-D69B-4FB5-B8F3-0C5F199F2C37}" type="slidenum">
              <a:rPr kumimoji="1" lang="ja-JP" altLang="en-US" smtClean="0"/>
              <a:t>‹#›</a:t>
            </a:fld>
            <a:endParaRPr kumimoji="1" lang="ja-JP" altLang="en-US"/>
          </a:p>
        </p:txBody>
      </p:sp>
    </p:spTree>
    <p:extLst>
      <p:ext uri="{BB962C8B-B14F-4D97-AF65-F5344CB8AC3E}">
        <p14:creationId xmlns:p14="http://schemas.microsoft.com/office/powerpoint/2010/main" val="984121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3A1B85C1-E957-41B5-8B65-1FBF607EBD0B}" type="datetime1">
              <a:rPr kumimoji="1" lang="ja-JP" altLang="en-US" smtClean="0"/>
              <a:t>2026/7/2</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831CA8E7-D69B-4FB5-B8F3-0C5F199F2C37}" type="slidenum">
              <a:rPr kumimoji="1" lang="ja-JP" altLang="en-US" smtClean="0"/>
              <a:t>‹#›</a:t>
            </a:fld>
            <a:endParaRPr kumimoji="1" lang="ja-JP" altLang="en-US"/>
          </a:p>
        </p:txBody>
      </p:sp>
    </p:spTree>
    <p:extLst>
      <p:ext uri="{BB962C8B-B14F-4D97-AF65-F5344CB8AC3E}">
        <p14:creationId xmlns:p14="http://schemas.microsoft.com/office/powerpoint/2010/main" val="29705975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342900" y="394405"/>
            <a:ext cx="2256235" cy="1678517"/>
          </a:xfrm>
        </p:spPr>
        <p:txBody>
          <a:bodyPr anchor="b"/>
          <a:lstStyle>
            <a:lvl1pPr algn="l">
              <a:defRPr sz="2000" b="1"/>
            </a:lvl1pPr>
          </a:lstStyle>
          <a:p>
            <a:r>
              <a:rPr kumimoji="1" lang="ja-JP" altLang="en-US"/>
              <a:t>マスター タイトルの書式設定</a:t>
            </a:r>
          </a:p>
        </p:txBody>
      </p:sp>
      <p:sp>
        <p:nvSpPr>
          <p:cNvPr id="3" name="コンテンツ プレースホルダー 2"/>
          <p:cNvSpPr>
            <a:spLocks noGrp="1"/>
          </p:cNvSpPr>
          <p:nvPr>
            <p:ph idx="1"/>
          </p:nvPr>
        </p:nvSpPr>
        <p:spPr>
          <a:xfrm>
            <a:off x="2681287" y="394406"/>
            <a:ext cx="3833813" cy="845449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342900" y="2072923"/>
            <a:ext cx="2256235" cy="677598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ABFC6982-3DD2-49C0-B223-AF223A0E7B21}" type="datetime1">
              <a:rPr kumimoji="1" lang="ja-JP" altLang="en-US" smtClean="0"/>
              <a:t>2026/7/2</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831CA8E7-D69B-4FB5-B8F3-0C5F199F2C37}" type="slidenum">
              <a:rPr kumimoji="1" lang="ja-JP" altLang="en-US" smtClean="0"/>
              <a:t>‹#›</a:t>
            </a:fld>
            <a:endParaRPr kumimoji="1" lang="ja-JP" altLang="en-US"/>
          </a:p>
        </p:txBody>
      </p:sp>
    </p:spTree>
    <p:extLst>
      <p:ext uri="{BB962C8B-B14F-4D97-AF65-F5344CB8AC3E}">
        <p14:creationId xmlns:p14="http://schemas.microsoft.com/office/powerpoint/2010/main" val="26577689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344216" y="6934200"/>
            <a:ext cx="4114800" cy="818622"/>
          </a:xfrm>
        </p:spPr>
        <p:txBody>
          <a:bodyPr anchor="b"/>
          <a:lstStyle>
            <a:lvl1pPr algn="l">
              <a:defRPr sz="2000" b="1"/>
            </a:lvl1pPr>
          </a:lstStyle>
          <a:p>
            <a:r>
              <a:rPr kumimoji="1" lang="ja-JP" altLang="en-US"/>
              <a:t>マスター タイトルの書式設定</a:t>
            </a:r>
          </a:p>
        </p:txBody>
      </p:sp>
      <p:sp>
        <p:nvSpPr>
          <p:cNvPr id="3" name="図プレースホルダー 2"/>
          <p:cNvSpPr>
            <a:spLocks noGrp="1"/>
          </p:cNvSpPr>
          <p:nvPr>
            <p:ph type="pic" idx="1"/>
          </p:nvPr>
        </p:nvSpPr>
        <p:spPr>
          <a:xfrm>
            <a:off x="1344216" y="885119"/>
            <a:ext cx="4114800" cy="59436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1344216" y="7752822"/>
            <a:ext cx="4114800" cy="116257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1CF2AF08-234B-4586-81BA-8675CDC93F5A}" type="datetime1">
              <a:rPr kumimoji="1" lang="ja-JP" altLang="en-US" smtClean="0"/>
              <a:t>2026/7/2</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831CA8E7-D69B-4FB5-B8F3-0C5F199F2C37}" type="slidenum">
              <a:rPr kumimoji="1" lang="ja-JP" altLang="en-US" smtClean="0"/>
              <a:t>‹#›</a:t>
            </a:fld>
            <a:endParaRPr kumimoji="1" lang="ja-JP" altLang="en-US"/>
          </a:p>
        </p:txBody>
      </p:sp>
    </p:spTree>
    <p:extLst>
      <p:ext uri="{BB962C8B-B14F-4D97-AF65-F5344CB8AC3E}">
        <p14:creationId xmlns:p14="http://schemas.microsoft.com/office/powerpoint/2010/main" val="2593026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342900" y="396699"/>
            <a:ext cx="6172200" cy="1651000"/>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342900" y="2311401"/>
            <a:ext cx="6172200" cy="6537502"/>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342900" y="9181395"/>
            <a:ext cx="1600200" cy="527403"/>
          </a:xfrm>
          <a:prstGeom prst="rect">
            <a:avLst/>
          </a:prstGeom>
        </p:spPr>
        <p:txBody>
          <a:bodyPr vert="horz" lIns="91440" tIns="45720" rIns="91440" bIns="45720" rtlCol="0" anchor="ctr"/>
          <a:lstStyle>
            <a:lvl1pPr algn="l">
              <a:defRPr sz="1200">
                <a:solidFill>
                  <a:schemeClr val="tx1">
                    <a:tint val="75000"/>
                  </a:schemeClr>
                </a:solidFill>
              </a:defRPr>
            </a:lvl1pPr>
          </a:lstStyle>
          <a:p>
            <a:fld id="{9F37A7F3-F126-46F3-B727-E23E57F82C21}" type="datetime1">
              <a:rPr kumimoji="1" lang="ja-JP" altLang="en-US" smtClean="0"/>
              <a:t>2026/7/2</a:t>
            </a:fld>
            <a:endParaRPr kumimoji="1" lang="ja-JP" altLang="en-US"/>
          </a:p>
        </p:txBody>
      </p:sp>
      <p:sp>
        <p:nvSpPr>
          <p:cNvPr id="5" name="フッター プレースホルダー 4"/>
          <p:cNvSpPr>
            <a:spLocks noGrp="1"/>
          </p:cNvSpPr>
          <p:nvPr>
            <p:ph type="ftr" sz="quarter" idx="3"/>
          </p:nvPr>
        </p:nvSpPr>
        <p:spPr>
          <a:xfrm>
            <a:off x="2343150" y="9181395"/>
            <a:ext cx="2171700" cy="527403"/>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4914900" y="9181395"/>
            <a:ext cx="1600200" cy="527403"/>
          </a:xfrm>
          <a:prstGeom prst="rect">
            <a:avLst/>
          </a:prstGeom>
        </p:spPr>
        <p:txBody>
          <a:bodyPr vert="horz" lIns="91440" tIns="45720" rIns="91440" bIns="45720" rtlCol="0" anchor="ctr"/>
          <a:lstStyle>
            <a:lvl1pPr algn="r">
              <a:defRPr sz="1200">
                <a:solidFill>
                  <a:schemeClr val="tx1">
                    <a:tint val="75000"/>
                  </a:schemeClr>
                </a:solidFill>
              </a:defRPr>
            </a:lvl1pPr>
          </a:lstStyle>
          <a:p>
            <a:fld id="{831CA8E7-D69B-4FB5-B8F3-0C5F199F2C37}" type="slidenum">
              <a:rPr kumimoji="1" lang="ja-JP" altLang="en-US" smtClean="0"/>
              <a:t>‹#›</a:t>
            </a:fld>
            <a:endParaRPr kumimoji="1" lang="ja-JP" altLang="en-US"/>
          </a:p>
        </p:txBody>
      </p:sp>
    </p:spTree>
    <p:extLst>
      <p:ext uri="{BB962C8B-B14F-4D97-AF65-F5344CB8AC3E}">
        <p14:creationId xmlns:p14="http://schemas.microsoft.com/office/powerpoint/2010/main" val="149310145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png"/><Relationship Id="rId1" Type="http://schemas.openxmlformats.org/officeDocument/2006/relationships/slideLayout" Target="../slideLayouts/slideLayout1.xml"/><Relationship Id="rId4" Type="http://schemas.openxmlformats.org/officeDocument/2006/relationships/image" Target="../media/image29.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hyperlink" Target="http://www.pref.osaka.lg.jp/suisan/kawaturi/index.html" TargetMode="External"/><Relationship Id="rId2" Type="http://schemas.openxmlformats.org/officeDocument/2006/relationships/hyperlink" Target="https://www.pref.osaka.lg.jp/suisan/tab/index.html" TargetMode="External"/><Relationship Id="rId1" Type="http://schemas.openxmlformats.org/officeDocument/2006/relationships/slideLayout" Target="../slideLayouts/slideLayout1.xml"/><Relationship Id="rId5" Type="http://schemas.openxmlformats.org/officeDocument/2006/relationships/image" Target="../media/image31.png"/><Relationship Id="rId4" Type="http://schemas.openxmlformats.org/officeDocument/2006/relationships/image" Target="../media/image30.png"/></Relationships>
</file>

<file path=ppt/slides/_rels/slide13.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JP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38.jpg"/><Relationship Id="rId2" Type="http://schemas.openxmlformats.org/officeDocument/2006/relationships/image" Target="../media/image37.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hyperlink" Target="http://www.pref.osaka.lg.jp/midori/seibututayousei/kensyu.html" TargetMode="Externa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image" Target="../media/image42.png"/><Relationship Id="rId7" Type="http://schemas.openxmlformats.org/officeDocument/2006/relationships/image" Target="../media/image46.png"/><Relationship Id="rId12" Type="http://schemas.openxmlformats.org/officeDocument/2006/relationships/image" Target="../media/image50.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45.jpeg"/><Relationship Id="rId11" Type="http://schemas.openxmlformats.org/officeDocument/2006/relationships/image" Target="../media/image49.png"/><Relationship Id="rId5" Type="http://schemas.openxmlformats.org/officeDocument/2006/relationships/image" Target="../media/image44.jpeg"/><Relationship Id="rId10" Type="http://schemas.openxmlformats.org/officeDocument/2006/relationships/image" Target="../media/image48.jpeg"/><Relationship Id="rId4" Type="http://schemas.openxmlformats.org/officeDocument/2006/relationships/image" Target="../media/image43.jpeg"/><Relationship Id="rId9" Type="http://schemas.openxmlformats.org/officeDocument/2006/relationships/image" Target="../media/image47.jpeg"/></Relationships>
</file>

<file path=ppt/slides/_rels/slide21.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53.png"/><Relationship Id="rId4" Type="http://schemas.openxmlformats.org/officeDocument/2006/relationships/image" Target="../media/image52.png"/></Relationships>
</file>

<file path=ppt/slides/_rels/slide22.xml.rels><?xml version="1.0" encoding="UTF-8" standalone="yes"?>
<Relationships xmlns="http://schemas.openxmlformats.org/package/2006/relationships"><Relationship Id="rId3" Type="http://schemas.openxmlformats.org/officeDocument/2006/relationships/hyperlink" Target="http://www.pref.osaka.lg.jp/suisan/kawaturi/index.html" TargetMode="External"/><Relationship Id="rId2" Type="http://schemas.openxmlformats.org/officeDocument/2006/relationships/hyperlink" Target="https://www.pref.osaka.lg.jp/suisan/tab/index.html" TargetMode="Externa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55.jpeg"/></Relationships>
</file>

<file path=ppt/slides/_rels/slide24.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6.emf"/><Relationship Id="rId3" Type="http://schemas.microsoft.com/office/2007/relationships/hdphoto" Target="../media/hdphoto1.wdp"/><Relationship Id="rId7" Type="http://schemas.openxmlformats.org/officeDocument/2006/relationships/image" Target="../media/image5.emf"/><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4.png"/><Relationship Id="rId5" Type="http://schemas.microsoft.com/office/2007/relationships/hdphoto" Target="../media/hdphoto2.wdp"/><Relationship Id="rId4" Type="http://schemas.openxmlformats.org/officeDocument/2006/relationships/image" Target="../media/image3.png"/><Relationship Id="rId9" Type="http://schemas.openxmlformats.org/officeDocument/2006/relationships/image" Target="../media/image7.jpeg"/></Relationships>
</file>

<file path=ppt/slides/_rels/slide5.xml.rels><?xml version="1.0" encoding="UTF-8" standalone="yes"?>
<Relationships xmlns="http://schemas.openxmlformats.org/package/2006/relationships"><Relationship Id="rId8" Type="http://schemas.openxmlformats.org/officeDocument/2006/relationships/image" Target="../media/image14.jpeg"/><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image" Target="../media/image8.jpeg"/><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1.xml"/><Relationship Id="rId5" Type="http://schemas.openxmlformats.org/officeDocument/2006/relationships/image" Target="../media/image18.jpeg"/><Relationship Id="rId4" Type="http://schemas.openxmlformats.org/officeDocument/2006/relationships/image" Target="../media/image17.jpeg"/></Relationships>
</file>

<file path=ppt/slides/_rels/slide7.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1.xml"/><Relationship Id="rId6" Type="http://schemas.openxmlformats.org/officeDocument/2006/relationships/image" Target="../media/image24.jpeg"/><Relationship Id="rId5" Type="http://schemas.openxmlformats.org/officeDocument/2006/relationships/image" Target="../media/image23.jpeg"/><Relationship Id="rId4" Type="http://schemas.openxmlformats.org/officeDocument/2006/relationships/image" Target="../media/image22.png"/></Relationships>
</file>

<file path=ppt/slides/_rels/slide9.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p:cNvSpPr txBox="1"/>
          <p:nvPr/>
        </p:nvSpPr>
        <p:spPr>
          <a:xfrm>
            <a:off x="748493" y="2734869"/>
            <a:ext cx="5505033" cy="954107"/>
          </a:xfrm>
          <a:prstGeom prst="rect">
            <a:avLst/>
          </a:prstGeom>
          <a:noFill/>
        </p:spPr>
        <p:txBody>
          <a:bodyPr wrap="none" rtlCol="0">
            <a:spAutoFit/>
          </a:bodyPr>
          <a:lstStyle/>
          <a:p>
            <a:pPr algn="ctr"/>
            <a:r>
              <a:rPr lang="ja-JP" altLang="en-US" sz="2800" dirty="0">
                <a:latin typeface="Meiryo UI" panose="020B0604030504040204" pitchFamily="50" charset="-128"/>
                <a:ea typeface="Meiryo UI" panose="020B0604030504040204" pitchFamily="50" charset="-128"/>
                <a:cs typeface="Meiryo UI" panose="020B0604030504040204" pitchFamily="50" charset="-128"/>
              </a:rPr>
              <a:t>大阪府豊かな海づくりプラン（</a:t>
            </a:r>
            <a:r>
              <a:rPr lang="en-US" altLang="ja-JP" sz="2800" dirty="0">
                <a:latin typeface="Meiryo UI" panose="020B0604030504040204" pitchFamily="50" charset="-128"/>
                <a:ea typeface="Meiryo UI" panose="020B0604030504040204" pitchFamily="50" charset="-128"/>
                <a:cs typeface="Meiryo UI" panose="020B0604030504040204" pitchFamily="50" charset="-128"/>
              </a:rPr>
              <a:t>Ⅲ</a:t>
            </a:r>
            <a:r>
              <a:rPr lang="ja-JP" altLang="en-US" sz="2800" dirty="0">
                <a:latin typeface="Meiryo UI" panose="020B0604030504040204" pitchFamily="50" charset="-128"/>
                <a:ea typeface="Meiryo UI" panose="020B0604030504040204" pitchFamily="50" charset="-128"/>
                <a:cs typeface="Meiryo UI" panose="020B0604030504040204" pitchFamily="50" charset="-128"/>
              </a:rPr>
              <a:t>期）</a:t>
            </a:r>
          </a:p>
          <a:p>
            <a:pPr algn="ctr"/>
            <a:r>
              <a:rPr lang="ja-JP" altLang="en-US" sz="2800" dirty="0">
                <a:latin typeface="Meiryo UI" panose="020B0604030504040204" pitchFamily="50" charset="-128"/>
                <a:ea typeface="Meiryo UI" panose="020B0604030504040204" pitchFamily="50" charset="-128"/>
                <a:cs typeface="Meiryo UI" panose="020B0604030504040204" pitchFamily="50" charset="-128"/>
              </a:rPr>
              <a:t>　</a:t>
            </a:r>
            <a:r>
              <a:rPr kumimoji="1" lang="ja-JP" altLang="en-US" sz="2800" dirty="0">
                <a:latin typeface="Meiryo UI" panose="020B0604030504040204" pitchFamily="50" charset="-128"/>
                <a:ea typeface="Meiryo UI" panose="020B0604030504040204" pitchFamily="50" charset="-128"/>
                <a:cs typeface="Meiryo UI" panose="020B0604030504040204" pitchFamily="50" charset="-128"/>
              </a:rPr>
              <a:t>令和</a:t>
            </a:r>
            <a:r>
              <a:rPr lang="ja-JP" altLang="en-US" sz="2800" dirty="0">
                <a:latin typeface="Meiryo UI" panose="020B0604030504040204" pitchFamily="50" charset="-128"/>
                <a:ea typeface="Meiryo UI" panose="020B0604030504040204" pitchFamily="50" charset="-128"/>
                <a:cs typeface="Meiryo UI" panose="020B0604030504040204" pitchFamily="50" charset="-128"/>
              </a:rPr>
              <a:t>７年度</a:t>
            </a:r>
            <a:r>
              <a:rPr kumimoji="1" lang="ja-JP" altLang="en-US" sz="2800" dirty="0">
                <a:latin typeface="Meiryo UI" panose="020B0604030504040204" pitchFamily="50" charset="-128"/>
                <a:ea typeface="Meiryo UI" panose="020B0604030504040204" pitchFamily="50" charset="-128"/>
                <a:cs typeface="Meiryo UI" panose="020B0604030504040204" pitchFamily="50" charset="-128"/>
              </a:rPr>
              <a:t>　</a:t>
            </a:r>
            <a:r>
              <a:rPr lang="ja-JP" altLang="en-US" sz="2800" dirty="0">
                <a:latin typeface="Meiryo UI" panose="020B0604030504040204" pitchFamily="50" charset="-128"/>
                <a:ea typeface="Meiryo UI" panose="020B0604030504040204" pitchFamily="50" charset="-128"/>
                <a:cs typeface="Meiryo UI" panose="020B0604030504040204" pitchFamily="50" charset="-128"/>
              </a:rPr>
              <a:t>進捗状況</a:t>
            </a:r>
            <a:endParaRPr kumimoji="1" lang="en-US" altLang="ja-JP" sz="28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6" name="テキスト ボックス 5"/>
          <p:cNvSpPr txBox="1"/>
          <p:nvPr/>
        </p:nvSpPr>
        <p:spPr>
          <a:xfrm>
            <a:off x="5733256" y="457472"/>
            <a:ext cx="607860" cy="261610"/>
          </a:xfrm>
          <a:prstGeom prst="rect">
            <a:avLst/>
          </a:prstGeom>
          <a:noFill/>
          <a:ln>
            <a:solidFill>
              <a:schemeClr val="tx1"/>
            </a:solidFill>
          </a:ln>
        </p:spPr>
        <p:txBody>
          <a:bodyPr wrap="none" rtlCol="0">
            <a:spAutoFit/>
          </a:bodyPr>
          <a:lstStyle/>
          <a:p>
            <a:pPr algn="ctr"/>
            <a:r>
              <a:rPr kumimoji="1" lang="ja-JP" altLang="en-US" sz="1100" dirty="0">
                <a:latin typeface="Meiryo UI" panose="020B0604030504040204" pitchFamily="50" charset="-128"/>
                <a:ea typeface="Meiryo UI" panose="020B0604030504040204" pitchFamily="50" charset="-128"/>
                <a:cs typeface="Meiryo UI" panose="020B0604030504040204" pitchFamily="50" charset="-128"/>
              </a:rPr>
              <a:t>資料２</a:t>
            </a:r>
          </a:p>
        </p:txBody>
      </p:sp>
      <p:sp>
        <p:nvSpPr>
          <p:cNvPr id="7" name="テキスト ボックス 6"/>
          <p:cNvSpPr txBox="1"/>
          <p:nvPr/>
        </p:nvSpPr>
        <p:spPr>
          <a:xfrm>
            <a:off x="2062190" y="7545288"/>
            <a:ext cx="2749471" cy="1015663"/>
          </a:xfrm>
          <a:prstGeom prst="rect">
            <a:avLst/>
          </a:prstGeom>
          <a:noFill/>
        </p:spPr>
        <p:txBody>
          <a:bodyPr wrap="none" rtlCol="0">
            <a:spAutoFit/>
          </a:bodyPr>
          <a:lstStyle/>
          <a:p>
            <a:pPr algn="ctr"/>
            <a:r>
              <a:rPr lang="ja-JP" altLang="en-US" sz="2000" dirty="0">
                <a:latin typeface="Meiryo UI" panose="020B0604030504040204" pitchFamily="50" charset="-128"/>
                <a:ea typeface="Meiryo UI" panose="020B0604030504040204" pitchFamily="50" charset="-128"/>
                <a:cs typeface="Meiryo UI" panose="020B0604030504040204" pitchFamily="50" charset="-128"/>
              </a:rPr>
              <a:t>令和８</a:t>
            </a:r>
            <a:r>
              <a:rPr kumimoji="1" lang="ja-JP" altLang="en-US" sz="2000" dirty="0">
                <a:latin typeface="Meiryo UI" panose="020B0604030504040204" pitchFamily="50" charset="-128"/>
                <a:ea typeface="Meiryo UI" panose="020B0604030504040204" pitchFamily="50" charset="-128"/>
                <a:cs typeface="Meiryo UI" panose="020B0604030504040204" pitchFamily="50" charset="-128"/>
              </a:rPr>
              <a:t>年７月</a:t>
            </a:r>
            <a:endParaRPr kumimoji="1" lang="en-US" altLang="ja-JP" sz="2000" dirty="0">
              <a:latin typeface="Meiryo UI" panose="020B0604030504040204" pitchFamily="50" charset="-128"/>
              <a:ea typeface="Meiryo UI" panose="020B0604030504040204" pitchFamily="50" charset="-128"/>
              <a:cs typeface="Meiryo UI" panose="020B0604030504040204" pitchFamily="50" charset="-128"/>
            </a:endParaRPr>
          </a:p>
          <a:p>
            <a:pPr algn="ctr"/>
            <a:endParaRPr lang="en-US" altLang="ja-JP" sz="2000" dirty="0">
              <a:latin typeface="Meiryo UI" panose="020B0604030504040204" pitchFamily="50" charset="-128"/>
              <a:ea typeface="Meiryo UI" panose="020B0604030504040204" pitchFamily="50" charset="-128"/>
              <a:cs typeface="Meiryo UI" panose="020B0604030504040204" pitchFamily="50" charset="-128"/>
            </a:endParaRPr>
          </a:p>
          <a:p>
            <a:pPr algn="ctr"/>
            <a:r>
              <a:rPr kumimoji="1" lang="ja-JP" altLang="en-US" sz="2000" dirty="0">
                <a:latin typeface="Meiryo UI" panose="020B0604030504040204" pitchFamily="50" charset="-128"/>
                <a:ea typeface="Meiryo UI" panose="020B0604030504040204" pitchFamily="50" charset="-128"/>
                <a:cs typeface="Meiryo UI" panose="020B0604030504040204" pitchFamily="50" charset="-128"/>
              </a:rPr>
              <a:t>大阪府環境農林水産部</a:t>
            </a:r>
            <a:endParaRPr kumimoji="1" lang="en-US" altLang="ja-JP" sz="2000" dirty="0">
              <a:latin typeface="Meiryo UI" panose="020B0604030504040204" pitchFamily="50" charset="-128"/>
              <a:ea typeface="Meiryo UI" panose="020B0604030504040204" pitchFamily="50" charset="-128"/>
              <a:cs typeface="Meiryo UI" panose="020B0604030504040204" pitchFamily="50" charset="-128"/>
            </a:endParaRPr>
          </a:p>
        </p:txBody>
      </p:sp>
      <p:pic>
        <p:nvPicPr>
          <p:cNvPr id="8" name="図 7">
            <a:extLst>
              <a:ext uri="{FF2B5EF4-FFF2-40B4-BE49-F238E27FC236}">
                <a16:creationId xmlns:a16="http://schemas.microsoft.com/office/drawing/2014/main" id="{6CCE746B-B738-4CF4-948C-DE88763CEBCF}"/>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4317" t="15192" r="5321" b="17578"/>
          <a:stretch/>
        </p:blipFill>
        <p:spPr>
          <a:xfrm>
            <a:off x="1628800" y="4778958"/>
            <a:ext cx="3806331" cy="923330"/>
          </a:xfrm>
          <a:prstGeom prst="rect">
            <a:avLst/>
          </a:prstGeom>
        </p:spPr>
      </p:pic>
    </p:spTree>
    <p:extLst>
      <p:ext uri="{BB962C8B-B14F-4D97-AF65-F5344CB8AC3E}">
        <p14:creationId xmlns:p14="http://schemas.microsoft.com/office/powerpoint/2010/main" val="224650561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 name="テキスト ボックス 2"/>
          <p:cNvSpPr txBox="1">
            <a:spLocks noChangeArrowheads="1"/>
          </p:cNvSpPr>
          <p:nvPr/>
        </p:nvSpPr>
        <p:spPr bwMode="auto">
          <a:xfrm>
            <a:off x="514580" y="650743"/>
            <a:ext cx="648000" cy="421015"/>
          </a:xfrm>
          <a:prstGeom prst="roundRect">
            <a:avLst>
              <a:gd name="adj" fmla="val 24293"/>
            </a:avLst>
          </a:prstGeom>
          <a:solidFill>
            <a:srgbClr val="000099"/>
          </a:solidFill>
          <a:ln w="9525">
            <a:noFill/>
            <a:miter lim="800000"/>
            <a:headEnd/>
            <a:tailEnd/>
          </a:ln>
        </p:spPr>
        <p:txBody>
          <a:bodyPr rot="0" vert="horz" wrap="square" lIns="91440" tIns="45720" rIns="91440" bIns="45720" anchor="ctr" anchorCtr="0">
            <a:noAutofit/>
          </a:bodyPr>
          <a:lstStyle/>
          <a:p>
            <a:pPr algn="ctr">
              <a:spcAft>
                <a:spcPts val="0"/>
              </a:spcAft>
            </a:pPr>
            <a:r>
              <a:rPr lang="ja-JP" altLang="en-US" sz="900" b="1" kern="100" dirty="0">
                <a:solidFill>
                  <a:schemeClr val="bg1"/>
                </a:solidFill>
                <a:effectLst/>
                <a:latin typeface="Meiryo UI" panose="020B0604030504040204" pitchFamily="50" charset="-128"/>
                <a:ea typeface="Meiryo UI" panose="020B0604030504040204" pitchFamily="50" charset="-128"/>
                <a:cs typeface="Meiryo UI" panose="020B0604030504040204" pitchFamily="50" charset="-128"/>
              </a:rPr>
              <a:t>施策</a:t>
            </a:r>
            <a:r>
              <a:rPr lang="ja-JP" altLang="en-US" sz="900" b="1" kern="100"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９</a:t>
            </a:r>
            <a:endParaRPr lang="ja-JP" sz="1050" kern="100" dirty="0">
              <a:solidFill>
                <a:schemeClr val="bg1"/>
              </a:solidFill>
              <a:effectLst/>
              <a:latin typeface="Meiryo UI" panose="020B0604030504040204" pitchFamily="50" charset="-128"/>
              <a:ea typeface="Meiryo UI" panose="020B0604030504040204" pitchFamily="50" charset="-128"/>
              <a:cs typeface="Meiryo UI" panose="020B0604030504040204" pitchFamily="50" charset="-128"/>
            </a:endParaRPr>
          </a:p>
        </p:txBody>
      </p:sp>
      <p:sp>
        <p:nvSpPr>
          <p:cNvPr id="67" name="テキスト ボックス 66"/>
          <p:cNvSpPr txBox="1"/>
          <p:nvPr/>
        </p:nvSpPr>
        <p:spPr>
          <a:xfrm>
            <a:off x="1136807" y="747150"/>
            <a:ext cx="2457724" cy="261610"/>
          </a:xfrm>
          <a:prstGeom prst="rect">
            <a:avLst/>
          </a:prstGeom>
          <a:noFill/>
        </p:spPr>
        <p:txBody>
          <a:bodyPr wrap="none" rtlCol="0">
            <a:spAutoFit/>
          </a:bodyPr>
          <a:lstStyle/>
          <a:p>
            <a:r>
              <a:rPr lang="ja-JP" altLang="en-US" sz="1100" b="1" dirty="0"/>
              <a:t>地域の特性を活かした所得向上の取組</a:t>
            </a:r>
          </a:p>
        </p:txBody>
      </p:sp>
      <p:sp>
        <p:nvSpPr>
          <p:cNvPr id="7" name="テキスト ボックス 6">
            <a:extLst>
              <a:ext uri="{FF2B5EF4-FFF2-40B4-BE49-F238E27FC236}">
                <a16:creationId xmlns:a16="http://schemas.microsoft.com/office/drawing/2014/main" id="{6F1B1D85-5F24-4403-ABE6-9E015C0B95AB}"/>
              </a:ext>
            </a:extLst>
          </p:cNvPr>
          <p:cNvSpPr txBox="1"/>
          <p:nvPr/>
        </p:nvSpPr>
        <p:spPr>
          <a:xfrm>
            <a:off x="514579" y="1154799"/>
            <a:ext cx="6103405" cy="1477328"/>
          </a:xfrm>
          <a:prstGeom prst="rect">
            <a:avLst/>
          </a:prstGeom>
          <a:noFill/>
        </p:spPr>
        <p:txBody>
          <a:bodyPr wrap="square" rtlCol="0">
            <a:spAutoFit/>
          </a:bodyPr>
          <a:lstStyle/>
          <a:p>
            <a:r>
              <a:rPr lang="en-US" altLang="ja-JP" sz="1000" b="1" u="sng" dirty="0">
                <a:latin typeface="Meiryo UI" panose="020B0604030504040204" pitchFamily="50" charset="-128"/>
                <a:ea typeface="Meiryo UI" panose="020B0604030504040204" pitchFamily="50" charset="-128"/>
                <a:cs typeface="Meiryo UI" panose="020B0604030504040204" pitchFamily="50" charset="-128"/>
              </a:rPr>
              <a:t>【</a:t>
            </a:r>
            <a:r>
              <a:rPr lang="ja-JP" altLang="en-US" sz="1000" b="1" u="sng" dirty="0">
                <a:latin typeface="Meiryo UI" panose="020B0604030504040204" pitchFamily="50" charset="-128"/>
                <a:ea typeface="Meiryo UI" panose="020B0604030504040204" pitchFamily="50" charset="-128"/>
                <a:cs typeface="Meiryo UI" panose="020B0604030504040204" pitchFamily="50" charset="-128"/>
              </a:rPr>
              <a:t>令和</a:t>
            </a:r>
            <a:r>
              <a:rPr lang="en-US" altLang="ja-JP" sz="1000" b="1" u="sng" dirty="0">
                <a:latin typeface="Meiryo UI" panose="020B0604030504040204" pitchFamily="50" charset="-128"/>
                <a:ea typeface="Meiryo UI" panose="020B0604030504040204" pitchFamily="50" charset="-128"/>
                <a:cs typeface="Meiryo UI" panose="020B0604030504040204" pitchFamily="50" charset="-128"/>
              </a:rPr>
              <a:t>7</a:t>
            </a:r>
            <a:r>
              <a:rPr lang="ja-JP" altLang="en-US" sz="1000" b="1" u="sng" dirty="0">
                <a:latin typeface="Meiryo UI" panose="020B0604030504040204" pitchFamily="50" charset="-128"/>
                <a:ea typeface="Meiryo UI" panose="020B0604030504040204" pitchFamily="50" charset="-128"/>
                <a:cs typeface="Meiryo UI" panose="020B0604030504040204" pitchFamily="50" charset="-128"/>
              </a:rPr>
              <a:t>年度実績</a:t>
            </a:r>
            <a:r>
              <a:rPr lang="en-US" altLang="ja-JP" sz="1000" b="1" u="sng" dirty="0">
                <a:latin typeface="Meiryo UI" panose="020B0604030504040204" pitchFamily="50" charset="-128"/>
                <a:ea typeface="Meiryo UI" panose="020B0604030504040204" pitchFamily="50" charset="-128"/>
                <a:cs typeface="Meiryo UI" panose="020B0604030504040204" pitchFamily="50" charset="-128"/>
              </a:rPr>
              <a:t>】</a:t>
            </a:r>
            <a:endParaRPr lang="ja-JP" altLang="en-US" sz="1000" b="1" u="sng" dirty="0">
              <a:latin typeface="Meiryo UI" panose="020B0604030504040204" pitchFamily="50" charset="-128"/>
              <a:ea typeface="Meiryo UI" panose="020B0604030504040204" pitchFamily="50" charset="-128"/>
              <a:cs typeface="Meiryo UI" panose="020B0604030504040204" pitchFamily="50" charset="-128"/>
            </a:endParaRPr>
          </a:p>
          <a:p>
            <a:pPr marL="126000" indent="-64800" algn="just"/>
            <a:r>
              <a:rPr lang="ja-JP" altLang="en-US" sz="1000" dirty="0">
                <a:latin typeface="Meiryo UI" panose="020B0604030504040204" pitchFamily="50" charset="-128"/>
                <a:ea typeface="Meiryo UI" panose="020B0604030504040204" pitchFamily="50" charset="-128"/>
                <a:cs typeface="Meiryo UI" panose="020B0604030504040204" pitchFamily="50" charset="-128"/>
              </a:rPr>
              <a:t>＜浜の活力再生プラン＞</a:t>
            </a:r>
          </a:p>
          <a:p>
            <a:pPr marL="126000" indent="-64800" algn="just"/>
            <a:r>
              <a:rPr lang="ja-JP" altLang="en-US" sz="1000" dirty="0">
                <a:latin typeface="Meiryo UI" panose="020B0604030504040204" pitchFamily="50" charset="-128"/>
                <a:ea typeface="Meiryo UI" panose="020B0604030504040204" pitchFamily="50" charset="-128"/>
                <a:cs typeface="Meiryo UI" panose="020B0604030504040204" pitchFamily="50" charset="-128"/>
              </a:rPr>
              <a:t>　　・地元市町や漁協で構成される水産業再生委員会が主体的に作成する「浜の活力再生プラン（浜プラン）」の　</a:t>
            </a:r>
          </a:p>
          <a:p>
            <a:pPr marL="126000" indent="-64800" algn="just"/>
            <a:r>
              <a:rPr lang="ja-JP" altLang="en-US" sz="1000" dirty="0">
                <a:latin typeface="Meiryo UI" panose="020B0604030504040204" pitchFamily="50" charset="-128"/>
                <a:ea typeface="Meiryo UI" panose="020B0604030504040204" pitchFamily="50" charset="-128"/>
                <a:cs typeface="Meiryo UI" panose="020B0604030504040204" pitchFamily="50" charset="-128"/>
              </a:rPr>
              <a:t>     策定指導、調整を行い、８つの委員会が第３期浜プランを策定した。</a:t>
            </a:r>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a:p>
            <a:pPr marL="126000" indent="-64800" algn="just"/>
            <a:r>
              <a:rPr lang="ja-JP" altLang="en-US" sz="1000" dirty="0">
                <a:latin typeface="Meiryo UI" panose="020B0604030504040204" pitchFamily="50" charset="-128"/>
                <a:ea typeface="Meiryo UI" panose="020B0604030504040204" pitchFamily="50" charset="-128"/>
                <a:cs typeface="Meiryo UI" panose="020B0604030504040204" pitchFamily="50" charset="-128"/>
              </a:rPr>
              <a:t>　　</a:t>
            </a:r>
            <a:endParaRPr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p>
            <a:pPr marL="126000" indent="-64800" algn="just"/>
            <a:r>
              <a:rPr lang="ja-JP" altLang="en-US" sz="1000" dirty="0">
                <a:latin typeface="Meiryo UI" panose="020B0604030504040204" pitchFamily="50" charset="-128"/>
                <a:ea typeface="Meiryo UI" panose="020B0604030504040204" pitchFamily="50" charset="-128"/>
                <a:cs typeface="Meiryo UI" panose="020B0604030504040204" pitchFamily="50" charset="-128"/>
              </a:rPr>
              <a:t>＜浜の活力再生広域プラン＞</a:t>
            </a:r>
          </a:p>
          <a:p>
            <a:pPr marL="126000" indent="-64800" algn="just"/>
            <a:r>
              <a:rPr lang="ja-JP" altLang="en-US" sz="1000" dirty="0">
                <a:latin typeface="Meiryo UI" panose="020B0604030504040204" pitchFamily="50" charset="-128"/>
                <a:ea typeface="Meiryo UI" panose="020B0604030504040204" pitchFamily="50" charset="-128"/>
                <a:cs typeface="Meiryo UI" panose="020B0604030504040204" pitchFamily="50" charset="-128"/>
              </a:rPr>
              <a:t>　　・複数の地域水産業再生委員会及び府が構成員となり作成する「浜の活力再生広域プラン（広域プラン）」の</a:t>
            </a:r>
          </a:p>
          <a:p>
            <a:pPr marL="126000" indent="-64800" algn="just"/>
            <a:r>
              <a:rPr lang="ja-JP" altLang="en-US" sz="1000" dirty="0">
                <a:latin typeface="Meiryo UI" panose="020B0604030504040204" pitchFamily="50" charset="-128"/>
                <a:ea typeface="Meiryo UI" panose="020B0604030504040204" pitchFamily="50" charset="-128"/>
                <a:cs typeface="Meiryo UI" panose="020B0604030504040204" pitchFamily="50" charset="-128"/>
              </a:rPr>
              <a:t>　    実現に向けて、国の補助事業が活用できるよう指導・助言を行った。</a:t>
            </a:r>
          </a:p>
          <a:p>
            <a:pPr marL="126000" indent="-64800" algn="just"/>
            <a:r>
              <a:rPr lang="ja-JP" altLang="en-US" sz="1000" dirty="0">
                <a:latin typeface="Meiryo UI" panose="020B0604030504040204" pitchFamily="50" charset="-128"/>
                <a:ea typeface="Meiryo UI" panose="020B0604030504040204" pitchFamily="50" charset="-128"/>
                <a:cs typeface="Meiryo UI" panose="020B0604030504040204" pitchFamily="50" charset="-128"/>
              </a:rPr>
              <a:t>　　・</a:t>
            </a:r>
            <a:r>
              <a:rPr lang="en-US" altLang="ja-JP" sz="1000" dirty="0">
                <a:latin typeface="Meiryo UI" panose="020B0604030504040204" pitchFamily="50" charset="-128"/>
                <a:ea typeface="Meiryo UI" panose="020B0604030504040204" pitchFamily="50" charset="-128"/>
                <a:cs typeface="Meiryo UI" panose="020B0604030504040204" pitchFamily="50" charset="-128"/>
              </a:rPr>
              <a:t>2</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つの広域水産業再生委員会が第３期の広域浜プランを策定し、</a:t>
            </a:r>
            <a:r>
              <a:rPr lang="en-US" altLang="ja-JP" sz="1000" dirty="0">
                <a:latin typeface="Meiryo UI" panose="020B0604030504040204" pitchFamily="50" charset="-128"/>
                <a:ea typeface="Meiryo UI" panose="020B0604030504040204" pitchFamily="50" charset="-128"/>
                <a:cs typeface="Meiryo UI" panose="020B0604030504040204" pitchFamily="50" charset="-128"/>
              </a:rPr>
              <a:t>1</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つの委員会が取組を始めた。</a:t>
            </a:r>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11" name="テキスト ボックス 10">
            <a:extLst>
              <a:ext uri="{FF2B5EF4-FFF2-40B4-BE49-F238E27FC236}">
                <a16:creationId xmlns:a16="http://schemas.microsoft.com/office/drawing/2014/main" id="{6994FB56-6340-4F7A-BA2E-3D81DBA5BDF7}"/>
              </a:ext>
            </a:extLst>
          </p:cNvPr>
          <p:cNvSpPr txBox="1"/>
          <p:nvPr/>
        </p:nvSpPr>
        <p:spPr>
          <a:xfrm>
            <a:off x="607221" y="7297313"/>
            <a:ext cx="6010764" cy="1477328"/>
          </a:xfrm>
          <a:prstGeom prst="rect">
            <a:avLst/>
          </a:prstGeom>
          <a:noFill/>
        </p:spPr>
        <p:txBody>
          <a:bodyPr wrap="square" rtlCol="0">
            <a:spAutoFit/>
          </a:bodyPr>
          <a:lstStyle/>
          <a:p>
            <a:r>
              <a:rPr lang="en-US" altLang="ja-JP" sz="1000" b="1" u="sng" dirty="0">
                <a:latin typeface="Meiryo UI" panose="020B0604030504040204" pitchFamily="50" charset="-128"/>
                <a:ea typeface="Meiryo UI" panose="020B0604030504040204" pitchFamily="50" charset="-128"/>
                <a:cs typeface="Meiryo UI" panose="020B0604030504040204" pitchFamily="50" charset="-128"/>
              </a:rPr>
              <a:t>【</a:t>
            </a:r>
            <a:r>
              <a:rPr lang="ja-JP" altLang="en-US" sz="1000" b="1" u="sng" dirty="0">
                <a:latin typeface="Meiryo UI" panose="020B0604030504040204" pitchFamily="50" charset="-128"/>
                <a:ea typeface="Meiryo UI" panose="020B0604030504040204" pitchFamily="50" charset="-128"/>
                <a:cs typeface="Meiryo UI" panose="020B0604030504040204" pitchFamily="50" charset="-128"/>
              </a:rPr>
              <a:t>令和</a:t>
            </a:r>
            <a:r>
              <a:rPr lang="en-US" altLang="ja-JP" sz="1000" b="1" u="sng" dirty="0">
                <a:latin typeface="Meiryo UI" panose="020B0604030504040204" pitchFamily="50" charset="-128"/>
                <a:ea typeface="Meiryo UI" panose="020B0604030504040204" pitchFamily="50" charset="-128"/>
                <a:cs typeface="Meiryo UI" panose="020B0604030504040204" pitchFamily="50" charset="-128"/>
              </a:rPr>
              <a:t>8</a:t>
            </a:r>
            <a:r>
              <a:rPr lang="ja-JP" altLang="en-US" sz="1000" b="1" u="sng" dirty="0">
                <a:latin typeface="Meiryo UI" panose="020B0604030504040204" pitchFamily="50" charset="-128"/>
                <a:ea typeface="Meiryo UI" panose="020B0604030504040204" pitchFamily="50" charset="-128"/>
                <a:cs typeface="Meiryo UI" panose="020B0604030504040204" pitchFamily="50" charset="-128"/>
              </a:rPr>
              <a:t>年度取組予定</a:t>
            </a:r>
            <a:r>
              <a:rPr lang="en-US" altLang="ja-JP" sz="1000" b="1" u="sng" dirty="0">
                <a:latin typeface="Meiryo UI" panose="020B0604030504040204" pitchFamily="50" charset="-128"/>
                <a:ea typeface="Meiryo UI" panose="020B0604030504040204" pitchFamily="50" charset="-128"/>
                <a:cs typeface="Meiryo UI" panose="020B0604030504040204" pitchFamily="50" charset="-128"/>
              </a:rPr>
              <a:t>】</a:t>
            </a:r>
            <a:endParaRPr lang="ja-JP" altLang="en-US" sz="1000" b="1" u="sng"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000" dirty="0">
                <a:latin typeface="Meiryo UI" panose="020B0604030504040204" pitchFamily="50" charset="-128"/>
                <a:ea typeface="Meiryo UI" panose="020B0604030504040204" pitchFamily="50" charset="-128"/>
                <a:cs typeface="Meiryo UI" panose="020B0604030504040204" pitchFamily="50" charset="-128"/>
              </a:rPr>
              <a:t>　＜浜の活力再生プラン＞</a:t>
            </a:r>
          </a:p>
          <a:p>
            <a:r>
              <a:rPr lang="ja-JP" altLang="en-US" sz="1000" dirty="0">
                <a:latin typeface="Meiryo UI" panose="020B0604030504040204" pitchFamily="50" charset="-128"/>
                <a:ea typeface="Meiryo UI" panose="020B0604030504040204" pitchFamily="50" charset="-128"/>
                <a:cs typeface="Meiryo UI" panose="020B0604030504040204" pitchFamily="50" charset="-128"/>
              </a:rPr>
              <a:t>　　　・７つの委員会が第３期浜プランを策定する予定。</a:t>
            </a:r>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000" dirty="0">
                <a:latin typeface="Meiryo UI" panose="020B0604030504040204" pitchFamily="50" charset="-128"/>
                <a:ea typeface="Meiryo UI" panose="020B0604030504040204" pitchFamily="50" charset="-128"/>
                <a:cs typeface="Meiryo UI" panose="020B0604030504040204" pitchFamily="50" charset="-128"/>
              </a:rPr>
              <a:t>　　　・春木漁協の燃油補給施設、岡田浦漁協の漁船係留施設の整備に対し、国の補助金を活用して支援を行う。</a:t>
            </a:r>
          </a:p>
          <a:p>
            <a:endParaRPr lang="ja-JP" altLang="en-US" sz="1000"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000" dirty="0">
                <a:latin typeface="Meiryo UI" panose="020B0604030504040204" pitchFamily="50" charset="-128"/>
                <a:ea typeface="Meiryo UI" panose="020B0604030504040204" pitchFamily="50" charset="-128"/>
                <a:cs typeface="Meiryo UI" panose="020B0604030504040204" pitchFamily="50" charset="-128"/>
              </a:rPr>
              <a:t>　＜浜の活力再生広域プラン＞</a:t>
            </a:r>
          </a:p>
          <a:p>
            <a:r>
              <a:rPr lang="ja-JP" altLang="en-US" sz="1000" dirty="0">
                <a:latin typeface="Meiryo UI" panose="020B0604030504040204" pitchFamily="50" charset="-128"/>
                <a:ea typeface="Meiryo UI" panose="020B0604030504040204" pitchFamily="50" charset="-128"/>
                <a:cs typeface="Meiryo UI" panose="020B0604030504040204" pitchFamily="50" charset="-128"/>
              </a:rPr>
              <a:t>　　　・令和</a:t>
            </a:r>
            <a:r>
              <a:rPr lang="en-US" altLang="ja-JP" sz="1000" dirty="0">
                <a:latin typeface="Meiryo UI" panose="020B0604030504040204" pitchFamily="50" charset="-128"/>
                <a:ea typeface="Meiryo UI" panose="020B0604030504040204" pitchFamily="50" charset="-128"/>
                <a:cs typeface="Meiryo UI" panose="020B0604030504040204" pitchFamily="50" charset="-128"/>
              </a:rPr>
              <a:t>7</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年度に策定された第３期の広域浜プランに基づき、令和８年度は</a:t>
            </a:r>
            <a:r>
              <a:rPr lang="en-US" altLang="ja-JP" sz="1000" dirty="0">
                <a:latin typeface="Meiryo UI" panose="020B0604030504040204" pitchFamily="50" charset="-128"/>
                <a:ea typeface="Meiryo UI" panose="020B0604030504040204" pitchFamily="50" charset="-128"/>
                <a:cs typeface="Meiryo UI" panose="020B0604030504040204" pitchFamily="50" charset="-128"/>
              </a:rPr>
              <a:t>1</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つの広域水産業再生委員会が</a:t>
            </a:r>
          </a:p>
          <a:p>
            <a:r>
              <a:rPr lang="ja-JP" altLang="en-US" sz="1000" dirty="0">
                <a:latin typeface="Meiryo UI" panose="020B0604030504040204" pitchFamily="50" charset="-128"/>
                <a:ea typeface="Meiryo UI" panose="020B0604030504040204" pitchFamily="50" charset="-128"/>
                <a:cs typeface="Meiryo UI" panose="020B0604030504040204" pitchFamily="50" charset="-128"/>
              </a:rPr>
              <a:t>　　　 取組を始める予定。</a:t>
            </a:r>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900" b="1" dirty="0">
                <a:latin typeface="Meiryo UI" panose="020B0604030504040204" pitchFamily="50" charset="-128"/>
                <a:ea typeface="Meiryo UI" panose="020B0604030504040204" pitchFamily="50" charset="-128"/>
                <a:cs typeface="Meiryo UI" panose="020B0604030504040204" pitchFamily="50" charset="-128"/>
              </a:rPr>
              <a:t>　　</a:t>
            </a:r>
            <a:r>
              <a:rPr lang="ja-JP" altLang="en-US" sz="900" dirty="0">
                <a:latin typeface="Meiryo UI" panose="020B0604030504040204" pitchFamily="50" charset="-128"/>
                <a:ea typeface="Meiryo UI" panose="020B0604030504040204" pitchFamily="50" charset="-128"/>
                <a:cs typeface="Meiryo UI" panose="020B0604030504040204" pitchFamily="50" charset="-128"/>
              </a:rPr>
              <a:t>　</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・府鰮巾着網漁協の海業支援施設（常設のマルシェ）の整備に対し、国の補助金を活用して支援を行う。</a:t>
            </a:r>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3" name="スライド番号プレースホルダー 2">
            <a:extLst>
              <a:ext uri="{FF2B5EF4-FFF2-40B4-BE49-F238E27FC236}">
                <a16:creationId xmlns:a16="http://schemas.microsoft.com/office/drawing/2014/main" id="{F6FE2750-6DBE-473D-9909-45A2D5C0B153}"/>
              </a:ext>
            </a:extLst>
          </p:cNvPr>
          <p:cNvSpPr>
            <a:spLocks noGrp="1"/>
          </p:cNvSpPr>
          <p:nvPr>
            <p:ph type="sldNum" sz="quarter" idx="12"/>
          </p:nvPr>
        </p:nvSpPr>
        <p:spPr>
          <a:xfrm>
            <a:off x="2707864" y="9542690"/>
            <a:ext cx="1600200" cy="363310"/>
          </a:xfrm>
        </p:spPr>
        <p:txBody>
          <a:bodyPr/>
          <a:lstStyle/>
          <a:p>
            <a:pPr algn="ctr"/>
            <a:fld id="{831CA8E7-D69B-4FB5-B8F3-0C5F199F2C37}" type="slidenum">
              <a:rPr kumimoji="1" lang="ja-JP" altLang="en-US" smtClean="0"/>
              <a:pPr algn="ctr"/>
              <a:t>10</a:t>
            </a:fld>
            <a:endParaRPr kumimoji="1" lang="ja-JP" altLang="en-US" dirty="0"/>
          </a:p>
        </p:txBody>
      </p:sp>
      <p:sp>
        <p:nvSpPr>
          <p:cNvPr id="16" name="テキスト ボックス 15">
            <a:extLst>
              <a:ext uri="{FF2B5EF4-FFF2-40B4-BE49-F238E27FC236}">
                <a16:creationId xmlns:a16="http://schemas.microsoft.com/office/drawing/2014/main" id="{7E724520-F7EF-4167-AD67-02609C9A30CF}"/>
              </a:ext>
            </a:extLst>
          </p:cNvPr>
          <p:cNvSpPr txBox="1"/>
          <p:nvPr/>
        </p:nvSpPr>
        <p:spPr>
          <a:xfrm>
            <a:off x="607221" y="2936776"/>
            <a:ext cx="2677763" cy="1956946"/>
          </a:xfrm>
          <a:prstGeom prst="rect">
            <a:avLst/>
          </a:prstGeom>
          <a:noFill/>
          <a:ln w="3175">
            <a:solidFill>
              <a:schemeClr val="tx1"/>
            </a:solidFill>
          </a:ln>
        </p:spPr>
        <p:txBody>
          <a:bodyPr wrap="square" rIns="36000" rtlCol="0">
            <a:spAutoFit/>
          </a:bodyPr>
          <a:lstStyle/>
          <a:p>
            <a:pPr algn="ctr">
              <a:spcAft>
                <a:spcPts val="500"/>
              </a:spcAft>
            </a:pPr>
            <a:r>
              <a:rPr lang="ja-JP" altLang="en-US" sz="900" b="1" dirty="0"/>
              <a:t>浜の活力再生プラン（</a:t>
            </a:r>
            <a:r>
              <a:rPr kumimoji="1" lang="ja-JP" altLang="en-US" sz="900" b="1" dirty="0"/>
              <a:t>概要）</a:t>
            </a:r>
            <a:endParaRPr kumimoji="1" lang="en-US" altLang="ja-JP" sz="900" b="1" dirty="0"/>
          </a:p>
          <a:p>
            <a:pPr marL="431800" indent="-431800" algn="just"/>
            <a:r>
              <a:rPr lang="en-US" altLang="ja-JP" sz="900" dirty="0"/>
              <a:t>《</a:t>
            </a:r>
            <a:r>
              <a:rPr lang="ja-JP" altLang="en-US" sz="900" dirty="0"/>
              <a:t>期間</a:t>
            </a:r>
            <a:r>
              <a:rPr lang="en-US" altLang="ja-JP" sz="900" dirty="0"/>
              <a:t>》</a:t>
            </a:r>
            <a:r>
              <a:rPr lang="ja-JP" altLang="en-US" sz="900" dirty="0"/>
              <a:t>　平成</a:t>
            </a:r>
            <a:r>
              <a:rPr lang="en-US" altLang="ja-JP" sz="900" dirty="0"/>
              <a:t>26</a:t>
            </a:r>
            <a:r>
              <a:rPr lang="ja-JP" altLang="en-US" sz="900" dirty="0"/>
              <a:t>年度～</a:t>
            </a:r>
            <a:endParaRPr lang="en-US" altLang="ja-JP" sz="900" dirty="0"/>
          </a:p>
          <a:p>
            <a:pPr marL="431800" lvl="1" indent="-431800" algn="just"/>
            <a:r>
              <a:rPr lang="en-US" altLang="ja-JP" sz="900" dirty="0"/>
              <a:t>《</a:t>
            </a:r>
            <a:r>
              <a:rPr lang="ja-JP" altLang="en-US" sz="900" dirty="0"/>
              <a:t>目的</a:t>
            </a:r>
            <a:r>
              <a:rPr lang="en-US" altLang="ja-JP" sz="900" dirty="0"/>
              <a:t>》</a:t>
            </a:r>
            <a:r>
              <a:rPr lang="ja-JP" altLang="en-US" sz="900" dirty="0"/>
              <a:t>　漁業所得の向上を通じた地域の活性化</a:t>
            </a:r>
            <a:endParaRPr lang="en-US" altLang="ja-JP" sz="900" dirty="0"/>
          </a:p>
          <a:p>
            <a:pPr marL="431800" lvl="1" indent="-431800" algn="just"/>
            <a:r>
              <a:rPr lang="en-US" altLang="ja-JP" sz="900" dirty="0"/>
              <a:t>《</a:t>
            </a:r>
            <a:r>
              <a:rPr lang="ja-JP" altLang="en-US" sz="900" dirty="0"/>
              <a:t>内容</a:t>
            </a:r>
            <a:r>
              <a:rPr lang="en-US" altLang="ja-JP" sz="900" dirty="0"/>
              <a:t>》</a:t>
            </a:r>
            <a:r>
              <a:rPr lang="ja-JP" altLang="en-US" sz="900" dirty="0"/>
              <a:t>　</a:t>
            </a:r>
            <a:r>
              <a:rPr lang="ja-JP" altLang="en-US" sz="900" u="sng" dirty="0"/>
              <a:t>地域水産業再生委員会</a:t>
            </a:r>
            <a:r>
              <a:rPr lang="ja-JP" altLang="en-US" sz="900" dirty="0"/>
              <a:t>（市町・漁協または漁業者団体は必須構成員）が中心となり、各地域が主体的に定めた具体的な取組を実行するための</a:t>
            </a:r>
            <a:r>
              <a:rPr lang="en-US" altLang="ja-JP" sz="900" dirty="0"/>
              <a:t>5</a:t>
            </a:r>
            <a:r>
              <a:rPr lang="ja-JP" altLang="en-US" sz="900" dirty="0"/>
              <a:t>年間の計画を策定</a:t>
            </a:r>
            <a:endParaRPr lang="en-US" altLang="ja-JP" sz="900" dirty="0"/>
          </a:p>
          <a:p>
            <a:pPr marL="431800" lvl="1" indent="-431800" algn="just"/>
            <a:r>
              <a:rPr lang="en-US" altLang="ja-JP" sz="900" dirty="0"/>
              <a:t>《</a:t>
            </a:r>
            <a:r>
              <a:rPr lang="ja-JP" altLang="en-US" sz="900" dirty="0"/>
              <a:t>ﾒﾘｯﾄ</a:t>
            </a:r>
            <a:r>
              <a:rPr lang="en-US" altLang="ja-JP" sz="900" dirty="0"/>
              <a:t>》</a:t>
            </a:r>
            <a:r>
              <a:rPr lang="ja-JP" altLang="en-US" sz="900" dirty="0"/>
              <a:t>　関連する施策（補助事業等）の優先採択</a:t>
            </a:r>
            <a:endParaRPr lang="en-US" altLang="ja-JP" sz="900" dirty="0"/>
          </a:p>
          <a:p>
            <a:pPr marL="431800" lvl="1" indent="-431800" algn="just"/>
            <a:r>
              <a:rPr lang="en-US" altLang="ja-JP" sz="900" dirty="0"/>
              <a:t>《</a:t>
            </a:r>
            <a:r>
              <a:rPr lang="ja-JP" altLang="en-US" sz="900" dirty="0"/>
              <a:t>目標</a:t>
            </a:r>
            <a:r>
              <a:rPr lang="en-US" altLang="ja-JP" sz="900" dirty="0"/>
              <a:t>》</a:t>
            </a:r>
            <a:r>
              <a:rPr lang="ja-JP" altLang="en-US" sz="900" dirty="0"/>
              <a:t>　</a:t>
            </a:r>
            <a:r>
              <a:rPr lang="en-US" altLang="ja-JP" sz="900" dirty="0"/>
              <a:t>5</a:t>
            </a:r>
            <a:r>
              <a:rPr lang="ja-JP" altLang="en-US" sz="900" dirty="0"/>
              <a:t>年後に所得の向上</a:t>
            </a:r>
            <a:r>
              <a:rPr lang="en-US" altLang="ja-JP" sz="900" dirty="0"/>
              <a:t>10</a:t>
            </a:r>
            <a:r>
              <a:rPr lang="ja-JP" altLang="en-US" sz="900" dirty="0"/>
              <a:t>％以上</a:t>
            </a:r>
            <a:endParaRPr lang="en-US" altLang="ja-JP" sz="900" dirty="0"/>
          </a:p>
          <a:p>
            <a:pPr marL="431800" lvl="1" indent="-431800"/>
            <a:r>
              <a:rPr lang="en-US" altLang="ja-JP" sz="900" dirty="0"/>
              <a:t>《</a:t>
            </a:r>
            <a:r>
              <a:rPr lang="ja-JP" altLang="en-US" sz="900" dirty="0"/>
              <a:t>具体的な取組例</a:t>
            </a:r>
            <a:r>
              <a:rPr lang="en-US" altLang="ja-JP" sz="900" dirty="0"/>
              <a:t>》</a:t>
            </a:r>
          </a:p>
          <a:p>
            <a:pPr marL="431800" lvl="1" indent="-431800" algn="just"/>
            <a:r>
              <a:rPr lang="ja-JP" altLang="en-US" sz="900" dirty="0"/>
              <a:t>　　　　　 </a:t>
            </a:r>
            <a:r>
              <a:rPr lang="zh-TW" altLang="en-US" sz="900" dirty="0"/>
              <a:t>漁獲量増大、高品質化、衛生管理、商品開発、出荷拡大、消費拡大等</a:t>
            </a:r>
            <a:r>
              <a:rPr lang="ja-JP" altLang="en-US" sz="900" dirty="0"/>
              <a:t>（各浜の実態に即し策定）</a:t>
            </a:r>
            <a:endParaRPr lang="en-US" altLang="zh-TW" sz="900" dirty="0"/>
          </a:p>
        </p:txBody>
      </p:sp>
      <p:sp>
        <p:nvSpPr>
          <p:cNvPr id="17" name="テキスト ボックス 16">
            <a:extLst>
              <a:ext uri="{FF2B5EF4-FFF2-40B4-BE49-F238E27FC236}">
                <a16:creationId xmlns:a16="http://schemas.microsoft.com/office/drawing/2014/main" id="{366E6560-9E83-4D64-B027-BBB09EA677F6}"/>
              </a:ext>
            </a:extLst>
          </p:cNvPr>
          <p:cNvSpPr txBox="1"/>
          <p:nvPr/>
        </p:nvSpPr>
        <p:spPr>
          <a:xfrm>
            <a:off x="3558996" y="2936776"/>
            <a:ext cx="2987309" cy="1956946"/>
          </a:xfrm>
          <a:prstGeom prst="rect">
            <a:avLst/>
          </a:prstGeom>
          <a:noFill/>
          <a:ln w="3175">
            <a:solidFill>
              <a:schemeClr val="tx1"/>
            </a:solidFill>
          </a:ln>
        </p:spPr>
        <p:txBody>
          <a:bodyPr wrap="square" rIns="36000" rtlCol="0">
            <a:spAutoFit/>
          </a:bodyPr>
          <a:lstStyle/>
          <a:p>
            <a:pPr algn="ctr">
              <a:spcAft>
                <a:spcPts val="500"/>
              </a:spcAft>
            </a:pPr>
            <a:r>
              <a:rPr lang="ja-JP" altLang="en-US" sz="900" b="1" dirty="0"/>
              <a:t>浜の活力再生広域プラン（</a:t>
            </a:r>
            <a:r>
              <a:rPr kumimoji="1" lang="ja-JP" altLang="en-US" sz="900" b="1" dirty="0"/>
              <a:t>概要）</a:t>
            </a:r>
            <a:endParaRPr kumimoji="1" lang="en-US" altLang="ja-JP" sz="900" b="1" dirty="0"/>
          </a:p>
          <a:p>
            <a:pPr marL="431800" indent="-431800" algn="just"/>
            <a:r>
              <a:rPr lang="en-US" altLang="ja-JP" sz="900" dirty="0"/>
              <a:t>《</a:t>
            </a:r>
            <a:r>
              <a:rPr lang="ja-JP" altLang="en-US" sz="900" dirty="0"/>
              <a:t>期間</a:t>
            </a:r>
            <a:r>
              <a:rPr lang="en-US" altLang="ja-JP" sz="900" dirty="0"/>
              <a:t>》</a:t>
            </a:r>
            <a:r>
              <a:rPr lang="ja-JP" altLang="en-US" sz="900" dirty="0"/>
              <a:t>　平成</a:t>
            </a:r>
            <a:r>
              <a:rPr lang="en-US" altLang="ja-JP" sz="900" dirty="0"/>
              <a:t>27</a:t>
            </a:r>
            <a:r>
              <a:rPr lang="ja-JP" altLang="en-US" sz="900" dirty="0"/>
              <a:t>年度～</a:t>
            </a:r>
            <a:endParaRPr lang="en-US" altLang="ja-JP" sz="900" dirty="0"/>
          </a:p>
          <a:p>
            <a:pPr marL="431800" lvl="1" indent="-431800" algn="just"/>
            <a:r>
              <a:rPr lang="en-US" altLang="ja-JP" sz="900" dirty="0"/>
              <a:t>《</a:t>
            </a:r>
            <a:r>
              <a:rPr lang="ja-JP" altLang="en-US" sz="900" dirty="0"/>
              <a:t>目的</a:t>
            </a:r>
            <a:r>
              <a:rPr lang="en-US" altLang="ja-JP" sz="900" dirty="0"/>
              <a:t>》</a:t>
            </a:r>
            <a:r>
              <a:rPr lang="ja-JP" altLang="en-US" sz="900" dirty="0"/>
              <a:t>　漁業所得の向上を通じた地域の活性化</a:t>
            </a:r>
            <a:endParaRPr lang="en-US" altLang="ja-JP" sz="900" dirty="0"/>
          </a:p>
          <a:p>
            <a:pPr marL="431800" lvl="1" indent="-431800" algn="just"/>
            <a:r>
              <a:rPr lang="en-US" altLang="ja-JP" sz="900" dirty="0"/>
              <a:t>《</a:t>
            </a:r>
            <a:r>
              <a:rPr lang="ja-JP" altLang="en-US" sz="900" dirty="0"/>
              <a:t>内容</a:t>
            </a:r>
            <a:r>
              <a:rPr lang="en-US" altLang="ja-JP" sz="900" dirty="0"/>
              <a:t>》</a:t>
            </a:r>
            <a:r>
              <a:rPr lang="ja-JP" altLang="en-US" sz="900" dirty="0"/>
              <a:t>　</a:t>
            </a:r>
            <a:r>
              <a:rPr lang="zh-TW" altLang="en-US" sz="900" u="sng" dirty="0"/>
              <a:t>広域水産業再生委員会</a:t>
            </a:r>
            <a:r>
              <a:rPr lang="ja-JP" altLang="en-US" sz="900" dirty="0"/>
              <a:t>（複数の地域水産業再生委員会及び都道府県で構成）が中心となり、浜の機能再編や中核的担い手の育成を推進するための具体的な取組を定めた</a:t>
            </a:r>
            <a:r>
              <a:rPr lang="en-US" altLang="ja-JP" sz="900" dirty="0"/>
              <a:t>5</a:t>
            </a:r>
            <a:r>
              <a:rPr lang="ja-JP" altLang="en-US" sz="900" dirty="0"/>
              <a:t>年間の計画を策定</a:t>
            </a:r>
            <a:endParaRPr lang="en-US" altLang="ja-JP" sz="900" dirty="0"/>
          </a:p>
          <a:p>
            <a:pPr marL="431800" lvl="1" indent="-431800" algn="just"/>
            <a:r>
              <a:rPr lang="en-US" altLang="ja-JP" sz="900" dirty="0"/>
              <a:t>《</a:t>
            </a:r>
            <a:r>
              <a:rPr lang="ja-JP" altLang="en-US" sz="900" dirty="0"/>
              <a:t>ﾒﾘｯﾄ</a:t>
            </a:r>
            <a:r>
              <a:rPr lang="en-US" altLang="ja-JP" sz="900" dirty="0"/>
              <a:t>》</a:t>
            </a:r>
            <a:r>
              <a:rPr lang="ja-JP" altLang="en-US" sz="900" dirty="0"/>
              <a:t>　関連する施策（補助事業等）の優先採択</a:t>
            </a:r>
            <a:endParaRPr lang="en-US" altLang="ja-JP" sz="900" dirty="0"/>
          </a:p>
          <a:p>
            <a:pPr marL="431800" lvl="1" indent="-431800" algn="just"/>
            <a:r>
              <a:rPr lang="en-US" altLang="ja-JP" sz="900" dirty="0"/>
              <a:t>《</a:t>
            </a:r>
            <a:r>
              <a:rPr lang="ja-JP" altLang="en-US" sz="900" dirty="0"/>
              <a:t>目標</a:t>
            </a:r>
            <a:r>
              <a:rPr lang="en-US" altLang="ja-JP" sz="900" dirty="0"/>
              <a:t>》</a:t>
            </a:r>
            <a:r>
              <a:rPr lang="ja-JP" altLang="en-US" sz="900" dirty="0"/>
              <a:t>　競争力強化に資する定量的な成果目標</a:t>
            </a:r>
            <a:endParaRPr lang="en-US" altLang="ja-JP" sz="900" dirty="0"/>
          </a:p>
          <a:p>
            <a:pPr marL="431800" lvl="1" indent="-431800" algn="just"/>
            <a:r>
              <a:rPr lang="ja-JP" altLang="en-US" sz="900" dirty="0"/>
              <a:t>　　　　 （例：市場統合による集荷率、共同出荷・販売よる単価向上、新規就業者数 等）</a:t>
            </a:r>
            <a:endParaRPr lang="en-US" altLang="ja-JP" sz="900" dirty="0"/>
          </a:p>
          <a:p>
            <a:pPr marL="431800" lvl="1" indent="-431800" algn="just"/>
            <a:r>
              <a:rPr lang="en-US" altLang="ja-JP" sz="900" dirty="0"/>
              <a:t>《</a:t>
            </a:r>
            <a:r>
              <a:rPr lang="ja-JP" altLang="en-US" sz="900" dirty="0"/>
              <a:t>具体的な取組例</a:t>
            </a:r>
            <a:r>
              <a:rPr lang="en-US" altLang="ja-JP" sz="900" dirty="0"/>
              <a:t>》</a:t>
            </a:r>
          </a:p>
          <a:p>
            <a:pPr marL="431800" lvl="1" indent="-431800" algn="just"/>
            <a:r>
              <a:rPr lang="ja-JP" altLang="en-US" sz="900" dirty="0"/>
              <a:t>　　　　　 市場・水産関係施設の集約・再整備 </a:t>
            </a:r>
            <a:r>
              <a:rPr lang="zh-TW" altLang="en-US" sz="900" dirty="0"/>
              <a:t>等</a:t>
            </a:r>
            <a:endParaRPr lang="en-US" altLang="zh-TW" sz="900" dirty="0"/>
          </a:p>
        </p:txBody>
      </p:sp>
      <p:pic>
        <p:nvPicPr>
          <p:cNvPr id="18" name="Picture 4" descr="海鮮バーベキュー施設">
            <a:extLst>
              <a:ext uri="{FF2B5EF4-FFF2-40B4-BE49-F238E27FC236}">
                <a16:creationId xmlns:a16="http://schemas.microsoft.com/office/drawing/2014/main" id="{D7155955-BE3F-4F32-8DF1-354D731F69B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42421" y="5325770"/>
            <a:ext cx="2185455" cy="1555598"/>
          </a:xfrm>
          <a:prstGeom prst="rect">
            <a:avLst/>
          </a:prstGeom>
          <a:noFill/>
          <a:extLst>
            <a:ext uri="{909E8E84-426E-40DD-AFC4-6F175D3DCCD1}">
              <a14:hiddenFill xmlns:a14="http://schemas.microsoft.com/office/drawing/2010/main">
                <a:solidFill>
                  <a:srgbClr val="FFFFFF"/>
                </a:solidFill>
              </a14:hiddenFill>
            </a:ext>
          </a:extLst>
        </p:spPr>
      </p:pic>
      <p:grpSp>
        <p:nvGrpSpPr>
          <p:cNvPr id="19" name="グループ化 18">
            <a:extLst>
              <a:ext uri="{FF2B5EF4-FFF2-40B4-BE49-F238E27FC236}">
                <a16:creationId xmlns:a16="http://schemas.microsoft.com/office/drawing/2014/main" id="{55CD271F-F67B-4206-82BE-8CFF9285A798}"/>
              </a:ext>
            </a:extLst>
          </p:cNvPr>
          <p:cNvGrpSpPr/>
          <p:nvPr/>
        </p:nvGrpSpPr>
        <p:grpSpPr>
          <a:xfrm>
            <a:off x="737283" y="5281454"/>
            <a:ext cx="498083" cy="376552"/>
            <a:chOff x="434958" y="2800673"/>
            <a:chExt cx="498083" cy="376552"/>
          </a:xfrm>
        </p:grpSpPr>
        <p:grpSp>
          <p:nvGrpSpPr>
            <p:cNvPr id="20" name="グループ化 19">
              <a:extLst>
                <a:ext uri="{FF2B5EF4-FFF2-40B4-BE49-F238E27FC236}">
                  <a16:creationId xmlns:a16="http://schemas.microsoft.com/office/drawing/2014/main" id="{8CD768AD-2A04-49FB-B812-B365E86400A7}"/>
                </a:ext>
              </a:extLst>
            </p:cNvPr>
            <p:cNvGrpSpPr/>
            <p:nvPr/>
          </p:nvGrpSpPr>
          <p:grpSpPr>
            <a:xfrm>
              <a:off x="434958" y="2800673"/>
              <a:ext cx="498083" cy="376552"/>
              <a:chOff x="4154698" y="7731239"/>
              <a:chExt cx="510678" cy="370762"/>
            </a:xfrm>
          </p:grpSpPr>
          <p:sp>
            <p:nvSpPr>
              <p:cNvPr id="22" name="上リボン 59">
                <a:extLst>
                  <a:ext uri="{FF2B5EF4-FFF2-40B4-BE49-F238E27FC236}">
                    <a16:creationId xmlns:a16="http://schemas.microsoft.com/office/drawing/2014/main" id="{55B2A484-77B6-4D9C-BB17-161E44F08056}"/>
                  </a:ext>
                </a:extLst>
              </p:cNvPr>
              <p:cNvSpPr/>
              <p:nvPr/>
            </p:nvSpPr>
            <p:spPr>
              <a:xfrm>
                <a:off x="4154698" y="7866977"/>
                <a:ext cx="510678" cy="235024"/>
              </a:xfrm>
              <a:prstGeom prst="ribbon2">
                <a:avLst>
                  <a:gd name="adj1" fmla="val 33333"/>
                  <a:gd name="adj2" fmla="val 50000"/>
                </a:avLst>
              </a:prstGeom>
              <a:gradFill>
                <a:gsLst>
                  <a:gs pos="0">
                    <a:srgbClr val="CC0000"/>
                  </a:gs>
                  <a:gs pos="50000">
                    <a:srgbClr val="FF0000"/>
                  </a:gs>
                  <a:gs pos="100000">
                    <a:srgbClr val="FF0000"/>
                  </a:gs>
                </a:gsLst>
                <a:lin ang="5400000" scaled="0"/>
              </a:gra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メイリオ" panose="020B0604030504040204" pitchFamily="50" charset="-128"/>
                  <a:ea typeface="メイリオ" panose="020B0604030504040204" pitchFamily="50" charset="-128"/>
                </a:endParaRPr>
              </a:p>
            </p:txBody>
          </p:sp>
          <p:sp>
            <p:nvSpPr>
              <p:cNvPr id="23" name="円/楕円 37">
                <a:extLst>
                  <a:ext uri="{FF2B5EF4-FFF2-40B4-BE49-F238E27FC236}">
                    <a16:creationId xmlns:a16="http://schemas.microsoft.com/office/drawing/2014/main" id="{4C76EFF4-1CC2-4372-B97E-D09F0D3DC91E}"/>
                  </a:ext>
                </a:extLst>
              </p:cNvPr>
              <p:cNvSpPr/>
              <p:nvPr/>
            </p:nvSpPr>
            <p:spPr>
              <a:xfrm>
                <a:off x="4248894" y="7731239"/>
                <a:ext cx="322287" cy="308384"/>
              </a:xfrm>
              <a:prstGeom prst="ellipse">
                <a:avLst/>
              </a:prstGeom>
              <a:gradFill flip="none" rotWithShape="1">
                <a:gsLst>
                  <a:gs pos="0">
                    <a:srgbClr val="E6DCAC"/>
                  </a:gs>
                  <a:gs pos="12000">
                    <a:srgbClr val="E6D78A"/>
                  </a:gs>
                  <a:gs pos="30000">
                    <a:srgbClr val="C7AC4C"/>
                  </a:gs>
                  <a:gs pos="45000">
                    <a:srgbClr val="E6D78A"/>
                  </a:gs>
                  <a:gs pos="77000">
                    <a:srgbClr val="C7AC4C"/>
                  </a:gs>
                  <a:gs pos="100000">
                    <a:srgbClr val="E6DCAC"/>
                  </a:gs>
                </a:gsLst>
                <a:lin ang="8100000" scaled="1"/>
                <a:tileRect/>
              </a:gradFill>
              <a:ln w="1270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メイリオ" panose="020B0604030504040204" pitchFamily="50" charset="-128"/>
                  <a:ea typeface="メイリオ" panose="020B0604030504040204" pitchFamily="50" charset="-128"/>
                </a:endParaRPr>
              </a:p>
            </p:txBody>
          </p:sp>
        </p:grpSp>
        <p:sp>
          <p:nvSpPr>
            <p:cNvPr id="21" name="テキスト ボックス 20">
              <a:extLst>
                <a:ext uri="{FF2B5EF4-FFF2-40B4-BE49-F238E27FC236}">
                  <a16:creationId xmlns:a16="http://schemas.microsoft.com/office/drawing/2014/main" id="{46B4F1B7-C3FB-4B4C-B261-C929AC90672B}"/>
                </a:ext>
              </a:extLst>
            </p:cNvPr>
            <p:cNvSpPr txBox="1"/>
            <p:nvPr/>
          </p:nvSpPr>
          <p:spPr>
            <a:xfrm>
              <a:off x="457033" y="2847883"/>
              <a:ext cx="453932" cy="246221"/>
            </a:xfrm>
            <a:prstGeom prst="rect">
              <a:avLst/>
            </a:prstGeom>
            <a:noFill/>
          </p:spPr>
          <p:txBody>
            <a:bodyPr wrap="square" rtlCol="0">
              <a:spAutoFit/>
            </a:bodyPr>
            <a:lstStyle/>
            <a:p>
              <a:pPr algn="ctr"/>
              <a:r>
                <a:rPr kumimoji="1" lang="ja-JP" altLang="en-US" sz="500" b="1" dirty="0">
                  <a:latin typeface="メイリオ" panose="020B0604030504040204" pitchFamily="50" charset="-128"/>
                  <a:ea typeface="メイリオ" panose="020B0604030504040204" pitchFamily="50" charset="-128"/>
                </a:rPr>
                <a:t>農林水産大臣賞</a:t>
              </a:r>
            </a:p>
          </p:txBody>
        </p:sp>
      </p:grpSp>
      <p:pic>
        <p:nvPicPr>
          <p:cNvPr id="24" name="図 23">
            <a:extLst>
              <a:ext uri="{FF2B5EF4-FFF2-40B4-BE49-F238E27FC236}">
                <a16:creationId xmlns:a16="http://schemas.microsoft.com/office/drawing/2014/main" id="{BEA40D1C-B6DD-4A4E-9D56-58244580AB3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861048" y="5302942"/>
            <a:ext cx="1767438" cy="1141322"/>
          </a:xfrm>
          <a:prstGeom prst="rect">
            <a:avLst/>
          </a:prstGeom>
        </p:spPr>
      </p:pic>
      <p:pic>
        <p:nvPicPr>
          <p:cNvPr id="25" name="図 24">
            <a:extLst>
              <a:ext uri="{FF2B5EF4-FFF2-40B4-BE49-F238E27FC236}">
                <a16:creationId xmlns:a16="http://schemas.microsoft.com/office/drawing/2014/main" id="{28753AC8-71E5-4F3D-B781-349CED1F3DC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383300" y="5738462"/>
            <a:ext cx="1105422" cy="1141322"/>
          </a:xfrm>
          <a:prstGeom prst="rect">
            <a:avLst/>
          </a:prstGeom>
        </p:spPr>
      </p:pic>
      <p:grpSp>
        <p:nvGrpSpPr>
          <p:cNvPr id="26" name="グループ化 25">
            <a:extLst>
              <a:ext uri="{FF2B5EF4-FFF2-40B4-BE49-F238E27FC236}">
                <a16:creationId xmlns:a16="http://schemas.microsoft.com/office/drawing/2014/main" id="{3248F665-556C-4758-B4BD-21FDFD34B81C}"/>
              </a:ext>
            </a:extLst>
          </p:cNvPr>
          <p:cNvGrpSpPr/>
          <p:nvPr/>
        </p:nvGrpSpPr>
        <p:grpSpPr>
          <a:xfrm>
            <a:off x="3684014" y="5262565"/>
            <a:ext cx="498083" cy="376552"/>
            <a:chOff x="434958" y="2800673"/>
            <a:chExt cx="498083" cy="376552"/>
          </a:xfrm>
        </p:grpSpPr>
        <p:grpSp>
          <p:nvGrpSpPr>
            <p:cNvPr id="27" name="グループ化 26">
              <a:extLst>
                <a:ext uri="{FF2B5EF4-FFF2-40B4-BE49-F238E27FC236}">
                  <a16:creationId xmlns:a16="http://schemas.microsoft.com/office/drawing/2014/main" id="{ACBD9541-061C-41F0-A900-F721B659AD50}"/>
                </a:ext>
              </a:extLst>
            </p:cNvPr>
            <p:cNvGrpSpPr/>
            <p:nvPr/>
          </p:nvGrpSpPr>
          <p:grpSpPr>
            <a:xfrm>
              <a:off x="434958" y="2800673"/>
              <a:ext cx="498083" cy="376552"/>
              <a:chOff x="4154698" y="7731239"/>
              <a:chExt cx="510678" cy="370762"/>
            </a:xfrm>
          </p:grpSpPr>
          <p:sp>
            <p:nvSpPr>
              <p:cNvPr id="29" name="上リボン 59">
                <a:extLst>
                  <a:ext uri="{FF2B5EF4-FFF2-40B4-BE49-F238E27FC236}">
                    <a16:creationId xmlns:a16="http://schemas.microsoft.com/office/drawing/2014/main" id="{61EB7084-CA3B-446B-84AC-1F96BE2B2101}"/>
                  </a:ext>
                </a:extLst>
              </p:cNvPr>
              <p:cNvSpPr/>
              <p:nvPr/>
            </p:nvSpPr>
            <p:spPr>
              <a:xfrm>
                <a:off x="4154698" y="7866977"/>
                <a:ext cx="510678" cy="235024"/>
              </a:xfrm>
              <a:prstGeom prst="ribbon2">
                <a:avLst>
                  <a:gd name="adj1" fmla="val 33333"/>
                  <a:gd name="adj2" fmla="val 50000"/>
                </a:avLst>
              </a:prstGeom>
              <a:gradFill>
                <a:gsLst>
                  <a:gs pos="0">
                    <a:srgbClr val="CC0000"/>
                  </a:gs>
                  <a:gs pos="50000">
                    <a:srgbClr val="FF0000"/>
                  </a:gs>
                  <a:gs pos="100000">
                    <a:srgbClr val="FF0000"/>
                  </a:gs>
                </a:gsLst>
                <a:lin ang="5400000" scaled="0"/>
              </a:gra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メイリオ" panose="020B0604030504040204" pitchFamily="50" charset="-128"/>
                  <a:ea typeface="メイリオ" panose="020B0604030504040204" pitchFamily="50" charset="-128"/>
                </a:endParaRPr>
              </a:p>
            </p:txBody>
          </p:sp>
          <p:sp>
            <p:nvSpPr>
              <p:cNvPr id="30" name="円/楕円 37">
                <a:extLst>
                  <a:ext uri="{FF2B5EF4-FFF2-40B4-BE49-F238E27FC236}">
                    <a16:creationId xmlns:a16="http://schemas.microsoft.com/office/drawing/2014/main" id="{52AC2D17-3333-4267-BA1E-B54472EBA668}"/>
                  </a:ext>
                </a:extLst>
              </p:cNvPr>
              <p:cNvSpPr/>
              <p:nvPr/>
            </p:nvSpPr>
            <p:spPr>
              <a:xfrm>
                <a:off x="4248894" y="7731239"/>
                <a:ext cx="322287" cy="308384"/>
              </a:xfrm>
              <a:prstGeom prst="ellipse">
                <a:avLst/>
              </a:prstGeom>
              <a:gradFill flip="none" rotWithShape="1">
                <a:gsLst>
                  <a:gs pos="0">
                    <a:srgbClr val="E6DCAC"/>
                  </a:gs>
                  <a:gs pos="12000">
                    <a:srgbClr val="E6D78A"/>
                  </a:gs>
                  <a:gs pos="30000">
                    <a:srgbClr val="C7AC4C"/>
                  </a:gs>
                  <a:gs pos="45000">
                    <a:srgbClr val="E6D78A"/>
                  </a:gs>
                  <a:gs pos="77000">
                    <a:srgbClr val="C7AC4C"/>
                  </a:gs>
                  <a:gs pos="100000">
                    <a:srgbClr val="E6DCAC"/>
                  </a:gs>
                </a:gsLst>
                <a:lin ang="8100000" scaled="1"/>
                <a:tileRect/>
              </a:gradFill>
              <a:ln w="12700">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latin typeface="メイリオ" panose="020B0604030504040204" pitchFamily="50" charset="-128"/>
                  <a:ea typeface="メイリオ" panose="020B0604030504040204" pitchFamily="50" charset="-128"/>
                </a:endParaRPr>
              </a:p>
            </p:txBody>
          </p:sp>
        </p:grpSp>
        <p:sp>
          <p:nvSpPr>
            <p:cNvPr id="28" name="テキスト ボックス 27">
              <a:extLst>
                <a:ext uri="{FF2B5EF4-FFF2-40B4-BE49-F238E27FC236}">
                  <a16:creationId xmlns:a16="http://schemas.microsoft.com/office/drawing/2014/main" id="{46E99A1B-46EC-4FEF-B7CB-3552D4DAA60C}"/>
                </a:ext>
              </a:extLst>
            </p:cNvPr>
            <p:cNvSpPr txBox="1"/>
            <p:nvPr/>
          </p:nvSpPr>
          <p:spPr>
            <a:xfrm>
              <a:off x="457033" y="2847883"/>
              <a:ext cx="453932" cy="246221"/>
            </a:xfrm>
            <a:prstGeom prst="rect">
              <a:avLst/>
            </a:prstGeom>
            <a:noFill/>
          </p:spPr>
          <p:txBody>
            <a:bodyPr wrap="square" rtlCol="0">
              <a:spAutoFit/>
            </a:bodyPr>
            <a:lstStyle/>
            <a:p>
              <a:pPr algn="ctr"/>
              <a:r>
                <a:rPr lang="ja-JP" altLang="en-US" sz="500" b="1" dirty="0">
                  <a:latin typeface="メイリオ" panose="020B0604030504040204" pitchFamily="50" charset="-128"/>
                  <a:ea typeface="メイリオ" panose="020B0604030504040204" pitchFamily="50" charset="-128"/>
                </a:rPr>
                <a:t>水産庁</a:t>
              </a:r>
              <a:endParaRPr lang="en-US" altLang="ja-JP" sz="500" b="1" dirty="0">
                <a:latin typeface="メイリオ" panose="020B0604030504040204" pitchFamily="50" charset="-128"/>
                <a:ea typeface="メイリオ" panose="020B0604030504040204" pitchFamily="50" charset="-128"/>
              </a:endParaRPr>
            </a:p>
            <a:p>
              <a:pPr algn="ctr"/>
              <a:r>
                <a:rPr kumimoji="1" lang="ja-JP" altLang="en-US" sz="500" b="1" dirty="0">
                  <a:latin typeface="メイリオ" panose="020B0604030504040204" pitchFamily="50" charset="-128"/>
                  <a:ea typeface="メイリオ" panose="020B0604030504040204" pitchFamily="50" charset="-128"/>
                </a:rPr>
                <a:t>長官賞</a:t>
              </a:r>
            </a:p>
          </p:txBody>
        </p:sp>
      </p:grpSp>
      <p:sp>
        <p:nvSpPr>
          <p:cNvPr id="31" name="テキスト ボックス 30">
            <a:extLst>
              <a:ext uri="{FF2B5EF4-FFF2-40B4-BE49-F238E27FC236}">
                <a16:creationId xmlns:a16="http://schemas.microsoft.com/office/drawing/2014/main" id="{CEC9F1E3-AAE8-4C48-BF1C-7A8DF64F6F02}"/>
              </a:ext>
            </a:extLst>
          </p:cNvPr>
          <p:cNvSpPr txBox="1"/>
          <p:nvPr/>
        </p:nvSpPr>
        <p:spPr>
          <a:xfrm>
            <a:off x="838580" y="6925831"/>
            <a:ext cx="3541394" cy="230832"/>
          </a:xfrm>
          <a:prstGeom prst="rect">
            <a:avLst/>
          </a:prstGeom>
          <a:noFill/>
        </p:spPr>
        <p:txBody>
          <a:bodyPr wrap="square" rtlCol="0">
            <a:spAutoFit/>
          </a:bodyPr>
          <a:lstStyle/>
          <a:p>
            <a:r>
              <a:rPr kumimoji="1" lang="ja-JP" altLang="en-US" sz="900" b="1" dirty="0">
                <a:latin typeface="Meiryo UI" panose="020B0604030504040204" pitchFamily="50" charset="-128"/>
                <a:ea typeface="Meiryo UI" panose="020B0604030504040204" pitchFamily="50" charset="-128"/>
                <a:cs typeface="Meiryo UI" panose="020B0604030504040204" pitchFamily="50" charset="-128"/>
              </a:rPr>
              <a:t>令和</a:t>
            </a:r>
            <a:r>
              <a:rPr kumimoji="1" lang="en-US" altLang="ja-JP" sz="900" b="1" dirty="0">
                <a:latin typeface="Meiryo UI" panose="020B0604030504040204" pitchFamily="50" charset="-128"/>
                <a:ea typeface="Meiryo UI" panose="020B0604030504040204" pitchFamily="50" charset="-128"/>
                <a:cs typeface="Meiryo UI" panose="020B0604030504040204" pitchFamily="50" charset="-128"/>
              </a:rPr>
              <a:t>4</a:t>
            </a:r>
            <a:r>
              <a:rPr kumimoji="1" lang="ja-JP" altLang="en-US" sz="900" b="1" dirty="0">
                <a:latin typeface="Meiryo UI" panose="020B0604030504040204" pitchFamily="50" charset="-128"/>
                <a:ea typeface="Meiryo UI" panose="020B0604030504040204" pitchFamily="50" charset="-128"/>
                <a:cs typeface="Meiryo UI" panose="020B0604030504040204" pitchFamily="50" charset="-128"/>
              </a:rPr>
              <a:t>年度　農林水産大臣賞受賞　田尻地区</a:t>
            </a:r>
          </a:p>
        </p:txBody>
      </p:sp>
      <p:sp>
        <p:nvSpPr>
          <p:cNvPr id="32" name="テキスト ボックス 31">
            <a:extLst>
              <a:ext uri="{FF2B5EF4-FFF2-40B4-BE49-F238E27FC236}">
                <a16:creationId xmlns:a16="http://schemas.microsoft.com/office/drawing/2014/main" id="{1792ECB2-7C4E-4B47-B140-9D7E693D6FC8}"/>
              </a:ext>
            </a:extLst>
          </p:cNvPr>
          <p:cNvSpPr txBox="1"/>
          <p:nvPr/>
        </p:nvSpPr>
        <p:spPr>
          <a:xfrm>
            <a:off x="3774343" y="6925831"/>
            <a:ext cx="2696717" cy="230832"/>
          </a:xfrm>
          <a:prstGeom prst="rect">
            <a:avLst/>
          </a:prstGeom>
          <a:noFill/>
        </p:spPr>
        <p:txBody>
          <a:bodyPr wrap="square" rtlCol="0">
            <a:spAutoFit/>
          </a:bodyPr>
          <a:lstStyle/>
          <a:p>
            <a:r>
              <a:rPr kumimoji="1" lang="ja-JP" altLang="en-US" sz="900" b="1" dirty="0">
                <a:latin typeface="Meiryo UI" panose="020B0604030504040204" pitchFamily="50" charset="-128"/>
                <a:ea typeface="Meiryo UI" panose="020B0604030504040204" pitchFamily="50" charset="-128"/>
                <a:cs typeface="Meiryo UI" panose="020B0604030504040204" pitchFamily="50" charset="-128"/>
              </a:rPr>
              <a:t>令和</a:t>
            </a:r>
            <a:r>
              <a:rPr lang="en-US" altLang="ja-JP" sz="900" b="1" dirty="0">
                <a:latin typeface="Meiryo UI" panose="020B0604030504040204" pitchFamily="50" charset="-128"/>
                <a:ea typeface="Meiryo UI" panose="020B0604030504040204" pitchFamily="50" charset="-128"/>
                <a:cs typeface="Meiryo UI" panose="020B0604030504040204" pitchFamily="50" charset="-128"/>
              </a:rPr>
              <a:t>6</a:t>
            </a:r>
            <a:r>
              <a:rPr kumimoji="1" lang="ja-JP" altLang="en-US" sz="900" b="1" dirty="0">
                <a:latin typeface="Meiryo UI" panose="020B0604030504040204" pitchFamily="50" charset="-128"/>
                <a:ea typeface="Meiryo UI" panose="020B0604030504040204" pitchFamily="50" charset="-128"/>
                <a:cs typeface="Meiryo UI" panose="020B0604030504040204" pitchFamily="50" charset="-128"/>
              </a:rPr>
              <a:t>年度　水産庁長官賞受賞　大阪市地区</a:t>
            </a:r>
          </a:p>
        </p:txBody>
      </p:sp>
    </p:spTree>
    <p:extLst>
      <p:ext uri="{BB962C8B-B14F-4D97-AF65-F5344CB8AC3E}">
        <p14:creationId xmlns:p14="http://schemas.microsoft.com/office/powerpoint/2010/main" val="19523712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 name="テキスト ボックス 2">
            <a:extLst>
              <a:ext uri="{FF2B5EF4-FFF2-40B4-BE49-F238E27FC236}">
                <a16:creationId xmlns:a16="http://schemas.microsoft.com/office/drawing/2014/main" id="{28E20C8B-732C-43C9-AA7E-2AC077B81D00}"/>
              </a:ext>
            </a:extLst>
          </p:cNvPr>
          <p:cNvSpPr txBox="1">
            <a:spLocks noChangeArrowheads="1"/>
          </p:cNvSpPr>
          <p:nvPr/>
        </p:nvSpPr>
        <p:spPr bwMode="auto">
          <a:xfrm>
            <a:off x="528183" y="4255588"/>
            <a:ext cx="648000" cy="360000"/>
          </a:xfrm>
          <a:prstGeom prst="roundRect">
            <a:avLst>
              <a:gd name="adj" fmla="val 24293"/>
            </a:avLst>
          </a:prstGeom>
          <a:solidFill>
            <a:srgbClr val="000099"/>
          </a:solidFill>
          <a:ln w="9525">
            <a:noFill/>
            <a:miter lim="800000"/>
            <a:headEnd/>
            <a:tailEnd/>
          </a:ln>
        </p:spPr>
        <p:txBody>
          <a:bodyPr rot="0" vert="horz" wrap="square" lIns="91440" tIns="45720" rIns="91440" bIns="45720" anchor="ctr" anchorCtr="0">
            <a:noAutofit/>
          </a:bodyPr>
          <a:lstStyle/>
          <a:p>
            <a:pPr algn="ctr">
              <a:spcAft>
                <a:spcPts val="0"/>
              </a:spcAft>
            </a:pPr>
            <a:r>
              <a:rPr lang="ja-JP" altLang="en-US" sz="900" b="1" kern="100" dirty="0">
                <a:solidFill>
                  <a:schemeClr val="bg1"/>
                </a:solidFill>
                <a:effectLst/>
                <a:latin typeface="Meiryo UI" panose="020B0604030504040204" pitchFamily="50" charset="-128"/>
                <a:ea typeface="Meiryo UI" panose="020B0604030504040204" pitchFamily="50" charset="-128"/>
                <a:cs typeface="Meiryo UI" panose="020B0604030504040204" pitchFamily="50" charset="-128"/>
              </a:rPr>
              <a:t>施策</a:t>
            </a:r>
            <a:r>
              <a:rPr lang="en-US" altLang="ja-JP" sz="900" b="1" kern="100" dirty="0">
                <a:solidFill>
                  <a:schemeClr val="bg1"/>
                </a:solidFill>
                <a:effectLst/>
                <a:latin typeface="Meiryo UI" panose="020B0604030504040204" pitchFamily="50" charset="-128"/>
                <a:ea typeface="Meiryo UI" panose="020B0604030504040204" pitchFamily="50" charset="-128"/>
                <a:cs typeface="Meiryo UI" panose="020B0604030504040204" pitchFamily="50" charset="-128"/>
              </a:rPr>
              <a:t>11</a:t>
            </a:r>
            <a:endParaRPr lang="ja-JP" sz="1050" kern="100" dirty="0">
              <a:solidFill>
                <a:schemeClr val="bg1"/>
              </a:solidFill>
              <a:effectLst/>
              <a:latin typeface="Meiryo UI" panose="020B0604030504040204" pitchFamily="50" charset="-128"/>
              <a:ea typeface="Meiryo UI" panose="020B0604030504040204" pitchFamily="50" charset="-128"/>
              <a:cs typeface="Meiryo UI" panose="020B0604030504040204" pitchFamily="50" charset="-128"/>
            </a:endParaRPr>
          </a:p>
        </p:txBody>
      </p:sp>
      <p:sp>
        <p:nvSpPr>
          <p:cNvPr id="63" name="テキスト ボックス 62">
            <a:extLst>
              <a:ext uri="{FF2B5EF4-FFF2-40B4-BE49-F238E27FC236}">
                <a16:creationId xmlns:a16="http://schemas.microsoft.com/office/drawing/2014/main" id="{0752EF76-9B15-4DE6-8131-0DF9A4598F32}"/>
              </a:ext>
            </a:extLst>
          </p:cNvPr>
          <p:cNvSpPr txBox="1"/>
          <p:nvPr/>
        </p:nvSpPr>
        <p:spPr>
          <a:xfrm>
            <a:off x="1148911" y="4305121"/>
            <a:ext cx="1725152" cy="261610"/>
          </a:xfrm>
          <a:prstGeom prst="rect">
            <a:avLst/>
          </a:prstGeom>
          <a:noFill/>
        </p:spPr>
        <p:txBody>
          <a:bodyPr wrap="none" rtlCol="0">
            <a:spAutoFit/>
          </a:bodyPr>
          <a:lstStyle/>
          <a:p>
            <a:r>
              <a:rPr lang="ja-JP" altLang="en-US" sz="1100" b="1" dirty="0"/>
              <a:t>漁業経営安定対策の推進</a:t>
            </a:r>
          </a:p>
        </p:txBody>
      </p:sp>
      <p:sp>
        <p:nvSpPr>
          <p:cNvPr id="9" name="テキスト ボックス 8">
            <a:extLst>
              <a:ext uri="{FF2B5EF4-FFF2-40B4-BE49-F238E27FC236}">
                <a16:creationId xmlns:a16="http://schemas.microsoft.com/office/drawing/2014/main" id="{86C9E6DE-AD3F-4B42-8DCC-0744336208DF}"/>
              </a:ext>
            </a:extLst>
          </p:cNvPr>
          <p:cNvSpPr txBox="1"/>
          <p:nvPr/>
        </p:nvSpPr>
        <p:spPr>
          <a:xfrm>
            <a:off x="520133" y="5889104"/>
            <a:ext cx="6171561" cy="707886"/>
          </a:xfrm>
          <a:prstGeom prst="rect">
            <a:avLst/>
          </a:prstGeom>
          <a:noFill/>
        </p:spPr>
        <p:txBody>
          <a:bodyPr wrap="square" rtlCol="0">
            <a:spAutoFit/>
          </a:bodyPr>
          <a:lstStyle/>
          <a:p>
            <a:r>
              <a:rPr lang="en-US" altLang="ja-JP" sz="1000" b="1" u="sng" dirty="0">
                <a:latin typeface="Meiryo UI" panose="020B0604030504040204" pitchFamily="50" charset="-128"/>
                <a:ea typeface="Meiryo UI" panose="020B0604030504040204" pitchFamily="50" charset="-128"/>
                <a:cs typeface="Meiryo UI" panose="020B0604030504040204" pitchFamily="50" charset="-128"/>
              </a:rPr>
              <a:t>【</a:t>
            </a:r>
            <a:r>
              <a:rPr lang="ja-JP" altLang="en-US" sz="1000" b="1" u="sng" dirty="0">
                <a:latin typeface="Meiryo UI" panose="020B0604030504040204" pitchFamily="50" charset="-128"/>
                <a:ea typeface="Meiryo UI" panose="020B0604030504040204" pitchFamily="50" charset="-128"/>
                <a:cs typeface="Meiryo UI" panose="020B0604030504040204" pitchFamily="50" charset="-128"/>
              </a:rPr>
              <a:t>令和</a:t>
            </a:r>
            <a:r>
              <a:rPr lang="en-US" altLang="ja-JP" sz="1000" b="1" u="sng" dirty="0">
                <a:latin typeface="Meiryo UI" panose="020B0604030504040204" pitchFamily="50" charset="-128"/>
                <a:ea typeface="Meiryo UI" panose="020B0604030504040204" pitchFamily="50" charset="-128"/>
                <a:cs typeface="Meiryo UI" panose="020B0604030504040204" pitchFamily="50" charset="-128"/>
              </a:rPr>
              <a:t>8</a:t>
            </a:r>
            <a:r>
              <a:rPr lang="ja-JP" altLang="en-US" sz="1000" b="1" u="sng" dirty="0">
                <a:latin typeface="Meiryo UI" panose="020B0604030504040204" pitchFamily="50" charset="-128"/>
                <a:ea typeface="Meiryo UI" panose="020B0604030504040204" pitchFamily="50" charset="-128"/>
                <a:cs typeface="Meiryo UI" panose="020B0604030504040204" pitchFamily="50" charset="-128"/>
              </a:rPr>
              <a:t>年度取組予定</a:t>
            </a:r>
            <a:r>
              <a:rPr lang="en-US" altLang="ja-JP" sz="1000" b="1" u="sng" dirty="0">
                <a:latin typeface="Meiryo UI" panose="020B0604030504040204" pitchFamily="50" charset="-128"/>
                <a:ea typeface="Meiryo UI" panose="020B0604030504040204" pitchFamily="50" charset="-128"/>
                <a:cs typeface="Meiryo UI" panose="020B0604030504040204" pitchFamily="50" charset="-128"/>
              </a:rPr>
              <a:t>】</a:t>
            </a:r>
            <a:endParaRPr lang="ja-JP" altLang="en-US" sz="1000" b="1" u="sng"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000" dirty="0">
                <a:latin typeface="Meiryo UI" panose="020B0604030504040204" pitchFamily="50" charset="-128"/>
                <a:ea typeface="Meiryo UI" panose="020B0604030504040204" pitchFamily="50" charset="-128"/>
                <a:cs typeface="Meiryo UI" panose="020B0604030504040204" pitchFamily="50" charset="-128"/>
              </a:rPr>
              <a:t>　 ・引き続き、大阪府漁連、漁業共済組合と連携して、各漁業者に対して漁業経営安定対策（所得補償制度）</a:t>
            </a:r>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000" dirty="0">
                <a:latin typeface="Meiryo UI" panose="020B0604030504040204" pitchFamily="50" charset="-128"/>
                <a:ea typeface="Meiryo UI" panose="020B0604030504040204" pitchFamily="50" charset="-128"/>
                <a:cs typeface="Meiryo UI" panose="020B0604030504040204" pitchFamily="50" charset="-128"/>
              </a:rPr>
              <a:t>　　を周知し、加入を促す。</a:t>
            </a:r>
          </a:p>
          <a:p>
            <a:r>
              <a:rPr lang="ja-JP" altLang="en-US" sz="1000" dirty="0">
                <a:latin typeface="Meiryo UI" panose="020B0604030504040204" pitchFamily="50" charset="-128"/>
                <a:ea typeface="Meiryo UI" panose="020B0604030504040204" pitchFamily="50" charset="-128"/>
                <a:cs typeface="Meiryo UI" panose="020B0604030504040204" pitchFamily="50" charset="-128"/>
              </a:rPr>
              <a:t>　 ・休漁や漁具の制限などの資源管理に関する取組の実施状況について、履行確認を実施する。</a:t>
            </a:r>
            <a:endParaRPr lang="en-US" altLang="ja-JP" sz="900" b="1" dirty="0">
              <a:latin typeface="Meiryo UI" panose="020B0604030504040204" pitchFamily="50" charset="-128"/>
              <a:ea typeface="Meiryo UI" panose="020B0604030504040204" pitchFamily="50" charset="-128"/>
              <a:cs typeface="Meiryo UI" panose="020B0604030504040204" pitchFamily="50" charset="-128"/>
            </a:endParaRPr>
          </a:p>
        </p:txBody>
      </p:sp>
      <p:cxnSp>
        <p:nvCxnSpPr>
          <p:cNvPr id="7" name="直線コネクタ 6">
            <a:extLst>
              <a:ext uri="{FF2B5EF4-FFF2-40B4-BE49-F238E27FC236}">
                <a16:creationId xmlns:a16="http://schemas.microsoft.com/office/drawing/2014/main" id="{3FC34BD8-BED3-4DD1-86C5-6B269BBF095D}"/>
              </a:ext>
            </a:extLst>
          </p:cNvPr>
          <p:cNvCxnSpPr/>
          <p:nvPr/>
        </p:nvCxnSpPr>
        <p:spPr>
          <a:xfrm>
            <a:off x="439300" y="6969224"/>
            <a:ext cx="6171561" cy="0"/>
          </a:xfrm>
          <a:prstGeom prst="line">
            <a:avLst/>
          </a:prstGeom>
          <a:ln w="44450" cmpd="dbl">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テキスト ボックス 10">
            <a:extLst>
              <a:ext uri="{FF2B5EF4-FFF2-40B4-BE49-F238E27FC236}">
                <a16:creationId xmlns:a16="http://schemas.microsoft.com/office/drawing/2014/main" id="{6D47A19E-DE07-44FC-B0DE-5164B80D83C2}"/>
              </a:ext>
            </a:extLst>
          </p:cNvPr>
          <p:cNvSpPr txBox="1"/>
          <p:nvPr/>
        </p:nvSpPr>
        <p:spPr>
          <a:xfrm>
            <a:off x="1170744" y="7397413"/>
            <a:ext cx="2206053" cy="261610"/>
          </a:xfrm>
          <a:prstGeom prst="rect">
            <a:avLst/>
          </a:prstGeom>
          <a:noFill/>
        </p:spPr>
        <p:txBody>
          <a:bodyPr wrap="none" rtlCol="0">
            <a:spAutoFit/>
          </a:bodyPr>
          <a:lstStyle/>
          <a:p>
            <a:r>
              <a:rPr lang="ja-JP" altLang="en-US" sz="1100" b="1" dirty="0"/>
              <a:t>省エネ漁業の取組によるコスト削減</a:t>
            </a:r>
          </a:p>
        </p:txBody>
      </p:sp>
      <p:sp>
        <p:nvSpPr>
          <p:cNvPr id="12" name="テキスト ボックス 2">
            <a:extLst>
              <a:ext uri="{FF2B5EF4-FFF2-40B4-BE49-F238E27FC236}">
                <a16:creationId xmlns:a16="http://schemas.microsoft.com/office/drawing/2014/main" id="{3867F6BE-2F40-4DD4-A3E5-8F6C6F80421A}"/>
              </a:ext>
            </a:extLst>
          </p:cNvPr>
          <p:cNvSpPr txBox="1">
            <a:spLocks noChangeArrowheads="1"/>
          </p:cNvSpPr>
          <p:nvPr/>
        </p:nvSpPr>
        <p:spPr bwMode="auto">
          <a:xfrm>
            <a:off x="522744" y="7329264"/>
            <a:ext cx="648000" cy="360000"/>
          </a:xfrm>
          <a:prstGeom prst="roundRect">
            <a:avLst>
              <a:gd name="adj" fmla="val 24293"/>
            </a:avLst>
          </a:prstGeom>
          <a:solidFill>
            <a:srgbClr val="000099"/>
          </a:solidFill>
          <a:ln w="9525">
            <a:noFill/>
            <a:miter lim="800000"/>
            <a:headEnd/>
            <a:tailEnd/>
          </a:ln>
        </p:spPr>
        <p:txBody>
          <a:bodyPr rot="0" vert="horz" wrap="square" lIns="91440" tIns="45720" rIns="91440" bIns="45720" anchor="ctr" anchorCtr="0">
            <a:noAutofit/>
          </a:bodyPr>
          <a:lstStyle/>
          <a:p>
            <a:pPr algn="ctr">
              <a:spcAft>
                <a:spcPts val="0"/>
              </a:spcAft>
            </a:pPr>
            <a:r>
              <a:rPr lang="ja-JP" altLang="en-US" sz="900" b="1" kern="100" dirty="0">
                <a:solidFill>
                  <a:schemeClr val="bg1"/>
                </a:solidFill>
                <a:effectLst/>
                <a:latin typeface="Meiryo UI" panose="020B0604030504040204" pitchFamily="50" charset="-128"/>
                <a:ea typeface="Meiryo UI" panose="020B0604030504040204" pitchFamily="50" charset="-128"/>
                <a:cs typeface="Meiryo UI" panose="020B0604030504040204" pitchFamily="50" charset="-128"/>
              </a:rPr>
              <a:t>施策</a:t>
            </a:r>
            <a:r>
              <a:rPr lang="en-US" altLang="ja-JP" sz="900" b="1" kern="100" dirty="0">
                <a:solidFill>
                  <a:schemeClr val="bg1"/>
                </a:solidFill>
                <a:effectLst/>
                <a:latin typeface="Meiryo UI" panose="020B0604030504040204" pitchFamily="50" charset="-128"/>
                <a:ea typeface="Meiryo UI" panose="020B0604030504040204" pitchFamily="50" charset="-128"/>
                <a:cs typeface="Meiryo UI" panose="020B0604030504040204" pitchFamily="50" charset="-128"/>
              </a:rPr>
              <a:t>12</a:t>
            </a:r>
            <a:endParaRPr lang="ja-JP" sz="1050" kern="100" dirty="0">
              <a:solidFill>
                <a:schemeClr val="bg1"/>
              </a:solidFill>
              <a:effectLst/>
              <a:latin typeface="Meiryo UI" panose="020B0604030504040204" pitchFamily="50" charset="-128"/>
              <a:ea typeface="Meiryo UI" panose="020B0604030504040204" pitchFamily="50" charset="-128"/>
              <a:cs typeface="Meiryo UI" panose="020B0604030504040204" pitchFamily="50" charset="-128"/>
            </a:endParaRPr>
          </a:p>
        </p:txBody>
      </p:sp>
      <p:sp>
        <p:nvSpPr>
          <p:cNvPr id="13" name="テキスト ボックス 12">
            <a:extLst>
              <a:ext uri="{FF2B5EF4-FFF2-40B4-BE49-F238E27FC236}">
                <a16:creationId xmlns:a16="http://schemas.microsoft.com/office/drawing/2014/main" id="{1A9052F5-B383-43E2-85C6-A8511BF580B4}"/>
              </a:ext>
            </a:extLst>
          </p:cNvPr>
          <p:cNvSpPr txBox="1"/>
          <p:nvPr/>
        </p:nvSpPr>
        <p:spPr>
          <a:xfrm>
            <a:off x="528182" y="8776245"/>
            <a:ext cx="6012352" cy="553998"/>
          </a:xfrm>
          <a:prstGeom prst="rect">
            <a:avLst/>
          </a:prstGeom>
          <a:noFill/>
        </p:spPr>
        <p:txBody>
          <a:bodyPr wrap="square" rtlCol="0">
            <a:spAutoFit/>
          </a:bodyPr>
          <a:lstStyle/>
          <a:p>
            <a:r>
              <a:rPr lang="en-US" altLang="ja-JP" sz="1000" b="1" u="sng" dirty="0">
                <a:latin typeface="Meiryo UI" panose="020B0604030504040204" pitchFamily="50" charset="-128"/>
                <a:ea typeface="Meiryo UI" panose="020B0604030504040204" pitchFamily="50" charset="-128"/>
                <a:cs typeface="Meiryo UI" panose="020B0604030504040204" pitchFamily="50" charset="-128"/>
              </a:rPr>
              <a:t>【</a:t>
            </a:r>
            <a:r>
              <a:rPr lang="ja-JP" altLang="en-US" sz="1000" b="1" u="sng" dirty="0">
                <a:latin typeface="Meiryo UI" panose="020B0604030504040204" pitchFamily="50" charset="-128"/>
                <a:ea typeface="Meiryo UI" panose="020B0604030504040204" pitchFamily="50" charset="-128"/>
                <a:cs typeface="Meiryo UI" panose="020B0604030504040204" pitchFamily="50" charset="-128"/>
              </a:rPr>
              <a:t>令和</a:t>
            </a:r>
            <a:r>
              <a:rPr lang="en-US" altLang="ja-JP" sz="1000" b="1" u="sng" dirty="0">
                <a:latin typeface="Meiryo UI" panose="020B0604030504040204" pitchFamily="50" charset="-128"/>
                <a:ea typeface="Meiryo UI" panose="020B0604030504040204" pitchFamily="50" charset="-128"/>
                <a:cs typeface="Meiryo UI" panose="020B0604030504040204" pitchFamily="50" charset="-128"/>
              </a:rPr>
              <a:t>8</a:t>
            </a:r>
            <a:r>
              <a:rPr lang="ja-JP" altLang="en-US" sz="1000" b="1" u="sng" dirty="0">
                <a:latin typeface="Meiryo UI" panose="020B0604030504040204" pitchFamily="50" charset="-128"/>
                <a:ea typeface="Meiryo UI" panose="020B0604030504040204" pitchFamily="50" charset="-128"/>
                <a:cs typeface="Meiryo UI" panose="020B0604030504040204" pitchFamily="50" charset="-128"/>
              </a:rPr>
              <a:t>年度取組予定</a:t>
            </a:r>
            <a:r>
              <a:rPr lang="en-US" altLang="ja-JP" sz="1000" b="1" u="sng" dirty="0">
                <a:latin typeface="Meiryo UI" panose="020B0604030504040204" pitchFamily="50" charset="-128"/>
                <a:ea typeface="Meiryo UI" panose="020B0604030504040204" pitchFamily="50" charset="-128"/>
                <a:cs typeface="Meiryo UI" panose="020B0604030504040204" pitchFamily="50" charset="-128"/>
              </a:rPr>
              <a:t>】</a:t>
            </a:r>
            <a:endParaRPr lang="ja-JP" altLang="en-US" sz="1000" b="1" u="sng"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000" dirty="0">
                <a:latin typeface="Meiryo UI" panose="020B0604030504040204" pitchFamily="50" charset="-128"/>
                <a:ea typeface="Meiryo UI" panose="020B0604030504040204" pitchFamily="50" charset="-128"/>
                <a:cs typeface="Meiryo UI" panose="020B0604030504040204" pitchFamily="50" charset="-128"/>
              </a:rPr>
              <a:t>　 ・漁業者の経営状況を把握し、社会環境の激変等を踏まえながら、必要に応じて国事業を活用した支援策等を</a:t>
            </a:r>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a:p>
            <a:r>
              <a:rPr lang="en-US" altLang="ja-JP" sz="1000" dirty="0">
                <a:latin typeface="Meiryo UI" panose="020B0604030504040204" pitchFamily="50" charset="-128"/>
                <a:ea typeface="Meiryo UI" panose="020B0604030504040204" pitchFamily="50" charset="-128"/>
                <a:cs typeface="Meiryo UI" panose="020B0604030504040204" pitchFamily="50" charset="-128"/>
              </a:rPr>
              <a:t> </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　 検討、実施する。</a:t>
            </a:r>
            <a:endParaRPr lang="en-US" altLang="ja-JP" sz="900" b="1"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14" name="テキスト ボックス 13">
            <a:extLst>
              <a:ext uri="{FF2B5EF4-FFF2-40B4-BE49-F238E27FC236}">
                <a16:creationId xmlns:a16="http://schemas.microsoft.com/office/drawing/2014/main" id="{66B75ED1-47F6-445B-813F-CFD97192F2B5}"/>
              </a:ext>
            </a:extLst>
          </p:cNvPr>
          <p:cNvSpPr txBox="1"/>
          <p:nvPr/>
        </p:nvSpPr>
        <p:spPr>
          <a:xfrm>
            <a:off x="522743" y="7886603"/>
            <a:ext cx="5853143" cy="861774"/>
          </a:xfrm>
          <a:prstGeom prst="rect">
            <a:avLst/>
          </a:prstGeom>
          <a:noFill/>
        </p:spPr>
        <p:txBody>
          <a:bodyPr wrap="square" rtlCol="0">
            <a:spAutoFit/>
          </a:bodyPr>
          <a:lstStyle/>
          <a:p>
            <a:r>
              <a:rPr lang="en-US" altLang="ja-JP" sz="1000" b="1" u="sng" dirty="0">
                <a:latin typeface="Meiryo UI" panose="020B0604030504040204" pitchFamily="50" charset="-128"/>
                <a:ea typeface="Meiryo UI" panose="020B0604030504040204" pitchFamily="50" charset="-128"/>
                <a:cs typeface="Meiryo UI" panose="020B0604030504040204" pitchFamily="50" charset="-128"/>
              </a:rPr>
              <a:t>【</a:t>
            </a:r>
            <a:r>
              <a:rPr lang="ja-JP" altLang="en-US" sz="1000" b="1" u="sng" dirty="0">
                <a:latin typeface="Meiryo UI" panose="020B0604030504040204" pitchFamily="50" charset="-128"/>
                <a:ea typeface="Meiryo UI" panose="020B0604030504040204" pitchFamily="50" charset="-128"/>
                <a:cs typeface="Meiryo UI" panose="020B0604030504040204" pitchFamily="50" charset="-128"/>
              </a:rPr>
              <a:t>令和７年度実績</a:t>
            </a:r>
            <a:r>
              <a:rPr lang="en-US" altLang="ja-JP" sz="1000" b="1" u="sng" dirty="0">
                <a:latin typeface="Meiryo UI" panose="020B0604030504040204" pitchFamily="50" charset="-128"/>
                <a:ea typeface="Meiryo UI" panose="020B0604030504040204" pitchFamily="50" charset="-128"/>
                <a:cs typeface="Meiryo UI" panose="020B0604030504040204" pitchFamily="50" charset="-128"/>
              </a:rPr>
              <a:t>】</a:t>
            </a:r>
            <a:endParaRPr lang="ja-JP" altLang="en-US" sz="1000" b="1" u="sng" dirty="0">
              <a:latin typeface="Meiryo UI" panose="020B0604030504040204" pitchFamily="50" charset="-128"/>
              <a:ea typeface="Meiryo UI" panose="020B0604030504040204" pitchFamily="50" charset="-128"/>
              <a:cs typeface="Meiryo UI" panose="020B0604030504040204" pitchFamily="50" charset="-128"/>
            </a:endParaRPr>
          </a:p>
          <a:p>
            <a:pPr marL="126000" indent="-64800" algn="just"/>
            <a:r>
              <a:rPr lang="ja-JP" altLang="en-US" sz="1000" dirty="0">
                <a:latin typeface="Meiryo UI" panose="020B0604030504040204" pitchFamily="50" charset="-128"/>
                <a:ea typeface="Meiryo UI" panose="020B0604030504040204" pitchFamily="50" charset="-128"/>
                <a:cs typeface="Meiryo UI" panose="020B0604030504040204" pitchFamily="50" charset="-128"/>
              </a:rPr>
              <a:t>　・燃油価格の高騰に備えるために、漁業者と国が資金を積み立てた「漁業経営セーフティーネット構築事業」</a:t>
            </a:r>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a:p>
            <a:pPr marL="126000" indent="-64800" algn="just"/>
            <a:r>
              <a:rPr lang="ja-JP" altLang="en-US" sz="1000" dirty="0">
                <a:latin typeface="Meiryo UI" panose="020B0604030504040204" pitchFamily="50" charset="-128"/>
                <a:ea typeface="Meiryo UI" panose="020B0604030504040204" pitchFamily="50" charset="-128"/>
                <a:cs typeface="Meiryo UI" panose="020B0604030504040204" pitchFamily="50" charset="-128"/>
              </a:rPr>
              <a:t>　　への加入状況を府漁連とともに把握した。</a:t>
            </a:r>
            <a:endParaRPr lang="ja-JP" altLang="en-US" sz="1000" dirty="0">
              <a:solidFill>
                <a:srgbClr val="FF0000"/>
              </a:solidFill>
              <a:highlight>
                <a:srgbClr val="FFFF66"/>
              </a:highlight>
              <a:latin typeface="Meiryo UI" panose="020B0604030504040204" pitchFamily="50" charset="-128"/>
              <a:ea typeface="Meiryo UI" panose="020B0604030504040204" pitchFamily="50" charset="-128"/>
              <a:cs typeface="Meiryo UI" panose="020B0604030504040204" pitchFamily="50" charset="-128"/>
            </a:endParaRPr>
          </a:p>
          <a:p>
            <a:pPr marL="126000" indent="-64800" algn="just"/>
            <a:r>
              <a:rPr lang="ja-JP" altLang="en-US" sz="1000" dirty="0">
                <a:latin typeface="Meiryo UI" panose="020B0604030504040204" pitchFamily="50" charset="-128"/>
                <a:ea typeface="Meiryo UI" panose="020B0604030504040204" pitchFamily="50" charset="-128"/>
                <a:cs typeface="Meiryo UI" panose="020B0604030504040204" pitchFamily="50" charset="-128"/>
              </a:rPr>
              <a:t>　　　　令和</a:t>
            </a:r>
            <a:r>
              <a:rPr lang="en-US" altLang="ja-JP" sz="1000" dirty="0">
                <a:latin typeface="Meiryo UI" panose="020B0604030504040204" pitchFamily="50" charset="-128"/>
                <a:ea typeface="Meiryo UI" panose="020B0604030504040204" pitchFamily="50" charset="-128"/>
                <a:cs typeface="Meiryo UI" panose="020B0604030504040204" pitchFamily="50" charset="-128"/>
              </a:rPr>
              <a:t>7</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年度　経営体数：</a:t>
            </a:r>
            <a:r>
              <a:rPr lang="en-US" altLang="ja-JP" sz="1000" dirty="0">
                <a:latin typeface="Meiryo UI" panose="020B0604030504040204" pitchFamily="50" charset="-128"/>
                <a:ea typeface="Meiryo UI" panose="020B0604030504040204" pitchFamily="50" charset="-128"/>
                <a:cs typeface="Meiryo UI" panose="020B0604030504040204" pitchFamily="50" charset="-128"/>
              </a:rPr>
              <a:t>340</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　　契約数量：</a:t>
            </a:r>
            <a:r>
              <a:rPr lang="en-US" altLang="ja-JP" sz="1000" dirty="0">
                <a:latin typeface="Meiryo UI" panose="020B0604030504040204" pitchFamily="50" charset="-128"/>
                <a:ea typeface="Meiryo UI" panose="020B0604030504040204" pitchFamily="50" charset="-128"/>
                <a:cs typeface="Meiryo UI" panose="020B0604030504040204" pitchFamily="50" charset="-128"/>
              </a:rPr>
              <a:t>6,625,825ℓ</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　　契約金額：</a:t>
            </a:r>
            <a:r>
              <a:rPr lang="en-US" altLang="ja-JP" sz="1000" dirty="0">
                <a:latin typeface="Meiryo UI" panose="020B0604030504040204" pitchFamily="50" charset="-128"/>
                <a:ea typeface="Meiryo UI" panose="020B0604030504040204" pitchFamily="50" charset="-128"/>
                <a:cs typeface="Meiryo UI" panose="020B0604030504040204" pitchFamily="50" charset="-128"/>
              </a:rPr>
              <a:t>46,919</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千円　　　　</a:t>
            </a:r>
            <a:endParaRPr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p>
            <a:pPr marL="126000" indent="-64800" algn="just"/>
            <a:r>
              <a:rPr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　　　</a:t>
            </a:r>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3" name="スライド番号プレースホルダー 2">
            <a:extLst>
              <a:ext uri="{FF2B5EF4-FFF2-40B4-BE49-F238E27FC236}">
                <a16:creationId xmlns:a16="http://schemas.microsoft.com/office/drawing/2014/main" id="{5CAE2905-0D3D-495E-B22C-5EC9EB53ECCD}"/>
              </a:ext>
            </a:extLst>
          </p:cNvPr>
          <p:cNvSpPr>
            <a:spLocks noGrp="1"/>
          </p:cNvSpPr>
          <p:nvPr>
            <p:ph type="sldNum" sz="quarter" idx="12"/>
          </p:nvPr>
        </p:nvSpPr>
        <p:spPr>
          <a:xfrm>
            <a:off x="2717517" y="9519931"/>
            <a:ext cx="1600200" cy="363310"/>
          </a:xfrm>
        </p:spPr>
        <p:txBody>
          <a:bodyPr/>
          <a:lstStyle/>
          <a:p>
            <a:pPr algn="ctr"/>
            <a:fld id="{831CA8E7-D69B-4FB5-B8F3-0C5F199F2C37}" type="slidenum">
              <a:rPr kumimoji="1" lang="ja-JP" altLang="en-US" smtClean="0"/>
              <a:pPr algn="ctr"/>
              <a:t>11</a:t>
            </a:fld>
            <a:endParaRPr kumimoji="1" lang="ja-JP" altLang="en-US" dirty="0"/>
          </a:p>
        </p:txBody>
      </p:sp>
      <p:cxnSp>
        <p:nvCxnSpPr>
          <p:cNvPr id="15" name="直線コネクタ 14">
            <a:extLst>
              <a:ext uri="{FF2B5EF4-FFF2-40B4-BE49-F238E27FC236}">
                <a16:creationId xmlns:a16="http://schemas.microsoft.com/office/drawing/2014/main" id="{48CB4607-F5CE-48EC-B592-C620E51AF2F0}"/>
              </a:ext>
            </a:extLst>
          </p:cNvPr>
          <p:cNvCxnSpPr/>
          <p:nvPr/>
        </p:nvCxnSpPr>
        <p:spPr>
          <a:xfrm>
            <a:off x="343219" y="4016896"/>
            <a:ext cx="6171561" cy="0"/>
          </a:xfrm>
          <a:prstGeom prst="line">
            <a:avLst/>
          </a:prstGeom>
          <a:ln w="44450" cmpd="dbl">
            <a:solidFill>
              <a:schemeClr val="tx1"/>
            </a:solidFill>
          </a:ln>
        </p:spPr>
        <p:style>
          <a:lnRef idx="1">
            <a:schemeClr val="accent1"/>
          </a:lnRef>
          <a:fillRef idx="0">
            <a:schemeClr val="accent1"/>
          </a:fillRef>
          <a:effectRef idx="0">
            <a:schemeClr val="accent1"/>
          </a:effectRef>
          <a:fontRef idx="minor">
            <a:schemeClr val="tx1"/>
          </a:fontRef>
        </p:style>
      </p:cxnSp>
      <p:sp>
        <p:nvSpPr>
          <p:cNvPr id="16" name="テキスト ボックス 2">
            <a:extLst>
              <a:ext uri="{FF2B5EF4-FFF2-40B4-BE49-F238E27FC236}">
                <a16:creationId xmlns:a16="http://schemas.microsoft.com/office/drawing/2014/main" id="{CFFFF694-3A45-4205-A4AD-950EBAA2FF92}"/>
              </a:ext>
            </a:extLst>
          </p:cNvPr>
          <p:cNvSpPr txBox="1">
            <a:spLocks noChangeArrowheads="1"/>
          </p:cNvSpPr>
          <p:nvPr/>
        </p:nvSpPr>
        <p:spPr bwMode="auto">
          <a:xfrm>
            <a:off x="476672" y="388496"/>
            <a:ext cx="648000" cy="389583"/>
          </a:xfrm>
          <a:prstGeom prst="roundRect">
            <a:avLst>
              <a:gd name="adj" fmla="val 24293"/>
            </a:avLst>
          </a:prstGeom>
          <a:solidFill>
            <a:srgbClr val="000099"/>
          </a:solidFill>
          <a:ln w="9525">
            <a:noFill/>
            <a:miter lim="800000"/>
            <a:headEnd/>
            <a:tailEnd/>
          </a:ln>
        </p:spPr>
        <p:txBody>
          <a:bodyPr rot="0" vert="horz" wrap="square" lIns="91440" tIns="45720" rIns="91440" bIns="45720" anchor="ctr" anchorCtr="0">
            <a:noAutofit/>
          </a:bodyPr>
          <a:lstStyle/>
          <a:p>
            <a:pPr algn="ctr">
              <a:spcAft>
                <a:spcPts val="0"/>
              </a:spcAft>
            </a:pPr>
            <a:r>
              <a:rPr lang="ja-JP" altLang="en-US" sz="900" b="1" kern="100" dirty="0">
                <a:solidFill>
                  <a:schemeClr val="bg1"/>
                </a:solidFill>
                <a:effectLst/>
                <a:latin typeface="Meiryo UI" panose="020B0604030504040204" pitchFamily="50" charset="-128"/>
                <a:ea typeface="Meiryo UI" panose="020B0604030504040204" pitchFamily="50" charset="-128"/>
                <a:cs typeface="Meiryo UI" panose="020B0604030504040204" pitchFamily="50" charset="-128"/>
              </a:rPr>
              <a:t>施策</a:t>
            </a:r>
            <a:r>
              <a:rPr lang="en-US" altLang="ja-JP" sz="900" b="1" kern="100"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10</a:t>
            </a:r>
            <a:endParaRPr lang="ja-JP" sz="1050" kern="100" dirty="0">
              <a:solidFill>
                <a:schemeClr val="bg1"/>
              </a:solidFill>
              <a:effectLst/>
              <a:latin typeface="Meiryo UI" panose="020B0604030504040204" pitchFamily="50" charset="-128"/>
              <a:ea typeface="Meiryo UI" panose="020B0604030504040204" pitchFamily="50" charset="-128"/>
              <a:cs typeface="Meiryo UI" panose="020B0604030504040204" pitchFamily="50" charset="-128"/>
            </a:endParaRPr>
          </a:p>
        </p:txBody>
      </p:sp>
      <p:sp>
        <p:nvSpPr>
          <p:cNvPr id="17" name="テキスト ボックス 16">
            <a:extLst>
              <a:ext uri="{FF2B5EF4-FFF2-40B4-BE49-F238E27FC236}">
                <a16:creationId xmlns:a16="http://schemas.microsoft.com/office/drawing/2014/main" id="{99F69788-B684-4E9A-ABF8-6A2EC7A3B62E}"/>
              </a:ext>
            </a:extLst>
          </p:cNvPr>
          <p:cNvSpPr txBox="1"/>
          <p:nvPr/>
        </p:nvSpPr>
        <p:spPr>
          <a:xfrm>
            <a:off x="1193404" y="475866"/>
            <a:ext cx="4495641" cy="261610"/>
          </a:xfrm>
          <a:prstGeom prst="rect">
            <a:avLst/>
          </a:prstGeom>
          <a:noFill/>
        </p:spPr>
        <p:txBody>
          <a:bodyPr wrap="square" rtlCol="0">
            <a:spAutoFit/>
          </a:bodyPr>
          <a:lstStyle/>
          <a:p>
            <a:r>
              <a:rPr lang="ja-JP" altLang="en-US" sz="1100" b="1" dirty="0"/>
              <a:t>漁業協同組合の事業・経営基盤の強化　</a:t>
            </a:r>
          </a:p>
        </p:txBody>
      </p:sp>
      <p:graphicFrame>
        <p:nvGraphicFramePr>
          <p:cNvPr id="18" name="表 4">
            <a:extLst>
              <a:ext uri="{FF2B5EF4-FFF2-40B4-BE49-F238E27FC236}">
                <a16:creationId xmlns:a16="http://schemas.microsoft.com/office/drawing/2014/main" id="{8E53A9DA-C2A3-40B4-B3F1-D86E7AF6C406}"/>
              </a:ext>
            </a:extLst>
          </p:cNvPr>
          <p:cNvGraphicFramePr>
            <a:graphicFrameLocks noGrp="1"/>
          </p:cNvGraphicFramePr>
          <p:nvPr>
            <p:extLst>
              <p:ext uri="{D42A27DB-BD31-4B8C-83A1-F6EECF244321}">
                <p14:modId xmlns:p14="http://schemas.microsoft.com/office/powerpoint/2010/main" val="432201097"/>
              </p:ext>
            </p:extLst>
          </p:nvPr>
        </p:nvGraphicFramePr>
        <p:xfrm>
          <a:off x="3772040" y="1768736"/>
          <a:ext cx="2893829" cy="1000274"/>
        </p:xfrm>
        <a:graphic>
          <a:graphicData uri="http://schemas.openxmlformats.org/drawingml/2006/table">
            <a:tbl>
              <a:tblPr firstRow="1" bandRow="1">
                <a:tableStyleId>{5C22544A-7EE6-4342-B048-85BDC9FD1C3A}</a:tableStyleId>
              </a:tblPr>
              <a:tblGrid>
                <a:gridCol w="1707564">
                  <a:extLst>
                    <a:ext uri="{9D8B030D-6E8A-4147-A177-3AD203B41FA5}">
                      <a16:colId xmlns:a16="http://schemas.microsoft.com/office/drawing/2014/main" val="1550211114"/>
                    </a:ext>
                  </a:extLst>
                </a:gridCol>
                <a:gridCol w="1186265">
                  <a:extLst>
                    <a:ext uri="{9D8B030D-6E8A-4147-A177-3AD203B41FA5}">
                      <a16:colId xmlns:a16="http://schemas.microsoft.com/office/drawing/2014/main" val="852847338"/>
                    </a:ext>
                  </a:extLst>
                </a:gridCol>
              </a:tblGrid>
              <a:tr h="427723">
                <a:tc>
                  <a:txBody>
                    <a:bodyPr/>
                    <a:lstStyle/>
                    <a:p>
                      <a:pPr algn="ctr"/>
                      <a:r>
                        <a:rPr kumimoji="1" lang="ja-JP" altLang="en-US" sz="1000" b="0" dirty="0">
                          <a:solidFill>
                            <a:schemeClr val="tx1"/>
                          </a:solidFill>
                        </a:rPr>
                        <a:t>数値目標</a:t>
                      </a:r>
                    </a:p>
                  </a:txBody>
                  <a:tcPr anchor="ctr"/>
                </a:tc>
                <a:tc>
                  <a:txBody>
                    <a:bodyPr/>
                    <a:lstStyle/>
                    <a:p>
                      <a:pPr algn="ctr"/>
                      <a:r>
                        <a:rPr kumimoji="1" lang="ja-JP" altLang="en-US" sz="1000" b="0" dirty="0">
                          <a:solidFill>
                            <a:schemeClr val="tx1"/>
                          </a:solidFill>
                        </a:rPr>
                        <a:t>令和</a:t>
                      </a:r>
                      <a:r>
                        <a:rPr kumimoji="1" lang="en-US" altLang="ja-JP" sz="1000" b="0" dirty="0">
                          <a:solidFill>
                            <a:schemeClr val="tx1"/>
                          </a:solidFill>
                        </a:rPr>
                        <a:t>7</a:t>
                      </a:r>
                      <a:r>
                        <a:rPr kumimoji="1" lang="ja-JP" altLang="en-US" sz="1000" b="0" dirty="0">
                          <a:solidFill>
                            <a:schemeClr val="tx1"/>
                          </a:solidFill>
                        </a:rPr>
                        <a:t>年度実績</a:t>
                      </a:r>
                    </a:p>
                  </a:txBody>
                  <a:tcPr anchor="ctr"/>
                </a:tc>
                <a:extLst>
                  <a:ext uri="{0D108BD9-81ED-4DB2-BD59-A6C34878D82A}">
                    <a16:rowId xmlns:a16="http://schemas.microsoft.com/office/drawing/2014/main" val="2950973248"/>
                  </a:ext>
                </a:extLst>
              </a:tr>
              <a:tr h="572551">
                <a:tc>
                  <a:txBody>
                    <a:bodyPr/>
                    <a:lstStyle/>
                    <a:p>
                      <a:pPr algn="l"/>
                      <a:r>
                        <a:rPr kumimoji="1" lang="ja-JP" altLang="en-US" sz="1000" b="0" dirty="0">
                          <a:solidFill>
                            <a:schemeClr val="tx1"/>
                          </a:solidFill>
                        </a:rPr>
                        <a:t>後継者等新規就業者数</a:t>
                      </a:r>
                    </a:p>
                    <a:p>
                      <a:pPr algn="l"/>
                      <a:r>
                        <a:rPr kumimoji="1" lang="ja-JP" altLang="en-US" sz="1000" b="0" dirty="0">
                          <a:solidFill>
                            <a:schemeClr val="tx1"/>
                          </a:solidFill>
                        </a:rPr>
                        <a:t>　　　　　　　　　　　　</a:t>
                      </a:r>
                      <a:r>
                        <a:rPr kumimoji="1" lang="en-US" altLang="ja-JP" sz="1000" b="1" u="sng" dirty="0">
                          <a:solidFill>
                            <a:schemeClr val="tx1"/>
                          </a:solidFill>
                        </a:rPr>
                        <a:t>26</a:t>
                      </a:r>
                      <a:r>
                        <a:rPr kumimoji="1" lang="ja-JP" altLang="en-US" sz="1000" b="1" u="sng" dirty="0">
                          <a:solidFill>
                            <a:schemeClr val="tx1"/>
                          </a:solidFill>
                        </a:rPr>
                        <a:t>人</a:t>
                      </a:r>
                      <a:r>
                        <a:rPr kumimoji="1" lang="en-US" altLang="ja-JP" sz="1000" b="1" u="sng" dirty="0">
                          <a:solidFill>
                            <a:schemeClr val="tx1"/>
                          </a:solidFill>
                        </a:rPr>
                        <a:t>/</a:t>
                      </a:r>
                      <a:r>
                        <a:rPr kumimoji="1" lang="ja-JP" altLang="en-US" sz="1000" b="1" u="sng" dirty="0">
                          <a:solidFill>
                            <a:schemeClr val="tx1"/>
                          </a:solidFill>
                        </a:rPr>
                        <a:t>年</a:t>
                      </a:r>
                    </a:p>
                  </a:txBody>
                  <a:tcPr anchor="ctr"/>
                </a:tc>
                <a:tc>
                  <a:txBody>
                    <a:bodyPr/>
                    <a:lstStyle/>
                    <a:p>
                      <a:pPr algn="ctr"/>
                      <a:r>
                        <a:rPr kumimoji="1" lang="en-US" altLang="ja-JP" sz="1000" b="1" u="sng" dirty="0">
                          <a:solidFill>
                            <a:schemeClr val="tx1"/>
                          </a:solidFill>
                        </a:rPr>
                        <a:t>21</a:t>
                      </a:r>
                      <a:r>
                        <a:rPr kumimoji="1" lang="ja-JP" altLang="en-US" sz="1000" b="1" u="sng" dirty="0">
                          <a:solidFill>
                            <a:schemeClr val="tx1"/>
                          </a:solidFill>
                        </a:rPr>
                        <a:t>人</a:t>
                      </a:r>
                      <a:r>
                        <a:rPr kumimoji="1" lang="en-US" altLang="ja-JP" sz="1000" b="1" u="sng" dirty="0">
                          <a:solidFill>
                            <a:schemeClr val="tx1"/>
                          </a:solidFill>
                        </a:rPr>
                        <a:t>/</a:t>
                      </a:r>
                      <a:r>
                        <a:rPr kumimoji="1" lang="ja-JP" altLang="en-US" sz="1000" b="1" u="sng" dirty="0">
                          <a:solidFill>
                            <a:schemeClr val="tx1"/>
                          </a:solidFill>
                        </a:rPr>
                        <a:t>年</a:t>
                      </a:r>
                    </a:p>
                  </a:txBody>
                  <a:tcPr anchor="ctr"/>
                </a:tc>
                <a:extLst>
                  <a:ext uri="{0D108BD9-81ED-4DB2-BD59-A6C34878D82A}">
                    <a16:rowId xmlns:a16="http://schemas.microsoft.com/office/drawing/2014/main" val="1940198986"/>
                  </a:ext>
                </a:extLst>
              </a:tr>
            </a:tbl>
          </a:graphicData>
        </a:graphic>
      </p:graphicFrame>
      <p:sp>
        <p:nvSpPr>
          <p:cNvPr id="19" name="テキスト ボックス 18">
            <a:extLst>
              <a:ext uri="{FF2B5EF4-FFF2-40B4-BE49-F238E27FC236}">
                <a16:creationId xmlns:a16="http://schemas.microsoft.com/office/drawing/2014/main" id="{B003F655-A089-4F34-9BE6-5E2704D3D235}"/>
              </a:ext>
            </a:extLst>
          </p:cNvPr>
          <p:cNvSpPr txBox="1"/>
          <p:nvPr/>
        </p:nvSpPr>
        <p:spPr>
          <a:xfrm>
            <a:off x="520133" y="846466"/>
            <a:ext cx="6171561" cy="1477328"/>
          </a:xfrm>
          <a:prstGeom prst="rect">
            <a:avLst/>
          </a:prstGeom>
          <a:noFill/>
        </p:spPr>
        <p:txBody>
          <a:bodyPr wrap="square" rtlCol="0">
            <a:spAutoFit/>
          </a:bodyPr>
          <a:lstStyle/>
          <a:p>
            <a:r>
              <a:rPr lang="en-US" altLang="ja-JP" sz="1000" b="1" u="sng" dirty="0">
                <a:latin typeface="Meiryo UI" panose="020B0604030504040204" pitchFamily="50" charset="-128"/>
                <a:ea typeface="Meiryo UI" panose="020B0604030504040204" pitchFamily="50" charset="-128"/>
                <a:cs typeface="Meiryo UI" panose="020B0604030504040204" pitchFamily="50" charset="-128"/>
              </a:rPr>
              <a:t>【</a:t>
            </a:r>
            <a:r>
              <a:rPr lang="ja-JP" altLang="en-US" sz="1000" b="1" u="sng" dirty="0">
                <a:latin typeface="Meiryo UI" panose="020B0604030504040204" pitchFamily="50" charset="-128"/>
                <a:ea typeface="Meiryo UI" panose="020B0604030504040204" pitchFamily="50" charset="-128"/>
                <a:cs typeface="Meiryo UI" panose="020B0604030504040204" pitchFamily="50" charset="-128"/>
              </a:rPr>
              <a:t>令和</a:t>
            </a:r>
            <a:r>
              <a:rPr lang="en-US" altLang="ja-JP" sz="1000" b="1" u="sng" dirty="0">
                <a:latin typeface="Meiryo UI" panose="020B0604030504040204" pitchFamily="50" charset="-128"/>
                <a:ea typeface="Meiryo UI" panose="020B0604030504040204" pitchFamily="50" charset="-128"/>
                <a:cs typeface="Meiryo UI" panose="020B0604030504040204" pitchFamily="50" charset="-128"/>
              </a:rPr>
              <a:t>7</a:t>
            </a:r>
            <a:r>
              <a:rPr lang="ja-JP" altLang="en-US" sz="1000" b="1" u="sng" dirty="0">
                <a:latin typeface="Meiryo UI" panose="020B0604030504040204" pitchFamily="50" charset="-128"/>
                <a:ea typeface="Meiryo UI" panose="020B0604030504040204" pitchFamily="50" charset="-128"/>
                <a:cs typeface="Meiryo UI" panose="020B0604030504040204" pitchFamily="50" charset="-128"/>
              </a:rPr>
              <a:t>年度実績</a:t>
            </a:r>
            <a:r>
              <a:rPr lang="en-US" altLang="ja-JP" sz="1000" b="1" u="sng" dirty="0">
                <a:latin typeface="Meiryo UI" panose="020B0604030504040204" pitchFamily="50" charset="-128"/>
                <a:ea typeface="Meiryo UI" panose="020B0604030504040204" pitchFamily="50" charset="-128"/>
                <a:cs typeface="Meiryo UI" panose="020B0604030504040204" pitchFamily="50" charset="-128"/>
              </a:rPr>
              <a:t>】</a:t>
            </a:r>
            <a:endParaRPr lang="ja-JP" altLang="en-US" sz="1000" b="1" u="sng" dirty="0">
              <a:latin typeface="Meiryo UI" panose="020B0604030504040204" pitchFamily="50" charset="-128"/>
              <a:ea typeface="Meiryo UI" panose="020B0604030504040204" pitchFamily="50" charset="-128"/>
              <a:cs typeface="Meiryo UI" panose="020B0604030504040204" pitchFamily="50" charset="-128"/>
            </a:endParaRPr>
          </a:p>
          <a:p>
            <a:pPr algn="just"/>
            <a:r>
              <a:rPr lang="ja-JP" altLang="en-US" sz="1000" dirty="0">
                <a:latin typeface="Meiryo UI" panose="020B0604030504040204" pitchFamily="50" charset="-128"/>
                <a:ea typeface="Meiryo UI" panose="020B0604030504040204" pitchFamily="50" charset="-128"/>
                <a:cs typeface="Meiryo UI" panose="020B0604030504040204" pitchFamily="50" charset="-128"/>
              </a:rPr>
              <a:t>①漁業活動を継続するための組合への指導助言</a:t>
            </a:r>
          </a:p>
          <a:p>
            <a:pPr algn="just"/>
            <a:r>
              <a:rPr lang="ja-JP" altLang="en-US" sz="1000" dirty="0">
                <a:latin typeface="Meiryo UI" panose="020B0604030504040204" pitchFamily="50" charset="-128"/>
                <a:ea typeface="Meiryo UI" panose="020B0604030504040204" pitchFamily="50" charset="-128"/>
                <a:cs typeface="Meiryo UI" panose="020B0604030504040204" pitchFamily="50" charset="-128"/>
              </a:rPr>
              <a:t>　・漁協の経営基盤強化につなげるため、４漁協（泉大津漁協、田尻漁協、樽井漁協、小島漁協）による合併にかか</a:t>
            </a:r>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a:p>
            <a:pPr algn="just"/>
            <a:r>
              <a:rPr lang="ja-JP" altLang="en-US" sz="1000" dirty="0">
                <a:latin typeface="Meiryo UI" panose="020B0604030504040204" pitchFamily="50" charset="-128"/>
                <a:ea typeface="Meiryo UI" panose="020B0604030504040204" pitchFamily="50" charset="-128"/>
                <a:cs typeface="Meiryo UI" panose="020B0604030504040204" pitchFamily="50" charset="-128"/>
              </a:rPr>
              <a:t>　 る契約締結（４月）を支援した。</a:t>
            </a:r>
          </a:p>
          <a:p>
            <a:pPr algn="just"/>
            <a:endParaRPr lang="ja-JP" altLang="en-US" sz="1000" dirty="0">
              <a:latin typeface="Meiryo UI" panose="020B0604030504040204" pitchFamily="50" charset="-128"/>
              <a:ea typeface="Meiryo UI" panose="020B0604030504040204" pitchFamily="50" charset="-128"/>
              <a:cs typeface="Meiryo UI" panose="020B0604030504040204" pitchFamily="50" charset="-128"/>
            </a:endParaRPr>
          </a:p>
          <a:p>
            <a:pPr algn="just"/>
            <a:r>
              <a:rPr lang="ja-JP" altLang="en-US" sz="1000" dirty="0">
                <a:latin typeface="Meiryo UI" panose="020B0604030504040204" pitchFamily="50" charset="-128"/>
                <a:ea typeface="Meiryo UI" panose="020B0604030504040204" pitchFamily="50" charset="-128"/>
                <a:cs typeface="Meiryo UI" panose="020B0604030504040204" pitchFamily="50" charset="-128"/>
              </a:rPr>
              <a:t>②漁業者人材（リーダー）の育成、新規就業者の確保</a:t>
            </a:r>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a:p>
            <a:pPr algn="just"/>
            <a:r>
              <a:rPr lang="ja-JP" altLang="en-US" sz="1000" dirty="0">
                <a:latin typeface="Meiryo UI" panose="020B0604030504040204" pitchFamily="50" charset="-128"/>
                <a:ea typeface="Meiryo UI" panose="020B0604030504040204" pitchFamily="50" charset="-128"/>
                <a:cs typeface="Meiryo UI" panose="020B0604030504040204" pitchFamily="50" charset="-128"/>
              </a:rPr>
              <a:t>  ・新規漁業者を募集する就業者フェアに、府内の４漁協</a:t>
            </a:r>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a:p>
            <a:pPr algn="just"/>
            <a:r>
              <a:rPr lang="ja-JP" altLang="en-US" sz="1000" dirty="0">
                <a:latin typeface="Meiryo UI" panose="020B0604030504040204" pitchFamily="50" charset="-128"/>
                <a:ea typeface="Meiryo UI" panose="020B0604030504040204" pitchFamily="50" charset="-128"/>
                <a:cs typeface="Meiryo UI" panose="020B0604030504040204" pitchFamily="50" charset="-128"/>
              </a:rPr>
              <a:t>　 と共に参加し、参加者に大阪の漁業の取組について</a:t>
            </a:r>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a:p>
            <a:pPr algn="just"/>
            <a:r>
              <a:rPr lang="en-US" altLang="ja-JP" sz="1000" dirty="0">
                <a:latin typeface="Meiryo UI" panose="020B0604030504040204" pitchFamily="50" charset="-128"/>
                <a:ea typeface="Meiryo UI" panose="020B0604030504040204" pitchFamily="50" charset="-128"/>
                <a:cs typeface="Meiryo UI" panose="020B0604030504040204" pitchFamily="50" charset="-128"/>
              </a:rPr>
              <a:t>   </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情報発信を行った（２月）。</a:t>
            </a:r>
            <a:r>
              <a:rPr lang="zh-TW" altLang="en-US" sz="1000" dirty="0">
                <a:latin typeface="Meiryo UI" panose="020B0604030504040204" pitchFamily="50" charset="-128"/>
                <a:ea typeface="Meiryo UI" panose="020B0604030504040204" pitchFamily="50" charset="-128"/>
                <a:cs typeface="Meiryo UI" panose="020B0604030504040204" pitchFamily="50" charset="-128"/>
              </a:rPr>
              <a:t>   </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　</a:t>
            </a:r>
          </a:p>
        </p:txBody>
      </p:sp>
      <p:sp>
        <p:nvSpPr>
          <p:cNvPr id="20" name="テキスト ボックス 19">
            <a:extLst>
              <a:ext uri="{FF2B5EF4-FFF2-40B4-BE49-F238E27FC236}">
                <a16:creationId xmlns:a16="http://schemas.microsoft.com/office/drawing/2014/main" id="{033D56BA-03DD-4195-9119-86B2212E969E}"/>
              </a:ext>
            </a:extLst>
          </p:cNvPr>
          <p:cNvSpPr txBox="1"/>
          <p:nvPr/>
        </p:nvSpPr>
        <p:spPr>
          <a:xfrm>
            <a:off x="505774" y="2641107"/>
            <a:ext cx="6034760" cy="1169551"/>
          </a:xfrm>
          <a:prstGeom prst="rect">
            <a:avLst/>
          </a:prstGeom>
          <a:noFill/>
        </p:spPr>
        <p:txBody>
          <a:bodyPr wrap="square" rtlCol="0">
            <a:spAutoFit/>
          </a:bodyPr>
          <a:lstStyle/>
          <a:p>
            <a:r>
              <a:rPr lang="en-US" altLang="ja-JP" sz="1000" b="1" u="sng" dirty="0">
                <a:latin typeface="Meiryo UI" panose="020B0604030504040204" pitchFamily="50" charset="-128"/>
                <a:ea typeface="Meiryo UI" panose="020B0604030504040204" pitchFamily="50" charset="-128"/>
                <a:cs typeface="Meiryo UI" panose="020B0604030504040204" pitchFamily="50" charset="-128"/>
              </a:rPr>
              <a:t>【</a:t>
            </a:r>
            <a:r>
              <a:rPr lang="ja-JP" altLang="en-US" sz="1000" b="1" u="sng" dirty="0">
                <a:latin typeface="Meiryo UI" panose="020B0604030504040204" pitchFamily="50" charset="-128"/>
                <a:ea typeface="Meiryo UI" panose="020B0604030504040204" pitchFamily="50" charset="-128"/>
                <a:cs typeface="Meiryo UI" panose="020B0604030504040204" pitchFamily="50" charset="-128"/>
              </a:rPr>
              <a:t>令和</a:t>
            </a:r>
            <a:r>
              <a:rPr lang="en-US" altLang="ja-JP" sz="1000" b="1" u="sng" dirty="0">
                <a:latin typeface="Meiryo UI" panose="020B0604030504040204" pitchFamily="50" charset="-128"/>
                <a:ea typeface="Meiryo UI" panose="020B0604030504040204" pitchFamily="50" charset="-128"/>
                <a:cs typeface="Meiryo UI" panose="020B0604030504040204" pitchFamily="50" charset="-128"/>
              </a:rPr>
              <a:t>8</a:t>
            </a:r>
            <a:r>
              <a:rPr lang="ja-JP" altLang="en-US" sz="1000" b="1" u="sng" dirty="0">
                <a:latin typeface="Meiryo UI" panose="020B0604030504040204" pitchFamily="50" charset="-128"/>
                <a:ea typeface="Meiryo UI" panose="020B0604030504040204" pitchFamily="50" charset="-128"/>
                <a:cs typeface="Meiryo UI" panose="020B0604030504040204" pitchFamily="50" charset="-128"/>
              </a:rPr>
              <a:t>年度取組予定</a:t>
            </a:r>
            <a:r>
              <a:rPr lang="en-US" altLang="ja-JP" sz="1000" b="1" u="sng" dirty="0">
                <a:latin typeface="Meiryo UI" panose="020B0604030504040204" pitchFamily="50" charset="-128"/>
                <a:ea typeface="Meiryo UI" panose="020B0604030504040204" pitchFamily="50" charset="-128"/>
                <a:cs typeface="Meiryo UI" panose="020B0604030504040204" pitchFamily="50" charset="-128"/>
              </a:rPr>
              <a:t>】</a:t>
            </a:r>
            <a:endParaRPr lang="ja-JP" altLang="en-US" sz="1000" b="1" u="sng" dirty="0">
              <a:latin typeface="Meiryo UI" panose="020B0604030504040204" pitchFamily="50" charset="-128"/>
              <a:ea typeface="Meiryo UI" panose="020B0604030504040204" pitchFamily="50" charset="-128"/>
              <a:cs typeface="Meiryo UI" panose="020B0604030504040204" pitchFamily="50" charset="-128"/>
            </a:endParaRPr>
          </a:p>
          <a:p>
            <a:pPr algn="just"/>
            <a:r>
              <a:rPr lang="ja-JP" altLang="en-US" sz="1000" dirty="0">
                <a:latin typeface="Meiryo UI" panose="020B0604030504040204" pitchFamily="50" charset="-128"/>
                <a:ea typeface="Meiryo UI" panose="020B0604030504040204" pitchFamily="50" charset="-128"/>
                <a:cs typeface="Meiryo UI" panose="020B0604030504040204" pitchFamily="50" charset="-128"/>
              </a:rPr>
              <a:t>①漁業活動を継続するための組合への指導助言</a:t>
            </a:r>
          </a:p>
          <a:p>
            <a:pPr algn="just"/>
            <a:r>
              <a:rPr lang="ja-JP" altLang="en-US" sz="1000" dirty="0">
                <a:latin typeface="Meiryo UI" panose="020B0604030504040204" pitchFamily="50" charset="-128"/>
                <a:ea typeface="Meiryo UI" panose="020B0604030504040204" pitchFamily="50" charset="-128"/>
                <a:cs typeface="Meiryo UI" panose="020B0604030504040204" pitchFamily="50" charset="-128"/>
              </a:rPr>
              <a:t>　・４漁協の合併に向け個別の相談等に対して助言を行うとともに、新漁協が設立するよう支援する。</a:t>
            </a:r>
          </a:p>
          <a:p>
            <a:pPr algn="just"/>
            <a:r>
              <a:rPr lang="ja-JP" altLang="en-US" sz="1000" dirty="0">
                <a:latin typeface="Meiryo UI" panose="020B0604030504040204" pitchFamily="50" charset="-128"/>
                <a:ea typeface="Meiryo UI" panose="020B0604030504040204" pitchFamily="50" charset="-128"/>
                <a:cs typeface="Meiryo UI" panose="020B0604030504040204" pitchFamily="50" charset="-128"/>
              </a:rPr>
              <a:t>　・</a:t>
            </a:r>
            <a:r>
              <a:rPr lang="en-US" altLang="ja-JP" sz="1000" dirty="0">
                <a:latin typeface="Meiryo UI" panose="020B0604030504040204" pitchFamily="50" charset="-128"/>
                <a:ea typeface="Meiryo UI" panose="020B0604030504040204" pitchFamily="50" charset="-128"/>
                <a:cs typeface="Meiryo UI" panose="020B0604030504040204" pitchFamily="50" charset="-128"/>
              </a:rPr>
              <a:t>4</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漁協以外の組合に対しても経営基盤強化に向けた指導を行う。</a:t>
            </a:r>
          </a:p>
          <a:p>
            <a:pPr algn="just"/>
            <a:endParaRPr lang="ja-JP" altLang="en-US" sz="1000" dirty="0">
              <a:latin typeface="Meiryo UI" panose="020B0604030504040204" pitchFamily="50" charset="-128"/>
              <a:ea typeface="Meiryo UI" panose="020B0604030504040204" pitchFamily="50" charset="-128"/>
              <a:cs typeface="Meiryo UI" panose="020B0604030504040204" pitchFamily="50" charset="-128"/>
            </a:endParaRPr>
          </a:p>
          <a:p>
            <a:pPr algn="just"/>
            <a:r>
              <a:rPr lang="ja-JP" altLang="en-US" sz="1000" dirty="0">
                <a:latin typeface="Meiryo UI" panose="020B0604030504040204" pitchFamily="50" charset="-128"/>
                <a:ea typeface="Meiryo UI" panose="020B0604030504040204" pitchFamily="50" charset="-128"/>
                <a:cs typeface="Meiryo UI" panose="020B0604030504040204" pitchFamily="50" charset="-128"/>
              </a:rPr>
              <a:t>②漁業者人材（リーダー）の育成、新規就業者の確保</a:t>
            </a:r>
          </a:p>
          <a:p>
            <a:r>
              <a:rPr lang="ja-JP" altLang="en-US" sz="1000" dirty="0">
                <a:latin typeface="Meiryo UI" panose="020B0604030504040204" pitchFamily="50" charset="-128"/>
                <a:ea typeface="Meiryo UI" panose="020B0604030504040204" pitchFamily="50" charset="-128"/>
                <a:cs typeface="Meiryo UI" panose="020B0604030504040204" pitchFamily="50" charset="-128"/>
              </a:rPr>
              <a:t>　・府漁連等との連携しながら、漁業の魅力発信などを通じて新規就業者の確保に努める。</a:t>
            </a:r>
            <a:endParaRPr lang="en-US" altLang="ja-JP" sz="900" b="1"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23" name="テキスト ボックス 22">
            <a:extLst>
              <a:ext uri="{FF2B5EF4-FFF2-40B4-BE49-F238E27FC236}">
                <a16:creationId xmlns:a16="http://schemas.microsoft.com/office/drawing/2014/main" id="{8C891348-9D83-467F-B60A-0216B1202FAB}"/>
              </a:ext>
            </a:extLst>
          </p:cNvPr>
          <p:cNvSpPr txBox="1"/>
          <p:nvPr/>
        </p:nvSpPr>
        <p:spPr>
          <a:xfrm>
            <a:off x="528182" y="4808984"/>
            <a:ext cx="6034760" cy="861774"/>
          </a:xfrm>
          <a:prstGeom prst="rect">
            <a:avLst/>
          </a:prstGeom>
          <a:noFill/>
        </p:spPr>
        <p:txBody>
          <a:bodyPr wrap="square" rtlCol="0">
            <a:spAutoFit/>
          </a:bodyPr>
          <a:lstStyle/>
          <a:p>
            <a:r>
              <a:rPr lang="en-US" altLang="ja-JP" sz="1000" b="1" u="sng" dirty="0">
                <a:latin typeface="Meiryo UI" panose="020B0604030504040204" pitchFamily="50" charset="-128"/>
                <a:ea typeface="Meiryo UI" panose="020B0604030504040204" pitchFamily="50" charset="-128"/>
                <a:cs typeface="Meiryo UI" panose="020B0604030504040204" pitchFamily="50" charset="-128"/>
              </a:rPr>
              <a:t>【</a:t>
            </a:r>
            <a:r>
              <a:rPr lang="ja-JP" altLang="en-US" sz="1000" b="1" u="sng" dirty="0">
                <a:latin typeface="Meiryo UI" panose="020B0604030504040204" pitchFamily="50" charset="-128"/>
                <a:ea typeface="Meiryo UI" panose="020B0604030504040204" pitchFamily="50" charset="-128"/>
                <a:cs typeface="Meiryo UI" panose="020B0604030504040204" pitchFamily="50" charset="-128"/>
              </a:rPr>
              <a:t>令和</a:t>
            </a:r>
            <a:r>
              <a:rPr lang="en-US" altLang="ja-JP" sz="1000" b="1" u="sng" dirty="0">
                <a:latin typeface="Meiryo UI" panose="020B0604030504040204" pitchFamily="50" charset="-128"/>
                <a:ea typeface="Meiryo UI" panose="020B0604030504040204" pitchFamily="50" charset="-128"/>
                <a:cs typeface="Meiryo UI" panose="020B0604030504040204" pitchFamily="50" charset="-128"/>
              </a:rPr>
              <a:t>7</a:t>
            </a:r>
            <a:r>
              <a:rPr lang="ja-JP" altLang="en-US" sz="1000" b="1" u="sng" dirty="0">
                <a:latin typeface="Meiryo UI" panose="020B0604030504040204" pitchFamily="50" charset="-128"/>
                <a:ea typeface="Meiryo UI" panose="020B0604030504040204" pitchFamily="50" charset="-128"/>
                <a:cs typeface="Meiryo UI" panose="020B0604030504040204" pitchFamily="50" charset="-128"/>
              </a:rPr>
              <a:t>年度実績</a:t>
            </a:r>
            <a:r>
              <a:rPr lang="en-US" altLang="ja-JP" sz="1000" b="1" u="sng" dirty="0">
                <a:latin typeface="Meiryo UI" panose="020B0604030504040204" pitchFamily="50" charset="-128"/>
                <a:ea typeface="Meiryo UI" panose="020B0604030504040204" pitchFamily="50" charset="-128"/>
                <a:cs typeface="Meiryo UI" panose="020B0604030504040204" pitchFamily="50" charset="-128"/>
              </a:rPr>
              <a:t>】</a:t>
            </a:r>
            <a:endParaRPr lang="ja-JP" altLang="en-US" sz="1000" b="1" u="sng" dirty="0">
              <a:latin typeface="Meiryo UI" panose="020B0604030504040204" pitchFamily="50" charset="-128"/>
              <a:ea typeface="Meiryo UI" panose="020B0604030504040204" pitchFamily="50" charset="-128"/>
              <a:cs typeface="Meiryo UI" panose="020B0604030504040204" pitchFamily="50" charset="-128"/>
            </a:endParaRPr>
          </a:p>
          <a:p>
            <a:pPr marL="126000" indent="-64800" algn="just"/>
            <a:endParaRPr lang="ja-JP" altLang="en-US" sz="1000" dirty="0">
              <a:latin typeface="Meiryo UI" panose="020B0604030504040204" pitchFamily="50" charset="-128"/>
              <a:ea typeface="Meiryo UI" panose="020B0604030504040204" pitchFamily="50" charset="-128"/>
              <a:cs typeface="Meiryo UI" panose="020B0604030504040204" pitchFamily="50" charset="-128"/>
            </a:endParaRPr>
          </a:p>
          <a:p>
            <a:pPr marL="126000" indent="-64800" algn="just"/>
            <a:r>
              <a:rPr lang="ja-JP" altLang="en-US" sz="1000" dirty="0">
                <a:latin typeface="Meiryo UI" panose="020B0604030504040204" pitchFamily="50" charset="-128"/>
                <a:ea typeface="Meiryo UI" panose="020B0604030504040204" pitchFamily="50" charset="-128"/>
                <a:cs typeface="Meiryo UI" panose="020B0604030504040204" pitchFamily="50" charset="-128"/>
              </a:rPr>
              <a:t> ・</a:t>
            </a:r>
            <a:r>
              <a:rPr lang="zh-TW" altLang="en-US" sz="1000" dirty="0">
                <a:latin typeface="Meiryo UI" panose="020B0604030504040204" pitchFamily="50" charset="-128"/>
                <a:ea typeface="Meiryo UI" panose="020B0604030504040204" pitchFamily="50" charset="-128"/>
                <a:cs typeface="Meiryo UI" panose="020B0604030504040204" pitchFamily="50" charset="-128"/>
              </a:rPr>
              <a:t>漁業経営安定対策（所得補償制度）</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の支援が受けられるよう、各漁業者が資源管理協定において定める休漁や漁具の制限などの資源管理に関する取組状況について、書面又は現地確認による履行確認を行った。（</a:t>
            </a:r>
            <a:r>
              <a:rPr lang="en-US" altLang="ja-JP" sz="1000" dirty="0">
                <a:latin typeface="Meiryo UI" panose="020B0604030504040204" pitchFamily="50" charset="-128"/>
                <a:ea typeface="Meiryo UI" panose="020B0604030504040204" pitchFamily="50" charset="-128"/>
                <a:cs typeface="Meiryo UI" panose="020B0604030504040204" pitchFamily="50" charset="-128"/>
              </a:rPr>
              <a:t>6</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月他</a:t>
            </a:r>
            <a:r>
              <a:rPr lang="en-US" altLang="ja-JP" sz="1000" dirty="0">
                <a:latin typeface="Meiryo UI" panose="020B0604030504040204" pitchFamily="50" charset="-128"/>
                <a:ea typeface="Meiryo UI" panose="020B0604030504040204" pitchFamily="50" charset="-128"/>
                <a:cs typeface="Meiryo UI" panose="020B0604030504040204" pitchFamily="50" charset="-128"/>
              </a:rPr>
              <a:t>4</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回、延</a:t>
            </a:r>
            <a:r>
              <a:rPr lang="en-US" altLang="ja-JP" sz="1000" dirty="0">
                <a:latin typeface="Meiryo UI" panose="020B0604030504040204" pitchFamily="50" charset="-128"/>
                <a:ea typeface="Meiryo UI" panose="020B0604030504040204" pitchFamily="50" charset="-128"/>
                <a:cs typeface="Meiryo UI" panose="020B0604030504040204" pitchFamily="50" charset="-128"/>
              </a:rPr>
              <a:t>135</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人）</a:t>
            </a:r>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p:txBody>
      </p:sp>
    </p:spTree>
    <p:extLst>
      <p:ext uri="{BB962C8B-B14F-4D97-AF65-F5344CB8AC3E}">
        <p14:creationId xmlns:p14="http://schemas.microsoft.com/office/powerpoint/2010/main" val="6671098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テキスト ボックス 10">
            <a:extLst>
              <a:ext uri="{FF2B5EF4-FFF2-40B4-BE49-F238E27FC236}">
                <a16:creationId xmlns:a16="http://schemas.microsoft.com/office/drawing/2014/main" id="{7E0ED71A-4AE0-4640-A3D3-E7FA290F82C6}"/>
              </a:ext>
            </a:extLst>
          </p:cNvPr>
          <p:cNvSpPr txBox="1"/>
          <p:nvPr/>
        </p:nvSpPr>
        <p:spPr>
          <a:xfrm>
            <a:off x="-271582" y="386214"/>
            <a:ext cx="7112476" cy="523220"/>
          </a:xfrm>
          <a:prstGeom prst="rect">
            <a:avLst/>
          </a:prstGeom>
          <a:noFill/>
        </p:spPr>
        <p:txBody>
          <a:bodyPr wrap="square" rtlCol="0">
            <a:spAutoFit/>
          </a:bodyPr>
          <a:lstStyle/>
          <a:p>
            <a:r>
              <a:rPr kumimoji="1" lang="ja-JP" altLang="en-US" sz="1400" b="1" dirty="0">
                <a:latin typeface="Meiryo UI" panose="020B0604030504040204" pitchFamily="50" charset="-128"/>
                <a:ea typeface="Meiryo UI" panose="020B0604030504040204" pitchFamily="50" charset="-128"/>
                <a:cs typeface="Meiryo UI" panose="020B0604030504040204" pitchFamily="50" charset="-128"/>
              </a:rPr>
              <a:t>　　　　　　施策体系　①大阪の水産業の成長産業化</a:t>
            </a:r>
          </a:p>
          <a:p>
            <a:r>
              <a:rPr kumimoji="1" lang="ja-JP" altLang="en-US" sz="1400" b="1" dirty="0">
                <a:latin typeface="Meiryo UI" panose="020B0604030504040204" pitchFamily="50" charset="-128"/>
                <a:ea typeface="Meiryo UI" panose="020B0604030504040204" pitchFamily="50" charset="-128"/>
                <a:cs typeface="Meiryo UI" panose="020B0604030504040204" pitchFamily="50" charset="-128"/>
              </a:rPr>
              <a:t> 　　　　　　　</a:t>
            </a:r>
            <a:r>
              <a:rPr kumimoji="1" lang="en-US" altLang="ja-JP" sz="1400" b="1" dirty="0">
                <a:latin typeface="Meiryo UI" panose="020B0604030504040204" pitchFamily="50" charset="-128"/>
                <a:ea typeface="Meiryo UI" panose="020B0604030504040204" pitchFamily="50" charset="-128"/>
                <a:cs typeface="Meiryo UI" panose="020B0604030504040204" pitchFamily="50" charset="-128"/>
              </a:rPr>
              <a:t>1-3) </a:t>
            </a:r>
            <a:r>
              <a:rPr kumimoji="1" lang="ja-JP" altLang="en-US" sz="1400" b="1" dirty="0">
                <a:latin typeface="Meiryo UI" panose="020B0604030504040204" pitchFamily="50" charset="-128"/>
                <a:ea typeface="Meiryo UI" panose="020B0604030504040204" pitchFamily="50" charset="-128"/>
                <a:cs typeface="Meiryo UI" panose="020B0604030504040204" pitchFamily="50" charset="-128"/>
              </a:rPr>
              <a:t>海ビジネスや陸上養殖など新たな収益の確保及び港の活性化に資する取組</a:t>
            </a:r>
            <a:endParaRPr kumimoji="1" lang="en-US" altLang="ja-JP" sz="1400" b="1"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17" name="テキスト ボックス 2">
            <a:extLst>
              <a:ext uri="{FF2B5EF4-FFF2-40B4-BE49-F238E27FC236}">
                <a16:creationId xmlns:a16="http://schemas.microsoft.com/office/drawing/2014/main" id="{DE9E0428-14C0-405C-9293-0833FA2599E7}"/>
              </a:ext>
            </a:extLst>
          </p:cNvPr>
          <p:cNvSpPr txBox="1">
            <a:spLocks noChangeArrowheads="1"/>
          </p:cNvSpPr>
          <p:nvPr/>
        </p:nvSpPr>
        <p:spPr bwMode="auto">
          <a:xfrm>
            <a:off x="550741" y="1033456"/>
            <a:ext cx="648000" cy="360000"/>
          </a:xfrm>
          <a:prstGeom prst="roundRect">
            <a:avLst>
              <a:gd name="adj" fmla="val 24293"/>
            </a:avLst>
          </a:prstGeom>
          <a:solidFill>
            <a:srgbClr val="000099"/>
          </a:solidFill>
          <a:ln w="9525">
            <a:noFill/>
            <a:miter lim="800000"/>
            <a:headEnd/>
            <a:tailEnd/>
          </a:ln>
        </p:spPr>
        <p:txBody>
          <a:bodyPr rot="0" vert="horz" wrap="square" lIns="91440" tIns="45720" rIns="91440" bIns="45720" anchor="ctr" anchorCtr="0">
            <a:noAutofit/>
          </a:bodyPr>
          <a:lstStyle/>
          <a:p>
            <a:pPr algn="ctr">
              <a:spcAft>
                <a:spcPts val="0"/>
              </a:spcAft>
            </a:pPr>
            <a:r>
              <a:rPr lang="ja-JP" altLang="en-US" sz="900" b="1" kern="100" dirty="0">
                <a:solidFill>
                  <a:schemeClr val="bg1"/>
                </a:solidFill>
                <a:effectLst/>
                <a:latin typeface="Meiryo UI" panose="020B0604030504040204" pitchFamily="50" charset="-128"/>
                <a:ea typeface="Meiryo UI" panose="020B0604030504040204" pitchFamily="50" charset="-128"/>
                <a:cs typeface="Meiryo UI" panose="020B0604030504040204" pitchFamily="50" charset="-128"/>
              </a:rPr>
              <a:t>施策</a:t>
            </a:r>
            <a:r>
              <a:rPr lang="en-US" altLang="ja-JP" sz="900" b="1" kern="100" dirty="0">
                <a:solidFill>
                  <a:schemeClr val="bg1"/>
                </a:solidFill>
                <a:effectLst/>
                <a:latin typeface="Meiryo UI" panose="020B0604030504040204" pitchFamily="50" charset="-128"/>
                <a:ea typeface="Meiryo UI" panose="020B0604030504040204" pitchFamily="50" charset="-128"/>
                <a:cs typeface="Meiryo UI" panose="020B0604030504040204" pitchFamily="50" charset="-128"/>
              </a:rPr>
              <a:t>13</a:t>
            </a:r>
            <a:endParaRPr lang="ja-JP" sz="1050" kern="100" dirty="0">
              <a:solidFill>
                <a:schemeClr val="bg1"/>
              </a:solidFill>
              <a:effectLst/>
              <a:latin typeface="Meiryo UI" panose="020B0604030504040204" pitchFamily="50" charset="-128"/>
              <a:ea typeface="Meiryo UI" panose="020B0604030504040204" pitchFamily="50" charset="-128"/>
              <a:cs typeface="Meiryo UI" panose="020B0604030504040204" pitchFamily="50" charset="-128"/>
            </a:endParaRPr>
          </a:p>
        </p:txBody>
      </p:sp>
      <p:sp>
        <p:nvSpPr>
          <p:cNvPr id="18" name="テキスト ボックス 17">
            <a:extLst>
              <a:ext uri="{FF2B5EF4-FFF2-40B4-BE49-F238E27FC236}">
                <a16:creationId xmlns:a16="http://schemas.microsoft.com/office/drawing/2014/main" id="{93B88DF5-00F6-4366-A92C-64437A63CA64}"/>
              </a:ext>
            </a:extLst>
          </p:cNvPr>
          <p:cNvSpPr txBox="1"/>
          <p:nvPr/>
        </p:nvSpPr>
        <p:spPr>
          <a:xfrm>
            <a:off x="1171469" y="1082988"/>
            <a:ext cx="5569899" cy="261610"/>
          </a:xfrm>
          <a:prstGeom prst="rect">
            <a:avLst/>
          </a:prstGeom>
          <a:noFill/>
        </p:spPr>
        <p:txBody>
          <a:bodyPr wrap="square" rtlCol="0">
            <a:spAutoFit/>
          </a:bodyPr>
          <a:lstStyle/>
          <a:p>
            <a:r>
              <a:rPr lang="ja-JP" altLang="en-US" sz="1100" b="1" dirty="0"/>
              <a:t>港のにぎわいの創出に向けた漁業体験や青空市場等の海業の推進　　　</a:t>
            </a:r>
          </a:p>
        </p:txBody>
      </p:sp>
      <p:sp>
        <p:nvSpPr>
          <p:cNvPr id="19" name="楕円 18">
            <a:extLst>
              <a:ext uri="{FF2B5EF4-FFF2-40B4-BE49-F238E27FC236}">
                <a16:creationId xmlns:a16="http://schemas.microsoft.com/office/drawing/2014/main" id="{1736F24F-1AC5-434C-9BFC-DEFB682278EA}"/>
              </a:ext>
            </a:extLst>
          </p:cNvPr>
          <p:cNvSpPr/>
          <p:nvPr/>
        </p:nvSpPr>
        <p:spPr>
          <a:xfrm>
            <a:off x="5011963" y="4765784"/>
            <a:ext cx="36000" cy="43200"/>
          </a:xfrm>
          <a:prstGeom prst="ellipse">
            <a:avLst/>
          </a:prstGeom>
          <a:solidFill>
            <a:srgbClr val="936A08">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 name="テキスト ボックス 20">
            <a:extLst>
              <a:ext uri="{FF2B5EF4-FFF2-40B4-BE49-F238E27FC236}">
                <a16:creationId xmlns:a16="http://schemas.microsoft.com/office/drawing/2014/main" id="{468D53DD-6A7A-42B6-8BAE-DFFC6EDD8F2F}"/>
              </a:ext>
            </a:extLst>
          </p:cNvPr>
          <p:cNvSpPr txBox="1"/>
          <p:nvPr/>
        </p:nvSpPr>
        <p:spPr>
          <a:xfrm>
            <a:off x="550740" y="1477633"/>
            <a:ext cx="6107671" cy="3416320"/>
          </a:xfrm>
          <a:prstGeom prst="rect">
            <a:avLst/>
          </a:prstGeom>
          <a:noFill/>
        </p:spPr>
        <p:txBody>
          <a:bodyPr wrap="square" rtlCol="0">
            <a:spAutoFit/>
          </a:bodyPr>
          <a:lstStyle/>
          <a:p>
            <a:r>
              <a:rPr lang="en-US" altLang="ja-JP" sz="1000" b="1" u="sng" dirty="0">
                <a:latin typeface="Meiryo UI" panose="020B0604030504040204" pitchFamily="50" charset="-128"/>
                <a:ea typeface="Meiryo UI" panose="020B0604030504040204" pitchFamily="50" charset="-128"/>
                <a:cs typeface="Meiryo UI" panose="020B0604030504040204" pitchFamily="50" charset="-128"/>
              </a:rPr>
              <a:t>【</a:t>
            </a:r>
            <a:r>
              <a:rPr lang="ja-JP" altLang="en-US" sz="1000" b="1" u="sng" dirty="0">
                <a:latin typeface="Meiryo UI" panose="020B0604030504040204" pitchFamily="50" charset="-128"/>
                <a:ea typeface="Meiryo UI" panose="020B0604030504040204" pitchFamily="50" charset="-128"/>
                <a:cs typeface="Meiryo UI" panose="020B0604030504040204" pitchFamily="50" charset="-128"/>
              </a:rPr>
              <a:t>令和</a:t>
            </a:r>
            <a:r>
              <a:rPr lang="en-US" altLang="ja-JP" sz="1000" b="1" u="sng" dirty="0">
                <a:latin typeface="Meiryo UI" panose="020B0604030504040204" pitchFamily="50" charset="-128"/>
                <a:ea typeface="Meiryo UI" panose="020B0604030504040204" pitchFamily="50" charset="-128"/>
                <a:cs typeface="Meiryo UI" panose="020B0604030504040204" pitchFamily="50" charset="-128"/>
              </a:rPr>
              <a:t>7</a:t>
            </a:r>
            <a:r>
              <a:rPr lang="ja-JP" altLang="en-US" sz="1000" b="1" u="sng" dirty="0">
                <a:latin typeface="Meiryo UI" panose="020B0604030504040204" pitchFamily="50" charset="-128"/>
                <a:ea typeface="Meiryo UI" panose="020B0604030504040204" pitchFamily="50" charset="-128"/>
                <a:cs typeface="Meiryo UI" panose="020B0604030504040204" pitchFamily="50" charset="-128"/>
              </a:rPr>
              <a:t>年度実績</a:t>
            </a:r>
            <a:r>
              <a:rPr lang="en-US" altLang="ja-JP" sz="1000" b="1" u="sng" dirty="0">
                <a:latin typeface="Meiryo UI" panose="020B0604030504040204" pitchFamily="50" charset="-128"/>
                <a:ea typeface="Meiryo UI" panose="020B0604030504040204" pitchFamily="50" charset="-128"/>
                <a:cs typeface="Meiryo UI" panose="020B0604030504040204" pitchFamily="50" charset="-128"/>
              </a:rPr>
              <a:t>】</a:t>
            </a:r>
            <a:endParaRPr lang="ja-JP" altLang="en-US" sz="1000" b="1" u="sng" dirty="0">
              <a:latin typeface="Meiryo UI" panose="020B0604030504040204" pitchFamily="50" charset="-128"/>
              <a:ea typeface="Meiryo UI" panose="020B0604030504040204" pitchFamily="50" charset="-128"/>
              <a:cs typeface="Meiryo UI" panose="020B0604030504040204" pitchFamily="50" charset="-128"/>
            </a:endParaRPr>
          </a:p>
          <a:p>
            <a:pPr marL="126000" indent="-64800" algn="just"/>
            <a:r>
              <a:rPr lang="ja-JP" altLang="en-US" sz="1000" dirty="0">
                <a:latin typeface="Meiryo UI" panose="020B0604030504040204" pitchFamily="50" charset="-128"/>
                <a:ea typeface="Meiryo UI" panose="020B0604030504040204" pitchFamily="50" charset="-128"/>
                <a:cs typeface="Meiryo UI" panose="020B0604030504040204" pitchFamily="50" charset="-128"/>
              </a:rPr>
              <a:t>　・地元水産物を使った瞬間凍結フィレ及び低利用魚の</a:t>
            </a:r>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a:p>
            <a:pPr marL="126000" indent="-64800" algn="just"/>
            <a:r>
              <a:rPr lang="ja-JP" altLang="en-US" sz="1000" dirty="0">
                <a:latin typeface="Meiryo UI" panose="020B0604030504040204" pitchFamily="50" charset="-128"/>
                <a:ea typeface="Meiryo UI" panose="020B0604030504040204" pitchFamily="50" charset="-128"/>
                <a:cs typeface="Meiryo UI" panose="020B0604030504040204" pitchFamily="50" charset="-128"/>
              </a:rPr>
              <a:t>　　加工品試作等を行う岡田浦漁協に対して補助を</a:t>
            </a:r>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a:p>
            <a:pPr marL="126000" indent="-64800" algn="just"/>
            <a:r>
              <a:rPr lang="ja-JP" altLang="en-US" sz="1000" dirty="0">
                <a:latin typeface="Meiryo UI" panose="020B0604030504040204" pitchFamily="50" charset="-128"/>
                <a:ea typeface="Meiryo UI" panose="020B0604030504040204" pitchFamily="50" charset="-128"/>
                <a:cs typeface="Meiryo UI" panose="020B0604030504040204" pitchFamily="50" charset="-128"/>
              </a:rPr>
              <a:t>　　行った。</a:t>
            </a:r>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a:p>
            <a:endParaRPr lang="ja-JP" altLang="en-US" sz="1000" b="1" u="sng" dirty="0">
              <a:latin typeface="Meiryo UI" panose="020B0604030504040204" pitchFamily="50" charset="-128"/>
              <a:ea typeface="Meiryo UI" panose="020B0604030504040204" pitchFamily="50" charset="-128"/>
              <a:cs typeface="Meiryo UI" panose="020B0604030504040204" pitchFamily="50" charset="-128"/>
            </a:endParaRPr>
          </a:p>
          <a:p>
            <a:pPr marL="126000" indent="-64800" algn="just"/>
            <a:r>
              <a:rPr kumimoji="1" lang="ja-JP" altLang="en-US" sz="1000" dirty="0">
                <a:latin typeface="Meiryo UI" panose="020B0604030504040204" pitchFamily="50" charset="-128"/>
                <a:ea typeface="Meiryo UI" panose="020B0604030504040204" pitchFamily="50" charset="-128"/>
                <a:cs typeface="Meiryo UI" panose="020B0604030504040204" pitchFamily="50" charset="-128"/>
              </a:rPr>
              <a:t>　・魅力ある海業を拡大するため、地域の特徴を活かした</a:t>
            </a:r>
          </a:p>
          <a:p>
            <a:pPr marL="126000" indent="-64800" algn="just"/>
            <a:r>
              <a:rPr lang="ja-JP" altLang="en-US" sz="1000" dirty="0">
                <a:latin typeface="Meiryo UI" panose="020B0604030504040204" pitchFamily="50" charset="-128"/>
                <a:ea typeface="Meiryo UI" panose="020B0604030504040204" pitchFamily="50" charset="-128"/>
                <a:cs typeface="Meiryo UI" panose="020B0604030504040204" pitchFamily="50" charset="-128"/>
              </a:rPr>
              <a:t>　 取組や民間企業とのマッチング手法などを西鳥取漁協</a:t>
            </a:r>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a:p>
            <a:pPr marL="126000" indent="-64800" algn="just"/>
            <a:r>
              <a:rPr lang="ja-JP" altLang="en-US" sz="1000" dirty="0">
                <a:latin typeface="Meiryo UI" panose="020B0604030504040204" pitchFamily="50" charset="-128"/>
                <a:ea typeface="Meiryo UI" panose="020B0604030504040204" pitchFamily="50" charset="-128"/>
                <a:cs typeface="Meiryo UI" panose="020B0604030504040204" pitchFamily="50" charset="-128"/>
              </a:rPr>
              <a:t>   に提案した。</a:t>
            </a:r>
          </a:p>
          <a:p>
            <a:pPr marL="126000" indent="-64800" algn="just"/>
            <a:endParaRPr lang="ja-JP" altLang="en-US" sz="1000" dirty="0">
              <a:latin typeface="Meiryo UI" panose="020B0604030504040204" pitchFamily="50" charset="-128"/>
              <a:ea typeface="Meiryo UI" panose="020B0604030504040204" pitchFamily="50" charset="-128"/>
              <a:cs typeface="Meiryo UI" panose="020B0604030504040204" pitchFamily="50" charset="-128"/>
            </a:endParaRPr>
          </a:p>
          <a:p>
            <a:pPr marL="126000" indent="-64800" algn="just"/>
            <a:r>
              <a:rPr lang="ja-JP" altLang="en-US" sz="1000" dirty="0">
                <a:latin typeface="Meiryo UI" panose="020B0604030504040204" pitchFamily="50" charset="-128"/>
                <a:ea typeface="Meiryo UI" panose="020B0604030504040204" pitchFamily="50" charset="-128"/>
                <a:cs typeface="Meiryo UI" panose="020B0604030504040204" pitchFamily="50" charset="-128"/>
              </a:rPr>
              <a:t>  ・漁協の運営する潮干狩り場、アユやマスの釣り場の</a:t>
            </a:r>
          </a:p>
          <a:p>
            <a:pPr marL="126000" indent="-64800" algn="just"/>
            <a:r>
              <a:rPr lang="ja-JP" altLang="en-US" sz="1000" dirty="0">
                <a:latin typeface="Meiryo UI" panose="020B0604030504040204" pitchFamily="50" charset="-128"/>
                <a:ea typeface="Meiryo UI" panose="020B0604030504040204" pitchFamily="50" charset="-128"/>
                <a:cs typeface="Meiryo UI" panose="020B0604030504040204" pitchFamily="50" charset="-128"/>
              </a:rPr>
              <a:t>　 解禁日等の観光漁業にかんすることや、青空市場、</a:t>
            </a:r>
          </a:p>
          <a:p>
            <a:pPr marL="126000" indent="-64800" algn="just"/>
            <a:r>
              <a:rPr lang="ja-JP" altLang="en-US" sz="1000" dirty="0">
                <a:latin typeface="Meiryo UI" panose="020B0604030504040204" pitchFamily="50" charset="-128"/>
                <a:ea typeface="Meiryo UI" panose="020B0604030504040204" pitchFamily="50" charset="-128"/>
                <a:cs typeface="Meiryo UI" panose="020B0604030504040204" pitchFamily="50" charset="-128"/>
              </a:rPr>
              <a:t>　 朝市の情報について、ホームページ等への掲載により</a:t>
            </a:r>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a:p>
            <a:pPr marL="126000" indent="-64800" algn="just"/>
            <a:r>
              <a:rPr lang="en-US" altLang="ja-JP" sz="1000" dirty="0">
                <a:latin typeface="Meiryo UI" panose="020B0604030504040204" pitchFamily="50" charset="-128"/>
                <a:ea typeface="Meiryo UI" panose="020B0604030504040204" pitchFamily="50" charset="-128"/>
                <a:cs typeface="Meiryo UI" panose="020B0604030504040204" pitchFamily="50" charset="-128"/>
              </a:rPr>
              <a:t>   PR</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を行った。</a:t>
            </a:r>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a:p>
            <a:pPr marL="126000" indent="-64800" algn="just"/>
            <a:endParaRPr lang="ja-JP" altLang="en-US" sz="1000" dirty="0">
              <a:latin typeface="Meiryo UI" panose="020B0604030504040204" pitchFamily="50" charset="-128"/>
              <a:ea typeface="Meiryo UI" panose="020B0604030504040204" pitchFamily="50" charset="-128"/>
              <a:cs typeface="Meiryo UI" panose="020B0604030504040204" pitchFamily="50" charset="-128"/>
            </a:endParaRPr>
          </a:p>
          <a:p>
            <a:pPr marL="126000" indent="-64800" algn="just"/>
            <a:r>
              <a:rPr kumimoji="1" lang="ja-JP" altLang="en-US" sz="1000" dirty="0">
                <a:latin typeface="Meiryo UI" panose="020B0604030504040204" pitchFamily="50" charset="-128"/>
                <a:ea typeface="Meiryo UI" panose="020B0604030504040204" pitchFamily="50" charset="-128"/>
                <a:cs typeface="Meiryo UI" panose="020B0604030504040204" pitchFamily="50" charset="-128"/>
              </a:rPr>
              <a:t>　・大阪産</a:t>
            </a:r>
            <a:r>
              <a:rPr kumimoji="1" lang="en-US" altLang="ja-JP" sz="1000" dirty="0">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000" dirty="0">
                <a:latin typeface="Meiryo UI" panose="020B0604030504040204" pitchFamily="50" charset="-128"/>
                <a:ea typeface="Meiryo UI" panose="020B0604030504040204" pitchFamily="50" charset="-128"/>
                <a:cs typeface="Meiryo UI" panose="020B0604030504040204" pitchFamily="50" charset="-128"/>
              </a:rPr>
              <a:t>もん</a:t>
            </a:r>
            <a:r>
              <a:rPr kumimoji="1" lang="en-US" altLang="ja-JP" sz="1000" dirty="0">
                <a:latin typeface="Meiryo UI" panose="020B0604030504040204" pitchFamily="50" charset="-128"/>
                <a:ea typeface="Meiryo UI" panose="020B0604030504040204" pitchFamily="50" charset="-128"/>
                <a:cs typeface="Meiryo UI" panose="020B0604030504040204" pitchFamily="50" charset="-128"/>
              </a:rPr>
              <a:t>)</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を</a:t>
            </a:r>
            <a:r>
              <a:rPr kumimoji="1" lang="ja-JP" altLang="en-US" sz="1000" dirty="0">
                <a:latin typeface="Meiryo UI" panose="020B0604030504040204" pitchFamily="50" charset="-128"/>
                <a:ea typeface="Meiryo UI" panose="020B0604030504040204" pitchFamily="50" charset="-128"/>
                <a:cs typeface="Meiryo UI" panose="020B0604030504040204" pitchFamily="50" charset="-128"/>
              </a:rPr>
              <a:t>食べることができる、買える、体験</a:t>
            </a:r>
          </a:p>
          <a:p>
            <a:pPr marL="126000" indent="-64800" algn="just"/>
            <a:r>
              <a:rPr lang="ja-JP" altLang="en-US" sz="1000" dirty="0">
                <a:latin typeface="Meiryo UI" panose="020B0604030504040204" pitchFamily="50" charset="-128"/>
                <a:ea typeface="Meiryo UI" panose="020B0604030504040204" pitchFamily="50" charset="-128"/>
                <a:cs typeface="Meiryo UI" panose="020B0604030504040204" pitchFamily="50" charset="-128"/>
              </a:rPr>
              <a:t>　 </a:t>
            </a:r>
            <a:r>
              <a:rPr kumimoji="1" lang="ja-JP" altLang="en-US" sz="1000" dirty="0">
                <a:latin typeface="Meiryo UI" panose="020B0604030504040204" pitchFamily="50" charset="-128"/>
                <a:ea typeface="Meiryo UI" panose="020B0604030504040204" pitchFamily="50" charset="-128"/>
                <a:cs typeface="Meiryo UI" panose="020B0604030504040204" pitchFamily="50" charset="-128"/>
              </a:rPr>
              <a:t>できる施設等の情報を集約した「おおさかもんマップ」</a:t>
            </a:r>
            <a:endParaRPr kumimoji="1" lang="en-US" altLang="ja-JP" sz="1000" dirty="0">
              <a:latin typeface="Meiryo UI" panose="020B0604030504040204" pitchFamily="50" charset="-128"/>
              <a:ea typeface="Meiryo UI" panose="020B0604030504040204" pitchFamily="50" charset="-128"/>
              <a:cs typeface="Meiryo UI" panose="020B0604030504040204" pitchFamily="50" charset="-128"/>
            </a:endParaRPr>
          </a:p>
          <a:p>
            <a:pPr marL="126000" indent="-64800" algn="just"/>
            <a:r>
              <a:rPr lang="en-US" altLang="ja-JP" sz="1000" dirty="0">
                <a:latin typeface="Meiryo UI" panose="020B0604030504040204" pitchFamily="50" charset="-128"/>
                <a:ea typeface="Meiryo UI" panose="020B0604030504040204" pitchFamily="50" charset="-128"/>
                <a:cs typeface="Meiryo UI" panose="020B0604030504040204" pitchFamily="50" charset="-128"/>
              </a:rPr>
              <a:t>   </a:t>
            </a:r>
            <a:r>
              <a:rPr kumimoji="1" lang="ja-JP" altLang="en-US" sz="1000" dirty="0">
                <a:latin typeface="Meiryo UI" panose="020B0604030504040204" pitchFamily="50" charset="-128"/>
                <a:ea typeface="Meiryo UI" panose="020B0604030504040204" pitchFamily="50" charset="-128"/>
                <a:cs typeface="Meiryo UI" panose="020B0604030504040204" pitchFamily="50" charset="-128"/>
              </a:rPr>
              <a:t>を公開した。</a:t>
            </a:r>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a:p>
            <a:pPr marL="126000" indent="-64800" algn="just"/>
            <a:endParaRPr lang="ja-JP" altLang="en-US" sz="1000" dirty="0">
              <a:latin typeface="Meiryo UI" panose="020B0604030504040204" pitchFamily="50" charset="-128"/>
              <a:ea typeface="Meiryo UI" panose="020B0604030504040204" pitchFamily="50" charset="-128"/>
              <a:cs typeface="Meiryo UI" panose="020B0604030504040204" pitchFamily="50" charset="-128"/>
            </a:endParaRPr>
          </a:p>
          <a:p>
            <a:pPr marL="126000" indent="-64800" algn="just"/>
            <a:r>
              <a:rPr lang="ja-JP" altLang="en-US" sz="1000" dirty="0">
                <a:latin typeface="Meiryo UI" panose="020B0604030504040204" pitchFamily="50" charset="-128"/>
                <a:ea typeface="Meiryo UI" panose="020B0604030504040204" pitchFamily="50" charset="-128"/>
                <a:cs typeface="Meiryo UI" panose="020B0604030504040204" pitchFamily="50" charset="-128"/>
              </a:rPr>
              <a:t>■大阪湾で食べよう・遊ぼう　</a:t>
            </a:r>
          </a:p>
          <a:p>
            <a:pPr marL="126000" indent="-64800" algn="just"/>
            <a:r>
              <a:rPr lang="ja-JP" altLang="en-US" sz="1000" dirty="0">
                <a:latin typeface="Meiryo UI" panose="020B0604030504040204" pitchFamily="50" charset="-128"/>
                <a:ea typeface="Meiryo UI" panose="020B0604030504040204" pitchFamily="50" charset="-128"/>
                <a:cs typeface="Meiryo UI" panose="020B0604030504040204" pitchFamily="50" charset="-128"/>
              </a:rPr>
              <a:t>　</a:t>
            </a:r>
            <a:r>
              <a:rPr lang="en-US" altLang="ja-JP" sz="800" dirty="0">
                <a:latin typeface="Meiryo UI" panose="020B0604030504040204" pitchFamily="50" charset="-128"/>
                <a:ea typeface="Meiryo UI" panose="020B0604030504040204" pitchFamily="50" charset="-128"/>
                <a:cs typeface="Meiryo UI" panose="020B0604030504040204" pitchFamily="50" charset="-128"/>
                <a:hlinkClick r:id="rId2">
                  <a:extLst>
                    <a:ext uri="{A12FA001-AC4F-418D-AE19-62706E023703}">
                      <ahyp:hlinkClr xmlns:ahyp="http://schemas.microsoft.com/office/drawing/2018/hyperlinkcolor" val="tx"/>
                    </a:ext>
                  </a:extLst>
                </a:hlinkClick>
              </a:rPr>
              <a:t>https://www.pref.osaka.lg.jp/suisan/tab/index.htm</a:t>
            </a:r>
            <a:r>
              <a:rPr lang="ja-JP" altLang="en-US" sz="800" dirty="0">
                <a:latin typeface="Meiryo UI" panose="020B0604030504040204" pitchFamily="50" charset="-128"/>
                <a:ea typeface="Meiryo UI" panose="020B0604030504040204" pitchFamily="50" charset="-128"/>
                <a:cs typeface="Meiryo UI" panose="020B0604030504040204" pitchFamily="50" charset="-128"/>
                <a:hlinkClick r:id="rId2">
                  <a:extLst>
                    <a:ext uri="{A12FA001-AC4F-418D-AE19-62706E023703}">
                      <ahyp:hlinkClr xmlns:ahyp="http://schemas.microsoft.com/office/drawing/2018/hyperlinkcolor" val="tx"/>
                    </a:ext>
                  </a:extLst>
                </a:hlinkClick>
              </a:rPr>
              <a:t>　　</a:t>
            </a:r>
            <a:endParaRPr lang="en-US" altLang="ja-JP" sz="800" dirty="0">
              <a:latin typeface="Meiryo UI" panose="020B0604030504040204" pitchFamily="50" charset="-128"/>
              <a:ea typeface="Meiryo UI" panose="020B0604030504040204" pitchFamily="50" charset="-128"/>
              <a:cs typeface="Meiryo UI" panose="020B0604030504040204" pitchFamily="50" charset="-128"/>
            </a:endParaRPr>
          </a:p>
          <a:p>
            <a:pPr marL="126000" indent="-64800" algn="just"/>
            <a:endParaRPr lang="en-US" altLang="ja-JP" sz="800" dirty="0">
              <a:latin typeface="Meiryo UI" panose="020B0604030504040204" pitchFamily="50" charset="-128"/>
              <a:ea typeface="Meiryo UI" panose="020B0604030504040204" pitchFamily="50" charset="-128"/>
              <a:cs typeface="Meiryo UI" panose="020B0604030504040204" pitchFamily="50" charset="-128"/>
            </a:endParaRPr>
          </a:p>
          <a:p>
            <a:pPr marL="126000" indent="-64800" algn="just"/>
            <a:r>
              <a:rPr lang="ja-JP" altLang="en-US" sz="800" dirty="0">
                <a:latin typeface="Meiryo UI" panose="020B0604030504040204" pitchFamily="50" charset="-128"/>
                <a:ea typeface="Meiryo UI" panose="020B0604030504040204" pitchFamily="50" charset="-128"/>
                <a:cs typeface="Meiryo UI" panose="020B0604030504040204" pitchFamily="50" charset="-128"/>
                <a:hlinkClick r:id="rId2">
                  <a:extLst>
                    <a:ext uri="{A12FA001-AC4F-418D-AE19-62706E023703}">
                      <ahyp:hlinkClr xmlns:ahyp="http://schemas.microsoft.com/office/drawing/2018/hyperlinkcolor" val="tx"/>
                    </a:ext>
                  </a:extLst>
                </a:hlinkClick>
              </a:rPr>
              <a:t>　　</a:t>
            </a:r>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22" name="テキスト ボックス 21">
            <a:extLst>
              <a:ext uri="{FF2B5EF4-FFF2-40B4-BE49-F238E27FC236}">
                <a16:creationId xmlns:a16="http://schemas.microsoft.com/office/drawing/2014/main" id="{65CAF725-54F8-4DFB-B1A9-FE0DE7D12640}"/>
              </a:ext>
            </a:extLst>
          </p:cNvPr>
          <p:cNvSpPr txBox="1"/>
          <p:nvPr/>
        </p:nvSpPr>
        <p:spPr>
          <a:xfrm>
            <a:off x="442578" y="7347781"/>
            <a:ext cx="6234242" cy="1015663"/>
          </a:xfrm>
          <a:prstGeom prst="rect">
            <a:avLst/>
          </a:prstGeom>
          <a:noFill/>
        </p:spPr>
        <p:txBody>
          <a:bodyPr wrap="square" rtlCol="0">
            <a:spAutoFit/>
          </a:bodyPr>
          <a:lstStyle/>
          <a:p>
            <a:r>
              <a:rPr lang="en-US" altLang="ja-JP" sz="1000" b="1" u="sng" dirty="0">
                <a:latin typeface="Meiryo UI" panose="020B0604030504040204" pitchFamily="50" charset="-128"/>
                <a:ea typeface="Meiryo UI" panose="020B0604030504040204" pitchFamily="50" charset="-128"/>
                <a:cs typeface="Meiryo UI" panose="020B0604030504040204" pitchFamily="50" charset="-128"/>
              </a:rPr>
              <a:t>【</a:t>
            </a:r>
            <a:r>
              <a:rPr lang="ja-JP" altLang="en-US" sz="1000" b="1" u="sng" dirty="0">
                <a:latin typeface="Meiryo UI" panose="020B0604030504040204" pitchFamily="50" charset="-128"/>
                <a:ea typeface="Meiryo UI" panose="020B0604030504040204" pitchFamily="50" charset="-128"/>
                <a:cs typeface="Meiryo UI" panose="020B0604030504040204" pitchFamily="50" charset="-128"/>
              </a:rPr>
              <a:t>令和</a:t>
            </a:r>
            <a:r>
              <a:rPr lang="en-US" altLang="ja-JP" sz="1000" b="1" u="sng" dirty="0">
                <a:latin typeface="Meiryo UI" panose="020B0604030504040204" pitchFamily="50" charset="-128"/>
                <a:ea typeface="Meiryo UI" panose="020B0604030504040204" pitchFamily="50" charset="-128"/>
                <a:cs typeface="Meiryo UI" panose="020B0604030504040204" pitchFamily="50" charset="-128"/>
              </a:rPr>
              <a:t>8</a:t>
            </a:r>
            <a:r>
              <a:rPr lang="ja-JP" altLang="en-US" sz="1000" b="1" u="sng" dirty="0">
                <a:latin typeface="Meiryo UI" panose="020B0604030504040204" pitchFamily="50" charset="-128"/>
                <a:ea typeface="Meiryo UI" panose="020B0604030504040204" pitchFamily="50" charset="-128"/>
                <a:cs typeface="Meiryo UI" panose="020B0604030504040204" pitchFamily="50" charset="-128"/>
              </a:rPr>
              <a:t>年度取組予定</a:t>
            </a:r>
            <a:r>
              <a:rPr lang="en-US" altLang="ja-JP" sz="1000" b="1" u="sng" dirty="0">
                <a:latin typeface="Meiryo UI" panose="020B0604030504040204" pitchFamily="50" charset="-128"/>
                <a:ea typeface="Meiryo UI" panose="020B0604030504040204" pitchFamily="50" charset="-128"/>
                <a:cs typeface="Meiryo UI" panose="020B0604030504040204" pitchFamily="50" charset="-128"/>
              </a:rPr>
              <a:t>】</a:t>
            </a:r>
            <a:endParaRPr lang="ja-JP" altLang="en-US" sz="1000" b="1" u="sng"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000" dirty="0">
                <a:latin typeface="Meiryo UI" panose="020B0604030504040204" pitchFamily="50" charset="-128"/>
                <a:ea typeface="Meiryo UI" panose="020B0604030504040204" pitchFamily="50" charset="-128"/>
                <a:cs typeface="Meiryo UI" panose="020B0604030504040204" pitchFamily="50" charset="-128"/>
              </a:rPr>
              <a:t>　 ・府内漁協等の漁港で水揚げされた海産物の付加価値向上、海業への参入や事業拡大等に関するへの取組に対し、</a:t>
            </a:r>
          </a:p>
          <a:p>
            <a:r>
              <a:rPr lang="ja-JP" altLang="en-US" sz="1000" dirty="0">
                <a:latin typeface="Meiryo UI" panose="020B0604030504040204" pitchFamily="50" charset="-128"/>
                <a:ea typeface="Meiryo UI" panose="020B0604030504040204" pitchFamily="50" charset="-128"/>
                <a:cs typeface="Meiryo UI" panose="020B0604030504040204" pitchFamily="50" charset="-128"/>
              </a:rPr>
              <a:t>　  国の補助事業などを活用しながら支援する。</a:t>
            </a:r>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a:p>
            <a:pPr marL="126000" indent="-64800" algn="just"/>
            <a:r>
              <a:rPr lang="ja-JP" altLang="en-US" sz="1000" dirty="0">
                <a:latin typeface="Meiryo UI" panose="020B0604030504040204" pitchFamily="50" charset="-128"/>
                <a:ea typeface="Meiryo UI" panose="020B0604030504040204" pitchFamily="50" charset="-128"/>
                <a:cs typeface="Meiryo UI" panose="020B0604030504040204" pitchFamily="50" charset="-128"/>
              </a:rPr>
              <a:t>　・大阪で水揚げされた水産物を活用し、物販や飲食、海鮮</a:t>
            </a:r>
            <a:r>
              <a:rPr lang="en-US" altLang="ja-JP" sz="1000" dirty="0">
                <a:latin typeface="Meiryo UI" panose="020B0604030504040204" pitchFamily="50" charset="-128"/>
                <a:ea typeface="Meiryo UI" panose="020B0604030504040204" pitchFamily="50" charset="-128"/>
                <a:cs typeface="Meiryo UI" panose="020B0604030504040204" pitchFamily="50" charset="-128"/>
              </a:rPr>
              <a:t>BBQ</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施設を有する、漁協運営の常設の地蔵浜みなとマル  </a:t>
            </a:r>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a:p>
            <a:pPr marL="126000" indent="-64800" algn="just"/>
            <a:r>
              <a:rPr lang="en-US" altLang="ja-JP" sz="1000" dirty="0">
                <a:latin typeface="Meiryo UI" panose="020B0604030504040204" pitchFamily="50" charset="-128"/>
                <a:ea typeface="Meiryo UI" panose="020B0604030504040204" pitchFamily="50" charset="-128"/>
                <a:cs typeface="Meiryo UI" panose="020B0604030504040204" pitchFamily="50" charset="-128"/>
              </a:rPr>
              <a:t>   </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シェ（岸和田市）の整備に補助を行う。</a:t>
            </a:r>
          </a:p>
          <a:p>
            <a:r>
              <a:rPr lang="ja-JP" altLang="en-US" sz="1000" dirty="0">
                <a:latin typeface="Meiryo UI" panose="020B0604030504040204" pitchFamily="50" charset="-128"/>
                <a:ea typeface="Meiryo UI" panose="020B0604030504040204" pitchFamily="50" charset="-128"/>
                <a:cs typeface="Meiryo UI" panose="020B0604030504040204" pitchFamily="50" charset="-128"/>
              </a:rPr>
              <a:t>   ・府の広報媒体などを活用し、観光漁業等に関する情報を広く発信する。</a:t>
            </a:r>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p:txBody>
      </p:sp>
      <p:graphicFrame>
        <p:nvGraphicFramePr>
          <p:cNvPr id="25" name="表 24">
            <a:extLst>
              <a:ext uri="{FF2B5EF4-FFF2-40B4-BE49-F238E27FC236}">
                <a16:creationId xmlns:a16="http://schemas.microsoft.com/office/drawing/2014/main" id="{BB7CC1B9-57E4-4BC0-889B-EC9F87C20EA1}"/>
              </a:ext>
            </a:extLst>
          </p:cNvPr>
          <p:cNvGraphicFramePr>
            <a:graphicFrameLocks noGrp="1"/>
          </p:cNvGraphicFramePr>
          <p:nvPr/>
        </p:nvGraphicFramePr>
        <p:xfrm>
          <a:off x="3672247" y="1812796"/>
          <a:ext cx="3031229" cy="835948"/>
        </p:xfrm>
        <a:graphic>
          <a:graphicData uri="http://schemas.openxmlformats.org/drawingml/2006/table">
            <a:tbl>
              <a:tblPr firstRow="1" bandRow="1">
                <a:tableStyleId>{3B4B98B0-60AC-42C2-AFA5-B58CD77FA1E5}</a:tableStyleId>
              </a:tblPr>
              <a:tblGrid>
                <a:gridCol w="2601773">
                  <a:extLst>
                    <a:ext uri="{9D8B030D-6E8A-4147-A177-3AD203B41FA5}">
                      <a16:colId xmlns:a16="http://schemas.microsoft.com/office/drawing/2014/main" val="20000"/>
                    </a:ext>
                  </a:extLst>
                </a:gridCol>
                <a:gridCol w="429456">
                  <a:extLst>
                    <a:ext uri="{9D8B030D-6E8A-4147-A177-3AD203B41FA5}">
                      <a16:colId xmlns:a16="http://schemas.microsoft.com/office/drawing/2014/main" val="20001"/>
                    </a:ext>
                  </a:extLst>
                </a:gridCol>
              </a:tblGrid>
              <a:tr h="150148">
                <a:tc>
                  <a:txBody>
                    <a:bodyPr/>
                    <a:lstStyle/>
                    <a:p>
                      <a:pPr algn="ctr"/>
                      <a:r>
                        <a:rPr kumimoji="1" lang="ja-JP" altLang="en-US" sz="900" b="0" dirty="0">
                          <a:latin typeface="Meiryo UI" panose="020B0604030504040204" pitchFamily="50" charset="-128"/>
                          <a:ea typeface="Meiryo UI" panose="020B0604030504040204" pitchFamily="50" charset="-128"/>
                          <a:cs typeface="Meiryo UI" panose="020B0604030504040204" pitchFamily="50" charset="-128"/>
                        </a:rPr>
                        <a:t>青空市場</a:t>
                      </a:r>
                    </a:p>
                  </a:txBody>
                  <a:tcPr marL="36000" marR="36000" marT="0" marB="0" anchor="ctr">
                    <a:lnR>
                      <a:noFill/>
                    </a:lnR>
                    <a:lnB w="12700" cap="flat" cmpd="sng" algn="ctr">
                      <a:solidFill>
                        <a:schemeClr val="accent1"/>
                      </a:solidFill>
                      <a:prstDash val="solid"/>
                      <a:round/>
                      <a:headEnd type="none" w="med" len="med"/>
                      <a:tailEnd type="none" w="med" len="med"/>
                    </a:lnB>
                  </a:tcPr>
                </a:tc>
                <a:tc>
                  <a:txBody>
                    <a:bodyPr/>
                    <a:lstStyle/>
                    <a:p>
                      <a:pPr algn="ctr"/>
                      <a:r>
                        <a:rPr kumimoji="1" lang="ja-JP" altLang="en-US" sz="900" b="0" dirty="0">
                          <a:latin typeface="Meiryo UI" panose="020B0604030504040204" pitchFamily="50" charset="-128"/>
                          <a:ea typeface="Meiryo UI" panose="020B0604030504040204" pitchFamily="50" charset="-128"/>
                          <a:cs typeface="Meiryo UI" panose="020B0604030504040204" pitchFamily="50" charset="-128"/>
                        </a:rPr>
                        <a:t>箇所</a:t>
                      </a:r>
                    </a:p>
                  </a:txBody>
                  <a:tcPr marL="36000" marR="36000" marT="0" marB="0" anchor="ctr">
                    <a:lnL>
                      <a:noFill/>
                    </a:lnL>
                    <a:lnB w="12700" cap="flat" cmpd="sng" algn="ctr">
                      <a:solidFill>
                        <a:schemeClr val="accent1"/>
                      </a:solidFill>
                      <a:prstDash val="solid"/>
                      <a:round/>
                      <a:headEnd type="none" w="med" len="med"/>
                      <a:tailEnd type="none" w="med" len="med"/>
                    </a:lnB>
                  </a:tcPr>
                </a:tc>
                <a:extLst>
                  <a:ext uri="{0D108BD9-81ED-4DB2-BD59-A6C34878D82A}">
                    <a16:rowId xmlns:a16="http://schemas.microsoft.com/office/drawing/2014/main" val="10000"/>
                  </a:ext>
                </a:extLst>
              </a:tr>
              <a:tr h="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900" dirty="0">
                          <a:latin typeface="Meiryo UI" panose="020B0604030504040204" pitchFamily="50" charset="-128"/>
                          <a:ea typeface="Meiryo UI" panose="020B0604030504040204" pitchFamily="50" charset="-128"/>
                          <a:cs typeface="Meiryo UI" panose="020B0604030504040204" pitchFamily="50" charset="-128"/>
                        </a:rPr>
                        <a:t>堺市漁連とれとれ市、忠岡みなとマーケット、</a:t>
                      </a:r>
                      <a:endParaRPr kumimoji="1" lang="en-US" altLang="ja-JP" sz="900" dirty="0">
                        <a:latin typeface="Meiryo UI" panose="020B0604030504040204" pitchFamily="50" charset="-128"/>
                        <a:ea typeface="Meiryo UI" panose="020B0604030504040204" pitchFamily="50" charset="-128"/>
                        <a:cs typeface="Meiryo UI" panose="020B0604030504040204" pitchFamily="50" charset="-128"/>
                      </a:endParaRPr>
                    </a:p>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900" dirty="0">
                          <a:latin typeface="Meiryo UI" panose="020B0604030504040204" pitchFamily="50" charset="-128"/>
                          <a:ea typeface="Meiryo UI" panose="020B0604030504040204" pitchFamily="50" charset="-128"/>
                          <a:cs typeface="Meiryo UI" panose="020B0604030504040204" pitchFamily="50" charset="-128"/>
                        </a:rPr>
                        <a:t>地蔵浜みなと</a:t>
                      </a:r>
                      <a:r>
                        <a:rPr kumimoji="1" lang="ja-JP" altLang="en-US" sz="9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マルシェ、</a:t>
                      </a:r>
                      <a:r>
                        <a:rPr kumimoji="1" lang="zh-TW" altLang="en-US" sz="9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泉佐野青空市場</a:t>
                      </a:r>
                      <a:r>
                        <a:rPr kumimoji="1" lang="ja-JP" altLang="en-US" sz="900" dirty="0" err="1">
                          <a:solidFill>
                            <a:schemeClr val="tx1"/>
                          </a:solidFill>
                          <a:latin typeface="Meiryo UI" panose="020B0604030504040204" pitchFamily="50" charset="-128"/>
                          <a:ea typeface="Meiryo UI" panose="020B0604030504040204" pitchFamily="50" charset="-128"/>
                          <a:cs typeface="Meiryo UI" panose="020B0604030504040204" pitchFamily="50" charset="-128"/>
                        </a:rPr>
                        <a:t>、</a:t>
                      </a:r>
                      <a:endParaRPr kumimoji="1" lang="en-US" altLang="ja-JP" sz="9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marL="0" indent="0" algn="l"/>
                      <a:r>
                        <a:rPr kumimoji="1" lang="zh-TW" altLang="en-US" sz="9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田尻</a:t>
                      </a:r>
                      <a:r>
                        <a:rPr kumimoji="1" lang="ja-JP" altLang="en-US" sz="9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漁港</a:t>
                      </a:r>
                      <a:r>
                        <a:rPr kumimoji="1" lang="zh-TW" altLang="en-US" sz="9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日曜</a:t>
                      </a:r>
                      <a:r>
                        <a:rPr kumimoji="1" lang="zh-TW" altLang="en-US" sz="900" dirty="0">
                          <a:latin typeface="Meiryo UI" panose="020B0604030504040204" pitchFamily="50" charset="-128"/>
                          <a:ea typeface="Meiryo UI" panose="020B0604030504040204" pitchFamily="50" charset="-128"/>
                          <a:cs typeface="Meiryo UI" panose="020B0604030504040204" pitchFamily="50" charset="-128"/>
                        </a:rPr>
                        <a:t>朝市</a:t>
                      </a:r>
                      <a:r>
                        <a:rPr kumimoji="1" lang="ja-JP" altLang="en-US" sz="900" dirty="0" err="1">
                          <a:latin typeface="Meiryo UI" panose="020B0604030504040204" pitchFamily="50" charset="-128"/>
                          <a:ea typeface="Meiryo UI" panose="020B0604030504040204" pitchFamily="50" charset="-128"/>
                          <a:cs typeface="Meiryo UI" panose="020B0604030504040204" pitchFamily="50" charset="-128"/>
                        </a:rPr>
                        <a:t>、</a:t>
                      </a:r>
                      <a:endParaRPr kumimoji="1" lang="en-US" altLang="ja-JP" sz="900" dirty="0">
                        <a:latin typeface="Meiryo UI" panose="020B0604030504040204" pitchFamily="50" charset="-128"/>
                        <a:ea typeface="Meiryo UI" panose="020B0604030504040204" pitchFamily="50" charset="-128"/>
                        <a:cs typeface="Meiryo UI" panose="020B0604030504040204" pitchFamily="50" charset="-128"/>
                      </a:endParaRPr>
                    </a:p>
                    <a:p>
                      <a:pPr marL="0" indent="0" algn="l"/>
                      <a:r>
                        <a:rPr kumimoji="1" lang="en-US" altLang="ja-JP" sz="900" dirty="0">
                          <a:latin typeface="Meiryo UI" panose="020B0604030504040204" pitchFamily="50" charset="-128"/>
                          <a:ea typeface="Meiryo UI" panose="020B0604030504040204" pitchFamily="50" charset="-128"/>
                          <a:cs typeface="Meiryo UI" panose="020B0604030504040204" pitchFamily="50" charset="-128"/>
                        </a:rPr>
                        <a:t>SENNAN LONG PARK </a:t>
                      </a:r>
                      <a:r>
                        <a:rPr kumimoji="1" lang="ja-JP" altLang="en-US" sz="900" dirty="0">
                          <a:latin typeface="Meiryo UI" panose="020B0604030504040204" pitchFamily="50" charset="-128"/>
                          <a:ea typeface="Meiryo UI" panose="020B0604030504040204" pitchFamily="50" charset="-128"/>
                          <a:cs typeface="Meiryo UI" panose="020B0604030504040204" pitchFamily="50" charset="-128"/>
                        </a:rPr>
                        <a:t>海のマルシェ、</a:t>
                      </a:r>
                      <a:endParaRPr kumimoji="1" lang="en-US" altLang="ja-JP" sz="900" dirty="0">
                        <a:latin typeface="Meiryo UI" panose="020B0604030504040204" pitchFamily="50" charset="-128"/>
                        <a:ea typeface="Meiryo UI" panose="020B0604030504040204" pitchFamily="50" charset="-128"/>
                        <a:cs typeface="Meiryo UI" panose="020B0604030504040204" pitchFamily="50" charset="-128"/>
                      </a:endParaRPr>
                    </a:p>
                    <a:p>
                      <a:pPr marL="0" indent="0" algn="l"/>
                      <a:r>
                        <a:rPr kumimoji="1" lang="zh-TW" altLang="en-US" sz="900" dirty="0">
                          <a:latin typeface="Meiryo UI" panose="020B0604030504040204" pitchFamily="50" charset="-128"/>
                          <a:ea typeface="Meiryo UI" panose="020B0604030504040204" pitchFamily="50" charset="-128"/>
                          <a:cs typeface="Meiryo UI" panose="020B0604030504040204" pitchFamily="50" charset="-128"/>
                        </a:rPr>
                        <a:t>深日漁港魚市場</a:t>
                      </a:r>
                      <a:endParaRPr kumimoji="1" lang="en-US" altLang="ja-JP" sz="900" dirty="0">
                        <a:solidFill>
                          <a:schemeClr val="accent1"/>
                        </a:solidFill>
                        <a:latin typeface="Meiryo UI" panose="020B0604030504040204" pitchFamily="50" charset="-128"/>
                        <a:ea typeface="Meiryo UI" panose="020B0604030504040204" pitchFamily="50" charset="-128"/>
                        <a:cs typeface="Meiryo UI" panose="020B0604030504040204" pitchFamily="50" charset="-128"/>
                      </a:endParaRPr>
                    </a:p>
                  </a:txBody>
                  <a:tcPr marL="36000" marT="0" marB="0" anchor="ctr">
                    <a:lnR>
                      <a:noFill/>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a:txBody>
                    <a:bodyPr/>
                    <a:lstStyle/>
                    <a:p>
                      <a:pPr marL="0" indent="0" algn="r"/>
                      <a:r>
                        <a:rPr kumimoji="1" lang="en-US" altLang="ja-JP" sz="9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7</a:t>
                      </a:r>
                    </a:p>
                  </a:txBody>
                  <a:tcPr marL="36000" marR="180000" marT="0" marB="0" anchor="ctr">
                    <a:lnL>
                      <a:noFill/>
                    </a:lnL>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extLst>
                  <a:ext uri="{0D108BD9-81ED-4DB2-BD59-A6C34878D82A}">
                    <a16:rowId xmlns:a16="http://schemas.microsoft.com/office/drawing/2014/main" val="10001"/>
                  </a:ext>
                </a:extLst>
              </a:tr>
            </a:tbl>
          </a:graphicData>
        </a:graphic>
      </p:graphicFrame>
      <p:sp>
        <p:nvSpPr>
          <p:cNvPr id="3" name="スライド番号プレースホルダー 2">
            <a:extLst>
              <a:ext uri="{FF2B5EF4-FFF2-40B4-BE49-F238E27FC236}">
                <a16:creationId xmlns:a16="http://schemas.microsoft.com/office/drawing/2014/main" id="{11C5F004-C633-46F6-8C6A-57380CCAA8E2}"/>
              </a:ext>
            </a:extLst>
          </p:cNvPr>
          <p:cNvSpPr>
            <a:spLocks noGrp="1"/>
          </p:cNvSpPr>
          <p:nvPr>
            <p:ph type="sldNum" sz="quarter" idx="12"/>
          </p:nvPr>
        </p:nvSpPr>
        <p:spPr>
          <a:xfrm>
            <a:off x="2872147" y="9481722"/>
            <a:ext cx="1600200" cy="291302"/>
          </a:xfrm>
        </p:spPr>
        <p:txBody>
          <a:bodyPr/>
          <a:lstStyle/>
          <a:p>
            <a:pPr algn="ctr"/>
            <a:fld id="{831CA8E7-D69B-4FB5-B8F3-0C5F199F2C37}" type="slidenum">
              <a:rPr kumimoji="1" lang="ja-JP" altLang="en-US" smtClean="0"/>
              <a:pPr algn="ctr"/>
              <a:t>12</a:t>
            </a:fld>
            <a:endParaRPr kumimoji="1" lang="ja-JP" altLang="en-US"/>
          </a:p>
        </p:txBody>
      </p:sp>
      <p:sp>
        <p:nvSpPr>
          <p:cNvPr id="14" name="テキスト ボックス 13">
            <a:extLst>
              <a:ext uri="{FF2B5EF4-FFF2-40B4-BE49-F238E27FC236}">
                <a16:creationId xmlns:a16="http://schemas.microsoft.com/office/drawing/2014/main" id="{E623059B-6D49-45F0-A5B4-059A6ACA20AB}"/>
              </a:ext>
            </a:extLst>
          </p:cNvPr>
          <p:cNvSpPr txBox="1"/>
          <p:nvPr/>
        </p:nvSpPr>
        <p:spPr>
          <a:xfrm>
            <a:off x="4549344" y="2794111"/>
            <a:ext cx="2125449" cy="230832"/>
          </a:xfrm>
          <a:prstGeom prst="rect">
            <a:avLst/>
          </a:prstGeom>
          <a:noFill/>
        </p:spPr>
        <p:txBody>
          <a:bodyPr wrap="square" rtlCol="0">
            <a:spAutoFit/>
          </a:bodyPr>
          <a:lstStyle/>
          <a:p>
            <a:r>
              <a:rPr lang="ja-JP" altLang="en-US" sz="900" b="1" dirty="0">
                <a:latin typeface="Meiryo UI" panose="020B0604030504040204" pitchFamily="50" charset="-128"/>
                <a:ea typeface="Meiryo UI" panose="020B0604030504040204" pitchFamily="50" charset="-128"/>
                <a:cs typeface="Meiryo UI" panose="020B0604030504040204" pitchFamily="50" charset="-128"/>
              </a:rPr>
              <a:t>　青空市場来場者数</a:t>
            </a:r>
            <a:endParaRPr kumimoji="1" lang="en-US" altLang="ja-JP" sz="900" b="1"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15" name="テキスト ボックス 14">
            <a:extLst>
              <a:ext uri="{FF2B5EF4-FFF2-40B4-BE49-F238E27FC236}">
                <a16:creationId xmlns:a16="http://schemas.microsoft.com/office/drawing/2014/main" id="{739A368E-F5C2-4363-972B-C6C89E212FA5}"/>
              </a:ext>
            </a:extLst>
          </p:cNvPr>
          <p:cNvSpPr txBox="1"/>
          <p:nvPr/>
        </p:nvSpPr>
        <p:spPr>
          <a:xfrm>
            <a:off x="4149080" y="1560914"/>
            <a:ext cx="2215461" cy="230832"/>
          </a:xfrm>
          <a:prstGeom prst="rect">
            <a:avLst/>
          </a:prstGeom>
          <a:noFill/>
        </p:spPr>
        <p:txBody>
          <a:bodyPr wrap="square" rtlCol="0">
            <a:spAutoFit/>
          </a:bodyPr>
          <a:lstStyle/>
          <a:p>
            <a:r>
              <a:rPr lang="ja-JP" altLang="en-US" sz="900" b="1" dirty="0">
                <a:latin typeface="Meiryo UI" panose="020B0604030504040204" pitchFamily="50" charset="-128"/>
                <a:ea typeface="Meiryo UI" panose="020B0604030504040204" pitchFamily="50" charset="-128"/>
                <a:cs typeface="Meiryo UI" panose="020B0604030504040204" pitchFamily="50" charset="-128"/>
              </a:rPr>
              <a:t>　青空市場開設数（令和</a:t>
            </a:r>
            <a:r>
              <a:rPr lang="en-US" altLang="ja-JP" sz="900" b="1" dirty="0">
                <a:latin typeface="Meiryo UI" panose="020B0604030504040204" pitchFamily="50" charset="-128"/>
                <a:ea typeface="Meiryo UI" panose="020B0604030504040204" pitchFamily="50" charset="-128"/>
                <a:cs typeface="Meiryo UI" panose="020B0604030504040204" pitchFamily="50" charset="-128"/>
              </a:rPr>
              <a:t>7</a:t>
            </a:r>
            <a:r>
              <a:rPr lang="ja-JP" altLang="en-US" sz="900" b="1" dirty="0">
                <a:latin typeface="Meiryo UI" panose="020B0604030504040204" pitchFamily="50" charset="-128"/>
                <a:ea typeface="Meiryo UI" panose="020B0604030504040204" pitchFamily="50" charset="-128"/>
                <a:cs typeface="Meiryo UI" panose="020B0604030504040204" pitchFamily="50" charset="-128"/>
              </a:rPr>
              <a:t>年度時点）</a:t>
            </a:r>
            <a:endParaRPr kumimoji="1" lang="en-US" altLang="ja-JP" sz="900" b="1"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16" name="テキスト ボックス 15">
            <a:extLst>
              <a:ext uri="{FF2B5EF4-FFF2-40B4-BE49-F238E27FC236}">
                <a16:creationId xmlns:a16="http://schemas.microsoft.com/office/drawing/2014/main" id="{6BC62195-3326-4737-8364-88A752EDEC4C}"/>
              </a:ext>
            </a:extLst>
          </p:cNvPr>
          <p:cNvSpPr txBox="1"/>
          <p:nvPr/>
        </p:nvSpPr>
        <p:spPr>
          <a:xfrm>
            <a:off x="4307535" y="3670546"/>
            <a:ext cx="1898549" cy="230832"/>
          </a:xfrm>
          <a:prstGeom prst="rect">
            <a:avLst/>
          </a:prstGeom>
          <a:noFill/>
        </p:spPr>
        <p:txBody>
          <a:bodyPr wrap="square" rtlCol="0">
            <a:spAutoFit/>
          </a:bodyPr>
          <a:lstStyle/>
          <a:p>
            <a:r>
              <a:rPr lang="ja-JP" altLang="en-US" sz="900" b="1" dirty="0">
                <a:latin typeface="Meiryo UI" panose="020B0604030504040204" pitchFamily="50" charset="-128"/>
                <a:ea typeface="Meiryo UI" panose="020B0604030504040204" pitchFamily="50" charset="-128"/>
                <a:cs typeface="Meiryo UI" panose="020B0604030504040204" pitchFamily="50" charset="-128"/>
              </a:rPr>
              <a:t>　内水面漁業権河川利用者数</a:t>
            </a:r>
            <a:endParaRPr kumimoji="1" lang="en-US" altLang="ja-JP" sz="900" b="1" dirty="0">
              <a:latin typeface="Meiryo UI" panose="020B0604030504040204" pitchFamily="50" charset="-128"/>
              <a:ea typeface="Meiryo UI" panose="020B0604030504040204" pitchFamily="50" charset="-128"/>
              <a:cs typeface="Meiryo UI" panose="020B0604030504040204" pitchFamily="50" charset="-128"/>
            </a:endParaRPr>
          </a:p>
        </p:txBody>
      </p:sp>
      <p:graphicFrame>
        <p:nvGraphicFramePr>
          <p:cNvPr id="23" name="表 4">
            <a:extLst>
              <a:ext uri="{FF2B5EF4-FFF2-40B4-BE49-F238E27FC236}">
                <a16:creationId xmlns:a16="http://schemas.microsoft.com/office/drawing/2014/main" id="{AA16D1F7-A332-4513-9E1A-B43811B852B6}"/>
              </a:ext>
            </a:extLst>
          </p:cNvPr>
          <p:cNvGraphicFramePr>
            <a:graphicFrameLocks noGrp="1"/>
          </p:cNvGraphicFramePr>
          <p:nvPr/>
        </p:nvGraphicFramePr>
        <p:xfrm>
          <a:off x="512291" y="6185741"/>
          <a:ext cx="3095996" cy="1073485"/>
        </p:xfrm>
        <a:graphic>
          <a:graphicData uri="http://schemas.openxmlformats.org/drawingml/2006/table">
            <a:tbl>
              <a:tblPr firstRow="1" bandRow="1">
                <a:tableStyleId>{5C22544A-7EE6-4342-B048-85BDC9FD1C3A}</a:tableStyleId>
              </a:tblPr>
              <a:tblGrid>
                <a:gridCol w="1719957">
                  <a:extLst>
                    <a:ext uri="{9D8B030D-6E8A-4147-A177-3AD203B41FA5}">
                      <a16:colId xmlns:a16="http://schemas.microsoft.com/office/drawing/2014/main" val="1550211114"/>
                    </a:ext>
                  </a:extLst>
                </a:gridCol>
                <a:gridCol w="1376039">
                  <a:extLst>
                    <a:ext uri="{9D8B030D-6E8A-4147-A177-3AD203B41FA5}">
                      <a16:colId xmlns:a16="http://schemas.microsoft.com/office/drawing/2014/main" val="852847338"/>
                    </a:ext>
                  </a:extLst>
                </a:gridCol>
              </a:tblGrid>
              <a:tr h="500934">
                <a:tc>
                  <a:txBody>
                    <a:bodyPr/>
                    <a:lstStyle/>
                    <a:p>
                      <a:pPr algn="ctr"/>
                      <a:r>
                        <a:rPr kumimoji="1" lang="ja-JP" altLang="en-US" sz="1000" b="0" dirty="0">
                          <a:solidFill>
                            <a:schemeClr val="tx1"/>
                          </a:solidFill>
                        </a:rPr>
                        <a:t>数値目標</a:t>
                      </a:r>
                    </a:p>
                  </a:txBody>
                  <a:tcPr anchor="ctr"/>
                </a:tc>
                <a:tc>
                  <a:txBody>
                    <a:bodyPr/>
                    <a:lstStyle/>
                    <a:p>
                      <a:pPr algn="ctr"/>
                      <a:r>
                        <a:rPr kumimoji="1" lang="ja-JP" altLang="en-US" sz="1000" b="0" dirty="0">
                          <a:solidFill>
                            <a:schemeClr val="tx1"/>
                          </a:solidFill>
                        </a:rPr>
                        <a:t>令和</a:t>
                      </a:r>
                      <a:r>
                        <a:rPr kumimoji="1" lang="en-US" altLang="ja-JP" sz="1000" b="0" dirty="0">
                          <a:solidFill>
                            <a:schemeClr val="tx1"/>
                          </a:solidFill>
                        </a:rPr>
                        <a:t>7</a:t>
                      </a:r>
                      <a:r>
                        <a:rPr kumimoji="1" lang="ja-JP" altLang="en-US" sz="1000" b="0" dirty="0">
                          <a:solidFill>
                            <a:schemeClr val="tx1"/>
                          </a:solidFill>
                        </a:rPr>
                        <a:t>年度実績</a:t>
                      </a:r>
                    </a:p>
                  </a:txBody>
                  <a:tcPr anchor="ctr"/>
                </a:tc>
                <a:extLst>
                  <a:ext uri="{0D108BD9-81ED-4DB2-BD59-A6C34878D82A}">
                    <a16:rowId xmlns:a16="http://schemas.microsoft.com/office/drawing/2014/main" val="2950973248"/>
                  </a:ext>
                </a:extLst>
              </a:tr>
              <a:tr h="572551">
                <a:tc>
                  <a:txBody>
                    <a:bodyPr/>
                    <a:lstStyle/>
                    <a:p>
                      <a:pPr algn="l"/>
                      <a:r>
                        <a:rPr kumimoji="1" lang="ja-JP" altLang="en-US" sz="1000" b="0" dirty="0">
                          <a:solidFill>
                            <a:schemeClr val="tx1"/>
                          </a:solidFill>
                        </a:rPr>
                        <a:t>海業の新規取組事業数</a:t>
                      </a:r>
                    </a:p>
                    <a:p>
                      <a:pPr algn="l"/>
                      <a:r>
                        <a:rPr kumimoji="1" lang="ja-JP" altLang="en-US" sz="1000" b="0" dirty="0">
                          <a:solidFill>
                            <a:schemeClr val="tx1"/>
                          </a:solidFill>
                        </a:rPr>
                        <a:t>　　　　　　　　　</a:t>
                      </a:r>
                      <a:r>
                        <a:rPr kumimoji="1" lang="ja-JP" altLang="en-US" sz="1000" b="1" u="sng" dirty="0">
                          <a:solidFill>
                            <a:schemeClr val="tx1"/>
                          </a:solidFill>
                        </a:rPr>
                        <a:t>累計</a:t>
                      </a:r>
                      <a:r>
                        <a:rPr kumimoji="1" lang="en-US" altLang="ja-JP" sz="1000" b="1" u="sng" dirty="0">
                          <a:solidFill>
                            <a:schemeClr val="tx1"/>
                          </a:solidFill>
                        </a:rPr>
                        <a:t>10</a:t>
                      </a:r>
                      <a:r>
                        <a:rPr kumimoji="1" lang="ja-JP" altLang="en-US" sz="1000" b="1" u="sng" dirty="0">
                          <a:solidFill>
                            <a:schemeClr val="tx1"/>
                          </a:solidFill>
                        </a:rPr>
                        <a:t>事業</a:t>
                      </a:r>
                    </a:p>
                  </a:txBody>
                  <a:tcPr anchor="ctr"/>
                </a:tc>
                <a:tc>
                  <a:txBody>
                    <a:bodyPr/>
                    <a:lstStyle/>
                    <a:p>
                      <a:pPr algn="ctr"/>
                      <a:r>
                        <a:rPr kumimoji="1" lang="ja-JP" altLang="en-US" sz="1000" b="1" u="sng" dirty="0">
                          <a:solidFill>
                            <a:schemeClr val="tx1"/>
                          </a:solidFill>
                        </a:rPr>
                        <a:t> 累計　１事業　　　　</a:t>
                      </a:r>
                      <a:r>
                        <a:rPr kumimoji="1" lang="ja-JP" altLang="en-US" sz="900" b="0" dirty="0">
                          <a:solidFill>
                            <a:schemeClr val="tx1"/>
                          </a:solidFill>
                        </a:rPr>
                        <a:t> </a:t>
                      </a:r>
                      <a:r>
                        <a:rPr kumimoji="1" lang="en-US" altLang="ja-JP" sz="900" b="0" dirty="0">
                          <a:solidFill>
                            <a:schemeClr val="tx1"/>
                          </a:solidFill>
                        </a:rPr>
                        <a:t>(</a:t>
                      </a:r>
                      <a:r>
                        <a:rPr kumimoji="1" lang="ja-JP" altLang="en-US" sz="900" b="0" dirty="0">
                          <a:solidFill>
                            <a:schemeClr val="tx1"/>
                          </a:solidFill>
                        </a:rPr>
                        <a:t>令和</a:t>
                      </a:r>
                      <a:r>
                        <a:rPr kumimoji="1" lang="en-US" altLang="ja-JP" sz="900" b="0" dirty="0">
                          <a:solidFill>
                            <a:schemeClr val="tx1"/>
                          </a:solidFill>
                        </a:rPr>
                        <a:t>7</a:t>
                      </a:r>
                      <a:r>
                        <a:rPr kumimoji="1" lang="ja-JP" altLang="en-US" sz="900" b="0" dirty="0">
                          <a:solidFill>
                            <a:schemeClr val="tx1"/>
                          </a:solidFill>
                        </a:rPr>
                        <a:t>年度現在</a:t>
                      </a:r>
                      <a:r>
                        <a:rPr kumimoji="1" lang="en-US" altLang="ja-JP" sz="900" b="0" dirty="0">
                          <a:solidFill>
                            <a:schemeClr val="tx1"/>
                          </a:solidFill>
                        </a:rPr>
                        <a:t>)</a:t>
                      </a:r>
                      <a:endParaRPr kumimoji="1" lang="ja-JP" altLang="en-US" sz="1000" b="0" dirty="0">
                        <a:solidFill>
                          <a:schemeClr val="tx1"/>
                        </a:solidFill>
                      </a:endParaRPr>
                    </a:p>
                  </a:txBody>
                  <a:tcPr anchor="ctr"/>
                </a:tc>
                <a:extLst>
                  <a:ext uri="{0D108BD9-81ED-4DB2-BD59-A6C34878D82A}">
                    <a16:rowId xmlns:a16="http://schemas.microsoft.com/office/drawing/2014/main" val="1940198986"/>
                  </a:ext>
                </a:extLst>
              </a:tr>
            </a:tbl>
          </a:graphicData>
        </a:graphic>
      </p:graphicFrame>
      <p:graphicFrame>
        <p:nvGraphicFramePr>
          <p:cNvPr id="24" name="表 4">
            <a:extLst>
              <a:ext uri="{FF2B5EF4-FFF2-40B4-BE49-F238E27FC236}">
                <a16:creationId xmlns:a16="http://schemas.microsoft.com/office/drawing/2014/main" id="{2B48D8E9-05C8-426E-8B39-350379DED7EB}"/>
              </a:ext>
            </a:extLst>
          </p:cNvPr>
          <p:cNvGraphicFramePr>
            <a:graphicFrameLocks noGrp="1"/>
          </p:cNvGraphicFramePr>
          <p:nvPr/>
        </p:nvGraphicFramePr>
        <p:xfrm>
          <a:off x="3695688" y="6194811"/>
          <a:ext cx="3045680" cy="1062445"/>
        </p:xfrm>
        <a:graphic>
          <a:graphicData uri="http://schemas.openxmlformats.org/drawingml/2006/table">
            <a:tbl>
              <a:tblPr firstRow="1" bandRow="1">
                <a:tableStyleId>{5C22544A-7EE6-4342-B048-85BDC9FD1C3A}</a:tableStyleId>
              </a:tblPr>
              <a:tblGrid>
                <a:gridCol w="1522840">
                  <a:extLst>
                    <a:ext uri="{9D8B030D-6E8A-4147-A177-3AD203B41FA5}">
                      <a16:colId xmlns:a16="http://schemas.microsoft.com/office/drawing/2014/main" val="1550211114"/>
                    </a:ext>
                  </a:extLst>
                </a:gridCol>
                <a:gridCol w="1522840">
                  <a:extLst>
                    <a:ext uri="{9D8B030D-6E8A-4147-A177-3AD203B41FA5}">
                      <a16:colId xmlns:a16="http://schemas.microsoft.com/office/drawing/2014/main" val="852847338"/>
                    </a:ext>
                  </a:extLst>
                </a:gridCol>
              </a:tblGrid>
              <a:tr h="511561">
                <a:tc>
                  <a:txBody>
                    <a:bodyPr/>
                    <a:lstStyle/>
                    <a:p>
                      <a:pPr algn="ctr"/>
                      <a:r>
                        <a:rPr kumimoji="1" lang="ja-JP" altLang="en-US" sz="1000" b="0" dirty="0">
                          <a:solidFill>
                            <a:schemeClr val="tx1"/>
                          </a:solidFill>
                        </a:rPr>
                        <a:t>数値目標</a:t>
                      </a:r>
                    </a:p>
                  </a:txBody>
                  <a:tcPr anchor="ctr"/>
                </a:tc>
                <a:tc>
                  <a:txBody>
                    <a:bodyPr/>
                    <a:lstStyle/>
                    <a:p>
                      <a:pPr algn="ctr"/>
                      <a:r>
                        <a:rPr kumimoji="1" lang="ja-JP" altLang="en-US" sz="1000" b="0" dirty="0">
                          <a:solidFill>
                            <a:schemeClr val="tx1"/>
                          </a:solidFill>
                        </a:rPr>
                        <a:t>令和</a:t>
                      </a:r>
                      <a:r>
                        <a:rPr kumimoji="1" lang="en-US" altLang="ja-JP" sz="1000" b="0" dirty="0">
                          <a:solidFill>
                            <a:schemeClr val="tx1"/>
                          </a:solidFill>
                        </a:rPr>
                        <a:t>7</a:t>
                      </a:r>
                      <a:r>
                        <a:rPr kumimoji="1" lang="ja-JP" altLang="en-US" sz="1000" b="0" dirty="0">
                          <a:solidFill>
                            <a:schemeClr val="tx1"/>
                          </a:solidFill>
                        </a:rPr>
                        <a:t>年度実績</a:t>
                      </a:r>
                    </a:p>
                  </a:txBody>
                  <a:tcPr anchor="ctr"/>
                </a:tc>
                <a:extLst>
                  <a:ext uri="{0D108BD9-81ED-4DB2-BD59-A6C34878D82A}">
                    <a16:rowId xmlns:a16="http://schemas.microsoft.com/office/drawing/2014/main" val="2950973248"/>
                  </a:ext>
                </a:extLst>
              </a:tr>
              <a:tr h="550884">
                <a:tc>
                  <a:txBody>
                    <a:bodyPr/>
                    <a:lstStyle/>
                    <a:p>
                      <a:pPr algn="l"/>
                      <a:r>
                        <a:rPr kumimoji="1" lang="ja-JP" altLang="en-US" sz="1000" b="0" dirty="0">
                          <a:solidFill>
                            <a:schemeClr val="tx1"/>
                          </a:solidFill>
                        </a:rPr>
                        <a:t>青空市場来場者数</a:t>
                      </a:r>
                    </a:p>
                    <a:p>
                      <a:pPr algn="l"/>
                      <a:r>
                        <a:rPr kumimoji="1" lang="ja-JP" altLang="en-US" sz="1000" b="0" dirty="0">
                          <a:solidFill>
                            <a:schemeClr val="tx1"/>
                          </a:solidFill>
                        </a:rPr>
                        <a:t>　　　　　</a:t>
                      </a:r>
                      <a:r>
                        <a:rPr kumimoji="1" lang="ja-JP" altLang="en-US" sz="1000" b="0" u="none" dirty="0">
                          <a:solidFill>
                            <a:schemeClr val="tx1"/>
                          </a:solidFill>
                        </a:rPr>
                        <a:t>　</a:t>
                      </a:r>
                      <a:r>
                        <a:rPr kumimoji="1" lang="ja-JP" altLang="en-US" sz="1000" b="1" u="none" dirty="0">
                          <a:solidFill>
                            <a:schemeClr val="tx1"/>
                          </a:solidFill>
                        </a:rPr>
                        <a:t>　</a:t>
                      </a:r>
                      <a:r>
                        <a:rPr kumimoji="1" lang="en-US" altLang="ja-JP" sz="1000" b="1" u="sng" dirty="0">
                          <a:solidFill>
                            <a:schemeClr val="tx1"/>
                          </a:solidFill>
                        </a:rPr>
                        <a:t>50</a:t>
                      </a:r>
                      <a:r>
                        <a:rPr kumimoji="1" lang="ja-JP" altLang="en-US" sz="1000" b="1" u="sng" dirty="0">
                          <a:solidFill>
                            <a:schemeClr val="tx1"/>
                          </a:solidFill>
                        </a:rPr>
                        <a:t>万人</a:t>
                      </a:r>
                      <a:r>
                        <a:rPr kumimoji="1" lang="en-US" altLang="ja-JP" sz="1000" b="1" u="sng" dirty="0">
                          <a:solidFill>
                            <a:schemeClr val="tx1"/>
                          </a:solidFill>
                        </a:rPr>
                        <a:t>/</a:t>
                      </a:r>
                      <a:r>
                        <a:rPr kumimoji="1" lang="ja-JP" altLang="en-US" sz="1000" b="1" u="sng" dirty="0">
                          <a:solidFill>
                            <a:schemeClr val="tx1"/>
                          </a:solidFill>
                        </a:rPr>
                        <a:t>年</a:t>
                      </a:r>
                    </a:p>
                  </a:txBody>
                  <a:tcPr anchor="ctr"/>
                </a:tc>
                <a:tc>
                  <a:txBody>
                    <a:bodyPr/>
                    <a:lstStyle/>
                    <a:p>
                      <a:pPr algn="ctr"/>
                      <a:r>
                        <a:rPr kumimoji="1" lang="en-US" altLang="ja-JP" sz="1000" b="1" u="sng" dirty="0">
                          <a:solidFill>
                            <a:schemeClr val="tx1"/>
                          </a:solidFill>
                        </a:rPr>
                        <a:t>33</a:t>
                      </a:r>
                      <a:r>
                        <a:rPr kumimoji="1" lang="ja-JP" altLang="en-US" sz="1000" b="1" u="sng" dirty="0">
                          <a:solidFill>
                            <a:schemeClr val="tx1"/>
                          </a:solidFill>
                        </a:rPr>
                        <a:t>万人</a:t>
                      </a:r>
                      <a:r>
                        <a:rPr kumimoji="1" lang="en-US" altLang="ja-JP" sz="1000" b="1" u="sng" dirty="0">
                          <a:solidFill>
                            <a:schemeClr val="tx1"/>
                          </a:solidFill>
                        </a:rPr>
                        <a:t>/</a:t>
                      </a:r>
                      <a:r>
                        <a:rPr kumimoji="1" lang="ja-JP" altLang="en-US" sz="1000" b="1" u="sng" dirty="0">
                          <a:solidFill>
                            <a:schemeClr val="tx1"/>
                          </a:solidFill>
                        </a:rPr>
                        <a:t>年</a:t>
                      </a:r>
                    </a:p>
                    <a:p>
                      <a:pPr algn="ctr"/>
                      <a:r>
                        <a:rPr kumimoji="1" lang="ja-JP" altLang="en-US" sz="1000" b="0" dirty="0">
                          <a:solidFill>
                            <a:schemeClr val="tx1"/>
                          </a:solidFill>
                        </a:rPr>
                        <a:t> </a:t>
                      </a:r>
                      <a:r>
                        <a:rPr kumimoji="1" lang="en-US" altLang="ja-JP" sz="1000" b="0" dirty="0">
                          <a:solidFill>
                            <a:schemeClr val="tx1"/>
                          </a:solidFill>
                        </a:rPr>
                        <a:t>(</a:t>
                      </a:r>
                      <a:r>
                        <a:rPr kumimoji="1" lang="ja-JP" altLang="en-US" sz="1000" b="0" dirty="0">
                          <a:solidFill>
                            <a:schemeClr val="tx1"/>
                          </a:solidFill>
                        </a:rPr>
                        <a:t>令和</a:t>
                      </a:r>
                      <a:r>
                        <a:rPr kumimoji="1" lang="en-US" altLang="ja-JP" sz="1000" b="0" dirty="0">
                          <a:solidFill>
                            <a:schemeClr val="tx1"/>
                          </a:solidFill>
                        </a:rPr>
                        <a:t>6</a:t>
                      </a:r>
                      <a:r>
                        <a:rPr kumimoji="1" lang="ja-JP" altLang="en-US" sz="1000" b="0" dirty="0">
                          <a:solidFill>
                            <a:schemeClr val="tx1"/>
                          </a:solidFill>
                        </a:rPr>
                        <a:t>年度まで</a:t>
                      </a:r>
                      <a:r>
                        <a:rPr kumimoji="1" lang="en-US" altLang="ja-JP" sz="1000" b="0" dirty="0">
                          <a:solidFill>
                            <a:schemeClr val="tx1"/>
                          </a:solidFill>
                        </a:rPr>
                        <a:t>)</a:t>
                      </a:r>
                      <a:endParaRPr kumimoji="1" lang="ja-JP" altLang="en-US" sz="1000" b="0" dirty="0">
                        <a:solidFill>
                          <a:schemeClr val="tx1"/>
                        </a:solidFill>
                      </a:endParaRPr>
                    </a:p>
                  </a:txBody>
                  <a:tcPr anchor="ctr"/>
                </a:tc>
                <a:extLst>
                  <a:ext uri="{0D108BD9-81ED-4DB2-BD59-A6C34878D82A}">
                    <a16:rowId xmlns:a16="http://schemas.microsoft.com/office/drawing/2014/main" val="1940198986"/>
                  </a:ext>
                </a:extLst>
              </a:tr>
            </a:tbl>
          </a:graphicData>
        </a:graphic>
      </p:graphicFrame>
      <p:graphicFrame>
        <p:nvGraphicFramePr>
          <p:cNvPr id="29" name="表 28">
            <a:extLst>
              <a:ext uri="{FF2B5EF4-FFF2-40B4-BE49-F238E27FC236}">
                <a16:creationId xmlns:a16="http://schemas.microsoft.com/office/drawing/2014/main" id="{073F8B68-6374-4052-9059-1C9B73DAE7D0}"/>
              </a:ext>
            </a:extLst>
          </p:cNvPr>
          <p:cNvGraphicFramePr>
            <a:graphicFrameLocks noGrp="1"/>
          </p:cNvGraphicFramePr>
          <p:nvPr/>
        </p:nvGraphicFramePr>
        <p:xfrm>
          <a:off x="3607480" y="3049709"/>
          <a:ext cx="3095996" cy="463131"/>
        </p:xfrm>
        <a:graphic>
          <a:graphicData uri="http://schemas.openxmlformats.org/drawingml/2006/table">
            <a:tbl>
              <a:tblPr firstRow="1" bandRow="1">
                <a:tableStyleId>{3B4B98B0-60AC-42C2-AFA5-B58CD77FA1E5}</a:tableStyleId>
              </a:tblPr>
              <a:tblGrid>
                <a:gridCol w="357101">
                  <a:extLst>
                    <a:ext uri="{9D8B030D-6E8A-4147-A177-3AD203B41FA5}">
                      <a16:colId xmlns:a16="http://schemas.microsoft.com/office/drawing/2014/main" val="20000"/>
                    </a:ext>
                  </a:extLst>
                </a:gridCol>
                <a:gridCol w="444500">
                  <a:extLst>
                    <a:ext uri="{9D8B030D-6E8A-4147-A177-3AD203B41FA5}">
                      <a16:colId xmlns:a16="http://schemas.microsoft.com/office/drawing/2014/main" val="20001"/>
                    </a:ext>
                  </a:extLst>
                </a:gridCol>
                <a:gridCol w="438150">
                  <a:extLst>
                    <a:ext uri="{9D8B030D-6E8A-4147-A177-3AD203B41FA5}">
                      <a16:colId xmlns:a16="http://schemas.microsoft.com/office/drawing/2014/main" val="20002"/>
                    </a:ext>
                  </a:extLst>
                </a:gridCol>
                <a:gridCol w="463550">
                  <a:extLst>
                    <a:ext uri="{9D8B030D-6E8A-4147-A177-3AD203B41FA5}">
                      <a16:colId xmlns:a16="http://schemas.microsoft.com/office/drawing/2014/main" val="20003"/>
                    </a:ext>
                  </a:extLst>
                </a:gridCol>
                <a:gridCol w="463550">
                  <a:extLst>
                    <a:ext uri="{9D8B030D-6E8A-4147-A177-3AD203B41FA5}">
                      <a16:colId xmlns:a16="http://schemas.microsoft.com/office/drawing/2014/main" val="20004"/>
                    </a:ext>
                  </a:extLst>
                </a:gridCol>
                <a:gridCol w="469900">
                  <a:extLst>
                    <a:ext uri="{9D8B030D-6E8A-4147-A177-3AD203B41FA5}">
                      <a16:colId xmlns:a16="http://schemas.microsoft.com/office/drawing/2014/main" val="20005"/>
                    </a:ext>
                  </a:extLst>
                </a:gridCol>
                <a:gridCol w="459245">
                  <a:extLst>
                    <a:ext uri="{9D8B030D-6E8A-4147-A177-3AD203B41FA5}">
                      <a16:colId xmlns:a16="http://schemas.microsoft.com/office/drawing/2014/main" val="1724261089"/>
                    </a:ext>
                  </a:extLst>
                </a:gridCol>
              </a:tblGrid>
              <a:tr h="188811">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ja-JP" altLang="en-US" sz="900" b="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年度</a:t>
                      </a:r>
                    </a:p>
                  </a:txBody>
                  <a:tcPr marL="36000" marR="36000" marT="0" marB="0" anchor="ctr">
                    <a:lnR>
                      <a:noFill/>
                    </a:lnR>
                    <a:lnB w="12700" cap="flat" cmpd="sng" algn="ctr">
                      <a:solidFill>
                        <a:schemeClr val="accent1"/>
                      </a:solidFill>
                      <a:prstDash val="solid"/>
                      <a:round/>
                      <a:headEnd type="none" w="med" len="med"/>
                      <a:tailEnd type="none" w="med" len="med"/>
                    </a:lnB>
                  </a:tcPr>
                </a:tc>
                <a:tc>
                  <a:txBody>
                    <a:bodyPr/>
                    <a:lstStyle/>
                    <a:p>
                      <a:pPr algn="ctr"/>
                      <a:r>
                        <a:rPr kumimoji="1" lang="en-US" altLang="ja-JP" sz="800" b="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2</a:t>
                      </a:r>
                      <a:endParaRPr kumimoji="1" lang="ja-JP" altLang="en-US" sz="800" b="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a:noFill/>
                    </a:lnL>
                    <a:lnR>
                      <a:noFill/>
                    </a:lnR>
                    <a:lnB w="12700" cap="flat" cmpd="sng" algn="ctr">
                      <a:solidFill>
                        <a:schemeClr val="accent1"/>
                      </a:solidFill>
                      <a:prstDash val="solid"/>
                      <a:round/>
                      <a:headEnd type="none" w="med" len="med"/>
                      <a:tailEnd type="none" w="med" len="med"/>
                    </a:lnB>
                  </a:tcPr>
                </a:tc>
                <a:tc>
                  <a:txBody>
                    <a:bodyPr/>
                    <a:lstStyle/>
                    <a:p>
                      <a:pPr algn="ctr"/>
                      <a:r>
                        <a:rPr kumimoji="1" lang="en-US" altLang="ja-JP" sz="800" b="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3</a:t>
                      </a:r>
                    </a:p>
                  </a:txBody>
                  <a:tcPr marL="36000" marR="36000" marT="0" marB="0" anchor="ctr">
                    <a:lnL>
                      <a:noFill/>
                    </a:lnL>
                    <a:lnR>
                      <a:noFill/>
                    </a:lnR>
                    <a:lnB w="12700" cap="flat" cmpd="sng" algn="ctr">
                      <a:solidFill>
                        <a:schemeClr val="accent1"/>
                      </a:solidFill>
                      <a:prstDash val="solid"/>
                      <a:round/>
                      <a:headEnd type="none" w="med" len="med"/>
                      <a:tailEnd type="none" w="med" len="med"/>
                    </a:lnB>
                  </a:tcPr>
                </a:tc>
                <a:tc>
                  <a:txBody>
                    <a:bodyPr/>
                    <a:lstStyle/>
                    <a:p>
                      <a:pPr algn="ctr"/>
                      <a:r>
                        <a:rPr kumimoji="1" lang="en-US" altLang="ja-JP" sz="800" b="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4</a:t>
                      </a:r>
                    </a:p>
                  </a:txBody>
                  <a:tcPr marL="36000" marR="36000" marT="0" marB="0" anchor="ctr">
                    <a:lnL>
                      <a:noFill/>
                    </a:lnL>
                    <a:lnR>
                      <a:noFill/>
                    </a:lnR>
                    <a:lnB w="12700" cap="flat" cmpd="sng" algn="ctr">
                      <a:solidFill>
                        <a:schemeClr val="accent1"/>
                      </a:solidFill>
                      <a:prstDash val="solid"/>
                      <a:round/>
                      <a:headEnd type="none" w="med" len="med"/>
                      <a:tailEnd type="none" w="med" len="med"/>
                    </a:lnB>
                  </a:tcPr>
                </a:tc>
                <a:tc>
                  <a:txBody>
                    <a:bodyPr/>
                    <a:lstStyle/>
                    <a:p>
                      <a:pPr algn="ctr"/>
                      <a:r>
                        <a:rPr kumimoji="1" lang="en-US" altLang="ja-JP" sz="800" b="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5</a:t>
                      </a:r>
                    </a:p>
                  </a:txBody>
                  <a:tcPr marL="36000" marR="36000" marT="0" marB="0" anchor="ctr">
                    <a:lnL>
                      <a:noFill/>
                    </a:lnL>
                    <a:lnR>
                      <a:noFill/>
                    </a:lnR>
                    <a:lnB w="12700" cap="flat" cmpd="sng" algn="ctr">
                      <a:solidFill>
                        <a:schemeClr val="accent1"/>
                      </a:solidFill>
                      <a:prstDash val="solid"/>
                      <a:round/>
                      <a:headEnd type="none" w="med" len="med"/>
                      <a:tailEnd type="none" w="med" len="med"/>
                    </a:lnB>
                  </a:tcPr>
                </a:tc>
                <a:tc>
                  <a:txBody>
                    <a:bodyPr/>
                    <a:lstStyle/>
                    <a:p>
                      <a:pPr algn="ctr"/>
                      <a:r>
                        <a:rPr kumimoji="1" lang="en-US" altLang="ja-JP" sz="800" b="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6</a:t>
                      </a:r>
                    </a:p>
                  </a:txBody>
                  <a:tcPr marL="36000" marR="36000" marT="0" marB="0" anchor="ctr">
                    <a:lnL>
                      <a:noFill/>
                    </a:lnL>
                    <a:lnR>
                      <a:noFill/>
                    </a:lnR>
                    <a:lnB w="12700" cap="flat" cmpd="sng" algn="ctr">
                      <a:solidFill>
                        <a:schemeClr val="accent1"/>
                      </a:solidFill>
                      <a:prstDash val="solid"/>
                      <a:round/>
                      <a:headEnd type="none" w="med" len="med"/>
                      <a:tailEnd type="none" w="med" len="med"/>
                    </a:lnB>
                  </a:tcPr>
                </a:tc>
                <a:tc>
                  <a:txBody>
                    <a:bodyPr/>
                    <a:lstStyle/>
                    <a:p>
                      <a:pPr algn="ctr"/>
                      <a:r>
                        <a:rPr kumimoji="1" lang="en-US" altLang="ja-JP" sz="800" b="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7</a:t>
                      </a:r>
                    </a:p>
                  </a:txBody>
                  <a:tcPr marL="36000" marR="36000" marT="0" marB="0" anchor="ctr">
                    <a:lnL>
                      <a:noFill/>
                    </a:lnL>
                    <a:lnR>
                      <a:noFill/>
                    </a:lnR>
                    <a:lnB w="12700" cap="flat" cmpd="sng" algn="ctr">
                      <a:solidFill>
                        <a:schemeClr val="accent1"/>
                      </a:solidFill>
                      <a:prstDash val="solid"/>
                      <a:round/>
                      <a:headEnd type="none" w="med" len="med"/>
                      <a:tailEnd type="none" w="med" len="med"/>
                    </a:lnB>
                  </a:tcPr>
                </a:tc>
                <a:extLst>
                  <a:ext uri="{0D108BD9-81ED-4DB2-BD59-A6C34878D82A}">
                    <a16:rowId xmlns:a16="http://schemas.microsoft.com/office/drawing/2014/main" val="10000"/>
                  </a:ext>
                </a:extLst>
              </a:tr>
              <a:tr h="181808">
                <a:tc>
                  <a:txBody>
                    <a:bodyPr/>
                    <a:lstStyle/>
                    <a:p>
                      <a:pPr algn="ctr"/>
                      <a:r>
                        <a:rPr kumimoji="1" lang="ja-JP" altLang="en-US" sz="9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来場者数</a:t>
                      </a:r>
                      <a:endParaRPr kumimoji="1" lang="en-US" altLang="ja-JP" sz="9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R>
                      <a:noFill/>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a:txBody>
                    <a:bodyPr/>
                    <a:lstStyle/>
                    <a:p>
                      <a:pPr marL="0" indent="0" algn="ctr"/>
                      <a:r>
                        <a:rPr kumimoji="1" lang="en-US" altLang="ja-JP" sz="7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235,000</a:t>
                      </a:r>
                    </a:p>
                  </a:txBody>
                  <a:tcPr marL="36000" marR="36000" marT="0" marB="0" anchor="ctr">
                    <a:lnL>
                      <a:noFill/>
                    </a:lnL>
                    <a:lnR>
                      <a:noFill/>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a:txBody>
                    <a:bodyPr/>
                    <a:lstStyle/>
                    <a:p>
                      <a:pPr marL="0" indent="0" algn="ctr"/>
                      <a:r>
                        <a:rPr kumimoji="1" lang="en-US" altLang="ja-JP" sz="7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343,000</a:t>
                      </a:r>
                    </a:p>
                  </a:txBody>
                  <a:tcPr marL="36000" marR="36000" marT="0" marB="0" anchor="ctr">
                    <a:lnL>
                      <a:noFill/>
                    </a:lnL>
                    <a:lnR>
                      <a:noFill/>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a:txBody>
                    <a:bodyPr/>
                    <a:lstStyle/>
                    <a:p>
                      <a:pPr marL="0" indent="0" algn="ctr"/>
                      <a:r>
                        <a:rPr kumimoji="1" lang="en-US" altLang="ja-JP" sz="7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333,000</a:t>
                      </a:r>
                    </a:p>
                  </a:txBody>
                  <a:tcPr marL="36000" marR="36000" marT="0" marB="0" anchor="ctr">
                    <a:lnL>
                      <a:noFill/>
                    </a:lnL>
                    <a:lnR>
                      <a:noFill/>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a:txBody>
                    <a:bodyPr/>
                    <a:lstStyle/>
                    <a:p>
                      <a:pPr marL="0" indent="0" algn="ctr"/>
                      <a:r>
                        <a:rPr kumimoji="1" lang="en-US" altLang="ja-JP" sz="7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333,000</a:t>
                      </a:r>
                    </a:p>
                  </a:txBody>
                  <a:tcPr marL="36000" marR="36000" marT="0" marB="0" anchor="ctr">
                    <a:lnL>
                      <a:noFill/>
                    </a:lnL>
                    <a:lnR>
                      <a:noFill/>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a:txBody>
                    <a:bodyPr/>
                    <a:lstStyle/>
                    <a:p>
                      <a:pPr marL="0" indent="0" algn="ctr"/>
                      <a:r>
                        <a:rPr kumimoji="1" lang="en-US" altLang="ja-JP" sz="7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330,000</a:t>
                      </a:r>
                    </a:p>
                  </a:txBody>
                  <a:tcPr marL="36000" marR="36000" marT="0" marB="0" anchor="ctr">
                    <a:lnL>
                      <a:noFill/>
                    </a:lnL>
                    <a:lnR>
                      <a:noFill/>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a:txBody>
                    <a:bodyPr/>
                    <a:lstStyle/>
                    <a:p>
                      <a:pPr marL="0" indent="0" algn="ctr"/>
                      <a:r>
                        <a:rPr kumimoji="1" lang="ja-JP" altLang="en-US" sz="7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集計中</a:t>
                      </a:r>
                      <a:endParaRPr kumimoji="1" lang="en-US" altLang="ja-JP" sz="7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a:noFill/>
                    </a:lnL>
                    <a:lnR>
                      <a:noFill/>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extLst>
                  <a:ext uri="{0D108BD9-81ED-4DB2-BD59-A6C34878D82A}">
                    <a16:rowId xmlns:a16="http://schemas.microsoft.com/office/drawing/2014/main" val="10001"/>
                  </a:ext>
                </a:extLst>
              </a:tr>
            </a:tbl>
          </a:graphicData>
        </a:graphic>
      </p:graphicFrame>
      <p:graphicFrame>
        <p:nvGraphicFramePr>
          <p:cNvPr id="30" name="表 29">
            <a:extLst>
              <a:ext uri="{FF2B5EF4-FFF2-40B4-BE49-F238E27FC236}">
                <a16:creationId xmlns:a16="http://schemas.microsoft.com/office/drawing/2014/main" id="{2D73403A-A437-43EA-9E61-320AEE12FB51}"/>
              </a:ext>
            </a:extLst>
          </p:cNvPr>
          <p:cNvGraphicFramePr>
            <a:graphicFrameLocks noGrp="1"/>
          </p:cNvGraphicFramePr>
          <p:nvPr/>
        </p:nvGraphicFramePr>
        <p:xfrm>
          <a:off x="3615097" y="3930358"/>
          <a:ext cx="3095997" cy="446578"/>
        </p:xfrm>
        <a:graphic>
          <a:graphicData uri="http://schemas.openxmlformats.org/drawingml/2006/table">
            <a:tbl>
              <a:tblPr firstRow="1" bandRow="1">
                <a:tableStyleId>{3B4B98B0-60AC-42C2-AFA5-B58CD77FA1E5}</a:tableStyleId>
              </a:tblPr>
              <a:tblGrid>
                <a:gridCol w="411077">
                  <a:extLst>
                    <a:ext uri="{9D8B030D-6E8A-4147-A177-3AD203B41FA5}">
                      <a16:colId xmlns:a16="http://schemas.microsoft.com/office/drawing/2014/main" val="20000"/>
                    </a:ext>
                  </a:extLst>
                </a:gridCol>
                <a:gridCol w="446137">
                  <a:extLst>
                    <a:ext uri="{9D8B030D-6E8A-4147-A177-3AD203B41FA5}">
                      <a16:colId xmlns:a16="http://schemas.microsoft.com/office/drawing/2014/main" val="20001"/>
                    </a:ext>
                  </a:extLst>
                </a:gridCol>
                <a:gridCol w="474613">
                  <a:extLst>
                    <a:ext uri="{9D8B030D-6E8A-4147-A177-3AD203B41FA5}">
                      <a16:colId xmlns:a16="http://schemas.microsoft.com/office/drawing/2014/main" val="20002"/>
                    </a:ext>
                  </a:extLst>
                </a:gridCol>
                <a:gridCol w="463880">
                  <a:extLst>
                    <a:ext uri="{9D8B030D-6E8A-4147-A177-3AD203B41FA5}">
                      <a16:colId xmlns:a16="http://schemas.microsoft.com/office/drawing/2014/main" val="20003"/>
                    </a:ext>
                  </a:extLst>
                </a:gridCol>
                <a:gridCol w="433430">
                  <a:extLst>
                    <a:ext uri="{9D8B030D-6E8A-4147-A177-3AD203B41FA5}">
                      <a16:colId xmlns:a16="http://schemas.microsoft.com/office/drawing/2014/main" val="20004"/>
                    </a:ext>
                  </a:extLst>
                </a:gridCol>
                <a:gridCol w="433430">
                  <a:extLst>
                    <a:ext uri="{9D8B030D-6E8A-4147-A177-3AD203B41FA5}">
                      <a16:colId xmlns:a16="http://schemas.microsoft.com/office/drawing/2014/main" val="20005"/>
                    </a:ext>
                  </a:extLst>
                </a:gridCol>
                <a:gridCol w="433430">
                  <a:extLst>
                    <a:ext uri="{9D8B030D-6E8A-4147-A177-3AD203B41FA5}">
                      <a16:colId xmlns:a16="http://schemas.microsoft.com/office/drawing/2014/main" val="3528399356"/>
                    </a:ext>
                  </a:extLst>
                </a:gridCol>
              </a:tblGrid>
              <a:tr h="172258">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ja-JP" altLang="en-US" sz="900" b="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年度</a:t>
                      </a:r>
                    </a:p>
                  </a:txBody>
                  <a:tcPr marL="36000" marR="36000" marT="0" marB="0" anchor="ctr">
                    <a:lnR>
                      <a:noFill/>
                    </a:lnR>
                    <a:lnB w="12700" cap="flat" cmpd="sng" algn="ctr">
                      <a:solidFill>
                        <a:schemeClr val="accent1"/>
                      </a:solidFill>
                      <a:prstDash val="solid"/>
                      <a:round/>
                      <a:headEnd type="none" w="med" len="med"/>
                      <a:tailEnd type="none" w="med" len="med"/>
                    </a:lnB>
                  </a:tcPr>
                </a:tc>
                <a:tc>
                  <a:txBody>
                    <a:bodyPr/>
                    <a:lstStyle/>
                    <a:p>
                      <a:pPr algn="ctr"/>
                      <a:r>
                        <a:rPr kumimoji="1" lang="en-US" altLang="ja-JP" sz="800" b="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2</a:t>
                      </a:r>
                      <a:endParaRPr kumimoji="1" lang="ja-JP" altLang="en-US" sz="800" b="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a:noFill/>
                    </a:lnL>
                    <a:lnR>
                      <a:noFill/>
                    </a:lnR>
                    <a:lnB w="12700" cap="flat" cmpd="sng" algn="ctr">
                      <a:solidFill>
                        <a:schemeClr val="accent1"/>
                      </a:solidFill>
                      <a:prstDash val="solid"/>
                      <a:round/>
                      <a:headEnd type="none" w="med" len="med"/>
                      <a:tailEnd type="none" w="med" len="med"/>
                    </a:lnB>
                  </a:tcPr>
                </a:tc>
                <a:tc>
                  <a:txBody>
                    <a:bodyPr/>
                    <a:lstStyle/>
                    <a:p>
                      <a:pPr algn="ctr"/>
                      <a:r>
                        <a:rPr kumimoji="1" lang="en-US" altLang="ja-JP" sz="800" b="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3</a:t>
                      </a:r>
                    </a:p>
                  </a:txBody>
                  <a:tcPr marL="36000" marR="36000" marT="0" marB="0" anchor="ctr">
                    <a:lnL>
                      <a:noFill/>
                    </a:lnL>
                    <a:lnR>
                      <a:noFill/>
                    </a:lnR>
                    <a:lnB w="12700" cap="flat" cmpd="sng" algn="ctr">
                      <a:solidFill>
                        <a:schemeClr val="accent1"/>
                      </a:solidFill>
                      <a:prstDash val="solid"/>
                      <a:round/>
                      <a:headEnd type="none" w="med" len="med"/>
                      <a:tailEnd type="none" w="med" len="med"/>
                    </a:lnB>
                  </a:tcPr>
                </a:tc>
                <a:tc>
                  <a:txBody>
                    <a:bodyPr/>
                    <a:lstStyle/>
                    <a:p>
                      <a:pPr algn="ctr"/>
                      <a:r>
                        <a:rPr kumimoji="1" lang="en-US" altLang="ja-JP" sz="800" b="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4</a:t>
                      </a:r>
                    </a:p>
                  </a:txBody>
                  <a:tcPr marL="36000" marR="36000" marT="0" marB="0" anchor="ctr">
                    <a:lnL>
                      <a:noFill/>
                    </a:lnL>
                    <a:lnR>
                      <a:noFill/>
                    </a:lnR>
                    <a:lnB w="12700" cap="flat" cmpd="sng" algn="ctr">
                      <a:solidFill>
                        <a:schemeClr val="accent1"/>
                      </a:solidFill>
                      <a:prstDash val="solid"/>
                      <a:round/>
                      <a:headEnd type="none" w="med" len="med"/>
                      <a:tailEnd type="none" w="med" len="med"/>
                    </a:lnB>
                  </a:tcPr>
                </a:tc>
                <a:tc>
                  <a:txBody>
                    <a:bodyPr/>
                    <a:lstStyle/>
                    <a:p>
                      <a:pPr algn="ctr"/>
                      <a:r>
                        <a:rPr kumimoji="1" lang="en-US" altLang="ja-JP" sz="800" b="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5</a:t>
                      </a:r>
                    </a:p>
                  </a:txBody>
                  <a:tcPr marL="36000" marR="36000" marT="0" marB="0" anchor="ctr">
                    <a:lnL>
                      <a:noFill/>
                    </a:lnL>
                    <a:lnR>
                      <a:noFill/>
                    </a:lnR>
                    <a:lnB w="12700" cap="flat" cmpd="sng" algn="ctr">
                      <a:solidFill>
                        <a:schemeClr val="accent1"/>
                      </a:solidFill>
                      <a:prstDash val="solid"/>
                      <a:round/>
                      <a:headEnd type="none" w="med" len="med"/>
                      <a:tailEnd type="none" w="med" len="med"/>
                    </a:lnB>
                  </a:tcPr>
                </a:tc>
                <a:tc>
                  <a:txBody>
                    <a:bodyPr/>
                    <a:lstStyle/>
                    <a:p>
                      <a:pPr algn="ctr"/>
                      <a:r>
                        <a:rPr kumimoji="1" lang="en-US" altLang="ja-JP" sz="800" b="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6</a:t>
                      </a:r>
                    </a:p>
                  </a:txBody>
                  <a:tcPr marL="36000" marR="36000" marT="0" marB="0" anchor="ctr">
                    <a:lnL>
                      <a:noFill/>
                    </a:lnL>
                    <a:lnR>
                      <a:noFill/>
                    </a:lnR>
                    <a:lnB w="12700" cap="flat" cmpd="sng" algn="ctr">
                      <a:solidFill>
                        <a:schemeClr val="accent1"/>
                      </a:solidFill>
                      <a:prstDash val="solid"/>
                      <a:round/>
                      <a:headEnd type="none" w="med" len="med"/>
                      <a:tailEnd type="none" w="med" len="med"/>
                    </a:lnB>
                  </a:tcPr>
                </a:tc>
                <a:tc>
                  <a:txBody>
                    <a:bodyPr/>
                    <a:lstStyle/>
                    <a:p>
                      <a:pPr algn="ctr"/>
                      <a:r>
                        <a:rPr kumimoji="1" lang="en-US" altLang="ja-JP" sz="800" b="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7</a:t>
                      </a:r>
                    </a:p>
                  </a:txBody>
                  <a:tcPr marL="36000" marR="36000" marT="0" marB="0" anchor="ctr">
                    <a:lnL>
                      <a:noFill/>
                    </a:lnL>
                    <a:lnR>
                      <a:noFill/>
                    </a:lnR>
                    <a:lnB w="12700" cap="flat" cmpd="sng" algn="ctr">
                      <a:solidFill>
                        <a:schemeClr val="accent1"/>
                      </a:solidFill>
                      <a:prstDash val="solid"/>
                      <a:round/>
                      <a:headEnd type="none" w="med" len="med"/>
                      <a:tailEnd type="none" w="med" len="med"/>
                    </a:lnB>
                  </a:tcPr>
                </a:tc>
                <a:extLst>
                  <a:ext uri="{0D108BD9-81ED-4DB2-BD59-A6C34878D82A}">
                    <a16:rowId xmlns:a16="http://schemas.microsoft.com/office/drawing/2014/main" val="10000"/>
                  </a:ext>
                </a:extLst>
              </a:tr>
              <a:tr h="172258">
                <a:tc>
                  <a:txBody>
                    <a:bodyPr/>
                    <a:lstStyle/>
                    <a:p>
                      <a:pPr algn="ctr"/>
                      <a:r>
                        <a:rPr kumimoji="1" lang="ja-JP" altLang="en-US" sz="9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来場</a:t>
                      </a:r>
                      <a:endParaRPr kumimoji="1" lang="en-US" altLang="ja-JP" sz="9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algn="ctr"/>
                      <a:r>
                        <a:rPr kumimoji="1" lang="ja-JP" altLang="en-US" sz="9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者数</a:t>
                      </a:r>
                      <a:endParaRPr kumimoji="1" lang="en-US" altLang="ja-JP" sz="9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R>
                      <a:noFill/>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a:txBody>
                    <a:bodyPr/>
                    <a:lstStyle/>
                    <a:p>
                      <a:pPr marL="0" indent="0" algn="ctr"/>
                      <a:r>
                        <a:rPr kumimoji="1" lang="en-US" altLang="ja-JP" sz="7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27,384</a:t>
                      </a:r>
                    </a:p>
                  </a:txBody>
                  <a:tcPr marL="36000" marR="36000" marT="0" marB="0" anchor="ctr">
                    <a:lnL>
                      <a:noFill/>
                    </a:lnL>
                    <a:lnR>
                      <a:noFill/>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a:txBody>
                    <a:bodyPr/>
                    <a:lstStyle/>
                    <a:p>
                      <a:pPr marL="0" indent="0" algn="ctr"/>
                      <a:r>
                        <a:rPr kumimoji="1" lang="en-US" altLang="ja-JP" sz="7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28,205</a:t>
                      </a:r>
                    </a:p>
                  </a:txBody>
                  <a:tcPr marL="36000" marR="36000" marT="0" marB="0" anchor="ctr">
                    <a:lnL>
                      <a:noFill/>
                    </a:lnL>
                    <a:lnR>
                      <a:noFill/>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a:txBody>
                    <a:bodyPr/>
                    <a:lstStyle/>
                    <a:p>
                      <a:pPr marL="0" indent="0" algn="ctr"/>
                      <a:r>
                        <a:rPr kumimoji="1" lang="en-US" altLang="ja-JP" sz="7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29,094</a:t>
                      </a:r>
                    </a:p>
                  </a:txBody>
                  <a:tcPr marL="36000" marR="36000" marT="0" marB="0" anchor="ctr">
                    <a:lnL>
                      <a:noFill/>
                    </a:lnL>
                    <a:lnR>
                      <a:noFill/>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a:txBody>
                    <a:bodyPr/>
                    <a:lstStyle/>
                    <a:p>
                      <a:pPr marL="0" indent="0" algn="ctr"/>
                      <a:r>
                        <a:rPr kumimoji="1" lang="en-US" altLang="ja-JP" sz="7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35,481</a:t>
                      </a:r>
                    </a:p>
                  </a:txBody>
                  <a:tcPr marL="36000" marR="36000" marT="0" marB="0" anchor="ctr">
                    <a:lnL>
                      <a:noFill/>
                    </a:lnL>
                    <a:lnR>
                      <a:noFill/>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a:txBody>
                    <a:bodyPr/>
                    <a:lstStyle/>
                    <a:p>
                      <a:pPr marL="0" indent="0" algn="ctr"/>
                      <a:r>
                        <a:rPr kumimoji="1" lang="en-US" altLang="ja-JP" sz="700">
                          <a:solidFill>
                            <a:schemeClr val="tx1"/>
                          </a:solidFill>
                          <a:latin typeface="Meiryo UI" panose="020B0604030504040204" pitchFamily="50" charset="-128"/>
                          <a:ea typeface="Meiryo UI" panose="020B0604030504040204" pitchFamily="50" charset="-128"/>
                          <a:cs typeface="Meiryo UI" panose="020B0604030504040204" pitchFamily="50" charset="-128"/>
                        </a:rPr>
                        <a:t>26,801</a:t>
                      </a:r>
                      <a:endParaRPr kumimoji="1" lang="en-US" altLang="ja-JP" sz="7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a:noFill/>
                    </a:lnL>
                    <a:lnR>
                      <a:noFill/>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a:txBody>
                    <a:bodyPr/>
                    <a:lstStyle/>
                    <a:p>
                      <a:pPr marL="0" indent="0" algn="ctr"/>
                      <a:r>
                        <a:rPr kumimoji="1" lang="en-US" altLang="ja-JP" sz="7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26,462</a:t>
                      </a:r>
                    </a:p>
                  </a:txBody>
                  <a:tcPr marL="36000" marR="36000" marT="0" marB="0" anchor="ctr">
                    <a:lnL>
                      <a:noFill/>
                    </a:lnL>
                    <a:lnR>
                      <a:noFill/>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extLst>
                  <a:ext uri="{0D108BD9-81ED-4DB2-BD59-A6C34878D82A}">
                    <a16:rowId xmlns:a16="http://schemas.microsoft.com/office/drawing/2014/main" val="10001"/>
                  </a:ext>
                </a:extLst>
              </a:tr>
            </a:tbl>
          </a:graphicData>
        </a:graphic>
      </p:graphicFrame>
      <p:sp>
        <p:nvSpPr>
          <p:cNvPr id="4" name="テキスト ボックス 3">
            <a:extLst>
              <a:ext uri="{FF2B5EF4-FFF2-40B4-BE49-F238E27FC236}">
                <a16:creationId xmlns:a16="http://schemas.microsoft.com/office/drawing/2014/main" id="{52E3D134-1784-45B6-8B7A-B97F41AA9B12}"/>
              </a:ext>
            </a:extLst>
          </p:cNvPr>
          <p:cNvSpPr txBox="1"/>
          <p:nvPr/>
        </p:nvSpPr>
        <p:spPr>
          <a:xfrm>
            <a:off x="576024" y="4709287"/>
            <a:ext cx="3168352" cy="369332"/>
          </a:xfrm>
          <a:prstGeom prst="rect">
            <a:avLst/>
          </a:prstGeom>
          <a:noFill/>
        </p:spPr>
        <p:txBody>
          <a:bodyPr wrap="square" rtlCol="0">
            <a:spAutoFit/>
          </a:bodyPr>
          <a:lstStyle/>
          <a:p>
            <a:pPr marL="126000" indent="-64800"/>
            <a:r>
              <a:rPr lang="ja-JP" altLang="en-US" sz="1000" dirty="0">
                <a:latin typeface="Meiryo UI" panose="020B0604030504040204" pitchFamily="50" charset="-128"/>
                <a:ea typeface="Meiryo UI" panose="020B0604030504040204" pitchFamily="50" charset="-128"/>
                <a:cs typeface="Meiryo UI" panose="020B0604030504040204" pitchFamily="50" charset="-128"/>
              </a:rPr>
              <a:t>■川釣り情報（アユ及びマス釣り場）</a:t>
            </a:r>
            <a:r>
              <a:rPr lang="en-US" altLang="ja-JP" sz="1000" dirty="0">
                <a:latin typeface="Meiryo UI" panose="020B0604030504040204" pitchFamily="50" charset="-128"/>
                <a:ea typeface="Meiryo UI" panose="020B0604030504040204" pitchFamily="50" charset="-128"/>
                <a:cs typeface="Meiryo UI" panose="020B0604030504040204" pitchFamily="50" charset="-128"/>
                <a:hlinkClick r:id="rId3">
                  <a:extLst>
                    <a:ext uri="{A12FA001-AC4F-418D-AE19-62706E023703}">
                      <ahyp:hlinkClr xmlns:ahyp="http://schemas.microsoft.com/office/drawing/2018/hyperlinkcolor" val="tx"/>
                    </a:ext>
                  </a:extLst>
                </a:hlinkClick>
              </a:rPr>
              <a:t> </a:t>
            </a:r>
            <a:r>
              <a:rPr lang="en-US" altLang="ja-JP" sz="800" dirty="0">
                <a:latin typeface="Meiryo UI" panose="020B0604030504040204" pitchFamily="50" charset="-128"/>
                <a:ea typeface="Meiryo UI" panose="020B0604030504040204" pitchFamily="50" charset="-128"/>
                <a:cs typeface="Meiryo UI" panose="020B0604030504040204" pitchFamily="50" charset="-128"/>
                <a:hlinkClick r:id="rId3">
                  <a:extLst>
                    <a:ext uri="{A12FA001-AC4F-418D-AE19-62706E023703}">
                      <ahyp:hlinkClr xmlns:ahyp="http://schemas.microsoft.com/office/drawing/2018/hyperlinkcolor" val="tx"/>
                    </a:ext>
                  </a:extLst>
                </a:hlinkClick>
              </a:rPr>
              <a:t>http://www.pref.osaka.lg.jp/suisan/kawaturi/index.html</a:t>
            </a:r>
            <a:endParaRPr lang="en-US" altLang="ja-JP" sz="8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20" name="テキスト ボックス 2">
            <a:extLst>
              <a:ext uri="{FF2B5EF4-FFF2-40B4-BE49-F238E27FC236}">
                <a16:creationId xmlns:a16="http://schemas.microsoft.com/office/drawing/2014/main" id="{B629FBE0-FF57-465F-A759-FAEC85B5B9C3}"/>
              </a:ext>
            </a:extLst>
          </p:cNvPr>
          <p:cNvSpPr txBox="1">
            <a:spLocks noChangeArrowheads="1"/>
          </p:cNvSpPr>
          <p:nvPr/>
        </p:nvSpPr>
        <p:spPr bwMode="auto">
          <a:xfrm>
            <a:off x="576024" y="8558802"/>
            <a:ext cx="648000" cy="360000"/>
          </a:xfrm>
          <a:prstGeom prst="roundRect">
            <a:avLst>
              <a:gd name="adj" fmla="val 24293"/>
            </a:avLst>
          </a:prstGeom>
          <a:solidFill>
            <a:srgbClr val="000099"/>
          </a:solidFill>
          <a:ln w="9525">
            <a:noFill/>
            <a:miter lim="800000"/>
            <a:headEnd/>
            <a:tailEnd/>
          </a:ln>
        </p:spPr>
        <p:txBody>
          <a:bodyPr rot="0" vert="horz" wrap="square" lIns="91440" tIns="45720" rIns="91440" bIns="45720" anchor="ctr" anchorCtr="0">
            <a:noAutofit/>
          </a:bodyPr>
          <a:lstStyle/>
          <a:p>
            <a:pPr algn="ctr">
              <a:spcAft>
                <a:spcPts val="0"/>
              </a:spcAft>
            </a:pPr>
            <a:r>
              <a:rPr lang="ja-JP" altLang="en-US" sz="900" b="1" kern="100" dirty="0">
                <a:solidFill>
                  <a:schemeClr val="bg1"/>
                </a:solidFill>
                <a:effectLst/>
                <a:latin typeface="Meiryo UI" panose="020B0604030504040204" pitchFamily="50" charset="-128"/>
                <a:ea typeface="Meiryo UI" panose="020B0604030504040204" pitchFamily="50" charset="-128"/>
                <a:cs typeface="Meiryo UI" panose="020B0604030504040204" pitchFamily="50" charset="-128"/>
              </a:rPr>
              <a:t>施策</a:t>
            </a:r>
            <a:r>
              <a:rPr lang="en-US" altLang="ja-JP" sz="900" b="1" kern="100" dirty="0">
                <a:solidFill>
                  <a:schemeClr val="bg1"/>
                </a:solidFill>
                <a:effectLst/>
                <a:latin typeface="Meiryo UI" panose="020B0604030504040204" pitchFamily="50" charset="-128"/>
                <a:ea typeface="Meiryo UI" panose="020B0604030504040204" pitchFamily="50" charset="-128"/>
                <a:cs typeface="Meiryo UI" panose="020B0604030504040204" pitchFamily="50" charset="-128"/>
              </a:rPr>
              <a:t>14</a:t>
            </a:r>
            <a:endParaRPr lang="ja-JP" sz="1050" kern="100" dirty="0">
              <a:solidFill>
                <a:schemeClr val="bg1"/>
              </a:solidFill>
              <a:effectLst/>
              <a:latin typeface="Meiryo UI" panose="020B0604030504040204" pitchFamily="50" charset="-128"/>
              <a:ea typeface="Meiryo UI" panose="020B0604030504040204" pitchFamily="50" charset="-128"/>
              <a:cs typeface="Meiryo UI" panose="020B0604030504040204" pitchFamily="50" charset="-128"/>
            </a:endParaRPr>
          </a:p>
        </p:txBody>
      </p:sp>
      <p:sp>
        <p:nvSpPr>
          <p:cNvPr id="26" name="テキスト ボックス 25">
            <a:extLst>
              <a:ext uri="{FF2B5EF4-FFF2-40B4-BE49-F238E27FC236}">
                <a16:creationId xmlns:a16="http://schemas.microsoft.com/office/drawing/2014/main" id="{C885B073-CE92-43EA-8366-337E079A779E}"/>
              </a:ext>
            </a:extLst>
          </p:cNvPr>
          <p:cNvSpPr txBox="1"/>
          <p:nvPr/>
        </p:nvSpPr>
        <p:spPr>
          <a:xfrm>
            <a:off x="1196752" y="8608335"/>
            <a:ext cx="3600400" cy="271600"/>
          </a:xfrm>
          <a:prstGeom prst="rect">
            <a:avLst/>
          </a:prstGeom>
          <a:noFill/>
        </p:spPr>
        <p:txBody>
          <a:bodyPr wrap="square" rtlCol="0">
            <a:spAutoFit/>
          </a:bodyPr>
          <a:lstStyle/>
          <a:p>
            <a:r>
              <a:rPr lang="ja-JP" altLang="en-US" sz="1100" b="1" dirty="0"/>
              <a:t>陸上養殖の推進　</a:t>
            </a:r>
          </a:p>
        </p:txBody>
      </p:sp>
      <p:cxnSp>
        <p:nvCxnSpPr>
          <p:cNvPr id="27" name="直線コネクタ 26">
            <a:extLst>
              <a:ext uri="{FF2B5EF4-FFF2-40B4-BE49-F238E27FC236}">
                <a16:creationId xmlns:a16="http://schemas.microsoft.com/office/drawing/2014/main" id="{97D16B28-1DAF-4949-92AF-C39787C06F5A}"/>
              </a:ext>
            </a:extLst>
          </p:cNvPr>
          <p:cNvCxnSpPr/>
          <p:nvPr/>
        </p:nvCxnSpPr>
        <p:spPr>
          <a:xfrm>
            <a:off x="442578" y="8409384"/>
            <a:ext cx="6171561" cy="0"/>
          </a:xfrm>
          <a:prstGeom prst="line">
            <a:avLst/>
          </a:prstGeom>
          <a:ln w="44450" cmpd="dbl">
            <a:solidFill>
              <a:schemeClr val="tx1"/>
            </a:solidFill>
          </a:ln>
        </p:spPr>
        <p:style>
          <a:lnRef idx="1">
            <a:schemeClr val="accent1"/>
          </a:lnRef>
          <a:fillRef idx="0">
            <a:schemeClr val="accent1"/>
          </a:fillRef>
          <a:effectRef idx="0">
            <a:schemeClr val="accent1"/>
          </a:effectRef>
          <a:fontRef idx="minor">
            <a:schemeClr val="tx1"/>
          </a:fontRef>
        </p:style>
      </p:cxnSp>
      <p:sp>
        <p:nvSpPr>
          <p:cNvPr id="28" name="テキスト ボックス 27">
            <a:extLst>
              <a:ext uri="{FF2B5EF4-FFF2-40B4-BE49-F238E27FC236}">
                <a16:creationId xmlns:a16="http://schemas.microsoft.com/office/drawing/2014/main" id="{A9570FF0-0B5F-4C5D-9197-6B7BFAC50A8F}"/>
              </a:ext>
            </a:extLst>
          </p:cNvPr>
          <p:cNvSpPr txBox="1"/>
          <p:nvPr/>
        </p:nvSpPr>
        <p:spPr>
          <a:xfrm>
            <a:off x="678660" y="9009746"/>
            <a:ext cx="3567112" cy="246221"/>
          </a:xfrm>
          <a:prstGeom prst="rect">
            <a:avLst/>
          </a:prstGeom>
          <a:noFill/>
        </p:spPr>
        <p:txBody>
          <a:bodyPr wrap="square">
            <a:spAutoFit/>
          </a:bodyPr>
          <a:lstStyle/>
          <a:p>
            <a:r>
              <a:rPr lang="ja-JP" altLang="en-US" sz="1000" dirty="0">
                <a:latin typeface="Meiryo UI" panose="020B0604030504040204" pitchFamily="50" charset="-128"/>
                <a:ea typeface="Meiryo UI" panose="020B0604030504040204" pitchFamily="50" charset="-128"/>
                <a:cs typeface="Meiryo UI" panose="020B0604030504040204" pitchFamily="50" charset="-128"/>
              </a:rPr>
              <a:t>　</a:t>
            </a:r>
            <a:r>
              <a:rPr lang="en-US" altLang="ja-JP" sz="1000" dirty="0">
                <a:latin typeface="Meiryo UI" panose="020B0604030504040204" pitchFamily="50" charset="-128"/>
                <a:ea typeface="Meiryo UI" panose="020B0604030504040204" pitchFamily="50" charset="-128"/>
                <a:cs typeface="Meiryo UI" panose="020B0604030504040204" pitchFamily="50" charset="-128"/>
              </a:rPr>
              <a:t>※</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施策５参照</a:t>
            </a:r>
            <a:endParaRPr lang="ja-JP" altLang="en-US" sz="1000" dirty="0"/>
          </a:p>
        </p:txBody>
      </p:sp>
      <p:sp>
        <p:nvSpPr>
          <p:cNvPr id="31" name="テキスト ボックス 6">
            <a:extLst>
              <a:ext uri="{FF2B5EF4-FFF2-40B4-BE49-F238E27FC236}">
                <a16:creationId xmlns:a16="http://schemas.microsoft.com/office/drawing/2014/main" id="{D3E26AF8-F8E9-4E57-A4A1-7C87911BC7EF}"/>
              </a:ext>
            </a:extLst>
          </p:cNvPr>
          <p:cNvSpPr txBox="1"/>
          <p:nvPr/>
        </p:nvSpPr>
        <p:spPr>
          <a:xfrm>
            <a:off x="4653136" y="5513519"/>
            <a:ext cx="1811219" cy="230832"/>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r>
              <a:rPr kumimoji="1" lang="ja-JP" altLang="en-US" sz="900" b="1" dirty="0"/>
              <a:t>地蔵浜みなとマルシェ</a:t>
            </a:r>
          </a:p>
        </p:txBody>
      </p:sp>
      <p:pic>
        <p:nvPicPr>
          <p:cNvPr id="1026" name="図 2">
            <a:extLst>
              <a:ext uri="{FF2B5EF4-FFF2-40B4-BE49-F238E27FC236}">
                <a16:creationId xmlns:a16="http://schemas.microsoft.com/office/drawing/2014/main" id="{E6A007E5-AD9F-4BD2-AD18-6A6C1361E68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658063" y="4476695"/>
            <a:ext cx="1512570" cy="1032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7" name="図 3">
            <a:extLst>
              <a:ext uri="{FF2B5EF4-FFF2-40B4-BE49-F238E27FC236}">
                <a16:creationId xmlns:a16="http://schemas.microsoft.com/office/drawing/2014/main" id="{7F63EC94-A43E-43AA-9827-A83887D37CF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28404" y="4502815"/>
            <a:ext cx="1352539" cy="1001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872322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テキスト ボックス 2"/>
          <p:cNvSpPr txBox="1">
            <a:spLocks noChangeArrowheads="1"/>
          </p:cNvSpPr>
          <p:nvPr/>
        </p:nvSpPr>
        <p:spPr bwMode="auto">
          <a:xfrm>
            <a:off x="442209" y="800330"/>
            <a:ext cx="648000" cy="360000"/>
          </a:xfrm>
          <a:prstGeom prst="roundRect">
            <a:avLst>
              <a:gd name="adj" fmla="val 24293"/>
            </a:avLst>
          </a:prstGeom>
          <a:solidFill>
            <a:srgbClr val="000099"/>
          </a:solidFill>
          <a:ln w="9525">
            <a:noFill/>
            <a:miter lim="800000"/>
            <a:headEnd/>
            <a:tailEnd/>
          </a:ln>
        </p:spPr>
        <p:txBody>
          <a:bodyPr rot="0" vert="horz" wrap="square" lIns="91440" tIns="45720" rIns="91440" bIns="45720" anchor="ctr" anchorCtr="0">
            <a:noAutofit/>
          </a:bodyPr>
          <a:lstStyle/>
          <a:p>
            <a:pPr algn="ctr">
              <a:spcAft>
                <a:spcPts val="0"/>
              </a:spcAft>
            </a:pPr>
            <a:r>
              <a:rPr lang="ja-JP" altLang="en-US" sz="900" b="1" kern="100" dirty="0">
                <a:solidFill>
                  <a:schemeClr val="bg1"/>
                </a:solidFill>
                <a:effectLst/>
                <a:latin typeface="Meiryo UI" panose="020B0604030504040204" pitchFamily="50" charset="-128"/>
                <a:ea typeface="Meiryo UI" panose="020B0604030504040204" pitchFamily="50" charset="-128"/>
                <a:cs typeface="Meiryo UI" panose="020B0604030504040204" pitchFamily="50" charset="-128"/>
              </a:rPr>
              <a:t>施策</a:t>
            </a:r>
            <a:r>
              <a:rPr lang="en-US" altLang="ja-JP" sz="900" b="1" kern="100" dirty="0">
                <a:solidFill>
                  <a:schemeClr val="bg1"/>
                </a:solidFill>
                <a:effectLst/>
                <a:latin typeface="Meiryo UI" panose="020B0604030504040204" pitchFamily="50" charset="-128"/>
                <a:ea typeface="Meiryo UI" panose="020B0604030504040204" pitchFamily="50" charset="-128"/>
                <a:cs typeface="Meiryo UI" panose="020B0604030504040204" pitchFamily="50" charset="-128"/>
              </a:rPr>
              <a:t>15</a:t>
            </a:r>
            <a:endParaRPr lang="ja-JP" sz="1050" kern="100" dirty="0">
              <a:solidFill>
                <a:schemeClr val="bg1"/>
              </a:solidFill>
              <a:effectLst/>
              <a:latin typeface="Meiryo UI" panose="020B0604030504040204" pitchFamily="50" charset="-128"/>
              <a:ea typeface="Meiryo UI" panose="020B0604030504040204" pitchFamily="50" charset="-128"/>
              <a:cs typeface="Meiryo UI" panose="020B0604030504040204" pitchFamily="50" charset="-128"/>
            </a:endParaRPr>
          </a:p>
        </p:txBody>
      </p:sp>
      <p:sp>
        <p:nvSpPr>
          <p:cNvPr id="57" name="テキスト ボックス 56"/>
          <p:cNvSpPr txBox="1"/>
          <p:nvPr/>
        </p:nvSpPr>
        <p:spPr>
          <a:xfrm>
            <a:off x="1107598" y="828715"/>
            <a:ext cx="3342582" cy="261610"/>
          </a:xfrm>
          <a:prstGeom prst="rect">
            <a:avLst/>
          </a:prstGeom>
          <a:noFill/>
        </p:spPr>
        <p:txBody>
          <a:bodyPr wrap="none" rtlCol="0">
            <a:spAutoFit/>
          </a:bodyPr>
          <a:lstStyle/>
          <a:p>
            <a:r>
              <a:rPr lang="ja-JP" altLang="en-US" sz="1100" b="1" dirty="0"/>
              <a:t>ブルーカーボン生態系の保全・再生・創出に向けた取組</a:t>
            </a:r>
          </a:p>
        </p:txBody>
      </p:sp>
      <p:sp>
        <p:nvSpPr>
          <p:cNvPr id="58" name="テキスト ボックス 57"/>
          <p:cNvSpPr txBox="1"/>
          <p:nvPr/>
        </p:nvSpPr>
        <p:spPr>
          <a:xfrm>
            <a:off x="442210" y="1350240"/>
            <a:ext cx="6351632" cy="4708981"/>
          </a:xfrm>
          <a:prstGeom prst="rect">
            <a:avLst/>
          </a:prstGeom>
          <a:noFill/>
        </p:spPr>
        <p:txBody>
          <a:bodyPr wrap="square" rtlCol="0">
            <a:spAutoFit/>
          </a:bodyPr>
          <a:lstStyle/>
          <a:p>
            <a:r>
              <a:rPr lang="en-US" altLang="ja-JP" sz="1000" b="1" u="sng" dirty="0">
                <a:latin typeface="Meiryo UI" panose="020B0604030504040204" pitchFamily="50" charset="-128"/>
                <a:ea typeface="Meiryo UI" panose="020B0604030504040204" pitchFamily="50" charset="-128"/>
                <a:cs typeface="Meiryo UI" panose="020B0604030504040204" pitchFamily="50" charset="-128"/>
              </a:rPr>
              <a:t>【</a:t>
            </a:r>
            <a:r>
              <a:rPr lang="ja-JP" altLang="en-US" sz="1000" b="1" u="sng" dirty="0">
                <a:latin typeface="Meiryo UI" panose="020B0604030504040204" pitchFamily="50" charset="-128"/>
                <a:ea typeface="Meiryo UI" panose="020B0604030504040204" pitchFamily="50" charset="-128"/>
                <a:cs typeface="Meiryo UI" panose="020B0604030504040204" pitchFamily="50" charset="-128"/>
              </a:rPr>
              <a:t>令和</a:t>
            </a:r>
            <a:r>
              <a:rPr lang="en-US" altLang="ja-JP" sz="1000" b="1" u="sng" dirty="0">
                <a:latin typeface="Meiryo UI" panose="020B0604030504040204" pitchFamily="50" charset="-128"/>
                <a:ea typeface="Meiryo UI" panose="020B0604030504040204" pitchFamily="50" charset="-128"/>
                <a:cs typeface="Meiryo UI" panose="020B0604030504040204" pitchFamily="50" charset="-128"/>
              </a:rPr>
              <a:t>7</a:t>
            </a:r>
            <a:r>
              <a:rPr lang="ja-JP" altLang="en-US" sz="1000" b="1" u="sng" dirty="0">
                <a:latin typeface="Meiryo UI" panose="020B0604030504040204" pitchFamily="50" charset="-128"/>
                <a:ea typeface="Meiryo UI" panose="020B0604030504040204" pitchFamily="50" charset="-128"/>
                <a:cs typeface="Meiryo UI" panose="020B0604030504040204" pitchFamily="50" charset="-128"/>
              </a:rPr>
              <a:t>年度実績</a:t>
            </a:r>
            <a:r>
              <a:rPr lang="en-US" altLang="ja-JP" sz="1000" b="1" u="sng" dirty="0">
                <a:latin typeface="Meiryo UI" panose="020B0604030504040204" pitchFamily="50" charset="-128"/>
                <a:ea typeface="Meiryo UI" panose="020B0604030504040204" pitchFamily="50" charset="-128"/>
                <a:cs typeface="Meiryo UI" panose="020B0604030504040204" pitchFamily="50" charset="-128"/>
              </a:rPr>
              <a:t>】</a:t>
            </a:r>
            <a:endParaRPr lang="ja-JP" altLang="en-US" sz="1000" b="1" u="sng" dirty="0">
              <a:latin typeface="Meiryo UI" panose="020B0604030504040204" pitchFamily="50" charset="-128"/>
              <a:ea typeface="Meiryo UI" panose="020B0604030504040204" pitchFamily="50" charset="-128"/>
              <a:cs typeface="Meiryo UI" panose="020B0604030504040204" pitchFamily="50" charset="-128"/>
            </a:endParaRPr>
          </a:p>
          <a:p>
            <a:pPr marL="180975" indent="-180975"/>
            <a:r>
              <a:rPr lang="ja-JP" altLang="en-US" sz="1000" dirty="0">
                <a:latin typeface="Meiryo UI" panose="020B0604030504040204" pitchFamily="50" charset="-128"/>
                <a:ea typeface="Meiryo UI" panose="020B0604030504040204" pitchFamily="50" charset="-128"/>
                <a:cs typeface="Meiryo UI" panose="020B0604030504040204" pitchFamily="50" charset="-128"/>
              </a:rPr>
              <a:t>①大阪湾</a:t>
            </a:r>
            <a:r>
              <a:rPr lang="en-US" altLang="ja-JP" sz="1000" dirty="0">
                <a:latin typeface="Meiryo UI" panose="020B0604030504040204" pitchFamily="50" charset="-128"/>
                <a:ea typeface="Meiryo UI" panose="020B0604030504040204" pitchFamily="50" charset="-128"/>
                <a:cs typeface="Meiryo UI" panose="020B0604030504040204" pitchFamily="50" charset="-128"/>
              </a:rPr>
              <a:t>MOBA</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リンク構想の推進</a:t>
            </a:r>
            <a:endParaRPr lang="ja-JP" altLang="en-US" sz="1000" b="1" dirty="0">
              <a:latin typeface="Meiryo UI" panose="020B0604030504040204" pitchFamily="50" charset="-128"/>
              <a:ea typeface="Meiryo UI" panose="020B0604030504040204" pitchFamily="50" charset="-128"/>
              <a:cs typeface="Meiryo UI" panose="020B0604030504040204" pitchFamily="50" charset="-128"/>
            </a:endParaRPr>
          </a:p>
          <a:p>
            <a:pPr marL="180975" indent="-180975"/>
            <a:r>
              <a:rPr lang="ja-JP" altLang="en-US" sz="1000" b="1" dirty="0">
                <a:latin typeface="Meiryo UI" panose="020B0604030504040204" pitchFamily="50" charset="-128"/>
                <a:ea typeface="Meiryo UI" panose="020B0604030504040204" pitchFamily="50" charset="-128"/>
                <a:cs typeface="Meiryo UI" panose="020B0604030504040204" pitchFamily="50" charset="-128"/>
              </a:rPr>
              <a:t>　・</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大阪・関西万博において大阪湾における今後のブルーカーボン生態系創出等の取組指針となる、おおさかブルーカーボン </a:t>
            </a:r>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a:p>
            <a:pPr marL="180975" indent="-180975"/>
            <a:r>
              <a:rPr lang="en-US" altLang="ja-JP" sz="1000" dirty="0">
                <a:latin typeface="Meiryo UI" panose="020B0604030504040204" pitchFamily="50" charset="-128"/>
                <a:ea typeface="Meiryo UI" panose="020B0604030504040204" pitchFamily="50" charset="-128"/>
                <a:cs typeface="Meiryo UI" panose="020B0604030504040204" pitchFamily="50" charset="-128"/>
              </a:rPr>
              <a:t>   </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宣言「藻場でつなげる！今の私（わたし）と、未来の魚庭（なにわ）」を発表した。（９月）</a:t>
            </a:r>
          </a:p>
          <a:p>
            <a:pPr marL="180975" indent="-180975"/>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a:p>
            <a:pPr marL="180975" indent="-180975"/>
            <a:r>
              <a:rPr lang="ja-JP" altLang="en-US" sz="1000" dirty="0">
                <a:latin typeface="Meiryo UI" panose="020B0604030504040204" pitchFamily="50" charset="-128"/>
                <a:ea typeface="Meiryo UI" panose="020B0604030504040204" pitchFamily="50" charset="-128"/>
                <a:cs typeface="Meiryo UI" panose="020B0604030504040204" pitchFamily="50" charset="-128"/>
              </a:rPr>
              <a:t>　・大阪湾ブルーカーボン生態系アライアンス（</a:t>
            </a:r>
            <a:r>
              <a:rPr lang="en-US" altLang="ja-JP" sz="1000" dirty="0">
                <a:latin typeface="Meiryo UI" panose="020B0604030504040204" pitchFamily="50" charset="-128"/>
                <a:ea typeface="Meiryo UI" panose="020B0604030504040204" pitchFamily="50" charset="-128"/>
                <a:cs typeface="Meiryo UI" panose="020B0604030504040204" pitchFamily="50" charset="-128"/>
              </a:rPr>
              <a:t>MOBA</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）会員と連携して、大阪湾におけるブルーカーボン生態系の取組や</a:t>
            </a:r>
          </a:p>
          <a:p>
            <a:pPr marL="180975" indent="-180975"/>
            <a:r>
              <a:rPr lang="ja-JP" altLang="en-US" sz="1000" dirty="0">
                <a:latin typeface="Meiryo UI" panose="020B0604030504040204" pitchFamily="50" charset="-128"/>
                <a:ea typeface="Meiryo UI" panose="020B0604030504040204" pitchFamily="50" charset="-128"/>
                <a:cs typeface="Meiryo UI" panose="020B0604030504040204" pitchFamily="50" charset="-128"/>
              </a:rPr>
              <a:t>　</a:t>
            </a:r>
            <a:r>
              <a:rPr lang="en-US" altLang="ja-JP" sz="1000" dirty="0">
                <a:latin typeface="Meiryo UI" panose="020B0604030504040204" pitchFamily="50" charset="-128"/>
                <a:ea typeface="Meiryo UI" panose="020B0604030504040204" pitchFamily="50" charset="-128"/>
                <a:cs typeface="Meiryo UI" panose="020B0604030504040204" pitchFamily="50" charset="-128"/>
              </a:rPr>
              <a:t> </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魅力を情報発信し、府民等への関心を深めた。また令和</a:t>
            </a:r>
            <a:r>
              <a:rPr lang="en-US" altLang="ja-JP" sz="1000" dirty="0">
                <a:latin typeface="Meiryo UI" panose="020B0604030504040204" pitchFamily="50" charset="-128"/>
                <a:ea typeface="Meiryo UI" panose="020B0604030504040204" pitchFamily="50" charset="-128"/>
                <a:cs typeface="Meiryo UI" panose="020B0604030504040204" pitchFamily="50" charset="-128"/>
              </a:rPr>
              <a:t>8</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年</a:t>
            </a:r>
            <a:r>
              <a:rPr lang="en-US" altLang="ja-JP" sz="1000" dirty="0">
                <a:latin typeface="Meiryo UI" panose="020B0604030504040204" pitchFamily="50" charset="-128"/>
                <a:ea typeface="Meiryo UI" panose="020B0604030504040204" pitchFamily="50" charset="-128"/>
                <a:cs typeface="Meiryo UI" panose="020B0604030504040204" pitchFamily="50" charset="-128"/>
              </a:rPr>
              <a:t>3</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月に</a:t>
            </a:r>
            <a:r>
              <a:rPr lang="en-US" altLang="ja-JP" sz="1000" dirty="0">
                <a:latin typeface="Meiryo UI" panose="020B0604030504040204" pitchFamily="50" charset="-128"/>
                <a:ea typeface="Meiryo UI" panose="020B0604030504040204" pitchFamily="50" charset="-128"/>
                <a:cs typeface="Meiryo UI" panose="020B0604030504040204" pitchFamily="50" charset="-128"/>
              </a:rPr>
              <a:t>MOBA</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会員との連携で、堺泉北港南泊地（なにわ</a:t>
            </a:r>
          </a:p>
          <a:p>
            <a:pPr marL="180975" indent="-180975"/>
            <a:r>
              <a:rPr lang="ja-JP" altLang="en-US" sz="1000" dirty="0">
                <a:latin typeface="Meiryo UI" panose="020B0604030504040204" pitchFamily="50" charset="-128"/>
                <a:ea typeface="Meiryo UI" panose="020B0604030504040204" pitchFamily="50" charset="-128"/>
                <a:cs typeface="Meiryo UI" panose="020B0604030504040204" pitchFamily="50" charset="-128"/>
              </a:rPr>
              <a:t>　 </a:t>
            </a:r>
            <a:r>
              <a:rPr lang="en-US" altLang="ja-JP" sz="1000" dirty="0">
                <a:latin typeface="Meiryo UI" panose="020B0604030504040204" pitchFamily="50" charset="-128"/>
                <a:ea typeface="Meiryo UI" panose="020B0604030504040204" pitchFamily="50" charset="-128"/>
                <a:cs typeface="Meiryo UI" panose="020B0604030504040204" pitchFamily="50" charset="-128"/>
              </a:rPr>
              <a:t>CHISHIKI</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浜）において海草の一種であるアマモの移植を行った。</a:t>
            </a:r>
          </a:p>
          <a:p>
            <a:pPr marL="180975" indent="-180975"/>
            <a:endParaRPr lang="ja-JP" altLang="en-US" sz="1000" dirty="0">
              <a:latin typeface="Meiryo UI" panose="020B0604030504040204" pitchFamily="50" charset="-128"/>
              <a:ea typeface="Meiryo UI" panose="020B0604030504040204" pitchFamily="50" charset="-128"/>
              <a:cs typeface="Meiryo UI" panose="020B0604030504040204" pitchFamily="50" charset="-128"/>
            </a:endParaRPr>
          </a:p>
          <a:p>
            <a:pPr marL="180975" indent="-180975"/>
            <a:r>
              <a:rPr lang="ja-JP" altLang="en-US" sz="1000" dirty="0">
                <a:latin typeface="Meiryo UI" panose="020B0604030504040204" pitchFamily="50" charset="-128"/>
                <a:ea typeface="Meiryo UI" panose="020B0604030504040204" pitchFamily="50" charset="-128"/>
                <a:cs typeface="Meiryo UI" panose="020B0604030504040204" pitchFamily="50" charset="-128"/>
              </a:rPr>
              <a:t>  ・大阪湾におけるブルーカーボン生態系創出参入支援のため、大阪湾におけるブルーカーボンクレジット申請の手引きを</a:t>
            </a:r>
          </a:p>
          <a:p>
            <a:pPr marL="180975" indent="-180975"/>
            <a:r>
              <a:rPr lang="ja-JP" altLang="en-US" sz="1000" dirty="0">
                <a:latin typeface="Meiryo UI" panose="020B0604030504040204" pitchFamily="50" charset="-128"/>
                <a:ea typeface="Meiryo UI" panose="020B0604030504040204" pitchFamily="50" charset="-128"/>
                <a:cs typeface="Meiryo UI" panose="020B0604030504040204" pitchFamily="50" charset="-128"/>
              </a:rPr>
              <a:t>　 作成した。</a:t>
            </a:r>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a:p>
            <a:pPr marL="180975" indent="-180975"/>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a:p>
            <a:pPr marL="180975" indent="-180975"/>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a:p>
            <a:pPr marL="180975" indent="-180975"/>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a:p>
            <a:pPr marL="180975" indent="-180975"/>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a:p>
            <a:pPr marL="180975" indent="-180975"/>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a:p>
            <a:pPr marL="180975" indent="-180975"/>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a:p>
            <a:pPr marL="180975" indent="-180975"/>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a:p>
            <a:pPr marL="180975" indent="-180975"/>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a:p>
            <a:pPr marL="180975" indent="-180975"/>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a:p>
            <a:pPr marL="180975" indent="-180975"/>
            <a:endParaRPr lang="ja-JP" altLang="en-US" sz="1000" dirty="0">
              <a:latin typeface="Meiryo UI" panose="020B0604030504040204" pitchFamily="50" charset="-128"/>
              <a:ea typeface="Meiryo UI" panose="020B0604030504040204" pitchFamily="50" charset="-128"/>
              <a:cs typeface="Meiryo UI" panose="020B0604030504040204" pitchFamily="50" charset="-128"/>
            </a:endParaRPr>
          </a:p>
          <a:p>
            <a:pPr marL="180975" indent="-180975"/>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a:p>
            <a:pPr marL="180975" indent="-180975"/>
            <a:endParaRPr lang="ja-JP" altLang="en-US" sz="1000" dirty="0">
              <a:latin typeface="Meiryo UI" panose="020B0604030504040204" pitchFamily="50" charset="-128"/>
              <a:ea typeface="Meiryo UI" panose="020B0604030504040204" pitchFamily="50" charset="-128"/>
              <a:cs typeface="Meiryo UI" panose="020B0604030504040204" pitchFamily="50" charset="-128"/>
            </a:endParaRPr>
          </a:p>
          <a:p>
            <a:pPr marL="180975" indent="-180975"/>
            <a:r>
              <a:rPr lang="ja-JP" altLang="en-US" sz="1000" dirty="0">
                <a:latin typeface="Meiryo UI" panose="020B0604030504040204" pitchFamily="50" charset="-128"/>
                <a:ea typeface="Meiryo UI" panose="020B0604030504040204" pitchFamily="50" charset="-128"/>
                <a:cs typeface="Meiryo UI" panose="020B0604030504040204" pitchFamily="50" charset="-128"/>
              </a:rPr>
              <a:t> ②大阪湾奥部における藻場等の創出</a:t>
            </a:r>
          </a:p>
          <a:p>
            <a:pPr marL="180975" indent="-180975"/>
            <a:r>
              <a:rPr lang="ja-JP" altLang="en-US" sz="1000" b="1" dirty="0">
                <a:latin typeface="Meiryo UI" panose="020B0604030504040204" pitchFamily="50" charset="-128"/>
                <a:ea typeface="Meiryo UI" panose="020B0604030504040204" pitchFamily="50" charset="-128"/>
                <a:cs typeface="Meiryo UI" panose="020B0604030504040204" pitchFamily="50" charset="-128"/>
              </a:rPr>
              <a:t>　 ・</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令和</a:t>
            </a:r>
            <a:r>
              <a:rPr lang="en-US" altLang="ja-JP" sz="1000" dirty="0">
                <a:latin typeface="Meiryo UI" panose="020B0604030504040204" pitchFamily="50" charset="-128"/>
                <a:ea typeface="Meiryo UI" panose="020B0604030504040204" pitchFamily="50" charset="-128"/>
                <a:cs typeface="Meiryo UI" panose="020B0604030504040204" pitchFamily="50" charset="-128"/>
              </a:rPr>
              <a:t>6</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年</a:t>
            </a:r>
            <a:r>
              <a:rPr lang="en-US" altLang="ja-JP" sz="1000" dirty="0">
                <a:latin typeface="Meiryo UI" panose="020B0604030504040204" pitchFamily="50" charset="-128"/>
                <a:ea typeface="Meiryo UI" panose="020B0604030504040204" pitchFamily="50" charset="-128"/>
                <a:cs typeface="Meiryo UI" panose="020B0604030504040204" pitchFamily="50" charset="-128"/>
              </a:rPr>
              <a:t>12</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月から令和</a:t>
            </a:r>
            <a:r>
              <a:rPr lang="en-US" altLang="ja-JP" sz="1000" dirty="0">
                <a:latin typeface="Meiryo UI" panose="020B0604030504040204" pitchFamily="50" charset="-128"/>
                <a:ea typeface="Meiryo UI" panose="020B0604030504040204" pitchFamily="50" charset="-128"/>
                <a:cs typeface="Meiryo UI" panose="020B0604030504040204" pitchFamily="50" charset="-128"/>
              </a:rPr>
              <a:t>7</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年</a:t>
            </a:r>
            <a:r>
              <a:rPr lang="en-US" altLang="ja-JP" sz="1000" dirty="0">
                <a:latin typeface="Meiryo UI" panose="020B0604030504040204" pitchFamily="50" charset="-128"/>
                <a:ea typeface="Meiryo UI" panose="020B0604030504040204" pitchFamily="50" charset="-128"/>
                <a:cs typeface="Meiryo UI" panose="020B0604030504040204" pitchFamily="50" charset="-128"/>
              </a:rPr>
              <a:t>1</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月にかけて公募により選定された</a:t>
            </a:r>
            <a:r>
              <a:rPr lang="en-US" altLang="ja-JP" sz="1000" dirty="0">
                <a:latin typeface="Meiryo UI" panose="020B0604030504040204" pitchFamily="50" charset="-128"/>
                <a:ea typeface="Meiryo UI" panose="020B0604030504040204" pitchFamily="50" charset="-128"/>
                <a:cs typeface="Meiryo UI" panose="020B0604030504040204" pitchFamily="50" charset="-128"/>
              </a:rPr>
              <a:t>4</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事業者により藻場創出事業（藻類定着基質等の</a:t>
            </a:r>
          </a:p>
          <a:p>
            <a:pPr marL="180975" indent="-180975"/>
            <a:r>
              <a:rPr lang="ja-JP" altLang="en-US" sz="1000" dirty="0">
                <a:latin typeface="Meiryo UI" panose="020B0604030504040204" pitchFamily="50" charset="-128"/>
                <a:ea typeface="Meiryo UI" panose="020B0604030504040204" pitchFamily="50" charset="-128"/>
                <a:cs typeface="Meiryo UI" panose="020B0604030504040204" pitchFamily="50" charset="-128"/>
              </a:rPr>
              <a:t>　  設置）を実施、令和</a:t>
            </a:r>
            <a:r>
              <a:rPr lang="en-US" altLang="ja-JP" sz="1000" dirty="0">
                <a:latin typeface="Meiryo UI" panose="020B0604030504040204" pitchFamily="50" charset="-128"/>
                <a:ea typeface="Meiryo UI" panose="020B0604030504040204" pitchFamily="50" charset="-128"/>
                <a:cs typeface="Meiryo UI" panose="020B0604030504040204" pitchFamily="50" charset="-128"/>
              </a:rPr>
              <a:t>7</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年</a:t>
            </a:r>
            <a:r>
              <a:rPr lang="en-US" altLang="ja-JP" sz="1000" dirty="0">
                <a:latin typeface="Meiryo UI" panose="020B0604030504040204" pitchFamily="50" charset="-128"/>
                <a:ea typeface="Meiryo UI" panose="020B0604030504040204" pitchFamily="50" charset="-128"/>
                <a:cs typeface="Meiryo UI" panose="020B0604030504040204" pitchFamily="50" charset="-128"/>
              </a:rPr>
              <a:t>3</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月、</a:t>
            </a:r>
            <a:r>
              <a:rPr lang="en-US" altLang="ja-JP" sz="1000" dirty="0">
                <a:latin typeface="Meiryo UI" panose="020B0604030504040204" pitchFamily="50" charset="-128"/>
                <a:ea typeface="Meiryo UI" panose="020B0604030504040204" pitchFamily="50" charset="-128"/>
                <a:cs typeface="Meiryo UI" panose="020B0604030504040204" pitchFamily="50" charset="-128"/>
              </a:rPr>
              <a:t>5</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月に実施したモニタリングにおいて藻類の定着が確認された。</a:t>
            </a:r>
          </a:p>
          <a:p>
            <a:pPr marL="180975" indent="-180975"/>
            <a:endParaRPr lang="ja-JP" altLang="en-US" sz="1000" dirty="0">
              <a:latin typeface="Meiryo UI" panose="020B0604030504040204" pitchFamily="50" charset="-128"/>
              <a:ea typeface="Meiryo UI" panose="020B0604030504040204" pitchFamily="50" charset="-128"/>
              <a:cs typeface="Meiryo UI" panose="020B0604030504040204" pitchFamily="50" charset="-128"/>
            </a:endParaRPr>
          </a:p>
          <a:p>
            <a:pPr marL="180975" indent="-180975"/>
            <a:r>
              <a:rPr lang="ja-JP" altLang="en-US" sz="1000" dirty="0">
                <a:latin typeface="Meiryo UI" panose="020B0604030504040204" pitchFamily="50" charset="-128"/>
                <a:ea typeface="Meiryo UI" panose="020B0604030504040204" pitchFamily="50" charset="-128"/>
                <a:cs typeface="Meiryo UI" panose="020B0604030504040204" pitchFamily="50" charset="-128"/>
              </a:rPr>
              <a:t> ③大阪湾南部海域における藻場造成（再掲）</a:t>
            </a:r>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a:p>
            <a:pPr marL="126000" indent="-64800" algn="just"/>
            <a:r>
              <a:rPr lang="ja-JP" altLang="en-US" sz="1000" dirty="0">
                <a:latin typeface="Meiryo UI" panose="020B0604030504040204" pitchFamily="50" charset="-128"/>
                <a:ea typeface="Meiryo UI" panose="020B0604030504040204" pitchFamily="50" charset="-128"/>
                <a:cs typeface="Meiryo UI" panose="020B0604030504040204" pitchFamily="50" charset="-128"/>
              </a:rPr>
              <a:t>　　　</a:t>
            </a:r>
            <a:r>
              <a:rPr lang="en-US" altLang="ja-JP" sz="1000" dirty="0">
                <a:latin typeface="Meiryo UI" panose="020B0604030504040204" pitchFamily="50" charset="-128"/>
                <a:ea typeface="Meiryo UI" panose="020B0604030504040204" pitchFamily="50" charset="-128"/>
                <a:cs typeface="Meiryo UI" panose="020B0604030504040204" pitchFamily="50" charset="-128"/>
              </a:rPr>
              <a:t>※</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施策</a:t>
            </a:r>
            <a:r>
              <a:rPr lang="en-US" altLang="ja-JP" sz="1000" dirty="0">
                <a:latin typeface="Meiryo UI" panose="020B0604030504040204" pitchFamily="50" charset="-128"/>
                <a:ea typeface="Meiryo UI" panose="020B0604030504040204" pitchFamily="50" charset="-128"/>
                <a:cs typeface="Meiryo UI" panose="020B0604030504040204" pitchFamily="50" charset="-128"/>
              </a:rPr>
              <a:t>1</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②参照</a:t>
            </a:r>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62" name="テキスト ボックス 61"/>
          <p:cNvSpPr txBox="1"/>
          <p:nvPr/>
        </p:nvSpPr>
        <p:spPr>
          <a:xfrm>
            <a:off x="494683" y="6393160"/>
            <a:ext cx="6299159" cy="1785104"/>
          </a:xfrm>
          <a:prstGeom prst="rect">
            <a:avLst/>
          </a:prstGeom>
          <a:noFill/>
        </p:spPr>
        <p:txBody>
          <a:bodyPr wrap="square" rtlCol="0">
            <a:spAutoFit/>
          </a:bodyPr>
          <a:lstStyle/>
          <a:p>
            <a:r>
              <a:rPr lang="en-US" altLang="ja-JP" sz="1000" b="1" u="sng" dirty="0">
                <a:latin typeface="Meiryo UI" panose="020B0604030504040204" pitchFamily="50" charset="-128"/>
                <a:ea typeface="Meiryo UI" panose="020B0604030504040204" pitchFamily="50" charset="-128"/>
                <a:cs typeface="Meiryo UI" panose="020B0604030504040204" pitchFamily="50" charset="-128"/>
              </a:rPr>
              <a:t>【</a:t>
            </a:r>
            <a:r>
              <a:rPr lang="ja-JP" altLang="en-US" sz="1000" b="1" u="sng" dirty="0">
                <a:latin typeface="Meiryo UI" panose="020B0604030504040204" pitchFamily="50" charset="-128"/>
                <a:ea typeface="Meiryo UI" panose="020B0604030504040204" pitchFamily="50" charset="-128"/>
                <a:cs typeface="Meiryo UI" panose="020B0604030504040204" pitchFamily="50" charset="-128"/>
              </a:rPr>
              <a:t>令和</a:t>
            </a:r>
            <a:r>
              <a:rPr lang="en-US" altLang="ja-JP" sz="1000" b="1" u="sng" dirty="0">
                <a:latin typeface="Meiryo UI" panose="020B0604030504040204" pitchFamily="50" charset="-128"/>
                <a:ea typeface="Meiryo UI" panose="020B0604030504040204" pitchFamily="50" charset="-128"/>
                <a:cs typeface="Meiryo UI" panose="020B0604030504040204" pitchFamily="50" charset="-128"/>
              </a:rPr>
              <a:t>8</a:t>
            </a:r>
            <a:r>
              <a:rPr lang="ja-JP" altLang="en-US" sz="1000" b="1" u="sng" dirty="0">
                <a:latin typeface="Meiryo UI" panose="020B0604030504040204" pitchFamily="50" charset="-128"/>
                <a:ea typeface="Meiryo UI" panose="020B0604030504040204" pitchFamily="50" charset="-128"/>
                <a:cs typeface="Meiryo UI" panose="020B0604030504040204" pitchFamily="50" charset="-128"/>
              </a:rPr>
              <a:t>年度取組予定</a:t>
            </a:r>
            <a:r>
              <a:rPr lang="en-US" altLang="ja-JP" sz="1000" b="1" u="sng" dirty="0">
                <a:latin typeface="Meiryo UI" panose="020B0604030504040204" pitchFamily="50" charset="-128"/>
                <a:ea typeface="Meiryo UI" panose="020B0604030504040204" pitchFamily="50" charset="-128"/>
                <a:cs typeface="Meiryo UI" panose="020B0604030504040204" pitchFamily="50" charset="-128"/>
              </a:rPr>
              <a:t>】</a:t>
            </a:r>
            <a:endParaRPr lang="ja-JP" altLang="en-US" sz="1000" b="1" u="sng" dirty="0">
              <a:latin typeface="Meiryo UI" panose="020B0604030504040204" pitchFamily="50" charset="-128"/>
              <a:ea typeface="Meiryo UI" panose="020B0604030504040204" pitchFamily="50" charset="-128"/>
              <a:cs typeface="Meiryo UI" panose="020B0604030504040204" pitchFamily="50" charset="-128"/>
            </a:endParaRPr>
          </a:p>
          <a:p>
            <a:pPr marL="180975" indent="-180975"/>
            <a:r>
              <a:rPr lang="ja-JP" altLang="en-US" sz="1000" dirty="0">
                <a:latin typeface="Meiryo UI" panose="020B0604030504040204" pitchFamily="50" charset="-128"/>
                <a:ea typeface="Meiryo UI" panose="020B0604030504040204" pitchFamily="50" charset="-128"/>
                <a:cs typeface="Meiryo UI" panose="020B0604030504040204" pitchFamily="50" charset="-128"/>
              </a:rPr>
              <a:t>①大阪湾</a:t>
            </a:r>
            <a:r>
              <a:rPr lang="en-US" altLang="ja-JP" sz="1000" dirty="0">
                <a:latin typeface="Meiryo UI" panose="020B0604030504040204" pitchFamily="50" charset="-128"/>
                <a:ea typeface="Meiryo UI" panose="020B0604030504040204" pitchFamily="50" charset="-128"/>
                <a:cs typeface="Meiryo UI" panose="020B0604030504040204" pitchFamily="50" charset="-128"/>
              </a:rPr>
              <a:t>MOBA</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リンク構想の推進</a:t>
            </a:r>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a:p>
            <a:pPr marL="180975" indent="-180975"/>
            <a:r>
              <a:rPr lang="ja-JP" altLang="en-US" sz="1000" dirty="0">
                <a:latin typeface="Meiryo UI" panose="020B0604030504040204" pitchFamily="50" charset="-128"/>
                <a:ea typeface="Meiryo UI" panose="020B0604030504040204" pitchFamily="50" charset="-128"/>
                <a:cs typeface="Meiryo UI" panose="020B0604030504040204" pitchFamily="50" charset="-128"/>
              </a:rPr>
              <a:t>　・大阪湾におけるブルーカーボン生態系（藻場・干潟）のミッシングリンクとなっている湾奥部における藻場等の創出や</a:t>
            </a:r>
          </a:p>
          <a:p>
            <a:pPr marL="180975" indent="-180975"/>
            <a:r>
              <a:rPr lang="ja-JP" altLang="en-US" sz="1000" dirty="0">
                <a:latin typeface="Meiryo UI" panose="020B0604030504040204" pitchFamily="50" charset="-128"/>
                <a:ea typeface="Meiryo UI" panose="020B0604030504040204" pitchFamily="50" charset="-128"/>
                <a:cs typeface="Meiryo UI" panose="020B0604030504040204" pitchFamily="50" charset="-128"/>
              </a:rPr>
              <a:t>   湾南部や西部における保全・再生を大阪・関西万博等を契機とした民間企業や地域団体等と連携して加速化する</a:t>
            </a:r>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a:p>
            <a:pPr marL="180975" indent="-180975"/>
            <a:r>
              <a:rPr lang="ja-JP" altLang="en-US" sz="1000" dirty="0">
                <a:latin typeface="Meiryo UI" panose="020B0604030504040204" pitchFamily="50" charset="-128"/>
                <a:ea typeface="Meiryo UI" panose="020B0604030504040204" pitchFamily="50" charset="-128"/>
                <a:cs typeface="Meiryo UI" panose="020B0604030504040204" pitchFamily="50" charset="-128"/>
              </a:rPr>
              <a:t>　 ことにより、大阪湾沿岸をブルーカーボン生態系の回廊（コリドー）でつなぐ「大阪湾</a:t>
            </a:r>
            <a:r>
              <a:rPr lang="en-US" altLang="ja-JP" sz="1000" dirty="0">
                <a:latin typeface="Meiryo UI" panose="020B0604030504040204" pitchFamily="50" charset="-128"/>
                <a:ea typeface="Meiryo UI" panose="020B0604030504040204" pitchFamily="50" charset="-128"/>
                <a:cs typeface="Meiryo UI" panose="020B0604030504040204" pitchFamily="50" charset="-128"/>
              </a:rPr>
              <a:t>МО</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ＢＡリンク構想」を推進する。</a:t>
            </a:r>
          </a:p>
          <a:p>
            <a:pPr marL="180975" indent="-180975"/>
            <a:endParaRPr lang="ja-JP" altLang="en-US" sz="1000" b="1" dirty="0">
              <a:latin typeface="Meiryo UI" panose="020B0604030504040204" pitchFamily="50" charset="-128"/>
              <a:ea typeface="Meiryo UI" panose="020B0604030504040204" pitchFamily="50" charset="-128"/>
              <a:cs typeface="Meiryo UI" panose="020B0604030504040204" pitchFamily="50" charset="-128"/>
            </a:endParaRPr>
          </a:p>
          <a:p>
            <a:pPr marL="180975" indent="-180975"/>
            <a:r>
              <a:rPr lang="ja-JP" altLang="en-US" sz="1000" dirty="0">
                <a:latin typeface="Meiryo UI" panose="020B0604030504040204" pitchFamily="50" charset="-128"/>
                <a:ea typeface="Meiryo UI" panose="020B0604030504040204" pitchFamily="50" charset="-128"/>
                <a:cs typeface="Meiryo UI" panose="020B0604030504040204" pitchFamily="50" charset="-128"/>
              </a:rPr>
              <a:t>②大阪湾奥部における藻場等の創出</a:t>
            </a:r>
          </a:p>
          <a:p>
            <a:pPr marL="180975" indent="-180975"/>
            <a:r>
              <a:rPr lang="ja-JP" altLang="en-US" sz="1000" dirty="0">
                <a:latin typeface="Meiryo UI" panose="020B0604030504040204" pitchFamily="50" charset="-128"/>
                <a:ea typeface="Meiryo UI" panose="020B0604030504040204" pitchFamily="50" charset="-128"/>
                <a:cs typeface="Meiryo UI" panose="020B0604030504040204" pitchFamily="50" charset="-128"/>
              </a:rPr>
              <a:t>　・引き続き藻場創出状況のモニタリングを実施し、創出状況によりブルーカーボンクレジットの申請を検討する。</a:t>
            </a:r>
            <a:endParaRPr lang="ja-JP" altLang="en-US" sz="1000" b="1" dirty="0">
              <a:latin typeface="Meiryo UI" panose="020B0604030504040204" pitchFamily="50" charset="-128"/>
              <a:ea typeface="Meiryo UI" panose="020B0604030504040204" pitchFamily="50" charset="-128"/>
              <a:cs typeface="Meiryo UI" panose="020B0604030504040204" pitchFamily="50" charset="-128"/>
            </a:endParaRPr>
          </a:p>
          <a:p>
            <a:pPr marL="180975" indent="-180975"/>
            <a:endParaRPr lang="ja-JP" altLang="en-US" sz="1000" b="1" dirty="0">
              <a:latin typeface="Meiryo UI" panose="020B0604030504040204" pitchFamily="50" charset="-128"/>
              <a:ea typeface="Meiryo UI" panose="020B0604030504040204" pitchFamily="50" charset="-128"/>
              <a:cs typeface="Meiryo UI" panose="020B0604030504040204" pitchFamily="50" charset="-128"/>
            </a:endParaRPr>
          </a:p>
          <a:p>
            <a:pPr marL="180975" indent="-180975"/>
            <a:r>
              <a:rPr lang="ja-JP" altLang="en-US" sz="1000" b="1" dirty="0">
                <a:latin typeface="Meiryo UI" panose="020B0604030504040204" pitchFamily="50" charset="-128"/>
                <a:ea typeface="Meiryo UI" panose="020B0604030504040204" pitchFamily="50" charset="-128"/>
                <a:cs typeface="Meiryo UI" panose="020B0604030504040204" pitchFamily="50" charset="-128"/>
              </a:rPr>
              <a:t>③</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大阪湾南部海域における藻場造成（再掲）</a:t>
            </a:r>
          </a:p>
          <a:p>
            <a:pPr marL="180975" indent="-180975"/>
            <a:r>
              <a:rPr lang="ja-JP" altLang="en-US" sz="1000" dirty="0">
                <a:latin typeface="Meiryo UI" panose="020B0604030504040204" pitchFamily="50" charset="-128"/>
                <a:ea typeface="Meiryo UI" panose="020B0604030504040204" pitchFamily="50" charset="-128"/>
                <a:cs typeface="Meiryo UI" panose="020B0604030504040204" pitchFamily="50" charset="-128"/>
              </a:rPr>
              <a:t>　　　</a:t>
            </a:r>
            <a:r>
              <a:rPr lang="en-US" altLang="ja-JP" sz="1000" dirty="0">
                <a:latin typeface="Meiryo UI" panose="020B0604030504040204" pitchFamily="50" charset="-128"/>
                <a:ea typeface="Meiryo UI" panose="020B0604030504040204" pitchFamily="50" charset="-128"/>
                <a:cs typeface="Meiryo UI" panose="020B0604030504040204" pitchFamily="50" charset="-128"/>
              </a:rPr>
              <a:t>※</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施策</a:t>
            </a:r>
            <a:r>
              <a:rPr lang="en-US" altLang="ja-JP" sz="1000" dirty="0">
                <a:latin typeface="Meiryo UI" panose="020B0604030504040204" pitchFamily="50" charset="-128"/>
                <a:ea typeface="Meiryo UI" panose="020B0604030504040204" pitchFamily="50" charset="-128"/>
                <a:cs typeface="Meiryo UI" panose="020B0604030504040204" pitchFamily="50" charset="-128"/>
              </a:rPr>
              <a:t>1</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②参照</a:t>
            </a:r>
            <a:endParaRPr lang="en-US" altLang="ja-JP" sz="1000" b="1" dirty="0">
              <a:latin typeface="Meiryo UI" panose="020B0604030504040204" pitchFamily="50" charset="-128"/>
              <a:ea typeface="Meiryo UI" panose="020B0604030504040204" pitchFamily="50" charset="-128"/>
              <a:cs typeface="Meiryo UI" panose="020B0604030504040204" pitchFamily="50" charset="-128"/>
            </a:endParaRPr>
          </a:p>
        </p:txBody>
      </p:sp>
      <p:pic>
        <p:nvPicPr>
          <p:cNvPr id="22" name="図 21" descr="宣言発表">
            <a:extLst>
              <a:ext uri="{FF2B5EF4-FFF2-40B4-BE49-F238E27FC236}">
                <a16:creationId xmlns:a16="http://schemas.microsoft.com/office/drawing/2014/main" id="{4975F441-3CAC-45F1-AF7B-7B5E8DF3264C}"/>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51999" y="3194301"/>
            <a:ext cx="1800838" cy="1167826"/>
          </a:xfrm>
          <a:prstGeom prst="rect">
            <a:avLst/>
          </a:prstGeom>
          <a:noFill/>
          <a:extLst>
            <a:ext uri="{909E8E84-426E-40DD-AFC4-6F175D3DCCD1}">
              <a14:hiddenFill xmlns:a14="http://schemas.microsoft.com/office/drawing/2010/main">
                <a:solidFill>
                  <a:srgbClr val="FFFFFF"/>
                </a:solidFill>
              </a14:hiddenFill>
            </a:ext>
          </a:extLst>
        </p:spPr>
      </p:pic>
      <p:pic>
        <p:nvPicPr>
          <p:cNvPr id="26" name="図 25" descr="B202505">
            <a:extLst>
              <a:ext uri="{FF2B5EF4-FFF2-40B4-BE49-F238E27FC236}">
                <a16:creationId xmlns:a16="http://schemas.microsoft.com/office/drawing/2014/main" id="{6CAABF44-23CC-4F9E-8ECB-8AAC14E8DCC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49115" y="3194301"/>
            <a:ext cx="1800838" cy="1167826"/>
          </a:xfrm>
          <a:prstGeom prst="rect">
            <a:avLst/>
          </a:prstGeom>
          <a:noFill/>
          <a:extLst>
            <a:ext uri="{909E8E84-426E-40DD-AFC4-6F175D3DCCD1}">
              <a14:hiddenFill xmlns:a14="http://schemas.microsoft.com/office/drawing/2010/main">
                <a:solidFill>
                  <a:srgbClr val="FFFFFF"/>
                </a:solidFill>
              </a14:hiddenFill>
            </a:ext>
          </a:extLst>
        </p:spPr>
      </p:pic>
      <p:sp>
        <p:nvSpPr>
          <p:cNvPr id="27" name="テキスト ボックス 6">
            <a:extLst>
              <a:ext uri="{FF2B5EF4-FFF2-40B4-BE49-F238E27FC236}">
                <a16:creationId xmlns:a16="http://schemas.microsoft.com/office/drawing/2014/main" id="{83903E67-4490-46DC-9EE7-422E2FD21517}"/>
              </a:ext>
            </a:extLst>
          </p:cNvPr>
          <p:cNvSpPr txBox="1"/>
          <p:nvPr/>
        </p:nvSpPr>
        <p:spPr>
          <a:xfrm>
            <a:off x="3749115" y="4349709"/>
            <a:ext cx="1935758" cy="230832"/>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r>
              <a:rPr kumimoji="1" lang="ja-JP" altLang="en-US" sz="900" b="1" dirty="0"/>
              <a:t>咲洲西護岸における藻場創出状況</a:t>
            </a:r>
          </a:p>
        </p:txBody>
      </p:sp>
      <p:sp>
        <p:nvSpPr>
          <p:cNvPr id="13" name="テキスト ボックス 12">
            <a:extLst>
              <a:ext uri="{FF2B5EF4-FFF2-40B4-BE49-F238E27FC236}">
                <a16:creationId xmlns:a16="http://schemas.microsoft.com/office/drawing/2014/main" id="{A8351F1F-A27B-4162-8975-98F48286267E}"/>
              </a:ext>
            </a:extLst>
          </p:cNvPr>
          <p:cNvSpPr txBox="1"/>
          <p:nvPr/>
        </p:nvSpPr>
        <p:spPr>
          <a:xfrm>
            <a:off x="99392" y="253052"/>
            <a:ext cx="6858000" cy="307777"/>
          </a:xfrm>
          <a:prstGeom prst="rect">
            <a:avLst/>
          </a:prstGeom>
          <a:noFill/>
        </p:spPr>
        <p:txBody>
          <a:bodyPr wrap="square" rtlCol="0">
            <a:spAutoFit/>
          </a:bodyPr>
          <a:lstStyle/>
          <a:p>
            <a:r>
              <a:rPr kumimoji="1" lang="ja-JP" altLang="en-US" sz="1400" b="1" dirty="0">
                <a:latin typeface="Meiryo UI" panose="020B0604030504040204" pitchFamily="50" charset="-128"/>
                <a:ea typeface="Meiryo UI" panose="020B0604030504040204" pitchFamily="50" charset="-128"/>
                <a:cs typeface="Meiryo UI" panose="020B0604030504040204" pitchFamily="50" charset="-128"/>
              </a:rPr>
              <a:t>　　　施策体系</a:t>
            </a:r>
            <a:r>
              <a:rPr lang="ja-JP" altLang="en-US" sz="1400" b="1" dirty="0">
                <a:latin typeface="Meiryo UI" panose="020B0604030504040204" pitchFamily="50" charset="-128"/>
                <a:ea typeface="Meiryo UI" panose="020B0604030504040204" pitchFamily="50" charset="-128"/>
                <a:cs typeface="Meiryo UI" panose="020B0604030504040204" pitchFamily="50" charset="-128"/>
              </a:rPr>
              <a:t>　</a:t>
            </a:r>
            <a:r>
              <a:rPr kumimoji="1" lang="ja-JP" altLang="en-US" sz="1400" b="1" dirty="0">
                <a:latin typeface="Meiryo UI" panose="020B0604030504040204" pitchFamily="50" charset="-128"/>
                <a:ea typeface="Meiryo UI" panose="020B0604030504040204" pitchFamily="50" charset="-128"/>
                <a:cs typeface="Meiryo UI" panose="020B0604030504040204" pitchFamily="50" charset="-128"/>
              </a:rPr>
              <a:t>②大阪湾の豊かな環境の保全・再生・創出 　　　　　　</a:t>
            </a:r>
            <a:endParaRPr kumimoji="1" lang="en-US" altLang="ja-JP" sz="1400" b="1"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3" name="スライド番号プレースホルダー 2">
            <a:extLst>
              <a:ext uri="{FF2B5EF4-FFF2-40B4-BE49-F238E27FC236}">
                <a16:creationId xmlns:a16="http://schemas.microsoft.com/office/drawing/2014/main" id="{0DB033DE-E4CF-4D6A-8ED2-83021ADB6642}"/>
              </a:ext>
            </a:extLst>
          </p:cNvPr>
          <p:cNvSpPr>
            <a:spLocks noGrp="1"/>
          </p:cNvSpPr>
          <p:nvPr>
            <p:ph type="sldNum" sz="quarter" idx="12"/>
          </p:nvPr>
        </p:nvSpPr>
        <p:spPr>
          <a:xfrm>
            <a:off x="2636428" y="9581739"/>
            <a:ext cx="1600200" cy="291302"/>
          </a:xfrm>
        </p:spPr>
        <p:txBody>
          <a:bodyPr/>
          <a:lstStyle/>
          <a:p>
            <a:pPr algn="ctr"/>
            <a:fld id="{831CA8E7-D69B-4FB5-B8F3-0C5F199F2C37}" type="slidenum">
              <a:rPr kumimoji="1" lang="ja-JP" altLang="en-US" smtClean="0"/>
              <a:pPr algn="ctr"/>
              <a:t>13</a:t>
            </a:fld>
            <a:endParaRPr kumimoji="1" lang="ja-JP" altLang="en-US" dirty="0"/>
          </a:p>
        </p:txBody>
      </p:sp>
      <p:sp>
        <p:nvSpPr>
          <p:cNvPr id="11" name="テキスト ボックス 6">
            <a:extLst>
              <a:ext uri="{FF2B5EF4-FFF2-40B4-BE49-F238E27FC236}">
                <a16:creationId xmlns:a16="http://schemas.microsoft.com/office/drawing/2014/main" id="{F99F3750-E213-4C7E-AB3C-2A0B246C0015}"/>
              </a:ext>
            </a:extLst>
          </p:cNvPr>
          <p:cNvSpPr txBox="1"/>
          <p:nvPr/>
        </p:nvSpPr>
        <p:spPr>
          <a:xfrm>
            <a:off x="1297667" y="4354765"/>
            <a:ext cx="1811219" cy="230832"/>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r>
              <a:rPr kumimoji="1" lang="ja-JP" altLang="en-US" sz="900" b="1" dirty="0"/>
              <a:t>大阪・関西万博会場で発表</a:t>
            </a:r>
          </a:p>
        </p:txBody>
      </p:sp>
    </p:spTree>
    <p:extLst>
      <p:ext uri="{BB962C8B-B14F-4D97-AF65-F5344CB8AC3E}">
        <p14:creationId xmlns:p14="http://schemas.microsoft.com/office/powerpoint/2010/main" val="423476423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 name="テキスト ボックス 2"/>
          <p:cNvSpPr txBox="1">
            <a:spLocks noChangeArrowheads="1"/>
          </p:cNvSpPr>
          <p:nvPr/>
        </p:nvSpPr>
        <p:spPr bwMode="auto">
          <a:xfrm>
            <a:off x="543370" y="413949"/>
            <a:ext cx="648000" cy="455699"/>
          </a:xfrm>
          <a:prstGeom prst="roundRect">
            <a:avLst>
              <a:gd name="adj" fmla="val 24293"/>
            </a:avLst>
          </a:prstGeom>
          <a:solidFill>
            <a:srgbClr val="000099"/>
          </a:solidFill>
          <a:ln w="9525">
            <a:noFill/>
            <a:miter lim="800000"/>
            <a:headEnd/>
            <a:tailEnd/>
          </a:ln>
        </p:spPr>
        <p:txBody>
          <a:bodyPr rot="0" vert="horz" wrap="square" lIns="91440" tIns="45720" rIns="91440" bIns="45720" anchor="ctr" anchorCtr="0">
            <a:noAutofit/>
          </a:bodyPr>
          <a:lstStyle/>
          <a:p>
            <a:pPr algn="ctr">
              <a:spcAft>
                <a:spcPts val="0"/>
              </a:spcAft>
            </a:pPr>
            <a:r>
              <a:rPr lang="ja-JP" altLang="en-US" sz="900" b="1" kern="100" dirty="0">
                <a:solidFill>
                  <a:schemeClr val="bg1"/>
                </a:solidFill>
                <a:effectLst/>
                <a:latin typeface="Meiryo UI" panose="020B0604030504040204" pitchFamily="50" charset="-128"/>
                <a:ea typeface="Meiryo UI" panose="020B0604030504040204" pitchFamily="50" charset="-128"/>
                <a:cs typeface="Meiryo UI" panose="020B0604030504040204" pitchFamily="50" charset="-128"/>
              </a:rPr>
              <a:t>施策</a:t>
            </a:r>
            <a:r>
              <a:rPr lang="en-US" altLang="ja-JP" sz="900" b="1" kern="100"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16</a:t>
            </a:r>
            <a:endParaRPr lang="ja-JP" sz="1050" kern="100" dirty="0">
              <a:solidFill>
                <a:schemeClr val="bg1"/>
              </a:solidFill>
              <a:effectLst/>
              <a:latin typeface="Meiryo UI" panose="020B0604030504040204" pitchFamily="50" charset="-128"/>
              <a:ea typeface="Meiryo UI" panose="020B0604030504040204" pitchFamily="50" charset="-128"/>
              <a:cs typeface="Meiryo UI" panose="020B0604030504040204" pitchFamily="50" charset="-128"/>
            </a:endParaRPr>
          </a:p>
        </p:txBody>
      </p:sp>
      <p:sp>
        <p:nvSpPr>
          <p:cNvPr id="65" name="テキスト ボックス 64"/>
          <p:cNvSpPr txBox="1"/>
          <p:nvPr/>
        </p:nvSpPr>
        <p:spPr>
          <a:xfrm>
            <a:off x="1279531" y="532276"/>
            <a:ext cx="4536504" cy="261610"/>
          </a:xfrm>
          <a:prstGeom prst="rect">
            <a:avLst/>
          </a:prstGeom>
          <a:noFill/>
        </p:spPr>
        <p:txBody>
          <a:bodyPr wrap="square" rtlCol="0">
            <a:spAutoFit/>
          </a:bodyPr>
          <a:lstStyle/>
          <a:p>
            <a:r>
              <a:rPr lang="ja-JP" altLang="en-US" sz="1100" b="1" dirty="0"/>
              <a:t>海域の実情に応じた水環境の保全・再生及び栄養塩類の管理</a:t>
            </a:r>
            <a:endParaRPr lang="ja-JP" altLang="en-US" sz="1100" b="1"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68" name="テキスト ボックス 67"/>
          <p:cNvSpPr txBox="1"/>
          <p:nvPr/>
        </p:nvSpPr>
        <p:spPr>
          <a:xfrm>
            <a:off x="404664" y="6838769"/>
            <a:ext cx="6101271" cy="2092881"/>
          </a:xfrm>
          <a:prstGeom prst="rect">
            <a:avLst/>
          </a:prstGeom>
          <a:noFill/>
        </p:spPr>
        <p:txBody>
          <a:bodyPr wrap="square" rtlCol="0">
            <a:spAutoFit/>
          </a:bodyPr>
          <a:lstStyle/>
          <a:p>
            <a:r>
              <a:rPr lang="en-US" altLang="ja-JP" sz="1000" b="1" u="sng" dirty="0">
                <a:latin typeface="Meiryo UI" panose="020B0604030504040204" pitchFamily="50" charset="-128"/>
                <a:ea typeface="Meiryo UI" panose="020B0604030504040204" pitchFamily="50" charset="-128"/>
                <a:cs typeface="Meiryo UI" panose="020B0604030504040204" pitchFamily="50" charset="-128"/>
              </a:rPr>
              <a:t>【</a:t>
            </a:r>
            <a:r>
              <a:rPr lang="ja-JP" altLang="en-US" sz="1000" b="1" u="sng" dirty="0">
                <a:latin typeface="Meiryo UI" panose="020B0604030504040204" pitchFamily="50" charset="-128"/>
                <a:ea typeface="Meiryo UI" panose="020B0604030504040204" pitchFamily="50" charset="-128"/>
                <a:cs typeface="Meiryo UI" panose="020B0604030504040204" pitchFamily="50" charset="-128"/>
              </a:rPr>
              <a:t>令和</a:t>
            </a:r>
            <a:r>
              <a:rPr lang="en-US" altLang="ja-JP" sz="1000" b="1" u="sng" dirty="0">
                <a:latin typeface="Meiryo UI" panose="020B0604030504040204" pitchFamily="50" charset="-128"/>
                <a:ea typeface="Meiryo UI" panose="020B0604030504040204" pitchFamily="50" charset="-128"/>
                <a:cs typeface="Meiryo UI" panose="020B0604030504040204" pitchFamily="50" charset="-128"/>
              </a:rPr>
              <a:t>8</a:t>
            </a:r>
            <a:r>
              <a:rPr lang="ja-JP" altLang="en-US" sz="1000" b="1" u="sng" dirty="0">
                <a:latin typeface="Meiryo UI" panose="020B0604030504040204" pitchFamily="50" charset="-128"/>
                <a:ea typeface="Meiryo UI" panose="020B0604030504040204" pitchFamily="50" charset="-128"/>
                <a:cs typeface="Meiryo UI" panose="020B0604030504040204" pitchFamily="50" charset="-128"/>
              </a:rPr>
              <a:t>年度取組予定</a:t>
            </a:r>
            <a:r>
              <a:rPr lang="en-US" altLang="ja-JP" sz="1000" b="1" u="sng" dirty="0">
                <a:latin typeface="Meiryo UI" panose="020B0604030504040204" pitchFamily="50" charset="-128"/>
                <a:ea typeface="Meiryo UI" panose="020B0604030504040204" pitchFamily="50" charset="-128"/>
                <a:cs typeface="Meiryo UI" panose="020B0604030504040204" pitchFamily="50" charset="-128"/>
              </a:rPr>
              <a:t>】</a:t>
            </a:r>
          </a:p>
          <a:p>
            <a:r>
              <a:rPr lang="en-US" altLang="ja-JP" sz="1000" b="1" dirty="0">
                <a:latin typeface="Meiryo UI" panose="020B0604030504040204" pitchFamily="50" charset="-128"/>
                <a:ea typeface="Meiryo UI" panose="020B0604030504040204" pitchFamily="50" charset="-128"/>
                <a:cs typeface="Meiryo UI" panose="020B0604030504040204" pitchFamily="50" charset="-128"/>
              </a:rPr>
              <a:t>  </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①水質総量削減制度等の実施</a:t>
            </a:r>
          </a:p>
          <a:p>
            <a:r>
              <a:rPr lang="ja-JP" altLang="en-US" sz="1000" dirty="0">
                <a:latin typeface="Meiryo UI" panose="020B0604030504040204" pitchFamily="50" charset="-128"/>
                <a:ea typeface="Meiryo UI" panose="020B0604030504040204" pitchFamily="50" charset="-128"/>
                <a:cs typeface="Meiryo UI" panose="020B0604030504040204" pitchFamily="50" charset="-128"/>
              </a:rPr>
              <a:t>　　・中央環境審議会水環境・土壌農薬部会に総量削減専門委員会における第</a:t>
            </a:r>
            <a:r>
              <a:rPr lang="en-US" altLang="ja-JP" sz="1000" dirty="0">
                <a:latin typeface="Meiryo UI" panose="020B0604030504040204" pitchFamily="50" charset="-128"/>
                <a:ea typeface="Meiryo UI" panose="020B0604030504040204" pitchFamily="50" charset="-128"/>
                <a:cs typeface="Meiryo UI" panose="020B0604030504040204" pitchFamily="50" charset="-128"/>
              </a:rPr>
              <a:t>10</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次水質総量削減に関する</a:t>
            </a:r>
          </a:p>
          <a:p>
            <a:r>
              <a:rPr lang="ja-JP" altLang="en-US" sz="1000" dirty="0">
                <a:latin typeface="Meiryo UI" panose="020B0604030504040204" pitchFamily="50" charset="-128"/>
                <a:ea typeface="Meiryo UI" panose="020B0604030504040204" pitchFamily="50" charset="-128"/>
                <a:cs typeface="Meiryo UI" panose="020B0604030504040204" pitchFamily="50" charset="-128"/>
              </a:rPr>
              <a:t>　 　検討を注視していく。</a:t>
            </a:r>
          </a:p>
          <a:p>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a:p>
            <a:r>
              <a:rPr kumimoji="1" lang="en-US" altLang="ja-JP" sz="1000" dirty="0">
                <a:latin typeface="Meiryo UI" panose="020B0604030504040204" pitchFamily="50" charset="-128"/>
                <a:ea typeface="Meiryo UI" panose="020B0604030504040204" pitchFamily="50" charset="-128"/>
                <a:cs typeface="Meiryo UI" panose="020B0604030504040204" pitchFamily="50" charset="-128"/>
              </a:rPr>
              <a:t>  </a:t>
            </a:r>
            <a:r>
              <a:rPr kumimoji="1" lang="ja-JP" altLang="en-US" sz="1000" dirty="0">
                <a:latin typeface="Meiryo UI" panose="020B0604030504040204" pitchFamily="50" charset="-128"/>
                <a:ea typeface="Meiryo UI" panose="020B0604030504040204" pitchFamily="50" charset="-128"/>
                <a:cs typeface="Meiryo UI" panose="020B0604030504040204" pitchFamily="50" charset="-128"/>
              </a:rPr>
              <a:t>②</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栄養塩類の管理等</a:t>
            </a:r>
          </a:p>
          <a:p>
            <a:pPr marL="126000" indent="-64800" algn="just"/>
            <a:r>
              <a:rPr kumimoji="1" lang="ja-JP" altLang="en-US" sz="1000" dirty="0">
                <a:latin typeface="Meiryo UI" panose="020B0604030504040204" pitchFamily="50" charset="-128"/>
                <a:ea typeface="Meiryo UI" panose="020B0604030504040204" pitchFamily="50" charset="-128"/>
                <a:cs typeface="Meiryo UI" panose="020B0604030504040204" pitchFamily="50" charset="-128"/>
              </a:rPr>
              <a:t>  </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 ・大阪湾南部における栄養塩類管理のあり方について、引き続き、庁内関係課等との意見交換を進める。</a:t>
            </a:r>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a:p>
            <a:pPr marL="126000" indent="-64800" algn="just"/>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a:p>
            <a:pPr marL="126000" indent="-64800" algn="just"/>
            <a:r>
              <a:rPr lang="ja-JP" altLang="en-US" sz="1000" dirty="0">
                <a:latin typeface="Meiryo UI" panose="020B0604030504040204" pitchFamily="50" charset="-128"/>
                <a:ea typeface="Meiryo UI" panose="020B0604030504040204" pitchFamily="50" charset="-128"/>
                <a:cs typeface="Meiryo UI" panose="020B0604030504040204" pitchFamily="50" charset="-128"/>
              </a:rPr>
              <a:t>③海底耕耘・漁民の森づくり</a:t>
            </a:r>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000" dirty="0">
                <a:latin typeface="Meiryo UI" panose="020B0604030504040204" pitchFamily="50" charset="-128"/>
                <a:ea typeface="Meiryo UI" panose="020B0604030504040204" pitchFamily="50" charset="-128"/>
                <a:cs typeface="Meiryo UI" panose="020B0604030504040204" pitchFamily="50" charset="-128"/>
              </a:rPr>
              <a:t>　　・（公財）大阪府漁業振興基金の事業を活用した、府漁連主体の海底耕耘が実施されるよう調整する。</a:t>
            </a:r>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a:p>
            <a:pPr marL="126000" indent="-64800" algn="just"/>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a:p>
            <a:pPr marL="126000" indent="-64800" algn="just"/>
            <a:r>
              <a:rPr lang="ja-JP" altLang="en-US" sz="1000" dirty="0">
                <a:latin typeface="Meiryo UI" panose="020B0604030504040204" pitchFamily="50" charset="-128"/>
                <a:ea typeface="Meiryo UI" panose="020B0604030504040204" pitchFamily="50" charset="-128"/>
                <a:cs typeface="Meiryo UI" panose="020B0604030504040204" pitchFamily="50" charset="-128"/>
              </a:rPr>
              <a:t>④海底窪地の埋戻し</a:t>
            </a:r>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a:p>
            <a:pPr marL="126000" indent="-64800" algn="just"/>
            <a:r>
              <a:rPr lang="en-US" altLang="ja-JP" sz="1000" dirty="0">
                <a:latin typeface="Meiryo UI" panose="020B0604030504040204" pitchFamily="50" charset="-128"/>
                <a:ea typeface="Meiryo UI" panose="020B0604030504040204" pitchFamily="50" charset="-128"/>
                <a:cs typeface="Meiryo UI" panose="020B0604030504040204" pitchFamily="50" charset="-128"/>
              </a:rPr>
              <a:t> </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 ・引き続き、阪南</a:t>
            </a:r>
            <a:r>
              <a:rPr lang="en-US" altLang="ja-JP" sz="1000" dirty="0">
                <a:latin typeface="Meiryo UI" panose="020B0604030504040204" pitchFamily="50" charset="-128"/>
                <a:ea typeface="Meiryo UI" panose="020B0604030504040204" pitchFamily="50" charset="-128"/>
                <a:cs typeface="Meiryo UI" panose="020B0604030504040204" pitchFamily="50" charset="-128"/>
              </a:rPr>
              <a:t>4</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a:t>
            </a:r>
            <a:r>
              <a:rPr lang="en-US" altLang="ja-JP" sz="1000" dirty="0">
                <a:latin typeface="Meiryo UI" panose="020B0604030504040204" pitchFamily="50" charset="-128"/>
                <a:ea typeface="Meiryo UI" panose="020B0604030504040204" pitchFamily="50" charset="-128"/>
                <a:cs typeface="Meiryo UI" panose="020B0604030504040204" pitchFamily="50" charset="-128"/>
              </a:rPr>
              <a:t>6</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区沖における窪地の埋戻しに取り組む。　</a:t>
            </a:r>
            <a:endParaRPr lang="en-US" altLang="ja-JP" sz="900" b="1"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69" name="テキスト ボックス 68"/>
          <p:cNvSpPr txBox="1"/>
          <p:nvPr/>
        </p:nvSpPr>
        <p:spPr>
          <a:xfrm>
            <a:off x="433013" y="1046422"/>
            <a:ext cx="6101271" cy="5170646"/>
          </a:xfrm>
          <a:prstGeom prst="rect">
            <a:avLst/>
          </a:prstGeom>
          <a:noFill/>
        </p:spPr>
        <p:txBody>
          <a:bodyPr wrap="square" rtlCol="0">
            <a:spAutoFit/>
          </a:bodyPr>
          <a:lstStyle/>
          <a:p>
            <a:r>
              <a:rPr lang="en-US" altLang="ja-JP" sz="1000" b="1" u="sng" dirty="0">
                <a:latin typeface="Meiryo UI" panose="020B0604030504040204" pitchFamily="50" charset="-128"/>
                <a:ea typeface="Meiryo UI" panose="020B0604030504040204" pitchFamily="50" charset="-128"/>
                <a:cs typeface="Meiryo UI" panose="020B0604030504040204" pitchFamily="50" charset="-128"/>
              </a:rPr>
              <a:t>【</a:t>
            </a:r>
            <a:r>
              <a:rPr lang="ja-JP" altLang="en-US" sz="1000" b="1" u="sng" dirty="0">
                <a:latin typeface="Meiryo UI" panose="020B0604030504040204" pitchFamily="50" charset="-128"/>
                <a:ea typeface="Meiryo UI" panose="020B0604030504040204" pitchFamily="50" charset="-128"/>
                <a:cs typeface="Meiryo UI" panose="020B0604030504040204" pitchFamily="50" charset="-128"/>
              </a:rPr>
              <a:t>令和</a:t>
            </a:r>
            <a:r>
              <a:rPr lang="en-US" altLang="ja-JP" sz="1000" b="1" u="sng" dirty="0">
                <a:latin typeface="Meiryo UI" panose="020B0604030504040204" pitchFamily="50" charset="-128"/>
                <a:ea typeface="Meiryo UI" panose="020B0604030504040204" pitchFamily="50" charset="-128"/>
                <a:cs typeface="Meiryo UI" panose="020B0604030504040204" pitchFamily="50" charset="-128"/>
              </a:rPr>
              <a:t>7</a:t>
            </a:r>
            <a:r>
              <a:rPr lang="ja-JP" altLang="en-US" sz="1000" b="1" u="sng" dirty="0">
                <a:latin typeface="Meiryo UI" panose="020B0604030504040204" pitchFamily="50" charset="-128"/>
                <a:ea typeface="Meiryo UI" panose="020B0604030504040204" pitchFamily="50" charset="-128"/>
                <a:cs typeface="Meiryo UI" panose="020B0604030504040204" pitchFamily="50" charset="-128"/>
              </a:rPr>
              <a:t>年度実績</a:t>
            </a:r>
            <a:r>
              <a:rPr lang="en-US" altLang="ja-JP" sz="1000" b="1" u="sng" dirty="0">
                <a:latin typeface="Meiryo UI" panose="020B0604030504040204" pitchFamily="50" charset="-128"/>
                <a:ea typeface="Meiryo UI" panose="020B0604030504040204" pitchFamily="50" charset="-128"/>
                <a:cs typeface="Meiryo UI" panose="020B0604030504040204" pitchFamily="50" charset="-128"/>
              </a:rPr>
              <a:t>】</a:t>
            </a:r>
          </a:p>
          <a:p>
            <a:r>
              <a:rPr lang="ja-JP" altLang="en-US" sz="1000" b="1" dirty="0">
                <a:latin typeface="Meiryo UI" panose="020B0604030504040204" pitchFamily="50" charset="-128"/>
                <a:ea typeface="Meiryo UI" panose="020B0604030504040204" pitchFamily="50" charset="-128"/>
                <a:cs typeface="Meiryo UI" panose="020B0604030504040204" pitchFamily="50" charset="-128"/>
              </a:rPr>
              <a:t> </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①水質総量削減制度等の実施　</a:t>
            </a:r>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000" dirty="0">
                <a:latin typeface="Meiryo UI" panose="020B0604030504040204" pitchFamily="50" charset="-128"/>
                <a:ea typeface="Meiryo UI" panose="020B0604030504040204" pitchFamily="50" charset="-128"/>
                <a:cs typeface="Meiryo UI" panose="020B0604030504040204" pitchFamily="50" charset="-128"/>
              </a:rPr>
              <a:t>　 ・令和６年</a:t>
            </a:r>
            <a:r>
              <a:rPr lang="en-US" altLang="ja-JP" sz="1000" dirty="0">
                <a:latin typeface="Meiryo UI" panose="020B0604030504040204" pitchFamily="50" charset="-128"/>
                <a:ea typeface="Meiryo UI" panose="020B0604030504040204" pitchFamily="50" charset="-128"/>
                <a:cs typeface="Meiryo UI" panose="020B0604030504040204" pitchFamily="50" charset="-128"/>
              </a:rPr>
              <a:t>12</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月に設置された中央環境審議会水環境・土壌農薬部会に総量削減専門委員会において、  </a:t>
            </a:r>
            <a:r>
              <a:rPr lang="en-US" altLang="ja-JP" sz="1000" dirty="0">
                <a:latin typeface="Meiryo UI" panose="020B0604030504040204" pitchFamily="50" charset="-128"/>
                <a:ea typeface="Meiryo UI" panose="020B0604030504040204" pitchFamily="50" charset="-128"/>
                <a:cs typeface="Meiryo UI" panose="020B0604030504040204" pitchFamily="50" charset="-128"/>
              </a:rPr>
              <a:t>   </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 　　 </a:t>
            </a:r>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a:p>
            <a:r>
              <a:rPr lang="en-US" altLang="ja-JP" sz="1000" dirty="0">
                <a:latin typeface="Meiryo UI" panose="020B0604030504040204" pitchFamily="50" charset="-128"/>
                <a:ea typeface="Meiryo UI" panose="020B0604030504040204" pitchFamily="50" charset="-128"/>
                <a:cs typeface="Meiryo UI" panose="020B0604030504040204" pitchFamily="50" charset="-128"/>
              </a:rPr>
              <a:t>    </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第</a:t>
            </a:r>
            <a:r>
              <a:rPr lang="en-US" altLang="ja-JP" sz="1000" dirty="0">
                <a:latin typeface="Meiryo UI" panose="020B0604030504040204" pitchFamily="50" charset="-128"/>
                <a:ea typeface="Meiryo UI" panose="020B0604030504040204" pitchFamily="50" charset="-128"/>
                <a:cs typeface="Meiryo UI" panose="020B0604030504040204" pitchFamily="50" charset="-128"/>
              </a:rPr>
              <a:t>10</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次水質総量削減の在り方が検討されている。</a:t>
            </a:r>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a:p>
            <a:endParaRPr lang="ja-JP" altLang="en-US" sz="1000" dirty="0">
              <a:latin typeface="Meiryo UI" panose="020B0604030504040204" pitchFamily="50" charset="-128"/>
              <a:ea typeface="Meiryo UI" panose="020B0604030504040204" pitchFamily="50" charset="-128"/>
              <a:cs typeface="Meiryo UI" panose="020B0604030504040204" pitchFamily="50" charset="-128"/>
            </a:endParaRPr>
          </a:p>
          <a:p>
            <a:pPr marL="126000" indent="-64800" algn="just"/>
            <a:r>
              <a:rPr kumimoji="1" lang="ja-JP" altLang="en-US" sz="1000" dirty="0">
                <a:latin typeface="Meiryo UI" panose="020B0604030504040204" pitchFamily="50" charset="-128"/>
                <a:ea typeface="Meiryo UI" panose="020B0604030504040204" pitchFamily="50" charset="-128"/>
                <a:cs typeface="Meiryo UI" panose="020B0604030504040204" pitchFamily="50" charset="-128"/>
              </a:rPr>
              <a:t>②</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栄養塩類の管理等</a:t>
            </a:r>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a:p>
            <a:pPr marL="126000" indent="-64800" algn="just"/>
            <a:r>
              <a:rPr kumimoji="1" lang="ja-JP" altLang="en-US" sz="1000" dirty="0">
                <a:latin typeface="Meiryo UI" panose="020B0604030504040204" pitchFamily="50" charset="-128"/>
                <a:ea typeface="Meiryo UI" panose="020B0604030504040204" pitchFamily="50" charset="-128"/>
                <a:cs typeface="Meiryo UI" panose="020B0604030504040204" pitchFamily="50" charset="-128"/>
              </a:rPr>
              <a:t>　・</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庁内ワーキングチームにおいて、大阪湾南部における栄養塩類管理のあり方について意見交換を実施した。</a:t>
            </a:r>
          </a:p>
          <a:p>
            <a:pPr marL="126000" indent="-64800" algn="just"/>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a:p>
            <a:pPr marL="126000" indent="-64800" algn="just"/>
            <a:r>
              <a:rPr lang="ja-JP" altLang="en-US" sz="1000" dirty="0">
                <a:latin typeface="Meiryo UI" panose="020B0604030504040204" pitchFamily="50" charset="-128"/>
                <a:ea typeface="Meiryo UI" panose="020B0604030504040204" pitchFamily="50" charset="-128"/>
                <a:cs typeface="Meiryo UI" panose="020B0604030504040204" pitchFamily="50" charset="-128"/>
              </a:rPr>
              <a:t>③海底耕耘・漁民の森づくり</a:t>
            </a:r>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a:p>
            <a:pPr marL="126000" indent="-64800" algn="just"/>
            <a:r>
              <a:rPr lang="en-US" altLang="ja-JP" sz="1000" dirty="0">
                <a:latin typeface="Meiryo UI" panose="020B0604030504040204" pitchFamily="50" charset="-128"/>
                <a:ea typeface="Meiryo UI" panose="020B0604030504040204" pitchFamily="50" charset="-128"/>
                <a:cs typeface="Meiryo UI" panose="020B0604030504040204" pitchFamily="50" charset="-128"/>
              </a:rPr>
              <a:t> </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 ・（公財）大阪府漁業振興基金の事業を活用し、府漁連が主体となり</a:t>
            </a:r>
          </a:p>
          <a:p>
            <a:pPr marL="126000" indent="-64800" algn="just"/>
            <a:r>
              <a:rPr lang="ja-JP" altLang="en-US" sz="1000" dirty="0">
                <a:latin typeface="Meiryo UI" panose="020B0604030504040204" pitchFamily="50" charset="-128"/>
                <a:ea typeface="Meiryo UI" panose="020B0604030504040204" pitchFamily="50" charset="-128"/>
                <a:cs typeface="Meiryo UI" panose="020B0604030504040204" pitchFamily="50" charset="-128"/>
              </a:rPr>
              <a:t>　　海底耕耘を実施した。</a:t>
            </a:r>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a:p>
            <a:pPr marL="126000" indent="-64800" algn="just"/>
            <a:r>
              <a:rPr lang="ja-JP" altLang="en-US" sz="1000" dirty="0">
                <a:latin typeface="Meiryo UI" panose="020B0604030504040204" pitchFamily="50" charset="-128"/>
                <a:ea typeface="Meiryo UI" panose="020B0604030504040204" pitchFamily="50" charset="-128"/>
                <a:cs typeface="Meiryo UI" panose="020B0604030504040204" pitchFamily="50" charset="-128"/>
              </a:rPr>
              <a:t>　　　　　</a:t>
            </a:r>
            <a:r>
              <a:rPr lang="en-US" altLang="ja-JP" sz="1000" dirty="0">
                <a:latin typeface="Meiryo UI" panose="020B0604030504040204" pitchFamily="50" charset="-128"/>
                <a:ea typeface="Meiryo UI" panose="020B0604030504040204" pitchFamily="50" charset="-128"/>
                <a:cs typeface="Meiryo UI" panose="020B0604030504040204" pitchFamily="50" charset="-128"/>
              </a:rPr>
              <a:t>10</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月～</a:t>
            </a:r>
            <a:r>
              <a:rPr lang="en-US" altLang="ja-JP" sz="1000" dirty="0">
                <a:latin typeface="Meiryo UI" panose="020B0604030504040204" pitchFamily="50" charset="-128"/>
                <a:ea typeface="Meiryo UI" panose="020B0604030504040204" pitchFamily="50" charset="-128"/>
                <a:cs typeface="Meiryo UI" panose="020B0604030504040204" pitchFamily="50" charset="-128"/>
              </a:rPr>
              <a:t>12</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月：底質環境の改善を目的とした海底耕耘を実施</a:t>
            </a:r>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a:p>
            <a:pPr marL="126000" indent="-64800" algn="just"/>
            <a:r>
              <a:rPr lang="ja-JP" altLang="en-US" sz="1000" dirty="0">
                <a:latin typeface="Meiryo UI" panose="020B0604030504040204" pitchFamily="50" charset="-128"/>
                <a:ea typeface="Meiryo UI" panose="020B0604030504040204" pitchFamily="50" charset="-128"/>
                <a:cs typeface="Meiryo UI" panose="020B0604030504040204" pitchFamily="50" charset="-128"/>
              </a:rPr>
              <a:t>　　　　　</a:t>
            </a:r>
            <a:r>
              <a:rPr lang="en-US" altLang="ja-JP" sz="1000" dirty="0">
                <a:latin typeface="Meiryo UI" panose="020B0604030504040204" pitchFamily="50" charset="-128"/>
                <a:ea typeface="Meiryo UI" panose="020B0604030504040204" pitchFamily="50" charset="-128"/>
                <a:cs typeface="Meiryo UI" panose="020B0604030504040204" pitchFamily="50" charset="-128"/>
              </a:rPr>
              <a:t>2</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月～</a:t>
            </a:r>
            <a:r>
              <a:rPr lang="en-US" altLang="ja-JP" sz="1000" dirty="0">
                <a:latin typeface="Meiryo UI" panose="020B0604030504040204" pitchFamily="50" charset="-128"/>
                <a:ea typeface="Meiryo UI" panose="020B0604030504040204" pitchFamily="50" charset="-128"/>
                <a:cs typeface="Meiryo UI" panose="020B0604030504040204" pitchFamily="50" charset="-128"/>
              </a:rPr>
              <a:t>3</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月：貝毒原因プランクトンの発生抑制効果を期待</a:t>
            </a:r>
            <a:r>
              <a:rPr lang="ja-JP" altLang="en-US" sz="1000" dirty="0">
                <a:latin typeface="Meiryo UI" panose="020B0604030504040204" pitchFamily="50" charset="-128"/>
                <a:ea typeface="Meiryo UI" panose="020B0604030504040204" pitchFamily="50" charset="-128"/>
              </a:rPr>
              <a:t>した</a:t>
            </a:r>
          </a:p>
          <a:p>
            <a:pPr marL="126000" indent="-64800" algn="just"/>
            <a:r>
              <a:rPr lang="ja-JP" altLang="en-US" sz="1000" dirty="0">
                <a:latin typeface="Meiryo UI" panose="020B0604030504040204" pitchFamily="50" charset="-128"/>
                <a:ea typeface="Meiryo UI" panose="020B0604030504040204" pitchFamily="50" charset="-128"/>
              </a:rPr>
              <a:t> 　　　　　　　　　　　　海底</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耕耘を実施</a:t>
            </a:r>
          </a:p>
          <a:p>
            <a:pPr marL="126000" indent="-64800" algn="just"/>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000" dirty="0">
                <a:latin typeface="Meiryo UI" panose="020B0604030504040204" pitchFamily="50" charset="-128"/>
                <a:ea typeface="Meiryo UI" panose="020B0604030504040204" pitchFamily="50" charset="-128"/>
                <a:cs typeface="Meiryo UI" panose="020B0604030504040204" pitchFamily="50" charset="-128"/>
              </a:rPr>
              <a:t>　・大阪府漁連が主体で実施する森づくり活動に、漁業者や地域の植生の</a:t>
            </a:r>
            <a:r>
              <a:rPr lang="en-US" altLang="ja-JP" sz="1000" dirty="0">
                <a:latin typeface="Meiryo UI" panose="020B0604030504040204" pitchFamily="50" charset="-128"/>
                <a:ea typeface="Meiryo UI" panose="020B0604030504040204" pitchFamily="50" charset="-128"/>
                <a:cs typeface="Meiryo UI" panose="020B0604030504040204" pitchFamily="50" charset="-128"/>
              </a:rPr>
              <a:t>  </a:t>
            </a:r>
          </a:p>
          <a:p>
            <a:r>
              <a:rPr lang="en-US" altLang="ja-JP" sz="1000" dirty="0">
                <a:latin typeface="Meiryo UI" panose="020B0604030504040204" pitchFamily="50" charset="-128"/>
                <a:ea typeface="Meiryo UI" panose="020B0604030504040204" pitchFamily="50" charset="-128"/>
                <a:cs typeface="Meiryo UI" panose="020B0604030504040204" pitchFamily="50" charset="-128"/>
              </a:rPr>
              <a:t>  </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 専門家とともに参加して神於山での下草刈りを行った。 （４月）</a:t>
            </a:r>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000" dirty="0">
                <a:latin typeface="Meiryo UI" panose="020B0604030504040204" pitchFamily="50" charset="-128"/>
                <a:ea typeface="Meiryo UI" panose="020B0604030504040204" pitchFamily="50" charset="-128"/>
                <a:cs typeface="Meiryo UI" panose="020B0604030504040204" pitchFamily="50" charset="-128"/>
              </a:rPr>
              <a:t>   また、第</a:t>
            </a:r>
            <a:r>
              <a:rPr lang="en-US" altLang="ja-JP" sz="1000" dirty="0">
                <a:latin typeface="Meiryo UI" panose="020B0604030504040204" pitchFamily="50" charset="-128"/>
                <a:ea typeface="Meiryo UI" panose="020B0604030504040204" pitchFamily="50" charset="-128"/>
                <a:cs typeface="Meiryo UI" panose="020B0604030504040204" pitchFamily="50" charset="-128"/>
              </a:rPr>
              <a:t>45</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回全国海づくり大会プレイベント～魚庭の海づくり大会～の中で、</a:t>
            </a:r>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a:p>
            <a:r>
              <a:rPr lang="en-US" altLang="ja-JP" sz="1000" dirty="0">
                <a:latin typeface="Meiryo UI" panose="020B0604030504040204" pitchFamily="50" charset="-128"/>
                <a:ea typeface="Meiryo UI" panose="020B0604030504040204" pitchFamily="50" charset="-128"/>
                <a:cs typeface="Meiryo UI" panose="020B0604030504040204" pitchFamily="50" charset="-128"/>
              </a:rPr>
              <a:t>   </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大阪府漁連・岸和田市が主体となり、春木川</a:t>
            </a:r>
            <a:r>
              <a:rPr lang="en-US" altLang="ja-JP" sz="1000" dirty="0">
                <a:latin typeface="Meiryo UI" panose="020B0604030504040204" pitchFamily="50" charset="-128"/>
                <a:ea typeface="Meiryo UI" panose="020B0604030504040204" pitchFamily="50" charset="-128"/>
                <a:cs typeface="Meiryo UI" panose="020B0604030504040204" pitchFamily="50" charset="-128"/>
              </a:rPr>
              <a:t>WALK</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到着セレモニーで漁民</a:t>
            </a:r>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a:p>
            <a:r>
              <a:rPr lang="en-US" altLang="ja-JP" sz="1000" dirty="0">
                <a:latin typeface="Meiryo UI" panose="020B0604030504040204" pitchFamily="50" charset="-128"/>
                <a:ea typeface="Meiryo UI" panose="020B0604030504040204" pitchFamily="50" charset="-128"/>
                <a:cs typeface="Meiryo UI" panose="020B0604030504040204" pitchFamily="50" charset="-128"/>
              </a:rPr>
              <a:t>   </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の森づくり活動の拠点である神於山などの山の豊かさと海の豊かさのつながり</a:t>
            </a:r>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a:p>
            <a:r>
              <a:rPr lang="en-US" altLang="ja-JP" sz="1000" dirty="0">
                <a:latin typeface="Meiryo UI" panose="020B0604030504040204" pitchFamily="50" charset="-128"/>
                <a:ea typeface="Meiryo UI" panose="020B0604030504040204" pitchFamily="50" charset="-128"/>
                <a:cs typeface="Meiryo UI" panose="020B0604030504040204" pitchFamily="50" charset="-128"/>
              </a:rPr>
              <a:t>   </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について</a:t>
            </a:r>
            <a:r>
              <a:rPr lang="en-US" altLang="ja-JP" sz="1000" dirty="0">
                <a:latin typeface="Meiryo UI" panose="020B0604030504040204" pitchFamily="50" charset="-128"/>
                <a:ea typeface="Meiryo UI" panose="020B0604030504040204" pitchFamily="50" charset="-128"/>
                <a:cs typeface="Meiryo UI" panose="020B0604030504040204" pitchFamily="50" charset="-128"/>
              </a:rPr>
              <a:t>PR</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した。（</a:t>
            </a:r>
            <a:r>
              <a:rPr lang="en-US" altLang="ja-JP" sz="1000" dirty="0">
                <a:latin typeface="Meiryo UI" panose="020B0604030504040204" pitchFamily="50" charset="-128"/>
                <a:ea typeface="Meiryo UI" panose="020B0604030504040204" pitchFamily="50" charset="-128"/>
                <a:cs typeface="Meiryo UI" panose="020B0604030504040204" pitchFamily="50" charset="-128"/>
              </a:rPr>
              <a:t>10</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月）</a:t>
            </a:r>
          </a:p>
          <a:p>
            <a:pPr marL="126000" indent="-64800" algn="just"/>
            <a:r>
              <a:rPr lang="ja-JP" altLang="en-US" sz="1000" dirty="0">
                <a:latin typeface="Meiryo UI" panose="020B0604030504040204" pitchFamily="50" charset="-128"/>
                <a:ea typeface="Meiryo UI" panose="020B0604030504040204" pitchFamily="50" charset="-128"/>
                <a:cs typeface="Meiryo UI" panose="020B0604030504040204" pitchFamily="50" charset="-128"/>
              </a:rPr>
              <a:t>　</a:t>
            </a:r>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a:p>
            <a:pPr marL="126000" indent="-64800" algn="just"/>
            <a:r>
              <a:rPr lang="ja-JP" altLang="en-US" sz="1000" dirty="0">
                <a:latin typeface="Meiryo UI" panose="020B0604030504040204" pitchFamily="50" charset="-128"/>
                <a:ea typeface="Meiryo UI" panose="020B0604030504040204" pitchFamily="50" charset="-128"/>
                <a:cs typeface="Meiryo UI" panose="020B0604030504040204" pitchFamily="50" charset="-128"/>
              </a:rPr>
              <a:t>④海底窪地の埋戻し</a:t>
            </a:r>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a:p>
            <a:pPr marL="126000" indent="-64800" algn="just"/>
            <a:r>
              <a:rPr lang="ja-JP" altLang="en-US" sz="1000" dirty="0">
                <a:latin typeface="Meiryo UI" panose="020B0604030504040204" pitchFamily="50" charset="-128"/>
                <a:ea typeface="Meiryo UI" panose="020B0604030504040204" pitchFamily="50" charset="-128"/>
                <a:cs typeface="Meiryo UI" panose="020B0604030504040204" pitchFamily="50" charset="-128"/>
              </a:rPr>
              <a:t>　・国や関係自治体</a:t>
            </a:r>
            <a:r>
              <a:rPr lang="ja-JP" altLang="en-US" sz="1000" dirty="0">
                <a:solidFill>
                  <a:srgbClr val="CC00CC"/>
                </a:solidFill>
                <a:latin typeface="Meiryo UI" panose="020B0604030504040204" pitchFamily="50" charset="-128"/>
                <a:ea typeface="Meiryo UI" panose="020B0604030504040204" pitchFamily="50" charset="-128"/>
                <a:cs typeface="Meiryo UI" panose="020B0604030504040204" pitchFamily="50" charset="-128"/>
              </a:rPr>
              <a:t>で</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構成する「大阪湾海域環境支援協議会」</a:t>
            </a:r>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a:p>
            <a:pPr marL="126000" indent="-64800" algn="just"/>
            <a:r>
              <a:rPr lang="en-US" altLang="ja-JP" sz="1000" dirty="0">
                <a:latin typeface="Meiryo UI" panose="020B0604030504040204" pitchFamily="50" charset="-128"/>
                <a:ea typeface="Meiryo UI" panose="020B0604030504040204" pitchFamily="50" charset="-128"/>
                <a:cs typeface="Meiryo UI" panose="020B0604030504040204" pitchFamily="50" charset="-128"/>
              </a:rPr>
              <a:t>   </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に出席し、令和</a:t>
            </a:r>
            <a:r>
              <a:rPr lang="en-US" altLang="ja-JP" sz="1000" dirty="0">
                <a:latin typeface="Meiryo UI" panose="020B0604030504040204" pitchFamily="50" charset="-128"/>
                <a:ea typeface="Meiryo UI" panose="020B0604030504040204" pitchFamily="50" charset="-128"/>
                <a:cs typeface="Meiryo UI" panose="020B0604030504040204" pitchFamily="50" charset="-128"/>
              </a:rPr>
              <a:t>7</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年度の埋め立て工事及び来年度の事業計画</a:t>
            </a:r>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a:p>
            <a:pPr marL="126000" indent="-64800" algn="just"/>
            <a:r>
              <a:rPr lang="en-US" altLang="ja-JP" sz="1000" dirty="0">
                <a:latin typeface="Meiryo UI" panose="020B0604030504040204" pitchFamily="50" charset="-128"/>
                <a:ea typeface="Meiryo UI" panose="020B0604030504040204" pitchFamily="50" charset="-128"/>
                <a:cs typeface="Meiryo UI" panose="020B0604030504040204" pitchFamily="50" charset="-128"/>
              </a:rPr>
              <a:t>   </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について協議した。（７月他２回）</a:t>
            </a:r>
          </a:p>
          <a:p>
            <a:pPr marL="126000" indent="-64800" algn="just"/>
            <a:endParaRPr lang="ja-JP" altLang="en-US" sz="1000" dirty="0">
              <a:latin typeface="Meiryo UI" panose="020B0604030504040204" pitchFamily="50" charset="-128"/>
              <a:ea typeface="Meiryo UI" panose="020B0604030504040204" pitchFamily="50" charset="-128"/>
              <a:cs typeface="Meiryo UI" panose="020B0604030504040204" pitchFamily="50" charset="-128"/>
            </a:endParaRPr>
          </a:p>
          <a:p>
            <a:pPr marL="126000" indent="-64800" algn="just"/>
            <a:r>
              <a:rPr lang="ja-JP" altLang="en-US" sz="1000" dirty="0">
                <a:latin typeface="Meiryo UI" panose="020B0604030504040204" pitchFamily="50" charset="-128"/>
                <a:ea typeface="Meiryo UI" panose="020B0604030504040204" pitchFamily="50" charset="-128"/>
                <a:cs typeface="Meiryo UI" panose="020B0604030504040204" pitchFamily="50" charset="-128"/>
              </a:rPr>
              <a:t>  ・平成</a:t>
            </a:r>
            <a:r>
              <a:rPr lang="en-US" altLang="ja-JP" sz="1000" dirty="0">
                <a:latin typeface="Meiryo UI" panose="020B0604030504040204" pitchFamily="50" charset="-128"/>
                <a:ea typeface="Meiryo UI" panose="020B0604030504040204" pitchFamily="50" charset="-128"/>
                <a:cs typeface="Meiryo UI" panose="020B0604030504040204" pitchFamily="50" charset="-128"/>
              </a:rPr>
              <a:t>23</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年</a:t>
            </a:r>
            <a:r>
              <a:rPr lang="en-US" altLang="ja-JP" sz="1000" dirty="0">
                <a:latin typeface="Meiryo UI" panose="020B0604030504040204" pitchFamily="50" charset="-128"/>
                <a:ea typeface="Meiryo UI" panose="020B0604030504040204" pitchFamily="50" charset="-128"/>
                <a:cs typeface="Meiryo UI" panose="020B0604030504040204" pitchFamily="50" charset="-128"/>
              </a:rPr>
              <a:t>11</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月から阪南２区沖（岸和田市）の窪地において</a:t>
            </a:r>
          </a:p>
          <a:p>
            <a:pPr marL="126000" indent="-64800" algn="just"/>
            <a:r>
              <a:rPr lang="ja-JP" altLang="en-US" sz="1000" dirty="0">
                <a:latin typeface="Meiryo UI" panose="020B0604030504040204" pitchFamily="50" charset="-128"/>
                <a:ea typeface="Meiryo UI" panose="020B0604030504040204" pitchFamily="50" charset="-128"/>
                <a:cs typeface="Meiryo UI" panose="020B0604030504040204" pitchFamily="50" charset="-128"/>
              </a:rPr>
              <a:t>   本格的な埋戻しが実施され、令和</a:t>
            </a:r>
            <a:r>
              <a:rPr lang="en-US" altLang="ja-JP" sz="1000" dirty="0">
                <a:latin typeface="Meiryo UI" panose="020B0604030504040204" pitchFamily="50" charset="-128"/>
                <a:ea typeface="Meiryo UI" panose="020B0604030504040204" pitchFamily="50" charset="-128"/>
                <a:cs typeface="Meiryo UI" panose="020B0604030504040204" pitchFamily="50" charset="-128"/>
              </a:rPr>
              <a:t>7</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年度末で投入を終えた。</a:t>
            </a:r>
          </a:p>
          <a:p>
            <a:pPr marL="126000" indent="-64800" algn="just"/>
            <a:endParaRPr lang="ja-JP" altLang="en-US" sz="1000" dirty="0">
              <a:latin typeface="Meiryo UI" panose="020B0604030504040204" pitchFamily="50" charset="-128"/>
              <a:ea typeface="Meiryo UI" panose="020B0604030504040204" pitchFamily="50" charset="-128"/>
              <a:cs typeface="Meiryo UI" panose="020B0604030504040204" pitchFamily="50" charset="-128"/>
            </a:endParaRPr>
          </a:p>
          <a:p>
            <a:pPr marL="126000" indent="-64800" algn="just"/>
            <a:r>
              <a:rPr lang="ja-JP" altLang="en-US" sz="1000" dirty="0">
                <a:latin typeface="Meiryo UI" panose="020B0604030504040204" pitchFamily="50" charset="-128"/>
                <a:ea typeface="Meiryo UI" panose="020B0604030504040204" pitchFamily="50" charset="-128"/>
                <a:cs typeface="Meiryo UI" panose="020B0604030504040204" pitchFamily="50" charset="-128"/>
              </a:rPr>
              <a:t>  ・令和</a:t>
            </a:r>
            <a:r>
              <a:rPr lang="en-US" altLang="ja-JP" sz="1000" dirty="0">
                <a:latin typeface="Meiryo UI" panose="020B0604030504040204" pitchFamily="50" charset="-128"/>
                <a:ea typeface="Meiryo UI" panose="020B0604030504040204" pitchFamily="50" charset="-128"/>
                <a:cs typeface="Meiryo UI" panose="020B0604030504040204" pitchFamily="50" charset="-128"/>
              </a:rPr>
              <a:t>3</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年度から阪南４・６区沖（貝塚市）の窪地（容量： </a:t>
            </a:r>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a:p>
            <a:pPr marL="126000" indent="-64800" algn="just"/>
            <a:r>
              <a:rPr lang="ja-JP" altLang="en-US" sz="1000" dirty="0">
                <a:latin typeface="Meiryo UI" panose="020B0604030504040204" pitchFamily="50" charset="-128"/>
                <a:ea typeface="Meiryo UI" panose="020B0604030504040204" pitchFamily="50" charset="-128"/>
                <a:cs typeface="Meiryo UI" panose="020B0604030504040204" pitchFamily="50" charset="-128"/>
              </a:rPr>
              <a:t>　 約</a:t>
            </a:r>
            <a:r>
              <a:rPr lang="en-US" altLang="ja-JP" sz="1000" dirty="0">
                <a:latin typeface="Meiryo UI" panose="020B0604030504040204" pitchFamily="50" charset="-128"/>
                <a:ea typeface="Meiryo UI" panose="020B0604030504040204" pitchFamily="50" charset="-128"/>
                <a:cs typeface="Meiryo UI" panose="020B0604030504040204" pitchFamily="50" charset="-128"/>
              </a:rPr>
              <a:t>1,500</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万</a:t>
            </a:r>
            <a:r>
              <a:rPr lang="en-US" altLang="ja-JP" sz="1000" dirty="0">
                <a:latin typeface="Meiryo UI" panose="020B0604030504040204" pitchFamily="50" charset="-128"/>
                <a:ea typeface="Meiryo UI" panose="020B0604030504040204" pitchFamily="50" charset="-128"/>
                <a:cs typeface="Meiryo UI" panose="020B0604030504040204" pitchFamily="50" charset="-128"/>
              </a:rPr>
              <a:t>m</a:t>
            </a:r>
            <a:r>
              <a:rPr lang="en-US" altLang="ja-JP" sz="1000" baseline="30000" dirty="0">
                <a:latin typeface="Meiryo UI" panose="020B0604030504040204" pitchFamily="50" charset="-128"/>
                <a:ea typeface="Meiryo UI" panose="020B0604030504040204" pitchFamily="50" charset="-128"/>
                <a:cs typeface="Meiryo UI" panose="020B0604030504040204" pitchFamily="50" charset="-128"/>
              </a:rPr>
              <a:t>3</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）において本格的な埋戻しが実施されている。</a:t>
            </a:r>
            <a:endParaRPr kumimoji="1" lang="en-US" altLang="ja-JP" sz="1000" strike="dblStrike" dirty="0">
              <a:latin typeface="Meiryo UI" panose="020B0604030504040204" pitchFamily="50" charset="-128"/>
              <a:ea typeface="Meiryo UI" panose="020B0604030504040204" pitchFamily="50" charset="-128"/>
              <a:cs typeface="Meiryo UI" panose="020B0604030504040204" pitchFamily="50" charset="-128"/>
            </a:endParaRPr>
          </a:p>
          <a:p>
            <a:pPr marL="126000" indent="-64800" algn="just"/>
            <a:endParaRPr kumimoji="1" lang="en-US" altLang="ja-JP" sz="1000" dirty="0">
              <a:latin typeface="Meiryo UI" panose="020B0604030504040204" pitchFamily="50" charset="-128"/>
              <a:ea typeface="Meiryo UI" panose="020B0604030504040204" pitchFamily="50" charset="-128"/>
              <a:cs typeface="Meiryo UI" panose="020B0604030504040204" pitchFamily="50" charset="-128"/>
            </a:endParaRPr>
          </a:p>
        </p:txBody>
      </p:sp>
      <p:pic>
        <p:nvPicPr>
          <p:cNvPr id="7" name="図 6" title="海底耕耘の桁の画像">
            <a:extLst>
              <a:ext uri="{FF2B5EF4-FFF2-40B4-BE49-F238E27FC236}">
                <a16:creationId xmlns:a16="http://schemas.microsoft.com/office/drawing/2014/main" id="{0FCEFCD4-2C4E-4F3A-9EC8-0E0BBF1AB120}"/>
              </a:ext>
            </a:extLst>
          </p:cNvPr>
          <p:cNvPicPr/>
          <p:nvPr/>
        </p:nvPicPr>
        <p:blipFill>
          <a:blip r:embed="rId2" cstate="print">
            <a:extLst>
              <a:ext uri="{28A0092B-C50C-407E-A947-70E740481C1C}">
                <a14:useLocalDpi xmlns:a14="http://schemas.microsoft.com/office/drawing/2010/main"/>
              </a:ext>
            </a:extLst>
          </a:blip>
          <a:stretch>
            <a:fillRect/>
          </a:stretch>
        </p:blipFill>
        <p:spPr>
          <a:xfrm>
            <a:off x="4641226" y="2471208"/>
            <a:ext cx="1658467" cy="957190"/>
          </a:xfrm>
          <a:prstGeom prst="rect">
            <a:avLst/>
          </a:prstGeom>
          <a:ln>
            <a:noFill/>
          </a:ln>
        </p:spPr>
      </p:pic>
      <p:grpSp>
        <p:nvGrpSpPr>
          <p:cNvPr id="9" name="グループ化 8">
            <a:extLst>
              <a:ext uri="{FF2B5EF4-FFF2-40B4-BE49-F238E27FC236}">
                <a16:creationId xmlns:a16="http://schemas.microsoft.com/office/drawing/2014/main" id="{7A9D5FF2-C3A6-466A-8503-39B46880F74A}"/>
              </a:ext>
            </a:extLst>
          </p:cNvPr>
          <p:cNvGrpSpPr/>
          <p:nvPr/>
        </p:nvGrpSpPr>
        <p:grpSpPr>
          <a:xfrm>
            <a:off x="4287610" y="4350708"/>
            <a:ext cx="2021710" cy="1985154"/>
            <a:chOff x="7257255" y="463200"/>
            <a:chExt cx="1924689" cy="2517863"/>
          </a:xfrm>
        </p:grpSpPr>
        <p:grpSp>
          <p:nvGrpSpPr>
            <p:cNvPr id="11" name="Group 25">
              <a:extLst>
                <a:ext uri="{FF2B5EF4-FFF2-40B4-BE49-F238E27FC236}">
                  <a16:creationId xmlns:a16="http://schemas.microsoft.com/office/drawing/2014/main" id="{8652AD8D-FF51-40F5-9CC6-644014B73802}"/>
                </a:ext>
              </a:extLst>
            </p:cNvPr>
            <p:cNvGrpSpPr>
              <a:grpSpLocks/>
            </p:cNvGrpSpPr>
            <p:nvPr/>
          </p:nvGrpSpPr>
          <p:grpSpPr bwMode="auto">
            <a:xfrm>
              <a:off x="7257255" y="463200"/>
              <a:ext cx="1875142" cy="2517863"/>
              <a:chOff x="2833" y="83"/>
              <a:chExt cx="2859" cy="3968"/>
            </a:xfrm>
          </p:grpSpPr>
          <p:pic>
            <p:nvPicPr>
              <p:cNvPr id="17" name="Picture 13" descr="窪地位置図">
                <a:extLst>
                  <a:ext uri="{FF2B5EF4-FFF2-40B4-BE49-F238E27FC236}">
                    <a16:creationId xmlns:a16="http://schemas.microsoft.com/office/drawing/2014/main" id="{0F127EB2-DBFC-4521-96E8-17E862FFBF33}"/>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9164" t="13018" b="5185"/>
              <a:stretch/>
            </p:blipFill>
            <p:spPr bwMode="auto">
              <a:xfrm>
                <a:off x="2833" y="83"/>
                <a:ext cx="2859" cy="396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18" name="Line 16">
                <a:extLst>
                  <a:ext uri="{FF2B5EF4-FFF2-40B4-BE49-F238E27FC236}">
                    <a16:creationId xmlns:a16="http://schemas.microsoft.com/office/drawing/2014/main" id="{4905EBBB-29FD-4ADB-B7E2-5BA598A52ABB}"/>
                  </a:ext>
                </a:extLst>
              </p:cNvPr>
              <p:cNvSpPr>
                <a:spLocks noChangeShapeType="1"/>
              </p:cNvSpPr>
              <p:nvPr/>
            </p:nvSpPr>
            <p:spPr bwMode="auto">
              <a:xfrm>
                <a:off x="3606" y="1298"/>
                <a:ext cx="453" cy="1724"/>
              </a:xfrm>
              <a:prstGeom prst="line">
                <a:avLst/>
              </a:prstGeom>
              <a:noFill/>
              <a:ln w="28575" cap="rnd">
                <a:solidFill>
                  <a:schemeClr val="tx1"/>
                </a:solidFill>
                <a:prstDash val="sysDot"/>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lIns="74295" tIns="8890" rIns="74295" bIns="8890"/>
              <a:lstStyle/>
              <a:p>
                <a:endParaRPr lang="ja-JP" altLang="en-US"/>
              </a:p>
            </p:txBody>
          </p:sp>
          <p:sp>
            <p:nvSpPr>
              <p:cNvPr id="19" name="Line 19">
                <a:extLst>
                  <a:ext uri="{FF2B5EF4-FFF2-40B4-BE49-F238E27FC236}">
                    <a16:creationId xmlns:a16="http://schemas.microsoft.com/office/drawing/2014/main" id="{24A2D340-ABF3-4D85-9E7F-1138DCEA58CC}"/>
                  </a:ext>
                </a:extLst>
              </p:cNvPr>
              <p:cNvSpPr>
                <a:spLocks noChangeShapeType="1"/>
              </p:cNvSpPr>
              <p:nvPr/>
            </p:nvSpPr>
            <p:spPr bwMode="auto">
              <a:xfrm>
                <a:off x="3923" y="1333"/>
                <a:ext cx="1361" cy="181"/>
              </a:xfrm>
              <a:prstGeom prst="line">
                <a:avLst/>
              </a:prstGeom>
              <a:noFill/>
              <a:ln w="25400">
                <a:solidFill>
                  <a:schemeClr val="tx1"/>
                </a:solidFill>
                <a:prstDash val="sysDot"/>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lIns="74295" tIns="8890" rIns="74295" bIns="8890"/>
              <a:lstStyle/>
              <a:p>
                <a:endParaRPr lang="ja-JP" altLang="en-US"/>
              </a:p>
            </p:txBody>
          </p:sp>
          <p:sp>
            <p:nvSpPr>
              <p:cNvPr id="20" name="Line 20">
                <a:extLst>
                  <a:ext uri="{FF2B5EF4-FFF2-40B4-BE49-F238E27FC236}">
                    <a16:creationId xmlns:a16="http://schemas.microsoft.com/office/drawing/2014/main" id="{804EE4C8-50AB-46F3-ACF0-AB8517EAEE7F}"/>
                  </a:ext>
                </a:extLst>
              </p:cNvPr>
              <p:cNvSpPr>
                <a:spLocks noChangeShapeType="1"/>
              </p:cNvSpPr>
              <p:nvPr/>
            </p:nvSpPr>
            <p:spPr bwMode="auto">
              <a:xfrm>
                <a:off x="3530" y="1344"/>
                <a:ext cx="907" cy="1270"/>
              </a:xfrm>
              <a:prstGeom prst="line">
                <a:avLst/>
              </a:prstGeom>
              <a:noFill/>
              <a:ln w="28575" cap="rnd">
                <a:solidFill>
                  <a:schemeClr val="tx1"/>
                </a:solidFill>
                <a:prstDash val="sysDot"/>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lIns="74295" tIns="8890" rIns="74295" bIns="8890"/>
              <a:lstStyle/>
              <a:p>
                <a:endParaRPr lang="ja-JP" altLang="en-US"/>
              </a:p>
            </p:txBody>
          </p:sp>
        </p:grpSp>
        <p:sp>
          <p:nvSpPr>
            <p:cNvPr id="13" name="正方形/長方形 12">
              <a:extLst>
                <a:ext uri="{FF2B5EF4-FFF2-40B4-BE49-F238E27FC236}">
                  <a16:creationId xmlns:a16="http://schemas.microsoft.com/office/drawing/2014/main" id="{27C6F334-29BB-4B30-86A1-6A130C8E63EE}"/>
                </a:ext>
              </a:extLst>
            </p:cNvPr>
            <p:cNvSpPr/>
            <p:nvPr/>
          </p:nvSpPr>
          <p:spPr>
            <a:xfrm>
              <a:off x="7318375" y="1131198"/>
              <a:ext cx="1012241" cy="360000"/>
            </a:xfrm>
            <a:prstGeom prst="rect">
              <a:avLst/>
            </a:prstGeom>
            <a:solidFill>
              <a:schemeClr val="bg2"/>
            </a:solid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900" dirty="0">
                  <a:solidFill>
                    <a:schemeClr val="tx1"/>
                  </a:solidFill>
                </a:rPr>
                <a:t>優先して埋戻す</a:t>
              </a:r>
              <a:endParaRPr kumimoji="1" lang="en-US" altLang="ja-JP" sz="900" dirty="0">
                <a:solidFill>
                  <a:schemeClr val="tx1"/>
                </a:solidFill>
              </a:endParaRPr>
            </a:p>
            <a:p>
              <a:r>
                <a:rPr kumimoji="1" lang="en-US" altLang="ja-JP" sz="900" dirty="0">
                  <a:solidFill>
                    <a:schemeClr val="tx1"/>
                  </a:solidFill>
                </a:rPr>
                <a:t>3</a:t>
              </a:r>
              <a:r>
                <a:rPr kumimoji="1" lang="ja-JP" altLang="en-US" sz="900" dirty="0">
                  <a:solidFill>
                    <a:schemeClr val="tx1"/>
                  </a:solidFill>
                </a:rPr>
                <a:t>箇所</a:t>
              </a:r>
            </a:p>
          </p:txBody>
        </p:sp>
        <p:sp>
          <p:nvSpPr>
            <p:cNvPr id="14" name="テキスト ボックス 13">
              <a:extLst>
                <a:ext uri="{FF2B5EF4-FFF2-40B4-BE49-F238E27FC236}">
                  <a16:creationId xmlns:a16="http://schemas.microsoft.com/office/drawing/2014/main" id="{00C45600-3BEA-42BA-90F0-F7C0B98F8DC8}"/>
                </a:ext>
              </a:extLst>
            </p:cNvPr>
            <p:cNvSpPr txBox="1"/>
            <p:nvPr/>
          </p:nvSpPr>
          <p:spPr>
            <a:xfrm>
              <a:off x="8169260" y="2396148"/>
              <a:ext cx="648000" cy="138499"/>
            </a:xfrm>
            <a:prstGeom prst="rect">
              <a:avLst/>
            </a:prstGeom>
            <a:solidFill>
              <a:schemeClr val="bg1"/>
            </a:solidFill>
          </p:spPr>
          <p:txBody>
            <a:bodyPr wrap="square" lIns="0" tIns="0" rIns="0" bIns="0" rtlCol="0">
              <a:spAutoFit/>
            </a:bodyPr>
            <a:lstStyle/>
            <a:p>
              <a:r>
                <a:rPr kumimoji="1" lang="ja-JP" altLang="en-US" sz="900" dirty="0"/>
                <a:t>阪南４区沖</a:t>
              </a:r>
            </a:p>
          </p:txBody>
        </p:sp>
        <p:sp>
          <p:nvSpPr>
            <p:cNvPr id="15" name="テキスト ボックス 14">
              <a:extLst>
                <a:ext uri="{FF2B5EF4-FFF2-40B4-BE49-F238E27FC236}">
                  <a16:creationId xmlns:a16="http://schemas.microsoft.com/office/drawing/2014/main" id="{7C09FB7C-0FCE-4392-8624-4D679E4B8565}"/>
                </a:ext>
              </a:extLst>
            </p:cNvPr>
            <p:cNvSpPr txBox="1"/>
            <p:nvPr/>
          </p:nvSpPr>
          <p:spPr>
            <a:xfrm>
              <a:off x="8438034" y="2078068"/>
              <a:ext cx="648000" cy="138499"/>
            </a:xfrm>
            <a:prstGeom prst="rect">
              <a:avLst/>
            </a:prstGeom>
            <a:solidFill>
              <a:schemeClr val="bg1"/>
            </a:solidFill>
          </p:spPr>
          <p:txBody>
            <a:bodyPr wrap="square" lIns="0" tIns="0" rIns="0" bIns="0" rtlCol="0">
              <a:spAutoFit/>
            </a:bodyPr>
            <a:lstStyle/>
            <a:p>
              <a:r>
                <a:rPr kumimoji="1" lang="ja-JP" altLang="en-US" sz="900" dirty="0"/>
                <a:t>阪南</a:t>
              </a:r>
              <a:r>
                <a:rPr lang="ja-JP" altLang="en-US" sz="900" dirty="0"/>
                <a:t>２</a:t>
              </a:r>
              <a:r>
                <a:rPr kumimoji="1" lang="ja-JP" altLang="en-US" sz="900" dirty="0"/>
                <a:t>区沖</a:t>
              </a:r>
            </a:p>
          </p:txBody>
        </p:sp>
        <p:sp>
          <p:nvSpPr>
            <p:cNvPr id="16" name="テキスト ボックス 15">
              <a:extLst>
                <a:ext uri="{FF2B5EF4-FFF2-40B4-BE49-F238E27FC236}">
                  <a16:creationId xmlns:a16="http://schemas.microsoft.com/office/drawing/2014/main" id="{EE1ADECC-2BC0-4A1D-8E6F-137389596CFB}"/>
                </a:ext>
              </a:extLst>
            </p:cNvPr>
            <p:cNvSpPr txBox="1"/>
            <p:nvPr/>
          </p:nvSpPr>
          <p:spPr>
            <a:xfrm>
              <a:off x="8677944" y="1446916"/>
              <a:ext cx="504000" cy="138499"/>
            </a:xfrm>
            <a:prstGeom prst="rect">
              <a:avLst/>
            </a:prstGeom>
            <a:solidFill>
              <a:schemeClr val="bg1"/>
            </a:solidFill>
          </p:spPr>
          <p:txBody>
            <a:bodyPr wrap="square" lIns="0" tIns="0" rIns="0" bIns="0" rtlCol="0">
              <a:spAutoFit/>
            </a:bodyPr>
            <a:lstStyle/>
            <a:p>
              <a:r>
                <a:rPr kumimoji="1" lang="ja-JP" altLang="en-US" sz="900" dirty="0"/>
                <a:t>堺北泊地</a:t>
              </a:r>
            </a:p>
          </p:txBody>
        </p:sp>
      </p:grpSp>
      <p:sp>
        <p:nvSpPr>
          <p:cNvPr id="3" name="スライド番号プレースホルダー 2">
            <a:extLst>
              <a:ext uri="{FF2B5EF4-FFF2-40B4-BE49-F238E27FC236}">
                <a16:creationId xmlns:a16="http://schemas.microsoft.com/office/drawing/2014/main" id="{DA455103-662B-4C42-95D7-E93D51A0876E}"/>
              </a:ext>
            </a:extLst>
          </p:cNvPr>
          <p:cNvSpPr>
            <a:spLocks noGrp="1"/>
          </p:cNvSpPr>
          <p:nvPr>
            <p:ph type="sldNum" sz="quarter" idx="12"/>
          </p:nvPr>
        </p:nvSpPr>
        <p:spPr>
          <a:xfrm>
            <a:off x="2683549" y="9533284"/>
            <a:ext cx="1600200" cy="344488"/>
          </a:xfrm>
        </p:spPr>
        <p:txBody>
          <a:bodyPr/>
          <a:lstStyle/>
          <a:p>
            <a:pPr algn="ctr"/>
            <a:fld id="{831CA8E7-D69B-4FB5-B8F3-0C5F199F2C37}" type="slidenum">
              <a:rPr kumimoji="1" lang="ja-JP" altLang="en-US" smtClean="0"/>
              <a:pPr algn="ctr"/>
              <a:t>14</a:t>
            </a:fld>
            <a:endParaRPr kumimoji="1" lang="ja-JP" altLang="en-US" dirty="0"/>
          </a:p>
        </p:txBody>
      </p:sp>
      <p:sp>
        <p:nvSpPr>
          <p:cNvPr id="21" name="テキスト ボックス 6">
            <a:extLst>
              <a:ext uri="{FF2B5EF4-FFF2-40B4-BE49-F238E27FC236}">
                <a16:creationId xmlns:a16="http://schemas.microsoft.com/office/drawing/2014/main" id="{27F1B612-33AA-4909-8DDD-583EC1C81135}"/>
              </a:ext>
            </a:extLst>
          </p:cNvPr>
          <p:cNvSpPr txBox="1"/>
          <p:nvPr/>
        </p:nvSpPr>
        <p:spPr>
          <a:xfrm>
            <a:off x="4878703" y="3453446"/>
            <a:ext cx="1811219" cy="230832"/>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r>
              <a:rPr kumimoji="1" lang="ja-JP" altLang="en-US" sz="900" b="1" dirty="0"/>
              <a:t>海底耕耘の桁</a:t>
            </a:r>
            <a:r>
              <a:rPr kumimoji="1" lang="en-US" altLang="ja-JP" sz="900" b="1" dirty="0"/>
              <a:t>(</a:t>
            </a:r>
            <a:r>
              <a:rPr kumimoji="1" lang="ja-JP" altLang="en-US" sz="900" b="1" dirty="0"/>
              <a:t>けた</a:t>
            </a:r>
            <a:r>
              <a:rPr kumimoji="1" lang="en-US" altLang="ja-JP" sz="900" b="1" dirty="0"/>
              <a:t>)</a:t>
            </a:r>
            <a:endParaRPr kumimoji="1" lang="ja-JP" altLang="en-US" sz="900" b="1" dirty="0"/>
          </a:p>
        </p:txBody>
      </p:sp>
      <p:sp>
        <p:nvSpPr>
          <p:cNvPr id="22" name="テキスト ボックス 6">
            <a:extLst>
              <a:ext uri="{FF2B5EF4-FFF2-40B4-BE49-F238E27FC236}">
                <a16:creationId xmlns:a16="http://schemas.microsoft.com/office/drawing/2014/main" id="{F30BF17A-22CF-47AA-91E3-DACA6E26ACEA}"/>
              </a:ext>
            </a:extLst>
          </p:cNvPr>
          <p:cNvSpPr txBox="1"/>
          <p:nvPr/>
        </p:nvSpPr>
        <p:spPr>
          <a:xfrm>
            <a:off x="4351811" y="6378352"/>
            <a:ext cx="1811219" cy="230832"/>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pPr algn="ctr">
              <a:defRPr/>
            </a:pPr>
            <a:r>
              <a:rPr lang="ja-JP" altLang="en-US" sz="900" b="1" dirty="0">
                <a:latin typeface="Meiryo UI" panose="020B0604030504040204" pitchFamily="50" charset="-128"/>
                <a:ea typeface="Meiryo UI" panose="020B0604030504040204" pitchFamily="50" charset="-128"/>
                <a:cs typeface="Meiryo UI" panose="020B0604030504040204" pitchFamily="50" charset="-128"/>
              </a:rPr>
              <a:t>大阪湾の窪地の位置図</a:t>
            </a:r>
          </a:p>
        </p:txBody>
      </p:sp>
    </p:spTree>
    <p:extLst>
      <p:ext uri="{BB962C8B-B14F-4D97-AF65-F5344CB8AC3E}">
        <p14:creationId xmlns:p14="http://schemas.microsoft.com/office/powerpoint/2010/main" val="344148655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テキスト ボックス 2">
            <a:extLst>
              <a:ext uri="{FF2B5EF4-FFF2-40B4-BE49-F238E27FC236}">
                <a16:creationId xmlns:a16="http://schemas.microsoft.com/office/drawing/2014/main" id="{EA8DCDC5-7BCB-4899-A472-12748AC8C19D}"/>
              </a:ext>
            </a:extLst>
          </p:cNvPr>
          <p:cNvSpPr txBox="1">
            <a:spLocks noChangeArrowheads="1"/>
          </p:cNvSpPr>
          <p:nvPr/>
        </p:nvSpPr>
        <p:spPr bwMode="auto">
          <a:xfrm>
            <a:off x="543870" y="463218"/>
            <a:ext cx="648000" cy="449993"/>
          </a:xfrm>
          <a:prstGeom prst="roundRect">
            <a:avLst>
              <a:gd name="adj" fmla="val 24293"/>
            </a:avLst>
          </a:prstGeom>
          <a:solidFill>
            <a:srgbClr val="000099"/>
          </a:solidFill>
          <a:ln w="9525">
            <a:noFill/>
            <a:miter lim="800000"/>
            <a:headEnd/>
            <a:tailEnd/>
          </a:ln>
        </p:spPr>
        <p:txBody>
          <a:bodyPr rot="0" vert="horz" wrap="square" lIns="91440" tIns="45720" rIns="91440" bIns="45720" anchor="ctr" anchorCtr="0">
            <a:noAutofit/>
          </a:bodyPr>
          <a:lstStyle/>
          <a:p>
            <a:pPr algn="ctr">
              <a:spcAft>
                <a:spcPts val="0"/>
              </a:spcAft>
            </a:pPr>
            <a:r>
              <a:rPr lang="ja-JP" altLang="en-US" sz="900" b="1" kern="100" dirty="0">
                <a:solidFill>
                  <a:schemeClr val="bg1"/>
                </a:solidFill>
                <a:effectLst/>
                <a:latin typeface="Meiryo UI" panose="020B0604030504040204" pitchFamily="50" charset="-128"/>
                <a:ea typeface="Meiryo UI" panose="020B0604030504040204" pitchFamily="50" charset="-128"/>
                <a:cs typeface="Meiryo UI" panose="020B0604030504040204" pitchFamily="50" charset="-128"/>
              </a:rPr>
              <a:t>施策</a:t>
            </a:r>
            <a:r>
              <a:rPr lang="en-US" altLang="ja-JP" sz="900" b="1" kern="100" dirty="0">
                <a:solidFill>
                  <a:schemeClr val="bg1"/>
                </a:solidFill>
                <a:effectLst/>
                <a:latin typeface="Meiryo UI" panose="020B0604030504040204" pitchFamily="50" charset="-128"/>
                <a:ea typeface="Meiryo UI" panose="020B0604030504040204" pitchFamily="50" charset="-128"/>
                <a:cs typeface="Meiryo UI" panose="020B0604030504040204" pitchFamily="50" charset="-128"/>
              </a:rPr>
              <a:t>17</a:t>
            </a:r>
            <a:endParaRPr lang="ja-JP" sz="1050" kern="100" dirty="0">
              <a:solidFill>
                <a:schemeClr val="bg1"/>
              </a:solidFill>
              <a:effectLst/>
              <a:latin typeface="Meiryo UI" panose="020B0604030504040204" pitchFamily="50" charset="-128"/>
              <a:ea typeface="Meiryo UI" panose="020B0604030504040204" pitchFamily="50" charset="-128"/>
              <a:cs typeface="Meiryo UI" panose="020B0604030504040204" pitchFamily="50" charset="-128"/>
            </a:endParaRPr>
          </a:p>
        </p:txBody>
      </p:sp>
      <p:sp>
        <p:nvSpPr>
          <p:cNvPr id="26" name="テキスト ボックス 25">
            <a:extLst>
              <a:ext uri="{FF2B5EF4-FFF2-40B4-BE49-F238E27FC236}">
                <a16:creationId xmlns:a16="http://schemas.microsoft.com/office/drawing/2014/main" id="{49C0B1B4-046B-44F9-9519-3310F3086ED5}"/>
              </a:ext>
            </a:extLst>
          </p:cNvPr>
          <p:cNvSpPr txBox="1"/>
          <p:nvPr/>
        </p:nvSpPr>
        <p:spPr>
          <a:xfrm rot="10800000" flipV="1">
            <a:off x="1231367" y="601552"/>
            <a:ext cx="5582009" cy="261610"/>
          </a:xfrm>
          <a:prstGeom prst="rect">
            <a:avLst/>
          </a:prstGeom>
          <a:noFill/>
        </p:spPr>
        <p:txBody>
          <a:bodyPr wrap="square" rtlCol="0">
            <a:spAutoFit/>
          </a:bodyPr>
          <a:lstStyle/>
          <a:p>
            <a:r>
              <a:rPr lang="ja-JP" altLang="en-US" sz="1100" b="1" dirty="0"/>
              <a:t>大阪ブルー・オーシャン・ビジョンの実現に向けた海域・河川のごみ対策</a:t>
            </a:r>
          </a:p>
        </p:txBody>
      </p:sp>
      <p:graphicFrame>
        <p:nvGraphicFramePr>
          <p:cNvPr id="27" name="表 4">
            <a:extLst>
              <a:ext uri="{FF2B5EF4-FFF2-40B4-BE49-F238E27FC236}">
                <a16:creationId xmlns:a16="http://schemas.microsoft.com/office/drawing/2014/main" id="{D4DEC37A-80DF-442B-9F8F-80CFAC972FED}"/>
              </a:ext>
            </a:extLst>
          </p:cNvPr>
          <p:cNvGraphicFramePr>
            <a:graphicFrameLocks noGrp="1"/>
          </p:cNvGraphicFramePr>
          <p:nvPr>
            <p:extLst>
              <p:ext uri="{D42A27DB-BD31-4B8C-83A1-F6EECF244321}">
                <p14:modId xmlns:p14="http://schemas.microsoft.com/office/powerpoint/2010/main" val="3943469708"/>
              </p:ext>
            </p:extLst>
          </p:nvPr>
        </p:nvGraphicFramePr>
        <p:xfrm>
          <a:off x="1844824" y="6747565"/>
          <a:ext cx="3303360" cy="941739"/>
        </p:xfrm>
        <a:graphic>
          <a:graphicData uri="http://schemas.openxmlformats.org/drawingml/2006/table">
            <a:tbl>
              <a:tblPr firstRow="1" bandRow="1">
                <a:tableStyleId>{5C22544A-7EE6-4342-B048-85BDC9FD1C3A}</a:tableStyleId>
              </a:tblPr>
              <a:tblGrid>
                <a:gridCol w="1651680">
                  <a:extLst>
                    <a:ext uri="{9D8B030D-6E8A-4147-A177-3AD203B41FA5}">
                      <a16:colId xmlns:a16="http://schemas.microsoft.com/office/drawing/2014/main" val="1550211114"/>
                    </a:ext>
                  </a:extLst>
                </a:gridCol>
                <a:gridCol w="1651680">
                  <a:extLst>
                    <a:ext uri="{9D8B030D-6E8A-4147-A177-3AD203B41FA5}">
                      <a16:colId xmlns:a16="http://schemas.microsoft.com/office/drawing/2014/main" val="852847338"/>
                    </a:ext>
                  </a:extLst>
                </a:gridCol>
              </a:tblGrid>
              <a:tr h="455278">
                <a:tc>
                  <a:txBody>
                    <a:bodyPr/>
                    <a:lstStyle/>
                    <a:p>
                      <a:pPr algn="ctr"/>
                      <a:r>
                        <a:rPr kumimoji="1" lang="ja-JP" altLang="en-US" sz="1000" b="0" dirty="0">
                          <a:solidFill>
                            <a:schemeClr val="tx1"/>
                          </a:solidFill>
                        </a:rPr>
                        <a:t>数値目標</a:t>
                      </a:r>
                    </a:p>
                  </a:txBody>
                  <a:tcPr anchor="ctr"/>
                </a:tc>
                <a:tc>
                  <a:txBody>
                    <a:bodyPr/>
                    <a:lstStyle/>
                    <a:p>
                      <a:pPr algn="ctr"/>
                      <a:r>
                        <a:rPr kumimoji="1" lang="ja-JP" altLang="en-US" sz="1000" b="0" dirty="0">
                          <a:solidFill>
                            <a:schemeClr val="tx1"/>
                          </a:solidFill>
                        </a:rPr>
                        <a:t>令和</a:t>
                      </a:r>
                      <a:r>
                        <a:rPr kumimoji="1" lang="en-US" altLang="ja-JP" sz="1000" b="0" dirty="0">
                          <a:solidFill>
                            <a:schemeClr val="tx1"/>
                          </a:solidFill>
                        </a:rPr>
                        <a:t>7</a:t>
                      </a:r>
                      <a:r>
                        <a:rPr kumimoji="1" lang="ja-JP" altLang="en-US" sz="1000" b="0" dirty="0">
                          <a:solidFill>
                            <a:schemeClr val="tx1"/>
                          </a:solidFill>
                        </a:rPr>
                        <a:t>年度実績</a:t>
                      </a:r>
                    </a:p>
                  </a:txBody>
                  <a:tcPr anchor="ctr"/>
                </a:tc>
                <a:extLst>
                  <a:ext uri="{0D108BD9-81ED-4DB2-BD59-A6C34878D82A}">
                    <a16:rowId xmlns:a16="http://schemas.microsoft.com/office/drawing/2014/main" val="2950973248"/>
                  </a:ext>
                </a:extLst>
              </a:tr>
              <a:tr h="486461">
                <a:tc>
                  <a:txBody>
                    <a:bodyPr/>
                    <a:lstStyle/>
                    <a:p>
                      <a:pPr algn="l"/>
                      <a:r>
                        <a:rPr kumimoji="1" lang="ja-JP" altLang="en-US" sz="1000" b="0" dirty="0">
                          <a:solidFill>
                            <a:schemeClr val="tx1"/>
                          </a:solidFill>
                        </a:rPr>
                        <a:t>海域ごみの回収量</a:t>
                      </a:r>
                    </a:p>
                    <a:p>
                      <a:pPr algn="r"/>
                      <a:r>
                        <a:rPr kumimoji="1" lang="ja-JP" altLang="en-US" sz="1000" b="0" dirty="0">
                          <a:solidFill>
                            <a:schemeClr val="tx1"/>
                          </a:solidFill>
                        </a:rPr>
                        <a:t>　　　　　　　</a:t>
                      </a:r>
                      <a:r>
                        <a:rPr kumimoji="1" lang="en-US" altLang="ja-JP" sz="1000" b="1" u="sng" dirty="0">
                          <a:solidFill>
                            <a:schemeClr val="tx1"/>
                          </a:solidFill>
                        </a:rPr>
                        <a:t>6,000</a:t>
                      </a:r>
                      <a:r>
                        <a:rPr kumimoji="1" lang="ja-JP" altLang="en-US" sz="1000" b="1" u="sng" dirty="0">
                          <a:solidFill>
                            <a:schemeClr val="tx1"/>
                          </a:solidFill>
                        </a:rPr>
                        <a:t>㎥</a:t>
                      </a:r>
                      <a:r>
                        <a:rPr kumimoji="1" lang="en-US" altLang="ja-JP" sz="1000" b="1" u="sng" dirty="0">
                          <a:solidFill>
                            <a:schemeClr val="tx1"/>
                          </a:solidFill>
                        </a:rPr>
                        <a:t>/</a:t>
                      </a:r>
                      <a:r>
                        <a:rPr kumimoji="1" lang="ja-JP" altLang="en-US" sz="1000" b="1" u="sng" dirty="0">
                          <a:solidFill>
                            <a:schemeClr val="tx1"/>
                          </a:solidFill>
                        </a:rPr>
                        <a:t>年</a:t>
                      </a:r>
                    </a:p>
                  </a:txBody>
                  <a:tcPr anchor="ctr"/>
                </a:tc>
                <a:tc>
                  <a:txBody>
                    <a:bodyPr/>
                    <a:lstStyle/>
                    <a:p>
                      <a:pPr algn="ctr"/>
                      <a:r>
                        <a:rPr kumimoji="1" lang="en-US" altLang="ja-JP" sz="1000" b="1" u="sng" dirty="0">
                          <a:solidFill>
                            <a:schemeClr val="tx1"/>
                          </a:solidFill>
                        </a:rPr>
                        <a:t>3,561.75</a:t>
                      </a:r>
                      <a:r>
                        <a:rPr kumimoji="1" lang="ja-JP" altLang="en-US" sz="1000" b="1" u="sng" dirty="0">
                          <a:solidFill>
                            <a:schemeClr val="tx1"/>
                          </a:solidFill>
                        </a:rPr>
                        <a:t>㎥</a:t>
                      </a:r>
                      <a:r>
                        <a:rPr kumimoji="1" lang="en-US" altLang="ja-JP" sz="1000" b="1" u="sng" dirty="0">
                          <a:solidFill>
                            <a:schemeClr val="tx1"/>
                          </a:solidFill>
                        </a:rPr>
                        <a:t>/</a:t>
                      </a:r>
                      <a:r>
                        <a:rPr kumimoji="1" lang="ja-JP" altLang="en-US" sz="1000" b="1" u="sng" dirty="0">
                          <a:solidFill>
                            <a:schemeClr val="tx1"/>
                          </a:solidFill>
                        </a:rPr>
                        <a:t>年</a:t>
                      </a:r>
                      <a:endParaRPr kumimoji="1" lang="ja-JP" altLang="en-US" sz="1000" b="0" dirty="0">
                        <a:solidFill>
                          <a:schemeClr val="tx1"/>
                        </a:solidFill>
                      </a:endParaRPr>
                    </a:p>
                  </a:txBody>
                  <a:tcPr anchor="ctr"/>
                </a:tc>
                <a:extLst>
                  <a:ext uri="{0D108BD9-81ED-4DB2-BD59-A6C34878D82A}">
                    <a16:rowId xmlns:a16="http://schemas.microsoft.com/office/drawing/2014/main" val="1940198986"/>
                  </a:ext>
                </a:extLst>
              </a:tr>
            </a:tbl>
          </a:graphicData>
        </a:graphic>
      </p:graphicFrame>
      <p:sp>
        <p:nvSpPr>
          <p:cNvPr id="31" name="テキスト ボックス 30">
            <a:extLst>
              <a:ext uri="{FF2B5EF4-FFF2-40B4-BE49-F238E27FC236}">
                <a16:creationId xmlns:a16="http://schemas.microsoft.com/office/drawing/2014/main" id="{E9224AD1-C8CB-42BF-A76A-BEA3A8E0DABC}"/>
              </a:ext>
            </a:extLst>
          </p:cNvPr>
          <p:cNvSpPr txBox="1"/>
          <p:nvPr/>
        </p:nvSpPr>
        <p:spPr>
          <a:xfrm>
            <a:off x="489735" y="7858288"/>
            <a:ext cx="6170709" cy="1631216"/>
          </a:xfrm>
          <a:prstGeom prst="rect">
            <a:avLst/>
          </a:prstGeom>
          <a:noFill/>
        </p:spPr>
        <p:txBody>
          <a:bodyPr wrap="square" rtlCol="0">
            <a:spAutoFit/>
          </a:bodyPr>
          <a:lstStyle/>
          <a:p>
            <a:r>
              <a:rPr lang="en-US" altLang="ja-JP" sz="1000" b="1" u="sng" dirty="0">
                <a:latin typeface="Meiryo UI" panose="020B0604030504040204" pitchFamily="50" charset="-128"/>
                <a:ea typeface="Meiryo UI" panose="020B0604030504040204" pitchFamily="50" charset="-128"/>
                <a:cs typeface="Meiryo UI" panose="020B0604030504040204" pitchFamily="50" charset="-128"/>
              </a:rPr>
              <a:t>【</a:t>
            </a:r>
            <a:r>
              <a:rPr lang="ja-JP" altLang="en-US" sz="1000" b="1" u="sng" dirty="0">
                <a:latin typeface="Meiryo UI" panose="020B0604030504040204" pitchFamily="50" charset="-128"/>
                <a:ea typeface="Meiryo UI" panose="020B0604030504040204" pitchFamily="50" charset="-128"/>
                <a:cs typeface="Meiryo UI" panose="020B0604030504040204" pitchFamily="50" charset="-128"/>
              </a:rPr>
              <a:t>令和</a:t>
            </a:r>
            <a:r>
              <a:rPr lang="en-US" altLang="ja-JP" sz="1000" b="1" u="sng" dirty="0">
                <a:latin typeface="Meiryo UI" panose="020B0604030504040204" pitchFamily="50" charset="-128"/>
                <a:ea typeface="Meiryo UI" panose="020B0604030504040204" pitchFamily="50" charset="-128"/>
                <a:cs typeface="Meiryo UI" panose="020B0604030504040204" pitchFamily="50" charset="-128"/>
              </a:rPr>
              <a:t>8</a:t>
            </a:r>
            <a:r>
              <a:rPr lang="ja-JP" altLang="en-US" sz="1000" b="1" u="sng" dirty="0">
                <a:latin typeface="Meiryo UI" panose="020B0604030504040204" pitchFamily="50" charset="-128"/>
                <a:ea typeface="Meiryo UI" panose="020B0604030504040204" pitchFamily="50" charset="-128"/>
                <a:cs typeface="Meiryo UI" panose="020B0604030504040204" pitchFamily="50" charset="-128"/>
              </a:rPr>
              <a:t>年度取組予定</a:t>
            </a:r>
            <a:r>
              <a:rPr lang="en-US" altLang="ja-JP" sz="1000" b="1" u="sng" dirty="0">
                <a:latin typeface="Meiryo UI" panose="020B0604030504040204" pitchFamily="50" charset="-128"/>
                <a:ea typeface="Meiryo UI" panose="020B0604030504040204" pitchFamily="50" charset="-128"/>
                <a:cs typeface="Meiryo UI" panose="020B0604030504040204" pitchFamily="50" charset="-128"/>
              </a:rPr>
              <a:t>】</a:t>
            </a:r>
            <a:endParaRPr lang="ja-JP" altLang="en-US" sz="1000" b="1" u="sng"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000" dirty="0">
                <a:latin typeface="Meiryo UI" panose="020B0604030504040204" pitchFamily="50" charset="-128"/>
                <a:ea typeface="Meiryo UI" panose="020B0604030504040204" pitchFamily="50" charset="-128"/>
                <a:cs typeface="Meiryo UI" panose="020B0604030504040204" pitchFamily="50" charset="-128"/>
              </a:rPr>
              <a:t>　　・「</a:t>
            </a:r>
            <a:r>
              <a:rPr lang="en-US" altLang="ja-JP" sz="1000" dirty="0">
                <a:latin typeface="Meiryo UI" panose="020B0604030504040204" pitchFamily="50" charset="-128"/>
                <a:ea typeface="Meiryo UI" panose="020B0604030504040204" pitchFamily="50" charset="-128"/>
                <a:cs typeface="Meiryo UI" panose="020B0604030504040204" pitchFamily="50" charset="-128"/>
              </a:rPr>
              <a:t>2050</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年までに海洋プラスチックごみによる新たな汚染ゼロ」をめざす「大阪ブルー・オーシャン・ビジョン」の実現に向け、</a:t>
            </a:r>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000" dirty="0">
                <a:latin typeface="Meiryo UI" panose="020B0604030504040204" pitchFamily="50" charset="-128"/>
                <a:ea typeface="Meiryo UI" panose="020B0604030504040204" pitchFamily="50" charset="-128"/>
                <a:cs typeface="Meiryo UI" panose="020B0604030504040204" pitchFamily="50" charset="-128"/>
              </a:rPr>
              <a:t> 　　大阪府・大阪市では「大阪ブルー・オーシャン・ビジョン」実行計画を策定するとともに、大阪府では「</a:t>
            </a:r>
            <a:r>
              <a:rPr lang="en-US" altLang="ja-JP" sz="1000" dirty="0">
                <a:latin typeface="Meiryo UI" panose="020B0604030504040204" pitchFamily="50" charset="-128"/>
                <a:ea typeface="Meiryo UI" panose="020B0604030504040204" pitchFamily="50" charset="-128"/>
                <a:cs typeface="Meiryo UI" panose="020B0604030504040204" pitchFamily="50" charset="-128"/>
              </a:rPr>
              <a:t>OSAKA</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ごみゼロ</a:t>
            </a:r>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000" dirty="0">
                <a:latin typeface="Meiryo UI" panose="020B0604030504040204" pitchFamily="50" charset="-128"/>
                <a:ea typeface="Meiryo UI" panose="020B0604030504040204" pitchFamily="50" charset="-128"/>
                <a:cs typeface="Meiryo UI" panose="020B0604030504040204" pitchFamily="50" charset="-128"/>
              </a:rPr>
              <a:t>　　 プロジェクト」を実施するなど、プラスチックごみによる河川や海洋汚染の防止に率先して取り組む。</a:t>
            </a:r>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000" dirty="0">
                <a:latin typeface="Meiryo UI" panose="020B0604030504040204" pitchFamily="50" charset="-128"/>
                <a:ea typeface="Meiryo UI" panose="020B0604030504040204" pitchFamily="50" charset="-128"/>
                <a:cs typeface="Meiryo UI" panose="020B0604030504040204" pitchFamily="50" charset="-128"/>
              </a:rPr>
              <a:t>　  ・漁業者による海洋プラスチックごみの削減にも資する対策として、漁港区域に漂着したごみ及び操業中に回収し持ち</a:t>
            </a:r>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000" dirty="0">
                <a:latin typeface="Meiryo UI" panose="020B0604030504040204" pitchFamily="50" charset="-128"/>
                <a:ea typeface="Meiryo UI" panose="020B0604030504040204" pitchFamily="50" charset="-128"/>
                <a:cs typeface="Meiryo UI" panose="020B0604030504040204" pitchFamily="50" charset="-128"/>
              </a:rPr>
              <a:t>　　 帰ったごみについて、国の補助制度を活用し、適切に回収・処分を行う。</a:t>
            </a:r>
          </a:p>
          <a:p>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000" dirty="0">
                <a:latin typeface="Meiryo UI" panose="020B0604030504040204" pitchFamily="50" charset="-128"/>
                <a:ea typeface="Meiryo UI" panose="020B0604030504040204" pitchFamily="50" charset="-128"/>
                <a:cs typeface="Meiryo UI" panose="020B0604030504040204" pitchFamily="50" charset="-128"/>
              </a:rPr>
              <a:t>　  ・また、海につながる河川のごみ対策として、内水面の漁協が行う漁業権河川の清掃事業を進める。</a:t>
            </a:r>
          </a:p>
          <a:p>
            <a:r>
              <a:rPr lang="ja-JP" altLang="en-US" sz="1000" dirty="0">
                <a:latin typeface="Meiryo UI" panose="020B0604030504040204" pitchFamily="50" charset="-128"/>
                <a:ea typeface="Meiryo UI" panose="020B0604030504040204" pitchFamily="50" charset="-128"/>
                <a:cs typeface="Meiryo UI" panose="020B0604030504040204" pitchFamily="50" charset="-128"/>
              </a:rPr>
              <a:t>　   その他、府民に対し、水辺のレジャー・釣りで出たごみの持ち帰り等について啓発を行い、漁場環境美化に努める。</a:t>
            </a:r>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p:txBody>
      </p:sp>
      <p:pic>
        <p:nvPicPr>
          <p:cNvPr id="32" name="図 31">
            <a:extLst>
              <a:ext uri="{FF2B5EF4-FFF2-40B4-BE49-F238E27FC236}">
                <a16:creationId xmlns:a16="http://schemas.microsoft.com/office/drawing/2014/main" id="{C37D6B39-FABC-4BE7-B366-7EB144A2D92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073723" y="1238493"/>
            <a:ext cx="1547032" cy="1456628"/>
          </a:xfrm>
          <a:prstGeom prst="rect">
            <a:avLst/>
          </a:prstGeom>
        </p:spPr>
      </p:pic>
      <p:sp>
        <p:nvSpPr>
          <p:cNvPr id="33" name="テキスト ボックス 32">
            <a:extLst>
              <a:ext uri="{FF2B5EF4-FFF2-40B4-BE49-F238E27FC236}">
                <a16:creationId xmlns:a16="http://schemas.microsoft.com/office/drawing/2014/main" id="{34D0B9BE-AE29-45BE-B2A0-3934F750448D}"/>
              </a:ext>
            </a:extLst>
          </p:cNvPr>
          <p:cNvSpPr txBox="1"/>
          <p:nvPr/>
        </p:nvSpPr>
        <p:spPr>
          <a:xfrm>
            <a:off x="5074444" y="2660315"/>
            <a:ext cx="1752494" cy="230832"/>
          </a:xfrm>
          <a:prstGeom prst="rect">
            <a:avLst/>
          </a:prstGeom>
          <a:noFill/>
        </p:spPr>
        <p:txBody>
          <a:bodyPr wrap="square" rtlCol="0">
            <a:spAutoFit/>
          </a:bodyPr>
          <a:lstStyle/>
          <a:p>
            <a:r>
              <a:rPr lang="ja-JP" altLang="en-US" sz="900" b="1" dirty="0">
                <a:latin typeface="Meiryo UI" panose="020B0604030504040204" pitchFamily="50" charset="-128"/>
                <a:ea typeface="Meiryo UI" panose="020B0604030504040204" pitchFamily="50" charset="-128"/>
                <a:cs typeface="Meiryo UI" panose="020B0604030504040204" pitchFamily="50" charset="-128"/>
              </a:rPr>
              <a:t>漁船により回収された海底ごみ</a:t>
            </a:r>
            <a:endParaRPr kumimoji="1" lang="en-US" altLang="ja-JP" sz="900" b="1" dirty="0">
              <a:latin typeface="Meiryo UI" panose="020B0604030504040204" pitchFamily="50" charset="-128"/>
              <a:ea typeface="Meiryo UI" panose="020B0604030504040204" pitchFamily="50" charset="-128"/>
              <a:cs typeface="Meiryo UI" panose="020B0604030504040204" pitchFamily="50" charset="-128"/>
            </a:endParaRPr>
          </a:p>
        </p:txBody>
      </p:sp>
      <p:graphicFrame>
        <p:nvGraphicFramePr>
          <p:cNvPr id="35" name="表 34">
            <a:extLst>
              <a:ext uri="{FF2B5EF4-FFF2-40B4-BE49-F238E27FC236}">
                <a16:creationId xmlns:a16="http://schemas.microsoft.com/office/drawing/2014/main" id="{F8AE6C6F-63B2-4A15-B8A5-FFDB9476A672}"/>
              </a:ext>
            </a:extLst>
          </p:cNvPr>
          <p:cNvGraphicFramePr>
            <a:graphicFrameLocks noGrp="1"/>
          </p:cNvGraphicFramePr>
          <p:nvPr>
            <p:extLst>
              <p:ext uri="{D42A27DB-BD31-4B8C-83A1-F6EECF244321}">
                <p14:modId xmlns:p14="http://schemas.microsoft.com/office/powerpoint/2010/main" val="3683052225"/>
              </p:ext>
            </p:extLst>
          </p:nvPr>
        </p:nvGraphicFramePr>
        <p:xfrm>
          <a:off x="989733" y="5923364"/>
          <a:ext cx="5103558" cy="685820"/>
        </p:xfrm>
        <a:graphic>
          <a:graphicData uri="http://schemas.openxmlformats.org/drawingml/2006/table">
            <a:tbl>
              <a:tblPr firstRow="1" bandRow="1">
                <a:tableStyleId>{3B4B98B0-60AC-42C2-AFA5-B58CD77FA1E5}</a:tableStyleId>
              </a:tblPr>
              <a:tblGrid>
                <a:gridCol w="700173">
                  <a:extLst>
                    <a:ext uri="{9D8B030D-6E8A-4147-A177-3AD203B41FA5}">
                      <a16:colId xmlns:a16="http://schemas.microsoft.com/office/drawing/2014/main" val="20000"/>
                    </a:ext>
                  </a:extLst>
                </a:gridCol>
                <a:gridCol w="853082">
                  <a:extLst>
                    <a:ext uri="{9D8B030D-6E8A-4147-A177-3AD203B41FA5}">
                      <a16:colId xmlns:a16="http://schemas.microsoft.com/office/drawing/2014/main" val="20001"/>
                    </a:ext>
                  </a:extLst>
                </a:gridCol>
                <a:gridCol w="639055">
                  <a:extLst>
                    <a:ext uri="{9D8B030D-6E8A-4147-A177-3AD203B41FA5}">
                      <a16:colId xmlns:a16="http://schemas.microsoft.com/office/drawing/2014/main" val="20002"/>
                    </a:ext>
                  </a:extLst>
                </a:gridCol>
                <a:gridCol w="710061">
                  <a:extLst>
                    <a:ext uri="{9D8B030D-6E8A-4147-A177-3AD203B41FA5}">
                      <a16:colId xmlns:a16="http://schemas.microsoft.com/office/drawing/2014/main" val="2965210960"/>
                    </a:ext>
                  </a:extLst>
                </a:gridCol>
                <a:gridCol w="639055">
                  <a:extLst>
                    <a:ext uri="{9D8B030D-6E8A-4147-A177-3AD203B41FA5}">
                      <a16:colId xmlns:a16="http://schemas.microsoft.com/office/drawing/2014/main" val="3123149627"/>
                    </a:ext>
                  </a:extLst>
                </a:gridCol>
                <a:gridCol w="781067">
                  <a:extLst>
                    <a:ext uri="{9D8B030D-6E8A-4147-A177-3AD203B41FA5}">
                      <a16:colId xmlns:a16="http://schemas.microsoft.com/office/drawing/2014/main" val="689599525"/>
                    </a:ext>
                  </a:extLst>
                </a:gridCol>
                <a:gridCol w="781065">
                  <a:extLst>
                    <a:ext uri="{9D8B030D-6E8A-4147-A177-3AD203B41FA5}">
                      <a16:colId xmlns:a16="http://schemas.microsoft.com/office/drawing/2014/main" val="3963227431"/>
                    </a:ext>
                  </a:extLst>
                </a:gridCol>
              </a:tblGrid>
              <a:tr h="196484">
                <a:tc>
                  <a:txBody>
                    <a:bodyPr/>
                    <a:lstStyle/>
                    <a:p>
                      <a:pPr algn="ctr"/>
                      <a:r>
                        <a:rPr kumimoji="1" lang="ja-JP" altLang="en-US" sz="900" b="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実施</a:t>
                      </a:r>
                      <a:endParaRPr kumimoji="1" lang="en-US" altLang="ja-JP" sz="900" b="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algn="ctr"/>
                      <a:r>
                        <a:rPr kumimoji="1" lang="ja-JP" altLang="en-US" sz="900" b="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主体</a:t>
                      </a:r>
                    </a:p>
                  </a:txBody>
                  <a:tcPr marL="36000" marR="36000" marT="0" marB="0" anchor="ctr">
                    <a:lnL>
                      <a:noFill/>
                    </a:lnL>
                    <a:lnR>
                      <a:noFill/>
                    </a:lnR>
                    <a:lnB w="12700" cap="flat" cmpd="sng" algn="ctr">
                      <a:solidFill>
                        <a:schemeClr val="accent1"/>
                      </a:solidFill>
                      <a:prstDash val="solid"/>
                      <a:round/>
                      <a:headEnd type="none" w="med" len="med"/>
                      <a:tailEnd type="none" w="med" len="med"/>
                    </a:lnB>
                  </a:tcPr>
                </a:tc>
                <a:tc>
                  <a:txBody>
                    <a:bodyPr/>
                    <a:lstStyle/>
                    <a:p>
                      <a:pPr algn="ctr"/>
                      <a:r>
                        <a:rPr kumimoji="1" lang="ja-JP" altLang="en-US" sz="900" b="0" dirty="0">
                          <a:solidFill>
                            <a:schemeClr val="tx1"/>
                          </a:solidFill>
                          <a:latin typeface="+mn-lt"/>
                          <a:ea typeface="+mn-ea"/>
                          <a:cs typeface="+mn-cs"/>
                        </a:rPr>
                        <a:t>事業名</a:t>
                      </a:r>
                      <a:endParaRPr kumimoji="1" lang="ja-JP" altLang="en-US" sz="900" b="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a:noFill/>
                    </a:lnL>
                    <a:lnB w="12700" cap="flat" cmpd="sng" algn="ctr">
                      <a:solidFill>
                        <a:schemeClr val="accent1"/>
                      </a:solidFill>
                      <a:prstDash val="solid"/>
                      <a:round/>
                      <a:headEnd type="none" w="med" len="med"/>
                      <a:tailEnd type="none" w="med" len="med"/>
                    </a:lnB>
                  </a:tcPr>
                </a:tc>
                <a:tc>
                  <a:txBody>
                    <a:bodyPr/>
                    <a:lstStyle/>
                    <a:p>
                      <a:pPr algn="ctr"/>
                      <a:r>
                        <a:rPr kumimoji="1" lang="en-US" altLang="ja-JP" sz="900" b="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3</a:t>
                      </a:r>
                      <a:endParaRPr kumimoji="1" lang="ja-JP" altLang="en-US" sz="900" b="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txBody>
                  <a:tcPr marL="36000" marT="0" marB="0" anchor="ctr">
                    <a:lnB w="12700" cap="flat" cmpd="sng" algn="ctr">
                      <a:solidFill>
                        <a:schemeClr val="accent1"/>
                      </a:solidFill>
                      <a:prstDash val="solid"/>
                      <a:round/>
                      <a:headEnd type="none" w="med" len="med"/>
                      <a:tailEnd type="none" w="med" len="med"/>
                    </a:lnB>
                  </a:tcPr>
                </a:tc>
                <a:tc>
                  <a:txBody>
                    <a:bodyPr/>
                    <a:lstStyle/>
                    <a:p>
                      <a:pPr algn="ctr"/>
                      <a:r>
                        <a:rPr kumimoji="1" lang="ja-JP" altLang="en-US" sz="900" b="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４</a:t>
                      </a:r>
                    </a:p>
                  </a:txBody>
                  <a:tcPr marL="36000" marT="0" marB="0" anchor="ctr">
                    <a:lnB w="12700" cap="flat" cmpd="sng" algn="ctr">
                      <a:solidFill>
                        <a:schemeClr val="accent1"/>
                      </a:solidFill>
                      <a:prstDash val="solid"/>
                      <a:round/>
                      <a:headEnd type="none" w="med" len="med"/>
                      <a:tailEnd type="none" w="med" len="med"/>
                    </a:lnB>
                  </a:tcPr>
                </a:tc>
                <a:tc>
                  <a:txBody>
                    <a:bodyPr/>
                    <a:lstStyle/>
                    <a:p>
                      <a:pPr algn="ctr"/>
                      <a:r>
                        <a:rPr kumimoji="1" lang="en-US" altLang="ja-JP" sz="900" b="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5</a:t>
                      </a:r>
                    </a:p>
                  </a:txBody>
                  <a:tcPr marL="36000" marT="0" marB="0" anchor="ctr">
                    <a:lnB w="12700" cap="flat" cmpd="sng" algn="ctr">
                      <a:solidFill>
                        <a:schemeClr val="accent1"/>
                      </a:solidFill>
                      <a:prstDash val="solid"/>
                      <a:round/>
                      <a:headEnd type="none" w="med" len="med"/>
                      <a:tailEnd type="none" w="med" len="med"/>
                    </a:lnB>
                  </a:tcPr>
                </a:tc>
                <a:tc>
                  <a:txBody>
                    <a:bodyPr/>
                    <a:lstStyle/>
                    <a:p>
                      <a:pPr algn="ctr"/>
                      <a:r>
                        <a:rPr kumimoji="1" lang="en-US" altLang="ja-JP" sz="900" b="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6</a:t>
                      </a:r>
                      <a:endParaRPr kumimoji="1" lang="ja-JP" altLang="en-US" sz="900" b="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txBody>
                  <a:tcPr marL="36000" marT="0" marB="0" anchor="ctr">
                    <a:lnB w="12700" cap="flat" cmpd="sng" algn="ctr">
                      <a:solidFill>
                        <a:schemeClr val="accent1"/>
                      </a:solidFill>
                      <a:prstDash val="solid"/>
                      <a:round/>
                      <a:headEnd type="none" w="med" len="med"/>
                      <a:tailEnd type="none" w="med" len="med"/>
                    </a:lnB>
                  </a:tcPr>
                </a:tc>
                <a:tc>
                  <a:txBody>
                    <a:bodyPr/>
                    <a:lstStyle/>
                    <a:p>
                      <a:pPr algn="ctr"/>
                      <a:r>
                        <a:rPr kumimoji="1" lang="en-US" altLang="ja-JP" sz="900" b="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7</a:t>
                      </a:r>
                    </a:p>
                  </a:txBody>
                  <a:tcPr marL="36000" marT="0" marB="0" anchor="ctr">
                    <a:lnB w="12700" cap="flat" cmpd="sng" algn="ctr">
                      <a:solidFill>
                        <a:schemeClr val="accent1"/>
                      </a:solidFill>
                      <a:prstDash val="solid"/>
                      <a:round/>
                      <a:headEnd type="none" w="med" len="med"/>
                      <a:tailEnd type="none" w="med" len="med"/>
                    </a:lnB>
                  </a:tcPr>
                </a:tc>
                <a:extLst>
                  <a:ext uri="{0D108BD9-81ED-4DB2-BD59-A6C34878D82A}">
                    <a16:rowId xmlns:a16="http://schemas.microsoft.com/office/drawing/2014/main" val="10000"/>
                  </a:ext>
                </a:extLst>
              </a:tr>
              <a:tr h="41150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ja-JP" altLang="en-US" sz="9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大阪府</a:t>
                      </a:r>
                    </a:p>
                  </a:txBody>
                  <a:tcPr marL="36000" marT="0" marB="0" anchor="ctr">
                    <a:lnL>
                      <a:noFill/>
                    </a:lnL>
                    <a:lnR>
                      <a:noFill/>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900" i="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内</a:t>
                      </a:r>
                      <a:r>
                        <a:rPr kumimoji="1" lang="zh-TW" altLang="en-US" sz="900" i="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水面振興</a:t>
                      </a:r>
                      <a:endParaRPr kumimoji="1" lang="en-US" altLang="zh-TW" sz="900" i="1"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marL="0" marR="0" indent="0" algn="l" defTabSz="914400" rtl="0" eaLnBrk="1" fontAlgn="auto" latinLnBrk="0" hangingPunct="1">
                        <a:lnSpc>
                          <a:spcPct val="100000"/>
                        </a:lnSpc>
                        <a:spcBef>
                          <a:spcPts val="0"/>
                        </a:spcBef>
                        <a:spcAft>
                          <a:spcPts val="0"/>
                        </a:spcAft>
                        <a:buClrTx/>
                        <a:buSzTx/>
                        <a:buFontTx/>
                        <a:buNone/>
                        <a:tabLst/>
                        <a:defRPr/>
                      </a:pPr>
                      <a:r>
                        <a:rPr kumimoji="1" lang="zh-TW" altLang="en-US" sz="900" i="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対策推進事業</a:t>
                      </a:r>
                      <a:endParaRPr kumimoji="1" lang="ja-JP" altLang="en-US" sz="900" i="1"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a:noFill/>
                    </a:lnL>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9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6.0</a:t>
                      </a:r>
                      <a:endParaRPr kumimoji="1" lang="ja-JP" altLang="en-US" sz="9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9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15.0</a:t>
                      </a:r>
                      <a:endParaRPr kumimoji="1" lang="ja-JP" altLang="en-US" sz="9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9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7.5</a:t>
                      </a:r>
                      <a:endParaRPr kumimoji="1" lang="ja-JP" altLang="en-US" sz="9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9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10.2</a:t>
                      </a:r>
                      <a:endParaRPr kumimoji="1" lang="ja-JP" altLang="en-US" sz="9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9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6.75</a:t>
                      </a:r>
                      <a:endParaRPr kumimoji="1" lang="ja-JP" altLang="en-US" sz="9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extLst>
                  <a:ext uri="{0D108BD9-81ED-4DB2-BD59-A6C34878D82A}">
                    <a16:rowId xmlns:a16="http://schemas.microsoft.com/office/drawing/2014/main" val="10001"/>
                  </a:ext>
                </a:extLst>
              </a:tr>
            </a:tbl>
          </a:graphicData>
        </a:graphic>
      </p:graphicFrame>
      <p:sp>
        <p:nvSpPr>
          <p:cNvPr id="36" name="スライド番号プレースホルダー 2">
            <a:extLst>
              <a:ext uri="{FF2B5EF4-FFF2-40B4-BE49-F238E27FC236}">
                <a16:creationId xmlns:a16="http://schemas.microsoft.com/office/drawing/2014/main" id="{010E95C8-5CCB-449E-8CD6-FDC4D2BDE74F}"/>
              </a:ext>
            </a:extLst>
          </p:cNvPr>
          <p:cNvSpPr>
            <a:spLocks noGrp="1"/>
          </p:cNvSpPr>
          <p:nvPr>
            <p:ph type="sldNum" sz="quarter" idx="12"/>
          </p:nvPr>
        </p:nvSpPr>
        <p:spPr>
          <a:xfrm>
            <a:off x="2628900" y="9464915"/>
            <a:ext cx="1600200" cy="342348"/>
          </a:xfrm>
        </p:spPr>
        <p:txBody>
          <a:bodyPr/>
          <a:lstStyle/>
          <a:p>
            <a:pPr algn="ctr"/>
            <a:fld id="{831CA8E7-D69B-4FB5-B8F3-0C5F199F2C37}" type="slidenum">
              <a:rPr kumimoji="1" lang="ja-JP" altLang="en-US" smtClean="0"/>
              <a:pPr algn="ctr"/>
              <a:t>15</a:t>
            </a:fld>
            <a:endParaRPr kumimoji="1" lang="ja-JP" altLang="en-US" dirty="0"/>
          </a:p>
        </p:txBody>
      </p:sp>
      <p:sp>
        <p:nvSpPr>
          <p:cNvPr id="12" name="テキスト ボックス 11">
            <a:extLst>
              <a:ext uri="{FF2B5EF4-FFF2-40B4-BE49-F238E27FC236}">
                <a16:creationId xmlns:a16="http://schemas.microsoft.com/office/drawing/2014/main" id="{FB5F30B4-B3FF-46E2-89DC-56F4ADA5063B}"/>
              </a:ext>
            </a:extLst>
          </p:cNvPr>
          <p:cNvSpPr txBox="1"/>
          <p:nvPr/>
        </p:nvSpPr>
        <p:spPr>
          <a:xfrm>
            <a:off x="5373216" y="2938100"/>
            <a:ext cx="904674" cy="215444"/>
          </a:xfrm>
          <a:prstGeom prst="rect">
            <a:avLst/>
          </a:prstGeom>
          <a:noFill/>
        </p:spPr>
        <p:txBody>
          <a:bodyPr wrap="square" rtlCol="0">
            <a:spAutoFit/>
          </a:bodyPr>
          <a:lstStyle/>
          <a:p>
            <a:r>
              <a:rPr kumimoji="1" lang="ja-JP" altLang="en-US" sz="800" dirty="0">
                <a:latin typeface="Meiryo UI" panose="020B0604030504040204" pitchFamily="50" charset="-128"/>
                <a:ea typeface="Meiryo UI" panose="020B0604030504040204" pitchFamily="50" charset="-128"/>
                <a:cs typeface="Meiryo UI" panose="020B0604030504040204" pitchFamily="50" charset="-128"/>
              </a:rPr>
              <a:t>（単位　㎥）</a:t>
            </a:r>
            <a:endParaRPr kumimoji="1" lang="en-US" altLang="ja-JP" sz="8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13" name="テキスト ボックス 12">
            <a:extLst>
              <a:ext uri="{FF2B5EF4-FFF2-40B4-BE49-F238E27FC236}">
                <a16:creationId xmlns:a16="http://schemas.microsoft.com/office/drawing/2014/main" id="{B46EE989-C085-41F6-97CB-E765ED0399C5}"/>
              </a:ext>
            </a:extLst>
          </p:cNvPr>
          <p:cNvSpPr txBox="1"/>
          <p:nvPr/>
        </p:nvSpPr>
        <p:spPr>
          <a:xfrm>
            <a:off x="5416227" y="5740096"/>
            <a:ext cx="904674" cy="215444"/>
          </a:xfrm>
          <a:prstGeom prst="rect">
            <a:avLst/>
          </a:prstGeom>
          <a:noFill/>
        </p:spPr>
        <p:txBody>
          <a:bodyPr wrap="square" rtlCol="0">
            <a:spAutoFit/>
          </a:bodyPr>
          <a:lstStyle/>
          <a:p>
            <a:r>
              <a:rPr kumimoji="1" lang="ja-JP" altLang="en-US" sz="800" dirty="0">
                <a:latin typeface="Meiryo UI" panose="020B0604030504040204" pitchFamily="50" charset="-128"/>
                <a:ea typeface="Meiryo UI" panose="020B0604030504040204" pitchFamily="50" charset="-128"/>
                <a:cs typeface="Meiryo UI" panose="020B0604030504040204" pitchFamily="50" charset="-128"/>
              </a:rPr>
              <a:t>（単位　㎥）</a:t>
            </a:r>
            <a:endParaRPr kumimoji="1" lang="en-US" altLang="ja-JP" sz="8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16" name="テキスト ボックス 15">
            <a:extLst>
              <a:ext uri="{FF2B5EF4-FFF2-40B4-BE49-F238E27FC236}">
                <a16:creationId xmlns:a16="http://schemas.microsoft.com/office/drawing/2014/main" id="{BF79FDC1-CECD-4630-91C0-371DDA6EDA2A}"/>
              </a:ext>
            </a:extLst>
          </p:cNvPr>
          <p:cNvSpPr txBox="1"/>
          <p:nvPr/>
        </p:nvSpPr>
        <p:spPr>
          <a:xfrm>
            <a:off x="489736" y="1115886"/>
            <a:ext cx="6171561" cy="1631216"/>
          </a:xfrm>
          <a:prstGeom prst="rect">
            <a:avLst/>
          </a:prstGeom>
          <a:noFill/>
        </p:spPr>
        <p:txBody>
          <a:bodyPr wrap="square" rtlCol="0">
            <a:spAutoFit/>
          </a:bodyPr>
          <a:lstStyle/>
          <a:p>
            <a:r>
              <a:rPr lang="en-US" altLang="ja-JP" sz="1000" b="1" u="sng" dirty="0">
                <a:latin typeface="Meiryo UI" panose="020B0604030504040204" pitchFamily="50" charset="-128"/>
                <a:ea typeface="Meiryo UI" panose="020B0604030504040204" pitchFamily="50" charset="-128"/>
                <a:cs typeface="Meiryo UI" panose="020B0604030504040204" pitchFamily="50" charset="-128"/>
              </a:rPr>
              <a:t>【</a:t>
            </a:r>
            <a:r>
              <a:rPr lang="ja-JP" altLang="en-US" sz="1000" b="1" u="sng" dirty="0">
                <a:latin typeface="Meiryo UI" panose="020B0604030504040204" pitchFamily="50" charset="-128"/>
                <a:ea typeface="Meiryo UI" panose="020B0604030504040204" pitchFamily="50" charset="-128"/>
                <a:cs typeface="Meiryo UI" panose="020B0604030504040204" pitchFamily="50" charset="-128"/>
              </a:rPr>
              <a:t>令和</a:t>
            </a:r>
            <a:r>
              <a:rPr lang="en-US" altLang="ja-JP" sz="1000" b="1" u="sng" dirty="0">
                <a:latin typeface="Meiryo UI" panose="020B0604030504040204" pitchFamily="50" charset="-128"/>
                <a:ea typeface="Meiryo UI" panose="020B0604030504040204" pitchFamily="50" charset="-128"/>
                <a:cs typeface="Meiryo UI" panose="020B0604030504040204" pitchFamily="50" charset="-128"/>
              </a:rPr>
              <a:t>7</a:t>
            </a:r>
            <a:r>
              <a:rPr lang="ja-JP" altLang="en-US" sz="1000" b="1" u="sng" dirty="0">
                <a:latin typeface="Meiryo UI" panose="020B0604030504040204" pitchFamily="50" charset="-128"/>
                <a:ea typeface="Meiryo UI" panose="020B0604030504040204" pitchFamily="50" charset="-128"/>
                <a:cs typeface="Meiryo UI" panose="020B0604030504040204" pitchFamily="50" charset="-128"/>
              </a:rPr>
              <a:t>年度実績</a:t>
            </a:r>
            <a:r>
              <a:rPr lang="en-US" altLang="ja-JP" sz="1000" b="1" u="sng" dirty="0">
                <a:latin typeface="Meiryo UI" panose="020B0604030504040204" pitchFamily="50" charset="-128"/>
                <a:ea typeface="Meiryo UI" panose="020B0604030504040204" pitchFamily="50" charset="-128"/>
                <a:cs typeface="Meiryo UI" panose="020B0604030504040204" pitchFamily="50" charset="-128"/>
              </a:rPr>
              <a:t>】</a:t>
            </a:r>
            <a:endParaRPr lang="ja-JP" altLang="en-US" sz="1000" b="1" u="sng" dirty="0">
              <a:latin typeface="Meiryo UI" panose="020B0604030504040204" pitchFamily="50" charset="-128"/>
              <a:ea typeface="Meiryo UI" panose="020B0604030504040204" pitchFamily="50" charset="-128"/>
              <a:cs typeface="Meiryo UI" panose="020B0604030504040204" pitchFamily="50" charset="-128"/>
            </a:endParaRPr>
          </a:p>
          <a:p>
            <a:pPr marL="126000" indent="-64800" algn="just"/>
            <a:r>
              <a:rPr lang="ja-JP" altLang="en-US" sz="1000" dirty="0">
                <a:latin typeface="Meiryo UI" panose="020B0604030504040204" pitchFamily="50" charset="-128"/>
                <a:ea typeface="Meiryo UI" panose="020B0604030504040204" pitchFamily="50" charset="-128"/>
                <a:cs typeface="Meiryo UI" panose="020B0604030504040204" pitchFamily="50" charset="-128"/>
              </a:rPr>
              <a:t> ・大阪湾の海ごみ対策として、国土交通省や港湾管理者の所有する清掃船による</a:t>
            </a:r>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a:p>
            <a:pPr marL="126000" indent="-64800" algn="just"/>
            <a:r>
              <a:rPr lang="en-US" altLang="ja-JP" sz="1000" dirty="0">
                <a:latin typeface="Meiryo UI" panose="020B0604030504040204" pitchFamily="50" charset="-128"/>
                <a:ea typeface="Meiryo UI" panose="020B0604030504040204" pitchFamily="50" charset="-128"/>
                <a:cs typeface="Meiryo UI" panose="020B0604030504040204" pitchFamily="50" charset="-128"/>
              </a:rPr>
              <a:t>   </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ごみの回収に加え、</a:t>
            </a:r>
            <a:r>
              <a:rPr lang="en-US" altLang="ja-JP" sz="1000" dirty="0">
                <a:latin typeface="Meiryo UI" panose="020B0604030504040204" pitchFamily="50" charset="-128"/>
                <a:ea typeface="Meiryo UI" panose="020B0604030504040204" pitchFamily="50" charset="-128"/>
                <a:cs typeface="Meiryo UI" panose="020B0604030504040204" pitchFamily="50" charset="-128"/>
              </a:rPr>
              <a:t>NPO</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法人等の関係機関とも連携を図りながらごみの回収・</a:t>
            </a:r>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a:p>
            <a:pPr marL="126000" indent="-64800" algn="just"/>
            <a:r>
              <a:rPr lang="en-US" altLang="ja-JP" sz="1000" dirty="0">
                <a:latin typeface="Meiryo UI" panose="020B0604030504040204" pitchFamily="50" charset="-128"/>
                <a:ea typeface="Meiryo UI" panose="020B0604030504040204" pitchFamily="50" charset="-128"/>
                <a:cs typeface="Meiryo UI" panose="020B0604030504040204" pitchFamily="50" charset="-128"/>
              </a:rPr>
              <a:t>   </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処分を実施したほか、漁業権河川においては内水面漁協により清掃活動を実施</a:t>
            </a:r>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a:p>
            <a:pPr marL="126000" indent="-64800" algn="just"/>
            <a:r>
              <a:rPr lang="en-US" altLang="ja-JP" sz="1000" dirty="0">
                <a:latin typeface="Meiryo UI" panose="020B0604030504040204" pitchFamily="50" charset="-128"/>
                <a:ea typeface="Meiryo UI" panose="020B0604030504040204" pitchFamily="50" charset="-128"/>
                <a:cs typeface="Meiryo UI" panose="020B0604030504040204" pitchFamily="50" charset="-128"/>
              </a:rPr>
              <a:t>   </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した。（</a:t>
            </a:r>
            <a:r>
              <a:rPr lang="en-US" altLang="ja-JP" sz="1000" dirty="0">
                <a:latin typeface="Meiryo UI" panose="020B0604030504040204" pitchFamily="50" charset="-128"/>
                <a:ea typeface="Meiryo UI" panose="020B0604030504040204" pitchFamily="50" charset="-128"/>
                <a:cs typeface="Meiryo UI" panose="020B0604030504040204" pitchFamily="50" charset="-128"/>
              </a:rPr>
              <a:t>7</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月～</a:t>
            </a:r>
            <a:r>
              <a:rPr lang="en-US" altLang="ja-JP" sz="1000" dirty="0">
                <a:latin typeface="Meiryo UI" panose="020B0604030504040204" pitchFamily="50" charset="-128"/>
                <a:ea typeface="Meiryo UI" panose="020B0604030504040204" pitchFamily="50" charset="-128"/>
                <a:cs typeface="Meiryo UI" panose="020B0604030504040204" pitchFamily="50" charset="-128"/>
              </a:rPr>
              <a:t>3</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月）</a:t>
            </a:r>
          </a:p>
          <a:p>
            <a:pPr marL="126000" indent="-64800" algn="just"/>
            <a:r>
              <a:rPr lang="ja-JP" altLang="en-US" sz="1000" dirty="0">
                <a:latin typeface="Meiryo UI" panose="020B0604030504040204" pitchFamily="50" charset="-128"/>
                <a:ea typeface="Meiryo UI" panose="020B0604030504040204" pitchFamily="50" charset="-128"/>
                <a:cs typeface="Meiryo UI" panose="020B0604030504040204" pitchFamily="50" charset="-128"/>
              </a:rPr>
              <a:t>　</a:t>
            </a:r>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a:p>
            <a:pPr marL="126000" indent="-64800" algn="just"/>
            <a:r>
              <a:rPr lang="ja-JP" altLang="en-US" sz="1000" dirty="0">
                <a:latin typeface="Meiryo UI" panose="020B0604030504040204" pitchFamily="50" charset="-128"/>
                <a:ea typeface="Meiryo UI" panose="020B0604030504040204" pitchFamily="50" charset="-128"/>
                <a:cs typeface="Meiryo UI" panose="020B0604030504040204" pitchFamily="50" charset="-128"/>
              </a:rPr>
              <a:t> ・「大阪・関西万博」や「全国豊かな海づくり大会」を契機に、街・川・海にごみのない</a:t>
            </a:r>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a:p>
            <a:pPr marL="126000" indent="-64800" algn="just"/>
            <a:r>
              <a:rPr lang="en-US" altLang="ja-JP" sz="1000" dirty="0">
                <a:latin typeface="Meiryo UI" panose="020B0604030504040204" pitchFamily="50" charset="-128"/>
                <a:ea typeface="Meiryo UI" panose="020B0604030504040204" pitchFamily="50" charset="-128"/>
                <a:cs typeface="Meiryo UI" panose="020B0604030504040204" pitchFamily="50" charset="-128"/>
              </a:rPr>
              <a:t>  </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きれいな大阪の実現をめざす「</a:t>
            </a:r>
            <a:r>
              <a:rPr lang="en-US" altLang="ja-JP" sz="1000" dirty="0">
                <a:latin typeface="Meiryo UI" panose="020B0604030504040204" pitchFamily="50" charset="-128"/>
                <a:ea typeface="Meiryo UI" panose="020B0604030504040204" pitchFamily="50" charset="-128"/>
                <a:cs typeface="Meiryo UI" panose="020B0604030504040204" pitchFamily="50" charset="-128"/>
              </a:rPr>
              <a:t>OSAKA</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ごみゼロプロジェクト」として、使い捨てプラス</a:t>
            </a:r>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a:p>
            <a:pPr marL="126000" indent="-64800" algn="just"/>
            <a:r>
              <a:rPr lang="en-US" altLang="ja-JP" sz="1000" dirty="0">
                <a:latin typeface="Meiryo UI" panose="020B0604030504040204" pitchFamily="50" charset="-128"/>
                <a:ea typeface="Meiryo UI" panose="020B0604030504040204" pitchFamily="50" charset="-128"/>
                <a:cs typeface="Meiryo UI" panose="020B0604030504040204" pitchFamily="50" charset="-128"/>
              </a:rPr>
              <a:t>  </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チックなどの使用抑制に向けたキャンペーン等の実施や、街・川・海でのごみ拾いの</a:t>
            </a:r>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a:p>
            <a:pPr marL="126000" indent="-64800" algn="just"/>
            <a:r>
              <a:rPr lang="en-US" altLang="ja-JP" sz="1000" dirty="0">
                <a:latin typeface="Meiryo UI" panose="020B0604030504040204" pitchFamily="50" charset="-128"/>
                <a:ea typeface="Meiryo UI" panose="020B0604030504040204" pitchFamily="50" charset="-128"/>
                <a:cs typeface="Meiryo UI" panose="020B0604030504040204" pitchFamily="50" charset="-128"/>
              </a:rPr>
              <a:t>  </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促進などに取り組んだ。（清掃活動イベントの開催　</a:t>
            </a:r>
            <a:r>
              <a:rPr lang="en-US" altLang="ja-JP" sz="1000" dirty="0">
                <a:latin typeface="Meiryo UI" panose="020B0604030504040204" pitchFamily="50" charset="-128"/>
                <a:ea typeface="Meiryo UI" panose="020B0604030504040204" pitchFamily="50" charset="-128"/>
                <a:cs typeface="Meiryo UI" panose="020B0604030504040204" pitchFamily="50" charset="-128"/>
              </a:rPr>
              <a:t>232</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件、参加者数　約</a:t>
            </a:r>
            <a:r>
              <a:rPr lang="en-US" altLang="ja-JP" sz="1000" dirty="0">
                <a:latin typeface="Meiryo UI" panose="020B0604030504040204" pitchFamily="50" charset="-128"/>
                <a:ea typeface="Meiryo UI" panose="020B0604030504040204" pitchFamily="50" charset="-128"/>
                <a:cs typeface="Meiryo UI" panose="020B0604030504040204" pitchFamily="50" charset="-128"/>
              </a:rPr>
              <a:t>22</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万人）</a:t>
            </a:r>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p:txBody>
      </p:sp>
      <p:graphicFrame>
        <p:nvGraphicFramePr>
          <p:cNvPr id="3" name="表 3">
            <a:extLst>
              <a:ext uri="{FF2B5EF4-FFF2-40B4-BE49-F238E27FC236}">
                <a16:creationId xmlns:a16="http://schemas.microsoft.com/office/drawing/2014/main" id="{8A7F21ED-27DE-4123-9F31-299FD60062FC}"/>
              </a:ext>
            </a:extLst>
          </p:cNvPr>
          <p:cNvGraphicFramePr>
            <a:graphicFrameLocks noGrp="1"/>
          </p:cNvGraphicFramePr>
          <p:nvPr>
            <p:extLst>
              <p:ext uri="{D42A27DB-BD31-4B8C-83A1-F6EECF244321}">
                <p14:modId xmlns:p14="http://schemas.microsoft.com/office/powerpoint/2010/main" val="2901635451"/>
              </p:ext>
            </p:extLst>
          </p:nvPr>
        </p:nvGraphicFramePr>
        <p:xfrm>
          <a:off x="989735" y="3110223"/>
          <a:ext cx="5103559" cy="2626241"/>
        </p:xfrm>
        <a:graphic>
          <a:graphicData uri="http://schemas.openxmlformats.org/drawingml/2006/table">
            <a:tbl>
              <a:tblPr firstRow="1" bandRow="1">
                <a:tableStyleId>{5C22544A-7EE6-4342-B048-85BDC9FD1C3A}</a:tableStyleId>
              </a:tblPr>
              <a:tblGrid>
                <a:gridCol w="719287">
                  <a:extLst>
                    <a:ext uri="{9D8B030D-6E8A-4147-A177-3AD203B41FA5}">
                      <a16:colId xmlns:a16="http://schemas.microsoft.com/office/drawing/2014/main" val="1290639583"/>
                    </a:ext>
                  </a:extLst>
                </a:gridCol>
                <a:gridCol w="833966">
                  <a:extLst>
                    <a:ext uri="{9D8B030D-6E8A-4147-A177-3AD203B41FA5}">
                      <a16:colId xmlns:a16="http://schemas.microsoft.com/office/drawing/2014/main" val="1595943639"/>
                    </a:ext>
                  </a:extLst>
                </a:gridCol>
                <a:gridCol w="639055">
                  <a:extLst>
                    <a:ext uri="{9D8B030D-6E8A-4147-A177-3AD203B41FA5}">
                      <a16:colId xmlns:a16="http://schemas.microsoft.com/office/drawing/2014/main" val="2704199252"/>
                    </a:ext>
                  </a:extLst>
                </a:gridCol>
                <a:gridCol w="710061">
                  <a:extLst>
                    <a:ext uri="{9D8B030D-6E8A-4147-A177-3AD203B41FA5}">
                      <a16:colId xmlns:a16="http://schemas.microsoft.com/office/drawing/2014/main" val="814172009"/>
                    </a:ext>
                  </a:extLst>
                </a:gridCol>
                <a:gridCol w="710061">
                  <a:extLst>
                    <a:ext uri="{9D8B030D-6E8A-4147-A177-3AD203B41FA5}">
                      <a16:colId xmlns:a16="http://schemas.microsoft.com/office/drawing/2014/main" val="1628565606"/>
                    </a:ext>
                  </a:extLst>
                </a:gridCol>
                <a:gridCol w="771051">
                  <a:extLst>
                    <a:ext uri="{9D8B030D-6E8A-4147-A177-3AD203B41FA5}">
                      <a16:colId xmlns:a16="http://schemas.microsoft.com/office/drawing/2014/main" val="1940845775"/>
                    </a:ext>
                  </a:extLst>
                </a:gridCol>
                <a:gridCol w="720078">
                  <a:extLst>
                    <a:ext uri="{9D8B030D-6E8A-4147-A177-3AD203B41FA5}">
                      <a16:colId xmlns:a16="http://schemas.microsoft.com/office/drawing/2014/main" val="1204725866"/>
                    </a:ext>
                  </a:extLst>
                </a:gridCol>
              </a:tblGrid>
              <a:tr h="357136">
                <a:tc>
                  <a:txBody>
                    <a:bodyPr/>
                    <a:lstStyle/>
                    <a:p>
                      <a:pPr algn="ctr"/>
                      <a:r>
                        <a:rPr kumimoji="1" lang="ja-JP" altLang="en-US" sz="900" b="0" dirty="0"/>
                        <a:t>実施</a:t>
                      </a:r>
                      <a:endParaRPr kumimoji="1" lang="en-US" altLang="ja-JP" sz="900" b="0" dirty="0"/>
                    </a:p>
                    <a:p>
                      <a:pPr algn="ctr"/>
                      <a:r>
                        <a:rPr kumimoji="1" lang="ja-JP" altLang="en-US" sz="900" b="0" dirty="0"/>
                        <a:t>主体</a:t>
                      </a:r>
                    </a:p>
                  </a:txBody>
                  <a:tcPr anchor="ctr"/>
                </a:tc>
                <a:tc>
                  <a:txBody>
                    <a:bodyPr/>
                    <a:lstStyle/>
                    <a:p>
                      <a:pPr algn="ctr"/>
                      <a:r>
                        <a:rPr kumimoji="1" lang="ja-JP" altLang="en-US" sz="900" b="0" dirty="0"/>
                        <a:t>事業名等</a:t>
                      </a:r>
                    </a:p>
                  </a:txBody>
                  <a:tcPr anchor="ctr"/>
                </a:tc>
                <a:tc>
                  <a:txBody>
                    <a:bodyPr/>
                    <a:lstStyle/>
                    <a:p>
                      <a:pPr algn="ctr"/>
                      <a:r>
                        <a:rPr kumimoji="1" lang="en-US" altLang="ja-JP" sz="900" b="0" dirty="0"/>
                        <a:t>3</a:t>
                      </a:r>
                      <a:endParaRPr kumimoji="1" lang="ja-JP" altLang="en-US" sz="900" b="0" dirty="0"/>
                    </a:p>
                  </a:txBody>
                  <a:tcPr anchor="ctr"/>
                </a:tc>
                <a:tc>
                  <a:txBody>
                    <a:bodyPr/>
                    <a:lstStyle/>
                    <a:p>
                      <a:pPr algn="ctr"/>
                      <a:r>
                        <a:rPr kumimoji="1" lang="en-US" altLang="ja-JP" sz="900" b="0" dirty="0"/>
                        <a:t>4</a:t>
                      </a:r>
                      <a:endParaRPr kumimoji="1" lang="ja-JP" altLang="en-US" sz="900" b="0" dirty="0"/>
                    </a:p>
                  </a:txBody>
                  <a:tcPr anchor="ctr"/>
                </a:tc>
                <a:tc>
                  <a:txBody>
                    <a:bodyPr/>
                    <a:lstStyle/>
                    <a:p>
                      <a:pPr algn="ctr"/>
                      <a:r>
                        <a:rPr kumimoji="1" lang="en-US" altLang="ja-JP" sz="900" b="0" dirty="0"/>
                        <a:t>5</a:t>
                      </a:r>
                      <a:endParaRPr kumimoji="1" lang="ja-JP" altLang="en-US" sz="900" b="0" dirty="0"/>
                    </a:p>
                  </a:txBody>
                  <a:tcPr anchor="ctr"/>
                </a:tc>
                <a:tc>
                  <a:txBody>
                    <a:bodyPr/>
                    <a:lstStyle/>
                    <a:p>
                      <a:pPr algn="ctr"/>
                      <a:r>
                        <a:rPr kumimoji="1" lang="en-US" altLang="ja-JP" sz="900" b="0" dirty="0"/>
                        <a:t>6</a:t>
                      </a:r>
                      <a:endParaRPr kumimoji="1" lang="ja-JP" altLang="en-US" sz="900" b="0" dirty="0"/>
                    </a:p>
                  </a:txBody>
                  <a:tcPr anchor="ctr"/>
                </a:tc>
                <a:tc>
                  <a:txBody>
                    <a:bodyPr/>
                    <a:lstStyle/>
                    <a:p>
                      <a:pPr algn="ctr"/>
                      <a:r>
                        <a:rPr kumimoji="1" lang="en-US" altLang="ja-JP" sz="900" b="0" dirty="0"/>
                        <a:t>7</a:t>
                      </a:r>
                      <a:endParaRPr kumimoji="1" lang="ja-JP" altLang="en-US" sz="900" b="0" dirty="0"/>
                    </a:p>
                  </a:txBody>
                  <a:tcPr anchor="ctr"/>
                </a:tc>
                <a:extLst>
                  <a:ext uri="{0D108BD9-81ED-4DB2-BD59-A6C34878D82A}">
                    <a16:rowId xmlns:a16="http://schemas.microsoft.com/office/drawing/2014/main" val="2159434380"/>
                  </a:ext>
                </a:extLst>
              </a:tr>
              <a:tr h="357136">
                <a:tc>
                  <a:txBody>
                    <a:bodyPr/>
                    <a:lstStyle/>
                    <a:p>
                      <a:pPr algn="ctr"/>
                      <a:r>
                        <a:rPr kumimoji="1" lang="ja-JP" altLang="en-US" sz="900" b="0" dirty="0"/>
                        <a:t>国交省</a:t>
                      </a:r>
                    </a:p>
                  </a:txBody>
                  <a:tcPr anchor="ctr"/>
                </a:tc>
                <a:tc>
                  <a:txBody>
                    <a:bodyPr/>
                    <a:lstStyle/>
                    <a:p>
                      <a:pPr algn="ctr"/>
                      <a:r>
                        <a:rPr kumimoji="1" lang="ja-JP" altLang="en-US" sz="900" b="0" dirty="0"/>
                        <a:t>清掃船による回収</a:t>
                      </a:r>
                    </a:p>
                  </a:txBody>
                  <a:tcPr anchor="ctr"/>
                </a:tc>
                <a:tc>
                  <a:txBody>
                    <a:bodyPr/>
                    <a:lstStyle/>
                    <a:p>
                      <a:pPr algn="r"/>
                      <a:r>
                        <a:rPr kumimoji="1" lang="en-US" altLang="ja-JP" sz="900" b="0" dirty="0"/>
                        <a:t>1,327</a:t>
                      </a:r>
                      <a:endParaRPr kumimoji="1" lang="ja-JP" altLang="en-US" sz="900" b="0" dirty="0"/>
                    </a:p>
                  </a:txBody>
                  <a:tcPr anchor="ctr"/>
                </a:tc>
                <a:tc>
                  <a:txBody>
                    <a:bodyPr/>
                    <a:lstStyle/>
                    <a:p>
                      <a:pPr algn="r"/>
                      <a:r>
                        <a:rPr kumimoji="1" lang="en-US" altLang="ja-JP" sz="900" b="0" dirty="0"/>
                        <a:t>315</a:t>
                      </a:r>
                      <a:endParaRPr kumimoji="1" lang="ja-JP" altLang="en-US" sz="900" b="0" dirty="0"/>
                    </a:p>
                  </a:txBody>
                  <a:tcPr anchor="ctr"/>
                </a:tc>
                <a:tc>
                  <a:txBody>
                    <a:bodyPr/>
                    <a:lstStyle/>
                    <a:p>
                      <a:pPr algn="r"/>
                      <a:r>
                        <a:rPr kumimoji="1" lang="en-US" altLang="ja-JP" sz="900" b="0" dirty="0"/>
                        <a:t>1528</a:t>
                      </a:r>
                      <a:endParaRPr kumimoji="1" lang="ja-JP" altLang="en-US" sz="900" b="0" dirty="0"/>
                    </a:p>
                  </a:txBody>
                  <a:tcPr anchor="ctr"/>
                </a:tc>
                <a:tc>
                  <a:txBody>
                    <a:bodyPr/>
                    <a:lstStyle/>
                    <a:p>
                      <a:pPr algn="r"/>
                      <a:r>
                        <a:rPr kumimoji="1" lang="en-US" altLang="ja-JP" sz="900" b="0" dirty="0"/>
                        <a:t>650</a:t>
                      </a:r>
                      <a:endParaRPr kumimoji="1" lang="ja-JP" altLang="en-US" sz="900" b="0" dirty="0"/>
                    </a:p>
                  </a:txBody>
                  <a:tcPr anchor="ctr"/>
                </a:tc>
                <a:tc>
                  <a:txBody>
                    <a:bodyPr/>
                    <a:lstStyle/>
                    <a:p>
                      <a:pPr algn="r"/>
                      <a:r>
                        <a:rPr kumimoji="1" lang="en-US" altLang="ja-JP" sz="900" b="0" dirty="0"/>
                        <a:t>198</a:t>
                      </a:r>
                      <a:endParaRPr kumimoji="1" lang="ja-JP" altLang="en-US" sz="900" b="0" dirty="0"/>
                    </a:p>
                  </a:txBody>
                  <a:tcPr anchor="ctr"/>
                </a:tc>
                <a:extLst>
                  <a:ext uri="{0D108BD9-81ED-4DB2-BD59-A6C34878D82A}">
                    <a16:rowId xmlns:a16="http://schemas.microsoft.com/office/drawing/2014/main" val="1154813623"/>
                  </a:ext>
                </a:extLst>
              </a:tr>
              <a:tr h="357136">
                <a:tc>
                  <a:txBody>
                    <a:bodyPr/>
                    <a:lstStyle/>
                    <a:p>
                      <a:pPr algn="ctr"/>
                      <a:r>
                        <a:rPr kumimoji="1" lang="ja-JP" altLang="en-US" sz="900" b="0" dirty="0"/>
                        <a:t>大阪</a:t>
                      </a:r>
                    </a:p>
                    <a:p>
                      <a:pPr algn="ctr"/>
                      <a:r>
                        <a:rPr kumimoji="1" lang="ja-JP" altLang="en-US" sz="900" b="0" dirty="0"/>
                        <a:t>港湾局</a:t>
                      </a:r>
                    </a:p>
                  </a:txBody>
                  <a:tcPr anchor="ctr"/>
                </a:tc>
                <a:tc>
                  <a:txBody>
                    <a:bodyPr/>
                    <a:lstStyle/>
                    <a:p>
                      <a:pPr algn="ctr"/>
                      <a:r>
                        <a:rPr kumimoji="1" lang="ja-JP" altLang="en-US" sz="900" b="0" dirty="0"/>
                        <a:t>清掃船による回収</a:t>
                      </a:r>
                    </a:p>
                  </a:txBody>
                  <a:tcPr anchor="ctr"/>
                </a:tc>
                <a:tc>
                  <a:txBody>
                    <a:bodyPr/>
                    <a:lstStyle/>
                    <a:p>
                      <a:pPr algn="r"/>
                      <a:r>
                        <a:rPr kumimoji="1" lang="en-US" altLang="ja-JP" sz="900" b="0" dirty="0"/>
                        <a:t>2,550</a:t>
                      </a:r>
                      <a:endParaRPr kumimoji="1" lang="ja-JP" altLang="en-US" sz="900" b="0" dirty="0"/>
                    </a:p>
                  </a:txBody>
                  <a:tcPr anchor="ctr"/>
                </a:tc>
                <a:tc>
                  <a:txBody>
                    <a:bodyPr/>
                    <a:lstStyle/>
                    <a:p>
                      <a:pPr algn="r"/>
                      <a:r>
                        <a:rPr kumimoji="1" lang="en-US" altLang="ja-JP" sz="900" b="0" dirty="0"/>
                        <a:t>2,665</a:t>
                      </a:r>
                      <a:endParaRPr kumimoji="1" lang="ja-JP" altLang="en-US" sz="900" b="0" dirty="0"/>
                    </a:p>
                  </a:txBody>
                  <a:tcPr anchor="ctr"/>
                </a:tc>
                <a:tc>
                  <a:txBody>
                    <a:bodyPr/>
                    <a:lstStyle/>
                    <a:p>
                      <a:pPr algn="r"/>
                      <a:r>
                        <a:rPr kumimoji="1" lang="en-US" altLang="ja-JP" sz="900" b="0" dirty="0"/>
                        <a:t>3,893</a:t>
                      </a:r>
                      <a:endParaRPr kumimoji="1" lang="ja-JP" altLang="en-US" sz="900" b="0" dirty="0"/>
                    </a:p>
                  </a:txBody>
                  <a:tcPr anchor="ctr"/>
                </a:tc>
                <a:tc>
                  <a:txBody>
                    <a:bodyPr/>
                    <a:lstStyle/>
                    <a:p>
                      <a:pPr algn="r"/>
                      <a:r>
                        <a:rPr kumimoji="1" lang="en-US" altLang="ja-JP" sz="900" b="0" dirty="0"/>
                        <a:t>4,572</a:t>
                      </a:r>
                      <a:endParaRPr kumimoji="1" lang="ja-JP" altLang="en-US" sz="900" b="0" dirty="0"/>
                    </a:p>
                  </a:txBody>
                  <a:tcPr anchor="ctr"/>
                </a:tc>
                <a:tc>
                  <a:txBody>
                    <a:bodyPr/>
                    <a:lstStyle/>
                    <a:p>
                      <a:pPr algn="r"/>
                      <a:r>
                        <a:rPr kumimoji="1" lang="en-US" altLang="ja-JP" sz="900" b="0" dirty="0"/>
                        <a:t>2,104</a:t>
                      </a:r>
                      <a:endParaRPr kumimoji="1" lang="ja-JP" altLang="en-US" sz="900" b="0" dirty="0"/>
                    </a:p>
                  </a:txBody>
                  <a:tcPr anchor="ctr"/>
                </a:tc>
                <a:extLst>
                  <a:ext uri="{0D108BD9-81ED-4DB2-BD59-A6C34878D82A}">
                    <a16:rowId xmlns:a16="http://schemas.microsoft.com/office/drawing/2014/main" val="1024190041"/>
                  </a:ext>
                </a:extLst>
              </a:tr>
              <a:tr h="357136">
                <a:tc>
                  <a:txBody>
                    <a:bodyPr/>
                    <a:lstStyle/>
                    <a:p>
                      <a:pPr algn="ctr"/>
                      <a:r>
                        <a:rPr kumimoji="1" lang="ja-JP" altLang="en-US" sz="900" b="0" dirty="0"/>
                        <a:t>大阪府</a:t>
                      </a:r>
                    </a:p>
                  </a:txBody>
                  <a:tcPr anchor="ctr"/>
                </a:tc>
                <a:tc>
                  <a:txBody>
                    <a:bodyPr/>
                    <a:lstStyle/>
                    <a:p>
                      <a:pPr algn="ctr"/>
                      <a:r>
                        <a:rPr kumimoji="1" lang="ja-JP" altLang="en-US" sz="900" b="0" dirty="0"/>
                        <a:t>漁場環境美化推進事業</a:t>
                      </a:r>
                    </a:p>
                  </a:txBody>
                  <a:tcPr anchor="ctr"/>
                </a:tc>
                <a:tc>
                  <a:txBody>
                    <a:bodyPr/>
                    <a:lstStyle/>
                    <a:p>
                      <a:pPr algn="r"/>
                      <a:r>
                        <a:rPr kumimoji="1" lang="en-US" altLang="ja-JP" sz="900" i="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62</a:t>
                      </a:r>
                      <a:endParaRPr kumimoji="1" lang="ja-JP" altLang="en-US" sz="900" i="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tc>
                <a:tc>
                  <a:txBody>
                    <a:bodyPr/>
                    <a:lstStyle/>
                    <a:p>
                      <a:pPr algn="r"/>
                      <a:r>
                        <a:rPr kumimoji="1" lang="en-US" altLang="ja-JP" sz="900" i="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65.7</a:t>
                      </a:r>
                      <a:endParaRPr kumimoji="1" lang="ja-JP" altLang="en-US" sz="900" i="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tc>
                <a:tc>
                  <a:txBody>
                    <a:bodyPr/>
                    <a:lstStyle/>
                    <a:p>
                      <a:pPr algn="r"/>
                      <a:r>
                        <a:rPr kumimoji="1" lang="en-US" altLang="ja-JP" sz="900" i="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61</a:t>
                      </a:r>
                      <a:endParaRPr kumimoji="1" lang="ja-JP" altLang="en-US" sz="900" i="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tc>
                <a:tc>
                  <a:txBody>
                    <a:bodyPr/>
                    <a:lstStyle/>
                    <a:p>
                      <a:pPr algn="r"/>
                      <a:r>
                        <a:rPr kumimoji="1" lang="en-US" altLang="ja-JP" sz="900" i="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58</a:t>
                      </a:r>
                      <a:endParaRPr kumimoji="1" lang="ja-JP" altLang="en-US" sz="900" i="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tc>
                <a:tc>
                  <a:txBody>
                    <a:bodyPr/>
                    <a:lstStyle/>
                    <a:p>
                      <a:pPr algn="r"/>
                      <a:r>
                        <a:rPr kumimoji="1" lang="en-US" altLang="ja-JP" sz="900" i="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50</a:t>
                      </a:r>
                      <a:endParaRPr kumimoji="1" lang="ja-JP" altLang="en-US" sz="900" i="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tc>
                <a:extLst>
                  <a:ext uri="{0D108BD9-81ED-4DB2-BD59-A6C34878D82A}">
                    <a16:rowId xmlns:a16="http://schemas.microsoft.com/office/drawing/2014/main" val="1047508656"/>
                  </a:ext>
                </a:extLst>
              </a:tr>
              <a:tr h="357136">
                <a:tc>
                  <a:txBody>
                    <a:bodyPr/>
                    <a:lstStyle/>
                    <a:p>
                      <a:pPr algn="ctr"/>
                      <a:r>
                        <a:rPr kumimoji="1" lang="ja-JP" altLang="en-US" sz="900" b="0" dirty="0"/>
                        <a:t>大阪府</a:t>
                      </a:r>
                    </a:p>
                  </a:txBody>
                  <a:tcPr anchor="ctr"/>
                </a:tc>
                <a:tc>
                  <a:txBody>
                    <a:bodyPr/>
                    <a:lstStyle/>
                    <a:p>
                      <a:pPr algn="ctr"/>
                      <a:r>
                        <a:rPr kumimoji="1" lang="ja-JP" altLang="en-US" sz="900" b="0" dirty="0"/>
                        <a:t>漁港区域</a:t>
                      </a:r>
                    </a:p>
                    <a:p>
                      <a:pPr algn="ctr"/>
                      <a:r>
                        <a:rPr kumimoji="1" lang="ja-JP" altLang="en-US" sz="900" b="0" dirty="0"/>
                        <a:t>清掃事業</a:t>
                      </a:r>
                    </a:p>
                  </a:txBody>
                  <a:tcPr anchor="ctr"/>
                </a:tc>
                <a:tc>
                  <a:txBody>
                    <a:bodyPr/>
                    <a:lstStyle/>
                    <a:p>
                      <a:pPr algn="r"/>
                      <a:r>
                        <a:rPr kumimoji="1" lang="en-US" altLang="ja-JP" sz="900" i="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48</a:t>
                      </a:r>
                      <a:endParaRPr kumimoji="1" lang="ja-JP" altLang="en-US" sz="900" i="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tc>
                <a:tc>
                  <a:txBody>
                    <a:bodyPr/>
                    <a:lstStyle/>
                    <a:p>
                      <a:pPr algn="r"/>
                      <a:r>
                        <a:rPr kumimoji="1" lang="en-US" altLang="ja-JP" sz="900" i="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51.1</a:t>
                      </a:r>
                      <a:endParaRPr kumimoji="1" lang="ja-JP" altLang="en-US" sz="900" i="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tc>
                <a:tc>
                  <a:txBody>
                    <a:bodyPr/>
                    <a:lstStyle/>
                    <a:p>
                      <a:pPr algn="r"/>
                      <a:r>
                        <a:rPr kumimoji="1" lang="en-US" altLang="ja-JP" sz="900" i="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36.5</a:t>
                      </a:r>
                      <a:endParaRPr kumimoji="1" lang="ja-JP" altLang="en-US" sz="900" i="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1" lang="en-US" altLang="ja-JP" sz="900" i="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51.2</a:t>
                      </a:r>
                      <a:endParaRPr kumimoji="1" lang="ja-JP" altLang="en-US" sz="900" i="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tc>
                <a:tc>
                  <a:txBody>
                    <a:bodyPr/>
                    <a:lstStyle/>
                    <a:p>
                      <a:pPr algn="r"/>
                      <a:r>
                        <a:rPr kumimoji="1" lang="en-US" altLang="ja-JP" sz="900" i="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48</a:t>
                      </a:r>
                      <a:endParaRPr kumimoji="1" lang="ja-JP" altLang="en-US" sz="900" i="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tc>
                <a:extLst>
                  <a:ext uri="{0D108BD9-81ED-4DB2-BD59-A6C34878D82A}">
                    <a16:rowId xmlns:a16="http://schemas.microsoft.com/office/drawing/2014/main" val="4179739361"/>
                  </a:ext>
                </a:extLst>
              </a:tr>
              <a:tr h="440305">
                <a:tc>
                  <a:txBody>
                    <a:bodyPr/>
                    <a:lstStyle/>
                    <a:p>
                      <a:pPr algn="ctr"/>
                      <a:r>
                        <a:rPr kumimoji="1" lang="ja-JP" altLang="en-US" sz="800" b="0" dirty="0"/>
                        <a:t>海域美化安全協会</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漁業混在ごみ回収事業</a:t>
                      </a:r>
                      <a:endParaRPr kumimoji="1" lang="ja-JP" altLang="en-US" sz="900" b="0" dirty="0"/>
                    </a:p>
                  </a:txBody>
                  <a:tcPr anchor="ctr"/>
                </a:tc>
                <a:tc>
                  <a:txBody>
                    <a:bodyPr/>
                    <a:lstStyle/>
                    <a:p>
                      <a:pPr algn="r"/>
                      <a:r>
                        <a:rPr kumimoji="1" lang="en-US" altLang="ja-JP" sz="900" i="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1,083</a:t>
                      </a:r>
                      <a:endParaRPr kumimoji="1" lang="ja-JP" altLang="en-US" sz="900" i="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tc>
                <a:tc>
                  <a:txBody>
                    <a:bodyPr/>
                    <a:lstStyle/>
                    <a:p>
                      <a:pPr algn="r"/>
                      <a:r>
                        <a:rPr kumimoji="1" lang="en-US" altLang="ja-JP" sz="900" i="0" spc="-50" baseline="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1,042.5</a:t>
                      </a:r>
                      <a:endParaRPr kumimoji="1" lang="ja-JP" altLang="en-US" sz="900" i="0" spc="-50" baseline="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txBody>
                  <a:tcPr marL="0" marR="36000" marT="0" marB="0" anchor="ctr"/>
                </a:tc>
                <a:tc>
                  <a:txBody>
                    <a:bodyPr/>
                    <a:lstStyle/>
                    <a:p>
                      <a:pPr algn="r"/>
                      <a:r>
                        <a:rPr kumimoji="1" lang="en-US" altLang="ja-JP" sz="900" i="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1,205</a:t>
                      </a:r>
                      <a:endParaRPr kumimoji="1" lang="ja-JP" altLang="en-US" sz="900" i="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1" lang="en-US" altLang="ja-JP" sz="900" i="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1,212</a:t>
                      </a:r>
                      <a:endParaRPr kumimoji="1" lang="ja-JP" altLang="en-US" sz="900" i="0" spc="-50" baseline="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txBody>
                  <a:tcPr marL="0" marR="36000" marT="0" marB="0" anchor="ctr"/>
                </a:tc>
                <a:tc>
                  <a:txBody>
                    <a:bodyPr/>
                    <a:lstStyle/>
                    <a:p>
                      <a:pPr algn="r"/>
                      <a:r>
                        <a:rPr kumimoji="1" lang="en-US" altLang="ja-JP" sz="900" i="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1,155</a:t>
                      </a:r>
                      <a:endParaRPr kumimoji="1" lang="ja-JP" altLang="en-US" sz="900" i="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tc>
                <a:extLst>
                  <a:ext uri="{0D108BD9-81ED-4DB2-BD59-A6C34878D82A}">
                    <a16:rowId xmlns:a16="http://schemas.microsoft.com/office/drawing/2014/main" val="1358257217"/>
                  </a:ext>
                </a:extLst>
              </a:tr>
              <a:tr h="357136">
                <a:tc>
                  <a:txBody>
                    <a:bodyPr/>
                    <a:lstStyle/>
                    <a:p>
                      <a:pPr algn="ctr"/>
                      <a:r>
                        <a:rPr kumimoji="1" lang="ja-JP" altLang="en-US" sz="900" dirty="0"/>
                        <a:t>合　計</a:t>
                      </a:r>
                    </a:p>
                  </a:txBody>
                  <a:tcPr anchor="ctr"/>
                </a:tc>
                <a:tc>
                  <a:txBody>
                    <a:bodyPr/>
                    <a:lstStyle/>
                    <a:p>
                      <a:pPr algn="ctr"/>
                      <a:endParaRPr kumimoji="1" lang="ja-JP" altLang="en-US" sz="900" dirty="0"/>
                    </a:p>
                  </a:txBody>
                  <a:tcPr anchor="ctr"/>
                </a:tc>
                <a:tc>
                  <a:txBody>
                    <a:bodyPr/>
                    <a:lstStyle/>
                    <a:p>
                      <a:pPr algn="r"/>
                      <a:r>
                        <a:rPr kumimoji="1" lang="en-US" altLang="ja-JP" sz="900" dirty="0"/>
                        <a:t>5,070</a:t>
                      </a:r>
                      <a:endParaRPr kumimoji="1" lang="ja-JP" altLang="en-US" sz="900" dirty="0"/>
                    </a:p>
                  </a:txBody>
                  <a:tcPr anchor="ctr"/>
                </a:tc>
                <a:tc>
                  <a:txBody>
                    <a:bodyPr/>
                    <a:lstStyle/>
                    <a:p>
                      <a:pPr algn="r"/>
                      <a:r>
                        <a:rPr kumimoji="1" lang="en-US" altLang="ja-JP" sz="900" dirty="0"/>
                        <a:t>4,139.3</a:t>
                      </a:r>
                      <a:endParaRPr kumimoji="1" lang="ja-JP" altLang="en-US" sz="900" dirty="0"/>
                    </a:p>
                  </a:txBody>
                  <a:tcPr anchor="ctr"/>
                </a:tc>
                <a:tc>
                  <a:txBody>
                    <a:bodyPr/>
                    <a:lstStyle/>
                    <a:p>
                      <a:pPr algn="r"/>
                      <a:r>
                        <a:rPr kumimoji="1" lang="en-US" altLang="ja-JP" sz="900" dirty="0"/>
                        <a:t>6,723.5</a:t>
                      </a:r>
                      <a:endParaRPr kumimoji="1" lang="ja-JP" altLang="en-US" sz="900" dirty="0"/>
                    </a:p>
                  </a:txBody>
                  <a:tcPr anchor="ctr"/>
                </a:tc>
                <a:tc>
                  <a:txBody>
                    <a:bodyPr/>
                    <a:lstStyle/>
                    <a:p>
                      <a:pPr algn="r"/>
                      <a:r>
                        <a:rPr kumimoji="1" lang="en-US" altLang="ja-JP" sz="900" dirty="0"/>
                        <a:t>6,543.2</a:t>
                      </a:r>
                      <a:endParaRPr kumimoji="1" lang="ja-JP" altLang="en-US" sz="900" dirty="0"/>
                    </a:p>
                  </a:txBody>
                  <a:tcPr anchor="ctr"/>
                </a:tc>
                <a:tc>
                  <a:txBody>
                    <a:bodyPr/>
                    <a:lstStyle/>
                    <a:p>
                      <a:pPr algn="r"/>
                      <a:r>
                        <a:rPr kumimoji="1" lang="en-US" altLang="ja-JP" sz="900" dirty="0"/>
                        <a:t>3,555</a:t>
                      </a:r>
                      <a:endParaRPr kumimoji="1" lang="ja-JP" altLang="en-US" sz="900" dirty="0"/>
                    </a:p>
                  </a:txBody>
                  <a:tcPr anchor="ctr"/>
                </a:tc>
                <a:extLst>
                  <a:ext uri="{0D108BD9-81ED-4DB2-BD59-A6C34878D82A}">
                    <a16:rowId xmlns:a16="http://schemas.microsoft.com/office/drawing/2014/main" val="4015366391"/>
                  </a:ext>
                </a:extLst>
              </a:tr>
            </a:tbl>
          </a:graphicData>
        </a:graphic>
      </p:graphicFrame>
    </p:spTree>
    <p:extLst>
      <p:ext uri="{BB962C8B-B14F-4D97-AF65-F5344CB8AC3E}">
        <p14:creationId xmlns:p14="http://schemas.microsoft.com/office/powerpoint/2010/main" val="257061706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 name="テキスト ボックス 2"/>
          <p:cNvSpPr txBox="1">
            <a:spLocks noChangeArrowheads="1"/>
          </p:cNvSpPr>
          <p:nvPr/>
        </p:nvSpPr>
        <p:spPr bwMode="auto">
          <a:xfrm>
            <a:off x="456221" y="462069"/>
            <a:ext cx="648000" cy="360000"/>
          </a:xfrm>
          <a:prstGeom prst="roundRect">
            <a:avLst>
              <a:gd name="adj" fmla="val 24293"/>
            </a:avLst>
          </a:prstGeom>
          <a:solidFill>
            <a:srgbClr val="000099"/>
          </a:solidFill>
          <a:ln w="9525">
            <a:noFill/>
            <a:miter lim="800000"/>
            <a:headEnd/>
            <a:tailEnd/>
          </a:ln>
        </p:spPr>
        <p:txBody>
          <a:bodyPr rot="0" vert="horz" wrap="square" lIns="91440" tIns="45720" rIns="91440" bIns="45720" anchor="ctr" anchorCtr="0">
            <a:noAutofit/>
          </a:bodyPr>
          <a:lstStyle/>
          <a:p>
            <a:pPr algn="ctr">
              <a:spcAft>
                <a:spcPts val="0"/>
              </a:spcAft>
            </a:pPr>
            <a:r>
              <a:rPr lang="ja-JP" altLang="en-US" sz="900" b="1" kern="100" dirty="0">
                <a:solidFill>
                  <a:schemeClr val="bg1"/>
                </a:solidFill>
                <a:effectLst/>
                <a:latin typeface="Meiryo UI" panose="020B0604030504040204" pitchFamily="50" charset="-128"/>
                <a:ea typeface="Meiryo UI" panose="020B0604030504040204" pitchFamily="50" charset="-128"/>
                <a:cs typeface="Meiryo UI" panose="020B0604030504040204" pitchFamily="50" charset="-128"/>
              </a:rPr>
              <a:t>施策</a:t>
            </a:r>
            <a:r>
              <a:rPr lang="en-US" altLang="ja-JP" sz="900" b="1" kern="100"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18</a:t>
            </a:r>
            <a:endParaRPr lang="ja-JP" sz="1050" kern="100" dirty="0">
              <a:solidFill>
                <a:schemeClr val="bg1"/>
              </a:solidFill>
              <a:effectLst/>
              <a:latin typeface="Meiryo UI" panose="020B0604030504040204" pitchFamily="50" charset="-128"/>
              <a:ea typeface="Meiryo UI" panose="020B0604030504040204" pitchFamily="50" charset="-128"/>
              <a:cs typeface="Meiryo UI" panose="020B0604030504040204" pitchFamily="50" charset="-128"/>
            </a:endParaRPr>
          </a:p>
        </p:txBody>
      </p:sp>
      <p:sp>
        <p:nvSpPr>
          <p:cNvPr id="75" name="テキスト ボックス 74"/>
          <p:cNvSpPr txBox="1"/>
          <p:nvPr/>
        </p:nvSpPr>
        <p:spPr>
          <a:xfrm>
            <a:off x="1076949" y="511602"/>
            <a:ext cx="3425938" cy="261610"/>
          </a:xfrm>
          <a:prstGeom prst="rect">
            <a:avLst/>
          </a:prstGeom>
          <a:noFill/>
        </p:spPr>
        <p:txBody>
          <a:bodyPr wrap="none" rtlCol="0">
            <a:spAutoFit/>
          </a:bodyPr>
          <a:lstStyle/>
          <a:p>
            <a:r>
              <a:rPr lang="ja-JP" altLang="en-US" sz="1100" b="1" dirty="0"/>
              <a:t>大阪湾の水産資源、環境保全に関する研究機能の充実</a:t>
            </a:r>
          </a:p>
        </p:txBody>
      </p:sp>
      <p:sp>
        <p:nvSpPr>
          <p:cNvPr id="8" name="テキスト ボックス 7">
            <a:extLst>
              <a:ext uri="{FF2B5EF4-FFF2-40B4-BE49-F238E27FC236}">
                <a16:creationId xmlns:a16="http://schemas.microsoft.com/office/drawing/2014/main" id="{05BCA8F7-2C67-43F4-B48C-02EDF788D95F}"/>
              </a:ext>
            </a:extLst>
          </p:cNvPr>
          <p:cNvSpPr txBox="1"/>
          <p:nvPr/>
        </p:nvSpPr>
        <p:spPr>
          <a:xfrm>
            <a:off x="456220" y="1022223"/>
            <a:ext cx="6058880" cy="553998"/>
          </a:xfrm>
          <a:prstGeom prst="rect">
            <a:avLst/>
          </a:prstGeom>
          <a:noFill/>
        </p:spPr>
        <p:txBody>
          <a:bodyPr wrap="square" rtlCol="0">
            <a:spAutoFit/>
          </a:bodyPr>
          <a:lstStyle/>
          <a:p>
            <a:r>
              <a:rPr lang="en-US" altLang="ja-JP" sz="1000" b="1" u="sng" dirty="0">
                <a:latin typeface="Meiryo UI" panose="020B0604030504040204" pitchFamily="50" charset="-128"/>
                <a:ea typeface="Meiryo UI" panose="020B0604030504040204" pitchFamily="50" charset="-128"/>
                <a:cs typeface="Meiryo UI" panose="020B0604030504040204" pitchFamily="50" charset="-128"/>
              </a:rPr>
              <a:t>【</a:t>
            </a:r>
            <a:r>
              <a:rPr lang="ja-JP" altLang="en-US" sz="1000" b="1" u="sng" dirty="0">
                <a:latin typeface="Meiryo UI" panose="020B0604030504040204" pitchFamily="50" charset="-128"/>
                <a:ea typeface="Meiryo UI" panose="020B0604030504040204" pitchFamily="50" charset="-128"/>
                <a:cs typeface="Meiryo UI" panose="020B0604030504040204" pitchFamily="50" charset="-128"/>
              </a:rPr>
              <a:t>令和</a:t>
            </a:r>
            <a:r>
              <a:rPr lang="en-US" altLang="ja-JP" sz="1000" b="1" u="sng" dirty="0">
                <a:latin typeface="Meiryo UI" panose="020B0604030504040204" pitchFamily="50" charset="-128"/>
                <a:ea typeface="Meiryo UI" panose="020B0604030504040204" pitchFamily="50" charset="-128"/>
                <a:cs typeface="Meiryo UI" panose="020B0604030504040204" pitchFamily="50" charset="-128"/>
              </a:rPr>
              <a:t>7</a:t>
            </a:r>
            <a:r>
              <a:rPr lang="ja-JP" altLang="en-US" sz="1000" b="1" u="sng" dirty="0">
                <a:latin typeface="Meiryo UI" panose="020B0604030504040204" pitchFamily="50" charset="-128"/>
                <a:ea typeface="Meiryo UI" panose="020B0604030504040204" pitchFamily="50" charset="-128"/>
                <a:cs typeface="Meiryo UI" panose="020B0604030504040204" pitchFamily="50" charset="-128"/>
              </a:rPr>
              <a:t>年度実績</a:t>
            </a:r>
            <a:r>
              <a:rPr lang="en-US" altLang="ja-JP" sz="1000" b="1" u="sng" dirty="0">
                <a:latin typeface="Meiryo UI" panose="020B0604030504040204" pitchFamily="50" charset="-128"/>
                <a:ea typeface="Meiryo UI" panose="020B0604030504040204" pitchFamily="50" charset="-128"/>
                <a:cs typeface="Meiryo UI" panose="020B0604030504040204" pitchFamily="50" charset="-128"/>
              </a:rPr>
              <a:t>】</a:t>
            </a:r>
            <a:endParaRPr lang="ja-JP" altLang="en-US" sz="1000" b="1" u="sng" dirty="0">
              <a:latin typeface="Meiryo UI" panose="020B0604030504040204" pitchFamily="50" charset="-128"/>
              <a:ea typeface="Meiryo UI" panose="020B0604030504040204" pitchFamily="50" charset="-128"/>
              <a:cs typeface="Meiryo UI" panose="020B0604030504040204" pitchFamily="50" charset="-128"/>
            </a:endParaRPr>
          </a:p>
          <a:p>
            <a:pPr marL="126000" indent="-64800" algn="just"/>
            <a:r>
              <a:rPr lang="ja-JP" altLang="en-US" sz="1000" dirty="0">
                <a:latin typeface="Meiryo UI" panose="020B0604030504040204" pitchFamily="50" charset="-128"/>
                <a:ea typeface="Meiryo UI" panose="020B0604030504040204" pitchFamily="50" charset="-128"/>
                <a:cs typeface="Meiryo UI" panose="020B0604030504040204" pitchFamily="50" charset="-128"/>
              </a:rPr>
              <a:t>　・高度な研究機能を有する環農林水研への調査依頼により、大阪府の水産行政の課題解決に必要な調査研究</a:t>
            </a:r>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a:p>
            <a:pPr marL="126000" indent="-64800" algn="just"/>
            <a:r>
              <a:rPr lang="en-US" altLang="ja-JP" sz="1000" dirty="0">
                <a:latin typeface="Meiryo UI" panose="020B0604030504040204" pitchFamily="50" charset="-128"/>
                <a:ea typeface="Meiryo UI" panose="020B0604030504040204" pitchFamily="50" charset="-128"/>
                <a:cs typeface="Meiryo UI" panose="020B0604030504040204" pitchFamily="50" charset="-128"/>
              </a:rPr>
              <a:t>   </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を進めた。</a:t>
            </a:r>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9" name="テキスト ボックス 8">
            <a:extLst>
              <a:ext uri="{FF2B5EF4-FFF2-40B4-BE49-F238E27FC236}">
                <a16:creationId xmlns:a16="http://schemas.microsoft.com/office/drawing/2014/main" id="{83AA6937-7A80-4AA7-8D9B-C8B5E552FC33}"/>
              </a:ext>
            </a:extLst>
          </p:cNvPr>
          <p:cNvSpPr txBox="1"/>
          <p:nvPr/>
        </p:nvSpPr>
        <p:spPr>
          <a:xfrm>
            <a:off x="456220" y="6040227"/>
            <a:ext cx="6141132" cy="707886"/>
          </a:xfrm>
          <a:prstGeom prst="rect">
            <a:avLst/>
          </a:prstGeom>
          <a:noFill/>
        </p:spPr>
        <p:txBody>
          <a:bodyPr wrap="square" rtlCol="0">
            <a:spAutoFit/>
          </a:bodyPr>
          <a:lstStyle/>
          <a:p>
            <a:r>
              <a:rPr lang="en-US" altLang="ja-JP" sz="1000" b="1" u="sng" dirty="0">
                <a:latin typeface="Meiryo UI" panose="020B0604030504040204" pitchFamily="50" charset="-128"/>
                <a:ea typeface="Meiryo UI" panose="020B0604030504040204" pitchFamily="50" charset="-128"/>
                <a:cs typeface="Meiryo UI" panose="020B0604030504040204" pitchFamily="50" charset="-128"/>
              </a:rPr>
              <a:t>【</a:t>
            </a:r>
            <a:r>
              <a:rPr lang="ja-JP" altLang="en-US" sz="1000" b="1" u="sng" dirty="0">
                <a:latin typeface="Meiryo UI" panose="020B0604030504040204" pitchFamily="50" charset="-128"/>
                <a:ea typeface="Meiryo UI" panose="020B0604030504040204" pitchFamily="50" charset="-128"/>
                <a:cs typeface="Meiryo UI" panose="020B0604030504040204" pitchFamily="50" charset="-128"/>
              </a:rPr>
              <a:t>令和</a:t>
            </a:r>
            <a:r>
              <a:rPr lang="en-US" altLang="ja-JP" sz="1000" b="1" u="sng" dirty="0">
                <a:latin typeface="Meiryo UI" panose="020B0604030504040204" pitchFamily="50" charset="-128"/>
                <a:ea typeface="Meiryo UI" panose="020B0604030504040204" pitchFamily="50" charset="-128"/>
                <a:cs typeface="Meiryo UI" panose="020B0604030504040204" pitchFamily="50" charset="-128"/>
              </a:rPr>
              <a:t>8</a:t>
            </a:r>
            <a:r>
              <a:rPr lang="ja-JP" altLang="en-US" sz="1000" b="1" u="sng" dirty="0">
                <a:latin typeface="Meiryo UI" panose="020B0604030504040204" pitchFamily="50" charset="-128"/>
                <a:ea typeface="Meiryo UI" panose="020B0604030504040204" pitchFamily="50" charset="-128"/>
                <a:cs typeface="Meiryo UI" panose="020B0604030504040204" pitchFamily="50" charset="-128"/>
              </a:rPr>
              <a:t>年度取組予定</a:t>
            </a:r>
            <a:r>
              <a:rPr lang="en-US" altLang="ja-JP" sz="1000" b="1" u="sng" dirty="0">
                <a:latin typeface="Meiryo UI" panose="020B0604030504040204" pitchFamily="50" charset="-128"/>
                <a:ea typeface="Meiryo UI" panose="020B0604030504040204" pitchFamily="50" charset="-128"/>
                <a:cs typeface="Meiryo UI" panose="020B0604030504040204" pitchFamily="50" charset="-128"/>
              </a:rPr>
              <a:t>】</a:t>
            </a:r>
            <a:endParaRPr lang="ja-JP" altLang="en-US" sz="1000" b="1" u="sng"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000" dirty="0">
                <a:latin typeface="Meiryo UI" panose="020B0604030504040204" pitchFamily="50" charset="-128"/>
                <a:ea typeface="Meiryo UI" panose="020B0604030504040204" pitchFamily="50" charset="-128"/>
                <a:cs typeface="Meiryo UI" panose="020B0604030504040204" pitchFamily="50" charset="-128"/>
              </a:rPr>
              <a:t>　 ・引き続き、環農水研の研究機能等を活用するとともに、学識経験者等の有識者の意見を聴取しながら、水産行政</a:t>
            </a:r>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000" dirty="0">
                <a:latin typeface="Meiryo UI" panose="020B0604030504040204" pitchFamily="50" charset="-128"/>
                <a:ea typeface="Meiryo UI" panose="020B0604030504040204" pitchFamily="50" charset="-128"/>
                <a:cs typeface="Meiryo UI" panose="020B0604030504040204" pitchFamily="50" charset="-128"/>
              </a:rPr>
              <a:t>　　の課題解決に取り組む。</a:t>
            </a:r>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p:txBody>
      </p:sp>
      <p:pic>
        <p:nvPicPr>
          <p:cNvPr id="7" name="図 6">
            <a:extLst>
              <a:ext uri="{FF2B5EF4-FFF2-40B4-BE49-F238E27FC236}">
                <a16:creationId xmlns:a16="http://schemas.microsoft.com/office/drawing/2014/main" id="{A9637091-6811-4F6B-BB56-1E1D4C0885F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81824" y="6748113"/>
            <a:ext cx="957738" cy="1304594"/>
          </a:xfrm>
          <a:prstGeom prst="rect">
            <a:avLst/>
          </a:prstGeom>
          <a:ln>
            <a:noFill/>
          </a:ln>
        </p:spPr>
      </p:pic>
      <p:pic>
        <p:nvPicPr>
          <p:cNvPr id="10" name="図 9">
            <a:extLst>
              <a:ext uri="{FF2B5EF4-FFF2-40B4-BE49-F238E27FC236}">
                <a16:creationId xmlns:a16="http://schemas.microsoft.com/office/drawing/2014/main" id="{D2A66338-7AAF-445E-94A0-5057DBCDB1C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27450" y="6734970"/>
            <a:ext cx="1741710" cy="1305082"/>
          </a:xfrm>
          <a:prstGeom prst="rect">
            <a:avLst/>
          </a:prstGeom>
          <a:ln>
            <a:noFill/>
          </a:ln>
        </p:spPr>
      </p:pic>
      <p:sp>
        <p:nvSpPr>
          <p:cNvPr id="11" name="テキスト ボックス 10">
            <a:extLst>
              <a:ext uri="{FF2B5EF4-FFF2-40B4-BE49-F238E27FC236}">
                <a16:creationId xmlns:a16="http://schemas.microsoft.com/office/drawing/2014/main" id="{E016D1FE-13D1-43FC-8F0F-86C08746FB54}"/>
              </a:ext>
            </a:extLst>
          </p:cNvPr>
          <p:cNvSpPr txBox="1"/>
          <p:nvPr/>
        </p:nvSpPr>
        <p:spPr>
          <a:xfrm>
            <a:off x="2028497" y="8040052"/>
            <a:ext cx="2793694" cy="369332"/>
          </a:xfrm>
          <a:prstGeom prst="rect">
            <a:avLst/>
          </a:prstGeom>
          <a:noFill/>
        </p:spPr>
        <p:txBody>
          <a:bodyPr wrap="square" rtlCol="0">
            <a:spAutoFit/>
          </a:bodyPr>
          <a:lstStyle/>
          <a:p>
            <a:pPr algn="ctr"/>
            <a:r>
              <a:rPr lang="ja-JP" altLang="en-US" sz="900" b="1" dirty="0">
                <a:latin typeface="Meiryo UI" panose="020B0604030504040204" pitchFamily="50" charset="-128"/>
                <a:ea typeface="Meiryo UI" panose="020B0604030504040204" pitchFamily="50" charset="-128"/>
                <a:cs typeface="Meiryo UI" panose="020B0604030504040204" pitchFamily="50" charset="-128"/>
              </a:rPr>
              <a:t>　水産技術センターにおける調査・研究状況</a:t>
            </a:r>
            <a:endParaRPr lang="en-US" altLang="ja-JP" sz="900" b="1" dirty="0">
              <a:latin typeface="Meiryo UI" panose="020B0604030504040204" pitchFamily="50" charset="-128"/>
              <a:ea typeface="Meiryo UI" panose="020B0604030504040204" pitchFamily="50" charset="-128"/>
              <a:cs typeface="Meiryo UI" panose="020B0604030504040204" pitchFamily="50" charset="-128"/>
            </a:endParaRPr>
          </a:p>
          <a:p>
            <a:pPr algn="ctr"/>
            <a:r>
              <a:rPr lang="ja-JP" altLang="en-US" sz="900" b="1" dirty="0">
                <a:latin typeface="Meiryo UI" panose="020B0604030504040204" pitchFamily="50" charset="-128"/>
                <a:ea typeface="Meiryo UI" panose="020B0604030504040204" pitchFamily="50" charset="-128"/>
                <a:cs typeface="Meiryo UI" panose="020B0604030504040204" pitchFamily="50" charset="-128"/>
              </a:rPr>
              <a:t>（左：船上測定、右：室内分析）</a:t>
            </a:r>
            <a:endParaRPr kumimoji="1" lang="en-US" altLang="ja-JP" sz="900" b="1" dirty="0">
              <a:latin typeface="Meiryo UI" panose="020B0604030504040204" pitchFamily="50" charset="-128"/>
              <a:ea typeface="Meiryo UI" panose="020B0604030504040204" pitchFamily="50" charset="-128"/>
              <a:cs typeface="Meiryo UI" panose="020B0604030504040204" pitchFamily="50" charset="-128"/>
            </a:endParaRPr>
          </a:p>
        </p:txBody>
      </p:sp>
      <p:graphicFrame>
        <p:nvGraphicFramePr>
          <p:cNvPr id="12" name="表 11">
            <a:extLst>
              <a:ext uri="{FF2B5EF4-FFF2-40B4-BE49-F238E27FC236}">
                <a16:creationId xmlns:a16="http://schemas.microsoft.com/office/drawing/2014/main" id="{E6F48040-6DF2-4ACC-9A77-6872430224A7}"/>
              </a:ext>
            </a:extLst>
          </p:cNvPr>
          <p:cNvGraphicFramePr>
            <a:graphicFrameLocks noGrp="1"/>
          </p:cNvGraphicFramePr>
          <p:nvPr>
            <p:extLst>
              <p:ext uri="{D42A27DB-BD31-4B8C-83A1-F6EECF244321}">
                <p14:modId xmlns:p14="http://schemas.microsoft.com/office/powerpoint/2010/main" val="3084034980"/>
              </p:ext>
            </p:extLst>
          </p:nvPr>
        </p:nvGraphicFramePr>
        <p:xfrm>
          <a:off x="780221" y="2079258"/>
          <a:ext cx="5653968" cy="3500019"/>
        </p:xfrm>
        <a:graphic>
          <a:graphicData uri="http://schemas.openxmlformats.org/drawingml/2006/table">
            <a:tbl>
              <a:tblPr firstRow="1" bandRow="1">
                <a:tableStyleId>{3B4B98B0-60AC-42C2-AFA5-B58CD77FA1E5}</a:tableStyleId>
              </a:tblPr>
              <a:tblGrid>
                <a:gridCol w="1409915">
                  <a:extLst>
                    <a:ext uri="{9D8B030D-6E8A-4147-A177-3AD203B41FA5}">
                      <a16:colId xmlns:a16="http://schemas.microsoft.com/office/drawing/2014/main" val="20000"/>
                    </a:ext>
                  </a:extLst>
                </a:gridCol>
                <a:gridCol w="4244053">
                  <a:extLst>
                    <a:ext uri="{9D8B030D-6E8A-4147-A177-3AD203B41FA5}">
                      <a16:colId xmlns:a16="http://schemas.microsoft.com/office/drawing/2014/main" val="20001"/>
                    </a:ext>
                  </a:extLst>
                </a:gridCol>
              </a:tblGrid>
              <a:tr h="292306">
                <a:tc>
                  <a:txBody>
                    <a:bodyPr/>
                    <a:lstStyle/>
                    <a:p>
                      <a:pPr algn="ctr"/>
                      <a:r>
                        <a:rPr kumimoji="1" lang="ja-JP" altLang="en-US" sz="900" dirty="0">
                          <a:solidFill>
                            <a:schemeClr val="tx1"/>
                          </a:solidFill>
                        </a:rPr>
                        <a:t>年度</a:t>
                      </a:r>
                      <a:endParaRPr kumimoji="1" lang="ja-JP" altLang="en-US" sz="900" b="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tc>
                <a:tc>
                  <a:txBody>
                    <a:bodyPr/>
                    <a:lstStyle/>
                    <a:p>
                      <a:pPr algn="ctr"/>
                      <a:r>
                        <a:rPr kumimoji="1" lang="ja-JP" altLang="en-US" sz="900" dirty="0">
                          <a:solidFill>
                            <a:schemeClr val="tx1"/>
                          </a:solidFill>
                        </a:rPr>
                        <a:t>内容</a:t>
                      </a:r>
                      <a:endParaRPr kumimoji="1" lang="ja-JP" altLang="en-US" sz="900" b="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txBody>
                  <a:tcPr marL="36000" marT="0" marB="0" anchor="ctr"/>
                </a:tc>
                <a:extLst>
                  <a:ext uri="{0D108BD9-81ED-4DB2-BD59-A6C34878D82A}">
                    <a16:rowId xmlns:a16="http://schemas.microsoft.com/office/drawing/2014/main" val="10000"/>
                  </a:ext>
                </a:extLst>
              </a:tr>
              <a:tr h="353063">
                <a:tc>
                  <a:txBody>
                    <a:bodyPr/>
                    <a:lstStyle/>
                    <a:p>
                      <a:pPr algn="ctr"/>
                      <a:r>
                        <a:rPr kumimoji="1" lang="en-US" altLang="ja-JP" sz="900" dirty="0">
                          <a:solidFill>
                            <a:schemeClr val="tx1"/>
                          </a:solidFill>
                        </a:rPr>
                        <a:t>H24</a:t>
                      </a:r>
                      <a:r>
                        <a:rPr kumimoji="1" lang="ja-JP" altLang="en-US" sz="900" dirty="0">
                          <a:solidFill>
                            <a:schemeClr val="tx1"/>
                          </a:solidFill>
                        </a:rPr>
                        <a:t>～</a:t>
                      </a:r>
                      <a:endParaRPr kumimoji="1" lang="en-US" altLang="ja-JP" sz="900" dirty="0">
                        <a:solidFill>
                          <a:schemeClr val="tx1"/>
                        </a:solidFill>
                      </a:endParaRPr>
                    </a:p>
                  </a:txBody>
                  <a:tcPr marL="0" marR="0" marT="0" marB="0" anchor="ctr"/>
                </a:tc>
                <a:tc>
                  <a:txBody>
                    <a:bodyPr/>
                    <a:lstStyle/>
                    <a:p>
                      <a:pPr algn="l"/>
                      <a:r>
                        <a:rPr kumimoji="1" lang="ja-JP" altLang="en-US" sz="900" dirty="0">
                          <a:solidFill>
                            <a:schemeClr val="tx1"/>
                          </a:solidFill>
                        </a:rPr>
                        <a:t>府民の健康や生命、財産を守るための緊急対応（有毒プランクトン）に関する調査・研究</a:t>
                      </a:r>
                      <a:endParaRPr kumimoji="1" lang="ja-JP" altLang="en-US" sz="9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tc>
                <a:extLst>
                  <a:ext uri="{0D108BD9-81ED-4DB2-BD59-A6C34878D82A}">
                    <a16:rowId xmlns:a16="http://schemas.microsoft.com/office/drawing/2014/main" val="2872785923"/>
                  </a:ext>
                </a:extLst>
              </a:tr>
              <a:tr h="353063">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900" dirty="0">
                          <a:solidFill>
                            <a:schemeClr val="tx1"/>
                          </a:solidFill>
                        </a:rPr>
                        <a:t>H24</a:t>
                      </a:r>
                      <a:r>
                        <a:rPr kumimoji="1" lang="ja-JP" altLang="en-US" sz="900" dirty="0">
                          <a:solidFill>
                            <a:schemeClr val="tx1"/>
                          </a:solidFill>
                        </a:rPr>
                        <a:t>～</a:t>
                      </a:r>
                      <a:endParaRPr kumimoji="1" lang="en-US" altLang="ja-JP" sz="900" dirty="0">
                        <a:solidFill>
                          <a:schemeClr val="tx1"/>
                        </a:solidFil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en-US" altLang="ja-JP" sz="900" dirty="0">
                        <a:solidFill>
                          <a:schemeClr val="tx1"/>
                        </a:solidFill>
                      </a:endParaRPr>
                    </a:p>
                  </a:txBody>
                  <a:tcPr marL="0" marR="0" marT="0" marB="0" anchor="ctr"/>
                </a:tc>
                <a:tc>
                  <a:txBody>
                    <a:bodyPr/>
                    <a:lstStyle/>
                    <a:p>
                      <a:pPr algn="l"/>
                      <a:r>
                        <a:rPr kumimoji="1" lang="ja-JP" altLang="ja-JP" sz="900" kern="1200" dirty="0">
                          <a:solidFill>
                            <a:schemeClr val="tx1"/>
                          </a:solidFill>
                          <a:effectLst/>
                          <a:latin typeface="+mn-lt"/>
                          <a:ea typeface="+mn-ea"/>
                          <a:cs typeface="+mn-cs"/>
                        </a:rPr>
                        <a:t>大阪府域における持続可能な資源管理型漁業の推進に関する調査・研究</a:t>
                      </a:r>
                      <a:endParaRPr lang="en-US" altLang="ja-JP" sz="9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tc>
                <a:extLst>
                  <a:ext uri="{0D108BD9-81ED-4DB2-BD59-A6C34878D82A}">
                    <a16:rowId xmlns:a16="http://schemas.microsoft.com/office/drawing/2014/main" val="1018849744"/>
                  </a:ext>
                </a:extLst>
              </a:tr>
              <a:tr h="353063">
                <a:tc>
                  <a:txBody>
                    <a:bodyPr/>
                    <a:lstStyle/>
                    <a:p>
                      <a:pPr algn="ctr"/>
                      <a:r>
                        <a:rPr kumimoji="1" lang="en-US" altLang="ja-JP" sz="900" dirty="0">
                          <a:solidFill>
                            <a:schemeClr val="tx1"/>
                          </a:solidFill>
                        </a:rPr>
                        <a:t>H24</a:t>
                      </a:r>
                      <a:r>
                        <a:rPr kumimoji="1" lang="ja-JP" altLang="en-US" sz="900" dirty="0">
                          <a:solidFill>
                            <a:schemeClr val="tx1"/>
                          </a:solidFill>
                        </a:rPr>
                        <a:t>～</a:t>
                      </a:r>
                      <a:endParaRPr kumimoji="1" lang="en-US" altLang="ja-JP" sz="900" dirty="0">
                        <a:solidFill>
                          <a:schemeClr val="tx1"/>
                        </a:solidFill>
                      </a:endParaRPr>
                    </a:p>
                  </a:txBody>
                  <a:tcPr marL="0" marR="0" marT="0" marB="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ja-JP" sz="900" kern="1200" dirty="0">
                          <a:solidFill>
                            <a:schemeClr val="tx1"/>
                          </a:solidFill>
                          <a:effectLst/>
                          <a:latin typeface="+mn-lt"/>
                          <a:ea typeface="+mn-ea"/>
                          <a:cs typeface="+mn-cs"/>
                        </a:rPr>
                        <a:t>安威川・余野川における漁業権河川調査</a:t>
                      </a:r>
                      <a:endParaRPr lang="en-US" altLang="ja-JP" sz="9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tc>
                <a:extLst>
                  <a:ext uri="{0D108BD9-81ED-4DB2-BD59-A6C34878D82A}">
                    <a16:rowId xmlns:a16="http://schemas.microsoft.com/office/drawing/2014/main" val="3971942684"/>
                  </a:ext>
                </a:extLst>
              </a:tr>
              <a:tr h="353063">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900" b="0" i="0" u="none" strike="noStrike" kern="1200" cap="none" spc="0" normalizeH="0" baseline="0" noProof="0" dirty="0">
                          <a:ln>
                            <a:noFill/>
                          </a:ln>
                          <a:solidFill>
                            <a:prstClr val="black"/>
                          </a:solidFill>
                          <a:effectLst/>
                          <a:uLnTx/>
                          <a:uFillTx/>
                          <a:latin typeface="+mn-lt"/>
                          <a:ea typeface="+mn-ea"/>
                          <a:cs typeface="+mn-cs"/>
                        </a:rPr>
                        <a:t>R4</a:t>
                      </a:r>
                      <a:r>
                        <a:rPr kumimoji="1" lang="ja-JP" altLang="en-US" sz="900" b="0" i="0" u="none" strike="noStrike" kern="1200" cap="none" spc="0" normalizeH="0" baseline="0" noProof="0" dirty="0">
                          <a:ln>
                            <a:noFill/>
                          </a:ln>
                          <a:solidFill>
                            <a:prstClr val="black"/>
                          </a:solidFill>
                          <a:effectLst/>
                          <a:uLnTx/>
                          <a:uFillTx/>
                          <a:latin typeface="+mn-lt"/>
                          <a:ea typeface="+mn-ea"/>
                          <a:cs typeface="+mn-cs"/>
                        </a:rPr>
                        <a:t>～</a:t>
                      </a:r>
                      <a:r>
                        <a:rPr kumimoji="1" lang="en-US" altLang="ja-JP" sz="900" b="0" i="0" u="none" strike="noStrike" kern="1200" cap="none" spc="0" normalizeH="0" baseline="0" noProof="0" dirty="0">
                          <a:ln>
                            <a:noFill/>
                          </a:ln>
                          <a:solidFill>
                            <a:prstClr val="black"/>
                          </a:solidFill>
                          <a:effectLst/>
                          <a:uLnTx/>
                          <a:uFillTx/>
                          <a:latin typeface="+mn-lt"/>
                          <a:ea typeface="+mn-ea"/>
                          <a:cs typeface="+mn-cs"/>
                        </a:rPr>
                        <a:t>8</a:t>
                      </a:r>
                      <a:endParaRPr kumimoji="1" lang="en-US" altLang="ja-JP" sz="900" dirty="0">
                        <a:solidFill>
                          <a:schemeClr val="tx1"/>
                        </a:solidFill>
                      </a:endParaRPr>
                    </a:p>
                  </a:txBody>
                  <a:tcPr marL="0" marR="0" marT="0" marB="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ja-JP" sz="900" kern="1200" dirty="0">
                          <a:solidFill>
                            <a:schemeClr val="tx1"/>
                          </a:solidFill>
                          <a:effectLst/>
                          <a:latin typeface="+mn-lt"/>
                          <a:ea typeface="+mn-ea"/>
                          <a:cs typeface="+mn-cs"/>
                        </a:rPr>
                        <a:t>水産資源の回復・維持と漁業生産の向上をめざした栽培漁業技術開発に関する調査研究</a:t>
                      </a:r>
                      <a:endParaRPr lang="en-US" altLang="ja-JP" sz="9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tc>
                <a:extLst>
                  <a:ext uri="{0D108BD9-81ED-4DB2-BD59-A6C34878D82A}">
                    <a16:rowId xmlns:a16="http://schemas.microsoft.com/office/drawing/2014/main" val="2719307196"/>
                  </a:ext>
                </a:extLst>
              </a:tr>
              <a:tr h="383209">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900" dirty="0">
                          <a:solidFill>
                            <a:schemeClr val="tx1"/>
                          </a:solidFill>
                        </a:rPr>
                        <a:t>R6</a:t>
                      </a:r>
                      <a:r>
                        <a:rPr kumimoji="1" lang="ja-JP" altLang="en-US" sz="900" dirty="0">
                          <a:solidFill>
                            <a:schemeClr val="tx1"/>
                          </a:solidFill>
                        </a:rPr>
                        <a:t>～</a:t>
                      </a:r>
                      <a:r>
                        <a:rPr kumimoji="1" lang="en-US" altLang="ja-JP" sz="900" dirty="0">
                          <a:solidFill>
                            <a:schemeClr val="tx1"/>
                          </a:solidFill>
                        </a:rPr>
                        <a:t>8</a:t>
                      </a:r>
                    </a:p>
                  </a:txBody>
                  <a:tcPr marL="0" marR="0" marT="0" marB="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養殖技術の調査研究及び漁業者等への養殖技術の指導</a:t>
                      </a:r>
                    </a:p>
                    <a:p>
                      <a:pPr algn="l"/>
                      <a:endParaRPr lang="en-US" altLang="ja-JP" sz="2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tc>
                <a:extLst>
                  <a:ext uri="{0D108BD9-81ED-4DB2-BD59-A6C34878D82A}">
                    <a16:rowId xmlns:a16="http://schemas.microsoft.com/office/drawing/2014/main" val="3177958360"/>
                  </a:ext>
                </a:extLst>
              </a:tr>
              <a:tr h="353063">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900" dirty="0">
                          <a:solidFill>
                            <a:schemeClr val="tx1"/>
                          </a:solidFill>
                        </a:rPr>
                        <a:t>R6</a:t>
                      </a:r>
                      <a:r>
                        <a:rPr kumimoji="1" lang="ja-JP" altLang="en-US" sz="900" dirty="0">
                          <a:solidFill>
                            <a:schemeClr val="tx1"/>
                          </a:solidFill>
                        </a:rPr>
                        <a:t>～</a:t>
                      </a:r>
                      <a:r>
                        <a:rPr kumimoji="1" lang="en-US" altLang="ja-JP" sz="900" dirty="0">
                          <a:solidFill>
                            <a:schemeClr val="tx1"/>
                          </a:solidFill>
                        </a:rPr>
                        <a:t>9</a:t>
                      </a:r>
                    </a:p>
                  </a:txBody>
                  <a:tcPr marL="0" marR="0" marT="0" marB="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9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大阪府沿岸域に存在する藻場における炭素貯留効果の実態把握のための調査</a:t>
                      </a:r>
                      <a:endParaRPr lang="en-US" altLang="ja-JP" sz="9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tc>
                <a:extLst>
                  <a:ext uri="{0D108BD9-81ED-4DB2-BD59-A6C34878D82A}">
                    <a16:rowId xmlns:a16="http://schemas.microsoft.com/office/drawing/2014/main" val="4180004866"/>
                  </a:ext>
                </a:extLst>
              </a:tr>
              <a:tr h="353063">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900" dirty="0">
                          <a:solidFill>
                            <a:schemeClr val="tx1"/>
                          </a:solidFill>
                        </a:rPr>
                        <a:t>R7</a:t>
                      </a:r>
                      <a:r>
                        <a:rPr kumimoji="1" lang="ja-JP" altLang="en-US" sz="900" dirty="0">
                          <a:solidFill>
                            <a:schemeClr val="tx1"/>
                          </a:solidFill>
                        </a:rPr>
                        <a:t>～</a:t>
                      </a:r>
                      <a:r>
                        <a:rPr kumimoji="1" lang="en-US" altLang="ja-JP" sz="900" dirty="0">
                          <a:solidFill>
                            <a:schemeClr val="tx1"/>
                          </a:solidFill>
                        </a:rPr>
                        <a:t>9</a:t>
                      </a:r>
                    </a:p>
                  </a:txBody>
                  <a:tcPr marL="0" marR="0" marT="0" marB="0" anchor="ctr"/>
                </a:tc>
                <a:tc>
                  <a:txBody>
                    <a:bodyPr/>
                    <a:lstStyle/>
                    <a:p>
                      <a:pPr algn="l"/>
                      <a:r>
                        <a:rPr kumimoji="1" lang="ja-JP" altLang="en-US" sz="900" kern="1200" dirty="0">
                          <a:solidFill>
                            <a:schemeClr val="tx1"/>
                          </a:solidFill>
                          <a:effectLst/>
                          <a:latin typeface="+mn-lt"/>
                          <a:ea typeface="+mn-ea"/>
                          <a:cs typeface="+mn-cs"/>
                        </a:rPr>
                        <a:t>未利用・低利用資源の有効活用について</a:t>
                      </a:r>
                      <a:endParaRPr lang="en-US" altLang="ja-JP" sz="9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tc>
                <a:extLst>
                  <a:ext uri="{0D108BD9-81ED-4DB2-BD59-A6C34878D82A}">
                    <a16:rowId xmlns:a16="http://schemas.microsoft.com/office/drawing/2014/main" val="3971263762"/>
                  </a:ext>
                </a:extLst>
              </a:tr>
              <a:tr h="353063">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900" dirty="0">
                          <a:solidFill>
                            <a:schemeClr val="tx1"/>
                          </a:solidFill>
                        </a:rPr>
                        <a:t>R7</a:t>
                      </a:r>
                    </a:p>
                  </a:txBody>
                  <a:tcPr marL="0" marR="0" marT="0" marB="0" anchor="ctr"/>
                </a:tc>
                <a:tc>
                  <a:txBody>
                    <a:bodyPr/>
                    <a:lstStyle/>
                    <a:p>
                      <a:pPr algn="l"/>
                      <a:r>
                        <a:rPr kumimoji="1" lang="ja-JP" altLang="en-US" sz="900" kern="1200" dirty="0">
                          <a:solidFill>
                            <a:schemeClr val="tx1"/>
                          </a:solidFill>
                          <a:effectLst/>
                          <a:latin typeface="+mn-lt"/>
                          <a:ea typeface="+mn-ea"/>
                          <a:cs typeface="+mn-cs"/>
                        </a:rPr>
                        <a:t>イムノクロマトによる貝毒調査体制整備業務</a:t>
                      </a:r>
                      <a:endParaRPr lang="en-US" altLang="ja-JP" sz="2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tc>
                <a:extLst>
                  <a:ext uri="{0D108BD9-81ED-4DB2-BD59-A6C34878D82A}">
                    <a16:rowId xmlns:a16="http://schemas.microsoft.com/office/drawing/2014/main" val="1958958869"/>
                  </a:ext>
                </a:extLst>
              </a:tr>
              <a:tr h="353063">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900" dirty="0">
                          <a:solidFill>
                            <a:schemeClr val="tx1"/>
                          </a:solidFill>
                        </a:rPr>
                        <a:t>R7</a:t>
                      </a:r>
                    </a:p>
                  </a:txBody>
                  <a:tcPr marL="0" marR="0" marT="0" marB="0" anchor="ctr"/>
                </a:tc>
                <a:tc>
                  <a:txBody>
                    <a:bodyPr/>
                    <a:lstStyle/>
                    <a:p>
                      <a:pPr algn="l"/>
                      <a:r>
                        <a:rPr kumimoji="1" lang="ja-JP" altLang="en-US" sz="900" kern="1200" dirty="0">
                          <a:solidFill>
                            <a:schemeClr val="tx1"/>
                          </a:solidFill>
                          <a:effectLst/>
                          <a:latin typeface="+mn-lt"/>
                          <a:ea typeface="+mn-ea"/>
                          <a:cs typeface="+mn-cs"/>
                        </a:rPr>
                        <a:t>養殖衛生管理体制整備</a:t>
                      </a:r>
                      <a:endParaRPr lang="en-US" altLang="ja-JP" sz="2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tc>
                <a:extLst>
                  <a:ext uri="{0D108BD9-81ED-4DB2-BD59-A6C34878D82A}">
                    <a16:rowId xmlns:a16="http://schemas.microsoft.com/office/drawing/2014/main" val="754602447"/>
                  </a:ext>
                </a:extLst>
              </a:tr>
            </a:tbl>
          </a:graphicData>
        </a:graphic>
      </p:graphicFrame>
      <p:sp>
        <p:nvSpPr>
          <p:cNvPr id="13" name="テキスト ボックス 12">
            <a:extLst>
              <a:ext uri="{FF2B5EF4-FFF2-40B4-BE49-F238E27FC236}">
                <a16:creationId xmlns:a16="http://schemas.microsoft.com/office/drawing/2014/main" id="{A1C0682A-CD54-4996-94D8-9073830B04AB}"/>
              </a:ext>
            </a:extLst>
          </p:cNvPr>
          <p:cNvSpPr txBox="1"/>
          <p:nvPr/>
        </p:nvSpPr>
        <p:spPr>
          <a:xfrm>
            <a:off x="1412776" y="1776375"/>
            <a:ext cx="4370470" cy="246221"/>
          </a:xfrm>
          <a:prstGeom prst="rect">
            <a:avLst/>
          </a:prstGeom>
          <a:noFill/>
        </p:spPr>
        <p:txBody>
          <a:bodyPr wrap="square" rtlCol="0">
            <a:spAutoFit/>
          </a:bodyPr>
          <a:lstStyle/>
          <a:p>
            <a:pPr algn="ctr"/>
            <a:r>
              <a:rPr lang="ja-JP" altLang="en-US" sz="1000" b="1" dirty="0">
                <a:latin typeface="Meiryo UI" panose="020B0604030504040204" pitchFamily="50" charset="-128"/>
                <a:ea typeface="Meiryo UI" panose="020B0604030504040204" pitchFamily="50" charset="-128"/>
                <a:cs typeface="Meiryo UI" panose="020B0604030504040204" pitchFamily="50" charset="-128"/>
              </a:rPr>
              <a:t>　府から研究所へ行政課題（水産分野）として調査・研究を依頼した項目</a:t>
            </a:r>
            <a:endParaRPr kumimoji="1" lang="en-US" altLang="ja-JP" sz="1000" b="1"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3" name="スライド番号プレースホルダー 2">
            <a:extLst>
              <a:ext uri="{FF2B5EF4-FFF2-40B4-BE49-F238E27FC236}">
                <a16:creationId xmlns:a16="http://schemas.microsoft.com/office/drawing/2014/main" id="{3AECA6F3-FB03-4706-B270-B04A69146963}"/>
              </a:ext>
            </a:extLst>
          </p:cNvPr>
          <p:cNvSpPr>
            <a:spLocks noGrp="1"/>
          </p:cNvSpPr>
          <p:nvPr>
            <p:ph type="sldNum" sz="quarter" idx="12"/>
          </p:nvPr>
        </p:nvSpPr>
        <p:spPr>
          <a:xfrm>
            <a:off x="2618638" y="9542690"/>
            <a:ext cx="1600200" cy="363310"/>
          </a:xfrm>
        </p:spPr>
        <p:txBody>
          <a:bodyPr/>
          <a:lstStyle/>
          <a:p>
            <a:pPr algn="ctr"/>
            <a:fld id="{831CA8E7-D69B-4FB5-B8F3-0C5F199F2C37}" type="slidenum">
              <a:rPr kumimoji="1" lang="ja-JP" altLang="en-US" smtClean="0"/>
              <a:pPr algn="ctr"/>
              <a:t>16</a:t>
            </a:fld>
            <a:endParaRPr kumimoji="1" lang="ja-JP" altLang="en-US" dirty="0"/>
          </a:p>
        </p:txBody>
      </p:sp>
    </p:spTree>
    <p:extLst>
      <p:ext uri="{BB962C8B-B14F-4D97-AF65-F5344CB8AC3E}">
        <p14:creationId xmlns:p14="http://schemas.microsoft.com/office/powerpoint/2010/main" val="388955736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テキスト ボックス 2"/>
          <p:cNvSpPr txBox="1">
            <a:spLocks noChangeArrowheads="1"/>
          </p:cNvSpPr>
          <p:nvPr/>
        </p:nvSpPr>
        <p:spPr bwMode="auto">
          <a:xfrm>
            <a:off x="566604" y="535277"/>
            <a:ext cx="648000" cy="360000"/>
          </a:xfrm>
          <a:prstGeom prst="roundRect">
            <a:avLst>
              <a:gd name="adj" fmla="val 24293"/>
            </a:avLst>
          </a:prstGeom>
          <a:solidFill>
            <a:srgbClr val="000099"/>
          </a:solidFill>
          <a:ln w="9525">
            <a:noFill/>
            <a:miter lim="800000"/>
            <a:headEnd/>
            <a:tailEnd/>
          </a:ln>
        </p:spPr>
        <p:txBody>
          <a:bodyPr rot="0" vert="horz" wrap="square" lIns="91440" tIns="45720" rIns="91440" bIns="45720" anchor="ctr" anchorCtr="0">
            <a:noAutofit/>
          </a:bodyPr>
          <a:lstStyle/>
          <a:p>
            <a:pPr algn="ctr">
              <a:spcAft>
                <a:spcPts val="0"/>
              </a:spcAft>
            </a:pPr>
            <a:r>
              <a:rPr lang="ja-JP" altLang="en-US" sz="900" b="1" kern="100" dirty="0">
                <a:solidFill>
                  <a:schemeClr val="bg1"/>
                </a:solidFill>
                <a:effectLst/>
                <a:latin typeface="Meiryo UI" panose="020B0604030504040204" pitchFamily="50" charset="-128"/>
                <a:ea typeface="Meiryo UI" panose="020B0604030504040204" pitchFamily="50" charset="-128"/>
                <a:cs typeface="Meiryo UI" panose="020B0604030504040204" pitchFamily="50" charset="-128"/>
              </a:rPr>
              <a:t>施策</a:t>
            </a:r>
            <a:r>
              <a:rPr lang="en-US" altLang="ja-JP" sz="900" b="1" kern="100"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19</a:t>
            </a:r>
            <a:endParaRPr lang="ja-JP" sz="1050" kern="100" dirty="0">
              <a:solidFill>
                <a:schemeClr val="bg1"/>
              </a:solidFill>
              <a:effectLst/>
              <a:latin typeface="Meiryo UI" panose="020B0604030504040204" pitchFamily="50" charset="-128"/>
              <a:ea typeface="Meiryo UI" panose="020B0604030504040204" pitchFamily="50" charset="-128"/>
              <a:cs typeface="Meiryo UI" panose="020B0604030504040204" pitchFamily="50" charset="-128"/>
            </a:endParaRPr>
          </a:p>
        </p:txBody>
      </p:sp>
      <p:sp>
        <p:nvSpPr>
          <p:cNvPr id="35" name="テキスト ボックス 34"/>
          <p:cNvSpPr txBox="1"/>
          <p:nvPr/>
        </p:nvSpPr>
        <p:spPr>
          <a:xfrm>
            <a:off x="1187332" y="584810"/>
            <a:ext cx="3308919" cy="261610"/>
          </a:xfrm>
          <a:prstGeom prst="rect">
            <a:avLst/>
          </a:prstGeom>
          <a:noFill/>
        </p:spPr>
        <p:txBody>
          <a:bodyPr wrap="none" rtlCol="0">
            <a:spAutoFit/>
          </a:bodyPr>
          <a:lstStyle/>
          <a:p>
            <a:r>
              <a:rPr lang="ja-JP" altLang="en-US" sz="1100" b="1" dirty="0"/>
              <a:t>海域・河川開発に伴う漁業影響を抑制するための取組</a:t>
            </a:r>
          </a:p>
        </p:txBody>
      </p:sp>
      <p:sp>
        <p:nvSpPr>
          <p:cNvPr id="8" name="テキスト ボックス 7">
            <a:extLst>
              <a:ext uri="{FF2B5EF4-FFF2-40B4-BE49-F238E27FC236}">
                <a16:creationId xmlns:a16="http://schemas.microsoft.com/office/drawing/2014/main" id="{4F86F18A-8259-4DE7-BC10-50D326B2426C}"/>
              </a:ext>
            </a:extLst>
          </p:cNvPr>
          <p:cNvSpPr txBox="1"/>
          <p:nvPr/>
        </p:nvSpPr>
        <p:spPr>
          <a:xfrm>
            <a:off x="566604" y="1134451"/>
            <a:ext cx="6102756" cy="400110"/>
          </a:xfrm>
          <a:prstGeom prst="rect">
            <a:avLst/>
          </a:prstGeom>
          <a:noFill/>
        </p:spPr>
        <p:txBody>
          <a:bodyPr wrap="square" rtlCol="0">
            <a:spAutoFit/>
          </a:bodyPr>
          <a:lstStyle/>
          <a:p>
            <a:r>
              <a:rPr lang="en-US" altLang="ja-JP" sz="1000" b="1" u="sng" dirty="0">
                <a:latin typeface="Meiryo UI" panose="020B0604030504040204" pitchFamily="50" charset="-128"/>
                <a:ea typeface="Meiryo UI" panose="020B0604030504040204" pitchFamily="50" charset="-128"/>
                <a:cs typeface="Meiryo UI" panose="020B0604030504040204" pitchFamily="50" charset="-128"/>
              </a:rPr>
              <a:t>【</a:t>
            </a:r>
            <a:r>
              <a:rPr lang="ja-JP" altLang="en-US" sz="1000" b="1" u="sng" dirty="0">
                <a:latin typeface="Meiryo UI" panose="020B0604030504040204" pitchFamily="50" charset="-128"/>
                <a:ea typeface="Meiryo UI" panose="020B0604030504040204" pitchFamily="50" charset="-128"/>
                <a:cs typeface="Meiryo UI" panose="020B0604030504040204" pitchFamily="50" charset="-128"/>
              </a:rPr>
              <a:t>令和</a:t>
            </a:r>
            <a:r>
              <a:rPr lang="en-US" altLang="ja-JP" sz="1000" b="1" u="sng" dirty="0">
                <a:latin typeface="Meiryo UI" panose="020B0604030504040204" pitchFamily="50" charset="-128"/>
                <a:ea typeface="Meiryo UI" panose="020B0604030504040204" pitchFamily="50" charset="-128"/>
                <a:cs typeface="Meiryo UI" panose="020B0604030504040204" pitchFamily="50" charset="-128"/>
              </a:rPr>
              <a:t>7</a:t>
            </a:r>
            <a:r>
              <a:rPr lang="ja-JP" altLang="en-US" sz="1000" b="1" u="sng" dirty="0">
                <a:latin typeface="Meiryo UI" panose="020B0604030504040204" pitchFamily="50" charset="-128"/>
                <a:ea typeface="Meiryo UI" panose="020B0604030504040204" pitchFamily="50" charset="-128"/>
                <a:cs typeface="Meiryo UI" panose="020B0604030504040204" pitchFamily="50" charset="-128"/>
              </a:rPr>
              <a:t>年度実績</a:t>
            </a:r>
            <a:r>
              <a:rPr lang="en-US" altLang="ja-JP" sz="1000" b="1" u="sng" dirty="0">
                <a:latin typeface="Meiryo UI" panose="020B0604030504040204" pitchFamily="50" charset="-128"/>
                <a:ea typeface="Meiryo UI" panose="020B0604030504040204" pitchFamily="50" charset="-128"/>
                <a:cs typeface="Meiryo UI" panose="020B0604030504040204" pitchFamily="50" charset="-128"/>
              </a:rPr>
              <a:t>】</a:t>
            </a:r>
            <a:endParaRPr lang="ja-JP" altLang="en-US" sz="1000" b="1" u="sng" dirty="0">
              <a:latin typeface="Meiryo UI" panose="020B0604030504040204" pitchFamily="50" charset="-128"/>
              <a:ea typeface="Meiryo UI" panose="020B0604030504040204" pitchFamily="50" charset="-128"/>
              <a:cs typeface="Meiryo UI" panose="020B0604030504040204" pitchFamily="50" charset="-128"/>
            </a:endParaRPr>
          </a:p>
          <a:p>
            <a:pPr marL="126000" indent="-64800" algn="just"/>
            <a:r>
              <a:rPr lang="ja-JP" altLang="en-US" sz="1000" dirty="0">
                <a:latin typeface="Meiryo UI" panose="020B0604030504040204" pitchFamily="50" charset="-128"/>
                <a:ea typeface="Meiryo UI" panose="020B0604030504040204" pitchFamily="50" charset="-128"/>
                <a:cs typeface="Meiryo UI" panose="020B0604030504040204" pitchFamily="50" charset="-128"/>
              </a:rPr>
              <a:t>　</a:t>
            </a:r>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9" name="テキスト ボックス 8">
            <a:extLst>
              <a:ext uri="{FF2B5EF4-FFF2-40B4-BE49-F238E27FC236}">
                <a16:creationId xmlns:a16="http://schemas.microsoft.com/office/drawing/2014/main" id="{C3F724F9-BACE-4DF4-978F-9703E5FE8B54}"/>
              </a:ext>
            </a:extLst>
          </p:cNvPr>
          <p:cNvSpPr txBox="1"/>
          <p:nvPr/>
        </p:nvSpPr>
        <p:spPr>
          <a:xfrm>
            <a:off x="620688" y="3224808"/>
            <a:ext cx="6018733" cy="553998"/>
          </a:xfrm>
          <a:prstGeom prst="rect">
            <a:avLst/>
          </a:prstGeom>
          <a:noFill/>
        </p:spPr>
        <p:txBody>
          <a:bodyPr wrap="square" rtlCol="0">
            <a:spAutoFit/>
          </a:bodyPr>
          <a:lstStyle/>
          <a:p>
            <a:r>
              <a:rPr lang="en-US" altLang="ja-JP" sz="1000" b="1" u="sng" dirty="0">
                <a:latin typeface="Meiryo UI" panose="020B0604030504040204" pitchFamily="50" charset="-128"/>
                <a:ea typeface="Meiryo UI" panose="020B0604030504040204" pitchFamily="50" charset="-128"/>
                <a:cs typeface="Meiryo UI" panose="020B0604030504040204" pitchFamily="50" charset="-128"/>
              </a:rPr>
              <a:t>【</a:t>
            </a:r>
            <a:r>
              <a:rPr lang="ja-JP" altLang="en-US" sz="1000" b="1" u="sng" dirty="0">
                <a:latin typeface="Meiryo UI" panose="020B0604030504040204" pitchFamily="50" charset="-128"/>
                <a:ea typeface="Meiryo UI" panose="020B0604030504040204" pitchFamily="50" charset="-128"/>
                <a:cs typeface="Meiryo UI" panose="020B0604030504040204" pitchFamily="50" charset="-128"/>
              </a:rPr>
              <a:t>令和</a:t>
            </a:r>
            <a:r>
              <a:rPr lang="en-US" altLang="ja-JP" sz="1000" b="1" u="sng" dirty="0">
                <a:latin typeface="Meiryo UI" panose="020B0604030504040204" pitchFamily="50" charset="-128"/>
                <a:ea typeface="Meiryo UI" panose="020B0604030504040204" pitchFamily="50" charset="-128"/>
                <a:cs typeface="Meiryo UI" panose="020B0604030504040204" pitchFamily="50" charset="-128"/>
              </a:rPr>
              <a:t>8</a:t>
            </a:r>
            <a:r>
              <a:rPr lang="ja-JP" altLang="en-US" sz="1000" b="1" u="sng" dirty="0">
                <a:latin typeface="Meiryo UI" panose="020B0604030504040204" pitchFamily="50" charset="-128"/>
                <a:ea typeface="Meiryo UI" panose="020B0604030504040204" pitchFamily="50" charset="-128"/>
                <a:cs typeface="Meiryo UI" panose="020B0604030504040204" pitchFamily="50" charset="-128"/>
              </a:rPr>
              <a:t>年度取組予定</a:t>
            </a:r>
            <a:r>
              <a:rPr lang="en-US" altLang="ja-JP" sz="1000" b="1" u="sng" dirty="0">
                <a:latin typeface="Meiryo UI" panose="020B0604030504040204" pitchFamily="50" charset="-128"/>
                <a:ea typeface="Meiryo UI" panose="020B0604030504040204" pitchFamily="50" charset="-128"/>
                <a:cs typeface="Meiryo UI" panose="020B0604030504040204" pitchFamily="50" charset="-128"/>
              </a:rPr>
              <a:t>】</a:t>
            </a:r>
            <a:endParaRPr lang="ja-JP" altLang="en-US" sz="1000" b="1" u="sng"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000" dirty="0">
                <a:latin typeface="Meiryo UI" panose="020B0604030504040204" pitchFamily="50" charset="-128"/>
                <a:ea typeface="Meiryo UI" panose="020B0604030504040204" pitchFamily="50" charset="-128"/>
                <a:cs typeface="Meiryo UI" panose="020B0604030504040204" pitchFamily="50" charset="-128"/>
              </a:rPr>
              <a:t>　 ・引き続き、国土交通省や府都市整備部等の河川管理者などと緊密に連携しつつ、漁業環境への影響抑制に</a:t>
            </a:r>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a:p>
            <a:r>
              <a:rPr lang="en-US" altLang="ja-JP" sz="1000" dirty="0">
                <a:latin typeface="Meiryo UI" panose="020B0604030504040204" pitchFamily="50" charset="-128"/>
                <a:ea typeface="Meiryo UI" panose="020B0604030504040204" pitchFamily="50" charset="-128"/>
                <a:cs typeface="Meiryo UI" panose="020B0604030504040204" pitchFamily="50" charset="-128"/>
              </a:rPr>
              <a:t>  </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　取り組む。</a:t>
            </a:r>
            <a:endParaRPr lang="en-US" altLang="ja-JP" sz="900" b="1"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7" name="テキスト ボックス 6">
            <a:extLst>
              <a:ext uri="{FF2B5EF4-FFF2-40B4-BE49-F238E27FC236}">
                <a16:creationId xmlns:a16="http://schemas.microsoft.com/office/drawing/2014/main" id="{5F13DE99-7CA9-453F-92AC-49BDD9322C04}"/>
              </a:ext>
            </a:extLst>
          </p:cNvPr>
          <p:cNvSpPr txBox="1"/>
          <p:nvPr/>
        </p:nvSpPr>
        <p:spPr>
          <a:xfrm>
            <a:off x="2379971" y="1424608"/>
            <a:ext cx="3096344" cy="230832"/>
          </a:xfrm>
          <a:prstGeom prst="rect">
            <a:avLst/>
          </a:prstGeom>
          <a:noFill/>
        </p:spPr>
        <p:txBody>
          <a:bodyPr wrap="square" rtlCol="0">
            <a:spAutoFit/>
          </a:bodyPr>
          <a:lstStyle/>
          <a:p>
            <a:r>
              <a:rPr lang="ja-JP" altLang="en-US" sz="900" b="1" dirty="0">
                <a:latin typeface="Meiryo UI" panose="020B0604030504040204" pitchFamily="50" charset="-128"/>
                <a:ea typeface="Meiryo UI" panose="020B0604030504040204" pitchFamily="50" charset="-128"/>
                <a:cs typeface="Meiryo UI" panose="020B0604030504040204" pitchFamily="50" charset="-128"/>
              </a:rPr>
              <a:t>　河川整備に係る参画</a:t>
            </a:r>
            <a:r>
              <a:rPr lang="en-US" altLang="ja-JP" sz="900" b="1" dirty="0">
                <a:latin typeface="Meiryo UI" panose="020B0604030504040204" pitchFamily="50" charset="-128"/>
                <a:ea typeface="Meiryo UI" panose="020B0604030504040204" pitchFamily="50" charset="-128"/>
                <a:cs typeface="Meiryo UI" panose="020B0604030504040204" pitchFamily="50" charset="-128"/>
              </a:rPr>
              <a:t>(</a:t>
            </a:r>
            <a:r>
              <a:rPr lang="ja-JP" altLang="en-US" sz="900" b="1" dirty="0">
                <a:latin typeface="Meiryo UI" panose="020B0604030504040204" pitchFamily="50" charset="-128"/>
                <a:ea typeface="Meiryo UI" panose="020B0604030504040204" pitchFamily="50" charset="-128"/>
                <a:cs typeface="Meiryo UI" panose="020B0604030504040204" pitchFamily="50" charset="-128"/>
              </a:rPr>
              <a:t>令和</a:t>
            </a:r>
            <a:r>
              <a:rPr lang="en-US" altLang="ja-JP" sz="900" b="1" dirty="0">
                <a:latin typeface="Meiryo UI" panose="020B0604030504040204" pitchFamily="50" charset="-128"/>
                <a:ea typeface="Meiryo UI" panose="020B0604030504040204" pitchFamily="50" charset="-128"/>
                <a:cs typeface="Meiryo UI" panose="020B0604030504040204" pitchFamily="50" charset="-128"/>
              </a:rPr>
              <a:t>2</a:t>
            </a:r>
            <a:r>
              <a:rPr lang="ja-JP" altLang="en-US" sz="900" b="1" dirty="0">
                <a:latin typeface="Meiryo UI" panose="020B0604030504040204" pitchFamily="50" charset="-128"/>
                <a:ea typeface="Meiryo UI" panose="020B0604030504040204" pitchFamily="50" charset="-128"/>
                <a:cs typeface="Meiryo UI" panose="020B0604030504040204" pitchFamily="50" charset="-128"/>
              </a:rPr>
              <a:t>～</a:t>
            </a:r>
            <a:r>
              <a:rPr lang="en-US" altLang="ja-JP" sz="900" b="1" dirty="0">
                <a:latin typeface="Meiryo UI" panose="020B0604030504040204" pitchFamily="50" charset="-128"/>
                <a:ea typeface="Meiryo UI" panose="020B0604030504040204" pitchFamily="50" charset="-128"/>
                <a:cs typeface="Meiryo UI" panose="020B0604030504040204" pitchFamily="50" charset="-128"/>
              </a:rPr>
              <a:t>7</a:t>
            </a:r>
            <a:r>
              <a:rPr lang="ja-JP" altLang="en-US" sz="900" b="1" dirty="0">
                <a:latin typeface="Meiryo UI" panose="020B0604030504040204" pitchFamily="50" charset="-128"/>
                <a:ea typeface="Meiryo UI" panose="020B0604030504040204" pitchFamily="50" charset="-128"/>
                <a:cs typeface="Meiryo UI" panose="020B0604030504040204" pitchFamily="50" charset="-128"/>
              </a:rPr>
              <a:t>年度</a:t>
            </a:r>
            <a:r>
              <a:rPr lang="en-US" altLang="ja-JP" sz="900" b="1" dirty="0">
                <a:latin typeface="Meiryo UI" panose="020B0604030504040204" pitchFamily="50" charset="-128"/>
                <a:ea typeface="Meiryo UI" panose="020B0604030504040204" pitchFamily="50" charset="-128"/>
                <a:cs typeface="Meiryo UI" panose="020B0604030504040204" pitchFamily="50" charset="-128"/>
              </a:rPr>
              <a:t>)</a:t>
            </a:r>
            <a:r>
              <a:rPr lang="ja-JP" altLang="en-US" sz="900" b="1" dirty="0">
                <a:latin typeface="Meiryo UI" panose="020B0604030504040204" pitchFamily="50" charset="-128"/>
                <a:ea typeface="Meiryo UI" panose="020B0604030504040204" pitchFamily="50" charset="-128"/>
                <a:cs typeface="Meiryo UI" panose="020B0604030504040204" pitchFamily="50" charset="-128"/>
              </a:rPr>
              <a:t>　</a:t>
            </a:r>
            <a:endParaRPr kumimoji="1" lang="en-US" altLang="ja-JP" sz="900" b="1" dirty="0">
              <a:latin typeface="Meiryo UI" panose="020B0604030504040204" pitchFamily="50" charset="-128"/>
              <a:ea typeface="Meiryo UI" panose="020B0604030504040204" pitchFamily="50" charset="-128"/>
              <a:cs typeface="Meiryo UI" panose="020B0604030504040204" pitchFamily="50" charset="-128"/>
            </a:endParaRPr>
          </a:p>
        </p:txBody>
      </p:sp>
      <p:graphicFrame>
        <p:nvGraphicFramePr>
          <p:cNvPr id="10" name="表 9">
            <a:extLst>
              <a:ext uri="{FF2B5EF4-FFF2-40B4-BE49-F238E27FC236}">
                <a16:creationId xmlns:a16="http://schemas.microsoft.com/office/drawing/2014/main" id="{8A395F4D-1D67-43AF-8365-FF5A5AF5D1FD}"/>
              </a:ext>
            </a:extLst>
          </p:cNvPr>
          <p:cNvGraphicFramePr>
            <a:graphicFrameLocks noGrp="1"/>
          </p:cNvGraphicFramePr>
          <p:nvPr>
            <p:extLst>
              <p:ext uri="{D42A27DB-BD31-4B8C-83A1-F6EECF244321}">
                <p14:modId xmlns:p14="http://schemas.microsoft.com/office/powerpoint/2010/main" val="1059840459"/>
              </p:ext>
            </p:extLst>
          </p:nvPr>
        </p:nvGraphicFramePr>
        <p:xfrm>
          <a:off x="946623" y="1655534"/>
          <a:ext cx="5218681" cy="1072457"/>
        </p:xfrm>
        <a:graphic>
          <a:graphicData uri="http://schemas.openxmlformats.org/drawingml/2006/table">
            <a:tbl>
              <a:tblPr firstRow="1" bandRow="1">
                <a:tableStyleId>{3B4B98B0-60AC-42C2-AFA5-B58CD77FA1E5}</a:tableStyleId>
              </a:tblPr>
              <a:tblGrid>
                <a:gridCol w="119606">
                  <a:extLst>
                    <a:ext uri="{9D8B030D-6E8A-4147-A177-3AD203B41FA5}">
                      <a16:colId xmlns:a16="http://schemas.microsoft.com/office/drawing/2014/main" val="20000"/>
                    </a:ext>
                  </a:extLst>
                </a:gridCol>
                <a:gridCol w="5099075">
                  <a:extLst>
                    <a:ext uri="{9D8B030D-6E8A-4147-A177-3AD203B41FA5}">
                      <a16:colId xmlns:a16="http://schemas.microsoft.com/office/drawing/2014/main" val="20001"/>
                    </a:ext>
                  </a:extLst>
                </a:gridCol>
              </a:tblGrid>
              <a:tr h="153208">
                <a:tc>
                  <a:txBody>
                    <a:bodyPr/>
                    <a:lstStyle/>
                    <a:p>
                      <a:pPr algn="ctr"/>
                      <a:endParaRPr kumimoji="1" lang="ja-JP" altLang="en-US" sz="900" b="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B w="12700" cap="flat" cmpd="sng" algn="ctr">
                      <a:solidFill>
                        <a:schemeClr val="accent1"/>
                      </a:solidFill>
                      <a:prstDash val="solid"/>
                      <a:round/>
                      <a:headEnd type="none" w="med" len="med"/>
                      <a:tailEnd type="none" w="med" len="med"/>
                    </a:lnB>
                  </a:tcPr>
                </a:tc>
                <a:tc>
                  <a:txBody>
                    <a:bodyPr/>
                    <a:lstStyle/>
                    <a:p>
                      <a:pPr algn="ctr"/>
                      <a:r>
                        <a:rPr kumimoji="1" lang="ja-JP" altLang="en-US" sz="900" b="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内容</a:t>
                      </a:r>
                    </a:p>
                  </a:txBody>
                  <a:tcPr marL="36000" marT="0" marB="0" anchor="ctr">
                    <a:lnB w="12700" cap="flat" cmpd="sng" algn="ctr">
                      <a:solidFill>
                        <a:schemeClr val="accent1"/>
                      </a:solidFill>
                      <a:prstDash val="solid"/>
                      <a:round/>
                      <a:headEnd type="none" w="med" len="med"/>
                      <a:tailEnd type="none" w="med" len="med"/>
                    </a:lnB>
                  </a:tcPr>
                </a:tc>
                <a:extLst>
                  <a:ext uri="{0D108BD9-81ED-4DB2-BD59-A6C34878D82A}">
                    <a16:rowId xmlns:a16="http://schemas.microsoft.com/office/drawing/2014/main" val="10000"/>
                  </a:ext>
                </a:extLst>
              </a:tr>
              <a:tr h="919249">
                <a:tc>
                  <a:txBody>
                    <a:bodyPr/>
                    <a:lstStyle/>
                    <a:p>
                      <a:pPr algn="ctr"/>
                      <a:endParaRPr kumimoji="1" lang="en-US" altLang="ja-JP" sz="900" dirty="0">
                        <a:solidFill>
                          <a:schemeClr val="tx1"/>
                        </a:solidFill>
                      </a:endParaRPr>
                    </a:p>
                  </a:txBody>
                  <a:tcPr marL="36000" marR="36000" marT="0" marB="0" anchor="ct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a:txBody>
                    <a:bodyPr/>
                    <a:lstStyle/>
                    <a:p>
                      <a:pPr marL="85725" indent="-64800">
                        <a:lnSpc>
                          <a:spcPct val="100000"/>
                        </a:lnSpc>
                        <a:spcAft>
                          <a:spcPts val="300"/>
                        </a:spcAft>
                      </a:pPr>
                      <a:r>
                        <a:rPr lang="ja-JP" altLang="en-US" sz="900" b="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・琵琶湖・淀川流域圏再生推進協議会への参画　　（琵琶湖・淀川流域圏の再生計画）</a:t>
                      </a:r>
                      <a:endParaRPr lang="en-US" altLang="ja-JP" sz="900" b="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marL="85725" marR="0" indent="-64800" algn="l" defTabSz="914400" rtl="0" eaLnBrk="1" fontAlgn="auto" latinLnBrk="0" hangingPunct="1">
                        <a:lnSpc>
                          <a:spcPct val="100000"/>
                        </a:lnSpc>
                        <a:spcBef>
                          <a:spcPts val="0"/>
                        </a:spcBef>
                        <a:spcAft>
                          <a:spcPts val="300"/>
                        </a:spcAft>
                        <a:buClrTx/>
                        <a:buSzTx/>
                        <a:buFontTx/>
                        <a:buNone/>
                        <a:tabLst/>
                        <a:defRPr/>
                      </a:pPr>
                      <a:r>
                        <a:rPr kumimoji="1" lang="ja-JP" altLang="en-US" sz="900" b="0" strike="noStrike"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・大和川水環境協議会への参画　　　　　　　　　　　 （大和川水環境改善計画）</a:t>
                      </a:r>
                    </a:p>
                    <a:p>
                      <a:pPr marL="85725" indent="-64800">
                        <a:lnSpc>
                          <a:spcPct val="100000"/>
                        </a:lnSpc>
                        <a:spcAft>
                          <a:spcPts val="300"/>
                        </a:spcAft>
                      </a:pPr>
                      <a:r>
                        <a:rPr lang="ja-JP" altLang="en-US" sz="9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9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府内の河川整備計画の確認　　　　　　　　　　　　　（神崎川、猪名川上流、猪名川下流</a:t>
                      </a:r>
                      <a:r>
                        <a:rPr lang="ja-JP" altLang="en-US" sz="900" b="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の各整備計画）</a:t>
                      </a:r>
                      <a:endParaRPr lang="en-US" altLang="ja-JP" sz="900" b="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0" marT="0" marB="0" anchor="ct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extLst>
                  <a:ext uri="{0D108BD9-81ED-4DB2-BD59-A6C34878D82A}">
                    <a16:rowId xmlns:a16="http://schemas.microsoft.com/office/drawing/2014/main" val="10001"/>
                  </a:ext>
                </a:extLst>
              </a:tr>
            </a:tbl>
          </a:graphicData>
        </a:graphic>
      </p:graphicFrame>
      <p:cxnSp>
        <p:nvCxnSpPr>
          <p:cNvPr id="11" name="直線コネクタ 10">
            <a:extLst>
              <a:ext uri="{FF2B5EF4-FFF2-40B4-BE49-F238E27FC236}">
                <a16:creationId xmlns:a16="http://schemas.microsoft.com/office/drawing/2014/main" id="{8B061822-E5EC-4907-A4CA-1CB206722E45}"/>
              </a:ext>
            </a:extLst>
          </p:cNvPr>
          <p:cNvCxnSpPr/>
          <p:nvPr/>
        </p:nvCxnSpPr>
        <p:spPr>
          <a:xfrm>
            <a:off x="343219" y="4376936"/>
            <a:ext cx="6171561" cy="0"/>
          </a:xfrm>
          <a:prstGeom prst="line">
            <a:avLst/>
          </a:prstGeom>
          <a:ln w="44450" cmpd="dbl">
            <a:solidFill>
              <a:schemeClr val="tx1"/>
            </a:solidFill>
          </a:ln>
        </p:spPr>
        <p:style>
          <a:lnRef idx="1">
            <a:schemeClr val="accent1"/>
          </a:lnRef>
          <a:fillRef idx="0">
            <a:schemeClr val="accent1"/>
          </a:fillRef>
          <a:effectRef idx="0">
            <a:schemeClr val="accent1"/>
          </a:effectRef>
          <a:fontRef idx="minor">
            <a:schemeClr val="tx1"/>
          </a:fontRef>
        </p:style>
      </p:cxnSp>
      <p:sp>
        <p:nvSpPr>
          <p:cNvPr id="12" name="テキスト ボックス 2">
            <a:extLst>
              <a:ext uri="{FF2B5EF4-FFF2-40B4-BE49-F238E27FC236}">
                <a16:creationId xmlns:a16="http://schemas.microsoft.com/office/drawing/2014/main" id="{06CA424C-D24E-4E2E-B272-FF7C65AFC682}"/>
              </a:ext>
            </a:extLst>
          </p:cNvPr>
          <p:cNvSpPr txBox="1">
            <a:spLocks noChangeArrowheads="1"/>
          </p:cNvSpPr>
          <p:nvPr/>
        </p:nvSpPr>
        <p:spPr bwMode="auto">
          <a:xfrm>
            <a:off x="564244" y="4808984"/>
            <a:ext cx="648000" cy="360000"/>
          </a:xfrm>
          <a:prstGeom prst="roundRect">
            <a:avLst>
              <a:gd name="adj" fmla="val 24293"/>
            </a:avLst>
          </a:prstGeom>
          <a:solidFill>
            <a:srgbClr val="000099"/>
          </a:solidFill>
          <a:ln w="9525">
            <a:noFill/>
            <a:miter lim="800000"/>
            <a:headEnd/>
            <a:tailEnd/>
          </a:ln>
        </p:spPr>
        <p:txBody>
          <a:bodyPr rot="0" vert="horz" wrap="square" lIns="91440" tIns="45720" rIns="91440" bIns="45720" anchor="ctr" anchorCtr="0">
            <a:noAutofit/>
          </a:bodyPr>
          <a:lstStyle/>
          <a:p>
            <a:pPr algn="ctr">
              <a:spcAft>
                <a:spcPts val="0"/>
              </a:spcAft>
            </a:pPr>
            <a:r>
              <a:rPr lang="ja-JP" altLang="en-US" sz="900" b="1" kern="100" dirty="0">
                <a:solidFill>
                  <a:schemeClr val="bg1"/>
                </a:solidFill>
                <a:effectLst/>
                <a:latin typeface="Meiryo UI" panose="020B0604030504040204" pitchFamily="50" charset="-128"/>
                <a:ea typeface="Meiryo UI" panose="020B0604030504040204" pitchFamily="50" charset="-128"/>
                <a:cs typeface="Meiryo UI" panose="020B0604030504040204" pitchFamily="50" charset="-128"/>
              </a:rPr>
              <a:t>施策</a:t>
            </a:r>
            <a:r>
              <a:rPr lang="en-US" altLang="ja-JP" sz="900" b="1" kern="100"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20</a:t>
            </a:r>
            <a:endParaRPr lang="ja-JP" sz="1050" kern="100" dirty="0">
              <a:solidFill>
                <a:schemeClr val="bg1"/>
              </a:solidFill>
              <a:effectLst/>
              <a:latin typeface="Meiryo UI" panose="020B0604030504040204" pitchFamily="50" charset="-128"/>
              <a:ea typeface="Meiryo UI" panose="020B0604030504040204" pitchFamily="50" charset="-128"/>
              <a:cs typeface="Meiryo UI" panose="020B0604030504040204" pitchFamily="50" charset="-128"/>
            </a:endParaRPr>
          </a:p>
        </p:txBody>
      </p:sp>
      <p:sp>
        <p:nvSpPr>
          <p:cNvPr id="13" name="テキスト ボックス 12">
            <a:extLst>
              <a:ext uri="{FF2B5EF4-FFF2-40B4-BE49-F238E27FC236}">
                <a16:creationId xmlns:a16="http://schemas.microsoft.com/office/drawing/2014/main" id="{FBF7021E-A1A2-4EF4-9CFA-F2DFFDB306FA}"/>
              </a:ext>
            </a:extLst>
          </p:cNvPr>
          <p:cNvSpPr txBox="1"/>
          <p:nvPr/>
        </p:nvSpPr>
        <p:spPr>
          <a:xfrm>
            <a:off x="1214170" y="4880952"/>
            <a:ext cx="2646878" cy="261610"/>
          </a:xfrm>
          <a:prstGeom prst="rect">
            <a:avLst/>
          </a:prstGeom>
          <a:noFill/>
        </p:spPr>
        <p:txBody>
          <a:bodyPr wrap="none" rtlCol="0">
            <a:spAutoFit/>
          </a:bodyPr>
          <a:lstStyle/>
          <a:p>
            <a:r>
              <a:rPr lang="ja-JP" altLang="en-US" sz="1100" b="1" dirty="0"/>
              <a:t>内水面漁場環境保全のための取組の推進</a:t>
            </a:r>
          </a:p>
        </p:txBody>
      </p:sp>
      <p:sp>
        <p:nvSpPr>
          <p:cNvPr id="14" name="テキスト ボックス 13">
            <a:extLst>
              <a:ext uri="{FF2B5EF4-FFF2-40B4-BE49-F238E27FC236}">
                <a16:creationId xmlns:a16="http://schemas.microsoft.com/office/drawing/2014/main" id="{0CFB22F0-2F74-4856-9C5B-166120AAB2D3}"/>
              </a:ext>
            </a:extLst>
          </p:cNvPr>
          <p:cNvSpPr txBox="1"/>
          <p:nvPr/>
        </p:nvSpPr>
        <p:spPr>
          <a:xfrm>
            <a:off x="592908" y="5312504"/>
            <a:ext cx="5921871" cy="861774"/>
          </a:xfrm>
          <a:prstGeom prst="rect">
            <a:avLst/>
          </a:prstGeom>
          <a:noFill/>
        </p:spPr>
        <p:txBody>
          <a:bodyPr wrap="square" rtlCol="0">
            <a:spAutoFit/>
          </a:bodyPr>
          <a:lstStyle/>
          <a:p>
            <a:r>
              <a:rPr lang="en-US" altLang="ja-JP" sz="1000" b="1" u="sng" dirty="0">
                <a:latin typeface="Meiryo UI" panose="020B0604030504040204" pitchFamily="50" charset="-128"/>
                <a:ea typeface="Meiryo UI" panose="020B0604030504040204" pitchFamily="50" charset="-128"/>
                <a:cs typeface="Meiryo UI" panose="020B0604030504040204" pitchFamily="50" charset="-128"/>
              </a:rPr>
              <a:t>【</a:t>
            </a:r>
            <a:r>
              <a:rPr lang="ja-JP" altLang="en-US" sz="1000" b="1" u="sng" dirty="0">
                <a:latin typeface="Meiryo UI" panose="020B0604030504040204" pitchFamily="50" charset="-128"/>
                <a:ea typeface="Meiryo UI" panose="020B0604030504040204" pitchFamily="50" charset="-128"/>
                <a:cs typeface="Meiryo UI" panose="020B0604030504040204" pitchFamily="50" charset="-128"/>
              </a:rPr>
              <a:t>令和</a:t>
            </a:r>
            <a:r>
              <a:rPr lang="en-US" altLang="ja-JP" sz="1000" b="1" u="sng" dirty="0">
                <a:latin typeface="Meiryo UI" panose="020B0604030504040204" pitchFamily="50" charset="-128"/>
                <a:ea typeface="Meiryo UI" panose="020B0604030504040204" pitchFamily="50" charset="-128"/>
                <a:cs typeface="Meiryo UI" panose="020B0604030504040204" pitchFamily="50" charset="-128"/>
              </a:rPr>
              <a:t>7</a:t>
            </a:r>
            <a:r>
              <a:rPr lang="ja-JP" altLang="en-US" sz="1000" b="1" u="sng" dirty="0">
                <a:latin typeface="Meiryo UI" panose="020B0604030504040204" pitchFamily="50" charset="-128"/>
                <a:ea typeface="Meiryo UI" panose="020B0604030504040204" pitchFamily="50" charset="-128"/>
                <a:cs typeface="Meiryo UI" panose="020B0604030504040204" pitchFamily="50" charset="-128"/>
              </a:rPr>
              <a:t>年度実績</a:t>
            </a:r>
            <a:r>
              <a:rPr lang="en-US" altLang="ja-JP" sz="1000" b="1" u="sng" dirty="0">
                <a:latin typeface="Meiryo UI" panose="020B0604030504040204" pitchFamily="50" charset="-128"/>
                <a:ea typeface="Meiryo UI" panose="020B0604030504040204" pitchFamily="50" charset="-128"/>
                <a:cs typeface="Meiryo UI" panose="020B0604030504040204" pitchFamily="50" charset="-128"/>
              </a:rPr>
              <a:t>】</a:t>
            </a:r>
            <a:endParaRPr lang="ja-JP" altLang="en-US" sz="1000" b="1" u="sng" dirty="0">
              <a:latin typeface="Meiryo UI" panose="020B0604030504040204" pitchFamily="50" charset="-128"/>
              <a:ea typeface="Meiryo UI" panose="020B0604030504040204" pitchFamily="50" charset="-128"/>
              <a:cs typeface="Meiryo UI" panose="020B0604030504040204" pitchFamily="50" charset="-128"/>
            </a:endParaRPr>
          </a:p>
          <a:p>
            <a:pPr marL="126000" indent="-64800" algn="just"/>
            <a:r>
              <a:rPr lang="ja-JP" altLang="en-US" sz="1000" dirty="0">
                <a:latin typeface="Meiryo UI" panose="020B0604030504040204" pitchFamily="50" charset="-128"/>
                <a:ea typeface="Meiryo UI" panose="020B0604030504040204" pitchFamily="50" charset="-128"/>
                <a:cs typeface="Meiryo UI" panose="020B0604030504040204" pitchFamily="50" charset="-128"/>
              </a:rPr>
              <a:t>　　・府内７漁業権河川のうち、ダム建設工事が進められている安威川及び流域に砕石場がある余野川について、</a:t>
            </a:r>
          </a:p>
          <a:p>
            <a:pPr marL="126000" indent="-64800" algn="just"/>
            <a:r>
              <a:rPr lang="ja-JP" altLang="en-US" sz="1000" dirty="0">
                <a:latin typeface="Meiryo UI" panose="020B0604030504040204" pitchFamily="50" charset="-128"/>
                <a:ea typeface="Meiryo UI" panose="020B0604030504040204" pitchFamily="50" charset="-128"/>
                <a:cs typeface="Meiryo UI" panose="020B0604030504040204" pitchFamily="50" charset="-128"/>
              </a:rPr>
              <a:t>　 水産動植物（アユ・マス類）の増殖に適する環境か否かを判断するため、生物多様性</a:t>
            </a:r>
            <a:r>
              <a:rPr lang="en-US" altLang="ja-JP" sz="1000" dirty="0">
                <a:latin typeface="Meiryo UI" panose="020B0604030504040204" pitchFamily="50" charset="-128"/>
                <a:ea typeface="Meiryo UI" panose="020B0604030504040204" pitchFamily="50" charset="-128"/>
                <a:cs typeface="Meiryo UI" panose="020B0604030504040204" pitchFamily="50" charset="-128"/>
              </a:rPr>
              <a:t>C</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に委託して、河川環境</a:t>
            </a:r>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a:p>
            <a:pPr marL="126000" indent="-64800" algn="just"/>
            <a:r>
              <a:rPr lang="ja-JP" altLang="en-US" sz="1000" dirty="0">
                <a:latin typeface="Meiryo UI" panose="020B0604030504040204" pitchFamily="50" charset="-128"/>
                <a:ea typeface="Meiryo UI" panose="020B0604030504040204" pitchFamily="50" charset="-128"/>
                <a:cs typeface="Meiryo UI" panose="020B0604030504040204" pitchFamily="50" charset="-128"/>
              </a:rPr>
              <a:t>　 や生物の生息状況等の経年変化について調査した。（令和</a:t>
            </a:r>
            <a:r>
              <a:rPr lang="en-US" altLang="ja-JP" sz="1000" dirty="0">
                <a:latin typeface="Meiryo UI" panose="020B0604030504040204" pitchFamily="50" charset="-128"/>
                <a:ea typeface="Meiryo UI" panose="020B0604030504040204" pitchFamily="50" charset="-128"/>
                <a:cs typeface="Meiryo UI" panose="020B0604030504040204" pitchFamily="50" charset="-128"/>
              </a:rPr>
              <a:t>7</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年</a:t>
            </a:r>
            <a:r>
              <a:rPr lang="en-US" altLang="ja-JP" sz="1000" dirty="0">
                <a:latin typeface="Meiryo UI" panose="020B0604030504040204" pitchFamily="50" charset="-128"/>
                <a:ea typeface="Meiryo UI" panose="020B0604030504040204" pitchFamily="50" charset="-128"/>
                <a:cs typeface="Meiryo UI" panose="020B0604030504040204" pitchFamily="50" charset="-128"/>
              </a:rPr>
              <a:t>6</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月～令和</a:t>
            </a:r>
            <a:r>
              <a:rPr lang="en-US" altLang="ja-JP" sz="1000" dirty="0">
                <a:latin typeface="Meiryo UI" panose="020B0604030504040204" pitchFamily="50" charset="-128"/>
                <a:ea typeface="Meiryo UI" panose="020B0604030504040204" pitchFamily="50" charset="-128"/>
                <a:cs typeface="Meiryo UI" panose="020B0604030504040204" pitchFamily="50" charset="-128"/>
              </a:rPr>
              <a:t>8</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年</a:t>
            </a:r>
            <a:r>
              <a:rPr lang="en-US" altLang="ja-JP" sz="1000" dirty="0">
                <a:latin typeface="Meiryo UI" panose="020B0604030504040204" pitchFamily="50" charset="-128"/>
                <a:ea typeface="Meiryo UI" panose="020B0604030504040204" pitchFamily="50" charset="-128"/>
                <a:cs typeface="Meiryo UI" panose="020B0604030504040204" pitchFamily="50" charset="-128"/>
              </a:rPr>
              <a:t>2</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月）</a:t>
            </a:r>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a:p>
            <a:pPr marL="126000" indent="-64800" algn="just"/>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15" name="テキスト ボックス 14">
            <a:extLst>
              <a:ext uri="{FF2B5EF4-FFF2-40B4-BE49-F238E27FC236}">
                <a16:creationId xmlns:a16="http://schemas.microsoft.com/office/drawing/2014/main" id="{1441556D-1302-40E1-B501-D261088B4606}"/>
              </a:ext>
            </a:extLst>
          </p:cNvPr>
          <p:cNvSpPr txBox="1"/>
          <p:nvPr/>
        </p:nvSpPr>
        <p:spPr>
          <a:xfrm>
            <a:off x="564244" y="7881225"/>
            <a:ext cx="5241020" cy="400110"/>
          </a:xfrm>
          <a:prstGeom prst="rect">
            <a:avLst/>
          </a:prstGeom>
          <a:noFill/>
        </p:spPr>
        <p:txBody>
          <a:bodyPr wrap="square" rtlCol="0">
            <a:spAutoFit/>
          </a:bodyPr>
          <a:lstStyle/>
          <a:p>
            <a:r>
              <a:rPr lang="en-US" altLang="ja-JP" sz="1000" b="1" u="sng" dirty="0">
                <a:latin typeface="Meiryo UI" panose="020B0604030504040204" pitchFamily="50" charset="-128"/>
                <a:ea typeface="Meiryo UI" panose="020B0604030504040204" pitchFamily="50" charset="-128"/>
                <a:cs typeface="Meiryo UI" panose="020B0604030504040204" pitchFamily="50" charset="-128"/>
              </a:rPr>
              <a:t>【</a:t>
            </a:r>
            <a:r>
              <a:rPr lang="ja-JP" altLang="en-US" sz="1000" b="1" u="sng" dirty="0">
                <a:latin typeface="Meiryo UI" panose="020B0604030504040204" pitchFamily="50" charset="-128"/>
                <a:ea typeface="Meiryo UI" panose="020B0604030504040204" pitchFamily="50" charset="-128"/>
                <a:cs typeface="Meiryo UI" panose="020B0604030504040204" pitchFamily="50" charset="-128"/>
              </a:rPr>
              <a:t>令和</a:t>
            </a:r>
            <a:r>
              <a:rPr lang="en-US" altLang="ja-JP" sz="1000" b="1" u="sng" dirty="0">
                <a:latin typeface="Meiryo UI" panose="020B0604030504040204" pitchFamily="50" charset="-128"/>
                <a:ea typeface="Meiryo UI" panose="020B0604030504040204" pitchFamily="50" charset="-128"/>
                <a:cs typeface="Meiryo UI" panose="020B0604030504040204" pitchFamily="50" charset="-128"/>
              </a:rPr>
              <a:t>8</a:t>
            </a:r>
            <a:r>
              <a:rPr lang="ja-JP" altLang="en-US" sz="1000" b="1" u="sng" dirty="0">
                <a:latin typeface="Meiryo UI" panose="020B0604030504040204" pitchFamily="50" charset="-128"/>
                <a:ea typeface="Meiryo UI" panose="020B0604030504040204" pitchFamily="50" charset="-128"/>
                <a:cs typeface="Meiryo UI" panose="020B0604030504040204" pitchFamily="50" charset="-128"/>
              </a:rPr>
              <a:t>年度取組予定</a:t>
            </a:r>
            <a:r>
              <a:rPr lang="en-US" altLang="ja-JP" sz="1000" b="1" u="sng" dirty="0">
                <a:latin typeface="Meiryo UI" panose="020B0604030504040204" pitchFamily="50" charset="-128"/>
                <a:ea typeface="Meiryo UI" panose="020B0604030504040204" pitchFamily="50" charset="-128"/>
                <a:cs typeface="Meiryo UI" panose="020B0604030504040204" pitchFamily="50" charset="-128"/>
              </a:rPr>
              <a:t>】</a:t>
            </a:r>
            <a:endParaRPr lang="ja-JP" altLang="en-US" sz="1000" b="1" u="sng"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000" dirty="0">
                <a:latin typeface="Meiryo UI" panose="020B0604030504040204" pitchFamily="50" charset="-128"/>
                <a:ea typeface="Meiryo UI" panose="020B0604030504040204" pitchFamily="50" charset="-128"/>
                <a:cs typeface="Meiryo UI" panose="020B0604030504040204" pitchFamily="50" charset="-128"/>
              </a:rPr>
              <a:t>　 ・令和</a:t>
            </a:r>
            <a:r>
              <a:rPr lang="en-US" altLang="ja-JP" sz="1000" dirty="0">
                <a:latin typeface="Meiryo UI" panose="020B0604030504040204" pitchFamily="50" charset="-128"/>
                <a:ea typeface="Meiryo UI" panose="020B0604030504040204" pitchFamily="50" charset="-128"/>
                <a:cs typeface="Meiryo UI" panose="020B0604030504040204" pitchFamily="50" charset="-128"/>
              </a:rPr>
              <a:t>8</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年度は、</a:t>
            </a:r>
            <a:r>
              <a:rPr lang="en-US" altLang="ja-JP" sz="1000" dirty="0">
                <a:latin typeface="Meiryo UI" panose="020B0604030504040204" pitchFamily="50" charset="-128"/>
                <a:ea typeface="Meiryo UI" panose="020B0604030504040204" pitchFamily="50" charset="-128"/>
                <a:cs typeface="Meiryo UI" panose="020B0604030504040204" pitchFamily="50" charset="-128"/>
              </a:rPr>
              <a:t>6</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月から</a:t>
            </a:r>
            <a:r>
              <a:rPr lang="zh-TW" altLang="en-US" sz="1000" dirty="0">
                <a:latin typeface="Meiryo UI" panose="020B0604030504040204" pitchFamily="50" charset="-128"/>
                <a:ea typeface="Meiryo UI" panose="020B0604030504040204" pitchFamily="50" charset="-128"/>
                <a:cs typeface="Meiryo UI" panose="020B0604030504040204" pitchFamily="50" charset="-128"/>
              </a:rPr>
              <a:t>調査</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を</a:t>
            </a:r>
            <a:r>
              <a:rPr lang="zh-TW" altLang="en-US" sz="1000" dirty="0">
                <a:latin typeface="Meiryo UI" panose="020B0604030504040204" pitchFamily="50" charset="-128"/>
                <a:ea typeface="Meiryo UI" panose="020B0604030504040204" pitchFamily="50" charset="-128"/>
                <a:cs typeface="Meiryo UI" panose="020B0604030504040204" pitchFamily="50" charset="-128"/>
              </a:rPr>
              <a:t>実施</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する予定。</a:t>
            </a:r>
            <a:r>
              <a:rPr lang="zh-TW" altLang="en-US" sz="1000" dirty="0">
                <a:latin typeface="Meiryo UI" panose="020B0604030504040204" pitchFamily="50" charset="-128"/>
                <a:ea typeface="Meiryo UI" panose="020B0604030504040204" pitchFamily="50" charset="-128"/>
                <a:cs typeface="Meiryo UI" panose="020B0604030504040204" pitchFamily="50" charset="-128"/>
              </a:rPr>
              <a:t>（～</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令和</a:t>
            </a:r>
            <a:r>
              <a:rPr lang="en-US" altLang="zh-TW" sz="1000" dirty="0">
                <a:latin typeface="Meiryo UI" panose="020B0604030504040204" pitchFamily="50" charset="-128"/>
                <a:ea typeface="Meiryo UI" panose="020B0604030504040204" pitchFamily="50" charset="-128"/>
                <a:cs typeface="Meiryo UI" panose="020B0604030504040204" pitchFamily="50" charset="-128"/>
              </a:rPr>
              <a:t>9</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年</a:t>
            </a:r>
            <a:r>
              <a:rPr lang="en-US" altLang="zh-TW" sz="1000" dirty="0">
                <a:latin typeface="Meiryo UI" panose="020B0604030504040204" pitchFamily="50" charset="-128"/>
                <a:ea typeface="Meiryo UI" panose="020B0604030504040204" pitchFamily="50" charset="-128"/>
                <a:cs typeface="Meiryo UI" panose="020B0604030504040204" pitchFamily="50" charset="-128"/>
              </a:rPr>
              <a:t>2</a:t>
            </a:r>
            <a:r>
              <a:rPr lang="zh-TW" altLang="en-US" sz="1000" dirty="0">
                <a:latin typeface="Meiryo UI" panose="020B0604030504040204" pitchFamily="50" charset="-128"/>
                <a:ea typeface="Meiryo UI" panose="020B0604030504040204" pitchFamily="50" charset="-128"/>
                <a:cs typeface="Meiryo UI" panose="020B0604030504040204" pitchFamily="50" charset="-128"/>
              </a:rPr>
              <a:t>月）</a:t>
            </a:r>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16" name="テキスト ボックス 15">
            <a:extLst>
              <a:ext uri="{FF2B5EF4-FFF2-40B4-BE49-F238E27FC236}">
                <a16:creationId xmlns:a16="http://schemas.microsoft.com/office/drawing/2014/main" id="{DADC38FC-C6CE-4EB5-BD54-DD29E68AE94B}"/>
              </a:ext>
            </a:extLst>
          </p:cNvPr>
          <p:cNvSpPr txBox="1"/>
          <p:nvPr/>
        </p:nvSpPr>
        <p:spPr>
          <a:xfrm>
            <a:off x="4686235" y="8803212"/>
            <a:ext cx="1828544" cy="230832"/>
          </a:xfrm>
          <a:prstGeom prst="rect">
            <a:avLst/>
          </a:prstGeom>
          <a:noFill/>
        </p:spPr>
        <p:txBody>
          <a:bodyPr wrap="square" rtlCol="0">
            <a:spAutoFit/>
          </a:bodyPr>
          <a:lstStyle/>
          <a:p>
            <a:pPr algn="ctr"/>
            <a:r>
              <a:rPr lang="ja-JP" altLang="en-US" sz="900" b="1" dirty="0">
                <a:latin typeface="Meiryo UI" panose="020B0604030504040204" pitchFamily="50" charset="-128"/>
                <a:ea typeface="Meiryo UI" panose="020B0604030504040204" pitchFamily="50" charset="-128"/>
                <a:cs typeface="Meiryo UI" panose="020B0604030504040204" pitchFamily="50" charset="-128"/>
              </a:rPr>
              <a:t>　大阪府の漁業権河川</a:t>
            </a:r>
            <a:endParaRPr kumimoji="1" lang="en-US" altLang="ja-JP" sz="900" b="1" dirty="0">
              <a:latin typeface="Meiryo UI" panose="020B0604030504040204" pitchFamily="50" charset="-128"/>
              <a:ea typeface="Meiryo UI" panose="020B0604030504040204" pitchFamily="50" charset="-128"/>
              <a:cs typeface="Meiryo UI" panose="020B0604030504040204" pitchFamily="50" charset="-128"/>
            </a:endParaRPr>
          </a:p>
        </p:txBody>
      </p:sp>
      <p:graphicFrame>
        <p:nvGraphicFramePr>
          <p:cNvPr id="17" name="表 16">
            <a:extLst>
              <a:ext uri="{FF2B5EF4-FFF2-40B4-BE49-F238E27FC236}">
                <a16:creationId xmlns:a16="http://schemas.microsoft.com/office/drawing/2014/main" id="{CF8FEDF5-0BE0-4077-8C36-6A9E186EC810}"/>
              </a:ext>
            </a:extLst>
          </p:cNvPr>
          <p:cNvGraphicFramePr>
            <a:graphicFrameLocks noGrp="1"/>
          </p:cNvGraphicFramePr>
          <p:nvPr>
            <p:extLst>
              <p:ext uri="{D42A27DB-BD31-4B8C-83A1-F6EECF244321}">
                <p14:modId xmlns:p14="http://schemas.microsoft.com/office/powerpoint/2010/main" val="312451044"/>
              </p:ext>
            </p:extLst>
          </p:nvPr>
        </p:nvGraphicFramePr>
        <p:xfrm>
          <a:off x="934408" y="6586577"/>
          <a:ext cx="3574712" cy="704727"/>
        </p:xfrm>
        <a:graphic>
          <a:graphicData uri="http://schemas.openxmlformats.org/drawingml/2006/table">
            <a:tbl>
              <a:tblPr firstRow="1" bandRow="1">
                <a:tableStyleId>{3B4B98B0-60AC-42C2-AFA5-B58CD77FA1E5}</a:tableStyleId>
              </a:tblPr>
              <a:tblGrid>
                <a:gridCol w="498797">
                  <a:extLst>
                    <a:ext uri="{9D8B030D-6E8A-4147-A177-3AD203B41FA5}">
                      <a16:colId xmlns:a16="http://schemas.microsoft.com/office/drawing/2014/main" val="20000"/>
                    </a:ext>
                  </a:extLst>
                </a:gridCol>
                <a:gridCol w="1080727">
                  <a:extLst>
                    <a:ext uri="{9D8B030D-6E8A-4147-A177-3AD203B41FA5}">
                      <a16:colId xmlns:a16="http://schemas.microsoft.com/office/drawing/2014/main" val="20001"/>
                    </a:ext>
                  </a:extLst>
                </a:gridCol>
                <a:gridCol w="1995188">
                  <a:extLst>
                    <a:ext uri="{9D8B030D-6E8A-4147-A177-3AD203B41FA5}">
                      <a16:colId xmlns:a16="http://schemas.microsoft.com/office/drawing/2014/main" val="20002"/>
                    </a:ext>
                  </a:extLst>
                </a:gridCol>
              </a:tblGrid>
              <a:tr h="218203">
                <a:tc>
                  <a:txBody>
                    <a:bodyPr/>
                    <a:lstStyle/>
                    <a:p>
                      <a:pPr algn="ctr"/>
                      <a:r>
                        <a:rPr kumimoji="1" lang="ja-JP" altLang="en-US" sz="900" b="0" dirty="0">
                          <a:solidFill>
                            <a:schemeClr val="tx1"/>
                          </a:solidFill>
                        </a:rPr>
                        <a:t>年度</a:t>
                      </a:r>
                      <a:endParaRPr kumimoji="1" lang="ja-JP" altLang="en-US" sz="900" b="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B w="12700" cap="flat" cmpd="sng" algn="ctr">
                      <a:solidFill>
                        <a:schemeClr val="accent1"/>
                      </a:solidFill>
                      <a:prstDash val="solid"/>
                      <a:round/>
                      <a:headEnd type="none" w="med" len="med"/>
                      <a:tailEnd type="none" w="med" len="med"/>
                    </a:lnB>
                  </a:tcPr>
                </a:tc>
                <a:tc>
                  <a:txBody>
                    <a:bodyPr/>
                    <a:lstStyle/>
                    <a:p>
                      <a:pPr algn="ctr"/>
                      <a:r>
                        <a:rPr kumimoji="1" lang="ja-JP" altLang="en-US" sz="900" b="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調査河川</a:t>
                      </a:r>
                    </a:p>
                  </a:txBody>
                  <a:tcPr marL="36000" marT="0" marB="0" anchor="ctr">
                    <a:lnB w="12700" cap="flat" cmpd="sng" algn="ctr">
                      <a:solidFill>
                        <a:schemeClr val="accent1"/>
                      </a:solidFill>
                      <a:prstDash val="solid"/>
                      <a:round/>
                      <a:headEnd type="none" w="med" len="med"/>
                      <a:tailEnd type="none" w="med" len="med"/>
                    </a:lnB>
                  </a:tcPr>
                </a:tc>
                <a:tc>
                  <a:txBody>
                    <a:bodyPr/>
                    <a:lstStyle/>
                    <a:p>
                      <a:pPr algn="ctr"/>
                      <a:r>
                        <a:rPr kumimoji="1" lang="ja-JP" altLang="en-US" sz="900" b="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調査項目</a:t>
                      </a:r>
                    </a:p>
                  </a:txBody>
                  <a:tcPr marL="36000" marT="0" marB="0" anchor="ctr">
                    <a:lnB w="12700" cap="flat" cmpd="sng" algn="ctr">
                      <a:solidFill>
                        <a:schemeClr val="accent1"/>
                      </a:solidFill>
                      <a:prstDash val="solid"/>
                      <a:round/>
                      <a:headEnd type="none" w="med" len="med"/>
                      <a:tailEnd type="none" w="med" len="med"/>
                    </a:lnB>
                  </a:tcPr>
                </a:tc>
                <a:extLst>
                  <a:ext uri="{0D108BD9-81ED-4DB2-BD59-A6C34878D82A}">
                    <a16:rowId xmlns:a16="http://schemas.microsoft.com/office/drawing/2014/main" val="10000"/>
                  </a:ext>
                </a:extLst>
              </a:tr>
              <a:tr h="486524">
                <a:tc>
                  <a:txBody>
                    <a:bodyPr/>
                    <a:lstStyle/>
                    <a:p>
                      <a:pPr algn="ctr"/>
                      <a:r>
                        <a:rPr kumimoji="1" lang="ja-JP" altLang="en-US" sz="900" dirty="0">
                          <a:solidFill>
                            <a:schemeClr val="tx1"/>
                          </a:solidFill>
                        </a:rPr>
                        <a:t>令和</a:t>
                      </a:r>
                      <a:endParaRPr kumimoji="1" lang="en-US" altLang="ja-JP" sz="900" dirty="0">
                        <a:solidFill>
                          <a:schemeClr val="tx1"/>
                        </a:solidFill>
                      </a:endParaRPr>
                    </a:p>
                    <a:p>
                      <a:pPr algn="ctr"/>
                      <a:r>
                        <a:rPr kumimoji="1" lang="ja-JP" altLang="en-US" sz="900" dirty="0">
                          <a:solidFill>
                            <a:schemeClr val="tx1"/>
                          </a:solidFill>
                        </a:rPr>
                        <a:t>２～</a:t>
                      </a:r>
                      <a:r>
                        <a:rPr kumimoji="1" lang="en-US" altLang="ja-JP" sz="900" dirty="0">
                          <a:solidFill>
                            <a:schemeClr val="tx1"/>
                          </a:solidFill>
                        </a:rPr>
                        <a:t>7</a:t>
                      </a:r>
                    </a:p>
                  </a:txBody>
                  <a:tcPr marL="36000" marR="36000" marT="0" marB="0" anchor="ct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9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安威川、余野川</a:t>
                      </a:r>
                    </a:p>
                  </a:txBody>
                  <a:tcPr marL="36000" marT="0" marB="0" anchor="ct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a:txBody>
                    <a:bodyPr/>
                    <a:lstStyle/>
                    <a:p>
                      <a:pPr marL="0" indent="0" algn="l"/>
                      <a:r>
                        <a:rPr kumimoji="1" lang="ja-JP" altLang="en-US" sz="9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河川環境、魚類、付着藻類、底生生物、アユ・マス類の生息状況</a:t>
                      </a:r>
                      <a:endParaRPr kumimoji="1" lang="en-US" altLang="ja-JP" sz="9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txBody>
                  <a:tcPr marL="36000" marT="0" marB="0" anchor="ct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extLst>
                  <a:ext uri="{0D108BD9-81ED-4DB2-BD59-A6C34878D82A}">
                    <a16:rowId xmlns:a16="http://schemas.microsoft.com/office/drawing/2014/main" val="10001"/>
                  </a:ext>
                </a:extLst>
              </a:tr>
            </a:tbl>
          </a:graphicData>
        </a:graphic>
      </p:graphicFrame>
      <p:pic>
        <p:nvPicPr>
          <p:cNvPr id="18" name="図 17">
            <a:extLst>
              <a:ext uri="{FF2B5EF4-FFF2-40B4-BE49-F238E27FC236}">
                <a16:creationId xmlns:a16="http://schemas.microsoft.com/office/drawing/2014/main" id="{0190DCC5-4C05-4A1F-B4B8-FC10D3A9873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86236" y="6379742"/>
            <a:ext cx="1828544" cy="2353647"/>
          </a:xfrm>
          <a:prstGeom prst="rect">
            <a:avLst/>
          </a:prstGeom>
        </p:spPr>
      </p:pic>
      <p:sp>
        <p:nvSpPr>
          <p:cNvPr id="19" name="テキスト ボックス 18">
            <a:extLst>
              <a:ext uri="{FF2B5EF4-FFF2-40B4-BE49-F238E27FC236}">
                <a16:creationId xmlns:a16="http://schemas.microsoft.com/office/drawing/2014/main" id="{F76CCD23-5FC0-4F39-AC45-078C3E041D5C}"/>
              </a:ext>
            </a:extLst>
          </p:cNvPr>
          <p:cNvSpPr txBox="1"/>
          <p:nvPr/>
        </p:nvSpPr>
        <p:spPr>
          <a:xfrm>
            <a:off x="2077853" y="6321152"/>
            <a:ext cx="2151246" cy="230832"/>
          </a:xfrm>
          <a:prstGeom prst="rect">
            <a:avLst/>
          </a:prstGeom>
          <a:noFill/>
        </p:spPr>
        <p:txBody>
          <a:bodyPr wrap="square" rtlCol="0">
            <a:spAutoFit/>
          </a:bodyPr>
          <a:lstStyle/>
          <a:p>
            <a:r>
              <a:rPr lang="ja-JP" altLang="en-US" sz="900" b="1" dirty="0">
                <a:latin typeface="Meiryo UI" panose="020B0604030504040204" pitchFamily="50" charset="-128"/>
                <a:ea typeface="Meiryo UI" panose="020B0604030504040204" pitchFamily="50" charset="-128"/>
                <a:cs typeface="Meiryo UI" panose="020B0604030504040204" pitchFamily="50" charset="-128"/>
              </a:rPr>
              <a:t>　漁業権河川の調査</a:t>
            </a:r>
            <a:endParaRPr kumimoji="1" lang="en-US" altLang="ja-JP" sz="900" b="1"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3" name="スライド番号プレースホルダー 2">
            <a:extLst>
              <a:ext uri="{FF2B5EF4-FFF2-40B4-BE49-F238E27FC236}">
                <a16:creationId xmlns:a16="http://schemas.microsoft.com/office/drawing/2014/main" id="{929C1B9B-0E43-4D9A-A6E4-E3641D1BF062}"/>
              </a:ext>
            </a:extLst>
          </p:cNvPr>
          <p:cNvSpPr>
            <a:spLocks noGrp="1"/>
          </p:cNvSpPr>
          <p:nvPr>
            <p:ph type="sldNum" sz="quarter" idx="12"/>
          </p:nvPr>
        </p:nvSpPr>
        <p:spPr>
          <a:xfrm>
            <a:off x="2628899" y="9495250"/>
            <a:ext cx="1600200" cy="400110"/>
          </a:xfrm>
        </p:spPr>
        <p:txBody>
          <a:bodyPr/>
          <a:lstStyle/>
          <a:p>
            <a:pPr algn="ctr"/>
            <a:fld id="{831CA8E7-D69B-4FB5-B8F3-0C5F199F2C37}" type="slidenum">
              <a:rPr kumimoji="1" lang="ja-JP" altLang="en-US" smtClean="0"/>
              <a:pPr algn="ctr"/>
              <a:t>17</a:t>
            </a:fld>
            <a:endParaRPr kumimoji="1" lang="ja-JP" altLang="en-US" dirty="0"/>
          </a:p>
        </p:txBody>
      </p:sp>
    </p:spTree>
    <p:extLst>
      <p:ext uri="{BB962C8B-B14F-4D97-AF65-F5344CB8AC3E}">
        <p14:creationId xmlns:p14="http://schemas.microsoft.com/office/powerpoint/2010/main" val="246101144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 name="テキスト ボックス 2"/>
          <p:cNvSpPr txBox="1">
            <a:spLocks noChangeArrowheads="1"/>
          </p:cNvSpPr>
          <p:nvPr/>
        </p:nvSpPr>
        <p:spPr bwMode="auto">
          <a:xfrm>
            <a:off x="620648" y="488504"/>
            <a:ext cx="648000" cy="360000"/>
          </a:xfrm>
          <a:prstGeom prst="roundRect">
            <a:avLst>
              <a:gd name="adj" fmla="val 24293"/>
            </a:avLst>
          </a:prstGeom>
          <a:solidFill>
            <a:srgbClr val="000099"/>
          </a:solidFill>
          <a:ln w="9525">
            <a:noFill/>
            <a:miter lim="800000"/>
            <a:headEnd/>
            <a:tailEnd/>
          </a:ln>
        </p:spPr>
        <p:txBody>
          <a:bodyPr rot="0" vert="horz" wrap="square" lIns="91440" tIns="45720" rIns="91440" bIns="45720" anchor="ctr" anchorCtr="0">
            <a:noAutofit/>
          </a:bodyPr>
          <a:lstStyle/>
          <a:p>
            <a:pPr algn="ctr">
              <a:spcAft>
                <a:spcPts val="0"/>
              </a:spcAft>
            </a:pPr>
            <a:r>
              <a:rPr lang="ja-JP" altLang="en-US" sz="900" b="1" kern="100" dirty="0">
                <a:solidFill>
                  <a:schemeClr val="bg1"/>
                </a:solidFill>
                <a:effectLst/>
                <a:latin typeface="Meiryo UI" panose="020B0604030504040204" pitchFamily="50" charset="-128"/>
                <a:ea typeface="Meiryo UI" panose="020B0604030504040204" pitchFamily="50" charset="-128"/>
                <a:cs typeface="Meiryo UI" panose="020B0604030504040204" pitchFamily="50" charset="-128"/>
              </a:rPr>
              <a:t>施策</a:t>
            </a:r>
            <a:r>
              <a:rPr lang="en-US" altLang="ja-JP" sz="900" b="1" kern="100" dirty="0">
                <a:solidFill>
                  <a:schemeClr val="bg1"/>
                </a:solidFill>
                <a:effectLst/>
                <a:latin typeface="Meiryo UI" panose="020B0604030504040204" pitchFamily="50" charset="-128"/>
                <a:ea typeface="Meiryo UI" panose="020B0604030504040204" pitchFamily="50" charset="-128"/>
                <a:cs typeface="Meiryo UI" panose="020B0604030504040204" pitchFamily="50" charset="-128"/>
              </a:rPr>
              <a:t>21</a:t>
            </a:r>
            <a:endParaRPr lang="ja-JP" sz="1050" kern="100" dirty="0">
              <a:solidFill>
                <a:schemeClr val="bg1"/>
              </a:solidFill>
              <a:effectLst/>
              <a:latin typeface="Meiryo UI" panose="020B0604030504040204" pitchFamily="50" charset="-128"/>
              <a:ea typeface="Meiryo UI" panose="020B0604030504040204" pitchFamily="50" charset="-128"/>
              <a:cs typeface="Meiryo UI" panose="020B0604030504040204" pitchFamily="50" charset="-128"/>
            </a:endParaRPr>
          </a:p>
        </p:txBody>
      </p:sp>
      <p:sp>
        <p:nvSpPr>
          <p:cNvPr id="30" name="テキスト ボックス 29"/>
          <p:cNvSpPr txBox="1"/>
          <p:nvPr/>
        </p:nvSpPr>
        <p:spPr>
          <a:xfrm>
            <a:off x="1241376" y="538037"/>
            <a:ext cx="2808312" cy="261610"/>
          </a:xfrm>
          <a:prstGeom prst="rect">
            <a:avLst/>
          </a:prstGeom>
          <a:noFill/>
        </p:spPr>
        <p:txBody>
          <a:bodyPr wrap="square" rtlCol="0">
            <a:spAutoFit/>
          </a:bodyPr>
          <a:lstStyle/>
          <a:p>
            <a:r>
              <a:rPr lang="ja-JP" altLang="en-US" sz="1100" b="1" dirty="0"/>
              <a:t>希少生物保護など生物多様性の保全</a:t>
            </a:r>
          </a:p>
        </p:txBody>
      </p:sp>
      <p:sp>
        <p:nvSpPr>
          <p:cNvPr id="8" name="テキスト ボックス 7">
            <a:extLst>
              <a:ext uri="{FF2B5EF4-FFF2-40B4-BE49-F238E27FC236}">
                <a16:creationId xmlns:a16="http://schemas.microsoft.com/office/drawing/2014/main" id="{14CED866-3974-4317-AE9D-1E67D427FC7D}"/>
              </a:ext>
            </a:extLst>
          </p:cNvPr>
          <p:cNvSpPr txBox="1"/>
          <p:nvPr/>
        </p:nvSpPr>
        <p:spPr>
          <a:xfrm>
            <a:off x="620648" y="1070934"/>
            <a:ext cx="6048712" cy="3600986"/>
          </a:xfrm>
          <a:prstGeom prst="rect">
            <a:avLst/>
          </a:prstGeom>
          <a:noFill/>
        </p:spPr>
        <p:txBody>
          <a:bodyPr wrap="square" rtlCol="0">
            <a:spAutoFit/>
          </a:bodyPr>
          <a:lstStyle/>
          <a:p>
            <a:r>
              <a:rPr lang="en-US" altLang="ja-JP" sz="1000" b="1" u="sng" dirty="0">
                <a:latin typeface="Meiryo UI" panose="020B0604030504040204" pitchFamily="50" charset="-128"/>
                <a:ea typeface="Meiryo UI" panose="020B0604030504040204" pitchFamily="50" charset="-128"/>
                <a:cs typeface="Meiryo UI" panose="020B0604030504040204" pitchFamily="50" charset="-128"/>
              </a:rPr>
              <a:t>【</a:t>
            </a:r>
            <a:r>
              <a:rPr lang="ja-JP" altLang="en-US" sz="1000" b="1" u="sng" dirty="0">
                <a:latin typeface="Meiryo UI" panose="020B0604030504040204" pitchFamily="50" charset="-128"/>
                <a:ea typeface="Meiryo UI" panose="020B0604030504040204" pitchFamily="50" charset="-128"/>
                <a:cs typeface="Meiryo UI" panose="020B0604030504040204" pitchFamily="50" charset="-128"/>
              </a:rPr>
              <a:t>令和</a:t>
            </a:r>
            <a:r>
              <a:rPr lang="en-US" altLang="ja-JP" sz="1000" b="1" u="sng" dirty="0">
                <a:latin typeface="Meiryo UI" panose="020B0604030504040204" pitchFamily="50" charset="-128"/>
                <a:ea typeface="Meiryo UI" panose="020B0604030504040204" pitchFamily="50" charset="-128"/>
                <a:cs typeface="Meiryo UI" panose="020B0604030504040204" pitchFamily="50" charset="-128"/>
              </a:rPr>
              <a:t>7</a:t>
            </a:r>
            <a:r>
              <a:rPr lang="ja-JP" altLang="en-US" sz="1000" b="1" u="sng" dirty="0">
                <a:latin typeface="Meiryo UI" panose="020B0604030504040204" pitchFamily="50" charset="-128"/>
                <a:ea typeface="Meiryo UI" panose="020B0604030504040204" pitchFamily="50" charset="-128"/>
                <a:cs typeface="Meiryo UI" panose="020B0604030504040204" pitchFamily="50" charset="-128"/>
              </a:rPr>
              <a:t>年度実績</a:t>
            </a:r>
            <a:r>
              <a:rPr lang="en-US" altLang="ja-JP" sz="1000" b="1" u="sng" dirty="0">
                <a:latin typeface="Meiryo UI" panose="020B0604030504040204" pitchFamily="50" charset="-128"/>
                <a:ea typeface="Meiryo UI" panose="020B0604030504040204" pitchFamily="50" charset="-128"/>
                <a:cs typeface="Meiryo UI" panose="020B0604030504040204" pitchFamily="50" charset="-128"/>
              </a:rPr>
              <a:t>】</a:t>
            </a:r>
            <a:endParaRPr lang="ja-JP" altLang="en-US" sz="1000" b="1" u="sng" dirty="0">
              <a:latin typeface="Meiryo UI" panose="020B0604030504040204" pitchFamily="50" charset="-128"/>
              <a:ea typeface="Meiryo UI" panose="020B0604030504040204" pitchFamily="50" charset="-128"/>
              <a:cs typeface="Meiryo UI" panose="020B0604030504040204" pitchFamily="50" charset="-128"/>
            </a:endParaRPr>
          </a:p>
          <a:p>
            <a:pPr algn="just"/>
            <a:r>
              <a:rPr lang="ja-JP" altLang="en-US" sz="1000" dirty="0">
                <a:latin typeface="Meiryo UI" panose="020B0604030504040204" pitchFamily="50" charset="-128"/>
                <a:ea typeface="Meiryo UI" panose="020B0604030504040204" pitchFamily="50" charset="-128"/>
                <a:cs typeface="Meiryo UI" panose="020B0604030504040204" pitchFamily="50" charset="-128"/>
              </a:rPr>
              <a:t> ①希少生物の保全に関する研究内容の充実</a:t>
            </a:r>
          </a:p>
          <a:p>
            <a:pPr marL="126000" indent="-64800" algn="just"/>
            <a:r>
              <a:rPr lang="ja-JP" altLang="en-US" sz="1000" dirty="0">
                <a:latin typeface="Meiryo UI" panose="020B0604030504040204" pitchFamily="50" charset="-128"/>
                <a:ea typeface="Meiryo UI" panose="020B0604030504040204" pitchFamily="50" charset="-128"/>
                <a:cs typeface="Meiryo UI" panose="020B0604030504040204" pitchFamily="50" charset="-128"/>
              </a:rPr>
              <a:t>　・</a:t>
            </a:r>
            <a:r>
              <a:rPr kumimoji="1" lang="ja-JP" altLang="en-US" sz="1000" dirty="0">
                <a:latin typeface="Meiryo UI" panose="020B0604030504040204" pitchFamily="50" charset="-128"/>
                <a:ea typeface="Meiryo UI" panose="020B0604030504040204" pitchFamily="50" charset="-128"/>
                <a:cs typeface="Meiryo UI" panose="020B0604030504040204" pitchFamily="50" charset="-128"/>
              </a:rPr>
              <a:t>平成</a:t>
            </a:r>
            <a:r>
              <a:rPr kumimoji="1" lang="en-US" altLang="ja-JP" sz="1000" dirty="0">
                <a:latin typeface="Meiryo UI" panose="020B0604030504040204" pitchFamily="50" charset="-128"/>
                <a:ea typeface="Meiryo UI" panose="020B0604030504040204" pitchFamily="50" charset="-128"/>
                <a:cs typeface="Meiryo UI" panose="020B0604030504040204" pitchFamily="50" charset="-128"/>
              </a:rPr>
              <a:t>27</a:t>
            </a:r>
            <a:r>
              <a:rPr kumimoji="1" lang="ja-JP" altLang="en-US" sz="1000" dirty="0">
                <a:latin typeface="Meiryo UI" panose="020B0604030504040204" pitchFamily="50" charset="-128"/>
                <a:ea typeface="Meiryo UI" panose="020B0604030504040204" pitchFamily="50" charset="-128"/>
                <a:cs typeface="Meiryo UI" panose="020B0604030504040204" pitchFamily="50" charset="-128"/>
              </a:rPr>
              <a:t>年</a:t>
            </a:r>
            <a:r>
              <a:rPr kumimoji="1" lang="en-US" altLang="ja-JP" sz="1000" dirty="0">
                <a:latin typeface="Meiryo UI" panose="020B0604030504040204" pitchFamily="50" charset="-128"/>
                <a:ea typeface="Meiryo UI" panose="020B0604030504040204" pitchFamily="50" charset="-128"/>
                <a:cs typeface="Meiryo UI" panose="020B0604030504040204" pitchFamily="50" charset="-128"/>
              </a:rPr>
              <a:t>3</a:t>
            </a:r>
            <a:r>
              <a:rPr kumimoji="1" lang="ja-JP" altLang="en-US" sz="1000" dirty="0">
                <a:latin typeface="Meiryo UI" panose="020B0604030504040204" pitchFamily="50" charset="-128"/>
                <a:ea typeface="Meiryo UI" panose="020B0604030504040204" pitchFamily="50" charset="-128"/>
                <a:cs typeface="Meiryo UI" panose="020B0604030504040204" pitchFamily="50" charset="-128"/>
              </a:rPr>
              <a:t>月に府みどり企画課が作成した</a:t>
            </a:r>
            <a:r>
              <a:rPr lang="zh-TW" altLang="en-US" sz="1000" dirty="0">
                <a:latin typeface="Meiryo UI" panose="020B0604030504040204" pitchFamily="50" charset="-128"/>
                <a:ea typeface="Meiryo UI" panose="020B0604030504040204" pitchFamily="50" charset="-128"/>
                <a:cs typeface="Meiryo UI" panose="020B0604030504040204" pitchFamily="50" charset="-128"/>
              </a:rPr>
              <a:t>生物多様性研修用冊子</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「知ろう・伝えよう　おおさかの生物多様性」</a:t>
            </a:r>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a:p>
            <a:pPr marL="126000" indent="-64800" algn="just"/>
            <a:r>
              <a:rPr lang="ja-JP" altLang="en-US" sz="1000" dirty="0">
                <a:latin typeface="Meiryo UI" panose="020B0604030504040204" pitchFamily="50" charset="-128"/>
                <a:ea typeface="Meiryo UI" panose="020B0604030504040204" pitchFamily="50" charset="-128"/>
                <a:cs typeface="Meiryo UI" panose="020B0604030504040204" pitchFamily="50" charset="-128"/>
              </a:rPr>
              <a:t>   で、ため池や淀川ワンド群、海岸、干潟の生態系について解説し、ホームページで公開している。</a:t>
            </a:r>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a:p>
            <a:pPr marL="126000" indent="-64800" algn="just"/>
            <a:r>
              <a:rPr lang="ja-JP" altLang="en-US" sz="1000" dirty="0">
                <a:latin typeface="Meiryo UI" panose="020B0604030504040204" pitchFamily="50" charset="-128"/>
                <a:ea typeface="Meiryo UI" panose="020B0604030504040204" pitchFamily="50" charset="-128"/>
                <a:cs typeface="Meiryo UI" panose="020B0604030504040204" pitchFamily="50" charset="-128"/>
              </a:rPr>
              <a:t>　</a:t>
            </a:r>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a:p>
            <a:pPr marL="125413" algn="just"/>
            <a:r>
              <a:rPr lang="en-US" altLang="ja-JP" sz="800" dirty="0">
                <a:latin typeface="Meiryo UI" panose="020B0604030504040204" pitchFamily="50" charset="-128"/>
                <a:ea typeface="Meiryo UI" panose="020B0604030504040204" pitchFamily="50" charset="-128"/>
                <a:cs typeface="Meiryo UI" panose="020B0604030504040204" pitchFamily="50" charset="-128"/>
                <a:hlinkClick r:id="rId2">
                  <a:extLst>
                    <a:ext uri="{A12FA001-AC4F-418D-AE19-62706E023703}">
                      <ahyp:hlinkClr xmlns:ahyp="http://schemas.microsoft.com/office/drawing/2018/hyperlinkcolor" val="tx"/>
                    </a:ext>
                  </a:extLst>
                </a:hlinkClick>
              </a:rPr>
              <a:t>http://www.pref.osaka.lg.jp/midori/seibututayousei/kensyu.html</a:t>
            </a:r>
            <a:endParaRPr lang="en-US" altLang="ja-JP" sz="800" dirty="0">
              <a:latin typeface="Meiryo UI" panose="020B0604030504040204" pitchFamily="50" charset="-128"/>
              <a:ea typeface="Meiryo UI" panose="020B0604030504040204" pitchFamily="50" charset="-128"/>
              <a:cs typeface="Meiryo UI" panose="020B0604030504040204" pitchFamily="50" charset="-128"/>
            </a:endParaRPr>
          </a:p>
          <a:p>
            <a:pPr marL="126000" indent="-64800" algn="just"/>
            <a:endParaRPr kumimoji="1" lang="en-US" altLang="ja-JP" sz="1000" dirty="0">
              <a:latin typeface="Meiryo UI" panose="020B0604030504040204" pitchFamily="50" charset="-128"/>
              <a:ea typeface="Meiryo UI" panose="020B0604030504040204" pitchFamily="50" charset="-128"/>
              <a:cs typeface="Meiryo UI" panose="020B0604030504040204" pitchFamily="50" charset="-128"/>
            </a:endParaRPr>
          </a:p>
          <a:p>
            <a:pPr marL="126000" indent="-64800" algn="just"/>
            <a:r>
              <a:rPr kumimoji="1" lang="ja-JP" altLang="en-US" sz="1000" dirty="0">
                <a:latin typeface="Meiryo UI" panose="020B0604030504040204" pitchFamily="50" charset="-128"/>
                <a:ea typeface="Meiryo UI" panose="020B0604030504040204" pitchFamily="50" charset="-128"/>
                <a:cs typeface="Meiryo UI" panose="020B0604030504040204" pitchFamily="50" charset="-128"/>
              </a:rPr>
              <a:t>　　</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・生物多様性</a:t>
            </a:r>
            <a:r>
              <a:rPr kumimoji="1" lang="en-US" altLang="ja-JP" sz="1000" dirty="0">
                <a:latin typeface="Meiryo UI" panose="020B0604030504040204" pitchFamily="50" charset="-128"/>
                <a:ea typeface="Meiryo UI" panose="020B0604030504040204" pitchFamily="50" charset="-128"/>
                <a:cs typeface="Meiryo UI" panose="020B0604030504040204" pitchFamily="50" charset="-128"/>
              </a:rPr>
              <a:t>C</a:t>
            </a:r>
            <a:r>
              <a:rPr kumimoji="1" lang="ja-JP" altLang="en-US" sz="1000" dirty="0">
                <a:latin typeface="Meiryo UI" panose="020B0604030504040204" pitchFamily="50" charset="-128"/>
                <a:ea typeface="Meiryo UI" panose="020B0604030504040204" pitchFamily="50" charset="-128"/>
                <a:cs typeface="Meiryo UI" panose="020B0604030504040204" pitchFamily="50" charset="-128"/>
              </a:rPr>
              <a:t>によるイタセンパラの野生復帰プロジェクトでの淀川ワンド群の外来魚駆除対策や、国土交通省と</a:t>
            </a:r>
          </a:p>
          <a:p>
            <a:pPr marL="126000" indent="-64800" algn="just"/>
            <a:r>
              <a:rPr lang="ja-JP" altLang="en-US" sz="1000" dirty="0">
                <a:latin typeface="Meiryo UI" panose="020B0604030504040204" pitchFamily="50" charset="-128"/>
                <a:ea typeface="Meiryo UI" panose="020B0604030504040204" pitchFamily="50" charset="-128"/>
                <a:cs typeface="Meiryo UI" panose="020B0604030504040204" pitchFamily="50" charset="-128"/>
              </a:rPr>
              <a:t>　　　</a:t>
            </a:r>
            <a:r>
              <a:rPr kumimoji="1" lang="ja-JP" altLang="en-US" sz="1000" dirty="0">
                <a:latin typeface="Meiryo UI" panose="020B0604030504040204" pitchFamily="50" charset="-128"/>
                <a:ea typeface="Meiryo UI" panose="020B0604030504040204" pitchFamily="50" charset="-128"/>
                <a:cs typeface="Meiryo UI" panose="020B0604030504040204" pitchFamily="50" charset="-128"/>
              </a:rPr>
              <a:t>連携したイタセンパラ密漁防止など、生物多様性の保全を図った。</a:t>
            </a:r>
            <a:endParaRPr kumimoji="1" lang="en-US" altLang="ja-JP" sz="1000" dirty="0">
              <a:latin typeface="Meiryo UI" panose="020B0604030504040204" pitchFamily="50" charset="-128"/>
              <a:ea typeface="Meiryo UI" panose="020B0604030504040204" pitchFamily="50" charset="-128"/>
              <a:cs typeface="Meiryo UI" panose="020B0604030504040204" pitchFamily="50" charset="-128"/>
            </a:endParaRPr>
          </a:p>
          <a:p>
            <a:pPr algn="just"/>
            <a:endParaRPr lang="ja-JP" altLang="en-US" sz="1000" dirty="0">
              <a:latin typeface="Meiryo UI" panose="020B0604030504040204" pitchFamily="50" charset="-128"/>
              <a:ea typeface="Meiryo UI" panose="020B0604030504040204" pitchFamily="50" charset="-128"/>
              <a:cs typeface="Meiryo UI" panose="020B0604030504040204" pitchFamily="50" charset="-128"/>
            </a:endParaRPr>
          </a:p>
          <a:p>
            <a:pPr algn="just"/>
            <a:endParaRPr lang="ja-JP" altLang="en-US" sz="1000" dirty="0">
              <a:latin typeface="Meiryo UI" panose="020B0604030504040204" pitchFamily="50" charset="-128"/>
              <a:ea typeface="Meiryo UI" panose="020B0604030504040204" pitchFamily="50" charset="-128"/>
              <a:cs typeface="Meiryo UI" panose="020B0604030504040204" pitchFamily="50" charset="-128"/>
            </a:endParaRPr>
          </a:p>
          <a:p>
            <a:pPr algn="just"/>
            <a:endParaRPr lang="ja-JP" altLang="en-US" sz="1000" dirty="0">
              <a:latin typeface="Meiryo UI" panose="020B0604030504040204" pitchFamily="50" charset="-128"/>
              <a:ea typeface="Meiryo UI" panose="020B0604030504040204" pitchFamily="50" charset="-128"/>
              <a:cs typeface="Meiryo UI" panose="020B0604030504040204" pitchFamily="50" charset="-128"/>
            </a:endParaRPr>
          </a:p>
          <a:p>
            <a:pPr algn="just"/>
            <a:endParaRPr lang="ja-JP" altLang="en-US" sz="1000" dirty="0">
              <a:latin typeface="Meiryo UI" panose="020B0604030504040204" pitchFamily="50" charset="-128"/>
              <a:ea typeface="Meiryo UI" panose="020B0604030504040204" pitchFamily="50" charset="-128"/>
              <a:cs typeface="Meiryo UI" panose="020B0604030504040204" pitchFamily="50" charset="-128"/>
            </a:endParaRPr>
          </a:p>
          <a:p>
            <a:pPr algn="just"/>
            <a:endParaRPr lang="ja-JP" altLang="en-US" sz="1000" dirty="0">
              <a:latin typeface="Meiryo UI" panose="020B0604030504040204" pitchFamily="50" charset="-128"/>
              <a:ea typeface="Meiryo UI" panose="020B0604030504040204" pitchFamily="50" charset="-128"/>
              <a:cs typeface="Meiryo UI" panose="020B0604030504040204" pitchFamily="50" charset="-128"/>
            </a:endParaRPr>
          </a:p>
          <a:p>
            <a:pPr algn="just"/>
            <a:endParaRPr lang="ja-JP" altLang="en-US" sz="1000" dirty="0">
              <a:latin typeface="Meiryo UI" panose="020B0604030504040204" pitchFamily="50" charset="-128"/>
              <a:ea typeface="Meiryo UI" panose="020B0604030504040204" pitchFamily="50" charset="-128"/>
              <a:cs typeface="Meiryo UI" panose="020B0604030504040204" pitchFamily="50" charset="-128"/>
            </a:endParaRPr>
          </a:p>
          <a:p>
            <a:pPr algn="just"/>
            <a:endParaRPr lang="ja-JP" altLang="en-US" sz="1000" dirty="0">
              <a:latin typeface="Meiryo UI" panose="020B0604030504040204" pitchFamily="50" charset="-128"/>
              <a:ea typeface="Meiryo UI" panose="020B0604030504040204" pitchFamily="50" charset="-128"/>
              <a:cs typeface="Meiryo UI" panose="020B0604030504040204" pitchFamily="50" charset="-128"/>
            </a:endParaRPr>
          </a:p>
          <a:p>
            <a:pPr algn="just"/>
            <a:endParaRPr lang="ja-JP" altLang="en-US" sz="1000" dirty="0">
              <a:latin typeface="Meiryo UI" panose="020B0604030504040204" pitchFamily="50" charset="-128"/>
              <a:ea typeface="Meiryo UI" panose="020B0604030504040204" pitchFamily="50" charset="-128"/>
              <a:cs typeface="Meiryo UI" panose="020B0604030504040204" pitchFamily="50" charset="-128"/>
            </a:endParaRPr>
          </a:p>
          <a:p>
            <a:pPr algn="just"/>
            <a:endParaRPr lang="ja-JP" altLang="en-US" sz="1000" dirty="0">
              <a:latin typeface="Meiryo UI" panose="020B0604030504040204" pitchFamily="50" charset="-128"/>
              <a:ea typeface="Meiryo UI" panose="020B0604030504040204" pitchFamily="50" charset="-128"/>
              <a:cs typeface="Meiryo UI" panose="020B0604030504040204" pitchFamily="50" charset="-128"/>
            </a:endParaRPr>
          </a:p>
          <a:p>
            <a:pPr algn="just"/>
            <a:endParaRPr lang="ja-JP" altLang="en-US" sz="1000" dirty="0">
              <a:latin typeface="Meiryo UI" panose="020B0604030504040204" pitchFamily="50" charset="-128"/>
              <a:ea typeface="Meiryo UI" panose="020B0604030504040204" pitchFamily="50" charset="-128"/>
              <a:cs typeface="Meiryo UI" panose="020B0604030504040204" pitchFamily="50" charset="-128"/>
            </a:endParaRPr>
          </a:p>
          <a:p>
            <a:pPr algn="just"/>
            <a:endParaRPr lang="ja-JP" altLang="en-US" sz="1000" dirty="0">
              <a:latin typeface="Meiryo UI" panose="020B0604030504040204" pitchFamily="50" charset="-128"/>
              <a:ea typeface="Meiryo UI" panose="020B0604030504040204" pitchFamily="50" charset="-128"/>
              <a:cs typeface="Meiryo UI" panose="020B0604030504040204" pitchFamily="50" charset="-128"/>
            </a:endParaRPr>
          </a:p>
          <a:p>
            <a:pPr algn="just"/>
            <a:r>
              <a:rPr lang="ja-JP" altLang="en-US" sz="1000" dirty="0">
                <a:latin typeface="Meiryo UI" panose="020B0604030504040204" pitchFamily="50" charset="-128"/>
                <a:ea typeface="Meiryo UI" panose="020B0604030504040204" pitchFamily="50" charset="-128"/>
                <a:cs typeface="Meiryo UI" panose="020B0604030504040204" pitchFamily="50" charset="-128"/>
              </a:rPr>
              <a:t>②（再掲）施策</a:t>
            </a:r>
            <a:r>
              <a:rPr lang="en-US" altLang="ja-JP" sz="1000" dirty="0">
                <a:latin typeface="Meiryo UI" panose="020B0604030504040204" pitchFamily="50" charset="-128"/>
                <a:ea typeface="Meiryo UI" panose="020B0604030504040204" pitchFamily="50" charset="-128"/>
                <a:cs typeface="Meiryo UI" panose="020B0604030504040204" pitchFamily="50" charset="-128"/>
              </a:rPr>
              <a:t>15</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「ブルーカーボン生態系の保全・再生・創出に向けた取組」</a:t>
            </a:r>
          </a:p>
          <a:p>
            <a:pPr marL="126000" indent="-64800" algn="just"/>
            <a:r>
              <a:rPr lang="ja-JP" altLang="en-US" sz="1000" dirty="0">
                <a:latin typeface="Meiryo UI" panose="020B0604030504040204" pitchFamily="50" charset="-128"/>
                <a:ea typeface="Meiryo UI" panose="020B0604030504040204" pitchFamily="50" charset="-128"/>
                <a:cs typeface="Meiryo UI" panose="020B0604030504040204" pitchFamily="50" charset="-128"/>
              </a:rPr>
              <a:t>　　　　</a:t>
            </a:r>
            <a:r>
              <a:rPr lang="en-US" altLang="ja-JP" sz="1000" dirty="0">
                <a:latin typeface="Meiryo UI" panose="020B0604030504040204" pitchFamily="50" charset="-128"/>
                <a:ea typeface="Meiryo UI" panose="020B0604030504040204" pitchFamily="50" charset="-128"/>
                <a:cs typeface="Meiryo UI" panose="020B0604030504040204" pitchFamily="50" charset="-128"/>
              </a:rPr>
              <a:t>※</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施策</a:t>
            </a:r>
            <a:r>
              <a:rPr lang="en-US" altLang="ja-JP" sz="1000" dirty="0">
                <a:latin typeface="Meiryo UI" panose="020B0604030504040204" pitchFamily="50" charset="-128"/>
                <a:ea typeface="Meiryo UI" panose="020B0604030504040204" pitchFamily="50" charset="-128"/>
                <a:cs typeface="Meiryo UI" panose="020B0604030504040204" pitchFamily="50" charset="-128"/>
              </a:rPr>
              <a:t>1</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②参照</a:t>
            </a:r>
          </a:p>
          <a:p>
            <a:pPr marL="126000" indent="-64800" algn="just"/>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9" name="テキスト ボックス 8">
            <a:extLst>
              <a:ext uri="{FF2B5EF4-FFF2-40B4-BE49-F238E27FC236}">
                <a16:creationId xmlns:a16="http://schemas.microsoft.com/office/drawing/2014/main" id="{8D747E6B-C3FE-4FEF-8144-602D48DB80CB}"/>
              </a:ext>
            </a:extLst>
          </p:cNvPr>
          <p:cNvSpPr txBox="1"/>
          <p:nvPr/>
        </p:nvSpPr>
        <p:spPr>
          <a:xfrm>
            <a:off x="620648" y="4898244"/>
            <a:ext cx="5976664" cy="1461939"/>
          </a:xfrm>
          <a:prstGeom prst="rect">
            <a:avLst/>
          </a:prstGeom>
          <a:noFill/>
        </p:spPr>
        <p:txBody>
          <a:bodyPr wrap="square" rtlCol="0">
            <a:spAutoFit/>
          </a:bodyPr>
          <a:lstStyle/>
          <a:p>
            <a:r>
              <a:rPr lang="en-US" altLang="ja-JP" sz="1000" b="1" u="sng" dirty="0">
                <a:latin typeface="Meiryo UI" panose="020B0604030504040204" pitchFamily="50" charset="-128"/>
                <a:ea typeface="Meiryo UI" panose="020B0604030504040204" pitchFamily="50" charset="-128"/>
                <a:cs typeface="Meiryo UI" panose="020B0604030504040204" pitchFamily="50" charset="-128"/>
              </a:rPr>
              <a:t>【</a:t>
            </a:r>
            <a:r>
              <a:rPr lang="ja-JP" altLang="en-US" sz="1000" b="1" u="sng" dirty="0">
                <a:latin typeface="Meiryo UI" panose="020B0604030504040204" pitchFamily="50" charset="-128"/>
                <a:ea typeface="Meiryo UI" panose="020B0604030504040204" pitchFamily="50" charset="-128"/>
                <a:cs typeface="Meiryo UI" panose="020B0604030504040204" pitchFamily="50" charset="-128"/>
              </a:rPr>
              <a:t>令和</a:t>
            </a:r>
            <a:r>
              <a:rPr lang="en-US" altLang="ja-JP" sz="1000" b="1" u="sng" dirty="0">
                <a:latin typeface="Meiryo UI" panose="020B0604030504040204" pitchFamily="50" charset="-128"/>
                <a:ea typeface="Meiryo UI" panose="020B0604030504040204" pitchFamily="50" charset="-128"/>
                <a:cs typeface="Meiryo UI" panose="020B0604030504040204" pitchFamily="50" charset="-128"/>
              </a:rPr>
              <a:t>8</a:t>
            </a:r>
            <a:r>
              <a:rPr lang="ja-JP" altLang="en-US" sz="1000" b="1" u="sng" dirty="0">
                <a:latin typeface="Meiryo UI" panose="020B0604030504040204" pitchFamily="50" charset="-128"/>
                <a:ea typeface="Meiryo UI" panose="020B0604030504040204" pitchFamily="50" charset="-128"/>
                <a:cs typeface="Meiryo UI" panose="020B0604030504040204" pitchFamily="50" charset="-128"/>
              </a:rPr>
              <a:t>年度取組予定</a:t>
            </a:r>
            <a:r>
              <a:rPr lang="en-US" altLang="ja-JP" sz="1000" b="1" u="sng" dirty="0">
                <a:latin typeface="Meiryo UI" panose="020B0604030504040204" pitchFamily="50" charset="-128"/>
                <a:ea typeface="Meiryo UI" panose="020B0604030504040204" pitchFamily="50" charset="-128"/>
                <a:cs typeface="Meiryo UI" panose="020B0604030504040204" pitchFamily="50" charset="-128"/>
              </a:rPr>
              <a:t>】</a:t>
            </a:r>
            <a:endParaRPr lang="ja-JP" altLang="en-US" sz="1000" b="1" u="sng" dirty="0">
              <a:latin typeface="Meiryo UI" panose="020B0604030504040204" pitchFamily="50" charset="-128"/>
              <a:ea typeface="Meiryo UI" panose="020B0604030504040204" pitchFamily="50" charset="-128"/>
              <a:cs typeface="Meiryo UI" panose="020B0604030504040204" pitchFamily="50" charset="-128"/>
            </a:endParaRPr>
          </a:p>
          <a:p>
            <a:pPr algn="just"/>
            <a:r>
              <a:rPr lang="ja-JP" altLang="en-US" sz="1000" dirty="0">
                <a:latin typeface="Meiryo UI" panose="020B0604030504040204" pitchFamily="50" charset="-128"/>
                <a:ea typeface="Meiryo UI" panose="020B0604030504040204" pitchFamily="50" charset="-128"/>
                <a:cs typeface="Meiryo UI" panose="020B0604030504040204" pitchFamily="50" charset="-128"/>
              </a:rPr>
              <a:t> ①希少生物の保全に関する研究内容の充実</a:t>
            </a:r>
          </a:p>
          <a:p>
            <a:pPr algn="just"/>
            <a:r>
              <a:rPr lang="ja-JP" altLang="en-US" sz="1000" dirty="0">
                <a:latin typeface="Meiryo UI" panose="020B0604030504040204" pitchFamily="50" charset="-128"/>
                <a:ea typeface="Meiryo UI" panose="020B0604030504040204" pitchFamily="50" charset="-128"/>
                <a:cs typeface="Meiryo UI" panose="020B0604030504040204" pitchFamily="50" charset="-128"/>
              </a:rPr>
              <a:t>　　・</a:t>
            </a:r>
            <a:r>
              <a:rPr kumimoji="1" lang="ja-JP" altLang="en-US" sz="1000" dirty="0">
                <a:latin typeface="Meiryo UI" panose="020B0604030504040204" pitchFamily="50" charset="-128"/>
                <a:ea typeface="Meiryo UI" panose="020B0604030504040204" pitchFamily="50" charset="-128"/>
                <a:cs typeface="Meiryo UI" panose="020B0604030504040204" pitchFamily="50" charset="-128"/>
              </a:rPr>
              <a:t>イタセンパラの保護、野生復帰など、大阪の生物多様性が保全されるよう、</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生物多様性Ｃなどの関係機関と</a:t>
            </a:r>
          </a:p>
          <a:p>
            <a:pPr algn="just"/>
            <a:r>
              <a:rPr lang="ja-JP" altLang="en-US" sz="1000" dirty="0">
                <a:latin typeface="Meiryo UI" panose="020B0604030504040204" pitchFamily="50" charset="-128"/>
                <a:ea typeface="Meiryo UI" panose="020B0604030504040204" pitchFamily="50" charset="-128"/>
                <a:cs typeface="Meiryo UI" panose="020B0604030504040204" pitchFamily="50" charset="-128"/>
              </a:rPr>
              <a:t>　 　連携しながら</a:t>
            </a:r>
            <a:r>
              <a:rPr kumimoji="1" lang="ja-JP" altLang="en-US" sz="1000" dirty="0">
                <a:latin typeface="Meiryo UI" panose="020B0604030504040204" pitchFamily="50" charset="-128"/>
                <a:ea typeface="Meiryo UI" panose="020B0604030504040204" pitchFamily="50" charset="-128"/>
                <a:cs typeface="Meiryo UI" panose="020B0604030504040204" pitchFamily="50" charset="-128"/>
              </a:rPr>
              <a:t>取り組んでいく。</a:t>
            </a:r>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a:p>
            <a:pPr algn="just"/>
            <a:endParaRPr lang="ja-JP" altLang="en-US" sz="1000" dirty="0">
              <a:latin typeface="Meiryo UI" panose="020B0604030504040204" pitchFamily="50" charset="-128"/>
              <a:ea typeface="Meiryo UI" panose="020B0604030504040204" pitchFamily="50" charset="-128"/>
              <a:cs typeface="Meiryo UI" panose="020B0604030504040204" pitchFamily="50" charset="-128"/>
            </a:endParaRPr>
          </a:p>
          <a:p>
            <a:pPr algn="just"/>
            <a:r>
              <a:rPr lang="ja-JP" altLang="en-US" sz="1000" dirty="0">
                <a:latin typeface="Meiryo UI" panose="020B0604030504040204" pitchFamily="50" charset="-128"/>
                <a:ea typeface="Meiryo UI" panose="020B0604030504040204" pitchFamily="50" charset="-128"/>
                <a:cs typeface="Meiryo UI" panose="020B0604030504040204" pitchFamily="50" charset="-128"/>
              </a:rPr>
              <a:t> ②（再掲）施策</a:t>
            </a:r>
            <a:r>
              <a:rPr lang="en-US" altLang="ja-JP" sz="1000" dirty="0">
                <a:latin typeface="Meiryo UI" panose="020B0604030504040204" pitchFamily="50" charset="-128"/>
                <a:ea typeface="Meiryo UI" panose="020B0604030504040204" pitchFamily="50" charset="-128"/>
                <a:cs typeface="Meiryo UI" panose="020B0604030504040204" pitchFamily="50" charset="-128"/>
              </a:rPr>
              <a:t>15</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「ブルーカーボン生態系の保全・再生・創出に向けた取組」</a:t>
            </a:r>
          </a:p>
          <a:p>
            <a:r>
              <a:rPr lang="ja-JP" altLang="en-US" sz="1000" dirty="0">
                <a:latin typeface="Meiryo UI" panose="020B0604030504040204" pitchFamily="50" charset="-128"/>
                <a:ea typeface="Meiryo UI" panose="020B0604030504040204" pitchFamily="50" charset="-128"/>
                <a:cs typeface="Meiryo UI" panose="020B0604030504040204" pitchFamily="50" charset="-128"/>
              </a:rPr>
              <a:t>　　　　　　</a:t>
            </a:r>
            <a:r>
              <a:rPr lang="en-US" altLang="ja-JP" sz="1000" dirty="0">
                <a:latin typeface="Meiryo UI" panose="020B0604030504040204" pitchFamily="50" charset="-128"/>
                <a:ea typeface="Meiryo UI" panose="020B0604030504040204" pitchFamily="50" charset="-128"/>
                <a:cs typeface="Meiryo UI" panose="020B0604030504040204" pitchFamily="50" charset="-128"/>
              </a:rPr>
              <a:t>※</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施策</a:t>
            </a:r>
            <a:r>
              <a:rPr lang="en-US" altLang="ja-JP" sz="1000" dirty="0">
                <a:latin typeface="Meiryo UI" panose="020B0604030504040204" pitchFamily="50" charset="-128"/>
                <a:ea typeface="Meiryo UI" panose="020B0604030504040204" pitchFamily="50" charset="-128"/>
                <a:cs typeface="Meiryo UI" panose="020B0604030504040204" pitchFamily="50" charset="-128"/>
              </a:rPr>
              <a:t>1</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②参照</a:t>
            </a:r>
          </a:p>
          <a:p>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a:p>
            <a:endParaRPr lang="en-US" altLang="ja-JP" sz="900" b="1"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7" name="テキスト ボックス 6">
            <a:extLst>
              <a:ext uri="{FF2B5EF4-FFF2-40B4-BE49-F238E27FC236}">
                <a16:creationId xmlns:a16="http://schemas.microsoft.com/office/drawing/2014/main" id="{50271C3F-469D-4B27-87EB-662DC8703050}"/>
              </a:ext>
            </a:extLst>
          </p:cNvPr>
          <p:cNvSpPr txBox="1"/>
          <p:nvPr/>
        </p:nvSpPr>
        <p:spPr>
          <a:xfrm>
            <a:off x="853336" y="2576736"/>
            <a:ext cx="3659868" cy="230832"/>
          </a:xfrm>
          <a:prstGeom prst="rect">
            <a:avLst/>
          </a:prstGeom>
          <a:noFill/>
        </p:spPr>
        <p:txBody>
          <a:bodyPr wrap="square" rtlCol="0">
            <a:spAutoFit/>
          </a:bodyPr>
          <a:lstStyle/>
          <a:p>
            <a:r>
              <a:rPr lang="ja-JP" altLang="en-US" sz="900" b="1" dirty="0">
                <a:latin typeface="Meiryo UI" panose="020B0604030504040204" pitchFamily="50" charset="-128"/>
                <a:ea typeface="Meiryo UI" panose="020B0604030504040204" pitchFamily="50" charset="-128"/>
                <a:cs typeface="Meiryo UI" panose="020B0604030504040204" pitchFamily="50" charset="-128"/>
              </a:rPr>
              <a:t>淀川ワンド（城北地区全ワンド）におけるイタセンパラ稚魚の確認尾数</a:t>
            </a:r>
            <a:endParaRPr lang="en-US" altLang="ja-JP" sz="900" b="1"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10" name="テキスト ボックス 9">
            <a:extLst>
              <a:ext uri="{FF2B5EF4-FFF2-40B4-BE49-F238E27FC236}">
                <a16:creationId xmlns:a16="http://schemas.microsoft.com/office/drawing/2014/main" id="{2C427A6F-E01C-4147-823F-69CE442CDDAF}"/>
              </a:ext>
            </a:extLst>
          </p:cNvPr>
          <p:cNvSpPr txBox="1"/>
          <p:nvPr/>
        </p:nvSpPr>
        <p:spPr>
          <a:xfrm>
            <a:off x="777244" y="3518998"/>
            <a:ext cx="3659868" cy="369332"/>
          </a:xfrm>
          <a:prstGeom prst="rect">
            <a:avLst/>
          </a:prstGeom>
          <a:noFill/>
        </p:spPr>
        <p:txBody>
          <a:bodyPr wrap="square" rtlCol="0">
            <a:spAutoFit/>
          </a:bodyPr>
          <a:lstStyle/>
          <a:p>
            <a:r>
              <a:rPr lang="en-US" altLang="ja-JP" sz="900" dirty="0">
                <a:latin typeface="Meiryo UI" panose="020B0604030504040204" pitchFamily="50" charset="-128"/>
                <a:ea typeface="Meiryo UI" panose="020B0604030504040204" pitchFamily="50" charset="-128"/>
                <a:cs typeface="Meiryo UI" panose="020B0604030504040204" pitchFamily="50" charset="-128"/>
              </a:rPr>
              <a:t>※</a:t>
            </a:r>
            <a:r>
              <a:rPr lang="ja-JP" altLang="en-US" sz="900" dirty="0">
                <a:latin typeface="Meiryo UI" panose="020B0604030504040204" pitchFamily="50" charset="-128"/>
                <a:ea typeface="Meiryo UI" panose="020B0604030504040204" pitchFamily="50" charset="-128"/>
                <a:cs typeface="Meiryo UI" panose="020B0604030504040204" pitchFamily="50" charset="-128"/>
              </a:rPr>
              <a:t>調査は、国土交通省淀川河川事務所と生物多様性</a:t>
            </a:r>
            <a:r>
              <a:rPr lang="en-US" altLang="ja-JP" sz="900" dirty="0">
                <a:latin typeface="Meiryo UI" panose="020B0604030504040204" pitchFamily="50" charset="-128"/>
                <a:ea typeface="Meiryo UI" panose="020B0604030504040204" pitchFamily="50" charset="-128"/>
                <a:cs typeface="Meiryo UI" panose="020B0604030504040204" pitchFamily="50" charset="-128"/>
              </a:rPr>
              <a:t>C</a:t>
            </a:r>
            <a:r>
              <a:rPr lang="ja-JP" altLang="en-US" sz="900" dirty="0">
                <a:latin typeface="Meiryo UI" panose="020B0604030504040204" pitchFamily="50" charset="-128"/>
                <a:ea typeface="Meiryo UI" panose="020B0604030504040204" pitchFamily="50" charset="-128"/>
                <a:cs typeface="Meiryo UI" panose="020B0604030504040204" pitchFamily="50" charset="-128"/>
              </a:rPr>
              <a:t>が共同で実施</a:t>
            </a:r>
            <a:endParaRPr lang="en-US" altLang="ja-JP" sz="900" dirty="0">
              <a:latin typeface="Meiryo UI" panose="020B0604030504040204" pitchFamily="50" charset="-128"/>
              <a:ea typeface="Meiryo UI" panose="020B0604030504040204" pitchFamily="50" charset="-128"/>
              <a:cs typeface="Meiryo UI" panose="020B0604030504040204" pitchFamily="50" charset="-128"/>
            </a:endParaRPr>
          </a:p>
          <a:p>
            <a:r>
              <a:rPr lang="en-US" altLang="ja-JP" sz="900" dirty="0">
                <a:latin typeface="Meiryo UI" panose="020B0604030504040204" pitchFamily="50" charset="-128"/>
                <a:ea typeface="Meiryo UI" panose="020B0604030504040204" pitchFamily="50" charset="-128"/>
                <a:cs typeface="Meiryo UI" panose="020B0604030504040204" pitchFamily="50" charset="-128"/>
              </a:rPr>
              <a:t>              </a:t>
            </a:r>
            <a:r>
              <a:rPr lang="ja-JP" altLang="en-US" sz="900" dirty="0">
                <a:latin typeface="Meiryo UI" panose="020B0604030504040204" pitchFamily="50" charset="-128"/>
                <a:ea typeface="Meiryo UI" panose="020B0604030504040204" pitchFamily="50" charset="-128"/>
                <a:cs typeface="Meiryo UI" panose="020B0604030504040204" pitchFamily="50" charset="-128"/>
              </a:rPr>
              <a:t>　　　　　　　　　　　　　　　</a:t>
            </a:r>
            <a:r>
              <a:rPr lang="en-US" altLang="ja-JP" sz="900" dirty="0">
                <a:latin typeface="Meiryo UI" panose="020B0604030504040204" pitchFamily="50" charset="-128"/>
                <a:ea typeface="Meiryo UI" panose="020B0604030504040204" pitchFamily="50" charset="-128"/>
                <a:cs typeface="Meiryo UI" panose="020B0604030504040204" pitchFamily="50" charset="-128"/>
              </a:rPr>
              <a:t>      (</a:t>
            </a:r>
            <a:r>
              <a:rPr lang="ja-JP" altLang="en-US" sz="900" dirty="0">
                <a:latin typeface="Meiryo UI" panose="020B0604030504040204" pitchFamily="50" charset="-128"/>
                <a:ea typeface="Meiryo UI" panose="020B0604030504040204" pitchFamily="50" charset="-128"/>
                <a:cs typeface="Meiryo UI" panose="020B0604030504040204" pitchFamily="50" charset="-128"/>
              </a:rPr>
              <a:t>出典：</a:t>
            </a:r>
            <a:r>
              <a:rPr lang="zh-TW" altLang="en-US" sz="900" dirty="0">
                <a:latin typeface="Meiryo UI" panose="020B0604030504040204" pitchFamily="50" charset="-128"/>
                <a:ea typeface="Meiryo UI" panose="020B0604030504040204" pitchFamily="50" charset="-128"/>
                <a:cs typeface="Meiryo UI" panose="020B0604030504040204" pitchFamily="50" charset="-128"/>
              </a:rPr>
              <a:t>淀川環境委員会資料</a:t>
            </a:r>
            <a:r>
              <a:rPr lang="ja-JP" altLang="en-US" sz="900" dirty="0">
                <a:latin typeface="Meiryo UI" panose="020B0604030504040204" pitchFamily="50" charset="-128"/>
                <a:ea typeface="Meiryo UI" panose="020B0604030504040204" pitchFamily="50" charset="-128"/>
                <a:cs typeface="Meiryo UI" panose="020B0604030504040204" pitchFamily="50" charset="-128"/>
              </a:rPr>
              <a:t>）</a:t>
            </a:r>
            <a:endParaRPr lang="en-US" altLang="ja-JP" sz="900" dirty="0">
              <a:latin typeface="Meiryo UI" panose="020B0604030504040204" pitchFamily="50" charset="-128"/>
              <a:ea typeface="Meiryo UI" panose="020B0604030504040204" pitchFamily="50" charset="-128"/>
              <a:cs typeface="Meiryo UI" panose="020B0604030504040204" pitchFamily="50" charset="-128"/>
            </a:endParaRPr>
          </a:p>
        </p:txBody>
      </p:sp>
      <p:graphicFrame>
        <p:nvGraphicFramePr>
          <p:cNvPr id="11" name="表 10">
            <a:extLst>
              <a:ext uri="{FF2B5EF4-FFF2-40B4-BE49-F238E27FC236}">
                <a16:creationId xmlns:a16="http://schemas.microsoft.com/office/drawing/2014/main" id="{DD56AA15-DF78-4EA9-B500-2881060FA16C}"/>
              </a:ext>
            </a:extLst>
          </p:cNvPr>
          <p:cNvGraphicFramePr>
            <a:graphicFrameLocks noGrp="1"/>
          </p:cNvGraphicFramePr>
          <p:nvPr>
            <p:extLst>
              <p:ext uri="{D42A27DB-BD31-4B8C-83A1-F6EECF244321}">
                <p14:modId xmlns:p14="http://schemas.microsoft.com/office/powerpoint/2010/main" val="2362037431"/>
              </p:ext>
            </p:extLst>
          </p:nvPr>
        </p:nvGraphicFramePr>
        <p:xfrm>
          <a:off x="817708" y="2891663"/>
          <a:ext cx="3595585" cy="582468"/>
        </p:xfrm>
        <a:graphic>
          <a:graphicData uri="http://schemas.openxmlformats.org/drawingml/2006/table">
            <a:tbl>
              <a:tblPr firstRow="1" bandRow="1">
                <a:tableStyleId>{3B4B98B0-60AC-42C2-AFA5-B58CD77FA1E5}</a:tableStyleId>
              </a:tblPr>
              <a:tblGrid>
                <a:gridCol w="435438">
                  <a:extLst>
                    <a:ext uri="{9D8B030D-6E8A-4147-A177-3AD203B41FA5}">
                      <a16:colId xmlns:a16="http://schemas.microsoft.com/office/drawing/2014/main" val="20000"/>
                    </a:ext>
                  </a:extLst>
                </a:gridCol>
                <a:gridCol w="340801">
                  <a:extLst>
                    <a:ext uri="{9D8B030D-6E8A-4147-A177-3AD203B41FA5}">
                      <a16:colId xmlns:a16="http://schemas.microsoft.com/office/drawing/2014/main" val="20001"/>
                    </a:ext>
                  </a:extLst>
                </a:gridCol>
                <a:gridCol w="426002">
                  <a:extLst>
                    <a:ext uri="{9D8B030D-6E8A-4147-A177-3AD203B41FA5}">
                      <a16:colId xmlns:a16="http://schemas.microsoft.com/office/drawing/2014/main" val="20002"/>
                    </a:ext>
                  </a:extLst>
                </a:gridCol>
                <a:gridCol w="426002">
                  <a:extLst>
                    <a:ext uri="{9D8B030D-6E8A-4147-A177-3AD203B41FA5}">
                      <a16:colId xmlns:a16="http://schemas.microsoft.com/office/drawing/2014/main" val="20003"/>
                    </a:ext>
                  </a:extLst>
                </a:gridCol>
                <a:gridCol w="426002">
                  <a:extLst>
                    <a:ext uri="{9D8B030D-6E8A-4147-A177-3AD203B41FA5}">
                      <a16:colId xmlns:a16="http://schemas.microsoft.com/office/drawing/2014/main" val="20004"/>
                    </a:ext>
                  </a:extLst>
                </a:gridCol>
                <a:gridCol w="385335">
                  <a:extLst>
                    <a:ext uri="{9D8B030D-6E8A-4147-A177-3AD203B41FA5}">
                      <a16:colId xmlns:a16="http://schemas.microsoft.com/office/drawing/2014/main" val="20005"/>
                    </a:ext>
                  </a:extLst>
                </a:gridCol>
                <a:gridCol w="385335">
                  <a:extLst>
                    <a:ext uri="{9D8B030D-6E8A-4147-A177-3AD203B41FA5}">
                      <a16:colId xmlns:a16="http://schemas.microsoft.com/office/drawing/2014/main" val="20006"/>
                    </a:ext>
                  </a:extLst>
                </a:gridCol>
                <a:gridCol w="385335">
                  <a:extLst>
                    <a:ext uri="{9D8B030D-6E8A-4147-A177-3AD203B41FA5}">
                      <a16:colId xmlns:a16="http://schemas.microsoft.com/office/drawing/2014/main" val="684983117"/>
                    </a:ext>
                  </a:extLst>
                </a:gridCol>
                <a:gridCol w="385335">
                  <a:extLst>
                    <a:ext uri="{9D8B030D-6E8A-4147-A177-3AD203B41FA5}">
                      <a16:colId xmlns:a16="http://schemas.microsoft.com/office/drawing/2014/main" val="885590022"/>
                    </a:ext>
                  </a:extLst>
                </a:gridCol>
              </a:tblGrid>
              <a:tr h="291234">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ja-JP" altLang="en-US" sz="800" b="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年度</a:t>
                      </a:r>
                    </a:p>
                  </a:txBody>
                  <a:tcPr marL="0" marR="0" marT="0" marB="0" anchor="ctr">
                    <a:lnR>
                      <a:noFill/>
                    </a:lnR>
                    <a:lnB w="12700" cap="flat" cmpd="sng" algn="ctr">
                      <a:solidFill>
                        <a:schemeClr val="accent1"/>
                      </a:solidFill>
                      <a:prstDash val="solid"/>
                      <a:round/>
                      <a:headEnd type="none" w="med" len="med"/>
                      <a:tailEnd type="none" w="med" len="med"/>
                    </a:lnB>
                  </a:tcPr>
                </a:tc>
                <a:tc>
                  <a:txBody>
                    <a:bodyPr/>
                    <a:lstStyle/>
                    <a:p>
                      <a:pPr algn="ctr"/>
                      <a:r>
                        <a:rPr kumimoji="1" lang="en-US" altLang="ja-JP" sz="800" b="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28</a:t>
                      </a:r>
                      <a:endParaRPr kumimoji="1" lang="ja-JP" altLang="en-US" sz="800" b="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txBody>
                  <a:tcPr marL="0" marR="0" marT="0" marB="0" anchor="ctr">
                    <a:lnL>
                      <a:noFill/>
                    </a:lnL>
                    <a:lnR>
                      <a:noFill/>
                    </a:lnR>
                    <a:lnB w="12700" cap="flat" cmpd="sng" algn="ctr">
                      <a:solidFill>
                        <a:schemeClr val="accent1"/>
                      </a:solidFill>
                      <a:prstDash val="solid"/>
                      <a:round/>
                      <a:headEnd type="none" w="med" len="med"/>
                      <a:tailEnd type="none" w="med" len="med"/>
                    </a:lnB>
                  </a:tcPr>
                </a:tc>
                <a:tc>
                  <a:txBody>
                    <a:bodyPr/>
                    <a:lstStyle/>
                    <a:p>
                      <a:pPr algn="ctr"/>
                      <a:r>
                        <a:rPr kumimoji="1" lang="en-US" altLang="ja-JP" sz="800" b="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29</a:t>
                      </a:r>
                      <a:endParaRPr kumimoji="1" lang="ja-JP" altLang="en-US" sz="800" b="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txBody>
                  <a:tcPr marL="0" marR="0" marT="0" marB="0" anchor="ctr">
                    <a:lnL>
                      <a:noFill/>
                    </a:lnL>
                    <a:lnR>
                      <a:noFill/>
                    </a:lnR>
                    <a:lnB w="12700" cap="flat" cmpd="sng" algn="ctr">
                      <a:solidFill>
                        <a:schemeClr val="accent1"/>
                      </a:solidFill>
                      <a:prstDash val="solid"/>
                      <a:round/>
                      <a:headEnd type="none" w="med" len="med"/>
                      <a:tailEnd type="none" w="med" len="med"/>
                    </a:lnB>
                  </a:tcPr>
                </a:tc>
                <a:tc>
                  <a:txBody>
                    <a:bodyPr/>
                    <a:lstStyle/>
                    <a:p>
                      <a:pPr algn="ctr"/>
                      <a:r>
                        <a:rPr kumimoji="1" lang="en-US" altLang="ja-JP" sz="800" b="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30</a:t>
                      </a:r>
                      <a:endParaRPr kumimoji="1" lang="ja-JP" altLang="en-US" sz="800" b="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txBody>
                  <a:tcPr marL="0" marR="0" marT="0" marB="0" anchor="ctr">
                    <a:lnL>
                      <a:noFill/>
                    </a:lnL>
                    <a:lnR>
                      <a:noFill/>
                    </a:lnR>
                    <a:lnB w="12700" cap="flat" cmpd="sng" algn="ctr">
                      <a:solidFill>
                        <a:schemeClr val="accent1"/>
                      </a:solidFill>
                      <a:prstDash val="solid"/>
                      <a:round/>
                      <a:headEnd type="none" w="med" len="med"/>
                      <a:tailEnd type="none" w="med" len="med"/>
                    </a:lnB>
                  </a:tcPr>
                </a:tc>
                <a:tc>
                  <a:txBody>
                    <a:bodyPr/>
                    <a:lstStyle/>
                    <a:p>
                      <a:pPr algn="ctr"/>
                      <a:r>
                        <a:rPr kumimoji="1" lang="ja-JP" altLang="en-US" sz="800" b="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元</a:t>
                      </a:r>
                    </a:p>
                  </a:txBody>
                  <a:tcPr marL="0" marR="0" marT="0" marB="0" anchor="ctr">
                    <a:lnL>
                      <a:noFill/>
                    </a:lnL>
                    <a:lnR>
                      <a:noFill/>
                    </a:lnR>
                    <a:lnB w="12700" cap="flat" cmpd="sng" algn="ctr">
                      <a:solidFill>
                        <a:schemeClr val="accent1"/>
                      </a:solidFill>
                      <a:prstDash val="solid"/>
                      <a:round/>
                      <a:headEnd type="none" w="med" len="med"/>
                      <a:tailEnd type="none" w="med" len="med"/>
                    </a:lnB>
                  </a:tcPr>
                </a:tc>
                <a:tc>
                  <a:txBody>
                    <a:bodyPr/>
                    <a:lstStyle/>
                    <a:p>
                      <a:pPr algn="ctr"/>
                      <a:r>
                        <a:rPr kumimoji="1" lang="en-US" altLang="ja-JP" sz="800" b="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2</a:t>
                      </a:r>
                      <a:endParaRPr kumimoji="1" lang="ja-JP" altLang="en-US" sz="800" b="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txBody>
                  <a:tcPr marL="0" marR="0" marT="0" marB="0" anchor="ctr">
                    <a:lnL>
                      <a:noFill/>
                    </a:lnL>
                    <a:lnR>
                      <a:noFill/>
                    </a:lnR>
                    <a:lnB w="12700" cap="flat" cmpd="sng" algn="ctr">
                      <a:solidFill>
                        <a:schemeClr val="accent1"/>
                      </a:solidFill>
                      <a:prstDash val="solid"/>
                      <a:round/>
                      <a:headEnd type="none" w="med" len="med"/>
                      <a:tailEnd type="none" w="med" len="med"/>
                    </a:lnB>
                  </a:tcPr>
                </a:tc>
                <a:tc>
                  <a:txBody>
                    <a:bodyPr/>
                    <a:lstStyle/>
                    <a:p>
                      <a:pPr algn="ctr"/>
                      <a:r>
                        <a:rPr kumimoji="1" lang="ja-JP" altLang="en-US" sz="800" b="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３</a:t>
                      </a:r>
                    </a:p>
                  </a:txBody>
                  <a:tcPr marL="0" marR="0" marT="0" marB="0" anchor="ctr">
                    <a:lnL>
                      <a:noFill/>
                    </a:lnL>
                    <a:lnR>
                      <a:noFill/>
                    </a:lnR>
                    <a:lnB w="12700" cap="flat" cmpd="sng" algn="ctr">
                      <a:solidFill>
                        <a:schemeClr val="accent1"/>
                      </a:solidFill>
                      <a:prstDash val="solid"/>
                      <a:round/>
                      <a:headEnd type="none" w="med" len="med"/>
                      <a:tailEnd type="none" w="med" len="med"/>
                    </a:lnB>
                  </a:tcPr>
                </a:tc>
                <a:tc>
                  <a:txBody>
                    <a:bodyPr/>
                    <a:lstStyle/>
                    <a:p>
                      <a:pPr algn="ctr"/>
                      <a:r>
                        <a:rPr kumimoji="1" lang="en-US" altLang="ja-JP" sz="800" b="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4</a:t>
                      </a:r>
                      <a:endParaRPr kumimoji="1" lang="ja-JP" altLang="en-US" sz="800" b="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txBody>
                  <a:tcPr marL="0" marR="0" marT="0" marB="0" anchor="ctr">
                    <a:lnL>
                      <a:noFill/>
                    </a:lnL>
                    <a:lnR>
                      <a:noFill/>
                    </a:lnR>
                    <a:lnB w="12700" cap="flat" cmpd="sng" algn="ctr">
                      <a:solidFill>
                        <a:schemeClr val="accent1"/>
                      </a:solidFill>
                      <a:prstDash val="solid"/>
                      <a:round/>
                      <a:headEnd type="none" w="med" len="med"/>
                      <a:tailEnd type="none" w="med" len="med"/>
                    </a:lnB>
                  </a:tcPr>
                </a:tc>
                <a:tc>
                  <a:txBody>
                    <a:bodyPr/>
                    <a:lstStyle/>
                    <a:p>
                      <a:pPr algn="ctr"/>
                      <a:r>
                        <a:rPr kumimoji="1" lang="en-US" altLang="ja-JP" sz="800" b="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5</a:t>
                      </a:r>
                      <a:r>
                        <a:rPr kumimoji="1" lang="ja-JP" altLang="en-US" sz="800" b="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a:t>
                      </a:r>
                    </a:p>
                  </a:txBody>
                  <a:tcPr marL="0" marR="0" marT="0" marB="0" anchor="ctr">
                    <a:lnL>
                      <a:noFill/>
                    </a:lnL>
                    <a:lnR>
                      <a:noFill/>
                    </a:lnR>
                    <a:lnB w="12700" cap="flat" cmpd="sng" algn="ctr">
                      <a:solidFill>
                        <a:schemeClr val="accent1"/>
                      </a:solidFill>
                      <a:prstDash val="solid"/>
                      <a:round/>
                      <a:headEnd type="none" w="med" len="med"/>
                      <a:tailEnd type="none" w="med" len="med"/>
                    </a:lnB>
                  </a:tcPr>
                </a:tc>
                <a:extLst>
                  <a:ext uri="{0D108BD9-81ED-4DB2-BD59-A6C34878D82A}">
                    <a16:rowId xmlns:a16="http://schemas.microsoft.com/office/drawing/2014/main" val="10000"/>
                  </a:ext>
                </a:extLst>
              </a:tr>
              <a:tr h="291234">
                <a:tc>
                  <a:txBody>
                    <a:bodyPr/>
                    <a:lstStyle/>
                    <a:p>
                      <a:pPr algn="ctr"/>
                      <a:r>
                        <a:rPr kumimoji="1" lang="ja-JP" altLang="en-US" sz="7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尾数</a:t>
                      </a:r>
                      <a:endParaRPr kumimoji="1" lang="en-US" altLang="ja-JP" sz="7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txBody>
                  <a:tcPr marL="0" marR="0" marT="0" marB="0" anchor="ctr">
                    <a:lnR>
                      <a:noFill/>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a:txBody>
                    <a:bodyPr/>
                    <a:lstStyle/>
                    <a:p>
                      <a:pPr marL="0" indent="0" algn="ctr"/>
                      <a:r>
                        <a:rPr kumimoji="1" lang="en-US" altLang="ja-JP" sz="7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577</a:t>
                      </a:r>
                    </a:p>
                  </a:txBody>
                  <a:tcPr marL="0" marR="0" marT="0" marB="0" anchor="ctr">
                    <a:lnL>
                      <a:noFill/>
                    </a:lnL>
                    <a:lnR>
                      <a:noFill/>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a:txBody>
                    <a:bodyPr/>
                    <a:lstStyle/>
                    <a:p>
                      <a:pPr marL="0" indent="0" algn="ctr"/>
                      <a:r>
                        <a:rPr kumimoji="1" lang="en-US" altLang="ja-JP" sz="7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8,888</a:t>
                      </a:r>
                    </a:p>
                  </a:txBody>
                  <a:tcPr marL="0" marR="0" marT="0" marB="0" anchor="ctr">
                    <a:lnL>
                      <a:noFill/>
                    </a:lnL>
                    <a:lnR>
                      <a:noFill/>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a:txBody>
                    <a:bodyPr/>
                    <a:lstStyle/>
                    <a:p>
                      <a:pPr marL="0" indent="0" algn="ctr"/>
                      <a:r>
                        <a:rPr kumimoji="1" lang="en-US" altLang="ja-JP" sz="7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20,767</a:t>
                      </a:r>
                    </a:p>
                  </a:txBody>
                  <a:tcPr marL="0" marR="0" marT="0" marB="0" anchor="ctr">
                    <a:lnL>
                      <a:noFill/>
                    </a:lnL>
                    <a:lnR>
                      <a:noFill/>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a:txBody>
                    <a:bodyPr/>
                    <a:lstStyle/>
                    <a:p>
                      <a:pPr marL="0" indent="0" algn="ctr">
                        <a:tabLst/>
                      </a:pPr>
                      <a:r>
                        <a:rPr kumimoji="1" lang="en-US" altLang="ja-JP" sz="7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11,677</a:t>
                      </a:r>
                    </a:p>
                  </a:txBody>
                  <a:tcPr marL="0" marR="0" marT="0" marB="0" anchor="ctr">
                    <a:lnL>
                      <a:noFill/>
                    </a:lnL>
                    <a:lnR>
                      <a:noFill/>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a:txBody>
                    <a:bodyPr/>
                    <a:lstStyle/>
                    <a:p>
                      <a:pPr marL="0" indent="0" algn="ctr"/>
                      <a:r>
                        <a:rPr kumimoji="1" lang="en-US" altLang="ja-JP" sz="7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889</a:t>
                      </a:r>
                    </a:p>
                  </a:txBody>
                  <a:tcPr marL="0" marR="0" marT="0" marB="0" anchor="ctr">
                    <a:lnL>
                      <a:noFill/>
                    </a:lnL>
                    <a:lnR>
                      <a:noFill/>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a:txBody>
                    <a:bodyPr/>
                    <a:lstStyle/>
                    <a:p>
                      <a:pPr marL="0" indent="0" algn="ctr"/>
                      <a:r>
                        <a:rPr kumimoji="1" lang="en-US" altLang="ja-JP" sz="7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352</a:t>
                      </a:r>
                    </a:p>
                  </a:txBody>
                  <a:tcPr marL="0" marR="0" marT="0" marB="0" anchor="ctr">
                    <a:lnL>
                      <a:noFill/>
                    </a:lnL>
                    <a:lnR>
                      <a:noFill/>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a:txBody>
                    <a:bodyPr/>
                    <a:lstStyle/>
                    <a:p>
                      <a:pPr marL="0" indent="0" algn="ctr"/>
                      <a:r>
                        <a:rPr kumimoji="1" lang="en-US" altLang="ja-JP" sz="7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80</a:t>
                      </a:r>
                    </a:p>
                  </a:txBody>
                  <a:tcPr marL="0" marR="0" marT="0" marB="0" anchor="ctr">
                    <a:lnL>
                      <a:noFill/>
                    </a:lnL>
                    <a:lnR>
                      <a:noFill/>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a:txBody>
                    <a:bodyPr/>
                    <a:lstStyle/>
                    <a:p>
                      <a:pPr marL="0" indent="0" algn="ctr"/>
                      <a:r>
                        <a:rPr kumimoji="1" lang="ja-JP" altLang="en-US" sz="7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未確認</a:t>
                      </a:r>
                      <a:endParaRPr kumimoji="1" lang="en-US" altLang="ja-JP" sz="7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txBody>
                  <a:tcPr marL="0" marR="0" marT="0" marB="0" anchor="ctr">
                    <a:lnL>
                      <a:noFill/>
                    </a:lnL>
                    <a:lnR>
                      <a:noFill/>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tcPr>
                </a:tc>
                <a:extLst>
                  <a:ext uri="{0D108BD9-81ED-4DB2-BD59-A6C34878D82A}">
                    <a16:rowId xmlns:a16="http://schemas.microsoft.com/office/drawing/2014/main" val="10001"/>
                  </a:ext>
                </a:extLst>
              </a:tr>
            </a:tbl>
          </a:graphicData>
        </a:graphic>
      </p:graphicFrame>
      <p:sp>
        <p:nvSpPr>
          <p:cNvPr id="3" name="スライド番号プレースホルダー 2">
            <a:extLst>
              <a:ext uri="{FF2B5EF4-FFF2-40B4-BE49-F238E27FC236}">
                <a16:creationId xmlns:a16="http://schemas.microsoft.com/office/drawing/2014/main" id="{33055A00-6EEC-495B-876A-1E3EFA8CC97F}"/>
              </a:ext>
            </a:extLst>
          </p:cNvPr>
          <p:cNvSpPr>
            <a:spLocks noGrp="1"/>
          </p:cNvSpPr>
          <p:nvPr>
            <p:ph type="sldNum" sz="quarter" idx="12"/>
          </p:nvPr>
        </p:nvSpPr>
        <p:spPr>
          <a:xfrm>
            <a:off x="2762594" y="9614698"/>
            <a:ext cx="1600200" cy="291302"/>
          </a:xfrm>
        </p:spPr>
        <p:txBody>
          <a:bodyPr/>
          <a:lstStyle/>
          <a:p>
            <a:pPr algn="ctr"/>
            <a:fld id="{831CA8E7-D69B-4FB5-B8F3-0C5F199F2C37}" type="slidenum">
              <a:rPr kumimoji="1" lang="ja-JP" altLang="en-US" smtClean="0"/>
              <a:pPr algn="ctr"/>
              <a:t>18</a:t>
            </a:fld>
            <a:endParaRPr kumimoji="1" lang="ja-JP" altLang="en-US" dirty="0"/>
          </a:p>
        </p:txBody>
      </p:sp>
      <p:sp>
        <p:nvSpPr>
          <p:cNvPr id="12" name="テキスト ボックス 11">
            <a:extLst>
              <a:ext uri="{FF2B5EF4-FFF2-40B4-BE49-F238E27FC236}">
                <a16:creationId xmlns:a16="http://schemas.microsoft.com/office/drawing/2014/main" id="{6CA5FF4D-436F-4527-87C7-D7CF39F8A85C}"/>
              </a:ext>
            </a:extLst>
          </p:cNvPr>
          <p:cNvSpPr txBox="1"/>
          <p:nvPr/>
        </p:nvSpPr>
        <p:spPr>
          <a:xfrm>
            <a:off x="4499950" y="3930080"/>
            <a:ext cx="1828544" cy="230832"/>
          </a:xfrm>
          <a:prstGeom prst="rect">
            <a:avLst/>
          </a:prstGeom>
          <a:noFill/>
        </p:spPr>
        <p:txBody>
          <a:bodyPr wrap="square" rtlCol="0">
            <a:spAutoFit/>
          </a:bodyPr>
          <a:lstStyle/>
          <a:p>
            <a:pPr algn="ctr"/>
            <a:r>
              <a:rPr lang="ja-JP" altLang="en-US" sz="900" b="1" dirty="0">
                <a:latin typeface="Meiryo UI" panose="020B0604030504040204" pitchFamily="50" charset="-128"/>
                <a:ea typeface="Meiryo UI" panose="020B0604030504040204" pitchFamily="50" charset="-128"/>
                <a:cs typeface="Meiryo UI" panose="020B0604030504040204" pitchFamily="50" charset="-128"/>
              </a:rPr>
              <a:t>　イタセンパラ</a:t>
            </a:r>
            <a:endParaRPr kumimoji="1" lang="en-US" altLang="ja-JP" sz="900" b="1" dirty="0">
              <a:latin typeface="Meiryo UI" panose="020B0604030504040204" pitchFamily="50" charset="-128"/>
              <a:ea typeface="Meiryo UI" panose="020B0604030504040204" pitchFamily="50" charset="-128"/>
              <a:cs typeface="Meiryo UI" panose="020B0604030504040204" pitchFamily="50" charset="-128"/>
            </a:endParaRPr>
          </a:p>
        </p:txBody>
      </p:sp>
      <p:pic>
        <p:nvPicPr>
          <p:cNvPr id="6" name="図 5">
            <a:extLst>
              <a:ext uri="{FF2B5EF4-FFF2-40B4-BE49-F238E27FC236}">
                <a16:creationId xmlns:a16="http://schemas.microsoft.com/office/drawing/2014/main" id="{020DEBFB-A2D6-45FB-8E6B-39E730C93E2D}"/>
              </a:ext>
            </a:extLst>
          </p:cNvPr>
          <p:cNvPicPr>
            <a:picLocks noChangeAspect="1"/>
          </p:cNvPicPr>
          <p:nvPr/>
        </p:nvPicPr>
        <p:blipFill>
          <a:blip r:embed="rId3"/>
          <a:stretch>
            <a:fillRect/>
          </a:stretch>
        </p:blipFill>
        <p:spPr>
          <a:xfrm>
            <a:off x="4513204" y="2613840"/>
            <a:ext cx="2001370" cy="1277768"/>
          </a:xfrm>
          <a:prstGeom prst="rect">
            <a:avLst/>
          </a:prstGeom>
        </p:spPr>
      </p:pic>
    </p:spTree>
    <p:extLst>
      <p:ext uri="{BB962C8B-B14F-4D97-AF65-F5344CB8AC3E}">
        <p14:creationId xmlns:p14="http://schemas.microsoft.com/office/powerpoint/2010/main" val="259543140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B7949ACB-AB47-4E35-B43D-83390569A141}"/>
              </a:ext>
            </a:extLst>
          </p:cNvPr>
          <p:cNvSpPr>
            <a:spLocks noGrp="1"/>
          </p:cNvSpPr>
          <p:nvPr>
            <p:ph type="sldNum" sz="quarter" idx="12"/>
          </p:nvPr>
        </p:nvSpPr>
        <p:spPr/>
        <p:txBody>
          <a:bodyPr/>
          <a:lstStyle/>
          <a:p>
            <a:fld id="{831CA8E7-D69B-4FB5-B8F3-0C5F199F2C37}" type="slidenum">
              <a:rPr kumimoji="1" lang="ja-JP" altLang="en-US" smtClean="0"/>
              <a:t>19</a:t>
            </a:fld>
            <a:endParaRPr kumimoji="1" lang="ja-JP" altLang="en-US"/>
          </a:p>
        </p:txBody>
      </p:sp>
      <p:pic>
        <p:nvPicPr>
          <p:cNvPr id="7" name="図 6">
            <a:extLst>
              <a:ext uri="{FF2B5EF4-FFF2-40B4-BE49-F238E27FC236}">
                <a16:creationId xmlns:a16="http://schemas.microsoft.com/office/drawing/2014/main" id="{BF99B3F7-3B22-428E-8358-D103BC90AF2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05913"/>
            <a:ext cx="6858000" cy="9694174"/>
          </a:xfrm>
          <a:prstGeom prst="rect">
            <a:avLst/>
          </a:prstGeom>
        </p:spPr>
      </p:pic>
    </p:spTree>
    <p:extLst>
      <p:ext uri="{BB962C8B-B14F-4D97-AF65-F5344CB8AC3E}">
        <p14:creationId xmlns:p14="http://schemas.microsoft.com/office/powerpoint/2010/main" val="3531492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3976D30E-952C-4909-BBF2-997E7015CF52}"/>
              </a:ext>
            </a:extLst>
          </p:cNvPr>
          <p:cNvSpPr txBox="1"/>
          <p:nvPr/>
        </p:nvSpPr>
        <p:spPr>
          <a:xfrm>
            <a:off x="2875001" y="344488"/>
            <a:ext cx="1107997" cy="369332"/>
          </a:xfrm>
          <a:prstGeom prst="rect">
            <a:avLst/>
          </a:prstGeom>
          <a:noFill/>
        </p:spPr>
        <p:txBody>
          <a:bodyPr wrap="none" rtlCol="0">
            <a:spAutoFit/>
          </a:bodyPr>
          <a:lstStyle/>
          <a:p>
            <a:pPr algn="ctr"/>
            <a:r>
              <a:rPr kumimoji="1" lang="ja-JP" altLang="en-US" dirty="0">
                <a:latin typeface="Meiryo UI" panose="020B0604030504040204" pitchFamily="50" charset="-128"/>
                <a:ea typeface="Meiryo UI" panose="020B0604030504040204" pitchFamily="50" charset="-128"/>
                <a:cs typeface="Meiryo UI" panose="020B0604030504040204" pitchFamily="50" charset="-128"/>
              </a:rPr>
              <a:t>目　　　次</a:t>
            </a:r>
            <a:endParaRPr kumimoji="1" lang="en-US" altLang="ja-JP" dirty="0">
              <a:latin typeface="Meiryo UI" panose="020B0604030504040204" pitchFamily="50" charset="-128"/>
              <a:ea typeface="Meiryo UI" panose="020B0604030504040204" pitchFamily="50" charset="-128"/>
              <a:cs typeface="Meiryo UI" panose="020B0604030504040204" pitchFamily="50" charset="-128"/>
            </a:endParaRPr>
          </a:p>
        </p:txBody>
      </p:sp>
      <p:graphicFrame>
        <p:nvGraphicFramePr>
          <p:cNvPr id="11" name="表 11">
            <a:extLst>
              <a:ext uri="{FF2B5EF4-FFF2-40B4-BE49-F238E27FC236}">
                <a16:creationId xmlns:a16="http://schemas.microsoft.com/office/drawing/2014/main" id="{6C6ABFA3-C366-4E6B-BB89-0EE862F34CE2}"/>
              </a:ext>
            </a:extLst>
          </p:cNvPr>
          <p:cNvGraphicFramePr>
            <a:graphicFrameLocks noGrp="1"/>
          </p:cNvGraphicFramePr>
          <p:nvPr>
            <p:ph idx="1"/>
            <p:extLst>
              <p:ext uri="{D42A27DB-BD31-4B8C-83A1-F6EECF244321}">
                <p14:modId xmlns:p14="http://schemas.microsoft.com/office/powerpoint/2010/main" val="1725887179"/>
              </p:ext>
            </p:extLst>
          </p:nvPr>
        </p:nvGraphicFramePr>
        <p:xfrm>
          <a:off x="342899" y="992560"/>
          <a:ext cx="6172200" cy="8382000"/>
        </p:xfrm>
        <a:graphic>
          <a:graphicData uri="http://schemas.openxmlformats.org/drawingml/2006/table">
            <a:tbl>
              <a:tblPr firstRow="1" bandRow="1">
                <a:tableStyleId>{5C22544A-7EE6-4342-B048-85BDC9FD1C3A}</a:tableStyleId>
              </a:tblPr>
              <a:tblGrid>
                <a:gridCol w="493813">
                  <a:extLst>
                    <a:ext uri="{9D8B030D-6E8A-4147-A177-3AD203B41FA5}">
                      <a16:colId xmlns:a16="http://schemas.microsoft.com/office/drawing/2014/main" val="3607004151"/>
                    </a:ext>
                  </a:extLst>
                </a:gridCol>
                <a:gridCol w="5112568">
                  <a:extLst>
                    <a:ext uri="{9D8B030D-6E8A-4147-A177-3AD203B41FA5}">
                      <a16:colId xmlns:a16="http://schemas.microsoft.com/office/drawing/2014/main" val="1026740004"/>
                    </a:ext>
                  </a:extLst>
                </a:gridCol>
                <a:gridCol w="565819">
                  <a:extLst>
                    <a:ext uri="{9D8B030D-6E8A-4147-A177-3AD203B41FA5}">
                      <a16:colId xmlns:a16="http://schemas.microsoft.com/office/drawing/2014/main" val="499052460"/>
                    </a:ext>
                  </a:extLst>
                </a:gridCol>
              </a:tblGrid>
              <a:tr h="334640">
                <a:tc>
                  <a:txBody>
                    <a:bodyPr/>
                    <a:lstStyle/>
                    <a:p>
                      <a:r>
                        <a:rPr kumimoji="1" lang="ja-JP" altLang="en-US" sz="1000" b="0" dirty="0">
                          <a:solidFill>
                            <a:schemeClr val="tx1"/>
                          </a:solidFill>
                        </a:rPr>
                        <a:t>施策</a:t>
                      </a:r>
                    </a:p>
                    <a:p>
                      <a:r>
                        <a:rPr kumimoji="1" lang="ja-JP" altLang="en-US" sz="1000" b="0" dirty="0">
                          <a:solidFill>
                            <a:schemeClr val="tx1"/>
                          </a:solidFill>
                        </a:rPr>
                        <a:t>体系</a:t>
                      </a:r>
                    </a:p>
                  </a:txBody>
                  <a:tcPr anchor="ctr"/>
                </a:tc>
                <a:tc>
                  <a:txBody>
                    <a:bodyPr/>
                    <a:lstStyle/>
                    <a:p>
                      <a:pPr algn="ctr"/>
                      <a:r>
                        <a:rPr kumimoji="1" lang="ja-JP" altLang="en-US" sz="1200" b="0" dirty="0">
                          <a:solidFill>
                            <a:schemeClr val="tx1"/>
                          </a:solidFill>
                        </a:rPr>
                        <a:t>施　　　　　　策</a:t>
                      </a:r>
                    </a:p>
                  </a:txBody>
                  <a:tcPr anchor="ctr"/>
                </a:tc>
                <a:tc>
                  <a:txBody>
                    <a:bodyPr/>
                    <a:lstStyle/>
                    <a:p>
                      <a:r>
                        <a:rPr kumimoji="1" lang="ja-JP" altLang="en-US" sz="1000" b="0" dirty="0">
                          <a:solidFill>
                            <a:schemeClr val="tx1"/>
                          </a:solidFill>
                        </a:rPr>
                        <a:t>ページ</a:t>
                      </a:r>
                    </a:p>
                  </a:txBody>
                  <a:tcPr anchor="ctr"/>
                </a:tc>
                <a:extLst>
                  <a:ext uri="{0D108BD9-81ED-4DB2-BD59-A6C34878D82A}">
                    <a16:rowId xmlns:a16="http://schemas.microsoft.com/office/drawing/2014/main" val="426919458"/>
                  </a:ext>
                </a:extLst>
              </a:tr>
              <a:tr h="370840">
                <a:tc rowSpan="3">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1200" dirty="0"/>
                        <a:t>① 大阪の水産業の成長産業化</a:t>
                      </a:r>
                      <a:endParaRPr kumimoji="1" lang="ja-JP" altLang="en-US" sz="1200" b="0" dirty="0">
                        <a:solidFill>
                          <a:schemeClr val="tx1"/>
                        </a:solidFill>
                      </a:endParaRPr>
                    </a:p>
                  </a:txBody>
                  <a:tcPr vert="eaVert"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000" u="sng" dirty="0"/>
                        <a:t>1-1) </a:t>
                      </a:r>
                      <a:r>
                        <a:rPr kumimoji="1" lang="ja-JP" altLang="en-US" sz="1000" u="sng" dirty="0"/>
                        <a:t>漁獲量の維持・向上に資する取組</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000" u="sng" dirty="0"/>
                    </a:p>
                    <a:p>
                      <a:pPr algn="l" fontAlgn="ctr"/>
                      <a:r>
                        <a:rPr lang="en-US" altLang="ja-JP" sz="1000" b="0" u="none" strike="noStrike" dirty="0">
                          <a:solidFill>
                            <a:schemeClr val="tx1"/>
                          </a:solidFill>
                          <a:effectLst/>
                        </a:rPr>
                        <a:t> 1.</a:t>
                      </a:r>
                      <a:r>
                        <a:rPr lang="ja-JP" altLang="en-US" sz="1000" b="0" u="none" strike="noStrike" dirty="0">
                          <a:solidFill>
                            <a:schemeClr val="tx1"/>
                          </a:solidFill>
                          <a:effectLst/>
                        </a:rPr>
                        <a:t>広域的な漁場整備（藻場ブロックの設置等）の推進</a:t>
                      </a:r>
                    </a:p>
                    <a:p>
                      <a:pPr algn="l" fontAlgn="ctr"/>
                      <a:endParaRPr lang="ja-JP" altLang="en-US" sz="1000" b="0" u="none" strike="noStrike" dirty="0">
                        <a:solidFill>
                          <a:schemeClr val="tx1"/>
                        </a:solidFill>
                        <a:effectLst/>
                      </a:endParaRPr>
                    </a:p>
                    <a:p>
                      <a:pPr algn="l" fontAlgn="ctr"/>
                      <a:r>
                        <a:rPr lang="en-US" altLang="ja-JP" sz="1000" b="0" u="none" strike="noStrike" dirty="0">
                          <a:solidFill>
                            <a:schemeClr val="tx1"/>
                          </a:solidFill>
                          <a:effectLst/>
                        </a:rPr>
                        <a:t> 2.</a:t>
                      </a:r>
                      <a:r>
                        <a:rPr lang="ja-JP" altLang="en-US" sz="1000" b="0" u="none" strike="noStrike" dirty="0">
                          <a:solidFill>
                            <a:schemeClr val="tx1"/>
                          </a:solidFill>
                          <a:effectLst/>
                        </a:rPr>
                        <a:t>栽培漁業の推進</a:t>
                      </a:r>
                    </a:p>
                    <a:p>
                      <a:pPr marL="0" marR="0" lvl="0" indent="0" algn="l" defTabSz="914400" rtl="0" eaLnBrk="1" fontAlgn="ctr" latinLnBrk="0" hangingPunct="1">
                        <a:lnSpc>
                          <a:spcPct val="100000"/>
                        </a:lnSpc>
                        <a:spcBef>
                          <a:spcPts val="0"/>
                        </a:spcBef>
                        <a:spcAft>
                          <a:spcPts val="0"/>
                        </a:spcAft>
                        <a:buClrTx/>
                        <a:buSzTx/>
                        <a:buFontTx/>
                        <a:buNone/>
                        <a:tabLst/>
                        <a:defRPr/>
                      </a:pPr>
                      <a:endParaRPr lang="ja-JP" altLang="en-US" sz="1000" b="0" u="none" strike="noStrike" dirty="0">
                        <a:solidFill>
                          <a:schemeClr val="tx1"/>
                        </a:solidFill>
                        <a:effectLst/>
                      </a:endParaRPr>
                    </a:p>
                    <a:p>
                      <a:pPr marL="0" marR="0" lvl="0" indent="0" algn="l" defTabSz="914400" rtl="0" eaLnBrk="1" fontAlgn="ctr" latinLnBrk="0" hangingPunct="1">
                        <a:lnSpc>
                          <a:spcPct val="100000"/>
                        </a:lnSpc>
                        <a:spcBef>
                          <a:spcPts val="0"/>
                        </a:spcBef>
                        <a:spcAft>
                          <a:spcPts val="0"/>
                        </a:spcAft>
                        <a:buClrTx/>
                        <a:buSzTx/>
                        <a:buFontTx/>
                        <a:buNone/>
                        <a:tabLst/>
                        <a:defRPr/>
                      </a:pPr>
                      <a:r>
                        <a:rPr lang="en-US" altLang="ja-JP" sz="1000" b="0" u="none" strike="noStrike" dirty="0">
                          <a:solidFill>
                            <a:schemeClr val="tx1"/>
                          </a:solidFill>
                          <a:effectLst/>
                        </a:rPr>
                        <a:t> 3.</a:t>
                      </a:r>
                      <a:r>
                        <a:rPr lang="ja-JP" altLang="en-US" sz="1000" b="0" u="none" strike="noStrike" dirty="0">
                          <a:solidFill>
                            <a:schemeClr val="tx1"/>
                          </a:solidFill>
                          <a:effectLst/>
                        </a:rPr>
                        <a:t>科学的知見に基づく水産資源の適切な管理</a:t>
                      </a:r>
                      <a:endParaRPr lang="ja-JP" altLang="en-US" sz="100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a:p>
                      <a:pPr marL="0" marR="0" lvl="0" indent="0" algn="l" defTabSz="914400" rtl="0" eaLnBrk="1" fontAlgn="ctr" latinLnBrk="0" hangingPunct="1">
                        <a:lnSpc>
                          <a:spcPct val="100000"/>
                        </a:lnSpc>
                        <a:spcBef>
                          <a:spcPts val="0"/>
                        </a:spcBef>
                        <a:spcAft>
                          <a:spcPts val="0"/>
                        </a:spcAft>
                        <a:buClrTx/>
                        <a:buSzTx/>
                        <a:buFontTx/>
                        <a:buNone/>
                        <a:tabLst/>
                        <a:defRPr/>
                      </a:pPr>
                      <a:endParaRPr lang="ja-JP" altLang="en-US" sz="1000" b="0" u="none" strike="noStrike" dirty="0">
                        <a:solidFill>
                          <a:schemeClr val="tx1"/>
                        </a:solidFill>
                        <a:effectLst/>
                      </a:endParaRPr>
                    </a:p>
                    <a:p>
                      <a:pPr marL="0" marR="0" lvl="0" indent="0" algn="l" defTabSz="914400" rtl="0" eaLnBrk="1" fontAlgn="ctr" latinLnBrk="0" hangingPunct="1">
                        <a:lnSpc>
                          <a:spcPct val="100000"/>
                        </a:lnSpc>
                        <a:spcBef>
                          <a:spcPts val="0"/>
                        </a:spcBef>
                        <a:spcAft>
                          <a:spcPts val="0"/>
                        </a:spcAft>
                        <a:buClrTx/>
                        <a:buSzTx/>
                        <a:buFontTx/>
                        <a:buNone/>
                        <a:tabLst/>
                        <a:defRPr/>
                      </a:pPr>
                      <a:r>
                        <a:rPr lang="en-US" altLang="ja-JP" sz="1000" b="0" u="none" strike="noStrike" dirty="0">
                          <a:solidFill>
                            <a:schemeClr val="tx1"/>
                          </a:solidFill>
                          <a:effectLst/>
                        </a:rPr>
                        <a:t> 4.</a:t>
                      </a:r>
                      <a:r>
                        <a:rPr lang="ja-JP" altLang="en-US" sz="1000" b="0" u="none" strike="noStrike" dirty="0">
                          <a:solidFill>
                            <a:schemeClr val="tx1"/>
                          </a:solidFill>
                          <a:effectLst/>
                        </a:rPr>
                        <a:t>適正な漁業秩序の維持による水産資源の保護</a:t>
                      </a:r>
                      <a:endParaRPr lang="ja-JP" altLang="en-US" sz="100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a:p>
                      <a:pPr algn="l" fontAlgn="ctr"/>
                      <a:endParaRPr lang="ja-JP" altLang="en-US" sz="1000" b="0" u="none" strike="noStrike" dirty="0">
                        <a:solidFill>
                          <a:schemeClr val="tx1"/>
                        </a:solidFill>
                        <a:effectLst/>
                      </a:endParaRPr>
                    </a:p>
                    <a:p>
                      <a:pPr algn="l" fontAlgn="ctr"/>
                      <a:r>
                        <a:rPr lang="en-US" altLang="ja-JP" sz="1000" b="0" u="none" strike="noStrike" dirty="0">
                          <a:solidFill>
                            <a:schemeClr val="tx1"/>
                          </a:solidFill>
                          <a:effectLst/>
                        </a:rPr>
                        <a:t> 5.</a:t>
                      </a:r>
                      <a:r>
                        <a:rPr lang="ja-JP" altLang="en-US" sz="1000" b="0" u="none" strike="noStrike" dirty="0">
                          <a:solidFill>
                            <a:schemeClr val="tx1"/>
                          </a:solidFill>
                          <a:effectLst/>
                        </a:rPr>
                        <a:t>新たな海面養殖の展開</a:t>
                      </a:r>
                    </a:p>
                    <a:p>
                      <a:pPr algn="l" fontAlgn="ctr"/>
                      <a:endParaRPr lang="ja-JP" altLang="en-US" sz="100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ja-JP" sz="100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 6.</a:t>
                      </a:r>
                      <a:r>
                        <a:rPr lang="ja-JP" altLang="en-US" sz="100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その他水産資源の増大に向けた取組</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000" u="sng" dirty="0"/>
                    </a:p>
                    <a:p>
                      <a:endParaRPr kumimoji="1" lang="ja-JP" altLang="en-US" sz="1000" b="0" dirty="0">
                        <a:solidFill>
                          <a:schemeClr val="tx1"/>
                        </a:solidFill>
                      </a:endParaRPr>
                    </a:p>
                  </a:txBody>
                  <a:tcPr/>
                </a:tc>
                <a:tc>
                  <a:txBody>
                    <a:bodyPr/>
                    <a:lstStyle/>
                    <a:p>
                      <a:pPr algn="ctr"/>
                      <a:r>
                        <a:rPr kumimoji="1" lang="en-US" altLang="ja-JP" sz="1000" b="0" dirty="0">
                          <a:solidFill>
                            <a:schemeClr val="tx1"/>
                          </a:solidFill>
                        </a:rPr>
                        <a:t>4</a:t>
                      </a:r>
                    </a:p>
                    <a:p>
                      <a:pPr algn="ctr"/>
                      <a:endParaRPr kumimoji="1" lang="en-US" altLang="ja-JP" sz="1000" b="0" dirty="0">
                        <a:solidFill>
                          <a:schemeClr val="tx1"/>
                        </a:solidFill>
                      </a:endParaRPr>
                    </a:p>
                    <a:p>
                      <a:pPr algn="ctr"/>
                      <a:r>
                        <a:rPr kumimoji="1" lang="en-US" altLang="ja-JP" sz="1000" b="0" dirty="0">
                          <a:solidFill>
                            <a:schemeClr val="tx1"/>
                          </a:solidFill>
                        </a:rPr>
                        <a:t>4</a:t>
                      </a:r>
                    </a:p>
                    <a:p>
                      <a:pPr algn="ctr"/>
                      <a:endParaRPr kumimoji="1" lang="en-US" altLang="ja-JP" sz="1000" b="0" dirty="0">
                        <a:solidFill>
                          <a:schemeClr val="tx1"/>
                        </a:solidFill>
                      </a:endParaRPr>
                    </a:p>
                    <a:p>
                      <a:pPr algn="ctr"/>
                      <a:r>
                        <a:rPr kumimoji="1" lang="en-US" altLang="ja-JP" sz="1000" b="0" dirty="0">
                          <a:solidFill>
                            <a:schemeClr val="tx1"/>
                          </a:solidFill>
                        </a:rPr>
                        <a:t>5</a:t>
                      </a:r>
                    </a:p>
                    <a:p>
                      <a:pPr algn="ctr"/>
                      <a:endParaRPr kumimoji="1" lang="en-US" altLang="ja-JP" sz="1000" b="0" dirty="0">
                        <a:solidFill>
                          <a:schemeClr val="tx1"/>
                        </a:solidFill>
                      </a:endParaRPr>
                    </a:p>
                    <a:p>
                      <a:pPr algn="ctr"/>
                      <a:r>
                        <a:rPr kumimoji="1" lang="en-US" altLang="ja-JP" sz="1000" b="0" dirty="0">
                          <a:solidFill>
                            <a:schemeClr val="tx1"/>
                          </a:solidFill>
                        </a:rPr>
                        <a:t>6</a:t>
                      </a:r>
                    </a:p>
                    <a:p>
                      <a:pPr algn="ctr"/>
                      <a:endParaRPr kumimoji="1" lang="en-US" altLang="ja-JP" sz="1000" b="0" dirty="0">
                        <a:solidFill>
                          <a:schemeClr val="tx1"/>
                        </a:solidFill>
                      </a:endParaRPr>
                    </a:p>
                    <a:p>
                      <a:pPr algn="ctr"/>
                      <a:r>
                        <a:rPr kumimoji="1" lang="en-US" altLang="ja-JP" sz="1000" b="0" dirty="0">
                          <a:solidFill>
                            <a:schemeClr val="tx1"/>
                          </a:solidFill>
                        </a:rPr>
                        <a:t>7</a:t>
                      </a:r>
                    </a:p>
                    <a:p>
                      <a:pPr algn="ctr"/>
                      <a:endParaRPr kumimoji="1" lang="en-US" altLang="ja-JP" sz="1000" b="0" dirty="0">
                        <a:solidFill>
                          <a:schemeClr val="tx1"/>
                        </a:solidFill>
                      </a:endParaRPr>
                    </a:p>
                    <a:p>
                      <a:pPr algn="ctr"/>
                      <a:r>
                        <a:rPr kumimoji="1" lang="en-US" altLang="ja-JP" sz="1000" b="0" dirty="0">
                          <a:solidFill>
                            <a:schemeClr val="tx1"/>
                          </a:solidFill>
                        </a:rPr>
                        <a:t>8</a:t>
                      </a:r>
                      <a:endParaRPr kumimoji="1" lang="ja-JP" altLang="en-US" sz="1000" b="0" dirty="0">
                        <a:solidFill>
                          <a:schemeClr val="tx1"/>
                        </a:solidFill>
                      </a:endParaRPr>
                    </a:p>
                    <a:p>
                      <a:pPr algn="ctr"/>
                      <a:endParaRPr kumimoji="1" lang="ja-JP" altLang="en-US" sz="1000" b="0" dirty="0">
                        <a:solidFill>
                          <a:schemeClr val="tx1"/>
                        </a:solidFill>
                      </a:endParaRPr>
                    </a:p>
                    <a:p>
                      <a:pPr algn="ctr"/>
                      <a:r>
                        <a:rPr kumimoji="1" lang="en-US" altLang="ja-JP" sz="1000" b="0" dirty="0">
                          <a:solidFill>
                            <a:schemeClr val="tx1"/>
                          </a:solidFill>
                        </a:rPr>
                        <a:t>8</a:t>
                      </a:r>
                    </a:p>
                    <a:p>
                      <a:pPr algn="ctr"/>
                      <a:endParaRPr kumimoji="1" lang="en-US" altLang="ja-JP" sz="1000" b="0" dirty="0">
                        <a:solidFill>
                          <a:schemeClr val="tx1"/>
                        </a:solidFill>
                      </a:endParaRPr>
                    </a:p>
                    <a:p>
                      <a:pPr algn="ctr"/>
                      <a:endParaRPr kumimoji="1" lang="ja-JP" altLang="en-US" sz="1000" b="0" dirty="0">
                        <a:solidFill>
                          <a:schemeClr val="tx1"/>
                        </a:solidFill>
                      </a:endParaRPr>
                    </a:p>
                  </a:txBody>
                  <a:tcPr/>
                </a:tc>
                <a:extLst>
                  <a:ext uri="{0D108BD9-81ED-4DB2-BD59-A6C34878D82A}">
                    <a16:rowId xmlns:a16="http://schemas.microsoft.com/office/drawing/2014/main" val="1715447919"/>
                  </a:ext>
                </a:extLst>
              </a:tr>
              <a:tr h="370840">
                <a:tc vMerge="1">
                  <a:txBody>
                    <a:bodyPr/>
                    <a:lstStyle/>
                    <a:p>
                      <a:pPr algn="ctr"/>
                      <a:endParaRPr kumimoji="1" lang="ja-JP" altLang="en-US" sz="1000" b="0" dirty="0">
                        <a:solidFill>
                          <a:schemeClr val="tx1"/>
                        </a:solidFill>
                      </a:endParaRPr>
                    </a:p>
                  </a:txBody>
                  <a:tcPr vert="eaVert"/>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000" u="sng" dirty="0"/>
                        <a:t>1-2) </a:t>
                      </a:r>
                      <a:r>
                        <a:rPr kumimoji="1" lang="ja-JP" altLang="en-US" sz="1000" u="sng" dirty="0"/>
                        <a:t>大阪漁業の競争力強化に資する取組</a:t>
                      </a:r>
                    </a:p>
                    <a:p>
                      <a:endParaRPr kumimoji="1" lang="ja-JP" altLang="en-US" sz="1000" b="0" dirty="0">
                        <a:solidFill>
                          <a:schemeClr val="tx1"/>
                        </a:solidFill>
                      </a:endParaRPr>
                    </a:p>
                    <a:p>
                      <a:pPr algn="l" fontAlgn="ctr"/>
                      <a:r>
                        <a:rPr lang="en-US" altLang="ja-JP" sz="1000" b="0" u="none" strike="noStrike" dirty="0">
                          <a:solidFill>
                            <a:schemeClr val="tx1"/>
                          </a:solidFill>
                          <a:effectLst/>
                        </a:rPr>
                        <a:t> 7.ICT</a:t>
                      </a:r>
                      <a:r>
                        <a:rPr lang="ja-JP" altLang="en-US" sz="1000" b="0" u="none" strike="noStrike" dirty="0">
                          <a:solidFill>
                            <a:schemeClr val="tx1"/>
                          </a:solidFill>
                          <a:effectLst/>
                        </a:rPr>
                        <a:t>等を活用した効率的・効果的な販売</a:t>
                      </a:r>
                      <a:endParaRPr lang="en-US" altLang="ja-JP" sz="1000" b="0" u="none" strike="noStrike" dirty="0">
                        <a:solidFill>
                          <a:schemeClr val="tx1"/>
                        </a:solidFill>
                        <a:effectLst/>
                      </a:endParaRPr>
                    </a:p>
                    <a:p>
                      <a:pPr algn="l" fontAlgn="ctr"/>
                      <a:endParaRPr lang="en-US" altLang="ja-JP" sz="100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a:p>
                      <a:pPr algn="l" fontAlgn="ctr"/>
                      <a:r>
                        <a:rPr lang="ja-JP" altLang="en-US" sz="100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 </a:t>
                      </a:r>
                      <a:r>
                        <a:rPr lang="en-US" altLang="ja-JP" sz="100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8.</a:t>
                      </a:r>
                      <a:r>
                        <a:rPr lang="ja-JP" altLang="en-US" sz="100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付加価値向上のためのブランド化や</a:t>
                      </a:r>
                      <a:r>
                        <a:rPr lang="en-US" altLang="ja-JP" sz="100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6</a:t>
                      </a:r>
                      <a:r>
                        <a:rPr lang="ja-JP" altLang="en-US" sz="100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次産業化の推進</a:t>
                      </a:r>
                    </a:p>
                    <a:p>
                      <a:pPr marL="0" marR="0" lvl="0" indent="0" algn="l" defTabSz="914400" rtl="0" eaLnBrk="1" fontAlgn="ctr" latinLnBrk="0" hangingPunct="1">
                        <a:lnSpc>
                          <a:spcPct val="100000"/>
                        </a:lnSpc>
                        <a:spcBef>
                          <a:spcPts val="0"/>
                        </a:spcBef>
                        <a:spcAft>
                          <a:spcPts val="0"/>
                        </a:spcAft>
                        <a:buClrTx/>
                        <a:buSzTx/>
                        <a:buFontTx/>
                        <a:buNone/>
                        <a:tabLst/>
                        <a:defRPr/>
                      </a:pPr>
                      <a:endParaRPr lang="en-US" altLang="ja-JP" sz="100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a:p>
                      <a:pPr marL="0" marR="0" lvl="0" indent="0" algn="l" defTabSz="914400" rtl="0" eaLnBrk="1" fontAlgn="ctr" latinLnBrk="0" hangingPunct="1">
                        <a:lnSpc>
                          <a:spcPct val="100000"/>
                        </a:lnSpc>
                        <a:spcBef>
                          <a:spcPts val="0"/>
                        </a:spcBef>
                        <a:spcAft>
                          <a:spcPts val="0"/>
                        </a:spcAft>
                        <a:buClrTx/>
                        <a:buSzTx/>
                        <a:buFontTx/>
                        <a:buNone/>
                        <a:tabLst/>
                        <a:defRPr/>
                      </a:pPr>
                      <a:r>
                        <a:rPr lang="en-US" altLang="ja-JP" sz="100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 9.</a:t>
                      </a:r>
                      <a:r>
                        <a:rPr lang="ja-JP" altLang="en-US" sz="100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地域の特性を活かした所得向上の取組</a:t>
                      </a:r>
                    </a:p>
                    <a:p>
                      <a:pPr marL="0" marR="0" lvl="0" indent="0" algn="l" defTabSz="914400" rtl="0" eaLnBrk="1" fontAlgn="ctr" latinLnBrk="0" hangingPunct="1">
                        <a:lnSpc>
                          <a:spcPct val="100000"/>
                        </a:lnSpc>
                        <a:spcBef>
                          <a:spcPts val="0"/>
                        </a:spcBef>
                        <a:spcAft>
                          <a:spcPts val="0"/>
                        </a:spcAft>
                        <a:buClrTx/>
                        <a:buSzTx/>
                        <a:buFontTx/>
                        <a:buNone/>
                        <a:tabLst/>
                        <a:defRPr/>
                      </a:pPr>
                      <a:endParaRPr lang="en-US" altLang="ja-JP" sz="100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a:p>
                      <a:pPr marL="0" marR="0" lvl="0" indent="0" algn="l" defTabSz="914400" rtl="0" eaLnBrk="1" fontAlgn="ctr" latinLnBrk="0" hangingPunct="1">
                        <a:lnSpc>
                          <a:spcPct val="100000"/>
                        </a:lnSpc>
                        <a:spcBef>
                          <a:spcPts val="0"/>
                        </a:spcBef>
                        <a:spcAft>
                          <a:spcPts val="0"/>
                        </a:spcAft>
                        <a:buClrTx/>
                        <a:buSzTx/>
                        <a:buFontTx/>
                        <a:buNone/>
                        <a:tabLst/>
                        <a:defRPr/>
                      </a:pPr>
                      <a:r>
                        <a:rPr lang="en-US" altLang="ja-JP" sz="100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10.</a:t>
                      </a:r>
                      <a:r>
                        <a:rPr lang="ja-JP" altLang="en-US" sz="100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漁業協同組合の事業・経営基盤の強化</a:t>
                      </a:r>
                    </a:p>
                    <a:p>
                      <a:pPr marL="0" marR="0" lvl="0" indent="0" algn="l" defTabSz="914400" rtl="0" eaLnBrk="1" fontAlgn="ctr" latinLnBrk="0" hangingPunct="1">
                        <a:lnSpc>
                          <a:spcPct val="100000"/>
                        </a:lnSpc>
                        <a:spcBef>
                          <a:spcPts val="0"/>
                        </a:spcBef>
                        <a:spcAft>
                          <a:spcPts val="0"/>
                        </a:spcAft>
                        <a:buClrTx/>
                        <a:buSzTx/>
                        <a:buFontTx/>
                        <a:buNone/>
                        <a:tabLst/>
                        <a:defRPr/>
                      </a:pPr>
                      <a:endParaRPr lang="en-US" altLang="ja-JP" sz="100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a:p>
                      <a:pPr marL="0" marR="0" lvl="0" indent="0" algn="l" defTabSz="914400" rtl="0" eaLnBrk="1" fontAlgn="ctr" latinLnBrk="0" hangingPunct="1">
                        <a:lnSpc>
                          <a:spcPct val="100000"/>
                        </a:lnSpc>
                        <a:spcBef>
                          <a:spcPts val="0"/>
                        </a:spcBef>
                        <a:spcAft>
                          <a:spcPts val="0"/>
                        </a:spcAft>
                        <a:buClrTx/>
                        <a:buSzTx/>
                        <a:buFontTx/>
                        <a:buNone/>
                        <a:tabLst/>
                        <a:defRPr/>
                      </a:pPr>
                      <a:r>
                        <a:rPr lang="en-US" altLang="ja-JP" sz="100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11.</a:t>
                      </a:r>
                      <a:r>
                        <a:rPr lang="ja-JP" altLang="en-US" sz="100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漁業経営安定対策の推進</a:t>
                      </a:r>
                    </a:p>
                    <a:p>
                      <a:pPr marL="0" marR="0" lvl="0" indent="0" algn="l" defTabSz="914400" rtl="0" eaLnBrk="1" fontAlgn="ctr" latinLnBrk="0" hangingPunct="1">
                        <a:lnSpc>
                          <a:spcPct val="100000"/>
                        </a:lnSpc>
                        <a:spcBef>
                          <a:spcPts val="0"/>
                        </a:spcBef>
                        <a:spcAft>
                          <a:spcPts val="0"/>
                        </a:spcAft>
                        <a:buClrTx/>
                        <a:buSzTx/>
                        <a:buFontTx/>
                        <a:buNone/>
                        <a:tabLst/>
                        <a:defRPr/>
                      </a:pPr>
                      <a:endParaRPr lang="en-US" altLang="ja-JP" sz="100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a:p>
                      <a:pPr marL="0" marR="0" lvl="0" indent="0" algn="l" defTabSz="914400" rtl="0" eaLnBrk="1" fontAlgn="ctr" latinLnBrk="0" hangingPunct="1">
                        <a:lnSpc>
                          <a:spcPct val="100000"/>
                        </a:lnSpc>
                        <a:spcBef>
                          <a:spcPts val="0"/>
                        </a:spcBef>
                        <a:spcAft>
                          <a:spcPts val="0"/>
                        </a:spcAft>
                        <a:buClrTx/>
                        <a:buSzTx/>
                        <a:buFontTx/>
                        <a:buNone/>
                        <a:tabLst/>
                        <a:defRPr/>
                      </a:pPr>
                      <a:r>
                        <a:rPr lang="en-US" altLang="ja-JP" sz="100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12.</a:t>
                      </a:r>
                      <a:r>
                        <a:rPr lang="ja-JP" altLang="en-US" sz="100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省エネ漁業の取組によるコスト削減</a:t>
                      </a:r>
                    </a:p>
                    <a:p>
                      <a:endParaRPr kumimoji="1" lang="ja-JP" altLang="en-US" sz="1000" b="0" dirty="0">
                        <a:solidFill>
                          <a:schemeClr val="tx1"/>
                        </a:solidFill>
                      </a:endParaRPr>
                    </a:p>
                  </a:txBody>
                  <a:tcPr/>
                </a:tc>
                <a:tc>
                  <a:txBody>
                    <a:bodyPr/>
                    <a:lstStyle/>
                    <a:p>
                      <a:pPr algn="ctr"/>
                      <a:r>
                        <a:rPr kumimoji="1" lang="en-US" altLang="ja-JP" sz="1000" b="0" dirty="0">
                          <a:solidFill>
                            <a:schemeClr val="tx1"/>
                          </a:solidFill>
                        </a:rPr>
                        <a:t>9</a:t>
                      </a:r>
                    </a:p>
                    <a:p>
                      <a:pPr algn="ctr"/>
                      <a:endParaRPr kumimoji="1" lang="en-US" altLang="ja-JP" sz="1000" b="0" dirty="0">
                        <a:solidFill>
                          <a:schemeClr val="tx1"/>
                        </a:solidFill>
                      </a:endParaRPr>
                    </a:p>
                    <a:p>
                      <a:pPr algn="ctr"/>
                      <a:r>
                        <a:rPr kumimoji="1" lang="en-US" altLang="ja-JP" sz="1000" b="0" dirty="0">
                          <a:solidFill>
                            <a:schemeClr val="tx1"/>
                          </a:solidFill>
                        </a:rPr>
                        <a:t>9</a:t>
                      </a:r>
                    </a:p>
                    <a:p>
                      <a:pPr algn="ctr"/>
                      <a:endParaRPr kumimoji="1" lang="en-US" altLang="ja-JP" sz="1000" b="0" dirty="0">
                        <a:solidFill>
                          <a:schemeClr val="tx1"/>
                        </a:solidFill>
                      </a:endParaRPr>
                    </a:p>
                    <a:p>
                      <a:pPr algn="ctr"/>
                      <a:r>
                        <a:rPr kumimoji="1" lang="en-US" altLang="ja-JP" sz="1000" b="0" dirty="0">
                          <a:solidFill>
                            <a:schemeClr val="tx1"/>
                          </a:solidFill>
                        </a:rPr>
                        <a:t>9</a:t>
                      </a:r>
                    </a:p>
                    <a:p>
                      <a:pPr algn="ctr"/>
                      <a:endParaRPr kumimoji="1" lang="en-US" altLang="ja-JP" sz="1000" b="0" dirty="0">
                        <a:solidFill>
                          <a:schemeClr val="tx1"/>
                        </a:solidFill>
                      </a:endParaRPr>
                    </a:p>
                    <a:p>
                      <a:pPr algn="ctr"/>
                      <a:r>
                        <a:rPr kumimoji="1" lang="en-US" altLang="ja-JP" sz="1000" b="0" dirty="0">
                          <a:solidFill>
                            <a:schemeClr val="tx1"/>
                          </a:solidFill>
                        </a:rPr>
                        <a:t>10</a:t>
                      </a:r>
                    </a:p>
                    <a:p>
                      <a:pPr algn="ctr"/>
                      <a:endParaRPr kumimoji="1" lang="en-US" altLang="ja-JP" sz="1000" b="0" dirty="0">
                        <a:solidFill>
                          <a:schemeClr val="tx1"/>
                        </a:solidFill>
                      </a:endParaRPr>
                    </a:p>
                    <a:p>
                      <a:pPr algn="ctr"/>
                      <a:r>
                        <a:rPr kumimoji="1" lang="en-US" altLang="ja-JP" sz="1000" b="0" dirty="0">
                          <a:solidFill>
                            <a:schemeClr val="tx1"/>
                          </a:solidFill>
                        </a:rPr>
                        <a:t>11</a:t>
                      </a:r>
                    </a:p>
                    <a:p>
                      <a:pPr algn="ctr"/>
                      <a:endParaRPr kumimoji="1" lang="en-US" altLang="ja-JP" sz="1000" b="0" dirty="0">
                        <a:solidFill>
                          <a:schemeClr val="tx1"/>
                        </a:solidFill>
                      </a:endParaRPr>
                    </a:p>
                    <a:p>
                      <a:pPr algn="ctr"/>
                      <a:r>
                        <a:rPr kumimoji="1" lang="en-US" altLang="ja-JP" sz="1000" b="0" dirty="0">
                          <a:solidFill>
                            <a:schemeClr val="tx1"/>
                          </a:solidFill>
                        </a:rPr>
                        <a:t>11</a:t>
                      </a:r>
                    </a:p>
                    <a:p>
                      <a:pPr algn="ctr"/>
                      <a:endParaRPr kumimoji="1" lang="en-US" altLang="ja-JP" sz="1000" b="0" dirty="0">
                        <a:solidFill>
                          <a:schemeClr val="tx1"/>
                        </a:solidFill>
                      </a:endParaRPr>
                    </a:p>
                    <a:p>
                      <a:pPr algn="ctr"/>
                      <a:r>
                        <a:rPr kumimoji="1" lang="en-US" altLang="ja-JP" sz="1000" b="0" dirty="0">
                          <a:solidFill>
                            <a:schemeClr val="tx1"/>
                          </a:solidFill>
                        </a:rPr>
                        <a:t>11</a:t>
                      </a:r>
                      <a:endParaRPr kumimoji="1" lang="ja-JP" altLang="en-US" sz="1000" b="0" dirty="0">
                        <a:solidFill>
                          <a:schemeClr val="tx1"/>
                        </a:solidFill>
                      </a:endParaRPr>
                    </a:p>
                  </a:txBody>
                  <a:tcPr/>
                </a:tc>
                <a:extLst>
                  <a:ext uri="{0D108BD9-81ED-4DB2-BD59-A6C34878D82A}">
                    <a16:rowId xmlns:a16="http://schemas.microsoft.com/office/drawing/2014/main" val="3763298911"/>
                  </a:ext>
                </a:extLst>
              </a:tr>
              <a:tr h="370840">
                <a:tc vMerge="1">
                  <a:txBody>
                    <a:bodyPr/>
                    <a:lstStyle/>
                    <a:p>
                      <a:pPr algn="ctr"/>
                      <a:endParaRPr kumimoji="1" lang="ja-JP" altLang="en-US" sz="1000" b="0" dirty="0">
                        <a:solidFill>
                          <a:schemeClr val="tx1"/>
                        </a:solidFill>
                      </a:endParaRPr>
                    </a:p>
                  </a:txBody>
                  <a:tcPr vert="eaVert"/>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000" u="sng" dirty="0"/>
                        <a:t>1-3) </a:t>
                      </a:r>
                      <a:r>
                        <a:rPr kumimoji="1" lang="ja-JP" altLang="en-US" sz="1000" u="sng" dirty="0"/>
                        <a:t>海ビジネスや陸上養殖など新たな収益の確保及び港の活性化に資する取組</a:t>
                      </a:r>
                    </a:p>
                    <a:p>
                      <a:endParaRPr kumimoji="1" lang="ja-JP" altLang="en-US" sz="1000" b="0" dirty="0">
                        <a:solidFill>
                          <a:schemeClr val="tx1"/>
                        </a:solidFill>
                      </a:endParaRPr>
                    </a:p>
                    <a:p>
                      <a:pPr algn="l" fontAlgn="ctr"/>
                      <a:r>
                        <a:rPr lang="en-US" altLang="ja-JP" sz="100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13.</a:t>
                      </a:r>
                      <a:r>
                        <a:rPr lang="ja-JP" altLang="en-US" sz="100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港のにぎわいの創出に向けた漁業体験や青空市場等の海業の推進</a:t>
                      </a:r>
                      <a:endParaRPr lang="en-US" altLang="ja-JP" sz="100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a:p>
                      <a:pPr algn="l" fontAlgn="ctr"/>
                      <a:endParaRPr lang="en-US" altLang="ja-JP" sz="100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a:p>
                      <a:pPr marL="0" marR="0" lvl="0" indent="0" algn="l" defTabSz="914400" rtl="0" eaLnBrk="1" fontAlgn="ctr" latinLnBrk="0" hangingPunct="1">
                        <a:lnSpc>
                          <a:spcPct val="100000"/>
                        </a:lnSpc>
                        <a:spcBef>
                          <a:spcPts val="0"/>
                        </a:spcBef>
                        <a:spcAft>
                          <a:spcPts val="0"/>
                        </a:spcAft>
                        <a:buClrTx/>
                        <a:buSzTx/>
                        <a:buFontTx/>
                        <a:buNone/>
                        <a:tabLst/>
                        <a:defRPr/>
                      </a:pPr>
                      <a:r>
                        <a:rPr lang="en-US" altLang="ja-JP" sz="100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14.</a:t>
                      </a:r>
                      <a:r>
                        <a:rPr lang="ja-JP" altLang="en-US" sz="100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陸上養殖の推進</a:t>
                      </a:r>
                    </a:p>
                    <a:p>
                      <a:endParaRPr kumimoji="1" lang="ja-JP" altLang="en-US" sz="1000" b="0" dirty="0">
                        <a:solidFill>
                          <a:schemeClr val="tx1"/>
                        </a:solidFill>
                      </a:endParaRPr>
                    </a:p>
                  </a:txBody>
                  <a:tcPr/>
                </a:tc>
                <a:tc>
                  <a:txBody>
                    <a:bodyPr/>
                    <a:lstStyle/>
                    <a:p>
                      <a:pPr algn="ctr"/>
                      <a:r>
                        <a:rPr kumimoji="1" lang="en-US" altLang="ja-JP" sz="1000" b="0" dirty="0">
                          <a:solidFill>
                            <a:schemeClr val="tx1"/>
                          </a:solidFill>
                        </a:rPr>
                        <a:t>12</a:t>
                      </a:r>
                    </a:p>
                    <a:p>
                      <a:pPr algn="ctr"/>
                      <a:endParaRPr kumimoji="1" lang="en-US" altLang="ja-JP" sz="1000" b="0" dirty="0">
                        <a:solidFill>
                          <a:schemeClr val="tx1"/>
                        </a:solidFill>
                      </a:endParaRPr>
                    </a:p>
                    <a:p>
                      <a:pPr algn="ctr"/>
                      <a:r>
                        <a:rPr kumimoji="1" lang="en-US" altLang="ja-JP" sz="1000" b="0" dirty="0">
                          <a:solidFill>
                            <a:schemeClr val="tx1"/>
                          </a:solidFill>
                        </a:rPr>
                        <a:t>12</a:t>
                      </a:r>
                    </a:p>
                    <a:p>
                      <a:pPr algn="ctr"/>
                      <a:endParaRPr kumimoji="1" lang="en-US" altLang="ja-JP" sz="1000" b="0" dirty="0">
                        <a:solidFill>
                          <a:schemeClr val="tx1"/>
                        </a:solidFill>
                      </a:endParaRPr>
                    </a:p>
                    <a:p>
                      <a:pPr algn="ctr"/>
                      <a:r>
                        <a:rPr kumimoji="1" lang="en-US" altLang="ja-JP" sz="1000" b="0" dirty="0">
                          <a:solidFill>
                            <a:schemeClr val="tx1"/>
                          </a:solidFill>
                        </a:rPr>
                        <a:t>12</a:t>
                      </a:r>
                    </a:p>
                    <a:p>
                      <a:pPr algn="ctr"/>
                      <a:endParaRPr kumimoji="1" lang="ja-JP" altLang="en-US" sz="1000" b="0" dirty="0">
                        <a:solidFill>
                          <a:schemeClr val="tx1"/>
                        </a:solidFill>
                      </a:endParaRPr>
                    </a:p>
                  </a:txBody>
                  <a:tcPr/>
                </a:tc>
                <a:extLst>
                  <a:ext uri="{0D108BD9-81ED-4DB2-BD59-A6C34878D82A}">
                    <a16:rowId xmlns:a16="http://schemas.microsoft.com/office/drawing/2014/main" val="3695675900"/>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dirty="0"/>
                        <a:t>② 大阪湾の豊かな環境の</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dirty="0"/>
                        <a:t>　 保全・再生・創出</a:t>
                      </a:r>
                      <a:endParaRPr kumimoji="1" lang="ja-JP" altLang="en-US" sz="1000" b="0" dirty="0">
                        <a:solidFill>
                          <a:schemeClr val="tx1"/>
                        </a:solidFill>
                      </a:endParaRPr>
                    </a:p>
                  </a:txBody>
                  <a:tcPr vert="eaVert" anchor="ctr"/>
                </a:tc>
                <a:tc>
                  <a:txBody>
                    <a:bodyPr/>
                    <a:lstStyle/>
                    <a:p>
                      <a:pPr algn="l" fontAlgn="ctr"/>
                      <a:endParaRPr lang="en-US" altLang="ja-JP" sz="1000" b="0" u="none" strike="noStrike" dirty="0">
                        <a:solidFill>
                          <a:schemeClr val="tx1"/>
                        </a:solidFill>
                        <a:effectLst/>
                      </a:endParaRPr>
                    </a:p>
                    <a:p>
                      <a:pPr algn="l" fontAlgn="ctr"/>
                      <a:r>
                        <a:rPr lang="en-US" altLang="ja-JP" sz="1000" b="0" u="none" strike="noStrike" dirty="0">
                          <a:solidFill>
                            <a:schemeClr val="tx1"/>
                          </a:solidFill>
                          <a:effectLst/>
                        </a:rPr>
                        <a:t>15.</a:t>
                      </a:r>
                      <a:r>
                        <a:rPr lang="ja-JP" altLang="en-US" sz="1000" b="0" u="none" strike="noStrike" dirty="0">
                          <a:solidFill>
                            <a:schemeClr val="tx1"/>
                          </a:solidFill>
                          <a:effectLst/>
                        </a:rPr>
                        <a:t>ブルーカーボン生態系の保全・再生・創出に向けた取組</a:t>
                      </a:r>
                    </a:p>
                    <a:p>
                      <a:pPr algn="l" fontAlgn="ctr"/>
                      <a:endParaRPr lang="ja-JP" altLang="en-US" sz="100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a:p>
                      <a:pPr algn="l" fontAlgn="ctr"/>
                      <a:r>
                        <a:rPr lang="en-US" altLang="ja-JP" sz="100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16.</a:t>
                      </a:r>
                      <a:r>
                        <a:rPr lang="ja-JP" altLang="en-US" sz="100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海域の実情に応じた水環境の保全・再生及び栄養塩類の管理</a:t>
                      </a:r>
                    </a:p>
                    <a:p>
                      <a:pPr algn="l" fontAlgn="ctr"/>
                      <a:endParaRPr lang="ja-JP" altLang="en-US" sz="100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a:p>
                      <a:pPr algn="l" fontAlgn="ctr"/>
                      <a:r>
                        <a:rPr lang="en-US" altLang="ja-JP" sz="100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17.</a:t>
                      </a:r>
                      <a:r>
                        <a:rPr lang="ja-JP" altLang="en-US" sz="100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大阪ブルー・オーシャン・ビジョンの実現に向けた海域・河川のごみ対策</a:t>
                      </a:r>
                    </a:p>
                    <a:p>
                      <a:pPr algn="l" fontAlgn="ctr"/>
                      <a:endParaRPr lang="ja-JP" altLang="en-US" sz="100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a:p>
                      <a:pPr algn="l" fontAlgn="ctr"/>
                      <a:r>
                        <a:rPr lang="en-US" altLang="ja-JP" sz="100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18.</a:t>
                      </a:r>
                      <a:r>
                        <a:rPr lang="ja-JP" altLang="en-US" sz="100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大阪湾の水産資源、環境保全に関する研究機能の充実</a:t>
                      </a:r>
                    </a:p>
                    <a:p>
                      <a:pPr algn="l" fontAlgn="ctr"/>
                      <a:endParaRPr lang="ja-JP" altLang="en-US" sz="100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a:p>
                      <a:pPr algn="l" fontAlgn="ctr"/>
                      <a:r>
                        <a:rPr lang="en-US" altLang="ja-JP" sz="100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19.</a:t>
                      </a:r>
                      <a:r>
                        <a:rPr lang="ja-JP" altLang="en-US" sz="100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海域・河川開発に伴う漁業影響を抑制するための取組</a:t>
                      </a:r>
                    </a:p>
                    <a:p>
                      <a:pPr algn="l" fontAlgn="ctr"/>
                      <a:endParaRPr lang="ja-JP" altLang="en-US" sz="100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a:p>
                      <a:pPr algn="l" fontAlgn="ctr"/>
                      <a:r>
                        <a:rPr lang="en-US" altLang="ja-JP" sz="100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20.</a:t>
                      </a:r>
                      <a:r>
                        <a:rPr lang="ja-JP" altLang="en-US" sz="100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内水面漁場環境保全のための取組の推進</a:t>
                      </a:r>
                    </a:p>
                    <a:p>
                      <a:pPr algn="l" fontAlgn="ctr"/>
                      <a:endParaRPr lang="ja-JP" altLang="en-US" sz="100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endParaRPr>
                    </a:p>
                    <a:p>
                      <a:pPr algn="l" fontAlgn="ctr"/>
                      <a:r>
                        <a:rPr lang="en-US" altLang="ja-JP" sz="100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21.</a:t>
                      </a:r>
                      <a:r>
                        <a:rPr lang="ja-JP" altLang="en-US" sz="1000" b="0" i="0" u="none" strike="noStrike" dirty="0">
                          <a:solidFill>
                            <a:schemeClr val="tx1"/>
                          </a:solidFill>
                          <a:effectLst/>
                          <a:latin typeface="Meiryo UI" panose="020B0604030504040204" pitchFamily="50" charset="-128"/>
                          <a:ea typeface="Meiryo UI" panose="020B0604030504040204" pitchFamily="50" charset="-128"/>
                          <a:cs typeface="Meiryo UI" panose="020B0604030504040204" pitchFamily="50" charset="-128"/>
                        </a:rPr>
                        <a:t>希少生物保護など生物多様性の保全</a:t>
                      </a:r>
                      <a:endParaRPr kumimoji="1" lang="ja-JP" altLang="en-US" sz="1000" b="0" dirty="0">
                        <a:solidFill>
                          <a:schemeClr val="tx1"/>
                        </a:solidFill>
                      </a:endParaRPr>
                    </a:p>
                    <a:p>
                      <a:endParaRPr kumimoji="1" lang="ja-JP" altLang="en-US" sz="1000" b="0" dirty="0">
                        <a:solidFill>
                          <a:schemeClr val="tx1"/>
                        </a:solidFill>
                      </a:endParaRPr>
                    </a:p>
                  </a:txBody>
                  <a:tcPr/>
                </a:tc>
                <a:tc>
                  <a:txBody>
                    <a:bodyPr/>
                    <a:lstStyle/>
                    <a:p>
                      <a:pPr algn="ctr"/>
                      <a:endParaRPr kumimoji="1" lang="en-US" altLang="ja-JP" sz="1000" b="0" dirty="0">
                        <a:solidFill>
                          <a:schemeClr val="tx1"/>
                        </a:solidFill>
                      </a:endParaRPr>
                    </a:p>
                    <a:p>
                      <a:pPr algn="ctr"/>
                      <a:r>
                        <a:rPr kumimoji="1" lang="en-US" altLang="ja-JP" sz="1000" b="0" dirty="0">
                          <a:solidFill>
                            <a:schemeClr val="tx1"/>
                          </a:solidFill>
                        </a:rPr>
                        <a:t>13</a:t>
                      </a:r>
                    </a:p>
                    <a:p>
                      <a:pPr algn="ctr"/>
                      <a:endParaRPr kumimoji="1" lang="en-US" altLang="ja-JP" sz="1000" b="0" dirty="0">
                        <a:solidFill>
                          <a:schemeClr val="tx1"/>
                        </a:solidFill>
                      </a:endParaRPr>
                    </a:p>
                    <a:p>
                      <a:pPr algn="ctr"/>
                      <a:r>
                        <a:rPr kumimoji="1" lang="en-US" altLang="ja-JP" sz="1000" b="0" dirty="0">
                          <a:solidFill>
                            <a:schemeClr val="tx1"/>
                          </a:solidFill>
                        </a:rPr>
                        <a:t>14</a:t>
                      </a:r>
                    </a:p>
                    <a:p>
                      <a:pPr algn="ctr"/>
                      <a:endParaRPr kumimoji="1" lang="en-US" altLang="ja-JP" sz="1000" b="0" dirty="0">
                        <a:solidFill>
                          <a:schemeClr val="tx1"/>
                        </a:solidFill>
                      </a:endParaRPr>
                    </a:p>
                    <a:p>
                      <a:pPr algn="ctr"/>
                      <a:r>
                        <a:rPr kumimoji="1" lang="en-US" altLang="ja-JP" sz="1000" b="0" dirty="0">
                          <a:solidFill>
                            <a:schemeClr val="tx1"/>
                          </a:solidFill>
                        </a:rPr>
                        <a:t>15</a:t>
                      </a:r>
                    </a:p>
                    <a:p>
                      <a:pPr algn="ctr"/>
                      <a:endParaRPr kumimoji="1" lang="en-US" altLang="ja-JP" sz="1000" b="0" dirty="0">
                        <a:solidFill>
                          <a:schemeClr val="tx1"/>
                        </a:solidFill>
                      </a:endParaRPr>
                    </a:p>
                    <a:p>
                      <a:pPr algn="ctr"/>
                      <a:r>
                        <a:rPr kumimoji="1" lang="en-US" altLang="ja-JP" sz="1000" b="0" dirty="0">
                          <a:solidFill>
                            <a:schemeClr val="tx1"/>
                          </a:solidFill>
                        </a:rPr>
                        <a:t>16</a:t>
                      </a:r>
                    </a:p>
                    <a:p>
                      <a:pPr algn="ctr"/>
                      <a:endParaRPr kumimoji="1" lang="en-US" altLang="ja-JP" sz="1000" b="0" dirty="0">
                        <a:solidFill>
                          <a:schemeClr val="tx1"/>
                        </a:solidFill>
                      </a:endParaRPr>
                    </a:p>
                    <a:p>
                      <a:pPr algn="ctr"/>
                      <a:r>
                        <a:rPr kumimoji="1" lang="en-US" altLang="ja-JP" sz="1000" b="0" dirty="0">
                          <a:solidFill>
                            <a:schemeClr val="tx1"/>
                          </a:solidFill>
                        </a:rPr>
                        <a:t>17</a:t>
                      </a:r>
                    </a:p>
                    <a:p>
                      <a:pPr algn="ctr"/>
                      <a:endParaRPr kumimoji="1" lang="en-US" altLang="ja-JP" sz="1000" b="0" dirty="0">
                        <a:solidFill>
                          <a:schemeClr val="tx1"/>
                        </a:solidFill>
                      </a:endParaRPr>
                    </a:p>
                    <a:p>
                      <a:pPr algn="ctr"/>
                      <a:r>
                        <a:rPr kumimoji="1" lang="en-US" altLang="ja-JP" sz="1000" b="0" dirty="0">
                          <a:solidFill>
                            <a:schemeClr val="tx1"/>
                          </a:solidFill>
                        </a:rPr>
                        <a:t>17</a:t>
                      </a:r>
                    </a:p>
                    <a:p>
                      <a:pPr algn="ctr"/>
                      <a:endParaRPr kumimoji="1" lang="en-US" altLang="ja-JP" sz="1000" b="0" dirty="0">
                        <a:solidFill>
                          <a:schemeClr val="tx1"/>
                        </a:solidFill>
                      </a:endParaRPr>
                    </a:p>
                    <a:p>
                      <a:pPr algn="ctr"/>
                      <a:r>
                        <a:rPr kumimoji="1" lang="en-US" altLang="ja-JP" sz="1000" b="0" dirty="0">
                          <a:solidFill>
                            <a:schemeClr val="tx1"/>
                          </a:solidFill>
                        </a:rPr>
                        <a:t>18</a:t>
                      </a:r>
                      <a:endParaRPr kumimoji="1" lang="ja-JP" altLang="en-US" sz="1000" b="0" dirty="0">
                        <a:solidFill>
                          <a:schemeClr val="tx1"/>
                        </a:solidFill>
                      </a:endParaRPr>
                    </a:p>
                  </a:txBody>
                  <a:tcPr/>
                </a:tc>
                <a:extLst>
                  <a:ext uri="{0D108BD9-81ED-4DB2-BD59-A6C34878D82A}">
                    <a16:rowId xmlns:a16="http://schemas.microsoft.com/office/drawing/2014/main" val="80014839"/>
                  </a:ext>
                </a:extLst>
              </a:tr>
            </a:tbl>
          </a:graphicData>
        </a:graphic>
      </p:graphicFrame>
    </p:spTree>
    <p:extLst>
      <p:ext uri="{BB962C8B-B14F-4D97-AF65-F5344CB8AC3E}">
        <p14:creationId xmlns:p14="http://schemas.microsoft.com/office/powerpoint/2010/main" val="154830756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図 7">
            <a:extLst>
              <a:ext uri="{FF2B5EF4-FFF2-40B4-BE49-F238E27FC236}">
                <a16:creationId xmlns:a16="http://schemas.microsoft.com/office/drawing/2014/main" id="{C58B5465-6D64-40FB-ABAE-99DE83AE0125}"/>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4317" t="15192" r="5321" b="17578"/>
          <a:stretch/>
        </p:blipFill>
        <p:spPr>
          <a:xfrm>
            <a:off x="650685" y="7042517"/>
            <a:ext cx="2480311" cy="405853"/>
          </a:xfrm>
          <a:prstGeom prst="rect">
            <a:avLst/>
          </a:prstGeom>
        </p:spPr>
      </p:pic>
      <p:sp>
        <p:nvSpPr>
          <p:cNvPr id="9" name="テキスト ボックス 2">
            <a:extLst>
              <a:ext uri="{FF2B5EF4-FFF2-40B4-BE49-F238E27FC236}">
                <a16:creationId xmlns:a16="http://schemas.microsoft.com/office/drawing/2014/main" id="{5C213556-2018-4219-BC79-43647AE80202}"/>
              </a:ext>
            </a:extLst>
          </p:cNvPr>
          <p:cNvSpPr txBox="1">
            <a:spLocks noChangeArrowheads="1"/>
          </p:cNvSpPr>
          <p:nvPr/>
        </p:nvSpPr>
        <p:spPr bwMode="auto">
          <a:xfrm>
            <a:off x="558878" y="781823"/>
            <a:ext cx="648000" cy="360000"/>
          </a:xfrm>
          <a:prstGeom prst="roundRect">
            <a:avLst>
              <a:gd name="adj" fmla="val 24293"/>
            </a:avLst>
          </a:prstGeom>
          <a:solidFill>
            <a:srgbClr val="000099"/>
          </a:solidFill>
          <a:ln w="9525">
            <a:noFill/>
            <a:miter lim="800000"/>
            <a:headEnd/>
            <a:tailEnd/>
          </a:ln>
        </p:spPr>
        <p:txBody>
          <a:bodyPr rot="0" vert="horz" wrap="square" lIns="91440" tIns="45720" rIns="91440" bIns="45720" anchor="ctr" anchorCtr="0">
            <a:noAutofit/>
          </a:bodyPr>
          <a:lstStyle/>
          <a:p>
            <a:pPr algn="ctr">
              <a:spcAft>
                <a:spcPts val="0"/>
              </a:spcAft>
            </a:pPr>
            <a:r>
              <a:rPr lang="ja-JP" altLang="en-US" sz="900" b="1" kern="100" dirty="0">
                <a:solidFill>
                  <a:schemeClr val="bg1"/>
                </a:solidFill>
                <a:effectLst/>
                <a:latin typeface="Meiryo UI" panose="020B0604030504040204" pitchFamily="50" charset="-128"/>
                <a:ea typeface="Meiryo UI" panose="020B0604030504040204" pitchFamily="50" charset="-128"/>
                <a:cs typeface="Meiryo UI" panose="020B0604030504040204" pitchFamily="50" charset="-128"/>
              </a:rPr>
              <a:t>施策</a:t>
            </a:r>
            <a:r>
              <a:rPr lang="en-US" altLang="ja-JP" sz="900" b="1" kern="100"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22</a:t>
            </a:r>
            <a:endParaRPr lang="ja-JP" sz="1050" kern="100" dirty="0">
              <a:solidFill>
                <a:schemeClr val="bg1"/>
              </a:solidFill>
              <a:effectLst/>
              <a:latin typeface="Meiryo UI" panose="020B0604030504040204" pitchFamily="50" charset="-128"/>
              <a:ea typeface="Meiryo UI" panose="020B0604030504040204" pitchFamily="50" charset="-128"/>
              <a:cs typeface="Meiryo UI" panose="020B0604030504040204" pitchFamily="50" charset="-128"/>
            </a:endParaRPr>
          </a:p>
        </p:txBody>
      </p:sp>
      <p:sp>
        <p:nvSpPr>
          <p:cNvPr id="12" name="テキスト ボックス 11">
            <a:extLst>
              <a:ext uri="{FF2B5EF4-FFF2-40B4-BE49-F238E27FC236}">
                <a16:creationId xmlns:a16="http://schemas.microsoft.com/office/drawing/2014/main" id="{6A741FE1-3D14-4BA8-992E-B80314695B6C}"/>
              </a:ext>
            </a:extLst>
          </p:cNvPr>
          <p:cNvSpPr txBox="1"/>
          <p:nvPr/>
        </p:nvSpPr>
        <p:spPr>
          <a:xfrm>
            <a:off x="1179606" y="831356"/>
            <a:ext cx="3629520" cy="261610"/>
          </a:xfrm>
          <a:prstGeom prst="rect">
            <a:avLst/>
          </a:prstGeom>
          <a:noFill/>
        </p:spPr>
        <p:txBody>
          <a:bodyPr wrap="none" rtlCol="0">
            <a:spAutoFit/>
          </a:bodyPr>
          <a:lstStyle/>
          <a:p>
            <a:r>
              <a:rPr lang="ja-JP" altLang="en-US" sz="1100" b="1" dirty="0"/>
              <a:t>全国豊かな海づくり大会を契機とした大阪漁業・魅力の発信</a:t>
            </a:r>
            <a:endParaRPr lang="ja-JP" altLang="en-US" sz="1100" b="1"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13" name="テキスト ボックス 12">
            <a:extLst>
              <a:ext uri="{FF2B5EF4-FFF2-40B4-BE49-F238E27FC236}">
                <a16:creationId xmlns:a16="http://schemas.microsoft.com/office/drawing/2014/main" id="{275E9668-2DF3-4187-AE56-446CD4822EA7}"/>
              </a:ext>
            </a:extLst>
          </p:cNvPr>
          <p:cNvSpPr txBox="1"/>
          <p:nvPr/>
        </p:nvSpPr>
        <p:spPr>
          <a:xfrm>
            <a:off x="188640" y="230174"/>
            <a:ext cx="6858000" cy="307777"/>
          </a:xfrm>
          <a:prstGeom prst="rect">
            <a:avLst/>
          </a:prstGeom>
          <a:noFill/>
        </p:spPr>
        <p:txBody>
          <a:bodyPr wrap="square" rtlCol="0">
            <a:spAutoFit/>
          </a:bodyPr>
          <a:lstStyle/>
          <a:p>
            <a:r>
              <a:rPr kumimoji="1" lang="ja-JP" altLang="en-US" sz="1400" b="1" dirty="0">
                <a:latin typeface="Meiryo UI" panose="020B0604030504040204" pitchFamily="50" charset="-128"/>
                <a:ea typeface="Meiryo UI" panose="020B0604030504040204" pitchFamily="50" charset="-128"/>
                <a:cs typeface="Meiryo UI" panose="020B0604030504040204" pitchFamily="50" charset="-128"/>
              </a:rPr>
              <a:t>　　　施策体系　</a:t>
            </a:r>
            <a:r>
              <a:rPr lang="ja-JP" altLang="en-US" sz="1400" b="1" dirty="0">
                <a:latin typeface="Meiryo UI" panose="020B0604030504040204" pitchFamily="50" charset="-128"/>
                <a:ea typeface="Meiryo UI" panose="020B0604030504040204" pitchFamily="50" charset="-128"/>
                <a:cs typeface="Meiryo UI" panose="020B0604030504040204" pitchFamily="50" charset="-128"/>
              </a:rPr>
              <a:t>③府民への海の恵みの提供</a:t>
            </a:r>
            <a:r>
              <a:rPr kumimoji="1" lang="ja-JP" altLang="en-US" sz="1400" b="1" dirty="0">
                <a:latin typeface="Meiryo UI" panose="020B0604030504040204" pitchFamily="50" charset="-128"/>
                <a:ea typeface="Meiryo UI" panose="020B0604030504040204" pitchFamily="50" charset="-128"/>
                <a:cs typeface="Meiryo UI" panose="020B0604030504040204" pitchFamily="50" charset="-128"/>
              </a:rPr>
              <a:t> 　　　　　　</a:t>
            </a:r>
            <a:endParaRPr kumimoji="1" lang="en-US" altLang="ja-JP" sz="1400" b="1"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16" name="テキスト ボックス 15">
            <a:extLst>
              <a:ext uri="{FF2B5EF4-FFF2-40B4-BE49-F238E27FC236}">
                <a16:creationId xmlns:a16="http://schemas.microsoft.com/office/drawing/2014/main" id="{B5CCF816-9CCE-4738-8A34-5D652528E7A4}"/>
              </a:ext>
            </a:extLst>
          </p:cNvPr>
          <p:cNvSpPr txBox="1"/>
          <p:nvPr/>
        </p:nvSpPr>
        <p:spPr>
          <a:xfrm>
            <a:off x="497915" y="1705580"/>
            <a:ext cx="1385324" cy="246221"/>
          </a:xfrm>
          <a:prstGeom prst="rect">
            <a:avLst/>
          </a:prstGeom>
          <a:noFill/>
        </p:spPr>
        <p:txBody>
          <a:bodyPr wrap="square" rtlCol="0">
            <a:spAutoFit/>
          </a:bodyPr>
          <a:lstStyle/>
          <a:p>
            <a:r>
              <a:rPr lang="en-US" altLang="ja-JP" sz="1000" b="1" u="sng" dirty="0">
                <a:latin typeface="Meiryo UI" panose="020B0604030504040204" pitchFamily="50" charset="-128"/>
                <a:ea typeface="Meiryo UI" panose="020B0604030504040204" pitchFamily="50" charset="-128"/>
                <a:cs typeface="Meiryo UI" panose="020B0604030504040204" pitchFamily="50" charset="-128"/>
              </a:rPr>
              <a:t>【</a:t>
            </a:r>
            <a:r>
              <a:rPr lang="ja-JP" altLang="en-US" sz="1000" b="1" u="sng" dirty="0">
                <a:latin typeface="Meiryo UI" panose="020B0604030504040204" pitchFamily="50" charset="-128"/>
                <a:ea typeface="Meiryo UI" panose="020B0604030504040204" pitchFamily="50" charset="-128"/>
                <a:cs typeface="Meiryo UI" panose="020B0604030504040204" pitchFamily="50" charset="-128"/>
              </a:rPr>
              <a:t>令和</a:t>
            </a:r>
            <a:r>
              <a:rPr lang="en-US" altLang="ja-JP" sz="1000" b="1" u="sng" dirty="0">
                <a:latin typeface="Meiryo UI" panose="020B0604030504040204" pitchFamily="50" charset="-128"/>
                <a:ea typeface="Meiryo UI" panose="020B0604030504040204" pitchFamily="50" charset="-128"/>
                <a:cs typeface="Meiryo UI" panose="020B0604030504040204" pitchFamily="50" charset="-128"/>
              </a:rPr>
              <a:t>7</a:t>
            </a:r>
            <a:r>
              <a:rPr lang="ja-JP" altLang="en-US" sz="1000" b="1" u="sng" dirty="0">
                <a:latin typeface="Meiryo UI" panose="020B0604030504040204" pitchFamily="50" charset="-128"/>
                <a:ea typeface="Meiryo UI" panose="020B0604030504040204" pitchFamily="50" charset="-128"/>
                <a:cs typeface="Meiryo UI" panose="020B0604030504040204" pitchFamily="50" charset="-128"/>
              </a:rPr>
              <a:t>年度実績</a:t>
            </a:r>
            <a:r>
              <a:rPr lang="en-US" altLang="ja-JP" sz="1000" b="1" u="sng" dirty="0">
                <a:latin typeface="Meiryo UI" panose="020B0604030504040204" pitchFamily="50" charset="-128"/>
                <a:ea typeface="Meiryo UI" panose="020B0604030504040204" pitchFamily="50" charset="-128"/>
                <a:cs typeface="Meiryo UI" panose="020B0604030504040204" pitchFamily="50" charset="-128"/>
              </a:rPr>
              <a:t>】</a:t>
            </a:r>
            <a:endParaRPr lang="en-US" altLang="ja-JP" sz="1000" u="sng"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17" name="テキスト ボックス 16">
            <a:extLst>
              <a:ext uri="{FF2B5EF4-FFF2-40B4-BE49-F238E27FC236}">
                <a16:creationId xmlns:a16="http://schemas.microsoft.com/office/drawing/2014/main" id="{82B77344-3A7E-4A11-9A87-3E1847A00268}"/>
              </a:ext>
            </a:extLst>
          </p:cNvPr>
          <p:cNvSpPr txBox="1"/>
          <p:nvPr/>
        </p:nvSpPr>
        <p:spPr>
          <a:xfrm>
            <a:off x="481438" y="1223943"/>
            <a:ext cx="6152062" cy="400110"/>
          </a:xfrm>
          <a:prstGeom prst="rect">
            <a:avLst/>
          </a:prstGeom>
          <a:noFill/>
        </p:spPr>
        <p:txBody>
          <a:bodyPr wrap="square" rtlCol="0">
            <a:spAutoFit/>
          </a:bodyPr>
          <a:lstStyle/>
          <a:p>
            <a:pPr marL="126000" algn="just"/>
            <a:r>
              <a:rPr lang="ja-JP" altLang="en-US" sz="1000" dirty="0">
                <a:latin typeface="Meiryo UI" panose="020B0604030504040204" pitchFamily="50" charset="-128"/>
                <a:ea typeface="Meiryo UI" panose="020B0604030504040204" pitchFamily="50" charset="-128"/>
                <a:cs typeface="Meiryo UI" panose="020B0604030504040204" pitchFamily="50" charset="-128"/>
              </a:rPr>
              <a:t> ・豊かな大阪湾を身近に感じ、水産資源の保護・管理、海や河川等の環境保全の大切さを府民に広く知っていただく　</a:t>
            </a:r>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a:p>
            <a:pPr marL="126000" algn="just"/>
            <a:r>
              <a:rPr lang="ja-JP" altLang="en-US" sz="1000" dirty="0">
                <a:latin typeface="Meiryo UI" panose="020B0604030504040204" pitchFamily="50" charset="-128"/>
                <a:ea typeface="Meiryo UI" panose="020B0604030504040204" pitchFamily="50" charset="-128"/>
                <a:cs typeface="Meiryo UI" panose="020B0604030504040204" pitchFamily="50" charset="-128"/>
              </a:rPr>
              <a:t>　機会とするため、令和８年</a:t>
            </a:r>
            <a:r>
              <a:rPr lang="en-US" altLang="ja-JP" sz="1000" dirty="0">
                <a:latin typeface="Meiryo UI" panose="020B0604030504040204" pitchFamily="50" charset="-128"/>
                <a:ea typeface="Meiryo UI" panose="020B0604030504040204" pitchFamily="50" charset="-128"/>
                <a:cs typeface="Meiryo UI" panose="020B0604030504040204" pitchFamily="50" charset="-128"/>
              </a:rPr>
              <a:t>11</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月に大阪府で初めて開催する「全国豊かな海づくり大会」の準備を行った。</a:t>
            </a:r>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18" name="テキスト ボックス 17">
            <a:extLst>
              <a:ext uri="{FF2B5EF4-FFF2-40B4-BE49-F238E27FC236}">
                <a16:creationId xmlns:a16="http://schemas.microsoft.com/office/drawing/2014/main" id="{63A2042C-71EF-4EEF-83E6-3F843C9B4D97}"/>
              </a:ext>
            </a:extLst>
          </p:cNvPr>
          <p:cNvSpPr txBox="1"/>
          <p:nvPr/>
        </p:nvSpPr>
        <p:spPr>
          <a:xfrm>
            <a:off x="3356992" y="6824147"/>
            <a:ext cx="2553960" cy="230832"/>
          </a:xfrm>
          <a:prstGeom prst="rect">
            <a:avLst/>
          </a:prstGeom>
          <a:noFill/>
        </p:spPr>
        <p:txBody>
          <a:bodyPr wrap="square" rtlCol="0">
            <a:spAutoFit/>
          </a:bodyPr>
          <a:lstStyle/>
          <a:p>
            <a:pPr marL="180975" indent="-180975"/>
            <a:r>
              <a:rPr lang="ja-JP" altLang="en-US" sz="900" b="1" dirty="0">
                <a:latin typeface="Meiryo UI" panose="020B0604030504040204" pitchFamily="50" charset="-128"/>
                <a:ea typeface="Meiryo UI" panose="020B0604030504040204" pitchFamily="50" charset="-128"/>
                <a:cs typeface="Meiryo UI" panose="020B0604030504040204" pitchFamily="50" charset="-128"/>
              </a:rPr>
              <a:t>○１年前プレイベント「魚庭の海まつり」</a:t>
            </a:r>
          </a:p>
        </p:txBody>
      </p:sp>
      <p:sp>
        <p:nvSpPr>
          <p:cNvPr id="19" name="テキスト ボックス 18">
            <a:extLst>
              <a:ext uri="{FF2B5EF4-FFF2-40B4-BE49-F238E27FC236}">
                <a16:creationId xmlns:a16="http://schemas.microsoft.com/office/drawing/2014/main" id="{ACD96953-2F0F-4086-80D3-0F603A27CE80}"/>
              </a:ext>
            </a:extLst>
          </p:cNvPr>
          <p:cNvSpPr txBox="1"/>
          <p:nvPr/>
        </p:nvSpPr>
        <p:spPr>
          <a:xfrm>
            <a:off x="593019" y="8066746"/>
            <a:ext cx="2552400" cy="230832"/>
          </a:xfrm>
          <a:prstGeom prst="rect">
            <a:avLst/>
          </a:prstGeom>
          <a:noFill/>
        </p:spPr>
        <p:txBody>
          <a:bodyPr wrap="square" rtlCol="0">
            <a:spAutoFit/>
          </a:bodyPr>
          <a:lstStyle/>
          <a:p>
            <a:pPr marL="180975" indent="-180975"/>
            <a:r>
              <a:rPr lang="ja-JP" altLang="en-US" sz="900" b="1" dirty="0">
                <a:latin typeface="Meiryo UI" panose="020B0604030504040204" pitchFamily="50" charset="-128"/>
                <a:ea typeface="Meiryo UI" panose="020B0604030504040204" pitchFamily="50" charset="-128"/>
                <a:cs typeface="Meiryo UI" panose="020B0604030504040204" pitchFamily="50" charset="-128"/>
              </a:rPr>
              <a:t>○魚庭の海実感プロジェクト</a:t>
            </a:r>
            <a:endParaRPr lang="en-US" altLang="ja-JP" sz="900" b="1"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20" name="テキスト ボックス 19">
            <a:extLst>
              <a:ext uri="{FF2B5EF4-FFF2-40B4-BE49-F238E27FC236}">
                <a16:creationId xmlns:a16="http://schemas.microsoft.com/office/drawing/2014/main" id="{567E5608-FF4D-4DD8-9DC0-9A870D306C18}"/>
              </a:ext>
            </a:extLst>
          </p:cNvPr>
          <p:cNvSpPr txBox="1"/>
          <p:nvPr/>
        </p:nvSpPr>
        <p:spPr bwMode="auto">
          <a:xfrm>
            <a:off x="3477853" y="7757639"/>
            <a:ext cx="1015608" cy="249819"/>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lIns="36000" rIns="36000"/>
          <a:lstStyle/>
          <a:p>
            <a:pPr marL="85725" indent="-72000" algn="ctr">
              <a:spcAft>
                <a:spcPts val="0"/>
              </a:spcAft>
              <a:defRPr/>
            </a:pPr>
            <a:r>
              <a:rPr lang="ja-JP" altLang="en-US" sz="900" b="1" i="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岸和田会場</a:t>
            </a:r>
            <a:endParaRPr lang="ja-JP" altLang="ja-JP" sz="900" b="1" i="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endParaRPr>
          </a:p>
        </p:txBody>
      </p:sp>
      <p:sp>
        <p:nvSpPr>
          <p:cNvPr id="23" name="テキスト ボックス 22">
            <a:extLst>
              <a:ext uri="{FF2B5EF4-FFF2-40B4-BE49-F238E27FC236}">
                <a16:creationId xmlns:a16="http://schemas.microsoft.com/office/drawing/2014/main" id="{345B88D7-8C57-4DA0-9210-8B626EEDE6D5}"/>
              </a:ext>
            </a:extLst>
          </p:cNvPr>
          <p:cNvSpPr txBox="1"/>
          <p:nvPr/>
        </p:nvSpPr>
        <p:spPr>
          <a:xfrm>
            <a:off x="3467767" y="8138754"/>
            <a:ext cx="2552400" cy="230832"/>
          </a:xfrm>
          <a:prstGeom prst="rect">
            <a:avLst/>
          </a:prstGeom>
          <a:noFill/>
        </p:spPr>
        <p:txBody>
          <a:bodyPr wrap="square" rtlCol="0">
            <a:spAutoFit/>
          </a:bodyPr>
          <a:lstStyle/>
          <a:p>
            <a:pPr marL="180975" indent="-180975"/>
            <a:r>
              <a:rPr lang="ja-JP" altLang="en-US" sz="900" b="1" dirty="0">
                <a:latin typeface="Meiryo UI" panose="020B0604030504040204" pitchFamily="50" charset="-128"/>
                <a:ea typeface="Meiryo UI" panose="020B0604030504040204" pitchFamily="50" charset="-128"/>
                <a:cs typeface="Meiryo UI" panose="020B0604030504040204" pitchFamily="50" charset="-128"/>
              </a:rPr>
              <a:t>○大阪・関西万博での広報</a:t>
            </a:r>
            <a:endParaRPr lang="en-US" altLang="ja-JP" sz="900" b="1" dirty="0">
              <a:latin typeface="Meiryo UI" panose="020B0604030504040204" pitchFamily="50" charset="-128"/>
              <a:ea typeface="Meiryo UI" panose="020B0604030504040204" pitchFamily="50" charset="-128"/>
              <a:cs typeface="Meiryo UI" panose="020B0604030504040204" pitchFamily="50" charset="-128"/>
            </a:endParaRPr>
          </a:p>
        </p:txBody>
      </p:sp>
      <p:pic>
        <p:nvPicPr>
          <p:cNvPr id="28" name="図 27">
            <a:extLst>
              <a:ext uri="{FF2B5EF4-FFF2-40B4-BE49-F238E27FC236}">
                <a16:creationId xmlns:a16="http://schemas.microsoft.com/office/drawing/2014/main" id="{049FC34C-2E08-457B-93EC-4C91B018F92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58471" y="200472"/>
            <a:ext cx="730676" cy="797350"/>
          </a:xfrm>
          <a:prstGeom prst="rect">
            <a:avLst/>
          </a:prstGeom>
        </p:spPr>
      </p:pic>
      <p:sp>
        <p:nvSpPr>
          <p:cNvPr id="29" name="テキスト ボックス 28">
            <a:extLst>
              <a:ext uri="{FF2B5EF4-FFF2-40B4-BE49-F238E27FC236}">
                <a16:creationId xmlns:a16="http://schemas.microsoft.com/office/drawing/2014/main" id="{038ABF72-3C23-4989-A192-2F29468CF92D}"/>
              </a:ext>
            </a:extLst>
          </p:cNvPr>
          <p:cNvSpPr txBox="1"/>
          <p:nvPr/>
        </p:nvSpPr>
        <p:spPr bwMode="auto">
          <a:xfrm>
            <a:off x="5200715" y="981457"/>
            <a:ext cx="1246188" cy="220662"/>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lIns="36000" rIns="36000"/>
          <a:lstStyle/>
          <a:p>
            <a:pPr marL="85725" indent="-72000" algn="ctr">
              <a:spcAft>
                <a:spcPts val="0"/>
              </a:spcAft>
              <a:defRPr/>
            </a:pPr>
            <a:r>
              <a:rPr lang="en-US" altLang="ja-JP" sz="70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©2014</a:t>
            </a:r>
            <a:r>
              <a:rPr lang="ja-JP" altLang="en-US" sz="70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 大阪府もずやん</a:t>
            </a:r>
            <a:endParaRPr lang="ja-JP" altLang="ja-JP" sz="700" b="0" i="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endParaRPr>
          </a:p>
        </p:txBody>
      </p:sp>
      <p:pic>
        <p:nvPicPr>
          <p:cNvPr id="30" name="図 29">
            <a:extLst>
              <a:ext uri="{FF2B5EF4-FFF2-40B4-BE49-F238E27FC236}">
                <a16:creationId xmlns:a16="http://schemas.microsoft.com/office/drawing/2014/main" id="{7837E7AE-76CA-49DB-A826-DD714D2AEAA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591614" y="7063258"/>
            <a:ext cx="1280000" cy="720000"/>
          </a:xfrm>
          <a:prstGeom prst="rect">
            <a:avLst/>
          </a:prstGeom>
        </p:spPr>
      </p:pic>
      <p:pic>
        <p:nvPicPr>
          <p:cNvPr id="31" name="図 30">
            <a:extLst>
              <a:ext uri="{FF2B5EF4-FFF2-40B4-BE49-F238E27FC236}">
                <a16:creationId xmlns:a16="http://schemas.microsoft.com/office/drawing/2014/main" id="{EA58D0C6-9990-4532-BD2C-E55084A8558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441714" y="7063258"/>
            <a:ext cx="1079785" cy="720000"/>
          </a:xfrm>
          <a:prstGeom prst="rect">
            <a:avLst/>
          </a:prstGeom>
        </p:spPr>
      </p:pic>
      <p:pic>
        <p:nvPicPr>
          <p:cNvPr id="32" name="図 31">
            <a:extLst>
              <a:ext uri="{FF2B5EF4-FFF2-40B4-BE49-F238E27FC236}">
                <a16:creationId xmlns:a16="http://schemas.microsoft.com/office/drawing/2014/main" id="{60E82F4F-05D5-4E76-8323-6F5FCED868C0}"/>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t="22690"/>
          <a:stretch/>
        </p:blipFill>
        <p:spPr>
          <a:xfrm>
            <a:off x="709459" y="8291187"/>
            <a:ext cx="1241754" cy="720000"/>
          </a:xfrm>
          <a:prstGeom prst="rect">
            <a:avLst/>
          </a:prstGeom>
        </p:spPr>
      </p:pic>
      <p:pic>
        <p:nvPicPr>
          <p:cNvPr id="33" name="図 32">
            <a:extLst>
              <a:ext uri="{FF2B5EF4-FFF2-40B4-BE49-F238E27FC236}">
                <a16:creationId xmlns:a16="http://schemas.microsoft.com/office/drawing/2014/main" id="{D5F3EC2B-050F-405A-8358-64B574445248}"/>
              </a:ext>
            </a:extLst>
          </p:cNvPr>
          <p:cNvPicPr>
            <a:picLocks noChangeAspect="1"/>
          </p:cNvPicPr>
          <p:nvPr/>
        </p:nvPicPr>
        <p:blipFill rotWithShape="1">
          <a:blip r:embed="rId7" cstate="print">
            <a:extLst>
              <a:ext uri="{BEBA8EAE-BF5A-486C-A8C5-ECC9F3942E4B}">
                <a14:imgProps xmlns:a14="http://schemas.microsoft.com/office/drawing/2010/main">
                  <a14:imgLayer r:embed="rId8">
                    <a14:imgEffect>
                      <a14:brightnessContrast contrast="-40000"/>
                    </a14:imgEffect>
                  </a14:imgLayer>
                </a14:imgProps>
              </a:ext>
              <a:ext uri="{28A0092B-C50C-407E-A947-70E740481C1C}">
                <a14:useLocalDpi xmlns:a14="http://schemas.microsoft.com/office/drawing/2010/main" val="0"/>
              </a:ext>
            </a:extLst>
          </a:blip>
          <a:srcRect l="22354" t="18763" r="4850"/>
          <a:stretch/>
        </p:blipFill>
        <p:spPr>
          <a:xfrm>
            <a:off x="1995024" y="8287006"/>
            <a:ext cx="1144335" cy="720000"/>
          </a:xfrm>
          <a:prstGeom prst="rect">
            <a:avLst/>
          </a:prstGeom>
        </p:spPr>
      </p:pic>
      <p:sp>
        <p:nvSpPr>
          <p:cNvPr id="34" name="テキスト ボックス 33">
            <a:extLst>
              <a:ext uri="{FF2B5EF4-FFF2-40B4-BE49-F238E27FC236}">
                <a16:creationId xmlns:a16="http://schemas.microsoft.com/office/drawing/2014/main" id="{D511415B-82C7-407F-B656-B3FD067FF3C3}"/>
              </a:ext>
            </a:extLst>
          </p:cNvPr>
          <p:cNvSpPr txBox="1"/>
          <p:nvPr/>
        </p:nvSpPr>
        <p:spPr bwMode="auto">
          <a:xfrm>
            <a:off x="2028991" y="8967646"/>
            <a:ext cx="1076400" cy="220662"/>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lIns="36000" rIns="36000"/>
          <a:lstStyle/>
          <a:p>
            <a:pPr marL="85725" indent="-72000" algn="ctr">
              <a:spcAft>
                <a:spcPts val="0"/>
              </a:spcAft>
              <a:defRPr/>
            </a:pPr>
            <a:r>
              <a:rPr lang="ja-JP" altLang="en-US" sz="900" b="1" i="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出前授業</a:t>
            </a:r>
            <a:endParaRPr lang="ja-JP" altLang="ja-JP" sz="900" b="1" i="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endParaRPr>
          </a:p>
        </p:txBody>
      </p:sp>
      <p:pic>
        <p:nvPicPr>
          <p:cNvPr id="35" name="図 34">
            <a:extLst>
              <a:ext uri="{FF2B5EF4-FFF2-40B4-BE49-F238E27FC236}">
                <a16:creationId xmlns:a16="http://schemas.microsoft.com/office/drawing/2014/main" id="{BCA71601-3DBD-4E38-BB1D-15B346D43560}"/>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t="35343" b="1"/>
          <a:stretch/>
        </p:blipFill>
        <p:spPr>
          <a:xfrm>
            <a:off x="3584206" y="8362559"/>
            <a:ext cx="1484784" cy="720000"/>
          </a:xfrm>
          <a:prstGeom prst="rect">
            <a:avLst/>
          </a:prstGeom>
        </p:spPr>
      </p:pic>
      <p:sp>
        <p:nvSpPr>
          <p:cNvPr id="36" name="テキスト ボックス 35">
            <a:extLst>
              <a:ext uri="{FF2B5EF4-FFF2-40B4-BE49-F238E27FC236}">
                <a16:creationId xmlns:a16="http://schemas.microsoft.com/office/drawing/2014/main" id="{1E513CBD-D1FC-47B6-8E2D-A8E2FE2F1A66}"/>
              </a:ext>
            </a:extLst>
          </p:cNvPr>
          <p:cNvSpPr txBox="1"/>
          <p:nvPr/>
        </p:nvSpPr>
        <p:spPr>
          <a:xfrm>
            <a:off x="2518163" y="1908904"/>
            <a:ext cx="3209349" cy="230832"/>
          </a:xfrm>
          <a:prstGeom prst="rect">
            <a:avLst/>
          </a:prstGeom>
          <a:noFill/>
        </p:spPr>
        <p:txBody>
          <a:bodyPr wrap="square" rtlCol="0">
            <a:spAutoFit/>
          </a:bodyPr>
          <a:lstStyle/>
          <a:p>
            <a:pPr marL="180975" indent="-180975"/>
            <a:r>
              <a:rPr lang="ja-JP" altLang="en-US" sz="900" b="1" dirty="0">
                <a:latin typeface="Meiryo UI" panose="020B0604030504040204" pitchFamily="50" charset="-128"/>
                <a:ea typeface="Meiryo UI" panose="020B0604030504040204" pitchFamily="50" charset="-128"/>
                <a:cs typeface="Meiryo UI" panose="020B0604030504040204" pitchFamily="50" charset="-128"/>
              </a:rPr>
              <a:t>大会機運醸成・広報の主な実績</a:t>
            </a:r>
            <a:endParaRPr lang="en-US" altLang="ja-JP" sz="900" b="1"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p:txBody>
      </p:sp>
      <p:graphicFrame>
        <p:nvGraphicFramePr>
          <p:cNvPr id="37" name="表 36">
            <a:extLst>
              <a:ext uri="{FF2B5EF4-FFF2-40B4-BE49-F238E27FC236}">
                <a16:creationId xmlns:a16="http://schemas.microsoft.com/office/drawing/2014/main" id="{591054FE-92E9-45DC-A57C-7D165E973646}"/>
              </a:ext>
            </a:extLst>
          </p:cNvPr>
          <p:cNvGraphicFramePr>
            <a:graphicFrameLocks noGrp="1"/>
          </p:cNvGraphicFramePr>
          <p:nvPr>
            <p:extLst>
              <p:ext uri="{D42A27DB-BD31-4B8C-83A1-F6EECF244321}">
                <p14:modId xmlns:p14="http://schemas.microsoft.com/office/powerpoint/2010/main" val="3387918288"/>
              </p:ext>
            </p:extLst>
          </p:nvPr>
        </p:nvGraphicFramePr>
        <p:xfrm>
          <a:off x="716932" y="2135955"/>
          <a:ext cx="5526895" cy="4606542"/>
        </p:xfrm>
        <a:graphic>
          <a:graphicData uri="http://schemas.openxmlformats.org/drawingml/2006/table">
            <a:tbl>
              <a:tblPr firstRow="1" bandRow="1">
                <a:tableStyleId>{5C22544A-7EE6-4342-B048-85BDC9FD1C3A}</a:tableStyleId>
              </a:tblPr>
              <a:tblGrid>
                <a:gridCol w="1919980">
                  <a:extLst>
                    <a:ext uri="{9D8B030D-6E8A-4147-A177-3AD203B41FA5}">
                      <a16:colId xmlns:a16="http://schemas.microsoft.com/office/drawing/2014/main" val="1103838530"/>
                    </a:ext>
                  </a:extLst>
                </a:gridCol>
                <a:gridCol w="3606915">
                  <a:extLst>
                    <a:ext uri="{9D8B030D-6E8A-4147-A177-3AD203B41FA5}">
                      <a16:colId xmlns:a16="http://schemas.microsoft.com/office/drawing/2014/main" val="2355266735"/>
                    </a:ext>
                  </a:extLst>
                </a:gridCol>
              </a:tblGrid>
              <a:tr h="227856">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ja-JP" altLang="en-US" sz="900" b="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事業名</a:t>
                      </a:r>
                    </a:p>
                  </a:txBody>
                  <a:tcPr marL="36000" marR="36000" marT="0" marB="0" anchor="ctr"/>
                </a:tc>
                <a:tc>
                  <a:txBody>
                    <a:bodyPr/>
                    <a:lstStyle/>
                    <a:p>
                      <a:pPr algn="ctr"/>
                      <a:r>
                        <a:rPr kumimoji="1" lang="ja-JP" altLang="en-US" sz="800" b="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事業内容</a:t>
                      </a:r>
                    </a:p>
                  </a:txBody>
                  <a:tcPr marL="36000" marR="36000" marT="0" marB="0" anchor="ctr"/>
                </a:tc>
                <a:extLst>
                  <a:ext uri="{0D108BD9-81ED-4DB2-BD59-A6C34878D82A}">
                    <a16:rowId xmlns:a16="http://schemas.microsoft.com/office/drawing/2014/main" val="678920169"/>
                  </a:ext>
                </a:extLst>
              </a:tr>
              <a:tr h="872909">
                <a:tc>
                  <a:txBody>
                    <a:bodyPr/>
                    <a:lstStyle/>
                    <a:p>
                      <a:pPr algn="l"/>
                      <a:r>
                        <a:rPr kumimoji="1" lang="ja-JP" altLang="en-US" sz="9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大会１年前プレイベント</a:t>
                      </a:r>
                      <a:endParaRPr kumimoji="1" lang="en-US" altLang="ja-JP" sz="900" b="1"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algn="l"/>
                      <a:r>
                        <a:rPr kumimoji="1" lang="ja-JP" altLang="en-US" sz="9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「魚庭の海まつり」</a:t>
                      </a:r>
                      <a:endParaRPr kumimoji="1" lang="en-US" altLang="ja-JP" sz="900" b="1"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（機運醸成）</a:t>
                      </a:r>
                      <a:endParaRPr kumimoji="1" lang="en-US" altLang="ja-JP" sz="900" b="1"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txBody>
                  <a:tcPr marL="36000" marT="0" marB="0" anchor="ctr"/>
                </a:tc>
                <a:tc>
                  <a:txBody>
                    <a:bodyPr/>
                    <a:lstStyle/>
                    <a:p>
                      <a:pPr marL="0" indent="0" algn="l"/>
                      <a:r>
                        <a:rPr kumimoji="1" lang="ja-JP" altLang="en-US" sz="9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■開催日</a:t>
                      </a:r>
                      <a:endParaRPr kumimoji="1" lang="en-US" altLang="ja-JP" sz="9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marL="0" indent="0" algn="l"/>
                      <a:r>
                        <a:rPr kumimoji="1" lang="ja-JP" altLang="en-US" sz="9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　 令和</a:t>
                      </a:r>
                      <a:r>
                        <a:rPr kumimoji="1" lang="en-US" altLang="ja-JP" sz="9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7</a:t>
                      </a:r>
                      <a:r>
                        <a:rPr kumimoji="1" lang="ja-JP" altLang="en-US" sz="9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年</a:t>
                      </a:r>
                      <a:r>
                        <a:rPr kumimoji="1" lang="en-US" altLang="ja-JP" sz="9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10</a:t>
                      </a:r>
                      <a:r>
                        <a:rPr kumimoji="1" lang="ja-JP" altLang="en-US" sz="9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月</a:t>
                      </a:r>
                      <a:r>
                        <a:rPr kumimoji="1" lang="en-US" altLang="ja-JP" sz="9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26</a:t>
                      </a:r>
                      <a:r>
                        <a:rPr kumimoji="1" lang="ja-JP" altLang="en-US" sz="9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日（日）</a:t>
                      </a:r>
                      <a:endParaRPr kumimoji="1" lang="en-US" altLang="ja-JP" sz="9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marL="0" indent="0" algn="l"/>
                      <a:r>
                        <a:rPr kumimoji="1" lang="ja-JP" altLang="en-US" sz="9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■来場者数</a:t>
                      </a:r>
                      <a:endParaRPr kumimoji="1" lang="en-US" altLang="ja-JP" sz="9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marL="0" indent="0" algn="l"/>
                      <a:r>
                        <a:rPr kumimoji="1" lang="ja-JP" altLang="en-US" sz="9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　 岸和田会場：</a:t>
                      </a:r>
                      <a:r>
                        <a:rPr kumimoji="1" lang="en-US" altLang="ja-JP" sz="9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15,000</a:t>
                      </a:r>
                      <a:r>
                        <a:rPr kumimoji="1" lang="ja-JP" altLang="en-US" sz="9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人</a:t>
                      </a:r>
                      <a:endParaRPr kumimoji="1" lang="en-US" altLang="ja-JP" sz="9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marL="0" indent="0" algn="l"/>
                      <a:r>
                        <a:rPr kumimoji="1" lang="ja-JP" altLang="en-US" sz="9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　 泉佐野会場：　</a:t>
                      </a:r>
                      <a:r>
                        <a:rPr kumimoji="1" lang="en-US" altLang="ja-JP" sz="9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2,000</a:t>
                      </a:r>
                      <a:r>
                        <a:rPr kumimoji="1" lang="ja-JP" altLang="en-US" sz="9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人</a:t>
                      </a:r>
                      <a:endParaRPr kumimoji="1" lang="en-US" altLang="ja-JP" sz="9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marL="0" indent="0" algn="l"/>
                      <a:r>
                        <a:rPr kumimoji="1" lang="ja-JP" altLang="en-US" sz="9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　　　　　  （計：</a:t>
                      </a:r>
                      <a:r>
                        <a:rPr kumimoji="1" lang="en-US" altLang="ja-JP" sz="9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17,000</a:t>
                      </a:r>
                      <a:r>
                        <a:rPr kumimoji="1" lang="ja-JP" altLang="en-US" sz="9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人）</a:t>
                      </a:r>
                      <a:endParaRPr kumimoji="1" lang="en-US" altLang="ja-JP" sz="9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txBody>
                  <a:tcPr marL="36000" marT="0" marB="0" anchor="ctr"/>
                </a:tc>
                <a:extLst>
                  <a:ext uri="{0D108BD9-81ED-4DB2-BD59-A6C34878D82A}">
                    <a16:rowId xmlns:a16="http://schemas.microsoft.com/office/drawing/2014/main" val="2231141012"/>
                  </a:ext>
                </a:extLst>
              </a:tr>
              <a:tr h="581940">
                <a:tc>
                  <a:txBody>
                    <a:bodyPr/>
                    <a:lstStyle/>
                    <a:p>
                      <a:pPr algn="l"/>
                      <a:r>
                        <a:rPr kumimoji="1" lang="ja-JP" altLang="en-US" sz="900" b="1" spc="-90" baseline="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「魚庭の海実感プロジェクト」</a:t>
                      </a:r>
                      <a:endParaRPr kumimoji="1" lang="en-US" altLang="ja-JP" sz="900" b="1" spc="-90" baseline="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algn="l"/>
                      <a:r>
                        <a:rPr kumimoji="1" lang="ja-JP" altLang="en-US" sz="900" b="1" spc="-90" baseline="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（機運醸成）</a:t>
                      </a:r>
                      <a:endParaRPr kumimoji="1" lang="en-US" altLang="ja-JP" sz="900" b="1" spc="-90" baseline="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txBody>
                  <a:tcPr marL="36000" marT="0" marB="0" anchor="ctr"/>
                </a:tc>
                <a:tc>
                  <a:txBody>
                    <a:bodyPr/>
                    <a:lstStyle/>
                    <a:p>
                      <a:pPr marL="0" indent="0" algn="l"/>
                      <a:r>
                        <a:rPr kumimoji="1" lang="ja-JP" altLang="en-US" sz="9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■開催実績</a:t>
                      </a:r>
                      <a:endParaRPr kumimoji="1" lang="en-US" altLang="ja-JP" sz="9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marL="0" indent="0" algn="l"/>
                      <a:r>
                        <a:rPr kumimoji="1" lang="ja-JP" altLang="en-US" sz="9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　 体験会　 ：  </a:t>
                      </a:r>
                      <a:r>
                        <a:rPr kumimoji="1" lang="en-US" altLang="ja-JP" sz="9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6</a:t>
                      </a:r>
                      <a:r>
                        <a:rPr kumimoji="1" lang="ja-JP" altLang="en-US" sz="9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回（参加者</a:t>
                      </a:r>
                      <a:r>
                        <a:rPr kumimoji="1" lang="en-US" altLang="ja-JP" sz="9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198</a:t>
                      </a:r>
                      <a:r>
                        <a:rPr kumimoji="1" lang="ja-JP" altLang="en-US" sz="9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名）</a:t>
                      </a:r>
                      <a:endParaRPr kumimoji="1" lang="en-US" altLang="ja-JP" sz="9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marL="0" indent="0" algn="l"/>
                      <a:r>
                        <a:rPr kumimoji="1" lang="ja-JP" altLang="en-US" sz="9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　 出前授業：</a:t>
                      </a:r>
                      <a:r>
                        <a:rPr kumimoji="1" lang="en-US" altLang="ja-JP" sz="9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10</a:t>
                      </a:r>
                      <a:r>
                        <a:rPr kumimoji="1" lang="ja-JP" altLang="en-US" sz="9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回（</a:t>
                      </a:r>
                      <a:r>
                        <a:rPr kumimoji="1" lang="en-US" altLang="ja-JP" sz="9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4</a:t>
                      </a:r>
                      <a:r>
                        <a:rPr kumimoji="1" lang="ja-JP" altLang="en-US" sz="9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校　参加者</a:t>
                      </a:r>
                      <a:r>
                        <a:rPr kumimoji="1" lang="en-US" altLang="ja-JP" sz="9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327</a:t>
                      </a:r>
                      <a:r>
                        <a:rPr kumimoji="1" lang="ja-JP" altLang="en-US" sz="9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名）</a:t>
                      </a:r>
                      <a:endParaRPr kumimoji="1" lang="en-US" altLang="ja-JP" sz="9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marL="0" indent="0" algn="l"/>
                      <a:r>
                        <a:rPr kumimoji="1" lang="ja-JP" altLang="en-US" sz="9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　 セミナー　 ：　</a:t>
                      </a:r>
                      <a:r>
                        <a:rPr kumimoji="1" lang="en-US" altLang="ja-JP" sz="9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1</a:t>
                      </a:r>
                      <a:r>
                        <a:rPr kumimoji="1" lang="ja-JP" altLang="en-US" sz="9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回（参加者</a:t>
                      </a:r>
                      <a:r>
                        <a:rPr kumimoji="1" lang="en-US" altLang="ja-JP" sz="9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38</a:t>
                      </a:r>
                      <a:r>
                        <a:rPr kumimoji="1" lang="ja-JP" altLang="en-US" sz="9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名）</a:t>
                      </a:r>
                      <a:endParaRPr kumimoji="1" lang="en-US" altLang="ja-JP" sz="9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txBody>
                  <a:tcPr marL="36000" marT="0" marB="0" anchor="ctr"/>
                </a:tc>
                <a:extLst>
                  <a:ext uri="{0D108BD9-81ED-4DB2-BD59-A6C34878D82A}">
                    <a16:rowId xmlns:a16="http://schemas.microsoft.com/office/drawing/2014/main" val="3684393697"/>
                  </a:ext>
                </a:extLst>
              </a:tr>
              <a:tr h="759438">
                <a:tc>
                  <a:txBody>
                    <a:bodyPr/>
                    <a:lstStyle/>
                    <a:p>
                      <a:pPr algn="l"/>
                      <a:r>
                        <a:rPr kumimoji="1" lang="ja-JP" altLang="en-US" sz="9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企業・団体、市町村イベントとの連携</a:t>
                      </a:r>
                      <a:endParaRPr kumimoji="1" lang="en-US" altLang="ja-JP" sz="900" b="1"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algn="l"/>
                      <a:r>
                        <a:rPr kumimoji="1" lang="ja-JP" altLang="en-US" sz="9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（機運醸成）</a:t>
                      </a:r>
                      <a:endParaRPr kumimoji="1" lang="en-US" altLang="ja-JP" sz="900" b="1"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algn="l"/>
                      <a:endParaRPr kumimoji="1" lang="en-US" altLang="ja-JP" sz="900" b="1"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txBody>
                  <a:tcPr marL="36000" marT="0" marB="0" anchor="ctr"/>
                </a:tc>
                <a:tc>
                  <a:txBody>
                    <a:bodyPr/>
                    <a:lstStyle/>
                    <a:p>
                      <a:pPr marL="0" indent="0" algn="l"/>
                      <a:r>
                        <a:rPr kumimoji="1" lang="ja-JP" altLang="en-US" sz="9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■イベント等での</a:t>
                      </a:r>
                      <a:r>
                        <a:rPr kumimoji="1" lang="en-US" altLang="ja-JP" sz="9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PR</a:t>
                      </a:r>
                      <a:r>
                        <a:rPr kumimoji="1" lang="ja-JP" altLang="en-US" sz="9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実績</a:t>
                      </a:r>
                      <a:endParaRPr kumimoji="1" lang="en-US" altLang="ja-JP" sz="9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marL="0" indent="0" algn="l"/>
                      <a:r>
                        <a:rPr kumimoji="1" lang="ja-JP" altLang="en-US" sz="9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　 市町村や企業・団体等との連携　　：</a:t>
                      </a:r>
                      <a:r>
                        <a:rPr kumimoji="1" lang="en-US" altLang="ja-JP" sz="9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151</a:t>
                      </a:r>
                      <a:r>
                        <a:rPr kumimoji="1" lang="ja-JP" altLang="en-US" sz="9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件</a:t>
                      </a:r>
                      <a:endParaRPr kumimoji="1" lang="en-US" altLang="ja-JP" sz="9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marL="0" indent="0" algn="l"/>
                      <a:r>
                        <a:rPr kumimoji="1" lang="ja-JP" altLang="en-US" sz="9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　 府庁所属との連携　　　　　　　　　　：　</a:t>
                      </a:r>
                      <a:r>
                        <a:rPr kumimoji="1" lang="en-US" altLang="ja-JP" sz="9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59</a:t>
                      </a:r>
                      <a:r>
                        <a:rPr kumimoji="1" lang="ja-JP" altLang="en-US" sz="9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件</a:t>
                      </a:r>
                      <a:endParaRPr kumimoji="1" lang="en-US" altLang="ja-JP" sz="9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marL="0" indent="0" algn="l"/>
                      <a:r>
                        <a:rPr kumimoji="1" lang="ja-JP" altLang="en-US" sz="9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　 第</a:t>
                      </a:r>
                      <a:r>
                        <a:rPr kumimoji="1" lang="en-US" altLang="ja-JP" sz="9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44</a:t>
                      </a:r>
                      <a:r>
                        <a:rPr kumimoji="1" lang="ja-JP" altLang="en-US" sz="9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回大会</a:t>
                      </a:r>
                      <a:r>
                        <a:rPr kumimoji="1" lang="en-US" altLang="ja-JP" sz="9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9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三重大会</a:t>
                      </a:r>
                      <a:r>
                        <a:rPr kumimoji="1" lang="en-US" altLang="ja-JP" sz="9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9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出展   　 ：　　</a:t>
                      </a:r>
                      <a:r>
                        <a:rPr kumimoji="1" lang="en-US" altLang="ja-JP" sz="9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1</a:t>
                      </a:r>
                      <a:r>
                        <a:rPr kumimoji="1" lang="ja-JP" altLang="en-US" sz="9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件</a:t>
                      </a:r>
                      <a:endParaRPr kumimoji="1" lang="en-US" altLang="ja-JP" sz="9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marL="0" indent="0" algn="l"/>
                      <a:r>
                        <a:rPr kumimoji="1" lang="ja-JP" altLang="en-US" sz="9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■大会記念リレー放流　　　　　　　　  ：　</a:t>
                      </a:r>
                      <a:r>
                        <a:rPr kumimoji="1" lang="en-US" altLang="ja-JP" sz="9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75</a:t>
                      </a:r>
                      <a:r>
                        <a:rPr kumimoji="1" lang="ja-JP" altLang="en-US" sz="9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回</a:t>
                      </a:r>
                      <a:endParaRPr kumimoji="1" lang="en-US" altLang="ja-JP" sz="9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txBody>
                  <a:tcPr marL="36000" marT="0" marB="0" anchor="ctr"/>
                </a:tc>
                <a:extLst>
                  <a:ext uri="{0D108BD9-81ED-4DB2-BD59-A6C34878D82A}">
                    <a16:rowId xmlns:a16="http://schemas.microsoft.com/office/drawing/2014/main" val="4008298144"/>
                  </a:ext>
                </a:extLst>
              </a:tr>
              <a:tr h="455663">
                <a:tc>
                  <a:txBody>
                    <a:bodyPr/>
                    <a:lstStyle/>
                    <a:p>
                      <a:pPr algn="l"/>
                      <a:r>
                        <a:rPr kumimoji="1" lang="ja-JP" altLang="en-US" sz="9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大阪・関西万博での広報</a:t>
                      </a:r>
                      <a:endParaRPr kumimoji="1" lang="en-US" altLang="ja-JP" sz="900" b="1"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txBody>
                  <a:tcPr marL="36000" marT="0" marB="0" anchor="ctr"/>
                </a:tc>
                <a:tc>
                  <a:txBody>
                    <a:bodyPr/>
                    <a:lstStyle/>
                    <a:p>
                      <a:pPr marL="0" indent="0" algn="l"/>
                      <a:r>
                        <a:rPr kumimoji="1" lang="ja-JP" altLang="en-US" sz="9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900" spc="-10" baseline="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大阪ヘルスケア</a:t>
                      </a:r>
                      <a:r>
                        <a:rPr kumimoji="1" lang="en-US" altLang="ja-JP" sz="900" spc="-10" baseline="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PV</a:t>
                      </a:r>
                      <a:r>
                        <a:rPr kumimoji="1" lang="ja-JP" altLang="en-US" sz="900" spc="-10" baseline="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屋外ステージでのさかなクントークショー</a:t>
                      </a:r>
                      <a:endParaRPr kumimoji="1" lang="en-US" altLang="ja-JP" sz="900" spc="-10" baseline="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marL="0" indent="0" algn="l"/>
                      <a:r>
                        <a:rPr kumimoji="1" lang="ja-JP" altLang="en-US" sz="900" spc="-10" baseline="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　　イベント観覧者：約</a:t>
                      </a:r>
                      <a:r>
                        <a:rPr kumimoji="1" lang="en-US" altLang="ja-JP" sz="900" spc="-10" baseline="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600</a:t>
                      </a:r>
                      <a:r>
                        <a:rPr kumimoji="1" lang="ja-JP" altLang="en-US" sz="900" spc="-10" baseline="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名</a:t>
                      </a:r>
                      <a:endParaRPr kumimoji="1" lang="en-US" altLang="ja-JP" sz="900" spc="-10" baseline="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marL="0" indent="0" algn="l"/>
                      <a:r>
                        <a:rPr kumimoji="1" lang="ja-JP" altLang="en-US" sz="900" spc="-10" baseline="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　　大阪の漁業に係る</a:t>
                      </a:r>
                      <a:r>
                        <a:rPr kumimoji="1" lang="en-US" altLang="ja-JP" sz="900" spc="-10" baseline="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PR</a:t>
                      </a:r>
                      <a:r>
                        <a:rPr kumimoji="1" lang="ja-JP" altLang="en-US" sz="900" spc="-10" baseline="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動画６本、</a:t>
                      </a:r>
                      <a:r>
                        <a:rPr kumimoji="1" lang="en-US" altLang="ja-JP" sz="900" spc="-10" baseline="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CM</a:t>
                      </a:r>
                      <a:r>
                        <a:rPr kumimoji="1" lang="ja-JP" altLang="en-US" sz="900" spc="-10" baseline="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動画１本を作成</a:t>
                      </a:r>
                      <a:endParaRPr kumimoji="1" lang="en-US" altLang="ja-JP" sz="900" spc="-10" baseline="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txBody>
                  <a:tcPr marL="36000" marT="0" marB="0" anchor="ctr"/>
                </a:tc>
                <a:extLst>
                  <a:ext uri="{0D108BD9-81ED-4DB2-BD59-A6C34878D82A}">
                    <a16:rowId xmlns:a16="http://schemas.microsoft.com/office/drawing/2014/main" val="342148076"/>
                  </a:ext>
                </a:extLst>
              </a:tr>
              <a:tr h="493635">
                <a:tc>
                  <a:txBody>
                    <a:bodyPr/>
                    <a:lstStyle/>
                    <a:p>
                      <a:pPr algn="l"/>
                      <a:r>
                        <a:rPr kumimoji="1" lang="ja-JP" altLang="en-US" sz="9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食を通じた広報</a:t>
                      </a:r>
                      <a:endParaRPr kumimoji="1" lang="en-US" altLang="ja-JP" sz="900" b="1"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txBody>
                  <a:tcPr marL="36000" marT="0" marB="0" anchor="ctr"/>
                </a:tc>
                <a:tc>
                  <a:txBody>
                    <a:bodyPr/>
                    <a:lstStyle/>
                    <a:p>
                      <a:pPr marL="0" indent="0" algn="l"/>
                      <a:r>
                        <a:rPr kumimoji="1" lang="ja-JP" altLang="en-US" sz="9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■「魚庭の海づくり丼」を</a:t>
                      </a:r>
                      <a:r>
                        <a:rPr kumimoji="1" lang="en-US" altLang="ja-JP" sz="9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1</a:t>
                      </a:r>
                      <a:r>
                        <a:rPr kumimoji="1" lang="ja-JP" altLang="en-US" sz="9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年前プレイベントでお披露目</a:t>
                      </a:r>
                      <a:endParaRPr kumimoji="1" lang="en-US" altLang="ja-JP" sz="9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marL="0" indent="0" algn="l"/>
                      <a:r>
                        <a:rPr kumimoji="1" lang="ja-JP" altLang="en-US" sz="9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a:t>
                      </a:r>
                      <a:r>
                        <a:rPr kumimoji="1" lang="en-US" altLang="ja-JP" sz="9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Fish-1</a:t>
                      </a:r>
                      <a:r>
                        <a:rPr kumimoji="1" lang="ja-JP" altLang="en-US" sz="9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グランプリで「魚庭の海づくり丼」が審査員特別賞</a:t>
                      </a:r>
                      <a:endParaRPr kumimoji="1" lang="en-US" altLang="ja-JP" sz="9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marL="0" indent="0" algn="l"/>
                      <a:r>
                        <a:rPr kumimoji="1" lang="ja-JP" altLang="en-US" sz="9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■大会記念弁当のメニュー作成</a:t>
                      </a:r>
                      <a:endParaRPr kumimoji="1" lang="en-US" altLang="ja-JP" sz="9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txBody>
                  <a:tcPr marL="36000" marT="0" marB="0" anchor="ctr"/>
                </a:tc>
                <a:extLst>
                  <a:ext uri="{0D108BD9-81ED-4DB2-BD59-A6C34878D82A}">
                    <a16:rowId xmlns:a16="http://schemas.microsoft.com/office/drawing/2014/main" val="3070310543"/>
                  </a:ext>
                </a:extLst>
              </a:tr>
              <a:tr h="455663">
                <a:tc>
                  <a:txBody>
                    <a:bodyPr/>
                    <a:lstStyle/>
                    <a:p>
                      <a:pPr algn="l"/>
                      <a:r>
                        <a:rPr kumimoji="1" lang="ja-JP" altLang="en-US" sz="9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多様な媒体、メディアに</a:t>
                      </a:r>
                      <a:endParaRPr kumimoji="1" lang="en-US" altLang="ja-JP" sz="900" b="1"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algn="l"/>
                      <a:r>
                        <a:rPr kumimoji="1" lang="ja-JP" altLang="en-US" sz="9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よる広報</a:t>
                      </a:r>
                      <a:endParaRPr kumimoji="1" lang="en-US" altLang="ja-JP" sz="900" b="1"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txBody>
                  <a:tcPr marL="36000" marT="0" marB="0" anchor="ctr"/>
                </a:tc>
                <a:tc>
                  <a:txBody>
                    <a:bodyPr/>
                    <a:lstStyle/>
                    <a:p>
                      <a:pPr marL="0" indent="0" algn="l"/>
                      <a:r>
                        <a:rPr kumimoji="1" lang="ja-JP" altLang="en-US" sz="9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■産経新聞に知事コメント等記事の掲載</a:t>
                      </a:r>
                      <a:endParaRPr kumimoji="1" lang="en-US" altLang="ja-JP" sz="9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marL="0" indent="0" algn="l"/>
                      <a:r>
                        <a:rPr kumimoji="1" lang="ja-JP" altLang="en-US" sz="9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■よんチャン</a:t>
                      </a:r>
                      <a:r>
                        <a:rPr kumimoji="1" lang="en-US" altLang="ja-JP" sz="9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TV</a:t>
                      </a:r>
                      <a:r>
                        <a:rPr kumimoji="1" lang="ja-JP" altLang="en-US" sz="9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「最旬！丼マン」内で大会</a:t>
                      </a:r>
                      <a:r>
                        <a:rPr kumimoji="1" lang="en-US" altLang="ja-JP" sz="9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PR</a:t>
                      </a:r>
                    </a:p>
                    <a:p>
                      <a:pPr marL="0" indent="0" algn="l"/>
                      <a:r>
                        <a:rPr kumimoji="1" lang="ja-JP" altLang="en-US" sz="9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a:t>
                      </a:r>
                      <a:r>
                        <a:rPr kumimoji="1" lang="en-US" altLang="ja-JP" sz="9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Web</a:t>
                      </a:r>
                      <a:r>
                        <a:rPr kumimoji="1" lang="ja-JP" altLang="en-US" sz="9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サイト、</a:t>
                      </a:r>
                      <a:r>
                        <a:rPr kumimoji="1" lang="en-US" altLang="ja-JP" sz="9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SNS</a:t>
                      </a:r>
                      <a:r>
                        <a:rPr kumimoji="1" lang="ja-JP" altLang="en-US" sz="9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a:t>
                      </a:r>
                      <a:r>
                        <a:rPr kumimoji="1" lang="en-US" altLang="ja-JP" sz="9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X</a:t>
                      </a:r>
                      <a:r>
                        <a:rPr kumimoji="1" lang="ja-JP" altLang="en-US" sz="9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a:t>
                      </a:r>
                      <a:r>
                        <a:rPr kumimoji="1" lang="en-US" altLang="ja-JP" sz="9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Instagram</a:t>
                      </a:r>
                      <a:r>
                        <a:rPr kumimoji="1" lang="ja-JP" altLang="en-US" sz="9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）アカウントの作成　　　　　　 </a:t>
                      </a:r>
                      <a:endParaRPr kumimoji="1" lang="en-US" altLang="ja-JP" sz="9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txBody>
                  <a:tcPr marL="36000" marT="0" marB="0" anchor="ctr"/>
                </a:tc>
                <a:extLst>
                  <a:ext uri="{0D108BD9-81ED-4DB2-BD59-A6C34878D82A}">
                    <a16:rowId xmlns:a16="http://schemas.microsoft.com/office/drawing/2014/main" val="2307349119"/>
                  </a:ext>
                </a:extLst>
              </a:tr>
              <a:tr h="341747">
                <a:tc>
                  <a:txBody>
                    <a:bodyPr/>
                    <a:lstStyle/>
                    <a:p>
                      <a:pPr algn="l"/>
                      <a:r>
                        <a:rPr kumimoji="1" lang="ja-JP" altLang="en-US" sz="9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屋外広告、印刷物等で</a:t>
                      </a:r>
                      <a:endParaRPr kumimoji="1" lang="en-US" altLang="ja-JP" sz="900" b="1"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algn="l"/>
                      <a:r>
                        <a:rPr kumimoji="1" lang="ja-JP" altLang="en-US" sz="9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の広報</a:t>
                      </a:r>
                      <a:endParaRPr kumimoji="1" lang="en-US" altLang="ja-JP" sz="900" b="1"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txBody>
                  <a:tcPr marL="36000" marT="0" marB="0" anchor="ctr"/>
                </a:tc>
                <a:tc>
                  <a:txBody>
                    <a:bodyPr/>
                    <a:lstStyle/>
                    <a:p>
                      <a:pPr marL="0" indent="0" algn="l"/>
                      <a:r>
                        <a:rPr kumimoji="1" lang="ja-JP" altLang="en-US" sz="9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■横断幕、のぼり旗の作成、設置</a:t>
                      </a:r>
                      <a:endParaRPr kumimoji="1" lang="en-US" altLang="ja-JP" sz="9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marL="0" indent="0" algn="l"/>
                      <a:r>
                        <a:rPr kumimoji="1" lang="ja-JP" altLang="en-US" sz="9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■各種ノベルティ（ボールペン、ふせん等）作成、配布</a:t>
                      </a:r>
                      <a:endParaRPr kumimoji="1" lang="en-US" altLang="ja-JP" sz="9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txBody>
                  <a:tcPr marL="36000" marT="0" marB="0" anchor="ctr"/>
                </a:tc>
                <a:extLst>
                  <a:ext uri="{0D108BD9-81ED-4DB2-BD59-A6C34878D82A}">
                    <a16:rowId xmlns:a16="http://schemas.microsoft.com/office/drawing/2014/main" val="4232878296"/>
                  </a:ext>
                </a:extLst>
              </a:tr>
              <a:tr h="417691">
                <a:tc>
                  <a:txBody>
                    <a:bodyPr/>
                    <a:lstStyle/>
                    <a:p>
                      <a:pPr algn="l"/>
                      <a:r>
                        <a:rPr kumimoji="1" lang="ja-JP" altLang="en-US" sz="9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アンバサダーによる広報</a:t>
                      </a:r>
                      <a:endParaRPr kumimoji="1" lang="en-US" altLang="ja-JP" sz="900" b="1"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txBody>
                  <a:tcPr marL="36000" marT="0" marB="0" anchor="ctr"/>
                </a:tc>
                <a:tc>
                  <a:txBody>
                    <a:bodyPr/>
                    <a:lstStyle/>
                    <a:p>
                      <a:pPr marL="0" indent="0" algn="l"/>
                      <a:r>
                        <a:rPr kumimoji="1" lang="ja-JP" altLang="en-US" sz="9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900" kern="12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尾嵜豪氏が</a:t>
                      </a:r>
                      <a:r>
                        <a:rPr kumimoji="1" lang="en-US" altLang="ja-JP" sz="900" kern="12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1</a:t>
                      </a:r>
                      <a:r>
                        <a:rPr kumimoji="1" lang="ja-JP" altLang="en-US" sz="900" kern="12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年前プレイベントでアンバサダーに就任</a:t>
                      </a:r>
                      <a:endParaRPr kumimoji="1" lang="en-US" altLang="ja-JP" sz="900" kern="12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marL="0" indent="0" algn="l"/>
                      <a:r>
                        <a:rPr kumimoji="1" lang="ja-JP" altLang="en-US" sz="9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a:t>
                      </a:r>
                      <a:r>
                        <a:rPr kumimoji="1" lang="en-US" altLang="ja-JP" sz="9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SUPER</a:t>
                      </a:r>
                      <a:r>
                        <a:rPr kumimoji="1" lang="ja-JP" altLang="en-US" sz="9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 </a:t>
                      </a:r>
                      <a:r>
                        <a:rPr kumimoji="1" lang="en-US" altLang="ja-JP" sz="9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EIGHT</a:t>
                      </a:r>
                      <a:r>
                        <a:rPr kumimoji="1" lang="ja-JP" altLang="en-US" sz="9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村上信五氏がアンバサダーに就任</a:t>
                      </a:r>
                      <a:endParaRPr kumimoji="1" lang="en-US" altLang="ja-JP" sz="9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txBody>
                  <a:tcPr marL="36000" marT="0" marB="0" anchor="ctr"/>
                </a:tc>
                <a:extLst>
                  <a:ext uri="{0D108BD9-81ED-4DB2-BD59-A6C34878D82A}">
                    <a16:rowId xmlns:a16="http://schemas.microsoft.com/office/drawing/2014/main" val="3382638071"/>
                  </a:ext>
                </a:extLst>
              </a:tr>
            </a:tbl>
          </a:graphicData>
        </a:graphic>
      </p:graphicFrame>
      <p:pic>
        <p:nvPicPr>
          <p:cNvPr id="38" name="図 37">
            <a:extLst>
              <a:ext uri="{FF2B5EF4-FFF2-40B4-BE49-F238E27FC236}">
                <a16:creationId xmlns:a16="http://schemas.microsoft.com/office/drawing/2014/main" id="{01855D81-3A65-455A-89A3-1E4901F978BC}"/>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b="61523"/>
          <a:stretch/>
        </p:blipFill>
        <p:spPr>
          <a:xfrm>
            <a:off x="4929036" y="2504728"/>
            <a:ext cx="1058869" cy="576000"/>
          </a:xfrm>
          <a:prstGeom prst="rect">
            <a:avLst/>
          </a:prstGeom>
        </p:spPr>
      </p:pic>
      <p:sp>
        <p:nvSpPr>
          <p:cNvPr id="39" name="テキスト ボックス 38">
            <a:extLst>
              <a:ext uri="{FF2B5EF4-FFF2-40B4-BE49-F238E27FC236}">
                <a16:creationId xmlns:a16="http://schemas.microsoft.com/office/drawing/2014/main" id="{DF13AAB2-04A8-4BA2-ACA1-BA8ABAB0391A}"/>
              </a:ext>
            </a:extLst>
          </p:cNvPr>
          <p:cNvSpPr txBox="1"/>
          <p:nvPr/>
        </p:nvSpPr>
        <p:spPr bwMode="auto">
          <a:xfrm>
            <a:off x="4601743" y="7757639"/>
            <a:ext cx="1202400" cy="249819"/>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lIns="36000" rIns="36000"/>
          <a:lstStyle/>
          <a:p>
            <a:pPr marL="85725" indent="-72000" algn="ctr">
              <a:spcAft>
                <a:spcPts val="0"/>
              </a:spcAft>
              <a:defRPr/>
            </a:pPr>
            <a:r>
              <a:rPr lang="ja-JP" altLang="en-US" sz="900" b="1" i="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泉佐野会場</a:t>
            </a:r>
            <a:endParaRPr lang="ja-JP" altLang="ja-JP" sz="900" b="1" i="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endParaRPr>
          </a:p>
        </p:txBody>
      </p:sp>
      <p:sp>
        <p:nvSpPr>
          <p:cNvPr id="41" name="テキスト ボックス 40">
            <a:extLst>
              <a:ext uri="{FF2B5EF4-FFF2-40B4-BE49-F238E27FC236}">
                <a16:creationId xmlns:a16="http://schemas.microsoft.com/office/drawing/2014/main" id="{4376D4A3-4794-4D56-8F10-CEDE8065324C}"/>
              </a:ext>
            </a:extLst>
          </p:cNvPr>
          <p:cNvSpPr txBox="1"/>
          <p:nvPr/>
        </p:nvSpPr>
        <p:spPr bwMode="auto">
          <a:xfrm>
            <a:off x="750989" y="8967646"/>
            <a:ext cx="1166400" cy="220662"/>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lIns="36000" rIns="36000"/>
          <a:lstStyle/>
          <a:p>
            <a:pPr marL="85725" indent="-72000" algn="ctr">
              <a:spcAft>
                <a:spcPts val="0"/>
              </a:spcAft>
              <a:defRPr/>
            </a:pPr>
            <a:r>
              <a:rPr lang="ja-JP" altLang="en-US" sz="900" b="1"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体験会</a:t>
            </a:r>
            <a:endParaRPr lang="ja-JP" altLang="ja-JP" sz="900" b="1" i="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endParaRPr>
          </a:p>
        </p:txBody>
      </p:sp>
      <p:sp>
        <p:nvSpPr>
          <p:cNvPr id="42" name="テキスト ボックス 41">
            <a:extLst>
              <a:ext uri="{FF2B5EF4-FFF2-40B4-BE49-F238E27FC236}">
                <a16:creationId xmlns:a16="http://schemas.microsoft.com/office/drawing/2014/main" id="{99C27D35-1B3C-44A1-9EEE-E4911015600F}"/>
              </a:ext>
            </a:extLst>
          </p:cNvPr>
          <p:cNvSpPr txBox="1"/>
          <p:nvPr/>
        </p:nvSpPr>
        <p:spPr bwMode="auto">
          <a:xfrm>
            <a:off x="3624141" y="9057456"/>
            <a:ext cx="1379845" cy="247764"/>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lIns="36000" rIns="36000"/>
          <a:lstStyle/>
          <a:p>
            <a:pPr marL="85725" indent="-72000" algn="ctr">
              <a:spcAft>
                <a:spcPts val="0"/>
              </a:spcAft>
              <a:defRPr/>
            </a:pPr>
            <a:r>
              <a:rPr lang="ja-JP" altLang="en-US" sz="900" b="1"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さかなクントークショー</a:t>
            </a:r>
            <a:endParaRPr lang="ja-JP" altLang="ja-JP" sz="900" b="1" i="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endParaRPr>
          </a:p>
        </p:txBody>
      </p:sp>
      <p:sp>
        <p:nvSpPr>
          <p:cNvPr id="43" name="テキスト ボックス 42">
            <a:extLst>
              <a:ext uri="{FF2B5EF4-FFF2-40B4-BE49-F238E27FC236}">
                <a16:creationId xmlns:a16="http://schemas.microsoft.com/office/drawing/2014/main" id="{3FB7BC1C-ABEA-4009-BE4B-0C22A2AAEC53}"/>
              </a:ext>
            </a:extLst>
          </p:cNvPr>
          <p:cNvSpPr txBox="1"/>
          <p:nvPr/>
        </p:nvSpPr>
        <p:spPr>
          <a:xfrm>
            <a:off x="5068990" y="8131153"/>
            <a:ext cx="1197548" cy="230832"/>
          </a:xfrm>
          <a:prstGeom prst="rect">
            <a:avLst/>
          </a:prstGeom>
          <a:noFill/>
        </p:spPr>
        <p:txBody>
          <a:bodyPr wrap="square" rtlCol="0">
            <a:spAutoFit/>
          </a:bodyPr>
          <a:lstStyle/>
          <a:p>
            <a:pPr marL="180975" indent="-180975"/>
            <a:r>
              <a:rPr lang="ja-JP" altLang="en-US" sz="900" b="1" dirty="0">
                <a:latin typeface="Meiryo UI" panose="020B0604030504040204" pitchFamily="50" charset="-128"/>
                <a:ea typeface="Meiryo UI" panose="020B0604030504040204" pitchFamily="50" charset="-128"/>
                <a:cs typeface="Meiryo UI" panose="020B0604030504040204" pitchFamily="50" charset="-128"/>
              </a:rPr>
              <a:t>○食を通じた広報</a:t>
            </a:r>
            <a:endParaRPr lang="en-US" altLang="ja-JP" sz="900" b="1"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44" name="正方形/長方形 43">
            <a:extLst>
              <a:ext uri="{FF2B5EF4-FFF2-40B4-BE49-F238E27FC236}">
                <a16:creationId xmlns:a16="http://schemas.microsoft.com/office/drawing/2014/main" id="{90C67254-8A59-4B10-B755-712B1EC2660D}"/>
              </a:ext>
            </a:extLst>
          </p:cNvPr>
          <p:cNvSpPr/>
          <p:nvPr/>
        </p:nvSpPr>
        <p:spPr>
          <a:xfrm>
            <a:off x="5107193" y="8378718"/>
            <a:ext cx="907741" cy="670602"/>
          </a:xfrm>
          <a:prstGeom prst="rect">
            <a:avLst/>
          </a:prstGeom>
          <a:blipFill dpi="0" rotWithShape="1">
            <a:blip r:embed="rId11" cstate="print">
              <a:extLst>
                <a:ext uri="{28A0092B-C50C-407E-A947-70E740481C1C}">
                  <a14:useLocalDpi xmlns:a14="http://schemas.microsoft.com/office/drawing/2010/main" val="0"/>
                </a:ext>
              </a:extLst>
            </a:blip>
            <a:srcRect/>
            <a:stretch>
              <a:fillRect/>
            </a:stretch>
          </a:blip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200" b="1" dirty="0">
              <a:solidFill>
                <a:schemeClr val="bg1"/>
              </a:solidFill>
              <a:latin typeface="BIZ UDPゴシック" panose="020B0400000000000000" pitchFamily="50" charset="-128"/>
              <a:ea typeface="BIZ UDPゴシック" panose="020B0400000000000000" pitchFamily="50" charset="-128"/>
            </a:endParaRPr>
          </a:p>
        </p:txBody>
      </p:sp>
      <p:sp>
        <p:nvSpPr>
          <p:cNvPr id="45" name="テキスト ボックス 44">
            <a:extLst>
              <a:ext uri="{FF2B5EF4-FFF2-40B4-BE49-F238E27FC236}">
                <a16:creationId xmlns:a16="http://schemas.microsoft.com/office/drawing/2014/main" id="{AA40FDED-8F27-48B4-A89C-D0D639AC1862}"/>
              </a:ext>
            </a:extLst>
          </p:cNvPr>
          <p:cNvSpPr txBox="1"/>
          <p:nvPr/>
        </p:nvSpPr>
        <p:spPr bwMode="auto">
          <a:xfrm>
            <a:off x="5027434" y="9052818"/>
            <a:ext cx="1076400" cy="220662"/>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lIns="36000" rIns="36000"/>
          <a:lstStyle/>
          <a:p>
            <a:pPr marL="85725" indent="-72000" algn="ctr">
              <a:spcAft>
                <a:spcPts val="0"/>
              </a:spcAft>
              <a:defRPr/>
            </a:pPr>
            <a:r>
              <a:rPr lang="ja-JP" altLang="en-US" sz="900" b="1"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「魚庭の海づくり丼」</a:t>
            </a:r>
            <a:endParaRPr lang="ja-JP" altLang="ja-JP" sz="900" b="1" i="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endParaRPr>
          </a:p>
        </p:txBody>
      </p:sp>
      <p:sp>
        <p:nvSpPr>
          <p:cNvPr id="46" name="テキスト ボックス 45">
            <a:extLst>
              <a:ext uri="{FF2B5EF4-FFF2-40B4-BE49-F238E27FC236}">
                <a16:creationId xmlns:a16="http://schemas.microsoft.com/office/drawing/2014/main" id="{0EA0929E-C56F-4216-B20F-4B334AF3CE66}"/>
              </a:ext>
            </a:extLst>
          </p:cNvPr>
          <p:cNvSpPr txBox="1"/>
          <p:nvPr/>
        </p:nvSpPr>
        <p:spPr>
          <a:xfrm>
            <a:off x="534245" y="6825208"/>
            <a:ext cx="2553960" cy="230832"/>
          </a:xfrm>
          <a:prstGeom prst="rect">
            <a:avLst/>
          </a:prstGeom>
          <a:noFill/>
        </p:spPr>
        <p:txBody>
          <a:bodyPr wrap="square" rtlCol="0">
            <a:spAutoFit/>
          </a:bodyPr>
          <a:lstStyle/>
          <a:p>
            <a:pPr marL="180975" indent="-180975"/>
            <a:r>
              <a:rPr lang="ja-JP" altLang="en-US" sz="900" b="1" dirty="0">
                <a:latin typeface="Meiryo UI" panose="020B0604030504040204" pitchFamily="50" charset="-128"/>
                <a:ea typeface="Meiryo UI" panose="020B0604030504040204" pitchFamily="50" charset="-128"/>
                <a:cs typeface="Meiryo UI" panose="020B0604030504040204" pitchFamily="50" charset="-128"/>
              </a:rPr>
              <a:t>○大会ロゴ・大会テーマ</a:t>
            </a:r>
          </a:p>
        </p:txBody>
      </p:sp>
      <p:pic>
        <p:nvPicPr>
          <p:cNvPr id="49" name="図 48">
            <a:extLst>
              <a:ext uri="{FF2B5EF4-FFF2-40B4-BE49-F238E27FC236}">
                <a16:creationId xmlns:a16="http://schemas.microsoft.com/office/drawing/2014/main" id="{5BF45999-8883-4FE0-BD75-D4235260B92C}"/>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959905" y="7403649"/>
            <a:ext cx="1914968" cy="591509"/>
          </a:xfrm>
          <a:prstGeom prst="rect">
            <a:avLst/>
          </a:prstGeom>
        </p:spPr>
      </p:pic>
      <p:sp>
        <p:nvSpPr>
          <p:cNvPr id="58" name="スライド番号プレースホルダー 2">
            <a:extLst>
              <a:ext uri="{FF2B5EF4-FFF2-40B4-BE49-F238E27FC236}">
                <a16:creationId xmlns:a16="http://schemas.microsoft.com/office/drawing/2014/main" id="{1EA1B1A5-A0BD-4467-887C-81269BA1C7F2}"/>
              </a:ext>
            </a:extLst>
          </p:cNvPr>
          <p:cNvSpPr txBox="1">
            <a:spLocks/>
          </p:cNvSpPr>
          <p:nvPr/>
        </p:nvSpPr>
        <p:spPr>
          <a:xfrm>
            <a:off x="2525174" y="9590702"/>
            <a:ext cx="1600200" cy="307777"/>
          </a:xfrm>
          <a:prstGeom prst="rect">
            <a:avLst/>
          </a:prstGeom>
        </p:spPr>
        <p:txBody>
          <a:bodyPr vert="horz" lIns="91440" tIns="45720" rIns="91440" bIns="45720" rtlCol="0" anchor="ctr"/>
          <a:lstStyle>
            <a:defPPr>
              <a:defRPr lang="ja-JP"/>
            </a:defPPr>
            <a:lvl1pPr marL="0" algn="r" defTabSz="914400" rtl="0" eaLnBrk="1" latinLnBrk="0" hangingPunct="1">
              <a:defRPr kumimoji="1" sz="12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ctr"/>
            <a:fld id="{831CA8E7-D69B-4FB5-B8F3-0C5F199F2C37}" type="slidenum">
              <a:rPr lang="ja-JP" altLang="en-US" smtClean="0"/>
              <a:pPr algn="ctr"/>
              <a:t>20</a:t>
            </a:fld>
            <a:endParaRPr lang="ja-JP" altLang="en-US" dirty="0"/>
          </a:p>
        </p:txBody>
      </p:sp>
    </p:spTree>
    <p:extLst>
      <p:ext uri="{BB962C8B-B14F-4D97-AF65-F5344CB8AC3E}">
        <p14:creationId xmlns:p14="http://schemas.microsoft.com/office/powerpoint/2010/main" val="116927619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テキスト ボックス 2"/>
          <p:cNvSpPr txBox="1">
            <a:spLocks noChangeArrowheads="1"/>
          </p:cNvSpPr>
          <p:nvPr/>
        </p:nvSpPr>
        <p:spPr bwMode="auto">
          <a:xfrm>
            <a:off x="566410" y="4953040"/>
            <a:ext cx="648000" cy="360000"/>
          </a:xfrm>
          <a:prstGeom prst="roundRect">
            <a:avLst>
              <a:gd name="adj" fmla="val 24293"/>
            </a:avLst>
          </a:prstGeom>
          <a:solidFill>
            <a:srgbClr val="000099"/>
          </a:solidFill>
          <a:ln w="9525">
            <a:noFill/>
            <a:miter lim="800000"/>
            <a:headEnd/>
            <a:tailEnd/>
          </a:ln>
        </p:spPr>
        <p:txBody>
          <a:bodyPr rot="0" vert="horz" wrap="square" lIns="91440" tIns="45720" rIns="91440" bIns="45720" anchor="ctr" anchorCtr="0">
            <a:noAutofit/>
          </a:bodyPr>
          <a:lstStyle/>
          <a:p>
            <a:pPr algn="ctr">
              <a:spcAft>
                <a:spcPts val="0"/>
              </a:spcAft>
            </a:pPr>
            <a:r>
              <a:rPr lang="ja-JP" altLang="en-US" sz="900" b="1" kern="100" dirty="0">
                <a:solidFill>
                  <a:schemeClr val="bg1"/>
                </a:solidFill>
                <a:effectLst/>
                <a:latin typeface="Meiryo UI" panose="020B0604030504040204" pitchFamily="50" charset="-128"/>
                <a:ea typeface="Meiryo UI" panose="020B0604030504040204" pitchFamily="50" charset="-128"/>
                <a:cs typeface="Meiryo UI" panose="020B0604030504040204" pitchFamily="50" charset="-128"/>
              </a:rPr>
              <a:t>施策</a:t>
            </a:r>
            <a:r>
              <a:rPr lang="en-US" altLang="ja-JP" sz="900" b="1" kern="100"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23</a:t>
            </a:r>
            <a:endParaRPr lang="ja-JP" sz="1050" kern="100" dirty="0">
              <a:solidFill>
                <a:schemeClr val="bg1"/>
              </a:solidFill>
              <a:effectLst/>
              <a:latin typeface="Meiryo UI" panose="020B0604030504040204" pitchFamily="50" charset="-128"/>
              <a:ea typeface="Meiryo UI" panose="020B0604030504040204" pitchFamily="50" charset="-128"/>
              <a:cs typeface="Meiryo UI" panose="020B0604030504040204" pitchFamily="50" charset="-128"/>
            </a:endParaRPr>
          </a:p>
        </p:txBody>
      </p:sp>
      <p:sp>
        <p:nvSpPr>
          <p:cNvPr id="25" name="テキスト ボックス 24"/>
          <p:cNvSpPr txBox="1"/>
          <p:nvPr/>
        </p:nvSpPr>
        <p:spPr>
          <a:xfrm>
            <a:off x="1175677" y="4999444"/>
            <a:ext cx="5527338" cy="261610"/>
          </a:xfrm>
          <a:prstGeom prst="rect">
            <a:avLst/>
          </a:prstGeom>
          <a:noFill/>
        </p:spPr>
        <p:txBody>
          <a:bodyPr wrap="square" rtlCol="0">
            <a:spAutoFit/>
          </a:bodyPr>
          <a:lstStyle/>
          <a:p>
            <a:r>
              <a:rPr lang="ja-JP" altLang="en-US" sz="1100" b="1" dirty="0"/>
              <a:t>大阪産（もん）水産物の認知度向上及び食べる機会の創出　　　　　</a:t>
            </a:r>
          </a:p>
        </p:txBody>
      </p:sp>
      <p:sp>
        <p:nvSpPr>
          <p:cNvPr id="9" name="テキスト ボックス 8">
            <a:extLst>
              <a:ext uri="{FF2B5EF4-FFF2-40B4-BE49-F238E27FC236}">
                <a16:creationId xmlns:a16="http://schemas.microsoft.com/office/drawing/2014/main" id="{CC2EFFA5-72F9-43A9-B23D-6BB48A9020F4}"/>
              </a:ext>
            </a:extLst>
          </p:cNvPr>
          <p:cNvSpPr txBox="1"/>
          <p:nvPr/>
        </p:nvSpPr>
        <p:spPr>
          <a:xfrm>
            <a:off x="299478" y="5412918"/>
            <a:ext cx="6449097" cy="2708434"/>
          </a:xfrm>
          <a:prstGeom prst="rect">
            <a:avLst/>
          </a:prstGeom>
          <a:noFill/>
        </p:spPr>
        <p:txBody>
          <a:bodyPr wrap="square" rtlCol="0">
            <a:spAutoFit/>
          </a:bodyPr>
          <a:lstStyle/>
          <a:p>
            <a:r>
              <a:rPr lang="ja-JP" altLang="en-US" sz="1000" b="1" dirty="0">
                <a:latin typeface="Meiryo UI" panose="020B0604030504040204" pitchFamily="50" charset="-128"/>
                <a:ea typeface="Meiryo UI" panose="020B0604030504040204" pitchFamily="50" charset="-128"/>
                <a:cs typeface="Meiryo UI" panose="020B0604030504040204" pitchFamily="50" charset="-128"/>
              </a:rPr>
              <a:t>　</a:t>
            </a:r>
            <a:r>
              <a:rPr lang="en-US" altLang="ja-JP" sz="1000" b="1" u="sng" dirty="0">
                <a:latin typeface="Meiryo UI" panose="020B0604030504040204" pitchFamily="50" charset="-128"/>
                <a:ea typeface="Meiryo UI" panose="020B0604030504040204" pitchFamily="50" charset="-128"/>
                <a:cs typeface="Meiryo UI" panose="020B0604030504040204" pitchFamily="50" charset="-128"/>
              </a:rPr>
              <a:t>【</a:t>
            </a:r>
            <a:r>
              <a:rPr lang="ja-JP" altLang="en-US" sz="1000" b="1" u="sng" dirty="0">
                <a:latin typeface="Meiryo UI" panose="020B0604030504040204" pitchFamily="50" charset="-128"/>
                <a:ea typeface="Meiryo UI" panose="020B0604030504040204" pitchFamily="50" charset="-128"/>
                <a:cs typeface="Meiryo UI" panose="020B0604030504040204" pitchFamily="50" charset="-128"/>
              </a:rPr>
              <a:t>令和</a:t>
            </a:r>
            <a:r>
              <a:rPr lang="en-US" altLang="ja-JP" sz="1000" b="1" u="sng" dirty="0">
                <a:latin typeface="Meiryo UI" panose="020B0604030504040204" pitchFamily="50" charset="-128"/>
                <a:ea typeface="Meiryo UI" panose="020B0604030504040204" pitchFamily="50" charset="-128"/>
                <a:cs typeface="Meiryo UI" panose="020B0604030504040204" pitchFamily="50" charset="-128"/>
              </a:rPr>
              <a:t>7</a:t>
            </a:r>
            <a:r>
              <a:rPr lang="ja-JP" altLang="en-US" sz="1000" b="1" u="sng" dirty="0">
                <a:latin typeface="Meiryo UI" panose="020B0604030504040204" pitchFamily="50" charset="-128"/>
                <a:ea typeface="Meiryo UI" panose="020B0604030504040204" pitchFamily="50" charset="-128"/>
                <a:cs typeface="Meiryo UI" panose="020B0604030504040204" pitchFamily="50" charset="-128"/>
              </a:rPr>
              <a:t>年度実績</a:t>
            </a:r>
            <a:r>
              <a:rPr lang="en-US" altLang="ja-JP" sz="1000" b="1" u="sng" dirty="0">
                <a:latin typeface="Meiryo UI" panose="020B0604030504040204" pitchFamily="50" charset="-128"/>
                <a:ea typeface="Meiryo UI" panose="020B0604030504040204" pitchFamily="50" charset="-128"/>
                <a:cs typeface="Meiryo UI" panose="020B0604030504040204" pitchFamily="50" charset="-128"/>
              </a:rPr>
              <a:t>】</a:t>
            </a:r>
            <a:endParaRPr lang="ja-JP" altLang="en-US" sz="1000" b="1" u="sng" dirty="0">
              <a:latin typeface="Meiryo UI" panose="020B0604030504040204" pitchFamily="50" charset="-128"/>
              <a:ea typeface="Meiryo UI" panose="020B0604030504040204" pitchFamily="50" charset="-128"/>
              <a:cs typeface="Meiryo UI" panose="020B0604030504040204" pitchFamily="50" charset="-128"/>
            </a:endParaRPr>
          </a:p>
          <a:p>
            <a:pPr marL="126000" indent="-64800" algn="just"/>
            <a:r>
              <a:rPr lang="ja-JP" altLang="en-US" sz="1000" dirty="0">
                <a:latin typeface="Meiryo UI" panose="020B0604030504040204" pitchFamily="50" charset="-128"/>
                <a:ea typeface="Meiryo UI" panose="020B0604030504040204" pitchFamily="50" charset="-128"/>
                <a:cs typeface="Meiryo UI" panose="020B0604030504040204" pitchFamily="50" charset="-128"/>
              </a:rPr>
              <a:t>　①大阪の漁業及び大阪産</a:t>
            </a:r>
            <a:r>
              <a:rPr lang="en-US" altLang="ja-JP" sz="1000" dirty="0">
                <a:latin typeface="Meiryo UI" panose="020B0604030504040204" pitchFamily="50" charset="-128"/>
                <a:ea typeface="Meiryo UI" panose="020B0604030504040204" pitchFamily="50" charset="-128"/>
                <a:cs typeface="Meiryo UI" panose="020B0604030504040204" pitchFamily="50" charset="-128"/>
              </a:rPr>
              <a:t>(</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もん</a:t>
            </a:r>
            <a:r>
              <a:rPr lang="en-US" altLang="ja-JP" sz="1000" dirty="0">
                <a:latin typeface="Meiryo UI" panose="020B0604030504040204" pitchFamily="50" charset="-128"/>
                <a:ea typeface="Meiryo UI" panose="020B0604030504040204" pitchFamily="50" charset="-128"/>
                <a:cs typeface="Meiryo UI" panose="020B0604030504040204" pitchFamily="50" charset="-128"/>
              </a:rPr>
              <a:t>)</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水産物の魅力発信</a:t>
            </a:r>
          </a:p>
          <a:p>
            <a:pPr marL="126000" indent="-64800" algn="just"/>
            <a:r>
              <a:rPr lang="ja-JP" altLang="en-US" sz="1000" dirty="0">
                <a:latin typeface="Meiryo UI" panose="020B0604030504040204" pitchFamily="50" charset="-128"/>
                <a:ea typeface="Meiryo UI" panose="020B0604030504040204" pitchFamily="50" charset="-128"/>
                <a:cs typeface="Meiryo UI" panose="020B0604030504040204" pitchFamily="50" charset="-128"/>
              </a:rPr>
              <a:t>　　 ・大阪の海や川で獲れる魚のイメージアップや知名度の向上を図る取組として、インターネットや</a:t>
            </a:r>
            <a:r>
              <a:rPr lang="en-US" altLang="ja-JP" sz="1000" dirty="0">
                <a:latin typeface="Meiryo UI" panose="020B0604030504040204" pitchFamily="50" charset="-128"/>
                <a:ea typeface="Meiryo UI" panose="020B0604030504040204" pitchFamily="50" charset="-128"/>
                <a:cs typeface="Meiryo UI" panose="020B0604030504040204" pitchFamily="50" charset="-128"/>
              </a:rPr>
              <a:t>YouTube</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での情報発信、</a:t>
            </a:r>
          </a:p>
          <a:p>
            <a:pPr marL="126000" indent="-64800" algn="just"/>
            <a:r>
              <a:rPr lang="ja-JP" altLang="en-US" sz="1000" dirty="0">
                <a:latin typeface="Meiryo UI" panose="020B0604030504040204" pitchFamily="50" charset="-128"/>
                <a:ea typeface="Meiryo UI" panose="020B0604030504040204" pitchFamily="50" charset="-128"/>
                <a:cs typeface="Meiryo UI" panose="020B0604030504040204" pitchFamily="50" charset="-128"/>
              </a:rPr>
              <a:t>　　　</a:t>
            </a:r>
            <a:r>
              <a:rPr lang="en-US" altLang="ja-JP" sz="1000" dirty="0">
                <a:latin typeface="Meiryo UI" panose="020B0604030504040204" pitchFamily="50" charset="-128"/>
                <a:ea typeface="Meiryo UI" panose="020B0604030504040204" pitchFamily="50" charset="-128"/>
                <a:cs typeface="Meiryo UI" panose="020B0604030504040204" pitchFamily="50" charset="-128"/>
              </a:rPr>
              <a:t>J:COM</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の大阪産</a:t>
            </a:r>
            <a:r>
              <a:rPr lang="en-US" altLang="ja-JP" sz="1000" dirty="0">
                <a:latin typeface="Meiryo UI" panose="020B0604030504040204" pitchFamily="50" charset="-128"/>
                <a:ea typeface="Meiryo UI" panose="020B0604030504040204" pitchFamily="50" charset="-128"/>
                <a:cs typeface="Meiryo UI" panose="020B0604030504040204" pitchFamily="50" charset="-128"/>
              </a:rPr>
              <a:t>(</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もん</a:t>
            </a:r>
            <a:r>
              <a:rPr lang="en-US" altLang="ja-JP" sz="1000" dirty="0">
                <a:latin typeface="Meiryo UI" panose="020B0604030504040204" pitchFamily="50" charset="-128"/>
                <a:ea typeface="Meiryo UI" panose="020B0604030504040204" pitchFamily="50" charset="-128"/>
                <a:cs typeface="Meiryo UI" panose="020B0604030504040204" pitchFamily="50" charset="-128"/>
              </a:rPr>
              <a:t>)</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番組での水産物の紹介や、イベントを活用した情報発信や</a:t>
            </a:r>
            <a:r>
              <a:rPr lang="en-US" altLang="ja-JP" sz="1000" dirty="0">
                <a:latin typeface="Meiryo UI" panose="020B0604030504040204" pitchFamily="50" charset="-128"/>
                <a:ea typeface="Meiryo UI" panose="020B0604030504040204" pitchFamily="50" charset="-128"/>
                <a:cs typeface="Meiryo UI" panose="020B0604030504040204" pitchFamily="50" charset="-128"/>
              </a:rPr>
              <a:t>PR</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を行った。</a:t>
            </a:r>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a:p>
            <a:pPr marL="126000" indent="-64800" algn="just"/>
            <a:r>
              <a:rPr lang="ja-JP" altLang="en-US" sz="1000" dirty="0">
                <a:latin typeface="Meiryo UI" panose="020B0604030504040204" pitchFamily="50" charset="-128"/>
                <a:ea typeface="Meiryo UI" panose="020B0604030504040204" pitchFamily="50" charset="-128"/>
                <a:cs typeface="Meiryo UI" panose="020B0604030504040204" pitchFamily="50" charset="-128"/>
              </a:rPr>
              <a:t>　　</a:t>
            </a:r>
          </a:p>
          <a:p>
            <a:pPr marL="126000" indent="-64800" algn="just"/>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a:p>
            <a:pPr marL="126000" indent="-64800" algn="just"/>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a:p>
            <a:pPr marL="126000" indent="-64800" algn="just"/>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a:p>
            <a:pPr marL="126000" indent="-64800" algn="just"/>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a:p>
            <a:pPr marL="126000" indent="-64800" algn="just"/>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a:p>
            <a:pPr marL="126000" indent="-64800" algn="just"/>
            <a:endParaRPr lang="ja-JP" altLang="en-US" sz="1000" dirty="0">
              <a:latin typeface="Meiryo UI" panose="020B0604030504040204" pitchFamily="50" charset="-128"/>
              <a:ea typeface="Meiryo UI" panose="020B0604030504040204" pitchFamily="50" charset="-128"/>
              <a:cs typeface="Meiryo UI" panose="020B0604030504040204" pitchFamily="50" charset="-128"/>
            </a:endParaRPr>
          </a:p>
          <a:p>
            <a:pPr marL="126000" indent="-64800" algn="just"/>
            <a:endParaRPr lang="ja-JP" altLang="en-US" sz="1000" dirty="0">
              <a:latin typeface="Meiryo UI" panose="020B0604030504040204" pitchFamily="50" charset="-128"/>
              <a:ea typeface="Meiryo UI" panose="020B0604030504040204" pitchFamily="50" charset="-128"/>
              <a:cs typeface="Meiryo UI" panose="020B0604030504040204" pitchFamily="50" charset="-128"/>
            </a:endParaRPr>
          </a:p>
          <a:p>
            <a:pPr marL="126000" indent="-64800" algn="just"/>
            <a:endParaRPr lang="ja-JP" altLang="en-US" sz="1000" dirty="0">
              <a:latin typeface="Meiryo UI" panose="020B0604030504040204" pitchFamily="50" charset="-128"/>
              <a:ea typeface="Meiryo UI" panose="020B0604030504040204" pitchFamily="50" charset="-128"/>
              <a:cs typeface="Meiryo UI" panose="020B0604030504040204" pitchFamily="50" charset="-128"/>
            </a:endParaRPr>
          </a:p>
          <a:p>
            <a:pPr marL="126000" indent="-64800" algn="just"/>
            <a:endParaRPr lang="ja-JP" altLang="en-US" sz="1000" dirty="0">
              <a:latin typeface="Meiryo UI" panose="020B0604030504040204" pitchFamily="50" charset="-128"/>
              <a:ea typeface="Meiryo UI" panose="020B0604030504040204" pitchFamily="50" charset="-128"/>
              <a:cs typeface="Meiryo UI" panose="020B0604030504040204" pitchFamily="50" charset="-128"/>
            </a:endParaRPr>
          </a:p>
          <a:p>
            <a:pPr marL="126000" indent="-64800" algn="just"/>
            <a:endParaRPr lang="ja-JP" altLang="en-US" sz="1000" dirty="0">
              <a:latin typeface="Meiryo UI" panose="020B0604030504040204" pitchFamily="50" charset="-128"/>
              <a:ea typeface="Meiryo UI" panose="020B0604030504040204" pitchFamily="50" charset="-128"/>
              <a:cs typeface="Meiryo UI" panose="020B0604030504040204" pitchFamily="50" charset="-128"/>
            </a:endParaRPr>
          </a:p>
          <a:p>
            <a:pPr marL="126000" indent="-64800" algn="just"/>
            <a:r>
              <a:rPr lang="ja-JP" altLang="en-US" sz="1000" dirty="0">
                <a:latin typeface="Meiryo UI" panose="020B0604030504040204" pitchFamily="50" charset="-128"/>
                <a:ea typeface="Meiryo UI" panose="020B0604030504040204" pitchFamily="50" charset="-128"/>
                <a:cs typeface="Meiryo UI" panose="020B0604030504040204" pitchFamily="50" charset="-128"/>
              </a:rPr>
              <a:t>　②各種イベントや出前授業</a:t>
            </a:r>
          </a:p>
          <a:p>
            <a:pPr marL="126000" indent="-64800" algn="just"/>
            <a:r>
              <a:rPr lang="ja-JP" altLang="en-US" sz="1000" dirty="0">
                <a:latin typeface="Meiryo UI" panose="020B0604030504040204" pitchFamily="50" charset="-128"/>
                <a:ea typeface="Meiryo UI" panose="020B0604030504040204" pitchFamily="50" charset="-128"/>
                <a:cs typeface="Meiryo UI" panose="020B0604030504040204" pitchFamily="50" charset="-128"/>
              </a:rPr>
              <a:t>　　　　</a:t>
            </a:r>
            <a:r>
              <a:rPr lang="en-US" altLang="ja-JP" sz="1000" dirty="0">
                <a:latin typeface="Meiryo UI" panose="020B0604030504040204" pitchFamily="50" charset="-128"/>
                <a:ea typeface="Meiryo UI" panose="020B0604030504040204" pitchFamily="50" charset="-128"/>
                <a:cs typeface="Meiryo UI" panose="020B0604030504040204" pitchFamily="50" charset="-128"/>
              </a:rPr>
              <a:t>※</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施策</a:t>
            </a:r>
            <a:r>
              <a:rPr lang="en-US" altLang="ja-JP" sz="1000" dirty="0">
                <a:latin typeface="Meiryo UI" panose="020B0604030504040204" pitchFamily="50" charset="-128"/>
                <a:ea typeface="Meiryo UI" panose="020B0604030504040204" pitchFamily="50" charset="-128"/>
                <a:cs typeface="Meiryo UI" panose="020B0604030504040204" pitchFamily="50" charset="-128"/>
              </a:rPr>
              <a:t>22</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参照</a:t>
            </a:r>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14" name="テキスト ボックス 13">
            <a:extLst>
              <a:ext uri="{FF2B5EF4-FFF2-40B4-BE49-F238E27FC236}">
                <a16:creationId xmlns:a16="http://schemas.microsoft.com/office/drawing/2014/main" id="{521851B6-5822-4EB1-B6E2-4FD34D9BD11E}"/>
              </a:ext>
            </a:extLst>
          </p:cNvPr>
          <p:cNvSpPr txBox="1"/>
          <p:nvPr/>
        </p:nvSpPr>
        <p:spPr>
          <a:xfrm>
            <a:off x="1340768" y="7307663"/>
            <a:ext cx="2718051" cy="230832"/>
          </a:xfrm>
          <a:prstGeom prst="rect">
            <a:avLst/>
          </a:prstGeom>
          <a:noFill/>
        </p:spPr>
        <p:txBody>
          <a:bodyPr wrap="square" rtlCol="0">
            <a:spAutoFit/>
          </a:bodyPr>
          <a:lstStyle/>
          <a:p>
            <a:pPr marL="180975" indent="-180975"/>
            <a:r>
              <a:rPr lang="ja-JP" altLang="en-US" sz="900" b="1" dirty="0">
                <a:latin typeface="Meiryo UI" panose="020B0604030504040204" pitchFamily="50" charset="-128"/>
                <a:ea typeface="Meiryo UI" panose="020B0604030504040204" pitchFamily="50" charset="-128"/>
                <a:cs typeface="Meiryo UI" panose="020B0604030504040204" pitchFamily="50" charset="-128"/>
              </a:rPr>
              <a:t>地域版ケーブルテレビでの情報発信</a:t>
            </a:r>
            <a:endParaRPr lang="en-US" altLang="ja-JP" sz="900" b="1" dirty="0">
              <a:latin typeface="Meiryo UI" panose="020B0604030504040204" pitchFamily="50" charset="-128"/>
              <a:ea typeface="Meiryo UI" panose="020B0604030504040204" pitchFamily="50" charset="-128"/>
              <a:cs typeface="Meiryo UI" panose="020B0604030504040204" pitchFamily="50" charset="-128"/>
            </a:endParaRPr>
          </a:p>
        </p:txBody>
      </p:sp>
      <p:pic>
        <p:nvPicPr>
          <p:cNvPr id="15" name="図 14">
            <a:extLst>
              <a:ext uri="{FF2B5EF4-FFF2-40B4-BE49-F238E27FC236}">
                <a16:creationId xmlns:a16="http://schemas.microsoft.com/office/drawing/2014/main" id="{7E5922DC-D991-44C5-A233-9E44D74E45D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90409" y="6424805"/>
            <a:ext cx="2653090" cy="860576"/>
          </a:xfrm>
          <a:prstGeom prst="rect">
            <a:avLst/>
          </a:prstGeom>
          <a:ln w="3175">
            <a:solidFill>
              <a:schemeClr val="tx1"/>
            </a:solidFill>
          </a:ln>
        </p:spPr>
      </p:pic>
      <p:sp>
        <p:nvSpPr>
          <p:cNvPr id="3" name="スライド番号プレースホルダー 2">
            <a:extLst>
              <a:ext uri="{FF2B5EF4-FFF2-40B4-BE49-F238E27FC236}">
                <a16:creationId xmlns:a16="http://schemas.microsoft.com/office/drawing/2014/main" id="{2C7A560A-8D7A-4F69-85F4-F33BA7B8752E}"/>
              </a:ext>
            </a:extLst>
          </p:cNvPr>
          <p:cNvSpPr>
            <a:spLocks noGrp="1"/>
          </p:cNvSpPr>
          <p:nvPr>
            <p:ph type="sldNum" sz="quarter" idx="12"/>
          </p:nvPr>
        </p:nvSpPr>
        <p:spPr>
          <a:xfrm>
            <a:off x="2483628" y="9568294"/>
            <a:ext cx="1600200" cy="337706"/>
          </a:xfrm>
        </p:spPr>
        <p:txBody>
          <a:bodyPr/>
          <a:lstStyle/>
          <a:p>
            <a:pPr algn="ctr"/>
            <a:fld id="{831CA8E7-D69B-4FB5-B8F3-0C5F199F2C37}" type="slidenum">
              <a:rPr kumimoji="1" lang="ja-JP" altLang="en-US" smtClean="0"/>
              <a:pPr algn="ctr"/>
              <a:t>21</a:t>
            </a:fld>
            <a:endParaRPr kumimoji="1" lang="ja-JP" altLang="en-US" dirty="0"/>
          </a:p>
        </p:txBody>
      </p:sp>
      <p:sp>
        <p:nvSpPr>
          <p:cNvPr id="21" name="テキスト ボックス 20">
            <a:extLst>
              <a:ext uri="{FF2B5EF4-FFF2-40B4-BE49-F238E27FC236}">
                <a16:creationId xmlns:a16="http://schemas.microsoft.com/office/drawing/2014/main" id="{4BF4BF57-CCD3-49BD-8491-607C21184B4C}"/>
              </a:ext>
            </a:extLst>
          </p:cNvPr>
          <p:cNvSpPr txBox="1"/>
          <p:nvPr/>
        </p:nvSpPr>
        <p:spPr>
          <a:xfrm>
            <a:off x="474279" y="8250780"/>
            <a:ext cx="6449096" cy="1461939"/>
          </a:xfrm>
          <a:prstGeom prst="rect">
            <a:avLst/>
          </a:prstGeom>
          <a:noFill/>
        </p:spPr>
        <p:txBody>
          <a:bodyPr wrap="square" rtlCol="0">
            <a:spAutoFit/>
          </a:bodyPr>
          <a:lstStyle/>
          <a:p>
            <a:r>
              <a:rPr lang="en-US" altLang="ja-JP" sz="1000" b="1" u="sng" dirty="0">
                <a:latin typeface="Meiryo UI" panose="020B0604030504040204" pitchFamily="50" charset="-128"/>
                <a:ea typeface="Meiryo UI" panose="020B0604030504040204" pitchFamily="50" charset="-128"/>
                <a:cs typeface="Meiryo UI" panose="020B0604030504040204" pitchFamily="50" charset="-128"/>
              </a:rPr>
              <a:t>【</a:t>
            </a:r>
            <a:r>
              <a:rPr lang="ja-JP" altLang="en-US" sz="1000" b="1" u="sng" dirty="0">
                <a:latin typeface="Meiryo UI" panose="020B0604030504040204" pitchFamily="50" charset="-128"/>
                <a:ea typeface="Meiryo UI" panose="020B0604030504040204" pitchFamily="50" charset="-128"/>
                <a:cs typeface="Meiryo UI" panose="020B0604030504040204" pitchFamily="50" charset="-128"/>
              </a:rPr>
              <a:t>令和</a:t>
            </a:r>
            <a:r>
              <a:rPr lang="en-US" altLang="ja-JP" sz="1000" b="1" u="sng" dirty="0">
                <a:latin typeface="Meiryo UI" panose="020B0604030504040204" pitchFamily="50" charset="-128"/>
                <a:ea typeface="Meiryo UI" panose="020B0604030504040204" pitchFamily="50" charset="-128"/>
                <a:cs typeface="Meiryo UI" panose="020B0604030504040204" pitchFamily="50" charset="-128"/>
              </a:rPr>
              <a:t>8</a:t>
            </a:r>
            <a:r>
              <a:rPr lang="ja-JP" altLang="en-US" sz="1000" b="1" u="sng" dirty="0">
                <a:latin typeface="Meiryo UI" panose="020B0604030504040204" pitchFamily="50" charset="-128"/>
                <a:ea typeface="Meiryo UI" panose="020B0604030504040204" pitchFamily="50" charset="-128"/>
                <a:cs typeface="Meiryo UI" panose="020B0604030504040204" pitchFamily="50" charset="-128"/>
              </a:rPr>
              <a:t>年度取組予定</a:t>
            </a:r>
            <a:r>
              <a:rPr lang="en-US" altLang="ja-JP" sz="1000" b="1" u="sng" dirty="0">
                <a:latin typeface="Meiryo UI" panose="020B0604030504040204" pitchFamily="50" charset="-128"/>
                <a:ea typeface="Meiryo UI" panose="020B0604030504040204" pitchFamily="50" charset="-128"/>
                <a:cs typeface="Meiryo UI" panose="020B0604030504040204" pitchFamily="50" charset="-128"/>
              </a:rPr>
              <a:t>】</a:t>
            </a:r>
            <a:endParaRPr lang="ja-JP" altLang="en-US" sz="1000" b="1" u="sng" dirty="0">
              <a:latin typeface="Meiryo UI" panose="020B0604030504040204" pitchFamily="50" charset="-128"/>
              <a:ea typeface="Meiryo UI" panose="020B0604030504040204" pitchFamily="50" charset="-128"/>
              <a:cs typeface="Meiryo UI" panose="020B0604030504040204" pitchFamily="50" charset="-128"/>
            </a:endParaRPr>
          </a:p>
          <a:p>
            <a:pPr marL="126000" indent="-64800" algn="just"/>
            <a:r>
              <a:rPr lang="ja-JP" altLang="en-US" sz="1000" dirty="0">
                <a:latin typeface="Meiryo UI" panose="020B0604030504040204" pitchFamily="50" charset="-128"/>
                <a:ea typeface="Meiryo UI" panose="020B0604030504040204" pitchFamily="50" charset="-128"/>
                <a:cs typeface="Meiryo UI" panose="020B0604030504040204" pitchFamily="50" charset="-128"/>
              </a:rPr>
              <a:t>　①大阪の漁業及び大阪産</a:t>
            </a:r>
            <a:r>
              <a:rPr lang="en-US" altLang="ja-JP" sz="1000" dirty="0">
                <a:latin typeface="Meiryo UI" panose="020B0604030504040204" pitchFamily="50" charset="-128"/>
                <a:ea typeface="Meiryo UI" panose="020B0604030504040204" pitchFamily="50" charset="-128"/>
                <a:cs typeface="Meiryo UI" panose="020B0604030504040204" pitchFamily="50" charset="-128"/>
              </a:rPr>
              <a:t>(</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もん</a:t>
            </a:r>
            <a:r>
              <a:rPr lang="en-US" altLang="ja-JP" sz="1000" dirty="0">
                <a:latin typeface="Meiryo UI" panose="020B0604030504040204" pitchFamily="50" charset="-128"/>
                <a:ea typeface="Meiryo UI" panose="020B0604030504040204" pitchFamily="50" charset="-128"/>
                <a:cs typeface="Meiryo UI" panose="020B0604030504040204" pitchFamily="50" charset="-128"/>
              </a:rPr>
              <a:t>)</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水産物の魅力発信</a:t>
            </a:r>
          </a:p>
          <a:p>
            <a:pPr marL="126000" indent="-64800" algn="just"/>
            <a:r>
              <a:rPr lang="ja-JP" altLang="en-US" sz="1000" dirty="0">
                <a:latin typeface="Meiryo UI" panose="020B0604030504040204" pitchFamily="50" charset="-128"/>
                <a:ea typeface="Meiryo UI" panose="020B0604030504040204" pitchFamily="50" charset="-128"/>
                <a:cs typeface="Meiryo UI" panose="020B0604030504040204" pitchFamily="50" charset="-128"/>
              </a:rPr>
              <a:t>　　・引き続き、ＳＮＳやインターネット等の媒体や、テレビ等のマスメディアも活用しながら、多くの人に大阪の漁業や</a:t>
            </a:r>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a:p>
            <a:pPr marL="126000" indent="-64800" algn="just"/>
            <a:r>
              <a:rPr lang="en-US" altLang="ja-JP" sz="1000" dirty="0">
                <a:latin typeface="Meiryo UI" panose="020B0604030504040204" pitchFamily="50" charset="-128"/>
                <a:ea typeface="Meiryo UI" panose="020B0604030504040204" pitchFamily="50" charset="-128"/>
                <a:cs typeface="Meiryo UI" panose="020B0604030504040204" pitchFamily="50" charset="-128"/>
              </a:rPr>
              <a:t>     </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水産物に関する情報が届くように取り組む。</a:t>
            </a:r>
          </a:p>
          <a:p>
            <a:pPr marL="126000" indent="-64800" algn="just"/>
            <a:endParaRPr lang="ja-JP" altLang="en-US" sz="1000" dirty="0">
              <a:latin typeface="Meiryo UI" panose="020B0604030504040204" pitchFamily="50" charset="-128"/>
              <a:ea typeface="Meiryo UI" panose="020B0604030504040204" pitchFamily="50" charset="-128"/>
              <a:cs typeface="Meiryo UI" panose="020B0604030504040204" pitchFamily="50" charset="-128"/>
            </a:endParaRPr>
          </a:p>
          <a:p>
            <a:pPr marL="126000" indent="-64800" algn="just"/>
            <a:r>
              <a:rPr lang="ja-JP" altLang="en-US" sz="1000" dirty="0">
                <a:latin typeface="Meiryo UI" panose="020B0604030504040204" pitchFamily="50" charset="-128"/>
                <a:ea typeface="Meiryo UI" panose="020B0604030504040204" pitchFamily="50" charset="-128"/>
                <a:cs typeface="Meiryo UI" panose="020B0604030504040204" pitchFamily="50" charset="-128"/>
              </a:rPr>
              <a:t>　②各種イベントや出前授業</a:t>
            </a:r>
          </a:p>
          <a:p>
            <a:pPr marL="126000" indent="-64800" algn="just"/>
            <a:r>
              <a:rPr lang="ja-JP" altLang="en-US" sz="1000" dirty="0">
                <a:latin typeface="Meiryo UI" panose="020B0604030504040204" pitchFamily="50" charset="-128"/>
                <a:ea typeface="Meiryo UI" panose="020B0604030504040204" pitchFamily="50" charset="-128"/>
                <a:cs typeface="Meiryo UI" panose="020B0604030504040204" pitchFamily="50" charset="-128"/>
              </a:rPr>
              <a:t>　　・大阪の子どもたちが大阪の漁業や水産物に関心を持つように、教育委員会や学校現場と連携しながら取り組む。</a:t>
            </a:r>
          </a:p>
          <a:p>
            <a:pPr marL="126000" indent="-64800" algn="just"/>
            <a:r>
              <a:rPr lang="ja-JP" altLang="en-US" sz="1000" dirty="0">
                <a:latin typeface="Meiryo UI" panose="020B0604030504040204" pitchFamily="50" charset="-128"/>
                <a:ea typeface="Meiryo UI" panose="020B0604030504040204" pitchFamily="50" charset="-128"/>
                <a:cs typeface="Meiryo UI" panose="020B0604030504040204" pitchFamily="50" charset="-128"/>
              </a:rPr>
              <a:t> 　  また全国豊かな海づくり大会の開催の成功に向け、関連イベントの開催など、関係機関と取り組む。</a:t>
            </a:r>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a:p>
            <a:endParaRPr lang="en-US" altLang="ja-JP" sz="900" b="1"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22" name="テキスト ボックス 21">
            <a:extLst>
              <a:ext uri="{FF2B5EF4-FFF2-40B4-BE49-F238E27FC236}">
                <a16:creationId xmlns:a16="http://schemas.microsoft.com/office/drawing/2014/main" id="{C1EBAD04-2F15-4F56-AC3F-E79BBEB07342}"/>
              </a:ext>
            </a:extLst>
          </p:cNvPr>
          <p:cNvSpPr txBox="1"/>
          <p:nvPr/>
        </p:nvSpPr>
        <p:spPr>
          <a:xfrm>
            <a:off x="4106338" y="6193973"/>
            <a:ext cx="2576735" cy="230832"/>
          </a:xfrm>
          <a:prstGeom prst="rect">
            <a:avLst/>
          </a:prstGeom>
          <a:noFill/>
        </p:spPr>
        <p:txBody>
          <a:bodyPr wrap="square" rtlCol="0">
            <a:spAutoFit/>
          </a:bodyPr>
          <a:lstStyle/>
          <a:p>
            <a:pPr marL="180975" indent="-180975"/>
            <a:r>
              <a:rPr lang="ja-JP" altLang="en-US" sz="900" b="1" dirty="0">
                <a:latin typeface="Meiryo UI" panose="020B0604030504040204" pitchFamily="50" charset="-128"/>
                <a:ea typeface="Meiryo UI" panose="020B0604030504040204" pitchFamily="50" charset="-128"/>
                <a:cs typeface="Meiryo UI" panose="020B0604030504040204" pitchFamily="50" charset="-128"/>
              </a:rPr>
              <a:t>水産関係の放送実績</a:t>
            </a:r>
            <a:r>
              <a:rPr lang="en-US" altLang="ja-JP" sz="900" b="1" dirty="0">
                <a:latin typeface="Meiryo UI" panose="020B0604030504040204" pitchFamily="50" charset="-128"/>
                <a:ea typeface="Meiryo UI" panose="020B0604030504040204" pitchFamily="50" charset="-128"/>
                <a:cs typeface="Meiryo UI" panose="020B0604030504040204" pitchFamily="50" charset="-128"/>
              </a:rPr>
              <a:t>(</a:t>
            </a:r>
            <a:r>
              <a:rPr lang="ja-JP" altLang="en-US" sz="900" b="1" dirty="0">
                <a:latin typeface="Meiryo UI" panose="020B0604030504040204" pitchFamily="50" charset="-128"/>
                <a:ea typeface="Meiryo UI" panose="020B0604030504040204" pitchFamily="50" charset="-128"/>
                <a:cs typeface="Meiryo UI" panose="020B0604030504040204" pitchFamily="50" charset="-128"/>
              </a:rPr>
              <a:t>令和７年度～</a:t>
            </a:r>
            <a:r>
              <a:rPr lang="en-US" altLang="ja-JP" sz="900" b="1" dirty="0">
                <a:latin typeface="Meiryo UI" panose="020B0604030504040204" pitchFamily="50" charset="-128"/>
                <a:ea typeface="Meiryo UI" panose="020B0604030504040204" pitchFamily="50" charset="-128"/>
                <a:cs typeface="Meiryo UI" panose="020B0604030504040204" pitchFamily="50" charset="-128"/>
              </a:rPr>
              <a:t>)</a:t>
            </a:r>
          </a:p>
        </p:txBody>
      </p:sp>
      <p:sp>
        <p:nvSpPr>
          <p:cNvPr id="31" name="テキスト ボックス 30">
            <a:extLst>
              <a:ext uri="{FF2B5EF4-FFF2-40B4-BE49-F238E27FC236}">
                <a16:creationId xmlns:a16="http://schemas.microsoft.com/office/drawing/2014/main" id="{81E6C017-69F8-4352-B410-7A741FBFE8A8}"/>
              </a:ext>
            </a:extLst>
          </p:cNvPr>
          <p:cNvSpPr txBox="1"/>
          <p:nvPr/>
        </p:nvSpPr>
        <p:spPr>
          <a:xfrm>
            <a:off x="492946" y="216514"/>
            <a:ext cx="3009331" cy="246221"/>
          </a:xfrm>
          <a:prstGeom prst="rect">
            <a:avLst/>
          </a:prstGeom>
          <a:noFill/>
        </p:spPr>
        <p:txBody>
          <a:bodyPr wrap="square" rtlCol="0">
            <a:spAutoFit/>
          </a:bodyPr>
          <a:lstStyle/>
          <a:p>
            <a:r>
              <a:rPr lang="en-US" altLang="ja-JP" sz="1000" b="1" u="sng" dirty="0">
                <a:latin typeface="Meiryo UI" panose="020B0604030504040204" pitchFamily="50" charset="-128"/>
                <a:ea typeface="Meiryo UI" panose="020B0604030504040204" pitchFamily="50" charset="-128"/>
                <a:cs typeface="Meiryo UI" panose="020B0604030504040204" pitchFamily="50" charset="-128"/>
              </a:rPr>
              <a:t>【</a:t>
            </a:r>
            <a:r>
              <a:rPr lang="ja-JP" altLang="en-US" sz="1000" b="1" u="sng" dirty="0">
                <a:latin typeface="Meiryo UI" panose="020B0604030504040204" pitchFamily="50" charset="-128"/>
                <a:ea typeface="Meiryo UI" panose="020B0604030504040204" pitchFamily="50" charset="-128"/>
                <a:cs typeface="Meiryo UI" panose="020B0604030504040204" pitchFamily="50" charset="-128"/>
              </a:rPr>
              <a:t>令和</a:t>
            </a:r>
            <a:r>
              <a:rPr lang="en-US" altLang="ja-JP" sz="1000" b="1" u="sng" dirty="0">
                <a:latin typeface="Meiryo UI" panose="020B0604030504040204" pitchFamily="50" charset="-128"/>
                <a:ea typeface="Meiryo UI" panose="020B0604030504040204" pitchFamily="50" charset="-128"/>
                <a:cs typeface="Meiryo UI" panose="020B0604030504040204" pitchFamily="50" charset="-128"/>
              </a:rPr>
              <a:t>8</a:t>
            </a:r>
            <a:r>
              <a:rPr lang="ja-JP" altLang="en-US" sz="1000" b="1" u="sng" dirty="0">
                <a:latin typeface="Meiryo UI" panose="020B0604030504040204" pitchFamily="50" charset="-128"/>
                <a:ea typeface="Meiryo UI" panose="020B0604030504040204" pitchFamily="50" charset="-128"/>
                <a:cs typeface="Meiryo UI" panose="020B0604030504040204" pitchFamily="50" charset="-128"/>
              </a:rPr>
              <a:t>年度取組予定</a:t>
            </a:r>
            <a:r>
              <a:rPr lang="en-US" altLang="ja-JP" sz="1000" b="1" u="sng" dirty="0">
                <a:latin typeface="Meiryo UI" panose="020B0604030504040204" pitchFamily="50" charset="-128"/>
                <a:ea typeface="Meiryo UI" panose="020B0604030504040204" pitchFamily="50" charset="-128"/>
                <a:cs typeface="Meiryo UI" panose="020B0604030504040204" pitchFamily="50" charset="-128"/>
              </a:rPr>
              <a:t>】</a:t>
            </a:r>
            <a:endParaRPr lang="en-US" altLang="ja-JP" sz="900" b="1" u="sng"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32" name="テキスト ボックス 31">
            <a:extLst>
              <a:ext uri="{FF2B5EF4-FFF2-40B4-BE49-F238E27FC236}">
                <a16:creationId xmlns:a16="http://schemas.microsoft.com/office/drawing/2014/main" id="{B4AE758F-5E58-4BF9-B6AF-817A1B419FA6}"/>
              </a:ext>
            </a:extLst>
          </p:cNvPr>
          <p:cNvSpPr txBox="1"/>
          <p:nvPr/>
        </p:nvSpPr>
        <p:spPr bwMode="auto">
          <a:xfrm>
            <a:off x="1907130" y="2124943"/>
            <a:ext cx="1305846" cy="307777"/>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lIns="36000" rIns="36000"/>
          <a:lstStyle/>
          <a:p>
            <a:pPr marL="85725" indent="-72000" algn="ctr">
              <a:lnSpc>
                <a:spcPts val="900"/>
              </a:lnSpc>
              <a:spcAft>
                <a:spcPts val="0"/>
              </a:spcAft>
              <a:defRPr/>
            </a:pPr>
            <a:r>
              <a:rPr lang="ja-JP" altLang="en-US" sz="900" b="1" i="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式典行事</a:t>
            </a:r>
            <a:br>
              <a:rPr lang="en-US" altLang="ja-JP" sz="900" i="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br>
            <a:r>
              <a:rPr lang="ja-JP" altLang="en-US" sz="900" i="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（舞台装飾</a:t>
            </a:r>
            <a:r>
              <a:rPr lang="ja-JP" altLang="en-US" sz="90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イメージ）</a:t>
            </a:r>
            <a:endParaRPr lang="en-US" altLang="ja-JP" sz="900" i="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endParaRPr>
          </a:p>
        </p:txBody>
      </p:sp>
      <p:sp>
        <p:nvSpPr>
          <p:cNvPr id="33" name="テキスト ボックス 32">
            <a:extLst>
              <a:ext uri="{FF2B5EF4-FFF2-40B4-BE49-F238E27FC236}">
                <a16:creationId xmlns:a16="http://schemas.microsoft.com/office/drawing/2014/main" id="{22F601BD-D699-482F-A8DB-CCC5D1ACAE64}"/>
              </a:ext>
            </a:extLst>
          </p:cNvPr>
          <p:cNvSpPr txBox="1"/>
          <p:nvPr/>
        </p:nvSpPr>
        <p:spPr bwMode="auto">
          <a:xfrm>
            <a:off x="5495180" y="2115793"/>
            <a:ext cx="1246188" cy="307777"/>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lIns="36000" rIns="36000"/>
          <a:lstStyle/>
          <a:p>
            <a:pPr marL="85725" indent="-72000" algn="ctr">
              <a:lnSpc>
                <a:spcPts val="900"/>
              </a:lnSpc>
              <a:spcAft>
                <a:spcPts val="0"/>
              </a:spcAft>
              <a:defRPr/>
            </a:pPr>
            <a:r>
              <a:rPr lang="ja-JP" altLang="en-US" sz="900" b="1"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海上歓迎・放流</a:t>
            </a:r>
            <a:r>
              <a:rPr lang="ja-JP" altLang="en-US" sz="900" b="1" i="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行事</a:t>
            </a:r>
            <a:endParaRPr lang="en-US" altLang="ja-JP" sz="900" b="1" i="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endParaRPr>
          </a:p>
          <a:p>
            <a:pPr marL="85725" indent="-72000" algn="ctr">
              <a:lnSpc>
                <a:spcPts val="900"/>
              </a:lnSpc>
              <a:spcAft>
                <a:spcPts val="0"/>
              </a:spcAft>
              <a:defRPr/>
            </a:pPr>
            <a:r>
              <a:rPr lang="ja-JP" altLang="en-US" sz="90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a:t>
            </a:r>
            <a:r>
              <a:rPr lang="en-US" altLang="ja-JP" sz="90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1</a:t>
            </a:r>
            <a:r>
              <a:rPr lang="ja-JP" altLang="en-US" sz="90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rPr>
              <a:t>年前プレの様子）</a:t>
            </a:r>
            <a:endParaRPr lang="en-US" altLang="ja-JP" sz="900" kern="100" dirty="0">
              <a:solidFill>
                <a:schemeClr val="tx1"/>
              </a:solidFill>
              <a:latin typeface="Meiryo UI" panose="020B0604030504040204" pitchFamily="50" charset="-128"/>
              <a:ea typeface="Meiryo UI" panose="020B0604030504040204" pitchFamily="50" charset="-128"/>
              <a:cs typeface="Times New Roman" panose="02020603050405020304" pitchFamily="18" charset="0"/>
            </a:endParaRPr>
          </a:p>
        </p:txBody>
      </p:sp>
      <p:pic>
        <p:nvPicPr>
          <p:cNvPr id="34" name="図 33">
            <a:extLst>
              <a:ext uri="{FF2B5EF4-FFF2-40B4-BE49-F238E27FC236}">
                <a16:creationId xmlns:a16="http://schemas.microsoft.com/office/drawing/2014/main" id="{F7EBA27C-4CC7-4B03-8144-E7F98270663D}"/>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978944" y="1383692"/>
            <a:ext cx="1124495" cy="720000"/>
          </a:xfrm>
          <a:prstGeom prst="rect">
            <a:avLst/>
          </a:prstGeom>
        </p:spPr>
      </p:pic>
      <p:pic>
        <p:nvPicPr>
          <p:cNvPr id="35" name="図 34">
            <a:extLst>
              <a:ext uri="{FF2B5EF4-FFF2-40B4-BE49-F238E27FC236}">
                <a16:creationId xmlns:a16="http://schemas.microsoft.com/office/drawing/2014/main" id="{0968B17C-E53C-49D0-A673-58EE4B4D0677}"/>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498734" y="1365810"/>
            <a:ext cx="1266532" cy="720000"/>
          </a:xfrm>
          <a:prstGeom prst="rect">
            <a:avLst/>
          </a:prstGeom>
        </p:spPr>
      </p:pic>
      <p:sp>
        <p:nvSpPr>
          <p:cNvPr id="36" name="テキスト ボックス 35">
            <a:extLst>
              <a:ext uri="{FF2B5EF4-FFF2-40B4-BE49-F238E27FC236}">
                <a16:creationId xmlns:a16="http://schemas.microsoft.com/office/drawing/2014/main" id="{3A74F6DD-AA9A-4449-BBC4-2E2606BF967E}"/>
              </a:ext>
            </a:extLst>
          </p:cNvPr>
          <p:cNvSpPr txBox="1"/>
          <p:nvPr/>
        </p:nvSpPr>
        <p:spPr>
          <a:xfrm>
            <a:off x="2521846" y="2435851"/>
            <a:ext cx="3168985" cy="230832"/>
          </a:xfrm>
          <a:prstGeom prst="rect">
            <a:avLst/>
          </a:prstGeom>
          <a:noFill/>
        </p:spPr>
        <p:txBody>
          <a:bodyPr wrap="square" rtlCol="0">
            <a:spAutoFit/>
          </a:bodyPr>
          <a:lstStyle/>
          <a:p>
            <a:pPr marL="180975" indent="-180975"/>
            <a:r>
              <a:rPr lang="ja-JP" altLang="en-US" sz="900" b="1" dirty="0">
                <a:latin typeface="Meiryo UI" panose="020B0604030504040204" pitchFamily="50" charset="-128"/>
                <a:ea typeface="Meiryo UI" panose="020B0604030504040204" pitchFamily="50" charset="-128"/>
                <a:cs typeface="Meiryo UI" panose="020B0604030504040204" pitchFamily="50" charset="-128"/>
              </a:rPr>
              <a:t>大会機運醸成・広報、関連行事の主な予定</a:t>
            </a:r>
            <a:endParaRPr lang="en-US" altLang="ja-JP" sz="900" b="1"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p:txBody>
      </p:sp>
      <p:graphicFrame>
        <p:nvGraphicFramePr>
          <p:cNvPr id="37" name="表 36">
            <a:extLst>
              <a:ext uri="{FF2B5EF4-FFF2-40B4-BE49-F238E27FC236}">
                <a16:creationId xmlns:a16="http://schemas.microsoft.com/office/drawing/2014/main" id="{4E7DD9C2-E3DB-448C-8606-E7B87C7BCB24}"/>
              </a:ext>
            </a:extLst>
          </p:cNvPr>
          <p:cNvGraphicFramePr>
            <a:graphicFrameLocks noGrp="1"/>
          </p:cNvGraphicFramePr>
          <p:nvPr>
            <p:extLst>
              <p:ext uri="{D42A27DB-BD31-4B8C-83A1-F6EECF244321}">
                <p14:modId xmlns:p14="http://schemas.microsoft.com/office/powerpoint/2010/main" val="3233057580"/>
              </p:ext>
            </p:extLst>
          </p:nvPr>
        </p:nvGraphicFramePr>
        <p:xfrm>
          <a:off x="846798" y="2653814"/>
          <a:ext cx="5918468" cy="1947548"/>
        </p:xfrm>
        <a:graphic>
          <a:graphicData uri="http://schemas.openxmlformats.org/drawingml/2006/table">
            <a:tbl>
              <a:tblPr firstRow="1" bandRow="1">
                <a:tableStyleId>{5C22544A-7EE6-4342-B048-85BDC9FD1C3A}</a:tableStyleId>
              </a:tblPr>
              <a:tblGrid>
                <a:gridCol w="1358066">
                  <a:extLst>
                    <a:ext uri="{9D8B030D-6E8A-4147-A177-3AD203B41FA5}">
                      <a16:colId xmlns:a16="http://schemas.microsoft.com/office/drawing/2014/main" val="1103838530"/>
                    </a:ext>
                  </a:extLst>
                </a:gridCol>
                <a:gridCol w="4560402">
                  <a:extLst>
                    <a:ext uri="{9D8B030D-6E8A-4147-A177-3AD203B41FA5}">
                      <a16:colId xmlns:a16="http://schemas.microsoft.com/office/drawing/2014/main" val="2355266735"/>
                    </a:ext>
                  </a:extLst>
                </a:gridCol>
              </a:tblGrid>
              <a:tr h="182602">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ja-JP" altLang="en-US" sz="900" b="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事業名</a:t>
                      </a:r>
                    </a:p>
                  </a:txBody>
                  <a:tcPr marL="36000" marR="36000" marT="0" marB="0" anchor="ctr"/>
                </a:tc>
                <a:tc>
                  <a:txBody>
                    <a:bodyPr/>
                    <a:lstStyle/>
                    <a:p>
                      <a:pPr algn="ctr"/>
                      <a:r>
                        <a:rPr kumimoji="1" lang="ja-JP" altLang="en-US" sz="800" b="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事業内容</a:t>
                      </a:r>
                    </a:p>
                  </a:txBody>
                  <a:tcPr marL="36000" marR="36000" marT="0" marB="0" anchor="ctr"/>
                </a:tc>
                <a:extLst>
                  <a:ext uri="{0D108BD9-81ED-4DB2-BD59-A6C34878D82A}">
                    <a16:rowId xmlns:a16="http://schemas.microsoft.com/office/drawing/2014/main" val="678920169"/>
                  </a:ext>
                </a:extLst>
              </a:tr>
              <a:tr h="608602">
                <a:tc>
                  <a:txBody>
                    <a:bodyPr/>
                    <a:lstStyle/>
                    <a:p>
                      <a:pPr algn="l"/>
                      <a:r>
                        <a:rPr kumimoji="1" lang="ja-JP" altLang="en-US" sz="8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機運醸成事業</a:t>
                      </a:r>
                      <a:endParaRPr kumimoji="1" lang="en-US" altLang="ja-JP" sz="800" b="1"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txBody>
                  <a:tcPr marL="36000" marT="0" marB="0" anchor="ctr"/>
                </a:tc>
                <a:tc>
                  <a:txBody>
                    <a:bodyPr/>
                    <a:lstStyle/>
                    <a:p>
                      <a:pPr marL="0" indent="0" algn="l"/>
                      <a:r>
                        <a:rPr kumimoji="1" lang="ja-JP" altLang="en-US" sz="8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a:t>
                      </a:r>
                      <a:r>
                        <a:rPr kumimoji="1" lang="en-US" altLang="ja-JP" sz="8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200</a:t>
                      </a:r>
                      <a:r>
                        <a:rPr kumimoji="1" lang="ja-JP" altLang="en-US" sz="8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日前イベント（カウントダウンボード除幕式）、■全国一斉海浜清掃旗揚げ式（ごみ清掃と連携）、</a:t>
                      </a:r>
                      <a:endParaRPr kumimoji="1" lang="en-US" altLang="ja-JP" sz="8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marL="0" indent="0" algn="l"/>
                      <a:r>
                        <a:rPr kumimoji="1" lang="ja-JP" altLang="en-US" sz="8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■デジタルスタンプラリー（飲食店をめぐり賞品を</a:t>
                      </a:r>
                      <a:r>
                        <a:rPr kumimoji="1" lang="en-US" altLang="ja-JP" sz="8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Get</a:t>
                      </a:r>
                      <a:r>
                        <a:rPr kumimoji="1" lang="ja-JP" altLang="en-US" sz="8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a:t>
                      </a:r>
                      <a:r>
                        <a:rPr kumimoji="1" lang="en-US" altLang="ja-JP" sz="8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100</a:t>
                      </a:r>
                      <a:r>
                        <a:rPr kumimoji="1" lang="ja-JP" altLang="en-US" sz="8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日前イベント（海遊館シンポジウム </a:t>
                      </a:r>
                      <a:r>
                        <a:rPr kumimoji="1" lang="ja-JP" altLang="en-US" sz="6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他</a:t>
                      </a:r>
                      <a:r>
                        <a:rPr kumimoji="1" lang="ja-JP" altLang="en-US" sz="8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a:t>
                      </a:r>
                    </a:p>
                    <a:p>
                      <a:pPr marL="0" indent="0" algn="l"/>
                      <a:r>
                        <a:rPr kumimoji="1" lang="ja-JP" altLang="en-US" sz="8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■魚庭の海 実感プロジェクト（体験会、出前授業等）</a:t>
                      </a:r>
                    </a:p>
                  </a:txBody>
                  <a:tcPr marL="36000" marT="0" marB="0" anchor="ctr"/>
                </a:tc>
                <a:extLst>
                  <a:ext uri="{0D108BD9-81ED-4DB2-BD59-A6C34878D82A}">
                    <a16:rowId xmlns:a16="http://schemas.microsoft.com/office/drawing/2014/main" val="3684393697"/>
                  </a:ext>
                </a:extLst>
              </a:tr>
              <a:tr h="273871">
                <a:tc>
                  <a:txBody>
                    <a:bodyPr/>
                    <a:lstStyle/>
                    <a:p>
                      <a:pPr algn="l"/>
                      <a:r>
                        <a:rPr kumimoji="1" lang="ja-JP" altLang="en-US" sz="8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企業・団体、市町村イベントとの連携（機運醸成）</a:t>
                      </a:r>
                      <a:endParaRPr kumimoji="1" lang="en-US" altLang="ja-JP" sz="800" b="1"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txBody>
                  <a:tcPr marL="36000" marT="0" marB="0" anchor="ctr"/>
                </a:tc>
                <a:tc>
                  <a:txBody>
                    <a:bodyPr/>
                    <a:lstStyle/>
                    <a:p>
                      <a:pPr marL="0" indent="0" algn="l"/>
                      <a:r>
                        <a:rPr kumimoji="1" lang="ja-JP" altLang="en-US" sz="8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■市町村や企業・団体等との連携</a:t>
                      </a:r>
                      <a:r>
                        <a:rPr kumimoji="1" lang="en-US" altLang="ja-JP" sz="8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PR</a:t>
                      </a:r>
                      <a:r>
                        <a:rPr kumimoji="1" lang="ja-JP" altLang="en-US" sz="8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、■府庁所属との連携</a:t>
                      </a:r>
                      <a:r>
                        <a:rPr kumimoji="1" lang="en-US" altLang="ja-JP" sz="8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PR</a:t>
                      </a:r>
                      <a:r>
                        <a:rPr kumimoji="1" lang="ja-JP" altLang="en-US" sz="8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　等</a:t>
                      </a:r>
                      <a:endParaRPr kumimoji="1" lang="en-US" altLang="ja-JP" sz="8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txBody>
                  <a:tcPr marL="36000" marT="0" marB="0" anchor="ctr"/>
                </a:tc>
                <a:extLst>
                  <a:ext uri="{0D108BD9-81ED-4DB2-BD59-A6C34878D82A}">
                    <a16:rowId xmlns:a16="http://schemas.microsoft.com/office/drawing/2014/main" val="4008298144"/>
                  </a:ext>
                </a:extLst>
              </a:tr>
              <a:tr h="273871">
                <a:tc>
                  <a:txBody>
                    <a:bodyPr/>
                    <a:lstStyle/>
                    <a:p>
                      <a:pPr algn="l"/>
                      <a:r>
                        <a:rPr kumimoji="1" lang="ja-JP" altLang="en-US" sz="8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多様な媒体、メディアによる広報</a:t>
                      </a:r>
                      <a:endParaRPr kumimoji="1" lang="en-US" altLang="ja-JP" sz="800" b="1"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txBody>
                  <a:tcPr marL="36000" marT="0" marB="0" anchor="ctr"/>
                </a:tc>
                <a:tc>
                  <a:txBody>
                    <a:bodyPr/>
                    <a:lstStyle/>
                    <a:p>
                      <a:pPr marL="0" indent="0" algn="l"/>
                      <a:r>
                        <a:rPr kumimoji="1" lang="ja-JP" altLang="en-US" sz="800" spc="-30" baseline="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■産経新聞・読売新聞に知事コメント等記事の掲載、</a:t>
                      </a:r>
                      <a:r>
                        <a:rPr kumimoji="1" lang="ja-JP" altLang="en-US" sz="8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a:t>
                      </a:r>
                      <a:r>
                        <a:rPr kumimoji="1" lang="en-US" altLang="ja-JP" sz="8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Web</a:t>
                      </a:r>
                      <a:r>
                        <a:rPr kumimoji="1" lang="ja-JP" altLang="en-US" sz="8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サイト、</a:t>
                      </a:r>
                      <a:r>
                        <a:rPr kumimoji="1" lang="en-US" altLang="ja-JP" sz="8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SNS</a:t>
                      </a:r>
                      <a:r>
                        <a:rPr kumimoji="1" lang="ja-JP" altLang="en-US" sz="8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a:t>
                      </a:r>
                      <a:r>
                        <a:rPr kumimoji="1" lang="en-US" altLang="ja-JP" sz="8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X</a:t>
                      </a:r>
                      <a:r>
                        <a:rPr kumimoji="1" lang="ja-JP" altLang="en-US" sz="8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a:t>
                      </a:r>
                      <a:r>
                        <a:rPr kumimoji="1" lang="en-US" altLang="ja-JP" sz="8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Instagram)</a:t>
                      </a:r>
                      <a:r>
                        <a:rPr kumimoji="1" lang="ja-JP" altLang="en-US" sz="8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の定期的な更新　</a:t>
                      </a:r>
                      <a:endParaRPr kumimoji="1" lang="en-US" altLang="ja-JP" sz="8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txBody>
                  <a:tcPr marL="36000" marT="0" marB="0" anchor="ctr"/>
                </a:tc>
                <a:extLst>
                  <a:ext uri="{0D108BD9-81ED-4DB2-BD59-A6C34878D82A}">
                    <a16:rowId xmlns:a16="http://schemas.microsoft.com/office/drawing/2014/main" val="1862853441"/>
                  </a:ext>
                </a:extLst>
              </a:tr>
              <a:tr h="334731">
                <a:tc>
                  <a:txBody>
                    <a:bodyPr/>
                    <a:lstStyle/>
                    <a:p>
                      <a:pPr algn="l"/>
                      <a:r>
                        <a:rPr kumimoji="1" lang="ja-JP" altLang="en-US" sz="8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屋外広告、印刷物等での</a:t>
                      </a:r>
                    </a:p>
                    <a:p>
                      <a:pPr algn="l"/>
                      <a:r>
                        <a:rPr kumimoji="1" lang="ja-JP" altLang="en-US" sz="8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広報</a:t>
                      </a:r>
                      <a:endParaRPr kumimoji="1" lang="en-US" altLang="ja-JP" sz="800" b="1"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txBody>
                  <a:tcPr marL="36000" marT="0" marB="0" anchor="ctr"/>
                </a:tc>
                <a:tc>
                  <a:txBody>
                    <a:bodyPr/>
                    <a:lstStyle/>
                    <a:p>
                      <a:pPr marL="0" indent="0" algn="l"/>
                      <a:r>
                        <a:rPr kumimoji="1" lang="ja-JP" altLang="en-US" sz="8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■庁舎への懸垂幕、横断幕の掲示、■公共機関・交通機関等へのポスター・チラシ掲示</a:t>
                      </a:r>
                      <a:endParaRPr kumimoji="1" lang="en-US" altLang="ja-JP" sz="8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marL="0" indent="0" algn="l"/>
                      <a:r>
                        <a:rPr kumimoji="1" lang="ja-JP" altLang="en-US" sz="8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■各種ノベルティ（ボールペン、ふせん等）作成、配布</a:t>
                      </a:r>
                      <a:endParaRPr kumimoji="1" lang="en-US" altLang="ja-JP" sz="8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txBody>
                  <a:tcPr marL="36000" marT="0" marB="0" anchor="ctr"/>
                </a:tc>
                <a:extLst>
                  <a:ext uri="{0D108BD9-81ED-4DB2-BD59-A6C34878D82A}">
                    <a16:rowId xmlns:a16="http://schemas.microsoft.com/office/drawing/2014/main" val="3070310543"/>
                  </a:ext>
                </a:extLst>
              </a:tr>
              <a:tr h="273871">
                <a:tc>
                  <a:txBody>
                    <a:bodyPr/>
                    <a:lstStyle/>
                    <a:p>
                      <a:pPr algn="l"/>
                      <a:r>
                        <a:rPr kumimoji="1" lang="ja-JP" altLang="en-US" sz="800" b="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アンバサダーによる広報</a:t>
                      </a:r>
                      <a:endParaRPr kumimoji="1" lang="en-US" altLang="ja-JP" sz="800" b="1"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txBody>
                  <a:tcPr marL="36000" marT="0" marB="0" anchor="ctr"/>
                </a:tc>
                <a:tc>
                  <a:txBody>
                    <a:bodyPr/>
                    <a:lstStyle/>
                    <a:p>
                      <a:pPr marL="0" indent="0" algn="l"/>
                      <a:r>
                        <a:rPr kumimoji="1" lang="ja-JP" altLang="en-US" sz="8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■機運醸成イベント等でのアンバサダー等による広報</a:t>
                      </a:r>
                      <a:endParaRPr kumimoji="1" lang="en-US" altLang="ja-JP" sz="8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txBody>
                  <a:tcPr marL="36000" marT="0" marB="0" anchor="ctr"/>
                </a:tc>
                <a:extLst>
                  <a:ext uri="{0D108BD9-81ED-4DB2-BD59-A6C34878D82A}">
                    <a16:rowId xmlns:a16="http://schemas.microsoft.com/office/drawing/2014/main" val="4232878296"/>
                  </a:ext>
                </a:extLst>
              </a:tr>
            </a:tbl>
          </a:graphicData>
        </a:graphic>
      </p:graphicFrame>
      <p:sp>
        <p:nvSpPr>
          <p:cNvPr id="38" name="テキスト ボックス 37">
            <a:extLst>
              <a:ext uri="{FF2B5EF4-FFF2-40B4-BE49-F238E27FC236}">
                <a16:creationId xmlns:a16="http://schemas.microsoft.com/office/drawing/2014/main" id="{5644797B-BAA7-462F-A867-6A54F1F72965}"/>
              </a:ext>
            </a:extLst>
          </p:cNvPr>
          <p:cNvSpPr txBox="1"/>
          <p:nvPr/>
        </p:nvSpPr>
        <p:spPr>
          <a:xfrm>
            <a:off x="474279" y="410301"/>
            <a:ext cx="2486426" cy="246221"/>
          </a:xfrm>
          <a:prstGeom prst="rect">
            <a:avLst/>
          </a:prstGeom>
          <a:noFill/>
        </p:spPr>
        <p:txBody>
          <a:bodyPr wrap="square" rtlCol="0">
            <a:spAutoFit/>
          </a:bodyPr>
          <a:lstStyle/>
          <a:p>
            <a:pPr marL="180975" indent="-180975"/>
            <a:r>
              <a:rPr lang="ja-JP" altLang="en-US" sz="1000" b="1" dirty="0">
                <a:latin typeface="Meiryo UI" panose="020B0604030504040204" pitchFamily="50" charset="-128"/>
                <a:ea typeface="Meiryo UI" panose="020B0604030504040204" pitchFamily="50" charset="-128"/>
                <a:cs typeface="Meiryo UI" panose="020B0604030504040204" pitchFamily="50" charset="-128"/>
              </a:rPr>
              <a:t>大会概要</a:t>
            </a:r>
            <a:endParaRPr lang="en-US" altLang="ja-JP" sz="1000" b="1"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39" name="正方形/長方形 38">
            <a:extLst>
              <a:ext uri="{FF2B5EF4-FFF2-40B4-BE49-F238E27FC236}">
                <a16:creationId xmlns:a16="http://schemas.microsoft.com/office/drawing/2014/main" id="{F3B5BE1F-7092-4AE5-A51A-FD217CA03CD6}"/>
              </a:ext>
            </a:extLst>
          </p:cNvPr>
          <p:cNvSpPr/>
          <p:nvPr/>
        </p:nvSpPr>
        <p:spPr>
          <a:xfrm>
            <a:off x="3205028" y="1784648"/>
            <a:ext cx="2978407" cy="6239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653156" eaLnBrk="0" fontAlgn="base" hangingPunct="0">
              <a:spcBef>
                <a:spcPct val="0"/>
              </a:spcBef>
              <a:spcAft>
                <a:spcPct val="0"/>
              </a:spcAft>
              <a:defRPr/>
            </a:pPr>
            <a:r>
              <a:rPr lang="ja-JP" altLang="en-US" sz="900" dirty="0">
                <a:solidFill>
                  <a:srgbClr val="000000"/>
                </a:solidFill>
                <a:latin typeface="Meiryo UI" panose="020B0604030504040204" pitchFamily="50" charset="-128"/>
                <a:ea typeface="Meiryo UI" panose="020B0604030504040204" pitchFamily="50" charset="-128"/>
              </a:rPr>
              <a:t>場所：岸和田旧港地区緑地</a:t>
            </a:r>
            <a:endParaRPr lang="en-US" altLang="ja-JP" sz="900" dirty="0">
              <a:solidFill>
                <a:srgbClr val="000000"/>
              </a:solidFill>
              <a:latin typeface="Meiryo UI" panose="020B0604030504040204" pitchFamily="50" charset="-128"/>
              <a:ea typeface="Meiryo UI" panose="020B0604030504040204" pitchFamily="50" charset="-128"/>
            </a:endParaRPr>
          </a:p>
          <a:p>
            <a:pPr defTabSz="653156" eaLnBrk="0" fontAlgn="base" hangingPunct="0">
              <a:spcBef>
                <a:spcPct val="0"/>
              </a:spcBef>
              <a:spcAft>
                <a:spcPct val="0"/>
              </a:spcAft>
              <a:defRPr/>
            </a:pPr>
            <a:r>
              <a:rPr lang="en-US" altLang="ja-JP" sz="900" dirty="0">
                <a:solidFill>
                  <a:srgbClr val="000000"/>
                </a:solidFill>
                <a:latin typeface="Meiryo UI" panose="020B0604030504040204" pitchFamily="50" charset="-128"/>
                <a:ea typeface="Meiryo UI" panose="020B0604030504040204" pitchFamily="50" charset="-128"/>
              </a:rPr>
              <a:t>        </a:t>
            </a:r>
            <a:r>
              <a:rPr lang="ja-JP" altLang="en-US" sz="900" dirty="0">
                <a:solidFill>
                  <a:srgbClr val="000000"/>
                </a:solidFill>
                <a:latin typeface="Meiryo UI" panose="020B0604030504040204" pitchFamily="50" charset="-128"/>
                <a:ea typeface="Meiryo UI" panose="020B0604030504040204" pitchFamily="50" charset="-128"/>
              </a:rPr>
              <a:t>（通称：アクアパーク、岸和田市）</a:t>
            </a:r>
            <a:endParaRPr lang="en-US" altLang="ja-JP" sz="900" dirty="0">
              <a:solidFill>
                <a:srgbClr val="000000"/>
              </a:solidFill>
              <a:latin typeface="Meiryo UI" panose="020B0604030504040204" pitchFamily="50" charset="-128"/>
              <a:ea typeface="Meiryo UI" panose="020B0604030504040204" pitchFamily="50" charset="-128"/>
            </a:endParaRPr>
          </a:p>
          <a:p>
            <a:pPr defTabSz="653156" eaLnBrk="0" fontAlgn="base" hangingPunct="0">
              <a:spcBef>
                <a:spcPct val="0"/>
              </a:spcBef>
              <a:spcAft>
                <a:spcPct val="0"/>
              </a:spcAft>
              <a:defRPr/>
            </a:pPr>
            <a:r>
              <a:rPr lang="ja-JP" altLang="en-US" sz="900" dirty="0">
                <a:solidFill>
                  <a:srgbClr val="000000"/>
                </a:solidFill>
                <a:latin typeface="Meiryo UI" panose="020B0604030504040204" pitchFamily="50" charset="-128"/>
                <a:ea typeface="Meiryo UI" panose="020B0604030504040204" pitchFamily="50" charset="-128"/>
              </a:rPr>
              <a:t>　　　　 りんくうアイスパーク（泉佐野市）</a:t>
            </a:r>
            <a:endParaRPr lang="en-US" altLang="ja-JP" sz="900" dirty="0">
              <a:solidFill>
                <a:srgbClr val="000000"/>
              </a:solidFill>
              <a:latin typeface="Meiryo UI" panose="020B0604030504040204" pitchFamily="50" charset="-128"/>
              <a:ea typeface="Meiryo UI" panose="020B0604030504040204" pitchFamily="50" charset="-128"/>
            </a:endParaRPr>
          </a:p>
          <a:p>
            <a:pPr defTabSz="653156" eaLnBrk="0" fontAlgn="base" hangingPunct="0">
              <a:spcBef>
                <a:spcPct val="0"/>
              </a:spcBef>
              <a:spcAft>
                <a:spcPct val="0"/>
              </a:spcAft>
              <a:defRPr/>
            </a:pPr>
            <a:r>
              <a:rPr lang="ja-JP" altLang="en-US" sz="900" dirty="0">
                <a:solidFill>
                  <a:srgbClr val="000000"/>
                </a:solidFill>
                <a:latin typeface="Meiryo UI" panose="020B0604030504040204" pitchFamily="50" charset="-128"/>
                <a:ea typeface="Meiryo UI" panose="020B0604030504040204" pitchFamily="50" charset="-128"/>
              </a:rPr>
              <a:t>内容：ステージ、飲食・物販・体験型ブース等</a:t>
            </a:r>
          </a:p>
        </p:txBody>
      </p:sp>
      <p:sp>
        <p:nvSpPr>
          <p:cNvPr id="40" name="四角形: 角を丸くする 39">
            <a:extLst>
              <a:ext uri="{FF2B5EF4-FFF2-40B4-BE49-F238E27FC236}">
                <a16:creationId xmlns:a16="http://schemas.microsoft.com/office/drawing/2014/main" id="{430C6DEB-6B9C-4EF6-8001-A8C08B0F0B64}"/>
              </a:ext>
            </a:extLst>
          </p:cNvPr>
          <p:cNvSpPr/>
          <p:nvPr/>
        </p:nvSpPr>
        <p:spPr>
          <a:xfrm>
            <a:off x="3223395" y="1586510"/>
            <a:ext cx="722389" cy="168155"/>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defTabSz="653156" eaLnBrk="0" fontAlgn="base" hangingPunct="0">
              <a:spcBef>
                <a:spcPct val="0"/>
              </a:spcBef>
              <a:spcAft>
                <a:spcPct val="0"/>
              </a:spcAft>
              <a:defRPr/>
            </a:pPr>
            <a:r>
              <a:rPr lang="ja-JP" altLang="en-US" sz="900" b="1" dirty="0">
                <a:solidFill>
                  <a:srgbClr val="000000"/>
                </a:solidFill>
                <a:latin typeface="Meiryo UI" panose="020B0604030504040204" pitchFamily="50" charset="-128"/>
                <a:ea typeface="Meiryo UI" panose="020B0604030504040204" pitchFamily="50" charset="-128"/>
              </a:rPr>
              <a:t>関連行事</a:t>
            </a:r>
            <a:endParaRPr lang="en-US" altLang="ja-JP" sz="900" b="1" dirty="0">
              <a:solidFill>
                <a:srgbClr val="000000"/>
              </a:solidFill>
              <a:latin typeface="Meiryo UI" panose="020B0604030504040204" pitchFamily="50" charset="-128"/>
              <a:ea typeface="Meiryo UI" panose="020B0604030504040204" pitchFamily="50" charset="-128"/>
            </a:endParaRPr>
          </a:p>
        </p:txBody>
      </p:sp>
      <p:sp>
        <p:nvSpPr>
          <p:cNvPr id="41" name="正方形/長方形 40">
            <a:extLst>
              <a:ext uri="{FF2B5EF4-FFF2-40B4-BE49-F238E27FC236}">
                <a16:creationId xmlns:a16="http://schemas.microsoft.com/office/drawing/2014/main" id="{067EDB31-4F8A-4A8E-B25F-89AAEF8BC94C}"/>
              </a:ext>
            </a:extLst>
          </p:cNvPr>
          <p:cNvSpPr/>
          <p:nvPr/>
        </p:nvSpPr>
        <p:spPr>
          <a:xfrm>
            <a:off x="580511" y="932567"/>
            <a:ext cx="2763830" cy="77191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653156" eaLnBrk="0" fontAlgn="base" hangingPunct="0">
              <a:lnSpc>
                <a:spcPct val="150000"/>
              </a:lnSpc>
              <a:spcBef>
                <a:spcPct val="0"/>
              </a:spcBef>
              <a:spcAft>
                <a:spcPct val="0"/>
              </a:spcAft>
              <a:defRPr/>
            </a:pPr>
            <a:r>
              <a:rPr lang="ja-JP" altLang="en-US" sz="900" dirty="0">
                <a:solidFill>
                  <a:srgbClr val="000000"/>
                </a:solidFill>
                <a:latin typeface="Meiryo UI" panose="020B0604030504040204" pitchFamily="50" charset="-128"/>
                <a:ea typeface="Meiryo UI" panose="020B0604030504040204" pitchFamily="50" charset="-128"/>
              </a:rPr>
              <a:t>場所：南海浪切ホール（岸和田市）</a:t>
            </a:r>
          </a:p>
          <a:p>
            <a:pPr defTabSz="653156" eaLnBrk="0" fontAlgn="base" hangingPunct="0">
              <a:lnSpc>
                <a:spcPct val="150000"/>
              </a:lnSpc>
              <a:spcBef>
                <a:spcPct val="0"/>
              </a:spcBef>
              <a:spcAft>
                <a:spcPct val="0"/>
              </a:spcAft>
              <a:defRPr/>
            </a:pPr>
            <a:r>
              <a:rPr lang="ja-JP" altLang="en-US" sz="900" dirty="0">
                <a:solidFill>
                  <a:srgbClr val="000000"/>
                </a:solidFill>
                <a:latin typeface="Meiryo UI" panose="020B0604030504040204" pitchFamily="50" charset="-128"/>
                <a:ea typeface="Meiryo UI" panose="020B0604030504040204" pitchFamily="50" charset="-128"/>
              </a:rPr>
              <a:t>内容：功績団体表彰、</a:t>
            </a:r>
          </a:p>
          <a:p>
            <a:pPr defTabSz="653156" eaLnBrk="0" fontAlgn="base" hangingPunct="0">
              <a:lnSpc>
                <a:spcPct val="150000"/>
              </a:lnSpc>
              <a:spcBef>
                <a:spcPct val="0"/>
              </a:spcBef>
              <a:spcAft>
                <a:spcPct val="0"/>
              </a:spcAft>
              <a:defRPr/>
            </a:pPr>
            <a:r>
              <a:rPr lang="ja-JP" altLang="en-US" sz="900" dirty="0">
                <a:solidFill>
                  <a:srgbClr val="000000"/>
                </a:solidFill>
                <a:latin typeface="Meiryo UI" panose="020B0604030504040204" pitchFamily="50" charset="-128"/>
                <a:ea typeface="Meiryo UI" panose="020B0604030504040204" pitchFamily="50" charset="-128"/>
              </a:rPr>
              <a:t>　　　　 最優秀作文の発表、</a:t>
            </a:r>
          </a:p>
          <a:p>
            <a:pPr defTabSz="653156" eaLnBrk="0" fontAlgn="base" hangingPunct="0">
              <a:lnSpc>
                <a:spcPct val="150000"/>
              </a:lnSpc>
              <a:spcBef>
                <a:spcPct val="0"/>
              </a:spcBef>
              <a:spcAft>
                <a:spcPct val="0"/>
              </a:spcAft>
              <a:defRPr/>
            </a:pPr>
            <a:r>
              <a:rPr lang="ja-JP" altLang="en-US" sz="900" dirty="0">
                <a:solidFill>
                  <a:srgbClr val="000000"/>
                </a:solidFill>
                <a:latin typeface="Meiryo UI" panose="020B0604030504040204" pitchFamily="50" charset="-128"/>
                <a:ea typeface="Meiryo UI" panose="020B0604030504040204" pitchFamily="50" charset="-128"/>
              </a:rPr>
              <a:t> 　　　　大会決議等</a:t>
            </a:r>
          </a:p>
        </p:txBody>
      </p:sp>
      <p:sp>
        <p:nvSpPr>
          <p:cNvPr id="42" name="四角形: 角を丸くする 41">
            <a:extLst>
              <a:ext uri="{FF2B5EF4-FFF2-40B4-BE49-F238E27FC236}">
                <a16:creationId xmlns:a16="http://schemas.microsoft.com/office/drawing/2014/main" id="{62E23AE0-6E9D-42D5-AB2B-40BB4F5BD00C}"/>
              </a:ext>
            </a:extLst>
          </p:cNvPr>
          <p:cNvSpPr/>
          <p:nvPr/>
        </p:nvSpPr>
        <p:spPr>
          <a:xfrm>
            <a:off x="596729" y="708790"/>
            <a:ext cx="646063" cy="200575"/>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defTabSz="653156" eaLnBrk="0" fontAlgn="base" hangingPunct="0">
              <a:spcBef>
                <a:spcPct val="0"/>
              </a:spcBef>
              <a:spcAft>
                <a:spcPct val="0"/>
              </a:spcAft>
              <a:defRPr/>
            </a:pPr>
            <a:r>
              <a:rPr lang="ja-JP" altLang="en-US" sz="900" b="1" dirty="0">
                <a:solidFill>
                  <a:srgbClr val="000000"/>
                </a:solidFill>
                <a:latin typeface="Meiryo UI" panose="020B0604030504040204" pitchFamily="50" charset="-128"/>
                <a:ea typeface="Meiryo UI" panose="020B0604030504040204" pitchFamily="50" charset="-128"/>
              </a:rPr>
              <a:t>式典行事</a:t>
            </a:r>
            <a:endParaRPr lang="en-US" altLang="ja-JP" sz="900" b="1" dirty="0">
              <a:solidFill>
                <a:srgbClr val="000000"/>
              </a:solidFill>
              <a:latin typeface="Meiryo UI" panose="020B0604030504040204" pitchFamily="50" charset="-128"/>
              <a:ea typeface="Meiryo UI" panose="020B0604030504040204" pitchFamily="50" charset="-128"/>
            </a:endParaRPr>
          </a:p>
        </p:txBody>
      </p:sp>
      <p:sp>
        <p:nvSpPr>
          <p:cNvPr id="43" name="正方形/長方形 42">
            <a:extLst>
              <a:ext uri="{FF2B5EF4-FFF2-40B4-BE49-F238E27FC236}">
                <a16:creationId xmlns:a16="http://schemas.microsoft.com/office/drawing/2014/main" id="{F6FE71DA-06DD-4103-8922-EA66D2562B2B}"/>
              </a:ext>
            </a:extLst>
          </p:cNvPr>
          <p:cNvSpPr/>
          <p:nvPr/>
        </p:nvSpPr>
        <p:spPr>
          <a:xfrm>
            <a:off x="3182660" y="835669"/>
            <a:ext cx="2911274" cy="5641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653156">
              <a:lnSpc>
                <a:spcPct val="150000"/>
              </a:lnSpc>
              <a:defRPr/>
            </a:pPr>
            <a:r>
              <a:rPr lang="ja-JP" altLang="en-US" sz="900" i="1" dirty="0">
                <a:solidFill>
                  <a:prstClr val="black"/>
                </a:solidFill>
                <a:latin typeface="Meiryo UI" panose="020B0604030504040204" pitchFamily="50" charset="-128"/>
                <a:ea typeface="Meiryo UI" panose="020B0604030504040204" pitchFamily="50" charset="-128"/>
              </a:rPr>
              <a:t>場所：府営りんくう公園　シーサイドウォーク（泉佐野市）</a:t>
            </a:r>
            <a:endParaRPr lang="en-US" altLang="ja-JP" sz="900" i="1" dirty="0">
              <a:solidFill>
                <a:prstClr val="black"/>
              </a:solidFill>
              <a:latin typeface="Meiryo UI" panose="020B0604030504040204" pitchFamily="50" charset="-128"/>
              <a:ea typeface="Meiryo UI" panose="020B0604030504040204" pitchFamily="50" charset="-128"/>
            </a:endParaRPr>
          </a:p>
          <a:p>
            <a:pPr defTabSz="653156">
              <a:lnSpc>
                <a:spcPct val="150000"/>
              </a:lnSpc>
              <a:defRPr/>
            </a:pPr>
            <a:r>
              <a:rPr lang="ja-JP" altLang="en-US" sz="900" i="1" dirty="0">
                <a:solidFill>
                  <a:prstClr val="black"/>
                </a:solidFill>
                <a:latin typeface="Meiryo UI" panose="020B0604030504040204" pitchFamily="50" charset="-128"/>
                <a:ea typeface="Meiryo UI" panose="020B0604030504040204" pitchFamily="50" charset="-128"/>
              </a:rPr>
              <a:t>内容：漁船</a:t>
            </a:r>
            <a:r>
              <a:rPr lang="ja-JP" altLang="en-US" sz="900" dirty="0">
                <a:solidFill>
                  <a:prstClr val="black"/>
                </a:solidFill>
                <a:latin typeface="Meiryo UI" panose="020B0604030504040204" pitchFamily="50" charset="-128"/>
                <a:ea typeface="Meiryo UI" panose="020B0604030504040204" pitchFamily="50" charset="-128"/>
              </a:rPr>
              <a:t>による海上歓迎パレード、稚魚放流</a:t>
            </a:r>
            <a:endParaRPr lang="en-US" altLang="ja-JP" sz="900" dirty="0">
              <a:solidFill>
                <a:prstClr val="black"/>
              </a:solidFill>
              <a:latin typeface="Meiryo UI" panose="020B0604030504040204" pitchFamily="50" charset="-128"/>
              <a:ea typeface="Meiryo UI" panose="020B0604030504040204" pitchFamily="50" charset="-128"/>
            </a:endParaRPr>
          </a:p>
        </p:txBody>
      </p:sp>
      <p:sp>
        <p:nvSpPr>
          <p:cNvPr id="44" name="四角形: 角を丸くする 43">
            <a:extLst>
              <a:ext uri="{FF2B5EF4-FFF2-40B4-BE49-F238E27FC236}">
                <a16:creationId xmlns:a16="http://schemas.microsoft.com/office/drawing/2014/main" id="{C872AB7A-9273-462F-AF04-CEF155430573}"/>
              </a:ext>
            </a:extLst>
          </p:cNvPr>
          <p:cNvSpPr/>
          <p:nvPr/>
        </p:nvSpPr>
        <p:spPr>
          <a:xfrm>
            <a:off x="3182660" y="739229"/>
            <a:ext cx="1182444" cy="179741"/>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defTabSz="653156" eaLnBrk="0" fontAlgn="base" hangingPunct="0">
              <a:spcBef>
                <a:spcPct val="0"/>
              </a:spcBef>
              <a:spcAft>
                <a:spcPct val="0"/>
              </a:spcAft>
              <a:defRPr/>
            </a:pPr>
            <a:r>
              <a:rPr lang="ja-JP" altLang="en-US" sz="900" b="1" dirty="0">
                <a:solidFill>
                  <a:srgbClr val="000000"/>
                </a:solidFill>
                <a:latin typeface="Meiryo UI" panose="020B0604030504040204" pitchFamily="50" charset="-128"/>
                <a:ea typeface="Meiryo UI" panose="020B0604030504040204" pitchFamily="50" charset="-128"/>
              </a:rPr>
              <a:t>海上歓迎・放流行事</a:t>
            </a:r>
          </a:p>
        </p:txBody>
      </p:sp>
      <p:sp>
        <p:nvSpPr>
          <p:cNvPr id="45" name="正方形/長方形 44">
            <a:extLst>
              <a:ext uri="{FF2B5EF4-FFF2-40B4-BE49-F238E27FC236}">
                <a16:creationId xmlns:a16="http://schemas.microsoft.com/office/drawing/2014/main" id="{3728AF5F-28AB-4FD0-964D-859C77D61AE2}"/>
              </a:ext>
            </a:extLst>
          </p:cNvPr>
          <p:cNvSpPr/>
          <p:nvPr/>
        </p:nvSpPr>
        <p:spPr>
          <a:xfrm>
            <a:off x="1189167" y="363887"/>
            <a:ext cx="5559408" cy="3372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653156" eaLnBrk="0" fontAlgn="base" hangingPunct="0">
              <a:spcBef>
                <a:spcPct val="0"/>
              </a:spcBef>
              <a:spcAft>
                <a:spcPct val="0"/>
              </a:spcAft>
              <a:defRPr/>
            </a:pPr>
            <a:r>
              <a:rPr lang="ja-JP" altLang="en-US" sz="1000" dirty="0">
                <a:solidFill>
                  <a:srgbClr val="000000"/>
                </a:solidFill>
                <a:latin typeface="Meiryo UI" panose="020B0604030504040204" pitchFamily="50" charset="-128"/>
                <a:ea typeface="Meiryo UI" panose="020B0604030504040204" pitchFamily="50" charset="-128"/>
              </a:rPr>
              <a:t>日時：令和８年</a:t>
            </a:r>
            <a:r>
              <a:rPr lang="en-US" altLang="ja-JP" sz="1000" dirty="0">
                <a:solidFill>
                  <a:srgbClr val="000000"/>
                </a:solidFill>
                <a:latin typeface="Meiryo UI" panose="020B0604030504040204" pitchFamily="50" charset="-128"/>
                <a:ea typeface="Meiryo UI" panose="020B0604030504040204" pitchFamily="50" charset="-128"/>
              </a:rPr>
              <a:t>11</a:t>
            </a:r>
            <a:r>
              <a:rPr lang="ja-JP" altLang="en-US" sz="1000" dirty="0">
                <a:solidFill>
                  <a:srgbClr val="000000"/>
                </a:solidFill>
                <a:latin typeface="Meiryo UI" panose="020B0604030504040204" pitchFamily="50" charset="-128"/>
                <a:ea typeface="Meiryo UI" panose="020B0604030504040204" pitchFamily="50" charset="-128"/>
              </a:rPr>
              <a:t>月</a:t>
            </a:r>
            <a:r>
              <a:rPr lang="en-US" altLang="ja-JP" sz="1000" dirty="0">
                <a:solidFill>
                  <a:srgbClr val="000000"/>
                </a:solidFill>
                <a:latin typeface="Meiryo UI" panose="020B0604030504040204" pitchFamily="50" charset="-128"/>
                <a:ea typeface="Meiryo UI" panose="020B0604030504040204" pitchFamily="50" charset="-128"/>
              </a:rPr>
              <a:t>14</a:t>
            </a:r>
            <a:r>
              <a:rPr lang="ja-JP" altLang="en-US" sz="1000" dirty="0">
                <a:solidFill>
                  <a:srgbClr val="000000"/>
                </a:solidFill>
                <a:latin typeface="Meiryo UI" panose="020B0604030504040204" pitchFamily="50" charset="-128"/>
                <a:ea typeface="Meiryo UI" panose="020B0604030504040204" pitchFamily="50" charset="-128"/>
              </a:rPr>
              <a:t>日（土）、</a:t>
            </a:r>
            <a:r>
              <a:rPr lang="en-US" altLang="ja-JP" sz="1000" dirty="0">
                <a:solidFill>
                  <a:srgbClr val="000000"/>
                </a:solidFill>
                <a:latin typeface="Meiryo UI" panose="020B0604030504040204" pitchFamily="50" charset="-128"/>
                <a:ea typeface="Meiryo UI" panose="020B0604030504040204" pitchFamily="50" charset="-128"/>
              </a:rPr>
              <a:t>15</a:t>
            </a:r>
            <a:r>
              <a:rPr lang="ja-JP" altLang="en-US" sz="1000" dirty="0">
                <a:solidFill>
                  <a:srgbClr val="000000"/>
                </a:solidFill>
                <a:latin typeface="Meiryo UI" panose="020B0604030504040204" pitchFamily="50" charset="-128"/>
                <a:ea typeface="Meiryo UI" panose="020B0604030504040204" pitchFamily="50" charset="-128"/>
              </a:rPr>
              <a:t>日（日）</a:t>
            </a:r>
            <a:r>
              <a:rPr lang="ja-JP" altLang="en-US" sz="900" dirty="0">
                <a:solidFill>
                  <a:srgbClr val="000000"/>
                </a:solidFill>
                <a:latin typeface="Meiryo UI" panose="020B0604030504040204" pitchFamily="50" charset="-128"/>
                <a:ea typeface="Meiryo UI" panose="020B0604030504040204" pitchFamily="50" charset="-128"/>
              </a:rPr>
              <a:t>　</a:t>
            </a:r>
            <a:r>
              <a:rPr lang="ja-JP" altLang="en-US" sz="1000" dirty="0">
                <a:solidFill>
                  <a:srgbClr val="000000"/>
                </a:solidFill>
                <a:latin typeface="Meiryo UI" panose="020B0604030504040204" pitchFamily="50" charset="-128"/>
                <a:ea typeface="Meiryo UI" panose="020B0604030504040204" pitchFamily="50" charset="-128"/>
              </a:rPr>
              <a:t>（式典行事、海上歓迎・放流行事は</a:t>
            </a:r>
            <a:r>
              <a:rPr lang="en-US" altLang="ja-JP" sz="1000" dirty="0">
                <a:solidFill>
                  <a:srgbClr val="000000"/>
                </a:solidFill>
                <a:latin typeface="Meiryo UI" panose="020B0604030504040204" pitchFamily="50" charset="-128"/>
                <a:ea typeface="Meiryo UI" panose="020B0604030504040204" pitchFamily="50" charset="-128"/>
              </a:rPr>
              <a:t>15</a:t>
            </a:r>
            <a:r>
              <a:rPr lang="ja-JP" altLang="en-US" sz="1000" dirty="0">
                <a:solidFill>
                  <a:srgbClr val="000000"/>
                </a:solidFill>
                <a:latin typeface="Meiryo UI" panose="020B0604030504040204" pitchFamily="50" charset="-128"/>
                <a:ea typeface="Meiryo UI" panose="020B0604030504040204" pitchFamily="50" charset="-128"/>
              </a:rPr>
              <a:t>日のみ）</a:t>
            </a:r>
            <a:endParaRPr lang="en-US" altLang="ja-JP" sz="1000" dirty="0">
              <a:solidFill>
                <a:srgbClr val="000000"/>
              </a:solidFill>
              <a:latin typeface="Meiryo UI" panose="020B0604030504040204" pitchFamily="50" charset="-128"/>
              <a:ea typeface="Meiryo UI" panose="020B0604030504040204" pitchFamily="50" charset="-128"/>
            </a:endParaRPr>
          </a:p>
        </p:txBody>
      </p:sp>
      <p:cxnSp>
        <p:nvCxnSpPr>
          <p:cNvPr id="46" name="直線コネクタ 45">
            <a:extLst>
              <a:ext uri="{FF2B5EF4-FFF2-40B4-BE49-F238E27FC236}">
                <a16:creationId xmlns:a16="http://schemas.microsoft.com/office/drawing/2014/main" id="{7AB1F0D9-8CA9-455F-A468-3E5598713BFD}"/>
              </a:ext>
            </a:extLst>
          </p:cNvPr>
          <p:cNvCxnSpPr/>
          <p:nvPr/>
        </p:nvCxnSpPr>
        <p:spPr>
          <a:xfrm>
            <a:off x="531454" y="4880992"/>
            <a:ext cx="6171561" cy="0"/>
          </a:xfrm>
          <a:prstGeom prst="line">
            <a:avLst/>
          </a:prstGeom>
          <a:ln w="44450" cmpd="dbl">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2" name="表 3">
            <a:extLst>
              <a:ext uri="{FF2B5EF4-FFF2-40B4-BE49-F238E27FC236}">
                <a16:creationId xmlns:a16="http://schemas.microsoft.com/office/drawing/2014/main" id="{BD631E8D-8131-4233-AFDB-F302FCDF9C04}"/>
              </a:ext>
            </a:extLst>
          </p:cNvPr>
          <p:cNvGraphicFramePr>
            <a:graphicFrameLocks noGrp="1"/>
          </p:cNvGraphicFramePr>
          <p:nvPr>
            <p:extLst>
              <p:ext uri="{D42A27DB-BD31-4B8C-83A1-F6EECF244321}">
                <p14:modId xmlns:p14="http://schemas.microsoft.com/office/powerpoint/2010/main" val="4023478970"/>
              </p:ext>
            </p:extLst>
          </p:nvPr>
        </p:nvGraphicFramePr>
        <p:xfrm>
          <a:off x="3698827" y="6426453"/>
          <a:ext cx="2984246" cy="956358"/>
        </p:xfrm>
        <a:graphic>
          <a:graphicData uri="http://schemas.openxmlformats.org/drawingml/2006/table">
            <a:tbl>
              <a:tblPr firstRow="1" bandRow="1">
                <a:tableStyleId>{5C22544A-7EE6-4342-B048-85BDC9FD1C3A}</a:tableStyleId>
              </a:tblPr>
              <a:tblGrid>
                <a:gridCol w="1492123">
                  <a:extLst>
                    <a:ext uri="{9D8B030D-6E8A-4147-A177-3AD203B41FA5}">
                      <a16:colId xmlns:a16="http://schemas.microsoft.com/office/drawing/2014/main" val="7955784"/>
                    </a:ext>
                  </a:extLst>
                </a:gridCol>
                <a:gridCol w="1492123">
                  <a:extLst>
                    <a:ext uri="{9D8B030D-6E8A-4147-A177-3AD203B41FA5}">
                      <a16:colId xmlns:a16="http://schemas.microsoft.com/office/drawing/2014/main" val="516060910"/>
                    </a:ext>
                  </a:extLst>
                </a:gridCol>
              </a:tblGrid>
              <a:tr h="318786">
                <a:tc>
                  <a:txBody>
                    <a:bodyPr/>
                    <a:lstStyle/>
                    <a:p>
                      <a:pPr algn="ctr"/>
                      <a:r>
                        <a:rPr kumimoji="1" lang="ja-JP" altLang="en-US" sz="1000" dirty="0"/>
                        <a:t>放送年月</a:t>
                      </a:r>
                    </a:p>
                  </a:txBody>
                  <a:tcPr/>
                </a:tc>
                <a:tc>
                  <a:txBody>
                    <a:bodyPr/>
                    <a:lstStyle/>
                    <a:p>
                      <a:pPr algn="ctr"/>
                      <a:r>
                        <a:rPr kumimoji="1" lang="ja-JP" altLang="en-US" sz="1000" dirty="0"/>
                        <a:t>紹介した大阪産（もん）</a:t>
                      </a:r>
                    </a:p>
                  </a:txBody>
                  <a:tcPr/>
                </a:tc>
                <a:extLst>
                  <a:ext uri="{0D108BD9-81ED-4DB2-BD59-A6C34878D82A}">
                    <a16:rowId xmlns:a16="http://schemas.microsoft.com/office/drawing/2014/main" val="2403172836"/>
                  </a:ext>
                </a:extLst>
              </a:tr>
              <a:tr h="318786">
                <a:tc>
                  <a:txBody>
                    <a:bodyPr/>
                    <a:lstStyle/>
                    <a:p>
                      <a:pPr algn="ctr"/>
                      <a:r>
                        <a:rPr kumimoji="1"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令和８年２月前半</a:t>
                      </a:r>
                      <a:endParaRPr kumimoji="1" lang="en-US" altLang="ja-JP"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tc>
                <a:tc>
                  <a:txBody>
                    <a:bodyPr/>
                    <a:lstStyle/>
                    <a:p>
                      <a:pPr marL="85725" indent="-85725" algn="ctr" defTabSz="1343025"/>
                      <a:r>
                        <a:rPr kumimoji="1"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カキ、しらす</a:t>
                      </a:r>
                      <a:endParaRPr kumimoji="1" lang="en-US" altLang="ja-JP"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txBody>
                  <a:tcPr marL="36000" marT="0" marB="0" anchor="ctr"/>
                </a:tc>
                <a:extLst>
                  <a:ext uri="{0D108BD9-81ED-4DB2-BD59-A6C34878D82A}">
                    <a16:rowId xmlns:a16="http://schemas.microsoft.com/office/drawing/2014/main" val="1732495240"/>
                  </a:ext>
                </a:extLst>
              </a:tr>
              <a:tr h="318786">
                <a:tc>
                  <a:txBody>
                    <a:bodyPr/>
                    <a:lstStyle/>
                    <a:p>
                      <a:pPr algn="ctr"/>
                      <a:r>
                        <a:rPr kumimoji="1"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令和８年２月後半</a:t>
                      </a:r>
                      <a:endParaRPr kumimoji="1" lang="en-US" altLang="ja-JP"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tc>
                <a:tc>
                  <a:txBody>
                    <a:bodyPr/>
                    <a:lstStyle/>
                    <a:p>
                      <a:pPr marL="85725" indent="-85725" algn="ctr" defTabSz="1343025"/>
                      <a:r>
                        <a:rPr kumimoji="1" lang="ja-JP" altLang="en-US"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アジ</a:t>
                      </a:r>
                      <a:endParaRPr kumimoji="1" lang="en-US" altLang="ja-JP" sz="10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txBody>
                  <a:tcPr marL="36000" marT="0" marB="0" anchor="ctr"/>
                </a:tc>
                <a:extLst>
                  <a:ext uri="{0D108BD9-81ED-4DB2-BD59-A6C34878D82A}">
                    <a16:rowId xmlns:a16="http://schemas.microsoft.com/office/drawing/2014/main" val="101279213"/>
                  </a:ext>
                </a:extLst>
              </a:tr>
            </a:tbl>
          </a:graphicData>
        </a:graphic>
      </p:graphicFrame>
    </p:spTree>
    <p:extLst>
      <p:ext uri="{BB962C8B-B14F-4D97-AF65-F5344CB8AC3E}">
        <p14:creationId xmlns:p14="http://schemas.microsoft.com/office/powerpoint/2010/main" val="96951555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CDDECF37-AC3D-4C87-8D1A-6F16C95A53D7}"/>
              </a:ext>
            </a:extLst>
          </p:cNvPr>
          <p:cNvSpPr>
            <a:spLocks noGrp="1"/>
          </p:cNvSpPr>
          <p:nvPr>
            <p:ph type="sldNum" sz="quarter" idx="12"/>
          </p:nvPr>
        </p:nvSpPr>
        <p:spPr>
          <a:xfrm>
            <a:off x="2628900" y="9540978"/>
            <a:ext cx="1600200" cy="363310"/>
          </a:xfrm>
        </p:spPr>
        <p:txBody>
          <a:bodyPr/>
          <a:lstStyle/>
          <a:p>
            <a:pPr algn="ctr"/>
            <a:fld id="{831CA8E7-D69B-4FB5-B8F3-0C5F199F2C37}" type="slidenum">
              <a:rPr kumimoji="1" lang="ja-JP" altLang="en-US" smtClean="0"/>
              <a:pPr algn="ctr"/>
              <a:t>22</a:t>
            </a:fld>
            <a:endParaRPr kumimoji="1" lang="ja-JP" altLang="en-US" dirty="0"/>
          </a:p>
        </p:txBody>
      </p:sp>
      <p:sp>
        <p:nvSpPr>
          <p:cNvPr id="6" name="テキスト ボックス 2">
            <a:extLst>
              <a:ext uri="{FF2B5EF4-FFF2-40B4-BE49-F238E27FC236}">
                <a16:creationId xmlns:a16="http://schemas.microsoft.com/office/drawing/2014/main" id="{E43FAF22-74EC-4079-B9BE-B5DC1C59996E}"/>
              </a:ext>
            </a:extLst>
          </p:cNvPr>
          <p:cNvSpPr txBox="1">
            <a:spLocks noChangeArrowheads="1"/>
          </p:cNvSpPr>
          <p:nvPr/>
        </p:nvSpPr>
        <p:spPr bwMode="auto">
          <a:xfrm>
            <a:off x="548680" y="416496"/>
            <a:ext cx="648000" cy="360000"/>
          </a:xfrm>
          <a:prstGeom prst="roundRect">
            <a:avLst>
              <a:gd name="adj" fmla="val 24293"/>
            </a:avLst>
          </a:prstGeom>
          <a:solidFill>
            <a:srgbClr val="000099"/>
          </a:solidFill>
          <a:ln w="9525">
            <a:noFill/>
            <a:miter lim="800000"/>
            <a:headEnd/>
            <a:tailEnd/>
          </a:ln>
        </p:spPr>
        <p:txBody>
          <a:bodyPr rot="0" vert="horz" wrap="square" lIns="91440" tIns="45720" rIns="91440" bIns="45720" anchor="ctr" anchorCtr="0">
            <a:noAutofit/>
          </a:bodyPr>
          <a:lstStyle/>
          <a:p>
            <a:pPr algn="ctr">
              <a:spcAft>
                <a:spcPts val="0"/>
              </a:spcAft>
            </a:pPr>
            <a:r>
              <a:rPr lang="ja-JP" altLang="en-US" sz="900" b="1" kern="100" dirty="0">
                <a:solidFill>
                  <a:schemeClr val="bg1"/>
                </a:solidFill>
                <a:effectLst/>
                <a:latin typeface="Meiryo UI" panose="020B0604030504040204" pitchFamily="50" charset="-128"/>
                <a:ea typeface="Meiryo UI" panose="020B0604030504040204" pitchFamily="50" charset="-128"/>
                <a:cs typeface="Meiryo UI" panose="020B0604030504040204" pitchFamily="50" charset="-128"/>
              </a:rPr>
              <a:t>施策</a:t>
            </a:r>
            <a:r>
              <a:rPr lang="en-US" altLang="ja-JP" sz="900" b="1" kern="100"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24</a:t>
            </a:r>
            <a:endParaRPr lang="ja-JP" sz="1050" kern="100" dirty="0">
              <a:solidFill>
                <a:schemeClr val="bg1"/>
              </a:solidFill>
              <a:effectLst/>
              <a:latin typeface="Meiryo UI" panose="020B0604030504040204" pitchFamily="50" charset="-128"/>
              <a:ea typeface="Meiryo UI" panose="020B0604030504040204" pitchFamily="50" charset="-128"/>
              <a:cs typeface="Meiryo UI" panose="020B0604030504040204" pitchFamily="50" charset="-128"/>
            </a:endParaRPr>
          </a:p>
        </p:txBody>
      </p:sp>
      <p:sp>
        <p:nvSpPr>
          <p:cNvPr id="7" name="テキスト ボックス 6">
            <a:extLst>
              <a:ext uri="{FF2B5EF4-FFF2-40B4-BE49-F238E27FC236}">
                <a16:creationId xmlns:a16="http://schemas.microsoft.com/office/drawing/2014/main" id="{F2483F50-DA01-46AD-B484-058116B59511}"/>
              </a:ext>
            </a:extLst>
          </p:cNvPr>
          <p:cNvSpPr txBox="1"/>
          <p:nvPr/>
        </p:nvSpPr>
        <p:spPr>
          <a:xfrm>
            <a:off x="1196680" y="487242"/>
            <a:ext cx="4296151" cy="261610"/>
          </a:xfrm>
          <a:prstGeom prst="rect">
            <a:avLst/>
          </a:prstGeom>
          <a:noFill/>
        </p:spPr>
        <p:txBody>
          <a:bodyPr wrap="square" rtlCol="0">
            <a:spAutoFit/>
          </a:bodyPr>
          <a:lstStyle/>
          <a:p>
            <a:r>
              <a:rPr lang="ja-JP" altLang="en-US" sz="1100" b="1" dirty="0"/>
              <a:t>漁港や漁業権河川の魅力の発信　</a:t>
            </a:r>
          </a:p>
        </p:txBody>
      </p:sp>
      <p:graphicFrame>
        <p:nvGraphicFramePr>
          <p:cNvPr id="8" name="表 4">
            <a:extLst>
              <a:ext uri="{FF2B5EF4-FFF2-40B4-BE49-F238E27FC236}">
                <a16:creationId xmlns:a16="http://schemas.microsoft.com/office/drawing/2014/main" id="{9B089986-7471-4F28-9595-7388494ED319}"/>
              </a:ext>
            </a:extLst>
          </p:cNvPr>
          <p:cNvGraphicFramePr>
            <a:graphicFrameLocks noGrp="1"/>
          </p:cNvGraphicFramePr>
          <p:nvPr>
            <p:extLst>
              <p:ext uri="{D42A27DB-BD31-4B8C-83A1-F6EECF244321}">
                <p14:modId xmlns:p14="http://schemas.microsoft.com/office/powerpoint/2010/main" val="3661973055"/>
              </p:ext>
            </p:extLst>
          </p:nvPr>
        </p:nvGraphicFramePr>
        <p:xfrm>
          <a:off x="872680" y="3128875"/>
          <a:ext cx="5364632" cy="941739"/>
        </p:xfrm>
        <a:graphic>
          <a:graphicData uri="http://schemas.openxmlformats.org/drawingml/2006/table">
            <a:tbl>
              <a:tblPr firstRow="1" bandRow="1">
                <a:tableStyleId>{5C22544A-7EE6-4342-B048-85BDC9FD1C3A}</a:tableStyleId>
              </a:tblPr>
              <a:tblGrid>
                <a:gridCol w="3039336">
                  <a:extLst>
                    <a:ext uri="{9D8B030D-6E8A-4147-A177-3AD203B41FA5}">
                      <a16:colId xmlns:a16="http://schemas.microsoft.com/office/drawing/2014/main" val="1550211114"/>
                    </a:ext>
                  </a:extLst>
                </a:gridCol>
                <a:gridCol w="2325296">
                  <a:extLst>
                    <a:ext uri="{9D8B030D-6E8A-4147-A177-3AD203B41FA5}">
                      <a16:colId xmlns:a16="http://schemas.microsoft.com/office/drawing/2014/main" val="852847338"/>
                    </a:ext>
                  </a:extLst>
                </a:gridCol>
              </a:tblGrid>
              <a:tr h="455278">
                <a:tc>
                  <a:txBody>
                    <a:bodyPr/>
                    <a:lstStyle/>
                    <a:p>
                      <a:pPr algn="ctr"/>
                      <a:r>
                        <a:rPr kumimoji="1" lang="ja-JP" altLang="en-US" sz="1000" b="0" dirty="0">
                          <a:solidFill>
                            <a:schemeClr val="tx1"/>
                          </a:solidFill>
                        </a:rPr>
                        <a:t>数値目標</a:t>
                      </a:r>
                    </a:p>
                  </a:txBody>
                  <a:tcPr anchor="ctr"/>
                </a:tc>
                <a:tc>
                  <a:txBody>
                    <a:bodyPr/>
                    <a:lstStyle/>
                    <a:p>
                      <a:pPr algn="ctr"/>
                      <a:r>
                        <a:rPr kumimoji="1" lang="ja-JP" altLang="en-US" sz="1000" b="0" dirty="0">
                          <a:solidFill>
                            <a:schemeClr val="tx1"/>
                          </a:solidFill>
                        </a:rPr>
                        <a:t>令和</a:t>
                      </a:r>
                      <a:r>
                        <a:rPr kumimoji="1" lang="en-US" altLang="ja-JP" sz="1000" b="0" dirty="0">
                          <a:solidFill>
                            <a:schemeClr val="tx1"/>
                          </a:solidFill>
                        </a:rPr>
                        <a:t>7</a:t>
                      </a:r>
                      <a:r>
                        <a:rPr kumimoji="1" lang="ja-JP" altLang="en-US" sz="1000" b="0" dirty="0">
                          <a:solidFill>
                            <a:schemeClr val="tx1"/>
                          </a:solidFill>
                        </a:rPr>
                        <a:t>年度実績</a:t>
                      </a:r>
                    </a:p>
                  </a:txBody>
                  <a:tcPr anchor="ctr"/>
                </a:tc>
                <a:extLst>
                  <a:ext uri="{0D108BD9-81ED-4DB2-BD59-A6C34878D82A}">
                    <a16:rowId xmlns:a16="http://schemas.microsoft.com/office/drawing/2014/main" val="2950973248"/>
                  </a:ext>
                </a:extLst>
              </a:tr>
              <a:tr h="486461">
                <a:tc>
                  <a:txBody>
                    <a:bodyPr/>
                    <a:lstStyle/>
                    <a:p>
                      <a:pPr algn="l"/>
                      <a:r>
                        <a:rPr kumimoji="1" lang="ja-JP" altLang="en-US" sz="1000" b="0" dirty="0">
                          <a:solidFill>
                            <a:schemeClr val="tx1"/>
                          </a:solidFill>
                        </a:rPr>
                        <a:t>内水面漁業権河川利用者数</a:t>
                      </a:r>
                    </a:p>
                    <a:p>
                      <a:pPr algn="r"/>
                      <a:r>
                        <a:rPr kumimoji="1" lang="ja-JP" altLang="en-US" sz="1000" b="0" dirty="0">
                          <a:solidFill>
                            <a:schemeClr val="tx1"/>
                          </a:solidFill>
                        </a:rPr>
                        <a:t>　　　　　　　　　　　　</a:t>
                      </a:r>
                      <a:r>
                        <a:rPr kumimoji="1" lang="en-US" altLang="ja-JP" sz="1000" b="1" u="sng" dirty="0">
                          <a:solidFill>
                            <a:schemeClr val="tx1"/>
                          </a:solidFill>
                        </a:rPr>
                        <a:t>3.0</a:t>
                      </a:r>
                      <a:r>
                        <a:rPr kumimoji="1" lang="ja-JP" altLang="en-US" sz="1000" b="1" u="sng" dirty="0">
                          <a:solidFill>
                            <a:schemeClr val="tx1"/>
                          </a:solidFill>
                        </a:rPr>
                        <a:t>万人</a:t>
                      </a:r>
                      <a:r>
                        <a:rPr kumimoji="1" lang="en-US" altLang="ja-JP" sz="1000" b="1" u="sng" dirty="0">
                          <a:solidFill>
                            <a:schemeClr val="tx1"/>
                          </a:solidFill>
                        </a:rPr>
                        <a:t>/</a:t>
                      </a:r>
                      <a:r>
                        <a:rPr kumimoji="1" lang="ja-JP" altLang="en-US" sz="1000" b="1" u="sng" dirty="0">
                          <a:solidFill>
                            <a:schemeClr val="tx1"/>
                          </a:solidFill>
                        </a:rPr>
                        <a:t>年</a:t>
                      </a:r>
                    </a:p>
                  </a:txBody>
                  <a:tcPr anchor="ctr"/>
                </a:tc>
                <a:tc>
                  <a:txBody>
                    <a:bodyPr/>
                    <a:lstStyle/>
                    <a:p>
                      <a:pPr algn="ctr"/>
                      <a:r>
                        <a:rPr kumimoji="1" lang="ja-JP" altLang="en-US" sz="1000" b="1" u="sng" dirty="0">
                          <a:solidFill>
                            <a:schemeClr val="tx1"/>
                          </a:solidFill>
                        </a:rPr>
                        <a:t>アユ　　</a:t>
                      </a:r>
                      <a:r>
                        <a:rPr kumimoji="1" lang="en-US" altLang="ja-JP" sz="1000" b="1" u="sng" dirty="0">
                          <a:solidFill>
                            <a:schemeClr val="tx1"/>
                          </a:solidFill>
                        </a:rPr>
                        <a:t>462</a:t>
                      </a:r>
                      <a:r>
                        <a:rPr kumimoji="1" lang="ja-JP" altLang="en-US" sz="1000" b="1" u="sng" dirty="0">
                          <a:solidFill>
                            <a:schemeClr val="tx1"/>
                          </a:solidFill>
                        </a:rPr>
                        <a:t>人</a:t>
                      </a:r>
                    </a:p>
                    <a:p>
                      <a:pPr algn="ctr"/>
                      <a:r>
                        <a:rPr kumimoji="1" lang="ja-JP" altLang="en-US" sz="1000" b="1" u="sng" dirty="0">
                          <a:solidFill>
                            <a:schemeClr val="tx1"/>
                          </a:solidFill>
                        </a:rPr>
                        <a:t>マス　　</a:t>
                      </a:r>
                      <a:r>
                        <a:rPr kumimoji="1" lang="en-US" altLang="ja-JP" sz="1000" b="1" u="sng" dirty="0">
                          <a:solidFill>
                            <a:schemeClr val="tx1"/>
                          </a:solidFill>
                        </a:rPr>
                        <a:t>2.6</a:t>
                      </a:r>
                      <a:r>
                        <a:rPr kumimoji="1" lang="ja-JP" altLang="en-US" sz="1000" b="1" u="sng" dirty="0">
                          <a:solidFill>
                            <a:schemeClr val="tx1"/>
                          </a:solidFill>
                        </a:rPr>
                        <a:t>万人</a:t>
                      </a:r>
                    </a:p>
                  </a:txBody>
                  <a:tcPr anchor="ctr"/>
                </a:tc>
                <a:extLst>
                  <a:ext uri="{0D108BD9-81ED-4DB2-BD59-A6C34878D82A}">
                    <a16:rowId xmlns:a16="http://schemas.microsoft.com/office/drawing/2014/main" val="1940198986"/>
                  </a:ext>
                </a:extLst>
              </a:tr>
            </a:tbl>
          </a:graphicData>
        </a:graphic>
      </p:graphicFrame>
      <p:sp>
        <p:nvSpPr>
          <p:cNvPr id="9" name="テキスト ボックス 8">
            <a:extLst>
              <a:ext uri="{FF2B5EF4-FFF2-40B4-BE49-F238E27FC236}">
                <a16:creationId xmlns:a16="http://schemas.microsoft.com/office/drawing/2014/main" id="{6B908A39-E5F5-4C84-ABA2-238BF7D1F6A1}"/>
              </a:ext>
            </a:extLst>
          </p:cNvPr>
          <p:cNvSpPr txBox="1"/>
          <p:nvPr/>
        </p:nvSpPr>
        <p:spPr>
          <a:xfrm>
            <a:off x="548679" y="1061182"/>
            <a:ext cx="6171561" cy="2092881"/>
          </a:xfrm>
          <a:prstGeom prst="rect">
            <a:avLst/>
          </a:prstGeom>
          <a:noFill/>
        </p:spPr>
        <p:txBody>
          <a:bodyPr wrap="square" rtlCol="0">
            <a:spAutoFit/>
          </a:bodyPr>
          <a:lstStyle/>
          <a:p>
            <a:r>
              <a:rPr lang="en-US" altLang="ja-JP" sz="1000" b="1" u="sng" dirty="0">
                <a:latin typeface="Meiryo UI" panose="020B0604030504040204" pitchFamily="50" charset="-128"/>
                <a:ea typeface="Meiryo UI" panose="020B0604030504040204" pitchFamily="50" charset="-128"/>
                <a:cs typeface="Meiryo UI" panose="020B0604030504040204" pitchFamily="50" charset="-128"/>
              </a:rPr>
              <a:t>【</a:t>
            </a:r>
            <a:r>
              <a:rPr lang="ja-JP" altLang="en-US" sz="1000" b="1" u="sng" dirty="0">
                <a:latin typeface="Meiryo UI" panose="020B0604030504040204" pitchFamily="50" charset="-128"/>
                <a:ea typeface="Meiryo UI" panose="020B0604030504040204" pitchFamily="50" charset="-128"/>
                <a:cs typeface="Meiryo UI" panose="020B0604030504040204" pitchFamily="50" charset="-128"/>
              </a:rPr>
              <a:t>令和</a:t>
            </a:r>
            <a:r>
              <a:rPr lang="en-US" altLang="ja-JP" sz="1000" b="1" u="sng" dirty="0">
                <a:latin typeface="Meiryo UI" panose="020B0604030504040204" pitchFamily="50" charset="-128"/>
                <a:ea typeface="Meiryo UI" panose="020B0604030504040204" pitchFamily="50" charset="-128"/>
                <a:cs typeface="Meiryo UI" panose="020B0604030504040204" pitchFamily="50" charset="-128"/>
              </a:rPr>
              <a:t>7</a:t>
            </a:r>
            <a:r>
              <a:rPr lang="ja-JP" altLang="en-US" sz="1000" b="1" u="sng" dirty="0">
                <a:latin typeface="Meiryo UI" panose="020B0604030504040204" pitchFamily="50" charset="-128"/>
                <a:ea typeface="Meiryo UI" panose="020B0604030504040204" pitchFamily="50" charset="-128"/>
                <a:cs typeface="Meiryo UI" panose="020B0604030504040204" pitchFamily="50" charset="-128"/>
              </a:rPr>
              <a:t>年度実績</a:t>
            </a:r>
            <a:r>
              <a:rPr lang="en-US" altLang="ja-JP" sz="1000" b="1" u="sng" dirty="0">
                <a:latin typeface="Meiryo UI" panose="020B0604030504040204" pitchFamily="50" charset="-128"/>
                <a:ea typeface="Meiryo UI" panose="020B0604030504040204" pitchFamily="50" charset="-128"/>
                <a:cs typeface="Meiryo UI" panose="020B0604030504040204" pitchFamily="50" charset="-128"/>
              </a:rPr>
              <a:t>】</a:t>
            </a:r>
            <a:endParaRPr lang="ja-JP" altLang="en-US" sz="1000" b="1" u="sng" dirty="0">
              <a:latin typeface="Meiryo UI" panose="020B0604030504040204" pitchFamily="50" charset="-128"/>
              <a:ea typeface="Meiryo UI" panose="020B0604030504040204" pitchFamily="50" charset="-128"/>
              <a:cs typeface="Meiryo UI" panose="020B0604030504040204" pitchFamily="50" charset="-128"/>
            </a:endParaRPr>
          </a:p>
          <a:p>
            <a:pPr algn="just"/>
            <a:r>
              <a:rPr lang="ja-JP" altLang="en-US" sz="1000" dirty="0">
                <a:latin typeface="Meiryo UI" panose="020B0604030504040204" pitchFamily="50" charset="-128"/>
                <a:ea typeface="Meiryo UI" panose="020B0604030504040204" pitchFamily="50" charset="-128"/>
                <a:cs typeface="Meiryo UI" panose="020B0604030504040204" pitchFamily="50" charset="-128"/>
              </a:rPr>
              <a:t>①大阪湾を体験できる機会の創出（海業等）</a:t>
            </a:r>
          </a:p>
          <a:p>
            <a:pPr algn="just"/>
            <a:r>
              <a:rPr lang="ja-JP" altLang="en-US" sz="1000" dirty="0">
                <a:latin typeface="Meiryo UI" panose="020B0604030504040204" pitchFamily="50" charset="-128"/>
                <a:ea typeface="Meiryo UI" panose="020B0604030504040204" pitchFamily="50" charset="-128"/>
                <a:cs typeface="Meiryo UI" panose="020B0604030504040204" pitchFamily="50" charset="-128"/>
              </a:rPr>
              <a:t>　　　</a:t>
            </a:r>
            <a:r>
              <a:rPr lang="en-US" altLang="ja-JP" sz="1000" dirty="0">
                <a:latin typeface="Meiryo UI" panose="020B0604030504040204" pitchFamily="50" charset="-128"/>
                <a:ea typeface="Meiryo UI" panose="020B0604030504040204" pitchFamily="50" charset="-128"/>
                <a:cs typeface="Meiryo UI" panose="020B0604030504040204" pitchFamily="50" charset="-128"/>
              </a:rPr>
              <a:t>※</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施策</a:t>
            </a:r>
            <a:r>
              <a:rPr lang="en-US" altLang="ja-JP" sz="1000" dirty="0">
                <a:latin typeface="Meiryo UI" panose="020B0604030504040204" pitchFamily="50" charset="-128"/>
                <a:ea typeface="Meiryo UI" panose="020B0604030504040204" pitchFamily="50" charset="-128"/>
                <a:cs typeface="Meiryo UI" panose="020B0604030504040204" pitchFamily="50" charset="-128"/>
              </a:rPr>
              <a:t>13</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参照</a:t>
            </a:r>
          </a:p>
          <a:p>
            <a:pPr algn="just"/>
            <a:endParaRPr lang="ja-JP" altLang="en-US" sz="1000" dirty="0">
              <a:highlight>
                <a:srgbClr val="FFFF00"/>
              </a:highlight>
              <a:latin typeface="Meiryo UI" panose="020B0604030504040204" pitchFamily="50" charset="-128"/>
              <a:ea typeface="Meiryo UI" panose="020B0604030504040204" pitchFamily="50" charset="-128"/>
              <a:cs typeface="Meiryo UI" panose="020B0604030504040204" pitchFamily="50" charset="-128"/>
            </a:endParaRPr>
          </a:p>
          <a:p>
            <a:pPr algn="just"/>
            <a:r>
              <a:rPr lang="ja-JP" altLang="en-US" sz="1000" dirty="0">
                <a:latin typeface="Meiryo UI" panose="020B0604030504040204" pitchFamily="50" charset="-128"/>
                <a:ea typeface="Meiryo UI" panose="020B0604030504040204" pitchFamily="50" charset="-128"/>
                <a:cs typeface="Meiryo UI" panose="020B0604030504040204" pitchFamily="50" charset="-128"/>
              </a:rPr>
              <a:t>②内水面漁業権河川の活用　</a:t>
            </a:r>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a:p>
            <a:pPr algn="just"/>
            <a:r>
              <a:rPr lang="ja-JP" altLang="en-US" sz="1000" dirty="0">
                <a:latin typeface="Meiryo UI" panose="020B0604030504040204" pitchFamily="50" charset="-128"/>
                <a:ea typeface="Meiryo UI" panose="020B0604030504040204" pitchFamily="50" charset="-128"/>
                <a:cs typeface="Meiryo UI" panose="020B0604030504040204" pitchFamily="50" charset="-128"/>
              </a:rPr>
              <a:t>　 ・漁協が運営する潮干狩り場、アユ及びマス釣り場の観光漁業や、青空市場・朝市の情報について、ホームページの  </a:t>
            </a:r>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a:p>
            <a:pPr marL="126000" indent="-64800" algn="just"/>
            <a:r>
              <a:rPr lang="en-US" altLang="ja-JP" sz="1000" dirty="0">
                <a:latin typeface="Meiryo UI" panose="020B0604030504040204" pitchFamily="50" charset="-128"/>
                <a:ea typeface="Meiryo UI" panose="020B0604030504040204" pitchFamily="50" charset="-128"/>
                <a:cs typeface="Meiryo UI" panose="020B0604030504040204" pitchFamily="50" charset="-128"/>
              </a:rPr>
              <a:t> </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 </a:t>
            </a:r>
            <a:r>
              <a:rPr lang="en-US" altLang="ja-JP" sz="1000" dirty="0">
                <a:latin typeface="Meiryo UI" panose="020B0604030504040204" pitchFamily="50" charset="-128"/>
                <a:ea typeface="Meiryo UI" panose="020B0604030504040204" pitchFamily="50" charset="-128"/>
                <a:cs typeface="Meiryo UI" panose="020B0604030504040204" pitchFamily="50" charset="-128"/>
              </a:rPr>
              <a:t> </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掲載などで</a:t>
            </a:r>
            <a:r>
              <a:rPr lang="en-US" altLang="ja-JP" sz="1000" dirty="0">
                <a:latin typeface="Meiryo UI" panose="020B0604030504040204" pitchFamily="50" charset="-128"/>
                <a:ea typeface="Meiryo UI" panose="020B0604030504040204" pitchFamily="50" charset="-128"/>
                <a:cs typeface="Meiryo UI" panose="020B0604030504040204" pitchFamily="50" charset="-128"/>
              </a:rPr>
              <a:t>PR</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を行ったほか、大阪産</a:t>
            </a:r>
            <a:r>
              <a:rPr lang="en-US" altLang="ja-JP" sz="1000" dirty="0">
                <a:latin typeface="Meiryo UI" panose="020B0604030504040204" pitchFamily="50" charset="-128"/>
                <a:ea typeface="Meiryo UI" panose="020B0604030504040204" pitchFamily="50" charset="-128"/>
                <a:cs typeface="Meiryo UI" panose="020B0604030504040204" pitchFamily="50" charset="-128"/>
              </a:rPr>
              <a:t>(</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もん</a:t>
            </a:r>
            <a:r>
              <a:rPr lang="en-US" altLang="ja-JP" sz="1000" dirty="0">
                <a:latin typeface="Meiryo UI" panose="020B0604030504040204" pitchFamily="50" charset="-128"/>
                <a:ea typeface="Meiryo UI" panose="020B0604030504040204" pitchFamily="50" charset="-128"/>
                <a:cs typeface="Meiryo UI" panose="020B0604030504040204" pitchFamily="50" charset="-128"/>
              </a:rPr>
              <a:t>)</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が食べられる、買える、体験できる施設の情報を集約した「おおさかもん</a:t>
            </a:r>
          </a:p>
          <a:p>
            <a:pPr marL="126000" indent="-64800" algn="just"/>
            <a:r>
              <a:rPr lang="ja-JP" altLang="en-US" sz="1000" dirty="0">
                <a:latin typeface="Meiryo UI" panose="020B0604030504040204" pitchFamily="50" charset="-128"/>
                <a:ea typeface="Meiryo UI" panose="020B0604030504040204" pitchFamily="50" charset="-128"/>
                <a:cs typeface="Meiryo UI" panose="020B0604030504040204" pitchFamily="50" charset="-128"/>
              </a:rPr>
              <a:t>　 マップ」を公開した。</a:t>
            </a:r>
          </a:p>
          <a:p>
            <a:pPr marL="126000" indent="-64800" algn="just"/>
            <a:r>
              <a:rPr lang="ja-JP" altLang="en-US" sz="1000" dirty="0">
                <a:latin typeface="Meiryo UI" panose="020B0604030504040204" pitchFamily="50" charset="-128"/>
                <a:ea typeface="Meiryo UI" panose="020B0604030504040204" pitchFamily="50" charset="-128"/>
                <a:cs typeface="Meiryo UI" panose="020B0604030504040204" pitchFamily="50" charset="-128"/>
              </a:rPr>
              <a:t>　　　   大阪湾で食べよう・遊ぼう　　</a:t>
            </a:r>
            <a:r>
              <a:rPr lang="en-US" altLang="ja-JP" sz="1000" dirty="0">
                <a:latin typeface="Meiryo UI" panose="020B0604030504040204" pitchFamily="50" charset="-128"/>
                <a:ea typeface="Meiryo UI" panose="020B0604030504040204" pitchFamily="50" charset="-128"/>
                <a:cs typeface="Meiryo UI" panose="020B0604030504040204" pitchFamily="50" charset="-128"/>
                <a:hlinkClick r:id="rId2">
                  <a:extLst>
                    <a:ext uri="{A12FA001-AC4F-418D-AE19-62706E023703}">
                      <ahyp:hlinkClr xmlns:ahyp="http://schemas.microsoft.com/office/drawing/2018/hyperlinkcolor" val="tx"/>
                    </a:ext>
                  </a:extLst>
                </a:hlinkClick>
              </a:rPr>
              <a:t>https://www.pref.osaka.lg.jp/suisan/tab/index.html</a:t>
            </a:r>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a:p>
            <a:pPr marL="126000" indent="-64800" algn="just"/>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a:p>
            <a:pPr marL="126000" indent="-64800" algn="just"/>
            <a:r>
              <a:rPr lang="ja-JP" altLang="en-US" sz="1000" dirty="0">
                <a:latin typeface="Meiryo UI" panose="020B0604030504040204" pitchFamily="50" charset="-128"/>
                <a:ea typeface="Meiryo UI" panose="020B0604030504040204" pitchFamily="50" charset="-128"/>
                <a:cs typeface="Meiryo UI" panose="020B0604030504040204" pitchFamily="50" charset="-128"/>
              </a:rPr>
              <a:t>　　　   川釣り情報（アユ及びマス釣り場）  </a:t>
            </a:r>
            <a:r>
              <a:rPr lang="en-US" altLang="ja-JP" sz="1000" dirty="0">
                <a:latin typeface="Meiryo UI" panose="020B0604030504040204" pitchFamily="50" charset="-128"/>
                <a:ea typeface="Meiryo UI" panose="020B0604030504040204" pitchFamily="50" charset="-128"/>
                <a:cs typeface="Meiryo UI" panose="020B0604030504040204" pitchFamily="50" charset="-128"/>
                <a:hlinkClick r:id="rId3">
                  <a:extLst>
                    <a:ext uri="{A12FA001-AC4F-418D-AE19-62706E023703}">
                      <ahyp:hlinkClr xmlns:ahyp="http://schemas.microsoft.com/office/drawing/2018/hyperlinkcolor" val="tx"/>
                    </a:ext>
                  </a:extLst>
                </a:hlinkClick>
              </a:rPr>
              <a:t>http://www.pref.osaka.lg.jp/suisan/kawaturi/index.html</a:t>
            </a:r>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a:p>
            <a:pPr marL="126000" indent="-64800" algn="just"/>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a:p>
            <a:pPr marL="126000" indent="-64800" algn="just"/>
            <a:r>
              <a:rPr lang="ja-JP" altLang="en-US" sz="1000" dirty="0">
                <a:latin typeface="Meiryo UI" panose="020B0604030504040204" pitchFamily="50" charset="-128"/>
                <a:ea typeface="Meiryo UI" panose="020B0604030504040204" pitchFamily="50" charset="-128"/>
                <a:cs typeface="Meiryo UI" panose="020B0604030504040204" pitchFamily="50" charset="-128"/>
              </a:rPr>
              <a:t>　　</a:t>
            </a:r>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10" name="テキスト ボックス 9">
            <a:extLst>
              <a:ext uri="{FF2B5EF4-FFF2-40B4-BE49-F238E27FC236}">
                <a16:creationId xmlns:a16="http://schemas.microsoft.com/office/drawing/2014/main" id="{FF904E50-EEF4-44DD-B913-FD46EA5A71F6}"/>
              </a:ext>
            </a:extLst>
          </p:cNvPr>
          <p:cNvSpPr txBox="1"/>
          <p:nvPr/>
        </p:nvSpPr>
        <p:spPr>
          <a:xfrm>
            <a:off x="548679" y="4375919"/>
            <a:ext cx="5832648" cy="1154162"/>
          </a:xfrm>
          <a:prstGeom prst="rect">
            <a:avLst/>
          </a:prstGeom>
          <a:noFill/>
        </p:spPr>
        <p:txBody>
          <a:bodyPr wrap="square" rtlCol="0">
            <a:spAutoFit/>
          </a:bodyPr>
          <a:lstStyle/>
          <a:p>
            <a:r>
              <a:rPr lang="en-US" altLang="ja-JP" sz="1000" b="1" u="sng" dirty="0">
                <a:latin typeface="Meiryo UI" panose="020B0604030504040204" pitchFamily="50" charset="-128"/>
                <a:ea typeface="Meiryo UI" panose="020B0604030504040204" pitchFamily="50" charset="-128"/>
                <a:cs typeface="Meiryo UI" panose="020B0604030504040204" pitchFamily="50" charset="-128"/>
              </a:rPr>
              <a:t>【</a:t>
            </a:r>
            <a:r>
              <a:rPr lang="ja-JP" altLang="en-US" sz="1000" b="1" u="sng" dirty="0">
                <a:latin typeface="Meiryo UI" panose="020B0604030504040204" pitchFamily="50" charset="-128"/>
                <a:ea typeface="Meiryo UI" panose="020B0604030504040204" pitchFamily="50" charset="-128"/>
                <a:cs typeface="Meiryo UI" panose="020B0604030504040204" pitchFamily="50" charset="-128"/>
              </a:rPr>
              <a:t>令和</a:t>
            </a:r>
            <a:r>
              <a:rPr lang="en-US" altLang="ja-JP" sz="1000" b="1" u="sng" dirty="0">
                <a:latin typeface="Meiryo UI" panose="020B0604030504040204" pitchFamily="50" charset="-128"/>
                <a:ea typeface="Meiryo UI" panose="020B0604030504040204" pitchFamily="50" charset="-128"/>
                <a:cs typeface="Meiryo UI" panose="020B0604030504040204" pitchFamily="50" charset="-128"/>
              </a:rPr>
              <a:t>8</a:t>
            </a:r>
            <a:r>
              <a:rPr lang="ja-JP" altLang="en-US" sz="1000" b="1" u="sng" dirty="0">
                <a:latin typeface="Meiryo UI" panose="020B0604030504040204" pitchFamily="50" charset="-128"/>
                <a:ea typeface="Meiryo UI" panose="020B0604030504040204" pitchFamily="50" charset="-128"/>
                <a:cs typeface="Meiryo UI" panose="020B0604030504040204" pitchFamily="50" charset="-128"/>
              </a:rPr>
              <a:t>年度取組予定</a:t>
            </a:r>
            <a:r>
              <a:rPr lang="en-US" altLang="ja-JP" sz="1000" b="1" u="sng" dirty="0">
                <a:latin typeface="Meiryo UI" panose="020B0604030504040204" pitchFamily="50" charset="-128"/>
                <a:ea typeface="Meiryo UI" panose="020B0604030504040204" pitchFamily="50" charset="-128"/>
                <a:cs typeface="Meiryo UI" panose="020B0604030504040204" pitchFamily="50" charset="-128"/>
              </a:rPr>
              <a:t>】</a:t>
            </a:r>
            <a:endParaRPr lang="ja-JP" altLang="en-US" sz="1000" b="1" u="sng" dirty="0">
              <a:latin typeface="Meiryo UI" panose="020B0604030504040204" pitchFamily="50" charset="-128"/>
              <a:ea typeface="Meiryo UI" panose="020B0604030504040204" pitchFamily="50" charset="-128"/>
              <a:cs typeface="Meiryo UI" panose="020B0604030504040204" pitchFamily="50" charset="-128"/>
            </a:endParaRPr>
          </a:p>
          <a:p>
            <a:pPr algn="just"/>
            <a:r>
              <a:rPr lang="ja-JP" altLang="en-US" sz="1000" dirty="0">
                <a:latin typeface="Meiryo UI" panose="020B0604030504040204" pitchFamily="50" charset="-128"/>
                <a:ea typeface="Meiryo UI" panose="020B0604030504040204" pitchFamily="50" charset="-128"/>
                <a:cs typeface="Meiryo UI" panose="020B0604030504040204" pitchFamily="50" charset="-128"/>
              </a:rPr>
              <a:t>①大阪湾を体験できる機会の創出（海業等）</a:t>
            </a:r>
          </a:p>
          <a:p>
            <a:pPr algn="just"/>
            <a:r>
              <a:rPr lang="ja-JP" altLang="en-US" sz="1000" dirty="0">
                <a:latin typeface="Meiryo UI" panose="020B0604030504040204" pitchFamily="50" charset="-128"/>
                <a:ea typeface="Meiryo UI" panose="020B0604030504040204" pitchFamily="50" charset="-128"/>
                <a:cs typeface="Meiryo UI" panose="020B0604030504040204" pitchFamily="50" charset="-128"/>
              </a:rPr>
              <a:t>　　　　</a:t>
            </a:r>
            <a:r>
              <a:rPr lang="en-US" altLang="ja-JP" sz="1000" dirty="0">
                <a:latin typeface="Meiryo UI" panose="020B0604030504040204" pitchFamily="50" charset="-128"/>
                <a:ea typeface="Meiryo UI" panose="020B0604030504040204" pitchFamily="50" charset="-128"/>
                <a:cs typeface="Meiryo UI" panose="020B0604030504040204" pitchFamily="50" charset="-128"/>
              </a:rPr>
              <a:t>※</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施策</a:t>
            </a:r>
            <a:r>
              <a:rPr lang="en-US" altLang="ja-JP"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13</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参照</a:t>
            </a:r>
          </a:p>
          <a:p>
            <a:pPr algn="just"/>
            <a:endParaRPr lang="ja-JP" altLang="en-US" sz="1000" dirty="0">
              <a:latin typeface="Meiryo UI" panose="020B0604030504040204" pitchFamily="50" charset="-128"/>
              <a:ea typeface="Meiryo UI" panose="020B0604030504040204" pitchFamily="50" charset="-128"/>
              <a:cs typeface="Meiryo UI" panose="020B0604030504040204" pitchFamily="50" charset="-128"/>
            </a:endParaRPr>
          </a:p>
          <a:p>
            <a:pPr algn="just"/>
            <a:r>
              <a:rPr lang="ja-JP" altLang="en-US" sz="1000" dirty="0">
                <a:latin typeface="Meiryo UI" panose="020B0604030504040204" pitchFamily="50" charset="-128"/>
                <a:ea typeface="Meiryo UI" panose="020B0604030504040204" pitchFamily="50" charset="-128"/>
                <a:cs typeface="Meiryo UI" panose="020B0604030504040204" pitchFamily="50" charset="-128"/>
              </a:rPr>
              <a:t>②内水面漁業権河川の活用</a:t>
            </a:r>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a:p>
            <a:pPr algn="just"/>
            <a:r>
              <a:rPr lang="en-US" altLang="ja-JP" sz="1000" dirty="0">
                <a:latin typeface="Meiryo UI" panose="020B0604030504040204" pitchFamily="50" charset="-128"/>
                <a:ea typeface="Meiryo UI" panose="020B0604030504040204" pitchFamily="50" charset="-128"/>
                <a:cs typeface="Meiryo UI" panose="020B0604030504040204" pitchFamily="50" charset="-128"/>
              </a:rPr>
              <a:t> </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  ・引き続き、漁協が取り組む観光漁業や、青空市場等の情報発信に努める。</a:t>
            </a:r>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a:p>
            <a:endParaRPr lang="en-US" altLang="ja-JP" sz="900" b="1" dirty="0">
              <a:latin typeface="Meiryo UI" panose="020B0604030504040204" pitchFamily="50" charset="-128"/>
              <a:ea typeface="Meiryo UI" panose="020B0604030504040204" pitchFamily="50" charset="-128"/>
              <a:cs typeface="Meiryo UI" panose="020B0604030504040204" pitchFamily="50" charset="-128"/>
            </a:endParaRPr>
          </a:p>
        </p:txBody>
      </p:sp>
    </p:spTree>
    <p:extLst>
      <p:ext uri="{BB962C8B-B14F-4D97-AF65-F5344CB8AC3E}">
        <p14:creationId xmlns:p14="http://schemas.microsoft.com/office/powerpoint/2010/main" val="411616968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1" name="直線コネクタ 10">
            <a:extLst>
              <a:ext uri="{FF2B5EF4-FFF2-40B4-BE49-F238E27FC236}">
                <a16:creationId xmlns:a16="http://schemas.microsoft.com/office/drawing/2014/main" id="{7AA2701C-3C9D-4CF8-8055-F91305F2B5CA}"/>
              </a:ext>
            </a:extLst>
          </p:cNvPr>
          <p:cNvCxnSpPr/>
          <p:nvPr/>
        </p:nvCxnSpPr>
        <p:spPr>
          <a:xfrm>
            <a:off x="387749" y="6969691"/>
            <a:ext cx="6171561" cy="0"/>
          </a:xfrm>
          <a:prstGeom prst="line">
            <a:avLst/>
          </a:prstGeom>
          <a:ln w="44450" cmpd="dbl">
            <a:solidFill>
              <a:schemeClr val="tx1"/>
            </a:solidFill>
          </a:ln>
        </p:spPr>
        <p:style>
          <a:lnRef idx="1">
            <a:schemeClr val="accent1"/>
          </a:lnRef>
          <a:fillRef idx="0">
            <a:schemeClr val="accent1"/>
          </a:fillRef>
          <a:effectRef idx="0">
            <a:schemeClr val="accent1"/>
          </a:effectRef>
          <a:fontRef idx="minor">
            <a:schemeClr val="tx1"/>
          </a:fontRef>
        </p:style>
      </p:cxnSp>
      <p:sp>
        <p:nvSpPr>
          <p:cNvPr id="23" name="テキスト ボックス 2">
            <a:extLst>
              <a:ext uri="{FF2B5EF4-FFF2-40B4-BE49-F238E27FC236}">
                <a16:creationId xmlns:a16="http://schemas.microsoft.com/office/drawing/2014/main" id="{2420513A-3C6C-4AB7-AE00-1AF33AAC344F}"/>
              </a:ext>
            </a:extLst>
          </p:cNvPr>
          <p:cNvSpPr txBox="1">
            <a:spLocks noChangeArrowheads="1"/>
          </p:cNvSpPr>
          <p:nvPr/>
        </p:nvSpPr>
        <p:spPr bwMode="auto">
          <a:xfrm>
            <a:off x="624611" y="878046"/>
            <a:ext cx="648000" cy="360000"/>
          </a:xfrm>
          <a:prstGeom prst="roundRect">
            <a:avLst>
              <a:gd name="adj" fmla="val 24293"/>
            </a:avLst>
          </a:prstGeom>
          <a:solidFill>
            <a:srgbClr val="000099"/>
          </a:solidFill>
          <a:ln w="9525">
            <a:noFill/>
            <a:miter lim="800000"/>
            <a:headEnd/>
            <a:tailEnd/>
          </a:ln>
        </p:spPr>
        <p:txBody>
          <a:bodyPr rot="0" vert="horz" wrap="square" lIns="91440" tIns="45720" rIns="91440" bIns="45720" anchor="ctr" anchorCtr="0">
            <a:noAutofit/>
          </a:bodyPr>
          <a:lstStyle/>
          <a:p>
            <a:pPr algn="ctr">
              <a:spcAft>
                <a:spcPts val="0"/>
              </a:spcAft>
            </a:pPr>
            <a:r>
              <a:rPr lang="ja-JP" altLang="en-US" sz="900" b="1" kern="100" dirty="0">
                <a:solidFill>
                  <a:schemeClr val="bg1"/>
                </a:solidFill>
                <a:effectLst/>
                <a:latin typeface="Meiryo UI" panose="020B0604030504040204" pitchFamily="50" charset="-128"/>
                <a:ea typeface="Meiryo UI" panose="020B0604030504040204" pitchFamily="50" charset="-128"/>
                <a:cs typeface="Meiryo UI" panose="020B0604030504040204" pitchFamily="50" charset="-128"/>
              </a:rPr>
              <a:t>施策</a:t>
            </a:r>
            <a:r>
              <a:rPr lang="en-US" altLang="ja-JP" sz="900" b="1" kern="100"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25</a:t>
            </a:r>
            <a:endParaRPr lang="ja-JP" sz="1050" kern="100" dirty="0">
              <a:solidFill>
                <a:schemeClr val="bg1"/>
              </a:solidFill>
              <a:effectLst/>
              <a:latin typeface="Meiryo UI" panose="020B0604030504040204" pitchFamily="50" charset="-128"/>
              <a:ea typeface="Meiryo UI" panose="020B0604030504040204" pitchFamily="50" charset="-128"/>
              <a:cs typeface="Meiryo UI" panose="020B0604030504040204" pitchFamily="50" charset="-128"/>
            </a:endParaRPr>
          </a:p>
        </p:txBody>
      </p:sp>
      <p:sp>
        <p:nvSpPr>
          <p:cNvPr id="24" name="テキスト ボックス 23">
            <a:extLst>
              <a:ext uri="{FF2B5EF4-FFF2-40B4-BE49-F238E27FC236}">
                <a16:creationId xmlns:a16="http://schemas.microsoft.com/office/drawing/2014/main" id="{71730C6F-3AF2-4B51-901D-E100223FAD13}"/>
              </a:ext>
            </a:extLst>
          </p:cNvPr>
          <p:cNvSpPr txBox="1"/>
          <p:nvPr/>
        </p:nvSpPr>
        <p:spPr>
          <a:xfrm>
            <a:off x="1245339" y="927579"/>
            <a:ext cx="3119765" cy="261610"/>
          </a:xfrm>
          <a:prstGeom prst="rect">
            <a:avLst/>
          </a:prstGeom>
          <a:noFill/>
        </p:spPr>
        <p:txBody>
          <a:bodyPr wrap="none" rtlCol="0">
            <a:spAutoFit/>
          </a:bodyPr>
          <a:lstStyle/>
          <a:p>
            <a:r>
              <a:rPr lang="ja-JP" altLang="en-US" sz="1100" b="1" dirty="0"/>
              <a:t>大規模な地震や津波等に備えた漁港、海岸の整備</a:t>
            </a:r>
          </a:p>
        </p:txBody>
      </p:sp>
      <p:sp>
        <p:nvSpPr>
          <p:cNvPr id="26" name="テキスト ボックス 25">
            <a:extLst>
              <a:ext uri="{FF2B5EF4-FFF2-40B4-BE49-F238E27FC236}">
                <a16:creationId xmlns:a16="http://schemas.microsoft.com/office/drawing/2014/main" id="{FF004382-333B-4A83-A2ED-D029FE06F485}"/>
              </a:ext>
            </a:extLst>
          </p:cNvPr>
          <p:cNvSpPr txBox="1"/>
          <p:nvPr/>
        </p:nvSpPr>
        <p:spPr>
          <a:xfrm>
            <a:off x="44530" y="416496"/>
            <a:ext cx="6858000" cy="307777"/>
          </a:xfrm>
          <a:prstGeom prst="rect">
            <a:avLst/>
          </a:prstGeom>
          <a:noFill/>
        </p:spPr>
        <p:txBody>
          <a:bodyPr wrap="square" rtlCol="0">
            <a:spAutoFit/>
          </a:bodyPr>
          <a:lstStyle/>
          <a:p>
            <a:r>
              <a:rPr kumimoji="1" lang="ja-JP" altLang="en-US" sz="1400" b="1" dirty="0">
                <a:latin typeface="Meiryo UI" panose="020B0604030504040204" pitchFamily="50" charset="-128"/>
                <a:ea typeface="Meiryo UI" panose="020B0604030504040204" pitchFamily="50" charset="-128"/>
                <a:cs typeface="Meiryo UI" panose="020B0604030504040204" pitchFamily="50" charset="-128"/>
              </a:rPr>
              <a:t>　　　施策体系　</a:t>
            </a:r>
            <a:r>
              <a:rPr lang="ja-JP" altLang="en-US" sz="1400" b="1" dirty="0">
                <a:latin typeface="Meiryo UI" panose="020B0604030504040204" pitchFamily="50" charset="-128"/>
                <a:ea typeface="Meiryo UI" panose="020B0604030504040204" pitchFamily="50" charset="-128"/>
                <a:cs typeface="Meiryo UI" panose="020B0604030504040204" pitchFamily="50" charset="-128"/>
              </a:rPr>
              <a:t>④漁港や水産物の安全対策</a:t>
            </a:r>
            <a:r>
              <a:rPr kumimoji="1" lang="ja-JP" altLang="en-US" sz="1400" b="1" dirty="0">
                <a:latin typeface="Meiryo UI" panose="020B0604030504040204" pitchFamily="50" charset="-128"/>
                <a:ea typeface="Meiryo UI" panose="020B0604030504040204" pitchFamily="50" charset="-128"/>
                <a:cs typeface="Meiryo UI" panose="020B0604030504040204" pitchFamily="50" charset="-128"/>
              </a:rPr>
              <a:t> 　　　　　　</a:t>
            </a:r>
            <a:endParaRPr kumimoji="1" lang="en-US" altLang="ja-JP" sz="1400" b="1"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3" name="スライド番号プレースホルダー 2">
            <a:extLst>
              <a:ext uri="{FF2B5EF4-FFF2-40B4-BE49-F238E27FC236}">
                <a16:creationId xmlns:a16="http://schemas.microsoft.com/office/drawing/2014/main" id="{F925A237-ACB5-45C0-9E59-9197A6FB1F84}"/>
              </a:ext>
            </a:extLst>
          </p:cNvPr>
          <p:cNvSpPr>
            <a:spLocks noGrp="1"/>
          </p:cNvSpPr>
          <p:nvPr>
            <p:ph type="sldNum" sz="quarter" idx="12"/>
          </p:nvPr>
        </p:nvSpPr>
        <p:spPr>
          <a:xfrm>
            <a:off x="2628899" y="9644390"/>
            <a:ext cx="1600200" cy="261610"/>
          </a:xfrm>
        </p:spPr>
        <p:txBody>
          <a:bodyPr/>
          <a:lstStyle/>
          <a:p>
            <a:pPr algn="ctr"/>
            <a:fld id="{831CA8E7-D69B-4FB5-B8F3-0C5F199F2C37}" type="slidenum">
              <a:rPr kumimoji="1" lang="ja-JP" altLang="en-US" smtClean="0"/>
              <a:pPr algn="ctr"/>
              <a:t>23</a:t>
            </a:fld>
            <a:endParaRPr kumimoji="1" lang="ja-JP" altLang="en-US"/>
          </a:p>
        </p:txBody>
      </p:sp>
      <p:graphicFrame>
        <p:nvGraphicFramePr>
          <p:cNvPr id="45" name="表 4">
            <a:extLst>
              <a:ext uri="{FF2B5EF4-FFF2-40B4-BE49-F238E27FC236}">
                <a16:creationId xmlns:a16="http://schemas.microsoft.com/office/drawing/2014/main" id="{4E7A0DB8-4187-4942-94AC-F245A2D52261}"/>
              </a:ext>
            </a:extLst>
          </p:cNvPr>
          <p:cNvGraphicFramePr>
            <a:graphicFrameLocks noGrp="1"/>
          </p:cNvGraphicFramePr>
          <p:nvPr>
            <p:extLst>
              <p:ext uri="{D42A27DB-BD31-4B8C-83A1-F6EECF244321}">
                <p14:modId xmlns:p14="http://schemas.microsoft.com/office/powerpoint/2010/main" val="4171566623"/>
              </p:ext>
            </p:extLst>
          </p:nvPr>
        </p:nvGraphicFramePr>
        <p:xfrm>
          <a:off x="1493309" y="4833866"/>
          <a:ext cx="3960440" cy="941739"/>
        </p:xfrm>
        <a:graphic>
          <a:graphicData uri="http://schemas.openxmlformats.org/drawingml/2006/table">
            <a:tbl>
              <a:tblPr firstRow="1" bandRow="1">
                <a:tableStyleId>{5C22544A-7EE6-4342-B048-85BDC9FD1C3A}</a:tableStyleId>
              </a:tblPr>
              <a:tblGrid>
                <a:gridCol w="2761589">
                  <a:extLst>
                    <a:ext uri="{9D8B030D-6E8A-4147-A177-3AD203B41FA5}">
                      <a16:colId xmlns:a16="http://schemas.microsoft.com/office/drawing/2014/main" val="1550211114"/>
                    </a:ext>
                  </a:extLst>
                </a:gridCol>
                <a:gridCol w="1198851">
                  <a:extLst>
                    <a:ext uri="{9D8B030D-6E8A-4147-A177-3AD203B41FA5}">
                      <a16:colId xmlns:a16="http://schemas.microsoft.com/office/drawing/2014/main" val="852847338"/>
                    </a:ext>
                  </a:extLst>
                </a:gridCol>
              </a:tblGrid>
              <a:tr h="455278">
                <a:tc>
                  <a:txBody>
                    <a:bodyPr/>
                    <a:lstStyle/>
                    <a:p>
                      <a:pPr algn="ctr"/>
                      <a:r>
                        <a:rPr kumimoji="1" lang="ja-JP" altLang="en-US" sz="1000" b="0" dirty="0">
                          <a:solidFill>
                            <a:schemeClr val="tx1"/>
                          </a:solidFill>
                        </a:rPr>
                        <a:t>数値目標</a:t>
                      </a:r>
                    </a:p>
                  </a:txBody>
                  <a:tcPr anchor="ctr"/>
                </a:tc>
                <a:tc>
                  <a:txBody>
                    <a:bodyPr/>
                    <a:lstStyle/>
                    <a:p>
                      <a:pPr algn="ctr"/>
                      <a:r>
                        <a:rPr kumimoji="1" lang="ja-JP" altLang="en-US" sz="1000" b="0" dirty="0">
                          <a:solidFill>
                            <a:schemeClr val="tx1"/>
                          </a:solidFill>
                        </a:rPr>
                        <a:t>令和</a:t>
                      </a:r>
                      <a:r>
                        <a:rPr kumimoji="1" lang="en-US" altLang="ja-JP" sz="1000" b="0" dirty="0">
                          <a:solidFill>
                            <a:schemeClr val="tx1"/>
                          </a:solidFill>
                        </a:rPr>
                        <a:t>7</a:t>
                      </a:r>
                      <a:r>
                        <a:rPr kumimoji="1" lang="ja-JP" altLang="en-US" sz="1000" b="0" dirty="0">
                          <a:solidFill>
                            <a:schemeClr val="tx1"/>
                          </a:solidFill>
                        </a:rPr>
                        <a:t>年度実績</a:t>
                      </a:r>
                    </a:p>
                  </a:txBody>
                  <a:tcPr anchor="ctr"/>
                </a:tc>
                <a:extLst>
                  <a:ext uri="{0D108BD9-81ED-4DB2-BD59-A6C34878D82A}">
                    <a16:rowId xmlns:a16="http://schemas.microsoft.com/office/drawing/2014/main" val="2950973248"/>
                  </a:ext>
                </a:extLst>
              </a:tr>
              <a:tr h="486461">
                <a:tc>
                  <a:txBody>
                    <a:bodyPr/>
                    <a:lstStyle/>
                    <a:p>
                      <a:pPr algn="l"/>
                      <a:r>
                        <a:rPr kumimoji="1" lang="ja-JP" altLang="en-US" sz="1000" b="0" dirty="0">
                          <a:solidFill>
                            <a:schemeClr val="tx1"/>
                          </a:solidFill>
                        </a:rPr>
                        <a:t>漁港海岸における防潮堤の高潮対策整備延長</a:t>
                      </a:r>
                    </a:p>
                    <a:p>
                      <a:pPr algn="l"/>
                      <a:r>
                        <a:rPr kumimoji="1" lang="ja-JP" altLang="en-US" sz="1000" b="0" dirty="0">
                          <a:solidFill>
                            <a:schemeClr val="tx1"/>
                          </a:solidFill>
                        </a:rPr>
                        <a:t>　　　　　　　　　　</a:t>
                      </a:r>
                      <a:r>
                        <a:rPr kumimoji="1" lang="ja-JP" altLang="en-US" sz="1000" b="1" u="sng" dirty="0">
                          <a:solidFill>
                            <a:schemeClr val="tx1"/>
                          </a:solidFill>
                        </a:rPr>
                        <a:t>累計</a:t>
                      </a:r>
                      <a:r>
                        <a:rPr kumimoji="1" lang="en-US" altLang="ja-JP" sz="1000" b="1" u="sng" dirty="0">
                          <a:solidFill>
                            <a:schemeClr val="tx1"/>
                          </a:solidFill>
                        </a:rPr>
                        <a:t>1,970m</a:t>
                      </a:r>
                      <a:endParaRPr kumimoji="1" lang="ja-JP" altLang="en-US" sz="1000" b="1" u="sng" dirty="0">
                        <a:solidFill>
                          <a:schemeClr val="tx1"/>
                        </a:solidFill>
                      </a:endParaRPr>
                    </a:p>
                  </a:txBody>
                  <a:tcPr anchor="ctr"/>
                </a:tc>
                <a:tc>
                  <a:txBody>
                    <a:bodyPr/>
                    <a:lstStyle/>
                    <a:p>
                      <a:pPr algn="ctr"/>
                      <a:r>
                        <a:rPr kumimoji="1" lang="ja-JP" altLang="en-US" sz="1000" b="1" u="sng" dirty="0">
                          <a:solidFill>
                            <a:schemeClr val="tx1"/>
                          </a:solidFill>
                        </a:rPr>
                        <a:t>累計</a:t>
                      </a:r>
                      <a:r>
                        <a:rPr kumimoji="1" lang="en-US" altLang="ja-JP" sz="1000" b="1" u="sng" dirty="0">
                          <a:solidFill>
                            <a:schemeClr val="tx1"/>
                          </a:solidFill>
                        </a:rPr>
                        <a:t>500m</a:t>
                      </a:r>
                      <a:endParaRPr kumimoji="1" lang="ja-JP" altLang="en-US" sz="1000" b="0" dirty="0">
                        <a:solidFill>
                          <a:schemeClr val="tx1"/>
                        </a:solidFill>
                      </a:endParaRPr>
                    </a:p>
                  </a:txBody>
                  <a:tcPr anchor="ctr"/>
                </a:tc>
                <a:extLst>
                  <a:ext uri="{0D108BD9-81ED-4DB2-BD59-A6C34878D82A}">
                    <a16:rowId xmlns:a16="http://schemas.microsoft.com/office/drawing/2014/main" val="1940198986"/>
                  </a:ext>
                </a:extLst>
              </a:tr>
            </a:tbl>
          </a:graphicData>
        </a:graphic>
      </p:graphicFrame>
      <p:sp>
        <p:nvSpPr>
          <p:cNvPr id="47" name="テキスト ボックス 46">
            <a:extLst>
              <a:ext uri="{FF2B5EF4-FFF2-40B4-BE49-F238E27FC236}">
                <a16:creationId xmlns:a16="http://schemas.microsoft.com/office/drawing/2014/main" id="{E79CAF43-18C3-47E1-B63B-AA89E91A9E7E}"/>
              </a:ext>
            </a:extLst>
          </p:cNvPr>
          <p:cNvSpPr txBox="1"/>
          <p:nvPr/>
        </p:nvSpPr>
        <p:spPr>
          <a:xfrm>
            <a:off x="621015" y="1365762"/>
            <a:ext cx="6408385" cy="1785104"/>
          </a:xfrm>
          <a:prstGeom prst="rect">
            <a:avLst/>
          </a:prstGeom>
          <a:noFill/>
        </p:spPr>
        <p:txBody>
          <a:bodyPr wrap="square" rtlCol="0">
            <a:spAutoFit/>
          </a:bodyPr>
          <a:lstStyle/>
          <a:p>
            <a:r>
              <a:rPr lang="en-US" altLang="ja-JP" sz="1000" b="1" u="sng" dirty="0">
                <a:latin typeface="Meiryo UI" panose="020B0604030504040204" pitchFamily="50" charset="-128"/>
                <a:ea typeface="Meiryo UI" panose="020B0604030504040204" pitchFamily="50" charset="-128"/>
                <a:cs typeface="Meiryo UI" panose="020B0604030504040204" pitchFamily="50" charset="-128"/>
              </a:rPr>
              <a:t>【</a:t>
            </a:r>
            <a:r>
              <a:rPr lang="ja-JP" altLang="en-US" sz="1000" b="1" u="sng" dirty="0">
                <a:latin typeface="Meiryo UI" panose="020B0604030504040204" pitchFamily="50" charset="-128"/>
                <a:ea typeface="Meiryo UI" panose="020B0604030504040204" pitchFamily="50" charset="-128"/>
                <a:cs typeface="Meiryo UI" panose="020B0604030504040204" pitchFamily="50" charset="-128"/>
              </a:rPr>
              <a:t>令和</a:t>
            </a:r>
            <a:r>
              <a:rPr lang="en-US" altLang="ja-JP" sz="1000" b="1" u="sng" dirty="0">
                <a:latin typeface="Meiryo UI" panose="020B0604030504040204" pitchFamily="50" charset="-128"/>
                <a:ea typeface="Meiryo UI" panose="020B0604030504040204" pitchFamily="50" charset="-128"/>
                <a:cs typeface="Meiryo UI" panose="020B0604030504040204" pitchFamily="50" charset="-128"/>
              </a:rPr>
              <a:t>7</a:t>
            </a:r>
            <a:r>
              <a:rPr lang="ja-JP" altLang="en-US" sz="1000" b="1" u="sng" dirty="0">
                <a:latin typeface="Meiryo UI" panose="020B0604030504040204" pitchFamily="50" charset="-128"/>
                <a:ea typeface="Meiryo UI" panose="020B0604030504040204" pitchFamily="50" charset="-128"/>
                <a:cs typeface="Meiryo UI" panose="020B0604030504040204" pitchFamily="50" charset="-128"/>
              </a:rPr>
              <a:t>年度実績</a:t>
            </a:r>
            <a:r>
              <a:rPr lang="en-US" altLang="ja-JP" sz="1000" b="1" u="sng" dirty="0">
                <a:latin typeface="Meiryo UI" panose="020B0604030504040204" pitchFamily="50" charset="-128"/>
                <a:ea typeface="Meiryo UI" panose="020B0604030504040204" pitchFamily="50" charset="-128"/>
                <a:cs typeface="Meiryo UI" panose="020B0604030504040204" pitchFamily="50" charset="-128"/>
              </a:rPr>
              <a:t>】</a:t>
            </a:r>
            <a:endParaRPr lang="ja-JP" altLang="en-US" sz="1000" b="1" u="sng" dirty="0">
              <a:latin typeface="Meiryo UI" panose="020B0604030504040204" pitchFamily="50" charset="-128"/>
              <a:ea typeface="Meiryo UI" panose="020B0604030504040204" pitchFamily="50" charset="-128"/>
              <a:cs typeface="Meiryo UI" panose="020B0604030504040204" pitchFamily="50" charset="-128"/>
            </a:endParaRPr>
          </a:p>
          <a:p>
            <a:pPr marL="125413" indent="-125413"/>
            <a:endParaRPr lang="ja-JP" altLang="en-US" sz="1000" dirty="0">
              <a:latin typeface="Meiryo UI" panose="020B0604030504040204" pitchFamily="50" charset="-128"/>
              <a:ea typeface="Meiryo UI" panose="020B0604030504040204" pitchFamily="50" charset="-128"/>
            </a:endParaRPr>
          </a:p>
          <a:p>
            <a:pPr marL="125413" marR="0" lvl="0" indent="-125413" algn="l" defTabSz="914400" rtl="0" eaLnBrk="1" fontAlgn="auto" latinLnBrk="0" hangingPunct="1">
              <a:lnSpc>
                <a:spcPct val="100000"/>
              </a:lnSpc>
              <a:spcBef>
                <a:spcPts val="0"/>
              </a:spcBef>
              <a:spcAft>
                <a:spcPts val="0"/>
              </a:spcAft>
              <a:buClrTx/>
              <a:buSzTx/>
              <a:buFontTx/>
              <a:buNone/>
              <a:tabLst/>
              <a:defRPr/>
            </a:pPr>
            <a:r>
              <a:rPr lang="ja-JP" altLang="en-US" sz="1000" dirty="0">
                <a:latin typeface="Meiryo UI" panose="020B0604030504040204" pitchFamily="50" charset="-128"/>
                <a:ea typeface="Meiryo UI" panose="020B0604030504040204" pitchFamily="50" charset="-128"/>
              </a:rPr>
              <a:t>　 ・水門鉄扉の機能高度化として令和６年度から着手していた西鳥取及び深日漁港海岸の防潮鉄扉遠隔監視工事を</a:t>
            </a:r>
            <a:endParaRPr lang="en-US" altLang="ja-JP" sz="1000" dirty="0">
              <a:latin typeface="Meiryo UI" panose="020B0604030504040204" pitchFamily="50" charset="-128"/>
              <a:ea typeface="Meiryo UI" panose="020B0604030504040204" pitchFamily="50" charset="-128"/>
            </a:endParaRPr>
          </a:p>
          <a:p>
            <a:pPr marL="125413" marR="0" lvl="0" indent="-125413" algn="l" defTabSz="914400" rtl="0" eaLnBrk="1" fontAlgn="auto" latinLnBrk="0" hangingPunct="1">
              <a:lnSpc>
                <a:spcPct val="100000"/>
              </a:lnSpc>
              <a:spcBef>
                <a:spcPts val="0"/>
              </a:spcBef>
              <a:spcAft>
                <a:spcPts val="0"/>
              </a:spcAft>
              <a:buClrTx/>
              <a:buSzTx/>
              <a:buFontTx/>
              <a:buNone/>
              <a:tabLst/>
              <a:defRPr/>
            </a:pPr>
            <a:r>
              <a:rPr lang="ja-JP" altLang="en-US" sz="1000" dirty="0">
                <a:latin typeface="Meiryo UI" panose="020B0604030504040204" pitchFamily="50" charset="-128"/>
                <a:ea typeface="Meiryo UI" panose="020B0604030504040204" pitchFamily="50" charset="-128"/>
              </a:rPr>
              <a:t>　　完了した。</a:t>
            </a:r>
          </a:p>
          <a:p>
            <a:pPr marL="125413" marR="0" lvl="0" indent="-125413" algn="l" defTabSz="914400" rtl="0" eaLnBrk="1" fontAlgn="auto" latinLnBrk="0" hangingPunct="1">
              <a:lnSpc>
                <a:spcPct val="100000"/>
              </a:lnSpc>
              <a:spcBef>
                <a:spcPts val="0"/>
              </a:spcBef>
              <a:spcAft>
                <a:spcPts val="0"/>
              </a:spcAft>
              <a:buClrTx/>
              <a:buSzTx/>
              <a:buFontTx/>
              <a:buNone/>
              <a:tabLst/>
              <a:defRPr/>
            </a:pPr>
            <a:endParaRPr lang="ja-JP" altLang="en-US" sz="1000" dirty="0">
              <a:latin typeface="Meiryo UI" panose="020B0604030504040204" pitchFamily="50" charset="-128"/>
              <a:ea typeface="Meiryo UI" panose="020B0604030504040204" pitchFamily="50" charset="-128"/>
            </a:endParaRPr>
          </a:p>
          <a:p>
            <a:pPr marL="125413" lvl="0" indent="-125413">
              <a:defRPr/>
            </a:pPr>
            <a:r>
              <a:rPr lang="ja-JP" altLang="en-US" sz="1000" dirty="0">
                <a:solidFill>
                  <a:srgbClr val="FF0000"/>
                </a:solidFill>
                <a:latin typeface="Meiryo UI" panose="020B0604030504040204" pitchFamily="50" charset="-128"/>
                <a:ea typeface="Meiryo UI" panose="020B0604030504040204" pitchFamily="50" charset="-128"/>
              </a:rPr>
              <a:t> </a:t>
            </a:r>
            <a:r>
              <a:rPr lang="ja-JP" altLang="en-US" sz="1000" dirty="0">
                <a:latin typeface="Meiryo UI" panose="020B0604030504040204" pitchFamily="50" charset="-128"/>
                <a:ea typeface="Meiryo UI" panose="020B0604030504040204" pitchFamily="50" charset="-128"/>
              </a:rPr>
              <a:t>　・新たに、下荘漁港海岸における防潮鉄扉遠隔監視工事の着手と、淡輪漁港海岸における防潮堤の改修に向け</a:t>
            </a:r>
            <a:endParaRPr lang="en-US" altLang="ja-JP" sz="1000" dirty="0">
              <a:latin typeface="Meiryo UI" panose="020B0604030504040204" pitchFamily="50" charset="-128"/>
              <a:ea typeface="Meiryo UI" panose="020B0604030504040204" pitchFamily="50" charset="-128"/>
            </a:endParaRPr>
          </a:p>
          <a:p>
            <a:pPr marL="125413" lvl="0" indent="-125413">
              <a:defRPr/>
            </a:pPr>
            <a:r>
              <a:rPr lang="ja-JP" altLang="en-US" sz="1000" dirty="0">
                <a:latin typeface="Meiryo UI" panose="020B0604030504040204" pitchFamily="50" charset="-128"/>
                <a:ea typeface="Meiryo UI" panose="020B0604030504040204" pitchFamily="50" charset="-128"/>
              </a:rPr>
              <a:t>　</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　関係者との調整を開始した。</a:t>
            </a:r>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a:p>
            <a:pPr marL="125413" lvl="0" indent="-125413">
              <a:defRPr/>
            </a:pPr>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a:p>
            <a:pPr marL="125413" lvl="0" indent="-125413">
              <a:defRPr/>
            </a:pPr>
            <a:r>
              <a:rPr lang="ja-JP" altLang="en-US" sz="1000" dirty="0">
                <a:latin typeface="Meiryo UI" panose="020B0604030504040204" pitchFamily="50" charset="-128"/>
                <a:ea typeface="Meiryo UI" panose="020B0604030504040204" pitchFamily="50" charset="-128"/>
                <a:cs typeface="Meiryo UI" panose="020B0604030504040204" pitchFamily="50" charset="-128"/>
              </a:rPr>
              <a:t>　 ・水産物の安定供給に重要な基盤である漁港について、国の「新たな漁港漁場整備長期計画（令和４～８年度）」</a:t>
            </a:r>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a:p>
            <a:pPr marL="125413" lvl="0" indent="-125413">
              <a:defRPr/>
            </a:pPr>
            <a:r>
              <a:rPr lang="ja-JP" altLang="en-US" sz="1000" dirty="0">
                <a:latin typeface="Meiryo UI" panose="020B0604030504040204" pitchFamily="50" charset="-128"/>
                <a:ea typeface="Meiryo UI" panose="020B0604030504040204" pitchFamily="50" charset="-128"/>
                <a:cs typeface="Meiryo UI" panose="020B0604030504040204" pitchFamily="50" charset="-128"/>
              </a:rPr>
              <a:t>　　に基づき、劣化・損傷度の大きい施設を補修した。</a:t>
            </a:r>
          </a:p>
          <a:p>
            <a:pPr marL="125413" lvl="0" indent="-125413">
              <a:defRPr/>
            </a:pPr>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48" name="テキスト ボックス 47">
            <a:extLst>
              <a:ext uri="{FF2B5EF4-FFF2-40B4-BE49-F238E27FC236}">
                <a16:creationId xmlns:a16="http://schemas.microsoft.com/office/drawing/2014/main" id="{85D59CB1-9FB4-472B-ABE5-5E001829EE30}"/>
              </a:ext>
            </a:extLst>
          </p:cNvPr>
          <p:cNvSpPr txBox="1"/>
          <p:nvPr/>
        </p:nvSpPr>
        <p:spPr>
          <a:xfrm>
            <a:off x="621015" y="5901298"/>
            <a:ext cx="6089489" cy="707886"/>
          </a:xfrm>
          <a:prstGeom prst="rect">
            <a:avLst/>
          </a:prstGeom>
          <a:noFill/>
        </p:spPr>
        <p:txBody>
          <a:bodyPr wrap="square" rtlCol="0">
            <a:spAutoFit/>
          </a:bodyPr>
          <a:lstStyle/>
          <a:p>
            <a:r>
              <a:rPr lang="en-US" altLang="ja-JP" sz="1000" b="1" u="sng" dirty="0">
                <a:latin typeface="Meiryo UI" panose="020B0604030504040204" pitchFamily="50" charset="-128"/>
                <a:ea typeface="Meiryo UI" panose="020B0604030504040204" pitchFamily="50" charset="-128"/>
                <a:cs typeface="Meiryo UI" panose="020B0604030504040204" pitchFamily="50" charset="-128"/>
              </a:rPr>
              <a:t>【</a:t>
            </a:r>
            <a:r>
              <a:rPr lang="ja-JP" altLang="en-US" sz="1000" b="1" u="sng" dirty="0">
                <a:latin typeface="Meiryo UI" panose="020B0604030504040204" pitchFamily="50" charset="-128"/>
                <a:ea typeface="Meiryo UI" panose="020B0604030504040204" pitchFamily="50" charset="-128"/>
                <a:cs typeface="Meiryo UI" panose="020B0604030504040204" pitchFamily="50" charset="-128"/>
              </a:rPr>
              <a:t>令和</a:t>
            </a:r>
            <a:r>
              <a:rPr lang="en-US" altLang="ja-JP" sz="1000" b="1" u="sng" dirty="0">
                <a:latin typeface="Meiryo UI" panose="020B0604030504040204" pitchFamily="50" charset="-128"/>
                <a:ea typeface="Meiryo UI" panose="020B0604030504040204" pitchFamily="50" charset="-128"/>
                <a:cs typeface="Meiryo UI" panose="020B0604030504040204" pitchFamily="50" charset="-128"/>
              </a:rPr>
              <a:t>8</a:t>
            </a:r>
            <a:r>
              <a:rPr lang="ja-JP" altLang="en-US" sz="1000" b="1" u="sng" dirty="0">
                <a:latin typeface="Meiryo UI" panose="020B0604030504040204" pitchFamily="50" charset="-128"/>
                <a:ea typeface="Meiryo UI" panose="020B0604030504040204" pitchFamily="50" charset="-128"/>
                <a:cs typeface="Meiryo UI" panose="020B0604030504040204" pitchFamily="50" charset="-128"/>
              </a:rPr>
              <a:t>年度取組予定</a:t>
            </a:r>
            <a:r>
              <a:rPr lang="en-US" altLang="ja-JP" sz="1000" b="1" u="sng" dirty="0">
                <a:latin typeface="Meiryo UI" panose="020B0604030504040204" pitchFamily="50" charset="-128"/>
                <a:ea typeface="Meiryo UI" panose="020B0604030504040204" pitchFamily="50" charset="-128"/>
                <a:cs typeface="Meiryo UI" panose="020B0604030504040204" pitchFamily="50" charset="-128"/>
              </a:rPr>
              <a:t>】</a:t>
            </a:r>
            <a:endParaRPr lang="ja-JP" altLang="en-US" sz="1000" b="1" u="sng"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000" dirty="0">
                <a:latin typeface="Meiryo UI" panose="020B0604030504040204" pitchFamily="50" charset="-128"/>
                <a:ea typeface="Meiryo UI" panose="020B0604030504040204" pitchFamily="50" charset="-128"/>
                <a:cs typeface="Meiryo UI" panose="020B0604030504040204" pitchFamily="50" charset="-128"/>
              </a:rPr>
              <a:t>　 </a:t>
            </a:r>
            <a:r>
              <a:rPr lang="ja-JP" altLang="en-US" sz="1000" dirty="0">
                <a:latin typeface="Meiryo UI" panose="020B0604030504040204" pitchFamily="50" charset="-128"/>
                <a:ea typeface="Meiryo UI" panose="020B0604030504040204" pitchFamily="50" charset="-128"/>
              </a:rPr>
              <a:t>・下荘漁港海岸における防潮鉄扉遠隔監視工事の完了を目指すとともに、引き続き、淡輪漁港海岸の防潮堤の改</a:t>
            </a:r>
            <a:endParaRPr lang="en-US" altLang="ja-JP" sz="1000" dirty="0">
              <a:latin typeface="Meiryo UI" panose="020B0604030504040204" pitchFamily="50" charset="-128"/>
              <a:ea typeface="Meiryo UI" panose="020B0604030504040204" pitchFamily="50" charset="-128"/>
            </a:endParaRPr>
          </a:p>
          <a:p>
            <a:r>
              <a:rPr lang="ja-JP" altLang="en-US" sz="1000" dirty="0">
                <a:latin typeface="Meiryo UI" panose="020B0604030504040204" pitchFamily="50" charset="-128"/>
                <a:ea typeface="Meiryo UI" panose="020B0604030504040204" pitchFamily="50" charset="-128"/>
              </a:rPr>
              <a:t>　　修に向け関係者との調整を行う。</a:t>
            </a:r>
            <a:endParaRPr lang="en-US" altLang="ja-JP" sz="1000" dirty="0">
              <a:latin typeface="Meiryo UI" panose="020B0604030504040204" pitchFamily="50" charset="-128"/>
              <a:ea typeface="Meiryo UI" panose="020B0604030504040204" pitchFamily="50" charset="-128"/>
            </a:endParaRPr>
          </a:p>
          <a:p>
            <a:r>
              <a:rPr lang="ja-JP" altLang="en-US" sz="1000" dirty="0">
                <a:latin typeface="Meiryo UI" panose="020B0604030504040204" pitchFamily="50" charset="-128"/>
                <a:ea typeface="Meiryo UI" panose="020B0604030504040204" pitchFamily="50" charset="-128"/>
              </a:rPr>
              <a:t>　　　</a:t>
            </a:r>
            <a:endParaRPr lang="en-US" altLang="ja-JP" sz="1000" b="1"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49" name="テキスト ボックス 48">
            <a:extLst>
              <a:ext uri="{FF2B5EF4-FFF2-40B4-BE49-F238E27FC236}">
                <a16:creationId xmlns:a16="http://schemas.microsoft.com/office/drawing/2014/main" id="{3D328D5F-1E01-4E0F-9854-085F2368AA09}"/>
              </a:ext>
            </a:extLst>
          </p:cNvPr>
          <p:cNvSpPr txBox="1"/>
          <p:nvPr/>
        </p:nvSpPr>
        <p:spPr>
          <a:xfrm>
            <a:off x="998981" y="4257330"/>
            <a:ext cx="2718051" cy="230832"/>
          </a:xfrm>
          <a:prstGeom prst="rect">
            <a:avLst/>
          </a:prstGeom>
          <a:noFill/>
        </p:spPr>
        <p:txBody>
          <a:bodyPr wrap="square" rtlCol="0">
            <a:spAutoFit/>
          </a:bodyPr>
          <a:lstStyle/>
          <a:p>
            <a:pPr marL="180975" indent="-180975"/>
            <a:r>
              <a:rPr lang="ja-JP" altLang="en-US" sz="900" b="1" dirty="0">
                <a:latin typeface="Meiryo UI" panose="020B0604030504040204" pitchFamily="50" charset="-128"/>
                <a:ea typeface="Meiryo UI" panose="020B0604030504040204" pitchFamily="50" charset="-128"/>
                <a:cs typeface="Meiryo UI" panose="020B0604030504040204" pitchFamily="50" charset="-128"/>
              </a:rPr>
              <a:t>防潮鉄扉の遠隔監視装置（西鳥取漁港海岸）</a:t>
            </a:r>
            <a:endParaRPr lang="en-US" altLang="ja-JP" sz="900" b="1" dirty="0">
              <a:latin typeface="Meiryo UI" panose="020B0604030504040204" pitchFamily="50" charset="-128"/>
              <a:ea typeface="Meiryo UI" panose="020B0604030504040204" pitchFamily="50" charset="-128"/>
              <a:cs typeface="Meiryo UI" panose="020B0604030504040204" pitchFamily="50" charset="-128"/>
            </a:endParaRPr>
          </a:p>
        </p:txBody>
      </p:sp>
      <p:grpSp>
        <p:nvGrpSpPr>
          <p:cNvPr id="50" name="グループ化 49">
            <a:extLst>
              <a:ext uri="{FF2B5EF4-FFF2-40B4-BE49-F238E27FC236}">
                <a16:creationId xmlns:a16="http://schemas.microsoft.com/office/drawing/2014/main" id="{2F626134-12F3-4439-92B3-1A4F27E5945D}"/>
              </a:ext>
            </a:extLst>
          </p:cNvPr>
          <p:cNvGrpSpPr/>
          <p:nvPr/>
        </p:nvGrpSpPr>
        <p:grpSpPr>
          <a:xfrm>
            <a:off x="884365" y="3175648"/>
            <a:ext cx="2624320" cy="1085265"/>
            <a:chOff x="3401280" y="3023248"/>
            <a:chExt cx="2624320" cy="1085265"/>
          </a:xfrm>
        </p:grpSpPr>
        <p:pic>
          <p:nvPicPr>
            <p:cNvPr id="51" name="図 50">
              <a:extLst>
                <a:ext uri="{FF2B5EF4-FFF2-40B4-BE49-F238E27FC236}">
                  <a16:creationId xmlns:a16="http://schemas.microsoft.com/office/drawing/2014/main" id="{D5FA62F3-5885-473B-B9DC-4D91412D58F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3719" t="4317" b="18548"/>
            <a:stretch/>
          </p:blipFill>
          <p:spPr>
            <a:xfrm>
              <a:off x="4407014" y="3023248"/>
              <a:ext cx="1618586" cy="1085265"/>
            </a:xfrm>
            <a:prstGeom prst="rect">
              <a:avLst/>
            </a:prstGeom>
          </p:spPr>
        </p:pic>
        <p:grpSp>
          <p:nvGrpSpPr>
            <p:cNvPr id="52" name="グループ化 51">
              <a:extLst>
                <a:ext uri="{FF2B5EF4-FFF2-40B4-BE49-F238E27FC236}">
                  <a16:creationId xmlns:a16="http://schemas.microsoft.com/office/drawing/2014/main" id="{FFD3D309-1CA5-48C4-B4E5-8E1523EE0001}"/>
                </a:ext>
              </a:extLst>
            </p:cNvPr>
            <p:cNvGrpSpPr/>
            <p:nvPr/>
          </p:nvGrpSpPr>
          <p:grpSpPr>
            <a:xfrm>
              <a:off x="3401280" y="3032779"/>
              <a:ext cx="1683904" cy="931633"/>
              <a:chOff x="3401280" y="3032779"/>
              <a:chExt cx="1683904" cy="931633"/>
            </a:xfrm>
          </p:grpSpPr>
          <p:pic>
            <p:nvPicPr>
              <p:cNvPr id="53" name="図 52">
                <a:extLst>
                  <a:ext uri="{FF2B5EF4-FFF2-40B4-BE49-F238E27FC236}">
                    <a16:creationId xmlns:a16="http://schemas.microsoft.com/office/drawing/2014/main" id="{2C39D5EE-321F-4CF8-BF01-D2CBBB5AFDF6}"/>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3247" t="19764" r="61346" b="39734"/>
              <a:stretch/>
            </p:blipFill>
            <p:spPr>
              <a:xfrm>
                <a:off x="3401280" y="3047880"/>
                <a:ext cx="754171" cy="901738"/>
              </a:xfrm>
              <a:prstGeom prst="rect">
                <a:avLst/>
              </a:prstGeom>
              <a:ln w="22225">
                <a:solidFill>
                  <a:srgbClr val="FF0000"/>
                </a:solidFill>
              </a:ln>
            </p:spPr>
          </p:pic>
          <p:sp>
            <p:nvSpPr>
              <p:cNvPr id="54" name="楕円 53">
                <a:extLst>
                  <a:ext uri="{FF2B5EF4-FFF2-40B4-BE49-F238E27FC236}">
                    <a16:creationId xmlns:a16="http://schemas.microsoft.com/office/drawing/2014/main" id="{A2AF52A6-9978-48A0-ADE6-F3F630E34E8F}"/>
                  </a:ext>
                </a:extLst>
              </p:cNvPr>
              <p:cNvSpPr/>
              <p:nvPr/>
            </p:nvSpPr>
            <p:spPr>
              <a:xfrm>
                <a:off x="4509120" y="3248363"/>
                <a:ext cx="576064" cy="541668"/>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55" name="直線コネクタ 54">
                <a:extLst>
                  <a:ext uri="{FF2B5EF4-FFF2-40B4-BE49-F238E27FC236}">
                    <a16:creationId xmlns:a16="http://schemas.microsoft.com/office/drawing/2014/main" id="{F9F49DF7-3121-457A-A908-2A01F0133473}"/>
                  </a:ext>
                </a:extLst>
              </p:cNvPr>
              <p:cNvCxnSpPr>
                <a:cxnSpLocks/>
                <a:endCxn id="54" idx="0"/>
              </p:cNvCxnSpPr>
              <p:nvPr/>
            </p:nvCxnSpPr>
            <p:spPr>
              <a:xfrm>
                <a:off x="4164246" y="3032779"/>
                <a:ext cx="632906" cy="215584"/>
              </a:xfrm>
              <a:prstGeom prst="line">
                <a:avLst/>
              </a:prstGeom>
              <a:ln w="22225">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56" name="直線コネクタ 55">
                <a:extLst>
                  <a:ext uri="{FF2B5EF4-FFF2-40B4-BE49-F238E27FC236}">
                    <a16:creationId xmlns:a16="http://schemas.microsoft.com/office/drawing/2014/main" id="{7FA4AD4A-0618-490F-977D-CE1A1050EBEF}"/>
                  </a:ext>
                </a:extLst>
              </p:cNvPr>
              <p:cNvCxnSpPr>
                <a:cxnSpLocks/>
                <a:endCxn id="54" idx="4"/>
              </p:cNvCxnSpPr>
              <p:nvPr/>
            </p:nvCxnSpPr>
            <p:spPr>
              <a:xfrm flipV="1">
                <a:off x="4164246" y="3790031"/>
                <a:ext cx="632906" cy="174381"/>
              </a:xfrm>
              <a:prstGeom prst="line">
                <a:avLst/>
              </a:prstGeom>
              <a:ln w="22225">
                <a:solidFill>
                  <a:srgbClr val="FF0000"/>
                </a:solidFill>
                <a:prstDash val="dash"/>
              </a:ln>
            </p:spPr>
            <p:style>
              <a:lnRef idx="1">
                <a:schemeClr val="accent1"/>
              </a:lnRef>
              <a:fillRef idx="0">
                <a:schemeClr val="accent1"/>
              </a:fillRef>
              <a:effectRef idx="0">
                <a:schemeClr val="accent1"/>
              </a:effectRef>
              <a:fontRef idx="minor">
                <a:schemeClr val="tx1"/>
              </a:fontRef>
            </p:style>
          </p:cxnSp>
        </p:grpSp>
      </p:grpSp>
      <p:sp>
        <p:nvSpPr>
          <p:cNvPr id="57" name="テキスト ボックス 56">
            <a:extLst>
              <a:ext uri="{FF2B5EF4-FFF2-40B4-BE49-F238E27FC236}">
                <a16:creationId xmlns:a16="http://schemas.microsoft.com/office/drawing/2014/main" id="{1D664E00-440C-4344-B66A-55D31BDD140C}"/>
              </a:ext>
            </a:extLst>
          </p:cNvPr>
          <p:cNvSpPr txBox="1"/>
          <p:nvPr/>
        </p:nvSpPr>
        <p:spPr>
          <a:xfrm>
            <a:off x="4254344" y="4285625"/>
            <a:ext cx="3209349" cy="230832"/>
          </a:xfrm>
          <a:prstGeom prst="rect">
            <a:avLst/>
          </a:prstGeom>
          <a:noFill/>
        </p:spPr>
        <p:txBody>
          <a:bodyPr wrap="square" rtlCol="0">
            <a:spAutoFit/>
          </a:bodyPr>
          <a:lstStyle/>
          <a:p>
            <a:pPr marL="180975" indent="-180975"/>
            <a:r>
              <a:rPr lang="ja-JP" altLang="en-US" sz="900" b="1" dirty="0">
                <a:latin typeface="Meiryo UI" panose="020B0604030504040204" pitchFamily="50" charset="-128"/>
                <a:ea typeface="Meiryo UI" panose="020B0604030504040204" pitchFamily="50" charset="-128"/>
                <a:cs typeface="Meiryo UI" panose="020B0604030504040204" pitchFamily="50" charset="-128"/>
              </a:rPr>
              <a:t>漁港施設の整備（令和７年度）</a:t>
            </a:r>
            <a:endParaRPr lang="en-US" altLang="ja-JP" sz="900" b="1" dirty="0">
              <a:latin typeface="Meiryo UI" panose="020B0604030504040204" pitchFamily="50" charset="-128"/>
              <a:ea typeface="Meiryo UI" panose="020B0604030504040204" pitchFamily="50" charset="-128"/>
              <a:cs typeface="Meiryo UI" panose="020B0604030504040204" pitchFamily="50" charset="-128"/>
            </a:endParaRPr>
          </a:p>
        </p:txBody>
      </p:sp>
      <p:graphicFrame>
        <p:nvGraphicFramePr>
          <p:cNvPr id="58" name="表 57">
            <a:extLst>
              <a:ext uri="{FF2B5EF4-FFF2-40B4-BE49-F238E27FC236}">
                <a16:creationId xmlns:a16="http://schemas.microsoft.com/office/drawing/2014/main" id="{7F7F9FDD-CAF0-4239-8669-3B4931974C37}"/>
              </a:ext>
            </a:extLst>
          </p:cNvPr>
          <p:cNvGraphicFramePr>
            <a:graphicFrameLocks noGrp="1"/>
          </p:cNvGraphicFramePr>
          <p:nvPr>
            <p:extLst>
              <p:ext uri="{D42A27DB-BD31-4B8C-83A1-F6EECF244321}">
                <p14:modId xmlns:p14="http://schemas.microsoft.com/office/powerpoint/2010/main" val="3943846582"/>
              </p:ext>
            </p:extLst>
          </p:nvPr>
        </p:nvGraphicFramePr>
        <p:xfrm>
          <a:off x="3682179" y="3191240"/>
          <a:ext cx="3104731" cy="1109321"/>
        </p:xfrm>
        <a:graphic>
          <a:graphicData uri="http://schemas.openxmlformats.org/drawingml/2006/table">
            <a:tbl>
              <a:tblPr firstRow="1" bandRow="1">
                <a:tableStyleId>{5C22544A-7EE6-4342-B048-85BDC9FD1C3A}</a:tableStyleId>
              </a:tblPr>
              <a:tblGrid>
                <a:gridCol w="955210">
                  <a:extLst>
                    <a:ext uri="{9D8B030D-6E8A-4147-A177-3AD203B41FA5}">
                      <a16:colId xmlns:a16="http://schemas.microsoft.com/office/drawing/2014/main" val="1103838530"/>
                    </a:ext>
                  </a:extLst>
                </a:gridCol>
                <a:gridCol w="375787">
                  <a:extLst>
                    <a:ext uri="{9D8B030D-6E8A-4147-A177-3AD203B41FA5}">
                      <a16:colId xmlns:a16="http://schemas.microsoft.com/office/drawing/2014/main" val="585907103"/>
                    </a:ext>
                  </a:extLst>
                </a:gridCol>
                <a:gridCol w="638130">
                  <a:extLst>
                    <a:ext uri="{9D8B030D-6E8A-4147-A177-3AD203B41FA5}">
                      <a16:colId xmlns:a16="http://schemas.microsoft.com/office/drawing/2014/main" val="473876761"/>
                    </a:ext>
                  </a:extLst>
                </a:gridCol>
                <a:gridCol w="1135604">
                  <a:extLst>
                    <a:ext uri="{9D8B030D-6E8A-4147-A177-3AD203B41FA5}">
                      <a16:colId xmlns:a16="http://schemas.microsoft.com/office/drawing/2014/main" val="2355266735"/>
                    </a:ext>
                  </a:extLst>
                </a:gridCol>
              </a:tblGrid>
              <a:tr h="290912">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ja-JP" altLang="en-US" sz="900" b="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事業名</a:t>
                      </a:r>
                    </a:p>
                  </a:txBody>
                  <a:tcPr marL="36000" marR="36000" marT="0" marB="0"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ja-JP" altLang="en-US" sz="800" b="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区分</a:t>
                      </a:r>
                    </a:p>
                  </a:txBody>
                  <a:tcPr marL="36000" marR="36000" marT="0" marB="0" anchor="ctr"/>
                </a:tc>
                <a:tc>
                  <a:txBody>
                    <a:bodyPr/>
                    <a:lstStyle/>
                    <a:p>
                      <a:pPr algn="ctr"/>
                      <a:r>
                        <a:rPr kumimoji="1" lang="ja-JP" altLang="en-US" sz="900" b="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漁港</a:t>
                      </a:r>
                    </a:p>
                  </a:txBody>
                  <a:tcPr marL="36000" marR="36000" marT="0" marB="0" anchor="ctr"/>
                </a:tc>
                <a:tc>
                  <a:txBody>
                    <a:bodyPr/>
                    <a:lstStyle/>
                    <a:p>
                      <a:pPr algn="ctr"/>
                      <a:r>
                        <a:rPr kumimoji="1" lang="ja-JP" altLang="en-US" sz="800" b="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事業内容</a:t>
                      </a:r>
                    </a:p>
                  </a:txBody>
                  <a:tcPr marL="36000" marR="36000" marT="0" marB="0" anchor="ctr"/>
                </a:tc>
                <a:extLst>
                  <a:ext uri="{0D108BD9-81ED-4DB2-BD59-A6C34878D82A}">
                    <a16:rowId xmlns:a16="http://schemas.microsoft.com/office/drawing/2014/main" val="678920169"/>
                  </a:ext>
                </a:extLst>
              </a:tr>
              <a:tr h="482910">
                <a:tc>
                  <a:txBody>
                    <a:bodyPr/>
                    <a:lstStyle/>
                    <a:p>
                      <a:pPr algn="l"/>
                      <a:r>
                        <a:rPr kumimoji="1" lang="ja-JP" altLang="en-US" sz="8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水産物供給基盤機能保全事業</a:t>
                      </a:r>
                      <a:endParaRPr kumimoji="1" lang="en-US" altLang="ja-JP" sz="8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txBody>
                  <a:tcPr marL="36000" marT="0" marB="0" anchor="ctr"/>
                </a:tc>
                <a:tc>
                  <a:txBody>
                    <a:bodyPr/>
                    <a:lstStyle/>
                    <a:p>
                      <a:pPr algn="l"/>
                      <a:r>
                        <a:rPr kumimoji="1" lang="ja-JP" altLang="en-US" sz="8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公共</a:t>
                      </a:r>
                      <a:endParaRPr kumimoji="1" lang="en-US" altLang="ja-JP" sz="8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txBody>
                  <a:tcPr marL="36000" marT="0" marB="0" anchor="ctr"/>
                </a:tc>
                <a:tc>
                  <a:txBody>
                    <a:bodyPr/>
                    <a:lstStyle/>
                    <a:p>
                      <a:pPr marL="85725" indent="-85725" algn="l"/>
                      <a:r>
                        <a:rPr kumimoji="1" lang="ja-JP" altLang="en-US" sz="8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佐野漁港</a:t>
                      </a:r>
                      <a:endParaRPr kumimoji="1" lang="en-US" altLang="ja-JP" sz="8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txBody>
                  <a:tcPr marL="36000" marT="0" marB="0" anchor="ctr"/>
                </a:tc>
                <a:tc>
                  <a:txBody>
                    <a:bodyPr/>
                    <a:lstStyle/>
                    <a:p>
                      <a:pPr marL="85725" indent="-85725" algn="l"/>
                      <a:r>
                        <a:rPr kumimoji="1" lang="ja-JP" altLang="en-US" sz="800" i="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臨港道路舗装</a:t>
                      </a:r>
                      <a:r>
                        <a:rPr kumimoji="1" lang="ja-JP" altLang="en-US" sz="8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補修 </a:t>
                      </a:r>
                      <a:endParaRPr kumimoji="1" lang="en-US" altLang="ja-JP" sz="800" baseline="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marL="0" indent="0" algn="l"/>
                      <a:r>
                        <a:rPr kumimoji="1" lang="ja-JP" altLang="en-US" sz="800" baseline="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臨港道路空洞補修</a:t>
                      </a:r>
                      <a:endParaRPr kumimoji="1" lang="en-US" altLang="ja-JP" sz="800" baseline="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marL="0" indent="0" algn="l"/>
                      <a:r>
                        <a:rPr kumimoji="1" lang="ja-JP" altLang="en-US" sz="800" baseline="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セル護岸</a:t>
                      </a:r>
                      <a:r>
                        <a:rPr kumimoji="1" lang="ja-JP" altLang="en-US" sz="8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断面検討</a:t>
                      </a:r>
                      <a:endParaRPr kumimoji="1" lang="en-US" altLang="ja-JP" sz="8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txBody>
                  <a:tcPr marL="36000" marT="0" marB="0" anchor="ctr"/>
                </a:tc>
                <a:extLst>
                  <a:ext uri="{0D108BD9-81ED-4DB2-BD59-A6C34878D82A}">
                    <a16:rowId xmlns:a16="http://schemas.microsoft.com/office/drawing/2014/main" val="574462308"/>
                  </a:ext>
                </a:extLst>
              </a:tr>
              <a:tr h="335499">
                <a:tc>
                  <a:txBody>
                    <a:bodyPr/>
                    <a:lstStyle/>
                    <a:p>
                      <a:pPr algn="l"/>
                      <a:r>
                        <a:rPr kumimoji="1" lang="ja-JP" altLang="en-US" sz="8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漁港特別改良事業</a:t>
                      </a:r>
                      <a:endParaRPr kumimoji="1" lang="en-US" altLang="ja-JP" sz="8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txBody>
                  <a:tcPr marL="36000" marT="0" marB="0" anchor="ctr"/>
                </a:tc>
                <a:tc>
                  <a:txBody>
                    <a:bodyPr/>
                    <a:lstStyle/>
                    <a:p>
                      <a:pPr algn="l"/>
                      <a:r>
                        <a:rPr kumimoji="1" lang="ja-JP" altLang="en-US" sz="8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府単</a:t>
                      </a:r>
                      <a:endParaRPr kumimoji="1" lang="en-US" altLang="ja-JP" sz="8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txBody>
                  <a:tcPr marL="36000" marT="0" marB="0" anchor="ctr"/>
                </a:tc>
                <a:tc>
                  <a:txBody>
                    <a:bodyPr/>
                    <a:lstStyle/>
                    <a:p>
                      <a:pPr marL="85725" indent="-85725" algn="l"/>
                      <a:r>
                        <a:rPr kumimoji="1" lang="ja-JP" altLang="en-US" sz="8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佐野漁港外</a:t>
                      </a:r>
                      <a:endParaRPr kumimoji="1" lang="en-US" altLang="ja-JP" sz="8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txBody>
                  <a:tcPr marL="36000" marT="0" marB="0" anchor="ctr"/>
                </a:tc>
                <a:tc>
                  <a:txBody>
                    <a:bodyPr/>
                    <a:lstStyle/>
                    <a:p>
                      <a:pPr marL="85725" indent="-85725" algn="l"/>
                      <a:r>
                        <a:rPr kumimoji="1" lang="ja-JP" altLang="en-US" sz="800" i="1"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臨港道路舗装</a:t>
                      </a:r>
                      <a:r>
                        <a:rPr kumimoji="1" lang="ja-JP" altLang="en-US" sz="8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補修 等</a:t>
                      </a:r>
                      <a:endParaRPr kumimoji="1" lang="en-US" altLang="ja-JP" sz="8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txBody>
                  <a:tcPr marL="36000" marT="0" marB="0" anchor="ctr"/>
                </a:tc>
                <a:extLst>
                  <a:ext uri="{0D108BD9-81ED-4DB2-BD59-A6C34878D82A}">
                    <a16:rowId xmlns:a16="http://schemas.microsoft.com/office/drawing/2014/main" val="1862853441"/>
                  </a:ext>
                </a:extLst>
              </a:tr>
            </a:tbl>
          </a:graphicData>
        </a:graphic>
      </p:graphicFrame>
      <p:sp>
        <p:nvSpPr>
          <p:cNvPr id="59" name="テキスト ボックス 2">
            <a:extLst>
              <a:ext uri="{FF2B5EF4-FFF2-40B4-BE49-F238E27FC236}">
                <a16:creationId xmlns:a16="http://schemas.microsoft.com/office/drawing/2014/main" id="{4510B5B3-5ECD-4147-AC26-10EA14796DCF}"/>
              </a:ext>
            </a:extLst>
          </p:cNvPr>
          <p:cNvSpPr txBox="1">
            <a:spLocks noChangeArrowheads="1"/>
          </p:cNvSpPr>
          <p:nvPr/>
        </p:nvSpPr>
        <p:spPr bwMode="auto">
          <a:xfrm>
            <a:off x="703835" y="7450249"/>
            <a:ext cx="648000" cy="360000"/>
          </a:xfrm>
          <a:prstGeom prst="roundRect">
            <a:avLst>
              <a:gd name="adj" fmla="val 24293"/>
            </a:avLst>
          </a:prstGeom>
          <a:solidFill>
            <a:srgbClr val="000099"/>
          </a:solidFill>
          <a:ln w="9525">
            <a:noFill/>
            <a:miter lim="800000"/>
            <a:headEnd/>
            <a:tailEnd/>
          </a:ln>
        </p:spPr>
        <p:txBody>
          <a:bodyPr rot="0" vert="horz" wrap="square" lIns="91440" tIns="45720" rIns="91440" bIns="45720" anchor="ctr" anchorCtr="0">
            <a:noAutofit/>
          </a:bodyPr>
          <a:lstStyle/>
          <a:p>
            <a:pPr algn="ctr">
              <a:spcAft>
                <a:spcPts val="0"/>
              </a:spcAft>
            </a:pPr>
            <a:r>
              <a:rPr lang="ja-JP" altLang="en-US" sz="900" b="1" kern="100" dirty="0">
                <a:solidFill>
                  <a:schemeClr val="bg1"/>
                </a:solidFill>
                <a:effectLst/>
                <a:latin typeface="Meiryo UI" panose="020B0604030504040204" pitchFamily="50" charset="-128"/>
                <a:ea typeface="Meiryo UI" panose="020B0604030504040204" pitchFamily="50" charset="-128"/>
                <a:cs typeface="Meiryo UI" panose="020B0604030504040204" pitchFamily="50" charset="-128"/>
              </a:rPr>
              <a:t>施策</a:t>
            </a:r>
            <a:r>
              <a:rPr lang="en-US" altLang="ja-JP" sz="900" b="1" kern="100"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26</a:t>
            </a:r>
            <a:endParaRPr lang="ja-JP" sz="1050" kern="100" dirty="0">
              <a:solidFill>
                <a:schemeClr val="bg1"/>
              </a:solidFill>
              <a:effectLst/>
              <a:latin typeface="Meiryo UI" panose="020B0604030504040204" pitchFamily="50" charset="-128"/>
              <a:ea typeface="Meiryo UI" panose="020B0604030504040204" pitchFamily="50" charset="-128"/>
              <a:cs typeface="Meiryo UI" panose="020B0604030504040204" pitchFamily="50" charset="-128"/>
            </a:endParaRPr>
          </a:p>
        </p:txBody>
      </p:sp>
      <p:sp>
        <p:nvSpPr>
          <p:cNvPr id="60" name="テキスト ボックス 59">
            <a:extLst>
              <a:ext uri="{FF2B5EF4-FFF2-40B4-BE49-F238E27FC236}">
                <a16:creationId xmlns:a16="http://schemas.microsoft.com/office/drawing/2014/main" id="{D55C1618-40F7-4F0A-B82C-FA0D680CC792}"/>
              </a:ext>
            </a:extLst>
          </p:cNvPr>
          <p:cNvSpPr txBox="1"/>
          <p:nvPr/>
        </p:nvSpPr>
        <p:spPr>
          <a:xfrm>
            <a:off x="1324563" y="7499782"/>
            <a:ext cx="5385776" cy="261610"/>
          </a:xfrm>
          <a:prstGeom prst="rect">
            <a:avLst/>
          </a:prstGeom>
          <a:noFill/>
        </p:spPr>
        <p:txBody>
          <a:bodyPr wrap="square" rtlCol="0">
            <a:spAutoFit/>
          </a:bodyPr>
          <a:lstStyle/>
          <a:p>
            <a:r>
              <a:rPr lang="ja-JP" altLang="en-US" sz="1100" b="1" dirty="0"/>
              <a:t>大規模な地震や津波等に備えた漁港等における防災行動の準備</a:t>
            </a:r>
          </a:p>
        </p:txBody>
      </p:sp>
      <p:sp>
        <p:nvSpPr>
          <p:cNvPr id="61" name="テキスト ボックス 60">
            <a:extLst>
              <a:ext uri="{FF2B5EF4-FFF2-40B4-BE49-F238E27FC236}">
                <a16:creationId xmlns:a16="http://schemas.microsoft.com/office/drawing/2014/main" id="{640AB899-1AA2-47DC-B61B-4AFACE401284}"/>
              </a:ext>
            </a:extLst>
          </p:cNvPr>
          <p:cNvSpPr txBox="1"/>
          <p:nvPr/>
        </p:nvSpPr>
        <p:spPr>
          <a:xfrm>
            <a:off x="703834" y="7977336"/>
            <a:ext cx="5677494" cy="707886"/>
          </a:xfrm>
          <a:prstGeom prst="rect">
            <a:avLst/>
          </a:prstGeom>
          <a:noFill/>
        </p:spPr>
        <p:txBody>
          <a:bodyPr wrap="square" rtlCol="0">
            <a:spAutoFit/>
          </a:bodyPr>
          <a:lstStyle/>
          <a:p>
            <a:r>
              <a:rPr lang="en-US" altLang="ja-JP" sz="1000" b="1" u="sng" dirty="0">
                <a:latin typeface="Meiryo UI" panose="020B0604030504040204" pitchFamily="50" charset="-128"/>
                <a:ea typeface="Meiryo UI" panose="020B0604030504040204" pitchFamily="50" charset="-128"/>
                <a:cs typeface="Meiryo UI" panose="020B0604030504040204" pitchFamily="50" charset="-128"/>
              </a:rPr>
              <a:t>【</a:t>
            </a:r>
            <a:r>
              <a:rPr lang="ja-JP" altLang="en-US" sz="1000" b="1" u="sng" dirty="0">
                <a:latin typeface="Meiryo UI" panose="020B0604030504040204" pitchFamily="50" charset="-128"/>
                <a:ea typeface="Meiryo UI" panose="020B0604030504040204" pitchFamily="50" charset="-128"/>
                <a:cs typeface="Meiryo UI" panose="020B0604030504040204" pitchFamily="50" charset="-128"/>
              </a:rPr>
              <a:t>令和</a:t>
            </a:r>
            <a:r>
              <a:rPr lang="en-US" altLang="ja-JP" sz="1000" b="1" u="sng" dirty="0">
                <a:latin typeface="Meiryo UI" panose="020B0604030504040204" pitchFamily="50" charset="-128"/>
                <a:ea typeface="Meiryo UI" panose="020B0604030504040204" pitchFamily="50" charset="-128"/>
                <a:cs typeface="Meiryo UI" panose="020B0604030504040204" pitchFamily="50" charset="-128"/>
              </a:rPr>
              <a:t>7</a:t>
            </a:r>
            <a:r>
              <a:rPr lang="ja-JP" altLang="en-US" sz="1000" b="1" u="sng" dirty="0">
                <a:latin typeface="Meiryo UI" panose="020B0604030504040204" pitchFamily="50" charset="-128"/>
                <a:ea typeface="Meiryo UI" panose="020B0604030504040204" pitchFamily="50" charset="-128"/>
                <a:cs typeface="Meiryo UI" panose="020B0604030504040204" pitchFamily="50" charset="-128"/>
              </a:rPr>
              <a:t>年度実績</a:t>
            </a:r>
            <a:r>
              <a:rPr lang="en-US" altLang="ja-JP" sz="1000" b="1" u="sng" dirty="0">
                <a:latin typeface="Meiryo UI" panose="020B0604030504040204" pitchFamily="50" charset="-128"/>
                <a:ea typeface="Meiryo UI" panose="020B0604030504040204" pitchFamily="50" charset="-128"/>
                <a:cs typeface="Meiryo UI" panose="020B0604030504040204" pitchFamily="50" charset="-128"/>
              </a:rPr>
              <a:t>】</a:t>
            </a:r>
            <a:endParaRPr lang="ja-JP" altLang="en-US" sz="1000" b="1" u="sng" dirty="0">
              <a:latin typeface="Meiryo UI" panose="020B0604030504040204" pitchFamily="50" charset="-128"/>
              <a:ea typeface="Meiryo UI" panose="020B0604030504040204" pitchFamily="50" charset="-128"/>
              <a:cs typeface="Meiryo UI" panose="020B0604030504040204" pitchFamily="50" charset="-128"/>
            </a:endParaRPr>
          </a:p>
          <a:p>
            <a:pPr marL="126000" indent="-64800" algn="just"/>
            <a:r>
              <a:rPr lang="ja-JP" altLang="en-US" sz="1000" dirty="0">
                <a:latin typeface="Meiryo UI" panose="020B0604030504040204" pitchFamily="50" charset="-128"/>
                <a:ea typeface="Meiryo UI" panose="020B0604030504040204" pitchFamily="50" charset="-128"/>
                <a:cs typeface="Meiryo UI" panose="020B0604030504040204" pitchFamily="50" charset="-128"/>
              </a:rPr>
              <a:t> ・大規模な地震や津波等の災害発生時に被害を最小限に抑えるため、府内の漁業協同組合に対して緊急連絡体制の構築や避難対応など、 災害への備えについて働きかけた。 </a:t>
            </a:r>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a:p>
            <a:pPr marL="126000" indent="-64800" algn="just"/>
            <a:r>
              <a:rPr lang="ja-JP" altLang="en-US" sz="1000" dirty="0">
                <a:latin typeface="Meiryo UI" panose="020B0604030504040204" pitchFamily="50" charset="-128"/>
                <a:ea typeface="Meiryo UI" panose="020B0604030504040204" pitchFamily="50" charset="-128"/>
                <a:cs typeface="Meiryo UI" panose="020B0604030504040204" pitchFamily="50" charset="-128"/>
              </a:rPr>
              <a:t>（</a:t>
            </a:r>
            <a:r>
              <a:rPr lang="en-US" altLang="ja-JP" sz="1000" dirty="0">
                <a:latin typeface="Meiryo UI" panose="020B0604030504040204" pitchFamily="50" charset="-128"/>
                <a:ea typeface="Meiryo UI" panose="020B0604030504040204" pitchFamily="50" charset="-128"/>
                <a:cs typeface="Meiryo UI" panose="020B0604030504040204" pitchFamily="50" charset="-128"/>
              </a:rPr>
              <a:t>R7.7.30 </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カムチャツカ半島沖地震に伴う津波への警戒についての情報を提供） 　</a:t>
            </a:r>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62" name="テキスト ボックス 61">
            <a:extLst>
              <a:ext uri="{FF2B5EF4-FFF2-40B4-BE49-F238E27FC236}">
                <a16:creationId xmlns:a16="http://schemas.microsoft.com/office/drawing/2014/main" id="{FC85E655-260F-481E-93C0-373F11C1B687}"/>
              </a:ext>
            </a:extLst>
          </p:cNvPr>
          <p:cNvSpPr txBox="1"/>
          <p:nvPr/>
        </p:nvSpPr>
        <p:spPr>
          <a:xfrm>
            <a:off x="703834" y="8782719"/>
            <a:ext cx="5677494" cy="707886"/>
          </a:xfrm>
          <a:prstGeom prst="rect">
            <a:avLst/>
          </a:prstGeom>
          <a:noFill/>
        </p:spPr>
        <p:txBody>
          <a:bodyPr wrap="square" rtlCol="0">
            <a:spAutoFit/>
          </a:bodyPr>
          <a:lstStyle/>
          <a:p>
            <a:r>
              <a:rPr lang="en-US" altLang="ja-JP" sz="1000" b="1" u="sng" dirty="0">
                <a:latin typeface="Meiryo UI" panose="020B0604030504040204" pitchFamily="50" charset="-128"/>
                <a:ea typeface="Meiryo UI" panose="020B0604030504040204" pitchFamily="50" charset="-128"/>
                <a:cs typeface="Meiryo UI" panose="020B0604030504040204" pitchFamily="50" charset="-128"/>
              </a:rPr>
              <a:t>【</a:t>
            </a:r>
            <a:r>
              <a:rPr lang="ja-JP" altLang="en-US" sz="1000" b="1" u="sng" dirty="0">
                <a:latin typeface="Meiryo UI" panose="020B0604030504040204" pitchFamily="50" charset="-128"/>
                <a:ea typeface="Meiryo UI" panose="020B0604030504040204" pitchFamily="50" charset="-128"/>
                <a:cs typeface="Meiryo UI" panose="020B0604030504040204" pitchFamily="50" charset="-128"/>
              </a:rPr>
              <a:t>令和</a:t>
            </a:r>
            <a:r>
              <a:rPr lang="en-US" altLang="ja-JP" sz="1000" b="1" u="sng" dirty="0">
                <a:latin typeface="Meiryo UI" panose="020B0604030504040204" pitchFamily="50" charset="-128"/>
                <a:ea typeface="Meiryo UI" panose="020B0604030504040204" pitchFamily="50" charset="-128"/>
                <a:cs typeface="Meiryo UI" panose="020B0604030504040204" pitchFamily="50" charset="-128"/>
              </a:rPr>
              <a:t>8</a:t>
            </a:r>
            <a:r>
              <a:rPr lang="ja-JP" altLang="en-US" sz="1000" b="1" u="sng" dirty="0">
                <a:latin typeface="Meiryo UI" panose="020B0604030504040204" pitchFamily="50" charset="-128"/>
                <a:ea typeface="Meiryo UI" panose="020B0604030504040204" pitchFamily="50" charset="-128"/>
                <a:cs typeface="Meiryo UI" panose="020B0604030504040204" pitchFamily="50" charset="-128"/>
              </a:rPr>
              <a:t>年度取組予定</a:t>
            </a:r>
            <a:r>
              <a:rPr lang="en-US" altLang="ja-JP" sz="1000" b="1" u="sng" dirty="0">
                <a:latin typeface="Meiryo UI" panose="020B0604030504040204" pitchFamily="50" charset="-128"/>
                <a:ea typeface="Meiryo UI" panose="020B0604030504040204" pitchFamily="50" charset="-128"/>
                <a:cs typeface="Meiryo UI" panose="020B0604030504040204" pitchFamily="50" charset="-128"/>
              </a:rPr>
              <a:t>】</a:t>
            </a:r>
            <a:endParaRPr lang="ja-JP" altLang="en-US" sz="1000" b="1" u="sng"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000" dirty="0">
                <a:latin typeface="Meiryo UI" panose="020B0604030504040204" pitchFamily="50" charset="-128"/>
                <a:ea typeface="Meiryo UI" panose="020B0604030504040204" pitchFamily="50" charset="-128"/>
                <a:cs typeface="Meiryo UI" panose="020B0604030504040204" pitchFamily="50" charset="-128"/>
              </a:rPr>
              <a:t>　 ・引き続き、府内の漁港における災害発生時に適切な対応ができるよう、漁業協同組合等にソフト面でも働</a:t>
            </a:r>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000" dirty="0">
                <a:latin typeface="Meiryo UI" panose="020B0604030504040204" pitchFamily="50" charset="-128"/>
                <a:ea typeface="Meiryo UI" panose="020B0604030504040204" pitchFamily="50" charset="-128"/>
                <a:cs typeface="Meiryo UI" panose="020B0604030504040204" pitchFamily="50" charset="-128"/>
              </a:rPr>
              <a:t>　　きかけを行う。　</a:t>
            </a:r>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p:txBody>
      </p:sp>
    </p:spTree>
    <p:extLst>
      <p:ext uri="{BB962C8B-B14F-4D97-AF65-F5344CB8AC3E}">
        <p14:creationId xmlns:p14="http://schemas.microsoft.com/office/powerpoint/2010/main" val="276881891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テキスト ボックス 2">
            <a:extLst>
              <a:ext uri="{FF2B5EF4-FFF2-40B4-BE49-F238E27FC236}">
                <a16:creationId xmlns:a16="http://schemas.microsoft.com/office/drawing/2014/main" id="{96F341CE-A897-4F2E-A3A2-E0AEAB706C7A}"/>
              </a:ext>
            </a:extLst>
          </p:cNvPr>
          <p:cNvSpPr txBox="1">
            <a:spLocks noChangeArrowheads="1"/>
          </p:cNvSpPr>
          <p:nvPr/>
        </p:nvSpPr>
        <p:spPr bwMode="auto">
          <a:xfrm>
            <a:off x="562321" y="481196"/>
            <a:ext cx="648000" cy="360000"/>
          </a:xfrm>
          <a:prstGeom prst="roundRect">
            <a:avLst>
              <a:gd name="adj" fmla="val 24293"/>
            </a:avLst>
          </a:prstGeom>
          <a:solidFill>
            <a:srgbClr val="000099"/>
          </a:solidFill>
          <a:ln w="9525">
            <a:noFill/>
            <a:miter lim="800000"/>
            <a:headEnd/>
            <a:tailEnd/>
          </a:ln>
        </p:spPr>
        <p:txBody>
          <a:bodyPr rot="0" vert="horz" wrap="square" lIns="91440" tIns="45720" rIns="91440" bIns="45720" anchor="ctr" anchorCtr="0">
            <a:noAutofit/>
          </a:bodyPr>
          <a:lstStyle/>
          <a:p>
            <a:pPr algn="ctr">
              <a:spcAft>
                <a:spcPts val="0"/>
              </a:spcAft>
            </a:pPr>
            <a:r>
              <a:rPr lang="ja-JP" altLang="en-US" sz="900" b="1" kern="100" dirty="0">
                <a:solidFill>
                  <a:schemeClr val="bg1"/>
                </a:solidFill>
                <a:effectLst/>
                <a:latin typeface="Meiryo UI" panose="020B0604030504040204" pitchFamily="50" charset="-128"/>
                <a:ea typeface="Meiryo UI" panose="020B0604030504040204" pitchFamily="50" charset="-128"/>
                <a:cs typeface="Meiryo UI" panose="020B0604030504040204" pitchFamily="50" charset="-128"/>
              </a:rPr>
              <a:t>施策</a:t>
            </a:r>
            <a:r>
              <a:rPr lang="en-US" altLang="ja-JP" sz="900" b="1" kern="100"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27</a:t>
            </a:r>
            <a:endParaRPr lang="ja-JP" sz="1050" kern="100" dirty="0">
              <a:solidFill>
                <a:schemeClr val="bg1"/>
              </a:solidFill>
              <a:effectLst/>
              <a:latin typeface="Meiryo UI" panose="020B0604030504040204" pitchFamily="50" charset="-128"/>
              <a:ea typeface="Meiryo UI" panose="020B0604030504040204" pitchFamily="50" charset="-128"/>
              <a:cs typeface="Meiryo UI" panose="020B0604030504040204" pitchFamily="50" charset="-128"/>
            </a:endParaRPr>
          </a:p>
        </p:txBody>
      </p:sp>
      <p:sp>
        <p:nvSpPr>
          <p:cNvPr id="12" name="テキスト ボックス 11">
            <a:extLst>
              <a:ext uri="{FF2B5EF4-FFF2-40B4-BE49-F238E27FC236}">
                <a16:creationId xmlns:a16="http://schemas.microsoft.com/office/drawing/2014/main" id="{D89EE563-84C0-4C34-9C70-C75361D1477C}"/>
              </a:ext>
            </a:extLst>
          </p:cNvPr>
          <p:cNvSpPr txBox="1"/>
          <p:nvPr/>
        </p:nvSpPr>
        <p:spPr>
          <a:xfrm>
            <a:off x="1271132" y="507869"/>
            <a:ext cx="2560316" cy="261610"/>
          </a:xfrm>
          <a:prstGeom prst="rect">
            <a:avLst/>
          </a:prstGeom>
          <a:noFill/>
        </p:spPr>
        <p:txBody>
          <a:bodyPr wrap="none" rtlCol="0">
            <a:spAutoFit/>
          </a:bodyPr>
          <a:lstStyle/>
          <a:p>
            <a:r>
              <a:rPr lang="ja-JP" altLang="en-US" sz="1100" b="1" dirty="0"/>
              <a:t>貝毒発生時の健康被害防止対策の徹底</a:t>
            </a:r>
          </a:p>
        </p:txBody>
      </p:sp>
      <p:sp>
        <p:nvSpPr>
          <p:cNvPr id="8" name="テキスト ボックス 7">
            <a:extLst>
              <a:ext uri="{FF2B5EF4-FFF2-40B4-BE49-F238E27FC236}">
                <a16:creationId xmlns:a16="http://schemas.microsoft.com/office/drawing/2014/main" id="{CC3168DC-31C1-41C7-9BE6-9C0FD1021DF5}"/>
              </a:ext>
            </a:extLst>
          </p:cNvPr>
          <p:cNvSpPr txBox="1"/>
          <p:nvPr/>
        </p:nvSpPr>
        <p:spPr>
          <a:xfrm>
            <a:off x="562321" y="1060213"/>
            <a:ext cx="6203790" cy="1015663"/>
          </a:xfrm>
          <a:prstGeom prst="rect">
            <a:avLst/>
          </a:prstGeom>
          <a:noFill/>
        </p:spPr>
        <p:txBody>
          <a:bodyPr wrap="square" rtlCol="0">
            <a:spAutoFit/>
          </a:bodyPr>
          <a:lstStyle/>
          <a:p>
            <a:r>
              <a:rPr lang="en-US" altLang="ja-JP" sz="1000" b="1" u="sng" dirty="0">
                <a:latin typeface="Meiryo UI" panose="020B0604030504040204" pitchFamily="50" charset="-128"/>
                <a:ea typeface="Meiryo UI" panose="020B0604030504040204" pitchFamily="50" charset="-128"/>
                <a:cs typeface="Meiryo UI" panose="020B0604030504040204" pitchFamily="50" charset="-128"/>
              </a:rPr>
              <a:t>【</a:t>
            </a:r>
            <a:r>
              <a:rPr lang="ja-JP" altLang="en-US" sz="1000" b="1" u="sng" dirty="0">
                <a:latin typeface="Meiryo UI" panose="020B0604030504040204" pitchFamily="50" charset="-128"/>
                <a:ea typeface="Meiryo UI" panose="020B0604030504040204" pitchFamily="50" charset="-128"/>
                <a:cs typeface="Meiryo UI" panose="020B0604030504040204" pitchFamily="50" charset="-128"/>
              </a:rPr>
              <a:t>令和</a:t>
            </a:r>
            <a:r>
              <a:rPr lang="en-US" altLang="ja-JP" sz="1000" b="1" u="sng" dirty="0">
                <a:latin typeface="Meiryo UI" panose="020B0604030504040204" pitchFamily="50" charset="-128"/>
                <a:ea typeface="Meiryo UI" panose="020B0604030504040204" pitchFamily="50" charset="-128"/>
                <a:cs typeface="Meiryo UI" panose="020B0604030504040204" pitchFamily="50" charset="-128"/>
              </a:rPr>
              <a:t>7</a:t>
            </a:r>
            <a:r>
              <a:rPr lang="ja-JP" altLang="en-US" sz="1000" b="1" u="sng" dirty="0">
                <a:latin typeface="Meiryo UI" panose="020B0604030504040204" pitchFamily="50" charset="-128"/>
                <a:ea typeface="Meiryo UI" panose="020B0604030504040204" pitchFamily="50" charset="-128"/>
                <a:cs typeface="Meiryo UI" panose="020B0604030504040204" pitchFamily="50" charset="-128"/>
              </a:rPr>
              <a:t>年度実績</a:t>
            </a:r>
            <a:r>
              <a:rPr lang="en-US" altLang="ja-JP" sz="1000" b="1" u="sng" dirty="0">
                <a:latin typeface="Meiryo UI" panose="020B0604030504040204" pitchFamily="50" charset="-128"/>
                <a:ea typeface="Meiryo UI" panose="020B0604030504040204" pitchFamily="50" charset="-128"/>
                <a:cs typeface="Meiryo UI" panose="020B0604030504040204" pitchFamily="50" charset="-128"/>
              </a:rPr>
              <a:t>】</a:t>
            </a:r>
            <a:endParaRPr lang="ja-JP" altLang="en-US" sz="1000" b="1" u="sng" dirty="0">
              <a:latin typeface="Meiryo UI" panose="020B0604030504040204" pitchFamily="50" charset="-128"/>
              <a:ea typeface="Meiryo UI" panose="020B0604030504040204" pitchFamily="50" charset="-128"/>
              <a:cs typeface="Meiryo UI" panose="020B0604030504040204" pitchFamily="50" charset="-128"/>
            </a:endParaRPr>
          </a:p>
          <a:p>
            <a:pPr marL="126000" indent="-64800" algn="just"/>
            <a:r>
              <a:rPr lang="ja-JP" altLang="en-US" sz="1000" dirty="0">
                <a:latin typeface="Meiryo UI" panose="020B0604030504040204" pitchFamily="50" charset="-128"/>
                <a:ea typeface="Meiryo UI" panose="020B0604030504040204" pitchFamily="50" charset="-128"/>
                <a:cs typeface="Meiryo UI" panose="020B0604030504040204" pitchFamily="50" charset="-128"/>
              </a:rPr>
              <a:t>　・「大阪府赤潮・貝毒原因プランクトン</a:t>
            </a:r>
            <a:r>
              <a:rPr kumimoji="1" lang="ja-JP" altLang="en-US" sz="1000" dirty="0">
                <a:latin typeface="Meiryo UI" panose="020B0604030504040204" pitchFamily="50" charset="-128"/>
                <a:ea typeface="Meiryo UI" panose="020B0604030504040204" pitchFamily="50" charset="-128"/>
                <a:cs typeface="Meiryo UI" panose="020B0604030504040204" pitchFamily="50" charset="-128"/>
              </a:rPr>
              <a:t>対策マニュアル」に基づき、環農水研</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が採取した貝毒原因プランクトンが警戒</a:t>
            </a:r>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a:p>
            <a:pPr marL="126000" indent="-64800" algn="just"/>
            <a:r>
              <a:rPr lang="ja-JP" altLang="en-US" sz="1000" dirty="0">
                <a:latin typeface="Meiryo UI" panose="020B0604030504040204" pitchFamily="50" charset="-128"/>
                <a:ea typeface="Meiryo UI" panose="020B0604030504040204" pitchFamily="50" charset="-128"/>
                <a:cs typeface="Meiryo UI" panose="020B0604030504040204" pitchFamily="50" charset="-128"/>
              </a:rPr>
              <a:t>　　密度を超えた場合に貝毒検査を実施した。</a:t>
            </a:r>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a:p>
            <a:pPr marL="126000" indent="-64800" algn="just"/>
            <a:r>
              <a:rPr lang="ja-JP" altLang="en-US" sz="1000" dirty="0">
                <a:latin typeface="Meiryo UI" panose="020B0604030504040204" pitchFamily="50" charset="-128"/>
                <a:ea typeface="Meiryo UI" panose="020B0604030504040204" pitchFamily="50" charset="-128"/>
                <a:cs typeface="Meiryo UI" panose="020B0604030504040204" pitchFamily="50" charset="-128"/>
              </a:rPr>
              <a:t>　・令和７年度は大阪府海域と淀川下流部で</a:t>
            </a:r>
            <a:r>
              <a:rPr lang="en-US" altLang="ja-JP" sz="1000" dirty="0">
                <a:latin typeface="Meiryo UI" panose="020B0604030504040204" pitchFamily="50" charset="-128"/>
                <a:ea typeface="Meiryo UI" panose="020B0604030504040204" pitchFamily="50" charset="-128"/>
                <a:cs typeface="Meiryo UI" panose="020B0604030504040204" pitchFamily="50" charset="-128"/>
              </a:rPr>
              <a:t>4</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月から</a:t>
            </a:r>
            <a:r>
              <a:rPr lang="en-US" altLang="ja-JP" sz="1000" dirty="0">
                <a:latin typeface="Meiryo UI" panose="020B0604030504040204" pitchFamily="50" charset="-128"/>
                <a:ea typeface="Meiryo UI" panose="020B0604030504040204" pitchFamily="50" charset="-128"/>
                <a:cs typeface="Meiryo UI" panose="020B0604030504040204" pitchFamily="50" charset="-128"/>
              </a:rPr>
              <a:t>6</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月まで貝毒が発生したため、食の安全推進課及び沿岸市町と</a:t>
            </a:r>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a:p>
            <a:pPr marL="126000" indent="-64800" algn="just"/>
            <a:r>
              <a:rPr lang="ja-JP" altLang="en-US" sz="1000" dirty="0">
                <a:latin typeface="Meiryo UI" panose="020B0604030504040204" pitchFamily="50" charset="-128"/>
                <a:ea typeface="Meiryo UI" panose="020B0604030504040204" pitchFamily="50" charset="-128"/>
                <a:cs typeface="Meiryo UI" panose="020B0604030504040204" pitchFamily="50" charset="-128"/>
              </a:rPr>
              <a:t>　　連携し、採取自粛の啓発並びに漁業関係者に出荷自主規制を要請し、被害の未然防止に努めた。</a:t>
            </a:r>
          </a:p>
          <a:p>
            <a:pPr marL="126000" indent="-64800" algn="just"/>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9" name="テキスト ボックス 8">
            <a:extLst>
              <a:ext uri="{FF2B5EF4-FFF2-40B4-BE49-F238E27FC236}">
                <a16:creationId xmlns:a16="http://schemas.microsoft.com/office/drawing/2014/main" id="{D88AAF6B-2A8F-4965-B157-A1E5A1919277}"/>
              </a:ext>
            </a:extLst>
          </p:cNvPr>
          <p:cNvSpPr txBox="1"/>
          <p:nvPr/>
        </p:nvSpPr>
        <p:spPr>
          <a:xfrm>
            <a:off x="562378" y="3800872"/>
            <a:ext cx="5952402" cy="707886"/>
          </a:xfrm>
          <a:prstGeom prst="rect">
            <a:avLst/>
          </a:prstGeom>
          <a:noFill/>
        </p:spPr>
        <p:txBody>
          <a:bodyPr wrap="square" rtlCol="0">
            <a:spAutoFit/>
          </a:bodyPr>
          <a:lstStyle/>
          <a:p>
            <a:r>
              <a:rPr lang="en-US" altLang="ja-JP" sz="1000" b="1" u="sng" dirty="0">
                <a:latin typeface="Meiryo UI" panose="020B0604030504040204" pitchFamily="50" charset="-128"/>
                <a:ea typeface="Meiryo UI" panose="020B0604030504040204" pitchFamily="50" charset="-128"/>
                <a:cs typeface="Meiryo UI" panose="020B0604030504040204" pitchFamily="50" charset="-128"/>
              </a:rPr>
              <a:t>【</a:t>
            </a:r>
            <a:r>
              <a:rPr lang="ja-JP" altLang="en-US" sz="1000" b="1" u="sng" dirty="0">
                <a:latin typeface="Meiryo UI" panose="020B0604030504040204" pitchFamily="50" charset="-128"/>
                <a:ea typeface="Meiryo UI" panose="020B0604030504040204" pitchFamily="50" charset="-128"/>
                <a:cs typeface="Meiryo UI" panose="020B0604030504040204" pitchFamily="50" charset="-128"/>
              </a:rPr>
              <a:t>令和</a:t>
            </a:r>
            <a:r>
              <a:rPr lang="en-US" altLang="ja-JP" sz="1000" b="1" u="sng" dirty="0">
                <a:latin typeface="Meiryo UI" panose="020B0604030504040204" pitchFamily="50" charset="-128"/>
                <a:ea typeface="Meiryo UI" panose="020B0604030504040204" pitchFamily="50" charset="-128"/>
                <a:cs typeface="Meiryo UI" panose="020B0604030504040204" pitchFamily="50" charset="-128"/>
              </a:rPr>
              <a:t>8</a:t>
            </a:r>
            <a:r>
              <a:rPr lang="ja-JP" altLang="en-US" sz="1000" b="1" u="sng" dirty="0">
                <a:latin typeface="Meiryo UI" panose="020B0604030504040204" pitchFamily="50" charset="-128"/>
                <a:ea typeface="Meiryo UI" panose="020B0604030504040204" pitchFamily="50" charset="-128"/>
                <a:cs typeface="Meiryo UI" panose="020B0604030504040204" pitchFamily="50" charset="-128"/>
              </a:rPr>
              <a:t>年度取組予定</a:t>
            </a:r>
            <a:r>
              <a:rPr lang="en-US" altLang="ja-JP" sz="1000" b="1" u="sng" dirty="0">
                <a:latin typeface="Meiryo UI" panose="020B0604030504040204" pitchFamily="50" charset="-128"/>
                <a:ea typeface="Meiryo UI" panose="020B0604030504040204" pitchFamily="50" charset="-128"/>
                <a:cs typeface="Meiryo UI" panose="020B0604030504040204" pitchFamily="50" charset="-128"/>
              </a:rPr>
              <a:t>】</a:t>
            </a:r>
            <a:endParaRPr lang="ja-JP" altLang="en-US" sz="1000" b="1" u="sng"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000" dirty="0">
                <a:latin typeface="Meiryo UI" panose="020B0604030504040204" pitchFamily="50" charset="-128"/>
                <a:ea typeface="Meiryo UI" panose="020B0604030504040204" pitchFamily="50" charset="-128"/>
                <a:cs typeface="Meiryo UI" panose="020B0604030504040204" pitchFamily="50" charset="-128"/>
              </a:rPr>
              <a:t>　 ・引き続き、 「大阪府赤潮・貝毒原因プランクトン</a:t>
            </a:r>
            <a:r>
              <a:rPr kumimoji="1" lang="ja-JP" altLang="en-US" sz="1000" dirty="0">
                <a:latin typeface="Meiryo UI" panose="020B0604030504040204" pitchFamily="50" charset="-128"/>
                <a:ea typeface="Meiryo UI" panose="020B0604030504040204" pitchFamily="50" charset="-128"/>
                <a:cs typeface="Meiryo UI" panose="020B0604030504040204" pitchFamily="50" charset="-128"/>
              </a:rPr>
              <a:t>対策マニュアル」に基づき、漁業者等の協力のもと、</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貝毒原因</a:t>
            </a:r>
          </a:p>
          <a:p>
            <a:r>
              <a:rPr lang="ja-JP" altLang="en-US" sz="1000" dirty="0">
                <a:latin typeface="Meiryo UI" panose="020B0604030504040204" pitchFamily="50" charset="-128"/>
                <a:ea typeface="Meiryo UI" panose="020B0604030504040204" pitchFamily="50" charset="-128"/>
                <a:cs typeface="Meiryo UI" panose="020B0604030504040204" pitchFamily="50" charset="-128"/>
              </a:rPr>
              <a:t>　　プランクトンの状況把握や検査等に取り組む。</a:t>
            </a:r>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14" name="テキスト ボックス 13">
            <a:extLst>
              <a:ext uri="{FF2B5EF4-FFF2-40B4-BE49-F238E27FC236}">
                <a16:creationId xmlns:a16="http://schemas.microsoft.com/office/drawing/2014/main" id="{4BCD3C7C-B355-4BE3-940C-D339915D78D7}"/>
              </a:ext>
            </a:extLst>
          </p:cNvPr>
          <p:cNvSpPr txBox="1"/>
          <p:nvPr/>
        </p:nvSpPr>
        <p:spPr>
          <a:xfrm>
            <a:off x="2331891" y="2000672"/>
            <a:ext cx="2177229" cy="230832"/>
          </a:xfrm>
          <a:prstGeom prst="rect">
            <a:avLst/>
          </a:prstGeom>
          <a:noFill/>
        </p:spPr>
        <p:txBody>
          <a:bodyPr wrap="square" rtlCol="0">
            <a:spAutoFit/>
          </a:bodyPr>
          <a:lstStyle/>
          <a:p>
            <a:pPr marL="180975" indent="-180975"/>
            <a:r>
              <a:rPr lang="ja-JP" altLang="en-US" sz="900" b="1" dirty="0">
                <a:latin typeface="Meiryo UI" panose="020B0604030504040204" pitchFamily="50" charset="-128"/>
                <a:ea typeface="Meiryo UI" panose="020B0604030504040204" pitchFamily="50" charset="-128"/>
                <a:cs typeface="Meiryo UI" panose="020B0604030504040204" pitchFamily="50" charset="-128"/>
              </a:rPr>
              <a:t>　直近での貝毒発生状況（令和７年）</a:t>
            </a:r>
            <a:endParaRPr lang="en-US" altLang="ja-JP" sz="900" b="1" dirty="0">
              <a:latin typeface="Meiryo UI" panose="020B0604030504040204" pitchFamily="50" charset="-128"/>
              <a:ea typeface="Meiryo UI" panose="020B0604030504040204" pitchFamily="50" charset="-128"/>
              <a:cs typeface="Meiryo UI" panose="020B0604030504040204" pitchFamily="50" charset="-128"/>
            </a:endParaRPr>
          </a:p>
        </p:txBody>
      </p:sp>
      <p:graphicFrame>
        <p:nvGraphicFramePr>
          <p:cNvPr id="15" name="表 14">
            <a:extLst>
              <a:ext uri="{FF2B5EF4-FFF2-40B4-BE49-F238E27FC236}">
                <a16:creationId xmlns:a16="http://schemas.microsoft.com/office/drawing/2014/main" id="{00A27571-04EE-49F7-93C4-EB39D50AD883}"/>
              </a:ext>
            </a:extLst>
          </p:cNvPr>
          <p:cNvGraphicFramePr>
            <a:graphicFrameLocks noGrp="1"/>
          </p:cNvGraphicFramePr>
          <p:nvPr>
            <p:extLst>
              <p:ext uri="{D42A27DB-BD31-4B8C-83A1-F6EECF244321}">
                <p14:modId xmlns:p14="http://schemas.microsoft.com/office/powerpoint/2010/main" val="1611656917"/>
              </p:ext>
            </p:extLst>
          </p:nvPr>
        </p:nvGraphicFramePr>
        <p:xfrm>
          <a:off x="1782520" y="2295387"/>
          <a:ext cx="3471485" cy="1139274"/>
        </p:xfrm>
        <a:graphic>
          <a:graphicData uri="http://schemas.openxmlformats.org/drawingml/2006/table">
            <a:tbl>
              <a:tblPr firstRow="1" bandRow="1">
                <a:tableStyleId>{3B4B98B0-60AC-42C2-AFA5-B58CD77FA1E5}</a:tableStyleId>
              </a:tblPr>
              <a:tblGrid>
                <a:gridCol w="694297">
                  <a:extLst>
                    <a:ext uri="{9D8B030D-6E8A-4147-A177-3AD203B41FA5}">
                      <a16:colId xmlns:a16="http://schemas.microsoft.com/office/drawing/2014/main" val="20000"/>
                    </a:ext>
                  </a:extLst>
                </a:gridCol>
                <a:gridCol w="694297">
                  <a:extLst>
                    <a:ext uri="{9D8B030D-6E8A-4147-A177-3AD203B41FA5}">
                      <a16:colId xmlns:a16="http://schemas.microsoft.com/office/drawing/2014/main" val="20001"/>
                    </a:ext>
                  </a:extLst>
                </a:gridCol>
                <a:gridCol w="689934">
                  <a:extLst>
                    <a:ext uri="{9D8B030D-6E8A-4147-A177-3AD203B41FA5}">
                      <a16:colId xmlns:a16="http://schemas.microsoft.com/office/drawing/2014/main" val="20002"/>
                    </a:ext>
                  </a:extLst>
                </a:gridCol>
                <a:gridCol w="698660">
                  <a:extLst>
                    <a:ext uri="{9D8B030D-6E8A-4147-A177-3AD203B41FA5}">
                      <a16:colId xmlns:a16="http://schemas.microsoft.com/office/drawing/2014/main" val="20003"/>
                    </a:ext>
                  </a:extLst>
                </a:gridCol>
                <a:gridCol w="694297">
                  <a:extLst>
                    <a:ext uri="{9D8B030D-6E8A-4147-A177-3AD203B41FA5}">
                      <a16:colId xmlns:a16="http://schemas.microsoft.com/office/drawing/2014/main" val="20004"/>
                    </a:ext>
                  </a:extLst>
                </a:gridCol>
              </a:tblGrid>
              <a:tr h="297539">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ja-JP" altLang="en-US" sz="900" b="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区分</a:t>
                      </a:r>
                    </a:p>
                  </a:txBody>
                  <a:tcPr marL="36000" marR="36000" marT="0" marB="0" anchor="ctr">
                    <a:lnR>
                      <a:noFill/>
                    </a:lnR>
                    <a:lnB w="12700" cap="flat" cmpd="sng" algn="ctr">
                      <a:solidFill>
                        <a:schemeClr val="accent1"/>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ja-JP" altLang="en-US" sz="900" b="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シジミ</a:t>
                      </a:r>
                    </a:p>
                  </a:txBody>
                  <a:tcPr marL="36000" marR="36000" marT="0" marB="0" anchor="ctr">
                    <a:lnL>
                      <a:noFill/>
                    </a:lnL>
                    <a:lnR>
                      <a:noFill/>
                    </a:lnR>
                    <a:lnB w="12700" cap="flat" cmpd="sng" algn="ctr">
                      <a:solidFill>
                        <a:schemeClr val="accent1"/>
                      </a:solidFill>
                      <a:prstDash val="solid"/>
                      <a:round/>
                      <a:headEnd type="none" w="med" len="med"/>
                      <a:tailEnd type="none" w="med" len="med"/>
                    </a:lnB>
                  </a:tcPr>
                </a:tc>
                <a:tc>
                  <a:txBody>
                    <a:bodyPr/>
                    <a:lstStyle/>
                    <a:p>
                      <a:pPr algn="ctr"/>
                      <a:r>
                        <a:rPr kumimoji="1" lang="ja-JP" altLang="en-US" sz="900" b="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アカガイ</a:t>
                      </a:r>
                    </a:p>
                  </a:txBody>
                  <a:tcPr marL="36000" marR="36000" marT="0" marB="0" anchor="ctr">
                    <a:lnL>
                      <a:noFill/>
                    </a:lnL>
                    <a:lnR>
                      <a:noFill/>
                    </a:lnR>
                    <a:lnB w="12700" cap="flat" cmpd="sng" algn="ctr">
                      <a:solidFill>
                        <a:schemeClr val="accent1"/>
                      </a:solidFill>
                      <a:prstDash val="solid"/>
                      <a:round/>
                      <a:headEnd type="none" w="med" len="med"/>
                      <a:tailEnd type="none" w="med" len="med"/>
                    </a:lnB>
                  </a:tcPr>
                </a:tc>
                <a:tc>
                  <a:txBody>
                    <a:bodyPr/>
                    <a:lstStyle/>
                    <a:p>
                      <a:pPr algn="ctr"/>
                      <a:r>
                        <a:rPr kumimoji="1" lang="ja-JP" altLang="en-US" sz="900" b="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トリガイ</a:t>
                      </a:r>
                    </a:p>
                  </a:txBody>
                  <a:tcPr marL="36000" marR="36000" marT="0" marB="0" anchor="ctr">
                    <a:lnL>
                      <a:noFill/>
                    </a:lnL>
                    <a:lnR>
                      <a:noFill/>
                    </a:lnR>
                    <a:lnB w="12700" cap="flat" cmpd="sng" algn="ctr">
                      <a:solidFill>
                        <a:schemeClr val="accent1"/>
                      </a:solidFill>
                      <a:prstDash val="solid"/>
                      <a:round/>
                      <a:headEnd type="none" w="med" len="med"/>
                      <a:tailEnd type="none" w="med" len="med"/>
                    </a:lnB>
                  </a:tcPr>
                </a:tc>
                <a:tc>
                  <a:txBody>
                    <a:bodyPr/>
                    <a:lstStyle/>
                    <a:p>
                      <a:pPr algn="ctr"/>
                      <a:r>
                        <a:rPr kumimoji="1" lang="ja-JP" altLang="en-US" sz="900" b="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タイラギ</a:t>
                      </a:r>
                    </a:p>
                  </a:txBody>
                  <a:tcPr marL="36000" marR="36000" marT="0" marB="0" anchor="ctr">
                    <a:lnL>
                      <a:noFill/>
                    </a:lnL>
                    <a:lnB w="12700" cap="flat" cmpd="sng" algn="ctr">
                      <a:solidFill>
                        <a:schemeClr val="accent1"/>
                      </a:solidFill>
                      <a:prstDash val="solid"/>
                      <a:round/>
                      <a:headEnd type="none" w="med" len="med"/>
                      <a:tailEnd type="none" w="med" len="med"/>
                    </a:lnB>
                  </a:tcPr>
                </a:tc>
                <a:extLst>
                  <a:ext uri="{0D108BD9-81ED-4DB2-BD59-A6C34878D82A}">
                    <a16:rowId xmlns:a16="http://schemas.microsoft.com/office/drawing/2014/main" val="10000"/>
                  </a:ext>
                </a:extLst>
              </a:tr>
              <a:tr h="375116">
                <a:tc>
                  <a:txBody>
                    <a:bodyPr/>
                    <a:lstStyle/>
                    <a:p>
                      <a:pPr algn="ctr"/>
                      <a:r>
                        <a:rPr kumimoji="1" lang="ja-JP" altLang="en-US" sz="9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規制期間</a:t>
                      </a:r>
                      <a:endParaRPr kumimoji="1" lang="en-US" altLang="ja-JP" sz="9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txBody>
                  <a:tcPr marL="36000" marT="0" marB="0" anchor="ctr">
                    <a:lnR>
                      <a:noFill/>
                    </a:lnR>
                    <a:lnT w="12700" cap="flat" cmpd="sng" algn="ctr">
                      <a:solidFill>
                        <a:schemeClr val="accent1"/>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7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eiryo UI" panose="020B0604030504040204" pitchFamily="50" charset="-128"/>
                        </a:rPr>
                        <a:t>5/1</a:t>
                      </a:r>
                      <a:r>
                        <a:rPr kumimoji="1" lang="ja-JP" altLang="en-US" sz="7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eiryo UI" panose="020B0604030504040204" pitchFamily="50" charset="-128"/>
                        </a:rPr>
                        <a:t>ー</a:t>
                      </a:r>
                      <a:r>
                        <a:rPr kumimoji="1" lang="en-US" altLang="ja-JP" sz="7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eiryo UI" panose="020B0604030504040204" pitchFamily="50" charset="-128"/>
                        </a:rPr>
                        <a:t>6/3</a:t>
                      </a:r>
                      <a:r>
                        <a:rPr kumimoji="1" lang="ja-JP" altLang="en-US" sz="7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en-US" altLang="ja-JP" sz="7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eiryo UI" panose="020B0604030504040204" pitchFamily="50" charset="-128"/>
                        </a:rPr>
                        <a:t>34</a:t>
                      </a:r>
                      <a:r>
                        <a:rPr kumimoji="1" lang="ja-JP" altLang="en-US" sz="7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eiryo UI" panose="020B0604030504040204" pitchFamily="50" charset="-128"/>
                        </a:rPr>
                        <a:t>日間）</a:t>
                      </a:r>
                      <a:endParaRPr kumimoji="1" lang="en-US" altLang="ja-JP" sz="7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txBody>
                  <a:tcPr marL="36000" marT="0" marB="0" anchor="ctr">
                    <a:lnL>
                      <a:noFill/>
                    </a:lnL>
                    <a:lnR>
                      <a:noFill/>
                    </a:lnR>
                    <a:lnT w="12700" cap="flat" cmpd="sng" algn="ctr">
                      <a:solidFill>
                        <a:schemeClr val="accent1"/>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7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eiryo UI" panose="020B0604030504040204" pitchFamily="50" charset="-128"/>
                        </a:rPr>
                        <a:t>4/23</a:t>
                      </a:r>
                      <a:r>
                        <a:rPr kumimoji="1" lang="ja-JP" altLang="en-US" sz="7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eiryo UI" panose="020B0604030504040204" pitchFamily="50" charset="-128"/>
                        </a:rPr>
                        <a:t>ー</a:t>
                      </a:r>
                      <a:r>
                        <a:rPr kumimoji="1" lang="en-US" altLang="ja-JP" sz="7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eiryo UI" panose="020B0604030504040204" pitchFamily="50" charset="-128"/>
                        </a:rPr>
                        <a:t>6/10</a:t>
                      </a:r>
                      <a:r>
                        <a:rPr kumimoji="1" lang="ja-JP" altLang="en-US" sz="7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en-US" altLang="ja-JP" sz="7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eiryo UI" panose="020B0604030504040204" pitchFamily="50" charset="-128"/>
                        </a:rPr>
                        <a:t>48</a:t>
                      </a:r>
                      <a:r>
                        <a:rPr kumimoji="1" lang="ja-JP" altLang="en-US" sz="7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eiryo UI" panose="020B0604030504040204" pitchFamily="50" charset="-128"/>
                        </a:rPr>
                        <a:t>日間）</a:t>
                      </a:r>
                      <a:endParaRPr kumimoji="1" lang="en-US" altLang="ja-JP" sz="7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txBody>
                  <a:tcPr marL="36000" marT="0" marB="0" anchor="ctr">
                    <a:lnL>
                      <a:noFill/>
                    </a:lnL>
                    <a:lnR>
                      <a:noFill/>
                    </a:lnR>
                    <a:lnT w="12700" cap="flat" cmpd="sng" algn="ctr">
                      <a:solidFill>
                        <a:schemeClr val="accent1"/>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en-US" altLang="ja-JP" sz="7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eiryo UI" panose="020B0604030504040204" pitchFamily="50" charset="-128"/>
                        </a:rPr>
                        <a:t>4/23</a:t>
                      </a:r>
                      <a:r>
                        <a:rPr kumimoji="1" lang="ja-JP" altLang="en-US" sz="7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eiryo UI" panose="020B0604030504040204" pitchFamily="50" charset="-128"/>
                        </a:rPr>
                        <a:t>ー</a:t>
                      </a:r>
                      <a:r>
                        <a:rPr kumimoji="1" lang="en-US" altLang="ja-JP" sz="7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eiryo UI" panose="020B0604030504040204" pitchFamily="50" charset="-128"/>
                        </a:rPr>
                        <a:t>6/3</a:t>
                      </a:r>
                      <a:r>
                        <a:rPr kumimoji="1" lang="ja-JP" altLang="en-US" sz="7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en-US" altLang="ja-JP" sz="7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eiryo UI" panose="020B0604030504040204" pitchFamily="50" charset="-128"/>
                        </a:rPr>
                        <a:t>41</a:t>
                      </a:r>
                      <a:r>
                        <a:rPr kumimoji="1" lang="ja-JP" altLang="en-US" sz="7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eiryo UI" panose="020B0604030504040204" pitchFamily="50" charset="-128"/>
                        </a:rPr>
                        <a:t>日間）</a:t>
                      </a:r>
                      <a:endParaRPr kumimoji="1" lang="en-US" altLang="ja-JP" sz="7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txBody>
                  <a:tcPr marL="36000" marT="0" marB="0" anchor="ctr">
                    <a:lnL>
                      <a:noFill/>
                    </a:lnL>
                    <a:lnR>
                      <a:noFill/>
                    </a:lnR>
                    <a:lnT w="12700" cap="flat" cmpd="sng" algn="ctr">
                      <a:solidFill>
                        <a:schemeClr val="accent1"/>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700" b="0" i="0" u="none" strike="noStrike" kern="1200" cap="none" spc="0" normalizeH="0" baseline="0" noProof="0" dirty="0" err="1">
                          <a:ln>
                            <a:noFill/>
                          </a:ln>
                          <a:solidFill>
                            <a:schemeClr val="tx1"/>
                          </a:solidFill>
                          <a:effectLst/>
                          <a:uLnTx/>
                          <a:uFillTx/>
                          <a:latin typeface="Meiryo UI" panose="020B0604030504040204" pitchFamily="50" charset="-128"/>
                          <a:ea typeface="Meiryo UI" panose="020B0604030504040204" pitchFamily="50" charset="-128"/>
                          <a:cs typeface="Meiryo UI" panose="020B0604030504040204" pitchFamily="50" charset="-128"/>
                        </a:rPr>
                        <a:t>ー</a:t>
                      </a:r>
                      <a:endParaRPr kumimoji="1" lang="en-US" altLang="ja-JP" sz="7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txBody>
                  <a:tcPr marL="36000" marT="0" marB="0" anchor="ctr">
                    <a:lnL>
                      <a:noFill/>
                    </a:lnL>
                    <a:lnT w="12700" cap="flat" cmpd="sng" algn="ctr">
                      <a:solidFill>
                        <a:schemeClr val="accent1"/>
                      </a:solid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10001"/>
                  </a:ext>
                </a:extLst>
              </a:tr>
              <a:tr h="466619">
                <a:tc>
                  <a:txBody>
                    <a:bodyPr/>
                    <a:lstStyle/>
                    <a:p>
                      <a:pPr algn="ctr"/>
                      <a:r>
                        <a:rPr kumimoji="1" lang="ja-JP" altLang="en-US" sz="9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規制開始時毒量</a:t>
                      </a:r>
                      <a:endParaRPr kumimoji="1" lang="en-US" altLang="ja-JP" sz="9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algn="ctr"/>
                      <a:r>
                        <a:rPr kumimoji="1" lang="ja-JP" altLang="en-US" sz="8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a:t>
                      </a:r>
                      <a:r>
                        <a:rPr kumimoji="1" lang="en-US" altLang="ja-JP" sz="8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MU/g</a:t>
                      </a:r>
                      <a:r>
                        <a:rPr kumimoji="1" lang="ja-JP" altLang="en-US" sz="8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a:t>
                      </a:r>
                      <a:endParaRPr kumimoji="1" lang="en-US" altLang="ja-JP" sz="8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txBody>
                  <a:tcPr marL="36000" marT="0" marB="0" anchor="ctr">
                    <a:lnR>
                      <a:noFill/>
                    </a:lnR>
                    <a:lnT w="12700" cap="flat" cmpd="sng" algn="ctr">
                      <a:no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a:txBody>
                    <a:bodyPr/>
                    <a:lstStyle/>
                    <a:p>
                      <a:pPr algn="ctr"/>
                      <a:r>
                        <a:rPr kumimoji="1" lang="en-US" altLang="ja-JP" sz="9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11</a:t>
                      </a:r>
                    </a:p>
                  </a:txBody>
                  <a:tcPr marL="36000" marT="0" marB="0" anchor="ctr">
                    <a:lnL>
                      <a:noFill/>
                    </a:lnL>
                    <a:lnR>
                      <a:noFill/>
                    </a:lnR>
                    <a:lnT w="12700" cap="flat" cmpd="sng" algn="ctr">
                      <a:no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a:txBody>
                    <a:bodyPr/>
                    <a:lstStyle/>
                    <a:p>
                      <a:pPr marL="85725" marR="0" lvl="0" indent="-85725" algn="ctr" defTabSz="914400" rtl="0" eaLnBrk="1" fontAlgn="auto" latinLnBrk="0" hangingPunct="1">
                        <a:lnSpc>
                          <a:spcPct val="100000"/>
                        </a:lnSpc>
                        <a:spcBef>
                          <a:spcPts val="0"/>
                        </a:spcBef>
                        <a:spcAft>
                          <a:spcPts val="0"/>
                        </a:spcAft>
                        <a:buClrTx/>
                        <a:buSzTx/>
                        <a:buFontTx/>
                        <a:buNone/>
                        <a:tabLst/>
                        <a:defRPr/>
                      </a:pPr>
                      <a:r>
                        <a:rPr kumimoji="1" lang="en-US" altLang="ja-JP" sz="8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eiryo UI" panose="020B0604030504040204" pitchFamily="50" charset="-128"/>
                        </a:rPr>
                        <a:t>4.9</a:t>
                      </a:r>
                    </a:p>
                  </a:txBody>
                  <a:tcPr marL="36000" marT="0" marB="0" anchor="ctr">
                    <a:lnL>
                      <a:noFill/>
                    </a:lnL>
                    <a:lnR>
                      <a:noFill/>
                    </a:lnR>
                    <a:lnT w="12700" cap="flat" cmpd="sng" algn="ctr">
                      <a:no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a:txBody>
                    <a:bodyPr/>
                    <a:lstStyle/>
                    <a:p>
                      <a:pPr marL="85725" marR="0" lvl="0" indent="-85725" algn="ctr" defTabSz="914400" rtl="0" eaLnBrk="1" fontAlgn="auto" latinLnBrk="0" hangingPunct="1">
                        <a:lnSpc>
                          <a:spcPct val="100000"/>
                        </a:lnSpc>
                        <a:spcBef>
                          <a:spcPts val="0"/>
                        </a:spcBef>
                        <a:spcAft>
                          <a:spcPts val="0"/>
                        </a:spcAft>
                        <a:buClrTx/>
                        <a:buSzTx/>
                        <a:buFontTx/>
                        <a:buNone/>
                        <a:tabLst/>
                        <a:defRPr/>
                      </a:pPr>
                      <a:r>
                        <a:rPr kumimoji="1" lang="en-US" altLang="ja-JP" sz="8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eiryo UI" panose="020B0604030504040204" pitchFamily="50" charset="-128"/>
                        </a:rPr>
                        <a:t>4.7</a:t>
                      </a:r>
                    </a:p>
                  </a:txBody>
                  <a:tcPr marL="36000" marT="0" marB="0" anchor="ctr">
                    <a:lnL>
                      <a:noFill/>
                    </a:lnL>
                    <a:lnR>
                      <a:noFill/>
                    </a:lnR>
                    <a:lnT w="12700" cap="flat" cmpd="sng" algn="ctr">
                      <a:no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a:txBody>
                    <a:bodyPr/>
                    <a:lstStyle/>
                    <a:p>
                      <a:pPr marL="85725" marR="0" lvl="0" indent="-85725" algn="ctr" defTabSz="914400" rtl="0" eaLnBrk="1" fontAlgn="auto" latinLnBrk="0" hangingPunct="1">
                        <a:lnSpc>
                          <a:spcPct val="100000"/>
                        </a:lnSpc>
                        <a:spcBef>
                          <a:spcPts val="0"/>
                        </a:spcBef>
                        <a:spcAft>
                          <a:spcPts val="0"/>
                        </a:spcAft>
                        <a:buClrTx/>
                        <a:buSzTx/>
                        <a:buFontTx/>
                        <a:buNone/>
                        <a:tabLst/>
                        <a:defRPr/>
                      </a:pPr>
                      <a:r>
                        <a:rPr kumimoji="1" lang="ja-JP" altLang="en-US" sz="800" b="0" i="0" u="none" strike="noStrike" kern="1200" cap="none" spc="0" normalizeH="0" baseline="0" noProof="0" dirty="0" err="1">
                          <a:ln>
                            <a:noFill/>
                          </a:ln>
                          <a:solidFill>
                            <a:schemeClr val="tx1"/>
                          </a:solidFill>
                          <a:effectLst/>
                          <a:uLnTx/>
                          <a:uFillTx/>
                          <a:latin typeface="Meiryo UI" panose="020B0604030504040204" pitchFamily="50" charset="-128"/>
                          <a:ea typeface="Meiryo UI" panose="020B0604030504040204" pitchFamily="50" charset="-128"/>
                          <a:cs typeface="Meiryo UI" panose="020B0604030504040204" pitchFamily="50" charset="-128"/>
                        </a:rPr>
                        <a:t>ー</a:t>
                      </a:r>
                      <a:endParaRPr kumimoji="1" lang="en-US" altLang="ja-JP" sz="800" b="0" i="0" u="none" strike="noStrike" kern="1200" cap="none" spc="0" normalizeH="0" baseline="0" noProof="0" dirty="0">
                        <a:ln>
                          <a:noFill/>
                        </a:ln>
                        <a:solidFill>
                          <a:schemeClr val="tx1"/>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txBody>
                  <a:tcPr marL="36000" marT="0" marB="0" anchor="ctr">
                    <a:lnL>
                      <a:noFill/>
                    </a:lnL>
                    <a:lnT w="12700" cap="flat" cmpd="sng" algn="ctr">
                      <a:noFill/>
                      <a:prstDash val="solid"/>
                      <a:round/>
                      <a:headEnd type="none" w="med" len="med"/>
                      <a:tailEnd type="none" w="med" len="med"/>
                    </a:lnT>
                    <a:lnB w="12700" cap="flat" cmpd="sng" algn="ctr">
                      <a:solidFill>
                        <a:schemeClr val="accent1"/>
                      </a:solidFill>
                      <a:prstDash val="solid"/>
                      <a:round/>
                      <a:headEnd type="none" w="med" len="med"/>
                      <a:tailEnd type="none" w="med" len="med"/>
                    </a:lnB>
                  </a:tcPr>
                </a:tc>
                <a:extLst>
                  <a:ext uri="{0D108BD9-81ED-4DB2-BD59-A6C34878D82A}">
                    <a16:rowId xmlns:a16="http://schemas.microsoft.com/office/drawing/2014/main" val="10002"/>
                  </a:ext>
                </a:extLst>
              </a:tr>
            </a:tbl>
          </a:graphicData>
        </a:graphic>
      </p:graphicFrame>
      <p:cxnSp>
        <p:nvCxnSpPr>
          <p:cNvPr id="13" name="直線コネクタ 12">
            <a:extLst>
              <a:ext uri="{FF2B5EF4-FFF2-40B4-BE49-F238E27FC236}">
                <a16:creationId xmlns:a16="http://schemas.microsoft.com/office/drawing/2014/main" id="{AE717453-24A3-40F4-B26E-2A89AAB256E0}"/>
              </a:ext>
            </a:extLst>
          </p:cNvPr>
          <p:cNvCxnSpPr/>
          <p:nvPr/>
        </p:nvCxnSpPr>
        <p:spPr>
          <a:xfrm>
            <a:off x="343219" y="4592960"/>
            <a:ext cx="6171561" cy="0"/>
          </a:xfrm>
          <a:prstGeom prst="line">
            <a:avLst/>
          </a:prstGeom>
          <a:ln w="44450" cmpd="dbl">
            <a:solidFill>
              <a:schemeClr val="tx1"/>
            </a:solidFill>
          </a:ln>
        </p:spPr>
        <p:style>
          <a:lnRef idx="1">
            <a:schemeClr val="accent1"/>
          </a:lnRef>
          <a:fillRef idx="0">
            <a:schemeClr val="accent1"/>
          </a:fillRef>
          <a:effectRef idx="0">
            <a:schemeClr val="accent1"/>
          </a:effectRef>
          <a:fontRef idx="minor">
            <a:schemeClr val="tx1"/>
          </a:fontRef>
        </p:style>
      </p:cxnSp>
      <p:sp>
        <p:nvSpPr>
          <p:cNvPr id="3" name="スライド番号プレースホルダー 2">
            <a:extLst>
              <a:ext uri="{FF2B5EF4-FFF2-40B4-BE49-F238E27FC236}">
                <a16:creationId xmlns:a16="http://schemas.microsoft.com/office/drawing/2014/main" id="{C9D84379-2143-4302-81F5-1CE1DEEBC959}"/>
              </a:ext>
            </a:extLst>
          </p:cNvPr>
          <p:cNvSpPr>
            <a:spLocks noGrp="1"/>
          </p:cNvSpPr>
          <p:nvPr>
            <p:ph type="sldNum" sz="quarter" idx="12"/>
          </p:nvPr>
        </p:nvSpPr>
        <p:spPr>
          <a:xfrm>
            <a:off x="2628899" y="9574566"/>
            <a:ext cx="1600200" cy="331434"/>
          </a:xfrm>
        </p:spPr>
        <p:txBody>
          <a:bodyPr/>
          <a:lstStyle/>
          <a:p>
            <a:pPr algn="ctr"/>
            <a:fld id="{831CA8E7-D69B-4FB5-B8F3-0C5F199F2C37}" type="slidenum">
              <a:rPr kumimoji="1" lang="ja-JP" altLang="en-US" smtClean="0"/>
              <a:pPr algn="ctr"/>
              <a:t>24</a:t>
            </a:fld>
            <a:endParaRPr kumimoji="1" lang="ja-JP" altLang="en-US"/>
          </a:p>
        </p:txBody>
      </p:sp>
      <p:sp>
        <p:nvSpPr>
          <p:cNvPr id="22" name="テキスト ボックス 2">
            <a:extLst>
              <a:ext uri="{FF2B5EF4-FFF2-40B4-BE49-F238E27FC236}">
                <a16:creationId xmlns:a16="http://schemas.microsoft.com/office/drawing/2014/main" id="{57BAA4A5-D29B-452F-84EF-46FF041918E5}"/>
              </a:ext>
            </a:extLst>
          </p:cNvPr>
          <p:cNvSpPr txBox="1">
            <a:spLocks noChangeArrowheads="1"/>
          </p:cNvSpPr>
          <p:nvPr/>
        </p:nvSpPr>
        <p:spPr bwMode="auto">
          <a:xfrm>
            <a:off x="531135" y="4908107"/>
            <a:ext cx="648000" cy="360000"/>
          </a:xfrm>
          <a:prstGeom prst="roundRect">
            <a:avLst>
              <a:gd name="adj" fmla="val 24293"/>
            </a:avLst>
          </a:prstGeom>
          <a:solidFill>
            <a:srgbClr val="000099"/>
          </a:solidFill>
          <a:ln w="9525">
            <a:noFill/>
            <a:miter lim="800000"/>
            <a:headEnd/>
            <a:tailEnd/>
          </a:ln>
        </p:spPr>
        <p:txBody>
          <a:bodyPr rot="0" vert="horz" wrap="square" lIns="91440" tIns="45720" rIns="91440" bIns="45720" anchor="ctr" anchorCtr="0">
            <a:noAutofit/>
          </a:bodyPr>
          <a:lstStyle/>
          <a:p>
            <a:pPr algn="ctr">
              <a:spcAft>
                <a:spcPts val="0"/>
              </a:spcAft>
            </a:pPr>
            <a:r>
              <a:rPr lang="ja-JP" altLang="en-US" sz="900" b="1" kern="100" dirty="0">
                <a:solidFill>
                  <a:schemeClr val="bg1"/>
                </a:solidFill>
                <a:effectLst/>
                <a:latin typeface="Meiryo UI" panose="020B0604030504040204" pitchFamily="50" charset="-128"/>
                <a:ea typeface="Meiryo UI" panose="020B0604030504040204" pitchFamily="50" charset="-128"/>
                <a:cs typeface="Meiryo UI" panose="020B0604030504040204" pitchFamily="50" charset="-128"/>
              </a:rPr>
              <a:t>施策</a:t>
            </a:r>
            <a:r>
              <a:rPr lang="en-US" altLang="ja-JP" sz="900" b="1" kern="100"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28</a:t>
            </a:r>
            <a:endParaRPr lang="ja-JP" sz="1050" kern="100" dirty="0">
              <a:solidFill>
                <a:schemeClr val="bg1"/>
              </a:solidFill>
              <a:effectLst/>
              <a:latin typeface="Meiryo UI" panose="020B0604030504040204" pitchFamily="50" charset="-128"/>
              <a:ea typeface="Meiryo UI" panose="020B0604030504040204" pitchFamily="50" charset="-128"/>
              <a:cs typeface="Meiryo UI" panose="020B0604030504040204" pitchFamily="50" charset="-128"/>
            </a:endParaRPr>
          </a:p>
        </p:txBody>
      </p:sp>
      <p:sp>
        <p:nvSpPr>
          <p:cNvPr id="23" name="テキスト ボックス 22">
            <a:extLst>
              <a:ext uri="{FF2B5EF4-FFF2-40B4-BE49-F238E27FC236}">
                <a16:creationId xmlns:a16="http://schemas.microsoft.com/office/drawing/2014/main" id="{8C4D0249-73E0-4A9B-B3CA-9902C138654F}"/>
              </a:ext>
            </a:extLst>
          </p:cNvPr>
          <p:cNvSpPr txBox="1"/>
          <p:nvPr/>
        </p:nvSpPr>
        <p:spPr>
          <a:xfrm>
            <a:off x="1239946" y="4934442"/>
            <a:ext cx="1428596" cy="261610"/>
          </a:xfrm>
          <a:prstGeom prst="rect">
            <a:avLst/>
          </a:prstGeom>
          <a:noFill/>
        </p:spPr>
        <p:txBody>
          <a:bodyPr wrap="none" rtlCol="0">
            <a:spAutoFit/>
          </a:bodyPr>
          <a:lstStyle/>
          <a:p>
            <a:r>
              <a:rPr lang="ja-JP" altLang="en-US" sz="1100" b="1" dirty="0"/>
              <a:t>漁港の効率的な利用</a:t>
            </a:r>
          </a:p>
        </p:txBody>
      </p:sp>
      <p:sp>
        <p:nvSpPr>
          <p:cNvPr id="25" name="テキスト ボックス 24">
            <a:extLst>
              <a:ext uri="{FF2B5EF4-FFF2-40B4-BE49-F238E27FC236}">
                <a16:creationId xmlns:a16="http://schemas.microsoft.com/office/drawing/2014/main" id="{5A00517A-29B0-4737-AFB9-84BB2BE492AE}"/>
              </a:ext>
            </a:extLst>
          </p:cNvPr>
          <p:cNvSpPr txBox="1"/>
          <p:nvPr/>
        </p:nvSpPr>
        <p:spPr>
          <a:xfrm>
            <a:off x="460686" y="8223373"/>
            <a:ext cx="5784514" cy="707886"/>
          </a:xfrm>
          <a:prstGeom prst="rect">
            <a:avLst/>
          </a:prstGeom>
          <a:noFill/>
        </p:spPr>
        <p:txBody>
          <a:bodyPr wrap="square" rtlCol="0">
            <a:spAutoFit/>
          </a:bodyPr>
          <a:lstStyle/>
          <a:p>
            <a:r>
              <a:rPr lang="en-US" altLang="ja-JP" sz="1000" b="1" u="sng" dirty="0">
                <a:latin typeface="Meiryo UI" panose="020B0604030504040204" pitchFamily="50" charset="-128"/>
                <a:ea typeface="Meiryo UI" panose="020B0604030504040204" pitchFamily="50" charset="-128"/>
                <a:cs typeface="Meiryo UI" panose="020B0604030504040204" pitchFamily="50" charset="-128"/>
              </a:rPr>
              <a:t>【</a:t>
            </a:r>
            <a:r>
              <a:rPr lang="ja-JP" altLang="en-US" sz="1000" b="1" u="sng" dirty="0">
                <a:latin typeface="Meiryo UI" panose="020B0604030504040204" pitchFamily="50" charset="-128"/>
                <a:ea typeface="Meiryo UI" panose="020B0604030504040204" pitchFamily="50" charset="-128"/>
                <a:cs typeface="Meiryo UI" panose="020B0604030504040204" pitchFamily="50" charset="-128"/>
              </a:rPr>
              <a:t>令和</a:t>
            </a:r>
            <a:r>
              <a:rPr lang="en-US" altLang="ja-JP" sz="1000" b="1" u="sng" dirty="0">
                <a:latin typeface="Meiryo UI" panose="020B0604030504040204" pitchFamily="50" charset="-128"/>
                <a:ea typeface="Meiryo UI" panose="020B0604030504040204" pitchFamily="50" charset="-128"/>
                <a:cs typeface="Meiryo UI" panose="020B0604030504040204" pitchFamily="50" charset="-128"/>
              </a:rPr>
              <a:t>8</a:t>
            </a:r>
            <a:r>
              <a:rPr lang="ja-JP" altLang="en-US" sz="1000" b="1" u="sng" dirty="0">
                <a:latin typeface="Meiryo UI" panose="020B0604030504040204" pitchFamily="50" charset="-128"/>
                <a:ea typeface="Meiryo UI" panose="020B0604030504040204" pitchFamily="50" charset="-128"/>
                <a:cs typeface="Meiryo UI" panose="020B0604030504040204" pitchFamily="50" charset="-128"/>
              </a:rPr>
              <a:t>年度取組予定</a:t>
            </a:r>
            <a:r>
              <a:rPr lang="en-US" altLang="ja-JP" sz="1000" b="1" u="sng" dirty="0">
                <a:latin typeface="Meiryo UI" panose="020B0604030504040204" pitchFamily="50" charset="-128"/>
                <a:ea typeface="Meiryo UI" panose="020B0604030504040204" pitchFamily="50" charset="-128"/>
                <a:cs typeface="Meiryo UI" panose="020B0604030504040204" pitchFamily="50" charset="-128"/>
              </a:rPr>
              <a:t>】</a:t>
            </a:r>
            <a:endParaRPr lang="ja-JP" altLang="en-US" sz="1000" b="1" u="sng"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000" dirty="0">
                <a:latin typeface="Meiryo UI" panose="020B0604030504040204" pitchFamily="50" charset="-128"/>
                <a:ea typeface="Meiryo UI" panose="020B0604030504040204" pitchFamily="50" charset="-128"/>
                <a:cs typeface="Meiryo UI" panose="020B0604030504040204" pitchFamily="50" charset="-128"/>
              </a:rPr>
              <a:t>　</a:t>
            </a:r>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a:p>
            <a:r>
              <a:rPr lang="en-US" altLang="ja-JP" sz="1000" dirty="0">
                <a:latin typeface="Meiryo UI" panose="020B0604030504040204" pitchFamily="50" charset="-128"/>
                <a:ea typeface="Meiryo UI" panose="020B0604030504040204" pitchFamily="50" charset="-128"/>
                <a:cs typeface="Meiryo UI" panose="020B0604030504040204" pitchFamily="50" charset="-128"/>
              </a:rPr>
              <a:t>  </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 ・漁港を移管できる状態にするため、問題点の改善に向けた対策の検討や必要な工事費の算定等を行い、</a:t>
            </a:r>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000" dirty="0">
                <a:latin typeface="Meiryo UI" panose="020B0604030504040204" pitchFamily="50" charset="-128"/>
                <a:ea typeface="Meiryo UI" panose="020B0604030504040204" pitchFamily="50" charset="-128"/>
                <a:cs typeface="Meiryo UI" panose="020B0604030504040204" pitchFamily="50" charset="-128"/>
              </a:rPr>
              <a:t>　　関係市町との協議を進める。</a:t>
            </a:r>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29" name="テキスト ボックス 28">
            <a:extLst>
              <a:ext uri="{FF2B5EF4-FFF2-40B4-BE49-F238E27FC236}">
                <a16:creationId xmlns:a16="http://schemas.microsoft.com/office/drawing/2014/main" id="{804DADB8-3A18-412A-9746-274E28C46087}"/>
              </a:ext>
            </a:extLst>
          </p:cNvPr>
          <p:cNvSpPr txBox="1"/>
          <p:nvPr/>
        </p:nvSpPr>
        <p:spPr>
          <a:xfrm>
            <a:off x="452798" y="5511641"/>
            <a:ext cx="5952402" cy="707886"/>
          </a:xfrm>
          <a:prstGeom prst="rect">
            <a:avLst/>
          </a:prstGeom>
          <a:noFill/>
        </p:spPr>
        <p:txBody>
          <a:bodyPr wrap="square" rtlCol="0">
            <a:spAutoFit/>
          </a:bodyPr>
          <a:lstStyle/>
          <a:p>
            <a:r>
              <a:rPr lang="en-US" altLang="ja-JP" sz="1000" b="1" u="sng" dirty="0">
                <a:latin typeface="Meiryo UI" panose="020B0604030504040204" pitchFamily="50" charset="-128"/>
                <a:ea typeface="Meiryo UI" panose="020B0604030504040204" pitchFamily="50" charset="-128"/>
                <a:cs typeface="Meiryo UI" panose="020B0604030504040204" pitchFamily="50" charset="-128"/>
              </a:rPr>
              <a:t>【</a:t>
            </a:r>
            <a:r>
              <a:rPr lang="ja-JP" altLang="en-US" sz="1000" b="1" u="sng" dirty="0">
                <a:latin typeface="Meiryo UI" panose="020B0604030504040204" pitchFamily="50" charset="-128"/>
                <a:ea typeface="Meiryo UI" panose="020B0604030504040204" pitchFamily="50" charset="-128"/>
                <a:cs typeface="Meiryo UI" panose="020B0604030504040204" pitchFamily="50" charset="-128"/>
              </a:rPr>
              <a:t>令和</a:t>
            </a:r>
            <a:r>
              <a:rPr lang="en-US" altLang="ja-JP" sz="1000" b="1" u="sng" dirty="0">
                <a:latin typeface="Meiryo UI" panose="020B0604030504040204" pitchFamily="50" charset="-128"/>
                <a:ea typeface="Meiryo UI" panose="020B0604030504040204" pitchFamily="50" charset="-128"/>
                <a:cs typeface="Meiryo UI" panose="020B0604030504040204" pitchFamily="50" charset="-128"/>
              </a:rPr>
              <a:t>7</a:t>
            </a:r>
            <a:r>
              <a:rPr lang="ja-JP" altLang="en-US" sz="1000" b="1" u="sng" dirty="0">
                <a:latin typeface="Meiryo UI" panose="020B0604030504040204" pitchFamily="50" charset="-128"/>
                <a:ea typeface="Meiryo UI" panose="020B0604030504040204" pitchFamily="50" charset="-128"/>
                <a:cs typeface="Meiryo UI" panose="020B0604030504040204" pitchFamily="50" charset="-128"/>
              </a:rPr>
              <a:t>年度実績</a:t>
            </a:r>
            <a:r>
              <a:rPr lang="en-US" altLang="ja-JP" sz="1000" b="1" u="sng" dirty="0">
                <a:latin typeface="Meiryo UI" panose="020B0604030504040204" pitchFamily="50" charset="-128"/>
                <a:ea typeface="Meiryo UI" panose="020B0604030504040204" pitchFamily="50" charset="-128"/>
                <a:cs typeface="Meiryo UI" panose="020B0604030504040204" pitchFamily="50" charset="-128"/>
              </a:rPr>
              <a:t>】</a:t>
            </a:r>
            <a:endParaRPr lang="ja-JP" altLang="en-US" sz="1000" b="1" u="sng" dirty="0">
              <a:latin typeface="Meiryo UI" panose="020B0604030504040204" pitchFamily="50" charset="-128"/>
              <a:ea typeface="Meiryo UI" panose="020B0604030504040204" pitchFamily="50" charset="-128"/>
              <a:cs typeface="Meiryo UI" panose="020B0604030504040204" pitchFamily="50" charset="-128"/>
            </a:endParaRPr>
          </a:p>
          <a:p>
            <a:pPr marL="126000" indent="-64800" algn="just"/>
            <a:r>
              <a:rPr lang="ja-JP" altLang="en-US" sz="1000" dirty="0">
                <a:latin typeface="Meiryo UI" panose="020B0604030504040204" pitchFamily="50" charset="-128"/>
                <a:ea typeface="Meiryo UI" panose="020B0604030504040204" pitchFamily="50" charset="-128"/>
                <a:cs typeface="Meiryo UI" panose="020B0604030504040204" pitchFamily="50" charset="-128"/>
              </a:rPr>
              <a:t>　</a:t>
            </a:r>
          </a:p>
          <a:p>
            <a:pPr marL="126000" indent="-64800" algn="just"/>
            <a:r>
              <a:rPr lang="ja-JP" altLang="en-US" sz="1000" dirty="0">
                <a:latin typeface="Meiryo UI" panose="020B0604030504040204" pitchFamily="50" charset="-128"/>
                <a:ea typeface="Meiryo UI" panose="020B0604030504040204" pitchFamily="50" charset="-128"/>
                <a:cs typeface="Meiryo UI" panose="020B0604030504040204" pitchFamily="50" charset="-128"/>
              </a:rPr>
              <a:t>　・</a:t>
            </a:r>
            <a:r>
              <a:rPr kumimoji="1" lang="ja-JP" altLang="en-US" sz="1000" dirty="0">
                <a:latin typeface="Meiryo UI" panose="020B0604030504040204" pitchFamily="50" charset="-128"/>
                <a:ea typeface="Meiryo UI" panose="020B0604030504040204" pitchFamily="50" charset="-128"/>
                <a:cs typeface="Meiryo UI" panose="020B0604030504040204" pitchFamily="50" charset="-128"/>
              </a:rPr>
              <a:t>第</a:t>
            </a:r>
            <a:r>
              <a:rPr kumimoji="1" lang="en-US" altLang="ja-JP" sz="1000" dirty="0">
                <a:latin typeface="Meiryo UI" panose="020B0604030504040204" pitchFamily="50" charset="-128"/>
                <a:ea typeface="Meiryo UI" panose="020B0604030504040204" pitchFamily="50" charset="-128"/>
                <a:cs typeface="Meiryo UI" panose="020B0604030504040204" pitchFamily="50" charset="-128"/>
              </a:rPr>
              <a:t>1</a:t>
            </a:r>
            <a:r>
              <a:rPr kumimoji="1" lang="ja-JP" altLang="en-US" sz="1000" dirty="0">
                <a:latin typeface="Meiryo UI" panose="020B0604030504040204" pitchFamily="50" charset="-128"/>
                <a:ea typeface="Meiryo UI" panose="020B0604030504040204" pitchFamily="50" charset="-128"/>
                <a:cs typeface="Meiryo UI" panose="020B0604030504040204" pitchFamily="50" charset="-128"/>
              </a:rPr>
              <a:t>種漁港の市町移管について、高石漁港</a:t>
            </a:r>
            <a:r>
              <a:rPr kumimoji="1" lang="en-US" altLang="ja-JP" sz="1000" dirty="0">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000" dirty="0">
                <a:latin typeface="Meiryo UI" panose="020B0604030504040204" pitchFamily="50" charset="-128"/>
                <a:ea typeface="Meiryo UI" panose="020B0604030504040204" pitchFamily="50" charset="-128"/>
                <a:cs typeface="Meiryo UI" panose="020B0604030504040204" pitchFamily="50" charset="-128"/>
              </a:rPr>
              <a:t>令和２年４月に高石市に移管</a:t>
            </a:r>
            <a:r>
              <a:rPr kumimoji="1" lang="en-US" altLang="ja-JP" sz="1000" dirty="0">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000" dirty="0">
                <a:latin typeface="Meiryo UI" panose="020B0604030504040204" pitchFamily="50" charset="-128"/>
                <a:ea typeface="Meiryo UI" panose="020B0604030504040204" pitchFamily="50" charset="-128"/>
                <a:cs typeface="Meiryo UI" panose="020B0604030504040204" pitchFamily="50" charset="-128"/>
              </a:rPr>
              <a:t>に続き、漁港の</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移管に必要な</a:t>
            </a:r>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a:p>
            <a:pPr marL="126000" indent="-64800" algn="just"/>
            <a:r>
              <a:rPr lang="ja-JP" altLang="en-US" sz="1000" dirty="0">
                <a:latin typeface="Meiryo UI" panose="020B0604030504040204" pitchFamily="50" charset="-128"/>
                <a:ea typeface="Meiryo UI" panose="020B0604030504040204" pitchFamily="50" charset="-128"/>
                <a:cs typeface="Meiryo UI" panose="020B0604030504040204" pitchFamily="50" charset="-128"/>
              </a:rPr>
              <a:t>　 問題点の改善に向け現状の調査を行い関係市町との調整等を行った。</a:t>
            </a:r>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p:txBody>
      </p:sp>
      <p:pic>
        <p:nvPicPr>
          <p:cNvPr id="31" name="図 30" descr="屋外, 水, 草, ボート が含まれている画像&#10;&#10;自動的に生成された説明">
            <a:extLst>
              <a:ext uri="{FF2B5EF4-FFF2-40B4-BE49-F238E27FC236}">
                <a16:creationId xmlns:a16="http://schemas.microsoft.com/office/drawing/2014/main" id="{C90DC59D-4264-4B27-8137-F7B6A13BB9AF}"/>
              </a:ext>
            </a:extLst>
          </p:cNvPr>
          <p:cNvPicPr/>
          <p:nvPr/>
        </p:nvPicPr>
        <p:blipFill>
          <a:blip r:embed="rId2" cstate="print">
            <a:extLst>
              <a:ext uri="{28A0092B-C50C-407E-A947-70E740481C1C}">
                <a14:useLocalDpi xmlns:a14="http://schemas.microsoft.com/office/drawing/2010/main" val="0"/>
              </a:ext>
            </a:extLst>
          </a:blip>
          <a:stretch>
            <a:fillRect/>
          </a:stretch>
        </p:blipFill>
        <p:spPr>
          <a:xfrm>
            <a:off x="2549976" y="6310821"/>
            <a:ext cx="1737788" cy="1299934"/>
          </a:xfrm>
          <a:prstGeom prst="rect">
            <a:avLst/>
          </a:prstGeom>
          <a:ln>
            <a:noFill/>
          </a:ln>
        </p:spPr>
      </p:pic>
      <p:sp>
        <p:nvSpPr>
          <p:cNvPr id="19" name="テキスト ボックス 29">
            <a:extLst>
              <a:ext uri="{FF2B5EF4-FFF2-40B4-BE49-F238E27FC236}">
                <a16:creationId xmlns:a16="http://schemas.microsoft.com/office/drawing/2014/main" id="{E4FE2904-E5BF-4809-A1E4-8E8F131A32EB}"/>
              </a:ext>
            </a:extLst>
          </p:cNvPr>
          <p:cNvSpPr txBox="1"/>
          <p:nvPr/>
        </p:nvSpPr>
        <p:spPr>
          <a:xfrm>
            <a:off x="2492896" y="7686114"/>
            <a:ext cx="1972482" cy="369332"/>
          </a:xfrm>
          <a:prstGeom prst="rect">
            <a:avLst/>
          </a:prstGeom>
          <a:noFill/>
        </p:spPr>
        <p:txBody>
          <a:bodyPr wrap="square">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lang="ja-JP" altLang="en-US" sz="900" b="1" dirty="0">
                <a:latin typeface="Meiryo UI" panose="020B0604030504040204" pitchFamily="50" charset="-128"/>
                <a:ea typeface="Meiryo UI" panose="020B0604030504040204" pitchFamily="50" charset="-128"/>
                <a:cs typeface="Meiryo UI" panose="020B0604030504040204" pitchFamily="50" charset="-128"/>
              </a:rPr>
              <a:t>漁港移管に向けた問題点の確認</a:t>
            </a:r>
          </a:p>
          <a:p>
            <a:r>
              <a:rPr lang="ja-JP" altLang="en-US" sz="900" b="1" dirty="0">
                <a:latin typeface="Meiryo UI" panose="020B0604030504040204" pitchFamily="50" charset="-128"/>
                <a:ea typeface="Meiryo UI" panose="020B0604030504040204" pitchFamily="50" charset="-128"/>
                <a:cs typeface="Meiryo UI" panose="020B0604030504040204" pitchFamily="50" charset="-128"/>
              </a:rPr>
              <a:t>（例：深日漁港における浸水）</a:t>
            </a:r>
            <a:endParaRPr lang="ja-JP" altLang="en-US" sz="900" b="1" dirty="0"/>
          </a:p>
        </p:txBody>
      </p:sp>
    </p:spTree>
    <p:extLst>
      <p:ext uri="{BB962C8B-B14F-4D97-AF65-F5344CB8AC3E}">
        <p14:creationId xmlns:p14="http://schemas.microsoft.com/office/powerpoint/2010/main" val="145073691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 name="テキスト ボックス 2"/>
          <p:cNvSpPr txBox="1">
            <a:spLocks noChangeArrowheads="1"/>
          </p:cNvSpPr>
          <p:nvPr/>
        </p:nvSpPr>
        <p:spPr bwMode="auto">
          <a:xfrm>
            <a:off x="565461" y="560512"/>
            <a:ext cx="648000" cy="360000"/>
          </a:xfrm>
          <a:prstGeom prst="roundRect">
            <a:avLst>
              <a:gd name="adj" fmla="val 24293"/>
            </a:avLst>
          </a:prstGeom>
          <a:solidFill>
            <a:srgbClr val="000099"/>
          </a:solidFill>
          <a:ln w="9525">
            <a:noFill/>
            <a:miter lim="800000"/>
            <a:headEnd/>
            <a:tailEnd/>
          </a:ln>
        </p:spPr>
        <p:txBody>
          <a:bodyPr rot="0" vert="horz" wrap="square" lIns="91440" tIns="45720" rIns="91440" bIns="45720" anchor="ctr" anchorCtr="0">
            <a:noAutofit/>
          </a:bodyPr>
          <a:lstStyle/>
          <a:p>
            <a:pPr algn="ctr">
              <a:spcAft>
                <a:spcPts val="0"/>
              </a:spcAft>
            </a:pPr>
            <a:r>
              <a:rPr lang="ja-JP" altLang="en-US" sz="900" b="1" kern="100" dirty="0">
                <a:solidFill>
                  <a:schemeClr val="bg1"/>
                </a:solidFill>
                <a:effectLst/>
                <a:latin typeface="Meiryo UI" panose="020B0604030504040204" pitchFamily="50" charset="-128"/>
                <a:ea typeface="Meiryo UI" panose="020B0604030504040204" pitchFamily="50" charset="-128"/>
                <a:cs typeface="Meiryo UI" panose="020B0604030504040204" pitchFamily="50" charset="-128"/>
              </a:rPr>
              <a:t>施策</a:t>
            </a:r>
            <a:r>
              <a:rPr lang="en-US" altLang="ja-JP" sz="900" b="1" kern="100"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29</a:t>
            </a:r>
            <a:endParaRPr lang="ja-JP" sz="1050" kern="100" dirty="0">
              <a:solidFill>
                <a:schemeClr val="bg1"/>
              </a:solidFill>
              <a:effectLst/>
              <a:latin typeface="Meiryo UI" panose="020B0604030504040204" pitchFamily="50" charset="-128"/>
              <a:ea typeface="Meiryo UI" panose="020B0604030504040204" pitchFamily="50" charset="-128"/>
              <a:cs typeface="Meiryo UI" panose="020B0604030504040204" pitchFamily="50" charset="-128"/>
            </a:endParaRPr>
          </a:p>
        </p:txBody>
      </p:sp>
      <p:sp>
        <p:nvSpPr>
          <p:cNvPr id="71" name="テキスト ボックス 70"/>
          <p:cNvSpPr txBox="1"/>
          <p:nvPr/>
        </p:nvSpPr>
        <p:spPr>
          <a:xfrm>
            <a:off x="1213460" y="620633"/>
            <a:ext cx="3991879" cy="261610"/>
          </a:xfrm>
          <a:prstGeom prst="rect">
            <a:avLst/>
          </a:prstGeom>
          <a:noFill/>
        </p:spPr>
        <p:txBody>
          <a:bodyPr wrap="square" rtlCol="0">
            <a:spAutoFit/>
          </a:bodyPr>
          <a:lstStyle/>
          <a:p>
            <a:r>
              <a:rPr lang="ja-JP" altLang="en-US" sz="1100" b="1" dirty="0"/>
              <a:t>コイヘルペスウイルス病等魚病のまん延防止のための対策徹底</a:t>
            </a:r>
          </a:p>
        </p:txBody>
      </p:sp>
      <p:cxnSp>
        <p:nvCxnSpPr>
          <p:cNvPr id="16" name="直線コネクタ 15">
            <a:extLst>
              <a:ext uri="{FF2B5EF4-FFF2-40B4-BE49-F238E27FC236}">
                <a16:creationId xmlns:a16="http://schemas.microsoft.com/office/drawing/2014/main" id="{5C2CF0F2-516C-43ED-9FCC-EE9994CA54EC}"/>
              </a:ext>
            </a:extLst>
          </p:cNvPr>
          <p:cNvCxnSpPr/>
          <p:nvPr/>
        </p:nvCxnSpPr>
        <p:spPr>
          <a:xfrm>
            <a:off x="404664" y="4785622"/>
            <a:ext cx="6171561" cy="0"/>
          </a:xfrm>
          <a:prstGeom prst="line">
            <a:avLst/>
          </a:prstGeom>
          <a:ln w="44450" cmpd="dbl">
            <a:solidFill>
              <a:schemeClr val="tx1"/>
            </a:solidFill>
          </a:ln>
        </p:spPr>
        <p:style>
          <a:lnRef idx="1">
            <a:schemeClr val="accent1"/>
          </a:lnRef>
          <a:fillRef idx="0">
            <a:schemeClr val="accent1"/>
          </a:fillRef>
          <a:effectRef idx="0">
            <a:schemeClr val="accent1"/>
          </a:effectRef>
          <a:fontRef idx="minor">
            <a:schemeClr val="tx1"/>
          </a:fontRef>
        </p:style>
      </p:cxnSp>
      <p:sp>
        <p:nvSpPr>
          <p:cNvPr id="17" name="テキスト ボックス 2">
            <a:extLst>
              <a:ext uri="{FF2B5EF4-FFF2-40B4-BE49-F238E27FC236}">
                <a16:creationId xmlns:a16="http://schemas.microsoft.com/office/drawing/2014/main" id="{4A80FDD9-0E20-427F-9EE2-CCCA97D7CC65}"/>
              </a:ext>
            </a:extLst>
          </p:cNvPr>
          <p:cNvSpPr txBox="1">
            <a:spLocks noChangeArrowheads="1"/>
          </p:cNvSpPr>
          <p:nvPr/>
        </p:nvSpPr>
        <p:spPr bwMode="auto">
          <a:xfrm>
            <a:off x="548680" y="5194216"/>
            <a:ext cx="648000" cy="360000"/>
          </a:xfrm>
          <a:prstGeom prst="roundRect">
            <a:avLst>
              <a:gd name="adj" fmla="val 24293"/>
            </a:avLst>
          </a:prstGeom>
          <a:solidFill>
            <a:srgbClr val="000099"/>
          </a:solidFill>
          <a:ln w="9525">
            <a:noFill/>
            <a:miter lim="800000"/>
            <a:headEnd/>
            <a:tailEnd/>
          </a:ln>
        </p:spPr>
        <p:txBody>
          <a:bodyPr rot="0" vert="horz" wrap="square" lIns="91440" tIns="45720" rIns="91440" bIns="45720" anchor="ctr" anchorCtr="0">
            <a:noAutofit/>
          </a:bodyPr>
          <a:lstStyle/>
          <a:p>
            <a:pPr algn="ctr">
              <a:spcAft>
                <a:spcPts val="0"/>
              </a:spcAft>
            </a:pPr>
            <a:r>
              <a:rPr lang="ja-JP" altLang="en-US" sz="900" b="1" kern="100" dirty="0">
                <a:solidFill>
                  <a:schemeClr val="bg1"/>
                </a:solidFill>
                <a:effectLst/>
                <a:latin typeface="Meiryo UI" panose="020B0604030504040204" pitchFamily="50" charset="-128"/>
                <a:ea typeface="Meiryo UI" panose="020B0604030504040204" pitchFamily="50" charset="-128"/>
                <a:cs typeface="Meiryo UI" panose="020B0604030504040204" pitchFamily="50" charset="-128"/>
              </a:rPr>
              <a:t>施策</a:t>
            </a:r>
            <a:r>
              <a:rPr lang="en-US" altLang="ja-JP" sz="900" b="1" kern="100"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30</a:t>
            </a:r>
            <a:endParaRPr lang="ja-JP" sz="1050" kern="100" dirty="0">
              <a:solidFill>
                <a:schemeClr val="bg1"/>
              </a:solidFill>
              <a:effectLst/>
              <a:latin typeface="Meiryo UI" panose="020B0604030504040204" pitchFamily="50" charset="-128"/>
              <a:ea typeface="Meiryo UI" panose="020B0604030504040204" pitchFamily="50" charset="-128"/>
              <a:cs typeface="Meiryo UI" panose="020B0604030504040204" pitchFamily="50" charset="-128"/>
            </a:endParaRPr>
          </a:p>
        </p:txBody>
      </p:sp>
      <p:sp>
        <p:nvSpPr>
          <p:cNvPr id="18" name="テキスト ボックス 17">
            <a:extLst>
              <a:ext uri="{FF2B5EF4-FFF2-40B4-BE49-F238E27FC236}">
                <a16:creationId xmlns:a16="http://schemas.microsoft.com/office/drawing/2014/main" id="{AA57C0FA-BFB3-4D13-994B-CE5A304442D2}"/>
              </a:ext>
            </a:extLst>
          </p:cNvPr>
          <p:cNvSpPr txBox="1"/>
          <p:nvPr/>
        </p:nvSpPr>
        <p:spPr>
          <a:xfrm>
            <a:off x="1196680" y="5259936"/>
            <a:ext cx="3869970" cy="261610"/>
          </a:xfrm>
          <a:prstGeom prst="rect">
            <a:avLst/>
          </a:prstGeom>
          <a:noFill/>
        </p:spPr>
        <p:txBody>
          <a:bodyPr wrap="none" rtlCol="0">
            <a:spAutoFit/>
          </a:bodyPr>
          <a:lstStyle/>
          <a:p>
            <a:r>
              <a:rPr lang="ja-JP" altLang="en-US" sz="1100" b="1" dirty="0"/>
              <a:t>内水面漁業及び養殖業に被害をもたらすカワウ等の対策の推進</a:t>
            </a:r>
          </a:p>
        </p:txBody>
      </p:sp>
      <p:sp>
        <p:nvSpPr>
          <p:cNvPr id="19" name="テキスト ボックス 18">
            <a:extLst>
              <a:ext uri="{FF2B5EF4-FFF2-40B4-BE49-F238E27FC236}">
                <a16:creationId xmlns:a16="http://schemas.microsoft.com/office/drawing/2014/main" id="{59F17224-9B29-4A89-A0E1-A78A4448FFC5}"/>
              </a:ext>
            </a:extLst>
          </p:cNvPr>
          <p:cNvSpPr txBox="1"/>
          <p:nvPr/>
        </p:nvSpPr>
        <p:spPr>
          <a:xfrm>
            <a:off x="548680" y="5854249"/>
            <a:ext cx="6002433" cy="707886"/>
          </a:xfrm>
          <a:prstGeom prst="rect">
            <a:avLst/>
          </a:prstGeom>
          <a:noFill/>
        </p:spPr>
        <p:txBody>
          <a:bodyPr wrap="square" rtlCol="0">
            <a:spAutoFit/>
          </a:bodyPr>
          <a:lstStyle/>
          <a:p>
            <a:r>
              <a:rPr lang="en-US" altLang="ja-JP" sz="1000" b="1" u="sng" dirty="0">
                <a:latin typeface="Meiryo UI" panose="020B0604030504040204" pitchFamily="50" charset="-128"/>
                <a:ea typeface="Meiryo UI" panose="020B0604030504040204" pitchFamily="50" charset="-128"/>
                <a:cs typeface="Meiryo UI" panose="020B0604030504040204" pitchFamily="50" charset="-128"/>
              </a:rPr>
              <a:t>【</a:t>
            </a:r>
            <a:r>
              <a:rPr lang="ja-JP" altLang="en-US" sz="1000" b="1" u="sng" dirty="0">
                <a:latin typeface="Meiryo UI" panose="020B0604030504040204" pitchFamily="50" charset="-128"/>
                <a:ea typeface="Meiryo UI" panose="020B0604030504040204" pitchFamily="50" charset="-128"/>
                <a:cs typeface="Meiryo UI" panose="020B0604030504040204" pitchFamily="50" charset="-128"/>
              </a:rPr>
              <a:t>令和</a:t>
            </a:r>
            <a:r>
              <a:rPr lang="en-US" altLang="ja-JP" sz="1000" b="1" u="sng" dirty="0">
                <a:latin typeface="Meiryo UI" panose="020B0604030504040204" pitchFamily="50" charset="-128"/>
                <a:ea typeface="Meiryo UI" panose="020B0604030504040204" pitchFamily="50" charset="-128"/>
                <a:cs typeface="Meiryo UI" panose="020B0604030504040204" pitchFamily="50" charset="-128"/>
              </a:rPr>
              <a:t>7</a:t>
            </a:r>
            <a:r>
              <a:rPr lang="ja-JP" altLang="en-US" sz="1000" b="1" u="sng" dirty="0">
                <a:latin typeface="Meiryo UI" panose="020B0604030504040204" pitchFamily="50" charset="-128"/>
                <a:ea typeface="Meiryo UI" panose="020B0604030504040204" pitchFamily="50" charset="-128"/>
                <a:cs typeface="Meiryo UI" panose="020B0604030504040204" pitchFamily="50" charset="-128"/>
              </a:rPr>
              <a:t>年度実績</a:t>
            </a:r>
            <a:r>
              <a:rPr lang="en-US" altLang="ja-JP" sz="1000" b="1" u="sng" dirty="0">
                <a:latin typeface="Meiryo UI" panose="020B0604030504040204" pitchFamily="50" charset="-128"/>
                <a:ea typeface="Meiryo UI" panose="020B0604030504040204" pitchFamily="50" charset="-128"/>
                <a:cs typeface="Meiryo UI" panose="020B0604030504040204" pitchFamily="50" charset="-128"/>
              </a:rPr>
              <a:t>】</a:t>
            </a:r>
            <a:endParaRPr lang="ja-JP" altLang="en-US" sz="1000" b="1" u="sng"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000" dirty="0">
                <a:latin typeface="Meiryo UI" panose="020B0604030504040204" pitchFamily="50" charset="-128"/>
                <a:ea typeface="Meiryo UI" panose="020B0604030504040204" pitchFamily="50" charset="-128"/>
                <a:cs typeface="Meiryo UI" panose="020B0604030504040204" pitchFamily="50" charset="-128"/>
              </a:rPr>
              <a:t>　 ・カワウについては、府県の境界を越えて集団移動し、府内のため池で養殖⿂を捕⾷される等の被害が深刻である</a:t>
            </a:r>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000" dirty="0">
                <a:latin typeface="Meiryo UI" panose="020B0604030504040204" pitchFamily="50" charset="-128"/>
                <a:ea typeface="Meiryo UI" panose="020B0604030504040204" pitchFamily="50" charset="-128"/>
                <a:cs typeface="Meiryo UI" panose="020B0604030504040204" pitchFamily="50" charset="-128"/>
              </a:rPr>
              <a:t>　　ことから、関⻄広域連合と提携し、⽣息状況・被害状況等のモニタリング調査などを行った。</a:t>
            </a:r>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000" dirty="0">
                <a:latin typeface="Meiryo UI" panose="020B0604030504040204" pitchFamily="50" charset="-128"/>
                <a:ea typeface="Meiryo UI" panose="020B0604030504040204" pitchFamily="50" charset="-128"/>
                <a:cs typeface="Meiryo UI" panose="020B0604030504040204" pitchFamily="50" charset="-128"/>
              </a:rPr>
              <a:t>　　た。　</a:t>
            </a:r>
          </a:p>
        </p:txBody>
      </p:sp>
      <p:sp>
        <p:nvSpPr>
          <p:cNvPr id="20" name="テキスト ボックス 19">
            <a:extLst>
              <a:ext uri="{FF2B5EF4-FFF2-40B4-BE49-F238E27FC236}">
                <a16:creationId xmlns:a16="http://schemas.microsoft.com/office/drawing/2014/main" id="{5A329C2C-B3F3-4308-8C1C-F6EC03F4D185}"/>
              </a:ext>
            </a:extLst>
          </p:cNvPr>
          <p:cNvSpPr txBox="1"/>
          <p:nvPr/>
        </p:nvSpPr>
        <p:spPr>
          <a:xfrm>
            <a:off x="554716" y="6708775"/>
            <a:ext cx="6021509" cy="692497"/>
          </a:xfrm>
          <a:prstGeom prst="rect">
            <a:avLst/>
          </a:prstGeom>
          <a:noFill/>
        </p:spPr>
        <p:txBody>
          <a:bodyPr wrap="square" rtlCol="0">
            <a:spAutoFit/>
          </a:bodyPr>
          <a:lstStyle/>
          <a:p>
            <a:r>
              <a:rPr lang="en-US" altLang="ja-JP" sz="1000" b="1" u="sng" dirty="0">
                <a:latin typeface="Meiryo UI" panose="020B0604030504040204" pitchFamily="50" charset="-128"/>
                <a:ea typeface="Meiryo UI" panose="020B0604030504040204" pitchFamily="50" charset="-128"/>
                <a:cs typeface="Meiryo UI" panose="020B0604030504040204" pitchFamily="50" charset="-128"/>
              </a:rPr>
              <a:t>【</a:t>
            </a:r>
            <a:r>
              <a:rPr lang="ja-JP" altLang="en-US" sz="1000" b="1" u="sng" dirty="0">
                <a:latin typeface="Meiryo UI" panose="020B0604030504040204" pitchFamily="50" charset="-128"/>
                <a:ea typeface="Meiryo UI" panose="020B0604030504040204" pitchFamily="50" charset="-128"/>
                <a:cs typeface="Meiryo UI" panose="020B0604030504040204" pitchFamily="50" charset="-128"/>
              </a:rPr>
              <a:t>令和</a:t>
            </a:r>
            <a:r>
              <a:rPr lang="en-US" altLang="ja-JP" sz="1000" b="1" u="sng" dirty="0">
                <a:latin typeface="Meiryo UI" panose="020B0604030504040204" pitchFamily="50" charset="-128"/>
                <a:ea typeface="Meiryo UI" panose="020B0604030504040204" pitchFamily="50" charset="-128"/>
                <a:cs typeface="Meiryo UI" panose="020B0604030504040204" pitchFamily="50" charset="-128"/>
              </a:rPr>
              <a:t>8</a:t>
            </a:r>
            <a:r>
              <a:rPr lang="ja-JP" altLang="en-US" sz="1000" b="1" u="sng" dirty="0">
                <a:latin typeface="Meiryo UI" panose="020B0604030504040204" pitchFamily="50" charset="-128"/>
                <a:ea typeface="Meiryo UI" panose="020B0604030504040204" pitchFamily="50" charset="-128"/>
                <a:cs typeface="Meiryo UI" panose="020B0604030504040204" pitchFamily="50" charset="-128"/>
              </a:rPr>
              <a:t>年度取組予定</a:t>
            </a:r>
            <a:r>
              <a:rPr lang="en-US" altLang="ja-JP" sz="1000" b="1" u="sng" dirty="0">
                <a:latin typeface="Meiryo UI" panose="020B0604030504040204" pitchFamily="50" charset="-128"/>
                <a:ea typeface="Meiryo UI" panose="020B0604030504040204" pitchFamily="50" charset="-128"/>
                <a:cs typeface="Meiryo UI" panose="020B0604030504040204" pitchFamily="50" charset="-128"/>
              </a:rPr>
              <a:t>】</a:t>
            </a:r>
            <a:endParaRPr lang="ja-JP" altLang="en-US" sz="1000" b="1" u="sng"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000" dirty="0">
                <a:latin typeface="Meiryo UI" panose="020B0604030504040204" pitchFamily="50" charset="-128"/>
                <a:ea typeface="Meiryo UI" panose="020B0604030504040204" pitchFamily="50" charset="-128"/>
                <a:cs typeface="Meiryo UI" panose="020B0604030504040204" pitchFamily="50" charset="-128"/>
              </a:rPr>
              <a:t>　 ・カワウへの対策については、引き続き関西広域連合等に参画し、近隣府県及び環農水研とともに、広域的、一体</a:t>
            </a:r>
          </a:p>
          <a:p>
            <a:r>
              <a:rPr lang="ja-JP" altLang="en-US" sz="1000" dirty="0">
                <a:latin typeface="Meiryo UI" panose="020B0604030504040204" pitchFamily="50" charset="-128"/>
                <a:ea typeface="Meiryo UI" panose="020B0604030504040204" pitchFamily="50" charset="-128"/>
                <a:cs typeface="Meiryo UI" panose="020B0604030504040204" pitchFamily="50" charset="-128"/>
              </a:rPr>
              <a:t>　　 的にモニタリング等を行う。　</a:t>
            </a:r>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a:p>
            <a:endParaRPr lang="en-US" altLang="ja-JP" sz="900" b="1"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3" name="スライド番号プレースホルダー 2">
            <a:extLst>
              <a:ext uri="{FF2B5EF4-FFF2-40B4-BE49-F238E27FC236}">
                <a16:creationId xmlns:a16="http://schemas.microsoft.com/office/drawing/2014/main" id="{63D95405-3057-44BE-9B8B-8AEEBC80EC1D}"/>
              </a:ext>
            </a:extLst>
          </p:cNvPr>
          <p:cNvSpPr>
            <a:spLocks noGrp="1"/>
          </p:cNvSpPr>
          <p:nvPr>
            <p:ph type="sldNum" sz="quarter" idx="12"/>
          </p:nvPr>
        </p:nvSpPr>
        <p:spPr>
          <a:xfrm>
            <a:off x="2770742" y="9482569"/>
            <a:ext cx="1600200" cy="423431"/>
          </a:xfrm>
        </p:spPr>
        <p:txBody>
          <a:bodyPr/>
          <a:lstStyle/>
          <a:p>
            <a:pPr algn="ctr"/>
            <a:fld id="{831CA8E7-D69B-4FB5-B8F3-0C5F199F2C37}" type="slidenum">
              <a:rPr kumimoji="1" lang="ja-JP" altLang="en-US" smtClean="0"/>
              <a:pPr algn="ctr"/>
              <a:t>25</a:t>
            </a:fld>
            <a:endParaRPr kumimoji="1" lang="ja-JP" altLang="en-US" dirty="0"/>
          </a:p>
        </p:txBody>
      </p:sp>
      <p:sp>
        <p:nvSpPr>
          <p:cNvPr id="24" name="テキスト ボックス 23">
            <a:extLst>
              <a:ext uri="{FF2B5EF4-FFF2-40B4-BE49-F238E27FC236}">
                <a16:creationId xmlns:a16="http://schemas.microsoft.com/office/drawing/2014/main" id="{3E3B26D4-A4C9-43D0-8CF1-F7F0017E5752}"/>
              </a:ext>
            </a:extLst>
          </p:cNvPr>
          <p:cNvSpPr txBox="1"/>
          <p:nvPr/>
        </p:nvSpPr>
        <p:spPr>
          <a:xfrm>
            <a:off x="565460" y="1030774"/>
            <a:ext cx="6010765" cy="1323439"/>
          </a:xfrm>
          <a:prstGeom prst="rect">
            <a:avLst/>
          </a:prstGeom>
          <a:noFill/>
        </p:spPr>
        <p:txBody>
          <a:bodyPr wrap="square" rtlCol="0">
            <a:spAutoFit/>
          </a:bodyPr>
          <a:lstStyle/>
          <a:p>
            <a:r>
              <a:rPr lang="en-US" altLang="ja-JP" sz="1000" b="1" u="sng" dirty="0">
                <a:latin typeface="Meiryo UI" panose="020B0604030504040204" pitchFamily="50" charset="-128"/>
                <a:ea typeface="Meiryo UI" panose="020B0604030504040204" pitchFamily="50" charset="-128"/>
                <a:cs typeface="Meiryo UI" panose="020B0604030504040204" pitchFamily="50" charset="-128"/>
              </a:rPr>
              <a:t>【</a:t>
            </a:r>
            <a:r>
              <a:rPr lang="ja-JP" altLang="en-US" sz="1000" b="1" u="sng" dirty="0">
                <a:latin typeface="Meiryo UI" panose="020B0604030504040204" pitchFamily="50" charset="-128"/>
                <a:ea typeface="Meiryo UI" panose="020B0604030504040204" pitchFamily="50" charset="-128"/>
                <a:cs typeface="Meiryo UI" panose="020B0604030504040204" pitchFamily="50" charset="-128"/>
              </a:rPr>
              <a:t>令和</a:t>
            </a:r>
            <a:r>
              <a:rPr lang="en-US" altLang="ja-JP" sz="1000" b="1" u="sng" dirty="0">
                <a:latin typeface="Meiryo UI" panose="020B0604030504040204" pitchFamily="50" charset="-128"/>
                <a:ea typeface="Meiryo UI" panose="020B0604030504040204" pitchFamily="50" charset="-128"/>
                <a:cs typeface="Meiryo UI" panose="020B0604030504040204" pitchFamily="50" charset="-128"/>
              </a:rPr>
              <a:t>7</a:t>
            </a:r>
            <a:r>
              <a:rPr lang="ja-JP" altLang="en-US" sz="1000" b="1" u="sng" dirty="0">
                <a:latin typeface="Meiryo UI" panose="020B0604030504040204" pitchFamily="50" charset="-128"/>
                <a:ea typeface="Meiryo UI" panose="020B0604030504040204" pitchFamily="50" charset="-128"/>
                <a:cs typeface="Meiryo UI" panose="020B0604030504040204" pitchFamily="50" charset="-128"/>
              </a:rPr>
              <a:t>年度実績</a:t>
            </a:r>
            <a:r>
              <a:rPr lang="en-US" altLang="ja-JP" sz="1000" b="1" u="sng" dirty="0">
                <a:latin typeface="Meiryo UI" panose="020B0604030504040204" pitchFamily="50" charset="-128"/>
                <a:ea typeface="Meiryo UI" panose="020B0604030504040204" pitchFamily="50" charset="-128"/>
                <a:cs typeface="Meiryo UI" panose="020B0604030504040204" pitchFamily="50" charset="-128"/>
              </a:rPr>
              <a:t>】</a:t>
            </a:r>
            <a:endParaRPr lang="ja-JP" altLang="en-US" sz="1000" b="1" u="sng" dirty="0">
              <a:latin typeface="Meiryo UI" panose="020B0604030504040204" pitchFamily="50" charset="-128"/>
              <a:ea typeface="Meiryo UI" panose="020B0604030504040204" pitchFamily="50" charset="-128"/>
              <a:cs typeface="Meiryo UI" panose="020B0604030504040204" pitchFamily="50" charset="-128"/>
            </a:endParaRPr>
          </a:p>
          <a:p>
            <a:pPr marL="126000" indent="-64800" algn="just"/>
            <a:r>
              <a:rPr lang="ja-JP" altLang="en-US" sz="1000" dirty="0">
                <a:latin typeface="Meiryo UI" panose="020B0604030504040204" pitchFamily="50" charset="-128"/>
                <a:ea typeface="Meiryo UI" panose="020B0604030504040204" pitchFamily="50" charset="-128"/>
                <a:cs typeface="Meiryo UI" panose="020B0604030504040204" pitchFamily="50" charset="-128"/>
              </a:rPr>
              <a:t>　・</a:t>
            </a:r>
            <a:r>
              <a:rPr kumimoji="1" lang="ja-JP" altLang="en-US" sz="1000" dirty="0">
                <a:latin typeface="Meiryo UI" panose="020B0604030504040204" pitchFamily="50" charset="-128"/>
                <a:ea typeface="Meiryo UI" panose="020B0604030504040204" pitchFamily="50" charset="-128"/>
                <a:cs typeface="Meiryo UI" panose="020B0604030504040204" pitchFamily="50" charset="-128"/>
              </a:rPr>
              <a:t>特定疾病がまん延すると、カワチブナ等の養殖生産物に重大な損害を与えるおそれがあるため、疾病監視や防疫</a:t>
            </a:r>
          </a:p>
          <a:p>
            <a:pPr marL="126000" indent="-64800" algn="just"/>
            <a:r>
              <a:rPr lang="ja-JP" altLang="en-US" sz="1000" dirty="0">
                <a:latin typeface="Meiryo UI" panose="020B0604030504040204" pitchFamily="50" charset="-128"/>
                <a:ea typeface="Meiryo UI" panose="020B0604030504040204" pitchFamily="50" charset="-128"/>
                <a:cs typeface="Meiryo UI" panose="020B0604030504040204" pitchFamily="50" charset="-128"/>
              </a:rPr>
              <a:t>　 </a:t>
            </a:r>
            <a:r>
              <a:rPr kumimoji="1" lang="ja-JP" altLang="en-US" sz="1000" dirty="0">
                <a:latin typeface="Meiryo UI" panose="020B0604030504040204" pitchFamily="50" charset="-128"/>
                <a:ea typeface="Meiryo UI" panose="020B0604030504040204" pitchFamily="50" charset="-128"/>
                <a:cs typeface="Meiryo UI" panose="020B0604030504040204" pitchFamily="50" charset="-128"/>
              </a:rPr>
              <a:t>指導等のまん延防止対策を徹底した。</a:t>
            </a:r>
            <a:endParaRPr kumimoji="1" lang="en-US" altLang="ja-JP" sz="1000" dirty="0">
              <a:latin typeface="Meiryo UI" panose="020B0604030504040204" pitchFamily="50" charset="-128"/>
              <a:ea typeface="Meiryo UI" panose="020B0604030504040204" pitchFamily="50" charset="-128"/>
              <a:cs typeface="Meiryo UI" panose="020B0604030504040204" pitchFamily="50" charset="-128"/>
            </a:endParaRPr>
          </a:p>
          <a:p>
            <a:pPr marL="126000" indent="-64800" algn="just"/>
            <a:r>
              <a:rPr lang="ja-JP" altLang="en-US" sz="1000" dirty="0">
                <a:latin typeface="Meiryo UI" panose="020B0604030504040204" pitchFamily="50" charset="-128"/>
                <a:ea typeface="Meiryo UI" panose="020B0604030504040204" pitchFamily="50" charset="-128"/>
                <a:cs typeface="Meiryo UI" panose="020B0604030504040204" pitchFamily="50" charset="-128"/>
              </a:rPr>
              <a:t>　・コイヘルペスウイルス病は、現在でも国内で発生している特定疾病であることから、</a:t>
            </a:r>
            <a:r>
              <a:rPr kumimoji="1" lang="ja-JP" altLang="en-US" sz="1000" dirty="0">
                <a:latin typeface="Meiryo UI" panose="020B0604030504040204" pitchFamily="50" charset="-128"/>
                <a:ea typeface="Meiryo UI" panose="020B0604030504040204" pitchFamily="50" charset="-128"/>
                <a:cs typeface="Meiryo UI" panose="020B0604030504040204" pitchFamily="50" charset="-128"/>
              </a:rPr>
              <a:t>異常水質の連絡等でコイの大　</a:t>
            </a:r>
          </a:p>
          <a:p>
            <a:pPr marL="126000" indent="-64800" algn="just"/>
            <a:r>
              <a:rPr lang="ja-JP" altLang="en-US" sz="1000" dirty="0">
                <a:latin typeface="Meiryo UI" panose="020B0604030504040204" pitchFamily="50" charset="-128"/>
                <a:ea typeface="Meiryo UI" panose="020B0604030504040204" pitchFamily="50" charset="-128"/>
                <a:cs typeface="Meiryo UI" panose="020B0604030504040204" pitchFamily="50" charset="-128"/>
              </a:rPr>
              <a:t>　　</a:t>
            </a:r>
            <a:r>
              <a:rPr kumimoji="1" lang="ja-JP" altLang="en-US" sz="1000" dirty="0">
                <a:latin typeface="Meiryo UI" panose="020B0604030504040204" pitchFamily="50" charset="-128"/>
                <a:ea typeface="Meiryo UI" panose="020B0604030504040204" pitchFamily="50" charset="-128"/>
                <a:cs typeface="Meiryo UI" panose="020B0604030504040204" pitchFamily="50" charset="-128"/>
              </a:rPr>
              <a:t>量へい死があった場合は、写真や現地で状況確認を行い、</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コイヘルペスウイルス病</a:t>
            </a:r>
            <a:r>
              <a:rPr kumimoji="1" lang="ja-JP" altLang="en-US" sz="1000" dirty="0">
                <a:latin typeface="Meiryo UI" panose="020B0604030504040204" pitchFamily="50" charset="-128"/>
                <a:ea typeface="Meiryo UI" panose="020B0604030504040204" pitchFamily="50" charset="-128"/>
                <a:cs typeface="Meiryo UI" panose="020B0604030504040204" pitchFamily="50" charset="-128"/>
              </a:rPr>
              <a:t>が疑われる場合は、生物多様</a:t>
            </a:r>
          </a:p>
          <a:p>
            <a:pPr marL="126000" indent="-64800" algn="just"/>
            <a:r>
              <a:rPr lang="ja-JP" altLang="en-US" sz="1000" dirty="0">
                <a:latin typeface="Meiryo UI" panose="020B0604030504040204" pitchFamily="50" charset="-128"/>
                <a:ea typeface="Meiryo UI" panose="020B0604030504040204" pitchFamily="50" charset="-128"/>
                <a:cs typeface="Meiryo UI" panose="020B0604030504040204" pitchFamily="50" charset="-128"/>
              </a:rPr>
              <a:t>　　</a:t>
            </a:r>
            <a:r>
              <a:rPr kumimoji="1" lang="ja-JP" altLang="en-US" sz="1000" dirty="0">
                <a:latin typeface="Meiryo UI" panose="020B0604030504040204" pitchFamily="50" charset="-128"/>
                <a:ea typeface="Meiryo UI" panose="020B0604030504040204" pitchFamily="50" charset="-128"/>
                <a:cs typeface="Meiryo UI" panose="020B0604030504040204" pitchFamily="50" charset="-128"/>
              </a:rPr>
              <a:t>性センターで一次検査を行う体制を確保した。</a:t>
            </a:r>
            <a:endParaRPr kumimoji="1" lang="en-US" altLang="ja-JP" sz="1000" dirty="0">
              <a:latin typeface="Meiryo UI" panose="020B0604030504040204" pitchFamily="50" charset="-128"/>
              <a:ea typeface="Meiryo UI" panose="020B0604030504040204" pitchFamily="50" charset="-128"/>
              <a:cs typeface="Meiryo UI" panose="020B0604030504040204" pitchFamily="50" charset="-128"/>
            </a:endParaRPr>
          </a:p>
          <a:p>
            <a:pPr marL="126000" indent="-64800" algn="just"/>
            <a:r>
              <a:rPr lang="ja-JP" altLang="en-US" sz="1000" dirty="0">
                <a:latin typeface="Meiryo UI" panose="020B0604030504040204" pitchFamily="50" charset="-128"/>
                <a:ea typeface="Meiryo UI" panose="020B0604030504040204" pitchFamily="50" charset="-128"/>
                <a:cs typeface="Meiryo UI" panose="020B0604030504040204" pitchFamily="50" charset="-128"/>
              </a:rPr>
              <a:t>　・その他の特定疾病については、検査体制の確保に併せ、万一、府内で発生を確認した場合に被害を最小限に</a:t>
            </a:r>
          </a:p>
          <a:p>
            <a:pPr marL="126000" indent="-64800" algn="just"/>
            <a:r>
              <a:rPr lang="ja-JP" altLang="en-US" sz="1000" dirty="0">
                <a:latin typeface="Meiryo UI" panose="020B0604030504040204" pitchFamily="50" charset="-128"/>
                <a:ea typeface="Meiryo UI" panose="020B0604030504040204" pitchFamily="50" charset="-128"/>
                <a:cs typeface="Meiryo UI" panose="020B0604030504040204" pitchFamily="50" charset="-128"/>
              </a:rPr>
              <a:t> 　抑えるための措置を迅速に講じた。</a:t>
            </a:r>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25" name="テキスト ボックス 24">
            <a:extLst>
              <a:ext uri="{FF2B5EF4-FFF2-40B4-BE49-F238E27FC236}">
                <a16:creationId xmlns:a16="http://schemas.microsoft.com/office/drawing/2014/main" id="{CEBCBB1C-9D66-4765-99F0-7B94BE2615A5}"/>
              </a:ext>
            </a:extLst>
          </p:cNvPr>
          <p:cNvSpPr txBox="1"/>
          <p:nvPr/>
        </p:nvSpPr>
        <p:spPr>
          <a:xfrm>
            <a:off x="565460" y="3899312"/>
            <a:ext cx="6103900" cy="846386"/>
          </a:xfrm>
          <a:prstGeom prst="rect">
            <a:avLst/>
          </a:prstGeom>
          <a:noFill/>
        </p:spPr>
        <p:txBody>
          <a:bodyPr wrap="square" rtlCol="0">
            <a:spAutoFit/>
          </a:bodyPr>
          <a:lstStyle/>
          <a:p>
            <a:r>
              <a:rPr lang="en-US" altLang="ja-JP" sz="1000" b="1" u="sng" dirty="0">
                <a:latin typeface="Meiryo UI" panose="020B0604030504040204" pitchFamily="50" charset="-128"/>
                <a:ea typeface="Meiryo UI" panose="020B0604030504040204" pitchFamily="50" charset="-128"/>
                <a:cs typeface="Meiryo UI" panose="020B0604030504040204" pitchFamily="50" charset="-128"/>
              </a:rPr>
              <a:t>【</a:t>
            </a:r>
            <a:r>
              <a:rPr lang="ja-JP" altLang="en-US" sz="1000" b="1" u="sng" dirty="0">
                <a:latin typeface="Meiryo UI" panose="020B0604030504040204" pitchFamily="50" charset="-128"/>
                <a:ea typeface="Meiryo UI" panose="020B0604030504040204" pitchFamily="50" charset="-128"/>
                <a:cs typeface="Meiryo UI" panose="020B0604030504040204" pitchFamily="50" charset="-128"/>
              </a:rPr>
              <a:t>令和</a:t>
            </a:r>
            <a:r>
              <a:rPr lang="en-US" altLang="ja-JP" sz="1000" b="1" u="sng" dirty="0">
                <a:latin typeface="Meiryo UI" panose="020B0604030504040204" pitchFamily="50" charset="-128"/>
                <a:ea typeface="Meiryo UI" panose="020B0604030504040204" pitchFamily="50" charset="-128"/>
                <a:cs typeface="Meiryo UI" panose="020B0604030504040204" pitchFamily="50" charset="-128"/>
              </a:rPr>
              <a:t>8</a:t>
            </a:r>
            <a:r>
              <a:rPr lang="ja-JP" altLang="en-US" sz="1000" b="1" u="sng" dirty="0">
                <a:latin typeface="Meiryo UI" panose="020B0604030504040204" pitchFamily="50" charset="-128"/>
                <a:ea typeface="Meiryo UI" panose="020B0604030504040204" pitchFamily="50" charset="-128"/>
                <a:cs typeface="Meiryo UI" panose="020B0604030504040204" pitchFamily="50" charset="-128"/>
              </a:rPr>
              <a:t>年度取組予定</a:t>
            </a:r>
            <a:r>
              <a:rPr lang="en-US" altLang="ja-JP" sz="1000" b="1" u="sng" dirty="0">
                <a:latin typeface="Meiryo UI" panose="020B0604030504040204" pitchFamily="50" charset="-128"/>
                <a:ea typeface="Meiryo UI" panose="020B0604030504040204" pitchFamily="50" charset="-128"/>
                <a:cs typeface="Meiryo UI" panose="020B0604030504040204" pitchFamily="50" charset="-128"/>
              </a:rPr>
              <a:t>】</a:t>
            </a:r>
            <a:endParaRPr lang="ja-JP" altLang="en-US" sz="1000" b="1" u="sng"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000" dirty="0">
                <a:latin typeface="Meiryo UI" panose="020B0604030504040204" pitchFamily="50" charset="-128"/>
                <a:ea typeface="Meiryo UI" panose="020B0604030504040204" pitchFamily="50" charset="-128"/>
                <a:cs typeface="Meiryo UI" panose="020B0604030504040204" pitchFamily="50" charset="-128"/>
              </a:rPr>
              <a:t>　 ・引き続き、コイヘルペスについては、生物多様性Ｃと連携しながら、検査体制を確立していくとともに、他の特定疾病</a:t>
            </a:r>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a:p>
            <a:r>
              <a:rPr lang="en-US" altLang="ja-JP" sz="1000" dirty="0">
                <a:latin typeface="Meiryo UI" panose="020B0604030504040204" pitchFamily="50" charset="-128"/>
                <a:ea typeface="Meiryo UI" panose="020B0604030504040204" pitchFamily="50" charset="-128"/>
                <a:cs typeface="Meiryo UI" panose="020B0604030504040204" pitchFamily="50" charset="-128"/>
              </a:rPr>
              <a:t>   </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　について、早期発見、早期対策が講じられるよう、状況把握に努める。</a:t>
            </a:r>
          </a:p>
          <a:p>
            <a:r>
              <a:rPr lang="ja-JP" altLang="en-US" sz="1000" dirty="0">
                <a:latin typeface="Meiryo UI" panose="020B0604030504040204" pitchFamily="50" charset="-128"/>
                <a:ea typeface="Meiryo UI" panose="020B0604030504040204" pitchFamily="50" charset="-128"/>
                <a:cs typeface="Meiryo UI" panose="020B0604030504040204" pitchFamily="50" charset="-128"/>
              </a:rPr>
              <a:t>　　</a:t>
            </a:r>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a:p>
            <a:endParaRPr lang="en-US" altLang="ja-JP" sz="900" b="1"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26" name="テキスト ボックス 25">
            <a:extLst>
              <a:ext uri="{FF2B5EF4-FFF2-40B4-BE49-F238E27FC236}">
                <a16:creationId xmlns:a16="http://schemas.microsoft.com/office/drawing/2014/main" id="{798DB3FD-6F24-44BC-AB19-0A0A5C939FBE}"/>
              </a:ext>
            </a:extLst>
          </p:cNvPr>
          <p:cNvSpPr txBox="1"/>
          <p:nvPr/>
        </p:nvSpPr>
        <p:spPr>
          <a:xfrm>
            <a:off x="692696" y="2530808"/>
            <a:ext cx="3384376" cy="230832"/>
          </a:xfrm>
          <a:prstGeom prst="rect">
            <a:avLst/>
          </a:prstGeom>
          <a:noFill/>
        </p:spPr>
        <p:txBody>
          <a:bodyPr wrap="square" rtlCol="0">
            <a:spAutoFit/>
          </a:bodyPr>
          <a:lstStyle/>
          <a:p>
            <a:pPr marL="180975" indent="-180975"/>
            <a:r>
              <a:rPr lang="ja-JP" altLang="en-US" sz="900" b="1" dirty="0">
                <a:latin typeface="Meiryo UI" panose="020B0604030504040204" pitchFamily="50" charset="-128"/>
                <a:ea typeface="Meiryo UI" panose="020B0604030504040204" pitchFamily="50" charset="-128"/>
                <a:cs typeface="Meiryo UI" panose="020B0604030504040204" pitchFamily="50" charset="-128"/>
              </a:rPr>
              <a:t>　コイヘルペスウイルス病の疑いのあるコイの検査実績</a:t>
            </a:r>
            <a:endParaRPr lang="en-US" altLang="ja-JP" sz="900" b="1"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27" name="テキスト ボックス 26">
            <a:extLst>
              <a:ext uri="{FF2B5EF4-FFF2-40B4-BE49-F238E27FC236}">
                <a16:creationId xmlns:a16="http://schemas.microsoft.com/office/drawing/2014/main" id="{2E2A1ED1-32ED-4897-B4BC-7D3BAAF8ACB9}"/>
              </a:ext>
            </a:extLst>
          </p:cNvPr>
          <p:cNvSpPr txBox="1"/>
          <p:nvPr/>
        </p:nvSpPr>
        <p:spPr>
          <a:xfrm>
            <a:off x="3573016" y="2507054"/>
            <a:ext cx="3384376" cy="230832"/>
          </a:xfrm>
          <a:prstGeom prst="rect">
            <a:avLst/>
          </a:prstGeom>
          <a:noFill/>
        </p:spPr>
        <p:txBody>
          <a:bodyPr wrap="square" rtlCol="0">
            <a:spAutoFit/>
          </a:bodyPr>
          <a:lstStyle/>
          <a:p>
            <a:pPr marL="180975" indent="-180975"/>
            <a:r>
              <a:rPr lang="ja-JP" altLang="en-US" sz="900" b="1" dirty="0">
                <a:latin typeface="Meiryo UI" panose="020B0604030504040204" pitchFamily="50" charset="-128"/>
                <a:ea typeface="Meiryo UI" panose="020B0604030504040204" pitchFamily="50" charset="-128"/>
                <a:cs typeface="Meiryo UI" panose="020B0604030504040204" pitchFamily="50" charset="-128"/>
              </a:rPr>
              <a:t>　　その他の特定疾病の日本における発生状況（令和７年現在）</a:t>
            </a:r>
            <a:endParaRPr lang="en-US" altLang="ja-JP" sz="900" b="1" dirty="0">
              <a:latin typeface="Meiryo UI" panose="020B0604030504040204" pitchFamily="50" charset="-128"/>
              <a:ea typeface="Meiryo UI" panose="020B0604030504040204" pitchFamily="50" charset="-128"/>
              <a:cs typeface="Meiryo UI" panose="020B0604030504040204" pitchFamily="50" charset="-128"/>
            </a:endParaRPr>
          </a:p>
        </p:txBody>
      </p:sp>
      <p:graphicFrame>
        <p:nvGraphicFramePr>
          <p:cNvPr id="28" name="表 27">
            <a:extLst>
              <a:ext uri="{FF2B5EF4-FFF2-40B4-BE49-F238E27FC236}">
                <a16:creationId xmlns:a16="http://schemas.microsoft.com/office/drawing/2014/main" id="{7F294E58-386C-49D2-96C7-93D7FC94EC10}"/>
              </a:ext>
            </a:extLst>
          </p:cNvPr>
          <p:cNvGraphicFramePr>
            <a:graphicFrameLocks noGrp="1"/>
          </p:cNvGraphicFramePr>
          <p:nvPr>
            <p:extLst>
              <p:ext uri="{D42A27DB-BD31-4B8C-83A1-F6EECF244321}">
                <p14:modId xmlns:p14="http://schemas.microsoft.com/office/powerpoint/2010/main" val="3067396309"/>
              </p:ext>
            </p:extLst>
          </p:nvPr>
        </p:nvGraphicFramePr>
        <p:xfrm>
          <a:off x="3717030" y="2748900"/>
          <a:ext cx="3085652" cy="835948"/>
        </p:xfrm>
        <a:graphic>
          <a:graphicData uri="http://schemas.openxmlformats.org/drawingml/2006/table">
            <a:tbl>
              <a:tblPr firstRow="1" bandRow="1">
                <a:tableStyleId>{3B4B98B0-60AC-42C2-AFA5-B58CD77FA1E5}</a:tableStyleId>
              </a:tblPr>
              <a:tblGrid>
                <a:gridCol w="1008114">
                  <a:extLst>
                    <a:ext uri="{9D8B030D-6E8A-4147-A177-3AD203B41FA5}">
                      <a16:colId xmlns:a16="http://schemas.microsoft.com/office/drawing/2014/main" val="20000"/>
                    </a:ext>
                  </a:extLst>
                </a:gridCol>
                <a:gridCol w="1296144">
                  <a:extLst>
                    <a:ext uri="{9D8B030D-6E8A-4147-A177-3AD203B41FA5}">
                      <a16:colId xmlns:a16="http://schemas.microsoft.com/office/drawing/2014/main" val="20001"/>
                    </a:ext>
                  </a:extLst>
                </a:gridCol>
                <a:gridCol w="781394">
                  <a:extLst>
                    <a:ext uri="{9D8B030D-6E8A-4147-A177-3AD203B41FA5}">
                      <a16:colId xmlns:a16="http://schemas.microsoft.com/office/drawing/2014/main" val="20002"/>
                    </a:ext>
                  </a:extLst>
                </a:gridCol>
              </a:tblGrid>
              <a:tr h="150148">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ja-JP" altLang="en-US" sz="900" b="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特定疾病</a:t>
                      </a:r>
                    </a:p>
                  </a:txBody>
                  <a:tcPr marL="36000" marR="36000" marT="0" marB="0" anchor="ctr">
                    <a:lnR>
                      <a:noFill/>
                    </a:lnR>
                    <a:lnB w="12700" cap="flat" cmpd="sng" algn="ctr">
                      <a:solidFill>
                        <a:schemeClr val="accent1"/>
                      </a:solidFill>
                      <a:prstDash val="solid"/>
                      <a:round/>
                      <a:headEnd type="none" w="med" len="med"/>
                      <a:tailEnd type="none" w="med" len="med"/>
                    </a:lnB>
                  </a:tcPr>
                </a:tc>
                <a:tc>
                  <a:txBody>
                    <a:bodyPr/>
                    <a:lstStyle/>
                    <a:p>
                      <a:pPr algn="ctr"/>
                      <a:r>
                        <a:rPr kumimoji="1" lang="ja-JP" altLang="en-US" sz="900" b="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発生状況</a:t>
                      </a:r>
                    </a:p>
                  </a:txBody>
                  <a:tcPr marL="36000" marR="36000" marT="0" marB="0" anchor="ctr">
                    <a:lnL>
                      <a:noFill/>
                    </a:lnL>
                    <a:lnR>
                      <a:noFill/>
                    </a:lnR>
                    <a:lnB w="12700" cap="flat" cmpd="sng" algn="ctr">
                      <a:solidFill>
                        <a:schemeClr val="accent1"/>
                      </a:solidFill>
                      <a:prstDash val="solid"/>
                      <a:round/>
                      <a:headEnd type="none" w="med" len="med"/>
                      <a:tailEnd type="none" w="med" len="med"/>
                    </a:lnB>
                  </a:tcPr>
                </a:tc>
                <a:tc>
                  <a:txBody>
                    <a:bodyPr/>
                    <a:lstStyle/>
                    <a:p>
                      <a:pPr algn="ctr"/>
                      <a:r>
                        <a:rPr kumimoji="1" lang="ja-JP" altLang="en-US" sz="900" b="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発生魚種</a:t>
                      </a:r>
                    </a:p>
                  </a:txBody>
                  <a:tcPr marL="36000" marR="36000" marT="0" marB="0" anchor="ctr">
                    <a:lnL>
                      <a:noFill/>
                    </a:lnL>
                    <a:lnB w="12700" cap="flat" cmpd="sng" algn="ctr">
                      <a:solidFill>
                        <a:schemeClr val="accent1"/>
                      </a:solidFill>
                      <a:prstDash val="solid"/>
                      <a:round/>
                      <a:headEnd type="none" w="med" len="med"/>
                      <a:tailEnd type="none" w="med" len="med"/>
                    </a:lnB>
                  </a:tcPr>
                </a:tc>
                <a:extLst>
                  <a:ext uri="{0D108BD9-81ED-4DB2-BD59-A6C34878D82A}">
                    <a16:rowId xmlns:a16="http://schemas.microsoft.com/office/drawing/2014/main" val="10000"/>
                  </a:ext>
                </a:extLst>
              </a:tr>
              <a:tr h="0">
                <a:tc>
                  <a:txBody>
                    <a:bodyPr/>
                    <a:lstStyle/>
                    <a:p>
                      <a:pPr algn="l"/>
                      <a:r>
                        <a:rPr kumimoji="1" lang="ja-JP" altLang="en-US" sz="9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コイ春ウイルス血症</a:t>
                      </a:r>
                      <a:endParaRPr kumimoji="1" lang="en-US" altLang="ja-JP" sz="9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R>
                      <a:noFill/>
                    </a:lnR>
                    <a:lnT w="12700" cap="flat" cmpd="sng" algn="ctr">
                      <a:solidFill>
                        <a:schemeClr val="accent1"/>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pPr marL="0" indent="0" algn="l"/>
                      <a:r>
                        <a:rPr kumimoji="1" lang="ja-JP" altLang="en-US" sz="9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日本未侵入</a:t>
                      </a:r>
                      <a:endParaRPr kumimoji="1" lang="en-US" altLang="ja-JP" sz="9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txBody>
                  <a:tcPr marL="36000" marT="0" marB="0" anchor="ctr">
                    <a:lnL>
                      <a:noFill/>
                    </a:lnL>
                    <a:lnR>
                      <a:noFill/>
                    </a:lnR>
                    <a:lnT w="12700" cap="flat" cmpd="sng" algn="ctr">
                      <a:solidFill>
                        <a:schemeClr val="accent1"/>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pPr marL="0" indent="0" algn="l"/>
                      <a:r>
                        <a:rPr kumimoji="1" lang="ja-JP" altLang="en-US" sz="9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コイ、フナ等</a:t>
                      </a:r>
                      <a:endParaRPr kumimoji="1" lang="en-US" altLang="ja-JP" sz="9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txBody>
                  <a:tcPr marL="36000" marT="0" marB="0" anchor="ctr">
                    <a:lnL>
                      <a:noFill/>
                    </a:lnL>
                    <a:lnT w="12700" cap="flat" cmpd="sng" algn="ctr">
                      <a:solidFill>
                        <a:schemeClr val="accent1"/>
                      </a:solid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10001"/>
                  </a:ext>
                </a:extLst>
              </a:tr>
              <a:tr h="0">
                <a:tc>
                  <a:txBody>
                    <a:bodyPr/>
                    <a:lstStyle/>
                    <a:p>
                      <a:pPr algn="l"/>
                      <a:r>
                        <a:rPr kumimoji="1" lang="ja-JP" altLang="en-US" sz="9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レッドマウス病</a:t>
                      </a:r>
                      <a:endParaRPr kumimoji="1" lang="en-US" altLang="ja-JP" sz="9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marL="0" indent="0" algn="l"/>
                      <a:r>
                        <a:rPr kumimoji="1" lang="en-US" altLang="ja-JP" sz="9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H27.3</a:t>
                      </a:r>
                      <a:r>
                        <a:rPr kumimoji="1" lang="ja-JP" altLang="en-US" sz="9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石川県で初確認</a:t>
                      </a:r>
                      <a:endParaRPr kumimoji="1" lang="en-US" altLang="ja-JP" sz="9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txBody>
                  <a:tcPr marL="36000" marT="0" marB="0" anchor="ctr">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marL="0" indent="0" algn="l"/>
                      <a:r>
                        <a:rPr kumimoji="1" lang="ja-JP" altLang="en-US" sz="9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サケ科魚類等</a:t>
                      </a:r>
                      <a:endParaRPr kumimoji="1" lang="en-US" altLang="ja-JP" sz="9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txBody>
                  <a:tcPr marL="36000" marT="0" marB="0" anchor="ctr">
                    <a:lnL>
                      <a:noFill/>
                    </a:lnL>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10002"/>
                  </a:ext>
                </a:extLst>
              </a:tr>
              <a:tr h="0">
                <a:tc>
                  <a:txBody>
                    <a:bodyPr/>
                    <a:lstStyle/>
                    <a:p>
                      <a:pPr algn="l"/>
                      <a:r>
                        <a:rPr kumimoji="1" lang="ja-JP" altLang="en-US" sz="9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急性肝膵臓壊死症</a:t>
                      </a:r>
                      <a:endParaRPr kumimoji="1" lang="en-US" altLang="ja-JP" sz="9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R>
                      <a:noFill/>
                    </a:lnR>
                    <a:lnT w="12700" cap="flat" cmpd="sng" algn="ctr">
                      <a:no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a:txBody>
                    <a:bodyPr/>
                    <a:lstStyle/>
                    <a:p>
                      <a:pPr marL="0" indent="0" algn="l"/>
                      <a:r>
                        <a:rPr kumimoji="1" lang="ja-JP" altLang="en-US" sz="9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Ｒ</a:t>
                      </a:r>
                      <a:r>
                        <a:rPr kumimoji="1" lang="en-US" altLang="ja-JP" sz="9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2.10</a:t>
                      </a:r>
                      <a:r>
                        <a:rPr kumimoji="1" lang="ja-JP" altLang="en-US" sz="9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沖縄県で初確認</a:t>
                      </a:r>
                      <a:endParaRPr kumimoji="1" lang="en-US" altLang="ja-JP" sz="9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marL="0" indent="0" algn="l"/>
                      <a:r>
                        <a:rPr kumimoji="1" lang="ja-JP" altLang="en-US" sz="9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Ｒ</a:t>
                      </a:r>
                      <a:r>
                        <a:rPr kumimoji="1" lang="en-US" altLang="ja-JP" sz="9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3.3</a:t>
                      </a:r>
                      <a:r>
                        <a:rPr kumimoji="1" lang="ja-JP" altLang="en-US" sz="9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広島県で国内</a:t>
                      </a:r>
                      <a:r>
                        <a:rPr kumimoji="1" lang="en-US" altLang="ja-JP" sz="9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2</a:t>
                      </a:r>
                      <a:r>
                        <a:rPr kumimoji="1" lang="ja-JP" altLang="en-US" sz="9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例目確認</a:t>
                      </a:r>
                      <a:endParaRPr kumimoji="1" lang="en-US" altLang="ja-JP" sz="9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txBody>
                  <a:tcPr marL="36000" marT="0" marB="0" anchor="ctr">
                    <a:lnL>
                      <a:noFill/>
                    </a:lnL>
                    <a:lnR>
                      <a:noFill/>
                    </a:lnR>
                    <a:lnT w="12700" cap="flat" cmpd="sng" algn="ctr">
                      <a:no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a:txBody>
                    <a:bodyPr/>
                    <a:lstStyle/>
                    <a:p>
                      <a:pPr marL="0" indent="0" algn="l"/>
                      <a:r>
                        <a:rPr kumimoji="1" lang="ja-JP" altLang="en-US" sz="9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エビ</a:t>
                      </a:r>
                      <a:endParaRPr kumimoji="1" lang="en-US" altLang="ja-JP" sz="9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txBody>
                  <a:tcPr marL="36000" marT="0" marB="0" anchor="ctr">
                    <a:lnL>
                      <a:noFill/>
                    </a:lnL>
                    <a:lnT w="12700" cap="flat" cmpd="sng" algn="ctr">
                      <a:noFill/>
                      <a:prstDash val="solid"/>
                      <a:round/>
                      <a:headEnd type="none" w="med" len="med"/>
                      <a:tailEnd type="none" w="med" len="med"/>
                    </a:lnT>
                    <a:lnB w="12700" cap="flat" cmpd="sng" algn="ctr">
                      <a:solidFill>
                        <a:schemeClr val="accent1"/>
                      </a:solidFill>
                      <a:prstDash val="solid"/>
                      <a:round/>
                      <a:headEnd type="none" w="med" len="med"/>
                      <a:tailEnd type="none" w="med" len="med"/>
                    </a:lnB>
                  </a:tcPr>
                </a:tc>
                <a:extLst>
                  <a:ext uri="{0D108BD9-81ED-4DB2-BD59-A6C34878D82A}">
                    <a16:rowId xmlns:a16="http://schemas.microsoft.com/office/drawing/2014/main" val="3479546241"/>
                  </a:ext>
                </a:extLst>
              </a:tr>
            </a:tbl>
          </a:graphicData>
        </a:graphic>
      </p:graphicFrame>
      <p:graphicFrame>
        <p:nvGraphicFramePr>
          <p:cNvPr id="29" name="表 28">
            <a:extLst>
              <a:ext uri="{FF2B5EF4-FFF2-40B4-BE49-F238E27FC236}">
                <a16:creationId xmlns:a16="http://schemas.microsoft.com/office/drawing/2014/main" id="{16E12F4D-0C47-48BC-A0A4-F91DD4E28FFA}"/>
              </a:ext>
            </a:extLst>
          </p:cNvPr>
          <p:cNvGraphicFramePr>
            <a:graphicFrameLocks noGrp="1"/>
          </p:cNvGraphicFramePr>
          <p:nvPr>
            <p:extLst>
              <p:ext uri="{D42A27DB-BD31-4B8C-83A1-F6EECF244321}">
                <p14:modId xmlns:p14="http://schemas.microsoft.com/office/powerpoint/2010/main" val="501703724"/>
              </p:ext>
            </p:extLst>
          </p:nvPr>
        </p:nvGraphicFramePr>
        <p:xfrm>
          <a:off x="997945" y="2757919"/>
          <a:ext cx="1806350" cy="569466"/>
        </p:xfrm>
        <a:graphic>
          <a:graphicData uri="http://schemas.openxmlformats.org/drawingml/2006/table">
            <a:tbl>
              <a:tblPr firstRow="1" bandRow="1">
                <a:tableStyleId>{3B4B98B0-60AC-42C2-AFA5-B58CD77FA1E5}</a:tableStyleId>
              </a:tblPr>
              <a:tblGrid>
                <a:gridCol w="528070">
                  <a:extLst>
                    <a:ext uri="{9D8B030D-6E8A-4147-A177-3AD203B41FA5}">
                      <a16:colId xmlns:a16="http://schemas.microsoft.com/office/drawing/2014/main" val="20000"/>
                    </a:ext>
                  </a:extLst>
                </a:gridCol>
                <a:gridCol w="255656">
                  <a:extLst>
                    <a:ext uri="{9D8B030D-6E8A-4147-A177-3AD203B41FA5}">
                      <a16:colId xmlns:a16="http://schemas.microsoft.com/office/drawing/2014/main" val="20006"/>
                    </a:ext>
                  </a:extLst>
                </a:gridCol>
                <a:gridCol w="279177">
                  <a:extLst>
                    <a:ext uri="{9D8B030D-6E8A-4147-A177-3AD203B41FA5}">
                      <a16:colId xmlns:a16="http://schemas.microsoft.com/office/drawing/2014/main" val="20007"/>
                    </a:ext>
                  </a:extLst>
                </a:gridCol>
                <a:gridCol w="232135">
                  <a:extLst>
                    <a:ext uri="{9D8B030D-6E8A-4147-A177-3AD203B41FA5}">
                      <a16:colId xmlns:a16="http://schemas.microsoft.com/office/drawing/2014/main" val="20008"/>
                    </a:ext>
                  </a:extLst>
                </a:gridCol>
                <a:gridCol w="255656">
                  <a:extLst>
                    <a:ext uri="{9D8B030D-6E8A-4147-A177-3AD203B41FA5}">
                      <a16:colId xmlns:a16="http://schemas.microsoft.com/office/drawing/2014/main" val="919558008"/>
                    </a:ext>
                  </a:extLst>
                </a:gridCol>
                <a:gridCol w="255656">
                  <a:extLst>
                    <a:ext uri="{9D8B030D-6E8A-4147-A177-3AD203B41FA5}">
                      <a16:colId xmlns:a16="http://schemas.microsoft.com/office/drawing/2014/main" val="1944535136"/>
                    </a:ext>
                  </a:extLst>
                </a:gridCol>
              </a:tblGrid>
              <a:tr h="189822">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ja-JP" altLang="en-US" sz="900" b="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年度</a:t>
                      </a:r>
                    </a:p>
                  </a:txBody>
                  <a:tcPr marL="36000" marR="36000" marT="0" marB="0" anchor="ctr">
                    <a:lnR>
                      <a:noFill/>
                    </a:lnR>
                    <a:lnB w="12700" cap="flat" cmpd="sng" algn="ctr">
                      <a:solidFill>
                        <a:schemeClr val="accent1"/>
                      </a:solidFill>
                      <a:prstDash val="solid"/>
                      <a:round/>
                      <a:headEnd type="none" w="med" len="med"/>
                      <a:tailEnd type="none" w="med" len="med"/>
                    </a:lnB>
                  </a:tcPr>
                </a:tc>
                <a:tc>
                  <a:txBody>
                    <a:bodyPr/>
                    <a:lstStyle/>
                    <a:p>
                      <a:pPr algn="ctr"/>
                      <a:r>
                        <a:rPr kumimoji="1" lang="en-US" altLang="ja-JP" sz="800" b="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3</a:t>
                      </a:r>
                      <a:endParaRPr kumimoji="1" lang="ja-JP" altLang="en-US" sz="800" b="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a:noFill/>
                    </a:lnL>
                    <a:lnR>
                      <a:noFill/>
                    </a:lnR>
                    <a:lnB w="12700" cap="flat" cmpd="sng" algn="ctr">
                      <a:solidFill>
                        <a:schemeClr val="accent1"/>
                      </a:solidFill>
                      <a:prstDash val="solid"/>
                      <a:round/>
                      <a:headEnd type="none" w="med" len="med"/>
                      <a:tailEnd type="none" w="med" len="med"/>
                    </a:lnB>
                  </a:tcPr>
                </a:tc>
                <a:tc>
                  <a:txBody>
                    <a:bodyPr/>
                    <a:lstStyle/>
                    <a:p>
                      <a:pPr algn="ctr"/>
                      <a:r>
                        <a:rPr kumimoji="1" lang="en-US" altLang="ja-JP" sz="800" b="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4</a:t>
                      </a:r>
                      <a:endParaRPr kumimoji="1" lang="ja-JP" altLang="en-US" sz="800" b="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a:noFill/>
                    </a:lnL>
                    <a:lnR>
                      <a:noFill/>
                    </a:lnR>
                    <a:lnB w="12700" cap="flat" cmpd="sng" algn="ctr">
                      <a:solidFill>
                        <a:schemeClr val="accent1"/>
                      </a:solidFill>
                      <a:prstDash val="solid"/>
                      <a:round/>
                      <a:headEnd type="none" w="med" len="med"/>
                      <a:tailEnd type="none" w="med" len="med"/>
                    </a:lnB>
                  </a:tcPr>
                </a:tc>
                <a:tc>
                  <a:txBody>
                    <a:bodyPr/>
                    <a:lstStyle/>
                    <a:p>
                      <a:pPr algn="ctr"/>
                      <a:r>
                        <a:rPr kumimoji="1" lang="en-US" altLang="ja-JP" sz="800" b="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5</a:t>
                      </a:r>
                      <a:endParaRPr kumimoji="1" lang="ja-JP" altLang="en-US" sz="800" b="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L>
                      <a:noFill/>
                    </a:lnL>
                    <a:lnR>
                      <a:noFill/>
                    </a:lnR>
                    <a:lnB w="12700" cap="flat" cmpd="sng" algn="ctr">
                      <a:solidFill>
                        <a:schemeClr val="accent1"/>
                      </a:solidFill>
                      <a:prstDash val="solid"/>
                      <a:round/>
                      <a:headEnd type="none" w="med" len="med"/>
                      <a:tailEnd type="none" w="med" len="med"/>
                    </a:lnB>
                  </a:tcPr>
                </a:tc>
                <a:tc>
                  <a:txBody>
                    <a:bodyPr/>
                    <a:lstStyle/>
                    <a:p>
                      <a:pPr algn="ctr"/>
                      <a:r>
                        <a:rPr kumimoji="1" lang="ja-JP" altLang="en-US" sz="800" b="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６</a:t>
                      </a:r>
                    </a:p>
                  </a:txBody>
                  <a:tcPr marL="36000" marR="36000" marT="0" marB="0" anchor="ctr">
                    <a:lnL>
                      <a:noFill/>
                    </a:lnL>
                    <a:lnR>
                      <a:noFill/>
                    </a:lnR>
                    <a:lnB w="12700" cap="flat" cmpd="sng" algn="ctr">
                      <a:solidFill>
                        <a:schemeClr val="accent1"/>
                      </a:solidFill>
                      <a:prstDash val="solid"/>
                      <a:round/>
                      <a:headEnd type="none" w="med" len="med"/>
                      <a:tailEnd type="none" w="med" len="med"/>
                    </a:lnB>
                  </a:tcPr>
                </a:tc>
                <a:tc>
                  <a:txBody>
                    <a:bodyPr/>
                    <a:lstStyle/>
                    <a:p>
                      <a:pPr algn="ctr"/>
                      <a:r>
                        <a:rPr kumimoji="1" lang="ja-JP" altLang="en-US" sz="800" b="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７</a:t>
                      </a:r>
                    </a:p>
                  </a:txBody>
                  <a:tcPr marL="36000" marR="36000" marT="0" marB="0" anchor="ctr">
                    <a:lnL>
                      <a:noFill/>
                    </a:lnL>
                    <a:lnR>
                      <a:noFill/>
                    </a:lnR>
                    <a:lnB w="12700" cap="flat" cmpd="sng" algn="ctr">
                      <a:solidFill>
                        <a:schemeClr val="accent1"/>
                      </a:solidFill>
                      <a:prstDash val="solid"/>
                      <a:round/>
                      <a:headEnd type="none" w="med" len="med"/>
                      <a:tailEnd type="none" w="med" len="med"/>
                    </a:lnB>
                  </a:tcPr>
                </a:tc>
                <a:extLst>
                  <a:ext uri="{0D108BD9-81ED-4DB2-BD59-A6C34878D82A}">
                    <a16:rowId xmlns:a16="http://schemas.microsoft.com/office/drawing/2014/main" val="10000"/>
                  </a:ext>
                </a:extLst>
              </a:tr>
              <a:tr h="189822">
                <a:tc>
                  <a:txBody>
                    <a:bodyPr/>
                    <a:lstStyle/>
                    <a:p>
                      <a:pPr algn="ctr"/>
                      <a:r>
                        <a:rPr kumimoji="1" lang="ja-JP" altLang="en-US" sz="9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検査数</a:t>
                      </a:r>
                      <a:endParaRPr kumimoji="1" lang="en-US" altLang="ja-JP" sz="9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R>
                      <a:noFill/>
                    </a:lnR>
                    <a:lnT w="12700" cap="flat" cmpd="sng" algn="ctr">
                      <a:solidFill>
                        <a:schemeClr val="accent1"/>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pPr marL="0" indent="0" algn="r"/>
                      <a:r>
                        <a:rPr kumimoji="1" lang="en-US" altLang="ja-JP" sz="8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1</a:t>
                      </a:r>
                    </a:p>
                  </a:txBody>
                  <a:tcPr marL="36000" marT="0" marB="0" anchor="ctr">
                    <a:lnL>
                      <a:noFill/>
                    </a:lnL>
                    <a:lnR>
                      <a:noFill/>
                    </a:lnR>
                    <a:lnT w="12700" cap="flat" cmpd="sng" algn="ctr">
                      <a:solidFill>
                        <a:schemeClr val="accent1"/>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pPr marL="0" indent="0" algn="r"/>
                      <a:r>
                        <a:rPr kumimoji="1" lang="en-US" altLang="ja-JP" sz="8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1</a:t>
                      </a:r>
                    </a:p>
                  </a:txBody>
                  <a:tcPr marL="36000" marT="0" marB="0" anchor="ctr">
                    <a:lnL>
                      <a:noFill/>
                    </a:lnL>
                    <a:lnR>
                      <a:noFill/>
                    </a:lnR>
                    <a:lnT w="12700" cap="flat" cmpd="sng" algn="ctr">
                      <a:solidFill>
                        <a:schemeClr val="accent1"/>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pPr marL="0" indent="0" algn="r"/>
                      <a:r>
                        <a:rPr kumimoji="1" lang="ja-JP" altLang="en-US" sz="8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１</a:t>
                      </a:r>
                      <a:endParaRPr kumimoji="1" lang="en-US" altLang="ja-JP" sz="8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txBody>
                  <a:tcPr marL="36000" marT="0" marB="0" anchor="ctr">
                    <a:lnL>
                      <a:noFill/>
                    </a:lnL>
                    <a:lnR>
                      <a:noFill/>
                    </a:lnR>
                    <a:lnT w="12700" cap="flat" cmpd="sng" algn="ctr">
                      <a:solidFill>
                        <a:schemeClr val="accent1"/>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pPr marL="0" indent="0" algn="r"/>
                      <a:r>
                        <a:rPr kumimoji="1" lang="ja-JP" altLang="en-US" sz="8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０</a:t>
                      </a:r>
                      <a:endParaRPr kumimoji="1" lang="en-US" altLang="ja-JP" sz="8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txBody>
                  <a:tcPr marL="36000" marT="0" marB="0" anchor="ctr">
                    <a:lnL>
                      <a:noFill/>
                    </a:lnL>
                    <a:lnR>
                      <a:noFill/>
                    </a:lnR>
                    <a:lnT w="12700" cap="flat" cmpd="sng" algn="ctr">
                      <a:solidFill>
                        <a:schemeClr val="accent1"/>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pPr marL="0" indent="0" algn="r"/>
                      <a:r>
                        <a:rPr kumimoji="1" lang="en-US" altLang="ja-JP" sz="8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0</a:t>
                      </a:r>
                    </a:p>
                  </a:txBody>
                  <a:tcPr marL="36000" marT="0" marB="0" anchor="ctr">
                    <a:lnL>
                      <a:noFill/>
                    </a:lnL>
                    <a:lnR>
                      <a:noFill/>
                    </a:lnR>
                    <a:lnT w="12700" cap="flat" cmpd="sng" algn="ctr">
                      <a:solidFill>
                        <a:schemeClr val="accent1"/>
                      </a:solid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10001"/>
                  </a:ext>
                </a:extLst>
              </a:tr>
              <a:tr h="189822">
                <a:tc>
                  <a:txBody>
                    <a:bodyPr/>
                    <a:lstStyle/>
                    <a:p>
                      <a:pPr algn="ctr"/>
                      <a:r>
                        <a:rPr kumimoji="1" lang="ja-JP" altLang="en-US" sz="9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陽性数</a:t>
                      </a:r>
                      <a:endParaRPr kumimoji="1" lang="en-US" altLang="ja-JP" sz="9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R>
                      <a:noFill/>
                    </a:lnR>
                    <a:lnT w="12700" cap="flat" cmpd="sng" algn="ctr">
                      <a:no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a:txBody>
                    <a:bodyPr/>
                    <a:lstStyle/>
                    <a:p>
                      <a:pPr marL="0" indent="0" algn="r"/>
                      <a:r>
                        <a:rPr kumimoji="1" lang="en-US" altLang="ja-JP" sz="8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0</a:t>
                      </a:r>
                    </a:p>
                  </a:txBody>
                  <a:tcPr marL="36000" marT="0" marB="0" anchor="ctr">
                    <a:lnL>
                      <a:noFill/>
                    </a:lnL>
                    <a:lnR>
                      <a:noFill/>
                    </a:lnR>
                    <a:lnT w="12700" cap="flat" cmpd="sng" algn="ctr">
                      <a:no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a:txBody>
                    <a:bodyPr/>
                    <a:lstStyle/>
                    <a:p>
                      <a:pPr marL="0" indent="0" algn="r"/>
                      <a:r>
                        <a:rPr kumimoji="1" lang="en-US" altLang="ja-JP" sz="8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0</a:t>
                      </a:r>
                    </a:p>
                  </a:txBody>
                  <a:tcPr marL="36000" marT="0" marB="0" anchor="ctr">
                    <a:lnL>
                      <a:noFill/>
                    </a:lnL>
                    <a:lnR>
                      <a:noFill/>
                    </a:lnR>
                    <a:lnT w="12700" cap="flat" cmpd="sng" algn="ctr">
                      <a:no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a:txBody>
                    <a:bodyPr/>
                    <a:lstStyle/>
                    <a:p>
                      <a:pPr marL="0" indent="0" algn="r"/>
                      <a:r>
                        <a:rPr kumimoji="1" lang="ja-JP" altLang="en-US" sz="8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０</a:t>
                      </a:r>
                      <a:endParaRPr kumimoji="1" lang="en-US" altLang="ja-JP" sz="8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txBody>
                  <a:tcPr marL="36000" marT="0" marB="0" anchor="ctr">
                    <a:lnL>
                      <a:noFill/>
                    </a:lnL>
                    <a:lnR>
                      <a:noFill/>
                    </a:lnR>
                    <a:lnT w="12700" cap="flat" cmpd="sng" algn="ctr">
                      <a:no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a:txBody>
                    <a:bodyPr/>
                    <a:lstStyle/>
                    <a:p>
                      <a:pPr marL="0" indent="0" algn="r"/>
                      <a:r>
                        <a:rPr kumimoji="1" lang="ja-JP" altLang="en-US" sz="8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０</a:t>
                      </a:r>
                      <a:endParaRPr kumimoji="1" lang="en-US" altLang="ja-JP" sz="8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txBody>
                  <a:tcPr marL="36000" marT="0" marB="0" anchor="ctr">
                    <a:lnL>
                      <a:noFill/>
                    </a:lnL>
                    <a:lnR>
                      <a:noFill/>
                    </a:lnR>
                    <a:lnT w="12700" cap="flat" cmpd="sng" algn="ctr">
                      <a:noFill/>
                      <a:prstDash val="solid"/>
                      <a:round/>
                      <a:headEnd type="none" w="med" len="med"/>
                      <a:tailEnd type="none" w="med" len="med"/>
                    </a:lnT>
                    <a:lnB w="12700" cap="flat" cmpd="sng" algn="ctr">
                      <a:solidFill>
                        <a:schemeClr val="accent1"/>
                      </a:solidFill>
                      <a:prstDash val="solid"/>
                      <a:round/>
                      <a:headEnd type="none" w="med" len="med"/>
                      <a:tailEnd type="none" w="med" len="med"/>
                    </a:lnB>
                  </a:tcPr>
                </a:tc>
                <a:tc>
                  <a:txBody>
                    <a:bodyPr/>
                    <a:lstStyle/>
                    <a:p>
                      <a:pPr marL="0" indent="0" algn="r"/>
                      <a:r>
                        <a:rPr kumimoji="1" lang="en-US" altLang="ja-JP" sz="8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0</a:t>
                      </a:r>
                      <a:endParaRPr kumimoji="1" lang="ja-JP" altLang="en-US" sz="8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txBody>
                  <a:tcPr marL="36000" marT="0" marB="0" anchor="ctr">
                    <a:lnL>
                      <a:noFill/>
                    </a:lnL>
                    <a:lnR>
                      <a:noFill/>
                    </a:lnR>
                    <a:lnT w="12700" cap="flat" cmpd="sng" algn="ctr">
                      <a:noFill/>
                      <a:prstDash val="solid"/>
                      <a:round/>
                      <a:headEnd type="none" w="med" len="med"/>
                      <a:tailEnd type="none" w="med" len="med"/>
                    </a:lnT>
                    <a:lnB w="12700" cap="flat" cmpd="sng" algn="ctr">
                      <a:solidFill>
                        <a:schemeClr val="accent1"/>
                      </a:solidFill>
                      <a:prstDash val="solid"/>
                      <a:round/>
                      <a:headEnd type="none" w="med" len="med"/>
                      <a:tailEnd type="none" w="med" len="med"/>
                    </a:lnB>
                  </a:tcPr>
                </a:tc>
                <a:extLst>
                  <a:ext uri="{0D108BD9-81ED-4DB2-BD59-A6C34878D82A}">
                    <a16:rowId xmlns:a16="http://schemas.microsoft.com/office/drawing/2014/main" val="10002"/>
                  </a:ext>
                </a:extLst>
              </a:tr>
            </a:tbl>
          </a:graphicData>
        </a:graphic>
      </p:graphicFrame>
      <p:sp>
        <p:nvSpPr>
          <p:cNvPr id="30" name="テキスト ボックス 29">
            <a:extLst>
              <a:ext uri="{FF2B5EF4-FFF2-40B4-BE49-F238E27FC236}">
                <a16:creationId xmlns:a16="http://schemas.microsoft.com/office/drawing/2014/main" id="{9C1E4C62-8C90-4C00-9FCF-703BA51E43FD}"/>
              </a:ext>
            </a:extLst>
          </p:cNvPr>
          <p:cNvSpPr txBox="1"/>
          <p:nvPr/>
        </p:nvSpPr>
        <p:spPr>
          <a:xfrm>
            <a:off x="863468" y="3392487"/>
            <a:ext cx="6103900" cy="384721"/>
          </a:xfrm>
          <a:prstGeom prst="rect">
            <a:avLst/>
          </a:prstGeom>
          <a:noFill/>
        </p:spPr>
        <p:txBody>
          <a:bodyPr wrap="square" rtlCol="0">
            <a:spAutoFit/>
          </a:bodyPr>
          <a:lstStyle/>
          <a:p>
            <a:r>
              <a:rPr lang="en-US" altLang="ja-JP" sz="1000" dirty="0">
                <a:latin typeface="Meiryo UI" panose="020B0604030504040204" pitchFamily="50" charset="-128"/>
                <a:ea typeface="Meiryo UI" panose="020B0604030504040204" pitchFamily="50" charset="-128"/>
                <a:cs typeface="Meiryo UI" panose="020B0604030504040204" pitchFamily="50" charset="-128"/>
              </a:rPr>
              <a:t>※</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直近では、令和元年度に</a:t>
            </a:r>
            <a:r>
              <a:rPr lang="en-US" altLang="ja-JP" sz="1000" dirty="0">
                <a:latin typeface="Meiryo UI" panose="020B0604030504040204" pitchFamily="50" charset="-128"/>
                <a:ea typeface="Meiryo UI" panose="020B0604030504040204" pitchFamily="50" charset="-128"/>
                <a:cs typeface="Meiryo UI" panose="020B0604030504040204" pitchFamily="50" charset="-128"/>
              </a:rPr>
              <a:t>1</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件陽性あり　</a:t>
            </a:r>
            <a:r>
              <a:rPr lang="ja-JP" altLang="en-US"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rPr>
              <a:t>　</a:t>
            </a:r>
            <a:endParaRPr lang="en-US" altLang="ja-JP"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900" b="1"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p:txBody>
      </p:sp>
    </p:spTree>
    <p:extLst>
      <p:ext uri="{BB962C8B-B14F-4D97-AF65-F5344CB8AC3E}">
        <p14:creationId xmlns:p14="http://schemas.microsoft.com/office/powerpoint/2010/main" val="283607526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テキスト ボックス 2"/>
          <p:cNvSpPr txBox="1">
            <a:spLocks noChangeArrowheads="1"/>
          </p:cNvSpPr>
          <p:nvPr/>
        </p:nvSpPr>
        <p:spPr bwMode="auto">
          <a:xfrm>
            <a:off x="548680" y="567824"/>
            <a:ext cx="648000" cy="360000"/>
          </a:xfrm>
          <a:prstGeom prst="roundRect">
            <a:avLst>
              <a:gd name="adj" fmla="val 24293"/>
            </a:avLst>
          </a:prstGeom>
          <a:solidFill>
            <a:srgbClr val="000099"/>
          </a:solidFill>
          <a:ln w="9525">
            <a:noFill/>
            <a:miter lim="800000"/>
            <a:headEnd/>
            <a:tailEnd/>
          </a:ln>
        </p:spPr>
        <p:txBody>
          <a:bodyPr rot="0" vert="horz" wrap="square" lIns="91440" tIns="45720" rIns="91440" bIns="45720" anchor="ctr" anchorCtr="0">
            <a:noAutofit/>
          </a:bodyPr>
          <a:lstStyle/>
          <a:p>
            <a:pPr algn="ctr">
              <a:spcAft>
                <a:spcPts val="0"/>
              </a:spcAft>
            </a:pPr>
            <a:r>
              <a:rPr lang="ja-JP" altLang="en-US" sz="900" b="1" kern="100" dirty="0">
                <a:solidFill>
                  <a:schemeClr val="bg1"/>
                </a:solidFill>
                <a:effectLst/>
                <a:latin typeface="Meiryo UI" panose="020B0604030504040204" pitchFamily="50" charset="-128"/>
                <a:ea typeface="Meiryo UI" panose="020B0604030504040204" pitchFamily="50" charset="-128"/>
                <a:cs typeface="Meiryo UI" panose="020B0604030504040204" pitchFamily="50" charset="-128"/>
              </a:rPr>
              <a:t>施策</a:t>
            </a:r>
            <a:r>
              <a:rPr lang="en-US" altLang="ja-JP" sz="900" b="1" kern="100" dirty="0">
                <a:solidFill>
                  <a:schemeClr val="bg1"/>
                </a:solidFill>
                <a:effectLst/>
                <a:latin typeface="Meiryo UI" panose="020B0604030504040204" pitchFamily="50" charset="-128"/>
                <a:ea typeface="Meiryo UI" panose="020B0604030504040204" pitchFamily="50" charset="-128"/>
                <a:cs typeface="Meiryo UI" panose="020B0604030504040204" pitchFamily="50" charset="-128"/>
              </a:rPr>
              <a:t>31</a:t>
            </a:r>
            <a:endParaRPr lang="ja-JP" sz="900" b="1" kern="100" dirty="0">
              <a:solidFill>
                <a:schemeClr val="bg1"/>
              </a:solidFill>
              <a:effectLst/>
              <a:latin typeface="Meiryo UI" panose="020B0604030504040204" pitchFamily="50" charset="-128"/>
              <a:ea typeface="Meiryo UI" panose="020B0604030504040204" pitchFamily="50" charset="-128"/>
              <a:cs typeface="Meiryo UI" panose="020B0604030504040204" pitchFamily="50" charset="-128"/>
            </a:endParaRPr>
          </a:p>
        </p:txBody>
      </p:sp>
      <p:sp>
        <p:nvSpPr>
          <p:cNvPr id="54" name="テキスト ボックス 53"/>
          <p:cNvSpPr txBox="1"/>
          <p:nvPr/>
        </p:nvSpPr>
        <p:spPr>
          <a:xfrm>
            <a:off x="1169408" y="617357"/>
            <a:ext cx="4507965" cy="261610"/>
          </a:xfrm>
          <a:prstGeom prst="rect">
            <a:avLst/>
          </a:prstGeom>
          <a:noFill/>
        </p:spPr>
        <p:txBody>
          <a:bodyPr wrap="none" rtlCol="0">
            <a:spAutoFit/>
          </a:bodyPr>
          <a:lstStyle/>
          <a:p>
            <a:r>
              <a:rPr lang="ja-JP" altLang="en-US" sz="1100" b="1" dirty="0"/>
              <a:t>漁港や海域における油流出事故への迅速な対応及び安全操業対策の推進</a:t>
            </a:r>
          </a:p>
        </p:txBody>
      </p:sp>
      <p:sp>
        <p:nvSpPr>
          <p:cNvPr id="13" name="テキスト ボックス 12">
            <a:extLst>
              <a:ext uri="{FF2B5EF4-FFF2-40B4-BE49-F238E27FC236}">
                <a16:creationId xmlns:a16="http://schemas.microsoft.com/office/drawing/2014/main" id="{D92C0BF8-73AC-4923-93CF-D9F0169CB2CF}"/>
              </a:ext>
            </a:extLst>
          </p:cNvPr>
          <p:cNvSpPr txBox="1"/>
          <p:nvPr/>
        </p:nvSpPr>
        <p:spPr>
          <a:xfrm>
            <a:off x="548680" y="1052957"/>
            <a:ext cx="6264696" cy="1169551"/>
          </a:xfrm>
          <a:prstGeom prst="rect">
            <a:avLst/>
          </a:prstGeom>
          <a:noFill/>
        </p:spPr>
        <p:txBody>
          <a:bodyPr wrap="square" rtlCol="0">
            <a:spAutoFit/>
          </a:bodyPr>
          <a:lstStyle/>
          <a:p>
            <a:r>
              <a:rPr lang="en-US" altLang="ja-JP" sz="1000" b="1" u="sng" dirty="0">
                <a:latin typeface="Meiryo UI" panose="020B0604030504040204" pitchFamily="50" charset="-128"/>
                <a:ea typeface="Meiryo UI" panose="020B0604030504040204" pitchFamily="50" charset="-128"/>
                <a:cs typeface="Meiryo UI" panose="020B0604030504040204" pitchFamily="50" charset="-128"/>
              </a:rPr>
              <a:t>【</a:t>
            </a:r>
            <a:r>
              <a:rPr lang="ja-JP" altLang="en-US" sz="1000" b="1" u="sng" dirty="0">
                <a:latin typeface="Meiryo UI" panose="020B0604030504040204" pitchFamily="50" charset="-128"/>
                <a:ea typeface="Meiryo UI" panose="020B0604030504040204" pitchFamily="50" charset="-128"/>
                <a:cs typeface="Meiryo UI" panose="020B0604030504040204" pitchFamily="50" charset="-128"/>
              </a:rPr>
              <a:t>令和</a:t>
            </a:r>
            <a:r>
              <a:rPr lang="en-US" altLang="ja-JP" sz="1000" b="1" u="sng" dirty="0">
                <a:latin typeface="Meiryo UI" panose="020B0604030504040204" pitchFamily="50" charset="-128"/>
                <a:ea typeface="Meiryo UI" panose="020B0604030504040204" pitchFamily="50" charset="-128"/>
                <a:cs typeface="Meiryo UI" panose="020B0604030504040204" pitchFamily="50" charset="-128"/>
              </a:rPr>
              <a:t>7</a:t>
            </a:r>
            <a:r>
              <a:rPr lang="ja-JP" altLang="en-US" sz="1000" b="1" u="sng" dirty="0">
                <a:latin typeface="Meiryo UI" panose="020B0604030504040204" pitchFamily="50" charset="-128"/>
                <a:ea typeface="Meiryo UI" panose="020B0604030504040204" pitchFamily="50" charset="-128"/>
                <a:cs typeface="Meiryo UI" panose="020B0604030504040204" pitchFamily="50" charset="-128"/>
              </a:rPr>
              <a:t>年度実績</a:t>
            </a:r>
            <a:r>
              <a:rPr lang="en-US" altLang="ja-JP" sz="1000" b="1" u="sng" dirty="0">
                <a:latin typeface="Meiryo UI" panose="020B0604030504040204" pitchFamily="50" charset="-128"/>
                <a:ea typeface="Meiryo UI" panose="020B0604030504040204" pitchFamily="50" charset="-128"/>
                <a:cs typeface="Meiryo UI" panose="020B0604030504040204" pitchFamily="50" charset="-128"/>
              </a:rPr>
              <a:t>】</a:t>
            </a:r>
            <a:endParaRPr lang="ja-JP" altLang="en-US" sz="1000" b="1" u="sng" dirty="0">
              <a:latin typeface="Meiryo UI" panose="020B0604030504040204" pitchFamily="50" charset="-128"/>
              <a:ea typeface="Meiryo UI" panose="020B0604030504040204" pitchFamily="50" charset="-128"/>
              <a:cs typeface="Meiryo UI" panose="020B0604030504040204" pitchFamily="50" charset="-128"/>
            </a:endParaRPr>
          </a:p>
          <a:p>
            <a:pPr algn="just"/>
            <a:r>
              <a:rPr lang="ja-JP" altLang="en-US" sz="1000" dirty="0">
                <a:latin typeface="Meiryo UI" panose="020B0604030504040204" pitchFamily="50" charset="-128"/>
                <a:ea typeface="Meiryo UI" panose="020B0604030504040204" pitchFamily="50" charset="-128"/>
                <a:cs typeface="Meiryo UI" panose="020B0604030504040204" pitchFamily="50" charset="-128"/>
              </a:rPr>
              <a:t>①油流出事故対策</a:t>
            </a:r>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a:p>
            <a:pPr algn="just"/>
            <a:r>
              <a:rPr lang="ja-JP" altLang="en-US" sz="1000" dirty="0">
                <a:latin typeface="Meiryo UI" panose="020B0604030504040204" pitchFamily="50" charset="-128"/>
                <a:ea typeface="Meiryo UI" panose="020B0604030504040204" pitchFamily="50" charset="-128"/>
                <a:cs typeface="Meiryo UI" panose="020B0604030504040204" pitchFamily="50" charset="-128"/>
              </a:rPr>
              <a:t>  ・油流出事故については、迅速な対応と被害拡大の抑制に向け、関係機関との連絡体制を確保した。</a:t>
            </a:r>
            <a:endParaRPr kumimoji="1" lang="en-US" altLang="ja-JP" sz="1000" dirty="0">
              <a:latin typeface="Meiryo UI" panose="020B0604030504040204" pitchFamily="50" charset="-128"/>
              <a:ea typeface="Meiryo UI" panose="020B0604030504040204" pitchFamily="50" charset="-128"/>
              <a:cs typeface="Meiryo UI" panose="020B0604030504040204" pitchFamily="50" charset="-128"/>
            </a:endParaRPr>
          </a:p>
          <a:p>
            <a:pPr marL="126000" indent="-64800" algn="just"/>
            <a:r>
              <a:rPr lang="ja-JP" altLang="en-US" sz="1000" dirty="0">
                <a:latin typeface="Meiryo UI" panose="020B0604030504040204" pitchFamily="50" charset="-128"/>
                <a:ea typeface="Meiryo UI" panose="020B0604030504040204" pitchFamily="50" charset="-128"/>
                <a:cs typeface="Meiryo UI" panose="020B0604030504040204" pitchFamily="50" charset="-128"/>
              </a:rPr>
              <a:t>　　</a:t>
            </a:r>
          </a:p>
          <a:p>
            <a:pPr algn="just"/>
            <a:r>
              <a:rPr lang="ja-JP" altLang="en-US" sz="1000" dirty="0">
                <a:latin typeface="Meiryo UI" panose="020B0604030504040204" pitchFamily="50" charset="-128"/>
                <a:ea typeface="Meiryo UI" panose="020B0604030504040204" pitchFamily="50" charset="-128"/>
                <a:cs typeface="Meiryo UI" panose="020B0604030504040204" pitchFamily="50" charset="-128"/>
              </a:rPr>
              <a:t>②安全操業対策</a:t>
            </a:r>
          </a:p>
          <a:p>
            <a:pPr algn="just"/>
            <a:r>
              <a:rPr lang="ja-JP" altLang="en-US" sz="1000" dirty="0">
                <a:latin typeface="Meiryo UI" panose="020B0604030504040204" pitchFamily="50" charset="-128"/>
                <a:ea typeface="Meiryo UI" panose="020B0604030504040204" pitchFamily="50" charset="-128"/>
                <a:cs typeface="Meiryo UI" panose="020B0604030504040204" pitchFamily="50" charset="-128"/>
              </a:rPr>
              <a:t>　・⼤阪府海域美化安全協会、（⼀社）全⽇本釣り団体協議会との共催により、岸和田市内において海上航⾏  </a:t>
            </a:r>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a:p>
            <a:pPr algn="just"/>
            <a:r>
              <a:rPr lang="en-US" altLang="ja-JP" sz="1000" dirty="0">
                <a:latin typeface="Meiryo UI" panose="020B0604030504040204" pitchFamily="50" charset="-128"/>
                <a:ea typeface="Meiryo UI" panose="020B0604030504040204" pitchFamily="50" charset="-128"/>
                <a:cs typeface="Meiryo UI" panose="020B0604030504040204" pitchFamily="50" charset="-128"/>
              </a:rPr>
              <a:t> </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　安全講習会を開催し、 府内遊漁船業者に遊漁船事故防止等について啓発を行った。</a:t>
            </a:r>
            <a:r>
              <a:rPr lang="en-US" altLang="ja-JP" sz="1000" dirty="0">
                <a:latin typeface="Meiryo UI" panose="020B0604030504040204" pitchFamily="50" charset="-128"/>
                <a:ea typeface="Meiryo UI" panose="020B0604030504040204" pitchFamily="50" charset="-128"/>
                <a:cs typeface="Meiryo UI" panose="020B0604030504040204" pitchFamily="50" charset="-128"/>
              </a:rPr>
              <a:t>(9</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月</a:t>
            </a:r>
            <a:r>
              <a:rPr lang="en-US" altLang="ja-JP" sz="1000" dirty="0">
                <a:latin typeface="Meiryo UI" panose="020B0604030504040204" pitchFamily="50" charset="-128"/>
                <a:ea typeface="Meiryo UI" panose="020B0604030504040204" pitchFamily="50" charset="-128"/>
                <a:cs typeface="Meiryo UI" panose="020B0604030504040204" pitchFamily="50" charset="-128"/>
              </a:rPr>
              <a:t>)</a:t>
            </a:r>
          </a:p>
        </p:txBody>
      </p:sp>
      <p:sp>
        <p:nvSpPr>
          <p:cNvPr id="14" name="テキスト ボックス 13">
            <a:extLst>
              <a:ext uri="{FF2B5EF4-FFF2-40B4-BE49-F238E27FC236}">
                <a16:creationId xmlns:a16="http://schemas.microsoft.com/office/drawing/2014/main" id="{9A072D21-29C6-4848-AE4B-BACB118D027D}"/>
              </a:ext>
            </a:extLst>
          </p:cNvPr>
          <p:cNvSpPr txBox="1"/>
          <p:nvPr/>
        </p:nvSpPr>
        <p:spPr>
          <a:xfrm>
            <a:off x="548680" y="2720752"/>
            <a:ext cx="6048672" cy="1169551"/>
          </a:xfrm>
          <a:prstGeom prst="rect">
            <a:avLst/>
          </a:prstGeom>
          <a:noFill/>
        </p:spPr>
        <p:txBody>
          <a:bodyPr wrap="square" rtlCol="0">
            <a:spAutoFit/>
          </a:bodyPr>
          <a:lstStyle/>
          <a:p>
            <a:r>
              <a:rPr lang="en-US" altLang="ja-JP" sz="1000" b="1" u="sng" dirty="0">
                <a:latin typeface="Meiryo UI" panose="020B0604030504040204" pitchFamily="50" charset="-128"/>
                <a:ea typeface="Meiryo UI" panose="020B0604030504040204" pitchFamily="50" charset="-128"/>
                <a:cs typeface="Meiryo UI" panose="020B0604030504040204" pitchFamily="50" charset="-128"/>
              </a:rPr>
              <a:t>【</a:t>
            </a:r>
            <a:r>
              <a:rPr lang="ja-JP" altLang="en-US" sz="1000" b="1" u="sng" dirty="0">
                <a:latin typeface="Meiryo UI" panose="020B0604030504040204" pitchFamily="50" charset="-128"/>
                <a:ea typeface="Meiryo UI" panose="020B0604030504040204" pitchFamily="50" charset="-128"/>
                <a:cs typeface="Meiryo UI" panose="020B0604030504040204" pitchFamily="50" charset="-128"/>
              </a:rPr>
              <a:t>令和</a:t>
            </a:r>
            <a:r>
              <a:rPr lang="en-US" altLang="ja-JP" sz="1000" b="1" u="sng" dirty="0">
                <a:latin typeface="Meiryo UI" panose="020B0604030504040204" pitchFamily="50" charset="-128"/>
                <a:ea typeface="Meiryo UI" panose="020B0604030504040204" pitchFamily="50" charset="-128"/>
                <a:cs typeface="Meiryo UI" panose="020B0604030504040204" pitchFamily="50" charset="-128"/>
              </a:rPr>
              <a:t>8</a:t>
            </a:r>
            <a:r>
              <a:rPr lang="ja-JP" altLang="en-US" sz="1000" b="1" u="sng" dirty="0">
                <a:latin typeface="Meiryo UI" panose="020B0604030504040204" pitchFamily="50" charset="-128"/>
                <a:ea typeface="Meiryo UI" panose="020B0604030504040204" pitchFamily="50" charset="-128"/>
                <a:cs typeface="Meiryo UI" panose="020B0604030504040204" pitchFamily="50" charset="-128"/>
              </a:rPr>
              <a:t>年度取組予定</a:t>
            </a:r>
            <a:r>
              <a:rPr lang="en-US" altLang="ja-JP" sz="1000" b="1" u="sng" dirty="0">
                <a:latin typeface="Meiryo UI" panose="020B0604030504040204" pitchFamily="50" charset="-128"/>
                <a:ea typeface="Meiryo UI" panose="020B0604030504040204" pitchFamily="50" charset="-128"/>
                <a:cs typeface="Meiryo UI" panose="020B0604030504040204" pitchFamily="50" charset="-128"/>
              </a:rPr>
              <a:t>】</a:t>
            </a:r>
            <a:endParaRPr lang="ja-JP" altLang="en-US" sz="1000" b="1" u="sng" dirty="0">
              <a:latin typeface="Meiryo UI" panose="020B0604030504040204" pitchFamily="50" charset="-128"/>
              <a:ea typeface="Meiryo UI" panose="020B0604030504040204" pitchFamily="50" charset="-128"/>
              <a:cs typeface="Meiryo UI" panose="020B0604030504040204" pitchFamily="50" charset="-128"/>
            </a:endParaRPr>
          </a:p>
          <a:p>
            <a:pPr algn="just"/>
            <a:r>
              <a:rPr lang="ja-JP" altLang="en-US" sz="1000" dirty="0">
                <a:latin typeface="Meiryo UI" panose="020B0604030504040204" pitchFamily="50" charset="-128"/>
                <a:ea typeface="Meiryo UI" panose="020B0604030504040204" pitchFamily="50" charset="-128"/>
                <a:cs typeface="Meiryo UI" panose="020B0604030504040204" pitchFamily="50" charset="-128"/>
              </a:rPr>
              <a:t>①油流出事故対策</a:t>
            </a:r>
          </a:p>
          <a:p>
            <a:pPr algn="just"/>
            <a:r>
              <a:rPr lang="ja-JP" altLang="en-US" sz="1000" dirty="0">
                <a:latin typeface="Meiryo UI" panose="020B0604030504040204" pitchFamily="50" charset="-128"/>
                <a:ea typeface="Meiryo UI" panose="020B0604030504040204" pitchFamily="50" charset="-128"/>
                <a:cs typeface="Meiryo UI" panose="020B0604030504040204" pitchFamily="50" charset="-128"/>
              </a:rPr>
              <a:t>　・引き続き、関係機関と連携しながら、事故発生時の迅速な対策と被害拡大防止に取り組む。</a:t>
            </a:r>
          </a:p>
          <a:p>
            <a:pPr algn="just"/>
            <a:endParaRPr lang="ja-JP" altLang="en-US" sz="1000" dirty="0">
              <a:latin typeface="Meiryo UI" panose="020B0604030504040204" pitchFamily="50" charset="-128"/>
              <a:ea typeface="Meiryo UI" panose="020B0604030504040204" pitchFamily="50" charset="-128"/>
              <a:cs typeface="Meiryo UI" panose="020B0604030504040204" pitchFamily="50" charset="-128"/>
            </a:endParaRPr>
          </a:p>
          <a:p>
            <a:pPr algn="just"/>
            <a:r>
              <a:rPr lang="ja-JP" altLang="en-US" sz="1000" dirty="0">
                <a:latin typeface="Meiryo UI" panose="020B0604030504040204" pitchFamily="50" charset="-128"/>
                <a:ea typeface="Meiryo UI" panose="020B0604030504040204" pitchFamily="50" charset="-128"/>
                <a:cs typeface="Meiryo UI" panose="020B0604030504040204" pitchFamily="50" charset="-128"/>
              </a:rPr>
              <a:t>②安全操業対策</a:t>
            </a:r>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a:p>
            <a:pPr algn="just"/>
            <a:r>
              <a:rPr lang="ja-JP" altLang="en-US" sz="1000" dirty="0">
                <a:latin typeface="Meiryo UI" panose="020B0604030504040204" pitchFamily="50" charset="-128"/>
                <a:ea typeface="Meiryo UI" panose="020B0604030504040204" pitchFamily="50" charset="-128"/>
                <a:cs typeface="Meiryo UI" panose="020B0604030504040204" pitchFamily="50" charset="-128"/>
              </a:rPr>
              <a:t>　・海上保安庁や美化協会、府漁連等と連携し、海上航行安全講習会の開催やライフジャケットの着用等を進める</a:t>
            </a:r>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a:p>
            <a:pPr algn="just"/>
            <a:r>
              <a:rPr lang="ja-JP" altLang="en-US" sz="1000" dirty="0">
                <a:latin typeface="Meiryo UI" panose="020B0604030504040204" pitchFamily="50" charset="-128"/>
                <a:ea typeface="Meiryo UI" panose="020B0604030504040204" pitchFamily="50" charset="-128"/>
                <a:cs typeface="Meiryo UI" panose="020B0604030504040204" pitchFamily="50" charset="-128"/>
              </a:rPr>
              <a:t>　　とともに、一般船舶に対し本府の漁業操業の状況等の周知を図る。</a:t>
            </a:r>
            <a:endParaRPr lang="en-US" altLang="ja-JP" sz="900" b="1"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3" name="スライド番号プレースホルダー 2">
            <a:extLst>
              <a:ext uri="{FF2B5EF4-FFF2-40B4-BE49-F238E27FC236}">
                <a16:creationId xmlns:a16="http://schemas.microsoft.com/office/drawing/2014/main" id="{24605C80-FFD9-4527-AAB6-68E97A7A020A}"/>
              </a:ext>
            </a:extLst>
          </p:cNvPr>
          <p:cNvSpPr>
            <a:spLocks noGrp="1"/>
          </p:cNvSpPr>
          <p:nvPr>
            <p:ph type="sldNum" sz="quarter" idx="12"/>
          </p:nvPr>
        </p:nvSpPr>
        <p:spPr>
          <a:xfrm>
            <a:off x="2772916" y="9538467"/>
            <a:ext cx="1600200" cy="291302"/>
          </a:xfrm>
        </p:spPr>
        <p:txBody>
          <a:bodyPr/>
          <a:lstStyle/>
          <a:p>
            <a:pPr algn="ctr"/>
            <a:fld id="{831CA8E7-D69B-4FB5-B8F3-0C5F199F2C37}" type="slidenum">
              <a:rPr kumimoji="1" lang="ja-JP" altLang="en-US" smtClean="0"/>
              <a:pPr algn="ctr"/>
              <a:t>26</a:t>
            </a:fld>
            <a:endParaRPr kumimoji="1" lang="ja-JP" altLang="en-US" dirty="0"/>
          </a:p>
        </p:txBody>
      </p:sp>
    </p:spTree>
    <p:extLst>
      <p:ext uri="{BB962C8B-B14F-4D97-AF65-F5344CB8AC3E}">
        <p14:creationId xmlns:p14="http://schemas.microsoft.com/office/powerpoint/2010/main" val="303602145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テキスト ボックス 15">
            <a:extLst>
              <a:ext uri="{FF2B5EF4-FFF2-40B4-BE49-F238E27FC236}">
                <a16:creationId xmlns:a16="http://schemas.microsoft.com/office/drawing/2014/main" id="{673349C5-F282-4623-A9B1-8309FED131D1}"/>
              </a:ext>
            </a:extLst>
          </p:cNvPr>
          <p:cNvSpPr txBox="1"/>
          <p:nvPr/>
        </p:nvSpPr>
        <p:spPr>
          <a:xfrm>
            <a:off x="1448780" y="1175114"/>
            <a:ext cx="3960440" cy="307777"/>
          </a:xfrm>
          <a:prstGeom prst="rect">
            <a:avLst/>
          </a:prstGeom>
          <a:noFill/>
        </p:spPr>
        <p:txBody>
          <a:bodyPr wrap="square" rtlCol="0">
            <a:spAutoFit/>
          </a:bodyPr>
          <a:lstStyle/>
          <a:p>
            <a:r>
              <a:rPr lang="ja-JP" altLang="en-US" sz="1400" b="1" dirty="0">
                <a:latin typeface="Meiryo UI" panose="020B0604030504040204" pitchFamily="50" charset="-128"/>
                <a:ea typeface="Meiryo UI" panose="020B0604030504040204" pitchFamily="50" charset="-128"/>
                <a:cs typeface="Meiryo UI" panose="020B0604030504040204" pitchFamily="50" charset="-128"/>
              </a:rPr>
              <a:t>令和</a:t>
            </a:r>
            <a:r>
              <a:rPr lang="en-US" altLang="ja-JP" sz="1400" b="1" dirty="0">
                <a:latin typeface="Meiryo UI" panose="020B0604030504040204" pitchFamily="50" charset="-128"/>
                <a:ea typeface="Meiryo UI" panose="020B0604030504040204" pitchFamily="50" charset="-128"/>
                <a:cs typeface="Meiryo UI" panose="020B0604030504040204" pitchFamily="50" charset="-128"/>
              </a:rPr>
              <a:t>7</a:t>
            </a:r>
            <a:r>
              <a:rPr lang="ja-JP" altLang="en-US" sz="1400" b="1" dirty="0">
                <a:latin typeface="Meiryo UI" panose="020B0604030504040204" pitchFamily="50" charset="-128"/>
                <a:ea typeface="Meiryo UI" panose="020B0604030504040204" pitchFamily="50" charset="-128"/>
                <a:cs typeface="Meiryo UI" panose="020B0604030504040204" pitchFamily="50" charset="-128"/>
              </a:rPr>
              <a:t>年度実績による「成果指標」の達成状況</a:t>
            </a:r>
            <a:r>
              <a:rPr kumimoji="1" lang="ja-JP" altLang="en-US" sz="1400" b="1" dirty="0">
                <a:latin typeface="Meiryo UI" panose="020B0604030504040204" pitchFamily="50" charset="-128"/>
                <a:ea typeface="Meiryo UI" panose="020B0604030504040204" pitchFamily="50" charset="-128"/>
                <a:cs typeface="Meiryo UI" panose="020B0604030504040204" pitchFamily="50" charset="-128"/>
              </a:rPr>
              <a:t> 　　　　　　</a:t>
            </a:r>
            <a:endParaRPr kumimoji="1" lang="en-US" altLang="ja-JP" sz="1400" b="1" dirty="0">
              <a:latin typeface="Meiryo UI" panose="020B0604030504040204" pitchFamily="50" charset="-128"/>
              <a:ea typeface="Meiryo UI" panose="020B0604030504040204" pitchFamily="50" charset="-128"/>
              <a:cs typeface="Meiryo UI" panose="020B0604030504040204" pitchFamily="50" charset="-128"/>
            </a:endParaRPr>
          </a:p>
        </p:txBody>
      </p:sp>
      <p:graphicFrame>
        <p:nvGraphicFramePr>
          <p:cNvPr id="2" name="表 2">
            <a:extLst>
              <a:ext uri="{FF2B5EF4-FFF2-40B4-BE49-F238E27FC236}">
                <a16:creationId xmlns:a16="http://schemas.microsoft.com/office/drawing/2014/main" id="{21C48FFF-002A-408A-96E6-2CA1E4709CD0}"/>
              </a:ext>
            </a:extLst>
          </p:cNvPr>
          <p:cNvGraphicFramePr>
            <a:graphicFrameLocks noGrp="1"/>
          </p:cNvGraphicFramePr>
          <p:nvPr>
            <p:extLst>
              <p:ext uri="{D42A27DB-BD31-4B8C-83A1-F6EECF244321}">
                <p14:modId xmlns:p14="http://schemas.microsoft.com/office/powerpoint/2010/main" val="3855299540"/>
              </p:ext>
            </p:extLst>
          </p:nvPr>
        </p:nvGraphicFramePr>
        <p:xfrm>
          <a:off x="260648" y="1729656"/>
          <a:ext cx="6336704" cy="3151336"/>
        </p:xfrm>
        <a:graphic>
          <a:graphicData uri="http://schemas.openxmlformats.org/drawingml/2006/table">
            <a:tbl>
              <a:tblPr firstRow="1" bandRow="1">
                <a:tableStyleId>{5C22544A-7EE6-4342-B048-85BDC9FD1C3A}</a:tableStyleId>
              </a:tblPr>
              <a:tblGrid>
                <a:gridCol w="4248472">
                  <a:extLst>
                    <a:ext uri="{9D8B030D-6E8A-4147-A177-3AD203B41FA5}">
                      <a16:colId xmlns:a16="http://schemas.microsoft.com/office/drawing/2014/main" val="234448941"/>
                    </a:ext>
                  </a:extLst>
                </a:gridCol>
                <a:gridCol w="2088232">
                  <a:extLst>
                    <a:ext uri="{9D8B030D-6E8A-4147-A177-3AD203B41FA5}">
                      <a16:colId xmlns:a16="http://schemas.microsoft.com/office/drawing/2014/main" val="843625719"/>
                    </a:ext>
                  </a:extLst>
                </a:gridCol>
              </a:tblGrid>
              <a:tr h="370840">
                <a:tc>
                  <a:txBody>
                    <a:bodyPr/>
                    <a:lstStyle/>
                    <a:p>
                      <a:pPr algn="ctr"/>
                      <a:r>
                        <a:rPr kumimoji="1" lang="ja-JP" altLang="en-US" sz="1600" dirty="0">
                          <a:solidFill>
                            <a:schemeClr val="tx1"/>
                          </a:solidFill>
                        </a:rPr>
                        <a:t>成果指標</a:t>
                      </a:r>
                    </a:p>
                  </a:txBody>
                  <a:tcPr anchor="ctr"/>
                </a:tc>
                <a:tc>
                  <a:txBody>
                    <a:bodyPr/>
                    <a:lstStyle/>
                    <a:p>
                      <a:pPr algn="ctr"/>
                      <a:r>
                        <a:rPr kumimoji="1" lang="ja-JP" altLang="en-US" sz="1600" dirty="0">
                          <a:solidFill>
                            <a:schemeClr val="tx1"/>
                          </a:solidFill>
                        </a:rPr>
                        <a:t>令和</a:t>
                      </a:r>
                      <a:r>
                        <a:rPr kumimoji="1" lang="en-US" altLang="ja-JP" sz="1600" dirty="0">
                          <a:solidFill>
                            <a:schemeClr val="tx1"/>
                          </a:solidFill>
                        </a:rPr>
                        <a:t>7</a:t>
                      </a:r>
                      <a:r>
                        <a:rPr kumimoji="1" lang="ja-JP" altLang="en-US" sz="1600" dirty="0">
                          <a:solidFill>
                            <a:schemeClr val="tx1"/>
                          </a:solidFill>
                        </a:rPr>
                        <a:t>年度実績</a:t>
                      </a:r>
                    </a:p>
                  </a:txBody>
                  <a:tcPr anchor="ctr"/>
                </a:tc>
                <a:extLst>
                  <a:ext uri="{0D108BD9-81ED-4DB2-BD59-A6C34878D82A}">
                    <a16:rowId xmlns:a16="http://schemas.microsoft.com/office/drawing/2014/main" val="1431848252"/>
                  </a:ext>
                </a:extLst>
              </a:tr>
              <a:tr h="370840">
                <a:tc>
                  <a:txBody>
                    <a:bodyPr/>
                    <a:lstStyle/>
                    <a:p>
                      <a:r>
                        <a:rPr kumimoji="1" lang="ja-JP" altLang="en-US" sz="1400" dirty="0">
                          <a:solidFill>
                            <a:schemeClr val="tx1"/>
                          </a:solidFill>
                        </a:rPr>
                        <a:t>◇漁業産出額　　　　　　</a:t>
                      </a:r>
                      <a:r>
                        <a:rPr kumimoji="1" lang="en-US" altLang="ja-JP" sz="1400" b="1" u="sng" dirty="0">
                          <a:solidFill>
                            <a:schemeClr val="tx1"/>
                          </a:solidFill>
                        </a:rPr>
                        <a:t>46.6</a:t>
                      </a:r>
                      <a:r>
                        <a:rPr kumimoji="1" lang="ja-JP" altLang="en-US" sz="1400" b="1" u="sng" dirty="0">
                          <a:solidFill>
                            <a:schemeClr val="tx1"/>
                          </a:solidFill>
                        </a:rPr>
                        <a:t>億円</a:t>
                      </a:r>
                    </a:p>
                    <a:p>
                      <a:r>
                        <a:rPr kumimoji="1" lang="ja-JP" altLang="en-US" sz="1400" dirty="0">
                          <a:solidFill>
                            <a:schemeClr val="tx1"/>
                          </a:solidFill>
                        </a:rPr>
                        <a:t>　（</a:t>
                      </a:r>
                      <a:r>
                        <a:rPr kumimoji="1" lang="en-US" altLang="ja-JP" sz="1400" dirty="0">
                          <a:solidFill>
                            <a:schemeClr val="tx1"/>
                          </a:solidFill>
                        </a:rPr>
                        <a:t>R2-R4</a:t>
                      </a:r>
                      <a:r>
                        <a:rPr kumimoji="1" lang="ja-JP" altLang="en-US" sz="1400" dirty="0">
                          <a:solidFill>
                            <a:schemeClr val="tx1"/>
                          </a:solidFill>
                        </a:rPr>
                        <a:t>平均　</a:t>
                      </a:r>
                      <a:r>
                        <a:rPr kumimoji="1" lang="en-US" altLang="ja-JP" sz="1400" dirty="0">
                          <a:solidFill>
                            <a:schemeClr val="tx1"/>
                          </a:solidFill>
                        </a:rPr>
                        <a:t>42.4</a:t>
                      </a:r>
                      <a:r>
                        <a:rPr kumimoji="1" lang="ja-JP" altLang="en-US" sz="1400" dirty="0">
                          <a:solidFill>
                            <a:schemeClr val="tx1"/>
                          </a:solidFill>
                        </a:rPr>
                        <a:t>億円）</a:t>
                      </a:r>
                    </a:p>
                    <a:p>
                      <a:r>
                        <a:rPr kumimoji="1" lang="en-US" altLang="ja-JP" sz="1200" dirty="0">
                          <a:solidFill>
                            <a:schemeClr val="tx1"/>
                          </a:solidFill>
                        </a:rPr>
                        <a:t>※</a:t>
                      </a:r>
                      <a:r>
                        <a:rPr kumimoji="1" lang="ja-JP" altLang="en-US" sz="1200" dirty="0">
                          <a:solidFill>
                            <a:schemeClr val="tx1"/>
                          </a:solidFill>
                        </a:rPr>
                        <a:t>物価上昇の影響を除く</a:t>
                      </a:r>
                    </a:p>
                  </a:txBody>
                  <a:tcPr/>
                </a:tc>
                <a:tc>
                  <a:txBody>
                    <a:bodyPr/>
                    <a:lstStyle/>
                    <a:p>
                      <a:pPr algn="r"/>
                      <a:r>
                        <a:rPr kumimoji="1" lang="en-US" altLang="ja-JP" sz="1400" b="1" u="sng" dirty="0">
                          <a:solidFill>
                            <a:schemeClr val="tx1"/>
                          </a:solidFill>
                        </a:rPr>
                        <a:t>41</a:t>
                      </a:r>
                      <a:r>
                        <a:rPr kumimoji="1" lang="ja-JP" altLang="en-US" sz="1400" b="1" u="sng" dirty="0">
                          <a:solidFill>
                            <a:schemeClr val="tx1"/>
                          </a:solidFill>
                        </a:rPr>
                        <a:t>億円</a:t>
                      </a:r>
                    </a:p>
                  </a:txBody>
                  <a:tcPr/>
                </a:tc>
                <a:extLst>
                  <a:ext uri="{0D108BD9-81ED-4DB2-BD59-A6C34878D82A}">
                    <a16:rowId xmlns:a16="http://schemas.microsoft.com/office/drawing/2014/main" val="3772223019"/>
                  </a:ext>
                </a:extLst>
              </a:tr>
              <a:tr h="370840">
                <a:tc>
                  <a:txBody>
                    <a:bodyPr/>
                    <a:lstStyle/>
                    <a:p>
                      <a:r>
                        <a:rPr kumimoji="1" lang="ja-JP" altLang="en-US" sz="1400" dirty="0">
                          <a:solidFill>
                            <a:schemeClr val="tx1"/>
                          </a:solidFill>
                        </a:rPr>
                        <a:t>◇養殖生産量　　　　　　</a:t>
                      </a:r>
                      <a:r>
                        <a:rPr kumimoji="1" lang="ja-JP" altLang="en-US" sz="1400" b="1" u="sng" dirty="0">
                          <a:solidFill>
                            <a:schemeClr val="tx1"/>
                          </a:solidFill>
                        </a:rPr>
                        <a:t>　</a:t>
                      </a:r>
                      <a:r>
                        <a:rPr kumimoji="1" lang="en-US" altLang="ja-JP" sz="1400" b="1" u="sng" dirty="0">
                          <a:solidFill>
                            <a:schemeClr val="tx1"/>
                          </a:solidFill>
                        </a:rPr>
                        <a:t>520</a:t>
                      </a:r>
                      <a:r>
                        <a:rPr kumimoji="1" lang="ja-JP" altLang="en-US" sz="1400" b="1" u="sng" dirty="0">
                          <a:solidFill>
                            <a:schemeClr val="tx1"/>
                          </a:solidFill>
                        </a:rPr>
                        <a:t>トン</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solidFill>
                            <a:schemeClr val="tx1"/>
                          </a:solidFill>
                        </a:rPr>
                        <a:t>　（</a:t>
                      </a:r>
                      <a:r>
                        <a:rPr kumimoji="1" lang="en-US" altLang="ja-JP" sz="1400" dirty="0">
                          <a:solidFill>
                            <a:schemeClr val="tx1"/>
                          </a:solidFill>
                        </a:rPr>
                        <a:t>R2-R4</a:t>
                      </a:r>
                      <a:r>
                        <a:rPr kumimoji="1" lang="ja-JP" altLang="en-US" sz="1400" dirty="0">
                          <a:solidFill>
                            <a:schemeClr val="tx1"/>
                          </a:solidFill>
                        </a:rPr>
                        <a:t>平均　</a:t>
                      </a:r>
                      <a:r>
                        <a:rPr kumimoji="1" lang="en-US" altLang="ja-JP" sz="1400" dirty="0">
                          <a:solidFill>
                            <a:schemeClr val="tx1"/>
                          </a:solidFill>
                        </a:rPr>
                        <a:t>471</a:t>
                      </a:r>
                      <a:r>
                        <a:rPr kumimoji="1" lang="ja-JP" altLang="en-US" sz="1400" dirty="0">
                          <a:solidFill>
                            <a:schemeClr val="tx1"/>
                          </a:solidFill>
                        </a:rPr>
                        <a:t>トン）</a:t>
                      </a:r>
                    </a:p>
                  </a:txBody>
                  <a:tcPr/>
                </a:tc>
                <a:tc>
                  <a:txBody>
                    <a:bodyPr/>
                    <a:lstStyle/>
                    <a:p>
                      <a:pPr algn="r"/>
                      <a:r>
                        <a:rPr kumimoji="1" lang="en-US" altLang="ja-JP" sz="1400" b="1" u="sng" dirty="0">
                          <a:solidFill>
                            <a:schemeClr val="tx1"/>
                          </a:solidFill>
                        </a:rPr>
                        <a:t>372</a:t>
                      </a:r>
                      <a:r>
                        <a:rPr kumimoji="1" lang="ja-JP" altLang="en-US" sz="1400" b="1" u="sng" dirty="0">
                          <a:solidFill>
                            <a:schemeClr val="tx1"/>
                          </a:solidFill>
                        </a:rPr>
                        <a:t>トン</a:t>
                      </a:r>
                    </a:p>
                  </a:txBody>
                  <a:tcPr/>
                </a:tc>
                <a:extLst>
                  <a:ext uri="{0D108BD9-81ED-4DB2-BD59-A6C34878D82A}">
                    <a16:rowId xmlns:a16="http://schemas.microsoft.com/office/drawing/2014/main" val="1229704839"/>
                  </a:ext>
                </a:extLst>
              </a:tr>
              <a:tr h="370840">
                <a:tc>
                  <a:txBody>
                    <a:bodyPr/>
                    <a:lstStyle/>
                    <a:p>
                      <a:r>
                        <a:rPr kumimoji="1" lang="ja-JP" altLang="en-US" sz="1400" dirty="0">
                          <a:solidFill>
                            <a:schemeClr val="tx1"/>
                          </a:solidFill>
                        </a:rPr>
                        <a:t>◇若手漁業者割合　        </a:t>
                      </a:r>
                      <a:r>
                        <a:rPr kumimoji="1" lang="en-US" altLang="ja-JP" sz="1400" b="1" u="sng" dirty="0">
                          <a:solidFill>
                            <a:schemeClr val="tx1"/>
                          </a:solidFill>
                        </a:rPr>
                        <a:t>30%</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solidFill>
                            <a:schemeClr val="tx1"/>
                          </a:solidFill>
                        </a:rPr>
                        <a:t>  （</a:t>
                      </a:r>
                      <a:r>
                        <a:rPr kumimoji="1" lang="en-US" altLang="ja-JP" sz="1400" dirty="0">
                          <a:solidFill>
                            <a:schemeClr val="tx1"/>
                          </a:solidFill>
                        </a:rPr>
                        <a:t>R5</a:t>
                      </a:r>
                      <a:r>
                        <a:rPr kumimoji="1" lang="ja-JP" altLang="en-US" sz="1400" dirty="0">
                          <a:solidFill>
                            <a:schemeClr val="tx1"/>
                          </a:solidFill>
                        </a:rPr>
                        <a:t>漁業センサス　</a:t>
                      </a:r>
                      <a:r>
                        <a:rPr kumimoji="1" lang="en-US" altLang="ja-JP" sz="1400" dirty="0">
                          <a:solidFill>
                            <a:schemeClr val="tx1"/>
                          </a:solidFill>
                        </a:rPr>
                        <a:t>25.7%</a:t>
                      </a:r>
                      <a:r>
                        <a:rPr kumimoji="1" lang="ja-JP" altLang="en-US" sz="1400" dirty="0">
                          <a:solidFill>
                            <a:schemeClr val="tx1"/>
                          </a:solidFill>
                        </a:rPr>
                        <a:t>）</a:t>
                      </a:r>
                    </a:p>
                  </a:txBody>
                  <a:tcPr/>
                </a:tc>
                <a:tc>
                  <a:txBody>
                    <a:bodyPr/>
                    <a:lstStyle/>
                    <a:p>
                      <a:pPr algn="r"/>
                      <a:r>
                        <a:rPr kumimoji="1" lang="en-US" altLang="ja-JP" sz="1400" b="1" u="sng" dirty="0">
                          <a:solidFill>
                            <a:schemeClr val="tx1"/>
                          </a:solidFill>
                        </a:rPr>
                        <a:t>25.7%</a:t>
                      </a:r>
                    </a:p>
                    <a:p>
                      <a:pPr algn="r"/>
                      <a:r>
                        <a:rPr kumimoji="1" lang="en-US" altLang="ja-JP" sz="1200" dirty="0">
                          <a:solidFill>
                            <a:schemeClr val="tx1"/>
                          </a:solidFill>
                        </a:rPr>
                        <a:t>※5</a:t>
                      </a:r>
                      <a:r>
                        <a:rPr kumimoji="1" lang="ja-JP" altLang="en-US" sz="1200" dirty="0">
                          <a:solidFill>
                            <a:schemeClr val="tx1"/>
                          </a:solidFill>
                        </a:rPr>
                        <a:t>年ごと調査（</a:t>
                      </a:r>
                      <a:r>
                        <a:rPr kumimoji="1" lang="en-US" altLang="ja-JP" sz="1200" dirty="0">
                          <a:solidFill>
                            <a:schemeClr val="tx1"/>
                          </a:solidFill>
                        </a:rPr>
                        <a:t>R10</a:t>
                      </a:r>
                      <a:r>
                        <a:rPr kumimoji="1" lang="ja-JP" altLang="en-US" sz="1200" dirty="0">
                          <a:solidFill>
                            <a:schemeClr val="tx1"/>
                          </a:solidFill>
                        </a:rPr>
                        <a:t>予定</a:t>
                      </a:r>
                      <a:r>
                        <a:rPr kumimoji="1" lang="en-US" altLang="ja-JP" sz="1200" dirty="0">
                          <a:solidFill>
                            <a:schemeClr val="tx1"/>
                          </a:solidFill>
                        </a:rPr>
                        <a:t>)</a:t>
                      </a:r>
                      <a:endParaRPr kumimoji="1" lang="ja-JP" altLang="en-US" sz="1400" b="1" u="sng" dirty="0">
                        <a:solidFill>
                          <a:schemeClr val="tx1"/>
                        </a:solidFill>
                      </a:endParaRPr>
                    </a:p>
                  </a:txBody>
                  <a:tcPr/>
                </a:tc>
                <a:extLst>
                  <a:ext uri="{0D108BD9-81ED-4DB2-BD59-A6C34878D82A}">
                    <a16:rowId xmlns:a16="http://schemas.microsoft.com/office/drawing/2014/main" val="2386752056"/>
                  </a:ext>
                </a:extLst>
              </a:tr>
              <a:tr h="524976">
                <a:tc>
                  <a:txBody>
                    <a:bodyPr/>
                    <a:lstStyle/>
                    <a:p>
                      <a:r>
                        <a:rPr kumimoji="1" lang="ja-JP" altLang="en-US" sz="1400" dirty="0">
                          <a:solidFill>
                            <a:schemeClr val="tx1"/>
                          </a:solidFill>
                        </a:rPr>
                        <a:t>◇大阪湾で獲れる水産物の認知度　 </a:t>
                      </a:r>
                      <a:r>
                        <a:rPr kumimoji="1" lang="en-US" altLang="ja-JP" sz="1400" b="1" u="sng" dirty="0">
                          <a:solidFill>
                            <a:schemeClr val="tx1"/>
                          </a:solidFill>
                        </a:rPr>
                        <a:t>50%</a:t>
                      </a:r>
                      <a:r>
                        <a:rPr kumimoji="1" lang="ja-JP" altLang="en-US" sz="1400" dirty="0">
                          <a:solidFill>
                            <a:schemeClr val="tx1"/>
                          </a:solidFill>
                        </a:rPr>
                        <a:t>　　　　　　　　　　　  　　　　</a:t>
                      </a:r>
                    </a:p>
                    <a:p>
                      <a:r>
                        <a:rPr kumimoji="1" lang="ja-JP" altLang="en-US" sz="1400" dirty="0">
                          <a:solidFill>
                            <a:schemeClr val="tx1"/>
                          </a:solidFill>
                        </a:rPr>
                        <a:t>　（</a:t>
                      </a:r>
                      <a:r>
                        <a:rPr kumimoji="1" lang="en-US" altLang="ja-JP" sz="1400" dirty="0">
                          <a:solidFill>
                            <a:schemeClr val="tx1"/>
                          </a:solidFill>
                        </a:rPr>
                        <a:t>R6</a:t>
                      </a:r>
                      <a:r>
                        <a:rPr kumimoji="1" lang="ja-JP" altLang="en-US" sz="1400" dirty="0">
                          <a:solidFill>
                            <a:schemeClr val="tx1"/>
                          </a:solidFill>
                        </a:rPr>
                        <a:t>大阪府調査　</a:t>
                      </a:r>
                      <a:r>
                        <a:rPr kumimoji="1" lang="en-US" altLang="ja-JP" sz="1400" dirty="0">
                          <a:solidFill>
                            <a:schemeClr val="tx1"/>
                          </a:solidFill>
                        </a:rPr>
                        <a:t>35.3%</a:t>
                      </a:r>
                      <a:r>
                        <a:rPr kumimoji="1" lang="ja-JP" altLang="en-US" sz="1400" dirty="0">
                          <a:solidFill>
                            <a:schemeClr val="tx1"/>
                          </a:solidFill>
                        </a:rPr>
                        <a:t>）</a:t>
                      </a:r>
                    </a:p>
                  </a:txBody>
                  <a:tcPr/>
                </a:tc>
                <a:tc>
                  <a:txBody>
                    <a:bodyPr/>
                    <a:lstStyle/>
                    <a:p>
                      <a:pPr algn="r"/>
                      <a:r>
                        <a:rPr kumimoji="1" lang="ja-JP" altLang="en-US" sz="1400" b="1" dirty="0">
                          <a:solidFill>
                            <a:schemeClr val="tx1"/>
                          </a:solidFill>
                        </a:rPr>
                        <a:t>－</a:t>
                      </a:r>
                      <a:endParaRPr kumimoji="1" lang="en-US" altLang="ja-JP" sz="1400" b="1" dirty="0">
                        <a:solidFill>
                          <a:schemeClr val="tx1"/>
                        </a:solidFill>
                      </a:endParaRPr>
                    </a:p>
                    <a:p>
                      <a:pPr algn="r"/>
                      <a:r>
                        <a:rPr kumimoji="1" lang="en-US" altLang="ja-JP" sz="1200" dirty="0">
                          <a:solidFill>
                            <a:schemeClr val="tx1"/>
                          </a:solidFill>
                        </a:rPr>
                        <a:t>※5</a:t>
                      </a:r>
                      <a:r>
                        <a:rPr kumimoji="1" lang="ja-JP" altLang="en-US" sz="1200" dirty="0">
                          <a:solidFill>
                            <a:schemeClr val="tx1"/>
                          </a:solidFill>
                        </a:rPr>
                        <a:t>年ごと調査（</a:t>
                      </a:r>
                      <a:r>
                        <a:rPr kumimoji="1" lang="en-US" altLang="ja-JP" sz="1200" dirty="0">
                          <a:solidFill>
                            <a:schemeClr val="tx1"/>
                          </a:solidFill>
                        </a:rPr>
                        <a:t>R11</a:t>
                      </a:r>
                      <a:r>
                        <a:rPr kumimoji="1" lang="ja-JP" altLang="en-US" sz="1200" dirty="0">
                          <a:solidFill>
                            <a:schemeClr val="tx1"/>
                          </a:solidFill>
                        </a:rPr>
                        <a:t>予定</a:t>
                      </a:r>
                      <a:r>
                        <a:rPr kumimoji="1" lang="en-US" altLang="ja-JP" sz="1200" dirty="0">
                          <a:solidFill>
                            <a:schemeClr val="tx1"/>
                          </a:solidFill>
                        </a:rPr>
                        <a:t>)</a:t>
                      </a:r>
                      <a:endParaRPr kumimoji="1" lang="ja-JP" altLang="en-US" sz="1200" dirty="0">
                        <a:solidFill>
                          <a:schemeClr val="tx1"/>
                        </a:solidFill>
                      </a:endParaRPr>
                    </a:p>
                  </a:txBody>
                  <a:tcPr/>
                </a:tc>
                <a:extLst>
                  <a:ext uri="{0D108BD9-81ED-4DB2-BD59-A6C34878D82A}">
                    <a16:rowId xmlns:a16="http://schemas.microsoft.com/office/drawing/2014/main" val="1295204953"/>
                  </a:ext>
                </a:extLst>
              </a:tr>
              <a:tr h="370840">
                <a:tc>
                  <a:txBody>
                    <a:bodyPr/>
                    <a:lstStyle/>
                    <a:p>
                      <a:r>
                        <a:rPr kumimoji="1" lang="ja-JP" altLang="en-US" sz="1400" dirty="0">
                          <a:solidFill>
                            <a:schemeClr val="tx1"/>
                          </a:solidFill>
                        </a:rPr>
                        <a:t>◇大阪府内の漁港へ出かけたことがある人の割合　</a:t>
                      </a:r>
                      <a:r>
                        <a:rPr kumimoji="1" lang="en-US" altLang="ja-JP" sz="1400" b="1" u="sng" dirty="0">
                          <a:solidFill>
                            <a:schemeClr val="tx1"/>
                          </a:solidFill>
                        </a:rPr>
                        <a:t>25%</a:t>
                      </a:r>
                    </a:p>
                    <a:p>
                      <a:r>
                        <a:rPr kumimoji="1" lang="ja-JP" altLang="en-US" sz="1400" dirty="0">
                          <a:solidFill>
                            <a:schemeClr val="tx1"/>
                          </a:solidFill>
                        </a:rPr>
                        <a:t>  （</a:t>
                      </a:r>
                      <a:r>
                        <a:rPr kumimoji="1" lang="en-US" altLang="ja-JP" sz="1400" dirty="0">
                          <a:solidFill>
                            <a:schemeClr val="tx1"/>
                          </a:solidFill>
                        </a:rPr>
                        <a:t>R6</a:t>
                      </a:r>
                      <a:r>
                        <a:rPr kumimoji="1" lang="ja-JP" altLang="en-US" sz="1400" dirty="0">
                          <a:solidFill>
                            <a:schemeClr val="tx1"/>
                          </a:solidFill>
                        </a:rPr>
                        <a:t>大阪府調査</a:t>
                      </a:r>
                      <a:r>
                        <a:rPr kumimoji="1" lang="en-US" altLang="ja-JP" sz="1400" dirty="0">
                          <a:solidFill>
                            <a:schemeClr val="tx1"/>
                          </a:solidFill>
                        </a:rPr>
                        <a:t>  16.5%</a:t>
                      </a:r>
                      <a:r>
                        <a:rPr kumimoji="1" lang="ja-JP" altLang="en-US" sz="1400" dirty="0">
                          <a:solidFill>
                            <a:schemeClr val="tx1"/>
                          </a:solidFill>
                        </a:rPr>
                        <a:t>）</a:t>
                      </a:r>
                      <a:endParaRPr kumimoji="1" lang="ja-JP" altLang="en-US" sz="1400" b="0" u="none" dirty="0">
                        <a:solidFill>
                          <a:schemeClr val="tx1"/>
                        </a:solidFill>
                      </a:endParaRPr>
                    </a:p>
                  </a:txBody>
                  <a:tcPr/>
                </a:tc>
                <a:tc>
                  <a:txBody>
                    <a:bodyPr/>
                    <a:lstStyle/>
                    <a:p>
                      <a:pPr algn="r"/>
                      <a:r>
                        <a:rPr kumimoji="1" lang="ja-JP" altLang="en-US" sz="1400" b="1" dirty="0">
                          <a:solidFill>
                            <a:schemeClr val="tx1"/>
                          </a:solidFill>
                        </a:rPr>
                        <a:t>－</a:t>
                      </a:r>
                      <a:endParaRPr kumimoji="1" lang="en-US" altLang="ja-JP" sz="1400" b="1" dirty="0">
                        <a:solidFill>
                          <a:schemeClr val="tx1"/>
                        </a:solidFill>
                      </a:endParaRPr>
                    </a:p>
                    <a:p>
                      <a:pPr algn="r"/>
                      <a:r>
                        <a:rPr kumimoji="1" lang="en-US" altLang="ja-JP" sz="1200" dirty="0">
                          <a:solidFill>
                            <a:schemeClr val="tx1"/>
                          </a:solidFill>
                        </a:rPr>
                        <a:t>※5</a:t>
                      </a:r>
                      <a:r>
                        <a:rPr kumimoji="1" lang="ja-JP" altLang="en-US" sz="1200" dirty="0">
                          <a:solidFill>
                            <a:schemeClr val="tx1"/>
                          </a:solidFill>
                        </a:rPr>
                        <a:t>年ごと調査（</a:t>
                      </a:r>
                      <a:r>
                        <a:rPr kumimoji="1" lang="en-US" altLang="ja-JP" sz="1200" dirty="0">
                          <a:solidFill>
                            <a:schemeClr val="tx1"/>
                          </a:solidFill>
                        </a:rPr>
                        <a:t>R11</a:t>
                      </a:r>
                      <a:r>
                        <a:rPr kumimoji="1" lang="ja-JP" altLang="en-US" sz="1200" dirty="0">
                          <a:solidFill>
                            <a:schemeClr val="tx1"/>
                          </a:solidFill>
                        </a:rPr>
                        <a:t>予定</a:t>
                      </a:r>
                      <a:r>
                        <a:rPr kumimoji="1" lang="en-US" altLang="ja-JP" sz="1200" dirty="0">
                          <a:solidFill>
                            <a:schemeClr val="tx1"/>
                          </a:solidFill>
                        </a:rPr>
                        <a:t>)</a:t>
                      </a:r>
                      <a:endParaRPr kumimoji="1" lang="ja-JP" altLang="en-US" sz="1200" dirty="0">
                        <a:solidFill>
                          <a:schemeClr val="tx1"/>
                        </a:solidFill>
                      </a:endParaRPr>
                    </a:p>
                  </a:txBody>
                  <a:tcPr/>
                </a:tc>
                <a:extLst>
                  <a:ext uri="{0D108BD9-81ED-4DB2-BD59-A6C34878D82A}">
                    <a16:rowId xmlns:a16="http://schemas.microsoft.com/office/drawing/2014/main" val="311039087"/>
                  </a:ext>
                </a:extLst>
              </a:tr>
            </a:tbl>
          </a:graphicData>
        </a:graphic>
      </p:graphicFrame>
      <p:sp>
        <p:nvSpPr>
          <p:cNvPr id="4" name="スライド番号プレースホルダー 3">
            <a:extLst>
              <a:ext uri="{FF2B5EF4-FFF2-40B4-BE49-F238E27FC236}">
                <a16:creationId xmlns:a16="http://schemas.microsoft.com/office/drawing/2014/main" id="{DE9A3D6F-433D-4907-86A3-0A89B5E4AF5A}"/>
              </a:ext>
            </a:extLst>
          </p:cNvPr>
          <p:cNvSpPr>
            <a:spLocks noGrp="1"/>
          </p:cNvSpPr>
          <p:nvPr>
            <p:ph type="sldNum" sz="quarter" idx="12"/>
          </p:nvPr>
        </p:nvSpPr>
        <p:spPr>
          <a:xfrm>
            <a:off x="2628900" y="9542690"/>
            <a:ext cx="1600200" cy="363310"/>
          </a:xfrm>
        </p:spPr>
        <p:txBody>
          <a:bodyPr/>
          <a:lstStyle/>
          <a:p>
            <a:pPr algn="ctr"/>
            <a:fld id="{831CA8E7-D69B-4FB5-B8F3-0C5F199F2C37}" type="slidenum">
              <a:rPr kumimoji="1" lang="ja-JP" altLang="en-US" smtClean="0"/>
              <a:pPr algn="ctr"/>
              <a:t>27</a:t>
            </a:fld>
            <a:endParaRPr kumimoji="1" lang="ja-JP" altLang="en-US"/>
          </a:p>
        </p:txBody>
      </p:sp>
    </p:spTree>
    <p:extLst>
      <p:ext uri="{BB962C8B-B14F-4D97-AF65-F5344CB8AC3E}">
        <p14:creationId xmlns:p14="http://schemas.microsoft.com/office/powerpoint/2010/main" val="7381077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ボックス 4">
            <a:extLst>
              <a:ext uri="{FF2B5EF4-FFF2-40B4-BE49-F238E27FC236}">
                <a16:creationId xmlns:a16="http://schemas.microsoft.com/office/drawing/2014/main" id="{9D1FC0E4-35C5-4443-90A5-7DF99828279D}"/>
              </a:ext>
            </a:extLst>
          </p:cNvPr>
          <p:cNvSpPr txBox="1"/>
          <p:nvPr/>
        </p:nvSpPr>
        <p:spPr>
          <a:xfrm>
            <a:off x="655181" y="5421569"/>
            <a:ext cx="711696" cy="246221"/>
          </a:xfrm>
          <a:prstGeom prst="rect">
            <a:avLst/>
          </a:prstGeom>
          <a:noFill/>
        </p:spPr>
        <p:txBody>
          <a:bodyPr wrap="square" rtlCol="0">
            <a:spAutoFit/>
          </a:bodyPr>
          <a:lstStyle/>
          <a:p>
            <a:r>
              <a:rPr kumimoji="1" lang="ja-JP" altLang="en-US" sz="1000" dirty="0">
                <a:latin typeface="Meiryo UI" panose="020B0604030504040204" pitchFamily="50" charset="-128"/>
                <a:ea typeface="Meiryo UI" panose="020B0604030504040204" pitchFamily="50" charset="-128"/>
                <a:cs typeface="Meiryo UI" panose="020B0604030504040204" pitchFamily="50" charset="-128"/>
              </a:rPr>
              <a:t>＜略称＞</a:t>
            </a:r>
            <a:endParaRPr kumimoji="1" lang="en-US" altLang="ja-JP" sz="1000" dirty="0">
              <a:latin typeface="Meiryo UI" panose="020B0604030504040204" pitchFamily="50" charset="-128"/>
              <a:ea typeface="Meiryo UI" panose="020B0604030504040204" pitchFamily="50" charset="-128"/>
              <a:cs typeface="Meiryo UI" panose="020B0604030504040204" pitchFamily="50" charset="-128"/>
            </a:endParaRPr>
          </a:p>
        </p:txBody>
      </p:sp>
      <p:graphicFrame>
        <p:nvGraphicFramePr>
          <p:cNvPr id="6" name="表 5">
            <a:extLst>
              <a:ext uri="{FF2B5EF4-FFF2-40B4-BE49-F238E27FC236}">
                <a16:creationId xmlns:a16="http://schemas.microsoft.com/office/drawing/2014/main" id="{C68D54E9-80AA-4648-8F08-CE250DF5C346}"/>
              </a:ext>
            </a:extLst>
          </p:cNvPr>
          <p:cNvGraphicFramePr>
            <a:graphicFrameLocks noGrp="1"/>
          </p:cNvGraphicFramePr>
          <p:nvPr>
            <p:extLst>
              <p:ext uri="{D42A27DB-BD31-4B8C-83A1-F6EECF244321}">
                <p14:modId xmlns:p14="http://schemas.microsoft.com/office/powerpoint/2010/main" val="4020044477"/>
              </p:ext>
            </p:extLst>
          </p:nvPr>
        </p:nvGraphicFramePr>
        <p:xfrm>
          <a:off x="680699" y="5878749"/>
          <a:ext cx="3971081" cy="1493760"/>
        </p:xfrm>
        <a:graphic>
          <a:graphicData uri="http://schemas.openxmlformats.org/drawingml/2006/table">
            <a:tbl>
              <a:tblPr firstRow="1" bandRow="1">
                <a:tableStyleId>{3B4B98B0-60AC-42C2-AFA5-B58CD77FA1E5}</a:tableStyleId>
              </a:tblPr>
              <a:tblGrid>
                <a:gridCol w="961953">
                  <a:extLst>
                    <a:ext uri="{9D8B030D-6E8A-4147-A177-3AD203B41FA5}">
                      <a16:colId xmlns:a16="http://schemas.microsoft.com/office/drawing/2014/main" val="20000"/>
                    </a:ext>
                  </a:extLst>
                </a:gridCol>
                <a:gridCol w="3009128">
                  <a:extLst>
                    <a:ext uri="{9D8B030D-6E8A-4147-A177-3AD203B41FA5}">
                      <a16:colId xmlns:a16="http://schemas.microsoft.com/office/drawing/2014/main" val="20001"/>
                    </a:ext>
                  </a:extLst>
                </a:gridCol>
              </a:tblGrid>
              <a:tr h="123478">
                <a:tc>
                  <a:txBody>
                    <a:bodyPr/>
                    <a:lstStyle/>
                    <a:p>
                      <a:pPr algn="ctr"/>
                      <a:r>
                        <a:rPr kumimoji="1" lang="ja-JP" altLang="en-US" sz="1000" b="0" dirty="0"/>
                        <a:t>略称</a:t>
                      </a:r>
                    </a:p>
                  </a:txBody>
                  <a:tcPr marL="36000" marR="36000" marT="0" marB="0" anchor="ctr"/>
                </a:tc>
                <a:tc>
                  <a:txBody>
                    <a:bodyPr/>
                    <a:lstStyle/>
                    <a:p>
                      <a:pPr algn="ctr"/>
                      <a:r>
                        <a:rPr kumimoji="1" lang="ja-JP" altLang="en-US" sz="1000" b="0" dirty="0"/>
                        <a:t>正式名称</a:t>
                      </a:r>
                    </a:p>
                  </a:txBody>
                  <a:tcPr marL="36000" marR="36000" marT="0" marB="0" anchor="ctr"/>
                </a:tc>
                <a:extLst>
                  <a:ext uri="{0D108BD9-81ED-4DB2-BD59-A6C34878D82A}">
                    <a16:rowId xmlns:a16="http://schemas.microsoft.com/office/drawing/2014/main" val="10000"/>
                  </a:ext>
                </a:extLst>
              </a:tr>
              <a:tr h="16767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1000" b="0" dirty="0"/>
                        <a:t>　環農水研</a:t>
                      </a:r>
                    </a:p>
                  </a:txBody>
                  <a:tcPr marL="36000" marR="36000" marT="0" marB="0" anchor="ctr">
                    <a:noFill/>
                  </a:tcPr>
                </a:tc>
                <a:tc>
                  <a:txBody>
                    <a:bodyPr/>
                    <a:lstStyle/>
                    <a:p>
                      <a:r>
                        <a:rPr kumimoji="1" lang="ja-JP" altLang="en-US" sz="1000" b="0" dirty="0"/>
                        <a:t>（地独）大阪府環境農林水産総合研究所</a:t>
                      </a:r>
                      <a:endParaRPr kumimoji="1" lang="en-US" altLang="ja-JP" sz="1000" b="0" dirty="0"/>
                    </a:p>
                  </a:txBody>
                  <a:tcPr marL="36000" marR="36000" marT="0" marB="0" anchor="ctr">
                    <a:noFill/>
                  </a:tcPr>
                </a:tc>
                <a:extLst>
                  <a:ext uri="{0D108BD9-81ED-4DB2-BD59-A6C34878D82A}">
                    <a16:rowId xmlns:a16="http://schemas.microsoft.com/office/drawing/2014/main" val="10001"/>
                  </a:ext>
                </a:extLst>
              </a:tr>
              <a:tr h="16767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1000" b="0" dirty="0">
                          <a:solidFill>
                            <a:schemeClr val="tx1"/>
                          </a:solidFill>
                        </a:rPr>
                        <a:t>　基金</a:t>
                      </a:r>
                    </a:p>
                  </a:txBody>
                  <a:tcPr marL="36000" marR="36000" marT="0" marB="0" anchor="ctr"/>
                </a:tc>
                <a:tc>
                  <a:txBody>
                    <a:bodyPr/>
                    <a:lstStyle/>
                    <a:p>
                      <a:r>
                        <a:rPr kumimoji="1" lang="ja-JP" altLang="en-US" sz="1000" b="0" dirty="0">
                          <a:solidFill>
                            <a:schemeClr val="tx1"/>
                          </a:solidFill>
                        </a:rPr>
                        <a:t>（公財）大阪府漁業振興基金</a:t>
                      </a:r>
                      <a:endParaRPr kumimoji="1" lang="en-US" altLang="ja-JP" sz="1000" b="0" dirty="0">
                        <a:solidFill>
                          <a:schemeClr val="tx1"/>
                        </a:solidFill>
                      </a:endParaRPr>
                    </a:p>
                  </a:txBody>
                  <a:tcPr marL="36000" marR="36000" marT="0" marB="0" anchor="ctr"/>
                </a:tc>
                <a:extLst>
                  <a:ext uri="{0D108BD9-81ED-4DB2-BD59-A6C34878D82A}">
                    <a16:rowId xmlns:a16="http://schemas.microsoft.com/office/drawing/2014/main" val="10002"/>
                  </a:ext>
                </a:extLst>
              </a:tr>
              <a:tr h="16767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1000" b="0" dirty="0">
                          <a:solidFill>
                            <a:schemeClr val="tx1"/>
                          </a:solidFill>
                        </a:rPr>
                        <a:t>　全漁連</a:t>
                      </a:r>
                    </a:p>
                  </a:txBody>
                  <a:tcPr marL="36000" marR="36000" marT="0" marB="0" anchor="ctr">
                    <a:noFill/>
                  </a:tcPr>
                </a:tc>
                <a:tc>
                  <a:txBody>
                    <a:bodyPr/>
                    <a:lstStyle/>
                    <a:p>
                      <a:r>
                        <a:rPr kumimoji="1" lang="ja-JP" altLang="en-US" sz="1000" b="0" dirty="0">
                          <a:solidFill>
                            <a:schemeClr val="tx1"/>
                          </a:solidFill>
                        </a:rPr>
                        <a:t>全国漁業協同組合連合会</a:t>
                      </a:r>
                      <a:endParaRPr kumimoji="1" lang="en-US" altLang="ja-JP" sz="1000" b="0" dirty="0">
                        <a:solidFill>
                          <a:schemeClr val="tx1"/>
                        </a:solidFill>
                      </a:endParaRPr>
                    </a:p>
                  </a:txBody>
                  <a:tcPr marL="36000" marR="36000" marT="0" marB="0" anchor="ctr">
                    <a:noFill/>
                  </a:tcPr>
                </a:tc>
                <a:extLst>
                  <a:ext uri="{0D108BD9-81ED-4DB2-BD59-A6C34878D82A}">
                    <a16:rowId xmlns:a16="http://schemas.microsoft.com/office/drawing/2014/main" val="10003"/>
                  </a:ext>
                </a:extLst>
              </a:tr>
              <a:tr h="16767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1000" b="0" dirty="0">
                          <a:solidFill>
                            <a:schemeClr val="tx1"/>
                          </a:solidFill>
                        </a:rPr>
                        <a:t>　府漁連</a:t>
                      </a:r>
                    </a:p>
                  </a:txBody>
                  <a:tcPr marL="36000" marR="36000" marT="0" marB="0" anchor="ctr">
                    <a:noFill/>
                  </a:tcPr>
                </a:tc>
                <a:tc>
                  <a:txBody>
                    <a:bodyPr/>
                    <a:lstStyle/>
                    <a:p>
                      <a:r>
                        <a:rPr kumimoji="1" lang="ja-JP" altLang="en-US" sz="1000" b="0" dirty="0">
                          <a:solidFill>
                            <a:schemeClr val="tx1"/>
                          </a:solidFill>
                        </a:rPr>
                        <a:t>大阪府漁業協同組合連合会</a:t>
                      </a:r>
                      <a:endParaRPr kumimoji="1" lang="en-US" altLang="ja-JP" sz="1000" b="0" dirty="0">
                        <a:solidFill>
                          <a:schemeClr val="tx1"/>
                        </a:solidFill>
                      </a:endParaRPr>
                    </a:p>
                  </a:txBody>
                  <a:tcPr marL="36000" marR="36000" marT="0" marB="0" anchor="ctr">
                    <a:noFill/>
                  </a:tcPr>
                </a:tc>
                <a:extLst>
                  <a:ext uri="{0D108BD9-81ED-4DB2-BD59-A6C34878D82A}">
                    <a16:rowId xmlns:a16="http://schemas.microsoft.com/office/drawing/2014/main" val="10004"/>
                  </a:ext>
                </a:extLst>
              </a:tr>
              <a:tr h="16767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1000" b="0" dirty="0">
                          <a:solidFill>
                            <a:schemeClr val="tx1"/>
                          </a:solidFill>
                        </a:rPr>
                        <a:t>　漁協</a:t>
                      </a:r>
                    </a:p>
                  </a:txBody>
                  <a:tcPr marL="36000" marR="36000" marT="0" marB="0" anchor="ctr">
                    <a:noFill/>
                  </a:tcPr>
                </a:tc>
                <a:tc>
                  <a:txBody>
                    <a:bodyPr/>
                    <a:lstStyle/>
                    <a:p>
                      <a:r>
                        <a:rPr kumimoji="1" lang="ja-JP" altLang="en-US" sz="1000" b="0" dirty="0">
                          <a:solidFill>
                            <a:schemeClr val="tx1"/>
                          </a:solidFill>
                        </a:rPr>
                        <a:t>漁業協同組合</a:t>
                      </a:r>
                      <a:endParaRPr kumimoji="1" lang="en-US" altLang="ja-JP" sz="1000" b="0" dirty="0">
                        <a:solidFill>
                          <a:schemeClr val="tx1"/>
                        </a:solidFill>
                      </a:endParaRPr>
                    </a:p>
                  </a:txBody>
                  <a:tcPr marL="36000" marR="36000" marT="0" marB="0" anchor="ctr">
                    <a:noFill/>
                  </a:tcPr>
                </a:tc>
                <a:extLst>
                  <a:ext uri="{0D108BD9-81ED-4DB2-BD59-A6C34878D82A}">
                    <a16:rowId xmlns:a16="http://schemas.microsoft.com/office/drawing/2014/main" val="10005"/>
                  </a:ext>
                </a:extLst>
              </a:tr>
              <a:tr h="16767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1000" b="0" dirty="0">
                          <a:solidFill>
                            <a:schemeClr val="tx1"/>
                          </a:solidFill>
                        </a:rPr>
                        <a:t>　水技</a:t>
                      </a:r>
                      <a:r>
                        <a:rPr kumimoji="1" lang="en-US" altLang="ja-JP" sz="1000" b="0" dirty="0">
                          <a:solidFill>
                            <a:schemeClr val="tx1"/>
                          </a:solidFill>
                        </a:rPr>
                        <a:t>C</a:t>
                      </a:r>
                      <a:endParaRPr kumimoji="1" lang="ja-JP" altLang="en-US" sz="1000" b="0" dirty="0">
                        <a:solidFill>
                          <a:schemeClr val="tx1"/>
                        </a:solidFill>
                      </a:endParaRPr>
                    </a:p>
                  </a:txBody>
                  <a:tcPr marL="36000" marR="36000" marT="0" marB="0" anchor="ctr">
                    <a:noFill/>
                  </a:tcPr>
                </a:tc>
                <a:tc>
                  <a:txBody>
                    <a:bodyPr/>
                    <a:lstStyle/>
                    <a:p>
                      <a:r>
                        <a:rPr kumimoji="1" lang="ja-JP" altLang="en-US" sz="1000" b="0" dirty="0">
                          <a:solidFill>
                            <a:schemeClr val="tx1"/>
                          </a:solidFill>
                        </a:rPr>
                        <a:t>環農水研　水産技術センター</a:t>
                      </a:r>
                      <a:endParaRPr kumimoji="1" lang="en-US" altLang="ja-JP" sz="1000" b="0" dirty="0">
                        <a:solidFill>
                          <a:schemeClr val="tx1"/>
                        </a:solidFill>
                      </a:endParaRPr>
                    </a:p>
                  </a:txBody>
                  <a:tcPr marL="36000" marR="36000" marT="0" marB="0" anchor="ctr">
                    <a:noFill/>
                  </a:tcPr>
                </a:tc>
                <a:extLst>
                  <a:ext uri="{0D108BD9-81ED-4DB2-BD59-A6C34878D82A}">
                    <a16:rowId xmlns:a16="http://schemas.microsoft.com/office/drawing/2014/main" val="10006"/>
                  </a:ext>
                </a:extLst>
              </a:tr>
              <a:tr h="16767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1000" b="0" dirty="0">
                          <a:solidFill>
                            <a:schemeClr val="tx1"/>
                          </a:solidFill>
                        </a:rPr>
                        <a:t>　生物多様性</a:t>
                      </a:r>
                      <a:r>
                        <a:rPr kumimoji="1" lang="en-US" altLang="ja-JP" sz="1000" b="0" dirty="0">
                          <a:solidFill>
                            <a:schemeClr val="tx1"/>
                          </a:solidFill>
                        </a:rPr>
                        <a:t>C</a:t>
                      </a:r>
                      <a:endParaRPr kumimoji="1" lang="ja-JP" altLang="en-US" sz="1000" b="0" dirty="0">
                        <a:solidFill>
                          <a:schemeClr val="tx1"/>
                        </a:solidFill>
                      </a:endParaRPr>
                    </a:p>
                  </a:txBody>
                  <a:tcPr marL="36000" marR="36000" marT="0" marB="0" anchor="ctr">
                    <a:noFill/>
                  </a:tcPr>
                </a:tc>
                <a:tc>
                  <a:txBody>
                    <a:bodyPr/>
                    <a:lstStyle/>
                    <a:p>
                      <a:r>
                        <a:rPr kumimoji="1" lang="ja-JP" altLang="en-US" sz="1000" b="0" dirty="0">
                          <a:solidFill>
                            <a:schemeClr val="tx1"/>
                          </a:solidFill>
                        </a:rPr>
                        <a:t>環農水研　生物多様性センター</a:t>
                      </a:r>
                      <a:endParaRPr kumimoji="1" lang="en-US" altLang="ja-JP" sz="1000" b="0" dirty="0">
                        <a:solidFill>
                          <a:schemeClr val="tx1"/>
                        </a:solidFill>
                      </a:endParaRPr>
                    </a:p>
                  </a:txBody>
                  <a:tcPr marL="36000" marR="36000" marT="0" marB="0" anchor="ctr">
                    <a:noFill/>
                  </a:tcPr>
                </a:tc>
                <a:extLst>
                  <a:ext uri="{0D108BD9-81ED-4DB2-BD59-A6C34878D82A}">
                    <a16:rowId xmlns:a16="http://schemas.microsoft.com/office/drawing/2014/main" val="10007"/>
                  </a:ext>
                </a:extLst>
              </a:tr>
              <a:tr h="16767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ja-JP" altLang="en-US" sz="1000" b="0" dirty="0">
                          <a:solidFill>
                            <a:schemeClr val="tx1"/>
                          </a:solidFill>
                        </a:rPr>
                        <a:t>　美化協会</a:t>
                      </a:r>
                    </a:p>
                  </a:txBody>
                  <a:tcPr marL="36000" marR="36000" marT="0" marB="0" anchor="ctr">
                    <a:noFill/>
                  </a:tcPr>
                </a:tc>
                <a:tc>
                  <a:txBody>
                    <a:bodyPr/>
                    <a:lstStyle/>
                    <a:p>
                      <a:r>
                        <a:rPr kumimoji="1" lang="ja-JP" altLang="en-US" sz="1000" b="0" dirty="0">
                          <a:solidFill>
                            <a:schemeClr val="tx1"/>
                          </a:solidFill>
                        </a:rPr>
                        <a:t>特定非営利活動法人大阪府海域美化安全協会</a:t>
                      </a:r>
                      <a:endParaRPr kumimoji="1" lang="en-US" altLang="ja-JP" sz="1000" b="0" dirty="0">
                        <a:solidFill>
                          <a:schemeClr val="tx1"/>
                        </a:solidFill>
                      </a:endParaRPr>
                    </a:p>
                  </a:txBody>
                  <a:tcPr marL="36000" marR="36000" marT="0" marB="0" anchor="ctr">
                    <a:noFill/>
                  </a:tcPr>
                </a:tc>
                <a:extLst>
                  <a:ext uri="{0D108BD9-81ED-4DB2-BD59-A6C34878D82A}">
                    <a16:rowId xmlns:a16="http://schemas.microsoft.com/office/drawing/2014/main" val="10008"/>
                  </a:ext>
                </a:extLst>
              </a:tr>
            </a:tbl>
          </a:graphicData>
        </a:graphic>
      </p:graphicFrame>
      <p:sp>
        <p:nvSpPr>
          <p:cNvPr id="7" name="正方形/長方形 6">
            <a:extLst>
              <a:ext uri="{FF2B5EF4-FFF2-40B4-BE49-F238E27FC236}">
                <a16:creationId xmlns:a16="http://schemas.microsoft.com/office/drawing/2014/main" id="{8F3D4E66-8A0E-4210-A442-8099E585F241}"/>
              </a:ext>
            </a:extLst>
          </p:cNvPr>
          <p:cNvSpPr/>
          <p:nvPr/>
        </p:nvSpPr>
        <p:spPr>
          <a:xfrm>
            <a:off x="658994" y="8040052"/>
            <a:ext cx="5938357" cy="577081"/>
          </a:xfrm>
          <a:prstGeom prst="rect">
            <a:avLst/>
          </a:prstGeom>
        </p:spPr>
        <p:txBody>
          <a:bodyPr wrap="square">
            <a:spAutoFit/>
          </a:bodyPr>
          <a:lstStyle/>
          <a:p>
            <a:r>
              <a:rPr lang="ja-JP" altLang="en-US" sz="1050" dirty="0">
                <a:latin typeface="Meiryo UI" panose="020B0604030504040204" pitchFamily="50" charset="-128"/>
                <a:ea typeface="Meiryo UI" panose="020B0604030504040204" pitchFamily="50" charset="-128"/>
                <a:cs typeface="Meiryo UI" panose="020B0604030504040204" pitchFamily="50" charset="-128"/>
              </a:rPr>
              <a:t>＜表紙のロゴマークについて＞</a:t>
            </a:r>
            <a:endParaRPr lang="en-US" altLang="ja-JP" sz="1050"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050" dirty="0">
                <a:latin typeface="Meiryo UI" panose="020B0604030504040204" pitchFamily="50" charset="-128"/>
                <a:ea typeface="Meiryo UI" panose="020B0604030504040204" pitchFamily="50" charset="-128"/>
                <a:cs typeface="Meiryo UI" panose="020B0604030504040204" pitchFamily="50" charset="-128"/>
              </a:rPr>
              <a:t>　　令和</a:t>
            </a:r>
            <a:r>
              <a:rPr lang="en-US" altLang="ja-JP" sz="1050" dirty="0">
                <a:latin typeface="Meiryo UI" panose="020B0604030504040204" pitchFamily="50" charset="-128"/>
                <a:ea typeface="Meiryo UI" panose="020B0604030504040204" pitchFamily="50" charset="-128"/>
                <a:cs typeface="Meiryo UI" panose="020B0604030504040204" pitchFamily="50" charset="-128"/>
              </a:rPr>
              <a:t>8</a:t>
            </a:r>
            <a:r>
              <a:rPr lang="ja-JP" altLang="en-US" sz="1050" dirty="0">
                <a:latin typeface="Meiryo UI" panose="020B0604030504040204" pitchFamily="50" charset="-128"/>
                <a:ea typeface="Meiryo UI" panose="020B0604030504040204" pitchFamily="50" charset="-128"/>
                <a:cs typeface="Meiryo UI" panose="020B0604030504040204" pitchFamily="50" charset="-128"/>
              </a:rPr>
              <a:t>年</a:t>
            </a:r>
            <a:r>
              <a:rPr lang="en-US" altLang="ja-JP" sz="1050" dirty="0">
                <a:latin typeface="Meiryo UI" panose="020B0604030504040204" pitchFamily="50" charset="-128"/>
                <a:ea typeface="Meiryo UI" panose="020B0604030504040204" pitchFamily="50" charset="-128"/>
                <a:cs typeface="Meiryo UI" panose="020B0604030504040204" pitchFamily="50" charset="-128"/>
              </a:rPr>
              <a:t>11</a:t>
            </a:r>
            <a:r>
              <a:rPr lang="ja-JP" altLang="en-US" sz="1050" dirty="0">
                <a:latin typeface="Meiryo UI" panose="020B0604030504040204" pitchFamily="50" charset="-128"/>
                <a:ea typeface="Meiryo UI" panose="020B0604030504040204" pitchFamily="50" charset="-128"/>
                <a:cs typeface="Meiryo UI" panose="020B0604030504040204" pitchFamily="50" charset="-128"/>
              </a:rPr>
              <a:t>月に、岸和田市、泉佐野市において、大阪で初めて開催される「第</a:t>
            </a:r>
            <a:r>
              <a:rPr lang="en-US" altLang="ja-JP" sz="1050" dirty="0">
                <a:latin typeface="Meiryo UI" panose="020B0604030504040204" pitchFamily="50" charset="-128"/>
                <a:ea typeface="Meiryo UI" panose="020B0604030504040204" pitchFamily="50" charset="-128"/>
                <a:cs typeface="Meiryo UI" panose="020B0604030504040204" pitchFamily="50" charset="-128"/>
              </a:rPr>
              <a:t>45</a:t>
            </a:r>
            <a:r>
              <a:rPr lang="ja-JP" altLang="en-US" sz="1050" dirty="0">
                <a:latin typeface="Meiryo UI" panose="020B0604030504040204" pitchFamily="50" charset="-128"/>
                <a:ea typeface="Meiryo UI" panose="020B0604030504040204" pitchFamily="50" charset="-128"/>
                <a:cs typeface="Meiryo UI" panose="020B0604030504040204" pitchFamily="50" charset="-128"/>
              </a:rPr>
              <a:t>回　全国豊かな海づくり</a:t>
            </a:r>
          </a:p>
          <a:p>
            <a:r>
              <a:rPr lang="ja-JP" altLang="en-US" sz="1050" dirty="0">
                <a:latin typeface="Meiryo UI" panose="020B0604030504040204" pitchFamily="50" charset="-128"/>
                <a:ea typeface="Meiryo UI" panose="020B0604030504040204" pitchFamily="50" charset="-128"/>
                <a:cs typeface="Meiryo UI" panose="020B0604030504040204" pitchFamily="50" charset="-128"/>
              </a:rPr>
              <a:t>　大会」のシンボルロゴマークです。</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　　　　　　　　　　　</a:t>
            </a:r>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p:txBody>
      </p:sp>
      <p:graphicFrame>
        <p:nvGraphicFramePr>
          <p:cNvPr id="8" name="表 8">
            <a:extLst>
              <a:ext uri="{FF2B5EF4-FFF2-40B4-BE49-F238E27FC236}">
                <a16:creationId xmlns:a16="http://schemas.microsoft.com/office/drawing/2014/main" id="{B02C06A0-7EB1-479F-A082-436218C71A7C}"/>
              </a:ext>
            </a:extLst>
          </p:cNvPr>
          <p:cNvGraphicFramePr>
            <a:graphicFrameLocks noGrp="1"/>
          </p:cNvGraphicFramePr>
          <p:nvPr>
            <p:ph idx="1"/>
            <p:extLst>
              <p:ext uri="{D42A27DB-BD31-4B8C-83A1-F6EECF244321}">
                <p14:modId xmlns:p14="http://schemas.microsoft.com/office/powerpoint/2010/main" val="2466822729"/>
              </p:ext>
            </p:extLst>
          </p:nvPr>
        </p:nvGraphicFramePr>
        <p:xfrm>
          <a:off x="342900" y="597540"/>
          <a:ext cx="6172200" cy="4427468"/>
        </p:xfrm>
        <a:graphic>
          <a:graphicData uri="http://schemas.openxmlformats.org/drawingml/2006/table">
            <a:tbl>
              <a:tblPr firstRow="1" bandRow="1">
                <a:tableStyleId>{5C22544A-7EE6-4342-B048-85BDC9FD1C3A}</a:tableStyleId>
              </a:tblPr>
              <a:tblGrid>
                <a:gridCol w="493812">
                  <a:extLst>
                    <a:ext uri="{9D8B030D-6E8A-4147-A177-3AD203B41FA5}">
                      <a16:colId xmlns:a16="http://schemas.microsoft.com/office/drawing/2014/main" val="2917474003"/>
                    </a:ext>
                  </a:extLst>
                </a:gridCol>
                <a:gridCol w="5112568">
                  <a:extLst>
                    <a:ext uri="{9D8B030D-6E8A-4147-A177-3AD203B41FA5}">
                      <a16:colId xmlns:a16="http://schemas.microsoft.com/office/drawing/2014/main" val="1292686124"/>
                    </a:ext>
                  </a:extLst>
                </a:gridCol>
                <a:gridCol w="565820">
                  <a:extLst>
                    <a:ext uri="{9D8B030D-6E8A-4147-A177-3AD203B41FA5}">
                      <a16:colId xmlns:a16="http://schemas.microsoft.com/office/drawing/2014/main" val="1401161746"/>
                    </a:ext>
                  </a:extLst>
                </a:gridCol>
              </a:tblGrid>
              <a:tr h="417932">
                <a:tc>
                  <a:txBody>
                    <a:bodyPr/>
                    <a:lstStyle/>
                    <a:p>
                      <a:r>
                        <a:rPr kumimoji="1" lang="ja-JP" altLang="en-US" sz="1000" b="0" dirty="0">
                          <a:solidFill>
                            <a:schemeClr val="tx1"/>
                          </a:solidFill>
                        </a:rPr>
                        <a:t>施策</a:t>
                      </a:r>
                    </a:p>
                    <a:p>
                      <a:r>
                        <a:rPr kumimoji="1" lang="ja-JP" altLang="en-US" sz="1000" b="0" dirty="0">
                          <a:solidFill>
                            <a:schemeClr val="tx1"/>
                          </a:solidFill>
                        </a:rPr>
                        <a:t>体系</a:t>
                      </a:r>
                    </a:p>
                  </a:txBody>
                  <a:tcPr anchor="ctr"/>
                </a:tc>
                <a:tc>
                  <a:txBody>
                    <a:bodyPr/>
                    <a:lstStyle/>
                    <a:p>
                      <a:pPr algn="ctr"/>
                      <a:r>
                        <a:rPr kumimoji="1" lang="ja-JP" altLang="en-US" sz="1200" b="0" dirty="0">
                          <a:solidFill>
                            <a:schemeClr val="tx1"/>
                          </a:solidFill>
                        </a:rPr>
                        <a:t>施　　　　　　策</a:t>
                      </a:r>
                    </a:p>
                  </a:txBody>
                  <a:tcPr anchor="ctr"/>
                </a:tc>
                <a:tc>
                  <a:txBody>
                    <a:bodyPr/>
                    <a:lstStyle/>
                    <a:p>
                      <a:r>
                        <a:rPr kumimoji="1" lang="ja-JP" altLang="en-US" sz="1000" b="0" dirty="0">
                          <a:solidFill>
                            <a:schemeClr val="tx1"/>
                          </a:solidFill>
                        </a:rPr>
                        <a:t>ページ</a:t>
                      </a:r>
                    </a:p>
                  </a:txBody>
                  <a:tcPr anchor="ctr"/>
                </a:tc>
                <a:extLst>
                  <a:ext uri="{0D108BD9-81ED-4DB2-BD59-A6C34878D82A}">
                    <a16:rowId xmlns:a16="http://schemas.microsoft.com/office/drawing/2014/main" val="1958606206"/>
                  </a:ext>
                </a:extLst>
              </a:tr>
              <a:tr h="1252305">
                <a:tc>
                  <a:txBody>
                    <a:bodyPr/>
                    <a:lstStyle/>
                    <a:p>
                      <a:pPr algn="ctr"/>
                      <a:r>
                        <a:rPr kumimoji="1" lang="ja-JP" altLang="en-US" sz="1200" dirty="0"/>
                        <a:t>③府民への海の</a:t>
                      </a:r>
                    </a:p>
                    <a:p>
                      <a:pPr algn="ctr"/>
                      <a:r>
                        <a:rPr kumimoji="1" lang="ja-JP" altLang="en-US" sz="1200" dirty="0"/>
                        <a:t>　恵みの提供</a:t>
                      </a:r>
                    </a:p>
                  </a:txBody>
                  <a:tcPr vert="eaVert" anchor="ctr"/>
                </a:tc>
                <a:tc>
                  <a:txBody>
                    <a:bodyPr/>
                    <a:lstStyle/>
                    <a:p>
                      <a:endParaRPr kumimoji="1" lang="ja-JP" altLang="en-US" sz="1000" dirty="0"/>
                    </a:p>
                    <a:p>
                      <a:r>
                        <a:rPr kumimoji="1" lang="en-US" altLang="ja-JP" sz="1000" dirty="0"/>
                        <a:t>22.</a:t>
                      </a:r>
                      <a:r>
                        <a:rPr kumimoji="1" lang="ja-JP" altLang="en-US" sz="1000" dirty="0"/>
                        <a:t>全国豊かな海づくり大会を契機とした大阪漁業・魅力の発信</a:t>
                      </a:r>
                    </a:p>
                    <a:p>
                      <a:endParaRPr kumimoji="1" lang="ja-JP" altLang="en-US" sz="1000" dirty="0"/>
                    </a:p>
                    <a:p>
                      <a:r>
                        <a:rPr kumimoji="1" lang="en-US" altLang="ja-JP" sz="1000" dirty="0"/>
                        <a:t>23.</a:t>
                      </a:r>
                      <a:r>
                        <a:rPr kumimoji="1" lang="ja-JP" altLang="en-US" sz="1000" dirty="0"/>
                        <a:t>大阪産（もん）水産物の認知度向上及び食べる機会の創出</a:t>
                      </a:r>
                    </a:p>
                    <a:p>
                      <a:endParaRPr kumimoji="1" lang="ja-JP" altLang="en-US" sz="1000" dirty="0"/>
                    </a:p>
                    <a:p>
                      <a:r>
                        <a:rPr kumimoji="1" lang="en-US" altLang="ja-JP" sz="1000" dirty="0"/>
                        <a:t>24.</a:t>
                      </a:r>
                      <a:r>
                        <a:rPr kumimoji="1" lang="ja-JP" altLang="en-US" sz="1000" dirty="0"/>
                        <a:t>漁港や漁業権河川の魅力の発信</a:t>
                      </a:r>
                    </a:p>
                  </a:txBody>
                  <a:tcPr/>
                </a:tc>
                <a:tc>
                  <a:txBody>
                    <a:bodyPr/>
                    <a:lstStyle/>
                    <a:p>
                      <a:pPr algn="ctr"/>
                      <a:endParaRPr kumimoji="1" lang="en-US" altLang="ja-JP" sz="1000" dirty="0"/>
                    </a:p>
                    <a:p>
                      <a:pPr algn="ctr"/>
                      <a:r>
                        <a:rPr kumimoji="1" lang="en-US" altLang="ja-JP" sz="1000" dirty="0"/>
                        <a:t>20</a:t>
                      </a:r>
                    </a:p>
                    <a:p>
                      <a:pPr algn="ctr"/>
                      <a:endParaRPr kumimoji="1" lang="en-US" altLang="ja-JP" sz="1000" dirty="0"/>
                    </a:p>
                    <a:p>
                      <a:pPr algn="ctr"/>
                      <a:r>
                        <a:rPr kumimoji="1" lang="en-US" altLang="ja-JP" sz="1000" dirty="0"/>
                        <a:t>21</a:t>
                      </a:r>
                    </a:p>
                    <a:p>
                      <a:pPr algn="ctr"/>
                      <a:endParaRPr kumimoji="1" lang="en-US" altLang="ja-JP" sz="1000" dirty="0"/>
                    </a:p>
                    <a:p>
                      <a:pPr algn="ctr"/>
                      <a:r>
                        <a:rPr kumimoji="1" lang="en-US" altLang="ja-JP" sz="1000" dirty="0"/>
                        <a:t>22</a:t>
                      </a:r>
                      <a:endParaRPr kumimoji="1" lang="ja-JP" altLang="en-US" sz="1000" dirty="0"/>
                    </a:p>
                  </a:txBody>
                  <a:tcPr/>
                </a:tc>
                <a:extLst>
                  <a:ext uri="{0D108BD9-81ED-4DB2-BD59-A6C34878D82A}">
                    <a16:rowId xmlns:a16="http://schemas.microsoft.com/office/drawing/2014/main" val="1278659047"/>
                  </a:ext>
                </a:extLst>
              </a:tr>
              <a:tr h="745492">
                <a:tc>
                  <a:txBody>
                    <a:bodyPr/>
                    <a:lstStyle/>
                    <a:p>
                      <a:pPr algn="ctr"/>
                      <a:r>
                        <a:rPr kumimoji="1" lang="ja-JP" altLang="en-US" sz="1200" dirty="0"/>
                        <a:t>④漁港や水産物の安全対策</a:t>
                      </a:r>
                    </a:p>
                  </a:txBody>
                  <a:tcPr vert="eaVert" anchor="ctr"/>
                </a:tc>
                <a:tc>
                  <a:txBody>
                    <a:bodyPr/>
                    <a:lstStyle/>
                    <a:p>
                      <a:endParaRPr kumimoji="1" lang="ja-JP" altLang="en-US" sz="1000" dirty="0"/>
                    </a:p>
                    <a:p>
                      <a:r>
                        <a:rPr kumimoji="1" lang="en-US" altLang="ja-JP" sz="1000" dirty="0"/>
                        <a:t>25.</a:t>
                      </a:r>
                      <a:r>
                        <a:rPr kumimoji="1" lang="ja-JP" altLang="en-US" sz="1000" dirty="0"/>
                        <a:t>大規模な地震や津波等に備えた漁港、海岸の整備</a:t>
                      </a:r>
                    </a:p>
                    <a:p>
                      <a:endParaRPr kumimoji="1" lang="ja-JP" altLang="en-US" sz="1000" dirty="0"/>
                    </a:p>
                    <a:p>
                      <a:r>
                        <a:rPr kumimoji="1" lang="en-US" altLang="ja-JP" sz="1000" dirty="0"/>
                        <a:t>26.</a:t>
                      </a:r>
                      <a:r>
                        <a:rPr kumimoji="1" lang="ja-JP" altLang="en-US" sz="1000" dirty="0"/>
                        <a:t>大規模な地震や津波等に備えた漁港等における防災行動の準備</a:t>
                      </a:r>
                    </a:p>
                    <a:p>
                      <a:endParaRPr kumimoji="1" lang="ja-JP" altLang="en-US" sz="1000" dirty="0"/>
                    </a:p>
                    <a:p>
                      <a:r>
                        <a:rPr kumimoji="1" lang="en-US" altLang="ja-JP" sz="1000" dirty="0"/>
                        <a:t>27.</a:t>
                      </a:r>
                      <a:r>
                        <a:rPr kumimoji="1" lang="ja-JP" altLang="en-US" sz="1000" dirty="0"/>
                        <a:t>貝毒発生時の健康被害防止対策の徹底</a:t>
                      </a:r>
                    </a:p>
                    <a:p>
                      <a:endParaRPr kumimoji="1" lang="ja-JP" altLang="en-US" sz="1000" dirty="0"/>
                    </a:p>
                    <a:p>
                      <a:r>
                        <a:rPr kumimoji="1" lang="en-US" altLang="ja-JP" sz="1000" dirty="0"/>
                        <a:t>28.</a:t>
                      </a:r>
                      <a:r>
                        <a:rPr kumimoji="1" lang="ja-JP" altLang="en-US" sz="1000" dirty="0"/>
                        <a:t>漁港の効率的な利用</a:t>
                      </a:r>
                    </a:p>
                    <a:p>
                      <a:endParaRPr kumimoji="1" lang="ja-JP" altLang="en-US" sz="1000" dirty="0"/>
                    </a:p>
                    <a:p>
                      <a:r>
                        <a:rPr kumimoji="1" lang="en-US" altLang="ja-JP" sz="1000" dirty="0"/>
                        <a:t>29.</a:t>
                      </a:r>
                      <a:r>
                        <a:rPr kumimoji="1" lang="ja-JP" altLang="en-US" sz="1000" dirty="0"/>
                        <a:t>コイヘルペスウイルス病等魚病のまん延防止のための対策の徹底</a:t>
                      </a:r>
                    </a:p>
                    <a:p>
                      <a:endParaRPr kumimoji="1" lang="ja-JP" altLang="en-US" sz="1000" dirty="0"/>
                    </a:p>
                    <a:p>
                      <a:r>
                        <a:rPr kumimoji="1" lang="en-US" altLang="ja-JP" sz="1000" dirty="0"/>
                        <a:t>30.</a:t>
                      </a:r>
                      <a:r>
                        <a:rPr kumimoji="1" lang="ja-JP" altLang="en-US" sz="1000" dirty="0"/>
                        <a:t>内水面漁業及び養殖業に被害をもたらすカワウ等の対策の推進</a:t>
                      </a:r>
                    </a:p>
                    <a:p>
                      <a:endParaRPr kumimoji="1" lang="ja-JP" altLang="en-US" sz="1000" dirty="0"/>
                    </a:p>
                    <a:p>
                      <a:r>
                        <a:rPr kumimoji="1" lang="en-US" altLang="ja-JP" sz="1000" dirty="0"/>
                        <a:t>31.</a:t>
                      </a:r>
                      <a:r>
                        <a:rPr kumimoji="1" lang="ja-JP" altLang="en-US" sz="1000" dirty="0"/>
                        <a:t>漁港や海域における油流出事故への迅速な対応及び安全操業対策の推進</a:t>
                      </a:r>
                    </a:p>
                  </a:txBody>
                  <a:tcPr/>
                </a:tc>
                <a:tc>
                  <a:txBody>
                    <a:bodyPr/>
                    <a:lstStyle/>
                    <a:p>
                      <a:pPr algn="ctr"/>
                      <a:endParaRPr kumimoji="1" lang="en-US" altLang="ja-JP" sz="1000" dirty="0"/>
                    </a:p>
                    <a:p>
                      <a:pPr algn="ctr"/>
                      <a:r>
                        <a:rPr kumimoji="1" lang="en-US" altLang="ja-JP" sz="1000" dirty="0"/>
                        <a:t>23</a:t>
                      </a:r>
                    </a:p>
                    <a:p>
                      <a:pPr algn="ctr"/>
                      <a:endParaRPr kumimoji="1" lang="en-US" altLang="ja-JP" sz="1000" dirty="0"/>
                    </a:p>
                    <a:p>
                      <a:pPr algn="ctr"/>
                      <a:r>
                        <a:rPr kumimoji="1" lang="en-US" altLang="ja-JP" sz="1000" dirty="0"/>
                        <a:t>23</a:t>
                      </a:r>
                    </a:p>
                    <a:p>
                      <a:pPr algn="ctr"/>
                      <a:endParaRPr kumimoji="1" lang="en-US" altLang="ja-JP" sz="1000" dirty="0"/>
                    </a:p>
                    <a:p>
                      <a:pPr algn="ctr"/>
                      <a:r>
                        <a:rPr kumimoji="1" lang="en-US" altLang="ja-JP" sz="1000" dirty="0"/>
                        <a:t>24</a:t>
                      </a:r>
                    </a:p>
                    <a:p>
                      <a:pPr algn="ctr"/>
                      <a:endParaRPr kumimoji="1" lang="en-US" altLang="ja-JP" sz="1000" dirty="0"/>
                    </a:p>
                    <a:p>
                      <a:pPr algn="ctr"/>
                      <a:r>
                        <a:rPr kumimoji="1" lang="en-US" altLang="ja-JP" sz="1000" dirty="0"/>
                        <a:t>24</a:t>
                      </a:r>
                    </a:p>
                    <a:p>
                      <a:pPr algn="ctr"/>
                      <a:endParaRPr kumimoji="1" lang="en-US" altLang="ja-JP" sz="1000" dirty="0"/>
                    </a:p>
                    <a:p>
                      <a:pPr algn="ctr"/>
                      <a:r>
                        <a:rPr kumimoji="1" lang="en-US" altLang="ja-JP" sz="1000" dirty="0"/>
                        <a:t>25</a:t>
                      </a:r>
                    </a:p>
                    <a:p>
                      <a:pPr algn="ctr"/>
                      <a:endParaRPr kumimoji="1" lang="en-US" altLang="ja-JP" sz="1000" dirty="0"/>
                    </a:p>
                    <a:p>
                      <a:pPr algn="ctr"/>
                      <a:r>
                        <a:rPr kumimoji="1" lang="en-US" altLang="ja-JP" sz="1000" dirty="0"/>
                        <a:t>25</a:t>
                      </a:r>
                    </a:p>
                    <a:p>
                      <a:pPr algn="ctr"/>
                      <a:endParaRPr kumimoji="1" lang="en-US" altLang="ja-JP" sz="1000" dirty="0"/>
                    </a:p>
                    <a:p>
                      <a:pPr algn="ctr"/>
                      <a:r>
                        <a:rPr kumimoji="1" lang="en-US" altLang="ja-JP" sz="1000" dirty="0"/>
                        <a:t>26</a:t>
                      </a:r>
                      <a:endParaRPr kumimoji="1" lang="ja-JP" altLang="en-US" sz="1000" dirty="0"/>
                    </a:p>
                  </a:txBody>
                  <a:tcPr/>
                </a:tc>
                <a:extLst>
                  <a:ext uri="{0D108BD9-81ED-4DB2-BD59-A6C34878D82A}">
                    <a16:rowId xmlns:a16="http://schemas.microsoft.com/office/drawing/2014/main" val="1566745970"/>
                  </a:ext>
                </a:extLst>
              </a:tr>
              <a:tr h="532191">
                <a:tc>
                  <a:txBody>
                    <a:bodyPr/>
                    <a:lstStyle/>
                    <a:p>
                      <a:endParaRPr kumimoji="1" lang="ja-JP" altLang="en-US"/>
                    </a:p>
                  </a:txBody>
                  <a:tcPr/>
                </a:tc>
                <a:tc>
                  <a:txBody>
                    <a:bodyPr/>
                    <a:lstStyle/>
                    <a:p>
                      <a:r>
                        <a:rPr kumimoji="1" lang="ja-JP" altLang="en-US" sz="1200" dirty="0">
                          <a:latin typeface="+mn-lt"/>
                        </a:rPr>
                        <a:t>平成</a:t>
                      </a:r>
                      <a:r>
                        <a:rPr kumimoji="1" lang="en-US" altLang="ja-JP" sz="1200" dirty="0">
                          <a:latin typeface="+mn-lt"/>
                        </a:rPr>
                        <a:t>7</a:t>
                      </a:r>
                      <a:r>
                        <a:rPr kumimoji="1" lang="ja-JP" altLang="en-US" sz="1200" dirty="0">
                          <a:latin typeface="+mn-lt"/>
                        </a:rPr>
                        <a:t>年度実績による「成果指標」の達成状況</a:t>
                      </a:r>
                    </a:p>
                  </a:txBody>
                  <a:tcPr anchor="ctr"/>
                </a:tc>
                <a:tc>
                  <a:txBody>
                    <a:bodyPr/>
                    <a:lstStyle/>
                    <a:p>
                      <a:pPr algn="ctr"/>
                      <a:r>
                        <a:rPr kumimoji="1" lang="en-US" altLang="ja-JP" sz="1000" dirty="0"/>
                        <a:t>27</a:t>
                      </a:r>
                      <a:endParaRPr kumimoji="1" lang="ja-JP" altLang="en-US" sz="1000" dirty="0"/>
                    </a:p>
                  </a:txBody>
                  <a:tcPr anchor="ctr"/>
                </a:tc>
                <a:extLst>
                  <a:ext uri="{0D108BD9-81ED-4DB2-BD59-A6C34878D82A}">
                    <a16:rowId xmlns:a16="http://schemas.microsoft.com/office/drawing/2014/main" val="500241240"/>
                  </a:ext>
                </a:extLst>
              </a:tr>
            </a:tbl>
          </a:graphicData>
        </a:graphic>
      </p:graphicFrame>
    </p:spTree>
    <p:extLst>
      <p:ext uri="{BB962C8B-B14F-4D97-AF65-F5344CB8AC3E}">
        <p14:creationId xmlns:p14="http://schemas.microsoft.com/office/powerpoint/2010/main" val="21319206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p:cNvSpPr txBox="1"/>
          <p:nvPr/>
        </p:nvSpPr>
        <p:spPr>
          <a:xfrm>
            <a:off x="-9000" y="639068"/>
            <a:ext cx="6858000" cy="523220"/>
          </a:xfrm>
          <a:prstGeom prst="rect">
            <a:avLst/>
          </a:prstGeom>
          <a:noFill/>
        </p:spPr>
        <p:txBody>
          <a:bodyPr wrap="square" rtlCol="0">
            <a:spAutoFit/>
          </a:bodyPr>
          <a:lstStyle/>
          <a:p>
            <a:r>
              <a:rPr kumimoji="1" lang="ja-JP" altLang="en-US" sz="1400" b="1" dirty="0">
                <a:latin typeface="Meiryo UI" panose="020B0604030504040204" pitchFamily="50" charset="-128"/>
                <a:ea typeface="Meiryo UI" panose="020B0604030504040204" pitchFamily="50" charset="-128"/>
                <a:cs typeface="Meiryo UI" panose="020B0604030504040204" pitchFamily="50" charset="-128"/>
              </a:rPr>
              <a:t>　　　施策体系　①大阪の水産業の成長産業化</a:t>
            </a:r>
          </a:p>
          <a:p>
            <a:r>
              <a:rPr kumimoji="1" lang="ja-JP" altLang="en-US" sz="1400" b="1" dirty="0">
                <a:latin typeface="Meiryo UI" panose="020B0604030504040204" pitchFamily="50" charset="-128"/>
                <a:ea typeface="Meiryo UI" panose="020B0604030504040204" pitchFamily="50" charset="-128"/>
                <a:cs typeface="Meiryo UI" panose="020B0604030504040204" pitchFamily="50" charset="-128"/>
              </a:rPr>
              <a:t> 　　　　　　　</a:t>
            </a:r>
            <a:r>
              <a:rPr kumimoji="1" lang="en-US" altLang="ja-JP" sz="1400" b="1" dirty="0">
                <a:latin typeface="Meiryo UI" panose="020B0604030504040204" pitchFamily="50" charset="-128"/>
                <a:ea typeface="Meiryo UI" panose="020B0604030504040204" pitchFamily="50" charset="-128"/>
                <a:cs typeface="Meiryo UI" panose="020B0604030504040204" pitchFamily="50" charset="-128"/>
              </a:rPr>
              <a:t>1-1) </a:t>
            </a:r>
            <a:r>
              <a:rPr kumimoji="1" lang="ja-JP" altLang="en-US" sz="1400" b="1" dirty="0">
                <a:latin typeface="Meiryo UI" panose="020B0604030504040204" pitchFamily="50" charset="-128"/>
                <a:ea typeface="Meiryo UI" panose="020B0604030504040204" pitchFamily="50" charset="-128"/>
                <a:cs typeface="Meiryo UI" panose="020B0604030504040204" pitchFamily="50" charset="-128"/>
              </a:rPr>
              <a:t>漁獲量の維持・向上に資する取組</a:t>
            </a:r>
            <a:endParaRPr kumimoji="1" lang="en-US" altLang="ja-JP" sz="1400" b="1"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8" name="テキスト ボックス 2"/>
          <p:cNvSpPr txBox="1">
            <a:spLocks noChangeArrowheads="1"/>
          </p:cNvSpPr>
          <p:nvPr/>
        </p:nvSpPr>
        <p:spPr bwMode="auto">
          <a:xfrm>
            <a:off x="359998" y="1275929"/>
            <a:ext cx="648000" cy="360000"/>
          </a:xfrm>
          <a:prstGeom prst="roundRect">
            <a:avLst>
              <a:gd name="adj" fmla="val 24293"/>
            </a:avLst>
          </a:prstGeom>
          <a:solidFill>
            <a:srgbClr val="000099"/>
          </a:solidFill>
          <a:ln w="9525">
            <a:noFill/>
            <a:miter lim="800000"/>
            <a:headEnd/>
            <a:tailEnd/>
          </a:ln>
        </p:spPr>
        <p:txBody>
          <a:bodyPr rot="0" vert="horz" wrap="square" lIns="91440" tIns="45720" rIns="91440" bIns="45720" anchor="ctr" anchorCtr="0">
            <a:noAutofit/>
          </a:bodyPr>
          <a:lstStyle/>
          <a:p>
            <a:pPr algn="ctr">
              <a:spcAft>
                <a:spcPts val="0"/>
              </a:spcAft>
            </a:pPr>
            <a:r>
              <a:rPr lang="ja-JP" altLang="en-US" sz="900" b="1" kern="100" dirty="0">
                <a:solidFill>
                  <a:schemeClr val="bg1"/>
                </a:solidFill>
                <a:effectLst/>
                <a:latin typeface="Meiryo UI" panose="020B0604030504040204" pitchFamily="50" charset="-128"/>
                <a:ea typeface="Meiryo UI" panose="020B0604030504040204" pitchFamily="50" charset="-128"/>
                <a:cs typeface="Meiryo UI" panose="020B0604030504040204" pitchFamily="50" charset="-128"/>
              </a:rPr>
              <a:t>施策１</a:t>
            </a:r>
            <a:endParaRPr lang="ja-JP" sz="1050" kern="100" dirty="0">
              <a:solidFill>
                <a:schemeClr val="bg1"/>
              </a:solidFill>
              <a:effectLst/>
              <a:latin typeface="Meiryo UI" panose="020B0604030504040204" pitchFamily="50" charset="-128"/>
              <a:ea typeface="Meiryo UI" panose="020B0604030504040204" pitchFamily="50" charset="-128"/>
              <a:cs typeface="Meiryo UI" panose="020B0604030504040204" pitchFamily="50" charset="-128"/>
            </a:endParaRPr>
          </a:p>
        </p:txBody>
      </p:sp>
      <p:sp>
        <p:nvSpPr>
          <p:cNvPr id="12" name="テキスト ボックス 11"/>
          <p:cNvSpPr txBox="1"/>
          <p:nvPr/>
        </p:nvSpPr>
        <p:spPr>
          <a:xfrm>
            <a:off x="359998" y="1784648"/>
            <a:ext cx="6197979" cy="861774"/>
          </a:xfrm>
          <a:prstGeom prst="rect">
            <a:avLst/>
          </a:prstGeom>
          <a:noFill/>
        </p:spPr>
        <p:txBody>
          <a:bodyPr wrap="square" rtlCol="0">
            <a:spAutoFit/>
          </a:bodyPr>
          <a:lstStyle/>
          <a:p>
            <a:r>
              <a:rPr lang="en-US" altLang="ja-JP" sz="1000" b="1" u="sng" dirty="0">
                <a:latin typeface="Meiryo UI" panose="020B0604030504040204" pitchFamily="50" charset="-128"/>
                <a:ea typeface="Meiryo UI" panose="020B0604030504040204" pitchFamily="50" charset="-128"/>
                <a:cs typeface="Meiryo UI" panose="020B0604030504040204" pitchFamily="50" charset="-128"/>
              </a:rPr>
              <a:t>【</a:t>
            </a:r>
            <a:r>
              <a:rPr lang="ja-JP" altLang="en-US" sz="1000" b="1" u="sng" dirty="0">
                <a:latin typeface="Meiryo UI" panose="020B0604030504040204" pitchFamily="50" charset="-128"/>
                <a:ea typeface="Meiryo UI" panose="020B0604030504040204" pitchFamily="50" charset="-128"/>
                <a:cs typeface="Meiryo UI" panose="020B0604030504040204" pitchFamily="50" charset="-128"/>
              </a:rPr>
              <a:t>令和</a:t>
            </a:r>
            <a:r>
              <a:rPr lang="en-US" altLang="ja-JP" sz="1000" b="1" u="sng" dirty="0">
                <a:latin typeface="Meiryo UI" panose="020B0604030504040204" pitchFamily="50" charset="-128"/>
                <a:ea typeface="Meiryo UI" panose="020B0604030504040204" pitchFamily="50" charset="-128"/>
                <a:cs typeface="Meiryo UI" panose="020B0604030504040204" pitchFamily="50" charset="-128"/>
              </a:rPr>
              <a:t>7</a:t>
            </a:r>
            <a:r>
              <a:rPr lang="ja-JP" altLang="en-US" sz="1000" b="1" u="sng" dirty="0">
                <a:latin typeface="Meiryo UI" panose="020B0604030504040204" pitchFamily="50" charset="-128"/>
                <a:ea typeface="Meiryo UI" panose="020B0604030504040204" pitchFamily="50" charset="-128"/>
                <a:cs typeface="Meiryo UI" panose="020B0604030504040204" pitchFamily="50" charset="-128"/>
              </a:rPr>
              <a:t>年度実績</a:t>
            </a:r>
            <a:r>
              <a:rPr lang="en-US" altLang="ja-JP" sz="1000" b="1" u="sng" dirty="0">
                <a:latin typeface="Meiryo UI" panose="020B0604030504040204" pitchFamily="50" charset="-128"/>
                <a:ea typeface="Meiryo UI" panose="020B0604030504040204" pitchFamily="50" charset="-128"/>
                <a:cs typeface="Meiryo UI" panose="020B0604030504040204" pitchFamily="50" charset="-128"/>
              </a:rPr>
              <a:t>】</a:t>
            </a:r>
            <a:endParaRPr lang="ja-JP" altLang="en-US" sz="1000" b="1" u="sng"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000" dirty="0">
                <a:latin typeface="Meiryo UI" panose="020B0604030504040204" pitchFamily="50" charset="-128"/>
                <a:ea typeface="Meiryo UI" panose="020B0604030504040204" pitchFamily="50" charset="-128"/>
                <a:cs typeface="Meiryo UI" panose="020B0604030504040204" pitchFamily="50" charset="-128"/>
              </a:rPr>
              <a:t>　・大阪湾南部海域における藻場造成について、</a:t>
            </a:r>
            <a:r>
              <a:rPr lang="ja-JP" altLang="en-US" sz="1000" dirty="0"/>
              <a:t>「大阪府海域ブルーカーボン生態系ビジョン（令和４年１月（令和７</a:t>
            </a:r>
          </a:p>
          <a:p>
            <a:r>
              <a:rPr lang="ja-JP" altLang="en-US" sz="1000" dirty="0"/>
              <a:t>　　年</a:t>
            </a:r>
            <a:r>
              <a:rPr lang="en-US" altLang="ja-JP" sz="1000" dirty="0"/>
              <a:t>8</a:t>
            </a:r>
            <a:r>
              <a:rPr lang="ja-JP" altLang="en-US" sz="1000" dirty="0"/>
              <a:t>月一部改訂））」 に基づく漁場整備として、岬町沖の小島地区及び谷川地区の海底に着底基質（ブロック）</a:t>
            </a:r>
          </a:p>
          <a:p>
            <a:r>
              <a:rPr lang="ja-JP" altLang="en-US" sz="1000" dirty="0"/>
              <a:t>　　８基を設置した。</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 </a:t>
            </a:r>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a:p>
            <a:endParaRPr lang="ja-JP" altLang="en-US" sz="1000" b="1" u="sng"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2" name="テキスト ボックス 1"/>
          <p:cNvSpPr txBox="1"/>
          <p:nvPr/>
        </p:nvSpPr>
        <p:spPr>
          <a:xfrm>
            <a:off x="970956" y="1314402"/>
            <a:ext cx="5086684" cy="261610"/>
          </a:xfrm>
          <a:prstGeom prst="rect">
            <a:avLst/>
          </a:prstGeom>
          <a:noFill/>
        </p:spPr>
        <p:txBody>
          <a:bodyPr wrap="square" rtlCol="0">
            <a:spAutoFit/>
          </a:bodyPr>
          <a:lstStyle/>
          <a:p>
            <a:r>
              <a:rPr lang="ja-JP" altLang="en-US" sz="1100" b="1" u="none" strike="noStrike" dirty="0">
                <a:effectLst/>
              </a:rPr>
              <a:t>広域的な漁場整備（藻場ブロックの設置等）の推進　　</a:t>
            </a:r>
            <a:endParaRPr lang="ja-JP" altLang="en-US" sz="1100" b="1" dirty="0"/>
          </a:p>
        </p:txBody>
      </p:sp>
      <p:sp>
        <p:nvSpPr>
          <p:cNvPr id="5" name="スライド番号プレースホルダー 4">
            <a:extLst>
              <a:ext uri="{FF2B5EF4-FFF2-40B4-BE49-F238E27FC236}">
                <a16:creationId xmlns:a16="http://schemas.microsoft.com/office/drawing/2014/main" id="{D539B6EC-A340-4EB4-A051-3984F7A88EBE}"/>
              </a:ext>
            </a:extLst>
          </p:cNvPr>
          <p:cNvSpPr>
            <a:spLocks noGrp="1"/>
          </p:cNvSpPr>
          <p:nvPr>
            <p:ph type="sldNum" sz="quarter" idx="12"/>
          </p:nvPr>
        </p:nvSpPr>
        <p:spPr>
          <a:xfrm>
            <a:off x="2823729" y="9533957"/>
            <a:ext cx="1600200" cy="372043"/>
          </a:xfrm>
        </p:spPr>
        <p:txBody>
          <a:bodyPr/>
          <a:lstStyle/>
          <a:p>
            <a:pPr algn="ctr"/>
            <a:fld id="{831CA8E7-D69B-4FB5-B8F3-0C5F199F2C37}" type="slidenum">
              <a:rPr kumimoji="1" lang="ja-JP" altLang="en-US" smtClean="0"/>
              <a:pPr algn="ctr"/>
              <a:t>4</a:t>
            </a:fld>
            <a:endParaRPr kumimoji="1" lang="ja-JP" altLang="en-US" dirty="0"/>
          </a:p>
        </p:txBody>
      </p:sp>
      <p:sp>
        <p:nvSpPr>
          <p:cNvPr id="115" name="テキスト ボックス 114">
            <a:extLst>
              <a:ext uri="{FF2B5EF4-FFF2-40B4-BE49-F238E27FC236}">
                <a16:creationId xmlns:a16="http://schemas.microsoft.com/office/drawing/2014/main" id="{13B7D3F8-064E-4A2E-BB54-F7A078CB6076}"/>
              </a:ext>
            </a:extLst>
          </p:cNvPr>
          <p:cNvSpPr txBox="1"/>
          <p:nvPr/>
        </p:nvSpPr>
        <p:spPr>
          <a:xfrm>
            <a:off x="548979" y="2629095"/>
            <a:ext cx="5735970" cy="1015663"/>
          </a:xfrm>
          <a:prstGeom prst="rect">
            <a:avLst/>
          </a:prstGeom>
          <a:noFill/>
          <a:ln w="22225">
            <a:solidFill>
              <a:schemeClr val="accent1"/>
            </a:solidFill>
            <a:prstDash val="sysDash"/>
          </a:ln>
        </p:spPr>
        <p:txBody>
          <a:bodyPr wrap="square" rtlCol="0">
            <a:spAutoFit/>
          </a:bodyPr>
          <a:lstStyle/>
          <a:p>
            <a:r>
              <a:rPr lang="en-US" altLang="ja-JP" sz="1000" b="1" dirty="0"/>
              <a:t>【</a:t>
            </a:r>
            <a:r>
              <a:rPr lang="ja-JP" altLang="en-US" sz="1000" b="1" dirty="0"/>
              <a:t>大阪府海域ブルーカーボン生態系ビジョン</a:t>
            </a:r>
            <a:r>
              <a:rPr lang="en-US" altLang="ja-JP" sz="1000" b="1" dirty="0"/>
              <a:t>】</a:t>
            </a:r>
          </a:p>
          <a:p>
            <a:r>
              <a:rPr lang="ja-JP" altLang="en-US" sz="1000" dirty="0"/>
              <a:t>　目標：令和４～</a:t>
            </a:r>
            <a:r>
              <a:rPr lang="en-US" altLang="ja-JP" sz="1000" dirty="0"/>
              <a:t>13</a:t>
            </a:r>
            <a:r>
              <a:rPr lang="ja-JP" altLang="en-US" sz="1000" dirty="0"/>
              <a:t>年度までの</a:t>
            </a:r>
            <a:r>
              <a:rPr lang="en-US" altLang="ja-JP" sz="1000" dirty="0"/>
              <a:t>10</a:t>
            </a:r>
            <a:r>
              <a:rPr lang="ja-JP" altLang="en-US" sz="1000" dirty="0"/>
              <a:t>年間で、新たに</a:t>
            </a:r>
            <a:r>
              <a:rPr lang="en-US" altLang="ja-JP" sz="1000" dirty="0"/>
              <a:t>22ha</a:t>
            </a:r>
            <a:r>
              <a:rPr lang="ja-JP" altLang="en-US" sz="1000" dirty="0"/>
              <a:t>の藻場を造成し藻場面積を</a:t>
            </a:r>
            <a:r>
              <a:rPr lang="en-US" altLang="ja-JP" sz="1000" dirty="0"/>
              <a:t>95ha</a:t>
            </a:r>
            <a:r>
              <a:rPr lang="ja-JP" altLang="en-US" sz="1000" dirty="0"/>
              <a:t>まで回復</a:t>
            </a:r>
          </a:p>
          <a:p>
            <a:r>
              <a:rPr lang="ja-JP" altLang="en-US" sz="1000" dirty="0"/>
              <a:t>　　〇ハード対策（</a:t>
            </a:r>
            <a:r>
              <a:rPr lang="en-US" altLang="ja-JP" sz="1000" dirty="0"/>
              <a:t>11ha</a:t>
            </a:r>
            <a:r>
              <a:rPr lang="ja-JP" altLang="en-US" sz="1000" dirty="0"/>
              <a:t>）</a:t>
            </a:r>
            <a:endParaRPr lang="en-US" altLang="ja-JP" sz="1000" dirty="0"/>
          </a:p>
          <a:p>
            <a:r>
              <a:rPr lang="ja-JP" altLang="en-US" sz="1000" dirty="0"/>
              <a:t>　　　　底質、潮流、藻場の生育範囲から、</a:t>
            </a:r>
            <a:r>
              <a:rPr lang="en-US" altLang="ja-JP" sz="1000" dirty="0"/>
              <a:t>A</a:t>
            </a:r>
            <a:r>
              <a:rPr lang="ja-JP" altLang="en-US" sz="1000" dirty="0"/>
              <a:t>、</a:t>
            </a:r>
            <a:r>
              <a:rPr lang="en-US" altLang="ja-JP" sz="1000" dirty="0"/>
              <a:t>B</a:t>
            </a:r>
            <a:r>
              <a:rPr lang="ja-JP" altLang="en-US" sz="1000" dirty="0"/>
              <a:t>、</a:t>
            </a:r>
            <a:r>
              <a:rPr lang="en-US" altLang="ja-JP" sz="1000" dirty="0"/>
              <a:t>C</a:t>
            </a:r>
            <a:r>
              <a:rPr lang="ja-JP" altLang="en-US" sz="1000" dirty="0"/>
              <a:t>の３地区 に分け、海底に着底基質（ブロック）を設置</a:t>
            </a:r>
          </a:p>
          <a:p>
            <a:r>
              <a:rPr lang="ja-JP" altLang="en-US" sz="1000" dirty="0"/>
              <a:t>　　〇ソフト対策（</a:t>
            </a:r>
            <a:r>
              <a:rPr lang="en-US" altLang="ja-JP" sz="1000" dirty="0"/>
              <a:t>11ha</a:t>
            </a:r>
            <a:r>
              <a:rPr lang="ja-JP" altLang="en-US" sz="1000" dirty="0"/>
              <a:t>）</a:t>
            </a:r>
            <a:endParaRPr lang="en-US" altLang="ja-JP" sz="1000" dirty="0"/>
          </a:p>
          <a:p>
            <a:r>
              <a:rPr lang="ja-JP" altLang="en-US" sz="1000" dirty="0"/>
              <a:t>　　　　効率的に藻場を繁茂させるため、漁業協同組合による維持管理や海藻のタネを供給等を一体的に実施</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 </a:t>
            </a:r>
            <a:endParaRPr lang="en-US" altLang="ja-JP" sz="1000" dirty="0">
              <a:solidFill>
                <a:srgbClr val="FF0000"/>
              </a:solidFill>
              <a:latin typeface="Meiryo UI" panose="020B0604030504040204" pitchFamily="50" charset="-128"/>
              <a:ea typeface="Meiryo UI" panose="020B0604030504040204" pitchFamily="50" charset="-128"/>
              <a:cs typeface="Meiryo UI" panose="020B0604030504040204" pitchFamily="50" charset="-128"/>
            </a:endParaRPr>
          </a:p>
        </p:txBody>
      </p:sp>
      <p:graphicFrame>
        <p:nvGraphicFramePr>
          <p:cNvPr id="116" name="表 4">
            <a:extLst>
              <a:ext uri="{FF2B5EF4-FFF2-40B4-BE49-F238E27FC236}">
                <a16:creationId xmlns:a16="http://schemas.microsoft.com/office/drawing/2014/main" id="{0DC5B2D4-6A71-401D-996C-DE311FF28189}"/>
              </a:ext>
            </a:extLst>
          </p:cNvPr>
          <p:cNvGraphicFramePr>
            <a:graphicFrameLocks noGrp="1"/>
          </p:cNvGraphicFramePr>
          <p:nvPr/>
        </p:nvGraphicFramePr>
        <p:xfrm>
          <a:off x="740235" y="7473280"/>
          <a:ext cx="5472608" cy="829390"/>
        </p:xfrm>
        <a:graphic>
          <a:graphicData uri="http://schemas.openxmlformats.org/drawingml/2006/table">
            <a:tbl>
              <a:tblPr firstRow="1" bandRow="1">
                <a:tableStyleId>{5C22544A-7EE6-4342-B048-85BDC9FD1C3A}</a:tableStyleId>
              </a:tblPr>
              <a:tblGrid>
                <a:gridCol w="3518105">
                  <a:extLst>
                    <a:ext uri="{9D8B030D-6E8A-4147-A177-3AD203B41FA5}">
                      <a16:colId xmlns:a16="http://schemas.microsoft.com/office/drawing/2014/main" val="1550211114"/>
                    </a:ext>
                  </a:extLst>
                </a:gridCol>
                <a:gridCol w="1954503">
                  <a:extLst>
                    <a:ext uri="{9D8B030D-6E8A-4147-A177-3AD203B41FA5}">
                      <a16:colId xmlns:a16="http://schemas.microsoft.com/office/drawing/2014/main" val="852847338"/>
                    </a:ext>
                  </a:extLst>
                </a:gridCol>
              </a:tblGrid>
              <a:tr h="280229">
                <a:tc>
                  <a:txBody>
                    <a:bodyPr/>
                    <a:lstStyle/>
                    <a:p>
                      <a:pPr algn="ctr"/>
                      <a:r>
                        <a:rPr kumimoji="1" lang="ja-JP" altLang="en-US" sz="1000" b="0" dirty="0">
                          <a:solidFill>
                            <a:schemeClr val="tx1"/>
                          </a:solidFill>
                        </a:rPr>
                        <a:t>数値目標</a:t>
                      </a:r>
                    </a:p>
                  </a:txBody>
                  <a:tcPr anchor="ctr"/>
                </a:tc>
                <a:tc>
                  <a:txBody>
                    <a:bodyPr/>
                    <a:lstStyle/>
                    <a:p>
                      <a:pPr algn="ctr"/>
                      <a:r>
                        <a:rPr kumimoji="1" lang="ja-JP" altLang="en-US" sz="1000" b="0" dirty="0">
                          <a:solidFill>
                            <a:schemeClr val="tx1"/>
                          </a:solidFill>
                        </a:rPr>
                        <a:t>令和</a:t>
                      </a:r>
                      <a:r>
                        <a:rPr kumimoji="1" lang="en-US" altLang="ja-JP" sz="1000" b="0" dirty="0">
                          <a:solidFill>
                            <a:schemeClr val="tx1"/>
                          </a:solidFill>
                        </a:rPr>
                        <a:t>7</a:t>
                      </a:r>
                      <a:r>
                        <a:rPr kumimoji="1" lang="ja-JP" altLang="en-US" sz="1000" b="0" dirty="0">
                          <a:solidFill>
                            <a:schemeClr val="tx1"/>
                          </a:solidFill>
                        </a:rPr>
                        <a:t>年度実績</a:t>
                      </a:r>
                    </a:p>
                  </a:txBody>
                  <a:tcPr anchor="ctr"/>
                </a:tc>
                <a:extLst>
                  <a:ext uri="{0D108BD9-81ED-4DB2-BD59-A6C34878D82A}">
                    <a16:rowId xmlns:a16="http://schemas.microsoft.com/office/drawing/2014/main" val="2950973248"/>
                  </a:ext>
                </a:extLst>
              </a:tr>
              <a:tr h="549161">
                <a:tc>
                  <a:txBody>
                    <a:bodyPr/>
                    <a:lstStyle/>
                    <a:p>
                      <a:pPr algn="l"/>
                      <a:r>
                        <a:rPr kumimoji="1" lang="ja-JP" altLang="en-US" sz="1000" b="0" dirty="0">
                          <a:solidFill>
                            <a:schemeClr val="tx1"/>
                          </a:solidFill>
                        </a:rPr>
                        <a:t>大阪湾海域ブルーカーボン生態系ビジョンに基づく藻場造成面積</a:t>
                      </a:r>
                    </a:p>
                    <a:p>
                      <a:pPr algn="r"/>
                      <a:r>
                        <a:rPr kumimoji="1" lang="ja-JP" altLang="en-US" sz="1000" b="0" dirty="0">
                          <a:solidFill>
                            <a:schemeClr val="tx1"/>
                          </a:solidFill>
                        </a:rPr>
                        <a:t>           　　　　　　   </a:t>
                      </a:r>
                      <a:r>
                        <a:rPr kumimoji="1" lang="ja-JP" altLang="en-US" sz="1000" b="1" u="sng" dirty="0">
                          <a:solidFill>
                            <a:schemeClr val="tx1"/>
                          </a:solidFill>
                        </a:rPr>
                        <a:t>累計</a:t>
                      </a:r>
                      <a:r>
                        <a:rPr kumimoji="1" lang="en-US" altLang="ja-JP" sz="1000" b="1" u="sng" dirty="0">
                          <a:solidFill>
                            <a:schemeClr val="tx1"/>
                          </a:solidFill>
                        </a:rPr>
                        <a:t>11ha</a:t>
                      </a:r>
                      <a:endParaRPr kumimoji="1" lang="ja-JP" altLang="en-US" sz="1000" b="1" u="sng" dirty="0">
                        <a:solidFill>
                          <a:schemeClr val="tx1"/>
                        </a:solidFill>
                      </a:endParaRPr>
                    </a:p>
                  </a:txBody>
                  <a:tcPr anchor="ctr"/>
                </a:tc>
                <a:tc>
                  <a:txBody>
                    <a:bodyPr/>
                    <a:lstStyle/>
                    <a:p>
                      <a:pPr algn="ctr"/>
                      <a:r>
                        <a:rPr kumimoji="1" lang="ja-JP" altLang="en-US" sz="1000" b="1" u="sng" dirty="0">
                          <a:solidFill>
                            <a:schemeClr val="tx1"/>
                          </a:solidFill>
                        </a:rPr>
                        <a:t>累計　</a:t>
                      </a:r>
                      <a:r>
                        <a:rPr kumimoji="1" lang="en-US" altLang="ja-JP" sz="1000" b="1" u="sng" dirty="0">
                          <a:solidFill>
                            <a:schemeClr val="tx1"/>
                          </a:solidFill>
                        </a:rPr>
                        <a:t>1.35ha</a:t>
                      </a:r>
                      <a:endParaRPr kumimoji="1" lang="ja-JP" altLang="en-US" sz="1000" b="1" u="sng" dirty="0">
                        <a:solidFill>
                          <a:schemeClr val="tx1"/>
                        </a:solidFill>
                      </a:endParaRPr>
                    </a:p>
                    <a:p>
                      <a:pPr algn="ctr"/>
                      <a:r>
                        <a:rPr kumimoji="1" lang="ja-JP" altLang="en-US" sz="900" b="0" dirty="0">
                          <a:solidFill>
                            <a:schemeClr val="tx1"/>
                          </a:solidFill>
                        </a:rPr>
                        <a:t> </a:t>
                      </a:r>
                      <a:r>
                        <a:rPr kumimoji="1" lang="en-US" altLang="ja-JP" sz="900" b="0" dirty="0">
                          <a:solidFill>
                            <a:schemeClr val="tx1"/>
                          </a:solidFill>
                        </a:rPr>
                        <a:t>(</a:t>
                      </a:r>
                      <a:r>
                        <a:rPr kumimoji="1" lang="ja-JP" altLang="en-US" sz="900" b="0" dirty="0">
                          <a:solidFill>
                            <a:schemeClr val="tx1"/>
                          </a:solidFill>
                        </a:rPr>
                        <a:t>令和</a:t>
                      </a:r>
                      <a:r>
                        <a:rPr kumimoji="1" lang="en-US" altLang="ja-JP" sz="900" b="0" dirty="0">
                          <a:solidFill>
                            <a:schemeClr val="tx1"/>
                          </a:solidFill>
                        </a:rPr>
                        <a:t>7</a:t>
                      </a:r>
                      <a:r>
                        <a:rPr kumimoji="1" lang="ja-JP" altLang="en-US" sz="900" b="0" dirty="0">
                          <a:solidFill>
                            <a:schemeClr val="tx1"/>
                          </a:solidFill>
                        </a:rPr>
                        <a:t>年度現在</a:t>
                      </a:r>
                      <a:r>
                        <a:rPr kumimoji="1" lang="en-US" altLang="ja-JP" sz="900" b="0" dirty="0">
                          <a:solidFill>
                            <a:schemeClr val="tx1"/>
                          </a:solidFill>
                        </a:rPr>
                        <a:t>)</a:t>
                      </a:r>
                      <a:endParaRPr kumimoji="1" lang="ja-JP" altLang="en-US" sz="1000" b="0" dirty="0">
                        <a:solidFill>
                          <a:schemeClr val="tx1"/>
                        </a:solidFill>
                      </a:endParaRPr>
                    </a:p>
                  </a:txBody>
                  <a:tcPr anchor="ctr"/>
                </a:tc>
                <a:extLst>
                  <a:ext uri="{0D108BD9-81ED-4DB2-BD59-A6C34878D82A}">
                    <a16:rowId xmlns:a16="http://schemas.microsoft.com/office/drawing/2014/main" val="1940198986"/>
                  </a:ext>
                </a:extLst>
              </a:tr>
            </a:tbl>
          </a:graphicData>
        </a:graphic>
      </p:graphicFrame>
      <p:graphicFrame>
        <p:nvGraphicFramePr>
          <p:cNvPr id="117" name="表 116">
            <a:extLst>
              <a:ext uri="{FF2B5EF4-FFF2-40B4-BE49-F238E27FC236}">
                <a16:creationId xmlns:a16="http://schemas.microsoft.com/office/drawing/2014/main" id="{FC90D6E4-21BE-47CC-8CE2-AE5A1F03E799}"/>
              </a:ext>
            </a:extLst>
          </p:cNvPr>
          <p:cNvGraphicFramePr>
            <a:graphicFrameLocks noGrp="1"/>
          </p:cNvGraphicFramePr>
          <p:nvPr/>
        </p:nvGraphicFramePr>
        <p:xfrm>
          <a:off x="3501009" y="4070231"/>
          <a:ext cx="3210552" cy="1693363"/>
        </p:xfrm>
        <a:graphic>
          <a:graphicData uri="http://schemas.openxmlformats.org/drawingml/2006/table">
            <a:tbl>
              <a:tblPr firstRow="1" bandRow="1">
                <a:tableStyleId>{7DF18680-E054-41AD-8BC1-D1AEF772440D}</a:tableStyleId>
              </a:tblPr>
              <a:tblGrid>
                <a:gridCol w="534323">
                  <a:extLst>
                    <a:ext uri="{9D8B030D-6E8A-4147-A177-3AD203B41FA5}">
                      <a16:colId xmlns:a16="http://schemas.microsoft.com/office/drawing/2014/main" val="1643040611"/>
                    </a:ext>
                  </a:extLst>
                </a:gridCol>
                <a:gridCol w="741553">
                  <a:extLst>
                    <a:ext uri="{9D8B030D-6E8A-4147-A177-3AD203B41FA5}">
                      <a16:colId xmlns:a16="http://schemas.microsoft.com/office/drawing/2014/main" val="2561836186"/>
                    </a:ext>
                  </a:extLst>
                </a:gridCol>
                <a:gridCol w="794574">
                  <a:extLst>
                    <a:ext uri="{9D8B030D-6E8A-4147-A177-3AD203B41FA5}">
                      <a16:colId xmlns:a16="http://schemas.microsoft.com/office/drawing/2014/main" val="2895787"/>
                    </a:ext>
                  </a:extLst>
                </a:gridCol>
                <a:gridCol w="1140102">
                  <a:extLst>
                    <a:ext uri="{9D8B030D-6E8A-4147-A177-3AD203B41FA5}">
                      <a16:colId xmlns:a16="http://schemas.microsoft.com/office/drawing/2014/main" val="941926421"/>
                    </a:ext>
                  </a:extLst>
                </a:gridCol>
              </a:tblGrid>
              <a:tr h="191164">
                <a:tc>
                  <a:txBody>
                    <a:bodyPr/>
                    <a:lstStyle/>
                    <a:p>
                      <a:pPr algn="ctr"/>
                      <a:r>
                        <a:rPr kumimoji="1" lang="ja-JP" altLang="en-US" sz="800" dirty="0">
                          <a:latin typeface="ＭＳ Ｐゴシック" panose="020B0600070205080204" pitchFamily="50" charset="-128"/>
                          <a:ea typeface="ＭＳ Ｐゴシック" panose="020B0600070205080204" pitchFamily="50" charset="-128"/>
                        </a:rPr>
                        <a:t>地区</a:t>
                      </a:r>
                      <a:endParaRPr kumimoji="1" lang="ja-JP" altLang="en-US" sz="700" dirty="0">
                        <a:latin typeface="ＭＳ Ｐゴシック" panose="020B0600070205080204" pitchFamily="50" charset="-128"/>
                        <a:ea typeface="ＭＳ Ｐゴシック" panose="020B0600070205080204" pitchFamily="50" charset="-128"/>
                      </a:endParaRPr>
                    </a:p>
                  </a:txBody>
                  <a:tcPr anchor="ctr"/>
                </a:tc>
                <a:tc>
                  <a:txBody>
                    <a:bodyPr/>
                    <a:lstStyle/>
                    <a:p>
                      <a:pPr algn="ctr"/>
                      <a:r>
                        <a:rPr kumimoji="1" lang="en-US" altLang="ja-JP" sz="800" dirty="0">
                          <a:latin typeface="ＭＳ Ｐゴシック" panose="020B0600070205080204" pitchFamily="50" charset="-128"/>
                          <a:ea typeface="ＭＳ Ｐゴシック" panose="020B0600070205080204" pitchFamily="50" charset="-128"/>
                        </a:rPr>
                        <a:t>A</a:t>
                      </a:r>
                      <a:r>
                        <a:rPr kumimoji="1" lang="ja-JP" altLang="en-US" sz="800" dirty="0">
                          <a:latin typeface="ＭＳ Ｐゴシック" panose="020B0600070205080204" pitchFamily="50" charset="-128"/>
                          <a:ea typeface="ＭＳ Ｐゴシック" panose="020B0600070205080204" pitchFamily="50" charset="-128"/>
                        </a:rPr>
                        <a:t>地区</a:t>
                      </a:r>
                      <a:endParaRPr kumimoji="1" lang="ja-JP" altLang="en-US" sz="700" dirty="0">
                        <a:latin typeface="ＭＳ Ｐゴシック" panose="020B0600070205080204" pitchFamily="50" charset="-128"/>
                        <a:ea typeface="ＭＳ Ｐゴシック" panose="020B0600070205080204" pitchFamily="50" charset="-128"/>
                      </a:endParaRPr>
                    </a:p>
                  </a:txBody>
                  <a:tcPr anchor="ctr"/>
                </a:tc>
                <a:tc>
                  <a:txBody>
                    <a:bodyPr/>
                    <a:lstStyle/>
                    <a:p>
                      <a:pPr algn="ctr"/>
                      <a:r>
                        <a:rPr kumimoji="1" lang="en-US" altLang="ja-JP" sz="800" dirty="0">
                          <a:latin typeface="ＭＳ Ｐゴシック" panose="020B0600070205080204" pitchFamily="50" charset="-128"/>
                          <a:ea typeface="ＭＳ Ｐゴシック" panose="020B0600070205080204" pitchFamily="50" charset="-128"/>
                        </a:rPr>
                        <a:t>B</a:t>
                      </a:r>
                      <a:r>
                        <a:rPr kumimoji="1" lang="ja-JP" altLang="en-US" sz="800" dirty="0">
                          <a:latin typeface="ＭＳ Ｐゴシック" panose="020B0600070205080204" pitchFamily="50" charset="-128"/>
                          <a:ea typeface="ＭＳ Ｐゴシック" panose="020B0600070205080204" pitchFamily="50" charset="-128"/>
                        </a:rPr>
                        <a:t>地区</a:t>
                      </a:r>
                      <a:endParaRPr kumimoji="1" lang="en-US" altLang="ja-JP" sz="700" dirty="0">
                        <a:latin typeface="ＭＳ Ｐゴシック" panose="020B0600070205080204" pitchFamily="50" charset="-128"/>
                        <a:ea typeface="ＭＳ Ｐゴシック" panose="020B0600070205080204" pitchFamily="50" charset="-128"/>
                      </a:endParaRPr>
                    </a:p>
                  </a:txBody>
                  <a:tcPr anchor="ctr"/>
                </a:tc>
                <a:tc>
                  <a:txBody>
                    <a:bodyPr/>
                    <a:lstStyle/>
                    <a:p>
                      <a:pPr algn="ctr"/>
                      <a:r>
                        <a:rPr kumimoji="1" lang="en-US" altLang="ja-JP" sz="800" dirty="0">
                          <a:latin typeface="ＭＳ Ｐゴシック" panose="020B0600070205080204" pitchFamily="50" charset="-128"/>
                          <a:ea typeface="ＭＳ Ｐゴシック" panose="020B0600070205080204" pitchFamily="50" charset="-128"/>
                        </a:rPr>
                        <a:t>C</a:t>
                      </a:r>
                      <a:r>
                        <a:rPr kumimoji="1" lang="ja-JP" altLang="en-US" sz="800" dirty="0">
                          <a:latin typeface="ＭＳ Ｐゴシック" panose="020B0600070205080204" pitchFamily="50" charset="-128"/>
                          <a:ea typeface="ＭＳ Ｐゴシック" panose="020B0600070205080204" pitchFamily="50" charset="-128"/>
                        </a:rPr>
                        <a:t>地区</a:t>
                      </a:r>
                      <a:endParaRPr kumimoji="1" lang="en-US" altLang="ja-JP" sz="700" dirty="0">
                        <a:latin typeface="ＭＳ Ｐゴシック" panose="020B0600070205080204" pitchFamily="50" charset="-128"/>
                        <a:ea typeface="ＭＳ Ｐゴシック" panose="020B0600070205080204" pitchFamily="50" charset="-128"/>
                      </a:endParaRPr>
                    </a:p>
                  </a:txBody>
                  <a:tcPr anchor="ctr"/>
                </a:tc>
                <a:extLst>
                  <a:ext uri="{0D108BD9-81ED-4DB2-BD59-A6C34878D82A}">
                    <a16:rowId xmlns:a16="http://schemas.microsoft.com/office/drawing/2014/main" val="1516838954"/>
                  </a:ext>
                </a:extLst>
              </a:tr>
              <a:tr h="581798">
                <a:tc>
                  <a:txBody>
                    <a:bodyPr/>
                    <a:lstStyle/>
                    <a:p>
                      <a:pPr algn="ctr">
                        <a:lnSpc>
                          <a:spcPts val="900"/>
                        </a:lnSpc>
                      </a:pPr>
                      <a:r>
                        <a:rPr kumimoji="1" lang="ja-JP" altLang="en-US" sz="800" dirty="0">
                          <a:latin typeface="ＭＳ Ｐゴシック" panose="020B0600070205080204" pitchFamily="50" charset="-128"/>
                          <a:ea typeface="ＭＳ Ｐゴシック" panose="020B0600070205080204" pitchFamily="50" charset="-128"/>
                        </a:rPr>
                        <a:t>場所</a:t>
                      </a:r>
                    </a:p>
                  </a:txBody>
                  <a:tcPr anchor="ctr"/>
                </a:tc>
                <a:tc>
                  <a:txBody>
                    <a:bodyPr/>
                    <a:lstStyle/>
                    <a:p>
                      <a:pPr algn="ctr">
                        <a:lnSpc>
                          <a:spcPts val="900"/>
                        </a:lnSpc>
                      </a:pPr>
                      <a:r>
                        <a:rPr kumimoji="1" lang="ja-JP" altLang="en-US" sz="800" dirty="0">
                          <a:latin typeface="ＭＳ Ｐゴシック" panose="020B0600070205080204" pitchFamily="50" charset="-128"/>
                          <a:ea typeface="ＭＳ Ｐゴシック" panose="020B0600070205080204" pitchFamily="50" charset="-128"/>
                        </a:rPr>
                        <a:t>泉佐野、</a:t>
                      </a:r>
                    </a:p>
                    <a:p>
                      <a:pPr algn="ctr">
                        <a:lnSpc>
                          <a:spcPts val="900"/>
                        </a:lnSpc>
                      </a:pPr>
                      <a:r>
                        <a:rPr kumimoji="1" lang="ja-JP" altLang="en-US" sz="800" dirty="0">
                          <a:latin typeface="ＭＳ Ｐゴシック" panose="020B0600070205080204" pitchFamily="50" charset="-128"/>
                          <a:ea typeface="ＭＳ Ｐゴシック" panose="020B0600070205080204" pitchFamily="50" charset="-128"/>
                        </a:rPr>
                        <a:t>田尻、</a:t>
                      </a:r>
                      <a:endParaRPr kumimoji="1" lang="en-US" altLang="ja-JP" sz="800" dirty="0">
                        <a:latin typeface="ＭＳ Ｐゴシック" panose="020B0600070205080204" pitchFamily="50" charset="-128"/>
                        <a:ea typeface="ＭＳ Ｐゴシック" panose="020B0600070205080204" pitchFamily="50" charset="-128"/>
                      </a:endParaRPr>
                    </a:p>
                    <a:p>
                      <a:pPr algn="ctr">
                        <a:lnSpc>
                          <a:spcPts val="900"/>
                        </a:lnSpc>
                      </a:pPr>
                      <a:r>
                        <a:rPr kumimoji="1" lang="ja-JP" altLang="en-US" sz="800" dirty="0">
                          <a:latin typeface="ＭＳ Ｐゴシック" panose="020B0600070205080204" pitchFamily="50" charset="-128"/>
                          <a:ea typeface="ＭＳ Ｐゴシック" panose="020B0600070205080204" pitchFamily="50" charset="-128"/>
                        </a:rPr>
                        <a:t>岡田浦、</a:t>
                      </a:r>
                    </a:p>
                    <a:p>
                      <a:pPr algn="ctr">
                        <a:lnSpc>
                          <a:spcPts val="900"/>
                        </a:lnSpc>
                      </a:pPr>
                      <a:r>
                        <a:rPr kumimoji="1" lang="ja-JP" altLang="en-US" sz="800" dirty="0">
                          <a:latin typeface="ＭＳ Ｐゴシック" panose="020B0600070205080204" pitchFamily="50" charset="-128"/>
                          <a:ea typeface="ＭＳ Ｐゴシック" panose="020B0600070205080204" pitchFamily="50" charset="-128"/>
                        </a:rPr>
                        <a:t>樽井</a:t>
                      </a:r>
                      <a:endParaRPr kumimoji="1" lang="en-US" altLang="ja-JP" sz="800" dirty="0">
                        <a:latin typeface="ＭＳ Ｐゴシック" panose="020B0600070205080204" pitchFamily="50" charset="-128"/>
                        <a:ea typeface="ＭＳ Ｐゴシック" panose="020B0600070205080204" pitchFamily="50" charset="-128"/>
                      </a:endParaRPr>
                    </a:p>
                    <a:p>
                      <a:pPr algn="ctr">
                        <a:lnSpc>
                          <a:spcPts val="900"/>
                        </a:lnSpc>
                      </a:pPr>
                      <a:endParaRPr kumimoji="1" lang="ja-JP" altLang="en-US" sz="700" dirty="0">
                        <a:latin typeface="ＭＳ Ｐゴシック" panose="020B0600070205080204" pitchFamily="50" charset="-128"/>
                        <a:ea typeface="ＭＳ Ｐゴシック" panose="020B0600070205080204" pitchFamily="50" charset="-128"/>
                      </a:endParaRPr>
                    </a:p>
                  </a:txBody>
                  <a:tcPr anchor="ctr"/>
                </a:tc>
                <a:tc>
                  <a:txBody>
                    <a:bodyPr/>
                    <a:lstStyle/>
                    <a:p>
                      <a:pPr algn="ctr">
                        <a:lnSpc>
                          <a:spcPts val="900"/>
                        </a:lnSpc>
                      </a:pPr>
                      <a:r>
                        <a:rPr kumimoji="1" lang="ja-JP" altLang="en-US" sz="800" dirty="0">
                          <a:latin typeface="ＭＳ Ｐゴシック" panose="020B0600070205080204" pitchFamily="50" charset="-128"/>
                          <a:ea typeface="ＭＳ Ｐゴシック" panose="020B0600070205080204" pitchFamily="50" charset="-128"/>
                        </a:rPr>
                        <a:t>尾崎、西鳥取、</a:t>
                      </a:r>
                      <a:endParaRPr kumimoji="1" lang="en-US" altLang="ja-JP" sz="800" dirty="0">
                        <a:latin typeface="ＭＳ Ｐゴシック" panose="020B0600070205080204" pitchFamily="50" charset="-128"/>
                        <a:ea typeface="ＭＳ Ｐゴシック" panose="020B0600070205080204" pitchFamily="50" charset="-128"/>
                      </a:endParaRPr>
                    </a:p>
                    <a:p>
                      <a:pPr algn="ctr">
                        <a:lnSpc>
                          <a:spcPts val="900"/>
                        </a:lnSpc>
                      </a:pPr>
                      <a:r>
                        <a:rPr kumimoji="1" lang="ja-JP" altLang="en-US" sz="800" dirty="0">
                          <a:latin typeface="ＭＳ Ｐゴシック" panose="020B0600070205080204" pitchFamily="50" charset="-128"/>
                          <a:ea typeface="ＭＳ Ｐゴシック" panose="020B0600070205080204" pitchFamily="50" charset="-128"/>
                        </a:rPr>
                        <a:t>下荘、淡輪、</a:t>
                      </a:r>
                    </a:p>
                    <a:p>
                      <a:pPr algn="ctr">
                        <a:lnSpc>
                          <a:spcPts val="900"/>
                        </a:lnSpc>
                      </a:pPr>
                      <a:r>
                        <a:rPr kumimoji="1" lang="ja-JP" altLang="en-US" sz="800" dirty="0">
                          <a:latin typeface="ＭＳ Ｐゴシック" panose="020B0600070205080204" pitchFamily="50" charset="-128"/>
                          <a:ea typeface="ＭＳ Ｐゴシック" panose="020B0600070205080204" pitchFamily="50" charset="-128"/>
                        </a:rPr>
                        <a:t>深日</a:t>
                      </a:r>
                      <a:endParaRPr kumimoji="1" lang="en-US" altLang="ja-JP" sz="800" dirty="0">
                        <a:latin typeface="ＭＳ Ｐゴシック" panose="020B0600070205080204" pitchFamily="50" charset="-128"/>
                        <a:ea typeface="ＭＳ Ｐゴシック" panose="020B0600070205080204" pitchFamily="50" charset="-128"/>
                      </a:endParaRPr>
                    </a:p>
                  </a:txBody>
                  <a:tcPr anchor="ctr"/>
                </a:tc>
                <a:tc>
                  <a:txBody>
                    <a:bodyPr/>
                    <a:lstStyle/>
                    <a:p>
                      <a:pPr marL="0" marR="0" lvl="0" indent="0" algn="ctr" defTabSz="914400" rtl="0" eaLnBrk="1" fontAlgn="auto" latinLnBrk="0" hangingPunct="1">
                        <a:lnSpc>
                          <a:spcPts val="900"/>
                        </a:lnSpc>
                        <a:spcBef>
                          <a:spcPts val="0"/>
                        </a:spcBef>
                        <a:spcAft>
                          <a:spcPts val="0"/>
                        </a:spcAft>
                        <a:buClrTx/>
                        <a:buSzTx/>
                        <a:buFontTx/>
                        <a:buNone/>
                        <a:tabLst/>
                        <a:defRPr/>
                      </a:pPr>
                      <a:r>
                        <a:rPr kumimoji="1" lang="ja-JP" altLang="en-US" sz="800" dirty="0">
                          <a:latin typeface="ＭＳ Ｐゴシック" panose="020B0600070205080204" pitchFamily="50" charset="-128"/>
                          <a:ea typeface="ＭＳ Ｐゴシック" panose="020B0600070205080204" pitchFamily="50" charset="-128"/>
                        </a:rPr>
                        <a:t>谷川、小島</a:t>
                      </a:r>
                      <a:endParaRPr kumimoji="1" lang="en-US" altLang="ja-JP" sz="800" dirty="0">
                        <a:latin typeface="ＭＳ Ｐゴシック" panose="020B0600070205080204" pitchFamily="50" charset="-128"/>
                        <a:ea typeface="ＭＳ Ｐゴシック" panose="020B0600070205080204" pitchFamily="50" charset="-128"/>
                      </a:endParaRPr>
                    </a:p>
                  </a:txBody>
                  <a:tcPr anchor="ctr"/>
                </a:tc>
                <a:extLst>
                  <a:ext uri="{0D108BD9-81ED-4DB2-BD59-A6C34878D82A}">
                    <a16:rowId xmlns:a16="http://schemas.microsoft.com/office/drawing/2014/main" val="3257481885"/>
                  </a:ext>
                </a:extLst>
              </a:tr>
              <a:tr h="148847">
                <a:tc>
                  <a:txBody>
                    <a:bodyPr/>
                    <a:lstStyle/>
                    <a:p>
                      <a:pPr algn="ctr">
                        <a:lnSpc>
                          <a:spcPts val="900"/>
                        </a:lnSpc>
                      </a:pPr>
                      <a:r>
                        <a:rPr kumimoji="1" lang="ja-JP" altLang="en-US" sz="800" dirty="0">
                          <a:latin typeface="ＭＳ Ｐゴシック" panose="020B0600070205080204" pitchFamily="50" charset="-128"/>
                          <a:ea typeface="ＭＳ Ｐゴシック" panose="020B0600070205080204" pitchFamily="50" charset="-128"/>
                        </a:rPr>
                        <a:t>設置</a:t>
                      </a:r>
                      <a:endParaRPr kumimoji="1" lang="en-US" altLang="ja-JP" sz="800" dirty="0">
                        <a:latin typeface="ＭＳ Ｐゴシック" panose="020B0600070205080204" pitchFamily="50" charset="-128"/>
                        <a:ea typeface="ＭＳ Ｐゴシック" panose="020B0600070205080204" pitchFamily="50" charset="-128"/>
                      </a:endParaRPr>
                    </a:p>
                    <a:p>
                      <a:pPr algn="ctr">
                        <a:lnSpc>
                          <a:spcPts val="900"/>
                        </a:lnSpc>
                      </a:pPr>
                      <a:r>
                        <a:rPr kumimoji="1" lang="ja-JP" altLang="en-US" sz="800" dirty="0">
                          <a:latin typeface="ＭＳ Ｐゴシック" panose="020B0600070205080204" pitchFamily="50" charset="-128"/>
                          <a:ea typeface="ＭＳ Ｐゴシック" panose="020B0600070205080204" pitchFamily="50" charset="-128"/>
                        </a:rPr>
                        <a:t>水深</a:t>
                      </a:r>
                    </a:p>
                  </a:txBody>
                  <a:tcPr anchor="ctr"/>
                </a:tc>
                <a:tc>
                  <a:txBody>
                    <a:bodyPr/>
                    <a:lstStyle/>
                    <a:p>
                      <a:pPr algn="ctr">
                        <a:lnSpc>
                          <a:spcPts val="900"/>
                        </a:lnSpc>
                      </a:pPr>
                      <a:r>
                        <a:rPr kumimoji="1" lang="ja-JP" altLang="en-US" sz="800" dirty="0">
                          <a:latin typeface="ＭＳ Ｐゴシック" panose="020B0600070205080204" pitchFamily="50" charset="-128"/>
                          <a:ea typeface="ＭＳ Ｐゴシック" panose="020B0600070205080204" pitchFamily="50" charset="-128"/>
                        </a:rPr>
                        <a:t>５ｍ以浅</a:t>
                      </a:r>
                    </a:p>
                  </a:txBody>
                  <a:tcPr anchor="ctr"/>
                </a:tc>
                <a:tc>
                  <a:txBody>
                    <a:bodyPr/>
                    <a:lstStyle/>
                    <a:p>
                      <a:pPr algn="ctr">
                        <a:lnSpc>
                          <a:spcPts val="900"/>
                        </a:lnSpc>
                      </a:pPr>
                      <a:r>
                        <a:rPr kumimoji="1" lang="ja-JP" altLang="en-US" sz="800" dirty="0">
                          <a:latin typeface="ＭＳ Ｐゴシック" panose="020B0600070205080204" pitchFamily="50" charset="-128"/>
                          <a:ea typeface="ＭＳ Ｐゴシック" panose="020B0600070205080204" pitchFamily="50" charset="-128"/>
                        </a:rPr>
                        <a:t>１０ｍ以浅</a:t>
                      </a:r>
                    </a:p>
                  </a:txBody>
                  <a:tcPr anchor="ctr"/>
                </a:tc>
                <a:tc>
                  <a:txBody>
                    <a:bodyPr/>
                    <a:lstStyle/>
                    <a:p>
                      <a:pPr algn="ctr">
                        <a:lnSpc>
                          <a:spcPts val="900"/>
                        </a:lnSpc>
                      </a:pPr>
                      <a:r>
                        <a:rPr kumimoji="1" lang="ja-JP" altLang="en-US" sz="800" dirty="0">
                          <a:latin typeface="ＭＳ Ｐゴシック" panose="020B0600070205080204" pitchFamily="50" charset="-128"/>
                          <a:ea typeface="ＭＳ Ｐゴシック" panose="020B0600070205080204" pitchFamily="50" charset="-128"/>
                        </a:rPr>
                        <a:t>１５ｍ以浅</a:t>
                      </a:r>
                    </a:p>
                  </a:txBody>
                  <a:tcPr anchor="ctr"/>
                </a:tc>
                <a:extLst>
                  <a:ext uri="{0D108BD9-81ED-4DB2-BD59-A6C34878D82A}">
                    <a16:rowId xmlns:a16="http://schemas.microsoft.com/office/drawing/2014/main" val="4228352528"/>
                  </a:ext>
                </a:extLst>
              </a:tr>
              <a:tr h="510612">
                <a:tc>
                  <a:txBody>
                    <a:bodyPr/>
                    <a:lstStyle/>
                    <a:p>
                      <a:pPr algn="ctr">
                        <a:lnSpc>
                          <a:spcPts val="900"/>
                        </a:lnSpc>
                      </a:pPr>
                      <a:r>
                        <a:rPr kumimoji="1" lang="ja-JP" altLang="en-US" sz="800" dirty="0">
                          <a:latin typeface="ＭＳ Ｐゴシック" panose="020B0600070205080204" pitchFamily="50" charset="-128"/>
                          <a:ea typeface="ＭＳ Ｐゴシック" panose="020B0600070205080204" pitchFamily="50" charset="-128"/>
                        </a:rPr>
                        <a:t>ブロック</a:t>
                      </a:r>
                      <a:endParaRPr kumimoji="1" lang="en-US" altLang="ja-JP" sz="800" dirty="0">
                        <a:latin typeface="ＭＳ Ｐゴシック" panose="020B0600070205080204" pitchFamily="50" charset="-128"/>
                        <a:ea typeface="ＭＳ Ｐゴシック" panose="020B0600070205080204" pitchFamily="50" charset="-128"/>
                      </a:endParaRPr>
                    </a:p>
                    <a:p>
                      <a:pPr algn="ctr">
                        <a:lnSpc>
                          <a:spcPts val="900"/>
                        </a:lnSpc>
                      </a:pPr>
                      <a:r>
                        <a:rPr kumimoji="1" lang="ja-JP" altLang="en-US" sz="800" dirty="0">
                          <a:latin typeface="ＭＳ Ｐゴシック" panose="020B0600070205080204" pitchFamily="50" charset="-128"/>
                          <a:ea typeface="ＭＳ Ｐゴシック" panose="020B0600070205080204" pitchFamily="50" charset="-128"/>
                        </a:rPr>
                        <a:t>の</a:t>
                      </a:r>
                      <a:endParaRPr kumimoji="1" lang="en-US" altLang="ja-JP" sz="800" dirty="0">
                        <a:latin typeface="ＭＳ Ｐゴシック" panose="020B0600070205080204" pitchFamily="50" charset="-128"/>
                        <a:ea typeface="ＭＳ Ｐゴシック" panose="020B0600070205080204" pitchFamily="50" charset="-128"/>
                      </a:endParaRPr>
                    </a:p>
                    <a:p>
                      <a:pPr algn="ctr">
                        <a:lnSpc>
                          <a:spcPts val="900"/>
                        </a:lnSpc>
                      </a:pPr>
                      <a:r>
                        <a:rPr kumimoji="1" lang="ja-JP" altLang="en-US" sz="800" dirty="0">
                          <a:latin typeface="ＭＳ Ｐゴシック" panose="020B0600070205080204" pitchFamily="50" charset="-128"/>
                          <a:ea typeface="ＭＳ Ｐゴシック" panose="020B0600070205080204" pitchFamily="50" charset="-128"/>
                        </a:rPr>
                        <a:t>イメージ</a:t>
                      </a:r>
                      <a:endParaRPr kumimoji="1" lang="en-US" altLang="ja-JP" sz="800" dirty="0">
                        <a:latin typeface="ＭＳ Ｐゴシック" panose="020B0600070205080204" pitchFamily="50" charset="-128"/>
                        <a:ea typeface="ＭＳ Ｐゴシック" panose="020B0600070205080204" pitchFamily="50" charset="-128"/>
                      </a:endParaRPr>
                    </a:p>
                  </a:txBody>
                  <a:tcPr anchor="ctr"/>
                </a:tc>
                <a:tc gridSpan="2">
                  <a:txBody>
                    <a:bodyPr/>
                    <a:lstStyle/>
                    <a:p>
                      <a:pPr algn="l">
                        <a:lnSpc>
                          <a:spcPts val="900"/>
                        </a:lnSpc>
                      </a:pPr>
                      <a:endParaRPr kumimoji="1" lang="ja-JP" altLang="en-US" sz="700" dirty="0">
                        <a:latin typeface="ＭＳ Ｐゴシック" panose="020B0600070205080204" pitchFamily="50" charset="-128"/>
                        <a:ea typeface="ＭＳ Ｐゴシック" panose="020B0600070205080204" pitchFamily="50" charset="-128"/>
                      </a:endParaRPr>
                    </a:p>
                  </a:txBody>
                  <a:tcPr anchor="ctr"/>
                </a:tc>
                <a:tc hMerge="1">
                  <a:txBody>
                    <a:bodyPr/>
                    <a:lstStyle/>
                    <a:p>
                      <a:pPr algn="ctr">
                        <a:lnSpc>
                          <a:spcPts val="900"/>
                        </a:lnSpc>
                      </a:pPr>
                      <a:endParaRPr kumimoji="1" lang="ja-JP" altLang="en-US" sz="900" dirty="0">
                        <a:latin typeface="ＭＳ Ｐゴシック" panose="020B0600070205080204" pitchFamily="50" charset="-128"/>
                        <a:ea typeface="ＭＳ Ｐゴシック" panose="020B0600070205080204" pitchFamily="50" charset="-128"/>
                      </a:endParaRPr>
                    </a:p>
                  </a:txBody>
                  <a:tcPr anchor="ctr"/>
                </a:tc>
                <a:tc>
                  <a:txBody>
                    <a:bodyPr/>
                    <a:lstStyle/>
                    <a:p>
                      <a:pPr algn="ctr">
                        <a:lnSpc>
                          <a:spcPts val="900"/>
                        </a:lnSpc>
                      </a:pPr>
                      <a:endParaRPr kumimoji="1" lang="en-US" altLang="ja-JP" sz="700" dirty="0">
                        <a:latin typeface="ＭＳ Ｐゴシック" panose="020B0600070205080204" pitchFamily="50" charset="-128"/>
                        <a:ea typeface="ＭＳ Ｐゴシック" panose="020B0600070205080204" pitchFamily="50" charset="-128"/>
                      </a:endParaRPr>
                    </a:p>
                  </a:txBody>
                  <a:tcPr anchor="ctr"/>
                </a:tc>
                <a:extLst>
                  <a:ext uri="{0D108BD9-81ED-4DB2-BD59-A6C34878D82A}">
                    <a16:rowId xmlns:a16="http://schemas.microsoft.com/office/drawing/2014/main" val="3831350725"/>
                  </a:ext>
                </a:extLst>
              </a:tr>
            </a:tbl>
          </a:graphicData>
        </a:graphic>
      </p:graphicFrame>
      <p:grpSp>
        <p:nvGrpSpPr>
          <p:cNvPr id="118" name="グループ化 117">
            <a:extLst>
              <a:ext uri="{FF2B5EF4-FFF2-40B4-BE49-F238E27FC236}">
                <a16:creationId xmlns:a16="http://schemas.microsoft.com/office/drawing/2014/main" id="{7CCF53E7-055B-489E-BC1D-2C877F11DF54}"/>
              </a:ext>
            </a:extLst>
          </p:cNvPr>
          <p:cNvGrpSpPr/>
          <p:nvPr/>
        </p:nvGrpSpPr>
        <p:grpSpPr>
          <a:xfrm>
            <a:off x="4066580" y="5443093"/>
            <a:ext cx="1290627" cy="363964"/>
            <a:chOff x="9117544" y="1633796"/>
            <a:chExt cx="1601499" cy="826755"/>
          </a:xfrm>
        </p:grpSpPr>
        <p:pic>
          <p:nvPicPr>
            <p:cNvPr id="119" name="図 118">
              <a:extLst>
                <a:ext uri="{FF2B5EF4-FFF2-40B4-BE49-F238E27FC236}">
                  <a16:creationId xmlns:a16="http://schemas.microsoft.com/office/drawing/2014/main" id="{29C6D3A1-259B-4FAC-9A5C-5EE5FF1522B3}"/>
                </a:ext>
              </a:extLst>
            </p:cNvPr>
            <p:cNvPicPr/>
            <p:nvPr/>
          </p:nvPicPr>
          <p:blipFill rotWithShape="1">
            <a:blip r:embed="rId2" cstate="print">
              <a:extLst>
                <a:ext uri="{BEBA8EAE-BF5A-486C-A8C5-ECC9F3942E4B}">
                  <a14:imgProps xmlns:a14="http://schemas.microsoft.com/office/drawing/2010/main">
                    <a14:imgLayer r:embed="rId3">
                      <a14:imgEffect>
                        <a14:backgroundRemoval t="0" b="100000" l="0" r="100000">
                          <a14:foregroundMark x1="29153" y1="53405" x2="29153" y2="53405"/>
                          <a14:foregroundMark x1="30293" y1="34767" x2="30293" y2="34767"/>
                          <a14:foregroundMark x1="31922" y1="29749" x2="31922" y2="29749"/>
                          <a14:foregroundMark x1="36971" y1="69892" x2="36971" y2="69892"/>
                          <a14:foregroundMark x1="58958" y1="46237" x2="58958" y2="46237"/>
                          <a14:foregroundMark x1="67264" y1="9319" x2="67264" y2="9319"/>
                          <a14:foregroundMark x1="68078" y1="41935" x2="68078" y2="41935"/>
                          <a14:foregroundMark x1="72964" y1="53405" x2="72964" y2="53405"/>
                          <a14:foregroundMark x1="71336" y1="49462" x2="71336" y2="49462"/>
                          <a14:foregroundMark x1="81759" y1="62724" x2="81759" y2="62724"/>
                          <a14:foregroundMark x1="67427" y1="61290" x2="67427" y2="61290"/>
                          <a14:foregroundMark x1="68893" y1="71685" x2="68893" y2="71685"/>
                          <a14:foregroundMark x1="66124" y1="71326" x2="64658" y2="71326"/>
                          <a14:foregroundMark x1="44300" y1="73835" x2="44300" y2="73835"/>
                          <a14:foregroundMark x1="23941" y1="63799" x2="23941" y2="63799"/>
                          <a14:foregroundMark x1="28827" y1="54122" x2="28827" y2="54122"/>
                          <a14:backgroundMark x1="33550" y1="36201" x2="33550" y2="36201"/>
                          <a14:backgroundMark x1="65309" y1="13978" x2="65309" y2="13978"/>
                        </a14:backgroundRemoval>
                      </a14:imgEffect>
                    </a14:imgLayer>
                  </a14:imgProps>
                </a:ext>
                <a:ext uri="{28A0092B-C50C-407E-A947-70E740481C1C}">
                  <a14:useLocalDpi xmlns:a14="http://schemas.microsoft.com/office/drawing/2010/main" val="0"/>
                </a:ext>
              </a:extLst>
            </a:blip>
            <a:srcRect l="15450" r="12703" b="19696"/>
            <a:stretch/>
          </p:blipFill>
          <p:spPr bwMode="auto">
            <a:xfrm>
              <a:off x="9460113" y="1633796"/>
              <a:ext cx="1137119" cy="635349"/>
            </a:xfrm>
            <a:prstGeom prst="rect">
              <a:avLst/>
            </a:prstGeom>
            <a:noFill/>
            <a:ln>
              <a:noFill/>
            </a:ln>
            <a:extLst>
              <a:ext uri="{53640926-AAD7-44D8-BBD7-CCE9431645EC}">
                <a14:shadowObscured xmlns:a14="http://schemas.microsoft.com/office/drawing/2010/main"/>
              </a:ext>
            </a:extLst>
          </p:spPr>
        </p:pic>
        <p:cxnSp>
          <p:nvCxnSpPr>
            <p:cNvPr id="120" name="直線コネクタ 119">
              <a:extLst>
                <a:ext uri="{FF2B5EF4-FFF2-40B4-BE49-F238E27FC236}">
                  <a16:creationId xmlns:a16="http://schemas.microsoft.com/office/drawing/2014/main" id="{51109EC3-B161-41B0-B1E1-FDA49EEC1232}"/>
                </a:ext>
              </a:extLst>
            </p:cNvPr>
            <p:cNvCxnSpPr/>
            <p:nvPr/>
          </p:nvCxnSpPr>
          <p:spPr>
            <a:xfrm flipH="1">
              <a:off x="9327356" y="1751440"/>
              <a:ext cx="411957" cy="0"/>
            </a:xfrm>
            <a:prstGeom prst="line">
              <a:avLst/>
            </a:prstGeom>
            <a:ln w="3175"/>
          </p:spPr>
          <p:style>
            <a:lnRef idx="1">
              <a:schemeClr val="dk1"/>
            </a:lnRef>
            <a:fillRef idx="0">
              <a:schemeClr val="dk1"/>
            </a:fillRef>
            <a:effectRef idx="0">
              <a:schemeClr val="dk1"/>
            </a:effectRef>
            <a:fontRef idx="minor">
              <a:schemeClr val="tx1"/>
            </a:fontRef>
          </p:style>
        </p:cxnSp>
        <p:cxnSp>
          <p:nvCxnSpPr>
            <p:cNvPr id="121" name="直線コネクタ 120">
              <a:extLst>
                <a:ext uri="{FF2B5EF4-FFF2-40B4-BE49-F238E27FC236}">
                  <a16:creationId xmlns:a16="http://schemas.microsoft.com/office/drawing/2014/main" id="{8FD34B02-F87A-48F9-B1BD-0ECAEDD88C45}"/>
                </a:ext>
              </a:extLst>
            </p:cNvPr>
            <p:cNvCxnSpPr/>
            <p:nvPr/>
          </p:nvCxnSpPr>
          <p:spPr>
            <a:xfrm flipH="1">
              <a:off x="9327356" y="2105025"/>
              <a:ext cx="132757" cy="0"/>
            </a:xfrm>
            <a:prstGeom prst="line">
              <a:avLst/>
            </a:prstGeom>
            <a:ln w="3175"/>
          </p:spPr>
          <p:style>
            <a:lnRef idx="1">
              <a:schemeClr val="dk1"/>
            </a:lnRef>
            <a:fillRef idx="0">
              <a:schemeClr val="dk1"/>
            </a:fillRef>
            <a:effectRef idx="0">
              <a:schemeClr val="dk1"/>
            </a:effectRef>
            <a:fontRef idx="minor">
              <a:schemeClr val="tx1"/>
            </a:fontRef>
          </p:style>
        </p:cxnSp>
        <p:cxnSp>
          <p:nvCxnSpPr>
            <p:cNvPr id="122" name="直線コネクタ 121">
              <a:extLst>
                <a:ext uri="{FF2B5EF4-FFF2-40B4-BE49-F238E27FC236}">
                  <a16:creationId xmlns:a16="http://schemas.microsoft.com/office/drawing/2014/main" id="{915E9823-05B0-4BD5-8CD4-9394E62D8CDE}"/>
                </a:ext>
              </a:extLst>
            </p:cNvPr>
            <p:cNvCxnSpPr/>
            <p:nvPr/>
          </p:nvCxnSpPr>
          <p:spPr>
            <a:xfrm>
              <a:off x="9327356" y="1771650"/>
              <a:ext cx="0" cy="314325"/>
            </a:xfrm>
            <a:prstGeom prst="line">
              <a:avLst/>
            </a:prstGeom>
            <a:ln w="3175"/>
          </p:spPr>
          <p:style>
            <a:lnRef idx="1">
              <a:schemeClr val="dk1"/>
            </a:lnRef>
            <a:fillRef idx="0">
              <a:schemeClr val="dk1"/>
            </a:fillRef>
            <a:effectRef idx="0">
              <a:schemeClr val="dk1"/>
            </a:effectRef>
            <a:fontRef idx="minor">
              <a:schemeClr val="tx1"/>
            </a:fontRef>
          </p:style>
        </p:cxnSp>
        <p:sp>
          <p:nvSpPr>
            <p:cNvPr id="123" name="テキスト ボックス 122">
              <a:extLst>
                <a:ext uri="{FF2B5EF4-FFF2-40B4-BE49-F238E27FC236}">
                  <a16:creationId xmlns:a16="http://schemas.microsoft.com/office/drawing/2014/main" id="{4863DBBA-E837-46FB-AC4E-A3169909EB0D}"/>
                </a:ext>
              </a:extLst>
            </p:cNvPr>
            <p:cNvSpPr txBox="1"/>
            <p:nvPr/>
          </p:nvSpPr>
          <p:spPr>
            <a:xfrm rot="16200000">
              <a:off x="9010703" y="1828599"/>
              <a:ext cx="473757" cy="260076"/>
            </a:xfrm>
            <a:prstGeom prst="rect">
              <a:avLst/>
            </a:prstGeom>
            <a:noFill/>
          </p:spPr>
          <p:txBody>
            <a:bodyPr wrap="none" rtlCol="0">
              <a:spAutoFit/>
            </a:bodyPr>
            <a:lstStyle/>
            <a:p>
              <a:r>
                <a:rPr kumimoji="1" lang="en-US" altLang="ja-JP" sz="800" dirty="0"/>
                <a:t>2.0m</a:t>
              </a:r>
              <a:endParaRPr kumimoji="1" lang="ja-JP" altLang="en-US" sz="800" dirty="0"/>
            </a:p>
          </p:txBody>
        </p:sp>
        <p:cxnSp>
          <p:nvCxnSpPr>
            <p:cNvPr id="124" name="直線コネクタ 123">
              <a:extLst>
                <a:ext uri="{FF2B5EF4-FFF2-40B4-BE49-F238E27FC236}">
                  <a16:creationId xmlns:a16="http://schemas.microsoft.com/office/drawing/2014/main" id="{FAE591F5-A5BC-4D1E-9670-2C5154C7B92E}"/>
                </a:ext>
              </a:extLst>
            </p:cNvPr>
            <p:cNvCxnSpPr/>
            <p:nvPr/>
          </p:nvCxnSpPr>
          <p:spPr>
            <a:xfrm flipH="1">
              <a:off x="9383298" y="2105025"/>
              <a:ext cx="93187" cy="85286"/>
            </a:xfrm>
            <a:prstGeom prst="line">
              <a:avLst/>
            </a:prstGeom>
            <a:ln w="3175"/>
          </p:spPr>
          <p:style>
            <a:lnRef idx="1">
              <a:schemeClr val="dk1"/>
            </a:lnRef>
            <a:fillRef idx="0">
              <a:schemeClr val="dk1"/>
            </a:fillRef>
            <a:effectRef idx="0">
              <a:schemeClr val="dk1"/>
            </a:effectRef>
            <a:fontRef idx="minor">
              <a:schemeClr val="tx1"/>
            </a:fontRef>
          </p:style>
        </p:cxnSp>
        <p:cxnSp>
          <p:nvCxnSpPr>
            <p:cNvPr id="125" name="直線コネクタ 124">
              <a:extLst>
                <a:ext uri="{FF2B5EF4-FFF2-40B4-BE49-F238E27FC236}">
                  <a16:creationId xmlns:a16="http://schemas.microsoft.com/office/drawing/2014/main" id="{056EFDEC-EAB0-4061-9D40-94E6D5B01D67}"/>
                </a:ext>
              </a:extLst>
            </p:cNvPr>
            <p:cNvCxnSpPr/>
            <p:nvPr/>
          </p:nvCxnSpPr>
          <p:spPr>
            <a:xfrm flipH="1">
              <a:off x="10220325" y="2210617"/>
              <a:ext cx="207169" cy="192677"/>
            </a:xfrm>
            <a:prstGeom prst="line">
              <a:avLst/>
            </a:prstGeom>
            <a:ln w="3175"/>
          </p:spPr>
          <p:style>
            <a:lnRef idx="1">
              <a:schemeClr val="dk1"/>
            </a:lnRef>
            <a:fillRef idx="0">
              <a:schemeClr val="dk1"/>
            </a:fillRef>
            <a:effectRef idx="0">
              <a:schemeClr val="dk1"/>
            </a:effectRef>
            <a:fontRef idx="minor">
              <a:schemeClr val="tx1"/>
            </a:fontRef>
          </p:style>
        </p:cxnSp>
        <p:cxnSp>
          <p:nvCxnSpPr>
            <p:cNvPr id="126" name="直線コネクタ 125">
              <a:extLst>
                <a:ext uri="{FF2B5EF4-FFF2-40B4-BE49-F238E27FC236}">
                  <a16:creationId xmlns:a16="http://schemas.microsoft.com/office/drawing/2014/main" id="{0649994C-42AF-4D23-BE6B-4D80F707F456}"/>
                </a:ext>
              </a:extLst>
            </p:cNvPr>
            <p:cNvCxnSpPr/>
            <p:nvPr/>
          </p:nvCxnSpPr>
          <p:spPr>
            <a:xfrm>
              <a:off x="9397237" y="2191378"/>
              <a:ext cx="823088" cy="211916"/>
            </a:xfrm>
            <a:prstGeom prst="line">
              <a:avLst/>
            </a:prstGeom>
            <a:ln w="3175"/>
          </p:spPr>
          <p:style>
            <a:lnRef idx="1">
              <a:schemeClr val="dk1"/>
            </a:lnRef>
            <a:fillRef idx="0">
              <a:schemeClr val="dk1"/>
            </a:fillRef>
            <a:effectRef idx="0">
              <a:schemeClr val="dk1"/>
            </a:effectRef>
            <a:fontRef idx="minor">
              <a:schemeClr val="tx1"/>
            </a:fontRef>
          </p:style>
        </p:cxnSp>
        <p:sp>
          <p:nvSpPr>
            <p:cNvPr id="127" name="テキスト ボックス 126">
              <a:extLst>
                <a:ext uri="{FF2B5EF4-FFF2-40B4-BE49-F238E27FC236}">
                  <a16:creationId xmlns:a16="http://schemas.microsoft.com/office/drawing/2014/main" id="{54DFD267-34A5-4D9B-A8B1-174493702202}"/>
                </a:ext>
              </a:extLst>
            </p:cNvPr>
            <p:cNvSpPr txBox="1"/>
            <p:nvPr/>
          </p:nvSpPr>
          <p:spPr>
            <a:xfrm rot="932454">
              <a:off x="9492608" y="2231676"/>
              <a:ext cx="538342" cy="228875"/>
            </a:xfrm>
            <a:prstGeom prst="rect">
              <a:avLst/>
            </a:prstGeom>
            <a:noFill/>
          </p:spPr>
          <p:txBody>
            <a:bodyPr wrap="none" rtlCol="0">
              <a:spAutoFit/>
            </a:bodyPr>
            <a:lstStyle/>
            <a:p>
              <a:r>
                <a:rPr kumimoji="1" lang="en-US" altLang="ja-JP" sz="800" dirty="0"/>
                <a:t>5.5m</a:t>
              </a:r>
              <a:endParaRPr kumimoji="1" lang="ja-JP" altLang="en-US" sz="800" dirty="0"/>
            </a:p>
          </p:txBody>
        </p:sp>
        <p:cxnSp>
          <p:nvCxnSpPr>
            <p:cNvPr id="128" name="直線コネクタ 127">
              <a:extLst>
                <a:ext uri="{FF2B5EF4-FFF2-40B4-BE49-F238E27FC236}">
                  <a16:creationId xmlns:a16="http://schemas.microsoft.com/office/drawing/2014/main" id="{D9A1EBEA-982D-4237-8AE6-FA8D9D001B8D}"/>
                </a:ext>
              </a:extLst>
            </p:cNvPr>
            <p:cNvCxnSpPr/>
            <p:nvPr/>
          </p:nvCxnSpPr>
          <p:spPr>
            <a:xfrm>
              <a:off x="10051726" y="2261525"/>
              <a:ext cx="314163" cy="78263"/>
            </a:xfrm>
            <a:prstGeom prst="line">
              <a:avLst/>
            </a:prstGeom>
            <a:ln w="3175"/>
          </p:spPr>
          <p:style>
            <a:lnRef idx="1">
              <a:schemeClr val="dk1"/>
            </a:lnRef>
            <a:fillRef idx="0">
              <a:schemeClr val="dk1"/>
            </a:fillRef>
            <a:effectRef idx="0">
              <a:schemeClr val="dk1"/>
            </a:effectRef>
            <a:fontRef idx="minor">
              <a:schemeClr val="tx1"/>
            </a:fontRef>
          </p:style>
        </p:cxnSp>
        <p:cxnSp>
          <p:nvCxnSpPr>
            <p:cNvPr id="129" name="直線コネクタ 128">
              <a:extLst>
                <a:ext uri="{FF2B5EF4-FFF2-40B4-BE49-F238E27FC236}">
                  <a16:creationId xmlns:a16="http://schemas.microsoft.com/office/drawing/2014/main" id="{96D7BFBE-34E2-4447-933D-6E41F83E21DD}"/>
                </a:ext>
              </a:extLst>
            </p:cNvPr>
            <p:cNvCxnSpPr/>
            <p:nvPr/>
          </p:nvCxnSpPr>
          <p:spPr>
            <a:xfrm>
              <a:off x="10414690" y="1928812"/>
              <a:ext cx="275425" cy="82213"/>
            </a:xfrm>
            <a:prstGeom prst="line">
              <a:avLst/>
            </a:prstGeom>
            <a:ln w="3175"/>
          </p:spPr>
          <p:style>
            <a:lnRef idx="1">
              <a:schemeClr val="dk1"/>
            </a:lnRef>
            <a:fillRef idx="0">
              <a:schemeClr val="dk1"/>
            </a:fillRef>
            <a:effectRef idx="0">
              <a:schemeClr val="dk1"/>
            </a:effectRef>
            <a:fontRef idx="minor">
              <a:schemeClr val="tx1"/>
            </a:fontRef>
          </p:style>
        </p:cxnSp>
        <p:cxnSp>
          <p:nvCxnSpPr>
            <p:cNvPr id="130" name="直線コネクタ 129">
              <a:extLst>
                <a:ext uri="{FF2B5EF4-FFF2-40B4-BE49-F238E27FC236}">
                  <a16:creationId xmlns:a16="http://schemas.microsoft.com/office/drawing/2014/main" id="{46BA5B7C-E109-4BD3-9A84-CA6733B992E5}"/>
                </a:ext>
              </a:extLst>
            </p:cNvPr>
            <p:cNvCxnSpPr/>
            <p:nvPr/>
          </p:nvCxnSpPr>
          <p:spPr>
            <a:xfrm flipH="1">
              <a:off x="10380365" y="2036972"/>
              <a:ext cx="309750" cy="294094"/>
            </a:xfrm>
            <a:prstGeom prst="line">
              <a:avLst/>
            </a:prstGeom>
            <a:ln w="3175"/>
          </p:spPr>
          <p:style>
            <a:lnRef idx="1">
              <a:schemeClr val="dk1"/>
            </a:lnRef>
            <a:fillRef idx="0">
              <a:schemeClr val="dk1"/>
            </a:fillRef>
            <a:effectRef idx="0">
              <a:schemeClr val="dk1"/>
            </a:effectRef>
            <a:fontRef idx="minor">
              <a:schemeClr val="tx1"/>
            </a:fontRef>
          </p:style>
        </p:cxnSp>
        <p:sp>
          <p:nvSpPr>
            <p:cNvPr id="131" name="テキスト ボックス 130">
              <a:extLst>
                <a:ext uri="{FF2B5EF4-FFF2-40B4-BE49-F238E27FC236}">
                  <a16:creationId xmlns:a16="http://schemas.microsoft.com/office/drawing/2014/main" id="{3D5FCB62-CBE1-45E9-9BE4-2B9BE7FFB6A3}"/>
                </a:ext>
              </a:extLst>
            </p:cNvPr>
            <p:cNvSpPr txBox="1"/>
            <p:nvPr/>
          </p:nvSpPr>
          <p:spPr>
            <a:xfrm rot="18570074">
              <a:off x="10352126" y="2080578"/>
              <a:ext cx="473757" cy="260076"/>
            </a:xfrm>
            <a:prstGeom prst="rect">
              <a:avLst/>
            </a:prstGeom>
            <a:noFill/>
          </p:spPr>
          <p:txBody>
            <a:bodyPr wrap="none" rtlCol="0">
              <a:spAutoFit/>
            </a:bodyPr>
            <a:lstStyle/>
            <a:p>
              <a:r>
                <a:rPr kumimoji="1" lang="en-US" altLang="ja-JP" sz="800" dirty="0"/>
                <a:t>5.5m</a:t>
              </a:r>
              <a:endParaRPr kumimoji="1" lang="ja-JP" altLang="en-US" sz="800" dirty="0"/>
            </a:p>
          </p:txBody>
        </p:sp>
      </p:grpSp>
      <p:grpSp>
        <p:nvGrpSpPr>
          <p:cNvPr id="132" name="グループ化 131">
            <a:extLst>
              <a:ext uri="{FF2B5EF4-FFF2-40B4-BE49-F238E27FC236}">
                <a16:creationId xmlns:a16="http://schemas.microsoft.com/office/drawing/2014/main" id="{9556802E-DC3F-4900-9512-CEC7915DFC26}"/>
              </a:ext>
            </a:extLst>
          </p:cNvPr>
          <p:cNvGrpSpPr/>
          <p:nvPr/>
        </p:nvGrpSpPr>
        <p:grpSpPr>
          <a:xfrm>
            <a:off x="5651674" y="5298891"/>
            <a:ext cx="1020989" cy="420548"/>
            <a:chOff x="9187115" y="2846557"/>
            <a:chExt cx="1311109" cy="818603"/>
          </a:xfrm>
        </p:grpSpPr>
        <p:pic>
          <p:nvPicPr>
            <p:cNvPr id="133" name="図 132" descr="D:\InoueMi\Desktop\あ.png">
              <a:extLst>
                <a:ext uri="{FF2B5EF4-FFF2-40B4-BE49-F238E27FC236}">
                  <a16:creationId xmlns:a16="http://schemas.microsoft.com/office/drawing/2014/main" id="{9710722A-CABF-48DF-93CC-94E544C661FD}"/>
                </a:ext>
              </a:extLst>
            </p:cNvPr>
            <p:cNvPicPr/>
            <p:nvPr/>
          </p:nvPicPr>
          <p:blipFill>
            <a:blip r:embed="rId4" cstate="print">
              <a:extLst>
                <a:ext uri="{BEBA8EAE-BF5A-486C-A8C5-ECC9F3942E4B}">
                  <a14:imgProps xmlns:a14="http://schemas.microsoft.com/office/drawing/2010/main">
                    <a14:imgLayer r:embed="rId5">
                      <a14:imgEffect>
                        <a14:backgroundRemoval t="431" b="100000" l="1648" r="100000">
                          <a14:foregroundMark x1="30220" y1="59052" x2="30220" y2="59052"/>
                          <a14:backgroundMark x1="54670" y1="91379" x2="54670" y2="91379"/>
                          <a14:backgroundMark x1="54396" y1="91810" x2="54121" y2="89224"/>
                          <a14:backgroundMark x1="82418" y1="79310" x2="82418" y2="79310"/>
                          <a14:backgroundMark x1="82692" y1="80603" x2="82692" y2="80603"/>
                          <a14:backgroundMark x1="82692" y1="78879" x2="81593" y2="75862"/>
                          <a14:backgroundMark x1="31593" y1="87069" x2="31319" y2="84483"/>
                          <a14:backgroundMark x1="8516" y1="63793" x2="7418" y2="61638"/>
                          <a14:backgroundMark x1="10714" y1="62500" x2="10714" y2="60345"/>
                          <a14:backgroundMark x1="38736" y1="18966" x2="39835" y2="20259"/>
                          <a14:backgroundMark x1="43407" y1="15948" x2="43407" y2="17672"/>
                          <a14:backgroundMark x1="89560" y1="69828" x2="90110" y2="70690"/>
                          <a14:backgroundMark x1="86813" y1="61638" x2="86813" y2="62931"/>
                          <a14:backgroundMark x1="64560" y1="54741" x2="64560" y2="57328"/>
                          <a14:backgroundMark x1="65934" y1="64224" x2="67857" y2="63793"/>
                          <a14:backgroundMark x1="48352" y1="33190" x2="50000" y2="34052"/>
                          <a14:backgroundMark x1="12637" y1="50862" x2="12637" y2="50862"/>
                          <a14:backgroundMark x1="16209" y1="28879" x2="16209" y2="28879"/>
                          <a14:backgroundMark x1="9341" y1="56034" x2="9341" y2="56034"/>
                          <a14:backgroundMark x1="39835" y1="78017" x2="39835" y2="78017"/>
                          <a14:backgroundMark x1="37088" y1="68103" x2="37088" y2="68103"/>
                          <a14:backgroundMark x1="26374" y1="83190" x2="26648" y2="84914"/>
                          <a14:backgroundMark x1="23352" y1="84052" x2="23352" y2="84052"/>
                          <a14:backgroundMark x1="25549" y1="78448" x2="25549" y2="78448"/>
                          <a14:backgroundMark x1="16758" y1="74138" x2="17857" y2="74569"/>
                          <a14:backgroundMark x1="21429" y1="76293" x2="21703" y2="77155"/>
                          <a14:backgroundMark x1="25275" y1="71121" x2="25824" y2="71121"/>
                          <a14:backgroundMark x1="28022" y1="74569" x2="28571" y2="74138"/>
                          <a14:backgroundMark x1="61538" y1="82328" x2="62088" y2="83190"/>
                          <a14:backgroundMark x1="59066" y1="73707" x2="59066" y2="75000"/>
                          <a14:backgroundMark x1="54396" y1="78879" x2="54670" y2="77155"/>
                          <a14:backgroundMark x1="94505" y1="52155" x2="95604" y2="50862"/>
                          <a14:backgroundMark x1="96429" y1="65948" x2="96429" y2="65948"/>
                          <a14:backgroundMark x1="93681" y1="66810" x2="93681" y2="68534"/>
                          <a14:backgroundMark x1="91758" y1="56034" x2="92582" y2="56034"/>
                          <a14:backgroundMark x1="45330" y1="88362" x2="45879" y2="89224"/>
                        </a14:backgroundRemoval>
                      </a14:imgEffect>
                    </a14:imgLayer>
                  </a14:imgProps>
                </a:ext>
                <a:ext uri="{28A0092B-C50C-407E-A947-70E740481C1C}">
                  <a14:useLocalDpi xmlns:a14="http://schemas.microsoft.com/office/drawing/2010/main" val="0"/>
                </a:ext>
              </a:extLst>
            </a:blip>
            <a:srcRect/>
            <a:stretch>
              <a:fillRect/>
            </a:stretch>
          </p:blipFill>
          <p:spPr bwMode="auto">
            <a:xfrm>
              <a:off x="9291325" y="2846557"/>
              <a:ext cx="977162" cy="632931"/>
            </a:xfrm>
            <a:prstGeom prst="rect">
              <a:avLst/>
            </a:prstGeom>
            <a:noFill/>
            <a:ln>
              <a:noFill/>
            </a:ln>
          </p:spPr>
        </p:pic>
        <p:cxnSp>
          <p:nvCxnSpPr>
            <p:cNvPr id="134" name="直線コネクタ 133">
              <a:extLst>
                <a:ext uri="{FF2B5EF4-FFF2-40B4-BE49-F238E27FC236}">
                  <a16:creationId xmlns:a16="http://schemas.microsoft.com/office/drawing/2014/main" id="{4C08E9D6-7FC5-4CA8-871C-5E240BED46FC}"/>
                </a:ext>
              </a:extLst>
            </p:cNvPr>
            <p:cNvCxnSpPr/>
            <p:nvPr/>
          </p:nvCxnSpPr>
          <p:spPr>
            <a:xfrm>
              <a:off x="9570940" y="3447879"/>
              <a:ext cx="135122" cy="106176"/>
            </a:xfrm>
            <a:prstGeom prst="line">
              <a:avLst/>
            </a:prstGeom>
            <a:ln w="3175"/>
          </p:spPr>
          <p:style>
            <a:lnRef idx="1">
              <a:schemeClr val="dk1"/>
            </a:lnRef>
            <a:fillRef idx="0">
              <a:schemeClr val="dk1"/>
            </a:fillRef>
            <a:effectRef idx="0">
              <a:schemeClr val="dk1"/>
            </a:effectRef>
            <a:fontRef idx="minor">
              <a:schemeClr val="tx1"/>
            </a:fontRef>
          </p:style>
        </p:cxnSp>
        <p:cxnSp>
          <p:nvCxnSpPr>
            <p:cNvPr id="135" name="直線コネクタ 134">
              <a:extLst>
                <a:ext uri="{FF2B5EF4-FFF2-40B4-BE49-F238E27FC236}">
                  <a16:creationId xmlns:a16="http://schemas.microsoft.com/office/drawing/2014/main" id="{34C35187-73E8-4F14-8E3A-7BDF55D857F3}"/>
                </a:ext>
              </a:extLst>
            </p:cNvPr>
            <p:cNvCxnSpPr/>
            <p:nvPr/>
          </p:nvCxnSpPr>
          <p:spPr>
            <a:xfrm>
              <a:off x="10246087" y="3237562"/>
              <a:ext cx="104863" cy="90954"/>
            </a:xfrm>
            <a:prstGeom prst="line">
              <a:avLst/>
            </a:prstGeom>
            <a:ln w="3175"/>
          </p:spPr>
          <p:style>
            <a:lnRef idx="1">
              <a:schemeClr val="dk1"/>
            </a:lnRef>
            <a:fillRef idx="0">
              <a:schemeClr val="dk1"/>
            </a:fillRef>
            <a:effectRef idx="0">
              <a:schemeClr val="dk1"/>
            </a:effectRef>
            <a:fontRef idx="minor">
              <a:schemeClr val="tx1"/>
            </a:fontRef>
          </p:style>
        </p:cxnSp>
        <p:cxnSp>
          <p:nvCxnSpPr>
            <p:cNvPr id="136" name="直線コネクタ 135">
              <a:extLst>
                <a:ext uri="{FF2B5EF4-FFF2-40B4-BE49-F238E27FC236}">
                  <a16:creationId xmlns:a16="http://schemas.microsoft.com/office/drawing/2014/main" id="{2D339B08-2646-4012-8EDF-48C2521C52FC}"/>
                </a:ext>
              </a:extLst>
            </p:cNvPr>
            <p:cNvCxnSpPr/>
            <p:nvPr/>
          </p:nvCxnSpPr>
          <p:spPr>
            <a:xfrm flipV="1">
              <a:off x="9733785" y="3349132"/>
              <a:ext cx="595396" cy="197493"/>
            </a:xfrm>
            <a:prstGeom prst="line">
              <a:avLst/>
            </a:prstGeom>
            <a:ln w="3175"/>
          </p:spPr>
          <p:style>
            <a:lnRef idx="1">
              <a:schemeClr val="dk1"/>
            </a:lnRef>
            <a:fillRef idx="0">
              <a:schemeClr val="dk1"/>
            </a:fillRef>
            <a:effectRef idx="0">
              <a:schemeClr val="dk1"/>
            </a:effectRef>
            <a:fontRef idx="minor">
              <a:schemeClr val="tx1"/>
            </a:fontRef>
          </p:style>
        </p:cxnSp>
        <p:cxnSp>
          <p:nvCxnSpPr>
            <p:cNvPr id="137" name="直線コネクタ 136">
              <a:extLst>
                <a:ext uri="{FF2B5EF4-FFF2-40B4-BE49-F238E27FC236}">
                  <a16:creationId xmlns:a16="http://schemas.microsoft.com/office/drawing/2014/main" id="{E6F12F54-4A46-4571-8ED1-77CA557F90DE}"/>
                </a:ext>
              </a:extLst>
            </p:cNvPr>
            <p:cNvCxnSpPr/>
            <p:nvPr/>
          </p:nvCxnSpPr>
          <p:spPr>
            <a:xfrm flipH="1">
              <a:off x="9570940" y="3481334"/>
              <a:ext cx="206698" cy="72721"/>
            </a:xfrm>
            <a:prstGeom prst="line">
              <a:avLst/>
            </a:prstGeom>
            <a:ln w="3175"/>
          </p:spPr>
          <p:style>
            <a:lnRef idx="1">
              <a:schemeClr val="dk1"/>
            </a:lnRef>
            <a:fillRef idx="0">
              <a:schemeClr val="dk1"/>
            </a:fillRef>
            <a:effectRef idx="0">
              <a:schemeClr val="dk1"/>
            </a:effectRef>
            <a:fontRef idx="minor">
              <a:schemeClr val="tx1"/>
            </a:fontRef>
          </p:style>
        </p:cxnSp>
        <p:cxnSp>
          <p:nvCxnSpPr>
            <p:cNvPr id="138" name="直線コネクタ 137">
              <a:extLst>
                <a:ext uri="{FF2B5EF4-FFF2-40B4-BE49-F238E27FC236}">
                  <a16:creationId xmlns:a16="http://schemas.microsoft.com/office/drawing/2014/main" id="{22C1B216-FD90-40B1-9418-39952D0A9545}"/>
                </a:ext>
              </a:extLst>
            </p:cNvPr>
            <p:cNvCxnSpPr/>
            <p:nvPr/>
          </p:nvCxnSpPr>
          <p:spPr>
            <a:xfrm flipH="1">
              <a:off x="9187115" y="3150492"/>
              <a:ext cx="129333" cy="43356"/>
            </a:xfrm>
            <a:prstGeom prst="line">
              <a:avLst/>
            </a:prstGeom>
            <a:ln w="3175"/>
          </p:spPr>
          <p:style>
            <a:lnRef idx="1">
              <a:schemeClr val="dk1"/>
            </a:lnRef>
            <a:fillRef idx="0">
              <a:schemeClr val="dk1"/>
            </a:fillRef>
            <a:effectRef idx="0">
              <a:schemeClr val="dk1"/>
            </a:effectRef>
            <a:fontRef idx="minor">
              <a:schemeClr val="tx1"/>
            </a:fontRef>
          </p:style>
        </p:cxnSp>
        <p:cxnSp>
          <p:nvCxnSpPr>
            <p:cNvPr id="139" name="直線コネクタ 138">
              <a:extLst>
                <a:ext uri="{FF2B5EF4-FFF2-40B4-BE49-F238E27FC236}">
                  <a16:creationId xmlns:a16="http://schemas.microsoft.com/office/drawing/2014/main" id="{4181CE3E-56B2-45E8-A7DF-15B00B6B530C}"/>
                </a:ext>
              </a:extLst>
            </p:cNvPr>
            <p:cNvCxnSpPr/>
            <p:nvPr/>
          </p:nvCxnSpPr>
          <p:spPr>
            <a:xfrm>
              <a:off x="9195658" y="3221152"/>
              <a:ext cx="366522" cy="322493"/>
            </a:xfrm>
            <a:prstGeom prst="line">
              <a:avLst/>
            </a:prstGeom>
            <a:ln w="3175"/>
          </p:spPr>
          <p:style>
            <a:lnRef idx="1">
              <a:schemeClr val="dk1"/>
            </a:lnRef>
            <a:fillRef idx="0">
              <a:schemeClr val="dk1"/>
            </a:fillRef>
            <a:effectRef idx="0">
              <a:schemeClr val="dk1"/>
            </a:effectRef>
            <a:fontRef idx="minor">
              <a:schemeClr val="tx1"/>
            </a:fontRef>
          </p:style>
        </p:cxnSp>
        <p:cxnSp>
          <p:nvCxnSpPr>
            <p:cNvPr id="140" name="直線コネクタ 139">
              <a:extLst>
                <a:ext uri="{FF2B5EF4-FFF2-40B4-BE49-F238E27FC236}">
                  <a16:creationId xmlns:a16="http://schemas.microsoft.com/office/drawing/2014/main" id="{AD9D086B-202D-4B04-AEAD-9E0DEA54058F}"/>
                </a:ext>
              </a:extLst>
            </p:cNvPr>
            <p:cNvCxnSpPr/>
            <p:nvPr/>
          </p:nvCxnSpPr>
          <p:spPr>
            <a:xfrm flipV="1">
              <a:off x="10259190" y="3193848"/>
              <a:ext cx="69991" cy="30583"/>
            </a:xfrm>
            <a:prstGeom prst="line">
              <a:avLst/>
            </a:prstGeom>
            <a:ln/>
          </p:spPr>
          <p:style>
            <a:lnRef idx="1">
              <a:schemeClr val="dk1"/>
            </a:lnRef>
            <a:fillRef idx="0">
              <a:schemeClr val="dk1"/>
            </a:fillRef>
            <a:effectRef idx="0">
              <a:schemeClr val="dk1"/>
            </a:effectRef>
            <a:fontRef idx="minor">
              <a:schemeClr val="tx1"/>
            </a:fontRef>
          </p:style>
        </p:cxnSp>
        <p:cxnSp>
          <p:nvCxnSpPr>
            <p:cNvPr id="141" name="直線コネクタ 140">
              <a:extLst>
                <a:ext uri="{FF2B5EF4-FFF2-40B4-BE49-F238E27FC236}">
                  <a16:creationId xmlns:a16="http://schemas.microsoft.com/office/drawing/2014/main" id="{F3984817-B8A6-41DB-B020-C42FEB6218DE}"/>
                </a:ext>
              </a:extLst>
            </p:cNvPr>
            <p:cNvCxnSpPr/>
            <p:nvPr/>
          </p:nvCxnSpPr>
          <p:spPr>
            <a:xfrm flipV="1">
              <a:off x="10180850" y="3021947"/>
              <a:ext cx="117668" cy="36284"/>
            </a:xfrm>
            <a:prstGeom prst="line">
              <a:avLst/>
            </a:prstGeom>
            <a:ln/>
          </p:spPr>
          <p:style>
            <a:lnRef idx="1">
              <a:schemeClr val="dk1"/>
            </a:lnRef>
            <a:fillRef idx="0">
              <a:schemeClr val="dk1"/>
            </a:fillRef>
            <a:effectRef idx="0">
              <a:schemeClr val="dk1"/>
            </a:effectRef>
            <a:fontRef idx="minor">
              <a:schemeClr val="tx1"/>
            </a:fontRef>
          </p:style>
        </p:cxnSp>
        <p:cxnSp>
          <p:nvCxnSpPr>
            <p:cNvPr id="142" name="直線コネクタ 141">
              <a:extLst>
                <a:ext uri="{FF2B5EF4-FFF2-40B4-BE49-F238E27FC236}">
                  <a16:creationId xmlns:a16="http://schemas.microsoft.com/office/drawing/2014/main" id="{7330A6F4-354E-46F8-91CD-01FA670FE375}"/>
                </a:ext>
              </a:extLst>
            </p:cNvPr>
            <p:cNvCxnSpPr/>
            <p:nvPr/>
          </p:nvCxnSpPr>
          <p:spPr>
            <a:xfrm>
              <a:off x="10329181" y="3021947"/>
              <a:ext cx="0" cy="156995"/>
            </a:xfrm>
            <a:prstGeom prst="line">
              <a:avLst/>
            </a:prstGeom>
            <a:ln w="3175"/>
          </p:spPr>
          <p:style>
            <a:lnRef idx="1">
              <a:schemeClr val="dk1"/>
            </a:lnRef>
            <a:fillRef idx="0">
              <a:schemeClr val="dk1"/>
            </a:fillRef>
            <a:effectRef idx="0">
              <a:schemeClr val="dk1"/>
            </a:effectRef>
            <a:fontRef idx="minor">
              <a:schemeClr val="tx1"/>
            </a:fontRef>
          </p:style>
        </p:cxnSp>
        <p:sp>
          <p:nvSpPr>
            <p:cNvPr id="143" name="テキスト ボックス 142">
              <a:extLst>
                <a:ext uri="{FF2B5EF4-FFF2-40B4-BE49-F238E27FC236}">
                  <a16:creationId xmlns:a16="http://schemas.microsoft.com/office/drawing/2014/main" id="{3941011E-0C64-4D35-8442-90069BD89786}"/>
                </a:ext>
              </a:extLst>
            </p:cNvPr>
            <p:cNvSpPr txBox="1"/>
            <p:nvPr/>
          </p:nvSpPr>
          <p:spPr>
            <a:xfrm rot="16200000">
              <a:off x="10201852" y="2975283"/>
              <a:ext cx="371761" cy="220982"/>
            </a:xfrm>
            <a:prstGeom prst="rect">
              <a:avLst/>
            </a:prstGeom>
            <a:noFill/>
          </p:spPr>
          <p:txBody>
            <a:bodyPr wrap="none" rtlCol="0">
              <a:spAutoFit/>
            </a:bodyPr>
            <a:lstStyle/>
            <a:p>
              <a:r>
                <a:rPr kumimoji="1" lang="en-US" altLang="ja-JP" sz="700" dirty="0"/>
                <a:t>3.3</a:t>
              </a:r>
              <a:r>
                <a:rPr kumimoji="1" lang="ja-JP" altLang="en-US" sz="700" dirty="0"/>
                <a:t>ｍ</a:t>
              </a:r>
            </a:p>
          </p:txBody>
        </p:sp>
        <p:sp>
          <p:nvSpPr>
            <p:cNvPr id="146" name="テキスト ボックス 145">
              <a:extLst>
                <a:ext uri="{FF2B5EF4-FFF2-40B4-BE49-F238E27FC236}">
                  <a16:creationId xmlns:a16="http://schemas.microsoft.com/office/drawing/2014/main" id="{7EC14B44-B702-4C7E-8EED-26739EDE7D39}"/>
                </a:ext>
              </a:extLst>
            </p:cNvPr>
            <p:cNvSpPr txBox="1"/>
            <p:nvPr/>
          </p:nvSpPr>
          <p:spPr>
            <a:xfrm rot="20101849">
              <a:off x="9801653" y="3412155"/>
              <a:ext cx="524478" cy="177626"/>
            </a:xfrm>
            <a:prstGeom prst="rect">
              <a:avLst/>
            </a:prstGeom>
            <a:noFill/>
          </p:spPr>
          <p:txBody>
            <a:bodyPr wrap="none" rtlCol="0">
              <a:spAutoFit/>
            </a:bodyPr>
            <a:lstStyle/>
            <a:p>
              <a:r>
                <a:rPr kumimoji="1" lang="en-US" altLang="ja-JP" sz="700" dirty="0"/>
                <a:t>11.0</a:t>
              </a:r>
              <a:r>
                <a:rPr kumimoji="1" lang="ja-JP" altLang="en-US" sz="700" dirty="0"/>
                <a:t>ｍ</a:t>
              </a:r>
            </a:p>
          </p:txBody>
        </p:sp>
        <p:sp>
          <p:nvSpPr>
            <p:cNvPr id="147" name="テキスト ボックス 146">
              <a:extLst>
                <a:ext uri="{FF2B5EF4-FFF2-40B4-BE49-F238E27FC236}">
                  <a16:creationId xmlns:a16="http://schemas.microsoft.com/office/drawing/2014/main" id="{F2430688-B93B-486B-8E38-EB4487C9E165}"/>
                </a:ext>
              </a:extLst>
            </p:cNvPr>
            <p:cNvSpPr txBox="1"/>
            <p:nvPr/>
          </p:nvSpPr>
          <p:spPr>
            <a:xfrm rot="2766374">
              <a:off x="9158603" y="3343881"/>
              <a:ext cx="421576" cy="220982"/>
            </a:xfrm>
            <a:prstGeom prst="rect">
              <a:avLst/>
            </a:prstGeom>
            <a:noFill/>
          </p:spPr>
          <p:txBody>
            <a:bodyPr wrap="none" rtlCol="0">
              <a:spAutoFit/>
            </a:bodyPr>
            <a:lstStyle/>
            <a:p>
              <a:r>
                <a:rPr kumimoji="1" lang="en-US" altLang="ja-JP" sz="700" dirty="0"/>
                <a:t>11.0</a:t>
              </a:r>
              <a:r>
                <a:rPr kumimoji="1" lang="ja-JP" altLang="en-US" sz="700" dirty="0"/>
                <a:t>ｍ</a:t>
              </a:r>
            </a:p>
          </p:txBody>
        </p:sp>
      </p:grpSp>
      <p:graphicFrame>
        <p:nvGraphicFramePr>
          <p:cNvPr id="148" name="表 6">
            <a:extLst>
              <a:ext uri="{FF2B5EF4-FFF2-40B4-BE49-F238E27FC236}">
                <a16:creationId xmlns:a16="http://schemas.microsoft.com/office/drawing/2014/main" id="{7948003C-8012-4D29-99F0-BA5D26424315}"/>
              </a:ext>
            </a:extLst>
          </p:cNvPr>
          <p:cNvGraphicFramePr>
            <a:graphicFrameLocks noGrp="1"/>
          </p:cNvGraphicFramePr>
          <p:nvPr/>
        </p:nvGraphicFramePr>
        <p:xfrm>
          <a:off x="466712" y="4078239"/>
          <a:ext cx="2969687" cy="1785096"/>
        </p:xfrm>
        <a:graphic>
          <a:graphicData uri="http://schemas.openxmlformats.org/drawingml/2006/table">
            <a:tbl>
              <a:tblPr firstRow="1" bandRow="1">
                <a:tableStyleId>{5C22544A-7EE6-4342-B048-85BDC9FD1C3A}</a:tableStyleId>
              </a:tblPr>
              <a:tblGrid>
                <a:gridCol w="314149">
                  <a:extLst>
                    <a:ext uri="{9D8B030D-6E8A-4147-A177-3AD203B41FA5}">
                      <a16:colId xmlns:a16="http://schemas.microsoft.com/office/drawing/2014/main" val="2880811610"/>
                    </a:ext>
                  </a:extLst>
                </a:gridCol>
                <a:gridCol w="1457162">
                  <a:extLst>
                    <a:ext uri="{9D8B030D-6E8A-4147-A177-3AD203B41FA5}">
                      <a16:colId xmlns:a16="http://schemas.microsoft.com/office/drawing/2014/main" val="2861510209"/>
                    </a:ext>
                  </a:extLst>
                </a:gridCol>
                <a:gridCol w="422775">
                  <a:extLst>
                    <a:ext uri="{9D8B030D-6E8A-4147-A177-3AD203B41FA5}">
                      <a16:colId xmlns:a16="http://schemas.microsoft.com/office/drawing/2014/main" val="1168337139"/>
                    </a:ext>
                  </a:extLst>
                </a:gridCol>
                <a:gridCol w="775601">
                  <a:extLst>
                    <a:ext uri="{9D8B030D-6E8A-4147-A177-3AD203B41FA5}">
                      <a16:colId xmlns:a16="http://schemas.microsoft.com/office/drawing/2014/main" val="414508335"/>
                    </a:ext>
                  </a:extLst>
                </a:gridCol>
              </a:tblGrid>
              <a:tr h="458164">
                <a:tc>
                  <a:txBody>
                    <a:bodyPr/>
                    <a:lstStyle/>
                    <a:p>
                      <a:pPr algn="ctr"/>
                      <a:r>
                        <a:rPr kumimoji="1" lang="ja-JP" altLang="en-US" sz="900" b="0" dirty="0"/>
                        <a:t>年度</a:t>
                      </a:r>
                    </a:p>
                  </a:txBody>
                  <a:tcPr anchor="ctr"/>
                </a:tc>
                <a:tc>
                  <a:txBody>
                    <a:bodyPr/>
                    <a:lstStyle/>
                    <a:p>
                      <a:pPr algn="ctr"/>
                      <a:r>
                        <a:rPr kumimoji="1" lang="ja-JP" altLang="en-US" sz="900" b="0" dirty="0"/>
                        <a:t>設置場所</a:t>
                      </a:r>
                    </a:p>
                  </a:txBody>
                  <a:tcPr anchor="ctr"/>
                </a:tc>
                <a:tc>
                  <a:txBody>
                    <a:bodyPr/>
                    <a:lstStyle/>
                    <a:p>
                      <a:pPr algn="ctr"/>
                      <a:r>
                        <a:rPr kumimoji="1" lang="ja-JP" altLang="en-US" sz="900" b="0" dirty="0"/>
                        <a:t>設置</a:t>
                      </a:r>
                      <a:r>
                        <a:rPr kumimoji="1" lang="en-US" altLang="ja-JP" sz="900" b="0" dirty="0"/>
                        <a:t>(</a:t>
                      </a:r>
                      <a:r>
                        <a:rPr kumimoji="1" lang="ja-JP" altLang="en-US" sz="900" b="0" dirty="0"/>
                        <a:t>基</a:t>
                      </a:r>
                      <a:r>
                        <a:rPr kumimoji="1" lang="en-US" altLang="ja-JP" sz="900" b="0" dirty="0"/>
                        <a:t>)</a:t>
                      </a:r>
                      <a:endParaRPr kumimoji="1" lang="ja-JP" altLang="en-US" sz="900" b="0" dirty="0"/>
                    </a:p>
                  </a:txBody>
                  <a:tcPr anchor="ctr"/>
                </a:tc>
                <a:tc>
                  <a:txBody>
                    <a:bodyPr/>
                    <a:lstStyle/>
                    <a:p>
                      <a:pPr algn="ctr"/>
                      <a:r>
                        <a:rPr kumimoji="1" lang="ja-JP" altLang="en-US" sz="900" b="0" dirty="0"/>
                        <a:t>事業費</a:t>
                      </a:r>
                      <a:endParaRPr kumimoji="1" lang="en-US" altLang="ja-JP" sz="900" b="0" dirty="0"/>
                    </a:p>
                    <a:p>
                      <a:pPr algn="ctr"/>
                      <a:r>
                        <a:rPr kumimoji="1" lang="ja-JP" altLang="en-US" sz="900" b="0" dirty="0"/>
                        <a:t>（千円）</a:t>
                      </a:r>
                    </a:p>
                  </a:txBody>
                  <a:tcPr anchor="ctr"/>
                </a:tc>
                <a:extLst>
                  <a:ext uri="{0D108BD9-81ED-4DB2-BD59-A6C34878D82A}">
                    <a16:rowId xmlns:a16="http://schemas.microsoft.com/office/drawing/2014/main" val="4075291341"/>
                  </a:ext>
                </a:extLst>
              </a:tr>
              <a:tr h="331733">
                <a:tc>
                  <a:txBody>
                    <a:bodyPr/>
                    <a:lstStyle/>
                    <a:p>
                      <a:pPr algn="ctr"/>
                      <a:r>
                        <a:rPr kumimoji="1" lang="en-US" altLang="ja-JP" sz="900" b="0" dirty="0"/>
                        <a:t>4</a:t>
                      </a:r>
                      <a:endParaRPr kumimoji="1" lang="ja-JP" altLang="en-US" sz="900" b="0" dirty="0"/>
                    </a:p>
                  </a:txBody>
                  <a:tcPr anchor="ctr"/>
                </a:tc>
                <a:tc>
                  <a:txBody>
                    <a:bodyPr/>
                    <a:lstStyle/>
                    <a:p>
                      <a:pPr algn="l"/>
                      <a:r>
                        <a:rPr kumimoji="1" lang="ja-JP" altLang="en-US" sz="900" b="0" dirty="0"/>
                        <a:t>岬町沖</a:t>
                      </a:r>
                      <a:r>
                        <a:rPr kumimoji="1" lang="en-US" altLang="ja-JP" sz="900" b="0" dirty="0"/>
                        <a:t>3</a:t>
                      </a:r>
                      <a:r>
                        <a:rPr kumimoji="1" lang="ja-JP" altLang="en-US" sz="900" b="0" dirty="0"/>
                        <a:t>工区の測量・設計</a:t>
                      </a:r>
                    </a:p>
                  </a:txBody>
                  <a:tcPr anchor="ctr"/>
                </a:tc>
                <a:tc>
                  <a:txBody>
                    <a:bodyPr/>
                    <a:lstStyle/>
                    <a:p>
                      <a:pPr algn="r"/>
                      <a:r>
                        <a:rPr kumimoji="1" lang="ja-JP" altLang="en-US" sz="900" b="0" dirty="0"/>
                        <a:t>－</a:t>
                      </a:r>
                    </a:p>
                  </a:txBody>
                  <a:tcPr anchor="ctr"/>
                </a:tc>
                <a:tc>
                  <a:txBody>
                    <a:bodyPr/>
                    <a:lstStyle/>
                    <a:p>
                      <a:pPr algn="r"/>
                      <a:r>
                        <a:rPr kumimoji="1" lang="en-US" altLang="ja-JP" sz="900" b="0" dirty="0"/>
                        <a:t>20,020</a:t>
                      </a:r>
                      <a:endParaRPr kumimoji="1" lang="ja-JP" altLang="en-US" sz="900" b="0" dirty="0"/>
                    </a:p>
                  </a:txBody>
                  <a:tcPr anchor="ctr"/>
                </a:tc>
                <a:extLst>
                  <a:ext uri="{0D108BD9-81ED-4DB2-BD59-A6C34878D82A}">
                    <a16:rowId xmlns:a16="http://schemas.microsoft.com/office/drawing/2014/main" val="551746993"/>
                  </a:ext>
                </a:extLst>
              </a:tr>
              <a:tr h="331733">
                <a:tc>
                  <a:txBody>
                    <a:bodyPr/>
                    <a:lstStyle/>
                    <a:p>
                      <a:pPr algn="ctr"/>
                      <a:r>
                        <a:rPr kumimoji="1" lang="en-US" altLang="ja-JP" sz="900" b="0" dirty="0"/>
                        <a:t>5</a:t>
                      </a:r>
                      <a:endParaRPr kumimoji="1" lang="ja-JP" altLang="en-US" sz="900" b="0" dirty="0"/>
                    </a:p>
                  </a:txBody>
                  <a:tcPr anchor="ctr"/>
                </a:tc>
                <a:tc>
                  <a:txBody>
                    <a:bodyPr/>
                    <a:lstStyle/>
                    <a:p>
                      <a:pPr algn="l"/>
                      <a:r>
                        <a:rPr kumimoji="1" lang="ja-JP" altLang="en-US" sz="900" b="0" dirty="0"/>
                        <a:t>岬町沖（小島）</a:t>
                      </a:r>
                    </a:p>
                  </a:txBody>
                  <a:tcPr anchor="ctr"/>
                </a:tc>
                <a:tc>
                  <a:txBody>
                    <a:bodyPr/>
                    <a:lstStyle/>
                    <a:p>
                      <a:pPr algn="r"/>
                      <a:r>
                        <a:rPr kumimoji="1" lang="en-US" altLang="ja-JP" sz="900" b="0" dirty="0"/>
                        <a:t>7</a:t>
                      </a:r>
                      <a:endParaRPr kumimoji="1" lang="ja-JP" altLang="en-US" sz="900" b="0" dirty="0"/>
                    </a:p>
                  </a:txBody>
                  <a:tcPr anchor="ctr"/>
                </a:tc>
                <a:tc>
                  <a:txBody>
                    <a:bodyPr/>
                    <a:lstStyle/>
                    <a:p>
                      <a:pPr algn="r"/>
                      <a:r>
                        <a:rPr kumimoji="1" lang="en-US" altLang="ja-JP" sz="900" b="0" dirty="0"/>
                        <a:t>99,207</a:t>
                      </a:r>
                      <a:endParaRPr kumimoji="1" lang="ja-JP" altLang="en-US" sz="900" b="0" dirty="0"/>
                    </a:p>
                  </a:txBody>
                  <a:tcPr anchor="ctr"/>
                </a:tc>
                <a:extLst>
                  <a:ext uri="{0D108BD9-81ED-4DB2-BD59-A6C34878D82A}">
                    <a16:rowId xmlns:a16="http://schemas.microsoft.com/office/drawing/2014/main" val="4223995771"/>
                  </a:ext>
                </a:extLst>
              </a:tr>
              <a:tr h="331733">
                <a:tc>
                  <a:txBody>
                    <a:bodyPr/>
                    <a:lstStyle/>
                    <a:p>
                      <a:pPr algn="ctr"/>
                      <a:r>
                        <a:rPr kumimoji="1" lang="en-US" altLang="ja-JP" sz="900" b="0" dirty="0"/>
                        <a:t>6</a:t>
                      </a:r>
                      <a:endParaRPr kumimoji="1" lang="ja-JP" altLang="en-US" sz="900" b="0" dirty="0"/>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b="0" dirty="0"/>
                        <a:t>岬町沖（小島）</a:t>
                      </a:r>
                    </a:p>
                  </a:txBody>
                  <a:tcPr anchor="ctr"/>
                </a:tc>
                <a:tc>
                  <a:txBody>
                    <a:bodyPr/>
                    <a:lstStyle/>
                    <a:p>
                      <a:pPr algn="r"/>
                      <a:r>
                        <a:rPr kumimoji="1" lang="en-US" altLang="ja-JP" sz="900" b="0" dirty="0"/>
                        <a:t>12</a:t>
                      </a:r>
                      <a:endParaRPr kumimoji="1" lang="ja-JP" altLang="en-US" sz="900" b="0" dirty="0"/>
                    </a:p>
                  </a:txBody>
                  <a:tcPr anchor="ctr"/>
                </a:tc>
                <a:tc>
                  <a:txBody>
                    <a:bodyPr/>
                    <a:lstStyle/>
                    <a:p>
                      <a:pPr algn="r"/>
                      <a:r>
                        <a:rPr kumimoji="1" lang="en-US" altLang="ja-JP" sz="900" b="0" dirty="0"/>
                        <a:t>153,296</a:t>
                      </a:r>
                      <a:endParaRPr kumimoji="1" lang="ja-JP" altLang="en-US" sz="900" b="0" dirty="0"/>
                    </a:p>
                  </a:txBody>
                  <a:tcPr anchor="ctr"/>
                </a:tc>
                <a:extLst>
                  <a:ext uri="{0D108BD9-81ED-4DB2-BD59-A6C34878D82A}">
                    <a16:rowId xmlns:a16="http://schemas.microsoft.com/office/drawing/2014/main" val="2065070313"/>
                  </a:ext>
                </a:extLst>
              </a:tr>
              <a:tr h="331733">
                <a:tc>
                  <a:txBody>
                    <a:bodyPr/>
                    <a:lstStyle/>
                    <a:p>
                      <a:pPr algn="ctr"/>
                      <a:r>
                        <a:rPr kumimoji="1" lang="en-US" altLang="ja-JP" sz="900" b="0" dirty="0"/>
                        <a:t>7</a:t>
                      </a:r>
                      <a:endParaRPr kumimoji="1" lang="ja-JP" altLang="en-US" sz="900" b="0" dirty="0"/>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b="0" dirty="0"/>
                        <a:t>岬町沖（小島、谷川）</a:t>
                      </a:r>
                    </a:p>
                  </a:txBody>
                  <a:tcPr anchor="ctr"/>
                </a:tc>
                <a:tc>
                  <a:txBody>
                    <a:bodyPr/>
                    <a:lstStyle/>
                    <a:p>
                      <a:pPr algn="r"/>
                      <a:r>
                        <a:rPr kumimoji="1" lang="en-US" altLang="ja-JP" sz="900" b="0" dirty="0"/>
                        <a:t>8</a:t>
                      </a:r>
                      <a:endParaRPr kumimoji="1" lang="ja-JP" altLang="en-US" sz="900" b="0" dirty="0"/>
                    </a:p>
                  </a:txBody>
                  <a:tcPr anchor="ctr"/>
                </a:tc>
                <a:tc>
                  <a:txBody>
                    <a:bodyPr/>
                    <a:lstStyle/>
                    <a:p>
                      <a:pPr algn="r"/>
                      <a:r>
                        <a:rPr kumimoji="1" lang="en-US" altLang="ja-JP" sz="900" b="0" dirty="0"/>
                        <a:t>114,752</a:t>
                      </a:r>
                      <a:endParaRPr kumimoji="1" lang="ja-JP" altLang="en-US" sz="900" b="0" dirty="0"/>
                    </a:p>
                  </a:txBody>
                  <a:tcPr anchor="ctr"/>
                </a:tc>
                <a:extLst>
                  <a:ext uri="{0D108BD9-81ED-4DB2-BD59-A6C34878D82A}">
                    <a16:rowId xmlns:a16="http://schemas.microsoft.com/office/drawing/2014/main" val="2451773278"/>
                  </a:ext>
                </a:extLst>
              </a:tr>
            </a:tbl>
          </a:graphicData>
        </a:graphic>
      </p:graphicFrame>
      <p:sp>
        <p:nvSpPr>
          <p:cNvPr id="149" name="テキスト ボックス 148">
            <a:extLst>
              <a:ext uri="{FF2B5EF4-FFF2-40B4-BE49-F238E27FC236}">
                <a16:creationId xmlns:a16="http://schemas.microsoft.com/office/drawing/2014/main" id="{D73BC8E6-37A4-49B8-B978-EE606C01DE35}"/>
              </a:ext>
            </a:extLst>
          </p:cNvPr>
          <p:cNvSpPr txBox="1"/>
          <p:nvPr/>
        </p:nvSpPr>
        <p:spPr>
          <a:xfrm>
            <a:off x="1300522" y="3816111"/>
            <a:ext cx="2066275" cy="230832"/>
          </a:xfrm>
          <a:prstGeom prst="rect">
            <a:avLst/>
          </a:prstGeom>
          <a:noFill/>
        </p:spPr>
        <p:txBody>
          <a:bodyPr wrap="square" rtlCol="0">
            <a:spAutoFit/>
          </a:bodyPr>
          <a:lstStyle/>
          <a:p>
            <a:r>
              <a:rPr lang="ja-JP" altLang="en-US" sz="900" b="1" dirty="0">
                <a:latin typeface="Meiryo UI" panose="020B0604030504040204" pitchFamily="50" charset="-128"/>
                <a:ea typeface="Meiryo UI" panose="020B0604030504040204" pitchFamily="50" charset="-128"/>
                <a:cs typeface="Meiryo UI" panose="020B0604030504040204" pitchFamily="50" charset="-128"/>
              </a:rPr>
              <a:t>着底基質</a:t>
            </a:r>
            <a:r>
              <a:rPr kumimoji="1" lang="ja-JP" altLang="en-US" sz="900" b="1" dirty="0">
                <a:latin typeface="Meiryo UI" panose="020B0604030504040204" pitchFamily="50" charset="-128"/>
                <a:ea typeface="Meiryo UI" panose="020B0604030504040204" pitchFamily="50" charset="-128"/>
                <a:cs typeface="Meiryo UI" panose="020B0604030504040204" pitchFamily="50" charset="-128"/>
              </a:rPr>
              <a:t>の設置実績</a:t>
            </a:r>
          </a:p>
        </p:txBody>
      </p:sp>
      <p:sp>
        <p:nvSpPr>
          <p:cNvPr id="150" name="テキスト ボックス 149">
            <a:extLst>
              <a:ext uri="{FF2B5EF4-FFF2-40B4-BE49-F238E27FC236}">
                <a16:creationId xmlns:a16="http://schemas.microsoft.com/office/drawing/2014/main" id="{824BE1E8-0A9F-4E52-9B5B-940D4FB17BEB}"/>
              </a:ext>
            </a:extLst>
          </p:cNvPr>
          <p:cNvSpPr txBox="1"/>
          <p:nvPr/>
        </p:nvSpPr>
        <p:spPr>
          <a:xfrm>
            <a:off x="1025572" y="7036680"/>
            <a:ext cx="4947012" cy="215444"/>
          </a:xfrm>
          <a:prstGeom prst="rect">
            <a:avLst/>
          </a:prstGeom>
          <a:noFill/>
        </p:spPr>
        <p:txBody>
          <a:bodyPr wrap="square">
            <a:spAutoFit/>
          </a:bodyPr>
          <a:lstStyle/>
          <a:p>
            <a:pPr algn="just"/>
            <a:r>
              <a:rPr lang="ja-JP" altLang="en-US" sz="800" dirty="0">
                <a:latin typeface="Meiryo UI" panose="020B0604030504040204" pitchFamily="50" charset="-128"/>
                <a:ea typeface="Meiryo UI" panose="020B0604030504040204" pitchFamily="50" charset="-128"/>
                <a:cs typeface="Meiryo UI" panose="020B0604030504040204" pitchFamily="50" charset="-128"/>
              </a:rPr>
              <a:t>スポアバッグ　　　　　　　　　　母藻・幼体の移植　　　　　　　　　　　アイゴの除去　　　　　　　　　　　　浮泥の除去</a:t>
            </a:r>
            <a:endParaRPr lang="ja-JP" altLang="en-US" sz="800" dirty="0"/>
          </a:p>
        </p:txBody>
      </p:sp>
      <p:pic>
        <p:nvPicPr>
          <p:cNvPr id="151" name="図 150">
            <a:extLst>
              <a:ext uri="{FF2B5EF4-FFF2-40B4-BE49-F238E27FC236}">
                <a16:creationId xmlns:a16="http://schemas.microsoft.com/office/drawing/2014/main" id="{3B40DC79-9724-4125-AC3A-A63635F70980}"/>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r="10660"/>
          <a:stretch/>
        </p:blipFill>
        <p:spPr>
          <a:xfrm>
            <a:off x="2075159" y="6177136"/>
            <a:ext cx="1102103" cy="828248"/>
          </a:xfrm>
          <a:prstGeom prst="rect">
            <a:avLst/>
          </a:prstGeom>
        </p:spPr>
      </p:pic>
      <p:pic>
        <p:nvPicPr>
          <p:cNvPr id="152" name="図 151">
            <a:extLst>
              <a:ext uri="{FF2B5EF4-FFF2-40B4-BE49-F238E27FC236}">
                <a16:creationId xmlns:a16="http://schemas.microsoft.com/office/drawing/2014/main" id="{EC66832F-1855-4352-9F2E-77149C5F393D}"/>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96411" y="6180666"/>
            <a:ext cx="1008223" cy="815617"/>
          </a:xfrm>
          <a:prstGeom prst="rect">
            <a:avLst/>
          </a:prstGeom>
        </p:spPr>
      </p:pic>
      <p:pic>
        <p:nvPicPr>
          <p:cNvPr id="153" name="図 152">
            <a:extLst>
              <a:ext uri="{FF2B5EF4-FFF2-40B4-BE49-F238E27FC236}">
                <a16:creationId xmlns:a16="http://schemas.microsoft.com/office/drawing/2014/main" id="{E60888BD-9E03-4558-A137-F99D45BB6AA3}"/>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782842" y="6177137"/>
            <a:ext cx="1102103" cy="819147"/>
          </a:xfrm>
          <a:prstGeom prst="rect">
            <a:avLst/>
          </a:prstGeom>
        </p:spPr>
      </p:pic>
      <p:pic>
        <p:nvPicPr>
          <p:cNvPr id="154" name="図 153" descr="食品, 屋内, 動物, 魚 が含まれている画像&#10;&#10;自動的に生成された説明">
            <a:extLst>
              <a:ext uri="{FF2B5EF4-FFF2-40B4-BE49-F238E27FC236}">
                <a16:creationId xmlns:a16="http://schemas.microsoft.com/office/drawing/2014/main" id="{D2ECD5C4-FFE3-47DE-BD3B-D990CA5D0B75}"/>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3416964" y="6190171"/>
            <a:ext cx="1102103" cy="807783"/>
          </a:xfrm>
          <a:prstGeom prst="rect">
            <a:avLst/>
          </a:prstGeom>
        </p:spPr>
      </p:pic>
      <p:sp>
        <p:nvSpPr>
          <p:cNvPr id="46" name="テキスト ボックス 45">
            <a:extLst>
              <a:ext uri="{FF2B5EF4-FFF2-40B4-BE49-F238E27FC236}">
                <a16:creationId xmlns:a16="http://schemas.microsoft.com/office/drawing/2014/main" id="{D3F4CC6E-DA18-4A72-8C0C-779F621B849D}"/>
              </a:ext>
            </a:extLst>
          </p:cNvPr>
          <p:cNvSpPr txBox="1"/>
          <p:nvPr/>
        </p:nvSpPr>
        <p:spPr>
          <a:xfrm>
            <a:off x="4536962" y="3800872"/>
            <a:ext cx="1645886" cy="230832"/>
          </a:xfrm>
          <a:prstGeom prst="rect">
            <a:avLst/>
          </a:prstGeom>
          <a:noFill/>
        </p:spPr>
        <p:txBody>
          <a:bodyPr wrap="square" rtlCol="0">
            <a:spAutoFit/>
          </a:bodyPr>
          <a:lstStyle/>
          <a:p>
            <a:r>
              <a:rPr lang="ja-JP" altLang="en-US" sz="900" b="1" dirty="0">
                <a:latin typeface="Meiryo UI" panose="020B0604030504040204" pitchFamily="50" charset="-128"/>
                <a:ea typeface="Meiryo UI" panose="020B0604030504040204" pitchFamily="50" charset="-128"/>
                <a:cs typeface="Meiryo UI" panose="020B0604030504040204" pitchFamily="50" charset="-128"/>
              </a:rPr>
              <a:t>設置する着底基質</a:t>
            </a:r>
            <a:endParaRPr kumimoji="1" lang="ja-JP" altLang="en-US" sz="900" b="1"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48" name="テキスト ボックス 47">
            <a:extLst>
              <a:ext uri="{FF2B5EF4-FFF2-40B4-BE49-F238E27FC236}">
                <a16:creationId xmlns:a16="http://schemas.microsoft.com/office/drawing/2014/main" id="{271DAA06-C31C-4DBB-A607-6C067009A774}"/>
              </a:ext>
            </a:extLst>
          </p:cNvPr>
          <p:cNvSpPr txBox="1"/>
          <p:nvPr/>
        </p:nvSpPr>
        <p:spPr>
          <a:xfrm>
            <a:off x="359998" y="8630071"/>
            <a:ext cx="6033981" cy="846386"/>
          </a:xfrm>
          <a:prstGeom prst="rect">
            <a:avLst/>
          </a:prstGeom>
          <a:noFill/>
        </p:spPr>
        <p:txBody>
          <a:bodyPr wrap="square" rtlCol="0">
            <a:spAutoFit/>
          </a:bodyPr>
          <a:lstStyle/>
          <a:p>
            <a:r>
              <a:rPr lang="en-US" altLang="ja-JP" sz="1000" b="1" u="sng" dirty="0">
                <a:latin typeface="Meiryo UI" panose="020B0604030504040204" pitchFamily="50" charset="-128"/>
                <a:ea typeface="Meiryo UI" panose="020B0604030504040204" pitchFamily="50" charset="-128"/>
                <a:cs typeface="Meiryo UI" panose="020B0604030504040204" pitchFamily="50" charset="-128"/>
              </a:rPr>
              <a:t>【</a:t>
            </a:r>
            <a:r>
              <a:rPr lang="ja-JP" altLang="en-US" sz="1000" b="1" u="sng" dirty="0">
                <a:latin typeface="Meiryo UI" panose="020B0604030504040204" pitchFamily="50" charset="-128"/>
                <a:ea typeface="Meiryo UI" panose="020B0604030504040204" pitchFamily="50" charset="-128"/>
                <a:cs typeface="Meiryo UI" panose="020B0604030504040204" pitchFamily="50" charset="-128"/>
              </a:rPr>
              <a:t>令和</a:t>
            </a:r>
            <a:r>
              <a:rPr lang="en-US" altLang="ja-JP" sz="1000" b="1" u="sng" dirty="0">
                <a:latin typeface="Meiryo UI" panose="020B0604030504040204" pitchFamily="50" charset="-128"/>
                <a:ea typeface="Meiryo UI" panose="020B0604030504040204" pitchFamily="50" charset="-128"/>
                <a:cs typeface="Meiryo UI" panose="020B0604030504040204" pitchFamily="50" charset="-128"/>
              </a:rPr>
              <a:t>8</a:t>
            </a:r>
            <a:r>
              <a:rPr lang="ja-JP" altLang="en-US" sz="1000" b="1" u="sng" dirty="0">
                <a:latin typeface="Meiryo UI" panose="020B0604030504040204" pitchFamily="50" charset="-128"/>
                <a:ea typeface="Meiryo UI" panose="020B0604030504040204" pitchFamily="50" charset="-128"/>
                <a:cs typeface="Meiryo UI" panose="020B0604030504040204" pitchFamily="50" charset="-128"/>
              </a:rPr>
              <a:t>年度取組予定</a:t>
            </a:r>
            <a:r>
              <a:rPr lang="en-US" altLang="ja-JP" sz="1000" b="1" u="sng" dirty="0">
                <a:latin typeface="Meiryo UI" panose="020B0604030504040204" pitchFamily="50" charset="-128"/>
                <a:ea typeface="Meiryo UI" panose="020B0604030504040204" pitchFamily="50" charset="-128"/>
                <a:cs typeface="Meiryo UI" panose="020B0604030504040204" pitchFamily="50" charset="-128"/>
              </a:rPr>
              <a:t>】</a:t>
            </a:r>
            <a:endParaRPr lang="ja-JP" altLang="en-US" sz="1000" b="1" u="sng"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000" dirty="0">
                <a:latin typeface="Meiryo UI" panose="020B0604030504040204" pitchFamily="50" charset="-128"/>
                <a:ea typeface="Meiryo UI" panose="020B0604030504040204" pitchFamily="50" charset="-128"/>
                <a:cs typeface="Meiryo UI" panose="020B0604030504040204" pitchFamily="50" charset="-128"/>
              </a:rPr>
              <a:t>　・現在進めている大阪湾南部海域における藻場造成において、岬町谷川工区の海底に着底基質（藻場ブロック）</a:t>
            </a:r>
          </a:p>
          <a:p>
            <a:r>
              <a:rPr lang="ja-JP" altLang="en-US" sz="1000" dirty="0">
                <a:latin typeface="Meiryo UI" panose="020B0604030504040204" pitchFamily="50" charset="-128"/>
                <a:ea typeface="Meiryo UI" panose="020B0604030504040204" pitchFamily="50" charset="-128"/>
                <a:cs typeface="Meiryo UI" panose="020B0604030504040204" pitchFamily="50" charset="-128"/>
              </a:rPr>
              <a:t>　　</a:t>
            </a:r>
            <a:r>
              <a:rPr lang="en-US" altLang="ja-JP" sz="1000" dirty="0">
                <a:latin typeface="Meiryo UI" panose="020B0604030504040204" pitchFamily="50" charset="-128"/>
                <a:ea typeface="Meiryo UI" panose="020B0604030504040204" pitchFamily="50" charset="-128"/>
                <a:cs typeface="Meiryo UI" panose="020B0604030504040204" pitchFamily="50" charset="-128"/>
              </a:rPr>
              <a:t>7</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基を設置する。</a:t>
            </a:r>
          </a:p>
          <a:p>
            <a:endParaRPr lang="ja-JP" altLang="en-US" sz="1000" dirty="0">
              <a:latin typeface="Meiryo UI" panose="020B0604030504040204" pitchFamily="50" charset="-128"/>
              <a:ea typeface="Meiryo UI" panose="020B0604030504040204" pitchFamily="50" charset="-128"/>
              <a:cs typeface="Meiryo UI" panose="020B0604030504040204" pitchFamily="50" charset="-128"/>
            </a:endParaRPr>
          </a:p>
          <a:p>
            <a:endParaRPr lang="en-US" altLang="ja-JP" sz="900" b="1" dirty="0">
              <a:latin typeface="Meiryo UI" panose="020B0604030504040204" pitchFamily="50" charset="-128"/>
              <a:ea typeface="Meiryo UI" panose="020B0604030504040204" pitchFamily="50" charset="-128"/>
              <a:cs typeface="Meiryo UI" panose="020B0604030504040204" pitchFamily="50" charset="-128"/>
            </a:endParaRPr>
          </a:p>
        </p:txBody>
      </p:sp>
    </p:spTree>
    <p:extLst>
      <p:ext uri="{BB962C8B-B14F-4D97-AF65-F5344CB8AC3E}">
        <p14:creationId xmlns:p14="http://schemas.microsoft.com/office/powerpoint/2010/main" val="17329181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テキスト ボックス 2">
            <a:extLst>
              <a:ext uri="{FF2B5EF4-FFF2-40B4-BE49-F238E27FC236}">
                <a16:creationId xmlns:a16="http://schemas.microsoft.com/office/drawing/2014/main" id="{9F1793A2-21A1-41DC-87E7-F96867C83A51}"/>
              </a:ext>
            </a:extLst>
          </p:cNvPr>
          <p:cNvSpPr txBox="1">
            <a:spLocks noChangeArrowheads="1"/>
          </p:cNvSpPr>
          <p:nvPr/>
        </p:nvSpPr>
        <p:spPr bwMode="auto">
          <a:xfrm>
            <a:off x="411313" y="772790"/>
            <a:ext cx="648000" cy="360000"/>
          </a:xfrm>
          <a:prstGeom prst="roundRect">
            <a:avLst>
              <a:gd name="adj" fmla="val 24293"/>
            </a:avLst>
          </a:prstGeom>
          <a:solidFill>
            <a:srgbClr val="000099"/>
          </a:solidFill>
          <a:ln w="9525">
            <a:noFill/>
            <a:miter lim="800000"/>
            <a:headEnd/>
            <a:tailEnd/>
          </a:ln>
        </p:spPr>
        <p:txBody>
          <a:bodyPr rot="0" vert="horz" wrap="square" lIns="91440" tIns="45720" rIns="91440" bIns="45720" anchor="ctr" anchorCtr="0">
            <a:noAutofit/>
          </a:bodyPr>
          <a:lstStyle/>
          <a:p>
            <a:pPr algn="ctr">
              <a:spcAft>
                <a:spcPts val="0"/>
              </a:spcAft>
            </a:pPr>
            <a:r>
              <a:rPr lang="ja-JP" altLang="en-US" sz="900" b="1" kern="100" dirty="0">
                <a:solidFill>
                  <a:schemeClr val="bg1"/>
                </a:solidFill>
                <a:effectLst/>
                <a:latin typeface="Meiryo UI" panose="020B0604030504040204" pitchFamily="50" charset="-128"/>
                <a:ea typeface="Meiryo UI" panose="020B0604030504040204" pitchFamily="50" charset="-128"/>
                <a:cs typeface="Meiryo UI" panose="020B0604030504040204" pitchFamily="50" charset="-128"/>
              </a:rPr>
              <a:t>施策２</a:t>
            </a:r>
            <a:endParaRPr lang="ja-JP" sz="1050" kern="100" dirty="0">
              <a:solidFill>
                <a:schemeClr val="bg1"/>
              </a:solidFill>
              <a:effectLst/>
              <a:latin typeface="Meiryo UI" panose="020B0604030504040204" pitchFamily="50" charset="-128"/>
              <a:ea typeface="Meiryo UI" panose="020B0604030504040204" pitchFamily="50" charset="-128"/>
              <a:cs typeface="Meiryo UI" panose="020B0604030504040204" pitchFamily="50" charset="-128"/>
            </a:endParaRPr>
          </a:p>
        </p:txBody>
      </p:sp>
      <p:sp>
        <p:nvSpPr>
          <p:cNvPr id="43" name="テキスト ボックス 42">
            <a:extLst>
              <a:ext uri="{FF2B5EF4-FFF2-40B4-BE49-F238E27FC236}">
                <a16:creationId xmlns:a16="http://schemas.microsoft.com/office/drawing/2014/main" id="{ADB5617F-D95B-4FF0-ACC6-7463870BA912}"/>
              </a:ext>
            </a:extLst>
          </p:cNvPr>
          <p:cNvSpPr txBox="1"/>
          <p:nvPr/>
        </p:nvSpPr>
        <p:spPr>
          <a:xfrm>
            <a:off x="1052736" y="829953"/>
            <a:ext cx="4145556" cy="261610"/>
          </a:xfrm>
          <a:prstGeom prst="rect">
            <a:avLst/>
          </a:prstGeom>
          <a:noFill/>
        </p:spPr>
        <p:txBody>
          <a:bodyPr wrap="square" rtlCol="0">
            <a:spAutoFit/>
          </a:bodyPr>
          <a:lstStyle/>
          <a:p>
            <a:r>
              <a:rPr lang="ja-JP" altLang="en-US" sz="1100" b="1" u="none" strike="noStrike" dirty="0">
                <a:effectLst/>
              </a:rPr>
              <a:t>栽培漁業の推進　　　　　</a:t>
            </a:r>
            <a:endParaRPr lang="ja-JP" altLang="en-US" sz="1100" b="1" dirty="0"/>
          </a:p>
        </p:txBody>
      </p:sp>
      <p:sp>
        <p:nvSpPr>
          <p:cNvPr id="44" name="テキスト ボックス 43">
            <a:extLst>
              <a:ext uri="{FF2B5EF4-FFF2-40B4-BE49-F238E27FC236}">
                <a16:creationId xmlns:a16="http://schemas.microsoft.com/office/drawing/2014/main" id="{97598268-F3C7-444F-BE86-C890E23F8756}"/>
              </a:ext>
            </a:extLst>
          </p:cNvPr>
          <p:cNvSpPr txBox="1"/>
          <p:nvPr/>
        </p:nvSpPr>
        <p:spPr>
          <a:xfrm>
            <a:off x="469329" y="1211809"/>
            <a:ext cx="6019466" cy="1323439"/>
          </a:xfrm>
          <a:prstGeom prst="rect">
            <a:avLst/>
          </a:prstGeom>
          <a:noFill/>
        </p:spPr>
        <p:txBody>
          <a:bodyPr wrap="square" rtlCol="0">
            <a:spAutoFit/>
          </a:bodyPr>
          <a:lstStyle/>
          <a:p>
            <a:r>
              <a:rPr lang="en-US" altLang="ja-JP" sz="1000" b="1" u="sng" dirty="0">
                <a:latin typeface="Meiryo UI" panose="020B0604030504040204" pitchFamily="50" charset="-128"/>
                <a:ea typeface="Meiryo UI" panose="020B0604030504040204" pitchFamily="50" charset="-128"/>
                <a:cs typeface="Meiryo UI" panose="020B0604030504040204" pitchFamily="50" charset="-128"/>
              </a:rPr>
              <a:t>【</a:t>
            </a:r>
            <a:r>
              <a:rPr lang="ja-JP" altLang="en-US" sz="1000" b="1" u="sng" dirty="0">
                <a:latin typeface="Meiryo UI" panose="020B0604030504040204" pitchFamily="50" charset="-128"/>
                <a:ea typeface="Meiryo UI" panose="020B0604030504040204" pitchFamily="50" charset="-128"/>
                <a:cs typeface="Meiryo UI" panose="020B0604030504040204" pitchFamily="50" charset="-128"/>
              </a:rPr>
              <a:t>令和</a:t>
            </a:r>
            <a:r>
              <a:rPr lang="en-US" altLang="ja-JP" sz="1000" b="1" u="sng" dirty="0">
                <a:latin typeface="Meiryo UI" panose="020B0604030504040204" pitchFamily="50" charset="-128"/>
                <a:ea typeface="Meiryo UI" panose="020B0604030504040204" pitchFamily="50" charset="-128"/>
                <a:cs typeface="Meiryo UI" panose="020B0604030504040204" pitchFamily="50" charset="-128"/>
              </a:rPr>
              <a:t>7</a:t>
            </a:r>
            <a:r>
              <a:rPr lang="ja-JP" altLang="en-US" sz="1000" b="1" u="sng" dirty="0">
                <a:latin typeface="Meiryo UI" panose="020B0604030504040204" pitchFamily="50" charset="-128"/>
                <a:ea typeface="Meiryo UI" panose="020B0604030504040204" pitchFamily="50" charset="-128"/>
                <a:cs typeface="Meiryo UI" panose="020B0604030504040204" pitchFamily="50" charset="-128"/>
              </a:rPr>
              <a:t>年度実績</a:t>
            </a:r>
            <a:r>
              <a:rPr lang="en-US" altLang="ja-JP" sz="1000" b="1" u="sng" dirty="0">
                <a:latin typeface="Meiryo UI" panose="020B0604030504040204" pitchFamily="50" charset="-128"/>
                <a:ea typeface="Meiryo UI" panose="020B0604030504040204" pitchFamily="50" charset="-128"/>
                <a:cs typeface="Meiryo UI" panose="020B0604030504040204" pitchFamily="50" charset="-128"/>
              </a:rPr>
              <a:t>】</a:t>
            </a:r>
            <a:endParaRPr lang="ja-JP" altLang="en-US" sz="1000" b="1" u="sng" dirty="0">
              <a:latin typeface="Meiryo UI" panose="020B0604030504040204" pitchFamily="50" charset="-128"/>
              <a:ea typeface="Meiryo UI" panose="020B0604030504040204" pitchFamily="50" charset="-128"/>
              <a:cs typeface="Meiryo UI" panose="020B0604030504040204" pitchFamily="50" charset="-128"/>
            </a:endParaRPr>
          </a:p>
          <a:p>
            <a:pPr algn="just"/>
            <a:r>
              <a:rPr lang="ja-JP" altLang="en-US" sz="1000" dirty="0">
                <a:latin typeface="Meiryo UI" panose="020B0604030504040204" pitchFamily="50" charset="-128"/>
                <a:ea typeface="Meiryo UI" panose="020B0604030504040204" pitchFamily="50" charset="-128"/>
                <a:cs typeface="Meiryo UI" panose="020B0604030504040204" pitchFamily="50" charset="-128"/>
              </a:rPr>
              <a:t>　 ・第</a:t>
            </a:r>
            <a:r>
              <a:rPr lang="en-US" altLang="ja-JP" sz="1000" dirty="0">
                <a:latin typeface="Meiryo UI" panose="020B0604030504040204" pitchFamily="50" charset="-128"/>
                <a:ea typeface="Meiryo UI" panose="020B0604030504040204" pitchFamily="50" charset="-128"/>
                <a:cs typeface="Meiryo UI" panose="020B0604030504040204" pitchFamily="50" charset="-128"/>
              </a:rPr>
              <a:t>8</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次大阪府栽培漁業基本計画（令和</a:t>
            </a:r>
            <a:r>
              <a:rPr lang="en-US" altLang="ja-JP" sz="1000" dirty="0">
                <a:latin typeface="Meiryo UI" panose="020B0604030504040204" pitchFamily="50" charset="-128"/>
                <a:ea typeface="Meiryo UI" panose="020B0604030504040204" pitchFamily="50" charset="-128"/>
                <a:cs typeface="Meiryo UI" panose="020B0604030504040204" pitchFamily="50" charset="-128"/>
              </a:rPr>
              <a:t>4</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a:t>
            </a:r>
            <a:r>
              <a:rPr lang="en-US" altLang="ja-JP" sz="1000" dirty="0">
                <a:latin typeface="Meiryo UI" panose="020B0604030504040204" pitchFamily="50" charset="-128"/>
                <a:ea typeface="Meiryo UI" panose="020B0604030504040204" pitchFamily="50" charset="-128"/>
                <a:cs typeface="Meiryo UI" panose="020B0604030504040204" pitchFamily="50" charset="-128"/>
              </a:rPr>
              <a:t>8</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年度）に基づき、栽培漁業センターで生産した以下の魚種、</a:t>
            </a:r>
          </a:p>
          <a:p>
            <a:pPr algn="just"/>
            <a:r>
              <a:rPr lang="ja-JP" altLang="en-US" sz="1000" dirty="0">
                <a:latin typeface="Meiryo UI" panose="020B0604030504040204" pitchFamily="50" charset="-128"/>
                <a:ea typeface="Meiryo UI" panose="020B0604030504040204" pitchFamily="50" charset="-128"/>
                <a:cs typeface="Meiryo UI" panose="020B0604030504040204" pitchFamily="50" charset="-128"/>
              </a:rPr>
              <a:t>　   計</a:t>
            </a:r>
            <a:r>
              <a:rPr lang="en-US" altLang="ja-JP" sz="1000" dirty="0">
                <a:latin typeface="Meiryo UI" panose="020B0604030504040204" pitchFamily="50" charset="-128"/>
                <a:ea typeface="Meiryo UI" panose="020B0604030504040204" pitchFamily="50" charset="-128"/>
                <a:cs typeface="Meiryo UI" panose="020B0604030504040204" pitchFamily="50" charset="-128"/>
              </a:rPr>
              <a:t>32.6</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万尾を放流した。</a:t>
            </a:r>
          </a:p>
          <a:p>
            <a:pPr algn="just"/>
            <a:r>
              <a:rPr lang="ja-JP" altLang="en-US" sz="1000" dirty="0">
                <a:latin typeface="Meiryo UI" panose="020B0604030504040204" pitchFamily="50" charset="-128"/>
                <a:ea typeface="Meiryo UI" panose="020B0604030504040204" pitchFamily="50" charset="-128"/>
                <a:cs typeface="Meiryo UI" panose="020B0604030504040204" pitchFamily="50" charset="-128"/>
              </a:rPr>
              <a:t>　　　　キジハタ：</a:t>
            </a:r>
            <a:r>
              <a:rPr lang="en-US" altLang="ja-JP" sz="1000" dirty="0">
                <a:latin typeface="Meiryo UI" panose="020B0604030504040204" pitchFamily="50" charset="-128"/>
                <a:ea typeface="Meiryo UI" panose="020B0604030504040204" pitchFamily="50" charset="-128"/>
                <a:cs typeface="Meiryo UI" panose="020B0604030504040204" pitchFamily="50" charset="-128"/>
              </a:rPr>
              <a:t>12.6</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万尾　</a:t>
            </a:r>
          </a:p>
          <a:p>
            <a:pPr algn="just"/>
            <a:r>
              <a:rPr lang="ja-JP" altLang="en-US" sz="1000" dirty="0">
                <a:latin typeface="Meiryo UI" panose="020B0604030504040204" pitchFamily="50" charset="-128"/>
                <a:ea typeface="Meiryo UI" panose="020B0604030504040204" pitchFamily="50" charset="-128"/>
                <a:cs typeface="Meiryo UI" panose="020B0604030504040204" pitchFamily="50" charset="-128"/>
              </a:rPr>
              <a:t>　　　　ヒラメ：</a:t>
            </a:r>
            <a:r>
              <a:rPr lang="en-US" altLang="ja-JP" sz="1000" dirty="0">
                <a:latin typeface="Meiryo UI" panose="020B0604030504040204" pitchFamily="50" charset="-128"/>
                <a:ea typeface="Meiryo UI" panose="020B0604030504040204" pitchFamily="50" charset="-128"/>
                <a:cs typeface="Meiryo UI" panose="020B0604030504040204" pitchFamily="50" charset="-128"/>
              </a:rPr>
              <a:t>11</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万尾</a:t>
            </a:r>
          </a:p>
          <a:p>
            <a:pPr algn="just"/>
            <a:r>
              <a:rPr lang="ja-JP" altLang="en-US" sz="1000" dirty="0">
                <a:latin typeface="Meiryo UI" panose="020B0604030504040204" pitchFamily="50" charset="-128"/>
                <a:ea typeface="Meiryo UI" panose="020B0604030504040204" pitchFamily="50" charset="-128"/>
                <a:cs typeface="Meiryo UI" panose="020B0604030504040204" pitchFamily="50" charset="-128"/>
              </a:rPr>
              <a:t>　　　　アカガイ：</a:t>
            </a:r>
            <a:r>
              <a:rPr lang="en-US" altLang="ja-JP" sz="1000" dirty="0">
                <a:latin typeface="Meiryo UI" panose="020B0604030504040204" pitchFamily="50" charset="-128"/>
                <a:ea typeface="Meiryo UI" panose="020B0604030504040204" pitchFamily="50" charset="-128"/>
                <a:cs typeface="Meiryo UI" panose="020B0604030504040204" pitchFamily="50" charset="-128"/>
              </a:rPr>
              <a:t>5</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万尾</a:t>
            </a:r>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a:p>
            <a:pPr algn="just"/>
            <a:r>
              <a:rPr lang="ja-JP" altLang="en-US" sz="1000" dirty="0">
                <a:latin typeface="Meiryo UI" panose="020B0604030504040204" pitchFamily="50" charset="-128"/>
                <a:ea typeface="Meiryo UI" panose="020B0604030504040204" pitchFamily="50" charset="-128"/>
                <a:cs typeface="Meiryo UI" panose="020B0604030504040204" pitchFamily="50" charset="-128"/>
              </a:rPr>
              <a:t>　　　　トラフグ：</a:t>
            </a:r>
            <a:r>
              <a:rPr lang="en-US" altLang="ja-JP" sz="1000" dirty="0">
                <a:latin typeface="Meiryo UI" panose="020B0604030504040204" pitchFamily="50" charset="-128"/>
                <a:ea typeface="Meiryo UI" panose="020B0604030504040204" pitchFamily="50" charset="-128"/>
                <a:cs typeface="Meiryo UI" panose="020B0604030504040204" pitchFamily="50" charset="-128"/>
              </a:rPr>
              <a:t>3</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万尾　</a:t>
            </a:r>
          </a:p>
          <a:p>
            <a:pPr algn="just"/>
            <a:r>
              <a:rPr lang="ja-JP" altLang="en-US" sz="1000" dirty="0">
                <a:latin typeface="Meiryo UI" panose="020B0604030504040204" pitchFamily="50" charset="-128"/>
                <a:ea typeface="Meiryo UI" panose="020B0604030504040204" pitchFamily="50" charset="-128"/>
                <a:cs typeface="Meiryo UI" panose="020B0604030504040204" pitchFamily="50" charset="-128"/>
              </a:rPr>
              <a:t>　　　　メバル：</a:t>
            </a:r>
            <a:r>
              <a:rPr lang="en-US" altLang="ja-JP" sz="1000" dirty="0">
                <a:latin typeface="Meiryo UI" panose="020B0604030504040204" pitchFamily="50" charset="-128"/>
                <a:ea typeface="Meiryo UI" panose="020B0604030504040204" pitchFamily="50" charset="-128"/>
                <a:cs typeface="Meiryo UI" panose="020B0604030504040204" pitchFamily="50" charset="-128"/>
              </a:rPr>
              <a:t>1</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万尾　</a:t>
            </a:r>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p:txBody>
      </p:sp>
      <p:graphicFrame>
        <p:nvGraphicFramePr>
          <p:cNvPr id="45" name="表 4">
            <a:extLst>
              <a:ext uri="{FF2B5EF4-FFF2-40B4-BE49-F238E27FC236}">
                <a16:creationId xmlns:a16="http://schemas.microsoft.com/office/drawing/2014/main" id="{80A2F394-440B-4472-BDDD-7D4C6E64B469}"/>
              </a:ext>
            </a:extLst>
          </p:cNvPr>
          <p:cNvGraphicFramePr>
            <a:graphicFrameLocks noGrp="1"/>
          </p:cNvGraphicFramePr>
          <p:nvPr/>
        </p:nvGraphicFramePr>
        <p:xfrm>
          <a:off x="1688804" y="2799727"/>
          <a:ext cx="3509488" cy="780737"/>
        </p:xfrm>
        <a:graphic>
          <a:graphicData uri="http://schemas.openxmlformats.org/drawingml/2006/table">
            <a:tbl>
              <a:tblPr firstRow="1" bandRow="1">
                <a:tableStyleId>{5C22544A-7EE6-4342-B048-85BDC9FD1C3A}</a:tableStyleId>
              </a:tblPr>
              <a:tblGrid>
                <a:gridCol w="1754744">
                  <a:extLst>
                    <a:ext uri="{9D8B030D-6E8A-4147-A177-3AD203B41FA5}">
                      <a16:colId xmlns:a16="http://schemas.microsoft.com/office/drawing/2014/main" val="1550211114"/>
                    </a:ext>
                  </a:extLst>
                </a:gridCol>
                <a:gridCol w="1754744">
                  <a:extLst>
                    <a:ext uri="{9D8B030D-6E8A-4147-A177-3AD203B41FA5}">
                      <a16:colId xmlns:a16="http://schemas.microsoft.com/office/drawing/2014/main" val="852847338"/>
                    </a:ext>
                  </a:extLst>
                </a:gridCol>
              </a:tblGrid>
              <a:tr h="377443">
                <a:tc>
                  <a:txBody>
                    <a:bodyPr/>
                    <a:lstStyle/>
                    <a:p>
                      <a:pPr algn="ctr"/>
                      <a:r>
                        <a:rPr kumimoji="1" lang="ja-JP" altLang="en-US" sz="1000" b="0" dirty="0">
                          <a:solidFill>
                            <a:schemeClr val="tx1"/>
                          </a:solidFill>
                        </a:rPr>
                        <a:t>数値目標</a:t>
                      </a:r>
                    </a:p>
                  </a:txBody>
                  <a:tcPr anchor="ctr"/>
                </a:tc>
                <a:tc>
                  <a:txBody>
                    <a:bodyPr/>
                    <a:lstStyle/>
                    <a:p>
                      <a:pPr algn="ctr"/>
                      <a:r>
                        <a:rPr kumimoji="1" lang="ja-JP" altLang="en-US" sz="1000" b="0" dirty="0">
                          <a:solidFill>
                            <a:schemeClr val="tx1"/>
                          </a:solidFill>
                        </a:rPr>
                        <a:t>令和</a:t>
                      </a:r>
                      <a:r>
                        <a:rPr kumimoji="1" lang="en-US" altLang="ja-JP" sz="1000" b="0" dirty="0">
                          <a:solidFill>
                            <a:schemeClr val="tx1"/>
                          </a:solidFill>
                        </a:rPr>
                        <a:t>7</a:t>
                      </a:r>
                      <a:r>
                        <a:rPr kumimoji="1" lang="ja-JP" altLang="en-US" sz="1000" b="0" dirty="0">
                          <a:solidFill>
                            <a:schemeClr val="tx1"/>
                          </a:solidFill>
                        </a:rPr>
                        <a:t>年度実績</a:t>
                      </a:r>
                    </a:p>
                  </a:txBody>
                  <a:tcPr anchor="ctr"/>
                </a:tc>
                <a:extLst>
                  <a:ext uri="{0D108BD9-81ED-4DB2-BD59-A6C34878D82A}">
                    <a16:rowId xmlns:a16="http://schemas.microsoft.com/office/drawing/2014/main" val="2950973248"/>
                  </a:ext>
                </a:extLst>
              </a:tr>
              <a:tr h="403294">
                <a:tc>
                  <a:txBody>
                    <a:bodyPr/>
                    <a:lstStyle/>
                    <a:p>
                      <a:pPr algn="l"/>
                      <a:r>
                        <a:rPr kumimoji="1" lang="ja-JP" altLang="en-US" sz="1000" b="0" dirty="0">
                          <a:solidFill>
                            <a:schemeClr val="tx1"/>
                          </a:solidFill>
                        </a:rPr>
                        <a:t>キジハタ等放流尾数</a:t>
                      </a:r>
                    </a:p>
                    <a:p>
                      <a:pPr algn="l"/>
                      <a:r>
                        <a:rPr kumimoji="1" lang="ja-JP" altLang="en-US" sz="1000" b="0" dirty="0">
                          <a:solidFill>
                            <a:schemeClr val="tx1"/>
                          </a:solidFill>
                        </a:rPr>
                        <a:t>　　　　　　　</a:t>
                      </a:r>
                      <a:r>
                        <a:rPr kumimoji="1" lang="en-US" altLang="ja-JP" sz="1000" b="1" u="sng" dirty="0">
                          <a:solidFill>
                            <a:schemeClr val="tx1"/>
                          </a:solidFill>
                        </a:rPr>
                        <a:t>31</a:t>
                      </a:r>
                      <a:r>
                        <a:rPr kumimoji="1" lang="ja-JP" altLang="en-US" sz="1000" b="1" u="sng" dirty="0">
                          <a:solidFill>
                            <a:schemeClr val="tx1"/>
                          </a:solidFill>
                        </a:rPr>
                        <a:t>万尾</a:t>
                      </a:r>
                      <a:r>
                        <a:rPr kumimoji="1" lang="en-US" altLang="ja-JP" sz="1000" b="1" u="sng" dirty="0">
                          <a:solidFill>
                            <a:schemeClr val="tx1"/>
                          </a:solidFill>
                        </a:rPr>
                        <a:t>/</a:t>
                      </a:r>
                      <a:r>
                        <a:rPr kumimoji="1" lang="ja-JP" altLang="en-US" sz="1000" b="1" u="sng" dirty="0">
                          <a:solidFill>
                            <a:schemeClr val="tx1"/>
                          </a:solidFill>
                        </a:rPr>
                        <a:t>年</a:t>
                      </a:r>
                    </a:p>
                  </a:txBody>
                  <a:tcPr anchor="ctr"/>
                </a:tc>
                <a:tc>
                  <a:txBody>
                    <a:bodyPr/>
                    <a:lstStyle/>
                    <a:p>
                      <a:pPr algn="ctr"/>
                      <a:r>
                        <a:rPr kumimoji="1" lang="en-US" altLang="ja-JP" sz="1000" b="1" u="sng" dirty="0">
                          <a:solidFill>
                            <a:schemeClr val="tx1"/>
                          </a:solidFill>
                        </a:rPr>
                        <a:t>32.6</a:t>
                      </a:r>
                      <a:r>
                        <a:rPr kumimoji="1" lang="ja-JP" altLang="en-US" sz="1000" b="1" u="sng" dirty="0">
                          <a:solidFill>
                            <a:schemeClr val="tx1"/>
                          </a:solidFill>
                        </a:rPr>
                        <a:t>万尾</a:t>
                      </a:r>
                      <a:r>
                        <a:rPr kumimoji="1" lang="en-US" altLang="ja-JP" sz="1000" b="1" u="sng" dirty="0">
                          <a:solidFill>
                            <a:schemeClr val="tx1"/>
                          </a:solidFill>
                        </a:rPr>
                        <a:t>/</a:t>
                      </a:r>
                      <a:r>
                        <a:rPr kumimoji="1" lang="ja-JP" altLang="en-US" sz="1000" b="1" u="sng" dirty="0">
                          <a:solidFill>
                            <a:schemeClr val="tx1"/>
                          </a:solidFill>
                        </a:rPr>
                        <a:t>年</a:t>
                      </a:r>
                    </a:p>
                  </a:txBody>
                  <a:tcPr anchor="ctr"/>
                </a:tc>
                <a:extLst>
                  <a:ext uri="{0D108BD9-81ED-4DB2-BD59-A6C34878D82A}">
                    <a16:rowId xmlns:a16="http://schemas.microsoft.com/office/drawing/2014/main" val="1940198986"/>
                  </a:ext>
                </a:extLst>
              </a:tr>
            </a:tbl>
          </a:graphicData>
        </a:graphic>
      </p:graphicFrame>
      <p:sp>
        <p:nvSpPr>
          <p:cNvPr id="46" name="テキスト ボックス 45">
            <a:extLst>
              <a:ext uri="{FF2B5EF4-FFF2-40B4-BE49-F238E27FC236}">
                <a16:creationId xmlns:a16="http://schemas.microsoft.com/office/drawing/2014/main" id="{403CB694-DD52-45C6-8CA9-3F2A71A43ECB}"/>
              </a:ext>
            </a:extLst>
          </p:cNvPr>
          <p:cNvSpPr txBox="1"/>
          <p:nvPr/>
        </p:nvSpPr>
        <p:spPr>
          <a:xfrm>
            <a:off x="454813" y="3835712"/>
            <a:ext cx="4311461" cy="1477328"/>
          </a:xfrm>
          <a:prstGeom prst="rect">
            <a:avLst/>
          </a:prstGeom>
          <a:noFill/>
        </p:spPr>
        <p:txBody>
          <a:bodyPr wrap="square" rtlCol="0">
            <a:spAutoFit/>
          </a:bodyPr>
          <a:lstStyle/>
          <a:p>
            <a:r>
              <a:rPr lang="en-US" altLang="ja-JP" sz="1000" b="1" u="sng" dirty="0">
                <a:latin typeface="Meiryo UI" panose="020B0604030504040204" pitchFamily="50" charset="-128"/>
                <a:ea typeface="Meiryo UI" panose="020B0604030504040204" pitchFamily="50" charset="-128"/>
                <a:cs typeface="Meiryo UI" panose="020B0604030504040204" pitchFamily="50" charset="-128"/>
              </a:rPr>
              <a:t>【</a:t>
            </a:r>
            <a:r>
              <a:rPr lang="ja-JP" altLang="en-US" sz="1000" b="1" u="sng" dirty="0">
                <a:latin typeface="Meiryo UI" panose="020B0604030504040204" pitchFamily="50" charset="-128"/>
                <a:ea typeface="Meiryo UI" panose="020B0604030504040204" pitchFamily="50" charset="-128"/>
                <a:cs typeface="Meiryo UI" panose="020B0604030504040204" pitchFamily="50" charset="-128"/>
              </a:rPr>
              <a:t>令和</a:t>
            </a:r>
            <a:r>
              <a:rPr lang="en-US" altLang="ja-JP" sz="1000" b="1" u="sng" dirty="0">
                <a:latin typeface="Meiryo UI" panose="020B0604030504040204" pitchFamily="50" charset="-128"/>
                <a:ea typeface="Meiryo UI" panose="020B0604030504040204" pitchFamily="50" charset="-128"/>
                <a:cs typeface="Meiryo UI" panose="020B0604030504040204" pitchFamily="50" charset="-128"/>
              </a:rPr>
              <a:t>8</a:t>
            </a:r>
            <a:r>
              <a:rPr lang="ja-JP" altLang="en-US" sz="1000" b="1" u="sng" dirty="0">
                <a:latin typeface="Meiryo UI" panose="020B0604030504040204" pitchFamily="50" charset="-128"/>
                <a:ea typeface="Meiryo UI" panose="020B0604030504040204" pitchFamily="50" charset="-128"/>
                <a:cs typeface="Meiryo UI" panose="020B0604030504040204" pitchFamily="50" charset="-128"/>
              </a:rPr>
              <a:t>年度取組予定</a:t>
            </a:r>
            <a:r>
              <a:rPr lang="en-US" altLang="ja-JP" sz="1000" b="1" u="sng" dirty="0">
                <a:latin typeface="Meiryo UI" panose="020B0604030504040204" pitchFamily="50" charset="-128"/>
                <a:ea typeface="Meiryo UI" panose="020B0604030504040204" pitchFamily="50" charset="-128"/>
                <a:cs typeface="Meiryo UI" panose="020B0604030504040204" pitchFamily="50" charset="-128"/>
              </a:rPr>
              <a:t>】</a:t>
            </a:r>
            <a:endParaRPr lang="ja-JP" altLang="en-US" sz="1000" b="1" u="sng"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000" dirty="0">
                <a:latin typeface="Meiryo UI" panose="020B0604030504040204" pitchFamily="50" charset="-128"/>
                <a:ea typeface="Meiryo UI" panose="020B0604030504040204" pitchFamily="50" charset="-128"/>
                <a:cs typeface="Meiryo UI" panose="020B0604030504040204" pitchFamily="50" charset="-128"/>
              </a:rPr>
              <a:t>　 ・栽培漁業センターで生産した以下の魚種、計</a:t>
            </a:r>
            <a:r>
              <a:rPr lang="en-US" altLang="ja-JP" sz="1000" dirty="0">
                <a:latin typeface="Meiryo UI" panose="020B0604030504040204" pitchFamily="50" charset="-128"/>
                <a:ea typeface="Meiryo UI" panose="020B0604030504040204" pitchFamily="50" charset="-128"/>
                <a:cs typeface="Meiryo UI" panose="020B0604030504040204" pitchFamily="50" charset="-128"/>
              </a:rPr>
              <a:t>32</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万尾を放流する。　</a:t>
            </a:r>
          </a:p>
          <a:p>
            <a:r>
              <a:rPr lang="ja-JP" altLang="en-US" sz="1000" dirty="0">
                <a:latin typeface="Meiryo UI" panose="020B0604030504040204" pitchFamily="50" charset="-128"/>
                <a:ea typeface="Meiryo UI" panose="020B0604030504040204" pitchFamily="50" charset="-128"/>
                <a:cs typeface="Meiryo UI" panose="020B0604030504040204" pitchFamily="50" charset="-128"/>
              </a:rPr>
              <a:t>　　　　キジハタ：</a:t>
            </a:r>
            <a:r>
              <a:rPr lang="en-US" altLang="ja-JP" sz="1000" dirty="0">
                <a:latin typeface="Meiryo UI" panose="020B0604030504040204" pitchFamily="50" charset="-128"/>
                <a:ea typeface="Meiryo UI" panose="020B0604030504040204" pitchFamily="50" charset="-128"/>
                <a:cs typeface="Meiryo UI" panose="020B0604030504040204" pitchFamily="50" charset="-128"/>
              </a:rPr>
              <a:t>11</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万尾</a:t>
            </a:r>
          </a:p>
          <a:p>
            <a:r>
              <a:rPr lang="ja-JP" altLang="en-US" sz="1000" dirty="0">
                <a:latin typeface="Meiryo UI" panose="020B0604030504040204" pitchFamily="50" charset="-128"/>
                <a:ea typeface="Meiryo UI" panose="020B0604030504040204" pitchFamily="50" charset="-128"/>
                <a:cs typeface="Meiryo UI" panose="020B0604030504040204" pitchFamily="50" charset="-128"/>
              </a:rPr>
              <a:t>　　　　ヒラメ：</a:t>
            </a:r>
            <a:r>
              <a:rPr lang="en-US" altLang="ja-JP" sz="1000" dirty="0">
                <a:latin typeface="Meiryo UI" panose="020B0604030504040204" pitchFamily="50" charset="-128"/>
                <a:ea typeface="Meiryo UI" panose="020B0604030504040204" pitchFamily="50" charset="-128"/>
                <a:cs typeface="Meiryo UI" panose="020B0604030504040204" pitchFamily="50" charset="-128"/>
              </a:rPr>
              <a:t>10</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万尾</a:t>
            </a:r>
          </a:p>
          <a:p>
            <a:r>
              <a:rPr lang="ja-JP" altLang="en-US" sz="1000" dirty="0">
                <a:latin typeface="Meiryo UI" panose="020B0604030504040204" pitchFamily="50" charset="-128"/>
                <a:ea typeface="Meiryo UI" panose="020B0604030504040204" pitchFamily="50" charset="-128"/>
                <a:cs typeface="Meiryo UI" panose="020B0604030504040204" pitchFamily="50" charset="-128"/>
              </a:rPr>
              <a:t>　　　　アカガイ：</a:t>
            </a:r>
            <a:r>
              <a:rPr lang="en-US" altLang="ja-JP" sz="1000" dirty="0">
                <a:latin typeface="Meiryo UI" panose="020B0604030504040204" pitchFamily="50" charset="-128"/>
                <a:ea typeface="Meiryo UI" panose="020B0604030504040204" pitchFamily="50" charset="-128"/>
                <a:cs typeface="Meiryo UI" panose="020B0604030504040204" pitchFamily="50" charset="-128"/>
              </a:rPr>
              <a:t>5</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万尾　</a:t>
            </a:r>
          </a:p>
          <a:p>
            <a:r>
              <a:rPr lang="ja-JP" altLang="en-US" sz="1000" dirty="0">
                <a:latin typeface="Meiryo UI" panose="020B0604030504040204" pitchFamily="50" charset="-128"/>
                <a:ea typeface="Meiryo UI" panose="020B0604030504040204" pitchFamily="50" charset="-128"/>
                <a:cs typeface="Meiryo UI" panose="020B0604030504040204" pitchFamily="50" charset="-128"/>
              </a:rPr>
              <a:t>　　　　トラフグ：</a:t>
            </a:r>
            <a:r>
              <a:rPr lang="en-US" altLang="ja-JP" sz="1000" dirty="0">
                <a:latin typeface="Meiryo UI" panose="020B0604030504040204" pitchFamily="50" charset="-128"/>
                <a:ea typeface="Meiryo UI" panose="020B0604030504040204" pitchFamily="50" charset="-128"/>
                <a:cs typeface="Meiryo UI" panose="020B0604030504040204" pitchFamily="50" charset="-128"/>
              </a:rPr>
              <a:t>5</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万尾</a:t>
            </a:r>
          </a:p>
          <a:p>
            <a:r>
              <a:rPr lang="ja-JP" altLang="en-US" sz="1000" dirty="0">
                <a:latin typeface="Meiryo UI" panose="020B0604030504040204" pitchFamily="50" charset="-128"/>
                <a:ea typeface="Meiryo UI" panose="020B0604030504040204" pitchFamily="50" charset="-128"/>
                <a:cs typeface="Meiryo UI" panose="020B0604030504040204" pitchFamily="50" charset="-128"/>
              </a:rPr>
              <a:t>　　　　メバル：</a:t>
            </a:r>
            <a:r>
              <a:rPr lang="en-US" altLang="ja-JP" sz="1000" dirty="0">
                <a:latin typeface="Meiryo UI" panose="020B0604030504040204" pitchFamily="50" charset="-128"/>
                <a:ea typeface="Meiryo UI" panose="020B0604030504040204" pitchFamily="50" charset="-128"/>
                <a:cs typeface="Meiryo UI" panose="020B0604030504040204" pitchFamily="50" charset="-128"/>
              </a:rPr>
              <a:t>1</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万尾</a:t>
            </a:r>
          </a:p>
          <a:p>
            <a:endParaRPr lang="ja-JP" altLang="en-US" sz="1000"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000" dirty="0">
                <a:latin typeface="Meiryo UI" panose="020B0604030504040204" pitchFamily="50" charset="-128"/>
                <a:ea typeface="Meiryo UI" panose="020B0604030504040204" pitchFamily="50" charset="-128"/>
                <a:cs typeface="Meiryo UI" panose="020B0604030504040204" pitchFamily="50" charset="-128"/>
              </a:rPr>
              <a:t>　・併せて、第</a:t>
            </a:r>
            <a:r>
              <a:rPr lang="en-US" altLang="ja-JP" sz="1000" dirty="0">
                <a:latin typeface="Meiryo UI" panose="020B0604030504040204" pitchFamily="50" charset="-128"/>
                <a:ea typeface="Meiryo UI" panose="020B0604030504040204" pitchFamily="50" charset="-128"/>
                <a:cs typeface="Meiryo UI" panose="020B0604030504040204" pitchFamily="50" charset="-128"/>
              </a:rPr>
              <a:t>9</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次大阪府栽培漁業基本計画の検討を行う。</a:t>
            </a:r>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48" name="テキスト ボックス 47">
            <a:extLst>
              <a:ext uri="{FF2B5EF4-FFF2-40B4-BE49-F238E27FC236}">
                <a16:creationId xmlns:a16="http://schemas.microsoft.com/office/drawing/2014/main" id="{73BAEB2D-BA79-40BE-B271-13B97665F1DC}"/>
              </a:ext>
            </a:extLst>
          </p:cNvPr>
          <p:cNvSpPr txBox="1"/>
          <p:nvPr/>
        </p:nvSpPr>
        <p:spPr>
          <a:xfrm>
            <a:off x="3815507" y="4736976"/>
            <a:ext cx="2664096" cy="3216265"/>
          </a:xfrm>
          <a:prstGeom prst="rect">
            <a:avLst/>
          </a:prstGeom>
          <a:noFill/>
          <a:ln w="3175">
            <a:solidFill>
              <a:schemeClr val="tx1"/>
            </a:solidFill>
          </a:ln>
        </p:spPr>
        <p:txBody>
          <a:bodyPr wrap="square" rIns="36000" rtlCol="0">
            <a:spAutoFit/>
          </a:bodyPr>
          <a:lstStyle/>
          <a:p>
            <a:pPr algn="ctr">
              <a:spcAft>
                <a:spcPts val="600"/>
              </a:spcAft>
            </a:pPr>
            <a:r>
              <a:rPr kumimoji="1" lang="ja-JP" altLang="en-US" sz="900" b="1" dirty="0"/>
              <a:t>第８次大阪府栽培漁業基本計画（概要）</a:t>
            </a:r>
            <a:endParaRPr kumimoji="1" lang="en-US" altLang="ja-JP" sz="900" b="1" dirty="0"/>
          </a:p>
          <a:p>
            <a:r>
              <a:rPr lang="en-US" altLang="ja-JP" sz="900" dirty="0"/>
              <a:t>《</a:t>
            </a:r>
            <a:r>
              <a:rPr lang="ja-JP" altLang="en-US" sz="900" dirty="0"/>
              <a:t>計画期間</a:t>
            </a:r>
            <a:r>
              <a:rPr lang="en-US" altLang="ja-JP" sz="900" dirty="0"/>
              <a:t>》</a:t>
            </a:r>
            <a:r>
              <a:rPr lang="ja-JP" altLang="en-US" sz="900" dirty="0"/>
              <a:t>　令和４年度～令和８年度（５年間）</a:t>
            </a:r>
            <a:endParaRPr lang="en-US" altLang="ja-JP" sz="900" dirty="0"/>
          </a:p>
          <a:p>
            <a:r>
              <a:rPr lang="en-US" altLang="ja-JP" sz="900" dirty="0"/>
              <a:t>《</a:t>
            </a:r>
            <a:r>
              <a:rPr lang="ja-JP" altLang="en-US" sz="900" dirty="0"/>
              <a:t>生産・放流魚種と令和８年度の目標</a:t>
            </a:r>
            <a:r>
              <a:rPr lang="en-US" altLang="ja-JP" sz="900" dirty="0"/>
              <a:t>》</a:t>
            </a:r>
          </a:p>
          <a:p>
            <a:endParaRPr kumimoji="1" lang="en-US" altLang="ja-JP" sz="900" dirty="0"/>
          </a:p>
          <a:p>
            <a:endParaRPr lang="en-US" altLang="ja-JP" sz="900" dirty="0"/>
          </a:p>
          <a:p>
            <a:endParaRPr kumimoji="1" lang="en-US" altLang="ja-JP" sz="900" dirty="0"/>
          </a:p>
          <a:p>
            <a:endParaRPr lang="en-US" altLang="ja-JP" sz="900" dirty="0"/>
          </a:p>
          <a:p>
            <a:endParaRPr kumimoji="1" lang="en-US" altLang="ja-JP" sz="900" dirty="0"/>
          </a:p>
          <a:p>
            <a:endParaRPr lang="en-US" altLang="ja-JP" sz="900" dirty="0"/>
          </a:p>
          <a:p>
            <a:endParaRPr kumimoji="1" lang="en-US" altLang="ja-JP" sz="900" dirty="0"/>
          </a:p>
          <a:p>
            <a:endParaRPr lang="en-US" altLang="ja-JP" sz="900" dirty="0"/>
          </a:p>
          <a:p>
            <a:endParaRPr kumimoji="1" lang="en-US" altLang="ja-JP" sz="900" dirty="0"/>
          </a:p>
          <a:p>
            <a:endParaRPr lang="en-US" altLang="ja-JP" sz="900" dirty="0"/>
          </a:p>
          <a:p>
            <a:endParaRPr kumimoji="1" lang="en-US" altLang="ja-JP" sz="900" dirty="0"/>
          </a:p>
          <a:p>
            <a:endParaRPr lang="en-US" altLang="ja-JP" sz="900" dirty="0"/>
          </a:p>
          <a:p>
            <a:endParaRPr kumimoji="1" lang="en-US" altLang="ja-JP" sz="900" dirty="0"/>
          </a:p>
          <a:p>
            <a:endParaRPr lang="en-US" altLang="ja-JP" sz="900" dirty="0"/>
          </a:p>
          <a:p>
            <a:endParaRPr kumimoji="1" lang="en-US" altLang="ja-JP" sz="900" dirty="0"/>
          </a:p>
          <a:p>
            <a:endParaRPr lang="en-US" altLang="ja-JP" sz="900" dirty="0"/>
          </a:p>
          <a:p>
            <a:endParaRPr kumimoji="1" lang="en-US" altLang="ja-JP" sz="900" dirty="0"/>
          </a:p>
          <a:p>
            <a:endParaRPr kumimoji="1" lang="en-US" altLang="ja-JP" sz="900" dirty="0"/>
          </a:p>
          <a:p>
            <a:r>
              <a:rPr lang="ja-JP" altLang="en-US" sz="900" dirty="0"/>
              <a:t>　</a:t>
            </a:r>
            <a:endParaRPr lang="en-US" altLang="ja-JP" sz="900" dirty="0"/>
          </a:p>
        </p:txBody>
      </p:sp>
      <p:pic>
        <p:nvPicPr>
          <p:cNvPr id="49" name="図 2">
            <a:extLst>
              <a:ext uri="{FF2B5EF4-FFF2-40B4-BE49-F238E27FC236}">
                <a16:creationId xmlns:a16="http://schemas.microsoft.com/office/drawing/2014/main" id="{BC66FBBC-173E-4EDB-A3FD-90A851E0549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004681" y="7217855"/>
            <a:ext cx="621673" cy="3467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50" name="表 49">
            <a:extLst>
              <a:ext uri="{FF2B5EF4-FFF2-40B4-BE49-F238E27FC236}">
                <a16:creationId xmlns:a16="http://schemas.microsoft.com/office/drawing/2014/main" id="{91328CF7-31A7-4EFD-8600-30855DAC1F1B}"/>
              </a:ext>
            </a:extLst>
          </p:cNvPr>
          <p:cNvGraphicFramePr>
            <a:graphicFrameLocks noGrp="1"/>
          </p:cNvGraphicFramePr>
          <p:nvPr/>
        </p:nvGraphicFramePr>
        <p:xfrm>
          <a:off x="3915234" y="5434076"/>
          <a:ext cx="2357455" cy="822960"/>
        </p:xfrm>
        <a:graphic>
          <a:graphicData uri="http://schemas.openxmlformats.org/drawingml/2006/table">
            <a:tbl>
              <a:tblPr firstRow="1" bandRow="1">
                <a:tableStyleId>{5940675A-B579-460E-94D1-54222C63F5DA}</a:tableStyleId>
              </a:tblPr>
              <a:tblGrid>
                <a:gridCol w="662324">
                  <a:extLst>
                    <a:ext uri="{9D8B030D-6E8A-4147-A177-3AD203B41FA5}">
                      <a16:colId xmlns:a16="http://schemas.microsoft.com/office/drawing/2014/main" val="20000"/>
                    </a:ext>
                  </a:extLst>
                </a:gridCol>
                <a:gridCol w="1695131">
                  <a:extLst>
                    <a:ext uri="{9D8B030D-6E8A-4147-A177-3AD203B41FA5}">
                      <a16:colId xmlns:a16="http://schemas.microsoft.com/office/drawing/2014/main" val="20001"/>
                    </a:ext>
                  </a:extLst>
                </a:gridCol>
              </a:tblGrid>
              <a:tr h="131348">
                <a:tc>
                  <a:txBody>
                    <a:bodyPr/>
                    <a:lstStyle/>
                    <a:p>
                      <a:pPr algn="ctr"/>
                      <a:r>
                        <a:rPr kumimoji="1" lang="ja-JP" altLang="en-US" sz="900" dirty="0">
                          <a:solidFill>
                            <a:schemeClr val="tx1"/>
                          </a:solidFill>
                          <a:latin typeface="+mn-ea"/>
                          <a:ea typeface="+mn-ea"/>
                        </a:rPr>
                        <a:t>魚種名</a:t>
                      </a:r>
                    </a:p>
                  </a:txBody>
                  <a:tcPr marL="36000" marR="36000" marT="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r>
                        <a:rPr kumimoji="1" lang="ja-JP" altLang="en-US" sz="900" dirty="0">
                          <a:solidFill>
                            <a:schemeClr val="tx1"/>
                          </a:solidFill>
                          <a:latin typeface="+mn-ea"/>
                          <a:ea typeface="+mn-ea"/>
                        </a:rPr>
                        <a:t>放流数量（放流時の大きさ）</a:t>
                      </a:r>
                    </a:p>
                  </a:txBody>
                  <a:tcPr marL="36000" marR="36000" marT="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131348">
                <a:tc>
                  <a:txBody>
                    <a:bodyPr/>
                    <a:lstStyle/>
                    <a:p>
                      <a:r>
                        <a:rPr kumimoji="1" lang="ja-JP" altLang="en-US" sz="900" dirty="0">
                          <a:solidFill>
                            <a:schemeClr val="tx1"/>
                          </a:solidFill>
                          <a:latin typeface="+mn-ea"/>
                          <a:ea typeface="+mn-ea"/>
                        </a:rPr>
                        <a:t>ヒラメ</a:t>
                      </a:r>
                    </a:p>
                  </a:txBody>
                  <a:tcPr marL="36000" marR="36000" marT="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noFill/>
                      <a:prstDash val="solid"/>
                      <a:round/>
                      <a:headEnd type="none" w="med" len="med"/>
                      <a:tailEnd type="none" w="med" len="med"/>
                    </a:lnB>
                  </a:tcPr>
                </a:tc>
                <a:tc>
                  <a:txBody>
                    <a:bodyPr/>
                    <a:lstStyle/>
                    <a:p>
                      <a:r>
                        <a:rPr kumimoji="1" lang="en-US" altLang="ja-JP" sz="900" dirty="0">
                          <a:solidFill>
                            <a:schemeClr val="tx1"/>
                          </a:solidFill>
                          <a:latin typeface="+mn-ea"/>
                          <a:ea typeface="+mn-ea"/>
                        </a:rPr>
                        <a:t>100</a:t>
                      </a:r>
                      <a:r>
                        <a:rPr kumimoji="1" lang="ja-JP" altLang="en-US" sz="900" dirty="0">
                          <a:solidFill>
                            <a:schemeClr val="tx1"/>
                          </a:solidFill>
                          <a:latin typeface="+mn-ea"/>
                          <a:ea typeface="+mn-ea"/>
                        </a:rPr>
                        <a:t>千尾（全長　</a:t>
                      </a:r>
                      <a:r>
                        <a:rPr kumimoji="1" lang="en-US" altLang="ja-JP" sz="900" dirty="0">
                          <a:solidFill>
                            <a:schemeClr val="tx1"/>
                          </a:solidFill>
                          <a:latin typeface="+mn-ea"/>
                          <a:ea typeface="+mn-ea"/>
                        </a:rPr>
                        <a:t>80mm</a:t>
                      </a:r>
                      <a:r>
                        <a:rPr kumimoji="1" lang="ja-JP" altLang="en-US" sz="900" dirty="0">
                          <a:solidFill>
                            <a:schemeClr val="tx1"/>
                          </a:solidFill>
                          <a:latin typeface="+mn-ea"/>
                          <a:ea typeface="+mn-ea"/>
                        </a:rPr>
                        <a:t>）</a:t>
                      </a:r>
                    </a:p>
                  </a:txBody>
                  <a:tcPr marL="36000" marR="36000" marT="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noFill/>
                      <a:prstDash val="solid"/>
                      <a:round/>
                      <a:headEnd type="none" w="med" len="med"/>
                      <a:tailEnd type="none" w="med" len="med"/>
                    </a:lnB>
                  </a:tcPr>
                </a:tc>
                <a:extLst>
                  <a:ext uri="{0D108BD9-81ED-4DB2-BD59-A6C34878D82A}">
                    <a16:rowId xmlns:a16="http://schemas.microsoft.com/office/drawing/2014/main" val="10001"/>
                  </a:ext>
                </a:extLst>
              </a:tr>
              <a:tr h="131348">
                <a:tc>
                  <a:txBody>
                    <a:bodyPr/>
                    <a:lstStyle/>
                    <a:p>
                      <a:r>
                        <a:rPr kumimoji="1" lang="ja-JP" altLang="en-US" sz="900" dirty="0">
                          <a:solidFill>
                            <a:schemeClr val="tx1"/>
                          </a:solidFill>
                          <a:latin typeface="+mn-ea"/>
                          <a:ea typeface="+mn-ea"/>
                        </a:rPr>
                        <a:t>キジハタ</a:t>
                      </a:r>
                    </a:p>
                  </a:txBody>
                  <a:tcPr marL="36000" marR="36000" marT="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en-US" altLang="ja-JP" sz="900" dirty="0">
                          <a:solidFill>
                            <a:schemeClr val="tx1"/>
                          </a:solidFill>
                          <a:latin typeface="+mn-ea"/>
                          <a:ea typeface="+mn-ea"/>
                        </a:rPr>
                        <a:t>110</a:t>
                      </a:r>
                      <a:r>
                        <a:rPr kumimoji="1" lang="ja-JP" altLang="en-US" sz="900" dirty="0">
                          <a:solidFill>
                            <a:schemeClr val="tx1"/>
                          </a:solidFill>
                          <a:latin typeface="+mn-ea"/>
                          <a:ea typeface="+mn-ea"/>
                        </a:rPr>
                        <a:t>千尾（全長  </a:t>
                      </a:r>
                      <a:r>
                        <a:rPr kumimoji="1" lang="en-US" altLang="ja-JP" sz="900" dirty="0">
                          <a:solidFill>
                            <a:schemeClr val="tx1"/>
                          </a:solidFill>
                          <a:latin typeface="+mn-ea"/>
                          <a:ea typeface="+mn-ea"/>
                        </a:rPr>
                        <a:t>80</a:t>
                      </a:r>
                      <a:r>
                        <a:rPr kumimoji="1" lang="ja-JP" altLang="en-US" sz="900" dirty="0">
                          <a:solidFill>
                            <a:schemeClr val="tx1"/>
                          </a:solidFill>
                          <a:latin typeface="+mn-ea"/>
                          <a:ea typeface="+mn-ea"/>
                        </a:rPr>
                        <a:t>～</a:t>
                      </a:r>
                      <a:r>
                        <a:rPr kumimoji="1" lang="en-US" altLang="ja-JP" sz="900" dirty="0">
                          <a:solidFill>
                            <a:schemeClr val="tx1"/>
                          </a:solidFill>
                          <a:latin typeface="+mn-ea"/>
                          <a:ea typeface="+mn-ea"/>
                        </a:rPr>
                        <a:t>100mm</a:t>
                      </a:r>
                      <a:r>
                        <a:rPr kumimoji="1" lang="ja-JP" altLang="en-US" sz="900" dirty="0">
                          <a:solidFill>
                            <a:schemeClr val="tx1"/>
                          </a:solidFill>
                          <a:latin typeface="+mn-ea"/>
                          <a:ea typeface="+mn-ea"/>
                        </a:rPr>
                        <a:t>）</a:t>
                      </a:r>
                    </a:p>
                  </a:txBody>
                  <a:tcPr marL="36000" marR="36000" marT="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tcPr>
                </a:tc>
                <a:extLst>
                  <a:ext uri="{0D108BD9-81ED-4DB2-BD59-A6C34878D82A}">
                    <a16:rowId xmlns:a16="http://schemas.microsoft.com/office/drawing/2014/main" val="10003"/>
                  </a:ext>
                </a:extLst>
              </a:tr>
              <a:tr h="131348">
                <a:tc>
                  <a:txBody>
                    <a:bodyPr/>
                    <a:lstStyle/>
                    <a:p>
                      <a:r>
                        <a:rPr kumimoji="1" lang="ja-JP" altLang="en-US" sz="900" dirty="0">
                          <a:solidFill>
                            <a:schemeClr val="tx1"/>
                          </a:solidFill>
                          <a:latin typeface="+mn-ea"/>
                          <a:ea typeface="+mn-ea"/>
                        </a:rPr>
                        <a:t>アカガイ</a:t>
                      </a:r>
                    </a:p>
                  </a:txBody>
                  <a:tcPr marL="36000" marR="36000" marT="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en-US" altLang="ja-JP" sz="900" baseline="0" dirty="0">
                          <a:solidFill>
                            <a:schemeClr val="tx1"/>
                          </a:solidFill>
                          <a:latin typeface="+mn-ea"/>
                          <a:ea typeface="+mn-ea"/>
                        </a:rPr>
                        <a:t>  5</a:t>
                      </a:r>
                      <a:r>
                        <a:rPr kumimoji="1" lang="en-US" altLang="ja-JP" sz="900" dirty="0">
                          <a:solidFill>
                            <a:schemeClr val="tx1"/>
                          </a:solidFill>
                          <a:latin typeface="+mn-ea"/>
                          <a:ea typeface="+mn-ea"/>
                        </a:rPr>
                        <a:t>0</a:t>
                      </a:r>
                      <a:r>
                        <a:rPr kumimoji="1" lang="ja-JP" altLang="en-US" sz="900" dirty="0">
                          <a:solidFill>
                            <a:schemeClr val="tx1"/>
                          </a:solidFill>
                          <a:latin typeface="+mn-ea"/>
                          <a:ea typeface="+mn-ea"/>
                        </a:rPr>
                        <a:t>千個（殻長　</a:t>
                      </a:r>
                      <a:r>
                        <a:rPr kumimoji="1" lang="en-US" altLang="ja-JP" sz="900" dirty="0">
                          <a:solidFill>
                            <a:schemeClr val="tx1"/>
                          </a:solidFill>
                          <a:latin typeface="+mn-ea"/>
                          <a:ea typeface="+mn-ea"/>
                        </a:rPr>
                        <a:t>30mm</a:t>
                      </a:r>
                      <a:r>
                        <a:rPr kumimoji="1" lang="ja-JP" altLang="en-US" sz="900" dirty="0">
                          <a:solidFill>
                            <a:schemeClr val="tx1"/>
                          </a:solidFill>
                          <a:latin typeface="+mn-ea"/>
                          <a:ea typeface="+mn-ea"/>
                        </a:rPr>
                        <a:t>）</a:t>
                      </a:r>
                    </a:p>
                  </a:txBody>
                  <a:tcPr marL="36000" marR="36000" marT="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noFill/>
                      <a:prstDash val="solid"/>
                      <a:round/>
                      <a:headEnd type="none" w="med" len="med"/>
                      <a:tailEnd type="none" w="med" len="med"/>
                    </a:lnB>
                  </a:tcPr>
                </a:tc>
                <a:extLst>
                  <a:ext uri="{0D108BD9-81ED-4DB2-BD59-A6C34878D82A}">
                    <a16:rowId xmlns:a16="http://schemas.microsoft.com/office/drawing/2014/main" val="517290197"/>
                  </a:ext>
                </a:extLst>
              </a:tr>
              <a:tr h="131348">
                <a:tc>
                  <a:txBody>
                    <a:bodyPr/>
                    <a:lstStyle/>
                    <a:p>
                      <a:r>
                        <a:rPr kumimoji="1" lang="ja-JP" altLang="en-US" sz="900" dirty="0">
                          <a:solidFill>
                            <a:schemeClr val="tx1"/>
                          </a:solidFill>
                          <a:latin typeface="+mn-ea"/>
                          <a:ea typeface="+mn-ea"/>
                        </a:rPr>
                        <a:t>トラフグ</a:t>
                      </a:r>
                    </a:p>
                  </a:txBody>
                  <a:tcPr marL="36000" marR="36000" marT="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solidFill>
                        <a:schemeClr val="tx1"/>
                      </a:solidFill>
                      <a:prstDash val="solid"/>
                      <a:round/>
                      <a:headEnd type="none" w="med" len="med"/>
                      <a:tailEnd type="none" w="med" len="med"/>
                    </a:lnB>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1" lang="en-US" altLang="ja-JP" sz="900" dirty="0">
                          <a:solidFill>
                            <a:schemeClr val="tx1"/>
                          </a:solidFill>
                          <a:latin typeface="+mn-ea"/>
                          <a:ea typeface="+mn-ea"/>
                        </a:rPr>
                        <a:t>  50</a:t>
                      </a:r>
                      <a:r>
                        <a:rPr kumimoji="1" lang="ja-JP" altLang="en-US" sz="900" dirty="0">
                          <a:solidFill>
                            <a:schemeClr val="tx1"/>
                          </a:solidFill>
                          <a:latin typeface="+mn-ea"/>
                          <a:ea typeface="+mn-ea"/>
                        </a:rPr>
                        <a:t>千尾（全長　</a:t>
                      </a:r>
                      <a:r>
                        <a:rPr kumimoji="1" lang="en-US" altLang="ja-JP" sz="900" dirty="0">
                          <a:solidFill>
                            <a:schemeClr val="tx1"/>
                          </a:solidFill>
                          <a:latin typeface="+mn-ea"/>
                          <a:ea typeface="+mn-ea"/>
                        </a:rPr>
                        <a:t>70mm</a:t>
                      </a:r>
                      <a:r>
                        <a:rPr kumimoji="1" lang="ja-JP" altLang="en-US" sz="900" dirty="0">
                          <a:solidFill>
                            <a:schemeClr val="tx1"/>
                          </a:solidFill>
                          <a:latin typeface="+mn-ea"/>
                          <a:ea typeface="+mn-ea"/>
                        </a:rPr>
                        <a:t>）</a:t>
                      </a:r>
                    </a:p>
                  </a:txBody>
                  <a:tcPr marL="36000" marR="36000" marT="0" marB="0" anchor="ctr">
                    <a:lnL w="3175" cap="flat" cmpd="sng" algn="ctr">
                      <a:noFill/>
                      <a:prstDash val="solid"/>
                      <a:round/>
                      <a:headEnd type="none" w="med" len="med"/>
                      <a:tailEnd type="none" w="med" len="med"/>
                    </a:lnL>
                    <a:lnR w="3175" cap="flat" cmpd="sng" algn="ctr">
                      <a:noFill/>
                      <a:prstDash val="solid"/>
                      <a:round/>
                      <a:headEnd type="none" w="med" len="med"/>
                      <a:tailEnd type="none" w="med" len="med"/>
                    </a:lnR>
                    <a:lnT w="3175" cap="flat" cmpd="sng" algn="ctr">
                      <a:noFill/>
                      <a:prstDash val="solid"/>
                      <a:round/>
                      <a:headEnd type="none" w="med" len="med"/>
                      <a:tailEnd type="none" w="med" len="med"/>
                    </a:lnT>
                    <a:lnB w="31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sp>
        <p:nvSpPr>
          <p:cNvPr id="51" name="テキスト ボックス 50">
            <a:extLst>
              <a:ext uri="{FF2B5EF4-FFF2-40B4-BE49-F238E27FC236}">
                <a16:creationId xmlns:a16="http://schemas.microsoft.com/office/drawing/2014/main" id="{D5545D56-5556-4CA9-ACA2-F446651E610B}"/>
              </a:ext>
            </a:extLst>
          </p:cNvPr>
          <p:cNvSpPr txBox="1"/>
          <p:nvPr/>
        </p:nvSpPr>
        <p:spPr>
          <a:xfrm>
            <a:off x="4382017" y="7564586"/>
            <a:ext cx="2575375" cy="223138"/>
          </a:xfrm>
          <a:prstGeom prst="rect">
            <a:avLst/>
          </a:prstGeom>
          <a:noFill/>
        </p:spPr>
        <p:txBody>
          <a:bodyPr wrap="square" rtlCol="0">
            <a:spAutoFit/>
          </a:bodyPr>
          <a:lstStyle/>
          <a:p>
            <a:pPr marL="92075" indent="-88900" algn="just"/>
            <a:r>
              <a:rPr lang="en-US" altLang="ja-JP" sz="850" dirty="0">
                <a:latin typeface="Meiryo UI" panose="020B0604030504040204" pitchFamily="50" charset="-128"/>
                <a:ea typeface="Meiryo UI" panose="020B0604030504040204" pitchFamily="50" charset="-128"/>
                <a:cs typeface="Meiryo UI" panose="020B0604030504040204" pitchFamily="50" charset="-128"/>
              </a:rPr>
              <a:t>※</a:t>
            </a:r>
            <a:r>
              <a:rPr lang="ja-JP" altLang="en-US" sz="850" dirty="0">
                <a:latin typeface="Meiryo UI" panose="020B0604030504040204" pitchFamily="50" charset="-128"/>
                <a:ea typeface="Meiryo UI" panose="020B0604030504040204" pitchFamily="50" charset="-128"/>
                <a:cs typeface="Meiryo UI" panose="020B0604030504040204" pitchFamily="50" charset="-128"/>
              </a:rPr>
              <a:t>メバルは、第８次計画からの新規対象魚種</a:t>
            </a:r>
            <a:endParaRPr lang="en-US" altLang="ja-JP" sz="85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52" name="テキスト ボックス 51">
            <a:extLst>
              <a:ext uri="{FF2B5EF4-FFF2-40B4-BE49-F238E27FC236}">
                <a16:creationId xmlns:a16="http://schemas.microsoft.com/office/drawing/2014/main" id="{712707B0-D6AC-436D-BA88-663298353180}"/>
              </a:ext>
            </a:extLst>
          </p:cNvPr>
          <p:cNvSpPr txBox="1"/>
          <p:nvPr/>
        </p:nvSpPr>
        <p:spPr>
          <a:xfrm>
            <a:off x="4350534" y="6313796"/>
            <a:ext cx="654147" cy="230832"/>
          </a:xfrm>
          <a:prstGeom prst="rect">
            <a:avLst/>
          </a:prstGeom>
          <a:noFill/>
        </p:spPr>
        <p:txBody>
          <a:bodyPr wrap="square" rtlCol="0">
            <a:spAutoFit/>
          </a:bodyPr>
          <a:lstStyle/>
          <a:p>
            <a:pPr algn="ctr"/>
            <a:r>
              <a:rPr lang="ja-JP" altLang="en-US" sz="900" dirty="0">
                <a:latin typeface="Meiryo UI" panose="020B0604030504040204" pitchFamily="50" charset="-128"/>
                <a:ea typeface="Meiryo UI" panose="020B0604030504040204" pitchFamily="50" charset="-128"/>
                <a:cs typeface="Meiryo UI" panose="020B0604030504040204" pitchFamily="50" charset="-128"/>
              </a:rPr>
              <a:t>（ヒラメ）</a:t>
            </a:r>
          </a:p>
        </p:txBody>
      </p:sp>
      <p:sp>
        <p:nvSpPr>
          <p:cNvPr id="53" name="テキスト ボックス 52">
            <a:extLst>
              <a:ext uri="{FF2B5EF4-FFF2-40B4-BE49-F238E27FC236}">
                <a16:creationId xmlns:a16="http://schemas.microsoft.com/office/drawing/2014/main" id="{1AC7BEDB-D834-447D-A454-F5ECD9A295AF}"/>
              </a:ext>
            </a:extLst>
          </p:cNvPr>
          <p:cNvSpPr txBox="1"/>
          <p:nvPr/>
        </p:nvSpPr>
        <p:spPr>
          <a:xfrm>
            <a:off x="5534279" y="6288538"/>
            <a:ext cx="806525" cy="230832"/>
          </a:xfrm>
          <a:prstGeom prst="rect">
            <a:avLst/>
          </a:prstGeom>
          <a:noFill/>
        </p:spPr>
        <p:txBody>
          <a:bodyPr wrap="square" rtlCol="0">
            <a:spAutoFit/>
          </a:bodyPr>
          <a:lstStyle/>
          <a:p>
            <a:pPr algn="ctr"/>
            <a:r>
              <a:rPr lang="ja-JP" altLang="en-US" sz="900" dirty="0">
                <a:latin typeface="Meiryo UI" panose="020B0604030504040204" pitchFamily="50" charset="-128"/>
                <a:ea typeface="Meiryo UI" panose="020B0604030504040204" pitchFamily="50" charset="-128"/>
                <a:cs typeface="Meiryo UI" panose="020B0604030504040204" pitchFamily="50" charset="-128"/>
              </a:rPr>
              <a:t>（キジハタ）</a:t>
            </a:r>
          </a:p>
        </p:txBody>
      </p:sp>
      <p:sp>
        <p:nvSpPr>
          <p:cNvPr id="54" name="テキスト ボックス 53">
            <a:extLst>
              <a:ext uri="{FF2B5EF4-FFF2-40B4-BE49-F238E27FC236}">
                <a16:creationId xmlns:a16="http://schemas.microsoft.com/office/drawing/2014/main" id="{6CBE8B10-3E50-429A-95B8-FBE6CB9F4361}"/>
              </a:ext>
            </a:extLst>
          </p:cNvPr>
          <p:cNvSpPr txBox="1"/>
          <p:nvPr/>
        </p:nvSpPr>
        <p:spPr>
          <a:xfrm>
            <a:off x="5486942" y="6741047"/>
            <a:ext cx="854776" cy="230832"/>
          </a:xfrm>
          <a:prstGeom prst="rect">
            <a:avLst/>
          </a:prstGeom>
          <a:noFill/>
        </p:spPr>
        <p:txBody>
          <a:bodyPr wrap="square" rtlCol="0">
            <a:spAutoFit/>
          </a:bodyPr>
          <a:lstStyle/>
          <a:p>
            <a:pPr algn="ctr"/>
            <a:r>
              <a:rPr lang="ja-JP" altLang="en-US" sz="900" dirty="0">
                <a:latin typeface="Meiryo UI" panose="020B0604030504040204" pitchFamily="50" charset="-128"/>
                <a:ea typeface="Meiryo UI" panose="020B0604030504040204" pitchFamily="50" charset="-128"/>
                <a:cs typeface="Meiryo UI" panose="020B0604030504040204" pitchFamily="50" charset="-128"/>
              </a:rPr>
              <a:t>（トラフグ）</a:t>
            </a:r>
          </a:p>
        </p:txBody>
      </p:sp>
      <p:sp>
        <p:nvSpPr>
          <p:cNvPr id="55" name="テキスト ボックス 54">
            <a:extLst>
              <a:ext uri="{FF2B5EF4-FFF2-40B4-BE49-F238E27FC236}">
                <a16:creationId xmlns:a16="http://schemas.microsoft.com/office/drawing/2014/main" id="{E7A3ED43-F16D-4E1B-A3D8-4CC9C42D4040}"/>
              </a:ext>
            </a:extLst>
          </p:cNvPr>
          <p:cNvSpPr txBox="1"/>
          <p:nvPr/>
        </p:nvSpPr>
        <p:spPr>
          <a:xfrm>
            <a:off x="4149905" y="6735493"/>
            <a:ext cx="854776" cy="230832"/>
          </a:xfrm>
          <a:prstGeom prst="rect">
            <a:avLst/>
          </a:prstGeom>
          <a:noFill/>
        </p:spPr>
        <p:txBody>
          <a:bodyPr wrap="square" rtlCol="0">
            <a:spAutoFit/>
          </a:bodyPr>
          <a:lstStyle/>
          <a:p>
            <a:pPr algn="ctr"/>
            <a:r>
              <a:rPr lang="ja-JP" altLang="en-US" sz="900" dirty="0">
                <a:latin typeface="Meiryo UI" panose="020B0604030504040204" pitchFamily="50" charset="-128"/>
                <a:ea typeface="Meiryo UI" panose="020B0604030504040204" pitchFamily="50" charset="-128"/>
                <a:cs typeface="Meiryo UI" panose="020B0604030504040204" pitchFamily="50" charset="-128"/>
              </a:rPr>
              <a:t>（アカガイ）</a:t>
            </a:r>
          </a:p>
        </p:txBody>
      </p:sp>
      <p:pic>
        <p:nvPicPr>
          <p:cNvPr id="56" name="図 55">
            <a:extLst>
              <a:ext uri="{FF2B5EF4-FFF2-40B4-BE49-F238E27FC236}">
                <a16:creationId xmlns:a16="http://schemas.microsoft.com/office/drawing/2014/main" id="{CF786FDE-DA25-4F7A-9E7B-6BE9EBC91CA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31335" y="6380488"/>
            <a:ext cx="806525" cy="342773"/>
          </a:xfrm>
          <a:prstGeom prst="rect">
            <a:avLst/>
          </a:prstGeom>
        </p:spPr>
      </p:pic>
      <p:pic>
        <p:nvPicPr>
          <p:cNvPr id="57" name="図 56">
            <a:extLst>
              <a:ext uri="{FF2B5EF4-FFF2-40B4-BE49-F238E27FC236}">
                <a16:creationId xmlns:a16="http://schemas.microsoft.com/office/drawing/2014/main" id="{9F86C78A-19A0-4E28-96BB-9285B416235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974032" y="6776732"/>
            <a:ext cx="306960" cy="257078"/>
          </a:xfrm>
          <a:prstGeom prst="rect">
            <a:avLst/>
          </a:prstGeom>
        </p:spPr>
      </p:pic>
      <p:pic>
        <p:nvPicPr>
          <p:cNvPr id="58" name="図 57">
            <a:extLst>
              <a:ext uri="{FF2B5EF4-FFF2-40B4-BE49-F238E27FC236}">
                <a16:creationId xmlns:a16="http://schemas.microsoft.com/office/drawing/2014/main" id="{6E5EED3C-28C6-4E8F-80E8-1B931B3FF44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956688" y="6849118"/>
            <a:ext cx="713017" cy="169342"/>
          </a:xfrm>
          <a:prstGeom prst="rect">
            <a:avLst/>
          </a:prstGeom>
        </p:spPr>
      </p:pic>
      <p:pic>
        <p:nvPicPr>
          <p:cNvPr id="59" name="図 58">
            <a:extLst>
              <a:ext uri="{FF2B5EF4-FFF2-40B4-BE49-F238E27FC236}">
                <a16:creationId xmlns:a16="http://schemas.microsoft.com/office/drawing/2014/main" id="{4C95EA2A-CCFC-4479-9891-652EBA7E41E3}"/>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931024" y="6350286"/>
            <a:ext cx="576693" cy="266721"/>
          </a:xfrm>
          <a:prstGeom prst="rect">
            <a:avLst/>
          </a:prstGeom>
        </p:spPr>
      </p:pic>
      <p:pic>
        <p:nvPicPr>
          <p:cNvPr id="60" name="図 59">
            <a:extLst>
              <a:ext uri="{FF2B5EF4-FFF2-40B4-BE49-F238E27FC236}">
                <a16:creationId xmlns:a16="http://schemas.microsoft.com/office/drawing/2014/main" id="{EA196AA4-8020-4565-8314-620B41F3876C}"/>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989593" y="7299680"/>
            <a:ext cx="630544" cy="149754"/>
          </a:xfrm>
          <a:prstGeom prst="rect">
            <a:avLst/>
          </a:prstGeom>
        </p:spPr>
      </p:pic>
      <p:sp>
        <p:nvSpPr>
          <p:cNvPr id="61" name="テキスト ボックス 60">
            <a:extLst>
              <a:ext uri="{FF2B5EF4-FFF2-40B4-BE49-F238E27FC236}">
                <a16:creationId xmlns:a16="http://schemas.microsoft.com/office/drawing/2014/main" id="{6087883C-EB26-402D-A705-EFE47FF2C4A5}"/>
              </a:ext>
            </a:extLst>
          </p:cNvPr>
          <p:cNvSpPr txBox="1"/>
          <p:nvPr/>
        </p:nvSpPr>
        <p:spPr>
          <a:xfrm>
            <a:off x="4239185" y="7124619"/>
            <a:ext cx="854776" cy="230832"/>
          </a:xfrm>
          <a:prstGeom prst="rect">
            <a:avLst/>
          </a:prstGeom>
          <a:noFill/>
        </p:spPr>
        <p:txBody>
          <a:bodyPr wrap="square" rtlCol="0">
            <a:spAutoFit/>
          </a:bodyPr>
          <a:lstStyle/>
          <a:p>
            <a:pPr algn="ctr"/>
            <a:r>
              <a:rPr lang="ja-JP" altLang="en-US" sz="900" dirty="0">
                <a:latin typeface="Meiryo UI" panose="020B0604030504040204" pitchFamily="50" charset="-128"/>
                <a:ea typeface="Meiryo UI" panose="020B0604030504040204" pitchFamily="50" charset="-128"/>
                <a:cs typeface="Meiryo UI" panose="020B0604030504040204" pitchFamily="50" charset="-128"/>
              </a:rPr>
              <a:t>（トラフグ）</a:t>
            </a:r>
          </a:p>
        </p:txBody>
      </p:sp>
      <p:sp>
        <p:nvSpPr>
          <p:cNvPr id="62" name="テキスト ボックス 61">
            <a:extLst>
              <a:ext uri="{FF2B5EF4-FFF2-40B4-BE49-F238E27FC236}">
                <a16:creationId xmlns:a16="http://schemas.microsoft.com/office/drawing/2014/main" id="{744102C0-209A-4E8E-857F-2E502CBC7550}"/>
              </a:ext>
            </a:extLst>
          </p:cNvPr>
          <p:cNvSpPr txBox="1"/>
          <p:nvPr/>
        </p:nvSpPr>
        <p:spPr>
          <a:xfrm>
            <a:off x="5457670" y="7138836"/>
            <a:ext cx="854776" cy="230832"/>
          </a:xfrm>
          <a:prstGeom prst="rect">
            <a:avLst/>
          </a:prstGeom>
          <a:noFill/>
        </p:spPr>
        <p:txBody>
          <a:bodyPr wrap="square" rtlCol="0">
            <a:spAutoFit/>
          </a:bodyPr>
          <a:lstStyle/>
          <a:p>
            <a:pPr algn="ctr"/>
            <a:r>
              <a:rPr lang="ja-JP" altLang="en-US" sz="900" dirty="0">
                <a:latin typeface="Meiryo UI" panose="020B0604030504040204" pitchFamily="50" charset="-128"/>
                <a:ea typeface="Meiryo UI" panose="020B0604030504040204" pitchFamily="50" charset="-128"/>
                <a:cs typeface="Meiryo UI" panose="020B0604030504040204" pitchFamily="50" charset="-128"/>
              </a:rPr>
              <a:t>（メバル）</a:t>
            </a:r>
          </a:p>
        </p:txBody>
      </p:sp>
      <p:sp>
        <p:nvSpPr>
          <p:cNvPr id="25" name="スライド番号プレースホルダー 4">
            <a:extLst>
              <a:ext uri="{FF2B5EF4-FFF2-40B4-BE49-F238E27FC236}">
                <a16:creationId xmlns:a16="http://schemas.microsoft.com/office/drawing/2014/main" id="{BEA99F99-95B3-429F-BF6B-835611B8657D}"/>
              </a:ext>
            </a:extLst>
          </p:cNvPr>
          <p:cNvSpPr txBox="1">
            <a:spLocks/>
          </p:cNvSpPr>
          <p:nvPr/>
        </p:nvSpPr>
        <p:spPr>
          <a:xfrm>
            <a:off x="2823729" y="9477501"/>
            <a:ext cx="1600200" cy="372043"/>
          </a:xfrm>
          <a:prstGeom prst="rect">
            <a:avLst/>
          </a:prstGeom>
        </p:spPr>
        <p:txBody>
          <a:bodyPr vert="horz" lIns="91440" tIns="45720" rIns="91440" bIns="45720" rtlCol="0" anchor="ctr"/>
          <a:lstStyle>
            <a:defPPr>
              <a:defRPr lang="ja-JP"/>
            </a:defPPr>
            <a:lvl1pPr marL="0" algn="r" defTabSz="914400" rtl="0" eaLnBrk="1" latinLnBrk="0" hangingPunct="1">
              <a:defRPr kumimoji="1" sz="1200" kern="1200">
                <a:solidFill>
                  <a:schemeClr val="tx1">
                    <a:tint val="75000"/>
                  </a:schemeClr>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pPr algn="ctr"/>
            <a:fld id="{831CA8E7-D69B-4FB5-B8F3-0C5F199F2C37}" type="slidenum">
              <a:rPr lang="ja-JP" altLang="en-US" smtClean="0"/>
              <a:pPr algn="ctr"/>
              <a:t>5</a:t>
            </a:fld>
            <a:endParaRPr lang="ja-JP" altLang="en-US" dirty="0"/>
          </a:p>
        </p:txBody>
      </p:sp>
      <p:pic>
        <p:nvPicPr>
          <p:cNvPr id="5" name="図 4">
            <a:extLst>
              <a:ext uri="{FF2B5EF4-FFF2-40B4-BE49-F238E27FC236}">
                <a16:creationId xmlns:a16="http://schemas.microsoft.com/office/drawing/2014/main" id="{8405223F-566E-490A-911D-FAD534FA3735}"/>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836712" y="6353768"/>
            <a:ext cx="2518735" cy="1589425"/>
          </a:xfrm>
          <a:prstGeom prst="rect">
            <a:avLst/>
          </a:prstGeom>
        </p:spPr>
      </p:pic>
      <p:sp>
        <p:nvSpPr>
          <p:cNvPr id="28" name="テキスト ボックス 27">
            <a:extLst>
              <a:ext uri="{FF2B5EF4-FFF2-40B4-BE49-F238E27FC236}">
                <a16:creationId xmlns:a16="http://schemas.microsoft.com/office/drawing/2014/main" id="{90DF1D6D-FD27-44F4-A371-33900C96F744}"/>
              </a:ext>
            </a:extLst>
          </p:cNvPr>
          <p:cNvSpPr txBox="1"/>
          <p:nvPr/>
        </p:nvSpPr>
        <p:spPr>
          <a:xfrm>
            <a:off x="1556792" y="7962528"/>
            <a:ext cx="1152128" cy="230832"/>
          </a:xfrm>
          <a:prstGeom prst="rect">
            <a:avLst/>
          </a:prstGeom>
          <a:noFill/>
        </p:spPr>
        <p:txBody>
          <a:bodyPr wrap="square" rtlCol="0">
            <a:spAutoFit/>
          </a:bodyPr>
          <a:lstStyle/>
          <a:p>
            <a:r>
              <a:rPr kumimoji="1" lang="ja-JP" altLang="en-US" sz="900" b="1" dirty="0">
                <a:latin typeface="Meiryo UI" panose="020B0604030504040204" pitchFamily="50" charset="-128"/>
                <a:ea typeface="Meiryo UI" panose="020B0604030504040204" pitchFamily="50" charset="-128"/>
                <a:cs typeface="Meiryo UI" panose="020B0604030504040204" pitchFamily="50" charset="-128"/>
              </a:rPr>
              <a:t>キジハタの放流</a:t>
            </a:r>
          </a:p>
        </p:txBody>
      </p:sp>
    </p:spTree>
    <p:extLst>
      <p:ext uri="{BB962C8B-B14F-4D97-AF65-F5344CB8AC3E}">
        <p14:creationId xmlns:p14="http://schemas.microsoft.com/office/powerpoint/2010/main" val="5902332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テキスト ボックス 2">
            <a:extLst>
              <a:ext uri="{FF2B5EF4-FFF2-40B4-BE49-F238E27FC236}">
                <a16:creationId xmlns:a16="http://schemas.microsoft.com/office/drawing/2014/main" id="{9C3B0F5B-D452-4E9E-9D61-88F163D98547}"/>
              </a:ext>
            </a:extLst>
          </p:cNvPr>
          <p:cNvSpPr txBox="1">
            <a:spLocks noChangeArrowheads="1"/>
          </p:cNvSpPr>
          <p:nvPr/>
        </p:nvSpPr>
        <p:spPr bwMode="auto">
          <a:xfrm>
            <a:off x="495974" y="511317"/>
            <a:ext cx="648000" cy="360000"/>
          </a:xfrm>
          <a:prstGeom prst="roundRect">
            <a:avLst>
              <a:gd name="adj" fmla="val 24293"/>
            </a:avLst>
          </a:prstGeom>
          <a:solidFill>
            <a:srgbClr val="000099"/>
          </a:solidFill>
          <a:ln w="9525">
            <a:noFill/>
            <a:miter lim="800000"/>
            <a:headEnd/>
            <a:tailEnd/>
          </a:ln>
        </p:spPr>
        <p:txBody>
          <a:bodyPr rot="0" vert="horz" wrap="square" lIns="91440" tIns="45720" rIns="91440" bIns="45720" anchor="ctr" anchorCtr="0">
            <a:noAutofit/>
          </a:bodyPr>
          <a:lstStyle/>
          <a:p>
            <a:pPr algn="ctr">
              <a:spcAft>
                <a:spcPts val="0"/>
              </a:spcAft>
            </a:pPr>
            <a:r>
              <a:rPr lang="ja-JP" altLang="en-US" sz="900" b="1" kern="100" dirty="0">
                <a:solidFill>
                  <a:schemeClr val="bg1"/>
                </a:solidFill>
                <a:effectLst/>
                <a:latin typeface="Meiryo UI" panose="020B0604030504040204" pitchFamily="50" charset="-128"/>
                <a:ea typeface="Meiryo UI" panose="020B0604030504040204" pitchFamily="50" charset="-128"/>
                <a:cs typeface="Meiryo UI" panose="020B0604030504040204" pitchFamily="50" charset="-128"/>
              </a:rPr>
              <a:t>施策３</a:t>
            </a:r>
            <a:endParaRPr lang="ja-JP" sz="1050" kern="100" dirty="0">
              <a:solidFill>
                <a:schemeClr val="bg1"/>
              </a:solidFill>
              <a:effectLst/>
              <a:latin typeface="Meiryo UI" panose="020B0604030504040204" pitchFamily="50" charset="-128"/>
              <a:ea typeface="Meiryo UI" panose="020B0604030504040204" pitchFamily="50" charset="-128"/>
              <a:cs typeface="Meiryo UI" panose="020B0604030504040204" pitchFamily="50" charset="-128"/>
            </a:endParaRPr>
          </a:p>
        </p:txBody>
      </p:sp>
      <p:sp>
        <p:nvSpPr>
          <p:cNvPr id="15" name="テキスト ボックス 14">
            <a:extLst>
              <a:ext uri="{FF2B5EF4-FFF2-40B4-BE49-F238E27FC236}">
                <a16:creationId xmlns:a16="http://schemas.microsoft.com/office/drawing/2014/main" id="{8E88F893-3CB4-4426-9D8D-655B47C51EF7}"/>
              </a:ext>
            </a:extLst>
          </p:cNvPr>
          <p:cNvSpPr txBox="1"/>
          <p:nvPr/>
        </p:nvSpPr>
        <p:spPr>
          <a:xfrm>
            <a:off x="1196752" y="560511"/>
            <a:ext cx="3600400" cy="261610"/>
          </a:xfrm>
          <a:prstGeom prst="rect">
            <a:avLst/>
          </a:prstGeom>
          <a:noFill/>
        </p:spPr>
        <p:txBody>
          <a:bodyPr wrap="square" rtlCol="0">
            <a:spAutoFit/>
          </a:bodyPr>
          <a:lstStyle/>
          <a:p>
            <a:r>
              <a:rPr lang="ja-JP" altLang="en-US" sz="1100" b="1" u="none" strike="noStrike" dirty="0">
                <a:solidFill>
                  <a:schemeClr val="tx1"/>
                </a:solidFill>
                <a:effectLst/>
              </a:rPr>
              <a:t>科学的知見に基づく水産資源の適切な管理</a:t>
            </a:r>
            <a:endParaRPr lang="ja-JP" altLang="en-US" sz="1100" b="1" dirty="0"/>
          </a:p>
        </p:txBody>
      </p:sp>
      <p:sp>
        <p:nvSpPr>
          <p:cNvPr id="16" name="テキスト ボックス 15">
            <a:extLst>
              <a:ext uri="{FF2B5EF4-FFF2-40B4-BE49-F238E27FC236}">
                <a16:creationId xmlns:a16="http://schemas.microsoft.com/office/drawing/2014/main" id="{1DE3C7C5-3056-421D-918F-7714E147A401}"/>
              </a:ext>
            </a:extLst>
          </p:cNvPr>
          <p:cNvSpPr txBox="1"/>
          <p:nvPr/>
        </p:nvSpPr>
        <p:spPr>
          <a:xfrm>
            <a:off x="509461" y="905475"/>
            <a:ext cx="6245394" cy="5170646"/>
          </a:xfrm>
          <a:prstGeom prst="rect">
            <a:avLst/>
          </a:prstGeom>
          <a:noFill/>
        </p:spPr>
        <p:txBody>
          <a:bodyPr wrap="square" rtlCol="0">
            <a:spAutoFit/>
          </a:bodyPr>
          <a:lstStyle/>
          <a:p>
            <a:r>
              <a:rPr lang="en-US" altLang="ja-JP" sz="1000" b="1" u="sng" dirty="0">
                <a:latin typeface="Meiryo UI" panose="020B0604030504040204" pitchFamily="50" charset="-128"/>
                <a:ea typeface="Meiryo UI" panose="020B0604030504040204" pitchFamily="50" charset="-128"/>
                <a:cs typeface="Meiryo UI" panose="020B0604030504040204" pitchFamily="50" charset="-128"/>
              </a:rPr>
              <a:t>【</a:t>
            </a:r>
            <a:r>
              <a:rPr lang="ja-JP" altLang="en-US" sz="1000" b="1" u="sng" dirty="0">
                <a:latin typeface="Meiryo UI" panose="020B0604030504040204" pitchFamily="50" charset="-128"/>
                <a:ea typeface="Meiryo UI" panose="020B0604030504040204" pitchFamily="50" charset="-128"/>
                <a:cs typeface="Meiryo UI" panose="020B0604030504040204" pitchFamily="50" charset="-128"/>
              </a:rPr>
              <a:t>令和</a:t>
            </a:r>
            <a:r>
              <a:rPr lang="en-US" altLang="ja-JP" sz="1000" b="1" u="sng" dirty="0">
                <a:latin typeface="Meiryo UI" panose="020B0604030504040204" pitchFamily="50" charset="-128"/>
                <a:ea typeface="Meiryo UI" panose="020B0604030504040204" pitchFamily="50" charset="-128"/>
                <a:cs typeface="Meiryo UI" panose="020B0604030504040204" pitchFamily="50" charset="-128"/>
              </a:rPr>
              <a:t>7</a:t>
            </a:r>
            <a:r>
              <a:rPr lang="ja-JP" altLang="en-US" sz="1000" b="1" u="sng" dirty="0">
                <a:latin typeface="Meiryo UI" panose="020B0604030504040204" pitchFamily="50" charset="-128"/>
                <a:ea typeface="Meiryo UI" panose="020B0604030504040204" pitchFamily="50" charset="-128"/>
                <a:cs typeface="Meiryo UI" panose="020B0604030504040204" pitchFamily="50" charset="-128"/>
              </a:rPr>
              <a:t>年度実績</a:t>
            </a:r>
            <a:r>
              <a:rPr lang="en-US" altLang="ja-JP" sz="1000" b="1" u="sng" dirty="0">
                <a:latin typeface="Meiryo UI" panose="020B0604030504040204" pitchFamily="50" charset="-128"/>
                <a:ea typeface="Meiryo UI" panose="020B0604030504040204" pitchFamily="50" charset="-128"/>
                <a:cs typeface="Meiryo UI" panose="020B0604030504040204" pitchFamily="50" charset="-128"/>
              </a:rPr>
              <a:t>】</a:t>
            </a:r>
            <a:endParaRPr lang="ja-JP" altLang="en-US" sz="1000" b="1" u="sng"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000" dirty="0">
                <a:latin typeface="Meiryo UI" panose="020B0604030504040204" pitchFamily="50" charset="-128"/>
                <a:ea typeface="Meiryo UI" panose="020B0604030504040204" pitchFamily="50" charset="-128"/>
                <a:cs typeface="Meiryo UI" panose="020B0604030504040204" pitchFamily="50" charset="-128"/>
              </a:rPr>
              <a:t>①新たな漁獲可能量（</a:t>
            </a:r>
            <a:r>
              <a:rPr lang="en-US" altLang="ja-JP" sz="1000" dirty="0">
                <a:latin typeface="Meiryo UI" panose="020B0604030504040204" pitchFamily="50" charset="-128"/>
                <a:ea typeface="Meiryo UI" panose="020B0604030504040204" pitchFamily="50" charset="-128"/>
                <a:cs typeface="Meiryo UI" panose="020B0604030504040204" pitchFamily="50" charset="-128"/>
              </a:rPr>
              <a:t>TAC</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）制度への対応</a:t>
            </a:r>
          </a:p>
          <a:p>
            <a:r>
              <a:rPr lang="ja-JP" altLang="en-US" sz="1000" dirty="0">
                <a:latin typeface="Meiryo UI" panose="020B0604030504040204" pitchFamily="50" charset="-128"/>
                <a:ea typeface="Meiryo UI" panose="020B0604030504040204" pitchFamily="50" charset="-128"/>
                <a:cs typeface="Meiryo UI" panose="020B0604030504040204" pitchFamily="50" charset="-128"/>
              </a:rPr>
              <a:t>   ・漁獲報告の適正化に向け大阪府水産情報データーベースを活用して迅速に漁獲量を把握し、国への報告を行った。</a:t>
            </a:r>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000" dirty="0">
                <a:latin typeface="Meiryo UI" panose="020B0604030504040204" pitchFamily="50" charset="-128"/>
                <a:ea typeface="Meiryo UI" panose="020B0604030504040204" pitchFamily="50" charset="-128"/>
                <a:cs typeface="Meiryo UI" panose="020B0604030504040204" pitchFamily="50" charset="-128"/>
              </a:rPr>
              <a:t>　 ・</a:t>
            </a:r>
            <a:r>
              <a:rPr lang="en-US" altLang="ja-JP" sz="1000" dirty="0">
                <a:latin typeface="Meiryo UI" panose="020B0604030504040204" pitchFamily="50" charset="-128"/>
                <a:ea typeface="Meiryo UI" panose="020B0604030504040204" pitchFamily="50" charset="-128"/>
                <a:cs typeface="Meiryo UI" panose="020B0604030504040204" pitchFamily="50" charset="-128"/>
              </a:rPr>
              <a:t>TAC</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が新たに導入された魚種（カタクチイワシ、ブリ）、導入が検討されている魚種（サワラ他）に係るの国等の会議 </a:t>
            </a:r>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a:p>
            <a:r>
              <a:rPr lang="en-US" altLang="ja-JP" sz="1000" dirty="0">
                <a:latin typeface="Meiryo UI" panose="020B0604030504040204" pitchFamily="50" charset="-128"/>
                <a:ea typeface="Meiryo UI" panose="020B0604030504040204" pitchFamily="50" charset="-128"/>
                <a:cs typeface="Meiryo UI" panose="020B0604030504040204" pitchFamily="50" charset="-128"/>
              </a:rPr>
              <a:t>    </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へ参加、情報収集を行い、漁連、漁協への指導を併せて行った。</a:t>
            </a:r>
          </a:p>
          <a:p>
            <a:endParaRPr lang="ja-JP" altLang="en-US" sz="1000"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000" dirty="0">
                <a:latin typeface="Meiryo UI" panose="020B0604030504040204" pitchFamily="50" charset="-128"/>
                <a:ea typeface="Meiryo UI" panose="020B0604030504040204" pitchFamily="50" charset="-128"/>
                <a:cs typeface="Meiryo UI" panose="020B0604030504040204" pitchFamily="50" charset="-128"/>
              </a:rPr>
              <a:t>②漁業者による自主的な資源管理の推進</a:t>
            </a:r>
          </a:p>
          <a:p>
            <a:r>
              <a:rPr lang="ja-JP" altLang="en-US" sz="1000" dirty="0">
                <a:latin typeface="Meiryo UI" panose="020B0604030504040204" pitchFamily="50" charset="-128"/>
                <a:ea typeface="Meiryo UI" panose="020B0604030504040204" pitchFamily="50" charset="-128"/>
                <a:cs typeface="Meiryo UI" panose="020B0604030504040204" pitchFamily="50" charset="-128"/>
              </a:rPr>
              <a:t>　 ・魚価単価の向上や資源枯渇の防止を図り、持続的に漁業を行うことを目的に、資源管理協議会（６月他７回）に</a:t>
            </a:r>
          </a:p>
          <a:p>
            <a:r>
              <a:rPr lang="ja-JP" altLang="en-US" sz="1000" dirty="0">
                <a:latin typeface="Meiryo UI" panose="020B0604030504040204" pitchFamily="50" charset="-128"/>
                <a:ea typeface="Meiryo UI" panose="020B0604030504040204" pitchFamily="50" charset="-128"/>
                <a:cs typeface="Meiryo UI" panose="020B0604030504040204" pitchFamily="50" charset="-128"/>
              </a:rPr>
              <a:t>　　おいて、水産資源の適正管理に関する指導や、資源生態調査を行った。</a:t>
            </a:r>
          </a:p>
          <a:p>
            <a:r>
              <a:rPr lang="ja-JP" altLang="en-US" sz="1000" dirty="0">
                <a:latin typeface="Meiryo UI" panose="020B0604030504040204" pitchFamily="50" charset="-128"/>
                <a:ea typeface="Meiryo UI" panose="020B0604030504040204" pitchFamily="50" charset="-128"/>
                <a:cs typeface="Meiryo UI" panose="020B0604030504040204" pitchFamily="50" charset="-128"/>
              </a:rPr>
              <a:t>　</a:t>
            </a:r>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000" dirty="0">
                <a:latin typeface="Meiryo UI" panose="020B0604030504040204" pitchFamily="50" charset="-128"/>
                <a:ea typeface="Meiryo UI" panose="020B0604030504040204" pitchFamily="50" charset="-128"/>
                <a:cs typeface="Meiryo UI" panose="020B0604030504040204" pitchFamily="50" charset="-128"/>
              </a:rPr>
              <a:t>　 ・府漁連による産地市場を巡回して小型魚を再放流することを目的とした「メイタガレイの再放流パトロール」に研究所と</a:t>
            </a:r>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000" dirty="0">
                <a:latin typeface="Meiryo UI" panose="020B0604030504040204" pitchFamily="50" charset="-128"/>
                <a:ea typeface="Meiryo UI" panose="020B0604030504040204" pitchFamily="50" charset="-128"/>
                <a:cs typeface="Meiryo UI" panose="020B0604030504040204" pitchFamily="50" charset="-128"/>
              </a:rPr>
              <a:t>　　ともに協力した。（６月）</a:t>
            </a:r>
          </a:p>
          <a:p>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000" dirty="0">
                <a:latin typeface="Meiryo UI" panose="020B0604030504040204" pitchFamily="50" charset="-128"/>
                <a:ea typeface="Meiryo UI" panose="020B0604030504040204" pitchFamily="50" charset="-128"/>
                <a:cs typeface="Meiryo UI" panose="020B0604030504040204" pitchFamily="50" charset="-128"/>
              </a:rPr>
              <a:t>　 ・府漁連が主催する漁業者検討会等（６月他６回）に出席し、研究所が実施する調査の結果を提供するとともに、</a:t>
            </a:r>
          </a:p>
          <a:p>
            <a:r>
              <a:rPr lang="ja-JP" altLang="en-US" sz="1000" dirty="0">
                <a:latin typeface="Meiryo UI" panose="020B0604030504040204" pitchFamily="50" charset="-128"/>
                <a:ea typeface="Meiryo UI" panose="020B0604030504040204" pitchFamily="50" charset="-128"/>
                <a:cs typeface="Meiryo UI" panose="020B0604030504040204" pitchFamily="50" charset="-128"/>
              </a:rPr>
              <a:t>　　資源管理手法等について指導・助言を行った。</a:t>
            </a:r>
          </a:p>
          <a:p>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000" dirty="0">
                <a:latin typeface="Meiryo UI" panose="020B0604030504040204" pitchFamily="50" charset="-128"/>
                <a:ea typeface="Meiryo UI" panose="020B0604030504040204" pitchFamily="50" charset="-128"/>
                <a:cs typeface="Meiryo UI" panose="020B0604030504040204" pitchFamily="50" charset="-128"/>
              </a:rPr>
              <a:t>　 ・特定水産資源</a:t>
            </a:r>
            <a:r>
              <a:rPr lang="en-US" altLang="ja-JP" sz="1000" dirty="0">
                <a:latin typeface="Meiryo UI" panose="020B0604030504040204" pitchFamily="50" charset="-128"/>
                <a:ea typeface="Meiryo UI" panose="020B0604030504040204" pitchFamily="50" charset="-128"/>
                <a:cs typeface="Meiryo UI" panose="020B0604030504040204" pitchFamily="50" charset="-128"/>
              </a:rPr>
              <a:t>(TAC</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制度対象魚種</a:t>
            </a:r>
            <a:r>
              <a:rPr lang="en-US" altLang="ja-JP" sz="1000" dirty="0">
                <a:latin typeface="Meiryo UI" panose="020B0604030504040204" pitchFamily="50" charset="-128"/>
                <a:ea typeface="Meiryo UI" panose="020B0604030504040204" pitchFamily="50" charset="-128"/>
                <a:cs typeface="Meiryo UI" panose="020B0604030504040204" pitchFamily="50" charset="-128"/>
              </a:rPr>
              <a:t>)</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以外の魚種の資源管理について、漁業者による自主的な取組を促すため、大</a:t>
            </a:r>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a:p>
            <a:r>
              <a:rPr lang="en-US" altLang="ja-JP" sz="1000" dirty="0">
                <a:latin typeface="Meiryo UI" panose="020B0604030504040204" pitchFamily="50" charset="-128"/>
                <a:ea typeface="Meiryo UI" panose="020B0604030504040204" pitchFamily="50" charset="-128"/>
                <a:cs typeface="Meiryo UI" panose="020B0604030504040204" pitchFamily="50" charset="-128"/>
              </a:rPr>
              <a:t>    </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阪府資源管理方針に</a:t>
            </a:r>
            <a:r>
              <a:rPr lang="en-US" altLang="ja-JP" sz="1000" dirty="0">
                <a:latin typeface="Meiryo UI" panose="020B0604030504040204" pitchFamily="50" charset="-128"/>
                <a:ea typeface="Meiryo UI" panose="020B0604030504040204" pitchFamily="50" charset="-128"/>
                <a:cs typeface="Meiryo UI" panose="020B0604030504040204" pitchFamily="50" charset="-128"/>
              </a:rPr>
              <a:t>23</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魚種を追加設定した。</a:t>
            </a:r>
          </a:p>
          <a:p>
            <a:endParaRPr lang="ja-JP" altLang="en-US" sz="1000"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000" dirty="0">
                <a:latin typeface="Meiryo UI" panose="020B0604030504040204" pitchFamily="50" charset="-128"/>
                <a:ea typeface="Meiryo UI" panose="020B0604030504040204" pitchFamily="50" charset="-128"/>
                <a:cs typeface="Meiryo UI" panose="020B0604030504040204" pitchFamily="50" charset="-128"/>
              </a:rPr>
              <a:t>③遊漁船業者や遊漁者による資源管理の推進</a:t>
            </a:r>
          </a:p>
          <a:p>
            <a:r>
              <a:rPr lang="ja-JP" altLang="en-US" sz="1000" dirty="0">
                <a:latin typeface="Meiryo UI" panose="020B0604030504040204" pitchFamily="50" charset="-128"/>
                <a:ea typeface="Meiryo UI" panose="020B0604030504040204" pitchFamily="50" charset="-128"/>
                <a:cs typeface="Meiryo UI" panose="020B0604030504040204" pitchFamily="50" charset="-128"/>
              </a:rPr>
              <a:t>　 ・令和２年に改正された漁業法に基づく魚種ごとの</a:t>
            </a:r>
            <a:r>
              <a:rPr lang="en-US" altLang="ja-JP" sz="1000" dirty="0">
                <a:latin typeface="Meiryo UI" panose="020B0604030504040204" pitchFamily="50" charset="-128"/>
                <a:ea typeface="Meiryo UI" panose="020B0604030504040204" pitchFamily="50" charset="-128"/>
                <a:cs typeface="Meiryo UI" panose="020B0604030504040204" pitchFamily="50" charset="-128"/>
              </a:rPr>
              <a:t>TAC</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制度の導入に向けて、水産庁が主催する検討会議（２月）</a:t>
            </a:r>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000" dirty="0">
                <a:latin typeface="Meiryo UI" panose="020B0604030504040204" pitchFamily="50" charset="-128"/>
                <a:ea typeface="Meiryo UI" panose="020B0604030504040204" pitchFamily="50" charset="-128"/>
                <a:cs typeface="Meiryo UI" panose="020B0604030504040204" pitchFamily="50" charset="-128"/>
              </a:rPr>
              <a:t>　　において遊漁者のサワラ捕獲状況を情報提供した。</a:t>
            </a:r>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a:p>
            <a:endParaRPr lang="ja-JP" altLang="en-US" sz="1000"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000" dirty="0">
                <a:latin typeface="Meiryo UI" panose="020B0604030504040204" pitchFamily="50" charset="-128"/>
                <a:ea typeface="Meiryo UI" panose="020B0604030504040204" pitchFamily="50" charset="-128"/>
                <a:cs typeface="Meiryo UI" panose="020B0604030504040204" pitchFamily="50" charset="-128"/>
              </a:rPr>
              <a:t>　 ・また、府内漁業者においても全漁連が主催する協議会（２月）に出席し、サワラに関する</a:t>
            </a:r>
            <a:r>
              <a:rPr lang="en-US" altLang="ja-JP" sz="1000" dirty="0">
                <a:latin typeface="Meiryo UI" panose="020B0604030504040204" pitchFamily="50" charset="-128"/>
                <a:ea typeface="Meiryo UI" panose="020B0604030504040204" pitchFamily="50" charset="-128"/>
                <a:cs typeface="Meiryo UI" panose="020B0604030504040204" pitchFamily="50" charset="-128"/>
              </a:rPr>
              <a:t>TAC</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制度における遊漁者</a:t>
            </a:r>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000" dirty="0">
                <a:latin typeface="Meiryo UI" panose="020B0604030504040204" pitchFamily="50" charset="-128"/>
                <a:ea typeface="Meiryo UI" panose="020B0604030504040204" pitchFamily="50" charset="-128"/>
                <a:cs typeface="Meiryo UI" panose="020B0604030504040204" pitchFamily="50" charset="-128"/>
              </a:rPr>
              <a:t>　　の取り扱いについて協議した。</a:t>
            </a:r>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a:p>
            <a:endParaRPr lang="ja-JP" altLang="en-US" sz="1000"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000" dirty="0">
                <a:latin typeface="Meiryo UI" panose="020B0604030504040204" pitchFamily="50" charset="-128"/>
                <a:ea typeface="Meiryo UI" panose="020B0604030504040204" pitchFamily="50" charset="-128"/>
                <a:cs typeface="Meiryo UI" panose="020B0604030504040204" pitchFamily="50" charset="-128"/>
              </a:rPr>
              <a:t>　 ・令和</a:t>
            </a:r>
            <a:r>
              <a:rPr lang="en-US" altLang="ja-JP" sz="1000" dirty="0">
                <a:latin typeface="Meiryo UI" panose="020B0604030504040204" pitchFamily="50" charset="-128"/>
                <a:ea typeface="Meiryo UI" panose="020B0604030504040204" pitchFamily="50" charset="-128"/>
                <a:cs typeface="Meiryo UI" panose="020B0604030504040204" pitchFamily="50" charset="-128"/>
              </a:rPr>
              <a:t>8</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年</a:t>
            </a:r>
            <a:r>
              <a:rPr lang="en-US" altLang="ja-JP" sz="1000" dirty="0">
                <a:latin typeface="Meiryo UI" panose="020B0604030504040204" pitchFamily="50" charset="-128"/>
                <a:ea typeface="Meiryo UI" panose="020B0604030504040204" pitchFamily="50" charset="-128"/>
                <a:cs typeface="Meiryo UI" panose="020B0604030504040204" pitchFamily="50" charset="-128"/>
              </a:rPr>
              <a:t>4</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月から導入されるクロマグロに関する</a:t>
            </a:r>
            <a:r>
              <a:rPr lang="en-US" altLang="ja-JP" sz="1000" dirty="0">
                <a:latin typeface="Meiryo UI" panose="020B0604030504040204" pitchFamily="50" charset="-128"/>
                <a:ea typeface="Meiryo UI" panose="020B0604030504040204" pitchFamily="50" charset="-128"/>
                <a:cs typeface="Meiryo UI" panose="020B0604030504040204" pitchFamily="50" charset="-128"/>
              </a:rPr>
              <a:t>TAC</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制度の強化、遊漁者に対する規制追加について、漁業者及び</a:t>
            </a:r>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000" dirty="0">
                <a:latin typeface="Meiryo UI" panose="020B0604030504040204" pitchFamily="50" charset="-128"/>
                <a:ea typeface="Meiryo UI" panose="020B0604030504040204" pitchFamily="50" charset="-128"/>
                <a:cs typeface="Meiryo UI" panose="020B0604030504040204" pitchFamily="50" charset="-128"/>
              </a:rPr>
              <a:t>　　遊漁船業者・遊漁者に対してホームページの更新や啓発リーフレットを配布するなどして、周知を行った。</a:t>
            </a:r>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000" dirty="0">
                <a:latin typeface="Meiryo UI" panose="020B0604030504040204" pitchFamily="50" charset="-128"/>
                <a:ea typeface="Meiryo UI" panose="020B0604030504040204" pitchFamily="50" charset="-128"/>
                <a:cs typeface="Meiryo UI" panose="020B0604030504040204" pitchFamily="50" charset="-128"/>
              </a:rPr>
              <a:t>　　（５月他随時）</a:t>
            </a:r>
          </a:p>
          <a:p>
            <a:endParaRPr lang="ja-JP" altLang="en-US" sz="1000"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000" dirty="0">
                <a:latin typeface="Meiryo UI" panose="020B0604030504040204" pitchFamily="50" charset="-128"/>
                <a:ea typeface="Meiryo UI" panose="020B0604030504040204" pitchFamily="50" charset="-128"/>
                <a:cs typeface="Meiryo UI" panose="020B0604030504040204" pitchFamily="50" charset="-128"/>
              </a:rPr>
              <a:t>④</a:t>
            </a:r>
            <a:r>
              <a:rPr lang="en-US" altLang="ja-JP" sz="1000" dirty="0">
                <a:latin typeface="Meiryo UI" panose="020B0604030504040204" pitchFamily="50" charset="-128"/>
                <a:ea typeface="Meiryo UI" panose="020B0604030504040204" pitchFamily="50" charset="-128"/>
                <a:cs typeface="Meiryo UI" panose="020B0604030504040204" pitchFamily="50" charset="-128"/>
              </a:rPr>
              <a:t>ICT</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を活用した効率的な漁業操業と資源管理の両立</a:t>
            </a:r>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000" dirty="0">
                <a:latin typeface="Meiryo UI" panose="020B0604030504040204" pitchFamily="50" charset="-128"/>
                <a:ea typeface="Meiryo UI" panose="020B0604030504040204" pitchFamily="50" charset="-128"/>
                <a:cs typeface="Meiryo UI" panose="020B0604030504040204" pitchFamily="50" charset="-128"/>
              </a:rPr>
              <a:t>   ・岸和田市デジタル水産業推進協議会に参画し、助言等を行った。（７月他３回）</a:t>
            </a:r>
          </a:p>
        </p:txBody>
      </p:sp>
      <p:sp>
        <p:nvSpPr>
          <p:cNvPr id="17" name="テキスト ボックス 16">
            <a:extLst>
              <a:ext uri="{FF2B5EF4-FFF2-40B4-BE49-F238E27FC236}">
                <a16:creationId xmlns:a16="http://schemas.microsoft.com/office/drawing/2014/main" id="{9B13F685-AFD9-42CB-8120-384FD4646B01}"/>
              </a:ext>
            </a:extLst>
          </p:cNvPr>
          <p:cNvSpPr txBox="1"/>
          <p:nvPr/>
        </p:nvSpPr>
        <p:spPr>
          <a:xfrm>
            <a:off x="394338" y="7180599"/>
            <a:ext cx="6164252" cy="2092881"/>
          </a:xfrm>
          <a:prstGeom prst="rect">
            <a:avLst/>
          </a:prstGeom>
          <a:noFill/>
        </p:spPr>
        <p:txBody>
          <a:bodyPr wrap="square" rtlCol="0">
            <a:spAutoFit/>
          </a:bodyPr>
          <a:lstStyle/>
          <a:p>
            <a:r>
              <a:rPr lang="en-US" altLang="ja-JP" sz="1000" b="1" u="sng" dirty="0">
                <a:latin typeface="Meiryo UI" panose="020B0604030504040204" pitchFamily="50" charset="-128"/>
                <a:ea typeface="Meiryo UI" panose="020B0604030504040204" pitchFamily="50" charset="-128"/>
                <a:cs typeface="Meiryo UI" panose="020B0604030504040204" pitchFamily="50" charset="-128"/>
              </a:rPr>
              <a:t>【</a:t>
            </a:r>
            <a:r>
              <a:rPr lang="ja-JP" altLang="en-US" sz="1000" b="1" u="sng" dirty="0">
                <a:latin typeface="Meiryo UI" panose="020B0604030504040204" pitchFamily="50" charset="-128"/>
                <a:ea typeface="Meiryo UI" panose="020B0604030504040204" pitchFamily="50" charset="-128"/>
                <a:cs typeface="Meiryo UI" panose="020B0604030504040204" pitchFamily="50" charset="-128"/>
              </a:rPr>
              <a:t>令和</a:t>
            </a:r>
            <a:r>
              <a:rPr lang="en-US" altLang="ja-JP" sz="1000" b="1" u="sng" dirty="0">
                <a:latin typeface="Meiryo UI" panose="020B0604030504040204" pitchFamily="50" charset="-128"/>
                <a:ea typeface="Meiryo UI" panose="020B0604030504040204" pitchFamily="50" charset="-128"/>
                <a:cs typeface="Meiryo UI" panose="020B0604030504040204" pitchFamily="50" charset="-128"/>
              </a:rPr>
              <a:t>8</a:t>
            </a:r>
            <a:r>
              <a:rPr lang="ja-JP" altLang="en-US" sz="1000" b="1" u="sng" dirty="0">
                <a:latin typeface="Meiryo UI" panose="020B0604030504040204" pitchFamily="50" charset="-128"/>
                <a:ea typeface="Meiryo UI" panose="020B0604030504040204" pitchFamily="50" charset="-128"/>
                <a:cs typeface="Meiryo UI" panose="020B0604030504040204" pitchFamily="50" charset="-128"/>
              </a:rPr>
              <a:t>年度取組予定</a:t>
            </a:r>
            <a:r>
              <a:rPr lang="en-US" altLang="ja-JP" sz="1000" b="1" u="sng" dirty="0">
                <a:latin typeface="Meiryo UI" panose="020B0604030504040204" pitchFamily="50" charset="-128"/>
                <a:ea typeface="Meiryo UI" panose="020B0604030504040204" pitchFamily="50" charset="-128"/>
                <a:cs typeface="Meiryo UI" panose="020B0604030504040204" pitchFamily="50" charset="-128"/>
              </a:rPr>
              <a:t>】</a:t>
            </a:r>
            <a:endParaRPr lang="ja-JP" altLang="en-US" sz="1000" b="1" u="sng"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000" dirty="0">
                <a:latin typeface="Meiryo UI" panose="020B0604030504040204" pitchFamily="50" charset="-128"/>
                <a:ea typeface="Meiryo UI" panose="020B0604030504040204" pitchFamily="50" charset="-128"/>
                <a:cs typeface="Meiryo UI" panose="020B0604030504040204" pitchFamily="50" charset="-128"/>
              </a:rPr>
              <a:t>①新たな漁獲可能量 </a:t>
            </a:r>
            <a:r>
              <a:rPr lang="en-US" altLang="ja-JP" sz="1000" dirty="0">
                <a:latin typeface="Meiryo UI" panose="020B0604030504040204" pitchFamily="50" charset="-128"/>
                <a:ea typeface="Meiryo UI" panose="020B0604030504040204" pitchFamily="50" charset="-128"/>
                <a:cs typeface="Meiryo UI" panose="020B0604030504040204" pitchFamily="50" charset="-128"/>
              </a:rPr>
              <a:t>(TAC)</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制度への対応</a:t>
            </a:r>
          </a:p>
          <a:p>
            <a:r>
              <a:rPr lang="ja-JP" altLang="en-US" sz="1000" dirty="0">
                <a:latin typeface="Meiryo UI" panose="020B0604030504040204" pitchFamily="50" charset="-128"/>
                <a:ea typeface="Meiryo UI" panose="020B0604030504040204" pitchFamily="50" charset="-128"/>
                <a:cs typeface="Meiryo UI" panose="020B0604030504040204" pitchFamily="50" charset="-128"/>
              </a:rPr>
              <a:t>　　・漁獲報告の適正化に向け大阪府水産情報データーベースの運用を行う。</a:t>
            </a:r>
          </a:p>
          <a:p>
            <a:endParaRPr lang="ja-JP" altLang="en-US" sz="1000"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000" dirty="0">
                <a:latin typeface="Meiryo UI" panose="020B0604030504040204" pitchFamily="50" charset="-128"/>
                <a:ea typeface="Meiryo UI" panose="020B0604030504040204" pitchFamily="50" charset="-128"/>
                <a:cs typeface="Meiryo UI" panose="020B0604030504040204" pitchFamily="50" charset="-128"/>
              </a:rPr>
              <a:t>②漁業者による自主的な資源管理の推進</a:t>
            </a:r>
          </a:p>
          <a:p>
            <a:r>
              <a:rPr lang="ja-JP" altLang="en-US" sz="1000" dirty="0">
                <a:latin typeface="Meiryo UI" panose="020B0604030504040204" pitchFamily="50" charset="-128"/>
                <a:ea typeface="Meiryo UI" panose="020B0604030504040204" pitchFamily="50" charset="-128"/>
                <a:cs typeface="Meiryo UI" panose="020B0604030504040204" pitchFamily="50" charset="-128"/>
              </a:rPr>
              <a:t>　　・令和</a:t>
            </a:r>
            <a:r>
              <a:rPr lang="en-US" altLang="ja-JP" sz="1000" dirty="0">
                <a:latin typeface="Meiryo UI" panose="020B0604030504040204" pitchFamily="50" charset="-128"/>
                <a:ea typeface="Meiryo UI" panose="020B0604030504040204" pitchFamily="50" charset="-128"/>
                <a:cs typeface="Meiryo UI" panose="020B0604030504040204" pitchFamily="50" charset="-128"/>
              </a:rPr>
              <a:t>7</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年度の取組を継続するとともに、各漁業者が定める資源管理の中間検証を行う。</a:t>
            </a:r>
          </a:p>
          <a:p>
            <a:endParaRPr lang="ja-JP" altLang="en-US" sz="1000"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000" dirty="0">
                <a:latin typeface="Meiryo UI" panose="020B0604030504040204" pitchFamily="50" charset="-128"/>
                <a:ea typeface="Meiryo UI" panose="020B0604030504040204" pitchFamily="50" charset="-128"/>
                <a:cs typeface="Meiryo UI" panose="020B0604030504040204" pitchFamily="50" charset="-128"/>
              </a:rPr>
              <a:t>③遊漁船業者や遊漁者による資源管理の推進</a:t>
            </a:r>
          </a:p>
          <a:p>
            <a:r>
              <a:rPr lang="ja-JP" altLang="en-US" sz="1000" dirty="0">
                <a:latin typeface="Meiryo UI" panose="020B0604030504040204" pitchFamily="50" charset="-128"/>
                <a:ea typeface="Meiryo UI" panose="020B0604030504040204" pitchFamily="50" charset="-128"/>
                <a:cs typeface="Meiryo UI" panose="020B0604030504040204" pitchFamily="50" charset="-128"/>
              </a:rPr>
              <a:t>　　・各水産資源における遊漁の採捕状況について、水産庁に情報提供するとともに、遊漁船業者及び遊漁者に</a:t>
            </a:r>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000" dirty="0">
                <a:latin typeface="Meiryo UI" panose="020B0604030504040204" pitchFamily="50" charset="-128"/>
                <a:ea typeface="Meiryo UI" panose="020B0604030504040204" pitchFamily="50" charset="-128"/>
                <a:cs typeface="Meiryo UI" panose="020B0604030504040204" pitchFamily="50" charset="-128"/>
              </a:rPr>
              <a:t>　　　クロマグロに関する規制追加について周知し、資源管理の要請を行う。</a:t>
            </a:r>
          </a:p>
          <a:p>
            <a:endParaRPr lang="ja-JP" altLang="en-US" sz="1000"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000" dirty="0">
                <a:latin typeface="Meiryo UI" panose="020B0604030504040204" pitchFamily="50" charset="-128"/>
                <a:ea typeface="Meiryo UI" panose="020B0604030504040204" pitchFamily="50" charset="-128"/>
                <a:cs typeface="Meiryo UI" panose="020B0604030504040204" pitchFamily="50" charset="-128"/>
              </a:rPr>
              <a:t>④</a:t>
            </a:r>
            <a:r>
              <a:rPr lang="en-US" altLang="ja-JP" sz="1000" dirty="0">
                <a:latin typeface="Meiryo UI" panose="020B0604030504040204" pitchFamily="50" charset="-128"/>
                <a:ea typeface="Meiryo UI" panose="020B0604030504040204" pitchFamily="50" charset="-128"/>
                <a:cs typeface="Meiryo UI" panose="020B0604030504040204" pitchFamily="50" charset="-128"/>
              </a:rPr>
              <a:t>ICT</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を活用した効率的な漁業操業と資源管理の両立</a:t>
            </a:r>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000" dirty="0">
                <a:latin typeface="Meiryo UI" panose="020B0604030504040204" pitchFamily="50" charset="-128"/>
                <a:ea typeface="Meiryo UI" panose="020B0604030504040204" pitchFamily="50" charset="-128"/>
                <a:cs typeface="Meiryo UI" panose="020B0604030504040204" pitchFamily="50" charset="-128"/>
              </a:rPr>
              <a:t>  　・岸和田市デジタル水産業推進協議会に参画し、助言等を行う。</a:t>
            </a:r>
            <a:endParaRPr lang="en-US" altLang="ja-JP" sz="900" b="1"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4" name="スライド番号プレースホルダー 3">
            <a:extLst>
              <a:ext uri="{FF2B5EF4-FFF2-40B4-BE49-F238E27FC236}">
                <a16:creationId xmlns:a16="http://schemas.microsoft.com/office/drawing/2014/main" id="{65D46BCA-9DDD-452C-A121-56BD3591DACD}"/>
              </a:ext>
            </a:extLst>
          </p:cNvPr>
          <p:cNvSpPr>
            <a:spLocks noGrp="1"/>
          </p:cNvSpPr>
          <p:nvPr>
            <p:ph type="sldNum" sz="quarter" idx="12"/>
          </p:nvPr>
        </p:nvSpPr>
        <p:spPr>
          <a:xfrm>
            <a:off x="2818571" y="9273480"/>
            <a:ext cx="1600200" cy="339817"/>
          </a:xfrm>
        </p:spPr>
        <p:txBody>
          <a:bodyPr/>
          <a:lstStyle/>
          <a:p>
            <a:pPr algn="ctr"/>
            <a:fld id="{831CA8E7-D69B-4FB5-B8F3-0C5F199F2C37}" type="slidenum">
              <a:rPr kumimoji="1" lang="ja-JP" altLang="en-US" smtClean="0"/>
              <a:pPr algn="ctr"/>
              <a:t>6</a:t>
            </a:fld>
            <a:endParaRPr kumimoji="1" lang="ja-JP" altLang="en-US" dirty="0"/>
          </a:p>
        </p:txBody>
      </p:sp>
      <p:sp>
        <p:nvSpPr>
          <p:cNvPr id="7" name="テキスト ボックス 6">
            <a:extLst>
              <a:ext uri="{FF2B5EF4-FFF2-40B4-BE49-F238E27FC236}">
                <a16:creationId xmlns:a16="http://schemas.microsoft.com/office/drawing/2014/main" id="{1B9E80BC-18F9-4411-BD0A-9D89658E9968}"/>
              </a:ext>
            </a:extLst>
          </p:cNvPr>
          <p:cNvSpPr txBox="1"/>
          <p:nvPr/>
        </p:nvSpPr>
        <p:spPr>
          <a:xfrm>
            <a:off x="1412776" y="6888336"/>
            <a:ext cx="5005773" cy="230832"/>
          </a:xfrm>
          <a:prstGeom prst="rect">
            <a:avLst/>
          </a:prstGeom>
          <a:noFill/>
        </p:spPr>
        <p:txBody>
          <a:bodyPr wrap="square" rtlCol="0">
            <a:spAutoFit/>
          </a:bodyPr>
          <a:lstStyle/>
          <a:p>
            <a:r>
              <a:rPr lang="en-US" altLang="ja-JP" sz="900" b="1" dirty="0">
                <a:latin typeface="Meiryo UI" panose="020B0604030504040204" pitchFamily="50" charset="-128"/>
                <a:ea typeface="Meiryo UI" panose="020B0604030504040204" pitchFamily="50" charset="-128"/>
                <a:cs typeface="Meiryo UI" panose="020B0604030504040204" pitchFamily="50" charset="-128"/>
              </a:rPr>
              <a:t>TAC</a:t>
            </a:r>
            <a:r>
              <a:rPr lang="ja-JP" altLang="en-US" sz="900" b="1" dirty="0">
                <a:latin typeface="Meiryo UI" panose="020B0604030504040204" pitchFamily="50" charset="-128"/>
                <a:ea typeface="Meiryo UI" panose="020B0604030504040204" pitchFamily="50" charset="-128"/>
                <a:cs typeface="Meiryo UI" panose="020B0604030504040204" pitchFamily="50" charset="-128"/>
              </a:rPr>
              <a:t>が導入されたカタクチイワシ、導入の検討が進むサワラ、カタクチイワシ、マダイ、ヒラメ</a:t>
            </a:r>
            <a:endParaRPr kumimoji="1" lang="ja-JP" altLang="en-US" sz="900" b="1" dirty="0">
              <a:latin typeface="Meiryo UI" panose="020B0604030504040204" pitchFamily="50" charset="-128"/>
              <a:ea typeface="Meiryo UI" panose="020B0604030504040204" pitchFamily="50" charset="-128"/>
              <a:cs typeface="Meiryo UI" panose="020B0604030504040204" pitchFamily="50" charset="-128"/>
            </a:endParaRPr>
          </a:p>
        </p:txBody>
      </p:sp>
      <p:pic>
        <p:nvPicPr>
          <p:cNvPr id="3" name="図 2">
            <a:extLst>
              <a:ext uri="{FF2B5EF4-FFF2-40B4-BE49-F238E27FC236}">
                <a16:creationId xmlns:a16="http://schemas.microsoft.com/office/drawing/2014/main" id="{B1D9D76E-69B3-4B8D-9FA3-52E65E635AD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964663" y="5876239"/>
            <a:ext cx="1527282" cy="985910"/>
          </a:xfrm>
          <a:prstGeom prst="rect">
            <a:avLst/>
          </a:prstGeom>
        </p:spPr>
      </p:pic>
      <p:pic>
        <p:nvPicPr>
          <p:cNvPr id="6" name="図 5">
            <a:extLst>
              <a:ext uri="{FF2B5EF4-FFF2-40B4-BE49-F238E27FC236}">
                <a16:creationId xmlns:a16="http://schemas.microsoft.com/office/drawing/2014/main" id="{70C66DC2-6E8A-43F1-9B73-DF232DC8715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712920" y="5880297"/>
            <a:ext cx="1526466" cy="985911"/>
          </a:xfrm>
          <a:prstGeom prst="rect">
            <a:avLst/>
          </a:prstGeom>
        </p:spPr>
      </p:pic>
      <p:pic>
        <p:nvPicPr>
          <p:cNvPr id="11" name="図 10">
            <a:extLst>
              <a:ext uri="{FF2B5EF4-FFF2-40B4-BE49-F238E27FC236}">
                <a16:creationId xmlns:a16="http://schemas.microsoft.com/office/drawing/2014/main" id="{914461DB-575C-4CA6-B6AB-CB02148865D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95974" y="5873362"/>
            <a:ext cx="1394294" cy="985910"/>
          </a:xfrm>
          <a:prstGeom prst="rect">
            <a:avLst/>
          </a:prstGeom>
        </p:spPr>
      </p:pic>
      <p:pic>
        <p:nvPicPr>
          <p:cNvPr id="5" name="図 4">
            <a:extLst>
              <a:ext uri="{FF2B5EF4-FFF2-40B4-BE49-F238E27FC236}">
                <a16:creationId xmlns:a16="http://schemas.microsoft.com/office/drawing/2014/main" id="{6D087088-1785-4DC4-880A-04D78362D92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346249" y="5881512"/>
            <a:ext cx="1323111" cy="984696"/>
          </a:xfrm>
          <a:prstGeom prst="rect">
            <a:avLst/>
          </a:prstGeom>
        </p:spPr>
      </p:pic>
    </p:spTree>
    <p:extLst>
      <p:ext uri="{BB962C8B-B14F-4D97-AF65-F5344CB8AC3E}">
        <p14:creationId xmlns:p14="http://schemas.microsoft.com/office/powerpoint/2010/main" val="31244055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テキスト ボックス 6">
            <a:extLst>
              <a:ext uri="{FF2B5EF4-FFF2-40B4-BE49-F238E27FC236}">
                <a16:creationId xmlns:a16="http://schemas.microsoft.com/office/drawing/2014/main" id="{49D1932C-55CB-4DD6-B3AC-17741890964C}"/>
              </a:ext>
            </a:extLst>
          </p:cNvPr>
          <p:cNvSpPr txBox="1"/>
          <p:nvPr/>
        </p:nvSpPr>
        <p:spPr>
          <a:xfrm>
            <a:off x="487564" y="1062821"/>
            <a:ext cx="6253804" cy="4862870"/>
          </a:xfrm>
          <a:prstGeom prst="rect">
            <a:avLst/>
          </a:prstGeom>
          <a:noFill/>
        </p:spPr>
        <p:txBody>
          <a:bodyPr wrap="square" rtlCol="0">
            <a:spAutoFit/>
          </a:bodyPr>
          <a:lstStyle/>
          <a:p>
            <a:r>
              <a:rPr lang="en-US" altLang="ja-JP" sz="1000" b="1" u="sng" dirty="0">
                <a:latin typeface="Meiryo UI" panose="020B0604030504040204" pitchFamily="50" charset="-128"/>
                <a:ea typeface="Meiryo UI" panose="020B0604030504040204" pitchFamily="50" charset="-128"/>
                <a:cs typeface="Meiryo UI" panose="020B0604030504040204" pitchFamily="50" charset="-128"/>
              </a:rPr>
              <a:t>【</a:t>
            </a:r>
            <a:r>
              <a:rPr lang="ja-JP" altLang="en-US" sz="1000" b="1" u="sng" dirty="0">
                <a:latin typeface="Meiryo UI" panose="020B0604030504040204" pitchFamily="50" charset="-128"/>
                <a:ea typeface="Meiryo UI" panose="020B0604030504040204" pitchFamily="50" charset="-128"/>
                <a:cs typeface="Meiryo UI" panose="020B0604030504040204" pitchFamily="50" charset="-128"/>
              </a:rPr>
              <a:t>令和</a:t>
            </a:r>
            <a:r>
              <a:rPr lang="en-US" altLang="ja-JP" sz="1000" b="1" u="sng" dirty="0">
                <a:latin typeface="Meiryo UI" panose="020B0604030504040204" pitchFamily="50" charset="-128"/>
                <a:ea typeface="Meiryo UI" panose="020B0604030504040204" pitchFamily="50" charset="-128"/>
                <a:cs typeface="Meiryo UI" panose="020B0604030504040204" pitchFamily="50" charset="-128"/>
              </a:rPr>
              <a:t>7</a:t>
            </a:r>
            <a:r>
              <a:rPr lang="ja-JP" altLang="en-US" sz="1000" b="1" u="sng" dirty="0">
                <a:latin typeface="Meiryo UI" panose="020B0604030504040204" pitchFamily="50" charset="-128"/>
                <a:ea typeface="Meiryo UI" panose="020B0604030504040204" pitchFamily="50" charset="-128"/>
                <a:cs typeface="Meiryo UI" panose="020B0604030504040204" pitchFamily="50" charset="-128"/>
              </a:rPr>
              <a:t>年度実績</a:t>
            </a:r>
            <a:r>
              <a:rPr lang="en-US" altLang="ja-JP" sz="1000" b="1" u="sng" dirty="0">
                <a:latin typeface="Meiryo UI" panose="020B0604030504040204" pitchFamily="50" charset="-128"/>
                <a:ea typeface="Meiryo UI" panose="020B0604030504040204" pitchFamily="50" charset="-128"/>
                <a:cs typeface="Meiryo UI" panose="020B0604030504040204" pitchFamily="50" charset="-128"/>
              </a:rPr>
              <a:t>】</a:t>
            </a:r>
            <a:endParaRPr lang="ja-JP" altLang="en-US" sz="1000" b="1" u="sng"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000" dirty="0">
                <a:latin typeface="Meiryo UI" panose="020B0604030504040204" pitchFamily="50" charset="-128"/>
                <a:ea typeface="Meiryo UI" panose="020B0604030504040204" pitchFamily="50" charset="-128"/>
                <a:cs typeface="Meiryo UI" panose="020B0604030504040204" pitchFamily="50" charset="-128"/>
              </a:rPr>
              <a:t>①漁業関係法令の遵守</a:t>
            </a:r>
          </a:p>
          <a:p>
            <a:r>
              <a:rPr lang="en-US" altLang="ja-JP" sz="1000" dirty="0">
                <a:latin typeface="Meiryo UI" panose="020B0604030504040204" pitchFamily="50" charset="-128"/>
                <a:ea typeface="Meiryo UI" panose="020B0604030504040204" pitchFamily="50" charset="-128"/>
                <a:cs typeface="Meiryo UI" panose="020B0604030504040204" pitchFamily="50" charset="-128"/>
              </a:rPr>
              <a:t>  </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・大阪湾における漁業秩序の維持を目的とし、漁業取締船「はやなみ」により、海上において操業する漁船を監督し、   　  </a:t>
            </a:r>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a:p>
            <a:r>
              <a:rPr lang="en-US" altLang="ja-JP" sz="1000" dirty="0">
                <a:latin typeface="Meiryo UI" panose="020B0604030504040204" pitchFamily="50" charset="-128"/>
                <a:ea typeface="Meiryo UI" panose="020B0604030504040204" pitchFamily="50" charset="-128"/>
                <a:cs typeface="Meiryo UI" panose="020B0604030504040204" pitchFamily="50" charset="-128"/>
              </a:rPr>
              <a:t>   </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大阪湾における漁業関係法令違反行為に対し検挙・指導等の取締りを実施した。</a:t>
            </a:r>
          </a:p>
          <a:p>
            <a:pPr marL="126000" indent="-64800" algn="just"/>
            <a:endParaRPr lang="ja-JP" altLang="en-US" sz="1000" dirty="0">
              <a:latin typeface="Meiryo UI" panose="020B0604030504040204" pitchFamily="50" charset="-128"/>
              <a:ea typeface="Meiryo UI" panose="020B0604030504040204" pitchFamily="50" charset="-128"/>
              <a:cs typeface="Meiryo UI" panose="020B0604030504040204" pitchFamily="50" charset="-128"/>
            </a:endParaRPr>
          </a:p>
          <a:p>
            <a:endParaRPr lang="ja-JP" altLang="en-US" sz="1000" dirty="0">
              <a:latin typeface="Meiryo UI" panose="020B0604030504040204" pitchFamily="50" charset="-128"/>
              <a:ea typeface="Meiryo UI" panose="020B0604030504040204" pitchFamily="50" charset="-128"/>
              <a:cs typeface="Meiryo UI" panose="020B0604030504040204" pitchFamily="50" charset="-128"/>
            </a:endParaRPr>
          </a:p>
          <a:p>
            <a:endParaRPr lang="ja-JP" altLang="en-US" sz="1000" dirty="0">
              <a:latin typeface="Meiryo UI" panose="020B0604030504040204" pitchFamily="50" charset="-128"/>
              <a:ea typeface="Meiryo UI" panose="020B0604030504040204" pitchFamily="50" charset="-128"/>
              <a:cs typeface="Meiryo UI" panose="020B0604030504040204" pitchFamily="50" charset="-128"/>
            </a:endParaRPr>
          </a:p>
          <a:p>
            <a:endParaRPr lang="ja-JP" altLang="en-US" sz="1000" dirty="0">
              <a:latin typeface="Meiryo UI" panose="020B0604030504040204" pitchFamily="50" charset="-128"/>
              <a:ea typeface="Meiryo UI" panose="020B0604030504040204" pitchFamily="50" charset="-128"/>
              <a:cs typeface="Meiryo UI" panose="020B0604030504040204" pitchFamily="50" charset="-128"/>
            </a:endParaRPr>
          </a:p>
          <a:p>
            <a:endParaRPr lang="ja-JP" altLang="en-US" sz="1000" dirty="0">
              <a:latin typeface="Meiryo UI" panose="020B0604030504040204" pitchFamily="50" charset="-128"/>
              <a:ea typeface="Meiryo UI" panose="020B0604030504040204" pitchFamily="50" charset="-128"/>
              <a:cs typeface="Meiryo UI" panose="020B0604030504040204" pitchFamily="50" charset="-128"/>
            </a:endParaRPr>
          </a:p>
          <a:p>
            <a:endParaRPr lang="ja-JP" altLang="en-US" sz="1000" dirty="0">
              <a:latin typeface="Meiryo UI" panose="020B0604030504040204" pitchFamily="50" charset="-128"/>
              <a:ea typeface="Meiryo UI" panose="020B0604030504040204" pitchFamily="50" charset="-128"/>
              <a:cs typeface="Meiryo UI" panose="020B0604030504040204" pitchFamily="50" charset="-128"/>
            </a:endParaRPr>
          </a:p>
          <a:p>
            <a:endParaRPr lang="ja-JP" altLang="en-US" sz="1000" dirty="0">
              <a:latin typeface="Meiryo UI" panose="020B0604030504040204" pitchFamily="50" charset="-128"/>
              <a:ea typeface="Meiryo UI" panose="020B0604030504040204" pitchFamily="50" charset="-128"/>
              <a:cs typeface="Meiryo UI" panose="020B0604030504040204" pitchFamily="50" charset="-128"/>
            </a:endParaRPr>
          </a:p>
          <a:p>
            <a:endParaRPr lang="ja-JP" altLang="en-US" sz="1000" dirty="0">
              <a:latin typeface="Meiryo UI" panose="020B0604030504040204" pitchFamily="50" charset="-128"/>
              <a:ea typeface="Meiryo UI" panose="020B0604030504040204" pitchFamily="50" charset="-128"/>
              <a:cs typeface="Meiryo UI" panose="020B0604030504040204" pitchFamily="50" charset="-128"/>
            </a:endParaRPr>
          </a:p>
          <a:p>
            <a:endParaRPr lang="ja-JP" altLang="en-US" sz="1000" dirty="0">
              <a:latin typeface="Meiryo UI" panose="020B0604030504040204" pitchFamily="50" charset="-128"/>
              <a:ea typeface="Meiryo UI" panose="020B0604030504040204" pitchFamily="50" charset="-128"/>
              <a:cs typeface="Meiryo UI" panose="020B0604030504040204" pitchFamily="50" charset="-128"/>
            </a:endParaRPr>
          </a:p>
          <a:p>
            <a:endParaRPr lang="ja-JP" altLang="en-US" sz="1000" dirty="0">
              <a:latin typeface="Meiryo UI" panose="020B0604030504040204" pitchFamily="50" charset="-128"/>
              <a:ea typeface="Meiryo UI" panose="020B0604030504040204" pitchFamily="50" charset="-128"/>
              <a:cs typeface="Meiryo UI" panose="020B0604030504040204" pitchFamily="50" charset="-128"/>
            </a:endParaRPr>
          </a:p>
          <a:p>
            <a:endParaRPr lang="ja-JP" altLang="en-US" sz="1000" dirty="0">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000" dirty="0">
                <a:latin typeface="Meiryo UI" panose="020B0604030504040204" pitchFamily="50" charset="-128"/>
                <a:ea typeface="Meiryo UI" panose="020B0604030504040204" pitchFamily="50" charset="-128"/>
                <a:cs typeface="Meiryo UI" panose="020B0604030504040204" pitchFamily="50" charset="-128"/>
              </a:rPr>
              <a:t>②遊漁者への周知・啓発</a:t>
            </a:r>
          </a:p>
          <a:p>
            <a:r>
              <a:rPr lang="ja-JP" altLang="en-US" sz="1000" dirty="0">
                <a:latin typeface="Meiryo UI" panose="020B0604030504040204" pitchFamily="50" charset="-128"/>
                <a:ea typeface="Meiryo UI" panose="020B0604030504040204" pitchFamily="50" charset="-128"/>
                <a:cs typeface="Meiryo UI" panose="020B0604030504040204" pitchFamily="50" charset="-128"/>
              </a:rPr>
              <a:t>　・関西国際空港周辺の水産動植物採捕禁止区域における水産資源の増大、保護の効果を高めるため、</a:t>
            </a:r>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000" dirty="0">
                <a:latin typeface="Meiryo UI" panose="020B0604030504040204" pitchFamily="50" charset="-128"/>
                <a:ea typeface="Meiryo UI" panose="020B0604030504040204" pitchFamily="50" charset="-128"/>
                <a:cs typeface="Meiryo UI" panose="020B0604030504040204" pitchFamily="50" charset="-128"/>
              </a:rPr>
              <a:t>　　区域内を巡回し、採捕禁止区域の周知、啓発を行った。（５月～</a:t>
            </a:r>
            <a:r>
              <a:rPr lang="en-US" altLang="ja-JP" sz="1000" dirty="0">
                <a:latin typeface="Meiryo UI" panose="020B0604030504040204" pitchFamily="50" charset="-128"/>
                <a:ea typeface="Meiryo UI" panose="020B0604030504040204" pitchFamily="50" charset="-128"/>
                <a:cs typeface="Meiryo UI" panose="020B0604030504040204" pitchFamily="50" charset="-128"/>
              </a:rPr>
              <a:t>10</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月）</a:t>
            </a:r>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a:p>
            <a:endParaRPr lang="ja-JP" altLang="en-US" sz="1000"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000" dirty="0">
                <a:latin typeface="Meiryo UI" panose="020B0604030504040204" pitchFamily="50" charset="-128"/>
                <a:ea typeface="Meiryo UI" panose="020B0604030504040204" pitchFamily="50" charset="-128"/>
                <a:cs typeface="Meiryo UI" panose="020B0604030504040204" pitchFamily="50" charset="-128"/>
              </a:rPr>
              <a:t>  ・遊漁者、遊漁船業者に対し、ポスター等により水産動植物の採捕や遊漁船業法に関する周知啓発を行った。（</a:t>
            </a:r>
            <a:r>
              <a:rPr lang="en-US" altLang="ja-JP" sz="1000" dirty="0">
                <a:latin typeface="Meiryo UI" panose="020B0604030504040204" pitchFamily="50" charset="-128"/>
                <a:ea typeface="Meiryo UI" panose="020B0604030504040204" pitchFamily="50" charset="-128"/>
                <a:cs typeface="Meiryo UI" panose="020B0604030504040204" pitchFamily="50" charset="-128"/>
              </a:rPr>
              <a:t>5</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月）</a:t>
            </a:r>
          </a:p>
          <a:p>
            <a:endParaRPr lang="ja-JP" altLang="en-US" sz="1000"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000" dirty="0">
                <a:latin typeface="Meiryo UI" panose="020B0604030504040204" pitchFamily="50" charset="-128"/>
                <a:ea typeface="Meiryo UI" panose="020B0604030504040204" pitchFamily="50" charset="-128"/>
                <a:cs typeface="Meiryo UI" panose="020B0604030504040204" pitchFamily="50" charset="-128"/>
              </a:rPr>
              <a:t>  ・岸和田市において海上航行安全講習会を開催し、漁業者や遊漁船業者に対して大阪府海域における操業の安全   </a:t>
            </a:r>
            <a:r>
              <a:rPr lang="en-US" altLang="ja-JP" sz="1000" dirty="0">
                <a:latin typeface="Meiryo UI" panose="020B0604030504040204" pitchFamily="50" charset="-128"/>
                <a:ea typeface="Meiryo UI" panose="020B0604030504040204" pitchFamily="50" charset="-128"/>
                <a:cs typeface="Meiryo UI" panose="020B0604030504040204" pitchFamily="50" charset="-128"/>
              </a:rPr>
              <a:t>    </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　    </a:t>
            </a:r>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a:p>
            <a:r>
              <a:rPr lang="en-US" altLang="ja-JP" sz="1000" dirty="0">
                <a:latin typeface="Meiryo UI" panose="020B0604030504040204" pitchFamily="50" charset="-128"/>
                <a:ea typeface="Meiryo UI" panose="020B0604030504040204" pitchFamily="50" charset="-128"/>
                <a:cs typeface="Meiryo UI" panose="020B0604030504040204" pitchFamily="50" charset="-128"/>
              </a:rPr>
              <a:t>   </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対策や航行マナー等について啓発を行った。（</a:t>
            </a:r>
            <a:r>
              <a:rPr lang="en-US" altLang="ja-JP" sz="1000" dirty="0">
                <a:latin typeface="Meiryo UI" panose="020B0604030504040204" pitchFamily="50" charset="-128"/>
                <a:ea typeface="Meiryo UI" panose="020B0604030504040204" pitchFamily="50" charset="-128"/>
                <a:cs typeface="Meiryo UI" panose="020B0604030504040204" pitchFamily="50" charset="-128"/>
              </a:rPr>
              <a:t>9</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月）</a:t>
            </a:r>
          </a:p>
          <a:p>
            <a:endParaRPr lang="ja-JP" altLang="en-US" sz="1000"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000" dirty="0">
                <a:latin typeface="Meiryo UI" panose="020B0604030504040204" pitchFamily="50" charset="-128"/>
                <a:ea typeface="Meiryo UI" panose="020B0604030504040204" pitchFamily="50" charset="-128"/>
                <a:cs typeface="Meiryo UI" panose="020B0604030504040204" pitchFamily="50" charset="-128"/>
              </a:rPr>
              <a:t>③海面利用にかかるトラブルの防止</a:t>
            </a:r>
            <a:r>
              <a:rPr lang="en-US" altLang="ja-JP" sz="1000" dirty="0">
                <a:latin typeface="Meiryo UI" panose="020B0604030504040204" pitchFamily="50" charset="-128"/>
                <a:ea typeface="Meiryo UI" panose="020B0604030504040204" pitchFamily="50" charset="-128"/>
                <a:cs typeface="Meiryo UI" panose="020B0604030504040204" pitchFamily="50" charset="-128"/>
              </a:rPr>
              <a:t> </a:t>
            </a:r>
          </a:p>
          <a:p>
            <a:r>
              <a:rPr lang="ja-JP" altLang="en-US" sz="1000" dirty="0">
                <a:latin typeface="Meiryo UI" panose="020B0604030504040204" pitchFamily="50" charset="-128"/>
                <a:ea typeface="Meiryo UI" panose="020B0604030504040204" pitchFamily="50" charset="-128"/>
                <a:cs typeface="Meiryo UI" panose="020B0604030504040204" pitchFamily="50" charset="-128"/>
              </a:rPr>
              <a:t>　・大阪湾の北部海域における刺網漁業等と他の漁業や大型船とのトラブル防止に向け、海区漁業調整委員会による指</a:t>
            </a:r>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000" dirty="0">
                <a:latin typeface="Meiryo UI" panose="020B0604030504040204" pitchFamily="50" charset="-128"/>
                <a:ea typeface="Meiryo UI" panose="020B0604030504040204" pitchFamily="50" charset="-128"/>
                <a:cs typeface="Meiryo UI" panose="020B0604030504040204" pitchFamily="50" charset="-128"/>
              </a:rPr>
              <a:t>　　示を発出した。（</a:t>
            </a:r>
            <a:r>
              <a:rPr lang="en-US" altLang="ja-JP" sz="1000" dirty="0">
                <a:latin typeface="Meiryo UI" panose="020B0604030504040204" pitchFamily="50" charset="-128"/>
                <a:ea typeface="Meiryo UI" panose="020B0604030504040204" pitchFamily="50" charset="-128"/>
                <a:cs typeface="Meiryo UI" panose="020B0604030504040204" pitchFamily="50" charset="-128"/>
              </a:rPr>
              <a:t>5</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月）</a:t>
            </a:r>
          </a:p>
          <a:p>
            <a:r>
              <a:rPr lang="ja-JP" altLang="en-US" sz="1000" dirty="0">
                <a:latin typeface="Meiryo UI" panose="020B0604030504040204" pitchFamily="50" charset="-128"/>
                <a:ea typeface="Meiryo UI" panose="020B0604030504040204" pitchFamily="50" charset="-128"/>
                <a:cs typeface="Meiryo UI" panose="020B0604030504040204" pitchFamily="50" charset="-128"/>
              </a:rPr>
              <a:t>　　</a:t>
            </a:r>
          </a:p>
          <a:p>
            <a:r>
              <a:rPr lang="ja-JP" altLang="en-US" sz="1000" dirty="0">
                <a:latin typeface="Meiryo UI" panose="020B0604030504040204" pitchFamily="50" charset="-128"/>
                <a:ea typeface="Meiryo UI" panose="020B0604030504040204" pitchFamily="50" charset="-128"/>
                <a:cs typeface="Meiryo UI" panose="020B0604030504040204" pitchFamily="50" charset="-128"/>
              </a:rPr>
              <a:t>  </a:t>
            </a:r>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11" name="テキスト ボックス 10">
            <a:extLst>
              <a:ext uri="{FF2B5EF4-FFF2-40B4-BE49-F238E27FC236}">
                <a16:creationId xmlns:a16="http://schemas.microsoft.com/office/drawing/2014/main" id="{8D4ABEB1-CE5A-4561-849D-15AC6D010025}"/>
              </a:ext>
            </a:extLst>
          </p:cNvPr>
          <p:cNvSpPr txBox="1"/>
          <p:nvPr/>
        </p:nvSpPr>
        <p:spPr>
          <a:xfrm>
            <a:off x="1466896" y="1856656"/>
            <a:ext cx="2448272" cy="230832"/>
          </a:xfrm>
          <a:prstGeom prst="rect">
            <a:avLst/>
          </a:prstGeom>
          <a:noFill/>
        </p:spPr>
        <p:txBody>
          <a:bodyPr wrap="square" rtlCol="0">
            <a:spAutoFit/>
          </a:bodyPr>
          <a:lstStyle/>
          <a:p>
            <a:pPr marL="180975" indent="-180975"/>
            <a:r>
              <a:rPr lang="ja-JP" altLang="en-US" sz="900" b="1" dirty="0">
                <a:latin typeface="Meiryo UI" panose="020B0604030504040204" pitchFamily="50" charset="-128"/>
                <a:ea typeface="Meiryo UI" panose="020B0604030504040204" pitchFamily="50" charset="-128"/>
                <a:cs typeface="Meiryo UI" panose="020B0604030504040204" pitchFamily="50" charset="-128"/>
              </a:rPr>
              <a:t>　漁業取締船「はやなみ」による指導、取締実績</a:t>
            </a:r>
            <a:endParaRPr lang="en-US" altLang="ja-JP" sz="900" b="1" dirty="0">
              <a:latin typeface="Meiryo UI" panose="020B0604030504040204" pitchFamily="50" charset="-128"/>
              <a:ea typeface="Meiryo UI" panose="020B0604030504040204" pitchFamily="50" charset="-128"/>
              <a:cs typeface="Meiryo UI" panose="020B0604030504040204" pitchFamily="50" charset="-128"/>
            </a:endParaRPr>
          </a:p>
        </p:txBody>
      </p:sp>
      <p:pic>
        <p:nvPicPr>
          <p:cNvPr id="9" name="図 8">
            <a:extLst>
              <a:ext uri="{FF2B5EF4-FFF2-40B4-BE49-F238E27FC236}">
                <a16:creationId xmlns:a16="http://schemas.microsoft.com/office/drawing/2014/main" id="{6400CF86-73D9-482F-BF40-09395D340E06}"/>
              </a:ext>
            </a:extLst>
          </p:cNvPr>
          <p:cNvPicPr>
            <a:picLocks noChangeAspect="1"/>
          </p:cNvPicPr>
          <p:nvPr/>
        </p:nvPicPr>
        <p:blipFill rotWithShape="1">
          <a:blip r:embed="rId2"/>
          <a:srcRect l="1608" r="6003"/>
          <a:stretch/>
        </p:blipFill>
        <p:spPr>
          <a:xfrm>
            <a:off x="4830929" y="2000672"/>
            <a:ext cx="1557789" cy="1008112"/>
          </a:xfrm>
          <a:prstGeom prst="rect">
            <a:avLst/>
          </a:prstGeom>
          <a:ln w="15875">
            <a:noFill/>
          </a:ln>
        </p:spPr>
      </p:pic>
      <p:sp>
        <p:nvSpPr>
          <p:cNvPr id="10" name="テキスト ボックス 9">
            <a:extLst>
              <a:ext uri="{FF2B5EF4-FFF2-40B4-BE49-F238E27FC236}">
                <a16:creationId xmlns:a16="http://schemas.microsoft.com/office/drawing/2014/main" id="{0BFF4DC7-C9AA-40D0-8D2E-8B18D2388170}"/>
              </a:ext>
            </a:extLst>
          </p:cNvPr>
          <p:cNvSpPr txBox="1"/>
          <p:nvPr/>
        </p:nvSpPr>
        <p:spPr>
          <a:xfrm>
            <a:off x="5038755" y="3015284"/>
            <a:ext cx="1305531" cy="369332"/>
          </a:xfrm>
          <a:prstGeom prst="rect">
            <a:avLst/>
          </a:prstGeom>
          <a:noFill/>
        </p:spPr>
        <p:txBody>
          <a:bodyPr wrap="square" rtlCol="0">
            <a:spAutoFit/>
          </a:bodyPr>
          <a:lstStyle/>
          <a:p>
            <a:r>
              <a:rPr lang="ja-JP" altLang="en-US" sz="900" b="1" dirty="0">
                <a:latin typeface="Meiryo UI" panose="020B0604030504040204" pitchFamily="50" charset="-128"/>
                <a:ea typeface="Meiryo UI" panose="020B0604030504040204" pitchFamily="50" charset="-128"/>
                <a:cs typeface="Meiryo UI" panose="020B0604030504040204" pitchFamily="50" charset="-128"/>
              </a:rPr>
              <a:t>漁業取締船「はやなみ」</a:t>
            </a:r>
          </a:p>
          <a:p>
            <a:r>
              <a:rPr lang="ja-JP" altLang="en-US" sz="900" dirty="0">
                <a:latin typeface="Meiryo UI" panose="020B0604030504040204" pitchFamily="50" charset="-128"/>
                <a:ea typeface="Meiryo UI" panose="020B0604030504040204" pitchFamily="50" charset="-128"/>
                <a:cs typeface="Meiryo UI" panose="020B0604030504040204" pitchFamily="50" charset="-128"/>
              </a:rPr>
              <a:t>（令和</a:t>
            </a:r>
            <a:r>
              <a:rPr lang="en-US" altLang="ja-JP" sz="900" dirty="0">
                <a:latin typeface="Meiryo UI" panose="020B0604030504040204" pitchFamily="50" charset="-128"/>
                <a:ea typeface="Meiryo UI" panose="020B0604030504040204" pitchFamily="50" charset="-128"/>
                <a:cs typeface="Meiryo UI" panose="020B0604030504040204" pitchFamily="50" charset="-128"/>
              </a:rPr>
              <a:t>6</a:t>
            </a:r>
            <a:r>
              <a:rPr lang="ja-JP" altLang="en-US" sz="900" dirty="0">
                <a:latin typeface="Meiryo UI" panose="020B0604030504040204" pitchFamily="50" charset="-128"/>
                <a:ea typeface="Meiryo UI" panose="020B0604030504040204" pitchFamily="50" charset="-128"/>
                <a:cs typeface="Meiryo UI" panose="020B0604030504040204" pitchFamily="50" charset="-128"/>
              </a:rPr>
              <a:t>年</a:t>
            </a:r>
            <a:r>
              <a:rPr lang="en-US" altLang="ja-JP" sz="900" dirty="0">
                <a:latin typeface="Meiryo UI" panose="020B0604030504040204" pitchFamily="50" charset="-128"/>
                <a:ea typeface="Meiryo UI" panose="020B0604030504040204" pitchFamily="50" charset="-128"/>
                <a:cs typeface="Meiryo UI" panose="020B0604030504040204" pitchFamily="50" charset="-128"/>
              </a:rPr>
              <a:t>2</a:t>
            </a:r>
            <a:r>
              <a:rPr lang="ja-JP" altLang="en-US" sz="900" dirty="0">
                <a:latin typeface="Meiryo UI" panose="020B0604030504040204" pitchFamily="50" charset="-128"/>
                <a:ea typeface="Meiryo UI" panose="020B0604030504040204" pitchFamily="50" charset="-128"/>
                <a:cs typeface="Meiryo UI" panose="020B0604030504040204" pitchFamily="50" charset="-128"/>
              </a:rPr>
              <a:t>月就航）</a:t>
            </a:r>
            <a:endParaRPr kumimoji="1" lang="ja-JP" altLang="en-US" sz="900" b="1" dirty="0">
              <a:latin typeface="Meiryo UI" panose="020B0604030504040204" pitchFamily="50" charset="-128"/>
              <a:ea typeface="Meiryo UI" panose="020B0604030504040204" pitchFamily="50" charset="-128"/>
              <a:cs typeface="Meiryo UI" panose="020B0604030504040204" pitchFamily="50" charset="-128"/>
            </a:endParaRPr>
          </a:p>
        </p:txBody>
      </p:sp>
      <p:graphicFrame>
        <p:nvGraphicFramePr>
          <p:cNvPr id="13" name="表 12">
            <a:extLst>
              <a:ext uri="{FF2B5EF4-FFF2-40B4-BE49-F238E27FC236}">
                <a16:creationId xmlns:a16="http://schemas.microsoft.com/office/drawing/2014/main" id="{9CE2B1CE-0277-4DD8-81EE-D53987FB104E}"/>
              </a:ext>
            </a:extLst>
          </p:cNvPr>
          <p:cNvGraphicFramePr>
            <a:graphicFrameLocks noGrp="1"/>
          </p:cNvGraphicFramePr>
          <p:nvPr/>
        </p:nvGraphicFramePr>
        <p:xfrm>
          <a:off x="971341" y="2080519"/>
          <a:ext cx="3439382" cy="1288305"/>
        </p:xfrm>
        <a:graphic>
          <a:graphicData uri="http://schemas.openxmlformats.org/drawingml/2006/table">
            <a:tbl>
              <a:tblPr firstRow="1" bandRow="1">
                <a:tableStyleId>{3B4B98B0-60AC-42C2-AFA5-B58CD77FA1E5}</a:tableStyleId>
              </a:tblPr>
              <a:tblGrid>
                <a:gridCol w="479914">
                  <a:extLst>
                    <a:ext uri="{9D8B030D-6E8A-4147-A177-3AD203B41FA5}">
                      <a16:colId xmlns:a16="http://schemas.microsoft.com/office/drawing/2014/main" val="20000"/>
                    </a:ext>
                  </a:extLst>
                </a:gridCol>
                <a:gridCol w="739867">
                  <a:extLst>
                    <a:ext uri="{9D8B030D-6E8A-4147-A177-3AD203B41FA5}">
                      <a16:colId xmlns:a16="http://schemas.microsoft.com/office/drawing/2014/main" val="20001"/>
                    </a:ext>
                  </a:extLst>
                </a:gridCol>
                <a:gridCol w="739867">
                  <a:extLst>
                    <a:ext uri="{9D8B030D-6E8A-4147-A177-3AD203B41FA5}">
                      <a16:colId xmlns:a16="http://schemas.microsoft.com/office/drawing/2014/main" val="20002"/>
                    </a:ext>
                  </a:extLst>
                </a:gridCol>
                <a:gridCol w="739867">
                  <a:extLst>
                    <a:ext uri="{9D8B030D-6E8A-4147-A177-3AD203B41FA5}">
                      <a16:colId xmlns:a16="http://schemas.microsoft.com/office/drawing/2014/main" val="20003"/>
                    </a:ext>
                  </a:extLst>
                </a:gridCol>
                <a:gridCol w="739867">
                  <a:extLst>
                    <a:ext uri="{9D8B030D-6E8A-4147-A177-3AD203B41FA5}">
                      <a16:colId xmlns:a16="http://schemas.microsoft.com/office/drawing/2014/main" val="20004"/>
                    </a:ext>
                  </a:extLst>
                </a:gridCol>
              </a:tblGrid>
              <a:tr h="322077">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ja-JP" altLang="en-US" sz="900" b="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年度</a:t>
                      </a:r>
                    </a:p>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900" b="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900" b="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令和</a:t>
                      </a:r>
                      <a:r>
                        <a:rPr kumimoji="1" lang="en-US" altLang="ja-JP" sz="900" b="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a:t>
                      </a:r>
                      <a:endParaRPr kumimoji="1" lang="ja-JP" altLang="en-US" sz="900" b="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36000" marT="0" marB="0" anchor="ctr">
                    <a:lnR>
                      <a:noFill/>
                    </a:lnR>
                    <a:lnB w="12700" cap="flat" cmpd="sng" algn="ctr">
                      <a:solidFill>
                        <a:schemeClr val="accent1"/>
                      </a:solidFill>
                      <a:prstDash val="solid"/>
                      <a:round/>
                      <a:headEnd type="none" w="med" len="med"/>
                      <a:tailEnd type="none" w="med" len="med"/>
                    </a:lnB>
                  </a:tcPr>
                </a:tc>
                <a:tc>
                  <a:txBody>
                    <a:bodyPr/>
                    <a:lstStyle/>
                    <a:p>
                      <a:pPr algn="ctr"/>
                      <a:r>
                        <a:rPr kumimoji="1" lang="ja-JP" altLang="en-US" sz="900" b="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取締出航</a:t>
                      </a:r>
                      <a:endParaRPr kumimoji="1" lang="en-US" altLang="ja-JP" sz="900" b="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algn="ctr"/>
                      <a:r>
                        <a:rPr kumimoji="1" lang="ja-JP" altLang="en-US" sz="900" b="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回数</a:t>
                      </a:r>
                    </a:p>
                  </a:txBody>
                  <a:tcPr marL="36000" marR="36000" marT="0" marB="0" anchor="ctr">
                    <a:lnL>
                      <a:noFill/>
                    </a:lnL>
                    <a:lnR w="12700" cap="flat" cmpd="sng" algn="ctr">
                      <a:noFill/>
                      <a:prstDash val="solid"/>
                      <a:round/>
                      <a:headEnd type="none" w="med" len="med"/>
                      <a:tailEnd type="none" w="med" len="med"/>
                    </a:lnR>
                    <a:lnB w="12700" cap="flat" cmpd="sng" algn="ctr">
                      <a:solidFill>
                        <a:schemeClr val="accent1"/>
                      </a:solidFill>
                      <a:prstDash val="solid"/>
                      <a:round/>
                      <a:headEnd type="none" w="med" len="med"/>
                      <a:tailEnd type="none" w="med" len="med"/>
                    </a:lnB>
                  </a:tcPr>
                </a:tc>
                <a:tc>
                  <a:txBody>
                    <a:bodyPr/>
                    <a:lstStyle/>
                    <a:p>
                      <a:pPr algn="ctr"/>
                      <a:r>
                        <a:rPr kumimoji="1" lang="ja-JP" altLang="en-US" sz="900" b="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夜間・早朝取締回数</a:t>
                      </a:r>
                    </a:p>
                  </a:txBody>
                  <a:tcPr marL="36000" marR="36000" marT="0" marB="0" anchor="ctr">
                    <a:lnL>
                      <a:noFill/>
                    </a:lnL>
                    <a:lnR w="12700" cap="flat" cmpd="sng" algn="ctr">
                      <a:noFill/>
                      <a:prstDash val="solid"/>
                      <a:round/>
                      <a:headEnd type="none" w="med" len="med"/>
                      <a:tailEnd type="none" w="med" len="med"/>
                    </a:lnR>
                    <a:lnB w="12700" cap="flat" cmpd="sng" algn="ctr">
                      <a:solidFill>
                        <a:schemeClr val="accent1"/>
                      </a:solidFill>
                      <a:prstDash val="solid"/>
                      <a:round/>
                      <a:headEnd type="none" w="med" len="med"/>
                      <a:tailEnd type="none" w="med" len="med"/>
                    </a:lnB>
                  </a:tcPr>
                </a:tc>
                <a:tc>
                  <a:txBody>
                    <a:bodyPr/>
                    <a:lstStyle/>
                    <a:p>
                      <a:pPr algn="ctr"/>
                      <a:r>
                        <a:rPr kumimoji="1" lang="ja-JP" altLang="en-US" sz="900" b="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警告・指導</a:t>
                      </a:r>
                      <a:endParaRPr kumimoji="1" lang="en-US" altLang="ja-JP" sz="900" b="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algn="ctr"/>
                      <a:r>
                        <a:rPr kumimoji="1" lang="ja-JP" altLang="en-US" sz="900" b="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件数</a:t>
                      </a:r>
                    </a:p>
                  </a:txBody>
                  <a:tcPr marL="36000" marR="36000" marT="0" marB="0" anchor="ctr">
                    <a:lnL w="12700" cap="flat" cmpd="sng" algn="ctr">
                      <a:noFill/>
                      <a:prstDash val="solid"/>
                      <a:round/>
                      <a:headEnd type="none" w="med" len="med"/>
                      <a:tailEnd type="none" w="med" len="med"/>
                    </a:lnL>
                    <a:lnR>
                      <a:noFill/>
                    </a:lnR>
                    <a:lnB w="12700" cap="flat" cmpd="sng" algn="ctr">
                      <a:solidFill>
                        <a:schemeClr val="accent1"/>
                      </a:solidFill>
                      <a:prstDash val="solid"/>
                      <a:round/>
                      <a:headEnd type="none" w="med" len="med"/>
                      <a:tailEnd type="none" w="med" len="med"/>
                    </a:lnB>
                  </a:tcPr>
                </a:tc>
                <a:tc>
                  <a:txBody>
                    <a:bodyPr/>
                    <a:lstStyle/>
                    <a:p>
                      <a:pPr algn="ctr"/>
                      <a:r>
                        <a:rPr kumimoji="1" lang="ja-JP" altLang="en-US" sz="900" b="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行政</a:t>
                      </a:r>
                      <a:endParaRPr kumimoji="1" lang="en-US" altLang="ja-JP" sz="900" b="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p>
                      <a:pPr algn="ctr"/>
                      <a:r>
                        <a:rPr kumimoji="1" lang="ja-JP" altLang="en-US" sz="900" b="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処分数</a:t>
                      </a:r>
                    </a:p>
                  </a:txBody>
                  <a:tcPr marL="36000" marR="36000" marT="0" marB="0" anchor="ctr">
                    <a:lnL>
                      <a:noFill/>
                    </a:lnL>
                    <a:lnB w="12700" cap="flat" cmpd="sng" algn="ctr">
                      <a:solidFill>
                        <a:schemeClr val="accent1"/>
                      </a:solidFill>
                      <a:prstDash val="solid"/>
                      <a:round/>
                      <a:headEnd type="none" w="med" len="med"/>
                      <a:tailEnd type="none" w="med" len="med"/>
                    </a:lnB>
                  </a:tcPr>
                </a:tc>
                <a:extLst>
                  <a:ext uri="{0D108BD9-81ED-4DB2-BD59-A6C34878D82A}">
                    <a16:rowId xmlns:a16="http://schemas.microsoft.com/office/drawing/2014/main" val="10000"/>
                  </a:ext>
                </a:extLst>
              </a:tr>
              <a:tr h="161038">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9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2</a:t>
                      </a:r>
                    </a:p>
                  </a:txBody>
                  <a:tcPr marL="36000" marR="0" marT="0" marB="0" anchor="ctr">
                    <a:lnR>
                      <a:noFill/>
                    </a:lnR>
                    <a:lnT w="12700" cap="flat" cmpd="sng" algn="ctr">
                      <a:solidFill>
                        <a:schemeClr val="accent1"/>
                      </a:solidFill>
                      <a:prstDash val="solid"/>
                      <a:round/>
                      <a:headEnd type="none" w="med" len="med"/>
                      <a:tailEnd type="none" w="med" len="med"/>
                    </a:lnT>
                  </a:tcPr>
                </a:tc>
                <a:tc>
                  <a:txBody>
                    <a:bodyPr/>
                    <a:lstStyle/>
                    <a:p>
                      <a:pPr marL="85725" marR="0" indent="-85725" algn="ctr" defTabSz="914400" rtl="0" eaLnBrk="1" fontAlgn="auto" latinLnBrk="0" hangingPunct="1">
                        <a:lnSpc>
                          <a:spcPct val="100000"/>
                        </a:lnSpc>
                        <a:spcBef>
                          <a:spcPts val="0"/>
                        </a:spcBef>
                        <a:spcAft>
                          <a:spcPts val="0"/>
                        </a:spcAft>
                        <a:buClrTx/>
                        <a:buSzTx/>
                        <a:buFontTx/>
                        <a:buNone/>
                        <a:tabLst/>
                        <a:defRPr/>
                      </a:pPr>
                      <a:r>
                        <a:rPr kumimoji="1" lang="en-US" altLang="ja-JP" sz="9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187</a:t>
                      </a:r>
                    </a:p>
                  </a:txBody>
                  <a:tcPr marL="36000" marT="0" marB="0" anchor="ctr">
                    <a:lnL>
                      <a:noFill/>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tcPr>
                </a:tc>
                <a:tc>
                  <a:txBody>
                    <a:bodyPr/>
                    <a:lstStyle/>
                    <a:p>
                      <a:pPr marL="85725" marR="0" indent="-85725" algn="ctr" defTabSz="914400" rtl="0" eaLnBrk="1" fontAlgn="auto" latinLnBrk="0" hangingPunct="1">
                        <a:lnSpc>
                          <a:spcPct val="100000"/>
                        </a:lnSpc>
                        <a:spcBef>
                          <a:spcPts val="0"/>
                        </a:spcBef>
                        <a:spcAft>
                          <a:spcPts val="0"/>
                        </a:spcAft>
                        <a:buClrTx/>
                        <a:buSzTx/>
                        <a:buFontTx/>
                        <a:buNone/>
                        <a:tabLst/>
                        <a:defRPr/>
                      </a:pPr>
                      <a:r>
                        <a:rPr kumimoji="1" lang="en-US" altLang="ja-JP" sz="9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39</a:t>
                      </a:r>
                    </a:p>
                  </a:txBody>
                  <a:tcPr marL="36000" marT="0" marB="0" anchor="ctr">
                    <a:lnL>
                      <a:noFill/>
                    </a:lnL>
                    <a:lnR w="12700" cap="flat" cmpd="sng" algn="ctr">
                      <a:noFill/>
                      <a:prstDash val="solid"/>
                      <a:round/>
                      <a:headEnd type="none" w="med" len="med"/>
                      <a:tailEnd type="none" w="med" len="med"/>
                    </a:lnR>
                    <a:lnT w="12700" cap="flat" cmpd="sng" algn="ctr">
                      <a:solidFill>
                        <a:schemeClr val="accent1"/>
                      </a:solidFill>
                      <a:prstDash val="solid"/>
                      <a:round/>
                      <a:headEnd type="none" w="med" len="med"/>
                      <a:tailEnd type="none" w="med" len="med"/>
                    </a:lnT>
                  </a:tcPr>
                </a:tc>
                <a:tc>
                  <a:txBody>
                    <a:bodyPr/>
                    <a:lstStyle/>
                    <a:p>
                      <a:pPr marL="85725" marR="0" indent="-85725" algn="ctr" defTabSz="914400" rtl="0" eaLnBrk="1" fontAlgn="auto" latinLnBrk="0" hangingPunct="1">
                        <a:lnSpc>
                          <a:spcPct val="100000"/>
                        </a:lnSpc>
                        <a:spcBef>
                          <a:spcPts val="0"/>
                        </a:spcBef>
                        <a:spcAft>
                          <a:spcPts val="0"/>
                        </a:spcAft>
                        <a:buClrTx/>
                        <a:buSzTx/>
                        <a:buFontTx/>
                        <a:buNone/>
                        <a:tabLst/>
                        <a:defRPr/>
                      </a:pPr>
                      <a:r>
                        <a:rPr kumimoji="1" lang="en-US" altLang="ja-JP" sz="9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21</a:t>
                      </a:r>
                      <a:endParaRPr kumimoji="1" lang="ja-JP" altLang="en-US" sz="9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txBody>
                  <a:tcPr marL="36000" marT="0" marB="0" anchor="ctr">
                    <a:lnL w="12700" cap="flat" cmpd="sng" algn="ctr">
                      <a:noFill/>
                      <a:prstDash val="solid"/>
                      <a:round/>
                      <a:headEnd type="none" w="med" len="med"/>
                      <a:tailEnd type="none" w="med" len="med"/>
                    </a:lnL>
                    <a:lnR>
                      <a:noFill/>
                    </a:lnR>
                    <a:lnT w="12700" cap="flat" cmpd="sng" algn="ctr">
                      <a:solidFill>
                        <a:schemeClr val="accent1"/>
                      </a:solidFill>
                      <a:prstDash val="solid"/>
                      <a:round/>
                      <a:headEnd type="none" w="med" len="med"/>
                      <a:tailEnd type="none" w="med" len="med"/>
                    </a:lnT>
                  </a:tcPr>
                </a:tc>
                <a:tc>
                  <a:txBody>
                    <a:bodyPr/>
                    <a:lstStyle/>
                    <a:p>
                      <a:pPr marL="85725" marR="0" indent="-85725" algn="ctr" defTabSz="914400" rtl="0" eaLnBrk="1" fontAlgn="auto" latinLnBrk="0" hangingPunct="1">
                        <a:lnSpc>
                          <a:spcPct val="100000"/>
                        </a:lnSpc>
                        <a:spcBef>
                          <a:spcPts val="0"/>
                        </a:spcBef>
                        <a:spcAft>
                          <a:spcPts val="0"/>
                        </a:spcAft>
                        <a:buClrTx/>
                        <a:buSzTx/>
                        <a:buFontTx/>
                        <a:buNone/>
                        <a:tabLst/>
                        <a:defRPr/>
                      </a:pPr>
                      <a:r>
                        <a:rPr kumimoji="1" lang="en-US" altLang="ja-JP" sz="9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1</a:t>
                      </a:r>
                      <a:endParaRPr kumimoji="1" lang="ja-JP" altLang="en-US" sz="9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txBody>
                  <a:tcPr marL="36000" marT="0" marB="0" anchor="ctr">
                    <a:lnL>
                      <a:noFill/>
                    </a:lnL>
                    <a:lnT w="12700" cap="flat" cmpd="sng" algn="ctr">
                      <a:solidFill>
                        <a:schemeClr val="accent1"/>
                      </a:solidFill>
                      <a:prstDash val="solid"/>
                      <a:round/>
                      <a:headEnd type="none" w="med" len="med"/>
                      <a:tailEnd type="none" w="med" len="med"/>
                    </a:lnT>
                  </a:tcPr>
                </a:tc>
                <a:extLst>
                  <a:ext uri="{0D108BD9-81ED-4DB2-BD59-A6C34878D82A}">
                    <a16:rowId xmlns:a16="http://schemas.microsoft.com/office/drawing/2014/main" val="10001"/>
                  </a:ext>
                </a:extLst>
              </a:tr>
              <a:tr h="161038">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ja-JP" altLang="en-US" sz="9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３</a:t>
                      </a:r>
                      <a:endParaRPr kumimoji="1" lang="en-US" altLang="ja-JP" sz="9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0" marT="0" marB="0" anchor="ctr">
                    <a:lnR>
                      <a:noFill/>
                    </a:lnR>
                  </a:tcPr>
                </a:tc>
                <a:tc>
                  <a:txBody>
                    <a:bodyPr/>
                    <a:lstStyle/>
                    <a:p>
                      <a:pPr marL="85725" marR="0" indent="-85725" algn="ctr" defTabSz="914400" rtl="0" eaLnBrk="1" fontAlgn="auto" latinLnBrk="0" hangingPunct="1">
                        <a:lnSpc>
                          <a:spcPct val="100000"/>
                        </a:lnSpc>
                        <a:spcBef>
                          <a:spcPts val="0"/>
                        </a:spcBef>
                        <a:spcAft>
                          <a:spcPts val="0"/>
                        </a:spcAft>
                        <a:buClrTx/>
                        <a:buSzTx/>
                        <a:buFontTx/>
                        <a:buNone/>
                        <a:tabLst/>
                        <a:defRPr/>
                      </a:pPr>
                      <a:r>
                        <a:rPr kumimoji="1" lang="en-US" altLang="ja-JP" sz="9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196</a:t>
                      </a:r>
                    </a:p>
                  </a:txBody>
                  <a:tcPr marL="36000" marT="0" marB="0" anchor="ctr">
                    <a:lnL>
                      <a:noFill/>
                    </a:lnL>
                    <a:lnR w="12700" cap="flat" cmpd="sng" algn="ctr">
                      <a:noFill/>
                      <a:prstDash val="solid"/>
                      <a:round/>
                      <a:headEnd type="none" w="med" len="med"/>
                      <a:tailEnd type="none" w="med" len="med"/>
                    </a:lnR>
                  </a:tcPr>
                </a:tc>
                <a:tc>
                  <a:txBody>
                    <a:bodyPr/>
                    <a:lstStyle/>
                    <a:p>
                      <a:pPr marL="85725" marR="0" indent="-85725" algn="ctr" defTabSz="914400" rtl="0" eaLnBrk="1" fontAlgn="auto" latinLnBrk="0" hangingPunct="1">
                        <a:lnSpc>
                          <a:spcPct val="100000"/>
                        </a:lnSpc>
                        <a:spcBef>
                          <a:spcPts val="0"/>
                        </a:spcBef>
                        <a:spcAft>
                          <a:spcPts val="0"/>
                        </a:spcAft>
                        <a:buClrTx/>
                        <a:buSzTx/>
                        <a:buFontTx/>
                        <a:buNone/>
                        <a:tabLst/>
                        <a:defRPr/>
                      </a:pPr>
                      <a:r>
                        <a:rPr kumimoji="1" lang="en-US" altLang="ja-JP" sz="9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42</a:t>
                      </a:r>
                    </a:p>
                  </a:txBody>
                  <a:tcPr marL="36000" marT="0" marB="0" anchor="ctr">
                    <a:lnL>
                      <a:noFill/>
                    </a:lnL>
                    <a:lnR w="12700" cap="flat" cmpd="sng" algn="ctr">
                      <a:noFill/>
                      <a:prstDash val="solid"/>
                      <a:round/>
                      <a:headEnd type="none" w="med" len="med"/>
                      <a:tailEnd type="none" w="med" len="med"/>
                    </a:lnR>
                  </a:tcPr>
                </a:tc>
                <a:tc>
                  <a:txBody>
                    <a:bodyPr/>
                    <a:lstStyle/>
                    <a:p>
                      <a:pPr marL="85725" marR="0" indent="-85725" algn="ctr" defTabSz="914400" rtl="0" eaLnBrk="1" fontAlgn="auto" latinLnBrk="0" hangingPunct="1">
                        <a:lnSpc>
                          <a:spcPct val="100000"/>
                        </a:lnSpc>
                        <a:spcBef>
                          <a:spcPts val="0"/>
                        </a:spcBef>
                        <a:spcAft>
                          <a:spcPts val="0"/>
                        </a:spcAft>
                        <a:buClrTx/>
                        <a:buSzTx/>
                        <a:buFontTx/>
                        <a:buNone/>
                        <a:tabLst/>
                        <a:defRPr/>
                      </a:pPr>
                      <a:r>
                        <a:rPr kumimoji="1" lang="en-US" altLang="ja-JP" sz="9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33</a:t>
                      </a:r>
                      <a:endParaRPr kumimoji="1" lang="ja-JP" altLang="en-US" sz="9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txBody>
                  <a:tcPr marL="36000" marT="0" marB="0" anchor="ctr">
                    <a:lnL w="12700" cap="flat" cmpd="sng" algn="ctr">
                      <a:noFill/>
                      <a:prstDash val="solid"/>
                      <a:round/>
                      <a:headEnd type="none" w="med" len="med"/>
                      <a:tailEnd type="none" w="med" len="med"/>
                    </a:lnL>
                    <a:lnR>
                      <a:noFill/>
                    </a:lnR>
                  </a:tcPr>
                </a:tc>
                <a:tc>
                  <a:txBody>
                    <a:bodyPr/>
                    <a:lstStyle/>
                    <a:p>
                      <a:pPr marL="85725" marR="0" indent="-85725" algn="ctr" defTabSz="914400" rtl="0" eaLnBrk="1" fontAlgn="auto" latinLnBrk="0" hangingPunct="1">
                        <a:lnSpc>
                          <a:spcPct val="100000"/>
                        </a:lnSpc>
                        <a:spcBef>
                          <a:spcPts val="0"/>
                        </a:spcBef>
                        <a:spcAft>
                          <a:spcPts val="0"/>
                        </a:spcAft>
                        <a:buClrTx/>
                        <a:buSzTx/>
                        <a:buFontTx/>
                        <a:buNone/>
                        <a:tabLst/>
                        <a:defRPr/>
                      </a:pPr>
                      <a:r>
                        <a:rPr kumimoji="1" lang="en-US" altLang="ja-JP" sz="9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1</a:t>
                      </a:r>
                      <a:endParaRPr kumimoji="1" lang="ja-JP" altLang="en-US" sz="9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txBody>
                  <a:tcPr marL="36000" marT="0" marB="0" anchor="ctr">
                    <a:lnL>
                      <a:noFill/>
                    </a:lnL>
                  </a:tcPr>
                </a:tc>
                <a:extLst>
                  <a:ext uri="{0D108BD9-81ED-4DB2-BD59-A6C34878D82A}">
                    <a16:rowId xmlns:a16="http://schemas.microsoft.com/office/drawing/2014/main" val="10002"/>
                  </a:ext>
                </a:extLst>
              </a:tr>
              <a:tr h="161038">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ja-JP" altLang="en-US" sz="8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４</a:t>
                      </a:r>
                      <a:endParaRPr kumimoji="1" lang="en-US" altLang="ja-JP" sz="8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0" marT="0" marB="0" anchor="ctr">
                    <a:lnR>
                      <a:noFill/>
                    </a:lnR>
                  </a:tcPr>
                </a:tc>
                <a:tc>
                  <a:txBody>
                    <a:bodyPr/>
                    <a:lstStyle/>
                    <a:p>
                      <a:pPr marL="85725" marR="0" indent="-85725" algn="ctr" defTabSz="914400" rtl="0" eaLnBrk="1" fontAlgn="auto" latinLnBrk="0" hangingPunct="1">
                        <a:lnSpc>
                          <a:spcPct val="100000"/>
                        </a:lnSpc>
                        <a:spcBef>
                          <a:spcPts val="0"/>
                        </a:spcBef>
                        <a:spcAft>
                          <a:spcPts val="0"/>
                        </a:spcAft>
                        <a:buClrTx/>
                        <a:buSzTx/>
                        <a:buFontTx/>
                        <a:buNone/>
                        <a:tabLst/>
                        <a:defRPr/>
                      </a:pPr>
                      <a:r>
                        <a:rPr kumimoji="1" lang="en-US" altLang="ja-JP" sz="9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114</a:t>
                      </a:r>
                    </a:p>
                  </a:txBody>
                  <a:tcPr marL="36000" marT="0" marB="0" anchor="ctr">
                    <a:lnL>
                      <a:noFill/>
                    </a:lnL>
                    <a:lnR w="12700" cap="flat" cmpd="sng" algn="ctr">
                      <a:noFill/>
                      <a:prstDash val="solid"/>
                      <a:round/>
                      <a:headEnd type="none" w="med" len="med"/>
                      <a:tailEnd type="none" w="med" len="med"/>
                    </a:lnR>
                  </a:tcPr>
                </a:tc>
                <a:tc>
                  <a:txBody>
                    <a:bodyPr/>
                    <a:lstStyle/>
                    <a:p>
                      <a:pPr marL="85725" marR="0" indent="-85725" algn="ctr" defTabSz="914400" rtl="0" eaLnBrk="1" fontAlgn="auto" latinLnBrk="0" hangingPunct="1">
                        <a:lnSpc>
                          <a:spcPct val="100000"/>
                        </a:lnSpc>
                        <a:spcBef>
                          <a:spcPts val="0"/>
                        </a:spcBef>
                        <a:spcAft>
                          <a:spcPts val="0"/>
                        </a:spcAft>
                        <a:buClrTx/>
                        <a:buSzTx/>
                        <a:buFontTx/>
                        <a:buNone/>
                        <a:tabLst/>
                        <a:defRPr/>
                      </a:pPr>
                      <a:r>
                        <a:rPr kumimoji="1" lang="en-US" altLang="ja-JP" sz="9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22</a:t>
                      </a:r>
                    </a:p>
                  </a:txBody>
                  <a:tcPr marL="36000" marT="0" marB="0" anchor="ctr">
                    <a:lnL>
                      <a:noFill/>
                    </a:lnL>
                    <a:lnR w="12700" cap="flat" cmpd="sng" algn="ctr">
                      <a:noFill/>
                      <a:prstDash val="solid"/>
                      <a:round/>
                      <a:headEnd type="none" w="med" len="med"/>
                      <a:tailEnd type="none" w="med" len="med"/>
                    </a:lnR>
                  </a:tcPr>
                </a:tc>
                <a:tc>
                  <a:txBody>
                    <a:bodyPr/>
                    <a:lstStyle/>
                    <a:p>
                      <a:pPr marL="85725" marR="0" indent="-85725" algn="ctr" defTabSz="914400" rtl="0" eaLnBrk="1" fontAlgn="auto" latinLnBrk="0" hangingPunct="1">
                        <a:lnSpc>
                          <a:spcPct val="100000"/>
                        </a:lnSpc>
                        <a:spcBef>
                          <a:spcPts val="0"/>
                        </a:spcBef>
                        <a:spcAft>
                          <a:spcPts val="0"/>
                        </a:spcAft>
                        <a:buClrTx/>
                        <a:buSzTx/>
                        <a:buFontTx/>
                        <a:buNone/>
                        <a:tabLst/>
                        <a:defRPr/>
                      </a:pPr>
                      <a:r>
                        <a:rPr kumimoji="1" lang="en-US" altLang="ja-JP" sz="9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23</a:t>
                      </a:r>
                      <a:endParaRPr kumimoji="1" lang="ja-JP" altLang="en-US" sz="9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txBody>
                  <a:tcPr marL="36000" marT="0" marB="0" anchor="ctr">
                    <a:lnL w="12700" cap="flat" cmpd="sng" algn="ctr">
                      <a:noFill/>
                      <a:prstDash val="solid"/>
                      <a:round/>
                      <a:headEnd type="none" w="med" len="med"/>
                      <a:tailEnd type="none" w="med" len="med"/>
                    </a:lnL>
                    <a:lnR>
                      <a:noFill/>
                    </a:lnR>
                  </a:tcPr>
                </a:tc>
                <a:tc>
                  <a:txBody>
                    <a:bodyPr/>
                    <a:lstStyle/>
                    <a:p>
                      <a:pPr marL="85725" marR="0" indent="-85725" algn="ctr" defTabSz="914400" rtl="0" eaLnBrk="1" fontAlgn="auto" latinLnBrk="0" hangingPunct="1">
                        <a:lnSpc>
                          <a:spcPct val="100000"/>
                        </a:lnSpc>
                        <a:spcBef>
                          <a:spcPts val="0"/>
                        </a:spcBef>
                        <a:spcAft>
                          <a:spcPts val="0"/>
                        </a:spcAft>
                        <a:buClrTx/>
                        <a:buSzTx/>
                        <a:buFontTx/>
                        <a:buNone/>
                        <a:tabLst/>
                        <a:defRPr/>
                      </a:pPr>
                      <a:r>
                        <a:rPr kumimoji="1" lang="en-US" altLang="ja-JP" sz="9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0</a:t>
                      </a:r>
                      <a:endParaRPr kumimoji="1" lang="ja-JP" altLang="en-US" sz="9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txBody>
                  <a:tcPr marL="36000" marT="0" marB="0" anchor="ctr">
                    <a:lnL>
                      <a:noFill/>
                    </a:lnL>
                  </a:tcPr>
                </a:tc>
                <a:extLst>
                  <a:ext uri="{0D108BD9-81ED-4DB2-BD59-A6C34878D82A}">
                    <a16:rowId xmlns:a16="http://schemas.microsoft.com/office/drawing/2014/main" val="4197554814"/>
                  </a:ext>
                </a:extLst>
              </a:tr>
              <a:tr h="161038">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ja-JP" altLang="en-US" sz="8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５</a:t>
                      </a:r>
                      <a:endParaRPr kumimoji="1" lang="en-US" altLang="ja-JP" sz="800" dirty="0">
                        <a:solidFill>
                          <a:schemeClr val="tx1"/>
                        </a:solidFill>
                        <a:latin typeface="Meiryo UI" panose="020B0604030504040204" pitchFamily="50" charset="-128"/>
                        <a:ea typeface="Meiryo UI" panose="020B0604030504040204" pitchFamily="50" charset="-128"/>
                        <a:cs typeface="Meiryo UI" panose="020B0604030504040204" pitchFamily="50" charset="-128"/>
                      </a:endParaRPr>
                    </a:p>
                  </a:txBody>
                  <a:tcPr marL="36000" marR="0" marT="0" marB="0" anchor="ctr">
                    <a:lnR>
                      <a:noFill/>
                    </a:lnR>
                  </a:tcPr>
                </a:tc>
                <a:tc>
                  <a:txBody>
                    <a:bodyPr/>
                    <a:lstStyle/>
                    <a:p>
                      <a:pPr marL="85725" marR="0" indent="-85725" algn="ctr" defTabSz="914400" rtl="0" eaLnBrk="1" fontAlgn="auto" latinLnBrk="0" hangingPunct="1">
                        <a:lnSpc>
                          <a:spcPct val="100000"/>
                        </a:lnSpc>
                        <a:spcBef>
                          <a:spcPts val="0"/>
                        </a:spcBef>
                        <a:spcAft>
                          <a:spcPts val="0"/>
                        </a:spcAft>
                        <a:buClrTx/>
                        <a:buSzTx/>
                        <a:buFontTx/>
                        <a:buNone/>
                        <a:tabLst/>
                        <a:defRPr/>
                      </a:pPr>
                      <a:r>
                        <a:rPr kumimoji="1" lang="en-US" altLang="ja-JP" sz="9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147</a:t>
                      </a:r>
                    </a:p>
                  </a:txBody>
                  <a:tcPr marL="36000" marT="0" marB="0" anchor="ctr">
                    <a:lnL>
                      <a:noFill/>
                    </a:lnL>
                    <a:lnR w="12700" cap="flat" cmpd="sng" algn="ctr">
                      <a:noFill/>
                      <a:prstDash val="solid"/>
                      <a:round/>
                      <a:headEnd type="none" w="med" len="med"/>
                      <a:tailEnd type="none" w="med" len="med"/>
                    </a:lnR>
                  </a:tcPr>
                </a:tc>
                <a:tc>
                  <a:txBody>
                    <a:bodyPr/>
                    <a:lstStyle/>
                    <a:p>
                      <a:pPr marL="85725" marR="0" indent="-85725" algn="ctr" defTabSz="914400" rtl="0" eaLnBrk="1" fontAlgn="auto" latinLnBrk="0" hangingPunct="1">
                        <a:lnSpc>
                          <a:spcPct val="100000"/>
                        </a:lnSpc>
                        <a:spcBef>
                          <a:spcPts val="0"/>
                        </a:spcBef>
                        <a:spcAft>
                          <a:spcPts val="0"/>
                        </a:spcAft>
                        <a:buClrTx/>
                        <a:buSzTx/>
                        <a:buFontTx/>
                        <a:buNone/>
                        <a:tabLst/>
                        <a:defRPr/>
                      </a:pPr>
                      <a:r>
                        <a:rPr kumimoji="1" lang="en-US" altLang="ja-JP" sz="9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32</a:t>
                      </a:r>
                    </a:p>
                  </a:txBody>
                  <a:tcPr marL="36000" marT="0" marB="0" anchor="ctr">
                    <a:lnL>
                      <a:noFill/>
                    </a:lnL>
                    <a:lnR w="12700" cap="flat" cmpd="sng" algn="ctr">
                      <a:noFill/>
                      <a:prstDash val="solid"/>
                      <a:round/>
                      <a:headEnd type="none" w="med" len="med"/>
                      <a:tailEnd type="none" w="med" len="med"/>
                    </a:lnR>
                  </a:tcPr>
                </a:tc>
                <a:tc>
                  <a:txBody>
                    <a:bodyPr/>
                    <a:lstStyle/>
                    <a:p>
                      <a:pPr marL="85725" marR="0" indent="-85725" algn="ctr" defTabSz="914400" rtl="0" eaLnBrk="1" fontAlgn="auto" latinLnBrk="0" hangingPunct="1">
                        <a:lnSpc>
                          <a:spcPct val="100000"/>
                        </a:lnSpc>
                        <a:spcBef>
                          <a:spcPts val="0"/>
                        </a:spcBef>
                        <a:spcAft>
                          <a:spcPts val="0"/>
                        </a:spcAft>
                        <a:buClrTx/>
                        <a:buSzTx/>
                        <a:buFontTx/>
                        <a:buNone/>
                        <a:tabLst/>
                        <a:defRPr/>
                      </a:pPr>
                      <a:r>
                        <a:rPr kumimoji="1" lang="en-US" altLang="ja-JP" sz="9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20</a:t>
                      </a:r>
                    </a:p>
                  </a:txBody>
                  <a:tcPr marL="36000" marT="0" marB="0" anchor="ctr">
                    <a:lnL w="12700" cap="flat" cmpd="sng" algn="ctr">
                      <a:noFill/>
                      <a:prstDash val="solid"/>
                      <a:round/>
                      <a:headEnd type="none" w="med" len="med"/>
                      <a:tailEnd type="none" w="med" len="med"/>
                    </a:lnL>
                    <a:lnR>
                      <a:noFill/>
                    </a:lnR>
                  </a:tcPr>
                </a:tc>
                <a:tc>
                  <a:txBody>
                    <a:bodyPr/>
                    <a:lstStyle/>
                    <a:p>
                      <a:pPr marL="85725" marR="0" indent="-85725" algn="ctr" defTabSz="914400" rtl="0" eaLnBrk="1" fontAlgn="auto" latinLnBrk="0" hangingPunct="1">
                        <a:lnSpc>
                          <a:spcPct val="100000"/>
                        </a:lnSpc>
                        <a:spcBef>
                          <a:spcPts val="0"/>
                        </a:spcBef>
                        <a:spcAft>
                          <a:spcPts val="0"/>
                        </a:spcAft>
                        <a:buClrTx/>
                        <a:buSzTx/>
                        <a:buFontTx/>
                        <a:buNone/>
                        <a:tabLst/>
                        <a:defRPr/>
                      </a:pPr>
                      <a:r>
                        <a:rPr kumimoji="1" lang="en-US" altLang="ja-JP" sz="9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1</a:t>
                      </a:r>
                    </a:p>
                  </a:txBody>
                  <a:tcPr marL="36000" marT="0" marB="0" anchor="ctr">
                    <a:lnL>
                      <a:noFill/>
                    </a:lnL>
                  </a:tcPr>
                </a:tc>
                <a:extLst>
                  <a:ext uri="{0D108BD9-81ED-4DB2-BD59-A6C34878D82A}">
                    <a16:rowId xmlns:a16="http://schemas.microsoft.com/office/drawing/2014/main" val="602954336"/>
                  </a:ext>
                </a:extLst>
              </a:tr>
              <a:tr h="161038">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8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6</a:t>
                      </a:r>
                    </a:p>
                  </a:txBody>
                  <a:tcPr marL="36000" marR="0" marT="0" marB="0" anchor="ctr">
                    <a:lnR>
                      <a:noFill/>
                    </a:lnR>
                  </a:tcPr>
                </a:tc>
                <a:tc>
                  <a:txBody>
                    <a:bodyPr/>
                    <a:lstStyle/>
                    <a:p>
                      <a:pPr marL="85725" marR="0" indent="-85725" algn="ctr" defTabSz="914400" rtl="0" eaLnBrk="1" fontAlgn="auto" latinLnBrk="0" hangingPunct="1">
                        <a:lnSpc>
                          <a:spcPct val="100000"/>
                        </a:lnSpc>
                        <a:spcBef>
                          <a:spcPts val="0"/>
                        </a:spcBef>
                        <a:spcAft>
                          <a:spcPts val="0"/>
                        </a:spcAft>
                        <a:buClrTx/>
                        <a:buSzTx/>
                        <a:buFontTx/>
                        <a:buNone/>
                        <a:tabLst/>
                        <a:defRPr/>
                      </a:pPr>
                      <a:r>
                        <a:rPr kumimoji="1" lang="en-US" altLang="ja-JP" sz="9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171</a:t>
                      </a:r>
                    </a:p>
                  </a:txBody>
                  <a:tcPr marL="36000" marT="0" marB="0" anchor="ctr">
                    <a:lnL>
                      <a:noFill/>
                    </a:lnL>
                    <a:lnR w="12700" cap="flat" cmpd="sng" algn="ctr">
                      <a:noFill/>
                      <a:prstDash val="solid"/>
                      <a:round/>
                      <a:headEnd type="none" w="med" len="med"/>
                      <a:tailEnd type="none" w="med" len="med"/>
                    </a:lnR>
                  </a:tcPr>
                </a:tc>
                <a:tc>
                  <a:txBody>
                    <a:bodyPr/>
                    <a:lstStyle/>
                    <a:p>
                      <a:pPr marL="85725" marR="0" indent="-85725" algn="ctr" defTabSz="914400" rtl="0" eaLnBrk="1" fontAlgn="auto" latinLnBrk="0" hangingPunct="1">
                        <a:lnSpc>
                          <a:spcPct val="100000"/>
                        </a:lnSpc>
                        <a:spcBef>
                          <a:spcPts val="0"/>
                        </a:spcBef>
                        <a:spcAft>
                          <a:spcPts val="0"/>
                        </a:spcAft>
                        <a:buClrTx/>
                        <a:buSzTx/>
                        <a:buFontTx/>
                        <a:buNone/>
                        <a:tabLst/>
                        <a:defRPr/>
                      </a:pPr>
                      <a:r>
                        <a:rPr kumimoji="1" lang="en-US" altLang="ja-JP" sz="9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39</a:t>
                      </a:r>
                    </a:p>
                  </a:txBody>
                  <a:tcPr marL="36000" marT="0" marB="0" anchor="ctr">
                    <a:lnL>
                      <a:noFill/>
                    </a:lnL>
                    <a:lnR w="12700" cap="flat" cmpd="sng" algn="ctr">
                      <a:noFill/>
                      <a:prstDash val="solid"/>
                      <a:round/>
                      <a:headEnd type="none" w="med" len="med"/>
                      <a:tailEnd type="none" w="med" len="med"/>
                    </a:lnR>
                  </a:tcPr>
                </a:tc>
                <a:tc>
                  <a:txBody>
                    <a:bodyPr/>
                    <a:lstStyle/>
                    <a:p>
                      <a:pPr marL="85725" marR="0" indent="-85725" algn="ctr" defTabSz="914400" rtl="0" eaLnBrk="1" fontAlgn="auto" latinLnBrk="0" hangingPunct="1">
                        <a:lnSpc>
                          <a:spcPct val="100000"/>
                        </a:lnSpc>
                        <a:spcBef>
                          <a:spcPts val="0"/>
                        </a:spcBef>
                        <a:spcAft>
                          <a:spcPts val="0"/>
                        </a:spcAft>
                        <a:buClrTx/>
                        <a:buSzTx/>
                        <a:buFontTx/>
                        <a:buNone/>
                        <a:tabLst/>
                        <a:defRPr/>
                      </a:pPr>
                      <a:r>
                        <a:rPr kumimoji="1" lang="en-US" altLang="ja-JP" sz="9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56</a:t>
                      </a:r>
                    </a:p>
                  </a:txBody>
                  <a:tcPr marL="36000" marT="0" marB="0" anchor="ctr">
                    <a:lnL w="12700" cap="flat" cmpd="sng" algn="ctr">
                      <a:noFill/>
                      <a:prstDash val="solid"/>
                      <a:round/>
                      <a:headEnd type="none" w="med" len="med"/>
                      <a:tailEnd type="none" w="med" len="med"/>
                    </a:lnL>
                    <a:lnR>
                      <a:noFill/>
                    </a:lnR>
                  </a:tcPr>
                </a:tc>
                <a:tc>
                  <a:txBody>
                    <a:bodyPr/>
                    <a:lstStyle/>
                    <a:p>
                      <a:pPr marL="85725" marR="0" indent="-85725" algn="ctr" defTabSz="914400" rtl="0" eaLnBrk="1" fontAlgn="auto" latinLnBrk="0" hangingPunct="1">
                        <a:lnSpc>
                          <a:spcPct val="100000"/>
                        </a:lnSpc>
                        <a:spcBef>
                          <a:spcPts val="0"/>
                        </a:spcBef>
                        <a:spcAft>
                          <a:spcPts val="0"/>
                        </a:spcAft>
                        <a:buClrTx/>
                        <a:buSzTx/>
                        <a:buFontTx/>
                        <a:buNone/>
                        <a:tabLst/>
                        <a:defRPr/>
                      </a:pPr>
                      <a:r>
                        <a:rPr kumimoji="1" lang="en-US" altLang="ja-JP" sz="9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2</a:t>
                      </a:r>
                    </a:p>
                  </a:txBody>
                  <a:tcPr marL="36000" marT="0" marB="0" anchor="ctr">
                    <a:lnL>
                      <a:noFill/>
                    </a:lnL>
                  </a:tcPr>
                </a:tc>
                <a:extLst>
                  <a:ext uri="{0D108BD9-81ED-4DB2-BD59-A6C34878D82A}">
                    <a16:rowId xmlns:a16="http://schemas.microsoft.com/office/drawing/2014/main" val="2563847976"/>
                  </a:ext>
                </a:extLst>
              </a:tr>
              <a:tr h="161038">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1" lang="en-US" altLang="ja-JP" sz="8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7</a:t>
                      </a:r>
                    </a:p>
                  </a:txBody>
                  <a:tcPr marL="36000" marR="0" marT="0" marB="0" anchor="ctr">
                    <a:lnR>
                      <a:noFill/>
                    </a:lnR>
                    <a:lnB w="12700" cap="flat" cmpd="sng" algn="ctr">
                      <a:solidFill>
                        <a:schemeClr val="accent1"/>
                      </a:solidFill>
                      <a:prstDash val="solid"/>
                      <a:round/>
                      <a:headEnd type="none" w="med" len="med"/>
                      <a:tailEnd type="none" w="med" len="med"/>
                    </a:lnB>
                  </a:tcPr>
                </a:tc>
                <a:tc>
                  <a:txBody>
                    <a:bodyPr/>
                    <a:lstStyle/>
                    <a:p>
                      <a:pPr marL="85725" marR="0" indent="-85725" algn="ctr" defTabSz="914400" rtl="0" eaLnBrk="1" fontAlgn="auto" latinLnBrk="0" hangingPunct="1">
                        <a:lnSpc>
                          <a:spcPct val="100000"/>
                        </a:lnSpc>
                        <a:spcBef>
                          <a:spcPts val="0"/>
                        </a:spcBef>
                        <a:spcAft>
                          <a:spcPts val="0"/>
                        </a:spcAft>
                        <a:buClrTx/>
                        <a:buSzTx/>
                        <a:buFontTx/>
                        <a:buNone/>
                        <a:tabLst/>
                        <a:defRPr/>
                      </a:pPr>
                      <a:r>
                        <a:rPr kumimoji="1" lang="en-US" altLang="ja-JP" sz="9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191</a:t>
                      </a:r>
                    </a:p>
                  </a:txBody>
                  <a:tcPr marL="36000" marT="0" marB="0" anchor="ctr">
                    <a:lnL>
                      <a:noFill/>
                    </a:lnL>
                    <a:lnR w="12700" cap="flat" cmpd="sng" algn="ctr">
                      <a:noFill/>
                      <a:prstDash val="solid"/>
                      <a:round/>
                      <a:headEnd type="none" w="med" len="med"/>
                      <a:tailEnd type="none" w="med" len="med"/>
                    </a:lnR>
                    <a:lnB w="12700" cap="flat" cmpd="sng" algn="ctr">
                      <a:solidFill>
                        <a:schemeClr val="accent1"/>
                      </a:solidFill>
                      <a:prstDash val="solid"/>
                      <a:round/>
                      <a:headEnd type="none" w="med" len="med"/>
                      <a:tailEnd type="none" w="med" len="med"/>
                    </a:lnB>
                  </a:tcPr>
                </a:tc>
                <a:tc>
                  <a:txBody>
                    <a:bodyPr/>
                    <a:lstStyle/>
                    <a:p>
                      <a:pPr marL="85725" marR="0" indent="-85725" algn="ctr" defTabSz="914400" rtl="0" eaLnBrk="1" fontAlgn="auto" latinLnBrk="0" hangingPunct="1">
                        <a:lnSpc>
                          <a:spcPct val="100000"/>
                        </a:lnSpc>
                        <a:spcBef>
                          <a:spcPts val="0"/>
                        </a:spcBef>
                        <a:spcAft>
                          <a:spcPts val="0"/>
                        </a:spcAft>
                        <a:buClrTx/>
                        <a:buSzTx/>
                        <a:buFontTx/>
                        <a:buNone/>
                        <a:tabLst/>
                        <a:defRPr/>
                      </a:pPr>
                      <a:r>
                        <a:rPr kumimoji="1" lang="en-US" altLang="ja-JP" sz="9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44</a:t>
                      </a:r>
                    </a:p>
                  </a:txBody>
                  <a:tcPr marL="36000" marT="0" marB="0" anchor="ctr">
                    <a:lnL>
                      <a:noFill/>
                    </a:lnL>
                    <a:lnR w="12700" cap="flat" cmpd="sng" algn="ctr">
                      <a:noFill/>
                      <a:prstDash val="solid"/>
                      <a:round/>
                      <a:headEnd type="none" w="med" len="med"/>
                      <a:tailEnd type="none" w="med" len="med"/>
                    </a:lnR>
                    <a:lnB w="12700" cap="flat" cmpd="sng" algn="ctr">
                      <a:solidFill>
                        <a:schemeClr val="accent1"/>
                      </a:solidFill>
                      <a:prstDash val="solid"/>
                      <a:round/>
                      <a:headEnd type="none" w="med" len="med"/>
                      <a:tailEnd type="none" w="med" len="med"/>
                    </a:lnB>
                  </a:tcPr>
                </a:tc>
                <a:tc>
                  <a:txBody>
                    <a:bodyPr/>
                    <a:lstStyle/>
                    <a:p>
                      <a:pPr marL="85725" marR="0" indent="-85725" algn="ctr" defTabSz="914400" rtl="0" eaLnBrk="1" fontAlgn="auto" latinLnBrk="0" hangingPunct="1">
                        <a:lnSpc>
                          <a:spcPct val="100000"/>
                        </a:lnSpc>
                        <a:spcBef>
                          <a:spcPts val="0"/>
                        </a:spcBef>
                        <a:spcAft>
                          <a:spcPts val="0"/>
                        </a:spcAft>
                        <a:buClrTx/>
                        <a:buSzTx/>
                        <a:buFontTx/>
                        <a:buNone/>
                        <a:tabLst/>
                        <a:defRPr/>
                      </a:pPr>
                      <a:r>
                        <a:rPr kumimoji="1" lang="en-US" altLang="ja-JP" sz="9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79</a:t>
                      </a:r>
                    </a:p>
                  </a:txBody>
                  <a:tcPr marL="36000" marT="0" marB="0" anchor="ctr">
                    <a:lnL w="12700" cap="flat" cmpd="sng" algn="ctr">
                      <a:noFill/>
                      <a:prstDash val="solid"/>
                      <a:round/>
                      <a:headEnd type="none" w="med" len="med"/>
                      <a:tailEnd type="none" w="med" len="med"/>
                    </a:lnL>
                    <a:lnR>
                      <a:noFill/>
                    </a:lnR>
                    <a:lnB w="12700" cap="flat" cmpd="sng" algn="ctr">
                      <a:solidFill>
                        <a:schemeClr val="accent1"/>
                      </a:solidFill>
                      <a:prstDash val="solid"/>
                      <a:round/>
                      <a:headEnd type="none" w="med" len="med"/>
                      <a:tailEnd type="none" w="med" len="med"/>
                    </a:lnB>
                  </a:tcPr>
                </a:tc>
                <a:tc>
                  <a:txBody>
                    <a:bodyPr/>
                    <a:lstStyle/>
                    <a:p>
                      <a:pPr marL="85725" marR="0" indent="-85725" algn="ctr" defTabSz="914400" rtl="0" eaLnBrk="1" fontAlgn="auto" latinLnBrk="0" hangingPunct="1">
                        <a:lnSpc>
                          <a:spcPct val="100000"/>
                        </a:lnSpc>
                        <a:spcBef>
                          <a:spcPts val="0"/>
                        </a:spcBef>
                        <a:spcAft>
                          <a:spcPts val="0"/>
                        </a:spcAft>
                        <a:buClrTx/>
                        <a:buSzTx/>
                        <a:buFontTx/>
                        <a:buNone/>
                        <a:tabLst/>
                        <a:defRPr/>
                      </a:pPr>
                      <a:r>
                        <a:rPr kumimoji="1" lang="en-US" altLang="ja-JP" sz="900" dirty="0">
                          <a:solidFill>
                            <a:schemeClr val="tx1"/>
                          </a:solidFill>
                          <a:latin typeface="Meiryo UI" panose="020B0604030504040204" pitchFamily="50" charset="-128"/>
                          <a:ea typeface="Meiryo UI" panose="020B0604030504040204" pitchFamily="50" charset="-128"/>
                          <a:cs typeface="Meiryo UI" panose="020B0604030504040204" pitchFamily="50" charset="-128"/>
                        </a:rPr>
                        <a:t>3</a:t>
                      </a:r>
                    </a:p>
                  </a:txBody>
                  <a:tcPr marL="36000" marT="0" marB="0" anchor="ctr">
                    <a:lnL>
                      <a:noFill/>
                    </a:lnL>
                    <a:lnB w="12700" cap="flat" cmpd="sng" algn="ctr">
                      <a:solidFill>
                        <a:schemeClr val="accent1"/>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sp>
        <p:nvSpPr>
          <p:cNvPr id="32" name="テキスト ボックス 2"/>
          <p:cNvSpPr txBox="1">
            <a:spLocks noChangeArrowheads="1"/>
          </p:cNvSpPr>
          <p:nvPr/>
        </p:nvSpPr>
        <p:spPr bwMode="auto">
          <a:xfrm>
            <a:off x="487564" y="560512"/>
            <a:ext cx="648000" cy="360000"/>
          </a:xfrm>
          <a:prstGeom prst="roundRect">
            <a:avLst>
              <a:gd name="adj" fmla="val 24293"/>
            </a:avLst>
          </a:prstGeom>
          <a:solidFill>
            <a:srgbClr val="000099"/>
          </a:solidFill>
          <a:ln w="9525">
            <a:noFill/>
            <a:miter lim="800000"/>
            <a:headEnd/>
            <a:tailEnd/>
          </a:ln>
        </p:spPr>
        <p:txBody>
          <a:bodyPr rot="0" vert="horz" wrap="square" lIns="91440" tIns="45720" rIns="91440" bIns="45720" anchor="ctr" anchorCtr="0">
            <a:noAutofit/>
          </a:bodyPr>
          <a:lstStyle/>
          <a:p>
            <a:pPr algn="ctr">
              <a:spcAft>
                <a:spcPts val="0"/>
              </a:spcAft>
            </a:pPr>
            <a:r>
              <a:rPr lang="ja-JP" altLang="en-US" sz="900" b="1" kern="100" dirty="0">
                <a:solidFill>
                  <a:schemeClr val="bg1"/>
                </a:solidFill>
                <a:effectLst/>
                <a:latin typeface="Meiryo UI" panose="020B0604030504040204" pitchFamily="50" charset="-128"/>
                <a:ea typeface="Meiryo UI" panose="020B0604030504040204" pitchFamily="50" charset="-128"/>
                <a:cs typeface="Meiryo UI" panose="020B0604030504040204" pitchFamily="50" charset="-128"/>
              </a:rPr>
              <a:t>施策４</a:t>
            </a:r>
            <a:endParaRPr lang="ja-JP" sz="1050" kern="100" dirty="0">
              <a:solidFill>
                <a:schemeClr val="bg1"/>
              </a:solidFill>
              <a:effectLst/>
              <a:latin typeface="Meiryo UI" panose="020B0604030504040204" pitchFamily="50" charset="-128"/>
              <a:ea typeface="Meiryo UI" panose="020B0604030504040204" pitchFamily="50" charset="-128"/>
              <a:cs typeface="Meiryo UI" panose="020B0604030504040204" pitchFamily="50" charset="-128"/>
            </a:endParaRPr>
          </a:p>
        </p:txBody>
      </p:sp>
      <p:sp>
        <p:nvSpPr>
          <p:cNvPr id="34" name="テキスト ボックス 33"/>
          <p:cNvSpPr txBox="1"/>
          <p:nvPr/>
        </p:nvSpPr>
        <p:spPr>
          <a:xfrm>
            <a:off x="1108292" y="610045"/>
            <a:ext cx="2893741" cy="261610"/>
          </a:xfrm>
          <a:prstGeom prst="rect">
            <a:avLst/>
          </a:prstGeom>
          <a:noFill/>
        </p:spPr>
        <p:txBody>
          <a:bodyPr wrap="none" rtlCol="0">
            <a:spAutoFit/>
          </a:bodyPr>
          <a:lstStyle/>
          <a:p>
            <a:r>
              <a:rPr lang="ja-JP" altLang="en-US" sz="1100" b="1" u="none" strike="noStrike" dirty="0">
                <a:solidFill>
                  <a:schemeClr val="tx1"/>
                </a:solidFill>
                <a:effectLst/>
              </a:rPr>
              <a:t>適正な漁業秩序の維持による水産資源の保護</a:t>
            </a:r>
            <a:endParaRPr lang="ja-JP" altLang="en-US" sz="1100" b="1" dirty="0"/>
          </a:p>
        </p:txBody>
      </p:sp>
      <p:sp>
        <p:nvSpPr>
          <p:cNvPr id="8" name="テキスト ボックス 7">
            <a:extLst>
              <a:ext uri="{FF2B5EF4-FFF2-40B4-BE49-F238E27FC236}">
                <a16:creationId xmlns:a16="http://schemas.microsoft.com/office/drawing/2014/main" id="{96D968E2-267D-4A1A-B722-C1A0E59C65AF}"/>
              </a:ext>
            </a:extLst>
          </p:cNvPr>
          <p:cNvSpPr txBox="1"/>
          <p:nvPr/>
        </p:nvSpPr>
        <p:spPr>
          <a:xfrm>
            <a:off x="487564" y="5833469"/>
            <a:ext cx="6181796" cy="3462486"/>
          </a:xfrm>
          <a:prstGeom prst="rect">
            <a:avLst/>
          </a:prstGeom>
          <a:noFill/>
        </p:spPr>
        <p:txBody>
          <a:bodyPr wrap="square" rtlCol="0">
            <a:spAutoFit/>
          </a:bodyPr>
          <a:lstStyle/>
          <a:p>
            <a:r>
              <a:rPr lang="en-US" altLang="ja-JP" sz="1000" b="1" u="sng" dirty="0">
                <a:latin typeface="Meiryo UI" panose="020B0604030504040204" pitchFamily="50" charset="-128"/>
                <a:ea typeface="Meiryo UI" panose="020B0604030504040204" pitchFamily="50" charset="-128"/>
                <a:cs typeface="Meiryo UI" panose="020B0604030504040204" pitchFamily="50" charset="-128"/>
              </a:rPr>
              <a:t>【</a:t>
            </a:r>
            <a:r>
              <a:rPr lang="ja-JP" altLang="en-US" sz="1000" b="1" u="sng" dirty="0">
                <a:latin typeface="Meiryo UI" panose="020B0604030504040204" pitchFamily="50" charset="-128"/>
                <a:ea typeface="Meiryo UI" panose="020B0604030504040204" pitchFamily="50" charset="-128"/>
                <a:cs typeface="Meiryo UI" panose="020B0604030504040204" pitchFamily="50" charset="-128"/>
              </a:rPr>
              <a:t>令和</a:t>
            </a:r>
            <a:r>
              <a:rPr lang="en-US" altLang="ja-JP" sz="1000" b="1" u="sng" dirty="0">
                <a:latin typeface="Meiryo UI" panose="020B0604030504040204" pitchFamily="50" charset="-128"/>
                <a:ea typeface="Meiryo UI" panose="020B0604030504040204" pitchFamily="50" charset="-128"/>
                <a:cs typeface="Meiryo UI" panose="020B0604030504040204" pitchFamily="50" charset="-128"/>
              </a:rPr>
              <a:t>8</a:t>
            </a:r>
            <a:r>
              <a:rPr lang="ja-JP" altLang="en-US" sz="1000" b="1" u="sng" dirty="0">
                <a:latin typeface="Meiryo UI" panose="020B0604030504040204" pitchFamily="50" charset="-128"/>
                <a:ea typeface="Meiryo UI" panose="020B0604030504040204" pitchFamily="50" charset="-128"/>
                <a:cs typeface="Meiryo UI" panose="020B0604030504040204" pitchFamily="50" charset="-128"/>
              </a:rPr>
              <a:t>年度取組予定</a:t>
            </a:r>
            <a:r>
              <a:rPr lang="en-US" altLang="ja-JP" sz="1000" b="1" u="sng" dirty="0">
                <a:latin typeface="Meiryo UI" panose="020B0604030504040204" pitchFamily="50" charset="-128"/>
                <a:ea typeface="Meiryo UI" panose="020B0604030504040204" pitchFamily="50" charset="-128"/>
                <a:cs typeface="Meiryo UI" panose="020B0604030504040204" pitchFamily="50" charset="-128"/>
              </a:rPr>
              <a:t>】</a:t>
            </a:r>
            <a:endParaRPr lang="ja-JP" altLang="en-US" sz="1000" b="1" u="sng"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000" dirty="0">
                <a:latin typeface="Meiryo UI" panose="020B0604030504040204" pitchFamily="50" charset="-128"/>
                <a:ea typeface="Meiryo UI" panose="020B0604030504040204" pitchFamily="50" charset="-128"/>
                <a:cs typeface="Meiryo UI" panose="020B0604030504040204" pitchFamily="50" charset="-128"/>
              </a:rPr>
              <a:t>①漁業関係法令の遵守　　</a:t>
            </a:r>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000" dirty="0">
                <a:latin typeface="Meiryo UI" panose="020B0604030504040204" pitchFamily="50" charset="-128"/>
                <a:ea typeface="Meiryo UI" panose="020B0604030504040204" pitchFamily="50" charset="-128"/>
                <a:cs typeface="Meiryo UI" panose="020B0604030504040204" pitchFamily="50" charset="-128"/>
              </a:rPr>
              <a:t>　・引き続き、漁業関係法令が適切に順守されるよう、漁業取締船「はやなみ」により漁船を監視し、違法操業の取締</a:t>
            </a:r>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000" dirty="0">
                <a:latin typeface="Meiryo UI" panose="020B0604030504040204" pitchFamily="50" charset="-128"/>
                <a:ea typeface="Meiryo UI" panose="020B0604030504040204" pitchFamily="50" charset="-128"/>
                <a:cs typeface="Meiryo UI" panose="020B0604030504040204" pitchFamily="50" charset="-128"/>
              </a:rPr>
              <a:t>　　りや、漁業許可、漁業権、漁船、遊漁船業等の適正管理を行うとともに、漁業関係者に対し、法令等の周知や漁</a:t>
            </a:r>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000" dirty="0">
                <a:latin typeface="Meiryo UI" panose="020B0604030504040204" pitchFamily="50" charset="-128"/>
                <a:ea typeface="Meiryo UI" panose="020B0604030504040204" pitchFamily="50" charset="-128"/>
                <a:cs typeface="Meiryo UI" panose="020B0604030504040204" pitchFamily="50" charset="-128"/>
              </a:rPr>
              <a:t>　　業調整を行う。</a:t>
            </a:r>
          </a:p>
          <a:p>
            <a:endParaRPr lang="ja-JP" altLang="en-US" sz="1000"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000" dirty="0">
                <a:latin typeface="Meiryo UI" panose="020B0604030504040204" pitchFamily="50" charset="-128"/>
                <a:ea typeface="Meiryo UI" panose="020B0604030504040204" pitchFamily="50" charset="-128"/>
                <a:cs typeface="Meiryo UI" panose="020B0604030504040204" pitchFamily="50" charset="-128"/>
              </a:rPr>
              <a:t>　　　</a:t>
            </a:r>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000" dirty="0">
                <a:latin typeface="Meiryo UI" panose="020B0604030504040204" pitchFamily="50" charset="-128"/>
                <a:ea typeface="Meiryo UI" panose="020B0604030504040204" pitchFamily="50" charset="-128"/>
                <a:cs typeface="Meiryo UI" panose="020B0604030504040204" pitchFamily="50" charset="-128"/>
              </a:rPr>
              <a:t>②遊漁者への周知・啓発</a:t>
            </a:r>
          </a:p>
          <a:p>
            <a:r>
              <a:rPr lang="ja-JP" altLang="en-US" sz="1000" dirty="0">
                <a:latin typeface="Meiryo UI" panose="020B0604030504040204" pitchFamily="50" charset="-128"/>
                <a:ea typeface="Meiryo UI" panose="020B0604030504040204" pitchFamily="50" charset="-128"/>
                <a:cs typeface="Meiryo UI" panose="020B0604030504040204" pitchFamily="50" charset="-128"/>
              </a:rPr>
              <a:t>　 ・関西国際空港周辺の水産動植物採捕禁止区域における水産資源の増大、保護の効果を高めるため、週休日に</a:t>
            </a:r>
          </a:p>
          <a:p>
            <a:r>
              <a:rPr lang="ja-JP" altLang="en-US" sz="1000" dirty="0">
                <a:latin typeface="Meiryo UI" panose="020B0604030504040204" pitchFamily="50" charset="-128"/>
                <a:ea typeface="Meiryo UI" panose="020B0604030504040204" pitchFamily="50" charset="-128"/>
                <a:cs typeface="Meiryo UI" panose="020B0604030504040204" pitchFamily="50" charset="-128"/>
              </a:rPr>
              <a:t>　　啓発活動を行う。</a:t>
            </a:r>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a:p>
            <a:endParaRPr lang="ja-JP" altLang="en-US" sz="1000"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000" dirty="0">
                <a:latin typeface="Meiryo UI" panose="020B0604030504040204" pitchFamily="50" charset="-128"/>
                <a:ea typeface="Meiryo UI" panose="020B0604030504040204" pitchFamily="50" charset="-128"/>
                <a:cs typeface="Meiryo UI" panose="020B0604030504040204" pitchFamily="50" charset="-128"/>
              </a:rPr>
              <a:t>   ・遊漁者、遊漁船業者に対し、水産動植物の採捕や遊漁船業法に関する周知啓発を行う。</a:t>
            </a:r>
          </a:p>
          <a:p>
            <a:r>
              <a:rPr lang="ja-JP" altLang="en-US" sz="1000" dirty="0">
                <a:latin typeface="Meiryo UI" panose="020B0604030504040204" pitchFamily="50" charset="-128"/>
                <a:ea typeface="Meiryo UI" panose="020B0604030504040204" pitchFamily="50" charset="-128"/>
                <a:cs typeface="Meiryo UI" panose="020B0604030504040204" pitchFamily="50" charset="-128"/>
              </a:rPr>
              <a:t>　　　</a:t>
            </a:r>
          </a:p>
          <a:p>
            <a:r>
              <a:rPr lang="ja-JP" altLang="en-US" sz="1000" dirty="0">
                <a:latin typeface="Meiryo UI" panose="020B0604030504040204" pitchFamily="50" charset="-128"/>
                <a:ea typeface="Meiryo UI" panose="020B0604030504040204" pitchFamily="50" charset="-128"/>
                <a:cs typeface="Meiryo UI" panose="020B0604030504040204" pitchFamily="50" charset="-128"/>
              </a:rPr>
              <a:t>　 ・海上航行安全講習会や釣り関係団体の協力等により、遊漁船業者等に対して大阪府海域における水産動植物</a:t>
            </a:r>
          </a:p>
          <a:p>
            <a:r>
              <a:rPr lang="ja-JP" altLang="en-US" sz="1000" dirty="0">
                <a:latin typeface="Meiryo UI" panose="020B0604030504040204" pitchFamily="50" charset="-128"/>
                <a:ea typeface="Meiryo UI" panose="020B0604030504040204" pitchFamily="50" charset="-128"/>
                <a:cs typeface="Meiryo UI" panose="020B0604030504040204" pitchFamily="50" charset="-128"/>
              </a:rPr>
              <a:t>　　の採捕ルールや小型魚の再放流、航行マナー遵守等について周知・啓発を行う。</a:t>
            </a:r>
          </a:p>
          <a:p>
            <a:endParaRPr lang="ja-JP" altLang="en-US" sz="1000"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000" dirty="0">
                <a:latin typeface="Meiryo UI" panose="020B0604030504040204" pitchFamily="50" charset="-128"/>
                <a:ea typeface="Meiryo UI" panose="020B0604030504040204" pitchFamily="50" charset="-128"/>
                <a:cs typeface="Meiryo UI" panose="020B0604030504040204" pitchFamily="50" charset="-128"/>
              </a:rPr>
              <a:t>③海面利用にかかるトラブルの防止</a:t>
            </a:r>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000" dirty="0">
                <a:latin typeface="Meiryo UI" panose="020B0604030504040204" pitchFamily="50" charset="-128"/>
                <a:ea typeface="Meiryo UI" panose="020B0604030504040204" pitchFamily="50" charset="-128"/>
                <a:cs typeface="Meiryo UI" panose="020B0604030504040204" pitchFamily="50" charset="-128"/>
              </a:rPr>
              <a:t>　 ・大阪湾の北部海域における刺網漁業等と他の漁業や大型船とのトラブル防止に向け、海区漁業調整委員会による</a:t>
            </a:r>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000" dirty="0">
                <a:latin typeface="Meiryo UI" panose="020B0604030504040204" pitchFamily="50" charset="-128"/>
                <a:ea typeface="Meiryo UI" panose="020B0604030504040204" pitchFamily="50" charset="-128"/>
                <a:cs typeface="Meiryo UI" panose="020B0604030504040204" pitchFamily="50" charset="-128"/>
              </a:rPr>
              <a:t>　　指示の継続を検討する。</a:t>
            </a:r>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a:p>
            <a:r>
              <a:rPr lang="en-US" altLang="ja-JP" sz="1000" dirty="0">
                <a:latin typeface="Meiryo UI" panose="020B0604030504040204" pitchFamily="50" charset="-128"/>
                <a:ea typeface="Meiryo UI" panose="020B0604030504040204" pitchFamily="50" charset="-128"/>
                <a:cs typeface="Meiryo UI" panose="020B0604030504040204" pitchFamily="50" charset="-128"/>
              </a:rPr>
              <a:t>  </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 ・海面利用協議会を開催し、漁業と遊漁との紛争や一般船舶との海面利用にかかるトラブル防止を図る。</a:t>
            </a:r>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a:p>
            <a:endParaRPr lang="en-US" altLang="ja-JP" sz="900" b="1"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3" name="スライド番号プレースホルダー 2">
            <a:extLst>
              <a:ext uri="{FF2B5EF4-FFF2-40B4-BE49-F238E27FC236}">
                <a16:creationId xmlns:a16="http://schemas.microsoft.com/office/drawing/2014/main" id="{74CC6769-9F57-484F-8879-3498361F993A}"/>
              </a:ext>
            </a:extLst>
          </p:cNvPr>
          <p:cNvSpPr>
            <a:spLocks noGrp="1"/>
          </p:cNvSpPr>
          <p:nvPr>
            <p:ph type="sldNum" sz="quarter" idx="12"/>
          </p:nvPr>
        </p:nvSpPr>
        <p:spPr>
          <a:xfrm>
            <a:off x="2628900" y="9489504"/>
            <a:ext cx="1600200" cy="368748"/>
          </a:xfrm>
        </p:spPr>
        <p:txBody>
          <a:bodyPr/>
          <a:lstStyle/>
          <a:p>
            <a:pPr algn="ctr"/>
            <a:fld id="{831CA8E7-D69B-4FB5-B8F3-0C5F199F2C37}" type="slidenum">
              <a:rPr kumimoji="1" lang="ja-JP" altLang="en-US" smtClean="0"/>
              <a:pPr algn="ctr"/>
              <a:t>7</a:t>
            </a:fld>
            <a:endParaRPr kumimoji="1" lang="ja-JP" altLang="en-US" dirty="0"/>
          </a:p>
        </p:txBody>
      </p:sp>
    </p:spTree>
    <p:extLst>
      <p:ext uri="{BB962C8B-B14F-4D97-AF65-F5344CB8AC3E}">
        <p14:creationId xmlns:p14="http://schemas.microsoft.com/office/powerpoint/2010/main" val="2617309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 name="テキスト ボックス 2"/>
          <p:cNvSpPr txBox="1">
            <a:spLocks noChangeArrowheads="1"/>
          </p:cNvSpPr>
          <p:nvPr/>
        </p:nvSpPr>
        <p:spPr bwMode="auto">
          <a:xfrm>
            <a:off x="548680" y="488504"/>
            <a:ext cx="648000" cy="360000"/>
          </a:xfrm>
          <a:prstGeom prst="roundRect">
            <a:avLst>
              <a:gd name="adj" fmla="val 24293"/>
            </a:avLst>
          </a:prstGeom>
          <a:solidFill>
            <a:srgbClr val="000099"/>
          </a:solidFill>
          <a:ln w="9525">
            <a:noFill/>
            <a:miter lim="800000"/>
            <a:headEnd/>
            <a:tailEnd/>
          </a:ln>
        </p:spPr>
        <p:txBody>
          <a:bodyPr rot="0" vert="horz" wrap="square" lIns="91440" tIns="45720" rIns="91440" bIns="45720" anchor="ctr" anchorCtr="0">
            <a:noAutofit/>
          </a:bodyPr>
          <a:lstStyle/>
          <a:p>
            <a:pPr algn="ctr">
              <a:spcAft>
                <a:spcPts val="0"/>
              </a:spcAft>
            </a:pPr>
            <a:r>
              <a:rPr lang="ja-JP" altLang="en-US" sz="900" b="1" kern="100" dirty="0">
                <a:solidFill>
                  <a:schemeClr val="bg1"/>
                </a:solidFill>
                <a:effectLst/>
                <a:latin typeface="Meiryo UI" panose="020B0604030504040204" pitchFamily="50" charset="-128"/>
                <a:ea typeface="Meiryo UI" panose="020B0604030504040204" pitchFamily="50" charset="-128"/>
                <a:cs typeface="Meiryo UI" panose="020B0604030504040204" pitchFamily="50" charset="-128"/>
              </a:rPr>
              <a:t>施策５</a:t>
            </a:r>
            <a:endParaRPr lang="ja-JP" sz="1050" kern="100" dirty="0">
              <a:solidFill>
                <a:schemeClr val="bg1"/>
              </a:solidFill>
              <a:effectLst/>
              <a:latin typeface="Meiryo UI" panose="020B0604030504040204" pitchFamily="50" charset="-128"/>
              <a:ea typeface="Meiryo UI" panose="020B0604030504040204" pitchFamily="50" charset="-128"/>
              <a:cs typeface="Meiryo UI" panose="020B0604030504040204" pitchFamily="50" charset="-128"/>
            </a:endParaRPr>
          </a:p>
        </p:txBody>
      </p:sp>
      <p:sp>
        <p:nvSpPr>
          <p:cNvPr id="62" name="テキスト ボックス 61"/>
          <p:cNvSpPr txBox="1"/>
          <p:nvPr/>
        </p:nvSpPr>
        <p:spPr>
          <a:xfrm>
            <a:off x="557359" y="977443"/>
            <a:ext cx="6098755" cy="1938992"/>
          </a:xfrm>
          <a:prstGeom prst="rect">
            <a:avLst/>
          </a:prstGeom>
          <a:noFill/>
        </p:spPr>
        <p:txBody>
          <a:bodyPr wrap="square" rtlCol="0">
            <a:spAutoFit/>
          </a:bodyPr>
          <a:lstStyle/>
          <a:p>
            <a:r>
              <a:rPr lang="en-US" altLang="ja-JP" sz="1000" b="1" u="sng" dirty="0">
                <a:latin typeface="Meiryo UI" panose="020B0604030504040204" pitchFamily="50" charset="-128"/>
                <a:ea typeface="Meiryo UI" panose="020B0604030504040204" pitchFamily="50" charset="-128"/>
                <a:cs typeface="Meiryo UI" panose="020B0604030504040204" pitchFamily="50" charset="-128"/>
              </a:rPr>
              <a:t>【</a:t>
            </a:r>
            <a:r>
              <a:rPr lang="ja-JP" altLang="en-US" sz="1000" b="1" u="sng" dirty="0">
                <a:latin typeface="Meiryo UI" panose="020B0604030504040204" pitchFamily="50" charset="-128"/>
                <a:ea typeface="Meiryo UI" panose="020B0604030504040204" pitchFamily="50" charset="-128"/>
                <a:cs typeface="Meiryo UI" panose="020B0604030504040204" pitchFamily="50" charset="-128"/>
              </a:rPr>
              <a:t>令和</a:t>
            </a:r>
            <a:r>
              <a:rPr lang="en-US" altLang="ja-JP" sz="1000" b="1" u="sng" dirty="0">
                <a:latin typeface="Meiryo UI" panose="020B0604030504040204" pitchFamily="50" charset="-128"/>
                <a:ea typeface="Meiryo UI" panose="020B0604030504040204" pitchFamily="50" charset="-128"/>
                <a:cs typeface="Meiryo UI" panose="020B0604030504040204" pitchFamily="50" charset="-128"/>
              </a:rPr>
              <a:t>7</a:t>
            </a:r>
            <a:r>
              <a:rPr lang="ja-JP" altLang="en-US" sz="1000" b="1" u="sng" dirty="0">
                <a:latin typeface="Meiryo UI" panose="020B0604030504040204" pitchFamily="50" charset="-128"/>
                <a:ea typeface="Meiryo UI" panose="020B0604030504040204" pitchFamily="50" charset="-128"/>
                <a:cs typeface="Meiryo UI" panose="020B0604030504040204" pitchFamily="50" charset="-128"/>
              </a:rPr>
              <a:t>年度実績</a:t>
            </a:r>
            <a:r>
              <a:rPr lang="en-US" altLang="ja-JP" sz="1000" b="1" u="sng" dirty="0">
                <a:latin typeface="Meiryo UI" panose="020B0604030504040204" pitchFamily="50" charset="-128"/>
                <a:ea typeface="Meiryo UI" panose="020B0604030504040204" pitchFamily="50" charset="-128"/>
                <a:cs typeface="Meiryo UI" panose="020B0604030504040204" pitchFamily="50" charset="-128"/>
              </a:rPr>
              <a:t>】</a:t>
            </a:r>
            <a:endParaRPr lang="ja-JP" altLang="en-US" sz="1000" b="1" u="sng" dirty="0">
              <a:latin typeface="Meiryo UI" panose="020B0604030504040204" pitchFamily="50" charset="-128"/>
              <a:ea typeface="Meiryo UI" panose="020B0604030504040204" pitchFamily="50" charset="-128"/>
              <a:cs typeface="Meiryo UI" panose="020B0604030504040204" pitchFamily="50" charset="-128"/>
            </a:endParaRPr>
          </a:p>
          <a:p>
            <a:pPr marL="126000" indent="-64800" algn="just"/>
            <a:r>
              <a:rPr lang="ja-JP" altLang="en-US" sz="1000" dirty="0">
                <a:latin typeface="Meiryo UI" panose="020B0604030504040204" pitchFamily="50" charset="-128"/>
                <a:ea typeface="Meiryo UI" panose="020B0604030504040204" pitchFamily="50" charset="-128"/>
                <a:cs typeface="Meiryo UI" panose="020B0604030504040204" pitchFamily="50" charset="-128"/>
              </a:rPr>
              <a:t>　・養殖業への新規参入や商品価値向上に取り組む事業者に対し、</a:t>
            </a:r>
          </a:p>
          <a:p>
            <a:pPr marL="126000" indent="-64800" algn="just"/>
            <a:r>
              <a:rPr lang="ja-JP" altLang="en-US" sz="1000" dirty="0">
                <a:latin typeface="Meiryo UI" panose="020B0604030504040204" pitchFamily="50" charset="-128"/>
                <a:ea typeface="Meiryo UI" panose="020B0604030504040204" pitchFamily="50" charset="-128"/>
                <a:cs typeface="Meiryo UI" panose="020B0604030504040204" pitchFamily="50" charset="-128"/>
              </a:rPr>
              <a:t>   養殖に必要な設備・施設の導入や先進地視察等の調査研究に</a:t>
            </a:r>
          </a:p>
          <a:p>
            <a:pPr marL="126000" indent="-64800" algn="just"/>
            <a:r>
              <a:rPr lang="ja-JP" altLang="en-US" sz="1000" dirty="0">
                <a:latin typeface="Meiryo UI" panose="020B0604030504040204" pitchFamily="50" charset="-128"/>
                <a:ea typeface="Meiryo UI" panose="020B0604030504040204" pitchFamily="50" charset="-128"/>
                <a:cs typeface="Meiryo UI" panose="020B0604030504040204" pitchFamily="50" charset="-128"/>
              </a:rPr>
              <a:t>   かかる費用を補助した。（３事業者）</a:t>
            </a:r>
          </a:p>
          <a:p>
            <a:pPr marL="126000" indent="-64800" algn="just"/>
            <a:endParaRPr lang="ja-JP" altLang="en-US" sz="1000" dirty="0">
              <a:latin typeface="Meiryo UI" panose="020B0604030504040204" pitchFamily="50" charset="-128"/>
              <a:ea typeface="Meiryo UI" panose="020B0604030504040204" pitchFamily="50" charset="-128"/>
              <a:cs typeface="Meiryo UI" panose="020B0604030504040204" pitchFamily="50" charset="-128"/>
            </a:endParaRPr>
          </a:p>
          <a:p>
            <a:pPr marL="126000" indent="-64800" algn="just"/>
            <a:r>
              <a:rPr lang="ja-JP" altLang="en-US" sz="1000" dirty="0">
                <a:latin typeface="Meiryo UI" panose="020B0604030504040204" pitchFamily="50" charset="-128"/>
                <a:ea typeface="Meiryo UI" panose="020B0604030504040204" pitchFamily="50" charset="-128"/>
                <a:cs typeface="Meiryo UI" panose="020B0604030504040204" pitchFamily="50" charset="-128"/>
              </a:rPr>
              <a:t>　・養殖業の高度化を目指し、大阪公立大学を中心に産官学で</a:t>
            </a:r>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a:p>
            <a:pPr marL="126000" indent="-64800" algn="just"/>
            <a:r>
              <a:rPr lang="en-US" altLang="ja-JP" sz="1000" dirty="0">
                <a:latin typeface="Meiryo UI" panose="020B0604030504040204" pitchFamily="50" charset="-128"/>
                <a:ea typeface="Meiryo UI" panose="020B0604030504040204" pitchFamily="50" charset="-128"/>
                <a:cs typeface="Meiryo UI" panose="020B0604030504040204" pitchFamily="50" charset="-128"/>
              </a:rPr>
              <a:t>   </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構成されている「</a:t>
            </a:r>
            <a:r>
              <a:rPr lang="en-US" altLang="ja-JP" sz="1000" dirty="0">
                <a:latin typeface="Meiryo UI" panose="020B0604030504040204" pitchFamily="50" charset="-128"/>
                <a:ea typeface="Meiryo UI" panose="020B0604030504040204" pitchFamily="50" charset="-128"/>
                <a:cs typeface="Meiryo UI" panose="020B0604030504040204" pitchFamily="50" charset="-128"/>
              </a:rPr>
              <a:t>CAINES</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」と連携して先進事例紹介する</a:t>
            </a:r>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a:p>
            <a:pPr marL="126000" indent="-64800" algn="just"/>
            <a:r>
              <a:rPr lang="en-US" altLang="ja-JP" sz="1000" dirty="0">
                <a:latin typeface="Meiryo UI" panose="020B0604030504040204" pitchFamily="50" charset="-128"/>
                <a:ea typeface="Meiryo UI" panose="020B0604030504040204" pitchFamily="50" charset="-128"/>
                <a:cs typeface="Meiryo UI" panose="020B0604030504040204" pitchFamily="50" charset="-128"/>
              </a:rPr>
              <a:t>   </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シンポジウムの開催（</a:t>
            </a:r>
            <a:r>
              <a:rPr lang="en-US" altLang="ja-JP" sz="1000" dirty="0">
                <a:latin typeface="Meiryo UI" panose="020B0604030504040204" pitchFamily="50" charset="-128"/>
                <a:ea typeface="Meiryo UI" panose="020B0604030504040204" pitchFamily="50" charset="-128"/>
                <a:cs typeface="Meiryo UI" panose="020B0604030504040204" pitchFamily="50" charset="-128"/>
              </a:rPr>
              <a:t>12</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月、</a:t>
            </a:r>
            <a:r>
              <a:rPr lang="en-US" altLang="ja-JP" sz="1000" dirty="0">
                <a:latin typeface="Meiryo UI" panose="020B0604030504040204" pitchFamily="50" charset="-128"/>
                <a:ea typeface="Meiryo UI" panose="020B0604030504040204" pitchFamily="50" charset="-128"/>
                <a:cs typeface="Meiryo UI" panose="020B0604030504040204" pitchFamily="50" charset="-128"/>
              </a:rPr>
              <a:t>57</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人）やシーフードショー大阪への出展</a:t>
            </a:r>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a:p>
            <a:pPr marL="126000" indent="-64800" algn="just"/>
            <a:r>
              <a:rPr lang="ja-JP" altLang="en-US" sz="1000" dirty="0">
                <a:latin typeface="Meiryo UI" panose="020B0604030504040204" pitchFamily="50" charset="-128"/>
                <a:ea typeface="Meiryo UI" panose="020B0604030504040204" pitchFamily="50" charset="-128"/>
                <a:cs typeface="Meiryo UI" panose="020B0604030504040204" pitchFamily="50" charset="-128"/>
              </a:rPr>
              <a:t>　（</a:t>
            </a:r>
            <a:r>
              <a:rPr lang="en-US" altLang="ja-JP" sz="1000" dirty="0">
                <a:latin typeface="Meiryo UI" panose="020B0604030504040204" pitchFamily="50" charset="-128"/>
                <a:ea typeface="Meiryo UI" panose="020B0604030504040204" pitchFamily="50" charset="-128"/>
                <a:cs typeface="Meiryo UI" panose="020B0604030504040204" pitchFamily="50" charset="-128"/>
              </a:rPr>
              <a:t>2</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月、５事業者出展） 等を行い、 養殖ビジネスの拡大を図った。</a:t>
            </a:r>
          </a:p>
          <a:p>
            <a:pPr marL="126000" indent="-64800" algn="just"/>
            <a:endParaRPr lang="ja-JP" altLang="en-US" sz="1000" dirty="0">
              <a:latin typeface="Meiryo UI" panose="020B0604030504040204" pitchFamily="50" charset="-128"/>
              <a:ea typeface="Meiryo UI" panose="020B0604030504040204" pitchFamily="50" charset="-128"/>
              <a:cs typeface="Meiryo UI" panose="020B0604030504040204" pitchFamily="50" charset="-128"/>
            </a:endParaRPr>
          </a:p>
          <a:p>
            <a:pPr marL="126000" indent="-64800" algn="just"/>
            <a:endParaRPr lang="ja-JP" altLang="en-US" sz="1000" dirty="0">
              <a:latin typeface="Meiryo UI" panose="020B0604030504040204" pitchFamily="50" charset="-128"/>
              <a:ea typeface="Meiryo UI" panose="020B0604030504040204" pitchFamily="50" charset="-128"/>
              <a:cs typeface="Meiryo UI" panose="020B0604030504040204" pitchFamily="50" charset="-128"/>
            </a:endParaRPr>
          </a:p>
          <a:p>
            <a:pPr marL="126000" indent="-64800" algn="just"/>
            <a:r>
              <a:rPr lang="ja-JP" altLang="en-US" sz="1000" dirty="0">
                <a:latin typeface="Meiryo UI" panose="020B0604030504040204" pitchFamily="50" charset="-128"/>
                <a:ea typeface="Meiryo UI" panose="020B0604030504040204" pitchFamily="50" charset="-128"/>
                <a:cs typeface="Meiryo UI" panose="020B0604030504040204" pitchFamily="50" charset="-128"/>
              </a:rPr>
              <a:t>　　</a:t>
            </a:r>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64" name="テキスト ボックス 63"/>
          <p:cNvSpPr txBox="1"/>
          <p:nvPr/>
        </p:nvSpPr>
        <p:spPr>
          <a:xfrm>
            <a:off x="1196680" y="568337"/>
            <a:ext cx="1545616" cy="261610"/>
          </a:xfrm>
          <a:prstGeom prst="rect">
            <a:avLst/>
          </a:prstGeom>
          <a:noFill/>
        </p:spPr>
        <p:txBody>
          <a:bodyPr wrap="square" rtlCol="0">
            <a:spAutoFit/>
          </a:bodyPr>
          <a:lstStyle/>
          <a:p>
            <a:r>
              <a:rPr lang="ja-JP" altLang="en-US" sz="1100" b="1" dirty="0"/>
              <a:t>新たな海面養殖の展開</a:t>
            </a:r>
          </a:p>
        </p:txBody>
      </p:sp>
      <p:sp>
        <p:nvSpPr>
          <p:cNvPr id="3" name="スライド番号プレースホルダー 2">
            <a:extLst>
              <a:ext uri="{FF2B5EF4-FFF2-40B4-BE49-F238E27FC236}">
                <a16:creationId xmlns:a16="http://schemas.microsoft.com/office/drawing/2014/main" id="{8B83DE33-229A-45E3-A58B-3F4056BE0415}"/>
              </a:ext>
            </a:extLst>
          </p:cNvPr>
          <p:cNvSpPr>
            <a:spLocks noGrp="1"/>
          </p:cNvSpPr>
          <p:nvPr>
            <p:ph type="sldNum" sz="quarter" idx="12"/>
          </p:nvPr>
        </p:nvSpPr>
        <p:spPr>
          <a:xfrm>
            <a:off x="2807000" y="9422810"/>
            <a:ext cx="1600200" cy="288601"/>
          </a:xfrm>
        </p:spPr>
        <p:txBody>
          <a:bodyPr/>
          <a:lstStyle/>
          <a:p>
            <a:pPr algn="ctr"/>
            <a:fld id="{831CA8E7-D69B-4FB5-B8F3-0C5F199F2C37}" type="slidenum">
              <a:rPr kumimoji="1" lang="ja-JP" altLang="en-US" smtClean="0"/>
              <a:pPr algn="ctr"/>
              <a:t>8</a:t>
            </a:fld>
            <a:endParaRPr kumimoji="1" lang="ja-JP" altLang="en-US" dirty="0"/>
          </a:p>
        </p:txBody>
      </p:sp>
      <p:sp>
        <p:nvSpPr>
          <p:cNvPr id="11" name="テキスト ボックス 2">
            <a:extLst>
              <a:ext uri="{FF2B5EF4-FFF2-40B4-BE49-F238E27FC236}">
                <a16:creationId xmlns:a16="http://schemas.microsoft.com/office/drawing/2014/main" id="{E10471A5-C821-4306-95BC-4452A6B81C8B}"/>
              </a:ext>
            </a:extLst>
          </p:cNvPr>
          <p:cNvSpPr txBox="1">
            <a:spLocks noChangeArrowheads="1"/>
          </p:cNvSpPr>
          <p:nvPr/>
        </p:nvSpPr>
        <p:spPr bwMode="auto">
          <a:xfrm>
            <a:off x="548680" y="6537216"/>
            <a:ext cx="648000" cy="360000"/>
          </a:xfrm>
          <a:prstGeom prst="roundRect">
            <a:avLst>
              <a:gd name="adj" fmla="val 24293"/>
            </a:avLst>
          </a:prstGeom>
          <a:solidFill>
            <a:srgbClr val="000099"/>
          </a:solidFill>
          <a:ln w="9525">
            <a:noFill/>
            <a:miter lim="800000"/>
            <a:headEnd/>
            <a:tailEnd/>
          </a:ln>
        </p:spPr>
        <p:txBody>
          <a:bodyPr rot="0" vert="horz" wrap="square" lIns="91440" tIns="45720" rIns="91440" bIns="45720" anchor="ctr" anchorCtr="0">
            <a:noAutofit/>
          </a:bodyPr>
          <a:lstStyle/>
          <a:p>
            <a:pPr algn="ctr">
              <a:spcAft>
                <a:spcPts val="0"/>
              </a:spcAft>
            </a:pPr>
            <a:r>
              <a:rPr lang="ja-JP" altLang="en-US" sz="900" b="1" kern="100" dirty="0">
                <a:solidFill>
                  <a:schemeClr val="bg1"/>
                </a:solidFill>
                <a:effectLst/>
                <a:latin typeface="Meiryo UI" panose="020B0604030504040204" pitchFamily="50" charset="-128"/>
                <a:ea typeface="Meiryo UI" panose="020B0604030504040204" pitchFamily="50" charset="-128"/>
                <a:cs typeface="Meiryo UI" panose="020B0604030504040204" pitchFamily="50" charset="-128"/>
              </a:rPr>
              <a:t>施策</a:t>
            </a:r>
            <a:r>
              <a:rPr lang="ja-JP" altLang="en-US" sz="900" b="1" kern="100"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６</a:t>
            </a:r>
            <a:endParaRPr lang="ja-JP" sz="1050" kern="100" dirty="0">
              <a:solidFill>
                <a:schemeClr val="bg1"/>
              </a:solidFill>
              <a:effectLst/>
              <a:latin typeface="Meiryo UI" panose="020B0604030504040204" pitchFamily="50" charset="-128"/>
              <a:ea typeface="Meiryo UI" panose="020B0604030504040204" pitchFamily="50" charset="-128"/>
              <a:cs typeface="Meiryo UI" panose="020B0604030504040204" pitchFamily="50" charset="-128"/>
            </a:endParaRPr>
          </a:p>
        </p:txBody>
      </p:sp>
      <p:sp>
        <p:nvSpPr>
          <p:cNvPr id="12" name="テキスト ボックス 11">
            <a:extLst>
              <a:ext uri="{FF2B5EF4-FFF2-40B4-BE49-F238E27FC236}">
                <a16:creationId xmlns:a16="http://schemas.microsoft.com/office/drawing/2014/main" id="{82C08B69-71C1-4D22-8209-625FAB2326EF}"/>
              </a:ext>
            </a:extLst>
          </p:cNvPr>
          <p:cNvSpPr txBox="1"/>
          <p:nvPr/>
        </p:nvSpPr>
        <p:spPr>
          <a:xfrm>
            <a:off x="1175115" y="6612604"/>
            <a:ext cx="2315057" cy="261610"/>
          </a:xfrm>
          <a:prstGeom prst="rect">
            <a:avLst/>
          </a:prstGeom>
          <a:noFill/>
        </p:spPr>
        <p:txBody>
          <a:bodyPr wrap="none" rtlCol="0">
            <a:spAutoFit/>
          </a:bodyPr>
          <a:lstStyle/>
          <a:p>
            <a:r>
              <a:rPr lang="ja-JP" altLang="en-US" sz="1100" b="1" dirty="0"/>
              <a:t>その他水産資源の増大に向けた取組</a:t>
            </a:r>
          </a:p>
        </p:txBody>
      </p:sp>
      <p:sp>
        <p:nvSpPr>
          <p:cNvPr id="13" name="テキスト ボックス 12">
            <a:extLst>
              <a:ext uri="{FF2B5EF4-FFF2-40B4-BE49-F238E27FC236}">
                <a16:creationId xmlns:a16="http://schemas.microsoft.com/office/drawing/2014/main" id="{5D5A8145-58FC-444E-BD41-8B7F3FA439CA}"/>
              </a:ext>
            </a:extLst>
          </p:cNvPr>
          <p:cNvSpPr txBox="1"/>
          <p:nvPr/>
        </p:nvSpPr>
        <p:spPr>
          <a:xfrm>
            <a:off x="588219" y="7041232"/>
            <a:ext cx="6169862" cy="1477328"/>
          </a:xfrm>
          <a:prstGeom prst="rect">
            <a:avLst/>
          </a:prstGeom>
          <a:noFill/>
        </p:spPr>
        <p:txBody>
          <a:bodyPr wrap="square" rtlCol="0">
            <a:spAutoFit/>
          </a:bodyPr>
          <a:lstStyle/>
          <a:p>
            <a:r>
              <a:rPr lang="en-US" altLang="ja-JP" sz="1000" b="1" u="sng" dirty="0">
                <a:latin typeface="Meiryo UI" panose="020B0604030504040204" pitchFamily="50" charset="-128"/>
                <a:ea typeface="Meiryo UI" panose="020B0604030504040204" pitchFamily="50" charset="-128"/>
                <a:cs typeface="Meiryo UI" panose="020B0604030504040204" pitchFamily="50" charset="-128"/>
              </a:rPr>
              <a:t>【</a:t>
            </a:r>
            <a:r>
              <a:rPr lang="ja-JP" altLang="en-US" sz="1000" b="1" u="sng" dirty="0">
                <a:latin typeface="Meiryo UI" panose="020B0604030504040204" pitchFamily="50" charset="-128"/>
                <a:ea typeface="Meiryo UI" panose="020B0604030504040204" pitchFamily="50" charset="-128"/>
                <a:cs typeface="Meiryo UI" panose="020B0604030504040204" pitchFamily="50" charset="-128"/>
              </a:rPr>
              <a:t>令和</a:t>
            </a:r>
            <a:r>
              <a:rPr lang="en-US" altLang="ja-JP" sz="1000" b="1" u="sng" dirty="0">
                <a:latin typeface="Meiryo UI" panose="020B0604030504040204" pitchFamily="50" charset="-128"/>
                <a:ea typeface="Meiryo UI" panose="020B0604030504040204" pitchFamily="50" charset="-128"/>
                <a:cs typeface="Meiryo UI" panose="020B0604030504040204" pitchFamily="50" charset="-128"/>
              </a:rPr>
              <a:t>7</a:t>
            </a:r>
            <a:r>
              <a:rPr lang="ja-JP" altLang="en-US" sz="1000" b="1" u="sng" dirty="0">
                <a:latin typeface="Meiryo UI" panose="020B0604030504040204" pitchFamily="50" charset="-128"/>
                <a:ea typeface="Meiryo UI" panose="020B0604030504040204" pitchFamily="50" charset="-128"/>
                <a:cs typeface="Meiryo UI" panose="020B0604030504040204" pitchFamily="50" charset="-128"/>
              </a:rPr>
              <a:t>年度実績</a:t>
            </a:r>
            <a:r>
              <a:rPr lang="en-US" altLang="ja-JP" sz="1000" b="1" u="sng" dirty="0">
                <a:latin typeface="Meiryo UI" panose="020B0604030504040204" pitchFamily="50" charset="-128"/>
                <a:ea typeface="Meiryo UI" panose="020B0604030504040204" pitchFamily="50" charset="-128"/>
                <a:cs typeface="Meiryo UI" panose="020B0604030504040204" pitchFamily="50" charset="-128"/>
              </a:rPr>
              <a:t>】</a:t>
            </a:r>
            <a:endParaRPr lang="ja-JP" altLang="en-US" sz="1000" b="1" u="sng" dirty="0">
              <a:latin typeface="Meiryo UI" panose="020B0604030504040204" pitchFamily="50" charset="-128"/>
              <a:ea typeface="Meiryo UI" panose="020B0604030504040204" pitchFamily="50" charset="-128"/>
              <a:cs typeface="Meiryo UI" panose="020B0604030504040204" pitchFamily="50" charset="-128"/>
            </a:endParaRPr>
          </a:p>
          <a:p>
            <a:pPr algn="just"/>
            <a:r>
              <a:rPr lang="ja-JP" altLang="en-US" sz="1000" dirty="0">
                <a:latin typeface="Meiryo UI" panose="020B0604030504040204" pitchFamily="50" charset="-128"/>
                <a:ea typeface="Meiryo UI" panose="020B0604030504040204" pitchFamily="50" charset="-128"/>
                <a:cs typeface="Meiryo UI" panose="020B0604030504040204" pitchFamily="50" charset="-128"/>
              </a:rPr>
              <a:t>①漁業操業の支障となる事象の対策（クラゲの除去等）</a:t>
            </a:r>
          </a:p>
          <a:p>
            <a:pPr algn="just"/>
            <a:r>
              <a:rPr lang="ja-JP" altLang="en-US" sz="1000" dirty="0">
                <a:latin typeface="Meiryo UI" panose="020B0604030504040204" pitchFamily="50" charset="-128"/>
                <a:ea typeface="Meiryo UI" panose="020B0604030504040204" pitchFamily="50" charset="-128"/>
                <a:cs typeface="Meiryo UI" panose="020B0604030504040204" pitchFamily="50" charset="-128"/>
              </a:rPr>
              <a:t>　 ・支障となるクラゲの発生等の事象はなかった。</a:t>
            </a:r>
          </a:p>
          <a:p>
            <a:pPr algn="just"/>
            <a:endParaRPr lang="ja-JP" altLang="en-US" sz="1000" dirty="0">
              <a:latin typeface="Meiryo UI" panose="020B0604030504040204" pitchFamily="50" charset="-128"/>
              <a:ea typeface="Meiryo UI" panose="020B0604030504040204" pitchFamily="50" charset="-128"/>
              <a:cs typeface="Meiryo UI" panose="020B0604030504040204" pitchFamily="50" charset="-128"/>
            </a:endParaRPr>
          </a:p>
          <a:p>
            <a:pPr algn="just"/>
            <a:r>
              <a:rPr lang="ja-JP" altLang="en-US" sz="1000" dirty="0">
                <a:latin typeface="Meiryo UI" panose="020B0604030504040204" pitchFamily="50" charset="-128"/>
                <a:ea typeface="Meiryo UI" panose="020B0604030504040204" pitchFamily="50" charset="-128"/>
                <a:cs typeface="Meiryo UI" panose="020B0604030504040204" pitchFamily="50" charset="-128"/>
              </a:rPr>
              <a:t>②有害赤潮や貧酸素水塊等漁場のモニタリング</a:t>
            </a:r>
          </a:p>
          <a:p>
            <a:pPr algn="just"/>
            <a:r>
              <a:rPr lang="ja-JP" altLang="en-US" sz="1000" dirty="0">
                <a:latin typeface="Meiryo UI" panose="020B0604030504040204" pitchFamily="50" charset="-128"/>
                <a:ea typeface="Meiryo UI" panose="020B0604030504040204" pitchFamily="50" charset="-128"/>
                <a:cs typeface="Meiryo UI" panose="020B0604030504040204" pitchFamily="50" charset="-128"/>
              </a:rPr>
              <a:t>　 ・大阪湾の環境モニタリング調査の結果を活用し、資源管理や</a:t>
            </a:r>
          </a:p>
          <a:p>
            <a:pPr algn="just"/>
            <a:r>
              <a:rPr lang="ja-JP" altLang="en-US" sz="1000" dirty="0">
                <a:latin typeface="Meiryo UI" panose="020B0604030504040204" pitchFamily="50" charset="-128"/>
                <a:ea typeface="Meiryo UI" panose="020B0604030504040204" pitchFamily="50" charset="-128"/>
                <a:cs typeface="Meiryo UI" panose="020B0604030504040204" pitchFamily="50" charset="-128"/>
              </a:rPr>
              <a:t>　　 貝毒対策に取り組んだ。</a:t>
            </a:r>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a:p>
            <a:pPr algn="just"/>
            <a:r>
              <a:rPr lang="en-US" altLang="ja-JP" sz="1000" dirty="0">
                <a:latin typeface="Meiryo UI" panose="020B0604030504040204" pitchFamily="50" charset="-128"/>
                <a:ea typeface="Meiryo UI" panose="020B0604030504040204" pitchFamily="50" charset="-128"/>
                <a:cs typeface="Meiryo UI" panose="020B0604030504040204" pitchFamily="50" charset="-128"/>
              </a:rPr>
              <a:t> </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　　　</a:t>
            </a:r>
            <a:r>
              <a:rPr lang="en-US" altLang="ja-JP" sz="1000" dirty="0">
                <a:latin typeface="Meiryo UI" panose="020B0604030504040204" pitchFamily="50" charset="-128"/>
                <a:ea typeface="Meiryo UI" panose="020B0604030504040204" pitchFamily="50" charset="-128"/>
                <a:cs typeface="Meiryo UI" panose="020B0604030504040204" pitchFamily="50" charset="-128"/>
              </a:rPr>
              <a:t>※</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施策</a:t>
            </a:r>
            <a:r>
              <a:rPr lang="en-US" altLang="ja-JP" sz="1000" dirty="0">
                <a:latin typeface="Meiryo UI" panose="020B0604030504040204" pitchFamily="50" charset="-128"/>
                <a:ea typeface="Meiryo UI" panose="020B0604030504040204" pitchFamily="50" charset="-128"/>
                <a:cs typeface="Meiryo UI" panose="020B0604030504040204" pitchFamily="50" charset="-128"/>
              </a:rPr>
              <a:t>27</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参照</a:t>
            </a:r>
          </a:p>
          <a:p>
            <a:pPr marL="126000" indent="-64800" algn="just"/>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14" name="テキスト ボックス 13">
            <a:extLst>
              <a:ext uri="{FF2B5EF4-FFF2-40B4-BE49-F238E27FC236}">
                <a16:creationId xmlns:a16="http://schemas.microsoft.com/office/drawing/2014/main" id="{5EC9B1CB-FEFD-49FD-BBA7-504CBE534B20}"/>
              </a:ext>
            </a:extLst>
          </p:cNvPr>
          <p:cNvSpPr txBox="1"/>
          <p:nvPr/>
        </p:nvSpPr>
        <p:spPr>
          <a:xfrm>
            <a:off x="557359" y="8434717"/>
            <a:ext cx="6169862" cy="1154162"/>
          </a:xfrm>
          <a:prstGeom prst="rect">
            <a:avLst/>
          </a:prstGeom>
          <a:noFill/>
        </p:spPr>
        <p:txBody>
          <a:bodyPr wrap="square" rtlCol="0">
            <a:spAutoFit/>
          </a:bodyPr>
          <a:lstStyle/>
          <a:p>
            <a:r>
              <a:rPr lang="en-US" altLang="ja-JP" sz="1000" b="1" u="sng" dirty="0">
                <a:latin typeface="Meiryo UI" panose="020B0604030504040204" pitchFamily="50" charset="-128"/>
                <a:ea typeface="Meiryo UI" panose="020B0604030504040204" pitchFamily="50" charset="-128"/>
                <a:cs typeface="Meiryo UI" panose="020B0604030504040204" pitchFamily="50" charset="-128"/>
              </a:rPr>
              <a:t>【</a:t>
            </a:r>
            <a:r>
              <a:rPr lang="ja-JP" altLang="en-US" sz="1000" b="1" u="sng" dirty="0">
                <a:latin typeface="Meiryo UI" panose="020B0604030504040204" pitchFamily="50" charset="-128"/>
                <a:ea typeface="Meiryo UI" panose="020B0604030504040204" pitchFamily="50" charset="-128"/>
                <a:cs typeface="Meiryo UI" panose="020B0604030504040204" pitchFamily="50" charset="-128"/>
              </a:rPr>
              <a:t>令和</a:t>
            </a:r>
            <a:r>
              <a:rPr lang="en-US" altLang="ja-JP" sz="1000" b="1" u="sng" dirty="0">
                <a:latin typeface="Meiryo UI" panose="020B0604030504040204" pitchFamily="50" charset="-128"/>
                <a:ea typeface="Meiryo UI" panose="020B0604030504040204" pitchFamily="50" charset="-128"/>
                <a:cs typeface="Meiryo UI" panose="020B0604030504040204" pitchFamily="50" charset="-128"/>
              </a:rPr>
              <a:t>8</a:t>
            </a:r>
            <a:r>
              <a:rPr lang="ja-JP" altLang="en-US" sz="1000" b="1" u="sng" dirty="0">
                <a:latin typeface="Meiryo UI" panose="020B0604030504040204" pitchFamily="50" charset="-128"/>
                <a:ea typeface="Meiryo UI" panose="020B0604030504040204" pitchFamily="50" charset="-128"/>
                <a:cs typeface="Meiryo UI" panose="020B0604030504040204" pitchFamily="50" charset="-128"/>
              </a:rPr>
              <a:t>年度取組予定</a:t>
            </a:r>
            <a:r>
              <a:rPr lang="en-US" altLang="ja-JP" sz="1000" b="1" u="sng" dirty="0">
                <a:latin typeface="Meiryo UI" panose="020B0604030504040204" pitchFamily="50" charset="-128"/>
                <a:ea typeface="Meiryo UI" panose="020B0604030504040204" pitchFamily="50" charset="-128"/>
                <a:cs typeface="Meiryo UI" panose="020B0604030504040204" pitchFamily="50" charset="-128"/>
              </a:rPr>
              <a:t>】</a:t>
            </a:r>
            <a:endParaRPr lang="ja-JP" altLang="en-US" sz="1000" b="1" u="sng" dirty="0">
              <a:latin typeface="Meiryo UI" panose="020B0604030504040204" pitchFamily="50" charset="-128"/>
              <a:ea typeface="Meiryo UI" panose="020B0604030504040204" pitchFamily="50" charset="-128"/>
              <a:cs typeface="Meiryo UI" panose="020B0604030504040204" pitchFamily="50" charset="-128"/>
            </a:endParaRPr>
          </a:p>
          <a:p>
            <a:pPr algn="just"/>
            <a:r>
              <a:rPr lang="ja-JP" altLang="en-US" sz="1000" dirty="0">
                <a:latin typeface="Meiryo UI" panose="020B0604030504040204" pitchFamily="50" charset="-128"/>
                <a:ea typeface="Meiryo UI" panose="020B0604030504040204" pitchFamily="50" charset="-128"/>
                <a:cs typeface="Meiryo UI" panose="020B0604030504040204" pitchFamily="50" charset="-128"/>
              </a:rPr>
              <a:t>①漁業操業の支障となる事象の対策（クラゲの除去等）</a:t>
            </a:r>
          </a:p>
          <a:p>
            <a:pPr algn="just"/>
            <a:r>
              <a:rPr lang="ja-JP" altLang="en-US" sz="1000" dirty="0">
                <a:latin typeface="Meiryo UI" panose="020B0604030504040204" pitchFamily="50" charset="-128"/>
                <a:ea typeface="Meiryo UI" panose="020B0604030504040204" pitchFamily="50" charset="-128"/>
                <a:cs typeface="Meiryo UI" panose="020B0604030504040204" pitchFamily="50" charset="-128"/>
              </a:rPr>
              <a:t>　 ・府漁連等と連携しながら、クラゲ等による支障の発生状況把握に努める。</a:t>
            </a:r>
          </a:p>
          <a:p>
            <a:pPr algn="just"/>
            <a:endParaRPr lang="ja-JP" altLang="en-US" sz="1000" dirty="0">
              <a:latin typeface="Meiryo UI" panose="020B0604030504040204" pitchFamily="50" charset="-128"/>
              <a:ea typeface="Meiryo UI" panose="020B0604030504040204" pitchFamily="50" charset="-128"/>
              <a:cs typeface="Meiryo UI" panose="020B0604030504040204" pitchFamily="50" charset="-128"/>
            </a:endParaRPr>
          </a:p>
          <a:p>
            <a:pPr algn="just"/>
            <a:r>
              <a:rPr lang="ja-JP" altLang="en-US" sz="1000" dirty="0">
                <a:latin typeface="Meiryo UI" panose="020B0604030504040204" pitchFamily="50" charset="-128"/>
                <a:ea typeface="Meiryo UI" panose="020B0604030504040204" pitchFamily="50" charset="-128"/>
                <a:cs typeface="Meiryo UI" panose="020B0604030504040204" pitchFamily="50" charset="-128"/>
              </a:rPr>
              <a:t>②有害赤潮や貧酸素水塊等漁場のモニタリング</a:t>
            </a:r>
          </a:p>
          <a:p>
            <a:r>
              <a:rPr lang="ja-JP" altLang="en-US" sz="1000" dirty="0">
                <a:latin typeface="Meiryo UI" panose="020B0604030504040204" pitchFamily="50" charset="-128"/>
                <a:ea typeface="Meiryo UI" panose="020B0604030504040204" pitchFamily="50" charset="-128"/>
                <a:cs typeface="Meiryo UI" panose="020B0604030504040204" pitchFamily="50" charset="-128"/>
              </a:rPr>
              <a:t>　 ・モニタリング調査の結果を活用し、資源管理や貝毒対策に取り組む。　</a:t>
            </a:r>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a:p>
            <a:endParaRPr lang="en-US" altLang="ja-JP" sz="900" b="1" dirty="0">
              <a:latin typeface="Meiryo UI" panose="020B0604030504040204" pitchFamily="50" charset="-128"/>
              <a:ea typeface="Meiryo UI" panose="020B0604030504040204" pitchFamily="50" charset="-128"/>
              <a:cs typeface="Meiryo UI" panose="020B0604030504040204" pitchFamily="50" charset="-128"/>
            </a:endParaRPr>
          </a:p>
        </p:txBody>
      </p:sp>
      <p:pic>
        <p:nvPicPr>
          <p:cNvPr id="15" name="図 14">
            <a:extLst>
              <a:ext uri="{FF2B5EF4-FFF2-40B4-BE49-F238E27FC236}">
                <a16:creationId xmlns:a16="http://schemas.microsoft.com/office/drawing/2014/main" id="{A36A5E6B-9E19-401B-BE65-E605FD2EA640}"/>
              </a:ext>
            </a:extLst>
          </p:cNvPr>
          <p:cNvPicPr>
            <a:picLocks noChangeAspect="1"/>
          </p:cNvPicPr>
          <p:nvPr/>
        </p:nvPicPr>
        <p:blipFill>
          <a:blip r:embed="rId2"/>
          <a:stretch>
            <a:fillRect/>
          </a:stretch>
        </p:blipFill>
        <p:spPr>
          <a:xfrm>
            <a:off x="4337341" y="7058684"/>
            <a:ext cx="2101319" cy="1169552"/>
          </a:xfrm>
          <a:prstGeom prst="rect">
            <a:avLst/>
          </a:prstGeom>
        </p:spPr>
      </p:pic>
      <p:cxnSp>
        <p:nvCxnSpPr>
          <p:cNvPr id="16" name="直線コネクタ 15">
            <a:extLst>
              <a:ext uri="{FF2B5EF4-FFF2-40B4-BE49-F238E27FC236}">
                <a16:creationId xmlns:a16="http://schemas.microsoft.com/office/drawing/2014/main" id="{195327A3-C718-4023-A46B-09A50A509A8B}"/>
              </a:ext>
            </a:extLst>
          </p:cNvPr>
          <p:cNvCxnSpPr/>
          <p:nvPr/>
        </p:nvCxnSpPr>
        <p:spPr>
          <a:xfrm>
            <a:off x="369431" y="6370693"/>
            <a:ext cx="6171561" cy="0"/>
          </a:xfrm>
          <a:prstGeom prst="line">
            <a:avLst/>
          </a:prstGeom>
          <a:ln w="44450" cmpd="dbl">
            <a:solidFill>
              <a:schemeClr val="tx1"/>
            </a:solidFill>
          </a:ln>
        </p:spPr>
        <p:style>
          <a:lnRef idx="1">
            <a:schemeClr val="accent1"/>
          </a:lnRef>
          <a:fillRef idx="0">
            <a:schemeClr val="accent1"/>
          </a:fillRef>
          <a:effectRef idx="0">
            <a:schemeClr val="accent1"/>
          </a:effectRef>
          <a:fontRef idx="minor">
            <a:schemeClr val="tx1"/>
          </a:fontRef>
        </p:style>
      </p:cxnSp>
      <p:sp>
        <p:nvSpPr>
          <p:cNvPr id="30" name="テキスト ボックス 29">
            <a:extLst>
              <a:ext uri="{FF2B5EF4-FFF2-40B4-BE49-F238E27FC236}">
                <a16:creationId xmlns:a16="http://schemas.microsoft.com/office/drawing/2014/main" id="{2A0CE2D8-E151-4005-B246-1E1E90ADF122}"/>
              </a:ext>
            </a:extLst>
          </p:cNvPr>
          <p:cNvSpPr txBox="1"/>
          <p:nvPr/>
        </p:nvSpPr>
        <p:spPr>
          <a:xfrm>
            <a:off x="557358" y="5551130"/>
            <a:ext cx="6154785" cy="553998"/>
          </a:xfrm>
          <a:prstGeom prst="rect">
            <a:avLst/>
          </a:prstGeom>
          <a:noFill/>
        </p:spPr>
        <p:txBody>
          <a:bodyPr wrap="square" rtlCol="0">
            <a:spAutoFit/>
          </a:bodyPr>
          <a:lstStyle/>
          <a:p>
            <a:r>
              <a:rPr lang="en-US" altLang="ja-JP" sz="1000" b="1" u="sng" dirty="0">
                <a:latin typeface="Meiryo UI" panose="020B0604030504040204" pitchFamily="50" charset="-128"/>
                <a:ea typeface="Meiryo UI" panose="020B0604030504040204" pitchFamily="50" charset="-128"/>
                <a:cs typeface="Meiryo UI" panose="020B0604030504040204" pitchFamily="50" charset="-128"/>
              </a:rPr>
              <a:t>【</a:t>
            </a:r>
            <a:r>
              <a:rPr lang="ja-JP" altLang="en-US" sz="1000" b="1" u="sng" dirty="0">
                <a:latin typeface="Meiryo UI" panose="020B0604030504040204" pitchFamily="50" charset="-128"/>
                <a:ea typeface="Meiryo UI" panose="020B0604030504040204" pitchFamily="50" charset="-128"/>
                <a:cs typeface="Meiryo UI" panose="020B0604030504040204" pitchFamily="50" charset="-128"/>
              </a:rPr>
              <a:t>令和</a:t>
            </a:r>
            <a:r>
              <a:rPr lang="en-US" altLang="ja-JP" sz="1000" b="1" u="sng" dirty="0">
                <a:latin typeface="Meiryo UI" panose="020B0604030504040204" pitchFamily="50" charset="-128"/>
                <a:ea typeface="Meiryo UI" panose="020B0604030504040204" pitchFamily="50" charset="-128"/>
                <a:cs typeface="Meiryo UI" panose="020B0604030504040204" pitchFamily="50" charset="-128"/>
              </a:rPr>
              <a:t>8</a:t>
            </a:r>
            <a:r>
              <a:rPr lang="ja-JP" altLang="en-US" sz="1000" b="1" u="sng" dirty="0">
                <a:latin typeface="Meiryo UI" panose="020B0604030504040204" pitchFamily="50" charset="-128"/>
                <a:ea typeface="Meiryo UI" panose="020B0604030504040204" pitchFamily="50" charset="-128"/>
                <a:cs typeface="Meiryo UI" panose="020B0604030504040204" pitchFamily="50" charset="-128"/>
              </a:rPr>
              <a:t>年度取組予定</a:t>
            </a:r>
            <a:r>
              <a:rPr lang="en-US" altLang="ja-JP" sz="1000" b="1" u="sng" dirty="0">
                <a:latin typeface="Meiryo UI" panose="020B0604030504040204" pitchFamily="50" charset="-128"/>
                <a:ea typeface="Meiryo UI" panose="020B0604030504040204" pitchFamily="50" charset="-128"/>
                <a:cs typeface="Meiryo UI" panose="020B0604030504040204" pitchFamily="50" charset="-128"/>
              </a:rPr>
              <a:t>】</a:t>
            </a:r>
            <a:endParaRPr lang="ja-JP" altLang="en-US" sz="1000" b="1" u="sng"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000" dirty="0">
                <a:latin typeface="Meiryo UI" panose="020B0604030504040204" pitchFamily="50" charset="-128"/>
                <a:ea typeface="Meiryo UI" panose="020B0604030504040204" pitchFamily="50" charset="-128"/>
                <a:cs typeface="Meiryo UI" panose="020B0604030504040204" pitchFamily="50" charset="-128"/>
              </a:rPr>
              <a:t>   ・養殖に関心のある事業者がチャレンジできるよう、関心のある事業者の新規参入、意欲のある事業者の事業拡大等　　</a:t>
            </a:r>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000" dirty="0">
                <a:latin typeface="Meiryo UI" panose="020B0604030504040204" pitchFamily="50" charset="-128"/>
                <a:ea typeface="Meiryo UI" panose="020B0604030504040204" pitchFamily="50" charset="-128"/>
                <a:cs typeface="Meiryo UI" panose="020B0604030504040204" pitchFamily="50" charset="-128"/>
              </a:rPr>
              <a:t>　　を補助事業を活用しながら支援する。　　</a:t>
            </a:r>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17" name="テキスト ボックス 16">
            <a:extLst>
              <a:ext uri="{FF2B5EF4-FFF2-40B4-BE49-F238E27FC236}">
                <a16:creationId xmlns:a16="http://schemas.microsoft.com/office/drawing/2014/main" id="{729D1C3C-2527-4EE6-BEA1-9D55231D3E75}"/>
              </a:ext>
            </a:extLst>
          </p:cNvPr>
          <p:cNvSpPr txBox="1"/>
          <p:nvPr/>
        </p:nvSpPr>
        <p:spPr>
          <a:xfrm>
            <a:off x="4349456" y="8239458"/>
            <a:ext cx="2247896" cy="230832"/>
          </a:xfrm>
          <a:prstGeom prst="rect">
            <a:avLst/>
          </a:prstGeom>
          <a:noFill/>
        </p:spPr>
        <p:txBody>
          <a:bodyPr wrap="square" rtlCol="0">
            <a:spAutoFit/>
          </a:bodyPr>
          <a:lstStyle/>
          <a:p>
            <a:r>
              <a:rPr lang="ja-JP" altLang="en-US" sz="900" b="1" dirty="0">
                <a:latin typeface="Meiryo UI" panose="020B0604030504040204" pitchFamily="50" charset="-128"/>
                <a:ea typeface="Meiryo UI" panose="020B0604030504040204" pitchFamily="50" charset="-128"/>
                <a:cs typeface="Meiryo UI" panose="020B0604030504040204" pitchFamily="50" charset="-128"/>
              </a:rPr>
              <a:t>水産技術センターによるモニタリング調査</a:t>
            </a:r>
            <a:endParaRPr kumimoji="1" lang="ja-JP" altLang="en-US" sz="900" b="1" dirty="0">
              <a:latin typeface="Meiryo UI" panose="020B0604030504040204" pitchFamily="50" charset="-128"/>
              <a:ea typeface="Meiryo UI" panose="020B0604030504040204" pitchFamily="50" charset="-128"/>
              <a:cs typeface="Meiryo UI" panose="020B0604030504040204" pitchFamily="50" charset="-128"/>
            </a:endParaRPr>
          </a:p>
        </p:txBody>
      </p:sp>
      <p:graphicFrame>
        <p:nvGraphicFramePr>
          <p:cNvPr id="18" name="表 4">
            <a:extLst>
              <a:ext uri="{FF2B5EF4-FFF2-40B4-BE49-F238E27FC236}">
                <a16:creationId xmlns:a16="http://schemas.microsoft.com/office/drawing/2014/main" id="{8622276A-FFC7-4040-970D-526E0B28D587}"/>
              </a:ext>
            </a:extLst>
          </p:cNvPr>
          <p:cNvGraphicFramePr>
            <a:graphicFrameLocks noGrp="1"/>
          </p:cNvGraphicFramePr>
          <p:nvPr>
            <p:extLst>
              <p:ext uri="{D42A27DB-BD31-4B8C-83A1-F6EECF244321}">
                <p14:modId xmlns:p14="http://schemas.microsoft.com/office/powerpoint/2010/main" val="2619829582"/>
              </p:ext>
            </p:extLst>
          </p:nvPr>
        </p:nvGraphicFramePr>
        <p:xfrm>
          <a:off x="1727019" y="4304928"/>
          <a:ext cx="3456384" cy="1152128"/>
        </p:xfrm>
        <a:graphic>
          <a:graphicData uri="http://schemas.openxmlformats.org/drawingml/2006/table">
            <a:tbl>
              <a:tblPr firstRow="1" bandRow="1">
                <a:tableStyleId>{5C22544A-7EE6-4342-B048-85BDC9FD1C3A}</a:tableStyleId>
              </a:tblPr>
              <a:tblGrid>
                <a:gridCol w="2178113">
                  <a:extLst>
                    <a:ext uri="{9D8B030D-6E8A-4147-A177-3AD203B41FA5}">
                      <a16:colId xmlns:a16="http://schemas.microsoft.com/office/drawing/2014/main" val="1550211114"/>
                    </a:ext>
                  </a:extLst>
                </a:gridCol>
                <a:gridCol w="1278271">
                  <a:extLst>
                    <a:ext uri="{9D8B030D-6E8A-4147-A177-3AD203B41FA5}">
                      <a16:colId xmlns:a16="http://schemas.microsoft.com/office/drawing/2014/main" val="852847338"/>
                    </a:ext>
                  </a:extLst>
                </a:gridCol>
              </a:tblGrid>
              <a:tr h="461299">
                <a:tc>
                  <a:txBody>
                    <a:bodyPr/>
                    <a:lstStyle/>
                    <a:p>
                      <a:pPr algn="ctr"/>
                      <a:r>
                        <a:rPr kumimoji="1" lang="ja-JP" altLang="en-US" sz="1000" b="0" dirty="0">
                          <a:solidFill>
                            <a:schemeClr val="tx1"/>
                          </a:solidFill>
                        </a:rPr>
                        <a:t>数値目標</a:t>
                      </a:r>
                    </a:p>
                  </a:txBody>
                  <a:tcPr anchor="ctr"/>
                </a:tc>
                <a:tc>
                  <a:txBody>
                    <a:bodyPr/>
                    <a:lstStyle/>
                    <a:p>
                      <a:pPr algn="ctr"/>
                      <a:r>
                        <a:rPr kumimoji="1" lang="ja-JP" altLang="en-US" sz="1000" b="0" dirty="0">
                          <a:solidFill>
                            <a:schemeClr val="tx1"/>
                          </a:solidFill>
                        </a:rPr>
                        <a:t>令和</a:t>
                      </a:r>
                      <a:r>
                        <a:rPr kumimoji="1" lang="en-US" altLang="ja-JP" sz="1000" b="0" dirty="0">
                          <a:solidFill>
                            <a:schemeClr val="tx1"/>
                          </a:solidFill>
                        </a:rPr>
                        <a:t>7</a:t>
                      </a:r>
                      <a:r>
                        <a:rPr kumimoji="1" lang="ja-JP" altLang="en-US" sz="1000" b="0" dirty="0">
                          <a:solidFill>
                            <a:schemeClr val="tx1"/>
                          </a:solidFill>
                        </a:rPr>
                        <a:t>年度実績</a:t>
                      </a:r>
                    </a:p>
                  </a:txBody>
                  <a:tcPr anchor="ctr"/>
                </a:tc>
                <a:extLst>
                  <a:ext uri="{0D108BD9-81ED-4DB2-BD59-A6C34878D82A}">
                    <a16:rowId xmlns:a16="http://schemas.microsoft.com/office/drawing/2014/main" val="2950973248"/>
                  </a:ext>
                </a:extLst>
              </a:tr>
              <a:tr h="690829">
                <a:tc>
                  <a:txBody>
                    <a:bodyPr/>
                    <a:lstStyle/>
                    <a:p>
                      <a:pPr algn="l"/>
                      <a:r>
                        <a:rPr kumimoji="1" lang="ja-JP" altLang="en-US" sz="1000" b="0" dirty="0">
                          <a:solidFill>
                            <a:schemeClr val="tx1"/>
                          </a:solidFill>
                        </a:rPr>
                        <a:t>陸上養殖新規届け出事業者数</a:t>
                      </a:r>
                    </a:p>
                    <a:p>
                      <a:pPr algn="r"/>
                      <a:r>
                        <a:rPr kumimoji="1" lang="ja-JP" altLang="en-US" sz="1000" b="0" dirty="0">
                          <a:solidFill>
                            <a:schemeClr val="tx1"/>
                          </a:solidFill>
                        </a:rPr>
                        <a:t>　　　　　　　　　</a:t>
                      </a:r>
                      <a:r>
                        <a:rPr kumimoji="1" lang="ja-JP" altLang="en-US" sz="1000" b="1" u="sng" dirty="0">
                          <a:solidFill>
                            <a:schemeClr val="tx1"/>
                          </a:solidFill>
                        </a:rPr>
                        <a:t>累計</a:t>
                      </a:r>
                      <a:r>
                        <a:rPr kumimoji="1" lang="en-US" altLang="ja-JP" sz="1000" b="1" u="sng" dirty="0">
                          <a:solidFill>
                            <a:schemeClr val="tx1"/>
                          </a:solidFill>
                        </a:rPr>
                        <a:t>5</a:t>
                      </a:r>
                      <a:r>
                        <a:rPr kumimoji="1" lang="ja-JP" altLang="en-US" sz="1000" b="1" u="sng" dirty="0">
                          <a:solidFill>
                            <a:schemeClr val="tx1"/>
                          </a:solidFill>
                        </a:rPr>
                        <a:t>事業者</a:t>
                      </a:r>
                    </a:p>
                  </a:txBody>
                  <a:tcPr anchor="ctr"/>
                </a:tc>
                <a:tc>
                  <a:txBody>
                    <a:bodyPr/>
                    <a:lstStyle/>
                    <a:p>
                      <a:pPr algn="ctr"/>
                      <a:r>
                        <a:rPr kumimoji="1" lang="ja-JP" altLang="en-US" sz="1000" b="1" u="sng" dirty="0">
                          <a:solidFill>
                            <a:schemeClr val="tx1"/>
                          </a:solidFill>
                        </a:rPr>
                        <a:t>累計</a:t>
                      </a:r>
                      <a:r>
                        <a:rPr kumimoji="1" lang="en-US" altLang="ja-JP" sz="1000" b="1" u="sng" dirty="0">
                          <a:solidFill>
                            <a:schemeClr val="tx1"/>
                          </a:solidFill>
                        </a:rPr>
                        <a:t>11</a:t>
                      </a:r>
                      <a:r>
                        <a:rPr kumimoji="1" lang="ja-JP" altLang="en-US" sz="1000" b="1" u="sng" dirty="0">
                          <a:solidFill>
                            <a:schemeClr val="tx1"/>
                          </a:solidFill>
                        </a:rPr>
                        <a:t>事業者</a:t>
                      </a:r>
                    </a:p>
                    <a:p>
                      <a:pPr algn="ctr"/>
                      <a:r>
                        <a:rPr kumimoji="1" lang="ja-JP" altLang="en-US" sz="1000" b="0" dirty="0">
                          <a:solidFill>
                            <a:schemeClr val="tx1"/>
                          </a:solidFill>
                        </a:rPr>
                        <a:t> </a:t>
                      </a:r>
                      <a:r>
                        <a:rPr kumimoji="1" lang="en-US" altLang="ja-JP" sz="1000" b="0" dirty="0">
                          <a:solidFill>
                            <a:schemeClr val="tx1"/>
                          </a:solidFill>
                        </a:rPr>
                        <a:t>(</a:t>
                      </a:r>
                      <a:r>
                        <a:rPr kumimoji="1" lang="ja-JP" altLang="en-US" sz="1000" b="0" dirty="0">
                          <a:solidFill>
                            <a:schemeClr val="tx1"/>
                          </a:solidFill>
                        </a:rPr>
                        <a:t>令和</a:t>
                      </a:r>
                      <a:r>
                        <a:rPr kumimoji="1" lang="en-US" altLang="ja-JP" sz="1000" b="0" dirty="0">
                          <a:solidFill>
                            <a:schemeClr val="tx1"/>
                          </a:solidFill>
                        </a:rPr>
                        <a:t>7</a:t>
                      </a:r>
                      <a:r>
                        <a:rPr kumimoji="1" lang="ja-JP" altLang="en-US" sz="1000" b="0" dirty="0">
                          <a:solidFill>
                            <a:schemeClr val="tx1"/>
                          </a:solidFill>
                        </a:rPr>
                        <a:t>年度現在</a:t>
                      </a:r>
                      <a:r>
                        <a:rPr kumimoji="1" lang="en-US" altLang="ja-JP" sz="1000" b="0" dirty="0">
                          <a:solidFill>
                            <a:schemeClr val="tx1"/>
                          </a:solidFill>
                        </a:rPr>
                        <a:t>)</a:t>
                      </a:r>
                      <a:endParaRPr kumimoji="1" lang="ja-JP" altLang="en-US" sz="1000" b="0" dirty="0">
                        <a:solidFill>
                          <a:schemeClr val="tx1"/>
                        </a:solidFill>
                      </a:endParaRPr>
                    </a:p>
                  </a:txBody>
                  <a:tcPr anchor="ctr"/>
                </a:tc>
                <a:extLst>
                  <a:ext uri="{0D108BD9-81ED-4DB2-BD59-A6C34878D82A}">
                    <a16:rowId xmlns:a16="http://schemas.microsoft.com/office/drawing/2014/main" val="1940198986"/>
                  </a:ext>
                </a:extLst>
              </a:tr>
            </a:tbl>
          </a:graphicData>
        </a:graphic>
      </p:graphicFrame>
      <p:pic>
        <p:nvPicPr>
          <p:cNvPr id="20" name="図 19">
            <a:extLst>
              <a:ext uri="{FF2B5EF4-FFF2-40B4-BE49-F238E27FC236}">
                <a16:creationId xmlns:a16="http://schemas.microsoft.com/office/drawing/2014/main" id="{09CC772A-A8E6-4721-B991-7F4AB5C9A809}"/>
              </a:ext>
            </a:extLst>
          </p:cNvPr>
          <p:cNvPicPr>
            <a:picLocks noChangeAspect="1"/>
          </p:cNvPicPr>
          <p:nvPr/>
        </p:nvPicPr>
        <p:blipFill>
          <a:blip r:embed="rId3"/>
          <a:stretch>
            <a:fillRect/>
          </a:stretch>
        </p:blipFill>
        <p:spPr>
          <a:xfrm>
            <a:off x="4649688" y="941902"/>
            <a:ext cx="1875656" cy="1157442"/>
          </a:xfrm>
          <a:prstGeom prst="rect">
            <a:avLst/>
          </a:prstGeom>
        </p:spPr>
      </p:pic>
      <p:sp>
        <p:nvSpPr>
          <p:cNvPr id="21" name="テキスト ボックス 6">
            <a:extLst>
              <a:ext uri="{FF2B5EF4-FFF2-40B4-BE49-F238E27FC236}">
                <a16:creationId xmlns:a16="http://schemas.microsoft.com/office/drawing/2014/main" id="{5FE38F91-F96A-4CB8-8AD1-0E09952A2DDB}"/>
              </a:ext>
            </a:extLst>
          </p:cNvPr>
          <p:cNvSpPr txBox="1"/>
          <p:nvPr/>
        </p:nvSpPr>
        <p:spPr>
          <a:xfrm>
            <a:off x="4637833" y="2129880"/>
            <a:ext cx="1811219" cy="230832"/>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pPr algn="ctr"/>
            <a:r>
              <a:rPr lang="ja-JP" altLang="en-US" sz="900" b="1" dirty="0"/>
              <a:t>トラフグの陸上養殖</a:t>
            </a:r>
            <a:endParaRPr kumimoji="1" lang="ja-JP" altLang="en-US" sz="900" b="1" dirty="0"/>
          </a:p>
        </p:txBody>
      </p:sp>
      <p:sp>
        <p:nvSpPr>
          <p:cNvPr id="23" name="テキスト ボックス 22">
            <a:extLst>
              <a:ext uri="{FF2B5EF4-FFF2-40B4-BE49-F238E27FC236}">
                <a16:creationId xmlns:a16="http://schemas.microsoft.com/office/drawing/2014/main" id="{58107CA2-6F79-486A-B670-4FB2B0E951E5}"/>
              </a:ext>
            </a:extLst>
          </p:cNvPr>
          <p:cNvSpPr txBox="1"/>
          <p:nvPr/>
        </p:nvSpPr>
        <p:spPr>
          <a:xfrm>
            <a:off x="601339" y="3726886"/>
            <a:ext cx="1743869" cy="507831"/>
          </a:xfrm>
          <a:prstGeom prst="rect">
            <a:avLst/>
          </a:prstGeom>
          <a:noFill/>
        </p:spPr>
        <p:txBody>
          <a:bodyPr wrap="square" rtlCol="0">
            <a:spAutoFit/>
          </a:bodyPr>
          <a:lstStyle/>
          <a:p>
            <a:pPr marL="126000" indent="-64800" algn="ctr"/>
            <a:r>
              <a:rPr lang="ja-JP" altLang="en-US" sz="900" b="1" dirty="0">
                <a:latin typeface="Meiryo UI" panose="020B0604030504040204" pitchFamily="50" charset="-128"/>
                <a:ea typeface="Meiryo UI" panose="020B0604030504040204" pitchFamily="50" charset="-128"/>
                <a:cs typeface="Meiryo UI" panose="020B0604030504040204" pitchFamily="50" charset="-128"/>
              </a:rPr>
              <a:t>シンポジウムの開催</a:t>
            </a:r>
            <a:endParaRPr lang="en-US" altLang="ja-JP" sz="900" b="1" dirty="0">
              <a:latin typeface="Meiryo UI" panose="020B0604030504040204" pitchFamily="50" charset="-128"/>
              <a:ea typeface="Meiryo UI" panose="020B0604030504040204" pitchFamily="50" charset="-128"/>
              <a:cs typeface="Meiryo UI" panose="020B0604030504040204" pitchFamily="50" charset="-128"/>
            </a:endParaRPr>
          </a:p>
          <a:p>
            <a:pPr marL="126000" indent="-64800" algn="ctr"/>
            <a:r>
              <a:rPr lang="ja-JP" altLang="en-US" sz="900" dirty="0">
                <a:latin typeface="Meiryo UI" panose="020B0604030504040204" pitchFamily="50" charset="-128"/>
                <a:ea typeface="Meiryo UI" panose="020B0604030504040204" pitchFamily="50" charset="-128"/>
                <a:cs typeface="Meiryo UI" panose="020B0604030504040204" pitchFamily="50" charset="-128"/>
              </a:rPr>
              <a:t>「大阪から養殖ビジネスの</a:t>
            </a:r>
          </a:p>
          <a:p>
            <a:pPr marL="126000" indent="-64800" algn="ctr"/>
            <a:r>
              <a:rPr lang="ja-JP" altLang="en-US" sz="900" dirty="0">
                <a:latin typeface="Meiryo UI" panose="020B0604030504040204" pitchFamily="50" charset="-128"/>
                <a:ea typeface="Meiryo UI" panose="020B0604030504040204" pitchFamily="50" charset="-128"/>
                <a:cs typeface="Meiryo UI" panose="020B0604030504040204" pitchFamily="50" charset="-128"/>
              </a:rPr>
              <a:t>　未来を切り拓く！！」</a:t>
            </a:r>
            <a:endParaRPr lang="en-US" altLang="ja-JP" sz="9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24" name="テキスト ボックス 23">
            <a:extLst>
              <a:ext uri="{FF2B5EF4-FFF2-40B4-BE49-F238E27FC236}">
                <a16:creationId xmlns:a16="http://schemas.microsoft.com/office/drawing/2014/main" id="{010E24B6-7DF8-46AD-AAC1-3241DF807DD5}"/>
              </a:ext>
            </a:extLst>
          </p:cNvPr>
          <p:cNvSpPr txBox="1"/>
          <p:nvPr/>
        </p:nvSpPr>
        <p:spPr>
          <a:xfrm>
            <a:off x="2517531" y="3715633"/>
            <a:ext cx="2112155" cy="369332"/>
          </a:xfrm>
          <a:prstGeom prst="rect">
            <a:avLst/>
          </a:prstGeom>
          <a:noFill/>
        </p:spPr>
        <p:txBody>
          <a:bodyPr wrap="square" rtlCol="0">
            <a:spAutoFit/>
          </a:bodyPr>
          <a:lstStyle/>
          <a:p>
            <a:pPr marL="126000" indent="-64800" algn="ctr"/>
            <a:r>
              <a:rPr lang="ja-JP" altLang="en-US" sz="900" b="1" dirty="0">
                <a:latin typeface="Meiryo UI" panose="020B0604030504040204" pitchFamily="50" charset="-128"/>
                <a:ea typeface="Meiryo UI" panose="020B0604030504040204" pitchFamily="50" charset="-128"/>
                <a:cs typeface="Meiryo UI" panose="020B0604030504040204" pitchFamily="50" charset="-128"/>
              </a:rPr>
              <a:t>牡蠣養殖勉強会　</a:t>
            </a:r>
          </a:p>
          <a:p>
            <a:pPr marL="126000" indent="-64800" algn="ctr"/>
            <a:r>
              <a:rPr lang="ja-JP" altLang="en-US" sz="900" dirty="0">
                <a:latin typeface="Meiryo UI" panose="020B0604030504040204" pitchFamily="50" charset="-128"/>
                <a:ea typeface="Meiryo UI" panose="020B0604030504040204" pitchFamily="50" charset="-128"/>
                <a:cs typeface="Meiryo UI" panose="020B0604030504040204" pitchFamily="50" charset="-128"/>
              </a:rPr>
              <a:t>養殖ビジネスのススメ</a:t>
            </a:r>
            <a:r>
              <a:rPr lang="en-US" altLang="ja-JP" sz="900" dirty="0">
                <a:latin typeface="Meiryo UI" panose="020B0604030504040204" pitchFamily="50" charset="-128"/>
                <a:ea typeface="Meiryo UI" panose="020B0604030504040204" pitchFamily="50" charset="-128"/>
                <a:cs typeface="Meiryo UI" panose="020B0604030504040204" pitchFamily="50" charset="-128"/>
              </a:rPr>
              <a:t>【</a:t>
            </a:r>
            <a:r>
              <a:rPr lang="ja-JP" altLang="en-US" sz="900" dirty="0">
                <a:latin typeface="Meiryo UI" panose="020B0604030504040204" pitchFamily="50" charset="-128"/>
                <a:ea typeface="Meiryo UI" panose="020B0604030504040204" pitchFamily="50" charset="-128"/>
                <a:cs typeface="Meiryo UI" panose="020B0604030504040204" pitchFamily="50" charset="-128"/>
              </a:rPr>
              <a:t>販路拡大編</a:t>
            </a:r>
            <a:r>
              <a:rPr lang="en-US" altLang="ja-JP" sz="900" dirty="0">
                <a:latin typeface="Meiryo UI" panose="020B0604030504040204" pitchFamily="50" charset="-128"/>
                <a:ea typeface="Meiryo UI" panose="020B0604030504040204" pitchFamily="50" charset="-128"/>
                <a:cs typeface="Meiryo UI" panose="020B0604030504040204" pitchFamily="50" charset="-128"/>
              </a:rPr>
              <a:t>】</a:t>
            </a:r>
          </a:p>
        </p:txBody>
      </p:sp>
      <p:pic>
        <p:nvPicPr>
          <p:cNvPr id="25" name="図 24">
            <a:extLst>
              <a:ext uri="{FF2B5EF4-FFF2-40B4-BE49-F238E27FC236}">
                <a16:creationId xmlns:a16="http://schemas.microsoft.com/office/drawing/2014/main" id="{895B72B6-4B66-4C20-A5D8-704C14720A93}"/>
              </a:ext>
            </a:extLst>
          </p:cNvPr>
          <p:cNvPicPr>
            <a:picLocks noChangeAspect="1"/>
          </p:cNvPicPr>
          <p:nvPr/>
        </p:nvPicPr>
        <p:blipFill>
          <a:blip r:embed="rId4"/>
          <a:stretch>
            <a:fillRect/>
          </a:stretch>
        </p:blipFill>
        <p:spPr>
          <a:xfrm>
            <a:off x="692696" y="2504728"/>
            <a:ext cx="1803958" cy="1236174"/>
          </a:xfrm>
          <a:prstGeom prst="rect">
            <a:avLst/>
          </a:prstGeom>
        </p:spPr>
      </p:pic>
      <p:pic>
        <p:nvPicPr>
          <p:cNvPr id="26" name="図 25">
            <a:extLst>
              <a:ext uri="{FF2B5EF4-FFF2-40B4-BE49-F238E27FC236}">
                <a16:creationId xmlns:a16="http://schemas.microsoft.com/office/drawing/2014/main" id="{669E57B7-92A0-47EC-A94C-9158878CB4D6}"/>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2741140" y="2510268"/>
            <a:ext cx="1834260" cy="1205365"/>
          </a:xfrm>
          <a:prstGeom prst="rect">
            <a:avLst/>
          </a:prstGeom>
        </p:spPr>
      </p:pic>
      <p:pic>
        <p:nvPicPr>
          <p:cNvPr id="27" name="図 26">
            <a:extLst>
              <a:ext uri="{FF2B5EF4-FFF2-40B4-BE49-F238E27FC236}">
                <a16:creationId xmlns:a16="http://schemas.microsoft.com/office/drawing/2014/main" id="{3A8E7097-EEE9-49EB-B410-8583C7EFDF47}"/>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4768215" y="2547276"/>
            <a:ext cx="1741983" cy="1188340"/>
          </a:xfrm>
          <a:prstGeom prst="rect">
            <a:avLst/>
          </a:prstGeom>
        </p:spPr>
      </p:pic>
      <p:sp>
        <p:nvSpPr>
          <p:cNvPr id="28" name="テキスト ボックス 27">
            <a:extLst>
              <a:ext uri="{FF2B5EF4-FFF2-40B4-BE49-F238E27FC236}">
                <a16:creationId xmlns:a16="http://schemas.microsoft.com/office/drawing/2014/main" id="{412FEACC-537F-4155-8CB8-C0ED7AEC2660}"/>
              </a:ext>
            </a:extLst>
          </p:cNvPr>
          <p:cNvSpPr txBox="1"/>
          <p:nvPr/>
        </p:nvSpPr>
        <p:spPr>
          <a:xfrm>
            <a:off x="4560370" y="3736740"/>
            <a:ext cx="2151773" cy="369332"/>
          </a:xfrm>
          <a:prstGeom prst="rect">
            <a:avLst/>
          </a:prstGeom>
          <a:noFill/>
        </p:spPr>
        <p:txBody>
          <a:bodyPr wrap="square" rtlCol="0">
            <a:spAutoFit/>
          </a:bodyPr>
          <a:lstStyle/>
          <a:p>
            <a:pPr marL="126000" indent="-64800" algn="ctr"/>
            <a:r>
              <a:rPr lang="ja-JP" altLang="en-US" sz="900" b="1" dirty="0">
                <a:latin typeface="Meiryo UI" panose="020B0604030504040204" pitchFamily="50" charset="-128"/>
                <a:ea typeface="Meiryo UI" panose="020B0604030504040204" pitchFamily="50" charset="-128"/>
                <a:cs typeface="Meiryo UI" panose="020B0604030504040204" pitchFamily="50" charset="-128"/>
              </a:rPr>
              <a:t>シーフードショー大阪</a:t>
            </a:r>
            <a:r>
              <a:rPr lang="en-US" altLang="ja-JP" sz="900" b="1" dirty="0">
                <a:latin typeface="Meiryo UI" panose="020B0604030504040204" pitchFamily="50" charset="-128"/>
                <a:ea typeface="Meiryo UI" panose="020B0604030504040204" pitchFamily="50" charset="-128"/>
                <a:cs typeface="Meiryo UI" panose="020B0604030504040204" pitchFamily="50" charset="-128"/>
              </a:rPr>
              <a:t>2025</a:t>
            </a:r>
            <a:r>
              <a:rPr lang="ja-JP" altLang="en-US" sz="900" b="1" dirty="0">
                <a:latin typeface="Meiryo UI" panose="020B0604030504040204" pitchFamily="50" charset="-128"/>
                <a:ea typeface="Meiryo UI" panose="020B0604030504040204" pitchFamily="50" charset="-128"/>
                <a:cs typeface="Meiryo UI" panose="020B0604030504040204" pitchFamily="50" charset="-128"/>
              </a:rPr>
              <a:t>への出展</a:t>
            </a:r>
            <a:endParaRPr lang="en-US" altLang="ja-JP" sz="900" b="1" dirty="0">
              <a:latin typeface="Meiryo UI" panose="020B0604030504040204" pitchFamily="50" charset="-128"/>
              <a:ea typeface="Meiryo UI" panose="020B0604030504040204" pitchFamily="50" charset="-128"/>
              <a:cs typeface="Meiryo UI" panose="020B0604030504040204" pitchFamily="50" charset="-128"/>
            </a:endParaRPr>
          </a:p>
          <a:p>
            <a:pPr marL="126000" indent="-64800" algn="ctr"/>
            <a:r>
              <a:rPr lang="ja-JP" altLang="en-US" sz="900" dirty="0">
                <a:latin typeface="Meiryo UI" panose="020B0604030504040204" pitchFamily="50" charset="-128"/>
                <a:ea typeface="Meiryo UI" panose="020B0604030504040204" pitchFamily="50" charset="-128"/>
                <a:cs typeface="Meiryo UI" panose="020B0604030504040204" pitchFamily="50" charset="-128"/>
              </a:rPr>
              <a:t>泉州牡蠣</a:t>
            </a:r>
            <a:r>
              <a:rPr lang="en-US" altLang="ja-JP" sz="900" dirty="0">
                <a:latin typeface="Meiryo UI" panose="020B0604030504040204" pitchFamily="50" charset="-128"/>
                <a:ea typeface="Meiryo UI" panose="020B0604030504040204" pitchFamily="50" charset="-128"/>
                <a:cs typeface="Meiryo UI" panose="020B0604030504040204" pitchFamily="50" charset="-128"/>
              </a:rPr>
              <a:t>/</a:t>
            </a:r>
            <a:r>
              <a:rPr lang="ja-JP" altLang="en-US" sz="900" dirty="0">
                <a:latin typeface="Meiryo UI" panose="020B0604030504040204" pitchFamily="50" charset="-128"/>
                <a:ea typeface="Meiryo UI" panose="020B0604030504040204" pitchFamily="50" charset="-128"/>
                <a:cs typeface="Meiryo UI" panose="020B0604030504040204" pitchFamily="50" charset="-128"/>
              </a:rPr>
              <a:t>陸上養殖ブース</a:t>
            </a:r>
          </a:p>
        </p:txBody>
      </p:sp>
    </p:spTree>
    <p:extLst>
      <p:ext uri="{BB962C8B-B14F-4D97-AF65-F5344CB8AC3E}">
        <p14:creationId xmlns:p14="http://schemas.microsoft.com/office/powerpoint/2010/main" val="26459307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テキスト ボックス 2"/>
          <p:cNvSpPr txBox="1">
            <a:spLocks noChangeArrowheads="1"/>
          </p:cNvSpPr>
          <p:nvPr/>
        </p:nvSpPr>
        <p:spPr bwMode="auto">
          <a:xfrm>
            <a:off x="497799" y="1079167"/>
            <a:ext cx="648000" cy="360000"/>
          </a:xfrm>
          <a:prstGeom prst="roundRect">
            <a:avLst>
              <a:gd name="adj" fmla="val 24293"/>
            </a:avLst>
          </a:prstGeom>
          <a:solidFill>
            <a:srgbClr val="000099"/>
          </a:solidFill>
          <a:ln w="9525">
            <a:noFill/>
            <a:miter lim="800000"/>
            <a:headEnd/>
            <a:tailEnd/>
          </a:ln>
        </p:spPr>
        <p:txBody>
          <a:bodyPr rot="0" vert="horz" wrap="square" lIns="91440" tIns="45720" rIns="91440" bIns="4572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1" i="0" u="none" strike="noStrike" kern="1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eiryo UI" panose="020B0604030504040204" pitchFamily="50" charset="-128"/>
              </a:rPr>
              <a:t>施策７</a:t>
            </a:r>
            <a:endParaRPr kumimoji="1" lang="ja-JP" altLang="en-US" sz="1050" b="0" i="0" u="none" strike="noStrike" kern="1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18" name="テキスト ボックス 17"/>
          <p:cNvSpPr txBox="1"/>
          <p:nvPr/>
        </p:nvSpPr>
        <p:spPr>
          <a:xfrm>
            <a:off x="1219481" y="1128362"/>
            <a:ext cx="2537874" cy="2616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100" b="1" i="0" u="none" strike="noStrike" kern="1200" cap="none" spc="0" normalizeH="0" baseline="0" noProof="0" dirty="0">
                <a:ln>
                  <a:noFill/>
                </a:ln>
                <a:solidFill>
                  <a:prstClr val="black"/>
                </a:solidFill>
                <a:effectLst/>
                <a:uLnTx/>
                <a:uFillTx/>
                <a:latin typeface="Meiryo UI"/>
                <a:ea typeface="Meiryo UI"/>
                <a:cs typeface="+mn-cs"/>
              </a:rPr>
              <a:t>ICT</a:t>
            </a:r>
            <a:r>
              <a:rPr kumimoji="1" lang="ja-JP" altLang="en-US" sz="1100" b="1" i="0" u="none" strike="noStrike" kern="1200" cap="none" spc="0" normalizeH="0" baseline="0" noProof="0" dirty="0">
                <a:ln>
                  <a:noFill/>
                </a:ln>
                <a:solidFill>
                  <a:prstClr val="black"/>
                </a:solidFill>
                <a:effectLst/>
                <a:uLnTx/>
                <a:uFillTx/>
                <a:latin typeface="Meiryo UI"/>
                <a:ea typeface="Meiryo UI"/>
                <a:cs typeface="+mn-cs"/>
              </a:rPr>
              <a:t>等を活用した効率的・効果的な販売</a:t>
            </a:r>
          </a:p>
        </p:txBody>
      </p:sp>
      <p:sp>
        <p:nvSpPr>
          <p:cNvPr id="9" name="テキスト ボックス 8">
            <a:extLst>
              <a:ext uri="{FF2B5EF4-FFF2-40B4-BE49-F238E27FC236}">
                <a16:creationId xmlns:a16="http://schemas.microsoft.com/office/drawing/2014/main" id="{5AC7E4BA-602A-4D70-8957-B4E05781B918}"/>
              </a:ext>
            </a:extLst>
          </p:cNvPr>
          <p:cNvSpPr txBox="1"/>
          <p:nvPr/>
        </p:nvSpPr>
        <p:spPr>
          <a:xfrm>
            <a:off x="-9000" y="249137"/>
            <a:ext cx="6858000"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a:t>
            </a:r>
            <a:r>
              <a:rPr lang="ja-JP" altLang="en-US"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施策体系</a:t>
            </a:r>
            <a:r>
              <a:rPr kumimoji="1" lang="ja-JP" altLang="en-US"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①大阪の水産業の成長産業化</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a:t>
            </a:r>
            <a:r>
              <a:rPr kumimoji="1" lang="en-US" altLang="ja-JP"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1-2) </a:t>
            </a:r>
            <a:r>
              <a:rPr kumimoji="1" lang="ja-JP" altLang="en-US"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大阪漁業の競争力強化に資する取組</a:t>
            </a:r>
            <a:endParaRPr kumimoji="1" lang="en-US" altLang="ja-JP" sz="14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12" name="テキスト ボックス 11">
            <a:extLst>
              <a:ext uri="{FF2B5EF4-FFF2-40B4-BE49-F238E27FC236}">
                <a16:creationId xmlns:a16="http://schemas.microsoft.com/office/drawing/2014/main" id="{DDA446AF-5934-4D77-8454-A699FAD99308}"/>
              </a:ext>
            </a:extLst>
          </p:cNvPr>
          <p:cNvSpPr txBox="1"/>
          <p:nvPr/>
        </p:nvSpPr>
        <p:spPr>
          <a:xfrm>
            <a:off x="497799" y="1625126"/>
            <a:ext cx="6171561" cy="101566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000" b="1" i="0" u="sng"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000" b="1" i="0" u="sng"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令和</a:t>
            </a:r>
            <a:r>
              <a:rPr kumimoji="1" lang="en-US" altLang="ja-JP" sz="1000" b="1" i="0" u="sng"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7</a:t>
            </a:r>
            <a:r>
              <a:rPr kumimoji="1" lang="ja-JP" altLang="en-US" sz="1000" b="1" i="0" u="sng"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年度実績</a:t>
            </a:r>
            <a:r>
              <a:rPr kumimoji="1" lang="en-US" altLang="ja-JP" sz="1000" b="1" i="0" u="sng"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a:t>
            </a:r>
            <a:endParaRPr kumimoji="1" lang="ja-JP" altLang="en-US" sz="1000" b="1" i="0" u="sng"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①底びき網漁業等の水揚げの集約（セリ場の統合）への取組</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②漁協が行う</a:t>
            </a:r>
            <a:r>
              <a:rPr kumimoji="1" lang="en-US" altLang="ja-JP"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EC</a:t>
            </a: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サイトを活用した鮮魚販売の取組</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・産地市場の統合や</a:t>
            </a:r>
            <a:r>
              <a:rPr kumimoji="1" lang="en-US" altLang="ja-JP"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EC</a:t>
            </a: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サイトを活用した販路拡大の取組の推進のため、岸和田市が主催する「岸和田市デジタル</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水産業推進協議会」に参画して、助言等を行った。（令和７～９年度）</a:t>
            </a:r>
          </a:p>
          <a:p>
            <a:pPr marL="126000" marR="0" lvl="0" indent="-64800" algn="just" defTabSz="914400" rtl="0" eaLnBrk="1" fontAlgn="auto" latinLnBrk="0" hangingPunct="1">
              <a:lnSpc>
                <a:spcPct val="100000"/>
              </a:lnSpc>
              <a:spcBef>
                <a:spcPts val="0"/>
              </a:spcBef>
              <a:spcAft>
                <a:spcPts val="0"/>
              </a:spcAft>
              <a:buClrTx/>
              <a:buSzTx/>
              <a:buFontTx/>
              <a:buNone/>
              <a:tabLst/>
              <a:defRPr/>
            </a:pPr>
            <a:endParaRPr kumimoji="1" lang="en-US" altLang="ja-JP"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13" name="テキスト ボックス 12">
            <a:extLst>
              <a:ext uri="{FF2B5EF4-FFF2-40B4-BE49-F238E27FC236}">
                <a16:creationId xmlns:a16="http://schemas.microsoft.com/office/drawing/2014/main" id="{89A04EEC-12F8-4646-8378-2A206D080582}"/>
              </a:ext>
            </a:extLst>
          </p:cNvPr>
          <p:cNvSpPr txBox="1"/>
          <p:nvPr/>
        </p:nvSpPr>
        <p:spPr>
          <a:xfrm>
            <a:off x="497799" y="2672861"/>
            <a:ext cx="5144998" cy="8463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000" b="1" i="0" u="sng"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000" b="1" i="0" u="sng"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令和</a:t>
            </a:r>
            <a:r>
              <a:rPr kumimoji="1" lang="en-US" altLang="ja-JP" sz="1000" b="1" i="0" u="sng"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8</a:t>
            </a:r>
            <a:r>
              <a:rPr kumimoji="1" lang="ja-JP" altLang="en-US" sz="1000" b="1" i="0" u="sng"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年度取組予定</a:t>
            </a:r>
            <a:r>
              <a:rPr kumimoji="1" lang="en-US" altLang="ja-JP" sz="1000" b="1" i="0" u="sng"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a:t>
            </a:r>
            <a:endParaRPr kumimoji="1" lang="ja-JP" altLang="en-US" sz="1000" b="1" i="0" u="sng"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①底びき網漁業等の水揚げの集約（セリ場の統合）への取組</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②漁協が行う</a:t>
            </a:r>
            <a:r>
              <a:rPr kumimoji="1" lang="en-US" altLang="ja-JP"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EC</a:t>
            </a: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サイトを活用した鮮魚販売の取組</a:t>
            </a:r>
            <a:endParaRPr kumimoji="1" lang="en-US" altLang="ja-JP"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・引き続き、「岸和田市デジタル水産業推進協議会」に参画して、助言等を行う。　</a:t>
            </a:r>
            <a:endParaRPr kumimoji="1" lang="en-US" altLang="ja-JP"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9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cxnSp>
        <p:nvCxnSpPr>
          <p:cNvPr id="10" name="直線コネクタ 9">
            <a:extLst>
              <a:ext uri="{FF2B5EF4-FFF2-40B4-BE49-F238E27FC236}">
                <a16:creationId xmlns:a16="http://schemas.microsoft.com/office/drawing/2014/main" id="{1679D053-130A-40BC-906F-C64A07D1A267}"/>
              </a:ext>
            </a:extLst>
          </p:cNvPr>
          <p:cNvCxnSpPr/>
          <p:nvPr/>
        </p:nvCxnSpPr>
        <p:spPr>
          <a:xfrm>
            <a:off x="279833" y="3728864"/>
            <a:ext cx="6171561" cy="0"/>
          </a:xfrm>
          <a:prstGeom prst="line">
            <a:avLst/>
          </a:prstGeom>
          <a:ln w="44450" cmpd="dbl">
            <a:solidFill>
              <a:schemeClr val="tx1"/>
            </a:solidFill>
          </a:ln>
        </p:spPr>
        <p:style>
          <a:lnRef idx="1">
            <a:schemeClr val="accent1"/>
          </a:lnRef>
          <a:fillRef idx="0">
            <a:schemeClr val="accent1"/>
          </a:fillRef>
          <a:effectRef idx="0">
            <a:schemeClr val="accent1"/>
          </a:effectRef>
          <a:fontRef idx="minor">
            <a:schemeClr val="tx1"/>
          </a:fontRef>
        </p:style>
      </p:cxnSp>
      <p:sp>
        <p:nvSpPr>
          <p:cNvPr id="17" name="テキスト ボックス 16">
            <a:extLst>
              <a:ext uri="{FF2B5EF4-FFF2-40B4-BE49-F238E27FC236}">
                <a16:creationId xmlns:a16="http://schemas.microsoft.com/office/drawing/2014/main" id="{EF147B5E-22C2-4B5A-88F2-579E37214972}"/>
              </a:ext>
            </a:extLst>
          </p:cNvPr>
          <p:cNvSpPr txBox="1"/>
          <p:nvPr/>
        </p:nvSpPr>
        <p:spPr>
          <a:xfrm>
            <a:off x="3446610" y="10096910"/>
            <a:ext cx="3132000" cy="2308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a:t>
            </a:r>
            <a:endParaRPr kumimoji="1"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3" name="スライド番号プレースホルダー 2">
            <a:extLst>
              <a:ext uri="{FF2B5EF4-FFF2-40B4-BE49-F238E27FC236}">
                <a16:creationId xmlns:a16="http://schemas.microsoft.com/office/drawing/2014/main" id="{F3E1D718-0833-4299-9746-EA9214704C33}"/>
              </a:ext>
            </a:extLst>
          </p:cNvPr>
          <p:cNvSpPr>
            <a:spLocks noGrp="1"/>
          </p:cNvSpPr>
          <p:nvPr>
            <p:ph type="sldNum" sz="quarter" idx="12"/>
          </p:nvPr>
        </p:nvSpPr>
        <p:spPr>
          <a:xfrm>
            <a:off x="2474763" y="9473024"/>
            <a:ext cx="1600200" cy="304884"/>
          </a:xfr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831CA8E7-D69B-4FB5-B8F3-0C5F199F2C37}" type="slidenum">
              <a:rPr kumimoji="1" lang="ja-JP" altLang="en-US" sz="1200" b="0" i="0" u="none" strike="noStrike" kern="1200" cap="none" spc="0" normalizeH="0" baseline="0" noProof="0" smtClean="0">
                <a:ln>
                  <a:noFill/>
                </a:ln>
                <a:solidFill>
                  <a:prstClr val="black">
                    <a:tint val="75000"/>
                  </a:prstClr>
                </a:solidFill>
                <a:effectLst/>
                <a:uLnTx/>
                <a:uFillTx/>
                <a:latin typeface="Meiryo UI"/>
                <a:ea typeface="Meiryo UI"/>
                <a:cs typeface="+mn-cs"/>
              </a:rPr>
              <a:pPr marL="0" marR="0" lvl="0" indent="0" algn="ctr" defTabSz="914400" rtl="0" eaLnBrk="1" fontAlgn="auto" latinLnBrk="0" hangingPunct="1">
                <a:lnSpc>
                  <a:spcPct val="100000"/>
                </a:lnSpc>
                <a:spcBef>
                  <a:spcPts val="0"/>
                </a:spcBef>
                <a:spcAft>
                  <a:spcPts val="0"/>
                </a:spcAft>
                <a:buClrTx/>
                <a:buSzTx/>
                <a:buFontTx/>
                <a:buNone/>
                <a:tabLst/>
                <a:defRPr/>
              </a:pPr>
              <a:t>9</a:t>
            </a:fld>
            <a:endParaRPr kumimoji="1" lang="ja-JP" altLang="en-US" sz="1200" b="0" i="0" u="none" strike="noStrike" kern="1200" cap="none" spc="0" normalizeH="0" baseline="0" noProof="0">
              <a:ln>
                <a:noFill/>
              </a:ln>
              <a:solidFill>
                <a:prstClr val="black">
                  <a:tint val="75000"/>
                </a:prstClr>
              </a:solidFill>
              <a:effectLst/>
              <a:uLnTx/>
              <a:uFillTx/>
              <a:latin typeface="Meiryo UI"/>
              <a:ea typeface="Meiryo UI"/>
              <a:cs typeface="+mn-cs"/>
            </a:endParaRPr>
          </a:p>
        </p:txBody>
      </p:sp>
      <p:sp>
        <p:nvSpPr>
          <p:cNvPr id="59" name="テキスト ボックス 2">
            <a:extLst>
              <a:ext uri="{FF2B5EF4-FFF2-40B4-BE49-F238E27FC236}">
                <a16:creationId xmlns:a16="http://schemas.microsoft.com/office/drawing/2014/main" id="{F9260908-1353-4E5A-AD4C-06C76EB350D1}"/>
              </a:ext>
            </a:extLst>
          </p:cNvPr>
          <p:cNvSpPr txBox="1">
            <a:spLocks noChangeArrowheads="1"/>
          </p:cNvSpPr>
          <p:nvPr/>
        </p:nvSpPr>
        <p:spPr bwMode="auto">
          <a:xfrm>
            <a:off x="515433" y="3975607"/>
            <a:ext cx="662820" cy="401329"/>
          </a:xfrm>
          <a:prstGeom prst="roundRect">
            <a:avLst>
              <a:gd name="adj" fmla="val 24293"/>
            </a:avLst>
          </a:prstGeom>
          <a:solidFill>
            <a:srgbClr val="000099"/>
          </a:solidFill>
          <a:ln w="9525">
            <a:noFill/>
            <a:miter lim="800000"/>
            <a:headEnd/>
            <a:tailEnd/>
          </a:ln>
        </p:spPr>
        <p:txBody>
          <a:bodyPr rot="0" vert="horz" wrap="square" lIns="91440" tIns="45720" rIns="91440" bIns="4572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900" b="1" i="0" u="none" strike="noStrike" kern="1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eiryo UI" panose="020B0604030504040204" pitchFamily="50" charset="-128"/>
              </a:rPr>
              <a:t>施策８</a:t>
            </a:r>
            <a:endParaRPr kumimoji="1" lang="ja-JP" altLang="en-US" sz="1050" b="0" i="0" u="none" strike="noStrike" kern="1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60" name="テキスト ボックス 59">
            <a:extLst>
              <a:ext uri="{FF2B5EF4-FFF2-40B4-BE49-F238E27FC236}">
                <a16:creationId xmlns:a16="http://schemas.microsoft.com/office/drawing/2014/main" id="{0838624E-26CD-406A-8643-96FFFC282FD4}"/>
              </a:ext>
            </a:extLst>
          </p:cNvPr>
          <p:cNvSpPr txBox="1"/>
          <p:nvPr/>
        </p:nvSpPr>
        <p:spPr>
          <a:xfrm>
            <a:off x="1178253" y="4070780"/>
            <a:ext cx="3312125" cy="2616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100" b="1" i="0" u="none" strike="noStrike" kern="1200" cap="none" spc="0" normalizeH="0" baseline="0" noProof="0" dirty="0">
                <a:ln>
                  <a:noFill/>
                </a:ln>
                <a:solidFill>
                  <a:prstClr val="black"/>
                </a:solidFill>
                <a:effectLst/>
                <a:uLnTx/>
                <a:uFillTx/>
                <a:latin typeface="Meiryo UI"/>
                <a:ea typeface="Meiryo UI"/>
                <a:cs typeface="+mn-cs"/>
              </a:rPr>
              <a:t>付加価値向上のためのブランド化や</a:t>
            </a:r>
            <a:r>
              <a:rPr kumimoji="1" lang="en-US" altLang="ja-JP" sz="1100" b="1" i="0" u="none" strike="noStrike" kern="1200" cap="none" spc="0" normalizeH="0" baseline="0" noProof="0" dirty="0">
                <a:ln>
                  <a:noFill/>
                </a:ln>
                <a:solidFill>
                  <a:prstClr val="black"/>
                </a:solidFill>
                <a:effectLst/>
                <a:uLnTx/>
                <a:uFillTx/>
                <a:latin typeface="Meiryo UI"/>
                <a:ea typeface="Meiryo UI"/>
                <a:cs typeface="+mn-cs"/>
              </a:rPr>
              <a:t>6</a:t>
            </a:r>
            <a:r>
              <a:rPr kumimoji="1" lang="ja-JP" altLang="en-US" sz="1100" b="1" i="0" u="none" strike="noStrike" kern="1200" cap="none" spc="0" normalizeH="0" baseline="0" noProof="0" dirty="0">
                <a:ln>
                  <a:noFill/>
                </a:ln>
                <a:solidFill>
                  <a:prstClr val="black"/>
                </a:solidFill>
                <a:effectLst/>
                <a:uLnTx/>
                <a:uFillTx/>
                <a:latin typeface="Meiryo UI"/>
                <a:ea typeface="Meiryo UI"/>
                <a:cs typeface="+mn-cs"/>
              </a:rPr>
              <a:t>次産業化の推進</a:t>
            </a:r>
          </a:p>
        </p:txBody>
      </p:sp>
      <p:sp>
        <p:nvSpPr>
          <p:cNvPr id="61" name="テキスト ボックス 60">
            <a:extLst>
              <a:ext uri="{FF2B5EF4-FFF2-40B4-BE49-F238E27FC236}">
                <a16:creationId xmlns:a16="http://schemas.microsoft.com/office/drawing/2014/main" id="{6CDD5189-3756-438B-9D42-9D9CA1D229D1}"/>
              </a:ext>
            </a:extLst>
          </p:cNvPr>
          <p:cNvSpPr txBox="1"/>
          <p:nvPr/>
        </p:nvSpPr>
        <p:spPr>
          <a:xfrm>
            <a:off x="453231" y="4516303"/>
            <a:ext cx="6125379" cy="101566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000" b="1" i="0" u="sng"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000" b="1" i="0" u="sng"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令和</a:t>
            </a:r>
            <a:r>
              <a:rPr kumimoji="1" lang="en-US" altLang="ja-JP" sz="1000" b="1" i="0" u="sng"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7</a:t>
            </a:r>
            <a:r>
              <a:rPr kumimoji="1" lang="ja-JP" altLang="en-US" sz="1000" b="1" i="0" u="sng"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年度実績</a:t>
            </a:r>
            <a:r>
              <a:rPr kumimoji="1" lang="en-US" altLang="ja-JP" sz="1000" b="1" i="0" u="sng"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a:t>
            </a:r>
            <a:endParaRPr kumimoji="1" lang="ja-JP" altLang="en-US" sz="1000" b="1" i="0" u="sng"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①ブランド化に向けた取組</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②</a:t>
            </a:r>
            <a:r>
              <a:rPr kumimoji="1" lang="en-US" altLang="ja-JP"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6</a:t>
            </a:r>
            <a:r>
              <a:rPr kumimoji="1" lang="ja-JP" altLang="en-US" sz="1000" b="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次産業化の推進</a:t>
            </a:r>
          </a:p>
          <a:p>
            <a:pPr algn="just"/>
            <a:r>
              <a:rPr lang="ja-JP" altLang="en-US" sz="1000" dirty="0">
                <a:latin typeface="Meiryo UI" panose="020B0604030504040204" pitchFamily="50" charset="-128"/>
                <a:ea typeface="Meiryo UI" panose="020B0604030504040204" pitchFamily="50" charset="-128"/>
                <a:cs typeface="Meiryo UI" panose="020B0604030504040204" pitchFamily="50" charset="-128"/>
              </a:rPr>
              <a:t>　　・</a:t>
            </a:r>
            <a:r>
              <a:rPr kumimoji="1" lang="ja-JP" altLang="en-US" sz="1000" b="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地元水産物を使った瞬間凍結フィレ及び低利用魚の加工品試作等を行う岡田浦漁協に対して補助を行った。</a:t>
            </a:r>
            <a:endParaRPr kumimoji="1" lang="en-US" altLang="ja-JP" sz="1000" b="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endParaRPr>
          </a:p>
          <a:p>
            <a:pPr algn="just"/>
            <a:r>
              <a:rPr lang="ja-JP" altLang="en-US" sz="1000" dirty="0">
                <a:latin typeface="Meiryo UI" panose="020B0604030504040204" pitchFamily="50" charset="-128"/>
                <a:ea typeface="Meiryo UI" panose="020B0604030504040204" pitchFamily="50" charset="-128"/>
                <a:cs typeface="Meiryo UI" panose="020B0604030504040204" pitchFamily="50" charset="-128"/>
              </a:rPr>
              <a:t>　　・全国豊かな海づくり大会～魚庭の海おおさか大会～で「魚庭の海づくり丼」を開発し、１年前プレイベント</a:t>
            </a:r>
            <a:r>
              <a:rPr lang="en-US" altLang="ja-JP" sz="1000" dirty="0">
                <a:latin typeface="Meiryo UI" panose="020B0604030504040204" pitchFamily="50" charset="-128"/>
                <a:ea typeface="Meiryo UI" panose="020B0604030504040204" pitchFamily="50" charset="-128"/>
                <a:cs typeface="Meiryo UI" panose="020B0604030504040204" pitchFamily="50" charset="-128"/>
              </a:rPr>
              <a:t>(10</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月） </a:t>
            </a:r>
            <a:endParaRPr lang="en-US" altLang="ja-JP" sz="1000" dirty="0">
              <a:latin typeface="Meiryo UI" panose="020B0604030504040204" pitchFamily="50" charset="-128"/>
              <a:ea typeface="Meiryo UI" panose="020B0604030504040204" pitchFamily="50" charset="-128"/>
              <a:cs typeface="Meiryo UI" panose="020B0604030504040204" pitchFamily="50" charset="-128"/>
            </a:endParaRPr>
          </a:p>
          <a:p>
            <a:pPr algn="just"/>
            <a:r>
              <a:rPr lang="en-US" altLang="ja-JP" sz="1000" dirty="0">
                <a:latin typeface="Meiryo UI" panose="020B0604030504040204" pitchFamily="50" charset="-128"/>
                <a:ea typeface="Meiryo UI" panose="020B0604030504040204" pitchFamily="50" charset="-128"/>
                <a:cs typeface="Meiryo UI" panose="020B0604030504040204" pitchFamily="50" charset="-128"/>
              </a:rPr>
              <a:t>     </a:t>
            </a:r>
            <a:r>
              <a:rPr lang="ja-JP" altLang="en-US" sz="1000" dirty="0">
                <a:latin typeface="Meiryo UI" panose="020B0604030504040204" pitchFamily="50" charset="-128"/>
                <a:ea typeface="Meiryo UI" panose="020B0604030504040204" pitchFamily="50" charset="-128"/>
                <a:cs typeface="Meiryo UI" panose="020B0604030504040204" pitchFamily="50" charset="-128"/>
              </a:rPr>
              <a:t>で 披露するとともに、各種イベントで提供した。</a:t>
            </a:r>
            <a:endParaRPr kumimoji="1" lang="en-US" altLang="ja-JP" sz="1000" b="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
        <p:nvSpPr>
          <p:cNvPr id="62" name="テキスト ボックス 61">
            <a:extLst>
              <a:ext uri="{FF2B5EF4-FFF2-40B4-BE49-F238E27FC236}">
                <a16:creationId xmlns:a16="http://schemas.microsoft.com/office/drawing/2014/main" id="{CC103605-CE05-48C5-983E-74EAD134ADC7}"/>
              </a:ext>
            </a:extLst>
          </p:cNvPr>
          <p:cNvSpPr txBox="1"/>
          <p:nvPr/>
        </p:nvSpPr>
        <p:spPr>
          <a:xfrm>
            <a:off x="515432" y="8056500"/>
            <a:ext cx="5935962" cy="101566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000" b="1" i="0" u="sng"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a:t>
            </a:r>
            <a:r>
              <a:rPr kumimoji="1" lang="ja-JP" altLang="en-US" sz="1000" b="1" i="0" u="sng"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令和</a:t>
            </a:r>
            <a:r>
              <a:rPr kumimoji="1" lang="en-US" altLang="ja-JP" sz="1000" b="1" i="0" u="sng"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8</a:t>
            </a:r>
            <a:r>
              <a:rPr kumimoji="1" lang="ja-JP" altLang="en-US" sz="1000" b="1" i="0" u="sng"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年度取組予定</a:t>
            </a:r>
            <a:r>
              <a:rPr kumimoji="1" lang="en-US" altLang="ja-JP" sz="1000" b="1" i="0" u="sng"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a:t>
            </a:r>
            <a:endParaRPr kumimoji="1" lang="ja-JP" altLang="en-US" sz="1000" b="1" i="0" u="sng"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①ブランド化に向けた取組</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②</a:t>
            </a:r>
            <a:r>
              <a:rPr kumimoji="1" lang="en-US" altLang="ja-JP"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6</a:t>
            </a: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次産業化の推進</a:t>
            </a:r>
            <a:endParaRPr kumimoji="1" lang="en-US" altLang="ja-JP"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　・未利用魚も含めた鮮魚等の「大阪産（もん）」としてのブラント化や、</a:t>
            </a:r>
            <a:r>
              <a:rPr kumimoji="1" lang="en-US" altLang="ja-JP"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6</a:t>
            </a:r>
            <a:r>
              <a:rPr kumimoji="1"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次産業化に取り組む。　</a:t>
            </a:r>
            <a:endParaRPr kumimoji="1" lang="en-US" altLang="ja-JP"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i="0" u="none" strike="noStrike" kern="1200" cap="none" spc="0" normalizeH="0" baseline="0" noProof="0" dirty="0">
                <a:ln>
                  <a:noFill/>
                </a:ln>
                <a:solidFill>
                  <a:srgbClr val="FF0000"/>
                </a:solidFill>
                <a:effectLst/>
                <a:uLnTx/>
                <a:uFillTx/>
                <a:latin typeface="Meiryo UI" panose="020B0604030504040204" pitchFamily="50" charset="-128"/>
                <a:ea typeface="Meiryo UI" panose="020B0604030504040204" pitchFamily="50" charset="-128"/>
                <a:cs typeface="Meiryo UI" panose="020B0604030504040204" pitchFamily="50" charset="-128"/>
              </a:rPr>
              <a:t>　</a:t>
            </a:r>
            <a:r>
              <a:rPr kumimoji="1" lang="ja-JP" altLang="en-US" sz="100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・地元水産物を使ったフィレ等加工品の試作や販路拡大等を行う府鰮巾着網漁協、岸和田市漁協、春木漁協</a:t>
            </a:r>
            <a:endParaRPr kumimoji="1" lang="en-US" altLang="ja-JP" sz="100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ja-JP" sz="1000" dirty="0">
                <a:latin typeface="Meiryo UI" panose="020B0604030504040204" pitchFamily="50" charset="-128"/>
                <a:ea typeface="Meiryo UI" panose="020B0604030504040204" pitchFamily="50" charset="-128"/>
                <a:cs typeface="Meiryo UI" panose="020B0604030504040204" pitchFamily="50" charset="-128"/>
              </a:rPr>
              <a:t>   </a:t>
            </a:r>
            <a:r>
              <a:rPr kumimoji="1" lang="ja-JP" altLang="en-US" sz="100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rPr>
              <a:t>に対して補助を行う。</a:t>
            </a:r>
            <a:endParaRPr kumimoji="1" lang="en-US" altLang="ja-JP" sz="1000"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pic>
        <p:nvPicPr>
          <p:cNvPr id="64" name="図 63">
            <a:extLst>
              <a:ext uri="{FF2B5EF4-FFF2-40B4-BE49-F238E27FC236}">
                <a16:creationId xmlns:a16="http://schemas.microsoft.com/office/drawing/2014/main" id="{85635520-078B-4959-8723-15EDB5B5BBF0}"/>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13118"/>
          <a:stretch/>
        </p:blipFill>
        <p:spPr>
          <a:xfrm>
            <a:off x="848508" y="6048551"/>
            <a:ext cx="2369396" cy="1543941"/>
          </a:xfrm>
          <a:prstGeom prst="rect">
            <a:avLst/>
          </a:prstGeom>
        </p:spPr>
      </p:pic>
      <p:sp>
        <p:nvSpPr>
          <p:cNvPr id="65" name="テキスト ボックス 64">
            <a:extLst>
              <a:ext uri="{FF2B5EF4-FFF2-40B4-BE49-F238E27FC236}">
                <a16:creationId xmlns:a16="http://schemas.microsoft.com/office/drawing/2014/main" id="{6DF60A45-7C6D-429B-A42A-9C49B9F2178D}"/>
              </a:ext>
            </a:extLst>
          </p:cNvPr>
          <p:cNvSpPr txBox="1"/>
          <p:nvPr/>
        </p:nvSpPr>
        <p:spPr>
          <a:xfrm>
            <a:off x="1155925" y="7650778"/>
            <a:ext cx="1928586" cy="2308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9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rPr>
              <a:t>試作した加工品（岡田浦漁協）</a:t>
            </a:r>
            <a:endParaRPr kumimoji="1" lang="en-US" altLang="ja-JP" sz="9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pic>
        <p:nvPicPr>
          <p:cNvPr id="5" name="図 4">
            <a:extLst>
              <a:ext uri="{FF2B5EF4-FFF2-40B4-BE49-F238E27FC236}">
                <a16:creationId xmlns:a16="http://schemas.microsoft.com/office/drawing/2014/main" id="{43737F6A-F336-42A5-BA45-A4A175CF461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757355" y="6065331"/>
            <a:ext cx="2447247" cy="1527162"/>
          </a:xfrm>
          <a:prstGeom prst="rect">
            <a:avLst/>
          </a:prstGeom>
        </p:spPr>
      </p:pic>
      <p:sp>
        <p:nvSpPr>
          <p:cNvPr id="54" name="テキスト ボックス 53">
            <a:extLst>
              <a:ext uri="{FF2B5EF4-FFF2-40B4-BE49-F238E27FC236}">
                <a16:creationId xmlns:a16="http://schemas.microsoft.com/office/drawing/2014/main" id="{0C8F36B3-BC28-45C3-9B12-602E716D7AB0}"/>
              </a:ext>
            </a:extLst>
          </p:cNvPr>
          <p:cNvSpPr txBox="1"/>
          <p:nvPr/>
        </p:nvSpPr>
        <p:spPr>
          <a:xfrm>
            <a:off x="4462597" y="7650778"/>
            <a:ext cx="1180200" cy="2308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9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魚庭の海づくり丼</a:t>
            </a:r>
            <a:endParaRPr kumimoji="1" lang="en-US" altLang="ja-JP" sz="9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eiryo UI" panose="020B0604030504040204" pitchFamily="50" charset="-128"/>
            </a:endParaRPr>
          </a:p>
        </p:txBody>
      </p:sp>
    </p:spTree>
    <p:extLst>
      <p:ext uri="{BB962C8B-B14F-4D97-AF65-F5344CB8AC3E}">
        <p14:creationId xmlns:p14="http://schemas.microsoft.com/office/powerpoint/2010/main" val="3442963632"/>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ユーザー定義 1">
      <a:majorFont>
        <a:latin typeface="Meiryo UI"/>
        <a:ea typeface="Meiryo UI"/>
        <a:cs typeface=""/>
      </a:majorFont>
      <a:minorFont>
        <a:latin typeface="Meiryo UI"/>
        <a:ea typeface="Meiryo UI"/>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16798</TotalTime>
  <Words>10838</Words>
  <Application>Microsoft Office PowerPoint</Application>
  <PresentationFormat>A4 210 x 297 mm</PresentationFormat>
  <Paragraphs>1382</Paragraphs>
  <Slides>27</Slides>
  <Notes>2</Notes>
  <HiddenSlides>0</HiddenSlides>
  <MMClips>0</MMClips>
  <ScaleCrop>false</ScaleCrop>
  <HeadingPairs>
    <vt:vector size="6" baseType="variant">
      <vt:variant>
        <vt:lpstr>使用されているフォント</vt:lpstr>
      </vt:variant>
      <vt:variant>
        <vt:i4>6</vt:i4>
      </vt:variant>
      <vt:variant>
        <vt:lpstr>テーマ</vt:lpstr>
      </vt:variant>
      <vt:variant>
        <vt:i4>1</vt:i4>
      </vt:variant>
      <vt:variant>
        <vt:lpstr>スライド タイトル</vt:lpstr>
      </vt:variant>
      <vt:variant>
        <vt:i4>27</vt:i4>
      </vt:variant>
    </vt:vector>
  </HeadingPairs>
  <TitlesOfParts>
    <vt:vector size="34" baseType="lpstr">
      <vt:lpstr>BIZ UDPゴシック</vt:lpstr>
      <vt:lpstr>Meiryo UI</vt:lpstr>
      <vt:lpstr>ＭＳ Ｐゴシック</vt:lpstr>
      <vt:lpstr>メイリオ</vt:lpstr>
      <vt:lpstr>游ゴシック</vt:lpstr>
      <vt:lpstr>Arial</vt:lpstr>
      <vt:lpstr>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大阪府</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新瀬　幾恵</dc:creator>
  <cp:lastModifiedBy>古田　正</cp:lastModifiedBy>
  <cp:revision>1396</cp:revision>
  <cp:lastPrinted>2026-07-02T04:24:14Z</cp:lastPrinted>
  <dcterms:created xsi:type="dcterms:W3CDTF">2016-01-29T06:50:34Z</dcterms:created>
  <dcterms:modified xsi:type="dcterms:W3CDTF">2026-07-02T06:30:32Z</dcterms:modified>
</cp:coreProperties>
</file>