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58" r:id="rId3"/>
    <p:sldId id="269" r:id="rId4"/>
    <p:sldId id="274" r:id="rId5"/>
    <p:sldId id="270" r:id="rId6"/>
    <p:sldId id="271" r:id="rId7"/>
    <p:sldId id="267" r:id="rId8"/>
    <p:sldId id="275" r:id="rId9"/>
    <p:sldId id="277" r:id="rId10"/>
    <p:sldId id="278" r:id="rId11"/>
    <p:sldId id="280" r:id="rId12"/>
    <p:sldId id="282" r:id="rId13"/>
    <p:sldId id="285" r:id="rId14"/>
    <p:sldId id="286" r:id="rId1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29" autoAdjust="0"/>
    <p:restoredTop sz="94660"/>
  </p:normalViewPr>
  <p:slideViewPr>
    <p:cSldViewPr snapToGrid="0">
      <p:cViewPr varScale="1">
        <p:scale>
          <a:sx n="73" d="100"/>
          <a:sy n="73" d="100"/>
        </p:scale>
        <p:origin x="4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62DC17-56E9-4EFD-8468-94B5EE7005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2E4B301-2FCC-4A75-BC1E-E7AA3B0096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2BA3960-C230-439B-8DCD-F13D7B398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A9DF1-7963-429C-931D-AA959D56E480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1E91A21-E256-4B5D-A851-FACC9F6B1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01504D-5A0E-4EBE-8638-307BD6D9D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48C8E-FAB3-4C9D-A03C-CF5A39A044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8609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57FC72-7E59-4BEC-821C-2CEF4B655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6259A66-CF6D-40C3-B29D-03F12A746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CCA8DC5-F05D-4F10-9219-2D49E83DB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A9DF1-7963-429C-931D-AA959D56E480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98AAFA3-9599-4565-8E59-A049A155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B38A551-DEDC-43FF-B65B-3BF6F27FC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48C8E-FAB3-4C9D-A03C-CF5A39A044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3295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86AA816-45DE-4B2A-B089-DBEA2E3889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A434A8D-6F15-47A0-9964-F7B2573D92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D923A02-D1D5-4425-99F3-653E4397D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A9DF1-7963-429C-931D-AA959D56E480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D8151FE-5CA7-4657-83D2-8F7004334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8B99F06-A297-4D2A-924F-1E2596775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48C8E-FAB3-4C9D-A03C-CF5A39A044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6364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5C68F8-1D83-47D4-8050-DC575222B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DB88EA-AF33-450D-BC83-C57128EBC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8A700EC-03EC-418C-8FA3-9BEFEA45C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A9DF1-7963-429C-931D-AA959D56E480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BC91A66-ABE8-4A17-8B6B-0D7479D30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85074CF-E631-4463-BE26-207CC71C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48C8E-FAB3-4C9D-A03C-CF5A39A044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859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ABF040-E451-4DCB-8FC8-3B1050BDF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0CCB2DE-0A0C-45E0-99DC-7FDC5CF11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8EA876F-A04D-4C8E-A14B-10827C26E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A9DF1-7963-429C-931D-AA959D56E480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AF4A64C-8E81-4BFD-A026-C1A56D6D3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ADC6235-94BB-4F84-B1FD-5C1D06ADE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48C8E-FAB3-4C9D-A03C-CF5A39A044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6521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9823CE-CFC5-4073-B3F7-B53AC82E0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9A4F098-7674-4CFA-BDBC-7E96A87F5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B41EF7B-F50D-46EF-A362-161C23C206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829B04A-68D4-429F-A652-D5B7F9EF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A9DF1-7963-429C-931D-AA959D56E480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E5765B1-8417-45C6-A388-74A128D7F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8EFE751-426C-4057-825D-4C27C3F4C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48C8E-FAB3-4C9D-A03C-CF5A39A044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162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D4CED8-C937-4E4B-85C7-1C52E7673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390D417-BE81-4878-B8E0-49DBD83F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6508420-9CAB-4722-9A47-7DA1996A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C637120B-5F64-4B8E-8AB4-88EDE5F5DE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943CC96-BCF1-4E6F-B010-5B8A51C7E8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8BECB33-D748-424A-B1B5-A5669B76D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A9DF1-7963-429C-931D-AA959D56E480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A165511-694B-426E-BEA8-74375ABB1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7EB13B28-1C64-4E3E-8762-5E4D184FB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48C8E-FAB3-4C9D-A03C-CF5A39A044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136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59612D-71A4-4E71-BB68-A78A4CC0C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5356552-242D-4263-B4DA-BE17B1C44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A9DF1-7963-429C-931D-AA959D56E480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5E12947-C9C8-4A4D-810E-2F1B9DB08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B3F8CC1-07B0-42E8-BE4C-3F398499C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48C8E-FAB3-4C9D-A03C-CF5A39A044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5763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5CF25E8-0006-4165-A327-3E3558D4C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A9DF1-7963-429C-931D-AA959D56E480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496EB69-453E-4C8A-A2EB-1F5C2A1F5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7E0ACEE-A0FD-446F-8BCE-62424AC97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48C8E-FAB3-4C9D-A03C-CF5A39A044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4843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902D16-B850-4B97-9E7D-9877A83DD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1B3A605-85AD-45B6-AFD3-FFDC62510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441F637-62CD-4295-A7F3-C5004D6FA3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C37AC85-9646-4934-8B61-533F9FF81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A9DF1-7963-429C-931D-AA959D56E480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35DC411-CA55-4AE0-AD99-7DDED0CC5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40F381D-8195-49BA-BDC1-85179FCAD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48C8E-FAB3-4C9D-A03C-CF5A39A044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9022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F89DA8-1FAB-4F27-87E9-035100888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B843E25-06E2-49A1-B509-E4E92B03F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BD0DEF8-0704-4C24-A343-E3DFAEDD7E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86A3B34-33A8-4951-85D9-EAB5493E9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A9DF1-7963-429C-931D-AA959D56E480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DF1BA59-43AF-4329-86D2-33578B3DD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63BF491-D56D-43AC-9060-0F601753E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48C8E-FAB3-4C9D-A03C-CF5A39A044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5074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F8DEA8A-5D6E-4D62-8183-1223C587B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FC26D9D-C96F-48D5-8EFF-4B17D6DD6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9CD233C-4FEA-47BE-993B-76D889B8F3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A9DF1-7963-429C-931D-AA959D56E480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CE9CD4B-8899-4635-BB6F-CE3723AFDD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D99E33D-D1C6-4425-9A23-45A06A2C29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48C8E-FAB3-4C9D-A03C-CF5A39A044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821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3" indent="-228603" algn="l" defTabSz="9144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1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20.emf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22.emf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4.png"/><Relationship Id="rId4" Type="http://schemas.openxmlformats.org/officeDocument/2006/relationships/image" Target="../media/image7.emf"/><Relationship Id="rId9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6.png"/><Relationship Id="rId7" Type="http://schemas.openxmlformats.org/officeDocument/2006/relationships/image" Target="../media/image9.emf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8.emf"/><Relationship Id="rId11" Type="http://schemas.openxmlformats.org/officeDocument/2006/relationships/image" Target="../media/image12.emf"/><Relationship Id="rId5" Type="http://schemas.openxmlformats.org/officeDocument/2006/relationships/image" Target="../media/image13.emf"/><Relationship Id="rId10" Type="http://schemas.openxmlformats.org/officeDocument/2006/relationships/image" Target="../media/image11.emf"/><Relationship Id="rId4" Type="http://schemas.openxmlformats.org/officeDocument/2006/relationships/image" Target="../media/image7.emf"/><Relationship Id="rId9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12AA631-F2F6-423B-929F-95AF0929907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BF3C229-1DA0-4338-B739-50B45336E66E}"/>
              </a:ext>
            </a:extLst>
          </p:cNvPr>
          <p:cNvSpPr txBox="1"/>
          <p:nvPr/>
        </p:nvSpPr>
        <p:spPr>
          <a:xfrm>
            <a:off x="420600" y="307800"/>
            <a:ext cx="11350800" cy="6242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BB4C327-225F-4E87-AB6A-00D3D0257C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610" b="18364"/>
          <a:stretch/>
        </p:blipFill>
        <p:spPr>
          <a:xfrm flipH="1">
            <a:off x="7235528" y="3429000"/>
            <a:ext cx="4415245" cy="2915195"/>
          </a:xfrm>
          <a:prstGeom prst="rect">
            <a:avLst/>
          </a:prstGeom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493348F6-2D22-4DED-BC3C-8FED9B397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00" y="1212669"/>
            <a:ext cx="9945189" cy="2523308"/>
          </a:xfrm>
        </p:spPr>
        <p:txBody>
          <a:bodyPr>
            <a:normAutofit fontScale="90000"/>
          </a:bodyPr>
          <a:lstStyle/>
          <a:p>
            <a:r>
              <a:rPr lang="ja-JP" altLang="en-US" sz="6600" dirty="0">
                <a:solidFill>
                  <a:schemeClr val="accent1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宿泊税納入申告書</a:t>
            </a:r>
            <a:br>
              <a:rPr lang="en-US" altLang="ja-JP" sz="6600" dirty="0">
                <a:solidFill>
                  <a:schemeClr val="accent1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</a:br>
            <a:r>
              <a:rPr lang="ja-JP" altLang="en-US" sz="6600" dirty="0">
                <a:solidFill>
                  <a:schemeClr val="accent1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宿泊税納入（納付）書</a:t>
            </a:r>
            <a:br>
              <a:rPr lang="en-US" altLang="ja-JP" sz="6600" dirty="0">
                <a:solidFill>
                  <a:schemeClr val="accent1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</a:br>
            <a:r>
              <a:rPr lang="ja-JP" altLang="en-US" sz="6600" dirty="0">
                <a:solidFill>
                  <a:schemeClr val="accent1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の作成について</a:t>
            </a:r>
          </a:p>
        </p:txBody>
      </p:sp>
      <p:pic>
        <p:nvPicPr>
          <p:cNvPr id="8" name="hajimetenootsukai">
            <a:hlinkClick r:id="" action="ppaction://media"/>
            <a:extLst>
              <a:ext uri="{FF2B5EF4-FFF2-40B4-BE49-F238E27FC236}">
                <a16:creationId xmlns:a16="http://schemas.microsoft.com/office/drawing/2014/main" id="{7A988905-DB80-40C9-BD70-9E6CE7F213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773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7AB471E-4A4C-460E-BD43-BF3EB5B81783}"/>
              </a:ext>
            </a:extLst>
          </p:cNvPr>
          <p:cNvSpPr txBox="1"/>
          <p:nvPr/>
        </p:nvSpPr>
        <p:spPr>
          <a:xfrm>
            <a:off x="384629" y="307469"/>
            <a:ext cx="11350553" cy="62430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F16DA95-4BA8-4E2F-A29D-F70BDDD07233}"/>
              </a:ext>
            </a:extLst>
          </p:cNvPr>
          <p:cNvSpPr txBox="1"/>
          <p:nvPr/>
        </p:nvSpPr>
        <p:spPr>
          <a:xfrm>
            <a:off x="456818" y="440941"/>
            <a:ext cx="10778836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accent5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①住所、氏名等を記載する。</a:t>
            </a:r>
            <a:endParaRPr kumimoji="1" lang="ja-JP" altLang="en-US" sz="3600" dirty="0">
              <a:solidFill>
                <a:schemeClr val="accent5"/>
              </a:solidFill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C42E3BB3-5CCB-4248-9195-671752449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93C9EBEC-0832-47E0-A1A6-32B14332E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007" y="1825034"/>
            <a:ext cx="7122947" cy="413713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BDD864A-A46D-4F55-A5D6-DC59AED4D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16" y="3470030"/>
            <a:ext cx="2007378" cy="309507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8BB28FD-33AA-4E41-8B44-E54194E3C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8362" y="1591287"/>
            <a:ext cx="7249168" cy="4344408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CC7A7BA-E2A1-40BC-ADCF-5FD39613D7E6}"/>
              </a:ext>
            </a:extLst>
          </p:cNvPr>
          <p:cNvSpPr/>
          <p:nvPr/>
        </p:nvSpPr>
        <p:spPr>
          <a:xfrm>
            <a:off x="2677046" y="3604462"/>
            <a:ext cx="6133187" cy="22211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B1DA8BD-AB44-43EA-B7FB-9E50A01B87A9}"/>
              </a:ext>
            </a:extLst>
          </p:cNvPr>
          <p:cNvSpPr txBox="1"/>
          <p:nvPr/>
        </p:nvSpPr>
        <p:spPr>
          <a:xfrm>
            <a:off x="1709786" y="1591287"/>
            <a:ext cx="806770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郵送した</a:t>
            </a:r>
            <a:r>
              <a:rPr lang="ja-JP" altLang="en-US" sz="28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納入（納付）書に</a:t>
            </a:r>
            <a:r>
              <a:rPr kumimoji="1" lang="ja-JP" altLang="en-US" sz="28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は印字されています。</a:t>
            </a:r>
            <a:endParaRPr kumimoji="1" lang="en-US" altLang="ja-JP" sz="2800" dirty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57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0D82877-C73A-484F-BEC1-E6290CE4EA91}"/>
              </a:ext>
            </a:extLst>
          </p:cNvPr>
          <p:cNvSpPr txBox="1"/>
          <p:nvPr/>
        </p:nvSpPr>
        <p:spPr>
          <a:xfrm>
            <a:off x="384629" y="307469"/>
            <a:ext cx="11350553" cy="62430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F16DA95-4BA8-4E2F-A29D-F70BDDD07233}"/>
              </a:ext>
            </a:extLst>
          </p:cNvPr>
          <p:cNvSpPr txBox="1"/>
          <p:nvPr/>
        </p:nvSpPr>
        <p:spPr>
          <a:xfrm>
            <a:off x="456817" y="583653"/>
            <a:ext cx="11278365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accent5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➁税目、課税年度、期別、税目</a:t>
            </a:r>
            <a:r>
              <a:rPr kumimoji="1" lang="en-US" altLang="ja-JP" sz="3600" dirty="0">
                <a:solidFill>
                  <a:schemeClr val="accent5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ID</a:t>
            </a:r>
            <a:r>
              <a:rPr kumimoji="1" lang="ja-JP" altLang="en-US" sz="3600" dirty="0">
                <a:solidFill>
                  <a:schemeClr val="accent5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、徴収番号</a:t>
            </a:r>
            <a:endParaRPr kumimoji="1" lang="en-US" altLang="ja-JP" sz="3600" dirty="0">
              <a:solidFill>
                <a:schemeClr val="accent5"/>
              </a:solidFill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  <a:p>
            <a:r>
              <a:rPr lang="ja-JP" altLang="en-US" sz="3600" dirty="0">
                <a:solidFill>
                  <a:schemeClr val="accent5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　</a:t>
            </a:r>
            <a:r>
              <a:rPr kumimoji="1" lang="ja-JP" altLang="en-US" sz="3600" dirty="0">
                <a:solidFill>
                  <a:schemeClr val="accent5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を記載する。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C42E3BB3-5CCB-4248-9195-671752449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5258065-03CE-4662-926C-A2AA24FFD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210" y="2169722"/>
            <a:ext cx="8632515" cy="4104625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CCF72E0D-19C8-4DEE-BBA3-31DEF93C5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16" y="3470030"/>
            <a:ext cx="2007378" cy="309507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CB09695-1981-4D89-A75A-65CB91971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4577" y="2266533"/>
            <a:ext cx="8674971" cy="4168564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E3F09DE-DBCF-4C50-B3BB-028F35BF4F72}"/>
              </a:ext>
            </a:extLst>
          </p:cNvPr>
          <p:cNvSpPr txBox="1"/>
          <p:nvPr/>
        </p:nvSpPr>
        <p:spPr>
          <a:xfrm>
            <a:off x="2216210" y="1813431"/>
            <a:ext cx="806770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郵送した</a:t>
            </a:r>
            <a:r>
              <a:rPr lang="ja-JP" altLang="en-US" sz="28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納入（納付）書に</a:t>
            </a:r>
            <a:r>
              <a:rPr kumimoji="1" lang="ja-JP" altLang="en-US" sz="28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は印字されています。</a:t>
            </a:r>
            <a:endParaRPr kumimoji="1" lang="en-US" altLang="ja-JP" sz="2800" dirty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396547B-67A0-4317-8F94-BC35750C7A5C}"/>
              </a:ext>
            </a:extLst>
          </p:cNvPr>
          <p:cNvSpPr txBox="1"/>
          <p:nvPr/>
        </p:nvSpPr>
        <p:spPr>
          <a:xfrm>
            <a:off x="8939997" y="3396708"/>
            <a:ext cx="2687835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宿泊税の税目</a:t>
            </a:r>
            <a:r>
              <a:rPr lang="en-US" altLang="ja-JP" sz="28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ID</a:t>
            </a:r>
            <a:r>
              <a:rPr lang="ja-JP" altLang="en-US" sz="28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は３４です</a:t>
            </a:r>
            <a:r>
              <a:rPr kumimoji="1" lang="ja-JP" altLang="en-US" sz="28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。</a:t>
            </a:r>
            <a:endParaRPr kumimoji="1" lang="en-US" altLang="ja-JP" sz="2800" dirty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083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0D82877-C73A-484F-BEC1-E6290CE4EA91}"/>
              </a:ext>
            </a:extLst>
          </p:cNvPr>
          <p:cNvSpPr txBox="1"/>
          <p:nvPr/>
        </p:nvSpPr>
        <p:spPr>
          <a:xfrm>
            <a:off x="384629" y="307469"/>
            <a:ext cx="11350553" cy="62430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F16DA95-4BA8-4E2F-A29D-F70BDDD07233}"/>
              </a:ext>
            </a:extLst>
          </p:cNvPr>
          <p:cNvSpPr txBox="1"/>
          <p:nvPr/>
        </p:nvSpPr>
        <p:spPr>
          <a:xfrm>
            <a:off x="456817" y="583653"/>
            <a:ext cx="10228599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accent5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③税額を記載する。</a:t>
            </a:r>
            <a:endParaRPr kumimoji="1" lang="ja-JP" altLang="en-US" sz="3600" dirty="0">
              <a:solidFill>
                <a:schemeClr val="accent5"/>
              </a:solidFill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C42E3BB3-5CCB-4248-9195-671752449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95CF5D25-C069-44A2-8A66-BAFBFB13A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16" y="3470030"/>
            <a:ext cx="2007378" cy="309507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00DB660-1D22-4C6C-924E-2CF561B5D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701" y="2188564"/>
            <a:ext cx="9167822" cy="3835111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9052DF5-AEA3-45BF-A42C-0D53ACD569B1}"/>
              </a:ext>
            </a:extLst>
          </p:cNvPr>
          <p:cNvSpPr txBox="1"/>
          <p:nvPr/>
        </p:nvSpPr>
        <p:spPr>
          <a:xfrm>
            <a:off x="4287188" y="1537454"/>
            <a:ext cx="706036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申告書と相違が無いようご留意ください。</a:t>
            </a:r>
            <a:endParaRPr kumimoji="1" lang="en-US" altLang="ja-JP" sz="2800" dirty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73D4980-4CEC-4AA0-ABC2-1C0F03391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8701" y="2163103"/>
            <a:ext cx="9244283" cy="386057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7B7B83F-285E-48DC-AF4D-8BAE277AFDE3}"/>
              </a:ext>
            </a:extLst>
          </p:cNvPr>
          <p:cNvSpPr txBox="1"/>
          <p:nvPr/>
        </p:nvSpPr>
        <p:spPr>
          <a:xfrm>
            <a:off x="3393304" y="3552893"/>
            <a:ext cx="7060368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合計の税額の先頭には、必ず「￥」マークを記入してください。</a:t>
            </a:r>
            <a:endParaRPr kumimoji="1" lang="en-US" altLang="ja-JP" sz="2800" dirty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ACC83D1-766A-441A-8831-44C19F643E72}"/>
              </a:ext>
            </a:extLst>
          </p:cNvPr>
          <p:cNvSpPr/>
          <p:nvPr/>
        </p:nvSpPr>
        <p:spPr>
          <a:xfrm>
            <a:off x="3029406" y="5017568"/>
            <a:ext cx="7433728" cy="723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35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4684242-58CC-4F78-9607-1E7847ACBDF9}"/>
              </a:ext>
            </a:extLst>
          </p:cNvPr>
          <p:cNvSpPr txBox="1"/>
          <p:nvPr/>
        </p:nvSpPr>
        <p:spPr>
          <a:xfrm>
            <a:off x="384629" y="307469"/>
            <a:ext cx="11350553" cy="62430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F16DA95-4BA8-4E2F-A29D-F70BDDD07233}"/>
              </a:ext>
            </a:extLst>
          </p:cNvPr>
          <p:cNvSpPr txBox="1"/>
          <p:nvPr/>
        </p:nvSpPr>
        <p:spPr>
          <a:xfrm>
            <a:off x="384629" y="460072"/>
            <a:ext cx="9944635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accent5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④納期限、課税事務所を記載する。</a:t>
            </a:r>
            <a:endParaRPr kumimoji="1" lang="ja-JP" altLang="en-US" sz="3600" dirty="0">
              <a:solidFill>
                <a:schemeClr val="accent5"/>
              </a:solidFill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C42E3BB3-5CCB-4248-9195-671752449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C2EF295-7D3B-4004-8E2E-40CABAABF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16" y="3470030"/>
            <a:ext cx="2007378" cy="309507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C810302-388A-4F44-B806-0C94CA61D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737" y="2113031"/>
            <a:ext cx="9400350" cy="4191659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4633E32-C136-4E10-9F8F-A8EB6CBF9411}"/>
              </a:ext>
            </a:extLst>
          </p:cNvPr>
          <p:cNvSpPr txBox="1"/>
          <p:nvPr/>
        </p:nvSpPr>
        <p:spPr>
          <a:xfrm>
            <a:off x="2846048" y="2968662"/>
            <a:ext cx="882735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【</a:t>
            </a:r>
            <a:r>
              <a:rPr kumimoji="1" lang="ja-JP" altLang="en-US" sz="28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納期限</a:t>
            </a:r>
            <a:r>
              <a:rPr kumimoji="1" lang="en-US" altLang="ja-JP" sz="28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】</a:t>
            </a:r>
            <a:r>
              <a:rPr lang="ja-JP" altLang="en-US" sz="28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当該行為月の翌月末日を記入してください。</a:t>
            </a:r>
            <a:endParaRPr lang="en-US" altLang="ja-JP" sz="2800" dirty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137870E-AB37-471A-9233-D73EEF87E0ED}"/>
              </a:ext>
            </a:extLst>
          </p:cNvPr>
          <p:cNvSpPr txBox="1"/>
          <p:nvPr/>
        </p:nvSpPr>
        <p:spPr>
          <a:xfrm>
            <a:off x="2392007" y="4865807"/>
            <a:ext cx="882735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【</a:t>
            </a:r>
            <a:r>
              <a:rPr lang="ja-JP" altLang="en-US" sz="28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課税事務所</a:t>
            </a:r>
            <a:r>
              <a:rPr kumimoji="1" lang="en-US" altLang="ja-JP" sz="28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】</a:t>
            </a:r>
            <a:r>
              <a:rPr lang="ja-JP" altLang="en-US" sz="28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「なにわ北」と記載してください。</a:t>
            </a:r>
            <a:endParaRPr kumimoji="1" lang="en-US" altLang="ja-JP" sz="2800" dirty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FBA881F-D86E-4FB6-A2C3-B2778A7E1370}"/>
              </a:ext>
            </a:extLst>
          </p:cNvPr>
          <p:cNvSpPr/>
          <p:nvPr/>
        </p:nvSpPr>
        <p:spPr>
          <a:xfrm>
            <a:off x="2846048" y="2089696"/>
            <a:ext cx="5456123" cy="82226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186171D-B12D-46A2-8486-94600B883CB1}"/>
              </a:ext>
            </a:extLst>
          </p:cNvPr>
          <p:cNvSpPr/>
          <p:nvPr/>
        </p:nvSpPr>
        <p:spPr>
          <a:xfrm>
            <a:off x="2846048" y="4107543"/>
            <a:ext cx="5456123" cy="6607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4AC861F-D0E8-4264-80D5-3A80E454D933}"/>
              </a:ext>
            </a:extLst>
          </p:cNvPr>
          <p:cNvSpPr txBox="1"/>
          <p:nvPr/>
        </p:nvSpPr>
        <p:spPr>
          <a:xfrm>
            <a:off x="3338287" y="1384761"/>
            <a:ext cx="699097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郵送した</a:t>
            </a:r>
            <a:r>
              <a:rPr lang="ja-JP" altLang="en-US" sz="24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納入（納付）書に</a:t>
            </a:r>
            <a:r>
              <a:rPr kumimoji="1" lang="ja-JP" altLang="en-US" sz="24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は印字されています。</a:t>
            </a:r>
            <a:endParaRPr kumimoji="1" lang="en-US" altLang="ja-JP" sz="2400" dirty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926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19DA143-451F-4901-88EF-48F2AB530E02}"/>
              </a:ext>
            </a:extLst>
          </p:cNvPr>
          <p:cNvSpPr txBox="1"/>
          <p:nvPr/>
        </p:nvSpPr>
        <p:spPr>
          <a:xfrm>
            <a:off x="384629" y="307469"/>
            <a:ext cx="11350553" cy="62430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493348F6-2D22-4DED-BC3C-8FED9B397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7336"/>
            <a:ext cx="10515600" cy="2067469"/>
          </a:xfrm>
        </p:spPr>
        <p:txBody>
          <a:bodyPr anchor="ctr">
            <a:normAutofit/>
          </a:bodyPr>
          <a:lstStyle/>
          <a:p>
            <a:pPr algn="ctr"/>
            <a:r>
              <a:rPr lang="ja-JP" altLang="en-US" sz="6600" dirty="0">
                <a:solidFill>
                  <a:schemeClr val="accent1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完成！！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854CF36-12CC-4130-89B7-8868DF3A782A}"/>
              </a:ext>
            </a:extLst>
          </p:cNvPr>
          <p:cNvSpPr txBox="1"/>
          <p:nvPr/>
        </p:nvSpPr>
        <p:spPr>
          <a:xfrm>
            <a:off x="1856076" y="3149312"/>
            <a:ext cx="9327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納期限までに、取扱金融機関一覧に記載されている金融機関にて、納入をお願いします。</a:t>
            </a:r>
            <a:endParaRPr kumimoji="1" lang="en-US" altLang="ja-JP" sz="2400" dirty="0">
              <a:solidFill>
                <a:schemeClr val="accent5">
                  <a:lumMod val="50000"/>
                </a:schemeClr>
              </a:solidFill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EE5BBA8A-780C-4DFF-B318-0669784B8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90903" y="3701684"/>
            <a:ext cx="2217017" cy="280635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5E7018D-C357-40D8-941A-4EA66207EE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957" y="5405105"/>
            <a:ext cx="968843" cy="97200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C6594B1-088B-4FD1-9592-836D6E895728}"/>
              </a:ext>
            </a:extLst>
          </p:cNvPr>
          <p:cNvSpPr txBox="1"/>
          <p:nvPr/>
        </p:nvSpPr>
        <p:spPr>
          <a:xfrm>
            <a:off x="6772327" y="5691050"/>
            <a:ext cx="3612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取扱金融機関一覧はこちら→</a:t>
            </a:r>
            <a:endParaRPr kumimoji="1" lang="en-US" altLang="ja-JP" sz="2000" dirty="0">
              <a:solidFill>
                <a:schemeClr val="accent5">
                  <a:lumMod val="50000"/>
                </a:schemeClr>
              </a:solidFill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106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3973866-8E81-42B3-BB2B-0083D261B3B6}"/>
              </a:ext>
            </a:extLst>
          </p:cNvPr>
          <p:cNvSpPr txBox="1"/>
          <p:nvPr/>
        </p:nvSpPr>
        <p:spPr>
          <a:xfrm>
            <a:off x="384629" y="307469"/>
            <a:ext cx="11350553" cy="62430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F16DA95-4BA8-4E2F-A29D-F70BDDD07233}"/>
              </a:ext>
            </a:extLst>
          </p:cNvPr>
          <p:cNvSpPr txBox="1"/>
          <p:nvPr/>
        </p:nvSpPr>
        <p:spPr>
          <a:xfrm>
            <a:off x="573478" y="1992856"/>
            <a:ext cx="6445931" cy="132343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4000" u="sng" dirty="0">
                <a:solidFill>
                  <a:schemeClr val="accent5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まず、宿泊税</a:t>
            </a:r>
            <a:r>
              <a:rPr lang="ja-JP" altLang="en-US" sz="4000" u="sng" dirty="0">
                <a:solidFill>
                  <a:schemeClr val="accent5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納入申告書</a:t>
            </a:r>
            <a:r>
              <a:rPr kumimoji="1" lang="ja-JP" altLang="en-US" sz="4000" u="sng" dirty="0">
                <a:solidFill>
                  <a:schemeClr val="accent5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を作成していきます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B090F1A-CFE1-4085-BC03-0E1D3DE67D03}"/>
              </a:ext>
            </a:extLst>
          </p:cNvPr>
          <p:cNvSpPr txBox="1"/>
          <p:nvPr/>
        </p:nvSpPr>
        <p:spPr>
          <a:xfrm>
            <a:off x="1831581" y="4397926"/>
            <a:ext cx="5504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※</a:t>
            </a:r>
            <a:r>
              <a:rPr kumimoji="1" lang="ja-JP" altLang="en-US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様式は、大阪府</a:t>
            </a:r>
            <a:r>
              <a:rPr lang="ja-JP" altLang="en-US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ホーム</a:t>
            </a:r>
            <a:r>
              <a:rPr kumimoji="1" lang="ja-JP" altLang="en-US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ページ「府税あらかると」</a:t>
            </a:r>
            <a:endParaRPr kumimoji="1" lang="en-US" altLang="ja-JP" dirty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  <a:p>
            <a:r>
              <a:rPr lang="ja-JP" altLang="en-US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　</a:t>
            </a:r>
            <a:r>
              <a:rPr kumimoji="1" lang="ja-JP" altLang="en-US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からダウンロードできます。</a:t>
            </a:r>
            <a:endParaRPr kumimoji="1" lang="en-US" altLang="ja-JP" dirty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  <a:p>
            <a:r>
              <a:rPr lang="ja-JP" altLang="en-US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　その他、なにわ北府税事務所にて郵送や窓口</a:t>
            </a:r>
            <a:endParaRPr lang="en-US" altLang="ja-JP" dirty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  <a:p>
            <a:r>
              <a:rPr lang="ja-JP" altLang="en-US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　配布も行っております。</a:t>
            </a:r>
            <a:endParaRPr kumimoji="1" lang="ja-JP" altLang="en-US" dirty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C42E3BB3-5CCB-4248-9195-671752449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531D223-C8B8-4159-836C-BFA0E1918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724" y="344935"/>
            <a:ext cx="4347386" cy="61681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4F74278-94B9-4C0E-B383-6C3EB219F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16" y="3470030"/>
            <a:ext cx="2007378" cy="30950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372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7AB471E-4A4C-460E-BD43-BF3EB5B81783}"/>
              </a:ext>
            </a:extLst>
          </p:cNvPr>
          <p:cNvSpPr txBox="1"/>
          <p:nvPr/>
        </p:nvSpPr>
        <p:spPr>
          <a:xfrm>
            <a:off x="384629" y="307469"/>
            <a:ext cx="11350553" cy="62430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4051114-F9BF-4694-998B-09B3EEBE1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338" y="1239705"/>
            <a:ext cx="10778836" cy="48482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F16DA95-4BA8-4E2F-A29D-F70BDDD07233}"/>
              </a:ext>
            </a:extLst>
          </p:cNvPr>
          <p:cNvSpPr txBox="1"/>
          <p:nvPr/>
        </p:nvSpPr>
        <p:spPr>
          <a:xfrm>
            <a:off x="456818" y="440941"/>
            <a:ext cx="10778836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accent5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①提出年月日の欄に申告書の提出年月日を記載する。</a:t>
            </a:r>
            <a:endParaRPr kumimoji="1" lang="ja-JP" altLang="en-US" sz="3600" dirty="0">
              <a:solidFill>
                <a:schemeClr val="accent5"/>
              </a:solidFill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C42E3BB3-5CCB-4248-9195-671752449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228B1A4D-A271-4552-9AD8-A452934BE3BA}"/>
              </a:ext>
            </a:extLst>
          </p:cNvPr>
          <p:cNvSpPr/>
          <p:nvPr/>
        </p:nvSpPr>
        <p:spPr>
          <a:xfrm>
            <a:off x="8079034" y="3432738"/>
            <a:ext cx="2756647" cy="10757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BDD864A-A46D-4F55-A5D6-DC59AED4D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16" y="3470030"/>
            <a:ext cx="2007378" cy="30950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152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0D82877-C73A-484F-BEC1-E6290CE4EA91}"/>
              </a:ext>
            </a:extLst>
          </p:cNvPr>
          <p:cNvSpPr txBox="1"/>
          <p:nvPr/>
        </p:nvSpPr>
        <p:spPr>
          <a:xfrm>
            <a:off x="384629" y="307469"/>
            <a:ext cx="11350553" cy="62430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6D1FA59-5680-4ADF-9F16-BB5F9113FA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73" t="3757" r="6027"/>
          <a:stretch/>
        </p:blipFill>
        <p:spPr>
          <a:xfrm>
            <a:off x="1742686" y="1537453"/>
            <a:ext cx="9614263" cy="4250067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F16DA95-4BA8-4E2F-A29D-F70BDDD07233}"/>
              </a:ext>
            </a:extLst>
          </p:cNvPr>
          <p:cNvSpPr txBox="1"/>
          <p:nvPr/>
        </p:nvSpPr>
        <p:spPr>
          <a:xfrm>
            <a:off x="456817" y="583653"/>
            <a:ext cx="10228599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accent5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②特別徴収義務者及び施設情報を記載する。</a:t>
            </a:r>
            <a:endParaRPr kumimoji="1" lang="ja-JP" altLang="en-US" sz="3600" dirty="0">
              <a:solidFill>
                <a:schemeClr val="accent5"/>
              </a:solidFill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C42E3BB3-5CCB-4248-9195-671752449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F3C5FBD-CB4D-4053-8587-A83576B50C16}"/>
              </a:ext>
            </a:extLst>
          </p:cNvPr>
          <p:cNvSpPr txBox="1"/>
          <p:nvPr/>
        </p:nvSpPr>
        <p:spPr>
          <a:xfrm>
            <a:off x="604347" y="1427386"/>
            <a:ext cx="10911115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郵送した申告書は、電話番号・代表者氏名以外の情報が印字されています。</a:t>
            </a:r>
            <a:endParaRPr kumimoji="1" lang="en-US" altLang="ja-JP" sz="2800" dirty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A6A67E3-D4C8-4B12-8875-1592C5E25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707" y="2784115"/>
            <a:ext cx="3272064" cy="39833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7A9FEC9-8DFB-4369-8063-BDD8832917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440" b="2570"/>
          <a:stretch/>
        </p:blipFill>
        <p:spPr>
          <a:xfrm>
            <a:off x="4623707" y="3541338"/>
            <a:ext cx="2602342" cy="33411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B259D19-A8FE-4377-A3B3-C7BAEFC115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271"/>
          <a:stretch/>
        </p:blipFill>
        <p:spPr>
          <a:xfrm>
            <a:off x="8093984" y="3947303"/>
            <a:ext cx="2553543" cy="239582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5536AD0-D211-403A-A441-3EF3ED0C18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3707" y="4518640"/>
            <a:ext cx="3013364" cy="334118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7A5FB3DE-B1DC-42D3-A7E5-2D169CAAEE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3707" y="5282823"/>
            <a:ext cx="1276802" cy="337133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D8322138-329B-444C-B98E-240BB6BB9A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9235" y="5203596"/>
            <a:ext cx="1227098" cy="36993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5690768-2D28-4EFC-BC61-FC4F48BFC889}"/>
              </a:ext>
            </a:extLst>
          </p:cNvPr>
          <p:cNvSpPr/>
          <p:nvPr/>
        </p:nvSpPr>
        <p:spPr>
          <a:xfrm>
            <a:off x="8490857" y="3004457"/>
            <a:ext cx="2553543" cy="3699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C5F94AC-BACE-474C-A969-30184759EE4E}"/>
              </a:ext>
            </a:extLst>
          </p:cNvPr>
          <p:cNvSpPr/>
          <p:nvPr/>
        </p:nvSpPr>
        <p:spPr>
          <a:xfrm>
            <a:off x="7307334" y="3520705"/>
            <a:ext cx="3678999" cy="3547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712CCA62-7774-4D19-9DAA-B53428CCEBB4}"/>
              </a:ext>
            </a:extLst>
          </p:cNvPr>
          <p:cNvSpPr/>
          <p:nvPr/>
        </p:nvSpPr>
        <p:spPr>
          <a:xfrm>
            <a:off x="8432790" y="4724302"/>
            <a:ext cx="2611610" cy="3699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CCF72E0D-19C8-4DEE-BBA3-31DEF93C56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416" y="3470030"/>
            <a:ext cx="2007378" cy="30950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071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0D82877-C73A-484F-BEC1-E6290CE4EA91}"/>
              </a:ext>
            </a:extLst>
          </p:cNvPr>
          <p:cNvSpPr txBox="1"/>
          <p:nvPr/>
        </p:nvSpPr>
        <p:spPr>
          <a:xfrm>
            <a:off x="384629" y="307469"/>
            <a:ext cx="11350553" cy="62430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6D1FA59-5680-4ADF-9F16-BB5F9113FA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73" t="3757" r="6027"/>
          <a:stretch/>
        </p:blipFill>
        <p:spPr>
          <a:xfrm>
            <a:off x="1742686" y="1537453"/>
            <a:ext cx="9614263" cy="4250067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F16DA95-4BA8-4E2F-A29D-F70BDDD07233}"/>
              </a:ext>
            </a:extLst>
          </p:cNvPr>
          <p:cNvSpPr txBox="1"/>
          <p:nvPr/>
        </p:nvSpPr>
        <p:spPr>
          <a:xfrm>
            <a:off x="456817" y="583653"/>
            <a:ext cx="10228599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accent5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②特別徴収義務者及び施設情報を記載する。</a:t>
            </a:r>
            <a:endParaRPr kumimoji="1" lang="ja-JP" altLang="en-US" sz="3600" dirty="0">
              <a:solidFill>
                <a:schemeClr val="accent5"/>
              </a:solidFill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C42E3BB3-5CCB-4248-9195-671752449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A6A67E3-D4C8-4B12-8875-1592C5E25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707" y="2784115"/>
            <a:ext cx="3272064" cy="39833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2488512-8851-4C0E-A668-A18E850AFD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846"/>
          <a:stretch/>
        </p:blipFill>
        <p:spPr>
          <a:xfrm>
            <a:off x="9113428" y="3019486"/>
            <a:ext cx="1738693" cy="30786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7A9FEC9-8DFB-4369-8063-BDD8832917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3707" y="3541338"/>
            <a:ext cx="5359068" cy="34293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B259D19-A8FE-4377-A3B3-C7BAEFC115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271"/>
          <a:stretch/>
        </p:blipFill>
        <p:spPr>
          <a:xfrm>
            <a:off x="8093984" y="3947303"/>
            <a:ext cx="2553543" cy="239582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5536AD0-D211-403A-A441-3EF3ED0C18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3707" y="4518640"/>
            <a:ext cx="3013364" cy="334118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B71F5608-0ECD-4C8C-BE50-4E2980FE32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7640" y="4719239"/>
            <a:ext cx="1738693" cy="31266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7A5FB3DE-B1DC-42D3-A7E5-2D169CAAEE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3707" y="5282823"/>
            <a:ext cx="1276802" cy="337133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D8322138-329B-444C-B98E-240BB6BB9A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59235" y="5203596"/>
            <a:ext cx="1227098" cy="369934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95CF5D25-C069-44A2-8A66-BAFBFB13A3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416" y="3470030"/>
            <a:ext cx="2007378" cy="30950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82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4684242-58CC-4F78-9607-1E7847ACBDF9}"/>
              </a:ext>
            </a:extLst>
          </p:cNvPr>
          <p:cNvSpPr txBox="1"/>
          <p:nvPr/>
        </p:nvSpPr>
        <p:spPr>
          <a:xfrm>
            <a:off x="384629" y="307469"/>
            <a:ext cx="11350553" cy="62430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7EAF9D7-42C8-4E2D-8430-BDBCB5CD7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417" y="1427063"/>
            <a:ext cx="8895806" cy="4970865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F16DA95-4BA8-4E2F-A29D-F70BDDD07233}"/>
              </a:ext>
            </a:extLst>
          </p:cNvPr>
          <p:cNvSpPr txBox="1"/>
          <p:nvPr/>
        </p:nvSpPr>
        <p:spPr>
          <a:xfrm>
            <a:off x="384629" y="460072"/>
            <a:ext cx="9944635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accent5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③宿泊数、税額を記載する。</a:t>
            </a:r>
            <a:endParaRPr kumimoji="1" lang="ja-JP" altLang="en-US" sz="3600" dirty="0">
              <a:solidFill>
                <a:schemeClr val="accent5"/>
              </a:solidFill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C42E3BB3-5CCB-4248-9195-671752449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9F579E4-E5B7-4F8B-A625-CB089CD84972}"/>
              </a:ext>
            </a:extLst>
          </p:cNvPr>
          <p:cNvSpPr txBox="1"/>
          <p:nvPr/>
        </p:nvSpPr>
        <p:spPr>
          <a:xfrm>
            <a:off x="2216210" y="3380804"/>
            <a:ext cx="826978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郵送した申告書は、申告期別が印字されています。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C2EF295-7D3B-4004-8E2E-40CABAABF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16" y="3470030"/>
            <a:ext cx="2007378" cy="309507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736DE83-9FF3-4FC0-B408-4D48A5013BEF}"/>
              </a:ext>
            </a:extLst>
          </p:cNvPr>
          <p:cNvSpPr/>
          <p:nvPr/>
        </p:nvSpPr>
        <p:spPr>
          <a:xfrm>
            <a:off x="2902857" y="1427063"/>
            <a:ext cx="7765143" cy="18011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16DB778-FC04-4C2F-84E1-6504DB47BCEA}"/>
              </a:ext>
            </a:extLst>
          </p:cNvPr>
          <p:cNvSpPr txBox="1"/>
          <p:nvPr/>
        </p:nvSpPr>
        <p:spPr>
          <a:xfrm>
            <a:off x="2475585" y="4056627"/>
            <a:ext cx="8895806" cy="224676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宿泊数と税額が対称となっているかご確認ください。</a:t>
            </a:r>
            <a:endParaRPr lang="en-US" altLang="ja-JP" sz="2800" dirty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  <a:p>
            <a:endParaRPr lang="en-US" altLang="ja-JP" sz="2800" dirty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  <a:p>
            <a:r>
              <a:rPr lang="en-US" altLang="ja-JP" sz="28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【</a:t>
            </a:r>
            <a:r>
              <a:rPr lang="ja-JP" altLang="en-US" sz="28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例</a:t>
            </a:r>
            <a:r>
              <a:rPr lang="en-US" altLang="ja-JP" sz="28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】</a:t>
            </a:r>
            <a:r>
              <a:rPr lang="ja-JP" altLang="en-US" sz="28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税率</a:t>
            </a:r>
            <a:r>
              <a:rPr lang="en-US" altLang="ja-JP" sz="28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200</a:t>
            </a:r>
            <a:r>
              <a:rPr lang="ja-JP" altLang="en-US" sz="280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円の場合</a:t>
            </a:r>
            <a:endParaRPr lang="en-US" altLang="ja-JP" sz="2800" dirty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  <a:p>
            <a:r>
              <a:rPr lang="ja-JP" altLang="en-US" sz="28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　○⇒　宿泊数：</a:t>
            </a:r>
            <a:r>
              <a:rPr lang="en-US" altLang="ja-JP" sz="28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105</a:t>
            </a:r>
            <a:r>
              <a:rPr lang="ja-JP" altLang="en-US" sz="28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泊　税額：</a:t>
            </a:r>
            <a:r>
              <a:rPr lang="en-US" altLang="ja-JP" sz="28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21,000</a:t>
            </a:r>
            <a:r>
              <a:rPr lang="ja-JP" altLang="en-US" sz="28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円</a:t>
            </a:r>
            <a:endParaRPr lang="en-US" altLang="ja-JP" sz="2800" dirty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  <a:p>
            <a:r>
              <a:rPr lang="ja-JP" altLang="en-US" sz="28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　✕⇒　宿泊数：</a:t>
            </a:r>
            <a:r>
              <a:rPr lang="en-US" altLang="ja-JP" sz="28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105</a:t>
            </a:r>
            <a:r>
              <a:rPr lang="ja-JP" altLang="en-US" sz="28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泊　税額：</a:t>
            </a:r>
            <a:r>
              <a:rPr lang="en-US" altLang="ja-JP" sz="28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10,000</a:t>
            </a:r>
            <a:r>
              <a:rPr lang="ja-JP" altLang="en-US" sz="28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円</a:t>
            </a:r>
            <a:endParaRPr kumimoji="1" lang="en-US" altLang="ja-JP" sz="2800" dirty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097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19DA143-451F-4901-88EF-48F2AB530E02}"/>
              </a:ext>
            </a:extLst>
          </p:cNvPr>
          <p:cNvSpPr txBox="1"/>
          <p:nvPr/>
        </p:nvSpPr>
        <p:spPr>
          <a:xfrm>
            <a:off x="384629" y="307469"/>
            <a:ext cx="11350553" cy="62430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493348F6-2D22-4DED-BC3C-8FED9B397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7336"/>
            <a:ext cx="10515600" cy="2067469"/>
          </a:xfrm>
        </p:spPr>
        <p:txBody>
          <a:bodyPr anchor="ctr">
            <a:normAutofit/>
          </a:bodyPr>
          <a:lstStyle/>
          <a:p>
            <a:pPr algn="ctr"/>
            <a:r>
              <a:rPr lang="ja-JP" altLang="en-US" sz="6600" dirty="0">
                <a:solidFill>
                  <a:schemeClr val="accent1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完成！！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06DA486-911C-4E4C-98E2-C3E9C55BDCE7}"/>
              </a:ext>
            </a:extLst>
          </p:cNvPr>
          <p:cNvSpPr txBox="1"/>
          <p:nvPr/>
        </p:nvSpPr>
        <p:spPr>
          <a:xfrm>
            <a:off x="1133996" y="3126201"/>
            <a:ext cx="5563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chemeClr val="accent5">
                    <a:lumMod val="50000"/>
                  </a:scheme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・電子</a:t>
            </a:r>
            <a:r>
              <a:rPr lang="ja-JP" altLang="en-US" sz="2800" dirty="0">
                <a:solidFill>
                  <a:schemeClr val="accent5">
                    <a:lumMod val="50000"/>
                  </a:scheme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申告</a:t>
            </a:r>
            <a:endParaRPr kumimoji="1" lang="en-US" altLang="ja-JP" sz="2800" dirty="0">
              <a:solidFill>
                <a:schemeClr val="accent5">
                  <a:lumMod val="50000"/>
                </a:schemeClr>
              </a:solidFill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191F3B4-D5FC-4604-B33F-6623278FFC6C}"/>
              </a:ext>
            </a:extLst>
          </p:cNvPr>
          <p:cNvSpPr txBox="1"/>
          <p:nvPr/>
        </p:nvSpPr>
        <p:spPr>
          <a:xfrm>
            <a:off x="1149927" y="3771587"/>
            <a:ext cx="5563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chemeClr val="accent5">
                    <a:lumMod val="50000"/>
                  </a:scheme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・郵送</a:t>
            </a:r>
            <a:endParaRPr kumimoji="1" lang="en-US" altLang="ja-JP" sz="2800" dirty="0">
              <a:solidFill>
                <a:schemeClr val="accent5">
                  <a:lumMod val="50000"/>
                </a:schemeClr>
              </a:solidFill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7801E72-B2F5-436E-BB49-967F7A8EE33B}"/>
              </a:ext>
            </a:extLst>
          </p:cNvPr>
          <p:cNvSpPr txBox="1"/>
          <p:nvPr/>
        </p:nvSpPr>
        <p:spPr>
          <a:xfrm>
            <a:off x="1147851" y="4373532"/>
            <a:ext cx="6337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chemeClr val="accent5">
                    <a:lumMod val="50000"/>
                  </a:scheme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・なにわ北府税事務所の窓口へ持参</a:t>
            </a:r>
            <a:endParaRPr kumimoji="1" lang="en-US" altLang="ja-JP" sz="2800" dirty="0">
              <a:solidFill>
                <a:schemeClr val="accent5">
                  <a:lumMod val="50000"/>
                </a:schemeClr>
              </a:solidFill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854CF36-12CC-4130-89B7-8868DF3A782A}"/>
              </a:ext>
            </a:extLst>
          </p:cNvPr>
          <p:cNvSpPr txBox="1"/>
          <p:nvPr/>
        </p:nvSpPr>
        <p:spPr>
          <a:xfrm>
            <a:off x="1056407" y="2482586"/>
            <a:ext cx="7913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chemeClr val="accent5">
                    <a:lumMod val="50000"/>
                  </a:scheme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いずれかの方法で宿泊税納入申告書を提出してください。</a:t>
            </a:r>
            <a:endParaRPr kumimoji="1" lang="en-US" altLang="ja-JP" sz="2400" dirty="0">
              <a:solidFill>
                <a:schemeClr val="accent5">
                  <a:lumMod val="50000"/>
                </a:schemeClr>
              </a:solidFill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EE5BBA8A-780C-4DFF-B318-0669784B8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826" y="2925483"/>
            <a:ext cx="2529628" cy="3202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680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19DA143-451F-4901-88EF-48F2AB530E02}"/>
              </a:ext>
            </a:extLst>
          </p:cNvPr>
          <p:cNvSpPr txBox="1"/>
          <p:nvPr/>
        </p:nvSpPr>
        <p:spPr>
          <a:xfrm>
            <a:off x="384629" y="307469"/>
            <a:ext cx="11350553" cy="62430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493348F6-2D22-4DED-BC3C-8FED9B397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27336"/>
            <a:ext cx="10896981" cy="557327"/>
          </a:xfrm>
        </p:spPr>
        <p:txBody>
          <a:bodyPr anchor="ctr">
            <a:noAutofit/>
          </a:bodyPr>
          <a:lstStyle/>
          <a:p>
            <a:pPr algn="ctr"/>
            <a:r>
              <a:rPr lang="en-US" altLang="ja-JP" sz="4800" dirty="0">
                <a:solidFill>
                  <a:schemeClr val="accent1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【</a:t>
            </a:r>
            <a:r>
              <a:rPr lang="ja-JP" altLang="en-US" sz="4800" dirty="0">
                <a:solidFill>
                  <a:schemeClr val="accent1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お知らせ</a:t>
            </a:r>
            <a:r>
              <a:rPr lang="en-US" altLang="ja-JP" sz="4800" dirty="0">
                <a:solidFill>
                  <a:schemeClr val="accent1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】</a:t>
            </a:r>
            <a:endParaRPr lang="ja-JP" altLang="en-US" sz="4800" dirty="0">
              <a:solidFill>
                <a:schemeClr val="accent1"/>
              </a:solidFill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854CF36-12CC-4130-89B7-8868DF3A782A}"/>
              </a:ext>
            </a:extLst>
          </p:cNvPr>
          <p:cNvSpPr txBox="1"/>
          <p:nvPr/>
        </p:nvSpPr>
        <p:spPr>
          <a:xfrm>
            <a:off x="456818" y="1833987"/>
            <a:ext cx="10896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申告期限の１週間前までになにわ北府税事務所へ申告書が届いており、納付（納入）書の発行依頼があった場合は</a:t>
            </a:r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、「地方税統一</a:t>
            </a:r>
            <a:r>
              <a:rPr lang="en-US" altLang="ja-JP" sz="2400" dirty="0">
                <a:solidFill>
                  <a:schemeClr val="accent5">
                    <a:lumMod val="50000"/>
                  </a:scheme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QR</a:t>
            </a:r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コード」の印刷がある納付（納入）書の送付が可能です。</a:t>
            </a:r>
            <a:endParaRPr lang="en-US" altLang="ja-JP" sz="2400" dirty="0">
              <a:solidFill>
                <a:schemeClr val="accent5">
                  <a:lumMod val="50000"/>
                </a:schemeClr>
              </a:solidFill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C2E4257-C894-4B1D-B45D-7A3D64F5044C}"/>
              </a:ext>
            </a:extLst>
          </p:cNvPr>
          <p:cNvSpPr txBox="1"/>
          <p:nvPr/>
        </p:nvSpPr>
        <p:spPr>
          <a:xfrm>
            <a:off x="654552" y="3823685"/>
            <a:ext cx="60999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金融機関の窓口のほか、</a:t>
            </a:r>
            <a:endParaRPr lang="en-US" altLang="ja-JP" sz="2400" dirty="0">
              <a:solidFill>
                <a:schemeClr val="accent5">
                  <a:lumMod val="50000"/>
                </a:schemeClr>
              </a:solidFill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  <a:p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・クレジットカード</a:t>
            </a:r>
            <a:endParaRPr lang="en-US" altLang="ja-JP" sz="2400" dirty="0">
              <a:solidFill>
                <a:schemeClr val="accent5">
                  <a:lumMod val="50000"/>
                </a:schemeClr>
              </a:solidFill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  <a:p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・インターネットバンキングやＡＴＭ</a:t>
            </a:r>
          </a:p>
          <a:p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・スマートフォン決済アプリ</a:t>
            </a:r>
            <a:endParaRPr lang="en-US" altLang="ja-JP" sz="2400" dirty="0">
              <a:solidFill>
                <a:schemeClr val="accent5">
                  <a:lumMod val="50000"/>
                </a:schemeClr>
              </a:solidFill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  <a:p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で納入いただけます。</a:t>
            </a:r>
            <a:endParaRPr lang="en-US" altLang="ja-JP" sz="2400" dirty="0">
              <a:solidFill>
                <a:schemeClr val="accent5">
                  <a:lumMod val="50000"/>
                </a:schemeClr>
              </a:solidFill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6357D7B-1DB7-4294-8BF6-6BC64F1A8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245" y="2890457"/>
            <a:ext cx="2707203" cy="339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328E940-FC2D-45DB-A401-6D7970107FD0}"/>
              </a:ext>
            </a:extLst>
          </p:cNvPr>
          <p:cNvSpPr txBox="1"/>
          <p:nvPr/>
        </p:nvSpPr>
        <p:spPr>
          <a:xfrm>
            <a:off x="9501172" y="6237022"/>
            <a:ext cx="2194560" cy="3135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400" b="0" i="0" dirty="0">
                <a:solidFill>
                  <a:srgbClr val="000000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Ⓒ</a:t>
            </a:r>
            <a:r>
              <a:rPr lang="en-US" altLang="ja-JP" sz="1400" b="0" i="0" dirty="0">
                <a:solidFill>
                  <a:srgbClr val="000000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2014 </a:t>
            </a:r>
            <a:r>
              <a:rPr lang="ja-JP" altLang="en-US" sz="1400" b="0" i="0" dirty="0">
                <a:solidFill>
                  <a:srgbClr val="000000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大阪府もずやん</a:t>
            </a:r>
            <a:endParaRPr kumimoji="1" lang="ja-JP" alt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3973866-8E81-42B3-BB2B-0083D261B3B6}"/>
              </a:ext>
            </a:extLst>
          </p:cNvPr>
          <p:cNvSpPr txBox="1"/>
          <p:nvPr/>
        </p:nvSpPr>
        <p:spPr>
          <a:xfrm>
            <a:off x="384629" y="307469"/>
            <a:ext cx="11350553" cy="62430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F16DA95-4BA8-4E2F-A29D-F70BDDD07233}"/>
              </a:ext>
            </a:extLst>
          </p:cNvPr>
          <p:cNvSpPr txBox="1"/>
          <p:nvPr/>
        </p:nvSpPr>
        <p:spPr>
          <a:xfrm>
            <a:off x="573479" y="2000799"/>
            <a:ext cx="7202618" cy="132343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4000" u="sng" dirty="0">
                <a:solidFill>
                  <a:schemeClr val="accent5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続いて、納入（納付）書を</a:t>
            </a:r>
            <a:endParaRPr kumimoji="1" lang="en-US" altLang="ja-JP" sz="4000" u="sng" dirty="0">
              <a:solidFill>
                <a:schemeClr val="accent5"/>
              </a:solidFill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  <a:p>
            <a:r>
              <a:rPr kumimoji="1" lang="ja-JP" altLang="en-US" sz="4000" u="sng" dirty="0">
                <a:solidFill>
                  <a:schemeClr val="accent5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作成します。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C42E3BB3-5CCB-4248-9195-671752449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4F74278-94B9-4C0E-B383-6C3EB219F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16" y="3470030"/>
            <a:ext cx="2007378" cy="309507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64992BC-F962-4FB8-BA3D-0D1534EE3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8411" y="423000"/>
            <a:ext cx="2888683" cy="60120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8C2E357-2C7E-4CFD-A9EA-EB50DE305F46}"/>
              </a:ext>
            </a:extLst>
          </p:cNvPr>
          <p:cNvSpPr txBox="1"/>
          <p:nvPr/>
        </p:nvSpPr>
        <p:spPr>
          <a:xfrm>
            <a:off x="2216210" y="5017568"/>
            <a:ext cx="5161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※</a:t>
            </a:r>
            <a:r>
              <a:rPr kumimoji="1" lang="ja-JP" altLang="en-US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納付（納入）書は</a:t>
            </a:r>
            <a:r>
              <a:rPr kumimoji="1" lang="en-US" altLang="ja-JP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3</a:t>
            </a:r>
            <a:r>
              <a:rPr kumimoji="1" lang="ja-JP" altLang="en-US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枚複写となっていますので、　</a:t>
            </a:r>
            <a:endParaRPr kumimoji="1" lang="en-US" altLang="ja-JP" dirty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  <a:p>
            <a:r>
              <a:rPr lang="ja-JP" altLang="en-US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　</a:t>
            </a:r>
            <a:r>
              <a:rPr kumimoji="1" lang="ja-JP" altLang="en-US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ボールペンでしっかりと記入してください。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1CDFE01-16A2-42E3-B3F7-6D22AA00DA4A}"/>
              </a:ext>
            </a:extLst>
          </p:cNvPr>
          <p:cNvSpPr txBox="1"/>
          <p:nvPr/>
        </p:nvSpPr>
        <p:spPr>
          <a:xfrm>
            <a:off x="353548" y="344660"/>
            <a:ext cx="7645944" cy="830997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※</a:t>
            </a:r>
            <a:r>
              <a:rPr kumimoji="1" lang="ja-JP" altLang="en-US" sz="2400" dirty="0">
                <a:solidFill>
                  <a:srgbClr val="FF0000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電子納付や、「地方税統一</a:t>
            </a:r>
            <a:r>
              <a:rPr kumimoji="1" lang="en-US" altLang="ja-JP" sz="2400" dirty="0">
                <a:solidFill>
                  <a:srgbClr val="FF0000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QR</a:t>
            </a:r>
            <a:r>
              <a:rPr kumimoji="1" lang="ja-JP" altLang="en-US" sz="2400" dirty="0">
                <a:solidFill>
                  <a:srgbClr val="FF0000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コード」の印刷がある</a:t>
            </a:r>
            <a:r>
              <a:rPr lang="ja-JP" altLang="en-US" sz="2400" dirty="0">
                <a:solidFill>
                  <a:srgbClr val="FF0000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納付</a:t>
            </a:r>
            <a:r>
              <a:rPr kumimoji="1" lang="ja-JP" altLang="en-US" sz="2400" dirty="0">
                <a:solidFill>
                  <a:srgbClr val="FF0000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書で納入いただく場合は作成不要です。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28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.5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4|1.2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4|1.2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4|1.2|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846</TotalTime>
  <Words>525</Words>
  <Application>Microsoft Office PowerPoint</Application>
  <PresentationFormat>ワイド画面</PresentationFormat>
  <Paragraphs>51</Paragraphs>
  <Slides>14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0" baseType="lpstr">
      <vt:lpstr>HGSｺﾞｼｯｸE</vt:lpstr>
      <vt:lpstr>Noto Sans JP</vt:lpstr>
      <vt:lpstr>游ゴシック</vt:lpstr>
      <vt:lpstr>游ゴシック Light</vt:lpstr>
      <vt:lpstr>Arial</vt:lpstr>
      <vt:lpstr>Office テーマ</vt:lpstr>
      <vt:lpstr>宿泊税納入申告書 宿泊税納入（納付）書 の作成について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完成！！</vt:lpstr>
      <vt:lpstr>【お知らせ】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完成！！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宿泊税特別徴収義務者 登録申請書の作成について</dc:title>
  <dc:creator>小西　朝香</dc:creator>
  <cp:lastModifiedBy>小西　朝香</cp:lastModifiedBy>
  <cp:revision>67</cp:revision>
  <dcterms:created xsi:type="dcterms:W3CDTF">2025-04-15T07:43:07Z</dcterms:created>
  <dcterms:modified xsi:type="dcterms:W3CDTF">2025-09-30T05:22:02Z</dcterms:modified>
</cp:coreProperties>
</file>