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1"/>
  </p:notesMasterIdLst>
  <p:sldIdLst>
    <p:sldId id="1017" r:id="rId5"/>
    <p:sldId id="1004" r:id="rId6"/>
    <p:sldId id="1003" r:id="rId7"/>
    <p:sldId id="1009" r:id="rId8"/>
    <p:sldId id="1007" r:id="rId9"/>
    <p:sldId id="1018" r:id="rId10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9" autoAdjust="0"/>
    <p:restoredTop sz="95499" autoAdjust="0"/>
  </p:normalViewPr>
  <p:slideViewPr>
    <p:cSldViewPr snapToGrid="0">
      <p:cViewPr varScale="1">
        <p:scale>
          <a:sx n="85" d="100"/>
          <a:sy n="85" d="100"/>
        </p:scale>
        <p:origin x="15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8755-C96F-48D1-90C0-1E77AC46DC71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C331-83DB-4A87-AB0E-4CE5A66D0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10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1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C256-8F88-40D1-A05F-B3F644D3AD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1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C256-8F88-40D1-A05F-B3F644D3ADB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6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8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31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6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1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6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4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7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6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5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51BF-688D-46C6-91AA-1F1D67D93D2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5CFF-FDC5-4B7F-B3B7-707C17CEF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20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09" y="554152"/>
            <a:ext cx="4665528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62BCFF0-0084-4255-8BAA-83C27BAB5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588" b="-3"/>
          <a:stretch/>
        </p:blipFill>
        <p:spPr>
          <a:xfrm>
            <a:off x="410652" y="554151"/>
            <a:ext cx="4665528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26" y="703679"/>
            <a:ext cx="139356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86" y="1562696"/>
            <a:ext cx="128006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224423" y="4572000"/>
            <a:ext cx="3929751" cy="120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tx1">
                    <a:alpha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大阪府環境農林水産部</a:t>
            </a:r>
            <a:endParaRPr lang="en-US" altLang="ja-JP" sz="1800" b="1" dirty="0">
              <a:solidFill>
                <a:schemeClr val="tx1">
                  <a:alpha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>
                    <a:alpha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脱炭素・エネルギー政策課</a:t>
            </a:r>
            <a:endParaRPr lang="en-US" altLang="ja-JP" sz="1800" b="1" dirty="0">
              <a:solidFill>
                <a:schemeClr val="tx1">
                  <a:alpha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496" y="5775082"/>
            <a:ext cx="9134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13756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ロゴ&#10;&#10;中程度の精度で自動的に生成された説明">
            <a:extLst>
              <a:ext uri="{FF2B5EF4-FFF2-40B4-BE49-F238E27FC236}">
                <a16:creationId xmlns:a16="http://schemas.microsoft.com/office/drawing/2014/main" id="{C175DD24-3379-4A29-9E42-296E3B563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18212"/>
          <a:stretch/>
        </p:blipFill>
        <p:spPr>
          <a:xfrm>
            <a:off x="7320783" y="6194502"/>
            <a:ext cx="2029405" cy="591015"/>
          </a:xfrm>
          <a:prstGeom prst="rect">
            <a:avLst/>
          </a:prstGeom>
        </p:spPr>
      </p:pic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597EE3E6-6E19-4C98-A829-F760FE6E4A37}"/>
              </a:ext>
            </a:extLst>
          </p:cNvPr>
          <p:cNvSpPr txBox="1">
            <a:spLocks/>
          </p:cNvSpPr>
          <p:nvPr/>
        </p:nvSpPr>
        <p:spPr>
          <a:xfrm>
            <a:off x="2856090" y="6013816"/>
            <a:ext cx="2702790" cy="570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ja-JP" altLang="en-US" sz="1100" b="1" dirty="0">
                <a:solidFill>
                  <a:schemeClr val="tx1">
                    <a:alpha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大阪府広報担当副知事</a:t>
            </a:r>
            <a:endParaRPr lang="en-US" altLang="ja-JP" sz="1100" b="1" dirty="0">
              <a:solidFill>
                <a:schemeClr val="tx1">
                  <a:alpha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1100" b="1" dirty="0">
                <a:solidFill>
                  <a:schemeClr val="tx1">
                    <a:alpha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もずやん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1167450-A7EB-4B21-A04B-10C1D1D95C3C}"/>
              </a:ext>
            </a:extLst>
          </p:cNvPr>
          <p:cNvSpPr txBox="1">
            <a:spLocks/>
          </p:cNvSpPr>
          <p:nvPr/>
        </p:nvSpPr>
        <p:spPr>
          <a:xfrm>
            <a:off x="4608774" y="1147330"/>
            <a:ext cx="5272389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3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大阪府のカーボン</a:t>
            </a:r>
            <a:endParaRPr lang="en-US" altLang="ja-JP" sz="43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3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フットプリントの取組み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26418" y="334347"/>
            <a:ext cx="13300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資料１－３</a:t>
            </a:r>
          </a:p>
        </p:txBody>
      </p:sp>
    </p:spTree>
    <p:extLst>
      <p:ext uri="{BB962C8B-B14F-4D97-AF65-F5344CB8AC3E}">
        <p14:creationId xmlns:p14="http://schemas.microsoft.com/office/powerpoint/2010/main" val="39851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A3120A-75C8-4AC1-BF43-62F4EF84022F}"/>
              </a:ext>
            </a:extLst>
          </p:cNvPr>
          <p:cNvSpPr txBox="1"/>
          <p:nvPr/>
        </p:nvSpPr>
        <p:spPr>
          <a:xfrm>
            <a:off x="645477" y="584374"/>
            <a:ext cx="8593774" cy="394035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3056282-4849-4B2B-AB23-A7F87FA5D2B3}"/>
              </a:ext>
            </a:extLst>
          </p:cNvPr>
          <p:cNvSpPr/>
          <p:nvPr/>
        </p:nvSpPr>
        <p:spPr>
          <a:xfrm>
            <a:off x="772420" y="4113889"/>
            <a:ext cx="6120000" cy="1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84C4FDF-601B-4150-81E4-679DF208B582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906000" cy="442149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598" tIns="31649" rIns="63296" bIns="3164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カーボンフットプリント（</a:t>
            </a:r>
            <a:r>
              <a:rPr lang="en-US" altLang="ja-JP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）について</a:t>
            </a:r>
            <a:endParaRPr lang="ja-JP" altLang="en-US" sz="2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1">
            <a:extLst>
              <a:ext uri="{FF2B5EF4-FFF2-40B4-BE49-F238E27FC236}">
                <a16:creationId xmlns:a16="http://schemas.microsoft.com/office/drawing/2014/main" id="{2B3AC82F-B418-461B-A205-70EF8294E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889" y="2698002"/>
            <a:ext cx="2792951" cy="7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大阪府地球温暖化対策実行計画にて</a:t>
            </a:r>
            <a:r>
              <a:rPr lang="en-US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年カーボンニュートラル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をめざす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F5CE2F1-9632-485A-AF48-4185226A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492877"/>
            <a:ext cx="2057400" cy="365125"/>
          </a:xfrm>
        </p:spPr>
        <p:txBody>
          <a:bodyPr/>
          <a:lstStyle/>
          <a:p>
            <a:fld id="{A762F3BD-AEB1-43FB-A730-06F84523137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35" name="テキスト ボックス 1">
            <a:extLst>
              <a:ext uri="{FF2B5EF4-FFF2-40B4-BE49-F238E27FC236}">
                <a16:creationId xmlns:a16="http://schemas.microsoft.com/office/drawing/2014/main" id="{2B3AC82F-B418-461B-A205-70EF8294E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15" y="2698002"/>
            <a:ext cx="2021974" cy="7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あらゆる</a:t>
            </a: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</a:t>
            </a:r>
            <a:r>
              <a:rPr lang="en-US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</a:t>
            </a:r>
            <a:r>
              <a:rPr lang="en-US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行動変容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を促すことが重要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A3E2704-B629-4BB7-BC28-BE49965A8A93}"/>
              </a:ext>
            </a:extLst>
          </p:cNvPr>
          <p:cNvSpPr txBox="1"/>
          <p:nvPr/>
        </p:nvSpPr>
        <p:spPr>
          <a:xfrm>
            <a:off x="639202" y="3932130"/>
            <a:ext cx="9338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カーボンフットプリント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(CFP)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脱炭素行動へのポイント付与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を活用した実証を実施中</a:t>
            </a:r>
            <a:endParaRPr lang="ja-JP" altLang="en-US" b="1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ADB24E77-7711-4003-9FA1-330D180B654C}"/>
              </a:ext>
            </a:extLst>
          </p:cNvPr>
          <p:cNvSpPr/>
          <p:nvPr/>
        </p:nvSpPr>
        <p:spPr bwMode="auto">
          <a:xfrm rot="5400000">
            <a:off x="6096769" y="1966687"/>
            <a:ext cx="883613" cy="27544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C9B4077-D1C9-42A9-9B04-7C6F50C1A6A9}"/>
              </a:ext>
            </a:extLst>
          </p:cNvPr>
          <p:cNvSpPr txBox="1"/>
          <p:nvPr/>
        </p:nvSpPr>
        <p:spPr>
          <a:xfrm>
            <a:off x="666747" y="583562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背景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ADB24E77-7711-4003-9FA1-330D180B654C}"/>
              </a:ext>
            </a:extLst>
          </p:cNvPr>
          <p:cNvSpPr/>
          <p:nvPr/>
        </p:nvSpPr>
        <p:spPr bwMode="auto">
          <a:xfrm rot="5400000">
            <a:off x="2925619" y="1964648"/>
            <a:ext cx="883613" cy="27544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68" y="1601607"/>
            <a:ext cx="820065" cy="10015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87" y="1571190"/>
            <a:ext cx="2021974" cy="1071733"/>
          </a:xfrm>
          <a:prstGeom prst="rect">
            <a:avLst/>
          </a:prstGeom>
        </p:spPr>
      </p:pic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B9F52DD4-40BE-43E6-A721-FB28A50B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97" y="2702864"/>
            <a:ext cx="2231329" cy="7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地球温暖化により、気候変動や大規模自然災害が増加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2EE3D906-352A-4927-A29A-BC0E8FC2623F}"/>
              </a:ext>
            </a:extLst>
          </p:cNvPr>
          <p:cNvSpPr/>
          <p:nvPr/>
        </p:nvSpPr>
        <p:spPr bwMode="auto">
          <a:xfrm rot="10800000">
            <a:off x="4542967" y="3593839"/>
            <a:ext cx="883613" cy="27544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2992385-6B7D-4EFE-BACC-36FFD16DBA06}"/>
              </a:ext>
            </a:extLst>
          </p:cNvPr>
          <p:cNvCxnSpPr/>
          <p:nvPr/>
        </p:nvCxnSpPr>
        <p:spPr>
          <a:xfrm>
            <a:off x="879997" y="3590925"/>
            <a:ext cx="815922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027373EA-994C-46CD-8E06-23B43766DA55}"/>
              </a:ext>
            </a:extLst>
          </p:cNvPr>
          <p:cNvSpPr/>
          <p:nvPr/>
        </p:nvSpPr>
        <p:spPr bwMode="auto">
          <a:xfrm rot="10800000">
            <a:off x="4542967" y="3576930"/>
            <a:ext cx="883613" cy="275444"/>
          </a:xfrm>
          <a:prstGeom prst="triangl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FDE2126-DC25-4C92-BCA8-155641515057}"/>
              </a:ext>
            </a:extLst>
          </p:cNvPr>
          <p:cNvSpPr txBox="1"/>
          <p:nvPr/>
        </p:nvSpPr>
        <p:spPr>
          <a:xfrm>
            <a:off x="645477" y="4716036"/>
            <a:ext cx="8593774" cy="188144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FE333AE-4FBA-4B61-813C-105D874DE521}"/>
              </a:ext>
            </a:extLst>
          </p:cNvPr>
          <p:cNvSpPr txBox="1"/>
          <p:nvPr/>
        </p:nvSpPr>
        <p:spPr>
          <a:xfrm>
            <a:off x="666747" y="4732236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1">
            <a:extLst>
              <a:ext uri="{FF2B5EF4-FFF2-40B4-BE49-F238E27FC236}">
                <a16:creationId xmlns:a16="http://schemas.microsoft.com/office/drawing/2014/main" id="{A4D54F29-C6C4-43BF-8B2B-32289315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15" y="5646125"/>
            <a:ext cx="3936911" cy="8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商品の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ライフサイクル全体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の温室効果ガス排出量を</a:t>
            </a:r>
            <a:r>
              <a:rPr lang="en-US" altLang="ja-JP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sz="1400" u="sng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に換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算し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、分かりやすく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する仕組み</a:t>
            </a:r>
            <a:endParaRPr lang="en-US" altLang="ja-JP" sz="1400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1" name="グループ化 9">
            <a:extLst>
              <a:ext uri="{FF2B5EF4-FFF2-40B4-BE49-F238E27FC236}">
                <a16:creationId xmlns:a16="http://schemas.microsoft.com/office/drawing/2014/main" id="{77BF9396-33D3-4AB8-951E-59D8379F3D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996" y="5809761"/>
            <a:ext cx="3931706" cy="555619"/>
            <a:chOff x="4525993" y="2995712"/>
            <a:chExt cx="1901548" cy="216214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DD4731CF-3EA9-4573-A2C9-D15F1EA8B376}"/>
                </a:ext>
              </a:extLst>
            </p:cNvPr>
            <p:cNvSpPr/>
            <p:nvPr/>
          </p:nvSpPr>
          <p:spPr>
            <a:xfrm>
              <a:off x="4525993" y="2996976"/>
              <a:ext cx="267151" cy="21495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調達</a:t>
              </a: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B8C05DD9-7A6D-4958-B8B5-AFDAAFEE663E}"/>
                </a:ext>
              </a:extLst>
            </p:cNvPr>
            <p:cNvSpPr/>
            <p:nvPr/>
          </p:nvSpPr>
          <p:spPr>
            <a:xfrm>
              <a:off x="4936675" y="2995712"/>
              <a:ext cx="267151" cy="2149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生産</a:t>
              </a: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C10DF295-842A-4BFF-AE46-DB16BCD238A3}"/>
                </a:ext>
              </a:extLst>
            </p:cNvPr>
            <p:cNvSpPr/>
            <p:nvPr/>
          </p:nvSpPr>
          <p:spPr>
            <a:xfrm>
              <a:off x="5342998" y="2995712"/>
              <a:ext cx="267151" cy="21495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流通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BDA93BB5-E9DF-4D50-AF9D-CF6E3E55B036}"/>
                </a:ext>
              </a:extLst>
            </p:cNvPr>
            <p:cNvSpPr/>
            <p:nvPr/>
          </p:nvSpPr>
          <p:spPr>
            <a:xfrm>
              <a:off x="5749321" y="2995712"/>
              <a:ext cx="267151" cy="214950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使用</a:t>
              </a: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D4B2DD4-4AA0-4245-9CFF-C84806684393}"/>
                </a:ext>
              </a:extLst>
            </p:cNvPr>
            <p:cNvSpPr/>
            <p:nvPr/>
          </p:nvSpPr>
          <p:spPr>
            <a:xfrm>
              <a:off x="6160390" y="2995712"/>
              <a:ext cx="267151" cy="21495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廃棄</a:t>
              </a:r>
            </a:p>
          </p:txBody>
        </p:sp>
        <p:sp>
          <p:nvSpPr>
            <p:cNvPr id="59" name="二等辺三角形 58">
              <a:extLst>
                <a:ext uri="{FF2B5EF4-FFF2-40B4-BE49-F238E27FC236}">
                  <a16:creationId xmlns:a16="http://schemas.microsoft.com/office/drawing/2014/main" id="{33EDD394-F1AB-457D-88C0-11A28AE6049D}"/>
                </a:ext>
              </a:extLst>
            </p:cNvPr>
            <p:cNvSpPr/>
            <p:nvPr/>
          </p:nvSpPr>
          <p:spPr>
            <a:xfrm rot="5400000">
              <a:off x="4796692" y="3060923"/>
              <a:ext cx="143300" cy="890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9BB208A8-EA7A-4B2D-B24C-093534AEB0C7}"/>
                </a:ext>
              </a:extLst>
            </p:cNvPr>
            <p:cNvSpPr/>
            <p:nvPr/>
          </p:nvSpPr>
          <p:spPr>
            <a:xfrm rot="5400000">
              <a:off x="5203376" y="3056566"/>
              <a:ext cx="143300" cy="890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572060AB-E855-417F-92C3-DDEE6D99F236}"/>
                </a:ext>
              </a:extLst>
            </p:cNvPr>
            <p:cNvSpPr/>
            <p:nvPr/>
          </p:nvSpPr>
          <p:spPr>
            <a:xfrm rot="5400000">
              <a:off x="5606259" y="3060923"/>
              <a:ext cx="143300" cy="890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二等辺三角形 61">
              <a:extLst>
                <a:ext uri="{FF2B5EF4-FFF2-40B4-BE49-F238E27FC236}">
                  <a16:creationId xmlns:a16="http://schemas.microsoft.com/office/drawing/2014/main" id="{879A2115-12F6-4194-AEEB-D70340BF5730}"/>
                </a:ext>
              </a:extLst>
            </p:cNvPr>
            <p:cNvSpPr/>
            <p:nvPr/>
          </p:nvSpPr>
          <p:spPr>
            <a:xfrm rot="5400000">
              <a:off x="6016055" y="3056566"/>
              <a:ext cx="143300" cy="890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3" name="Picture 2" descr="災害を表現した９個のアイコン の写真素材 イラスト素材 アマナイメージ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8" t="67799" r="11836" b="3530"/>
          <a:stretch/>
        </p:blipFill>
        <p:spPr bwMode="auto">
          <a:xfrm>
            <a:off x="1968857" y="1710479"/>
            <a:ext cx="1068033" cy="8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41152" y="1573797"/>
            <a:ext cx="96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温暖化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81477" y="1574724"/>
            <a:ext cx="107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大型台風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6773361" y="783354"/>
            <a:ext cx="2362928" cy="601172"/>
          </a:xfrm>
          <a:prstGeom prst="wedgeRoundRectCallout">
            <a:avLst>
              <a:gd name="adj1" fmla="val -14573"/>
              <a:gd name="adj2" fmla="val 7369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dirty="0"/>
              <a:t>・家庭の排出は全体の</a:t>
            </a:r>
            <a:r>
              <a:rPr kumimoji="1" lang="en-US" altLang="ja-JP" sz="1400" b="1" dirty="0"/>
              <a:t>1/5</a:t>
            </a:r>
          </a:p>
          <a:p>
            <a:r>
              <a:rPr kumimoji="1" lang="ja-JP" altLang="en-US" sz="1400" b="1" dirty="0"/>
              <a:t>・消費支出の６割が家庭</a:t>
            </a:r>
            <a:endParaRPr kumimoji="1" lang="en-US" altLang="ja-JP" sz="14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2" y="1731824"/>
            <a:ext cx="862725" cy="871309"/>
          </a:xfrm>
          <a:prstGeom prst="rect">
            <a:avLst/>
          </a:prstGeom>
        </p:spPr>
      </p:pic>
      <p:sp>
        <p:nvSpPr>
          <p:cNvPr id="8" name="二等辺三角形 7"/>
          <p:cNvSpPr/>
          <p:nvPr/>
        </p:nvSpPr>
        <p:spPr>
          <a:xfrm rot="5400000">
            <a:off x="1709826" y="2099995"/>
            <a:ext cx="336176" cy="174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26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C411A62-7C77-44D8-9133-FF5DA3E1663D}"/>
              </a:ext>
            </a:extLst>
          </p:cNvPr>
          <p:cNvSpPr/>
          <p:nvPr/>
        </p:nvSpPr>
        <p:spPr>
          <a:xfrm>
            <a:off x="5482050" y="5463082"/>
            <a:ext cx="2160000" cy="1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959705A7-A587-48DA-B84C-C1037E9E8F3D}"/>
              </a:ext>
            </a:extLst>
          </p:cNvPr>
          <p:cNvSpPr/>
          <p:nvPr/>
        </p:nvSpPr>
        <p:spPr>
          <a:xfrm>
            <a:off x="4248878" y="6418137"/>
            <a:ext cx="4140000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50D7E03A-54DE-465C-AA62-E01E0B3587D9}"/>
              </a:ext>
            </a:extLst>
          </p:cNvPr>
          <p:cNvSpPr/>
          <p:nvPr/>
        </p:nvSpPr>
        <p:spPr>
          <a:xfrm>
            <a:off x="6507390" y="2624632"/>
            <a:ext cx="1764000" cy="1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C377F1B-985D-4721-9DC3-71DA95513FF6}"/>
              </a:ext>
            </a:extLst>
          </p:cNvPr>
          <p:cNvSpPr txBox="1"/>
          <p:nvPr/>
        </p:nvSpPr>
        <p:spPr>
          <a:xfrm>
            <a:off x="5081112" y="589275"/>
            <a:ext cx="4153517" cy="521504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20B9CCE-870B-4412-AAD2-9DB2DEBA1099}"/>
              </a:ext>
            </a:extLst>
          </p:cNvPr>
          <p:cNvSpPr/>
          <p:nvPr/>
        </p:nvSpPr>
        <p:spPr>
          <a:xfrm>
            <a:off x="3147305" y="2891332"/>
            <a:ext cx="684000" cy="1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B50A524-5F5D-4740-B7FB-72A44166D522}"/>
              </a:ext>
            </a:extLst>
          </p:cNvPr>
          <p:cNvSpPr/>
          <p:nvPr/>
        </p:nvSpPr>
        <p:spPr>
          <a:xfrm>
            <a:off x="2313470" y="4757781"/>
            <a:ext cx="1260000" cy="1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040A08-ECAA-4ED3-98A0-9482D2FD1D1E}"/>
              </a:ext>
            </a:extLst>
          </p:cNvPr>
          <p:cNvSpPr txBox="1"/>
          <p:nvPr/>
        </p:nvSpPr>
        <p:spPr>
          <a:xfrm>
            <a:off x="589933" y="570227"/>
            <a:ext cx="4152901" cy="523408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84C4FDF-601B-4150-81E4-679DF208B582}"/>
              </a:ext>
            </a:extLst>
          </p:cNvPr>
          <p:cNvSpPr txBox="1">
            <a:spLocks/>
          </p:cNvSpPr>
          <p:nvPr/>
        </p:nvSpPr>
        <p:spPr bwMode="auto">
          <a:xfrm>
            <a:off x="0" y="-17698"/>
            <a:ext cx="9906000" cy="442149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598" tIns="31649" rIns="63296" bIns="3164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課題と大阪府の取組み</a:t>
            </a:r>
            <a:endParaRPr lang="ja-JP" altLang="en-US" sz="2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F5CE2F1-9632-485A-AF48-4185226A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492232"/>
            <a:ext cx="2057400" cy="365125"/>
          </a:xfrm>
        </p:spPr>
        <p:txBody>
          <a:bodyPr/>
          <a:lstStyle/>
          <a:p>
            <a:fld id="{A762F3BD-AEB1-43FB-A730-06F84523137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A3E2704-B629-4BB7-BC28-BE49965A8A93}"/>
              </a:ext>
            </a:extLst>
          </p:cNvPr>
          <p:cNvSpPr txBox="1"/>
          <p:nvPr/>
        </p:nvSpPr>
        <p:spPr>
          <a:xfrm>
            <a:off x="4111824" y="6153430"/>
            <a:ext cx="449879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96" indent="-342892">
              <a:lnSpc>
                <a:spcPct val="150000"/>
              </a:lnSpc>
              <a:defRPr/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消費者の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排出の少ない商品購入を促進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二等辺三角形 45">
            <a:extLst>
              <a:ext uri="{FF2B5EF4-FFF2-40B4-BE49-F238E27FC236}">
                <a16:creationId xmlns:a16="http://schemas.microsoft.com/office/drawing/2014/main" id="{9313D1D4-322E-49FD-B5A6-E5A7DE27BB2F}"/>
              </a:ext>
            </a:extLst>
          </p:cNvPr>
          <p:cNvSpPr/>
          <p:nvPr/>
        </p:nvSpPr>
        <p:spPr bwMode="auto">
          <a:xfrm rot="10800000">
            <a:off x="6845828" y="5954798"/>
            <a:ext cx="720000" cy="216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8A94746-2E56-441B-9D6B-82B59AC9189D}"/>
              </a:ext>
            </a:extLst>
          </p:cNvPr>
          <p:cNvSpPr txBox="1"/>
          <p:nvPr/>
        </p:nvSpPr>
        <p:spPr>
          <a:xfrm>
            <a:off x="5100490" y="589277"/>
            <a:ext cx="401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大阪府の取組み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EFA8F0E6-8CDA-4E1C-8DEB-B3174AE8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574" y="5949630"/>
            <a:ext cx="679054" cy="8079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02" y="4579583"/>
            <a:ext cx="1854189" cy="127057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F4B795E-257C-4257-84F6-D739816F927E}"/>
              </a:ext>
            </a:extLst>
          </p:cNvPr>
          <p:cNvSpPr txBox="1"/>
          <p:nvPr/>
        </p:nvSpPr>
        <p:spPr>
          <a:xfrm>
            <a:off x="589932" y="589277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の課題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8163D5F-9DC5-42EA-96F8-C4F66BB01A4F}"/>
              </a:ext>
            </a:extLst>
          </p:cNvPr>
          <p:cNvSpPr txBox="1"/>
          <p:nvPr/>
        </p:nvSpPr>
        <p:spPr>
          <a:xfrm>
            <a:off x="774387" y="2458948"/>
            <a:ext cx="3727115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・現行の認証制度は、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登録手続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排出量の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算定に必要な情報が多い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など、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負担大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「生産段階」のみ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の算定シート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フローチャート: 代替処理 67">
            <a:extLst>
              <a:ext uri="{FF2B5EF4-FFF2-40B4-BE49-F238E27FC236}">
                <a16:creationId xmlns:a16="http://schemas.microsoft.com/office/drawing/2014/main" id="{9DBCD631-1C8F-4536-81BF-CC2DEB4DF965}"/>
              </a:ext>
            </a:extLst>
          </p:cNvPr>
          <p:cNvSpPr/>
          <p:nvPr/>
        </p:nvSpPr>
        <p:spPr>
          <a:xfrm>
            <a:off x="916690" y="1666721"/>
            <a:ext cx="3682420" cy="692489"/>
          </a:xfrm>
          <a:prstGeom prst="flowChartAlternateProcess">
            <a:avLst/>
          </a:prstGeom>
          <a:solidFill>
            <a:srgbClr val="00A04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事務手続における課題</a:t>
            </a: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E46304BB-9C1E-4CD6-90BE-A3241D462C49}"/>
              </a:ext>
            </a:extLst>
          </p:cNvPr>
          <p:cNvSpPr>
            <a:spLocks noChangeAspect="1"/>
          </p:cNvSpPr>
          <p:nvPr/>
        </p:nvSpPr>
        <p:spPr>
          <a:xfrm>
            <a:off x="669569" y="1666721"/>
            <a:ext cx="692301" cy="688941"/>
          </a:xfrm>
          <a:prstGeom prst="ellipse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kumimoji="1" lang="ja-JP" altLang="en-US" sz="16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749B53C-9053-43D5-85AC-1D8F3353BDAF}"/>
              </a:ext>
            </a:extLst>
          </p:cNvPr>
          <p:cNvSpPr txBox="1"/>
          <p:nvPr/>
        </p:nvSpPr>
        <p:spPr>
          <a:xfrm>
            <a:off x="774386" y="4548005"/>
            <a:ext cx="289152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・登録商品が少なく、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認知度が低い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グラム表示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消費者が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イメージしづらい</a:t>
            </a:r>
          </a:p>
        </p:txBody>
      </p:sp>
      <p:sp>
        <p:nvSpPr>
          <p:cNvPr id="73" name="フローチャート: 代替処理 72">
            <a:extLst>
              <a:ext uri="{FF2B5EF4-FFF2-40B4-BE49-F238E27FC236}">
                <a16:creationId xmlns:a16="http://schemas.microsoft.com/office/drawing/2014/main" id="{27ABD178-BB1D-4109-821F-AA05899F2ABE}"/>
              </a:ext>
            </a:extLst>
          </p:cNvPr>
          <p:cNvSpPr/>
          <p:nvPr/>
        </p:nvSpPr>
        <p:spPr>
          <a:xfrm>
            <a:off x="916690" y="3752739"/>
            <a:ext cx="3682420" cy="692489"/>
          </a:xfrm>
          <a:prstGeom prst="flowChartAlternateProcess">
            <a:avLst/>
          </a:prstGeom>
          <a:solidFill>
            <a:srgbClr val="00A2E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周知における課題</a:t>
            </a: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DD61BAC7-FD1D-4285-8364-4F868881F4BC}"/>
              </a:ext>
            </a:extLst>
          </p:cNvPr>
          <p:cNvSpPr>
            <a:spLocks noChangeAspect="1"/>
          </p:cNvSpPr>
          <p:nvPr/>
        </p:nvSpPr>
        <p:spPr>
          <a:xfrm>
            <a:off x="669569" y="3752739"/>
            <a:ext cx="692301" cy="688941"/>
          </a:xfrm>
          <a:prstGeom prst="ellipse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kumimoji="1" lang="ja-JP" altLang="en-US" sz="16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934F902-6A90-4543-8AFC-A156E2AB9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25" y="3561179"/>
            <a:ext cx="831783" cy="864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6592925-E554-4B15-81FB-249349D97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55" y="1425794"/>
            <a:ext cx="911077" cy="864000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0507DE8-D4EC-4C84-8D73-763956D3401B}"/>
              </a:ext>
            </a:extLst>
          </p:cNvPr>
          <p:cNvSpPr txBox="1"/>
          <p:nvPr/>
        </p:nvSpPr>
        <p:spPr>
          <a:xfrm>
            <a:off x="3665909" y="4620501"/>
            <a:ext cx="102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123g</a:t>
            </a:r>
            <a:endParaRPr kumimoji="1" lang="ja-JP" altLang="en-US" sz="1600" b="1" dirty="0"/>
          </a:p>
        </p:txBody>
      </p:sp>
      <p:sp>
        <p:nvSpPr>
          <p:cNvPr id="79" name="フローチャート: 代替処理 78">
            <a:extLst>
              <a:ext uri="{FF2B5EF4-FFF2-40B4-BE49-F238E27FC236}">
                <a16:creationId xmlns:a16="http://schemas.microsoft.com/office/drawing/2014/main" id="{A9FB3D04-D4D6-40D1-BDF7-27D1B8398A33}"/>
              </a:ext>
            </a:extLst>
          </p:cNvPr>
          <p:cNvSpPr/>
          <p:nvPr/>
        </p:nvSpPr>
        <p:spPr>
          <a:xfrm>
            <a:off x="5306890" y="1666721"/>
            <a:ext cx="3803938" cy="692489"/>
          </a:xfrm>
          <a:prstGeom prst="flowChartAlternateProcess">
            <a:avLst/>
          </a:prstGeom>
          <a:solidFill>
            <a:srgbClr val="00A04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「生産」と「流通」における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簡易な算定シートを構築</a:t>
            </a:r>
          </a:p>
        </p:txBody>
      </p:sp>
      <p:sp>
        <p:nvSpPr>
          <p:cNvPr id="85" name="フローチャート: 代替処理 84">
            <a:extLst>
              <a:ext uri="{FF2B5EF4-FFF2-40B4-BE49-F238E27FC236}">
                <a16:creationId xmlns:a16="http://schemas.microsoft.com/office/drawing/2014/main" id="{20A0BAAF-ED0F-4839-B784-A98B4DD917D4}"/>
              </a:ext>
            </a:extLst>
          </p:cNvPr>
          <p:cNvSpPr/>
          <p:nvPr/>
        </p:nvSpPr>
        <p:spPr>
          <a:xfrm>
            <a:off x="5300828" y="3752739"/>
            <a:ext cx="3810000" cy="692489"/>
          </a:xfrm>
          <a:prstGeom prst="flowChartAlternateProcess">
            <a:avLst/>
          </a:prstGeom>
          <a:solidFill>
            <a:srgbClr val="00A2E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rtlCol="0" anchor="b"/>
          <a:lstStyle/>
          <a:p>
            <a:pPr>
              <a:lnSpc>
                <a:spcPts val="2000"/>
              </a:lnSpc>
              <a:defRPr/>
            </a:pP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「食」の分野を対象に、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の見える化・普及啓発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329F292-F4D6-408D-A1DC-01764F36B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34" y="1425387"/>
            <a:ext cx="911076" cy="8592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3440ECE-DBBB-4899-90A5-4EED51499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500" y="3557841"/>
            <a:ext cx="825601" cy="864001"/>
          </a:xfrm>
          <a:prstGeom prst="rect">
            <a:avLst/>
          </a:prstGeom>
        </p:spPr>
      </p:pic>
      <p:sp>
        <p:nvSpPr>
          <p:cNvPr id="17" name="矢印: ストライプ 16">
            <a:extLst>
              <a:ext uri="{FF2B5EF4-FFF2-40B4-BE49-F238E27FC236}">
                <a16:creationId xmlns:a16="http://schemas.microsoft.com/office/drawing/2014/main" id="{63B69664-7A42-434A-A19E-B0895A8FBAC9}"/>
              </a:ext>
            </a:extLst>
          </p:cNvPr>
          <p:cNvSpPr/>
          <p:nvPr/>
        </p:nvSpPr>
        <p:spPr>
          <a:xfrm>
            <a:off x="4512491" y="1797491"/>
            <a:ext cx="902997" cy="44214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ストライプ 85">
            <a:extLst>
              <a:ext uri="{FF2B5EF4-FFF2-40B4-BE49-F238E27FC236}">
                <a16:creationId xmlns:a16="http://schemas.microsoft.com/office/drawing/2014/main" id="{7D618CC1-D038-447B-9E82-096F9333C5FD}"/>
              </a:ext>
            </a:extLst>
          </p:cNvPr>
          <p:cNvSpPr/>
          <p:nvPr/>
        </p:nvSpPr>
        <p:spPr>
          <a:xfrm>
            <a:off x="4501502" y="3885459"/>
            <a:ext cx="902997" cy="44280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D249BA6-E379-4524-8A3F-4F96AFE554E1}"/>
              </a:ext>
            </a:extLst>
          </p:cNvPr>
          <p:cNvSpPr txBox="1"/>
          <p:nvPr/>
        </p:nvSpPr>
        <p:spPr>
          <a:xfrm>
            <a:off x="5343080" y="2458947"/>
            <a:ext cx="38485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・生産と輸送の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パターンを選択するのみ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で算定可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生産段階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」と「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流通段階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」についてのシートを構築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→両段階での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削減努力を反映可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21118D5-D5B8-4B24-8CC2-C14685F5F4F1}"/>
              </a:ext>
            </a:extLst>
          </p:cNvPr>
          <p:cNvSpPr txBox="1"/>
          <p:nvPr/>
        </p:nvSpPr>
        <p:spPr>
          <a:xfrm>
            <a:off x="5343080" y="4530165"/>
            <a:ext cx="2903785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ja-JP" altLang="en-US" sz="14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」表示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や「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もん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」、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Osaka </a:t>
            </a:r>
            <a:r>
              <a:rPr lang="en-US" altLang="ja-JP" sz="14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AGreen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Action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連携したラベルを作成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府内店舗やイベントでの実証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B06C4338-F85C-456B-A87D-DBD17E7B0922}"/>
              </a:ext>
            </a:extLst>
          </p:cNvPr>
          <p:cNvGrpSpPr>
            <a:grpSpLocks noChangeAspect="1"/>
          </p:cNvGrpSpPr>
          <p:nvPr/>
        </p:nvGrpSpPr>
        <p:grpSpPr>
          <a:xfrm>
            <a:off x="7943127" y="4585561"/>
            <a:ext cx="1281084" cy="1198380"/>
            <a:chOff x="3788165" y="3922380"/>
            <a:chExt cx="1688403" cy="1579404"/>
          </a:xfrm>
        </p:grpSpPr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D33F63D3-763D-4846-B2D2-E3C4978A0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9119" y="3922380"/>
              <a:ext cx="1180402" cy="1180404"/>
            </a:xfrm>
            <a:prstGeom prst="rect">
              <a:avLst/>
            </a:prstGeom>
          </p:spPr>
        </p:pic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0EBCC74F-9BE7-4558-8B46-2FB2ED1E3C43}"/>
                </a:ext>
              </a:extLst>
            </p:cNvPr>
            <p:cNvSpPr txBox="1"/>
            <p:nvPr/>
          </p:nvSpPr>
          <p:spPr>
            <a:xfrm>
              <a:off x="3788165" y="5145227"/>
              <a:ext cx="1688403" cy="35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大阪版</a:t>
              </a:r>
              <a:r>
                <a:rPr kumimoji="1" lang="en-US" altLang="ja-JP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CFP</a:t>
              </a:r>
              <a:r>
                <a:rPr kumimoji="1"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ラベル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807859" y="6199290"/>
            <a:ext cx="52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517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2CB557D-6C79-74BA-F916-70D8DB7D8BDC}"/>
              </a:ext>
            </a:extLst>
          </p:cNvPr>
          <p:cNvSpPr/>
          <p:nvPr/>
        </p:nvSpPr>
        <p:spPr>
          <a:xfrm rot="10800000">
            <a:off x="5307164" y="4304303"/>
            <a:ext cx="4164086" cy="679704"/>
          </a:xfrm>
          <a:custGeom>
            <a:avLst/>
            <a:gdLst>
              <a:gd name="connsiteX0" fmla="*/ 4087776 w 4164086"/>
              <a:gd name="connsiteY0" fmla="*/ 679704 h 679704"/>
              <a:gd name="connsiteX1" fmla="*/ 76310 w 4164086"/>
              <a:gd name="connsiteY1" fmla="*/ 679704 h 679704"/>
              <a:gd name="connsiteX2" fmla="*/ 0 w 4164086"/>
              <a:gd name="connsiteY2" fmla="*/ 603394 h 679704"/>
              <a:gd name="connsiteX3" fmla="*/ 0 w 4164086"/>
              <a:gd name="connsiteY3" fmla="*/ 298161 h 679704"/>
              <a:gd name="connsiteX4" fmla="*/ 76310 w 4164086"/>
              <a:gd name="connsiteY4" fmla="*/ 221851 h 679704"/>
              <a:gd name="connsiteX5" fmla="*/ 998013 w 4164086"/>
              <a:gd name="connsiteY5" fmla="*/ 221851 h 679704"/>
              <a:gd name="connsiteX6" fmla="*/ 1006843 w 4164086"/>
              <a:gd name="connsiteY6" fmla="*/ 188576 h 679704"/>
              <a:gd name="connsiteX7" fmla="*/ 1380794 w 4164086"/>
              <a:gd name="connsiteY7" fmla="*/ 0 h 679704"/>
              <a:gd name="connsiteX8" fmla="*/ 1273134 w 4164086"/>
              <a:gd name="connsiteY8" fmla="*/ 147137 h 679704"/>
              <a:gd name="connsiteX9" fmla="*/ 1256544 w 4164086"/>
              <a:gd name="connsiteY9" fmla="*/ 221851 h 679704"/>
              <a:gd name="connsiteX10" fmla="*/ 4087776 w 4164086"/>
              <a:gd name="connsiteY10" fmla="*/ 221851 h 679704"/>
              <a:gd name="connsiteX11" fmla="*/ 4164086 w 4164086"/>
              <a:gd name="connsiteY11" fmla="*/ 298161 h 679704"/>
              <a:gd name="connsiteX12" fmla="*/ 4164086 w 4164086"/>
              <a:gd name="connsiteY12" fmla="*/ 603394 h 679704"/>
              <a:gd name="connsiteX13" fmla="*/ 4087776 w 4164086"/>
              <a:gd name="connsiteY13" fmla="*/ 679704 h 67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4086" h="679704">
                <a:moveTo>
                  <a:pt x="4087776" y="679704"/>
                </a:moveTo>
                <a:lnTo>
                  <a:pt x="76310" y="679704"/>
                </a:lnTo>
                <a:cubicBezTo>
                  <a:pt x="34165" y="679704"/>
                  <a:pt x="0" y="645539"/>
                  <a:pt x="0" y="603394"/>
                </a:cubicBezTo>
                <a:lnTo>
                  <a:pt x="0" y="298161"/>
                </a:lnTo>
                <a:cubicBezTo>
                  <a:pt x="0" y="256016"/>
                  <a:pt x="34165" y="221851"/>
                  <a:pt x="76310" y="221851"/>
                </a:cubicBezTo>
                <a:lnTo>
                  <a:pt x="998013" y="221851"/>
                </a:lnTo>
                <a:lnTo>
                  <a:pt x="1006843" y="188576"/>
                </a:lnTo>
                <a:cubicBezTo>
                  <a:pt x="1068454" y="77758"/>
                  <a:pt x="1212688" y="0"/>
                  <a:pt x="1380794" y="0"/>
                </a:cubicBezTo>
                <a:cubicBezTo>
                  <a:pt x="1332945" y="45022"/>
                  <a:pt x="1297058" y="94873"/>
                  <a:pt x="1273134" y="147137"/>
                </a:cubicBezTo>
                <a:lnTo>
                  <a:pt x="1256544" y="221851"/>
                </a:lnTo>
                <a:lnTo>
                  <a:pt x="4087776" y="221851"/>
                </a:lnTo>
                <a:cubicBezTo>
                  <a:pt x="4129921" y="221851"/>
                  <a:pt x="4164086" y="256016"/>
                  <a:pt x="4164086" y="298161"/>
                </a:cubicBezTo>
                <a:lnTo>
                  <a:pt x="4164086" y="603394"/>
                </a:lnTo>
                <a:cubicBezTo>
                  <a:pt x="4164086" y="645539"/>
                  <a:pt x="4129921" y="679704"/>
                  <a:pt x="4087776" y="679704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/>
          <a:stretch/>
        </p:blipFill>
        <p:spPr>
          <a:xfrm>
            <a:off x="7031214" y="2286983"/>
            <a:ext cx="2222503" cy="1751827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5168901" y="1365477"/>
            <a:ext cx="4152903" cy="33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84C4FDF-601B-4150-81E4-679DF208B582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906000" cy="442149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598" tIns="31649" rIns="63296" bIns="3164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これまでの店舗・イベントでの実証の様子</a:t>
            </a:r>
            <a:endParaRPr lang="ja-JP" altLang="en-US" sz="2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AF5CE2F1-9632-485A-AF48-4185226A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498170"/>
            <a:ext cx="2057400" cy="365125"/>
          </a:xfrm>
        </p:spPr>
        <p:txBody>
          <a:bodyPr/>
          <a:lstStyle/>
          <a:p>
            <a:fld id="{A762F3BD-AEB1-43FB-A730-06F84523137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F4B795E-257C-4257-84F6-D739816F927E}"/>
              </a:ext>
            </a:extLst>
          </p:cNvPr>
          <p:cNvSpPr txBox="1"/>
          <p:nvPr/>
        </p:nvSpPr>
        <p:spPr>
          <a:xfrm>
            <a:off x="381000" y="442149"/>
            <a:ext cx="52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これまでの実証の様子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0387" y="1365477"/>
            <a:ext cx="4518025" cy="33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AutoShape 8" descr="応援しているビジネスパーソンのイラスト【線画＋塗り】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387" y="1365478"/>
            <a:ext cx="4518025" cy="273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R4.11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おおさかもん祭り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60387" y="4171939"/>
            <a:ext cx="4516085" cy="33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"/>
          <a:stretch/>
        </p:blipFill>
        <p:spPr>
          <a:xfrm>
            <a:off x="625476" y="1765719"/>
            <a:ext cx="4403725" cy="2260182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560387" y="4165399"/>
            <a:ext cx="4518025" cy="259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R5.5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ハルカス</a:t>
            </a:r>
            <a:r>
              <a:rPr kumimoji="1" lang="ja-JP" altLang="en-US" sz="16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べ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ジフェス！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68901" y="1365478"/>
            <a:ext cx="4152903" cy="2736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R5.2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大阪いずみ市民生活協同組合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店舗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2" b="5744"/>
          <a:stretch/>
        </p:blipFill>
        <p:spPr>
          <a:xfrm>
            <a:off x="5232398" y="1765719"/>
            <a:ext cx="2206277" cy="1866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35908DE-72AC-460B-9943-7D67EB961D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28126" r="6594" b="1260"/>
          <a:stretch/>
        </p:blipFill>
        <p:spPr>
          <a:xfrm>
            <a:off x="796340" y="4564899"/>
            <a:ext cx="4044176" cy="2135294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1917700" y="1774446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>
            <a:off x="3733800" y="5690115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6108016" y="2339295"/>
            <a:ext cx="1330658" cy="1140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7E8F39D-BE62-9638-5D4C-9E2133759AEE}"/>
              </a:ext>
            </a:extLst>
          </p:cNvPr>
          <p:cNvSpPr/>
          <p:nvPr/>
        </p:nvSpPr>
        <p:spPr>
          <a:xfrm>
            <a:off x="5518024" y="6592592"/>
            <a:ext cx="3657600" cy="10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A4A541-9D1D-F9BB-BB8B-0FD5839B264B}"/>
              </a:ext>
            </a:extLst>
          </p:cNvPr>
          <p:cNvSpPr txBox="1"/>
          <p:nvPr/>
        </p:nvSpPr>
        <p:spPr>
          <a:xfrm>
            <a:off x="5433267" y="6384563"/>
            <a:ext cx="37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ラベルによる選択行動は一定見られる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4D02A8-E5BF-2EB8-F68D-C5051CC47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47" b="88760" l="16499" r="94165">
                        <a14:foregroundMark x1="48290" y1="36628" x2="48290" y2="36628"/>
                        <a14:foregroundMark x1="42254" y1="56589" x2="42254" y2="56589"/>
                      </a14:backgroundRemoval>
                    </a14:imgEffect>
                  </a14:imgLayer>
                </a14:imgProps>
              </a:ext>
            </a:extLst>
          </a:blip>
          <a:srcRect l="15749" t="15624" r="5507" b="11528"/>
          <a:stretch/>
        </p:blipFill>
        <p:spPr>
          <a:xfrm>
            <a:off x="6493608" y="4775730"/>
            <a:ext cx="1680883" cy="161445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BC9561-BA34-D63C-A6C8-EBBD07497794}"/>
              </a:ext>
            </a:extLst>
          </p:cNvPr>
          <p:cNvSpPr txBox="1"/>
          <p:nvPr/>
        </p:nvSpPr>
        <p:spPr>
          <a:xfrm>
            <a:off x="7543887" y="5529976"/>
            <a:ext cx="67375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はい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(53%)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17950-33C9-255B-8AA9-F27E992C6D36}"/>
              </a:ext>
            </a:extLst>
          </p:cNvPr>
          <p:cNvSpPr txBox="1"/>
          <p:nvPr/>
        </p:nvSpPr>
        <p:spPr>
          <a:xfrm>
            <a:off x="6563525" y="5674463"/>
            <a:ext cx="56068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いいえ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(29%)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DCD0B-7B9C-DCD6-74B7-255D41536B92}"/>
              </a:ext>
            </a:extLst>
          </p:cNvPr>
          <p:cNvSpPr txBox="1"/>
          <p:nvPr/>
        </p:nvSpPr>
        <p:spPr>
          <a:xfrm>
            <a:off x="6536754" y="4942188"/>
            <a:ext cx="7505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覚えていない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(18%)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96A506-75E9-4BC6-EEEF-2EC0B472D274}"/>
              </a:ext>
            </a:extLst>
          </p:cNvPr>
          <p:cNvSpPr txBox="1"/>
          <p:nvPr/>
        </p:nvSpPr>
        <p:spPr>
          <a:xfrm>
            <a:off x="5348052" y="4330600"/>
            <a:ext cx="403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Q.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ラベルを参考に商品を購入しましたか？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34805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楕円 33">
            <a:extLst>
              <a:ext uri="{FF2B5EF4-FFF2-40B4-BE49-F238E27FC236}">
                <a16:creationId xmlns:a16="http://schemas.microsoft.com/office/drawing/2014/main" id="{91F73357-6AFC-8B77-E4DC-23DE0C0AA61E}"/>
              </a:ext>
            </a:extLst>
          </p:cNvPr>
          <p:cNvSpPr>
            <a:spLocks noChangeAspect="1"/>
          </p:cNvSpPr>
          <p:nvPr/>
        </p:nvSpPr>
        <p:spPr>
          <a:xfrm>
            <a:off x="715931" y="1190424"/>
            <a:ext cx="2260855" cy="2260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FC54D94-2A73-A2F8-0340-7492DAC3D1D1}"/>
              </a:ext>
            </a:extLst>
          </p:cNvPr>
          <p:cNvSpPr/>
          <p:nvPr/>
        </p:nvSpPr>
        <p:spPr>
          <a:xfrm>
            <a:off x="3559798" y="4263243"/>
            <a:ext cx="2628950" cy="2458192"/>
          </a:xfrm>
          <a:prstGeom prst="ellipse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41A6F2-A277-61DC-6980-E6B5BA40B550}"/>
              </a:ext>
            </a:extLst>
          </p:cNvPr>
          <p:cNvSpPr/>
          <p:nvPr/>
        </p:nvSpPr>
        <p:spPr>
          <a:xfrm>
            <a:off x="564078" y="4257306"/>
            <a:ext cx="2628950" cy="2458192"/>
          </a:xfrm>
          <a:prstGeom prst="ellipse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タイトル 1">
            <a:extLst>
              <a:ext uri="{FF2B5EF4-FFF2-40B4-BE49-F238E27FC236}">
                <a16:creationId xmlns:a16="http://schemas.microsoft.com/office/drawing/2014/main" id="{7008DE74-3175-4F7B-A88F-F4012FB90C10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906000" cy="442149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598" tIns="31649" rIns="63296" bIns="3164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ご協力のお願い</a:t>
            </a:r>
            <a:endParaRPr lang="ja-JP" altLang="en-US" sz="2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スライド番号プレースホルダー 13">
            <a:extLst>
              <a:ext uri="{FF2B5EF4-FFF2-40B4-BE49-F238E27FC236}">
                <a16:creationId xmlns:a16="http://schemas.microsoft.com/office/drawing/2014/main" id="{49298AB4-8211-4EE9-A7DA-AB589F1C4325}"/>
              </a:ext>
            </a:extLst>
          </p:cNvPr>
          <p:cNvSpPr txBox="1">
            <a:spLocks/>
          </p:cNvSpPr>
          <p:nvPr/>
        </p:nvSpPr>
        <p:spPr>
          <a:xfrm>
            <a:off x="74676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62F3BD-AEB1-43FB-A730-06F845231378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pPr/>
              <a:t>5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39575" y="3494413"/>
            <a:ext cx="243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本取組へのご意見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ご助言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5952" y="3496656"/>
            <a:ext cx="258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表示浸透による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脱炭素消費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2423" y="3496656"/>
            <a:ext cx="222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店舗その他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実証場所のご提供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8690" y="3435102"/>
            <a:ext cx="54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72218" y="3436738"/>
            <a:ext cx="4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22144" y="3429296"/>
            <a:ext cx="4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3886327" y="1274179"/>
            <a:ext cx="2260855" cy="2260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>
            <a:spLocks noChangeAspect="1"/>
          </p:cNvSpPr>
          <p:nvPr/>
        </p:nvSpPr>
        <p:spPr>
          <a:xfrm>
            <a:off x="6905273" y="1232763"/>
            <a:ext cx="2266647" cy="22666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73" y="1655579"/>
            <a:ext cx="2346925" cy="15004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BDB4871-3F5B-65D8-2ADC-D616F3DE6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3" y="1553632"/>
            <a:ext cx="1488648" cy="1766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695D445-61FA-F29A-8DFE-80969A5FD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33" y="1679327"/>
            <a:ext cx="1860641" cy="14612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1FDA11B-9F19-4281-AF93-74D87D804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400" y="1441320"/>
            <a:ext cx="718347" cy="718348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3C8A144-07B5-4796-25C2-3B5A55EDB0E6}"/>
              </a:ext>
            </a:extLst>
          </p:cNvPr>
          <p:cNvSpPr/>
          <p:nvPr/>
        </p:nvSpPr>
        <p:spPr>
          <a:xfrm>
            <a:off x="379801" y="4423565"/>
            <a:ext cx="2933118" cy="259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店舗やレストラン、その他ちょっとしたスペースで開催される　マルシェなど、</a:t>
            </a:r>
            <a:r>
              <a:rPr lang="en-US" altLang="ja-JP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表示を行う実証フィールドのご提供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をご検討ください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算定・ラベル作成は府で実施）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lvl="0" indent="-171450">
              <a:lnSpc>
                <a:spcPct val="120000"/>
              </a:lnSpc>
              <a:defRPr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生野菜のほか、半加工品や容器包装をなくすことによる削減表示も検討中です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68B9A4D-DA5C-CD00-DC3C-A77D08B17B48}"/>
              </a:ext>
            </a:extLst>
          </p:cNvPr>
          <p:cNvSpPr/>
          <p:nvPr/>
        </p:nvSpPr>
        <p:spPr>
          <a:xfrm>
            <a:off x="3631975" y="4423565"/>
            <a:ext cx="2601201" cy="259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20000"/>
              </a:lnSpc>
              <a:defRPr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表示をきっかけに、環境によい商品・サービスを選ぶことが当たり前の世の中にしたい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この動きを大きくひろげるため、大阪府の取組と</a:t>
            </a:r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連携していただける各社の取組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があれば、ぜひご相談させてください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AD09AC-5416-2338-78C8-5E6EB4887920}"/>
              </a:ext>
            </a:extLst>
          </p:cNvPr>
          <p:cNvSpPr/>
          <p:nvPr/>
        </p:nvSpPr>
        <p:spPr>
          <a:xfrm>
            <a:off x="6764260" y="4263243"/>
            <a:ext cx="2628950" cy="2458192"/>
          </a:xfrm>
          <a:prstGeom prst="ellipse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D718ED7-BED7-3C28-55EC-A94C15AB6906}"/>
              </a:ext>
            </a:extLst>
          </p:cNvPr>
          <p:cNvSpPr/>
          <p:nvPr/>
        </p:nvSpPr>
        <p:spPr>
          <a:xfrm>
            <a:off x="6808688" y="4427495"/>
            <a:ext cx="2726637" cy="2089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ラベルデザインや見せ方、広く受け入れてもらえる伝え方、脱炭素ポイントとの連携のあり方など、各企業様の視点から、</a:t>
            </a:r>
            <a:r>
              <a:rPr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今日のお話を聞いていただいたご意見・ご助言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など、ぜひともお聞かせください！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97A399-55E0-8FFB-99B8-5D1127F53CC6}"/>
              </a:ext>
            </a:extLst>
          </p:cNvPr>
          <p:cNvSpPr txBox="1"/>
          <p:nvPr/>
        </p:nvSpPr>
        <p:spPr>
          <a:xfrm>
            <a:off x="196931" y="302820"/>
            <a:ext cx="5259781" cy="92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お願いしたいこと①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050A90C-4A9E-9DCB-48BF-B23F2AFE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951" y="1657634"/>
            <a:ext cx="1098487" cy="16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タイトル 1">
            <a:extLst>
              <a:ext uri="{FF2B5EF4-FFF2-40B4-BE49-F238E27FC236}">
                <a16:creationId xmlns:a16="http://schemas.microsoft.com/office/drawing/2014/main" id="{7008DE74-3175-4F7B-A88F-F4012FB90C10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906000" cy="442149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598" tIns="31649" rIns="63296" bIns="3164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000" b="1" spc="-1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ご協力のお願い</a:t>
            </a:r>
            <a:endParaRPr lang="ja-JP" altLang="en-US" sz="2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スライド番号プレースホルダー 13">
            <a:extLst>
              <a:ext uri="{FF2B5EF4-FFF2-40B4-BE49-F238E27FC236}">
                <a16:creationId xmlns:a16="http://schemas.microsoft.com/office/drawing/2014/main" id="{49298AB4-8211-4EE9-A7DA-AB589F1C4325}"/>
              </a:ext>
            </a:extLst>
          </p:cNvPr>
          <p:cNvSpPr txBox="1">
            <a:spLocks/>
          </p:cNvSpPr>
          <p:nvPr/>
        </p:nvSpPr>
        <p:spPr>
          <a:xfrm>
            <a:off x="74676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62F3BD-AEB1-43FB-A730-06F845231378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pPr/>
              <a:t>6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119E3B85-622E-4523-BFC3-F894018051DA}"/>
              </a:ext>
            </a:extLst>
          </p:cNvPr>
          <p:cNvGraphicFramePr>
            <a:graphicFrameLocks noGrp="1"/>
          </p:cNvGraphicFramePr>
          <p:nvPr/>
        </p:nvGraphicFramePr>
        <p:xfrm>
          <a:off x="592658" y="4296176"/>
          <a:ext cx="8640000" cy="247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390581061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36964262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054444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32072445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2539605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5925163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0611903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69219825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0385766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4095159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88754472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357939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作物名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作物名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作物名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作物名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9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トマト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白ネギ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白菜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日本なし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85318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ナス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玉</a:t>
                      </a:r>
                      <a:r>
                        <a:rPr kumimoji="1" lang="ja-JP" altLang="en-US" sz="1600" dirty="0" err="1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ねぎ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レタス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もも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9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キュウリ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ほうれん草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19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みかん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ばれ</a:t>
                      </a:r>
                      <a:r>
                        <a:rPr kumimoji="1" lang="ja-JP" altLang="en-US" sz="1600" dirty="0" err="1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いしょ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かんしょ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ミニトマト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46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キャベツ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にんじん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イチゴ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4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アスパラガス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リンゴ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9636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A2DFD3-7A16-4BCB-A114-E3F620722F22}"/>
              </a:ext>
            </a:extLst>
          </p:cNvPr>
          <p:cNvSpPr txBox="1"/>
          <p:nvPr/>
        </p:nvSpPr>
        <p:spPr>
          <a:xfrm>
            <a:off x="485702" y="3944195"/>
            <a:ext cx="379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算定可能品目一覧（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R5.6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時点）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17584" y="1081500"/>
            <a:ext cx="2272210" cy="2272210"/>
            <a:chOff x="3395553" y="603738"/>
            <a:chExt cx="2272210" cy="2272210"/>
          </a:xfrm>
        </p:grpSpPr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3395553" y="603738"/>
              <a:ext cx="2272210" cy="22722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945909" y="820384"/>
              <a:ext cx="1252182" cy="1849015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694151" y="3069401"/>
            <a:ext cx="4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72218" y="3073014"/>
            <a:ext cx="4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33079" y="3065572"/>
            <a:ext cx="4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461963" y="1060568"/>
            <a:ext cx="2685219" cy="2260855"/>
            <a:chOff x="63162" y="600786"/>
            <a:chExt cx="2685219" cy="2260855"/>
          </a:xfrm>
        </p:grpSpPr>
        <p:sp>
          <p:nvSpPr>
            <p:cNvPr id="5" name="楕円 4"/>
            <p:cNvSpPr>
              <a:spLocks noChangeAspect="1"/>
            </p:cNvSpPr>
            <p:nvPr/>
          </p:nvSpPr>
          <p:spPr>
            <a:xfrm>
              <a:off x="487526" y="600786"/>
              <a:ext cx="2260855" cy="2260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1FDA11B-9F19-4281-AF93-74D87D804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62" y="891107"/>
              <a:ext cx="942106" cy="942107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732" y="820384"/>
              <a:ext cx="1240441" cy="1833460"/>
            </a:xfrm>
            <a:prstGeom prst="rect">
              <a:avLst/>
            </a:prstGeom>
          </p:spPr>
        </p:pic>
      </p:grpSp>
      <p:sp>
        <p:nvSpPr>
          <p:cNvPr id="22" name="楕円 21"/>
          <p:cNvSpPr>
            <a:spLocks noChangeAspect="1"/>
          </p:cNvSpPr>
          <p:nvPr/>
        </p:nvSpPr>
        <p:spPr>
          <a:xfrm>
            <a:off x="6816208" y="1054776"/>
            <a:ext cx="2266647" cy="22666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/>
          <a:srcRect l="63823" t="62765"/>
          <a:stretch/>
        </p:blipFill>
        <p:spPr>
          <a:xfrm rot="5400000">
            <a:off x="3883192" y="2250732"/>
            <a:ext cx="841542" cy="83674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208" y="1477592"/>
            <a:ext cx="2346925" cy="1500493"/>
          </a:xfrm>
          <a:prstGeom prst="rect">
            <a:avLst/>
          </a:prstGeom>
        </p:spPr>
      </p:pic>
      <p:cxnSp>
        <p:nvCxnSpPr>
          <p:cNvPr id="38" name="直線コネクタ 37"/>
          <p:cNvCxnSpPr/>
          <p:nvPr/>
        </p:nvCxnSpPr>
        <p:spPr>
          <a:xfrm>
            <a:off x="459931" y="3920648"/>
            <a:ext cx="911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97A399-55E0-8FFB-99B8-5D1127F53CC6}"/>
              </a:ext>
            </a:extLst>
          </p:cNvPr>
          <p:cNvSpPr txBox="1"/>
          <p:nvPr/>
        </p:nvSpPr>
        <p:spPr>
          <a:xfrm>
            <a:off x="196931" y="302820"/>
            <a:ext cx="929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36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お願いしたいこと②　</a:t>
            </a:r>
            <a:r>
              <a:rPr kumimoji="1" lang="ja-JP" altLang="en-US" sz="20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～算定・表示にご協力いただける場合～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62767" y="3163490"/>
            <a:ext cx="243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現場の皆様からの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意見提供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5952" y="3168101"/>
            <a:ext cx="258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大阪産農産物への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CFP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ラベルの表示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8937" y="3167411"/>
            <a:ext cx="195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栽培形態などの簡易ヒアリング</a:t>
            </a:r>
          </a:p>
        </p:txBody>
      </p:sp>
    </p:spTree>
    <p:extLst>
      <p:ext uri="{BB962C8B-B14F-4D97-AF65-F5344CB8AC3E}">
        <p14:creationId xmlns:p14="http://schemas.microsoft.com/office/powerpoint/2010/main" val="52245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Props1.xml><?xml version="1.0" encoding="utf-8"?>
<ds:datastoreItem xmlns:ds="http://schemas.openxmlformats.org/officeDocument/2006/customXml" ds:itemID="{DB076D94-3C8C-4BAF-8A2A-A3B6F6F91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E79500-2024-44D8-9F2C-4761074C9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052129-85EB-461B-B322-329AA5F89F24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9b0d389-098a-4f82-adda-c0435a7f6245"/>
    <ds:schemaRef ds:uri="70d7d652-1edb-4486-adb7-569848e2bda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3545</TotalTime>
  <Words>702</Words>
  <Application>Microsoft Office PowerPoint</Application>
  <PresentationFormat>A4 210 x 297 mm</PresentationFormat>
  <Paragraphs>164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新規採用職員 研修</dc:title>
  <dc:creator>田村　友宣</dc:creator>
  <cp:lastModifiedBy>池田　晃規</cp:lastModifiedBy>
  <cp:revision>281</cp:revision>
  <cp:lastPrinted>2019-04-01T02:23:01Z</cp:lastPrinted>
  <dcterms:created xsi:type="dcterms:W3CDTF">2019-04-01T00:23:54Z</dcterms:created>
  <dcterms:modified xsi:type="dcterms:W3CDTF">2023-08-15T01:47:41Z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