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27"/>
  </p:notesMasterIdLst>
  <p:sldIdLst>
    <p:sldId id="256" r:id="rId2"/>
    <p:sldId id="275" r:id="rId3"/>
    <p:sldId id="281" r:id="rId4"/>
    <p:sldId id="260" r:id="rId5"/>
    <p:sldId id="307" r:id="rId6"/>
    <p:sldId id="276" r:id="rId7"/>
    <p:sldId id="329" r:id="rId8"/>
    <p:sldId id="330" r:id="rId9"/>
    <p:sldId id="338" r:id="rId10"/>
    <p:sldId id="325" r:id="rId11"/>
    <p:sldId id="304" r:id="rId12"/>
    <p:sldId id="259" r:id="rId13"/>
    <p:sldId id="316" r:id="rId14"/>
    <p:sldId id="315" r:id="rId15"/>
    <p:sldId id="327" r:id="rId16"/>
    <p:sldId id="339" r:id="rId17"/>
    <p:sldId id="340" r:id="rId18"/>
    <p:sldId id="279" r:id="rId19"/>
    <p:sldId id="341" r:id="rId20"/>
    <p:sldId id="343" r:id="rId21"/>
    <p:sldId id="269" r:id="rId22"/>
    <p:sldId id="312" r:id="rId23"/>
    <p:sldId id="271" r:id="rId24"/>
    <p:sldId id="313" r:id="rId25"/>
    <p:sldId id="342" r:id="rId26"/>
  </p:sldIdLst>
  <p:sldSz cx="10439400"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7AD4685-C796-4BD4-A4DF-7D7CD1F5DD54}">
          <p14:sldIdLst>
            <p14:sldId id="256"/>
            <p14:sldId id="275"/>
            <p14:sldId id="281"/>
          </p14:sldIdLst>
        </p14:section>
        <p14:section name="本編" id="{6C412C5D-22BD-43E7-9481-B039F84E8678}">
          <p14:sldIdLst>
            <p14:sldId id="260"/>
            <p14:sldId id="307"/>
            <p14:sldId id="276"/>
            <p14:sldId id="329"/>
            <p14:sldId id="330"/>
            <p14:sldId id="338"/>
            <p14:sldId id="325"/>
            <p14:sldId id="304"/>
            <p14:sldId id="259"/>
            <p14:sldId id="316"/>
            <p14:sldId id="315"/>
            <p14:sldId id="327"/>
            <p14:sldId id="339"/>
            <p14:sldId id="340"/>
            <p14:sldId id="279"/>
            <p14:sldId id="341"/>
            <p14:sldId id="343"/>
            <p14:sldId id="269"/>
            <p14:sldId id="312"/>
            <p14:sldId id="271"/>
            <p14:sldId id="313"/>
            <p14:sldId id="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D5EFFB"/>
    <a:srgbClr val="00B0F0"/>
    <a:srgbClr val="5DD5FF"/>
    <a:srgbClr val="33CCFF"/>
    <a:srgbClr val="FFFFCC"/>
    <a:srgbClr val="29C7FF"/>
    <a:srgbClr val="EAB200"/>
    <a:srgbClr val="FF9933"/>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577BC-3968-4149-8953-C26BDD47C7A6}" v="1" dt="2024-03-22T03:45:06.56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3" autoAdjust="0"/>
    <p:restoredTop sz="94660"/>
  </p:normalViewPr>
  <p:slideViewPr>
    <p:cSldViewPr snapToGrid="0">
      <p:cViewPr varScale="1">
        <p:scale>
          <a:sx n="75" d="100"/>
          <a:sy n="75" d="100"/>
        </p:scale>
        <p:origin x="1752"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5" d="100"/>
          <a:sy n="75" d="100"/>
        </p:scale>
        <p:origin x="395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8475"/>
          </a:xfrm>
          <a:prstGeom prst="rect">
            <a:avLst/>
          </a:prstGeom>
        </p:spPr>
        <p:txBody>
          <a:bodyPr vert="horz" lIns="91432" tIns="45716" rIns="91432" bIns="45716" rtlCol="0"/>
          <a:lstStyle>
            <a:lvl1pPr algn="r">
              <a:defRPr sz="1200"/>
            </a:lvl1pPr>
          </a:lstStyle>
          <a:p>
            <a:fld id="{BF3D5918-F9A2-4C21-AD73-9BD01B151999}" type="datetimeFigureOut">
              <a:rPr kumimoji="1" lang="ja-JP" altLang="en-US" smtClean="0"/>
              <a:t>2025/3/12</a:t>
            </a:fld>
            <a:endParaRPr kumimoji="1" lang="ja-JP" altLang="en-US"/>
          </a:p>
        </p:txBody>
      </p:sp>
      <p:sp>
        <p:nvSpPr>
          <p:cNvPr id="4" name="スライド イメージ プレースホルダー 3"/>
          <p:cNvSpPr>
            <a:spLocks noGrp="1" noRot="1" noChangeAspect="1"/>
          </p:cNvSpPr>
          <p:nvPr>
            <p:ph type="sldImg" idx="2"/>
          </p:nvPr>
        </p:nvSpPr>
        <p:spPr>
          <a:xfrm>
            <a:off x="1089025" y="1243013"/>
            <a:ext cx="462915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83138"/>
            <a:ext cx="5445125" cy="3913187"/>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2" tIns="45716" rIns="91432" bIns="45716" rtlCol="0" anchor="b"/>
          <a:lstStyle>
            <a:lvl1pPr algn="r">
              <a:defRPr sz="1200"/>
            </a:lvl1pPr>
          </a:lstStyle>
          <a:p>
            <a:fld id="{AA4BDDDD-D5E5-4520-9F6D-26A6034CA0F5}" type="slidenum">
              <a:rPr kumimoji="1" lang="ja-JP" altLang="en-US" smtClean="0"/>
              <a:t>‹#›</a:t>
            </a:fld>
            <a:endParaRPr kumimoji="1" lang="ja-JP" altLang="en-US"/>
          </a:p>
        </p:txBody>
      </p:sp>
    </p:spTree>
    <p:extLst>
      <p:ext uri="{BB962C8B-B14F-4D97-AF65-F5344CB8AC3E}">
        <p14:creationId xmlns:p14="http://schemas.microsoft.com/office/powerpoint/2010/main" val="8568993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1"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4BDDDD-D5E5-4520-9F6D-26A6034CA0F5}" type="slidenum">
              <a:rPr kumimoji="1" lang="ja-JP" altLang="en-US" smtClean="0"/>
              <a:t>23</a:t>
            </a:fld>
            <a:endParaRPr kumimoji="1" lang="ja-JP" altLang="en-US"/>
          </a:p>
        </p:txBody>
      </p:sp>
    </p:spTree>
    <p:extLst>
      <p:ext uri="{BB962C8B-B14F-4D97-AF65-F5344CB8AC3E}">
        <p14:creationId xmlns:p14="http://schemas.microsoft.com/office/powerpoint/2010/main" val="292949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A4BDDDD-D5E5-4520-9F6D-26A6034CA0F5}" type="slidenum">
              <a:rPr kumimoji="1" lang="ja-JP" altLang="en-US" smtClean="0"/>
              <a:t>24</a:t>
            </a:fld>
            <a:endParaRPr kumimoji="1" lang="ja-JP" altLang="en-US"/>
          </a:p>
        </p:txBody>
      </p:sp>
    </p:spTree>
    <p:extLst>
      <p:ext uri="{BB962C8B-B14F-4D97-AF65-F5344CB8AC3E}">
        <p14:creationId xmlns:p14="http://schemas.microsoft.com/office/powerpoint/2010/main" val="369800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40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87206" y="373122"/>
            <a:ext cx="9658349" cy="601436"/>
          </a:xfrm>
        </p:spPr>
        <p:txBody>
          <a:bodyPr>
            <a:noAutofit/>
          </a:bodyPr>
          <a:lstStyle>
            <a:lvl1pPr algn="ctr">
              <a:defRPr sz="2400" b="1">
                <a:solidFill>
                  <a:schemeClr val="tx1">
                    <a:lumMod val="75000"/>
                    <a:lumOff val="25000"/>
                  </a:schemeClr>
                </a:solidFill>
              </a:defRPr>
            </a:lvl1pPr>
          </a:lstStyle>
          <a:p>
            <a:r>
              <a:rPr lang="ja-JP" altLang="en-US"/>
              <a:t>マスター タイトルの書式設定</a:t>
            </a:r>
            <a:endParaRPr lang="en-US"/>
          </a:p>
        </p:txBody>
      </p:sp>
      <p:sp>
        <p:nvSpPr>
          <p:cNvPr id="3" name="Content Placeholder 2"/>
          <p:cNvSpPr>
            <a:spLocks noGrp="1"/>
          </p:cNvSpPr>
          <p:nvPr>
            <p:ph sz="half" idx="1"/>
          </p:nvPr>
        </p:nvSpPr>
        <p:spPr>
          <a:xfrm>
            <a:off x="717709" y="1097189"/>
            <a:ext cx="9003982" cy="1371600"/>
          </a:xfrm>
        </p:spPr>
        <p:txBody>
          <a:bodyPr>
            <a:normAutofit/>
          </a:bodyPr>
          <a:lstStyle>
            <a:lvl1pPr marL="0" indent="0" algn="l">
              <a:buNone/>
              <a:defRPr sz="1300">
                <a:solidFill>
                  <a:schemeClr val="tx1">
                    <a:lumMod val="75000"/>
                    <a:lumOff val="25000"/>
                  </a:schemeClr>
                </a:solidFill>
              </a:defRPr>
            </a:lvl1pPr>
          </a:lstStyle>
          <a:p>
            <a:pPr lvl="0"/>
            <a:r>
              <a:rPr lang="ja-JP" altLang="en-US"/>
              <a:t>マスター テキストの書式設定</a:t>
            </a:r>
            <a:endParaRPr lang="en-US"/>
          </a:p>
        </p:txBody>
      </p:sp>
      <p:sp>
        <p:nvSpPr>
          <p:cNvPr id="8" name="Slide Number Placeholder 5">
            <a:extLst>
              <a:ext uri="{FF2B5EF4-FFF2-40B4-BE49-F238E27FC236}">
                <a16:creationId xmlns:a16="http://schemas.microsoft.com/office/drawing/2014/main" id="{4DEEAEA7-DD50-9DB9-002F-55D81E938D28}"/>
              </a:ext>
            </a:extLst>
          </p:cNvPr>
          <p:cNvSpPr>
            <a:spLocks noGrp="1"/>
          </p:cNvSpPr>
          <p:nvPr>
            <p:ph type="sldNum" sz="quarter" idx="12"/>
          </p:nvPr>
        </p:nvSpPr>
        <p:spPr>
          <a:xfrm>
            <a:off x="7960042" y="7006699"/>
            <a:ext cx="2348865" cy="402483"/>
          </a:xfrm>
          <a:prstGeom prst="rect">
            <a:avLst/>
          </a:prstGeom>
        </p:spPr>
        <p:txBody>
          <a:bodyPr/>
          <a:lstStyle>
            <a:lvl1pPr algn="r">
              <a:defRPr sz="1400">
                <a:latin typeface="BIZ UDゴシック" panose="020B0400000000000000" pitchFamily="49" charset="-128"/>
                <a:ea typeface="BIZ UDゴシック" panose="020B0400000000000000" pitchFamily="49" charset="-128"/>
              </a:defRPr>
            </a:lvl1pPr>
          </a:lstStyle>
          <a:p>
            <a:fld id="{09874AEE-7876-4048-89CF-E7E4B85CF86B}" type="slidenum">
              <a:rPr kumimoji="1" lang="ja-JP" altLang="en-US" smtClean="0"/>
              <a:pPr/>
              <a:t>‹#›</a:t>
            </a:fld>
            <a:endParaRPr kumimoji="1" lang="ja-JP" altLang="en-US"/>
          </a:p>
        </p:txBody>
      </p:sp>
      <p:cxnSp>
        <p:nvCxnSpPr>
          <p:cNvPr id="10" name="直線コネクタ 9">
            <a:extLst>
              <a:ext uri="{FF2B5EF4-FFF2-40B4-BE49-F238E27FC236}">
                <a16:creationId xmlns:a16="http://schemas.microsoft.com/office/drawing/2014/main" id="{190CFA7C-D42F-1348-B1D7-70A4B156301A}"/>
              </a:ext>
            </a:extLst>
          </p:cNvPr>
          <p:cNvCxnSpPr/>
          <p:nvPr userDrawn="1"/>
        </p:nvCxnSpPr>
        <p:spPr>
          <a:xfrm>
            <a:off x="387205" y="974558"/>
            <a:ext cx="9658350" cy="0"/>
          </a:xfrm>
          <a:prstGeom prst="line">
            <a:avLst/>
          </a:prstGeom>
          <a:ln w="57150" cap="rnd">
            <a:solidFill>
              <a:srgbClr val="00B0F0"/>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75846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09073" y="324994"/>
            <a:ext cx="9504947" cy="6809732"/>
          </a:xfrm>
          <a:prstGeom prst="roundRect">
            <a:avLst>
              <a:gd name="adj" fmla="val 3769"/>
            </a:avLst>
          </a:prstGeom>
          <a:solidFill>
            <a:srgbClr val="00B0F0"/>
          </a:solidFill>
        </p:spPr>
        <p:txBody>
          <a:bodyPr anchor="t">
            <a:noAutofit/>
          </a:bodyPr>
          <a:lstStyle>
            <a:lvl1pPr algn="ctr">
              <a:defRPr sz="2400" b="1" spc="300" baseline="0">
                <a:solidFill>
                  <a:schemeClr val="bg1"/>
                </a:solidFill>
              </a:defRPr>
            </a:lvl1pPr>
          </a:lstStyle>
          <a:p>
            <a:r>
              <a:rPr lang="ja-JP" altLang="en-US"/>
              <a:t>マスター タイトルの書式設定</a:t>
            </a:r>
            <a:endParaRPr lang="en-US"/>
          </a:p>
        </p:txBody>
      </p:sp>
      <p:sp>
        <p:nvSpPr>
          <p:cNvPr id="8" name="Slide Number Placeholder 5">
            <a:extLst>
              <a:ext uri="{FF2B5EF4-FFF2-40B4-BE49-F238E27FC236}">
                <a16:creationId xmlns:a16="http://schemas.microsoft.com/office/drawing/2014/main" id="{4DEEAEA7-DD50-9DB9-002F-55D81E938D28}"/>
              </a:ext>
            </a:extLst>
          </p:cNvPr>
          <p:cNvSpPr>
            <a:spLocks noGrp="1"/>
          </p:cNvSpPr>
          <p:nvPr>
            <p:ph type="sldNum" sz="quarter" idx="12"/>
          </p:nvPr>
        </p:nvSpPr>
        <p:spPr>
          <a:xfrm>
            <a:off x="9530499" y="7006699"/>
            <a:ext cx="778408" cy="402483"/>
          </a:xfrm>
          <a:prstGeom prst="rect">
            <a:avLst/>
          </a:prstGeom>
        </p:spPr>
        <p:txBody>
          <a:bodyPr/>
          <a:lstStyle>
            <a:lvl1pPr algn="r">
              <a:defRPr sz="1400">
                <a:latin typeface="BIZ UDゴシック" panose="020B0400000000000000" pitchFamily="49" charset="-128"/>
                <a:ea typeface="BIZ UDゴシック" panose="020B0400000000000000" pitchFamily="49" charset="-128"/>
              </a:defRPr>
            </a:lvl1pPr>
          </a:lstStyle>
          <a:p>
            <a:fld id="{09874AEE-7876-4048-89CF-E7E4B85CF86B}" type="slidenum">
              <a:rPr kumimoji="1" lang="ja-JP" altLang="en-US" smtClean="0"/>
              <a:pPr/>
              <a:t>‹#›</a:t>
            </a:fld>
            <a:endParaRPr kumimoji="1" lang="ja-JP" altLang="en-US"/>
          </a:p>
        </p:txBody>
      </p:sp>
      <p:sp>
        <p:nvSpPr>
          <p:cNvPr id="15" name="Content Placeholder 2">
            <a:extLst>
              <a:ext uri="{FF2B5EF4-FFF2-40B4-BE49-F238E27FC236}">
                <a16:creationId xmlns:a16="http://schemas.microsoft.com/office/drawing/2014/main" id="{3F4F9ED6-1D8B-0174-592B-1B06ABBA047F}"/>
              </a:ext>
            </a:extLst>
          </p:cNvPr>
          <p:cNvSpPr>
            <a:spLocks noGrp="1"/>
          </p:cNvSpPr>
          <p:nvPr>
            <p:ph sz="half" idx="1" hasCustomPrompt="1"/>
          </p:nvPr>
        </p:nvSpPr>
        <p:spPr>
          <a:xfrm>
            <a:off x="525380" y="938462"/>
            <a:ext cx="9256294" cy="6068235"/>
          </a:xfrm>
          <a:prstGeom prst="roundRect">
            <a:avLst>
              <a:gd name="adj" fmla="val 1598"/>
            </a:avLst>
          </a:prstGeom>
          <a:solidFill>
            <a:schemeClr val="bg1"/>
          </a:solidFill>
        </p:spPr>
        <p:txBody>
          <a:bodyPr anchor="ctr">
            <a:normAutofit/>
          </a:bodyPr>
          <a:lstStyle>
            <a:lvl1pPr marL="0" indent="0" algn="ctr">
              <a:buNone/>
              <a:defRPr sz="1800">
                <a:solidFill>
                  <a:schemeClr val="tx1">
                    <a:lumMod val="75000"/>
                    <a:lumOff val="25000"/>
                  </a:schemeClr>
                </a:solidFill>
              </a:defRPr>
            </a:lvl1pPr>
          </a:lstStyle>
          <a:p>
            <a:pPr lvl="0"/>
            <a:r>
              <a:rPr lang="ja-JP" altLang="en-US"/>
              <a:t>　</a:t>
            </a:r>
            <a:endParaRPr lang="en-US"/>
          </a:p>
        </p:txBody>
      </p:sp>
    </p:spTree>
    <p:extLst>
      <p:ext uri="{BB962C8B-B14F-4D97-AF65-F5344CB8AC3E}">
        <p14:creationId xmlns:p14="http://schemas.microsoft.com/office/powerpoint/2010/main" val="298578924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28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91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303269111"/>
      </p:ext>
    </p:extLst>
  </p:cSld>
  <p:clrMap bg1="lt1" tx1="dk1" bg2="lt2" tx2="dk2" accent1="accent1" accent2="accent2" accent3="accent3" accent4="accent4" accent5="accent5" accent6="accent6" hlink="hlink" folHlink="folHlink"/>
  <p:sldLayoutIdLst>
    <p:sldLayoutId id="2147483679" r:id="rId1"/>
    <p:sldLayoutId id="2147483676" r:id="rId2"/>
    <p:sldLayoutId id="2147483680" r:id="rId3"/>
    <p:sldLayoutId id="2147483673" r:id="rId4"/>
  </p:sldLayoutIdLst>
  <p:hf sldNum="0" hdr="0" ftr="0" dt="0"/>
  <p:txStyles>
    <p:titleStyle>
      <a:lvl1pPr algn="l" defTabSz="1007943" rtl="0" eaLnBrk="1" latinLnBrk="0" hangingPunct="1">
        <a:lnSpc>
          <a:spcPct val="90000"/>
        </a:lnSpc>
        <a:spcBef>
          <a:spcPct val="0"/>
        </a:spcBef>
        <a:buNone/>
        <a:defRPr kumimoji="1" sz="4850" kern="1200">
          <a:solidFill>
            <a:schemeClr val="tx1"/>
          </a:solidFill>
          <a:latin typeface="BIZ UDゴシック" panose="020B0400000000000000" pitchFamily="49" charset="-128"/>
          <a:ea typeface="BIZ UDゴシック" panose="020B0400000000000000" pitchFamily="49" charset="-128"/>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AA5983-BD9A-685A-8841-B488BCB7073D}"/>
              </a:ext>
            </a:extLst>
          </p:cNvPr>
          <p:cNvSpPr>
            <a:spLocks noGrp="1"/>
          </p:cNvSpPr>
          <p:nvPr>
            <p:ph type="ctrTitle" idx="4294967295"/>
          </p:nvPr>
        </p:nvSpPr>
        <p:spPr>
          <a:xfrm>
            <a:off x="361313" y="2238637"/>
            <a:ext cx="9954658" cy="2137345"/>
          </a:xfrm>
        </p:spPr>
        <p:txBody>
          <a:bodyPr>
            <a:normAutofit fontScale="90000"/>
          </a:bodyPr>
          <a:lstStyle/>
          <a:p>
            <a:pPr algn="ctr">
              <a:lnSpc>
                <a:spcPct val="120000"/>
              </a:lnSpc>
            </a:pPr>
            <a:r>
              <a:rPr lang="ja-JP" altLang="en-US" sz="4000" b="1" kern="100" dirty="0">
                <a:solidFill>
                  <a:srgbClr val="FF0000"/>
                </a:solidFill>
                <a:effectLst/>
                <a:latin typeface="BIZ UDゴシック" panose="020B0400000000000000" pitchFamily="49" charset="-128"/>
                <a:ea typeface="BIZ UDゴシック" panose="020B0400000000000000" pitchFamily="49" charset="-128"/>
              </a:rPr>
              <a:t>おおさか</a:t>
            </a:r>
            <a:r>
              <a:rPr lang="en-US" altLang="ja-JP" sz="4000" b="1" kern="100" dirty="0">
                <a:solidFill>
                  <a:srgbClr val="FF0000"/>
                </a:solidFill>
                <a:effectLst/>
                <a:latin typeface="BIZ UDゴシック" panose="020B0400000000000000" pitchFamily="49" charset="-128"/>
                <a:ea typeface="BIZ UDゴシック" panose="020B0400000000000000" pitchFamily="49" charset="-128"/>
              </a:rPr>
              <a:t>CO₂CO₂(</a:t>
            </a:r>
            <a:r>
              <a:rPr lang="ja-JP" altLang="en-US" sz="4000" b="1" kern="100" dirty="0">
                <a:solidFill>
                  <a:srgbClr val="FF0000"/>
                </a:solidFill>
                <a:effectLst/>
                <a:latin typeface="BIZ UDゴシック" panose="020B0400000000000000" pitchFamily="49" charset="-128"/>
                <a:ea typeface="BIZ UDゴシック" panose="020B0400000000000000" pitchFamily="49" charset="-128"/>
              </a:rPr>
              <a:t>コツコツ</a:t>
            </a:r>
            <a:r>
              <a:rPr lang="en-US" altLang="ja-JP" sz="4000" b="1" kern="100" dirty="0">
                <a:solidFill>
                  <a:srgbClr val="FF0000"/>
                </a:solidFill>
                <a:effectLst/>
                <a:latin typeface="BIZ UDゴシック" panose="020B0400000000000000" pitchFamily="49" charset="-128"/>
                <a:ea typeface="BIZ UDゴシック" panose="020B0400000000000000" pitchFamily="49" charset="-128"/>
              </a:rPr>
              <a:t>)</a:t>
            </a:r>
            <a:r>
              <a:rPr lang="ja-JP" altLang="en-US" sz="4000" b="1" kern="100" dirty="0">
                <a:solidFill>
                  <a:srgbClr val="FF0000"/>
                </a:solidFill>
                <a:effectLst/>
                <a:latin typeface="BIZ UDゴシック" panose="020B0400000000000000" pitchFamily="49" charset="-128"/>
                <a:ea typeface="BIZ UDゴシック" panose="020B0400000000000000" pitchFamily="49" charset="-128"/>
              </a:rPr>
              <a:t>ポイント＋</a:t>
            </a:r>
            <a:br>
              <a:rPr lang="en-US" altLang="ja-JP" sz="4000" b="1" kern="100" dirty="0">
                <a:solidFill>
                  <a:srgbClr val="FF0000"/>
                </a:solidFill>
                <a:effectLst/>
                <a:latin typeface="BIZ UDゴシック" panose="020B0400000000000000" pitchFamily="49" charset="-128"/>
                <a:ea typeface="BIZ UDゴシック" panose="020B0400000000000000" pitchFamily="49" charset="-128"/>
              </a:rPr>
            </a:br>
            <a:r>
              <a:rPr lang="ja-JP" altLang="en-US" sz="3600" b="1" kern="100" dirty="0">
                <a:solidFill>
                  <a:srgbClr val="FF0000"/>
                </a:solidFill>
                <a:effectLst/>
                <a:latin typeface="BIZ UDゴシック" panose="020B0400000000000000" pitchFamily="49" charset="-128"/>
                <a:ea typeface="BIZ UDゴシック" panose="020B0400000000000000" pitchFamily="49" charset="-128"/>
              </a:rPr>
              <a:t>（脱炭素ポイント）</a:t>
            </a:r>
            <a:br>
              <a:rPr lang="en-US" altLang="ja-JP" sz="3600" b="1" kern="100" dirty="0">
                <a:solidFill>
                  <a:srgbClr val="FF0000"/>
                </a:solidFill>
                <a:effectLst/>
                <a:latin typeface="BIZ UDゴシック" panose="020B0400000000000000" pitchFamily="49" charset="-128"/>
                <a:ea typeface="BIZ UDゴシック" panose="020B0400000000000000" pitchFamily="49" charset="-128"/>
              </a:rPr>
            </a:br>
            <a:r>
              <a:rPr lang="ja-JP" altLang="en-US" sz="4000" b="1" kern="100" dirty="0">
                <a:effectLst/>
                <a:latin typeface="BIZ UDゴシック" panose="020B0400000000000000" pitchFamily="49" charset="-128"/>
                <a:ea typeface="BIZ UDゴシック" panose="020B0400000000000000" pitchFamily="49" charset="-128"/>
              </a:rPr>
              <a:t>に関するガイドライン</a:t>
            </a:r>
            <a:br>
              <a:rPr lang="en-US" altLang="ja-JP" sz="4000" b="1" kern="100" dirty="0">
                <a:effectLst/>
                <a:latin typeface="BIZ UDゴシック" panose="020B0400000000000000" pitchFamily="49" charset="-128"/>
                <a:ea typeface="BIZ UDゴシック" panose="020B0400000000000000" pitchFamily="49" charset="-128"/>
              </a:rPr>
            </a:br>
            <a:r>
              <a:rPr lang="ja-JP" altLang="en-US" sz="4000" b="1" strike="sngStrike" kern="100" dirty="0">
                <a:solidFill>
                  <a:srgbClr val="FF0000"/>
                </a:solidFill>
              </a:rPr>
              <a:t>（</a:t>
            </a:r>
            <a:r>
              <a:rPr lang="ja-JP" altLang="en-US" sz="4000" b="1" strike="sngStrike" kern="100" dirty="0">
                <a:solidFill>
                  <a:srgbClr val="FF0000"/>
                </a:solidFill>
                <a:effectLst/>
                <a:latin typeface="BIZ UDゴシック" panose="020B0400000000000000" pitchFamily="49" charset="-128"/>
                <a:ea typeface="BIZ UDゴシック" panose="020B0400000000000000" pitchFamily="49" charset="-128"/>
              </a:rPr>
              <a:t>案）</a:t>
            </a:r>
            <a:endParaRPr kumimoji="1" lang="ja-JP" altLang="en-US" sz="4000" strike="sngStrike" dirty="0">
              <a:solidFill>
                <a:srgbClr val="FF0000"/>
              </a:solidFill>
            </a:endParaRPr>
          </a:p>
        </p:txBody>
      </p:sp>
      <p:sp>
        <p:nvSpPr>
          <p:cNvPr id="3" name="タイトル 1">
            <a:extLst>
              <a:ext uri="{FF2B5EF4-FFF2-40B4-BE49-F238E27FC236}">
                <a16:creationId xmlns:a16="http://schemas.microsoft.com/office/drawing/2014/main" id="{54993E31-5702-0356-07A1-AB043410A731}"/>
              </a:ext>
            </a:extLst>
          </p:cNvPr>
          <p:cNvSpPr txBox="1">
            <a:spLocks/>
          </p:cNvSpPr>
          <p:nvPr/>
        </p:nvSpPr>
        <p:spPr>
          <a:xfrm>
            <a:off x="1286547" y="5321037"/>
            <a:ext cx="8104191" cy="1334559"/>
          </a:xfrm>
          <a:prstGeom prst="rect">
            <a:avLst/>
          </a:prstGeom>
        </p:spPr>
        <p:txBody>
          <a:bodyPr vert="horz" lIns="91440" tIns="45720" rIns="91440" bIns="45720" rtlCol="0" anchor="ctr">
            <a:normAutofit fontScale="97500"/>
          </a:bodyPr>
          <a:lstStyle>
            <a:lvl1pPr algn="l" defTabSz="1007943" rtl="0" eaLnBrk="1" latinLnBrk="0" hangingPunct="1">
              <a:lnSpc>
                <a:spcPct val="90000"/>
              </a:lnSpc>
              <a:spcBef>
                <a:spcPct val="0"/>
              </a:spcBef>
              <a:buNone/>
              <a:defRPr kumimoji="1" sz="4850" kern="1200">
                <a:solidFill>
                  <a:schemeClr val="tx1"/>
                </a:solidFill>
                <a:latin typeface="BIZ UDゴシック" panose="020B0400000000000000" pitchFamily="49" charset="-128"/>
                <a:ea typeface="BIZ UDゴシック" panose="020B0400000000000000" pitchFamily="49" charset="-128"/>
                <a:cs typeface="+mj-cs"/>
              </a:defRPr>
            </a:lvl1pPr>
          </a:lstStyle>
          <a:p>
            <a:pPr algn="ctr">
              <a:lnSpc>
                <a:spcPct val="120000"/>
              </a:lnSpc>
            </a:pPr>
            <a:r>
              <a:rPr lang="ja-JP" altLang="en-US" sz="2800" b="1" kern="100" dirty="0"/>
              <a:t>令和</a:t>
            </a:r>
            <a:r>
              <a:rPr lang="ja-JP" altLang="en-US" sz="2800" b="1" kern="100" dirty="0">
                <a:solidFill>
                  <a:srgbClr val="FF0000"/>
                </a:solidFill>
              </a:rPr>
              <a:t>７</a:t>
            </a:r>
            <a:r>
              <a:rPr lang="ja-JP" altLang="en-US" sz="2800" b="1" kern="100" dirty="0"/>
              <a:t>年３月</a:t>
            </a:r>
            <a:endParaRPr lang="en-US" altLang="ja-JP" sz="2800" b="1" kern="100" dirty="0"/>
          </a:p>
          <a:p>
            <a:pPr algn="ctr">
              <a:lnSpc>
                <a:spcPct val="120000"/>
              </a:lnSpc>
            </a:pPr>
            <a:r>
              <a:rPr lang="ja-JP" altLang="en-US" sz="2800" b="1" kern="100" dirty="0"/>
              <a:t>大阪府</a:t>
            </a:r>
            <a:endParaRPr lang="en-US" altLang="ja-JP" sz="2800" b="1" kern="100" dirty="0"/>
          </a:p>
        </p:txBody>
      </p:sp>
      <p:sp>
        <p:nvSpPr>
          <p:cNvPr id="4" name="テキスト ボックス 3">
            <a:extLst>
              <a:ext uri="{FF2B5EF4-FFF2-40B4-BE49-F238E27FC236}">
                <a16:creationId xmlns:a16="http://schemas.microsoft.com/office/drawing/2014/main" id="{86A4538A-9D10-4021-AF22-D556D5B0E550}"/>
              </a:ext>
            </a:extLst>
          </p:cNvPr>
          <p:cNvSpPr txBox="1"/>
          <p:nvPr/>
        </p:nvSpPr>
        <p:spPr>
          <a:xfrm>
            <a:off x="8219441" y="242371"/>
            <a:ext cx="1841858" cy="461665"/>
          </a:xfrm>
          <a:prstGeom prst="rect">
            <a:avLst/>
          </a:prstGeom>
          <a:noFill/>
          <a:ln>
            <a:solidFill>
              <a:schemeClr val="tx1"/>
            </a:solidFill>
          </a:ln>
        </p:spPr>
        <p:txBody>
          <a:bodyPr wrap="square" rtlCol="0">
            <a:spAutoFit/>
          </a:bodyPr>
          <a:lstStyle/>
          <a:p>
            <a:r>
              <a:rPr kumimoji="1" lang="ja-JP" altLang="en-US" sz="2400" dirty="0"/>
              <a:t>資料２ー１</a:t>
            </a:r>
          </a:p>
        </p:txBody>
      </p:sp>
      <p:pic>
        <p:nvPicPr>
          <p:cNvPr id="7" name="図 6">
            <a:extLst>
              <a:ext uri="{FF2B5EF4-FFF2-40B4-BE49-F238E27FC236}">
                <a16:creationId xmlns:a16="http://schemas.microsoft.com/office/drawing/2014/main" id="{4E54D3D1-E725-47C9-9C2A-7A97C28EFBD0}"/>
              </a:ext>
            </a:extLst>
          </p:cNvPr>
          <p:cNvPicPr>
            <a:picLocks noChangeAspect="1"/>
          </p:cNvPicPr>
          <p:nvPr/>
        </p:nvPicPr>
        <p:blipFill>
          <a:blip r:embed="rId2"/>
          <a:stretch>
            <a:fillRect/>
          </a:stretch>
        </p:blipFill>
        <p:spPr>
          <a:xfrm rot="252726">
            <a:off x="7367993" y="4444880"/>
            <a:ext cx="1950775" cy="2031446"/>
          </a:xfrm>
          <a:prstGeom prst="rect">
            <a:avLst/>
          </a:prstGeom>
        </p:spPr>
      </p:pic>
    </p:spTree>
    <p:extLst>
      <p:ext uri="{BB962C8B-B14F-4D97-AF65-F5344CB8AC3E}">
        <p14:creationId xmlns:p14="http://schemas.microsoft.com/office/powerpoint/2010/main" val="563288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436E986-289B-497B-BEA1-91B0DAD8336C}"/>
              </a:ext>
            </a:extLst>
          </p:cNvPr>
          <p:cNvPicPr>
            <a:picLocks noChangeAspect="1"/>
          </p:cNvPicPr>
          <p:nvPr/>
        </p:nvPicPr>
        <p:blipFill>
          <a:blip r:embed="rId2"/>
          <a:stretch>
            <a:fillRect/>
          </a:stretch>
        </p:blipFill>
        <p:spPr>
          <a:xfrm>
            <a:off x="761650" y="3544364"/>
            <a:ext cx="4131516" cy="4014013"/>
          </a:xfrm>
          <a:prstGeom prst="rect">
            <a:avLst/>
          </a:prstGeom>
        </p:spPr>
      </p:pic>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a:xfrm>
            <a:off x="565818" y="259035"/>
            <a:ext cx="9658349" cy="601436"/>
          </a:xfrm>
        </p:spPr>
        <p:txBody>
          <a:bodyPr/>
          <a:lstStyle/>
          <a:p>
            <a:r>
              <a:rPr lang="en-US" altLang="ja-JP" dirty="0"/>
              <a:t>(3)</a:t>
            </a:r>
            <a:r>
              <a:rPr lang="ja-JP" altLang="en-US" dirty="0"/>
              <a:t>おおさか</a:t>
            </a:r>
            <a:r>
              <a:rPr lang="en-US" altLang="ja-JP" dirty="0"/>
              <a:t>CO₂CO₂</a:t>
            </a:r>
            <a:r>
              <a:rPr lang="ja-JP" altLang="en-US" dirty="0"/>
              <a:t>ポイント＋付与に取り組むメリット</a:t>
            </a:r>
            <a:endParaRPr lang="ja-JP" altLang="en-US" dirty="0">
              <a:solidFill>
                <a:schemeClr val="tx1"/>
              </a:solidFill>
            </a:endParaRPr>
          </a:p>
        </p:txBody>
      </p:sp>
      <p:pic>
        <p:nvPicPr>
          <p:cNvPr id="11" name="図 10">
            <a:extLst>
              <a:ext uri="{FF2B5EF4-FFF2-40B4-BE49-F238E27FC236}">
                <a16:creationId xmlns:a16="http://schemas.microsoft.com/office/drawing/2014/main" id="{8CF1AAF1-56AA-1FE2-177E-3FBC7A8F030F}"/>
              </a:ext>
            </a:extLst>
          </p:cNvPr>
          <p:cNvPicPr>
            <a:picLocks noChangeAspect="1"/>
          </p:cNvPicPr>
          <p:nvPr/>
        </p:nvPicPr>
        <p:blipFill>
          <a:blip r:embed="rId3"/>
          <a:stretch>
            <a:fillRect/>
          </a:stretch>
        </p:blipFill>
        <p:spPr>
          <a:xfrm>
            <a:off x="1486" y="4539"/>
            <a:ext cx="57150" cy="152400"/>
          </a:xfrm>
          <a:prstGeom prst="rect">
            <a:avLst/>
          </a:prstGeom>
        </p:spPr>
      </p:pic>
      <p:sp>
        <p:nvSpPr>
          <p:cNvPr id="19" name="コンテンツ プレースホルダー 2">
            <a:extLst>
              <a:ext uri="{FF2B5EF4-FFF2-40B4-BE49-F238E27FC236}">
                <a16:creationId xmlns:a16="http://schemas.microsoft.com/office/drawing/2014/main" id="{88D6E698-3582-47C3-9B14-E6D28FE0E1F2}"/>
              </a:ext>
            </a:extLst>
          </p:cNvPr>
          <p:cNvSpPr txBox="1">
            <a:spLocks/>
          </p:cNvSpPr>
          <p:nvPr/>
        </p:nvSpPr>
        <p:spPr>
          <a:xfrm>
            <a:off x="-3003074" y="1440673"/>
            <a:ext cx="4968001" cy="307777"/>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endParaRPr lang="en-US" altLang="ja-JP" sz="1400">
              <a:solidFill>
                <a:schemeClr val="tx1"/>
              </a:solidFill>
            </a:endParaRPr>
          </a:p>
        </p:txBody>
      </p:sp>
      <p:sp>
        <p:nvSpPr>
          <p:cNvPr id="17" name="コンテンツ プレースホルダー 2">
            <a:extLst>
              <a:ext uri="{FF2B5EF4-FFF2-40B4-BE49-F238E27FC236}">
                <a16:creationId xmlns:a16="http://schemas.microsoft.com/office/drawing/2014/main" id="{691C8F77-3270-4108-BEEA-6531CE6BAF5B}"/>
              </a:ext>
            </a:extLst>
          </p:cNvPr>
          <p:cNvSpPr txBox="1">
            <a:spLocks/>
          </p:cNvSpPr>
          <p:nvPr/>
        </p:nvSpPr>
        <p:spPr>
          <a:xfrm>
            <a:off x="565818" y="1061901"/>
            <a:ext cx="9301124" cy="2095835"/>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ja-JP" altLang="en-US" sz="1400" dirty="0">
                <a:solidFill>
                  <a:schemeClr val="tx1"/>
                </a:solidFill>
              </a:rPr>
              <a:t>　エシカル消費をテーマに実施した消費者庁の「令和</a:t>
            </a:r>
            <a:r>
              <a:rPr lang="ja-JP" altLang="en-US" sz="1400" dirty="0">
                <a:solidFill>
                  <a:srgbClr val="FF0000"/>
                </a:solidFill>
              </a:rPr>
              <a:t>６</a:t>
            </a:r>
            <a:r>
              <a:rPr lang="ja-JP" altLang="en-US" sz="1400" dirty="0">
                <a:solidFill>
                  <a:schemeClr val="tx1"/>
                </a:solidFill>
              </a:rPr>
              <a:t>年度消費生活意識調査（第３回）」（令和６年</a:t>
            </a:r>
            <a:r>
              <a:rPr lang="en-US" altLang="ja-JP" sz="1400" dirty="0">
                <a:solidFill>
                  <a:schemeClr val="tx1"/>
                </a:solidFill>
              </a:rPr>
              <a:t>10</a:t>
            </a:r>
            <a:r>
              <a:rPr lang="ja-JP" altLang="en-US" sz="1400" dirty="0">
                <a:solidFill>
                  <a:schemeClr val="tx1"/>
                </a:solidFill>
              </a:rPr>
              <a:t>月）によると、エシカル消費について、消費者の半数近く（</a:t>
            </a:r>
            <a:r>
              <a:rPr lang="en-US" altLang="ja-JP" sz="1400" dirty="0">
                <a:solidFill>
                  <a:srgbClr val="FF0000"/>
                </a:solidFill>
              </a:rPr>
              <a:t>44.9</a:t>
            </a:r>
            <a:r>
              <a:rPr lang="ja-JP" altLang="en-US" sz="1400" dirty="0">
                <a:solidFill>
                  <a:schemeClr val="tx1"/>
                </a:solidFill>
              </a:rPr>
              <a:t>％）が「興味がある」と回答した一方で、エシカル消費に取り組んでいない理由の１位（</a:t>
            </a:r>
            <a:r>
              <a:rPr lang="en-US" altLang="ja-JP" sz="1400" dirty="0">
                <a:solidFill>
                  <a:srgbClr val="FF0000"/>
                </a:solidFill>
              </a:rPr>
              <a:t>23.0</a:t>
            </a:r>
            <a:r>
              <a:rPr lang="ja-JP" altLang="en-US" sz="1400" dirty="0">
                <a:solidFill>
                  <a:srgbClr val="FF0000"/>
                </a:solidFill>
              </a:rPr>
              <a:t>％</a:t>
            </a:r>
            <a:r>
              <a:rPr lang="ja-JP" altLang="en-US" sz="1400" dirty="0">
                <a:solidFill>
                  <a:schemeClr val="tx1"/>
                </a:solidFill>
              </a:rPr>
              <a:t>）が「どれがエシカル消費につながる商品やサービスか分からない」という回答でした。</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環境に配慮された商品やサービスを選択したいという消費者ニーズが存在するものの、</a:t>
            </a:r>
            <a:r>
              <a:rPr lang="ja-JP" altLang="en-US" sz="1400" b="1" dirty="0">
                <a:solidFill>
                  <a:schemeClr val="tx1"/>
                </a:solidFill>
              </a:rPr>
              <a:t>どの商品やサービスが環境に配慮されているのかが伝わっていない現状がある</a:t>
            </a:r>
            <a:r>
              <a:rPr lang="ja-JP" altLang="en-US" sz="1400" dirty="0">
                <a:solidFill>
                  <a:schemeClr val="tx1"/>
                </a:solidFill>
              </a:rPr>
              <a:t>ことからも、</a:t>
            </a:r>
            <a:r>
              <a:rPr lang="ja-JP" altLang="en-US" sz="1400" b="1" dirty="0">
                <a:solidFill>
                  <a:srgbClr val="FF0000"/>
                </a:solidFill>
              </a:rPr>
              <a:t>おおさか</a:t>
            </a:r>
            <a:r>
              <a:rPr lang="en-US" altLang="ja-JP" sz="1400" b="1" dirty="0">
                <a:solidFill>
                  <a:srgbClr val="FF0000"/>
                </a:solidFill>
              </a:rPr>
              <a:t>CO₂CO₂</a:t>
            </a:r>
            <a:r>
              <a:rPr lang="ja-JP" altLang="en-US" sz="1400" b="1" dirty="0">
                <a:solidFill>
                  <a:srgbClr val="FF0000"/>
                </a:solidFill>
              </a:rPr>
              <a:t>ポイント＋の付与に取り組むことで、環境に配慮された商品を提供する企業であることを消費者に知ってもらうことが可能</a:t>
            </a:r>
            <a:r>
              <a:rPr lang="ja-JP" altLang="en-US" sz="1400" dirty="0">
                <a:solidFill>
                  <a:schemeClr val="tx1"/>
                </a:solidFill>
              </a:rPr>
              <a:t>となり、その結果、自社の販売強化につなげることができます。</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a:t>
            </a:r>
            <a:endParaRPr lang="en-US" altLang="ja-JP" sz="1400" dirty="0">
              <a:solidFill>
                <a:schemeClr val="tx1"/>
              </a:solidFill>
            </a:endParaRPr>
          </a:p>
        </p:txBody>
      </p:sp>
      <p:sp>
        <p:nvSpPr>
          <p:cNvPr id="16" name="テキスト ボックス 15">
            <a:extLst>
              <a:ext uri="{FF2B5EF4-FFF2-40B4-BE49-F238E27FC236}">
                <a16:creationId xmlns:a16="http://schemas.microsoft.com/office/drawing/2014/main" id="{069D954C-F43A-4EA0-A032-A54C0A27B679}"/>
              </a:ext>
            </a:extLst>
          </p:cNvPr>
          <p:cNvSpPr txBox="1"/>
          <p:nvPr/>
        </p:nvSpPr>
        <p:spPr>
          <a:xfrm>
            <a:off x="387206" y="3157737"/>
            <a:ext cx="4658174" cy="461665"/>
          </a:xfrm>
          <a:prstGeom prst="rect">
            <a:avLst/>
          </a:prstGeom>
          <a:noFill/>
        </p:spPr>
        <p:txBody>
          <a:bodyPr wrap="square">
            <a:spAutoFit/>
          </a:bodyPr>
          <a:lstStyle/>
          <a:p>
            <a:r>
              <a:rPr lang="en-US" altLang="ja-JP" sz="1200" dirty="0">
                <a:latin typeface="BIZ UDゴシック" panose="020B0400000000000000" pitchFamily="49" charset="-128"/>
                <a:ea typeface="BIZ UDゴシック" panose="020B0400000000000000" pitchFamily="49" charset="-128"/>
              </a:rPr>
              <a:t>Q.</a:t>
            </a:r>
            <a:r>
              <a:rPr lang="ja-JP" altLang="en-US" sz="1200" dirty="0">
                <a:latin typeface="BIZ UDゴシック" panose="020B0400000000000000" pitchFamily="49" charset="-128"/>
                <a:ea typeface="BIZ UDゴシック" panose="020B0400000000000000" pitchFamily="49" charset="-128"/>
              </a:rPr>
              <a:t>あなたは、エシカル消費について、どの程度興味がありますか。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以下の項目のうち、当てはまるものを一つお選びください。</a:t>
            </a:r>
          </a:p>
        </p:txBody>
      </p:sp>
      <p:sp>
        <p:nvSpPr>
          <p:cNvPr id="26" name="テキスト ボックス 25">
            <a:extLst>
              <a:ext uri="{FF2B5EF4-FFF2-40B4-BE49-F238E27FC236}">
                <a16:creationId xmlns:a16="http://schemas.microsoft.com/office/drawing/2014/main" id="{BC5CA86B-DF23-43CF-91C1-05B3A94093C9}"/>
              </a:ext>
            </a:extLst>
          </p:cNvPr>
          <p:cNvSpPr txBox="1"/>
          <p:nvPr/>
        </p:nvSpPr>
        <p:spPr>
          <a:xfrm>
            <a:off x="5155742" y="3157737"/>
            <a:ext cx="4522008" cy="461665"/>
          </a:xfrm>
          <a:prstGeom prst="rect">
            <a:avLst/>
          </a:prstGeom>
          <a:noFill/>
        </p:spPr>
        <p:txBody>
          <a:bodyPr wrap="square">
            <a:spAutoFit/>
          </a:bodyPr>
          <a:lstStyle/>
          <a:p>
            <a:r>
              <a:rPr lang="en-US" altLang="ja-JP" sz="1200">
                <a:latin typeface="BIZ UDゴシック" panose="020B0400000000000000" pitchFamily="49" charset="-128"/>
                <a:ea typeface="BIZ UDゴシック" panose="020B0400000000000000" pitchFamily="49" charset="-128"/>
              </a:rPr>
              <a:t>Q.</a:t>
            </a:r>
            <a:r>
              <a:rPr lang="ja-JP" altLang="en-US" sz="1200">
                <a:latin typeface="BIZ UDゴシック" panose="020B0400000000000000" pitchFamily="49" charset="-128"/>
                <a:ea typeface="BIZ UDゴシック" panose="020B0400000000000000" pitchFamily="49" charset="-128"/>
              </a:rPr>
              <a:t>あなたが、エシカル消費に取り組んでいない理由は何ですか。</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以下の項目のうち、当てはまるものを全てお選びください。</a:t>
            </a:r>
          </a:p>
        </p:txBody>
      </p:sp>
      <p:pic>
        <p:nvPicPr>
          <p:cNvPr id="15" name="図 14">
            <a:extLst>
              <a:ext uri="{FF2B5EF4-FFF2-40B4-BE49-F238E27FC236}">
                <a16:creationId xmlns:a16="http://schemas.microsoft.com/office/drawing/2014/main" id="{169592FB-4165-4E2A-B4E1-BB58421780AE}"/>
              </a:ext>
            </a:extLst>
          </p:cNvPr>
          <p:cNvPicPr>
            <a:picLocks noChangeAspect="1"/>
          </p:cNvPicPr>
          <p:nvPr/>
        </p:nvPicPr>
        <p:blipFill>
          <a:blip r:embed="rId4"/>
          <a:stretch>
            <a:fillRect/>
          </a:stretch>
        </p:blipFill>
        <p:spPr>
          <a:xfrm>
            <a:off x="5344885" y="3614348"/>
            <a:ext cx="4879282" cy="3615447"/>
          </a:xfrm>
          <a:prstGeom prst="rect">
            <a:avLst/>
          </a:prstGeom>
        </p:spPr>
      </p:pic>
      <p:sp>
        <p:nvSpPr>
          <p:cNvPr id="36" name="テキスト ボックス 35">
            <a:extLst>
              <a:ext uri="{FF2B5EF4-FFF2-40B4-BE49-F238E27FC236}">
                <a16:creationId xmlns:a16="http://schemas.microsoft.com/office/drawing/2014/main" id="{66B26CF7-9F21-4760-B59F-836D93521757}"/>
              </a:ext>
            </a:extLst>
          </p:cNvPr>
          <p:cNvSpPr txBox="1"/>
          <p:nvPr/>
        </p:nvSpPr>
        <p:spPr>
          <a:xfrm>
            <a:off x="9334236" y="6807918"/>
            <a:ext cx="889931" cy="276999"/>
          </a:xfrm>
          <a:prstGeom prst="rect">
            <a:avLst/>
          </a:prstGeom>
          <a:solidFill>
            <a:schemeClr val="bg1"/>
          </a:solidFill>
        </p:spPr>
        <p:txBody>
          <a:bodyPr wrap="square">
            <a:spAutoFit/>
          </a:bodyPr>
          <a:lstStyle/>
          <a:p>
            <a:pPr algn="ctr"/>
            <a:r>
              <a:rPr lang="en-US" altLang="ja-JP" sz="1200" dirty="0">
                <a:latin typeface="BIZ UDゴシック" panose="020B0400000000000000" pitchFamily="49" charset="-128"/>
                <a:ea typeface="BIZ UDゴシック" panose="020B0400000000000000" pitchFamily="49" charset="-128"/>
              </a:rPr>
              <a:t>(n=3,196)</a:t>
            </a:r>
          </a:p>
        </p:txBody>
      </p:sp>
      <p:sp>
        <p:nvSpPr>
          <p:cNvPr id="25" name="テキスト ボックス 24">
            <a:extLst>
              <a:ext uri="{FF2B5EF4-FFF2-40B4-BE49-F238E27FC236}">
                <a16:creationId xmlns:a16="http://schemas.microsoft.com/office/drawing/2014/main" id="{86D88592-A75F-409B-B79B-5844C1F94CB7}"/>
              </a:ext>
            </a:extLst>
          </p:cNvPr>
          <p:cNvSpPr txBox="1"/>
          <p:nvPr/>
        </p:nvSpPr>
        <p:spPr>
          <a:xfrm>
            <a:off x="9591465" y="7073410"/>
            <a:ext cx="750347" cy="307777"/>
          </a:xfrm>
          <a:prstGeom prst="rect">
            <a:avLst/>
          </a:prstGeom>
          <a:solidFill>
            <a:schemeClr val="bg1"/>
          </a:solidFill>
        </p:spPr>
        <p:txBody>
          <a:bodyPr wrap="square">
            <a:spAutoFit/>
          </a:bodyPr>
          <a:lstStyle/>
          <a:p>
            <a:pPr algn="ctr"/>
            <a:endParaRPr lang="en-US" altLang="ja-JP" sz="1400" b="1" dirty="0">
              <a:latin typeface="BIZ UDゴシック" panose="020B0400000000000000" pitchFamily="49" charset="-128"/>
              <a:ea typeface="BIZ UDゴシック" panose="020B0400000000000000" pitchFamily="49" charset="-128"/>
            </a:endParaRPr>
          </a:p>
        </p:txBody>
      </p:sp>
      <p:sp>
        <p:nvSpPr>
          <p:cNvPr id="4" name="スライド番号プレースホルダー 5">
            <a:extLst>
              <a:ext uri="{FF2B5EF4-FFF2-40B4-BE49-F238E27FC236}">
                <a16:creationId xmlns:a16="http://schemas.microsoft.com/office/drawing/2014/main" id="{239B4DD6-478D-57C1-DCBE-139CDBCC8A67}"/>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9</a:t>
            </a:fld>
            <a:endParaRPr kumimoji="1" lang="ja-JP" altLang="en-US" b="1">
              <a:solidFill>
                <a:schemeClr val="tx1">
                  <a:lumMod val="50000"/>
                  <a:lumOff val="50000"/>
                </a:schemeClr>
              </a:solidFill>
            </a:endParaRPr>
          </a:p>
        </p:txBody>
      </p:sp>
      <p:sp>
        <p:nvSpPr>
          <p:cNvPr id="38" name="テキスト ボックス 37">
            <a:extLst>
              <a:ext uri="{FF2B5EF4-FFF2-40B4-BE49-F238E27FC236}">
                <a16:creationId xmlns:a16="http://schemas.microsoft.com/office/drawing/2014/main" id="{9B5E3EB4-F8F5-4705-8A23-1B4753ACECDC}"/>
              </a:ext>
            </a:extLst>
          </p:cNvPr>
          <p:cNvSpPr txBox="1"/>
          <p:nvPr/>
        </p:nvSpPr>
        <p:spPr>
          <a:xfrm>
            <a:off x="8240165" y="3809367"/>
            <a:ext cx="714649" cy="307777"/>
          </a:xfrm>
          <a:prstGeom prst="rect">
            <a:avLst/>
          </a:prstGeom>
          <a:solidFill>
            <a:schemeClr val="bg1"/>
          </a:solidFill>
        </p:spPr>
        <p:txBody>
          <a:bodyPr wrap="square">
            <a:spAutoFit/>
          </a:bodyPr>
          <a:lstStyle/>
          <a:p>
            <a:pPr algn="ctr"/>
            <a:r>
              <a:rPr lang="en-US" altLang="ja-JP" sz="1400" b="1" dirty="0">
                <a:latin typeface="BIZ UDゴシック" panose="020B0400000000000000" pitchFamily="49" charset="-128"/>
                <a:ea typeface="BIZ UDゴシック" panose="020B0400000000000000" pitchFamily="49" charset="-128"/>
              </a:rPr>
              <a:t>23.0%</a:t>
            </a:r>
          </a:p>
        </p:txBody>
      </p:sp>
      <p:sp>
        <p:nvSpPr>
          <p:cNvPr id="43" name="テキスト ボックス 42">
            <a:extLst>
              <a:ext uri="{FF2B5EF4-FFF2-40B4-BE49-F238E27FC236}">
                <a16:creationId xmlns:a16="http://schemas.microsoft.com/office/drawing/2014/main" id="{55DBF2F7-0436-4C13-AAC1-7A0E8B3D528F}"/>
              </a:ext>
            </a:extLst>
          </p:cNvPr>
          <p:cNvSpPr txBox="1"/>
          <p:nvPr/>
        </p:nvSpPr>
        <p:spPr>
          <a:xfrm>
            <a:off x="5150220" y="3733636"/>
            <a:ext cx="1996916" cy="338555"/>
          </a:xfrm>
          <a:prstGeom prst="rect">
            <a:avLst/>
          </a:prstGeom>
          <a:solidFill>
            <a:schemeClr val="bg1"/>
          </a:solidFill>
          <a:ln>
            <a:noFill/>
          </a:ln>
        </p:spPr>
        <p:txBody>
          <a:bodyPr wrap="square" lIns="0" tIns="0" rIns="0" bIns="0">
            <a:spAutoFit/>
          </a:bodyPr>
          <a:lstStyle/>
          <a:p>
            <a:pPr algn="ctr"/>
            <a:r>
              <a:rPr lang="ja-JP" altLang="en-US" sz="1100" b="1" dirty="0">
                <a:latin typeface="BIZ UDゴシック" panose="020B0400000000000000" pitchFamily="49" charset="-128"/>
                <a:ea typeface="BIZ UDゴシック" panose="020B0400000000000000" pitchFamily="49" charset="-128"/>
              </a:rPr>
              <a:t>どれがエシカル消費につながる商品やサービスか分からない</a:t>
            </a:r>
            <a:endParaRPr lang="en-US" altLang="ja-JP" sz="1100" b="1" dirty="0">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12ED2879-4368-4D6D-BCF3-5C65E926C71D}"/>
              </a:ext>
            </a:extLst>
          </p:cNvPr>
          <p:cNvSpPr txBox="1"/>
          <p:nvPr/>
        </p:nvSpPr>
        <p:spPr>
          <a:xfrm>
            <a:off x="5267610" y="7223451"/>
            <a:ext cx="4789468" cy="253916"/>
          </a:xfrm>
          <a:prstGeom prst="rect">
            <a:avLst/>
          </a:prstGeom>
          <a:noFill/>
        </p:spPr>
        <p:txBody>
          <a:bodyPr wrap="square">
            <a:spAutoFit/>
          </a:bodyPr>
          <a:lstStyle/>
          <a:p>
            <a:r>
              <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消費者庁</a:t>
            </a:r>
            <a:r>
              <a:rPr lang="ja-JP" altLang="en-US" sz="1050" dirty="0">
                <a:solidFill>
                  <a:prstClr val="black"/>
                </a:solidFill>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令和６年度消費生活意識調査（第３回）</a:t>
            </a:r>
            <a:r>
              <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令和６年</a:t>
            </a:r>
            <a:r>
              <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10</a:t>
            </a: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月</a:t>
            </a:r>
            <a:r>
              <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より</a:t>
            </a:r>
            <a:r>
              <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lang="ja-JP" altLang="en-US"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4219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a:xfrm>
            <a:off x="137364" y="340946"/>
            <a:ext cx="10365257" cy="601436"/>
          </a:xfrm>
        </p:spPr>
        <p:txBody>
          <a:bodyPr/>
          <a:lstStyle/>
          <a:p>
            <a:r>
              <a:rPr lang="en-US" altLang="ja-JP" dirty="0">
                <a:solidFill>
                  <a:schemeClr val="tx1"/>
                </a:solidFill>
              </a:rPr>
              <a:t>(4)</a:t>
            </a:r>
            <a:r>
              <a:rPr lang="ja-JP" altLang="en-US" dirty="0">
                <a:solidFill>
                  <a:schemeClr val="tx1"/>
                </a:solidFill>
              </a:rPr>
              <a:t>おおさか</a:t>
            </a:r>
            <a:r>
              <a:rPr lang="en-US" altLang="ja-JP" dirty="0">
                <a:solidFill>
                  <a:schemeClr val="tx1"/>
                </a:solidFill>
              </a:rPr>
              <a:t>CO₂CO₂</a:t>
            </a:r>
            <a:r>
              <a:rPr lang="ja-JP" altLang="en-US" dirty="0">
                <a:solidFill>
                  <a:schemeClr val="tx1"/>
                </a:solidFill>
              </a:rPr>
              <a:t>ポイント＋付与に取り組むにあたってのコストについて</a:t>
            </a:r>
            <a:endParaRPr lang="ja-JP" altLang="en-US" dirty="0">
              <a:solidFill>
                <a:schemeClr val="tx1"/>
              </a:solidFill>
              <a:highlight>
                <a:srgbClr val="FFFF00"/>
              </a:highlight>
            </a:endParaRPr>
          </a:p>
        </p:txBody>
      </p:sp>
      <p:sp>
        <p:nvSpPr>
          <p:cNvPr id="16" name="テキスト ボックス 15">
            <a:extLst>
              <a:ext uri="{FF2B5EF4-FFF2-40B4-BE49-F238E27FC236}">
                <a16:creationId xmlns:a16="http://schemas.microsoft.com/office/drawing/2014/main" id="{0214613B-B5A1-4F9D-9310-E40E81A7DB81}"/>
              </a:ext>
            </a:extLst>
          </p:cNvPr>
          <p:cNvSpPr txBox="1"/>
          <p:nvPr/>
        </p:nvSpPr>
        <p:spPr>
          <a:xfrm>
            <a:off x="927305" y="3201265"/>
            <a:ext cx="2663646" cy="1909882"/>
          </a:xfrm>
          <a:prstGeom prst="rect">
            <a:avLst/>
          </a:prstGeom>
          <a:noFill/>
        </p:spPr>
        <p:txBody>
          <a:bodyPr wrap="square">
            <a:spAutoFit/>
          </a:bodyPr>
          <a:lstStyle/>
          <a:p>
            <a:pPr algn="just">
              <a:lnSpc>
                <a:spcPts val="1600"/>
              </a:lnSpc>
            </a:pPr>
            <a:r>
              <a:rPr lang="ja-JP" altLang="en-US" sz="1200" dirty="0">
                <a:latin typeface="BIZ UDゴシック" panose="020B0400000000000000" pitchFamily="49" charset="-128"/>
                <a:ea typeface="BIZ UDゴシック" panose="020B0400000000000000" pitchFamily="49" charset="-128"/>
              </a:rPr>
              <a:t>おおさか</a:t>
            </a:r>
            <a:r>
              <a:rPr lang="en-US" altLang="ja-JP" sz="1200" dirty="0">
                <a:latin typeface="BIZ UDゴシック" panose="020B0400000000000000" pitchFamily="49" charset="-128"/>
                <a:ea typeface="BIZ UDゴシック" panose="020B0400000000000000" pitchFamily="49" charset="-128"/>
              </a:rPr>
              <a:t>CO₂CO₂</a:t>
            </a:r>
            <a:r>
              <a:rPr lang="ja-JP" altLang="en-US" sz="1200" dirty="0">
                <a:latin typeface="BIZ UDゴシック" panose="020B0400000000000000" pitchFamily="49" charset="-128"/>
                <a:ea typeface="BIZ UDゴシック" panose="020B0400000000000000" pitchFamily="49" charset="-128"/>
              </a:rPr>
              <a:t>ポイントに取り組むことで、ポイント発行分の一定のコストが発生するため、消費者への訴求力が高い商品選択と適切なポイント付与率の設定が重要となります。</a:t>
            </a:r>
            <a:endParaRPr lang="en-US" altLang="ja-JP" sz="1200" dirty="0">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rgbClr val="FF0000"/>
                </a:solidFill>
                <a:latin typeface="BIZ UDゴシック" panose="020B0400000000000000" pitchFamily="49" charset="-128"/>
                <a:ea typeface="BIZ UDゴシック" panose="020B0400000000000000" pitchFamily="49" charset="-128"/>
              </a:rPr>
              <a:t>別紙</a:t>
            </a:r>
            <a:r>
              <a:rPr lang="ja-JP" altLang="en-US" sz="1200" dirty="0">
                <a:latin typeface="BIZ UDゴシック" panose="020B0400000000000000" pitchFamily="49" charset="-128"/>
                <a:ea typeface="BIZ UDゴシック" panose="020B0400000000000000" pitchFamily="49" charset="-128"/>
              </a:rPr>
              <a:t>の事例紹介も参考にしながら、販売促進効果とポイント発行コストに留意した上で、商品選択とポイント付与率を決定していきましょう。</a:t>
            </a:r>
            <a:endParaRPr lang="en-US" altLang="ja-JP" sz="1200" dirty="0">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BD52609C-1B8F-E3A8-F239-C19DA28B63A0}"/>
              </a:ext>
            </a:extLst>
          </p:cNvPr>
          <p:cNvPicPr>
            <a:picLocks noChangeAspect="1"/>
          </p:cNvPicPr>
          <p:nvPr/>
        </p:nvPicPr>
        <p:blipFill>
          <a:blip r:embed="rId2">
            <a:duotone>
              <a:prstClr val="black"/>
              <a:srgbClr val="D9C3A5">
                <a:tint val="50000"/>
                <a:satMod val="180000"/>
              </a:srgbClr>
            </a:duotone>
          </a:blip>
          <a:stretch>
            <a:fillRect/>
          </a:stretch>
        </p:blipFill>
        <p:spPr>
          <a:xfrm>
            <a:off x="9004302" y="5188401"/>
            <a:ext cx="1155791" cy="1141160"/>
          </a:xfrm>
          <a:prstGeom prst="rect">
            <a:avLst/>
          </a:prstGeom>
        </p:spPr>
      </p:pic>
      <p:pic>
        <p:nvPicPr>
          <p:cNvPr id="11" name="図 10">
            <a:extLst>
              <a:ext uri="{FF2B5EF4-FFF2-40B4-BE49-F238E27FC236}">
                <a16:creationId xmlns:a16="http://schemas.microsoft.com/office/drawing/2014/main" id="{8CF1AAF1-56AA-1FE2-177E-3FBC7A8F030F}"/>
              </a:ext>
            </a:extLst>
          </p:cNvPr>
          <p:cNvPicPr>
            <a:picLocks noChangeAspect="1"/>
          </p:cNvPicPr>
          <p:nvPr/>
        </p:nvPicPr>
        <p:blipFill>
          <a:blip r:embed="rId3"/>
          <a:stretch>
            <a:fillRect/>
          </a:stretch>
        </p:blipFill>
        <p:spPr>
          <a:xfrm>
            <a:off x="1486" y="4539"/>
            <a:ext cx="57150" cy="152400"/>
          </a:xfrm>
          <a:prstGeom prst="rect">
            <a:avLst/>
          </a:prstGeom>
        </p:spPr>
      </p:pic>
      <p:pic>
        <p:nvPicPr>
          <p:cNvPr id="20" name="図 19">
            <a:extLst>
              <a:ext uri="{FF2B5EF4-FFF2-40B4-BE49-F238E27FC236}">
                <a16:creationId xmlns:a16="http://schemas.microsoft.com/office/drawing/2014/main" id="{2AC6F27A-3184-1972-EA91-9D64B50446E6}"/>
              </a:ext>
            </a:extLst>
          </p:cNvPr>
          <p:cNvPicPr>
            <a:picLocks noChangeAspect="1"/>
          </p:cNvPicPr>
          <p:nvPr/>
        </p:nvPicPr>
        <p:blipFill>
          <a:blip r:embed="rId4"/>
          <a:stretch>
            <a:fillRect/>
          </a:stretch>
        </p:blipFill>
        <p:spPr>
          <a:xfrm>
            <a:off x="7691576" y="5354861"/>
            <a:ext cx="1054574" cy="1609614"/>
          </a:xfrm>
          <a:prstGeom prst="rect">
            <a:avLst/>
          </a:prstGeom>
        </p:spPr>
      </p:pic>
      <p:grpSp>
        <p:nvGrpSpPr>
          <p:cNvPr id="21" name="グループ化 20">
            <a:extLst>
              <a:ext uri="{FF2B5EF4-FFF2-40B4-BE49-F238E27FC236}">
                <a16:creationId xmlns:a16="http://schemas.microsoft.com/office/drawing/2014/main" id="{C3131737-0F25-FFEF-C6EF-D3D8A0DA005A}"/>
              </a:ext>
            </a:extLst>
          </p:cNvPr>
          <p:cNvGrpSpPr/>
          <p:nvPr/>
        </p:nvGrpSpPr>
        <p:grpSpPr>
          <a:xfrm>
            <a:off x="1175237" y="5204111"/>
            <a:ext cx="2215057" cy="1572767"/>
            <a:chOff x="848348" y="4623222"/>
            <a:chExt cx="2475151" cy="2012041"/>
          </a:xfrm>
        </p:grpSpPr>
        <p:pic>
          <p:nvPicPr>
            <p:cNvPr id="8" name="図 7" descr="アイコン&#10;&#10;自動的に生成された説明">
              <a:extLst>
                <a:ext uri="{FF2B5EF4-FFF2-40B4-BE49-F238E27FC236}">
                  <a16:creationId xmlns:a16="http://schemas.microsoft.com/office/drawing/2014/main" id="{1E6917E8-2DA6-800E-6C26-07FC8ABA5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348" y="4998957"/>
              <a:ext cx="2429090" cy="1636306"/>
            </a:xfrm>
            <a:prstGeom prst="rect">
              <a:avLst/>
            </a:prstGeom>
          </p:spPr>
        </p:pic>
        <p:cxnSp>
          <p:nvCxnSpPr>
            <p:cNvPr id="12" name="直線コネクタ 11">
              <a:extLst>
                <a:ext uri="{FF2B5EF4-FFF2-40B4-BE49-F238E27FC236}">
                  <a16:creationId xmlns:a16="http://schemas.microsoft.com/office/drawing/2014/main" id="{400BE173-92F3-9ADD-E55F-670F22EA7F3B}"/>
                </a:ext>
              </a:extLst>
            </p:cNvPr>
            <p:cNvCxnSpPr>
              <a:cxnSpLocks/>
            </p:cNvCxnSpPr>
            <p:nvPr/>
          </p:nvCxnSpPr>
          <p:spPr>
            <a:xfrm>
              <a:off x="2544897" y="4678307"/>
              <a:ext cx="180000" cy="252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A7CE26B-77A4-1E71-EEDE-CF59810D019C}"/>
                </a:ext>
              </a:extLst>
            </p:cNvPr>
            <p:cNvCxnSpPr>
              <a:cxnSpLocks/>
            </p:cNvCxnSpPr>
            <p:nvPr/>
          </p:nvCxnSpPr>
          <p:spPr>
            <a:xfrm>
              <a:off x="2934198" y="4623222"/>
              <a:ext cx="0" cy="252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C1B7A46-3846-19B7-21F8-4D3FCC658332}"/>
                </a:ext>
              </a:extLst>
            </p:cNvPr>
            <p:cNvCxnSpPr>
              <a:cxnSpLocks/>
            </p:cNvCxnSpPr>
            <p:nvPr/>
          </p:nvCxnSpPr>
          <p:spPr>
            <a:xfrm flipH="1">
              <a:off x="3143499" y="4678307"/>
              <a:ext cx="180000" cy="252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5">
            <a:extLst>
              <a:ext uri="{FF2B5EF4-FFF2-40B4-BE49-F238E27FC236}">
                <a16:creationId xmlns:a16="http://schemas.microsoft.com/office/drawing/2014/main" id="{239B4DD6-478D-57C1-DCBE-139CDBCC8A67}"/>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10</a:t>
            </a:fld>
            <a:endParaRPr kumimoji="1" lang="ja-JP" altLang="en-US" b="1">
              <a:solidFill>
                <a:schemeClr val="tx1">
                  <a:lumMod val="50000"/>
                  <a:lumOff val="50000"/>
                </a:schemeClr>
              </a:solidFill>
            </a:endParaRPr>
          </a:p>
        </p:txBody>
      </p:sp>
      <p:sp>
        <p:nvSpPr>
          <p:cNvPr id="22" name="テキスト ボックス 21">
            <a:extLst>
              <a:ext uri="{FF2B5EF4-FFF2-40B4-BE49-F238E27FC236}">
                <a16:creationId xmlns:a16="http://schemas.microsoft.com/office/drawing/2014/main" id="{FAEBC070-C49C-454F-BF82-13A2B9735C5A}"/>
              </a:ext>
            </a:extLst>
          </p:cNvPr>
          <p:cNvSpPr txBox="1"/>
          <p:nvPr/>
        </p:nvSpPr>
        <p:spPr>
          <a:xfrm>
            <a:off x="923388" y="2241177"/>
            <a:ext cx="2466906" cy="927651"/>
          </a:xfrm>
          <a:prstGeom prst="roundRect">
            <a:avLst>
              <a:gd name="adj" fmla="val 39438"/>
            </a:avLst>
          </a:prstGeom>
          <a:solidFill>
            <a:srgbClr val="33CCFF"/>
          </a:solidFill>
        </p:spPr>
        <p:txBody>
          <a:bodyPr wrap="square" t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sng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利益につながる</a:t>
            </a:r>
            <a:endParaRPr kumimoji="1" lang="en-US" altLang="ja-JP" sz="1400" b="1" i="0" u="none" strike="sng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販売促進効果が期待できる</a:t>
            </a: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ポイント付与</a:t>
            </a:r>
            <a:endParaRPr kumimoji="1" lang="en-US" altLang="ja-JP" sz="14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テキスト ボックス 26">
            <a:extLst>
              <a:ext uri="{FF2B5EF4-FFF2-40B4-BE49-F238E27FC236}">
                <a16:creationId xmlns:a16="http://schemas.microsoft.com/office/drawing/2014/main" id="{C5AEBF6C-C8A4-48E4-BA39-800D31248CF2}"/>
              </a:ext>
            </a:extLst>
          </p:cNvPr>
          <p:cNvSpPr txBox="1"/>
          <p:nvPr/>
        </p:nvSpPr>
        <p:spPr>
          <a:xfrm>
            <a:off x="4139998" y="3187536"/>
            <a:ext cx="2540816" cy="2115066"/>
          </a:xfrm>
          <a:prstGeom prst="rect">
            <a:avLst/>
          </a:prstGeom>
          <a:noFill/>
        </p:spPr>
        <p:txBody>
          <a:bodyPr wrap="square">
            <a:spAutoFit/>
          </a:bodyPr>
          <a:lstStyle/>
          <a:p>
            <a:pPr algn="just">
              <a:lnSpc>
                <a:spcPts val="1600"/>
              </a:lnSpc>
            </a:pPr>
            <a:r>
              <a:rPr lang="ja-JP" altLang="en-US" sz="1200" dirty="0">
                <a:latin typeface="BIZ UDゴシック" panose="020B0400000000000000" pitchFamily="49" charset="-128"/>
                <a:ea typeface="BIZ UDゴシック" panose="020B0400000000000000" pitchFamily="49" charset="-128"/>
              </a:rPr>
              <a:t>ポイント付与期間が長期化するほど、ポイント発行コストも増えてしまいます。企業にとって無理のないポイント付与期間の設定も重要です。</a:t>
            </a:r>
            <a:endParaRPr lang="en-US" altLang="ja-JP" sz="1200" dirty="0">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latin typeface="BIZ UDゴシック" panose="020B0400000000000000" pitchFamily="49" charset="-128"/>
                <a:ea typeface="BIZ UDゴシック" panose="020B0400000000000000" pitchFamily="49" charset="-128"/>
              </a:rPr>
              <a:t>また、初めから全店舗で実施するのではなく、段階的に実施店舗を増やしていくことで、脱炭素ポイント付与の効果を見計らっていきましょう。</a:t>
            </a:r>
            <a:endParaRPr lang="en-US" altLang="ja-JP" sz="1200" dirty="0">
              <a:latin typeface="BIZ UDゴシック" panose="020B0400000000000000" pitchFamily="49" charset="-128"/>
              <a:ea typeface="BIZ UDゴシック" panose="020B0400000000000000" pitchFamily="49" charset="-128"/>
            </a:endParaRPr>
          </a:p>
        </p:txBody>
      </p:sp>
      <p:pic>
        <p:nvPicPr>
          <p:cNvPr id="28" name="図 27" descr="ロゴ&#10;&#10;中程度の精度で自動的に生成された説明">
            <a:extLst>
              <a:ext uri="{FF2B5EF4-FFF2-40B4-BE49-F238E27FC236}">
                <a16:creationId xmlns:a16="http://schemas.microsoft.com/office/drawing/2014/main" id="{2196FEE1-A9A5-45B3-9DE2-022462371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8044" y="5562488"/>
            <a:ext cx="1434623" cy="1570275"/>
          </a:xfrm>
          <a:prstGeom prst="rect">
            <a:avLst/>
          </a:prstGeom>
        </p:spPr>
      </p:pic>
      <p:sp>
        <p:nvSpPr>
          <p:cNvPr id="34" name="コンテンツ プレースホルダー 2">
            <a:extLst>
              <a:ext uri="{FF2B5EF4-FFF2-40B4-BE49-F238E27FC236}">
                <a16:creationId xmlns:a16="http://schemas.microsoft.com/office/drawing/2014/main" id="{4C7341C8-EA85-43DF-B0BF-8C7174CEB3C7}"/>
              </a:ext>
            </a:extLst>
          </p:cNvPr>
          <p:cNvSpPr txBox="1">
            <a:spLocks/>
          </p:cNvSpPr>
          <p:nvPr/>
        </p:nvSpPr>
        <p:spPr>
          <a:xfrm>
            <a:off x="771757" y="1144148"/>
            <a:ext cx="8887198" cy="862482"/>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ja-JP" altLang="en-US" sz="1400" dirty="0">
                <a:solidFill>
                  <a:schemeClr val="tx1"/>
                </a:solidFill>
              </a:rPr>
              <a:t>　おおさか</a:t>
            </a:r>
            <a:r>
              <a:rPr lang="en-US" altLang="ja-JP" sz="1400" dirty="0">
                <a:solidFill>
                  <a:schemeClr val="tx1"/>
                </a:solidFill>
              </a:rPr>
              <a:t>CO₂CO₂</a:t>
            </a:r>
            <a:r>
              <a:rPr lang="ja-JP" altLang="en-US" sz="1400" dirty="0">
                <a:solidFill>
                  <a:schemeClr val="tx1"/>
                </a:solidFill>
              </a:rPr>
              <a:t>ポイント＋を付与することは、</a:t>
            </a:r>
            <a:r>
              <a:rPr lang="en-US" altLang="ja-JP" sz="1400" dirty="0">
                <a:solidFill>
                  <a:schemeClr val="tx1"/>
                </a:solidFill>
              </a:rPr>
              <a:t>CSR</a:t>
            </a:r>
            <a:r>
              <a:rPr lang="ja-JP" altLang="en-US" sz="1400" dirty="0">
                <a:solidFill>
                  <a:schemeClr val="tx1"/>
                </a:solidFill>
              </a:rPr>
              <a:t>活動と営業活動の面で大きなメリットが存在するものの、脱炭素ポイントを発行することによる一定のコストが発生します。</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ここでは、そのコストへの対応や考え方をご紹介します。</a:t>
            </a:r>
            <a:endParaRPr lang="en-US" altLang="ja-JP" sz="1400" dirty="0">
              <a:solidFill>
                <a:schemeClr val="tx1"/>
              </a:solidFill>
            </a:endParaRPr>
          </a:p>
          <a:p>
            <a:pPr algn="just">
              <a:lnSpc>
                <a:spcPts val="2000"/>
              </a:lnSpc>
              <a:spcBef>
                <a:spcPts val="0"/>
              </a:spcBef>
            </a:pPr>
            <a:endParaRPr lang="en-US" altLang="ja-JP" sz="1400" dirty="0">
              <a:solidFill>
                <a:schemeClr val="tx1"/>
              </a:solidFill>
            </a:endParaRPr>
          </a:p>
        </p:txBody>
      </p:sp>
      <p:sp>
        <p:nvSpPr>
          <p:cNvPr id="43" name="テキスト ボックス 42">
            <a:extLst>
              <a:ext uri="{FF2B5EF4-FFF2-40B4-BE49-F238E27FC236}">
                <a16:creationId xmlns:a16="http://schemas.microsoft.com/office/drawing/2014/main" id="{715E2A7A-2330-46AD-BDB2-C796BB01529B}"/>
              </a:ext>
            </a:extLst>
          </p:cNvPr>
          <p:cNvSpPr txBox="1"/>
          <p:nvPr/>
        </p:nvSpPr>
        <p:spPr>
          <a:xfrm>
            <a:off x="7472107" y="2241177"/>
            <a:ext cx="2417986" cy="649700"/>
          </a:xfrm>
          <a:prstGeom prst="roundRect">
            <a:avLst>
              <a:gd name="adj" fmla="val 39438"/>
            </a:avLst>
          </a:prstGeom>
          <a:solidFill>
            <a:srgbClr val="33CCFF"/>
          </a:solidFill>
        </p:spPr>
        <p:txBody>
          <a:bodyPr wrap="square" tIns="36000" bIns="36000" rtlCol="0">
            <a:spAutoFit/>
          </a:bodyPr>
          <a:lstStyle/>
          <a:p>
            <a:pPr algn="ctr">
              <a:defRPr/>
            </a:pPr>
            <a:r>
              <a:rPr kumimoji="1" lang="ja-JP" altLang="en-US" sz="1400" b="1" dirty="0">
                <a:solidFill>
                  <a:schemeClr val="bg1"/>
                </a:solidFill>
                <a:latin typeface="BIZ UDゴシック" panose="020B0400000000000000" pitchFamily="49" charset="-128"/>
                <a:ea typeface="BIZ UDゴシック" panose="020B0400000000000000" pitchFamily="49" charset="-128"/>
              </a:rPr>
              <a:t>他のポイントキャンペーンからの充当</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sp>
        <p:nvSpPr>
          <p:cNvPr id="44" name="テキスト ボックス 43">
            <a:extLst>
              <a:ext uri="{FF2B5EF4-FFF2-40B4-BE49-F238E27FC236}">
                <a16:creationId xmlns:a16="http://schemas.microsoft.com/office/drawing/2014/main" id="{C5FDDF5D-6F84-47EC-8A17-31F4F30BF39F}"/>
              </a:ext>
            </a:extLst>
          </p:cNvPr>
          <p:cNvSpPr txBox="1"/>
          <p:nvPr/>
        </p:nvSpPr>
        <p:spPr>
          <a:xfrm>
            <a:off x="4181837" y="2241177"/>
            <a:ext cx="2417986" cy="649700"/>
          </a:xfrm>
          <a:prstGeom prst="roundRect">
            <a:avLst>
              <a:gd name="adj" fmla="val 39438"/>
            </a:avLst>
          </a:prstGeom>
          <a:solidFill>
            <a:srgbClr val="33CCFF"/>
          </a:solidFill>
        </p:spPr>
        <p:txBody>
          <a:bodyPr wrap="square" tIns="36000" bIns="36000" rtlCol="0">
            <a:spAutoFit/>
          </a:bodyPr>
          <a:lstStyle/>
          <a:p>
            <a:pPr algn="ctr">
              <a:defRPr/>
            </a:pPr>
            <a:r>
              <a:rPr kumimoji="1" lang="ja-JP" altLang="en-US" sz="1400" b="1" i="0" u="none" strike="noStrike" kern="1200" cap="none" spc="-15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ポイント付与期間・</a:t>
            </a:r>
            <a:endParaRPr kumimoji="1" lang="en-US" altLang="ja-JP" sz="1400" b="1" i="0" u="none" strike="noStrike" kern="1200" cap="none" spc="-15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pPr algn="ctr">
              <a:defRPr/>
            </a:pPr>
            <a:r>
              <a:rPr kumimoji="1" lang="ja-JP" altLang="en-US" sz="1400" b="1" i="0" u="none" strike="noStrike" kern="1200" cap="none" spc="-15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対象店舗の設定</a:t>
            </a:r>
            <a:endParaRPr kumimoji="1" lang="en-US" altLang="ja-JP" sz="1400" b="1" i="0" u="none" strike="noStrike" kern="1200" cap="none" spc="-15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23" name="テキスト ボックス 22">
            <a:extLst>
              <a:ext uri="{FF2B5EF4-FFF2-40B4-BE49-F238E27FC236}">
                <a16:creationId xmlns:a16="http://schemas.microsoft.com/office/drawing/2014/main" id="{8A114149-D967-41FC-8F0A-FA27859284F9}"/>
              </a:ext>
            </a:extLst>
          </p:cNvPr>
          <p:cNvSpPr txBox="1"/>
          <p:nvPr/>
        </p:nvSpPr>
        <p:spPr>
          <a:xfrm>
            <a:off x="7472107" y="3270520"/>
            <a:ext cx="2343930" cy="1909882"/>
          </a:xfrm>
          <a:prstGeom prst="rect">
            <a:avLst/>
          </a:prstGeom>
          <a:noFill/>
        </p:spPr>
        <p:txBody>
          <a:bodyPr wrap="square">
            <a:spAutoFit/>
          </a:bodyPr>
          <a:lstStyle/>
          <a:p>
            <a:pPr algn="just">
              <a:lnSpc>
                <a:spcPts val="1600"/>
              </a:lnSpc>
            </a:pPr>
            <a:r>
              <a:rPr lang="ja-JP" altLang="en-US" sz="1200" dirty="0">
                <a:latin typeface="BIZ UDゴシック" panose="020B0400000000000000" pitchFamily="49" charset="-128"/>
                <a:ea typeface="BIZ UDゴシック" panose="020B0400000000000000" pitchFamily="49" charset="-128"/>
              </a:rPr>
              <a:t>自社で「３倍ポイントデー」等のポイントキャンペーンの取組がされている場合は、そのポイント</a:t>
            </a:r>
            <a:r>
              <a:rPr lang="ja-JP" altLang="en-US" sz="1200" strike="sngStrike" dirty="0">
                <a:solidFill>
                  <a:srgbClr val="FF0000"/>
                </a:solidFill>
                <a:latin typeface="BIZ UDゴシック" panose="020B0400000000000000" pitchFamily="49" charset="-128"/>
                <a:ea typeface="BIZ UDゴシック" panose="020B0400000000000000" pitchFamily="49" charset="-128"/>
              </a:rPr>
              <a:t>発行コスト</a:t>
            </a:r>
            <a:r>
              <a:rPr lang="ja-JP" altLang="en-US" sz="1200" dirty="0">
                <a:latin typeface="BIZ UDゴシック" panose="020B0400000000000000" pitchFamily="49" charset="-128"/>
                <a:ea typeface="BIZ UDゴシック" panose="020B0400000000000000" pitchFamily="49" charset="-128"/>
              </a:rPr>
              <a:t>の一部をおおさか</a:t>
            </a:r>
            <a:r>
              <a:rPr lang="en-US" altLang="ja-JP" sz="1200" dirty="0">
                <a:latin typeface="BIZ UDゴシック" panose="020B0400000000000000" pitchFamily="49" charset="-128"/>
                <a:ea typeface="BIZ UDゴシック" panose="020B0400000000000000" pitchFamily="49" charset="-128"/>
              </a:rPr>
              <a:t>CO₂CO₂</a:t>
            </a:r>
            <a:r>
              <a:rPr lang="ja-JP" altLang="en-US" sz="1200" dirty="0">
                <a:latin typeface="BIZ UDゴシック" panose="020B0400000000000000" pitchFamily="49" charset="-128"/>
                <a:ea typeface="BIZ UDゴシック" panose="020B0400000000000000" pitchFamily="49" charset="-128"/>
              </a:rPr>
              <a:t>ポイントに充当して実施することも一つです。</a:t>
            </a:r>
            <a:r>
              <a:rPr lang="ja-JP" altLang="en-US" sz="1200" dirty="0">
                <a:solidFill>
                  <a:srgbClr val="FF0000"/>
                </a:solidFill>
                <a:latin typeface="BIZ UDゴシック" panose="020B0400000000000000" pitchFamily="49" charset="-128"/>
                <a:ea typeface="BIZ UDゴシック" panose="020B0400000000000000" pitchFamily="49" charset="-128"/>
              </a:rPr>
              <a:t>普段のポイント施策におおさか</a:t>
            </a:r>
            <a:r>
              <a:rPr lang="en-US" altLang="ja-JP" sz="1200" dirty="0">
                <a:solidFill>
                  <a:srgbClr val="FF0000"/>
                </a:solidFill>
                <a:latin typeface="BIZ UDゴシック" panose="020B0400000000000000" pitchFamily="49" charset="-128"/>
                <a:ea typeface="BIZ UDゴシック" panose="020B0400000000000000" pitchFamily="49" charset="-128"/>
              </a:rPr>
              <a:t>CO₂CO₂</a:t>
            </a:r>
            <a:r>
              <a:rPr lang="ja-JP" altLang="en-US" sz="1200" dirty="0">
                <a:solidFill>
                  <a:srgbClr val="FF0000"/>
                </a:solidFill>
                <a:latin typeface="BIZ UDゴシック" panose="020B0400000000000000" pitchFamily="49" charset="-128"/>
                <a:ea typeface="BIZ UDゴシック" panose="020B0400000000000000" pitchFamily="49" charset="-128"/>
              </a:rPr>
              <a:t>ポイント＋を組み合わせてみてはいかがでしょうか。</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42570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5E4593-87FE-F950-D22F-E5515BC7D2EE}"/>
              </a:ext>
            </a:extLst>
          </p:cNvPr>
          <p:cNvSpPr txBox="1"/>
          <p:nvPr/>
        </p:nvSpPr>
        <p:spPr>
          <a:xfrm>
            <a:off x="1213388" y="1784603"/>
            <a:ext cx="8012623" cy="2705421"/>
          </a:xfrm>
          <a:prstGeom prst="rect">
            <a:avLst/>
          </a:prstGeom>
          <a:noFill/>
        </p:spPr>
        <p:txBody>
          <a:bodyPr wrap="square">
            <a:spAutoFit/>
          </a:bodyPr>
          <a:lstStyle/>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第２部</a:t>
            </a:r>
            <a:endParaRPr lang="en-US" altLang="ja-JP" sz="4000" b="1" kern="100" dirty="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おおさか</a:t>
            </a:r>
            <a:r>
              <a:rPr lang="en-US" altLang="ja-JP" sz="4000" b="1" kern="100" dirty="0">
                <a:effectLst/>
                <a:latin typeface="BIZ UDゴシック" panose="020B0400000000000000" pitchFamily="49" charset="-128"/>
                <a:ea typeface="BIZ UDゴシック" panose="020B0400000000000000" pitchFamily="49" charset="-128"/>
              </a:rPr>
              <a:t>CO₂CO₂</a:t>
            </a:r>
            <a:r>
              <a:rPr lang="ja-JP" altLang="en-US" sz="4000" b="1" kern="100" dirty="0">
                <a:effectLst/>
                <a:latin typeface="BIZ UDゴシック" panose="020B0400000000000000" pitchFamily="49" charset="-128"/>
                <a:ea typeface="BIZ UDゴシック" panose="020B0400000000000000" pitchFamily="49" charset="-128"/>
              </a:rPr>
              <a:t>ポイント付与に</a:t>
            </a:r>
            <a:endParaRPr lang="en-US" altLang="ja-JP" sz="4000" b="1" kern="100" dirty="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取</a:t>
            </a:r>
            <a:r>
              <a:rPr lang="ja-JP" altLang="en-US" sz="4000" b="1" kern="100" dirty="0">
                <a:solidFill>
                  <a:srgbClr val="FF0000"/>
                </a:solidFill>
                <a:effectLst/>
                <a:latin typeface="BIZ UDゴシック" panose="020B0400000000000000" pitchFamily="49" charset="-128"/>
                <a:ea typeface="BIZ UDゴシック" panose="020B0400000000000000" pitchFamily="49" charset="-128"/>
              </a:rPr>
              <a:t>り</a:t>
            </a:r>
            <a:r>
              <a:rPr lang="ja-JP" altLang="en-US" sz="4000" b="1" kern="100" dirty="0">
                <a:effectLst/>
                <a:latin typeface="BIZ UDゴシック" panose="020B0400000000000000" pitchFamily="49" charset="-128"/>
                <a:ea typeface="BIZ UDゴシック" panose="020B0400000000000000" pitchFamily="49" charset="-128"/>
              </a:rPr>
              <a:t>組むにあたって</a:t>
            </a:r>
          </a:p>
        </p:txBody>
      </p:sp>
      <p:sp>
        <p:nvSpPr>
          <p:cNvPr id="2" name="スライド番号プレースホルダー 5">
            <a:extLst>
              <a:ext uri="{FF2B5EF4-FFF2-40B4-BE49-F238E27FC236}">
                <a16:creationId xmlns:a16="http://schemas.microsoft.com/office/drawing/2014/main" id="{9EFF4A79-70F6-EA00-3D8C-6EA761A8E047}"/>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11</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96610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(1)</a:t>
            </a:r>
            <a:r>
              <a:rPr lang="ja-JP" altLang="en-US" dirty="0"/>
              <a:t>おおさか</a:t>
            </a:r>
            <a:r>
              <a:rPr lang="en-US" altLang="ja-JP" dirty="0"/>
              <a:t>CO₂CO₂</a:t>
            </a:r>
            <a:r>
              <a:rPr lang="ja-JP" altLang="en-US" dirty="0"/>
              <a:t>ポイント＋付与の開始までの流れ</a:t>
            </a:r>
            <a:endParaRPr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638502" y="1079363"/>
            <a:ext cx="9155756" cy="601436"/>
          </a:xfrm>
        </p:spPr>
        <p:txBody>
          <a:bodyPr>
            <a:normAutofit/>
          </a:bodyPr>
          <a:lstStyle/>
          <a:p>
            <a:pPr algn="just">
              <a:lnSpc>
                <a:spcPts val="2000"/>
              </a:lnSpc>
              <a:spcBef>
                <a:spcPts val="0"/>
              </a:spcBef>
            </a:pPr>
            <a:r>
              <a:rPr lang="ja-JP" altLang="en-US" sz="1400" dirty="0"/>
              <a:t>　おおさか</a:t>
            </a:r>
            <a:r>
              <a:rPr lang="en-US" altLang="ja-JP" sz="1400" dirty="0"/>
              <a:t>CO₂CO₂</a:t>
            </a:r>
            <a:r>
              <a:rPr lang="ja-JP" altLang="en-US" sz="1400" dirty="0"/>
              <a:t>ポイント＋付与に取り組むにあたって、担当者としての一連の流れを示します。ここに示すのは一例となりますので、各企業の実態に応じて、社内調整・検討を行ってください。</a:t>
            </a:r>
          </a:p>
        </p:txBody>
      </p:sp>
      <p:sp>
        <p:nvSpPr>
          <p:cNvPr id="4" name="スライド番号プレースホルダー 5">
            <a:extLst>
              <a:ext uri="{FF2B5EF4-FFF2-40B4-BE49-F238E27FC236}">
                <a16:creationId xmlns:a16="http://schemas.microsoft.com/office/drawing/2014/main" id="{A8FCE276-4C11-7E7F-6D6E-F2378A7689FD}"/>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12</a:t>
            </a:fld>
            <a:endParaRPr kumimoji="1" lang="ja-JP" altLang="en-US" b="1">
              <a:solidFill>
                <a:schemeClr val="tx1">
                  <a:lumMod val="50000"/>
                  <a:lumOff val="50000"/>
                </a:schemeClr>
              </a:solidFill>
            </a:endParaRPr>
          </a:p>
        </p:txBody>
      </p:sp>
      <p:sp>
        <p:nvSpPr>
          <p:cNvPr id="30" name="テキスト ボックス 29">
            <a:extLst>
              <a:ext uri="{FF2B5EF4-FFF2-40B4-BE49-F238E27FC236}">
                <a16:creationId xmlns:a16="http://schemas.microsoft.com/office/drawing/2014/main" id="{E89FAC9E-4DBF-47D1-B60D-E6DA599BA111}"/>
              </a:ext>
            </a:extLst>
          </p:cNvPr>
          <p:cNvSpPr txBox="1"/>
          <p:nvPr/>
        </p:nvSpPr>
        <p:spPr>
          <a:xfrm>
            <a:off x="730319" y="2081608"/>
            <a:ext cx="9407050" cy="471732"/>
          </a:xfrm>
          <a:prstGeom prst="rect">
            <a:avLst/>
          </a:prstGeom>
          <a:noFill/>
        </p:spPr>
        <p:txBody>
          <a:bodyPr wrap="square">
            <a:spAutoFit/>
          </a:bodyPr>
          <a:lstStyle/>
          <a:p>
            <a:pPr algn="just">
              <a:lnSpc>
                <a:spcPts val="1600"/>
              </a:lnSpc>
            </a:pPr>
            <a:r>
              <a:rPr kumimoji="1" lang="ja-JP" altLang="en-US" sz="1200" dirty="0">
                <a:solidFill>
                  <a:prstClr val="black">
                    <a:lumMod val="75000"/>
                    <a:lumOff val="25000"/>
                  </a:prstClr>
                </a:solidFill>
                <a:latin typeface="BIZ UDゴシック" panose="020B0400000000000000" pitchFamily="49" charset="-128"/>
                <a:ea typeface="BIZ UDゴシック" panose="020B0400000000000000" pitchFamily="49" charset="-128"/>
              </a:rPr>
              <a:t>まずは、</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自社の</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レジのシステムについて、ポイント付与する商品を区別して、追加的なポイント付与が可能であるかを確認します。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algn="just">
              <a:lnSpc>
                <a:spcPts val="1600"/>
              </a:lnSpc>
            </a:pPr>
            <a:r>
              <a:rPr kumimoji="1" lang="en-US" altLang="ja-JP" sz="1100" dirty="0">
                <a:solidFill>
                  <a:prstClr val="black">
                    <a:lumMod val="75000"/>
                    <a:lumOff val="25000"/>
                  </a:prstClr>
                </a:solidFill>
                <a:latin typeface="BIZ UDゴシック" panose="020B0400000000000000" pitchFamily="49" charset="-128"/>
                <a:ea typeface="BIZ UDゴシック" panose="020B0400000000000000" pitchFamily="49" charset="-128"/>
              </a:rPr>
              <a:t>※</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追加的なポイント付与が出来ない場合は、第２部</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(6)</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留意事項</a:t>
            </a:r>
            <a:r>
              <a:rPr kumimoji="1" lang="ja-JP" altLang="en-US" sz="1100" dirty="0">
                <a:solidFill>
                  <a:prstClr val="black">
                    <a:lumMod val="75000"/>
                    <a:lumOff val="25000"/>
                  </a:prstClr>
                </a:solidFill>
                <a:latin typeface="BIZ UDゴシック" panose="020B0400000000000000" pitchFamily="49" charset="-128"/>
                <a:ea typeface="BIZ UDゴシック" panose="020B0400000000000000" pitchFamily="49" charset="-128"/>
              </a:rPr>
              <a:t>を参考にして、</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レジ以外によるポイント付与の方法を検討してみてください。</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32" name="テキスト ボックス 31">
            <a:extLst>
              <a:ext uri="{FF2B5EF4-FFF2-40B4-BE49-F238E27FC236}">
                <a16:creationId xmlns:a16="http://schemas.microsoft.com/office/drawing/2014/main" id="{AE91496F-D8A9-4699-AC42-CDBBA7A7DB1A}"/>
              </a:ext>
            </a:extLst>
          </p:cNvPr>
          <p:cNvSpPr txBox="1"/>
          <p:nvPr/>
        </p:nvSpPr>
        <p:spPr>
          <a:xfrm>
            <a:off x="730323" y="3015449"/>
            <a:ext cx="9315232" cy="676917"/>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課内・チーム内で、おおさか</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CO₂CO₂</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ポイント＋付与の合意を得た後に、商品部等の関係部署に対して調整を行います。</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関係部署との調整後、社の意思決定権者に対して事業の意義・効果を説明しましょう。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en-US" altLang="ja-JP" sz="11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100" dirty="0">
                <a:solidFill>
                  <a:schemeClr val="tx1">
                    <a:lumMod val="75000"/>
                    <a:lumOff val="25000"/>
                  </a:schemeClr>
                </a:solidFill>
                <a:latin typeface="BIZ UDゴシック" panose="020B0400000000000000" pitchFamily="49" charset="-128"/>
                <a:ea typeface="BIZ UDゴシック" panose="020B0400000000000000" pitchFamily="49" charset="-128"/>
              </a:rPr>
              <a:t>説明にあたっては、本ガイドラインの第１部や別紙を参考にしてください。</a:t>
            </a:r>
          </a:p>
        </p:txBody>
      </p:sp>
      <p:sp>
        <p:nvSpPr>
          <p:cNvPr id="34" name="テキスト ボックス 33">
            <a:extLst>
              <a:ext uri="{FF2B5EF4-FFF2-40B4-BE49-F238E27FC236}">
                <a16:creationId xmlns:a16="http://schemas.microsoft.com/office/drawing/2014/main" id="{9BE47C7A-09F9-4303-8F0F-9C389E040FD2}"/>
              </a:ext>
            </a:extLst>
          </p:cNvPr>
          <p:cNvSpPr txBox="1"/>
          <p:nvPr/>
        </p:nvSpPr>
        <p:spPr>
          <a:xfrm>
            <a:off x="730320" y="5092363"/>
            <a:ext cx="9063938" cy="268407"/>
          </a:xfrm>
          <a:prstGeom prst="rect">
            <a:avLst/>
          </a:prstGeom>
          <a:noFill/>
        </p:spPr>
        <p:txBody>
          <a:bodyPr wrap="square">
            <a:spAutoFit/>
          </a:bodyPr>
          <a:lstStyle/>
          <a:p>
            <a:pPr algn="just">
              <a:lnSpc>
                <a:spcPts val="1600"/>
              </a:lnSpc>
            </a:pPr>
            <a:r>
              <a:rPr kumimoji="1" lang="ja-JP" altLang="en-US"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ポイント付与実施に向けた社内調整（対象商品、ポイント付与率、対象店舗、ポイント付与期間等を決定等）を行いましょう。</a:t>
            </a:r>
            <a:endParaRPr kumimoji="1" lang="en-US" altLang="ja-JP" sz="1200" b="0" i="0" u="none" strike="noStrike" kern="1200" cap="none" spc="0" normalizeH="0" baseline="0" noProof="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36" name="テキスト ボックス 35">
            <a:extLst>
              <a:ext uri="{FF2B5EF4-FFF2-40B4-BE49-F238E27FC236}">
                <a16:creationId xmlns:a16="http://schemas.microsoft.com/office/drawing/2014/main" id="{FA412C9D-61E6-4110-BF0D-8AB9E8559582}"/>
              </a:ext>
            </a:extLst>
          </p:cNvPr>
          <p:cNvSpPr txBox="1"/>
          <p:nvPr/>
        </p:nvSpPr>
        <p:spPr>
          <a:xfrm>
            <a:off x="730319" y="5833886"/>
            <a:ext cx="7451153" cy="676917"/>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消費者に対して、様々な広報媒体・啓発資材を活用し、店頭や</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SNS</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等で効果的に周知啓発を行いましょう。</a:t>
            </a:r>
          </a:p>
          <a:p>
            <a:pPr algn="just">
              <a:lnSpc>
                <a:spcPts val="1600"/>
              </a:lnSpc>
            </a:pPr>
            <a:r>
              <a:rPr lang="ja-JP" altLang="en-US" sz="1200" dirty="0">
                <a:latin typeface="BIZ UDゴシック" panose="020B0400000000000000" pitchFamily="49" charset="-128"/>
                <a:ea typeface="BIZ UDゴシック" panose="020B0400000000000000" pitchFamily="49" charset="-128"/>
              </a:rPr>
              <a:t>併せて、従業員に対しても、おおさか</a:t>
            </a:r>
            <a:r>
              <a:rPr lang="en-US" altLang="ja-JP" sz="1200" dirty="0">
                <a:latin typeface="BIZ UDゴシック" panose="020B0400000000000000" pitchFamily="49" charset="-128"/>
                <a:ea typeface="BIZ UDゴシック" panose="020B0400000000000000" pitchFamily="49" charset="-128"/>
              </a:rPr>
              <a:t>CO₂CO₂</a:t>
            </a:r>
            <a:r>
              <a:rPr lang="ja-JP" altLang="en-US" sz="1200" dirty="0">
                <a:latin typeface="BIZ UDゴシック" panose="020B0400000000000000" pitchFamily="49" charset="-128"/>
                <a:ea typeface="BIZ UDゴシック" panose="020B0400000000000000" pitchFamily="49" charset="-128"/>
              </a:rPr>
              <a:t>ポイント＋の理解を深めるように、周知啓発</a:t>
            </a:r>
            <a:r>
              <a:rPr kumimoji="1" lang="ja-JP" altLang="en-US" sz="1200" dirty="0">
                <a:solidFill>
                  <a:prstClr val="black">
                    <a:lumMod val="75000"/>
                    <a:lumOff val="25000"/>
                  </a:prstClr>
                </a:solidFill>
                <a:latin typeface="BIZ UDゴシック" panose="020B0400000000000000" pitchFamily="49" charset="-128"/>
                <a:ea typeface="BIZ UDゴシック" panose="020B0400000000000000" pitchFamily="49" charset="-128"/>
              </a:rPr>
              <a:t>を行います。</a:t>
            </a:r>
            <a:endParaRPr kumimoji="1" lang="en-US" altLang="ja-JP" sz="1200" dirty="0">
              <a:solidFill>
                <a:prstClr val="black">
                  <a:lumMod val="75000"/>
                  <a:lumOff val="25000"/>
                </a:prstClr>
              </a:solidFill>
              <a:latin typeface="BIZ UDゴシック" panose="020B0400000000000000" pitchFamily="49" charset="-128"/>
              <a:ea typeface="BIZ UDゴシック" panose="020B0400000000000000" pitchFamily="49" charset="-128"/>
            </a:endParaRPr>
          </a:p>
          <a:p>
            <a:pPr algn="just">
              <a:lnSpc>
                <a:spcPts val="1600"/>
              </a:lnSpc>
            </a:pPr>
            <a:r>
              <a:rPr lang="en-US" altLang="ja-JP" sz="11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100" dirty="0">
                <a:solidFill>
                  <a:schemeClr val="tx1">
                    <a:lumMod val="75000"/>
                    <a:lumOff val="25000"/>
                  </a:schemeClr>
                </a:solidFill>
                <a:latin typeface="BIZ UDゴシック" panose="020B0400000000000000" pitchFamily="49" charset="-128"/>
                <a:ea typeface="BIZ UDゴシック" panose="020B0400000000000000" pitchFamily="49" charset="-128"/>
              </a:rPr>
              <a:t>第２部</a:t>
            </a:r>
            <a:r>
              <a:rPr lang="en-US" altLang="ja-JP" sz="1100" dirty="0">
                <a:solidFill>
                  <a:schemeClr val="tx1">
                    <a:lumMod val="75000"/>
                    <a:lumOff val="25000"/>
                  </a:schemeClr>
                </a:solidFill>
                <a:latin typeface="BIZ UDゴシック" panose="020B0400000000000000" pitchFamily="49" charset="-128"/>
                <a:ea typeface="BIZ UDゴシック" panose="020B0400000000000000" pitchFamily="49" charset="-128"/>
              </a:rPr>
              <a:t>(3)(4)</a:t>
            </a:r>
            <a:r>
              <a:rPr lang="ja-JP" altLang="en-US" sz="1100" dirty="0">
                <a:solidFill>
                  <a:schemeClr val="tx1">
                    <a:lumMod val="75000"/>
                    <a:lumOff val="25000"/>
                  </a:schemeClr>
                </a:solidFill>
                <a:latin typeface="BIZ UDゴシック" panose="020B0400000000000000" pitchFamily="49" charset="-128"/>
                <a:ea typeface="BIZ UDゴシック" panose="020B0400000000000000" pitchFamily="49" charset="-128"/>
              </a:rPr>
              <a:t>効果的な周知・啓発方法を参考にしてください。</a:t>
            </a:r>
            <a:endParaRPr lang="en-US" altLang="ja-JP" sz="11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DD109719-DA76-414C-98F4-06148A3B0032}"/>
              </a:ext>
            </a:extLst>
          </p:cNvPr>
          <p:cNvSpPr txBox="1"/>
          <p:nvPr/>
        </p:nvSpPr>
        <p:spPr>
          <a:xfrm>
            <a:off x="730320" y="1747561"/>
            <a:ext cx="2956156"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a:solidFill>
                  <a:schemeClr val="bg1"/>
                </a:solidFill>
                <a:latin typeface="BIZ UDゴシック" panose="020B0400000000000000" pitchFamily="49" charset="-128"/>
                <a:ea typeface="BIZ UDゴシック" panose="020B0400000000000000" pitchFamily="49" charset="-128"/>
              </a:rPr>
              <a:t>１．自社ポイントシステムの確認</a:t>
            </a:r>
          </a:p>
        </p:txBody>
      </p:sp>
      <p:sp>
        <p:nvSpPr>
          <p:cNvPr id="56" name="テキスト ボックス 55">
            <a:extLst>
              <a:ext uri="{FF2B5EF4-FFF2-40B4-BE49-F238E27FC236}">
                <a16:creationId xmlns:a16="http://schemas.microsoft.com/office/drawing/2014/main" id="{55180AB3-CAD2-4A1F-BB6C-D68D84F1C50F}"/>
              </a:ext>
            </a:extLst>
          </p:cNvPr>
          <p:cNvSpPr txBox="1"/>
          <p:nvPr/>
        </p:nvSpPr>
        <p:spPr>
          <a:xfrm>
            <a:off x="730319" y="4137764"/>
            <a:ext cx="8589950" cy="471732"/>
          </a:xfrm>
          <a:prstGeom prst="rect">
            <a:avLst/>
          </a:prstGeom>
          <a:noFill/>
        </p:spPr>
        <p:txBody>
          <a:bodyPr wrap="square">
            <a:spAutoFit/>
          </a:bodyPr>
          <a:lstStyle/>
          <a:p>
            <a:pPr algn="just">
              <a:lnSpc>
                <a:spcPts val="1600"/>
              </a:lnSpc>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社としての合意が得られた場合は、おおさか</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CO₂CO₂</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ポイント制度推進プラットフォーム会議へ参加申請を行いましょう。</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algn="just">
              <a:lnSpc>
                <a:spcPts val="1600"/>
              </a:lnSpc>
            </a:pPr>
            <a:r>
              <a:rPr kumimoji="1" lang="en-US" altLang="ja-JP"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第２部</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(5)</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脱炭素ポイント名称・ロゴマーク等の使用にあたって</a:t>
            </a:r>
            <a:r>
              <a:rPr kumimoji="1" lang="ja-JP" altLang="en-US" sz="1100" dirty="0">
                <a:solidFill>
                  <a:prstClr val="black">
                    <a:lumMod val="75000"/>
                    <a:lumOff val="25000"/>
                  </a:prstClr>
                </a:solidFill>
                <a:latin typeface="BIZ UDゴシック" panose="020B0400000000000000" pitchFamily="49" charset="-128"/>
                <a:ea typeface="BIZ UDゴシック" panose="020B0400000000000000" pitchFamily="49" charset="-128"/>
              </a:rPr>
              <a:t>を参考にしてください。</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59" name="テキスト ボックス 58">
            <a:extLst>
              <a:ext uri="{FF2B5EF4-FFF2-40B4-BE49-F238E27FC236}">
                <a16:creationId xmlns:a16="http://schemas.microsoft.com/office/drawing/2014/main" id="{B3F9143C-EE85-4E21-A994-0269DE9187FF}"/>
              </a:ext>
            </a:extLst>
          </p:cNvPr>
          <p:cNvSpPr txBox="1"/>
          <p:nvPr/>
        </p:nvSpPr>
        <p:spPr>
          <a:xfrm>
            <a:off x="730319" y="6980945"/>
            <a:ext cx="4645912" cy="271677"/>
          </a:xfrm>
          <a:prstGeom prst="rect">
            <a:avLst/>
          </a:prstGeom>
          <a:noFill/>
        </p:spPr>
        <p:txBody>
          <a:bodyPr wrap="square">
            <a:spAutoFit/>
          </a:bodyPr>
          <a:lstStyle/>
          <a:p>
            <a:pPr algn="just">
              <a:lnSpc>
                <a:spcPts val="1600"/>
              </a:lnSpc>
            </a:pPr>
            <a:r>
              <a:rPr kumimoji="1" lang="ja-JP" altLang="en-US" sz="1200" dirty="0">
                <a:solidFill>
                  <a:srgbClr val="FF0000"/>
                </a:solidFill>
                <a:latin typeface="BIZ UDゴシック" panose="020B0400000000000000" pitchFamily="49" charset="-128"/>
                <a:ea typeface="BIZ UDゴシック" panose="020B0400000000000000" pitchFamily="49" charset="-128"/>
              </a:rPr>
              <a:t>おおさか</a:t>
            </a:r>
            <a:r>
              <a:rPr kumimoji="1" lang="en-US" altLang="ja-JP" sz="1200" dirty="0">
                <a:solidFill>
                  <a:srgbClr val="FF0000"/>
                </a:solidFill>
                <a:latin typeface="BIZ UDゴシック" panose="020B0400000000000000" pitchFamily="49" charset="-128"/>
                <a:ea typeface="BIZ UDゴシック" panose="020B0400000000000000" pitchFamily="49" charset="-128"/>
              </a:rPr>
              <a:t>CO₂CO₂</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ポイント＋付与を開始します。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3" name="テキスト ボックス 62">
            <a:extLst>
              <a:ext uri="{FF2B5EF4-FFF2-40B4-BE49-F238E27FC236}">
                <a16:creationId xmlns:a16="http://schemas.microsoft.com/office/drawing/2014/main" id="{3A98FBC5-2BBA-45AE-8E38-67669847D824}"/>
              </a:ext>
            </a:extLst>
          </p:cNvPr>
          <p:cNvSpPr txBox="1"/>
          <p:nvPr/>
        </p:nvSpPr>
        <p:spPr>
          <a:xfrm>
            <a:off x="730318" y="2673898"/>
            <a:ext cx="8589951"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dirty="0">
                <a:solidFill>
                  <a:schemeClr val="bg1"/>
                </a:solidFill>
                <a:latin typeface="BIZ UDゴシック" panose="020B0400000000000000" pitchFamily="49" charset="-128"/>
                <a:ea typeface="BIZ UDゴシック" panose="020B0400000000000000" pitchFamily="49" charset="-128"/>
              </a:rPr>
              <a:t>２．おおさか</a:t>
            </a:r>
            <a:r>
              <a:rPr kumimoji="1" lang="en-US" altLang="ja-JP" sz="1400" b="1" dirty="0">
                <a:solidFill>
                  <a:schemeClr val="bg1"/>
                </a:solidFill>
                <a:latin typeface="BIZ UDゴシック" panose="020B0400000000000000" pitchFamily="49" charset="-128"/>
                <a:ea typeface="BIZ UDゴシック" panose="020B0400000000000000" pitchFamily="49" charset="-128"/>
              </a:rPr>
              <a:t>CO₂CO₂</a:t>
            </a:r>
            <a:r>
              <a:rPr kumimoji="1" lang="ja-JP" altLang="en-US" sz="1400" b="1" dirty="0">
                <a:solidFill>
                  <a:schemeClr val="bg1"/>
                </a:solidFill>
                <a:latin typeface="BIZ UDゴシック" panose="020B0400000000000000" pitchFamily="49" charset="-128"/>
                <a:ea typeface="BIZ UDゴシック" panose="020B0400000000000000" pitchFamily="49" charset="-128"/>
              </a:rPr>
              <a:t>ポイント＋付与の実施合意に向けた社内調整（関係部署、意思決定権者への説明）</a:t>
            </a:r>
          </a:p>
        </p:txBody>
      </p:sp>
      <p:sp>
        <p:nvSpPr>
          <p:cNvPr id="64" name="テキスト ボックス 63">
            <a:extLst>
              <a:ext uri="{FF2B5EF4-FFF2-40B4-BE49-F238E27FC236}">
                <a16:creationId xmlns:a16="http://schemas.microsoft.com/office/drawing/2014/main" id="{80D1F77C-0E0F-4904-BB4A-0380F81BBC85}"/>
              </a:ext>
            </a:extLst>
          </p:cNvPr>
          <p:cNvSpPr txBox="1"/>
          <p:nvPr/>
        </p:nvSpPr>
        <p:spPr>
          <a:xfrm>
            <a:off x="730319" y="3763486"/>
            <a:ext cx="6926404"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dirty="0">
                <a:solidFill>
                  <a:schemeClr val="bg1"/>
                </a:solidFill>
                <a:latin typeface="BIZ UDゴシック" panose="020B0400000000000000" pitchFamily="49" charset="-128"/>
                <a:ea typeface="BIZ UDゴシック" panose="020B0400000000000000" pitchFamily="49" charset="-128"/>
              </a:rPr>
              <a:t>３．おおさか</a:t>
            </a:r>
            <a:r>
              <a:rPr kumimoji="1" lang="en-US" altLang="ja-JP" sz="1400" b="1" dirty="0">
                <a:solidFill>
                  <a:schemeClr val="bg1"/>
                </a:solidFill>
                <a:latin typeface="BIZ UDゴシック" panose="020B0400000000000000" pitchFamily="49" charset="-128"/>
                <a:ea typeface="BIZ UDゴシック" panose="020B0400000000000000" pitchFamily="49" charset="-128"/>
              </a:rPr>
              <a:t>CO₂CO₂</a:t>
            </a:r>
            <a:r>
              <a:rPr kumimoji="1" lang="ja-JP" altLang="en-US" sz="1400" b="1" dirty="0">
                <a:solidFill>
                  <a:schemeClr val="bg1"/>
                </a:solidFill>
                <a:latin typeface="BIZ UDゴシック" panose="020B0400000000000000" pitchFamily="49" charset="-128"/>
                <a:ea typeface="BIZ UDゴシック" panose="020B0400000000000000" pitchFamily="49" charset="-128"/>
              </a:rPr>
              <a:t>ポイント＋制度推進プラットフォーム会議への参画</a:t>
            </a:r>
          </a:p>
        </p:txBody>
      </p:sp>
      <p:sp>
        <p:nvSpPr>
          <p:cNvPr id="65" name="テキスト ボックス 64">
            <a:extLst>
              <a:ext uri="{FF2B5EF4-FFF2-40B4-BE49-F238E27FC236}">
                <a16:creationId xmlns:a16="http://schemas.microsoft.com/office/drawing/2014/main" id="{1C3F00BB-E10A-4781-AB22-AD593C9D8838}"/>
              </a:ext>
            </a:extLst>
          </p:cNvPr>
          <p:cNvSpPr txBox="1"/>
          <p:nvPr/>
        </p:nvSpPr>
        <p:spPr>
          <a:xfrm>
            <a:off x="730318" y="4712217"/>
            <a:ext cx="5240823"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dirty="0">
                <a:solidFill>
                  <a:schemeClr val="bg1"/>
                </a:solidFill>
                <a:latin typeface="BIZ UDゴシック" panose="020B0400000000000000" pitchFamily="49" charset="-128"/>
                <a:ea typeface="BIZ UDゴシック" panose="020B0400000000000000" pitchFamily="49" charset="-128"/>
              </a:rPr>
              <a:t>４．おおさか</a:t>
            </a:r>
            <a:r>
              <a:rPr kumimoji="1" lang="en-US" altLang="ja-JP" sz="1400" b="1" dirty="0">
                <a:solidFill>
                  <a:schemeClr val="bg1"/>
                </a:solidFill>
                <a:latin typeface="BIZ UDゴシック" panose="020B0400000000000000" pitchFamily="49" charset="-128"/>
                <a:ea typeface="BIZ UDゴシック" panose="020B0400000000000000" pitchFamily="49" charset="-128"/>
              </a:rPr>
              <a:t>CO₂CO₂</a:t>
            </a:r>
            <a:r>
              <a:rPr kumimoji="1" lang="ja-JP" altLang="en-US" sz="1400" b="1" dirty="0">
                <a:solidFill>
                  <a:schemeClr val="bg1"/>
                </a:solidFill>
                <a:latin typeface="BIZ UDゴシック" panose="020B0400000000000000" pitchFamily="49" charset="-128"/>
                <a:ea typeface="BIZ UDゴシック" panose="020B0400000000000000" pitchFamily="49" charset="-128"/>
              </a:rPr>
              <a:t>ポイント＋付与の実施に向けた社内調整</a:t>
            </a:r>
          </a:p>
        </p:txBody>
      </p:sp>
      <p:sp>
        <p:nvSpPr>
          <p:cNvPr id="66" name="テキスト ボックス 65">
            <a:extLst>
              <a:ext uri="{FF2B5EF4-FFF2-40B4-BE49-F238E27FC236}">
                <a16:creationId xmlns:a16="http://schemas.microsoft.com/office/drawing/2014/main" id="{4593B96D-E101-4D95-B000-D8BB389FD9F0}"/>
              </a:ext>
            </a:extLst>
          </p:cNvPr>
          <p:cNvSpPr txBox="1"/>
          <p:nvPr/>
        </p:nvSpPr>
        <p:spPr>
          <a:xfrm>
            <a:off x="730319" y="5456714"/>
            <a:ext cx="2900010"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a:solidFill>
                  <a:schemeClr val="bg1"/>
                </a:solidFill>
                <a:latin typeface="BIZ UDゴシック" panose="020B0400000000000000" pitchFamily="49" charset="-128"/>
                <a:ea typeface="BIZ UDゴシック" panose="020B0400000000000000" pitchFamily="49" charset="-128"/>
              </a:rPr>
              <a:t>５．消費者・従業員への周知啓発</a:t>
            </a:r>
          </a:p>
        </p:txBody>
      </p:sp>
      <p:sp>
        <p:nvSpPr>
          <p:cNvPr id="67" name="テキスト ボックス 66">
            <a:extLst>
              <a:ext uri="{FF2B5EF4-FFF2-40B4-BE49-F238E27FC236}">
                <a16:creationId xmlns:a16="http://schemas.microsoft.com/office/drawing/2014/main" id="{21F2DC72-7BCA-4987-A4C7-3C12B38B1725}"/>
              </a:ext>
            </a:extLst>
          </p:cNvPr>
          <p:cNvSpPr txBox="1"/>
          <p:nvPr/>
        </p:nvSpPr>
        <p:spPr>
          <a:xfrm>
            <a:off x="730319" y="6603773"/>
            <a:ext cx="2725354" cy="284202"/>
          </a:xfrm>
          <a:prstGeom prst="roundRect">
            <a:avLst>
              <a:gd name="adj" fmla="val 42479"/>
            </a:avLst>
          </a:prstGeom>
          <a:solidFill>
            <a:srgbClr val="33CCFF"/>
          </a:solidFill>
        </p:spPr>
        <p:txBody>
          <a:bodyPr wrap="square" lIns="0" tIns="0" rIns="0" bIns="0" rtlCol="0" anchor="ctr" anchorCtr="0">
            <a:spAutoFit/>
          </a:bodyPr>
          <a:lstStyle/>
          <a:p>
            <a:r>
              <a:rPr kumimoji="1" lang="ja-JP" altLang="en-US" sz="1400" b="1" dirty="0">
                <a:solidFill>
                  <a:schemeClr val="bg1"/>
                </a:solidFill>
                <a:latin typeface="BIZ UDゴシック" panose="020B0400000000000000" pitchFamily="49" charset="-128"/>
                <a:ea typeface="BIZ UDゴシック" panose="020B0400000000000000" pitchFamily="49" charset="-128"/>
              </a:rPr>
              <a:t>６．ポイント付与の開始</a:t>
            </a:r>
          </a:p>
        </p:txBody>
      </p:sp>
    </p:spTree>
    <p:extLst>
      <p:ext uri="{BB962C8B-B14F-4D97-AF65-F5344CB8AC3E}">
        <p14:creationId xmlns:p14="http://schemas.microsoft.com/office/powerpoint/2010/main" val="323540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6C2FD0A2-E369-AC0A-6DCC-D69CB9F8D439}"/>
              </a:ext>
            </a:extLst>
          </p:cNvPr>
          <p:cNvSpPr/>
          <p:nvPr/>
        </p:nvSpPr>
        <p:spPr>
          <a:xfrm>
            <a:off x="434045" y="3264166"/>
            <a:ext cx="9601236" cy="3598250"/>
          </a:xfrm>
          <a:prstGeom prst="roundRect">
            <a:avLst/>
          </a:prstGeom>
          <a:solidFill>
            <a:schemeClr val="bg1"/>
          </a:solidFill>
          <a:ln w="12700">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rgbClr val="FF0000"/>
              </a:solidFill>
            </a:endParaRPr>
          </a:p>
        </p:txBody>
      </p: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(2)</a:t>
            </a:r>
            <a:r>
              <a:rPr lang="ja-JP" altLang="en-US" dirty="0"/>
              <a:t>おおさか</a:t>
            </a:r>
            <a:r>
              <a:rPr lang="en-US" altLang="ja-JP" dirty="0"/>
              <a:t>CO₂CO₂</a:t>
            </a:r>
            <a:r>
              <a:rPr lang="ja-JP" altLang="en-US" dirty="0"/>
              <a:t>ポイント＋付与の対象商品・サービスの考え方</a:t>
            </a:r>
          </a:p>
        </p:txBody>
      </p:sp>
      <p:grpSp>
        <p:nvGrpSpPr>
          <p:cNvPr id="44" name="グループ化 43">
            <a:extLst>
              <a:ext uri="{FF2B5EF4-FFF2-40B4-BE49-F238E27FC236}">
                <a16:creationId xmlns:a16="http://schemas.microsoft.com/office/drawing/2014/main" id="{48F40A79-4C4F-ADF4-B153-C91ECCB584A9}"/>
              </a:ext>
            </a:extLst>
          </p:cNvPr>
          <p:cNvGrpSpPr/>
          <p:nvPr/>
        </p:nvGrpSpPr>
        <p:grpSpPr>
          <a:xfrm>
            <a:off x="780754" y="3481275"/>
            <a:ext cx="3146712" cy="1033751"/>
            <a:chOff x="1272502" y="4504959"/>
            <a:chExt cx="3146712" cy="1278627"/>
          </a:xfrm>
        </p:grpSpPr>
        <p:sp>
          <p:nvSpPr>
            <p:cNvPr id="4" name="テキスト ボックス 16">
              <a:extLst>
                <a:ext uri="{FF2B5EF4-FFF2-40B4-BE49-F238E27FC236}">
                  <a16:creationId xmlns:a16="http://schemas.microsoft.com/office/drawing/2014/main" id="{6F10BD63-51A4-0E15-9802-9416FC050633}"/>
                </a:ext>
              </a:extLst>
            </p:cNvPr>
            <p:cNvSpPr txBox="1"/>
            <p:nvPr/>
          </p:nvSpPr>
          <p:spPr>
            <a:xfrm>
              <a:off x="2929730" y="4817763"/>
              <a:ext cx="1489484" cy="958646"/>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量り売り</a:t>
              </a:r>
              <a:endParaRPr kumimoji="1" lang="en-US" altLang="ja-JP">
                <a:latin typeface="BIZ UDPゴシック" panose="020B0400000000000000" pitchFamily="50" charset="-128"/>
                <a:ea typeface="BIZ UDPゴシック" panose="020B0400000000000000" pitchFamily="50" charset="-128"/>
              </a:endParaRPr>
            </a:p>
            <a:p>
              <a:pPr marL="144000" marR="0" lvl="0" indent="-1440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a:latin typeface="BIZ UDPゴシック" panose="020B0400000000000000" pitchFamily="50" charset="-128"/>
                  <a:ea typeface="BIZ UDPゴシック" panose="020B0400000000000000" pitchFamily="50" charset="-128"/>
                </a:rPr>
                <a:t>ﾏｲ</a:t>
              </a:r>
              <a:r>
                <a:rPr kumimoji="1" lang="ja-JP" altLang="ja-JP">
                  <a:solidFill>
                    <a:schemeClr val="dk1"/>
                  </a:solidFill>
                  <a:effectLst/>
                  <a:latin typeface="BIZ UDPゴシック" panose="020B0400000000000000" pitchFamily="50" charset="-128"/>
                  <a:ea typeface="BIZ UDPゴシック" panose="020B0400000000000000" pitchFamily="50" charset="-128"/>
                  <a:cs typeface="+mn-cs"/>
                </a:rPr>
                <a:t>容器の利用</a:t>
              </a:r>
              <a:endParaRPr lang="ja-JP" altLang="ja-JP">
                <a:effectLst/>
                <a:latin typeface="BIZ UDPゴシック" panose="020B0400000000000000" pitchFamily="50" charset="-128"/>
                <a:ea typeface="BIZ UDPゴシック" panose="020B0400000000000000" pitchFamily="50" charset="-128"/>
              </a:endParaRPr>
            </a:p>
            <a:p>
              <a:pPr marL="144000" marR="0" lvl="0" indent="-1440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ja-JP">
                  <a:solidFill>
                    <a:schemeClr val="dk1"/>
                  </a:solidFill>
                  <a:effectLst/>
                  <a:latin typeface="BIZ UDPゴシック" panose="020B0400000000000000" pitchFamily="50" charset="-128"/>
                  <a:ea typeface="BIZ UDPゴシック" panose="020B0400000000000000" pitchFamily="50" charset="-128"/>
                  <a:cs typeface="+mn-cs"/>
                </a:rPr>
                <a:t>当日消費期限商品の購入</a:t>
              </a:r>
              <a:endParaRPr lang="ja-JP" altLang="ja-JP">
                <a:effectLst/>
                <a:latin typeface="BIZ UDPゴシック" panose="020B0400000000000000" pitchFamily="50" charset="-128"/>
                <a:ea typeface="BIZ UDPゴシック" panose="020B0400000000000000" pitchFamily="50" charset="-128"/>
              </a:endParaRPr>
            </a:p>
          </p:txBody>
        </p:sp>
        <p:sp>
          <p:nvSpPr>
            <p:cNvPr id="6" name="テキスト ボックス 10">
              <a:extLst>
                <a:ext uri="{FF2B5EF4-FFF2-40B4-BE49-F238E27FC236}">
                  <a16:creationId xmlns:a16="http://schemas.microsoft.com/office/drawing/2014/main" id="{B5CC3A49-28E9-C5A9-91A7-34519EA3603C}"/>
                </a:ext>
              </a:extLst>
            </p:cNvPr>
            <p:cNvSpPr txBox="1"/>
            <p:nvPr/>
          </p:nvSpPr>
          <p:spPr>
            <a:xfrm>
              <a:off x="1272502" y="4824940"/>
              <a:ext cx="1657228" cy="958646"/>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地産地消の野菜・肉・魚</a:t>
              </a:r>
              <a:endParaRPr kumimoji="1" lang="en-US" altLang="ja-JP" b="0">
                <a:latin typeface="BIZ UDPゴシック" panose="020B0400000000000000" pitchFamily="50" charset="-128"/>
                <a:ea typeface="BIZ UDPゴシック" panose="020B0400000000000000" pitchFamily="50" charset="-128"/>
              </a:endParaRPr>
            </a:p>
            <a:p>
              <a:pPr marL="144000" marR="0" lvl="0" indent="-1440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ja-JP" b="0">
                  <a:solidFill>
                    <a:schemeClr val="dk1"/>
                  </a:solidFill>
                  <a:effectLst/>
                  <a:latin typeface="BIZ UDPゴシック" panose="020B0400000000000000" pitchFamily="50" charset="-128"/>
                  <a:ea typeface="BIZ UDPゴシック" panose="020B0400000000000000" pitchFamily="50" charset="-128"/>
                  <a:cs typeface="+mn-cs"/>
                </a:rPr>
                <a:t>地産地消食材を使用又は店内加工した惣菜</a:t>
              </a:r>
              <a:endParaRPr lang="ja-JP" altLang="ja-JP" b="0">
                <a:effectLst/>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endParaRPr kumimoji="1" lang="ja-JP" altLang="en-US" b="0">
                <a:latin typeface="BIZ UDPゴシック" panose="020B0400000000000000" pitchFamily="50" charset="-128"/>
                <a:ea typeface="BIZ UDPゴシック" panose="020B0400000000000000" pitchFamily="50" charset="-128"/>
              </a:endParaRPr>
            </a:p>
          </p:txBody>
        </p:sp>
        <p:sp>
          <p:nvSpPr>
            <p:cNvPr id="13" name="テキスト ボックス 17">
              <a:extLst>
                <a:ext uri="{FF2B5EF4-FFF2-40B4-BE49-F238E27FC236}">
                  <a16:creationId xmlns:a16="http://schemas.microsoft.com/office/drawing/2014/main" id="{D925D48B-C4F2-8B24-7210-D488834CFEF2}"/>
                </a:ext>
              </a:extLst>
            </p:cNvPr>
            <p:cNvSpPr txBox="1"/>
            <p:nvPr/>
          </p:nvSpPr>
          <p:spPr>
            <a:xfrm>
              <a:off x="2410184" y="4504959"/>
              <a:ext cx="828000" cy="28083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生鮮品等</a:t>
              </a:r>
            </a:p>
          </p:txBody>
        </p:sp>
      </p:grpSp>
      <p:grpSp>
        <p:nvGrpSpPr>
          <p:cNvPr id="45" name="グループ化 44">
            <a:extLst>
              <a:ext uri="{FF2B5EF4-FFF2-40B4-BE49-F238E27FC236}">
                <a16:creationId xmlns:a16="http://schemas.microsoft.com/office/drawing/2014/main" id="{5892EE27-F6E6-1A60-B3BC-A8938339B74A}"/>
              </a:ext>
            </a:extLst>
          </p:cNvPr>
          <p:cNvGrpSpPr/>
          <p:nvPr/>
        </p:nvGrpSpPr>
        <p:grpSpPr>
          <a:xfrm>
            <a:off x="552479" y="4573955"/>
            <a:ext cx="3267635" cy="972749"/>
            <a:chOff x="728368" y="5919010"/>
            <a:chExt cx="3267635" cy="910742"/>
          </a:xfrm>
        </p:grpSpPr>
        <p:sp>
          <p:nvSpPr>
            <p:cNvPr id="17" name="テキスト ボックス 16">
              <a:extLst>
                <a:ext uri="{FF2B5EF4-FFF2-40B4-BE49-F238E27FC236}">
                  <a16:creationId xmlns:a16="http://schemas.microsoft.com/office/drawing/2014/main" id="{240D4875-04AF-F06B-165E-34504D95BB2D}"/>
                </a:ext>
              </a:extLst>
            </p:cNvPr>
            <p:cNvSpPr txBox="1"/>
            <p:nvPr/>
          </p:nvSpPr>
          <p:spPr>
            <a:xfrm>
              <a:off x="2422954" y="6135220"/>
              <a:ext cx="1573049" cy="694532"/>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てまえどり</a:t>
              </a:r>
              <a:endParaRPr kumimoji="1" lang="en-US" altLang="ja-JP">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ﾏｲﾎﾞﾄﾙ・ﾏｲ容器の利用、ｶﾄﾗﾘｰ辞退</a:t>
              </a:r>
              <a:endParaRPr lang="ja-JP" altLang="ja-JP">
                <a:effectLst/>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包装の断り</a:t>
              </a:r>
              <a:endParaRPr kumimoji="1" lang="en-US" altLang="ja-JP">
                <a:latin typeface="BIZ UDPゴシック" panose="020B0400000000000000" pitchFamily="50" charset="-128"/>
                <a:ea typeface="BIZ UDPゴシック" panose="020B0400000000000000" pitchFamily="50" charset="-128"/>
              </a:endParaRPr>
            </a:p>
          </p:txBody>
        </p:sp>
        <p:sp>
          <p:nvSpPr>
            <p:cNvPr id="18" name="テキスト ボックス 10">
              <a:extLst>
                <a:ext uri="{FF2B5EF4-FFF2-40B4-BE49-F238E27FC236}">
                  <a16:creationId xmlns:a16="http://schemas.microsoft.com/office/drawing/2014/main" id="{CEBD25EA-7186-01F2-3DE1-9F9AB5EF78B7}"/>
                </a:ext>
              </a:extLst>
            </p:cNvPr>
            <p:cNvSpPr txBox="1"/>
            <p:nvPr/>
          </p:nvSpPr>
          <p:spPr>
            <a:xfrm>
              <a:off x="728368" y="6135220"/>
              <a:ext cx="1692000" cy="694532"/>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個包装していないお菓子</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代替肉製品、昆虫食製品</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ﾗﾍﾞﾙﾚｽの</a:t>
              </a:r>
              <a:r>
                <a:rPr kumimoji="1" lang="en-US" altLang="ja-JP" b="0">
                  <a:latin typeface="BIZ UDPゴシック" panose="020B0400000000000000" pitchFamily="50" charset="-128"/>
                  <a:ea typeface="BIZ UDPゴシック" panose="020B0400000000000000" pitchFamily="50" charset="-128"/>
                </a:rPr>
                <a:t>PET</a:t>
              </a:r>
              <a:r>
                <a:rPr kumimoji="1" lang="ja-JP" altLang="en-US" b="0">
                  <a:latin typeface="BIZ UDPゴシック" panose="020B0400000000000000" pitchFamily="50" charset="-128"/>
                  <a:ea typeface="BIZ UDPゴシック" panose="020B0400000000000000" pitchFamily="50" charset="-128"/>
                </a:rPr>
                <a:t>飲料水</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ﾘｻｲｸﾙ素材の容器</a:t>
              </a:r>
              <a:r>
                <a:rPr kumimoji="1" lang="ja-JP" altLang="en-US">
                  <a:latin typeface="BIZ UDPゴシック" panose="020B0400000000000000" pitchFamily="50" charset="-128"/>
                  <a:ea typeface="BIZ UDPゴシック" panose="020B0400000000000000" pitchFamily="50" charset="-128"/>
                </a:rPr>
                <a:t>等</a:t>
              </a:r>
              <a:endParaRPr kumimoji="1" lang="ja-JP" altLang="en-US" b="0">
                <a:latin typeface="BIZ UDPゴシック" panose="020B0400000000000000" pitchFamily="50" charset="-128"/>
                <a:ea typeface="BIZ UDPゴシック" panose="020B0400000000000000" pitchFamily="50" charset="-128"/>
              </a:endParaRPr>
            </a:p>
          </p:txBody>
        </p:sp>
        <p:sp>
          <p:nvSpPr>
            <p:cNvPr id="19" name="テキスト ボックス 17">
              <a:extLst>
                <a:ext uri="{FF2B5EF4-FFF2-40B4-BE49-F238E27FC236}">
                  <a16:creationId xmlns:a16="http://schemas.microsoft.com/office/drawing/2014/main" id="{7AC8DB88-5E36-D92F-D029-4B90300D5BD8}"/>
                </a:ext>
              </a:extLst>
            </p:cNvPr>
            <p:cNvSpPr txBox="1"/>
            <p:nvPr/>
          </p:nvSpPr>
          <p:spPr>
            <a:xfrm>
              <a:off x="1865793" y="5919010"/>
              <a:ext cx="828000" cy="205283"/>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加工</a:t>
              </a:r>
              <a:r>
                <a:rPr kumimoji="1" lang="ja-JP" altLang="en-US" sz="1050">
                  <a:solidFill>
                    <a:schemeClr val="tx1">
                      <a:lumMod val="75000"/>
                      <a:lumOff val="25000"/>
                    </a:schemeClr>
                  </a:solidFill>
                  <a:latin typeface="BIZ UDPゴシック" panose="020B0400000000000000" pitchFamily="50" charset="-128"/>
                  <a:ea typeface="BIZ UDPゴシック" panose="020B0400000000000000" pitchFamily="50" charset="-128"/>
                </a:rPr>
                <a:t>食品</a:t>
              </a:r>
              <a:endPar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grpSp>
        <p:nvGrpSpPr>
          <p:cNvPr id="50" name="グループ化 49">
            <a:extLst>
              <a:ext uri="{FF2B5EF4-FFF2-40B4-BE49-F238E27FC236}">
                <a16:creationId xmlns:a16="http://schemas.microsoft.com/office/drawing/2014/main" id="{400EA825-7A3A-B3B0-0F96-949C2378D6C6}"/>
              </a:ext>
            </a:extLst>
          </p:cNvPr>
          <p:cNvGrpSpPr/>
          <p:nvPr/>
        </p:nvGrpSpPr>
        <p:grpSpPr>
          <a:xfrm>
            <a:off x="4092632" y="3482612"/>
            <a:ext cx="2811395" cy="1209423"/>
            <a:chOff x="5004533" y="4793166"/>
            <a:chExt cx="2507134" cy="1209423"/>
          </a:xfrm>
        </p:grpSpPr>
        <p:sp>
          <p:nvSpPr>
            <p:cNvPr id="20" name="テキスト ボックス 19">
              <a:extLst>
                <a:ext uri="{FF2B5EF4-FFF2-40B4-BE49-F238E27FC236}">
                  <a16:creationId xmlns:a16="http://schemas.microsoft.com/office/drawing/2014/main" id="{ED40DB13-0122-1C09-3CD2-6FF6145F6F02}"/>
                </a:ext>
              </a:extLst>
            </p:cNvPr>
            <p:cNvSpPr txBox="1"/>
            <p:nvPr/>
          </p:nvSpPr>
          <p:spPr>
            <a:xfrm>
              <a:off x="6272331" y="5021871"/>
              <a:ext cx="1239336" cy="972201"/>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量り売り</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容器の返却・回収ﾎﾞｯｸｽへの持込み</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傘ｼｪｱﾘﾝｸﾞ</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p:txBody>
        </p:sp>
        <p:sp>
          <p:nvSpPr>
            <p:cNvPr id="21" name="テキスト ボックス 10">
              <a:extLst>
                <a:ext uri="{FF2B5EF4-FFF2-40B4-BE49-F238E27FC236}">
                  <a16:creationId xmlns:a16="http://schemas.microsoft.com/office/drawing/2014/main" id="{666E13D9-E0F3-CE9B-03F3-F8E1B23633FA}"/>
                </a:ext>
              </a:extLst>
            </p:cNvPr>
            <p:cNvSpPr txBox="1"/>
            <p:nvPr/>
          </p:nvSpPr>
          <p:spPr>
            <a:xfrm>
              <a:off x="5004533" y="5030388"/>
              <a:ext cx="1276629" cy="972201"/>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詰め替え製品</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使い捨てでない製品</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再生紙ﾄｲﾚｯﾄﾍﾟｰﾊﾟｰ</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植物油ｲﾝｷ使用ﾊﾟｯｹｰｼﾞ製品</a:t>
              </a:r>
            </a:p>
          </p:txBody>
        </p:sp>
        <p:sp>
          <p:nvSpPr>
            <p:cNvPr id="22" name="テキスト ボックス 17">
              <a:extLst>
                <a:ext uri="{FF2B5EF4-FFF2-40B4-BE49-F238E27FC236}">
                  <a16:creationId xmlns:a16="http://schemas.microsoft.com/office/drawing/2014/main" id="{F3D1BB89-673E-AAC1-E6A2-0CE55F0B775D}"/>
                </a:ext>
              </a:extLst>
            </p:cNvPr>
            <p:cNvSpPr txBox="1"/>
            <p:nvPr/>
          </p:nvSpPr>
          <p:spPr>
            <a:xfrm>
              <a:off x="5845976" y="4793166"/>
              <a:ext cx="828000" cy="21600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日用品</a:t>
              </a:r>
            </a:p>
          </p:txBody>
        </p:sp>
      </p:grpSp>
      <p:grpSp>
        <p:nvGrpSpPr>
          <p:cNvPr id="51" name="グループ化 50">
            <a:extLst>
              <a:ext uri="{FF2B5EF4-FFF2-40B4-BE49-F238E27FC236}">
                <a16:creationId xmlns:a16="http://schemas.microsoft.com/office/drawing/2014/main" id="{8112F978-6E2F-9F42-9A74-4731A20D8854}"/>
              </a:ext>
            </a:extLst>
          </p:cNvPr>
          <p:cNvGrpSpPr/>
          <p:nvPr/>
        </p:nvGrpSpPr>
        <p:grpSpPr>
          <a:xfrm>
            <a:off x="3910994" y="4776063"/>
            <a:ext cx="2100019" cy="706002"/>
            <a:chOff x="3914876" y="5708818"/>
            <a:chExt cx="1922895" cy="610191"/>
          </a:xfrm>
        </p:grpSpPr>
        <p:sp>
          <p:nvSpPr>
            <p:cNvPr id="24" name="テキスト ボックス 10">
              <a:extLst>
                <a:ext uri="{FF2B5EF4-FFF2-40B4-BE49-F238E27FC236}">
                  <a16:creationId xmlns:a16="http://schemas.microsoft.com/office/drawing/2014/main" id="{198B4C35-F10B-E102-B3FF-393360EE0540}"/>
                </a:ext>
              </a:extLst>
            </p:cNvPr>
            <p:cNvSpPr txBox="1"/>
            <p:nvPr/>
          </p:nvSpPr>
          <p:spPr>
            <a:xfrm>
              <a:off x="3914876" y="5915012"/>
              <a:ext cx="1922895" cy="403997"/>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詰め替え製品</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ｻｽﾃｨﾅﾌﾞﾙｺｽﾒｱﾜｰﾄﾞ等の受賞品</a:t>
              </a:r>
            </a:p>
          </p:txBody>
        </p:sp>
        <p:sp>
          <p:nvSpPr>
            <p:cNvPr id="25" name="テキスト ボックス 17">
              <a:extLst>
                <a:ext uri="{FF2B5EF4-FFF2-40B4-BE49-F238E27FC236}">
                  <a16:creationId xmlns:a16="http://schemas.microsoft.com/office/drawing/2014/main" id="{2D53773A-8CF5-0B5D-77C7-C01CB24A2527}"/>
                </a:ext>
              </a:extLst>
            </p:cNvPr>
            <p:cNvSpPr txBox="1"/>
            <p:nvPr/>
          </p:nvSpPr>
          <p:spPr>
            <a:xfrm>
              <a:off x="4550618" y="5708818"/>
              <a:ext cx="720000" cy="21600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化粧品</a:t>
              </a:r>
            </a:p>
          </p:txBody>
        </p:sp>
      </p:grpSp>
      <p:grpSp>
        <p:nvGrpSpPr>
          <p:cNvPr id="49" name="グループ化 48">
            <a:extLst>
              <a:ext uri="{FF2B5EF4-FFF2-40B4-BE49-F238E27FC236}">
                <a16:creationId xmlns:a16="http://schemas.microsoft.com/office/drawing/2014/main" id="{1E43A938-338C-EC76-9A28-C482532C7DB7}"/>
              </a:ext>
            </a:extLst>
          </p:cNvPr>
          <p:cNvGrpSpPr/>
          <p:nvPr/>
        </p:nvGrpSpPr>
        <p:grpSpPr>
          <a:xfrm>
            <a:off x="584695" y="5668601"/>
            <a:ext cx="2955413" cy="849427"/>
            <a:chOff x="3922047" y="5592269"/>
            <a:chExt cx="2955413" cy="849427"/>
          </a:xfrm>
        </p:grpSpPr>
        <p:sp>
          <p:nvSpPr>
            <p:cNvPr id="26" name="テキスト ボックス 25">
              <a:extLst>
                <a:ext uri="{FF2B5EF4-FFF2-40B4-BE49-F238E27FC236}">
                  <a16:creationId xmlns:a16="http://schemas.microsoft.com/office/drawing/2014/main" id="{97D77EFD-B688-4120-7E0D-243EB73AE57E}"/>
                </a:ext>
              </a:extLst>
            </p:cNvPr>
            <p:cNvSpPr txBox="1"/>
            <p:nvPr/>
          </p:nvSpPr>
          <p:spPr>
            <a:xfrm>
              <a:off x="5244117" y="5853331"/>
              <a:ext cx="1633343" cy="588365"/>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不要な衣料品の回収ﾎﾞｯｸｽへの持込み</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ｸﾘｰﾆﾝｸﾞﾊﾝｶﾞｰ</a:t>
              </a: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の持込み</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p:txBody>
        </p:sp>
        <p:sp>
          <p:nvSpPr>
            <p:cNvPr id="27" name="テキスト ボックス 10">
              <a:extLst>
                <a:ext uri="{FF2B5EF4-FFF2-40B4-BE49-F238E27FC236}">
                  <a16:creationId xmlns:a16="http://schemas.microsoft.com/office/drawing/2014/main" id="{D22F41E9-98EB-3E7A-9BCA-5D28A30C2801}"/>
                </a:ext>
              </a:extLst>
            </p:cNvPr>
            <p:cNvSpPr txBox="1"/>
            <p:nvPr/>
          </p:nvSpPr>
          <p:spPr>
            <a:xfrm>
              <a:off x="3922047" y="5844100"/>
              <a:ext cx="1329444" cy="597595"/>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ﾘｻｲｸﾙ素材やｵｰｶﾞﾆｯｸ</a:t>
              </a:r>
              <a:r>
                <a:rPr kumimoji="1" lang="en-US" altLang="ja-JP" b="0">
                  <a:latin typeface="BIZ UDPゴシック" panose="020B0400000000000000" pitchFamily="50" charset="-128"/>
                  <a:ea typeface="BIZ UDPゴシック" panose="020B0400000000000000" pitchFamily="50" charset="-128"/>
                </a:rPr>
                <a:t>100</a:t>
              </a:r>
              <a:r>
                <a:rPr kumimoji="1" lang="ja-JP" altLang="en-US" b="0">
                  <a:latin typeface="BIZ UDPゴシック" panose="020B0400000000000000" pitchFamily="50" charset="-128"/>
                  <a:ea typeface="BIZ UDPゴシック" panose="020B0400000000000000" pitchFamily="50" charset="-128"/>
                </a:rPr>
                <a:t>％の服</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ﾘﾕｰｽ品</a:t>
              </a:r>
            </a:p>
          </p:txBody>
        </p:sp>
        <p:sp>
          <p:nvSpPr>
            <p:cNvPr id="28" name="テキスト ボックス 17">
              <a:extLst>
                <a:ext uri="{FF2B5EF4-FFF2-40B4-BE49-F238E27FC236}">
                  <a16:creationId xmlns:a16="http://schemas.microsoft.com/office/drawing/2014/main" id="{AF7246F2-D1FA-6FE3-622F-D80361C0246B}"/>
                </a:ext>
              </a:extLst>
            </p:cNvPr>
            <p:cNvSpPr txBox="1"/>
            <p:nvPr/>
          </p:nvSpPr>
          <p:spPr>
            <a:xfrm>
              <a:off x="4809725" y="5592269"/>
              <a:ext cx="828000" cy="21600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衣料品</a:t>
              </a:r>
            </a:p>
          </p:txBody>
        </p:sp>
      </p:grpSp>
      <p:grpSp>
        <p:nvGrpSpPr>
          <p:cNvPr id="48" name="グループ化 47">
            <a:extLst>
              <a:ext uri="{FF2B5EF4-FFF2-40B4-BE49-F238E27FC236}">
                <a16:creationId xmlns:a16="http://schemas.microsoft.com/office/drawing/2014/main" id="{0E4B6B45-7106-0E41-E2D5-E9634E50860D}"/>
              </a:ext>
            </a:extLst>
          </p:cNvPr>
          <p:cNvGrpSpPr/>
          <p:nvPr/>
        </p:nvGrpSpPr>
        <p:grpSpPr>
          <a:xfrm>
            <a:off x="4219787" y="5725264"/>
            <a:ext cx="1279182" cy="774393"/>
            <a:chOff x="7809914" y="5453407"/>
            <a:chExt cx="1279182" cy="774393"/>
          </a:xfrm>
        </p:grpSpPr>
        <p:sp>
          <p:nvSpPr>
            <p:cNvPr id="30" name="テキスト ボックス 10">
              <a:extLst>
                <a:ext uri="{FF2B5EF4-FFF2-40B4-BE49-F238E27FC236}">
                  <a16:creationId xmlns:a16="http://schemas.microsoft.com/office/drawing/2014/main" id="{087F19B0-5F60-1663-784B-A6F7FAA57FCF}"/>
                </a:ext>
              </a:extLst>
            </p:cNvPr>
            <p:cNvSpPr txBox="1"/>
            <p:nvPr/>
          </p:nvSpPr>
          <p:spPr>
            <a:xfrm>
              <a:off x="7809914" y="5687800"/>
              <a:ext cx="1279182" cy="540000"/>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省エネラベルの星が多い電化製品、</a:t>
              </a:r>
              <a:r>
                <a:rPr kumimoji="1" lang="en-US" altLang="ja-JP" b="0">
                  <a:latin typeface="BIZ UDPゴシック" panose="020B0400000000000000" pitchFamily="50" charset="-128"/>
                  <a:ea typeface="BIZ UDPゴシック" panose="020B0400000000000000" pitchFamily="50" charset="-128"/>
                </a:rPr>
                <a:t>LED</a:t>
              </a:r>
              <a:r>
                <a:rPr kumimoji="1" lang="ja-JP" altLang="en-US" b="0">
                  <a:latin typeface="BIZ UDPゴシック" panose="020B0400000000000000" pitchFamily="50" charset="-128"/>
                  <a:ea typeface="BIZ UDPゴシック" panose="020B0400000000000000" pitchFamily="50" charset="-128"/>
                </a:rPr>
                <a:t>照明</a:t>
              </a:r>
            </a:p>
          </p:txBody>
        </p:sp>
        <p:sp>
          <p:nvSpPr>
            <p:cNvPr id="31" name="テキスト ボックス 17">
              <a:extLst>
                <a:ext uri="{FF2B5EF4-FFF2-40B4-BE49-F238E27FC236}">
                  <a16:creationId xmlns:a16="http://schemas.microsoft.com/office/drawing/2014/main" id="{56C29182-84FE-F13A-0860-18CDB12CBA75}"/>
                </a:ext>
              </a:extLst>
            </p:cNvPr>
            <p:cNvSpPr txBox="1"/>
            <p:nvPr/>
          </p:nvSpPr>
          <p:spPr>
            <a:xfrm>
              <a:off x="8068671" y="5453407"/>
              <a:ext cx="828000" cy="21600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電化製品</a:t>
              </a:r>
            </a:p>
          </p:txBody>
        </p:sp>
      </p:grpSp>
      <p:grpSp>
        <p:nvGrpSpPr>
          <p:cNvPr id="46" name="グループ化 45">
            <a:extLst>
              <a:ext uri="{FF2B5EF4-FFF2-40B4-BE49-F238E27FC236}">
                <a16:creationId xmlns:a16="http://schemas.microsoft.com/office/drawing/2014/main" id="{0BB6AE6B-BF35-0087-1E9C-037AB1081990}"/>
              </a:ext>
            </a:extLst>
          </p:cNvPr>
          <p:cNvGrpSpPr/>
          <p:nvPr/>
        </p:nvGrpSpPr>
        <p:grpSpPr>
          <a:xfrm>
            <a:off x="6129689" y="4867552"/>
            <a:ext cx="3072574" cy="844305"/>
            <a:chOff x="1440329" y="6263796"/>
            <a:chExt cx="3072574" cy="844305"/>
          </a:xfrm>
        </p:grpSpPr>
        <p:sp>
          <p:nvSpPr>
            <p:cNvPr id="32" name="テキスト ボックス 31">
              <a:extLst>
                <a:ext uri="{FF2B5EF4-FFF2-40B4-BE49-F238E27FC236}">
                  <a16:creationId xmlns:a16="http://schemas.microsoft.com/office/drawing/2014/main" id="{E5FE4A4E-4F35-512E-AFF7-E691C2529A5F}"/>
                </a:ext>
              </a:extLst>
            </p:cNvPr>
            <p:cNvSpPr txBox="1"/>
            <p:nvPr/>
          </p:nvSpPr>
          <p:spPr>
            <a:xfrm>
              <a:off x="2412884" y="6534992"/>
              <a:ext cx="2100019" cy="573109"/>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紙ストローの利用</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食べきり</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食べ残しのﾏｲ容器での持ち帰り</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p:txBody>
        </p:sp>
        <p:sp>
          <p:nvSpPr>
            <p:cNvPr id="33" name="テキスト ボックス 10">
              <a:extLst>
                <a:ext uri="{FF2B5EF4-FFF2-40B4-BE49-F238E27FC236}">
                  <a16:creationId xmlns:a16="http://schemas.microsoft.com/office/drawing/2014/main" id="{6B5D602E-D303-36A3-D450-E9C596D32C4A}"/>
                </a:ext>
              </a:extLst>
            </p:cNvPr>
            <p:cNvSpPr txBox="1"/>
            <p:nvPr/>
          </p:nvSpPr>
          <p:spPr>
            <a:xfrm>
              <a:off x="1440329" y="6541251"/>
              <a:ext cx="972555" cy="566850"/>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dirty="0">
                  <a:latin typeface="BIZ UDPゴシック" panose="020B0400000000000000" pitchFamily="50" charset="-128"/>
                  <a:ea typeface="BIZ UDPゴシック" panose="020B0400000000000000" pitchFamily="50" charset="-128"/>
                </a:rPr>
                <a:t>地元産の食材メニュー</a:t>
              </a:r>
            </a:p>
          </p:txBody>
        </p:sp>
        <p:sp>
          <p:nvSpPr>
            <p:cNvPr id="34" name="テキスト ボックス 17">
              <a:extLst>
                <a:ext uri="{FF2B5EF4-FFF2-40B4-BE49-F238E27FC236}">
                  <a16:creationId xmlns:a16="http://schemas.microsoft.com/office/drawing/2014/main" id="{FFBA0809-A1BE-1EE6-D6F4-4DDBDF9E1265}"/>
                </a:ext>
              </a:extLst>
            </p:cNvPr>
            <p:cNvSpPr txBox="1"/>
            <p:nvPr/>
          </p:nvSpPr>
          <p:spPr>
            <a:xfrm>
              <a:off x="2181204" y="6263796"/>
              <a:ext cx="972554" cy="227389"/>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外食・飲食</a:t>
              </a:r>
            </a:p>
          </p:txBody>
        </p:sp>
      </p:grpSp>
      <p:grpSp>
        <p:nvGrpSpPr>
          <p:cNvPr id="53" name="グループ化 52">
            <a:extLst>
              <a:ext uri="{FF2B5EF4-FFF2-40B4-BE49-F238E27FC236}">
                <a16:creationId xmlns:a16="http://schemas.microsoft.com/office/drawing/2014/main" id="{46D37FEC-D2C7-0C8D-9296-F918BFE38EE7}"/>
              </a:ext>
            </a:extLst>
          </p:cNvPr>
          <p:cNvGrpSpPr/>
          <p:nvPr/>
        </p:nvGrpSpPr>
        <p:grpSpPr>
          <a:xfrm>
            <a:off x="6483503" y="5772781"/>
            <a:ext cx="2510606" cy="1069475"/>
            <a:chOff x="5731766" y="5511326"/>
            <a:chExt cx="2510606" cy="1069475"/>
          </a:xfrm>
        </p:grpSpPr>
        <p:sp>
          <p:nvSpPr>
            <p:cNvPr id="35" name="テキスト ボックス 34">
              <a:extLst>
                <a:ext uri="{FF2B5EF4-FFF2-40B4-BE49-F238E27FC236}">
                  <a16:creationId xmlns:a16="http://schemas.microsoft.com/office/drawing/2014/main" id="{F005CB88-E015-9EB1-B7E4-D2A052AE8C37}"/>
                </a:ext>
              </a:extLst>
            </p:cNvPr>
            <p:cNvSpPr txBox="1"/>
            <p:nvPr/>
          </p:nvSpPr>
          <p:spPr>
            <a:xfrm>
              <a:off x="7294430" y="5833082"/>
              <a:ext cx="947942" cy="745750"/>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dirty="0">
                  <a:latin typeface="BIZ UDPゴシック" panose="020B0400000000000000" pitchFamily="50" charset="-128"/>
                  <a:ea typeface="BIZ UDPゴシック" panose="020B0400000000000000" pitchFamily="50" charset="-128"/>
                </a:rPr>
                <a:t>車から鉄道への転換</a:t>
              </a:r>
              <a:endParaRPr kumimoji="1" lang="en-US" altLang="ja-JP"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dirty="0">
                <a:solidFill>
                  <a:schemeClr val="dk1"/>
                </a:solidFill>
                <a:effectLst/>
                <a:latin typeface="BIZ UDPゴシック" panose="020B0400000000000000" pitchFamily="50" charset="-128"/>
                <a:ea typeface="BIZ UDPゴシック" panose="020B0400000000000000" pitchFamily="50" charset="-128"/>
                <a:cs typeface="+mn-cs"/>
              </a:endParaRPr>
            </a:p>
          </p:txBody>
        </p:sp>
        <p:sp>
          <p:nvSpPr>
            <p:cNvPr id="36" name="テキスト ボックス 10">
              <a:extLst>
                <a:ext uri="{FF2B5EF4-FFF2-40B4-BE49-F238E27FC236}">
                  <a16:creationId xmlns:a16="http://schemas.microsoft.com/office/drawing/2014/main" id="{86B8EF8A-F31D-5286-D663-3F40D75B2D86}"/>
                </a:ext>
              </a:extLst>
            </p:cNvPr>
            <p:cNvSpPr txBox="1"/>
            <p:nvPr/>
          </p:nvSpPr>
          <p:spPr>
            <a:xfrm>
              <a:off x="5731766" y="5833082"/>
              <a:ext cx="1564404" cy="747719"/>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公共交通</a:t>
              </a:r>
              <a:r>
                <a:rPr kumimoji="1" lang="en-US" altLang="ja-JP">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電車・バス</a:t>
              </a:r>
              <a:r>
                <a:rPr kumimoji="1" lang="en-US" altLang="ja-JP">
                  <a:latin typeface="BIZ UDPゴシック" panose="020B0400000000000000" pitchFamily="50" charset="-128"/>
                  <a:ea typeface="BIZ UDPゴシック" panose="020B0400000000000000" pitchFamily="50" charset="-128"/>
                </a:rPr>
                <a:t>)</a:t>
              </a:r>
            </a:p>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電動</a:t>
              </a:r>
              <a:r>
                <a:rPr kumimoji="1" lang="ja-JP" altLang="en-US">
                  <a:latin typeface="BIZ UDPゴシック" panose="020B0400000000000000" pitchFamily="50" charset="-128"/>
                  <a:ea typeface="BIZ UDPゴシック" panose="020B0400000000000000" pitchFamily="50" charset="-128"/>
                </a:rPr>
                <a:t>車</a:t>
              </a:r>
              <a:r>
                <a:rPr kumimoji="1" lang="en-US" altLang="ja-JP" b="0">
                  <a:latin typeface="BIZ UDPゴシック" panose="020B0400000000000000" pitchFamily="50" charset="-128"/>
                  <a:ea typeface="BIZ UDPゴシック" panose="020B0400000000000000" pitchFamily="50" charset="-128"/>
                </a:rPr>
                <a:t>(EV</a:t>
              </a:r>
              <a:r>
                <a:rPr kumimoji="1" lang="ja-JP" altLang="en-US" b="0">
                  <a:latin typeface="BIZ UDPゴシック" panose="020B0400000000000000" pitchFamily="50" charset="-128"/>
                  <a:ea typeface="BIZ UDPゴシック" panose="020B0400000000000000" pitchFamily="50" charset="-128"/>
                </a:rPr>
                <a:t>等）</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カーシェア</a:t>
              </a:r>
              <a:endParaRPr kumimoji="1" lang="en-US" altLang="ja-JP" b="0">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鉄道利用の旅行</a:t>
              </a:r>
              <a:endParaRPr kumimoji="1" lang="ja-JP" altLang="en-US" b="0">
                <a:latin typeface="BIZ UDPゴシック" panose="020B0400000000000000" pitchFamily="50" charset="-128"/>
                <a:ea typeface="BIZ UDPゴシック" panose="020B0400000000000000" pitchFamily="50" charset="-128"/>
              </a:endParaRPr>
            </a:p>
          </p:txBody>
        </p:sp>
        <p:sp>
          <p:nvSpPr>
            <p:cNvPr id="37" name="テキスト ボックス 17">
              <a:extLst>
                <a:ext uri="{FF2B5EF4-FFF2-40B4-BE49-F238E27FC236}">
                  <a16:creationId xmlns:a16="http://schemas.microsoft.com/office/drawing/2014/main" id="{C91A8AA5-97E3-D4E7-88C5-FFD389FC569B}"/>
                </a:ext>
              </a:extLst>
            </p:cNvPr>
            <p:cNvSpPr txBox="1"/>
            <p:nvPr/>
          </p:nvSpPr>
          <p:spPr>
            <a:xfrm>
              <a:off x="6595166" y="5511326"/>
              <a:ext cx="1340183" cy="262312"/>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移動・輸送・旅行</a:t>
              </a:r>
            </a:p>
          </p:txBody>
        </p:sp>
      </p:grpSp>
      <p:grpSp>
        <p:nvGrpSpPr>
          <p:cNvPr id="47" name="グループ化 46">
            <a:extLst>
              <a:ext uri="{FF2B5EF4-FFF2-40B4-BE49-F238E27FC236}">
                <a16:creationId xmlns:a16="http://schemas.microsoft.com/office/drawing/2014/main" id="{ECC02E8B-9529-AB20-15D8-9ECEB99BD2F1}"/>
              </a:ext>
            </a:extLst>
          </p:cNvPr>
          <p:cNvGrpSpPr/>
          <p:nvPr/>
        </p:nvGrpSpPr>
        <p:grpSpPr>
          <a:xfrm>
            <a:off x="7272990" y="4092377"/>
            <a:ext cx="2653572" cy="747147"/>
            <a:chOff x="7009459" y="5959319"/>
            <a:chExt cx="2653572" cy="747147"/>
          </a:xfrm>
        </p:grpSpPr>
        <p:sp>
          <p:nvSpPr>
            <p:cNvPr id="38" name="テキスト ボックス 37">
              <a:extLst>
                <a:ext uri="{FF2B5EF4-FFF2-40B4-BE49-F238E27FC236}">
                  <a16:creationId xmlns:a16="http://schemas.microsoft.com/office/drawing/2014/main" id="{D9138D0A-1ED2-02C7-4BEA-9CE6FD4704EC}"/>
                </a:ext>
              </a:extLst>
            </p:cNvPr>
            <p:cNvSpPr txBox="1"/>
            <p:nvPr/>
          </p:nvSpPr>
          <p:spPr>
            <a:xfrm>
              <a:off x="8264637" y="6249193"/>
              <a:ext cx="1398394" cy="457273"/>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a:solidFill>
                    <a:schemeClr val="dk1"/>
                  </a:solidFill>
                  <a:effectLst/>
                  <a:latin typeface="BIZ UDPゴシック" panose="020B0400000000000000" pitchFamily="50" charset="-128"/>
                  <a:ea typeface="BIZ UDPゴシック" panose="020B0400000000000000" pitchFamily="50" charset="-128"/>
                  <a:cs typeface="+mn-cs"/>
                </a:rPr>
                <a:t>アメニティやリネン類交換・清掃の断り</a:t>
              </a:r>
              <a:endParaRPr kumimoji="1" lang="en-US" altLang="ja-JP">
                <a:solidFill>
                  <a:schemeClr val="dk1"/>
                </a:solidFill>
                <a:effectLst/>
                <a:latin typeface="BIZ UDPゴシック" panose="020B0400000000000000" pitchFamily="50" charset="-128"/>
                <a:ea typeface="BIZ UDPゴシック" panose="020B0400000000000000" pitchFamily="50" charset="-128"/>
                <a:cs typeface="+mn-cs"/>
              </a:endParaRPr>
            </a:p>
          </p:txBody>
        </p:sp>
        <p:sp>
          <p:nvSpPr>
            <p:cNvPr id="39" name="テキスト ボックス 10">
              <a:extLst>
                <a:ext uri="{FF2B5EF4-FFF2-40B4-BE49-F238E27FC236}">
                  <a16:creationId xmlns:a16="http://schemas.microsoft.com/office/drawing/2014/main" id="{3F36276D-09A3-8D35-1F03-EC4373710FEF}"/>
                </a:ext>
              </a:extLst>
            </p:cNvPr>
            <p:cNvSpPr txBox="1"/>
            <p:nvPr/>
          </p:nvSpPr>
          <p:spPr>
            <a:xfrm>
              <a:off x="7009459" y="6250355"/>
              <a:ext cx="1261152" cy="456111"/>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en-US" altLang="ja-JP" b="0">
                  <a:latin typeface="BIZ UDPゴシック" panose="020B0400000000000000" pitchFamily="50" charset="-128"/>
                  <a:ea typeface="BIZ UDPゴシック" panose="020B0400000000000000" pitchFamily="50" charset="-128"/>
                </a:rPr>
                <a:t>CO</a:t>
              </a:r>
              <a:r>
                <a:rPr kumimoji="1" lang="en-US" altLang="ja-JP" b="0" baseline="-25000">
                  <a:latin typeface="BIZ UDPゴシック" panose="020B0400000000000000" pitchFamily="50" charset="-128"/>
                  <a:ea typeface="BIZ UDPゴシック" panose="020B0400000000000000" pitchFamily="50" charset="-128"/>
                </a:rPr>
                <a:t>2</a:t>
              </a:r>
              <a:r>
                <a:rPr kumimoji="1" lang="ja-JP" altLang="en-US" b="0">
                  <a:latin typeface="BIZ UDPゴシック" panose="020B0400000000000000" pitchFamily="50" charset="-128"/>
                  <a:ea typeface="BIZ UDPゴシック" panose="020B0400000000000000" pitchFamily="50" charset="-128"/>
                </a:rPr>
                <a:t>排出量の少ないホテル</a:t>
              </a:r>
              <a:r>
                <a:rPr kumimoji="1" lang="ja-JP" altLang="en-US">
                  <a:latin typeface="BIZ UDPゴシック" panose="020B0400000000000000" pitchFamily="50" charset="-128"/>
                  <a:ea typeface="BIZ UDPゴシック" panose="020B0400000000000000" pitchFamily="50" charset="-128"/>
                </a:rPr>
                <a:t>・旅館</a:t>
              </a:r>
              <a:endParaRPr kumimoji="1" lang="ja-JP" altLang="en-US" b="0">
                <a:latin typeface="BIZ UDPゴシック" panose="020B0400000000000000" pitchFamily="50" charset="-128"/>
                <a:ea typeface="BIZ UDPゴシック" panose="020B0400000000000000" pitchFamily="50" charset="-128"/>
              </a:endParaRPr>
            </a:p>
          </p:txBody>
        </p:sp>
        <p:sp>
          <p:nvSpPr>
            <p:cNvPr id="40" name="テキスト ボックス 17">
              <a:extLst>
                <a:ext uri="{FF2B5EF4-FFF2-40B4-BE49-F238E27FC236}">
                  <a16:creationId xmlns:a16="http://schemas.microsoft.com/office/drawing/2014/main" id="{D27AB377-18C0-C6B8-F026-8242A13B0E8C}"/>
                </a:ext>
              </a:extLst>
            </p:cNvPr>
            <p:cNvSpPr txBox="1"/>
            <p:nvPr/>
          </p:nvSpPr>
          <p:spPr>
            <a:xfrm>
              <a:off x="7829029" y="5959319"/>
              <a:ext cx="901549" cy="256405"/>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a:solidFill>
                    <a:schemeClr val="tx1">
                      <a:lumMod val="75000"/>
                      <a:lumOff val="25000"/>
                    </a:schemeClr>
                  </a:solidFill>
                  <a:latin typeface="BIZ UDPゴシック" panose="020B0400000000000000" pitchFamily="50" charset="-128"/>
                  <a:ea typeface="BIZ UDPゴシック" panose="020B0400000000000000" pitchFamily="50" charset="-128"/>
                </a:rPr>
                <a:t>宿泊</a:t>
              </a: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・観光</a:t>
              </a:r>
            </a:p>
          </p:txBody>
        </p:sp>
      </p:grpSp>
      <p:grpSp>
        <p:nvGrpSpPr>
          <p:cNvPr id="52" name="グループ化 51">
            <a:extLst>
              <a:ext uri="{FF2B5EF4-FFF2-40B4-BE49-F238E27FC236}">
                <a16:creationId xmlns:a16="http://schemas.microsoft.com/office/drawing/2014/main" id="{9B6BA79D-D294-031F-6D09-BB519D63A1BD}"/>
              </a:ext>
            </a:extLst>
          </p:cNvPr>
          <p:cNvGrpSpPr/>
          <p:nvPr/>
        </p:nvGrpSpPr>
        <p:grpSpPr>
          <a:xfrm>
            <a:off x="7580375" y="3540524"/>
            <a:ext cx="1296000" cy="452518"/>
            <a:chOff x="8000751" y="6664654"/>
            <a:chExt cx="1296000" cy="452518"/>
          </a:xfrm>
        </p:grpSpPr>
        <p:sp>
          <p:nvSpPr>
            <p:cNvPr id="42" name="テキスト ボックス 10">
              <a:extLst>
                <a:ext uri="{FF2B5EF4-FFF2-40B4-BE49-F238E27FC236}">
                  <a16:creationId xmlns:a16="http://schemas.microsoft.com/office/drawing/2014/main" id="{4F1F8019-D714-EF97-A456-249C8C270655}"/>
                </a:ext>
              </a:extLst>
            </p:cNvPr>
            <p:cNvSpPr txBox="1"/>
            <p:nvPr/>
          </p:nvSpPr>
          <p:spPr>
            <a:xfrm>
              <a:off x="8000751" y="6901172"/>
              <a:ext cx="1296000" cy="216000"/>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b="0">
                  <a:latin typeface="BIZ UDPゴシック" panose="020B0400000000000000" pitchFamily="50" charset="-128"/>
                  <a:ea typeface="BIZ UDPゴシック" panose="020B0400000000000000" pitchFamily="50" charset="-128"/>
                </a:rPr>
                <a:t>再エネ電力の使用</a:t>
              </a:r>
            </a:p>
          </p:txBody>
        </p:sp>
        <p:sp>
          <p:nvSpPr>
            <p:cNvPr id="43" name="テキスト ボックス 17">
              <a:extLst>
                <a:ext uri="{FF2B5EF4-FFF2-40B4-BE49-F238E27FC236}">
                  <a16:creationId xmlns:a16="http://schemas.microsoft.com/office/drawing/2014/main" id="{57520EC6-BAC6-21ED-7B57-FF3ACCD1FFAD}"/>
                </a:ext>
              </a:extLst>
            </p:cNvPr>
            <p:cNvSpPr txBox="1"/>
            <p:nvPr/>
          </p:nvSpPr>
          <p:spPr>
            <a:xfrm>
              <a:off x="8246402" y="6664654"/>
              <a:ext cx="828000" cy="21600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solidFill>
                    <a:schemeClr val="tx1">
                      <a:lumMod val="75000"/>
                      <a:lumOff val="25000"/>
                    </a:schemeClr>
                  </a:solidFill>
                  <a:latin typeface="BIZ UDPゴシック" panose="020B0400000000000000" pitchFamily="50" charset="-128"/>
                  <a:ea typeface="BIZ UDPゴシック" panose="020B0400000000000000" pitchFamily="50" charset="-128"/>
                </a:rPr>
                <a:t>電力</a:t>
              </a:r>
            </a:p>
          </p:txBody>
        </p:sp>
      </p:grpSp>
      <p:sp>
        <p:nvSpPr>
          <p:cNvPr id="55" name="テキスト ボックス 54">
            <a:extLst>
              <a:ext uri="{FF2B5EF4-FFF2-40B4-BE49-F238E27FC236}">
                <a16:creationId xmlns:a16="http://schemas.microsoft.com/office/drawing/2014/main" id="{E96130C3-6247-EDEF-7F74-7C7CD631236D}"/>
              </a:ext>
            </a:extLst>
          </p:cNvPr>
          <p:cNvSpPr txBox="1"/>
          <p:nvPr/>
        </p:nvSpPr>
        <p:spPr>
          <a:xfrm>
            <a:off x="4160547" y="3267079"/>
            <a:ext cx="803506" cy="307777"/>
          </a:xfrm>
          <a:prstGeom prst="rect">
            <a:avLst/>
          </a:prstGeom>
          <a:noFill/>
        </p:spPr>
        <p:txBody>
          <a:bodyPr wrap="square">
            <a:spAutoFit/>
          </a:bodyPr>
          <a:lstStyle/>
          <a:p>
            <a:r>
              <a:rPr kumimoji="1" lang="ja-JP" altLang="en-US" sz="1400" b="1">
                <a:solidFill>
                  <a:srgbClr val="0070C0"/>
                </a:solidFill>
                <a:latin typeface="BIZ UDPゴシック" panose="020B0400000000000000" pitchFamily="50" charset="-128"/>
                <a:ea typeface="BIZ UDPゴシック" panose="020B0400000000000000" pitchFamily="50" charset="-128"/>
              </a:rPr>
              <a:t>商品</a:t>
            </a:r>
            <a:endParaRPr lang="ja-JP" altLang="en-US" sz="1400" b="1">
              <a:solidFill>
                <a:srgbClr val="0070C0"/>
              </a:solidFill>
            </a:endParaRPr>
          </a:p>
        </p:txBody>
      </p:sp>
      <p:sp>
        <p:nvSpPr>
          <p:cNvPr id="56" name="テキスト ボックス 55">
            <a:extLst>
              <a:ext uri="{FF2B5EF4-FFF2-40B4-BE49-F238E27FC236}">
                <a16:creationId xmlns:a16="http://schemas.microsoft.com/office/drawing/2014/main" id="{37A144ED-591F-0117-ABCB-AC3EE2842419}"/>
              </a:ext>
            </a:extLst>
          </p:cNvPr>
          <p:cNvSpPr txBox="1"/>
          <p:nvPr/>
        </p:nvSpPr>
        <p:spPr>
          <a:xfrm>
            <a:off x="7473572" y="3272932"/>
            <a:ext cx="1014418" cy="307777"/>
          </a:xfrm>
          <a:prstGeom prst="rect">
            <a:avLst/>
          </a:prstGeom>
          <a:noFill/>
        </p:spPr>
        <p:txBody>
          <a:bodyPr wrap="square">
            <a:spAutoFit/>
          </a:bodyPr>
          <a:lstStyle/>
          <a:p>
            <a:r>
              <a:rPr kumimoji="1" lang="ja-JP" altLang="en-US" sz="1400" b="1">
                <a:solidFill>
                  <a:srgbClr val="0070C0"/>
                </a:solidFill>
                <a:latin typeface="BIZ UDPゴシック" panose="020B0400000000000000" pitchFamily="50" charset="-128"/>
                <a:ea typeface="BIZ UDPゴシック" panose="020B0400000000000000" pitchFamily="50" charset="-128"/>
              </a:rPr>
              <a:t>サービス</a:t>
            </a:r>
            <a:endParaRPr lang="ja-JP" altLang="en-US" sz="1400" b="1">
              <a:solidFill>
                <a:srgbClr val="0070C0"/>
              </a:solidFill>
            </a:endParaRPr>
          </a:p>
        </p:txBody>
      </p:sp>
      <p:sp>
        <p:nvSpPr>
          <p:cNvPr id="58" name="フリーフォーム: 図形 57">
            <a:extLst>
              <a:ext uri="{FF2B5EF4-FFF2-40B4-BE49-F238E27FC236}">
                <a16:creationId xmlns:a16="http://schemas.microsoft.com/office/drawing/2014/main" id="{7C114C58-53AF-4B0A-D22E-CD4904807E1D}"/>
              </a:ext>
            </a:extLst>
          </p:cNvPr>
          <p:cNvSpPr/>
          <p:nvPr/>
        </p:nvSpPr>
        <p:spPr>
          <a:xfrm>
            <a:off x="5695879" y="3561924"/>
            <a:ext cx="1773187" cy="3239072"/>
          </a:xfrm>
          <a:custGeom>
            <a:avLst/>
            <a:gdLst>
              <a:gd name="connsiteX0" fmla="*/ 1862418 w 1862418"/>
              <a:gd name="connsiteY0" fmla="*/ 0 h 2702859"/>
              <a:gd name="connsiteX1" fmla="*/ 1459006 w 1862418"/>
              <a:gd name="connsiteY1" fmla="*/ 759759 h 2702859"/>
              <a:gd name="connsiteX2" fmla="*/ 504265 w 1862418"/>
              <a:gd name="connsiteY2" fmla="*/ 1210235 h 2702859"/>
              <a:gd name="connsiteX3" fmla="*/ 134471 w 1862418"/>
              <a:gd name="connsiteY3" fmla="*/ 1862417 h 2702859"/>
              <a:gd name="connsiteX4" fmla="*/ 0 w 1862418"/>
              <a:gd name="connsiteY4" fmla="*/ 2696135 h 2702859"/>
              <a:gd name="connsiteX5" fmla="*/ 0 w 1862418"/>
              <a:gd name="connsiteY5" fmla="*/ 2696135 h 2702859"/>
              <a:gd name="connsiteX6" fmla="*/ 0 w 1862418"/>
              <a:gd name="connsiteY6" fmla="*/ 2702859 h 270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418" h="2702859">
                <a:moveTo>
                  <a:pt x="1862418" y="0"/>
                </a:moveTo>
                <a:cubicBezTo>
                  <a:pt x="1773891" y="279026"/>
                  <a:pt x="1685365" y="558053"/>
                  <a:pt x="1459006" y="759759"/>
                </a:cubicBezTo>
                <a:cubicBezTo>
                  <a:pt x="1232647" y="961465"/>
                  <a:pt x="725021" y="1026459"/>
                  <a:pt x="504265" y="1210235"/>
                </a:cubicBezTo>
                <a:cubicBezTo>
                  <a:pt x="283509" y="1394011"/>
                  <a:pt x="218515" y="1614767"/>
                  <a:pt x="134471" y="1862417"/>
                </a:cubicBezTo>
                <a:cubicBezTo>
                  <a:pt x="50427" y="2110067"/>
                  <a:pt x="0" y="2696135"/>
                  <a:pt x="0" y="2696135"/>
                </a:cubicBezTo>
                <a:lnTo>
                  <a:pt x="0" y="2696135"/>
                </a:lnTo>
                <a:lnTo>
                  <a:pt x="0" y="2702859"/>
                </a:lnTo>
              </a:path>
            </a:pathLst>
          </a:custGeom>
          <a:noFill/>
          <a:ln w="952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nvGrpSpPr>
          <p:cNvPr id="62" name="グループ化 61">
            <a:extLst>
              <a:ext uri="{FF2B5EF4-FFF2-40B4-BE49-F238E27FC236}">
                <a16:creationId xmlns:a16="http://schemas.microsoft.com/office/drawing/2014/main" id="{AA105C46-E927-ECBC-F8AB-22802CC8FB76}"/>
              </a:ext>
            </a:extLst>
          </p:cNvPr>
          <p:cNvGrpSpPr/>
          <p:nvPr/>
        </p:nvGrpSpPr>
        <p:grpSpPr>
          <a:xfrm>
            <a:off x="8286593" y="2969320"/>
            <a:ext cx="1102907" cy="253586"/>
            <a:chOff x="480530" y="3913574"/>
            <a:chExt cx="864000" cy="186170"/>
          </a:xfrm>
        </p:grpSpPr>
        <p:sp>
          <p:nvSpPr>
            <p:cNvPr id="59" name="テキスト ボックス 16">
              <a:extLst>
                <a:ext uri="{FF2B5EF4-FFF2-40B4-BE49-F238E27FC236}">
                  <a16:creationId xmlns:a16="http://schemas.microsoft.com/office/drawing/2014/main" id="{276F7155-1A18-7609-8C65-D6EC7A52ABFF}"/>
                </a:ext>
              </a:extLst>
            </p:cNvPr>
            <p:cNvSpPr txBox="1"/>
            <p:nvPr/>
          </p:nvSpPr>
          <p:spPr>
            <a:xfrm>
              <a:off x="912530" y="3913574"/>
              <a:ext cx="432000" cy="180000"/>
            </a:xfrm>
            <a:prstGeom prst="rect">
              <a:avLst/>
            </a:prstGeom>
            <a:solidFill>
              <a:schemeClr val="accent2">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a:latin typeface="BIZ UDPゴシック" panose="020B0400000000000000" pitchFamily="50" charset="-128"/>
                  <a:ea typeface="BIZ UDPゴシック" panose="020B0400000000000000" pitchFamily="50" charset="-128"/>
                </a:rPr>
                <a:t>行動</a:t>
              </a:r>
              <a:endParaRPr lang="ja-JP" altLang="ja-JP" sz="1050">
                <a:effectLst/>
                <a:latin typeface="BIZ UDPゴシック" panose="020B0400000000000000" pitchFamily="50" charset="-128"/>
                <a:ea typeface="BIZ UDPゴシック" panose="020B0400000000000000" pitchFamily="50" charset="-128"/>
              </a:endParaRPr>
            </a:p>
          </p:txBody>
        </p:sp>
        <p:sp>
          <p:nvSpPr>
            <p:cNvPr id="60" name="テキスト ボックス 10">
              <a:extLst>
                <a:ext uri="{FF2B5EF4-FFF2-40B4-BE49-F238E27FC236}">
                  <a16:creationId xmlns:a16="http://schemas.microsoft.com/office/drawing/2014/main" id="{C46AE5C3-CE4E-0BCB-F8A7-A492DA785462}"/>
                </a:ext>
              </a:extLst>
            </p:cNvPr>
            <p:cNvSpPr txBox="1"/>
            <p:nvPr/>
          </p:nvSpPr>
          <p:spPr>
            <a:xfrm>
              <a:off x="480530" y="3919744"/>
              <a:ext cx="432000" cy="180000"/>
            </a:xfrm>
            <a:prstGeom prst="rect">
              <a:avLst/>
            </a:prstGeom>
            <a:solidFill>
              <a:schemeClr val="accent4">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b="0">
                  <a:latin typeface="BIZ UDPゴシック" panose="020B0400000000000000" pitchFamily="50" charset="-128"/>
                  <a:ea typeface="BIZ UDPゴシック" panose="020B0400000000000000" pitchFamily="50" charset="-128"/>
                </a:rPr>
                <a:t>商品例</a:t>
              </a:r>
            </a:p>
          </p:txBody>
        </p:sp>
      </p:grpSp>
      <p:sp>
        <p:nvSpPr>
          <p:cNvPr id="64" name="テキスト ボックス 63">
            <a:extLst>
              <a:ext uri="{FF2B5EF4-FFF2-40B4-BE49-F238E27FC236}">
                <a16:creationId xmlns:a16="http://schemas.microsoft.com/office/drawing/2014/main" id="{2FC91529-36F4-4FDA-939C-1BBB06EC31A3}"/>
              </a:ext>
            </a:extLst>
          </p:cNvPr>
          <p:cNvSpPr txBox="1"/>
          <p:nvPr/>
        </p:nvSpPr>
        <p:spPr>
          <a:xfrm>
            <a:off x="562752" y="6862415"/>
            <a:ext cx="9364367" cy="678776"/>
          </a:xfrm>
          <a:prstGeom prst="rect">
            <a:avLst/>
          </a:prstGeom>
          <a:noFill/>
        </p:spPr>
        <p:txBody>
          <a:bodyPr wrap="square">
            <a:spAutoFit/>
          </a:bodyPr>
          <a:lstStyle/>
          <a:p>
            <a:pPr algn="just">
              <a:lnSpc>
                <a:spcPts val="1600"/>
              </a:lnSpc>
            </a:pP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留意事項</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a:t>
            </a: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地産地消商品と一概に言っても、製造にかかる</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2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200" dirty="0">
                <a:solidFill>
                  <a:srgbClr val="FF0000"/>
                </a:solidFill>
                <a:latin typeface="BIZ UDゴシック" panose="020B0400000000000000" pitchFamily="49" charset="-128"/>
                <a:ea typeface="BIZ UDゴシック" panose="020B0400000000000000" pitchFamily="49" charset="-128"/>
              </a:rPr>
              <a:t>排出</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がライフサイクル全体の多数を占める場合、輸送距離を短くしてもライフサイクル全体では微小すぎるため、脱炭素に寄与するという表現は過大評価となります。</a:t>
            </a:r>
            <a:endParaRPr lang="en-US" altLang="ja-JP" sz="1200" dirty="0">
              <a:solidFill>
                <a:schemeClr val="tx1">
                  <a:lumMod val="75000"/>
                  <a:lumOff val="25000"/>
                </a:schemeClr>
              </a:solidFill>
              <a:highlight>
                <a:srgbClr val="FFFF00"/>
              </a:highlight>
              <a:latin typeface="BIZ UDゴシック" panose="020B0400000000000000" pitchFamily="49" charset="-128"/>
              <a:ea typeface="BIZ UDゴシック" panose="020B0400000000000000" pitchFamily="49" charset="-128"/>
            </a:endParaRPr>
          </a:p>
        </p:txBody>
      </p:sp>
      <p:pic>
        <p:nvPicPr>
          <p:cNvPr id="66" name="図 65">
            <a:extLst>
              <a:ext uri="{FF2B5EF4-FFF2-40B4-BE49-F238E27FC236}">
                <a16:creationId xmlns:a16="http://schemas.microsoft.com/office/drawing/2014/main" id="{03CF1FEA-BBCF-4972-AAFF-28551AD5D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15" y="2970156"/>
            <a:ext cx="1153752" cy="687276"/>
          </a:xfrm>
          <a:prstGeom prst="rect">
            <a:avLst/>
          </a:prstGeom>
        </p:spPr>
      </p:pic>
      <p:pic>
        <p:nvPicPr>
          <p:cNvPr id="67" name="図 66" descr="時計と文字の加工写真&#10;&#10;自動的に生成された説明">
            <a:extLst>
              <a:ext uri="{FF2B5EF4-FFF2-40B4-BE49-F238E27FC236}">
                <a16:creationId xmlns:a16="http://schemas.microsoft.com/office/drawing/2014/main" id="{D5ADF891-0E16-4B4E-82A9-A3188E51C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622" y="3249940"/>
            <a:ext cx="1224909" cy="918682"/>
          </a:xfrm>
          <a:prstGeom prst="rect">
            <a:avLst/>
          </a:prstGeom>
        </p:spPr>
      </p:pic>
      <p:sp>
        <p:nvSpPr>
          <p:cNvPr id="68" name="テキスト ボックス 67">
            <a:extLst>
              <a:ext uri="{FF2B5EF4-FFF2-40B4-BE49-F238E27FC236}">
                <a16:creationId xmlns:a16="http://schemas.microsoft.com/office/drawing/2014/main" id="{637536B2-EE86-479E-8715-54F494B5E5AD}"/>
              </a:ext>
            </a:extLst>
          </p:cNvPr>
          <p:cNvSpPr txBox="1"/>
          <p:nvPr/>
        </p:nvSpPr>
        <p:spPr>
          <a:xfrm>
            <a:off x="2837400" y="2916856"/>
            <a:ext cx="4615395" cy="369332"/>
          </a:xfrm>
          <a:prstGeom prst="rect">
            <a:avLst/>
          </a:prstGeom>
          <a:noFill/>
        </p:spPr>
        <p:txBody>
          <a:bodyPr wrap="square">
            <a:spAutoFit/>
          </a:bodyPr>
          <a:lstStyle/>
          <a:p>
            <a:pPr algn="ctr"/>
            <a:r>
              <a:rPr lang="ja-JP" altLang="en-US" b="1" dirty="0">
                <a:solidFill>
                  <a:srgbClr val="002060"/>
                </a:solidFill>
                <a:latin typeface="BIZ UDゴシック" panose="020B0400000000000000" pitchFamily="49" charset="-128"/>
                <a:ea typeface="BIZ UDゴシック" panose="020B0400000000000000" pitchFamily="49" charset="-128"/>
              </a:rPr>
              <a:t>脱炭素に寄与する商品・サービスの例</a:t>
            </a:r>
          </a:p>
        </p:txBody>
      </p:sp>
      <p:pic>
        <p:nvPicPr>
          <p:cNvPr id="69" name="図 68" descr="挿絵 が含まれている画像&#10;&#10;自動的に生成された説明">
            <a:extLst>
              <a:ext uri="{FF2B5EF4-FFF2-40B4-BE49-F238E27FC236}">
                <a16:creationId xmlns:a16="http://schemas.microsoft.com/office/drawing/2014/main" id="{046F1EA3-1B96-4578-8526-D094E615E661}"/>
              </a:ext>
            </a:extLst>
          </p:cNvPr>
          <p:cNvPicPr>
            <a:picLocks noChangeAspect="1"/>
          </p:cNvPicPr>
          <p:nvPr/>
        </p:nvPicPr>
        <p:blipFill rotWithShape="1">
          <a:blip r:embed="rId4">
            <a:extLst>
              <a:ext uri="{28A0092B-C50C-407E-A947-70E740481C1C}">
                <a14:useLocalDpi xmlns:a14="http://schemas.microsoft.com/office/drawing/2010/main" val="0"/>
              </a:ext>
            </a:extLst>
          </a:blip>
          <a:srcRect t="30108" b="30197"/>
          <a:stretch/>
        </p:blipFill>
        <p:spPr>
          <a:xfrm>
            <a:off x="3037526" y="5141396"/>
            <a:ext cx="878854" cy="707156"/>
          </a:xfrm>
          <a:prstGeom prst="rect">
            <a:avLst/>
          </a:prstGeom>
        </p:spPr>
      </p:pic>
      <p:pic>
        <p:nvPicPr>
          <p:cNvPr id="70" name="図 69">
            <a:extLst>
              <a:ext uri="{FF2B5EF4-FFF2-40B4-BE49-F238E27FC236}">
                <a16:creationId xmlns:a16="http://schemas.microsoft.com/office/drawing/2014/main" id="{DBC489A2-C70D-4C6E-A0A8-9A98795FF42B}"/>
              </a:ext>
            </a:extLst>
          </p:cNvPr>
          <p:cNvPicPr>
            <a:picLocks noChangeAspect="1"/>
          </p:cNvPicPr>
          <p:nvPr/>
        </p:nvPicPr>
        <p:blipFill>
          <a:blip r:embed="rId5"/>
          <a:stretch>
            <a:fillRect/>
          </a:stretch>
        </p:blipFill>
        <p:spPr>
          <a:xfrm>
            <a:off x="3536007" y="5802812"/>
            <a:ext cx="644272" cy="956430"/>
          </a:xfrm>
          <a:prstGeom prst="rect">
            <a:avLst/>
          </a:prstGeom>
        </p:spPr>
      </p:pic>
      <p:pic>
        <p:nvPicPr>
          <p:cNvPr id="71" name="図 70" descr="アイコン&#10;&#10;自動的に生成された説明">
            <a:extLst>
              <a:ext uri="{FF2B5EF4-FFF2-40B4-BE49-F238E27FC236}">
                <a16:creationId xmlns:a16="http://schemas.microsoft.com/office/drawing/2014/main" id="{45D4C302-B050-447F-AE76-E0FA3B1C81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1606" y="3374261"/>
            <a:ext cx="886016" cy="703891"/>
          </a:xfrm>
          <a:prstGeom prst="rect">
            <a:avLst/>
          </a:prstGeom>
        </p:spPr>
      </p:pic>
      <p:grpSp>
        <p:nvGrpSpPr>
          <p:cNvPr id="72" name="グループ化 71">
            <a:extLst>
              <a:ext uri="{FF2B5EF4-FFF2-40B4-BE49-F238E27FC236}">
                <a16:creationId xmlns:a16="http://schemas.microsoft.com/office/drawing/2014/main" id="{F09976F9-D1D3-47CE-9357-38DF8FDEE679}"/>
              </a:ext>
            </a:extLst>
          </p:cNvPr>
          <p:cNvGrpSpPr/>
          <p:nvPr/>
        </p:nvGrpSpPr>
        <p:grpSpPr>
          <a:xfrm>
            <a:off x="9178214" y="4748890"/>
            <a:ext cx="725951" cy="894694"/>
            <a:chOff x="9502443" y="6007615"/>
            <a:chExt cx="454030" cy="661541"/>
          </a:xfrm>
        </p:grpSpPr>
        <p:pic>
          <p:nvPicPr>
            <p:cNvPr id="73" name="図 72" descr="食品, 挿絵, プレート が含まれている画像&#10;&#10;自動的に生成された説明">
              <a:extLst>
                <a:ext uri="{FF2B5EF4-FFF2-40B4-BE49-F238E27FC236}">
                  <a16:creationId xmlns:a16="http://schemas.microsoft.com/office/drawing/2014/main" id="{0A1E7838-C22C-44F4-AFAC-C7360B2A0D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9534" y="6007615"/>
              <a:ext cx="396925" cy="661541"/>
            </a:xfrm>
            <a:prstGeom prst="rect">
              <a:avLst/>
            </a:prstGeom>
          </p:spPr>
        </p:pic>
        <p:grpSp>
          <p:nvGrpSpPr>
            <p:cNvPr id="74" name="グループ化 73">
              <a:extLst>
                <a:ext uri="{FF2B5EF4-FFF2-40B4-BE49-F238E27FC236}">
                  <a16:creationId xmlns:a16="http://schemas.microsoft.com/office/drawing/2014/main" id="{9A6D9970-1B97-48F3-977C-427A18E0C626}"/>
                </a:ext>
              </a:extLst>
            </p:cNvPr>
            <p:cNvGrpSpPr/>
            <p:nvPr/>
          </p:nvGrpSpPr>
          <p:grpSpPr>
            <a:xfrm>
              <a:off x="9502443" y="6214915"/>
              <a:ext cx="454030" cy="423761"/>
              <a:chOff x="9427489" y="6202105"/>
              <a:chExt cx="540001" cy="504002"/>
            </a:xfrm>
          </p:grpSpPr>
          <p:cxnSp>
            <p:nvCxnSpPr>
              <p:cNvPr id="75" name="直線コネクタ 74">
                <a:extLst>
                  <a:ext uri="{FF2B5EF4-FFF2-40B4-BE49-F238E27FC236}">
                    <a16:creationId xmlns:a16="http://schemas.microsoft.com/office/drawing/2014/main" id="{3186EAC5-B293-4ABD-960F-B50D30B021C5}"/>
                  </a:ext>
                </a:extLst>
              </p:cNvPr>
              <p:cNvCxnSpPr>
                <a:cxnSpLocks/>
              </p:cNvCxnSpPr>
              <p:nvPr/>
            </p:nvCxnSpPr>
            <p:spPr>
              <a:xfrm flipH="1">
                <a:off x="9427490" y="6202106"/>
                <a:ext cx="540000" cy="5040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AE11348-9CD0-49AE-A40F-5DE1AC4EB61A}"/>
                  </a:ext>
                </a:extLst>
              </p:cNvPr>
              <p:cNvCxnSpPr>
                <a:cxnSpLocks/>
              </p:cNvCxnSpPr>
              <p:nvPr/>
            </p:nvCxnSpPr>
            <p:spPr>
              <a:xfrm>
                <a:off x="9427489" y="6202105"/>
                <a:ext cx="540000" cy="50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77" name="図 76" descr="アイコン&#10;&#10;自動的に生成された説明">
            <a:extLst>
              <a:ext uri="{FF2B5EF4-FFF2-40B4-BE49-F238E27FC236}">
                <a16:creationId xmlns:a16="http://schemas.microsoft.com/office/drawing/2014/main" id="{05F52055-412D-4A88-B4CF-AE9B8DF08E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1106" y="6173346"/>
            <a:ext cx="650874" cy="381745"/>
          </a:xfrm>
          <a:prstGeom prst="rect">
            <a:avLst/>
          </a:prstGeom>
        </p:spPr>
      </p:pic>
      <p:sp>
        <p:nvSpPr>
          <p:cNvPr id="78" name="テキスト ボックス 77">
            <a:extLst>
              <a:ext uri="{FF2B5EF4-FFF2-40B4-BE49-F238E27FC236}">
                <a16:creationId xmlns:a16="http://schemas.microsoft.com/office/drawing/2014/main" id="{4B3A4434-5160-437B-BF4D-60D05F1812B5}"/>
              </a:ext>
            </a:extLst>
          </p:cNvPr>
          <p:cNvSpPr txBox="1"/>
          <p:nvPr/>
        </p:nvSpPr>
        <p:spPr>
          <a:xfrm>
            <a:off x="562753" y="1037467"/>
            <a:ext cx="9482802" cy="1849417"/>
          </a:xfrm>
          <a:prstGeom prst="rect">
            <a:avLst/>
          </a:prstGeom>
          <a:noFill/>
        </p:spPr>
        <p:txBody>
          <a:bodyPr wrap="square">
            <a:spAutoFit/>
          </a:bodyPr>
          <a:lstStyle/>
          <a:p>
            <a:pPr>
              <a:lnSpc>
                <a:spcPts val="2000"/>
              </a:lnSpc>
              <a:spcBef>
                <a:spcPts val="0"/>
              </a:spcBef>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自社の商品・サービスの中で「</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4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削減の効果がある」ことが明確な商品・サービスを選ぶことが重要です。</a:t>
            </a:r>
            <a:endPar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nSpc>
                <a:spcPts val="2000"/>
              </a:lnSpc>
              <a:spcBef>
                <a:spcPts val="0"/>
              </a:spcBef>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消費者に効果があることを明確に説明できる商品等を選択しましょう。</a:t>
            </a:r>
            <a:endPar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nSpc>
                <a:spcPts val="2000"/>
              </a:lnSpc>
              <a:spcBef>
                <a:spcPts val="0"/>
              </a:spcBef>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例えば、地産地消の食材は、地元で食材を作り地元で消費するため、輸送時に発生する</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4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削減につながります。また、量り売りは、必要な分だけ商品を購入できるため、余計な食品の廃棄を防いだり、商品個別に袋を詰める必要がないため、プラスチック袋や包装材の使用料が削減できます。他にも、リユース品は、使用済みのものを再利用することで、ゴミの発生を抑えて、資源の節約にもつながります。</a:t>
            </a:r>
            <a:endPar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nSpc>
                <a:spcPts val="2000"/>
              </a:lnSpc>
              <a:spcBef>
                <a:spcPts val="0"/>
              </a:spcBef>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以下に、</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 CO</a:t>
            </a:r>
            <a:r>
              <a:rPr lang="en-US" altLang="ja-JP" sz="14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削減の効果があると考えられる商品・サービスを例示していますので、参考にしてください。</a:t>
            </a:r>
            <a:endParaRPr lang="en-US" altLang="ja-JP" sz="1400" dirty="0">
              <a:solidFill>
                <a:schemeClr val="tx1">
                  <a:lumMod val="75000"/>
                  <a:lumOff val="25000"/>
                </a:schemeClr>
              </a:solidFill>
              <a:highlight>
                <a:srgbClr val="FFFF00"/>
              </a:highlight>
              <a:latin typeface="BIZ UDゴシック" panose="020B0400000000000000" pitchFamily="49" charset="-128"/>
              <a:ea typeface="BIZ UDゴシック" panose="020B0400000000000000" pitchFamily="49" charset="-128"/>
            </a:endParaRPr>
          </a:p>
        </p:txBody>
      </p:sp>
      <p:pic>
        <p:nvPicPr>
          <p:cNvPr id="8" name="図 7" descr="ロゴ&#10;&#10;自動的に生成された説明">
            <a:extLst>
              <a:ext uri="{FF2B5EF4-FFF2-40B4-BE49-F238E27FC236}">
                <a16:creationId xmlns:a16="http://schemas.microsoft.com/office/drawing/2014/main" id="{4ACBF23D-E698-AF13-E129-A7EE09EF10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07567" y="6049463"/>
            <a:ext cx="798330" cy="614987"/>
          </a:xfrm>
          <a:prstGeom prst="rect">
            <a:avLst/>
          </a:prstGeom>
        </p:spPr>
      </p:pic>
    </p:spTree>
    <p:extLst>
      <p:ext uri="{BB962C8B-B14F-4D97-AF65-F5344CB8AC3E}">
        <p14:creationId xmlns:p14="http://schemas.microsoft.com/office/powerpoint/2010/main" val="381893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id="{6BACC6BB-A36F-B350-C3BD-B739A78FE5C6}"/>
              </a:ext>
            </a:extLst>
          </p:cNvPr>
          <p:cNvCxnSpPr>
            <a:cxnSpLocks/>
          </p:cNvCxnSpPr>
          <p:nvPr/>
        </p:nvCxnSpPr>
        <p:spPr>
          <a:xfrm>
            <a:off x="2622640" y="7141012"/>
            <a:ext cx="5040000" cy="0"/>
          </a:xfrm>
          <a:prstGeom prst="line">
            <a:avLst/>
          </a:prstGeom>
          <a:ln w="76200">
            <a:solidFill>
              <a:srgbClr val="00B0F0">
                <a:alpha val="30196"/>
              </a:srgbClr>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(3)</a:t>
            </a:r>
            <a:r>
              <a:rPr lang="ja-JP" altLang="en-US"/>
              <a:t> 効果的な周知・啓発方法</a:t>
            </a:r>
            <a:r>
              <a:rPr lang="en-US" altLang="ja-JP">
                <a:solidFill>
                  <a:schemeClr val="tx1"/>
                </a:solidFill>
              </a:rPr>
              <a:t>【</a:t>
            </a:r>
            <a:r>
              <a:rPr lang="ja-JP" altLang="en-US">
                <a:solidFill>
                  <a:schemeClr val="tx1"/>
                </a:solidFill>
              </a:rPr>
              <a:t>消費者</a:t>
            </a:r>
            <a:r>
              <a:rPr lang="en-US" altLang="ja-JP">
                <a:solidFill>
                  <a:schemeClr val="tx1"/>
                </a:solidFill>
              </a:rPr>
              <a:t>】</a:t>
            </a:r>
            <a:endParaRPr lang="ja-JP" altLang="en-US">
              <a:solidFill>
                <a:schemeClr val="tx1"/>
              </a:solidFill>
            </a:endParaRPr>
          </a:p>
        </p:txBody>
      </p:sp>
      <p:sp>
        <p:nvSpPr>
          <p:cNvPr id="20" name="テキスト ボックス 19">
            <a:extLst>
              <a:ext uri="{FF2B5EF4-FFF2-40B4-BE49-F238E27FC236}">
                <a16:creationId xmlns:a16="http://schemas.microsoft.com/office/drawing/2014/main" id="{4B86852B-38D4-D1E0-2849-538CC8A8C5C5}"/>
              </a:ext>
            </a:extLst>
          </p:cNvPr>
          <p:cNvSpPr txBox="1"/>
          <p:nvPr/>
        </p:nvSpPr>
        <p:spPr>
          <a:xfrm>
            <a:off x="2760069" y="6823144"/>
            <a:ext cx="4672679" cy="338554"/>
          </a:xfrm>
          <a:prstGeom prst="rect">
            <a:avLst/>
          </a:prstGeom>
          <a:noFill/>
        </p:spPr>
        <p:txBody>
          <a:bodyPr wrap="square">
            <a:spAutoFit/>
          </a:bodyPr>
          <a:lstStyle/>
          <a:p>
            <a:pPr algn="ctr"/>
            <a:r>
              <a:rPr lang="ja-JP" altLang="en-US" sz="1600" dirty="0">
                <a:solidFill>
                  <a:srgbClr val="0070C0"/>
                </a:solidFill>
                <a:latin typeface="BIZ UDゴシック" panose="020B0400000000000000" pitchFamily="49" charset="-128"/>
                <a:ea typeface="BIZ UDゴシック" panose="020B0400000000000000" pitchFamily="49" charset="-128"/>
              </a:rPr>
              <a:t>具体的な事例については、別紙をご覧ください</a:t>
            </a:r>
            <a:endParaRPr lang="ja-JP" altLang="en-US" sz="1600" dirty="0">
              <a:solidFill>
                <a:srgbClr val="0070C0"/>
              </a:solidFill>
            </a:endParaRPr>
          </a:p>
        </p:txBody>
      </p:sp>
      <p:sp>
        <p:nvSpPr>
          <p:cNvPr id="11" name="テキスト ボックス 10">
            <a:extLst>
              <a:ext uri="{FF2B5EF4-FFF2-40B4-BE49-F238E27FC236}">
                <a16:creationId xmlns:a16="http://schemas.microsoft.com/office/drawing/2014/main" id="{5A561349-0A20-3DA0-F8A2-17491F8F7C6D}"/>
              </a:ext>
            </a:extLst>
          </p:cNvPr>
          <p:cNvSpPr txBox="1"/>
          <p:nvPr/>
        </p:nvSpPr>
        <p:spPr>
          <a:xfrm>
            <a:off x="726012" y="2606511"/>
            <a:ext cx="7147428" cy="1294329"/>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　売り場の目立つ場所や対象商品の近くなど、消費者が認知しやすい場所に、</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POP</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やポスター、のぼりなどの啓発資材を設置し、効果的に広報展開しましょう。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　啓発資材には、脱炭素に繋がる理由をわかりやすく示すとよいでしょう。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　なお、消費者庁の「令和</a:t>
            </a:r>
            <a:r>
              <a:rPr lang="ja-JP" altLang="en-US" sz="1200" dirty="0">
                <a:solidFill>
                  <a:srgbClr val="FF0000"/>
                </a:solidFill>
                <a:latin typeface="BIZ UDゴシック" panose="020B0400000000000000" pitchFamily="49" charset="-128"/>
                <a:ea typeface="BIZ UDゴシック" panose="020B0400000000000000" pitchFamily="49" charset="-128"/>
              </a:rPr>
              <a:t>６年度</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消費生活意識調査</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第３回</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」によると、消費者のエシカル消費につながる商品・サービスの確認方法として、「店頭のポップアップ・商品紹介（</a:t>
            </a:r>
            <a:r>
              <a:rPr lang="en-US" altLang="ja-JP" sz="1200" dirty="0">
                <a:solidFill>
                  <a:srgbClr val="FF0000"/>
                </a:solidFill>
                <a:latin typeface="BIZ UDゴシック" panose="020B0400000000000000" pitchFamily="49" charset="-128"/>
                <a:ea typeface="BIZ UDゴシック" panose="020B0400000000000000" pitchFamily="49" charset="-128"/>
              </a:rPr>
              <a:t>41.4</a:t>
            </a:r>
            <a:r>
              <a:rPr lang="ja-JP" altLang="en-US" sz="1200" dirty="0">
                <a:solidFill>
                  <a:srgbClr val="FF0000"/>
                </a:solidFill>
                <a:latin typeface="BIZ UDゴシック" panose="020B0400000000000000" pitchFamily="49" charset="-128"/>
                <a:ea typeface="BIZ UDゴシック" panose="020B0400000000000000" pitchFamily="49" charset="-128"/>
              </a:rPr>
              <a:t>％</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）」と回答した人の割合が最も多く、効果的な周知・啓発方法といえるでしょう。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スライド番号プレースホルダー 5">
            <a:extLst>
              <a:ext uri="{FF2B5EF4-FFF2-40B4-BE49-F238E27FC236}">
                <a16:creationId xmlns:a16="http://schemas.microsoft.com/office/drawing/2014/main" id="{A8FCE276-4C11-7E7F-6D6E-F2378A7689FD}"/>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14</a:t>
            </a:fld>
            <a:endParaRPr kumimoji="1" lang="ja-JP" altLang="en-US" b="1">
              <a:solidFill>
                <a:schemeClr val="tx1">
                  <a:lumMod val="50000"/>
                  <a:lumOff val="50000"/>
                </a:schemeClr>
              </a:solidFill>
            </a:endParaRPr>
          </a:p>
        </p:txBody>
      </p:sp>
      <p:sp>
        <p:nvSpPr>
          <p:cNvPr id="22" name="テキスト ボックス 21">
            <a:extLst>
              <a:ext uri="{FF2B5EF4-FFF2-40B4-BE49-F238E27FC236}">
                <a16:creationId xmlns:a16="http://schemas.microsoft.com/office/drawing/2014/main" id="{D6332CB1-E728-4FD5-B5BE-7375343214C8}"/>
              </a:ext>
            </a:extLst>
          </p:cNvPr>
          <p:cNvSpPr txBox="1"/>
          <p:nvPr/>
        </p:nvSpPr>
        <p:spPr>
          <a:xfrm>
            <a:off x="695729" y="2256359"/>
            <a:ext cx="3129614" cy="284202"/>
          </a:xfrm>
          <a:prstGeom prst="roundRect">
            <a:avLst>
              <a:gd name="adj" fmla="val 42479"/>
            </a:avLst>
          </a:prstGeom>
          <a:solidFill>
            <a:srgbClr val="33CCFF"/>
          </a:solidFill>
        </p:spPr>
        <p:txBody>
          <a:bodyPr wrap="square" lIns="36000" tIns="0" rIns="36000" bIns="0" rtlCol="0">
            <a:spAutoFit/>
          </a:bodyPr>
          <a:lstStyle/>
          <a:p>
            <a:pPr algn="ctr"/>
            <a:r>
              <a:rPr kumimoji="1" lang="en-US" altLang="ja-JP" sz="1400" b="1">
                <a:solidFill>
                  <a:schemeClr val="bg1"/>
                </a:solidFill>
                <a:latin typeface="BIZ UDゴシック" panose="020B0400000000000000" pitchFamily="49" charset="-128"/>
                <a:ea typeface="BIZ UDゴシック" panose="020B0400000000000000" pitchFamily="49" charset="-128"/>
              </a:rPr>
              <a:t>POP</a:t>
            </a:r>
            <a:r>
              <a:rPr kumimoji="1" lang="ja-JP" altLang="en-US" sz="1400" b="1">
                <a:solidFill>
                  <a:schemeClr val="bg1"/>
                </a:solidFill>
                <a:latin typeface="BIZ UDゴシック" panose="020B0400000000000000" pitchFamily="49" charset="-128"/>
                <a:ea typeface="BIZ UDゴシック" panose="020B0400000000000000" pitchFamily="49" charset="-128"/>
              </a:rPr>
              <a:t>やポスター等による店頭での周知</a:t>
            </a:r>
          </a:p>
        </p:txBody>
      </p:sp>
      <p:sp>
        <p:nvSpPr>
          <p:cNvPr id="26" name="テキスト ボックス 25">
            <a:extLst>
              <a:ext uri="{FF2B5EF4-FFF2-40B4-BE49-F238E27FC236}">
                <a16:creationId xmlns:a16="http://schemas.microsoft.com/office/drawing/2014/main" id="{F6162A4A-6797-4DB2-BCE7-64A133016138}"/>
              </a:ext>
            </a:extLst>
          </p:cNvPr>
          <p:cNvSpPr txBox="1"/>
          <p:nvPr/>
        </p:nvSpPr>
        <p:spPr>
          <a:xfrm>
            <a:off x="695729" y="3972864"/>
            <a:ext cx="8591050" cy="253916"/>
          </a:xfrm>
          <a:prstGeom prst="rect">
            <a:avLst/>
          </a:prstGeom>
          <a:noFill/>
        </p:spPr>
        <p:txBody>
          <a:bodyPr wrap="square">
            <a:spAutoFit/>
          </a:bodyPr>
          <a:lstStyle/>
          <a:p>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dirty="0">
                <a:solidFill>
                  <a:schemeClr val="tx1">
                    <a:lumMod val="75000"/>
                    <a:lumOff val="25000"/>
                  </a:schemeClr>
                </a:solidFill>
                <a:latin typeface="BIZ UDゴシック" panose="020B0400000000000000" pitchFamily="49" charset="-128"/>
                <a:ea typeface="BIZ UDゴシック" panose="020B0400000000000000" pitchFamily="49" charset="-128"/>
              </a:rPr>
              <a:t>令和６年度消費生活意識調査</a:t>
            </a:r>
            <a:r>
              <a:rPr lang="en-US" altLang="ja-JP" sz="105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75000"/>
                    <a:lumOff val="25000"/>
                  </a:schemeClr>
                </a:solidFill>
                <a:latin typeface="BIZ UDゴシック" panose="020B0400000000000000" pitchFamily="49" charset="-128"/>
                <a:ea typeface="BIZ UDゴシック" panose="020B0400000000000000" pitchFamily="49" charset="-128"/>
              </a:rPr>
              <a:t>第３回</a:t>
            </a:r>
            <a:r>
              <a:rPr lang="en-US" altLang="ja-JP" sz="105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https://www.caa.go.jp/policies/policy/consumer_research/research_report/survey_003/</a:t>
            </a:r>
            <a:endParaRPr lang="ja-JP" altLang="en-US" sz="1200" dirty="0">
              <a:latin typeface="BIZ UDゴシック" panose="020B0400000000000000" pitchFamily="49" charset="-128"/>
              <a:ea typeface="BIZ UDゴシック" panose="020B0400000000000000" pitchFamily="49" charset="-128"/>
            </a:endParaRPr>
          </a:p>
        </p:txBody>
      </p:sp>
      <p:pic>
        <p:nvPicPr>
          <p:cNvPr id="29" name="図 28">
            <a:extLst>
              <a:ext uri="{FF2B5EF4-FFF2-40B4-BE49-F238E27FC236}">
                <a16:creationId xmlns:a16="http://schemas.microsoft.com/office/drawing/2014/main" id="{C0273B6A-8951-4B30-AC9E-3DC97324F52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8019798" y="2225640"/>
            <a:ext cx="2025757" cy="1584230"/>
          </a:xfrm>
          <a:prstGeom prst="rect">
            <a:avLst/>
          </a:prstGeom>
        </p:spPr>
      </p:pic>
      <p:sp>
        <p:nvSpPr>
          <p:cNvPr id="21" name="テキスト ボックス 20">
            <a:extLst>
              <a:ext uri="{FF2B5EF4-FFF2-40B4-BE49-F238E27FC236}">
                <a16:creationId xmlns:a16="http://schemas.microsoft.com/office/drawing/2014/main" id="{F455EC71-4E90-492B-9BB9-9F414A2617CF}"/>
              </a:ext>
            </a:extLst>
          </p:cNvPr>
          <p:cNvSpPr txBox="1"/>
          <p:nvPr/>
        </p:nvSpPr>
        <p:spPr>
          <a:xfrm>
            <a:off x="695729" y="4338562"/>
            <a:ext cx="3129614" cy="284202"/>
          </a:xfrm>
          <a:prstGeom prst="roundRect">
            <a:avLst>
              <a:gd name="adj" fmla="val 42479"/>
            </a:avLst>
          </a:prstGeom>
          <a:solidFill>
            <a:srgbClr val="33CCFF"/>
          </a:solidFill>
        </p:spPr>
        <p:txBody>
          <a:bodyPr wrap="square" lIns="36000" tIns="0" rIns="36000" bIns="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キャンペーンなどのプロモーション</a:t>
            </a:r>
          </a:p>
        </p:txBody>
      </p:sp>
      <p:sp>
        <p:nvSpPr>
          <p:cNvPr id="27" name="テキスト ボックス 26">
            <a:extLst>
              <a:ext uri="{FF2B5EF4-FFF2-40B4-BE49-F238E27FC236}">
                <a16:creationId xmlns:a16="http://schemas.microsoft.com/office/drawing/2014/main" id="{A6FFD53B-D8E6-4AA4-8B31-4FBFB7751BE3}"/>
              </a:ext>
            </a:extLst>
          </p:cNvPr>
          <p:cNvSpPr txBox="1"/>
          <p:nvPr/>
        </p:nvSpPr>
        <p:spPr>
          <a:xfrm>
            <a:off x="712409" y="4626651"/>
            <a:ext cx="6999615" cy="678776"/>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　期間を限定したキャンペーンイベントなどのプロモーションや店内放送を活用した広報など、売り場でのダイレクトなアピールやターゲットを絞った広報は、消費者の認知や購入意欲の喚起にもつながり、効果的です。</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286E8D76-0B31-4AE0-B12C-DCAE3B8C3F72}"/>
              </a:ext>
            </a:extLst>
          </p:cNvPr>
          <p:cNvSpPr txBox="1"/>
          <p:nvPr/>
        </p:nvSpPr>
        <p:spPr>
          <a:xfrm>
            <a:off x="695729" y="5441364"/>
            <a:ext cx="3129614" cy="284202"/>
          </a:xfrm>
          <a:prstGeom prst="roundRect">
            <a:avLst>
              <a:gd name="adj" fmla="val 42479"/>
            </a:avLst>
          </a:prstGeom>
          <a:solidFill>
            <a:srgbClr val="33CCFF"/>
          </a:solidFill>
        </p:spPr>
        <p:txBody>
          <a:bodyPr wrap="square" lIns="36000" tIns="0" rIns="36000" bIns="0" rtlCol="0">
            <a:spAutoFit/>
          </a:bodyPr>
          <a:lstStyle/>
          <a:p>
            <a:pPr algn="ctr"/>
            <a:r>
              <a:rPr kumimoji="1" lang="ja-JP" altLang="en-US" sz="1400" b="1">
                <a:solidFill>
                  <a:schemeClr val="bg1"/>
                </a:solidFill>
                <a:latin typeface="BIZ UDゴシック" panose="020B0400000000000000" pitchFamily="49" charset="-128"/>
                <a:ea typeface="BIZ UDゴシック" panose="020B0400000000000000" pitchFamily="49" charset="-128"/>
              </a:rPr>
              <a:t>自社の広報媒体を活用した情報発信</a:t>
            </a:r>
          </a:p>
        </p:txBody>
      </p:sp>
      <p:sp>
        <p:nvSpPr>
          <p:cNvPr id="32" name="テキスト ボックス 31">
            <a:extLst>
              <a:ext uri="{FF2B5EF4-FFF2-40B4-BE49-F238E27FC236}">
                <a16:creationId xmlns:a16="http://schemas.microsoft.com/office/drawing/2014/main" id="{340EF3F8-E94F-4F72-9F83-E459DE7A009D}"/>
              </a:ext>
            </a:extLst>
          </p:cNvPr>
          <p:cNvSpPr txBox="1"/>
          <p:nvPr/>
        </p:nvSpPr>
        <p:spPr>
          <a:xfrm>
            <a:off x="764519" y="5734088"/>
            <a:ext cx="6930824" cy="883960"/>
          </a:xfrm>
          <a:prstGeom prst="rect">
            <a:avLst/>
          </a:prstGeom>
          <a:noFill/>
        </p:spPr>
        <p:txBody>
          <a:bodyPr wrap="square">
            <a:spAutoFit/>
          </a:bodyPr>
          <a:lstStyle/>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　自社のホームページや啓発誌、メールマガジン、</a:t>
            </a:r>
            <a:r>
              <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rPr>
              <a:t>SNS</a:t>
            </a: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など、自社の広報媒体を活用し、情報発信の機会を増やしましょう。</a:t>
            </a:r>
            <a:endPar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　また、スマートフォンアプリの通知機能を使った定期的な呼びかけは、特に普段からご利用の会員の方への直接的なアプローチとなり、コアなお客様の行動変容に高い効果を発揮します。</a:t>
            </a:r>
          </a:p>
        </p:txBody>
      </p:sp>
      <p:pic>
        <p:nvPicPr>
          <p:cNvPr id="34" name="図 33">
            <a:extLst>
              <a:ext uri="{FF2B5EF4-FFF2-40B4-BE49-F238E27FC236}">
                <a16:creationId xmlns:a16="http://schemas.microsoft.com/office/drawing/2014/main" id="{FBBC571E-A192-48CB-8E12-0C3D4BA8E2A8}"/>
              </a:ext>
            </a:extLst>
          </p:cNvPr>
          <p:cNvPicPr>
            <a:picLocks noChangeAspect="1"/>
          </p:cNvPicPr>
          <p:nvPr/>
        </p:nvPicPr>
        <p:blipFill rotWithShape="1">
          <a:blip r:embed="rId4"/>
          <a:srcRect b="23984"/>
          <a:stretch/>
        </p:blipFill>
        <p:spPr>
          <a:xfrm>
            <a:off x="8019797" y="4824531"/>
            <a:ext cx="2025757" cy="1669104"/>
          </a:xfrm>
          <a:prstGeom prst="rect">
            <a:avLst/>
          </a:prstGeom>
          <a:ln w="6350">
            <a:solidFill>
              <a:schemeClr val="tx1">
                <a:lumMod val="50000"/>
                <a:lumOff val="50000"/>
              </a:schemeClr>
            </a:solidFill>
          </a:ln>
        </p:spPr>
      </p:pic>
      <p:sp>
        <p:nvSpPr>
          <p:cNvPr id="35" name="テキスト ボックス 34">
            <a:extLst>
              <a:ext uri="{FF2B5EF4-FFF2-40B4-BE49-F238E27FC236}">
                <a16:creationId xmlns:a16="http://schemas.microsoft.com/office/drawing/2014/main" id="{251623AE-4893-4515-B259-764C7CF5F82B}"/>
              </a:ext>
            </a:extLst>
          </p:cNvPr>
          <p:cNvSpPr txBox="1"/>
          <p:nvPr/>
        </p:nvSpPr>
        <p:spPr>
          <a:xfrm>
            <a:off x="8811850" y="6618048"/>
            <a:ext cx="1233704" cy="253916"/>
          </a:xfrm>
          <a:prstGeom prst="rect">
            <a:avLst/>
          </a:prstGeom>
          <a:noFill/>
        </p:spPr>
        <p:txBody>
          <a:bodyPr wrap="square">
            <a:spAutoFit/>
          </a:bodyPr>
          <a:lstStyle/>
          <a:p>
            <a:pPr algn="ctr"/>
            <a:r>
              <a:rPr lang="en-US" altLang="ja-JP" sz="1050">
                <a:solidFill>
                  <a:schemeClr val="tx1">
                    <a:lumMod val="75000"/>
                    <a:lumOff val="25000"/>
                  </a:schemeClr>
                </a:solidFill>
                <a:latin typeface="BIZ UDゴシック" panose="020B0400000000000000" pitchFamily="49" charset="-128"/>
                <a:ea typeface="BIZ UDゴシック" panose="020B0400000000000000" pitchFamily="49" charset="-128"/>
              </a:rPr>
              <a:t>X</a:t>
            </a:r>
            <a:r>
              <a:rPr lang="ja-JP" altLang="en-US" sz="1050">
                <a:solidFill>
                  <a:schemeClr val="tx1">
                    <a:lumMod val="75000"/>
                    <a:lumOff val="25000"/>
                  </a:schemeClr>
                </a:solidFill>
                <a:latin typeface="BIZ UDゴシック" panose="020B0400000000000000" pitchFamily="49" charset="-128"/>
                <a:ea typeface="BIZ UDゴシック" panose="020B0400000000000000" pitchFamily="49" charset="-128"/>
              </a:rPr>
              <a:t>での投稿の例</a:t>
            </a:r>
            <a:endParaRPr lang="ja-JP" altLang="en-US" sz="1050">
              <a:solidFill>
                <a:schemeClr val="tx1">
                  <a:lumMod val="75000"/>
                  <a:lumOff val="25000"/>
                </a:schemeClr>
              </a:solidFill>
            </a:endParaRPr>
          </a:p>
        </p:txBody>
      </p:sp>
      <p:sp>
        <p:nvSpPr>
          <p:cNvPr id="19" name="コンテンツ プレースホルダー 2">
            <a:extLst>
              <a:ext uri="{FF2B5EF4-FFF2-40B4-BE49-F238E27FC236}">
                <a16:creationId xmlns:a16="http://schemas.microsoft.com/office/drawing/2014/main" id="{93A167CD-1EAF-46C3-ADB2-7FE2006BC7FC}"/>
              </a:ext>
            </a:extLst>
          </p:cNvPr>
          <p:cNvSpPr txBox="1">
            <a:spLocks/>
          </p:cNvSpPr>
          <p:nvPr/>
        </p:nvSpPr>
        <p:spPr>
          <a:xfrm>
            <a:off x="509112" y="1164495"/>
            <a:ext cx="9650981" cy="1087426"/>
          </a:xfrm>
          <a:prstGeom prst="rect">
            <a:avLst/>
          </a:prstGeom>
        </p:spPr>
        <p:txBody>
          <a:bodyPr vert="horz" lIns="91440" tIns="45720" rIns="91440" bIns="45720" rtlCol="0">
            <a:norm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endParaRPr lang="ja-JP" altLang="en-US" sz="1400"/>
          </a:p>
        </p:txBody>
      </p:sp>
      <p:sp>
        <p:nvSpPr>
          <p:cNvPr id="17" name="テキスト ボックス 16">
            <a:extLst>
              <a:ext uri="{FF2B5EF4-FFF2-40B4-BE49-F238E27FC236}">
                <a16:creationId xmlns:a16="http://schemas.microsoft.com/office/drawing/2014/main" id="{35E1D056-16EF-4ACD-8B00-107F51724F7F}"/>
              </a:ext>
            </a:extLst>
          </p:cNvPr>
          <p:cNvSpPr txBox="1"/>
          <p:nvPr/>
        </p:nvSpPr>
        <p:spPr>
          <a:xfrm>
            <a:off x="564596" y="1081535"/>
            <a:ext cx="9325497" cy="1118255"/>
          </a:xfrm>
          <a:prstGeom prst="rect">
            <a:avLst/>
          </a:prstGeom>
          <a:noFill/>
        </p:spPr>
        <p:txBody>
          <a:bodyPr wrap="square">
            <a:spAutoFit/>
          </a:bodyPr>
          <a:lstStyle/>
          <a:p>
            <a:pPr algn="just">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消費者の周知・啓発は、脱炭素型の商品・サービスを購入することによる消費者の直接的なメリット</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おおさか</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CO₂CO₂</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ポイントや省エネによる電気代節約等</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を伝えるとともに、以下の広報媒体・啓発資材などの方法を活用して、店頭や</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SNS</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等で効果的に行いましょう。</a:t>
            </a:r>
          </a:p>
          <a:p>
            <a:pPr algn="just">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なお、対面販売を実施する業界</a:t>
            </a:r>
            <a:r>
              <a:rPr lang="en-US" altLang="ja-JP" sz="1400" strike="sngStrike" dirty="0">
                <a:solidFill>
                  <a:srgbClr val="FF0000"/>
                </a:solidFill>
                <a:latin typeface="BIZ UDゴシック" panose="020B0400000000000000" pitchFamily="49" charset="-128"/>
                <a:ea typeface="BIZ UDゴシック" panose="020B0400000000000000" pitchFamily="49" charset="-128"/>
              </a:rPr>
              <a:t>(</a:t>
            </a:r>
            <a:r>
              <a:rPr lang="ja-JP" altLang="en-US" sz="1400" strike="sngStrike" dirty="0">
                <a:solidFill>
                  <a:srgbClr val="FF0000"/>
                </a:solidFill>
                <a:latin typeface="BIZ UDゴシック" panose="020B0400000000000000" pitchFamily="49" charset="-128"/>
                <a:ea typeface="BIZ UDゴシック" panose="020B0400000000000000" pitchFamily="49" charset="-128"/>
              </a:rPr>
              <a:t>アパレル業界、家電業界など</a:t>
            </a:r>
            <a:r>
              <a:rPr lang="en-US" altLang="ja-JP" sz="1400" strike="sngStrike" dirty="0">
                <a:solidFill>
                  <a:srgbClr val="FF0000"/>
                </a:solidFill>
                <a:latin typeface="BIZ UDゴシック" panose="020B0400000000000000" pitchFamily="49" charset="-128"/>
                <a:ea typeface="BIZ UDゴシック" panose="020B0400000000000000" pitchFamily="49" charset="-128"/>
              </a:rPr>
              <a:t>)</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では、お客様との対話の中でそれらの情報を伝えることがより効果的と考えられます。</a:t>
            </a:r>
          </a:p>
        </p:txBody>
      </p:sp>
    </p:spTree>
    <p:extLst>
      <p:ext uri="{BB962C8B-B14F-4D97-AF65-F5344CB8AC3E}">
        <p14:creationId xmlns:p14="http://schemas.microsoft.com/office/powerpoint/2010/main" val="90996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pPr algn="r"/>
            <a:endParaRPr lang="ja-JP" altLang="en-US" sz="1400" dirty="0"/>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657922"/>
            <a:ext cx="9256294" cy="6348775"/>
          </a:xfrm>
        </p:spPr>
        <p:txBody>
          <a:bodyPr anchor="ctr"/>
          <a:lstStyle/>
          <a:p>
            <a:endParaRPr lang="ja-JP" altLang="en-US" dirty="0"/>
          </a:p>
        </p:txBody>
      </p:sp>
      <p:sp>
        <p:nvSpPr>
          <p:cNvPr id="10" name="タイトル 1">
            <a:extLst>
              <a:ext uri="{FF2B5EF4-FFF2-40B4-BE49-F238E27FC236}">
                <a16:creationId xmlns:a16="http://schemas.microsoft.com/office/drawing/2014/main" id="{66337A17-C34B-975E-7BDC-F52900223015}"/>
              </a:ext>
            </a:extLst>
          </p:cNvPr>
          <p:cNvSpPr txBox="1">
            <a:spLocks/>
          </p:cNvSpPr>
          <p:nvPr/>
        </p:nvSpPr>
        <p:spPr>
          <a:xfrm>
            <a:off x="525379" y="653337"/>
            <a:ext cx="9256295" cy="411306"/>
          </a:xfrm>
          <a:prstGeom prst="rect">
            <a:avLst/>
          </a:prstGeom>
        </p:spPr>
        <p:txBody>
          <a:bodyPr vert="horz" lIns="91440" tIns="45720" rIns="91440" bIns="45720" rtlCol="0" anchor="ctr">
            <a:noAutofit/>
          </a:bodyPr>
          <a:lstStyle>
            <a:lvl1pPr algn="ctr" defTabSz="1007943" rtl="0" eaLnBrk="1" latinLnBrk="0" hangingPunct="1">
              <a:lnSpc>
                <a:spcPct val="90000"/>
              </a:lnSpc>
              <a:spcBef>
                <a:spcPct val="0"/>
              </a:spcBef>
              <a:buNone/>
              <a:defRPr kumimoji="1" sz="2400" b="1" kern="1200">
                <a:solidFill>
                  <a:schemeClr val="tx1">
                    <a:lumMod val="75000"/>
                    <a:lumOff val="25000"/>
                  </a:schemeClr>
                </a:solidFill>
                <a:latin typeface="BIZ UDゴシック" panose="020B0400000000000000" pitchFamily="49" charset="-128"/>
                <a:ea typeface="BIZ UDゴシック" panose="020B0400000000000000" pitchFamily="49" charset="-128"/>
                <a:cs typeface="+mj-cs"/>
              </a:defRPr>
            </a:lvl1pPr>
          </a:lstStyle>
          <a:p>
            <a:pPr marL="0" marR="0" lvl="0" indent="0" algn="ctr" defTabSz="1007943"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j-cs"/>
              </a:rPr>
              <a:t>おおさか</a:t>
            </a:r>
            <a:r>
              <a:rPr kumimoji="1" lang="en-US" altLang="ja-JP" sz="1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j-cs"/>
              </a:rPr>
              <a:t>CO</a:t>
            </a:r>
            <a:r>
              <a:rPr kumimoji="1" lang="en-US" altLang="ja-JP" sz="1600" b="1" i="0" u="none" strike="noStrike" kern="1200" cap="none" spc="0" normalizeH="0" baseline="-2500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j-cs"/>
              </a:rPr>
              <a:t>2</a:t>
            </a:r>
            <a:r>
              <a:rPr kumimoji="1" lang="en-US" altLang="ja-JP" sz="1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j-cs"/>
              </a:rPr>
              <a:t>CO</a:t>
            </a:r>
            <a:r>
              <a:rPr kumimoji="1" lang="en-US" altLang="ja-JP" sz="1600" b="1" i="0" u="none" strike="noStrike" kern="1200" cap="none" spc="0" normalizeH="0" baseline="-2500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j-cs"/>
              </a:rPr>
              <a:t>2</a:t>
            </a:r>
            <a:r>
              <a:rPr kumimoji="1" lang="ja-JP" altLang="en-US" sz="16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j-cs"/>
              </a:rPr>
              <a:t>ポイント＋の消費者へのアンケート結果について</a:t>
            </a:r>
          </a:p>
        </p:txBody>
      </p:sp>
      <p:sp>
        <p:nvSpPr>
          <p:cNvPr id="16" name="コンテンツ プレースホルダー 4">
            <a:extLst>
              <a:ext uri="{FF2B5EF4-FFF2-40B4-BE49-F238E27FC236}">
                <a16:creationId xmlns:a16="http://schemas.microsoft.com/office/drawing/2014/main" id="{CB5BBB3C-75E1-F328-5ABC-E0EA02459563}"/>
              </a:ext>
            </a:extLst>
          </p:cNvPr>
          <p:cNvSpPr txBox="1">
            <a:spLocks/>
          </p:cNvSpPr>
          <p:nvPr/>
        </p:nvSpPr>
        <p:spPr>
          <a:xfrm>
            <a:off x="4081346" y="972526"/>
            <a:ext cx="5655724" cy="298713"/>
          </a:xfrm>
          <a:prstGeom prst="roundRect">
            <a:avLst>
              <a:gd name="adj" fmla="val 1598"/>
            </a:avLst>
          </a:prstGeom>
          <a:noFill/>
        </p:spPr>
        <p:txBody>
          <a:bodyPr vert="horz" lIns="91440" tIns="45720" rIns="91440" bIns="45720" rtlCol="0" anchor="ctr">
            <a:noAutofit/>
          </a:bodyPr>
          <a:lstStyle>
            <a:lvl1pPr marL="0" indent="0" algn="ctr" defTabSz="1007943" rtl="0" eaLnBrk="1" latinLnBrk="0" hangingPunct="1">
              <a:lnSpc>
                <a:spcPct val="90000"/>
              </a:lnSpc>
              <a:spcBef>
                <a:spcPts val="1102"/>
              </a:spcBef>
              <a:buFont typeface="Arial" panose="020B0604020202020204" pitchFamily="34" charset="0"/>
              <a:buNone/>
              <a:defRPr kumimoji="1" sz="18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0" lvl="0" indent="0" algn="r"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令和</a:t>
            </a:r>
            <a:r>
              <a:rPr kumimoji="1" lang="ja-JP" altLang="en-US" sz="10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４～６年度</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の試行において、対象店舗を利用した消費者に実施したアンケートの結果です</a:t>
            </a:r>
          </a:p>
        </p:txBody>
      </p:sp>
      <p:sp>
        <p:nvSpPr>
          <p:cNvPr id="29" name="テキスト ボックス 28">
            <a:extLst>
              <a:ext uri="{FF2B5EF4-FFF2-40B4-BE49-F238E27FC236}">
                <a16:creationId xmlns:a16="http://schemas.microsoft.com/office/drawing/2014/main" id="{BB7268AF-4D6B-D098-B214-8F78DD153854}"/>
              </a:ext>
            </a:extLst>
          </p:cNvPr>
          <p:cNvSpPr txBox="1"/>
          <p:nvPr/>
        </p:nvSpPr>
        <p:spPr>
          <a:xfrm>
            <a:off x="667689" y="1162736"/>
            <a:ext cx="2979973" cy="276999"/>
          </a:xfrm>
          <a:prstGeom prst="rect">
            <a:avLst/>
          </a:prstGeom>
          <a:solidFill>
            <a:schemeClr val="accent5">
              <a:lumMod val="60000"/>
              <a:lumOff val="4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周知・広報について</a:t>
            </a:r>
            <a:endParaRPr kumimoji="0"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2" name="テキスト ボックス 41">
            <a:extLst>
              <a:ext uri="{FF2B5EF4-FFF2-40B4-BE49-F238E27FC236}">
                <a16:creationId xmlns:a16="http://schemas.microsoft.com/office/drawing/2014/main" id="{F23FB15F-44D0-E2BB-72EC-FB168F822959}"/>
              </a:ext>
            </a:extLst>
          </p:cNvPr>
          <p:cNvSpPr txBox="1"/>
          <p:nvPr/>
        </p:nvSpPr>
        <p:spPr>
          <a:xfrm>
            <a:off x="669069" y="4241278"/>
            <a:ext cx="2979973" cy="276999"/>
          </a:xfrm>
          <a:prstGeom prst="rect">
            <a:avLst/>
          </a:prstGeom>
          <a:solidFill>
            <a:schemeClr val="accent5">
              <a:lumMod val="60000"/>
              <a:lumOff val="4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消費者の意識変化や行動変容について</a:t>
            </a:r>
            <a:endParaRPr kumimoji="0" lang="ja-JP" altLang="en-US" sz="12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5">
            <a:extLst>
              <a:ext uri="{FF2B5EF4-FFF2-40B4-BE49-F238E27FC236}">
                <a16:creationId xmlns:a16="http://schemas.microsoft.com/office/drawing/2014/main" id="{8C5D7B2A-B97E-B268-CBE6-A784A2CD2364}"/>
              </a:ext>
            </a:extLst>
          </p:cNvPr>
          <p:cNvSpPr>
            <a:spLocks noGrp="1"/>
          </p:cNvSpPr>
          <p:nvPr>
            <p:ph type="sldNum" sz="quarter" idx="12"/>
          </p:nvPr>
        </p:nvSpPr>
        <p:spPr>
          <a:xfrm>
            <a:off x="9890093" y="7132763"/>
            <a:ext cx="540000" cy="432000"/>
          </a:xfrm>
          <a:solidFill>
            <a:srgbClr val="D5EFFB"/>
          </a:solidFill>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09874AEE-7876-4048-89CF-E7E4B85CF86B}" type="slidenum">
              <a:rPr kumimoji="1" lang="ja-JP" altLang="en-US" sz="1400" b="1" i="0" u="none" strike="noStrike" kern="1200" cap="none" spc="0" normalizeH="0" baseline="0" noProof="0" smtClean="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1" lang="ja-JP" altLang="en-US" sz="1400" b="1" i="0" u="none" strike="noStrike" kern="1200" cap="none" spc="0" normalizeH="0" baseline="0" noProof="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コンテンツ プレースホルダー 7">
            <a:extLst>
              <a:ext uri="{FF2B5EF4-FFF2-40B4-BE49-F238E27FC236}">
                <a16:creationId xmlns:a16="http://schemas.microsoft.com/office/drawing/2014/main" id="{6DCDCFCC-32D7-A33D-5951-11792B357CF1}"/>
              </a:ext>
            </a:extLst>
          </p:cNvPr>
          <p:cNvSpPr txBox="1">
            <a:spLocks/>
          </p:cNvSpPr>
          <p:nvPr/>
        </p:nvSpPr>
        <p:spPr>
          <a:xfrm>
            <a:off x="718780" y="1474311"/>
            <a:ext cx="3159648" cy="287799"/>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18"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◆取組を初めて知った広報媒体</a:t>
            </a:r>
            <a:endPar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 name="コンテンツ プレースホルダー 7">
            <a:extLst>
              <a:ext uri="{FF2B5EF4-FFF2-40B4-BE49-F238E27FC236}">
                <a16:creationId xmlns:a16="http://schemas.microsoft.com/office/drawing/2014/main" id="{D427FB1F-EA36-B399-B716-F2005B0774C6}"/>
              </a:ext>
            </a:extLst>
          </p:cNvPr>
          <p:cNvSpPr txBox="1">
            <a:spLocks/>
          </p:cNvSpPr>
          <p:nvPr/>
        </p:nvSpPr>
        <p:spPr>
          <a:xfrm>
            <a:off x="4819578" y="1645745"/>
            <a:ext cx="2272554" cy="287799"/>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18"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（店舗等利用者の年代別）</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8" name="テキスト ボックス 17">
            <a:extLst>
              <a:ext uri="{FF2B5EF4-FFF2-40B4-BE49-F238E27FC236}">
                <a16:creationId xmlns:a16="http://schemas.microsoft.com/office/drawing/2014/main" id="{7A6D8CC0-66A5-7C93-D5BC-FA2A3F738E31}"/>
              </a:ext>
            </a:extLst>
          </p:cNvPr>
          <p:cNvSpPr txBox="1"/>
          <p:nvPr/>
        </p:nvSpPr>
        <p:spPr>
          <a:xfrm>
            <a:off x="3716951" y="4773879"/>
            <a:ext cx="576000" cy="195109"/>
          </a:xfrm>
          <a:prstGeom prst="rect">
            <a:avLst/>
          </a:prstGeom>
          <a:noFill/>
          <a:ln>
            <a:solidFill>
              <a:schemeClr val="bg1">
                <a:lumMod val="65000"/>
              </a:schemeClr>
            </a:solidFill>
          </a:ln>
        </p:spPr>
        <p:txBody>
          <a:bodyPr wrap="square" lIns="36000" tIns="36000" rIns="36000" bIns="36000">
            <a:sp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鉄道利用</a:t>
            </a:r>
          </a:p>
        </p:txBody>
      </p:sp>
      <p:sp>
        <p:nvSpPr>
          <p:cNvPr id="24" name="テキスト ボックス 23">
            <a:extLst>
              <a:ext uri="{FF2B5EF4-FFF2-40B4-BE49-F238E27FC236}">
                <a16:creationId xmlns:a16="http://schemas.microsoft.com/office/drawing/2014/main" id="{7D1AB0E8-DF94-8545-DC75-397C46A2E468}"/>
              </a:ext>
            </a:extLst>
          </p:cNvPr>
          <p:cNvSpPr txBox="1"/>
          <p:nvPr/>
        </p:nvSpPr>
        <p:spPr>
          <a:xfrm>
            <a:off x="735976" y="4773216"/>
            <a:ext cx="576000" cy="195109"/>
          </a:xfrm>
          <a:prstGeom prst="rect">
            <a:avLst/>
          </a:prstGeom>
          <a:noFill/>
          <a:ln>
            <a:solidFill>
              <a:schemeClr val="bg1">
                <a:lumMod val="65000"/>
              </a:schemeClr>
            </a:solidFill>
          </a:ln>
        </p:spPr>
        <p:txBody>
          <a:bodyPr wrap="square" lIns="36000" tIns="36000" rIns="36000" bIns="36000">
            <a:sp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店舗等</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0" name="テキスト ボックス 39">
            <a:extLst>
              <a:ext uri="{FF2B5EF4-FFF2-40B4-BE49-F238E27FC236}">
                <a16:creationId xmlns:a16="http://schemas.microsoft.com/office/drawing/2014/main" id="{989BAC8A-443D-AC5B-02C3-FD802C96A024}"/>
              </a:ext>
            </a:extLst>
          </p:cNvPr>
          <p:cNvSpPr txBox="1"/>
          <p:nvPr/>
        </p:nvSpPr>
        <p:spPr>
          <a:xfrm>
            <a:off x="6523464" y="4674113"/>
            <a:ext cx="3258210" cy="353943"/>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普段の買い物における脱炭素や</a:t>
            </a:r>
            <a:r>
              <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CO</a:t>
            </a:r>
            <a:r>
              <a:rPr kumimoji="0" lang="en-US" altLang="ja-JP" sz="900" b="0" i="0" u="none" strike="noStrike" kern="1200" cap="none" spc="0" normalizeH="0" baseline="-2500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2</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削減への意識とのクロス　</a:t>
            </a:r>
            <a:r>
              <a:rPr kumimoji="0" lang="en-US" altLang="ja-JP" sz="8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店舗等利用者、</a:t>
            </a:r>
            <a:r>
              <a:rPr kumimoji="0" lang="ja-JP" altLang="en-US" sz="8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令和</a:t>
            </a:r>
            <a:r>
              <a:rPr kumimoji="0" lang="en-US" altLang="ja-JP" sz="8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5</a:t>
            </a:r>
            <a:r>
              <a:rPr kumimoji="0" lang="ja-JP" altLang="en-US" sz="8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a:t>
            </a:r>
            <a:r>
              <a:rPr kumimoji="0" lang="en-US" altLang="ja-JP" sz="8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6</a:t>
            </a:r>
            <a:r>
              <a:rPr kumimoji="0" lang="ja-JP" altLang="en-US" sz="8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年度平均</a:t>
            </a:r>
            <a:r>
              <a:rPr kumimoji="0" lang="en-US" altLang="ja-JP" sz="8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a:t>
            </a:r>
            <a:endParaRPr kumimoji="0" lang="ja-JP" altLang="en-US" sz="9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sp>
        <p:nvSpPr>
          <p:cNvPr id="43" name="コンテンツ プレースホルダー 7">
            <a:extLst>
              <a:ext uri="{FF2B5EF4-FFF2-40B4-BE49-F238E27FC236}">
                <a16:creationId xmlns:a16="http://schemas.microsoft.com/office/drawing/2014/main" id="{6574265D-11E9-7586-7DF1-5AD5D5480FCF}"/>
              </a:ext>
            </a:extLst>
          </p:cNvPr>
          <p:cNvSpPr txBox="1">
            <a:spLocks/>
          </p:cNvSpPr>
          <p:nvPr/>
        </p:nvSpPr>
        <p:spPr>
          <a:xfrm>
            <a:off x="718780" y="4536531"/>
            <a:ext cx="3159649" cy="289257"/>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18"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◆ポイント付与対象商品購入の理由</a:t>
            </a:r>
            <a:endPar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21" name="図 20">
            <a:extLst>
              <a:ext uri="{FF2B5EF4-FFF2-40B4-BE49-F238E27FC236}">
                <a16:creationId xmlns:a16="http://schemas.microsoft.com/office/drawing/2014/main" id="{579E32D8-788F-B095-1CDD-F29913AA5A80}"/>
              </a:ext>
            </a:extLst>
          </p:cNvPr>
          <p:cNvPicPr>
            <a:picLocks noChangeAspect="1"/>
          </p:cNvPicPr>
          <p:nvPr/>
        </p:nvPicPr>
        <p:blipFill>
          <a:blip r:embed="rId2"/>
          <a:stretch>
            <a:fillRect/>
          </a:stretch>
        </p:blipFill>
        <p:spPr>
          <a:xfrm>
            <a:off x="4226921" y="1830934"/>
            <a:ext cx="4322579" cy="2329932"/>
          </a:xfrm>
          <a:prstGeom prst="rect">
            <a:avLst/>
          </a:prstGeom>
        </p:spPr>
      </p:pic>
      <p:pic>
        <p:nvPicPr>
          <p:cNvPr id="25" name="図 24">
            <a:extLst>
              <a:ext uri="{FF2B5EF4-FFF2-40B4-BE49-F238E27FC236}">
                <a16:creationId xmlns:a16="http://schemas.microsoft.com/office/drawing/2014/main" id="{16C2F3CE-0BD7-6959-B3B3-3C657D5177CA}"/>
              </a:ext>
            </a:extLst>
          </p:cNvPr>
          <p:cNvPicPr>
            <a:picLocks noChangeAspect="1"/>
          </p:cNvPicPr>
          <p:nvPr/>
        </p:nvPicPr>
        <p:blipFill>
          <a:blip r:embed="rId3"/>
          <a:stretch>
            <a:fillRect/>
          </a:stretch>
        </p:blipFill>
        <p:spPr>
          <a:xfrm>
            <a:off x="519157" y="1529815"/>
            <a:ext cx="3758482" cy="2841519"/>
          </a:xfrm>
          <a:prstGeom prst="rect">
            <a:avLst/>
          </a:prstGeom>
        </p:spPr>
      </p:pic>
      <p:sp>
        <p:nvSpPr>
          <p:cNvPr id="14" name="吹き出し: 四角形 13">
            <a:extLst>
              <a:ext uri="{FF2B5EF4-FFF2-40B4-BE49-F238E27FC236}">
                <a16:creationId xmlns:a16="http://schemas.microsoft.com/office/drawing/2014/main" id="{C0FEC60F-508B-89BA-548F-916CBC35299C}"/>
              </a:ext>
            </a:extLst>
          </p:cNvPr>
          <p:cNvSpPr/>
          <p:nvPr/>
        </p:nvSpPr>
        <p:spPr>
          <a:xfrm>
            <a:off x="7677449" y="1458601"/>
            <a:ext cx="1860409" cy="856181"/>
          </a:xfrm>
          <a:prstGeom prst="wedgeRectCallout">
            <a:avLst>
              <a:gd name="adj1" fmla="val -58419"/>
              <a:gd name="adj2" fmla="val 319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年齢が高いほど、人によって情報入手の広報媒体が多岐に渡ります</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アプリは年齢が低いほど、多く目にされています</a:t>
            </a:r>
          </a:p>
        </p:txBody>
      </p:sp>
      <p:pic>
        <p:nvPicPr>
          <p:cNvPr id="27" name="図 26">
            <a:extLst>
              <a:ext uri="{FF2B5EF4-FFF2-40B4-BE49-F238E27FC236}">
                <a16:creationId xmlns:a16="http://schemas.microsoft.com/office/drawing/2014/main" id="{9C443AC9-B1A2-BE65-B767-CE4CB81C49EA}"/>
              </a:ext>
            </a:extLst>
          </p:cNvPr>
          <p:cNvPicPr>
            <a:picLocks noChangeAspect="1"/>
          </p:cNvPicPr>
          <p:nvPr/>
        </p:nvPicPr>
        <p:blipFill>
          <a:blip r:embed="rId4"/>
          <a:stretch>
            <a:fillRect/>
          </a:stretch>
        </p:blipFill>
        <p:spPr>
          <a:xfrm>
            <a:off x="599967" y="4891667"/>
            <a:ext cx="6556922" cy="2112297"/>
          </a:xfrm>
          <a:prstGeom prst="rect">
            <a:avLst/>
          </a:prstGeom>
        </p:spPr>
      </p:pic>
      <p:graphicFrame>
        <p:nvGraphicFramePr>
          <p:cNvPr id="39" name="表 38">
            <a:extLst>
              <a:ext uri="{FF2B5EF4-FFF2-40B4-BE49-F238E27FC236}">
                <a16:creationId xmlns:a16="http://schemas.microsoft.com/office/drawing/2014/main" id="{C22946DF-804B-598B-4822-4CC4FEAB8B46}"/>
              </a:ext>
            </a:extLst>
          </p:cNvPr>
          <p:cNvGraphicFramePr>
            <a:graphicFrameLocks noGrp="1"/>
          </p:cNvGraphicFramePr>
          <p:nvPr/>
        </p:nvGraphicFramePr>
        <p:xfrm>
          <a:off x="6690732" y="5014183"/>
          <a:ext cx="2972868" cy="1896164"/>
        </p:xfrm>
        <a:graphic>
          <a:graphicData uri="http://schemas.openxmlformats.org/drawingml/2006/table">
            <a:tbl>
              <a:tblPr>
                <a:tableStyleId>{00A15C55-8517-42AA-B614-E9B94910E393}</a:tableStyleId>
              </a:tblPr>
              <a:tblGrid>
                <a:gridCol w="660783">
                  <a:extLst>
                    <a:ext uri="{9D8B030D-6E8A-4147-A177-3AD203B41FA5}">
                      <a16:colId xmlns:a16="http://schemas.microsoft.com/office/drawing/2014/main" val="269112574"/>
                    </a:ext>
                  </a:extLst>
                </a:gridCol>
                <a:gridCol w="268174">
                  <a:extLst>
                    <a:ext uri="{9D8B030D-6E8A-4147-A177-3AD203B41FA5}">
                      <a16:colId xmlns:a16="http://schemas.microsoft.com/office/drawing/2014/main" val="2872620608"/>
                    </a:ext>
                  </a:extLst>
                </a:gridCol>
                <a:gridCol w="383603">
                  <a:extLst>
                    <a:ext uri="{9D8B030D-6E8A-4147-A177-3AD203B41FA5}">
                      <a16:colId xmlns:a16="http://schemas.microsoft.com/office/drawing/2014/main" val="1103618311"/>
                    </a:ext>
                  </a:extLst>
                </a:gridCol>
                <a:gridCol w="464886">
                  <a:extLst>
                    <a:ext uri="{9D8B030D-6E8A-4147-A177-3AD203B41FA5}">
                      <a16:colId xmlns:a16="http://schemas.microsoft.com/office/drawing/2014/main" val="4282816622"/>
                    </a:ext>
                  </a:extLst>
                </a:gridCol>
                <a:gridCol w="464886">
                  <a:extLst>
                    <a:ext uri="{9D8B030D-6E8A-4147-A177-3AD203B41FA5}">
                      <a16:colId xmlns:a16="http://schemas.microsoft.com/office/drawing/2014/main" val="2633988268"/>
                    </a:ext>
                  </a:extLst>
                </a:gridCol>
                <a:gridCol w="464886">
                  <a:extLst>
                    <a:ext uri="{9D8B030D-6E8A-4147-A177-3AD203B41FA5}">
                      <a16:colId xmlns:a16="http://schemas.microsoft.com/office/drawing/2014/main" val="960126664"/>
                    </a:ext>
                  </a:extLst>
                </a:gridCol>
                <a:gridCol w="265650">
                  <a:extLst>
                    <a:ext uri="{9D8B030D-6E8A-4147-A177-3AD203B41FA5}">
                      <a16:colId xmlns:a16="http://schemas.microsoft.com/office/drawing/2014/main" val="69283969"/>
                    </a:ext>
                  </a:extLst>
                </a:gridCol>
              </a:tblGrid>
              <a:tr h="881852">
                <a:tc>
                  <a:txBody>
                    <a:bodyPr/>
                    <a:lstStyle/>
                    <a:p>
                      <a:pPr algn="l" fontAlgn="ctr"/>
                      <a:endParaRPr lang="ja-JP" altLang="en-US"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fontAlgn="ctr"/>
                      <a:r>
                        <a:rPr lang="ja-JP" altLang="en-US"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回答数</a:t>
                      </a:r>
                    </a:p>
                  </a:txBody>
                  <a:tcPr marL="9525" marR="9525" marT="9525" marB="0" vert="eaVert" anchor="ctr"/>
                </a:tc>
                <a:tc>
                  <a:txBody>
                    <a:bodyPr/>
                    <a:lstStyle/>
                    <a:p>
                      <a:pPr algn="l" fontAlgn="ctr">
                        <a:lnSpc>
                          <a:spcPts val="800"/>
                        </a:lnSpc>
                      </a:pPr>
                      <a:r>
                        <a:rPr lang="ja-JP" altLang="en-US"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普段から購入・利用しているから</a:t>
                      </a:r>
                    </a:p>
                  </a:txBody>
                  <a:tcPr marL="9525" marR="9525" marT="9525" marB="0" vert="eaVert" anchor="ctr"/>
                </a:tc>
                <a:tc>
                  <a:txBody>
                    <a:bodyPr/>
                    <a:lstStyle/>
                    <a:p>
                      <a:pPr algn="l" fontAlgn="ctr">
                        <a:lnSpc>
                          <a:spcPts val="800"/>
                        </a:lnSpc>
                      </a:pPr>
                      <a:r>
                        <a:rPr lang="ja-JP" altLang="en-US"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以前から購入・利用しようかどうか迷っていたが、ポイントが付くから</a:t>
                      </a:r>
                    </a:p>
                  </a:txBody>
                  <a:tcPr marL="9525" marR="9525" marT="9525" marB="0" vert="eaVert" anchor="ctr"/>
                </a:tc>
                <a:tc>
                  <a:txBody>
                    <a:bodyPr/>
                    <a:lstStyle/>
                    <a:p>
                      <a:pPr algn="l" fontAlgn="ctr">
                        <a:lnSpc>
                          <a:spcPts val="800"/>
                        </a:lnSpc>
                      </a:pPr>
                      <a:r>
                        <a:rPr lang="ja-JP" altLang="en-US"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これまで購入・利用しようと思ったことはないが、ポイントが付くから</a:t>
                      </a:r>
                    </a:p>
                  </a:txBody>
                  <a:tcPr marL="9525" marR="9525" marT="9525" marB="0" vert="eaVert" anchor="ctr"/>
                </a:tc>
                <a:tc>
                  <a:txBody>
                    <a:bodyPr/>
                    <a:lstStyle/>
                    <a:p>
                      <a:pPr algn="l" fontAlgn="ctr">
                        <a:lnSpc>
                          <a:spcPts val="800"/>
                        </a:lnSpc>
                      </a:pPr>
                      <a:r>
                        <a:rPr lang="ja-JP" altLang="en-US"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脱炭素、温暖化防止につながるから</a:t>
                      </a:r>
                    </a:p>
                  </a:txBody>
                  <a:tcPr marL="9525" marR="9525" marT="9525" marB="0" vert="eaVert" anchor="ctr"/>
                </a:tc>
                <a:tc>
                  <a:txBody>
                    <a:bodyPr/>
                    <a:lstStyle/>
                    <a:p>
                      <a:pPr algn="l" fontAlgn="ctr"/>
                      <a:r>
                        <a:rPr lang="ja-JP" altLang="en-US"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その他</a:t>
                      </a:r>
                    </a:p>
                  </a:txBody>
                  <a:tcPr marL="9525" marR="9525" marT="9525" marB="0" vert="eaVert" anchor="ctr"/>
                </a:tc>
                <a:extLst>
                  <a:ext uri="{0D108BD9-81ED-4DB2-BD59-A6C34878D82A}">
                    <a16:rowId xmlns:a16="http://schemas.microsoft.com/office/drawing/2014/main" val="4221414610"/>
                  </a:ext>
                </a:extLst>
              </a:tr>
              <a:tr h="171170">
                <a:tc>
                  <a:txBody>
                    <a:bodyPr/>
                    <a:lstStyle/>
                    <a:p>
                      <a:pPr algn="l" fontAlgn="ctr"/>
                      <a:r>
                        <a:rPr lang="ja-JP" altLang="en-US"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これまでも意識していた</a:t>
                      </a:r>
                    </a:p>
                  </a:txBody>
                  <a:tcPr marL="9525" marR="9525" marT="9525" marB="0" anchor="ctr"/>
                </a:tc>
                <a:tc>
                  <a:txBody>
                    <a:bodyPr/>
                    <a:lstStyle/>
                    <a:p>
                      <a:pPr algn="r" fontAlgn="ctr"/>
                      <a:r>
                        <a:rPr lang="en-US" altLang="ja-JP" sz="7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199 </a:t>
                      </a:r>
                    </a:p>
                  </a:txBody>
                  <a:tcPr marL="9525" marR="9525" marT="9525" marB="0" anchor="ctr"/>
                </a:tc>
                <a:tc>
                  <a:txBody>
                    <a:bodyPr/>
                    <a:lstStyle/>
                    <a:p>
                      <a:pPr algn="r" fontAlgn="ctr"/>
                      <a:r>
                        <a:rPr lang="en-US" altLang="ja-JP" sz="800" b="0" i="0" u="none" strike="noStrike" spc="-50" baseline="0">
                          <a:solidFill>
                            <a:srgbClr val="000000"/>
                          </a:solidFill>
                          <a:effectLst/>
                          <a:latin typeface="BIZ UDPゴシック" panose="020B0400000000000000" pitchFamily="50" charset="-128"/>
                          <a:ea typeface="BIZ UDPゴシック" panose="020B0400000000000000" pitchFamily="50" charset="-128"/>
                        </a:rPr>
                        <a:t>76%</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15%</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10%</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21%</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tc>
                <a:extLst>
                  <a:ext uri="{0D108BD9-81ED-4DB2-BD59-A6C34878D82A}">
                    <a16:rowId xmlns:a16="http://schemas.microsoft.com/office/drawing/2014/main" val="1126451745"/>
                  </a:ext>
                </a:extLst>
              </a:tr>
              <a:tr h="171170">
                <a:tc>
                  <a:txBody>
                    <a:bodyPr/>
                    <a:lstStyle/>
                    <a:p>
                      <a:pPr algn="l" fontAlgn="ctr"/>
                      <a:r>
                        <a:rPr lang="ja-JP" altLang="en-US"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たまに意識していた</a:t>
                      </a:r>
                    </a:p>
                  </a:txBody>
                  <a:tcPr marL="9525" marR="9525" marT="9525" marB="0" anchor="ctr"/>
                </a:tc>
                <a:tc>
                  <a:txBody>
                    <a:bodyPr/>
                    <a:lstStyle/>
                    <a:p>
                      <a:pPr algn="r" fontAlgn="ctr"/>
                      <a:r>
                        <a:rPr lang="en-US" altLang="ja-JP" sz="7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329 </a:t>
                      </a:r>
                    </a:p>
                  </a:txBody>
                  <a:tcPr marL="9525" marR="9525" marT="9525" marB="0" anchor="ctr"/>
                </a:tc>
                <a:tc>
                  <a:txBody>
                    <a:bodyPr/>
                    <a:lstStyle/>
                    <a:p>
                      <a:pPr algn="r" fontAlgn="ctr"/>
                      <a:r>
                        <a:rPr lang="en-US" altLang="ja-JP" sz="800" b="0" i="0" u="none" strike="noStrike" spc="-50" baseline="0">
                          <a:solidFill>
                            <a:srgbClr val="000000"/>
                          </a:solidFill>
                          <a:effectLst/>
                          <a:latin typeface="BIZ UDPゴシック" panose="020B0400000000000000" pitchFamily="50" charset="-128"/>
                          <a:ea typeface="BIZ UDPゴシック" panose="020B0400000000000000" pitchFamily="50" charset="-128"/>
                        </a:rPr>
                        <a:t>61%</a:t>
                      </a:r>
                    </a:p>
                  </a:txBody>
                  <a:tcPr marL="9525" marR="9525" marT="9525" marB="0" anchor="ctr"/>
                </a:tc>
                <a:tc>
                  <a:txBody>
                    <a:bodyPr/>
                    <a:lstStyle/>
                    <a:p>
                      <a:pPr algn="r" fontAlgn="ctr"/>
                      <a:r>
                        <a:rPr lang="en-US" altLang="ja-JP" sz="800" b="0" i="0" u="none" strike="noStrike" spc="-50" baseline="0">
                          <a:solidFill>
                            <a:srgbClr val="000000"/>
                          </a:solidFill>
                          <a:effectLst/>
                          <a:latin typeface="BIZ UDPゴシック" panose="020B0400000000000000" pitchFamily="50" charset="-128"/>
                          <a:ea typeface="BIZ UDPゴシック" panose="020B0400000000000000" pitchFamily="50" charset="-128"/>
                        </a:rPr>
                        <a:t>27%</a:t>
                      </a:r>
                    </a:p>
                  </a:txBody>
                  <a:tcPr marL="9525" marR="9525" marT="9525" marB="0" anchor="ctr">
                    <a:solidFill>
                      <a:schemeClr val="accent1">
                        <a:lumMod val="20000"/>
                        <a:lumOff val="80000"/>
                      </a:schemeClr>
                    </a:solidFill>
                  </a:tcP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9%</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12%</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tc>
                <a:extLst>
                  <a:ext uri="{0D108BD9-81ED-4DB2-BD59-A6C34878D82A}">
                    <a16:rowId xmlns:a16="http://schemas.microsoft.com/office/drawing/2014/main" val="576095658"/>
                  </a:ext>
                </a:extLst>
              </a:tr>
              <a:tr h="253791">
                <a:tc>
                  <a:txBody>
                    <a:bodyPr/>
                    <a:lstStyle/>
                    <a:p>
                      <a:pPr algn="l" fontAlgn="ctr"/>
                      <a:r>
                        <a:rPr lang="ja-JP" altLang="en-US"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ほとんど意識していなかった</a:t>
                      </a:r>
                    </a:p>
                  </a:txBody>
                  <a:tcPr marL="9525" marR="9525" marT="9525" marB="0" anchor="ctr"/>
                </a:tc>
                <a:tc>
                  <a:txBody>
                    <a:bodyPr/>
                    <a:lstStyle/>
                    <a:p>
                      <a:pPr algn="r" fontAlgn="ctr"/>
                      <a:r>
                        <a:rPr lang="en-US" altLang="ja-JP" sz="7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151 </a:t>
                      </a:r>
                    </a:p>
                  </a:txBody>
                  <a:tcPr marL="9525" marR="9525" marT="9525" marB="0" anchor="ctr"/>
                </a:tc>
                <a:tc>
                  <a:txBody>
                    <a:bodyPr/>
                    <a:lstStyle/>
                    <a:p>
                      <a:pPr algn="r" fontAlgn="ctr"/>
                      <a:r>
                        <a:rPr lang="en-US" altLang="ja-JP" sz="800" b="0" i="0" u="none" strike="noStrike" spc="-50" baseline="0">
                          <a:solidFill>
                            <a:srgbClr val="000000"/>
                          </a:solidFill>
                          <a:effectLst/>
                          <a:latin typeface="BIZ UDPゴシック" panose="020B0400000000000000" pitchFamily="50" charset="-128"/>
                          <a:ea typeface="BIZ UDPゴシック" panose="020B0400000000000000" pitchFamily="50" charset="-128"/>
                        </a:rPr>
                        <a:t>54%</a:t>
                      </a:r>
                    </a:p>
                  </a:txBody>
                  <a:tcPr marL="9525" marR="9525" marT="9525" marB="0" anchor="ctr"/>
                </a:tc>
                <a:tc>
                  <a:txBody>
                    <a:bodyPr/>
                    <a:lstStyle/>
                    <a:p>
                      <a:pPr algn="r" fontAlgn="ctr"/>
                      <a:r>
                        <a:rPr lang="en-US" altLang="ja-JP" sz="800" b="0" i="0" u="none" strike="noStrike" spc="-50" baseline="0">
                          <a:solidFill>
                            <a:srgbClr val="000000"/>
                          </a:solidFill>
                          <a:effectLst/>
                          <a:latin typeface="BIZ UDPゴシック" panose="020B0400000000000000" pitchFamily="50" charset="-128"/>
                          <a:ea typeface="BIZ UDPゴシック" panose="020B0400000000000000" pitchFamily="50" charset="-128"/>
                        </a:rPr>
                        <a:t>30%</a:t>
                      </a:r>
                    </a:p>
                  </a:txBody>
                  <a:tcPr marL="9525" marR="9525" marT="9525" marB="0" anchor="ctr">
                    <a:solidFill>
                      <a:schemeClr val="accent1">
                        <a:lumMod val="20000"/>
                        <a:lumOff val="80000"/>
                      </a:schemeClr>
                    </a:solidFill>
                  </a:tcP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15%</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11%</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tc>
                <a:extLst>
                  <a:ext uri="{0D108BD9-81ED-4DB2-BD59-A6C34878D82A}">
                    <a16:rowId xmlns:a16="http://schemas.microsoft.com/office/drawing/2014/main" val="442783476"/>
                  </a:ext>
                </a:extLst>
              </a:tr>
              <a:tr h="253791">
                <a:tc>
                  <a:txBody>
                    <a:bodyPr/>
                    <a:lstStyle/>
                    <a:p>
                      <a:pPr algn="l" fontAlgn="ctr"/>
                      <a:r>
                        <a:rPr lang="ja-JP" altLang="en-US"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まったく意識していなかった</a:t>
                      </a:r>
                    </a:p>
                  </a:txBody>
                  <a:tcPr marL="9525" marR="9525" marT="9525" marB="0" anchor="ctr"/>
                </a:tc>
                <a:tc>
                  <a:txBody>
                    <a:bodyPr/>
                    <a:lstStyle/>
                    <a:p>
                      <a:pPr algn="r" fontAlgn="ctr"/>
                      <a:r>
                        <a:rPr lang="en-US" altLang="ja-JP" sz="7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31 </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55%</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13%</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26%</a:t>
                      </a:r>
                    </a:p>
                  </a:txBody>
                  <a:tcPr marL="9525" marR="9525" marT="9525" marB="0" anchor="ctr">
                    <a:solidFill>
                      <a:schemeClr val="accent1">
                        <a:lumMod val="20000"/>
                        <a:lumOff val="80000"/>
                      </a:schemeClr>
                    </a:solidFill>
                  </a:tcP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16%</a:t>
                      </a:r>
                    </a:p>
                  </a:txBody>
                  <a:tcPr marL="9525" marR="9525" marT="9525" marB="0" anchor="ctr"/>
                </a:tc>
                <a:tc>
                  <a:txBody>
                    <a:bodyPr/>
                    <a:lstStyle/>
                    <a:p>
                      <a:pPr algn="r" fontAlgn="ctr"/>
                      <a:r>
                        <a:rPr lang="en-US" altLang="ja-JP" sz="800" b="0" i="0" u="none" strike="noStrike" spc="-50" baseline="0" dirty="0">
                          <a:solidFill>
                            <a:srgbClr val="000000"/>
                          </a:solidFill>
                          <a:effectLst/>
                          <a:latin typeface="BIZ UDPゴシック" panose="020B0400000000000000" pitchFamily="50" charset="-128"/>
                          <a:ea typeface="BIZ UDPゴシック" panose="020B0400000000000000" pitchFamily="50" charset="-128"/>
                        </a:rPr>
                        <a:t>6%</a:t>
                      </a:r>
                    </a:p>
                  </a:txBody>
                  <a:tcPr marL="9525" marR="9525" marT="9525" marB="0" anchor="ctr"/>
                </a:tc>
                <a:extLst>
                  <a:ext uri="{0D108BD9-81ED-4DB2-BD59-A6C34878D82A}">
                    <a16:rowId xmlns:a16="http://schemas.microsoft.com/office/drawing/2014/main" val="1421734698"/>
                  </a:ext>
                </a:extLst>
              </a:tr>
            </a:tbl>
          </a:graphicData>
        </a:graphic>
      </p:graphicFrame>
    </p:spTree>
    <p:extLst>
      <p:ext uri="{BB962C8B-B14F-4D97-AF65-F5344CB8AC3E}">
        <p14:creationId xmlns:p14="http://schemas.microsoft.com/office/powerpoint/2010/main" val="292070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B3BF9-1DC9-2130-F1DC-BBAC7EEC6772}"/>
              </a:ext>
            </a:extLst>
          </p:cNvPr>
          <p:cNvSpPr>
            <a:spLocks noGrp="1"/>
          </p:cNvSpPr>
          <p:nvPr>
            <p:ph type="title"/>
          </p:nvPr>
        </p:nvSpPr>
        <p:spPr>
          <a:solidFill>
            <a:srgbClr val="00B0F0"/>
          </a:solidFill>
        </p:spPr>
        <p:txBody>
          <a:bodyPr/>
          <a:lstStyle/>
          <a:p>
            <a:pPr algn="r"/>
            <a:endParaRPr lang="ja-JP" altLang="en-US" sz="1400" dirty="0"/>
          </a:p>
        </p:txBody>
      </p:sp>
      <p:sp>
        <p:nvSpPr>
          <p:cNvPr id="5" name="コンテンツ プレースホルダー 4">
            <a:extLst>
              <a:ext uri="{FF2B5EF4-FFF2-40B4-BE49-F238E27FC236}">
                <a16:creationId xmlns:a16="http://schemas.microsoft.com/office/drawing/2014/main" id="{CE4B6BF3-4EC9-796B-1A7C-89A994CBB55B}"/>
              </a:ext>
            </a:extLst>
          </p:cNvPr>
          <p:cNvSpPr>
            <a:spLocks noGrp="1"/>
          </p:cNvSpPr>
          <p:nvPr>
            <p:ph sz="half" idx="1"/>
          </p:nvPr>
        </p:nvSpPr>
        <p:spPr>
          <a:xfrm>
            <a:off x="525380" y="657922"/>
            <a:ext cx="9256294" cy="6348775"/>
          </a:xfrm>
        </p:spPr>
        <p:txBody>
          <a:bodyPr anchor="ctr"/>
          <a:lstStyle/>
          <a:p>
            <a:endParaRPr lang="ja-JP" altLang="en-US" dirty="0"/>
          </a:p>
        </p:txBody>
      </p:sp>
      <p:sp>
        <p:nvSpPr>
          <p:cNvPr id="29" name="テキスト ボックス 28">
            <a:extLst>
              <a:ext uri="{FF2B5EF4-FFF2-40B4-BE49-F238E27FC236}">
                <a16:creationId xmlns:a16="http://schemas.microsoft.com/office/drawing/2014/main" id="{BB7268AF-4D6B-D098-B214-8F78DD153854}"/>
              </a:ext>
            </a:extLst>
          </p:cNvPr>
          <p:cNvSpPr txBox="1"/>
          <p:nvPr/>
        </p:nvSpPr>
        <p:spPr>
          <a:xfrm>
            <a:off x="667689" y="820422"/>
            <a:ext cx="2979973" cy="276999"/>
          </a:xfrm>
          <a:prstGeom prst="rect">
            <a:avLst/>
          </a:prstGeom>
          <a:solidFill>
            <a:schemeClr val="accent5">
              <a:lumMod val="60000"/>
              <a:lumOff val="40000"/>
            </a:schemeClr>
          </a:solidFill>
        </p:spPr>
        <p:txBody>
          <a:bodyPr wrap="square">
            <a:spAutoFit/>
          </a:bodyPr>
          <a:lstStyle/>
          <a:p>
            <a:r>
              <a:rPr lang="ja-JP" altLang="en-US" sz="1200" b="1" i="0">
                <a:solidFill>
                  <a:schemeClr val="bg1"/>
                </a:solidFill>
                <a:effectLst/>
                <a:latin typeface="BIZ UDゴシック" panose="020B0400000000000000" pitchFamily="49" charset="-128"/>
                <a:ea typeface="BIZ UDゴシック" panose="020B0400000000000000" pitchFamily="49" charset="-128"/>
              </a:rPr>
              <a:t>周知・広報について（つづき）</a:t>
            </a:r>
            <a:endParaRPr lang="ja-JP" altLang="en-US" sz="1200">
              <a:solidFill>
                <a:schemeClr val="bg1"/>
              </a:solidFill>
              <a:latin typeface="BIZ UDゴシック" panose="020B0400000000000000" pitchFamily="49" charset="-128"/>
              <a:ea typeface="BIZ UDゴシック" panose="020B0400000000000000" pitchFamily="49" charset="-128"/>
            </a:endParaRPr>
          </a:p>
        </p:txBody>
      </p:sp>
      <p:sp>
        <p:nvSpPr>
          <p:cNvPr id="2" name="スライド番号プレースホルダー 5">
            <a:extLst>
              <a:ext uri="{FF2B5EF4-FFF2-40B4-BE49-F238E27FC236}">
                <a16:creationId xmlns:a16="http://schemas.microsoft.com/office/drawing/2014/main" id="{8C5D7B2A-B97E-B268-CBE6-A784A2CD2364}"/>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16</a:t>
            </a:fld>
            <a:endParaRPr kumimoji="1" lang="ja-JP" altLang="en-US" b="1">
              <a:solidFill>
                <a:schemeClr val="tx1">
                  <a:lumMod val="50000"/>
                  <a:lumOff val="50000"/>
                </a:schemeClr>
              </a:solidFill>
            </a:endParaRPr>
          </a:p>
        </p:txBody>
      </p:sp>
      <p:sp>
        <p:nvSpPr>
          <p:cNvPr id="11" name="テキスト ボックス 10">
            <a:extLst>
              <a:ext uri="{FF2B5EF4-FFF2-40B4-BE49-F238E27FC236}">
                <a16:creationId xmlns:a16="http://schemas.microsoft.com/office/drawing/2014/main" id="{C2E35932-FC38-962E-BB43-63267B6C8501}"/>
              </a:ext>
            </a:extLst>
          </p:cNvPr>
          <p:cNvSpPr txBox="1"/>
          <p:nvPr/>
        </p:nvSpPr>
        <p:spPr>
          <a:xfrm>
            <a:off x="856010" y="3440178"/>
            <a:ext cx="3034167" cy="353943"/>
          </a:xfrm>
          <a:prstGeom prst="rect">
            <a:avLst/>
          </a:prstGeom>
          <a:noFill/>
        </p:spPr>
        <p:txBody>
          <a:bodyPr wrap="square">
            <a:spAutoFit/>
          </a:bodyPr>
          <a:lstStyle/>
          <a:p>
            <a:pPr marL="0" indent="0">
              <a:lnSpc>
                <a:spcPct val="80000"/>
              </a:lnSpc>
              <a:buNone/>
            </a:pPr>
            <a:r>
              <a:rPr lang="ja-JP" altLang="en-US" sz="1100" b="1" dirty="0">
                <a:latin typeface="BIZ UDPゴシック" panose="020B0400000000000000" pitchFamily="50" charset="-128"/>
                <a:ea typeface="BIZ UDPゴシック" panose="020B0400000000000000" pitchFamily="50" charset="-128"/>
              </a:rPr>
              <a:t>◆脱炭素について考えるきっかけになったか</a:t>
            </a:r>
            <a:endParaRPr lang="en-US" altLang="ja-JP" sz="1100" b="1" dirty="0">
              <a:latin typeface="BIZ UDPゴシック" panose="020B0400000000000000" pitchFamily="50" charset="-128"/>
              <a:ea typeface="BIZ UDPゴシック" panose="020B0400000000000000" pitchFamily="50" charset="-128"/>
            </a:endParaRPr>
          </a:p>
          <a:p>
            <a:pPr marL="0" indent="0">
              <a:lnSpc>
                <a:spcPct val="80000"/>
              </a:lnSpc>
              <a:buNone/>
            </a:pPr>
            <a:endParaRPr lang="en-US" altLang="ja-JP" sz="10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DE9DDE80-F058-564D-D2BD-14FA78B52A0E}"/>
              </a:ext>
            </a:extLst>
          </p:cNvPr>
          <p:cNvSpPr txBox="1"/>
          <p:nvPr/>
        </p:nvSpPr>
        <p:spPr>
          <a:xfrm>
            <a:off x="5220569" y="3457409"/>
            <a:ext cx="3824305" cy="232756"/>
          </a:xfrm>
          <a:prstGeom prst="rect">
            <a:avLst/>
          </a:prstGeom>
          <a:noFill/>
        </p:spPr>
        <p:txBody>
          <a:bodyPr wrap="square">
            <a:spAutoFit/>
          </a:bodyPr>
          <a:lstStyle/>
          <a:p>
            <a:pPr marL="0" indent="0">
              <a:lnSpc>
                <a:spcPct val="80000"/>
              </a:lnSpc>
              <a:buNone/>
            </a:pPr>
            <a:r>
              <a:rPr lang="ja-JP" altLang="en-US" sz="1100" b="1" dirty="0">
                <a:latin typeface="BIZ UDPゴシック" panose="020B0400000000000000" pitchFamily="50" charset="-128"/>
                <a:ea typeface="BIZ UDPゴシック" panose="020B0400000000000000" pitchFamily="50" charset="-128"/>
              </a:rPr>
              <a:t>◆脱炭素に向けた行動に取り組むようになったか</a:t>
            </a:r>
            <a:endParaRPr lang="en-US" altLang="ja-JP" sz="1000" b="1" dirty="0">
              <a:latin typeface="BIZ UDPゴシック" panose="020B0400000000000000" pitchFamily="50" charset="-128"/>
              <a:ea typeface="BIZ UDPゴシック" panose="020B0400000000000000" pitchFamily="50" charset="-128"/>
            </a:endParaRPr>
          </a:p>
        </p:txBody>
      </p:sp>
      <p:sp>
        <p:nvSpPr>
          <p:cNvPr id="21" name="コンテンツ プレースホルダー 7">
            <a:extLst>
              <a:ext uri="{FF2B5EF4-FFF2-40B4-BE49-F238E27FC236}">
                <a16:creationId xmlns:a16="http://schemas.microsoft.com/office/drawing/2014/main" id="{4107CF59-4A04-3DED-BDE6-83B72227F3E1}"/>
              </a:ext>
            </a:extLst>
          </p:cNvPr>
          <p:cNvSpPr txBox="1">
            <a:spLocks/>
          </p:cNvSpPr>
          <p:nvPr/>
        </p:nvSpPr>
        <p:spPr>
          <a:xfrm>
            <a:off x="667689" y="1271778"/>
            <a:ext cx="9011570" cy="896104"/>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lnSpc>
                <a:spcPct val="80000"/>
              </a:lnSpc>
              <a:buNone/>
            </a:pPr>
            <a:r>
              <a:rPr lang="ja-JP" altLang="en-US" sz="1400" b="1" dirty="0">
                <a:latin typeface="BIZ UDゴシック" panose="020B0400000000000000" pitchFamily="49" charset="-128"/>
                <a:ea typeface="BIZ UDゴシック" panose="020B0400000000000000" pitchFamily="49" charset="-128"/>
              </a:rPr>
              <a:t>〇　ポイント付与をきっかけに、約８割が「脱炭素について考えるきっかけになった」と回答。</a:t>
            </a:r>
            <a:r>
              <a:rPr lang="en-US" altLang="ja-JP" sz="1000" b="1" dirty="0">
                <a:latin typeface="BIZ UDゴシック" panose="020B0400000000000000" pitchFamily="49" charset="-128"/>
                <a:ea typeface="BIZ UDゴシック" panose="020B0400000000000000" pitchFamily="49" charset="-128"/>
              </a:rPr>
              <a:t>※1</a:t>
            </a:r>
          </a:p>
          <a:p>
            <a:pPr marL="363538" indent="-363538">
              <a:lnSpc>
                <a:spcPct val="80000"/>
              </a:lnSpc>
              <a:buNone/>
            </a:pPr>
            <a:r>
              <a:rPr lang="ja-JP" altLang="en-US" sz="1400" b="1" dirty="0">
                <a:latin typeface="BIZ UDゴシック" panose="020B0400000000000000" pitchFamily="49" charset="-128"/>
                <a:ea typeface="BIZ UDゴシック" panose="020B0400000000000000" pitchFamily="49" charset="-128"/>
              </a:rPr>
              <a:t>〇　</a:t>
            </a:r>
            <a:r>
              <a:rPr lang="ja-JP" altLang="en-US" sz="1400" b="1" dirty="0">
                <a:solidFill>
                  <a:srgbClr val="FF0000"/>
                </a:solidFill>
                <a:latin typeface="BIZ UDゴシック" panose="020B0400000000000000" pitchFamily="49" charset="-128"/>
                <a:ea typeface="BIZ UDゴシック" panose="020B0400000000000000" pitchFamily="49" charset="-128"/>
              </a:rPr>
              <a:t>令和４年度は「脱炭素につながる行動に取り組むようになった」と約５割が回答していたが、</a:t>
            </a:r>
            <a:endParaRPr lang="en-US" altLang="ja-JP" sz="1400" b="1" dirty="0">
              <a:solidFill>
                <a:srgbClr val="FF0000"/>
              </a:solidFill>
              <a:latin typeface="BIZ UDゴシック" panose="020B0400000000000000" pitchFamily="49" charset="-128"/>
              <a:ea typeface="BIZ UDゴシック" panose="020B0400000000000000" pitchFamily="49" charset="-128"/>
            </a:endParaRPr>
          </a:p>
          <a:p>
            <a:pPr marL="363538" indent="-363538">
              <a:lnSpc>
                <a:spcPct val="80000"/>
              </a:lnSpc>
              <a:buNone/>
            </a:pPr>
            <a:r>
              <a:rPr lang="ja-JP" altLang="en-US" sz="1400" b="1" dirty="0">
                <a:solidFill>
                  <a:srgbClr val="FF0000"/>
                </a:solidFill>
                <a:latin typeface="BIZ UDゴシック" panose="020B0400000000000000" pitchFamily="49" charset="-128"/>
                <a:ea typeface="BIZ UDゴシック" panose="020B0400000000000000" pitchFamily="49" charset="-128"/>
              </a:rPr>
              <a:t>　　令和５・６年度には約７割に増加　</a:t>
            </a:r>
            <a:r>
              <a:rPr lang="en-US" altLang="ja-JP" sz="1000" b="1" dirty="0">
                <a:latin typeface="BIZ UDゴシック" panose="020B0400000000000000" pitchFamily="49" charset="-128"/>
                <a:ea typeface="BIZ UDゴシック" panose="020B0400000000000000" pitchFamily="49" charset="-128"/>
              </a:rPr>
              <a:t>※2</a:t>
            </a:r>
          </a:p>
          <a:p>
            <a:pPr marL="363538" indent="-363538">
              <a:lnSpc>
                <a:spcPct val="80000"/>
              </a:lnSpc>
              <a:spcBef>
                <a:spcPts val="1200"/>
              </a:spcBef>
              <a:buNone/>
            </a:pPr>
            <a:r>
              <a:rPr lang="ja-JP" altLang="en-US" sz="1050" b="1" dirty="0">
                <a:latin typeface="BIZ UDゴシック" panose="020B0400000000000000" pitchFamily="49" charset="-128"/>
                <a:ea typeface="BIZ UDゴシック" panose="020B0400000000000000" pitchFamily="49" charset="-128"/>
              </a:rPr>
              <a:t>　　　</a:t>
            </a:r>
            <a:r>
              <a:rPr lang="en-US" altLang="ja-JP" sz="1050" b="1" dirty="0">
                <a:latin typeface="BIZ UDゴシック" panose="020B0400000000000000" pitchFamily="49" charset="-128"/>
                <a:ea typeface="BIZ UDゴシック" panose="020B0400000000000000" pitchFamily="49" charset="-128"/>
              </a:rPr>
              <a:t>※1</a:t>
            </a:r>
            <a:r>
              <a:rPr lang="ja-JP" altLang="en-US" sz="1050" b="1" dirty="0">
                <a:latin typeface="BIZ UDゴシック" panose="020B0400000000000000" pitchFamily="49" charset="-128"/>
                <a:ea typeface="BIZ UDゴシック" panose="020B0400000000000000" pitchFamily="49" charset="-128"/>
              </a:rPr>
              <a:t>：「そう思う」「ややそう思う」の計</a:t>
            </a:r>
            <a:endParaRPr lang="en-US" altLang="ja-JP" sz="1050" b="1" dirty="0">
              <a:latin typeface="BIZ UDゴシック" panose="020B0400000000000000" pitchFamily="49" charset="-128"/>
              <a:ea typeface="BIZ UDゴシック" panose="020B0400000000000000" pitchFamily="49" charset="-128"/>
            </a:endParaRPr>
          </a:p>
          <a:p>
            <a:pPr marL="363538" indent="-363538">
              <a:lnSpc>
                <a:spcPct val="80000"/>
              </a:lnSpc>
              <a:buNone/>
            </a:pPr>
            <a:r>
              <a:rPr lang="ja-JP" altLang="en-US" sz="1050" b="1" dirty="0">
                <a:latin typeface="BIZ UDゴシック" panose="020B0400000000000000" pitchFamily="49" charset="-128"/>
                <a:ea typeface="BIZ UDゴシック" panose="020B0400000000000000" pitchFamily="49" charset="-128"/>
              </a:rPr>
              <a:t>　　　</a:t>
            </a:r>
            <a:r>
              <a:rPr lang="en-US" altLang="ja-JP" sz="1050" b="1" dirty="0">
                <a:latin typeface="BIZ UDゴシック" panose="020B0400000000000000" pitchFamily="49" charset="-128"/>
                <a:ea typeface="BIZ UDゴシック" panose="020B0400000000000000" pitchFamily="49" charset="-128"/>
              </a:rPr>
              <a:t>※2</a:t>
            </a:r>
            <a:r>
              <a:rPr lang="ja-JP" altLang="en-US" sz="1050" b="1" dirty="0">
                <a:latin typeface="BIZ UDゴシック" panose="020B0400000000000000" pitchFamily="49" charset="-128"/>
                <a:ea typeface="BIZ UDゴシック" panose="020B0400000000000000" pitchFamily="49" charset="-128"/>
              </a:rPr>
              <a:t>：「取り組むようになった」（約</a:t>
            </a:r>
            <a:r>
              <a:rPr lang="en-US" altLang="ja-JP" sz="1050" b="1" dirty="0">
                <a:latin typeface="BIZ UDゴシック" panose="020B0400000000000000" pitchFamily="49" charset="-128"/>
                <a:ea typeface="BIZ UDゴシック" panose="020B0400000000000000" pitchFamily="49" charset="-128"/>
              </a:rPr>
              <a:t>13</a:t>
            </a:r>
            <a:r>
              <a:rPr lang="ja-JP" altLang="en-US" sz="1050" b="1" dirty="0">
                <a:latin typeface="BIZ UDゴシック" panose="020B0400000000000000" pitchFamily="49" charset="-128"/>
                <a:ea typeface="BIZ UDゴシック" panose="020B0400000000000000" pitchFamily="49" charset="-128"/>
              </a:rPr>
              <a:t>％）と「やや取り組むようになった」（約</a:t>
            </a:r>
            <a:r>
              <a:rPr lang="en-US" altLang="ja-JP" sz="1050" b="1" dirty="0">
                <a:latin typeface="BIZ UDゴシック" panose="020B0400000000000000" pitchFamily="49" charset="-128"/>
                <a:ea typeface="BIZ UDゴシック" panose="020B0400000000000000" pitchFamily="49" charset="-128"/>
              </a:rPr>
              <a:t>38%</a:t>
            </a:r>
            <a:r>
              <a:rPr lang="ja-JP" altLang="en-US" sz="1050" b="1" dirty="0">
                <a:latin typeface="BIZ UDゴシック" panose="020B0400000000000000" pitchFamily="49" charset="-128"/>
                <a:ea typeface="BIZ UDゴシック" panose="020B0400000000000000" pitchFamily="49" charset="-128"/>
              </a:rPr>
              <a:t>）の計</a:t>
            </a:r>
            <a:endParaRPr lang="en-US" altLang="ja-JP" sz="1050" b="1" dirty="0">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2435D525-4F94-76E5-333A-A64A71F71380}"/>
              </a:ext>
            </a:extLst>
          </p:cNvPr>
          <p:cNvSpPr/>
          <p:nvPr/>
        </p:nvSpPr>
        <p:spPr>
          <a:xfrm>
            <a:off x="946788" y="2437547"/>
            <a:ext cx="8413478" cy="6530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今回の取組が、参加者の意識・行動の両面に好影響を与えている</a:t>
            </a:r>
            <a:endParaRPr kumimoji="1" lang="ja-JP" altLang="en-US" sz="1400" b="1" dirty="0">
              <a:solidFill>
                <a:schemeClr val="tx1"/>
              </a:solidFill>
            </a:endParaRPr>
          </a:p>
        </p:txBody>
      </p:sp>
      <p:sp>
        <p:nvSpPr>
          <p:cNvPr id="23" name="矢印: 右 22">
            <a:extLst>
              <a:ext uri="{FF2B5EF4-FFF2-40B4-BE49-F238E27FC236}">
                <a16:creationId xmlns:a16="http://schemas.microsoft.com/office/drawing/2014/main" id="{B7E11FAC-0607-F18B-1CF4-503987BE964D}"/>
              </a:ext>
            </a:extLst>
          </p:cNvPr>
          <p:cNvSpPr/>
          <p:nvPr/>
        </p:nvSpPr>
        <p:spPr>
          <a:xfrm>
            <a:off x="909489" y="2543596"/>
            <a:ext cx="576064" cy="44092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a:extLst>
              <a:ext uri="{FF2B5EF4-FFF2-40B4-BE49-F238E27FC236}">
                <a16:creationId xmlns:a16="http://schemas.microsoft.com/office/drawing/2014/main" id="{D97CB626-62EA-429B-AB14-CA6302202548}"/>
              </a:ext>
            </a:extLst>
          </p:cNvPr>
          <p:cNvSpPr txBox="1"/>
          <p:nvPr/>
        </p:nvSpPr>
        <p:spPr>
          <a:xfrm>
            <a:off x="5284742" y="3659702"/>
            <a:ext cx="3258210" cy="230832"/>
          </a:xfrm>
          <a:prstGeom prst="rect">
            <a:avLst/>
          </a:prstGeom>
          <a:noFill/>
        </p:spPr>
        <p:txBody>
          <a:bodyPr wrap="square">
            <a:spAutoFit/>
          </a:bodyPr>
          <a:lstStyle/>
          <a:p>
            <a:pPr algn="r"/>
            <a:r>
              <a:rPr lang="ja-JP" altLang="en-US" sz="900" dirty="0">
                <a:solidFill>
                  <a:srgbClr val="FF0000"/>
                </a:solidFill>
                <a:latin typeface="BIZ UDゴシック" panose="020B0400000000000000" pitchFamily="49" charset="-128"/>
                <a:ea typeface="BIZ UDゴシック" panose="020B0400000000000000" pitchFamily="49" charset="-128"/>
              </a:rPr>
              <a:t>（令和</a:t>
            </a:r>
            <a:r>
              <a:rPr lang="en-US" altLang="ja-JP" sz="900" dirty="0">
                <a:solidFill>
                  <a:srgbClr val="FF0000"/>
                </a:solidFill>
                <a:latin typeface="BIZ UDゴシック" panose="020B0400000000000000" pitchFamily="49" charset="-128"/>
                <a:ea typeface="BIZ UDゴシック" panose="020B0400000000000000" pitchFamily="49" charset="-128"/>
              </a:rPr>
              <a:t>5</a:t>
            </a:r>
            <a:r>
              <a:rPr lang="ja-JP" altLang="en-US" sz="900" dirty="0">
                <a:solidFill>
                  <a:srgbClr val="FF0000"/>
                </a:solidFill>
                <a:latin typeface="BIZ UDゴシック" panose="020B0400000000000000" pitchFamily="49" charset="-128"/>
                <a:ea typeface="BIZ UDゴシック" panose="020B0400000000000000" pitchFamily="49" charset="-128"/>
              </a:rPr>
              <a:t>～</a:t>
            </a:r>
            <a:r>
              <a:rPr lang="en-US" altLang="ja-JP" sz="900" dirty="0">
                <a:solidFill>
                  <a:srgbClr val="FF0000"/>
                </a:solidFill>
                <a:latin typeface="BIZ UDゴシック" panose="020B0400000000000000" pitchFamily="49" charset="-128"/>
                <a:ea typeface="BIZ UDゴシック" panose="020B0400000000000000" pitchFamily="49" charset="-128"/>
              </a:rPr>
              <a:t>6</a:t>
            </a:r>
            <a:r>
              <a:rPr lang="ja-JP" altLang="en-US" sz="900" dirty="0">
                <a:solidFill>
                  <a:srgbClr val="FF0000"/>
                </a:solidFill>
                <a:latin typeface="BIZ UDゴシック" panose="020B0400000000000000" pitchFamily="49" charset="-128"/>
                <a:ea typeface="BIZ UDゴシック" panose="020B0400000000000000" pitchFamily="49" charset="-128"/>
              </a:rPr>
              <a:t>年度平均</a:t>
            </a:r>
            <a:r>
              <a:rPr lang="en-US" altLang="ja-JP" sz="900" dirty="0">
                <a:solidFill>
                  <a:srgbClr val="FF0000"/>
                </a:solidFill>
                <a:latin typeface="BIZ UDゴシック" panose="020B0400000000000000" pitchFamily="49" charset="-128"/>
                <a:ea typeface="BIZ UDゴシック" panose="020B0400000000000000" pitchFamily="49" charset="-128"/>
              </a:rPr>
              <a:t>》</a:t>
            </a:r>
            <a:endParaRPr lang="ja-JP" altLang="en-US" sz="1000" dirty="0">
              <a:solidFill>
                <a:srgbClr val="FF0000"/>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4C5D491F-FA04-DB47-09C6-35B5C9237279}"/>
              </a:ext>
            </a:extLst>
          </p:cNvPr>
          <p:cNvSpPr txBox="1"/>
          <p:nvPr/>
        </p:nvSpPr>
        <p:spPr>
          <a:xfrm>
            <a:off x="528570" y="3659702"/>
            <a:ext cx="3258210" cy="230832"/>
          </a:xfrm>
          <a:prstGeom prst="rect">
            <a:avLst/>
          </a:prstGeom>
          <a:noFill/>
        </p:spPr>
        <p:txBody>
          <a:bodyPr wrap="square">
            <a:spAutoFit/>
          </a:bodyPr>
          <a:lstStyle/>
          <a:p>
            <a:pPr algn="r"/>
            <a:r>
              <a:rPr lang="ja-JP" altLang="en-US" sz="900" dirty="0">
                <a:solidFill>
                  <a:srgbClr val="FF0000"/>
                </a:solidFill>
                <a:latin typeface="BIZ UDゴシック" panose="020B0400000000000000" pitchFamily="49" charset="-128"/>
                <a:ea typeface="BIZ UDゴシック" panose="020B0400000000000000" pitchFamily="49" charset="-128"/>
              </a:rPr>
              <a:t>（令和</a:t>
            </a:r>
            <a:r>
              <a:rPr lang="en-US" altLang="ja-JP" sz="900" dirty="0">
                <a:solidFill>
                  <a:srgbClr val="FF0000"/>
                </a:solidFill>
                <a:latin typeface="BIZ UDゴシック" panose="020B0400000000000000" pitchFamily="49" charset="-128"/>
                <a:ea typeface="BIZ UDゴシック" panose="020B0400000000000000" pitchFamily="49" charset="-128"/>
              </a:rPr>
              <a:t>5</a:t>
            </a:r>
            <a:r>
              <a:rPr lang="ja-JP" altLang="en-US" sz="900" dirty="0">
                <a:solidFill>
                  <a:srgbClr val="FF0000"/>
                </a:solidFill>
                <a:latin typeface="BIZ UDゴシック" panose="020B0400000000000000" pitchFamily="49" charset="-128"/>
                <a:ea typeface="BIZ UDゴシック" panose="020B0400000000000000" pitchFamily="49" charset="-128"/>
              </a:rPr>
              <a:t>～</a:t>
            </a:r>
            <a:r>
              <a:rPr lang="en-US" altLang="ja-JP" sz="900" dirty="0">
                <a:solidFill>
                  <a:srgbClr val="FF0000"/>
                </a:solidFill>
                <a:latin typeface="BIZ UDゴシック" panose="020B0400000000000000" pitchFamily="49" charset="-128"/>
                <a:ea typeface="BIZ UDゴシック" panose="020B0400000000000000" pitchFamily="49" charset="-128"/>
              </a:rPr>
              <a:t>6</a:t>
            </a:r>
            <a:r>
              <a:rPr lang="ja-JP" altLang="en-US" sz="900" dirty="0">
                <a:solidFill>
                  <a:srgbClr val="FF0000"/>
                </a:solidFill>
                <a:latin typeface="BIZ UDゴシック" panose="020B0400000000000000" pitchFamily="49" charset="-128"/>
                <a:ea typeface="BIZ UDゴシック" panose="020B0400000000000000" pitchFamily="49" charset="-128"/>
              </a:rPr>
              <a:t>年度平均</a:t>
            </a:r>
            <a:r>
              <a:rPr lang="en-US" altLang="ja-JP" sz="900" dirty="0">
                <a:solidFill>
                  <a:srgbClr val="FF0000"/>
                </a:solidFill>
                <a:latin typeface="BIZ UDゴシック" panose="020B0400000000000000" pitchFamily="49" charset="-128"/>
                <a:ea typeface="BIZ UDゴシック" panose="020B0400000000000000" pitchFamily="49" charset="-128"/>
              </a:rPr>
              <a:t>》</a:t>
            </a:r>
            <a:endParaRPr lang="ja-JP" altLang="en-US" sz="1000" dirty="0">
              <a:solidFill>
                <a:srgbClr val="FF0000"/>
              </a:solidFill>
              <a:latin typeface="BIZ UDゴシック" panose="020B0400000000000000" pitchFamily="49" charset="-128"/>
              <a:ea typeface="BIZ UDゴシック" panose="020B0400000000000000" pitchFamily="49" charset="-128"/>
            </a:endParaRPr>
          </a:p>
        </p:txBody>
      </p:sp>
      <p:pic>
        <p:nvPicPr>
          <p:cNvPr id="12" name="図 11">
            <a:extLst>
              <a:ext uri="{FF2B5EF4-FFF2-40B4-BE49-F238E27FC236}">
                <a16:creationId xmlns:a16="http://schemas.microsoft.com/office/drawing/2014/main" id="{F10A6DF4-05E3-75DF-9899-8DD08256661F}"/>
              </a:ext>
            </a:extLst>
          </p:cNvPr>
          <p:cNvPicPr>
            <a:picLocks noChangeAspect="1"/>
          </p:cNvPicPr>
          <p:nvPr/>
        </p:nvPicPr>
        <p:blipFill>
          <a:blip r:embed="rId2"/>
          <a:stretch>
            <a:fillRect/>
          </a:stretch>
        </p:blipFill>
        <p:spPr>
          <a:xfrm>
            <a:off x="724725" y="4061878"/>
            <a:ext cx="8954534" cy="2738850"/>
          </a:xfrm>
          <a:prstGeom prst="rect">
            <a:avLst/>
          </a:prstGeom>
        </p:spPr>
      </p:pic>
    </p:spTree>
    <p:extLst>
      <p:ext uri="{BB962C8B-B14F-4D97-AF65-F5344CB8AC3E}">
        <p14:creationId xmlns:p14="http://schemas.microsoft.com/office/powerpoint/2010/main" val="289235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(4)</a:t>
            </a:r>
            <a:r>
              <a:rPr lang="ja-JP" altLang="en-US"/>
              <a:t> 効果的な周知・啓発方法</a:t>
            </a:r>
            <a:r>
              <a:rPr lang="en-US" altLang="ja-JP"/>
              <a:t>【</a:t>
            </a:r>
            <a:r>
              <a:rPr lang="ja-JP" altLang="en-US"/>
              <a:t>従業員</a:t>
            </a:r>
            <a:r>
              <a:rPr lang="en-US" altLang="ja-JP"/>
              <a:t>】</a:t>
            </a:r>
            <a:endParaRPr lang="ja-JP" altLang="en-US"/>
          </a:p>
        </p:txBody>
      </p:sp>
      <p:sp>
        <p:nvSpPr>
          <p:cNvPr id="5" name="コンテンツ プレースホルダー 4">
            <a:extLst>
              <a:ext uri="{FF2B5EF4-FFF2-40B4-BE49-F238E27FC236}">
                <a16:creationId xmlns:a16="http://schemas.microsoft.com/office/drawing/2014/main" id="{B7D10083-9305-4A30-AF05-1D6F370ED655}"/>
              </a:ext>
            </a:extLst>
          </p:cNvPr>
          <p:cNvSpPr>
            <a:spLocks noGrp="1"/>
          </p:cNvSpPr>
          <p:nvPr>
            <p:ph sz="half" idx="1"/>
          </p:nvPr>
        </p:nvSpPr>
        <p:spPr>
          <a:xfrm>
            <a:off x="717709" y="1119223"/>
            <a:ext cx="9003982" cy="851560"/>
          </a:xfrm>
        </p:spPr>
        <p:txBody>
          <a:bodyPr/>
          <a:lstStyle/>
          <a:p>
            <a:pPr algn="just">
              <a:lnSpc>
                <a:spcPts val="2000"/>
              </a:lnSpc>
              <a:spcBef>
                <a:spcPts val="0"/>
              </a:spcBef>
            </a:pPr>
            <a:r>
              <a:rPr lang="ja-JP" altLang="en-US" sz="1400" dirty="0">
                <a:latin typeface="BIZ UDゴシック" panose="020B0400000000000000" pitchFamily="49" charset="-128"/>
                <a:ea typeface="BIZ UDゴシック" panose="020B0400000000000000" pitchFamily="49" charset="-128"/>
              </a:rPr>
              <a:t>　事業を円滑に、効果的に進めるためには、広報や売り場づくりを行う従業員が意欲的に取り組み、来店者の質問等に的確に対応できることが必要です。脱炭素とは何か、なぜその商品等が脱炭素に寄与するのか、従業員がきちんと理解して対応できるよう</a:t>
            </a:r>
            <a:r>
              <a:rPr lang="ja-JP" altLang="en-US" sz="1400" dirty="0"/>
              <a:t>に、以下を参考にして</a:t>
            </a:r>
            <a:r>
              <a:rPr lang="ja-JP" altLang="en-US" sz="1400" dirty="0">
                <a:latin typeface="BIZ UDゴシック" panose="020B0400000000000000" pitchFamily="49" charset="-128"/>
                <a:ea typeface="BIZ UDゴシック" panose="020B0400000000000000" pitchFamily="49" charset="-128"/>
              </a:rPr>
              <a:t>周知・啓発を行いましょう。</a:t>
            </a:r>
            <a:endParaRPr lang="ja-JP" altLang="en-US" dirty="0"/>
          </a:p>
        </p:txBody>
      </p:sp>
      <p:sp>
        <p:nvSpPr>
          <p:cNvPr id="15" name="テキスト ボックス 14">
            <a:extLst>
              <a:ext uri="{FF2B5EF4-FFF2-40B4-BE49-F238E27FC236}">
                <a16:creationId xmlns:a16="http://schemas.microsoft.com/office/drawing/2014/main" id="{F2BF5545-EAA2-E93A-A693-285C4D049C01}"/>
              </a:ext>
            </a:extLst>
          </p:cNvPr>
          <p:cNvSpPr txBox="1"/>
          <p:nvPr/>
        </p:nvSpPr>
        <p:spPr>
          <a:xfrm>
            <a:off x="749242" y="2722357"/>
            <a:ext cx="2088000" cy="2320251"/>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ポイント付与に関する従業員向けの勉強会や説明会を開催したり、接客訓練においてポイント付与トークを盛り込むなど、従業員にわかりやすく周知啓発と教育を行いましょう。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企画書や運用マニュアルがあると、全ての従業員が、より円滑に取り組めるでしょう。</a:t>
            </a:r>
          </a:p>
        </p:txBody>
      </p:sp>
      <p:sp>
        <p:nvSpPr>
          <p:cNvPr id="16" name="テキスト ボックス 15">
            <a:extLst>
              <a:ext uri="{FF2B5EF4-FFF2-40B4-BE49-F238E27FC236}">
                <a16:creationId xmlns:a16="http://schemas.microsoft.com/office/drawing/2014/main" id="{41F6890A-DC5D-D761-C200-6456DD01433C}"/>
              </a:ext>
            </a:extLst>
          </p:cNvPr>
          <p:cNvSpPr txBox="1"/>
          <p:nvPr/>
        </p:nvSpPr>
        <p:spPr>
          <a:xfrm>
            <a:off x="747591" y="2044596"/>
            <a:ext cx="2091302" cy="649700"/>
          </a:xfrm>
          <a:prstGeom prst="roundRect">
            <a:avLst>
              <a:gd name="adj" fmla="val 39438"/>
            </a:avLst>
          </a:prstGeom>
          <a:solidFill>
            <a:srgbClr val="33CCFF"/>
          </a:solidFill>
        </p:spPr>
        <p:txBody>
          <a:bodyPr wrap="square" tIns="36000" bIns="3600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従業員への</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周知啓発・教育</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C06985C5-65F3-DBBD-1972-4B5F76CB8432}"/>
              </a:ext>
            </a:extLst>
          </p:cNvPr>
          <p:cNvSpPr txBox="1"/>
          <p:nvPr/>
        </p:nvSpPr>
        <p:spPr>
          <a:xfrm>
            <a:off x="5302096" y="2044962"/>
            <a:ext cx="2091302" cy="664311"/>
          </a:xfrm>
          <a:prstGeom prst="roundRect">
            <a:avLst>
              <a:gd name="adj" fmla="val 42479"/>
            </a:avLst>
          </a:prstGeom>
          <a:solidFill>
            <a:srgbClr val="33CCFF"/>
          </a:solidFill>
        </p:spPr>
        <p:txBody>
          <a:bodyPr wrap="square" tIns="36000" bIns="3600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現場責任者への</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周知啓発・教育</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1386A74F-1112-3324-2C8A-A32CC7C4E409}"/>
              </a:ext>
            </a:extLst>
          </p:cNvPr>
          <p:cNvSpPr txBox="1"/>
          <p:nvPr/>
        </p:nvSpPr>
        <p:spPr>
          <a:xfrm>
            <a:off x="7574503" y="2056109"/>
            <a:ext cx="2091302" cy="664311"/>
          </a:xfrm>
          <a:prstGeom prst="roundRect">
            <a:avLst>
              <a:gd name="adj" fmla="val 42513"/>
            </a:avLst>
          </a:prstGeom>
          <a:solidFill>
            <a:srgbClr val="33CCFF"/>
          </a:solidFill>
        </p:spPr>
        <p:txBody>
          <a:bodyPr wrap="square" tIns="36000" bIns="36000" rtlCol="0">
            <a:spAutoFit/>
          </a:bodyPr>
          <a:lstStyle/>
          <a:p>
            <a:pPr algn="ctr"/>
            <a:r>
              <a:rPr kumimoji="1" lang="zh-TW" altLang="en-US" sz="1400" b="1">
                <a:solidFill>
                  <a:schemeClr val="bg1"/>
                </a:solidFill>
                <a:latin typeface="BIZ UDゴシック" panose="020B0400000000000000" pitchFamily="49" charset="-128"/>
                <a:ea typeface="BIZ UDゴシック" panose="020B0400000000000000" pitchFamily="49" charset="-128"/>
              </a:rPr>
              <a:t>店舗巡回</a:t>
            </a:r>
            <a:r>
              <a:rPr kumimoji="1" lang="ja-JP" altLang="en-US" sz="1400" b="1">
                <a:solidFill>
                  <a:schemeClr val="bg1"/>
                </a:solidFill>
                <a:latin typeface="BIZ UDゴシック" panose="020B0400000000000000" pitchFamily="49" charset="-128"/>
                <a:ea typeface="BIZ UDゴシック" panose="020B0400000000000000" pitchFamily="49" charset="-128"/>
              </a:rPr>
              <a:t>などによる</a:t>
            </a:r>
            <a:endParaRPr kumimoji="1" lang="en-US" altLang="ja-JP" sz="1400" b="1">
              <a:solidFill>
                <a:schemeClr val="bg1"/>
              </a:solidFill>
              <a:latin typeface="BIZ UDゴシック" panose="020B0400000000000000" pitchFamily="49" charset="-128"/>
              <a:ea typeface="BIZ UDゴシック" panose="020B0400000000000000" pitchFamily="49" charset="-128"/>
            </a:endParaRPr>
          </a:p>
          <a:p>
            <a:pPr algn="ctr"/>
            <a:r>
              <a:rPr kumimoji="1" lang="zh-TW" altLang="en-US" sz="1400" b="1">
                <a:solidFill>
                  <a:schemeClr val="bg1"/>
                </a:solidFill>
                <a:latin typeface="BIZ UDゴシック" panose="020B0400000000000000" pitchFamily="49" charset="-128"/>
                <a:ea typeface="BIZ UDゴシック" panose="020B0400000000000000" pitchFamily="49" charset="-128"/>
              </a:rPr>
              <a:t>指導</a:t>
            </a:r>
            <a:r>
              <a:rPr kumimoji="1" lang="ja-JP" altLang="en-US" sz="1400" b="1">
                <a:solidFill>
                  <a:schemeClr val="bg1"/>
                </a:solidFill>
                <a:latin typeface="BIZ UDゴシック" panose="020B0400000000000000" pitchFamily="49" charset="-128"/>
                <a:ea typeface="BIZ UDゴシック" panose="020B0400000000000000" pitchFamily="49" charset="-128"/>
              </a:rPr>
              <a:t>・改善</a:t>
            </a:r>
          </a:p>
        </p:txBody>
      </p:sp>
      <p:sp>
        <p:nvSpPr>
          <p:cNvPr id="19" name="テキスト ボックス 18">
            <a:extLst>
              <a:ext uri="{FF2B5EF4-FFF2-40B4-BE49-F238E27FC236}">
                <a16:creationId xmlns:a16="http://schemas.microsoft.com/office/drawing/2014/main" id="{230CE6B0-C267-0F1A-2266-11E7D39E358A}"/>
              </a:ext>
            </a:extLst>
          </p:cNvPr>
          <p:cNvSpPr txBox="1"/>
          <p:nvPr/>
        </p:nvSpPr>
        <p:spPr>
          <a:xfrm>
            <a:off x="5303747" y="2765741"/>
            <a:ext cx="2088000" cy="2115066"/>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準備段階から実施中において店長会議を活用してポイント付与の趣旨や内容、取組効果を説明するなど、店長やマネジャーなど現場責任者の理解を深めましょう。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また、一過性の取組みとならず、責任者から各従業員に周知がされるように繰り返し伝えることも大切です。</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4DE35C81-EC45-3460-31D0-6E39E18D927B}"/>
              </a:ext>
            </a:extLst>
          </p:cNvPr>
          <p:cNvSpPr txBox="1"/>
          <p:nvPr/>
        </p:nvSpPr>
        <p:spPr>
          <a:xfrm>
            <a:off x="7576154" y="2765741"/>
            <a:ext cx="2088000" cy="2320251"/>
          </a:xfrm>
          <a:prstGeom prst="rect">
            <a:avLst/>
          </a:prstGeom>
          <a:noFill/>
        </p:spPr>
        <p:txBody>
          <a:bodyPr wrap="square">
            <a:spAutoFit/>
          </a:bodyPr>
          <a:lstStyle/>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事業開始前だけでなく実施期間中も店舗を巡回し、売場チェック、広報物レイアウトの見直し、従業員の対応ができているか（ポイント付与の趣旨や内容、対象商品・サービスの案内等）、指導を行いましょう。</a:t>
            </a:r>
          </a:p>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それらの結果は、現場にフィードバックして改善につなげましょう。</a:t>
            </a:r>
            <a:endPar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BF0440D7-7E49-4102-1BAA-71434E954322}"/>
              </a:ext>
            </a:extLst>
          </p:cNvPr>
          <p:cNvSpPr txBox="1"/>
          <p:nvPr/>
        </p:nvSpPr>
        <p:spPr>
          <a:xfrm>
            <a:off x="3035132" y="2722357"/>
            <a:ext cx="2088000" cy="1499513"/>
          </a:xfrm>
          <a:prstGeom prst="rect">
            <a:avLst/>
          </a:prstGeom>
          <a:noFill/>
        </p:spPr>
        <p:txBody>
          <a:bodyPr wrap="square">
            <a:spAutoFit/>
          </a:bodyPr>
          <a:lstStyle/>
          <a:p>
            <a:pPr algn="just">
              <a:lnSpc>
                <a:spcPts val="1600"/>
              </a:lnSpc>
            </a:pPr>
            <a:r>
              <a:rPr lang="ja-JP" altLang="en-US" sz="1200">
                <a:solidFill>
                  <a:schemeClr val="tx1">
                    <a:lumMod val="75000"/>
                    <a:lumOff val="25000"/>
                  </a:schemeClr>
                </a:solidFill>
                <a:latin typeface="BIZ UDゴシック" panose="020B0400000000000000" pitchFamily="49" charset="-128"/>
                <a:ea typeface="BIZ UDゴシック" panose="020B0400000000000000" pitchFamily="49" charset="-128"/>
              </a:rPr>
              <a:t>ポイント付与の趣旨や内容、対象商品などを説明したポスターやチラシを作成し、社内掲示版や社員食堂などバックヤードの目につきやすい場所に掲示したり、社内報に掲載しましょう。</a:t>
            </a:r>
            <a:endParaRPr lang="en-US" altLang="ja-JP" sz="120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5F3585EC-390D-238F-DFD1-932732E99AA5}"/>
              </a:ext>
            </a:extLst>
          </p:cNvPr>
          <p:cNvSpPr txBox="1"/>
          <p:nvPr/>
        </p:nvSpPr>
        <p:spPr>
          <a:xfrm>
            <a:off x="3033481" y="2044596"/>
            <a:ext cx="2091302" cy="649700"/>
          </a:xfrm>
          <a:prstGeom prst="roundRect">
            <a:avLst>
              <a:gd name="adj" fmla="val 39438"/>
            </a:avLst>
          </a:prstGeom>
          <a:solidFill>
            <a:srgbClr val="33CCFF"/>
          </a:solidFill>
        </p:spPr>
        <p:txBody>
          <a:bodyPr wrap="square" tIns="36000" bIns="36000" rtlCol="0">
            <a:spAutoFit/>
          </a:bodyPr>
          <a:lstStyle/>
          <a:p>
            <a:pPr algn="ctr"/>
            <a:r>
              <a:rPr kumimoji="1" lang="ja-JP" altLang="en-US" sz="1400" b="1">
                <a:solidFill>
                  <a:schemeClr val="bg1"/>
                </a:solidFill>
                <a:latin typeface="BIZ UDゴシック" panose="020B0400000000000000" pitchFamily="49" charset="-128"/>
                <a:ea typeface="BIZ UDゴシック" panose="020B0400000000000000" pitchFamily="49" charset="-128"/>
              </a:rPr>
              <a:t>従業員向け</a:t>
            </a:r>
            <a:endParaRPr kumimoji="1" lang="en-US" altLang="ja-JP" sz="1400" b="1">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a:solidFill>
                  <a:schemeClr val="bg1"/>
                </a:solidFill>
                <a:latin typeface="BIZ UDゴシック" panose="020B0400000000000000" pitchFamily="49" charset="-128"/>
                <a:ea typeface="BIZ UDゴシック" panose="020B0400000000000000" pitchFamily="49" charset="-128"/>
              </a:rPr>
              <a:t>啓発資材の作成</a:t>
            </a:r>
          </a:p>
        </p:txBody>
      </p:sp>
      <p:pic>
        <p:nvPicPr>
          <p:cNvPr id="29" name="図 28">
            <a:extLst>
              <a:ext uri="{FF2B5EF4-FFF2-40B4-BE49-F238E27FC236}">
                <a16:creationId xmlns:a16="http://schemas.microsoft.com/office/drawing/2014/main" id="{B6A23A84-EC66-FCD2-F830-05CF5025EB2F}"/>
              </a:ext>
            </a:extLst>
          </p:cNvPr>
          <p:cNvPicPr>
            <a:picLocks noChangeAspect="1"/>
          </p:cNvPicPr>
          <p:nvPr/>
        </p:nvPicPr>
        <p:blipFill>
          <a:blip r:embed="rId2"/>
          <a:stretch>
            <a:fillRect/>
          </a:stretch>
        </p:blipFill>
        <p:spPr>
          <a:xfrm>
            <a:off x="3213819" y="4389333"/>
            <a:ext cx="1746739" cy="2320251"/>
          </a:xfrm>
          <a:prstGeom prst="rect">
            <a:avLst/>
          </a:prstGeom>
        </p:spPr>
      </p:pic>
      <p:sp>
        <p:nvSpPr>
          <p:cNvPr id="33" name="テキスト ボックス 32">
            <a:extLst>
              <a:ext uri="{FF2B5EF4-FFF2-40B4-BE49-F238E27FC236}">
                <a16:creationId xmlns:a16="http://schemas.microsoft.com/office/drawing/2014/main" id="{D5E84BA0-1B42-D8E9-FF8F-FDCA92FE3EEB}"/>
              </a:ext>
            </a:extLst>
          </p:cNvPr>
          <p:cNvSpPr txBox="1"/>
          <p:nvPr/>
        </p:nvSpPr>
        <p:spPr>
          <a:xfrm>
            <a:off x="3141079" y="6671073"/>
            <a:ext cx="1892218" cy="261610"/>
          </a:xfrm>
          <a:prstGeom prst="rect">
            <a:avLst/>
          </a:prstGeom>
          <a:noFill/>
        </p:spPr>
        <p:txBody>
          <a:bodyPr wrap="square">
            <a:spAutoFit/>
          </a:bodyPr>
          <a:lstStyle/>
          <a:p>
            <a:pPr algn="ctr"/>
            <a:r>
              <a:rPr lang="ja-JP" altLang="en-US" sz="1100">
                <a:latin typeface="BIZ UDゴシック" panose="020B0400000000000000" pitchFamily="49" charset="-128"/>
                <a:ea typeface="BIZ UDゴシック" panose="020B0400000000000000" pitchFamily="49" charset="-128"/>
              </a:rPr>
              <a:t>従業員向けポスターの例</a:t>
            </a:r>
            <a:endParaRPr lang="ja-JP" altLang="en-US" sz="1100"/>
          </a:p>
        </p:txBody>
      </p:sp>
      <p:cxnSp>
        <p:nvCxnSpPr>
          <p:cNvPr id="34" name="直線コネクタ 33">
            <a:extLst>
              <a:ext uri="{FF2B5EF4-FFF2-40B4-BE49-F238E27FC236}">
                <a16:creationId xmlns:a16="http://schemas.microsoft.com/office/drawing/2014/main" id="{22A6F5AE-B7CA-DE6D-853C-40DFF59B96C0}"/>
              </a:ext>
            </a:extLst>
          </p:cNvPr>
          <p:cNvCxnSpPr>
            <a:cxnSpLocks/>
          </p:cNvCxnSpPr>
          <p:nvPr/>
        </p:nvCxnSpPr>
        <p:spPr>
          <a:xfrm>
            <a:off x="2716040" y="7233349"/>
            <a:ext cx="5040000" cy="0"/>
          </a:xfrm>
          <a:prstGeom prst="line">
            <a:avLst/>
          </a:prstGeom>
          <a:ln w="76200">
            <a:solidFill>
              <a:srgbClr val="00B0F0">
                <a:alpha val="30196"/>
              </a:srgb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7B9597E5-F6DA-F09B-2DC4-F669573D1155}"/>
              </a:ext>
            </a:extLst>
          </p:cNvPr>
          <p:cNvSpPr txBox="1"/>
          <p:nvPr/>
        </p:nvSpPr>
        <p:spPr>
          <a:xfrm>
            <a:off x="2899701" y="6968609"/>
            <a:ext cx="4672679" cy="338554"/>
          </a:xfrm>
          <a:prstGeom prst="rect">
            <a:avLst/>
          </a:prstGeom>
          <a:noFill/>
        </p:spPr>
        <p:txBody>
          <a:bodyPr wrap="square">
            <a:spAutoFit/>
          </a:bodyPr>
          <a:lstStyle/>
          <a:p>
            <a:pPr algn="ctr"/>
            <a:r>
              <a:rPr lang="ja-JP" altLang="en-US" sz="1600" dirty="0">
                <a:solidFill>
                  <a:srgbClr val="0070C0"/>
                </a:solidFill>
                <a:latin typeface="BIZ UDゴシック" panose="020B0400000000000000" pitchFamily="49" charset="-128"/>
                <a:ea typeface="BIZ UDゴシック" panose="020B0400000000000000" pitchFamily="49" charset="-128"/>
              </a:rPr>
              <a:t>具体的な事例については、別紙をご覧ください</a:t>
            </a:r>
            <a:endParaRPr lang="ja-JP" altLang="en-US" sz="1600" dirty="0">
              <a:solidFill>
                <a:srgbClr val="0070C0"/>
              </a:solidFill>
            </a:endParaRPr>
          </a:p>
        </p:txBody>
      </p:sp>
      <p:pic>
        <p:nvPicPr>
          <p:cNvPr id="11" name="図 10">
            <a:extLst>
              <a:ext uri="{FF2B5EF4-FFF2-40B4-BE49-F238E27FC236}">
                <a16:creationId xmlns:a16="http://schemas.microsoft.com/office/drawing/2014/main" id="{2D7CA085-E157-420E-84DC-43930FAA91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32640" y="5281022"/>
            <a:ext cx="1975027" cy="1481270"/>
          </a:xfrm>
          <a:prstGeom prst="rect">
            <a:avLst/>
          </a:prstGeom>
        </p:spPr>
      </p:pic>
      <p:pic>
        <p:nvPicPr>
          <p:cNvPr id="9" name="図 8">
            <a:extLst>
              <a:ext uri="{FF2B5EF4-FFF2-40B4-BE49-F238E27FC236}">
                <a16:creationId xmlns:a16="http://schemas.microsoft.com/office/drawing/2014/main" id="{C4A85506-9541-EACA-CF04-2944E350A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319" y="5312260"/>
            <a:ext cx="1609487" cy="1289046"/>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0F9A9064-0C03-6002-54BB-25AF70F7CE87}"/>
              </a:ext>
            </a:extLst>
          </p:cNvPr>
          <p:cNvPicPr>
            <a:picLocks noChangeAspect="1"/>
          </p:cNvPicPr>
          <p:nvPr/>
        </p:nvPicPr>
        <p:blipFill rotWithShape="1">
          <a:blip r:embed="rId5">
            <a:extLst>
              <a:ext uri="{28A0092B-C50C-407E-A947-70E740481C1C}">
                <a14:useLocalDpi xmlns:a14="http://schemas.microsoft.com/office/drawing/2010/main" val="0"/>
              </a:ext>
            </a:extLst>
          </a:blip>
          <a:srcRect r="-1029"/>
          <a:stretch/>
        </p:blipFill>
        <p:spPr>
          <a:xfrm>
            <a:off x="916085" y="5340828"/>
            <a:ext cx="695967" cy="951088"/>
          </a:xfrm>
          <a:prstGeom prst="rect">
            <a:avLst/>
          </a:prstGeom>
        </p:spPr>
      </p:pic>
      <p:pic>
        <p:nvPicPr>
          <p:cNvPr id="26" name="図 25" descr="挿絵, 記号 が含まれている画像&#10;&#10;自動的に生成された説明">
            <a:extLst>
              <a:ext uri="{FF2B5EF4-FFF2-40B4-BE49-F238E27FC236}">
                <a16:creationId xmlns:a16="http://schemas.microsoft.com/office/drawing/2014/main" id="{6C9F9A27-9592-A963-01D0-DA05DBF4D75E}"/>
              </a:ext>
            </a:extLst>
          </p:cNvPr>
          <p:cNvPicPr>
            <a:picLocks noChangeAspect="1"/>
          </p:cNvPicPr>
          <p:nvPr/>
        </p:nvPicPr>
        <p:blipFill rotWithShape="1">
          <a:blip r:embed="rId6">
            <a:extLst>
              <a:ext uri="{28A0092B-C50C-407E-A947-70E740481C1C}">
                <a14:useLocalDpi xmlns:a14="http://schemas.microsoft.com/office/drawing/2010/main" val="0"/>
              </a:ext>
            </a:extLst>
          </a:blip>
          <a:srcRect r="-3114"/>
          <a:stretch/>
        </p:blipFill>
        <p:spPr>
          <a:xfrm>
            <a:off x="1636217" y="5312260"/>
            <a:ext cx="503688" cy="979656"/>
          </a:xfrm>
          <a:prstGeom prst="rect">
            <a:avLst/>
          </a:prstGeom>
        </p:spPr>
      </p:pic>
      <p:pic>
        <p:nvPicPr>
          <p:cNvPr id="22" name="図 21" descr="アイコン&#10;&#10;自動的に生成された説明">
            <a:extLst>
              <a:ext uri="{FF2B5EF4-FFF2-40B4-BE49-F238E27FC236}">
                <a16:creationId xmlns:a16="http://schemas.microsoft.com/office/drawing/2014/main" id="{478C8652-F815-6303-CAE6-A26ECA315D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3248" y="5776177"/>
            <a:ext cx="948389" cy="975129"/>
          </a:xfrm>
          <a:prstGeom prst="rect">
            <a:avLst/>
          </a:prstGeom>
        </p:spPr>
      </p:pic>
      <p:sp>
        <p:nvSpPr>
          <p:cNvPr id="3" name="スライド番号プレースホルダー 5">
            <a:extLst>
              <a:ext uri="{FF2B5EF4-FFF2-40B4-BE49-F238E27FC236}">
                <a16:creationId xmlns:a16="http://schemas.microsoft.com/office/drawing/2014/main" id="{D0D2BA84-5F5F-14AB-EDD0-C2E2A7E0F7A7}"/>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17</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27623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吹き出し: 四角形 15">
            <a:extLst>
              <a:ext uri="{FF2B5EF4-FFF2-40B4-BE49-F238E27FC236}">
                <a16:creationId xmlns:a16="http://schemas.microsoft.com/office/drawing/2014/main" id="{172C9262-B9CC-B47F-71C4-BC5307079661}"/>
              </a:ext>
            </a:extLst>
          </p:cNvPr>
          <p:cNvSpPr/>
          <p:nvPr/>
        </p:nvSpPr>
        <p:spPr>
          <a:xfrm>
            <a:off x="6445555" y="1651885"/>
            <a:ext cx="3444538" cy="5326431"/>
          </a:xfrm>
          <a:prstGeom prst="wedgeRectCallout">
            <a:avLst>
              <a:gd name="adj1" fmla="val -57782"/>
              <a:gd name="adj2" fmla="val -19382"/>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(4)</a:t>
            </a:r>
            <a:r>
              <a:rPr lang="ja-JP" altLang="en-US"/>
              <a:t> 効果的な周知・啓発方法</a:t>
            </a:r>
            <a:r>
              <a:rPr lang="en-US" altLang="ja-JP"/>
              <a:t>【</a:t>
            </a:r>
            <a:r>
              <a:rPr lang="ja-JP" altLang="en-US"/>
              <a:t>従業員</a:t>
            </a:r>
            <a:r>
              <a:rPr lang="en-US" altLang="ja-JP"/>
              <a:t>】</a:t>
            </a:r>
            <a:endParaRPr lang="ja-JP" altLang="en-US"/>
          </a:p>
        </p:txBody>
      </p:sp>
      <p:sp>
        <p:nvSpPr>
          <p:cNvPr id="5" name="コンテンツ プレースホルダー 4">
            <a:extLst>
              <a:ext uri="{FF2B5EF4-FFF2-40B4-BE49-F238E27FC236}">
                <a16:creationId xmlns:a16="http://schemas.microsoft.com/office/drawing/2014/main" id="{B7D10083-9305-4A30-AF05-1D6F370ED655}"/>
              </a:ext>
            </a:extLst>
          </p:cNvPr>
          <p:cNvSpPr>
            <a:spLocks noGrp="1"/>
          </p:cNvSpPr>
          <p:nvPr>
            <p:ph sz="half" idx="1"/>
          </p:nvPr>
        </p:nvSpPr>
        <p:spPr>
          <a:xfrm>
            <a:off x="717709" y="1130240"/>
            <a:ext cx="9003982" cy="601436"/>
          </a:xfrm>
        </p:spPr>
        <p:txBody>
          <a:bodyPr/>
          <a:lstStyle/>
          <a:p>
            <a:pPr algn="just">
              <a:lnSpc>
                <a:spcPts val="2000"/>
              </a:lnSpc>
              <a:spcBef>
                <a:spcPts val="0"/>
              </a:spcBef>
            </a:pPr>
            <a:r>
              <a:rPr lang="ja-JP" altLang="en-US" sz="1400" dirty="0"/>
              <a:t>令和</a:t>
            </a:r>
            <a:r>
              <a:rPr lang="ja-JP" altLang="en-US" sz="1400" dirty="0">
                <a:solidFill>
                  <a:srgbClr val="FF0000"/>
                </a:solidFill>
              </a:rPr>
              <a:t>５～６</a:t>
            </a:r>
            <a:r>
              <a:rPr lang="ja-JP" altLang="en-US" sz="1400" dirty="0"/>
              <a:t>年度の試行において</a:t>
            </a:r>
            <a:r>
              <a:rPr lang="ja-JP" altLang="en-US" sz="1400" dirty="0">
                <a:latin typeface="BIZ UDゴシック" panose="020B0400000000000000" pitchFamily="49" charset="-128"/>
                <a:ea typeface="BIZ UDゴシック" panose="020B0400000000000000" pitchFamily="49" charset="-128"/>
              </a:rPr>
              <a:t>、対象店舗の従業員を対象としたアンケートを実施しました。</a:t>
            </a:r>
          </a:p>
        </p:txBody>
      </p:sp>
      <p:sp>
        <p:nvSpPr>
          <p:cNvPr id="12" name="テキスト ボックス 11">
            <a:extLst>
              <a:ext uri="{FF2B5EF4-FFF2-40B4-BE49-F238E27FC236}">
                <a16:creationId xmlns:a16="http://schemas.microsoft.com/office/drawing/2014/main" id="{2F92E9F0-2D84-0BB0-52FE-9170612370E4}"/>
              </a:ext>
            </a:extLst>
          </p:cNvPr>
          <p:cNvSpPr txBox="1"/>
          <p:nvPr/>
        </p:nvSpPr>
        <p:spPr>
          <a:xfrm>
            <a:off x="471647" y="1590382"/>
            <a:ext cx="5367177" cy="276999"/>
          </a:xfrm>
          <a:prstGeom prst="rect">
            <a:avLst/>
          </a:prstGeom>
          <a:solidFill>
            <a:schemeClr val="accent6">
              <a:lumMod val="75000"/>
            </a:schemeClr>
          </a:solidFill>
        </p:spPr>
        <p:txBody>
          <a:bodyPr wrap="square">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「おおさか</a:t>
            </a:r>
            <a:r>
              <a:rPr lang="en-US" altLang="ja-JP" sz="1200" b="1" dirty="0">
                <a:solidFill>
                  <a:schemeClr val="bg1"/>
                </a:solidFill>
                <a:latin typeface="BIZ UDゴシック" panose="020B0400000000000000" pitchFamily="49" charset="-128"/>
                <a:ea typeface="BIZ UDゴシック" panose="020B0400000000000000" pitchFamily="49" charset="-128"/>
              </a:rPr>
              <a:t>CO</a:t>
            </a:r>
            <a:r>
              <a:rPr lang="en-US" altLang="ja-JP" sz="12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200" b="1" dirty="0">
                <a:solidFill>
                  <a:schemeClr val="bg1"/>
                </a:solidFill>
                <a:latin typeface="BIZ UDゴシック" panose="020B0400000000000000" pitchFamily="49" charset="-128"/>
                <a:ea typeface="BIZ UDゴシック" panose="020B0400000000000000" pitchFamily="49" charset="-128"/>
              </a:rPr>
              <a:t>CO</a:t>
            </a:r>
            <a:r>
              <a:rPr lang="en-US" altLang="ja-JP" sz="12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200" b="1" dirty="0">
                <a:solidFill>
                  <a:schemeClr val="bg1"/>
                </a:solidFill>
                <a:latin typeface="BIZ UDゴシック" panose="020B0400000000000000" pitchFamily="49" charset="-128"/>
                <a:ea typeface="BIZ UDゴシック" panose="020B0400000000000000" pitchFamily="49" charset="-128"/>
              </a:rPr>
              <a:t>(</a:t>
            </a:r>
            <a:r>
              <a:rPr lang="ja-JP" altLang="en-US" sz="1200" b="1" dirty="0">
                <a:solidFill>
                  <a:schemeClr val="bg1"/>
                </a:solidFill>
                <a:latin typeface="BIZ UDゴシック" panose="020B0400000000000000" pitchFamily="49" charset="-128"/>
                <a:ea typeface="BIZ UDゴシック" panose="020B0400000000000000" pitchFamily="49" charset="-128"/>
              </a:rPr>
              <a:t>コツコツ</a:t>
            </a:r>
            <a:r>
              <a:rPr lang="en-US" altLang="ja-JP" sz="1200" b="1" dirty="0">
                <a:solidFill>
                  <a:schemeClr val="bg1"/>
                </a:solidFill>
                <a:latin typeface="BIZ UDゴシック" panose="020B0400000000000000" pitchFamily="49" charset="-128"/>
                <a:ea typeface="BIZ UDゴシック" panose="020B0400000000000000" pitchFamily="49" charset="-128"/>
              </a:rPr>
              <a:t>)</a:t>
            </a:r>
            <a:r>
              <a:rPr lang="ja-JP" altLang="en-US" sz="1200" b="1" dirty="0">
                <a:solidFill>
                  <a:schemeClr val="bg1"/>
                </a:solidFill>
                <a:latin typeface="BIZ UDゴシック" panose="020B0400000000000000" pitchFamily="49" charset="-128"/>
                <a:ea typeface="BIZ UDゴシック" panose="020B0400000000000000" pitchFamily="49" charset="-128"/>
              </a:rPr>
              <a:t>ポイント＋」の趣旨は理解できたか</a:t>
            </a:r>
          </a:p>
        </p:txBody>
      </p:sp>
      <p:sp>
        <p:nvSpPr>
          <p:cNvPr id="14" name="テキスト ボックス 13">
            <a:extLst>
              <a:ext uri="{FF2B5EF4-FFF2-40B4-BE49-F238E27FC236}">
                <a16:creationId xmlns:a16="http://schemas.microsoft.com/office/drawing/2014/main" id="{9F9753C1-8ED2-F467-492A-FB32CA409005}"/>
              </a:ext>
            </a:extLst>
          </p:cNvPr>
          <p:cNvSpPr txBox="1"/>
          <p:nvPr/>
        </p:nvSpPr>
        <p:spPr>
          <a:xfrm>
            <a:off x="471647" y="4547535"/>
            <a:ext cx="5367178" cy="461665"/>
          </a:xfrm>
          <a:prstGeom prst="rect">
            <a:avLst/>
          </a:prstGeom>
          <a:solidFill>
            <a:schemeClr val="accent6">
              <a:lumMod val="75000"/>
            </a:schemeClr>
          </a:solidFill>
        </p:spPr>
        <p:txBody>
          <a:bodyPr wrap="square">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会社からの「おおさか</a:t>
            </a:r>
            <a:r>
              <a:rPr lang="en-US" altLang="ja-JP" sz="1200" b="1" dirty="0">
                <a:solidFill>
                  <a:schemeClr val="bg1"/>
                </a:solidFill>
                <a:latin typeface="BIZ UDゴシック" panose="020B0400000000000000" pitchFamily="49" charset="-128"/>
                <a:ea typeface="BIZ UDゴシック" panose="020B0400000000000000" pitchFamily="49" charset="-128"/>
              </a:rPr>
              <a:t>CO</a:t>
            </a:r>
            <a:r>
              <a:rPr lang="en-US" altLang="ja-JP" sz="12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200" b="1" dirty="0">
                <a:solidFill>
                  <a:schemeClr val="bg1"/>
                </a:solidFill>
                <a:latin typeface="BIZ UDゴシック" panose="020B0400000000000000" pitchFamily="49" charset="-128"/>
                <a:ea typeface="BIZ UDゴシック" panose="020B0400000000000000" pitchFamily="49" charset="-128"/>
              </a:rPr>
              <a:t>CO</a:t>
            </a:r>
            <a:r>
              <a:rPr lang="en-US" altLang="ja-JP" sz="12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200" b="1" dirty="0">
                <a:solidFill>
                  <a:schemeClr val="bg1"/>
                </a:solidFill>
                <a:latin typeface="BIZ UDゴシック" panose="020B0400000000000000" pitchFamily="49" charset="-128"/>
                <a:ea typeface="BIZ UDゴシック" panose="020B0400000000000000" pitchFamily="49" charset="-128"/>
              </a:rPr>
              <a:t>(</a:t>
            </a:r>
            <a:r>
              <a:rPr lang="ja-JP" altLang="en-US" sz="1200" b="1" dirty="0">
                <a:solidFill>
                  <a:schemeClr val="bg1"/>
                </a:solidFill>
                <a:latin typeface="BIZ UDゴシック" panose="020B0400000000000000" pitchFamily="49" charset="-128"/>
                <a:ea typeface="BIZ UDゴシック" panose="020B0400000000000000" pitchFamily="49" charset="-128"/>
              </a:rPr>
              <a:t>コツコツ</a:t>
            </a:r>
            <a:r>
              <a:rPr lang="en-US" altLang="ja-JP" sz="1200" b="1" dirty="0">
                <a:solidFill>
                  <a:schemeClr val="bg1"/>
                </a:solidFill>
                <a:latin typeface="BIZ UDゴシック" panose="020B0400000000000000" pitchFamily="49" charset="-128"/>
                <a:ea typeface="BIZ UDゴシック" panose="020B0400000000000000" pitchFamily="49" charset="-128"/>
              </a:rPr>
              <a:t>)</a:t>
            </a:r>
            <a:r>
              <a:rPr lang="ja-JP" altLang="en-US" sz="1200" b="1" dirty="0">
                <a:solidFill>
                  <a:schemeClr val="bg1"/>
                </a:solidFill>
                <a:latin typeface="BIZ UDゴシック" panose="020B0400000000000000" pitchFamily="49" charset="-128"/>
                <a:ea typeface="BIZ UDゴシック" panose="020B0400000000000000" pitchFamily="49" charset="-128"/>
              </a:rPr>
              <a:t>ポイント＋」に関する周知</a:t>
            </a:r>
            <a:r>
              <a:rPr lang="ja-JP" altLang="en-US" sz="1200" b="1" dirty="0">
                <a:solidFill>
                  <a:srgbClr val="FF0000"/>
                </a:solidFill>
                <a:latin typeface="BIZ UDゴシック" panose="020B0400000000000000" pitchFamily="49" charset="-128"/>
                <a:ea typeface="BIZ UDゴシック" panose="020B0400000000000000" pitchFamily="49" charset="-128"/>
              </a:rPr>
              <a:t>の方法とその評価（</a:t>
            </a:r>
            <a:r>
              <a:rPr lang="en-US" altLang="ja-JP" sz="1200" b="1" dirty="0">
                <a:solidFill>
                  <a:srgbClr val="FF0000"/>
                </a:solidFill>
                <a:latin typeface="BIZ UDゴシック" panose="020B0400000000000000" pitchFamily="49" charset="-128"/>
                <a:ea typeface="BIZ UDゴシック" panose="020B0400000000000000" pitchFamily="49" charset="-128"/>
              </a:rPr>
              <a:t>R6</a:t>
            </a:r>
            <a:r>
              <a:rPr lang="ja-JP" altLang="en-US" sz="1200" b="1" dirty="0">
                <a:solidFill>
                  <a:srgbClr val="FF0000"/>
                </a:solidFill>
                <a:latin typeface="BIZ UDゴシック" panose="020B0400000000000000" pitchFamily="49" charset="-128"/>
                <a:ea typeface="BIZ UDゴシック" panose="020B0400000000000000" pitchFamily="49" charset="-128"/>
              </a:rPr>
              <a:t>年度）</a:t>
            </a:r>
          </a:p>
        </p:txBody>
      </p:sp>
      <p:sp>
        <p:nvSpPr>
          <p:cNvPr id="4" name="テキスト ボックス 3">
            <a:extLst>
              <a:ext uri="{FF2B5EF4-FFF2-40B4-BE49-F238E27FC236}">
                <a16:creationId xmlns:a16="http://schemas.microsoft.com/office/drawing/2014/main" id="{13D83265-5B22-ADFA-DB33-772BD80C2F50}"/>
              </a:ext>
            </a:extLst>
          </p:cNvPr>
          <p:cNvSpPr txBox="1"/>
          <p:nvPr/>
        </p:nvSpPr>
        <p:spPr>
          <a:xfrm>
            <a:off x="6428202" y="1770462"/>
            <a:ext cx="3338324" cy="276999"/>
          </a:xfrm>
          <a:prstGeom prst="rect">
            <a:avLst/>
          </a:prstGeom>
          <a:noFill/>
        </p:spPr>
        <p:txBody>
          <a:bodyPr wrap="square">
            <a:spAutoFit/>
          </a:bodyPr>
          <a:lstStyle/>
          <a:p>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＜良かった点の意見＞</a:t>
            </a:r>
            <a:endParaRPr lang="ja-JP" altLang="en-US" sz="1200" dirty="0"/>
          </a:p>
        </p:txBody>
      </p:sp>
      <p:sp>
        <p:nvSpPr>
          <p:cNvPr id="7" name="テキスト ボックス 6">
            <a:extLst>
              <a:ext uri="{FF2B5EF4-FFF2-40B4-BE49-F238E27FC236}">
                <a16:creationId xmlns:a16="http://schemas.microsoft.com/office/drawing/2014/main" id="{6ECA054E-08CF-E299-F86D-EA1BC94D9042}"/>
              </a:ext>
            </a:extLst>
          </p:cNvPr>
          <p:cNvSpPr txBox="1"/>
          <p:nvPr/>
        </p:nvSpPr>
        <p:spPr>
          <a:xfrm>
            <a:off x="6428202" y="4321398"/>
            <a:ext cx="3338324" cy="276999"/>
          </a:xfrm>
          <a:prstGeom prst="rect">
            <a:avLst/>
          </a:prstGeom>
          <a:noFill/>
        </p:spPr>
        <p:txBody>
          <a:bodyPr wrap="square">
            <a:spAutoFit/>
          </a:bodyPr>
          <a:lstStyle/>
          <a:p>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＜改善点の意見＞</a:t>
            </a:r>
            <a:endParaRPr lang="ja-JP" altLang="en-US" sz="1200" dirty="0"/>
          </a:p>
        </p:txBody>
      </p:sp>
      <p:sp>
        <p:nvSpPr>
          <p:cNvPr id="15" name="テキスト ボックス 14">
            <a:extLst>
              <a:ext uri="{FF2B5EF4-FFF2-40B4-BE49-F238E27FC236}">
                <a16:creationId xmlns:a16="http://schemas.microsoft.com/office/drawing/2014/main" id="{F526C320-CDA6-7E42-C795-87D9DC1FBA41}"/>
              </a:ext>
            </a:extLst>
          </p:cNvPr>
          <p:cNvSpPr txBox="1"/>
          <p:nvPr/>
        </p:nvSpPr>
        <p:spPr>
          <a:xfrm>
            <a:off x="6532160" y="2011806"/>
            <a:ext cx="3357933" cy="2123658"/>
          </a:xfrm>
          <a:prstGeom prst="rect">
            <a:avLst/>
          </a:prstGeom>
          <a:noFill/>
          <a:ln>
            <a:noFill/>
          </a:ln>
        </p:spPr>
        <p:txBody>
          <a:bodyPr wrap="square">
            <a:spAutoFit/>
          </a:bodyPr>
          <a:lstStyle/>
          <a:p>
            <a:pPr marL="171450" indent="-171450">
              <a:buFont typeface="Arial" panose="020B0604020202020204" pitchFamily="34" charset="0"/>
              <a:buChar char="•"/>
            </a:pPr>
            <a:r>
              <a:rPr lang="ja-JP" altLang="en-US" sz="1200" dirty="0">
                <a:solidFill>
                  <a:srgbClr val="000000"/>
                </a:solidFill>
                <a:latin typeface="BIZ UDPゴシック" panose="020B0400000000000000" pitchFamily="50" charset="-128"/>
                <a:ea typeface="BIZ UDPゴシック" panose="020B0400000000000000" pitchFamily="50" charset="-128"/>
              </a:rPr>
              <a:t>チラシでの広告のおかげか、脱炭素という単語がお客様含め自分の頭の片隅に残っていると感じる</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200" dirty="0">
                <a:solidFill>
                  <a:srgbClr val="000000"/>
                </a:solidFill>
                <a:latin typeface="BIZ UDPゴシック" panose="020B0400000000000000" pitchFamily="50" charset="-128"/>
                <a:ea typeface="BIZ UDPゴシック" panose="020B0400000000000000" pitchFamily="50" charset="-128"/>
              </a:rPr>
              <a:t>ひとりひとりが、コツコツ脱炭素を意識するきっかけになるのでいいと思います。ネーミングもいい。</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200" dirty="0">
                <a:solidFill>
                  <a:srgbClr val="FF0000"/>
                </a:solidFill>
                <a:latin typeface="BIZ UDPゴシック" panose="020B0400000000000000" pitchFamily="50" charset="-128"/>
                <a:ea typeface="BIZ UDPゴシック" panose="020B0400000000000000" pitchFamily="50" charset="-128"/>
              </a:rPr>
              <a:t>キャンペーンを通じてお客様とコミュニケーションを取る機会が増えた</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200" dirty="0">
                <a:solidFill>
                  <a:srgbClr val="FF0000"/>
                </a:solidFill>
                <a:latin typeface="BIZ UDPゴシック" panose="020B0400000000000000" pitchFamily="50" charset="-128"/>
                <a:ea typeface="BIZ UDPゴシック" panose="020B0400000000000000" pitchFamily="50" charset="-128"/>
              </a:rPr>
              <a:t>定期的に実施すると、事業に関心を持ってくださると思った。</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200" dirty="0">
                <a:solidFill>
                  <a:srgbClr val="FF0000"/>
                </a:solidFill>
                <a:latin typeface="BIZ UDPゴシック" panose="020B0400000000000000" pitchFamily="50" charset="-128"/>
                <a:ea typeface="BIZ UDPゴシック" panose="020B0400000000000000" pitchFamily="50" charset="-128"/>
              </a:rPr>
              <a:t>環境と流通をつなぐ良い取り組みであった。</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319A7A31-6738-9EC6-BEC5-1EE2567888DA}"/>
              </a:ext>
            </a:extLst>
          </p:cNvPr>
          <p:cNvSpPr txBox="1"/>
          <p:nvPr/>
        </p:nvSpPr>
        <p:spPr>
          <a:xfrm>
            <a:off x="6518512" y="4580729"/>
            <a:ext cx="3357933" cy="2492990"/>
          </a:xfrm>
          <a:prstGeom prst="rect">
            <a:avLst/>
          </a:prstGeom>
          <a:noFill/>
          <a:ln>
            <a:noFill/>
          </a:ln>
        </p:spPr>
        <p:txBody>
          <a:bodyPr wrap="square">
            <a:spAutoFit/>
          </a:bodyPr>
          <a:lstStyle/>
          <a:p>
            <a:pPr marL="171450" indent="-171450">
              <a:buFont typeface="Arial" panose="020B0604020202020204" pitchFamily="34" charset="0"/>
              <a:buChar char="•"/>
            </a:pPr>
            <a:r>
              <a:rPr lang="ja-JP" altLang="en-US" sz="1200" dirty="0">
                <a:solidFill>
                  <a:srgbClr val="000000"/>
                </a:solidFill>
                <a:latin typeface="BIZ UDPゴシック" panose="020B0400000000000000" pitchFamily="50" charset="-128"/>
                <a:ea typeface="BIZ UDPゴシック" panose="020B0400000000000000" pitchFamily="50" charset="-128"/>
              </a:rPr>
              <a:t>パンフレットの対象商品、サービスをもっと具体的にしてほしい。</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200" dirty="0">
                <a:solidFill>
                  <a:srgbClr val="000000"/>
                </a:solidFill>
                <a:latin typeface="BIZ UDPゴシック" panose="020B0400000000000000" pitchFamily="50" charset="-128"/>
                <a:ea typeface="BIZ UDPゴシック" panose="020B0400000000000000" pitchFamily="50" charset="-128"/>
              </a:rPr>
              <a:t>もう少し詳しく易しく聞ける機会があればいいと思う</a:t>
            </a:r>
          </a:p>
          <a:p>
            <a:pPr marL="171450" indent="-171450">
              <a:buFont typeface="Arial" panose="020B0604020202020204" pitchFamily="34" charset="0"/>
              <a:buChar char="•"/>
            </a:pPr>
            <a:r>
              <a:rPr lang="ja-JP" altLang="en-US" sz="1200" dirty="0">
                <a:solidFill>
                  <a:srgbClr val="000000"/>
                </a:solidFill>
                <a:latin typeface="BIZ UDPゴシック" panose="020B0400000000000000" pitchFamily="50" charset="-128"/>
                <a:ea typeface="BIZ UDPゴシック" panose="020B0400000000000000" pitchFamily="50" charset="-128"/>
              </a:rPr>
              <a:t>ポスターの提示だけでは理解出来てない。</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200" dirty="0">
                <a:solidFill>
                  <a:srgbClr val="FF0000"/>
                </a:solidFill>
                <a:latin typeface="BIZ UDPゴシック" panose="020B0400000000000000" pitchFamily="50" charset="-128"/>
                <a:ea typeface="BIZ UDPゴシック" panose="020B0400000000000000" pitchFamily="50" charset="-128"/>
              </a:rPr>
              <a:t>正しくアピールポイントが伝わる工夫が必要。</a:t>
            </a:r>
          </a:p>
          <a:p>
            <a:pPr marL="171450" indent="-171450">
              <a:buFont typeface="Arial" panose="020B0604020202020204" pitchFamily="34" charset="0"/>
              <a:buChar char="•"/>
            </a:pPr>
            <a:r>
              <a:rPr lang="ja-JP" altLang="en-US" sz="1200" dirty="0">
                <a:solidFill>
                  <a:srgbClr val="000000"/>
                </a:solidFill>
                <a:latin typeface="BIZ UDPゴシック" panose="020B0400000000000000" pitchFamily="50" charset="-128"/>
                <a:ea typeface="BIZ UDPゴシック" panose="020B0400000000000000" pitchFamily="50" charset="-128"/>
              </a:rPr>
              <a:t>何も聞かされないままいきなり始まっていたので、事前に説明等あった方がよかったと思う。</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200" dirty="0">
                <a:solidFill>
                  <a:srgbClr val="000000"/>
                </a:solidFill>
                <a:latin typeface="BIZ UDPゴシック" panose="020B0400000000000000" pitchFamily="50" charset="-128"/>
                <a:ea typeface="BIZ UDPゴシック" panose="020B0400000000000000" pitchFamily="50" charset="-128"/>
              </a:rPr>
              <a:t>考え方はすごくよいとは思うものの、どこまでの効果があるのか？その取り組みの結果なども知りたい。</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1200" dirty="0">
              <a:solidFill>
                <a:srgbClr val="000000"/>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E07922E5-9B96-DDDA-97C2-BA673CC1CCF3}"/>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18</a:t>
            </a:fld>
            <a:endParaRPr kumimoji="1" lang="ja-JP" altLang="en-US" b="1">
              <a:solidFill>
                <a:schemeClr val="tx1">
                  <a:lumMod val="50000"/>
                  <a:lumOff val="50000"/>
                </a:schemeClr>
              </a:solidFill>
            </a:endParaRPr>
          </a:p>
        </p:txBody>
      </p:sp>
      <p:sp>
        <p:nvSpPr>
          <p:cNvPr id="20" name="矢印: 右 19">
            <a:extLst>
              <a:ext uri="{FF2B5EF4-FFF2-40B4-BE49-F238E27FC236}">
                <a16:creationId xmlns:a16="http://schemas.microsoft.com/office/drawing/2014/main" id="{B54DD41E-F913-4667-A957-CEDAFFE32424}"/>
              </a:ext>
            </a:extLst>
          </p:cNvPr>
          <p:cNvSpPr/>
          <p:nvPr/>
        </p:nvSpPr>
        <p:spPr>
          <a:xfrm>
            <a:off x="2916248" y="3057069"/>
            <a:ext cx="482741" cy="593888"/>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表 21">
            <a:extLst>
              <a:ext uri="{FF2B5EF4-FFF2-40B4-BE49-F238E27FC236}">
                <a16:creationId xmlns:a16="http://schemas.microsoft.com/office/drawing/2014/main" id="{B3FBEE9E-776B-4E10-B7BC-A51BC2B5969F}"/>
              </a:ext>
            </a:extLst>
          </p:cNvPr>
          <p:cNvGraphicFramePr>
            <a:graphicFrameLocks noGrp="1"/>
          </p:cNvGraphicFramePr>
          <p:nvPr/>
        </p:nvGraphicFramePr>
        <p:xfrm>
          <a:off x="508318" y="5194601"/>
          <a:ext cx="5809966" cy="1885731"/>
        </p:xfrm>
        <a:graphic>
          <a:graphicData uri="http://schemas.openxmlformats.org/drawingml/2006/table">
            <a:tbl>
              <a:tblPr>
                <a:tableStyleId>{5C22544A-7EE6-4342-B048-85BDC9FD1C3A}</a:tableStyleId>
              </a:tblPr>
              <a:tblGrid>
                <a:gridCol w="2403572">
                  <a:extLst>
                    <a:ext uri="{9D8B030D-6E8A-4147-A177-3AD203B41FA5}">
                      <a16:colId xmlns:a16="http://schemas.microsoft.com/office/drawing/2014/main" val="1122264179"/>
                    </a:ext>
                  </a:extLst>
                </a:gridCol>
                <a:gridCol w="396722">
                  <a:extLst>
                    <a:ext uri="{9D8B030D-6E8A-4147-A177-3AD203B41FA5}">
                      <a16:colId xmlns:a16="http://schemas.microsoft.com/office/drawing/2014/main" val="925377525"/>
                    </a:ext>
                  </a:extLst>
                </a:gridCol>
                <a:gridCol w="636410">
                  <a:extLst>
                    <a:ext uri="{9D8B030D-6E8A-4147-A177-3AD203B41FA5}">
                      <a16:colId xmlns:a16="http://schemas.microsoft.com/office/drawing/2014/main" val="881438375"/>
                    </a:ext>
                  </a:extLst>
                </a:gridCol>
                <a:gridCol w="595084">
                  <a:extLst>
                    <a:ext uri="{9D8B030D-6E8A-4147-A177-3AD203B41FA5}">
                      <a16:colId xmlns:a16="http://schemas.microsoft.com/office/drawing/2014/main" val="402166412"/>
                    </a:ext>
                  </a:extLst>
                </a:gridCol>
                <a:gridCol w="603349">
                  <a:extLst>
                    <a:ext uri="{9D8B030D-6E8A-4147-A177-3AD203B41FA5}">
                      <a16:colId xmlns:a16="http://schemas.microsoft.com/office/drawing/2014/main" val="3312150392"/>
                    </a:ext>
                  </a:extLst>
                </a:gridCol>
                <a:gridCol w="595084">
                  <a:extLst>
                    <a:ext uri="{9D8B030D-6E8A-4147-A177-3AD203B41FA5}">
                      <a16:colId xmlns:a16="http://schemas.microsoft.com/office/drawing/2014/main" val="335987915"/>
                    </a:ext>
                  </a:extLst>
                </a:gridCol>
                <a:gridCol w="579745">
                  <a:extLst>
                    <a:ext uri="{9D8B030D-6E8A-4147-A177-3AD203B41FA5}">
                      <a16:colId xmlns:a16="http://schemas.microsoft.com/office/drawing/2014/main" val="1375726185"/>
                    </a:ext>
                  </a:extLst>
                </a:gridCol>
              </a:tblGrid>
              <a:tr h="462687">
                <a:tc>
                  <a:txBody>
                    <a:bodyPr/>
                    <a:lstStyle/>
                    <a:p>
                      <a:pPr algn="l" fontAlgn="ct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回答数</a:t>
                      </a:r>
                    </a:p>
                  </a:txBody>
                  <a:tcPr marL="8432" marR="8432" marT="8432" marB="0" anchor="ctr">
                    <a:solidFill>
                      <a:schemeClr val="bg1">
                        <a:lumMod val="85000"/>
                      </a:schemeClr>
                    </a:solidFill>
                  </a:tcPr>
                </a:tc>
                <a:tc>
                  <a:txBody>
                    <a:bodyPr/>
                    <a:lstStyle/>
                    <a:p>
                      <a:pPr algn="l" fontAlgn="ctr"/>
                      <a:r>
                        <a:rPr lang="ja-JP" altLang="en-US" sz="900" u="none" strike="noStrike" dirty="0">
                          <a:effectLst/>
                          <a:latin typeface="BIZ UDPゴシック" panose="020B0400000000000000" pitchFamily="50" charset="-128"/>
                          <a:ea typeface="BIZ UDPゴシック" panose="020B0400000000000000" pitchFamily="50" charset="-128"/>
                        </a:rPr>
                        <a:t>十分であった</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l" fontAlgn="ctr"/>
                      <a:r>
                        <a:rPr lang="ja-JP" altLang="en-US" sz="900" u="none" strike="noStrike" dirty="0">
                          <a:effectLst/>
                          <a:latin typeface="BIZ UDPゴシック" panose="020B0400000000000000" pitchFamily="50" charset="-128"/>
                          <a:ea typeface="BIZ UDPゴシック" panose="020B0400000000000000" pitchFamily="50" charset="-128"/>
                        </a:rPr>
                        <a:t>まあまあ十分であった</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l" fontAlgn="ctr"/>
                      <a:r>
                        <a:rPr lang="ja-JP" altLang="en-US" sz="900" u="none" strike="noStrike" dirty="0">
                          <a:effectLst/>
                          <a:latin typeface="BIZ UDPゴシック" panose="020B0400000000000000" pitchFamily="50" charset="-128"/>
                          <a:ea typeface="BIZ UDPゴシック" panose="020B0400000000000000" pitchFamily="50" charset="-128"/>
                        </a:rPr>
                        <a:t>どちらともいえない</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l" fontAlgn="ctr"/>
                      <a:r>
                        <a:rPr lang="ja-JP" altLang="en-US" sz="900" u="none" strike="noStrike" dirty="0">
                          <a:effectLst/>
                          <a:latin typeface="BIZ UDPゴシック" panose="020B0400000000000000" pitchFamily="50" charset="-128"/>
                          <a:ea typeface="BIZ UDPゴシック" panose="020B0400000000000000" pitchFamily="50" charset="-128"/>
                        </a:rPr>
                        <a:t>あまり十分ではなかった</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l" fontAlgn="ctr"/>
                      <a:r>
                        <a:rPr lang="ja-JP" altLang="en-US" sz="900" u="none" strike="noStrike" dirty="0">
                          <a:effectLst/>
                          <a:latin typeface="BIZ UDPゴシック" panose="020B0400000000000000" pitchFamily="50" charset="-128"/>
                          <a:ea typeface="BIZ UDPゴシック" panose="020B0400000000000000" pitchFamily="50" charset="-128"/>
                        </a:rPr>
                        <a:t>十分ではなかった</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extLst>
                  <a:ext uri="{0D108BD9-81ED-4DB2-BD59-A6C34878D82A}">
                    <a16:rowId xmlns:a16="http://schemas.microsoft.com/office/drawing/2014/main" val="3077137036"/>
                  </a:ext>
                </a:extLst>
              </a:tr>
              <a:tr h="177216">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勉強会や説明会の実施</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36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58.3%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25.0%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13.9%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0.0%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extLst>
                  <a:ext uri="{0D108BD9-81ED-4DB2-BD59-A6C34878D82A}">
                    <a16:rowId xmlns:a16="http://schemas.microsoft.com/office/drawing/2014/main" val="2420382412"/>
                  </a:ext>
                </a:extLst>
              </a:tr>
              <a:tr h="177216">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店長会議での説明</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73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45.2%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39.7%</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12.3%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0.0%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extLst>
                  <a:ext uri="{0D108BD9-81ED-4DB2-BD59-A6C34878D82A}">
                    <a16:rowId xmlns:a16="http://schemas.microsoft.com/office/drawing/2014/main" val="923421910"/>
                  </a:ext>
                </a:extLst>
              </a:tr>
              <a:tr h="177216">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店頭でのポスターやチラシの掲示</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279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31.9%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38.4%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17.9%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7.5%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extLst>
                  <a:ext uri="{0D108BD9-81ED-4DB2-BD59-A6C34878D82A}">
                    <a16:rowId xmlns:a16="http://schemas.microsoft.com/office/drawing/2014/main" val="2624600166"/>
                  </a:ext>
                </a:extLst>
              </a:tr>
              <a:tr h="177216">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社員食堂等でのポスターやチラシの掲示</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55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40.0%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29.1%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21.8%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7.3%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extLst>
                  <a:ext uri="{0D108BD9-81ED-4DB2-BD59-A6C34878D82A}">
                    <a16:rowId xmlns:a16="http://schemas.microsoft.com/office/drawing/2014/main" val="1734000291"/>
                  </a:ext>
                </a:extLst>
              </a:tr>
              <a:tr h="177216">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社内掲示板・社内報</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88</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34.1%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36.4%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25.0%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extLst>
                  <a:ext uri="{0D108BD9-81ED-4DB2-BD59-A6C34878D82A}">
                    <a16:rowId xmlns:a16="http://schemas.microsoft.com/office/drawing/2014/main" val="2646832678"/>
                  </a:ext>
                </a:extLst>
              </a:tr>
              <a:tr h="182532">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ｷｬﾝﾍﾟｰﾝ企画書・ﾏﾆｭｱﾙ・動画等の配布</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65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47.7%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32.3%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12.3%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4.6%</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3.1%</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extLst>
                  <a:ext uri="{0D108BD9-81ED-4DB2-BD59-A6C34878D82A}">
                    <a16:rowId xmlns:a16="http://schemas.microsoft.com/office/drawing/2014/main" val="1808284296"/>
                  </a:ext>
                </a:extLst>
              </a:tr>
              <a:tr h="177216">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店舗での巡回指導</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35.7%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39.3%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17.9%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7.1%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0.0%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extLst>
                  <a:ext uri="{0D108BD9-81ED-4DB2-BD59-A6C34878D82A}">
                    <a16:rowId xmlns:a16="http://schemas.microsoft.com/office/drawing/2014/main" val="439615341"/>
                  </a:ext>
                </a:extLst>
              </a:tr>
              <a:tr h="177216">
                <a:tc>
                  <a:txBody>
                    <a:bodyPr/>
                    <a:lstStyle/>
                    <a:p>
                      <a:pPr algn="l" fontAlgn="ctr"/>
                      <a:r>
                        <a:rPr lang="ja-JP" altLang="en-US" sz="1000" u="none" strike="noStrike" dirty="0">
                          <a:effectLst/>
                          <a:latin typeface="BIZ UDPゴシック" panose="020B0400000000000000" pitchFamily="50" charset="-128"/>
                          <a:ea typeface="BIZ UDPゴシック" panose="020B0400000000000000" pitchFamily="50" charset="-128"/>
                        </a:rPr>
                        <a:t>接客訓練（ロールプレイング等）での案内</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8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12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41.7%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25.0%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a:effectLst/>
                          <a:latin typeface="BIZ UDPゴシック" panose="020B0400000000000000" pitchFamily="50" charset="-128"/>
                          <a:ea typeface="BIZ UDPゴシック" panose="020B0400000000000000" pitchFamily="50" charset="-128"/>
                        </a:rPr>
                        <a:t>25.0%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8.3%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tc>
                  <a:txBody>
                    <a:bodyPr/>
                    <a:lstStyle/>
                    <a:p>
                      <a:pPr algn="r" fontAlgn="ctr"/>
                      <a:r>
                        <a:rPr lang="en-US" altLang="ja-JP" sz="1000" u="none" strike="noStrike" dirty="0">
                          <a:effectLst/>
                          <a:latin typeface="BIZ UDPゴシック" panose="020B0400000000000000" pitchFamily="50" charset="-128"/>
                          <a:ea typeface="BIZ UDPゴシック" panose="020B0400000000000000" pitchFamily="50" charset="-128"/>
                        </a:rPr>
                        <a:t>0.0%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32" marR="8432" marT="8432" marB="0" anchor="ctr">
                    <a:solidFill>
                      <a:schemeClr val="bg1">
                        <a:lumMod val="95000"/>
                      </a:schemeClr>
                    </a:solidFill>
                  </a:tcPr>
                </a:tc>
                <a:extLst>
                  <a:ext uri="{0D108BD9-81ED-4DB2-BD59-A6C34878D82A}">
                    <a16:rowId xmlns:a16="http://schemas.microsoft.com/office/drawing/2014/main" val="2424345225"/>
                  </a:ext>
                </a:extLst>
              </a:tr>
            </a:tbl>
          </a:graphicData>
        </a:graphic>
      </p:graphicFrame>
      <p:pic>
        <p:nvPicPr>
          <p:cNvPr id="3" name="図 2">
            <a:extLst>
              <a:ext uri="{FF2B5EF4-FFF2-40B4-BE49-F238E27FC236}">
                <a16:creationId xmlns:a16="http://schemas.microsoft.com/office/drawing/2014/main" id="{5CC8E2C3-079C-0C2B-F0D1-4E4A923F055E}"/>
              </a:ext>
            </a:extLst>
          </p:cNvPr>
          <p:cNvPicPr>
            <a:picLocks noChangeAspect="1"/>
          </p:cNvPicPr>
          <p:nvPr/>
        </p:nvPicPr>
        <p:blipFill>
          <a:blip r:embed="rId2"/>
          <a:stretch>
            <a:fillRect/>
          </a:stretch>
        </p:blipFill>
        <p:spPr>
          <a:xfrm>
            <a:off x="3098298" y="2161073"/>
            <a:ext cx="3317859" cy="2437323"/>
          </a:xfrm>
          <a:prstGeom prst="rect">
            <a:avLst/>
          </a:prstGeom>
        </p:spPr>
      </p:pic>
      <p:pic>
        <p:nvPicPr>
          <p:cNvPr id="13" name="図 12">
            <a:extLst>
              <a:ext uri="{FF2B5EF4-FFF2-40B4-BE49-F238E27FC236}">
                <a16:creationId xmlns:a16="http://schemas.microsoft.com/office/drawing/2014/main" id="{291F0448-5D02-6190-C25B-E804A147DBC6}"/>
              </a:ext>
            </a:extLst>
          </p:cNvPr>
          <p:cNvPicPr>
            <a:picLocks noChangeAspect="1"/>
          </p:cNvPicPr>
          <p:nvPr/>
        </p:nvPicPr>
        <p:blipFill>
          <a:blip r:embed="rId3"/>
          <a:stretch>
            <a:fillRect/>
          </a:stretch>
        </p:blipFill>
        <p:spPr>
          <a:xfrm>
            <a:off x="65277" y="2295533"/>
            <a:ext cx="3324903" cy="2430279"/>
          </a:xfrm>
          <a:prstGeom prst="rect">
            <a:avLst/>
          </a:prstGeom>
        </p:spPr>
      </p:pic>
      <p:sp>
        <p:nvSpPr>
          <p:cNvPr id="27" name="テキスト ボックス 26">
            <a:extLst>
              <a:ext uri="{FF2B5EF4-FFF2-40B4-BE49-F238E27FC236}">
                <a16:creationId xmlns:a16="http://schemas.microsoft.com/office/drawing/2014/main" id="{18115856-3902-C19C-B4A5-36032E83FA87}"/>
              </a:ext>
            </a:extLst>
          </p:cNvPr>
          <p:cNvSpPr txBox="1"/>
          <p:nvPr/>
        </p:nvSpPr>
        <p:spPr>
          <a:xfrm>
            <a:off x="1423366" y="2009054"/>
            <a:ext cx="873856" cy="195109"/>
          </a:xfrm>
          <a:prstGeom prst="rect">
            <a:avLst/>
          </a:prstGeom>
          <a:noFill/>
          <a:ln>
            <a:solidFill>
              <a:schemeClr val="bg1">
                <a:lumMod val="65000"/>
              </a:schemeClr>
            </a:solidFill>
          </a:ln>
        </p:spPr>
        <p:txBody>
          <a:bodyPr wrap="square" lIns="36000" tIns="36000" rIns="36000" bIns="36000">
            <a:spAutoFit/>
          </a:bodyPr>
          <a:lstStyle/>
          <a:p>
            <a:pPr algn="ctr">
              <a:lnSpc>
                <a:spcPts val="1100"/>
              </a:lnSpc>
            </a:pPr>
            <a:r>
              <a:rPr lang="ja-JP" altLang="en-US" sz="900" dirty="0">
                <a:latin typeface="BIZ UDゴシック" panose="020B0400000000000000" pitchFamily="49" charset="-128"/>
                <a:ea typeface="BIZ UDゴシック" panose="020B0400000000000000" pitchFamily="49" charset="-128"/>
              </a:rPr>
              <a:t>事業の開始時</a:t>
            </a:r>
            <a:endParaRPr lang="en-US" altLang="ja-JP" sz="900" dirty="0">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8513BC98-C006-5798-7086-4EE10724420B}"/>
              </a:ext>
            </a:extLst>
          </p:cNvPr>
          <p:cNvSpPr txBox="1"/>
          <p:nvPr/>
        </p:nvSpPr>
        <p:spPr>
          <a:xfrm>
            <a:off x="4459309" y="1985481"/>
            <a:ext cx="873856" cy="195109"/>
          </a:xfrm>
          <a:prstGeom prst="rect">
            <a:avLst/>
          </a:prstGeom>
          <a:noFill/>
          <a:ln>
            <a:solidFill>
              <a:schemeClr val="bg1">
                <a:lumMod val="65000"/>
              </a:schemeClr>
            </a:solidFill>
          </a:ln>
        </p:spPr>
        <p:txBody>
          <a:bodyPr wrap="square" lIns="36000" tIns="36000" rIns="36000" bIns="36000">
            <a:spAutoFit/>
          </a:bodyPr>
          <a:lstStyle/>
          <a:p>
            <a:pPr algn="ctr">
              <a:lnSpc>
                <a:spcPts val="1100"/>
              </a:lnSpc>
            </a:pPr>
            <a:r>
              <a:rPr lang="ja-JP" altLang="en-US" sz="900" dirty="0">
                <a:latin typeface="BIZ UDゴシック" panose="020B0400000000000000" pitchFamily="49" charset="-128"/>
                <a:ea typeface="BIZ UDゴシック" panose="020B0400000000000000" pitchFamily="49" charset="-128"/>
              </a:rPr>
              <a:t> 事業の終了後</a:t>
            </a:r>
            <a:endParaRPr lang="en-US" altLang="ja-JP"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8497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E05E02E-CAB4-4087-A6D2-0792BE1F62EE}"/>
              </a:ext>
            </a:extLst>
          </p:cNvPr>
          <p:cNvSpPr/>
          <p:nvPr/>
        </p:nvSpPr>
        <p:spPr>
          <a:xfrm>
            <a:off x="1371824" y="648526"/>
            <a:ext cx="8114393" cy="5618480"/>
          </a:xfrm>
          <a:prstGeom prst="rect">
            <a:avLst/>
          </a:prstGeom>
          <a:solidFill>
            <a:srgbClr val="D5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769155E-B6FB-140A-92EE-08EECA016EE0}"/>
              </a:ext>
            </a:extLst>
          </p:cNvPr>
          <p:cNvSpPr txBox="1"/>
          <p:nvPr/>
        </p:nvSpPr>
        <p:spPr>
          <a:xfrm>
            <a:off x="2070698" y="2026194"/>
            <a:ext cx="6496306" cy="3872920"/>
          </a:xfrm>
          <a:prstGeom prst="rect">
            <a:avLst/>
          </a:prstGeom>
          <a:noFill/>
        </p:spPr>
        <p:txBody>
          <a:bodyPr wrap="square">
            <a:spAutoFit/>
          </a:bodyPr>
          <a:lstStyle/>
          <a:p>
            <a:pPr>
              <a:lnSpc>
                <a:spcPts val="3000"/>
              </a:lnSpc>
            </a:pPr>
            <a:r>
              <a:rPr lang="ja-JP" altLang="en-US"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　本ガイドラインは、</a:t>
            </a:r>
            <a:r>
              <a:rPr lang="ja-JP" altLang="en-US"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「脱炭素型ライフスタイル」への変革に向けて、</a:t>
            </a:r>
            <a:r>
              <a:rPr lang="ja-JP" altLang="ja-JP"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幅広い業種・業態の事業者</a:t>
            </a:r>
            <a:r>
              <a:rPr lang="ja-JP" altLang="en-US"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の皆様</a:t>
            </a:r>
            <a:r>
              <a:rPr lang="ja-JP" altLang="ja-JP"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が</a:t>
            </a:r>
            <a:r>
              <a:rPr lang="ja-JP" altLang="en-US"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、脱炭素型の消費行動を促す</a:t>
            </a:r>
            <a:r>
              <a:rPr lang="ja-JP" altLang="ja-JP"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おおさか</a:t>
            </a:r>
            <a:r>
              <a:rPr lang="en-US" altLang="ja-JP"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CO₂CO₂</a:t>
            </a:r>
            <a:r>
              <a:rPr lang="ja-JP" altLang="en-US"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を</a:t>
            </a:r>
            <a:r>
              <a:rPr lang="ja-JP" altLang="en-US"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付与する上で役立つ情報をまとめたもの</a:t>
            </a:r>
            <a:r>
              <a:rPr lang="ja-JP" altLang="en-US"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です。</a:t>
            </a:r>
            <a:endParaRPr lang="en-US" altLang="ja-JP"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3000"/>
              </a:lnSpc>
            </a:pPr>
            <a:endParaRPr lang="en-US" altLang="ja-JP"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3000"/>
              </a:lnSpc>
            </a:pPr>
            <a:r>
              <a:rPr lang="ja-JP" altLang="en-US"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おおさか</a:t>
            </a:r>
            <a:r>
              <a:rPr lang="en-US" altLang="ja-JP"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CO₂CO₂</a:t>
            </a:r>
            <a:r>
              <a:rPr lang="ja-JP" altLang="en-US"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ポイント＋の基本的な情報とともに、</a:t>
            </a:r>
            <a:r>
              <a:rPr lang="ja-JP" altLang="en-US"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令和４～</a:t>
            </a:r>
            <a:r>
              <a:rPr lang="ja-JP" altLang="en-US" sz="16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６</a:t>
            </a: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ja-JP" altLang="en-US" sz="16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の実証事業の取組事例を具体的に紹介しながら、その</a:t>
            </a:r>
            <a:r>
              <a:rPr lang="ja-JP" altLang="en-US"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取組効果や工夫、留意点などをわかりやすく紹介しています。　</a:t>
            </a:r>
            <a:endParaRPr lang="en-US" altLang="ja-JP"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3000"/>
              </a:lnSpc>
            </a:pPr>
            <a:endParaRPr lang="en-US" altLang="ja-JP" sz="16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3000"/>
              </a:lnSpc>
            </a:pPr>
            <a:endParaRPr lang="en-US" altLang="ja-JP" sz="1600" kern="100" dirty="0">
              <a:solidFill>
                <a:schemeClr val="tx1">
                  <a:lumMod val="75000"/>
                  <a:lumOff val="25000"/>
                </a:schemeClr>
              </a:solidFill>
              <a:highlight>
                <a:srgbClr val="FFFF00"/>
              </a:highligh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6376C422-30CE-D506-271F-2A5B97AF1ECB}"/>
              </a:ext>
            </a:extLst>
          </p:cNvPr>
          <p:cNvSpPr txBox="1"/>
          <p:nvPr/>
        </p:nvSpPr>
        <p:spPr>
          <a:xfrm>
            <a:off x="2609461" y="1135082"/>
            <a:ext cx="5220476" cy="523220"/>
          </a:xfrm>
          <a:prstGeom prst="rect">
            <a:avLst/>
          </a:prstGeom>
          <a:noFill/>
        </p:spPr>
        <p:txBody>
          <a:bodyPr wrap="square">
            <a:spAutoFit/>
          </a:bodyPr>
          <a:lstStyle/>
          <a:p>
            <a:pPr algn="ctr"/>
            <a:r>
              <a:rPr lang="ja-JP" altLang="en-US" sz="2800" b="1" dirty="0">
                <a:latin typeface="BIZ UDゴシック" panose="020B0400000000000000" pitchFamily="49" charset="-128"/>
                <a:ea typeface="BIZ UDゴシック" panose="020B0400000000000000" pitchFamily="49" charset="-128"/>
              </a:rPr>
              <a:t>本ガイドラインについて</a:t>
            </a:r>
          </a:p>
        </p:txBody>
      </p:sp>
      <p:sp>
        <p:nvSpPr>
          <p:cNvPr id="2" name="スライド番号プレースホルダー 5">
            <a:extLst>
              <a:ext uri="{FF2B5EF4-FFF2-40B4-BE49-F238E27FC236}">
                <a16:creationId xmlns:a16="http://schemas.microsoft.com/office/drawing/2014/main" id="{6C49D3AF-E8F6-7A3A-1BF9-6809A4F176BC}"/>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1</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242159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(4)</a:t>
            </a:r>
            <a:r>
              <a:rPr lang="ja-JP" altLang="en-US"/>
              <a:t> 効果的な周知・啓発方法</a:t>
            </a:r>
            <a:r>
              <a:rPr lang="en-US" altLang="ja-JP"/>
              <a:t>【</a:t>
            </a:r>
            <a:r>
              <a:rPr lang="ja-JP" altLang="en-US"/>
              <a:t>従業員</a:t>
            </a:r>
            <a:r>
              <a:rPr lang="en-US" altLang="ja-JP"/>
              <a:t>】</a:t>
            </a:r>
            <a:endParaRPr lang="ja-JP" altLang="en-US"/>
          </a:p>
        </p:txBody>
      </p:sp>
      <p:sp>
        <p:nvSpPr>
          <p:cNvPr id="6" name="テキスト ボックス 5">
            <a:extLst>
              <a:ext uri="{FF2B5EF4-FFF2-40B4-BE49-F238E27FC236}">
                <a16:creationId xmlns:a16="http://schemas.microsoft.com/office/drawing/2014/main" id="{FC6548E1-81EE-1517-B779-1DD2F45460CE}"/>
              </a:ext>
            </a:extLst>
          </p:cNvPr>
          <p:cNvSpPr txBox="1"/>
          <p:nvPr/>
        </p:nvSpPr>
        <p:spPr>
          <a:xfrm>
            <a:off x="632485" y="1442766"/>
            <a:ext cx="2520810" cy="1169551"/>
          </a:xfrm>
          <a:prstGeom prst="rect">
            <a:avLst/>
          </a:prstGeom>
          <a:solidFill>
            <a:schemeClr val="accent6">
              <a:lumMod val="7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0" lang="ja-JP"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おおさかCO</a:t>
            </a:r>
            <a:r>
              <a:rPr kumimoji="0" lang="ja-JP" altLang="ja-JP" sz="1400" b="1" i="0" u="none" strike="noStrike" kern="1200" cap="none" spc="0" normalizeH="0" baseline="-2500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a:t>
            </a:r>
            <a:r>
              <a:rPr kumimoji="0" lang="ja-JP"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CO</a:t>
            </a:r>
            <a:r>
              <a:rPr kumimoji="0" lang="ja-JP" altLang="ja-JP" sz="1400" b="1" i="0" u="none" strike="noStrike" kern="1200" cap="none" spc="0" normalizeH="0" baseline="-2500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a:t>
            </a:r>
            <a:r>
              <a:rPr kumimoji="0" lang="ja-JP"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 (コツコツ)ポイント＋」</a:t>
            </a:r>
            <a:r>
              <a:rPr kumimoji="0"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は、自分自身が、</a:t>
            </a:r>
            <a:r>
              <a:rPr kumimoji="0" lang="ja-JP"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脱炭素について考えるきっかけ</a:t>
            </a:r>
            <a:r>
              <a:rPr kumimoji="0"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になったか（機会が増えたか）</a:t>
            </a:r>
          </a:p>
        </p:txBody>
      </p:sp>
      <p:sp>
        <p:nvSpPr>
          <p:cNvPr id="11" name="テキスト ボックス 10">
            <a:extLst>
              <a:ext uri="{FF2B5EF4-FFF2-40B4-BE49-F238E27FC236}">
                <a16:creationId xmlns:a16="http://schemas.microsoft.com/office/drawing/2014/main" id="{E5886E32-9BDB-51A9-8DF1-BC79543DC0B2}"/>
              </a:ext>
            </a:extLst>
          </p:cNvPr>
          <p:cNvSpPr txBox="1"/>
          <p:nvPr/>
        </p:nvSpPr>
        <p:spPr>
          <a:xfrm>
            <a:off x="632485" y="3687240"/>
            <a:ext cx="2520810" cy="954107"/>
          </a:xfrm>
          <a:prstGeom prst="rect">
            <a:avLst/>
          </a:prstGeom>
          <a:solidFill>
            <a:schemeClr val="accent6">
              <a:lumMod val="7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現在、日々の暮らしの中で、脱炭素に向けた買い物や行動を意識して行うようになったか</a:t>
            </a:r>
          </a:p>
        </p:txBody>
      </p:sp>
      <p:sp>
        <p:nvSpPr>
          <p:cNvPr id="3" name="スライド番号プレースホルダー 5">
            <a:extLst>
              <a:ext uri="{FF2B5EF4-FFF2-40B4-BE49-F238E27FC236}">
                <a16:creationId xmlns:a16="http://schemas.microsoft.com/office/drawing/2014/main" id="{72BA94D8-64CF-840F-F795-634D508C89C5}"/>
              </a:ext>
            </a:extLst>
          </p:cNvPr>
          <p:cNvSpPr>
            <a:spLocks noGrp="1"/>
          </p:cNvSpPr>
          <p:nvPr>
            <p:ph type="sldNum" sz="quarter" idx="12"/>
          </p:nvPr>
        </p:nvSpPr>
        <p:spPr>
          <a:xfrm>
            <a:off x="9890093" y="7132763"/>
            <a:ext cx="540000" cy="432000"/>
          </a:xfrm>
          <a:solidFill>
            <a:srgbClr val="D5EFFB"/>
          </a:solidFill>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09874AEE-7876-4048-89CF-E7E4B85CF86B}" type="slidenum">
              <a:rPr kumimoji="1" lang="ja-JP" altLang="en-US" sz="1400" b="1" i="0" u="none" strike="noStrike" kern="1200" cap="none" spc="0" normalizeH="0" baseline="0" noProof="0" smtClean="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1" lang="ja-JP" altLang="en-US" sz="1400" b="1" i="0" u="none" strike="noStrike" kern="1200" cap="none" spc="0" normalizeH="0" baseline="0" noProof="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テキスト ボックス 14">
            <a:extLst>
              <a:ext uri="{FF2B5EF4-FFF2-40B4-BE49-F238E27FC236}">
                <a16:creationId xmlns:a16="http://schemas.microsoft.com/office/drawing/2014/main" id="{482F3B5D-CF9D-4080-BE60-8E1D9625C779}"/>
              </a:ext>
            </a:extLst>
          </p:cNvPr>
          <p:cNvSpPr txBox="1"/>
          <p:nvPr/>
        </p:nvSpPr>
        <p:spPr>
          <a:xfrm>
            <a:off x="632485" y="5532325"/>
            <a:ext cx="2520810" cy="1600438"/>
          </a:xfrm>
          <a:prstGeom prst="rect">
            <a:avLst/>
          </a:prstGeom>
          <a:solidFill>
            <a:schemeClr val="accent6">
              <a:lumMod val="7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「おおさか</a:t>
            </a:r>
            <a:r>
              <a:rPr kumimoji="0" lang="en-US"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CO2CO2 (</a:t>
            </a:r>
            <a:r>
              <a:rPr kumimoji="0"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コツコツ</a:t>
            </a:r>
            <a:r>
              <a:rPr kumimoji="0" lang="en-US"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ポイント＋」の取組は、消費者において、脱炭素への意識変化や商品・サービスの選び方を変える人が増加するという効果につながったと思うか</a:t>
            </a:r>
          </a:p>
        </p:txBody>
      </p:sp>
      <p:pic>
        <p:nvPicPr>
          <p:cNvPr id="16" name="図 15">
            <a:extLst>
              <a:ext uri="{FF2B5EF4-FFF2-40B4-BE49-F238E27FC236}">
                <a16:creationId xmlns:a16="http://schemas.microsoft.com/office/drawing/2014/main" id="{91745AFD-220E-80CD-722F-34030BE33F4F}"/>
              </a:ext>
            </a:extLst>
          </p:cNvPr>
          <p:cNvPicPr>
            <a:picLocks noChangeAspect="1"/>
          </p:cNvPicPr>
          <p:nvPr/>
        </p:nvPicPr>
        <p:blipFill>
          <a:blip r:embed="rId2"/>
          <a:stretch>
            <a:fillRect/>
          </a:stretch>
        </p:blipFill>
        <p:spPr>
          <a:xfrm>
            <a:off x="2979505" y="1094314"/>
            <a:ext cx="7233959" cy="2098105"/>
          </a:xfrm>
          <a:prstGeom prst="rect">
            <a:avLst/>
          </a:prstGeom>
        </p:spPr>
      </p:pic>
      <p:pic>
        <p:nvPicPr>
          <p:cNvPr id="17" name="図 16">
            <a:extLst>
              <a:ext uri="{FF2B5EF4-FFF2-40B4-BE49-F238E27FC236}">
                <a16:creationId xmlns:a16="http://schemas.microsoft.com/office/drawing/2014/main" id="{86AC6C63-1EBD-2C63-41BC-C25D781DB9D3}"/>
              </a:ext>
            </a:extLst>
          </p:cNvPr>
          <p:cNvPicPr>
            <a:picLocks noChangeAspect="1"/>
          </p:cNvPicPr>
          <p:nvPr/>
        </p:nvPicPr>
        <p:blipFill>
          <a:blip r:embed="rId3"/>
          <a:stretch>
            <a:fillRect/>
          </a:stretch>
        </p:blipFill>
        <p:spPr>
          <a:xfrm>
            <a:off x="2979505" y="3186006"/>
            <a:ext cx="7227522" cy="2104541"/>
          </a:xfrm>
          <a:prstGeom prst="rect">
            <a:avLst/>
          </a:prstGeom>
        </p:spPr>
      </p:pic>
      <p:pic>
        <p:nvPicPr>
          <p:cNvPr id="19" name="図 18">
            <a:extLst>
              <a:ext uri="{FF2B5EF4-FFF2-40B4-BE49-F238E27FC236}">
                <a16:creationId xmlns:a16="http://schemas.microsoft.com/office/drawing/2014/main" id="{5DBF6B11-58E1-099F-7D8C-EC4E378B0048}"/>
              </a:ext>
            </a:extLst>
          </p:cNvPr>
          <p:cNvPicPr>
            <a:picLocks noChangeAspect="1"/>
          </p:cNvPicPr>
          <p:nvPr/>
        </p:nvPicPr>
        <p:blipFill>
          <a:blip r:embed="rId4"/>
          <a:stretch>
            <a:fillRect/>
          </a:stretch>
        </p:blipFill>
        <p:spPr>
          <a:xfrm>
            <a:off x="2979505" y="5283793"/>
            <a:ext cx="7227523" cy="2098105"/>
          </a:xfrm>
          <a:prstGeom prst="rect">
            <a:avLst/>
          </a:prstGeom>
        </p:spPr>
      </p:pic>
    </p:spTree>
    <p:extLst>
      <p:ext uri="{BB962C8B-B14F-4D97-AF65-F5344CB8AC3E}">
        <p14:creationId xmlns:p14="http://schemas.microsoft.com/office/powerpoint/2010/main" val="193919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solidFill>
                  <a:schemeClr val="tx1"/>
                </a:solidFill>
              </a:rPr>
              <a:t>(5)</a:t>
            </a:r>
            <a:r>
              <a:rPr lang="ja-JP" altLang="en-US" dirty="0">
                <a:solidFill>
                  <a:schemeClr val="tx1"/>
                </a:solidFill>
              </a:rPr>
              <a:t>おおさか</a:t>
            </a:r>
            <a:r>
              <a:rPr lang="en-US" altLang="ja-JP" dirty="0">
                <a:solidFill>
                  <a:schemeClr val="tx1"/>
                </a:solidFill>
              </a:rPr>
              <a:t>CO2CO2</a:t>
            </a:r>
            <a:r>
              <a:rPr lang="ja-JP" altLang="en-US" dirty="0">
                <a:solidFill>
                  <a:schemeClr val="tx1"/>
                </a:solidFill>
              </a:rPr>
              <a:t>ポイント＋名称・ロゴマーク等の使用にあたって</a:t>
            </a: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781049" y="1294577"/>
            <a:ext cx="9003982" cy="870403"/>
          </a:xfrm>
        </p:spPr>
        <p:txBody>
          <a:bodyPr>
            <a:normAutofit/>
          </a:bodyPr>
          <a:lstStyle/>
          <a:p>
            <a:pPr algn="just">
              <a:lnSpc>
                <a:spcPts val="2000"/>
              </a:lnSpc>
              <a:spcBef>
                <a:spcPts val="0"/>
              </a:spcBef>
            </a:pPr>
            <a:r>
              <a:rPr lang="ja-JP" altLang="en-US" sz="1400" dirty="0"/>
              <a:t>　大阪府では、府内一体で「おおさか</a:t>
            </a:r>
            <a:r>
              <a:rPr lang="en-US" altLang="ja-JP" sz="1400" dirty="0"/>
              <a:t>CO2CO2</a:t>
            </a:r>
            <a:r>
              <a:rPr lang="ja-JP" altLang="en-US" sz="1400" dirty="0"/>
              <a:t>ポイント＋」を推進するため、共通で使用できるロゴ等を作成し、効果的な周知啓発を図っています。また、「おおさか</a:t>
            </a:r>
            <a:r>
              <a:rPr lang="en-US" altLang="ja-JP" sz="1400" dirty="0"/>
              <a:t>CO</a:t>
            </a:r>
            <a:r>
              <a:rPr lang="en-US" altLang="ja-JP" sz="1400" baseline="-25000" dirty="0"/>
              <a:t>2</a:t>
            </a:r>
            <a:r>
              <a:rPr lang="en-US" altLang="ja-JP" sz="1400" dirty="0"/>
              <a:t>CO</a:t>
            </a:r>
            <a:r>
              <a:rPr lang="en-US" altLang="ja-JP" sz="1400" baseline="-25000" dirty="0"/>
              <a:t>2</a:t>
            </a:r>
            <a:r>
              <a:rPr lang="ja-JP" altLang="en-US" sz="1400" dirty="0"/>
              <a:t>ポイント＋」に参加する事業者等による情報共有の場として、「おおさか</a:t>
            </a:r>
            <a:r>
              <a:rPr lang="en-US" altLang="ja-JP" sz="1400" dirty="0"/>
              <a:t>CO2CO2</a:t>
            </a:r>
            <a:r>
              <a:rPr lang="ja-JP" altLang="en-US" sz="1400" dirty="0"/>
              <a:t>ポイント＋推進プラットフォーム」を立ち上げています。</a:t>
            </a:r>
            <a:endParaRPr lang="en-US" altLang="ja-JP" sz="1400" dirty="0"/>
          </a:p>
        </p:txBody>
      </p:sp>
      <p:sp>
        <p:nvSpPr>
          <p:cNvPr id="6" name="テキスト ボックス 5">
            <a:extLst>
              <a:ext uri="{FF2B5EF4-FFF2-40B4-BE49-F238E27FC236}">
                <a16:creationId xmlns:a16="http://schemas.microsoft.com/office/drawing/2014/main" id="{0AFDB0E2-8EE2-33D8-4867-AC64D4A82DC5}"/>
              </a:ext>
            </a:extLst>
          </p:cNvPr>
          <p:cNvSpPr txBox="1"/>
          <p:nvPr/>
        </p:nvSpPr>
        <p:spPr>
          <a:xfrm>
            <a:off x="5633990" y="2484999"/>
            <a:ext cx="4526103" cy="2045970"/>
          </a:xfrm>
          <a:prstGeom prst="roundRect">
            <a:avLst>
              <a:gd name="adj" fmla="val 6961"/>
            </a:avLst>
          </a:prstGeom>
          <a:solidFill>
            <a:srgbClr val="D5EFFB"/>
          </a:solidFill>
        </p:spPr>
        <p:txBody>
          <a:bodyPr wrap="square" lIns="36000" rIns="36000">
            <a:spAutoFit/>
          </a:bodyPr>
          <a:lstStyle/>
          <a:p>
            <a:pPr algn="ctr"/>
            <a:r>
              <a:rPr lang="ja-JP" altLang="en-US" sz="1200" b="1" dirty="0">
                <a:latin typeface="BIZ UDゴシック" panose="020B0400000000000000" pitchFamily="49" charset="-128"/>
                <a:ea typeface="BIZ UDゴシック" panose="020B0400000000000000" pitchFamily="49" charset="-128"/>
              </a:rPr>
              <a:t>「おおさか</a:t>
            </a:r>
            <a:r>
              <a:rPr lang="en-US" altLang="ja-JP" sz="1200" b="1" dirty="0">
                <a:latin typeface="BIZ UDゴシック" panose="020B0400000000000000" pitchFamily="49" charset="-128"/>
                <a:ea typeface="BIZ UDゴシック" panose="020B0400000000000000" pitchFamily="49" charset="-128"/>
              </a:rPr>
              <a:t>CO2CO2</a:t>
            </a:r>
            <a:r>
              <a:rPr lang="ja-JP" altLang="en-US" sz="1200" b="1" dirty="0">
                <a:latin typeface="BIZ UDゴシック" panose="020B0400000000000000" pitchFamily="49" charset="-128"/>
                <a:ea typeface="BIZ UDゴシック" panose="020B0400000000000000" pitchFamily="49" charset="-128"/>
              </a:rPr>
              <a:t>ポイント＋推進プラットフォーム」のご案内</a:t>
            </a:r>
            <a:endParaRPr lang="en-US" altLang="ja-JP" sz="1200" b="1" dirty="0">
              <a:latin typeface="BIZ UDゴシック" panose="020B0400000000000000" pitchFamily="49" charset="-128"/>
              <a:ea typeface="BIZ UDゴシック" panose="020B0400000000000000" pitchFamily="49" charset="-128"/>
            </a:endParaRPr>
          </a:p>
          <a:p>
            <a:pPr algn="ct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おおさか</a:t>
            </a:r>
            <a:r>
              <a:rPr lang="en-US" altLang="ja-JP" sz="1200" dirty="0">
                <a:latin typeface="BIZ UDゴシック" panose="020B0400000000000000" pitchFamily="49" charset="-128"/>
                <a:ea typeface="BIZ UDゴシック" panose="020B0400000000000000" pitchFamily="49" charset="-128"/>
              </a:rPr>
              <a:t>CO₂CO₂</a:t>
            </a:r>
            <a:r>
              <a:rPr lang="ja-JP" altLang="en-US" sz="1200" dirty="0">
                <a:latin typeface="BIZ UDゴシック" panose="020B0400000000000000" pitchFamily="49" charset="-128"/>
                <a:ea typeface="BIZ UDゴシック" panose="020B0400000000000000" pitchFamily="49" charset="-128"/>
              </a:rPr>
              <a:t>ポイント＋について検討し、先駆的な取組みを広く共有・発信するための、事業者や行政機関等が参画する組織です。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本プラットフォームに参加を希望される方は、以下の連絡先までご相談ください。</a:t>
            </a:r>
            <a:endParaRPr lang="en-US" altLang="ja-JP" sz="1200" dirty="0">
              <a:latin typeface="BIZ UDゴシック" panose="020B0400000000000000" pitchFamily="49" charset="-128"/>
              <a:ea typeface="BIZ UDゴシック" panose="020B0400000000000000" pitchFamily="49" charset="-128"/>
            </a:endParaRPr>
          </a:p>
          <a:p>
            <a:pPr>
              <a:spcBef>
                <a:spcPts val="600"/>
              </a:spcBef>
            </a:pPr>
            <a:r>
              <a:rPr lang="ja-JP" altLang="en-US" sz="1100" dirty="0">
                <a:latin typeface="BIZ UDゴシック" panose="020B0400000000000000" pitchFamily="49" charset="-128"/>
                <a:ea typeface="BIZ UDゴシック" panose="020B0400000000000000" pitchFamily="49" charset="-128"/>
              </a:rPr>
              <a:t>＜連絡先＞大阪府環境農林水産部</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脱炭素･エネルギー政策課　戦略企画グループ</a:t>
            </a:r>
          </a:p>
          <a:p>
            <a:r>
              <a:rPr lang="ja-JP" altLang="en-US" sz="1100" dirty="0">
                <a:latin typeface="BIZ UDゴシック" panose="020B0400000000000000" pitchFamily="49" charset="-128"/>
                <a:ea typeface="BIZ UDゴシック" panose="020B0400000000000000" pitchFamily="49" charset="-128"/>
              </a:rPr>
              <a:t>　　　　　電話</a:t>
            </a:r>
            <a:r>
              <a:rPr lang="en-US" altLang="ja-JP" sz="1100" dirty="0">
                <a:latin typeface="BIZ UDゴシック" panose="020B0400000000000000" pitchFamily="49" charset="-128"/>
                <a:ea typeface="BIZ UDゴシック" panose="020B0400000000000000" pitchFamily="49" charset="-128"/>
              </a:rPr>
              <a:t>:06-6210-9549</a:t>
            </a:r>
            <a:r>
              <a:rPr lang="ja-JP" altLang="en-US" sz="1100" dirty="0">
                <a:latin typeface="BIZ UDゴシック" panose="020B0400000000000000" pitchFamily="49" charset="-128"/>
                <a:ea typeface="BIZ UDゴシック" panose="020B0400000000000000" pitchFamily="49" charset="-128"/>
              </a:rPr>
              <a:t>　</a:t>
            </a:r>
            <a:r>
              <a:rPr lang="en-US" altLang="ja-JP" sz="1100" dirty="0">
                <a:latin typeface="BIZ UDゴシック" panose="020B0400000000000000" pitchFamily="49" charset="-128"/>
                <a:ea typeface="BIZ UDゴシック" panose="020B0400000000000000" pitchFamily="49" charset="-128"/>
              </a:rPr>
              <a:t>fax:06-6210-9259</a:t>
            </a:r>
          </a:p>
        </p:txBody>
      </p:sp>
      <p:sp>
        <p:nvSpPr>
          <p:cNvPr id="12" name="テキスト ボックス 11">
            <a:extLst>
              <a:ext uri="{FF2B5EF4-FFF2-40B4-BE49-F238E27FC236}">
                <a16:creationId xmlns:a16="http://schemas.microsoft.com/office/drawing/2014/main" id="{7F2A07B5-31FB-7797-830D-51C65E0DB20A}"/>
              </a:ext>
            </a:extLst>
          </p:cNvPr>
          <p:cNvSpPr txBox="1"/>
          <p:nvPr/>
        </p:nvSpPr>
        <p:spPr>
          <a:xfrm>
            <a:off x="3514110" y="4800182"/>
            <a:ext cx="6229750" cy="2385268"/>
          </a:xfrm>
          <a:prstGeom prst="rect">
            <a:avLst/>
          </a:prstGeom>
          <a:noFill/>
          <a:ln>
            <a:solidFill>
              <a:srgbClr val="009AD0"/>
            </a:solidFill>
          </a:ln>
        </p:spPr>
        <p:txBody>
          <a:bodyPr wrap="square">
            <a:spAutoFit/>
          </a:bodyPr>
          <a:lstStyle/>
          <a:p>
            <a:pPr marL="36000" algn="just"/>
            <a:r>
              <a:rPr lang="ja-JP" altLang="en-US" sz="1200" b="1" dirty="0">
                <a:latin typeface="BIZ UDゴシック" panose="020B0400000000000000" pitchFamily="49" charset="-128"/>
                <a:ea typeface="BIZ UDゴシック" panose="020B0400000000000000" pitchFamily="49" charset="-128"/>
              </a:rPr>
              <a:t>■ポイント名称、キャッチフレーズ、ロゴの使用上の留意点</a:t>
            </a:r>
            <a:endParaRPr lang="en-US" altLang="ja-JP" sz="1200" dirty="0">
              <a:latin typeface="BIZ UDゴシック" panose="020B0400000000000000" pitchFamily="49" charset="-128"/>
              <a:ea typeface="BIZ UDゴシック" panose="020B0400000000000000" pitchFamily="49" charset="-128"/>
            </a:endParaRPr>
          </a:p>
          <a:p>
            <a:pPr marL="180000" indent="-144000" algn="just">
              <a:spcBef>
                <a:spcPts val="600"/>
              </a:spcBef>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「おおさか</a:t>
            </a:r>
            <a:r>
              <a:rPr lang="en-US" altLang="ja-JP" sz="1200" dirty="0">
                <a:latin typeface="BIZ UDゴシック" panose="020B0400000000000000" pitchFamily="49" charset="-128"/>
                <a:ea typeface="BIZ UDゴシック" panose="020B0400000000000000" pitchFamily="49" charset="-128"/>
              </a:rPr>
              <a:t>CO</a:t>
            </a:r>
            <a:r>
              <a:rPr lang="en-US" altLang="ja-JP" sz="1200" baseline="-25000" dirty="0">
                <a:latin typeface="BIZ UDゴシック" panose="020B0400000000000000" pitchFamily="49" charset="-128"/>
                <a:ea typeface="BIZ UDゴシック" panose="020B0400000000000000" pitchFamily="49" charset="-128"/>
              </a:rPr>
              <a:t>2</a:t>
            </a:r>
            <a:r>
              <a:rPr lang="en-US" altLang="ja-JP" sz="1200" dirty="0">
                <a:latin typeface="BIZ UDゴシック" panose="020B0400000000000000" pitchFamily="49" charset="-128"/>
                <a:ea typeface="BIZ UDゴシック" panose="020B0400000000000000" pitchFamily="49" charset="-128"/>
              </a:rPr>
              <a:t>CO</a:t>
            </a:r>
            <a:r>
              <a:rPr lang="en-US" altLang="ja-JP" sz="1200" baseline="-25000" dirty="0">
                <a:latin typeface="BIZ UDゴシック" panose="020B0400000000000000" pitchFamily="49" charset="-128"/>
                <a:ea typeface="BIZ UDゴシック" panose="020B0400000000000000" pitchFamily="49" charset="-128"/>
              </a:rPr>
              <a:t>2</a:t>
            </a:r>
            <a:r>
              <a:rPr lang="ja-JP" altLang="en-US" sz="1200" dirty="0">
                <a:latin typeface="BIZ UDゴシック" panose="020B0400000000000000" pitchFamily="49" charset="-128"/>
                <a:ea typeface="BIZ UDゴシック" panose="020B0400000000000000" pitchFamily="49" charset="-128"/>
              </a:rPr>
              <a:t>（コツコツ）ポイント＋」のポイント名称・ロゴは、大阪府の権利物です。</a:t>
            </a:r>
            <a:endParaRPr lang="en-US" altLang="ja-JP" sz="12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ポイント名称・キャッチフレーズ・ロゴを使用される場合は、本事業の趣旨に賛同いただき、</a:t>
            </a:r>
            <a:r>
              <a:rPr lang="ja-JP" altLang="en-US" sz="1200" u="sng" dirty="0">
                <a:latin typeface="BIZ UDゴシック" panose="020B0400000000000000" pitchFamily="49" charset="-128"/>
                <a:ea typeface="BIZ UDゴシック" panose="020B0400000000000000" pitchFamily="49" charset="-128"/>
              </a:rPr>
              <a:t>「おおさか</a:t>
            </a:r>
            <a:r>
              <a:rPr lang="en-US" altLang="ja-JP" sz="1200" u="sng" dirty="0">
                <a:latin typeface="BIZ UDゴシック" panose="020B0400000000000000" pitchFamily="49" charset="-128"/>
                <a:ea typeface="BIZ UDゴシック" panose="020B0400000000000000" pitchFamily="49" charset="-128"/>
              </a:rPr>
              <a:t>CO2CO2</a:t>
            </a:r>
            <a:r>
              <a:rPr lang="ja-JP" altLang="en-US" sz="1200" u="sng" dirty="0">
                <a:latin typeface="BIZ UDゴシック" panose="020B0400000000000000" pitchFamily="49" charset="-128"/>
                <a:ea typeface="BIZ UDゴシック" panose="020B0400000000000000" pitchFamily="49" charset="-128"/>
              </a:rPr>
              <a:t>ポイント＋推進プラットフォーム」にご参加いただくことを条件</a:t>
            </a:r>
            <a:r>
              <a:rPr lang="ja-JP" altLang="en-US" sz="1200" dirty="0">
                <a:latin typeface="BIZ UDゴシック" panose="020B0400000000000000" pitchFamily="49" charset="-128"/>
                <a:ea typeface="BIZ UDゴシック" panose="020B0400000000000000" pitchFamily="49" charset="-128"/>
              </a:rPr>
              <a:t>とします。</a:t>
            </a:r>
            <a:endParaRPr lang="en-US" altLang="ja-JP" sz="12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使用用途は、脱炭素ポイントの広報を目的とした範囲であれば、各種</a:t>
            </a:r>
            <a:r>
              <a:rPr lang="ja-JP"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啓発資材、事業者等の啓発誌やポスターなどの印刷物、</a:t>
            </a:r>
            <a:r>
              <a:rPr lang="en-US"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Web</a:t>
            </a:r>
            <a:r>
              <a:rPr lang="ja-JP"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ページ、啓発グッズなど、様々な場面で使用</a:t>
            </a:r>
            <a:r>
              <a:rPr lang="ja-JP" altLang="en-US"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可能です。</a:t>
            </a:r>
            <a:endParaRPr lang="en-US"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endParaRPr>
          </a:p>
          <a:p>
            <a:pPr marL="180000" indent="-144000" algn="just">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ロゴマークは、</a:t>
            </a:r>
            <a:r>
              <a:rPr lang="ja-JP" altLang="en-US" sz="1200" b="0" i="0" dirty="0">
                <a:effectLst/>
                <a:latin typeface="BIZ UDゴシック" panose="020B0400000000000000" pitchFamily="49" charset="-128"/>
                <a:ea typeface="BIZ UDゴシック" panose="020B0400000000000000" pitchFamily="49" charset="-128"/>
              </a:rPr>
              <a:t>色や形状などデザインを改変</a:t>
            </a:r>
            <a:r>
              <a:rPr lang="ja-JP" altLang="en-US" sz="1200" dirty="0">
                <a:latin typeface="BIZ UDゴシック" panose="020B0400000000000000" pitchFamily="49" charset="-128"/>
                <a:ea typeface="BIZ UDゴシック" panose="020B0400000000000000" pitchFamily="49" charset="-128"/>
              </a:rPr>
              <a:t>せずにご使用ください。また、ロゴマークが判別しやすいよう、サイズや余白、背景の色などに留意してください。</a:t>
            </a:r>
            <a:endParaRPr lang="en-US" altLang="ja-JP" sz="12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200" kern="100" dirty="0">
                <a:latin typeface="BIZ UDゴシック" panose="020B0400000000000000" pitchFamily="49" charset="-128"/>
                <a:ea typeface="BIZ UDゴシック" panose="020B0400000000000000" pitchFamily="49" charset="-128"/>
                <a:cs typeface="ＭＳ 明朝" panose="02020609040205080304" pitchFamily="17" charset="-128"/>
              </a:rPr>
              <a:t>その他、不明な点は、プラットフォーム事務局まで</a:t>
            </a:r>
            <a:r>
              <a:rPr lang="ja-JP" altLang="en-US"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ご連絡ください。</a:t>
            </a:r>
            <a:endParaRPr lang="en-US" altLang="ja-JP" sz="1200" dirty="0">
              <a:latin typeface="BIZ UDゴシック" panose="020B0400000000000000" pitchFamily="49" charset="-128"/>
              <a:ea typeface="BIZ UDゴシック" panose="020B0400000000000000" pitchFamily="49" charset="-128"/>
            </a:endParaRPr>
          </a:p>
        </p:txBody>
      </p:sp>
      <p:graphicFrame>
        <p:nvGraphicFramePr>
          <p:cNvPr id="20" name="表 19">
            <a:extLst>
              <a:ext uri="{FF2B5EF4-FFF2-40B4-BE49-F238E27FC236}">
                <a16:creationId xmlns:a16="http://schemas.microsoft.com/office/drawing/2014/main" id="{F71B06EC-4CBD-AECB-CC7E-3FC2238556EA}"/>
              </a:ext>
            </a:extLst>
          </p:cNvPr>
          <p:cNvGraphicFramePr>
            <a:graphicFrameLocks noGrp="1"/>
          </p:cNvGraphicFramePr>
          <p:nvPr>
            <p:extLst>
              <p:ext uri="{D42A27DB-BD31-4B8C-83A1-F6EECF244321}">
                <p14:modId xmlns:p14="http://schemas.microsoft.com/office/powerpoint/2010/main" val="1497512470"/>
              </p:ext>
            </p:extLst>
          </p:nvPr>
        </p:nvGraphicFramePr>
        <p:xfrm>
          <a:off x="781049" y="3607110"/>
          <a:ext cx="3595008" cy="743960"/>
        </p:xfrm>
        <a:graphic>
          <a:graphicData uri="http://schemas.openxmlformats.org/drawingml/2006/table">
            <a:tbl>
              <a:tblPr firstRow="1" bandRow="1">
                <a:tableStyleId>{00A15C55-8517-42AA-B614-E9B94910E393}</a:tableStyleId>
              </a:tblPr>
              <a:tblGrid>
                <a:gridCol w="3595008">
                  <a:extLst>
                    <a:ext uri="{9D8B030D-6E8A-4147-A177-3AD203B41FA5}">
                      <a16:colId xmlns:a16="http://schemas.microsoft.com/office/drawing/2014/main" val="644338386"/>
                    </a:ext>
                  </a:extLst>
                </a:gridCol>
              </a:tblGrid>
              <a:tr h="137580">
                <a:tc>
                  <a:txBody>
                    <a:bodyPr/>
                    <a:lstStyle/>
                    <a:p>
                      <a:pPr algn="l"/>
                      <a:r>
                        <a:rPr lang="ja-JP" altLang="en-US" sz="1400" b="0" dirty="0">
                          <a:solidFill>
                            <a:schemeClr val="bg1"/>
                          </a:solidFill>
                          <a:latin typeface="BIZ UDゴシック" panose="020B0400000000000000" pitchFamily="49" charset="-128"/>
                          <a:ea typeface="BIZ UDゴシック" panose="020B0400000000000000" pitchFamily="49" charset="-128"/>
                        </a:rPr>
                        <a:t>キャッチフレーズ</a:t>
                      </a:r>
                      <a:endParaRPr lang="en-US" altLang="ja-JP" sz="1400" b="0" dirty="0">
                        <a:solidFill>
                          <a:schemeClr val="bg1"/>
                        </a:solidFill>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439160">
                <a:tc>
                  <a:txBody>
                    <a:bodyPr/>
                    <a:lstStyle/>
                    <a:p>
                      <a:pPr algn="ctr"/>
                      <a:r>
                        <a:rPr lang="ja-JP" altLang="en-US" sz="1800" b="1" dirty="0">
                          <a:solidFill>
                            <a:srgbClr val="009AD0"/>
                          </a:solidFill>
                          <a:latin typeface="BIZ UDゴシック" panose="020B0400000000000000" pitchFamily="49" charset="-128"/>
                          <a:ea typeface="BIZ UDゴシック" panose="020B0400000000000000" pitchFamily="49" charset="-128"/>
                        </a:rPr>
                        <a:t>えらんで　得する　脱炭素！</a:t>
                      </a:r>
                      <a:endParaRPr kumimoji="1" lang="ja-JP" altLang="en-US" sz="1800" dirty="0">
                        <a:solidFill>
                          <a:srgbClr val="009AD0"/>
                        </a:solidFill>
                        <a:latin typeface="BIZ UDゴシック" panose="020B0400000000000000" pitchFamily="49" charset="-128"/>
                        <a:ea typeface="BIZ UDゴシック" panose="020B0400000000000000" pitchFamily="49" charset="-128"/>
                      </a:endParaRPr>
                    </a:p>
                  </a:txBody>
                  <a:tcPr anchor="ct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graphicFrame>
        <p:nvGraphicFramePr>
          <p:cNvPr id="21" name="表 20">
            <a:extLst>
              <a:ext uri="{FF2B5EF4-FFF2-40B4-BE49-F238E27FC236}">
                <a16:creationId xmlns:a16="http://schemas.microsoft.com/office/drawing/2014/main" id="{FBCD8A5C-9111-3683-E115-DFCCF6524860}"/>
              </a:ext>
            </a:extLst>
          </p:cNvPr>
          <p:cNvGraphicFramePr>
            <a:graphicFrameLocks noGrp="1"/>
          </p:cNvGraphicFramePr>
          <p:nvPr>
            <p:extLst>
              <p:ext uri="{D42A27DB-BD31-4B8C-83A1-F6EECF244321}">
                <p14:modId xmlns:p14="http://schemas.microsoft.com/office/powerpoint/2010/main" val="3835625486"/>
              </p:ext>
            </p:extLst>
          </p:nvPr>
        </p:nvGraphicFramePr>
        <p:xfrm>
          <a:off x="781049" y="2364248"/>
          <a:ext cx="4650922" cy="805127"/>
        </p:xfrm>
        <a:graphic>
          <a:graphicData uri="http://schemas.openxmlformats.org/drawingml/2006/table">
            <a:tbl>
              <a:tblPr firstRow="1" bandRow="1">
                <a:tableStyleId>{00A15C55-8517-42AA-B614-E9B94910E393}</a:tableStyleId>
              </a:tblPr>
              <a:tblGrid>
                <a:gridCol w="4650922">
                  <a:extLst>
                    <a:ext uri="{9D8B030D-6E8A-4147-A177-3AD203B41FA5}">
                      <a16:colId xmlns:a16="http://schemas.microsoft.com/office/drawing/2014/main" val="644338386"/>
                    </a:ext>
                  </a:extLst>
                </a:gridCol>
              </a:tblGrid>
              <a:tr h="23743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b="0">
                          <a:latin typeface="BIZ UDゴシック" panose="020B0400000000000000" pitchFamily="49" charset="-128"/>
                          <a:ea typeface="BIZ UDゴシック" panose="020B0400000000000000" pitchFamily="49" charset="-128"/>
                        </a:rPr>
                        <a:t>脱炭素ポイント名称</a:t>
                      </a:r>
                      <a:endParaRPr lang="en-US" altLang="ja-JP" sz="1400" b="0">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500327">
                <a:tc>
                  <a:txBody>
                    <a:bodyPr/>
                    <a:lstStyle/>
                    <a:p>
                      <a:pPr algn="ctr"/>
                      <a:r>
                        <a:rPr lang="ja-JP" altLang="en-US" sz="1800" b="1" dirty="0">
                          <a:solidFill>
                            <a:srgbClr val="009AD0"/>
                          </a:solidFill>
                          <a:latin typeface="BIZ UDゴシック" panose="020B0400000000000000" pitchFamily="49" charset="-128"/>
                          <a:ea typeface="BIZ UDゴシック" panose="020B0400000000000000" pitchFamily="49" charset="-128"/>
                        </a:rPr>
                        <a:t>おおさか</a:t>
                      </a:r>
                      <a:r>
                        <a:rPr lang="en-US" altLang="ja-JP" sz="1800" b="1" dirty="0">
                          <a:solidFill>
                            <a:srgbClr val="009AD0"/>
                          </a:solidFill>
                          <a:latin typeface="BIZ UDゴシック" panose="020B0400000000000000" pitchFamily="49" charset="-128"/>
                          <a:ea typeface="BIZ UDゴシック" panose="020B0400000000000000" pitchFamily="49" charset="-128"/>
                        </a:rPr>
                        <a:t>CO</a:t>
                      </a:r>
                      <a:r>
                        <a:rPr lang="en-US" altLang="ja-JP" sz="1800" b="1" baseline="-25000" dirty="0">
                          <a:solidFill>
                            <a:srgbClr val="009AD0"/>
                          </a:solidFill>
                          <a:latin typeface="BIZ UDゴシック" panose="020B0400000000000000" pitchFamily="49" charset="-128"/>
                          <a:ea typeface="BIZ UDゴシック" panose="020B0400000000000000" pitchFamily="49" charset="-128"/>
                        </a:rPr>
                        <a:t>2</a:t>
                      </a:r>
                      <a:r>
                        <a:rPr lang="en-US" altLang="ja-JP" sz="1800" b="1" dirty="0">
                          <a:solidFill>
                            <a:srgbClr val="009AD0"/>
                          </a:solidFill>
                          <a:latin typeface="BIZ UDゴシック" panose="020B0400000000000000" pitchFamily="49" charset="-128"/>
                          <a:ea typeface="BIZ UDゴシック" panose="020B0400000000000000" pitchFamily="49" charset="-128"/>
                        </a:rPr>
                        <a:t>CO</a:t>
                      </a:r>
                      <a:r>
                        <a:rPr lang="en-US" altLang="ja-JP" sz="1800" b="1" baseline="-25000" dirty="0">
                          <a:solidFill>
                            <a:srgbClr val="009AD0"/>
                          </a:solidFill>
                          <a:latin typeface="BIZ UDゴシック" panose="020B0400000000000000" pitchFamily="49" charset="-128"/>
                          <a:ea typeface="BIZ UDゴシック" panose="020B0400000000000000" pitchFamily="49" charset="-128"/>
                        </a:rPr>
                        <a:t>2</a:t>
                      </a:r>
                      <a:r>
                        <a:rPr lang="ja-JP" altLang="en-US" sz="1800" b="1" dirty="0">
                          <a:solidFill>
                            <a:srgbClr val="009AD0"/>
                          </a:solidFill>
                          <a:latin typeface="BIZ UDゴシック" panose="020B0400000000000000" pitchFamily="49" charset="-128"/>
                          <a:ea typeface="BIZ UDゴシック" panose="020B0400000000000000" pitchFamily="49" charset="-128"/>
                        </a:rPr>
                        <a:t>（コツコツ）ポイント＋</a:t>
                      </a:r>
                      <a:endParaRPr kumimoji="1" lang="ja-JP" altLang="en-US" sz="1800" dirty="0">
                        <a:solidFill>
                          <a:srgbClr val="009AD0"/>
                        </a:solidFill>
                        <a:latin typeface="BIZ UDゴシック" panose="020B0400000000000000" pitchFamily="49" charset="-128"/>
                        <a:ea typeface="BIZ UDゴシック" panose="020B0400000000000000" pitchFamily="49" charset="-128"/>
                      </a:endParaRPr>
                    </a:p>
                  </a:txBody>
                  <a:tcPr anchor="ct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graphicFrame>
        <p:nvGraphicFramePr>
          <p:cNvPr id="22" name="表 21">
            <a:extLst>
              <a:ext uri="{FF2B5EF4-FFF2-40B4-BE49-F238E27FC236}">
                <a16:creationId xmlns:a16="http://schemas.microsoft.com/office/drawing/2014/main" id="{52FB1577-8FB9-46AF-DA49-DB46AA8A0343}"/>
              </a:ext>
            </a:extLst>
          </p:cNvPr>
          <p:cNvGraphicFramePr>
            <a:graphicFrameLocks noGrp="1"/>
          </p:cNvGraphicFramePr>
          <p:nvPr>
            <p:extLst>
              <p:ext uri="{D42A27DB-BD31-4B8C-83A1-F6EECF244321}">
                <p14:modId xmlns:p14="http://schemas.microsoft.com/office/powerpoint/2010/main" val="3282724330"/>
              </p:ext>
            </p:extLst>
          </p:nvPr>
        </p:nvGraphicFramePr>
        <p:xfrm>
          <a:off x="781049" y="4800182"/>
          <a:ext cx="2364922" cy="2205158"/>
        </p:xfrm>
        <a:graphic>
          <a:graphicData uri="http://schemas.openxmlformats.org/drawingml/2006/table">
            <a:tbl>
              <a:tblPr firstRow="1" bandRow="1">
                <a:tableStyleId>{00A15C55-8517-42AA-B614-E9B94910E393}</a:tableStyleId>
              </a:tblPr>
              <a:tblGrid>
                <a:gridCol w="2364922">
                  <a:extLst>
                    <a:ext uri="{9D8B030D-6E8A-4147-A177-3AD203B41FA5}">
                      <a16:colId xmlns:a16="http://schemas.microsoft.com/office/drawing/2014/main" val="644338386"/>
                    </a:ext>
                  </a:extLst>
                </a:gridCol>
              </a:tblGrid>
              <a:tr h="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b="0">
                          <a:latin typeface="BIZ UDゴシック" panose="020B0400000000000000" pitchFamily="49" charset="-128"/>
                          <a:ea typeface="BIZ UDゴシック" panose="020B0400000000000000" pitchFamily="49" charset="-128"/>
                        </a:rPr>
                        <a:t>ロゴ</a:t>
                      </a:r>
                      <a:endParaRPr lang="en-US" altLang="ja-JP" sz="1400" b="0">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1900358">
                <a:tc>
                  <a:txBody>
                    <a:bodyPr/>
                    <a:lstStyle/>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ja-JP" altLang="en-US" sz="1800" dirty="0">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pic>
        <p:nvPicPr>
          <p:cNvPr id="14" name="図 13" descr="ロゴ&#10;&#10;自動的に生成された説明">
            <a:extLst>
              <a:ext uri="{FF2B5EF4-FFF2-40B4-BE49-F238E27FC236}">
                <a16:creationId xmlns:a16="http://schemas.microsoft.com/office/drawing/2014/main" id="{1294213F-E58D-6525-0C49-99F99EFE4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790" y="5266791"/>
            <a:ext cx="1665440" cy="1531610"/>
          </a:xfrm>
          <a:prstGeom prst="rect">
            <a:avLst/>
          </a:prstGeom>
          <a:ln>
            <a:noFill/>
          </a:ln>
        </p:spPr>
      </p:pic>
      <p:sp>
        <p:nvSpPr>
          <p:cNvPr id="4" name="スライド番号プレースホルダー 5">
            <a:extLst>
              <a:ext uri="{FF2B5EF4-FFF2-40B4-BE49-F238E27FC236}">
                <a16:creationId xmlns:a16="http://schemas.microsoft.com/office/drawing/2014/main" id="{4EE8A156-FC00-3970-687A-2806D506D30E}"/>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20</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3310222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solidFill>
                  <a:schemeClr val="tx1"/>
                </a:solidFill>
              </a:rPr>
              <a:t>(6)</a:t>
            </a:r>
            <a:r>
              <a:rPr lang="ja-JP" altLang="en-US">
                <a:solidFill>
                  <a:schemeClr val="tx1"/>
                </a:solidFill>
              </a:rPr>
              <a:t> 留意事項について</a:t>
            </a:r>
          </a:p>
        </p:txBody>
      </p:sp>
      <p:sp>
        <p:nvSpPr>
          <p:cNvPr id="21" name="テキスト ボックス 20">
            <a:extLst>
              <a:ext uri="{FF2B5EF4-FFF2-40B4-BE49-F238E27FC236}">
                <a16:creationId xmlns:a16="http://schemas.microsoft.com/office/drawing/2014/main" id="{A457CE54-0CE6-46E8-B5B3-649929EAE02B}"/>
              </a:ext>
            </a:extLst>
          </p:cNvPr>
          <p:cNvSpPr txBox="1"/>
          <p:nvPr/>
        </p:nvSpPr>
        <p:spPr>
          <a:xfrm>
            <a:off x="2046357" y="1882203"/>
            <a:ext cx="246579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既に環境配慮型商品に</a:t>
            </a:r>
            <a:endParaRPr kumimoji="1" lang="en-US" altLang="ja-JP"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ポイント付与している場合</a:t>
            </a:r>
            <a:endParaRPr kumimoji="1" lang="en-US" altLang="ja-JP"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5">
            <a:extLst>
              <a:ext uri="{FF2B5EF4-FFF2-40B4-BE49-F238E27FC236}">
                <a16:creationId xmlns:a16="http://schemas.microsoft.com/office/drawing/2014/main" id="{D804E303-30FF-6BD2-E1FC-3048FA64829F}"/>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21</a:t>
            </a:fld>
            <a:endParaRPr kumimoji="1" lang="ja-JP" altLang="en-US" b="1">
              <a:solidFill>
                <a:schemeClr val="tx1">
                  <a:lumMod val="50000"/>
                  <a:lumOff val="50000"/>
                </a:schemeClr>
              </a:solidFill>
            </a:endParaRPr>
          </a:p>
        </p:txBody>
      </p:sp>
      <p:sp>
        <p:nvSpPr>
          <p:cNvPr id="26" name="コンテンツ プレースホルダー 2">
            <a:extLst>
              <a:ext uri="{FF2B5EF4-FFF2-40B4-BE49-F238E27FC236}">
                <a16:creationId xmlns:a16="http://schemas.microsoft.com/office/drawing/2014/main" id="{A8312A5D-A8BF-4B45-9DE8-CD545F386C42}"/>
              </a:ext>
            </a:extLst>
          </p:cNvPr>
          <p:cNvSpPr txBox="1">
            <a:spLocks/>
          </p:cNvSpPr>
          <p:nvPr/>
        </p:nvSpPr>
        <p:spPr>
          <a:xfrm>
            <a:off x="520062" y="1102279"/>
            <a:ext cx="6994448" cy="326101"/>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ja-JP" altLang="en-US" sz="1400" dirty="0">
                <a:solidFill>
                  <a:schemeClr val="tx1"/>
                </a:solidFill>
              </a:rPr>
              <a:t>　おおさか</a:t>
            </a:r>
            <a:r>
              <a:rPr lang="en-US" altLang="ja-JP" sz="1400" dirty="0">
                <a:solidFill>
                  <a:schemeClr val="tx1"/>
                </a:solidFill>
              </a:rPr>
              <a:t>CO2CO2</a:t>
            </a:r>
            <a:r>
              <a:rPr lang="ja-JP" altLang="en-US" sz="1400" dirty="0">
                <a:solidFill>
                  <a:schemeClr val="tx1"/>
                </a:solidFill>
              </a:rPr>
              <a:t>ポイント＋付与に取組むにあたって、留意事項を記載しています。</a:t>
            </a:r>
            <a:endParaRPr lang="en-US" altLang="ja-JP" sz="1400" dirty="0">
              <a:solidFill>
                <a:schemeClr val="tx1"/>
              </a:solidFill>
            </a:endParaRPr>
          </a:p>
        </p:txBody>
      </p:sp>
      <p:graphicFrame>
        <p:nvGraphicFramePr>
          <p:cNvPr id="29" name="表 28">
            <a:extLst>
              <a:ext uri="{FF2B5EF4-FFF2-40B4-BE49-F238E27FC236}">
                <a16:creationId xmlns:a16="http://schemas.microsoft.com/office/drawing/2014/main" id="{1F0FA75A-BF74-4410-93E5-85811735ECD9}"/>
              </a:ext>
            </a:extLst>
          </p:cNvPr>
          <p:cNvGraphicFramePr>
            <a:graphicFrameLocks noGrp="1"/>
          </p:cNvGraphicFramePr>
          <p:nvPr>
            <p:extLst>
              <p:ext uri="{D42A27DB-BD31-4B8C-83A1-F6EECF244321}">
                <p14:modId xmlns:p14="http://schemas.microsoft.com/office/powerpoint/2010/main" val="2496109608"/>
              </p:ext>
            </p:extLst>
          </p:nvPr>
        </p:nvGraphicFramePr>
        <p:xfrm>
          <a:off x="419890" y="3337154"/>
          <a:ext cx="7254905" cy="4078286"/>
        </p:xfrm>
        <a:graphic>
          <a:graphicData uri="http://schemas.openxmlformats.org/drawingml/2006/table">
            <a:tbl>
              <a:tblPr firstRow="1" bandRow="1">
                <a:tableStyleId>{00A15C55-8517-42AA-B614-E9B94910E393}</a:tableStyleId>
              </a:tblPr>
              <a:tblGrid>
                <a:gridCol w="7254905">
                  <a:extLst>
                    <a:ext uri="{9D8B030D-6E8A-4147-A177-3AD203B41FA5}">
                      <a16:colId xmlns:a16="http://schemas.microsoft.com/office/drawing/2014/main" val="644338386"/>
                    </a:ext>
                  </a:extLst>
                </a:gridCol>
              </a:tblGrid>
              <a:tr h="289624">
                <a:tc>
                  <a:txBody>
                    <a:bodyPr/>
                    <a:lstStyle/>
                    <a:p>
                      <a:pPr algn="l"/>
                      <a:r>
                        <a:rPr lang="en-US" altLang="ja-JP" sz="1400" b="1" dirty="0">
                          <a:solidFill>
                            <a:schemeClr val="bg1"/>
                          </a:solidFill>
                          <a:latin typeface="BIZ UDゴシック" panose="020B0400000000000000" pitchFamily="49" charset="-128"/>
                          <a:ea typeface="BIZ UDゴシック" panose="020B0400000000000000" pitchFamily="49" charset="-128"/>
                        </a:rPr>
                        <a:t>POS</a:t>
                      </a:r>
                      <a:r>
                        <a:rPr lang="ja-JP" altLang="en-US" sz="1400" b="1" dirty="0">
                          <a:solidFill>
                            <a:schemeClr val="bg1"/>
                          </a:solidFill>
                          <a:latin typeface="BIZ UDゴシック" panose="020B0400000000000000" pitchFamily="49" charset="-128"/>
                          <a:ea typeface="BIZ UDゴシック" panose="020B0400000000000000" pitchFamily="49" charset="-128"/>
                        </a:rPr>
                        <a:t>レジの設定について</a:t>
                      </a:r>
                      <a:endParaRPr lang="en-US" altLang="ja-JP" sz="1400" b="1" dirty="0">
                        <a:solidFill>
                          <a:schemeClr val="bg1"/>
                        </a:solidFill>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3773486">
                <a:tc>
                  <a:txBody>
                    <a:bodyPr/>
                    <a:lstStyle/>
                    <a:p>
                      <a:pPr marL="0" marR="0" lvl="0" indent="0" algn="l"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おおさか</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CO2CO2</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ポイント＋を付与するためには、自社の</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レジが、ポイント付与する商品を区別して、追加的なポイント付与が可能であるかを事前に確認する必要があります。一部事業者</a:t>
                      </a:r>
                      <a:r>
                        <a:rPr kumimoji="1" lang="ja-JP" altLang="en-US" sz="1400" b="0" i="0" u="none" strike="sng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（スーパー業界）</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において、</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レジにより、対象商品への追加的なポイント付与の設定が出来ずに、手作業によりポイント付与を行ったケースがありました。</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既存の</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レジで対応できない場合や現在運用しているポイントシステムが紙製のスタンプカードの場合などは、</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レジ以外によるポイント付与の方法を考えましょう。</a:t>
                      </a:r>
                      <a:b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pic>
        <p:nvPicPr>
          <p:cNvPr id="31" name="図 30" descr="抽象, 挿絵, らくがき が含まれている画像&#10;&#10;自動的に生成された説明">
            <a:extLst>
              <a:ext uri="{FF2B5EF4-FFF2-40B4-BE49-F238E27FC236}">
                <a16:creationId xmlns:a16="http://schemas.microsoft.com/office/drawing/2014/main" id="{71892B72-98DB-4D9E-BE88-E43111FC2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992" y="4562021"/>
            <a:ext cx="2367406" cy="1706155"/>
          </a:xfrm>
          <a:prstGeom prst="rect">
            <a:avLst/>
          </a:prstGeom>
        </p:spPr>
      </p:pic>
      <p:graphicFrame>
        <p:nvGraphicFramePr>
          <p:cNvPr id="14" name="表 13">
            <a:extLst>
              <a:ext uri="{FF2B5EF4-FFF2-40B4-BE49-F238E27FC236}">
                <a16:creationId xmlns:a16="http://schemas.microsoft.com/office/drawing/2014/main" id="{89759A48-D808-4F03-A015-552FCE828D5B}"/>
              </a:ext>
            </a:extLst>
          </p:cNvPr>
          <p:cNvGraphicFramePr>
            <a:graphicFrameLocks noGrp="1"/>
          </p:cNvGraphicFramePr>
          <p:nvPr>
            <p:extLst>
              <p:ext uri="{D42A27DB-BD31-4B8C-83A1-F6EECF244321}">
                <p14:modId xmlns:p14="http://schemas.microsoft.com/office/powerpoint/2010/main" val="2979035905"/>
              </p:ext>
            </p:extLst>
          </p:nvPr>
        </p:nvGraphicFramePr>
        <p:xfrm>
          <a:off x="419891" y="1569430"/>
          <a:ext cx="7254904" cy="1528756"/>
        </p:xfrm>
        <a:graphic>
          <a:graphicData uri="http://schemas.openxmlformats.org/drawingml/2006/table">
            <a:tbl>
              <a:tblPr firstRow="1" bandRow="1">
                <a:tableStyleId>{00A15C55-8517-42AA-B614-E9B94910E393}</a:tableStyleId>
              </a:tblPr>
              <a:tblGrid>
                <a:gridCol w="7254904">
                  <a:extLst>
                    <a:ext uri="{9D8B030D-6E8A-4147-A177-3AD203B41FA5}">
                      <a16:colId xmlns:a16="http://schemas.microsoft.com/office/drawing/2014/main" val="644338386"/>
                    </a:ext>
                  </a:extLst>
                </a:gridCol>
              </a:tblGrid>
              <a:tr h="3344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rPr>
                        <a:t>既に環境配慮型商品にポイント付与している場合について</a:t>
                      </a:r>
                      <a:endParaRPr kumimoji="1" lang="en-US" altLang="ja-JP" sz="1400" b="1" i="0" u="none" strike="noStrike" kern="1200" cap="none" spc="0" normalizeH="0" baseline="0" noProof="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1194328">
                <a:tc>
                  <a:txBody>
                    <a:bodyPr/>
                    <a:lstStyle/>
                    <a:p>
                      <a:pPr algn="l">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既に、自社で環境配慮型商品・サービスに対してポイント付与している場合は、脱炭素ポイントの趣旨に合致しているものと考えられます。</a:t>
                      </a:r>
                      <a:endPar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l">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脱炭素ポイント制度推進プラットフォームに参画いただくことで、ポイント名称やロゴマークの使用が可能となります。大阪府や趣旨に賛同する事業者とともに、</a:t>
                      </a:r>
                      <a:r>
                        <a:rPr lang="ja-JP" altLang="en-US" sz="1400" dirty="0">
                          <a:solidFill>
                            <a:srgbClr val="FF0000"/>
                          </a:solidFill>
                          <a:latin typeface="BIZ UDゴシック" panose="020B0400000000000000" pitchFamily="49" charset="-128"/>
                          <a:ea typeface="BIZ UDゴシック" panose="020B0400000000000000" pitchFamily="49" charset="-128"/>
                        </a:rPr>
                        <a:t>おおさか</a:t>
                      </a:r>
                      <a:r>
                        <a:rPr lang="en-US" altLang="ja-JP" sz="1400" dirty="0">
                          <a:solidFill>
                            <a:srgbClr val="FF0000"/>
                          </a:solidFill>
                          <a:latin typeface="BIZ UDゴシック" panose="020B0400000000000000" pitchFamily="49" charset="-128"/>
                          <a:ea typeface="BIZ UDゴシック" panose="020B0400000000000000" pitchFamily="49" charset="-128"/>
                        </a:rPr>
                        <a:t>CO₂CO₂</a:t>
                      </a:r>
                      <a:r>
                        <a:rPr lang="ja-JP" altLang="en-US" sz="1400" dirty="0">
                          <a:solidFill>
                            <a:srgbClr val="FF0000"/>
                          </a:solidFill>
                          <a:latin typeface="BIZ UDゴシック" panose="020B0400000000000000" pitchFamily="49" charset="-128"/>
                          <a:ea typeface="BIZ UDゴシック" panose="020B0400000000000000" pitchFamily="49" charset="-128"/>
                        </a:rPr>
                        <a:t>ポイント＋の</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取組をはじめてみませんか。</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p>
                  </a:txBody>
                  <a:tcPr anchor="ct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sp>
        <p:nvSpPr>
          <p:cNvPr id="16" name="楕円 15">
            <a:extLst>
              <a:ext uri="{FF2B5EF4-FFF2-40B4-BE49-F238E27FC236}">
                <a16:creationId xmlns:a16="http://schemas.microsoft.com/office/drawing/2014/main" id="{1D96D737-AFE1-4F96-AD5D-8EE804F9C36F}"/>
              </a:ext>
            </a:extLst>
          </p:cNvPr>
          <p:cNvSpPr/>
          <p:nvPr/>
        </p:nvSpPr>
        <p:spPr>
          <a:xfrm>
            <a:off x="8527551" y="1882343"/>
            <a:ext cx="1613042" cy="1499797"/>
          </a:xfrm>
          <a:prstGeom prst="ellipse">
            <a:avLst/>
          </a:prstGeom>
          <a:solidFill>
            <a:srgbClr val="D5EFFB"/>
          </a:solidFill>
          <a:ln>
            <a:solidFill>
              <a:srgbClr val="33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3C07F6E2-F862-4D66-9619-6B807D433A70}"/>
              </a:ext>
            </a:extLst>
          </p:cNvPr>
          <p:cNvPicPr>
            <a:picLocks noChangeAspect="1"/>
          </p:cNvPicPr>
          <p:nvPr/>
        </p:nvPicPr>
        <p:blipFill rotWithShape="1">
          <a:blip r:embed="rId3"/>
          <a:srcRect r="-5142" b="9804"/>
          <a:stretch/>
        </p:blipFill>
        <p:spPr>
          <a:xfrm>
            <a:off x="7860326" y="1428380"/>
            <a:ext cx="667225" cy="2135933"/>
          </a:xfrm>
          <a:prstGeom prst="rect">
            <a:avLst/>
          </a:prstGeom>
        </p:spPr>
      </p:pic>
      <p:pic>
        <p:nvPicPr>
          <p:cNvPr id="19" name="図 18" descr="スロットマシン が含まれている画像&#10;&#10;自動的に生成された説明">
            <a:extLst>
              <a:ext uri="{FF2B5EF4-FFF2-40B4-BE49-F238E27FC236}">
                <a16:creationId xmlns:a16="http://schemas.microsoft.com/office/drawing/2014/main" id="{C6248F32-D1C3-4AAB-A756-BF60DBE73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1694" y="2051795"/>
            <a:ext cx="942025" cy="1118008"/>
          </a:xfrm>
          <a:prstGeom prst="rect">
            <a:avLst/>
          </a:prstGeom>
        </p:spPr>
      </p:pic>
      <p:pic>
        <p:nvPicPr>
          <p:cNvPr id="22" name="図 21" descr="ロゴ&#10;&#10;低い精度で自動的に生成された説明">
            <a:extLst>
              <a:ext uri="{FF2B5EF4-FFF2-40B4-BE49-F238E27FC236}">
                <a16:creationId xmlns:a16="http://schemas.microsoft.com/office/drawing/2014/main" id="{CBA1D9BA-24F5-4529-A141-6E9561FEB9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8337" y="1268069"/>
            <a:ext cx="695646" cy="734987"/>
          </a:xfrm>
          <a:prstGeom prst="rect">
            <a:avLst/>
          </a:prstGeom>
        </p:spPr>
      </p:pic>
      <p:sp>
        <p:nvSpPr>
          <p:cNvPr id="15" name="テキスト ボックス 14">
            <a:extLst>
              <a:ext uri="{FF2B5EF4-FFF2-40B4-BE49-F238E27FC236}">
                <a16:creationId xmlns:a16="http://schemas.microsoft.com/office/drawing/2014/main" id="{20D42015-65B3-4843-BA4F-5A8539157D83}"/>
              </a:ext>
            </a:extLst>
          </p:cNvPr>
          <p:cNvSpPr txBox="1"/>
          <p:nvPr/>
        </p:nvSpPr>
        <p:spPr>
          <a:xfrm>
            <a:off x="649268" y="5279346"/>
            <a:ext cx="1305258" cy="307777"/>
          </a:xfrm>
          <a:prstGeom prst="rect">
            <a:avLst/>
          </a:prstGeom>
          <a:noFill/>
        </p:spPr>
        <p:txBody>
          <a:bodyPr wrap="square">
            <a:spAutoFit/>
          </a:bodyPr>
          <a:lstStyle/>
          <a:p>
            <a:r>
              <a:rPr lang="ja-JP" altLang="en-US" sz="1400" b="1" i="0">
                <a:solidFill>
                  <a:srgbClr val="00B0F0"/>
                </a:solidFill>
                <a:effectLst/>
                <a:latin typeface="BIZ UDゴシック" panose="020B0400000000000000" pitchFamily="49" charset="-128"/>
                <a:ea typeface="BIZ UDゴシック" panose="020B0400000000000000" pitchFamily="49" charset="-128"/>
              </a:rPr>
              <a:t>方法例その１　</a:t>
            </a:r>
            <a:endParaRPr lang="ja-JP" altLang="en-US" sz="1400">
              <a:solidFill>
                <a:srgbClr val="00B0F0"/>
              </a:solidFill>
            </a:endParaRPr>
          </a:p>
        </p:txBody>
      </p:sp>
      <p:sp>
        <p:nvSpPr>
          <p:cNvPr id="18" name="テキスト ボックス 17">
            <a:extLst>
              <a:ext uri="{FF2B5EF4-FFF2-40B4-BE49-F238E27FC236}">
                <a16:creationId xmlns:a16="http://schemas.microsoft.com/office/drawing/2014/main" id="{6B7707FB-BF41-4CC5-8BEA-4BCE4B1080C5}"/>
              </a:ext>
            </a:extLst>
          </p:cNvPr>
          <p:cNvSpPr txBox="1"/>
          <p:nvPr/>
        </p:nvSpPr>
        <p:spPr>
          <a:xfrm>
            <a:off x="1871402" y="5259837"/>
            <a:ext cx="3995141" cy="307777"/>
          </a:xfrm>
          <a:prstGeom prst="rect">
            <a:avLst/>
          </a:prstGeom>
          <a:solidFill>
            <a:srgbClr val="D5EFFB"/>
          </a:solidFill>
        </p:spPr>
        <p:txBody>
          <a:bodyPr wrap="square">
            <a:spAutoFit/>
          </a:bodyPr>
          <a:lstStyle/>
          <a:p>
            <a:r>
              <a:rPr lang="ja-JP" altLang="en-US" sz="1400" b="1" i="0" dirty="0">
                <a:solidFill>
                  <a:schemeClr val="tx1">
                    <a:lumMod val="65000"/>
                    <a:lumOff val="35000"/>
                  </a:schemeClr>
                </a:solidFill>
                <a:effectLst/>
                <a:latin typeface="BIZ UDゴシック" panose="020B0400000000000000" pitchFamily="49" charset="-128"/>
                <a:ea typeface="BIZ UDゴシック" panose="020B0400000000000000" pitchFamily="49" charset="-128"/>
              </a:rPr>
              <a:t>ポイント付与</a:t>
            </a:r>
            <a:r>
              <a:rPr lang="ja-JP" altLang="en-US" sz="1400" b="1" dirty="0">
                <a:solidFill>
                  <a:schemeClr val="tx1">
                    <a:lumMod val="65000"/>
                    <a:lumOff val="35000"/>
                  </a:schemeClr>
                </a:solidFill>
                <a:latin typeface="BIZ UDゴシック" panose="020B0400000000000000" pitchFamily="49" charset="-128"/>
                <a:ea typeface="BIZ UDゴシック" panose="020B0400000000000000" pitchFamily="49" charset="-128"/>
              </a:rPr>
              <a:t>分の金券・</a:t>
            </a:r>
            <a:r>
              <a:rPr lang="ja-JP" altLang="ja-JP" sz="1400" b="1" i="0" dirty="0">
                <a:solidFill>
                  <a:schemeClr val="tx1">
                    <a:lumMod val="65000"/>
                    <a:lumOff val="35000"/>
                  </a:schemeClr>
                </a:solidFill>
                <a:effectLst/>
                <a:latin typeface="BIZ UDゴシック" panose="020B0400000000000000" pitchFamily="49" charset="-128"/>
                <a:ea typeface="BIZ UDゴシック" panose="020B0400000000000000" pitchFamily="49" charset="-128"/>
              </a:rPr>
              <a:t>クーポン券</a:t>
            </a:r>
            <a:r>
              <a:rPr lang="ja-JP" altLang="en-US" sz="1400" b="1" i="0" dirty="0">
                <a:solidFill>
                  <a:schemeClr val="tx1">
                    <a:lumMod val="65000"/>
                    <a:lumOff val="35000"/>
                  </a:schemeClr>
                </a:solidFill>
                <a:effectLst/>
                <a:latin typeface="BIZ UDゴシック" panose="020B0400000000000000" pitchFamily="49" charset="-128"/>
                <a:ea typeface="BIZ UDゴシック" panose="020B0400000000000000" pitchFamily="49" charset="-128"/>
              </a:rPr>
              <a:t>を発行する</a:t>
            </a:r>
            <a:endParaRPr lang="en-US" altLang="ja-JP" sz="1400" b="1" i="0" dirty="0">
              <a:solidFill>
                <a:schemeClr val="tx1">
                  <a:lumMod val="65000"/>
                  <a:lumOff val="35000"/>
                </a:schemeClr>
              </a:solidFill>
              <a:effectLst/>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95409130-8CE3-4586-8A73-97767AB608E0}"/>
              </a:ext>
            </a:extLst>
          </p:cNvPr>
          <p:cNvSpPr txBox="1"/>
          <p:nvPr/>
        </p:nvSpPr>
        <p:spPr>
          <a:xfrm>
            <a:off x="1820030" y="5544614"/>
            <a:ext cx="5803392" cy="523220"/>
          </a:xfrm>
          <a:prstGeom prst="rect">
            <a:avLst/>
          </a:prstGeom>
          <a:noFill/>
        </p:spPr>
        <p:txBody>
          <a:bodyPr wrap="square">
            <a:spAutoFit/>
          </a:bodyPr>
          <a:lstStyle/>
          <a:p>
            <a:r>
              <a:rPr lang="ja-JP" altLang="en-US" sz="1400">
                <a:solidFill>
                  <a:schemeClr val="tx1">
                    <a:lumMod val="75000"/>
                    <a:lumOff val="25000"/>
                  </a:schemeClr>
                </a:solidFill>
                <a:latin typeface="BIZ UDゴシック" panose="020B0400000000000000" pitchFamily="49" charset="-128"/>
                <a:ea typeface="BIZ UDゴシック" panose="020B0400000000000000" pitchFamily="49" charset="-128"/>
              </a:rPr>
              <a:t>追加的なポイント付与分を、金券やクーポン券として発行して利用してもらう方法が考えられます。</a:t>
            </a:r>
          </a:p>
        </p:txBody>
      </p:sp>
      <p:sp>
        <p:nvSpPr>
          <p:cNvPr id="23" name="テキスト ボックス 22">
            <a:extLst>
              <a:ext uri="{FF2B5EF4-FFF2-40B4-BE49-F238E27FC236}">
                <a16:creationId xmlns:a16="http://schemas.microsoft.com/office/drawing/2014/main" id="{203A7DBA-3EA5-4F06-930A-C0D09146945F}"/>
              </a:ext>
            </a:extLst>
          </p:cNvPr>
          <p:cNvSpPr txBox="1"/>
          <p:nvPr/>
        </p:nvSpPr>
        <p:spPr>
          <a:xfrm>
            <a:off x="649268" y="6113769"/>
            <a:ext cx="1305258" cy="307777"/>
          </a:xfrm>
          <a:prstGeom prst="rect">
            <a:avLst/>
          </a:prstGeom>
          <a:noFill/>
        </p:spPr>
        <p:txBody>
          <a:bodyPr wrap="square">
            <a:spAutoFit/>
          </a:bodyPr>
          <a:lstStyle/>
          <a:p>
            <a:r>
              <a:rPr lang="ja-JP" altLang="en-US" sz="1400" b="1" i="0">
                <a:solidFill>
                  <a:srgbClr val="00B0F0"/>
                </a:solidFill>
                <a:effectLst/>
                <a:latin typeface="BIZ UDゴシック" panose="020B0400000000000000" pitchFamily="49" charset="-128"/>
                <a:ea typeface="BIZ UDゴシック" panose="020B0400000000000000" pitchFamily="49" charset="-128"/>
              </a:rPr>
              <a:t>方法例その２</a:t>
            </a:r>
            <a:endParaRPr lang="ja-JP" altLang="en-US" sz="1400">
              <a:solidFill>
                <a:srgbClr val="00B0F0"/>
              </a:solidFill>
            </a:endParaRPr>
          </a:p>
        </p:txBody>
      </p:sp>
      <p:sp>
        <p:nvSpPr>
          <p:cNvPr id="24" name="テキスト ボックス 23">
            <a:extLst>
              <a:ext uri="{FF2B5EF4-FFF2-40B4-BE49-F238E27FC236}">
                <a16:creationId xmlns:a16="http://schemas.microsoft.com/office/drawing/2014/main" id="{B3423273-533D-4BBC-B440-0B42AFC1C230}"/>
              </a:ext>
            </a:extLst>
          </p:cNvPr>
          <p:cNvSpPr txBox="1"/>
          <p:nvPr/>
        </p:nvSpPr>
        <p:spPr>
          <a:xfrm>
            <a:off x="1871403" y="6113769"/>
            <a:ext cx="3080741" cy="307777"/>
          </a:xfrm>
          <a:prstGeom prst="rect">
            <a:avLst/>
          </a:prstGeom>
          <a:solidFill>
            <a:srgbClr val="D5EFFB"/>
          </a:solidFill>
        </p:spPr>
        <p:txBody>
          <a:bodyPr wrap="square">
            <a:spAutoFit/>
          </a:bodyPr>
          <a:lstStyle/>
          <a:p>
            <a:r>
              <a:rPr lang="ja-JP" altLang="en-US" sz="1400" b="1">
                <a:solidFill>
                  <a:schemeClr val="tx1">
                    <a:lumMod val="65000"/>
                    <a:lumOff val="35000"/>
                  </a:schemeClr>
                </a:solidFill>
                <a:latin typeface="BIZ UDゴシック" panose="020B0400000000000000" pitchFamily="49" charset="-128"/>
                <a:ea typeface="BIZ UDゴシック" panose="020B0400000000000000" pitchFamily="49" charset="-128"/>
              </a:rPr>
              <a:t>スタンプカードにポイント分を押す</a:t>
            </a:r>
          </a:p>
        </p:txBody>
      </p:sp>
      <p:sp>
        <p:nvSpPr>
          <p:cNvPr id="25" name="テキスト ボックス 24">
            <a:extLst>
              <a:ext uri="{FF2B5EF4-FFF2-40B4-BE49-F238E27FC236}">
                <a16:creationId xmlns:a16="http://schemas.microsoft.com/office/drawing/2014/main" id="{51A56C69-99AE-46E0-B82C-EB6ADADEDAB4}"/>
              </a:ext>
            </a:extLst>
          </p:cNvPr>
          <p:cNvSpPr txBox="1"/>
          <p:nvPr/>
        </p:nvSpPr>
        <p:spPr>
          <a:xfrm>
            <a:off x="1820030" y="6471791"/>
            <a:ext cx="5803392" cy="523220"/>
          </a:xfrm>
          <a:prstGeom prst="rect">
            <a:avLst/>
          </a:prstGeom>
          <a:noFill/>
        </p:spPr>
        <p:txBody>
          <a:bodyPr wrap="square">
            <a:spAutoFit/>
          </a:bodyPr>
          <a:lstStyle/>
          <a:p>
            <a:r>
              <a:rPr lang="ja-JP" altLang="en-US" sz="1400">
                <a:solidFill>
                  <a:schemeClr val="tx1">
                    <a:lumMod val="75000"/>
                    <a:lumOff val="25000"/>
                  </a:schemeClr>
                </a:solidFill>
                <a:latin typeface="BIZ UDゴシック" panose="020B0400000000000000" pitchFamily="49" charset="-128"/>
                <a:ea typeface="BIZ UDゴシック" panose="020B0400000000000000" pitchFamily="49" charset="-128"/>
              </a:rPr>
              <a:t>（現在運用している）紙製のスタンプカードを活用し、追加的なポイント付与分を、スタンプとして押印し、対応する方法が考えられます。</a:t>
            </a:r>
            <a:endParaRPr lang="en-US" altLang="ja-JP" sz="140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586D9477-BAEA-42D1-9427-40BE57AB7074}"/>
              </a:ext>
            </a:extLst>
          </p:cNvPr>
          <p:cNvSpPr txBox="1"/>
          <p:nvPr/>
        </p:nvSpPr>
        <p:spPr>
          <a:xfrm>
            <a:off x="543588" y="7071764"/>
            <a:ext cx="6650767" cy="276999"/>
          </a:xfrm>
          <a:prstGeom prst="rect">
            <a:avLst/>
          </a:prstGeom>
          <a:noFill/>
        </p:spPr>
        <p:txBody>
          <a:bodyPr wrap="square">
            <a:spAutoFit/>
          </a:bodyPr>
          <a:lstStyle/>
          <a:p>
            <a:pPr algn="just"/>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具体的な事例は、別紙の株式会社ルビー（クリーニングルビー）の事例をご覧ください。</a:t>
            </a:r>
          </a:p>
        </p:txBody>
      </p:sp>
    </p:spTree>
    <p:extLst>
      <p:ext uri="{BB962C8B-B14F-4D97-AF65-F5344CB8AC3E}">
        <p14:creationId xmlns:p14="http://schemas.microsoft.com/office/powerpoint/2010/main" val="530366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893C7782-A1D1-4113-42C8-A82A3C72B628}"/>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22</a:t>
            </a:fld>
            <a:endParaRPr kumimoji="1" lang="ja-JP" altLang="en-US" b="1" dirty="0">
              <a:solidFill>
                <a:schemeClr val="tx1">
                  <a:lumMod val="50000"/>
                  <a:lumOff val="50000"/>
                </a:schemeClr>
              </a:solidFill>
            </a:endParaRPr>
          </a:p>
        </p:txBody>
      </p:sp>
      <p:sp>
        <p:nvSpPr>
          <p:cNvPr id="4" name="テキスト ボックス 3">
            <a:extLst>
              <a:ext uri="{FF2B5EF4-FFF2-40B4-BE49-F238E27FC236}">
                <a16:creationId xmlns:a16="http://schemas.microsoft.com/office/drawing/2014/main" id="{9AF1C4F2-A5BD-4DA3-80D2-BC73BCAD5528}"/>
              </a:ext>
            </a:extLst>
          </p:cNvPr>
          <p:cNvSpPr txBox="1"/>
          <p:nvPr/>
        </p:nvSpPr>
        <p:spPr>
          <a:xfrm>
            <a:off x="1116548" y="1996890"/>
            <a:ext cx="8387812" cy="2705421"/>
          </a:xfrm>
          <a:prstGeom prst="rect">
            <a:avLst/>
          </a:prstGeom>
          <a:noFill/>
        </p:spPr>
        <p:txBody>
          <a:bodyPr wrap="square">
            <a:spAutoFit/>
          </a:bodyPr>
          <a:lstStyle/>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第３部</a:t>
            </a:r>
            <a:endParaRPr lang="en-US" altLang="ja-JP" sz="4000" b="1" kern="100" dirty="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おおさか</a:t>
            </a:r>
            <a:r>
              <a:rPr lang="en-US" altLang="ja-JP" sz="4000" b="1" kern="100" dirty="0">
                <a:effectLst/>
                <a:latin typeface="BIZ UDゴシック" panose="020B0400000000000000" pitchFamily="49" charset="-128"/>
                <a:ea typeface="BIZ UDゴシック" panose="020B0400000000000000" pitchFamily="49" charset="-128"/>
              </a:rPr>
              <a:t>CO</a:t>
            </a:r>
            <a:r>
              <a:rPr lang="ja-JP" altLang="en-US" sz="4000" b="1" kern="100" dirty="0">
                <a:effectLst/>
                <a:latin typeface="BIZ UDゴシック" panose="020B0400000000000000" pitchFamily="49" charset="-128"/>
                <a:ea typeface="BIZ UDゴシック" panose="020B0400000000000000" pitchFamily="49" charset="-128"/>
              </a:rPr>
              <a:t>₂</a:t>
            </a:r>
            <a:r>
              <a:rPr lang="en-US" altLang="ja-JP" sz="4000" b="1" kern="100" dirty="0">
                <a:effectLst/>
                <a:latin typeface="BIZ UDゴシック" panose="020B0400000000000000" pitchFamily="49" charset="-128"/>
                <a:ea typeface="BIZ UDゴシック" panose="020B0400000000000000" pitchFamily="49" charset="-128"/>
              </a:rPr>
              <a:t>CO₂</a:t>
            </a:r>
            <a:r>
              <a:rPr lang="ja-JP" altLang="en-US" sz="4000" b="1" kern="100" dirty="0">
                <a:effectLst/>
                <a:latin typeface="BIZ UDゴシック" panose="020B0400000000000000" pitchFamily="49" charset="-128"/>
                <a:ea typeface="BIZ UDゴシック" panose="020B0400000000000000" pitchFamily="49" charset="-128"/>
              </a:rPr>
              <a:t>ポイント＋今後の</a:t>
            </a:r>
            <a:endParaRPr lang="en-US" altLang="ja-JP" sz="4000" b="1" kern="100" dirty="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展開に向けて</a:t>
            </a:r>
            <a:endParaRPr lang="ja-JP" altLang="ja-JP" sz="4000" b="1" kern="100" dirty="0">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4544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81B3450F-B179-44FB-8A6D-4139B7834895}"/>
              </a:ext>
            </a:extLst>
          </p:cNvPr>
          <p:cNvSpPr/>
          <p:nvPr/>
        </p:nvSpPr>
        <p:spPr>
          <a:xfrm>
            <a:off x="259266" y="2540776"/>
            <a:ext cx="4604304" cy="4941188"/>
          </a:xfrm>
          <a:prstGeom prst="roundRect">
            <a:avLst>
              <a:gd name="adj" fmla="val 6958"/>
            </a:avLst>
          </a:prstGeom>
          <a:solidFill>
            <a:schemeClr val="bg1"/>
          </a:solidFill>
          <a:ln w="28575">
            <a:solidFill>
              <a:srgbClr val="29C7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a:xfrm>
            <a:off x="419511" y="246651"/>
            <a:ext cx="9658349" cy="601436"/>
          </a:xfrm>
        </p:spPr>
        <p:txBody>
          <a:bodyPr/>
          <a:lstStyle/>
          <a:p>
            <a:pPr>
              <a:lnSpc>
                <a:spcPct val="150000"/>
              </a:lnSpc>
            </a:pPr>
            <a:r>
              <a:rPr lang="ja-JP" altLang="en-US" sz="2400" b="1" kern="100" dirty="0">
                <a:solidFill>
                  <a:srgbClr val="FF0000"/>
                </a:solidFill>
                <a:effectLst/>
                <a:latin typeface="BIZ UDゴシック" panose="020B0400000000000000" pitchFamily="49" charset="-128"/>
                <a:ea typeface="BIZ UDゴシック" panose="020B0400000000000000" pitchFamily="49" charset="-128"/>
              </a:rPr>
              <a:t>おおさか</a:t>
            </a:r>
            <a:r>
              <a:rPr lang="en-US" altLang="ja-JP" sz="2400" b="1" kern="100" dirty="0">
                <a:solidFill>
                  <a:srgbClr val="FF0000"/>
                </a:solidFill>
                <a:effectLst/>
                <a:latin typeface="BIZ UDゴシック" panose="020B0400000000000000" pitchFamily="49" charset="-128"/>
                <a:ea typeface="BIZ UDゴシック" panose="020B0400000000000000" pitchFamily="49" charset="-128"/>
              </a:rPr>
              <a:t>CO</a:t>
            </a:r>
            <a:r>
              <a:rPr lang="ja-JP" altLang="en-US" sz="2400" b="1" kern="100" dirty="0">
                <a:solidFill>
                  <a:srgbClr val="FF0000"/>
                </a:solidFill>
                <a:effectLst/>
                <a:latin typeface="BIZ UDゴシック" panose="020B0400000000000000" pitchFamily="49" charset="-128"/>
                <a:ea typeface="BIZ UDゴシック" panose="020B0400000000000000" pitchFamily="49" charset="-128"/>
              </a:rPr>
              <a:t>₂</a:t>
            </a:r>
            <a:r>
              <a:rPr lang="en-US" altLang="ja-JP" sz="2400" b="1" kern="100" dirty="0">
                <a:solidFill>
                  <a:srgbClr val="FF0000"/>
                </a:solidFill>
                <a:effectLst/>
                <a:latin typeface="BIZ UDゴシック" panose="020B0400000000000000" pitchFamily="49" charset="-128"/>
                <a:ea typeface="BIZ UDゴシック" panose="020B0400000000000000" pitchFamily="49" charset="-128"/>
              </a:rPr>
              <a:t>CO₂</a:t>
            </a:r>
            <a:r>
              <a:rPr lang="ja-JP" altLang="en-US" sz="2400" b="1" kern="100" dirty="0">
                <a:solidFill>
                  <a:srgbClr val="FF0000"/>
                </a:solidFill>
                <a:effectLst/>
                <a:latin typeface="BIZ UDゴシック" panose="020B0400000000000000" pitchFamily="49" charset="-128"/>
                <a:ea typeface="BIZ UDゴシック" panose="020B0400000000000000" pitchFamily="49" charset="-128"/>
              </a:rPr>
              <a:t>ポイント＋ </a:t>
            </a:r>
            <a:r>
              <a:rPr lang="ja-JP" altLang="en-US" sz="2400" b="1" kern="100" dirty="0">
                <a:effectLst/>
                <a:latin typeface="BIZ UDゴシック" panose="020B0400000000000000" pitchFamily="49" charset="-128"/>
                <a:ea typeface="BIZ UDゴシック" panose="020B0400000000000000" pitchFamily="49" charset="-128"/>
              </a:rPr>
              <a:t>の今後の展開</a:t>
            </a:r>
            <a:endParaRPr lang="ja-JP" altLang="en-US" dirty="0"/>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513386" y="3075276"/>
            <a:ext cx="4216134" cy="1371600"/>
          </a:xfrm>
        </p:spPr>
        <p:txBody>
          <a:bodyPr>
            <a:noAutofit/>
          </a:bodyPr>
          <a:lstStyle/>
          <a:p>
            <a:pPr>
              <a:lnSpc>
                <a:spcPts val="2000"/>
              </a:lnSpc>
              <a:spcBef>
                <a:spcPts val="0"/>
              </a:spcBef>
            </a:pPr>
            <a:r>
              <a:rPr lang="ja-JP" altLang="en-US" sz="1400" dirty="0"/>
              <a:t>　大阪府は、このおおさか</a:t>
            </a:r>
            <a:r>
              <a:rPr lang="en-US" altLang="ja-JP" sz="1400" dirty="0"/>
              <a:t>CO₂CO₂</a:t>
            </a:r>
            <a:r>
              <a:rPr lang="ja-JP" altLang="en-US" sz="1400" dirty="0"/>
              <a:t>ポイント＋の取組が、府域に展開されるよう、本ガイドラインを活用して、ポイントシステムを有している事業者に対して継続して働きかけを行います。</a:t>
            </a:r>
            <a:endParaRPr lang="en-US" altLang="ja-JP" sz="1400" dirty="0"/>
          </a:p>
          <a:p>
            <a:pPr>
              <a:lnSpc>
                <a:spcPts val="2000"/>
              </a:lnSpc>
              <a:spcBef>
                <a:spcPts val="0"/>
              </a:spcBef>
            </a:pPr>
            <a:endParaRPr lang="en-US" altLang="ja-JP" sz="1400" dirty="0">
              <a:solidFill>
                <a:srgbClr val="FF0000"/>
              </a:solidFill>
            </a:endParaRPr>
          </a:p>
          <a:p>
            <a:pPr>
              <a:lnSpc>
                <a:spcPts val="2000"/>
              </a:lnSpc>
              <a:spcBef>
                <a:spcPts val="0"/>
              </a:spcBef>
            </a:pPr>
            <a:r>
              <a:rPr lang="ja-JP" altLang="en-US" sz="1400" dirty="0"/>
              <a:t>　</a:t>
            </a:r>
            <a:endParaRPr lang="en-US" altLang="ja-JP" sz="1400" dirty="0"/>
          </a:p>
          <a:p>
            <a:pPr>
              <a:lnSpc>
                <a:spcPts val="2000"/>
              </a:lnSpc>
              <a:spcBef>
                <a:spcPts val="0"/>
              </a:spcBef>
            </a:pPr>
            <a:endParaRPr lang="en-US" altLang="ja-JP" sz="1400" dirty="0"/>
          </a:p>
          <a:p>
            <a:pPr>
              <a:lnSpc>
                <a:spcPts val="2000"/>
              </a:lnSpc>
              <a:spcBef>
                <a:spcPts val="0"/>
              </a:spcBef>
            </a:pPr>
            <a:r>
              <a:rPr lang="ja-JP" altLang="en-US" sz="1400" dirty="0"/>
              <a:t>　府民が、おおさか</a:t>
            </a:r>
            <a:r>
              <a:rPr lang="en-US" altLang="ja-JP" sz="1400" dirty="0"/>
              <a:t>CO₂CO₂</a:t>
            </a:r>
            <a:r>
              <a:rPr lang="ja-JP" altLang="en-US" sz="1400" dirty="0"/>
              <a:t>ポイントを通じて脱炭素型の商品やサービスの選択が促進されるように、この取組に賛同する事業者のみなさまと連携して、期間を定めた</a:t>
            </a:r>
            <a:r>
              <a:rPr lang="ja-JP" altLang="en-US" sz="1400" dirty="0">
                <a:solidFill>
                  <a:srgbClr val="FF0000"/>
                </a:solidFill>
              </a:rPr>
              <a:t>広報プロモーションを実施します</a:t>
            </a:r>
            <a:r>
              <a:rPr lang="ja-JP" altLang="en-US" sz="1400" dirty="0"/>
              <a:t>。</a:t>
            </a:r>
            <a:endParaRPr lang="en-US" altLang="ja-JP" sz="1400" dirty="0"/>
          </a:p>
          <a:p>
            <a:pPr>
              <a:lnSpc>
                <a:spcPts val="2000"/>
              </a:lnSpc>
              <a:spcBef>
                <a:spcPts val="0"/>
              </a:spcBef>
            </a:pPr>
            <a:r>
              <a:rPr lang="ja-JP" altLang="en-US" sz="1400" dirty="0"/>
              <a:t>　また、</a:t>
            </a:r>
            <a:r>
              <a:rPr lang="en-US" altLang="ja-JP" sz="1400" dirty="0">
                <a:solidFill>
                  <a:srgbClr val="FF0000"/>
                </a:solidFill>
              </a:rPr>
              <a:t>SNS</a:t>
            </a:r>
            <a:r>
              <a:rPr lang="ja-JP" altLang="en-US" sz="1400" dirty="0">
                <a:solidFill>
                  <a:srgbClr val="FF0000"/>
                </a:solidFill>
              </a:rPr>
              <a:t>を駆使しながら、定期的におおさか</a:t>
            </a:r>
            <a:r>
              <a:rPr lang="en-US" altLang="ja-JP" sz="1400" dirty="0">
                <a:solidFill>
                  <a:srgbClr val="FF0000"/>
                </a:solidFill>
              </a:rPr>
              <a:t>CO₂CO₂</a:t>
            </a:r>
            <a:r>
              <a:rPr lang="ja-JP" altLang="en-US" sz="1400" dirty="0">
                <a:solidFill>
                  <a:srgbClr val="FF0000"/>
                </a:solidFill>
              </a:rPr>
              <a:t>ポイント＋の情報発信を行うとともに、事業者の</a:t>
            </a:r>
            <a:r>
              <a:rPr lang="en-US" altLang="ja-JP" sz="1400" dirty="0">
                <a:solidFill>
                  <a:srgbClr val="FF0000"/>
                </a:solidFill>
              </a:rPr>
              <a:t>SNS</a:t>
            </a:r>
            <a:r>
              <a:rPr lang="ja-JP" altLang="en-US" sz="1400" dirty="0">
                <a:solidFill>
                  <a:srgbClr val="FF0000"/>
                </a:solidFill>
              </a:rPr>
              <a:t>ともタイアップし連携を深めていきます。</a:t>
            </a:r>
            <a:endParaRPr lang="en-US" altLang="ja-JP" sz="1400" dirty="0">
              <a:solidFill>
                <a:srgbClr val="FF0000"/>
              </a:solidFill>
            </a:endParaRPr>
          </a:p>
          <a:p>
            <a:pPr>
              <a:lnSpc>
                <a:spcPts val="2000"/>
              </a:lnSpc>
              <a:spcBef>
                <a:spcPts val="0"/>
              </a:spcBef>
            </a:pPr>
            <a:endParaRPr lang="en-US" altLang="ja-JP" sz="1400" dirty="0"/>
          </a:p>
        </p:txBody>
      </p:sp>
      <p:grpSp>
        <p:nvGrpSpPr>
          <p:cNvPr id="4" name="グループ化 3">
            <a:extLst>
              <a:ext uri="{FF2B5EF4-FFF2-40B4-BE49-F238E27FC236}">
                <a16:creationId xmlns:a16="http://schemas.microsoft.com/office/drawing/2014/main" id="{5F2CE652-84F2-4C7E-B19E-9E8789FB4FC1}"/>
              </a:ext>
            </a:extLst>
          </p:cNvPr>
          <p:cNvGrpSpPr/>
          <p:nvPr/>
        </p:nvGrpSpPr>
        <p:grpSpPr>
          <a:xfrm>
            <a:off x="293932" y="2532382"/>
            <a:ext cx="4534972" cy="468000"/>
            <a:chOff x="479236" y="788831"/>
            <a:chExt cx="4534972" cy="468000"/>
          </a:xfrm>
        </p:grpSpPr>
        <p:sp>
          <p:nvSpPr>
            <p:cNvPr id="35" name="四角形: 角を丸くする 34">
              <a:extLst>
                <a:ext uri="{FF2B5EF4-FFF2-40B4-BE49-F238E27FC236}">
                  <a16:creationId xmlns:a16="http://schemas.microsoft.com/office/drawing/2014/main" id="{93E46F56-0360-BA92-4FD0-CC9BB976C3DB}"/>
                </a:ext>
              </a:extLst>
            </p:cNvPr>
            <p:cNvSpPr/>
            <p:nvPr/>
          </p:nvSpPr>
          <p:spPr>
            <a:xfrm>
              <a:off x="479236" y="788831"/>
              <a:ext cx="4534972" cy="468000"/>
            </a:xfrm>
            <a:prstGeom prst="roundRect">
              <a:avLst>
                <a:gd name="adj" fmla="val 50000"/>
              </a:avLst>
            </a:prstGeom>
            <a:solidFill>
              <a:srgbClr val="29C7FF"/>
            </a:solidFill>
            <a:ln w="38100">
              <a:solidFill>
                <a:srgbClr val="29C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EACB03F8-4F66-4D20-8598-0411C6DBA1DB}"/>
                </a:ext>
              </a:extLst>
            </p:cNvPr>
            <p:cNvSpPr txBox="1"/>
            <p:nvPr/>
          </p:nvSpPr>
          <p:spPr>
            <a:xfrm>
              <a:off x="552915" y="885539"/>
              <a:ext cx="4461106" cy="297517"/>
            </a:xfrm>
            <a:prstGeom prst="rect">
              <a:avLst/>
            </a:prstGeom>
            <a:noFill/>
          </p:spPr>
          <p:txBody>
            <a:bodyPr wrap="square">
              <a:spAutoFit/>
            </a:bodyPr>
            <a:lstStyle/>
            <a:p>
              <a:pPr algn="ctr">
                <a:lnSpc>
                  <a:spcPts val="1600"/>
                </a:lnSpc>
              </a:pPr>
              <a:r>
                <a:rPr lang="ja-JP" altLang="en-US" sz="1600" b="1" dirty="0">
                  <a:solidFill>
                    <a:schemeClr val="bg1"/>
                  </a:solidFill>
                  <a:latin typeface="BIZ UDゴシック" panose="020B0400000000000000" pitchFamily="49" charset="-128"/>
                  <a:ea typeface="BIZ UDゴシック" panose="020B0400000000000000" pitchFamily="49" charset="-128"/>
                </a:rPr>
                <a:t>大阪府からのポイント事業者の呼びかけ</a:t>
              </a:r>
            </a:p>
          </p:txBody>
        </p:sp>
      </p:grpSp>
      <p:sp>
        <p:nvSpPr>
          <p:cNvPr id="28" name="四角形: 角を丸くする 27">
            <a:extLst>
              <a:ext uri="{FF2B5EF4-FFF2-40B4-BE49-F238E27FC236}">
                <a16:creationId xmlns:a16="http://schemas.microsoft.com/office/drawing/2014/main" id="{7F3EEA31-464A-48E6-8489-BA9E8180BB99}"/>
              </a:ext>
            </a:extLst>
          </p:cNvPr>
          <p:cNvSpPr/>
          <p:nvPr/>
        </p:nvSpPr>
        <p:spPr>
          <a:xfrm>
            <a:off x="293745" y="4325293"/>
            <a:ext cx="4534972" cy="468000"/>
          </a:xfrm>
          <a:prstGeom prst="roundRect">
            <a:avLst>
              <a:gd name="adj" fmla="val 50000"/>
            </a:avLst>
          </a:prstGeom>
          <a:solidFill>
            <a:srgbClr val="29C7FF"/>
          </a:solidFill>
          <a:ln w="38100">
            <a:solidFill>
              <a:srgbClr val="29C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latin typeface="BIZ UDPゴシック" panose="020B0400000000000000" pitchFamily="50" charset="-128"/>
                <a:ea typeface="BIZ UDPゴシック" panose="020B0400000000000000" pitchFamily="50" charset="-128"/>
              </a:rPr>
              <a:t>情報発信の強化</a:t>
            </a:r>
          </a:p>
        </p:txBody>
      </p:sp>
      <p:sp>
        <p:nvSpPr>
          <p:cNvPr id="44" name="スライド番号プレースホルダー 5">
            <a:extLst>
              <a:ext uri="{FF2B5EF4-FFF2-40B4-BE49-F238E27FC236}">
                <a16:creationId xmlns:a16="http://schemas.microsoft.com/office/drawing/2014/main" id="{1D177715-E94B-4584-84FF-3B76949BE446}"/>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23</a:t>
            </a:fld>
            <a:endParaRPr kumimoji="1" lang="ja-JP" altLang="en-US" b="1">
              <a:solidFill>
                <a:schemeClr val="tx1">
                  <a:lumMod val="50000"/>
                  <a:lumOff val="50000"/>
                </a:schemeClr>
              </a:solidFill>
            </a:endParaRPr>
          </a:p>
        </p:txBody>
      </p:sp>
      <p:sp>
        <p:nvSpPr>
          <p:cNvPr id="6" name="テキスト ボックス 5">
            <a:extLst>
              <a:ext uri="{FF2B5EF4-FFF2-40B4-BE49-F238E27FC236}">
                <a16:creationId xmlns:a16="http://schemas.microsoft.com/office/drawing/2014/main" id="{22AFC548-3445-44E2-A087-5739F3E512EF}"/>
              </a:ext>
            </a:extLst>
          </p:cNvPr>
          <p:cNvSpPr txBox="1"/>
          <p:nvPr/>
        </p:nvSpPr>
        <p:spPr>
          <a:xfrm>
            <a:off x="2966942" y="6933706"/>
            <a:ext cx="2933816" cy="369332"/>
          </a:xfrm>
          <a:prstGeom prst="rect">
            <a:avLst/>
          </a:prstGeom>
          <a:noFill/>
        </p:spPr>
        <p:txBody>
          <a:bodyPr wrap="square" rtlCol="0">
            <a:spAutoFit/>
          </a:bodyPr>
          <a:lstStyle/>
          <a:p>
            <a:r>
              <a:rPr kumimoji="1" lang="en-US" altLang="ja-JP" dirty="0"/>
              <a:t>HP</a:t>
            </a:r>
            <a:r>
              <a:rPr kumimoji="1" lang="ja-JP" altLang="en-US" dirty="0"/>
              <a:t>と</a:t>
            </a:r>
            <a:r>
              <a:rPr kumimoji="1" lang="en-US" altLang="ja-JP" dirty="0"/>
              <a:t>SNS</a:t>
            </a:r>
            <a:r>
              <a:rPr kumimoji="1" lang="ja-JP" altLang="en-US" dirty="0"/>
              <a:t>の</a:t>
            </a:r>
            <a:r>
              <a:rPr kumimoji="1" lang="en-US" altLang="ja-JP" dirty="0"/>
              <a:t>QR</a:t>
            </a:r>
            <a:endParaRPr kumimoji="1" lang="ja-JP" altLang="en-US" dirty="0"/>
          </a:p>
        </p:txBody>
      </p:sp>
      <p:sp>
        <p:nvSpPr>
          <p:cNvPr id="5" name="テキスト ボックス 4">
            <a:extLst>
              <a:ext uri="{FF2B5EF4-FFF2-40B4-BE49-F238E27FC236}">
                <a16:creationId xmlns:a16="http://schemas.microsoft.com/office/drawing/2014/main" id="{0B63E1F0-E86D-4FC4-BDA3-BA042B05DB1D}"/>
              </a:ext>
            </a:extLst>
          </p:cNvPr>
          <p:cNvSpPr txBox="1"/>
          <p:nvPr/>
        </p:nvSpPr>
        <p:spPr>
          <a:xfrm>
            <a:off x="559185" y="1236467"/>
            <a:ext cx="9321030" cy="954107"/>
          </a:xfrm>
          <a:prstGeom prst="rect">
            <a:avLst/>
          </a:prstGeom>
          <a:noFill/>
        </p:spPr>
        <p:txBody>
          <a:bodyPr wrap="square" rtlCol="0">
            <a:spAutoFit/>
          </a:bodyPr>
          <a:lstStyle/>
          <a:p>
            <a:r>
              <a:rPr kumimoji="1" lang="ja-JP" altLang="en-US" sz="1400" dirty="0">
                <a:solidFill>
                  <a:srgbClr val="FF0000"/>
                </a:solidFill>
                <a:latin typeface="BIZ UDゴシック" panose="020B0400000000000000" pitchFamily="49" charset="-128"/>
                <a:ea typeface="BIZ UDゴシック" panose="020B0400000000000000" pitchFamily="49" charset="-128"/>
              </a:rPr>
              <a:t>　令和７年度以降は、令和４年度～６年度の実証事業の結果を踏まえて、府内全域におおさか</a:t>
            </a:r>
            <a:r>
              <a:rPr kumimoji="1" lang="en-US" altLang="ja-JP" sz="1400" dirty="0">
                <a:solidFill>
                  <a:srgbClr val="FF0000"/>
                </a:solidFill>
                <a:latin typeface="BIZ UDゴシック" panose="020B0400000000000000" pitchFamily="49" charset="-128"/>
                <a:ea typeface="BIZ UDゴシック" panose="020B0400000000000000" pitchFamily="49" charset="-128"/>
              </a:rPr>
              <a:t>CO₂CO₂</a:t>
            </a:r>
            <a:r>
              <a:rPr kumimoji="1" lang="ja-JP" altLang="en-US" sz="1400" dirty="0">
                <a:solidFill>
                  <a:srgbClr val="FF0000"/>
                </a:solidFill>
                <a:latin typeface="BIZ UDゴシック" panose="020B0400000000000000" pitchFamily="49" charset="-128"/>
                <a:ea typeface="BIZ UDゴシック" panose="020B0400000000000000" pitchFamily="49" charset="-128"/>
              </a:rPr>
              <a:t>ポイント＋の取組が広まるよう、大阪府からの呼びかけ・情報発信の強化・おおさか</a:t>
            </a:r>
            <a:r>
              <a:rPr kumimoji="1" lang="en-US" altLang="ja-JP" sz="1400" dirty="0">
                <a:solidFill>
                  <a:srgbClr val="FF0000"/>
                </a:solidFill>
                <a:latin typeface="BIZ UDゴシック" panose="020B0400000000000000" pitchFamily="49" charset="-128"/>
                <a:ea typeface="BIZ UDゴシック" panose="020B0400000000000000" pitchFamily="49" charset="-128"/>
              </a:rPr>
              <a:t>CO₂CO₂</a:t>
            </a:r>
            <a:r>
              <a:rPr kumimoji="1" lang="ja-JP" altLang="en-US" sz="1400" dirty="0">
                <a:solidFill>
                  <a:srgbClr val="FF0000"/>
                </a:solidFill>
                <a:latin typeface="BIZ UDゴシック" panose="020B0400000000000000" pitchFamily="49" charset="-128"/>
                <a:ea typeface="BIZ UDゴシック" panose="020B0400000000000000" pitchFamily="49" charset="-128"/>
              </a:rPr>
              <a:t>ポイント＋推進プラットフォームとの連携・カーボンフットプリントとの連携を推進します。</a:t>
            </a:r>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400" dirty="0">
                <a:solidFill>
                  <a:srgbClr val="FF0000"/>
                </a:solidFill>
                <a:latin typeface="BIZ UDゴシック" panose="020B0400000000000000" pitchFamily="49" charset="-128"/>
                <a:ea typeface="BIZ UDゴシック" panose="020B0400000000000000" pitchFamily="49" charset="-128"/>
              </a:rPr>
              <a:t>　また、大阪府域のみでなく、全国的に取組が広まるよう他都道府県との情報共有等を進めてまいります。</a:t>
            </a:r>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p:txBody>
      </p:sp>
      <p:sp>
        <p:nvSpPr>
          <p:cNvPr id="34" name="四角形: 角を丸くする 33">
            <a:extLst>
              <a:ext uri="{FF2B5EF4-FFF2-40B4-BE49-F238E27FC236}">
                <a16:creationId xmlns:a16="http://schemas.microsoft.com/office/drawing/2014/main" id="{56230642-E01A-4BBB-B1F6-130D31C9433D}"/>
              </a:ext>
            </a:extLst>
          </p:cNvPr>
          <p:cNvSpPr/>
          <p:nvPr/>
        </p:nvSpPr>
        <p:spPr>
          <a:xfrm>
            <a:off x="5253816" y="2532382"/>
            <a:ext cx="4604304" cy="4941188"/>
          </a:xfrm>
          <a:prstGeom prst="roundRect">
            <a:avLst>
              <a:gd name="adj" fmla="val 6958"/>
            </a:avLst>
          </a:prstGeom>
          <a:solidFill>
            <a:schemeClr val="bg1"/>
          </a:solidFill>
          <a:ln w="28575">
            <a:solidFill>
              <a:srgbClr val="29C7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D78DD576-C30E-4911-BCA6-903986CD671D}"/>
              </a:ext>
            </a:extLst>
          </p:cNvPr>
          <p:cNvGrpSpPr/>
          <p:nvPr/>
        </p:nvGrpSpPr>
        <p:grpSpPr>
          <a:xfrm>
            <a:off x="5288482" y="2463672"/>
            <a:ext cx="4534972" cy="605419"/>
            <a:chOff x="479049" y="782822"/>
            <a:chExt cx="4534972" cy="605419"/>
          </a:xfrm>
        </p:grpSpPr>
        <p:sp>
          <p:nvSpPr>
            <p:cNvPr id="37" name="四角形: 角を丸くする 36">
              <a:extLst>
                <a:ext uri="{FF2B5EF4-FFF2-40B4-BE49-F238E27FC236}">
                  <a16:creationId xmlns:a16="http://schemas.microsoft.com/office/drawing/2014/main" id="{DD3A6652-1546-4C25-80D3-99368D57C1EC}"/>
                </a:ext>
              </a:extLst>
            </p:cNvPr>
            <p:cNvSpPr/>
            <p:nvPr/>
          </p:nvSpPr>
          <p:spPr>
            <a:xfrm>
              <a:off x="479049" y="782822"/>
              <a:ext cx="4534972" cy="599410"/>
            </a:xfrm>
            <a:prstGeom prst="roundRect">
              <a:avLst>
                <a:gd name="adj" fmla="val 50000"/>
              </a:avLst>
            </a:prstGeom>
            <a:solidFill>
              <a:srgbClr val="29C7FF"/>
            </a:solidFill>
            <a:ln w="38100">
              <a:solidFill>
                <a:srgbClr val="29C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138E4A77-58ED-4FE6-8DF1-50B1F937C68B}"/>
                </a:ext>
              </a:extLst>
            </p:cNvPr>
            <p:cNvSpPr txBox="1"/>
            <p:nvPr/>
          </p:nvSpPr>
          <p:spPr>
            <a:xfrm>
              <a:off x="552915" y="885539"/>
              <a:ext cx="4461106" cy="502702"/>
            </a:xfrm>
            <a:prstGeom prst="rect">
              <a:avLst/>
            </a:prstGeom>
            <a:noFill/>
          </p:spPr>
          <p:txBody>
            <a:bodyPr wrap="square">
              <a:spAutoFit/>
            </a:bodyPr>
            <a:lstStyle/>
            <a:p>
              <a:pPr algn="ctr">
                <a:lnSpc>
                  <a:spcPts val="1600"/>
                </a:lnSpc>
              </a:pPr>
              <a:r>
                <a:rPr lang="ja-JP" altLang="en-US" sz="1600" b="1" dirty="0">
                  <a:solidFill>
                    <a:schemeClr val="bg1"/>
                  </a:solidFill>
                  <a:latin typeface="BIZ UDゴシック" panose="020B0400000000000000" pitchFamily="49" charset="-128"/>
                  <a:ea typeface="BIZ UDゴシック" panose="020B0400000000000000" pitchFamily="49" charset="-128"/>
                </a:rPr>
                <a:t>おおさか</a:t>
              </a:r>
              <a:r>
                <a:rPr lang="en-US" altLang="ja-JP" sz="1600" b="1" dirty="0">
                  <a:solidFill>
                    <a:schemeClr val="bg1"/>
                  </a:solidFill>
                  <a:latin typeface="BIZ UDゴシック" panose="020B0400000000000000" pitchFamily="49" charset="-128"/>
                  <a:ea typeface="BIZ UDゴシック" panose="020B0400000000000000" pitchFamily="49" charset="-128"/>
                </a:rPr>
                <a:t>CO₂CO₂</a:t>
              </a:r>
              <a:r>
                <a:rPr lang="ja-JP" altLang="en-US" sz="1600" b="1" dirty="0">
                  <a:solidFill>
                    <a:schemeClr val="bg1"/>
                  </a:solidFill>
                  <a:latin typeface="BIZ UDゴシック" panose="020B0400000000000000" pitchFamily="49" charset="-128"/>
                  <a:ea typeface="BIZ UDゴシック" panose="020B0400000000000000" pitchFamily="49" charset="-128"/>
                </a:rPr>
                <a:t>ポイント＋推進プラットフォームとの連携</a:t>
              </a:r>
            </a:p>
          </p:txBody>
        </p:sp>
      </p:grpSp>
      <p:sp>
        <p:nvSpPr>
          <p:cNvPr id="39" name="コンテンツ プレースホルダー 2">
            <a:extLst>
              <a:ext uri="{FF2B5EF4-FFF2-40B4-BE49-F238E27FC236}">
                <a16:creationId xmlns:a16="http://schemas.microsoft.com/office/drawing/2014/main" id="{A0A1DAD8-2E3B-495F-97A6-F8F196E11408}"/>
              </a:ext>
            </a:extLst>
          </p:cNvPr>
          <p:cNvSpPr txBox="1">
            <a:spLocks/>
          </p:cNvSpPr>
          <p:nvPr/>
        </p:nvSpPr>
        <p:spPr>
          <a:xfrm>
            <a:off x="5447901" y="3230274"/>
            <a:ext cx="4216134" cy="2297761"/>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ts val="2000"/>
              </a:lnSpc>
              <a:spcBef>
                <a:spcPts val="0"/>
              </a:spcBef>
            </a:pPr>
            <a:r>
              <a:rPr lang="ja-JP" altLang="en-US" sz="1400" dirty="0"/>
              <a:t>　</a:t>
            </a:r>
            <a:r>
              <a:rPr lang="ja-JP" altLang="en-US" sz="1400" dirty="0">
                <a:solidFill>
                  <a:srgbClr val="FF0000"/>
                </a:solidFill>
              </a:rPr>
              <a:t>おおさか</a:t>
            </a:r>
            <a:r>
              <a:rPr lang="en-US" altLang="ja-JP" sz="1400" dirty="0">
                <a:solidFill>
                  <a:srgbClr val="FF0000"/>
                </a:solidFill>
              </a:rPr>
              <a:t>CO₂CO₂</a:t>
            </a:r>
            <a:r>
              <a:rPr lang="ja-JP" altLang="en-US" sz="1400" dirty="0">
                <a:solidFill>
                  <a:srgbClr val="FF0000"/>
                </a:solidFill>
              </a:rPr>
              <a:t>ポイント＋推進プラットフォーム会議を定期開催し、ポイント付与の取組共有や、効果的な広報プロモーション等について検討します。プラットフォーム会議を通じて、府が進めたい施策に対し、構成員の考え・意見を反映しながら事業を推進し、脱炭素社会の実現に向けて脱炭素消費行動という側面から共同して取り組んでいきます。</a:t>
            </a:r>
            <a:endParaRPr lang="en-US" altLang="ja-JP" sz="1400" dirty="0">
              <a:solidFill>
                <a:srgbClr val="FF0000"/>
              </a:solidFill>
            </a:endParaRPr>
          </a:p>
          <a:p>
            <a:pPr>
              <a:lnSpc>
                <a:spcPts val="2000"/>
              </a:lnSpc>
              <a:spcBef>
                <a:spcPts val="0"/>
              </a:spcBef>
            </a:pPr>
            <a:endParaRPr lang="en-US" altLang="ja-JP" sz="1400" dirty="0">
              <a:solidFill>
                <a:srgbClr val="FF0000"/>
              </a:solidFill>
            </a:endParaRPr>
          </a:p>
          <a:p>
            <a:pPr>
              <a:lnSpc>
                <a:spcPts val="2000"/>
              </a:lnSpc>
              <a:spcBef>
                <a:spcPts val="0"/>
              </a:spcBef>
            </a:pPr>
            <a:endParaRPr lang="en-US" altLang="ja-JP" sz="1400" dirty="0"/>
          </a:p>
        </p:txBody>
      </p:sp>
      <p:pic>
        <p:nvPicPr>
          <p:cNvPr id="42" name="図 41">
            <a:extLst>
              <a:ext uri="{FF2B5EF4-FFF2-40B4-BE49-F238E27FC236}">
                <a16:creationId xmlns:a16="http://schemas.microsoft.com/office/drawing/2014/main" id="{3F5A80E5-9CF9-4434-9094-7AC990B65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379732" y="5680049"/>
            <a:ext cx="1852115" cy="1305590"/>
          </a:xfrm>
          <a:prstGeom prst="rect">
            <a:avLst/>
          </a:prstGeom>
        </p:spPr>
      </p:pic>
      <p:pic>
        <p:nvPicPr>
          <p:cNvPr id="40" name="図 39">
            <a:extLst>
              <a:ext uri="{FF2B5EF4-FFF2-40B4-BE49-F238E27FC236}">
                <a16:creationId xmlns:a16="http://schemas.microsoft.com/office/drawing/2014/main" id="{B501FDF1-62CB-41DF-B5C9-969F74382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7982" y="5388161"/>
            <a:ext cx="1305590" cy="1847969"/>
          </a:xfrm>
          <a:prstGeom prst="rect">
            <a:avLst/>
          </a:prstGeom>
        </p:spPr>
      </p:pic>
      <p:sp>
        <p:nvSpPr>
          <p:cNvPr id="45" name="コンテンツ プレースホルダー 2">
            <a:extLst>
              <a:ext uri="{FF2B5EF4-FFF2-40B4-BE49-F238E27FC236}">
                <a16:creationId xmlns:a16="http://schemas.microsoft.com/office/drawing/2014/main" id="{3E4D4701-030E-45BA-A5CF-75C0E6B7FBC1}"/>
              </a:ext>
            </a:extLst>
          </p:cNvPr>
          <p:cNvSpPr txBox="1">
            <a:spLocks/>
          </p:cNvSpPr>
          <p:nvPr/>
        </p:nvSpPr>
        <p:spPr>
          <a:xfrm>
            <a:off x="6729929" y="7206545"/>
            <a:ext cx="2481804" cy="301032"/>
          </a:xfrm>
          <a:prstGeom prst="rect">
            <a:avLst/>
          </a:prstGeom>
        </p:spPr>
        <p:txBody>
          <a:bodyPr vert="horz" lIns="0" tIns="0" rIns="0" bIns="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ts val="2000"/>
              </a:lnSpc>
              <a:spcBef>
                <a:spcPts val="0"/>
              </a:spcBef>
            </a:pPr>
            <a:r>
              <a:rPr lang="ja-JP" altLang="en-US" sz="900" dirty="0"/>
              <a:t>事業者統一の広報チラシ（令和４～６年度）</a:t>
            </a:r>
            <a:endParaRPr lang="ja-JP" altLang="en-US" sz="9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876F7E36-5C6C-42D6-A038-A690B269A2A9}"/>
              </a:ext>
            </a:extLst>
          </p:cNvPr>
          <p:cNvPicPr>
            <a:picLocks noChangeAspect="1"/>
          </p:cNvPicPr>
          <p:nvPr/>
        </p:nvPicPr>
        <p:blipFill>
          <a:blip r:embed="rId5"/>
          <a:stretch>
            <a:fillRect/>
          </a:stretch>
        </p:blipFill>
        <p:spPr>
          <a:xfrm>
            <a:off x="8494477" y="5386955"/>
            <a:ext cx="1274393" cy="1802179"/>
          </a:xfrm>
          <a:prstGeom prst="rect">
            <a:avLst/>
          </a:prstGeom>
        </p:spPr>
      </p:pic>
    </p:spTree>
    <p:extLst>
      <p:ext uri="{BB962C8B-B14F-4D97-AF65-F5344CB8AC3E}">
        <p14:creationId xmlns:p14="http://schemas.microsoft.com/office/powerpoint/2010/main" val="124827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B5F82514-CEB0-40AB-BE44-0D3B6ECBE1EA}"/>
              </a:ext>
            </a:extLst>
          </p:cNvPr>
          <p:cNvGrpSpPr/>
          <p:nvPr/>
        </p:nvGrpSpPr>
        <p:grpSpPr>
          <a:xfrm>
            <a:off x="417959" y="1110087"/>
            <a:ext cx="9658350" cy="6281236"/>
            <a:chOff x="5333846" y="1135878"/>
            <a:chExt cx="4604304" cy="4891845"/>
          </a:xfrm>
        </p:grpSpPr>
        <p:sp>
          <p:nvSpPr>
            <p:cNvPr id="5" name="四角形: 角を丸くする 4">
              <a:extLst>
                <a:ext uri="{FF2B5EF4-FFF2-40B4-BE49-F238E27FC236}">
                  <a16:creationId xmlns:a16="http://schemas.microsoft.com/office/drawing/2014/main" id="{0DA4AD79-EA21-437E-BBF1-B4F3732B1C99}"/>
                </a:ext>
              </a:extLst>
            </p:cNvPr>
            <p:cNvSpPr/>
            <p:nvPr/>
          </p:nvSpPr>
          <p:spPr>
            <a:xfrm>
              <a:off x="5333846" y="1289764"/>
              <a:ext cx="4604304" cy="4737959"/>
            </a:xfrm>
            <a:prstGeom prst="roundRect">
              <a:avLst>
                <a:gd name="adj" fmla="val 6958"/>
              </a:avLst>
            </a:prstGeom>
            <a:solidFill>
              <a:schemeClr val="bg1"/>
            </a:solidFill>
            <a:ln w="28575">
              <a:solidFill>
                <a:srgbClr val="29C7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dirty="0"/>
            </a:p>
          </p:txBody>
        </p:sp>
        <p:sp>
          <p:nvSpPr>
            <p:cNvPr id="6" name="四角形: 角を丸くする 5">
              <a:extLst>
                <a:ext uri="{FF2B5EF4-FFF2-40B4-BE49-F238E27FC236}">
                  <a16:creationId xmlns:a16="http://schemas.microsoft.com/office/drawing/2014/main" id="{168A09CA-DC3C-46F7-9964-12940ED54342}"/>
                </a:ext>
              </a:extLst>
            </p:cNvPr>
            <p:cNvSpPr/>
            <p:nvPr/>
          </p:nvSpPr>
          <p:spPr>
            <a:xfrm>
              <a:off x="5368902" y="1135878"/>
              <a:ext cx="4543091" cy="468000"/>
            </a:xfrm>
            <a:prstGeom prst="roundRect">
              <a:avLst>
                <a:gd name="adj" fmla="val 50000"/>
              </a:avLst>
            </a:prstGeom>
            <a:solidFill>
              <a:srgbClr val="29C7FF"/>
            </a:solidFill>
            <a:ln w="38100">
              <a:solidFill>
                <a:srgbClr val="29C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 name="テキスト ボックス 6">
              <a:extLst>
                <a:ext uri="{FF2B5EF4-FFF2-40B4-BE49-F238E27FC236}">
                  <a16:creationId xmlns:a16="http://schemas.microsoft.com/office/drawing/2014/main" id="{5BD1D265-50B7-49A2-B35B-494D31CC59C4}"/>
                </a:ext>
              </a:extLst>
            </p:cNvPr>
            <p:cNvSpPr txBox="1"/>
            <p:nvPr/>
          </p:nvSpPr>
          <p:spPr>
            <a:xfrm>
              <a:off x="5393643" y="1289764"/>
              <a:ext cx="4461106" cy="237061"/>
            </a:xfrm>
            <a:prstGeom prst="rect">
              <a:avLst/>
            </a:prstGeom>
            <a:noFill/>
          </p:spPr>
          <p:txBody>
            <a:bodyPr wrap="square">
              <a:spAutoFit/>
            </a:bodyPr>
            <a:lstStyle/>
            <a:p>
              <a:pPr algn="ctr">
                <a:lnSpc>
                  <a:spcPts val="1600"/>
                </a:lnSpc>
              </a:pPr>
              <a:r>
                <a:rPr lang="ja-JP" altLang="en-US" sz="2000" b="1" dirty="0">
                  <a:solidFill>
                    <a:schemeClr val="bg1"/>
                  </a:solidFill>
                  <a:latin typeface="BIZ UDゴシック" panose="020B0400000000000000" pitchFamily="49" charset="-128"/>
                  <a:ea typeface="BIZ UDゴシック" panose="020B0400000000000000" pitchFamily="49" charset="-128"/>
                </a:rPr>
                <a:t>カーボンフットプリントとの連携</a:t>
              </a:r>
            </a:p>
          </p:txBody>
        </p:sp>
        <p:sp>
          <p:nvSpPr>
            <p:cNvPr id="8" name="コンテンツ プレースホルダー 2">
              <a:extLst>
                <a:ext uri="{FF2B5EF4-FFF2-40B4-BE49-F238E27FC236}">
                  <a16:creationId xmlns:a16="http://schemas.microsoft.com/office/drawing/2014/main" id="{2831C520-BFB3-41E9-9A9F-62E75050C183}"/>
                </a:ext>
              </a:extLst>
            </p:cNvPr>
            <p:cNvSpPr txBox="1">
              <a:spLocks/>
            </p:cNvSpPr>
            <p:nvPr/>
          </p:nvSpPr>
          <p:spPr>
            <a:xfrm>
              <a:off x="5496570" y="1785081"/>
              <a:ext cx="1926198" cy="1941713"/>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00000"/>
                </a:lnSpc>
                <a:spcBef>
                  <a:spcPts val="0"/>
                </a:spcBef>
              </a:pPr>
              <a:r>
                <a:rPr lang="ja-JP" altLang="en-US" sz="1400" dirty="0"/>
                <a:t>　大阪府では、大阪産農産物を対象に、生産と流通段階で排出される温室効果ガスを二酸化炭素に換算し、</a:t>
              </a:r>
              <a:r>
                <a:rPr lang="en-US" altLang="ja-JP" sz="1400" dirty="0"/>
                <a:t>CO2</a:t>
              </a:r>
              <a:r>
                <a:rPr lang="ja-JP" altLang="en-US" sz="1400" dirty="0"/>
                <a:t>削減率として表示する取組（カーボンフットプリント）の普及・</a:t>
              </a:r>
              <a:r>
                <a:rPr lang="en-US" altLang="ja-JP" sz="1400" dirty="0">
                  <a:solidFill>
                    <a:srgbClr val="FF0000"/>
                  </a:solidFill>
                </a:rPr>
                <a:t>CFP</a:t>
              </a:r>
              <a:r>
                <a:rPr lang="ja-JP" altLang="en-US" sz="1400" dirty="0">
                  <a:solidFill>
                    <a:srgbClr val="FF0000"/>
                  </a:solidFill>
                </a:rPr>
                <a:t>表示のキャンペーン展開</a:t>
              </a:r>
              <a:r>
                <a:rPr lang="ja-JP" altLang="en-US" sz="1400" dirty="0"/>
                <a:t>に取り組んでいます。</a:t>
              </a:r>
              <a:endParaRPr lang="en-US" altLang="ja-JP" sz="1400" dirty="0"/>
            </a:p>
            <a:p>
              <a:pPr>
                <a:lnSpc>
                  <a:spcPct val="100000"/>
                </a:lnSpc>
                <a:spcBef>
                  <a:spcPts val="0"/>
                </a:spcBef>
              </a:pPr>
              <a:endParaRPr lang="en-US" altLang="ja-JP" sz="1400" dirty="0"/>
            </a:p>
            <a:p>
              <a:pPr>
                <a:lnSpc>
                  <a:spcPct val="100000"/>
                </a:lnSpc>
                <a:spcBef>
                  <a:spcPts val="0"/>
                </a:spcBef>
              </a:pPr>
              <a:r>
                <a:rPr lang="ja-JP" altLang="en-US" sz="1400" dirty="0"/>
                <a:t>　今後、おおさか</a:t>
              </a:r>
              <a:r>
                <a:rPr lang="en-US" altLang="ja-JP" sz="1400" dirty="0"/>
                <a:t>CO₂CO₂</a:t>
              </a:r>
              <a:r>
                <a:rPr lang="ja-JP" altLang="en-US" sz="1400" dirty="0"/>
                <a:t>ポイント＋とカーボンフットプリントを併せて実施するような事業者を増やして、更なる消費者の脱炭素に向けた意識改革・行動変容の促進を図っていきます。</a:t>
              </a:r>
            </a:p>
            <a:p>
              <a:pPr>
                <a:lnSpc>
                  <a:spcPct val="150000"/>
                </a:lnSpc>
                <a:spcBef>
                  <a:spcPts val="0"/>
                </a:spcBef>
              </a:pPr>
              <a:endParaRPr lang="en-US" altLang="ja-JP" sz="1400" dirty="0"/>
            </a:p>
          </p:txBody>
        </p:sp>
        <p:sp>
          <p:nvSpPr>
            <p:cNvPr id="9" name="テキスト ボックス 8">
              <a:extLst>
                <a:ext uri="{FF2B5EF4-FFF2-40B4-BE49-F238E27FC236}">
                  <a16:creationId xmlns:a16="http://schemas.microsoft.com/office/drawing/2014/main" id="{8AFB5A59-667D-4805-8F22-A595A0956513}"/>
                </a:ext>
              </a:extLst>
            </p:cNvPr>
            <p:cNvSpPr txBox="1"/>
            <p:nvPr/>
          </p:nvSpPr>
          <p:spPr>
            <a:xfrm>
              <a:off x="5418026" y="5698481"/>
              <a:ext cx="2104608" cy="237061"/>
            </a:xfrm>
            <a:prstGeom prst="rect">
              <a:avLst/>
            </a:prstGeom>
            <a:noFill/>
          </p:spPr>
          <p:txBody>
            <a:bodyPr wrap="square">
              <a:spAutoFit/>
            </a:bodyPr>
            <a:lstStyle/>
            <a:p>
              <a:pPr algn="ctr">
                <a:lnSpc>
                  <a:spcPts val="1600"/>
                </a:lnSpc>
              </a:pP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株</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サンプラザの取組事例</a:t>
              </a:r>
            </a:p>
          </p:txBody>
        </p:sp>
        <p:sp>
          <p:nvSpPr>
            <p:cNvPr id="10" name="テキスト ボックス 9">
              <a:extLst>
                <a:ext uri="{FF2B5EF4-FFF2-40B4-BE49-F238E27FC236}">
                  <a16:creationId xmlns:a16="http://schemas.microsoft.com/office/drawing/2014/main" id="{7C341827-3E66-410C-B2F8-B9A541A15C13}"/>
                </a:ext>
              </a:extLst>
            </p:cNvPr>
            <p:cNvSpPr txBox="1"/>
            <p:nvPr/>
          </p:nvSpPr>
          <p:spPr>
            <a:xfrm>
              <a:off x="7100339" y="3893404"/>
              <a:ext cx="461733" cy="891024"/>
            </a:xfrm>
            <a:prstGeom prst="rect">
              <a:avLst/>
            </a:prstGeom>
            <a:solidFill>
              <a:srgbClr val="FFFFCC"/>
            </a:solidFill>
            <a:ln w="12700">
              <a:solidFill>
                <a:srgbClr val="FFFF00"/>
              </a:solidFill>
              <a:prstDash val="solid"/>
            </a:ln>
          </p:spPr>
          <p:txBody>
            <a:bodyPr wrap="square">
              <a:spAutoFit/>
            </a:bodyPr>
            <a:lstStyle/>
            <a:p>
              <a:pPr algn="just">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カーボンフットプリントの説明とラベル表示</a:t>
              </a:r>
            </a:p>
          </p:txBody>
        </p:sp>
        <p:sp>
          <p:nvSpPr>
            <p:cNvPr id="12" name="テキスト ボックス 11">
              <a:extLst>
                <a:ext uri="{FF2B5EF4-FFF2-40B4-BE49-F238E27FC236}">
                  <a16:creationId xmlns:a16="http://schemas.microsoft.com/office/drawing/2014/main" id="{C7A5099D-7F5A-4C28-BF5D-247ADC41F3EF}"/>
                </a:ext>
              </a:extLst>
            </p:cNvPr>
            <p:cNvSpPr txBox="1"/>
            <p:nvPr/>
          </p:nvSpPr>
          <p:spPr>
            <a:xfrm>
              <a:off x="7105373" y="5065516"/>
              <a:ext cx="476263" cy="727533"/>
            </a:xfrm>
            <a:prstGeom prst="rect">
              <a:avLst/>
            </a:prstGeom>
            <a:solidFill>
              <a:srgbClr val="FFFFCC"/>
            </a:solidFill>
            <a:ln w="12700">
              <a:solidFill>
                <a:srgbClr val="FFFF00"/>
              </a:solidFill>
              <a:prstDash val="solid"/>
            </a:ln>
          </p:spPr>
          <p:txBody>
            <a:bodyPr wrap="square">
              <a:spAutoFit/>
            </a:bodyPr>
            <a:lstStyle/>
            <a:p>
              <a:pPr algn="just">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商品</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POP</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にポイント付与数を記載</a:t>
              </a:r>
            </a:p>
          </p:txBody>
        </p:sp>
        <p:cxnSp>
          <p:nvCxnSpPr>
            <p:cNvPr id="13" name="直線コネクタ 12">
              <a:extLst>
                <a:ext uri="{FF2B5EF4-FFF2-40B4-BE49-F238E27FC236}">
                  <a16:creationId xmlns:a16="http://schemas.microsoft.com/office/drawing/2014/main" id="{3D13F1BE-1C22-4A6A-A402-3BC923E892A7}"/>
                </a:ext>
              </a:extLst>
            </p:cNvPr>
            <p:cNvCxnSpPr>
              <a:cxnSpLocks/>
            </p:cNvCxnSpPr>
            <p:nvPr/>
          </p:nvCxnSpPr>
          <p:spPr>
            <a:xfrm flipV="1">
              <a:off x="6912478" y="4389524"/>
              <a:ext cx="221420" cy="18845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C10F317-EC35-4228-843C-39900AF399FF}"/>
                </a:ext>
              </a:extLst>
            </p:cNvPr>
            <p:cNvCxnSpPr>
              <a:cxnSpLocks/>
            </p:cNvCxnSpPr>
            <p:nvPr/>
          </p:nvCxnSpPr>
          <p:spPr>
            <a:xfrm>
              <a:off x="6767875" y="5331003"/>
              <a:ext cx="331316" cy="1700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BAC98CE8-95EC-4788-BDB3-B51CF57FB440}"/>
                </a:ext>
              </a:extLst>
            </p:cNvPr>
            <p:cNvSpPr txBox="1"/>
            <p:nvPr/>
          </p:nvSpPr>
          <p:spPr>
            <a:xfrm>
              <a:off x="5378595" y="4197945"/>
              <a:ext cx="545430" cy="891024"/>
            </a:xfrm>
            <a:prstGeom prst="rect">
              <a:avLst/>
            </a:prstGeom>
            <a:solidFill>
              <a:srgbClr val="FFFFCC"/>
            </a:solidFill>
            <a:ln w="12700">
              <a:solidFill>
                <a:srgbClr val="FFFF00"/>
              </a:solidFill>
              <a:prstDash val="solid"/>
            </a:ln>
          </p:spPr>
          <p:txBody>
            <a:bodyPr wrap="square">
              <a:spAutoFit/>
            </a:bodyPr>
            <a:lstStyle/>
            <a:p>
              <a:pPr algn="just">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おおさか</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CO₂CO₂</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ポイント＋のロゴマークを表示</a:t>
              </a:r>
            </a:p>
          </p:txBody>
        </p:sp>
        <p:cxnSp>
          <p:nvCxnSpPr>
            <p:cNvPr id="14" name="直線コネクタ 13">
              <a:extLst>
                <a:ext uri="{FF2B5EF4-FFF2-40B4-BE49-F238E27FC236}">
                  <a16:creationId xmlns:a16="http://schemas.microsoft.com/office/drawing/2014/main" id="{4F4C9295-658D-4FB7-8E6F-F0A8B4093DD3}"/>
                </a:ext>
              </a:extLst>
            </p:cNvPr>
            <p:cNvCxnSpPr>
              <a:cxnSpLocks/>
            </p:cNvCxnSpPr>
            <p:nvPr/>
          </p:nvCxnSpPr>
          <p:spPr>
            <a:xfrm flipH="1" flipV="1">
              <a:off x="5917157" y="4951255"/>
              <a:ext cx="954643" cy="52713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6" name="タイトル 1">
            <a:extLst>
              <a:ext uri="{FF2B5EF4-FFF2-40B4-BE49-F238E27FC236}">
                <a16:creationId xmlns:a16="http://schemas.microsoft.com/office/drawing/2014/main" id="{38F0BBD0-CD0C-4E84-9AD6-0719E3222CA4}"/>
              </a:ext>
            </a:extLst>
          </p:cNvPr>
          <p:cNvSpPr>
            <a:spLocks noGrp="1"/>
          </p:cNvSpPr>
          <p:nvPr>
            <p:ph type="title"/>
          </p:nvPr>
        </p:nvSpPr>
        <p:spPr>
          <a:xfrm>
            <a:off x="390525" y="168352"/>
            <a:ext cx="9658350" cy="601662"/>
          </a:xfrm>
        </p:spPr>
        <p:txBody>
          <a:bodyPr/>
          <a:lstStyle/>
          <a:p>
            <a:pPr>
              <a:lnSpc>
                <a:spcPct val="150000"/>
              </a:lnSpc>
            </a:pPr>
            <a:r>
              <a:rPr lang="ja-JP" altLang="en-US" sz="2400" b="1" kern="100" dirty="0">
                <a:solidFill>
                  <a:srgbClr val="FF0000"/>
                </a:solidFill>
                <a:effectLst/>
                <a:latin typeface="BIZ UDゴシック" panose="020B0400000000000000" pitchFamily="49" charset="-128"/>
                <a:ea typeface="BIZ UDゴシック" panose="020B0400000000000000" pitchFamily="49" charset="-128"/>
              </a:rPr>
              <a:t>おおさか</a:t>
            </a:r>
            <a:r>
              <a:rPr lang="en-US" altLang="ja-JP" sz="2400" b="1" kern="100" dirty="0">
                <a:solidFill>
                  <a:srgbClr val="FF0000"/>
                </a:solidFill>
                <a:effectLst/>
                <a:latin typeface="BIZ UDゴシック" panose="020B0400000000000000" pitchFamily="49" charset="-128"/>
                <a:ea typeface="BIZ UDゴシック" panose="020B0400000000000000" pitchFamily="49" charset="-128"/>
              </a:rPr>
              <a:t>CO</a:t>
            </a:r>
            <a:r>
              <a:rPr lang="ja-JP" altLang="en-US" sz="2400" b="1" kern="100" dirty="0">
                <a:solidFill>
                  <a:srgbClr val="FF0000"/>
                </a:solidFill>
                <a:effectLst/>
                <a:latin typeface="BIZ UDゴシック" panose="020B0400000000000000" pitchFamily="49" charset="-128"/>
                <a:ea typeface="BIZ UDゴシック" panose="020B0400000000000000" pitchFamily="49" charset="-128"/>
              </a:rPr>
              <a:t>₂</a:t>
            </a:r>
            <a:r>
              <a:rPr lang="en-US" altLang="ja-JP" sz="2400" b="1" kern="100" dirty="0">
                <a:solidFill>
                  <a:srgbClr val="FF0000"/>
                </a:solidFill>
                <a:effectLst/>
                <a:latin typeface="BIZ UDゴシック" panose="020B0400000000000000" pitchFamily="49" charset="-128"/>
                <a:ea typeface="BIZ UDゴシック" panose="020B0400000000000000" pitchFamily="49" charset="-128"/>
              </a:rPr>
              <a:t>CO₂</a:t>
            </a:r>
            <a:r>
              <a:rPr lang="ja-JP" altLang="en-US" sz="2400" b="1" kern="100" dirty="0">
                <a:solidFill>
                  <a:srgbClr val="FF0000"/>
                </a:solidFill>
                <a:effectLst/>
                <a:latin typeface="BIZ UDゴシック" panose="020B0400000000000000" pitchFamily="49" charset="-128"/>
                <a:ea typeface="BIZ UDゴシック" panose="020B0400000000000000" pitchFamily="49" charset="-128"/>
              </a:rPr>
              <a:t>ポイント＋ </a:t>
            </a:r>
            <a:r>
              <a:rPr lang="ja-JP" altLang="en-US" sz="2400" b="1" kern="100" dirty="0">
                <a:effectLst/>
                <a:latin typeface="BIZ UDゴシック" panose="020B0400000000000000" pitchFamily="49" charset="-128"/>
                <a:ea typeface="BIZ UDゴシック" panose="020B0400000000000000" pitchFamily="49" charset="-128"/>
              </a:rPr>
              <a:t>の今後の展開</a:t>
            </a:r>
            <a:endParaRPr lang="ja-JP" altLang="en-US" dirty="0"/>
          </a:p>
        </p:txBody>
      </p:sp>
      <p:grpSp>
        <p:nvGrpSpPr>
          <p:cNvPr id="17" name="グループ化 16">
            <a:extLst>
              <a:ext uri="{FF2B5EF4-FFF2-40B4-BE49-F238E27FC236}">
                <a16:creationId xmlns:a16="http://schemas.microsoft.com/office/drawing/2014/main" id="{6CE9FADA-5B12-4D44-953F-95643CB6FB25}"/>
              </a:ext>
            </a:extLst>
          </p:cNvPr>
          <p:cNvGrpSpPr/>
          <p:nvPr/>
        </p:nvGrpSpPr>
        <p:grpSpPr>
          <a:xfrm>
            <a:off x="1749834" y="4512243"/>
            <a:ext cx="2002533" cy="2353717"/>
            <a:chOff x="6647521" y="3720403"/>
            <a:chExt cx="1696381" cy="1896644"/>
          </a:xfrm>
        </p:grpSpPr>
        <p:pic>
          <p:nvPicPr>
            <p:cNvPr id="18" name="図 17">
              <a:extLst>
                <a:ext uri="{FF2B5EF4-FFF2-40B4-BE49-F238E27FC236}">
                  <a16:creationId xmlns:a16="http://schemas.microsoft.com/office/drawing/2014/main" id="{B9DCF078-9E16-445F-816E-90B3916003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547390" y="3820534"/>
              <a:ext cx="1896644" cy="1696381"/>
            </a:xfrm>
            <a:prstGeom prst="rect">
              <a:avLst/>
            </a:prstGeom>
          </p:spPr>
        </p:pic>
        <p:sp>
          <p:nvSpPr>
            <p:cNvPr id="19" name="正方形/長方形 18">
              <a:extLst>
                <a:ext uri="{FF2B5EF4-FFF2-40B4-BE49-F238E27FC236}">
                  <a16:creationId xmlns:a16="http://schemas.microsoft.com/office/drawing/2014/main" id="{7123A6AC-EB75-4053-8C9F-C279554285E5}"/>
                </a:ext>
              </a:extLst>
            </p:cNvPr>
            <p:cNvSpPr/>
            <p:nvPr/>
          </p:nvSpPr>
          <p:spPr>
            <a:xfrm>
              <a:off x="7208100" y="3891909"/>
              <a:ext cx="1107476" cy="974878"/>
            </a:xfrm>
            <a:prstGeom prst="rect">
              <a:avLst/>
            </a:prstGeom>
            <a:noFill/>
            <a:ln w="381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73E9DD9C-787E-4C7D-90A3-9762FE237959}"/>
                </a:ext>
              </a:extLst>
            </p:cNvPr>
            <p:cNvSpPr/>
            <p:nvPr/>
          </p:nvSpPr>
          <p:spPr>
            <a:xfrm>
              <a:off x="7597057" y="5101081"/>
              <a:ext cx="515283" cy="325894"/>
            </a:xfrm>
            <a:prstGeom prst="rect">
              <a:avLst/>
            </a:prstGeom>
            <a:noFill/>
            <a:ln w="381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70805DD-928B-4BBF-BEBD-7C983EE3235C}"/>
                </a:ext>
              </a:extLst>
            </p:cNvPr>
            <p:cNvSpPr/>
            <p:nvPr/>
          </p:nvSpPr>
          <p:spPr>
            <a:xfrm>
              <a:off x="6854133" y="4944358"/>
              <a:ext cx="353967" cy="252002"/>
            </a:xfrm>
            <a:prstGeom prst="rect">
              <a:avLst/>
            </a:prstGeom>
            <a:noFill/>
            <a:ln w="381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4491B631-D396-411F-ABBC-3D68444A4255}"/>
              </a:ext>
            </a:extLst>
          </p:cNvPr>
          <p:cNvSpPr txBox="1"/>
          <p:nvPr/>
        </p:nvSpPr>
        <p:spPr>
          <a:xfrm>
            <a:off x="5527060" y="1890568"/>
            <a:ext cx="4130675" cy="3108543"/>
          </a:xfrm>
          <a:prstGeom prst="rect">
            <a:avLst/>
          </a:prstGeom>
          <a:noFill/>
        </p:spPr>
        <p:txBody>
          <a:bodyPr wrap="square" rtlCol="0">
            <a:spAutoFit/>
          </a:bodyPr>
          <a:lstStyle/>
          <a:p>
            <a:r>
              <a:rPr kumimoji="1" lang="ja-JP" altLang="en-US" sz="1400" dirty="0">
                <a:solidFill>
                  <a:srgbClr val="FF0000"/>
                </a:solidFill>
                <a:latin typeface="BIZ UDゴシック" panose="020B0400000000000000" pitchFamily="49" charset="-128"/>
                <a:ea typeface="BIZ UDゴシック" panose="020B0400000000000000" pitchFamily="49" charset="-128"/>
              </a:rPr>
              <a:t>　具体的な取組として、</a:t>
            </a:r>
            <a:r>
              <a:rPr kumimoji="1" lang="en-US" altLang="ja-JP" sz="1400" dirty="0">
                <a:solidFill>
                  <a:srgbClr val="FF0000"/>
                </a:solidFill>
                <a:latin typeface="BIZ UDゴシック" panose="020B0400000000000000" pitchFamily="49" charset="-128"/>
                <a:ea typeface="BIZ UDゴシック" panose="020B0400000000000000" pitchFamily="49" charset="-128"/>
              </a:rPr>
              <a:t>CFP</a:t>
            </a:r>
            <a:r>
              <a:rPr kumimoji="1" lang="ja-JP" altLang="en-US" sz="1400" dirty="0">
                <a:solidFill>
                  <a:srgbClr val="FF0000"/>
                </a:solidFill>
                <a:latin typeface="BIZ UDゴシック" panose="020B0400000000000000" pitchFamily="49" charset="-128"/>
                <a:ea typeface="BIZ UDゴシック" panose="020B0400000000000000" pitchFamily="49" charset="-128"/>
              </a:rPr>
              <a:t>表示を希望する事業者等に対し、算定をはじめとした支援を行います。</a:t>
            </a:r>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400" dirty="0">
                <a:solidFill>
                  <a:srgbClr val="FF0000"/>
                </a:solidFill>
                <a:latin typeface="BIZ UDゴシック" panose="020B0400000000000000" pitchFamily="49" charset="-128"/>
                <a:ea typeface="BIZ UDゴシック" panose="020B0400000000000000" pitchFamily="49" charset="-128"/>
              </a:rPr>
              <a:t>　また、ポイント付与対象商品のＣＦＰ算定結果を大阪府ＨＰなどに掲載し、消費者が自身の脱炭素消費行動により、どのくらい脱炭素社会の実現に向けて寄与できているのかを表示します。</a:t>
            </a:r>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p:txBody>
      </p:sp>
      <p:pic>
        <p:nvPicPr>
          <p:cNvPr id="43" name="図 42">
            <a:extLst>
              <a:ext uri="{FF2B5EF4-FFF2-40B4-BE49-F238E27FC236}">
                <a16:creationId xmlns:a16="http://schemas.microsoft.com/office/drawing/2014/main" id="{6200CC7C-ABE2-404C-B0F2-D66F3E63132A}"/>
              </a:ext>
            </a:extLst>
          </p:cNvPr>
          <p:cNvPicPr>
            <a:picLocks noChangeAspect="1"/>
          </p:cNvPicPr>
          <p:nvPr/>
        </p:nvPicPr>
        <p:blipFill>
          <a:blip r:embed="rId4"/>
          <a:stretch>
            <a:fillRect/>
          </a:stretch>
        </p:blipFill>
        <p:spPr>
          <a:xfrm>
            <a:off x="6089404" y="3334102"/>
            <a:ext cx="3067654" cy="1943954"/>
          </a:xfrm>
          <a:prstGeom prst="rect">
            <a:avLst/>
          </a:prstGeom>
        </p:spPr>
      </p:pic>
      <p:pic>
        <p:nvPicPr>
          <p:cNvPr id="45" name="図 44">
            <a:extLst>
              <a:ext uri="{FF2B5EF4-FFF2-40B4-BE49-F238E27FC236}">
                <a16:creationId xmlns:a16="http://schemas.microsoft.com/office/drawing/2014/main" id="{353CCE75-8E8B-48AC-83C7-1F8571C2F3A1}"/>
              </a:ext>
            </a:extLst>
          </p:cNvPr>
          <p:cNvPicPr>
            <a:picLocks noChangeAspect="1"/>
          </p:cNvPicPr>
          <p:nvPr/>
        </p:nvPicPr>
        <p:blipFill>
          <a:blip r:embed="rId5"/>
          <a:stretch>
            <a:fillRect/>
          </a:stretch>
        </p:blipFill>
        <p:spPr>
          <a:xfrm>
            <a:off x="6093900" y="5164218"/>
            <a:ext cx="3105424" cy="2030849"/>
          </a:xfrm>
          <a:prstGeom prst="rect">
            <a:avLst/>
          </a:prstGeom>
        </p:spPr>
      </p:pic>
      <p:sp>
        <p:nvSpPr>
          <p:cNvPr id="46" name="スライド番号プレースホルダー 5">
            <a:extLst>
              <a:ext uri="{FF2B5EF4-FFF2-40B4-BE49-F238E27FC236}">
                <a16:creationId xmlns:a16="http://schemas.microsoft.com/office/drawing/2014/main" id="{4360FDAC-BB74-44FD-B8BB-B48EDF3CED62}"/>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24</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307490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AA5983-BD9A-685A-8841-B488BCB7073D}"/>
              </a:ext>
            </a:extLst>
          </p:cNvPr>
          <p:cNvSpPr>
            <a:spLocks noGrp="1"/>
          </p:cNvSpPr>
          <p:nvPr>
            <p:ph type="ctrTitle" idx="4294967295"/>
          </p:nvPr>
        </p:nvSpPr>
        <p:spPr>
          <a:xfrm>
            <a:off x="1079700" y="576469"/>
            <a:ext cx="8280000" cy="739087"/>
          </a:xfrm>
        </p:spPr>
        <p:txBody>
          <a:bodyPr>
            <a:noAutofit/>
          </a:bodyPr>
          <a:lstStyle/>
          <a:p>
            <a:pPr algn="ctr">
              <a:lnSpc>
                <a:spcPct val="120000"/>
              </a:lnSpc>
            </a:pPr>
            <a:r>
              <a:rPr kumimoji="1" lang="ja-JP" altLang="en-US" sz="2400"/>
              <a:t>目　次</a:t>
            </a:r>
          </a:p>
        </p:txBody>
      </p:sp>
      <p:sp>
        <p:nvSpPr>
          <p:cNvPr id="3" name="タイトル 1">
            <a:extLst>
              <a:ext uri="{FF2B5EF4-FFF2-40B4-BE49-F238E27FC236}">
                <a16:creationId xmlns:a16="http://schemas.microsoft.com/office/drawing/2014/main" id="{77EB3C19-7010-EC84-7E6C-FEA563D67F1E}"/>
              </a:ext>
            </a:extLst>
          </p:cNvPr>
          <p:cNvSpPr txBox="1">
            <a:spLocks/>
          </p:cNvSpPr>
          <p:nvPr/>
        </p:nvSpPr>
        <p:spPr>
          <a:xfrm>
            <a:off x="1079700" y="1660231"/>
            <a:ext cx="8280000" cy="4884407"/>
          </a:xfrm>
          <a:prstGeom prst="rect">
            <a:avLst/>
          </a:prstGeom>
          <a:solidFill>
            <a:srgbClr val="D1F3FF"/>
          </a:solidFill>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BIZ UDゴシック" panose="020B0400000000000000" pitchFamily="49" charset="-128"/>
                <a:ea typeface="BIZ UDゴシック" panose="020B0400000000000000" pitchFamily="49" charset="-128"/>
                <a:cs typeface="+mj-cs"/>
              </a:defRPr>
            </a:lvl1pPr>
          </a:lstStyle>
          <a:p>
            <a:pPr defTabSz="1011238">
              <a:lnSpc>
                <a:spcPct val="150000"/>
              </a:lnSpc>
            </a:pPr>
            <a:r>
              <a:rPr lang="ja-JP" altLang="en-US" sz="1400" b="1" kern="100" dirty="0">
                <a:effectLst/>
                <a:latin typeface="BIZ UDゴシック" panose="020B0400000000000000" pitchFamily="49" charset="-128"/>
                <a:ea typeface="BIZ UDゴシック" panose="020B0400000000000000" pitchFamily="49" charset="-128"/>
              </a:rPr>
              <a:t>第１部　おおさか</a:t>
            </a:r>
            <a:r>
              <a:rPr lang="en-US" altLang="ja-JP" sz="1400" b="1" kern="100" dirty="0">
                <a:effectLst/>
                <a:latin typeface="BIZ UDゴシック" panose="020B0400000000000000" pitchFamily="49" charset="-128"/>
                <a:ea typeface="BIZ UDゴシック" panose="020B0400000000000000" pitchFamily="49" charset="-128"/>
              </a:rPr>
              <a:t>CO₂CO₂</a:t>
            </a:r>
            <a:r>
              <a:rPr lang="ja-JP" altLang="en-US" sz="1400" b="1" kern="100" dirty="0">
                <a:effectLst/>
                <a:latin typeface="BIZ UDゴシック" panose="020B0400000000000000" pitchFamily="49" charset="-128"/>
                <a:ea typeface="BIZ UDゴシック" panose="020B0400000000000000" pitchFamily="49" charset="-128"/>
              </a:rPr>
              <a:t>ポイント＋のすすめ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3</a:t>
            </a:r>
          </a:p>
          <a:p>
            <a:pPr marL="180000">
              <a:lnSpc>
                <a:spcPct val="150000"/>
              </a:lnSpc>
            </a:pPr>
            <a:r>
              <a:rPr lang="en-US" altLang="ja-JP" sz="1400" dirty="0"/>
              <a:t>(1) </a:t>
            </a:r>
            <a:r>
              <a:rPr lang="ja-JP" altLang="en-US" sz="1400" dirty="0"/>
              <a:t>求められる脱炭素型ライフスタイルへの変革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4</a:t>
            </a:r>
            <a:endParaRPr lang="en-US" altLang="ja-JP" sz="1400" dirty="0"/>
          </a:p>
          <a:p>
            <a:pPr marL="180000">
              <a:lnSpc>
                <a:spcPct val="150000"/>
              </a:lnSpc>
            </a:pPr>
            <a:r>
              <a:rPr lang="en-US" altLang="ja-JP" sz="1400" dirty="0"/>
              <a:t>(2)</a:t>
            </a:r>
            <a:r>
              <a:rPr lang="ja-JP" altLang="en-US" sz="1400" dirty="0"/>
              <a:t>おおさか</a:t>
            </a:r>
            <a:r>
              <a:rPr lang="en-US" altLang="ja-JP" sz="1400" dirty="0"/>
              <a:t>CO₂CO₂</a:t>
            </a:r>
            <a:r>
              <a:rPr lang="ja-JP" altLang="en-US" sz="1400" dirty="0"/>
              <a:t>ポイント＋とは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5</a:t>
            </a:r>
            <a:endParaRPr lang="en-US" altLang="ja-JP" sz="1400" dirty="0"/>
          </a:p>
          <a:p>
            <a:pPr marL="180000">
              <a:lnSpc>
                <a:spcPct val="150000"/>
              </a:lnSpc>
            </a:pPr>
            <a:r>
              <a:rPr lang="en-US" altLang="ja-JP" sz="1400" dirty="0"/>
              <a:t>(3)</a:t>
            </a:r>
            <a:r>
              <a:rPr lang="ja-JP" altLang="en-US" sz="1400" dirty="0"/>
              <a:t>おおさか</a:t>
            </a:r>
            <a:r>
              <a:rPr lang="en-US" altLang="ja-JP" sz="1400" dirty="0"/>
              <a:t>CO₂CO₂</a:t>
            </a:r>
            <a:r>
              <a:rPr lang="ja-JP" altLang="en-US" sz="1400" dirty="0"/>
              <a:t>ポイント＋付与に取り組むメリット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6</a:t>
            </a:r>
          </a:p>
          <a:p>
            <a:pPr marL="180000">
              <a:lnSpc>
                <a:spcPct val="150000"/>
              </a:lnSpc>
            </a:pPr>
            <a:r>
              <a:rPr lang="en-US" altLang="ja-JP" sz="1400" dirty="0"/>
              <a:t>(4</a:t>
            </a:r>
            <a:r>
              <a:rPr lang="ja-JP" altLang="en-US" sz="1400" dirty="0"/>
              <a:t>おおさか</a:t>
            </a:r>
            <a:r>
              <a:rPr lang="en-US" altLang="ja-JP" sz="1400" dirty="0"/>
              <a:t>CO₂CO₂</a:t>
            </a:r>
            <a:r>
              <a:rPr lang="ja-JP" altLang="en-US" sz="1400" dirty="0"/>
              <a:t>ポイント＋付与に取り組むにあたってのコストについて</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10</a:t>
            </a:r>
            <a:endParaRPr lang="en-US" altLang="ja-JP" sz="1400" dirty="0"/>
          </a:p>
          <a:p>
            <a:pPr>
              <a:lnSpc>
                <a:spcPct val="150000"/>
              </a:lnSpc>
            </a:pPr>
            <a:r>
              <a:rPr lang="ja-JP" altLang="en-US" sz="1400" b="1" kern="100" dirty="0">
                <a:effectLst/>
                <a:latin typeface="BIZ UDゴシック" panose="020B0400000000000000" pitchFamily="49" charset="-128"/>
                <a:ea typeface="BIZ UDゴシック" panose="020B0400000000000000" pitchFamily="49" charset="-128"/>
              </a:rPr>
              <a:t>第２部　</a:t>
            </a:r>
            <a:r>
              <a:rPr lang="ja-JP" altLang="en-US" sz="1400" b="1" dirty="0"/>
              <a:t>おおさか</a:t>
            </a:r>
            <a:r>
              <a:rPr lang="en-US" altLang="ja-JP" sz="1400" b="1" dirty="0"/>
              <a:t>CO₂CO₂</a:t>
            </a:r>
            <a:r>
              <a:rPr lang="ja-JP" altLang="en-US" sz="1400" b="1" dirty="0"/>
              <a:t>ポイント</a:t>
            </a:r>
            <a:r>
              <a:rPr lang="ja-JP" altLang="en-US" sz="1400" b="1" kern="100" dirty="0">
                <a:effectLst/>
                <a:latin typeface="BIZ UDゴシック" panose="020B0400000000000000" pitchFamily="49" charset="-128"/>
                <a:ea typeface="BIZ UDゴシック" panose="020B0400000000000000" pitchFamily="49" charset="-128"/>
              </a:rPr>
              <a:t>＋付与に取組むにあたって</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t>11</a:t>
            </a:r>
            <a:endParaRPr lang="en-US" altLang="ja-JP" sz="1400" b="1" kern="100" dirty="0">
              <a:effectLst/>
              <a:latin typeface="BIZ UDゴシック" panose="020B0400000000000000" pitchFamily="49" charset="-128"/>
              <a:ea typeface="BIZ UDゴシック" panose="020B0400000000000000" pitchFamily="49" charset="-128"/>
            </a:endParaRPr>
          </a:p>
          <a:p>
            <a:pPr>
              <a:lnSpc>
                <a:spcPct val="150000"/>
              </a:lnSpc>
            </a:pPr>
            <a:r>
              <a:rPr lang="ja-JP" altLang="en-US" sz="1400" b="1" kern="100" dirty="0"/>
              <a:t>　</a:t>
            </a:r>
            <a:r>
              <a:rPr lang="en-US" altLang="ja-JP" sz="1400" dirty="0"/>
              <a:t>(1)</a:t>
            </a:r>
            <a:r>
              <a:rPr lang="ja-JP" altLang="en-US" sz="1400" dirty="0"/>
              <a:t>おおさか</a:t>
            </a:r>
            <a:r>
              <a:rPr lang="en-US" altLang="ja-JP" sz="1400" dirty="0"/>
              <a:t>CO₂CO₂</a:t>
            </a:r>
            <a:r>
              <a:rPr lang="ja-JP" altLang="en-US" sz="1400" dirty="0"/>
              <a:t>ポイント＋付与の開始までの流れ </a:t>
            </a:r>
            <a:r>
              <a:rPr lang="en-US" altLang="ja-JP" sz="1400" b="1" kern="100" dirty="0">
                <a:effectLst/>
                <a:latin typeface="BIZ UDゴシック" panose="020B0400000000000000" pitchFamily="49" charset="-128"/>
                <a:ea typeface="BIZ UDゴシック" panose="020B0400000000000000" pitchFamily="49" charset="-128"/>
              </a:rPr>
              <a:t>………………………………………………  12</a:t>
            </a:r>
            <a:endParaRPr lang="en-US" altLang="ja-JP" sz="1400" dirty="0"/>
          </a:p>
          <a:p>
            <a:pPr marL="180000">
              <a:lnSpc>
                <a:spcPct val="150000"/>
              </a:lnSpc>
            </a:pPr>
            <a:r>
              <a:rPr lang="en-US" altLang="ja-JP" sz="1400" dirty="0"/>
              <a:t>(2)</a:t>
            </a:r>
            <a:r>
              <a:rPr lang="ja-JP" altLang="en-US" sz="1400" dirty="0"/>
              <a:t>おおさか</a:t>
            </a:r>
            <a:r>
              <a:rPr lang="en-US" altLang="ja-JP" sz="1400" dirty="0"/>
              <a:t>CO₂CO₂</a:t>
            </a:r>
            <a:r>
              <a:rPr lang="ja-JP" altLang="en-US" sz="1400" dirty="0"/>
              <a:t>ポイント＋付与の対象商品・サービスの考え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t>13</a:t>
            </a:r>
            <a:endParaRPr lang="en-US" altLang="ja-JP" sz="1400" dirty="0"/>
          </a:p>
          <a:p>
            <a:pPr marL="180000">
              <a:lnSpc>
                <a:spcPct val="150000"/>
              </a:lnSpc>
            </a:pPr>
            <a:r>
              <a:rPr lang="en-US" altLang="ja-JP" sz="1400" dirty="0"/>
              <a:t>(3)</a:t>
            </a:r>
            <a:r>
              <a:rPr lang="ja-JP" altLang="en-US" sz="1400" dirty="0"/>
              <a:t> 効果的な周知・啓発方法</a:t>
            </a:r>
            <a:r>
              <a:rPr lang="en-US" altLang="ja-JP" sz="1400" dirty="0"/>
              <a:t>【</a:t>
            </a:r>
            <a:r>
              <a:rPr lang="ja-JP" altLang="en-US" sz="1400" dirty="0"/>
              <a:t>消費者</a:t>
            </a:r>
            <a:r>
              <a:rPr lang="en-US" altLang="ja-JP" sz="1400" dirty="0"/>
              <a:t>】</a:t>
            </a:r>
            <a:r>
              <a:rPr lang="ja-JP" altLang="en-US" sz="1400" dirty="0"/>
              <a:t>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t>14</a:t>
            </a:r>
            <a:endParaRPr lang="en-US" altLang="ja-JP" sz="1400" dirty="0"/>
          </a:p>
          <a:p>
            <a:pPr marL="180000">
              <a:lnSpc>
                <a:spcPct val="150000"/>
              </a:lnSpc>
            </a:pPr>
            <a:r>
              <a:rPr lang="en-US" altLang="ja-JP" sz="1400" dirty="0"/>
              <a:t>(4)</a:t>
            </a:r>
            <a:r>
              <a:rPr lang="ja-JP" altLang="en-US" sz="1400" dirty="0"/>
              <a:t> 効果的な周知・啓発方法</a:t>
            </a:r>
            <a:r>
              <a:rPr lang="en-US" altLang="ja-JP" sz="1400" dirty="0"/>
              <a:t>【</a:t>
            </a:r>
            <a:r>
              <a:rPr lang="ja-JP" altLang="en-US" sz="1400" dirty="0"/>
              <a:t>従業員</a:t>
            </a:r>
            <a:r>
              <a:rPr lang="en-US" altLang="ja-JP" sz="1400" dirty="0"/>
              <a:t>】</a:t>
            </a:r>
            <a:r>
              <a:rPr lang="ja-JP" altLang="en-US" sz="1400" dirty="0"/>
              <a:t>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t>15</a:t>
            </a:r>
            <a:endParaRPr lang="en-US" altLang="ja-JP" sz="1400" dirty="0"/>
          </a:p>
          <a:p>
            <a:pPr marL="180000">
              <a:lnSpc>
                <a:spcPct val="150000"/>
              </a:lnSpc>
            </a:pPr>
            <a:r>
              <a:rPr lang="en-US" altLang="ja-JP" sz="1400" dirty="0"/>
              <a:t>(5)</a:t>
            </a:r>
            <a:r>
              <a:rPr lang="ja-JP" altLang="en-US" sz="1400" dirty="0"/>
              <a:t>おおさか</a:t>
            </a:r>
            <a:r>
              <a:rPr lang="en-US" altLang="ja-JP" sz="1400" dirty="0"/>
              <a:t>CO₂CO₂</a:t>
            </a:r>
            <a:r>
              <a:rPr lang="ja-JP" altLang="en-US" sz="1400" dirty="0"/>
              <a:t>ポイント＋名称・ロゴマーク等の使用にあたって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18</a:t>
            </a:r>
            <a:endParaRPr lang="en-US" altLang="ja-JP" sz="1400" dirty="0"/>
          </a:p>
          <a:p>
            <a:pPr marL="180000">
              <a:lnSpc>
                <a:spcPct val="150000"/>
              </a:lnSpc>
            </a:pPr>
            <a:r>
              <a:rPr lang="en-US" altLang="ja-JP" sz="1400" dirty="0"/>
              <a:t>(6)</a:t>
            </a:r>
            <a:r>
              <a:rPr lang="ja-JP" altLang="en-US" sz="1400" dirty="0"/>
              <a:t> 留意事項について</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19</a:t>
            </a:r>
            <a:endParaRPr lang="en-US" altLang="ja-JP" sz="1400" dirty="0"/>
          </a:p>
          <a:p>
            <a:pPr>
              <a:lnSpc>
                <a:spcPct val="150000"/>
              </a:lnSpc>
            </a:pPr>
            <a:r>
              <a:rPr lang="ja-JP" altLang="ja-JP" sz="1400" b="1" kern="100" dirty="0">
                <a:effectLst/>
                <a:latin typeface="BIZ UDゴシック" panose="020B0400000000000000" pitchFamily="49" charset="-128"/>
                <a:ea typeface="BIZ UDゴシック" panose="020B0400000000000000" pitchFamily="49" charset="-128"/>
              </a:rPr>
              <a:t>第３部</a:t>
            </a:r>
            <a:r>
              <a:rPr lang="ja-JP" altLang="en-US" sz="1400" b="1" kern="100" dirty="0">
                <a:effectLst/>
                <a:latin typeface="BIZ UDゴシック" panose="020B0400000000000000" pitchFamily="49" charset="-128"/>
                <a:ea typeface="BIZ UDゴシック" panose="020B0400000000000000" pitchFamily="49" charset="-128"/>
              </a:rPr>
              <a:t>　今後の</a:t>
            </a:r>
            <a:r>
              <a:rPr lang="ja-JP" altLang="en-US" sz="1400" b="1" dirty="0"/>
              <a:t>おおさか</a:t>
            </a:r>
            <a:r>
              <a:rPr lang="en-US" altLang="ja-JP" sz="1400" b="1" dirty="0"/>
              <a:t>CO₂CO₂</a:t>
            </a:r>
            <a:r>
              <a:rPr lang="ja-JP" altLang="en-US" sz="1400" b="1" dirty="0"/>
              <a:t>ポイント</a:t>
            </a:r>
            <a:r>
              <a:rPr lang="ja-JP" altLang="en-US" sz="1400" b="1" kern="100" dirty="0">
                <a:effectLst/>
                <a:latin typeface="BIZ UDゴシック" panose="020B0400000000000000" pitchFamily="49" charset="-128"/>
                <a:ea typeface="BIZ UDゴシック" panose="020B0400000000000000" pitchFamily="49" charset="-128"/>
              </a:rPr>
              <a:t>＋の展開に向けて</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t>20</a:t>
            </a:r>
            <a:endParaRPr lang="en-US" altLang="ja-JP" sz="1400" dirty="0"/>
          </a:p>
          <a:p>
            <a:pPr>
              <a:lnSpc>
                <a:spcPct val="150000"/>
              </a:lnSpc>
            </a:pPr>
            <a:r>
              <a:rPr lang="ja-JP" altLang="en-US" sz="1400" b="1" kern="100" dirty="0">
                <a:effectLst/>
                <a:latin typeface="BIZ UDゴシック" panose="020B0400000000000000" pitchFamily="49" charset="-128"/>
                <a:ea typeface="BIZ UDゴシック" panose="020B0400000000000000" pitchFamily="49" charset="-128"/>
              </a:rPr>
              <a:t>第４部　</a:t>
            </a:r>
            <a:r>
              <a:rPr lang="ja-JP" altLang="en-US" sz="1400" b="1" dirty="0"/>
              <a:t>おおさか</a:t>
            </a:r>
            <a:r>
              <a:rPr lang="en-US" altLang="ja-JP" sz="1400" b="1" dirty="0"/>
              <a:t>CO₂CO₂</a:t>
            </a:r>
            <a:r>
              <a:rPr lang="ja-JP" altLang="en-US" sz="1400" b="1" dirty="0"/>
              <a:t>ポイント</a:t>
            </a:r>
            <a:r>
              <a:rPr lang="ja-JP" altLang="en-US" sz="1400" b="1" kern="100" dirty="0">
                <a:effectLst/>
                <a:latin typeface="BIZ UDゴシック" panose="020B0400000000000000" pitchFamily="49" charset="-128"/>
                <a:ea typeface="BIZ UDゴシック" panose="020B0400000000000000" pitchFamily="49" charset="-128"/>
              </a:rPr>
              <a:t>＋</a:t>
            </a:r>
            <a:r>
              <a:rPr lang="ja-JP" altLang="ja-JP" sz="1400" b="1" kern="100" dirty="0">
                <a:effectLst/>
                <a:latin typeface="BIZ UDゴシック" panose="020B0400000000000000" pitchFamily="49" charset="-128"/>
                <a:ea typeface="BIZ UDゴシック" panose="020B0400000000000000" pitchFamily="49" charset="-128"/>
              </a:rPr>
              <a:t>付与の実施事業者の事例紹</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別紙</a:t>
            </a:r>
            <a:endParaRPr lang="en-US" altLang="ja-JP" sz="1400" b="1" kern="100" dirty="0">
              <a:effectLst/>
              <a:latin typeface="BIZ UDゴシック" panose="020B0400000000000000" pitchFamily="49" charset="-128"/>
              <a:ea typeface="BIZ UDゴシック" panose="020B0400000000000000" pitchFamily="49" charset="-128"/>
            </a:endParaRPr>
          </a:p>
        </p:txBody>
      </p:sp>
      <p:sp>
        <p:nvSpPr>
          <p:cNvPr id="6" name="スライド番号プレースホルダー 5">
            <a:extLst>
              <a:ext uri="{FF2B5EF4-FFF2-40B4-BE49-F238E27FC236}">
                <a16:creationId xmlns:a16="http://schemas.microsoft.com/office/drawing/2014/main" id="{3AF6DCB4-8113-4A35-98DA-044DC9C306DF}"/>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2</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287211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5E4593-87FE-F950-D22F-E5515BC7D2EE}"/>
              </a:ext>
            </a:extLst>
          </p:cNvPr>
          <p:cNvSpPr txBox="1"/>
          <p:nvPr/>
        </p:nvSpPr>
        <p:spPr>
          <a:xfrm>
            <a:off x="883421" y="2469403"/>
            <a:ext cx="8865064" cy="1792991"/>
          </a:xfrm>
          <a:prstGeom prst="rect">
            <a:avLst/>
          </a:prstGeom>
          <a:noFill/>
        </p:spPr>
        <p:txBody>
          <a:bodyPr wrap="square">
            <a:spAutoFit/>
          </a:bodyPr>
          <a:lstStyle/>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第１部</a:t>
            </a:r>
            <a:endParaRPr lang="en-US" altLang="ja-JP" sz="4000" b="1" kern="100" dirty="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おおさか</a:t>
            </a:r>
            <a:r>
              <a:rPr lang="en-US" altLang="ja-JP" sz="4000" b="1" kern="100" dirty="0">
                <a:effectLst/>
                <a:latin typeface="BIZ UDゴシック" panose="020B0400000000000000" pitchFamily="49" charset="-128"/>
                <a:ea typeface="BIZ UDゴシック" panose="020B0400000000000000" pitchFamily="49" charset="-128"/>
              </a:rPr>
              <a:t>CO₂CO₂</a:t>
            </a:r>
            <a:r>
              <a:rPr lang="ja-JP" altLang="en-US" sz="4000" b="1" kern="100" dirty="0">
                <a:effectLst/>
                <a:latin typeface="BIZ UDゴシック" panose="020B0400000000000000" pitchFamily="49" charset="-128"/>
                <a:ea typeface="BIZ UDゴシック" panose="020B0400000000000000" pitchFamily="49" charset="-128"/>
              </a:rPr>
              <a:t>ポイント＋のすすめ</a:t>
            </a:r>
          </a:p>
        </p:txBody>
      </p:sp>
      <p:sp>
        <p:nvSpPr>
          <p:cNvPr id="4" name="スライド番号プレースホルダー 5">
            <a:extLst>
              <a:ext uri="{FF2B5EF4-FFF2-40B4-BE49-F238E27FC236}">
                <a16:creationId xmlns:a16="http://schemas.microsoft.com/office/drawing/2014/main" id="{1A4F0393-DEB1-74D8-8426-0D1CB26FF16D}"/>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3</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31844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a:t>(1) </a:t>
            </a:r>
            <a:r>
              <a:rPr lang="ja-JP" altLang="en-US"/>
              <a:t>求められる脱炭素型ライフスタイルへの変革</a:t>
            </a: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550268" y="1118683"/>
            <a:ext cx="9332224" cy="2569740"/>
          </a:xfrm>
        </p:spPr>
        <p:txBody>
          <a:bodyPr>
            <a:noAutofit/>
          </a:bodyPr>
          <a:lstStyle/>
          <a:p>
            <a:pPr algn="just">
              <a:lnSpc>
                <a:spcPts val="2000"/>
              </a:lnSpc>
              <a:spcBef>
                <a:spcPts val="0"/>
              </a:spcBef>
            </a:pPr>
            <a:r>
              <a:rPr lang="ja-JP" altLang="en-US" sz="1400"/>
              <a:t>　世界各地において、記録的な猛暑や頻発する豪雨災害といった気候変動による影響が顕在化し、脱炭素・カーボンニュートラルの実現が不可欠となる中、世界中で取組が進められています。</a:t>
            </a:r>
            <a:endParaRPr lang="en-US" altLang="ja-JP" sz="1400"/>
          </a:p>
          <a:p>
            <a:pPr algn="just">
              <a:lnSpc>
                <a:spcPts val="2000"/>
              </a:lnSpc>
              <a:spcBef>
                <a:spcPts val="0"/>
              </a:spcBef>
            </a:pPr>
            <a:r>
              <a:rPr lang="ja-JP" altLang="en-US" sz="1400"/>
              <a:t>　衣食住や余暇の過ごし方など私たちのライフスタイルを支えるすべての商品やサービスは、エネルギーや資源を使って製造・提供され、その過程で地球温暖化の原因となる</a:t>
            </a:r>
            <a:r>
              <a:rPr lang="en-US" altLang="ja-JP" sz="1400"/>
              <a:t>CO</a:t>
            </a:r>
            <a:r>
              <a:rPr lang="en-US" altLang="ja-JP" sz="1400" baseline="-25000"/>
              <a:t>2</a:t>
            </a:r>
            <a:r>
              <a:rPr lang="ja-JP" altLang="en-US" sz="1400"/>
              <a:t>を排出しています。そのため、人々が商品やサービスの選び方を変えていくことが、</a:t>
            </a:r>
            <a:r>
              <a:rPr lang="en-US" altLang="ja-JP" sz="1400"/>
              <a:t>CO</a:t>
            </a:r>
            <a:r>
              <a:rPr lang="en-US" altLang="ja-JP" sz="1400" baseline="-25000"/>
              <a:t>2</a:t>
            </a:r>
            <a:r>
              <a:rPr lang="ja-JP" altLang="en-US" sz="1400"/>
              <a:t>排出量の削減につながります。</a:t>
            </a:r>
            <a:endParaRPr lang="en-US" altLang="ja-JP" sz="1400"/>
          </a:p>
          <a:p>
            <a:pPr algn="just">
              <a:lnSpc>
                <a:spcPts val="2000"/>
              </a:lnSpc>
              <a:spcBef>
                <a:spcPts val="0"/>
              </a:spcBef>
            </a:pPr>
            <a:r>
              <a:rPr lang="ja-JP" altLang="en-US" sz="1400"/>
              <a:t>　例えば、地産地消を意識して食材を選ぶこと、リユースの服や省エネ性能が高い家電製品を買うこと、自家用車から鉄道に移動手段を変えること等々。府民、事業者などあらゆる主体が一体となり、日常的な消費行動を脱炭素型に変えていくことが極めて重要です。</a:t>
            </a:r>
            <a:endParaRPr lang="en-US" altLang="ja-JP" sz="1400"/>
          </a:p>
          <a:p>
            <a:pPr algn="just">
              <a:lnSpc>
                <a:spcPts val="2000"/>
              </a:lnSpc>
              <a:spcBef>
                <a:spcPts val="0"/>
              </a:spcBef>
            </a:pPr>
            <a:r>
              <a:rPr lang="ja-JP" altLang="en-US" sz="1400" b="0" i="0">
                <a:effectLst/>
                <a:latin typeface="Open Sans" panose="020B0606030504020204" pitchFamily="34" charset="0"/>
              </a:rPr>
              <a:t>　社会全体での「脱炭素型ライフスタイル」への変革に向けて、企業にはそれを後押し・貢献することが期待されて</a:t>
            </a:r>
            <a:r>
              <a:rPr lang="ja-JP" altLang="en-US" sz="1400"/>
              <a:t>います。</a:t>
            </a:r>
            <a:endParaRPr lang="en-US" altLang="ja-JP" sz="1400"/>
          </a:p>
        </p:txBody>
      </p:sp>
      <p:grpSp>
        <p:nvGrpSpPr>
          <p:cNvPr id="14" name="グループ化 13">
            <a:extLst>
              <a:ext uri="{FF2B5EF4-FFF2-40B4-BE49-F238E27FC236}">
                <a16:creationId xmlns:a16="http://schemas.microsoft.com/office/drawing/2014/main" id="{80F1CF83-D91C-1CE0-9AAF-C835A0435303}"/>
              </a:ext>
            </a:extLst>
          </p:cNvPr>
          <p:cNvGrpSpPr/>
          <p:nvPr/>
        </p:nvGrpSpPr>
        <p:grpSpPr>
          <a:xfrm>
            <a:off x="2470498" y="3688423"/>
            <a:ext cx="5491763" cy="3871252"/>
            <a:chOff x="4934664" y="3506686"/>
            <a:chExt cx="4933236" cy="3741422"/>
          </a:xfrm>
        </p:grpSpPr>
        <p:pic>
          <p:nvPicPr>
            <p:cNvPr id="1028" name="Picture 4" descr="2030年の絵姿">
              <a:extLst>
                <a:ext uri="{FF2B5EF4-FFF2-40B4-BE49-F238E27FC236}">
                  <a16:creationId xmlns:a16="http://schemas.microsoft.com/office/drawing/2014/main" id="{938C1D28-4BEA-D5EB-51E7-565B17EFB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664" y="3506686"/>
              <a:ext cx="4933236" cy="350787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D501ADB2-212D-1886-5162-E6E43FE14378}"/>
                </a:ext>
              </a:extLst>
            </p:cNvPr>
            <p:cNvSpPr txBox="1"/>
            <p:nvPr/>
          </p:nvSpPr>
          <p:spPr>
            <a:xfrm>
              <a:off x="7258050" y="7001887"/>
              <a:ext cx="2609850" cy="246221"/>
            </a:xfrm>
            <a:prstGeom prst="rect">
              <a:avLst/>
            </a:prstGeom>
            <a:noFill/>
          </p:spPr>
          <p:txBody>
            <a:bodyPr wrap="square">
              <a:spAutoFit/>
            </a:bodyPr>
            <a:lstStyle/>
            <a:p>
              <a:pPr algn="r"/>
              <a:r>
                <a:rPr lang="ja-JP" altLang="en-US" sz="1000">
                  <a:latin typeface="BIZ UDゴシック" panose="020B0400000000000000" pitchFamily="49" charset="-128"/>
                  <a:ea typeface="BIZ UDゴシック" panose="020B0400000000000000" pitchFamily="49" charset="-128"/>
                </a:rPr>
                <a:t>資料：環境省資料</a:t>
              </a:r>
            </a:p>
          </p:txBody>
        </p:sp>
      </p:grpSp>
      <p:sp>
        <p:nvSpPr>
          <p:cNvPr id="4" name="スライド番号プレースホルダー 5">
            <a:extLst>
              <a:ext uri="{FF2B5EF4-FFF2-40B4-BE49-F238E27FC236}">
                <a16:creationId xmlns:a16="http://schemas.microsoft.com/office/drawing/2014/main" id="{2EAF619D-8239-01C3-83F0-F5ED8CA91DE3}"/>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4</a:t>
            </a:fld>
            <a:endParaRPr kumimoji="1" lang="ja-JP" altLang="en-US" b="1">
              <a:solidFill>
                <a:schemeClr val="tx1">
                  <a:lumMod val="50000"/>
                  <a:lumOff val="50000"/>
                </a:schemeClr>
              </a:solidFill>
            </a:endParaRPr>
          </a:p>
        </p:txBody>
      </p:sp>
    </p:spTree>
    <p:extLst>
      <p:ext uri="{BB962C8B-B14F-4D97-AF65-F5344CB8AC3E}">
        <p14:creationId xmlns:p14="http://schemas.microsoft.com/office/powerpoint/2010/main" val="312587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(2)</a:t>
            </a:r>
            <a:r>
              <a:rPr lang="ja-JP" altLang="en-US" dirty="0"/>
              <a:t> おおさか</a:t>
            </a:r>
            <a:r>
              <a:rPr lang="en-US" altLang="ja-JP" dirty="0"/>
              <a:t>CO₂CO₂</a:t>
            </a:r>
            <a:r>
              <a:rPr lang="ja-JP" altLang="en-US" dirty="0"/>
              <a:t>ポイント＋とは</a:t>
            </a:r>
            <a:endParaRPr lang="ja-JP" altLang="en-US" dirty="0">
              <a:solidFill>
                <a:srgbClr val="FF0000"/>
              </a:solidFill>
              <a:highlight>
                <a:srgbClr val="FFFF00"/>
              </a:highlight>
            </a:endParaRP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387206" y="1091230"/>
            <a:ext cx="9658348" cy="3192902"/>
          </a:xfrm>
        </p:spPr>
        <p:txBody>
          <a:bodyPr>
            <a:noAutofit/>
          </a:bodyPr>
          <a:lstStyle/>
          <a:p>
            <a:pPr algn="just">
              <a:lnSpc>
                <a:spcPts val="2000"/>
              </a:lnSpc>
              <a:spcBef>
                <a:spcPts val="0"/>
              </a:spcBef>
            </a:pPr>
            <a:r>
              <a:rPr lang="ja-JP" altLang="en-US" sz="1400" dirty="0">
                <a:latin typeface="Open Sans" panose="020B0606030504020204" pitchFamily="34" charset="0"/>
              </a:rPr>
              <a:t>　</a:t>
            </a:r>
            <a:r>
              <a:rPr lang="ja-JP" altLang="en-US" sz="1400" dirty="0"/>
              <a:t>おおさか</a:t>
            </a:r>
            <a:r>
              <a:rPr lang="en-US" altLang="ja-JP" sz="1400" dirty="0"/>
              <a:t>CO₂CO₂</a:t>
            </a:r>
            <a:r>
              <a:rPr lang="ja-JP" altLang="en-US" sz="1400" dirty="0"/>
              <a:t>ポイント＋とは、通常商品等と比較して</a:t>
            </a:r>
            <a:r>
              <a:rPr lang="en-US" altLang="ja-JP" sz="1400" dirty="0"/>
              <a:t>CO</a:t>
            </a:r>
            <a:r>
              <a:rPr lang="en-US" altLang="ja-JP" sz="1400" baseline="-25000" dirty="0"/>
              <a:t>2</a:t>
            </a:r>
            <a:r>
              <a:rPr lang="ja-JP" altLang="en-US" sz="1400" dirty="0"/>
              <a:t>排出量の少ない商品・サービスを購入した消費者に対して付与するポイントの総称です。</a:t>
            </a:r>
            <a:endParaRPr lang="en-US" altLang="ja-JP" sz="1400" b="0" i="0" dirty="0">
              <a:effectLst/>
              <a:latin typeface="Open Sans" panose="020B0606030504020204" pitchFamily="34" charset="0"/>
            </a:endParaRPr>
          </a:p>
          <a:p>
            <a:pPr algn="just">
              <a:lnSpc>
                <a:spcPts val="2000"/>
              </a:lnSpc>
              <a:spcBef>
                <a:spcPts val="0"/>
              </a:spcBef>
            </a:pPr>
            <a:r>
              <a:rPr lang="ja-JP" altLang="en-US" sz="1400" b="0" i="0" dirty="0">
                <a:effectLst/>
                <a:latin typeface="Open Sans" panose="020B0606030504020204" pitchFamily="34" charset="0"/>
              </a:rPr>
              <a:t>　脱炭素型ライフスタイルへの変革に向けては</a:t>
            </a:r>
            <a:r>
              <a:rPr lang="ja-JP" altLang="en-US" sz="1400" dirty="0"/>
              <a:t>、それらの商品・サービスがより多くの消費者に認知され、選択・購入される必要があり、効果的な情報発信</a:t>
            </a:r>
            <a:r>
              <a:rPr lang="en-US" altLang="ja-JP" sz="1400" dirty="0"/>
              <a:t>(</a:t>
            </a:r>
            <a:r>
              <a:rPr lang="ja-JP" altLang="en-US" sz="1400" dirty="0"/>
              <a:t>気づき、ナッジ</a:t>
            </a:r>
            <a:r>
              <a:rPr lang="en-US" altLang="ja-JP" sz="1400" dirty="0"/>
              <a:t>)</a:t>
            </a:r>
            <a:r>
              <a:rPr lang="ja-JP" altLang="en-US" sz="1400" dirty="0"/>
              <a:t>と合わせた経済的インセンティブの付与</a:t>
            </a:r>
            <a:r>
              <a:rPr lang="en-US" altLang="ja-JP" sz="1400" dirty="0"/>
              <a:t>(</a:t>
            </a:r>
            <a:r>
              <a:rPr lang="ja-JP" altLang="en-US" sz="1400" dirty="0"/>
              <a:t>ポイント付与</a:t>
            </a:r>
            <a:r>
              <a:rPr lang="en-US" altLang="ja-JP" sz="1400" dirty="0"/>
              <a:t>)</a:t>
            </a:r>
            <a:r>
              <a:rPr lang="ja-JP" altLang="en-US" sz="1400" dirty="0"/>
              <a:t>も有効な手段の一つとされています。</a:t>
            </a:r>
            <a:endParaRPr lang="en-US" altLang="ja-JP" sz="1400" dirty="0"/>
          </a:p>
          <a:p>
            <a:pPr algn="just">
              <a:lnSpc>
                <a:spcPts val="2000"/>
              </a:lnSpc>
              <a:spcBef>
                <a:spcPts val="0"/>
              </a:spcBef>
            </a:pPr>
            <a:r>
              <a:rPr lang="ja-JP" altLang="en-US" sz="1400" dirty="0"/>
              <a:t>　このため、大阪府では、府民の脱炭素への意識改革・行動変容を促進するため、小売事業者等が現在運用しているポイントシステムを活用して、生産・流通・使用等のライフサイクルの各過程における</a:t>
            </a:r>
            <a:r>
              <a:rPr lang="en-US" altLang="ja-JP" sz="1400" dirty="0"/>
              <a:t>CO</a:t>
            </a:r>
            <a:r>
              <a:rPr lang="en-US" altLang="ja-JP" sz="1400" baseline="-25000" dirty="0"/>
              <a:t>2</a:t>
            </a:r>
            <a:r>
              <a:rPr lang="ja-JP" altLang="en-US" sz="1400" dirty="0"/>
              <a:t>排出が少ない商品やサービスを購入するといった消費行動に対しておおさか</a:t>
            </a:r>
            <a:r>
              <a:rPr lang="en-US" altLang="ja-JP" sz="1400" dirty="0"/>
              <a:t>CO₂CO₂</a:t>
            </a:r>
            <a:r>
              <a:rPr lang="ja-JP" altLang="en-US" sz="1400" dirty="0"/>
              <a:t>ポイントを付与する取組みの普及を図っています。</a:t>
            </a:r>
            <a:endParaRPr lang="en-US" altLang="ja-JP" sz="1400" dirty="0"/>
          </a:p>
          <a:p>
            <a:pPr algn="just">
              <a:lnSpc>
                <a:spcPts val="2000"/>
              </a:lnSpc>
              <a:spcBef>
                <a:spcPts val="0"/>
              </a:spcBef>
            </a:pPr>
            <a:r>
              <a:rPr lang="ja-JP" altLang="en-US" sz="1400" dirty="0"/>
              <a:t>　なお、大阪府の取組みでは、事業者は自社のポイント制度を活用するため新たなシステム構築が不要であることが多く、消費者は普段から使っているポイントで利便性が高いため、脱炭素に寄与する商品選択の促進につながることが特長です。</a:t>
            </a:r>
            <a:endParaRPr lang="en-US" altLang="ja-JP" sz="1400" dirty="0"/>
          </a:p>
        </p:txBody>
      </p:sp>
      <p:sp>
        <p:nvSpPr>
          <p:cNvPr id="4" name="スライド番号プレースホルダー 5">
            <a:extLst>
              <a:ext uri="{FF2B5EF4-FFF2-40B4-BE49-F238E27FC236}">
                <a16:creationId xmlns:a16="http://schemas.microsoft.com/office/drawing/2014/main" id="{09DE1198-F0AC-A31E-DB63-183741EE6A16}"/>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5</a:t>
            </a:fld>
            <a:endParaRPr kumimoji="1" lang="ja-JP" altLang="en-US" b="1">
              <a:solidFill>
                <a:schemeClr val="tx1">
                  <a:lumMod val="50000"/>
                  <a:lumOff val="50000"/>
                </a:schemeClr>
              </a:solidFill>
            </a:endParaRPr>
          </a:p>
        </p:txBody>
      </p:sp>
      <p:pic>
        <p:nvPicPr>
          <p:cNvPr id="10" name="図 9">
            <a:extLst>
              <a:ext uri="{FF2B5EF4-FFF2-40B4-BE49-F238E27FC236}">
                <a16:creationId xmlns:a16="http://schemas.microsoft.com/office/drawing/2014/main" id="{F6927055-3FC5-4E9B-BA77-4310919F3EF1}"/>
              </a:ext>
            </a:extLst>
          </p:cNvPr>
          <p:cNvPicPr>
            <a:picLocks noChangeAspect="1"/>
          </p:cNvPicPr>
          <p:nvPr/>
        </p:nvPicPr>
        <p:blipFill>
          <a:blip r:embed="rId2"/>
          <a:stretch>
            <a:fillRect/>
          </a:stretch>
        </p:blipFill>
        <p:spPr>
          <a:xfrm>
            <a:off x="3018633" y="4171808"/>
            <a:ext cx="4395493" cy="3176955"/>
          </a:xfrm>
          <a:prstGeom prst="rect">
            <a:avLst/>
          </a:prstGeom>
        </p:spPr>
      </p:pic>
      <p:sp>
        <p:nvSpPr>
          <p:cNvPr id="6" name="正方形/長方形 5">
            <a:extLst>
              <a:ext uri="{FF2B5EF4-FFF2-40B4-BE49-F238E27FC236}">
                <a16:creationId xmlns:a16="http://schemas.microsoft.com/office/drawing/2014/main" id="{82D64ED9-E5DC-4D75-92F3-F7A2C13E01F4}"/>
              </a:ext>
            </a:extLst>
          </p:cNvPr>
          <p:cNvSpPr/>
          <p:nvPr/>
        </p:nvSpPr>
        <p:spPr>
          <a:xfrm>
            <a:off x="4664794" y="4198916"/>
            <a:ext cx="1927950" cy="54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5C6E3F46-2086-421C-9C48-0E648142A9C8}"/>
              </a:ext>
            </a:extLst>
          </p:cNvPr>
          <p:cNvSpPr/>
          <p:nvPr/>
        </p:nvSpPr>
        <p:spPr>
          <a:xfrm>
            <a:off x="4559272" y="4207706"/>
            <a:ext cx="1927951" cy="543411"/>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おおさか</a:t>
            </a:r>
            <a:r>
              <a:rPr lang="en-US" altLang="ja-JP" sz="1200" b="1" dirty="0"/>
              <a:t>CO₂CO₂</a:t>
            </a:r>
            <a:r>
              <a:rPr lang="ja-JP" altLang="en-US" sz="1200" b="1" dirty="0"/>
              <a:t>ポイント＋ の付与</a:t>
            </a:r>
            <a:endParaRPr kumimoji="1" lang="ja-JP" altLang="en-US" sz="1200" b="1" dirty="0"/>
          </a:p>
        </p:txBody>
      </p:sp>
    </p:spTree>
    <p:extLst>
      <p:ext uri="{BB962C8B-B14F-4D97-AF65-F5344CB8AC3E}">
        <p14:creationId xmlns:p14="http://schemas.microsoft.com/office/powerpoint/2010/main" val="210433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正方形/長方形 125">
            <a:extLst>
              <a:ext uri="{FF2B5EF4-FFF2-40B4-BE49-F238E27FC236}">
                <a16:creationId xmlns:a16="http://schemas.microsoft.com/office/drawing/2014/main" id="{59835422-EDA0-4D2D-A90F-BDBE00E37A21}"/>
              </a:ext>
            </a:extLst>
          </p:cNvPr>
          <p:cNvSpPr/>
          <p:nvPr/>
        </p:nvSpPr>
        <p:spPr>
          <a:xfrm>
            <a:off x="1021433" y="3001729"/>
            <a:ext cx="8680609" cy="624378"/>
          </a:xfrm>
          <a:prstGeom prst="rect">
            <a:avLst/>
          </a:prstGeom>
          <a:ln w="19050">
            <a:solidFill>
              <a:srgbClr val="5DD5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40D6AEBC-F04D-46DC-8215-481AA99A08F1}"/>
              </a:ext>
            </a:extLst>
          </p:cNvPr>
          <p:cNvSpPr/>
          <p:nvPr/>
        </p:nvSpPr>
        <p:spPr>
          <a:xfrm>
            <a:off x="1031707" y="3896235"/>
            <a:ext cx="4187993" cy="3357318"/>
          </a:xfrm>
          <a:prstGeom prst="roundRect">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(3) </a:t>
            </a:r>
            <a:r>
              <a:rPr lang="ja-JP" altLang="en-US" dirty="0"/>
              <a:t>おおさか</a:t>
            </a:r>
            <a:r>
              <a:rPr lang="en-US" altLang="ja-JP" dirty="0"/>
              <a:t>CO₂CO₂</a:t>
            </a:r>
            <a:r>
              <a:rPr lang="ja-JP" altLang="en-US" dirty="0"/>
              <a:t>ポイント＋付与に取り組むメリット</a:t>
            </a:r>
          </a:p>
        </p:txBody>
      </p:sp>
      <p:sp>
        <p:nvSpPr>
          <p:cNvPr id="5" name="スライド番号プレースホルダー 5">
            <a:extLst>
              <a:ext uri="{FF2B5EF4-FFF2-40B4-BE49-F238E27FC236}">
                <a16:creationId xmlns:a16="http://schemas.microsoft.com/office/drawing/2014/main" id="{D664ACF4-889D-E539-C699-8DC5F97C16D8}"/>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6</a:t>
            </a:fld>
            <a:endParaRPr kumimoji="1" lang="ja-JP" altLang="en-US" b="1">
              <a:solidFill>
                <a:schemeClr val="tx1">
                  <a:lumMod val="50000"/>
                  <a:lumOff val="50000"/>
                </a:schemeClr>
              </a:solidFill>
            </a:endParaRPr>
          </a:p>
        </p:txBody>
      </p:sp>
      <p:sp>
        <p:nvSpPr>
          <p:cNvPr id="90" name="四角形: 角を丸くする 89">
            <a:extLst>
              <a:ext uri="{FF2B5EF4-FFF2-40B4-BE49-F238E27FC236}">
                <a16:creationId xmlns:a16="http://schemas.microsoft.com/office/drawing/2014/main" id="{F73243C4-5EE7-45FE-AD1D-0D8C6BD94E92}"/>
              </a:ext>
            </a:extLst>
          </p:cNvPr>
          <p:cNvSpPr/>
          <p:nvPr/>
        </p:nvSpPr>
        <p:spPr>
          <a:xfrm>
            <a:off x="515517" y="2728918"/>
            <a:ext cx="1248047" cy="419543"/>
          </a:xfrm>
          <a:prstGeom prst="roundRect">
            <a:avLst>
              <a:gd name="adj" fmla="val 41631"/>
            </a:avLst>
          </a:prstGeom>
          <a:solidFill>
            <a:srgbClr val="29C7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ゴシック" panose="020B0400000000000000" pitchFamily="49" charset="-128"/>
                <a:ea typeface="BIZ UDゴシック" panose="020B0400000000000000" pitchFamily="49" charset="-128"/>
              </a:rPr>
              <a:t>意義</a:t>
            </a:r>
          </a:p>
        </p:txBody>
      </p:sp>
      <p:sp>
        <p:nvSpPr>
          <p:cNvPr id="129" name="テキスト ボックス 128">
            <a:extLst>
              <a:ext uri="{FF2B5EF4-FFF2-40B4-BE49-F238E27FC236}">
                <a16:creationId xmlns:a16="http://schemas.microsoft.com/office/drawing/2014/main" id="{6ECC9101-B2B4-4F59-9B93-765F5BD26E54}"/>
              </a:ext>
            </a:extLst>
          </p:cNvPr>
          <p:cNvSpPr txBox="1"/>
          <p:nvPr/>
        </p:nvSpPr>
        <p:spPr>
          <a:xfrm>
            <a:off x="1763563" y="3095554"/>
            <a:ext cx="7669011" cy="398275"/>
          </a:xfrm>
          <a:prstGeom prst="rect">
            <a:avLst/>
          </a:prstGeom>
          <a:noFill/>
        </p:spPr>
        <p:txBody>
          <a:bodyPr wrap="square">
            <a:spAutoFit/>
          </a:bodyPr>
          <a:lstStyle/>
          <a:p>
            <a:r>
              <a:rPr lang="ja-JP" altLang="en-US" sz="2000" dirty="0">
                <a:latin typeface="BIZ UDゴシック" panose="020B0400000000000000" pitchFamily="49" charset="-128"/>
                <a:ea typeface="BIZ UDゴシック" panose="020B0400000000000000" pitchFamily="49" charset="-128"/>
              </a:rPr>
              <a:t>脱炭素社会の実現に向けた社会的要請に応えることができること</a:t>
            </a:r>
            <a:endParaRPr lang="en-US" altLang="ja-JP" sz="2000" dirty="0">
              <a:latin typeface="BIZ UDゴシック" panose="020B0400000000000000" pitchFamily="49" charset="-128"/>
              <a:ea typeface="BIZ UDゴシック" panose="020B0400000000000000" pitchFamily="49" charset="-128"/>
            </a:endParaRPr>
          </a:p>
        </p:txBody>
      </p:sp>
      <p:sp>
        <p:nvSpPr>
          <p:cNvPr id="134" name="コンテンツ プレースホルダー 2">
            <a:extLst>
              <a:ext uri="{FF2B5EF4-FFF2-40B4-BE49-F238E27FC236}">
                <a16:creationId xmlns:a16="http://schemas.microsoft.com/office/drawing/2014/main" id="{5FD11BE0-9CF5-461E-B832-80846EC09863}"/>
              </a:ext>
            </a:extLst>
          </p:cNvPr>
          <p:cNvSpPr txBox="1">
            <a:spLocks/>
          </p:cNvSpPr>
          <p:nvPr/>
        </p:nvSpPr>
        <p:spPr>
          <a:xfrm>
            <a:off x="844509" y="1048847"/>
            <a:ext cx="8840901" cy="1554340"/>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ts val="2000"/>
              </a:lnSpc>
              <a:spcBef>
                <a:spcPts val="0"/>
              </a:spcBef>
            </a:pPr>
            <a:r>
              <a:rPr lang="ja-JP" altLang="en-US" sz="1400" dirty="0"/>
              <a:t>　地球温暖化による気候変動の影響は既に顕在化しており、今後さらに影響が大きくなることが予測されています。このため、「</a:t>
            </a:r>
            <a:r>
              <a:rPr lang="en-US" altLang="ja-JP" sz="1400" dirty="0"/>
              <a:t>2050</a:t>
            </a:r>
            <a:r>
              <a:rPr lang="ja-JP" altLang="en-US" sz="1400" dirty="0"/>
              <a:t>年二酸化炭素排出量実質ゼロ」を実現した社会の姿</a:t>
            </a:r>
            <a:r>
              <a:rPr lang="en-US" altLang="ja-JP" sz="1400" dirty="0"/>
              <a:t>(</a:t>
            </a:r>
            <a:r>
              <a:rPr lang="ja-JP" altLang="en-US" sz="1400" dirty="0"/>
              <a:t>将来像</a:t>
            </a:r>
            <a:r>
              <a:rPr lang="en-US" altLang="ja-JP" sz="1400" dirty="0"/>
              <a:t>)</a:t>
            </a:r>
            <a:r>
              <a:rPr lang="ja-JP" altLang="en-US" sz="1400" dirty="0"/>
              <a:t>を共有し、あらゆる主体が一体となって気候変動対策に取り組む必要があります。</a:t>
            </a:r>
            <a:endParaRPr lang="en-US" altLang="ja-JP" sz="1400" dirty="0"/>
          </a:p>
          <a:p>
            <a:pPr>
              <a:lnSpc>
                <a:spcPts val="2000"/>
              </a:lnSpc>
              <a:spcBef>
                <a:spcPts val="0"/>
              </a:spcBef>
            </a:pPr>
            <a:r>
              <a:rPr lang="ja-JP" altLang="en-US" sz="1400" dirty="0"/>
              <a:t>　企業として、おおさか</a:t>
            </a:r>
            <a:r>
              <a:rPr lang="en-US" altLang="ja-JP" sz="1400" dirty="0"/>
              <a:t>CO₂CO₂</a:t>
            </a:r>
            <a:r>
              <a:rPr lang="ja-JP" altLang="en-US" sz="1400" dirty="0"/>
              <a:t>ポイント＋付与に取組むことは、脱炭素社会の実現に向けた社会的要請に応えることができるとともに、企業の</a:t>
            </a:r>
            <a:r>
              <a:rPr lang="en-US" altLang="ja-JP" sz="1400" dirty="0"/>
              <a:t>CSR</a:t>
            </a:r>
            <a:r>
              <a:rPr lang="ja-JP" altLang="en-US" sz="1400" dirty="0"/>
              <a:t>活動と営業活動において、メリットが存在します。次ページ以降で説明します。</a:t>
            </a:r>
            <a:endParaRPr lang="en-US" altLang="ja-JP" sz="1400" dirty="0"/>
          </a:p>
        </p:txBody>
      </p:sp>
      <p:pic>
        <p:nvPicPr>
          <p:cNvPr id="147" name="図 146" descr="アイコン&#10;&#10;自動的に生成された説明">
            <a:extLst>
              <a:ext uri="{FF2B5EF4-FFF2-40B4-BE49-F238E27FC236}">
                <a16:creationId xmlns:a16="http://schemas.microsoft.com/office/drawing/2014/main" id="{6FBE72DB-D9B0-498D-A86A-30AD5E252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734" y="4611060"/>
            <a:ext cx="1034594" cy="1284265"/>
          </a:xfrm>
          <a:prstGeom prst="rect">
            <a:avLst/>
          </a:prstGeom>
        </p:spPr>
      </p:pic>
      <p:pic>
        <p:nvPicPr>
          <p:cNvPr id="148" name="Picture 4">
            <a:extLst>
              <a:ext uri="{FF2B5EF4-FFF2-40B4-BE49-F238E27FC236}">
                <a16:creationId xmlns:a16="http://schemas.microsoft.com/office/drawing/2014/main" id="{3EB7F4F2-C245-4600-BE1C-F9F59EA4399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3503" y="4882714"/>
            <a:ext cx="669383" cy="465591"/>
          </a:xfrm>
          <a:prstGeom prst="rect">
            <a:avLst/>
          </a:prstGeom>
          <a:noFill/>
          <a:extLst>
            <a:ext uri="{909E8E84-426E-40DD-AFC4-6F175D3DCCD1}">
              <a14:hiddenFill xmlns:a14="http://schemas.microsoft.com/office/drawing/2010/main">
                <a:solidFill>
                  <a:srgbClr val="FFFFFF"/>
                </a:solidFill>
              </a14:hiddenFill>
            </a:ext>
          </a:extLst>
        </p:spPr>
      </p:pic>
      <p:pic>
        <p:nvPicPr>
          <p:cNvPr id="149" name="図 148">
            <a:extLst>
              <a:ext uri="{FF2B5EF4-FFF2-40B4-BE49-F238E27FC236}">
                <a16:creationId xmlns:a16="http://schemas.microsoft.com/office/drawing/2014/main" id="{26152FAC-BB4B-491F-BE2E-129F163C53F7}"/>
              </a:ext>
            </a:extLst>
          </p:cNvPr>
          <p:cNvPicPr>
            <a:picLocks noChangeAspect="1"/>
          </p:cNvPicPr>
          <p:nvPr/>
        </p:nvPicPr>
        <p:blipFill>
          <a:blip r:embed="rId4"/>
          <a:stretch>
            <a:fillRect/>
          </a:stretch>
        </p:blipFill>
        <p:spPr>
          <a:xfrm>
            <a:off x="6735436" y="4516570"/>
            <a:ext cx="1613835" cy="1266241"/>
          </a:xfrm>
          <a:prstGeom prst="rect">
            <a:avLst/>
          </a:prstGeom>
        </p:spPr>
      </p:pic>
      <p:sp>
        <p:nvSpPr>
          <p:cNvPr id="21" name="テキスト ボックス 20">
            <a:extLst>
              <a:ext uri="{FF2B5EF4-FFF2-40B4-BE49-F238E27FC236}">
                <a16:creationId xmlns:a16="http://schemas.microsoft.com/office/drawing/2014/main" id="{311AE25F-1CB9-47CE-AFC7-1214315FA030}"/>
              </a:ext>
            </a:extLst>
          </p:cNvPr>
          <p:cNvSpPr txBox="1"/>
          <p:nvPr/>
        </p:nvSpPr>
        <p:spPr>
          <a:xfrm>
            <a:off x="1972964" y="6717098"/>
            <a:ext cx="2952000" cy="318924"/>
          </a:xfrm>
          <a:prstGeom prst="roundRect">
            <a:avLst>
              <a:gd name="adj" fmla="val 0"/>
            </a:avLst>
          </a:prstGeom>
          <a:noFill/>
          <a:ln>
            <a:noFill/>
          </a:ln>
        </p:spPr>
        <p:txBody>
          <a:bodyPr wrap="square" tIns="36000" bIns="36000" rtlCol="0">
            <a:spAutoFit/>
          </a:bodyPr>
          <a:lstStyle/>
          <a:p>
            <a:r>
              <a:rPr kumimoji="1" lang="ja-JP" altLang="en-US" sz="1600">
                <a:latin typeface="BIZ UDゴシック" panose="020B0400000000000000" pitchFamily="49" charset="-128"/>
                <a:ea typeface="BIZ UDゴシック" panose="020B0400000000000000" pitchFamily="49" charset="-128"/>
              </a:rPr>
              <a:t>③ 社内の環境意識の向上</a:t>
            </a:r>
          </a:p>
        </p:txBody>
      </p:sp>
      <p:sp>
        <p:nvSpPr>
          <p:cNvPr id="25" name="テキスト ボックス 24">
            <a:extLst>
              <a:ext uri="{FF2B5EF4-FFF2-40B4-BE49-F238E27FC236}">
                <a16:creationId xmlns:a16="http://schemas.microsoft.com/office/drawing/2014/main" id="{C7A50C3D-AE29-439C-A73B-1F1DF31BBA67}"/>
              </a:ext>
            </a:extLst>
          </p:cNvPr>
          <p:cNvSpPr txBox="1"/>
          <p:nvPr/>
        </p:nvSpPr>
        <p:spPr>
          <a:xfrm>
            <a:off x="1806481" y="3910077"/>
            <a:ext cx="2478506" cy="535027"/>
          </a:xfrm>
          <a:prstGeom prst="roundRect">
            <a:avLst>
              <a:gd name="adj" fmla="val 50000"/>
            </a:avLst>
          </a:prstGeom>
          <a:noFill/>
        </p:spPr>
        <p:txBody>
          <a:bodyPr wrap="square" tIns="36000" bIns="36000" rtlCol="0">
            <a:spAutoFit/>
          </a:bodyPr>
          <a:lstStyle/>
          <a:p>
            <a:pPr algn="ctr"/>
            <a:r>
              <a:rPr kumimoji="1" lang="en-US" altLang="ja-JP" sz="2000" b="1">
                <a:latin typeface="BIZ UDゴシック" panose="020B0400000000000000" pitchFamily="49" charset="-128"/>
                <a:ea typeface="BIZ UDゴシック" panose="020B0400000000000000" pitchFamily="49" charset="-128"/>
              </a:rPr>
              <a:t>【CSR</a:t>
            </a:r>
            <a:r>
              <a:rPr kumimoji="1" lang="ja-JP" altLang="en-US" sz="2000" b="1">
                <a:latin typeface="BIZ UDゴシック" panose="020B0400000000000000" pitchFamily="49" charset="-128"/>
                <a:ea typeface="BIZ UDゴシック" panose="020B0400000000000000" pitchFamily="49" charset="-128"/>
              </a:rPr>
              <a:t>活動</a:t>
            </a:r>
            <a:r>
              <a:rPr kumimoji="1" lang="en-US" altLang="ja-JP" sz="2000" b="1">
                <a:latin typeface="BIZ UDゴシック" panose="020B0400000000000000" pitchFamily="49" charset="-128"/>
                <a:ea typeface="BIZ UDゴシック" panose="020B0400000000000000" pitchFamily="49" charset="-128"/>
              </a:rPr>
              <a:t>】</a:t>
            </a:r>
            <a:endParaRPr kumimoji="1" lang="ja-JP" altLang="en-US" sz="2000" b="1">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C51D533E-EBA2-45AE-8036-195665E8E2EE}"/>
              </a:ext>
            </a:extLst>
          </p:cNvPr>
          <p:cNvSpPr txBox="1"/>
          <p:nvPr/>
        </p:nvSpPr>
        <p:spPr>
          <a:xfrm>
            <a:off x="1972964" y="6331525"/>
            <a:ext cx="2952000" cy="318924"/>
          </a:xfrm>
          <a:prstGeom prst="roundRect">
            <a:avLst>
              <a:gd name="adj" fmla="val 0"/>
            </a:avLst>
          </a:prstGeom>
          <a:noFill/>
          <a:ln>
            <a:noFill/>
          </a:ln>
        </p:spPr>
        <p:txBody>
          <a:bodyPr wrap="square" tIns="36000" bIns="36000" rtlCol="0">
            <a:spAutoFit/>
          </a:bodyPr>
          <a:lstStyle/>
          <a:p>
            <a:r>
              <a:rPr kumimoji="1" lang="ja-JP" altLang="en-US" sz="1600">
                <a:latin typeface="BIZ UDゴシック" panose="020B0400000000000000" pitchFamily="49" charset="-128"/>
                <a:ea typeface="BIZ UDゴシック" panose="020B0400000000000000" pitchFamily="49" charset="-128"/>
              </a:rPr>
              <a:t>② 信用性の向上</a:t>
            </a:r>
          </a:p>
        </p:txBody>
      </p:sp>
      <p:sp>
        <p:nvSpPr>
          <p:cNvPr id="30" name="テキスト ボックス 29">
            <a:extLst>
              <a:ext uri="{FF2B5EF4-FFF2-40B4-BE49-F238E27FC236}">
                <a16:creationId xmlns:a16="http://schemas.microsoft.com/office/drawing/2014/main" id="{FE719728-9F3B-4B2A-A262-9F574B8CF490}"/>
              </a:ext>
            </a:extLst>
          </p:cNvPr>
          <p:cNvSpPr txBox="1"/>
          <p:nvPr/>
        </p:nvSpPr>
        <p:spPr>
          <a:xfrm>
            <a:off x="6455693" y="6331860"/>
            <a:ext cx="2952000" cy="318924"/>
          </a:xfrm>
          <a:prstGeom prst="roundRect">
            <a:avLst>
              <a:gd name="adj" fmla="val 0"/>
            </a:avLst>
          </a:prstGeom>
          <a:noFill/>
          <a:ln>
            <a:noFill/>
          </a:ln>
        </p:spPr>
        <p:txBody>
          <a:bodyPr wrap="square" tIns="36000" bIns="36000" rtlCol="0">
            <a:spAutoFit/>
          </a:bodyPr>
          <a:lstStyle/>
          <a:p>
            <a:r>
              <a:rPr kumimoji="1" lang="ja-JP" altLang="en-US" sz="1600">
                <a:latin typeface="BIZ UDゴシック" panose="020B0400000000000000" pitchFamily="49" charset="-128"/>
                <a:ea typeface="BIZ UDゴシック" panose="020B0400000000000000" pitchFamily="49" charset="-128"/>
              </a:rPr>
              <a:t>② 広報機会の増加</a:t>
            </a:r>
          </a:p>
        </p:txBody>
      </p:sp>
      <p:sp>
        <p:nvSpPr>
          <p:cNvPr id="32" name="テキスト ボックス 31">
            <a:extLst>
              <a:ext uri="{FF2B5EF4-FFF2-40B4-BE49-F238E27FC236}">
                <a16:creationId xmlns:a16="http://schemas.microsoft.com/office/drawing/2014/main" id="{9F52597A-6CD4-47DA-AA0F-430E1FE8392C}"/>
              </a:ext>
            </a:extLst>
          </p:cNvPr>
          <p:cNvSpPr txBox="1"/>
          <p:nvPr/>
        </p:nvSpPr>
        <p:spPr>
          <a:xfrm>
            <a:off x="1972964" y="5961974"/>
            <a:ext cx="2952000" cy="318924"/>
          </a:xfrm>
          <a:prstGeom prst="roundRect">
            <a:avLst>
              <a:gd name="adj" fmla="val 0"/>
            </a:avLst>
          </a:prstGeom>
          <a:noFill/>
          <a:ln>
            <a:noFill/>
          </a:ln>
        </p:spPr>
        <p:txBody>
          <a:bodyPr wrap="square" tIns="36000" bIns="36000" rtlCol="0">
            <a:spAutoFit/>
          </a:bodyPr>
          <a:lstStyle/>
          <a:p>
            <a:r>
              <a:rPr kumimoji="1" lang="ja-JP" altLang="en-US" sz="1600">
                <a:latin typeface="BIZ UDゴシック" panose="020B0400000000000000" pitchFamily="49" charset="-128"/>
                <a:ea typeface="BIZ UDゴシック" panose="020B0400000000000000" pitchFamily="49" charset="-128"/>
              </a:rPr>
              <a:t>① 企業価値の向上</a:t>
            </a:r>
          </a:p>
        </p:txBody>
      </p:sp>
      <p:sp>
        <p:nvSpPr>
          <p:cNvPr id="33" name="テキスト ボックス 32">
            <a:extLst>
              <a:ext uri="{FF2B5EF4-FFF2-40B4-BE49-F238E27FC236}">
                <a16:creationId xmlns:a16="http://schemas.microsoft.com/office/drawing/2014/main" id="{43D73B98-1D2E-49F3-BEB2-688B70332C44}"/>
              </a:ext>
            </a:extLst>
          </p:cNvPr>
          <p:cNvSpPr txBox="1"/>
          <p:nvPr/>
        </p:nvSpPr>
        <p:spPr>
          <a:xfrm>
            <a:off x="6424475" y="3907001"/>
            <a:ext cx="2181130" cy="535027"/>
          </a:xfrm>
          <a:prstGeom prst="roundRect">
            <a:avLst>
              <a:gd name="adj" fmla="val 50000"/>
            </a:avLst>
          </a:prstGeom>
          <a:noFill/>
        </p:spPr>
        <p:txBody>
          <a:bodyPr wrap="square" tIns="36000" bIns="36000" rtlCol="0">
            <a:spAutoFit/>
          </a:bodyPr>
          <a:lstStyle/>
          <a:p>
            <a:pPr algn="ctr"/>
            <a:r>
              <a:rPr kumimoji="1" lang="en-US" altLang="ja-JP" sz="2000" b="1">
                <a:latin typeface="BIZ UDゴシック" panose="020B0400000000000000" pitchFamily="49" charset="-128"/>
                <a:ea typeface="BIZ UDゴシック" panose="020B0400000000000000" pitchFamily="49" charset="-128"/>
              </a:rPr>
              <a:t>【</a:t>
            </a:r>
            <a:r>
              <a:rPr kumimoji="1" lang="ja-JP" altLang="en-US" sz="2000" b="1">
                <a:latin typeface="BIZ UDゴシック" panose="020B0400000000000000" pitchFamily="49" charset="-128"/>
                <a:ea typeface="BIZ UDゴシック" panose="020B0400000000000000" pitchFamily="49" charset="-128"/>
              </a:rPr>
              <a:t>営業活動</a:t>
            </a:r>
            <a:r>
              <a:rPr kumimoji="1" lang="en-US" altLang="ja-JP" sz="2000" b="1">
                <a:latin typeface="BIZ UDゴシック" panose="020B0400000000000000" pitchFamily="49" charset="-128"/>
                <a:ea typeface="BIZ UDゴシック" panose="020B0400000000000000" pitchFamily="49" charset="-128"/>
              </a:rPr>
              <a:t>】</a:t>
            </a:r>
            <a:endParaRPr kumimoji="1" lang="ja-JP" altLang="en-US" sz="2000" b="1">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765B4F76-6844-40F1-9138-04254ABB4242}"/>
              </a:ext>
            </a:extLst>
          </p:cNvPr>
          <p:cNvSpPr txBox="1"/>
          <p:nvPr/>
        </p:nvSpPr>
        <p:spPr>
          <a:xfrm>
            <a:off x="6445691" y="5984287"/>
            <a:ext cx="2952000" cy="318924"/>
          </a:xfrm>
          <a:prstGeom prst="roundRect">
            <a:avLst>
              <a:gd name="adj" fmla="val 0"/>
            </a:avLst>
          </a:prstGeom>
          <a:noFill/>
          <a:ln>
            <a:noFill/>
          </a:ln>
        </p:spPr>
        <p:txBody>
          <a:bodyPr wrap="square" tIns="36000" bIns="36000" rtlCol="0">
            <a:spAutoFit/>
          </a:bodyPr>
          <a:lstStyle/>
          <a:p>
            <a:r>
              <a:rPr kumimoji="1" lang="ja-JP" altLang="en-US" sz="1600">
                <a:latin typeface="BIZ UDゴシック" panose="020B0400000000000000" pitchFamily="49" charset="-128"/>
                <a:ea typeface="BIZ UDゴシック" panose="020B0400000000000000" pitchFamily="49" charset="-128"/>
              </a:rPr>
              <a:t>① 販売促進効果</a:t>
            </a:r>
          </a:p>
        </p:txBody>
      </p:sp>
      <p:sp>
        <p:nvSpPr>
          <p:cNvPr id="41" name="四角形: 角を丸くする 40">
            <a:extLst>
              <a:ext uri="{FF2B5EF4-FFF2-40B4-BE49-F238E27FC236}">
                <a16:creationId xmlns:a16="http://schemas.microsoft.com/office/drawing/2014/main" id="{C3EA7581-8D54-43D2-872E-AF3FC2EA6EFB}"/>
              </a:ext>
            </a:extLst>
          </p:cNvPr>
          <p:cNvSpPr/>
          <p:nvPr/>
        </p:nvSpPr>
        <p:spPr>
          <a:xfrm>
            <a:off x="577769" y="3816358"/>
            <a:ext cx="1248047" cy="419543"/>
          </a:xfrm>
          <a:prstGeom prst="roundRect">
            <a:avLst>
              <a:gd name="adj" fmla="val 41631"/>
            </a:avLst>
          </a:prstGeom>
          <a:solidFill>
            <a:srgbClr val="29C7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ゴシック" panose="020B0400000000000000" pitchFamily="49" charset="-128"/>
                <a:ea typeface="BIZ UDゴシック" panose="020B0400000000000000" pitchFamily="49" charset="-128"/>
              </a:rPr>
              <a:t>メリット</a:t>
            </a:r>
          </a:p>
        </p:txBody>
      </p:sp>
      <p:sp>
        <p:nvSpPr>
          <p:cNvPr id="43" name="四角形: 角を丸くする 42">
            <a:extLst>
              <a:ext uri="{FF2B5EF4-FFF2-40B4-BE49-F238E27FC236}">
                <a16:creationId xmlns:a16="http://schemas.microsoft.com/office/drawing/2014/main" id="{D2CCBDDD-F4E1-4E83-AB78-F2A268A559CB}"/>
              </a:ext>
            </a:extLst>
          </p:cNvPr>
          <p:cNvSpPr/>
          <p:nvPr/>
        </p:nvSpPr>
        <p:spPr>
          <a:xfrm>
            <a:off x="5497417" y="3896234"/>
            <a:ext cx="4187993" cy="3357319"/>
          </a:xfrm>
          <a:prstGeom prst="roundRect">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四角形: 角を丸くする 43">
            <a:extLst>
              <a:ext uri="{FF2B5EF4-FFF2-40B4-BE49-F238E27FC236}">
                <a16:creationId xmlns:a16="http://schemas.microsoft.com/office/drawing/2014/main" id="{6E0B3AD3-FE0F-43BB-98F2-36571DD59008}"/>
              </a:ext>
            </a:extLst>
          </p:cNvPr>
          <p:cNvSpPr/>
          <p:nvPr/>
        </p:nvSpPr>
        <p:spPr>
          <a:xfrm>
            <a:off x="5211721" y="3821009"/>
            <a:ext cx="1248047" cy="419543"/>
          </a:xfrm>
          <a:prstGeom prst="roundRect">
            <a:avLst>
              <a:gd name="adj" fmla="val 41631"/>
            </a:avLst>
          </a:prstGeom>
          <a:solidFill>
            <a:srgbClr val="29C7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ゴシック" panose="020B0400000000000000" pitchFamily="49" charset="-128"/>
                <a:ea typeface="BIZ UDゴシック" panose="020B0400000000000000" pitchFamily="49" charset="-128"/>
              </a:rPr>
              <a:t>メリット</a:t>
            </a:r>
          </a:p>
        </p:txBody>
      </p:sp>
      <p:sp>
        <p:nvSpPr>
          <p:cNvPr id="48" name="テキスト ボックス 47">
            <a:extLst>
              <a:ext uri="{FF2B5EF4-FFF2-40B4-BE49-F238E27FC236}">
                <a16:creationId xmlns:a16="http://schemas.microsoft.com/office/drawing/2014/main" id="{F7B86CCB-B694-449F-9B54-D03B8001923C}"/>
              </a:ext>
            </a:extLst>
          </p:cNvPr>
          <p:cNvSpPr txBox="1"/>
          <p:nvPr/>
        </p:nvSpPr>
        <p:spPr>
          <a:xfrm>
            <a:off x="6445691" y="6670290"/>
            <a:ext cx="2952000" cy="318924"/>
          </a:xfrm>
          <a:prstGeom prst="roundRect">
            <a:avLst>
              <a:gd name="adj" fmla="val 0"/>
            </a:avLst>
          </a:prstGeom>
          <a:noFill/>
          <a:ln>
            <a:noFill/>
          </a:ln>
        </p:spPr>
        <p:txBody>
          <a:bodyPr wrap="square" tIns="36000" bIns="36000" rtlCol="0">
            <a:spAutoFit/>
          </a:bodyPr>
          <a:lstStyle/>
          <a:p>
            <a:r>
              <a:rPr kumimoji="1" lang="ja-JP" altLang="en-US" sz="1600">
                <a:latin typeface="BIZ UDゴシック" panose="020B0400000000000000" pitchFamily="49" charset="-128"/>
                <a:ea typeface="BIZ UDゴシック" panose="020B0400000000000000" pitchFamily="49" charset="-128"/>
              </a:rPr>
              <a:t>③ 消費者ニーズへの対応</a:t>
            </a:r>
          </a:p>
        </p:txBody>
      </p:sp>
    </p:spTree>
    <p:extLst>
      <p:ext uri="{BB962C8B-B14F-4D97-AF65-F5344CB8AC3E}">
        <p14:creationId xmlns:p14="http://schemas.microsoft.com/office/powerpoint/2010/main" val="273650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(3)</a:t>
            </a:r>
            <a:r>
              <a:rPr lang="ja-JP" altLang="en-US" dirty="0"/>
              <a:t>おおさか</a:t>
            </a:r>
            <a:r>
              <a:rPr lang="en-US" altLang="ja-JP" dirty="0"/>
              <a:t>CO₂CO₂</a:t>
            </a:r>
            <a:r>
              <a:rPr lang="ja-JP" altLang="en-US" dirty="0"/>
              <a:t>ポイント付与に取り組むメリット</a:t>
            </a:r>
          </a:p>
        </p:txBody>
      </p:sp>
      <p:sp>
        <p:nvSpPr>
          <p:cNvPr id="5" name="スライド番号プレースホルダー 5">
            <a:extLst>
              <a:ext uri="{FF2B5EF4-FFF2-40B4-BE49-F238E27FC236}">
                <a16:creationId xmlns:a16="http://schemas.microsoft.com/office/drawing/2014/main" id="{D664ACF4-889D-E539-C699-8DC5F97C16D8}"/>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7</a:t>
            </a:fld>
            <a:endParaRPr kumimoji="1" lang="ja-JP" altLang="en-US" b="1">
              <a:solidFill>
                <a:schemeClr val="tx1">
                  <a:lumMod val="50000"/>
                  <a:lumOff val="50000"/>
                </a:schemeClr>
              </a:solidFill>
            </a:endParaRPr>
          </a:p>
        </p:txBody>
      </p:sp>
      <p:sp>
        <p:nvSpPr>
          <p:cNvPr id="110" name="テキスト ボックス 109">
            <a:extLst>
              <a:ext uri="{FF2B5EF4-FFF2-40B4-BE49-F238E27FC236}">
                <a16:creationId xmlns:a16="http://schemas.microsoft.com/office/drawing/2014/main" id="{B6F1A6A8-3E6B-4124-AC45-E956F91DAD8C}"/>
              </a:ext>
            </a:extLst>
          </p:cNvPr>
          <p:cNvSpPr txBox="1"/>
          <p:nvPr/>
        </p:nvSpPr>
        <p:spPr>
          <a:xfrm>
            <a:off x="387206" y="1042544"/>
            <a:ext cx="1621666" cy="491747"/>
          </a:xfrm>
          <a:prstGeom prst="roundRect">
            <a:avLst>
              <a:gd name="adj" fmla="val 50000"/>
            </a:avLst>
          </a:prstGeom>
          <a:solidFill>
            <a:srgbClr val="33CCFF"/>
          </a:solidFill>
        </p:spPr>
        <p:txBody>
          <a:bodyPr wrap="square" tIns="36000" bIns="36000" rtlCol="0">
            <a:spAutoFit/>
          </a:bodyPr>
          <a:lstStyle/>
          <a:p>
            <a:pPr algn="ctr"/>
            <a:r>
              <a:rPr kumimoji="1" lang="en-US" altLang="ja-JP" b="1">
                <a:solidFill>
                  <a:schemeClr val="bg1"/>
                </a:solidFill>
                <a:latin typeface="BIZ UDゴシック" panose="020B0400000000000000" pitchFamily="49" charset="-128"/>
                <a:ea typeface="BIZ UDゴシック" panose="020B0400000000000000" pitchFamily="49" charset="-128"/>
              </a:rPr>
              <a:t>CSR</a:t>
            </a:r>
            <a:r>
              <a:rPr kumimoji="1" lang="ja-JP" altLang="en-US" b="1">
                <a:solidFill>
                  <a:schemeClr val="bg1"/>
                </a:solidFill>
                <a:latin typeface="BIZ UDゴシック" panose="020B0400000000000000" pitchFamily="49" charset="-128"/>
                <a:ea typeface="BIZ UDゴシック" panose="020B0400000000000000" pitchFamily="49" charset="-128"/>
              </a:rPr>
              <a:t>活動</a:t>
            </a:r>
          </a:p>
        </p:txBody>
      </p:sp>
      <p:sp>
        <p:nvSpPr>
          <p:cNvPr id="66" name="テキスト ボックス 65">
            <a:extLst>
              <a:ext uri="{FF2B5EF4-FFF2-40B4-BE49-F238E27FC236}">
                <a16:creationId xmlns:a16="http://schemas.microsoft.com/office/drawing/2014/main" id="{3C11431A-8ACA-48A5-A188-4C6744236194}"/>
              </a:ext>
            </a:extLst>
          </p:cNvPr>
          <p:cNvSpPr txBox="1"/>
          <p:nvPr/>
        </p:nvSpPr>
        <p:spPr>
          <a:xfrm>
            <a:off x="685312" y="2821415"/>
            <a:ext cx="9044314" cy="323165"/>
          </a:xfrm>
          <a:prstGeom prst="rect">
            <a:avLst/>
          </a:prstGeom>
          <a:noFill/>
        </p:spPr>
        <p:txBody>
          <a:bodyPr wrap="square">
            <a:spAutoFit/>
          </a:bodyPr>
          <a:lstStyle/>
          <a:p>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行政と連携することで、信用性、公共性、安定性などを背景に、取組みを展開することができます。</a:t>
            </a:r>
          </a:p>
        </p:txBody>
      </p:sp>
      <p:sp>
        <p:nvSpPr>
          <p:cNvPr id="73" name="テキスト ボックス 72">
            <a:extLst>
              <a:ext uri="{FF2B5EF4-FFF2-40B4-BE49-F238E27FC236}">
                <a16:creationId xmlns:a16="http://schemas.microsoft.com/office/drawing/2014/main" id="{7DBBBD67-9C86-45CE-97E8-9B83C6D375A9}"/>
              </a:ext>
            </a:extLst>
          </p:cNvPr>
          <p:cNvSpPr txBox="1"/>
          <p:nvPr/>
        </p:nvSpPr>
        <p:spPr>
          <a:xfrm>
            <a:off x="2724768" y="1095632"/>
            <a:ext cx="7013769" cy="369332"/>
          </a:xfrm>
          <a:prstGeom prst="rect">
            <a:avLst/>
          </a:prstGeom>
          <a:noFill/>
        </p:spPr>
        <p:txBody>
          <a:bodyPr wrap="square">
            <a:spAutoFit/>
          </a:bodyPr>
          <a:lstStyle/>
          <a:p>
            <a:r>
              <a:rPr lang="ja-JP" altLang="en-US" sz="1800" b="1">
                <a:solidFill>
                  <a:schemeClr val="tx1">
                    <a:lumMod val="75000"/>
                    <a:lumOff val="25000"/>
                  </a:schemeClr>
                </a:solidFill>
                <a:latin typeface="BIZ UDゴシック" panose="020B0400000000000000" pitchFamily="49" charset="-128"/>
                <a:ea typeface="BIZ UDゴシック" panose="020B0400000000000000" pitchFamily="49" charset="-128"/>
              </a:rPr>
              <a:t>環境意識が高い企業であることを社会的に</a:t>
            </a:r>
            <a:r>
              <a:rPr lang="en-US" altLang="ja-JP" sz="1800" b="1">
                <a:solidFill>
                  <a:schemeClr val="tx1">
                    <a:lumMod val="75000"/>
                    <a:lumOff val="25000"/>
                  </a:schemeClr>
                </a:solidFill>
                <a:latin typeface="BIZ UDゴシック" panose="020B0400000000000000" pitchFamily="49" charset="-128"/>
                <a:ea typeface="BIZ UDゴシック" panose="020B0400000000000000" pitchFamily="49" charset="-128"/>
              </a:rPr>
              <a:t>PR</a:t>
            </a:r>
            <a:r>
              <a:rPr lang="ja-JP" altLang="en-US" sz="1800" b="1">
                <a:solidFill>
                  <a:schemeClr val="tx1">
                    <a:lumMod val="75000"/>
                    <a:lumOff val="25000"/>
                  </a:schemeClr>
                </a:solidFill>
                <a:latin typeface="BIZ UDゴシック" panose="020B0400000000000000" pitchFamily="49" charset="-128"/>
                <a:ea typeface="BIZ UDゴシック" panose="020B0400000000000000" pitchFamily="49" charset="-128"/>
              </a:rPr>
              <a:t>することができます。</a:t>
            </a:r>
            <a:endParaRPr lang="ja-JP" altLang="en-US" b="1"/>
          </a:p>
        </p:txBody>
      </p:sp>
      <p:sp>
        <p:nvSpPr>
          <p:cNvPr id="22" name="テキスト ボックス 21">
            <a:extLst>
              <a:ext uri="{FF2B5EF4-FFF2-40B4-BE49-F238E27FC236}">
                <a16:creationId xmlns:a16="http://schemas.microsoft.com/office/drawing/2014/main" id="{C6F44E8C-565F-4D71-B97D-3AD1A6139234}"/>
              </a:ext>
            </a:extLst>
          </p:cNvPr>
          <p:cNvSpPr txBox="1"/>
          <p:nvPr/>
        </p:nvSpPr>
        <p:spPr>
          <a:xfrm>
            <a:off x="364201" y="4077335"/>
            <a:ext cx="1621666" cy="491747"/>
          </a:xfrm>
          <a:prstGeom prst="roundRect">
            <a:avLst>
              <a:gd name="adj" fmla="val 50000"/>
            </a:avLst>
          </a:prstGeom>
          <a:solidFill>
            <a:srgbClr val="33CCFF"/>
          </a:solidFill>
        </p:spPr>
        <p:txBody>
          <a:bodyPr wrap="square" tIns="36000" bIns="36000" rtlCol="0">
            <a:spAutoFit/>
          </a:bodyPr>
          <a:lstStyle/>
          <a:p>
            <a:pPr algn="ctr"/>
            <a:r>
              <a:rPr kumimoji="1" lang="ja-JP" altLang="en-US" b="1">
                <a:solidFill>
                  <a:schemeClr val="bg1"/>
                </a:solidFill>
                <a:latin typeface="BIZ UDゴシック" panose="020B0400000000000000" pitchFamily="49" charset="-128"/>
                <a:ea typeface="BIZ UDゴシック" panose="020B0400000000000000" pitchFamily="49" charset="-128"/>
              </a:rPr>
              <a:t>営業活動</a:t>
            </a:r>
          </a:p>
        </p:txBody>
      </p:sp>
      <p:sp>
        <p:nvSpPr>
          <p:cNvPr id="23" name="テキスト ボックス 22">
            <a:extLst>
              <a:ext uri="{FF2B5EF4-FFF2-40B4-BE49-F238E27FC236}">
                <a16:creationId xmlns:a16="http://schemas.microsoft.com/office/drawing/2014/main" id="{35580871-45AF-4F58-A576-EBEF5CD6537E}"/>
              </a:ext>
            </a:extLst>
          </p:cNvPr>
          <p:cNvSpPr txBox="1"/>
          <p:nvPr/>
        </p:nvSpPr>
        <p:spPr>
          <a:xfrm>
            <a:off x="694222" y="1926895"/>
            <a:ext cx="9044315" cy="590354"/>
          </a:xfrm>
          <a:prstGeom prst="rect">
            <a:avLst/>
          </a:prstGeom>
          <a:noFill/>
        </p:spPr>
        <p:txBody>
          <a:bodyPr wrap="square">
            <a:spAutoFit/>
          </a:bodyPr>
          <a:lstStyle/>
          <a:p>
            <a:pPr>
              <a:lnSpc>
                <a:spcPts val="2000"/>
              </a:lnSpc>
            </a:pPr>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消費者の行動を脱炭素型へ変革する取組みとして、企業の</a:t>
            </a:r>
            <a:r>
              <a:rPr lang="en-US" altLang="ja-JP" sz="1500" dirty="0">
                <a:solidFill>
                  <a:schemeClr val="tx1">
                    <a:lumMod val="75000"/>
                    <a:lumOff val="25000"/>
                  </a:schemeClr>
                </a:solidFill>
                <a:latin typeface="BIZ UDゴシック" panose="020B0400000000000000" pitchFamily="49" charset="-128"/>
                <a:ea typeface="BIZ UDゴシック" panose="020B0400000000000000" pitchFamily="49" charset="-128"/>
              </a:rPr>
              <a:t>CSR</a:t>
            </a:r>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活動の一つとなります。脱炭素社会の実現に向けた企業姿勢を示すことは、企業価値の向上につながります。</a:t>
            </a:r>
            <a:endParaRPr lang="ja-JP" altLang="en-US" sz="1500" dirty="0">
              <a:solidFill>
                <a:schemeClr val="tx1">
                  <a:lumMod val="75000"/>
                  <a:lumOff val="25000"/>
                </a:schemeClr>
              </a:solidFill>
            </a:endParaRPr>
          </a:p>
        </p:txBody>
      </p:sp>
      <p:sp>
        <p:nvSpPr>
          <p:cNvPr id="27" name="テキスト ボックス 26">
            <a:extLst>
              <a:ext uri="{FF2B5EF4-FFF2-40B4-BE49-F238E27FC236}">
                <a16:creationId xmlns:a16="http://schemas.microsoft.com/office/drawing/2014/main" id="{EFA26379-A0BD-45D0-9FA3-6C8C80DC673F}"/>
              </a:ext>
            </a:extLst>
          </p:cNvPr>
          <p:cNvSpPr txBox="1"/>
          <p:nvPr/>
        </p:nvSpPr>
        <p:spPr>
          <a:xfrm>
            <a:off x="387206" y="1643103"/>
            <a:ext cx="2222430" cy="338554"/>
          </a:xfrm>
          <a:prstGeom prst="rect">
            <a:avLst/>
          </a:prstGeom>
          <a:noFill/>
        </p:spPr>
        <p:txBody>
          <a:bodyPr wrap="square">
            <a:spAutoFit/>
          </a:bodyPr>
          <a:lstStyle/>
          <a:p>
            <a:r>
              <a:rPr lang="ja-JP" altLang="en-US" sz="1600">
                <a:solidFill>
                  <a:schemeClr val="tx1">
                    <a:lumMod val="75000"/>
                    <a:lumOff val="25000"/>
                  </a:schemeClr>
                </a:solidFill>
                <a:latin typeface="BIZ UDゴシック" panose="020B0400000000000000" pitchFamily="49" charset="-128"/>
                <a:ea typeface="BIZ UDゴシック" panose="020B0400000000000000" pitchFamily="49" charset="-128"/>
              </a:rPr>
              <a:t>① 企業価値の向上</a:t>
            </a:r>
            <a:endParaRPr lang="ja-JP" altLang="en-US" sz="1600"/>
          </a:p>
        </p:txBody>
      </p:sp>
      <p:sp>
        <p:nvSpPr>
          <p:cNvPr id="29" name="テキスト ボックス 28">
            <a:extLst>
              <a:ext uri="{FF2B5EF4-FFF2-40B4-BE49-F238E27FC236}">
                <a16:creationId xmlns:a16="http://schemas.microsoft.com/office/drawing/2014/main" id="{D8FDF57A-FCFC-41D8-999C-0BDF3B98BA40}"/>
              </a:ext>
            </a:extLst>
          </p:cNvPr>
          <p:cNvSpPr txBox="1"/>
          <p:nvPr/>
        </p:nvSpPr>
        <p:spPr>
          <a:xfrm>
            <a:off x="382343" y="2515484"/>
            <a:ext cx="2222430" cy="338554"/>
          </a:xfrm>
          <a:prstGeom prst="rect">
            <a:avLst/>
          </a:prstGeom>
          <a:noFill/>
        </p:spPr>
        <p:txBody>
          <a:bodyPr wrap="square">
            <a:spAutoFit/>
          </a:bodyPr>
          <a:lstStyle/>
          <a:p>
            <a:r>
              <a:rPr lang="ja-JP" altLang="en-US" sz="1600">
                <a:solidFill>
                  <a:schemeClr val="tx1">
                    <a:lumMod val="75000"/>
                    <a:lumOff val="25000"/>
                  </a:schemeClr>
                </a:solidFill>
                <a:latin typeface="BIZ UDゴシック" panose="020B0400000000000000" pitchFamily="49" charset="-128"/>
                <a:ea typeface="BIZ UDゴシック" panose="020B0400000000000000" pitchFamily="49" charset="-128"/>
              </a:rPr>
              <a:t>② 信用性の向上</a:t>
            </a:r>
            <a:endParaRPr lang="ja-JP" altLang="en-US" sz="1600"/>
          </a:p>
        </p:txBody>
      </p:sp>
      <p:sp>
        <p:nvSpPr>
          <p:cNvPr id="30" name="テキスト ボックス 29">
            <a:extLst>
              <a:ext uri="{FF2B5EF4-FFF2-40B4-BE49-F238E27FC236}">
                <a16:creationId xmlns:a16="http://schemas.microsoft.com/office/drawing/2014/main" id="{90E596C2-E997-4706-ABE5-55B3AC0ACEC6}"/>
              </a:ext>
            </a:extLst>
          </p:cNvPr>
          <p:cNvSpPr txBox="1"/>
          <p:nvPr/>
        </p:nvSpPr>
        <p:spPr>
          <a:xfrm>
            <a:off x="382343" y="3115848"/>
            <a:ext cx="2633544" cy="338554"/>
          </a:xfrm>
          <a:prstGeom prst="rect">
            <a:avLst/>
          </a:prstGeom>
          <a:noFill/>
        </p:spPr>
        <p:txBody>
          <a:bodyPr wrap="square">
            <a:spAutoFit/>
          </a:bodyPr>
          <a:lstStyle/>
          <a:p>
            <a:r>
              <a:rPr lang="ja-JP" altLang="en-US" sz="1600">
                <a:solidFill>
                  <a:schemeClr val="tx1">
                    <a:lumMod val="75000"/>
                    <a:lumOff val="25000"/>
                  </a:schemeClr>
                </a:solidFill>
                <a:latin typeface="BIZ UDゴシック" panose="020B0400000000000000" pitchFamily="49" charset="-128"/>
                <a:ea typeface="BIZ UDゴシック" panose="020B0400000000000000" pitchFamily="49" charset="-128"/>
              </a:rPr>
              <a:t>③ 社内の環境意識の向上</a:t>
            </a:r>
            <a:endParaRPr lang="ja-JP" altLang="en-US" sz="1600"/>
          </a:p>
        </p:txBody>
      </p:sp>
      <p:sp>
        <p:nvSpPr>
          <p:cNvPr id="18" name="テキスト ボックス 17">
            <a:extLst>
              <a:ext uri="{FF2B5EF4-FFF2-40B4-BE49-F238E27FC236}">
                <a16:creationId xmlns:a16="http://schemas.microsoft.com/office/drawing/2014/main" id="{1A03007C-9F9C-49DC-B606-D55918D5253F}"/>
              </a:ext>
            </a:extLst>
          </p:cNvPr>
          <p:cNvSpPr txBox="1"/>
          <p:nvPr/>
        </p:nvSpPr>
        <p:spPr>
          <a:xfrm>
            <a:off x="704496" y="3383638"/>
            <a:ext cx="8480601" cy="323165"/>
          </a:xfrm>
          <a:prstGeom prst="rect">
            <a:avLst/>
          </a:prstGeom>
          <a:noFill/>
        </p:spPr>
        <p:txBody>
          <a:bodyPr wrap="square">
            <a:spAutoFit/>
          </a:bodyPr>
          <a:lstStyle/>
          <a:p>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おおさか</a:t>
            </a:r>
            <a:r>
              <a:rPr lang="en-US" altLang="ja-JP" sz="1500" dirty="0">
                <a:solidFill>
                  <a:schemeClr val="tx1">
                    <a:lumMod val="75000"/>
                    <a:lumOff val="25000"/>
                  </a:schemeClr>
                </a:solidFill>
                <a:latin typeface="BIZ UDゴシック" panose="020B0400000000000000" pitchFamily="49" charset="-128"/>
                <a:ea typeface="BIZ UDゴシック" panose="020B0400000000000000" pitchFamily="49" charset="-128"/>
              </a:rPr>
              <a:t>CO₂CO₂</a:t>
            </a:r>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ポイント付与に取り組む事で、従業員の環境意識の向上が見込まれます。</a:t>
            </a:r>
            <a:endParaRPr lang="en-US" altLang="ja-JP" sz="15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19" name="矢印: 下 18">
            <a:extLst>
              <a:ext uri="{FF2B5EF4-FFF2-40B4-BE49-F238E27FC236}">
                <a16:creationId xmlns:a16="http://schemas.microsoft.com/office/drawing/2014/main" id="{A4B7F553-46BE-44C5-AD0D-2EE40ECCE1BE}"/>
              </a:ext>
            </a:extLst>
          </p:cNvPr>
          <p:cNvSpPr/>
          <p:nvPr/>
        </p:nvSpPr>
        <p:spPr>
          <a:xfrm rot="16200000">
            <a:off x="2235849" y="1065263"/>
            <a:ext cx="338555" cy="399294"/>
          </a:xfrm>
          <a:prstGeom prst="downArrow">
            <a:avLst/>
          </a:prstGeom>
          <a:solidFill>
            <a:srgbClr val="5D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21123B9-B3DD-42A0-9186-7CD9C5578CBA}"/>
              </a:ext>
            </a:extLst>
          </p:cNvPr>
          <p:cNvSpPr txBox="1"/>
          <p:nvPr/>
        </p:nvSpPr>
        <p:spPr>
          <a:xfrm>
            <a:off x="382343" y="4710683"/>
            <a:ext cx="2222430" cy="338554"/>
          </a:xfrm>
          <a:prstGeom prst="rect">
            <a:avLst/>
          </a:prstGeom>
          <a:noFill/>
        </p:spPr>
        <p:txBody>
          <a:bodyPr wrap="square">
            <a:spAutoFit/>
          </a:bodyPr>
          <a:lstStyle/>
          <a:p>
            <a:r>
              <a:rPr lang="ja-JP" altLang="en-US" sz="1600" dirty="0">
                <a:solidFill>
                  <a:schemeClr val="tx1">
                    <a:lumMod val="75000"/>
                    <a:lumOff val="25000"/>
                  </a:schemeClr>
                </a:solidFill>
                <a:latin typeface="BIZ UDゴシック" panose="020B0400000000000000" pitchFamily="49" charset="-128"/>
                <a:ea typeface="BIZ UDゴシック" panose="020B0400000000000000" pitchFamily="49" charset="-128"/>
              </a:rPr>
              <a:t>① 販売促進効果</a:t>
            </a:r>
            <a:endParaRPr lang="ja-JP" altLang="en-US" sz="1600" dirty="0"/>
          </a:p>
        </p:txBody>
      </p:sp>
      <p:sp>
        <p:nvSpPr>
          <p:cNvPr id="21" name="テキスト ボックス 20">
            <a:extLst>
              <a:ext uri="{FF2B5EF4-FFF2-40B4-BE49-F238E27FC236}">
                <a16:creationId xmlns:a16="http://schemas.microsoft.com/office/drawing/2014/main" id="{C4DE37A9-2024-4E86-9604-8BCFA55D3295}"/>
              </a:ext>
            </a:extLst>
          </p:cNvPr>
          <p:cNvSpPr txBox="1"/>
          <p:nvPr/>
        </p:nvSpPr>
        <p:spPr>
          <a:xfrm>
            <a:off x="382343" y="5653273"/>
            <a:ext cx="2222430" cy="338554"/>
          </a:xfrm>
          <a:prstGeom prst="rect">
            <a:avLst/>
          </a:prstGeom>
          <a:noFill/>
        </p:spPr>
        <p:txBody>
          <a:bodyPr wrap="square">
            <a:spAutoFit/>
          </a:bodyPr>
          <a:lstStyle/>
          <a:p>
            <a:r>
              <a:rPr lang="ja-JP" altLang="en-US" sz="1600">
                <a:solidFill>
                  <a:schemeClr val="tx1">
                    <a:lumMod val="75000"/>
                    <a:lumOff val="25000"/>
                  </a:schemeClr>
                </a:solidFill>
                <a:latin typeface="BIZ UDゴシック" panose="020B0400000000000000" pitchFamily="49" charset="-128"/>
                <a:ea typeface="BIZ UDゴシック" panose="020B0400000000000000" pitchFamily="49" charset="-128"/>
              </a:rPr>
              <a:t>② 広報機会の増加</a:t>
            </a:r>
            <a:endParaRPr lang="ja-JP" altLang="en-US" sz="1600"/>
          </a:p>
        </p:txBody>
      </p:sp>
      <p:sp>
        <p:nvSpPr>
          <p:cNvPr id="25" name="テキスト ボックス 24">
            <a:extLst>
              <a:ext uri="{FF2B5EF4-FFF2-40B4-BE49-F238E27FC236}">
                <a16:creationId xmlns:a16="http://schemas.microsoft.com/office/drawing/2014/main" id="{0FA023B0-3D56-471A-9B49-22FDE10A47E1}"/>
              </a:ext>
            </a:extLst>
          </p:cNvPr>
          <p:cNvSpPr txBox="1"/>
          <p:nvPr/>
        </p:nvSpPr>
        <p:spPr>
          <a:xfrm>
            <a:off x="382343" y="6383575"/>
            <a:ext cx="2535503" cy="338554"/>
          </a:xfrm>
          <a:prstGeom prst="rect">
            <a:avLst/>
          </a:prstGeom>
          <a:noFill/>
        </p:spPr>
        <p:txBody>
          <a:bodyPr wrap="square">
            <a:spAutoFit/>
          </a:bodyPr>
          <a:lstStyle/>
          <a:p>
            <a:r>
              <a:rPr lang="ja-JP" altLang="en-US" sz="1600">
                <a:solidFill>
                  <a:schemeClr val="tx1">
                    <a:lumMod val="75000"/>
                    <a:lumOff val="25000"/>
                  </a:schemeClr>
                </a:solidFill>
                <a:latin typeface="BIZ UDゴシック" panose="020B0400000000000000" pitchFamily="49" charset="-128"/>
                <a:ea typeface="BIZ UDゴシック" panose="020B0400000000000000" pitchFamily="49" charset="-128"/>
              </a:rPr>
              <a:t>③ 消費者ニーズへの対応</a:t>
            </a:r>
            <a:endParaRPr lang="ja-JP" altLang="en-US" sz="1600"/>
          </a:p>
        </p:txBody>
      </p:sp>
      <p:sp>
        <p:nvSpPr>
          <p:cNvPr id="26" name="テキスト ボックス 25">
            <a:extLst>
              <a:ext uri="{FF2B5EF4-FFF2-40B4-BE49-F238E27FC236}">
                <a16:creationId xmlns:a16="http://schemas.microsoft.com/office/drawing/2014/main" id="{18E8C36F-F499-4806-B45E-D933E5F49D81}"/>
              </a:ext>
            </a:extLst>
          </p:cNvPr>
          <p:cNvSpPr txBox="1"/>
          <p:nvPr/>
        </p:nvSpPr>
        <p:spPr>
          <a:xfrm>
            <a:off x="2494968" y="4177838"/>
            <a:ext cx="7994645" cy="369332"/>
          </a:xfrm>
          <a:prstGeom prst="rect">
            <a:avLst/>
          </a:prstGeom>
          <a:noFill/>
        </p:spPr>
        <p:txBody>
          <a:bodyPr wrap="square">
            <a:spAutoFit/>
          </a:bodyPr>
          <a:lstStyle/>
          <a:p>
            <a:r>
              <a:rPr lang="ja-JP" altLang="en-US" b="1" dirty="0">
                <a:solidFill>
                  <a:schemeClr val="tx1">
                    <a:lumMod val="75000"/>
                    <a:lumOff val="25000"/>
                  </a:schemeClr>
                </a:solidFill>
                <a:latin typeface="BIZ UDゴシック" panose="020B0400000000000000" pitchFamily="49" charset="-128"/>
                <a:ea typeface="BIZ UDゴシック" panose="020B0400000000000000" pitchFamily="49" charset="-128"/>
              </a:rPr>
              <a:t>おおさか</a:t>
            </a:r>
            <a:r>
              <a:rPr lang="en-US" altLang="ja-JP" b="1" dirty="0">
                <a:solidFill>
                  <a:schemeClr val="tx1">
                    <a:lumMod val="75000"/>
                    <a:lumOff val="25000"/>
                  </a:schemeClr>
                </a:solidFill>
                <a:latin typeface="BIZ UDゴシック" panose="020B0400000000000000" pitchFamily="49" charset="-128"/>
                <a:ea typeface="BIZ UDゴシック" panose="020B0400000000000000" pitchFamily="49" charset="-128"/>
              </a:rPr>
              <a:t>CO₂CO₂</a:t>
            </a:r>
            <a:r>
              <a:rPr lang="ja-JP" altLang="en-US" b="1" dirty="0">
                <a:solidFill>
                  <a:schemeClr val="tx1">
                    <a:lumMod val="75000"/>
                    <a:lumOff val="25000"/>
                  </a:schemeClr>
                </a:solidFill>
                <a:latin typeface="BIZ UDゴシック" panose="020B0400000000000000" pitchFamily="49" charset="-128"/>
                <a:ea typeface="BIZ UDゴシック" panose="020B0400000000000000" pitchFamily="49" charset="-128"/>
              </a:rPr>
              <a:t>ポイント＋を付与した商品の売上点数の増加が見込めます。</a:t>
            </a:r>
            <a:endParaRPr lang="ja-JP" altLang="en-US" b="1" dirty="0"/>
          </a:p>
        </p:txBody>
      </p:sp>
      <p:sp>
        <p:nvSpPr>
          <p:cNvPr id="32" name="矢印: 下 31">
            <a:extLst>
              <a:ext uri="{FF2B5EF4-FFF2-40B4-BE49-F238E27FC236}">
                <a16:creationId xmlns:a16="http://schemas.microsoft.com/office/drawing/2014/main" id="{2B63CEA2-BB53-40EC-BBB7-03D1B3D4D3B9}"/>
              </a:ext>
            </a:extLst>
          </p:cNvPr>
          <p:cNvSpPr/>
          <p:nvPr/>
        </p:nvSpPr>
        <p:spPr>
          <a:xfrm rot="16200000">
            <a:off x="2126043" y="4151010"/>
            <a:ext cx="338555" cy="399294"/>
          </a:xfrm>
          <a:prstGeom prst="downArrow">
            <a:avLst/>
          </a:prstGeom>
          <a:solidFill>
            <a:srgbClr val="5D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8240C6F-C400-46BA-AC45-1ECE410CEDD0}"/>
              </a:ext>
            </a:extLst>
          </p:cNvPr>
          <p:cNvSpPr txBox="1"/>
          <p:nvPr/>
        </p:nvSpPr>
        <p:spPr>
          <a:xfrm>
            <a:off x="685312" y="5021968"/>
            <a:ext cx="9044315" cy="590354"/>
          </a:xfrm>
          <a:prstGeom prst="rect">
            <a:avLst/>
          </a:prstGeom>
          <a:noFill/>
        </p:spPr>
        <p:txBody>
          <a:bodyPr wrap="square">
            <a:spAutoFit/>
          </a:bodyPr>
          <a:lstStyle/>
          <a:p>
            <a:pPr>
              <a:lnSpc>
                <a:spcPts val="2000"/>
              </a:lnSpc>
            </a:pPr>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過去の実証事業（令和４</a:t>
            </a:r>
            <a:r>
              <a:rPr lang="ja-JP" altLang="en-US" sz="1500" dirty="0">
                <a:solidFill>
                  <a:srgbClr val="FF0000"/>
                </a:solidFill>
                <a:latin typeface="BIZ UDゴシック" panose="020B0400000000000000" pitchFamily="49" charset="-128"/>
                <a:ea typeface="BIZ UDゴシック" panose="020B0400000000000000" pitchFamily="49" charset="-128"/>
              </a:rPr>
              <a:t>～６</a:t>
            </a:r>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年度）の取組結果から、脱炭素ポイントの付与を行うことで、売上点数の増加を確認することができました。（詳細は次ページをご覧ください。）</a:t>
            </a:r>
            <a:endParaRPr lang="ja-JP" altLang="en-US" sz="1500" dirty="0"/>
          </a:p>
        </p:txBody>
      </p:sp>
      <p:sp>
        <p:nvSpPr>
          <p:cNvPr id="34" name="テキスト ボックス 33">
            <a:extLst>
              <a:ext uri="{FF2B5EF4-FFF2-40B4-BE49-F238E27FC236}">
                <a16:creationId xmlns:a16="http://schemas.microsoft.com/office/drawing/2014/main" id="{FC89776B-EBAA-495B-8E69-6698A59187B0}"/>
              </a:ext>
            </a:extLst>
          </p:cNvPr>
          <p:cNvSpPr txBox="1"/>
          <p:nvPr/>
        </p:nvSpPr>
        <p:spPr>
          <a:xfrm>
            <a:off x="704496" y="5980300"/>
            <a:ext cx="9053225" cy="323165"/>
          </a:xfrm>
          <a:prstGeom prst="rect">
            <a:avLst/>
          </a:prstGeom>
          <a:noFill/>
        </p:spPr>
        <p:txBody>
          <a:bodyPr wrap="square">
            <a:spAutoFit/>
          </a:bodyPr>
          <a:lstStyle/>
          <a:p>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大阪府が、企業のポイント付与の取組をホームページや</a:t>
            </a:r>
            <a:r>
              <a:rPr lang="en-US" altLang="ja-JP" sz="1500" dirty="0">
                <a:solidFill>
                  <a:srgbClr val="FF0000"/>
                </a:solidFill>
                <a:latin typeface="BIZ UDゴシック" panose="020B0400000000000000" pitchFamily="49" charset="-128"/>
                <a:ea typeface="BIZ UDゴシック" panose="020B0400000000000000" pitchFamily="49" charset="-128"/>
              </a:rPr>
              <a:t>SNS</a:t>
            </a:r>
            <a:r>
              <a:rPr lang="en-US" altLang="ja-JP" sz="15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キャンペーン等で</a:t>
            </a:r>
            <a:r>
              <a:rPr lang="en-US" altLang="ja-JP" sz="1500" dirty="0">
                <a:solidFill>
                  <a:schemeClr val="tx1">
                    <a:lumMod val="75000"/>
                    <a:lumOff val="25000"/>
                  </a:schemeClr>
                </a:solidFill>
                <a:latin typeface="BIZ UDゴシック" panose="020B0400000000000000" pitchFamily="49" charset="-128"/>
                <a:ea typeface="BIZ UDゴシック" panose="020B0400000000000000" pitchFamily="49" charset="-128"/>
              </a:rPr>
              <a:t>PR</a:t>
            </a:r>
            <a:r>
              <a:rPr lang="ja-JP" altLang="en-US" sz="1500" dirty="0">
                <a:solidFill>
                  <a:schemeClr val="tx1">
                    <a:lumMod val="75000"/>
                    <a:lumOff val="25000"/>
                  </a:schemeClr>
                </a:solidFill>
                <a:latin typeface="BIZ UDゴシック" panose="020B0400000000000000" pitchFamily="49" charset="-128"/>
                <a:ea typeface="BIZ UDゴシック" panose="020B0400000000000000" pitchFamily="49" charset="-128"/>
              </a:rPr>
              <a:t>します。</a:t>
            </a:r>
            <a:endParaRPr lang="ja-JP" altLang="en-US" sz="1500" dirty="0"/>
          </a:p>
        </p:txBody>
      </p:sp>
      <p:sp>
        <p:nvSpPr>
          <p:cNvPr id="36" name="テキスト ボックス 35">
            <a:extLst>
              <a:ext uri="{FF2B5EF4-FFF2-40B4-BE49-F238E27FC236}">
                <a16:creationId xmlns:a16="http://schemas.microsoft.com/office/drawing/2014/main" id="{AD6F9C66-ED45-4F20-BA73-434461562543}"/>
              </a:ext>
            </a:extLst>
          </p:cNvPr>
          <p:cNvSpPr txBox="1"/>
          <p:nvPr/>
        </p:nvSpPr>
        <p:spPr>
          <a:xfrm>
            <a:off x="704496" y="6701491"/>
            <a:ext cx="9185597" cy="587340"/>
          </a:xfrm>
          <a:prstGeom prst="rect">
            <a:avLst/>
          </a:prstGeom>
          <a:noFill/>
        </p:spPr>
        <p:txBody>
          <a:bodyPr wrap="square">
            <a:spAutoFit/>
          </a:bodyPr>
          <a:lstStyle/>
          <a:p>
            <a:pPr>
              <a:lnSpc>
                <a:spcPts val="2000"/>
              </a:lnSpc>
            </a:pPr>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脱炭素への気運が高まる消費者ニーズを的確に捉えた商品・サービスを提供することで、消費者から選ばれる企業となり、結果、自社の販売強化につなげることができます。</a:t>
            </a:r>
            <a:r>
              <a:rPr lang="en-US" altLang="ja-JP" sz="150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詳細は９ページをご覧ください。</a:t>
            </a:r>
            <a:r>
              <a:rPr lang="en-US" altLang="ja-JP" sz="1500">
                <a:solidFill>
                  <a:schemeClr val="tx1">
                    <a:lumMod val="75000"/>
                    <a:lumOff val="25000"/>
                  </a:schemeClr>
                </a:solidFill>
                <a:latin typeface="BIZ UDゴシック" panose="020B0400000000000000" pitchFamily="49" charset="-128"/>
                <a:ea typeface="BIZ UDゴシック" panose="020B0400000000000000" pitchFamily="49" charset="-128"/>
              </a:rPr>
              <a:t>)</a:t>
            </a:r>
            <a:endParaRPr lang="ja-JP" altLang="en-US" sz="1500"/>
          </a:p>
        </p:txBody>
      </p:sp>
      <p:sp>
        <p:nvSpPr>
          <p:cNvPr id="37" name="四角形: 角を丸くする 36">
            <a:extLst>
              <a:ext uri="{FF2B5EF4-FFF2-40B4-BE49-F238E27FC236}">
                <a16:creationId xmlns:a16="http://schemas.microsoft.com/office/drawing/2014/main" id="{6E6994C4-6385-4DA0-B622-CAF95706DE25}"/>
              </a:ext>
            </a:extLst>
          </p:cNvPr>
          <p:cNvSpPr/>
          <p:nvPr/>
        </p:nvSpPr>
        <p:spPr>
          <a:xfrm>
            <a:off x="364201" y="1560058"/>
            <a:ext cx="9525892" cy="2465955"/>
          </a:xfrm>
          <a:prstGeom prst="roundRect">
            <a:avLst>
              <a:gd name="adj" fmla="val 10735"/>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四角形: 角を丸くする 41">
            <a:extLst>
              <a:ext uri="{FF2B5EF4-FFF2-40B4-BE49-F238E27FC236}">
                <a16:creationId xmlns:a16="http://schemas.microsoft.com/office/drawing/2014/main" id="{D10802B1-F665-4E03-878C-798C17006273}"/>
              </a:ext>
            </a:extLst>
          </p:cNvPr>
          <p:cNvSpPr/>
          <p:nvPr/>
        </p:nvSpPr>
        <p:spPr>
          <a:xfrm>
            <a:off x="364201" y="4627176"/>
            <a:ext cx="9525892" cy="2749668"/>
          </a:xfrm>
          <a:prstGeom prst="roundRect">
            <a:avLst>
              <a:gd name="adj" fmla="val 10735"/>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a:extLst>
              <a:ext uri="{FF2B5EF4-FFF2-40B4-BE49-F238E27FC236}">
                <a16:creationId xmlns:a16="http://schemas.microsoft.com/office/drawing/2014/main" id="{A7AEEE93-2C5F-4119-949B-72E79AD4E8FA}"/>
              </a:ext>
            </a:extLst>
          </p:cNvPr>
          <p:cNvSpPr txBox="1"/>
          <p:nvPr/>
        </p:nvSpPr>
        <p:spPr>
          <a:xfrm>
            <a:off x="549307" y="3692575"/>
            <a:ext cx="6897614" cy="323165"/>
          </a:xfrm>
          <a:prstGeom prst="rect">
            <a:avLst/>
          </a:prstGeom>
          <a:noFill/>
        </p:spPr>
        <p:txBody>
          <a:bodyPr wrap="square">
            <a:spAutoFit/>
          </a:bodyPr>
          <a:lstStyle/>
          <a:p>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（アンケート調査より</a:t>
            </a:r>
            <a:r>
              <a:rPr lang="en-US" altLang="ja-JP" sz="1500">
                <a:solidFill>
                  <a:schemeClr val="tx1">
                    <a:lumMod val="75000"/>
                    <a:lumOff val="25000"/>
                  </a:schemeClr>
                </a:solidFill>
                <a:latin typeface="BIZ UDゴシック" panose="020B0400000000000000" pitchFamily="49" charset="-128"/>
                <a:ea typeface="BIZ UDゴシック" panose="020B0400000000000000" pitchFamily="49" charset="-128"/>
              </a:rPr>
              <a:t>※17</a:t>
            </a:r>
            <a:r>
              <a:rPr lang="ja-JP" altLang="en-US" sz="1500">
                <a:solidFill>
                  <a:schemeClr val="tx1">
                    <a:lumMod val="75000"/>
                    <a:lumOff val="25000"/>
                  </a:schemeClr>
                </a:solidFill>
                <a:latin typeface="BIZ UDゴシック" panose="020B0400000000000000" pitchFamily="49" charset="-128"/>
                <a:ea typeface="BIZ UDゴシック" panose="020B0400000000000000" pitchFamily="49" charset="-128"/>
              </a:rPr>
              <a:t>ページをご覧ください。）</a:t>
            </a:r>
            <a:endParaRPr lang="ja-JP" altLang="en-US" sz="1500"/>
          </a:p>
        </p:txBody>
      </p:sp>
    </p:spTree>
    <p:extLst>
      <p:ext uri="{BB962C8B-B14F-4D97-AF65-F5344CB8AC3E}">
        <p14:creationId xmlns:p14="http://schemas.microsoft.com/office/powerpoint/2010/main" val="388249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(3)</a:t>
            </a:r>
            <a:r>
              <a:rPr lang="ja-JP" altLang="en-US" dirty="0"/>
              <a:t>おおさか</a:t>
            </a:r>
            <a:r>
              <a:rPr lang="en-US" altLang="ja-JP" dirty="0"/>
              <a:t>CO₂CO₂</a:t>
            </a:r>
            <a:r>
              <a:rPr lang="ja-JP" altLang="en-US" dirty="0"/>
              <a:t>ポイント＋付与に取り組むメリット</a:t>
            </a:r>
            <a:endParaRPr lang="ja-JP" altLang="en-US" dirty="0">
              <a:solidFill>
                <a:schemeClr val="tx1"/>
              </a:solidFill>
            </a:endParaRPr>
          </a:p>
        </p:txBody>
      </p:sp>
      <p:pic>
        <p:nvPicPr>
          <p:cNvPr id="11" name="図 10">
            <a:extLst>
              <a:ext uri="{FF2B5EF4-FFF2-40B4-BE49-F238E27FC236}">
                <a16:creationId xmlns:a16="http://schemas.microsoft.com/office/drawing/2014/main" id="{8CF1AAF1-56AA-1FE2-177E-3FBC7A8F030F}"/>
              </a:ext>
            </a:extLst>
          </p:cNvPr>
          <p:cNvPicPr>
            <a:picLocks noChangeAspect="1"/>
          </p:cNvPicPr>
          <p:nvPr/>
        </p:nvPicPr>
        <p:blipFill>
          <a:blip r:embed="rId2"/>
          <a:stretch>
            <a:fillRect/>
          </a:stretch>
        </p:blipFill>
        <p:spPr>
          <a:xfrm>
            <a:off x="1486" y="4539"/>
            <a:ext cx="57150" cy="152400"/>
          </a:xfrm>
          <a:prstGeom prst="rect">
            <a:avLst/>
          </a:prstGeom>
        </p:spPr>
      </p:pic>
      <p:sp>
        <p:nvSpPr>
          <p:cNvPr id="4" name="スライド番号プレースホルダー 5">
            <a:extLst>
              <a:ext uri="{FF2B5EF4-FFF2-40B4-BE49-F238E27FC236}">
                <a16:creationId xmlns:a16="http://schemas.microsoft.com/office/drawing/2014/main" id="{239B4DD6-478D-57C1-DCBE-139CDBCC8A67}"/>
              </a:ext>
            </a:extLst>
          </p:cNvPr>
          <p:cNvSpPr>
            <a:spLocks noGrp="1"/>
          </p:cNvSpPr>
          <p:nvPr>
            <p:ph type="sldNum" sz="quarter" idx="12"/>
          </p:nvPr>
        </p:nvSpPr>
        <p:spPr>
          <a:xfrm>
            <a:off x="9890093" y="7132763"/>
            <a:ext cx="540000" cy="432000"/>
          </a:xfrm>
          <a:solidFill>
            <a:srgbClr val="D5EFFB"/>
          </a:solidFill>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09874AEE-7876-4048-89CF-E7E4B85CF86B}" type="slidenum">
              <a:rPr kumimoji="1" lang="ja-JP" altLang="en-US" sz="1400" b="1" i="0" u="none" strike="noStrike" kern="1200" cap="none" spc="0" normalizeH="0" baseline="0" noProof="0" smtClean="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1" lang="ja-JP" altLang="en-US" sz="1400" b="1" i="0" u="none" strike="noStrike" kern="1200" cap="none" spc="0" normalizeH="0" baseline="0" noProof="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30" name="コンテンツ プレースホルダー 2">
            <a:extLst>
              <a:ext uri="{FF2B5EF4-FFF2-40B4-BE49-F238E27FC236}">
                <a16:creationId xmlns:a16="http://schemas.microsoft.com/office/drawing/2014/main" id="{5B8EABB2-25B6-4209-8560-C3D0E4E5FD31}"/>
              </a:ext>
            </a:extLst>
          </p:cNvPr>
          <p:cNvSpPr txBox="1">
            <a:spLocks/>
          </p:cNvSpPr>
          <p:nvPr/>
        </p:nvSpPr>
        <p:spPr>
          <a:xfrm>
            <a:off x="588969" y="1243413"/>
            <a:ext cx="9301124" cy="2731013"/>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0" lvl="0" indent="0" algn="just"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令和４年度から令和６年度の実証事業の検証の結果</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、おおさか</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CO₂CO₂</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ポイント＋を付与することで、ポイント付与した商品・サービスについて、一定の販売促進効果がありました。</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just"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例えば、ポイント付与した再生羽毛を使用したダウンの売上点数が前年比</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215</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％となる一方、ポイント付与しない一般のダウンの売上点数は前年比</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110</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％というケースがありました。（令和４年度実証事業）</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just"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他に</a:t>
            </a:r>
            <a:r>
              <a:rPr kumimoji="1" lang="ja-JP" altLang="en-US"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は</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、大阪府ご当地野菜・果物の販売点数が、前年同期間と比較して</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59</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％増加したケースもありました。農産部門全体では、前年同期間とほぼ同程度だったことから、ポイント対象商品の売れ行きは好調であったことがわかります。（令和５年度実証事業）</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just"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また、</a:t>
            </a:r>
            <a:r>
              <a:rPr kumimoji="1" lang="ja-JP" altLang="en-US" sz="1400" b="0" i="0" u="none" strike="noStrike" kern="1200" cap="none" spc="0" normalizeH="0" baseline="0" noProof="0" dirty="0">
                <a:ln>
                  <a:noFill/>
                </a:ln>
                <a:solidFill>
                  <a:srgbClr val="FF0000"/>
                </a:solidFill>
                <a:effectLst/>
                <a:uLnTx/>
                <a:uFillTx/>
                <a:latin typeface="Noto Sans JP"/>
                <a:ea typeface="BIZ UDゴシック" panose="020B0400000000000000" pitchFamily="49" charset="-128"/>
                <a:cs typeface="+mn-cs"/>
              </a:rPr>
              <a:t>使用済み化粧品容器を回収・リサイクルする取組への参加数（容器回収数）が</a:t>
            </a:r>
            <a:r>
              <a:rPr kumimoji="1" lang="ja-JP" altLang="en-US"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前年同期間と比較して</a:t>
            </a:r>
            <a:r>
              <a:rPr kumimoji="1" lang="en-US" altLang="ja-JP"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192</a:t>
            </a:r>
            <a:r>
              <a:rPr kumimoji="1" lang="ja-JP" altLang="en-US"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％増加したケースもあり、取組の周知・</a:t>
            </a:r>
            <a:r>
              <a:rPr kumimoji="1" lang="en-US" altLang="ja-JP"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PR</a:t>
            </a:r>
            <a:r>
              <a:rPr kumimoji="1" lang="ja-JP" altLang="en-US"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に貢献できたことがわかります。（令和６年度実証事業）</a:t>
            </a:r>
            <a:endParaRPr kumimoji="1" lang="en-US" altLang="ja-JP" sz="14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just"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その他の事例については、</a:t>
            </a:r>
            <a:r>
              <a:rPr lang="ja-JP" altLang="en-US" sz="1400" dirty="0">
                <a:solidFill>
                  <a:srgbClr val="FF0000"/>
                </a:solidFill>
              </a:rPr>
              <a:t>別紙</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に掲載していますので、ご覧ください。</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just"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9" name="コンテンツ プレースホルダー 2">
            <a:extLst>
              <a:ext uri="{FF2B5EF4-FFF2-40B4-BE49-F238E27FC236}">
                <a16:creationId xmlns:a16="http://schemas.microsoft.com/office/drawing/2014/main" id="{88D6E698-3582-47C3-9B14-E6D28FE0E1F2}"/>
              </a:ext>
            </a:extLst>
          </p:cNvPr>
          <p:cNvSpPr txBox="1">
            <a:spLocks/>
          </p:cNvSpPr>
          <p:nvPr/>
        </p:nvSpPr>
        <p:spPr>
          <a:xfrm>
            <a:off x="4922092" y="5552585"/>
            <a:ext cx="4968001" cy="307777"/>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0" lvl="0" indent="0" algn="just" defTabSz="1007943"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3" name="コンテンツ プレースホルダー 2">
            <a:extLst>
              <a:ext uri="{FF2B5EF4-FFF2-40B4-BE49-F238E27FC236}">
                <a16:creationId xmlns:a16="http://schemas.microsoft.com/office/drawing/2014/main" id="{4A19B3B4-6D2F-494D-BC9E-C7E97FD0B337}"/>
              </a:ext>
            </a:extLst>
          </p:cNvPr>
          <p:cNvSpPr txBox="1">
            <a:spLocks/>
          </p:cNvSpPr>
          <p:nvPr/>
        </p:nvSpPr>
        <p:spPr>
          <a:xfrm>
            <a:off x="1165878" y="6902809"/>
            <a:ext cx="8724215" cy="384229"/>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0" lvl="0" indent="0" algn="just"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売上点数等の増加は、脱炭素ポイント付与による効果のほか、その他環境要因（仕入数の増加等）の影響も考えられます。</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8" name="コンテンツ プレースホルダー 2">
            <a:extLst>
              <a:ext uri="{FF2B5EF4-FFF2-40B4-BE49-F238E27FC236}">
                <a16:creationId xmlns:a16="http://schemas.microsoft.com/office/drawing/2014/main" id="{571CC75E-A6F2-45D4-B8A9-28473C1A3FCC}"/>
              </a:ext>
            </a:extLst>
          </p:cNvPr>
          <p:cNvSpPr txBox="1">
            <a:spLocks/>
          </p:cNvSpPr>
          <p:nvPr/>
        </p:nvSpPr>
        <p:spPr>
          <a:xfrm>
            <a:off x="3255334" y="3978561"/>
            <a:ext cx="4437818" cy="307777"/>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0" lvl="0" indent="0" algn="just"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脱炭素ポイント付与による売上点数等の変化</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just" defTabSz="1007943"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9" name="図 8">
            <a:extLst>
              <a:ext uri="{FF2B5EF4-FFF2-40B4-BE49-F238E27FC236}">
                <a16:creationId xmlns:a16="http://schemas.microsoft.com/office/drawing/2014/main" id="{021A358F-F7C1-0420-B587-F2480B1CECCE}"/>
              </a:ext>
            </a:extLst>
          </p:cNvPr>
          <p:cNvPicPr>
            <a:picLocks noChangeAspect="1"/>
          </p:cNvPicPr>
          <p:nvPr/>
        </p:nvPicPr>
        <p:blipFill>
          <a:blip r:embed="rId3"/>
          <a:stretch>
            <a:fillRect/>
          </a:stretch>
        </p:blipFill>
        <p:spPr>
          <a:xfrm>
            <a:off x="217775" y="4370637"/>
            <a:ext cx="3458854" cy="2584002"/>
          </a:xfrm>
          <a:prstGeom prst="rect">
            <a:avLst/>
          </a:prstGeom>
        </p:spPr>
      </p:pic>
      <p:pic>
        <p:nvPicPr>
          <p:cNvPr id="10" name="図 9">
            <a:extLst>
              <a:ext uri="{FF2B5EF4-FFF2-40B4-BE49-F238E27FC236}">
                <a16:creationId xmlns:a16="http://schemas.microsoft.com/office/drawing/2014/main" id="{11CF883F-5E11-70B7-3EEC-655300CB3880}"/>
              </a:ext>
            </a:extLst>
          </p:cNvPr>
          <p:cNvPicPr>
            <a:picLocks noChangeAspect="1"/>
          </p:cNvPicPr>
          <p:nvPr/>
        </p:nvPicPr>
        <p:blipFill>
          <a:blip r:embed="rId4"/>
          <a:stretch>
            <a:fillRect/>
          </a:stretch>
        </p:blipFill>
        <p:spPr>
          <a:xfrm>
            <a:off x="3645092" y="4354541"/>
            <a:ext cx="3464648" cy="2584002"/>
          </a:xfrm>
          <a:prstGeom prst="rect">
            <a:avLst/>
          </a:prstGeom>
        </p:spPr>
      </p:pic>
      <p:pic>
        <p:nvPicPr>
          <p:cNvPr id="12" name="図 11">
            <a:extLst>
              <a:ext uri="{FF2B5EF4-FFF2-40B4-BE49-F238E27FC236}">
                <a16:creationId xmlns:a16="http://schemas.microsoft.com/office/drawing/2014/main" id="{B926B879-F4D3-70AA-B6A0-CA8DB849A85F}"/>
              </a:ext>
            </a:extLst>
          </p:cNvPr>
          <p:cNvPicPr>
            <a:picLocks noChangeAspect="1"/>
          </p:cNvPicPr>
          <p:nvPr/>
        </p:nvPicPr>
        <p:blipFill>
          <a:blip r:embed="rId5"/>
          <a:stretch>
            <a:fillRect/>
          </a:stretch>
        </p:blipFill>
        <p:spPr>
          <a:xfrm>
            <a:off x="7345679" y="4338731"/>
            <a:ext cx="2699876" cy="2584002"/>
          </a:xfrm>
          <a:prstGeom prst="rect">
            <a:avLst/>
          </a:prstGeom>
        </p:spPr>
      </p:pic>
      <p:sp>
        <p:nvSpPr>
          <p:cNvPr id="14" name="吹き出し: 四角形 13">
            <a:extLst>
              <a:ext uri="{FF2B5EF4-FFF2-40B4-BE49-F238E27FC236}">
                <a16:creationId xmlns:a16="http://schemas.microsoft.com/office/drawing/2014/main" id="{1CAE5EE9-6C45-667F-7AE4-46C77FEFE7DD}"/>
              </a:ext>
            </a:extLst>
          </p:cNvPr>
          <p:cNvSpPr/>
          <p:nvPr/>
        </p:nvSpPr>
        <p:spPr>
          <a:xfrm>
            <a:off x="586200" y="6027778"/>
            <a:ext cx="437990" cy="307777"/>
          </a:xfrm>
          <a:prstGeom prst="wedgeRectCallout">
            <a:avLst>
              <a:gd name="adj1" fmla="val 57102"/>
              <a:gd name="adj2" fmla="val -81697"/>
            </a:avLst>
          </a:prstGeom>
          <a:solidFill>
            <a:schemeClr val="bg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n-cs"/>
              </a:rPr>
              <a:t>ポイント</a:t>
            </a:r>
            <a:endParaRPr kumimoji="1" lang="en-US" altLang="ja-JP" sz="800" b="0"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n-cs"/>
              </a:rPr>
              <a:t>期間外</a:t>
            </a:r>
          </a:p>
        </p:txBody>
      </p:sp>
      <p:sp>
        <p:nvSpPr>
          <p:cNvPr id="15" name="吹き出し: 四角形 14">
            <a:extLst>
              <a:ext uri="{FF2B5EF4-FFF2-40B4-BE49-F238E27FC236}">
                <a16:creationId xmlns:a16="http://schemas.microsoft.com/office/drawing/2014/main" id="{6A7830BB-3FD8-8389-25CD-D194B50F74AA}"/>
              </a:ext>
            </a:extLst>
          </p:cNvPr>
          <p:cNvSpPr/>
          <p:nvPr/>
        </p:nvSpPr>
        <p:spPr>
          <a:xfrm>
            <a:off x="1787123" y="5289086"/>
            <a:ext cx="437990" cy="307777"/>
          </a:xfrm>
          <a:prstGeom prst="wedgeRectCallout">
            <a:avLst>
              <a:gd name="adj1" fmla="val -73464"/>
              <a:gd name="adj2" fmla="val 42527"/>
            </a:avLst>
          </a:prstGeom>
          <a:solidFill>
            <a:schemeClr val="bg1"/>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n-cs"/>
              </a:rPr>
              <a:t>ポイント</a:t>
            </a:r>
            <a:endParaRPr kumimoji="1" lang="en-US" altLang="ja-JP" sz="800" b="0"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n-cs"/>
              </a:rPr>
              <a:t>期間</a:t>
            </a:r>
          </a:p>
        </p:txBody>
      </p:sp>
    </p:spTree>
    <p:extLst>
      <p:ext uri="{BB962C8B-B14F-4D97-AF65-F5344CB8AC3E}">
        <p14:creationId xmlns:p14="http://schemas.microsoft.com/office/powerpoint/2010/main" val="5189400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6161</Words>
  <Application>Microsoft Office PowerPoint</Application>
  <PresentationFormat>ユーザー設定</PresentationFormat>
  <Paragraphs>470</Paragraphs>
  <Slides>25</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BIZ UDPゴシック</vt:lpstr>
      <vt:lpstr>BIZ UDゴシック</vt:lpstr>
      <vt:lpstr>Noto Sans JP</vt:lpstr>
      <vt:lpstr>游ゴシック</vt:lpstr>
      <vt:lpstr>Arial</vt:lpstr>
      <vt:lpstr>Calibri</vt:lpstr>
      <vt:lpstr>Open Sans</vt:lpstr>
      <vt:lpstr>Wingdings</vt:lpstr>
      <vt:lpstr>Office テーマ</vt:lpstr>
      <vt:lpstr>おおさかCO₂CO₂(コツコツ)ポイント＋ （脱炭素ポイント） に関するガイドライン （案）</vt:lpstr>
      <vt:lpstr>PowerPoint プレゼンテーション</vt:lpstr>
      <vt:lpstr>目　次</vt:lpstr>
      <vt:lpstr>PowerPoint プレゼンテーション</vt:lpstr>
      <vt:lpstr>(1) 求められる脱炭素型ライフスタイルへの変革</vt:lpstr>
      <vt:lpstr>(2) おおさかCO₂CO₂ポイント＋とは</vt:lpstr>
      <vt:lpstr>(3) おおさかCO₂CO₂ポイント＋付与に取り組むメリット</vt:lpstr>
      <vt:lpstr>(3)おおさかCO₂CO₂ポイント付与に取り組むメリット</vt:lpstr>
      <vt:lpstr>(3)おおさかCO₂CO₂ポイント＋付与に取り組むメリット</vt:lpstr>
      <vt:lpstr>(3)おおさかCO₂CO₂ポイント＋付与に取り組むメリット</vt:lpstr>
      <vt:lpstr>(4)おおさかCO₂CO₂ポイント＋付与に取り組むにあたってのコストについて</vt:lpstr>
      <vt:lpstr>PowerPoint プレゼンテーション</vt:lpstr>
      <vt:lpstr>(1)おおさかCO₂CO₂ポイント＋付与の開始までの流れ</vt:lpstr>
      <vt:lpstr>(2)おおさかCO₂CO₂ポイント＋付与の対象商品・サービスの考え方</vt:lpstr>
      <vt:lpstr>(3) 効果的な周知・啓発方法【消費者】</vt:lpstr>
      <vt:lpstr>PowerPoint プレゼンテーション</vt:lpstr>
      <vt:lpstr>PowerPoint プレゼンテーション</vt:lpstr>
      <vt:lpstr>(4) 効果的な周知・啓発方法【従業員】</vt:lpstr>
      <vt:lpstr>(4) 効果的な周知・啓発方法【従業員】</vt:lpstr>
      <vt:lpstr>(4) 効果的な周知・啓発方法【従業員】</vt:lpstr>
      <vt:lpstr>(5)おおさかCO2CO2ポイント＋名称・ロゴマーク等の使用にあたって</vt:lpstr>
      <vt:lpstr>(6) 留意事項について</vt:lpstr>
      <vt:lpstr>PowerPoint プレゼンテーション</vt:lpstr>
      <vt:lpstr>おおさかCO₂CO₂ポイント＋ の今後の展開</vt:lpstr>
      <vt:lpstr>おおさかCO₂CO₂ポイント＋ の今後の展開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2025-03-12T04:17:37Z</dcterms:created>
  <dcterms:modified xsi:type="dcterms:W3CDTF">2025-03-12T04:17:58Z</dcterms:modified>
</cp:coreProperties>
</file>