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
  </p:notesMasterIdLst>
  <p:sldIdLst>
    <p:sldId id="347" r:id="rId2"/>
    <p:sldId id="346" r:id="rId3"/>
    <p:sldId id="328" r:id="rId4"/>
    <p:sldId id="349" r:id="rId5"/>
    <p:sldId id="331" r:id="rId6"/>
    <p:sldId id="332" r:id="rId7"/>
    <p:sldId id="333" r:id="rId8"/>
    <p:sldId id="350" r:id="rId9"/>
    <p:sldId id="348" r:id="rId10"/>
    <p:sldId id="336" r:id="rId11"/>
    <p:sldId id="338" r:id="rId12"/>
    <p:sldId id="352" r:id="rId13"/>
    <p:sldId id="339" r:id="rId14"/>
    <p:sldId id="342" r:id="rId15"/>
    <p:sldId id="353" r:id="rId16"/>
    <p:sldId id="340" r:id="rId17"/>
    <p:sldId id="343" r:id="rId18"/>
  </p:sldIdLst>
  <p:sldSz cx="9906000" cy="6858000" type="A4"/>
  <p:notesSz cx="6807200" cy="9939338"/>
  <p:defaultTextStyle>
    <a:defPPr>
      <a:defRPr lang="ja-JP"/>
    </a:defPPr>
    <a:lvl1pPr marL="0" algn="l" defTabSz="957585" rtl="0" eaLnBrk="1" latinLnBrk="0" hangingPunct="1">
      <a:defRPr kumimoji="1" sz="1870" kern="1200">
        <a:solidFill>
          <a:schemeClr val="tx1"/>
        </a:solidFill>
        <a:latin typeface="+mn-lt"/>
        <a:ea typeface="+mn-ea"/>
        <a:cs typeface="+mn-cs"/>
      </a:defRPr>
    </a:lvl1pPr>
    <a:lvl2pPr marL="478793" algn="l" defTabSz="957585" rtl="0" eaLnBrk="1" latinLnBrk="0" hangingPunct="1">
      <a:defRPr kumimoji="1" sz="1870" kern="1200">
        <a:solidFill>
          <a:schemeClr val="tx1"/>
        </a:solidFill>
        <a:latin typeface="+mn-lt"/>
        <a:ea typeface="+mn-ea"/>
        <a:cs typeface="+mn-cs"/>
      </a:defRPr>
    </a:lvl2pPr>
    <a:lvl3pPr marL="957585" algn="l" defTabSz="957585" rtl="0" eaLnBrk="1" latinLnBrk="0" hangingPunct="1">
      <a:defRPr kumimoji="1" sz="1870" kern="1200">
        <a:solidFill>
          <a:schemeClr val="tx1"/>
        </a:solidFill>
        <a:latin typeface="+mn-lt"/>
        <a:ea typeface="+mn-ea"/>
        <a:cs typeface="+mn-cs"/>
      </a:defRPr>
    </a:lvl3pPr>
    <a:lvl4pPr marL="1436378" algn="l" defTabSz="957585" rtl="0" eaLnBrk="1" latinLnBrk="0" hangingPunct="1">
      <a:defRPr kumimoji="1" sz="1870" kern="1200">
        <a:solidFill>
          <a:schemeClr val="tx1"/>
        </a:solidFill>
        <a:latin typeface="+mn-lt"/>
        <a:ea typeface="+mn-ea"/>
        <a:cs typeface="+mn-cs"/>
      </a:defRPr>
    </a:lvl4pPr>
    <a:lvl5pPr marL="1915171" algn="l" defTabSz="957585" rtl="0" eaLnBrk="1" latinLnBrk="0" hangingPunct="1">
      <a:defRPr kumimoji="1" sz="1870" kern="1200">
        <a:solidFill>
          <a:schemeClr val="tx1"/>
        </a:solidFill>
        <a:latin typeface="+mn-lt"/>
        <a:ea typeface="+mn-ea"/>
        <a:cs typeface="+mn-cs"/>
      </a:defRPr>
    </a:lvl5pPr>
    <a:lvl6pPr marL="2393964" algn="l" defTabSz="957585" rtl="0" eaLnBrk="1" latinLnBrk="0" hangingPunct="1">
      <a:defRPr kumimoji="1" sz="1870" kern="1200">
        <a:solidFill>
          <a:schemeClr val="tx1"/>
        </a:solidFill>
        <a:latin typeface="+mn-lt"/>
        <a:ea typeface="+mn-ea"/>
        <a:cs typeface="+mn-cs"/>
      </a:defRPr>
    </a:lvl6pPr>
    <a:lvl7pPr marL="2872758" algn="l" defTabSz="957585" rtl="0" eaLnBrk="1" latinLnBrk="0" hangingPunct="1">
      <a:defRPr kumimoji="1" sz="1870" kern="1200">
        <a:solidFill>
          <a:schemeClr val="tx1"/>
        </a:solidFill>
        <a:latin typeface="+mn-lt"/>
        <a:ea typeface="+mn-ea"/>
        <a:cs typeface="+mn-cs"/>
      </a:defRPr>
    </a:lvl7pPr>
    <a:lvl8pPr marL="3351551" algn="l" defTabSz="957585" rtl="0" eaLnBrk="1" latinLnBrk="0" hangingPunct="1">
      <a:defRPr kumimoji="1" sz="1870" kern="1200">
        <a:solidFill>
          <a:schemeClr val="tx1"/>
        </a:solidFill>
        <a:latin typeface="+mn-lt"/>
        <a:ea typeface="+mn-ea"/>
        <a:cs typeface="+mn-cs"/>
      </a:defRPr>
    </a:lvl8pPr>
    <a:lvl9pPr marL="3830343" algn="l" defTabSz="957585" rtl="0" eaLnBrk="1" latinLnBrk="0" hangingPunct="1">
      <a:defRPr kumimoji="1" sz="18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9EDF0"/>
    <a:srgbClr val="B9B9B9"/>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184" y="36"/>
      </p:cViewPr>
      <p:guideLst>
        <p:guide orient="horz" pos="2160"/>
        <p:guide pos="30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sep2\Desktop\&#12304;CO2CO2PT&#12305;H2O_&#12452;&#12474;&#12511;&#12516;&#25104;&#26524;&#22577;&#21578;\H2O%20&#12452;&#12474;&#12511;&#12516;&#65299;&#24215;&#33303;&#12487;&#12540;&#12479;_082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sep2\Desktop\&#12304;CO2CO2PT&#12305;H2O_&#12452;&#12474;&#12511;&#12516;&#25104;&#26524;&#22577;&#21578;\H2O%20&#12452;&#12474;&#12511;&#12516;&#65299;&#24215;&#33303;&#12487;&#12540;&#12479;_082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900">
                <a:latin typeface="BIZ UDゴシック" panose="020B0400000000000000" pitchFamily="49" charset="-128"/>
                <a:ea typeface="BIZ UDゴシック" panose="020B0400000000000000" pitchFamily="49" charset="-128"/>
              </a:rPr>
              <a:t>（前年同期比</a:t>
            </a:r>
            <a:r>
              <a:rPr lang="ja-JP" altLang="en-US" sz="900"/>
              <a:t>）</a:t>
            </a:r>
          </a:p>
        </c:rich>
      </c:tx>
      <c:layout>
        <c:manualLayout>
          <c:xMode val="edge"/>
          <c:yMode val="edge"/>
          <c:x val="9.7218172035502919E-3"/>
          <c:y val="1.8510876700379323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3165864387426943"/>
          <c:y val="0.16389578692152593"/>
          <c:w val="0.72243277488674307"/>
          <c:h val="0.62287350093227467"/>
        </c:manualLayout>
      </c:layout>
      <c:barChart>
        <c:barDir val="col"/>
        <c:grouping val="clustered"/>
        <c:varyColors val="0"/>
        <c:ser>
          <c:idx val="0"/>
          <c:order val="0"/>
          <c:tx>
            <c:strRef>
              <c:f>H2Oイズミヤ!$B$28</c:f>
              <c:strCache>
                <c:ptCount val="1"/>
                <c:pt idx="0">
                  <c:v>実施3店舗計</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H2Oイズミヤ!$C$27:$D$27</c:f>
              <c:strCache>
                <c:ptCount val="2"/>
                <c:pt idx="0">
                  <c:v>前年同期</c:v>
                </c:pt>
                <c:pt idx="1">
                  <c:v>実施期間</c:v>
                </c:pt>
              </c:strCache>
            </c:strRef>
          </c:cat>
          <c:val>
            <c:numRef>
              <c:f>H2Oイズミヤ!$C$28:$D$28</c:f>
              <c:numCache>
                <c:formatCode>0.0_ </c:formatCode>
                <c:ptCount val="2"/>
                <c:pt idx="0">
                  <c:v>100</c:v>
                </c:pt>
                <c:pt idx="1">
                  <c:v>118.46553997237581</c:v>
                </c:pt>
              </c:numCache>
            </c:numRef>
          </c:val>
          <c:extLst>
            <c:ext xmlns:c16="http://schemas.microsoft.com/office/drawing/2014/chart" uri="{C3380CC4-5D6E-409C-BE32-E72D297353CC}">
              <c16:uniqueId val="{00000000-A1B3-441A-98AF-9313EA96B626}"/>
            </c:ext>
          </c:extLst>
        </c:ser>
        <c:dLbls>
          <c:showLegendKey val="0"/>
          <c:showVal val="0"/>
          <c:showCatName val="0"/>
          <c:showSerName val="0"/>
          <c:showPercent val="0"/>
          <c:showBubbleSize val="0"/>
        </c:dLbls>
        <c:gapWidth val="135"/>
        <c:overlap val="-27"/>
        <c:axId val="371249999"/>
        <c:axId val="371248559"/>
      </c:barChart>
      <c:catAx>
        <c:axId val="371249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1" i="0" u="none" strike="noStrike" kern="1200" baseline="0">
                <a:solidFill>
                  <a:schemeClr val="tx1">
                    <a:lumMod val="65000"/>
                    <a:lumOff val="35000"/>
                  </a:schemeClr>
                </a:solidFill>
                <a:latin typeface="+mn-lt"/>
                <a:ea typeface="+mn-ea"/>
                <a:cs typeface="+mn-cs"/>
              </a:defRPr>
            </a:pPr>
            <a:endParaRPr lang="ja-JP"/>
          </a:p>
        </c:txPr>
        <c:crossAx val="371248559"/>
        <c:crosses val="autoZero"/>
        <c:auto val="1"/>
        <c:lblAlgn val="ctr"/>
        <c:lblOffset val="100"/>
        <c:noMultiLvlLbl val="0"/>
      </c:catAx>
      <c:valAx>
        <c:axId val="37124855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lumMod val="65000"/>
                    <a:lumOff val="35000"/>
                  </a:schemeClr>
                </a:solidFill>
                <a:latin typeface="+mn-lt"/>
                <a:ea typeface="+mn-ea"/>
                <a:cs typeface="+mn-cs"/>
              </a:defRPr>
            </a:pPr>
            <a:endParaRPr lang="ja-JP"/>
          </a:p>
        </c:txPr>
        <c:crossAx val="371249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sz="900"/>
              <a:t>（前年同期比）</a:t>
            </a:r>
          </a:p>
        </c:rich>
      </c:tx>
      <c:layout>
        <c:manualLayout>
          <c:xMode val="edge"/>
          <c:yMode val="edge"/>
          <c:x val="8.5103060848738775E-3"/>
          <c:y val="2.5184430835394494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91241947140877"/>
          <c:y val="0.17449768259111137"/>
          <c:w val="0.79406727896373897"/>
          <c:h val="0.59669501470054176"/>
        </c:manualLayout>
      </c:layout>
      <c:barChart>
        <c:barDir val="col"/>
        <c:grouping val="clustered"/>
        <c:varyColors val="0"/>
        <c:ser>
          <c:idx val="0"/>
          <c:order val="0"/>
          <c:tx>
            <c:strRef>
              <c:f>H2Oイズミヤ!$C$49</c:f>
              <c:strCache>
                <c:ptCount val="1"/>
                <c:pt idx="0">
                  <c:v>前年同期</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H2Oイズミヤ!$B$50:$B$52</c:f>
              <c:strCache>
                <c:ptCount val="3"/>
                <c:pt idx="0">
                  <c:v>A 店</c:v>
                </c:pt>
                <c:pt idx="1">
                  <c:v>B 店</c:v>
                </c:pt>
                <c:pt idx="2">
                  <c:v>C 店</c:v>
                </c:pt>
              </c:strCache>
            </c:strRef>
          </c:cat>
          <c:val>
            <c:numRef>
              <c:f>H2Oイズミヤ!$C$50:$C$52</c:f>
              <c:numCache>
                <c:formatCode>0.0_ </c:formatCode>
                <c:ptCount val="3"/>
                <c:pt idx="0">
                  <c:v>100</c:v>
                </c:pt>
                <c:pt idx="1">
                  <c:v>100</c:v>
                </c:pt>
                <c:pt idx="2">
                  <c:v>100</c:v>
                </c:pt>
              </c:numCache>
            </c:numRef>
          </c:val>
          <c:extLst>
            <c:ext xmlns:c16="http://schemas.microsoft.com/office/drawing/2014/chart" uri="{C3380CC4-5D6E-409C-BE32-E72D297353CC}">
              <c16:uniqueId val="{00000000-0B38-4B95-9F2C-317F2F85BB3D}"/>
            </c:ext>
          </c:extLst>
        </c:ser>
        <c:ser>
          <c:idx val="1"/>
          <c:order val="1"/>
          <c:tx>
            <c:strRef>
              <c:f>H2Oイズミヤ!$D$49</c:f>
              <c:strCache>
                <c:ptCount val="1"/>
                <c:pt idx="0">
                  <c:v>実施期間</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H2Oイズミヤ!$B$50:$B$52</c:f>
              <c:strCache>
                <c:ptCount val="3"/>
                <c:pt idx="0">
                  <c:v>A 店</c:v>
                </c:pt>
                <c:pt idx="1">
                  <c:v>B 店</c:v>
                </c:pt>
                <c:pt idx="2">
                  <c:v>C 店</c:v>
                </c:pt>
              </c:strCache>
            </c:strRef>
          </c:cat>
          <c:val>
            <c:numRef>
              <c:f>H2Oイズミヤ!$D$50:$D$52</c:f>
              <c:numCache>
                <c:formatCode>0.0_ </c:formatCode>
                <c:ptCount val="3"/>
                <c:pt idx="0">
                  <c:v>151.48532662812346</c:v>
                </c:pt>
                <c:pt idx="1">
                  <c:v>109.97530172978196</c:v>
                </c:pt>
                <c:pt idx="2">
                  <c:v>80.951088512864246</c:v>
                </c:pt>
              </c:numCache>
            </c:numRef>
          </c:val>
          <c:extLst>
            <c:ext xmlns:c16="http://schemas.microsoft.com/office/drawing/2014/chart" uri="{C3380CC4-5D6E-409C-BE32-E72D297353CC}">
              <c16:uniqueId val="{00000001-0B38-4B95-9F2C-317F2F85BB3D}"/>
            </c:ext>
          </c:extLst>
        </c:ser>
        <c:dLbls>
          <c:showLegendKey val="0"/>
          <c:showVal val="0"/>
          <c:showCatName val="0"/>
          <c:showSerName val="0"/>
          <c:showPercent val="0"/>
          <c:showBubbleSize val="0"/>
        </c:dLbls>
        <c:gapWidth val="135"/>
        <c:overlap val="-27"/>
        <c:axId val="1539240095"/>
        <c:axId val="1539247295"/>
      </c:barChart>
      <c:catAx>
        <c:axId val="1539240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1" i="0" u="none" strike="noStrike" kern="1200" baseline="0">
                <a:solidFill>
                  <a:schemeClr val="tx1">
                    <a:lumMod val="65000"/>
                    <a:lumOff val="35000"/>
                  </a:schemeClr>
                </a:solidFill>
                <a:latin typeface="+mn-lt"/>
                <a:ea typeface="+mn-ea"/>
                <a:cs typeface="+mn-cs"/>
              </a:defRPr>
            </a:pPr>
            <a:endParaRPr lang="ja-JP"/>
          </a:p>
        </c:txPr>
        <c:crossAx val="1539247295"/>
        <c:crosses val="autoZero"/>
        <c:auto val="1"/>
        <c:lblAlgn val="ctr"/>
        <c:lblOffset val="100"/>
        <c:noMultiLvlLbl val="0"/>
      </c:catAx>
      <c:valAx>
        <c:axId val="1539247295"/>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ja-JP" sz="900" b="1" i="0" u="none" strike="noStrike" kern="1200" baseline="0">
                <a:solidFill>
                  <a:schemeClr val="tx1">
                    <a:lumMod val="65000"/>
                    <a:lumOff val="35000"/>
                  </a:schemeClr>
                </a:solidFill>
                <a:latin typeface="+mn-lt"/>
                <a:ea typeface="+mn-ea"/>
                <a:cs typeface="+mn-cs"/>
              </a:defRPr>
            </a:pPr>
            <a:endParaRPr lang="ja-JP"/>
          </a:p>
        </c:txPr>
        <c:crossAx val="1539240095"/>
        <c:crosses val="autoZero"/>
        <c:crossBetween val="between"/>
        <c:majorUnit val="40"/>
      </c:valAx>
      <c:spPr>
        <a:noFill/>
        <a:ln>
          <a:noFill/>
        </a:ln>
        <a:effectLst/>
      </c:spPr>
    </c:plotArea>
    <c:legend>
      <c:legendPos val="b"/>
      <c:layout>
        <c:manualLayout>
          <c:xMode val="edge"/>
          <c:yMode val="edge"/>
          <c:x val="0.26568579852095781"/>
          <c:y val="0.87954479620863935"/>
          <c:w val="0.46862840295808444"/>
          <c:h val="0.1022733942861397"/>
        </c:manualLayout>
      </c:layout>
      <c:overlay val="0"/>
      <c:spPr>
        <a:noFill/>
        <a:ln>
          <a:noFill/>
        </a:ln>
        <a:effectLst/>
      </c:spPr>
      <c:txPr>
        <a:bodyPr rot="0" spcFirstLastPara="1" vertOverflow="ellipsis" vert="horz" wrap="square" anchor="ctr" anchorCtr="1"/>
        <a:lstStyle/>
        <a:p>
          <a:pPr>
            <a:defRPr lang="ja-JP"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800"/>
              <a:t>（前年同期比）</a:t>
            </a:r>
          </a:p>
        </c:rich>
      </c:tx>
      <c:layout>
        <c:manualLayout>
          <c:xMode val="edge"/>
          <c:yMode val="edge"/>
          <c:x val="1.6049253102621439E-2"/>
          <c:y val="3.07101665563062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さくらや松原店様実績データ!$E$28</c:f>
              <c:strCache>
                <c:ptCount val="1"/>
                <c:pt idx="0">
                  <c:v>前年同期間</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さくらや松原店様実績データ!$D$29:$D$30</c:f>
              <c:strCache>
                <c:ptCount val="2"/>
                <c:pt idx="0">
                  <c:v>販売点数</c:v>
                </c:pt>
                <c:pt idx="1">
                  <c:v>売上額</c:v>
                </c:pt>
              </c:strCache>
            </c:strRef>
          </c:cat>
          <c:val>
            <c:numRef>
              <c:f>さくらや松原店様実績データ!$E$29:$E$30</c:f>
              <c:numCache>
                <c:formatCode>#,##0_ </c:formatCode>
                <c:ptCount val="2"/>
                <c:pt idx="0" formatCode="General">
                  <c:v>100</c:v>
                </c:pt>
                <c:pt idx="1">
                  <c:v>100</c:v>
                </c:pt>
              </c:numCache>
            </c:numRef>
          </c:val>
          <c:extLst>
            <c:ext xmlns:c16="http://schemas.microsoft.com/office/drawing/2014/chart" uri="{C3380CC4-5D6E-409C-BE32-E72D297353CC}">
              <c16:uniqueId val="{00000000-F517-43DC-A1BA-749C84E6F1BE}"/>
            </c:ext>
          </c:extLst>
        </c:ser>
        <c:ser>
          <c:idx val="1"/>
          <c:order val="1"/>
          <c:tx>
            <c:strRef>
              <c:f>さくらや松原店様実績データ!$F$28</c:f>
              <c:strCache>
                <c:ptCount val="1"/>
                <c:pt idx="0">
                  <c:v>実施期間</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さくらや松原店様実績データ!$D$29:$D$30</c:f>
              <c:strCache>
                <c:ptCount val="2"/>
                <c:pt idx="0">
                  <c:v>販売点数</c:v>
                </c:pt>
                <c:pt idx="1">
                  <c:v>売上額</c:v>
                </c:pt>
              </c:strCache>
            </c:strRef>
          </c:cat>
          <c:val>
            <c:numRef>
              <c:f>さくらや松原店様実績データ!$F$29:$F$30</c:f>
              <c:numCache>
                <c:formatCode>#,##0_ </c:formatCode>
                <c:ptCount val="2"/>
                <c:pt idx="0" formatCode="0_ ">
                  <c:v>102.46913580246914</c:v>
                </c:pt>
                <c:pt idx="1">
                  <c:v>121.53506128189673</c:v>
                </c:pt>
              </c:numCache>
            </c:numRef>
          </c:val>
          <c:extLst>
            <c:ext xmlns:c16="http://schemas.microsoft.com/office/drawing/2014/chart" uri="{C3380CC4-5D6E-409C-BE32-E72D297353CC}">
              <c16:uniqueId val="{00000001-F517-43DC-A1BA-749C84E6F1BE}"/>
            </c:ext>
          </c:extLst>
        </c:ser>
        <c:dLbls>
          <c:showLegendKey val="0"/>
          <c:showVal val="0"/>
          <c:showCatName val="0"/>
          <c:showSerName val="0"/>
          <c:showPercent val="0"/>
          <c:showBubbleSize val="0"/>
        </c:dLbls>
        <c:gapWidth val="219"/>
        <c:overlap val="-27"/>
        <c:axId val="643365504"/>
        <c:axId val="643375584"/>
      </c:barChart>
      <c:catAx>
        <c:axId val="64336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643375584"/>
        <c:crosses val="autoZero"/>
        <c:auto val="1"/>
        <c:lblAlgn val="ctr"/>
        <c:lblOffset val="100"/>
        <c:noMultiLvlLbl val="0"/>
      </c:catAx>
      <c:valAx>
        <c:axId val="64337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64336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120" tIns="45560" rIns="91120" bIns="455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120" tIns="45560" rIns="91120" bIns="45560" rtlCol="0"/>
          <a:lstStyle>
            <a:lvl1pPr algn="r">
              <a:defRPr sz="1200"/>
            </a:lvl1pPr>
          </a:lstStyle>
          <a:p>
            <a:fld id="{817A886B-0936-48AA-8D94-E1FD0D9AD584}" type="datetimeFigureOut">
              <a:rPr kumimoji="1" lang="ja-JP" altLang="en-US" smtClean="0"/>
              <a:t>2025/3/13</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120" tIns="45560" rIns="91120" bIns="45560" rtlCol="0" anchor="ctr"/>
          <a:lstStyle/>
          <a:p>
            <a:endParaRPr lang="ja-JP" altLang="en-US"/>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120" tIns="45560" rIns="91120" bIns="45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7"/>
          </a:xfrm>
          <a:prstGeom prst="rect">
            <a:avLst/>
          </a:prstGeom>
        </p:spPr>
        <p:txBody>
          <a:bodyPr vert="horz" lIns="91120" tIns="45560" rIns="91120" bIns="455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5"/>
            <a:ext cx="2949575" cy="496887"/>
          </a:xfrm>
          <a:prstGeom prst="rect">
            <a:avLst/>
          </a:prstGeom>
        </p:spPr>
        <p:txBody>
          <a:bodyPr vert="horz" lIns="91120" tIns="45560" rIns="91120" bIns="45560" rtlCol="0" anchor="b"/>
          <a:lstStyle>
            <a:lvl1pPr algn="r">
              <a:defRPr sz="1200"/>
            </a:lvl1pPr>
          </a:lstStyle>
          <a:p>
            <a:fld id="{F721BF43-783E-44B6-9BB7-0F30D03950C8}" type="slidenum">
              <a:rPr kumimoji="1" lang="ja-JP" altLang="en-US" smtClean="0"/>
              <a:t>‹#›</a:t>
            </a:fld>
            <a:endParaRPr kumimoji="1" lang="ja-JP" altLang="en-US"/>
          </a:p>
        </p:txBody>
      </p:sp>
    </p:spTree>
    <p:extLst>
      <p:ext uri="{BB962C8B-B14F-4D97-AF65-F5344CB8AC3E}">
        <p14:creationId xmlns:p14="http://schemas.microsoft.com/office/powerpoint/2010/main" val="1629204430"/>
      </p:ext>
    </p:extLst>
  </p:cSld>
  <p:clrMap bg1="lt1" tx1="dk1" bg2="lt2" tx2="dk2" accent1="accent1" accent2="accent2" accent3="accent3" accent4="accent4" accent5="accent5" accent6="accent6" hlink="hlink" folHlink="folHlink"/>
  <p:notesStyle>
    <a:lvl1pPr marL="0" algn="l" defTabSz="683989" rtl="0" eaLnBrk="1" latinLnBrk="0" hangingPunct="1">
      <a:defRPr kumimoji="1" sz="973" kern="1200">
        <a:solidFill>
          <a:schemeClr val="tx1"/>
        </a:solidFill>
        <a:latin typeface="+mn-lt"/>
        <a:ea typeface="+mn-ea"/>
        <a:cs typeface="+mn-cs"/>
      </a:defRPr>
    </a:lvl1pPr>
    <a:lvl2pPr marL="341995" algn="l" defTabSz="683989" rtl="0" eaLnBrk="1" latinLnBrk="0" hangingPunct="1">
      <a:defRPr kumimoji="1" sz="973" kern="1200">
        <a:solidFill>
          <a:schemeClr val="tx1"/>
        </a:solidFill>
        <a:latin typeface="+mn-lt"/>
        <a:ea typeface="+mn-ea"/>
        <a:cs typeface="+mn-cs"/>
      </a:defRPr>
    </a:lvl2pPr>
    <a:lvl3pPr marL="683989" algn="l" defTabSz="683989" rtl="0" eaLnBrk="1" latinLnBrk="0" hangingPunct="1">
      <a:defRPr kumimoji="1" sz="973" kern="1200">
        <a:solidFill>
          <a:schemeClr val="tx1"/>
        </a:solidFill>
        <a:latin typeface="+mn-lt"/>
        <a:ea typeface="+mn-ea"/>
        <a:cs typeface="+mn-cs"/>
      </a:defRPr>
    </a:lvl3pPr>
    <a:lvl4pPr marL="1025986" algn="l" defTabSz="683989" rtl="0" eaLnBrk="1" latinLnBrk="0" hangingPunct="1">
      <a:defRPr kumimoji="1" sz="973" kern="1200">
        <a:solidFill>
          <a:schemeClr val="tx1"/>
        </a:solidFill>
        <a:latin typeface="+mn-lt"/>
        <a:ea typeface="+mn-ea"/>
        <a:cs typeface="+mn-cs"/>
      </a:defRPr>
    </a:lvl4pPr>
    <a:lvl5pPr marL="1367980" algn="l" defTabSz="683989" rtl="0" eaLnBrk="1" latinLnBrk="0" hangingPunct="1">
      <a:defRPr kumimoji="1" sz="973" kern="1200">
        <a:solidFill>
          <a:schemeClr val="tx1"/>
        </a:solidFill>
        <a:latin typeface="+mn-lt"/>
        <a:ea typeface="+mn-ea"/>
        <a:cs typeface="+mn-cs"/>
      </a:defRPr>
    </a:lvl5pPr>
    <a:lvl6pPr marL="1709974" algn="l" defTabSz="683989" rtl="0" eaLnBrk="1" latinLnBrk="0" hangingPunct="1">
      <a:defRPr kumimoji="1" sz="973" kern="1200">
        <a:solidFill>
          <a:schemeClr val="tx1"/>
        </a:solidFill>
        <a:latin typeface="+mn-lt"/>
        <a:ea typeface="+mn-ea"/>
        <a:cs typeface="+mn-cs"/>
      </a:defRPr>
    </a:lvl6pPr>
    <a:lvl7pPr marL="2051969" algn="l" defTabSz="683989" rtl="0" eaLnBrk="1" latinLnBrk="0" hangingPunct="1">
      <a:defRPr kumimoji="1" sz="973" kern="1200">
        <a:solidFill>
          <a:schemeClr val="tx1"/>
        </a:solidFill>
        <a:latin typeface="+mn-lt"/>
        <a:ea typeface="+mn-ea"/>
        <a:cs typeface="+mn-cs"/>
      </a:defRPr>
    </a:lvl7pPr>
    <a:lvl8pPr marL="2393964" algn="l" defTabSz="683989" rtl="0" eaLnBrk="1" latinLnBrk="0" hangingPunct="1">
      <a:defRPr kumimoji="1" sz="973" kern="1200">
        <a:solidFill>
          <a:schemeClr val="tx1"/>
        </a:solidFill>
        <a:latin typeface="+mn-lt"/>
        <a:ea typeface="+mn-ea"/>
        <a:cs typeface="+mn-cs"/>
      </a:defRPr>
    </a:lvl8pPr>
    <a:lvl9pPr marL="2735959" algn="l" defTabSz="683989" rtl="0" eaLnBrk="1" latinLnBrk="0" hangingPunct="1">
      <a:defRPr kumimoji="1" sz="97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E667A-D8D5-4A34-A0EA-678A6653C45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86EEF68-1328-ECB3-F0B3-BDA8C15218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7B62E6-558E-65C0-2F5D-EBD135C7DF75}"/>
              </a:ext>
            </a:extLst>
          </p:cNvPr>
          <p:cNvSpPr>
            <a:spLocks noGrp="1"/>
          </p:cNvSpPr>
          <p:nvPr>
            <p:ph type="body" idx="1"/>
          </p:nvPr>
        </p:nvSpPr>
        <p:spPr/>
        <p:txBody>
          <a:bodyPr/>
          <a:lstStyle/>
          <a:p>
            <a:r>
              <a:rPr kumimoji="1" lang="ja-JP" altLang="en-US"/>
              <a:t>▼</a:t>
            </a:r>
            <a:r>
              <a:rPr kumimoji="1" lang="en-US" altLang="ja-JP"/>
              <a:t>AR</a:t>
            </a:r>
            <a:r>
              <a:rPr kumimoji="1" lang="ja-JP" altLang="en-US"/>
              <a:t>齋藤メモ</a:t>
            </a:r>
            <a:endParaRPr kumimoji="1" lang="en-US" altLang="ja-JP"/>
          </a:p>
          <a:p>
            <a:endParaRPr kumimoji="1" lang="en-US" altLang="ja-JP" sz="1000" b="1" spc="-150">
              <a:latin typeface="+mn-ea"/>
              <a:ea typeface="+mn-ea"/>
            </a:endParaRPr>
          </a:p>
          <a:p>
            <a:endParaRPr kumimoji="1"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CDC8C48F-200E-34EC-A38D-838EF2BC51AF}"/>
              </a:ext>
            </a:extLst>
          </p:cNvPr>
          <p:cNvSpPr>
            <a:spLocks noGrp="1"/>
          </p:cNvSpPr>
          <p:nvPr>
            <p:ph type="sldNum" sz="quarter" idx="5"/>
          </p:nvPr>
        </p:nvSpPr>
        <p:spPr/>
        <p:txBody>
          <a:bodyPr/>
          <a:lstStyle/>
          <a:p>
            <a:fld id="{F721BF43-783E-44B6-9BB7-0F30D03950C8}" type="slidenum">
              <a:rPr kumimoji="1" lang="ja-JP" altLang="en-US" smtClean="0"/>
              <a:t>1</a:t>
            </a:fld>
            <a:endParaRPr kumimoji="1" lang="ja-JP" altLang="en-US"/>
          </a:p>
        </p:txBody>
      </p:sp>
    </p:spTree>
    <p:extLst>
      <p:ext uri="{BB962C8B-B14F-4D97-AF65-F5344CB8AC3E}">
        <p14:creationId xmlns:p14="http://schemas.microsoft.com/office/powerpoint/2010/main" val="146839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10</a:t>
            </a:fld>
            <a:endParaRPr kumimoji="1" lang="ja-JP" altLang="en-US"/>
          </a:p>
        </p:txBody>
      </p:sp>
    </p:spTree>
    <p:extLst>
      <p:ext uri="{BB962C8B-B14F-4D97-AF65-F5344CB8AC3E}">
        <p14:creationId xmlns:p14="http://schemas.microsoft.com/office/powerpoint/2010/main" val="1907363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11</a:t>
            </a:fld>
            <a:endParaRPr kumimoji="1" lang="ja-JP" altLang="en-US"/>
          </a:p>
        </p:txBody>
      </p:sp>
    </p:spTree>
    <p:extLst>
      <p:ext uri="{BB962C8B-B14F-4D97-AF65-F5344CB8AC3E}">
        <p14:creationId xmlns:p14="http://schemas.microsoft.com/office/powerpoint/2010/main" val="307823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DD8D0-C111-7603-7B9B-601E6C31900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B7320E-114F-A883-8A5D-04B353FD6E4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865E48-2181-5412-ECBB-CB053836F326}"/>
              </a:ext>
            </a:extLst>
          </p:cNvPr>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a:t>
            </a:r>
            <a:r>
              <a:rPr lang="en-US" altLang="ja-JP" sz="900"/>
              <a:t>CO2</a:t>
            </a:r>
            <a:r>
              <a:rPr lang="ja-JP" altLang="en-US" sz="900"/>
              <a:t>削減効果について＞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a:extLst>
              <a:ext uri="{FF2B5EF4-FFF2-40B4-BE49-F238E27FC236}">
                <a16:creationId xmlns:a16="http://schemas.microsoft.com/office/drawing/2014/main" id="{C3971DBF-65C7-C11C-17CA-CB3B79666F15}"/>
              </a:ext>
            </a:extLst>
          </p:cNvPr>
          <p:cNvSpPr>
            <a:spLocks noGrp="1"/>
          </p:cNvSpPr>
          <p:nvPr>
            <p:ph type="sldNum" sz="quarter" idx="5"/>
          </p:nvPr>
        </p:nvSpPr>
        <p:spPr/>
        <p:txBody>
          <a:bodyPr/>
          <a:lstStyle/>
          <a:p>
            <a:fld id="{F721BF43-783E-44B6-9BB7-0F30D03950C8}" type="slidenum">
              <a:rPr kumimoji="1" lang="ja-JP" altLang="en-US" smtClean="0"/>
              <a:t>12</a:t>
            </a:fld>
            <a:endParaRPr kumimoji="1" lang="ja-JP" altLang="en-US"/>
          </a:p>
        </p:txBody>
      </p:sp>
    </p:spTree>
    <p:extLst>
      <p:ext uri="{BB962C8B-B14F-4D97-AF65-F5344CB8AC3E}">
        <p14:creationId xmlns:p14="http://schemas.microsoft.com/office/powerpoint/2010/main" val="247807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13</a:t>
            </a:fld>
            <a:endParaRPr kumimoji="1" lang="ja-JP" altLang="en-US"/>
          </a:p>
        </p:txBody>
      </p:sp>
    </p:spTree>
    <p:extLst>
      <p:ext uri="{BB962C8B-B14F-4D97-AF65-F5344CB8AC3E}">
        <p14:creationId xmlns:p14="http://schemas.microsoft.com/office/powerpoint/2010/main" val="43740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14</a:t>
            </a:fld>
            <a:endParaRPr kumimoji="1" lang="ja-JP" altLang="en-US"/>
          </a:p>
        </p:txBody>
      </p:sp>
    </p:spTree>
    <p:extLst>
      <p:ext uri="{BB962C8B-B14F-4D97-AF65-F5344CB8AC3E}">
        <p14:creationId xmlns:p14="http://schemas.microsoft.com/office/powerpoint/2010/main" val="1246036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BC2E8-759B-65D2-CED4-F059D68621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AFA03B-1E11-699D-7E3E-3FA18AC570A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EB48667-B5A3-4B02-A080-E5532A08F768}"/>
              </a:ext>
            </a:extLst>
          </p:cNvPr>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a:t>
            </a:r>
            <a:r>
              <a:rPr lang="en-US" altLang="ja-JP" sz="900"/>
              <a:t>CO2</a:t>
            </a:r>
            <a:r>
              <a:rPr lang="ja-JP" altLang="en-US" sz="900"/>
              <a:t>削減効果について＞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a:extLst>
              <a:ext uri="{FF2B5EF4-FFF2-40B4-BE49-F238E27FC236}">
                <a16:creationId xmlns:a16="http://schemas.microsoft.com/office/drawing/2014/main" id="{557B0F8E-6C7C-A2AC-074F-C72BA54041C6}"/>
              </a:ext>
            </a:extLst>
          </p:cNvPr>
          <p:cNvSpPr>
            <a:spLocks noGrp="1"/>
          </p:cNvSpPr>
          <p:nvPr>
            <p:ph type="sldNum" sz="quarter" idx="5"/>
          </p:nvPr>
        </p:nvSpPr>
        <p:spPr/>
        <p:txBody>
          <a:bodyPr/>
          <a:lstStyle/>
          <a:p>
            <a:fld id="{F721BF43-783E-44B6-9BB7-0F30D03950C8}" type="slidenum">
              <a:rPr kumimoji="1" lang="ja-JP" altLang="en-US" smtClean="0"/>
              <a:t>15</a:t>
            </a:fld>
            <a:endParaRPr kumimoji="1" lang="ja-JP" altLang="en-US"/>
          </a:p>
        </p:txBody>
      </p:sp>
    </p:spTree>
    <p:extLst>
      <p:ext uri="{BB962C8B-B14F-4D97-AF65-F5344CB8AC3E}">
        <p14:creationId xmlns:p14="http://schemas.microsoft.com/office/powerpoint/2010/main" val="185166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16</a:t>
            </a:fld>
            <a:endParaRPr kumimoji="1" lang="ja-JP" altLang="en-US"/>
          </a:p>
        </p:txBody>
      </p:sp>
    </p:spTree>
    <p:extLst>
      <p:ext uri="{BB962C8B-B14F-4D97-AF65-F5344CB8AC3E}">
        <p14:creationId xmlns:p14="http://schemas.microsoft.com/office/powerpoint/2010/main" val="2575945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17</a:t>
            </a:fld>
            <a:endParaRPr kumimoji="1" lang="ja-JP" altLang="en-US"/>
          </a:p>
        </p:txBody>
      </p:sp>
    </p:spTree>
    <p:extLst>
      <p:ext uri="{BB962C8B-B14F-4D97-AF65-F5344CB8AC3E}">
        <p14:creationId xmlns:p14="http://schemas.microsoft.com/office/powerpoint/2010/main" val="111758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a:t>
            </a:r>
            <a:r>
              <a:rPr kumimoji="1" lang="en-US" altLang="ja-JP"/>
              <a:t>AR</a:t>
            </a:r>
            <a:r>
              <a:rPr kumimoji="1" lang="ja-JP" altLang="en-US"/>
              <a:t>齋藤メモ</a:t>
            </a:r>
            <a:endParaRPr kumimoji="1" lang="en-US" altLang="ja-JP"/>
          </a:p>
          <a:p>
            <a:endParaRPr kumimoji="1" lang="en-US" altLang="ja-JP" sz="1000" b="1" spc="-150">
              <a:latin typeface="+mn-ea"/>
              <a:ea typeface="+mn-ea"/>
            </a:endParaRPr>
          </a:p>
          <a:p>
            <a:endParaRPr kumimoji="1" lang="en-US" altLang="ja-JP"/>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2</a:t>
            </a:fld>
            <a:endParaRPr kumimoji="1" lang="ja-JP" altLang="en-US"/>
          </a:p>
        </p:txBody>
      </p:sp>
    </p:spTree>
    <p:extLst>
      <p:ext uri="{BB962C8B-B14F-4D97-AF65-F5344CB8AC3E}">
        <p14:creationId xmlns:p14="http://schemas.microsoft.com/office/powerpoint/2010/main" val="124678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a:t>
            </a:r>
            <a:r>
              <a:rPr lang="en-US" altLang="ja-JP" sz="900"/>
              <a:t>CO2</a:t>
            </a:r>
            <a:r>
              <a:rPr lang="ja-JP" altLang="en-US" sz="900"/>
              <a:t>削減効果について＞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3</a:t>
            </a:fld>
            <a:endParaRPr kumimoji="1" lang="ja-JP" altLang="en-US"/>
          </a:p>
        </p:txBody>
      </p:sp>
    </p:spTree>
    <p:extLst>
      <p:ext uri="{BB962C8B-B14F-4D97-AF65-F5344CB8AC3E}">
        <p14:creationId xmlns:p14="http://schemas.microsoft.com/office/powerpoint/2010/main" val="24753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37A1C-86C1-7A9B-6EBE-394EDC7833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DA51D8-54B4-AC88-9009-FF2547FBB7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496171E-B099-3FF5-622B-2D0281B5ED59}"/>
              </a:ext>
            </a:extLst>
          </p:cNvPr>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a:t>
            </a:r>
            <a:r>
              <a:rPr lang="en-US" altLang="ja-JP" sz="900"/>
              <a:t>CO2</a:t>
            </a:r>
            <a:r>
              <a:rPr lang="ja-JP" altLang="en-US" sz="900"/>
              <a:t>削減効果について＞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a:extLst>
              <a:ext uri="{FF2B5EF4-FFF2-40B4-BE49-F238E27FC236}">
                <a16:creationId xmlns:a16="http://schemas.microsoft.com/office/drawing/2014/main" id="{BCDC4A1F-CED0-DBD7-026E-AA29C65D809F}"/>
              </a:ext>
            </a:extLst>
          </p:cNvPr>
          <p:cNvSpPr>
            <a:spLocks noGrp="1"/>
          </p:cNvSpPr>
          <p:nvPr>
            <p:ph type="sldNum" sz="quarter" idx="5"/>
          </p:nvPr>
        </p:nvSpPr>
        <p:spPr/>
        <p:txBody>
          <a:bodyPr/>
          <a:lstStyle/>
          <a:p>
            <a:fld id="{F721BF43-783E-44B6-9BB7-0F30D03950C8}" type="slidenum">
              <a:rPr kumimoji="1" lang="ja-JP" altLang="en-US" smtClean="0"/>
              <a:t>4</a:t>
            </a:fld>
            <a:endParaRPr kumimoji="1" lang="ja-JP" altLang="en-US"/>
          </a:p>
        </p:txBody>
      </p:sp>
    </p:spTree>
    <p:extLst>
      <p:ext uri="{BB962C8B-B14F-4D97-AF65-F5344CB8AC3E}">
        <p14:creationId xmlns:p14="http://schemas.microsoft.com/office/powerpoint/2010/main" val="16422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5</a:t>
            </a:fld>
            <a:endParaRPr kumimoji="1" lang="ja-JP" altLang="en-US"/>
          </a:p>
        </p:txBody>
      </p:sp>
    </p:spTree>
    <p:extLst>
      <p:ext uri="{BB962C8B-B14F-4D97-AF65-F5344CB8AC3E}">
        <p14:creationId xmlns:p14="http://schemas.microsoft.com/office/powerpoint/2010/main" val="3534841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6</a:t>
            </a:fld>
            <a:endParaRPr kumimoji="1" lang="ja-JP" altLang="en-US"/>
          </a:p>
        </p:txBody>
      </p:sp>
    </p:spTree>
    <p:extLst>
      <p:ext uri="{BB962C8B-B14F-4D97-AF65-F5344CB8AC3E}">
        <p14:creationId xmlns:p14="http://schemas.microsoft.com/office/powerpoint/2010/main" val="359241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F721BF43-783E-44B6-9BB7-0F30D03950C8}" type="slidenum">
              <a:rPr kumimoji="1" lang="ja-JP" altLang="en-US" smtClean="0"/>
              <a:t>7</a:t>
            </a:fld>
            <a:endParaRPr kumimoji="1" lang="ja-JP" altLang="en-US"/>
          </a:p>
        </p:txBody>
      </p:sp>
    </p:spTree>
    <p:extLst>
      <p:ext uri="{BB962C8B-B14F-4D97-AF65-F5344CB8AC3E}">
        <p14:creationId xmlns:p14="http://schemas.microsoft.com/office/powerpoint/2010/main" val="2870922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D4574-69D6-E5EC-9BE6-64120BD3C8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78E0B2-67BB-C572-D9B3-3253C7951C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57E5A5-7CBC-D096-40F0-E3405D2A2C67}"/>
              </a:ext>
            </a:extLst>
          </p:cNvPr>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a:t>
            </a:r>
            <a:r>
              <a:rPr lang="en-US" altLang="ja-JP" sz="900"/>
              <a:t>CO2</a:t>
            </a:r>
            <a:r>
              <a:rPr lang="ja-JP" altLang="en-US" sz="900"/>
              <a:t>削減効果について＞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a:extLst>
              <a:ext uri="{FF2B5EF4-FFF2-40B4-BE49-F238E27FC236}">
                <a16:creationId xmlns:a16="http://schemas.microsoft.com/office/drawing/2014/main" id="{3B7C5AF2-F8E8-F0B1-4A9C-995C45D69A70}"/>
              </a:ext>
            </a:extLst>
          </p:cNvPr>
          <p:cNvSpPr>
            <a:spLocks noGrp="1"/>
          </p:cNvSpPr>
          <p:nvPr>
            <p:ph type="sldNum" sz="quarter" idx="5"/>
          </p:nvPr>
        </p:nvSpPr>
        <p:spPr/>
        <p:txBody>
          <a:bodyPr/>
          <a:lstStyle/>
          <a:p>
            <a:fld id="{F721BF43-783E-44B6-9BB7-0F30D03950C8}" type="slidenum">
              <a:rPr kumimoji="1" lang="ja-JP" altLang="en-US" smtClean="0"/>
              <a:t>8</a:t>
            </a:fld>
            <a:endParaRPr kumimoji="1" lang="ja-JP" altLang="en-US"/>
          </a:p>
        </p:txBody>
      </p:sp>
    </p:spTree>
    <p:extLst>
      <p:ext uri="{BB962C8B-B14F-4D97-AF65-F5344CB8AC3E}">
        <p14:creationId xmlns:p14="http://schemas.microsoft.com/office/powerpoint/2010/main" val="392092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7EF90-74D8-0133-F080-801AAA22C6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B92153-16DE-EC01-7499-E8C1CDEEB9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0C3AD8-7D57-BCC0-82F9-8B9F33A702C3}"/>
              </a:ext>
            </a:extLst>
          </p:cNvPr>
          <p:cNvSpPr>
            <a:spLocks noGrp="1"/>
          </p:cNvSpPr>
          <p:nvPr>
            <p:ph type="body" idx="1"/>
          </p:nvPr>
        </p:nvSpPr>
        <p:spPr/>
        <p:txBody>
          <a:bodyPr/>
          <a:lstStyle/>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＜販売促進効果について＞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r>
              <a:rPr lang="ja-JP" altLang="en-US" sz="900"/>
              <a:t>＜</a:t>
            </a:r>
            <a:r>
              <a:rPr lang="en-US" altLang="ja-JP" sz="900"/>
              <a:t>CO2</a:t>
            </a:r>
            <a:r>
              <a:rPr lang="ja-JP" altLang="en-US" sz="900"/>
              <a:t>削減効果について＞</a:t>
            </a:r>
            <a:endParaRPr lang="en-US" altLang="ja-JP" sz="900"/>
          </a:p>
          <a:p>
            <a:pPr marL="0" marR="0" lvl="0" indent="0" algn="l" defTabSz="683989"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a:extLst>
              <a:ext uri="{FF2B5EF4-FFF2-40B4-BE49-F238E27FC236}">
                <a16:creationId xmlns:a16="http://schemas.microsoft.com/office/drawing/2014/main" id="{DFA76F70-4E82-DC7D-39AE-6DA921849A53}"/>
              </a:ext>
            </a:extLst>
          </p:cNvPr>
          <p:cNvSpPr>
            <a:spLocks noGrp="1"/>
          </p:cNvSpPr>
          <p:nvPr>
            <p:ph type="sldNum" sz="quarter" idx="5"/>
          </p:nvPr>
        </p:nvSpPr>
        <p:spPr/>
        <p:txBody>
          <a:bodyPr/>
          <a:lstStyle/>
          <a:p>
            <a:fld id="{F721BF43-783E-44B6-9BB7-0F30D03950C8}" type="slidenum">
              <a:rPr kumimoji="1" lang="ja-JP" altLang="en-US" smtClean="0"/>
              <a:t>9</a:t>
            </a:fld>
            <a:endParaRPr kumimoji="1" lang="ja-JP" altLang="en-US"/>
          </a:p>
        </p:txBody>
      </p:sp>
    </p:spTree>
    <p:extLst>
      <p:ext uri="{BB962C8B-B14F-4D97-AF65-F5344CB8AC3E}">
        <p14:creationId xmlns:p14="http://schemas.microsoft.com/office/powerpoint/2010/main" val="263787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9" indent="0" algn="ctr">
              <a:buNone/>
              <a:defRPr>
                <a:solidFill>
                  <a:schemeClr val="tx1">
                    <a:tint val="75000"/>
                  </a:schemeClr>
                </a:solidFill>
              </a:defRPr>
            </a:lvl2pPr>
            <a:lvl3pPr marL="914418" indent="0" algn="ctr">
              <a:buNone/>
              <a:defRPr>
                <a:solidFill>
                  <a:schemeClr val="tx1">
                    <a:tint val="75000"/>
                  </a:schemeClr>
                </a:solidFill>
              </a:defRPr>
            </a:lvl3pPr>
            <a:lvl4pPr marL="1371627" indent="0" algn="ctr">
              <a:buNone/>
              <a:defRPr>
                <a:solidFill>
                  <a:schemeClr val="tx1">
                    <a:tint val="75000"/>
                  </a:schemeClr>
                </a:solidFill>
              </a:defRPr>
            </a:lvl4pPr>
            <a:lvl5pPr marL="1828837" indent="0" algn="ctr">
              <a:buNone/>
              <a:defRPr>
                <a:solidFill>
                  <a:schemeClr val="tx1">
                    <a:tint val="75000"/>
                  </a:schemeClr>
                </a:solidFill>
              </a:defRPr>
            </a:lvl5pPr>
            <a:lvl6pPr marL="2286046" indent="0" algn="ctr">
              <a:buNone/>
              <a:defRPr>
                <a:solidFill>
                  <a:schemeClr val="tx1">
                    <a:tint val="75000"/>
                  </a:schemeClr>
                </a:solidFill>
              </a:defRPr>
            </a:lvl6pPr>
            <a:lvl7pPr marL="2743255" indent="0" algn="ctr">
              <a:buNone/>
              <a:defRPr>
                <a:solidFill>
                  <a:schemeClr val="tx1">
                    <a:tint val="75000"/>
                  </a:schemeClr>
                </a:solidFill>
              </a:defRPr>
            </a:lvl7pPr>
            <a:lvl8pPr marL="3200464" indent="0" algn="ctr">
              <a:buNone/>
              <a:defRPr>
                <a:solidFill>
                  <a:schemeClr val="tx1">
                    <a:tint val="75000"/>
                  </a:schemeClr>
                </a:solidFill>
              </a:defRPr>
            </a:lvl8pPr>
            <a:lvl9pPr marL="3657673"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6981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779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021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178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9" indent="0">
              <a:buNone/>
              <a:defRPr sz="1786">
                <a:solidFill>
                  <a:schemeClr val="tx1">
                    <a:tint val="75000"/>
                  </a:schemeClr>
                </a:solidFill>
              </a:defRPr>
            </a:lvl2pPr>
            <a:lvl3pPr marL="914418" indent="0">
              <a:buNone/>
              <a:defRPr sz="1571">
                <a:solidFill>
                  <a:schemeClr val="tx1">
                    <a:tint val="75000"/>
                  </a:schemeClr>
                </a:solidFill>
              </a:defRPr>
            </a:lvl3pPr>
            <a:lvl4pPr marL="1371627" indent="0">
              <a:buNone/>
              <a:defRPr sz="1429">
                <a:solidFill>
                  <a:schemeClr val="tx1">
                    <a:tint val="75000"/>
                  </a:schemeClr>
                </a:solidFill>
              </a:defRPr>
            </a:lvl4pPr>
            <a:lvl5pPr marL="1828837" indent="0">
              <a:buNone/>
              <a:defRPr sz="1429">
                <a:solidFill>
                  <a:schemeClr val="tx1">
                    <a:tint val="75000"/>
                  </a:schemeClr>
                </a:solidFill>
              </a:defRPr>
            </a:lvl5pPr>
            <a:lvl6pPr marL="2286046" indent="0">
              <a:buNone/>
              <a:defRPr sz="1429">
                <a:solidFill>
                  <a:schemeClr val="tx1">
                    <a:tint val="75000"/>
                  </a:schemeClr>
                </a:solidFill>
              </a:defRPr>
            </a:lvl6pPr>
            <a:lvl7pPr marL="2743255" indent="0">
              <a:buNone/>
              <a:defRPr sz="1429">
                <a:solidFill>
                  <a:schemeClr val="tx1">
                    <a:tint val="75000"/>
                  </a:schemeClr>
                </a:solidFill>
              </a:defRPr>
            </a:lvl7pPr>
            <a:lvl8pPr marL="3200464" indent="0">
              <a:buNone/>
              <a:defRPr sz="1429">
                <a:solidFill>
                  <a:schemeClr val="tx1">
                    <a:tint val="75000"/>
                  </a:schemeClr>
                </a:solidFill>
              </a:defRPr>
            </a:lvl8pPr>
            <a:lvl9pPr marL="3657673" indent="0">
              <a:buNone/>
              <a:defRPr sz="142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42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786"/>
            </a:lvl1pPr>
            <a:lvl2pPr>
              <a:defRPr sz="2429"/>
            </a:lvl2pPr>
            <a:lvl3pPr>
              <a:defRPr sz="2000"/>
            </a:lvl3pPr>
            <a:lvl4pPr>
              <a:defRPr sz="1786"/>
            </a:lvl4pPr>
            <a:lvl5pPr>
              <a:defRPr sz="1786"/>
            </a:lvl5pPr>
            <a:lvl6pPr>
              <a:defRPr sz="1786"/>
            </a:lvl6pPr>
            <a:lvl7pPr>
              <a:defRPr sz="1786"/>
            </a:lvl7pPr>
            <a:lvl8pPr>
              <a:defRPr sz="1786"/>
            </a:lvl8pPr>
            <a:lvl9pPr>
              <a:defRPr sz="178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60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29" b="1"/>
            </a:lvl1pPr>
            <a:lvl2pPr marL="457209" indent="0">
              <a:buNone/>
              <a:defRPr sz="2000" b="1"/>
            </a:lvl2pPr>
            <a:lvl3pPr marL="914418" indent="0">
              <a:buNone/>
              <a:defRPr sz="1786" b="1"/>
            </a:lvl3pPr>
            <a:lvl4pPr marL="1371627" indent="0">
              <a:buNone/>
              <a:defRPr sz="1571" b="1"/>
            </a:lvl4pPr>
            <a:lvl5pPr marL="1828837" indent="0">
              <a:buNone/>
              <a:defRPr sz="1571" b="1"/>
            </a:lvl5pPr>
            <a:lvl6pPr marL="2286046" indent="0">
              <a:buNone/>
              <a:defRPr sz="1571" b="1"/>
            </a:lvl6pPr>
            <a:lvl7pPr marL="2743255" indent="0">
              <a:buNone/>
              <a:defRPr sz="1571" b="1"/>
            </a:lvl7pPr>
            <a:lvl8pPr marL="3200464" indent="0">
              <a:buNone/>
              <a:defRPr sz="1571" b="1"/>
            </a:lvl8pPr>
            <a:lvl9pPr marL="3657673" indent="0">
              <a:buNone/>
              <a:defRPr sz="1571"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29"/>
            </a:lvl1pPr>
            <a:lvl2pPr>
              <a:defRPr sz="2000"/>
            </a:lvl2pPr>
            <a:lvl3pPr>
              <a:defRPr sz="1786"/>
            </a:lvl3pPr>
            <a:lvl4pPr>
              <a:defRPr sz="1571"/>
            </a:lvl4pPr>
            <a:lvl5pPr>
              <a:defRPr sz="1571"/>
            </a:lvl5pPr>
            <a:lvl6pPr>
              <a:defRPr sz="1571"/>
            </a:lvl6pPr>
            <a:lvl7pPr>
              <a:defRPr sz="1571"/>
            </a:lvl7pPr>
            <a:lvl8pPr>
              <a:defRPr sz="1571"/>
            </a:lvl8pPr>
            <a:lvl9pPr>
              <a:defRPr sz="157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36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320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3202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14"/>
            </a:lvl1pPr>
            <a:lvl2pPr>
              <a:defRPr sz="2786"/>
            </a:lvl2pPr>
            <a:lvl3pPr>
              <a:defRPr sz="2429"/>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53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14"/>
            </a:lvl1pPr>
            <a:lvl2pPr marL="457209" indent="0">
              <a:buNone/>
              <a:defRPr sz="2786"/>
            </a:lvl2pPr>
            <a:lvl3pPr marL="914418" indent="0">
              <a:buNone/>
              <a:defRPr sz="2429"/>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29"/>
            </a:lvl1pPr>
            <a:lvl2pPr marL="457209" indent="0">
              <a:buNone/>
              <a:defRPr sz="1214"/>
            </a:lvl2pPr>
            <a:lvl3pPr marL="914418" indent="0">
              <a:buNone/>
              <a:defRPr sz="1000"/>
            </a:lvl3pPr>
            <a:lvl4pPr marL="1371627" indent="0">
              <a:buNone/>
              <a:defRPr sz="929"/>
            </a:lvl4pPr>
            <a:lvl5pPr marL="1828837" indent="0">
              <a:buNone/>
              <a:defRPr sz="929"/>
            </a:lvl5pPr>
            <a:lvl6pPr marL="2286046" indent="0">
              <a:buNone/>
              <a:defRPr sz="929"/>
            </a:lvl6pPr>
            <a:lvl7pPr marL="2743255" indent="0">
              <a:buNone/>
              <a:defRPr sz="929"/>
            </a:lvl7pPr>
            <a:lvl8pPr marL="3200464" indent="0">
              <a:buNone/>
              <a:defRPr sz="929"/>
            </a:lvl8pPr>
            <a:lvl9pPr marL="3657673" indent="0">
              <a:buNone/>
              <a:defRPr sz="92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C838FC-BD80-44EF-8E23-F1E13724A728}" type="datetimeFigureOut">
              <a:rPr lang="ja-JP" altLang="en-US" smtClean="0">
                <a:solidFill>
                  <a:prstClr val="black">
                    <a:tint val="75000"/>
                  </a:prstClr>
                </a:solidFill>
              </a:rPr>
              <a:pPr/>
              <a:t>2025/3/13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913C9EA-F6DC-4B23-A05F-B5EA2E92DA1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167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128016" tIns="64008" rIns="128016" bIns="64008" rtlCol="0" anchor="ctr"/>
          <a:lstStyle>
            <a:lvl1pPr algn="l">
              <a:defRPr sz="1214">
                <a:solidFill>
                  <a:schemeClr val="tx1">
                    <a:tint val="75000"/>
                  </a:schemeClr>
                </a:solidFill>
              </a:defRPr>
            </a:lvl1pPr>
          </a:lstStyle>
          <a:p>
            <a:pPr defTabSz="914418"/>
            <a:fld id="{31C838FC-BD80-44EF-8E23-F1E13724A728}" type="datetimeFigureOut">
              <a:rPr lang="ja-JP" altLang="en-US" smtClean="0">
                <a:solidFill>
                  <a:prstClr val="black">
                    <a:tint val="75000"/>
                  </a:prstClr>
                </a:solidFill>
              </a:rPr>
              <a:pPr defTabSz="914418"/>
              <a:t>2025/3/13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128016" tIns="64008" rIns="128016" bIns="64008" rtlCol="0" anchor="ctr"/>
          <a:lstStyle>
            <a:lvl1pPr algn="ctr">
              <a:defRPr sz="1214">
                <a:solidFill>
                  <a:schemeClr val="tx1">
                    <a:tint val="75000"/>
                  </a:schemeClr>
                </a:solidFill>
              </a:defRPr>
            </a:lvl1pPr>
          </a:lstStyle>
          <a:p>
            <a:pPr defTabSz="914418"/>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128016" tIns="64008" rIns="128016" bIns="64008" rtlCol="0" anchor="ctr"/>
          <a:lstStyle>
            <a:lvl1pPr algn="r">
              <a:defRPr sz="1214">
                <a:solidFill>
                  <a:schemeClr val="tx1">
                    <a:tint val="75000"/>
                  </a:schemeClr>
                </a:solidFill>
              </a:defRPr>
            </a:lvl1pPr>
          </a:lstStyle>
          <a:p>
            <a:pPr defTabSz="914418"/>
            <a:fld id="{8913C9EA-F6DC-4B23-A05F-B5EA2E92DA12}" type="slidenum">
              <a:rPr lang="ja-JP" altLang="en-US" smtClean="0">
                <a:solidFill>
                  <a:prstClr val="black">
                    <a:tint val="75000"/>
                  </a:prstClr>
                </a:solidFill>
              </a:rPr>
              <a:pPr defTabSz="914418"/>
              <a:t>‹#›</a:t>
            </a:fld>
            <a:endParaRPr lang="ja-JP" altLang="en-US">
              <a:solidFill>
                <a:prstClr val="black">
                  <a:tint val="75000"/>
                </a:prstClr>
              </a:solidFill>
            </a:endParaRPr>
          </a:p>
        </p:txBody>
      </p:sp>
    </p:spTree>
    <p:extLst>
      <p:ext uri="{BB962C8B-B14F-4D97-AF65-F5344CB8AC3E}">
        <p14:creationId xmlns:p14="http://schemas.microsoft.com/office/powerpoint/2010/main" val="197208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18" rtl="0" eaLnBrk="1" latinLnBrk="0" hangingPunct="1">
        <a:spcBef>
          <a:spcPct val="0"/>
        </a:spcBef>
        <a:buNone/>
        <a:defRPr kumimoji="1" sz="4429"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18" rtl="0" eaLnBrk="1" latinLnBrk="0" hangingPunct="1">
        <a:defRPr kumimoji="1" sz="1786" kern="1200">
          <a:solidFill>
            <a:schemeClr val="tx1"/>
          </a:solidFill>
          <a:latin typeface="+mn-lt"/>
          <a:ea typeface="+mn-ea"/>
          <a:cs typeface="+mn-cs"/>
        </a:defRPr>
      </a:lvl1pPr>
      <a:lvl2pPr marL="457209" algn="l" defTabSz="914418" rtl="0" eaLnBrk="1" latinLnBrk="0" hangingPunct="1">
        <a:defRPr kumimoji="1" sz="1786" kern="1200">
          <a:solidFill>
            <a:schemeClr val="tx1"/>
          </a:solidFill>
          <a:latin typeface="+mn-lt"/>
          <a:ea typeface="+mn-ea"/>
          <a:cs typeface="+mn-cs"/>
        </a:defRPr>
      </a:lvl2pPr>
      <a:lvl3pPr marL="914418" algn="l" defTabSz="914418" rtl="0" eaLnBrk="1" latinLnBrk="0" hangingPunct="1">
        <a:defRPr kumimoji="1" sz="1786" kern="1200">
          <a:solidFill>
            <a:schemeClr val="tx1"/>
          </a:solidFill>
          <a:latin typeface="+mn-lt"/>
          <a:ea typeface="+mn-ea"/>
          <a:cs typeface="+mn-cs"/>
        </a:defRPr>
      </a:lvl3pPr>
      <a:lvl4pPr marL="1371627" algn="l" defTabSz="914418" rtl="0" eaLnBrk="1" latinLnBrk="0" hangingPunct="1">
        <a:defRPr kumimoji="1" sz="1786" kern="1200">
          <a:solidFill>
            <a:schemeClr val="tx1"/>
          </a:solidFill>
          <a:latin typeface="+mn-lt"/>
          <a:ea typeface="+mn-ea"/>
          <a:cs typeface="+mn-cs"/>
        </a:defRPr>
      </a:lvl4pPr>
      <a:lvl5pPr marL="1828837" algn="l" defTabSz="914418" rtl="0" eaLnBrk="1" latinLnBrk="0" hangingPunct="1">
        <a:defRPr kumimoji="1" sz="1786" kern="1200">
          <a:solidFill>
            <a:schemeClr val="tx1"/>
          </a:solidFill>
          <a:latin typeface="+mn-lt"/>
          <a:ea typeface="+mn-ea"/>
          <a:cs typeface="+mn-cs"/>
        </a:defRPr>
      </a:lvl5pPr>
      <a:lvl6pPr marL="2286046" algn="l" defTabSz="914418" rtl="0" eaLnBrk="1" latinLnBrk="0" hangingPunct="1">
        <a:defRPr kumimoji="1" sz="1786" kern="1200">
          <a:solidFill>
            <a:schemeClr val="tx1"/>
          </a:solidFill>
          <a:latin typeface="+mn-lt"/>
          <a:ea typeface="+mn-ea"/>
          <a:cs typeface="+mn-cs"/>
        </a:defRPr>
      </a:lvl6pPr>
      <a:lvl7pPr marL="2743255" algn="l" defTabSz="914418" rtl="0" eaLnBrk="1" latinLnBrk="0" hangingPunct="1">
        <a:defRPr kumimoji="1" sz="1786" kern="1200">
          <a:solidFill>
            <a:schemeClr val="tx1"/>
          </a:solidFill>
          <a:latin typeface="+mn-lt"/>
          <a:ea typeface="+mn-ea"/>
          <a:cs typeface="+mn-cs"/>
        </a:defRPr>
      </a:lvl7pPr>
      <a:lvl8pPr marL="3200464" algn="l" defTabSz="914418" rtl="0" eaLnBrk="1" latinLnBrk="0" hangingPunct="1">
        <a:defRPr kumimoji="1" sz="1786" kern="1200">
          <a:solidFill>
            <a:schemeClr val="tx1"/>
          </a:solidFill>
          <a:latin typeface="+mn-lt"/>
          <a:ea typeface="+mn-ea"/>
          <a:cs typeface="+mn-cs"/>
        </a:defRPr>
      </a:lvl8pPr>
      <a:lvl9pPr marL="3657673" algn="l" defTabSz="914418" rtl="0" eaLnBrk="1" latinLnBrk="0" hangingPunct="1">
        <a:defRPr kumimoji="1"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9663-D0E0-6A87-81B8-AAE5BC789CB5}"/>
            </a:ext>
          </a:extLst>
        </p:cNvPr>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09172BA6-523F-66D0-E72B-599DA6741087}"/>
              </a:ext>
            </a:extLst>
          </p:cNvPr>
          <p:cNvGraphicFramePr>
            <a:graphicFrameLocks noGrp="1"/>
          </p:cNvGraphicFramePr>
          <p:nvPr>
            <p:extLst>
              <p:ext uri="{D42A27DB-BD31-4B8C-83A1-F6EECF244321}">
                <p14:modId xmlns:p14="http://schemas.microsoft.com/office/powerpoint/2010/main" val="3130164241"/>
              </p:ext>
            </p:extLst>
          </p:nvPr>
        </p:nvGraphicFramePr>
        <p:xfrm>
          <a:off x="102474" y="673674"/>
          <a:ext cx="9721433" cy="3018504"/>
        </p:xfrm>
        <a:graphic>
          <a:graphicData uri="http://schemas.openxmlformats.org/drawingml/2006/table">
            <a:tbl>
              <a:tblPr firstRow="1" bandRow="1">
                <a:tableStyleId>{6E25E649-3F16-4E02-A733-19D2CDBF48F0}</a:tableStyleId>
              </a:tblPr>
              <a:tblGrid>
                <a:gridCol w="1081433">
                  <a:extLst>
                    <a:ext uri="{9D8B030D-6E8A-4147-A177-3AD203B41FA5}">
                      <a16:colId xmlns:a16="http://schemas.microsoft.com/office/drawing/2014/main" val="1430270934"/>
                    </a:ext>
                  </a:extLst>
                </a:gridCol>
                <a:gridCol w="1440000">
                  <a:extLst>
                    <a:ext uri="{9D8B030D-6E8A-4147-A177-3AD203B41FA5}">
                      <a16:colId xmlns:a16="http://schemas.microsoft.com/office/drawing/2014/main" val="1779527996"/>
                    </a:ext>
                  </a:extLst>
                </a:gridCol>
                <a:gridCol w="1440000">
                  <a:extLst>
                    <a:ext uri="{9D8B030D-6E8A-4147-A177-3AD203B41FA5}">
                      <a16:colId xmlns:a16="http://schemas.microsoft.com/office/drawing/2014/main" val="1625333215"/>
                    </a:ext>
                  </a:extLst>
                </a:gridCol>
                <a:gridCol w="1440000">
                  <a:extLst>
                    <a:ext uri="{9D8B030D-6E8A-4147-A177-3AD203B41FA5}">
                      <a16:colId xmlns:a16="http://schemas.microsoft.com/office/drawing/2014/main" val="1782195500"/>
                    </a:ext>
                  </a:extLst>
                </a:gridCol>
                <a:gridCol w="1440000">
                  <a:extLst>
                    <a:ext uri="{9D8B030D-6E8A-4147-A177-3AD203B41FA5}">
                      <a16:colId xmlns:a16="http://schemas.microsoft.com/office/drawing/2014/main" val="934770071"/>
                    </a:ext>
                  </a:extLst>
                </a:gridCol>
                <a:gridCol w="1440000">
                  <a:extLst>
                    <a:ext uri="{9D8B030D-6E8A-4147-A177-3AD203B41FA5}">
                      <a16:colId xmlns:a16="http://schemas.microsoft.com/office/drawing/2014/main" val="3522625613"/>
                    </a:ext>
                  </a:extLst>
                </a:gridCol>
                <a:gridCol w="1440000">
                  <a:extLst>
                    <a:ext uri="{9D8B030D-6E8A-4147-A177-3AD203B41FA5}">
                      <a16:colId xmlns:a16="http://schemas.microsoft.com/office/drawing/2014/main" val="2934671881"/>
                    </a:ext>
                  </a:extLst>
                </a:gridCol>
              </a:tblGrid>
              <a:tr h="405555">
                <a:tc>
                  <a:txBody>
                    <a:bodyPr/>
                    <a:lstStyle/>
                    <a:p>
                      <a:pPr algn="ctr"/>
                      <a:endParaRPr kumimoji="1" lang="ja-JP" altLang="en-US"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0"/>
                        <a:t>（株）アーバン</a:t>
                      </a:r>
                      <a:endParaRPr kumimoji="1" lang="en-US" altLang="ja-JP" sz="1200" spc="0"/>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0"/>
                        <a:t>リサーチ</a:t>
                      </a:r>
                      <a:endParaRPr kumimoji="1" lang="ja-JP" altLang="en-US" sz="1200"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エイチ・ツー・オー リテイリング（株）</a:t>
                      </a:r>
                    </a:p>
                  </a:txBody>
                  <a:tcPr marL="76360" marR="76360" marT="38182" marB="38182" anchor="ctr"/>
                </a:tc>
                <a:tc>
                  <a:txBody>
                    <a:bodyPr/>
                    <a:lstStyle/>
                    <a:p>
                      <a:pPr algn="ctr"/>
                      <a:r>
                        <a:rPr kumimoji="1" lang="ja-JP" altLang="en-US" sz="1200" spc="-150"/>
                        <a:t>（株）エディオン</a:t>
                      </a:r>
                      <a:endParaRPr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spc="-150"/>
                        <a:t>JA</a:t>
                      </a:r>
                      <a:r>
                        <a:rPr kumimoji="1" lang="ja-JP" altLang="en-US" sz="1200" spc="-150"/>
                        <a:t>全農</a:t>
                      </a:r>
                      <a:r>
                        <a:rPr kumimoji="1" lang="en-US" altLang="ja-JP" sz="1200" spc="-150"/>
                        <a:t>A</a:t>
                      </a:r>
                      <a:r>
                        <a:rPr kumimoji="1" lang="ja-JP" altLang="en-US" sz="1200" spc="-150"/>
                        <a:t>コープ（株）</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大阪いずみ</a:t>
                      </a:r>
                      <a:endParaRPr kumimoji="1" lang="en-US" altLang="ja-JP" sz="1200" spc="-150"/>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市民生活協同組合</a:t>
                      </a:r>
                      <a:endParaRPr kumimoji="1" lang="ja-JP" altLang="en-US" sz="1200" spc="-15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zh-TW" altLang="en-US" sz="1200" b="1" kern="1200" spc="-150">
                          <a:solidFill>
                            <a:schemeClr val="lt1"/>
                          </a:solidFill>
                          <a:latin typeface="ＭＳ Ｐゴシック" panose="020B0600070205080204" pitchFamily="50" charset="-128"/>
                          <a:ea typeface="ＭＳ Ｐゴシック" panose="020B0600070205080204" pitchFamily="50" charset="-128"/>
                          <a:cs typeface="+mn-cs"/>
                        </a:rPr>
                        <a:t>御菓子司亀屋茂廣 </a:t>
                      </a:r>
                      <a:endParaRPr kumimoji="1" lang="ja-JP" altLang="en-US" sz="1200" b="1" kern="1200" spc="-150">
                        <a:solidFill>
                          <a:schemeClr val="lt1"/>
                        </a:solidFill>
                        <a:latin typeface="ＭＳ Ｐゴシック" panose="020B0600070205080204" pitchFamily="50" charset="-128"/>
                        <a:ea typeface="ＭＳ Ｐゴシック" panose="020B0600070205080204" pitchFamily="50" charset="-128"/>
                        <a:cs typeface="+mn-cs"/>
                      </a:endParaRPr>
                    </a:p>
                  </a:txBody>
                  <a:tcPr marL="75212" marR="75212" marT="37606" marB="37606" anchor="ctr"/>
                </a:tc>
                <a:extLst>
                  <a:ext uri="{0D108BD9-81ED-4DB2-BD59-A6C34878D82A}">
                    <a16:rowId xmlns:a16="http://schemas.microsoft.com/office/drawing/2014/main" val="2085327561"/>
                  </a:ext>
                </a:extLst>
              </a:tr>
              <a:tr h="405555">
                <a:tc>
                  <a:txBody>
                    <a:bodyPr/>
                    <a:lstStyle/>
                    <a:p>
                      <a:r>
                        <a:rPr kumimoji="1" lang="ja-JP" altLang="en-US" sz="1200" b="1" spc="0">
                          <a:latin typeface="+mn-ea"/>
                          <a:ea typeface="+mn-ea"/>
                        </a:rPr>
                        <a:t>実施期間</a:t>
                      </a:r>
                      <a:endParaRPr kumimoji="1" lang="en-US" altLang="ja-JP" sz="1200" b="1" spc="0">
                        <a:latin typeface="+mn-ea"/>
                        <a:ea typeface="+mn-ea"/>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9/19-1/31</a:t>
                      </a:r>
                      <a:endParaRPr kumimoji="1" lang="ja-JP" altLang="en-US" sz="120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6/1-7/31</a:t>
                      </a:r>
                      <a:endParaRPr kumimoji="1" lang="ja-JP" altLang="en-US" sz="1200" kern="1200">
                        <a:solidFill>
                          <a:schemeClr val="dk1"/>
                        </a:solidFill>
                        <a:effectLst/>
                        <a:latin typeface="+mn-ea"/>
                        <a:ea typeface="+mn-ea"/>
                        <a:cs typeface="+mn-cs"/>
                      </a:endParaRPr>
                    </a:p>
                  </a:txBody>
                  <a:tcPr marL="76360" marR="76360" marT="38182" marB="38182" anchor="ctr"/>
                </a:tc>
                <a:tc>
                  <a:txBody>
                    <a:bodyPr/>
                    <a:lstStyle/>
                    <a:p>
                      <a:pPr algn="ctr"/>
                      <a:r>
                        <a:rPr kumimoji="1" lang="en-US" altLang="ja-JP" sz="1200" kern="1200">
                          <a:solidFill>
                            <a:schemeClr val="dk1"/>
                          </a:solidFill>
                          <a:effectLst/>
                          <a:latin typeface="+mn-ea"/>
                          <a:ea typeface="+mn-ea"/>
                          <a:cs typeface="+mn-cs"/>
                        </a:rPr>
                        <a:t>11/1-12/31</a:t>
                      </a:r>
                      <a:endParaRPr sz="1200">
                        <a:latin typeface="+mn-ea"/>
                        <a:ea typeface="+mn-ea"/>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10/4-1/31</a:t>
                      </a:r>
                      <a:endParaRPr kumimoji="1" lang="ja-JP" altLang="en-US" sz="120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11-12</a:t>
                      </a:r>
                      <a:r>
                        <a:rPr kumimoji="1" lang="ja-JP" altLang="ja-JP" sz="1200" kern="1200">
                          <a:solidFill>
                            <a:schemeClr val="dk1"/>
                          </a:solidFill>
                          <a:effectLst/>
                          <a:latin typeface="+mn-ea"/>
                          <a:ea typeface="+mn-ea"/>
                          <a:cs typeface="+mn-cs"/>
                        </a:rPr>
                        <a:t>月</a:t>
                      </a:r>
                      <a:r>
                        <a:rPr kumimoji="1" lang="ja-JP" altLang="en-US" sz="1200" kern="1200">
                          <a:solidFill>
                            <a:schemeClr val="dk1"/>
                          </a:solidFill>
                          <a:effectLst/>
                          <a:latin typeface="+mn-ea"/>
                          <a:ea typeface="+mn-ea"/>
                          <a:cs typeface="+mn-cs"/>
                        </a:rPr>
                        <a:t>の計</a:t>
                      </a:r>
                      <a:endParaRPr kumimoji="1" lang="en-US" altLang="ja-JP" sz="1200" kern="1200">
                        <a:solidFill>
                          <a:schemeClr val="dk1"/>
                        </a:solidFill>
                        <a:effectLst/>
                        <a:latin typeface="+mn-ea"/>
                        <a:ea typeface="+mn-ea"/>
                        <a:cs typeface="+mn-cs"/>
                      </a:endParaRPr>
                    </a:p>
                    <a:p>
                      <a:pPr marL="0" algn="ctr" defTabSz="914418" rtl="0" eaLnBrk="1" latinLnBrk="0" hangingPunct="1"/>
                      <a:r>
                        <a:rPr kumimoji="1" lang="en-US" altLang="ja-JP" sz="1200" kern="1200">
                          <a:solidFill>
                            <a:schemeClr val="dk1"/>
                          </a:solidFill>
                          <a:effectLst/>
                          <a:latin typeface="+mn-ea"/>
                          <a:ea typeface="+mn-ea"/>
                          <a:cs typeface="+mn-cs"/>
                        </a:rPr>
                        <a:t>6</a:t>
                      </a:r>
                      <a:r>
                        <a:rPr kumimoji="1" lang="ja-JP" altLang="ja-JP" sz="1200" kern="1200">
                          <a:solidFill>
                            <a:schemeClr val="dk1"/>
                          </a:solidFill>
                          <a:effectLst/>
                          <a:latin typeface="+mn-ea"/>
                          <a:ea typeface="+mn-ea"/>
                          <a:cs typeface="+mn-cs"/>
                        </a:rPr>
                        <a:t>回</a:t>
                      </a:r>
                      <a:r>
                        <a:rPr kumimoji="1" lang="ja-JP" altLang="en-US" sz="1200" kern="1200">
                          <a:solidFill>
                            <a:schemeClr val="dk1"/>
                          </a:solidFill>
                          <a:effectLst/>
                          <a:latin typeface="+mn-ea"/>
                          <a:ea typeface="+mn-ea"/>
                          <a:cs typeface="+mn-cs"/>
                        </a:rPr>
                        <a:t>配達分</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6/3-1/31</a:t>
                      </a:r>
                      <a:endParaRPr kumimoji="1" lang="ja-JP" altLang="en-US" sz="1200" kern="1200">
                        <a:solidFill>
                          <a:schemeClr val="dk1"/>
                        </a:solidFill>
                        <a:effectLst/>
                        <a:latin typeface="+mn-ea"/>
                        <a:ea typeface="+mn-ea"/>
                        <a:cs typeface="+mn-cs"/>
                      </a:endParaRPr>
                    </a:p>
                  </a:txBody>
                  <a:tcPr marL="62865" marR="62865" marT="0" marB="0" anchor="ctr"/>
                </a:tc>
                <a:extLst>
                  <a:ext uri="{0D108BD9-81ED-4DB2-BD59-A6C34878D82A}">
                    <a16:rowId xmlns:a16="http://schemas.microsoft.com/office/drawing/2014/main" val="2598430216"/>
                  </a:ext>
                </a:extLst>
              </a:tr>
              <a:tr h="405555">
                <a:tc>
                  <a:txBody>
                    <a:bodyPr/>
                    <a:lstStyle/>
                    <a:p>
                      <a:r>
                        <a:rPr kumimoji="1" lang="ja-JP" altLang="en-US" sz="1200" b="1" spc="0">
                          <a:latin typeface="+mn-ea"/>
                          <a:ea typeface="+mn-ea"/>
                        </a:rPr>
                        <a:t>実施店舗</a:t>
                      </a:r>
                      <a:endParaRPr kumimoji="1" lang="en-US" altLang="ja-JP" sz="1200" b="1" spc="0">
                        <a:latin typeface="+mn-ea"/>
                        <a:ea typeface="+mn-ea"/>
                      </a:endParaRPr>
                    </a:p>
                  </a:txBody>
                  <a:tcPr marL="76360" marR="76360" marT="38182" marB="38182" anchor="ctr"/>
                </a:tc>
                <a:tc>
                  <a:txBody>
                    <a:bodyPr/>
                    <a:lstStyle/>
                    <a:p>
                      <a:pPr algn="ctr"/>
                      <a:r>
                        <a:rPr kumimoji="1" lang="ja-JP" altLang="en-US" sz="1200" spc="0">
                          <a:latin typeface="+mn-ea"/>
                          <a:ea typeface="+mn-ea"/>
                        </a:rPr>
                        <a:t>府内</a:t>
                      </a:r>
                      <a:r>
                        <a:rPr kumimoji="1" lang="en-US" altLang="ja-JP" sz="1200" spc="0">
                          <a:latin typeface="+mn-ea"/>
                          <a:ea typeface="+mn-ea"/>
                        </a:rPr>
                        <a:t>10</a:t>
                      </a:r>
                      <a:r>
                        <a:rPr kumimoji="1" lang="ja-JP" altLang="en-US" sz="1200" spc="0">
                          <a:latin typeface="+mn-ea"/>
                          <a:ea typeface="+mn-ea"/>
                        </a:rPr>
                        <a:t>店舗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府内イズミヤ</a:t>
                      </a:r>
                      <a:r>
                        <a:rPr kumimoji="1" lang="en-US" altLang="ja-JP" sz="1200" b="0" i="0" kern="1200">
                          <a:solidFill>
                            <a:schemeClr val="dk1"/>
                          </a:solidFill>
                          <a:effectLst/>
                          <a:latin typeface="+mn-ea"/>
                          <a:ea typeface="+mn-ea"/>
                          <a:cs typeface="+mn-cs"/>
                        </a:rPr>
                        <a:t>3</a:t>
                      </a:r>
                      <a:r>
                        <a:rPr kumimoji="1" lang="ja-JP" altLang="en-US" sz="1200" b="0" i="0" kern="1200">
                          <a:solidFill>
                            <a:schemeClr val="dk1"/>
                          </a:solidFill>
                          <a:effectLst/>
                          <a:latin typeface="+mn-ea"/>
                          <a:ea typeface="+mn-ea"/>
                          <a:cs typeface="+mn-cs"/>
                        </a:rPr>
                        <a:t>店舗</a:t>
                      </a:r>
                    </a:p>
                  </a:txBody>
                  <a:tcPr marL="76360" marR="76360" marT="38182" marB="38182" anchor="ctr"/>
                </a:tc>
                <a:tc>
                  <a:txBody>
                    <a:bodyPr/>
                    <a:lstStyle/>
                    <a:p>
                      <a:pPr algn="ctr"/>
                      <a:r>
                        <a:rPr lang="ja-JP" altLang="en-US" sz="1200">
                          <a:latin typeface="+mn-ea"/>
                          <a:ea typeface="+mn-ea"/>
                        </a:rPr>
                        <a:t>府内</a:t>
                      </a:r>
                      <a:r>
                        <a:rPr lang="en-US" altLang="ja-JP" sz="1200">
                          <a:latin typeface="+mn-ea"/>
                          <a:ea typeface="+mn-ea"/>
                        </a:rPr>
                        <a:t>47</a:t>
                      </a:r>
                      <a:r>
                        <a:rPr lang="ja-JP" altLang="en-US" sz="1200">
                          <a:latin typeface="+mn-ea"/>
                          <a:ea typeface="+mn-ea"/>
                        </a:rPr>
                        <a:t>店舗</a:t>
                      </a:r>
                      <a:endParaRPr lang="zh-CN" altLang="en-US" sz="1200">
                        <a:latin typeface="+mn-ea"/>
                        <a:ea typeface="+mn-ea"/>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JA</a:t>
                      </a:r>
                      <a:r>
                        <a:rPr kumimoji="1" lang="ja-JP" altLang="en-US" sz="1200" b="0" i="0" kern="1200">
                          <a:solidFill>
                            <a:schemeClr val="dk1"/>
                          </a:solidFill>
                          <a:effectLst/>
                          <a:latin typeface="+mn-ea"/>
                          <a:ea typeface="+mn-ea"/>
                          <a:cs typeface="+mn-cs"/>
                        </a:rPr>
                        <a:t>ファーマーズ</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プチ 星田店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コープの宅配</a:t>
                      </a:r>
                    </a:p>
                  </a:txBody>
                  <a:tcPr marL="76360" marR="76360" marT="38182" marB="38182" anchor="ctr"/>
                </a:tc>
                <a:tc>
                  <a:txBody>
                    <a:bodyPr/>
                    <a:lstStyle/>
                    <a:p>
                      <a:pPr algn="ctr"/>
                      <a:r>
                        <a:rPr kumimoji="1" lang="ja-JP" altLang="en-US" sz="1200" spc="0">
                          <a:latin typeface="+mn-ea"/>
                          <a:ea typeface="+mn-ea"/>
                        </a:rPr>
                        <a:t>亀屋茂廣 </a:t>
                      </a:r>
                    </a:p>
                  </a:txBody>
                  <a:tcPr marL="76360" marR="76360" marT="38182" marB="38182" anchor="ctr"/>
                </a:tc>
                <a:extLst>
                  <a:ext uri="{0D108BD9-81ED-4DB2-BD59-A6C34878D82A}">
                    <a16:rowId xmlns:a16="http://schemas.microsoft.com/office/drawing/2014/main" val="4276114256"/>
                  </a:ext>
                </a:extLst>
              </a:tr>
              <a:tr h="576981">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b="1" spc="0">
                          <a:latin typeface="+mn-ea"/>
                          <a:ea typeface="+mn-ea"/>
                        </a:rPr>
                        <a:t>対象商品</a:t>
                      </a:r>
                      <a:endParaRPr kumimoji="1" lang="en-US" altLang="ja-JP" sz="1200" b="1"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err="1">
                          <a:solidFill>
                            <a:schemeClr val="dk1"/>
                          </a:solidFill>
                          <a:effectLst/>
                          <a:latin typeface="+mn-ea"/>
                          <a:ea typeface="+mn-ea"/>
                          <a:cs typeface="+mn-cs"/>
                        </a:rPr>
                        <a:t>commpost</a:t>
                      </a:r>
                      <a:r>
                        <a:rPr kumimoji="1" lang="en-US" altLang="ja-JP" sz="1200" b="0" i="0" kern="1200">
                          <a:solidFill>
                            <a:schemeClr val="dk1"/>
                          </a:solidFill>
                          <a:effectLst/>
                          <a:latin typeface="+mn-ea"/>
                          <a:ea typeface="+mn-ea"/>
                          <a:cs typeface="+mn-cs"/>
                        </a:rPr>
                        <a:t>(</a:t>
                      </a:r>
                      <a:r>
                        <a:rPr kumimoji="1" lang="ja-JP" altLang="en-US" sz="1200" b="0" i="0" kern="1200" spc="-150">
                          <a:solidFill>
                            <a:schemeClr val="dk1"/>
                          </a:solidFill>
                          <a:effectLst/>
                          <a:latin typeface="+mn-ea"/>
                          <a:ea typeface="+mn-ea"/>
                          <a:cs typeface="+mn-cs"/>
                        </a:rPr>
                        <a:t>廃棄衣料をアップサイクルした製品</a:t>
                      </a:r>
                      <a:r>
                        <a:rPr kumimoji="1" lang="en-US" altLang="ja-JP" sz="1200" b="0" i="0" kern="1200" spc="-150">
                          <a:solidFill>
                            <a:schemeClr val="dk1"/>
                          </a:solidFill>
                          <a:effectLst/>
                          <a:latin typeface="+mn-ea"/>
                          <a:ea typeface="+mn-ea"/>
                          <a:cs typeface="+mn-cs"/>
                        </a:rPr>
                        <a:t>)</a:t>
                      </a:r>
                      <a:r>
                        <a:rPr kumimoji="1" lang="ja-JP" altLang="en-US" sz="1200" b="0" i="0" kern="1200" spc="-150">
                          <a:solidFill>
                            <a:schemeClr val="dk1"/>
                          </a:solidFill>
                          <a:effectLst/>
                          <a:latin typeface="+mn-ea"/>
                          <a:ea typeface="+mn-ea"/>
                          <a:cs typeface="+mn-cs"/>
                        </a:rPr>
                        <a:t>、古着バトン</a:t>
                      </a:r>
                      <a:endParaRPr kumimoji="1" lang="en-US" altLang="ja-JP" sz="1200" b="0" i="0" kern="1200" spc="-15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近畿地方等で生産された農作物</a:t>
                      </a:r>
                    </a:p>
                  </a:txBody>
                  <a:tcPr marL="76360" marR="76360" marT="38182" marB="38182" anchor="ctr"/>
                </a:tc>
                <a:tc>
                  <a:txBody>
                    <a:bodyPr/>
                    <a:lstStyle/>
                    <a:p>
                      <a:pPr algn="ctr"/>
                      <a:r>
                        <a:rPr lang="en-US" altLang="ja-JP" sz="1200">
                          <a:latin typeface="+mn-ea"/>
                          <a:ea typeface="+mn-ea"/>
                        </a:rPr>
                        <a:t>LED</a:t>
                      </a:r>
                    </a:p>
                    <a:p>
                      <a:pPr algn="ctr"/>
                      <a:r>
                        <a:rPr lang="ja-JP" altLang="en-US" sz="1200">
                          <a:latin typeface="+mn-ea"/>
                          <a:ea typeface="+mn-ea"/>
                        </a:rPr>
                        <a:t>シーリングライト</a:t>
                      </a:r>
                      <a:endParaRPr lang="en-US" altLang="ja-JP" sz="1200">
                        <a:latin typeface="+mn-ea"/>
                        <a:ea typeface="+mn-ea"/>
                      </a:endParaRPr>
                    </a:p>
                    <a:p>
                      <a:pPr algn="ctr"/>
                      <a:r>
                        <a:rPr lang="en-US" altLang="ja-JP" sz="1200">
                          <a:latin typeface="+mn-ea"/>
                          <a:ea typeface="+mn-ea"/>
                        </a:rPr>
                        <a:t>(</a:t>
                      </a:r>
                      <a:r>
                        <a:rPr lang="ja-JP" altLang="en-US" sz="1200">
                          <a:latin typeface="+mn-ea"/>
                          <a:ea typeface="+mn-ea"/>
                        </a:rPr>
                        <a:t>指定機種</a:t>
                      </a:r>
                      <a:r>
                        <a:rPr lang="en-US" altLang="ja-JP" sz="1200">
                          <a:latin typeface="+mn-ea"/>
                          <a:ea typeface="+mn-ea"/>
                        </a:rPr>
                        <a:t>)</a:t>
                      </a:r>
                      <a:endParaRPr sz="120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農家が持ち込む</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農作物や加工品</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大阪府産農産物、大阪産</a:t>
                      </a: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もん</a:t>
                      </a: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商品</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dk1"/>
                          </a:solidFill>
                          <a:effectLst/>
                          <a:latin typeface="+mn-ea"/>
                          <a:ea typeface="+mn-ea"/>
                          <a:cs typeface="+mn-cs"/>
                        </a:rPr>
                        <a:t>持ち帰り容器・</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dk1"/>
                          </a:solidFill>
                          <a:effectLst/>
                          <a:latin typeface="+mn-ea"/>
                          <a:ea typeface="+mn-ea"/>
                          <a:cs typeface="+mn-cs"/>
                        </a:rPr>
                        <a:t>エコバック持参</a:t>
                      </a:r>
                      <a:endParaRPr kumimoji="1" lang="en-US" altLang="ja-JP" sz="1200" b="0" i="0" kern="1200">
                        <a:solidFill>
                          <a:schemeClr val="dk1"/>
                        </a:solidFill>
                        <a:effectLst/>
                        <a:latin typeface="+mn-ea"/>
                        <a:ea typeface="+mn-ea"/>
                        <a:cs typeface="+mn-cs"/>
                      </a:endParaRPr>
                    </a:p>
                  </a:txBody>
                  <a:tcPr marL="76360" marR="76360" marT="38182" marB="38182" anchor="ctr"/>
                </a:tc>
                <a:extLst>
                  <a:ext uri="{0D108BD9-81ED-4DB2-BD59-A6C34878D82A}">
                    <a16:rowId xmlns:a16="http://schemas.microsoft.com/office/drawing/2014/main" val="3710997831"/>
                  </a:ext>
                </a:extLst>
              </a:tr>
              <a:tr h="573309">
                <a:tc>
                  <a:txBody>
                    <a:bodyPr/>
                    <a:lstStyle/>
                    <a:p>
                      <a:r>
                        <a:rPr kumimoji="1" lang="ja-JP" altLang="en-US" sz="1200" b="1" spc="0">
                          <a:latin typeface="+mn-ea"/>
                          <a:ea typeface="+mn-ea"/>
                        </a:rPr>
                        <a:t>ポイント加算</a:t>
                      </a:r>
                      <a:endParaRPr kumimoji="1" lang="en-US" altLang="ja-JP" sz="1200" b="1" spc="0">
                        <a:latin typeface="+mn-ea"/>
                        <a:ea typeface="+mn-ea"/>
                      </a:endParaRPr>
                    </a:p>
                  </a:txBody>
                  <a:tcPr marL="76360" marR="76360" marT="38182" marB="38182" anchor="ctr"/>
                </a:tc>
                <a:tc>
                  <a:txBody>
                    <a:bodyPr/>
                    <a:lstStyle/>
                    <a:p>
                      <a:pPr algn="ctr"/>
                      <a:r>
                        <a:rPr kumimoji="1" lang="ja-JP" altLang="en-US" sz="1200" b="0" i="0" kern="1200">
                          <a:solidFill>
                            <a:schemeClr val="dk1"/>
                          </a:solidFill>
                          <a:effectLst/>
                          <a:latin typeface="+mn-ea"/>
                          <a:ea typeface="+mn-ea"/>
                          <a:cs typeface="+mn-cs"/>
                        </a:rPr>
                        <a:t>販売額の</a:t>
                      </a:r>
                      <a:r>
                        <a:rPr kumimoji="1" lang="en-US" altLang="ja-JP" sz="1200" b="0" i="0" kern="1200">
                          <a:solidFill>
                            <a:schemeClr val="dk1"/>
                          </a:solidFill>
                          <a:effectLst/>
                          <a:latin typeface="+mn-ea"/>
                          <a:ea typeface="+mn-ea"/>
                          <a:cs typeface="+mn-cs"/>
                        </a:rPr>
                        <a:t>10%</a:t>
                      </a:r>
                      <a:br>
                        <a:rPr lang="ja-JP" altLang="en-US" sz="1200">
                          <a:latin typeface="+mn-ea"/>
                          <a:ea typeface="+mn-ea"/>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spc="-150">
                        <a:latin typeface="+mn-ea"/>
                        <a:ea typeface="+mn-ea"/>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algn="ctr"/>
                      <a:r>
                        <a:rPr kumimoji="1" lang="en-US" altLang="ja-JP" sz="1200" b="0" i="0" kern="1200">
                          <a:solidFill>
                            <a:schemeClr val="dk1"/>
                          </a:solidFill>
                          <a:effectLst/>
                          <a:latin typeface="+mn-ea"/>
                          <a:ea typeface="+mn-ea"/>
                          <a:cs typeface="+mn-cs"/>
                        </a:rPr>
                        <a:t>500</a:t>
                      </a:r>
                      <a:r>
                        <a:rPr kumimoji="1" lang="ja-JP" altLang="en-US" sz="1200" b="0" i="0" kern="1200">
                          <a:solidFill>
                            <a:schemeClr val="dk1"/>
                          </a:solidFill>
                          <a:effectLst/>
                          <a:latin typeface="+mn-ea"/>
                          <a:ea typeface="+mn-ea"/>
                          <a:cs typeface="+mn-cs"/>
                        </a:rPr>
                        <a:t>ポイント又は</a:t>
                      </a:r>
                      <a:r>
                        <a:rPr kumimoji="1" lang="en-US" altLang="ja-JP" sz="1200" b="0" i="0" kern="1200">
                          <a:solidFill>
                            <a:schemeClr val="dk1"/>
                          </a:solidFill>
                          <a:effectLst/>
                          <a:latin typeface="+mn-ea"/>
                          <a:ea typeface="+mn-ea"/>
                          <a:cs typeface="+mn-cs"/>
                        </a:rPr>
                        <a:t>1000</a:t>
                      </a:r>
                      <a:r>
                        <a:rPr kumimoji="1" lang="ja-JP" altLang="en-US" sz="1200" b="0" i="0" kern="1200">
                          <a:solidFill>
                            <a:schemeClr val="dk1"/>
                          </a:solidFill>
                          <a:effectLst/>
                          <a:latin typeface="+mn-ea"/>
                          <a:ea typeface="+mn-ea"/>
                          <a:cs typeface="+mn-cs"/>
                        </a:rPr>
                        <a:t>ポイント</a:t>
                      </a:r>
                      <a:br>
                        <a:rPr kumimoji="1" lang="ja-JP" altLang="en-US"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sz="120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販売額の</a:t>
                      </a:r>
                      <a:r>
                        <a:rPr kumimoji="1" lang="en-US" altLang="ja-JP" sz="1200" b="0" i="0" kern="1200">
                          <a:solidFill>
                            <a:schemeClr val="dk1"/>
                          </a:solidFill>
                          <a:effectLst/>
                          <a:latin typeface="+mn-ea"/>
                          <a:ea typeface="+mn-ea"/>
                          <a:cs typeface="+mn-cs"/>
                        </a:rPr>
                        <a:t>2%</a:t>
                      </a:r>
                      <a:br>
                        <a:rPr kumimoji="1" lang="ja-JP" altLang="en-US"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販売額の</a:t>
                      </a:r>
                      <a:r>
                        <a:rPr kumimoji="1" lang="en-US" altLang="ja-JP" sz="1200" b="0" i="0" kern="1200">
                          <a:solidFill>
                            <a:schemeClr val="dk1"/>
                          </a:solidFill>
                          <a:effectLst/>
                          <a:latin typeface="+mn-ea"/>
                          <a:ea typeface="+mn-ea"/>
                          <a:cs typeface="+mn-cs"/>
                        </a:rPr>
                        <a:t>5%</a:t>
                      </a:r>
                      <a:br>
                        <a:rPr kumimoji="1" lang="ja-JP" altLang="en-US"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100</a:t>
                      </a:r>
                      <a:r>
                        <a:rPr kumimoji="1" lang="ja-JP" altLang="en-US" sz="1200" b="0" i="0" kern="1200">
                          <a:solidFill>
                            <a:schemeClr val="dk1"/>
                          </a:solidFill>
                          <a:effectLst/>
                          <a:latin typeface="+mj-ea"/>
                          <a:ea typeface="+mj-ea"/>
                          <a:cs typeface="+mn-cs"/>
                        </a:rPr>
                        <a:t>円ごと</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br>
                        <a:rPr kumimoji="1" lang="en-US" altLang="ja-JP"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(10</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a:t>
                      </a:r>
                      <a:r>
                        <a:rPr kumimoji="1" lang="ja-JP" altLang="en-US" sz="1200" b="0" i="0" kern="1200">
                          <a:solidFill>
                            <a:schemeClr val="dk1"/>
                          </a:solidFill>
                          <a:effectLst/>
                          <a:latin typeface="+mj-ea"/>
                          <a:ea typeface="+mj-ea"/>
                          <a:cs typeface="+mn-cs"/>
                        </a:rPr>
                        <a:t>どらやき</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個</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highlight>
                          <a:srgbClr val="FFFF00"/>
                        </a:highlight>
                        <a:latin typeface="+mj-ea"/>
                        <a:ea typeface="+mj-ea"/>
                        <a:cs typeface="+mn-cs"/>
                      </a:endParaRPr>
                    </a:p>
                  </a:txBody>
                  <a:tcPr marL="75212" marR="75212" marT="37606" marB="37606" anchor="ctr"/>
                </a:tc>
                <a:extLst>
                  <a:ext uri="{0D108BD9-81ED-4DB2-BD59-A6C34878D82A}">
                    <a16:rowId xmlns:a16="http://schemas.microsoft.com/office/drawing/2014/main" val="2087701253"/>
                  </a:ext>
                </a:extLst>
              </a:tr>
              <a:tr h="405555">
                <a:tc>
                  <a:txBody>
                    <a:bodyPr/>
                    <a:lstStyle/>
                    <a:p>
                      <a:r>
                        <a:rPr kumimoji="1" lang="ja-JP" altLang="en-US" sz="1200" b="1" spc="0">
                          <a:latin typeface="+mn-ea"/>
                          <a:ea typeface="+mn-ea"/>
                        </a:rPr>
                        <a:t>ポイント</a:t>
                      </a:r>
                      <a:br>
                        <a:rPr kumimoji="1" lang="en-US" altLang="ja-JP" sz="1200" b="1" spc="0">
                          <a:latin typeface="+mn-ea"/>
                          <a:ea typeface="+mn-ea"/>
                        </a:rPr>
                      </a:br>
                      <a:r>
                        <a:rPr kumimoji="1" lang="ja-JP" altLang="en-US" sz="1200" b="1" spc="0">
                          <a:latin typeface="+mn-ea"/>
                          <a:ea typeface="+mn-ea"/>
                        </a:rPr>
                        <a:t>付与人数</a:t>
                      </a: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84</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実人数</a:t>
                      </a:r>
                      <a:r>
                        <a:rPr kumimoji="1" lang="en-US" altLang="ja-JP" sz="900" b="0" i="0" kern="1200">
                          <a:solidFill>
                            <a:schemeClr val="dk1"/>
                          </a:solidFill>
                          <a:effectLst/>
                          <a:latin typeface="+mn-ea"/>
                          <a:ea typeface="+mn-ea"/>
                          <a:cs typeface="+mn-cs"/>
                        </a:rPr>
                        <a:t>)</a:t>
                      </a: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50,473</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実人数</a:t>
                      </a:r>
                      <a:r>
                        <a:rPr kumimoji="1" lang="en-US" altLang="ja-JP" sz="900" b="0" i="0" kern="1200">
                          <a:solidFill>
                            <a:schemeClr val="dk1"/>
                          </a:solidFill>
                          <a:effectLst/>
                          <a:latin typeface="+mn-ea"/>
                          <a:ea typeface="+mn-ea"/>
                          <a:cs typeface="+mn-cs"/>
                        </a:rPr>
                        <a:t>)</a:t>
                      </a: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1,952</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延べ人数</a:t>
                      </a:r>
                      <a:r>
                        <a:rPr kumimoji="1" lang="en-US" altLang="ja-JP" sz="900" b="0" i="0" kern="1200">
                          <a:solidFill>
                            <a:schemeClr val="dk1"/>
                          </a:solidFill>
                          <a:effectLst/>
                          <a:latin typeface="+mn-ea"/>
                          <a:ea typeface="+mn-ea"/>
                          <a:cs typeface="+mn-cs"/>
                        </a:rPr>
                        <a:t>)</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dk1"/>
                          </a:solidFill>
                          <a:effectLst/>
                          <a:latin typeface="+mn-ea"/>
                          <a:ea typeface="+mn-ea"/>
                          <a:cs typeface="+mn-cs"/>
                        </a:rPr>
                        <a:t>58,611</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900" b="0" i="0" kern="1200">
                          <a:solidFill>
                            <a:schemeClr val="dk1"/>
                          </a:solidFill>
                          <a:effectLst/>
                          <a:latin typeface="+mn-ea"/>
                          <a:ea typeface="+mn-ea"/>
                          <a:cs typeface="+mn-cs"/>
                        </a:rPr>
                        <a:t>（延べ人数）</a:t>
                      </a:r>
                      <a:endParaRPr kumimoji="1" lang="en-US" altLang="ja-JP" sz="900" b="0" i="0" kern="1200">
                        <a:solidFill>
                          <a:schemeClr val="dk1"/>
                        </a:solidFill>
                        <a:effectLst/>
                        <a:latin typeface="+mn-ea"/>
                        <a:ea typeface="+mn-ea"/>
                        <a:cs typeface="+mn-cs"/>
                      </a:endParaRP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130,961</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延べ人数</a:t>
                      </a:r>
                      <a:r>
                        <a:rPr kumimoji="1" lang="en-US" altLang="ja-JP" sz="900" b="0" i="0" kern="1200">
                          <a:solidFill>
                            <a:schemeClr val="dk1"/>
                          </a:solidFill>
                          <a:effectLst/>
                          <a:latin typeface="+mn-ea"/>
                          <a:ea typeface="+mn-ea"/>
                          <a:cs typeface="+mn-cs"/>
                        </a:rPr>
                        <a:t>)</a:t>
                      </a:r>
                    </a:p>
                  </a:txBody>
                  <a:tcPr marL="76360" marR="76360" marT="38182" marB="38182" anchor="ctr"/>
                </a:tc>
                <a:tc>
                  <a:txBody>
                    <a:bodyPr/>
                    <a:lstStyle/>
                    <a:p>
                      <a:pPr marL="0" lvl="0" algn="ctr" defTabSz="914418" rtl="0" eaLnBrk="1" latinLnBrk="0" hangingPunct="1">
                        <a:buNone/>
                      </a:pPr>
                      <a:r>
                        <a:rPr kumimoji="1" lang="en-US" altLang="ja-JP" sz="1200" b="0" i="0" kern="1200" dirty="0">
                          <a:solidFill>
                            <a:schemeClr val="dk1"/>
                          </a:solidFill>
                          <a:effectLst/>
                          <a:latin typeface="+mj-ea"/>
                          <a:ea typeface="+mj-ea"/>
                          <a:cs typeface="+mn-cs"/>
                        </a:rPr>
                        <a:t>3</a:t>
                      </a:r>
                      <a:r>
                        <a:rPr kumimoji="1" lang="ja-JP" altLang="en-US" sz="1200" b="0" i="0" kern="1200" dirty="0">
                          <a:solidFill>
                            <a:schemeClr val="dk1"/>
                          </a:solidFill>
                          <a:effectLst/>
                          <a:latin typeface="+mj-ea"/>
                          <a:ea typeface="+mj-ea"/>
                          <a:cs typeface="+mn-cs"/>
                        </a:rPr>
                        <a:t>人</a:t>
                      </a:r>
                      <a:r>
                        <a:rPr kumimoji="1" lang="ja-JP" altLang="en-US" sz="1200" b="0" i="0" kern="1200" dirty="0">
                          <a:solidFill>
                            <a:srgbClr val="FF0000"/>
                          </a:solidFill>
                          <a:effectLst/>
                          <a:latin typeface="+mj-ea"/>
                          <a:ea typeface="+mj-ea"/>
                          <a:cs typeface="+mn-cs"/>
                        </a:rPr>
                        <a:t>＋</a:t>
                      </a:r>
                      <a:r>
                        <a:rPr kumimoji="1" lang="en-US" altLang="ja-JP" sz="1200" b="0" i="0" kern="1200" dirty="0">
                          <a:solidFill>
                            <a:srgbClr val="FF0000"/>
                          </a:solidFill>
                          <a:effectLst/>
                          <a:latin typeface="+mj-ea"/>
                          <a:ea typeface="+mj-ea"/>
                          <a:cs typeface="+mn-cs"/>
                        </a:rPr>
                        <a:t>α</a:t>
                      </a:r>
                    </a:p>
                    <a:p>
                      <a:pPr marL="0" lvl="0" algn="ctr" defTabSz="914418" rtl="0" eaLnBrk="1" latinLnBrk="0" hangingPunct="1">
                        <a:buNone/>
                      </a:pPr>
                      <a:r>
                        <a:rPr kumimoji="1" lang="ja-JP" altLang="en-US" sz="900" b="0" i="0" kern="1200" dirty="0">
                          <a:solidFill>
                            <a:schemeClr val="dk1"/>
                          </a:solidFill>
                          <a:effectLst/>
                          <a:latin typeface="+mj-ea"/>
                          <a:ea typeface="+mj-ea"/>
                          <a:cs typeface="+mn-cs"/>
                        </a:rPr>
                        <a:t>（実人数）</a:t>
                      </a:r>
                    </a:p>
                  </a:txBody>
                  <a:tcPr marL="75212" marR="75212" marT="37606" marB="37606" anchor="ctr"/>
                </a:tc>
                <a:extLst>
                  <a:ext uri="{0D108BD9-81ED-4DB2-BD59-A6C34878D82A}">
                    <a16:rowId xmlns:a16="http://schemas.microsoft.com/office/drawing/2014/main" val="123105054"/>
                  </a:ext>
                </a:extLst>
              </a:tr>
            </a:tbl>
          </a:graphicData>
        </a:graphic>
      </p:graphicFrame>
      <p:sp>
        <p:nvSpPr>
          <p:cNvPr id="4" name="Rectangle 66">
            <a:extLst>
              <a:ext uri="{FF2B5EF4-FFF2-40B4-BE49-F238E27FC236}">
                <a16:creationId xmlns:a16="http://schemas.microsoft.com/office/drawing/2014/main" id="{343E3EF5-38B6-7D85-5691-BB555992E9BD}"/>
              </a:ext>
            </a:extLst>
          </p:cNvPr>
          <p:cNvSpPr txBox="1">
            <a:spLocks noChangeArrowheads="1"/>
          </p:cNvSpPr>
          <p:nvPr/>
        </p:nvSpPr>
        <p:spPr bwMode="auto">
          <a:xfrm>
            <a:off x="8548" y="37261"/>
            <a:ext cx="9835852" cy="540498"/>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dirty="0">
                <a:solidFill>
                  <a:schemeClr val="bg1"/>
                </a:solidFill>
              </a:rPr>
              <a:t>実証事業の</a:t>
            </a:r>
            <a:r>
              <a:rPr lang="ja-JP" altLang="en-US" sz="2800">
                <a:solidFill>
                  <a:schemeClr val="bg1"/>
                </a:solidFill>
              </a:rPr>
              <a:t>取組結果（</a:t>
            </a:r>
            <a:r>
              <a:rPr lang="ja-JP" altLang="en-US" sz="2800" dirty="0">
                <a:solidFill>
                  <a:schemeClr val="bg1"/>
                </a:solidFill>
              </a:rPr>
              <a:t>速報値）</a:t>
            </a:r>
            <a:endParaRPr lang="en-US" altLang="ja-JP" sz="2800" dirty="0">
              <a:solidFill>
                <a:schemeClr val="bg1"/>
              </a:solidFill>
            </a:endParaRPr>
          </a:p>
        </p:txBody>
      </p:sp>
      <p:graphicFrame>
        <p:nvGraphicFramePr>
          <p:cNvPr id="10" name="表 9">
            <a:extLst>
              <a:ext uri="{FF2B5EF4-FFF2-40B4-BE49-F238E27FC236}">
                <a16:creationId xmlns:a16="http://schemas.microsoft.com/office/drawing/2014/main" id="{985BBCD9-5B42-7BA4-B9A0-6812932C820D}"/>
              </a:ext>
            </a:extLst>
          </p:cNvPr>
          <p:cNvGraphicFramePr>
            <a:graphicFrameLocks noGrp="1"/>
          </p:cNvGraphicFramePr>
          <p:nvPr>
            <p:extLst>
              <p:ext uri="{D42A27DB-BD31-4B8C-83A1-F6EECF244321}">
                <p14:modId xmlns:p14="http://schemas.microsoft.com/office/powerpoint/2010/main" val="3929981505"/>
              </p:ext>
            </p:extLst>
          </p:nvPr>
        </p:nvGraphicFramePr>
        <p:xfrm>
          <a:off x="102473" y="3811475"/>
          <a:ext cx="9721433" cy="2892519"/>
        </p:xfrm>
        <a:graphic>
          <a:graphicData uri="http://schemas.openxmlformats.org/drawingml/2006/table">
            <a:tbl>
              <a:tblPr firstRow="1" bandRow="1">
                <a:tableStyleId>{6E25E649-3F16-4E02-A733-19D2CDBF48F0}</a:tableStyleId>
              </a:tblPr>
              <a:tblGrid>
                <a:gridCol w="1081433">
                  <a:extLst>
                    <a:ext uri="{9D8B030D-6E8A-4147-A177-3AD203B41FA5}">
                      <a16:colId xmlns:a16="http://schemas.microsoft.com/office/drawing/2014/main" val="1430270934"/>
                    </a:ext>
                  </a:extLst>
                </a:gridCol>
                <a:gridCol w="1728000">
                  <a:extLst>
                    <a:ext uri="{9D8B030D-6E8A-4147-A177-3AD203B41FA5}">
                      <a16:colId xmlns:a16="http://schemas.microsoft.com/office/drawing/2014/main" val="1779527996"/>
                    </a:ext>
                  </a:extLst>
                </a:gridCol>
                <a:gridCol w="1728000">
                  <a:extLst>
                    <a:ext uri="{9D8B030D-6E8A-4147-A177-3AD203B41FA5}">
                      <a16:colId xmlns:a16="http://schemas.microsoft.com/office/drawing/2014/main" val="1625333215"/>
                    </a:ext>
                  </a:extLst>
                </a:gridCol>
                <a:gridCol w="1728000">
                  <a:extLst>
                    <a:ext uri="{9D8B030D-6E8A-4147-A177-3AD203B41FA5}">
                      <a16:colId xmlns:a16="http://schemas.microsoft.com/office/drawing/2014/main" val="1782195500"/>
                    </a:ext>
                  </a:extLst>
                </a:gridCol>
                <a:gridCol w="1728000">
                  <a:extLst>
                    <a:ext uri="{9D8B030D-6E8A-4147-A177-3AD203B41FA5}">
                      <a16:colId xmlns:a16="http://schemas.microsoft.com/office/drawing/2014/main" val="934770071"/>
                    </a:ext>
                  </a:extLst>
                </a:gridCol>
                <a:gridCol w="1728000">
                  <a:extLst>
                    <a:ext uri="{9D8B030D-6E8A-4147-A177-3AD203B41FA5}">
                      <a16:colId xmlns:a16="http://schemas.microsoft.com/office/drawing/2014/main" val="3522625613"/>
                    </a:ext>
                  </a:extLst>
                </a:gridCol>
              </a:tblGrid>
              <a:tr h="405555">
                <a:tc>
                  <a:txBody>
                    <a:bodyPr/>
                    <a:lstStyle/>
                    <a:p>
                      <a:pPr algn="ctr"/>
                      <a:endParaRPr kumimoji="1" lang="ja-JP" altLang="en-US"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関西電力</a:t>
                      </a:r>
                      <a:r>
                        <a:rPr kumimoji="1" lang="en-US" altLang="ja-JP" sz="1200" b="1" kern="1200" spc="0">
                          <a:solidFill>
                            <a:schemeClr val="lt1"/>
                          </a:solidFill>
                          <a:latin typeface="+mn-lt"/>
                          <a:ea typeface="+mn-ea"/>
                          <a:cs typeface="+mn-cs"/>
                        </a:rPr>
                        <a:t>(</a:t>
                      </a:r>
                      <a:r>
                        <a:rPr kumimoji="1" lang="ja-JP" altLang="en-US" sz="1200" b="1" kern="1200" spc="0">
                          <a:solidFill>
                            <a:schemeClr val="lt1"/>
                          </a:solidFill>
                          <a:latin typeface="+mn-lt"/>
                          <a:ea typeface="+mn-ea"/>
                          <a:cs typeface="+mn-cs"/>
                        </a:rPr>
                        <a:t>株</a:t>
                      </a:r>
                      <a:r>
                        <a:rPr kumimoji="1" lang="en-US" altLang="ja-JP" sz="1200" b="1" kern="1200" spc="0">
                          <a:solidFill>
                            <a:schemeClr val="lt1"/>
                          </a:solidFill>
                          <a:latin typeface="+mn-lt"/>
                          <a:ea typeface="+mn-ea"/>
                          <a:cs typeface="+mn-cs"/>
                        </a:rPr>
                        <a:t>)</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さくらや</a:t>
                      </a:r>
                      <a:endParaRPr kumimoji="1" lang="en-US" altLang="ja-JP" sz="1200" b="1" kern="1200" spc="0">
                        <a:solidFill>
                          <a:schemeClr val="lt1"/>
                        </a:solidFill>
                        <a:latin typeface="+mn-lt"/>
                        <a:ea typeface="+mn-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（株）サンプラザ</a:t>
                      </a:r>
                      <a:endParaRPr kumimoji="1" lang="ja-JP" altLang="en-US" sz="1200" spc="-15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上新電機（株）</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（株）スタイリングライフ・ホールディングス </a:t>
                      </a:r>
                    </a:p>
                  </a:txBody>
                  <a:tcPr marL="75212" marR="75212" marT="37606" marB="37606" anchor="ctr"/>
                </a:tc>
                <a:extLst>
                  <a:ext uri="{0D108BD9-81ED-4DB2-BD59-A6C34878D82A}">
                    <a16:rowId xmlns:a16="http://schemas.microsoft.com/office/drawing/2014/main" val="2085327561"/>
                  </a:ext>
                </a:extLst>
              </a:tr>
              <a:tr h="405555">
                <a:tc>
                  <a:txBody>
                    <a:bodyPr/>
                    <a:lstStyle/>
                    <a:p>
                      <a:r>
                        <a:rPr kumimoji="1" lang="ja-JP" altLang="en-US" sz="1200" b="1" spc="0">
                          <a:latin typeface="+mn-ea"/>
                          <a:ea typeface="+mn-ea"/>
                        </a:rPr>
                        <a:t>実施期間</a:t>
                      </a:r>
                      <a:endParaRPr kumimoji="1" lang="en-US" altLang="ja-JP" sz="1200" b="1"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9/2-11/29</a:t>
                      </a:r>
                      <a:endParaRPr kumimoji="1" lang="ja-JP" altLang="en-US" sz="1200" kern="1200">
                        <a:solidFill>
                          <a:schemeClr val="dk1"/>
                        </a:solidFill>
                        <a:effectLst/>
                        <a:latin typeface="+mn-ea"/>
                        <a:ea typeface="+mn-ea"/>
                        <a:cs typeface="+mn-cs"/>
                      </a:endParaRPr>
                    </a:p>
                  </a:txBody>
                  <a:tcPr marL="62865" marR="62865" marT="0" marB="0"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12/1-12/31</a:t>
                      </a:r>
                      <a:endParaRPr kumimoji="1" lang="ja-JP" altLang="en-US" sz="1200" kern="1200">
                        <a:solidFill>
                          <a:schemeClr val="dk1"/>
                        </a:solidFill>
                        <a:effectLst/>
                        <a:latin typeface="+mn-ea"/>
                        <a:ea typeface="+mn-ea"/>
                        <a:cs typeface="+mn-cs"/>
                      </a:endParaRPr>
                    </a:p>
                  </a:txBody>
                  <a:tcPr marL="62865" marR="62865" marT="0" marB="0"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6/3-1/31</a:t>
                      </a:r>
                      <a:endParaRPr kumimoji="1" lang="ja-JP" altLang="en-US" sz="1200" kern="1200">
                        <a:solidFill>
                          <a:schemeClr val="dk1"/>
                        </a:solidFill>
                        <a:effectLst/>
                        <a:latin typeface="+mn-ea"/>
                        <a:ea typeface="+mn-ea"/>
                        <a:cs typeface="+mn-cs"/>
                      </a:endParaRPr>
                    </a:p>
                  </a:txBody>
                  <a:tcPr marL="63825" marR="63825" marT="0" marB="0"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10/1-12/1</a:t>
                      </a:r>
                      <a:endParaRPr kumimoji="1" lang="ja-JP" altLang="en-US" sz="1200" kern="1200">
                        <a:solidFill>
                          <a:schemeClr val="dk1"/>
                        </a:solidFill>
                        <a:effectLst/>
                        <a:latin typeface="+mn-ea"/>
                        <a:ea typeface="+mn-ea"/>
                        <a:cs typeface="+mn-cs"/>
                      </a:endParaRPr>
                    </a:p>
                  </a:txBody>
                  <a:tcPr marL="62865" marR="62865" marT="0" marB="0"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8/1-8/31</a:t>
                      </a:r>
                      <a:endParaRPr kumimoji="1" lang="ja-JP" altLang="en-US" sz="1200" kern="1200">
                        <a:solidFill>
                          <a:schemeClr val="dk1"/>
                        </a:solidFill>
                        <a:effectLst/>
                        <a:latin typeface="+mn-ea"/>
                        <a:ea typeface="+mn-ea"/>
                        <a:cs typeface="+mn-cs"/>
                      </a:endParaRPr>
                    </a:p>
                  </a:txBody>
                  <a:tcPr marL="75212" marR="75212" marT="37606" marB="37606" anchor="ctr"/>
                </a:tc>
                <a:extLst>
                  <a:ext uri="{0D108BD9-81ED-4DB2-BD59-A6C34878D82A}">
                    <a16:rowId xmlns:a16="http://schemas.microsoft.com/office/drawing/2014/main" val="2598430216"/>
                  </a:ext>
                </a:extLst>
              </a:tr>
              <a:tr h="405555">
                <a:tc>
                  <a:txBody>
                    <a:bodyPr/>
                    <a:lstStyle/>
                    <a:p>
                      <a:r>
                        <a:rPr kumimoji="1" lang="ja-JP" altLang="en-US" sz="1200" b="1" spc="0">
                          <a:latin typeface="+mn-ea"/>
                          <a:ea typeface="+mn-ea"/>
                        </a:rPr>
                        <a:t>実施店舗</a:t>
                      </a:r>
                      <a:endParaRPr kumimoji="1" lang="en-US" altLang="ja-JP" sz="1200" b="1" spc="0">
                        <a:latin typeface="+mn-ea"/>
                        <a:ea typeface="+mn-ea"/>
                      </a:endParaRPr>
                    </a:p>
                  </a:txBody>
                  <a:tcPr marL="76360" marR="76360" marT="38182" marB="38182" anchor="ctr"/>
                </a:tc>
                <a:tc>
                  <a:txBody>
                    <a:bodyPr/>
                    <a:lstStyle/>
                    <a:p>
                      <a:pPr algn="ctr"/>
                      <a:r>
                        <a:rPr lang="ja-JP" altLang="en-US" sz="1200">
                          <a:latin typeface="ＭＳ Ｐゴシック 本文"/>
                          <a:ea typeface="+mn-ea"/>
                        </a:rPr>
                        <a:t>関西電力</a:t>
                      </a:r>
                      <a:r>
                        <a:rPr lang="en-US" altLang="ja-JP" sz="1200">
                          <a:latin typeface="ＭＳ Ｐゴシック 本文"/>
                          <a:ea typeface="+mn-ea"/>
                        </a:rPr>
                        <a:t>(</a:t>
                      </a:r>
                      <a:r>
                        <a:rPr lang="ja-JP" altLang="en-US" sz="1200">
                          <a:latin typeface="ＭＳ Ｐゴシック 本文"/>
                          <a:ea typeface="+mn-ea"/>
                        </a:rPr>
                        <a:t>株</a:t>
                      </a:r>
                      <a:r>
                        <a:rPr lang="en-US" altLang="ja-JP" sz="1200">
                          <a:latin typeface="ＭＳ Ｐゴシック 本文"/>
                          <a:ea typeface="+mn-ea"/>
                        </a:rPr>
                        <a:t>)</a:t>
                      </a:r>
                      <a:endParaRPr lang="en-US" altLang="zh-CN" sz="1200">
                        <a:latin typeface="ＭＳ Ｐゴシック 本文"/>
                        <a:ea typeface="+mn-ea"/>
                      </a:endParaRPr>
                    </a:p>
                  </a:txBody>
                  <a:tcPr marL="76360" marR="76360" marT="38182" marB="38182" anchor="ctr"/>
                </a:tc>
                <a:tc>
                  <a:txBody>
                    <a:bodyPr/>
                    <a:lstStyle/>
                    <a:p>
                      <a:pPr algn="ctr"/>
                      <a:r>
                        <a:rPr lang="ja-JP" altLang="en-US" sz="1200">
                          <a:latin typeface="ＭＳ Ｐゴシック 本文"/>
                          <a:ea typeface="+mn-ea"/>
                        </a:rPr>
                        <a:t>さくらや松原店</a:t>
                      </a:r>
                      <a:endParaRPr lang="en-US" altLang="zh-CN" sz="1200">
                        <a:latin typeface="ＭＳ Ｐゴシック 本文"/>
                        <a:ea typeface="+mn-ea"/>
                      </a:endParaRPr>
                    </a:p>
                  </a:txBody>
                  <a:tcPr marL="76360" marR="76360" marT="38182" marB="38182" anchor="ctr"/>
                </a:tc>
                <a:tc>
                  <a:txBody>
                    <a:bodyPr/>
                    <a:lstStyle/>
                    <a:p>
                      <a:pPr marL="0" algn="ctr" defTabSz="914418" rtl="0" eaLnBrk="1" latinLnBrk="0" hangingPunct="1"/>
                      <a:r>
                        <a:rPr kumimoji="1" lang="ja-JP" altLang="en-US" sz="1200" b="0" i="0" kern="1200" spc="0">
                          <a:solidFill>
                            <a:schemeClr val="dk1"/>
                          </a:solidFill>
                          <a:effectLst/>
                          <a:latin typeface="+mn-ea"/>
                          <a:ea typeface="+mn-ea"/>
                          <a:cs typeface="+mn-cs"/>
                        </a:rPr>
                        <a:t>府内</a:t>
                      </a:r>
                      <a:r>
                        <a:rPr kumimoji="1" lang="en-US" altLang="ja-JP" sz="1200" b="0" i="0" kern="1200" spc="0">
                          <a:solidFill>
                            <a:schemeClr val="dk1"/>
                          </a:solidFill>
                          <a:effectLst/>
                          <a:latin typeface="+mn-ea"/>
                          <a:ea typeface="+mn-ea"/>
                          <a:cs typeface="+mn-cs"/>
                        </a:rPr>
                        <a:t>35</a:t>
                      </a:r>
                      <a:r>
                        <a:rPr kumimoji="1" lang="ja-JP" altLang="en-US" sz="1200" b="0" i="0" kern="1200" spc="0">
                          <a:solidFill>
                            <a:schemeClr val="dk1"/>
                          </a:solidFill>
                          <a:effectLst/>
                          <a:latin typeface="+mn-ea"/>
                          <a:ea typeface="+mn-ea"/>
                          <a:cs typeface="+mn-cs"/>
                        </a:rPr>
                        <a:t>店舗</a:t>
                      </a:r>
                    </a:p>
                  </a:txBody>
                  <a:tcPr marL="76360" marR="76360" marT="38182" marB="38182" anchor="ctr"/>
                </a:tc>
                <a:tc>
                  <a:txBody>
                    <a:bodyPr/>
                    <a:lstStyle/>
                    <a:p>
                      <a:pPr algn="ctr"/>
                      <a:r>
                        <a:rPr kumimoji="1" lang="ja-JP" altLang="en-US" sz="1200" spc="0">
                          <a:latin typeface="+mn-ea"/>
                          <a:ea typeface="+mn-ea"/>
                        </a:rPr>
                        <a:t>府内</a:t>
                      </a:r>
                      <a:r>
                        <a:rPr kumimoji="1" lang="en-US" altLang="ja-JP" sz="1200" spc="0">
                          <a:latin typeface="+mn-ea"/>
                          <a:ea typeface="+mn-ea"/>
                        </a:rPr>
                        <a:t>53</a:t>
                      </a:r>
                      <a:r>
                        <a:rPr kumimoji="1" lang="ja-JP" altLang="en-US" sz="1200" spc="0">
                          <a:latin typeface="+mn-ea"/>
                          <a:ea typeface="+mn-ea"/>
                        </a:rPr>
                        <a:t>店舗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府内</a:t>
                      </a:r>
                      <a:r>
                        <a:rPr kumimoji="1" lang="en-US" altLang="ja-JP" sz="1200" b="0" i="0" kern="1200">
                          <a:solidFill>
                            <a:schemeClr val="dk1"/>
                          </a:solidFill>
                          <a:effectLst/>
                          <a:latin typeface="+mn-ea"/>
                          <a:ea typeface="+mn-ea"/>
                          <a:cs typeface="+mn-cs"/>
                        </a:rPr>
                        <a:t>PLAZA</a:t>
                      </a:r>
                      <a:r>
                        <a:rPr kumimoji="1" lang="ja-JP" altLang="en-US" sz="1200" b="0" i="0" kern="1200">
                          <a:solidFill>
                            <a:schemeClr val="dk1"/>
                          </a:solidFill>
                          <a:effectLst/>
                          <a:latin typeface="+mn-ea"/>
                          <a:ea typeface="+mn-ea"/>
                          <a:cs typeface="+mn-cs"/>
                        </a:rPr>
                        <a:t>他</a:t>
                      </a:r>
                      <a:r>
                        <a:rPr kumimoji="1" lang="en-US" altLang="ja-JP" sz="1200" b="0" i="0" kern="1200">
                          <a:solidFill>
                            <a:schemeClr val="dk1"/>
                          </a:solidFill>
                          <a:effectLst/>
                          <a:latin typeface="+mn-ea"/>
                          <a:ea typeface="+mn-ea"/>
                          <a:cs typeface="+mn-cs"/>
                        </a:rPr>
                        <a:t>12</a:t>
                      </a:r>
                      <a:r>
                        <a:rPr kumimoji="1" lang="ja-JP" altLang="en-US" sz="1200" b="0" i="0" kern="1200">
                          <a:solidFill>
                            <a:schemeClr val="dk1"/>
                          </a:solidFill>
                          <a:effectLst/>
                          <a:latin typeface="+mn-ea"/>
                          <a:ea typeface="+mn-ea"/>
                          <a:cs typeface="+mn-cs"/>
                        </a:rPr>
                        <a:t>店舗</a:t>
                      </a:r>
                    </a:p>
                  </a:txBody>
                  <a:tcPr marL="76360" marR="76360" marT="38182" marB="38182" anchor="ctr"/>
                </a:tc>
                <a:extLst>
                  <a:ext uri="{0D108BD9-81ED-4DB2-BD59-A6C34878D82A}">
                    <a16:rowId xmlns:a16="http://schemas.microsoft.com/office/drawing/2014/main" val="4276114256"/>
                  </a:ext>
                </a:extLst>
              </a:tr>
              <a:tr h="576981">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b="1" spc="0">
                          <a:latin typeface="+mn-ea"/>
                          <a:ea typeface="+mn-ea"/>
                        </a:rPr>
                        <a:t>対象商品</a:t>
                      </a:r>
                      <a:endParaRPr kumimoji="1" lang="en-US" altLang="ja-JP" sz="1200" b="1" spc="0">
                        <a:latin typeface="+mn-ea"/>
                        <a:ea typeface="+mn-ea"/>
                      </a:endParaRPr>
                    </a:p>
                  </a:txBody>
                  <a:tcPr marL="76360" marR="76360" marT="38182" marB="38182" anchor="ctr"/>
                </a:tc>
                <a:tc>
                  <a:txBody>
                    <a:bodyPr/>
                    <a:lstStyle/>
                    <a:p>
                      <a:pPr algn="ctr"/>
                      <a:r>
                        <a:rPr lang="ja-JP" altLang="en-US" sz="1200">
                          <a:latin typeface="+mn-ea"/>
                          <a:ea typeface="+mn-ea"/>
                        </a:rPr>
                        <a:t>ふるさと</a:t>
                      </a:r>
                      <a:r>
                        <a:rPr lang="en-US" altLang="ja-JP" sz="1200">
                          <a:latin typeface="+mn-ea"/>
                          <a:ea typeface="+mn-ea"/>
                        </a:rPr>
                        <a:t>ECO</a:t>
                      </a:r>
                      <a:r>
                        <a:rPr lang="ja-JP" altLang="en-US" sz="1200">
                          <a:latin typeface="+mn-ea"/>
                          <a:ea typeface="+mn-ea"/>
                        </a:rPr>
                        <a:t>プラン </a:t>
                      </a:r>
                      <a:r>
                        <a:rPr lang="en-US" altLang="ja-JP" sz="1200">
                          <a:latin typeface="+mn-ea"/>
                          <a:ea typeface="+mn-ea"/>
                        </a:rPr>
                        <a:t>from</a:t>
                      </a:r>
                      <a:r>
                        <a:rPr lang="ja-JP" altLang="en-US" sz="1200">
                          <a:latin typeface="+mn-ea"/>
                          <a:ea typeface="+mn-ea"/>
                        </a:rPr>
                        <a:t>飛騨市（水力発電由来の</a:t>
                      </a:r>
                      <a:r>
                        <a:rPr lang="en-US" altLang="ja-JP" sz="1200">
                          <a:latin typeface="+mn-ea"/>
                          <a:ea typeface="+mn-ea"/>
                        </a:rPr>
                        <a:t>CO₂</a:t>
                      </a:r>
                      <a:r>
                        <a:rPr lang="ja-JP" altLang="en-US" sz="1200">
                          <a:latin typeface="+mn-ea"/>
                          <a:ea typeface="+mn-ea"/>
                        </a:rPr>
                        <a:t>フリー電気）</a:t>
                      </a:r>
                      <a:endParaRPr sz="1200">
                        <a:latin typeface="+mn-ea"/>
                        <a:ea typeface="+mn-ea"/>
                      </a:endParaRPr>
                    </a:p>
                  </a:txBody>
                  <a:tcPr marL="76360" marR="76360" marT="38182" marB="38182" anchor="ctr"/>
                </a:tc>
                <a:tc>
                  <a:txBody>
                    <a:bodyPr/>
                    <a:lstStyle/>
                    <a:p>
                      <a:pPr algn="ctr"/>
                      <a:r>
                        <a:rPr lang="ja-JP" altLang="en-US" sz="1200">
                          <a:latin typeface="+mn-ea"/>
                          <a:ea typeface="+mn-ea"/>
                        </a:rPr>
                        <a:t>リユース制服</a:t>
                      </a:r>
                      <a:endParaRPr sz="120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spc="-150">
                          <a:solidFill>
                            <a:schemeClr val="dk1"/>
                          </a:solidFill>
                          <a:effectLst/>
                          <a:latin typeface="+mn-ea"/>
                          <a:ea typeface="+mn-ea"/>
                          <a:cs typeface="+mn-cs"/>
                        </a:rPr>
                        <a:t>大阪エコ農産物を中心に農薬・化学肥料の使用を削減した商品</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dk1"/>
                          </a:solidFill>
                          <a:effectLst/>
                          <a:latin typeface="+mn-ea"/>
                          <a:ea typeface="+mn-ea"/>
                          <a:cs typeface="+mn-cs"/>
                        </a:rPr>
                        <a:t>節電多機能エアコン</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指定機種</a:t>
                      </a:r>
                      <a:r>
                        <a:rPr kumimoji="1" lang="en-US" altLang="ja-JP" sz="1200" b="0" i="0" kern="1200">
                          <a:solidFill>
                            <a:schemeClr val="dk1"/>
                          </a:solidFill>
                          <a:effectLst/>
                          <a:latin typeface="+mn-ea"/>
                          <a:ea typeface="+mn-ea"/>
                          <a:cs typeface="+mn-cs"/>
                        </a:rPr>
                        <a:t>)</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ステンレスボトル各種 、エコバッグ各種　等</a:t>
                      </a:r>
                    </a:p>
                  </a:txBody>
                  <a:tcPr marL="76360" marR="76360" marT="38182" marB="38182" anchor="ctr"/>
                </a:tc>
                <a:extLst>
                  <a:ext uri="{0D108BD9-81ED-4DB2-BD59-A6C34878D82A}">
                    <a16:rowId xmlns:a16="http://schemas.microsoft.com/office/drawing/2014/main" val="3710997831"/>
                  </a:ext>
                </a:extLst>
              </a:tr>
              <a:tr h="573309">
                <a:tc>
                  <a:txBody>
                    <a:bodyPr/>
                    <a:lstStyle/>
                    <a:p>
                      <a:r>
                        <a:rPr kumimoji="1" lang="ja-JP" altLang="en-US" sz="1200" b="1" spc="0">
                          <a:latin typeface="+mn-ea"/>
                          <a:ea typeface="+mn-ea"/>
                        </a:rPr>
                        <a:t>ポイント加算</a:t>
                      </a:r>
                      <a:endParaRPr kumimoji="1" lang="en-US" altLang="ja-JP" sz="1200" b="1" spc="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j-ea"/>
                          <a:ea typeface="+mj-ea"/>
                          <a:cs typeface="+mn-cs"/>
                        </a:rPr>
                        <a:t>加入時に</a:t>
                      </a:r>
                      <a:r>
                        <a:rPr kumimoji="1" lang="en-US" altLang="ja-JP" sz="1200" b="0" i="0" kern="1200">
                          <a:solidFill>
                            <a:schemeClr val="dk1"/>
                          </a:solidFill>
                          <a:effectLst/>
                          <a:latin typeface="+mj-ea"/>
                          <a:ea typeface="+mj-ea"/>
                          <a:cs typeface="+mn-cs"/>
                        </a:rPr>
                        <a:t>300</a:t>
                      </a:r>
                      <a:r>
                        <a:rPr kumimoji="1" lang="ja-JP" altLang="en-US" sz="1200" b="0" i="0" kern="1200">
                          <a:solidFill>
                            <a:schemeClr val="dk1"/>
                          </a:solidFill>
                          <a:effectLst/>
                          <a:latin typeface="+mj-ea"/>
                          <a:ea typeface="+mj-ea"/>
                          <a:cs typeface="+mn-cs"/>
                        </a:rPr>
                        <a:t>ポイント</a:t>
                      </a:r>
                      <a:endParaRPr kumimoji="1" lang="en-US" altLang="ja-JP" sz="1200" b="0" i="0" kern="1200">
                        <a:solidFill>
                          <a:schemeClr val="dk1"/>
                        </a:solidFill>
                        <a:effectLst/>
                        <a:latin typeface="+mj-ea"/>
                        <a:ea typeface="+mj-ea"/>
                        <a:cs typeface="+mn-cs"/>
                      </a:endParaRPr>
                    </a:p>
                    <a:p>
                      <a:pPr marL="0" algn="ctr" defTabSz="914418" rtl="0" eaLnBrk="1" latinLnBrk="0" hangingPunct="1"/>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ja-JP" altLang="en-US" sz="1200" b="0" i="0" kern="1200">
                          <a:solidFill>
                            <a:schemeClr val="dk1"/>
                          </a:solidFill>
                          <a:effectLst/>
                          <a:latin typeface="+mj-ea"/>
                          <a:ea typeface="+mj-ea"/>
                          <a:cs typeface="+mn-cs"/>
                        </a:rPr>
                        <a:t>販売額の</a:t>
                      </a:r>
                      <a:r>
                        <a:rPr kumimoji="1" lang="en-US" altLang="ja-JP" sz="1200" b="0" i="0" kern="1200">
                          <a:solidFill>
                            <a:schemeClr val="dk1"/>
                          </a:solidFill>
                          <a:effectLst/>
                          <a:latin typeface="+mj-ea"/>
                          <a:ea typeface="+mj-ea"/>
                          <a:cs typeface="+mn-cs"/>
                        </a:rPr>
                        <a:t>10%</a:t>
                      </a:r>
                    </a:p>
                    <a:p>
                      <a:pPr marL="0" algn="ctr" defTabSz="914418" rtl="0" eaLnBrk="1" latinLnBrk="0" hangingPunct="1"/>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5-20</a:t>
                      </a:r>
                      <a:r>
                        <a:rPr kumimoji="1" lang="ja-JP" altLang="en-US" sz="1200" b="0" i="0" kern="1200">
                          <a:solidFill>
                            <a:schemeClr val="dk1"/>
                          </a:solidFill>
                          <a:effectLst/>
                          <a:latin typeface="+mn-ea"/>
                          <a:ea typeface="+mn-ea"/>
                          <a:cs typeface="+mn-cs"/>
                        </a:rPr>
                        <a:t>ポイント</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en-US" altLang="ja-JP" sz="1200" b="0" i="0" kern="1200" spc="0">
                          <a:solidFill>
                            <a:schemeClr val="dk1"/>
                          </a:solidFill>
                          <a:effectLst/>
                          <a:latin typeface="+mn-ea"/>
                          <a:ea typeface="+mn-ea"/>
                          <a:cs typeface="+mn-cs"/>
                        </a:rPr>
                        <a:t>(1</a:t>
                      </a:r>
                      <a:r>
                        <a:rPr kumimoji="1" lang="ja-JP" altLang="en-US" sz="1200" b="0" i="0" kern="1200" spc="0">
                          <a:solidFill>
                            <a:schemeClr val="dk1"/>
                          </a:solidFill>
                          <a:effectLst/>
                          <a:latin typeface="+mn-ea"/>
                          <a:ea typeface="+mn-ea"/>
                          <a:cs typeface="+mn-cs"/>
                        </a:rPr>
                        <a:t>ポイント</a:t>
                      </a:r>
                      <a:r>
                        <a:rPr kumimoji="1" lang="en-US" altLang="ja-JP" sz="1200" b="0" i="0" kern="1200" spc="0">
                          <a:solidFill>
                            <a:schemeClr val="dk1"/>
                          </a:solidFill>
                          <a:effectLst/>
                          <a:latin typeface="+mn-ea"/>
                          <a:ea typeface="+mn-ea"/>
                          <a:cs typeface="+mn-cs"/>
                        </a:rPr>
                        <a:t>=0.6</a:t>
                      </a:r>
                      <a:r>
                        <a:rPr kumimoji="1" lang="ja-JP" altLang="en-US" sz="1200" b="0" i="0" kern="1200" spc="0">
                          <a:solidFill>
                            <a:schemeClr val="dk1"/>
                          </a:solidFill>
                          <a:effectLst/>
                          <a:latin typeface="+mn-ea"/>
                          <a:ea typeface="+mn-ea"/>
                          <a:cs typeface="+mn-cs"/>
                        </a:rPr>
                        <a:t>円</a:t>
                      </a:r>
                      <a:r>
                        <a:rPr kumimoji="1" lang="en-US" altLang="ja-JP" sz="1200" b="0" i="0" kern="1200" spc="0">
                          <a:solidFill>
                            <a:schemeClr val="dk1"/>
                          </a:solidFill>
                          <a:effectLst/>
                          <a:latin typeface="+mn-ea"/>
                          <a:ea typeface="+mn-ea"/>
                          <a:cs typeface="+mn-cs"/>
                        </a:rPr>
                        <a:t>)</a:t>
                      </a:r>
                      <a:endParaRPr kumimoji="1" lang="ja-JP" altLang="en-US" sz="1200" b="0" i="0" kern="1200" spc="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2000</a:t>
                      </a:r>
                      <a:r>
                        <a:rPr kumimoji="1" lang="ja-JP" altLang="en-US" sz="1200" b="0" i="0" kern="1200">
                          <a:solidFill>
                            <a:schemeClr val="dk1"/>
                          </a:solidFill>
                          <a:effectLst/>
                          <a:latin typeface="+mj-ea"/>
                          <a:ea typeface="+mj-ea"/>
                          <a:cs typeface="+mn-cs"/>
                        </a:rPr>
                        <a:t>ポイント</a:t>
                      </a:r>
                      <a:br>
                        <a:rPr kumimoji="1" lang="ja-JP" altLang="en-US" sz="1200" b="0" i="0" kern="1200">
                          <a:solidFill>
                            <a:schemeClr val="dk1"/>
                          </a:solidFill>
                          <a:effectLst/>
                          <a:highlight>
                            <a:srgbClr val="FFFF00"/>
                          </a:highligh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ja-JP" altLang="en-US" sz="1200" b="0" i="0" kern="1200">
                          <a:solidFill>
                            <a:schemeClr val="dk1"/>
                          </a:solidFill>
                          <a:effectLst/>
                          <a:latin typeface="+mj-ea"/>
                          <a:ea typeface="+mj-ea"/>
                          <a:cs typeface="+mn-cs"/>
                        </a:rPr>
                        <a:t>販売額の</a:t>
                      </a:r>
                      <a:r>
                        <a:rPr kumimoji="1" lang="en-US" altLang="ja-JP" sz="1200" b="0" i="0" kern="1200">
                          <a:solidFill>
                            <a:schemeClr val="dk1"/>
                          </a:solidFill>
                          <a:effectLst/>
                          <a:latin typeface="+mj-ea"/>
                          <a:ea typeface="+mj-ea"/>
                          <a:cs typeface="+mn-cs"/>
                        </a:rPr>
                        <a:t>4%</a:t>
                      </a:r>
                      <a:br>
                        <a:rPr kumimoji="1" lang="en-US" altLang="ja-JP"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highlight>
                          <a:srgbClr val="FFFF00"/>
                        </a:highlight>
                        <a:latin typeface="+mj-ea"/>
                        <a:ea typeface="+mj-ea"/>
                        <a:cs typeface="+mn-cs"/>
                      </a:endParaRPr>
                    </a:p>
                  </a:txBody>
                  <a:tcPr marL="75212" marR="75212" marT="37606" marB="37606" anchor="ctr"/>
                </a:tc>
                <a:extLst>
                  <a:ext uri="{0D108BD9-81ED-4DB2-BD59-A6C34878D82A}">
                    <a16:rowId xmlns:a16="http://schemas.microsoft.com/office/drawing/2014/main" val="2087701253"/>
                  </a:ext>
                </a:extLst>
              </a:tr>
              <a:tr h="405555">
                <a:tc>
                  <a:txBody>
                    <a:bodyPr/>
                    <a:lstStyle/>
                    <a:p>
                      <a:r>
                        <a:rPr kumimoji="1" lang="ja-JP" altLang="en-US" sz="1200" b="1" spc="0">
                          <a:latin typeface="+mn-ea"/>
                          <a:ea typeface="+mn-ea"/>
                        </a:rPr>
                        <a:t>ポイント</a:t>
                      </a:r>
                      <a:endParaRPr kumimoji="1" lang="en-US" altLang="ja-JP" sz="1200" b="1" spc="0">
                        <a:latin typeface="+mn-ea"/>
                        <a:ea typeface="+mn-ea"/>
                      </a:endParaRPr>
                    </a:p>
                    <a:p>
                      <a:r>
                        <a:rPr kumimoji="1" lang="ja-JP" altLang="en-US" sz="1200" b="1" spc="0">
                          <a:latin typeface="+mn-ea"/>
                          <a:ea typeface="+mn-ea"/>
                        </a:rPr>
                        <a:t>付与人数</a:t>
                      </a:r>
                    </a:p>
                  </a:txBody>
                  <a:tcPr marL="76360" marR="76360" marT="38182" marB="38182" anchor="ctr"/>
                </a:tc>
                <a:tc>
                  <a:txBody>
                    <a:bodyPr/>
                    <a:lstStyle/>
                    <a:p>
                      <a:pPr marL="0" lvl="0" algn="ctr" defTabSz="914418" rtl="0" eaLnBrk="1" latinLnBrk="0" hangingPunct="1">
                        <a:buNone/>
                      </a:pPr>
                      <a:r>
                        <a:rPr kumimoji="1" lang="en-US" altLang="ja-JP" sz="1200" b="0" i="0" kern="1200" dirty="0">
                          <a:solidFill>
                            <a:schemeClr val="dk1"/>
                          </a:solidFill>
                          <a:effectLst/>
                          <a:latin typeface="+mn-ea"/>
                          <a:ea typeface="+mn-ea"/>
                          <a:cs typeface="+mn-cs"/>
                        </a:rPr>
                        <a:t>0</a:t>
                      </a:r>
                      <a:r>
                        <a:rPr kumimoji="1" lang="ja-JP" altLang="en-US" sz="1200" b="0" i="0" kern="1200" dirty="0">
                          <a:solidFill>
                            <a:schemeClr val="dk1"/>
                          </a:solidFill>
                          <a:effectLst/>
                          <a:latin typeface="+mn-ea"/>
                          <a:ea typeface="+mn-ea"/>
                          <a:cs typeface="+mn-cs"/>
                        </a:rPr>
                        <a:t>人</a:t>
                      </a:r>
                      <a:endParaRPr kumimoji="1" lang="en-US" altLang="ja-JP" sz="1200" b="0" i="0" kern="1200" dirty="0">
                        <a:solidFill>
                          <a:schemeClr val="dk1"/>
                        </a:solidFill>
                        <a:effectLst/>
                        <a:latin typeface="+mn-ea"/>
                        <a:ea typeface="+mn-ea"/>
                        <a:cs typeface="+mn-cs"/>
                      </a:endParaRPr>
                    </a:p>
                  </a:txBody>
                  <a:tcPr marL="75212" marR="75212" marT="37606" marB="37606" anchor="ctr"/>
                </a:tc>
                <a:tc>
                  <a:txBody>
                    <a:bodyPr/>
                    <a:lstStyle/>
                    <a:p>
                      <a:pPr marL="0" lvl="0" algn="ctr" defTabSz="914418" rtl="0" eaLnBrk="1" latinLnBrk="0" hangingPunct="1">
                        <a:buNone/>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29</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人</a:t>
                      </a:r>
                      <a:endParaRPr kumimoji="1" lang="en-US" altLang="ja-JP" sz="900" b="0" i="0" kern="1200" dirty="0">
                        <a:solidFill>
                          <a:schemeClr val="dk1"/>
                        </a:solidFill>
                        <a:effectLst/>
                        <a:latin typeface="+mn-ea"/>
                        <a:ea typeface="+mn-ea"/>
                        <a:cs typeface="+mn-cs"/>
                      </a:endParaRPr>
                    </a:p>
                  </a:txBody>
                  <a:tcPr marL="75212" marR="75212" marT="37606" marB="37606"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377,008</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延べ人数</a:t>
                      </a:r>
                      <a:r>
                        <a:rPr kumimoji="1" lang="en-US" altLang="ja-JP" sz="900" b="0" i="0" kern="1200">
                          <a:solidFill>
                            <a:schemeClr val="dk1"/>
                          </a:solidFill>
                          <a:effectLst/>
                          <a:latin typeface="+mn-ea"/>
                          <a:ea typeface="+mn-ea"/>
                          <a:cs typeface="+mn-cs"/>
                        </a:rPr>
                        <a:t>)</a:t>
                      </a: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j-ea"/>
                          <a:ea typeface="+mj-ea"/>
                          <a:cs typeface="+mn-cs"/>
                        </a:rPr>
                        <a:t>2,675</a:t>
                      </a:r>
                      <a:r>
                        <a:rPr kumimoji="1" lang="ja-JP" altLang="en-US" sz="1200" b="0" i="0" kern="1200">
                          <a:solidFill>
                            <a:schemeClr val="dk1"/>
                          </a:solidFill>
                          <a:effectLst/>
                          <a:latin typeface="+mj-ea"/>
                          <a:ea typeface="+mj-ea"/>
                          <a:cs typeface="+mn-cs"/>
                        </a:rPr>
                        <a:t>人</a:t>
                      </a:r>
                      <a:endParaRPr kumimoji="1" lang="en-US" altLang="ja-JP" sz="20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延べ人数</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lvl="0" algn="ctr" defTabSz="914418" rtl="0" eaLnBrk="1" latinLnBrk="0" hangingPunct="1">
                        <a:buNone/>
                      </a:pPr>
                      <a:r>
                        <a:rPr kumimoji="1" lang="en-US" altLang="ja-JP" sz="1200" b="0" i="0" kern="1200" dirty="0">
                          <a:solidFill>
                            <a:schemeClr val="dk1"/>
                          </a:solidFill>
                          <a:effectLst/>
                          <a:latin typeface="+mn-ea"/>
                          <a:ea typeface="+mn-ea"/>
                          <a:cs typeface="+mn-cs"/>
                        </a:rPr>
                        <a:t>383</a:t>
                      </a:r>
                      <a:r>
                        <a:rPr kumimoji="1" lang="ja-JP" altLang="en-US" sz="1200" b="0" i="0" kern="1200" dirty="0">
                          <a:solidFill>
                            <a:schemeClr val="dk1"/>
                          </a:solidFill>
                          <a:effectLst/>
                          <a:latin typeface="+mn-ea"/>
                          <a:ea typeface="+mn-ea"/>
                          <a:cs typeface="+mn-cs"/>
                        </a:rPr>
                        <a:t>人</a:t>
                      </a:r>
                      <a:endParaRPr kumimoji="1" lang="en-US" altLang="ja-JP" sz="1200" b="0" i="0" kern="1200" dirty="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dirty="0">
                          <a:solidFill>
                            <a:schemeClr val="dk1"/>
                          </a:solidFill>
                          <a:effectLst/>
                          <a:latin typeface="+mn-ea"/>
                          <a:ea typeface="+mn-ea"/>
                          <a:cs typeface="+mn-cs"/>
                        </a:rPr>
                        <a:t>(</a:t>
                      </a:r>
                      <a:r>
                        <a:rPr kumimoji="1" lang="ja-JP" altLang="en-US" sz="900" b="0" i="0" kern="1200" dirty="0">
                          <a:solidFill>
                            <a:schemeClr val="dk1"/>
                          </a:solidFill>
                          <a:effectLst/>
                          <a:latin typeface="+mn-ea"/>
                          <a:ea typeface="+mn-ea"/>
                          <a:cs typeface="+mn-cs"/>
                        </a:rPr>
                        <a:t>実人数</a:t>
                      </a:r>
                      <a:r>
                        <a:rPr kumimoji="1" lang="en-US" altLang="ja-JP" sz="900" b="0" i="0" kern="1200" dirty="0">
                          <a:solidFill>
                            <a:schemeClr val="dk1"/>
                          </a:solidFill>
                          <a:effectLst/>
                          <a:latin typeface="+mn-ea"/>
                          <a:ea typeface="+mn-ea"/>
                          <a:cs typeface="+mn-cs"/>
                        </a:rPr>
                        <a:t>)</a:t>
                      </a:r>
                    </a:p>
                  </a:txBody>
                  <a:tcPr marL="75212" marR="75212" marT="37606" marB="37606" anchor="ctr"/>
                </a:tc>
                <a:extLst>
                  <a:ext uri="{0D108BD9-81ED-4DB2-BD59-A6C34878D82A}">
                    <a16:rowId xmlns:a16="http://schemas.microsoft.com/office/drawing/2014/main" val="123105054"/>
                  </a:ext>
                </a:extLst>
              </a:tr>
            </a:tbl>
          </a:graphicData>
        </a:graphic>
      </p:graphicFrame>
      <p:sp>
        <p:nvSpPr>
          <p:cNvPr id="2" name="テキスト ボックス 1">
            <a:extLst>
              <a:ext uri="{FF2B5EF4-FFF2-40B4-BE49-F238E27FC236}">
                <a16:creationId xmlns:a16="http://schemas.microsoft.com/office/drawing/2014/main" id="{27102649-F447-4D3F-A373-857802912B8D}"/>
              </a:ext>
            </a:extLst>
          </p:cNvPr>
          <p:cNvSpPr txBox="1"/>
          <p:nvPr/>
        </p:nvSpPr>
        <p:spPr>
          <a:xfrm>
            <a:off x="8472184" y="150597"/>
            <a:ext cx="1351722" cy="380104"/>
          </a:xfrm>
          <a:prstGeom prst="rect">
            <a:avLst/>
          </a:prstGeom>
          <a:solidFill>
            <a:schemeClr val="bg1"/>
          </a:solidFill>
        </p:spPr>
        <p:txBody>
          <a:bodyPr wrap="square" rtlCol="0">
            <a:spAutoFit/>
          </a:bodyPr>
          <a:lstStyle/>
          <a:p>
            <a:r>
              <a:rPr kumimoji="1" lang="ja-JP" altLang="en-US" dirty="0"/>
              <a:t>資料１－１</a:t>
            </a:r>
          </a:p>
        </p:txBody>
      </p:sp>
    </p:spTree>
    <p:extLst>
      <p:ext uri="{BB962C8B-B14F-4D97-AF65-F5344CB8AC3E}">
        <p14:creationId xmlns:p14="http://schemas.microsoft.com/office/powerpoint/2010/main" val="383091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株式会社サンプラザ</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8"/>
            <a:ext cx="8256422" cy="170782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○株式会社サンプラザでは、大阪エコ農産物を中心に農薬・化学肥料の使用を削減した農産品を対象に、大阪府内</a:t>
            </a:r>
            <a:r>
              <a:rPr lang="en-US" altLang="ja-JP" sz="1600">
                <a:latin typeface="+mj-ea"/>
                <a:ea typeface="+mj-ea"/>
              </a:rPr>
              <a:t>35</a:t>
            </a:r>
            <a:r>
              <a:rPr lang="ja-JP" altLang="en-US" sz="1600">
                <a:latin typeface="+mj-ea"/>
                <a:ea typeface="+mj-ea"/>
              </a:rPr>
              <a:t>店舗で実施</a:t>
            </a:r>
            <a:endParaRPr lang="en-US" altLang="ja-JP" sz="1600">
              <a:latin typeface="+mj-ea"/>
              <a:ea typeface="+mj-ea"/>
            </a:endParaRPr>
          </a:p>
          <a:p>
            <a:pPr marL="165600" lvl="0" indent="-176400" defTabSz="914418" rtl="0" eaLnBrk="1" latinLnBrk="0" hangingPunct="1">
              <a:buNone/>
            </a:pPr>
            <a:r>
              <a:rPr lang="ja-JP" altLang="en-US" sz="1600">
                <a:latin typeface="+mj-ea"/>
                <a:ea typeface="+mj-ea"/>
              </a:rPr>
              <a:t>○ポイント付与期間が８か月間と昨年度より長く実施し、ポイント付与延べ人数</a:t>
            </a:r>
            <a:r>
              <a:rPr kumimoji="1" lang="en-US" altLang="ja-JP" sz="1600" b="0" i="0" kern="1200">
                <a:solidFill>
                  <a:schemeClr val="dk1"/>
                </a:solidFill>
                <a:effectLst/>
                <a:latin typeface="+mn-ea"/>
                <a:ea typeface="+mn-ea"/>
                <a:cs typeface="+mn-cs"/>
              </a:rPr>
              <a:t>377,008</a:t>
            </a:r>
            <a:r>
              <a:rPr kumimoji="1" lang="ja-JP" altLang="en-US" sz="1600" b="0" i="0" kern="1200">
                <a:solidFill>
                  <a:schemeClr val="dk1"/>
                </a:solidFill>
                <a:effectLst/>
                <a:latin typeface="+mn-ea"/>
                <a:ea typeface="+mn-ea"/>
                <a:cs typeface="+mn-cs"/>
              </a:rPr>
              <a:t>人と、多くの消費者の参加につながった</a:t>
            </a:r>
            <a:endParaRPr kumimoji="1" lang="en-US" altLang="ja-JP" sz="1600" b="0" i="0" kern="1200">
              <a:solidFill>
                <a:schemeClr val="dk1"/>
              </a:solidFill>
              <a:effectLst/>
              <a:latin typeface="+mn-ea"/>
              <a:ea typeface="+mn-ea"/>
              <a:cs typeface="+mn-cs"/>
            </a:endParaRPr>
          </a:p>
          <a:p>
            <a:pPr marL="177800" indent="-177800">
              <a:buNone/>
            </a:pPr>
            <a:r>
              <a:rPr lang="ja-JP" altLang="en-US" sz="1600">
                <a:latin typeface="+mj-ea"/>
                <a:ea typeface="+mj-ea"/>
              </a:rPr>
              <a:t>○昨年度もポイント付与の対象であった大阪エコ農産物やみかんなど、多くの商品で販売点数が前年度より増加している</a:t>
            </a:r>
            <a:endParaRPr lang="en-US" altLang="ja-JP" sz="160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17084" y="2461192"/>
            <a:ext cx="9591004" cy="735569"/>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→令和</a:t>
            </a:r>
            <a:r>
              <a:rPr lang="en-US" altLang="ja-JP" sz="1800" b="1">
                <a:solidFill>
                  <a:sysClr val="windowText" lastClr="000000"/>
                </a:solidFill>
                <a:latin typeface="+mj-ea"/>
                <a:ea typeface="+mj-ea"/>
              </a:rPr>
              <a:t>4</a:t>
            </a:r>
            <a:r>
              <a:rPr lang="ja-JP" altLang="en-US" sz="1800" b="1">
                <a:solidFill>
                  <a:sysClr val="windowText" lastClr="000000"/>
                </a:solidFill>
                <a:latin typeface="+mj-ea"/>
                <a:ea typeface="+mj-ea"/>
              </a:rPr>
              <a:t>年度から継続している脱炭素へのアピールやポイント付与の取組みにより、お客様の大阪エコ農産物などの買物行動が定着していると想定される。</a:t>
            </a:r>
            <a:endParaRPr lang="en-US" altLang="ja-JP" sz="1800" b="1">
              <a:solidFill>
                <a:sysClr val="windowText" lastClr="000000"/>
              </a:solidFill>
              <a:highlight>
                <a:srgbClr val="FFFF00"/>
              </a:highlight>
              <a:latin typeface="+mj-ea"/>
              <a:ea typeface="+mj-ea"/>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761297" y="3425992"/>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388687" y="3427690"/>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1898913D-0E9B-45A8-A0D1-24721589F590}"/>
              </a:ext>
            </a:extLst>
          </p:cNvPr>
          <p:cNvSpPr/>
          <p:nvPr/>
        </p:nvSpPr>
        <p:spPr>
          <a:xfrm>
            <a:off x="151783" y="671042"/>
            <a:ext cx="9556305" cy="17331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コンテンツ プレースホルダー 7">
            <a:extLst>
              <a:ext uri="{FF2B5EF4-FFF2-40B4-BE49-F238E27FC236}">
                <a16:creationId xmlns:a16="http://schemas.microsoft.com/office/drawing/2014/main" id="{9E9707A0-3EBE-4962-AACC-A2F2B3F02A53}"/>
              </a:ext>
            </a:extLst>
          </p:cNvPr>
          <p:cNvSpPr txBox="1">
            <a:spLocks/>
          </p:cNvSpPr>
          <p:nvPr/>
        </p:nvSpPr>
        <p:spPr>
          <a:xfrm>
            <a:off x="5547201" y="5093707"/>
            <a:ext cx="3839679" cy="1447864"/>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dirty="0">
                <a:latin typeface="+mj-ea"/>
                <a:ea typeface="+mj-ea"/>
              </a:rPr>
              <a:t>・ポイント対象の地産地消の農産物と、ポイント対象以外の農産物の平均輸送距離を比較し、流通距離が短くなることで削減される</a:t>
            </a:r>
            <a:r>
              <a:rPr lang="en-US" altLang="ja-JP" sz="1400" dirty="0">
                <a:latin typeface="+mj-ea"/>
                <a:ea typeface="+mj-ea"/>
              </a:rPr>
              <a:t>CO2</a:t>
            </a:r>
            <a:r>
              <a:rPr lang="ja-JP" altLang="en-US" sz="1400" dirty="0">
                <a:latin typeface="+mj-ea"/>
                <a:ea typeface="+mj-ea"/>
              </a:rPr>
              <a:t>排出量を算出した</a:t>
            </a:r>
            <a:endParaRPr lang="en-US" altLang="ja-JP" sz="1400" dirty="0">
              <a:latin typeface="+mj-ea"/>
              <a:ea typeface="+mj-ea"/>
            </a:endParaRPr>
          </a:p>
          <a:p>
            <a:pPr marL="87313" indent="-87313">
              <a:buNone/>
            </a:pPr>
            <a:r>
              <a:rPr lang="ja-JP" altLang="en-US" sz="1400" dirty="0">
                <a:latin typeface="+mj-ea"/>
                <a:ea typeface="+mj-ea"/>
              </a:rPr>
              <a:t>・減農薬、減肥料で栽培することにより、農薬や肥料の製造に係る</a:t>
            </a:r>
            <a:r>
              <a:rPr lang="en-US" altLang="ja-JP" sz="1400" dirty="0">
                <a:latin typeface="+mj-ea"/>
                <a:ea typeface="+mj-ea"/>
              </a:rPr>
              <a:t>CO2</a:t>
            </a:r>
            <a:r>
              <a:rPr lang="ja-JP" altLang="en-US" sz="1400" dirty="0">
                <a:latin typeface="+mj-ea"/>
                <a:ea typeface="+mj-ea"/>
              </a:rPr>
              <a:t>が削減できるとした。</a:t>
            </a:r>
          </a:p>
        </p:txBody>
      </p:sp>
      <p:sp>
        <p:nvSpPr>
          <p:cNvPr id="19" name="コンテンツ プレースホルダー 7">
            <a:extLst>
              <a:ext uri="{FF2B5EF4-FFF2-40B4-BE49-F238E27FC236}">
                <a16:creationId xmlns:a16="http://schemas.microsoft.com/office/drawing/2014/main" id="{6608EE88-F2BB-45FD-8D1D-10EB5DF1E5F1}"/>
              </a:ext>
            </a:extLst>
          </p:cNvPr>
          <p:cNvSpPr txBox="1">
            <a:spLocks/>
          </p:cNvSpPr>
          <p:nvPr/>
        </p:nvSpPr>
        <p:spPr>
          <a:xfrm>
            <a:off x="1032348" y="3849195"/>
            <a:ext cx="3657578" cy="27813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900">
                <a:latin typeface="+mj-ea"/>
                <a:ea typeface="+mj-ea"/>
              </a:rPr>
              <a:t>大阪エコ農産物の販売点数の変化　（前年同期間＝</a:t>
            </a:r>
            <a:r>
              <a:rPr lang="en-US" altLang="ja-JP" sz="900">
                <a:latin typeface="+mj-ea"/>
                <a:ea typeface="+mj-ea"/>
              </a:rPr>
              <a:t>100</a:t>
            </a:r>
            <a:r>
              <a:rPr lang="ja-JP" altLang="en-US" sz="900">
                <a:latin typeface="+mj-ea"/>
                <a:ea typeface="+mj-ea"/>
              </a:rPr>
              <a:t>）</a:t>
            </a:r>
          </a:p>
        </p:txBody>
      </p:sp>
      <p:sp>
        <p:nvSpPr>
          <p:cNvPr id="2" name="コンテンツ プレースホルダー 7">
            <a:extLst>
              <a:ext uri="{FF2B5EF4-FFF2-40B4-BE49-F238E27FC236}">
                <a16:creationId xmlns:a16="http://schemas.microsoft.com/office/drawing/2014/main" id="{5CCF9FDF-5736-EF7F-A2DE-8F40A735BE8A}"/>
              </a:ext>
            </a:extLst>
          </p:cNvPr>
          <p:cNvSpPr txBox="1">
            <a:spLocks/>
          </p:cNvSpPr>
          <p:nvPr/>
        </p:nvSpPr>
        <p:spPr>
          <a:xfrm>
            <a:off x="5484340" y="4001910"/>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22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pic>
        <p:nvPicPr>
          <p:cNvPr id="2050" name="Picture 2">
            <a:extLst>
              <a:ext uri="{FF2B5EF4-FFF2-40B4-BE49-F238E27FC236}">
                <a16:creationId xmlns:a16="http://schemas.microsoft.com/office/drawing/2014/main" id="{1E9DBAB0-02AD-504F-67BA-7A00842516B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31243" y="751380"/>
            <a:ext cx="1305437" cy="1567958"/>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ACC62130-FA1B-BA44-70E2-886611609B41}"/>
              </a:ext>
            </a:extLst>
          </p:cNvPr>
          <p:cNvPicPr>
            <a:picLocks noChangeAspect="1"/>
          </p:cNvPicPr>
          <p:nvPr/>
        </p:nvPicPr>
        <p:blipFill>
          <a:blip r:embed="rId4"/>
          <a:stretch>
            <a:fillRect/>
          </a:stretch>
        </p:blipFill>
        <p:spPr>
          <a:xfrm>
            <a:off x="337415" y="4213607"/>
            <a:ext cx="2832438" cy="2127623"/>
          </a:xfrm>
          <a:prstGeom prst="rect">
            <a:avLst/>
          </a:prstGeom>
        </p:spPr>
      </p:pic>
      <p:pic>
        <p:nvPicPr>
          <p:cNvPr id="6" name="図 5">
            <a:extLst>
              <a:ext uri="{FF2B5EF4-FFF2-40B4-BE49-F238E27FC236}">
                <a16:creationId xmlns:a16="http://schemas.microsoft.com/office/drawing/2014/main" id="{9D92608F-94E9-0F28-B801-4FC971A7907C}"/>
              </a:ext>
            </a:extLst>
          </p:cNvPr>
          <p:cNvPicPr>
            <a:picLocks noChangeAspect="1"/>
          </p:cNvPicPr>
          <p:nvPr/>
        </p:nvPicPr>
        <p:blipFill>
          <a:blip r:embed="rId5"/>
          <a:stretch>
            <a:fillRect/>
          </a:stretch>
        </p:blipFill>
        <p:spPr>
          <a:xfrm>
            <a:off x="3178778" y="4429763"/>
            <a:ext cx="1877314" cy="1877314"/>
          </a:xfrm>
          <a:prstGeom prst="rect">
            <a:avLst/>
          </a:prstGeom>
        </p:spPr>
      </p:pic>
      <p:sp>
        <p:nvSpPr>
          <p:cNvPr id="8" name="テキスト ボックス 7">
            <a:extLst>
              <a:ext uri="{FF2B5EF4-FFF2-40B4-BE49-F238E27FC236}">
                <a16:creationId xmlns:a16="http://schemas.microsoft.com/office/drawing/2014/main" id="{08D763C6-FA33-C22B-DD4C-FF09BFD03912}"/>
              </a:ext>
            </a:extLst>
          </p:cNvPr>
          <p:cNvSpPr txBox="1"/>
          <p:nvPr/>
        </p:nvSpPr>
        <p:spPr>
          <a:xfrm>
            <a:off x="3242624" y="4220973"/>
            <a:ext cx="1883643" cy="276999"/>
          </a:xfrm>
          <a:prstGeom prst="rect">
            <a:avLst/>
          </a:prstGeom>
          <a:noFill/>
        </p:spPr>
        <p:txBody>
          <a:bodyPr wrap="square">
            <a:spAutoFit/>
          </a:bodyPr>
          <a:lstStyle/>
          <a:p>
            <a:pPr algn="ctr"/>
            <a:r>
              <a:rPr lang="ja-JP" altLang="en-US" sz="1200">
                <a:latin typeface="BIZ UDPゴシック" panose="020B0400000000000000" pitchFamily="50" charset="-128"/>
                <a:ea typeface="BIZ UDPゴシック" panose="020B0400000000000000" pitchFamily="50" charset="-128"/>
              </a:rPr>
              <a:t>味心みかん（</a:t>
            </a:r>
            <a:r>
              <a:rPr lang="en-US" altLang="ja-JP" sz="1200">
                <a:latin typeface="BIZ UDPゴシック" panose="020B0400000000000000" pitchFamily="50" charset="-128"/>
                <a:ea typeface="BIZ UDPゴシック" panose="020B0400000000000000" pitchFamily="50" charset="-128"/>
              </a:rPr>
              <a:t>1</a:t>
            </a:r>
            <a:r>
              <a:rPr lang="ja-JP" altLang="en-US" sz="1200">
                <a:latin typeface="BIZ UDPゴシック" panose="020B0400000000000000" pitchFamily="50" charset="-128"/>
                <a:ea typeface="BIZ UDPゴシック" panose="020B0400000000000000" pitchFamily="50" charset="-128"/>
              </a:rPr>
              <a:t>袋 ）</a:t>
            </a:r>
          </a:p>
        </p:txBody>
      </p:sp>
    </p:spTree>
    <p:extLst>
      <p:ext uri="{BB962C8B-B14F-4D97-AF65-F5344CB8AC3E}">
        <p14:creationId xmlns:p14="http://schemas.microsoft.com/office/powerpoint/2010/main" val="382751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上新電機株式会社</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181217" y="832211"/>
            <a:ext cx="7434115" cy="176606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○上新電機株式会社では、節電多機能エアコンを対象に、大阪府内</a:t>
            </a:r>
            <a:r>
              <a:rPr lang="en-US" altLang="ja-JP" sz="1600">
                <a:latin typeface="+mj-ea"/>
                <a:ea typeface="+mj-ea"/>
              </a:rPr>
              <a:t>53</a:t>
            </a:r>
            <a:r>
              <a:rPr lang="ja-JP" altLang="en-US" sz="1600">
                <a:latin typeface="+mj-ea"/>
                <a:ea typeface="+mj-ea"/>
              </a:rPr>
              <a:t>店舗で実施</a:t>
            </a:r>
            <a:endParaRPr lang="en-US" altLang="ja-JP" sz="1600">
              <a:latin typeface="+mj-ea"/>
              <a:ea typeface="+mj-ea"/>
            </a:endParaRPr>
          </a:p>
          <a:p>
            <a:pPr marL="177800" indent="-177800">
              <a:buNone/>
            </a:pPr>
            <a:r>
              <a:rPr lang="ja-JP" altLang="en-US" sz="1600">
                <a:latin typeface="+mj-ea"/>
                <a:ea typeface="+mj-ea"/>
              </a:rPr>
              <a:t>○オリジナルの</a:t>
            </a:r>
            <a:r>
              <a:rPr lang="en-US" altLang="ja-JP" sz="1600">
                <a:latin typeface="+mj-ea"/>
                <a:ea typeface="+mj-ea"/>
              </a:rPr>
              <a:t>POP</a:t>
            </a:r>
            <a:r>
              <a:rPr lang="ja-JP" altLang="en-US" sz="1600">
                <a:latin typeface="+mj-ea"/>
                <a:ea typeface="+mj-ea"/>
              </a:rPr>
              <a:t>（売場プライスカード）を作成し、来店者に効果的にＰＲ</a:t>
            </a:r>
            <a:endParaRPr lang="en-US" altLang="ja-JP" sz="1600">
              <a:latin typeface="+mj-ea"/>
              <a:ea typeface="+mj-ea"/>
            </a:endParaRPr>
          </a:p>
          <a:p>
            <a:pPr marL="177800" indent="-177800">
              <a:buNone/>
            </a:pPr>
            <a:r>
              <a:rPr lang="ja-JP" altLang="en-US" sz="1600">
                <a:latin typeface="+mj-ea"/>
                <a:ea typeface="+mj-ea"/>
              </a:rPr>
              <a:t>○令和４、５年度から継続して実施。ジョーシンアプリを活用して訴求</a:t>
            </a:r>
            <a:endParaRPr lang="en-US" altLang="ja-JP" sz="1600">
              <a:latin typeface="+mj-ea"/>
              <a:ea typeface="+mj-ea"/>
            </a:endParaRPr>
          </a:p>
          <a:p>
            <a:pPr marL="177800" indent="-177800">
              <a:buNone/>
            </a:pPr>
            <a:r>
              <a:rPr lang="ja-JP" altLang="en-US" sz="1600">
                <a:latin typeface="+mj-ea"/>
                <a:ea typeface="+mj-ea"/>
              </a:rPr>
              <a:t>〇ポイント付与対象商品を含む節電多機能エアコンの販売点数の増加は見られなかったが、接客時の説明に役立ったとの従業員からの意見も聞かれ、ポイント付与による販売促進に結び付いている。</a:t>
            </a:r>
            <a:br>
              <a:rPr lang="en-US" altLang="ja-JP" sz="1600">
                <a:latin typeface="+mj-ea"/>
                <a:ea typeface="+mj-ea"/>
              </a:rPr>
            </a:br>
            <a:endParaRPr lang="en-US" altLang="ja-JP" sz="1600">
              <a:latin typeface="+mj-ea"/>
              <a:ea typeface="+mj-ea"/>
            </a:endParaRPr>
          </a:p>
          <a:p>
            <a:pPr marL="177800" indent="-177800">
              <a:buNone/>
            </a:pPr>
            <a:br>
              <a:rPr lang="en-US" altLang="ja-JP" sz="1600">
                <a:latin typeface="+mj-ea"/>
                <a:ea typeface="+mj-ea"/>
              </a:rPr>
            </a:br>
            <a:endParaRPr lang="en-US" altLang="ja-JP" sz="1600">
              <a:latin typeface="+mj-ea"/>
              <a:ea typeface="+mj-ea"/>
            </a:endParaRPr>
          </a:p>
          <a:p>
            <a:pPr marL="177800" indent="-177800">
              <a:buNone/>
            </a:pPr>
            <a:endParaRPr lang="en-US" altLang="ja-JP" sz="160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65369" y="2697129"/>
            <a:ext cx="9529134" cy="746783"/>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r>
              <a:rPr lang="ja-JP" altLang="en-US" sz="1800" b="1">
                <a:solidFill>
                  <a:sysClr val="windowText" lastClr="000000"/>
                </a:solidFill>
              </a:rPr>
              <a:t>→→前年同期間と比較して販売台数の増加はみられないものの、ポイント付与しない関西全店よりも、減少率は低く、また接客時の商品説明に役立っており、ポイント付与効果が認められる　</a:t>
            </a:r>
            <a:endParaRPr lang="en-US" altLang="ja-JP"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791648" y="354271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49401" y="3542715"/>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59411AE6-9D21-4E57-98E2-743872B886A9}"/>
              </a:ext>
            </a:extLst>
          </p:cNvPr>
          <p:cNvSpPr/>
          <p:nvPr/>
        </p:nvSpPr>
        <p:spPr>
          <a:xfrm>
            <a:off x="187220" y="823442"/>
            <a:ext cx="9556305" cy="17748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8E2F9DA5-6F26-C8C1-6B64-36E4EBED9B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2301" y="880886"/>
            <a:ext cx="2174936" cy="1631202"/>
          </a:xfrm>
          <a:prstGeom prst="rect">
            <a:avLst/>
          </a:prstGeom>
        </p:spPr>
      </p:pic>
      <p:pic>
        <p:nvPicPr>
          <p:cNvPr id="9" name="図 8">
            <a:extLst>
              <a:ext uri="{FF2B5EF4-FFF2-40B4-BE49-F238E27FC236}">
                <a16:creationId xmlns:a16="http://schemas.microsoft.com/office/drawing/2014/main" id="{D6B1FC28-766E-5F69-CA87-772EA66CF7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02300" y="2015629"/>
            <a:ext cx="2174937" cy="515953"/>
          </a:xfrm>
          <a:prstGeom prst="rect">
            <a:avLst/>
          </a:prstGeom>
        </p:spPr>
      </p:pic>
      <p:pic>
        <p:nvPicPr>
          <p:cNvPr id="5" name="グラフィックス 4">
            <a:extLst>
              <a:ext uri="{FF2B5EF4-FFF2-40B4-BE49-F238E27FC236}">
                <a16:creationId xmlns:a16="http://schemas.microsoft.com/office/drawing/2014/main" id="{F41D5E16-F24C-43C1-835F-CACFB4FE89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5540" y="4153461"/>
            <a:ext cx="3075317" cy="2012524"/>
          </a:xfrm>
          <a:prstGeom prst="rect">
            <a:avLst/>
          </a:prstGeom>
        </p:spPr>
      </p:pic>
      <p:sp>
        <p:nvSpPr>
          <p:cNvPr id="7" name="テキスト ボックス 6">
            <a:extLst>
              <a:ext uri="{FF2B5EF4-FFF2-40B4-BE49-F238E27FC236}">
                <a16:creationId xmlns:a16="http://schemas.microsoft.com/office/drawing/2014/main" id="{5C015430-7941-F375-9498-71E51B22D9D9}"/>
              </a:ext>
            </a:extLst>
          </p:cNvPr>
          <p:cNvSpPr txBox="1"/>
          <p:nvPr/>
        </p:nvSpPr>
        <p:spPr>
          <a:xfrm>
            <a:off x="1715416" y="3991219"/>
            <a:ext cx="2188029" cy="246221"/>
          </a:xfrm>
          <a:prstGeom prst="rect">
            <a:avLst/>
          </a:prstGeom>
          <a:noFill/>
        </p:spPr>
        <p:txBody>
          <a:bodyPr wrap="square" rtlCol="0">
            <a:spAutoFit/>
          </a:bodyPr>
          <a:lstStyle/>
          <a:p>
            <a:r>
              <a:rPr kumimoji="1" lang="ja-JP" altLang="en-US" sz="1000"/>
              <a:t>節電多機能エアコンの販売台数比較</a:t>
            </a:r>
          </a:p>
        </p:txBody>
      </p:sp>
      <p:sp>
        <p:nvSpPr>
          <p:cNvPr id="8" name="テキスト ボックス 7">
            <a:extLst>
              <a:ext uri="{FF2B5EF4-FFF2-40B4-BE49-F238E27FC236}">
                <a16:creationId xmlns:a16="http://schemas.microsoft.com/office/drawing/2014/main" id="{31CFE532-EB66-4A98-09B5-6FE49AE16544}"/>
              </a:ext>
            </a:extLst>
          </p:cNvPr>
          <p:cNvSpPr txBox="1"/>
          <p:nvPr/>
        </p:nvSpPr>
        <p:spPr>
          <a:xfrm>
            <a:off x="1195539" y="6143561"/>
            <a:ext cx="3075317" cy="369332"/>
          </a:xfrm>
          <a:prstGeom prst="rect">
            <a:avLst/>
          </a:prstGeom>
          <a:noFill/>
        </p:spPr>
        <p:txBody>
          <a:bodyPr wrap="square" rtlCol="0">
            <a:spAutoFit/>
          </a:bodyPr>
          <a:lstStyle/>
          <a:p>
            <a:r>
              <a:rPr kumimoji="1" lang="en-US" altLang="ja-JP" sz="900"/>
              <a:t>※</a:t>
            </a:r>
            <a:r>
              <a:rPr kumimoji="1" lang="ja-JP" altLang="en-US" sz="900"/>
              <a:t>対象商品を含む節電多機能エアコンの前年同期間比を 、</a:t>
            </a:r>
            <a:endParaRPr kumimoji="1" lang="en-US" altLang="ja-JP" sz="900"/>
          </a:p>
          <a:p>
            <a:r>
              <a:rPr lang="ja-JP" altLang="en-US" sz="900"/>
              <a:t>　</a:t>
            </a:r>
            <a:r>
              <a:rPr kumimoji="1" lang="ja-JP" altLang="en-US" sz="900"/>
              <a:t>ポイント付与対象店舗とポイントを付与しない店舗とで比較</a:t>
            </a:r>
          </a:p>
        </p:txBody>
      </p:sp>
      <p:sp>
        <p:nvSpPr>
          <p:cNvPr id="10" name="テキスト ボックス 9">
            <a:extLst>
              <a:ext uri="{FF2B5EF4-FFF2-40B4-BE49-F238E27FC236}">
                <a16:creationId xmlns:a16="http://schemas.microsoft.com/office/drawing/2014/main" id="{CBE9CD1B-5EAB-FB21-FA37-8868CD92A64F}"/>
              </a:ext>
            </a:extLst>
          </p:cNvPr>
          <p:cNvSpPr txBox="1"/>
          <p:nvPr/>
        </p:nvSpPr>
        <p:spPr>
          <a:xfrm>
            <a:off x="5535386" y="4919982"/>
            <a:ext cx="3526971" cy="1892826"/>
          </a:xfrm>
          <a:prstGeom prst="rect">
            <a:avLst/>
          </a:prstGeom>
          <a:noFill/>
        </p:spPr>
        <p:txBody>
          <a:bodyPr wrap="square" rtlCol="0">
            <a:spAutoFit/>
          </a:bodyPr>
          <a:lstStyle/>
          <a:p>
            <a:pPr marL="108000" indent="-108000" algn="l"/>
            <a:r>
              <a:rPr lang="ja-JP" altLang="en-US" sz="1300" b="0" i="0" u="none" strike="noStrike" baseline="0" dirty="0">
                <a:solidFill>
                  <a:srgbClr val="000000"/>
                </a:solidFill>
                <a:latin typeface="MSPGothic"/>
              </a:rPr>
              <a:t>・買替による購入と想定し、ポイント対象の節電多機能エアコンと、買替前のエアコンの</a:t>
            </a:r>
            <a:r>
              <a:rPr lang="en-US" altLang="ja-JP" sz="1300" b="0" i="0" u="none" strike="noStrike" baseline="0" dirty="0">
                <a:solidFill>
                  <a:srgbClr val="000000"/>
                </a:solidFill>
                <a:latin typeface="MSPGothic"/>
              </a:rPr>
              <a:t>1</a:t>
            </a:r>
            <a:r>
              <a:rPr lang="ja-JP" altLang="en-US" sz="1300" b="0" i="0" u="none" strike="noStrike" baseline="0" dirty="0">
                <a:solidFill>
                  <a:srgbClr val="000000"/>
                </a:solidFill>
                <a:latin typeface="MSPGothic"/>
              </a:rPr>
              <a:t>台当たり年間</a:t>
            </a:r>
            <a:r>
              <a:rPr lang="en-US" altLang="ja-JP" sz="1300" b="0" i="0" u="none" strike="noStrike" baseline="0" dirty="0">
                <a:solidFill>
                  <a:srgbClr val="000000"/>
                </a:solidFill>
                <a:latin typeface="MSPGothic"/>
              </a:rPr>
              <a:t>CO2</a:t>
            </a:r>
            <a:r>
              <a:rPr lang="ja-JP" altLang="en-US" sz="1300" b="0" i="0" u="none" strike="noStrike" baseline="0" dirty="0">
                <a:solidFill>
                  <a:srgbClr val="000000"/>
                </a:solidFill>
                <a:latin typeface="MSPGothic"/>
              </a:rPr>
              <a:t>排出量を比較し、</a:t>
            </a:r>
            <a:r>
              <a:rPr lang="en-US" altLang="ja-JP" sz="1300" b="0" i="0" u="none" strike="noStrike" baseline="0" dirty="0">
                <a:solidFill>
                  <a:srgbClr val="000000"/>
                </a:solidFill>
                <a:latin typeface="MSPGothic"/>
              </a:rPr>
              <a:t>CO2</a:t>
            </a:r>
            <a:r>
              <a:rPr lang="ja-JP" altLang="en-US" sz="1300" b="0" i="0" u="none" strike="noStrike" baseline="0" dirty="0">
                <a:solidFill>
                  <a:srgbClr val="000000"/>
                </a:solidFill>
                <a:latin typeface="MSPGothic"/>
              </a:rPr>
              <a:t>削減効果を算出した</a:t>
            </a:r>
          </a:p>
          <a:p>
            <a:pPr marL="108000" indent="-108000" algn="l"/>
            <a:r>
              <a:rPr lang="ja-JP" altLang="en-US" sz="1300" b="0" i="0" u="none" strike="noStrike" baseline="0" dirty="0">
                <a:solidFill>
                  <a:srgbClr val="000000"/>
                </a:solidFill>
                <a:latin typeface="MSPGothic"/>
              </a:rPr>
              <a:t>・上記の削減効果は、</a:t>
            </a:r>
            <a:r>
              <a:rPr lang="en-US" altLang="ja-JP" sz="1300" b="0" i="0" u="none" strike="noStrike" baseline="0" dirty="0">
                <a:solidFill>
                  <a:srgbClr val="000000"/>
                </a:solidFill>
                <a:latin typeface="MSPGothic"/>
              </a:rPr>
              <a:t>1</a:t>
            </a:r>
            <a:r>
              <a:rPr lang="ja-JP" altLang="en-US" sz="1300" b="0" i="0" u="none" strike="noStrike" baseline="0" dirty="0">
                <a:solidFill>
                  <a:srgbClr val="000000"/>
                </a:solidFill>
                <a:latin typeface="MSPGothic"/>
              </a:rPr>
              <a:t>年間使用した場合の削減量を示している</a:t>
            </a:r>
            <a:endParaRPr lang="en-US" altLang="ja-JP" sz="1300" b="0" i="0" u="none" strike="noStrike" baseline="0" dirty="0">
              <a:solidFill>
                <a:srgbClr val="000000"/>
              </a:solidFill>
              <a:latin typeface="MSPGothic"/>
            </a:endParaRPr>
          </a:p>
          <a:p>
            <a:pPr marL="108000" indent="-108000" algn="l"/>
            <a:r>
              <a:rPr kumimoji="1" lang="ja-JP" altLang="en-US" sz="1300" dirty="0"/>
              <a:t>・ポイント付与期間が短くなったこと、関西電力の</a:t>
            </a:r>
            <a:r>
              <a:rPr kumimoji="1" lang="en-US" altLang="ja-JP" sz="1300" dirty="0"/>
              <a:t>CO2</a:t>
            </a:r>
            <a:r>
              <a:rPr kumimoji="1" lang="ja-JP" altLang="en-US" sz="1300" dirty="0"/>
              <a:t>排出原単位が低くなった等の理由により、トータルの</a:t>
            </a:r>
            <a:r>
              <a:rPr kumimoji="1" lang="en-US" altLang="ja-JP" sz="1300" dirty="0"/>
              <a:t>CO2</a:t>
            </a:r>
            <a:r>
              <a:rPr kumimoji="1" lang="ja-JP" altLang="en-US" sz="1300" dirty="0"/>
              <a:t>削減量は昨年より低下した</a:t>
            </a:r>
          </a:p>
        </p:txBody>
      </p:sp>
      <p:sp>
        <p:nvSpPr>
          <p:cNvPr id="11" name="コンテンツ プレースホルダー 7">
            <a:extLst>
              <a:ext uri="{FF2B5EF4-FFF2-40B4-BE49-F238E27FC236}">
                <a16:creationId xmlns:a16="http://schemas.microsoft.com/office/drawing/2014/main" id="{5A12C4BB-54BC-4A81-98CC-5D60C1F3D671}"/>
              </a:ext>
            </a:extLst>
          </p:cNvPr>
          <p:cNvSpPr txBox="1">
            <a:spLocks/>
          </p:cNvSpPr>
          <p:nvPr/>
        </p:nvSpPr>
        <p:spPr>
          <a:xfrm>
            <a:off x="5414210" y="4086017"/>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200</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spTree>
    <p:extLst>
      <p:ext uri="{BB962C8B-B14F-4D97-AF65-F5344CB8AC3E}">
        <p14:creationId xmlns:p14="http://schemas.microsoft.com/office/powerpoint/2010/main" val="288653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CCB65-FEB8-9D6F-63C6-BFDDCD01EACA}"/>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11738F4D-FCEE-6B92-117A-6F51B3B25B7A}"/>
              </a:ext>
            </a:extLst>
          </p:cNvPr>
          <p:cNvPicPr>
            <a:picLocks noChangeAspect="1"/>
          </p:cNvPicPr>
          <p:nvPr/>
        </p:nvPicPr>
        <p:blipFill>
          <a:blip r:embed="rId3"/>
          <a:srcRect b="12095"/>
          <a:stretch/>
        </p:blipFill>
        <p:spPr>
          <a:xfrm>
            <a:off x="368494" y="3863290"/>
            <a:ext cx="4874567" cy="2745328"/>
          </a:xfrm>
          <a:prstGeom prst="rect">
            <a:avLst/>
          </a:prstGeom>
        </p:spPr>
      </p:pic>
      <p:sp>
        <p:nvSpPr>
          <p:cNvPr id="4" name="Rectangle 66">
            <a:extLst>
              <a:ext uri="{FF2B5EF4-FFF2-40B4-BE49-F238E27FC236}">
                <a16:creationId xmlns:a16="http://schemas.microsoft.com/office/drawing/2014/main" id="{0229E073-F177-818C-AFC8-B74482F9041A}"/>
              </a:ext>
            </a:extLst>
          </p:cNvPr>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株式会社</a:t>
            </a:r>
            <a:r>
              <a:rPr lang="ja-JP" altLang="en-US" sz="2800">
                <a:solidFill>
                  <a:schemeClr val="bg1"/>
                </a:solidFill>
              </a:rPr>
              <a:t>スタイリングライフ・ホールディングス </a:t>
            </a:r>
            <a:endParaRPr lang="ja-JP" altLang="en-US" sz="2800" kern="0">
              <a:solidFill>
                <a:schemeClr val="bg1"/>
              </a:solidFill>
              <a:latin typeface="Arial"/>
              <a:ea typeface="ＭＳ Ｐゴシック"/>
            </a:endParaRPr>
          </a:p>
        </p:txBody>
      </p:sp>
      <p:sp>
        <p:nvSpPr>
          <p:cNvPr id="17" name="正方形/長方形 16">
            <a:extLst>
              <a:ext uri="{FF2B5EF4-FFF2-40B4-BE49-F238E27FC236}">
                <a16:creationId xmlns:a16="http://schemas.microsoft.com/office/drawing/2014/main" id="{ED373AAF-A7F5-B965-80B3-B7D97D7094EA}"/>
              </a:ext>
            </a:extLst>
          </p:cNvPr>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a:extLst>
              <a:ext uri="{FF2B5EF4-FFF2-40B4-BE49-F238E27FC236}">
                <a16:creationId xmlns:a16="http://schemas.microsoft.com/office/drawing/2014/main" id="{1969ED7F-0B32-29E7-079B-E640B577F07F}"/>
              </a:ext>
            </a:extLst>
          </p:cNvPr>
          <p:cNvSpPr txBox="1">
            <a:spLocks/>
          </p:cNvSpPr>
          <p:nvPr/>
        </p:nvSpPr>
        <p:spPr>
          <a:xfrm>
            <a:off x="95954" y="789827"/>
            <a:ext cx="6874068"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fontAlgn="base">
              <a:spcBef>
                <a:spcPts val="24"/>
              </a:spcBef>
              <a:buNone/>
            </a:pPr>
            <a:r>
              <a:rPr lang="ja-JP" altLang="en-US" sz="1600">
                <a:latin typeface="+mj-ea"/>
                <a:ea typeface="+mj-ea"/>
              </a:rPr>
              <a:t>○</a:t>
            </a:r>
            <a:r>
              <a:rPr lang="ja-JP" altLang="ja-JP" sz="1600">
                <a:latin typeface="+mj-ea"/>
                <a:ea typeface="+mj-ea"/>
              </a:rPr>
              <a:t>株式会社スタイリングライフ・ホールディングス</a:t>
            </a:r>
            <a:r>
              <a:rPr lang="ja-JP" altLang="en-US" sz="1600">
                <a:latin typeface="+mj-ea"/>
                <a:ea typeface="+mj-ea"/>
              </a:rPr>
              <a:t>では、エコバッグやステンレスボトル、環境配慮型パッケージ化粧品などを対象に、大阪府内</a:t>
            </a:r>
            <a:r>
              <a:rPr lang="en-US" altLang="ja-JP" sz="1600">
                <a:latin typeface="+mj-ea"/>
                <a:ea typeface="+mj-ea"/>
              </a:rPr>
              <a:t>12</a:t>
            </a:r>
            <a:r>
              <a:rPr lang="ja-JP" altLang="en-US" sz="1600">
                <a:latin typeface="+mj-ea"/>
                <a:ea typeface="+mj-ea"/>
              </a:rPr>
              <a:t>店舗で実施</a:t>
            </a:r>
            <a:endParaRPr lang="en-US" altLang="ja-JP" sz="1600">
              <a:latin typeface="+mj-ea"/>
              <a:ea typeface="+mj-ea"/>
            </a:endParaRPr>
          </a:p>
          <a:p>
            <a:pPr marL="177800" indent="-177800" fontAlgn="base">
              <a:spcBef>
                <a:spcPts val="24"/>
              </a:spcBef>
              <a:buNone/>
            </a:pPr>
            <a:r>
              <a:rPr lang="ja-JP" altLang="en-US" sz="1600">
                <a:latin typeface="+mj-ea"/>
                <a:ea typeface="+mj-ea"/>
              </a:rPr>
              <a:t>○ポイント付与対象商品にシールを貼り付けるなど視認性を高くしたり、対象商品の売り場を設置するなどによる啓発を図った。</a:t>
            </a:r>
            <a:endParaRPr lang="en-US" altLang="ja-JP" sz="1600">
              <a:latin typeface="+mj-ea"/>
              <a:ea typeface="+mj-ea"/>
            </a:endParaRPr>
          </a:p>
        </p:txBody>
      </p:sp>
      <p:sp>
        <p:nvSpPr>
          <p:cNvPr id="23" name="コンテンツ プレースホルダー 7">
            <a:extLst>
              <a:ext uri="{FF2B5EF4-FFF2-40B4-BE49-F238E27FC236}">
                <a16:creationId xmlns:a16="http://schemas.microsoft.com/office/drawing/2014/main" id="{D466AF47-9F5C-E1EC-5543-11AAF225DEA9}"/>
              </a:ext>
            </a:extLst>
          </p:cNvPr>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a:extLst>
              <a:ext uri="{FF2B5EF4-FFF2-40B4-BE49-F238E27FC236}">
                <a16:creationId xmlns:a16="http://schemas.microsoft.com/office/drawing/2014/main" id="{82E5F77A-2C9E-FE3A-B33C-3397FC8A1F75}"/>
              </a:ext>
            </a:extLst>
          </p:cNvPr>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271A3D00-8624-0A09-F2FB-6132539EE017}"/>
              </a:ext>
            </a:extLst>
          </p:cNvPr>
          <p:cNvSpPr/>
          <p:nvPr/>
        </p:nvSpPr>
        <p:spPr>
          <a:xfrm>
            <a:off x="121701" y="2534173"/>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buNone/>
            </a:pPr>
            <a:r>
              <a:rPr lang="ja-JP" altLang="en-US" sz="1800" b="1">
                <a:solidFill>
                  <a:sysClr val="windowText" lastClr="000000"/>
                </a:solidFill>
                <a:latin typeface="+mj-ea"/>
                <a:ea typeface="+mj-ea"/>
              </a:rPr>
              <a:t>→ポイント付与や脱炭素商品としてのアピールにより、前年度と比較してポイント付与期間において、同年前月比で対象商品の売り上げが向上。</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45E31C37-EB3F-8621-5AA4-95200F6AF1E2}"/>
              </a:ext>
            </a:extLst>
          </p:cNvPr>
          <p:cNvSpPr txBox="1">
            <a:spLocks/>
          </p:cNvSpPr>
          <p:nvPr/>
        </p:nvSpPr>
        <p:spPr>
          <a:xfrm>
            <a:off x="1596905"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D064CE8B-ABB6-2A8F-2217-7F336CAAF16B}"/>
              </a:ext>
            </a:extLst>
          </p:cNvPr>
          <p:cNvSpPr txBox="1">
            <a:spLocks/>
          </p:cNvSpPr>
          <p:nvPr/>
        </p:nvSpPr>
        <p:spPr>
          <a:xfrm>
            <a:off x="6273530"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CE38D227-5A6B-EDD2-BA85-D4B45B33E33A}"/>
              </a:ext>
            </a:extLst>
          </p:cNvPr>
          <p:cNvSpPr/>
          <p:nvPr/>
        </p:nvSpPr>
        <p:spPr>
          <a:xfrm>
            <a:off x="117084" y="748777"/>
            <a:ext cx="9556305" cy="1607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屋内, テーブル, 座る, 部屋 が含まれている画像&#10;&#10;AI によって生成されたコンテンツは間違っている可能性があります。">
            <a:extLst>
              <a:ext uri="{FF2B5EF4-FFF2-40B4-BE49-F238E27FC236}">
                <a16:creationId xmlns:a16="http://schemas.microsoft.com/office/drawing/2014/main" id="{6E2E5208-BF71-D99D-1ED4-C11C5A2C474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5400000">
            <a:off x="8212301" y="1007224"/>
            <a:ext cx="1474572" cy="1105929"/>
          </a:xfrm>
          <a:prstGeom prst="rect">
            <a:avLst/>
          </a:prstGeom>
        </p:spPr>
      </p:pic>
      <p:pic>
        <p:nvPicPr>
          <p:cNvPr id="3" name="図 2" descr="テーブル, 座る, 食品 が含まれている画像&#10;&#10;AI によって生成されたコンテンツは間違っている可能性があります。">
            <a:extLst>
              <a:ext uri="{FF2B5EF4-FFF2-40B4-BE49-F238E27FC236}">
                <a16:creationId xmlns:a16="http://schemas.microsoft.com/office/drawing/2014/main" id="{3CB0154E-F327-3A93-D319-E7C7A17CD960}"/>
              </a:ext>
            </a:extLst>
          </p:cNvPr>
          <p:cNvPicPr>
            <a:picLocks noChangeAspect="1"/>
          </p:cNvPicPr>
          <p:nvPr/>
        </p:nvPicPr>
        <p:blipFill>
          <a:blip r:embed="rId5" cstate="print">
            <a:extLst>
              <a:ext uri="{28A0092B-C50C-407E-A947-70E740481C1C}">
                <a14:useLocalDpi xmlns:a14="http://schemas.microsoft.com/office/drawing/2010/main" val="0"/>
              </a:ext>
            </a:extLst>
          </a:blip>
          <a:srcRect t="-66"/>
          <a:stretch/>
        </p:blipFill>
        <p:spPr>
          <a:xfrm rot="10800000">
            <a:off x="6970021" y="1273870"/>
            <a:ext cx="1366126" cy="1024595"/>
          </a:xfrm>
          <a:prstGeom prst="rect">
            <a:avLst/>
          </a:prstGeom>
        </p:spPr>
      </p:pic>
      <p:sp>
        <p:nvSpPr>
          <p:cNvPr id="5" name="コンテンツ プレースホルダー 7">
            <a:extLst>
              <a:ext uri="{FF2B5EF4-FFF2-40B4-BE49-F238E27FC236}">
                <a16:creationId xmlns:a16="http://schemas.microsoft.com/office/drawing/2014/main" id="{4DE81014-5F9B-F9AC-F5D2-83C494FEC0A7}"/>
              </a:ext>
            </a:extLst>
          </p:cNvPr>
          <p:cNvSpPr txBox="1">
            <a:spLocks/>
          </p:cNvSpPr>
          <p:nvPr/>
        </p:nvSpPr>
        <p:spPr>
          <a:xfrm>
            <a:off x="5340043" y="5131337"/>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400">
                <a:latin typeface="+mj-ea"/>
                <a:ea typeface="+mj-ea"/>
              </a:rPr>
              <a:t>・エコバッグとステンレスボトルは</a:t>
            </a:r>
            <a:r>
              <a:rPr lang="en-US" altLang="ja-JP" sz="1400">
                <a:latin typeface="+mj-ea"/>
                <a:ea typeface="+mj-ea"/>
              </a:rPr>
              <a:t>100</a:t>
            </a:r>
            <a:r>
              <a:rPr lang="ja-JP" altLang="en-US" sz="1400">
                <a:latin typeface="+mj-ea"/>
                <a:ea typeface="+mj-ea"/>
              </a:rPr>
              <a:t>回、カトラリーは</a:t>
            </a:r>
            <a:r>
              <a:rPr lang="en-US" altLang="ja-JP" sz="1400">
                <a:latin typeface="+mj-ea"/>
                <a:ea typeface="+mj-ea"/>
              </a:rPr>
              <a:t>200</a:t>
            </a:r>
            <a:r>
              <a:rPr lang="ja-JP" altLang="en-US" sz="1400">
                <a:latin typeface="+mj-ea"/>
                <a:ea typeface="+mj-ea"/>
              </a:rPr>
              <a:t>回使用されると仮定した。詰替容器や環境配慮パッケージ製品は、廃棄されるパッケージが削減されるとした。</a:t>
            </a:r>
            <a:endParaRPr lang="en-US" altLang="ja-JP" sz="1400">
              <a:latin typeface="+mj-ea"/>
              <a:ea typeface="+mj-ea"/>
            </a:endParaRPr>
          </a:p>
        </p:txBody>
      </p:sp>
      <p:sp>
        <p:nvSpPr>
          <p:cNvPr id="7" name="コンテンツ プレースホルダー 7">
            <a:extLst>
              <a:ext uri="{FF2B5EF4-FFF2-40B4-BE49-F238E27FC236}">
                <a16:creationId xmlns:a16="http://schemas.microsoft.com/office/drawing/2014/main" id="{18BA8292-879D-FB84-7A2A-C122ECD70C3C}"/>
              </a:ext>
            </a:extLst>
          </p:cNvPr>
          <p:cNvSpPr txBox="1">
            <a:spLocks/>
          </p:cNvSpPr>
          <p:nvPr/>
        </p:nvSpPr>
        <p:spPr>
          <a:xfrm>
            <a:off x="5414210" y="4086017"/>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7</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spTree>
    <p:extLst>
      <p:ext uri="{BB962C8B-B14F-4D97-AF65-F5344CB8AC3E}">
        <p14:creationId xmlns:p14="http://schemas.microsoft.com/office/powerpoint/2010/main" val="416834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株式会社髙島屋</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0" y="696368"/>
            <a:ext cx="9069180" cy="20432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○株式会社髙島屋では、大阪・関西産地の野菜と再生繊維を使った衣類を対象に実施</a:t>
            </a:r>
          </a:p>
          <a:p>
            <a:pPr marL="177800" indent="-177800">
              <a:buNone/>
            </a:pPr>
            <a:r>
              <a:rPr lang="ja-JP" altLang="en-US" sz="1600">
                <a:latin typeface="+mj-ea"/>
                <a:ea typeface="+mj-ea"/>
              </a:rPr>
              <a:t>○</a:t>
            </a:r>
            <a:r>
              <a:rPr lang="en-US" altLang="ja-JP" sz="1600">
                <a:latin typeface="+mj-ea"/>
                <a:ea typeface="+mj-ea"/>
              </a:rPr>
              <a:t>10</a:t>
            </a:r>
            <a:r>
              <a:rPr lang="ja-JP" altLang="en-US" sz="1600">
                <a:latin typeface="+mj-ea"/>
                <a:ea typeface="+mj-ea"/>
              </a:rPr>
              <a:t>月の</a:t>
            </a:r>
            <a:r>
              <a:rPr lang="en-US" altLang="ja-JP" sz="1600">
                <a:latin typeface="+mj-ea"/>
                <a:ea typeface="+mj-ea"/>
              </a:rPr>
              <a:t>TSUNAGU</a:t>
            </a:r>
            <a:r>
              <a:rPr lang="ja-JP" altLang="en-US" sz="1600">
                <a:latin typeface="+mj-ea"/>
                <a:ea typeface="+mj-ea"/>
              </a:rPr>
              <a:t>アクションウィークにあわせて実施し、店頭</a:t>
            </a:r>
            <a:br>
              <a:rPr lang="en-US" altLang="ja-JP" sz="1600">
                <a:latin typeface="+mj-ea"/>
                <a:ea typeface="+mj-ea"/>
              </a:rPr>
            </a:br>
            <a:r>
              <a:rPr lang="ja-JP" altLang="en-US" sz="1600">
                <a:latin typeface="+mj-ea"/>
                <a:ea typeface="+mj-ea"/>
              </a:rPr>
              <a:t>での</a:t>
            </a:r>
            <a:r>
              <a:rPr lang="en-US" altLang="ja-JP" sz="1600">
                <a:latin typeface="+mj-ea"/>
                <a:ea typeface="+mj-ea"/>
              </a:rPr>
              <a:t>POP</a:t>
            </a:r>
            <a:r>
              <a:rPr lang="ja-JP" altLang="en-US" sz="1600">
                <a:latin typeface="+mj-ea"/>
                <a:ea typeface="+mj-ea"/>
              </a:rPr>
              <a:t>設置などにより顧客への効果的な訴求を実施</a:t>
            </a:r>
            <a:endParaRPr lang="en-US" altLang="ja-JP" sz="1600">
              <a:latin typeface="+mj-ea"/>
              <a:ea typeface="+mj-ea"/>
            </a:endParaRPr>
          </a:p>
          <a:p>
            <a:pPr marL="177800" indent="-177800">
              <a:buNone/>
            </a:pPr>
            <a:r>
              <a:rPr lang="ja-JP" altLang="en-US" sz="1600">
                <a:latin typeface="+mj-ea"/>
                <a:ea typeface="+mj-ea"/>
              </a:rPr>
              <a:t>〇前年より利用者は増したものの、他のポイントアップやカード優</a:t>
            </a:r>
            <a:endParaRPr lang="en-US" altLang="ja-JP" sz="1600">
              <a:latin typeface="+mj-ea"/>
              <a:ea typeface="+mj-ea"/>
            </a:endParaRPr>
          </a:p>
          <a:p>
            <a:pPr marL="177800" indent="-177800">
              <a:buNone/>
            </a:pPr>
            <a:r>
              <a:rPr lang="ja-JP" altLang="en-US" sz="1600">
                <a:latin typeface="+mj-ea"/>
                <a:ea typeface="+mj-ea"/>
              </a:rPr>
              <a:t> 　待のキャンペーン等によりポイント対象とならないケースが多く、</a:t>
            </a:r>
            <a:endParaRPr lang="en-US" altLang="ja-JP" sz="1600">
              <a:latin typeface="+mj-ea"/>
              <a:ea typeface="+mj-ea"/>
            </a:endParaRPr>
          </a:p>
          <a:p>
            <a:pPr marL="177800" indent="-177800">
              <a:buNone/>
            </a:pPr>
            <a:r>
              <a:rPr lang="ja-JP" altLang="en-US" sz="1600">
                <a:latin typeface="+mj-ea"/>
                <a:ea typeface="+mj-ea"/>
              </a:rPr>
              <a:t>　 規模感は依然として低位。</a:t>
            </a:r>
            <a:endParaRPr lang="en-US" altLang="ja-JP" sz="16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3" y="2584481"/>
            <a:ext cx="9366250" cy="866143"/>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a:t>
            </a:r>
            <a:r>
              <a:rPr kumimoji="1" lang="ja-JP" altLang="en-US" sz="1800" b="1">
                <a:solidFill>
                  <a:sysClr val="windowText" lastClr="000000"/>
                </a:solidFill>
              </a:rPr>
              <a:t>脱炭素ポイント付与の取組みにより、再生デニムを扱うデニムパンツや、大阪・関西産野菜の販売増加に</a:t>
            </a:r>
            <a:r>
              <a:rPr lang="ja-JP" altLang="en-US" sz="1800" b="1">
                <a:solidFill>
                  <a:sysClr val="windowText" lastClr="000000"/>
                </a:solidFill>
                <a:latin typeface="+mj-ea"/>
                <a:ea typeface="+mj-ea"/>
              </a:rPr>
              <a:t>寄与する傾向が見られた。ただし、販売数が少ないことから、増減率の幅が大きい傾向にある点に注意する必要がある。</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881150" y="3567967"/>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49401" y="3567967"/>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E1A53D00-1395-549D-1611-B7A0140586FB}"/>
              </a:ext>
            </a:extLst>
          </p:cNvPr>
          <p:cNvSpPr txBox="1"/>
          <p:nvPr/>
        </p:nvSpPr>
        <p:spPr>
          <a:xfrm>
            <a:off x="1013254" y="6399396"/>
            <a:ext cx="3939746" cy="246221"/>
          </a:xfrm>
          <a:prstGeom prst="rect">
            <a:avLst/>
          </a:prstGeom>
          <a:noFill/>
        </p:spPr>
        <p:txBody>
          <a:bodyPr wrap="square" rtlCol="0">
            <a:spAutoFit/>
          </a:bodyPr>
          <a:lstStyle/>
          <a:p>
            <a:pPr algn="just"/>
            <a:r>
              <a:rPr lang="en-US" altLang="ja-JP" sz="1000"/>
              <a:t>※</a:t>
            </a:r>
            <a:r>
              <a:rPr lang="ja-JP" altLang="en-US" sz="1000"/>
              <a:t>１店舗・１カ月間（</a:t>
            </a:r>
            <a:r>
              <a:rPr lang="en-US" altLang="ja-JP" sz="1000"/>
              <a:t>2024/10/4-10/31</a:t>
            </a:r>
            <a:r>
              <a:rPr lang="ja-JP" altLang="en-US" sz="1000"/>
              <a:t>）の販売数を前年同期間と比較</a:t>
            </a:r>
            <a:endParaRPr lang="en-US" altLang="ja-JP" sz="1000"/>
          </a:p>
        </p:txBody>
      </p:sp>
      <p:sp>
        <p:nvSpPr>
          <p:cNvPr id="19" name="正方形/長方形 18">
            <a:extLst>
              <a:ext uri="{FF2B5EF4-FFF2-40B4-BE49-F238E27FC236}">
                <a16:creationId xmlns:a16="http://schemas.microsoft.com/office/drawing/2014/main" id="{2BE7792D-76B0-4F16-B07E-3C3784CDF24F}"/>
              </a:ext>
            </a:extLst>
          </p:cNvPr>
          <p:cNvSpPr/>
          <p:nvPr/>
        </p:nvSpPr>
        <p:spPr>
          <a:xfrm>
            <a:off x="117084" y="747910"/>
            <a:ext cx="9627967" cy="1749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7">
            <a:extLst>
              <a:ext uri="{FF2B5EF4-FFF2-40B4-BE49-F238E27FC236}">
                <a16:creationId xmlns:a16="http://schemas.microsoft.com/office/drawing/2014/main" id="{7489091A-4C5E-4F46-A710-821E6607941C}"/>
              </a:ext>
            </a:extLst>
          </p:cNvPr>
          <p:cNvSpPr txBox="1">
            <a:spLocks/>
          </p:cNvSpPr>
          <p:nvPr/>
        </p:nvSpPr>
        <p:spPr>
          <a:xfrm>
            <a:off x="5453752" y="4972131"/>
            <a:ext cx="4283698" cy="1673485"/>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pPr marL="87313" indent="-87313">
              <a:buNone/>
            </a:pPr>
            <a:r>
              <a:rPr lang="ja-JP" altLang="en-US" sz="1400">
                <a:latin typeface="+mj-ea"/>
                <a:ea typeface="+mj-ea"/>
              </a:rPr>
              <a:t>・大阪・関西産の野菜については、ポイント対象の地産地消の農産物と、ポイント対象以外の農産物の平均輸送距離を比較し、流通距離が短くなることで削減される</a:t>
            </a:r>
            <a:r>
              <a:rPr lang="en-US" altLang="ja-JP" sz="1400">
                <a:latin typeface="+mj-ea"/>
                <a:ea typeface="+mj-ea"/>
              </a:rPr>
              <a:t>CO2</a:t>
            </a:r>
            <a:r>
              <a:rPr lang="ja-JP" altLang="en-US" sz="1400">
                <a:latin typeface="+mj-ea"/>
                <a:ea typeface="+mj-ea"/>
              </a:rPr>
              <a:t>排出量を算出した</a:t>
            </a:r>
            <a:endParaRPr lang="en-US" altLang="ja-JP" sz="1400">
              <a:latin typeface="+mj-ea"/>
              <a:ea typeface="+mj-ea"/>
            </a:endParaRPr>
          </a:p>
          <a:p>
            <a:pPr marL="87313" indent="-87313">
              <a:buNone/>
            </a:pPr>
            <a:r>
              <a:rPr lang="ja-JP" altLang="en-US"/>
              <a:t>・再生繊維を使った衣類については、再生繊維の利用により、繊維製造による</a:t>
            </a:r>
            <a:r>
              <a:rPr lang="en-US" altLang="ja-JP"/>
              <a:t>CO2</a:t>
            </a:r>
            <a:r>
              <a:rPr lang="ja-JP" altLang="en-US"/>
              <a:t>が削減されるとした</a:t>
            </a:r>
            <a:endParaRPr lang="en-US" altLang="ja-JP"/>
          </a:p>
          <a:p>
            <a:r>
              <a:rPr lang="ja-JP" altLang="en-US" sz="1200">
                <a:latin typeface="+mj-ea"/>
                <a:ea typeface="+mj-ea"/>
              </a:rPr>
              <a:t>・ポイント対象とならなかった付与対象商品の売上分も含む</a:t>
            </a:r>
            <a:endParaRPr lang="en-US" altLang="ja-JP" sz="1200">
              <a:latin typeface="+mj-ea"/>
              <a:ea typeface="+mj-ea"/>
            </a:endParaRPr>
          </a:p>
        </p:txBody>
      </p:sp>
      <p:sp>
        <p:nvSpPr>
          <p:cNvPr id="2" name="コンテンツ プレースホルダー 7">
            <a:extLst>
              <a:ext uri="{FF2B5EF4-FFF2-40B4-BE49-F238E27FC236}">
                <a16:creationId xmlns:a16="http://schemas.microsoft.com/office/drawing/2014/main" id="{4422157E-9D68-E576-8711-856463674D9B}"/>
              </a:ext>
            </a:extLst>
          </p:cNvPr>
          <p:cNvSpPr txBox="1">
            <a:spLocks/>
          </p:cNvSpPr>
          <p:nvPr/>
        </p:nvSpPr>
        <p:spPr>
          <a:xfrm>
            <a:off x="5506494" y="4131709"/>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0. 2</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pic>
        <p:nvPicPr>
          <p:cNvPr id="7" name="図 6">
            <a:extLst>
              <a:ext uri="{FF2B5EF4-FFF2-40B4-BE49-F238E27FC236}">
                <a16:creationId xmlns:a16="http://schemas.microsoft.com/office/drawing/2014/main" id="{DA6F9F32-5068-0BB4-F6E3-C300C81F11E2}"/>
              </a:ext>
            </a:extLst>
          </p:cNvPr>
          <p:cNvPicPr>
            <a:picLocks noChangeAspect="1"/>
          </p:cNvPicPr>
          <p:nvPr/>
        </p:nvPicPr>
        <p:blipFill>
          <a:blip r:embed="rId3"/>
          <a:stretch>
            <a:fillRect/>
          </a:stretch>
        </p:blipFill>
        <p:spPr>
          <a:xfrm>
            <a:off x="435192" y="4565991"/>
            <a:ext cx="2298391" cy="1822862"/>
          </a:xfrm>
          <a:prstGeom prst="rect">
            <a:avLst/>
          </a:prstGeom>
        </p:spPr>
      </p:pic>
      <p:pic>
        <p:nvPicPr>
          <p:cNvPr id="9" name="図 8">
            <a:extLst>
              <a:ext uri="{FF2B5EF4-FFF2-40B4-BE49-F238E27FC236}">
                <a16:creationId xmlns:a16="http://schemas.microsoft.com/office/drawing/2014/main" id="{82BB95B7-B41C-66F1-0CF5-F8A5F06753C3}"/>
              </a:ext>
            </a:extLst>
          </p:cNvPr>
          <p:cNvPicPr>
            <a:picLocks noChangeAspect="1"/>
          </p:cNvPicPr>
          <p:nvPr/>
        </p:nvPicPr>
        <p:blipFill>
          <a:blip r:embed="rId4"/>
          <a:stretch>
            <a:fillRect/>
          </a:stretch>
        </p:blipFill>
        <p:spPr>
          <a:xfrm>
            <a:off x="2832956" y="4515191"/>
            <a:ext cx="2298391" cy="1835055"/>
          </a:xfrm>
          <a:prstGeom prst="rect">
            <a:avLst/>
          </a:prstGeom>
        </p:spPr>
      </p:pic>
      <p:sp>
        <p:nvSpPr>
          <p:cNvPr id="11" name="テキスト ボックス 10">
            <a:extLst>
              <a:ext uri="{FF2B5EF4-FFF2-40B4-BE49-F238E27FC236}">
                <a16:creationId xmlns:a16="http://schemas.microsoft.com/office/drawing/2014/main" id="{EB6520BE-D3DD-7A29-3689-215112DC462B}"/>
              </a:ext>
            </a:extLst>
          </p:cNvPr>
          <p:cNvSpPr txBox="1"/>
          <p:nvPr/>
        </p:nvSpPr>
        <p:spPr>
          <a:xfrm>
            <a:off x="597787" y="4080283"/>
            <a:ext cx="2138711" cy="461665"/>
          </a:xfrm>
          <a:prstGeom prst="rect">
            <a:avLst/>
          </a:prstGeom>
          <a:noFill/>
        </p:spPr>
        <p:txBody>
          <a:bodyPr wrap="square">
            <a:spAutoFit/>
          </a:bodyPr>
          <a:lstStyle/>
          <a:p>
            <a:pPr algn="ctr"/>
            <a:r>
              <a:rPr lang="ja-JP" altLang="en-US" sz="1200"/>
              <a:t>ポイント付与対象を含む</a:t>
            </a:r>
            <a:endParaRPr lang="en-US" altLang="ja-JP" sz="1200"/>
          </a:p>
          <a:p>
            <a:pPr algn="ctr"/>
            <a:r>
              <a:rPr lang="ja-JP" altLang="en-US" sz="1200"/>
              <a:t>アイテム合計（デニムパンツ）</a:t>
            </a:r>
          </a:p>
        </p:txBody>
      </p:sp>
      <p:sp>
        <p:nvSpPr>
          <p:cNvPr id="3" name="テキスト ボックス 2">
            <a:extLst>
              <a:ext uri="{FF2B5EF4-FFF2-40B4-BE49-F238E27FC236}">
                <a16:creationId xmlns:a16="http://schemas.microsoft.com/office/drawing/2014/main" id="{48C6DD17-0673-2B43-CF6B-DF6D99B7C5F0}"/>
              </a:ext>
            </a:extLst>
          </p:cNvPr>
          <p:cNvSpPr txBox="1"/>
          <p:nvPr/>
        </p:nvSpPr>
        <p:spPr>
          <a:xfrm>
            <a:off x="3001705" y="4080283"/>
            <a:ext cx="2138711" cy="461665"/>
          </a:xfrm>
          <a:prstGeom prst="rect">
            <a:avLst/>
          </a:prstGeom>
          <a:noFill/>
        </p:spPr>
        <p:txBody>
          <a:bodyPr wrap="square">
            <a:spAutoFit/>
          </a:bodyPr>
          <a:lstStyle/>
          <a:p>
            <a:pPr algn="ctr"/>
            <a:r>
              <a:rPr lang="ja-JP" altLang="en-US" sz="1200"/>
              <a:t>ポイント付与対象を含む</a:t>
            </a:r>
            <a:endParaRPr lang="en-US" altLang="ja-JP" sz="1200"/>
          </a:p>
          <a:p>
            <a:pPr algn="ctr"/>
            <a:r>
              <a:rPr lang="ja-JP" altLang="en-US" sz="1200"/>
              <a:t>野菜合計</a:t>
            </a:r>
          </a:p>
        </p:txBody>
      </p:sp>
      <p:pic>
        <p:nvPicPr>
          <p:cNvPr id="10" name="図 9" descr="店の上にある数種類のドーナツ&#10;&#10;AI によって生成されたコンテンツは間違っている可能性があります。">
            <a:extLst>
              <a:ext uri="{FF2B5EF4-FFF2-40B4-BE49-F238E27FC236}">
                <a16:creationId xmlns:a16="http://schemas.microsoft.com/office/drawing/2014/main" id="{48B06A20-87F3-C874-5214-5EF745139C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21682" y="1065783"/>
            <a:ext cx="1797503" cy="1348127"/>
          </a:xfrm>
          <a:prstGeom prst="rect">
            <a:avLst/>
          </a:prstGeom>
        </p:spPr>
      </p:pic>
      <p:pic>
        <p:nvPicPr>
          <p:cNvPr id="16" name="図 15" descr="座る, テーブル が含まれている画像&#10;&#10;AI によって生成されたコンテンツは間違っている可能性があります。">
            <a:extLst>
              <a:ext uri="{FF2B5EF4-FFF2-40B4-BE49-F238E27FC236}">
                <a16:creationId xmlns:a16="http://schemas.microsoft.com/office/drawing/2014/main" id="{102DD56A-E4E5-D6E0-E6C8-44ACD02D32E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18887" y="1076580"/>
            <a:ext cx="1797503" cy="1348127"/>
          </a:xfrm>
          <a:prstGeom prst="rect">
            <a:avLst/>
          </a:prstGeom>
        </p:spPr>
      </p:pic>
    </p:spTree>
    <p:extLst>
      <p:ext uri="{BB962C8B-B14F-4D97-AF65-F5344CB8AC3E}">
        <p14:creationId xmlns:p14="http://schemas.microsoft.com/office/powerpoint/2010/main" val="56771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西日本旅客鉄道株式会社（</a:t>
            </a:r>
            <a:r>
              <a:rPr lang="en-US" altLang="ja-JP" sz="2800">
                <a:solidFill>
                  <a:schemeClr val="bg1"/>
                </a:solidFill>
              </a:rPr>
              <a:t>JR</a:t>
            </a:r>
            <a:r>
              <a:rPr lang="ja-JP" altLang="en-US" sz="2800">
                <a:solidFill>
                  <a:schemeClr val="bg1"/>
                </a:solidFill>
              </a:rPr>
              <a:t>西日本）</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7"/>
            <a:ext cx="9546722" cy="173729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○ＪＲ西日本では、移動生活ナビアプリ</a:t>
            </a:r>
            <a:r>
              <a:rPr lang="en-US" altLang="ja-JP" sz="1600">
                <a:latin typeface="+mj-ea"/>
                <a:ea typeface="+mj-ea"/>
              </a:rPr>
              <a:t>WESTER</a:t>
            </a:r>
            <a:r>
              <a:rPr lang="ja-JP" altLang="en-US" sz="1600">
                <a:latin typeface="+mj-ea"/>
                <a:ea typeface="+mj-ea"/>
              </a:rPr>
              <a:t>を用いて、「エコな鉄道動画」視聴と鉄道利用</a:t>
            </a:r>
            <a:r>
              <a:rPr lang="en-US" altLang="ja-JP" sz="1600">
                <a:latin typeface="+mj-ea"/>
                <a:ea typeface="+mj-ea"/>
              </a:rPr>
              <a:t>6</a:t>
            </a:r>
            <a:r>
              <a:rPr lang="ja-JP" altLang="en-US" sz="1600">
                <a:latin typeface="+mj-ea"/>
                <a:ea typeface="+mj-ea"/>
              </a:rPr>
              <a:t>回ののち、アンケートに回答された方に、ポイント付与を実施（大阪府内発または着の乗車が対象）</a:t>
            </a:r>
            <a:endParaRPr lang="en-US" altLang="ja-JP" sz="1600">
              <a:latin typeface="+mj-ea"/>
              <a:ea typeface="+mj-ea"/>
            </a:endParaRPr>
          </a:p>
          <a:p>
            <a:pPr marL="177800" indent="-177800">
              <a:buNone/>
            </a:pPr>
            <a:r>
              <a:rPr lang="ja-JP" altLang="en-US" sz="1600">
                <a:latin typeface="+mj-ea"/>
                <a:ea typeface="+mj-ea"/>
              </a:rPr>
              <a:t>○アプリでのスタンプラリー登録者は延べ約</a:t>
            </a:r>
            <a:r>
              <a:rPr lang="en-US" altLang="ja-JP" sz="1600">
                <a:latin typeface="+mj-ea"/>
                <a:ea typeface="+mj-ea"/>
              </a:rPr>
              <a:t>9,300</a:t>
            </a:r>
            <a:r>
              <a:rPr lang="ja-JP" altLang="en-US" sz="1600">
                <a:latin typeface="+mj-ea"/>
                <a:ea typeface="+mj-ea"/>
              </a:rPr>
              <a:t>人、達成者は約</a:t>
            </a:r>
            <a:r>
              <a:rPr lang="en-US" altLang="ja-JP" sz="1600">
                <a:latin typeface="+mj-ea"/>
                <a:ea typeface="+mj-ea"/>
              </a:rPr>
              <a:t>2,800</a:t>
            </a:r>
            <a:r>
              <a:rPr lang="ja-JP" altLang="en-US" sz="1600">
                <a:latin typeface="+mj-ea"/>
                <a:ea typeface="+mj-ea"/>
              </a:rPr>
              <a:t>人。</a:t>
            </a:r>
            <a:endParaRPr lang="en-US" altLang="ja-JP" sz="1600">
              <a:latin typeface="+mj-ea"/>
              <a:ea typeface="+mj-ea"/>
            </a:endParaRPr>
          </a:p>
          <a:p>
            <a:pPr marL="177800" indent="-177800">
              <a:buNone/>
            </a:pPr>
            <a:r>
              <a:rPr lang="ja-JP" altLang="en-US" sz="1600">
                <a:latin typeface="+mj-ea"/>
                <a:ea typeface="+mj-ea"/>
              </a:rPr>
              <a:t>○大阪府下及び近隣県の</a:t>
            </a:r>
            <a:r>
              <a:rPr lang="en-US" altLang="ja-JP" sz="1600">
                <a:latin typeface="+mj-ea"/>
                <a:ea typeface="+mj-ea"/>
              </a:rPr>
              <a:t>WESTER</a:t>
            </a:r>
            <a:r>
              <a:rPr lang="ja-JP" altLang="en-US" sz="1600">
                <a:latin typeface="+mj-ea"/>
                <a:ea typeface="+mj-ea"/>
              </a:rPr>
              <a:t>会員にメルマガやアプリ</a:t>
            </a:r>
            <a:r>
              <a:rPr lang="en-US" altLang="ja-JP" sz="1600">
                <a:latin typeface="+mj-ea"/>
                <a:ea typeface="+mj-ea"/>
              </a:rPr>
              <a:t>push</a:t>
            </a:r>
            <a:r>
              <a:rPr lang="ja-JP" altLang="en-US" sz="1600">
                <a:latin typeface="+mj-ea"/>
                <a:ea typeface="+mj-ea"/>
              </a:rPr>
              <a:t>で告知。</a:t>
            </a:r>
            <a:endParaRPr lang="en-US" altLang="ja-JP" sz="1600">
              <a:latin typeface="+mj-ea"/>
              <a:ea typeface="+mj-ea"/>
            </a:endParaRPr>
          </a:p>
          <a:p>
            <a:pPr marL="177800" indent="-177800">
              <a:buNone/>
            </a:pPr>
            <a:r>
              <a:rPr lang="ja-JP" altLang="en-US" sz="1600">
                <a:latin typeface="+mj-ea"/>
                <a:ea typeface="+mj-ea"/>
              </a:rPr>
              <a:t>　広範囲への送付としたため開封率は昨年より下がったが、開封人数は</a:t>
            </a:r>
            <a:endParaRPr lang="en-US" altLang="ja-JP" sz="1600">
              <a:latin typeface="+mj-ea"/>
              <a:ea typeface="+mj-ea"/>
            </a:endParaRPr>
          </a:p>
          <a:p>
            <a:pPr marL="177800" indent="-177800">
              <a:buNone/>
            </a:pPr>
            <a:r>
              <a:rPr lang="ja-JP" altLang="en-US" sz="1600">
                <a:latin typeface="+mj-ea"/>
                <a:ea typeface="+mj-ea"/>
              </a:rPr>
              <a:t>　昨年より増加。</a:t>
            </a:r>
            <a:endParaRPr lang="en-US" altLang="ja-JP" sz="16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3" y="2618009"/>
            <a:ext cx="9366250"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→脱炭素効果のアピールやポイント付与により、自家用車やバス、タクシーなどから、鉄道への転換が図られた。</a:t>
            </a:r>
            <a:r>
              <a:rPr kumimoji="1" lang="ja-JP" altLang="en-US" sz="1800" b="1">
                <a:solidFill>
                  <a:sysClr val="windowText" lastClr="000000"/>
                </a:solidFill>
                <a:latin typeface="+mj-ea"/>
                <a:ea typeface="+mj-ea"/>
              </a:rPr>
              <a:t>　</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530791" y="3394379"/>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ja-JP" altLang="en-US" sz="2000" b="1">
                <a:solidFill>
                  <a:schemeClr val="accent1"/>
                </a:solidFill>
                <a:latin typeface="BIZ UDゴシック" panose="020B0400000000000000" pitchFamily="49" charset="-128"/>
                <a:ea typeface="BIZ UDゴシック" panose="020B0400000000000000" pitchFamily="49" charset="-128"/>
              </a:rPr>
              <a:t>行動変容の割合</a:t>
            </a: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43558" y="3394869"/>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435359" y="5427111"/>
            <a:ext cx="4164254" cy="1294099"/>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pPr>
              <a:spcBef>
                <a:spcPts val="150"/>
              </a:spcBef>
            </a:pPr>
            <a:r>
              <a:rPr lang="ja-JP" altLang="en-US" sz="1200"/>
              <a:t>・移動距離等を元に算出</a:t>
            </a:r>
          </a:p>
          <a:p>
            <a:pPr>
              <a:spcBef>
                <a:spcPts val="150"/>
              </a:spcBef>
            </a:pPr>
            <a:r>
              <a:rPr lang="ja-JP" altLang="en-US" sz="1200"/>
              <a:t>・</a:t>
            </a:r>
            <a:r>
              <a:rPr lang="en-US" altLang="ja-JP" sz="1200"/>
              <a:t>1</a:t>
            </a:r>
            <a:r>
              <a:rPr lang="ja-JP" altLang="en-US" sz="1200"/>
              <a:t>スタンプ～</a:t>
            </a:r>
            <a:r>
              <a:rPr lang="en-US" altLang="ja-JP" sz="1200"/>
              <a:t>6</a:t>
            </a:r>
            <a:r>
              <a:rPr lang="ja-JP" altLang="en-US" sz="1200"/>
              <a:t>スタンプの各スタンプごとに、以下の式で</a:t>
            </a:r>
            <a:r>
              <a:rPr lang="en-US" altLang="ja-JP" sz="1200"/>
              <a:t>CO2</a:t>
            </a:r>
            <a:r>
              <a:rPr lang="ja-JP" altLang="en-US" sz="1200"/>
              <a:t>削減量を出し、それを</a:t>
            </a:r>
            <a:r>
              <a:rPr lang="en-US" altLang="ja-JP" sz="1200"/>
              <a:t>1</a:t>
            </a:r>
            <a:r>
              <a:rPr lang="ja-JP" altLang="en-US" sz="1200"/>
              <a:t>スタンプ～</a:t>
            </a:r>
            <a:r>
              <a:rPr lang="en-US" altLang="ja-JP" sz="1200"/>
              <a:t>6</a:t>
            </a:r>
            <a:r>
              <a:rPr lang="ja-JP" altLang="en-US" sz="1200"/>
              <a:t>スタンプまで合計</a:t>
            </a:r>
          </a:p>
          <a:p>
            <a:pPr>
              <a:spcBef>
                <a:spcPts val="150"/>
              </a:spcBef>
            </a:pPr>
            <a:r>
              <a:rPr lang="ja-JP" altLang="en-US" sz="1200"/>
              <a:t>・各スタンプの</a:t>
            </a:r>
            <a:r>
              <a:rPr lang="en-US" altLang="ja-JP" sz="1200"/>
              <a:t>CO2</a:t>
            </a:r>
            <a:r>
              <a:rPr lang="ja-JP" altLang="en-US" sz="1200"/>
              <a:t>削減量　＝ </a:t>
            </a:r>
            <a:r>
              <a:rPr lang="en-US" altLang="ja-JP" sz="1200"/>
              <a:t>JR</a:t>
            </a:r>
            <a:r>
              <a:rPr lang="ja-JP" altLang="en-US" sz="1200"/>
              <a:t>での総移動距離 ｘ </a:t>
            </a:r>
            <a:r>
              <a:rPr lang="en-US" altLang="ja-JP" sz="1200"/>
              <a:t>JR</a:t>
            </a:r>
            <a:r>
              <a:rPr lang="ja-JP" altLang="en-US" sz="1200"/>
              <a:t>移動</a:t>
            </a:r>
            <a:r>
              <a:rPr lang="en-US" altLang="ja-JP" sz="1200"/>
              <a:t>1km</a:t>
            </a:r>
            <a:r>
              <a:rPr lang="ja-JP" altLang="en-US" sz="1200"/>
              <a:t>あたり</a:t>
            </a:r>
            <a:r>
              <a:rPr lang="en-US" altLang="ja-JP" sz="1200"/>
              <a:t>CO2</a:t>
            </a:r>
            <a:r>
              <a:rPr lang="ja-JP" altLang="en-US" sz="1200"/>
              <a:t>削減効果</a:t>
            </a:r>
            <a:endParaRPr lang="en-US" altLang="ja-JP" sz="1200"/>
          </a:p>
          <a:p>
            <a:pPr>
              <a:spcBef>
                <a:spcPts val="150"/>
              </a:spcBef>
            </a:pPr>
            <a:r>
              <a:rPr lang="ja-JP" altLang="en-US" sz="1200"/>
              <a:t>・付与対象外は</a:t>
            </a:r>
            <a:r>
              <a:rPr lang="en-US" altLang="ja-JP" sz="1200"/>
              <a:t>7</a:t>
            </a:r>
            <a:r>
              <a:rPr lang="ja-JP" altLang="en-US" sz="1200"/>
              <a:t>回以上の利用分</a:t>
            </a:r>
          </a:p>
        </p:txBody>
      </p:sp>
      <p:sp>
        <p:nvSpPr>
          <p:cNvPr id="5" name="コンテンツ プレースホルダー 7">
            <a:extLst>
              <a:ext uri="{FF2B5EF4-FFF2-40B4-BE49-F238E27FC236}">
                <a16:creationId xmlns:a16="http://schemas.microsoft.com/office/drawing/2014/main" id="{10D3FA11-B716-048F-B5C1-8CAF33F7269A}"/>
              </a:ext>
            </a:extLst>
          </p:cNvPr>
          <p:cNvSpPr txBox="1">
            <a:spLocks/>
          </p:cNvSpPr>
          <p:nvPr/>
        </p:nvSpPr>
        <p:spPr>
          <a:xfrm>
            <a:off x="5186454" y="3827525"/>
            <a:ext cx="4262434" cy="160392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1600" b="1">
                <a:solidFill>
                  <a:srgbClr val="002060"/>
                </a:solidFill>
                <a:latin typeface="+mj-ea"/>
                <a:ea typeface="+mj-ea"/>
              </a:rPr>
              <a:t>スタンプラリー達成者　約　</a:t>
            </a:r>
            <a:r>
              <a:rPr lang="ja-JP" altLang="en-US" sz="2800" b="1">
                <a:solidFill>
                  <a:srgbClr val="002060"/>
                </a:solidFill>
                <a:latin typeface="+mj-ea"/>
                <a:ea typeface="+mj-ea"/>
              </a:rPr>
              <a:t>２</a:t>
            </a:r>
            <a:r>
              <a:rPr lang="en-US" altLang="ja-JP" sz="2800" b="1">
                <a:solidFill>
                  <a:srgbClr val="002060"/>
                </a:solidFill>
                <a:latin typeface="+mj-ea"/>
                <a:ea typeface="+mj-ea"/>
              </a:rPr>
              <a:t>.</a:t>
            </a:r>
            <a:r>
              <a:rPr lang="ja-JP" altLang="en-US" sz="2800" b="1">
                <a:solidFill>
                  <a:srgbClr val="002060"/>
                </a:solidFill>
                <a:latin typeface="+mj-ea"/>
                <a:ea typeface="+mj-ea"/>
              </a:rPr>
              <a:t>５ </a:t>
            </a:r>
            <a:r>
              <a:rPr lang="ja-JP" altLang="en-US" sz="1600" b="1">
                <a:solidFill>
                  <a:srgbClr val="002060"/>
                </a:solidFill>
                <a:latin typeface="+mj-ea"/>
                <a:ea typeface="+mj-ea"/>
              </a:rPr>
              <a:t>ｔ</a:t>
            </a:r>
            <a:r>
              <a:rPr lang="en-US" altLang="ja-JP" sz="1600" b="1">
                <a:solidFill>
                  <a:srgbClr val="002060"/>
                </a:solidFill>
                <a:latin typeface="+mj-ea"/>
                <a:ea typeface="+mj-ea"/>
              </a:rPr>
              <a:t>-CO2</a:t>
            </a:r>
          </a:p>
          <a:p>
            <a:pPr marL="177800" indent="-177800" algn="ctr">
              <a:spcBef>
                <a:spcPts val="0"/>
              </a:spcBef>
              <a:buNone/>
            </a:pPr>
            <a:r>
              <a:rPr lang="ja-JP" altLang="en-US" sz="1300" b="1">
                <a:solidFill>
                  <a:srgbClr val="002060"/>
                </a:solidFill>
                <a:latin typeface="+mj-ea"/>
                <a:ea typeface="+mj-ea"/>
              </a:rPr>
              <a:t>（スタンプ付与対象外も含めると　約 </a:t>
            </a:r>
            <a:r>
              <a:rPr lang="ja-JP" altLang="en-US" sz="1800" b="1">
                <a:solidFill>
                  <a:srgbClr val="002060"/>
                </a:solidFill>
                <a:latin typeface="+mj-ea"/>
                <a:ea typeface="+mj-ea"/>
              </a:rPr>
              <a:t>５</a:t>
            </a:r>
            <a:r>
              <a:rPr lang="en-US" altLang="ja-JP" sz="1800" b="1">
                <a:solidFill>
                  <a:srgbClr val="002060"/>
                </a:solidFill>
                <a:latin typeface="+mj-ea"/>
                <a:ea typeface="+mj-ea"/>
              </a:rPr>
              <a:t>.</a:t>
            </a:r>
            <a:r>
              <a:rPr lang="ja-JP" altLang="en-US" sz="1800" b="1">
                <a:solidFill>
                  <a:srgbClr val="002060"/>
                </a:solidFill>
                <a:latin typeface="+mj-ea"/>
                <a:ea typeface="+mj-ea"/>
              </a:rPr>
              <a:t>１</a:t>
            </a:r>
            <a:r>
              <a:rPr lang="ja-JP" altLang="en-US" sz="1300" b="1">
                <a:solidFill>
                  <a:srgbClr val="002060"/>
                </a:solidFill>
                <a:latin typeface="+mj-ea"/>
                <a:ea typeface="+mj-ea"/>
              </a:rPr>
              <a:t> ｔ</a:t>
            </a:r>
            <a:r>
              <a:rPr lang="en-US" altLang="ja-JP" sz="1300" b="1">
                <a:solidFill>
                  <a:srgbClr val="002060"/>
                </a:solidFill>
                <a:latin typeface="+mj-ea"/>
                <a:ea typeface="+mj-ea"/>
              </a:rPr>
              <a:t>-CO2</a:t>
            </a:r>
            <a:r>
              <a:rPr lang="ja-JP" altLang="en-US" sz="1300" b="1">
                <a:solidFill>
                  <a:srgbClr val="002060"/>
                </a:solidFill>
                <a:latin typeface="+mj-ea"/>
                <a:ea typeface="+mj-ea"/>
              </a:rPr>
              <a:t>）</a:t>
            </a:r>
            <a:endParaRPr lang="en-US" altLang="ja-JP" sz="1300" b="1">
              <a:solidFill>
                <a:srgbClr val="002060"/>
              </a:solidFill>
              <a:latin typeface="+mj-ea"/>
              <a:ea typeface="+mj-ea"/>
            </a:endParaRPr>
          </a:p>
          <a:p>
            <a:pPr marL="177800" indent="-177800" algn="ctr">
              <a:spcBef>
                <a:spcPts val="1200"/>
              </a:spcBef>
              <a:buNone/>
            </a:pPr>
            <a:r>
              <a:rPr lang="ja-JP" altLang="en-US" sz="1300" b="1">
                <a:solidFill>
                  <a:srgbClr val="002060"/>
                </a:solidFill>
                <a:latin typeface="+mj-ea"/>
                <a:ea typeface="+mj-ea"/>
              </a:rPr>
              <a:t>＊スタンプラリー参加者に広げると　約　</a:t>
            </a:r>
            <a:r>
              <a:rPr lang="ja-JP" altLang="en-US" sz="1800" b="1">
                <a:solidFill>
                  <a:srgbClr val="002060"/>
                </a:solidFill>
                <a:latin typeface="+mj-ea"/>
                <a:ea typeface="+mj-ea"/>
              </a:rPr>
              <a:t>４</a:t>
            </a:r>
            <a:r>
              <a:rPr lang="en-US" altLang="ja-JP" sz="1800" b="1">
                <a:solidFill>
                  <a:srgbClr val="002060"/>
                </a:solidFill>
                <a:latin typeface="+mj-ea"/>
                <a:ea typeface="+mj-ea"/>
              </a:rPr>
              <a:t>.</a:t>
            </a:r>
            <a:r>
              <a:rPr lang="ja-JP" altLang="en-US" sz="1800" b="1">
                <a:solidFill>
                  <a:srgbClr val="002060"/>
                </a:solidFill>
                <a:latin typeface="+mj-ea"/>
                <a:ea typeface="+mj-ea"/>
              </a:rPr>
              <a:t>６</a:t>
            </a:r>
            <a:r>
              <a:rPr lang="ja-JP" altLang="en-US" sz="1300" b="1">
                <a:solidFill>
                  <a:srgbClr val="002060"/>
                </a:solidFill>
                <a:latin typeface="+mj-ea"/>
                <a:ea typeface="+mj-ea"/>
              </a:rPr>
              <a:t>　ｔ</a:t>
            </a:r>
            <a:r>
              <a:rPr lang="en-US" altLang="ja-JP" sz="1300" b="1">
                <a:solidFill>
                  <a:srgbClr val="002060"/>
                </a:solidFill>
                <a:latin typeface="+mj-ea"/>
                <a:ea typeface="+mj-ea"/>
              </a:rPr>
              <a:t>-CO2</a:t>
            </a:r>
          </a:p>
          <a:p>
            <a:pPr marL="177800" indent="-177800" algn="ctr">
              <a:spcBef>
                <a:spcPts val="0"/>
              </a:spcBef>
              <a:buNone/>
            </a:pPr>
            <a:r>
              <a:rPr lang="ja-JP" altLang="en-US" sz="1300" b="1">
                <a:solidFill>
                  <a:srgbClr val="002060"/>
                </a:solidFill>
                <a:latin typeface="+mj-ea"/>
                <a:ea typeface="+mj-ea"/>
              </a:rPr>
              <a:t>　（スタンプ付与対象外も含めると　</a:t>
            </a:r>
            <a:r>
              <a:rPr lang="ja-JP" altLang="en-US" sz="1400" b="1">
                <a:solidFill>
                  <a:srgbClr val="002060"/>
                </a:solidFill>
                <a:latin typeface="+mj-ea"/>
                <a:ea typeface="+mj-ea"/>
              </a:rPr>
              <a:t>約 </a:t>
            </a:r>
            <a:r>
              <a:rPr lang="ja-JP" altLang="en-US" sz="1800" b="1">
                <a:solidFill>
                  <a:srgbClr val="002060"/>
                </a:solidFill>
                <a:latin typeface="+mj-ea"/>
                <a:ea typeface="+mj-ea"/>
              </a:rPr>
              <a:t>７</a:t>
            </a:r>
            <a:r>
              <a:rPr lang="en-US" altLang="ja-JP" sz="1800" b="1">
                <a:solidFill>
                  <a:srgbClr val="002060"/>
                </a:solidFill>
                <a:latin typeface="+mj-ea"/>
                <a:ea typeface="+mj-ea"/>
              </a:rPr>
              <a:t>.</a:t>
            </a:r>
            <a:r>
              <a:rPr lang="ja-JP" altLang="en-US" sz="1800" b="1">
                <a:solidFill>
                  <a:srgbClr val="002060"/>
                </a:solidFill>
                <a:latin typeface="+mj-ea"/>
                <a:ea typeface="+mj-ea"/>
              </a:rPr>
              <a:t>９</a:t>
            </a:r>
            <a:r>
              <a:rPr lang="ja-JP" altLang="en-US" sz="1300" b="1">
                <a:solidFill>
                  <a:srgbClr val="002060"/>
                </a:solidFill>
                <a:latin typeface="+mj-ea"/>
                <a:ea typeface="+mj-ea"/>
              </a:rPr>
              <a:t> ｔ</a:t>
            </a:r>
            <a:r>
              <a:rPr lang="en-US" altLang="ja-JP" sz="1300" b="1">
                <a:solidFill>
                  <a:srgbClr val="002060"/>
                </a:solidFill>
                <a:latin typeface="+mj-ea"/>
                <a:ea typeface="+mj-ea"/>
              </a:rPr>
              <a:t>-CO2</a:t>
            </a:r>
            <a:r>
              <a:rPr lang="ja-JP" altLang="en-US" sz="1300" b="1">
                <a:solidFill>
                  <a:srgbClr val="002060"/>
                </a:solidFill>
                <a:latin typeface="+mj-ea"/>
                <a:ea typeface="+mj-ea"/>
              </a:rPr>
              <a:t>）</a:t>
            </a:r>
            <a:endParaRPr lang="en-US" altLang="ja-JP" sz="1300" b="1">
              <a:solidFill>
                <a:srgbClr val="002060"/>
              </a:solidFill>
              <a:latin typeface="+mj-ea"/>
              <a:ea typeface="+mj-ea"/>
            </a:endParaRPr>
          </a:p>
          <a:p>
            <a:pPr marL="177800" indent="-177800" algn="ctr">
              <a:buNone/>
            </a:pPr>
            <a:r>
              <a:rPr lang="ja-JP" altLang="en-US" sz="1600" b="1">
                <a:solidFill>
                  <a:srgbClr val="002060"/>
                </a:solidFill>
                <a:latin typeface="+mj-ea"/>
                <a:ea typeface="+mj-ea"/>
              </a:rPr>
              <a:t>　</a:t>
            </a:r>
            <a:endParaRPr lang="en-US" altLang="ja-JP" sz="1600" b="1">
              <a:solidFill>
                <a:srgbClr val="002060"/>
              </a:solidFill>
              <a:latin typeface="+mj-ea"/>
              <a:ea typeface="+mj-ea"/>
            </a:endParaRPr>
          </a:p>
        </p:txBody>
      </p:sp>
      <p:sp>
        <p:nvSpPr>
          <p:cNvPr id="12" name="正方形/長方形 11">
            <a:extLst>
              <a:ext uri="{FF2B5EF4-FFF2-40B4-BE49-F238E27FC236}">
                <a16:creationId xmlns:a16="http://schemas.microsoft.com/office/drawing/2014/main" id="{720BFFF7-094C-4A95-B8DB-347F7B937BBD}"/>
              </a:ext>
            </a:extLst>
          </p:cNvPr>
          <p:cNvSpPr/>
          <p:nvPr/>
        </p:nvSpPr>
        <p:spPr>
          <a:xfrm>
            <a:off x="139016" y="685915"/>
            <a:ext cx="9627967" cy="17976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カレンダー が含まれている画像&#10;&#10;自動的に生成された説明">
            <a:extLst>
              <a:ext uri="{FF2B5EF4-FFF2-40B4-BE49-F238E27FC236}">
                <a16:creationId xmlns:a16="http://schemas.microsoft.com/office/drawing/2014/main" id="{27281A2A-7EFE-C31D-13F3-5DFA271FB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219" y="1339291"/>
            <a:ext cx="3098713" cy="1032211"/>
          </a:xfrm>
          <a:prstGeom prst="rect">
            <a:avLst/>
          </a:prstGeom>
        </p:spPr>
      </p:pic>
      <p:pic>
        <p:nvPicPr>
          <p:cNvPr id="16" name="図 15">
            <a:extLst>
              <a:ext uri="{FF2B5EF4-FFF2-40B4-BE49-F238E27FC236}">
                <a16:creationId xmlns:a16="http://schemas.microsoft.com/office/drawing/2014/main" id="{E14E776E-CAB0-16C3-FA6C-06C6C80BA212}"/>
              </a:ext>
            </a:extLst>
          </p:cNvPr>
          <p:cNvPicPr>
            <a:picLocks noChangeAspect="1"/>
          </p:cNvPicPr>
          <p:nvPr/>
        </p:nvPicPr>
        <p:blipFill>
          <a:blip r:embed="rId4"/>
          <a:stretch>
            <a:fillRect/>
          </a:stretch>
        </p:blipFill>
        <p:spPr>
          <a:xfrm>
            <a:off x="973677" y="4502840"/>
            <a:ext cx="3371463" cy="2135069"/>
          </a:xfrm>
          <a:prstGeom prst="rect">
            <a:avLst/>
          </a:prstGeom>
        </p:spPr>
      </p:pic>
      <p:sp>
        <p:nvSpPr>
          <p:cNvPr id="22" name="テキスト ボックス 21">
            <a:extLst>
              <a:ext uri="{FF2B5EF4-FFF2-40B4-BE49-F238E27FC236}">
                <a16:creationId xmlns:a16="http://schemas.microsoft.com/office/drawing/2014/main" id="{B18D6A75-2EF9-6F05-C32A-AADE117B09FB}"/>
              </a:ext>
            </a:extLst>
          </p:cNvPr>
          <p:cNvSpPr txBox="1"/>
          <p:nvPr/>
        </p:nvSpPr>
        <p:spPr>
          <a:xfrm>
            <a:off x="477004" y="3876618"/>
            <a:ext cx="4618309" cy="646331"/>
          </a:xfrm>
          <a:prstGeom prst="rect">
            <a:avLst/>
          </a:prstGeom>
          <a:noFill/>
        </p:spPr>
        <p:txBody>
          <a:bodyPr wrap="square">
            <a:spAutoFit/>
          </a:bodyPr>
          <a:lstStyle/>
          <a:p>
            <a:r>
              <a:rPr lang="ja-JP" altLang="en-US" sz="1200" b="0" i="0" u="none" strike="noStrike" baseline="0">
                <a:solidFill>
                  <a:srgbClr val="000000"/>
                </a:solidFill>
                <a:latin typeface="+mn-ea"/>
              </a:rPr>
              <a:t>「鉄道を利用したい」と好意的に答えた方が約</a:t>
            </a:r>
            <a:r>
              <a:rPr lang="en-US" altLang="ja-JP" sz="1200" b="0" i="0" u="none" strike="noStrike" baseline="0">
                <a:solidFill>
                  <a:srgbClr val="000000"/>
                </a:solidFill>
                <a:latin typeface="+mn-ea"/>
              </a:rPr>
              <a:t>85</a:t>
            </a:r>
            <a:r>
              <a:rPr lang="ja-JP" altLang="en-US" sz="1200" b="0" i="0" u="none" strike="noStrike" baseline="0">
                <a:solidFill>
                  <a:srgbClr val="000000"/>
                </a:solidFill>
                <a:latin typeface="+mn-ea"/>
              </a:rPr>
              <a:t>％（昨年より＋</a:t>
            </a:r>
            <a:r>
              <a:rPr lang="en-US" altLang="ja-JP" sz="1200" b="0" i="0" u="none" strike="noStrike" baseline="0">
                <a:solidFill>
                  <a:srgbClr val="000000"/>
                </a:solidFill>
                <a:latin typeface="+mn-ea"/>
              </a:rPr>
              <a:t>5</a:t>
            </a:r>
            <a:r>
              <a:rPr lang="ja-JP" altLang="en-US" sz="1200" b="0" i="0" u="none" strike="noStrike" baseline="0">
                <a:solidFill>
                  <a:srgbClr val="000000"/>
                </a:solidFill>
                <a:latin typeface="+mn-ea"/>
              </a:rPr>
              <a:t>％）</a:t>
            </a:r>
            <a:endParaRPr lang="en-US" altLang="ja-JP" sz="1200" b="0" i="0" u="none" strike="noStrike" baseline="0">
              <a:solidFill>
                <a:srgbClr val="000000"/>
              </a:solidFill>
              <a:latin typeface="+mn-ea"/>
            </a:endParaRPr>
          </a:p>
          <a:p>
            <a:r>
              <a:rPr lang="ja-JP" altLang="en-US" sz="1200" b="0" i="0" u="none" strike="noStrike" baseline="0">
                <a:solidFill>
                  <a:srgbClr val="000000"/>
                </a:solidFill>
                <a:latin typeface="+mn-ea"/>
              </a:rPr>
              <a:t>鉄道の環境優位性に対する認識と、鉄道利用への理解促進が進み、意識醸成に一定の効果</a:t>
            </a:r>
            <a:endParaRPr lang="ja-JP" altLang="en-US" sz="1200">
              <a:latin typeface="+mn-ea"/>
            </a:endParaRPr>
          </a:p>
        </p:txBody>
      </p:sp>
    </p:spTree>
    <p:extLst>
      <p:ext uri="{BB962C8B-B14F-4D97-AF65-F5344CB8AC3E}">
        <p14:creationId xmlns:p14="http://schemas.microsoft.com/office/powerpoint/2010/main" val="3114961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A5B01-7B30-BC16-C723-34AF037C6E1B}"/>
            </a:ext>
          </a:extLst>
        </p:cNvPr>
        <p:cNvGrpSpPr/>
        <p:nvPr/>
      </p:nvGrpSpPr>
      <p:grpSpPr>
        <a:xfrm>
          <a:off x="0" y="0"/>
          <a:ext cx="0" cy="0"/>
          <a:chOff x="0" y="0"/>
          <a:chExt cx="0" cy="0"/>
        </a:xfrm>
      </p:grpSpPr>
      <p:sp>
        <p:nvSpPr>
          <p:cNvPr id="4" name="Rectangle 66">
            <a:extLst>
              <a:ext uri="{FF2B5EF4-FFF2-40B4-BE49-F238E27FC236}">
                <a16:creationId xmlns:a16="http://schemas.microsoft.com/office/drawing/2014/main" id="{B88D347E-D8E0-A404-96EF-5F92488E4B1B}"/>
              </a:ext>
            </a:extLst>
          </p:cNvPr>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株式会社</a:t>
            </a:r>
            <a:r>
              <a:rPr lang="ja-JP" altLang="en-US" sz="2800">
                <a:solidFill>
                  <a:schemeClr val="bg1"/>
                </a:solidFill>
              </a:rPr>
              <a:t>ファンケル</a:t>
            </a:r>
            <a:endParaRPr lang="ja-JP" altLang="en-US" sz="2800" kern="0">
              <a:solidFill>
                <a:schemeClr val="bg1"/>
              </a:solidFill>
              <a:latin typeface="Arial"/>
              <a:ea typeface="ＭＳ Ｐゴシック"/>
            </a:endParaRPr>
          </a:p>
        </p:txBody>
      </p:sp>
      <p:sp>
        <p:nvSpPr>
          <p:cNvPr id="17" name="正方形/長方形 16">
            <a:extLst>
              <a:ext uri="{FF2B5EF4-FFF2-40B4-BE49-F238E27FC236}">
                <a16:creationId xmlns:a16="http://schemas.microsoft.com/office/drawing/2014/main" id="{2184C50F-A3E7-CC1D-8871-E2BED3DD0247}"/>
              </a:ext>
            </a:extLst>
          </p:cNvPr>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a:extLst>
              <a:ext uri="{FF2B5EF4-FFF2-40B4-BE49-F238E27FC236}">
                <a16:creationId xmlns:a16="http://schemas.microsoft.com/office/drawing/2014/main" id="{CF8B58EF-6D6B-8664-F298-0466A5C4F9D3}"/>
              </a:ext>
            </a:extLst>
          </p:cNvPr>
          <p:cNvSpPr txBox="1">
            <a:spLocks/>
          </p:cNvSpPr>
          <p:nvPr/>
        </p:nvSpPr>
        <p:spPr>
          <a:xfrm>
            <a:off x="95953" y="789827"/>
            <a:ext cx="6622961"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n-ea"/>
              </a:rPr>
              <a:t>○株式会社ファンケルでは、ファンケルリサイクルプログラム、化粧品等の詰め替え商品を対象に、大阪府内</a:t>
            </a:r>
            <a:r>
              <a:rPr lang="en-US" altLang="ja-JP" sz="1600">
                <a:latin typeface="+mn-ea"/>
              </a:rPr>
              <a:t>16</a:t>
            </a:r>
            <a:r>
              <a:rPr lang="ja-JP" altLang="en-US" sz="1600">
                <a:latin typeface="+mn-ea"/>
              </a:rPr>
              <a:t>店舗で実施</a:t>
            </a:r>
            <a:endParaRPr lang="en-US" altLang="ja-JP" sz="1600">
              <a:latin typeface="+mn-ea"/>
            </a:endParaRPr>
          </a:p>
          <a:p>
            <a:pPr marL="177800" indent="-177800">
              <a:buNone/>
            </a:pPr>
            <a:r>
              <a:rPr lang="ja-JP" altLang="en-US" sz="1600">
                <a:latin typeface="+mn-ea"/>
              </a:rPr>
              <a:t>○レジ付近での掲示、リサイクルプログラム回収</a:t>
            </a:r>
            <a:r>
              <a:rPr lang="en-US" altLang="ja-JP" sz="1600">
                <a:latin typeface="+mn-ea"/>
              </a:rPr>
              <a:t>BOX</a:t>
            </a:r>
            <a:r>
              <a:rPr lang="ja-JP" altLang="en-US" sz="1600">
                <a:latin typeface="+mn-ea"/>
              </a:rPr>
              <a:t>とあわせた周知や、視認性が高いロゴシールの貼り付けなどにより効果的な</a:t>
            </a:r>
            <a:r>
              <a:rPr lang="en-US" altLang="ja-JP" sz="1600">
                <a:latin typeface="+mn-ea"/>
              </a:rPr>
              <a:t>PR</a:t>
            </a:r>
            <a:r>
              <a:rPr lang="ja-JP" altLang="en-US" sz="1600">
                <a:latin typeface="+mn-ea"/>
              </a:rPr>
              <a:t>を強化</a:t>
            </a:r>
            <a:endParaRPr lang="en-US" altLang="ja-JP" sz="1600">
              <a:latin typeface="+mn-ea"/>
            </a:endParaRPr>
          </a:p>
          <a:p>
            <a:pPr marL="177800" indent="-177800">
              <a:buNone/>
            </a:pPr>
            <a:r>
              <a:rPr lang="ja-JP" altLang="en-US" sz="1600">
                <a:latin typeface="+mn-ea"/>
              </a:rPr>
              <a:t>〇リサイクルボトルの回収数は大きく増加しており、本事業が取り組み周知の良いきっかけになったと、従業員から評価されている。</a:t>
            </a:r>
            <a:endParaRPr lang="en-US" altLang="ja-JP" sz="1600">
              <a:latin typeface="+mn-ea"/>
            </a:endParaRPr>
          </a:p>
        </p:txBody>
      </p:sp>
      <p:sp>
        <p:nvSpPr>
          <p:cNvPr id="23" name="コンテンツ プレースホルダー 7">
            <a:extLst>
              <a:ext uri="{FF2B5EF4-FFF2-40B4-BE49-F238E27FC236}">
                <a16:creationId xmlns:a16="http://schemas.microsoft.com/office/drawing/2014/main" id="{80736B9E-7833-77D2-CC3F-95604CF89F40}"/>
              </a:ext>
            </a:extLst>
          </p:cNvPr>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a:extLst>
              <a:ext uri="{FF2B5EF4-FFF2-40B4-BE49-F238E27FC236}">
                <a16:creationId xmlns:a16="http://schemas.microsoft.com/office/drawing/2014/main" id="{5C3BD2EA-74CC-3CB8-5DDD-1CC7D76D7761}"/>
              </a:ext>
            </a:extLst>
          </p:cNvPr>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75E6C185-73DE-FBEC-677C-453E0623DD31}"/>
              </a:ext>
            </a:extLst>
          </p:cNvPr>
          <p:cNvSpPr/>
          <p:nvPr/>
        </p:nvSpPr>
        <p:spPr>
          <a:xfrm>
            <a:off x="140644" y="2603040"/>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buNone/>
            </a:pPr>
            <a:r>
              <a:rPr lang="ja-JP" altLang="en-US" sz="1800" b="1">
                <a:solidFill>
                  <a:sysClr val="windowText" lastClr="000000"/>
                </a:solidFill>
                <a:latin typeface="+mj-ea"/>
                <a:ea typeface="+mj-ea"/>
              </a:rPr>
              <a:t>→ポイント付与対象商品は、類似商品と比べても昨年より売上が増加しているほか、リサイクルボトルへの参加者も大きく増加しており、自社の取り組みを</a:t>
            </a:r>
            <a:r>
              <a:rPr lang="en-US" altLang="ja-JP" sz="1800" b="1">
                <a:solidFill>
                  <a:sysClr val="windowText" lastClr="000000"/>
                </a:solidFill>
                <a:latin typeface="+mj-ea"/>
                <a:ea typeface="+mj-ea"/>
              </a:rPr>
              <a:t>PR</a:t>
            </a:r>
            <a:r>
              <a:rPr lang="ja-JP" altLang="en-US" sz="1800" b="1">
                <a:solidFill>
                  <a:sysClr val="windowText" lastClr="000000"/>
                </a:solidFill>
                <a:latin typeface="+mj-ea"/>
                <a:ea typeface="+mj-ea"/>
              </a:rPr>
              <a:t>する契機となったと推測される</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EB33C59F-D28D-33D3-626A-B1A1D5C8D5DE}"/>
              </a:ext>
            </a:extLst>
          </p:cNvPr>
          <p:cNvSpPr txBox="1">
            <a:spLocks/>
          </p:cNvSpPr>
          <p:nvPr/>
        </p:nvSpPr>
        <p:spPr>
          <a:xfrm>
            <a:off x="1596905" y="3424600"/>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026ECBF7-DE8B-5B6F-DC07-8C7B69639749}"/>
              </a:ext>
            </a:extLst>
          </p:cNvPr>
          <p:cNvSpPr txBox="1">
            <a:spLocks/>
          </p:cNvSpPr>
          <p:nvPr/>
        </p:nvSpPr>
        <p:spPr>
          <a:xfrm>
            <a:off x="6273530" y="3424600"/>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2C999B00-232F-4853-5797-50683F25FD2F}"/>
              </a:ext>
            </a:extLst>
          </p:cNvPr>
          <p:cNvSpPr/>
          <p:nvPr/>
        </p:nvSpPr>
        <p:spPr>
          <a:xfrm>
            <a:off x="117084" y="748777"/>
            <a:ext cx="9556305" cy="1777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屋内, 座る, テーブル, 机 が含まれている画像&#10;&#10;AI によって生成されたコンテンツは間違っている可能性があります。">
            <a:extLst>
              <a:ext uri="{FF2B5EF4-FFF2-40B4-BE49-F238E27FC236}">
                <a16:creationId xmlns:a16="http://schemas.microsoft.com/office/drawing/2014/main" id="{64C9F7F0-3067-CBA3-7B6C-44ED799582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888164" y="789827"/>
            <a:ext cx="1717077" cy="1507646"/>
          </a:xfrm>
          <a:prstGeom prst="rect">
            <a:avLst/>
          </a:prstGeom>
        </p:spPr>
      </p:pic>
      <p:pic>
        <p:nvPicPr>
          <p:cNvPr id="13" name="図 12" descr="棚に並んだ本&#10;&#10;AI によって生成されたコンテンツは間違っている可能性があります。">
            <a:extLst>
              <a:ext uri="{FF2B5EF4-FFF2-40B4-BE49-F238E27FC236}">
                <a16:creationId xmlns:a16="http://schemas.microsoft.com/office/drawing/2014/main" id="{D4145BC2-E12F-77A9-4068-C77E1FC8DEFF}"/>
              </a:ext>
            </a:extLst>
          </p:cNvPr>
          <p:cNvPicPr>
            <a:picLocks noChangeAspect="1"/>
          </p:cNvPicPr>
          <p:nvPr/>
        </p:nvPicPr>
        <p:blipFill>
          <a:blip r:embed="rId4" cstate="print">
            <a:extLst>
              <a:ext uri="{28A0092B-C50C-407E-A947-70E740481C1C}">
                <a14:useLocalDpi xmlns:a14="http://schemas.microsoft.com/office/drawing/2010/main"/>
              </a:ext>
            </a:extLst>
          </a:blip>
          <a:srcRect l="9199" r="16394" b="26045"/>
          <a:stretch/>
        </p:blipFill>
        <p:spPr>
          <a:xfrm rot="5400000">
            <a:off x="6527017" y="990402"/>
            <a:ext cx="1507646" cy="1123852"/>
          </a:xfrm>
          <a:prstGeom prst="rect">
            <a:avLst/>
          </a:prstGeom>
        </p:spPr>
      </p:pic>
      <p:pic>
        <p:nvPicPr>
          <p:cNvPr id="16" name="図 15">
            <a:extLst>
              <a:ext uri="{FF2B5EF4-FFF2-40B4-BE49-F238E27FC236}">
                <a16:creationId xmlns:a16="http://schemas.microsoft.com/office/drawing/2014/main" id="{AD384A77-160C-BFF6-46B8-B75F1B587410}"/>
              </a:ext>
            </a:extLst>
          </p:cNvPr>
          <p:cNvPicPr>
            <a:picLocks noChangeAspect="1"/>
          </p:cNvPicPr>
          <p:nvPr/>
        </p:nvPicPr>
        <p:blipFill>
          <a:blip r:embed="rId5"/>
          <a:stretch>
            <a:fillRect/>
          </a:stretch>
        </p:blipFill>
        <p:spPr>
          <a:xfrm>
            <a:off x="257992" y="3993515"/>
            <a:ext cx="2386414" cy="2390730"/>
          </a:xfrm>
          <a:prstGeom prst="rect">
            <a:avLst/>
          </a:prstGeom>
        </p:spPr>
      </p:pic>
      <p:pic>
        <p:nvPicPr>
          <p:cNvPr id="19" name="図 18">
            <a:extLst>
              <a:ext uri="{FF2B5EF4-FFF2-40B4-BE49-F238E27FC236}">
                <a16:creationId xmlns:a16="http://schemas.microsoft.com/office/drawing/2014/main" id="{D0DDE941-7FAF-B34C-521E-2B649242A55A}"/>
              </a:ext>
            </a:extLst>
          </p:cNvPr>
          <p:cNvPicPr>
            <a:picLocks noChangeAspect="1"/>
          </p:cNvPicPr>
          <p:nvPr/>
        </p:nvPicPr>
        <p:blipFill>
          <a:blip r:embed="rId6"/>
          <a:stretch>
            <a:fillRect/>
          </a:stretch>
        </p:blipFill>
        <p:spPr>
          <a:xfrm>
            <a:off x="2239850" y="4020303"/>
            <a:ext cx="3303539" cy="2256471"/>
          </a:xfrm>
          <a:prstGeom prst="rect">
            <a:avLst/>
          </a:prstGeom>
        </p:spPr>
      </p:pic>
      <p:sp>
        <p:nvSpPr>
          <p:cNvPr id="3" name="コンテンツ プレースホルダー 7">
            <a:extLst>
              <a:ext uri="{FF2B5EF4-FFF2-40B4-BE49-F238E27FC236}">
                <a16:creationId xmlns:a16="http://schemas.microsoft.com/office/drawing/2014/main" id="{9370F1E5-7F7A-3AA8-6E7B-95ED44A08A13}"/>
              </a:ext>
            </a:extLst>
          </p:cNvPr>
          <p:cNvSpPr txBox="1">
            <a:spLocks/>
          </p:cNvSpPr>
          <p:nvPr/>
        </p:nvSpPr>
        <p:spPr>
          <a:xfrm>
            <a:off x="5467305" y="4919879"/>
            <a:ext cx="4278557" cy="1673485"/>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pPr marL="87313" indent="-87313">
              <a:buNone/>
            </a:pPr>
            <a:r>
              <a:rPr lang="ja-JP" altLang="en-US">
                <a:latin typeface="+mj-ea"/>
                <a:ea typeface="+mj-ea"/>
              </a:rPr>
              <a:t>・詰め替え容器の使用により、容器に使われているプラスチック類、化粧箱等の廃棄量が削減されるとした。</a:t>
            </a:r>
            <a:endParaRPr lang="en-US" altLang="ja-JP">
              <a:latin typeface="+mj-ea"/>
              <a:ea typeface="+mj-ea"/>
            </a:endParaRPr>
          </a:p>
          <a:p>
            <a:pPr marL="87313" indent="-87313">
              <a:buNone/>
            </a:pPr>
            <a:r>
              <a:rPr lang="ja-JP" altLang="en-US">
                <a:latin typeface="+mj-ea"/>
                <a:ea typeface="+mj-ea"/>
              </a:rPr>
              <a:t>・詰め替えでない容器については、使われているプラスチック等と紙箱の製造・廃棄等によって排出される</a:t>
            </a:r>
            <a:r>
              <a:rPr lang="en-US" altLang="ja-JP">
                <a:latin typeface="+mj-ea"/>
                <a:ea typeface="+mj-ea"/>
              </a:rPr>
              <a:t>CO2</a:t>
            </a:r>
            <a:r>
              <a:rPr lang="ja-JP" altLang="en-US">
                <a:latin typeface="+mj-ea"/>
                <a:ea typeface="+mj-ea"/>
              </a:rPr>
              <a:t>（Ａ）を算出した。詰め替えの商品については、使われているアルミパウチの製造・廃棄等によって排出される</a:t>
            </a:r>
            <a:r>
              <a:rPr lang="en-US" altLang="ja-JP">
                <a:latin typeface="+mj-ea"/>
                <a:ea typeface="+mj-ea"/>
              </a:rPr>
              <a:t>CO2</a:t>
            </a:r>
            <a:r>
              <a:rPr lang="ja-JP" altLang="en-US">
                <a:latin typeface="+mj-ea"/>
                <a:ea typeface="+mj-ea"/>
              </a:rPr>
              <a:t>（Ｂ）を算出し、</a:t>
            </a:r>
            <a:r>
              <a:rPr lang="en-US" altLang="ja-JP">
                <a:latin typeface="+mj-ea"/>
                <a:ea typeface="+mj-ea"/>
              </a:rPr>
              <a:t>A</a:t>
            </a:r>
            <a:r>
              <a:rPr lang="ja-JP" altLang="en-US">
                <a:latin typeface="+mj-ea"/>
                <a:ea typeface="+mj-ea"/>
              </a:rPr>
              <a:t>と</a:t>
            </a:r>
            <a:r>
              <a:rPr lang="en-US" altLang="ja-JP">
                <a:latin typeface="+mj-ea"/>
                <a:ea typeface="+mj-ea"/>
              </a:rPr>
              <a:t>B</a:t>
            </a:r>
            <a:r>
              <a:rPr lang="ja-JP" altLang="en-US">
                <a:latin typeface="+mj-ea"/>
                <a:ea typeface="+mj-ea"/>
              </a:rPr>
              <a:t>の差を削減効果とした。</a:t>
            </a:r>
            <a:endParaRPr lang="en-US" altLang="ja-JP">
              <a:latin typeface="+mj-ea"/>
              <a:ea typeface="+mj-ea"/>
            </a:endParaRPr>
          </a:p>
        </p:txBody>
      </p:sp>
      <p:sp>
        <p:nvSpPr>
          <p:cNvPr id="5" name="コンテンツ プレースホルダー 7">
            <a:extLst>
              <a:ext uri="{FF2B5EF4-FFF2-40B4-BE49-F238E27FC236}">
                <a16:creationId xmlns:a16="http://schemas.microsoft.com/office/drawing/2014/main" id="{E8511FB1-318E-86E6-41C5-2C2A0E37294C}"/>
              </a:ext>
            </a:extLst>
          </p:cNvPr>
          <p:cNvSpPr txBox="1">
            <a:spLocks/>
          </p:cNvSpPr>
          <p:nvPr/>
        </p:nvSpPr>
        <p:spPr>
          <a:xfrm>
            <a:off x="5506494" y="4040268"/>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0. 6</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spTree>
    <p:extLst>
      <p:ext uri="{BB962C8B-B14F-4D97-AF65-F5344CB8AC3E}">
        <p14:creationId xmlns:p14="http://schemas.microsoft.com/office/powerpoint/2010/main" val="3151828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宮之阪中央商店街</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696368"/>
            <a:ext cx="7648940" cy="204159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宮之阪中央商店街では、商店街のポイントシステムを用い、マイバッグの持参や地産地消飲食メニューの注文、コミュニティカフェ宮ノサポ利用による利用客自宅での冷暖房使用の削減、地産地消食材を利用した子ども食堂利用など様々な取組への参加を対象とした。</a:t>
            </a:r>
            <a:endParaRPr lang="en-US" altLang="ja-JP" sz="1600">
              <a:latin typeface="+mj-ea"/>
              <a:ea typeface="+mj-ea"/>
            </a:endParaRPr>
          </a:p>
          <a:p>
            <a:pPr marL="177800" indent="-177800">
              <a:buNone/>
            </a:pPr>
            <a:r>
              <a:rPr lang="ja-JP" altLang="en-US" sz="1600">
                <a:latin typeface="+mj-ea"/>
                <a:ea typeface="+mj-ea"/>
              </a:rPr>
              <a:t>○取組に１回参加することで１ポイント（＝１円）を付与</a:t>
            </a:r>
            <a:endParaRPr lang="en-US" altLang="ja-JP" sz="1600">
              <a:latin typeface="+mj-ea"/>
              <a:ea typeface="+mj-ea"/>
            </a:endParaRPr>
          </a:p>
          <a:p>
            <a:pPr marL="177800" indent="-177800">
              <a:buNone/>
            </a:pPr>
            <a:r>
              <a:rPr lang="ja-JP" altLang="en-US" sz="1600">
                <a:latin typeface="+mj-ea"/>
                <a:ea typeface="+mj-ea"/>
              </a:rPr>
              <a:t>○各店舗にて、それぞれの取り組みが行われたものの、コツコツポイント発行につながったものはコミュニティカフェ宮ノサポ利用客のみ</a:t>
            </a:r>
            <a:endParaRPr lang="en-US" altLang="ja-JP" sz="16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3" y="2845975"/>
            <a:ext cx="9472330"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→コミュニティカフェ宮ノサポでは期間中</a:t>
            </a:r>
            <a:r>
              <a:rPr lang="en-US" altLang="ja-JP" sz="1800" b="1">
                <a:solidFill>
                  <a:sysClr val="windowText" lastClr="000000"/>
                </a:solidFill>
                <a:latin typeface="+mj-ea"/>
                <a:ea typeface="+mj-ea"/>
              </a:rPr>
              <a:t>700</a:t>
            </a:r>
            <a:r>
              <a:rPr lang="ja-JP" altLang="en-US" sz="1800" b="1">
                <a:solidFill>
                  <a:sysClr val="windowText" lastClr="000000"/>
                </a:solidFill>
                <a:latin typeface="+mj-ea"/>
                <a:ea typeface="+mj-ea"/>
              </a:rPr>
              <a:t>人以上にコツコツポイントを発行し、利用客の自宅での冷暖房利用の抑制につながった</a:t>
            </a:r>
            <a:endParaRPr kumimoji="1" lang="ja-JP" altLang="en-US" sz="1800" b="1">
              <a:solidFill>
                <a:sysClr val="windowText" lastClr="000000"/>
              </a:solidFill>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49401" y="3716712"/>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1BFD8108-CFD6-4584-A34A-1D03E6863DED}"/>
              </a:ext>
            </a:extLst>
          </p:cNvPr>
          <p:cNvSpPr/>
          <p:nvPr/>
        </p:nvSpPr>
        <p:spPr>
          <a:xfrm>
            <a:off x="142543" y="692015"/>
            <a:ext cx="9627967" cy="2041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C0CD7F4-76C4-4393-8957-33740FE73CB0}"/>
              </a:ext>
            </a:extLst>
          </p:cNvPr>
          <p:cNvSpPr/>
          <p:nvPr/>
        </p:nvSpPr>
        <p:spPr>
          <a:xfrm>
            <a:off x="1543783" y="3845229"/>
            <a:ext cx="2634812" cy="412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D38B0CA1-E90B-9DFF-7824-71BCD8236688}"/>
              </a:ext>
            </a:extLst>
          </p:cNvPr>
          <p:cNvPicPr>
            <a:picLocks noChangeAspect="1"/>
          </p:cNvPicPr>
          <p:nvPr/>
        </p:nvPicPr>
        <p:blipFill>
          <a:blip r:embed="rId3"/>
          <a:srcRect l="28727" t="17687"/>
          <a:stretch/>
        </p:blipFill>
        <p:spPr>
          <a:xfrm>
            <a:off x="7749221" y="776190"/>
            <a:ext cx="1956472" cy="1866329"/>
          </a:xfrm>
          <a:prstGeom prst="rect">
            <a:avLst/>
          </a:prstGeom>
        </p:spPr>
      </p:pic>
      <p:sp>
        <p:nvSpPr>
          <p:cNvPr id="3" name="コンテンツ プレースホルダー 7">
            <a:extLst>
              <a:ext uri="{FF2B5EF4-FFF2-40B4-BE49-F238E27FC236}">
                <a16:creationId xmlns:a16="http://schemas.microsoft.com/office/drawing/2014/main" id="{AC4A0CC2-24D4-16E5-CD44-0487B6543FDC}"/>
              </a:ext>
            </a:extLst>
          </p:cNvPr>
          <p:cNvSpPr txBox="1">
            <a:spLocks/>
          </p:cNvSpPr>
          <p:nvPr/>
        </p:nvSpPr>
        <p:spPr>
          <a:xfrm>
            <a:off x="5231423" y="4919879"/>
            <a:ext cx="4474270" cy="1673485"/>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pPr marL="87313" indent="-87313">
              <a:buNone/>
            </a:pPr>
            <a:r>
              <a:rPr lang="ja-JP" altLang="en-US">
                <a:latin typeface="+mj-ea"/>
                <a:ea typeface="+mj-ea"/>
              </a:rPr>
              <a:t>・カフェ利用による自宅冷暖房使用の取りやめによる</a:t>
            </a:r>
            <a:r>
              <a:rPr lang="en-US" altLang="ja-JP">
                <a:latin typeface="+mj-ea"/>
                <a:ea typeface="+mj-ea"/>
              </a:rPr>
              <a:t>CO2</a:t>
            </a:r>
            <a:r>
              <a:rPr lang="ja-JP" altLang="en-US">
                <a:latin typeface="+mj-ea"/>
                <a:ea typeface="+mj-ea"/>
              </a:rPr>
              <a:t>削減効果。</a:t>
            </a:r>
          </a:p>
          <a:p>
            <a:pPr marL="87313" indent="-87313">
              <a:buNone/>
            </a:pPr>
            <a:r>
              <a:rPr lang="ja-JP" altLang="en-US">
                <a:latin typeface="+mj-ea"/>
                <a:ea typeface="+mj-ea"/>
              </a:rPr>
              <a:t>・カフェ１回利用当たり　往復合計</a:t>
            </a:r>
            <a:r>
              <a:rPr lang="en-US" altLang="ja-JP">
                <a:latin typeface="+mj-ea"/>
                <a:ea typeface="+mj-ea"/>
              </a:rPr>
              <a:t>0.5</a:t>
            </a:r>
            <a:r>
              <a:rPr lang="ja-JP" altLang="en-US">
                <a:latin typeface="+mj-ea"/>
                <a:ea typeface="+mj-ea"/>
              </a:rPr>
              <a:t>時間、カフェ滞在</a:t>
            </a:r>
            <a:r>
              <a:rPr lang="en-US" altLang="ja-JP">
                <a:latin typeface="+mj-ea"/>
                <a:ea typeface="+mj-ea"/>
              </a:rPr>
              <a:t>1</a:t>
            </a:r>
            <a:r>
              <a:rPr lang="ja-JP" altLang="en-US">
                <a:latin typeface="+mj-ea"/>
                <a:ea typeface="+mj-ea"/>
              </a:rPr>
              <a:t>時間、合計</a:t>
            </a:r>
            <a:r>
              <a:rPr lang="en-US" altLang="ja-JP">
                <a:latin typeface="+mj-ea"/>
                <a:ea typeface="+mj-ea"/>
              </a:rPr>
              <a:t>1.5</a:t>
            </a:r>
            <a:r>
              <a:rPr lang="ja-JP" altLang="en-US">
                <a:latin typeface="+mj-ea"/>
                <a:ea typeface="+mj-ea"/>
              </a:rPr>
              <a:t>時間の冷暖房使用取りやめと想定した</a:t>
            </a:r>
          </a:p>
          <a:p>
            <a:pPr marL="87313" indent="-87313" algn="just">
              <a:buNone/>
            </a:pPr>
            <a:r>
              <a:rPr lang="ja-JP" altLang="en-US">
                <a:latin typeface="+mj-ea"/>
                <a:ea typeface="+mj-ea"/>
              </a:rPr>
              <a:t>・利用客自宅の冷暖房機器は一般的なエアコンを想定</a:t>
            </a:r>
            <a:endParaRPr lang="en-US" altLang="ja-JP">
              <a:latin typeface="+mj-ea"/>
              <a:ea typeface="+mj-ea"/>
            </a:endParaRPr>
          </a:p>
          <a:p>
            <a:pPr marL="87313" indent="-87313">
              <a:buNone/>
            </a:pPr>
            <a:r>
              <a:rPr lang="ja-JP" altLang="en-US">
                <a:latin typeface="+mj-ea"/>
                <a:ea typeface="+mj-ea"/>
              </a:rPr>
              <a:t>・カフェの冷暖房は客の滞在に関わらず使用するものとし冷暖房負荷の変動もほとんどないものとして無視した。</a:t>
            </a:r>
            <a:endParaRPr lang="en-US" altLang="ja-JP">
              <a:latin typeface="+mj-ea"/>
              <a:ea typeface="+mj-ea"/>
            </a:endParaRPr>
          </a:p>
        </p:txBody>
      </p:sp>
      <p:sp>
        <p:nvSpPr>
          <p:cNvPr id="6" name="コンテンツ プレースホルダー 7">
            <a:extLst>
              <a:ext uri="{FF2B5EF4-FFF2-40B4-BE49-F238E27FC236}">
                <a16:creationId xmlns:a16="http://schemas.microsoft.com/office/drawing/2014/main" id="{410D77CD-7912-A57D-95CE-05606224BB28}"/>
              </a:ext>
            </a:extLst>
          </p:cNvPr>
          <p:cNvSpPr txBox="1">
            <a:spLocks/>
          </p:cNvSpPr>
          <p:nvPr/>
        </p:nvSpPr>
        <p:spPr>
          <a:xfrm>
            <a:off x="5506494" y="4040268"/>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0. 1</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pic>
        <p:nvPicPr>
          <p:cNvPr id="8" name="図 7" descr="テキスト が含まれている画像&#10;&#10;AI によって生成されたコンテンツは間違っている可能性があります。">
            <a:extLst>
              <a:ext uri="{FF2B5EF4-FFF2-40B4-BE49-F238E27FC236}">
                <a16:creationId xmlns:a16="http://schemas.microsoft.com/office/drawing/2014/main" id="{B700D42E-746A-1BE7-AF7A-8DCD84C45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356" y="4040165"/>
            <a:ext cx="2819811" cy="2121467"/>
          </a:xfrm>
          <a:prstGeom prst="rect">
            <a:avLst/>
          </a:prstGeom>
        </p:spPr>
      </p:pic>
      <p:sp>
        <p:nvSpPr>
          <p:cNvPr id="9" name="コンテンツ プレースホルダー 7">
            <a:extLst>
              <a:ext uri="{FF2B5EF4-FFF2-40B4-BE49-F238E27FC236}">
                <a16:creationId xmlns:a16="http://schemas.microsoft.com/office/drawing/2014/main" id="{B8180FA0-A61A-1C94-1003-083475C83972}"/>
              </a:ext>
            </a:extLst>
          </p:cNvPr>
          <p:cNvSpPr txBox="1">
            <a:spLocks/>
          </p:cNvSpPr>
          <p:nvPr/>
        </p:nvSpPr>
        <p:spPr>
          <a:xfrm>
            <a:off x="1013165" y="6161632"/>
            <a:ext cx="3165430" cy="508269"/>
          </a:xfrm>
          <a:prstGeom prst="rect">
            <a:avLst/>
          </a:prstGeom>
        </p:spPr>
        <p:txBody>
          <a:bodyPr vert="horz" lIns="128016" tIns="64008" rIns="128016" bIns="64008" rtlCol="0">
            <a:noAutofit/>
          </a:bodyPr>
          <a:lstStyle>
            <a:defPPr>
              <a:defRPr lang="ja-JP"/>
            </a:defPPr>
            <a:lvl1pPr marL="87313" indent="-87313" defTabSz="914418">
              <a:spcBef>
                <a:spcPct val="20000"/>
              </a:spcBef>
              <a:buFont typeface="Arial" panose="020B0604020202020204" pitchFamily="34" charset="0"/>
              <a:buNone/>
              <a:defRPr sz="1400">
                <a:latin typeface="+mj-ea"/>
                <a:ea typeface="+mj-ea"/>
              </a:defRPr>
            </a:lvl1pPr>
            <a:lvl2pPr marL="742965" indent="-285756" defTabSz="914418">
              <a:spcBef>
                <a:spcPct val="20000"/>
              </a:spcBef>
              <a:buFont typeface="Arial" panose="020B0604020202020204" pitchFamily="34" charset="0"/>
              <a:buChar char="–"/>
              <a:defRPr sz="2786"/>
            </a:lvl2pPr>
            <a:lvl3pPr marL="1143023" indent="-228605" defTabSz="914418">
              <a:spcBef>
                <a:spcPct val="20000"/>
              </a:spcBef>
              <a:buFont typeface="Arial" panose="020B0604020202020204" pitchFamily="34" charset="0"/>
              <a:buChar char="•"/>
              <a:defRPr sz="2429"/>
            </a:lvl3pPr>
            <a:lvl4pPr marL="1600232" indent="-228605" defTabSz="914418">
              <a:spcBef>
                <a:spcPct val="20000"/>
              </a:spcBef>
              <a:buFont typeface="Arial" panose="020B0604020202020204" pitchFamily="34" charset="0"/>
              <a:buChar char="–"/>
              <a:defRPr sz="2000"/>
            </a:lvl4pPr>
            <a:lvl5pPr marL="2057441" indent="-228605" defTabSz="914418">
              <a:spcBef>
                <a:spcPct val="20000"/>
              </a:spcBef>
              <a:buFont typeface="Arial" panose="020B0604020202020204" pitchFamily="34" charset="0"/>
              <a:buChar char="»"/>
              <a:defRPr sz="2000"/>
            </a:lvl5pPr>
            <a:lvl6pPr marL="2514650" indent="-228605" defTabSz="914418">
              <a:spcBef>
                <a:spcPct val="20000"/>
              </a:spcBef>
              <a:buFont typeface="Arial" panose="020B0604020202020204" pitchFamily="34" charset="0"/>
              <a:buChar char="•"/>
              <a:defRPr sz="2000"/>
            </a:lvl6pPr>
            <a:lvl7pPr marL="2971859" indent="-228605" defTabSz="914418">
              <a:spcBef>
                <a:spcPct val="20000"/>
              </a:spcBef>
              <a:buFont typeface="Arial" panose="020B0604020202020204" pitchFamily="34" charset="0"/>
              <a:buChar char="•"/>
              <a:defRPr sz="2000"/>
            </a:lvl7pPr>
            <a:lvl8pPr marL="3429069" indent="-228605" defTabSz="914418">
              <a:spcBef>
                <a:spcPct val="20000"/>
              </a:spcBef>
              <a:buFont typeface="Arial" panose="020B0604020202020204" pitchFamily="34" charset="0"/>
              <a:buChar char="•"/>
              <a:defRPr sz="2000"/>
            </a:lvl8pPr>
            <a:lvl9pPr marL="3886278" indent="-228605" defTabSz="914418">
              <a:spcBef>
                <a:spcPct val="20000"/>
              </a:spcBef>
              <a:buFont typeface="Arial" panose="020B0604020202020204" pitchFamily="34" charset="0"/>
              <a:buChar char="•"/>
              <a:defRPr sz="2000"/>
            </a:lvl9pPr>
          </a:lstStyle>
          <a:p>
            <a:pPr marL="87313" indent="-87313">
              <a:buNone/>
            </a:pPr>
            <a:r>
              <a:rPr lang="ja-JP" altLang="en-US" sz="1400" b="1">
                <a:solidFill>
                  <a:sysClr val="windowText" lastClr="000000"/>
                </a:solidFill>
                <a:latin typeface="+mj-ea"/>
                <a:ea typeface="+mj-ea"/>
              </a:rPr>
              <a:t>コミュニティカフェ宮ノサポでの</a:t>
            </a:r>
            <a:r>
              <a:rPr lang="en-US" altLang="ja-JP" sz="1400" b="1">
                <a:solidFill>
                  <a:sysClr val="windowText" lastClr="000000"/>
                </a:solidFill>
                <a:latin typeface="+mj-ea"/>
                <a:ea typeface="+mj-ea"/>
              </a:rPr>
              <a:t>PR</a:t>
            </a:r>
            <a:r>
              <a:rPr lang="ja-JP" altLang="en-US" sz="1400" b="1">
                <a:solidFill>
                  <a:sysClr val="windowText" lastClr="000000"/>
                </a:solidFill>
                <a:latin typeface="+mj-ea"/>
                <a:ea typeface="+mj-ea"/>
              </a:rPr>
              <a:t>状況</a:t>
            </a:r>
            <a:endParaRPr lang="en-US" altLang="ja-JP">
              <a:latin typeface="+mj-ea"/>
              <a:ea typeface="+mj-ea"/>
            </a:endParaRPr>
          </a:p>
        </p:txBody>
      </p:sp>
    </p:spTree>
    <p:extLst>
      <p:ext uri="{BB962C8B-B14F-4D97-AF65-F5344CB8AC3E}">
        <p14:creationId xmlns:p14="http://schemas.microsoft.com/office/powerpoint/2010/main" val="2490668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株式会社ルビー</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167321" y="757099"/>
            <a:ext cx="8226222" cy="1422645"/>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○株式会社ルビーでは、これまでも行ってきた利用者からのハンガー回収の仕組み（</a:t>
            </a:r>
            <a:r>
              <a:rPr lang="en-US" altLang="ja-JP" sz="1600">
                <a:latin typeface="+mj-ea"/>
                <a:ea typeface="+mj-ea"/>
              </a:rPr>
              <a:t>10</a:t>
            </a:r>
            <a:r>
              <a:rPr lang="ja-JP" altLang="en-US" sz="1600">
                <a:latin typeface="+mj-ea"/>
                <a:ea typeface="+mj-ea"/>
              </a:rPr>
              <a:t>本の回収で</a:t>
            </a:r>
            <a:r>
              <a:rPr lang="en-US" altLang="ja-JP" sz="1600">
                <a:latin typeface="+mj-ea"/>
                <a:ea typeface="+mj-ea"/>
              </a:rPr>
              <a:t>20</a:t>
            </a:r>
            <a:r>
              <a:rPr lang="ja-JP" altLang="en-US" sz="1600">
                <a:latin typeface="+mj-ea"/>
                <a:ea typeface="+mj-ea"/>
              </a:rPr>
              <a:t>ポイント付与）を拡充し、ハンガー</a:t>
            </a:r>
            <a:r>
              <a:rPr lang="en-US" altLang="ja-JP" sz="1600">
                <a:latin typeface="+mj-ea"/>
                <a:ea typeface="+mj-ea"/>
              </a:rPr>
              <a:t>25</a:t>
            </a:r>
            <a:r>
              <a:rPr lang="ja-JP" altLang="en-US" sz="1600">
                <a:latin typeface="+mj-ea"/>
                <a:ea typeface="+mj-ea"/>
              </a:rPr>
              <a:t>本をまとめて持参した方を対象に</a:t>
            </a:r>
            <a:r>
              <a:rPr lang="en-US" altLang="ja-JP" sz="1600">
                <a:latin typeface="+mj-ea"/>
                <a:ea typeface="+mj-ea"/>
              </a:rPr>
              <a:t>200</a:t>
            </a:r>
            <a:r>
              <a:rPr lang="ja-JP" altLang="en-US" sz="1600">
                <a:latin typeface="+mj-ea"/>
                <a:ea typeface="+mj-ea"/>
              </a:rPr>
              <a:t>ポイントを付与する取組みを、大阪府内</a:t>
            </a:r>
            <a:r>
              <a:rPr lang="en-US" altLang="ja-JP" sz="1600">
                <a:latin typeface="+mj-ea"/>
                <a:ea typeface="+mj-ea"/>
              </a:rPr>
              <a:t>68</a:t>
            </a:r>
            <a:r>
              <a:rPr lang="ja-JP" altLang="en-US" sz="1600">
                <a:latin typeface="+mj-ea"/>
                <a:ea typeface="+mj-ea"/>
              </a:rPr>
              <a:t>店舗で実施</a:t>
            </a:r>
            <a:endParaRPr lang="en-US" altLang="ja-JP" sz="1600">
              <a:latin typeface="+mj-ea"/>
              <a:ea typeface="+mj-ea"/>
            </a:endParaRPr>
          </a:p>
          <a:p>
            <a:pPr marL="177800" indent="-177800">
              <a:buNone/>
            </a:pPr>
            <a:r>
              <a:rPr lang="ja-JP" altLang="en-US" sz="1600">
                <a:latin typeface="+mj-ea"/>
                <a:ea typeface="+mj-ea"/>
              </a:rPr>
              <a:t>○回収ハンガーはリユースし、これまでの再生プラ製ハンガーよりさらに環境に配慮している</a:t>
            </a:r>
            <a:endParaRPr lang="en-US" altLang="ja-JP" sz="1600">
              <a:latin typeface="+mj-ea"/>
              <a:ea typeface="+mj-ea"/>
            </a:endParaRPr>
          </a:p>
          <a:p>
            <a:pPr marL="177800" indent="-177800">
              <a:buNone/>
            </a:pPr>
            <a:r>
              <a:rPr lang="ja-JP" altLang="en-US" sz="1600">
                <a:latin typeface="+mj-ea"/>
                <a:ea typeface="+mj-ea"/>
              </a:rPr>
              <a:t>○ポイントは引換券として渡しており、裏面に</a:t>
            </a:r>
            <a:r>
              <a:rPr lang="en-US" altLang="ja-JP" sz="1600">
                <a:latin typeface="+mj-ea"/>
                <a:ea typeface="+mj-ea"/>
              </a:rPr>
              <a:t>CO2</a:t>
            </a:r>
            <a:r>
              <a:rPr lang="ja-JP" altLang="en-US" sz="1600">
                <a:latin typeface="+mj-ea"/>
                <a:ea typeface="+mj-ea"/>
              </a:rPr>
              <a:t>削減効果を見える化して啓発</a:t>
            </a:r>
            <a:br>
              <a:rPr lang="en-US" altLang="ja-JP" sz="1600">
                <a:latin typeface="+mj-ea"/>
                <a:ea typeface="+mj-ea"/>
              </a:rPr>
            </a:br>
            <a:endParaRPr lang="en-US" altLang="ja-JP" sz="1600">
              <a:latin typeface="+mj-ea"/>
              <a:ea typeface="+mj-ea"/>
            </a:endParaRPr>
          </a:p>
          <a:p>
            <a:pPr marL="177800" indent="-177800">
              <a:buNone/>
            </a:pPr>
            <a:endParaRPr lang="en-US" altLang="ja-JP" sz="16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2" y="2332662"/>
            <a:ext cx="9555554"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r>
              <a:rPr lang="ja-JP" altLang="en-US" sz="1800" b="1">
                <a:solidFill>
                  <a:sysClr val="windowText" lastClr="000000"/>
                </a:solidFill>
                <a:latin typeface="+mj-ea"/>
                <a:ea typeface="+mj-ea"/>
              </a:rPr>
              <a:t>→→前年度はハンガー回収数が</a:t>
            </a:r>
            <a:r>
              <a:rPr lang="en-US" altLang="ja-JP" sz="1800" b="1">
                <a:solidFill>
                  <a:sysClr val="windowText" lastClr="000000"/>
                </a:solidFill>
                <a:latin typeface="+mj-ea"/>
                <a:ea typeface="+mj-ea"/>
              </a:rPr>
              <a:t>18%</a:t>
            </a:r>
            <a:r>
              <a:rPr lang="ja-JP" altLang="en-US" sz="1800" b="1">
                <a:solidFill>
                  <a:sysClr val="windowText" lastClr="000000"/>
                </a:solidFill>
                <a:latin typeface="+mj-ea"/>
                <a:ea typeface="+mj-ea"/>
              </a:rPr>
              <a:t>増加したが、宅配便による集配サービス「ルビ宅」の利用増に伴う来店機会の減少により同期間でのハンガー回収は減少。代わりに実施期間を拡大した。</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753818" y="326695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ja-JP" altLang="en-US" sz="2000" b="1">
                <a:solidFill>
                  <a:schemeClr val="accent1"/>
                </a:solidFill>
                <a:latin typeface="BIZ UDゴシック" panose="020B0400000000000000" pitchFamily="49" charset="-128"/>
                <a:ea typeface="BIZ UDゴシック" panose="020B0400000000000000" pitchFamily="49" charset="-128"/>
              </a:rPr>
              <a:t>回収本数の変化</a:t>
            </a: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65477" y="3238943"/>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8CB304C8-7E4F-471A-9DA5-60BD4E0D92A2}"/>
              </a:ext>
            </a:extLst>
          </p:cNvPr>
          <p:cNvSpPr/>
          <p:nvPr/>
        </p:nvSpPr>
        <p:spPr>
          <a:xfrm>
            <a:off x="167321" y="686423"/>
            <a:ext cx="9627967" cy="156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カレンダー&#10;&#10;自動的に生成された説明">
            <a:extLst>
              <a:ext uri="{FF2B5EF4-FFF2-40B4-BE49-F238E27FC236}">
                <a16:creationId xmlns:a16="http://schemas.microsoft.com/office/drawing/2014/main" id="{69E5A03C-05CF-FCF1-9684-75A7643701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00" r="-1"/>
          <a:stretch/>
        </p:blipFill>
        <p:spPr bwMode="auto">
          <a:xfrm>
            <a:off x="8639937" y="737458"/>
            <a:ext cx="1080000" cy="733800"/>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pic>
        <p:nvPicPr>
          <p:cNvPr id="7" name="図 6" descr="カレンダー&#10;&#10;自動的に生成された説明">
            <a:extLst>
              <a:ext uri="{FF2B5EF4-FFF2-40B4-BE49-F238E27FC236}">
                <a16:creationId xmlns:a16="http://schemas.microsoft.com/office/drawing/2014/main" id="{1071070D-374E-21B5-A8F0-EEE973ED38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8634122" y="1505165"/>
            <a:ext cx="1080000" cy="728100"/>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pic>
        <p:nvPicPr>
          <p:cNvPr id="2" name="図 1">
            <a:extLst>
              <a:ext uri="{FF2B5EF4-FFF2-40B4-BE49-F238E27FC236}">
                <a16:creationId xmlns:a16="http://schemas.microsoft.com/office/drawing/2014/main" id="{D73A138F-AB27-56DA-47D8-4A75A1239794}"/>
              </a:ext>
            </a:extLst>
          </p:cNvPr>
          <p:cNvPicPr>
            <a:picLocks noChangeAspect="1"/>
          </p:cNvPicPr>
          <p:nvPr/>
        </p:nvPicPr>
        <p:blipFill>
          <a:blip r:embed="rId5"/>
          <a:stretch>
            <a:fillRect/>
          </a:stretch>
        </p:blipFill>
        <p:spPr>
          <a:xfrm>
            <a:off x="846405" y="3718763"/>
            <a:ext cx="3828620" cy="2341067"/>
          </a:xfrm>
          <a:prstGeom prst="rect">
            <a:avLst/>
          </a:prstGeom>
        </p:spPr>
      </p:pic>
      <p:sp>
        <p:nvSpPr>
          <p:cNvPr id="3" name="テキスト ボックス 2">
            <a:extLst>
              <a:ext uri="{FF2B5EF4-FFF2-40B4-BE49-F238E27FC236}">
                <a16:creationId xmlns:a16="http://schemas.microsoft.com/office/drawing/2014/main" id="{825809B6-EFF7-02A7-4045-0EE200DCDD81}"/>
              </a:ext>
            </a:extLst>
          </p:cNvPr>
          <p:cNvSpPr txBox="1"/>
          <p:nvPr/>
        </p:nvSpPr>
        <p:spPr>
          <a:xfrm>
            <a:off x="978179" y="6078029"/>
            <a:ext cx="3412672" cy="369332"/>
          </a:xfrm>
          <a:prstGeom prst="rect">
            <a:avLst/>
          </a:prstGeom>
          <a:noFill/>
        </p:spPr>
        <p:txBody>
          <a:bodyPr wrap="square" rtlCol="0">
            <a:spAutoFit/>
          </a:bodyPr>
          <a:lstStyle/>
          <a:p>
            <a:r>
              <a:rPr kumimoji="1" lang="en-US" altLang="ja-JP" sz="900"/>
              <a:t>※CO2CO2</a:t>
            </a:r>
            <a:r>
              <a:rPr kumimoji="1" lang="ja-JP" altLang="en-US" sz="900"/>
              <a:t>ポイント付与（</a:t>
            </a:r>
            <a:r>
              <a:rPr kumimoji="1" lang="en-US" altLang="ja-JP" sz="900"/>
              <a:t>25</a:t>
            </a:r>
            <a:r>
              <a:rPr kumimoji="1" lang="ja-JP" altLang="en-US" sz="900"/>
              <a:t>本持参）回収と既存回収でのハンガー</a:t>
            </a:r>
            <a:endParaRPr kumimoji="1" lang="en-US" altLang="ja-JP" sz="900"/>
          </a:p>
          <a:p>
            <a:r>
              <a:rPr lang="ja-JP" altLang="en-US" sz="900"/>
              <a:t>　</a:t>
            </a:r>
            <a:r>
              <a:rPr kumimoji="1" lang="ja-JP" altLang="en-US" sz="900"/>
              <a:t>回収合計で比較</a:t>
            </a:r>
          </a:p>
        </p:txBody>
      </p:sp>
      <p:sp>
        <p:nvSpPr>
          <p:cNvPr id="8" name="コンテンツ プレースホルダー 7">
            <a:extLst>
              <a:ext uri="{FF2B5EF4-FFF2-40B4-BE49-F238E27FC236}">
                <a16:creationId xmlns:a16="http://schemas.microsoft.com/office/drawing/2014/main" id="{D23C5DAC-CDAF-BDF6-DCF0-FAE5946FA4EC}"/>
              </a:ext>
            </a:extLst>
          </p:cNvPr>
          <p:cNvSpPr txBox="1">
            <a:spLocks/>
          </p:cNvSpPr>
          <p:nvPr/>
        </p:nvSpPr>
        <p:spPr>
          <a:xfrm>
            <a:off x="5275105" y="3774544"/>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２</a:t>
            </a:r>
            <a:r>
              <a:rPr lang="en-US" altLang="ja-JP" sz="4400" b="1">
                <a:solidFill>
                  <a:srgbClr val="002060"/>
                </a:solidFill>
                <a:latin typeface="+mj-ea"/>
                <a:ea typeface="+mj-ea"/>
              </a:rPr>
              <a:t>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sp>
        <p:nvSpPr>
          <p:cNvPr id="9" name="コンテンツ プレースホルダー 7">
            <a:extLst>
              <a:ext uri="{FF2B5EF4-FFF2-40B4-BE49-F238E27FC236}">
                <a16:creationId xmlns:a16="http://schemas.microsoft.com/office/drawing/2014/main" id="{958BF9E4-657A-5786-A3F1-E23179FF4CF0}"/>
              </a:ext>
            </a:extLst>
          </p:cNvPr>
          <p:cNvSpPr txBox="1">
            <a:spLocks/>
          </p:cNvSpPr>
          <p:nvPr/>
        </p:nvSpPr>
        <p:spPr>
          <a:xfrm>
            <a:off x="5470887" y="4889297"/>
            <a:ext cx="3902540" cy="154195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300">
                <a:latin typeface="+mj-ea"/>
                <a:ea typeface="+mj-ea"/>
              </a:rPr>
              <a:t>・回収したハンガーは概ね再使用されており、リサイクルプラスチックを用いてハンガーを製造するよりも、さらに</a:t>
            </a:r>
            <a:r>
              <a:rPr lang="en-US" altLang="ja-JP" sz="1300">
                <a:latin typeface="+mj-ea"/>
                <a:ea typeface="+mj-ea"/>
              </a:rPr>
              <a:t>CO2</a:t>
            </a:r>
            <a:r>
              <a:rPr lang="ja-JP" altLang="en-US" sz="1300">
                <a:latin typeface="+mj-ea"/>
                <a:ea typeface="+mj-ea"/>
              </a:rPr>
              <a:t>が削減されるとした</a:t>
            </a:r>
            <a:endParaRPr lang="en-US" altLang="ja-JP" sz="1300">
              <a:latin typeface="+mj-ea"/>
              <a:ea typeface="+mj-ea"/>
            </a:endParaRPr>
          </a:p>
          <a:p>
            <a:pPr marL="87313" indent="-87313">
              <a:buNone/>
            </a:pPr>
            <a:r>
              <a:rPr lang="ja-JP" altLang="en-US" sz="1300">
                <a:latin typeface="+mj-ea"/>
                <a:ea typeface="+mj-ea"/>
              </a:rPr>
              <a:t>・回収したハンガーの重量に、再使用による</a:t>
            </a:r>
            <a:r>
              <a:rPr lang="en-US" altLang="ja-JP" sz="1300">
                <a:latin typeface="+mj-ea"/>
                <a:ea typeface="+mj-ea"/>
              </a:rPr>
              <a:t>CO2</a:t>
            </a:r>
            <a:r>
              <a:rPr lang="ja-JP" altLang="en-US" sz="1300">
                <a:latin typeface="+mj-ea"/>
                <a:ea typeface="+mj-ea"/>
              </a:rPr>
              <a:t>削減効果を乗じて算出した</a:t>
            </a:r>
          </a:p>
        </p:txBody>
      </p:sp>
    </p:spTree>
    <p:extLst>
      <p:ext uri="{BB962C8B-B14F-4D97-AF65-F5344CB8AC3E}">
        <p14:creationId xmlns:p14="http://schemas.microsoft.com/office/powerpoint/2010/main" val="31486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305424550"/>
              </p:ext>
            </p:extLst>
          </p:nvPr>
        </p:nvGraphicFramePr>
        <p:xfrm>
          <a:off x="102474" y="685365"/>
          <a:ext cx="9701054" cy="3016200"/>
        </p:xfrm>
        <a:graphic>
          <a:graphicData uri="http://schemas.openxmlformats.org/drawingml/2006/table">
            <a:tbl>
              <a:tblPr firstRow="1" bandRow="1">
                <a:tableStyleId>{6E25E649-3F16-4E02-A733-19D2CDBF48F0}</a:tableStyleId>
              </a:tblPr>
              <a:tblGrid>
                <a:gridCol w="1266814">
                  <a:extLst>
                    <a:ext uri="{9D8B030D-6E8A-4147-A177-3AD203B41FA5}">
                      <a16:colId xmlns:a16="http://schemas.microsoft.com/office/drawing/2014/main" val="1430270934"/>
                    </a:ext>
                  </a:extLst>
                </a:gridCol>
                <a:gridCol w="1686848">
                  <a:extLst>
                    <a:ext uri="{9D8B030D-6E8A-4147-A177-3AD203B41FA5}">
                      <a16:colId xmlns:a16="http://schemas.microsoft.com/office/drawing/2014/main" val="1779527996"/>
                    </a:ext>
                  </a:extLst>
                </a:gridCol>
                <a:gridCol w="1686848">
                  <a:extLst>
                    <a:ext uri="{9D8B030D-6E8A-4147-A177-3AD203B41FA5}">
                      <a16:colId xmlns:a16="http://schemas.microsoft.com/office/drawing/2014/main" val="1625333215"/>
                    </a:ext>
                  </a:extLst>
                </a:gridCol>
                <a:gridCol w="1686848">
                  <a:extLst>
                    <a:ext uri="{9D8B030D-6E8A-4147-A177-3AD203B41FA5}">
                      <a16:colId xmlns:a16="http://schemas.microsoft.com/office/drawing/2014/main" val="1782195500"/>
                    </a:ext>
                  </a:extLst>
                </a:gridCol>
                <a:gridCol w="1686848">
                  <a:extLst>
                    <a:ext uri="{9D8B030D-6E8A-4147-A177-3AD203B41FA5}">
                      <a16:colId xmlns:a16="http://schemas.microsoft.com/office/drawing/2014/main" val="934770071"/>
                    </a:ext>
                  </a:extLst>
                </a:gridCol>
                <a:gridCol w="1686848">
                  <a:extLst>
                    <a:ext uri="{9D8B030D-6E8A-4147-A177-3AD203B41FA5}">
                      <a16:colId xmlns:a16="http://schemas.microsoft.com/office/drawing/2014/main" val="3522625613"/>
                    </a:ext>
                  </a:extLst>
                </a:gridCol>
              </a:tblGrid>
              <a:tr h="405555">
                <a:tc>
                  <a:txBody>
                    <a:bodyPr/>
                    <a:lstStyle/>
                    <a:p>
                      <a:pPr algn="ctr"/>
                      <a:endParaRPr kumimoji="1" lang="ja-JP" altLang="en-US" sz="1200"/>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（株）髙島屋</a:t>
                      </a:r>
                      <a:endParaRPr kumimoji="1" lang="en-US" altLang="ja-JP" sz="1200" b="1" kern="1200" spc="0">
                        <a:solidFill>
                          <a:schemeClr val="lt1"/>
                        </a:solidFill>
                        <a:latin typeface="+mn-lt"/>
                        <a:ea typeface="+mn-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西日本旅客鉄道（株）</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spc="-150"/>
                        <a:t>（株）ファンケル</a:t>
                      </a: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宮之阪中央商店街</a:t>
                      </a:r>
                      <a:endParaRPr kumimoji="1" lang="en-US" altLang="ja-JP" sz="1200" b="1" kern="1200" spc="0">
                        <a:solidFill>
                          <a:schemeClr val="lt1"/>
                        </a:solidFill>
                        <a:latin typeface="+mn-lt"/>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振興組合</a:t>
                      </a: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200" b="1" kern="1200" spc="0">
                          <a:solidFill>
                            <a:schemeClr val="lt1"/>
                          </a:solidFill>
                          <a:latin typeface="+mn-lt"/>
                          <a:ea typeface="+mn-ea"/>
                          <a:cs typeface="+mn-cs"/>
                        </a:rPr>
                        <a:t>（株）ルビー</a:t>
                      </a:r>
                    </a:p>
                  </a:txBody>
                  <a:tcPr marL="75212" marR="75212" marT="37606" marB="37606" anchor="ctr"/>
                </a:tc>
                <a:extLst>
                  <a:ext uri="{0D108BD9-81ED-4DB2-BD59-A6C34878D82A}">
                    <a16:rowId xmlns:a16="http://schemas.microsoft.com/office/drawing/2014/main" val="2085327561"/>
                  </a:ext>
                </a:extLst>
              </a:tr>
              <a:tr h="405555">
                <a:tc>
                  <a:txBody>
                    <a:bodyPr/>
                    <a:lstStyle/>
                    <a:p>
                      <a:r>
                        <a:rPr kumimoji="1" lang="ja-JP" altLang="en-US" sz="1200" b="1" spc="0">
                          <a:latin typeface="+mn-ea"/>
                          <a:ea typeface="+mn-ea"/>
                        </a:rPr>
                        <a:t>実施期間</a:t>
                      </a:r>
                      <a:endParaRPr kumimoji="1" lang="en-US" altLang="ja-JP" sz="1200" b="1" spc="0">
                        <a:latin typeface="+mn-ea"/>
                        <a:ea typeface="+mn-ea"/>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n-ea"/>
                          <a:ea typeface="+mn-ea"/>
                          <a:cs typeface="+mn-cs"/>
                        </a:rPr>
                        <a:t>10/4-10/31</a:t>
                      </a:r>
                      <a:endParaRPr kumimoji="1" lang="ja-JP" altLang="en-US" sz="1200" kern="1200">
                        <a:solidFill>
                          <a:schemeClr val="dk1"/>
                        </a:solidFill>
                        <a:effectLst/>
                        <a:latin typeface="+mn-ea"/>
                        <a:ea typeface="+mn-ea"/>
                        <a:cs typeface="+mn-cs"/>
                      </a:endParaRPr>
                    </a:p>
                  </a:txBody>
                  <a:tcPr marL="62865" marR="62865" marT="0" marB="0" anchor="ctr"/>
                </a:tc>
                <a:tc>
                  <a:txBody>
                    <a:bodyPr/>
                    <a:lstStyle/>
                    <a:p>
                      <a:pPr marL="0" algn="ctr" defTabSz="914418" rtl="0" eaLnBrk="1" latinLnBrk="0" hangingPunct="1"/>
                      <a:r>
                        <a:rPr kumimoji="1" lang="en-US" altLang="ja-JP" sz="1200" kern="1200">
                          <a:solidFill>
                            <a:schemeClr val="dk1"/>
                          </a:solidFill>
                          <a:effectLst/>
                          <a:latin typeface="+mj-ea"/>
                          <a:ea typeface="+mj-ea"/>
                          <a:cs typeface="+mn-cs"/>
                        </a:rPr>
                        <a:t>8/1-9/11</a:t>
                      </a:r>
                    </a:p>
                  </a:txBody>
                  <a:tcPr marL="75212" marR="75212" marT="37606" marB="37606" anchor="ctr"/>
                </a:tc>
                <a:tc>
                  <a:txBody>
                    <a:bodyPr/>
                    <a:lstStyle/>
                    <a:p>
                      <a:pPr marL="0" algn="ctr" defTabSz="914418" rtl="0" eaLnBrk="1" latinLnBrk="0" hangingPunct="1"/>
                      <a:r>
                        <a:rPr kumimoji="1" lang="en-US" altLang="ja-JP" sz="1200" kern="1200">
                          <a:solidFill>
                            <a:schemeClr val="dk1"/>
                          </a:solidFill>
                          <a:effectLst/>
                          <a:latin typeface="+mn-ea"/>
                          <a:ea typeface="+mn-ea"/>
                          <a:cs typeface="+mn-cs"/>
                        </a:rPr>
                        <a:t>9/1-12/31</a:t>
                      </a:r>
                      <a:endParaRPr kumimoji="1" lang="ja-JP" altLang="en-US" sz="1200" kern="1200">
                        <a:solidFill>
                          <a:schemeClr val="dk1"/>
                        </a:solidFill>
                        <a:effectLst/>
                        <a:latin typeface="+mn-ea"/>
                        <a:ea typeface="+mn-ea"/>
                        <a:cs typeface="+mn-cs"/>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kern="1200">
                          <a:solidFill>
                            <a:schemeClr val="dk1"/>
                          </a:solidFill>
                          <a:effectLst/>
                          <a:latin typeface="+mj-ea"/>
                          <a:ea typeface="+mj-ea"/>
                          <a:cs typeface="+mn-cs"/>
                        </a:rPr>
                        <a:t>8/1-1/31</a:t>
                      </a:r>
                      <a:endParaRPr kumimoji="1" lang="ja-JP" altLang="ja-JP" sz="120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kern="1200">
                          <a:solidFill>
                            <a:schemeClr val="dk1"/>
                          </a:solidFill>
                          <a:effectLst/>
                          <a:latin typeface="+mj-ea"/>
                          <a:ea typeface="+mj-ea"/>
                          <a:cs typeface="+mn-cs"/>
                        </a:rPr>
                        <a:t>(</a:t>
                      </a:r>
                      <a:r>
                        <a:rPr kumimoji="1" lang="ja-JP" altLang="en-US" sz="1200" kern="1200">
                          <a:solidFill>
                            <a:schemeClr val="dk1"/>
                          </a:solidFill>
                          <a:effectLst/>
                          <a:latin typeface="+mj-ea"/>
                          <a:ea typeface="+mj-ea"/>
                          <a:cs typeface="+mn-cs"/>
                        </a:rPr>
                        <a:t>第</a:t>
                      </a:r>
                      <a:r>
                        <a:rPr kumimoji="1" lang="en-US" altLang="ja-JP" sz="1200" kern="1200">
                          <a:solidFill>
                            <a:schemeClr val="dk1"/>
                          </a:solidFill>
                          <a:effectLst/>
                          <a:latin typeface="+mj-ea"/>
                          <a:ea typeface="+mj-ea"/>
                          <a:cs typeface="+mn-cs"/>
                        </a:rPr>
                        <a:t>1</a:t>
                      </a:r>
                      <a:r>
                        <a:rPr kumimoji="1" lang="ja-JP" altLang="en-US" sz="1200" kern="1200">
                          <a:solidFill>
                            <a:schemeClr val="dk1"/>
                          </a:solidFill>
                          <a:effectLst/>
                          <a:latin typeface="+mj-ea"/>
                          <a:ea typeface="+mj-ea"/>
                          <a:cs typeface="+mn-cs"/>
                        </a:rPr>
                        <a:t>弾</a:t>
                      </a:r>
                      <a:r>
                        <a:rPr kumimoji="1" lang="en-US" altLang="ja-JP" sz="1200" kern="1200">
                          <a:solidFill>
                            <a:schemeClr val="dk1"/>
                          </a:solidFill>
                          <a:effectLst/>
                          <a:latin typeface="+mj-ea"/>
                          <a:ea typeface="+mj-ea"/>
                          <a:cs typeface="+mn-cs"/>
                        </a:rPr>
                        <a:t>)6/3-8/31</a:t>
                      </a:r>
                    </a:p>
                    <a:p>
                      <a:pPr marL="0" algn="ctr" defTabSz="914418" rtl="0" eaLnBrk="1" latinLnBrk="0" hangingPunct="1"/>
                      <a:r>
                        <a:rPr kumimoji="1" lang="en-US" altLang="ja-JP" sz="1200" kern="1200">
                          <a:solidFill>
                            <a:schemeClr val="dk1"/>
                          </a:solidFill>
                          <a:effectLst/>
                          <a:latin typeface="+mj-ea"/>
                          <a:ea typeface="+mj-ea"/>
                          <a:cs typeface="+mn-cs"/>
                        </a:rPr>
                        <a:t>(</a:t>
                      </a:r>
                      <a:r>
                        <a:rPr kumimoji="1" lang="ja-JP" altLang="en-US" sz="1200" kern="1200">
                          <a:solidFill>
                            <a:schemeClr val="dk1"/>
                          </a:solidFill>
                          <a:effectLst/>
                          <a:latin typeface="+mj-ea"/>
                          <a:ea typeface="+mj-ea"/>
                          <a:cs typeface="+mn-cs"/>
                        </a:rPr>
                        <a:t>第</a:t>
                      </a:r>
                      <a:r>
                        <a:rPr kumimoji="1" lang="en-US" altLang="ja-JP" sz="1200" kern="1200">
                          <a:solidFill>
                            <a:schemeClr val="dk1"/>
                          </a:solidFill>
                          <a:effectLst/>
                          <a:latin typeface="+mj-ea"/>
                          <a:ea typeface="+mj-ea"/>
                          <a:cs typeface="+mn-cs"/>
                        </a:rPr>
                        <a:t>2</a:t>
                      </a:r>
                      <a:r>
                        <a:rPr kumimoji="1" lang="ja-JP" altLang="en-US" sz="1200" kern="1200">
                          <a:solidFill>
                            <a:schemeClr val="dk1"/>
                          </a:solidFill>
                          <a:effectLst/>
                          <a:latin typeface="+mj-ea"/>
                          <a:ea typeface="+mj-ea"/>
                          <a:cs typeface="+mn-cs"/>
                        </a:rPr>
                        <a:t>弾</a:t>
                      </a:r>
                      <a:r>
                        <a:rPr kumimoji="1" lang="en-US" altLang="ja-JP" sz="1200" kern="1200">
                          <a:solidFill>
                            <a:schemeClr val="dk1"/>
                          </a:solidFill>
                          <a:effectLst/>
                          <a:latin typeface="+mj-ea"/>
                          <a:ea typeface="+mj-ea"/>
                          <a:cs typeface="+mn-cs"/>
                        </a:rPr>
                        <a:t>)10/1-12/31</a:t>
                      </a:r>
                    </a:p>
                  </a:txBody>
                  <a:tcPr marL="75212" marR="75212" marT="37606" marB="37606" anchor="ctr"/>
                </a:tc>
                <a:extLst>
                  <a:ext uri="{0D108BD9-81ED-4DB2-BD59-A6C34878D82A}">
                    <a16:rowId xmlns:a16="http://schemas.microsoft.com/office/drawing/2014/main" val="2598430216"/>
                  </a:ext>
                </a:extLst>
              </a:tr>
              <a:tr h="405555">
                <a:tc>
                  <a:txBody>
                    <a:bodyPr/>
                    <a:lstStyle/>
                    <a:p>
                      <a:r>
                        <a:rPr kumimoji="1" lang="ja-JP" altLang="en-US" sz="1200" b="1" spc="0">
                          <a:latin typeface="+mn-ea"/>
                          <a:ea typeface="+mn-ea"/>
                        </a:rPr>
                        <a:t>実施店舗</a:t>
                      </a:r>
                      <a:endParaRPr kumimoji="1" lang="en-US" altLang="ja-JP" sz="1200" b="1" spc="0">
                        <a:latin typeface="+mn-ea"/>
                        <a:ea typeface="+mn-ea"/>
                      </a:endParaRPr>
                    </a:p>
                  </a:txBody>
                  <a:tcPr marL="76360" marR="76360" marT="38182" marB="38182" anchor="ctr"/>
                </a:tc>
                <a:tc>
                  <a:txBody>
                    <a:bodyPr/>
                    <a:lstStyle/>
                    <a:p>
                      <a:pPr algn="ctr"/>
                      <a:r>
                        <a:rPr lang="ja-JP" altLang="en-US" sz="1200">
                          <a:latin typeface="ＭＳ Ｐゴシック 本文"/>
                          <a:ea typeface="+mn-ea"/>
                        </a:rPr>
                        <a:t>髙島屋大阪店</a:t>
                      </a:r>
                      <a:endParaRPr lang="zh-CN" altLang="en-US" sz="1200">
                        <a:latin typeface="ＭＳ Ｐゴシック 本文"/>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移動生活ナビアプリ</a:t>
                      </a:r>
                      <a:r>
                        <a:rPr kumimoji="1" lang="en-US" altLang="ja-JP" sz="1200" b="0" i="0" kern="1200">
                          <a:solidFill>
                            <a:schemeClr val="dk1"/>
                          </a:solidFill>
                          <a:effectLst/>
                          <a:latin typeface="+mn-ea"/>
                          <a:ea typeface="+mn-ea"/>
                          <a:cs typeface="+mn-cs"/>
                        </a:rPr>
                        <a:t>WESTER</a:t>
                      </a:r>
                      <a:endParaRPr kumimoji="1" lang="ja-JP" altLang="en-US" sz="1200" b="0" i="0" kern="1200">
                        <a:solidFill>
                          <a:schemeClr val="dk1"/>
                        </a:solidFill>
                        <a:effectLst/>
                        <a:latin typeface="+mn-ea"/>
                        <a:ea typeface="+mn-ea"/>
                        <a:cs typeface="+mn-cs"/>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府内</a:t>
                      </a:r>
                      <a:r>
                        <a:rPr kumimoji="1" lang="en-US" altLang="ja-JP" sz="1200" b="0" i="0" kern="1200">
                          <a:solidFill>
                            <a:schemeClr val="dk1"/>
                          </a:solidFill>
                          <a:effectLst/>
                          <a:latin typeface="+mn-ea"/>
                          <a:ea typeface="+mn-ea"/>
                          <a:cs typeface="+mn-cs"/>
                        </a:rPr>
                        <a:t>16</a:t>
                      </a:r>
                      <a:r>
                        <a:rPr kumimoji="1" lang="ja-JP" altLang="en-US" sz="1200" b="0" i="0" kern="1200">
                          <a:solidFill>
                            <a:schemeClr val="dk1"/>
                          </a:solidFill>
                          <a:effectLst/>
                          <a:latin typeface="+mn-ea"/>
                          <a:ea typeface="+mn-ea"/>
                          <a:cs typeface="+mn-cs"/>
                        </a:rPr>
                        <a:t>店舗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商店街内</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対象</a:t>
                      </a:r>
                      <a:r>
                        <a:rPr kumimoji="1" lang="en-US" altLang="ja-JP" sz="1200" b="0" i="0" kern="1200">
                          <a:solidFill>
                            <a:schemeClr val="dk1"/>
                          </a:solidFill>
                          <a:effectLst/>
                          <a:latin typeface="+mn-ea"/>
                          <a:ea typeface="+mn-ea"/>
                          <a:cs typeface="+mn-cs"/>
                        </a:rPr>
                        <a:t>14</a:t>
                      </a:r>
                      <a:r>
                        <a:rPr kumimoji="1" lang="ja-JP" altLang="en-US" sz="1200" b="0" i="0" kern="1200">
                          <a:solidFill>
                            <a:schemeClr val="dk1"/>
                          </a:solidFill>
                          <a:effectLst/>
                          <a:latin typeface="+mn-ea"/>
                          <a:ea typeface="+mn-ea"/>
                          <a:cs typeface="+mn-cs"/>
                        </a:rPr>
                        <a:t>店舗</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府内</a:t>
                      </a:r>
                      <a:r>
                        <a:rPr kumimoji="1" lang="en-US" altLang="ja-JP" sz="1200" b="0" i="0" kern="1200">
                          <a:solidFill>
                            <a:schemeClr val="dk1"/>
                          </a:solidFill>
                          <a:effectLst/>
                          <a:latin typeface="+mn-ea"/>
                          <a:ea typeface="+mn-ea"/>
                          <a:cs typeface="+mn-cs"/>
                        </a:rPr>
                        <a:t>68</a:t>
                      </a:r>
                      <a:r>
                        <a:rPr kumimoji="1" lang="ja-JP" altLang="en-US" sz="1200" b="0" i="0" kern="1200">
                          <a:solidFill>
                            <a:schemeClr val="dk1"/>
                          </a:solidFill>
                          <a:effectLst/>
                          <a:latin typeface="+mn-ea"/>
                          <a:ea typeface="+mn-ea"/>
                          <a:cs typeface="+mn-cs"/>
                        </a:rPr>
                        <a:t>店舗</a:t>
                      </a:r>
                    </a:p>
                  </a:txBody>
                  <a:tcPr marL="76360" marR="76360" marT="38182" marB="38182" anchor="ctr"/>
                </a:tc>
                <a:extLst>
                  <a:ext uri="{0D108BD9-81ED-4DB2-BD59-A6C34878D82A}">
                    <a16:rowId xmlns:a16="http://schemas.microsoft.com/office/drawing/2014/main" val="4276114256"/>
                  </a:ext>
                </a:extLst>
              </a:tr>
              <a:tr h="576981">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kumimoji="1" lang="ja-JP" altLang="en-US" sz="1200" b="1" spc="0">
                          <a:latin typeface="+mn-ea"/>
                          <a:ea typeface="+mn-ea"/>
                        </a:rPr>
                        <a:t>対象商品</a:t>
                      </a:r>
                      <a:endParaRPr kumimoji="1" lang="en-US" altLang="ja-JP" sz="1200" b="1" spc="0">
                        <a:latin typeface="+mn-ea"/>
                        <a:ea typeface="+mn-ea"/>
                      </a:endParaRPr>
                    </a:p>
                  </a:txBody>
                  <a:tcPr marL="76360" marR="76360" marT="38182" marB="38182" anchor="ctr"/>
                </a:tc>
                <a:tc>
                  <a:txBody>
                    <a:bodyPr/>
                    <a:lstStyle/>
                    <a:p>
                      <a:pPr algn="ctr"/>
                      <a:r>
                        <a:rPr lang="ja-JP" altLang="en-US" sz="1200">
                          <a:latin typeface="+mn-ea"/>
                          <a:ea typeface="+mn-ea"/>
                        </a:rPr>
                        <a:t>大阪・関西産地の野菜、</a:t>
                      </a:r>
                      <a:r>
                        <a:rPr kumimoji="1" lang="en-US" altLang="ja-JP" sz="1200" b="0" i="0" kern="1200">
                          <a:solidFill>
                            <a:schemeClr val="dk1"/>
                          </a:solidFill>
                          <a:effectLst/>
                          <a:latin typeface="+mn-ea"/>
                          <a:ea typeface="+mn-ea"/>
                          <a:cs typeface="+mn-cs"/>
                        </a:rPr>
                        <a:t>Depart de Loop</a:t>
                      </a:r>
                      <a:r>
                        <a:rPr kumimoji="1" lang="ja-JP" altLang="en-US" sz="1200" b="0" i="0" kern="1200">
                          <a:solidFill>
                            <a:schemeClr val="dk1"/>
                          </a:solidFill>
                          <a:effectLst/>
                          <a:latin typeface="+mn-ea"/>
                          <a:ea typeface="+mn-ea"/>
                          <a:cs typeface="+mn-cs"/>
                        </a:rPr>
                        <a:t>商品</a:t>
                      </a:r>
                      <a:r>
                        <a:rPr kumimoji="1" lang="en-US" altLang="ja-JP" sz="1200" b="0" i="0" kern="1200">
                          <a:solidFill>
                            <a:schemeClr val="dk1"/>
                          </a:solidFill>
                          <a:effectLst/>
                          <a:latin typeface="+mn-ea"/>
                          <a:ea typeface="+mn-ea"/>
                          <a:cs typeface="+mn-cs"/>
                        </a:rPr>
                        <a:t>(</a:t>
                      </a:r>
                      <a:r>
                        <a:rPr kumimoji="1" lang="ja-JP" altLang="en-US" sz="1200" b="0" i="0" kern="1200">
                          <a:solidFill>
                            <a:schemeClr val="dk1"/>
                          </a:solidFill>
                          <a:effectLst/>
                          <a:latin typeface="+mn-ea"/>
                          <a:ea typeface="+mn-ea"/>
                          <a:cs typeface="+mn-cs"/>
                        </a:rPr>
                        <a:t>再生繊維使用商品</a:t>
                      </a:r>
                      <a:r>
                        <a:rPr kumimoji="1" lang="en-US" altLang="ja-JP" sz="1200" b="0" i="0" kern="1200">
                          <a:solidFill>
                            <a:schemeClr val="dk1"/>
                          </a:solidFill>
                          <a:effectLst/>
                          <a:latin typeface="+mn-ea"/>
                          <a:ea typeface="+mn-ea"/>
                          <a:cs typeface="+mn-cs"/>
                        </a:rPr>
                        <a:t>)</a:t>
                      </a:r>
                      <a:endParaRPr sz="1200">
                        <a:latin typeface="+mn-ea"/>
                        <a:ea typeface="+mn-ea"/>
                      </a:endParaRPr>
                    </a:p>
                  </a:txBody>
                  <a:tcPr marL="76360" marR="76360" marT="38182" marB="38182" anchor="ctr"/>
                </a:tc>
                <a:tc>
                  <a:txBody>
                    <a:bodyPr/>
                    <a:lstStyle/>
                    <a:p>
                      <a:pPr marL="0" algn="ctr" defTabSz="914418" rtl="0" eaLnBrk="1" latinLnBrk="0" hangingPunct="1"/>
                      <a:r>
                        <a:rPr kumimoji="1" lang="en-US" altLang="ja-JP" sz="1200" b="0" i="0" kern="1200" spc="0">
                          <a:solidFill>
                            <a:schemeClr val="dk1"/>
                          </a:solidFill>
                          <a:effectLst/>
                          <a:latin typeface="+mn-ea"/>
                          <a:ea typeface="+mn-ea"/>
                          <a:cs typeface="+mn-cs"/>
                        </a:rPr>
                        <a:t>WESTER</a:t>
                      </a:r>
                      <a:r>
                        <a:rPr kumimoji="1" lang="ja-JP" altLang="en-US" sz="1200" b="0" i="0" kern="1200" spc="0">
                          <a:solidFill>
                            <a:schemeClr val="dk1"/>
                          </a:solidFill>
                          <a:effectLst/>
                          <a:latin typeface="+mn-ea"/>
                          <a:ea typeface="+mn-ea"/>
                          <a:cs typeface="+mn-cs"/>
                        </a:rPr>
                        <a:t>アプリを活用した鉄道利用によるスタンプラリー</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使用済み化粧品容器の回収、対象の詰め替え用商品、レフィル商品</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a:t>
                      </a:r>
                      <a:r>
                        <a:rPr kumimoji="1" lang="en-US" altLang="ja-JP" sz="1200" b="0" i="0" kern="1200">
                          <a:solidFill>
                            <a:schemeClr val="dk1"/>
                          </a:solidFill>
                          <a:effectLst/>
                          <a:latin typeface="+mn-ea"/>
                          <a:ea typeface="+mn-ea"/>
                          <a:cs typeface="+mn-cs"/>
                        </a:rPr>
                        <a:t>MY</a:t>
                      </a:r>
                      <a:r>
                        <a:rPr kumimoji="1" lang="ja-JP" altLang="en-US" sz="1200" b="0" i="0" kern="1200">
                          <a:solidFill>
                            <a:schemeClr val="dk1"/>
                          </a:solidFill>
                          <a:effectLst/>
                          <a:latin typeface="+mn-ea"/>
                          <a:ea typeface="+mn-ea"/>
                          <a:cs typeface="+mn-cs"/>
                        </a:rPr>
                        <a:t>箸・グラス持参</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・エコバック持参　等</a:t>
                      </a: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n-ea"/>
                          <a:ea typeface="+mn-ea"/>
                          <a:cs typeface="+mn-cs"/>
                        </a:rPr>
                        <a:t>クリーニング用</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ja-JP" altLang="en-US" sz="1200" b="0" i="0" kern="1200">
                          <a:solidFill>
                            <a:schemeClr val="dk1"/>
                          </a:solidFill>
                          <a:effectLst/>
                          <a:latin typeface="+mn-ea"/>
                          <a:ea typeface="+mn-ea"/>
                          <a:cs typeface="+mn-cs"/>
                        </a:rPr>
                        <a:t>ハンガーの回収</a:t>
                      </a:r>
                    </a:p>
                  </a:txBody>
                  <a:tcPr marL="76360" marR="76360" marT="38182" marB="38182" anchor="ctr"/>
                </a:tc>
                <a:extLst>
                  <a:ext uri="{0D108BD9-81ED-4DB2-BD59-A6C34878D82A}">
                    <a16:rowId xmlns:a16="http://schemas.microsoft.com/office/drawing/2014/main" val="3710997831"/>
                  </a:ext>
                </a:extLst>
              </a:tr>
              <a:tr h="573309">
                <a:tc>
                  <a:txBody>
                    <a:bodyPr/>
                    <a:lstStyle/>
                    <a:p>
                      <a:r>
                        <a:rPr kumimoji="1" lang="ja-JP" altLang="en-US" sz="1200" b="1" spc="0">
                          <a:latin typeface="+mn-ea"/>
                          <a:ea typeface="+mn-ea"/>
                        </a:rPr>
                        <a:t>ポイント加算</a:t>
                      </a:r>
                      <a:endParaRPr kumimoji="1" lang="en-US" altLang="ja-JP" sz="1200" b="1" spc="0">
                        <a:latin typeface="+mn-ea"/>
                        <a:ea typeface="+mn-ea"/>
                      </a:endParaRPr>
                    </a:p>
                  </a:txBody>
                  <a:tcPr marL="76360" marR="76360" marT="38182" marB="38182" anchor="ctr"/>
                </a:tc>
                <a:tc>
                  <a:txBody>
                    <a:bodyPr/>
                    <a:lstStyle/>
                    <a:p>
                      <a:pPr marL="0" algn="ctr" defTabSz="914418" rtl="0" eaLnBrk="1" latinLnBrk="0" hangingPunct="1"/>
                      <a:r>
                        <a:rPr kumimoji="1" lang="ja-JP" altLang="en-US" sz="1200" b="0" i="0" kern="1200">
                          <a:solidFill>
                            <a:schemeClr val="dk1"/>
                          </a:solidFill>
                          <a:effectLst/>
                          <a:latin typeface="+mj-ea"/>
                          <a:ea typeface="+mj-ea"/>
                          <a:cs typeface="+mn-cs"/>
                        </a:rPr>
                        <a:t>販売額の</a:t>
                      </a:r>
                      <a:r>
                        <a:rPr kumimoji="1" lang="en-US" altLang="ja-JP" sz="1200" b="0" i="0" kern="1200">
                          <a:solidFill>
                            <a:schemeClr val="dk1"/>
                          </a:solidFill>
                          <a:effectLst/>
                          <a:latin typeface="+mj-ea"/>
                          <a:ea typeface="+mj-ea"/>
                          <a:cs typeface="+mn-cs"/>
                        </a:rPr>
                        <a:t>2%</a:t>
                      </a:r>
                      <a:br>
                        <a:rPr kumimoji="1" lang="ja-JP" altLang="en-US"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tabLst/>
                      </a:pPr>
                      <a:r>
                        <a:rPr kumimoji="1" lang="ja-JP" altLang="en-US" sz="1200" b="0" i="0" kern="1200">
                          <a:solidFill>
                            <a:schemeClr val="dk1"/>
                          </a:solidFill>
                          <a:effectLst/>
                          <a:latin typeface="+mj-ea"/>
                          <a:ea typeface="+mj-ea"/>
                          <a:cs typeface="+mn-cs"/>
                        </a:rPr>
                        <a:t>利用運賃の</a:t>
                      </a:r>
                      <a:r>
                        <a:rPr kumimoji="1" lang="en-US" altLang="ja-JP" sz="1200" b="0" i="0" kern="1200">
                          <a:solidFill>
                            <a:schemeClr val="dk1"/>
                          </a:solidFill>
                          <a:effectLst/>
                          <a:latin typeface="+mj-ea"/>
                          <a:ea typeface="+mj-ea"/>
                          <a:cs typeface="+mn-cs"/>
                        </a:rPr>
                        <a:t>10</a:t>
                      </a:r>
                      <a:r>
                        <a:rPr kumimoji="1" lang="ja-JP" altLang="en-US" sz="1200" b="0" i="0" kern="1200">
                          <a:solidFill>
                            <a:schemeClr val="dk1"/>
                          </a:solidFill>
                          <a:effectLst/>
                          <a:latin typeface="+mj-ea"/>
                          <a:ea typeface="+mj-ea"/>
                          <a:cs typeface="+mn-cs"/>
                        </a:rPr>
                        <a:t>％</a:t>
                      </a:r>
                      <a:br>
                        <a:rPr kumimoji="1" lang="en-US" altLang="ja-JP"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b="0" i="0" kern="1200">
                          <a:solidFill>
                            <a:schemeClr val="dk1"/>
                          </a:solidFill>
                          <a:effectLst/>
                          <a:latin typeface="+mn-ea"/>
                          <a:ea typeface="+mn-ea"/>
                          <a:cs typeface="+mn-cs"/>
                        </a:rPr>
                        <a:t>27</a:t>
                      </a:r>
                      <a:r>
                        <a:rPr kumimoji="1" lang="ja-JP" altLang="en-US" sz="1200" b="0" i="0" kern="1200">
                          <a:solidFill>
                            <a:schemeClr val="dk1"/>
                          </a:solidFill>
                          <a:effectLst/>
                          <a:latin typeface="+mn-ea"/>
                          <a:ea typeface="+mn-ea"/>
                          <a:cs typeface="+mn-cs"/>
                        </a:rPr>
                        <a:t>または</a:t>
                      </a:r>
                      <a:endParaRPr kumimoji="1" lang="en-US" altLang="ja-JP" sz="1200" b="0" i="0" kern="1200">
                        <a:solidFill>
                          <a:schemeClr val="dk1"/>
                        </a:solidFill>
                        <a:effectLst/>
                        <a:latin typeface="+mn-ea"/>
                        <a:ea typeface="+mn-ea"/>
                        <a:cs typeface="+mn-cs"/>
                      </a:endParaRPr>
                    </a:p>
                    <a:p>
                      <a:pPr marL="0" algn="ctr" defTabSz="914418" rtl="0" eaLnBrk="1" latinLnBrk="0" hangingPunct="1"/>
                      <a:r>
                        <a:rPr kumimoji="1" lang="en-US" altLang="ja-JP" sz="1200" b="0" i="0" kern="1200">
                          <a:solidFill>
                            <a:schemeClr val="dk1"/>
                          </a:solidFill>
                          <a:effectLst/>
                          <a:latin typeface="+mn-ea"/>
                          <a:ea typeface="+mn-ea"/>
                          <a:cs typeface="+mn-cs"/>
                        </a:rPr>
                        <a:t>30</a:t>
                      </a:r>
                      <a:r>
                        <a:rPr kumimoji="1" lang="ja-JP" altLang="en-US" sz="1200" b="0" i="0" kern="1200">
                          <a:solidFill>
                            <a:schemeClr val="dk1"/>
                          </a:solidFill>
                          <a:effectLst/>
                          <a:latin typeface="+mn-ea"/>
                          <a:ea typeface="+mn-ea"/>
                          <a:cs typeface="+mn-cs"/>
                        </a:rPr>
                        <a:t>ポイント</a:t>
                      </a:r>
                      <a:br>
                        <a:rPr kumimoji="1" lang="en-US" altLang="ja-JP" sz="1200" b="0" i="0" kern="1200">
                          <a:solidFill>
                            <a:schemeClr val="dk1"/>
                          </a:solidFill>
                          <a:effectLst/>
                          <a:latin typeface="+mn-ea"/>
                          <a:ea typeface="+mn-ea"/>
                          <a:cs typeface="+mn-cs"/>
                        </a:rPr>
                      </a:b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ポイント</a:t>
                      </a:r>
                      <a:r>
                        <a:rPr kumimoji="1" lang="en-US" altLang="ja-JP" sz="1200" b="0" i="0" kern="1200">
                          <a:solidFill>
                            <a:schemeClr val="dk1"/>
                          </a:solidFill>
                          <a:effectLst/>
                          <a:latin typeface="+mn-ea"/>
                          <a:ea typeface="+mn-ea"/>
                          <a:cs typeface="+mn-cs"/>
                        </a:rPr>
                        <a:t>=1</a:t>
                      </a:r>
                      <a:r>
                        <a:rPr kumimoji="1" lang="ja-JP" altLang="en-US" sz="1200" b="0" i="0" kern="1200">
                          <a:solidFill>
                            <a:schemeClr val="dk1"/>
                          </a:solidFill>
                          <a:effectLst/>
                          <a:latin typeface="+mn-ea"/>
                          <a:ea typeface="+mn-ea"/>
                          <a:cs typeface="+mn-cs"/>
                        </a:rPr>
                        <a:t>円</a:t>
                      </a:r>
                      <a:r>
                        <a:rPr kumimoji="1" lang="en-US" altLang="ja-JP" sz="1200" b="0" i="0" kern="1200">
                          <a:solidFill>
                            <a:schemeClr val="dk1"/>
                          </a:solidFill>
                          <a:effectLst/>
                          <a:latin typeface="+mn-ea"/>
                          <a:ea typeface="+mn-ea"/>
                          <a:cs typeface="+mn-cs"/>
                        </a:rPr>
                        <a:t>)</a:t>
                      </a:r>
                      <a:endParaRPr kumimoji="1" lang="ja-JP" altLang="en-US" sz="1200" b="0" i="0" kern="1200">
                        <a:solidFill>
                          <a:schemeClr val="dk1"/>
                        </a:solidFill>
                        <a:effectLst/>
                        <a:highlight>
                          <a:srgbClr val="FFFF00"/>
                        </a:highlight>
                        <a:latin typeface="+mn-ea"/>
                        <a:ea typeface="+mn-ea"/>
                        <a:cs typeface="+mn-cs"/>
                      </a:endParaRPr>
                    </a:p>
                  </a:txBody>
                  <a:tcPr marL="76360" marR="76360" marT="38182" marB="38182"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ポイントから</a:t>
                      </a:r>
                      <a:br>
                        <a:rPr kumimoji="1" lang="ja-JP" altLang="en-US" sz="1200" b="0" i="0" kern="1200">
                          <a:solidFill>
                            <a:schemeClr val="dk1"/>
                          </a:solidFill>
                          <a:effectLs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tc>
                  <a:txBody>
                    <a:bodyPr/>
                    <a:lstStyle/>
                    <a:p>
                      <a:pPr marL="0" algn="ctr" defTabSz="914418" rtl="0" eaLnBrk="1" latinLnBrk="0" hangingPunct="1"/>
                      <a:r>
                        <a:rPr kumimoji="1" lang="en-US" altLang="ja-JP" sz="1200" b="0" i="0" kern="1200">
                          <a:solidFill>
                            <a:schemeClr val="dk1"/>
                          </a:solidFill>
                          <a:effectLst/>
                          <a:latin typeface="+mj-ea"/>
                          <a:ea typeface="+mj-ea"/>
                          <a:cs typeface="+mn-cs"/>
                        </a:rPr>
                        <a:t>25</a:t>
                      </a:r>
                      <a:r>
                        <a:rPr kumimoji="1" lang="ja-JP" altLang="en-US" sz="1200" b="0" i="0" kern="1200">
                          <a:solidFill>
                            <a:schemeClr val="dk1"/>
                          </a:solidFill>
                          <a:effectLst/>
                          <a:latin typeface="+mj-ea"/>
                          <a:ea typeface="+mj-ea"/>
                          <a:cs typeface="+mn-cs"/>
                        </a:rPr>
                        <a:t>本の回収で</a:t>
                      </a:r>
                      <a:endParaRPr kumimoji="1" lang="en-US" altLang="ja-JP" sz="1200" b="0" i="0" kern="1200">
                        <a:solidFill>
                          <a:schemeClr val="dk1"/>
                        </a:solidFill>
                        <a:effectLst/>
                        <a:latin typeface="+mj-ea"/>
                        <a:ea typeface="+mj-ea"/>
                        <a:cs typeface="+mn-cs"/>
                      </a:endParaRPr>
                    </a:p>
                    <a:p>
                      <a:pPr marL="0" algn="ctr" defTabSz="914418" rtl="0" eaLnBrk="1" latinLnBrk="0" hangingPunct="1"/>
                      <a:r>
                        <a:rPr kumimoji="1" lang="en-US" altLang="ja-JP" sz="1200" b="0" i="0" kern="1200">
                          <a:solidFill>
                            <a:schemeClr val="dk1"/>
                          </a:solidFill>
                          <a:effectLst/>
                          <a:latin typeface="+mj-ea"/>
                          <a:ea typeface="+mj-ea"/>
                          <a:cs typeface="+mn-cs"/>
                        </a:rPr>
                        <a:t>200</a:t>
                      </a:r>
                      <a:r>
                        <a:rPr kumimoji="1" lang="ja-JP" altLang="en-US" sz="1200" b="0" i="0" kern="1200">
                          <a:solidFill>
                            <a:schemeClr val="dk1"/>
                          </a:solidFill>
                          <a:effectLst/>
                          <a:latin typeface="+mj-ea"/>
                          <a:ea typeface="+mj-ea"/>
                          <a:cs typeface="+mn-cs"/>
                        </a:rPr>
                        <a:t>ポイント</a:t>
                      </a:r>
                      <a:br>
                        <a:rPr kumimoji="1" lang="ja-JP" altLang="en-US" sz="1200" b="0" i="0" kern="1200">
                          <a:solidFill>
                            <a:schemeClr val="dk1"/>
                          </a:solidFill>
                          <a:effectLst/>
                          <a:highlight>
                            <a:srgbClr val="FFFF00"/>
                          </a:highlight>
                          <a:latin typeface="+mj-ea"/>
                          <a:ea typeface="+mj-ea"/>
                          <a:cs typeface="+mn-cs"/>
                        </a:rPr>
                      </a:b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ポイント</a:t>
                      </a:r>
                      <a:r>
                        <a:rPr kumimoji="1" lang="en-US" altLang="ja-JP" sz="1200" b="0" i="0" kern="1200">
                          <a:solidFill>
                            <a:schemeClr val="dk1"/>
                          </a:solidFill>
                          <a:effectLst/>
                          <a:latin typeface="+mj-ea"/>
                          <a:ea typeface="+mj-ea"/>
                          <a:cs typeface="+mn-cs"/>
                        </a:rPr>
                        <a:t>=1</a:t>
                      </a:r>
                      <a:r>
                        <a:rPr kumimoji="1" lang="ja-JP" altLang="en-US" sz="1200" b="0" i="0" kern="1200">
                          <a:solidFill>
                            <a:schemeClr val="dk1"/>
                          </a:solidFill>
                          <a:effectLst/>
                          <a:latin typeface="+mj-ea"/>
                          <a:ea typeface="+mj-ea"/>
                          <a:cs typeface="+mn-cs"/>
                        </a:rPr>
                        <a:t>円</a:t>
                      </a:r>
                      <a:r>
                        <a:rPr kumimoji="1" lang="en-US" altLang="ja-JP" sz="1200" b="0" i="0" kern="1200">
                          <a:solidFill>
                            <a:schemeClr val="dk1"/>
                          </a:solidFill>
                          <a:effectLst/>
                          <a:latin typeface="+mj-ea"/>
                          <a:ea typeface="+mj-ea"/>
                          <a:cs typeface="+mn-cs"/>
                        </a:rPr>
                        <a:t>)</a:t>
                      </a:r>
                      <a:endParaRPr kumimoji="1" lang="ja-JP" altLang="en-US" sz="1200" b="0" i="0" kern="1200">
                        <a:solidFill>
                          <a:schemeClr val="dk1"/>
                        </a:solidFill>
                        <a:effectLst/>
                        <a:latin typeface="+mj-ea"/>
                        <a:ea typeface="+mj-ea"/>
                        <a:cs typeface="+mn-cs"/>
                      </a:endParaRPr>
                    </a:p>
                  </a:txBody>
                  <a:tcPr marL="75212" marR="75212" marT="37606" marB="37606" anchor="ctr"/>
                </a:tc>
                <a:extLst>
                  <a:ext uri="{0D108BD9-81ED-4DB2-BD59-A6C34878D82A}">
                    <a16:rowId xmlns:a16="http://schemas.microsoft.com/office/drawing/2014/main" val="2087701253"/>
                  </a:ext>
                </a:extLst>
              </a:tr>
              <a:tr h="405555">
                <a:tc>
                  <a:txBody>
                    <a:bodyPr/>
                    <a:lstStyle/>
                    <a:p>
                      <a:r>
                        <a:rPr kumimoji="1" lang="ja-JP" altLang="en-US" sz="1200" b="1" spc="0">
                          <a:latin typeface="+mn-ea"/>
                          <a:ea typeface="+mn-ea"/>
                        </a:rPr>
                        <a:t>ポイント</a:t>
                      </a:r>
                      <a:br>
                        <a:rPr kumimoji="1" lang="en-US" altLang="ja-JP" sz="1200" b="1" spc="0">
                          <a:latin typeface="+mn-ea"/>
                          <a:ea typeface="+mn-ea"/>
                        </a:rPr>
                      </a:br>
                      <a:r>
                        <a:rPr kumimoji="1" lang="ja-JP" altLang="en-US" sz="1200" b="1" spc="0">
                          <a:latin typeface="+mn-ea"/>
                          <a:ea typeface="+mn-ea"/>
                        </a:rPr>
                        <a:t>付与人数</a:t>
                      </a: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136</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実人数</a:t>
                      </a:r>
                      <a:r>
                        <a:rPr kumimoji="1" lang="en-US" altLang="ja-JP" sz="900" b="0" i="0" kern="1200">
                          <a:solidFill>
                            <a:schemeClr val="dk1"/>
                          </a:solidFill>
                          <a:effectLst/>
                          <a:latin typeface="+mn-ea"/>
                          <a:ea typeface="+mn-ea"/>
                          <a:cs typeface="+mn-cs"/>
                        </a:rPr>
                        <a:t>)</a:t>
                      </a:r>
                    </a:p>
                  </a:txBody>
                  <a:tcPr marL="75212" marR="75212" marT="37606" marB="37606"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2,757</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900" b="0" i="0" kern="1200">
                          <a:solidFill>
                            <a:schemeClr val="dk1"/>
                          </a:solidFill>
                          <a:effectLst/>
                          <a:latin typeface="+mn-ea"/>
                          <a:ea typeface="+mn-ea"/>
                          <a:cs typeface="+mn-cs"/>
                        </a:rPr>
                        <a:t>(</a:t>
                      </a:r>
                      <a:r>
                        <a:rPr kumimoji="1" lang="ja-JP" altLang="en-US" sz="900" b="0" i="0" kern="1200">
                          <a:solidFill>
                            <a:schemeClr val="dk1"/>
                          </a:solidFill>
                          <a:effectLst/>
                          <a:latin typeface="+mn-ea"/>
                          <a:ea typeface="+mn-ea"/>
                          <a:cs typeface="+mn-cs"/>
                        </a:rPr>
                        <a:t>実人数</a:t>
                      </a:r>
                      <a:r>
                        <a:rPr kumimoji="1" lang="en-US" altLang="ja-JP" sz="900" b="0" i="0" kern="1200">
                          <a:solidFill>
                            <a:schemeClr val="dk1"/>
                          </a:solidFill>
                          <a:effectLst/>
                          <a:latin typeface="+mn-ea"/>
                          <a:ea typeface="+mn-ea"/>
                          <a:cs typeface="+mn-cs"/>
                        </a:rPr>
                        <a:t>)</a:t>
                      </a:r>
                    </a:p>
                  </a:txBody>
                  <a:tcPr marL="76360" marR="76360" marT="38182" marB="38182" anchor="ctr"/>
                </a:tc>
                <a:tc>
                  <a:txBody>
                    <a:bodyPr/>
                    <a:lstStyle/>
                    <a:p>
                      <a:pPr marL="0" lvl="0" algn="ctr" defTabSz="914418" rtl="0" eaLnBrk="1" latinLnBrk="0" hangingPunct="1">
                        <a:buNone/>
                      </a:pPr>
                      <a:r>
                        <a:rPr kumimoji="1" lang="en-US" altLang="ja-JP" sz="1200" b="0" i="0" kern="1200">
                          <a:solidFill>
                            <a:schemeClr val="dk1"/>
                          </a:solidFill>
                          <a:effectLst/>
                          <a:latin typeface="+mn-ea"/>
                          <a:ea typeface="+mn-ea"/>
                          <a:cs typeface="+mn-cs"/>
                        </a:rPr>
                        <a:t>19,979</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lvl="0" algn="ctr" defTabSz="914418" rtl="0" eaLnBrk="1" latinLnBrk="0" hangingPunct="1">
                        <a:buNone/>
                      </a:pPr>
                      <a:r>
                        <a:rPr kumimoji="1" lang="ja-JP" altLang="en-US" sz="900" b="0" i="0" kern="1200">
                          <a:solidFill>
                            <a:schemeClr val="dk1"/>
                          </a:solidFill>
                          <a:effectLst/>
                          <a:latin typeface="+mn-ea"/>
                          <a:ea typeface="+mn-ea"/>
                          <a:cs typeface="+mn-cs"/>
                        </a:rPr>
                        <a:t>（延べ人数）</a:t>
                      </a:r>
                      <a:endParaRPr kumimoji="1" lang="en-US" altLang="ja-JP" sz="900" b="0" i="0" kern="1200">
                        <a:solidFill>
                          <a:schemeClr val="dk1"/>
                        </a:solidFill>
                        <a:effectLst/>
                        <a:highlight>
                          <a:srgbClr val="FFFF00"/>
                        </a:highlight>
                        <a:latin typeface="+mn-ea"/>
                        <a:ea typeface="+mn-ea"/>
                        <a:cs typeface="+mn-cs"/>
                      </a:endParaRPr>
                    </a:p>
                  </a:txBody>
                  <a:tcPr marL="76360" marR="76360" marT="38182" marB="38182"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en-US" altLang="ja-JP" sz="1200" b="0" i="0" kern="1200">
                          <a:solidFill>
                            <a:schemeClr val="dk1"/>
                          </a:solidFill>
                          <a:effectLst/>
                          <a:latin typeface="+mn-ea"/>
                          <a:ea typeface="+mn-ea"/>
                          <a:cs typeface="+mn-cs"/>
                        </a:rPr>
                        <a:t>773</a:t>
                      </a:r>
                      <a:r>
                        <a:rPr kumimoji="1" lang="ja-JP" altLang="en-US" sz="1200" b="0" i="0" kern="1200">
                          <a:solidFill>
                            <a:schemeClr val="dk1"/>
                          </a:solidFill>
                          <a:effectLst/>
                          <a:latin typeface="+mn-ea"/>
                          <a:ea typeface="+mn-ea"/>
                          <a:cs typeface="+mn-cs"/>
                        </a:rPr>
                        <a:t>人</a:t>
                      </a:r>
                      <a:endParaRPr kumimoji="1" lang="en-US" altLang="ja-JP" sz="1200" b="0" i="0" kern="1200">
                        <a:solidFill>
                          <a:schemeClr val="dk1"/>
                        </a:solidFill>
                        <a:effectLst/>
                        <a:latin typeface="+mn-ea"/>
                        <a:ea typeface="+mn-ea"/>
                        <a:cs typeface="+mn-cs"/>
                      </a:endParaRPr>
                    </a:p>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900" b="0" i="0" kern="1200">
                          <a:solidFill>
                            <a:schemeClr val="dk1"/>
                          </a:solidFill>
                          <a:effectLst/>
                          <a:latin typeface="+mn-ea"/>
                          <a:ea typeface="+mn-ea"/>
                          <a:cs typeface="+mn-cs"/>
                        </a:rPr>
                        <a:t>（延べ人数）</a:t>
                      </a:r>
                      <a:endParaRPr kumimoji="1" lang="en-US" altLang="ja-JP" sz="900" b="0" i="0" kern="1200">
                        <a:solidFill>
                          <a:schemeClr val="dk1"/>
                        </a:solidFill>
                        <a:effectLst/>
                        <a:latin typeface="+mn-ea"/>
                        <a:ea typeface="+mn-ea"/>
                        <a:cs typeface="+mn-cs"/>
                      </a:endParaRPr>
                    </a:p>
                  </a:txBody>
                  <a:tcPr marL="75212" marR="75212" marT="37606" marB="37606" anchor="ct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endParaRPr kumimoji="1" lang="en-US" altLang="ja-JP" sz="900" b="0" i="0" kern="1200" dirty="0">
                        <a:solidFill>
                          <a:schemeClr val="dk1"/>
                        </a:solidFill>
                        <a:effectLst/>
                        <a:highlight>
                          <a:srgbClr val="FFFF00"/>
                        </a:highlight>
                        <a:latin typeface="+mn-ea"/>
                        <a:ea typeface="+mn-ea"/>
                        <a:cs typeface="+mn-cs"/>
                      </a:endParaRPr>
                    </a:p>
                  </a:txBody>
                  <a:tcPr marL="75212" marR="75212" marT="37606" marB="37606" anchor="ctr"/>
                </a:tc>
                <a:extLst>
                  <a:ext uri="{0D108BD9-81ED-4DB2-BD59-A6C34878D82A}">
                    <a16:rowId xmlns:a16="http://schemas.microsoft.com/office/drawing/2014/main" val="123105054"/>
                  </a:ext>
                </a:extLst>
              </a:tr>
            </a:tbl>
          </a:graphicData>
        </a:graphic>
      </p:graphicFrame>
      <p:sp>
        <p:nvSpPr>
          <p:cNvPr id="4" name="Rectangle 66"/>
          <p:cNvSpPr txBox="1">
            <a:spLocks noChangeArrowheads="1"/>
          </p:cNvSpPr>
          <p:nvPr/>
        </p:nvSpPr>
        <p:spPr bwMode="auto">
          <a:xfrm>
            <a:off x="8548" y="37261"/>
            <a:ext cx="9835852" cy="540498"/>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実証事業の取組結果について（速報値）</a:t>
            </a:r>
            <a:endParaRPr lang="en-US" altLang="ja-JP" sz="2800">
              <a:solidFill>
                <a:schemeClr val="bg1"/>
              </a:solidFill>
            </a:endParaRPr>
          </a:p>
        </p:txBody>
      </p:sp>
    </p:spTree>
    <p:extLst>
      <p:ext uri="{BB962C8B-B14F-4D97-AF65-F5344CB8AC3E}">
        <p14:creationId xmlns:p14="http://schemas.microsoft.com/office/powerpoint/2010/main" val="382656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ADB04F-BF01-FF25-D598-25A7F72A0062}"/>
              </a:ext>
            </a:extLst>
          </p:cNvPr>
          <p:cNvPicPr>
            <a:picLocks noChangeAspect="1"/>
          </p:cNvPicPr>
          <p:nvPr/>
        </p:nvPicPr>
        <p:blipFill>
          <a:blip r:embed="rId3"/>
          <a:stretch>
            <a:fillRect/>
          </a:stretch>
        </p:blipFill>
        <p:spPr>
          <a:xfrm>
            <a:off x="589250" y="3948705"/>
            <a:ext cx="5198843" cy="2606378"/>
          </a:xfrm>
          <a:prstGeom prst="rect">
            <a:avLst/>
          </a:prstGeom>
        </p:spPr>
      </p:pic>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株式会社アーバンリサーチ</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95954" y="789827"/>
            <a:ext cx="5741032"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n-ea"/>
              </a:rPr>
              <a:t>○株式会社アーバンリサーチでは、古繊維をアップサイクルした</a:t>
            </a:r>
            <a:br>
              <a:rPr lang="en-US" altLang="ja-JP" sz="1600">
                <a:latin typeface="+mn-ea"/>
              </a:rPr>
            </a:br>
            <a:r>
              <a:rPr lang="ja-JP" altLang="en-US" sz="1600">
                <a:latin typeface="+mn-ea"/>
              </a:rPr>
              <a:t>「</a:t>
            </a:r>
            <a:r>
              <a:rPr lang="en-US" altLang="ja-JP" sz="1600" err="1">
                <a:latin typeface="+mn-ea"/>
              </a:rPr>
              <a:t>commpost</a:t>
            </a:r>
            <a:r>
              <a:rPr lang="ja-JP" altLang="en-US" sz="1600">
                <a:latin typeface="+mn-ea"/>
              </a:rPr>
              <a:t>（コンポスト）」、古着バトン（リユース品）などを対象に、大阪府内</a:t>
            </a:r>
            <a:r>
              <a:rPr lang="en-US" altLang="ja-JP" sz="1600">
                <a:latin typeface="+mn-ea"/>
              </a:rPr>
              <a:t>11</a:t>
            </a:r>
            <a:r>
              <a:rPr lang="ja-JP" altLang="en-US" sz="1600">
                <a:latin typeface="+mn-ea"/>
              </a:rPr>
              <a:t>店舗で実施</a:t>
            </a:r>
            <a:endParaRPr lang="en-US" altLang="ja-JP" sz="1600">
              <a:latin typeface="+mn-ea"/>
            </a:endParaRPr>
          </a:p>
          <a:p>
            <a:pPr marL="177800" indent="-177800">
              <a:buNone/>
            </a:pPr>
            <a:r>
              <a:rPr lang="ja-JP" altLang="en-US" sz="1600">
                <a:latin typeface="+mn-ea"/>
              </a:rPr>
              <a:t>○新たにリサイクルコットンを使用した</a:t>
            </a:r>
            <a:r>
              <a:rPr lang="en-US" altLang="ja-JP" sz="1600">
                <a:latin typeface="+mn-ea"/>
              </a:rPr>
              <a:t>T</a:t>
            </a:r>
            <a:r>
              <a:rPr lang="ja-JP" altLang="en-US" sz="1600">
                <a:latin typeface="+mn-ea"/>
              </a:rPr>
              <a:t>シャツを対象として追加</a:t>
            </a:r>
            <a:endParaRPr lang="en-US" altLang="ja-JP" sz="1600">
              <a:latin typeface="+mn-ea"/>
            </a:endParaRPr>
          </a:p>
          <a:p>
            <a:pPr marL="177800" indent="-177800">
              <a:buNone/>
            </a:pPr>
            <a:r>
              <a:rPr lang="ja-JP" altLang="en-US" sz="1600">
                <a:latin typeface="+mn-ea"/>
              </a:rPr>
              <a:t>○対象商品付近に</a:t>
            </a:r>
            <a:r>
              <a:rPr lang="en-US" altLang="ja-JP" sz="1600">
                <a:latin typeface="+mn-ea"/>
              </a:rPr>
              <a:t>POP</a:t>
            </a:r>
            <a:r>
              <a:rPr lang="ja-JP" altLang="en-US" sz="1600">
                <a:latin typeface="+mn-ea"/>
              </a:rPr>
              <a:t>の掲示などを行ったが、お客様に認知されづらいという従業員からの意見もあった</a:t>
            </a:r>
          </a:p>
          <a:p>
            <a:pPr marL="177800" indent="-177800">
              <a:buNone/>
            </a:pPr>
            <a:endParaRPr lang="en-US" altLang="ja-JP" sz="1600">
              <a:latin typeface="+mn-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121701" y="2599488"/>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buNone/>
            </a:pPr>
            <a:r>
              <a:rPr lang="ja-JP" altLang="en-US" sz="1800" b="1">
                <a:solidFill>
                  <a:sysClr val="windowText" lastClr="000000"/>
                </a:solidFill>
                <a:latin typeface="+mj-ea"/>
                <a:ea typeface="+mj-ea"/>
              </a:rPr>
              <a:t>→ </a:t>
            </a:r>
            <a:r>
              <a:rPr lang="en-US" altLang="ja-JP" sz="1800" b="1" err="1">
                <a:solidFill>
                  <a:sysClr val="windowText" lastClr="000000"/>
                </a:solidFill>
                <a:latin typeface="+mj-ea"/>
                <a:ea typeface="+mj-ea"/>
              </a:rPr>
              <a:t>commpost</a:t>
            </a:r>
            <a:r>
              <a:rPr lang="ja-JP" altLang="en-US" sz="1800" b="1">
                <a:solidFill>
                  <a:sysClr val="windowText" lastClr="000000"/>
                </a:solidFill>
                <a:latin typeface="+mj-ea"/>
                <a:ea typeface="+mj-ea"/>
              </a:rPr>
              <a:t>製品について昨年同期と比較すると売り上げは減っているが、全店舗での売上変化より良い結果となっており、ポイント付与の効果ともみれる。</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596905" y="339578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73530" y="339578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061177" y="5096597"/>
            <a:ext cx="4723874"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400">
                <a:latin typeface="+mj-ea"/>
                <a:ea typeface="+mj-ea"/>
              </a:rPr>
              <a:t>・期間中・対象店舗で販売された対象商品の</a:t>
            </a:r>
            <a:r>
              <a:rPr lang="en-US" altLang="ja-JP" sz="1400">
                <a:latin typeface="+mj-ea"/>
                <a:ea typeface="+mj-ea"/>
              </a:rPr>
              <a:t>CO2</a:t>
            </a:r>
            <a:r>
              <a:rPr lang="ja-JP" altLang="en-US" sz="1400">
                <a:latin typeface="+mj-ea"/>
                <a:ea typeface="+mj-ea"/>
              </a:rPr>
              <a:t>削減効果</a:t>
            </a:r>
            <a:endParaRPr lang="en-US" altLang="ja-JP" sz="1400">
              <a:latin typeface="+mj-ea"/>
              <a:ea typeface="+mj-ea"/>
            </a:endParaRPr>
          </a:p>
          <a:p>
            <a:pPr marL="88900" indent="-88900">
              <a:buNone/>
            </a:pPr>
            <a:r>
              <a:rPr lang="ja-JP" altLang="en-US" sz="1400">
                <a:latin typeface="+mj-ea"/>
                <a:ea typeface="+mj-ea"/>
              </a:rPr>
              <a:t>・</a:t>
            </a:r>
            <a:r>
              <a:rPr lang="en-US" altLang="ja-JP" sz="1400" err="1">
                <a:latin typeface="+mj-ea"/>
                <a:ea typeface="+mj-ea"/>
              </a:rPr>
              <a:t>commpost</a:t>
            </a:r>
            <a:r>
              <a:rPr lang="ja-JP" altLang="en-US" sz="1400">
                <a:latin typeface="+mj-ea"/>
                <a:ea typeface="+mj-ea"/>
              </a:rPr>
              <a:t>や古着バトン（リユース品）の購入により、原材料や製品の製造・流通・廃棄によって排出される </a:t>
            </a:r>
            <a:r>
              <a:rPr lang="en-US" altLang="ja-JP" sz="1400">
                <a:latin typeface="+mj-ea"/>
                <a:ea typeface="+mj-ea"/>
              </a:rPr>
              <a:t>CO2</a:t>
            </a:r>
            <a:r>
              <a:rPr lang="ja-JP" altLang="en-US" sz="1400">
                <a:latin typeface="+mj-ea"/>
                <a:ea typeface="+mj-ea"/>
              </a:rPr>
              <a:t>が削減されるものとした</a:t>
            </a:r>
            <a:endParaRPr lang="en-US" altLang="ja-JP" sz="1400">
              <a:latin typeface="+mj-ea"/>
              <a:ea typeface="+mj-ea"/>
            </a:endParaRPr>
          </a:p>
        </p:txBody>
      </p:sp>
      <p:sp>
        <p:nvSpPr>
          <p:cNvPr id="28" name="コンテンツ プレースホルダー 7">
            <a:extLst>
              <a:ext uri="{FF2B5EF4-FFF2-40B4-BE49-F238E27FC236}">
                <a16:creationId xmlns:a16="http://schemas.microsoft.com/office/drawing/2014/main" id="{6E1C5B57-161A-FABE-1E10-B1FA07C0B00C}"/>
              </a:ext>
            </a:extLst>
          </p:cNvPr>
          <p:cNvSpPr txBox="1">
            <a:spLocks/>
          </p:cNvSpPr>
          <p:nvPr/>
        </p:nvSpPr>
        <p:spPr>
          <a:xfrm>
            <a:off x="5414210" y="4086017"/>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0.4</a:t>
            </a:r>
            <a:r>
              <a:rPr lang="ja-JP" altLang="en-US" sz="2800" b="1">
                <a:solidFill>
                  <a:srgbClr val="002060"/>
                </a:solidFill>
                <a:latin typeface="+mj-ea"/>
                <a:ea typeface="+mj-ea"/>
              </a:rPr>
              <a:t>　ｔ</a:t>
            </a:r>
            <a:r>
              <a:rPr lang="en-US" altLang="ja-JP" sz="2800" b="1">
                <a:solidFill>
                  <a:srgbClr val="002060"/>
                </a:solidFill>
                <a:latin typeface="+mj-ea"/>
                <a:ea typeface="+mj-ea"/>
              </a:rPr>
              <a:t>-CO2</a:t>
            </a:r>
          </a:p>
        </p:txBody>
      </p:sp>
      <p:pic>
        <p:nvPicPr>
          <p:cNvPr id="30" name="図 29">
            <a:extLst>
              <a:ext uri="{FF2B5EF4-FFF2-40B4-BE49-F238E27FC236}">
                <a16:creationId xmlns:a16="http://schemas.microsoft.com/office/drawing/2014/main" id="{62BE90A9-7D5D-AAC1-3B46-326DB7DC16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01833" y="798039"/>
            <a:ext cx="2308300" cy="1350593"/>
          </a:xfrm>
          <a:prstGeom prst="rect">
            <a:avLst/>
          </a:prstGeom>
        </p:spPr>
      </p:pic>
      <p:sp>
        <p:nvSpPr>
          <p:cNvPr id="31" name="テキスト ボックス 30">
            <a:extLst>
              <a:ext uri="{FF2B5EF4-FFF2-40B4-BE49-F238E27FC236}">
                <a16:creationId xmlns:a16="http://schemas.microsoft.com/office/drawing/2014/main" id="{7C20A660-92A5-D4D1-C139-531AAC60AE76}"/>
              </a:ext>
            </a:extLst>
          </p:cNvPr>
          <p:cNvSpPr txBox="1"/>
          <p:nvPr/>
        </p:nvSpPr>
        <p:spPr>
          <a:xfrm>
            <a:off x="7222683" y="2130202"/>
            <a:ext cx="2588735" cy="236907"/>
          </a:xfrm>
          <a:prstGeom prst="rect">
            <a:avLst/>
          </a:prstGeom>
          <a:noFill/>
        </p:spPr>
        <p:txBody>
          <a:bodyPr wrap="square" rtlCol="0">
            <a:spAutoFit/>
          </a:bodyPr>
          <a:lstStyle/>
          <a:p>
            <a:pPr algn="just"/>
            <a:r>
              <a:rPr lang="ja-JP" altLang="en-US" sz="900">
                <a:latin typeface="+mn-ea"/>
              </a:rPr>
              <a:t>対象商品例：</a:t>
            </a:r>
            <a:r>
              <a:rPr lang="en-US" altLang="ja-JP" sz="900">
                <a:latin typeface="+mn-ea"/>
              </a:rPr>
              <a:t> </a:t>
            </a:r>
            <a:r>
              <a:rPr lang="en-US" altLang="ja-JP" sz="900" err="1">
                <a:latin typeface="+mn-ea"/>
              </a:rPr>
              <a:t>commpost</a:t>
            </a:r>
            <a:r>
              <a:rPr lang="ja-JP" altLang="en-US" sz="900">
                <a:latin typeface="+mn-ea"/>
              </a:rPr>
              <a:t>　</a:t>
            </a:r>
            <a:r>
              <a:rPr lang="en-US" altLang="ja-JP" sz="900">
                <a:latin typeface="+mn-ea"/>
              </a:rPr>
              <a:t>MULTIPURPOSE BAG </a:t>
            </a:r>
            <a:endParaRPr lang="ja-JP" altLang="en-US" sz="900">
              <a:latin typeface="+mn-ea"/>
            </a:endParaRPr>
          </a:p>
        </p:txBody>
      </p:sp>
      <p:sp>
        <p:nvSpPr>
          <p:cNvPr id="8" name="正方形/長方形 7">
            <a:extLst>
              <a:ext uri="{FF2B5EF4-FFF2-40B4-BE49-F238E27FC236}">
                <a16:creationId xmlns:a16="http://schemas.microsoft.com/office/drawing/2014/main" id="{F59196CC-B33A-4709-8759-14F322074233}"/>
              </a:ext>
            </a:extLst>
          </p:cNvPr>
          <p:cNvSpPr/>
          <p:nvPr/>
        </p:nvSpPr>
        <p:spPr>
          <a:xfrm>
            <a:off x="117084" y="748777"/>
            <a:ext cx="9556305" cy="1740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屋内, テーブル, 座る, 男 が含まれている画像&#10;&#10;AI によって生成されたコンテンツは間違っている可能性があります。">
            <a:extLst>
              <a:ext uri="{FF2B5EF4-FFF2-40B4-BE49-F238E27FC236}">
                <a16:creationId xmlns:a16="http://schemas.microsoft.com/office/drawing/2014/main" id="{C0E24EC2-3AA7-1646-7F45-DEE5505FC930}"/>
              </a:ext>
            </a:extLst>
          </p:cNvPr>
          <p:cNvPicPr>
            <a:picLocks noChangeAspect="1"/>
          </p:cNvPicPr>
          <p:nvPr/>
        </p:nvPicPr>
        <p:blipFill>
          <a:blip r:embed="rId5" cstate="print">
            <a:extLst>
              <a:ext uri="{28A0092B-C50C-407E-A947-70E740481C1C}">
                <a14:useLocalDpi xmlns:a14="http://schemas.microsoft.com/office/drawing/2010/main"/>
              </a:ext>
            </a:extLst>
          </a:blip>
          <a:srcRect t="8073" b="19195"/>
          <a:stretch/>
        </p:blipFill>
        <p:spPr>
          <a:xfrm>
            <a:off x="5827558" y="817795"/>
            <a:ext cx="1422724" cy="1379688"/>
          </a:xfrm>
          <a:prstGeom prst="rect">
            <a:avLst/>
          </a:prstGeom>
        </p:spPr>
      </p:pic>
    </p:spTree>
    <p:extLst>
      <p:ext uri="{BB962C8B-B14F-4D97-AF65-F5344CB8AC3E}">
        <p14:creationId xmlns:p14="http://schemas.microsoft.com/office/powerpoint/2010/main" val="328639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7246B-1D7E-8680-E9B8-DB9051AC54D9}"/>
            </a:ext>
          </a:extLst>
        </p:cNvPr>
        <p:cNvGrpSpPr/>
        <p:nvPr/>
      </p:nvGrpSpPr>
      <p:grpSpPr>
        <a:xfrm>
          <a:off x="0" y="0"/>
          <a:ext cx="0" cy="0"/>
          <a:chOff x="0" y="0"/>
          <a:chExt cx="0" cy="0"/>
        </a:xfrm>
      </p:grpSpPr>
      <p:sp>
        <p:nvSpPr>
          <p:cNvPr id="4" name="Rectangle 66">
            <a:extLst>
              <a:ext uri="{FF2B5EF4-FFF2-40B4-BE49-F238E27FC236}">
                <a16:creationId xmlns:a16="http://schemas.microsoft.com/office/drawing/2014/main" id="{5F859A7A-CA46-23CF-95DA-59F0798DCA39}"/>
              </a:ext>
            </a:extLst>
          </p:cNvPr>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エイチ・ツー・オー リテイリング株式会社</a:t>
            </a:r>
            <a:endParaRPr lang="ja-JP" altLang="en-US" sz="2800" kern="0">
              <a:solidFill>
                <a:schemeClr val="bg1"/>
              </a:solidFill>
              <a:latin typeface="Arial"/>
              <a:ea typeface="ＭＳ Ｐゴシック"/>
            </a:endParaRPr>
          </a:p>
        </p:txBody>
      </p:sp>
      <p:sp>
        <p:nvSpPr>
          <p:cNvPr id="17" name="正方形/長方形 16">
            <a:extLst>
              <a:ext uri="{FF2B5EF4-FFF2-40B4-BE49-F238E27FC236}">
                <a16:creationId xmlns:a16="http://schemas.microsoft.com/office/drawing/2014/main" id="{34C9E3D3-FC28-1540-419C-CF2E0DE2DE06}"/>
              </a:ext>
            </a:extLst>
          </p:cNvPr>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a:extLst>
              <a:ext uri="{FF2B5EF4-FFF2-40B4-BE49-F238E27FC236}">
                <a16:creationId xmlns:a16="http://schemas.microsoft.com/office/drawing/2014/main" id="{C479E481-3423-C7A7-37C7-C55AAB66BE9C}"/>
              </a:ext>
            </a:extLst>
          </p:cNvPr>
          <p:cNvSpPr txBox="1">
            <a:spLocks/>
          </p:cNvSpPr>
          <p:nvPr/>
        </p:nvSpPr>
        <p:spPr>
          <a:xfrm>
            <a:off x="95953" y="789827"/>
            <a:ext cx="8293448"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n-ea"/>
              </a:rPr>
              <a:t>○エイチ・ツー・オー リテイリング株式会社では、</a:t>
            </a:r>
            <a:r>
              <a:rPr lang="ja-JP" altLang="ja-JP" sz="1600">
                <a:latin typeface="+mn-ea"/>
              </a:rPr>
              <a:t>近畿地方等で生産された野菜・果物が並ぶ地産地消コーナー「おひさん市」で取り扱う農作物</a:t>
            </a:r>
            <a:r>
              <a:rPr lang="ja-JP" altLang="en-US" sz="1600">
                <a:latin typeface="+mn-ea"/>
              </a:rPr>
              <a:t>を対象に、大阪府内</a:t>
            </a:r>
            <a:r>
              <a:rPr lang="en-US" altLang="ja-JP" sz="1600">
                <a:latin typeface="+mn-ea"/>
              </a:rPr>
              <a:t>3</a:t>
            </a:r>
            <a:r>
              <a:rPr lang="ja-JP" altLang="en-US" sz="1600">
                <a:latin typeface="+mn-ea"/>
              </a:rPr>
              <a:t>店舗で実施</a:t>
            </a:r>
            <a:endParaRPr lang="en-US" altLang="ja-JP" sz="1600">
              <a:latin typeface="+mn-ea"/>
            </a:endParaRPr>
          </a:p>
          <a:p>
            <a:pPr marL="0" indent="0">
              <a:buNone/>
            </a:pPr>
            <a:r>
              <a:rPr lang="ja-JP" altLang="en-US" sz="1600">
                <a:latin typeface="+mn-ea"/>
              </a:rPr>
              <a:t>〇天候不順による地場生産者の出荷量不足等により、「おひさん市」の売上減少となった店舗</a:t>
            </a:r>
            <a:endParaRPr lang="en-US" altLang="ja-JP" sz="1600">
              <a:latin typeface="+mn-ea"/>
            </a:endParaRPr>
          </a:p>
          <a:p>
            <a:pPr marL="0" indent="0">
              <a:buNone/>
            </a:pPr>
            <a:r>
              <a:rPr lang="ja-JP" altLang="en-US" sz="1600">
                <a:latin typeface="+mn-ea"/>
              </a:rPr>
              <a:t>　１店舗以外は、「おひさん市」全体の前年同期比を大きく上回るとともに、実施各店舗全体の</a:t>
            </a:r>
            <a:endParaRPr lang="en-US" altLang="ja-JP" sz="1600">
              <a:latin typeface="+mn-ea"/>
            </a:endParaRPr>
          </a:p>
          <a:p>
            <a:pPr marL="0" indent="0">
              <a:buNone/>
            </a:pPr>
            <a:r>
              <a:rPr lang="ja-JP" altLang="en-US" sz="1600">
                <a:latin typeface="+mn-ea"/>
              </a:rPr>
              <a:t>　売上前年比と比較しても高く、地産地消商品の購入傾向が高かまっていることが伺える</a:t>
            </a:r>
            <a:endParaRPr lang="en-US" altLang="ja-JP" sz="1600">
              <a:latin typeface="+mn-ea"/>
            </a:endParaRPr>
          </a:p>
        </p:txBody>
      </p:sp>
      <p:sp>
        <p:nvSpPr>
          <p:cNvPr id="23" name="コンテンツ プレースホルダー 7">
            <a:extLst>
              <a:ext uri="{FF2B5EF4-FFF2-40B4-BE49-F238E27FC236}">
                <a16:creationId xmlns:a16="http://schemas.microsoft.com/office/drawing/2014/main" id="{3460CA3B-0378-F0B4-AB36-73F04D2491D1}"/>
              </a:ext>
            </a:extLst>
          </p:cNvPr>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a:extLst>
              <a:ext uri="{FF2B5EF4-FFF2-40B4-BE49-F238E27FC236}">
                <a16:creationId xmlns:a16="http://schemas.microsoft.com/office/drawing/2014/main" id="{4606D5BF-4000-8342-A553-CCEA33D729F9}"/>
              </a:ext>
            </a:extLst>
          </p:cNvPr>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0DDF98DA-6904-A5AE-A32F-9F6D9B580CE3}"/>
              </a:ext>
            </a:extLst>
          </p:cNvPr>
          <p:cNvSpPr/>
          <p:nvPr/>
        </p:nvSpPr>
        <p:spPr>
          <a:xfrm>
            <a:off x="121701" y="2534173"/>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r>
              <a:rPr lang="ja-JP" altLang="en-US" sz="1800" b="1">
                <a:solidFill>
                  <a:sysClr val="windowText" lastClr="000000"/>
                </a:solidFill>
                <a:latin typeface="+mj-ea"/>
                <a:ea typeface="+mj-ea"/>
              </a:rPr>
              <a:t>→事業実施３店舗の 「 おひさん市 」 の売上は 、 前年同期の </a:t>
            </a:r>
            <a:r>
              <a:rPr lang="en-US" altLang="ja-JP" sz="1800" b="1">
                <a:solidFill>
                  <a:sysClr val="windowText" lastClr="000000"/>
                </a:solidFill>
                <a:latin typeface="+mj-ea"/>
                <a:ea typeface="+mj-ea"/>
              </a:rPr>
              <a:t>18. 5 %</a:t>
            </a:r>
            <a:r>
              <a:rPr lang="ja-JP" altLang="en-US" sz="1800" b="1">
                <a:solidFill>
                  <a:sysClr val="windowText" lastClr="000000"/>
                </a:solidFill>
                <a:latin typeface="+mj-ea"/>
                <a:ea typeface="+mj-ea"/>
              </a:rPr>
              <a:t>増 。地産地消商品の購入傾向が高かまる中で、ポイント付与がより一層の購入促進に寄与している。</a:t>
            </a:r>
          </a:p>
        </p:txBody>
      </p:sp>
      <p:sp>
        <p:nvSpPr>
          <p:cNvPr id="15" name="タイトル 1">
            <a:extLst>
              <a:ext uri="{FF2B5EF4-FFF2-40B4-BE49-F238E27FC236}">
                <a16:creationId xmlns:a16="http://schemas.microsoft.com/office/drawing/2014/main" id="{B94225CD-21E1-6041-78A4-637F457D2E23}"/>
              </a:ext>
            </a:extLst>
          </p:cNvPr>
          <p:cNvSpPr txBox="1">
            <a:spLocks/>
          </p:cNvSpPr>
          <p:nvPr/>
        </p:nvSpPr>
        <p:spPr>
          <a:xfrm>
            <a:off x="1596905"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CFCDA9FE-F39F-4A50-38C2-0F7A5FE6BF59}"/>
              </a:ext>
            </a:extLst>
          </p:cNvPr>
          <p:cNvSpPr txBox="1">
            <a:spLocks/>
          </p:cNvSpPr>
          <p:nvPr/>
        </p:nvSpPr>
        <p:spPr>
          <a:xfrm>
            <a:off x="6273530"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DC8BF3C-8EFE-0AC7-A0CF-35C5E45F6090}"/>
              </a:ext>
            </a:extLst>
          </p:cNvPr>
          <p:cNvSpPr txBox="1">
            <a:spLocks/>
          </p:cNvSpPr>
          <p:nvPr/>
        </p:nvSpPr>
        <p:spPr>
          <a:xfrm>
            <a:off x="5061177" y="5031282"/>
            <a:ext cx="4723874"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400">
                <a:latin typeface="+mj-ea"/>
                <a:ea typeface="+mj-ea"/>
              </a:rPr>
              <a:t>・</a:t>
            </a:r>
          </a:p>
        </p:txBody>
      </p:sp>
      <p:sp>
        <p:nvSpPr>
          <p:cNvPr id="8" name="正方形/長方形 7">
            <a:extLst>
              <a:ext uri="{FF2B5EF4-FFF2-40B4-BE49-F238E27FC236}">
                <a16:creationId xmlns:a16="http://schemas.microsoft.com/office/drawing/2014/main" id="{460F93F8-A422-98AC-771B-8E1A1A0180CB}"/>
              </a:ext>
            </a:extLst>
          </p:cNvPr>
          <p:cNvSpPr/>
          <p:nvPr/>
        </p:nvSpPr>
        <p:spPr>
          <a:xfrm>
            <a:off x="117084" y="748777"/>
            <a:ext cx="9556305" cy="1607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QR コード&#10;&#10;中程度の精度で自動的に生成された説明">
            <a:extLst>
              <a:ext uri="{FF2B5EF4-FFF2-40B4-BE49-F238E27FC236}">
                <a16:creationId xmlns:a16="http://schemas.microsoft.com/office/drawing/2014/main" id="{A3E8BC88-8128-D5DB-9965-EF24678C8A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317750" y="996699"/>
            <a:ext cx="1467714" cy="1101088"/>
          </a:xfrm>
          <a:prstGeom prst="rect">
            <a:avLst/>
          </a:prstGeom>
          <a:noFill/>
          <a:ln>
            <a:noFill/>
          </a:ln>
        </p:spPr>
      </p:pic>
      <p:graphicFrame>
        <p:nvGraphicFramePr>
          <p:cNvPr id="5" name="グラフ 4">
            <a:extLst>
              <a:ext uri="{FF2B5EF4-FFF2-40B4-BE49-F238E27FC236}">
                <a16:creationId xmlns:a16="http://schemas.microsoft.com/office/drawing/2014/main" id="{E0B17FD1-68DE-2CC4-10E9-2F0F1D877D79}"/>
              </a:ext>
            </a:extLst>
          </p:cNvPr>
          <p:cNvGraphicFramePr>
            <a:graphicFrameLocks/>
          </p:cNvGraphicFramePr>
          <p:nvPr>
            <p:extLst>
              <p:ext uri="{D42A27DB-BD31-4B8C-83A1-F6EECF244321}">
                <p14:modId xmlns:p14="http://schemas.microsoft.com/office/powerpoint/2010/main" val="498533154"/>
              </p:ext>
            </p:extLst>
          </p:nvPr>
        </p:nvGraphicFramePr>
        <p:xfrm>
          <a:off x="390586" y="4173030"/>
          <a:ext cx="1872129" cy="19374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a16="http://schemas.microsoft.com/office/drawing/2014/main" id="{DD641483-9B5C-6727-4A11-CF262300D134}"/>
              </a:ext>
            </a:extLst>
          </p:cNvPr>
          <p:cNvGraphicFramePr>
            <a:graphicFrameLocks/>
          </p:cNvGraphicFramePr>
          <p:nvPr>
            <p:extLst>
              <p:ext uri="{D42A27DB-BD31-4B8C-83A1-F6EECF244321}">
                <p14:modId xmlns:p14="http://schemas.microsoft.com/office/powerpoint/2010/main" val="3724139555"/>
              </p:ext>
            </p:extLst>
          </p:nvPr>
        </p:nvGraphicFramePr>
        <p:xfrm>
          <a:off x="2445379" y="4214313"/>
          <a:ext cx="2535926" cy="1813080"/>
        </p:xfrm>
        <a:graphic>
          <a:graphicData uri="http://schemas.openxmlformats.org/drawingml/2006/chart">
            <c:chart xmlns:c="http://schemas.openxmlformats.org/drawingml/2006/chart" xmlns:r="http://schemas.openxmlformats.org/officeDocument/2006/relationships" r:id="rId5"/>
          </a:graphicData>
        </a:graphic>
      </p:graphicFrame>
      <p:sp>
        <p:nvSpPr>
          <p:cNvPr id="7" name="コンテンツ プレースホルダー 7">
            <a:extLst>
              <a:ext uri="{FF2B5EF4-FFF2-40B4-BE49-F238E27FC236}">
                <a16:creationId xmlns:a16="http://schemas.microsoft.com/office/drawing/2014/main" id="{11E212DC-2364-FBD3-8B90-104303642FF9}"/>
              </a:ext>
            </a:extLst>
          </p:cNvPr>
          <p:cNvSpPr txBox="1">
            <a:spLocks/>
          </p:cNvSpPr>
          <p:nvPr/>
        </p:nvSpPr>
        <p:spPr>
          <a:xfrm>
            <a:off x="586244" y="3863290"/>
            <a:ext cx="4056888" cy="27813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ja-JP" altLang="en-US" sz="1000">
                <a:latin typeface="+mj-ea"/>
                <a:ea typeface="+mj-ea"/>
              </a:rPr>
              <a:t>地産地消コーナー「おひさん市」の売上高の変化　（前年同期間＝</a:t>
            </a:r>
            <a:r>
              <a:rPr lang="en-US" altLang="ja-JP" sz="1000">
                <a:latin typeface="+mj-ea"/>
                <a:ea typeface="+mj-ea"/>
              </a:rPr>
              <a:t>100</a:t>
            </a:r>
            <a:r>
              <a:rPr lang="ja-JP" altLang="en-US" sz="1000">
                <a:latin typeface="+mj-ea"/>
                <a:ea typeface="+mj-ea"/>
              </a:rPr>
              <a:t>）</a:t>
            </a:r>
          </a:p>
        </p:txBody>
      </p:sp>
      <p:sp>
        <p:nvSpPr>
          <p:cNvPr id="3" name="コンテンツ プレースホルダー 7">
            <a:extLst>
              <a:ext uri="{FF2B5EF4-FFF2-40B4-BE49-F238E27FC236}">
                <a16:creationId xmlns:a16="http://schemas.microsoft.com/office/drawing/2014/main" id="{017C086E-857D-ECBB-563A-D1F4ABDC1A6D}"/>
              </a:ext>
            </a:extLst>
          </p:cNvPr>
          <p:cNvSpPr txBox="1">
            <a:spLocks/>
          </p:cNvSpPr>
          <p:nvPr/>
        </p:nvSpPr>
        <p:spPr>
          <a:xfrm>
            <a:off x="5659541" y="5198311"/>
            <a:ext cx="3814509"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dirty="0">
                <a:latin typeface="+mj-ea"/>
                <a:ea typeface="+mj-ea"/>
              </a:rPr>
              <a:t>・ポイント対象の地産地消の農産物と、ポイント対象以外の農産物の平均輸送距離を比較し、流通距離が短くなることで削減される</a:t>
            </a:r>
            <a:r>
              <a:rPr lang="en-US" altLang="ja-JP" sz="1400" dirty="0">
                <a:latin typeface="+mj-ea"/>
                <a:ea typeface="+mj-ea"/>
              </a:rPr>
              <a:t>CO2</a:t>
            </a:r>
            <a:r>
              <a:rPr lang="ja-JP" altLang="en-US" sz="1400" dirty="0">
                <a:latin typeface="+mj-ea"/>
                <a:ea typeface="+mj-ea"/>
              </a:rPr>
              <a:t>排出量を算出した</a:t>
            </a:r>
            <a:endParaRPr lang="en-US" altLang="ja-JP" sz="1400" dirty="0">
              <a:latin typeface="+mj-ea"/>
              <a:ea typeface="+mj-ea"/>
            </a:endParaRPr>
          </a:p>
        </p:txBody>
      </p:sp>
      <p:sp>
        <p:nvSpPr>
          <p:cNvPr id="9" name="コンテンツ プレースホルダー 7">
            <a:extLst>
              <a:ext uri="{FF2B5EF4-FFF2-40B4-BE49-F238E27FC236}">
                <a16:creationId xmlns:a16="http://schemas.microsoft.com/office/drawing/2014/main" id="{6D5CA2EB-372B-A35E-40A5-51B65BDB1B69}"/>
              </a:ext>
            </a:extLst>
          </p:cNvPr>
          <p:cNvSpPr txBox="1">
            <a:spLocks/>
          </p:cNvSpPr>
          <p:nvPr/>
        </p:nvSpPr>
        <p:spPr>
          <a:xfrm>
            <a:off x="5461255" y="4255466"/>
            <a:ext cx="3902540" cy="66728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dirty="0">
                <a:solidFill>
                  <a:srgbClr val="002060"/>
                </a:solidFill>
                <a:latin typeface="+mj-ea"/>
                <a:ea typeface="+mj-ea"/>
              </a:rPr>
              <a:t>約　</a:t>
            </a:r>
            <a:r>
              <a:rPr lang="en-US" altLang="ja-JP" sz="4400" b="1" dirty="0">
                <a:solidFill>
                  <a:srgbClr val="002060"/>
                </a:solidFill>
                <a:latin typeface="+mj-ea"/>
                <a:ea typeface="+mj-ea"/>
              </a:rPr>
              <a:t>2 </a:t>
            </a:r>
            <a:r>
              <a:rPr lang="ja-JP" altLang="en-US" sz="2800" b="1" dirty="0">
                <a:solidFill>
                  <a:srgbClr val="002060"/>
                </a:solidFill>
                <a:latin typeface="+mj-ea"/>
                <a:ea typeface="+mj-ea"/>
              </a:rPr>
              <a:t>ｔ</a:t>
            </a:r>
            <a:r>
              <a:rPr lang="en-US" altLang="ja-JP" sz="2800" b="1" dirty="0">
                <a:solidFill>
                  <a:srgbClr val="002060"/>
                </a:solidFill>
                <a:latin typeface="+mj-ea"/>
                <a:ea typeface="+mj-ea"/>
              </a:rPr>
              <a:t>-CO2</a:t>
            </a:r>
          </a:p>
        </p:txBody>
      </p:sp>
    </p:spTree>
    <p:extLst>
      <p:ext uri="{BB962C8B-B14F-4D97-AF65-F5344CB8AC3E}">
        <p14:creationId xmlns:p14="http://schemas.microsoft.com/office/powerpoint/2010/main" val="390289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dirty="0">
                <a:solidFill>
                  <a:schemeClr val="bg1"/>
                </a:solidFill>
              </a:rPr>
              <a:t>取組効果　ー　</a:t>
            </a:r>
            <a:r>
              <a:rPr lang="en-US" altLang="ja-JP" sz="2800" dirty="0">
                <a:solidFill>
                  <a:schemeClr val="bg1"/>
                </a:solidFill>
              </a:rPr>
              <a:t>JA</a:t>
            </a:r>
            <a:r>
              <a:rPr lang="ja-JP" altLang="en-US" sz="2800" dirty="0">
                <a:solidFill>
                  <a:schemeClr val="bg1"/>
                </a:solidFill>
              </a:rPr>
              <a:t>全農</a:t>
            </a:r>
            <a:r>
              <a:rPr lang="en-US" altLang="ja-JP" sz="2800" dirty="0">
                <a:solidFill>
                  <a:schemeClr val="bg1"/>
                </a:solidFill>
              </a:rPr>
              <a:t>A</a:t>
            </a:r>
            <a:r>
              <a:rPr lang="ja-JP" altLang="en-US" sz="2800" dirty="0">
                <a:solidFill>
                  <a:schemeClr val="bg1"/>
                </a:solidFill>
              </a:rPr>
              <a:t>コープ株式会社</a:t>
            </a:r>
            <a:endParaRPr lang="ja-JP" altLang="en-US" sz="2800" kern="0" dirty="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25661" y="725863"/>
            <a:ext cx="8019543" cy="2002479"/>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dirty="0">
                <a:latin typeface="+mn-ea"/>
              </a:rPr>
              <a:t>○</a:t>
            </a:r>
            <a:r>
              <a:rPr lang="en-US" altLang="ja-JP" sz="1600" dirty="0">
                <a:latin typeface="+mn-ea"/>
              </a:rPr>
              <a:t>JA</a:t>
            </a:r>
            <a:r>
              <a:rPr lang="ja-JP" altLang="en-US" sz="1600" dirty="0">
                <a:latin typeface="+mn-ea"/>
              </a:rPr>
              <a:t>全農</a:t>
            </a:r>
            <a:r>
              <a:rPr lang="en-US" altLang="ja-JP" sz="1600" dirty="0">
                <a:latin typeface="+mn-ea"/>
              </a:rPr>
              <a:t>A</a:t>
            </a:r>
            <a:r>
              <a:rPr lang="ja-JP" altLang="en-US" sz="1600">
                <a:latin typeface="+mn-ea"/>
              </a:rPr>
              <a:t>コープ株式会社で</a:t>
            </a:r>
            <a:r>
              <a:rPr lang="ja-JP" altLang="en-US" sz="1600" dirty="0">
                <a:latin typeface="+mn-ea"/>
              </a:rPr>
              <a:t>は、地域の農家を中心に大阪府内で栽培された農作物や加工品を対象に、交野市内の「 </a:t>
            </a:r>
            <a:r>
              <a:rPr lang="en-US" altLang="ja-JP" sz="1600" dirty="0">
                <a:latin typeface="+mn-ea"/>
              </a:rPr>
              <a:t>JA</a:t>
            </a:r>
            <a:r>
              <a:rPr lang="ja-JP" altLang="en-US" sz="1600" dirty="0">
                <a:latin typeface="+mn-ea"/>
              </a:rPr>
              <a:t>ファーマーズプチ 星田店」１店舗で実施</a:t>
            </a:r>
            <a:endParaRPr lang="en-US" altLang="ja-JP" sz="1600" dirty="0">
              <a:latin typeface="+mn-ea"/>
            </a:endParaRPr>
          </a:p>
          <a:p>
            <a:pPr marL="177800" indent="-177800">
              <a:buNone/>
            </a:pPr>
            <a:r>
              <a:rPr lang="ja-JP" altLang="en-US" sz="1600" dirty="0">
                <a:latin typeface="+mn-ea"/>
              </a:rPr>
              <a:t>○対象商品は店舗入り口すぐの「生産者直売所」コーナーで、継続的に販売されており以前から来店者にも人気である</a:t>
            </a:r>
            <a:endParaRPr lang="en-US" altLang="ja-JP" sz="1600" dirty="0">
              <a:latin typeface="+mn-ea"/>
            </a:endParaRPr>
          </a:p>
          <a:p>
            <a:pPr marL="177800" indent="-177800">
              <a:buNone/>
            </a:pPr>
            <a:r>
              <a:rPr lang="ja-JP" altLang="en-US" sz="1600" dirty="0">
                <a:latin typeface="+mn-ea"/>
              </a:rPr>
              <a:t>○農産部門全体は前年同期間比で販売点数は若干減少しているが、ポイント対象商品である生産者直売農産物の販売点数は微増しており、ポイント付与が販売促進の一助になったとも推測される</a:t>
            </a:r>
            <a:endParaRPr lang="en-US" altLang="ja-JP" sz="1600" dirty="0">
              <a:latin typeface="+mn-ea"/>
            </a:endParaRPr>
          </a:p>
          <a:p>
            <a:pPr marL="177800" indent="-177800">
              <a:buNone/>
            </a:pPr>
            <a:endParaRPr lang="en-US" altLang="ja-JP" sz="1600" dirty="0">
              <a:latin typeface="+mn-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3" y="2853827"/>
            <a:ext cx="9366250" cy="752574"/>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→農産部門全体の販売点数が昨年度比でやや減少する中、生産者直売農産物の販売点数が微増。地産地消商品への購買選択が進んでいることが推察される</a:t>
            </a:r>
            <a:endParaRPr lang="en-US" altLang="ja-JP" sz="1800" b="1">
              <a:solidFill>
                <a:sysClr val="windowText" lastClr="000000"/>
              </a:solidFill>
              <a:latin typeface="+mj-ea"/>
              <a:ea typeface="+mj-ea"/>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488310" y="3829212"/>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95678" y="3851064"/>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97A58BCD-1A13-69FF-54D6-2B06C92E71AF}"/>
              </a:ext>
            </a:extLst>
          </p:cNvPr>
          <p:cNvSpPr txBox="1">
            <a:spLocks/>
          </p:cNvSpPr>
          <p:nvPr/>
        </p:nvSpPr>
        <p:spPr>
          <a:xfrm>
            <a:off x="5659541" y="5425334"/>
            <a:ext cx="3814509" cy="125653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400">
                <a:latin typeface="+mj-ea"/>
                <a:ea typeface="+mj-ea"/>
              </a:rPr>
              <a:t>・ポイント対象の地産地消の農産物と、ポイント対象以外の農産物の平均輸送距離を比較し、流通距離が短くなることで削減される</a:t>
            </a:r>
            <a:r>
              <a:rPr lang="en-US" altLang="ja-JP" sz="1400">
                <a:latin typeface="+mj-ea"/>
                <a:ea typeface="+mj-ea"/>
              </a:rPr>
              <a:t>CO2</a:t>
            </a:r>
            <a:r>
              <a:rPr lang="ja-JP" altLang="en-US" sz="1400">
                <a:latin typeface="+mj-ea"/>
                <a:ea typeface="+mj-ea"/>
              </a:rPr>
              <a:t>排出量を算出した</a:t>
            </a:r>
            <a:endParaRPr lang="en-US" altLang="ja-JP" sz="1400">
              <a:latin typeface="+mj-ea"/>
              <a:ea typeface="+mj-ea"/>
            </a:endParaRPr>
          </a:p>
        </p:txBody>
      </p:sp>
      <p:sp>
        <p:nvSpPr>
          <p:cNvPr id="28" name="コンテンツ プレースホルダー 7">
            <a:extLst>
              <a:ext uri="{FF2B5EF4-FFF2-40B4-BE49-F238E27FC236}">
                <a16:creationId xmlns:a16="http://schemas.microsoft.com/office/drawing/2014/main" id="{6E1C5B57-161A-FABE-1E10-B1FA07C0B00C}"/>
              </a:ext>
            </a:extLst>
          </p:cNvPr>
          <p:cNvSpPr txBox="1">
            <a:spLocks/>
          </p:cNvSpPr>
          <p:nvPr/>
        </p:nvSpPr>
        <p:spPr>
          <a:xfrm>
            <a:off x="5461255" y="4462554"/>
            <a:ext cx="3902540" cy="667281"/>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dirty="0">
                <a:solidFill>
                  <a:srgbClr val="002060"/>
                </a:solidFill>
                <a:latin typeface="+mj-ea"/>
                <a:ea typeface="+mj-ea"/>
              </a:rPr>
              <a:t>約　</a:t>
            </a:r>
            <a:r>
              <a:rPr lang="ja-JP" altLang="en-US" sz="4400" b="1" dirty="0">
                <a:solidFill>
                  <a:srgbClr val="002060"/>
                </a:solidFill>
                <a:latin typeface="+mj-ea"/>
                <a:ea typeface="+mj-ea"/>
              </a:rPr>
              <a:t>　</a:t>
            </a:r>
            <a:r>
              <a:rPr lang="en-US" altLang="ja-JP" sz="4400" b="1" dirty="0">
                <a:solidFill>
                  <a:srgbClr val="002060"/>
                </a:solidFill>
                <a:latin typeface="+mj-ea"/>
                <a:ea typeface="+mj-ea"/>
              </a:rPr>
              <a:t> </a:t>
            </a:r>
            <a:r>
              <a:rPr lang="ja-JP" altLang="en-US" sz="2800" b="1" dirty="0">
                <a:solidFill>
                  <a:srgbClr val="002060"/>
                </a:solidFill>
                <a:latin typeface="+mj-ea"/>
                <a:ea typeface="+mj-ea"/>
              </a:rPr>
              <a:t>ｔ</a:t>
            </a:r>
            <a:r>
              <a:rPr lang="en-US" altLang="ja-JP" sz="2800" b="1" dirty="0">
                <a:solidFill>
                  <a:srgbClr val="002060"/>
                </a:solidFill>
                <a:latin typeface="+mj-ea"/>
                <a:ea typeface="+mj-ea"/>
              </a:rPr>
              <a:t>-CO2</a:t>
            </a:r>
          </a:p>
        </p:txBody>
      </p:sp>
      <p:sp>
        <p:nvSpPr>
          <p:cNvPr id="19" name="正方形/長方形 18">
            <a:extLst>
              <a:ext uri="{FF2B5EF4-FFF2-40B4-BE49-F238E27FC236}">
                <a16:creationId xmlns:a16="http://schemas.microsoft.com/office/drawing/2014/main" id="{E0CD6C6F-B664-4933-B58B-5B782CA5C90F}"/>
              </a:ext>
            </a:extLst>
          </p:cNvPr>
          <p:cNvSpPr/>
          <p:nvPr/>
        </p:nvSpPr>
        <p:spPr>
          <a:xfrm>
            <a:off x="117084" y="694764"/>
            <a:ext cx="9667967" cy="2077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316ACA87-5EC8-4CE3-52FC-2869D786B74F}"/>
              </a:ext>
            </a:extLst>
          </p:cNvPr>
          <p:cNvPicPr>
            <a:picLocks noChangeAspect="1"/>
          </p:cNvPicPr>
          <p:nvPr/>
        </p:nvPicPr>
        <p:blipFill>
          <a:blip r:embed="rId3"/>
          <a:stretch>
            <a:fillRect/>
          </a:stretch>
        </p:blipFill>
        <p:spPr>
          <a:xfrm>
            <a:off x="634857" y="4403485"/>
            <a:ext cx="3845043" cy="2186943"/>
          </a:xfrm>
          <a:prstGeom prst="rect">
            <a:avLst/>
          </a:prstGeom>
        </p:spPr>
      </p:pic>
      <p:pic>
        <p:nvPicPr>
          <p:cNvPr id="7" name="図 6" descr="屋内, ボックス, カウンター, テーブル が含まれている画像&#10;&#10;AI によって生成されたコンテンツは間違っている可能性があります。">
            <a:extLst>
              <a:ext uri="{FF2B5EF4-FFF2-40B4-BE49-F238E27FC236}">
                <a16:creationId xmlns:a16="http://schemas.microsoft.com/office/drawing/2014/main" id="{59B348C8-ADD5-578E-94D6-D6278D3FC9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9172" y="788435"/>
            <a:ext cx="1431912" cy="1906040"/>
          </a:xfrm>
          <a:prstGeom prst="rect">
            <a:avLst/>
          </a:prstGeom>
        </p:spPr>
      </p:pic>
      <p:sp>
        <p:nvSpPr>
          <p:cNvPr id="2" name="テキスト ボックス 1">
            <a:extLst>
              <a:ext uri="{FF2B5EF4-FFF2-40B4-BE49-F238E27FC236}">
                <a16:creationId xmlns:a16="http://schemas.microsoft.com/office/drawing/2014/main" id="{AD971EF9-AD8A-CD33-C509-1A89E7E9E877}"/>
              </a:ext>
            </a:extLst>
          </p:cNvPr>
          <p:cNvSpPr txBox="1"/>
          <p:nvPr/>
        </p:nvSpPr>
        <p:spPr>
          <a:xfrm>
            <a:off x="5159829" y="4413104"/>
            <a:ext cx="4314221" cy="461665"/>
          </a:xfrm>
          <a:prstGeom prst="rect">
            <a:avLst/>
          </a:prstGeom>
          <a:noFill/>
          <a:ln>
            <a:solidFill>
              <a:srgbClr val="FF0000"/>
            </a:solidFill>
          </a:ln>
        </p:spPr>
        <p:txBody>
          <a:bodyPr wrap="square">
            <a:spAutoFit/>
          </a:bodyPr>
          <a:lstStyle/>
          <a:p>
            <a:r>
              <a:rPr lang="ja-JP" altLang="en-US" sz="2400" b="1">
                <a:solidFill>
                  <a:srgbClr val="FF0000"/>
                </a:solidFill>
              </a:rPr>
              <a:t>（追加データが届き次第、算定）</a:t>
            </a:r>
          </a:p>
        </p:txBody>
      </p:sp>
    </p:spTree>
    <p:extLst>
      <p:ext uri="{BB962C8B-B14F-4D97-AF65-F5344CB8AC3E}">
        <p14:creationId xmlns:p14="http://schemas.microsoft.com/office/powerpoint/2010/main" val="21115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株式会社エディオン</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33363" y="2421643"/>
            <a:ext cx="9366250"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686715" y="320782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183720" y="3211035"/>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981D0C26-ABC1-43EE-A4FD-B6228FB9B334}"/>
              </a:ext>
            </a:extLst>
          </p:cNvPr>
          <p:cNvSpPr/>
          <p:nvPr/>
        </p:nvSpPr>
        <p:spPr>
          <a:xfrm>
            <a:off x="151783" y="718960"/>
            <a:ext cx="9556305" cy="1648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タイムライン が含まれている画像&#10;&#10;自動的に生成された説明">
            <a:extLst>
              <a:ext uri="{FF2B5EF4-FFF2-40B4-BE49-F238E27FC236}">
                <a16:creationId xmlns:a16="http://schemas.microsoft.com/office/drawing/2014/main" id="{C98EAA97-2ECF-6B9F-06DC-0F63E1DCB5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7924855" y="1041616"/>
            <a:ext cx="1707704" cy="1280778"/>
          </a:xfrm>
          <a:prstGeom prst="rect">
            <a:avLst/>
          </a:prstGeom>
        </p:spPr>
      </p:pic>
      <p:pic>
        <p:nvPicPr>
          <p:cNvPr id="6" name="図 5" descr="店の上にある数種類のパンフレット&#10;&#10;中程度の精度で自動的に生成された説明">
            <a:extLst>
              <a:ext uri="{FF2B5EF4-FFF2-40B4-BE49-F238E27FC236}">
                <a16:creationId xmlns:a16="http://schemas.microsoft.com/office/drawing/2014/main" id="{98572197-FAAD-9AF9-F657-D8146F656AE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a:off x="7380271" y="807787"/>
            <a:ext cx="1046047" cy="752107"/>
          </a:xfrm>
          <a:prstGeom prst="rect">
            <a:avLst/>
          </a:prstGeom>
        </p:spPr>
      </p:pic>
      <p:sp>
        <p:nvSpPr>
          <p:cNvPr id="5" name="コンテンツ プレースホルダー 7">
            <a:extLst>
              <a:ext uri="{FF2B5EF4-FFF2-40B4-BE49-F238E27FC236}">
                <a16:creationId xmlns:a16="http://schemas.microsoft.com/office/drawing/2014/main" id="{ECF84BF4-FAAA-C615-2024-786EFC058D11}"/>
              </a:ext>
            </a:extLst>
          </p:cNvPr>
          <p:cNvSpPr txBox="1">
            <a:spLocks/>
          </p:cNvSpPr>
          <p:nvPr/>
        </p:nvSpPr>
        <p:spPr>
          <a:xfrm>
            <a:off x="74821" y="811550"/>
            <a:ext cx="7468216"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○株式会社エディオンでは、蛍光灯照明器具などに比べ使用中の電力使用量が少なく脱炭素につながる</a:t>
            </a:r>
            <a:r>
              <a:rPr lang="en-US" altLang="ja-JP" sz="1600">
                <a:latin typeface="+mj-ea"/>
                <a:ea typeface="+mj-ea"/>
              </a:rPr>
              <a:t>LED</a:t>
            </a:r>
            <a:r>
              <a:rPr lang="ja-JP" altLang="en-US" sz="1600">
                <a:latin typeface="+mj-ea"/>
                <a:ea typeface="+mj-ea"/>
              </a:rPr>
              <a:t>シーリングライトを対象に、大阪府内４７店舗で実施</a:t>
            </a:r>
            <a:endParaRPr lang="en-US" altLang="ja-JP" sz="1600">
              <a:latin typeface="+mj-ea"/>
              <a:ea typeface="+mj-ea"/>
            </a:endParaRPr>
          </a:p>
          <a:p>
            <a:pPr marL="177800" indent="-177800">
              <a:buNone/>
            </a:pPr>
            <a:r>
              <a:rPr lang="ja-JP" altLang="en-US" sz="1600">
                <a:latin typeface="+mj-ea"/>
                <a:ea typeface="+mj-ea"/>
              </a:rPr>
              <a:t>○売り場にて対象商品をポイントロゴマークでわかりやすく示し来店者に訴求を実施</a:t>
            </a:r>
            <a:endParaRPr lang="en-US" altLang="ja-JP" sz="1600">
              <a:latin typeface="+mj-ea"/>
              <a:ea typeface="+mj-ea"/>
            </a:endParaRPr>
          </a:p>
          <a:p>
            <a:pPr marL="177800" indent="-177800">
              <a:buNone/>
            </a:pPr>
            <a:r>
              <a:rPr lang="ja-JP" altLang="en-US" sz="1600">
                <a:latin typeface="+mj-ea"/>
                <a:ea typeface="+mj-ea"/>
              </a:rPr>
              <a:t>○前年同時期においても</a:t>
            </a:r>
            <a:r>
              <a:rPr lang="ja-JP" altLang="en-US" sz="1600" b="0" i="0" u="none" strike="noStrike" baseline="0">
                <a:solidFill>
                  <a:srgbClr val="000000"/>
                </a:solidFill>
                <a:latin typeface="ＭＳ Ｐゴシック" panose="020B0600070205080204" pitchFamily="50" charset="-128"/>
                <a:ea typeface="ＭＳ Ｐゴシック" panose="020B0600070205080204" pitchFamily="50" charset="-128"/>
              </a:rPr>
              <a:t>ポイント付与事業を実施し、販売点数の増加が確認されたが、今般も前年同期の９％増とポイント付与により、一定の販売促進に寄与</a:t>
            </a:r>
            <a:endParaRPr lang="en-US" altLang="ja-JP" sz="1600">
              <a:latin typeface="+mj-ea"/>
              <a:ea typeface="+mj-ea"/>
            </a:endParaRPr>
          </a:p>
        </p:txBody>
      </p:sp>
      <p:sp>
        <p:nvSpPr>
          <p:cNvPr id="7" name="四角形: 角を丸くする 6">
            <a:extLst>
              <a:ext uri="{FF2B5EF4-FFF2-40B4-BE49-F238E27FC236}">
                <a16:creationId xmlns:a16="http://schemas.microsoft.com/office/drawing/2014/main" id="{A1841698-077D-8CB1-B083-A5039615633A}"/>
              </a:ext>
            </a:extLst>
          </p:cNvPr>
          <p:cNvSpPr/>
          <p:nvPr/>
        </p:nvSpPr>
        <p:spPr>
          <a:xfrm>
            <a:off x="195071" y="2412005"/>
            <a:ext cx="9366250" cy="667281"/>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800" b="0" i="0" u="none" strike="noStrike" baseline="0">
                <a:solidFill>
                  <a:srgbClr val="000000"/>
                </a:solidFill>
                <a:latin typeface="ＭＳ Ｐゴシック" panose="020B0600070205080204" pitchFamily="50" charset="-128"/>
                <a:ea typeface="ＭＳ Ｐゴシック" panose="020B0600070205080204" pitchFamily="50" charset="-128"/>
              </a:rPr>
              <a:t>→近畿地区のポイント付与未実施店舗に比べ、大阪府内の実施店舗の前年同期比の台数増加率が１ポイントではあるが高く、ポイント付与の取組みが、販売点数の増加に寄与している。</a:t>
            </a:r>
            <a:endParaRPr kumimoji="1" lang="ja-JP" altLang="en-US" sz="1800" b="1">
              <a:solidFill>
                <a:sysClr val="windowText" lastClr="000000"/>
              </a:solidFill>
            </a:endParaRPr>
          </a:p>
        </p:txBody>
      </p:sp>
      <p:pic>
        <p:nvPicPr>
          <p:cNvPr id="8" name="グラフィックス 7">
            <a:extLst>
              <a:ext uri="{FF2B5EF4-FFF2-40B4-BE49-F238E27FC236}">
                <a16:creationId xmlns:a16="http://schemas.microsoft.com/office/drawing/2014/main" id="{ED8A9F61-AE66-2D49-9CF6-152F3F1C08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006" y="3933294"/>
            <a:ext cx="3550263" cy="2282312"/>
          </a:xfrm>
          <a:prstGeom prst="rect">
            <a:avLst/>
          </a:prstGeom>
        </p:spPr>
      </p:pic>
      <p:sp>
        <p:nvSpPr>
          <p:cNvPr id="9" name="テキスト ボックス 1">
            <a:extLst>
              <a:ext uri="{FF2B5EF4-FFF2-40B4-BE49-F238E27FC236}">
                <a16:creationId xmlns:a16="http://schemas.microsoft.com/office/drawing/2014/main" id="{C958DA8C-6947-13D0-4066-050B8E87A983}"/>
              </a:ext>
            </a:extLst>
          </p:cNvPr>
          <p:cNvSpPr txBox="1"/>
          <p:nvPr/>
        </p:nvSpPr>
        <p:spPr>
          <a:xfrm>
            <a:off x="4878196" y="5150322"/>
            <a:ext cx="4646613" cy="12926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108000" indent="-108000" algn="l"/>
            <a:r>
              <a:rPr lang="ja-JP" altLang="en-US" sz="1300" b="0" i="0" u="none" strike="noStrike" baseline="0" dirty="0">
                <a:solidFill>
                  <a:srgbClr val="000000"/>
                </a:solidFill>
                <a:latin typeface="MSPGothic"/>
              </a:rPr>
              <a:t>・住宅の照明が蛍光灯から</a:t>
            </a:r>
            <a:r>
              <a:rPr lang="en-US" altLang="ja-JP" sz="1300" b="0" i="0" u="none" strike="noStrike" baseline="0" dirty="0">
                <a:solidFill>
                  <a:srgbClr val="000000"/>
                </a:solidFill>
                <a:latin typeface="MSPGothic"/>
              </a:rPr>
              <a:t>LED</a:t>
            </a:r>
            <a:r>
              <a:rPr lang="ja-JP" altLang="en-US" sz="1300" b="0" i="0" u="none" strike="noStrike" baseline="0" dirty="0">
                <a:solidFill>
                  <a:srgbClr val="000000"/>
                </a:solidFill>
                <a:latin typeface="MSPGothic"/>
              </a:rPr>
              <a:t>に変わった効果を算出した</a:t>
            </a:r>
            <a:endParaRPr lang="en-US" altLang="ja-JP" sz="1300" b="0" i="0" u="none" strike="noStrike" baseline="0" dirty="0">
              <a:solidFill>
                <a:srgbClr val="000000"/>
              </a:solidFill>
              <a:latin typeface="MSPGothic"/>
            </a:endParaRPr>
          </a:p>
          <a:p>
            <a:pPr marL="108000" indent="-108000" algn="l"/>
            <a:r>
              <a:rPr lang="ja-JP" altLang="en-US" sz="1300" b="0" i="0" u="none" strike="noStrike" baseline="0" dirty="0">
                <a:solidFill>
                  <a:srgbClr val="000000"/>
                </a:solidFill>
                <a:latin typeface="MSPGothic"/>
              </a:rPr>
              <a:t>・ポイント対象の</a:t>
            </a:r>
            <a:r>
              <a:rPr lang="en-US" altLang="ja-JP" sz="1300" b="0" i="0" u="none" strike="noStrike" baseline="0" dirty="0">
                <a:solidFill>
                  <a:srgbClr val="000000"/>
                </a:solidFill>
                <a:latin typeface="MSPGothic"/>
              </a:rPr>
              <a:t>LED</a:t>
            </a:r>
            <a:r>
              <a:rPr lang="ja-JP" altLang="en-US" sz="1300" b="0" i="0" u="none" strike="noStrike" baseline="0" dirty="0">
                <a:solidFill>
                  <a:srgbClr val="000000"/>
                </a:solidFill>
                <a:latin typeface="MSPGothic"/>
              </a:rPr>
              <a:t>照明と従来型の照明の</a:t>
            </a:r>
            <a:r>
              <a:rPr lang="en-US" altLang="ja-JP" sz="1300" b="0" i="0" u="none" strike="noStrike" baseline="0" dirty="0">
                <a:solidFill>
                  <a:srgbClr val="000000"/>
                </a:solidFill>
                <a:latin typeface="MSPGothic"/>
              </a:rPr>
              <a:t>1</a:t>
            </a:r>
            <a:r>
              <a:rPr lang="ja-JP" altLang="en-US" sz="1300" b="0" i="0" u="none" strike="noStrike" baseline="0" dirty="0">
                <a:solidFill>
                  <a:srgbClr val="000000"/>
                </a:solidFill>
                <a:latin typeface="MSPGothic"/>
              </a:rPr>
              <a:t>台当たり年間</a:t>
            </a:r>
            <a:r>
              <a:rPr lang="en-US" altLang="ja-JP" sz="1300" b="0" i="0" u="none" strike="noStrike" baseline="0" dirty="0">
                <a:solidFill>
                  <a:srgbClr val="000000"/>
                </a:solidFill>
                <a:latin typeface="MSPGothic"/>
              </a:rPr>
              <a:t>CO2</a:t>
            </a:r>
            <a:r>
              <a:rPr lang="ja-JP" altLang="en-US" sz="1300" b="0" i="0" u="none" strike="noStrike" baseline="0" dirty="0">
                <a:solidFill>
                  <a:srgbClr val="000000"/>
                </a:solidFill>
                <a:latin typeface="MSPGothic"/>
              </a:rPr>
              <a:t>排出量に、蛍光灯から</a:t>
            </a:r>
            <a:r>
              <a:rPr lang="en-US" altLang="ja-JP" sz="1300" b="0" i="0" u="none" strike="noStrike" baseline="0" dirty="0">
                <a:solidFill>
                  <a:srgbClr val="000000"/>
                </a:solidFill>
                <a:latin typeface="MSPGothic"/>
              </a:rPr>
              <a:t>LED</a:t>
            </a:r>
            <a:r>
              <a:rPr lang="ja-JP" altLang="en-US" sz="1300" b="0" i="0" u="none" strike="noStrike" baseline="0" dirty="0">
                <a:solidFill>
                  <a:srgbClr val="000000"/>
                </a:solidFill>
                <a:latin typeface="MSPGothic"/>
              </a:rPr>
              <a:t>への変換率とポイント付与台数を乗じて</a:t>
            </a:r>
            <a:r>
              <a:rPr lang="en-US" altLang="ja-JP" sz="1300" b="0" i="0" u="none" strike="noStrike" baseline="0" dirty="0">
                <a:solidFill>
                  <a:srgbClr val="000000"/>
                </a:solidFill>
                <a:latin typeface="MSPGothic"/>
              </a:rPr>
              <a:t>CO2</a:t>
            </a:r>
            <a:r>
              <a:rPr lang="ja-JP" altLang="en-US" sz="1300" b="0" i="0" u="none" strike="noStrike" baseline="0" dirty="0">
                <a:solidFill>
                  <a:srgbClr val="000000"/>
                </a:solidFill>
                <a:latin typeface="MSPGothic"/>
              </a:rPr>
              <a:t>削減効果を算出した</a:t>
            </a:r>
          </a:p>
          <a:p>
            <a:pPr marL="108000" indent="-108000" algn="l"/>
            <a:r>
              <a:rPr lang="ja-JP" altLang="en-US" sz="1300" b="0" i="0" u="none" strike="noStrike" baseline="0" dirty="0">
                <a:solidFill>
                  <a:srgbClr val="000000"/>
                </a:solidFill>
                <a:latin typeface="MSPGothic"/>
              </a:rPr>
              <a:t>・なお、上記削減効果は、購入した機器を</a:t>
            </a:r>
            <a:r>
              <a:rPr lang="en-US" altLang="ja-JP" sz="1300" b="0" i="0" u="none" strike="noStrike" baseline="0" dirty="0">
                <a:solidFill>
                  <a:srgbClr val="000000"/>
                </a:solidFill>
                <a:latin typeface="MSPGothic"/>
              </a:rPr>
              <a:t>1</a:t>
            </a:r>
            <a:r>
              <a:rPr lang="ja-JP" altLang="en-US" sz="1300" b="0" i="0" u="none" strike="noStrike" baseline="0" dirty="0">
                <a:solidFill>
                  <a:srgbClr val="000000"/>
                </a:solidFill>
                <a:latin typeface="MSPGothic"/>
              </a:rPr>
              <a:t>年間使用した場合の削減量を示した</a:t>
            </a:r>
            <a:endParaRPr kumimoji="1" lang="ja-JP" altLang="en-US" sz="1300" dirty="0"/>
          </a:p>
        </p:txBody>
      </p:sp>
      <p:sp>
        <p:nvSpPr>
          <p:cNvPr id="10" name="コンテンツ プレースホルダー 7">
            <a:extLst>
              <a:ext uri="{FF2B5EF4-FFF2-40B4-BE49-F238E27FC236}">
                <a16:creationId xmlns:a16="http://schemas.microsoft.com/office/drawing/2014/main" id="{07902D83-716B-941C-D0CC-FEC1BA35E0FD}"/>
              </a:ext>
            </a:extLst>
          </p:cNvPr>
          <p:cNvSpPr txBox="1">
            <a:spLocks/>
          </p:cNvSpPr>
          <p:nvPr/>
        </p:nvSpPr>
        <p:spPr>
          <a:xfrm>
            <a:off x="5429001" y="4121818"/>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dirty="0">
                <a:solidFill>
                  <a:srgbClr val="002060"/>
                </a:solidFill>
                <a:latin typeface="+mj-ea"/>
                <a:ea typeface="+mj-ea"/>
              </a:rPr>
              <a:t>約　</a:t>
            </a:r>
            <a:r>
              <a:rPr lang="en-US" altLang="ja-JP" sz="4400" b="1" dirty="0">
                <a:solidFill>
                  <a:srgbClr val="002060"/>
                </a:solidFill>
                <a:latin typeface="+mj-ea"/>
                <a:ea typeface="+mj-ea"/>
              </a:rPr>
              <a:t>21.2</a:t>
            </a:r>
            <a:r>
              <a:rPr lang="ja-JP" altLang="en-US" sz="2800" b="1" dirty="0">
                <a:solidFill>
                  <a:srgbClr val="002060"/>
                </a:solidFill>
                <a:latin typeface="+mj-ea"/>
                <a:ea typeface="+mj-ea"/>
              </a:rPr>
              <a:t>　ｔ</a:t>
            </a:r>
            <a:r>
              <a:rPr lang="en-US" altLang="ja-JP" sz="2800" b="1" dirty="0">
                <a:solidFill>
                  <a:srgbClr val="002060"/>
                </a:solidFill>
                <a:latin typeface="+mj-ea"/>
                <a:ea typeface="+mj-ea"/>
              </a:rPr>
              <a:t>-CO2</a:t>
            </a:r>
          </a:p>
        </p:txBody>
      </p:sp>
      <p:sp>
        <p:nvSpPr>
          <p:cNvPr id="11" name="コンテンツ プレースホルダー 7">
            <a:extLst>
              <a:ext uri="{FF2B5EF4-FFF2-40B4-BE49-F238E27FC236}">
                <a16:creationId xmlns:a16="http://schemas.microsoft.com/office/drawing/2014/main" id="{89603E01-0128-72D5-67BD-BD7806A5331C}"/>
              </a:ext>
            </a:extLst>
          </p:cNvPr>
          <p:cNvSpPr txBox="1">
            <a:spLocks/>
          </p:cNvSpPr>
          <p:nvPr/>
        </p:nvSpPr>
        <p:spPr>
          <a:xfrm>
            <a:off x="652175" y="3673376"/>
            <a:ext cx="3657578" cy="27813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en-US" altLang="ja-JP" sz="1000" b="0" i="0" u="none" strike="noStrike" kern="1200" baseline="0">
                <a:solidFill>
                  <a:srgbClr val="000000"/>
                </a:solidFill>
                <a:latin typeface="ＭＳ Ｐゴシック" panose="020B0600070205080204" pitchFamily="50" charset="-128"/>
                <a:ea typeface="ＭＳ Ｐゴシック" panose="020B0600070205080204" pitchFamily="50" charset="-128"/>
              </a:rPr>
              <a:t>LED</a:t>
            </a:r>
            <a:r>
              <a:rPr lang="ja-JP" altLang="en-US" sz="1000" b="0" i="0" u="none" strike="noStrike" kern="1200" baseline="0">
                <a:solidFill>
                  <a:srgbClr val="000000"/>
                </a:solidFill>
                <a:latin typeface="ＭＳ Ｐゴシック" panose="020B0600070205080204" pitchFamily="50" charset="-128"/>
                <a:ea typeface="ＭＳ Ｐゴシック" panose="020B0600070205080204" pitchFamily="50" charset="-128"/>
              </a:rPr>
              <a:t>シーリングライト</a:t>
            </a:r>
            <a:r>
              <a:rPr lang="ja-JP" altLang="en-US" sz="1000">
                <a:latin typeface="+mj-ea"/>
                <a:ea typeface="+mj-ea"/>
              </a:rPr>
              <a:t>の販売点数の変化　（前年同期間＝</a:t>
            </a:r>
            <a:r>
              <a:rPr lang="en-US" altLang="ja-JP" sz="1000">
                <a:latin typeface="+mj-ea"/>
                <a:ea typeface="+mj-ea"/>
              </a:rPr>
              <a:t>100</a:t>
            </a:r>
            <a:r>
              <a:rPr lang="ja-JP" altLang="en-US" sz="1000">
                <a:latin typeface="+mj-ea"/>
                <a:ea typeface="+mj-ea"/>
              </a:rPr>
              <a:t>）</a:t>
            </a:r>
          </a:p>
        </p:txBody>
      </p:sp>
      <p:sp>
        <p:nvSpPr>
          <p:cNvPr id="12" name="コンテンツ プレースホルダー 7">
            <a:extLst>
              <a:ext uri="{FF2B5EF4-FFF2-40B4-BE49-F238E27FC236}">
                <a16:creationId xmlns:a16="http://schemas.microsoft.com/office/drawing/2014/main" id="{B2BA1E81-935D-CC85-AA53-B592B414E37B}"/>
              </a:ext>
            </a:extLst>
          </p:cNvPr>
          <p:cNvSpPr txBox="1">
            <a:spLocks/>
          </p:cNvSpPr>
          <p:nvPr/>
        </p:nvSpPr>
        <p:spPr>
          <a:xfrm>
            <a:off x="652175" y="6165985"/>
            <a:ext cx="3657578" cy="278133"/>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lgn="ctr">
              <a:buNone/>
            </a:pPr>
            <a:r>
              <a:rPr lang="en-US" altLang="ja-JP" sz="900" b="0" i="0" u="none" strike="noStrike" kern="1200" baseline="0">
                <a:solidFill>
                  <a:srgbClr val="000000"/>
                </a:solidFill>
                <a:latin typeface="ＭＳ Ｐゴシック" panose="020B0600070205080204" pitchFamily="50" charset="-128"/>
                <a:ea typeface="ＭＳ Ｐゴシック" panose="020B0600070205080204" pitchFamily="50" charset="-128"/>
              </a:rPr>
              <a:t>※</a:t>
            </a:r>
            <a:r>
              <a:rPr lang="ja-JP" altLang="en-US" sz="900" b="0" i="0" u="none" strike="noStrike" kern="1200" baseline="0">
                <a:solidFill>
                  <a:srgbClr val="000000"/>
                </a:solidFill>
                <a:latin typeface="ＭＳ Ｐゴシック" panose="020B0600070205080204" pitchFamily="50" charset="-128"/>
                <a:ea typeface="ＭＳ Ｐゴシック" panose="020B0600070205080204" pitchFamily="50" charset="-128"/>
              </a:rPr>
              <a:t>前年度同時期にもポイント付与事業を実施している。</a:t>
            </a:r>
            <a:endParaRPr lang="ja-JP" altLang="en-US" sz="900">
              <a:latin typeface="+mj-ea"/>
              <a:ea typeface="+mj-ea"/>
            </a:endParaRPr>
          </a:p>
        </p:txBody>
      </p:sp>
    </p:spTree>
    <p:extLst>
      <p:ext uri="{BB962C8B-B14F-4D97-AF65-F5344CB8AC3E}">
        <p14:creationId xmlns:p14="http://schemas.microsoft.com/office/powerpoint/2010/main" val="363692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6"/>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大阪いずみ市民生活協同組合</a:t>
            </a:r>
            <a:endParaRPr lang="ja-JP" altLang="en-US" sz="2800" kern="0">
              <a:solidFill>
                <a:schemeClr val="bg1"/>
              </a:solidFill>
              <a:latin typeface="Arial"/>
              <a:ea typeface="ＭＳ Ｐゴシック"/>
            </a:endParaRPr>
          </a:p>
        </p:txBody>
      </p:sp>
      <p:sp>
        <p:nvSpPr>
          <p:cNvPr id="17" name="正方形/長方形 16"/>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p:cNvSpPr txBox="1">
            <a:spLocks/>
          </p:cNvSpPr>
          <p:nvPr/>
        </p:nvSpPr>
        <p:spPr>
          <a:xfrm>
            <a:off x="74822" y="730154"/>
            <a:ext cx="8339228" cy="173481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j-ea"/>
                <a:ea typeface="+mj-ea"/>
              </a:rPr>
              <a:t>○大阪いずみ市民生活協同組合では、コープの宅配において、</a:t>
            </a:r>
            <a:r>
              <a:rPr kumimoji="1" lang="ja-JP" altLang="en-US" sz="1600" b="0" i="0" kern="1200">
                <a:solidFill>
                  <a:schemeClr val="dk1"/>
                </a:solidFill>
                <a:effectLst/>
                <a:latin typeface="+mn-ea"/>
                <a:ea typeface="+mn-ea"/>
                <a:cs typeface="+mn-cs"/>
              </a:rPr>
              <a:t>大阪府産農産物、大阪産</a:t>
            </a:r>
            <a:endParaRPr kumimoji="1" lang="en-US" altLang="ja-JP" sz="1600" b="0" i="0" kern="1200">
              <a:solidFill>
                <a:schemeClr val="dk1"/>
              </a:solidFill>
              <a:effectLst/>
              <a:latin typeface="+mn-ea"/>
              <a:ea typeface="+mn-ea"/>
              <a:cs typeface="+mn-cs"/>
            </a:endParaRPr>
          </a:p>
          <a:p>
            <a:pPr marL="177800" indent="-177800">
              <a:buNone/>
            </a:pPr>
            <a:r>
              <a:rPr lang="ja-JP" altLang="en-US" sz="1600">
                <a:solidFill>
                  <a:schemeClr val="dk1"/>
                </a:solidFill>
                <a:latin typeface="+mn-ea"/>
              </a:rPr>
              <a:t>　 </a:t>
            </a:r>
            <a:r>
              <a:rPr kumimoji="1" lang="en-US" altLang="ja-JP" sz="1600" b="0" i="0" kern="1200">
                <a:solidFill>
                  <a:schemeClr val="dk1"/>
                </a:solidFill>
                <a:effectLst/>
                <a:latin typeface="+mn-ea"/>
                <a:ea typeface="+mn-ea"/>
                <a:cs typeface="+mn-cs"/>
              </a:rPr>
              <a:t>(</a:t>
            </a:r>
            <a:r>
              <a:rPr kumimoji="1" lang="ja-JP" altLang="en-US" sz="1600" b="0" i="0" kern="1200">
                <a:solidFill>
                  <a:schemeClr val="dk1"/>
                </a:solidFill>
                <a:effectLst/>
                <a:latin typeface="+mn-ea"/>
                <a:ea typeface="+mn-ea"/>
                <a:cs typeface="+mn-cs"/>
              </a:rPr>
              <a:t>もん</a:t>
            </a:r>
            <a:r>
              <a:rPr kumimoji="1" lang="en-US" altLang="ja-JP" sz="1600" b="0" i="0" kern="1200">
                <a:solidFill>
                  <a:schemeClr val="dk1"/>
                </a:solidFill>
                <a:effectLst/>
                <a:latin typeface="+mn-ea"/>
                <a:ea typeface="+mn-ea"/>
                <a:cs typeface="+mn-cs"/>
              </a:rPr>
              <a:t>)</a:t>
            </a:r>
            <a:r>
              <a:rPr kumimoji="1" lang="ja-JP" altLang="en-US" sz="1600" b="0" i="0" kern="1200">
                <a:solidFill>
                  <a:schemeClr val="dk1"/>
                </a:solidFill>
                <a:effectLst/>
                <a:latin typeface="+mn-ea"/>
                <a:ea typeface="+mn-ea"/>
                <a:cs typeface="+mn-cs"/>
              </a:rPr>
              <a:t>商品</a:t>
            </a:r>
            <a:r>
              <a:rPr lang="ja-JP" altLang="en-US" sz="1600">
                <a:latin typeface="+mj-ea"/>
                <a:ea typeface="+mj-ea"/>
              </a:rPr>
              <a:t>などを対象にポイント付与を実施</a:t>
            </a:r>
            <a:endParaRPr lang="en-US" altLang="ja-JP" sz="1600">
              <a:latin typeface="+mj-ea"/>
              <a:ea typeface="+mj-ea"/>
            </a:endParaRPr>
          </a:p>
          <a:p>
            <a:pPr marL="177800" indent="-177800">
              <a:buNone/>
            </a:pPr>
            <a:r>
              <a:rPr lang="ja-JP" altLang="en-US" sz="1600">
                <a:latin typeface="+mj-ea"/>
                <a:ea typeface="+mj-ea"/>
              </a:rPr>
              <a:t>○一昨年、昨年度と同じ商品を対象としつつ、一部で商品を入れ替えて実施</a:t>
            </a:r>
            <a:endParaRPr lang="en-US" altLang="ja-JP" sz="1600">
              <a:latin typeface="+mj-ea"/>
              <a:ea typeface="+mj-ea"/>
            </a:endParaRPr>
          </a:p>
          <a:p>
            <a:pPr marL="177800" indent="-177800">
              <a:buNone/>
            </a:pPr>
            <a:r>
              <a:rPr lang="ja-JP" altLang="en-US" sz="1600">
                <a:latin typeface="+mj-ea"/>
                <a:ea typeface="+mj-ea"/>
              </a:rPr>
              <a:t>○宅配カタログ等では、対象商品であることをわかりやすくアピール</a:t>
            </a:r>
            <a:endParaRPr lang="en-US" altLang="ja-JP" sz="1600">
              <a:latin typeface="+mj-ea"/>
              <a:ea typeface="+mj-ea"/>
            </a:endParaRPr>
          </a:p>
          <a:p>
            <a:pPr marL="177800" indent="-177800">
              <a:buNone/>
            </a:pPr>
            <a:r>
              <a:rPr lang="ja-JP" altLang="en-US" sz="1600">
                <a:latin typeface="+mj-ea"/>
                <a:ea typeface="+mj-ea"/>
              </a:rPr>
              <a:t>○ポイント付与対象商品の売上点数は、昨年より全体として増加しており、当初の計画</a:t>
            </a:r>
            <a:endParaRPr lang="en-US" altLang="ja-JP" sz="1600">
              <a:latin typeface="+mj-ea"/>
              <a:ea typeface="+mj-ea"/>
            </a:endParaRPr>
          </a:p>
          <a:p>
            <a:pPr marL="177800" indent="-177800">
              <a:buNone/>
            </a:pPr>
            <a:r>
              <a:rPr lang="ja-JP" altLang="en-US" sz="1600">
                <a:latin typeface="+mj-ea"/>
                <a:ea typeface="+mj-ea"/>
              </a:rPr>
              <a:t> 　数よりも売上数が多い結果となった。</a:t>
            </a:r>
            <a:endParaRPr lang="en-US" altLang="ja-JP" sz="1600">
              <a:latin typeface="+mj-ea"/>
              <a:ea typeface="+mj-ea"/>
            </a:endParaRPr>
          </a:p>
          <a:p>
            <a:pPr marL="177800" indent="-177800">
              <a:buNone/>
            </a:pPr>
            <a:endParaRPr lang="en-US" altLang="ja-JP" sz="1600">
              <a:latin typeface="+mj-ea"/>
              <a:ea typeface="+mj-ea"/>
            </a:endParaRPr>
          </a:p>
        </p:txBody>
      </p:sp>
      <p:sp>
        <p:nvSpPr>
          <p:cNvPr id="23" name="コンテンツ プレースホルダー 7"/>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14" name="四角形: 角を丸くする 13">
            <a:extLst>
              <a:ext uri="{FF2B5EF4-FFF2-40B4-BE49-F238E27FC236}">
                <a16:creationId xmlns:a16="http://schemas.microsoft.com/office/drawing/2014/main" id="{F4F8F8C8-511F-148E-9066-060390B4444F}"/>
              </a:ext>
            </a:extLst>
          </p:cNvPr>
          <p:cNvSpPr/>
          <p:nvPr/>
        </p:nvSpPr>
        <p:spPr>
          <a:xfrm>
            <a:off x="246811" y="2653666"/>
            <a:ext cx="9366250" cy="719544"/>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7800" indent="-177800">
              <a:buNone/>
            </a:pPr>
            <a:r>
              <a:rPr lang="ja-JP" altLang="en-US" sz="1800" b="1">
                <a:solidFill>
                  <a:sysClr val="windowText" lastClr="000000"/>
                </a:solidFill>
                <a:latin typeface="+mj-ea"/>
                <a:ea typeface="+mj-ea"/>
              </a:rPr>
              <a:t>→ 一昨年から継続した取組であり、組合員にも定着。ポイント対象商品の売上点数は、全体として増加傾向にある</a:t>
            </a:r>
            <a:endParaRPr kumimoji="1" lang="ja-JP" altLang="en-US" sz="1800" b="1">
              <a:solidFill>
                <a:sysClr val="windowText" lastClr="000000"/>
              </a:solidFill>
            </a:endParaRPr>
          </a:p>
        </p:txBody>
      </p:sp>
      <p:sp>
        <p:nvSpPr>
          <p:cNvPr id="15" name="タイトル 1">
            <a:extLst>
              <a:ext uri="{FF2B5EF4-FFF2-40B4-BE49-F238E27FC236}">
                <a16:creationId xmlns:a16="http://schemas.microsoft.com/office/drawing/2014/main" id="{94D2F66B-5753-D879-F4C4-ECF973492EF8}"/>
              </a:ext>
            </a:extLst>
          </p:cNvPr>
          <p:cNvSpPr txBox="1">
            <a:spLocks/>
          </p:cNvSpPr>
          <p:nvPr/>
        </p:nvSpPr>
        <p:spPr>
          <a:xfrm>
            <a:off x="1802278" y="350470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B5561FF3-B445-6844-B844-71F60AC4F65C}"/>
              </a:ext>
            </a:extLst>
          </p:cNvPr>
          <p:cNvSpPr txBox="1">
            <a:spLocks/>
          </p:cNvSpPr>
          <p:nvPr/>
        </p:nvSpPr>
        <p:spPr>
          <a:xfrm>
            <a:off x="6295678" y="3511816"/>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 name="コンテンツ プレースホルダー 7">
            <a:extLst>
              <a:ext uri="{FF2B5EF4-FFF2-40B4-BE49-F238E27FC236}">
                <a16:creationId xmlns:a16="http://schemas.microsoft.com/office/drawing/2014/main" id="{CD218BC3-662A-A6D8-ECAA-40A62ED0B6AA}"/>
              </a:ext>
            </a:extLst>
          </p:cNvPr>
          <p:cNvSpPr txBox="1">
            <a:spLocks/>
          </p:cNvSpPr>
          <p:nvPr/>
        </p:nvSpPr>
        <p:spPr>
          <a:xfrm>
            <a:off x="5362191" y="4120438"/>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3 </a:t>
            </a:r>
            <a:r>
              <a:rPr lang="ja-JP" altLang="en-US" sz="2800" b="1">
                <a:solidFill>
                  <a:srgbClr val="002060"/>
                </a:solidFill>
                <a:latin typeface="+mj-ea"/>
                <a:ea typeface="+mj-ea"/>
              </a:rPr>
              <a:t>ｔ</a:t>
            </a:r>
            <a:r>
              <a:rPr lang="en-US" altLang="ja-JP" sz="2800" b="1">
                <a:solidFill>
                  <a:srgbClr val="002060"/>
                </a:solidFill>
                <a:latin typeface="+mj-ea"/>
                <a:ea typeface="+mj-ea"/>
              </a:rPr>
              <a:t>-CO2</a:t>
            </a:r>
          </a:p>
        </p:txBody>
      </p:sp>
      <p:sp>
        <p:nvSpPr>
          <p:cNvPr id="6" name="テキスト ボックス 5">
            <a:extLst>
              <a:ext uri="{FF2B5EF4-FFF2-40B4-BE49-F238E27FC236}">
                <a16:creationId xmlns:a16="http://schemas.microsoft.com/office/drawing/2014/main" id="{0DD7D112-F42A-F8E4-FE41-472C1AD5A6EB}"/>
              </a:ext>
            </a:extLst>
          </p:cNvPr>
          <p:cNvSpPr txBox="1"/>
          <p:nvPr/>
        </p:nvSpPr>
        <p:spPr>
          <a:xfrm>
            <a:off x="1052769" y="6336839"/>
            <a:ext cx="3900231" cy="400110"/>
          </a:xfrm>
          <a:prstGeom prst="rect">
            <a:avLst/>
          </a:prstGeom>
          <a:noFill/>
        </p:spPr>
        <p:txBody>
          <a:bodyPr wrap="square" rtlCol="0">
            <a:spAutoFit/>
          </a:bodyPr>
          <a:lstStyle/>
          <a:p>
            <a:pPr algn="just"/>
            <a:r>
              <a:rPr lang="en-US" altLang="ja-JP" sz="1000"/>
              <a:t>※</a:t>
            </a:r>
            <a:r>
              <a:rPr lang="ja-JP" altLang="en-US" sz="1000"/>
              <a:t>ポイント期間と前年同期間の両方で取り扱いのある対象商品の</a:t>
            </a:r>
            <a:endParaRPr lang="en-US" altLang="ja-JP" sz="1000"/>
          </a:p>
          <a:p>
            <a:pPr algn="just"/>
            <a:r>
              <a:rPr lang="ja-JP" altLang="en-US" sz="1000"/>
              <a:t>　 販売点数を比較</a:t>
            </a:r>
            <a:endParaRPr lang="en-US" altLang="ja-JP" sz="1000"/>
          </a:p>
        </p:txBody>
      </p:sp>
      <p:sp>
        <p:nvSpPr>
          <p:cNvPr id="16" name="正方形/長方形 15">
            <a:extLst>
              <a:ext uri="{FF2B5EF4-FFF2-40B4-BE49-F238E27FC236}">
                <a16:creationId xmlns:a16="http://schemas.microsoft.com/office/drawing/2014/main" id="{3F769434-8115-44AF-ABB2-EC81B2EED73C}"/>
              </a:ext>
            </a:extLst>
          </p:cNvPr>
          <p:cNvSpPr/>
          <p:nvPr/>
        </p:nvSpPr>
        <p:spPr>
          <a:xfrm>
            <a:off x="117084" y="707692"/>
            <a:ext cx="9556305" cy="18555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コンテンツ プレースホルダー 7">
            <a:extLst>
              <a:ext uri="{FF2B5EF4-FFF2-40B4-BE49-F238E27FC236}">
                <a16:creationId xmlns:a16="http://schemas.microsoft.com/office/drawing/2014/main" id="{C79EC814-DD5A-451C-8633-95B3DE196560}"/>
              </a:ext>
            </a:extLst>
          </p:cNvPr>
          <p:cNvSpPr txBox="1">
            <a:spLocks/>
          </p:cNvSpPr>
          <p:nvPr/>
        </p:nvSpPr>
        <p:spPr>
          <a:xfrm>
            <a:off x="5557973" y="5235191"/>
            <a:ext cx="3902540" cy="154195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300" dirty="0">
                <a:latin typeface="+mj-ea"/>
                <a:ea typeface="+mj-ea"/>
              </a:rPr>
              <a:t>・ポイント対象の地産地消の農産物と、ポイント対象以外の農産物の平均輸送距離を比較し、流通距離が短くなることで削減される</a:t>
            </a:r>
            <a:r>
              <a:rPr lang="en-US" altLang="ja-JP" sz="1300" dirty="0">
                <a:latin typeface="+mj-ea"/>
                <a:ea typeface="+mj-ea"/>
              </a:rPr>
              <a:t>CO2</a:t>
            </a:r>
            <a:r>
              <a:rPr lang="ja-JP" altLang="en-US" sz="1300" dirty="0">
                <a:latin typeface="+mj-ea"/>
                <a:ea typeface="+mj-ea"/>
              </a:rPr>
              <a:t>排出量を算出した</a:t>
            </a:r>
            <a:endParaRPr lang="en-US" altLang="ja-JP" sz="1300" dirty="0">
              <a:latin typeface="+mj-ea"/>
              <a:ea typeface="+mj-ea"/>
            </a:endParaRPr>
          </a:p>
          <a:p>
            <a:pPr marL="87313" indent="-87313">
              <a:buNone/>
            </a:pPr>
            <a:r>
              <a:rPr lang="ja-JP" altLang="en-US" sz="1300" dirty="0">
                <a:latin typeface="+mj-ea"/>
                <a:ea typeface="+mj-ea"/>
              </a:rPr>
              <a:t>・減農薬、減肥料で栽培することにより、農薬や肥料の製造に係る</a:t>
            </a:r>
            <a:r>
              <a:rPr lang="en-US" altLang="ja-JP" sz="1300" dirty="0">
                <a:latin typeface="+mj-ea"/>
                <a:ea typeface="+mj-ea"/>
              </a:rPr>
              <a:t>CO2</a:t>
            </a:r>
            <a:r>
              <a:rPr lang="ja-JP" altLang="en-US" sz="1300" dirty="0">
                <a:latin typeface="+mj-ea"/>
                <a:ea typeface="+mj-ea"/>
              </a:rPr>
              <a:t>が削減できるとした。</a:t>
            </a:r>
            <a:endParaRPr lang="en-US" altLang="ja-JP" sz="1300" dirty="0">
              <a:latin typeface="+mj-ea"/>
              <a:ea typeface="+mj-ea"/>
            </a:endParaRPr>
          </a:p>
          <a:p>
            <a:pPr marL="87313" indent="-87313">
              <a:buNone/>
            </a:pPr>
            <a:r>
              <a:rPr lang="ja-JP" altLang="en-US" sz="1300" dirty="0">
                <a:latin typeface="+mj-ea"/>
                <a:ea typeface="+mj-ea"/>
              </a:rPr>
              <a:t>・加工品は算定の対象外とした</a:t>
            </a:r>
          </a:p>
        </p:txBody>
      </p:sp>
      <p:pic>
        <p:nvPicPr>
          <p:cNvPr id="22" name="図 21">
            <a:extLst>
              <a:ext uri="{FF2B5EF4-FFF2-40B4-BE49-F238E27FC236}">
                <a16:creationId xmlns:a16="http://schemas.microsoft.com/office/drawing/2014/main" id="{2A4B38A3-F21A-C5ED-45B7-A600B6874D7A}"/>
              </a:ext>
            </a:extLst>
          </p:cNvPr>
          <p:cNvPicPr>
            <a:picLocks noChangeAspect="1"/>
          </p:cNvPicPr>
          <p:nvPr/>
        </p:nvPicPr>
        <p:blipFill>
          <a:blip r:embed="rId3"/>
          <a:stretch>
            <a:fillRect/>
          </a:stretch>
        </p:blipFill>
        <p:spPr>
          <a:xfrm>
            <a:off x="7912123" y="787704"/>
            <a:ext cx="1630602" cy="1608947"/>
          </a:xfrm>
          <a:prstGeom prst="rect">
            <a:avLst/>
          </a:prstGeom>
        </p:spPr>
      </p:pic>
      <p:pic>
        <p:nvPicPr>
          <p:cNvPr id="27" name="図 26">
            <a:extLst>
              <a:ext uri="{FF2B5EF4-FFF2-40B4-BE49-F238E27FC236}">
                <a16:creationId xmlns:a16="http://schemas.microsoft.com/office/drawing/2014/main" id="{8EA87492-25B4-A028-1F86-9594E1868D34}"/>
              </a:ext>
            </a:extLst>
          </p:cNvPr>
          <p:cNvPicPr>
            <a:picLocks noChangeAspect="1"/>
          </p:cNvPicPr>
          <p:nvPr/>
        </p:nvPicPr>
        <p:blipFill>
          <a:blip r:embed="rId4"/>
          <a:srcRect r="20309" b="9928"/>
          <a:stretch/>
        </p:blipFill>
        <p:spPr>
          <a:xfrm>
            <a:off x="1145511" y="4036363"/>
            <a:ext cx="3543747" cy="1974070"/>
          </a:xfrm>
          <a:prstGeom prst="rect">
            <a:avLst/>
          </a:prstGeom>
        </p:spPr>
      </p:pic>
    </p:spTree>
    <p:extLst>
      <p:ext uri="{BB962C8B-B14F-4D97-AF65-F5344CB8AC3E}">
        <p14:creationId xmlns:p14="http://schemas.microsoft.com/office/powerpoint/2010/main" val="3693330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CF278-4771-6921-DBC4-0B80B5B69F9E}"/>
            </a:ext>
          </a:extLst>
        </p:cNvPr>
        <p:cNvGrpSpPr/>
        <p:nvPr/>
      </p:nvGrpSpPr>
      <p:grpSpPr>
        <a:xfrm>
          <a:off x="0" y="0"/>
          <a:ext cx="0" cy="0"/>
          <a:chOff x="0" y="0"/>
          <a:chExt cx="0" cy="0"/>
        </a:xfrm>
      </p:grpSpPr>
      <p:sp>
        <p:nvSpPr>
          <p:cNvPr id="4" name="Rectangle 66">
            <a:extLst>
              <a:ext uri="{FF2B5EF4-FFF2-40B4-BE49-F238E27FC236}">
                <a16:creationId xmlns:a16="http://schemas.microsoft.com/office/drawing/2014/main" id="{1B0962AC-3715-09B3-76AE-9A3BD2E74ED8}"/>
              </a:ext>
            </a:extLst>
          </p:cNvPr>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a:t>
            </a:r>
            <a:r>
              <a:rPr lang="zh-TW" altLang="en-US" sz="2800">
                <a:solidFill>
                  <a:schemeClr val="bg1"/>
                </a:solidFill>
              </a:rPr>
              <a:t>御菓子司亀屋茂廣 </a:t>
            </a:r>
            <a:endParaRPr lang="ja-JP" altLang="en-US" sz="2800" kern="0">
              <a:solidFill>
                <a:schemeClr val="bg1"/>
              </a:solidFill>
              <a:latin typeface="Arial"/>
              <a:ea typeface="ＭＳ Ｐゴシック"/>
            </a:endParaRPr>
          </a:p>
        </p:txBody>
      </p:sp>
      <p:sp>
        <p:nvSpPr>
          <p:cNvPr id="17" name="正方形/長方形 16">
            <a:extLst>
              <a:ext uri="{FF2B5EF4-FFF2-40B4-BE49-F238E27FC236}">
                <a16:creationId xmlns:a16="http://schemas.microsoft.com/office/drawing/2014/main" id="{6805EA89-5D7F-61F9-43D6-BC243F197F02}"/>
              </a:ext>
            </a:extLst>
          </p:cNvPr>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a:extLst>
              <a:ext uri="{FF2B5EF4-FFF2-40B4-BE49-F238E27FC236}">
                <a16:creationId xmlns:a16="http://schemas.microsoft.com/office/drawing/2014/main" id="{1824EB57-1280-D3AC-84FB-27478806713D}"/>
              </a:ext>
            </a:extLst>
          </p:cNvPr>
          <p:cNvSpPr txBox="1">
            <a:spLocks/>
          </p:cNvSpPr>
          <p:nvPr/>
        </p:nvSpPr>
        <p:spPr>
          <a:xfrm>
            <a:off x="95953" y="789827"/>
            <a:ext cx="7142625"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600">
                <a:latin typeface="+mn-ea"/>
              </a:rPr>
              <a:t>○</a:t>
            </a:r>
            <a:r>
              <a:rPr lang="ja-JP" altLang="ja-JP" sz="1600">
                <a:solidFill>
                  <a:srgbClr val="000000"/>
                </a:solidFill>
                <a:latin typeface="+mn-ea"/>
              </a:rPr>
              <a:t>御菓子司亀屋茂廣</a:t>
            </a:r>
            <a:r>
              <a:rPr lang="ja-JP" altLang="en-US" sz="1600">
                <a:solidFill>
                  <a:srgbClr val="000000"/>
                </a:solidFill>
                <a:latin typeface="+mn-ea"/>
              </a:rPr>
              <a:t>では、通常レジ袋やプラスチック製の食品用パックを用いて和菓子販売しているものを、</a:t>
            </a:r>
            <a:r>
              <a:rPr lang="ja-JP" altLang="en-US" sz="1600" b="0" i="0">
                <a:solidFill>
                  <a:srgbClr val="000000"/>
                </a:solidFill>
                <a:effectLst/>
                <a:latin typeface="+mn-ea"/>
              </a:rPr>
              <a:t>持ち帰り容器・エコバッグ持参による和菓子の購入を対象にポイント付与を実施</a:t>
            </a:r>
            <a:endParaRPr lang="en-US" altLang="ja-JP" sz="1600" b="0" i="0">
              <a:solidFill>
                <a:srgbClr val="000000"/>
              </a:solidFill>
              <a:effectLst/>
              <a:latin typeface="+mn-ea"/>
            </a:endParaRPr>
          </a:p>
          <a:p>
            <a:pPr marL="177800" indent="-177800">
              <a:buNone/>
            </a:pPr>
            <a:r>
              <a:rPr lang="ja-JP" altLang="en-US" sz="1600">
                <a:solidFill>
                  <a:srgbClr val="000000"/>
                </a:solidFill>
                <a:latin typeface="+mn-ea"/>
              </a:rPr>
              <a:t>○持ち帰り容器・エコバッグ持参１０回でどら焼きと交換</a:t>
            </a:r>
            <a:endParaRPr lang="en-US" altLang="ja-JP" sz="1600" b="0" i="0">
              <a:solidFill>
                <a:srgbClr val="000000"/>
              </a:solidFill>
              <a:effectLst/>
              <a:latin typeface="+mn-ea"/>
            </a:endParaRPr>
          </a:p>
          <a:p>
            <a:pPr marL="177800" indent="-177800">
              <a:buNone/>
            </a:pPr>
            <a:r>
              <a:rPr lang="ja-JP" altLang="en-US" sz="1600">
                <a:solidFill>
                  <a:srgbClr val="000000"/>
                </a:solidFill>
                <a:latin typeface="+mn-ea"/>
              </a:rPr>
              <a:t>○取組の記録が取れたのは３名分（実際にはこれよりも多い方が参加）</a:t>
            </a:r>
            <a:endParaRPr lang="en-US" altLang="ja-JP" sz="1600">
              <a:latin typeface="+mn-ea"/>
            </a:endParaRPr>
          </a:p>
        </p:txBody>
      </p:sp>
      <p:sp>
        <p:nvSpPr>
          <p:cNvPr id="23" name="コンテンツ プレースホルダー 7">
            <a:extLst>
              <a:ext uri="{FF2B5EF4-FFF2-40B4-BE49-F238E27FC236}">
                <a16:creationId xmlns:a16="http://schemas.microsoft.com/office/drawing/2014/main" id="{2ACD2677-4C29-3BED-F4C5-FC1FA1F45E30}"/>
              </a:ext>
            </a:extLst>
          </p:cNvPr>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a:extLst>
              <a:ext uri="{FF2B5EF4-FFF2-40B4-BE49-F238E27FC236}">
                <a16:creationId xmlns:a16="http://schemas.microsoft.com/office/drawing/2014/main" id="{8B4A263D-FBF7-0E71-2258-D42D8257288D}"/>
              </a:ext>
            </a:extLst>
          </p:cNvPr>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B73A09F3-9023-73A1-06A4-086C7CDAF96A}"/>
              </a:ext>
            </a:extLst>
          </p:cNvPr>
          <p:cNvSpPr/>
          <p:nvPr/>
        </p:nvSpPr>
        <p:spPr>
          <a:xfrm>
            <a:off x="121701" y="2534173"/>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buNone/>
            </a:pPr>
            <a:r>
              <a:rPr lang="ja-JP" altLang="en-US" sz="1800" b="1">
                <a:solidFill>
                  <a:sysClr val="windowText" lastClr="000000"/>
                </a:solidFill>
                <a:latin typeface="+mj-ea"/>
                <a:ea typeface="+mj-ea"/>
              </a:rPr>
              <a:t>→参加人数は少なかったものの地域で持ち帰り容器・エコバッグ持参による買い方の</a:t>
            </a:r>
            <a:r>
              <a:rPr lang="en-US" altLang="ja-JP" sz="1800" b="1">
                <a:solidFill>
                  <a:sysClr val="windowText" lastClr="000000"/>
                </a:solidFill>
                <a:latin typeface="+mj-ea"/>
                <a:ea typeface="+mj-ea"/>
              </a:rPr>
              <a:t>PR</a:t>
            </a:r>
            <a:r>
              <a:rPr lang="ja-JP" altLang="en-US" sz="1800" b="1">
                <a:solidFill>
                  <a:sysClr val="windowText" lastClr="000000"/>
                </a:solidFill>
                <a:latin typeface="+mj-ea"/>
                <a:ea typeface="+mj-ea"/>
              </a:rPr>
              <a:t>に繋げることができた</a:t>
            </a:r>
            <a:endParaRPr lang="en-US" altLang="ja-JP" sz="1800" b="1">
              <a:solidFill>
                <a:sysClr val="windowText" lastClr="000000"/>
              </a:solidFill>
              <a:latin typeface="+mj-ea"/>
              <a:ea typeface="+mj-ea"/>
            </a:endParaRPr>
          </a:p>
        </p:txBody>
      </p:sp>
      <p:sp>
        <p:nvSpPr>
          <p:cNvPr id="15" name="タイトル 1">
            <a:extLst>
              <a:ext uri="{FF2B5EF4-FFF2-40B4-BE49-F238E27FC236}">
                <a16:creationId xmlns:a16="http://schemas.microsoft.com/office/drawing/2014/main" id="{6A81DE17-87BF-75B8-C3E1-BA521AAAA653}"/>
              </a:ext>
            </a:extLst>
          </p:cNvPr>
          <p:cNvSpPr txBox="1">
            <a:spLocks/>
          </p:cNvSpPr>
          <p:nvPr/>
        </p:nvSpPr>
        <p:spPr>
          <a:xfrm>
            <a:off x="1596905"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7181C3E2-4F6B-2A2A-7AA4-1609746CDAEB}"/>
              </a:ext>
            </a:extLst>
          </p:cNvPr>
          <p:cNvSpPr txBox="1">
            <a:spLocks/>
          </p:cNvSpPr>
          <p:nvPr/>
        </p:nvSpPr>
        <p:spPr>
          <a:xfrm>
            <a:off x="6273530"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819B2B98-E9DB-BD56-2A2B-DA823FC6E06C}"/>
              </a:ext>
            </a:extLst>
          </p:cNvPr>
          <p:cNvSpPr/>
          <p:nvPr/>
        </p:nvSpPr>
        <p:spPr>
          <a:xfrm>
            <a:off x="117084" y="748777"/>
            <a:ext cx="9556305" cy="1607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pic>
        <p:nvPicPr>
          <p:cNvPr id="1026" name="Picture 2">
            <a:extLst>
              <a:ext uri="{FF2B5EF4-FFF2-40B4-BE49-F238E27FC236}">
                <a16:creationId xmlns:a16="http://schemas.microsoft.com/office/drawing/2014/main" id="{9877572C-6E7F-8EE3-71B3-A5DCAC88FB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7150" y="833106"/>
            <a:ext cx="1928813" cy="1451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F30CE23-26AA-7FF0-551D-650F3A1E5B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2711" y="1429138"/>
            <a:ext cx="1137013" cy="85589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EB58589-2E5C-851F-7F44-5F1C0AAB7428}"/>
              </a:ext>
            </a:extLst>
          </p:cNvPr>
          <p:cNvSpPr txBox="1"/>
          <p:nvPr/>
        </p:nvSpPr>
        <p:spPr>
          <a:xfrm>
            <a:off x="1144991" y="4284785"/>
            <a:ext cx="2939394" cy="954107"/>
          </a:xfrm>
          <a:prstGeom prst="rect">
            <a:avLst/>
          </a:prstGeom>
          <a:noFill/>
        </p:spPr>
        <p:txBody>
          <a:bodyPr wrap="none" rtlCol="0">
            <a:spAutoFit/>
          </a:bodyPr>
          <a:lstStyle/>
          <a:p>
            <a:pPr algn="ctr"/>
            <a:r>
              <a:rPr lang="ja-JP" altLang="en-US" sz="1400" b="1">
                <a:solidFill>
                  <a:sysClr val="windowText" lastClr="000000"/>
                </a:solidFill>
                <a:latin typeface="+mj-ea"/>
                <a:ea typeface="+mj-ea"/>
              </a:rPr>
              <a:t>昨年度の交換数については</a:t>
            </a:r>
            <a:endParaRPr lang="en-US" altLang="ja-JP" sz="1400" b="1">
              <a:solidFill>
                <a:sysClr val="windowText" lastClr="000000"/>
              </a:solidFill>
              <a:latin typeface="+mj-ea"/>
              <a:ea typeface="+mj-ea"/>
            </a:endParaRPr>
          </a:p>
          <a:p>
            <a:pPr algn="ctr"/>
            <a:r>
              <a:rPr lang="ja-JP" altLang="en-US" sz="1400" b="1">
                <a:solidFill>
                  <a:sysClr val="windowText" lastClr="000000"/>
                </a:solidFill>
                <a:latin typeface="+mj-ea"/>
                <a:ea typeface="+mj-ea"/>
              </a:rPr>
              <a:t>データがないため販売促進効果</a:t>
            </a:r>
            <a:endParaRPr lang="en-US" altLang="ja-JP" sz="1400" b="1">
              <a:solidFill>
                <a:sysClr val="windowText" lastClr="000000"/>
              </a:solidFill>
              <a:latin typeface="+mj-ea"/>
              <a:ea typeface="+mj-ea"/>
            </a:endParaRPr>
          </a:p>
          <a:p>
            <a:pPr algn="ctr"/>
            <a:r>
              <a:rPr lang="ja-JP" altLang="en-US" sz="1400" b="1">
                <a:solidFill>
                  <a:sysClr val="windowText" lastClr="000000"/>
                </a:solidFill>
                <a:latin typeface="+mj-ea"/>
                <a:ea typeface="+mj-ea"/>
              </a:rPr>
              <a:t>の比較はできなかった</a:t>
            </a:r>
            <a:endParaRPr kumimoji="1" lang="ja-JP" altLang="en-US" sz="1400" b="1">
              <a:solidFill>
                <a:sysClr val="windowText" lastClr="000000"/>
              </a:solidFill>
            </a:endParaRPr>
          </a:p>
          <a:p>
            <a:endParaRPr kumimoji="1" lang="ja-JP" altLang="en-US" sz="1400"/>
          </a:p>
        </p:txBody>
      </p:sp>
      <p:sp>
        <p:nvSpPr>
          <p:cNvPr id="6" name="コンテンツ プレースホルダー 7">
            <a:extLst>
              <a:ext uri="{FF2B5EF4-FFF2-40B4-BE49-F238E27FC236}">
                <a16:creationId xmlns:a16="http://schemas.microsoft.com/office/drawing/2014/main" id="{60E3DDB1-FFEC-906F-9BC2-6C24094DBABB}"/>
              </a:ext>
            </a:extLst>
          </p:cNvPr>
          <p:cNvSpPr txBox="1">
            <a:spLocks/>
          </p:cNvSpPr>
          <p:nvPr/>
        </p:nvSpPr>
        <p:spPr>
          <a:xfrm>
            <a:off x="5340043" y="4884594"/>
            <a:ext cx="3902540" cy="154195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indent="-87313">
              <a:buNone/>
            </a:pPr>
            <a:r>
              <a:rPr lang="ja-JP" altLang="en-US" sz="1300" dirty="0">
                <a:latin typeface="+mj-ea"/>
                <a:ea typeface="+mj-ea"/>
              </a:rPr>
              <a:t>・１名当たり持ち帰り容器・エコバッグ持参による和菓子の購入を</a:t>
            </a:r>
            <a:r>
              <a:rPr lang="en-US" altLang="ja-JP" sz="1300" dirty="0">
                <a:latin typeface="+mj-ea"/>
                <a:ea typeface="+mj-ea"/>
              </a:rPr>
              <a:t>10</a:t>
            </a:r>
            <a:r>
              <a:rPr lang="ja-JP" altLang="en-US" sz="1300" dirty="0">
                <a:latin typeface="+mj-ea"/>
                <a:ea typeface="+mj-ea"/>
              </a:rPr>
              <a:t>回行っており、</a:t>
            </a:r>
            <a:r>
              <a:rPr lang="en-US" altLang="ja-JP" sz="1300" dirty="0">
                <a:latin typeface="+mj-ea"/>
                <a:ea typeface="+mj-ea"/>
              </a:rPr>
              <a:t>1</a:t>
            </a:r>
            <a:r>
              <a:rPr lang="ja-JP" altLang="en-US" sz="1300" dirty="0">
                <a:latin typeface="+mj-ea"/>
                <a:ea typeface="+mj-ea"/>
              </a:rPr>
              <a:t>回の購入で和菓子が４個入る食品用パック・パックを包む紙袋・レジ袋が各</a:t>
            </a:r>
            <a:r>
              <a:rPr lang="en-US" altLang="ja-JP" sz="1300" dirty="0">
                <a:latin typeface="+mj-ea"/>
                <a:ea typeface="+mj-ea"/>
              </a:rPr>
              <a:t>10</a:t>
            </a:r>
            <a:r>
              <a:rPr lang="ja-JP" altLang="en-US" sz="1300" dirty="0">
                <a:latin typeface="+mj-ea"/>
                <a:ea typeface="+mj-ea"/>
              </a:rPr>
              <a:t>枚削減と仮定</a:t>
            </a:r>
            <a:endParaRPr lang="en-US" altLang="ja-JP" sz="1300" dirty="0">
              <a:latin typeface="+mj-ea"/>
              <a:ea typeface="+mj-ea"/>
            </a:endParaRPr>
          </a:p>
          <a:p>
            <a:pPr marL="87313" indent="-87313">
              <a:buNone/>
            </a:pPr>
            <a:r>
              <a:rPr lang="ja-JP" altLang="en-US" sz="1300" dirty="0">
                <a:latin typeface="+mj-ea"/>
                <a:ea typeface="+mj-ea"/>
              </a:rPr>
              <a:t>・持ち帰り容器やエコバッグは、実態として菓子缶箱や使用済みレジ袋などを流用している場合がほとんどであるためこれらの使用による</a:t>
            </a:r>
            <a:r>
              <a:rPr lang="en-US" altLang="ja-JP" sz="1300" dirty="0">
                <a:latin typeface="+mj-ea"/>
                <a:ea typeface="+mj-ea"/>
              </a:rPr>
              <a:t>CO2</a:t>
            </a:r>
            <a:r>
              <a:rPr lang="ja-JP" altLang="en-US" sz="1300" dirty="0">
                <a:latin typeface="+mj-ea"/>
                <a:ea typeface="+mj-ea"/>
              </a:rPr>
              <a:t>排出量は無視した</a:t>
            </a:r>
          </a:p>
        </p:txBody>
      </p:sp>
      <p:sp>
        <p:nvSpPr>
          <p:cNvPr id="7" name="コンテンツ プレースホルダー 7">
            <a:extLst>
              <a:ext uri="{FF2B5EF4-FFF2-40B4-BE49-F238E27FC236}">
                <a16:creationId xmlns:a16="http://schemas.microsoft.com/office/drawing/2014/main" id="{0694B9CD-576C-A6C6-82E9-3909D6B43471}"/>
              </a:ext>
            </a:extLst>
          </p:cNvPr>
          <p:cNvSpPr txBox="1">
            <a:spLocks/>
          </p:cNvSpPr>
          <p:nvPr/>
        </p:nvSpPr>
        <p:spPr>
          <a:xfrm>
            <a:off x="5362191" y="3970870"/>
            <a:ext cx="3902540"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lgn="ctr">
              <a:buNone/>
            </a:pPr>
            <a:r>
              <a:rPr lang="ja-JP" altLang="en-US" sz="2800" b="1">
                <a:solidFill>
                  <a:srgbClr val="002060"/>
                </a:solidFill>
                <a:latin typeface="+mj-ea"/>
                <a:ea typeface="+mj-ea"/>
              </a:rPr>
              <a:t>約　</a:t>
            </a:r>
            <a:r>
              <a:rPr lang="en-US" altLang="ja-JP" sz="4400" b="1">
                <a:solidFill>
                  <a:srgbClr val="002060"/>
                </a:solidFill>
                <a:latin typeface="+mj-ea"/>
                <a:ea typeface="+mj-ea"/>
              </a:rPr>
              <a:t>2 </a:t>
            </a:r>
            <a:r>
              <a:rPr lang="en-US" altLang="ja-JP" sz="2800" b="1">
                <a:solidFill>
                  <a:srgbClr val="002060"/>
                </a:solidFill>
                <a:latin typeface="+mj-ea"/>
                <a:ea typeface="+mj-ea"/>
              </a:rPr>
              <a:t>kg-CO2</a:t>
            </a:r>
          </a:p>
        </p:txBody>
      </p:sp>
    </p:spTree>
    <p:extLst>
      <p:ext uri="{BB962C8B-B14F-4D97-AF65-F5344CB8AC3E}">
        <p14:creationId xmlns:p14="http://schemas.microsoft.com/office/powerpoint/2010/main" val="382796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0395-97EF-BC5D-3E76-7697D3485AC6}"/>
            </a:ext>
          </a:extLst>
        </p:cNvPr>
        <p:cNvGrpSpPr/>
        <p:nvPr/>
      </p:nvGrpSpPr>
      <p:grpSpPr>
        <a:xfrm>
          <a:off x="0" y="0"/>
          <a:ext cx="0" cy="0"/>
          <a:chOff x="0" y="0"/>
          <a:chExt cx="0" cy="0"/>
        </a:xfrm>
      </p:grpSpPr>
      <p:sp>
        <p:nvSpPr>
          <p:cNvPr id="4" name="Rectangle 66">
            <a:extLst>
              <a:ext uri="{FF2B5EF4-FFF2-40B4-BE49-F238E27FC236}">
                <a16:creationId xmlns:a16="http://schemas.microsoft.com/office/drawing/2014/main" id="{BE1F72AE-F9A2-A187-28F0-B9CA3773A2C5}"/>
              </a:ext>
            </a:extLst>
          </p:cNvPr>
          <p:cNvSpPr txBox="1">
            <a:spLocks noChangeArrowheads="1"/>
          </p:cNvSpPr>
          <p:nvPr/>
        </p:nvSpPr>
        <p:spPr bwMode="auto">
          <a:xfrm>
            <a:off x="60474" y="45192"/>
            <a:ext cx="9785052" cy="576064"/>
          </a:xfrm>
          <a:prstGeom prst="rect">
            <a:avLst/>
          </a:prstGeom>
          <a:solidFill>
            <a:srgbClr val="002060"/>
          </a:solidFill>
          <a:ln>
            <a:noFill/>
          </a:ln>
          <a:effectLst>
            <a:outerShdw dist="7184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tIns="36000" b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defTabSz="687174">
              <a:buFontTx/>
              <a:buNone/>
              <a:defRPr/>
            </a:pPr>
            <a:r>
              <a:rPr lang="ja-JP" altLang="en-US" sz="2800">
                <a:solidFill>
                  <a:schemeClr val="bg1"/>
                </a:solidFill>
              </a:rPr>
              <a:t>取組効果　ー　さくらや</a:t>
            </a:r>
            <a:endParaRPr lang="ja-JP" altLang="en-US" sz="2800" kern="0">
              <a:solidFill>
                <a:schemeClr val="bg1"/>
              </a:solidFill>
              <a:latin typeface="Arial"/>
              <a:ea typeface="ＭＳ Ｐゴシック"/>
            </a:endParaRPr>
          </a:p>
        </p:txBody>
      </p:sp>
      <p:sp>
        <p:nvSpPr>
          <p:cNvPr id="17" name="正方形/長方形 16">
            <a:extLst>
              <a:ext uri="{FF2B5EF4-FFF2-40B4-BE49-F238E27FC236}">
                <a16:creationId xmlns:a16="http://schemas.microsoft.com/office/drawing/2014/main" id="{7A33545E-D6BC-BCB4-06BD-AAB4B1C9A73F}"/>
              </a:ext>
            </a:extLst>
          </p:cNvPr>
          <p:cNvSpPr/>
          <p:nvPr/>
        </p:nvSpPr>
        <p:spPr>
          <a:xfrm>
            <a:off x="117084" y="692015"/>
            <a:ext cx="9728442" cy="2047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コンテンツ プレースホルダー 7">
            <a:extLst>
              <a:ext uri="{FF2B5EF4-FFF2-40B4-BE49-F238E27FC236}">
                <a16:creationId xmlns:a16="http://schemas.microsoft.com/office/drawing/2014/main" id="{39AE2D8F-6C62-600A-B208-2CA6CB7D0776}"/>
              </a:ext>
            </a:extLst>
          </p:cNvPr>
          <p:cNvSpPr txBox="1">
            <a:spLocks/>
          </p:cNvSpPr>
          <p:nvPr/>
        </p:nvSpPr>
        <p:spPr>
          <a:xfrm>
            <a:off x="95953" y="789827"/>
            <a:ext cx="7142625" cy="1507646"/>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marR="0" lvl="0" indent="-177800" algn="l" defTabSz="914418"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○さくらや松原店では、リユース制服を対象に</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月の１ヶ月間</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ポイント付与事業を実施し、リユース制服を選ぶ事で、節約しながら</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CO₂</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削減に貢献することを訴求。</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7800" marR="0" lvl="0" indent="-177800" algn="l" defTabSz="914418"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5,000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人の顧客などに</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Instagram</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、ブログ、</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LINE</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公式アカウントで</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、「おおさか</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CO2CO2</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ポイント」事業について</a:t>
            </a:r>
            <a:r>
              <a:rPr kumimoji="1" lang="ja-JP"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発信</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。前年比２割の売り上げ増に寄与。</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3" name="コンテンツ プレースホルダー 7">
            <a:extLst>
              <a:ext uri="{FF2B5EF4-FFF2-40B4-BE49-F238E27FC236}">
                <a16:creationId xmlns:a16="http://schemas.microsoft.com/office/drawing/2014/main" id="{982B278D-964C-5CB6-F353-DEEBF955F707}"/>
              </a:ext>
            </a:extLst>
          </p:cNvPr>
          <p:cNvSpPr txBox="1">
            <a:spLocks/>
          </p:cNvSpPr>
          <p:nvPr/>
        </p:nvSpPr>
        <p:spPr>
          <a:xfrm>
            <a:off x="74822" y="1273871"/>
            <a:ext cx="9710229" cy="609818"/>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Font typeface="Arial" panose="020B0604020202020204" pitchFamily="34" charset="0"/>
              <a:buNone/>
            </a:pPr>
            <a:endParaRPr lang="en-US" altLang="ja-JP" sz="1600">
              <a:latin typeface="+mj-ea"/>
              <a:ea typeface="+mj-ea"/>
            </a:endParaRPr>
          </a:p>
        </p:txBody>
      </p:sp>
      <p:sp>
        <p:nvSpPr>
          <p:cNvPr id="24" name="コンテンツ プレースホルダー 7">
            <a:extLst>
              <a:ext uri="{FF2B5EF4-FFF2-40B4-BE49-F238E27FC236}">
                <a16:creationId xmlns:a16="http://schemas.microsoft.com/office/drawing/2014/main" id="{E6AC2E37-91B6-FE45-45AA-7635D5BEEF79}"/>
              </a:ext>
            </a:extLst>
          </p:cNvPr>
          <p:cNvSpPr txBox="1">
            <a:spLocks/>
          </p:cNvSpPr>
          <p:nvPr/>
        </p:nvSpPr>
        <p:spPr>
          <a:xfrm>
            <a:off x="74822" y="2063750"/>
            <a:ext cx="9710229" cy="667281"/>
          </a:xfrm>
          <a:prstGeom prst="rect">
            <a:avLst/>
          </a:prstGeom>
        </p:spPr>
        <p:txBody>
          <a:bodyPr vert="horz" lIns="128016" tIns="64008" rIns="128016" bIns="64008" rtlCol="0">
            <a:norm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63538" indent="-363538">
              <a:buNone/>
            </a:pPr>
            <a:endParaRPr lang="en-US" altLang="ja-JP" sz="1500">
              <a:latin typeface="+mj-ea"/>
              <a:ea typeface="+mj-ea"/>
            </a:endParaRPr>
          </a:p>
        </p:txBody>
      </p:sp>
      <p:sp>
        <p:nvSpPr>
          <p:cNvPr id="14" name="四角形: 角を丸くする 13">
            <a:extLst>
              <a:ext uri="{FF2B5EF4-FFF2-40B4-BE49-F238E27FC236}">
                <a16:creationId xmlns:a16="http://schemas.microsoft.com/office/drawing/2014/main" id="{1BBD54FF-7BAE-F5CA-E17D-1A106DADA1E5}"/>
              </a:ext>
            </a:extLst>
          </p:cNvPr>
          <p:cNvSpPr/>
          <p:nvPr/>
        </p:nvSpPr>
        <p:spPr>
          <a:xfrm>
            <a:off x="121701" y="2534173"/>
            <a:ext cx="9551688" cy="664582"/>
          </a:xfrm>
          <a:prstGeom prst="roundRect">
            <a:avLst>
              <a:gd name="adj" fmla="val 23329"/>
            </a:avLst>
          </a:prstGeom>
          <a:solidFill>
            <a:srgbClr val="E9ED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indent="-182563"/>
            <a:r>
              <a:rPr lang="ja-JP" altLang="en-US" sz="1800" b="1" dirty="0">
                <a:solidFill>
                  <a:sysClr val="windowText" lastClr="000000"/>
                </a:solidFill>
                <a:latin typeface="+mj-ea"/>
                <a:ea typeface="+mj-ea"/>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実施期間の前年度比は販売点数で２％、売上額で</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％の増加となり、ポイントを付与したことが、環境にもやさしい行動であることが認知され、販売促進に寄与している。</a:t>
            </a:r>
            <a:endParaRPr kumimoji="1" lang="ja-JP" altLang="en-US" sz="1800" b="1" dirty="0">
              <a:solidFill>
                <a:sysClr val="windowText" lastClr="000000"/>
              </a:solidFill>
            </a:endParaRPr>
          </a:p>
        </p:txBody>
      </p:sp>
      <p:sp>
        <p:nvSpPr>
          <p:cNvPr id="15" name="タイトル 1">
            <a:extLst>
              <a:ext uri="{FF2B5EF4-FFF2-40B4-BE49-F238E27FC236}">
                <a16:creationId xmlns:a16="http://schemas.microsoft.com/office/drawing/2014/main" id="{D44EB290-0527-FCCF-550A-1D2490E8B5CE}"/>
              </a:ext>
            </a:extLst>
          </p:cNvPr>
          <p:cNvSpPr txBox="1">
            <a:spLocks/>
          </p:cNvSpPr>
          <p:nvPr/>
        </p:nvSpPr>
        <p:spPr>
          <a:xfrm>
            <a:off x="1596905"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zh-TW" altLang="en-US" sz="2000" b="1">
                <a:solidFill>
                  <a:schemeClr val="accent1"/>
                </a:solidFill>
                <a:latin typeface="BIZ UDゴシック" panose="020B0400000000000000" pitchFamily="49" charset="-128"/>
                <a:ea typeface="BIZ UDゴシック" panose="020B0400000000000000" pitchFamily="49" charset="-128"/>
              </a:rPr>
              <a:t>販売促進効果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5" name="タイトル 1">
            <a:extLst>
              <a:ext uri="{FF2B5EF4-FFF2-40B4-BE49-F238E27FC236}">
                <a16:creationId xmlns:a16="http://schemas.microsoft.com/office/drawing/2014/main" id="{98D12F69-671F-F620-7B24-4CB56B818DFF}"/>
              </a:ext>
            </a:extLst>
          </p:cNvPr>
          <p:cNvSpPr txBox="1">
            <a:spLocks/>
          </p:cNvSpPr>
          <p:nvPr/>
        </p:nvSpPr>
        <p:spPr>
          <a:xfrm>
            <a:off x="6273530" y="3330471"/>
            <a:ext cx="2035566" cy="40110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a:r>
              <a:rPr lang="en-US" altLang="ja-JP" sz="2000" b="1">
                <a:solidFill>
                  <a:schemeClr val="accent1"/>
                </a:solidFill>
                <a:latin typeface="BIZ UDゴシック" panose="020B0400000000000000" pitchFamily="49" charset="-128"/>
                <a:ea typeface="BIZ UDゴシック" panose="020B0400000000000000" pitchFamily="49" charset="-128"/>
              </a:rPr>
              <a:t>CO2</a:t>
            </a:r>
            <a:r>
              <a:rPr lang="ja-JP" altLang="en-US" sz="2000" b="1">
                <a:solidFill>
                  <a:schemeClr val="accent1"/>
                </a:solidFill>
                <a:latin typeface="BIZ UDゴシック" panose="020B0400000000000000" pitchFamily="49" charset="-128"/>
                <a:ea typeface="BIZ UDゴシック" panose="020B0400000000000000" pitchFamily="49" charset="-128"/>
              </a:rPr>
              <a:t>削減</a:t>
            </a:r>
            <a:r>
              <a:rPr lang="zh-TW" altLang="en-US" sz="2000" b="1">
                <a:solidFill>
                  <a:schemeClr val="accent1"/>
                </a:solidFill>
                <a:latin typeface="BIZ UDゴシック" panose="020B0400000000000000" pitchFamily="49" charset="-128"/>
                <a:ea typeface="BIZ UDゴシック" panose="020B0400000000000000" pitchFamily="49" charset="-128"/>
              </a:rPr>
              <a:t>効果</a:t>
            </a:r>
            <a:endParaRPr lang="ja-JP" altLang="en-US" sz="2000" b="1">
              <a:solidFill>
                <a:schemeClr val="accent1"/>
              </a:solidFill>
              <a:latin typeface="BIZ UDゴシック" panose="020B0400000000000000" pitchFamily="49" charset="-128"/>
              <a:ea typeface="BIZ UDゴシック" panose="020B0400000000000000" pitchFamily="49" charset="-128"/>
            </a:endParaRPr>
          </a:p>
        </p:txBody>
      </p:sp>
      <p:sp>
        <p:nvSpPr>
          <p:cNvPr id="27" name="コンテンツ プレースホルダー 7">
            <a:extLst>
              <a:ext uri="{FF2B5EF4-FFF2-40B4-BE49-F238E27FC236}">
                <a16:creationId xmlns:a16="http://schemas.microsoft.com/office/drawing/2014/main" id="{C978A9A8-171F-DC9A-9414-B1362656A11F}"/>
              </a:ext>
            </a:extLst>
          </p:cNvPr>
          <p:cNvSpPr txBox="1">
            <a:spLocks/>
          </p:cNvSpPr>
          <p:nvPr/>
        </p:nvSpPr>
        <p:spPr>
          <a:xfrm>
            <a:off x="5061177" y="5031282"/>
            <a:ext cx="4723874" cy="1010580"/>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400">
                <a:latin typeface="+mj-ea"/>
                <a:ea typeface="+mj-ea"/>
              </a:rPr>
              <a:t>・</a:t>
            </a:r>
          </a:p>
        </p:txBody>
      </p:sp>
      <p:sp>
        <p:nvSpPr>
          <p:cNvPr id="8" name="正方形/長方形 7">
            <a:extLst>
              <a:ext uri="{FF2B5EF4-FFF2-40B4-BE49-F238E27FC236}">
                <a16:creationId xmlns:a16="http://schemas.microsoft.com/office/drawing/2014/main" id="{A4D61B46-1F6C-34BE-6ABD-B58938F730FF}"/>
              </a:ext>
            </a:extLst>
          </p:cNvPr>
          <p:cNvSpPr/>
          <p:nvPr/>
        </p:nvSpPr>
        <p:spPr>
          <a:xfrm>
            <a:off x="117084" y="748777"/>
            <a:ext cx="9556305" cy="16071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人, 衣料, 立つ, 男 が含まれている画像&#10;&#10;AI によって生成されたコンテンツは間違っている可能性があります。">
            <a:extLst>
              <a:ext uri="{FF2B5EF4-FFF2-40B4-BE49-F238E27FC236}">
                <a16:creationId xmlns:a16="http://schemas.microsoft.com/office/drawing/2014/main" id="{E873F449-B24C-7FA2-D078-DC578E829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654597" y="849899"/>
            <a:ext cx="1930098" cy="1447574"/>
          </a:xfrm>
          <a:prstGeom prst="rect">
            <a:avLst/>
          </a:prstGeom>
        </p:spPr>
      </p:pic>
      <p:sp>
        <p:nvSpPr>
          <p:cNvPr id="3" name="コンテンツ プレースホルダー 7">
            <a:extLst>
              <a:ext uri="{FF2B5EF4-FFF2-40B4-BE49-F238E27FC236}">
                <a16:creationId xmlns:a16="http://schemas.microsoft.com/office/drawing/2014/main" id="{F91E1B62-837A-7EB0-3D3C-FF2E15BDB4FB}"/>
              </a:ext>
            </a:extLst>
          </p:cNvPr>
          <p:cNvSpPr txBox="1">
            <a:spLocks/>
          </p:cNvSpPr>
          <p:nvPr/>
        </p:nvSpPr>
        <p:spPr>
          <a:xfrm>
            <a:off x="652175" y="3793194"/>
            <a:ext cx="3657578" cy="278132"/>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marR="0" lvl="0" indent="-87313" algn="ctr" defTabSz="914418"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リユース制服の販売点数・売上の変化　（前年同期間＝</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5" name="コンテンツ プレースホルダー 7">
            <a:extLst>
              <a:ext uri="{FF2B5EF4-FFF2-40B4-BE49-F238E27FC236}">
                <a16:creationId xmlns:a16="http://schemas.microsoft.com/office/drawing/2014/main" id="{F14E082A-2D8F-ABF1-14E8-EFFD45EBA92D}"/>
              </a:ext>
            </a:extLst>
          </p:cNvPr>
          <p:cNvSpPr txBox="1">
            <a:spLocks/>
          </p:cNvSpPr>
          <p:nvPr/>
        </p:nvSpPr>
        <p:spPr>
          <a:xfrm>
            <a:off x="652175" y="6285803"/>
            <a:ext cx="3657578" cy="278133"/>
          </a:xfrm>
          <a:prstGeom prst="rect">
            <a:avLst/>
          </a:prstGeom>
        </p:spPr>
        <p:txBody>
          <a:bodyPr vert="horz" lIns="128016" tIns="64008" rIns="128016" bIns="64008" rtlCol="0">
            <a:noAutofit/>
          </a:bodyPr>
          <a:lstStyle>
            <a:lvl1pPr marL="342907" indent="-342907" algn="l" defTabSz="914418" rtl="0" eaLnBrk="1" latinLnBrk="0" hangingPunct="1">
              <a:spcBef>
                <a:spcPct val="20000"/>
              </a:spcBef>
              <a:buFont typeface="Arial" panose="020B0604020202020204" pitchFamily="34" charset="0"/>
              <a:buChar char="•"/>
              <a:defRPr kumimoji="1" sz="3214" kern="1200">
                <a:solidFill>
                  <a:schemeClr val="tx1"/>
                </a:solidFill>
                <a:latin typeface="+mn-lt"/>
                <a:ea typeface="+mn-ea"/>
                <a:cs typeface="+mn-cs"/>
              </a:defRPr>
            </a:lvl1pPr>
            <a:lvl2pPr marL="742965" indent="-285756" algn="l" defTabSz="914418" rtl="0" eaLnBrk="1" latinLnBrk="0" hangingPunct="1">
              <a:spcBef>
                <a:spcPct val="20000"/>
              </a:spcBef>
              <a:buFont typeface="Arial" panose="020B0604020202020204" pitchFamily="34" charset="0"/>
              <a:buChar char="–"/>
              <a:defRPr kumimoji="1" sz="2786" kern="1200">
                <a:solidFill>
                  <a:schemeClr val="tx1"/>
                </a:solidFill>
                <a:latin typeface="+mn-lt"/>
                <a:ea typeface="+mn-ea"/>
                <a:cs typeface="+mn-cs"/>
              </a:defRPr>
            </a:lvl2pPr>
            <a:lvl3pPr marL="1143023" indent="-228605" algn="l" defTabSz="914418" rtl="0" eaLnBrk="1" latinLnBrk="0" hangingPunct="1">
              <a:spcBef>
                <a:spcPct val="20000"/>
              </a:spcBef>
              <a:buFont typeface="Arial" panose="020B0604020202020204" pitchFamily="34" charset="0"/>
              <a:buChar char="•"/>
              <a:defRPr kumimoji="1" sz="2429" kern="1200">
                <a:solidFill>
                  <a:schemeClr val="tx1"/>
                </a:solidFill>
                <a:latin typeface="+mn-lt"/>
                <a:ea typeface="+mn-ea"/>
                <a:cs typeface="+mn-cs"/>
              </a:defRPr>
            </a:lvl3pPr>
            <a:lvl4pPr marL="1600232"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41"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50"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5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69"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78" indent="-228605" algn="l" defTabSz="91441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7313" marR="0" lvl="0" indent="-87313" algn="ctr" defTabSz="914418"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事業実施期間は、</a:t>
            </a: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月３日～</a:t>
            </a: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28</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日の約１か月間</a:t>
            </a:r>
            <a:endPar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6" name="グラフ 5">
            <a:extLst>
              <a:ext uri="{FF2B5EF4-FFF2-40B4-BE49-F238E27FC236}">
                <a16:creationId xmlns:a16="http://schemas.microsoft.com/office/drawing/2014/main" id="{1764B609-A3FB-3A0B-0C4C-19696CA8E4F9}"/>
              </a:ext>
            </a:extLst>
          </p:cNvPr>
          <p:cNvGraphicFramePr>
            <a:graphicFrameLocks/>
          </p:cNvGraphicFramePr>
          <p:nvPr>
            <p:extLst>
              <p:ext uri="{D42A27DB-BD31-4B8C-83A1-F6EECF244321}">
                <p14:modId xmlns:p14="http://schemas.microsoft.com/office/powerpoint/2010/main" val="3608488506"/>
              </p:ext>
            </p:extLst>
          </p:nvPr>
        </p:nvGraphicFramePr>
        <p:xfrm>
          <a:off x="810004" y="4041642"/>
          <a:ext cx="3657578" cy="2217216"/>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AFE7565A-3084-7A0F-B984-0FBFB6E566D1}"/>
              </a:ext>
            </a:extLst>
          </p:cNvPr>
          <p:cNvSpPr txBox="1"/>
          <p:nvPr/>
        </p:nvSpPr>
        <p:spPr>
          <a:xfrm>
            <a:off x="5159829" y="4413104"/>
            <a:ext cx="4314221" cy="461665"/>
          </a:xfrm>
          <a:prstGeom prst="rect">
            <a:avLst/>
          </a:prstGeom>
          <a:noFill/>
          <a:ln>
            <a:solidFill>
              <a:srgbClr val="FF0000"/>
            </a:solidFill>
          </a:ln>
        </p:spPr>
        <p:txBody>
          <a:bodyPr wrap="square">
            <a:spAutoFit/>
          </a:bodyPr>
          <a:lstStyle/>
          <a:p>
            <a:pPr algn="ctr"/>
            <a:r>
              <a:rPr lang="ja-JP" altLang="en-US" sz="2400" b="1" dirty="0">
                <a:solidFill>
                  <a:srgbClr val="FF0000"/>
                </a:solidFill>
              </a:rPr>
              <a:t>（算定中）</a:t>
            </a:r>
          </a:p>
        </p:txBody>
      </p:sp>
      <p:pic>
        <p:nvPicPr>
          <p:cNvPr id="2" name="図 1" descr="ロゴ, 会社名&#10;&#10;自動的に生成された説明">
            <a:extLst>
              <a:ext uri="{FF2B5EF4-FFF2-40B4-BE49-F238E27FC236}">
                <a16:creationId xmlns:a16="http://schemas.microsoft.com/office/drawing/2014/main" id="{5FA87DAB-EF06-725B-928F-B7C78897E9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7242944" y="837499"/>
            <a:ext cx="1114834" cy="1123934"/>
          </a:xfrm>
          <a:prstGeom prst="rect">
            <a:avLst/>
          </a:prstGeom>
          <a:ln w="28575">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72893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4265</Words>
  <Application>Microsoft Office PowerPoint</Application>
  <PresentationFormat>A4 210 x 297 mm</PresentationFormat>
  <Paragraphs>403</Paragraphs>
  <Slides>17</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BIZ UDPゴシック</vt:lpstr>
      <vt:lpstr>BIZ UDゴシック</vt:lpstr>
      <vt:lpstr>ＭＳ Ｐゴシック</vt:lpstr>
      <vt:lpstr>ＭＳ Ｐゴシック 本文</vt:lpstr>
      <vt:lpstr>MSPGothic</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2025-03-12T07:54:32Z</dcterms:created>
  <dcterms:modified xsi:type="dcterms:W3CDTF">2025-03-13T02:34:09Z</dcterms:modified>
</cp:coreProperties>
</file>