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Lst>
  <p:notesMasterIdLst>
    <p:notesMasterId r:id="rId43"/>
  </p:notesMasterIdLst>
  <p:sldIdLst>
    <p:sldId id="256" r:id="rId5"/>
    <p:sldId id="275" r:id="rId6"/>
    <p:sldId id="281" r:id="rId7"/>
    <p:sldId id="260" r:id="rId8"/>
    <p:sldId id="307" r:id="rId9"/>
    <p:sldId id="276" r:id="rId10"/>
    <p:sldId id="329" r:id="rId11"/>
    <p:sldId id="330" r:id="rId12"/>
    <p:sldId id="268" r:id="rId13"/>
    <p:sldId id="325" r:id="rId14"/>
    <p:sldId id="304" r:id="rId15"/>
    <p:sldId id="259" r:id="rId16"/>
    <p:sldId id="316" r:id="rId17"/>
    <p:sldId id="315" r:id="rId18"/>
    <p:sldId id="327" r:id="rId19"/>
    <p:sldId id="279" r:id="rId20"/>
    <p:sldId id="283" r:id="rId21"/>
    <p:sldId id="334" r:id="rId22"/>
    <p:sldId id="269" r:id="rId23"/>
    <p:sldId id="312" r:id="rId24"/>
    <p:sldId id="258" r:id="rId25"/>
    <p:sldId id="297" r:id="rId26"/>
    <p:sldId id="299" r:id="rId27"/>
    <p:sldId id="291" r:id="rId28"/>
    <p:sldId id="284" r:id="rId29"/>
    <p:sldId id="289" r:id="rId30"/>
    <p:sldId id="296" r:id="rId31"/>
    <p:sldId id="270" r:id="rId32"/>
    <p:sldId id="293" r:id="rId33"/>
    <p:sldId id="298" r:id="rId34"/>
    <p:sldId id="295" r:id="rId35"/>
    <p:sldId id="290" r:id="rId36"/>
    <p:sldId id="294" r:id="rId37"/>
    <p:sldId id="300" r:id="rId38"/>
    <p:sldId id="336" r:id="rId39"/>
    <p:sldId id="337" r:id="rId40"/>
    <p:sldId id="271" r:id="rId41"/>
    <p:sldId id="313" r:id="rId42"/>
  </p:sldIdLst>
  <p:sldSz cx="10439400" cy="7559675"/>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7AD4685-C796-4BD4-A4DF-7D7CD1F5DD54}">
          <p14:sldIdLst>
            <p14:sldId id="256"/>
            <p14:sldId id="275"/>
            <p14:sldId id="281"/>
          </p14:sldIdLst>
        </p14:section>
        <p14:section name="本編" id="{6C412C5D-22BD-43E7-9481-B039F84E8678}">
          <p14:sldIdLst>
            <p14:sldId id="260"/>
            <p14:sldId id="307"/>
            <p14:sldId id="276"/>
            <p14:sldId id="329"/>
            <p14:sldId id="330"/>
            <p14:sldId id="268"/>
            <p14:sldId id="325"/>
            <p14:sldId id="304"/>
            <p14:sldId id="259"/>
            <p14:sldId id="316"/>
            <p14:sldId id="315"/>
            <p14:sldId id="327"/>
            <p14:sldId id="279"/>
            <p14:sldId id="283"/>
            <p14:sldId id="334"/>
            <p14:sldId id="269"/>
            <p14:sldId id="312"/>
            <p14:sldId id="258"/>
            <p14:sldId id="297"/>
            <p14:sldId id="299"/>
            <p14:sldId id="291"/>
            <p14:sldId id="284"/>
            <p14:sldId id="289"/>
            <p14:sldId id="296"/>
            <p14:sldId id="270"/>
            <p14:sldId id="293"/>
            <p14:sldId id="298"/>
            <p14:sldId id="295"/>
            <p14:sldId id="290"/>
            <p14:sldId id="294"/>
            <p14:sldId id="300"/>
            <p14:sldId id="336"/>
            <p14:sldId id="337"/>
            <p14:sldId id="271"/>
            <p14:sldId id="31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池田　晃規" initials="池田　晃規" lastIdx="10" clrIdx="0">
    <p:extLst>
      <p:ext uri="{19B8F6BF-5375-455C-9EA6-DF929625EA0E}">
        <p15:presenceInfo xmlns:p15="http://schemas.microsoft.com/office/powerpoint/2012/main" userId="S::IkedaKok@lan.pref.osaka.jp::d45d4133-0ba7-4e1d-a8a2-0545fe4d32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5DD5FF"/>
    <a:srgbClr val="33CCFF"/>
    <a:srgbClr val="FFFFCC"/>
    <a:srgbClr val="29C7FF"/>
    <a:srgbClr val="D5EFFB"/>
    <a:srgbClr val="EAB200"/>
    <a:srgbClr val="FF9933"/>
    <a:srgbClr val="0099CC"/>
    <a:srgbClr val="F8D0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D9593-AD28-494F-AB9C-889D369B8365}" v="356" dt="2024-03-19T00:46:03.67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99" autoAdjust="0"/>
  </p:normalViewPr>
  <p:slideViewPr>
    <p:cSldViewPr snapToGrid="0">
      <p:cViewPr varScale="1">
        <p:scale>
          <a:sx n="59" d="100"/>
          <a:sy n="59" d="100"/>
        </p:scale>
        <p:origin x="1192" y="52"/>
      </p:cViewPr>
      <p:guideLst/>
    </p:cSldViewPr>
  </p:slideViewPr>
  <p:notesTextViewPr>
    <p:cViewPr>
      <p:scale>
        <a:sx n="1" d="1"/>
        <a:sy n="1" d="1"/>
      </p:scale>
      <p:origin x="0" y="0"/>
    </p:cViewPr>
  </p:notesTextViewPr>
  <p:sorterViewPr>
    <p:cViewPr>
      <p:scale>
        <a:sx n="100" d="100"/>
        <a:sy n="100" d="100"/>
      </p:scale>
      <p:origin x="0" y="-4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植松 陽子" userId="9f5d2aef-ea83-4e68-8bce-7de500f865aa" providerId="ADAL" clId="{6D4D9593-AD28-494F-AB9C-889D369B8365}"/>
    <pc:docChg chg="undo custSel modSld modNotesMaster">
      <pc:chgData name="植松 陽子" userId="9f5d2aef-ea83-4e68-8bce-7de500f865aa" providerId="ADAL" clId="{6D4D9593-AD28-494F-AB9C-889D369B8365}" dt="2024-03-19T00:46:03.675" v="977" actId="20577"/>
      <pc:docMkLst>
        <pc:docMk/>
      </pc:docMkLst>
      <pc:sldChg chg="addSp modSp mod">
        <pc:chgData name="植松 陽子" userId="9f5d2aef-ea83-4e68-8bce-7de500f865aa" providerId="ADAL" clId="{6D4D9593-AD28-494F-AB9C-889D369B8365}" dt="2024-03-19T00:35:21.033" v="734" actId="14100"/>
        <pc:sldMkLst>
          <pc:docMk/>
          <pc:sldMk cId="1172408624" sldId="270"/>
        </pc:sldMkLst>
        <pc:spChg chg="mod">
          <ac:chgData name="植松 陽子" userId="9f5d2aef-ea83-4e68-8bce-7de500f865aa" providerId="ADAL" clId="{6D4D9593-AD28-494F-AB9C-889D369B8365}" dt="2024-03-19T00:35:15.205" v="733" actId="20577"/>
          <ac:spMkLst>
            <pc:docMk/>
            <pc:sldMk cId="1172408624" sldId="270"/>
            <ac:spMk id="12" creationId="{310F2BDA-5DBC-A54B-0A5C-6B12DC0BEBDC}"/>
          </ac:spMkLst>
        </pc:spChg>
        <pc:spChg chg="add mod">
          <ac:chgData name="植松 陽子" userId="9f5d2aef-ea83-4e68-8bce-7de500f865aa" providerId="ADAL" clId="{6D4D9593-AD28-494F-AB9C-889D369B8365}" dt="2024-03-19T00:05:17.688" v="269" actId="6549"/>
          <ac:spMkLst>
            <pc:docMk/>
            <pc:sldMk cId="1172408624" sldId="270"/>
            <ac:spMk id="13" creationId="{A1B793CB-2099-D30A-9B56-1BD8F80F8C0A}"/>
          </ac:spMkLst>
        </pc:spChg>
        <pc:spChg chg="add mod">
          <ac:chgData name="植松 陽子" userId="9f5d2aef-ea83-4e68-8bce-7de500f865aa" providerId="ADAL" clId="{6D4D9593-AD28-494F-AB9C-889D369B8365}" dt="2024-03-19T00:28:29.428" v="629" actId="1035"/>
          <ac:spMkLst>
            <pc:docMk/>
            <pc:sldMk cId="1172408624" sldId="270"/>
            <ac:spMk id="17" creationId="{09B62F3A-0D72-F98A-58CF-96CA44782F9E}"/>
          </ac:spMkLst>
        </pc:spChg>
        <pc:picChg chg="mod">
          <ac:chgData name="植松 陽子" userId="9f5d2aef-ea83-4e68-8bce-7de500f865aa" providerId="ADAL" clId="{6D4D9593-AD28-494F-AB9C-889D369B8365}" dt="2024-03-19T00:35:21.033" v="734" actId="14100"/>
          <ac:picMkLst>
            <pc:docMk/>
            <pc:sldMk cId="1172408624" sldId="270"/>
            <ac:picMk id="16" creationId="{9D6692E0-9E67-5472-1459-12E5124A0814}"/>
          </ac:picMkLst>
        </pc:picChg>
      </pc:sldChg>
      <pc:sldChg chg="addSp delSp modSp mod">
        <pc:chgData name="植松 陽子" userId="9f5d2aef-ea83-4e68-8bce-7de500f865aa" providerId="ADAL" clId="{6D4D9593-AD28-494F-AB9C-889D369B8365}" dt="2024-03-19T00:29:22.784" v="633" actId="1076"/>
        <pc:sldMkLst>
          <pc:docMk/>
          <pc:sldMk cId="280361509" sldId="284"/>
        </pc:sldMkLst>
        <pc:spChg chg="mod">
          <ac:chgData name="植松 陽子" userId="9f5d2aef-ea83-4e68-8bce-7de500f865aa" providerId="ADAL" clId="{6D4D9593-AD28-494F-AB9C-889D369B8365}" dt="2024-03-19T00:00:54.813" v="94" actId="1037"/>
          <ac:spMkLst>
            <pc:docMk/>
            <pc:sldMk cId="280361509" sldId="284"/>
            <ac:spMk id="3" creationId="{89ADD926-410C-7CE6-5232-7053621F15EF}"/>
          </ac:spMkLst>
        </pc:spChg>
        <pc:spChg chg="add mod">
          <ac:chgData name="植松 陽子" userId="9f5d2aef-ea83-4e68-8bce-7de500f865aa" providerId="ADAL" clId="{6D4D9593-AD28-494F-AB9C-889D369B8365}" dt="2024-03-19T00:00:59.893" v="106" actId="1035"/>
          <ac:spMkLst>
            <pc:docMk/>
            <pc:sldMk cId="280361509" sldId="284"/>
            <ac:spMk id="12" creationId="{1A2400FD-A40F-C0C5-E856-C7C411F3CBE1}"/>
          </ac:spMkLst>
        </pc:spChg>
        <pc:spChg chg="add mod">
          <ac:chgData name="植松 陽子" userId="9f5d2aef-ea83-4e68-8bce-7de500f865aa" providerId="ADAL" clId="{6D4D9593-AD28-494F-AB9C-889D369B8365}" dt="2024-03-19T00:00:26.783" v="52" actId="14100"/>
          <ac:spMkLst>
            <pc:docMk/>
            <pc:sldMk cId="280361509" sldId="284"/>
            <ac:spMk id="16" creationId="{11EDE902-30E1-668A-B754-D357E4EE396E}"/>
          </ac:spMkLst>
        </pc:spChg>
        <pc:spChg chg="mod">
          <ac:chgData name="植松 陽子" userId="9f5d2aef-ea83-4e68-8bce-7de500f865aa" providerId="ADAL" clId="{6D4D9593-AD28-494F-AB9C-889D369B8365}" dt="2024-03-19T00:00:54.813" v="94" actId="1037"/>
          <ac:spMkLst>
            <pc:docMk/>
            <pc:sldMk cId="280361509" sldId="284"/>
            <ac:spMk id="28" creationId="{84199081-28D7-1FDD-AC04-FB534B0B9137}"/>
          </ac:spMkLst>
        </pc:spChg>
        <pc:picChg chg="add mod">
          <ac:chgData name="植松 陽子" userId="9f5d2aef-ea83-4e68-8bce-7de500f865aa" providerId="ADAL" clId="{6D4D9593-AD28-494F-AB9C-889D369B8365}" dt="2024-03-19T00:29:22.784" v="633" actId="1076"/>
          <ac:picMkLst>
            <pc:docMk/>
            <pc:sldMk cId="280361509" sldId="284"/>
            <ac:picMk id="19" creationId="{826DA660-084F-7768-65EC-6FBDFDE66C80}"/>
          </ac:picMkLst>
        </pc:picChg>
        <pc:picChg chg="del">
          <ac:chgData name="植松 陽子" userId="9f5d2aef-ea83-4e68-8bce-7de500f865aa" providerId="ADAL" clId="{6D4D9593-AD28-494F-AB9C-889D369B8365}" dt="2024-03-19T00:29:16.093" v="630" actId="478"/>
          <ac:picMkLst>
            <pc:docMk/>
            <pc:sldMk cId="280361509" sldId="284"/>
            <ac:picMk id="27" creationId="{922F57A5-CE51-1E7E-2B09-8A524031154B}"/>
          </ac:picMkLst>
        </pc:picChg>
      </pc:sldChg>
      <pc:sldChg chg="addSp delSp modSp mod">
        <pc:chgData name="植松 陽子" userId="9f5d2aef-ea83-4e68-8bce-7de500f865aa" providerId="ADAL" clId="{6D4D9593-AD28-494F-AB9C-889D369B8365}" dt="2024-03-19T00:33:40.103" v="685" actId="20577"/>
        <pc:sldMkLst>
          <pc:docMk/>
          <pc:sldMk cId="914692480" sldId="289"/>
        </pc:sldMkLst>
        <pc:spChg chg="add mod">
          <ac:chgData name="植松 陽子" userId="9f5d2aef-ea83-4e68-8bce-7de500f865aa" providerId="ADAL" clId="{6D4D9593-AD28-494F-AB9C-889D369B8365}" dt="2024-03-19T00:04:33.031" v="251" actId="20577"/>
          <ac:spMkLst>
            <pc:docMk/>
            <pc:sldMk cId="914692480" sldId="289"/>
            <ac:spMk id="12" creationId="{45C102D2-EE64-C1F6-BBAE-0CBE331F703C}"/>
          </ac:spMkLst>
        </pc:spChg>
        <pc:spChg chg="add mod">
          <ac:chgData name="植松 陽子" userId="9f5d2aef-ea83-4e68-8bce-7de500f865aa" providerId="ADAL" clId="{6D4D9593-AD28-494F-AB9C-889D369B8365}" dt="2024-03-19T00:04:43.520" v="253" actId="6549"/>
          <ac:spMkLst>
            <pc:docMk/>
            <pc:sldMk cId="914692480" sldId="289"/>
            <ac:spMk id="18" creationId="{C637FC9D-5DBF-A829-D8DF-F27A47BE0EE0}"/>
          </ac:spMkLst>
        </pc:spChg>
        <pc:spChg chg="mod">
          <ac:chgData name="植松 陽子" userId="9f5d2aef-ea83-4e68-8bce-7de500f865aa" providerId="ADAL" clId="{6D4D9593-AD28-494F-AB9C-889D369B8365}" dt="2024-03-19T00:33:40.103" v="685" actId="20577"/>
          <ac:spMkLst>
            <pc:docMk/>
            <pc:sldMk cId="914692480" sldId="289"/>
            <ac:spMk id="19" creationId="{80324480-7258-0E64-F053-C76A05C457F4}"/>
          </ac:spMkLst>
        </pc:spChg>
        <pc:spChg chg="del">
          <ac:chgData name="植松 陽子" userId="9f5d2aef-ea83-4e68-8bce-7de500f865aa" providerId="ADAL" clId="{6D4D9593-AD28-494F-AB9C-889D369B8365}" dt="2024-03-19T00:32:22.296" v="657" actId="478"/>
          <ac:spMkLst>
            <pc:docMk/>
            <pc:sldMk cId="914692480" sldId="289"/>
            <ac:spMk id="20" creationId="{BCE81B1E-5B47-831A-DA60-BBC0B014D454}"/>
          </ac:spMkLst>
        </pc:spChg>
        <pc:picChg chg="add del">
          <ac:chgData name="植松 陽子" userId="9f5d2aef-ea83-4e68-8bce-7de500f865aa" providerId="ADAL" clId="{6D4D9593-AD28-494F-AB9C-889D369B8365}" dt="2024-03-19T00:32:20.901" v="656" actId="478"/>
          <ac:picMkLst>
            <pc:docMk/>
            <pc:sldMk cId="914692480" sldId="289"/>
            <ac:picMk id="17" creationId="{750AECFF-248B-72B5-8029-099AE7156E47}"/>
          </ac:picMkLst>
        </pc:picChg>
        <pc:picChg chg="add mod">
          <ac:chgData name="植松 陽子" userId="9f5d2aef-ea83-4e68-8bce-7de500f865aa" providerId="ADAL" clId="{6D4D9593-AD28-494F-AB9C-889D369B8365}" dt="2024-03-19T00:32:34.605" v="666" actId="1038"/>
          <ac:picMkLst>
            <pc:docMk/>
            <pc:sldMk cId="914692480" sldId="289"/>
            <ac:picMk id="22" creationId="{1A92C150-5963-893E-A7F3-B7F32D1DDDDC}"/>
          </ac:picMkLst>
        </pc:picChg>
      </pc:sldChg>
      <pc:sldChg chg="addSp modSp mod">
        <pc:chgData name="植松 陽子" userId="9f5d2aef-ea83-4e68-8bce-7de500f865aa" providerId="ADAL" clId="{6D4D9593-AD28-494F-AB9C-889D369B8365}" dt="2024-03-19T00:40:59.878" v="876" actId="1036"/>
        <pc:sldMkLst>
          <pc:docMk/>
          <pc:sldMk cId="1623255789" sldId="290"/>
        </pc:sldMkLst>
        <pc:spChg chg="mod">
          <ac:chgData name="植松 陽子" userId="9f5d2aef-ea83-4e68-8bce-7de500f865aa" providerId="ADAL" clId="{6D4D9593-AD28-494F-AB9C-889D369B8365}" dt="2024-03-19T00:11:09.897" v="471" actId="1035"/>
          <ac:spMkLst>
            <pc:docMk/>
            <pc:sldMk cId="1623255789" sldId="290"/>
            <ac:spMk id="3" creationId="{89ADD926-410C-7CE6-5232-7053621F15EF}"/>
          </ac:spMkLst>
        </pc:spChg>
        <pc:spChg chg="mod">
          <ac:chgData name="植松 陽子" userId="9f5d2aef-ea83-4e68-8bce-7de500f865aa" providerId="ADAL" clId="{6D4D9593-AD28-494F-AB9C-889D369B8365}" dt="2024-03-19T00:40:59.878" v="876" actId="1036"/>
          <ac:spMkLst>
            <pc:docMk/>
            <pc:sldMk cId="1623255789" sldId="290"/>
            <ac:spMk id="8" creationId="{AA2D47CF-0F2A-580E-DD54-06740C57A6AF}"/>
          </ac:spMkLst>
        </pc:spChg>
        <pc:spChg chg="mod">
          <ac:chgData name="植松 陽子" userId="9f5d2aef-ea83-4e68-8bce-7de500f865aa" providerId="ADAL" clId="{6D4D9593-AD28-494F-AB9C-889D369B8365}" dt="2024-03-19T00:11:09.897" v="471" actId="1035"/>
          <ac:spMkLst>
            <pc:docMk/>
            <pc:sldMk cId="1623255789" sldId="290"/>
            <ac:spMk id="11" creationId="{09DC20E7-3D8B-216B-9581-BEF91B87486F}"/>
          </ac:spMkLst>
        </pc:spChg>
        <pc:spChg chg="add mod">
          <ac:chgData name="植松 陽子" userId="9f5d2aef-ea83-4e68-8bce-7de500f865aa" providerId="ADAL" clId="{6D4D9593-AD28-494F-AB9C-889D369B8365}" dt="2024-03-19T00:11:09.897" v="471" actId="1035"/>
          <ac:spMkLst>
            <pc:docMk/>
            <pc:sldMk cId="1623255789" sldId="290"/>
            <ac:spMk id="12" creationId="{E016D815-60E3-72C3-CD5F-0DA029E17506}"/>
          </ac:spMkLst>
        </pc:spChg>
        <pc:spChg chg="add mod">
          <ac:chgData name="植松 陽子" userId="9f5d2aef-ea83-4e68-8bce-7de500f865aa" providerId="ADAL" clId="{6D4D9593-AD28-494F-AB9C-889D369B8365}" dt="2024-03-19T00:11:21.719" v="473" actId="20577"/>
          <ac:spMkLst>
            <pc:docMk/>
            <pc:sldMk cId="1623255789" sldId="290"/>
            <ac:spMk id="14" creationId="{A027A8D0-23DC-959F-42CE-70B9D6A40481}"/>
          </ac:spMkLst>
        </pc:spChg>
        <pc:spChg chg="mod">
          <ac:chgData name="植松 陽子" userId="9f5d2aef-ea83-4e68-8bce-7de500f865aa" providerId="ADAL" clId="{6D4D9593-AD28-494F-AB9C-889D369B8365}" dt="2024-03-19T00:40:42.095" v="860" actId="20577"/>
          <ac:spMkLst>
            <pc:docMk/>
            <pc:sldMk cId="1623255789" sldId="290"/>
            <ac:spMk id="22" creationId="{84E0499E-BD48-A971-9800-A7229E052976}"/>
          </ac:spMkLst>
        </pc:spChg>
        <pc:spChg chg="mod">
          <ac:chgData name="植松 陽子" userId="9f5d2aef-ea83-4e68-8bce-7de500f865aa" providerId="ADAL" clId="{6D4D9593-AD28-494F-AB9C-889D369B8365}" dt="2024-03-19T00:14:26.166" v="572" actId="1037"/>
          <ac:spMkLst>
            <pc:docMk/>
            <pc:sldMk cId="1623255789" sldId="290"/>
            <ac:spMk id="23" creationId="{2525B9B7-0FC2-9E62-1061-6A98162CDA37}"/>
          </ac:spMkLst>
        </pc:spChg>
        <pc:spChg chg="mod">
          <ac:chgData name="植松 陽子" userId="9f5d2aef-ea83-4e68-8bce-7de500f865aa" providerId="ADAL" clId="{6D4D9593-AD28-494F-AB9C-889D369B8365}" dt="2024-03-19T00:11:30.072" v="483" actId="1036"/>
          <ac:spMkLst>
            <pc:docMk/>
            <pc:sldMk cId="1623255789" sldId="290"/>
            <ac:spMk id="24" creationId="{6F3C5CF9-BC98-54D8-B304-CA2AB8B6F59B}"/>
          </ac:spMkLst>
        </pc:spChg>
        <pc:picChg chg="mod">
          <ac:chgData name="植松 陽子" userId="9f5d2aef-ea83-4e68-8bce-7de500f865aa" providerId="ADAL" clId="{6D4D9593-AD28-494F-AB9C-889D369B8365}" dt="2024-03-19T00:40:56.919" v="873" actId="1038"/>
          <ac:picMkLst>
            <pc:docMk/>
            <pc:sldMk cId="1623255789" sldId="290"/>
            <ac:picMk id="21" creationId="{9FB98370-424D-AD69-5F35-50B71462A5B5}"/>
          </ac:picMkLst>
        </pc:picChg>
        <pc:picChg chg="mod">
          <ac:chgData name="植松 陽子" userId="9f5d2aef-ea83-4e68-8bce-7de500f865aa" providerId="ADAL" clId="{6D4D9593-AD28-494F-AB9C-889D369B8365}" dt="2024-03-19T00:14:18.174" v="560" actId="1037"/>
          <ac:picMkLst>
            <pc:docMk/>
            <pc:sldMk cId="1623255789" sldId="290"/>
            <ac:picMk id="29" creationId="{2F8A5EE3-C185-78F3-BB7F-A62AACA932DD}"/>
          </ac:picMkLst>
        </pc:picChg>
        <pc:picChg chg="mod">
          <ac:chgData name="植松 陽子" userId="9f5d2aef-ea83-4e68-8bce-7de500f865aa" providerId="ADAL" clId="{6D4D9593-AD28-494F-AB9C-889D369B8365}" dt="2024-03-19T00:14:14.796" v="550" actId="14100"/>
          <ac:picMkLst>
            <pc:docMk/>
            <pc:sldMk cId="1623255789" sldId="290"/>
            <ac:picMk id="32" creationId="{9B9E1F91-296F-3C49-62A3-36B545BDEABC}"/>
          </ac:picMkLst>
        </pc:picChg>
      </pc:sldChg>
      <pc:sldChg chg="addSp delSp modSp mod">
        <pc:chgData name="植松 陽子" userId="9f5d2aef-ea83-4e68-8bce-7de500f865aa" providerId="ADAL" clId="{6D4D9593-AD28-494F-AB9C-889D369B8365}" dt="2024-03-19T00:30:23.873" v="653" actId="6549"/>
        <pc:sldMkLst>
          <pc:docMk/>
          <pc:sldMk cId="1831446384" sldId="291"/>
        </pc:sldMkLst>
        <pc:spChg chg="mod">
          <ac:chgData name="植松 陽子" userId="9f5d2aef-ea83-4e68-8bce-7de500f865aa" providerId="ADAL" clId="{6D4D9593-AD28-494F-AB9C-889D369B8365}" dt="2024-03-19T00:03:54.065" v="225" actId="1035"/>
          <ac:spMkLst>
            <pc:docMk/>
            <pc:sldMk cId="1831446384" sldId="291"/>
            <ac:spMk id="8" creationId="{AA2D47CF-0F2A-580E-DD54-06740C57A6AF}"/>
          </ac:spMkLst>
        </pc:spChg>
        <pc:spChg chg="add mod">
          <ac:chgData name="植松 陽子" userId="9f5d2aef-ea83-4e68-8bce-7de500f865aa" providerId="ADAL" clId="{6D4D9593-AD28-494F-AB9C-889D369B8365}" dt="2024-03-19T00:13:55.326" v="538" actId="1036"/>
          <ac:spMkLst>
            <pc:docMk/>
            <pc:sldMk cId="1831446384" sldId="291"/>
            <ac:spMk id="12" creationId="{7F153843-1CD6-66B9-42B7-0D32C217787E}"/>
          </ac:spMkLst>
        </pc:spChg>
        <pc:spChg chg="mod">
          <ac:chgData name="植松 陽子" userId="9f5d2aef-ea83-4e68-8bce-7de500f865aa" providerId="ADAL" clId="{6D4D9593-AD28-494F-AB9C-889D369B8365}" dt="2024-03-19T00:30:23.873" v="653" actId="6549"/>
          <ac:spMkLst>
            <pc:docMk/>
            <pc:sldMk cId="1831446384" sldId="291"/>
            <ac:spMk id="13" creationId="{6D01CE57-DFD7-E04C-DC52-BCF5495E3458}"/>
          </ac:spMkLst>
        </pc:spChg>
        <pc:spChg chg="add mod">
          <ac:chgData name="植松 陽子" userId="9f5d2aef-ea83-4e68-8bce-7de500f865aa" providerId="ADAL" clId="{6D4D9593-AD28-494F-AB9C-889D369B8365}" dt="2024-03-19T00:13:49.941" v="532" actId="14100"/>
          <ac:spMkLst>
            <pc:docMk/>
            <pc:sldMk cId="1831446384" sldId="291"/>
            <ac:spMk id="14" creationId="{9277ABD7-050E-62DA-706D-3503EA96C0D7}"/>
          </ac:spMkLst>
        </pc:spChg>
        <pc:spChg chg="mod">
          <ac:chgData name="植松 陽子" userId="9f5d2aef-ea83-4e68-8bce-7de500f865aa" providerId="ADAL" clId="{6D4D9593-AD28-494F-AB9C-889D369B8365}" dt="2024-03-19T00:14:00.137" v="547" actId="1036"/>
          <ac:spMkLst>
            <pc:docMk/>
            <pc:sldMk cId="1831446384" sldId="291"/>
            <ac:spMk id="22" creationId="{59D8C262-77FA-9555-F648-2D673C0EC2C9}"/>
          </ac:spMkLst>
        </pc:spChg>
        <pc:spChg chg="mod">
          <ac:chgData name="植松 陽子" userId="9f5d2aef-ea83-4e68-8bce-7de500f865aa" providerId="ADAL" clId="{6D4D9593-AD28-494F-AB9C-889D369B8365}" dt="2024-03-19T00:03:54.065" v="225" actId="1035"/>
          <ac:spMkLst>
            <pc:docMk/>
            <pc:sldMk cId="1831446384" sldId="291"/>
            <ac:spMk id="28" creationId="{7D08A74F-7889-4681-93BD-FD4A361DA7FA}"/>
          </ac:spMkLst>
        </pc:spChg>
        <pc:picChg chg="add mod">
          <ac:chgData name="植松 陽子" userId="9f5d2aef-ea83-4e68-8bce-7de500f865aa" providerId="ADAL" clId="{6D4D9593-AD28-494F-AB9C-889D369B8365}" dt="2024-03-19T00:30:10.234" v="647" actId="1076"/>
          <ac:picMkLst>
            <pc:docMk/>
            <pc:sldMk cId="1831446384" sldId="291"/>
            <ac:picMk id="17" creationId="{D5AD76ED-8510-031E-0C06-14B718BD9449}"/>
          </ac:picMkLst>
        </pc:picChg>
        <pc:picChg chg="del mod">
          <ac:chgData name="植松 陽子" userId="9f5d2aef-ea83-4e68-8bce-7de500f865aa" providerId="ADAL" clId="{6D4D9593-AD28-494F-AB9C-889D369B8365}" dt="2024-03-19T00:30:02.996" v="642" actId="478"/>
          <ac:picMkLst>
            <pc:docMk/>
            <pc:sldMk cId="1831446384" sldId="291"/>
            <ac:picMk id="19" creationId="{D56B4FD0-3593-D85A-F46B-CBC5E8BD07E0}"/>
          </ac:picMkLst>
        </pc:picChg>
      </pc:sldChg>
      <pc:sldChg chg="addSp delSp modSp mod">
        <pc:chgData name="植松 陽子" userId="9f5d2aef-ea83-4e68-8bce-7de500f865aa" providerId="ADAL" clId="{6D4D9593-AD28-494F-AB9C-889D369B8365}" dt="2024-03-19T00:45:42.846" v="965" actId="14100"/>
        <pc:sldMkLst>
          <pc:docMk/>
          <pc:sldMk cId="2936233016" sldId="293"/>
        </pc:sldMkLst>
        <pc:spChg chg="mod">
          <ac:chgData name="植松 陽子" userId="9f5d2aef-ea83-4e68-8bce-7de500f865aa" providerId="ADAL" clId="{6D4D9593-AD28-494F-AB9C-889D369B8365}" dt="2024-03-19T00:07:00.621" v="320" actId="1036"/>
          <ac:spMkLst>
            <pc:docMk/>
            <pc:sldMk cId="2936233016" sldId="293"/>
            <ac:spMk id="8" creationId="{AA2D47CF-0F2A-580E-DD54-06740C57A6AF}"/>
          </ac:spMkLst>
        </pc:spChg>
        <pc:spChg chg="mod">
          <ac:chgData name="植松 陽子" userId="9f5d2aef-ea83-4e68-8bce-7de500f865aa" providerId="ADAL" clId="{6D4D9593-AD28-494F-AB9C-889D369B8365}" dt="2024-03-19T00:45:42.846" v="965" actId="14100"/>
          <ac:spMkLst>
            <pc:docMk/>
            <pc:sldMk cId="2936233016" sldId="293"/>
            <ac:spMk id="15" creationId="{70BA352F-5AF3-E0AA-4AAF-4123EF0FAC56}"/>
          </ac:spMkLst>
        </pc:spChg>
        <pc:spChg chg="add mod">
          <ac:chgData name="植松 陽子" userId="9f5d2aef-ea83-4e68-8bce-7de500f865aa" providerId="ADAL" clId="{6D4D9593-AD28-494F-AB9C-889D369B8365}" dt="2024-03-19T00:06:24.356" v="274" actId="6549"/>
          <ac:spMkLst>
            <pc:docMk/>
            <pc:sldMk cId="2936233016" sldId="293"/>
            <ac:spMk id="17" creationId="{66E9A115-C3C5-E075-B834-94EED1FCA64B}"/>
          </ac:spMkLst>
        </pc:spChg>
        <pc:spChg chg="mod">
          <ac:chgData name="植松 陽子" userId="9f5d2aef-ea83-4e68-8bce-7de500f865aa" providerId="ADAL" clId="{6D4D9593-AD28-494F-AB9C-889D369B8365}" dt="2024-03-19T00:45:08.354" v="963" actId="20577"/>
          <ac:spMkLst>
            <pc:docMk/>
            <pc:sldMk cId="2936233016" sldId="293"/>
            <ac:spMk id="18" creationId="{1470DA3A-D867-6599-4774-9C2C9A46EAC1}"/>
          </ac:spMkLst>
        </pc:spChg>
        <pc:spChg chg="mod">
          <ac:chgData name="植松 陽子" userId="9f5d2aef-ea83-4e68-8bce-7de500f865aa" providerId="ADAL" clId="{6D4D9593-AD28-494F-AB9C-889D369B8365}" dt="2024-03-19T00:36:05.495" v="758" actId="6549"/>
          <ac:spMkLst>
            <pc:docMk/>
            <pc:sldMk cId="2936233016" sldId="293"/>
            <ac:spMk id="20" creationId="{0200B70B-991F-197F-D04C-C9FAD17AF27E}"/>
          </ac:spMkLst>
        </pc:spChg>
        <pc:spChg chg="mod">
          <ac:chgData name="植松 陽子" userId="9f5d2aef-ea83-4e68-8bce-7de500f865aa" providerId="ADAL" clId="{6D4D9593-AD28-494F-AB9C-889D369B8365}" dt="2024-03-19T00:07:00.621" v="320" actId="1036"/>
          <ac:spMkLst>
            <pc:docMk/>
            <pc:sldMk cId="2936233016" sldId="293"/>
            <ac:spMk id="21" creationId="{EDCDAB97-DE1C-03F4-69A3-A89FCE20B147}"/>
          </ac:spMkLst>
        </pc:spChg>
        <pc:spChg chg="add mod">
          <ac:chgData name="植松 陽子" userId="9f5d2aef-ea83-4e68-8bce-7de500f865aa" providerId="ADAL" clId="{6D4D9593-AD28-494F-AB9C-889D369B8365}" dt="2024-03-19T00:06:50.272" v="304" actId="1035"/>
          <ac:spMkLst>
            <pc:docMk/>
            <pc:sldMk cId="2936233016" sldId="293"/>
            <ac:spMk id="24" creationId="{9CDC9A3A-E368-7842-EE9C-B2DD6041C609}"/>
          </ac:spMkLst>
        </pc:spChg>
        <pc:picChg chg="del mod">
          <ac:chgData name="植松 陽子" userId="9f5d2aef-ea83-4e68-8bce-7de500f865aa" providerId="ADAL" clId="{6D4D9593-AD28-494F-AB9C-889D369B8365}" dt="2024-03-19T00:35:34.745" v="735" actId="478"/>
          <ac:picMkLst>
            <pc:docMk/>
            <pc:sldMk cId="2936233016" sldId="293"/>
            <ac:picMk id="12" creationId="{554B4F03-087D-73C3-C1F8-132FBC247C30}"/>
          </ac:picMkLst>
        </pc:picChg>
        <pc:picChg chg="add mod">
          <ac:chgData name="植松 陽子" userId="9f5d2aef-ea83-4e68-8bce-7de500f865aa" providerId="ADAL" clId="{6D4D9593-AD28-494F-AB9C-889D369B8365}" dt="2024-03-19T00:35:49.926" v="755" actId="1038"/>
          <ac:picMkLst>
            <pc:docMk/>
            <pc:sldMk cId="2936233016" sldId="293"/>
            <ac:picMk id="25" creationId="{D9EB6E9C-9582-05F5-8AF1-ABBFFC9F4A5C}"/>
          </ac:picMkLst>
        </pc:picChg>
      </pc:sldChg>
      <pc:sldChg chg="addSp delSp modSp mod">
        <pc:chgData name="植松 陽子" userId="9f5d2aef-ea83-4e68-8bce-7de500f865aa" providerId="ADAL" clId="{6D4D9593-AD28-494F-AB9C-889D369B8365}" dt="2024-03-19T00:42:31.776" v="951" actId="552"/>
        <pc:sldMkLst>
          <pc:docMk/>
          <pc:sldMk cId="1707114409" sldId="294"/>
        </pc:sldMkLst>
        <pc:spChg chg="mod">
          <ac:chgData name="植松 陽子" userId="9f5d2aef-ea83-4e68-8bce-7de500f865aa" providerId="ADAL" clId="{6D4D9593-AD28-494F-AB9C-889D369B8365}" dt="2024-03-19T00:42:05.820" v="936" actId="1037"/>
          <ac:spMkLst>
            <pc:docMk/>
            <pc:sldMk cId="1707114409" sldId="294"/>
            <ac:spMk id="3" creationId="{89ADD926-410C-7CE6-5232-7053621F15EF}"/>
          </ac:spMkLst>
        </pc:spChg>
        <pc:spChg chg="mod">
          <ac:chgData name="植松 陽子" userId="9f5d2aef-ea83-4e68-8bce-7de500f865aa" providerId="ADAL" clId="{6D4D9593-AD28-494F-AB9C-889D369B8365}" dt="2024-03-19T00:42:31.776" v="951" actId="552"/>
          <ac:spMkLst>
            <pc:docMk/>
            <pc:sldMk cId="1707114409" sldId="294"/>
            <ac:spMk id="6" creationId="{A9620B00-B3C8-874A-0F92-897E5809E812}"/>
          </ac:spMkLst>
        </pc:spChg>
        <pc:spChg chg="mod">
          <ac:chgData name="植松 陽子" userId="9f5d2aef-ea83-4e68-8bce-7de500f865aa" providerId="ADAL" clId="{6D4D9593-AD28-494F-AB9C-889D369B8365}" dt="2024-03-19T00:42:31.776" v="951" actId="552"/>
          <ac:spMkLst>
            <pc:docMk/>
            <pc:sldMk cId="1707114409" sldId="294"/>
            <ac:spMk id="7" creationId="{8D44964B-0A11-1B56-F9F9-68C587B3C142}"/>
          </ac:spMkLst>
        </pc:spChg>
        <pc:spChg chg="mod">
          <ac:chgData name="植松 陽子" userId="9f5d2aef-ea83-4e68-8bce-7de500f865aa" providerId="ADAL" clId="{6D4D9593-AD28-494F-AB9C-889D369B8365}" dt="2024-03-19T00:42:31.776" v="951" actId="552"/>
          <ac:spMkLst>
            <pc:docMk/>
            <pc:sldMk cId="1707114409" sldId="294"/>
            <ac:spMk id="9" creationId="{A4A270A7-6436-B22F-EC78-30E7DF16DD37}"/>
          </ac:spMkLst>
        </pc:spChg>
        <pc:spChg chg="mod">
          <ac:chgData name="植松 陽子" userId="9f5d2aef-ea83-4e68-8bce-7de500f865aa" providerId="ADAL" clId="{6D4D9593-AD28-494F-AB9C-889D369B8365}" dt="2024-03-19T00:42:05.820" v="936" actId="1037"/>
          <ac:spMkLst>
            <pc:docMk/>
            <pc:sldMk cId="1707114409" sldId="294"/>
            <ac:spMk id="11" creationId="{09DC20E7-3D8B-216B-9581-BEF91B87486F}"/>
          </ac:spMkLst>
        </pc:spChg>
        <pc:spChg chg="add mod">
          <ac:chgData name="植松 陽子" userId="9f5d2aef-ea83-4e68-8bce-7de500f865aa" providerId="ADAL" clId="{6D4D9593-AD28-494F-AB9C-889D369B8365}" dt="2024-03-19T00:42:08.510" v="941" actId="1037"/>
          <ac:spMkLst>
            <pc:docMk/>
            <pc:sldMk cId="1707114409" sldId="294"/>
            <ac:spMk id="12" creationId="{8BEED1A5-F4C0-6D5C-768A-924DEF2168D9}"/>
          </ac:spMkLst>
        </pc:spChg>
        <pc:spChg chg="add mod">
          <ac:chgData name="植松 陽子" userId="9f5d2aef-ea83-4e68-8bce-7de500f865aa" providerId="ADAL" clId="{6D4D9593-AD28-494F-AB9C-889D369B8365}" dt="2024-03-19T00:42:17.773" v="950" actId="1037"/>
          <ac:spMkLst>
            <pc:docMk/>
            <pc:sldMk cId="1707114409" sldId="294"/>
            <ac:spMk id="13" creationId="{FFD73C50-CA59-E48B-DBAC-145A38E563DB}"/>
          </ac:spMkLst>
        </pc:spChg>
        <pc:spChg chg="mod">
          <ac:chgData name="植松 陽子" userId="9f5d2aef-ea83-4e68-8bce-7de500f865aa" providerId="ADAL" clId="{6D4D9593-AD28-494F-AB9C-889D369B8365}" dt="2024-03-19T00:41:58.583" v="928" actId="20577"/>
          <ac:spMkLst>
            <pc:docMk/>
            <pc:sldMk cId="1707114409" sldId="294"/>
            <ac:spMk id="24" creationId="{AFF9FD87-688F-59D0-A6D9-6489DA1533D6}"/>
          </ac:spMkLst>
        </pc:spChg>
        <pc:picChg chg="add mod">
          <ac:chgData name="植松 陽子" userId="9f5d2aef-ea83-4e68-8bce-7de500f865aa" providerId="ADAL" clId="{6D4D9593-AD28-494F-AB9C-889D369B8365}" dt="2024-03-19T00:41:41.715" v="904" actId="14100"/>
          <ac:picMkLst>
            <pc:docMk/>
            <pc:sldMk cId="1707114409" sldId="294"/>
            <ac:picMk id="17" creationId="{EDF52A0D-ED32-A0DB-08B9-B0E04608F872}"/>
          </ac:picMkLst>
        </pc:picChg>
        <pc:picChg chg="del">
          <ac:chgData name="植松 陽子" userId="9f5d2aef-ea83-4e68-8bce-7de500f865aa" providerId="ADAL" clId="{6D4D9593-AD28-494F-AB9C-889D369B8365}" dt="2024-03-19T00:41:14.558" v="877" actId="478"/>
          <ac:picMkLst>
            <pc:docMk/>
            <pc:sldMk cId="1707114409" sldId="294"/>
            <ac:picMk id="21" creationId="{D9CAABDC-26B8-4034-2F2E-4E46F58237E8}"/>
          </ac:picMkLst>
        </pc:picChg>
      </pc:sldChg>
      <pc:sldChg chg="addSp delSp modSp mod">
        <pc:chgData name="植松 陽子" userId="9f5d2aef-ea83-4e68-8bce-7de500f865aa" providerId="ADAL" clId="{6D4D9593-AD28-494F-AB9C-889D369B8365}" dt="2024-03-19T00:39:52.292" v="833" actId="1036"/>
        <pc:sldMkLst>
          <pc:docMk/>
          <pc:sldMk cId="1527937113" sldId="295"/>
        </pc:sldMkLst>
        <pc:spChg chg="mod">
          <ac:chgData name="植松 陽子" userId="9f5d2aef-ea83-4e68-8bce-7de500f865aa" providerId="ADAL" clId="{6D4D9593-AD28-494F-AB9C-889D369B8365}" dt="2024-03-19T00:39:52.292" v="833" actId="1036"/>
          <ac:spMkLst>
            <pc:docMk/>
            <pc:sldMk cId="1527937113" sldId="295"/>
            <ac:spMk id="12" creationId="{310F2BDA-5DBC-A54B-0A5C-6B12DC0BEBDC}"/>
          </ac:spMkLst>
        </pc:spChg>
        <pc:spChg chg="add mod">
          <ac:chgData name="植松 陽子" userId="9f5d2aef-ea83-4e68-8bce-7de500f865aa" providerId="ADAL" clId="{6D4D9593-AD28-494F-AB9C-889D369B8365}" dt="2024-03-19T00:09:28.325" v="389" actId="1035"/>
          <ac:spMkLst>
            <pc:docMk/>
            <pc:sldMk cId="1527937113" sldId="295"/>
            <ac:spMk id="13" creationId="{0F1492AB-6863-248E-98C8-CD737CFC1D3D}"/>
          </ac:spMkLst>
        </pc:spChg>
        <pc:spChg chg="add mod">
          <ac:chgData name="植松 陽子" userId="9f5d2aef-ea83-4e68-8bce-7de500f865aa" providerId="ADAL" clId="{6D4D9593-AD28-494F-AB9C-889D369B8365}" dt="2024-03-19T00:39:18.484" v="822" actId="14100"/>
          <ac:spMkLst>
            <pc:docMk/>
            <pc:sldMk cId="1527937113" sldId="295"/>
            <ac:spMk id="16" creationId="{77A1F3E9-87CC-8FAD-8C87-9833C7BC0997}"/>
          </ac:spMkLst>
        </pc:spChg>
        <pc:spChg chg="add mod">
          <ac:chgData name="植松 陽子" userId="9f5d2aef-ea83-4e68-8bce-7de500f865aa" providerId="ADAL" clId="{6D4D9593-AD28-494F-AB9C-889D369B8365}" dt="2024-03-19T00:10:11.218" v="436" actId="113"/>
          <ac:spMkLst>
            <pc:docMk/>
            <pc:sldMk cId="1527937113" sldId="295"/>
            <ac:spMk id="18" creationId="{4FAABA43-57E2-CA49-F82F-180C30F211EE}"/>
          </ac:spMkLst>
        </pc:spChg>
        <pc:picChg chg="add mod">
          <ac:chgData name="植松 陽子" userId="9f5d2aef-ea83-4e68-8bce-7de500f865aa" providerId="ADAL" clId="{6D4D9593-AD28-494F-AB9C-889D369B8365}" dt="2024-03-19T00:39:20.974" v="823" actId="1036"/>
          <ac:picMkLst>
            <pc:docMk/>
            <pc:sldMk cId="1527937113" sldId="295"/>
            <ac:picMk id="19" creationId="{B5CB08FC-5417-C809-2D9F-EC7DE59717D7}"/>
          </ac:picMkLst>
        </pc:picChg>
        <pc:picChg chg="del mod">
          <ac:chgData name="植松 陽子" userId="9f5d2aef-ea83-4e68-8bce-7de500f865aa" providerId="ADAL" clId="{6D4D9593-AD28-494F-AB9C-889D369B8365}" dt="2024-03-19T00:38:50.188" v="812" actId="478"/>
          <ac:picMkLst>
            <pc:docMk/>
            <pc:sldMk cId="1527937113" sldId="295"/>
            <ac:picMk id="26" creationId="{C3D314D2-142D-98E3-37AC-3CFED3BA25F6}"/>
          </ac:picMkLst>
        </pc:picChg>
      </pc:sldChg>
      <pc:sldChg chg="addSp delSp modSp mod">
        <pc:chgData name="植松 陽子" userId="9f5d2aef-ea83-4e68-8bce-7de500f865aa" providerId="ADAL" clId="{6D4D9593-AD28-494F-AB9C-889D369B8365}" dt="2024-03-19T00:34:05.101" v="691" actId="20577"/>
        <pc:sldMkLst>
          <pc:docMk/>
          <pc:sldMk cId="4178445766" sldId="296"/>
        </pc:sldMkLst>
        <pc:spChg chg="mod">
          <ac:chgData name="植松 陽子" userId="9f5d2aef-ea83-4e68-8bce-7de500f865aa" providerId="ADAL" clId="{6D4D9593-AD28-494F-AB9C-889D369B8365}" dt="2024-03-19T00:34:05.101" v="691" actId="20577"/>
          <ac:spMkLst>
            <pc:docMk/>
            <pc:sldMk cId="4178445766" sldId="296"/>
            <ac:spMk id="12" creationId="{310F2BDA-5DBC-A54B-0A5C-6B12DC0BEBDC}"/>
          </ac:spMkLst>
        </pc:spChg>
        <pc:spChg chg="add mod">
          <ac:chgData name="植松 陽子" userId="9f5d2aef-ea83-4e68-8bce-7de500f865aa" providerId="ADAL" clId="{6D4D9593-AD28-494F-AB9C-889D369B8365}" dt="2024-03-19T00:04:56.101" v="261" actId="6549"/>
          <ac:spMkLst>
            <pc:docMk/>
            <pc:sldMk cId="4178445766" sldId="296"/>
            <ac:spMk id="13" creationId="{D9D941D3-A8FF-D7C0-4E81-468A0DF8A0E1}"/>
          </ac:spMkLst>
        </pc:spChg>
        <pc:spChg chg="add mod">
          <ac:chgData name="植松 陽子" userId="9f5d2aef-ea83-4e68-8bce-7de500f865aa" providerId="ADAL" clId="{6D4D9593-AD28-494F-AB9C-889D369B8365}" dt="2024-03-19T00:28:20.356" v="623" actId="20577"/>
          <ac:spMkLst>
            <pc:docMk/>
            <pc:sldMk cId="4178445766" sldId="296"/>
            <ac:spMk id="16" creationId="{2B3B81D6-360C-84AA-02D7-15432336A6D4}"/>
          </ac:spMkLst>
        </pc:spChg>
        <pc:picChg chg="add del mod">
          <ac:chgData name="植松 陽子" userId="9f5d2aef-ea83-4e68-8bce-7de500f865aa" providerId="ADAL" clId="{6D4D9593-AD28-494F-AB9C-889D369B8365}" dt="2024-03-19T00:23:09.359" v="580" actId="478"/>
          <ac:picMkLst>
            <pc:docMk/>
            <pc:sldMk cId="4178445766" sldId="296"/>
            <ac:picMk id="17" creationId="{0D76F58A-9B5E-3F5C-840B-C5DE81F59D79}"/>
          </ac:picMkLst>
        </pc:picChg>
        <pc:picChg chg="add mod">
          <ac:chgData name="植松 陽子" userId="9f5d2aef-ea83-4e68-8bce-7de500f865aa" providerId="ADAL" clId="{6D4D9593-AD28-494F-AB9C-889D369B8365}" dt="2024-03-19T00:24:57.837" v="604" actId="1038"/>
          <ac:picMkLst>
            <pc:docMk/>
            <pc:sldMk cId="4178445766" sldId="296"/>
            <ac:picMk id="18" creationId="{1BF1A661-BE65-C312-8B13-14648646C6A0}"/>
          </ac:picMkLst>
        </pc:picChg>
      </pc:sldChg>
      <pc:sldChg chg="addSp delSp modSp mod">
        <pc:chgData name="植松 陽子" userId="9f5d2aef-ea83-4e68-8bce-7de500f865aa" providerId="ADAL" clId="{6D4D9593-AD28-494F-AB9C-889D369B8365}" dt="2024-03-19T00:29:44.435" v="641" actId="14100"/>
        <pc:sldMkLst>
          <pc:docMk/>
          <pc:sldMk cId="3883957018" sldId="297"/>
        </pc:sldMkLst>
        <pc:spChg chg="mod">
          <ac:chgData name="植松 陽子" userId="9f5d2aef-ea83-4e68-8bce-7de500f865aa" providerId="ADAL" clId="{6D4D9593-AD28-494F-AB9C-889D369B8365}" dt="2024-03-19T00:13:25.964" v="525" actId="1035"/>
          <ac:spMkLst>
            <pc:docMk/>
            <pc:sldMk cId="3883957018" sldId="297"/>
            <ac:spMk id="8" creationId="{AA2D47CF-0F2A-580E-DD54-06740C57A6AF}"/>
          </ac:spMkLst>
        </pc:spChg>
        <pc:spChg chg="add mod">
          <ac:chgData name="植松 陽子" userId="9f5d2aef-ea83-4e68-8bce-7de500f865aa" providerId="ADAL" clId="{6D4D9593-AD28-494F-AB9C-889D369B8365}" dt="2024-03-19T00:12:47.798" v="506" actId="6549"/>
          <ac:spMkLst>
            <pc:docMk/>
            <pc:sldMk cId="3883957018" sldId="297"/>
            <ac:spMk id="12" creationId="{7782D381-0514-E6FB-A826-BF014A8D9A8E}"/>
          </ac:spMkLst>
        </pc:spChg>
        <pc:spChg chg="mod">
          <ac:chgData name="植松 陽子" userId="9f5d2aef-ea83-4e68-8bce-7de500f865aa" providerId="ADAL" clId="{6D4D9593-AD28-494F-AB9C-889D369B8365}" dt="2024-03-19T00:13:32.930" v="528" actId="1035"/>
          <ac:spMkLst>
            <pc:docMk/>
            <pc:sldMk cId="3883957018" sldId="297"/>
            <ac:spMk id="16" creationId="{B4F0BBD3-768F-5F49-9B8B-2ABFBB610577}"/>
          </ac:spMkLst>
        </pc:spChg>
        <pc:spChg chg="add mod">
          <ac:chgData name="植松 陽子" userId="9f5d2aef-ea83-4e68-8bce-7de500f865aa" providerId="ADAL" clId="{6D4D9593-AD28-494F-AB9C-889D369B8365}" dt="2024-03-19T00:13:00.157" v="507"/>
          <ac:spMkLst>
            <pc:docMk/>
            <pc:sldMk cId="3883957018" sldId="297"/>
            <ac:spMk id="17" creationId="{276B6263-0BFA-16CC-CB0E-0E29428D64C2}"/>
          </ac:spMkLst>
        </pc:spChg>
        <pc:spChg chg="mod">
          <ac:chgData name="植松 陽子" userId="9f5d2aef-ea83-4e68-8bce-7de500f865aa" providerId="ADAL" clId="{6D4D9593-AD28-494F-AB9C-889D369B8365}" dt="2024-03-19T00:13:32.930" v="528" actId="1035"/>
          <ac:spMkLst>
            <pc:docMk/>
            <pc:sldMk cId="3883957018" sldId="297"/>
            <ac:spMk id="23" creationId="{657AF8DF-08EC-2BA3-B2FC-2DEEA71C08F9}"/>
          </ac:spMkLst>
        </pc:spChg>
        <pc:spChg chg="mod">
          <ac:chgData name="植松 陽子" userId="9f5d2aef-ea83-4e68-8bce-7de500f865aa" providerId="ADAL" clId="{6D4D9593-AD28-494F-AB9C-889D369B8365}" dt="2024-03-19T00:13:25.964" v="525" actId="1035"/>
          <ac:spMkLst>
            <pc:docMk/>
            <pc:sldMk cId="3883957018" sldId="297"/>
            <ac:spMk id="32" creationId="{FB58423A-05AA-B2FF-B6D0-085C41FDF148}"/>
          </ac:spMkLst>
        </pc:spChg>
        <pc:picChg chg="add mod">
          <ac:chgData name="植松 陽子" userId="9f5d2aef-ea83-4e68-8bce-7de500f865aa" providerId="ADAL" clId="{6D4D9593-AD28-494F-AB9C-889D369B8365}" dt="2024-03-19T00:29:44.435" v="641" actId="14100"/>
          <ac:picMkLst>
            <pc:docMk/>
            <pc:sldMk cId="3883957018" sldId="297"/>
            <ac:picMk id="18" creationId="{7ADEF8EA-E4F6-870E-643C-009CDD826B78}"/>
          </ac:picMkLst>
        </pc:picChg>
        <pc:picChg chg="del mod">
          <ac:chgData name="植松 陽子" userId="9f5d2aef-ea83-4e68-8bce-7de500f865aa" providerId="ADAL" clId="{6D4D9593-AD28-494F-AB9C-889D369B8365}" dt="2024-03-19T00:29:31.109" v="634" actId="478"/>
          <ac:picMkLst>
            <pc:docMk/>
            <pc:sldMk cId="3883957018" sldId="297"/>
            <ac:picMk id="22" creationId="{155F1A8C-49EC-7F8A-5D9A-4560CF80B671}"/>
          </ac:picMkLst>
        </pc:picChg>
      </pc:sldChg>
      <pc:sldChg chg="addSp delSp modSp mod">
        <pc:chgData name="植松 陽子" userId="9f5d2aef-ea83-4e68-8bce-7de500f865aa" providerId="ADAL" clId="{6D4D9593-AD28-494F-AB9C-889D369B8365}" dt="2024-03-19T00:38:31.894" v="811" actId="20577"/>
        <pc:sldMkLst>
          <pc:docMk/>
          <pc:sldMk cId="3882776111" sldId="298"/>
        </pc:sldMkLst>
        <pc:spChg chg="mod">
          <ac:chgData name="植松 陽子" userId="9f5d2aef-ea83-4e68-8bce-7de500f865aa" providerId="ADAL" clId="{6D4D9593-AD28-494F-AB9C-889D369B8365}" dt="2024-03-19T00:38:31.894" v="811" actId="20577"/>
          <ac:spMkLst>
            <pc:docMk/>
            <pc:sldMk cId="3882776111" sldId="298"/>
            <ac:spMk id="12" creationId="{310F2BDA-5DBC-A54B-0A5C-6B12DC0BEBDC}"/>
          </ac:spMkLst>
        </pc:spChg>
        <pc:spChg chg="add mod">
          <ac:chgData name="植松 陽子" userId="9f5d2aef-ea83-4e68-8bce-7de500f865aa" providerId="ADAL" clId="{6D4D9593-AD28-494F-AB9C-889D369B8365}" dt="2024-03-19T00:07:15.398" v="327" actId="20577"/>
          <ac:spMkLst>
            <pc:docMk/>
            <pc:sldMk cId="3882776111" sldId="298"/>
            <ac:spMk id="17" creationId="{DB5BAEE6-7B6A-96FF-4789-6571D2180FBF}"/>
          </ac:spMkLst>
        </pc:spChg>
        <pc:spChg chg="add mod">
          <ac:chgData name="植松 陽子" userId="9f5d2aef-ea83-4e68-8bce-7de500f865aa" providerId="ADAL" clId="{6D4D9593-AD28-494F-AB9C-889D369B8365}" dt="2024-03-19T00:08:18.046" v="362" actId="1035"/>
          <ac:spMkLst>
            <pc:docMk/>
            <pc:sldMk cId="3882776111" sldId="298"/>
            <ac:spMk id="18" creationId="{8EA82A4E-C51B-04CD-5167-961324FA2668}"/>
          </ac:spMkLst>
        </pc:spChg>
        <pc:picChg chg="del mod">
          <ac:chgData name="植松 陽子" userId="9f5d2aef-ea83-4e68-8bce-7de500f865aa" providerId="ADAL" clId="{6D4D9593-AD28-494F-AB9C-889D369B8365}" dt="2024-03-19T00:38:12.285" v="797" actId="478"/>
          <ac:picMkLst>
            <pc:docMk/>
            <pc:sldMk cId="3882776111" sldId="298"/>
            <ac:picMk id="20" creationId="{3183A44B-8884-26E7-9589-BE29C4F2B941}"/>
          </ac:picMkLst>
        </pc:picChg>
        <pc:picChg chg="add mod">
          <ac:chgData name="植松 陽子" userId="9f5d2aef-ea83-4e68-8bce-7de500f865aa" providerId="ADAL" clId="{6D4D9593-AD28-494F-AB9C-889D369B8365}" dt="2024-03-19T00:38:20.467" v="802" actId="1076"/>
          <ac:picMkLst>
            <pc:docMk/>
            <pc:sldMk cId="3882776111" sldId="298"/>
            <ac:picMk id="21" creationId="{6550ADD5-1301-325C-A3A4-EDE5BE7CE3DB}"/>
          </ac:picMkLst>
        </pc:picChg>
      </pc:sldChg>
      <pc:sldChg chg="addSp modSp mod">
        <pc:chgData name="植松 陽子" userId="9f5d2aef-ea83-4e68-8bce-7de500f865aa" providerId="ADAL" clId="{6D4D9593-AD28-494F-AB9C-889D369B8365}" dt="2024-03-19T00:46:03.675" v="977" actId="20577"/>
        <pc:sldMkLst>
          <pc:docMk/>
          <pc:sldMk cId="822629977" sldId="299"/>
        </pc:sldMkLst>
        <pc:spChg chg="add mod">
          <ac:chgData name="植松 陽子" userId="9f5d2aef-ea83-4e68-8bce-7de500f865aa" providerId="ADAL" clId="{6D4D9593-AD28-494F-AB9C-889D369B8365}" dt="2024-03-19T00:27:28.545" v="607" actId="20577"/>
          <ac:spMkLst>
            <pc:docMk/>
            <pc:sldMk cId="822629977" sldId="299"/>
            <ac:spMk id="12" creationId="{09B27F69-7D90-26B9-191E-44BEED49F1B9}"/>
          </ac:spMkLst>
        </pc:spChg>
        <pc:spChg chg="add mod">
          <ac:chgData name="植松 陽子" userId="9f5d2aef-ea83-4e68-8bce-7de500f865aa" providerId="ADAL" clId="{6D4D9593-AD28-494F-AB9C-889D369B8365}" dt="2024-03-19T00:01:21.817" v="109" actId="1076"/>
          <ac:spMkLst>
            <pc:docMk/>
            <pc:sldMk cId="822629977" sldId="299"/>
            <ac:spMk id="17" creationId="{C1530BCF-7271-EE65-CAF4-EBC2CB4D0956}"/>
          </ac:spMkLst>
        </pc:spChg>
        <pc:spChg chg="mod">
          <ac:chgData name="植松 陽子" userId="9f5d2aef-ea83-4e68-8bce-7de500f865aa" providerId="ADAL" clId="{6D4D9593-AD28-494F-AB9C-889D369B8365}" dt="2024-03-19T00:46:03.675" v="977" actId="20577"/>
          <ac:spMkLst>
            <pc:docMk/>
            <pc:sldMk cId="822629977" sldId="299"/>
            <ac:spMk id="20" creationId="{511F2E8F-8646-90E3-5B10-559EBDF49A4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IkedaKok\Desktop\&#25998;&#34276;&#12373;&#12435;&#20316;&#25104;&#20870;&#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IkedaKok\Desktop\&#25998;&#34276;&#12373;&#12435;&#20316;&#25104;&#20870;&#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IkedaKok\Desktop\&#25998;&#34276;&#12373;&#12435;&#20316;&#25104;&#20870;&#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IkedaKok\Desktop\&#25998;&#34276;&#12373;&#12435;&#20316;&#25104;&#20870;&#12464;&#12521;&#125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pattFill prst="pct5">
              <a:fgClr>
                <a:schemeClr val="accent1"/>
              </a:fgClr>
              <a:bgClr>
                <a:schemeClr val="bg1"/>
              </a:bgClr>
            </a:pattFill>
            <a:ln w="9525">
              <a:solidFill>
                <a:schemeClr val="accent1"/>
              </a:solidFill>
            </a:ln>
          </c:spPr>
          <c:dPt>
            <c:idx val="0"/>
            <c:bubble3D val="0"/>
            <c:spPr>
              <a:pattFill prst="pct9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1-1479-4CCA-8DA7-213D0D3E241E}"/>
              </c:ext>
            </c:extLst>
          </c:dPt>
          <c:dPt>
            <c:idx val="1"/>
            <c:bubble3D val="0"/>
            <c:spPr>
              <a:pattFill prst="pct7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3-1479-4CCA-8DA7-213D0D3E241E}"/>
              </c:ext>
            </c:extLst>
          </c:dPt>
          <c:dPt>
            <c:idx val="2"/>
            <c:bubble3D val="0"/>
            <c:spPr>
              <a:pattFill prst="pct5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5-1479-4CCA-8DA7-213D0D3E241E}"/>
              </c:ext>
            </c:extLst>
          </c:dPt>
          <c:dPt>
            <c:idx val="3"/>
            <c:bubble3D val="0"/>
            <c:spPr>
              <a:pattFill prst="pct25">
                <a:fgClr>
                  <a:schemeClr val="accent1"/>
                </a:fgClr>
                <a:bgClr>
                  <a:schemeClr val="bg1"/>
                </a:bgClr>
              </a:pattFill>
              <a:ln w="9525">
                <a:solidFill>
                  <a:schemeClr val="accent1"/>
                </a:solidFill>
              </a:ln>
              <a:effectLst/>
            </c:spPr>
            <c:extLst>
              <c:ext xmlns:c16="http://schemas.microsoft.com/office/drawing/2014/chart" uri="{C3380CC4-5D6E-409C-BE32-E72D297353CC}">
                <c16:uniqueId val="{00000007-1479-4CCA-8DA7-213D0D3E241E}"/>
              </c:ext>
            </c:extLst>
          </c:dPt>
          <c:dPt>
            <c:idx val="4"/>
            <c:bubble3D val="0"/>
            <c:spPr>
              <a:pattFill prst="pct1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9-1479-4CCA-8DA7-213D0D3E241E}"/>
              </c:ext>
            </c:extLst>
          </c:dPt>
          <c:dLbls>
            <c:dLbl>
              <c:idx val="0"/>
              <c:layout>
                <c:manualLayout>
                  <c:x val="7.8756828849162585E-3"/>
                  <c:y val="-5.56502109591249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79-4CCA-8DA7-213D0D3E241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周知!$C$6:$C$10</c:f>
              <c:strCache>
                <c:ptCount val="5"/>
                <c:pt idx="0">
                  <c:v>そう思う</c:v>
                </c:pt>
                <c:pt idx="1">
                  <c:v>ややそう思う</c:v>
                </c:pt>
                <c:pt idx="2">
                  <c:v>どちらともいえない</c:v>
                </c:pt>
                <c:pt idx="3">
                  <c:v>あまりそう思わない</c:v>
                </c:pt>
                <c:pt idx="4">
                  <c:v>全くそう思わない</c:v>
                </c:pt>
              </c:strCache>
            </c:strRef>
          </c:cat>
          <c:val>
            <c:numRef>
              <c:f>周知!$D$6:$D$10</c:f>
              <c:numCache>
                <c:formatCode>0%</c:formatCode>
                <c:ptCount val="5"/>
                <c:pt idx="0">
                  <c:v>0.32</c:v>
                </c:pt>
                <c:pt idx="1">
                  <c:v>0.3</c:v>
                </c:pt>
                <c:pt idx="2">
                  <c:v>0.22</c:v>
                </c:pt>
                <c:pt idx="3">
                  <c:v>0.12</c:v>
                </c:pt>
                <c:pt idx="4">
                  <c:v>0.05</c:v>
                </c:pt>
              </c:numCache>
            </c:numRef>
          </c:val>
          <c:extLst>
            <c:ext xmlns:c16="http://schemas.microsoft.com/office/drawing/2014/chart" uri="{C3380CC4-5D6E-409C-BE32-E72D297353CC}">
              <c16:uniqueId val="{0000000A-1479-4CCA-8DA7-213D0D3E241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pattFill prst="pct5">
              <a:fgClr>
                <a:schemeClr val="accent1"/>
              </a:fgClr>
              <a:bgClr>
                <a:schemeClr val="bg1"/>
              </a:bgClr>
            </a:pattFill>
            <a:ln w="9525">
              <a:solidFill>
                <a:schemeClr val="accent1"/>
              </a:solidFill>
            </a:ln>
          </c:spPr>
          <c:dPt>
            <c:idx val="0"/>
            <c:bubble3D val="0"/>
            <c:spPr>
              <a:pattFill prst="pct9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1-D0EC-4D5E-A3F6-EE192BD6F795}"/>
              </c:ext>
            </c:extLst>
          </c:dPt>
          <c:dPt>
            <c:idx val="1"/>
            <c:bubble3D val="0"/>
            <c:spPr>
              <a:pattFill prst="pct7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3-D0EC-4D5E-A3F6-EE192BD6F795}"/>
              </c:ext>
            </c:extLst>
          </c:dPt>
          <c:dPt>
            <c:idx val="2"/>
            <c:bubble3D val="0"/>
            <c:spPr>
              <a:pattFill prst="pct5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5-D0EC-4D5E-A3F6-EE192BD6F795}"/>
              </c:ext>
            </c:extLst>
          </c:dPt>
          <c:dPt>
            <c:idx val="3"/>
            <c:bubble3D val="0"/>
            <c:spPr>
              <a:pattFill prst="pct25">
                <a:fgClr>
                  <a:schemeClr val="accent1"/>
                </a:fgClr>
                <a:bgClr>
                  <a:schemeClr val="bg1"/>
                </a:bgClr>
              </a:pattFill>
              <a:ln w="9525">
                <a:solidFill>
                  <a:schemeClr val="accent1"/>
                </a:solidFill>
              </a:ln>
              <a:effectLst/>
            </c:spPr>
            <c:extLst>
              <c:ext xmlns:c16="http://schemas.microsoft.com/office/drawing/2014/chart" uri="{C3380CC4-5D6E-409C-BE32-E72D297353CC}">
                <c16:uniqueId val="{00000007-D0EC-4D5E-A3F6-EE192BD6F795}"/>
              </c:ext>
            </c:extLst>
          </c:dPt>
          <c:dPt>
            <c:idx val="4"/>
            <c:bubble3D val="0"/>
            <c:spPr>
              <a:pattFill prst="pct1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9-D0EC-4D5E-A3F6-EE192BD6F795}"/>
              </c:ext>
            </c:extLst>
          </c:dPt>
          <c:dPt>
            <c:idx val="5"/>
            <c:bubble3D val="0"/>
            <c:spPr>
              <a:pattFill prst="pct5">
                <a:fgClr>
                  <a:schemeClr val="accent1"/>
                </a:fgClr>
                <a:bgClr>
                  <a:schemeClr val="bg1"/>
                </a:bgClr>
              </a:pattFill>
              <a:ln w="9525">
                <a:solidFill>
                  <a:schemeClr val="accent1"/>
                </a:solidFill>
              </a:ln>
              <a:effectLst/>
            </c:spPr>
            <c:extLst>
              <c:ext xmlns:c16="http://schemas.microsoft.com/office/drawing/2014/chart" uri="{C3380CC4-5D6E-409C-BE32-E72D297353CC}">
                <c16:uniqueId val="{0000000B-D0EC-4D5E-A3F6-EE192BD6F795}"/>
              </c:ext>
            </c:extLst>
          </c:dPt>
          <c:dLbls>
            <c:dLbl>
              <c:idx val="0"/>
              <c:layout>
                <c:manualLayout>
                  <c:x val="7.8756828849162585E-3"/>
                  <c:y val="-5.56502109591249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EC-4D5E-A3F6-EE192BD6F79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理解!$C$6:$C$11</c:f>
              <c:strCache>
                <c:ptCount val="6"/>
                <c:pt idx="0">
                  <c:v>理解できた</c:v>
                </c:pt>
                <c:pt idx="1">
                  <c:v>やや理解できた</c:v>
                </c:pt>
                <c:pt idx="2">
                  <c:v>どちらともいえない</c:v>
                </c:pt>
                <c:pt idx="3">
                  <c:v>あまり理解できなかった</c:v>
                </c:pt>
                <c:pt idx="4">
                  <c:v>全く理解できなかった</c:v>
                </c:pt>
                <c:pt idx="5">
                  <c:v>無回答</c:v>
                </c:pt>
              </c:strCache>
            </c:strRef>
          </c:cat>
          <c:val>
            <c:numRef>
              <c:f>理解!$D$6:$D$11</c:f>
              <c:numCache>
                <c:formatCode>0%</c:formatCode>
                <c:ptCount val="6"/>
                <c:pt idx="0">
                  <c:v>0.46</c:v>
                </c:pt>
                <c:pt idx="1">
                  <c:v>0.31</c:v>
                </c:pt>
                <c:pt idx="2">
                  <c:v>0.12</c:v>
                </c:pt>
                <c:pt idx="3">
                  <c:v>0.06</c:v>
                </c:pt>
                <c:pt idx="4">
                  <c:v>0.03</c:v>
                </c:pt>
                <c:pt idx="5">
                  <c:v>0.01</c:v>
                </c:pt>
              </c:numCache>
            </c:numRef>
          </c:val>
          <c:extLst>
            <c:ext xmlns:c16="http://schemas.microsoft.com/office/drawing/2014/chart" uri="{C3380CC4-5D6E-409C-BE32-E72D297353CC}">
              <c16:uniqueId val="{0000000C-D0EC-4D5E-A3F6-EE192BD6F79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pattFill prst="pct5">
              <a:fgClr>
                <a:schemeClr val="accent1"/>
              </a:fgClr>
              <a:bgClr>
                <a:schemeClr val="bg1"/>
              </a:bgClr>
            </a:pattFill>
            <a:ln w="9525">
              <a:solidFill>
                <a:schemeClr val="accent1"/>
              </a:solidFill>
            </a:ln>
          </c:spPr>
          <c:dPt>
            <c:idx val="0"/>
            <c:bubble3D val="0"/>
            <c:spPr>
              <a:pattFill prst="pct9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1-EA8D-42A7-B4C5-559A0FAAE7CF}"/>
              </c:ext>
            </c:extLst>
          </c:dPt>
          <c:dPt>
            <c:idx val="1"/>
            <c:bubble3D val="0"/>
            <c:spPr>
              <a:pattFill prst="pct7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3-EA8D-42A7-B4C5-559A0FAAE7CF}"/>
              </c:ext>
            </c:extLst>
          </c:dPt>
          <c:dPt>
            <c:idx val="2"/>
            <c:bubble3D val="0"/>
            <c:spPr>
              <a:pattFill prst="pct5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5-EA8D-42A7-B4C5-559A0FAAE7CF}"/>
              </c:ext>
            </c:extLst>
          </c:dPt>
          <c:dPt>
            <c:idx val="3"/>
            <c:bubble3D val="0"/>
            <c:spPr>
              <a:pattFill prst="pct25">
                <a:fgClr>
                  <a:schemeClr val="accent1"/>
                </a:fgClr>
                <a:bgClr>
                  <a:schemeClr val="bg1"/>
                </a:bgClr>
              </a:pattFill>
              <a:ln w="9525">
                <a:solidFill>
                  <a:schemeClr val="accent1"/>
                </a:solidFill>
              </a:ln>
              <a:effectLst/>
            </c:spPr>
            <c:extLst>
              <c:ext xmlns:c16="http://schemas.microsoft.com/office/drawing/2014/chart" uri="{C3380CC4-5D6E-409C-BE32-E72D297353CC}">
                <c16:uniqueId val="{00000007-EA8D-42A7-B4C5-559A0FAAE7CF}"/>
              </c:ext>
            </c:extLst>
          </c:dPt>
          <c:dPt>
            <c:idx val="4"/>
            <c:bubble3D val="0"/>
            <c:spPr>
              <a:pattFill prst="pct1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9-EA8D-42A7-B4C5-559A0FAAE7CF}"/>
              </c:ext>
            </c:extLst>
          </c:dPt>
          <c:dPt>
            <c:idx val="5"/>
            <c:bubble3D val="0"/>
            <c:spPr>
              <a:pattFill prst="pct5">
                <a:fgClr>
                  <a:schemeClr val="accent1"/>
                </a:fgClr>
                <a:bgClr>
                  <a:schemeClr val="bg1"/>
                </a:bgClr>
              </a:pattFill>
              <a:ln w="9525">
                <a:solidFill>
                  <a:schemeClr val="accent1"/>
                </a:solidFill>
              </a:ln>
              <a:effectLst/>
            </c:spPr>
            <c:extLst>
              <c:ext xmlns:c16="http://schemas.microsoft.com/office/drawing/2014/chart" uri="{C3380CC4-5D6E-409C-BE32-E72D297353CC}">
                <c16:uniqueId val="{0000000B-EA8D-42A7-B4C5-559A0FAAE7CF}"/>
              </c:ext>
            </c:extLst>
          </c:dPt>
          <c:dLbls>
            <c:dLbl>
              <c:idx val="0"/>
              <c:layout>
                <c:manualLayout>
                  <c:x val="7.8756828849162585E-3"/>
                  <c:y val="-5.56502109591249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8D-42A7-B4C5-559A0FAAE7C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意識・行動!$C$6:$C$11</c:f>
              <c:strCache>
                <c:ptCount val="6"/>
                <c:pt idx="0">
                  <c:v>常に行っている</c:v>
                </c:pt>
                <c:pt idx="1">
                  <c:v>たまに行っている</c:v>
                </c:pt>
                <c:pt idx="2">
                  <c:v>どちらともいえない</c:v>
                </c:pt>
                <c:pt idx="3">
                  <c:v>あまり行っていない</c:v>
                </c:pt>
                <c:pt idx="4">
                  <c:v>全く行っていない</c:v>
                </c:pt>
                <c:pt idx="5">
                  <c:v>無回答</c:v>
                </c:pt>
              </c:strCache>
            </c:strRef>
          </c:cat>
          <c:val>
            <c:numRef>
              <c:f>意識・行動!$D$6:$D$11</c:f>
              <c:numCache>
                <c:formatCode>0%</c:formatCode>
                <c:ptCount val="6"/>
                <c:pt idx="0">
                  <c:v>0.1</c:v>
                </c:pt>
                <c:pt idx="1">
                  <c:v>0.27</c:v>
                </c:pt>
                <c:pt idx="2">
                  <c:v>0.27</c:v>
                </c:pt>
                <c:pt idx="3">
                  <c:v>0.25</c:v>
                </c:pt>
                <c:pt idx="4">
                  <c:v>0.11</c:v>
                </c:pt>
                <c:pt idx="5">
                  <c:v>0.01</c:v>
                </c:pt>
              </c:numCache>
            </c:numRef>
          </c:val>
          <c:extLst>
            <c:ext xmlns:c16="http://schemas.microsoft.com/office/drawing/2014/chart" uri="{C3380CC4-5D6E-409C-BE32-E72D297353CC}">
              <c16:uniqueId val="{0000000C-EA8D-42A7-B4C5-559A0FAAE7C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pattFill prst="pct5">
              <a:fgClr>
                <a:schemeClr val="accent1"/>
              </a:fgClr>
              <a:bgClr>
                <a:schemeClr val="bg1"/>
              </a:bgClr>
            </a:pattFill>
            <a:ln w="9525">
              <a:solidFill>
                <a:schemeClr val="accent1"/>
              </a:solidFill>
            </a:ln>
          </c:spPr>
          <c:dPt>
            <c:idx val="0"/>
            <c:bubble3D val="0"/>
            <c:spPr>
              <a:pattFill prst="pct9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1-18D4-4D34-A1A2-EEEDC6A7DE51}"/>
              </c:ext>
            </c:extLst>
          </c:dPt>
          <c:dPt>
            <c:idx val="1"/>
            <c:bubble3D val="0"/>
            <c:spPr>
              <a:pattFill prst="pct7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3-18D4-4D34-A1A2-EEEDC6A7DE51}"/>
              </c:ext>
            </c:extLst>
          </c:dPt>
          <c:dPt>
            <c:idx val="2"/>
            <c:bubble3D val="0"/>
            <c:spPr>
              <a:pattFill prst="pct5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5-18D4-4D34-A1A2-EEEDC6A7DE51}"/>
              </c:ext>
            </c:extLst>
          </c:dPt>
          <c:dPt>
            <c:idx val="3"/>
            <c:bubble3D val="0"/>
            <c:spPr>
              <a:pattFill prst="pct25">
                <a:fgClr>
                  <a:schemeClr val="accent1"/>
                </a:fgClr>
                <a:bgClr>
                  <a:schemeClr val="bg1"/>
                </a:bgClr>
              </a:pattFill>
              <a:ln w="9525">
                <a:solidFill>
                  <a:schemeClr val="accent1"/>
                </a:solidFill>
              </a:ln>
              <a:effectLst/>
            </c:spPr>
            <c:extLst>
              <c:ext xmlns:c16="http://schemas.microsoft.com/office/drawing/2014/chart" uri="{C3380CC4-5D6E-409C-BE32-E72D297353CC}">
                <c16:uniqueId val="{00000007-18D4-4D34-A1A2-EEEDC6A7DE51}"/>
              </c:ext>
            </c:extLst>
          </c:dPt>
          <c:dPt>
            <c:idx val="4"/>
            <c:bubble3D val="0"/>
            <c:spPr>
              <a:pattFill prst="pct10">
                <a:fgClr>
                  <a:schemeClr val="accent1"/>
                </a:fgClr>
                <a:bgClr>
                  <a:schemeClr val="bg1"/>
                </a:bgClr>
              </a:pattFill>
              <a:ln w="9525">
                <a:solidFill>
                  <a:schemeClr val="accent1"/>
                </a:solidFill>
              </a:ln>
              <a:effectLst/>
            </c:spPr>
            <c:extLst>
              <c:ext xmlns:c16="http://schemas.microsoft.com/office/drawing/2014/chart" uri="{C3380CC4-5D6E-409C-BE32-E72D297353CC}">
                <c16:uniqueId val="{00000009-18D4-4D34-A1A2-EEEDC6A7DE51}"/>
              </c:ext>
            </c:extLst>
          </c:dPt>
          <c:dLbls>
            <c:dLbl>
              <c:idx val="0"/>
              <c:layout>
                <c:manualLayout>
                  <c:x val="7.8756828849162585E-3"/>
                  <c:y val="-5.56502109591249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D4-4D34-A1A2-EEEDC6A7DE5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きっかけ!$C$6:$C$10</c:f>
              <c:strCache>
                <c:ptCount val="5"/>
                <c:pt idx="0">
                  <c:v>そう思う</c:v>
                </c:pt>
                <c:pt idx="1">
                  <c:v>ややそう思う</c:v>
                </c:pt>
                <c:pt idx="2">
                  <c:v>どちらともいえない</c:v>
                </c:pt>
                <c:pt idx="3">
                  <c:v>あまりそう思わない</c:v>
                </c:pt>
                <c:pt idx="4">
                  <c:v>全くそう思わない</c:v>
                </c:pt>
              </c:strCache>
            </c:strRef>
          </c:cat>
          <c:val>
            <c:numRef>
              <c:f>きっかけ!$D$6:$D$10</c:f>
              <c:numCache>
                <c:formatCode>0%</c:formatCode>
                <c:ptCount val="5"/>
                <c:pt idx="0">
                  <c:v>0.31</c:v>
                </c:pt>
                <c:pt idx="1">
                  <c:v>0.4</c:v>
                </c:pt>
                <c:pt idx="2">
                  <c:v>0.2</c:v>
                </c:pt>
                <c:pt idx="3">
                  <c:v>7.0000000000000007E-2</c:v>
                </c:pt>
                <c:pt idx="4">
                  <c:v>0.02</c:v>
                </c:pt>
              </c:numCache>
            </c:numRef>
          </c:val>
          <c:extLst>
            <c:ext xmlns:c16="http://schemas.microsoft.com/office/drawing/2014/chart" uri="{C3380CC4-5D6E-409C-BE32-E72D297353CC}">
              <c16:uniqueId val="{0000000A-18D4-4D34-A1A2-EEEDC6A7DE5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518" cy="513204"/>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302" y="0"/>
            <a:ext cx="3077518" cy="513204"/>
          </a:xfrm>
          <a:prstGeom prst="rect">
            <a:avLst/>
          </a:prstGeom>
        </p:spPr>
        <p:txBody>
          <a:bodyPr vert="horz" lIns="94650" tIns="47325" rIns="94650" bIns="47325" rtlCol="0"/>
          <a:lstStyle>
            <a:lvl1pPr algn="r">
              <a:defRPr sz="1200"/>
            </a:lvl1pPr>
          </a:lstStyle>
          <a:p>
            <a:fld id="{BF3D5918-F9A2-4C21-AD73-9BD01B151999}"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1166813" y="1279525"/>
            <a:ext cx="4768850" cy="3454400"/>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ー 4"/>
          <p:cNvSpPr>
            <a:spLocks noGrp="1"/>
          </p:cNvSpPr>
          <p:nvPr>
            <p:ph type="body" sz="quarter" idx="3"/>
          </p:nvPr>
        </p:nvSpPr>
        <p:spPr>
          <a:xfrm>
            <a:off x="710580" y="4924470"/>
            <a:ext cx="5681317" cy="4028814"/>
          </a:xfrm>
          <a:prstGeom prst="rect">
            <a:avLst/>
          </a:prstGeom>
        </p:spPr>
        <p:txBody>
          <a:bodyPr vert="horz" lIns="94650" tIns="47325" rIns="94650" bIns="47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822"/>
            <a:ext cx="3077518" cy="513204"/>
          </a:xfrm>
          <a:prstGeom prst="rect">
            <a:avLst/>
          </a:prstGeom>
        </p:spPr>
        <p:txBody>
          <a:bodyPr vert="horz" lIns="94650" tIns="47325" rIns="94650" bIns="473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302" y="9719822"/>
            <a:ext cx="3077518" cy="513204"/>
          </a:xfrm>
          <a:prstGeom prst="rect">
            <a:avLst/>
          </a:prstGeom>
        </p:spPr>
        <p:txBody>
          <a:bodyPr vert="horz" lIns="94650" tIns="47325" rIns="94650" bIns="47325" rtlCol="0" anchor="b"/>
          <a:lstStyle>
            <a:lvl1pPr algn="r">
              <a:defRPr sz="1200"/>
            </a:lvl1pPr>
          </a:lstStyle>
          <a:p>
            <a:fld id="{AA4BDDDD-D5E5-4520-9F6D-26A6034CA0F5}" type="slidenum">
              <a:rPr kumimoji="1" lang="ja-JP" altLang="en-US" smtClean="0"/>
              <a:t>‹#›</a:t>
            </a:fld>
            <a:endParaRPr kumimoji="1" lang="ja-JP" altLang="en-US"/>
          </a:p>
        </p:txBody>
      </p:sp>
    </p:spTree>
    <p:extLst>
      <p:ext uri="{BB962C8B-B14F-4D97-AF65-F5344CB8AC3E}">
        <p14:creationId xmlns:p14="http://schemas.microsoft.com/office/powerpoint/2010/main" val="8568993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4BDDDD-D5E5-4520-9F6D-26A6034CA0F5}" type="slidenum">
              <a:rPr kumimoji="1" lang="ja-JP" altLang="en-US" smtClean="0"/>
              <a:t>13</a:t>
            </a:fld>
            <a:endParaRPr kumimoji="1" lang="ja-JP" altLang="en-US"/>
          </a:p>
        </p:txBody>
      </p:sp>
    </p:spTree>
    <p:extLst>
      <p:ext uri="{BB962C8B-B14F-4D97-AF65-F5344CB8AC3E}">
        <p14:creationId xmlns:p14="http://schemas.microsoft.com/office/powerpoint/2010/main" val="419380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4BDDDD-D5E5-4520-9F6D-26A6034CA0F5}" type="slidenum">
              <a:rPr kumimoji="1" lang="ja-JP" altLang="en-US" smtClean="0"/>
              <a:t>32</a:t>
            </a:fld>
            <a:endParaRPr kumimoji="1" lang="ja-JP" altLang="en-US"/>
          </a:p>
        </p:txBody>
      </p:sp>
    </p:spTree>
    <p:extLst>
      <p:ext uri="{BB962C8B-B14F-4D97-AF65-F5344CB8AC3E}">
        <p14:creationId xmlns:p14="http://schemas.microsoft.com/office/powerpoint/2010/main" val="380813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40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87206" y="373122"/>
            <a:ext cx="9658349" cy="601436"/>
          </a:xfrm>
        </p:spPr>
        <p:txBody>
          <a:bodyPr>
            <a:noAutofit/>
          </a:bodyPr>
          <a:lstStyle>
            <a:lvl1pPr algn="ctr">
              <a:defRPr sz="2400" b="1">
                <a:solidFill>
                  <a:schemeClr val="tx1">
                    <a:lumMod val="75000"/>
                    <a:lumOff val="25000"/>
                  </a:schemeClr>
                </a:solidFill>
              </a:defRPr>
            </a:lvl1pPr>
          </a:lstStyle>
          <a:p>
            <a:r>
              <a:rPr lang="ja-JP" altLang="en-US"/>
              <a:t>マスター タイトルの書式設定</a:t>
            </a:r>
            <a:endParaRPr lang="en-US"/>
          </a:p>
        </p:txBody>
      </p:sp>
      <p:sp>
        <p:nvSpPr>
          <p:cNvPr id="3" name="Content Placeholder 2"/>
          <p:cNvSpPr>
            <a:spLocks noGrp="1"/>
          </p:cNvSpPr>
          <p:nvPr>
            <p:ph sz="half" idx="1"/>
          </p:nvPr>
        </p:nvSpPr>
        <p:spPr>
          <a:xfrm>
            <a:off x="717709" y="1097189"/>
            <a:ext cx="9003982" cy="1371600"/>
          </a:xfrm>
        </p:spPr>
        <p:txBody>
          <a:bodyPr>
            <a:normAutofit/>
          </a:bodyPr>
          <a:lstStyle>
            <a:lvl1pPr marL="0" indent="0" algn="l">
              <a:buNone/>
              <a:defRPr sz="1300">
                <a:solidFill>
                  <a:schemeClr val="tx1">
                    <a:lumMod val="75000"/>
                    <a:lumOff val="25000"/>
                  </a:schemeClr>
                </a:solidFill>
              </a:defRPr>
            </a:lvl1pPr>
          </a:lstStyle>
          <a:p>
            <a:pPr lvl="0"/>
            <a:r>
              <a:rPr lang="ja-JP" altLang="en-US"/>
              <a:t>マスター テキストの書式設定</a:t>
            </a:r>
            <a:endParaRPr lang="en-US"/>
          </a:p>
        </p:txBody>
      </p:sp>
      <p:sp>
        <p:nvSpPr>
          <p:cNvPr id="8" name="Slide Number Placeholder 5">
            <a:extLst>
              <a:ext uri="{FF2B5EF4-FFF2-40B4-BE49-F238E27FC236}">
                <a16:creationId xmlns:a16="http://schemas.microsoft.com/office/drawing/2014/main" id="{4DEEAEA7-DD50-9DB9-002F-55D81E938D28}"/>
              </a:ext>
            </a:extLst>
          </p:cNvPr>
          <p:cNvSpPr>
            <a:spLocks noGrp="1"/>
          </p:cNvSpPr>
          <p:nvPr>
            <p:ph type="sldNum" sz="quarter" idx="12"/>
          </p:nvPr>
        </p:nvSpPr>
        <p:spPr>
          <a:xfrm>
            <a:off x="7960042" y="7006699"/>
            <a:ext cx="2348865" cy="402483"/>
          </a:xfrm>
          <a:prstGeom prst="rect">
            <a:avLst/>
          </a:prstGeom>
        </p:spPr>
        <p:txBody>
          <a:bodyPr/>
          <a:lstStyle>
            <a:lvl1pPr algn="r">
              <a:defRPr sz="1400">
                <a:latin typeface="BIZ UDゴシック" panose="020B0400000000000000" pitchFamily="49" charset="-128"/>
                <a:ea typeface="BIZ UDゴシック" panose="020B0400000000000000" pitchFamily="49" charset="-128"/>
              </a:defRPr>
            </a:lvl1pPr>
          </a:lstStyle>
          <a:p>
            <a:fld id="{09874AEE-7876-4048-89CF-E7E4B85CF86B}" type="slidenum">
              <a:rPr kumimoji="1" lang="ja-JP" altLang="en-US" smtClean="0"/>
              <a:pPr/>
              <a:t>‹#›</a:t>
            </a:fld>
            <a:endParaRPr kumimoji="1" lang="ja-JP" altLang="en-US"/>
          </a:p>
        </p:txBody>
      </p:sp>
      <p:cxnSp>
        <p:nvCxnSpPr>
          <p:cNvPr id="10" name="直線コネクタ 9">
            <a:extLst>
              <a:ext uri="{FF2B5EF4-FFF2-40B4-BE49-F238E27FC236}">
                <a16:creationId xmlns:a16="http://schemas.microsoft.com/office/drawing/2014/main" id="{190CFA7C-D42F-1348-B1D7-70A4B156301A}"/>
              </a:ext>
            </a:extLst>
          </p:cNvPr>
          <p:cNvCxnSpPr/>
          <p:nvPr userDrawn="1"/>
        </p:nvCxnSpPr>
        <p:spPr>
          <a:xfrm>
            <a:off x="387205" y="988562"/>
            <a:ext cx="9658350" cy="0"/>
          </a:xfrm>
          <a:prstGeom prst="line">
            <a:avLst/>
          </a:prstGeom>
          <a:ln w="57150" cap="rnd">
            <a:solidFill>
              <a:srgbClr val="00B0F0"/>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5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09073" y="324994"/>
            <a:ext cx="9504947" cy="6809732"/>
          </a:xfrm>
          <a:prstGeom prst="roundRect">
            <a:avLst>
              <a:gd name="adj" fmla="val 3769"/>
            </a:avLst>
          </a:prstGeom>
          <a:solidFill>
            <a:srgbClr val="00B0F0"/>
          </a:solidFill>
        </p:spPr>
        <p:txBody>
          <a:bodyPr anchor="t">
            <a:noAutofit/>
          </a:bodyPr>
          <a:lstStyle>
            <a:lvl1pPr algn="ctr">
              <a:defRPr sz="2400" b="1" spc="300" baseline="0">
                <a:solidFill>
                  <a:schemeClr val="bg1"/>
                </a:solidFill>
              </a:defRPr>
            </a:lvl1pPr>
          </a:lstStyle>
          <a:p>
            <a:r>
              <a:rPr lang="ja-JP" altLang="en-US"/>
              <a:t>マスター タイトルの書式設定</a:t>
            </a:r>
            <a:endParaRPr lang="en-US"/>
          </a:p>
        </p:txBody>
      </p:sp>
      <p:sp>
        <p:nvSpPr>
          <p:cNvPr id="8" name="Slide Number Placeholder 5">
            <a:extLst>
              <a:ext uri="{FF2B5EF4-FFF2-40B4-BE49-F238E27FC236}">
                <a16:creationId xmlns:a16="http://schemas.microsoft.com/office/drawing/2014/main" id="{4DEEAEA7-DD50-9DB9-002F-55D81E938D28}"/>
              </a:ext>
            </a:extLst>
          </p:cNvPr>
          <p:cNvSpPr>
            <a:spLocks noGrp="1"/>
          </p:cNvSpPr>
          <p:nvPr>
            <p:ph type="sldNum" sz="quarter" idx="12"/>
          </p:nvPr>
        </p:nvSpPr>
        <p:spPr>
          <a:xfrm>
            <a:off x="9530499" y="7006699"/>
            <a:ext cx="778408" cy="402483"/>
          </a:xfrm>
          <a:prstGeom prst="rect">
            <a:avLst/>
          </a:prstGeom>
        </p:spPr>
        <p:txBody>
          <a:bodyPr/>
          <a:lstStyle>
            <a:lvl1pPr algn="r">
              <a:defRPr sz="1400">
                <a:latin typeface="BIZ UDゴシック" panose="020B0400000000000000" pitchFamily="49" charset="-128"/>
                <a:ea typeface="BIZ UDゴシック" panose="020B0400000000000000" pitchFamily="49" charset="-128"/>
              </a:defRPr>
            </a:lvl1pPr>
          </a:lstStyle>
          <a:p>
            <a:fld id="{09874AEE-7876-4048-89CF-E7E4B85CF86B}" type="slidenum">
              <a:rPr kumimoji="1" lang="ja-JP" altLang="en-US" smtClean="0"/>
              <a:pPr/>
              <a:t>‹#›</a:t>
            </a:fld>
            <a:endParaRPr kumimoji="1" lang="ja-JP" altLang="en-US"/>
          </a:p>
        </p:txBody>
      </p:sp>
      <p:sp>
        <p:nvSpPr>
          <p:cNvPr id="15" name="Content Placeholder 2">
            <a:extLst>
              <a:ext uri="{FF2B5EF4-FFF2-40B4-BE49-F238E27FC236}">
                <a16:creationId xmlns:a16="http://schemas.microsoft.com/office/drawing/2014/main" id="{3F4F9ED6-1D8B-0174-592B-1B06ABBA047F}"/>
              </a:ext>
            </a:extLst>
          </p:cNvPr>
          <p:cNvSpPr>
            <a:spLocks noGrp="1"/>
          </p:cNvSpPr>
          <p:nvPr>
            <p:ph sz="half" idx="1" hasCustomPrompt="1"/>
          </p:nvPr>
        </p:nvSpPr>
        <p:spPr>
          <a:xfrm>
            <a:off x="525380" y="938462"/>
            <a:ext cx="9256294" cy="6068235"/>
          </a:xfrm>
          <a:prstGeom prst="roundRect">
            <a:avLst>
              <a:gd name="adj" fmla="val 1598"/>
            </a:avLst>
          </a:prstGeom>
          <a:solidFill>
            <a:schemeClr val="bg1"/>
          </a:solidFill>
        </p:spPr>
        <p:txBody>
          <a:bodyPr anchor="ctr">
            <a:normAutofit/>
          </a:bodyPr>
          <a:lstStyle>
            <a:lvl1pPr marL="0" indent="0" algn="ctr">
              <a:buNone/>
              <a:defRPr sz="1800">
                <a:solidFill>
                  <a:schemeClr val="tx1">
                    <a:lumMod val="75000"/>
                    <a:lumOff val="25000"/>
                  </a:schemeClr>
                </a:solidFill>
              </a:defRPr>
            </a:lvl1pPr>
          </a:lstStyle>
          <a:p>
            <a:pPr lvl="0"/>
            <a:r>
              <a:rPr lang="ja-JP" altLang="en-US"/>
              <a:t>　</a:t>
            </a:r>
            <a:endParaRPr lang="en-US"/>
          </a:p>
        </p:txBody>
      </p:sp>
    </p:spTree>
    <p:extLst>
      <p:ext uri="{BB962C8B-B14F-4D97-AF65-F5344CB8AC3E}">
        <p14:creationId xmlns:p14="http://schemas.microsoft.com/office/powerpoint/2010/main" val="298578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91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303269111"/>
      </p:ext>
    </p:extLst>
  </p:cSld>
  <p:clrMap bg1="lt1" tx1="dk1" bg2="lt2" tx2="dk2" accent1="accent1" accent2="accent2" accent3="accent3" accent4="accent4" accent5="accent5" accent6="accent6" hlink="hlink" folHlink="folHlink"/>
  <p:sldLayoutIdLst>
    <p:sldLayoutId id="2147483679" r:id="rId1"/>
    <p:sldLayoutId id="2147483676" r:id="rId2"/>
    <p:sldLayoutId id="2147483680" r:id="rId3"/>
    <p:sldLayoutId id="2147483673" r:id="rId4"/>
  </p:sldLayoutIdLst>
  <p:hf sldNum="0" hdr="0" ftr="0" dt="0"/>
  <p:txStyles>
    <p:titleStyle>
      <a:lvl1pPr algn="l" defTabSz="1007943" rtl="0" eaLnBrk="1" latinLnBrk="0" hangingPunct="1">
        <a:lnSpc>
          <a:spcPct val="90000"/>
        </a:lnSpc>
        <a:spcBef>
          <a:spcPct val="0"/>
        </a:spcBef>
        <a:buNone/>
        <a:defRPr kumimoji="1" sz="4850" kern="1200">
          <a:solidFill>
            <a:schemeClr val="tx1"/>
          </a:solidFill>
          <a:latin typeface="BIZ UDゴシック" panose="020B0400000000000000" pitchFamily="49" charset="-128"/>
          <a:ea typeface="BIZ UDゴシック" panose="020B0400000000000000" pitchFamily="49" charset="-128"/>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5" Type="http://schemas.openxmlformats.org/officeDocument/2006/relationships/image" Target="../media/image42.emf"/><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5" Type="http://schemas.openxmlformats.org/officeDocument/2006/relationships/image" Target="../media/image46.emf"/><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3.xml"/><Relationship Id="rId4" Type="http://schemas.openxmlformats.org/officeDocument/2006/relationships/image" Target="../media/image72.emf"/></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 Id="rId5" Type="http://schemas.openxmlformats.org/officeDocument/2006/relationships/image" Target="../media/image86.emf"/><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AA5983-BD9A-685A-8841-B488BCB7073D}"/>
              </a:ext>
            </a:extLst>
          </p:cNvPr>
          <p:cNvSpPr>
            <a:spLocks noGrp="1"/>
          </p:cNvSpPr>
          <p:nvPr>
            <p:ph type="ctrTitle" idx="4294967295"/>
          </p:nvPr>
        </p:nvSpPr>
        <p:spPr>
          <a:xfrm>
            <a:off x="909211" y="2334464"/>
            <a:ext cx="8858864" cy="1818968"/>
          </a:xfrm>
        </p:spPr>
        <p:txBody>
          <a:bodyPr>
            <a:normAutofit/>
          </a:bodyPr>
          <a:lstStyle/>
          <a:p>
            <a:pPr algn="ctr">
              <a:lnSpc>
                <a:spcPct val="120000"/>
              </a:lnSpc>
            </a:pPr>
            <a:r>
              <a:rPr lang="ja-JP" altLang="en-US" sz="4000" b="1" kern="100">
                <a:effectLst/>
                <a:latin typeface="BIZ UDゴシック" panose="020B0400000000000000" pitchFamily="49" charset="-128"/>
                <a:ea typeface="BIZ UDゴシック" panose="020B0400000000000000" pitchFamily="49" charset="-128"/>
              </a:rPr>
              <a:t>脱炭素ポイントに関するガイドライン</a:t>
            </a:r>
            <a:br>
              <a:rPr lang="en-US" altLang="ja-JP" sz="4000" b="1" kern="100">
                <a:effectLst/>
                <a:latin typeface="BIZ UDゴシック" panose="020B0400000000000000" pitchFamily="49" charset="-128"/>
                <a:ea typeface="BIZ UDゴシック" panose="020B0400000000000000" pitchFamily="49" charset="-128"/>
              </a:rPr>
            </a:br>
            <a:r>
              <a:rPr lang="ja-JP" altLang="en-US" sz="4000" b="1" kern="100"/>
              <a:t>（</a:t>
            </a:r>
            <a:r>
              <a:rPr lang="ja-JP" altLang="en-US" sz="4000" b="1" kern="100">
                <a:effectLst/>
                <a:latin typeface="BIZ UDゴシック" panose="020B0400000000000000" pitchFamily="49" charset="-128"/>
                <a:ea typeface="BIZ UDゴシック" panose="020B0400000000000000" pitchFamily="49" charset="-128"/>
              </a:rPr>
              <a:t>案）</a:t>
            </a:r>
            <a:endParaRPr kumimoji="1" lang="ja-JP" altLang="en-US" sz="4000"/>
          </a:p>
        </p:txBody>
      </p:sp>
      <p:sp>
        <p:nvSpPr>
          <p:cNvPr id="3" name="タイトル 1">
            <a:extLst>
              <a:ext uri="{FF2B5EF4-FFF2-40B4-BE49-F238E27FC236}">
                <a16:creationId xmlns:a16="http://schemas.microsoft.com/office/drawing/2014/main" id="{54993E31-5702-0356-07A1-AB043410A731}"/>
              </a:ext>
            </a:extLst>
          </p:cNvPr>
          <p:cNvSpPr txBox="1">
            <a:spLocks/>
          </p:cNvSpPr>
          <p:nvPr/>
        </p:nvSpPr>
        <p:spPr>
          <a:xfrm>
            <a:off x="1286547" y="5321037"/>
            <a:ext cx="8104191" cy="1334559"/>
          </a:xfrm>
          <a:prstGeom prst="rect">
            <a:avLst/>
          </a:prstGeom>
        </p:spPr>
        <p:txBody>
          <a:bodyPr vert="horz" lIns="91440" tIns="45720" rIns="91440" bIns="45720" rtlCol="0" anchor="ctr">
            <a:normAutofit fontScale="97500"/>
          </a:bodyPr>
          <a:lstStyle>
            <a:lvl1pPr algn="l" defTabSz="1007943" rtl="0" eaLnBrk="1" latinLnBrk="0" hangingPunct="1">
              <a:lnSpc>
                <a:spcPct val="90000"/>
              </a:lnSpc>
              <a:spcBef>
                <a:spcPct val="0"/>
              </a:spcBef>
              <a:buNone/>
              <a:defRPr kumimoji="1" sz="4850" kern="1200">
                <a:solidFill>
                  <a:schemeClr val="tx1"/>
                </a:solidFill>
                <a:latin typeface="BIZ UDゴシック" panose="020B0400000000000000" pitchFamily="49" charset="-128"/>
                <a:ea typeface="BIZ UDゴシック" panose="020B0400000000000000" pitchFamily="49" charset="-128"/>
                <a:cs typeface="+mj-cs"/>
              </a:defRPr>
            </a:lvl1pPr>
          </a:lstStyle>
          <a:p>
            <a:pPr algn="ctr">
              <a:lnSpc>
                <a:spcPct val="120000"/>
              </a:lnSpc>
            </a:pPr>
            <a:r>
              <a:rPr lang="ja-JP" altLang="en-US" sz="2800" b="1" kern="100"/>
              <a:t>令和６年３月</a:t>
            </a:r>
            <a:endParaRPr lang="en-US" altLang="ja-JP" sz="2800" b="1" kern="100"/>
          </a:p>
          <a:p>
            <a:pPr algn="ctr">
              <a:lnSpc>
                <a:spcPct val="120000"/>
              </a:lnSpc>
            </a:pPr>
            <a:r>
              <a:rPr lang="ja-JP" altLang="en-US" sz="2800" b="1" kern="100"/>
              <a:t>大阪府</a:t>
            </a:r>
            <a:endParaRPr lang="en-US" altLang="ja-JP" sz="2800" b="1" kern="100"/>
          </a:p>
        </p:txBody>
      </p:sp>
      <p:sp>
        <p:nvSpPr>
          <p:cNvPr id="4" name="正方形/長方形 3">
            <a:extLst>
              <a:ext uri="{FF2B5EF4-FFF2-40B4-BE49-F238E27FC236}">
                <a16:creationId xmlns:a16="http://schemas.microsoft.com/office/drawing/2014/main" id="{8D3614ED-E6F2-4116-B88B-D74D75874A0A}"/>
              </a:ext>
            </a:extLst>
          </p:cNvPr>
          <p:cNvSpPr/>
          <p:nvPr/>
        </p:nvSpPr>
        <p:spPr>
          <a:xfrm>
            <a:off x="8722760" y="269417"/>
            <a:ext cx="1541595" cy="4248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585" rtl="0" eaLnBrk="1" latinLnBrk="0" hangingPunct="1">
              <a:defRPr kumimoji="1" sz="1870" kern="1200">
                <a:solidFill>
                  <a:schemeClr val="dk1"/>
                </a:solidFill>
                <a:latin typeface="+mn-lt"/>
                <a:ea typeface="+mn-ea"/>
                <a:cs typeface="+mn-cs"/>
              </a:defRPr>
            </a:lvl1pPr>
            <a:lvl2pPr marL="478793" algn="l" defTabSz="957585" rtl="0" eaLnBrk="1" latinLnBrk="0" hangingPunct="1">
              <a:defRPr kumimoji="1" sz="1870" kern="1200">
                <a:solidFill>
                  <a:schemeClr val="dk1"/>
                </a:solidFill>
                <a:latin typeface="+mn-lt"/>
                <a:ea typeface="+mn-ea"/>
                <a:cs typeface="+mn-cs"/>
              </a:defRPr>
            </a:lvl2pPr>
            <a:lvl3pPr marL="957585" algn="l" defTabSz="957585" rtl="0" eaLnBrk="1" latinLnBrk="0" hangingPunct="1">
              <a:defRPr kumimoji="1" sz="1870" kern="1200">
                <a:solidFill>
                  <a:schemeClr val="dk1"/>
                </a:solidFill>
                <a:latin typeface="+mn-lt"/>
                <a:ea typeface="+mn-ea"/>
                <a:cs typeface="+mn-cs"/>
              </a:defRPr>
            </a:lvl3pPr>
            <a:lvl4pPr marL="1436378" algn="l" defTabSz="957585" rtl="0" eaLnBrk="1" latinLnBrk="0" hangingPunct="1">
              <a:defRPr kumimoji="1" sz="1870" kern="1200">
                <a:solidFill>
                  <a:schemeClr val="dk1"/>
                </a:solidFill>
                <a:latin typeface="+mn-lt"/>
                <a:ea typeface="+mn-ea"/>
                <a:cs typeface="+mn-cs"/>
              </a:defRPr>
            </a:lvl4pPr>
            <a:lvl5pPr marL="1915171" algn="l" defTabSz="957585" rtl="0" eaLnBrk="1" latinLnBrk="0" hangingPunct="1">
              <a:defRPr kumimoji="1" sz="1870" kern="1200">
                <a:solidFill>
                  <a:schemeClr val="dk1"/>
                </a:solidFill>
                <a:latin typeface="+mn-lt"/>
                <a:ea typeface="+mn-ea"/>
                <a:cs typeface="+mn-cs"/>
              </a:defRPr>
            </a:lvl5pPr>
            <a:lvl6pPr marL="2393964" algn="l" defTabSz="957585" rtl="0" eaLnBrk="1" latinLnBrk="0" hangingPunct="1">
              <a:defRPr kumimoji="1" sz="1870" kern="1200">
                <a:solidFill>
                  <a:schemeClr val="dk1"/>
                </a:solidFill>
                <a:latin typeface="+mn-lt"/>
                <a:ea typeface="+mn-ea"/>
                <a:cs typeface="+mn-cs"/>
              </a:defRPr>
            </a:lvl6pPr>
            <a:lvl7pPr marL="2872758" algn="l" defTabSz="957585" rtl="0" eaLnBrk="1" latinLnBrk="0" hangingPunct="1">
              <a:defRPr kumimoji="1" sz="1870" kern="1200">
                <a:solidFill>
                  <a:schemeClr val="dk1"/>
                </a:solidFill>
                <a:latin typeface="+mn-lt"/>
                <a:ea typeface="+mn-ea"/>
                <a:cs typeface="+mn-cs"/>
              </a:defRPr>
            </a:lvl7pPr>
            <a:lvl8pPr marL="3351551" algn="l" defTabSz="957585" rtl="0" eaLnBrk="1" latinLnBrk="0" hangingPunct="1">
              <a:defRPr kumimoji="1" sz="1870" kern="1200">
                <a:solidFill>
                  <a:schemeClr val="dk1"/>
                </a:solidFill>
                <a:latin typeface="+mn-lt"/>
                <a:ea typeface="+mn-ea"/>
                <a:cs typeface="+mn-cs"/>
              </a:defRPr>
            </a:lvl8pPr>
            <a:lvl9pPr marL="3830343" algn="l" defTabSz="957585" rtl="0" eaLnBrk="1" latinLnBrk="0" hangingPunct="1">
              <a:defRPr kumimoji="1" sz="1870" kern="1200">
                <a:solidFill>
                  <a:schemeClr val="dk1"/>
                </a:solidFill>
                <a:latin typeface="+mn-lt"/>
                <a:ea typeface="+mn-ea"/>
                <a:cs typeface="+mn-cs"/>
              </a:defRPr>
            </a:lvl9pPr>
          </a:lstStyle>
          <a:p>
            <a:pPr algn="ctr"/>
            <a:r>
              <a:rPr kumimoji="1" lang="ja-JP" altLang="en-US"/>
              <a:t>資料２</a:t>
            </a:r>
          </a:p>
        </p:txBody>
      </p:sp>
    </p:spTree>
    <p:extLst>
      <p:ext uri="{BB962C8B-B14F-4D97-AF65-F5344CB8AC3E}">
        <p14:creationId xmlns:p14="http://schemas.microsoft.com/office/powerpoint/2010/main" val="56328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(3) </a:t>
            </a:r>
            <a:r>
              <a:rPr lang="ja-JP" altLang="en-US"/>
              <a:t>脱炭素ポイント付与に取り組むメリット</a:t>
            </a:r>
            <a:endParaRPr lang="ja-JP" altLang="en-US">
              <a:solidFill>
                <a:schemeClr val="tx1"/>
              </a:solidFill>
            </a:endParaRPr>
          </a:p>
        </p:txBody>
      </p:sp>
      <p:pic>
        <p:nvPicPr>
          <p:cNvPr id="11" name="図 10">
            <a:extLst>
              <a:ext uri="{FF2B5EF4-FFF2-40B4-BE49-F238E27FC236}">
                <a16:creationId xmlns:a16="http://schemas.microsoft.com/office/drawing/2014/main" id="{8CF1AAF1-56AA-1FE2-177E-3FBC7A8F030F}"/>
              </a:ext>
            </a:extLst>
          </p:cNvPr>
          <p:cNvPicPr>
            <a:picLocks noChangeAspect="1"/>
          </p:cNvPicPr>
          <p:nvPr/>
        </p:nvPicPr>
        <p:blipFill>
          <a:blip r:embed="rId2"/>
          <a:stretch>
            <a:fillRect/>
          </a:stretch>
        </p:blipFill>
        <p:spPr>
          <a:xfrm>
            <a:off x="1486" y="4539"/>
            <a:ext cx="57150" cy="152400"/>
          </a:xfrm>
          <a:prstGeom prst="rect">
            <a:avLst/>
          </a:prstGeom>
        </p:spPr>
      </p:pic>
      <p:sp>
        <p:nvSpPr>
          <p:cNvPr id="4" name="スライド番号プレースホルダー 5">
            <a:extLst>
              <a:ext uri="{FF2B5EF4-FFF2-40B4-BE49-F238E27FC236}">
                <a16:creationId xmlns:a16="http://schemas.microsoft.com/office/drawing/2014/main" id="{239B4DD6-478D-57C1-DCBE-139CDBCC8A6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9</a:t>
            </a:fld>
            <a:endParaRPr kumimoji="1" lang="ja-JP" altLang="en-US" b="1">
              <a:solidFill>
                <a:schemeClr val="tx1">
                  <a:lumMod val="50000"/>
                  <a:lumOff val="50000"/>
                </a:schemeClr>
              </a:solidFill>
            </a:endParaRPr>
          </a:p>
        </p:txBody>
      </p:sp>
      <p:sp>
        <p:nvSpPr>
          <p:cNvPr id="19" name="コンテンツ プレースホルダー 2">
            <a:extLst>
              <a:ext uri="{FF2B5EF4-FFF2-40B4-BE49-F238E27FC236}">
                <a16:creationId xmlns:a16="http://schemas.microsoft.com/office/drawing/2014/main" id="{88D6E698-3582-47C3-9B14-E6D28FE0E1F2}"/>
              </a:ext>
            </a:extLst>
          </p:cNvPr>
          <p:cNvSpPr txBox="1">
            <a:spLocks/>
          </p:cNvSpPr>
          <p:nvPr/>
        </p:nvSpPr>
        <p:spPr>
          <a:xfrm>
            <a:off x="4922092" y="5552585"/>
            <a:ext cx="4968001" cy="307777"/>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endParaRPr lang="en-US" altLang="ja-JP" sz="1400">
              <a:solidFill>
                <a:schemeClr val="tx1"/>
              </a:solidFill>
            </a:endParaRPr>
          </a:p>
        </p:txBody>
      </p:sp>
      <p:sp>
        <p:nvSpPr>
          <p:cNvPr id="17" name="コンテンツ プレースホルダー 2">
            <a:extLst>
              <a:ext uri="{FF2B5EF4-FFF2-40B4-BE49-F238E27FC236}">
                <a16:creationId xmlns:a16="http://schemas.microsoft.com/office/drawing/2014/main" id="{691C8F77-3270-4108-BEEA-6531CE6BAF5B}"/>
              </a:ext>
            </a:extLst>
          </p:cNvPr>
          <p:cNvSpPr txBox="1">
            <a:spLocks/>
          </p:cNvSpPr>
          <p:nvPr/>
        </p:nvSpPr>
        <p:spPr>
          <a:xfrm>
            <a:off x="565818" y="1061901"/>
            <a:ext cx="9301124" cy="2095835"/>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a:solidFill>
                  <a:schemeClr val="tx1"/>
                </a:solidFill>
              </a:rPr>
              <a:t>　エシカル消費をテーマに実施した消費者庁の「令和５年度消費生活意識調査（第３回）」（令和５年</a:t>
            </a:r>
            <a:r>
              <a:rPr lang="en-US" altLang="ja-JP" sz="1400">
                <a:solidFill>
                  <a:schemeClr val="tx1"/>
                </a:solidFill>
              </a:rPr>
              <a:t>10</a:t>
            </a:r>
            <a:r>
              <a:rPr lang="ja-JP" altLang="en-US" sz="1400">
                <a:solidFill>
                  <a:schemeClr val="tx1"/>
                </a:solidFill>
              </a:rPr>
              <a:t>月）によると、エシカル消費について、消費者の半数近く（</a:t>
            </a:r>
            <a:r>
              <a:rPr lang="en-US" altLang="ja-JP" sz="1400">
                <a:solidFill>
                  <a:schemeClr val="tx1"/>
                </a:solidFill>
              </a:rPr>
              <a:t>46.4</a:t>
            </a:r>
            <a:r>
              <a:rPr lang="ja-JP" altLang="en-US" sz="1400">
                <a:solidFill>
                  <a:schemeClr val="tx1"/>
                </a:solidFill>
              </a:rPr>
              <a:t>％）が「興味がある」と回答した一方で、エシカル消費に取り組んでいない理由の１位（</a:t>
            </a:r>
            <a:r>
              <a:rPr lang="en-US" altLang="ja-JP" sz="1400">
                <a:solidFill>
                  <a:schemeClr val="tx1"/>
                </a:solidFill>
              </a:rPr>
              <a:t>22.1</a:t>
            </a:r>
            <a:r>
              <a:rPr lang="ja-JP" altLang="en-US" sz="1400">
                <a:solidFill>
                  <a:schemeClr val="tx1"/>
                </a:solidFill>
              </a:rPr>
              <a:t>％）が「どれがエシカル消費につながる商品やサービスか分からない」という回答でした。</a:t>
            </a:r>
            <a:endParaRPr lang="en-US" altLang="ja-JP" sz="1400">
              <a:solidFill>
                <a:schemeClr val="tx1"/>
              </a:solidFill>
            </a:endParaRPr>
          </a:p>
          <a:p>
            <a:pPr algn="just">
              <a:lnSpc>
                <a:spcPts val="2000"/>
              </a:lnSpc>
              <a:spcBef>
                <a:spcPts val="0"/>
              </a:spcBef>
            </a:pPr>
            <a:r>
              <a:rPr lang="ja-JP" altLang="en-US" sz="1400">
                <a:solidFill>
                  <a:schemeClr val="tx1"/>
                </a:solidFill>
              </a:rPr>
              <a:t>　環境に配慮された商品やサービスを選択したいという消費者ニーズが存在するものの、</a:t>
            </a:r>
            <a:r>
              <a:rPr lang="ja-JP" altLang="en-US" sz="1400" b="1">
                <a:solidFill>
                  <a:schemeClr val="tx1"/>
                </a:solidFill>
              </a:rPr>
              <a:t>どの商品やサービスが環境に配慮されているのかが伝わっていない現状がある</a:t>
            </a:r>
            <a:r>
              <a:rPr lang="ja-JP" altLang="en-US" sz="1400">
                <a:solidFill>
                  <a:schemeClr val="tx1"/>
                </a:solidFill>
              </a:rPr>
              <a:t>ことからも、</a:t>
            </a:r>
            <a:r>
              <a:rPr lang="ja-JP" altLang="en-US" sz="1400" b="1">
                <a:solidFill>
                  <a:srgbClr val="FF0000"/>
                </a:solidFill>
              </a:rPr>
              <a:t>脱炭素ポイントの付与に取り組むことで、環境に配慮された商品を提供する企業であることを消費者に知ってもらうことが可能</a:t>
            </a:r>
            <a:r>
              <a:rPr lang="ja-JP" altLang="en-US" sz="1400">
                <a:solidFill>
                  <a:schemeClr val="tx1"/>
                </a:solidFill>
              </a:rPr>
              <a:t>となり、その結果、自社の販売強化につなげることができます。</a:t>
            </a:r>
            <a:endParaRPr lang="en-US" altLang="ja-JP" sz="1400">
              <a:solidFill>
                <a:schemeClr val="tx1"/>
              </a:solidFill>
            </a:endParaRPr>
          </a:p>
          <a:p>
            <a:pPr algn="just">
              <a:lnSpc>
                <a:spcPts val="2000"/>
              </a:lnSpc>
              <a:spcBef>
                <a:spcPts val="0"/>
              </a:spcBef>
            </a:pPr>
            <a:r>
              <a:rPr lang="ja-JP" altLang="en-US" sz="1400">
                <a:solidFill>
                  <a:schemeClr val="tx1"/>
                </a:solidFill>
              </a:rPr>
              <a:t>　</a:t>
            </a:r>
            <a:endParaRPr lang="en-US" altLang="ja-JP" sz="1400">
              <a:solidFill>
                <a:schemeClr val="tx1"/>
              </a:solidFill>
            </a:endParaRPr>
          </a:p>
          <a:p>
            <a:pPr algn="just">
              <a:lnSpc>
                <a:spcPts val="2000"/>
              </a:lnSpc>
              <a:spcBef>
                <a:spcPts val="0"/>
              </a:spcBef>
            </a:pPr>
            <a:r>
              <a:rPr lang="ja-JP" altLang="en-US" sz="1400">
                <a:solidFill>
                  <a:schemeClr val="tx1"/>
                </a:solidFill>
              </a:rPr>
              <a:t>　</a:t>
            </a:r>
            <a:endParaRPr lang="en-US" altLang="ja-JP" sz="1400">
              <a:solidFill>
                <a:schemeClr val="tx1"/>
              </a:solidFill>
            </a:endParaRPr>
          </a:p>
          <a:p>
            <a:pPr algn="just">
              <a:lnSpc>
                <a:spcPts val="2000"/>
              </a:lnSpc>
              <a:spcBef>
                <a:spcPts val="0"/>
              </a:spcBef>
            </a:pPr>
            <a:r>
              <a:rPr lang="ja-JP" altLang="en-US" sz="1400">
                <a:solidFill>
                  <a:schemeClr val="tx1"/>
                </a:solidFill>
              </a:rPr>
              <a:t>　</a:t>
            </a:r>
            <a:endParaRPr lang="en-US" altLang="ja-JP" sz="1400">
              <a:solidFill>
                <a:schemeClr val="tx1"/>
              </a:solidFill>
            </a:endParaRPr>
          </a:p>
        </p:txBody>
      </p:sp>
      <p:sp>
        <p:nvSpPr>
          <p:cNvPr id="16" name="テキスト ボックス 15">
            <a:extLst>
              <a:ext uri="{FF2B5EF4-FFF2-40B4-BE49-F238E27FC236}">
                <a16:creationId xmlns:a16="http://schemas.microsoft.com/office/drawing/2014/main" id="{069D954C-F43A-4EA0-A032-A54C0A27B679}"/>
              </a:ext>
            </a:extLst>
          </p:cNvPr>
          <p:cNvSpPr txBox="1"/>
          <p:nvPr/>
        </p:nvSpPr>
        <p:spPr>
          <a:xfrm>
            <a:off x="387206" y="3157737"/>
            <a:ext cx="4658174" cy="461665"/>
          </a:xfrm>
          <a:prstGeom prst="rect">
            <a:avLst/>
          </a:prstGeom>
          <a:noFill/>
        </p:spPr>
        <p:txBody>
          <a:bodyPr wrap="square">
            <a:spAutoFit/>
          </a:bodyPr>
          <a:lstStyle/>
          <a:p>
            <a:r>
              <a:rPr lang="en-US" altLang="ja-JP" sz="1200">
                <a:latin typeface="BIZ UDゴシック" panose="020B0400000000000000" pitchFamily="49" charset="-128"/>
                <a:ea typeface="BIZ UDゴシック" panose="020B0400000000000000" pitchFamily="49" charset="-128"/>
              </a:rPr>
              <a:t>Q.</a:t>
            </a:r>
            <a:r>
              <a:rPr lang="ja-JP" altLang="en-US" sz="1200">
                <a:latin typeface="BIZ UDゴシック" panose="020B0400000000000000" pitchFamily="49" charset="-128"/>
                <a:ea typeface="BIZ UDゴシック" panose="020B0400000000000000" pitchFamily="49" charset="-128"/>
              </a:rPr>
              <a:t>あなたは、エシカル消費について、どの程度興味がありますか。</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以下の項目のうち、当てはまるものを一つお選びください。</a:t>
            </a:r>
          </a:p>
        </p:txBody>
      </p:sp>
      <p:pic>
        <p:nvPicPr>
          <p:cNvPr id="6" name="図 5">
            <a:extLst>
              <a:ext uri="{FF2B5EF4-FFF2-40B4-BE49-F238E27FC236}">
                <a16:creationId xmlns:a16="http://schemas.microsoft.com/office/drawing/2014/main" id="{CD054345-6358-4B7C-B654-7BC634FE27F8}"/>
              </a:ext>
            </a:extLst>
          </p:cNvPr>
          <p:cNvPicPr>
            <a:picLocks noChangeAspect="1"/>
          </p:cNvPicPr>
          <p:nvPr/>
        </p:nvPicPr>
        <p:blipFill>
          <a:blip r:embed="rId3"/>
          <a:stretch>
            <a:fillRect/>
          </a:stretch>
        </p:blipFill>
        <p:spPr>
          <a:xfrm>
            <a:off x="327844" y="3687112"/>
            <a:ext cx="4216835" cy="3728774"/>
          </a:xfrm>
          <a:prstGeom prst="rect">
            <a:avLst/>
          </a:prstGeom>
        </p:spPr>
      </p:pic>
      <p:sp>
        <p:nvSpPr>
          <p:cNvPr id="26" name="テキスト ボックス 25">
            <a:extLst>
              <a:ext uri="{FF2B5EF4-FFF2-40B4-BE49-F238E27FC236}">
                <a16:creationId xmlns:a16="http://schemas.microsoft.com/office/drawing/2014/main" id="{BC5CA86B-DF23-43CF-91C1-05B3A94093C9}"/>
              </a:ext>
            </a:extLst>
          </p:cNvPr>
          <p:cNvSpPr txBox="1"/>
          <p:nvPr/>
        </p:nvSpPr>
        <p:spPr>
          <a:xfrm>
            <a:off x="5155742" y="3157737"/>
            <a:ext cx="4522008" cy="461665"/>
          </a:xfrm>
          <a:prstGeom prst="rect">
            <a:avLst/>
          </a:prstGeom>
          <a:noFill/>
        </p:spPr>
        <p:txBody>
          <a:bodyPr wrap="square">
            <a:spAutoFit/>
          </a:bodyPr>
          <a:lstStyle/>
          <a:p>
            <a:r>
              <a:rPr lang="en-US" altLang="ja-JP" sz="1200">
                <a:latin typeface="BIZ UDゴシック" panose="020B0400000000000000" pitchFamily="49" charset="-128"/>
                <a:ea typeface="BIZ UDゴシック" panose="020B0400000000000000" pitchFamily="49" charset="-128"/>
              </a:rPr>
              <a:t>Q.</a:t>
            </a:r>
            <a:r>
              <a:rPr lang="ja-JP" altLang="en-US" sz="1200">
                <a:latin typeface="BIZ UDゴシック" panose="020B0400000000000000" pitchFamily="49" charset="-128"/>
                <a:ea typeface="BIZ UDゴシック" panose="020B0400000000000000" pitchFamily="49" charset="-128"/>
              </a:rPr>
              <a:t>あなたが、エシカル消費に取り組んでいない理由は何ですか。</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以下の項目のうち、当てはまるものを全てお選びください。</a:t>
            </a:r>
          </a:p>
        </p:txBody>
      </p:sp>
      <p:pic>
        <p:nvPicPr>
          <p:cNvPr id="33" name="図 32">
            <a:extLst>
              <a:ext uri="{FF2B5EF4-FFF2-40B4-BE49-F238E27FC236}">
                <a16:creationId xmlns:a16="http://schemas.microsoft.com/office/drawing/2014/main" id="{3D5E121E-856D-44F2-89E9-121509FD29AB}"/>
              </a:ext>
            </a:extLst>
          </p:cNvPr>
          <p:cNvPicPr>
            <a:picLocks noChangeAspect="1"/>
          </p:cNvPicPr>
          <p:nvPr/>
        </p:nvPicPr>
        <p:blipFill>
          <a:blip r:embed="rId4"/>
          <a:stretch>
            <a:fillRect/>
          </a:stretch>
        </p:blipFill>
        <p:spPr>
          <a:xfrm>
            <a:off x="5057507" y="3571106"/>
            <a:ext cx="4522007" cy="3615447"/>
          </a:xfrm>
          <a:prstGeom prst="rect">
            <a:avLst/>
          </a:prstGeom>
        </p:spPr>
      </p:pic>
      <p:sp>
        <p:nvSpPr>
          <p:cNvPr id="36" name="テキスト ボックス 35">
            <a:extLst>
              <a:ext uri="{FF2B5EF4-FFF2-40B4-BE49-F238E27FC236}">
                <a16:creationId xmlns:a16="http://schemas.microsoft.com/office/drawing/2014/main" id="{66B26CF7-9F21-4760-B59F-836D93521757}"/>
              </a:ext>
            </a:extLst>
          </p:cNvPr>
          <p:cNvSpPr txBox="1"/>
          <p:nvPr/>
        </p:nvSpPr>
        <p:spPr>
          <a:xfrm>
            <a:off x="9000162" y="7020492"/>
            <a:ext cx="889931" cy="276999"/>
          </a:xfrm>
          <a:prstGeom prst="rect">
            <a:avLst/>
          </a:prstGeom>
          <a:solidFill>
            <a:schemeClr val="bg1"/>
          </a:solidFill>
        </p:spPr>
        <p:txBody>
          <a:bodyPr wrap="square">
            <a:spAutoFit/>
          </a:bodyPr>
          <a:lstStyle/>
          <a:p>
            <a:pPr algn="ctr"/>
            <a:r>
              <a:rPr lang="en-US" altLang="ja-JP" sz="1200">
                <a:latin typeface="BIZ UDゴシック" panose="020B0400000000000000" pitchFamily="49" charset="-128"/>
                <a:ea typeface="BIZ UDゴシック" panose="020B0400000000000000" pitchFamily="49" charset="-128"/>
              </a:rPr>
              <a:t>(n=3,632)</a:t>
            </a:r>
          </a:p>
        </p:txBody>
      </p:sp>
      <p:sp>
        <p:nvSpPr>
          <p:cNvPr id="38" name="テキスト ボックス 37">
            <a:extLst>
              <a:ext uri="{FF2B5EF4-FFF2-40B4-BE49-F238E27FC236}">
                <a16:creationId xmlns:a16="http://schemas.microsoft.com/office/drawing/2014/main" id="{9B5E3EB4-F8F5-4705-8A23-1B4753ACECDC}"/>
              </a:ext>
            </a:extLst>
          </p:cNvPr>
          <p:cNvSpPr txBox="1"/>
          <p:nvPr/>
        </p:nvSpPr>
        <p:spPr>
          <a:xfrm>
            <a:off x="7869670" y="3820832"/>
            <a:ext cx="750347" cy="307777"/>
          </a:xfrm>
          <a:prstGeom prst="rect">
            <a:avLst/>
          </a:prstGeom>
          <a:solidFill>
            <a:schemeClr val="bg1"/>
          </a:solidFill>
        </p:spPr>
        <p:txBody>
          <a:bodyPr wrap="square">
            <a:spAutoFit/>
          </a:bodyPr>
          <a:lstStyle/>
          <a:p>
            <a:pPr algn="ctr"/>
            <a:r>
              <a:rPr lang="en-US" altLang="ja-JP" sz="1400" b="1">
                <a:latin typeface="BIZ UDゴシック" panose="020B0400000000000000" pitchFamily="49" charset="-128"/>
                <a:ea typeface="BIZ UDゴシック" panose="020B0400000000000000" pitchFamily="49" charset="-128"/>
              </a:rPr>
              <a:t>22.1%</a:t>
            </a:r>
          </a:p>
        </p:txBody>
      </p:sp>
      <p:sp>
        <p:nvSpPr>
          <p:cNvPr id="43" name="テキスト ボックス 42">
            <a:extLst>
              <a:ext uri="{FF2B5EF4-FFF2-40B4-BE49-F238E27FC236}">
                <a16:creationId xmlns:a16="http://schemas.microsoft.com/office/drawing/2014/main" id="{55DBF2F7-0436-4C13-AAC1-7A0E8B3D528F}"/>
              </a:ext>
            </a:extLst>
          </p:cNvPr>
          <p:cNvSpPr txBox="1"/>
          <p:nvPr/>
        </p:nvSpPr>
        <p:spPr>
          <a:xfrm>
            <a:off x="4598671" y="3691634"/>
            <a:ext cx="1996916" cy="338555"/>
          </a:xfrm>
          <a:prstGeom prst="rect">
            <a:avLst/>
          </a:prstGeom>
          <a:solidFill>
            <a:schemeClr val="bg1"/>
          </a:solidFill>
          <a:ln>
            <a:noFill/>
          </a:ln>
        </p:spPr>
        <p:txBody>
          <a:bodyPr wrap="square" lIns="0" tIns="0" rIns="0" bIns="0">
            <a:spAutoFit/>
          </a:bodyPr>
          <a:lstStyle/>
          <a:p>
            <a:pPr algn="ctr"/>
            <a:r>
              <a:rPr lang="ja-JP" altLang="en-US" sz="1100" b="1">
                <a:latin typeface="BIZ UDゴシック" panose="020B0400000000000000" pitchFamily="49" charset="-128"/>
                <a:ea typeface="BIZ UDゴシック" panose="020B0400000000000000" pitchFamily="49" charset="-128"/>
              </a:rPr>
              <a:t>どれがエシカル消費につながる商品やサービスか分からない</a:t>
            </a:r>
            <a:endParaRPr lang="en-US" altLang="ja-JP" sz="1100" b="1">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12ED2879-4368-4D6D-BCF3-5C65E926C71D}"/>
              </a:ext>
            </a:extLst>
          </p:cNvPr>
          <p:cNvSpPr txBox="1"/>
          <p:nvPr/>
        </p:nvSpPr>
        <p:spPr>
          <a:xfrm>
            <a:off x="5216380" y="7274937"/>
            <a:ext cx="4936289" cy="253916"/>
          </a:xfrm>
          <a:prstGeom prst="rect">
            <a:avLst/>
          </a:prstGeom>
          <a:noFill/>
        </p:spPr>
        <p:txBody>
          <a:bodyPr wrap="square">
            <a:spAutoFit/>
          </a:bodyPr>
          <a:lstStyle/>
          <a:p>
            <a:r>
              <a:rPr kumimoji="0" lang="en-US" altLang="ja-JP"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消費者庁</a:t>
            </a:r>
            <a:r>
              <a:rPr lang="ja-JP" altLang="en-US" sz="1050">
                <a:solidFill>
                  <a:prstClr val="black"/>
                </a:solidFill>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令和５年度消費生活意識調査（第３回）</a:t>
            </a:r>
            <a:r>
              <a:rPr kumimoji="0" lang="en-US" altLang="ja-JP"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令和５年</a:t>
            </a:r>
            <a:r>
              <a:rPr kumimoji="0" lang="en-US" altLang="ja-JP"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10</a:t>
            </a:r>
            <a:r>
              <a:rPr kumimoji="0" lang="ja-JP" altLang="en-US"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月</a:t>
            </a:r>
            <a:r>
              <a:rPr kumimoji="0" lang="en-US" altLang="ja-JP"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より</a:t>
            </a:r>
            <a:r>
              <a:rPr kumimoji="0" lang="en-US" altLang="ja-JP" sz="105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a:t>
            </a:r>
            <a:endParaRPr lang="ja-JP" altLang="en-US" sz="120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4219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solidFill>
                  <a:schemeClr val="tx1"/>
                </a:solidFill>
              </a:rPr>
              <a:t>(4)</a:t>
            </a:r>
            <a:r>
              <a:rPr lang="ja-JP" altLang="en-US">
                <a:solidFill>
                  <a:schemeClr val="tx1"/>
                </a:solidFill>
              </a:rPr>
              <a:t> 脱炭素ポイント付与に取り組むにあたってのコストについて</a:t>
            </a:r>
            <a:endParaRPr lang="ja-JP" altLang="en-US">
              <a:solidFill>
                <a:schemeClr val="tx1"/>
              </a:solidFill>
              <a:highlight>
                <a:srgbClr val="FFFF00"/>
              </a:highlight>
            </a:endParaRPr>
          </a:p>
        </p:txBody>
      </p:sp>
      <p:sp>
        <p:nvSpPr>
          <p:cNvPr id="17" name="テキスト ボックス 16">
            <a:extLst>
              <a:ext uri="{FF2B5EF4-FFF2-40B4-BE49-F238E27FC236}">
                <a16:creationId xmlns:a16="http://schemas.microsoft.com/office/drawing/2014/main" id="{06AF26F0-5431-FE06-1CEE-78D73868116D}"/>
              </a:ext>
            </a:extLst>
          </p:cNvPr>
          <p:cNvSpPr txBox="1"/>
          <p:nvPr/>
        </p:nvSpPr>
        <p:spPr>
          <a:xfrm>
            <a:off x="4181837" y="3090147"/>
            <a:ext cx="2343930" cy="1294329"/>
          </a:xfrm>
          <a:prstGeom prst="rect">
            <a:avLst/>
          </a:prstGeom>
          <a:noFill/>
        </p:spPr>
        <p:txBody>
          <a:bodyPr wrap="square">
            <a:spAutoFit/>
          </a:bodyPr>
          <a:lstStyle/>
          <a:p>
            <a:pPr algn="just">
              <a:lnSpc>
                <a:spcPts val="1600"/>
              </a:lnSpc>
            </a:pPr>
            <a:r>
              <a:rPr lang="ja-JP" altLang="en-US" sz="1200">
                <a:latin typeface="BIZ UDゴシック" panose="020B0400000000000000" pitchFamily="49" charset="-128"/>
                <a:ea typeface="BIZ UDゴシック" panose="020B0400000000000000" pitchFamily="49" charset="-128"/>
              </a:rPr>
              <a:t>自社で「３倍ポイントデー」等のポイントキャンペーンの取組みがされている場合は、そのポイント発行コストの一部を脱炭素ポイントに充当して実施することも一つです。</a:t>
            </a:r>
            <a:endParaRPr lang="en-US" altLang="ja-JP" sz="120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0214613B-B5A1-4F9D-9310-E40E81A7DB81}"/>
              </a:ext>
            </a:extLst>
          </p:cNvPr>
          <p:cNvSpPr txBox="1"/>
          <p:nvPr/>
        </p:nvSpPr>
        <p:spPr>
          <a:xfrm>
            <a:off x="950943" y="3093457"/>
            <a:ext cx="2663646" cy="1909882"/>
          </a:xfrm>
          <a:prstGeom prst="rect">
            <a:avLst/>
          </a:prstGeom>
          <a:noFill/>
        </p:spPr>
        <p:txBody>
          <a:bodyPr wrap="square">
            <a:spAutoFit/>
          </a:bodyPr>
          <a:lstStyle/>
          <a:p>
            <a:pPr algn="just">
              <a:lnSpc>
                <a:spcPts val="1600"/>
              </a:lnSpc>
            </a:pPr>
            <a:r>
              <a:rPr lang="ja-JP" altLang="en-US" sz="1200">
                <a:latin typeface="BIZ UDゴシック" panose="020B0400000000000000" pitchFamily="49" charset="-128"/>
                <a:ea typeface="BIZ UDゴシック" panose="020B0400000000000000" pitchFamily="49" charset="-128"/>
              </a:rPr>
              <a:t>脱炭素ポイントに取り組むことで、ポイント発行分の一定のコストが発生するため、消費者への訴求力が高い商品選択と適切なポイント付与率の設定が重要となります。</a:t>
            </a:r>
            <a:endParaRPr lang="en-US" altLang="ja-JP" sz="1200">
              <a:latin typeface="BIZ UDゴシック" panose="020B0400000000000000" pitchFamily="49" charset="-128"/>
              <a:ea typeface="BIZ UDゴシック" panose="020B0400000000000000" pitchFamily="49" charset="-128"/>
            </a:endParaRPr>
          </a:p>
          <a:p>
            <a:pPr algn="just">
              <a:lnSpc>
                <a:spcPts val="1600"/>
              </a:lnSpc>
            </a:pPr>
            <a:r>
              <a:rPr lang="ja-JP" altLang="en-US" sz="1200">
                <a:latin typeface="BIZ UDゴシック" panose="020B0400000000000000" pitchFamily="49" charset="-128"/>
                <a:ea typeface="BIZ UDゴシック" panose="020B0400000000000000" pitchFamily="49" charset="-128"/>
              </a:rPr>
              <a:t>第３部の事例紹介も参考にしながら、販売促進効果とポイント発行コストに留意した上で、商品選択とポイント付与率を決定していきましょう。</a:t>
            </a:r>
            <a:endParaRPr lang="en-US" altLang="ja-JP" sz="120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8BD34CC0-B0FC-47C5-B4B7-25443DDE2C92}"/>
              </a:ext>
            </a:extLst>
          </p:cNvPr>
          <p:cNvSpPr txBox="1"/>
          <p:nvPr/>
        </p:nvSpPr>
        <p:spPr>
          <a:xfrm>
            <a:off x="440565" y="1907409"/>
            <a:ext cx="193276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利益につながる</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38" name="テキスト ボックス 37">
            <a:extLst>
              <a:ext uri="{FF2B5EF4-FFF2-40B4-BE49-F238E27FC236}">
                <a16:creationId xmlns:a16="http://schemas.microsoft.com/office/drawing/2014/main" id="{0416CF7E-9FEA-40CA-8DCC-960F86F9BBD9}"/>
              </a:ext>
            </a:extLst>
          </p:cNvPr>
          <p:cNvSpPr txBox="1"/>
          <p:nvPr/>
        </p:nvSpPr>
        <p:spPr>
          <a:xfrm>
            <a:off x="3722458" y="1907409"/>
            <a:ext cx="3047431" cy="307777"/>
          </a:xfrm>
          <a:prstGeom prst="rect">
            <a:avLst/>
          </a:prstGeom>
          <a:noFill/>
        </p:spPr>
        <p:txBody>
          <a:bodyPr wrap="square">
            <a:spAutoFit/>
          </a:bodyPr>
          <a:lstStyle/>
          <a:p>
            <a:pPr algn="ctr">
              <a:defRPr/>
            </a:pPr>
            <a:r>
              <a:rPr kumimoji="1" lang="ja-JP" altLang="en-US" sz="1400" b="1">
                <a:solidFill>
                  <a:schemeClr val="bg1"/>
                </a:solidFill>
                <a:latin typeface="BIZ UDゴシック" panose="020B0400000000000000" pitchFamily="49" charset="-128"/>
                <a:ea typeface="BIZ UDゴシック" panose="020B0400000000000000" pitchFamily="49" charset="-128"/>
              </a:rPr>
              <a:t>別ポイントキャンペーンからの充当</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76618D51-4919-442C-9534-FF33FC30B068}"/>
              </a:ext>
            </a:extLst>
          </p:cNvPr>
          <p:cNvSpPr txBox="1"/>
          <p:nvPr/>
        </p:nvSpPr>
        <p:spPr>
          <a:xfrm>
            <a:off x="7036067" y="1876179"/>
            <a:ext cx="3047430"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円滑に推進するための意思疎通</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pic>
        <p:nvPicPr>
          <p:cNvPr id="7" name="図 6">
            <a:extLst>
              <a:ext uri="{FF2B5EF4-FFF2-40B4-BE49-F238E27FC236}">
                <a16:creationId xmlns:a16="http://schemas.microsoft.com/office/drawing/2014/main" id="{BD52609C-1B8F-E3A8-F239-C19DA28B63A0}"/>
              </a:ext>
            </a:extLst>
          </p:cNvPr>
          <p:cNvPicPr>
            <a:picLocks noChangeAspect="1"/>
          </p:cNvPicPr>
          <p:nvPr/>
        </p:nvPicPr>
        <p:blipFill>
          <a:blip r:embed="rId2">
            <a:duotone>
              <a:prstClr val="black"/>
              <a:srgbClr val="D9C3A5">
                <a:tint val="50000"/>
                <a:satMod val="180000"/>
              </a:srgbClr>
            </a:duotone>
          </a:blip>
          <a:stretch>
            <a:fillRect/>
          </a:stretch>
        </p:blipFill>
        <p:spPr>
          <a:xfrm>
            <a:off x="4139998" y="4574463"/>
            <a:ext cx="1155791" cy="1141160"/>
          </a:xfrm>
          <a:prstGeom prst="rect">
            <a:avLst/>
          </a:prstGeom>
        </p:spPr>
      </p:pic>
      <p:pic>
        <p:nvPicPr>
          <p:cNvPr id="11" name="図 10">
            <a:extLst>
              <a:ext uri="{FF2B5EF4-FFF2-40B4-BE49-F238E27FC236}">
                <a16:creationId xmlns:a16="http://schemas.microsoft.com/office/drawing/2014/main" id="{8CF1AAF1-56AA-1FE2-177E-3FBC7A8F030F}"/>
              </a:ext>
            </a:extLst>
          </p:cNvPr>
          <p:cNvPicPr>
            <a:picLocks noChangeAspect="1"/>
          </p:cNvPicPr>
          <p:nvPr/>
        </p:nvPicPr>
        <p:blipFill>
          <a:blip r:embed="rId3"/>
          <a:stretch>
            <a:fillRect/>
          </a:stretch>
        </p:blipFill>
        <p:spPr>
          <a:xfrm>
            <a:off x="1486" y="4539"/>
            <a:ext cx="57150" cy="152400"/>
          </a:xfrm>
          <a:prstGeom prst="rect">
            <a:avLst/>
          </a:prstGeom>
        </p:spPr>
      </p:pic>
      <p:pic>
        <p:nvPicPr>
          <p:cNvPr id="20" name="図 19">
            <a:extLst>
              <a:ext uri="{FF2B5EF4-FFF2-40B4-BE49-F238E27FC236}">
                <a16:creationId xmlns:a16="http://schemas.microsoft.com/office/drawing/2014/main" id="{2AC6F27A-3184-1972-EA91-9D64B50446E6}"/>
              </a:ext>
            </a:extLst>
          </p:cNvPr>
          <p:cNvPicPr>
            <a:picLocks noChangeAspect="1"/>
          </p:cNvPicPr>
          <p:nvPr/>
        </p:nvPicPr>
        <p:blipFill>
          <a:blip r:embed="rId4"/>
          <a:stretch>
            <a:fillRect/>
          </a:stretch>
        </p:blipFill>
        <p:spPr>
          <a:xfrm>
            <a:off x="5330217" y="5302602"/>
            <a:ext cx="1054574" cy="1609614"/>
          </a:xfrm>
          <a:prstGeom prst="rect">
            <a:avLst/>
          </a:prstGeom>
        </p:spPr>
      </p:pic>
      <p:grpSp>
        <p:nvGrpSpPr>
          <p:cNvPr id="21" name="グループ化 20">
            <a:extLst>
              <a:ext uri="{FF2B5EF4-FFF2-40B4-BE49-F238E27FC236}">
                <a16:creationId xmlns:a16="http://schemas.microsoft.com/office/drawing/2014/main" id="{C3131737-0F25-FFEF-C6EF-D3D8A0DA005A}"/>
              </a:ext>
            </a:extLst>
          </p:cNvPr>
          <p:cNvGrpSpPr/>
          <p:nvPr/>
        </p:nvGrpSpPr>
        <p:grpSpPr>
          <a:xfrm>
            <a:off x="1175237" y="5204111"/>
            <a:ext cx="2215057" cy="1572767"/>
            <a:chOff x="848348" y="4623222"/>
            <a:chExt cx="2475151" cy="2012041"/>
          </a:xfrm>
        </p:grpSpPr>
        <p:pic>
          <p:nvPicPr>
            <p:cNvPr id="8" name="図 7" descr="アイコン&#10;&#10;自動的に生成された説明">
              <a:extLst>
                <a:ext uri="{FF2B5EF4-FFF2-40B4-BE49-F238E27FC236}">
                  <a16:creationId xmlns:a16="http://schemas.microsoft.com/office/drawing/2014/main" id="{1E6917E8-2DA6-800E-6C26-07FC8ABA5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348" y="4998957"/>
              <a:ext cx="2429090" cy="1636306"/>
            </a:xfrm>
            <a:prstGeom prst="rect">
              <a:avLst/>
            </a:prstGeom>
          </p:spPr>
        </p:pic>
        <p:cxnSp>
          <p:nvCxnSpPr>
            <p:cNvPr id="12" name="直線コネクタ 11">
              <a:extLst>
                <a:ext uri="{FF2B5EF4-FFF2-40B4-BE49-F238E27FC236}">
                  <a16:creationId xmlns:a16="http://schemas.microsoft.com/office/drawing/2014/main" id="{400BE173-92F3-9ADD-E55F-670F22EA7F3B}"/>
                </a:ext>
              </a:extLst>
            </p:cNvPr>
            <p:cNvCxnSpPr>
              <a:cxnSpLocks/>
            </p:cNvCxnSpPr>
            <p:nvPr/>
          </p:nvCxnSpPr>
          <p:spPr>
            <a:xfrm>
              <a:off x="2544897" y="4678307"/>
              <a:ext cx="180000" cy="252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A7CE26B-77A4-1E71-EEDE-CF59810D019C}"/>
                </a:ext>
              </a:extLst>
            </p:cNvPr>
            <p:cNvCxnSpPr>
              <a:cxnSpLocks/>
            </p:cNvCxnSpPr>
            <p:nvPr/>
          </p:nvCxnSpPr>
          <p:spPr>
            <a:xfrm>
              <a:off x="2934198" y="4623222"/>
              <a:ext cx="0" cy="252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C1B7A46-3846-19B7-21F8-4D3FCC658332}"/>
                </a:ext>
              </a:extLst>
            </p:cNvPr>
            <p:cNvCxnSpPr>
              <a:cxnSpLocks/>
            </p:cNvCxnSpPr>
            <p:nvPr/>
          </p:nvCxnSpPr>
          <p:spPr>
            <a:xfrm flipH="1">
              <a:off x="3143499" y="4678307"/>
              <a:ext cx="180000" cy="252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5">
            <a:extLst>
              <a:ext uri="{FF2B5EF4-FFF2-40B4-BE49-F238E27FC236}">
                <a16:creationId xmlns:a16="http://schemas.microsoft.com/office/drawing/2014/main" id="{239B4DD6-478D-57C1-DCBE-139CDBCC8A6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10</a:t>
            </a:fld>
            <a:endParaRPr kumimoji="1" lang="ja-JP" altLang="en-US" b="1">
              <a:solidFill>
                <a:schemeClr val="tx1">
                  <a:lumMod val="50000"/>
                  <a:lumOff val="50000"/>
                </a:schemeClr>
              </a:solidFill>
            </a:endParaRPr>
          </a:p>
        </p:txBody>
      </p:sp>
      <p:sp>
        <p:nvSpPr>
          <p:cNvPr id="22" name="テキスト ボックス 21">
            <a:extLst>
              <a:ext uri="{FF2B5EF4-FFF2-40B4-BE49-F238E27FC236}">
                <a16:creationId xmlns:a16="http://schemas.microsoft.com/office/drawing/2014/main" id="{FAEBC070-C49C-454F-BF82-13A2B9735C5A}"/>
              </a:ext>
            </a:extLst>
          </p:cNvPr>
          <p:cNvSpPr txBox="1"/>
          <p:nvPr/>
        </p:nvSpPr>
        <p:spPr>
          <a:xfrm>
            <a:off x="1073773" y="2250461"/>
            <a:ext cx="2417986" cy="649700"/>
          </a:xfrm>
          <a:prstGeom prst="roundRect">
            <a:avLst>
              <a:gd name="adj" fmla="val 39438"/>
            </a:avLst>
          </a:prstGeom>
          <a:solidFill>
            <a:srgbClr val="33CCFF"/>
          </a:solidFill>
        </p:spPr>
        <p:txBody>
          <a:bodyPr wrap="square" t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利益につながる</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テキスト ボックス 26">
            <a:extLst>
              <a:ext uri="{FF2B5EF4-FFF2-40B4-BE49-F238E27FC236}">
                <a16:creationId xmlns:a16="http://schemas.microsoft.com/office/drawing/2014/main" id="{C5AEBF6C-C8A4-48E4-BA39-800D31248CF2}"/>
              </a:ext>
            </a:extLst>
          </p:cNvPr>
          <p:cNvSpPr txBox="1"/>
          <p:nvPr/>
        </p:nvSpPr>
        <p:spPr>
          <a:xfrm>
            <a:off x="7093014" y="3068651"/>
            <a:ext cx="2540816" cy="2115066"/>
          </a:xfrm>
          <a:prstGeom prst="rect">
            <a:avLst/>
          </a:prstGeom>
          <a:noFill/>
        </p:spPr>
        <p:txBody>
          <a:bodyPr wrap="square">
            <a:spAutoFit/>
          </a:bodyPr>
          <a:lstStyle/>
          <a:p>
            <a:pPr algn="just">
              <a:lnSpc>
                <a:spcPts val="1600"/>
              </a:lnSpc>
            </a:pPr>
            <a:r>
              <a:rPr lang="ja-JP" altLang="en-US" sz="1200" dirty="0">
                <a:latin typeface="BIZ UDゴシック" panose="020B0400000000000000" pitchFamily="49" charset="-128"/>
                <a:ea typeface="BIZ UDゴシック" panose="020B0400000000000000" pitchFamily="49" charset="-128"/>
              </a:rPr>
              <a:t>ポイント付与期間が長期化するほど、ポイント発行コストも増えてしまいます。企業にとって無理のないポイント付与期間の設定も重要です。</a:t>
            </a:r>
            <a:endParaRPr lang="en-US" altLang="ja-JP" sz="1200" dirty="0">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latin typeface="BIZ UDゴシック" panose="020B0400000000000000" pitchFamily="49" charset="-128"/>
                <a:ea typeface="BIZ UDゴシック" panose="020B0400000000000000" pitchFamily="49" charset="-128"/>
              </a:rPr>
              <a:t>また、初めから全店舗で実施するのではなく、段階的に実施店舗を増やしていくことで、脱炭素ポイント付与の効果を見計らっていきましょう。</a:t>
            </a:r>
            <a:endParaRPr lang="en-US" altLang="ja-JP" sz="1200" dirty="0">
              <a:latin typeface="BIZ UDゴシック" panose="020B0400000000000000" pitchFamily="49" charset="-128"/>
              <a:ea typeface="BIZ UDゴシック" panose="020B0400000000000000" pitchFamily="49" charset="-128"/>
            </a:endParaRPr>
          </a:p>
        </p:txBody>
      </p:sp>
      <p:pic>
        <p:nvPicPr>
          <p:cNvPr id="28" name="図 27" descr="ロゴ&#10;&#10;中程度の精度で自動的に生成された説明">
            <a:extLst>
              <a:ext uri="{FF2B5EF4-FFF2-40B4-BE49-F238E27FC236}">
                <a16:creationId xmlns:a16="http://schemas.microsoft.com/office/drawing/2014/main" id="{2196FEE1-A9A5-45B3-9DE2-022462371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9540" y="5352208"/>
            <a:ext cx="1434623" cy="1570275"/>
          </a:xfrm>
          <a:prstGeom prst="rect">
            <a:avLst/>
          </a:prstGeom>
        </p:spPr>
      </p:pic>
      <p:sp>
        <p:nvSpPr>
          <p:cNvPr id="34" name="コンテンツ プレースホルダー 2">
            <a:extLst>
              <a:ext uri="{FF2B5EF4-FFF2-40B4-BE49-F238E27FC236}">
                <a16:creationId xmlns:a16="http://schemas.microsoft.com/office/drawing/2014/main" id="{4C7341C8-EA85-43DF-B0BF-8C7174CEB3C7}"/>
              </a:ext>
            </a:extLst>
          </p:cNvPr>
          <p:cNvSpPr txBox="1">
            <a:spLocks/>
          </p:cNvSpPr>
          <p:nvPr/>
        </p:nvSpPr>
        <p:spPr>
          <a:xfrm>
            <a:off x="771757" y="1144148"/>
            <a:ext cx="8887198" cy="862482"/>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a:solidFill>
                  <a:schemeClr val="tx1"/>
                </a:solidFill>
              </a:rPr>
              <a:t>　脱炭素ポイントを付与することは、</a:t>
            </a:r>
            <a:r>
              <a:rPr lang="en-US" altLang="ja-JP" sz="1400">
                <a:solidFill>
                  <a:schemeClr val="tx1"/>
                </a:solidFill>
              </a:rPr>
              <a:t>CSR</a:t>
            </a:r>
            <a:r>
              <a:rPr lang="ja-JP" altLang="en-US" sz="1400">
                <a:solidFill>
                  <a:schemeClr val="tx1"/>
                </a:solidFill>
              </a:rPr>
              <a:t>活動と営業活動の面で大きなメリットが存在するものの、脱炭素ポイントを発行することによる一定のコストが発生します。</a:t>
            </a:r>
            <a:endParaRPr lang="en-US" altLang="ja-JP" sz="1400">
              <a:solidFill>
                <a:schemeClr val="tx1"/>
              </a:solidFill>
            </a:endParaRPr>
          </a:p>
          <a:p>
            <a:pPr algn="just">
              <a:lnSpc>
                <a:spcPts val="2000"/>
              </a:lnSpc>
              <a:spcBef>
                <a:spcPts val="0"/>
              </a:spcBef>
            </a:pPr>
            <a:r>
              <a:rPr lang="ja-JP" altLang="en-US" sz="1400">
                <a:solidFill>
                  <a:schemeClr val="tx1"/>
                </a:solidFill>
              </a:rPr>
              <a:t>　ここでは、そのコストへの対応や考え方をご紹介します。</a:t>
            </a:r>
            <a:endParaRPr lang="en-US" altLang="ja-JP" sz="1400">
              <a:solidFill>
                <a:schemeClr val="tx1"/>
              </a:solidFill>
            </a:endParaRPr>
          </a:p>
          <a:p>
            <a:pPr algn="just">
              <a:lnSpc>
                <a:spcPts val="2000"/>
              </a:lnSpc>
              <a:spcBef>
                <a:spcPts val="0"/>
              </a:spcBef>
            </a:pPr>
            <a:endParaRPr lang="en-US" altLang="ja-JP" sz="1400">
              <a:solidFill>
                <a:schemeClr val="tx1"/>
              </a:solidFill>
            </a:endParaRPr>
          </a:p>
        </p:txBody>
      </p:sp>
      <p:sp>
        <p:nvSpPr>
          <p:cNvPr id="43" name="テキスト ボックス 42">
            <a:extLst>
              <a:ext uri="{FF2B5EF4-FFF2-40B4-BE49-F238E27FC236}">
                <a16:creationId xmlns:a16="http://schemas.microsoft.com/office/drawing/2014/main" id="{715E2A7A-2330-46AD-BDB2-C796BB01529B}"/>
              </a:ext>
            </a:extLst>
          </p:cNvPr>
          <p:cNvSpPr txBox="1"/>
          <p:nvPr/>
        </p:nvSpPr>
        <p:spPr>
          <a:xfrm>
            <a:off x="4114101" y="2250461"/>
            <a:ext cx="2417986" cy="649700"/>
          </a:xfrm>
          <a:prstGeom prst="roundRect">
            <a:avLst>
              <a:gd name="adj" fmla="val 39438"/>
            </a:avLst>
          </a:prstGeom>
          <a:solidFill>
            <a:srgbClr val="33CCFF"/>
          </a:solidFill>
        </p:spPr>
        <p:txBody>
          <a:bodyPr wrap="square" tIns="36000" bIns="36000" rtlCol="0">
            <a:spAutoFit/>
          </a:bodyPr>
          <a:lstStyle/>
          <a:p>
            <a:pPr algn="ctr">
              <a:defRPr/>
            </a:pPr>
            <a:r>
              <a:rPr kumimoji="1" lang="ja-JP" altLang="en-US" sz="1400" b="1">
                <a:solidFill>
                  <a:schemeClr val="bg1"/>
                </a:solidFill>
                <a:latin typeface="BIZ UDゴシック" panose="020B0400000000000000" pitchFamily="49" charset="-128"/>
                <a:ea typeface="BIZ UDゴシック" panose="020B0400000000000000" pitchFamily="49" charset="-128"/>
              </a:rPr>
              <a:t>他のポイントキャンペーンからの充当</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C5FDDF5D-6F84-47EC-8A17-31F4F30BF39F}"/>
              </a:ext>
            </a:extLst>
          </p:cNvPr>
          <p:cNvSpPr txBox="1"/>
          <p:nvPr/>
        </p:nvSpPr>
        <p:spPr>
          <a:xfrm>
            <a:off x="7154429" y="2250461"/>
            <a:ext cx="2417986" cy="649700"/>
          </a:xfrm>
          <a:prstGeom prst="roundRect">
            <a:avLst>
              <a:gd name="adj" fmla="val 39438"/>
            </a:avLst>
          </a:prstGeom>
          <a:solidFill>
            <a:srgbClr val="33CCFF"/>
          </a:solidFill>
        </p:spPr>
        <p:txBody>
          <a:bodyPr wrap="square" tIns="36000" bIns="36000" rtlCol="0">
            <a:spAutoFit/>
          </a:bodyPr>
          <a:lstStyle/>
          <a:p>
            <a:pPr algn="ctr">
              <a:defRPr/>
            </a:pPr>
            <a:r>
              <a:rPr kumimoji="1" lang="ja-JP" altLang="en-US" sz="1400" b="1" i="0" u="none" strike="noStrike" kern="1200" cap="none" spc="-15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ポイント付与期間・</a:t>
            </a:r>
            <a:endParaRPr kumimoji="1" lang="en-US" altLang="ja-JP" sz="1400" b="1" i="0" u="none" strike="noStrike" kern="1200" cap="none" spc="-15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algn="ctr">
              <a:defRPr/>
            </a:pPr>
            <a:r>
              <a:rPr kumimoji="1" lang="ja-JP" altLang="en-US" sz="1400" b="1" i="0" u="none" strike="noStrike" kern="1200" cap="none" spc="-15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対象店舗の設定</a:t>
            </a:r>
            <a:endParaRPr kumimoji="1" lang="en-US" altLang="ja-JP" sz="1400" b="1" i="0" u="none" strike="noStrike" kern="1200" cap="none" spc="-15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24257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5E4593-87FE-F950-D22F-E5515BC7D2EE}"/>
              </a:ext>
            </a:extLst>
          </p:cNvPr>
          <p:cNvSpPr txBox="1"/>
          <p:nvPr/>
        </p:nvSpPr>
        <p:spPr>
          <a:xfrm>
            <a:off x="1213388" y="1784603"/>
            <a:ext cx="8012623" cy="2705421"/>
          </a:xfrm>
          <a:prstGeom prst="rect">
            <a:avLst/>
          </a:prstGeom>
          <a:noFill/>
        </p:spPr>
        <p:txBody>
          <a:bodyPr wrap="square">
            <a:spAutoFit/>
          </a:bodyPr>
          <a:lstStyle/>
          <a:p>
            <a:pPr algn="ctr">
              <a:lnSpc>
                <a:spcPct val="150000"/>
              </a:lnSpc>
            </a:pPr>
            <a:r>
              <a:rPr lang="ja-JP" altLang="en-US" sz="4000" b="1" kern="100">
                <a:effectLst/>
                <a:latin typeface="BIZ UDゴシック" panose="020B0400000000000000" pitchFamily="49" charset="-128"/>
                <a:ea typeface="BIZ UDゴシック" panose="020B0400000000000000" pitchFamily="49" charset="-128"/>
              </a:rPr>
              <a:t>第２部</a:t>
            </a:r>
            <a:endParaRPr lang="en-US" altLang="ja-JP" sz="4000" b="1" kern="10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a:effectLst/>
                <a:latin typeface="BIZ UDゴシック" panose="020B0400000000000000" pitchFamily="49" charset="-128"/>
                <a:ea typeface="BIZ UDゴシック" panose="020B0400000000000000" pitchFamily="49" charset="-128"/>
              </a:rPr>
              <a:t>脱炭素ポイント付与に取組む</a:t>
            </a:r>
            <a:endParaRPr lang="en-US" altLang="ja-JP" sz="4000" b="1" kern="10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a:effectLst/>
                <a:latin typeface="BIZ UDゴシック" panose="020B0400000000000000" pitchFamily="49" charset="-128"/>
                <a:ea typeface="BIZ UDゴシック" panose="020B0400000000000000" pitchFamily="49" charset="-128"/>
              </a:rPr>
              <a:t>にあたって</a:t>
            </a:r>
          </a:p>
        </p:txBody>
      </p:sp>
      <p:sp>
        <p:nvSpPr>
          <p:cNvPr id="2" name="スライド番号プレースホルダー 5">
            <a:extLst>
              <a:ext uri="{FF2B5EF4-FFF2-40B4-BE49-F238E27FC236}">
                <a16:creationId xmlns:a16="http://schemas.microsoft.com/office/drawing/2014/main" id="{9EFF4A79-70F6-EA00-3D8C-6EA761A8E047}"/>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11</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96610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(1)</a:t>
            </a:r>
            <a:r>
              <a:rPr lang="ja-JP" altLang="en-US"/>
              <a:t> 脱炭素ポイント付与の開始までの流れ</a:t>
            </a:r>
            <a:endParaRPr lang="ja-JP" altLang="en-US">
              <a:solidFill>
                <a:schemeClr val="tx1"/>
              </a:solidFill>
            </a:endParaRP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638502" y="1079363"/>
            <a:ext cx="9155756" cy="601436"/>
          </a:xfrm>
        </p:spPr>
        <p:txBody>
          <a:bodyPr>
            <a:normAutofit/>
          </a:bodyPr>
          <a:lstStyle/>
          <a:p>
            <a:pPr algn="just">
              <a:lnSpc>
                <a:spcPts val="2000"/>
              </a:lnSpc>
              <a:spcBef>
                <a:spcPts val="0"/>
              </a:spcBef>
            </a:pPr>
            <a:r>
              <a:rPr lang="ja-JP" altLang="en-US" sz="1400"/>
              <a:t>　脱炭素ポイント付与に取り組むにあたって、担当者としての一連の流れを示します。ここに示すのは一例となりますので、各企業の実態に応じて、社内調整・検討を行ってください。</a:t>
            </a:r>
          </a:p>
        </p:txBody>
      </p:sp>
      <p:sp>
        <p:nvSpPr>
          <p:cNvPr id="4" name="スライド番号プレースホルダー 5">
            <a:extLst>
              <a:ext uri="{FF2B5EF4-FFF2-40B4-BE49-F238E27FC236}">
                <a16:creationId xmlns:a16="http://schemas.microsoft.com/office/drawing/2014/main" id="{A8FCE276-4C11-7E7F-6D6E-F2378A7689FD}"/>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12</a:t>
            </a:fld>
            <a:endParaRPr kumimoji="1" lang="ja-JP" altLang="en-US" b="1" dirty="0">
              <a:solidFill>
                <a:schemeClr val="tx1">
                  <a:lumMod val="50000"/>
                  <a:lumOff val="50000"/>
                </a:schemeClr>
              </a:solidFill>
            </a:endParaRPr>
          </a:p>
        </p:txBody>
      </p:sp>
      <p:sp>
        <p:nvSpPr>
          <p:cNvPr id="30" name="テキスト ボックス 29">
            <a:extLst>
              <a:ext uri="{FF2B5EF4-FFF2-40B4-BE49-F238E27FC236}">
                <a16:creationId xmlns:a16="http://schemas.microsoft.com/office/drawing/2014/main" id="{E89FAC9E-4DBF-47D1-B60D-E6DA599BA111}"/>
              </a:ext>
            </a:extLst>
          </p:cNvPr>
          <p:cNvSpPr txBox="1"/>
          <p:nvPr/>
        </p:nvSpPr>
        <p:spPr>
          <a:xfrm>
            <a:off x="730319" y="2081199"/>
            <a:ext cx="9315233" cy="471732"/>
          </a:xfrm>
          <a:prstGeom prst="rect">
            <a:avLst/>
          </a:prstGeom>
          <a:noFill/>
        </p:spPr>
        <p:txBody>
          <a:bodyPr wrap="square">
            <a:spAutoFit/>
          </a:bodyPr>
          <a:lstStyle/>
          <a:p>
            <a:pPr algn="just">
              <a:lnSpc>
                <a:spcPts val="1600"/>
              </a:lnSpc>
            </a:pPr>
            <a:r>
              <a:rPr kumimoji="1" lang="ja-JP" altLang="en-US" sz="1200">
                <a:solidFill>
                  <a:prstClr val="black">
                    <a:lumMod val="75000"/>
                    <a:lumOff val="25000"/>
                  </a:prstClr>
                </a:solidFill>
                <a:latin typeface="BIZ UDゴシック" panose="020B0400000000000000" pitchFamily="49" charset="-128"/>
                <a:ea typeface="BIZ UDゴシック" panose="020B0400000000000000" pitchFamily="49" charset="-128"/>
              </a:rPr>
              <a:t>まずは、</a:t>
            </a:r>
            <a:r>
              <a:rPr kumimoji="1" lang="ja-JP" altLang="en-US"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自社の</a:t>
            </a:r>
            <a:r>
              <a:rPr kumimoji="1" lang="en-US" altLang="ja-JP"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レジのシステムについて、ポイント付与する商品を区別して、追加的なポイント付与が可能であるかを確認します。</a:t>
            </a:r>
            <a:endParaRPr kumimoji="1" lang="en-US" altLang="ja-JP"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algn="just">
              <a:lnSpc>
                <a:spcPts val="1600"/>
              </a:lnSpc>
            </a:pPr>
            <a:r>
              <a:rPr kumimoji="1" lang="en-US" altLang="ja-JP" sz="1100">
                <a:solidFill>
                  <a:prstClr val="black">
                    <a:lumMod val="75000"/>
                    <a:lumOff val="25000"/>
                  </a:prstClr>
                </a:solidFill>
                <a:latin typeface="BIZ UDゴシック" panose="020B0400000000000000" pitchFamily="49" charset="-128"/>
                <a:ea typeface="BIZ UDゴシック" panose="020B0400000000000000" pitchFamily="49" charset="-128"/>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追加的なポイント付与が出来ない場合は、第２部</a:t>
            </a:r>
            <a:r>
              <a:rPr kumimoji="1" lang="en-US" altLang="ja-JP"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(6)</a:t>
            </a:r>
            <a:r>
              <a:rPr kumimoji="1" lang="ja-JP" altLang="en-US"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留意事項</a:t>
            </a:r>
            <a:r>
              <a:rPr kumimoji="1" lang="ja-JP" altLang="en-US" sz="1100">
                <a:solidFill>
                  <a:prstClr val="black">
                    <a:lumMod val="75000"/>
                    <a:lumOff val="25000"/>
                  </a:prstClr>
                </a:solidFill>
                <a:latin typeface="BIZ UDゴシック" panose="020B0400000000000000" pitchFamily="49" charset="-128"/>
                <a:ea typeface="BIZ UDゴシック" panose="020B0400000000000000" pitchFamily="49" charset="-128"/>
              </a:rPr>
              <a:t>を参考にして、</a:t>
            </a:r>
            <a:r>
              <a:rPr kumimoji="1" lang="en-US" altLang="ja-JP"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レジ以外によるポイント付与の方法を検討してみてください。</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32" name="テキスト ボックス 31">
            <a:extLst>
              <a:ext uri="{FF2B5EF4-FFF2-40B4-BE49-F238E27FC236}">
                <a16:creationId xmlns:a16="http://schemas.microsoft.com/office/drawing/2014/main" id="{AE91496F-D8A9-4699-AC42-CDBBA7A7DB1A}"/>
              </a:ext>
            </a:extLst>
          </p:cNvPr>
          <p:cNvSpPr txBox="1"/>
          <p:nvPr/>
        </p:nvSpPr>
        <p:spPr>
          <a:xfrm>
            <a:off x="730320" y="3015998"/>
            <a:ext cx="9315232" cy="676917"/>
          </a:xfrm>
          <a:prstGeom prst="rect">
            <a:avLst/>
          </a:prstGeom>
          <a:noFill/>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課内・チーム内で、脱炭素ポイント付与の合意を得た後に、商品部等の関係部署に対して調整を行います。</a:t>
            </a:r>
            <a:endPar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関係部署との調整後、社の意思決定権者に対して事業の意義・効果を説明しましょう。</a:t>
            </a:r>
            <a:endPar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en-US" altLang="ja-JP" sz="110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100">
                <a:solidFill>
                  <a:schemeClr val="tx1">
                    <a:lumMod val="75000"/>
                    <a:lumOff val="25000"/>
                  </a:schemeClr>
                </a:solidFill>
                <a:latin typeface="BIZ UDゴシック" panose="020B0400000000000000" pitchFamily="49" charset="-128"/>
                <a:ea typeface="BIZ UDゴシック" panose="020B0400000000000000" pitchFamily="49" charset="-128"/>
              </a:rPr>
              <a:t>説明にあたっては、本ガイドラインの第１部や第３部を参考にしてください。</a:t>
            </a:r>
          </a:p>
        </p:txBody>
      </p:sp>
      <p:sp>
        <p:nvSpPr>
          <p:cNvPr id="34" name="テキスト ボックス 33">
            <a:extLst>
              <a:ext uri="{FF2B5EF4-FFF2-40B4-BE49-F238E27FC236}">
                <a16:creationId xmlns:a16="http://schemas.microsoft.com/office/drawing/2014/main" id="{9BE47C7A-09F9-4303-8F0F-9C389E040FD2}"/>
              </a:ext>
            </a:extLst>
          </p:cNvPr>
          <p:cNvSpPr txBox="1"/>
          <p:nvPr/>
        </p:nvSpPr>
        <p:spPr>
          <a:xfrm>
            <a:off x="730320" y="5092363"/>
            <a:ext cx="9063938" cy="268407"/>
          </a:xfrm>
          <a:prstGeom prst="rect">
            <a:avLst/>
          </a:prstGeom>
          <a:noFill/>
        </p:spPr>
        <p:txBody>
          <a:bodyPr wrap="square">
            <a:spAutoFit/>
          </a:bodyPr>
          <a:lstStyle/>
          <a:p>
            <a:pPr algn="just">
              <a:lnSpc>
                <a:spcPts val="1600"/>
              </a:lnSpc>
            </a:pPr>
            <a:r>
              <a:rPr kumimoji="1" lang="ja-JP" altLang="en-US"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ポイント付与実施に向けた社内調整（対象商品、ポイント付与率、対象店舗、ポイント付与期間等を決定等）を行いましょう。</a:t>
            </a:r>
            <a:endParaRPr kumimoji="1" lang="en-US" altLang="ja-JP"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36" name="テキスト ボックス 35">
            <a:extLst>
              <a:ext uri="{FF2B5EF4-FFF2-40B4-BE49-F238E27FC236}">
                <a16:creationId xmlns:a16="http://schemas.microsoft.com/office/drawing/2014/main" id="{FA412C9D-61E6-4110-BF0D-8AB9E8559582}"/>
              </a:ext>
            </a:extLst>
          </p:cNvPr>
          <p:cNvSpPr txBox="1"/>
          <p:nvPr/>
        </p:nvSpPr>
        <p:spPr>
          <a:xfrm>
            <a:off x="730319" y="5833886"/>
            <a:ext cx="7451153" cy="676917"/>
          </a:xfrm>
          <a:prstGeom prst="rect">
            <a:avLst/>
          </a:prstGeom>
          <a:noFill/>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消費者に対して、様々な広報媒体・啓発資材を活用し、店頭や</a:t>
            </a:r>
            <a: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t>SNS</a:t>
            </a: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等で効果的に周知啓発を行いましょう。</a:t>
            </a:r>
          </a:p>
          <a:p>
            <a:pPr algn="just">
              <a:lnSpc>
                <a:spcPts val="1600"/>
              </a:lnSpc>
            </a:pPr>
            <a:r>
              <a:rPr lang="ja-JP" altLang="en-US" sz="1200">
                <a:latin typeface="BIZ UDゴシック" panose="020B0400000000000000" pitchFamily="49" charset="-128"/>
                <a:ea typeface="BIZ UDゴシック" panose="020B0400000000000000" pitchFamily="49" charset="-128"/>
              </a:rPr>
              <a:t>併せて、従業員に対しても、脱炭素ポイントの理解を深めるように、周知啓発</a:t>
            </a:r>
            <a:r>
              <a:rPr kumimoji="1" lang="ja-JP" altLang="en-US" sz="1200">
                <a:solidFill>
                  <a:prstClr val="black">
                    <a:lumMod val="75000"/>
                    <a:lumOff val="25000"/>
                  </a:prstClr>
                </a:solidFill>
                <a:latin typeface="BIZ UDゴシック" panose="020B0400000000000000" pitchFamily="49" charset="-128"/>
                <a:ea typeface="BIZ UDゴシック" panose="020B0400000000000000" pitchFamily="49" charset="-128"/>
              </a:rPr>
              <a:t>を行います。</a:t>
            </a:r>
            <a:endParaRPr kumimoji="1" lang="en-US" altLang="ja-JP" sz="1200">
              <a:solidFill>
                <a:prstClr val="black">
                  <a:lumMod val="75000"/>
                  <a:lumOff val="25000"/>
                </a:prstClr>
              </a:solidFill>
              <a:latin typeface="BIZ UDゴシック" panose="020B0400000000000000" pitchFamily="49" charset="-128"/>
              <a:ea typeface="BIZ UDゴシック" panose="020B0400000000000000" pitchFamily="49" charset="-128"/>
            </a:endParaRPr>
          </a:p>
          <a:p>
            <a:pPr algn="just">
              <a:lnSpc>
                <a:spcPts val="1600"/>
              </a:lnSpc>
            </a:pPr>
            <a:r>
              <a:rPr lang="en-US" altLang="ja-JP" sz="110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100">
                <a:solidFill>
                  <a:schemeClr val="tx1">
                    <a:lumMod val="75000"/>
                    <a:lumOff val="25000"/>
                  </a:schemeClr>
                </a:solidFill>
                <a:latin typeface="BIZ UDゴシック" panose="020B0400000000000000" pitchFamily="49" charset="-128"/>
                <a:ea typeface="BIZ UDゴシック" panose="020B0400000000000000" pitchFamily="49" charset="-128"/>
              </a:rPr>
              <a:t>第２部</a:t>
            </a:r>
            <a:r>
              <a:rPr lang="en-US" altLang="ja-JP" sz="1100">
                <a:solidFill>
                  <a:schemeClr val="tx1">
                    <a:lumMod val="75000"/>
                    <a:lumOff val="25000"/>
                  </a:schemeClr>
                </a:solidFill>
                <a:latin typeface="BIZ UDゴシック" panose="020B0400000000000000" pitchFamily="49" charset="-128"/>
                <a:ea typeface="BIZ UDゴシック" panose="020B0400000000000000" pitchFamily="49" charset="-128"/>
              </a:rPr>
              <a:t>(3)(4)</a:t>
            </a:r>
            <a:r>
              <a:rPr lang="ja-JP" altLang="en-US" sz="1100">
                <a:solidFill>
                  <a:schemeClr val="tx1">
                    <a:lumMod val="75000"/>
                    <a:lumOff val="25000"/>
                  </a:schemeClr>
                </a:solidFill>
                <a:latin typeface="BIZ UDゴシック" panose="020B0400000000000000" pitchFamily="49" charset="-128"/>
                <a:ea typeface="BIZ UDゴシック" panose="020B0400000000000000" pitchFamily="49" charset="-128"/>
              </a:rPr>
              <a:t>効果的な周知・啓発方法を参考にしてください。</a:t>
            </a:r>
            <a:endParaRPr lang="en-US" altLang="ja-JP" sz="11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DD109719-DA76-414C-98F4-06148A3B0032}"/>
              </a:ext>
            </a:extLst>
          </p:cNvPr>
          <p:cNvSpPr txBox="1"/>
          <p:nvPr/>
        </p:nvSpPr>
        <p:spPr>
          <a:xfrm>
            <a:off x="730320" y="1747561"/>
            <a:ext cx="2956156"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a:solidFill>
                  <a:schemeClr val="bg1"/>
                </a:solidFill>
                <a:latin typeface="BIZ UDゴシック" panose="020B0400000000000000" pitchFamily="49" charset="-128"/>
                <a:ea typeface="BIZ UDゴシック" panose="020B0400000000000000" pitchFamily="49" charset="-128"/>
              </a:rPr>
              <a:t>１．自社ポイントシステムの確認</a:t>
            </a:r>
          </a:p>
        </p:txBody>
      </p:sp>
      <p:sp>
        <p:nvSpPr>
          <p:cNvPr id="56" name="テキスト ボックス 55">
            <a:extLst>
              <a:ext uri="{FF2B5EF4-FFF2-40B4-BE49-F238E27FC236}">
                <a16:creationId xmlns:a16="http://schemas.microsoft.com/office/drawing/2014/main" id="{55180AB3-CAD2-4A1F-BB6C-D68D84F1C50F}"/>
              </a:ext>
            </a:extLst>
          </p:cNvPr>
          <p:cNvSpPr txBox="1"/>
          <p:nvPr/>
        </p:nvSpPr>
        <p:spPr>
          <a:xfrm>
            <a:off x="730319" y="4137764"/>
            <a:ext cx="7922793" cy="471732"/>
          </a:xfrm>
          <a:prstGeom prst="rect">
            <a:avLst/>
          </a:prstGeom>
          <a:noFill/>
        </p:spPr>
        <p:txBody>
          <a:bodyPr wrap="square">
            <a:spAutoFit/>
          </a:bodyPr>
          <a:lstStyle/>
          <a:p>
            <a:pPr algn="just">
              <a:lnSpc>
                <a:spcPts val="1600"/>
              </a:lnSpc>
            </a:pPr>
            <a:r>
              <a:rPr kumimoji="1" lang="ja-JP" altLang="en-US"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社としての合意が得られた場合は、脱炭素ポイント制度推進プラットフォーム会議へ参加申請を行いましょう。</a:t>
            </a:r>
            <a:endParaRPr kumimoji="1" lang="en-US" altLang="ja-JP"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algn="just">
              <a:lnSpc>
                <a:spcPts val="1600"/>
              </a:lnSpc>
            </a:pPr>
            <a:r>
              <a:rPr kumimoji="1" lang="en-US" altLang="ja-JP"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第２部</a:t>
            </a:r>
            <a:r>
              <a:rPr kumimoji="1" lang="en-US" altLang="ja-JP"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脱炭素ポイント名称・ロゴマーク等の使用にあたって</a:t>
            </a:r>
            <a:r>
              <a:rPr kumimoji="1" lang="ja-JP" altLang="en-US" sz="1100">
                <a:solidFill>
                  <a:prstClr val="black">
                    <a:lumMod val="75000"/>
                    <a:lumOff val="25000"/>
                  </a:prstClr>
                </a:solidFill>
                <a:latin typeface="BIZ UDゴシック" panose="020B0400000000000000" pitchFamily="49" charset="-128"/>
                <a:ea typeface="BIZ UDゴシック" panose="020B0400000000000000" pitchFamily="49" charset="-128"/>
              </a:rPr>
              <a:t>を参考にしてください。</a:t>
            </a:r>
            <a:endParaRPr kumimoji="1" lang="en-US" altLang="ja-JP" sz="11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59" name="テキスト ボックス 58">
            <a:extLst>
              <a:ext uri="{FF2B5EF4-FFF2-40B4-BE49-F238E27FC236}">
                <a16:creationId xmlns:a16="http://schemas.microsoft.com/office/drawing/2014/main" id="{B3F9143C-EE85-4E21-A994-0269DE9187FF}"/>
              </a:ext>
            </a:extLst>
          </p:cNvPr>
          <p:cNvSpPr txBox="1"/>
          <p:nvPr/>
        </p:nvSpPr>
        <p:spPr>
          <a:xfrm>
            <a:off x="730319" y="6980945"/>
            <a:ext cx="2686649" cy="268407"/>
          </a:xfrm>
          <a:prstGeom prst="rect">
            <a:avLst/>
          </a:prstGeom>
          <a:noFill/>
        </p:spPr>
        <p:txBody>
          <a:bodyPr wrap="square">
            <a:spAutoFit/>
          </a:bodyPr>
          <a:lstStyle/>
          <a:p>
            <a:pPr algn="just">
              <a:lnSpc>
                <a:spcPts val="1600"/>
              </a:lnSpc>
            </a:pPr>
            <a:r>
              <a:rPr kumimoji="1" lang="ja-JP" altLang="en-US"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脱炭素ポイント付与を開始します。</a:t>
            </a:r>
            <a:endParaRPr kumimoji="1" lang="en-US" altLang="ja-JP"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3" name="テキスト ボックス 62">
            <a:extLst>
              <a:ext uri="{FF2B5EF4-FFF2-40B4-BE49-F238E27FC236}">
                <a16:creationId xmlns:a16="http://schemas.microsoft.com/office/drawing/2014/main" id="{3A98FBC5-2BBA-45AE-8E38-67669847D824}"/>
              </a:ext>
            </a:extLst>
          </p:cNvPr>
          <p:cNvSpPr txBox="1"/>
          <p:nvPr/>
        </p:nvSpPr>
        <p:spPr>
          <a:xfrm>
            <a:off x="730319" y="2673898"/>
            <a:ext cx="7522744"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a:solidFill>
                  <a:schemeClr val="bg1"/>
                </a:solidFill>
                <a:latin typeface="BIZ UDゴシック" panose="020B0400000000000000" pitchFamily="49" charset="-128"/>
                <a:ea typeface="BIZ UDゴシック" panose="020B0400000000000000" pitchFamily="49" charset="-128"/>
              </a:rPr>
              <a:t>２．脱炭素ポイント付与の実施合意に向けた社内調整（関係部署、意思決定権者への説明）</a:t>
            </a:r>
          </a:p>
        </p:txBody>
      </p:sp>
      <p:sp>
        <p:nvSpPr>
          <p:cNvPr id="64" name="テキスト ボックス 63">
            <a:extLst>
              <a:ext uri="{FF2B5EF4-FFF2-40B4-BE49-F238E27FC236}">
                <a16:creationId xmlns:a16="http://schemas.microsoft.com/office/drawing/2014/main" id="{80D1F77C-0E0F-4904-BB4A-0380F81BBC85}"/>
              </a:ext>
            </a:extLst>
          </p:cNvPr>
          <p:cNvSpPr txBox="1"/>
          <p:nvPr/>
        </p:nvSpPr>
        <p:spPr>
          <a:xfrm>
            <a:off x="730319" y="3763486"/>
            <a:ext cx="5354451"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a:solidFill>
                  <a:schemeClr val="bg1"/>
                </a:solidFill>
                <a:latin typeface="BIZ UDゴシック" panose="020B0400000000000000" pitchFamily="49" charset="-128"/>
                <a:ea typeface="BIZ UDゴシック" panose="020B0400000000000000" pitchFamily="49" charset="-128"/>
              </a:rPr>
              <a:t>３．脱炭素ポイント制度推進プラットフォーム会議への参画</a:t>
            </a:r>
          </a:p>
        </p:txBody>
      </p:sp>
      <p:sp>
        <p:nvSpPr>
          <p:cNvPr id="65" name="テキスト ボックス 64">
            <a:extLst>
              <a:ext uri="{FF2B5EF4-FFF2-40B4-BE49-F238E27FC236}">
                <a16:creationId xmlns:a16="http://schemas.microsoft.com/office/drawing/2014/main" id="{1C3F00BB-E10A-4781-AB22-AD593C9D8838}"/>
              </a:ext>
            </a:extLst>
          </p:cNvPr>
          <p:cNvSpPr txBox="1"/>
          <p:nvPr/>
        </p:nvSpPr>
        <p:spPr>
          <a:xfrm>
            <a:off x="730319" y="4712217"/>
            <a:ext cx="4091938"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a:solidFill>
                  <a:schemeClr val="bg1"/>
                </a:solidFill>
                <a:latin typeface="BIZ UDゴシック" panose="020B0400000000000000" pitchFamily="49" charset="-128"/>
                <a:ea typeface="BIZ UDゴシック" panose="020B0400000000000000" pitchFamily="49" charset="-128"/>
              </a:rPr>
              <a:t>４．脱炭素ポイント付与の実施に向けた社内調整</a:t>
            </a:r>
          </a:p>
        </p:txBody>
      </p:sp>
      <p:sp>
        <p:nvSpPr>
          <p:cNvPr id="66" name="テキスト ボックス 65">
            <a:extLst>
              <a:ext uri="{FF2B5EF4-FFF2-40B4-BE49-F238E27FC236}">
                <a16:creationId xmlns:a16="http://schemas.microsoft.com/office/drawing/2014/main" id="{4593B96D-E101-4D95-B000-D8BB389FD9F0}"/>
              </a:ext>
            </a:extLst>
          </p:cNvPr>
          <p:cNvSpPr txBox="1"/>
          <p:nvPr/>
        </p:nvSpPr>
        <p:spPr>
          <a:xfrm>
            <a:off x="730319" y="5456714"/>
            <a:ext cx="2900010"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a:solidFill>
                  <a:schemeClr val="bg1"/>
                </a:solidFill>
                <a:latin typeface="BIZ UDゴシック" panose="020B0400000000000000" pitchFamily="49" charset="-128"/>
                <a:ea typeface="BIZ UDゴシック" panose="020B0400000000000000" pitchFamily="49" charset="-128"/>
              </a:rPr>
              <a:t>５．消費者・従業員への周知啓発</a:t>
            </a:r>
          </a:p>
        </p:txBody>
      </p:sp>
      <p:sp>
        <p:nvSpPr>
          <p:cNvPr id="67" name="テキスト ボックス 66">
            <a:extLst>
              <a:ext uri="{FF2B5EF4-FFF2-40B4-BE49-F238E27FC236}">
                <a16:creationId xmlns:a16="http://schemas.microsoft.com/office/drawing/2014/main" id="{21F2DC72-7BCA-4987-A4C7-3C12B38B1725}"/>
              </a:ext>
            </a:extLst>
          </p:cNvPr>
          <p:cNvSpPr txBox="1"/>
          <p:nvPr/>
        </p:nvSpPr>
        <p:spPr>
          <a:xfrm>
            <a:off x="730319" y="6603773"/>
            <a:ext cx="2725354"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a:solidFill>
                  <a:schemeClr val="bg1"/>
                </a:solidFill>
                <a:latin typeface="BIZ UDゴシック" panose="020B0400000000000000" pitchFamily="49" charset="-128"/>
                <a:ea typeface="BIZ UDゴシック" panose="020B0400000000000000" pitchFamily="49" charset="-128"/>
              </a:rPr>
              <a:t>６．脱炭素ポイント付与の開始</a:t>
            </a:r>
          </a:p>
        </p:txBody>
      </p:sp>
    </p:spTree>
    <p:extLst>
      <p:ext uri="{BB962C8B-B14F-4D97-AF65-F5344CB8AC3E}">
        <p14:creationId xmlns:p14="http://schemas.microsoft.com/office/powerpoint/2010/main" val="323540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6C2FD0A2-E369-AC0A-6DCC-D69CB9F8D439}"/>
              </a:ext>
            </a:extLst>
          </p:cNvPr>
          <p:cNvSpPr/>
          <p:nvPr/>
        </p:nvSpPr>
        <p:spPr>
          <a:xfrm>
            <a:off x="434045" y="3264166"/>
            <a:ext cx="9601236" cy="3598250"/>
          </a:xfrm>
          <a:prstGeom prst="roundRect">
            <a:avLst/>
          </a:prstGeom>
          <a:solidFill>
            <a:schemeClr val="bg1"/>
          </a:solidFill>
          <a:ln w="12700">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rgbClr val="FF0000"/>
              </a:solidFill>
            </a:endParaRPr>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(2)</a:t>
            </a:r>
            <a:r>
              <a:rPr lang="ja-JP" altLang="en-US"/>
              <a:t> 脱炭素ポイント付与の対象商品・サービスの考え方</a:t>
            </a:r>
          </a:p>
        </p:txBody>
      </p:sp>
      <p:grpSp>
        <p:nvGrpSpPr>
          <p:cNvPr id="44" name="グループ化 43">
            <a:extLst>
              <a:ext uri="{FF2B5EF4-FFF2-40B4-BE49-F238E27FC236}">
                <a16:creationId xmlns:a16="http://schemas.microsoft.com/office/drawing/2014/main" id="{48F40A79-4C4F-ADF4-B153-C91ECCB584A9}"/>
              </a:ext>
            </a:extLst>
          </p:cNvPr>
          <p:cNvGrpSpPr/>
          <p:nvPr/>
        </p:nvGrpSpPr>
        <p:grpSpPr>
          <a:xfrm>
            <a:off x="780754" y="3481275"/>
            <a:ext cx="3146712" cy="1033751"/>
            <a:chOff x="1272502" y="4504959"/>
            <a:chExt cx="3146712" cy="1278627"/>
          </a:xfrm>
        </p:grpSpPr>
        <p:sp>
          <p:nvSpPr>
            <p:cNvPr id="4" name="テキスト ボックス 16">
              <a:extLst>
                <a:ext uri="{FF2B5EF4-FFF2-40B4-BE49-F238E27FC236}">
                  <a16:creationId xmlns:a16="http://schemas.microsoft.com/office/drawing/2014/main" id="{6F10BD63-51A4-0E15-9802-9416FC050633}"/>
                </a:ext>
              </a:extLst>
            </p:cNvPr>
            <p:cNvSpPr txBox="1"/>
            <p:nvPr/>
          </p:nvSpPr>
          <p:spPr>
            <a:xfrm>
              <a:off x="2929730" y="4817763"/>
              <a:ext cx="1489484" cy="958646"/>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量り売り</a:t>
              </a:r>
              <a:endParaRPr kumimoji="1" lang="en-US" altLang="ja-JP">
                <a:latin typeface="BIZ UDPゴシック" panose="020B0400000000000000" pitchFamily="50" charset="-128"/>
                <a:ea typeface="BIZ UDPゴシック" panose="020B0400000000000000" pitchFamily="50" charset="-128"/>
              </a:endParaRPr>
            </a:p>
            <a:p>
              <a:pPr marL="144000" marR="0" lvl="0" indent="-1440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a:latin typeface="BIZ UDPゴシック" panose="020B0400000000000000" pitchFamily="50" charset="-128"/>
                  <a:ea typeface="BIZ UDPゴシック" panose="020B0400000000000000" pitchFamily="50" charset="-128"/>
                </a:rPr>
                <a:t>ﾏｲ</a:t>
              </a:r>
              <a:r>
                <a:rPr kumimoji="1" lang="ja-JP" altLang="ja-JP">
                  <a:solidFill>
                    <a:schemeClr val="dk1"/>
                  </a:solidFill>
                  <a:effectLst/>
                  <a:latin typeface="BIZ UDPゴシック" panose="020B0400000000000000" pitchFamily="50" charset="-128"/>
                  <a:ea typeface="BIZ UDPゴシック" panose="020B0400000000000000" pitchFamily="50" charset="-128"/>
                  <a:cs typeface="+mn-cs"/>
                </a:rPr>
                <a:t>容器の利用</a:t>
              </a:r>
              <a:endParaRPr lang="ja-JP" altLang="ja-JP">
                <a:effectLst/>
                <a:latin typeface="BIZ UDPゴシック" panose="020B0400000000000000" pitchFamily="50" charset="-128"/>
                <a:ea typeface="BIZ UDPゴシック" panose="020B0400000000000000" pitchFamily="50" charset="-128"/>
              </a:endParaRPr>
            </a:p>
            <a:p>
              <a:pPr marL="144000" marR="0" lvl="0" indent="-1440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ja-JP">
                  <a:solidFill>
                    <a:schemeClr val="dk1"/>
                  </a:solidFill>
                  <a:effectLst/>
                  <a:latin typeface="BIZ UDPゴシック" panose="020B0400000000000000" pitchFamily="50" charset="-128"/>
                  <a:ea typeface="BIZ UDPゴシック" panose="020B0400000000000000" pitchFamily="50" charset="-128"/>
                  <a:cs typeface="+mn-cs"/>
                </a:rPr>
                <a:t>当日消費期限商品の購入</a:t>
              </a:r>
              <a:endParaRPr lang="ja-JP" altLang="ja-JP">
                <a:effectLst/>
                <a:latin typeface="BIZ UDPゴシック" panose="020B0400000000000000" pitchFamily="50" charset="-128"/>
                <a:ea typeface="BIZ UDPゴシック" panose="020B0400000000000000" pitchFamily="50" charset="-128"/>
              </a:endParaRPr>
            </a:p>
          </p:txBody>
        </p:sp>
        <p:sp>
          <p:nvSpPr>
            <p:cNvPr id="6" name="テキスト ボックス 10">
              <a:extLst>
                <a:ext uri="{FF2B5EF4-FFF2-40B4-BE49-F238E27FC236}">
                  <a16:creationId xmlns:a16="http://schemas.microsoft.com/office/drawing/2014/main" id="{B5CC3A49-28E9-C5A9-91A7-34519EA3603C}"/>
                </a:ext>
              </a:extLst>
            </p:cNvPr>
            <p:cNvSpPr txBox="1"/>
            <p:nvPr/>
          </p:nvSpPr>
          <p:spPr>
            <a:xfrm>
              <a:off x="1272502" y="4824940"/>
              <a:ext cx="1657228" cy="958646"/>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地産地消の野菜・肉・魚</a:t>
              </a:r>
              <a:endParaRPr kumimoji="1" lang="en-US" altLang="ja-JP" b="0">
                <a:latin typeface="BIZ UDPゴシック" panose="020B0400000000000000" pitchFamily="50" charset="-128"/>
                <a:ea typeface="BIZ UDPゴシック" panose="020B0400000000000000" pitchFamily="50" charset="-128"/>
              </a:endParaRPr>
            </a:p>
            <a:p>
              <a:pPr marL="144000" marR="0" lvl="0" indent="-1440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ja-JP" b="0">
                  <a:solidFill>
                    <a:schemeClr val="dk1"/>
                  </a:solidFill>
                  <a:effectLst/>
                  <a:latin typeface="BIZ UDPゴシック" panose="020B0400000000000000" pitchFamily="50" charset="-128"/>
                  <a:ea typeface="BIZ UDPゴシック" panose="020B0400000000000000" pitchFamily="50" charset="-128"/>
                  <a:cs typeface="+mn-cs"/>
                </a:rPr>
                <a:t>地産地消食材を使用又は店内加工した惣菜</a:t>
              </a:r>
              <a:endParaRPr lang="ja-JP" altLang="ja-JP" b="0">
                <a:effectLst/>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endParaRPr kumimoji="1" lang="ja-JP" altLang="en-US" b="0">
                <a:latin typeface="BIZ UDPゴシック" panose="020B0400000000000000" pitchFamily="50" charset="-128"/>
                <a:ea typeface="BIZ UDPゴシック" panose="020B0400000000000000" pitchFamily="50" charset="-128"/>
              </a:endParaRPr>
            </a:p>
          </p:txBody>
        </p:sp>
        <p:sp>
          <p:nvSpPr>
            <p:cNvPr id="13" name="テキスト ボックス 17">
              <a:extLst>
                <a:ext uri="{FF2B5EF4-FFF2-40B4-BE49-F238E27FC236}">
                  <a16:creationId xmlns:a16="http://schemas.microsoft.com/office/drawing/2014/main" id="{D925D48B-C4F2-8B24-7210-D488834CFEF2}"/>
                </a:ext>
              </a:extLst>
            </p:cNvPr>
            <p:cNvSpPr txBox="1"/>
            <p:nvPr/>
          </p:nvSpPr>
          <p:spPr>
            <a:xfrm>
              <a:off x="2410184" y="4504959"/>
              <a:ext cx="828000" cy="28083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生鮮品等</a:t>
              </a:r>
            </a:p>
          </p:txBody>
        </p:sp>
      </p:grpSp>
      <p:grpSp>
        <p:nvGrpSpPr>
          <p:cNvPr id="45" name="グループ化 44">
            <a:extLst>
              <a:ext uri="{FF2B5EF4-FFF2-40B4-BE49-F238E27FC236}">
                <a16:creationId xmlns:a16="http://schemas.microsoft.com/office/drawing/2014/main" id="{5892EE27-F6E6-1A60-B3BC-A8938339B74A}"/>
              </a:ext>
            </a:extLst>
          </p:cNvPr>
          <p:cNvGrpSpPr/>
          <p:nvPr/>
        </p:nvGrpSpPr>
        <p:grpSpPr>
          <a:xfrm>
            <a:off x="552479" y="4573955"/>
            <a:ext cx="3267635" cy="972749"/>
            <a:chOff x="728368" y="5919010"/>
            <a:chExt cx="3267635" cy="910742"/>
          </a:xfrm>
        </p:grpSpPr>
        <p:sp>
          <p:nvSpPr>
            <p:cNvPr id="17" name="テキスト ボックス 16">
              <a:extLst>
                <a:ext uri="{FF2B5EF4-FFF2-40B4-BE49-F238E27FC236}">
                  <a16:creationId xmlns:a16="http://schemas.microsoft.com/office/drawing/2014/main" id="{240D4875-04AF-F06B-165E-34504D95BB2D}"/>
                </a:ext>
              </a:extLst>
            </p:cNvPr>
            <p:cNvSpPr txBox="1"/>
            <p:nvPr/>
          </p:nvSpPr>
          <p:spPr>
            <a:xfrm>
              <a:off x="2422954" y="6135220"/>
              <a:ext cx="1573049" cy="694532"/>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てまえどり</a:t>
              </a:r>
              <a:endParaRPr kumimoji="1" lang="en-US" altLang="ja-JP">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ﾏｲﾎﾞﾄﾙ・ﾏｲ容器の利用、ｶﾄﾗﾘｰ辞退</a:t>
              </a:r>
              <a:endParaRPr lang="ja-JP" altLang="ja-JP">
                <a:effectLst/>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包装の断り</a:t>
              </a:r>
              <a:endParaRPr kumimoji="1" lang="en-US" altLang="ja-JP">
                <a:latin typeface="BIZ UDPゴシック" panose="020B0400000000000000" pitchFamily="50" charset="-128"/>
                <a:ea typeface="BIZ UDPゴシック" panose="020B0400000000000000" pitchFamily="50" charset="-128"/>
              </a:endParaRPr>
            </a:p>
          </p:txBody>
        </p:sp>
        <p:sp>
          <p:nvSpPr>
            <p:cNvPr id="18" name="テキスト ボックス 10">
              <a:extLst>
                <a:ext uri="{FF2B5EF4-FFF2-40B4-BE49-F238E27FC236}">
                  <a16:creationId xmlns:a16="http://schemas.microsoft.com/office/drawing/2014/main" id="{CEBD25EA-7186-01F2-3DE1-9F9AB5EF78B7}"/>
                </a:ext>
              </a:extLst>
            </p:cNvPr>
            <p:cNvSpPr txBox="1"/>
            <p:nvPr/>
          </p:nvSpPr>
          <p:spPr>
            <a:xfrm>
              <a:off x="728368" y="6135220"/>
              <a:ext cx="1692000" cy="694532"/>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個包装していないお菓子</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代替肉製品、昆虫食製品</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ﾗﾍﾞﾙﾚｽの</a:t>
              </a:r>
              <a:r>
                <a:rPr kumimoji="1" lang="en-US" altLang="ja-JP" b="0">
                  <a:latin typeface="BIZ UDPゴシック" panose="020B0400000000000000" pitchFamily="50" charset="-128"/>
                  <a:ea typeface="BIZ UDPゴシック" panose="020B0400000000000000" pitchFamily="50" charset="-128"/>
                </a:rPr>
                <a:t>PET</a:t>
              </a:r>
              <a:r>
                <a:rPr kumimoji="1" lang="ja-JP" altLang="en-US" b="0">
                  <a:latin typeface="BIZ UDPゴシック" panose="020B0400000000000000" pitchFamily="50" charset="-128"/>
                  <a:ea typeface="BIZ UDPゴシック" panose="020B0400000000000000" pitchFamily="50" charset="-128"/>
                </a:rPr>
                <a:t>飲料水</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ﾘｻｲｸﾙ素材の容器</a:t>
              </a:r>
              <a:r>
                <a:rPr kumimoji="1" lang="ja-JP" altLang="en-US">
                  <a:latin typeface="BIZ UDPゴシック" panose="020B0400000000000000" pitchFamily="50" charset="-128"/>
                  <a:ea typeface="BIZ UDPゴシック" panose="020B0400000000000000" pitchFamily="50" charset="-128"/>
                </a:rPr>
                <a:t>等</a:t>
              </a:r>
              <a:endParaRPr kumimoji="1" lang="ja-JP" altLang="en-US" b="0">
                <a:latin typeface="BIZ UDPゴシック" panose="020B0400000000000000" pitchFamily="50" charset="-128"/>
                <a:ea typeface="BIZ UDPゴシック" panose="020B0400000000000000" pitchFamily="50" charset="-128"/>
              </a:endParaRPr>
            </a:p>
          </p:txBody>
        </p:sp>
        <p:sp>
          <p:nvSpPr>
            <p:cNvPr id="19" name="テキスト ボックス 17">
              <a:extLst>
                <a:ext uri="{FF2B5EF4-FFF2-40B4-BE49-F238E27FC236}">
                  <a16:creationId xmlns:a16="http://schemas.microsoft.com/office/drawing/2014/main" id="{7AC8DB88-5E36-D92F-D029-4B90300D5BD8}"/>
                </a:ext>
              </a:extLst>
            </p:cNvPr>
            <p:cNvSpPr txBox="1"/>
            <p:nvPr/>
          </p:nvSpPr>
          <p:spPr>
            <a:xfrm>
              <a:off x="1865793" y="5919010"/>
              <a:ext cx="828000" cy="205283"/>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加工</a:t>
              </a:r>
              <a:r>
                <a:rPr kumimoji="1" lang="ja-JP" altLang="en-US" sz="1050">
                  <a:solidFill>
                    <a:schemeClr val="tx1">
                      <a:lumMod val="75000"/>
                      <a:lumOff val="25000"/>
                    </a:schemeClr>
                  </a:solidFill>
                  <a:latin typeface="BIZ UDPゴシック" panose="020B0400000000000000" pitchFamily="50" charset="-128"/>
                  <a:ea typeface="BIZ UDPゴシック" panose="020B0400000000000000" pitchFamily="50" charset="-128"/>
                </a:rPr>
                <a:t>食品</a:t>
              </a:r>
              <a:endPar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grpSp>
        <p:nvGrpSpPr>
          <p:cNvPr id="50" name="グループ化 49">
            <a:extLst>
              <a:ext uri="{FF2B5EF4-FFF2-40B4-BE49-F238E27FC236}">
                <a16:creationId xmlns:a16="http://schemas.microsoft.com/office/drawing/2014/main" id="{400EA825-7A3A-B3B0-0F96-949C2378D6C6}"/>
              </a:ext>
            </a:extLst>
          </p:cNvPr>
          <p:cNvGrpSpPr/>
          <p:nvPr/>
        </p:nvGrpSpPr>
        <p:grpSpPr>
          <a:xfrm>
            <a:off x="4092632" y="3482612"/>
            <a:ext cx="2811395" cy="1209423"/>
            <a:chOff x="5004533" y="4793166"/>
            <a:chExt cx="2507134" cy="1209423"/>
          </a:xfrm>
        </p:grpSpPr>
        <p:sp>
          <p:nvSpPr>
            <p:cNvPr id="20" name="テキスト ボックス 19">
              <a:extLst>
                <a:ext uri="{FF2B5EF4-FFF2-40B4-BE49-F238E27FC236}">
                  <a16:creationId xmlns:a16="http://schemas.microsoft.com/office/drawing/2014/main" id="{ED40DB13-0122-1C09-3CD2-6FF6145F6F02}"/>
                </a:ext>
              </a:extLst>
            </p:cNvPr>
            <p:cNvSpPr txBox="1"/>
            <p:nvPr/>
          </p:nvSpPr>
          <p:spPr>
            <a:xfrm>
              <a:off x="6272331" y="5021871"/>
              <a:ext cx="1239336" cy="972201"/>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量り売り</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容器の返却・回収ﾎﾞｯｸｽへの持込み</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傘ｼｪｱﾘﾝｸﾞ</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21" name="テキスト ボックス 10">
              <a:extLst>
                <a:ext uri="{FF2B5EF4-FFF2-40B4-BE49-F238E27FC236}">
                  <a16:creationId xmlns:a16="http://schemas.microsoft.com/office/drawing/2014/main" id="{666E13D9-E0F3-CE9B-03F3-F8E1B23633FA}"/>
                </a:ext>
              </a:extLst>
            </p:cNvPr>
            <p:cNvSpPr txBox="1"/>
            <p:nvPr/>
          </p:nvSpPr>
          <p:spPr>
            <a:xfrm>
              <a:off x="5004533" y="5030388"/>
              <a:ext cx="1276629" cy="972201"/>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詰め替え製品</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使い捨てでない製品</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再生紙ﾄｲﾚｯﾄﾍﾟｰﾊﾟｰ</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植物油ｲﾝｷ使用ﾊﾟｯｹｰｼﾞ製品</a:t>
              </a:r>
            </a:p>
          </p:txBody>
        </p:sp>
        <p:sp>
          <p:nvSpPr>
            <p:cNvPr id="22" name="テキスト ボックス 17">
              <a:extLst>
                <a:ext uri="{FF2B5EF4-FFF2-40B4-BE49-F238E27FC236}">
                  <a16:creationId xmlns:a16="http://schemas.microsoft.com/office/drawing/2014/main" id="{F3D1BB89-673E-AAC1-E6A2-0CE55F0B775D}"/>
                </a:ext>
              </a:extLst>
            </p:cNvPr>
            <p:cNvSpPr txBox="1"/>
            <p:nvPr/>
          </p:nvSpPr>
          <p:spPr>
            <a:xfrm>
              <a:off x="5845976" y="4793166"/>
              <a:ext cx="828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日用品</a:t>
              </a:r>
            </a:p>
          </p:txBody>
        </p:sp>
      </p:grpSp>
      <p:grpSp>
        <p:nvGrpSpPr>
          <p:cNvPr id="51" name="グループ化 50">
            <a:extLst>
              <a:ext uri="{FF2B5EF4-FFF2-40B4-BE49-F238E27FC236}">
                <a16:creationId xmlns:a16="http://schemas.microsoft.com/office/drawing/2014/main" id="{8112F978-6E2F-9F42-9A74-4731A20D8854}"/>
              </a:ext>
            </a:extLst>
          </p:cNvPr>
          <p:cNvGrpSpPr/>
          <p:nvPr/>
        </p:nvGrpSpPr>
        <p:grpSpPr>
          <a:xfrm>
            <a:off x="3910994" y="4776063"/>
            <a:ext cx="2100019" cy="706002"/>
            <a:chOff x="3914876" y="5708818"/>
            <a:chExt cx="1922895" cy="610191"/>
          </a:xfrm>
        </p:grpSpPr>
        <p:sp>
          <p:nvSpPr>
            <p:cNvPr id="24" name="テキスト ボックス 10">
              <a:extLst>
                <a:ext uri="{FF2B5EF4-FFF2-40B4-BE49-F238E27FC236}">
                  <a16:creationId xmlns:a16="http://schemas.microsoft.com/office/drawing/2014/main" id="{198B4C35-F10B-E102-B3FF-393360EE0540}"/>
                </a:ext>
              </a:extLst>
            </p:cNvPr>
            <p:cNvSpPr txBox="1"/>
            <p:nvPr/>
          </p:nvSpPr>
          <p:spPr>
            <a:xfrm>
              <a:off x="3914876" y="5915012"/>
              <a:ext cx="1922895" cy="403997"/>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詰め替え製品</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ｻｽﾃｨﾅﾌﾞﾙｺｽﾒｱﾜｰﾄﾞ等の受賞品</a:t>
              </a:r>
            </a:p>
          </p:txBody>
        </p:sp>
        <p:sp>
          <p:nvSpPr>
            <p:cNvPr id="25" name="テキスト ボックス 17">
              <a:extLst>
                <a:ext uri="{FF2B5EF4-FFF2-40B4-BE49-F238E27FC236}">
                  <a16:creationId xmlns:a16="http://schemas.microsoft.com/office/drawing/2014/main" id="{2D53773A-8CF5-0B5D-77C7-C01CB24A2527}"/>
                </a:ext>
              </a:extLst>
            </p:cNvPr>
            <p:cNvSpPr txBox="1"/>
            <p:nvPr/>
          </p:nvSpPr>
          <p:spPr>
            <a:xfrm>
              <a:off x="4550618" y="5708818"/>
              <a:ext cx="720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化粧品</a:t>
              </a:r>
            </a:p>
          </p:txBody>
        </p:sp>
      </p:grpSp>
      <p:grpSp>
        <p:nvGrpSpPr>
          <p:cNvPr id="49" name="グループ化 48">
            <a:extLst>
              <a:ext uri="{FF2B5EF4-FFF2-40B4-BE49-F238E27FC236}">
                <a16:creationId xmlns:a16="http://schemas.microsoft.com/office/drawing/2014/main" id="{1E43A938-338C-EC76-9A28-C482532C7DB7}"/>
              </a:ext>
            </a:extLst>
          </p:cNvPr>
          <p:cNvGrpSpPr/>
          <p:nvPr/>
        </p:nvGrpSpPr>
        <p:grpSpPr>
          <a:xfrm>
            <a:off x="584695" y="5668601"/>
            <a:ext cx="2955413" cy="849427"/>
            <a:chOff x="3922047" y="5592269"/>
            <a:chExt cx="2955413" cy="849427"/>
          </a:xfrm>
        </p:grpSpPr>
        <p:sp>
          <p:nvSpPr>
            <p:cNvPr id="26" name="テキスト ボックス 25">
              <a:extLst>
                <a:ext uri="{FF2B5EF4-FFF2-40B4-BE49-F238E27FC236}">
                  <a16:creationId xmlns:a16="http://schemas.microsoft.com/office/drawing/2014/main" id="{97D77EFD-B688-4120-7E0D-243EB73AE57E}"/>
                </a:ext>
              </a:extLst>
            </p:cNvPr>
            <p:cNvSpPr txBox="1"/>
            <p:nvPr/>
          </p:nvSpPr>
          <p:spPr>
            <a:xfrm>
              <a:off x="5244117" y="5853331"/>
              <a:ext cx="1633343" cy="588365"/>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不要な衣料品の回収ﾎﾞｯｸｽへの持込み</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ｸﾘｰﾆﾝｸﾞﾊﾝｶﾞｰ</a:t>
              </a: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の持込み</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27" name="テキスト ボックス 10">
              <a:extLst>
                <a:ext uri="{FF2B5EF4-FFF2-40B4-BE49-F238E27FC236}">
                  <a16:creationId xmlns:a16="http://schemas.microsoft.com/office/drawing/2014/main" id="{D22F41E9-98EB-3E7A-9BCA-5D28A30C2801}"/>
                </a:ext>
              </a:extLst>
            </p:cNvPr>
            <p:cNvSpPr txBox="1"/>
            <p:nvPr/>
          </p:nvSpPr>
          <p:spPr>
            <a:xfrm>
              <a:off x="3922047" y="5844100"/>
              <a:ext cx="1329444" cy="597595"/>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ﾘｻｲｸﾙ素材やｵｰｶﾞﾆｯｸ</a:t>
              </a:r>
              <a:r>
                <a:rPr kumimoji="1" lang="en-US" altLang="ja-JP" b="0">
                  <a:latin typeface="BIZ UDPゴシック" panose="020B0400000000000000" pitchFamily="50" charset="-128"/>
                  <a:ea typeface="BIZ UDPゴシック" panose="020B0400000000000000" pitchFamily="50" charset="-128"/>
                </a:rPr>
                <a:t>100</a:t>
              </a:r>
              <a:r>
                <a:rPr kumimoji="1" lang="ja-JP" altLang="en-US" b="0">
                  <a:latin typeface="BIZ UDPゴシック" panose="020B0400000000000000" pitchFamily="50" charset="-128"/>
                  <a:ea typeface="BIZ UDPゴシック" panose="020B0400000000000000" pitchFamily="50" charset="-128"/>
                </a:rPr>
                <a:t>％の服</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ﾘﾕｰｽ品</a:t>
              </a:r>
            </a:p>
          </p:txBody>
        </p:sp>
        <p:sp>
          <p:nvSpPr>
            <p:cNvPr id="28" name="テキスト ボックス 17">
              <a:extLst>
                <a:ext uri="{FF2B5EF4-FFF2-40B4-BE49-F238E27FC236}">
                  <a16:creationId xmlns:a16="http://schemas.microsoft.com/office/drawing/2014/main" id="{AF7246F2-D1FA-6FE3-622F-D80361C0246B}"/>
                </a:ext>
              </a:extLst>
            </p:cNvPr>
            <p:cNvSpPr txBox="1"/>
            <p:nvPr/>
          </p:nvSpPr>
          <p:spPr>
            <a:xfrm>
              <a:off x="4809725" y="5592269"/>
              <a:ext cx="828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衣料品</a:t>
              </a:r>
            </a:p>
          </p:txBody>
        </p:sp>
      </p:grpSp>
      <p:grpSp>
        <p:nvGrpSpPr>
          <p:cNvPr id="48" name="グループ化 47">
            <a:extLst>
              <a:ext uri="{FF2B5EF4-FFF2-40B4-BE49-F238E27FC236}">
                <a16:creationId xmlns:a16="http://schemas.microsoft.com/office/drawing/2014/main" id="{0E4B6B45-7106-0E41-E2D5-E9634E50860D}"/>
              </a:ext>
            </a:extLst>
          </p:cNvPr>
          <p:cNvGrpSpPr/>
          <p:nvPr/>
        </p:nvGrpSpPr>
        <p:grpSpPr>
          <a:xfrm>
            <a:off x="4219787" y="5725264"/>
            <a:ext cx="1279182" cy="774393"/>
            <a:chOff x="7809914" y="5453407"/>
            <a:chExt cx="1279182" cy="774393"/>
          </a:xfrm>
        </p:grpSpPr>
        <p:sp>
          <p:nvSpPr>
            <p:cNvPr id="30" name="テキスト ボックス 10">
              <a:extLst>
                <a:ext uri="{FF2B5EF4-FFF2-40B4-BE49-F238E27FC236}">
                  <a16:creationId xmlns:a16="http://schemas.microsoft.com/office/drawing/2014/main" id="{087F19B0-5F60-1663-784B-A6F7FAA57FCF}"/>
                </a:ext>
              </a:extLst>
            </p:cNvPr>
            <p:cNvSpPr txBox="1"/>
            <p:nvPr/>
          </p:nvSpPr>
          <p:spPr>
            <a:xfrm>
              <a:off x="7809914" y="5687800"/>
              <a:ext cx="1279182" cy="540000"/>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省エネラベルの星が多い電化製品、</a:t>
              </a:r>
              <a:r>
                <a:rPr kumimoji="1" lang="en-US" altLang="ja-JP" b="0">
                  <a:latin typeface="BIZ UDPゴシック" panose="020B0400000000000000" pitchFamily="50" charset="-128"/>
                  <a:ea typeface="BIZ UDPゴシック" panose="020B0400000000000000" pitchFamily="50" charset="-128"/>
                </a:rPr>
                <a:t>LED</a:t>
              </a:r>
              <a:r>
                <a:rPr kumimoji="1" lang="ja-JP" altLang="en-US" b="0">
                  <a:latin typeface="BIZ UDPゴシック" panose="020B0400000000000000" pitchFamily="50" charset="-128"/>
                  <a:ea typeface="BIZ UDPゴシック" panose="020B0400000000000000" pitchFamily="50" charset="-128"/>
                </a:rPr>
                <a:t>照明</a:t>
              </a:r>
            </a:p>
          </p:txBody>
        </p:sp>
        <p:sp>
          <p:nvSpPr>
            <p:cNvPr id="31" name="テキスト ボックス 17">
              <a:extLst>
                <a:ext uri="{FF2B5EF4-FFF2-40B4-BE49-F238E27FC236}">
                  <a16:creationId xmlns:a16="http://schemas.microsoft.com/office/drawing/2014/main" id="{56C29182-84FE-F13A-0860-18CDB12CBA75}"/>
                </a:ext>
              </a:extLst>
            </p:cNvPr>
            <p:cNvSpPr txBox="1"/>
            <p:nvPr/>
          </p:nvSpPr>
          <p:spPr>
            <a:xfrm>
              <a:off x="8068671" y="5453407"/>
              <a:ext cx="828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電化製品</a:t>
              </a:r>
            </a:p>
          </p:txBody>
        </p:sp>
      </p:grpSp>
      <p:grpSp>
        <p:nvGrpSpPr>
          <p:cNvPr id="46" name="グループ化 45">
            <a:extLst>
              <a:ext uri="{FF2B5EF4-FFF2-40B4-BE49-F238E27FC236}">
                <a16:creationId xmlns:a16="http://schemas.microsoft.com/office/drawing/2014/main" id="{0BB6AE6B-BF35-0087-1E9C-037AB1081990}"/>
              </a:ext>
            </a:extLst>
          </p:cNvPr>
          <p:cNvGrpSpPr/>
          <p:nvPr/>
        </p:nvGrpSpPr>
        <p:grpSpPr>
          <a:xfrm>
            <a:off x="6129689" y="4867552"/>
            <a:ext cx="3072574" cy="844305"/>
            <a:chOff x="1440329" y="6263796"/>
            <a:chExt cx="3072574" cy="844305"/>
          </a:xfrm>
        </p:grpSpPr>
        <p:sp>
          <p:nvSpPr>
            <p:cNvPr id="32" name="テキスト ボックス 31">
              <a:extLst>
                <a:ext uri="{FF2B5EF4-FFF2-40B4-BE49-F238E27FC236}">
                  <a16:creationId xmlns:a16="http://schemas.microsoft.com/office/drawing/2014/main" id="{E5FE4A4E-4F35-512E-AFF7-E691C2529A5F}"/>
                </a:ext>
              </a:extLst>
            </p:cNvPr>
            <p:cNvSpPr txBox="1"/>
            <p:nvPr/>
          </p:nvSpPr>
          <p:spPr>
            <a:xfrm>
              <a:off x="2412884" y="6534992"/>
              <a:ext cx="2100019" cy="573109"/>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紙ストローの利用</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食べきり</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食べ残しのﾏｲ容器での持ち帰り</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33" name="テキスト ボックス 10">
              <a:extLst>
                <a:ext uri="{FF2B5EF4-FFF2-40B4-BE49-F238E27FC236}">
                  <a16:creationId xmlns:a16="http://schemas.microsoft.com/office/drawing/2014/main" id="{6B5D602E-D303-36A3-D450-E9C596D32C4A}"/>
                </a:ext>
              </a:extLst>
            </p:cNvPr>
            <p:cNvSpPr txBox="1"/>
            <p:nvPr/>
          </p:nvSpPr>
          <p:spPr>
            <a:xfrm>
              <a:off x="1440329" y="6541251"/>
              <a:ext cx="972555" cy="566850"/>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地元産の食材メニュー</a:t>
              </a:r>
            </a:p>
          </p:txBody>
        </p:sp>
        <p:sp>
          <p:nvSpPr>
            <p:cNvPr id="34" name="テキスト ボックス 17">
              <a:extLst>
                <a:ext uri="{FF2B5EF4-FFF2-40B4-BE49-F238E27FC236}">
                  <a16:creationId xmlns:a16="http://schemas.microsoft.com/office/drawing/2014/main" id="{FFBA0809-A1BE-1EE6-D6F4-4DDBDF9E1265}"/>
                </a:ext>
              </a:extLst>
            </p:cNvPr>
            <p:cNvSpPr txBox="1"/>
            <p:nvPr/>
          </p:nvSpPr>
          <p:spPr>
            <a:xfrm>
              <a:off x="2181204" y="6263796"/>
              <a:ext cx="972554" cy="227389"/>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外食・飲食</a:t>
              </a:r>
            </a:p>
          </p:txBody>
        </p:sp>
      </p:grpSp>
      <p:grpSp>
        <p:nvGrpSpPr>
          <p:cNvPr id="53" name="グループ化 52">
            <a:extLst>
              <a:ext uri="{FF2B5EF4-FFF2-40B4-BE49-F238E27FC236}">
                <a16:creationId xmlns:a16="http://schemas.microsoft.com/office/drawing/2014/main" id="{46D37FEC-D2C7-0C8D-9296-F918BFE38EE7}"/>
              </a:ext>
            </a:extLst>
          </p:cNvPr>
          <p:cNvGrpSpPr/>
          <p:nvPr/>
        </p:nvGrpSpPr>
        <p:grpSpPr>
          <a:xfrm>
            <a:off x="6483503" y="5772781"/>
            <a:ext cx="2510606" cy="1069475"/>
            <a:chOff x="5731766" y="5511326"/>
            <a:chExt cx="2510606" cy="1069475"/>
          </a:xfrm>
        </p:grpSpPr>
        <p:sp>
          <p:nvSpPr>
            <p:cNvPr id="35" name="テキスト ボックス 34">
              <a:extLst>
                <a:ext uri="{FF2B5EF4-FFF2-40B4-BE49-F238E27FC236}">
                  <a16:creationId xmlns:a16="http://schemas.microsoft.com/office/drawing/2014/main" id="{F005CB88-E015-9EB1-B7E4-D2A052AE8C37}"/>
                </a:ext>
              </a:extLst>
            </p:cNvPr>
            <p:cNvSpPr txBox="1"/>
            <p:nvPr/>
          </p:nvSpPr>
          <p:spPr>
            <a:xfrm>
              <a:off x="7294430" y="5833082"/>
              <a:ext cx="947942" cy="745750"/>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車から鉄道への転換</a:t>
              </a:r>
              <a:endParaRPr kumimoji="1" lang="en-US" altLang="ja-JP" dirty="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dirty="0">
                  <a:solidFill>
                    <a:schemeClr val="dk1"/>
                  </a:solidFill>
                  <a:effectLst/>
                  <a:latin typeface="BIZ UDPゴシック" panose="020B0400000000000000" pitchFamily="50" charset="-128"/>
                  <a:ea typeface="BIZ UDPゴシック" panose="020B0400000000000000" pitchFamily="50" charset="-128"/>
                  <a:cs typeface="+mn-cs"/>
                </a:rPr>
                <a:t>自転車の利用</a:t>
              </a:r>
              <a:endParaRPr kumimoji="1" lang="en-US" altLang="ja-JP" dirty="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endParaRPr kumimoji="1" lang="en-US" altLang="ja-JP"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dirty="0">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36" name="テキスト ボックス 10">
              <a:extLst>
                <a:ext uri="{FF2B5EF4-FFF2-40B4-BE49-F238E27FC236}">
                  <a16:creationId xmlns:a16="http://schemas.microsoft.com/office/drawing/2014/main" id="{86B8EF8A-F31D-5286-D663-3F40D75B2D86}"/>
                </a:ext>
              </a:extLst>
            </p:cNvPr>
            <p:cNvSpPr txBox="1"/>
            <p:nvPr/>
          </p:nvSpPr>
          <p:spPr>
            <a:xfrm>
              <a:off x="5731766" y="5833082"/>
              <a:ext cx="1564404" cy="747719"/>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公共交通</a:t>
              </a:r>
              <a:r>
                <a:rPr kumimoji="1" lang="en-US" altLang="ja-JP">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電車・バス</a:t>
              </a:r>
              <a:r>
                <a:rPr kumimoji="1" lang="en-US" altLang="ja-JP">
                  <a:latin typeface="BIZ UDPゴシック" panose="020B0400000000000000" pitchFamily="50" charset="-128"/>
                  <a:ea typeface="BIZ UDPゴシック" panose="020B0400000000000000" pitchFamily="50" charset="-128"/>
                </a:rPr>
                <a:t>)</a:t>
              </a: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電動</a:t>
              </a:r>
              <a:r>
                <a:rPr kumimoji="1" lang="ja-JP" altLang="en-US">
                  <a:latin typeface="BIZ UDPゴシック" panose="020B0400000000000000" pitchFamily="50" charset="-128"/>
                  <a:ea typeface="BIZ UDPゴシック" panose="020B0400000000000000" pitchFamily="50" charset="-128"/>
                </a:rPr>
                <a:t>車</a:t>
              </a:r>
              <a:r>
                <a:rPr kumimoji="1" lang="en-US" altLang="ja-JP" b="0">
                  <a:latin typeface="BIZ UDPゴシック" panose="020B0400000000000000" pitchFamily="50" charset="-128"/>
                  <a:ea typeface="BIZ UDPゴシック" panose="020B0400000000000000" pitchFamily="50" charset="-128"/>
                </a:rPr>
                <a:t>(EV</a:t>
              </a:r>
              <a:r>
                <a:rPr kumimoji="1" lang="ja-JP" altLang="en-US" b="0">
                  <a:latin typeface="BIZ UDPゴシック" panose="020B0400000000000000" pitchFamily="50" charset="-128"/>
                  <a:ea typeface="BIZ UDPゴシック" panose="020B0400000000000000" pitchFamily="50" charset="-128"/>
                </a:rPr>
                <a:t>等）</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カーシェア</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鉄道利用の旅行</a:t>
              </a:r>
              <a:endParaRPr kumimoji="1" lang="ja-JP" altLang="en-US" b="0">
                <a:latin typeface="BIZ UDPゴシック" panose="020B0400000000000000" pitchFamily="50" charset="-128"/>
                <a:ea typeface="BIZ UDPゴシック" panose="020B0400000000000000" pitchFamily="50" charset="-128"/>
              </a:endParaRPr>
            </a:p>
          </p:txBody>
        </p:sp>
        <p:sp>
          <p:nvSpPr>
            <p:cNvPr id="37" name="テキスト ボックス 17">
              <a:extLst>
                <a:ext uri="{FF2B5EF4-FFF2-40B4-BE49-F238E27FC236}">
                  <a16:creationId xmlns:a16="http://schemas.microsoft.com/office/drawing/2014/main" id="{C91A8AA5-97E3-D4E7-88C5-FFD389FC569B}"/>
                </a:ext>
              </a:extLst>
            </p:cNvPr>
            <p:cNvSpPr txBox="1"/>
            <p:nvPr/>
          </p:nvSpPr>
          <p:spPr>
            <a:xfrm>
              <a:off x="6595166" y="5511326"/>
              <a:ext cx="1340183" cy="262312"/>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移動・輸送・旅行</a:t>
              </a:r>
            </a:p>
          </p:txBody>
        </p:sp>
      </p:grpSp>
      <p:grpSp>
        <p:nvGrpSpPr>
          <p:cNvPr id="47" name="グループ化 46">
            <a:extLst>
              <a:ext uri="{FF2B5EF4-FFF2-40B4-BE49-F238E27FC236}">
                <a16:creationId xmlns:a16="http://schemas.microsoft.com/office/drawing/2014/main" id="{ECC02E8B-9529-AB20-15D8-9ECEB99BD2F1}"/>
              </a:ext>
            </a:extLst>
          </p:cNvPr>
          <p:cNvGrpSpPr/>
          <p:nvPr/>
        </p:nvGrpSpPr>
        <p:grpSpPr>
          <a:xfrm>
            <a:off x="7272990" y="4092377"/>
            <a:ext cx="2653572" cy="747147"/>
            <a:chOff x="7009459" y="5959319"/>
            <a:chExt cx="2653572" cy="747147"/>
          </a:xfrm>
        </p:grpSpPr>
        <p:sp>
          <p:nvSpPr>
            <p:cNvPr id="38" name="テキスト ボックス 37">
              <a:extLst>
                <a:ext uri="{FF2B5EF4-FFF2-40B4-BE49-F238E27FC236}">
                  <a16:creationId xmlns:a16="http://schemas.microsoft.com/office/drawing/2014/main" id="{D9138D0A-1ED2-02C7-4BEA-9CE6FD4704EC}"/>
                </a:ext>
              </a:extLst>
            </p:cNvPr>
            <p:cNvSpPr txBox="1"/>
            <p:nvPr/>
          </p:nvSpPr>
          <p:spPr>
            <a:xfrm>
              <a:off x="8264637" y="6249193"/>
              <a:ext cx="1398394" cy="457273"/>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アメニティやリネン類交換・清掃の断り</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39" name="テキスト ボックス 10">
              <a:extLst>
                <a:ext uri="{FF2B5EF4-FFF2-40B4-BE49-F238E27FC236}">
                  <a16:creationId xmlns:a16="http://schemas.microsoft.com/office/drawing/2014/main" id="{3F36276D-09A3-8D35-1F03-EC4373710FEF}"/>
                </a:ext>
              </a:extLst>
            </p:cNvPr>
            <p:cNvSpPr txBox="1"/>
            <p:nvPr/>
          </p:nvSpPr>
          <p:spPr>
            <a:xfrm>
              <a:off x="7009459" y="6250355"/>
              <a:ext cx="1261152" cy="456111"/>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en-US" altLang="ja-JP" b="0">
                  <a:latin typeface="BIZ UDPゴシック" panose="020B0400000000000000" pitchFamily="50" charset="-128"/>
                  <a:ea typeface="BIZ UDPゴシック" panose="020B0400000000000000" pitchFamily="50" charset="-128"/>
                </a:rPr>
                <a:t>CO</a:t>
              </a:r>
              <a:r>
                <a:rPr kumimoji="1" lang="en-US" altLang="ja-JP" b="0" baseline="-25000">
                  <a:latin typeface="BIZ UDPゴシック" panose="020B0400000000000000" pitchFamily="50" charset="-128"/>
                  <a:ea typeface="BIZ UDPゴシック" panose="020B0400000000000000" pitchFamily="50" charset="-128"/>
                </a:rPr>
                <a:t>2</a:t>
              </a:r>
              <a:r>
                <a:rPr kumimoji="1" lang="ja-JP" altLang="en-US" b="0">
                  <a:latin typeface="BIZ UDPゴシック" panose="020B0400000000000000" pitchFamily="50" charset="-128"/>
                  <a:ea typeface="BIZ UDPゴシック" panose="020B0400000000000000" pitchFamily="50" charset="-128"/>
                </a:rPr>
                <a:t>排出量の少ないホテル</a:t>
              </a:r>
              <a:r>
                <a:rPr kumimoji="1" lang="ja-JP" altLang="en-US">
                  <a:latin typeface="BIZ UDPゴシック" panose="020B0400000000000000" pitchFamily="50" charset="-128"/>
                  <a:ea typeface="BIZ UDPゴシック" panose="020B0400000000000000" pitchFamily="50" charset="-128"/>
                </a:rPr>
                <a:t>・旅館</a:t>
              </a:r>
              <a:endParaRPr kumimoji="1" lang="ja-JP" altLang="en-US" b="0">
                <a:latin typeface="BIZ UDPゴシック" panose="020B0400000000000000" pitchFamily="50" charset="-128"/>
                <a:ea typeface="BIZ UDPゴシック" panose="020B0400000000000000" pitchFamily="50" charset="-128"/>
              </a:endParaRPr>
            </a:p>
          </p:txBody>
        </p:sp>
        <p:sp>
          <p:nvSpPr>
            <p:cNvPr id="40" name="テキスト ボックス 17">
              <a:extLst>
                <a:ext uri="{FF2B5EF4-FFF2-40B4-BE49-F238E27FC236}">
                  <a16:creationId xmlns:a16="http://schemas.microsoft.com/office/drawing/2014/main" id="{D27AB377-18C0-C6B8-F026-8242A13B0E8C}"/>
                </a:ext>
              </a:extLst>
            </p:cNvPr>
            <p:cNvSpPr txBox="1"/>
            <p:nvPr/>
          </p:nvSpPr>
          <p:spPr>
            <a:xfrm>
              <a:off x="7829029" y="5959319"/>
              <a:ext cx="901549" cy="256405"/>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a:solidFill>
                    <a:schemeClr val="tx1">
                      <a:lumMod val="75000"/>
                      <a:lumOff val="25000"/>
                    </a:schemeClr>
                  </a:solidFill>
                  <a:latin typeface="BIZ UDPゴシック" panose="020B0400000000000000" pitchFamily="50" charset="-128"/>
                  <a:ea typeface="BIZ UDPゴシック" panose="020B0400000000000000" pitchFamily="50" charset="-128"/>
                </a:rPr>
                <a:t>宿泊</a:t>
              </a: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・観光</a:t>
              </a:r>
            </a:p>
          </p:txBody>
        </p:sp>
      </p:grpSp>
      <p:grpSp>
        <p:nvGrpSpPr>
          <p:cNvPr id="52" name="グループ化 51">
            <a:extLst>
              <a:ext uri="{FF2B5EF4-FFF2-40B4-BE49-F238E27FC236}">
                <a16:creationId xmlns:a16="http://schemas.microsoft.com/office/drawing/2014/main" id="{9B6BA79D-D294-031F-6D09-BB519D63A1BD}"/>
              </a:ext>
            </a:extLst>
          </p:cNvPr>
          <p:cNvGrpSpPr/>
          <p:nvPr/>
        </p:nvGrpSpPr>
        <p:grpSpPr>
          <a:xfrm>
            <a:off x="7580375" y="3540524"/>
            <a:ext cx="1296000" cy="452518"/>
            <a:chOff x="8000751" y="6664654"/>
            <a:chExt cx="1296000" cy="452518"/>
          </a:xfrm>
        </p:grpSpPr>
        <p:sp>
          <p:nvSpPr>
            <p:cNvPr id="42" name="テキスト ボックス 10">
              <a:extLst>
                <a:ext uri="{FF2B5EF4-FFF2-40B4-BE49-F238E27FC236}">
                  <a16:creationId xmlns:a16="http://schemas.microsoft.com/office/drawing/2014/main" id="{4F1F8019-D714-EF97-A456-249C8C270655}"/>
                </a:ext>
              </a:extLst>
            </p:cNvPr>
            <p:cNvSpPr txBox="1"/>
            <p:nvPr/>
          </p:nvSpPr>
          <p:spPr>
            <a:xfrm>
              <a:off x="8000751" y="6901172"/>
              <a:ext cx="1296000" cy="216000"/>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再エネ電力の使用</a:t>
              </a:r>
            </a:p>
          </p:txBody>
        </p:sp>
        <p:sp>
          <p:nvSpPr>
            <p:cNvPr id="43" name="テキスト ボックス 17">
              <a:extLst>
                <a:ext uri="{FF2B5EF4-FFF2-40B4-BE49-F238E27FC236}">
                  <a16:creationId xmlns:a16="http://schemas.microsoft.com/office/drawing/2014/main" id="{57520EC6-BAC6-21ED-7B57-FF3ACCD1FFAD}"/>
                </a:ext>
              </a:extLst>
            </p:cNvPr>
            <p:cNvSpPr txBox="1"/>
            <p:nvPr/>
          </p:nvSpPr>
          <p:spPr>
            <a:xfrm>
              <a:off x="8246402" y="6664654"/>
              <a:ext cx="828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電力</a:t>
              </a:r>
            </a:p>
          </p:txBody>
        </p:sp>
      </p:grpSp>
      <p:sp>
        <p:nvSpPr>
          <p:cNvPr id="55" name="テキスト ボックス 54">
            <a:extLst>
              <a:ext uri="{FF2B5EF4-FFF2-40B4-BE49-F238E27FC236}">
                <a16:creationId xmlns:a16="http://schemas.microsoft.com/office/drawing/2014/main" id="{E96130C3-6247-EDEF-7F74-7C7CD631236D}"/>
              </a:ext>
            </a:extLst>
          </p:cNvPr>
          <p:cNvSpPr txBox="1"/>
          <p:nvPr/>
        </p:nvSpPr>
        <p:spPr>
          <a:xfrm>
            <a:off x="4160547" y="3267079"/>
            <a:ext cx="803506" cy="307777"/>
          </a:xfrm>
          <a:prstGeom prst="rect">
            <a:avLst/>
          </a:prstGeom>
          <a:noFill/>
        </p:spPr>
        <p:txBody>
          <a:bodyPr wrap="square">
            <a:spAutoFit/>
          </a:bodyPr>
          <a:lstStyle/>
          <a:p>
            <a:r>
              <a:rPr kumimoji="1" lang="ja-JP" altLang="en-US" sz="1400" b="1">
                <a:solidFill>
                  <a:srgbClr val="0070C0"/>
                </a:solidFill>
                <a:latin typeface="BIZ UDPゴシック" panose="020B0400000000000000" pitchFamily="50" charset="-128"/>
                <a:ea typeface="BIZ UDPゴシック" panose="020B0400000000000000" pitchFamily="50" charset="-128"/>
              </a:rPr>
              <a:t>商品</a:t>
            </a:r>
            <a:endParaRPr lang="ja-JP" altLang="en-US" sz="1400" b="1">
              <a:solidFill>
                <a:srgbClr val="0070C0"/>
              </a:solidFill>
            </a:endParaRPr>
          </a:p>
        </p:txBody>
      </p:sp>
      <p:sp>
        <p:nvSpPr>
          <p:cNvPr id="56" name="テキスト ボックス 55">
            <a:extLst>
              <a:ext uri="{FF2B5EF4-FFF2-40B4-BE49-F238E27FC236}">
                <a16:creationId xmlns:a16="http://schemas.microsoft.com/office/drawing/2014/main" id="{37A144ED-591F-0117-ABCB-AC3EE2842419}"/>
              </a:ext>
            </a:extLst>
          </p:cNvPr>
          <p:cNvSpPr txBox="1"/>
          <p:nvPr/>
        </p:nvSpPr>
        <p:spPr>
          <a:xfrm>
            <a:off x="7473572" y="3272932"/>
            <a:ext cx="1014418" cy="307777"/>
          </a:xfrm>
          <a:prstGeom prst="rect">
            <a:avLst/>
          </a:prstGeom>
          <a:noFill/>
        </p:spPr>
        <p:txBody>
          <a:bodyPr wrap="square">
            <a:spAutoFit/>
          </a:bodyPr>
          <a:lstStyle/>
          <a:p>
            <a:r>
              <a:rPr kumimoji="1" lang="ja-JP" altLang="en-US" sz="1400" b="1">
                <a:solidFill>
                  <a:srgbClr val="0070C0"/>
                </a:solidFill>
                <a:latin typeface="BIZ UDPゴシック" panose="020B0400000000000000" pitchFamily="50" charset="-128"/>
                <a:ea typeface="BIZ UDPゴシック" panose="020B0400000000000000" pitchFamily="50" charset="-128"/>
              </a:rPr>
              <a:t>サービス</a:t>
            </a:r>
            <a:endParaRPr lang="ja-JP" altLang="en-US" sz="1400" b="1">
              <a:solidFill>
                <a:srgbClr val="0070C0"/>
              </a:solidFill>
            </a:endParaRPr>
          </a:p>
        </p:txBody>
      </p:sp>
      <p:sp>
        <p:nvSpPr>
          <p:cNvPr id="58" name="フリーフォーム: 図形 57">
            <a:extLst>
              <a:ext uri="{FF2B5EF4-FFF2-40B4-BE49-F238E27FC236}">
                <a16:creationId xmlns:a16="http://schemas.microsoft.com/office/drawing/2014/main" id="{7C114C58-53AF-4B0A-D22E-CD4904807E1D}"/>
              </a:ext>
            </a:extLst>
          </p:cNvPr>
          <p:cNvSpPr/>
          <p:nvPr/>
        </p:nvSpPr>
        <p:spPr>
          <a:xfrm>
            <a:off x="5695879" y="3561924"/>
            <a:ext cx="1773187" cy="3239072"/>
          </a:xfrm>
          <a:custGeom>
            <a:avLst/>
            <a:gdLst>
              <a:gd name="connsiteX0" fmla="*/ 1862418 w 1862418"/>
              <a:gd name="connsiteY0" fmla="*/ 0 h 2702859"/>
              <a:gd name="connsiteX1" fmla="*/ 1459006 w 1862418"/>
              <a:gd name="connsiteY1" fmla="*/ 759759 h 2702859"/>
              <a:gd name="connsiteX2" fmla="*/ 504265 w 1862418"/>
              <a:gd name="connsiteY2" fmla="*/ 1210235 h 2702859"/>
              <a:gd name="connsiteX3" fmla="*/ 134471 w 1862418"/>
              <a:gd name="connsiteY3" fmla="*/ 1862417 h 2702859"/>
              <a:gd name="connsiteX4" fmla="*/ 0 w 1862418"/>
              <a:gd name="connsiteY4" fmla="*/ 2696135 h 2702859"/>
              <a:gd name="connsiteX5" fmla="*/ 0 w 1862418"/>
              <a:gd name="connsiteY5" fmla="*/ 2696135 h 2702859"/>
              <a:gd name="connsiteX6" fmla="*/ 0 w 1862418"/>
              <a:gd name="connsiteY6" fmla="*/ 2702859 h 270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418" h="2702859">
                <a:moveTo>
                  <a:pt x="1862418" y="0"/>
                </a:moveTo>
                <a:cubicBezTo>
                  <a:pt x="1773891" y="279026"/>
                  <a:pt x="1685365" y="558053"/>
                  <a:pt x="1459006" y="759759"/>
                </a:cubicBezTo>
                <a:cubicBezTo>
                  <a:pt x="1232647" y="961465"/>
                  <a:pt x="725021" y="1026459"/>
                  <a:pt x="504265" y="1210235"/>
                </a:cubicBezTo>
                <a:cubicBezTo>
                  <a:pt x="283509" y="1394011"/>
                  <a:pt x="218515" y="1614767"/>
                  <a:pt x="134471" y="1862417"/>
                </a:cubicBezTo>
                <a:cubicBezTo>
                  <a:pt x="50427" y="2110067"/>
                  <a:pt x="0" y="2696135"/>
                  <a:pt x="0" y="2696135"/>
                </a:cubicBezTo>
                <a:lnTo>
                  <a:pt x="0" y="2696135"/>
                </a:lnTo>
                <a:lnTo>
                  <a:pt x="0" y="2702859"/>
                </a:lnTo>
              </a:path>
            </a:pathLst>
          </a:custGeom>
          <a:noFill/>
          <a:ln w="952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nvGrpSpPr>
          <p:cNvPr id="62" name="グループ化 61">
            <a:extLst>
              <a:ext uri="{FF2B5EF4-FFF2-40B4-BE49-F238E27FC236}">
                <a16:creationId xmlns:a16="http://schemas.microsoft.com/office/drawing/2014/main" id="{AA105C46-E927-ECBC-F8AB-22802CC8FB76}"/>
              </a:ext>
            </a:extLst>
          </p:cNvPr>
          <p:cNvGrpSpPr/>
          <p:nvPr/>
        </p:nvGrpSpPr>
        <p:grpSpPr>
          <a:xfrm>
            <a:off x="8286593" y="2969320"/>
            <a:ext cx="1102907" cy="253586"/>
            <a:chOff x="480530" y="3913574"/>
            <a:chExt cx="864000" cy="186170"/>
          </a:xfrm>
        </p:grpSpPr>
        <p:sp>
          <p:nvSpPr>
            <p:cNvPr id="59" name="テキスト ボックス 16">
              <a:extLst>
                <a:ext uri="{FF2B5EF4-FFF2-40B4-BE49-F238E27FC236}">
                  <a16:creationId xmlns:a16="http://schemas.microsoft.com/office/drawing/2014/main" id="{276F7155-1A18-7609-8C65-D6EC7A52ABFF}"/>
                </a:ext>
              </a:extLst>
            </p:cNvPr>
            <p:cNvSpPr txBox="1"/>
            <p:nvPr/>
          </p:nvSpPr>
          <p:spPr>
            <a:xfrm>
              <a:off x="912530" y="3913574"/>
              <a:ext cx="432000" cy="180000"/>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a:latin typeface="BIZ UDPゴシック" panose="020B0400000000000000" pitchFamily="50" charset="-128"/>
                  <a:ea typeface="BIZ UDPゴシック" panose="020B0400000000000000" pitchFamily="50" charset="-128"/>
                </a:rPr>
                <a:t>行動</a:t>
              </a:r>
              <a:endParaRPr lang="ja-JP" altLang="ja-JP" sz="1050">
                <a:effectLst/>
                <a:latin typeface="BIZ UDPゴシック" panose="020B0400000000000000" pitchFamily="50" charset="-128"/>
                <a:ea typeface="BIZ UDPゴシック" panose="020B0400000000000000" pitchFamily="50" charset="-128"/>
              </a:endParaRPr>
            </a:p>
          </p:txBody>
        </p:sp>
        <p:sp>
          <p:nvSpPr>
            <p:cNvPr id="60" name="テキスト ボックス 10">
              <a:extLst>
                <a:ext uri="{FF2B5EF4-FFF2-40B4-BE49-F238E27FC236}">
                  <a16:creationId xmlns:a16="http://schemas.microsoft.com/office/drawing/2014/main" id="{C46AE5C3-CE4E-0BCB-F8A7-A492DA785462}"/>
                </a:ext>
              </a:extLst>
            </p:cNvPr>
            <p:cNvSpPr txBox="1"/>
            <p:nvPr/>
          </p:nvSpPr>
          <p:spPr>
            <a:xfrm>
              <a:off x="480530" y="3919744"/>
              <a:ext cx="432000" cy="180000"/>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latin typeface="BIZ UDPゴシック" panose="020B0400000000000000" pitchFamily="50" charset="-128"/>
                  <a:ea typeface="BIZ UDPゴシック" panose="020B0400000000000000" pitchFamily="50" charset="-128"/>
                </a:rPr>
                <a:t>商品例</a:t>
              </a:r>
            </a:p>
          </p:txBody>
        </p:sp>
      </p:grpSp>
      <p:sp>
        <p:nvSpPr>
          <p:cNvPr id="64" name="テキスト ボックス 63">
            <a:extLst>
              <a:ext uri="{FF2B5EF4-FFF2-40B4-BE49-F238E27FC236}">
                <a16:creationId xmlns:a16="http://schemas.microsoft.com/office/drawing/2014/main" id="{2FC91529-36F4-4FDA-939C-1BBB06EC31A3}"/>
              </a:ext>
            </a:extLst>
          </p:cNvPr>
          <p:cNvSpPr txBox="1"/>
          <p:nvPr/>
        </p:nvSpPr>
        <p:spPr>
          <a:xfrm>
            <a:off x="562752" y="6862415"/>
            <a:ext cx="9364367" cy="678776"/>
          </a:xfrm>
          <a:prstGeom prst="rect">
            <a:avLst/>
          </a:prstGeom>
          <a:noFill/>
        </p:spPr>
        <p:txBody>
          <a:bodyPr wrap="square">
            <a:spAutoFit/>
          </a:bodyPr>
          <a:lstStyle/>
          <a:p>
            <a:pPr algn="just">
              <a:lnSpc>
                <a:spcPts val="1600"/>
              </a:lnSpc>
            </a:pPr>
            <a: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留意事項</a:t>
            </a:r>
            <a: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t>】</a:t>
            </a:r>
          </a:p>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地産地消商品と一概に言っても、製造にかかる</a:t>
            </a:r>
            <a: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200" baseline="-2500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がライフサイクル全体の多数を占める場合、輸送距離を短くしてもライフサイクル全体では微小すぎるため、脱炭素に寄与するという表現は過大評価となります。</a:t>
            </a:r>
            <a:endParaRPr lang="en-US" altLang="ja-JP" sz="1200">
              <a:solidFill>
                <a:schemeClr val="tx1">
                  <a:lumMod val="75000"/>
                  <a:lumOff val="25000"/>
                </a:schemeClr>
              </a:solidFill>
              <a:highlight>
                <a:srgbClr val="FFFF00"/>
              </a:highlight>
              <a:latin typeface="BIZ UDゴシック" panose="020B0400000000000000" pitchFamily="49" charset="-128"/>
              <a:ea typeface="BIZ UDゴシック" panose="020B0400000000000000" pitchFamily="49" charset="-128"/>
            </a:endParaRPr>
          </a:p>
        </p:txBody>
      </p:sp>
      <p:pic>
        <p:nvPicPr>
          <p:cNvPr id="66" name="図 65">
            <a:extLst>
              <a:ext uri="{FF2B5EF4-FFF2-40B4-BE49-F238E27FC236}">
                <a16:creationId xmlns:a16="http://schemas.microsoft.com/office/drawing/2014/main" id="{03CF1FEA-BBCF-4972-AAFF-28551AD5D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15" y="2970156"/>
            <a:ext cx="1153752" cy="687276"/>
          </a:xfrm>
          <a:prstGeom prst="rect">
            <a:avLst/>
          </a:prstGeom>
        </p:spPr>
      </p:pic>
      <p:pic>
        <p:nvPicPr>
          <p:cNvPr id="67" name="図 66" descr="時計と文字の加工写真&#10;&#10;自動的に生成された説明">
            <a:extLst>
              <a:ext uri="{FF2B5EF4-FFF2-40B4-BE49-F238E27FC236}">
                <a16:creationId xmlns:a16="http://schemas.microsoft.com/office/drawing/2014/main" id="{D5ADF891-0E16-4B4E-82A9-A3188E51C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6622" y="3249940"/>
            <a:ext cx="1224909" cy="918682"/>
          </a:xfrm>
          <a:prstGeom prst="rect">
            <a:avLst/>
          </a:prstGeom>
        </p:spPr>
      </p:pic>
      <p:sp>
        <p:nvSpPr>
          <p:cNvPr id="68" name="テキスト ボックス 67">
            <a:extLst>
              <a:ext uri="{FF2B5EF4-FFF2-40B4-BE49-F238E27FC236}">
                <a16:creationId xmlns:a16="http://schemas.microsoft.com/office/drawing/2014/main" id="{637536B2-EE86-479E-8715-54F494B5E5AD}"/>
              </a:ext>
            </a:extLst>
          </p:cNvPr>
          <p:cNvSpPr txBox="1"/>
          <p:nvPr/>
        </p:nvSpPr>
        <p:spPr>
          <a:xfrm>
            <a:off x="2837400" y="2916856"/>
            <a:ext cx="4615395" cy="369332"/>
          </a:xfrm>
          <a:prstGeom prst="rect">
            <a:avLst/>
          </a:prstGeom>
          <a:noFill/>
        </p:spPr>
        <p:txBody>
          <a:bodyPr wrap="square">
            <a:spAutoFit/>
          </a:bodyPr>
          <a:lstStyle/>
          <a:p>
            <a:pPr algn="ctr"/>
            <a:r>
              <a:rPr lang="ja-JP" altLang="en-US" b="1">
                <a:solidFill>
                  <a:srgbClr val="002060"/>
                </a:solidFill>
                <a:latin typeface="BIZ UDゴシック" panose="020B0400000000000000" pitchFamily="49" charset="-128"/>
                <a:ea typeface="BIZ UDゴシック" panose="020B0400000000000000" pitchFamily="49" charset="-128"/>
              </a:rPr>
              <a:t>脱炭素に寄与する商品・サービスの例</a:t>
            </a:r>
          </a:p>
        </p:txBody>
      </p:sp>
      <p:pic>
        <p:nvPicPr>
          <p:cNvPr id="69" name="図 68" descr="挿絵 が含まれている画像&#10;&#10;自動的に生成された説明">
            <a:extLst>
              <a:ext uri="{FF2B5EF4-FFF2-40B4-BE49-F238E27FC236}">
                <a16:creationId xmlns:a16="http://schemas.microsoft.com/office/drawing/2014/main" id="{046F1EA3-1B96-4578-8526-D094E615E661}"/>
              </a:ext>
            </a:extLst>
          </p:cNvPr>
          <p:cNvPicPr>
            <a:picLocks noChangeAspect="1"/>
          </p:cNvPicPr>
          <p:nvPr/>
        </p:nvPicPr>
        <p:blipFill rotWithShape="1">
          <a:blip r:embed="rId5">
            <a:extLst>
              <a:ext uri="{28A0092B-C50C-407E-A947-70E740481C1C}">
                <a14:useLocalDpi xmlns:a14="http://schemas.microsoft.com/office/drawing/2010/main" val="0"/>
              </a:ext>
            </a:extLst>
          </a:blip>
          <a:srcRect t="30108" b="30197"/>
          <a:stretch/>
        </p:blipFill>
        <p:spPr>
          <a:xfrm>
            <a:off x="3037526" y="5141396"/>
            <a:ext cx="878854" cy="707156"/>
          </a:xfrm>
          <a:prstGeom prst="rect">
            <a:avLst/>
          </a:prstGeom>
        </p:spPr>
      </p:pic>
      <p:pic>
        <p:nvPicPr>
          <p:cNvPr id="70" name="図 69">
            <a:extLst>
              <a:ext uri="{FF2B5EF4-FFF2-40B4-BE49-F238E27FC236}">
                <a16:creationId xmlns:a16="http://schemas.microsoft.com/office/drawing/2014/main" id="{DBC489A2-C70D-4C6E-A0A8-9A98795FF42B}"/>
              </a:ext>
            </a:extLst>
          </p:cNvPr>
          <p:cNvPicPr>
            <a:picLocks noChangeAspect="1"/>
          </p:cNvPicPr>
          <p:nvPr/>
        </p:nvPicPr>
        <p:blipFill>
          <a:blip r:embed="rId6"/>
          <a:stretch>
            <a:fillRect/>
          </a:stretch>
        </p:blipFill>
        <p:spPr>
          <a:xfrm>
            <a:off x="3536007" y="5802812"/>
            <a:ext cx="644272" cy="956430"/>
          </a:xfrm>
          <a:prstGeom prst="rect">
            <a:avLst/>
          </a:prstGeom>
        </p:spPr>
      </p:pic>
      <p:pic>
        <p:nvPicPr>
          <p:cNvPr id="71" name="図 70" descr="アイコン&#10;&#10;自動的に生成された説明">
            <a:extLst>
              <a:ext uri="{FF2B5EF4-FFF2-40B4-BE49-F238E27FC236}">
                <a16:creationId xmlns:a16="http://schemas.microsoft.com/office/drawing/2014/main" id="{45D4C302-B050-447F-AE76-E0FA3B1C81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1606" y="3374261"/>
            <a:ext cx="886016" cy="703891"/>
          </a:xfrm>
          <a:prstGeom prst="rect">
            <a:avLst/>
          </a:prstGeom>
        </p:spPr>
      </p:pic>
      <p:grpSp>
        <p:nvGrpSpPr>
          <p:cNvPr id="72" name="グループ化 71">
            <a:extLst>
              <a:ext uri="{FF2B5EF4-FFF2-40B4-BE49-F238E27FC236}">
                <a16:creationId xmlns:a16="http://schemas.microsoft.com/office/drawing/2014/main" id="{F09976F9-D1D3-47CE-9357-38DF8FDEE679}"/>
              </a:ext>
            </a:extLst>
          </p:cNvPr>
          <p:cNvGrpSpPr/>
          <p:nvPr/>
        </p:nvGrpSpPr>
        <p:grpSpPr>
          <a:xfrm>
            <a:off x="9178214" y="4748890"/>
            <a:ext cx="725951" cy="894694"/>
            <a:chOff x="9502443" y="6007615"/>
            <a:chExt cx="454030" cy="661541"/>
          </a:xfrm>
        </p:grpSpPr>
        <p:pic>
          <p:nvPicPr>
            <p:cNvPr id="73" name="図 72" descr="食品, 挿絵, プレート が含まれている画像&#10;&#10;自動的に生成された説明">
              <a:extLst>
                <a:ext uri="{FF2B5EF4-FFF2-40B4-BE49-F238E27FC236}">
                  <a16:creationId xmlns:a16="http://schemas.microsoft.com/office/drawing/2014/main" id="{0A1E7838-C22C-44F4-AFAC-C7360B2A0D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9534" y="6007615"/>
              <a:ext cx="396925" cy="661541"/>
            </a:xfrm>
            <a:prstGeom prst="rect">
              <a:avLst/>
            </a:prstGeom>
          </p:spPr>
        </p:pic>
        <p:grpSp>
          <p:nvGrpSpPr>
            <p:cNvPr id="74" name="グループ化 73">
              <a:extLst>
                <a:ext uri="{FF2B5EF4-FFF2-40B4-BE49-F238E27FC236}">
                  <a16:creationId xmlns:a16="http://schemas.microsoft.com/office/drawing/2014/main" id="{9A6D9970-1B97-48F3-977C-427A18E0C626}"/>
                </a:ext>
              </a:extLst>
            </p:cNvPr>
            <p:cNvGrpSpPr/>
            <p:nvPr/>
          </p:nvGrpSpPr>
          <p:grpSpPr>
            <a:xfrm>
              <a:off x="9502443" y="6214915"/>
              <a:ext cx="454030" cy="423761"/>
              <a:chOff x="9427489" y="6202105"/>
              <a:chExt cx="540001" cy="504002"/>
            </a:xfrm>
          </p:grpSpPr>
          <p:cxnSp>
            <p:nvCxnSpPr>
              <p:cNvPr id="75" name="直線コネクタ 74">
                <a:extLst>
                  <a:ext uri="{FF2B5EF4-FFF2-40B4-BE49-F238E27FC236}">
                    <a16:creationId xmlns:a16="http://schemas.microsoft.com/office/drawing/2014/main" id="{3186EAC5-B293-4ABD-960F-B50D30B021C5}"/>
                  </a:ext>
                </a:extLst>
              </p:cNvPr>
              <p:cNvCxnSpPr>
                <a:cxnSpLocks/>
              </p:cNvCxnSpPr>
              <p:nvPr/>
            </p:nvCxnSpPr>
            <p:spPr>
              <a:xfrm flipH="1">
                <a:off x="9427490" y="6202106"/>
                <a:ext cx="540000" cy="504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AE11348-9CD0-49AE-A40F-5DE1AC4EB61A}"/>
                  </a:ext>
                </a:extLst>
              </p:cNvPr>
              <p:cNvCxnSpPr>
                <a:cxnSpLocks/>
              </p:cNvCxnSpPr>
              <p:nvPr/>
            </p:nvCxnSpPr>
            <p:spPr>
              <a:xfrm>
                <a:off x="9427489" y="6202105"/>
                <a:ext cx="540000" cy="50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77" name="図 76" descr="アイコン&#10;&#10;自動的に生成された説明">
            <a:extLst>
              <a:ext uri="{FF2B5EF4-FFF2-40B4-BE49-F238E27FC236}">
                <a16:creationId xmlns:a16="http://schemas.microsoft.com/office/drawing/2014/main" id="{05F52055-412D-4A88-B4CF-AE9B8DF08E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1106" y="6173346"/>
            <a:ext cx="650874" cy="381745"/>
          </a:xfrm>
          <a:prstGeom prst="rect">
            <a:avLst/>
          </a:prstGeom>
        </p:spPr>
      </p:pic>
      <p:sp>
        <p:nvSpPr>
          <p:cNvPr id="78" name="テキスト ボックス 77">
            <a:extLst>
              <a:ext uri="{FF2B5EF4-FFF2-40B4-BE49-F238E27FC236}">
                <a16:creationId xmlns:a16="http://schemas.microsoft.com/office/drawing/2014/main" id="{4B3A4434-5160-437B-BF4D-60D05F1812B5}"/>
              </a:ext>
            </a:extLst>
          </p:cNvPr>
          <p:cNvSpPr txBox="1"/>
          <p:nvPr/>
        </p:nvSpPr>
        <p:spPr>
          <a:xfrm>
            <a:off x="562753" y="1037467"/>
            <a:ext cx="9482802" cy="1849417"/>
          </a:xfrm>
          <a:prstGeom prst="rect">
            <a:avLst/>
          </a:prstGeom>
          <a:noFill/>
        </p:spPr>
        <p:txBody>
          <a:bodyPr wrap="square">
            <a:spAutoFit/>
          </a:bodyPr>
          <a:lstStyle/>
          <a:p>
            <a:pPr>
              <a:lnSpc>
                <a:spcPts val="2000"/>
              </a:lnSpc>
              <a:spcBef>
                <a:spcPts val="0"/>
              </a:spcBef>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自社の商品・サービスの中で「</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4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削減の効果がある」ことが明確な商品・サービスを選ぶことが重要です。</a:t>
            </a:r>
            <a:endPar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nSpc>
                <a:spcPts val="2000"/>
              </a:lnSpc>
              <a:spcBef>
                <a:spcPts val="0"/>
              </a:spcBef>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消費者に効果があることを明確に説明できる商品等を選択しましょう。</a:t>
            </a:r>
            <a:endPar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nSpc>
                <a:spcPts val="2000"/>
              </a:lnSpc>
              <a:spcBef>
                <a:spcPts val="0"/>
              </a:spcBef>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例えば、地産地消の食材は、地元で食材を作り地元で消費するため、輸送時に発生する</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4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削減につながります。また、量り売りは、必要な分だけ商品を購入できるため、余計な食品の廃棄を防いだり、商品個別に袋を詰める必要がないため、プラスチック袋や包装材の使用量が削減できます。他にも、リユース品は、使用済みのものを再利用することで、ゴミの発生を抑えて資源の節約にもつながります。</a:t>
            </a:r>
            <a:endPar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nSpc>
                <a:spcPts val="2000"/>
              </a:lnSpc>
              <a:spcBef>
                <a:spcPts val="0"/>
              </a:spcBef>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以下に、</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 CO</a:t>
            </a:r>
            <a:r>
              <a:rPr lang="en-US" altLang="ja-JP" sz="14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削減の効果があると考えられる商品・サービスを例示していますので、参考にしてください。</a:t>
            </a:r>
            <a:endParaRPr lang="en-US" altLang="ja-JP" sz="1400" dirty="0">
              <a:solidFill>
                <a:schemeClr val="tx1">
                  <a:lumMod val="75000"/>
                  <a:lumOff val="25000"/>
                </a:schemeClr>
              </a:solidFill>
              <a:highlight>
                <a:srgbClr val="FFFF00"/>
              </a:highlight>
              <a:latin typeface="BIZ UDゴシック" panose="020B0400000000000000" pitchFamily="49" charset="-128"/>
              <a:ea typeface="BIZ UDゴシック" panose="020B0400000000000000" pitchFamily="49" charset="-128"/>
            </a:endParaRPr>
          </a:p>
        </p:txBody>
      </p:sp>
      <p:pic>
        <p:nvPicPr>
          <p:cNvPr id="8" name="図 7" descr="ロゴ&#10;&#10;自動的に生成された説明">
            <a:extLst>
              <a:ext uri="{FF2B5EF4-FFF2-40B4-BE49-F238E27FC236}">
                <a16:creationId xmlns:a16="http://schemas.microsoft.com/office/drawing/2014/main" id="{4ACBF23D-E698-AF13-E129-A7EE09EF10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07567" y="6049463"/>
            <a:ext cx="798330" cy="614987"/>
          </a:xfrm>
          <a:prstGeom prst="rect">
            <a:avLst/>
          </a:prstGeom>
        </p:spPr>
      </p:pic>
      <p:sp>
        <p:nvSpPr>
          <p:cNvPr id="63" name="スライド番号プレースホルダー 5">
            <a:extLst>
              <a:ext uri="{FF2B5EF4-FFF2-40B4-BE49-F238E27FC236}">
                <a16:creationId xmlns:a16="http://schemas.microsoft.com/office/drawing/2014/main" id="{7E5C622A-94FA-4B06-989C-4F097AB38104}"/>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13</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381893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6BACC6BB-A36F-B350-C3BD-B739A78FE5C6}"/>
              </a:ext>
            </a:extLst>
          </p:cNvPr>
          <p:cNvCxnSpPr>
            <a:cxnSpLocks/>
          </p:cNvCxnSpPr>
          <p:nvPr/>
        </p:nvCxnSpPr>
        <p:spPr>
          <a:xfrm>
            <a:off x="2622640" y="7141012"/>
            <a:ext cx="5040000" cy="0"/>
          </a:xfrm>
          <a:prstGeom prst="line">
            <a:avLst/>
          </a:prstGeom>
          <a:ln w="76200">
            <a:solidFill>
              <a:srgbClr val="00B0F0">
                <a:alpha val="30196"/>
              </a:srgbClr>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(3)</a:t>
            </a:r>
            <a:r>
              <a:rPr lang="ja-JP" altLang="en-US"/>
              <a:t> 効果的な周知・啓発方法</a:t>
            </a:r>
            <a:r>
              <a:rPr lang="en-US" altLang="ja-JP">
                <a:solidFill>
                  <a:schemeClr val="tx1"/>
                </a:solidFill>
              </a:rPr>
              <a:t>【</a:t>
            </a:r>
            <a:r>
              <a:rPr lang="ja-JP" altLang="en-US">
                <a:solidFill>
                  <a:schemeClr val="tx1"/>
                </a:solidFill>
              </a:rPr>
              <a:t>消費者</a:t>
            </a:r>
            <a:r>
              <a:rPr lang="en-US" altLang="ja-JP">
                <a:solidFill>
                  <a:schemeClr val="tx1"/>
                </a:solidFill>
              </a:rPr>
              <a:t>】</a:t>
            </a:r>
            <a:endParaRPr lang="ja-JP" altLang="en-US">
              <a:solidFill>
                <a:schemeClr val="tx1"/>
              </a:solidFill>
            </a:endParaRPr>
          </a:p>
        </p:txBody>
      </p:sp>
      <p:sp>
        <p:nvSpPr>
          <p:cNvPr id="20" name="テキスト ボックス 19">
            <a:extLst>
              <a:ext uri="{FF2B5EF4-FFF2-40B4-BE49-F238E27FC236}">
                <a16:creationId xmlns:a16="http://schemas.microsoft.com/office/drawing/2014/main" id="{4B86852B-38D4-D1E0-2849-538CC8A8C5C5}"/>
              </a:ext>
            </a:extLst>
          </p:cNvPr>
          <p:cNvSpPr txBox="1"/>
          <p:nvPr/>
        </p:nvSpPr>
        <p:spPr>
          <a:xfrm>
            <a:off x="2760069" y="6823144"/>
            <a:ext cx="4672679" cy="338554"/>
          </a:xfrm>
          <a:prstGeom prst="rect">
            <a:avLst/>
          </a:prstGeom>
          <a:noFill/>
        </p:spPr>
        <p:txBody>
          <a:bodyPr wrap="square">
            <a:spAutoFit/>
          </a:bodyPr>
          <a:lstStyle/>
          <a:p>
            <a:pPr algn="ctr"/>
            <a:r>
              <a:rPr lang="ja-JP" altLang="en-US" sz="1600">
                <a:solidFill>
                  <a:srgbClr val="0070C0"/>
                </a:solidFill>
                <a:latin typeface="BIZ UDゴシック" panose="020B0400000000000000" pitchFamily="49" charset="-128"/>
                <a:ea typeface="BIZ UDゴシック" panose="020B0400000000000000" pitchFamily="49" charset="-128"/>
              </a:rPr>
              <a:t>具体的な事例については、第３部をご覧ください</a:t>
            </a:r>
            <a:endParaRPr lang="ja-JP" altLang="en-US" sz="1600">
              <a:solidFill>
                <a:srgbClr val="0070C0"/>
              </a:solidFill>
            </a:endParaRPr>
          </a:p>
        </p:txBody>
      </p:sp>
      <p:sp>
        <p:nvSpPr>
          <p:cNvPr id="11" name="テキスト ボックス 10">
            <a:extLst>
              <a:ext uri="{FF2B5EF4-FFF2-40B4-BE49-F238E27FC236}">
                <a16:creationId xmlns:a16="http://schemas.microsoft.com/office/drawing/2014/main" id="{5A561349-0A20-3DA0-F8A2-17491F8F7C6D}"/>
              </a:ext>
            </a:extLst>
          </p:cNvPr>
          <p:cNvSpPr txBox="1"/>
          <p:nvPr/>
        </p:nvSpPr>
        <p:spPr>
          <a:xfrm>
            <a:off x="564596" y="2827183"/>
            <a:ext cx="7143862" cy="1089144"/>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　</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POP</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やポスター、のぼりなどの啓発資材は、脱炭素に繋がる理由をわかりやすく記載し、売り場の目立つ場所や対象商品の近くなど、消費者が認知しやすい場所に設置し、効果的に広報展開しましょう。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　なお、消費者庁の「令和５年度消費生活意識調査</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第３回</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」によると、消費者のエシカル消費につながる商品・サービスの確認方法として、「店頭のポップアップ・商品紹介（</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36.9</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％）」と回答した人の割合が最も多く、効果的な周知・啓発方法といえるでしょう。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スライド番号プレースホルダー 5">
            <a:extLst>
              <a:ext uri="{FF2B5EF4-FFF2-40B4-BE49-F238E27FC236}">
                <a16:creationId xmlns:a16="http://schemas.microsoft.com/office/drawing/2014/main" id="{A8FCE276-4C11-7E7F-6D6E-F2378A7689FD}"/>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14</a:t>
            </a:fld>
            <a:endParaRPr kumimoji="1" lang="ja-JP" altLang="en-US" b="1">
              <a:solidFill>
                <a:schemeClr val="tx1">
                  <a:lumMod val="50000"/>
                  <a:lumOff val="50000"/>
                </a:schemeClr>
              </a:solidFill>
            </a:endParaRPr>
          </a:p>
        </p:txBody>
      </p:sp>
      <p:sp>
        <p:nvSpPr>
          <p:cNvPr id="22" name="テキスト ボックス 21">
            <a:extLst>
              <a:ext uri="{FF2B5EF4-FFF2-40B4-BE49-F238E27FC236}">
                <a16:creationId xmlns:a16="http://schemas.microsoft.com/office/drawing/2014/main" id="{D6332CB1-E728-4FD5-B5BE-7375343214C8}"/>
              </a:ext>
            </a:extLst>
          </p:cNvPr>
          <p:cNvSpPr txBox="1"/>
          <p:nvPr/>
        </p:nvSpPr>
        <p:spPr>
          <a:xfrm>
            <a:off x="678078" y="2459713"/>
            <a:ext cx="3129614" cy="284202"/>
          </a:xfrm>
          <a:prstGeom prst="roundRect">
            <a:avLst>
              <a:gd name="adj" fmla="val 42479"/>
            </a:avLst>
          </a:prstGeom>
          <a:solidFill>
            <a:srgbClr val="33CCFF"/>
          </a:solidFill>
        </p:spPr>
        <p:txBody>
          <a:bodyPr wrap="square" lIns="36000" tIns="0" rIns="36000" bIns="0" rtlCol="0">
            <a:spAutoFit/>
          </a:bodyPr>
          <a:lstStyle/>
          <a:p>
            <a:pPr algn="ctr"/>
            <a:r>
              <a:rPr kumimoji="1" lang="en-US" altLang="ja-JP" sz="1400" b="1" dirty="0">
                <a:solidFill>
                  <a:schemeClr val="bg1"/>
                </a:solidFill>
                <a:latin typeface="BIZ UDゴシック" panose="020B0400000000000000" pitchFamily="49" charset="-128"/>
                <a:ea typeface="BIZ UDゴシック" panose="020B0400000000000000" pitchFamily="49" charset="-128"/>
              </a:rPr>
              <a:t>POP</a:t>
            </a:r>
            <a:r>
              <a:rPr kumimoji="1" lang="ja-JP" altLang="en-US" sz="1400" b="1" dirty="0">
                <a:solidFill>
                  <a:schemeClr val="bg1"/>
                </a:solidFill>
                <a:latin typeface="BIZ UDゴシック" panose="020B0400000000000000" pitchFamily="49" charset="-128"/>
                <a:ea typeface="BIZ UDゴシック" panose="020B0400000000000000" pitchFamily="49" charset="-128"/>
              </a:rPr>
              <a:t>やポスター等による店頭での周知</a:t>
            </a:r>
          </a:p>
        </p:txBody>
      </p:sp>
      <p:sp>
        <p:nvSpPr>
          <p:cNvPr id="26" name="テキスト ボックス 25">
            <a:extLst>
              <a:ext uri="{FF2B5EF4-FFF2-40B4-BE49-F238E27FC236}">
                <a16:creationId xmlns:a16="http://schemas.microsoft.com/office/drawing/2014/main" id="{F6162A4A-6797-4DB2-BCE7-64A133016138}"/>
              </a:ext>
            </a:extLst>
          </p:cNvPr>
          <p:cNvSpPr txBox="1"/>
          <p:nvPr/>
        </p:nvSpPr>
        <p:spPr>
          <a:xfrm>
            <a:off x="624467" y="3984295"/>
            <a:ext cx="8591050" cy="253916"/>
          </a:xfrm>
          <a:prstGeom prst="rect">
            <a:avLst/>
          </a:prstGeom>
          <a:noFill/>
        </p:spPr>
        <p:txBody>
          <a:bodyPr wrap="square">
            <a:spAutoFit/>
          </a:bodyPr>
          <a:lstStyle/>
          <a:p>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令和５年度消費生活意識調査</a:t>
            </a:r>
            <a:r>
              <a:rPr lang="en-US" altLang="ja-JP" sz="105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第３回</a:t>
            </a:r>
            <a:r>
              <a:rPr lang="en-US" altLang="ja-JP" sz="105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https://www.caa.go.jp/policies/policy/consumer_research/research_report/survey_003/</a:t>
            </a:r>
            <a:endParaRPr lang="ja-JP" altLang="en-US" sz="1200" dirty="0">
              <a:latin typeface="BIZ UDゴシック" panose="020B0400000000000000" pitchFamily="49" charset="-128"/>
              <a:ea typeface="BIZ UDゴシック" panose="020B0400000000000000" pitchFamily="49" charset="-128"/>
            </a:endParaRPr>
          </a:p>
        </p:txBody>
      </p:sp>
      <p:pic>
        <p:nvPicPr>
          <p:cNvPr id="29" name="図 28">
            <a:extLst>
              <a:ext uri="{FF2B5EF4-FFF2-40B4-BE49-F238E27FC236}">
                <a16:creationId xmlns:a16="http://schemas.microsoft.com/office/drawing/2014/main" id="{C0273B6A-8951-4B30-AC9E-3DC97324F52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7891415" y="2337859"/>
            <a:ext cx="2025757" cy="1584230"/>
          </a:xfrm>
          <a:prstGeom prst="rect">
            <a:avLst/>
          </a:prstGeom>
        </p:spPr>
      </p:pic>
      <p:sp>
        <p:nvSpPr>
          <p:cNvPr id="21" name="テキスト ボックス 20">
            <a:extLst>
              <a:ext uri="{FF2B5EF4-FFF2-40B4-BE49-F238E27FC236}">
                <a16:creationId xmlns:a16="http://schemas.microsoft.com/office/drawing/2014/main" id="{F455EC71-4E90-492B-9BB9-9F414A2617CF}"/>
              </a:ext>
            </a:extLst>
          </p:cNvPr>
          <p:cNvSpPr txBox="1"/>
          <p:nvPr/>
        </p:nvSpPr>
        <p:spPr>
          <a:xfrm>
            <a:off x="695729" y="4338562"/>
            <a:ext cx="3129614" cy="284202"/>
          </a:xfrm>
          <a:prstGeom prst="roundRect">
            <a:avLst>
              <a:gd name="adj" fmla="val 42479"/>
            </a:avLst>
          </a:prstGeom>
          <a:solidFill>
            <a:srgbClr val="33CCFF"/>
          </a:solidFill>
        </p:spPr>
        <p:txBody>
          <a:bodyPr wrap="square" lIns="36000" tIns="0" rIns="36000" bIns="0" rtlCol="0">
            <a:spAutoFit/>
          </a:bodyPr>
          <a:lstStyle/>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キャンペーンなどのプロモーション</a:t>
            </a:r>
          </a:p>
        </p:txBody>
      </p:sp>
      <p:sp>
        <p:nvSpPr>
          <p:cNvPr id="27" name="テキスト ボックス 26">
            <a:extLst>
              <a:ext uri="{FF2B5EF4-FFF2-40B4-BE49-F238E27FC236}">
                <a16:creationId xmlns:a16="http://schemas.microsoft.com/office/drawing/2014/main" id="{A6FFD53B-D8E6-4AA4-8B31-4FBFB7751BE3}"/>
              </a:ext>
            </a:extLst>
          </p:cNvPr>
          <p:cNvSpPr txBox="1"/>
          <p:nvPr/>
        </p:nvSpPr>
        <p:spPr>
          <a:xfrm>
            <a:off x="712410" y="4626651"/>
            <a:ext cx="6982934" cy="678776"/>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　期間を限定したキャンペーンイベントなどのプロモーションや店内放送を活用した広報など、売り場でのダイレクトなアピールやターゲットを絞った広報は、消費者の認知や購入意欲の喚起にもつながり、効果的です。</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286E8D76-0B31-4AE0-B12C-DCAE3B8C3F72}"/>
              </a:ext>
            </a:extLst>
          </p:cNvPr>
          <p:cNvSpPr txBox="1"/>
          <p:nvPr/>
        </p:nvSpPr>
        <p:spPr>
          <a:xfrm>
            <a:off x="695729" y="5441364"/>
            <a:ext cx="3129614" cy="284202"/>
          </a:xfrm>
          <a:prstGeom prst="roundRect">
            <a:avLst>
              <a:gd name="adj" fmla="val 42479"/>
            </a:avLst>
          </a:prstGeom>
          <a:solidFill>
            <a:srgbClr val="33CCFF"/>
          </a:solidFill>
        </p:spPr>
        <p:txBody>
          <a:bodyPr wrap="square" lIns="36000" tIns="0" rIns="36000" bIns="0" rtlCol="0">
            <a:spAutoFit/>
          </a:bodyPr>
          <a:lstStyle/>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自社の広報媒体を活用した情報発信</a:t>
            </a:r>
          </a:p>
        </p:txBody>
      </p:sp>
      <p:sp>
        <p:nvSpPr>
          <p:cNvPr id="32" name="テキスト ボックス 31">
            <a:extLst>
              <a:ext uri="{FF2B5EF4-FFF2-40B4-BE49-F238E27FC236}">
                <a16:creationId xmlns:a16="http://schemas.microsoft.com/office/drawing/2014/main" id="{340EF3F8-E94F-4F72-9F83-E459DE7A009D}"/>
              </a:ext>
            </a:extLst>
          </p:cNvPr>
          <p:cNvSpPr txBox="1"/>
          <p:nvPr/>
        </p:nvSpPr>
        <p:spPr>
          <a:xfrm>
            <a:off x="764519" y="5734088"/>
            <a:ext cx="6930824" cy="883960"/>
          </a:xfrm>
          <a:prstGeom prst="rect">
            <a:avLst/>
          </a:prstGeom>
          <a:noFill/>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　自社のホームページや啓発誌、メールマガジン、</a:t>
            </a:r>
            <a: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t>SNS</a:t>
            </a: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など、自社の広報媒体を活用し、情報発信の機会を増やしましょう。</a:t>
            </a:r>
            <a:endPar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　また、スマートフォンアプリの通知機能を使った定期的な呼びかけは、特に普段からご利用の会員の方への直接的なアプローチとなり、コアなお客様の行動変容に高い効果を発揮します。</a:t>
            </a:r>
          </a:p>
        </p:txBody>
      </p:sp>
      <p:pic>
        <p:nvPicPr>
          <p:cNvPr id="34" name="図 33">
            <a:extLst>
              <a:ext uri="{FF2B5EF4-FFF2-40B4-BE49-F238E27FC236}">
                <a16:creationId xmlns:a16="http://schemas.microsoft.com/office/drawing/2014/main" id="{FBBC571E-A192-48CB-8E12-0C3D4BA8E2A8}"/>
              </a:ext>
            </a:extLst>
          </p:cNvPr>
          <p:cNvPicPr>
            <a:picLocks noChangeAspect="1"/>
          </p:cNvPicPr>
          <p:nvPr/>
        </p:nvPicPr>
        <p:blipFill rotWithShape="1">
          <a:blip r:embed="rId4"/>
          <a:srcRect b="23984"/>
          <a:stretch/>
        </p:blipFill>
        <p:spPr>
          <a:xfrm>
            <a:off x="7891415" y="4763444"/>
            <a:ext cx="2025757" cy="1669104"/>
          </a:xfrm>
          <a:prstGeom prst="rect">
            <a:avLst/>
          </a:prstGeom>
          <a:ln w="6350">
            <a:solidFill>
              <a:schemeClr val="tx1">
                <a:lumMod val="50000"/>
                <a:lumOff val="50000"/>
              </a:schemeClr>
            </a:solidFill>
          </a:ln>
        </p:spPr>
      </p:pic>
      <p:sp>
        <p:nvSpPr>
          <p:cNvPr id="35" name="テキスト ボックス 34">
            <a:extLst>
              <a:ext uri="{FF2B5EF4-FFF2-40B4-BE49-F238E27FC236}">
                <a16:creationId xmlns:a16="http://schemas.microsoft.com/office/drawing/2014/main" id="{251623AE-4893-4515-B259-764C7CF5F82B}"/>
              </a:ext>
            </a:extLst>
          </p:cNvPr>
          <p:cNvSpPr txBox="1"/>
          <p:nvPr/>
        </p:nvSpPr>
        <p:spPr>
          <a:xfrm>
            <a:off x="8683468" y="6556961"/>
            <a:ext cx="1233704" cy="253916"/>
          </a:xfrm>
          <a:prstGeom prst="rect">
            <a:avLst/>
          </a:prstGeom>
          <a:noFill/>
        </p:spPr>
        <p:txBody>
          <a:bodyPr wrap="square">
            <a:spAutoFit/>
          </a:bodyPr>
          <a:lstStyle/>
          <a:p>
            <a:pPr algn="ctr"/>
            <a:r>
              <a:rPr lang="en-US" altLang="ja-JP" sz="1050">
                <a:solidFill>
                  <a:schemeClr val="tx1">
                    <a:lumMod val="75000"/>
                    <a:lumOff val="25000"/>
                  </a:schemeClr>
                </a:solidFill>
                <a:latin typeface="BIZ UDゴシック" panose="020B0400000000000000" pitchFamily="49" charset="-128"/>
                <a:ea typeface="BIZ UDゴシック" panose="020B0400000000000000" pitchFamily="49" charset="-128"/>
              </a:rPr>
              <a:t>X</a:t>
            </a:r>
            <a:r>
              <a:rPr lang="ja-JP" altLang="en-US" sz="1050">
                <a:solidFill>
                  <a:schemeClr val="tx1">
                    <a:lumMod val="75000"/>
                    <a:lumOff val="25000"/>
                  </a:schemeClr>
                </a:solidFill>
                <a:latin typeface="BIZ UDゴシック" panose="020B0400000000000000" pitchFamily="49" charset="-128"/>
                <a:ea typeface="BIZ UDゴシック" panose="020B0400000000000000" pitchFamily="49" charset="-128"/>
              </a:rPr>
              <a:t>での投稿の例</a:t>
            </a:r>
            <a:endParaRPr lang="ja-JP" altLang="en-US" sz="1050">
              <a:solidFill>
                <a:schemeClr val="tx1">
                  <a:lumMod val="75000"/>
                  <a:lumOff val="25000"/>
                </a:schemeClr>
              </a:solidFill>
            </a:endParaRPr>
          </a:p>
        </p:txBody>
      </p:sp>
      <p:sp>
        <p:nvSpPr>
          <p:cNvPr id="19" name="コンテンツ プレースホルダー 2">
            <a:extLst>
              <a:ext uri="{FF2B5EF4-FFF2-40B4-BE49-F238E27FC236}">
                <a16:creationId xmlns:a16="http://schemas.microsoft.com/office/drawing/2014/main" id="{93A167CD-1EAF-46C3-ADB2-7FE2006BC7FC}"/>
              </a:ext>
            </a:extLst>
          </p:cNvPr>
          <p:cNvSpPr txBox="1">
            <a:spLocks/>
          </p:cNvSpPr>
          <p:nvPr/>
        </p:nvSpPr>
        <p:spPr>
          <a:xfrm>
            <a:off x="509112" y="1164495"/>
            <a:ext cx="9650981" cy="1087426"/>
          </a:xfrm>
          <a:prstGeom prst="rect">
            <a:avLst/>
          </a:prstGeom>
        </p:spPr>
        <p:txBody>
          <a:bodyPr vert="horz" lIns="91440" tIns="45720" rIns="91440" bIns="45720" rtlCol="0">
            <a:norm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endParaRPr lang="ja-JP" altLang="en-US" sz="1400"/>
          </a:p>
        </p:txBody>
      </p:sp>
      <p:sp>
        <p:nvSpPr>
          <p:cNvPr id="17" name="テキスト ボックス 16">
            <a:extLst>
              <a:ext uri="{FF2B5EF4-FFF2-40B4-BE49-F238E27FC236}">
                <a16:creationId xmlns:a16="http://schemas.microsoft.com/office/drawing/2014/main" id="{35E1D056-16EF-4ACD-8B00-107F51724F7F}"/>
              </a:ext>
            </a:extLst>
          </p:cNvPr>
          <p:cNvSpPr txBox="1"/>
          <p:nvPr/>
        </p:nvSpPr>
        <p:spPr>
          <a:xfrm>
            <a:off x="595897" y="1127127"/>
            <a:ext cx="9325497" cy="1118255"/>
          </a:xfrm>
          <a:prstGeom prst="rect">
            <a:avLst/>
          </a:prstGeom>
          <a:noFill/>
        </p:spPr>
        <p:txBody>
          <a:bodyPr wrap="square">
            <a:spAutoFit/>
          </a:bodyPr>
          <a:lstStyle/>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消費者の周知・啓発は、脱炭素型の商品・サービスを購入することによる消費者の直接的なメリット</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脱炭素ポイントや省エネによる電気代節約等</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を伝えるとともに、以下の広報媒体・啓発資材などの方法を活用して、店頭や</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SNS</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等で効果的に行いましょう。</a:t>
            </a:r>
          </a:p>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なお、対面販売を実施する業界</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アパレル業界、家電業界など</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では、お客様との対話の中でそれらの情報を伝えることがより効果的と考えられます。</a:t>
            </a:r>
          </a:p>
        </p:txBody>
      </p:sp>
    </p:spTree>
    <p:extLst>
      <p:ext uri="{BB962C8B-B14F-4D97-AF65-F5344CB8AC3E}">
        <p14:creationId xmlns:p14="http://schemas.microsoft.com/office/powerpoint/2010/main" val="90996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(4)</a:t>
            </a:r>
            <a:r>
              <a:rPr lang="ja-JP" altLang="en-US"/>
              <a:t> 効果的な周知・啓発方法</a:t>
            </a:r>
            <a:r>
              <a:rPr lang="en-US" altLang="ja-JP"/>
              <a:t>【</a:t>
            </a:r>
            <a:r>
              <a:rPr lang="ja-JP" altLang="en-US"/>
              <a:t>従業員</a:t>
            </a:r>
            <a:r>
              <a:rPr lang="en-US" altLang="ja-JP"/>
              <a:t>】</a:t>
            </a:r>
            <a:endParaRPr lang="ja-JP" altLang="en-US"/>
          </a:p>
        </p:txBody>
      </p:sp>
      <p:sp>
        <p:nvSpPr>
          <p:cNvPr id="5" name="コンテンツ プレースホルダー 4">
            <a:extLst>
              <a:ext uri="{FF2B5EF4-FFF2-40B4-BE49-F238E27FC236}">
                <a16:creationId xmlns:a16="http://schemas.microsoft.com/office/drawing/2014/main" id="{B7D10083-9305-4A30-AF05-1D6F370ED655}"/>
              </a:ext>
            </a:extLst>
          </p:cNvPr>
          <p:cNvSpPr>
            <a:spLocks noGrp="1"/>
          </p:cNvSpPr>
          <p:nvPr>
            <p:ph sz="half" idx="1"/>
          </p:nvPr>
        </p:nvSpPr>
        <p:spPr>
          <a:xfrm>
            <a:off x="717709" y="1119223"/>
            <a:ext cx="9003982" cy="851560"/>
          </a:xfrm>
        </p:spPr>
        <p:txBody>
          <a:bodyPr/>
          <a:lstStyle/>
          <a:p>
            <a:pPr algn="just">
              <a:lnSpc>
                <a:spcPts val="2000"/>
              </a:lnSpc>
              <a:spcBef>
                <a:spcPts val="0"/>
              </a:spcBef>
            </a:pPr>
            <a:r>
              <a:rPr lang="ja-JP" altLang="en-US" sz="1400">
                <a:latin typeface="BIZ UDゴシック" panose="020B0400000000000000" pitchFamily="49" charset="-128"/>
                <a:ea typeface="BIZ UDゴシック" panose="020B0400000000000000" pitchFamily="49" charset="-128"/>
              </a:rPr>
              <a:t>　事業を円滑に、効果的に進めるためには、広報や売り場づくりを行う従業員が意欲的に取り組み、来店者の質問等に的確に対応できることが必要です。脱炭素とは何か、なぜその商品等が脱炭素に寄与するのか、従業員がきちんと理解して対応できるよう</a:t>
            </a:r>
            <a:r>
              <a:rPr lang="ja-JP" altLang="en-US" sz="1400"/>
              <a:t>に、以下を参考にして</a:t>
            </a:r>
            <a:r>
              <a:rPr lang="ja-JP" altLang="en-US" sz="1400">
                <a:latin typeface="BIZ UDゴシック" panose="020B0400000000000000" pitchFamily="49" charset="-128"/>
                <a:ea typeface="BIZ UDゴシック" panose="020B0400000000000000" pitchFamily="49" charset="-128"/>
              </a:rPr>
              <a:t>周知・啓発を行いましょう。</a:t>
            </a:r>
            <a:endParaRPr lang="ja-JP" altLang="en-US"/>
          </a:p>
        </p:txBody>
      </p:sp>
      <p:sp>
        <p:nvSpPr>
          <p:cNvPr id="15" name="テキスト ボックス 14">
            <a:extLst>
              <a:ext uri="{FF2B5EF4-FFF2-40B4-BE49-F238E27FC236}">
                <a16:creationId xmlns:a16="http://schemas.microsoft.com/office/drawing/2014/main" id="{F2BF5545-EAA2-E93A-A693-285C4D049C01}"/>
              </a:ext>
            </a:extLst>
          </p:cNvPr>
          <p:cNvSpPr txBox="1"/>
          <p:nvPr/>
        </p:nvSpPr>
        <p:spPr>
          <a:xfrm>
            <a:off x="749242" y="2722357"/>
            <a:ext cx="2088000" cy="2320251"/>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ポイント付与に関する従業員向けの勉強会や説明会の開催、接客訓練においてポイント付与トークを盛り込むなど、従業員にわかりやすく周知啓発と教育を行いましょう。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企画書や運用マニュアルがあると、全ての従業員が、より円滑に取り組めるでしょう。</a:t>
            </a:r>
          </a:p>
        </p:txBody>
      </p:sp>
      <p:sp>
        <p:nvSpPr>
          <p:cNvPr id="16" name="テキスト ボックス 15">
            <a:extLst>
              <a:ext uri="{FF2B5EF4-FFF2-40B4-BE49-F238E27FC236}">
                <a16:creationId xmlns:a16="http://schemas.microsoft.com/office/drawing/2014/main" id="{41F6890A-DC5D-D761-C200-6456DD01433C}"/>
              </a:ext>
            </a:extLst>
          </p:cNvPr>
          <p:cNvSpPr txBox="1"/>
          <p:nvPr/>
        </p:nvSpPr>
        <p:spPr>
          <a:xfrm>
            <a:off x="747591" y="2044596"/>
            <a:ext cx="2091302" cy="649700"/>
          </a:xfrm>
          <a:prstGeom prst="roundRect">
            <a:avLst>
              <a:gd name="adj" fmla="val 39438"/>
            </a:avLst>
          </a:prstGeom>
          <a:solidFill>
            <a:srgbClr val="33CCFF"/>
          </a:solidFill>
        </p:spPr>
        <p:txBody>
          <a:bodyPr wrap="square" tIns="36000" bIns="36000" rtlCol="0">
            <a:spAutoFit/>
          </a:bodyPr>
          <a:lstStyle/>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従業員への</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周知啓発・教育</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C06985C5-65F3-DBBD-1972-4B5F76CB8432}"/>
              </a:ext>
            </a:extLst>
          </p:cNvPr>
          <p:cNvSpPr txBox="1"/>
          <p:nvPr/>
        </p:nvSpPr>
        <p:spPr>
          <a:xfrm>
            <a:off x="5302096" y="2044962"/>
            <a:ext cx="2091302" cy="664311"/>
          </a:xfrm>
          <a:prstGeom prst="roundRect">
            <a:avLst>
              <a:gd name="adj" fmla="val 42479"/>
            </a:avLst>
          </a:prstGeom>
          <a:solidFill>
            <a:srgbClr val="33CCFF"/>
          </a:solidFill>
        </p:spPr>
        <p:txBody>
          <a:bodyPr wrap="square" tIns="36000" bIns="36000" rtlCol="0">
            <a:spAutoFit/>
          </a:bodyPr>
          <a:lstStyle/>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現場責任者への</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周知啓発・教育</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1386A74F-1112-3324-2C8A-A32CC7C4E409}"/>
              </a:ext>
            </a:extLst>
          </p:cNvPr>
          <p:cNvSpPr txBox="1"/>
          <p:nvPr/>
        </p:nvSpPr>
        <p:spPr>
          <a:xfrm>
            <a:off x="7574503" y="2056109"/>
            <a:ext cx="2091302" cy="664311"/>
          </a:xfrm>
          <a:prstGeom prst="roundRect">
            <a:avLst>
              <a:gd name="adj" fmla="val 42513"/>
            </a:avLst>
          </a:prstGeom>
          <a:solidFill>
            <a:srgbClr val="33CCFF"/>
          </a:solidFill>
        </p:spPr>
        <p:txBody>
          <a:bodyPr wrap="square" tIns="36000" bIns="36000" rtlCol="0">
            <a:spAutoFit/>
          </a:bodyPr>
          <a:lstStyle/>
          <a:p>
            <a:pPr algn="ctr"/>
            <a:r>
              <a:rPr kumimoji="1" lang="zh-TW" altLang="en-US" sz="1400" b="1">
                <a:solidFill>
                  <a:schemeClr val="bg1"/>
                </a:solidFill>
                <a:latin typeface="BIZ UDゴシック" panose="020B0400000000000000" pitchFamily="49" charset="-128"/>
                <a:ea typeface="BIZ UDゴシック" panose="020B0400000000000000" pitchFamily="49" charset="-128"/>
              </a:rPr>
              <a:t>店舗巡回</a:t>
            </a:r>
            <a:r>
              <a:rPr kumimoji="1" lang="ja-JP" altLang="en-US" sz="1400" b="1">
                <a:solidFill>
                  <a:schemeClr val="bg1"/>
                </a:solidFill>
                <a:latin typeface="BIZ UDゴシック" panose="020B0400000000000000" pitchFamily="49" charset="-128"/>
                <a:ea typeface="BIZ UDゴシック" panose="020B0400000000000000" pitchFamily="49" charset="-128"/>
              </a:rPr>
              <a:t>などによる</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a:p>
            <a:pPr algn="ctr"/>
            <a:r>
              <a:rPr kumimoji="1" lang="zh-TW" altLang="en-US" sz="1400" b="1">
                <a:solidFill>
                  <a:schemeClr val="bg1"/>
                </a:solidFill>
                <a:latin typeface="BIZ UDゴシック" panose="020B0400000000000000" pitchFamily="49" charset="-128"/>
                <a:ea typeface="BIZ UDゴシック" panose="020B0400000000000000" pitchFamily="49" charset="-128"/>
              </a:rPr>
              <a:t>指導</a:t>
            </a:r>
            <a:r>
              <a:rPr kumimoji="1" lang="ja-JP" altLang="en-US" sz="1400" b="1">
                <a:solidFill>
                  <a:schemeClr val="bg1"/>
                </a:solidFill>
                <a:latin typeface="BIZ UDゴシック" panose="020B0400000000000000" pitchFamily="49" charset="-128"/>
                <a:ea typeface="BIZ UDゴシック" panose="020B0400000000000000" pitchFamily="49" charset="-128"/>
              </a:rPr>
              <a:t>・改善</a:t>
            </a:r>
          </a:p>
        </p:txBody>
      </p:sp>
      <p:sp>
        <p:nvSpPr>
          <p:cNvPr id="19" name="テキスト ボックス 18">
            <a:extLst>
              <a:ext uri="{FF2B5EF4-FFF2-40B4-BE49-F238E27FC236}">
                <a16:creationId xmlns:a16="http://schemas.microsoft.com/office/drawing/2014/main" id="{230CE6B0-C267-0F1A-2266-11E7D39E358A}"/>
              </a:ext>
            </a:extLst>
          </p:cNvPr>
          <p:cNvSpPr txBox="1"/>
          <p:nvPr/>
        </p:nvSpPr>
        <p:spPr>
          <a:xfrm>
            <a:off x="5303747" y="2765741"/>
            <a:ext cx="2088000" cy="2320251"/>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準備段階から実施中において店長会議を活用してポイント付与の趣旨や内容、取組効果を説明するなど、店長やマネジャーなど現場責任者の理解を深めましょう。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また、一過性の取組みとならず、責任者から朝礼などを活用して各従業員に周知がされるように繰り返し伝えることも大切です。</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4DE35C81-EC45-3460-31D0-6E39E18D927B}"/>
              </a:ext>
            </a:extLst>
          </p:cNvPr>
          <p:cNvSpPr txBox="1"/>
          <p:nvPr/>
        </p:nvSpPr>
        <p:spPr>
          <a:xfrm>
            <a:off x="7576154" y="2765741"/>
            <a:ext cx="2088000" cy="2320251"/>
          </a:xfrm>
          <a:prstGeom prst="rect">
            <a:avLst/>
          </a:prstGeom>
          <a:noFill/>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事業開始前だけでなく実施期間中も店舗を巡回し、売場チェック、広報物レイアウトの見直し、従業員の対応ができているか（ポイント付与の趣旨や内容、対象商品・サービスの案内等）、指導を行いましょう。</a:t>
            </a:r>
          </a:p>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それらの結果は、現場にフィードバックして改善につなげましょう。</a:t>
            </a:r>
            <a:endPar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BF0440D7-7E49-4102-1BAA-71434E954322}"/>
              </a:ext>
            </a:extLst>
          </p:cNvPr>
          <p:cNvSpPr txBox="1"/>
          <p:nvPr/>
        </p:nvSpPr>
        <p:spPr>
          <a:xfrm>
            <a:off x="3035132" y="2722357"/>
            <a:ext cx="2088000" cy="1499513"/>
          </a:xfrm>
          <a:prstGeom prst="rect">
            <a:avLst/>
          </a:prstGeom>
          <a:noFill/>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ポイント付与の趣旨や内容、対象商品などを説明したポスターやチラシを作成し、社内掲示版や社員食堂などバックヤードの目につきやすい場所に掲示したり、社内報に掲載しましょう。</a:t>
            </a:r>
            <a:endPar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5F3585EC-390D-238F-DFD1-932732E99AA5}"/>
              </a:ext>
            </a:extLst>
          </p:cNvPr>
          <p:cNvSpPr txBox="1"/>
          <p:nvPr/>
        </p:nvSpPr>
        <p:spPr>
          <a:xfrm>
            <a:off x="3033481" y="2044596"/>
            <a:ext cx="2091302" cy="649700"/>
          </a:xfrm>
          <a:prstGeom prst="roundRect">
            <a:avLst>
              <a:gd name="adj" fmla="val 39438"/>
            </a:avLst>
          </a:prstGeom>
          <a:solidFill>
            <a:srgbClr val="33CCFF"/>
          </a:solidFill>
        </p:spPr>
        <p:txBody>
          <a:bodyPr wrap="square" tIns="36000" bIns="36000" rtlCol="0">
            <a:spAutoFit/>
          </a:bodyPr>
          <a:lstStyle/>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従業員向け</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啓発資材の作成</a:t>
            </a:r>
          </a:p>
        </p:txBody>
      </p:sp>
      <p:pic>
        <p:nvPicPr>
          <p:cNvPr id="29" name="図 28">
            <a:extLst>
              <a:ext uri="{FF2B5EF4-FFF2-40B4-BE49-F238E27FC236}">
                <a16:creationId xmlns:a16="http://schemas.microsoft.com/office/drawing/2014/main" id="{B6A23A84-EC66-FCD2-F830-05CF5025EB2F}"/>
              </a:ext>
            </a:extLst>
          </p:cNvPr>
          <p:cNvPicPr>
            <a:picLocks noChangeAspect="1"/>
          </p:cNvPicPr>
          <p:nvPr/>
        </p:nvPicPr>
        <p:blipFill>
          <a:blip r:embed="rId2"/>
          <a:stretch>
            <a:fillRect/>
          </a:stretch>
        </p:blipFill>
        <p:spPr>
          <a:xfrm>
            <a:off x="3213819" y="4389333"/>
            <a:ext cx="1746739" cy="2320251"/>
          </a:xfrm>
          <a:prstGeom prst="rect">
            <a:avLst/>
          </a:prstGeom>
        </p:spPr>
      </p:pic>
      <p:sp>
        <p:nvSpPr>
          <p:cNvPr id="33" name="テキスト ボックス 32">
            <a:extLst>
              <a:ext uri="{FF2B5EF4-FFF2-40B4-BE49-F238E27FC236}">
                <a16:creationId xmlns:a16="http://schemas.microsoft.com/office/drawing/2014/main" id="{D5E84BA0-1B42-D8E9-FF8F-FDCA92FE3EEB}"/>
              </a:ext>
            </a:extLst>
          </p:cNvPr>
          <p:cNvSpPr txBox="1"/>
          <p:nvPr/>
        </p:nvSpPr>
        <p:spPr>
          <a:xfrm>
            <a:off x="3141079" y="6671073"/>
            <a:ext cx="1892218" cy="261610"/>
          </a:xfrm>
          <a:prstGeom prst="rect">
            <a:avLst/>
          </a:prstGeom>
          <a:noFill/>
        </p:spPr>
        <p:txBody>
          <a:bodyPr wrap="square">
            <a:spAutoFit/>
          </a:bodyPr>
          <a:lstStyle/>
          <a:p>
            <a:pPr algn="ctr"/>
            <a:r>
              <a:rPr lang="ja-JP" altLang="en-US" sz="1100">
                <a:latin typeface="BIZ UDゴシック" panose="020B0400000000000000" pitchFamily="49" charset="-128"/>
                <a:ea typeface="BIZ UDゴシック" panose="020B0400000000000000" pitchFamily="49" charset="-128"/>
              </a:rPr>
              <a:t>従業員向けポスターの例</a:t>
            </a:r>
            <a:endParaRPr lang="ja-JP" altLang="en-US" sz="1100"/>
          </a:p>
        </p:txBody>
      </p:sp>
      <p:pic>
        <p:nvPicPr>
          <p:cNvPr id="11" name="図 10">
            <a:extLst>
              <a:ext uri="{FF2B5EF4-FFF2-40B4-BE49-F238E27FC236}">
                <a16:creationId xmlns:a16="http://schemas.microsoft.com/office/drawing/2014/main" id="{2D7CA085-E157-420E-84DC-43930FAA91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32640" y="5281022"/>
            <a:ext cx="1975027" cy="1481270"/>
          </a:xfrm>
          <a:prstGeom prst="rect">
            <a:avLst/>
          </a:prstGeom>
        </p:spPr>
      </p:pic>
      <p:pic>
        <p:nvPicPr>
          <p:cNvPr id="9" name="図 8">
            <a:extLst>
              <a:ext uri="{FF2B5EF4-FFF2-40B4-BE49-F238E27FC236}">
                <a16:creationId xmlns:a16="http://schemas.microsoft.com/office/drawing/2014/main" id="{C4A85506-9541-EACA-CF04-2944E350A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319" y="5312260"/>
            <a:ext cx="1609487" cy="1289046"/>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0F9A9064-0C03-6002-54BB-25AF70F7CE87}"/>
              </a:ext>
            </a:extLst>
          </p:cNvPr>
          <p:cNvPicPr>
            <a:picLocks noChangeAspect="1"/>
          </p:cNvPicPr>
          <p:nvPr/>
        </p:nvPicPr>
        <p:blipFill rotWithShape="1">
          <a:blip r:embed="rId5">
            <a:extLst>
              <a:ext uri="{28A0092B-C50C-407E-A947-70E740481C1C}">
                <a14:useLocalDpi xmlns:a14="http://schemas.microsoft.com/office/drawing/2010/main" val="0"/>
              </a:ext>
            </a:extLst>
          </a:blip>
          <a:srcRect t="1" r="-1029" b="51479"/>
          <a:stretch/>
        </p:blipFill>
        <p:spPr>
          <a:xfrm>
            <a:off x="916085" y="5340828"/>
            <a:ext cx="695967" cy="951088"/>
          </a:xfrm>
          <a:prstGeom prst="rect">
            <a:avLst/>
          </a:prstGeom>
        </p:spPr>
      </p:pic>
      <p:pic>
        <p:nvPicPr>
          <p:cNvPr id="26" name="図 25" descr="挿絵, 記号 が含まれている画像&#10;&#10;自動的に生成された説明">
            <a:extLst>
              <a:ext uri="{FF2B5EF4-FFF2-40B4-BE49-F238E27FC236}">
                <a16:creationId xmlns:a16="http://schemas.microsoft.com/office/drawing/2014/main" id="{6C9F9A27-9592-A963-01D0-DA05DBF4D75E}"/>
              </a:ext>
            </a:extLst>
          </p:cNvPr>
          <p:cNvPicPr>
            <a:picLocks noChangeAspect="1"/>
          </p:cNvPicPr>
          <p:nvPr/>
        </p:nvPicPr>
        <p:blipFill rotWithShape="1">
          <a:blip r:embed="rId6">
            <a:extLst>
              <a:ext uri="{28A0092B-C50C-407E-A947-70E740481C1C}">
                <a14:useLocalDpi xmlns:a14="http://schemas.microsoft.com/office/drawing/2010/main" val="0"/>
              </a:ext>
            </a:extLst>
          </a:blip>
          <a:srcRect r="-3114" b="46912"/>
          <a:stretch/>
        </p:blipFill>
        <p:spPr>
          <a:xfrm>
            <a:off x="1636217" y="5312260"/>
            <a:ext cx="503688" cy="979656"/>
          </a:xfrm>
          <a:prstGeom prst="rect">
            <a:avLst/>
          </a:prstGeom>
        </p:spPr>
      </p:pic>
      <p:pic>
        <p:nvPicPr>
          <p:cNvPr id="22" name="図 21" descr="アイコン&#10;&#10;自動的に生成された説明">
            <a:extLst>
              <a:ext uri="{FF2B5EF4-FFF2-40B4-BE49-F238E27FC236}">
                <a16:creationId xmlns:a16="http://schemas.microsoft.com/office/drawing/2014/main" id="{478C8652-F815-6303-CAE6-A26ECA315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3248" y="5776177"/>
            <a:ext cx="948389" cy="975129"/>
          </a:xfrm>
          <a:prstGeom prst="rect">
            <a:avLst/>
          </a:prstGeom>
        </p:spPr>
      </p:pic>
      <p:sp>
        <p:nvSpPr>
          <p:cNvPr id="3" name="スライド番号プレースホルダー 5">
            <a:extLst>
              <a:ext uri="{FF2B5EF4-FFF2-40B4-BE49-F238E27FC236}">
                <a16:creationId xmlns:a16="http://schemas.microsoft.com/office/drawing/2014/main" id="{D0D2BA84-5F5F-14AB-EDD0-C2E2A7E0F7A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15</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27623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(4)</a:t>
            </a:r>
            <a:r>
              <a:rPr lang="ja-JP" altLang="en-US"/>
              <a:t> 効果的な周知・啓発方法</a:t>
            </a:r>
            <a:r>
              <a:rPr lang="en-US" altLang="ja-JP"/>
              <a:t>【</a:t>
            </a:r>
            <a:r>
              <a:rPr lang="ja-JP" altLang="en-US"/>
              <a:t>従業員</a:t>
            </a:r>
            <a:r>
              <a:rPr lang="en-US" altLang="ja-JP"/>
              <a:t>】</a:t>
            </a:r>
            <a:endParaRPr lang="ja-JP" altLang="en-US"/>
          </a:p>
        </p:txBody>
      </p:sp>
      <p:sp>
        <p:nvSpPr>
          <p:cNvPr id="5" name="コンテンツ プレースホルダー 4">
            <a:extLst>
              <a:ext uri="{FF2B5EF4-FFF2-40B4-BE49-F238E27FC236}">
                <a16:creationId xmlns:a16="http://schemas.microsoft.com/office/drawing/2014/main" id="{B7D10083-9305-4A30-AF05-1D6F370ED655}"/>
              </a:ext>
            </a:extLst>
          </p:cNvPr>
          <p:cNvSpPr>
            <a:spLocks noGrp="1"/>
          </p:cNvSpPr>
          <p:nvPr>
            <p:ph sz="half" idx="1"/>
          </p:nvPr>
        </p:nvSpPr>
        <p:spPr>
          <a:xfrm>
            <a:off x="717709" y="1130240"/>
            <a:ext cx="9003982" cy="601436"/>
          </a:xfrm>
        </p:spPr>
        <p:txBody>
          <a:bodyPr/>
          <a:lstStyle/>
          <a:p>
            <a:pPr algn="just">
              <a:lnSpc>
                <a:spcPts val="2000"/>
              </a:lnSpc>
              <a:spcBef>
                <a:spcPts val="0"/>
              </a:spcBef>
            </a:pPr>
            <a:r>
              <a:rPr lang="ja-JP" altLang="en-US" sz="1400" dirty="0"/>
              <a:t>令和５年度の実証事業において</a:t>
            </a:r>
            <a:r>
              <a:rPr lang="ja-JP" altLang="en-US" sz="1400" dirty="0">
                <a:latin typeface="BIZ UDゴシック" panose="020B0400000000000000" pitchFamily="49" charset="-128"/>
                <a:ea typeface="BIZ UDゴシック" panose="020B0400000000000000" pitchFamily="49" charset="-128"/>
              </a:rPr>
              <a:t>、店舗従業員を対象としたアンケートを実施しました。</a:t>
            </a:r>
          </a:p>
        </p:txBody>
      </p:sp>
      <p:sp>
        <p:nvSpPr>
          <p:cNvPr id="14" name="テキスト ボックス 13">
            <a:extLst>
              <a:ext uri="{FF2B5EF4-FFF2-40B4-BE49-F238E27FC236}">
                <a16:creationId xmlns:a16="http://schemas.microsoft.com/office/drawing/2014/main" id="{9F9753C1-8ED2-F467-492A-FB32CA409005}"/>
              </a:ext>
            </a:extLst>
          </p:cNvPr>
          <p:cNvSpPr txBox="1"/>
          <p:nvPr/>
        </p:nvSpPr>
        <p:spPr>
          <a:xfrm>
            <a:off x="995599" y="1836450"/>
            <a:ext cx="3420000" cy="864000"/>
          </a:xfrm>
          <a:prstGeom prst="rect">
            <a:avLst/>
          </a:prstGeom>
          <a:solidFill>
            <a:schemeClr val="accent6">
              <a:lumMod val="75000"/>
            </a:schemeClr>
          </a:solidFill>
        </p:spPr>
        <p:txBody>
          <a:bodyPr wrap="square" anchor="ctr" anchorCtr="0">
            <a:spAutoFit/>
          </a:bodyPr>
          <a:lstStyle/>
          <a:p>
            <a:r>
              <a:rPr lang="ja-JP" altLang="en-US" sz="1600" b="1" dirty="0">
                <a:solidFill>
                  <a:schemeClr val="bg1"/>
                </a:solidFill>
                <a:latin typeface="BIZ UDゴシック" panose="020B0400000000000000" pitchFamily="49" charset="-128"/>
                <a:ea typeface="BIZ UDゴシック" panose="020B0400000000000000" pitchFamily="49" charset="-128"/>
              </a:rPr>
              <a:t>会社からの「おおさか</a:t>
            </a:r>
            <a:r>
              <a:rPr lang="en-US" altLang="ja-JP" sz="1600" b="1" dirty="0">
                <a:solidFill>
                  <a:schemeClr val="bg1"/>
                </a:solidFill>
                <a:latin typeface="BIZ UDゴシック" panose="020B0400000000000000" pitchFamily="49" charset="-128"/>
                <a:ea typeface="BIZ UDゴシック" panose="020B0400000000000000" pitchFamily="49" charset="-128"/>
              </a:rPr>
              <a:t>CO</a:t>
            </a:r>
            <a:r>
              <a:rPr lang="en-US" altLang="ja-JP" sz="16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600" b="1" dirty="0">
                <a:solidFill>
                  <a:schemeClr val="bg1"/>
                </a:solidFill>
                <a:latin typeface="BIZ UDゴシック" panose="020B0400000000000000" pitchFamily="49" charset="-128"/>
                <a:ea typeface="BIZ UDゴシック" panose="020B0400000000000000" pitchFamily="49" charset="-128"/>
              </a:rPr>
              <a:t>CO</a:t>
            </a:r>
            <a:r>
              <a:rPr lang="en-US" altLang="ja-JP" sz="16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600" b="1" dirty="0">
                <a:solidFill>
                  <a:schemeClr val="bg1"/>
                </a:solidFill>
                <a:latin typeface="BIZ UDゴシック" panose="020B0400000000000000" pitchFamily="49" charset="-128"/>
                <a:ea typeface="BIZ UDゴシック" panose="020B0400000000000000" pitchFamily="49" charset="-128"/>
              </a:rPr>
              <a:t>(</a:t>
            </a:r>
            <a:r>
              <a:rPr lang="ja-JP" altLang="en-US" sz="1600" b="1" dirty="0">
                <a:solidFill>
                  <a:schemeClr val="bg1"/>
                </a:solidFill>
                <a:latin typeface="BIZ UDゴシック" panose="020B0400000000000000" pitchFamily="49" charset="-128"/>
                <a:ea typeface="BIZ UDゴシック" panose="020B0400000000000000" pitchFamily="49" charset="-128"/>
              </a:rPr>
              <a:t>コツコツ</a:t>
            </a:r>
            <a:r>
              <a:rPr lang="en-US" altLang="ja-JP" sz="1600" b="1" dirty="0">
                <a:solidFill>
                  <a:schemeClr val="bg1"/>
                </a:solidFill>
                <a:latin typeface="BIZ UDゴシック" panose="020B0400000000000000" pitchFamily="49" charset="-128"/>
                <a:ea typeface="BIZ UDゴシック" panose="020B0400000000000000" pitchFamily="49" charset="-128"/>
              </a:rPr>
              <a:t>)</a:t>
            </a:r>
            <a:r>
              <a:rPr lang="ja-JP" altLang="en-US" sz="1600" b="1" dirty="0">
                <a:solidFill>
                  <a:schemeClr val="bg1"/>
                </a:solidFill>
                <a:latin typeface="BIZ UDゴシック" panose="020B0400000000000000" pitchFamily="49" charset="-128"/>
                <a:ea typeface="BIZ UDゴシック" panose="020B0400000000000000" pitchFamily="49" charset="-128"/>
              </a:rPr>
              <a:t>ポイント＋」に関する周知は十分だったか</a:t>
            </a:r>
          </a:p>
        </p:txBody>
      </p:sp>
      <p:sp>
        <p:nvSpPr>
          <p:cNvPr id="6" name="スライド番号プレースホルダー 5">
            <a:extLst>
              <a:ext uri="{FF2B5EF4-FFF2-40B4-BE49-F238E27FC236}">
                <a16:creationId xmlns:a16="http://schemas.microsoft.com/office/drawing/2014/main" id="{E07922E5-9B96-DDDA-97C2-BA673CC1CCF3}"/>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16</a:t>
            </a:fld>
            <a:endParaRPr kumimoji="1" lang="ja-JP" altLang="en-US" b="1">
              <a:solidFill>
                <a:schemeClr val="tx1">
                  <a:lumMod val="50000"/>
                  <a:lumOff val="50000"/>
                </a:schemeClr>
              </a:solidFill>
            </a:endParaRPr>
          </a:p>
        </p:txBody>
      </p:sp>
      <p:sp>
        <p:nvSpPr>
          <p:cNvPr id="13" name="テキスト ボックス 12">
            <a:extLst>
              <a:ext uri="{FF2B5EF4-FFF2-40B4-BE49-F238E27FC236}">
                <a16:creationId xmlns:a16="http://schemas.microsoft.com/office/drawing/2014/main" id="{530593FA-C40A-4841-ABE3-869485DA9268}"/>
              </a:ext>
            </a:extLst>
          </p:cNvPr>
          <p:cNvSpPr txBox="1"/>
          <p:nvPr/>
        </p:nvSpPr>
        <p:spPr>
          <a:xfrm>
            <a:off x="5904059" y="1851422"/>
            <a:ext cx="3420000" cy="864000"/>
          </a:xfrm>
          <a:prstGeom prst="rect">
            <a:avLst/>
          </a:prstGeom>
          <a:solidFill>
            <a:schemeClr val="accent6">
              <a:lumMod val="75000"/>
            </a:schemeClr>
          </a:solidFill>
        </p:spPr>
        <p:txBody>
          <a:bodyPr wrap="square" anchor="ctr" anchorCtr="0">
            <a:spAutoFit/>
          </a:bodyPr>
          <a:lstStyle/>
          <a:p>
            <a:r>
              <a:rPr lang="ja-JP" altLang="en-US" sz="1600" b="1" dirty="0">
                <a:solidFill>
                  <a:schemeClr val="bg1"/>
                </a:solidFill>
                <a:latin typeface="BIZ UDゴシック" panose="020B0400000000000000" pitchFamily="49" charset="-128"/>
                <a:ea typeface="BIZ UDゴシック" panose="020B0400000000000000" pitchFamily="49" charset="-128"/>
              </a:rPr>
              <a:t>「おおさか</a:t>
            </a:r>
            <a:r>
              <a:rPr lang="en-US" altLang="ja-JP" sz="1600" b="1" dirty="0">
                <a:solidFill>
                  <a:schemeClr val="bg1"/>
                </a:solidFill>
                <a:latin typeface="BIZ UDゴシック" panose="020B0400000000000000" pitchFamily="49" charset="-128"/>
                <a:ea typeface="BIZ UDゴシック" panose="020B0400000000000000" pitchFamily="49" charset="-128"/>
              </a:rPr>
              <a:t>CO</a:t>
            </a:r>
            <a:r>
              <a:rPr lang="en-US" altLang="ja-JP" sz="16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600" b="1" dirty="0">
                <a:solidFill>
                  <a:schemeClr val="bg1"/>
                </a:solidFill>
                <a:latin typeface="BIZ UDゴシック" panose="020B0400000000000000" pitchFamily="49" charset="-128"/>
                <a:ea typeface="BIZ UDゴシック" panose="020B0400000000000000" pitchFamily="49" charset="-128"/>
              </a:rPr>
              <a:t>CO</a:t>
            </a:r>
            <a:r>
              <a:rPr lang="en-US" altLang="ja-JP" sz="16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600" b="1" dirty="0">
                <a:solidFill>
                  <a:schemeClr val="bg1"/>
                </a:solidFill>
                <a:latin typeface="BIZ UDゴシック" panose="020B0400000000000000" pitchFamily="49" charset="-128"/>
                <a:ea typeface="BIZ UDゴシック" panose="020B0400000000000000" pitchFamily="49" charset="-128"/>
              </a:rPr>
              <a:t>(</a:t>
            </a:r>
            <a:r>
              <a:rPr lang="ja-JP" altLang="en-US" sz="1600" b="1" dirty="0">
                <a:solidFill>
                  <a:schemeClr val="bg1"/>
                </a:solidFill>
                <a:latin typeface="BIZ UDゴシック" panose="020B0400000000000000" pitchFamily="49" charset="-128"/>
                <a:ea typeface="BIZ UDゴシック" panose="020B0400000000000000" pitchFamily="49" charset="-128"/>
              </a:rPr>
              <a:t>コツコツ</a:t>
            </a:r>
            <a:r>
              <a:rPr lang="en-US" altLang="ja-JP" sz="1600" b="1" dirty="0">
                <a:solidFill>
                  <a:schemeClr val="bg1"/>
                </a:solidFill>
                <a:latin typeface="BIZ UDゴシック" panose="020B0400000000000000" pitchFamily="49" charset="-128"/>
                <a:ea typeface="BIZ UDゴシック" panose="020B0400000000000000" pitchFamily="49" charset="-128"/>
              </a:rPr>
              <a:t>)</a:t>
            </a:r>
            <a:r>
              <a:rPr lang="ja-JP" altLang="en-US" sz="1600" b="1" dirty="0">
                <a:solidFill>
                  <a:schemeClr val="bg1"/>
                </a:solidFill>
                <a:latin typeface="BIZ UDゴシック" panose="020B0400000000000000" pitchFamily="49" charset="-128"/>
                <a:ea typeface="BIZ UDゴシック" panose="020B0400000000000000" pitchFamily="49" charset="-128"/>
              </a:rPr>
              <a:t>ポイント＋」の趣旨を理解できたか</a:t>
            </a:r>
          </a:p>
        </p:txBody>
      </p:sp>
      <p:sp>
        <p:nvSpPr>
          <p:cNvPr id="19" name="テキスト ボックス 18">
            <a:extLst>
              <a:ext uri="{FF2B5EF4-FFF2-40B4-BE49-F238E27FC236}">
                <a16:creationId xmlns:a16="http://schemas.microsoft.com/office/drawing/2014/main" id="{E151C4FE-4EC3-4430-9A14-2A48660F9470}"/>
              </a:ext>
            </a:extLst>
          </p:cNvPr>
          <p:cNvSpPr txBox="1"/>
          <p:nvPr/>
        </p:nvSpPr>
        <p:spPr>
          <a:xfrm>
            <a:off x="858423" y="6683851"/>
            <a:ext cx="3694350" cy="502702"/>
          </a:xfrm>
          <a:prstGeom prst="rect">
            <a:avLst/>
          </a:prstGeom>
          <a:noFill/>
        </p:spPr>
        <p:txBody>
          <a:bodyPr wrap="square">
            <a:spAutoFit/>
          </a:bodyPr>
          <a:lstStyle/>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「そう思う」「ややそう思う」が６割以上を占めました。</a:t>
            </a:r>
          </a:p>
        </p:txBody>
      </p:sp>
      <p:sp>
        <p:nvSpPr>
          <p:cNvPr id="28" name="テキスト ボックス 27">
            <a:extLst>
              <a:ext uri="{FF2B5EF4-FFF2-40B4-BE49-F238E27FC236}">
                <a16:creationId xmlns:a16="http://schemas.microsoft.com/office/drawing/2014/main" id="{F8EAF32C-8641-4B87-83A7-7B560156B96F}"/>
              </a:ext>
            </a:extLst>
          </p:cNvPr>
          <p:cNvSpPr txBox="1"/>
          <p:nvPr/>
        </p:nvSpPr>
        <p:spPr>
          <a:xfrm>
            <a:off x="5556512" y="6630061"/>
            <a:ext cx="3936579" cy="502702"/>
          </a:xfrm>
          <a:prstGeom prst="rect">
            <a:avLst/>
          </a:prstGeom>
          <a:noFill/>
        </p:spPr>
        <p:txBody>
          <a:bodyPr wrap="square">
            <a:spAutoFit/>
          </a:bodyPr>
          <a:lstStyle/>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「理解できた」「やや理解できた」が８割近くを占めました。</a:t>
            </a:r>
          </a:p>
        </p:txBody>
      </p:sp>
      <p:graphicFrame>
        <p:nvGraphicFramePr>
          <p:cNvPr id="11" name="グラフ 10">
            <a:extLst>
              <a:ext uri="{FF2B5EF4-FFF2-40B4-BE49-F238E27FC236}">
                <a16:creationId xmlns:a16="http://schemas.microsoft.com/office/drawing/2014/main" id="{892A8BD5-DD53-439B-8BF5-2D3F2479B46C}"/>
              </a:ext>
            </a:extLst>
          </p:cNvPr>
          <p:cNvGraphicFramePr>
            <a:graphicFrameLocks/>
          </p:cNvGraphicFramePr>
          <p:nvPr>
            <p:extLst>
              <p:ext uri="{D42A27DB-BD31-4B8C-83A1-F6EECF244321}">
                <p14:modId xmlns:p14="http://schemas.microsoft.com/office/powerpoint/2010/main" val="208170827"/>
              </p:ext>
            </p:extLst>
          </p:nvPr>
        </p:nvGraphicFramePr>
        <p:xfrm>
          <a:off x="375846" y="2713314"/>
          <a:ext cx="4659505" cy="37210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a:extLst>
              <a:ext uri="{FF2B5EF4-FFF2-40B4-BE49-F238E27FC236}">
                <a16:creationId xmlns:a16="http://schemas.microsoft.com/office/drawing/2014/main" id="{20B37F4E-B686-4CF9-9228-4567909C4D40}"/>
              </a:ext>
            </a:extLst>
          </p:cNvPr>
          <p:cNvGraphicFramePr>
            <a:graphicFrameLocks/>
          </p:cNvGraphicFramePr>
          <p:nvPr>
            <p:extLst>
              <p:ext uri="{D42A27DB-BD31-4B8C-83A1-F6EECF244321}">
                <p14:modId xmlns:p14="http://schemas.microsoft.com/office/powerpoint/2010/main" val="3752528986"/>
              </p:ext>
            </p:extLst>
          </p:nvPr>
        </p:nvGraphicFramePr>
        <p:xfrm>
          <a:off x="5284306" y="2751886"/>
          <a:ext cx="4659505" cy="3643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21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(4)</a:t>
            </a:r>
            <a:r>
              <a:rPr lang="ja-JP" altLang="en-US"/>
              <a:t> 効果的な周知・啓発方法</a:t>
            </a:r>
            <a:r>
              <a:rPr lang="en-US" altLang="ja-JP"/>
              <a:t>【</a:t>
            </a:r>
            <a:r>
              <a:rPr lang="ja-JP" altLang="en-US"/>
              <a:t>従業員</a:t>
            </a:r>
            <a:r>
              <a:rPr lang="en-US" altLang="ja-JP"/>
              <a:t>】</a:t>
            </a:r>
            <a:endParaRPr lang="ja-JP" altLang="en-US"/>
          </a:p>
        </p:txBody>
      </p:sp>
      <p:sp>
        <p:nvSpPr>
          <p:cNvPr id="6" name="スライド番号プレースホルダー 5">
            <a:extLst>
              <a:ext uri="{FF2B5EF4-FFF2-40B4-BE49-F238E27FC236}">
                <a16:creationId xmlns:a16="http://schemas.microsoft.com/office/drawing/2014/main" id="{E07922E5-9B96-DDDA-97C2-BA673CC1CCF3}"/>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17</a:t>
            </a:fld>
            <a:endParaRPr kumimoji="1" lang="ja-JP" altLang="en-US" b="1">
              <a:solidFill>
                <a:schemeClr val="tx1">
                  <a:lumMod val="50000"/>
                  <a:lumOff val="50000"/>
                </a:schemeClr>
              </a:solidFill>
            </a:endParaRPr>
          </a:p>
        </p:txBody>
      </p:sp>
      <p:sp>
        <p:nvSpPr>
          <p:cNvPr id="13" name="テキスト ボックス 12">
            <a:extLst>
              <a:ext uri="{FF2B5EF4-FFF2-40B4-BE49-F238E27FC236}">
                <a16:creationId xmlns:a16="http://schemas.microsoft.com/office/drawing/2014/main" id="{530593FA-C40A-4841-ABE3-869485DA9268}"/>
              </a:ext>
            </a:extLst>
          </p:cNvPr>
          <p:cNvSpPr txBox="1"/>
          <p:nvPr/>
        </p:nvSpPr>
        <p:spPr>
          <a:xfrm>
            <a:off x="5807610" y="1356392"/>
            <a:ext cx="3420000" cy="864000"/>
          </a:xfrm>
          <a:prstGeom prst="rect">
            <a:avLst/>
          </a:prstGeom>
          <a:solidFill>
            <a:schemeClr val="accent6">
              <a:lumMod val="75000"/>
            </a:schemeClr>
          </a:solidFill>
        </p:spPr>
        <p:txBody>
          <a:bodyPr wrap="square" anchor="ctr" anchorCtr="0">
            <a:spAutoFit/>
          </a:bodyPr>
          <a:lstStyle/>
          <a:p>
            <a:r>
              <a:rPr lang="ja-JP" altLang="en-US" sz="1600" b="1" dirty="0">
                <a:solidFill>
                  <a:schemeClr val="bg1"/>
                </a:solidFill>
                <a:latin typeface="BIZ UDゴシック" panose="020B0400000000000000" pitchFamily="49" charset="-128"/>
                <a:ea typeface="BIZ UDゴシック" panose="020B0400000000000000" pitchFamily="49" charset="-128"/>
              </a:rPr>
              <a:t>「</a:t>
            </a:r>
            <a:r>
              <a:rPr lang="ja-JP" altLang="ja-JP" sz="1600" b="1" dirty="0">
                <a:solidFill>
                  <a:schemeClr val="bg1"/>
                </a:solidFill>
                <a:latin typeface="BIZ UDゴシック" panose="020B0400000000000000" pitchFamily="49" charset="-128"/>
                <a:ea typeface="BIZ UDゴシック" panose="020B0400000000000000" pitchFamily="49" charset="-128"/>
              </a:rPr>
              <a:t>おおさかCO</a:t>
            </a:r>
            <a:r>
              <a:rPr lang="ja-JP" altLang="ja-JP" sz="1600" b="1" baseline="-25000" dirty="0">
                <a:solidFill>
                  <a:schemeClr val="bg1"/>
                </a:solidFill>
                <a:latin typeface="BIZ UDゴシック" panose="020B0400000000000000" pitchFamily="49" charset="-128"/>
                <a:ea typeface="BIZ UDゴシック" panose="020B0400000000000000" pitchFamily="49" charset="-128"/>
              </a:rPr>
              <a:t>2</a:t>
            </a:r>
            <a:r>
              <a:rPr lang="ja-JP" altLang="ja-JP" sz="1600" b="1" dirty="0">
                <a:solidFill>
                  <a:schemeClr val="bg1"/>
                </a:solidFill>
                <a:latin typeface="BIZ UDゴシック" panose="020B0400000000000000" pitchFamily="49" charset="-128"/>
                <a:ea typeface="BIZ UDゴシック" panose="020B0400000000000000" pitchFamily="49" charset="-128"/>
              </a:rPr>
              <a:t>CO</a:t>
            </a:r>
            <a:r>
              <a:rPr lang="ja-JP" altLang="ja-JP" sz="1600" b="1" baseline="-25000" dirty="0">
                <a:solidFill>
                  <a:schemeClr val="bg1"/>
                </a:solidFill>
                <a:latin typeface="BIZ UDゴシック" panose="020B0400000000000000" pitchFamily="49" charset="-128"/>
                <a:ea typeface="BIZ UDゴシック" panose="020B0400000000000000" pitchFamily="49" charset="-128"/>
              </a:rPr>
              <a:t>2</a:t>
            </a:r>
            <a:r>
              <a:rPr lang="ja-JP" altLang="ja-JP" sz="1600" b="1" dirty="0">
                <a:solidFill>
                  <a:schemeClr val="bg1"/>
                </a:solidFill>
                <a:latin typeface="BIZ UDゴシック" panose="020B0400000000000000" pitchFamily="49" charset="-128"/>
                <a:ea typeface="BIZ UDゴシック" panose="020B0400000000000000" pitchFamily="49" charset="-128"/>
              </a:rPr>
              <a:t> (コツコツ)ポイント＋」</a:t>
            </a:r>
            <a:r>
              <a:rPr lang="ja-JP" altLang="en-US" sz="1600" b="1" dirty="0">
                <a:solidFill>
                  <a:schemeClr val="bg1"/>
                </a:solidFill>
                <a:latin typeface="BIZ UDゴシック" panose="020B0400000000000000" pitchFamily="49" charset="-128"/>
                <a:ea typeface="BIZ UDゴシック" panose="020B0400000000000000" pitchFamily="49" charset="-128"/>
              </a:rPr>
              <a:t>は、自分自身が、</a:t>
            </a:r>
            <a:r>
              <a:rPr lang="ja-JP" altLang="ja-JP" sz="1600" b="1" dirty="0">
                <a:solidFill>
                  <a:schemeClr val="bg1"/>
                </a:solidFill>
                <a:latin typeface="BIZ UDゴシック" panose="020B0400000000000000" pitchFamily="49" charset="-128"/>
                <a:ea typeface="BIZ UDゴシック" panose="020B0400000000000000" pitchFamily="49" charset="-128"/>
              </a:rPr>
              <a:t>脱炭素について考えるきっかけ</a:t>
            </a:r>
            <a:r>
              <a:rPr lang="ja-JP" altLang="en-US" sz="1600" b="1" dirty="0">
                <a:solidFill>
                  <a:schemeClr val="bg1"/>
                </a:solidFill>
                <a:latin typeface="BIZ UDゴシック" panose="020B0400000000000000" pitchFamily="49" charset="-128"/>
                <a:ea typeface="BIZ UDゴシック" panose="020B0400000000000000" pitchFamily="49" charset="-128"/>
              </a:rPr>
              <a:t>になるか</a:t>
            </a:r>
          </a:p>
        </p:txBody>
      </p:sp>
      <p:sp>
        <p:nvSpPr>
          <p:cNvPr id="16" name="テキスト ボックス 15">
            <a:extLst>
              <a:ext uri="{FF2B5EF4-FFF2-40B4-BE49-F238E27FC236}">
                <a16:creationId xmlns:a16="http://schemas.microsoft.com/office/drawing/2014/main" id="{D0F1A9EA-2770-4F49-9A55-ECE188393B30}"/>
              </a:ext>
            </a:extLst>
          </p:cNvPr>
          <p:cNvSpPr txBox="1"/>
          <p:nvPr/>
        </p:nvSpPr>
        <p:spPr>
          <a:xfrm>
            <a:off x="1113819" y="1356392"/>
            <a:ext cx="3420000" cy="864000"/>
          </a:xfrm>
          <a:prstGeom prst="rect">
            <a:avLst/>
          </a:prstGeom>
          <a:solidFill>
            <a:schemeClr val="accent6">
              <a:lumMod val="75000"/>
            </a:schemeClr>
          </a:solidFill>
        </p:spPr>
        <p:txBody>
          <a:bodyPr wrap="square" anchor="ctr" anchorCtr="0">
            <a:spAutoFit/>
          </a:bodyPr>
          <a:lstStyle/>
          <a:p>
            <a:r>
              <a:rPr lang="ja-JP" altLang="en-US" sz="1600" b="1" dirty="0">
                <a:solidFill>
                  <a:schemeClr val="bg1"/>
                </a:solidFill>
                <a:latin typeface="BIZ UDゴシック" panose="020B0400000000000000" pitchFamily="49" charset="-128"/>
                <a:ea typeface="BIZ UDゴシック" panose="020B0400000000000000" pitchFamily="49" charset="-128"/>
              </a:rPr>
              <a:t>現在、日々の暮らしの中で、脱炭素に向けた買い物や行動を意識して行っているか</a:t>
            </a:r>
          </a:p>
        </p:txBody>
      </p:sp>
      <p:sp>
        <p:nvSpPr>
          <p:cNvPr id="17" name="テキスト ボックス 16">
            <a:extLst>
              <a:ext uri="{FF2B5EF4-FFF2-40B4-BE49-F238E27FC236}">
                <a16:creationId xmlns:a16="http://schemas.microsoft.com/office/drawing/2014/main" id="{0BCB63CE-41C3-448B-93C8-B31C494D5D80}"/>
              </a:ext>
            </a:extLst>
          </p:cNvPr>
          <p:cNvSpPr txBox="1"/>
          <p:nvPr/>
        </p:nvSpPr>
        <p:spPr>
          <a:xfrm>
            <a:off x="844092" y="6483471"/>
            <a:ext cx="3883507" cy="502702"/>
          </a:xfrm>
          <a:prstGeom prst="rect">
            <a:avLst/>
          </a:prstGeom>
          <a:noFill/>
        </p:spPr>
        <p:txBody>
          <a:bodyPr wrap="square">
            <a:spAutoFit/>
          </a:bodyPr>
          <a:lstStyle/>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「常に行っている」「たまに行っている」が４割近くを占めました。</a:t>
            </a:r>
          </a:p>
        </p:txBody>
      </p:sp>
      <p:sp>
        <p:nvSpPr>
          <p:cNvPr id="22" name="テキスト ボックス 21">
            <a:extLst>
              <a:ext uri="{FF2B5EF4-FFF2-40B4-BE49-F238E27FC236}">
                <a16:creationId xmlns:a16="http://schemas.microsoft.com/office/drawing/2014/main" id="{07802E96-6735-4DAB-9962-7F92A5C6EC2D}"/>
              </a:ext>
            </a:extLst>
          </p:cNvPr>
          <p:cNvSpPr txBox="1"/>
          <p:nvPr/>
        </p:nvSpPr>
        <p:spPr>
          <a:xfrm>
            <a:off x="5711801" y="6483471"/>
            <a:ext cx="3883507" cy="502702"/>
          </a:xfrm>
          <a:prstGeom prst="rect">
            <a:avLst/>
          </a:prstGeom>
          <a:noFill/>
        </p:spPr>
        <p:txBody>
          <a:bodyPr wrap="square">
            <a:spAutoFit/>
          </a:bodyPr>
          <a:lstStyle/>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「そう思う」「ややそう思う」が７割を占めました。</a:t>
            </a:r>
          </a:p>
        </p:txBody>
      </p:sp>
      <p:graphicFrame>
        <p:nvGraphicFramePr>
          <p:cNvPr id="11" name="グラフ 10">
            <a:extLst>
              <a:ext uri="{FF2B5EF4-FFF2-40B4-BE49-F238E27FC236}">
                <a16:creationId xmlns:a16="http://schemas.microsoft.com/office/drawing/2014/main" id="{D2E2C110-FC42-497A-A1D2-AE5D837DE749}"/>
              </a:ext>
            </a:extLst>
          </p:cNvPr>
          <p:cNvGraphicFramePr>
            <a:graphicFrameLocks/>
          </p:cNvGraphicFramePr>
          <p:nvPr>
            <p:extLst>
              <p:ext uri="{D42A27DB-BD31-4B8C-83A1-F6EECF244321}">
                <p14:modId xmlns:p14="http://schemas.microsoft.com/office/powerpoint/2010/main" val="721308952"/>
              </p:ext>
            </p:extLst>
          </p:nvPr>
        </p:nvGraphicFramePr>
        <p:xfrm>
          <a:off x="471998" y="2511774"/>
          <a:ext cx="4703642" cy="3680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a:extLst>
              <a:ext uri="{FF2B5EF4-FFF2-40B4-BE49-F238E27FC236}">
                <a16:creationId xmlns:a16="http://schemas.microsoft.com/office/drawing/2014/main" id="{1EC97C89-6094-4289-9A08-3FF02B45D996}"/>
              </a:ext>
            </a:extLst>
          </p:cNvPr>
          <p:cNvGraphicFramePr>
            <a:graphicFrameLocks/>
          </p:cNvGraphicFramePr>
          <p:nvPr>
            <p:extLst>
              <p:ext uri="{D42A27DB-BD31-4B8C-83A1-F6EECF244321}">
                <p14:modId xmlns:p14="http://schemas.microsoft.com/office/powerpoint/2010/main" val="3810320783"/>
              </p:ext>
            </p:extLst>
          </p:nvPr>
        </p:nvGraphicFramePr>
        <p:xfrm>
          <a:off x="5175640" y="2511775"/>
          <a:ext cx="4606567" cy="3680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21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solidFill>
                  <a:schemeClr val="tx1"/>
                </a:solidFill>
              </a:rPr>
              <a:t>(5) </a:t>
            </a:r>
            <a:r>
              <a:rPr lang="ja-JP" altLang="en-US">
                <a:solidFill>
                  <a:schemeClr val="tx1"/>
                </a:solidFill>
              </a:rPr>
              <a:t>脱炭素ポイント名称・ロゴマーク等の使用にあたって</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717709" y="1119223"/>
            <a:ext cx="9003982" cy="1199149"/>
          </a:xfrm>
        </p:spPr>
        <p:txBody>
          <a:bodyPr>
            <a:normAutofit/>
          </a:bodyPr>
          <a:lstStyle/>
          <a:p>
            <a:pPr algn="just">
              <a:lnSpc>
                <a:spcPts val="2000"/>
              </a:lnSpc>
              <a:spcBef>
                <a:spcPts val="0"/>
              </a:spcBef>
            </a:pPr>
            <a:r>
              <a:rPr lang="ja-JP" altLang="en-US" sz="1400" dirty="0"/>
              <a:t>　大阪府では、府内一体で「脱炭素ポイント」を推進するため、共通で使用できる脱炭素ポイント名称「おおさか</a:t>
            </a:r>
            <a:r>
              <a:rPr lang="en-US" altLang="ja-JP" sz="1400" dirty="0"/>
              <a:t>CO</a:t>
            </a:r>
            <a:r>
              <a:rPr lang="en-US" altLang="ja-JP" sz="1400" baseline="-25000" dirty="0"/>
              <a:t>2</a:t>
            </a:r>
            <a:r>
              <a:rPr lang="en-US" altLang="ja-JP" sz="1400" dirty="0"/>
              <a:t>CO</a:t>
            </a:r>
            <a:r>
              <a:rPr lang="en-US" altLang="ja-JP" sz="1400" baseline="-25000" dirty="0"/>
              <a:t>2</a:t>
            </a:r>
            <a:r>
              <a:rPr lang="ja-JP" altLang="en-US" sz="1400" dirty="0"/>
              <a:t>（コツコツ）ポイント＋」やロゴマーク等を作成し、効果的な周知啓発を図っています。</a:t>
            </a:r>
            <a:endParaRPr lang="en-US" altLang="ja-JP" sz="1400" dirty="0"/>
          </a:p>
          <a:p>
            <a:pPr algn="just">
              <a:lnSpc>
                <a:spcPts val="2000"/>
              </a:lnSpc>
              <a:spcBef>
                <a:spcPts val="0"/>
              </a:spcBef>
            </a:pPr>
            <a:r>
              <a:rPr lang="ja-JP" altLang="en-US" sz="1400" dirty="0"/>
              <a:t>　また、「おおさか</a:t>
            </a:r>
            <a:r>
              <a:rPr lang="en-US" altLang="ja-JP" sz="1400" dirty="0"/>
              <a:t>CO</a:t>
            </a:r>
            <a:r>
              <a:rPr lang="en-US" altLang="ja-JP" sz="1400" baseline="-25000" dirty="0"/>
              <a:t>2</a:t>
            </a:r>
            <a:r>
              <a:rPr lang="en-US" altLang="ja-JP" sz="1400" dirty="0"/>
              <a:t>CO</a:t>
            </a:r>
            <a:r>
              <a:rPr lang="en-US" altLang="ja-JP" sz="1400" baseline="-25000" dirty="0"/>
              <a:t>2</a:t>
            </a:r>
            <a:r>
              <a:rPr lang="ja-JP" altLang="en-US" sz="1400" dirty="0"/>
              <a:t>（コツコツ）ポイント＋」に参加する事業者等による情報共有の場として、「脱炭素ポイント制度推進プラットフォーム」を立ち上げています。</a:t>
            </a:r>
            <a:endParaRPr lang="en-US" altLang="ja-JP" sz="1400" dirty="0"/>
          </a:p>
        </p:txBody>
      </p:sp>
      <p:sp>
        <p:nvSpPr>
          <p:cNvPr id="6" name="テキスト ボックス 5">
            <a:extLst>
              <a:ext uri="{FF2B5EF4-FFF2-40B4-BE49-F238E27FC236}">
                <a16:creationId xmlns:a16="http://schemas.microsoft.com/office/drawing/2014/main" id="{0AFDB0E2-8EE2-33D8-4867-AC64D4A82DC5}"/>
              </a:ext>
            </a:extLst>
          </p:cNvPr>
          <p:cNvSpPr txBox="1"/>
          <p:nvPr/>
        </p:nvSpPr>
        <p:spPr>
          <a:xfrm>
            <a:off x="5722910" y="2371919"/>
            <a:ext cx="4181253" cy="2045970"/>
          </a:xfrm>
          <a:prstGeom prst="roundRect">
            <a:avLst>
              <a:gd name="adj" fmla="val 6961"/>
            </a:avLst>
          </a:prstGeom>
          <a:solidFill>
            <a:srgbClr val="D5EFFB"/>
          </a:solidFill>
        </p:spPr>
        <p:txBody>
          <a:bodyPr wrap="square" lIns="36000" rIns="36000">
            <a:spAutoFit/>
          </a:bodyPr>
          <a:lstStyle/>
          <a:p>
            <a:pPr algn="ctr"/>
            <a:r>
              <a:rPr lang="ja-JP" altLang="en-US" sz="1200" b="1" dirty="0">
                <a:latin typeface="BIZ UDゴシック" panose="020B0400000000000000" pitchFamily="49" charset="-128"/>
                <a:ea typeface="BIZ UDゴシック" panose="020B0400000000000000" pitchFamily="49" charset="-128"/>
              </a:rPr>
              <a:t>「脱炭素ポイント制度推進プラットフォーム」のご案内</a:t>
            </a:r>
            <a:endParaRPr lang="en-US" altLang="ja-JP" sz="1200" b="1" dirty="0">
              <a:latin typeface="BIZ UDゴシック" panose="020B0400000000000000" pitchFamily="49" charset="-128"/>
              <a:ea typeface="BIZ UDゴシック" panose="020B0400000000000000" pitchFamily="49" charset="-128"/>
            </a:endParaRPr>
          </a:p>
          <a:p>
            <a:pPr algn="ct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脱炭素ポイントについて検討し、先駆的な取組みを広く共有・発信するための、事業者や行政機関等が参画する組織です。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本プラットフォームに参加を希望される方は、以下の連絡先までご相談ください。</a:t>
            </a:r>
            <a:endParaRPr lang="en-US" altLang="ja-JP" sz="1200" dirty="0">
              <a:latin typeface="BIZ UDゴシック" panose="020B0400000000000000" pitchFamily="49" charset="-128"/>
              <a:ea typeface="BIZ UDゴシック" panose="020B0400000000000000" pitchFamily="49" charset="-128"/>
            </a:endParaRPr>
          </a:p>
          <a:p>
            <a:pPr>
              <a:spcBef>
                <a:spcPts val="600"/>
              </a:spcBef>
            </a:pPr>
            <a:r>
              <a:rPr lang="ja-JP" altLang="en-US" sz="1100" dirty="0">
                <a:latin typeface="BIZ UDゴシック" panose="020B0400000000000000" pitchFamily="49" charset="-128"/>
                <a:ea typeface="BIZ UDゴシック" panose="020B0400000000000000" pitchFamily="49" charset="-128"/>
              </a:rPr>
              <a:t>＜事務局＞大阪府環境農林水産部</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脱炭素･エネルギー政策課　戦略企画グループ</a:t>
            </a:r>
          </a:p>
          <a:p>
            <a:r>
              <a:rPr lang="ja-JP" altLang="en-US" sz="1100" dirty="0">
                <a:latin typeface="BIZ UDゴシック" panose="020B0400000000000000" pitchFamily="49" charset="-128"/>
                <a:ea typeface="BIZ UDゴシック" panose="020B0400000000000000" pitchFamily="49" charset="-128"/>
              </a:rPr>
              <a:t>　　　　　電話</a:t>
            </a:r>
            <a:r>
              <a:rPr lang="en-US" altLang="ja-JP" sz="1100" dirty="0">
                <a:latin typeface="BIZ UDゴシック" panose="020B0400000000000000" pitchFamily="49" charset="-128"/>
                <a:ea typeface="BIZ UDゴシック" panose="020B0400000000000000" pitchFamily="49" charset="-128"/>
              </a:rPr>
              <a:t>:06-6210-9549</a:t>
            </a:r>
          </a:p>
        </p:txBody>
      </p:sp>
      <p:sp>
        <p:nvSpPr>
          <p:cNvPr id="12" name="テキスト ボックス 11">
            <a:extLst>
              <a:ext uri="{FF2B5EF4-FFF2-40B4-BE49-F238E27FC236}">
                <a16:creationId xmlns:a16="http://schemas.microsoft.com/office/drawing/2014/main" id="{7F2A07B5-31FB-7797-830D-51C65E0DB20A}"/>
              </a:ext>
            </a:extLst>
          </p:cNvPr>
          <p:cNvSpPr txBox="1"/>
          <p:nvPr/>
        </p:nvSpPr>
        <p:spPr>
          <a:xfrm>
            <a:off x="3514110" y="4800182"/>
            <a:ext cx="6229750" cy="2015936"/>
          </a:xfrm>
          <a:prstGeom prst="rect">
            <a:avLst/>
          </a:prstGeom>
          <a:noFill/>
          <a:ln>
            <a:solidFill>
              <a:srgbClr val="009AD0"/>
            </a:solidFill>
          </a:ln>
        </p:spPr>
        <p:txBody>
          <a:bodyPr wrap="square">
            <a:spAutoFit/>
          </a:bodyPr>
          <a:lstStyle/>
          <a:p>
            <a:pPr marL="36000" algn="just"/>
            <a:r>
              <a:rPr lang="ja-JP" altLang="en-US" sz="1200" b="1" dirty="0">
                <a:latin typeface="BIZ UDゴシック" panose="020B0400000000000000" pitchFamily="49" charset="-128"/>
                <a:ea typeface="BIZ UDゴシック" panose="020B0400000000000000" pitchFamily="49" charset="-128"/>
              </a:rPr>
              <a:t>■ポイント名称、キャッチフレーズ、ロゴマークの使用上の留意点</a:t>
            </a:r>
            <a:endParaRPr lang="en-US" altLang="ja-JP" sz="1200" dirty="0">
              <a:latin typeface="BIZ UDゴシック" panose="020B0400000000000000" pitchFamily="49" charset="-128"/>
              <a:ea typeface="BIZ UDゴシック" panose="020B0400000000000000" pitchFamily="49" charset="-128"/>
            </a:endParaRPr>
          </a:p>
          <a:p>
            <a:pPr marL="180000" indent="-144000" algn="just">
              <a:spcBef>
                <a:spcPts val="600"/>
              </a:spcBef>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「おおさか</a:t>
            </a:r>
            <a:r>
              <a:rPr lang="en-US" altLang="ja-JP" sz="1200" dirty="0">
                <a:latin typeface="BIZ UDゴシック" panose="020B0400000000000000" pitchFamily="49" charset="-128"/>
                <a:ea typeface="BIZ UDゴシック" panose="020B0400000000000000" pitchFamily="49" charset="-128"/>
              </a:rPr>
              <a:t>CO</a:t>
            </a:r>
            <a:r>
              <a:rPr lang="en-US" altLang="ja-JP" sz="1200" baseline="-25000" dirty="0">
                <a:latin typeface="BIZ UDゴシック" panose="020B0400000000000000" pitchFamily="49" charset="-128"/>
                <a:ea typeface="BIZ UDゴシック" panose="020B0400000000000000" pitchFamily="49" charset="-128"/>
              </a:rPr>
              <a:t>2</a:t>
            </a:r>
            <a:r>
              <a:rPr lang="en-US" altLang="ja-JP" sz="1200" dirty="0">
                <a:latin typeface="BIZ UDゴシック" panose="020B0400000000000000" pitchFamily="49" charset="-128"/>
                <a:ea typeface="BIZ UDゴシック" panose="020B0400000000000000" pitchFamily="49" charset="-128"/>
              </a:rPr>
              <a:t>CO</a:t>
            </a:r>
            <a:r>
              <a:rPr lang="en-US" altLang="ja-JP" sz="1200" baseline="-25000" dirty="0">
                <a:latin typeface="BIZ UDゴシック" panose="020B0400000000000000" pitchFamily="49" charset="-128"/>
                <a:ea typeface="BIZ UDゴシック" panose="020B0400000000000000" pitchFamily="49" charset="-128"/>
              </a:rPr>
              <a:t>2</a:t>
            </a:r>
            <a:r>
              <a:rPr lang="ja-JP" altLang="en-US" sz="1200" dirty="0">
                <a:latin typeface="BIZ UDゴシック" panose="020B0400000000000000" pitchFamily="49" charset="-128"/>
                <a:ea typeface="BIZ UDゴシック" panose="020B0400000000000000" pitchFamily="49" charset="-128"/>
              </a:rPr>
              <a:t>（コツコツ）ポイント＋」のロゴマークは、大阪府の権利物です。</a:t>
            </a:r>
            <a:endParaRPr lang="en-US" altLang="ja-JP" sz="12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ポイント名称・ロゴマークを使用される場合は、本事業の趣旨に賛同いただき、</a:t>
            </a:r>
            <a:r>
              <a:rPr lang="ja-JP" altLang="en-US" sz="1200" u="sng" dirty="0">
                <a:latin typeface="BIZ UDゴシック" panose="020B0400000000000000" pitchFamily="49" charset="-128"/>
                <a:ea typeface="BIZ UDゴシック" panose="020B0400000000000000" pitchFamily="49" charset="-128"/>
              </a:rPr>
              <a:t>「脱炭素ポイント制度推進プラットフォーム」にご参加いただくことを条件</a:t>
            </a:r>
            <a:r>
              <a:rPr lang="ja-JP" altLang="en-US" sz="1200" dirty="0">
                <a:latin typeface="BIZ UDゴシック" panose="020B0400000000000000" pitchFamily="49" charset="-128"/>
                <a:ea typeface="BIZ UDゴシック" panose="020B0400000000000000" pitchFamily="49" charset="-128"/>
              </a:rPr>
              <a:t>とします。</a:t>
            </a:r>
            <a:endParaRPr lang="en-US" altLang="ja-JP" sz="12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使用用途は、脱炭素ポイントの広報を目的とした範囲であれば、各種</a:t>
            </a:r>
            <a:r>
              <a:rPr lang="ja-JP"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啓発資材、事業者等の啓発誌やポスターなどの印刷物、</a:t>
            </a:r>
            <a:r>
              <a:rPr lang="en-US"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Web</a:t>
            </a:r>
            <a:r>
              <a:rPr lang="ja-JP"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ページ、啓発グッズなど、様々な場面で使用</a:t>
            </a:r>
            <a:r>
              <a:rPr lang="ja-JP" altLang="en-US"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可能です。</a:t>
            </a:r>
            <a:endParaRPr lang="en-US"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endParaRPr>
          </a:p>
          <a:p>
            <a:pPr marL="180000" indent="-144000" algn="just">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ロゴマークは、</a:t>
            </a:r>
            <a:r>
              <a:rPr lang="ja-JP" altLang="en-US" sz="1200" b="0" i="0" dirty="0">
                <a:effectLst/>
                <a:latin typeface="BIZ UDゴシック" panose="020B0400000000000000" pitchFamily="49" charset="-128"/>
                <a:ea typeface="BIZ UDゴシック" panose="020B0400000000000000" pitchFamily="49" charset="-128"/>
              </a:rPr>
              <a:t>色や形状などデザインを改変</a:t>
            </a:r>
            <a:r>
              <a:rPr lang="ja-JP" altLang="en-US" sz="1200" dirty="0">
                <a:latin typeface="BIZ UDゴシック" panose="020B0400000000000000" pitchFamily="49" charset="-128"/>
                <a:ea typeface="BIZ UDゴシック" panose="020B0400000000000000" pitchFamily="49" charset="-128"/>
              </a:rPr>
              <a:t>せずにご使用ください。また、ロゴマークが判別しやすいよう、サイズや余白、背景の色などに留意してください。</a:t>
            </a:r>
            <a:endParaRPr lang="en-US" altLang="ja-JP" sz="12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200" kern="100" dirty="0">
                <a:latin typeface="BIZ UDゴシック" panose="020B0400000000000000" pitchFamily="49" charset="-128"/>
                <a:ea typeface="BIZ UDゴシック" panose="020B0400000000000000" pitchFamily="49" charset="-128"/>
                <a:cs typeface="ＭＳ 明朝" panose="02020609040205080304" pitchFamily="17" charset="-128"/>
              </a:rPr>
              <a:t>その他、不明な点は、プラットフォーム事務局まで</a:t>
            </a:r>
            <a:r>
              <a:rPr lang="ja-JP" altLang="en-US"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ご連絡ください。</a:t>
            </a:r>
            <a:endParaRPr lang="en-US" altLang="ja-JP" sz="1200" dirty="0">
              <a:latin typeface="BIZ UDゴシック" panose="020B0400000000000000" pitchFamily="49" charset="-128"/>
              <a:ea typeface="BIZ UDゴシック" panose="020B0400000000000000" pitchFamily="49" charset="-128"/>
            </a:endParaRPr>
          </a:p>
        </p:txBody>
      </p:sp>
      <p:graphicFrame>
        <p:nvGraphicFramePr>
          <p:cNvPr id="20" name="表 19">
            <a:extLst>
              <a:ext uri="{FF2B5EF4-FFF2-40B4-BE49-F238E27FC236}">
                <a16:creationId xmlns:a16="http://schemas.microsoft.com/office/drawing/2014/main" id="{F71B06EC-4CBD-AECB-CC7E-3FC2238556EA}"/>
              </a:ext>
            </a:extLst>
          </p:cNvPr>
          <p:cNvGraphicFramePr>
            <a:graphicFrameLocks noGrp="1"/>
          </p:cNvGraphicFramePr>
          <p:nvPr>
            <p:extLst>
              <p:ext uri="{D42A27DB-BD31-4B8C-83A1-F6EECF244321}">
                <p14:modId xmlns:p14="http://schemas.microsoft.com/office/powerpoint/2010/main" val="1497512470"/>
              </p:ext>
            </p:extLst>
          </p:nvPr>
        </p:nvGraphicFramePr>
        <p:xfrm>
          <a:off x="781049" y="3607110"/>
          <a:ext cx="3595008" cy="743960"/>
        </p:xfrm>
        <a:graphic>
          <a:graphicData uri="http://schemas.openxmlformats.org/drawingml/2006/table">
            <a:tbl>
              <a:tblPr firstRow="1" bandRow="1">
                <a:tableStyleId>{00A15C55-8517-42AA-B614-E9B94910E393}</a:tableStyleId>
              </a:tblPr>
              <a:tblGrid>
                <a:gridCol w="3595008">
                  <a:extLst>
                    <a:ext uri="{9D8B030D-6E8A-4147-A177-3AD203B41FA5}">
                      <a16:colId xmlns:a16="http://schemas.microsoft.com/office/drawing/2014/main" val="644338386"/>
                    </a:ext>
                  </a:extLst>
                </a:gridCol>
              </a:tblGrid>
              <a:tr h="137580">
                <a:tc>
                  <a:txBody>
                    <a:bodyPr/>
                    <a:lstStyle/>
                    <a:p>
                      <a:pPr algn="l"/>
                      <a:r>
                        <a:rPr lang="ja-JP" altLang="en-US" sz="1400" b="0">
                          <a:solidFill>
                            <a:schemeClr val="bg1"/>
                          </a:solidFill>
                          <a:latin typeface="BIZ UDゴシック" panose="020B0400000000000000" pitchFamily="49" charset="-128"/>
                          <a:ea typeface="BIZ UDゴシック" panose="020B0400000000000000" pitchFamily="49" charset="-128"/>
                        </a:rPr>
                        <a:t>キャッチフレーズ</a:t>
                      </a:r>
                      <a:endParaRPr lang="en-US" altLang="ja-JP" sz="1400" b="0">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439160">
                <a:tc>
                  <a:txBody>
                    <a:bodyPr/>
                    <a:lstStyle/>
                    <a:p>
                      <a:pPr algn="ctr"/>
                      <a:r>
                        <a:rPr lang="ja-JP" altLang="en-US" sz="1800" b="1">
                          <a:solidFill>
                            <a:srgbClr val="009AD0"/>
                          </a:solidFill>
                          <a:latin typeface="BIZ UDゴシック" panose="020B0400000000000000" pitchFamily="49" charset="-128"/>
                          <a:ea typeface="BIZ UDゴシック" panose="020B0400000000000000" pitchFamily="49" charset="-128"/>
                        </a:rPr>
                        <a:t>えらんで　得する　脱炭素！</a:t>
                      </a:r>
                      <a:endParaRPr kumimoji="1" lang="ja-JP" altLang="en-US" sz="1800">
                        <a:solidFill>
                          <a:srgbClr val="009AD0"/>
                        </a:solidFill>
                        <a:latin typeface="BIZ UDゴシック" panose="020B0400000000000000" pitchFamily="49" charset="-128"/>
                        <a:ea typeface="BIZ UDゴシック" panose="020B0400000000000000" pitchFamily="49" charset="-128"/>
                      </a:endParaRP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graphicFrame>
        <p:nvGraphicFramePr>
          <p:cNvPr id="21" name="表 20">
            <a:extLst>
              <a:ext uri="{FF2B5EF4-FFF2-40B4-BE49-F238E27FC236}">
                <a16:creationId xmlns:a16="http://schemas.microsoft.com/office/drawing/2014/main" id="{FBCD8A5C-9111-3683-E115-DFCCF6524860}"/>
              </a:ext>
            </a:extLst>
          </p:cNvPr>
          <p:cNvGraphicFramePr>
            <a:graphicFrameLocks noGrp="1"/>
          </p:cNvGraphicFramePr>
          <p:nvPr>
            <p:extLst>
              <p:ext uri="{D42A27DB-BD31-4B8C-83A1-F6EECF244321}">
                <p14:modId xmlns:p14="http://schemas.microsoft.com/office/powerpoint/2010/main" val="3835625486"/>
              </p:ext>
            </p:extLst>
          </p:nvPr>
        </p:nvGraphicFramePr>
        <p:xfrm>
          <a:off x="781049" y="2364248"/>
          <a:ext cx="4650922" cy="805127"/>
        </p:xfrm>
        <a:graphic>
          <a:graphicData uri="http://schemas.openxmlformats.org/drawingml/2006/table">
            <a:tbl>
              <a:tblPr firstRow="1" bandRow="1">
                <a:tableStyleId>{00A15C55-8517-42AA-B614-E9B94910E393}</a:tableStyleId>
              </a:tblPr>
              <a:tblGrid>
                <a:gridCol w="4650922">
                  <a:extLst>
                    <a:ext uri="{9D8B030D-6E8A-4147-A177-3AD203B41FA5}">
                      <a16:colId xmlns:a16="http://schemas.microsoft.com/office/drawing/2014/main" val="644338386"/>
                    </a:ext>
                  </a:extLst>
                </a:gridCol>
              </a:tblGrid>
              <a:tr h="23743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b="0">
                          <a:latin typeface="BIZ UDゴシック" panose="020B0400000000000000" pitchFamily="49" charset="-128"/>
                          <a:ea typeface="BIZ UDゴシック" panose="020B0400000000000000" pitchFamily="49" charset="-128"/>
                        </a:rPr>
                        <a:t>脱炭素ポイント名称</a:t>
                      </a:r>
                      <a:endParaRPr lang="en-US" altLang="ja-JP" sz="1400" b="0">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500327">
                <a:tc>
                  <a:txBody>
                    <a:bodyPr/>
                    <a:lstStyle/>
                    <a:p>
                      <a:pPr algn="ctr"/>
                      <a:r>
                        <a:rPr lang="ja-JP" altLang="en-US" sz="1800" b="1">
                          <a:solidFill>
                            <a:srgbClr val="009AD0"/>
                          </a:solidFill>
                          <a:latin typeface="BIZ UDゴシック" panose="020B0400000000000000" pitchFamily="49" charset="-128"/>
                          <a:ea typeface="BIZ UDゴシック" panose="020B0400000000000000" pitchFamily="49" charset="-128"/>
                        </a:rPr>
                        <a:t>おおさか</a:t>
                      </a:r>
                      <a:r>
                        <a:rPr lang="en-US" altLang="ja-JP" sz="1800" b="1">
                          <a:solidFill>
                            <a:srgbClr val="009AD0"/>
                          </a:solidFill>
                          <a:latin typeface="BIZ UDゴシック" panose="020B0400000000000000" pitchFamily="49" charset="-128"/>
                          <a:ea typeface="BIZ UDゴシック" panose="020B0400000000000000" pitchFamily="49" charset="-128"/>
                        </a:rPr>
                        <a:t>CO</a:t>
                      </a:r>
                      <a:r>
                        <a:rPr lang="en-US" altLang="ja-JP" sz="1800" b="1" baseline="-25000">
                          <a:solidFill>
                            <a:srgbClr val="009AD0"/>
                          </a:solidFill>
                          <a:latin typeface="BIZ UDゴシック" panose="020B0400000000000000" pitchFamily="49" charset="-128"/>
                          <a:ea typeface="BIZ UDゴシック" panose="020B0400000000000000" pitchFamily="49" charset="-128"/>
                        </a:rPr>
                        <a:t>2</a:t>
                      </a:r>
                      <a:r>
                        <a:rPr lang="en-US" altLang="ja-JP" sz="1800" b="1">
                          <a:solidFill>
                            <a:srgbClr val="009AD0"/>
                          </a:solidFill>
                          <a:latin typeface="BIZ UDゴシック" panose="020B0400000000000000" pitchFamily="49" charset="-128"/>
                          <a:ea typeface="BIZ UDゴシック" panose="020B0400000000000000" pitchFamily="49" charset="-128"/>
                        </a:rPr>
                        <a:t>CO</a:t>
                      </a:r>
                      <a:r>
                        <a:rPr lang="en-US" altLang="ja-JP" sz="1800" b="1" baseline="-25000">
                          <a:solidFill>
                            <a:srgbClr val="009AD0"/>
                          </a:solidFill>
                          <a:latin typeface="BIZ UDゴシック" panose="020B0400000000000000" pitchFamily="49" charset="-128"/>
                          <a:ea typeface="BIZ UDゴシック" panose="020B0400000000000000" pitchFamily="49" charset="-128"/>
                        </a:rPr>
                        <a:t>2</a:t>
                      </a:r>
                      <a:r>
                        <a:rPr lang="ja-JP" altLang="en-US" sz="1800" b="1">
                          <a:solidFill>
                            <a:srgbClr val="009AD0"/>
                          </a:solidFill>
                          <a:latin typeface="BIZ UDゴシック" panose="020B0400000000000000" pitchFamily="49" charset="-128"/>
                          <a:ea typeface="BIZ UDゴシック" panose="020B0400000000000000" pitchFamily="49" charset="-128"/>
                        </a:rPr>
                        <a:t>（コツコツ）ポイント＋</a:t>
                      </a:r>
                      <a:endParaRPr kumimoji="1" lang="ja-JP" altLang="en-US" sz="1800">
                        <a:solidFill>
                          <a:srgbClr val="009AD0"/>
                        </a:solidFill>
                        <a:latin typeface="BIZ UDゴシック" panose="020B0400000000000000" pitchFamily="49" charset="-128"/>
                        <a:ea typeface="BIZ UDゴシック" panose="020B0400000000000000" pitchFamily="49" charset="-128"/>
                      </a:endParaRP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graphicFrame>
        <p:nvGraphicFramePr>
          <p:cNvPr id="22" name="表 21">
            <a:extLst>
              <a:ext uri="{FF2B5EF4-FFF2-40B4-BE49-F238E27FC236}">
                <a16:creationId xmlns:a16="http://schemas.microsoft.com/office/drawing/2014/main" id="{52FB1577-8FB9-46AF-DA49-DB46AA8A0343}"/>
              </a:ext>
            </a:extLst>
          </p:cNvPr>
          <p:cNvGraphicFramePr>
            <a:graphicFrameLocks noGrp="1"/>
          </p:cNvGraphicFramePr>
          <p:nvPr>
            <p:extLst>
              <p:ext uri="{D42A27DB-BD31-4B8C-83A1-F6EECF244321}">
                <p14:modId xmlns:p14="http://schemas.microsoft.com/office/powerpoint/2010/main" val="4140025019"/>
              </p:ext>
            </p:extLst>
          </p:nvPr>
        </p:nvGraphicFramePr>
        <p:xfrm>
          <a:off x="781049" y="4800182"/>
          <a:ext cx="2364922" cy="2205158"/>
        </p:xfrm>
        <a:graphic>
          <a:graphicData uri="http://schemas.openxmlformats.org/drawingml/2006/table">
            <a:tbl>
              <a:tblPr firstRow="1" bandRow="1">
                <a:tableStyleId>{00A15C55-8517-42AA-B614-E9B94910E393}</a:tableStyleId>
              </a:tblPr>
              <a:tblGrid>
                <a:gridCol w="2364922">
                  <a:extLst>
                    <a:ext uri="{9D8B030D-6E8A-4147-A177-3AD203B41FA5}">
                      <a16:colId xmlns:a16="http://schemas.microsoft.com/office/drawing/2014/main" val="644338386"/>
                    </a:ext>
                  </a:extLst>
                </a:gridCol>
              </a:tblGrid>
              <a:tr h="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b="0" dirty="0">
                          <a:latin typeface="BIZ UDゴシック" panose="020B0400000000000000" pitchFamily="49" charset="-128"/>
                          <a:ea typeface="BIZ UDゴシック" panose="020B0400000000000000" pitchFamily="49" charset="-128"/>
                        </a:rPr>
                        <a:t>ロゴマーク</a:t>
                      </a:r>
                      <a:endParaRPr lang="en-US" altLang="ja-JP" sz="1400" b="0" dirty="0">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1900358">
                <a:tc>
                  <a:txBody>
                    <a:bodyPr/>
                    <a:lstStyle/>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ja-JP" altLang="en-US" sz="1800" dirty="0">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pic>
        <p:nvPicPr>
          <p:cNvPr id="14" name="図 13" descr="ロゴ&#10;&#10;自動的に生成された説明">
            <a:extLst>
              <a:ext uri="{FF2B5EF4-FFF2-40B4-BE49-F238E27FC236}">
                <a16:creationId xmlns:a16="http://schemas.microsoft.com/office/drawing/2014/main" id="{1294213F-E58D-6525-0C49-99F99EFE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790" y="5266791"/>
            <a:ext cx="1665440" cy="1531610"/>
          </a:xfrm>
          <a:prstGeom prst="rect">
            <a:avLst/>
          </a:prstGeom>
          <a:ln>
            <a:noFill/>
          </a:ln>
        </p:spPr>
      </p:pic>
      <p:sp>
        <p:nvSpPr>
          <p:cNvPr id="4" name="スライド番号プレースホルダー 5">
            <a:extLst>
              <a:ext uri="{FF2B5EF4-FFF2-40B4-BE49-F238E27FC236}">
                <a16:creationId xmlns:a16="http://schemas.microsoft.com/office/drawing/2014/main" id="{4EE8A156-FC00-3970-687A-2806D506D30E}"/>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18</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331022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769155E-B6FB-140A-92EE-08EECA016EE0}"/>
              </a:ext>
            </a:extLst>
          </p:cNvPr>
          <p:cNvSpPr txBox="1"/>
          <p:nvPr/>
        </p:nvSpPr>
        <p:spPr>
          <a:xfrm>
            <a:off x="2174033" y="2254916"/>
            <a:ext cx="6232848" cy="2715039"/>
          </a:xfrm>
          <a:prstGeom prst="rect">
            <a:avLst/>
          </a:prstGeom>
          <a:noFill/>
        </p:spPr>
        <p:txBody>
          <a:bodyPr wrap="square">
            <a:spAutoFit/>
          </a:bodyPr>
          <a:lstStyle/>
          <a:p>
            <a:pPr algn="just">
              <a:lnSpc>
                <a:spcPts val="3000"/>
              </a:lnSpc>
            </a:pPr>
            <a:r>
              <a:rPr lang="ja-JP" altLang="en-US"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　本ガイドラインは、</a:t>
            </a:r>
            <a:r>
              <a:rPr lang="ja-JP" altLang="en-US"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「脱炭素型ライフスタイル」への変革に向けて、</a:t>
            </a:r>
            <a:r>
              <a:rPr lang="ja-JP" altLang="ja-JP"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幅広い業種・業態の事業者</a:t>
            </a:r>
            <a:r>
              <a:rPr lang="ja-JP" altLang="en-US"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の皆様</a:t>
            </a:r>
            <a:r>
              <a:rPr lang="ja-JP" altLang="ja-JP"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が</a:t>
            </a:r>
            <a:r>
              <a:rPr lang="ja-JP" altLang="en-US"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、脱炭素型の消費行動を促す</a:t>
            </a:r>
            <a:r>
              <a:rPr lang="ja-JP" altLang="ja-JP"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脱炭素ポイント</a:t>
            </a:r>
            <a:r>
              <a:rPr lang="en-US" altLang="ja-JP"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altLang="en-US"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付与する上で役立つ情報をまとめたもの</a:t>
            </a:r>
            <a:r>
              <a:rPr lang="ja-JP" altLang="en-US"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です。</a:t>
            </a:r>
            <a:endParaRPr lang="en-US" altLang="ja-JP"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3000"/>
              </a:lnSpc>
            </a:pPr>
            <a:endParaRPr lang="en-US" altLang="ja-JP"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3000"/>
              </a:lnSpc>
            </a:pPr>
            <a:r>
              <a:rPr lang="ja-JP" altLang="en-US"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脱炭素ポイントの基本的な情報とともに、</a:t>
            </a:r>
            <a:r>
              <a:rPr lang="ja-JP" altLang="en-US" sz="1400" kern="10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令和４～５年度の実証事業の取組事例を具体的に紹介しながら、その</a:t>
            </a:r>
            <a:r>
              <a:rPr lang="ja-JP" altLang="en-US"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取組効果や工夫、留意点などをわかりやすく紹介しています。</a:t>
            </a:r>
            <a:endParaRPr lang="en-US" altLang="ja-JP" sz="1400" kern="10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6376C422-30CE-D506-271F-2A5B97AF1ECB}"/>
              </a:ext>
            </a:extLst>
          </p:cNvPr>
          <p:cNvSpPr txBox="1"/>
          <p:nvPr/>
        </p:nvSpPr>
        <p:spPr>
          <a:xfrm>
            <a:off x="2680219" y="1123080"/>
            <a:ext cx="5220476" cy="523220"/>
          </a:xfrm>
          <a:prstGeom prst="rect">
            <a:avLst/>
          </a:prstGeom>
          <a:noFill/>
        </p:spPr>
        <p:txBody>
          <a:bodyPr wrap="square">
            <a:spAutoFit/>
          </a:bodyPr>
          <a:lstStyle/>
          <a:p>
            <a:pPr algn="ctr"/>
            <a:r>
              <a:rPr lang="ja-JP" altLang="en-US" sz="2800" b="1">
                <a:latin typeface="BIZ UDゴシック" panose="020B0400000000000000" pitchFamily="49" charset="-128"/>
                <a:ea typeface="BIZ UDゴシック" panose="020B0400000000000000" pitchFamily="49" charset="-128"/>
              </a:rPr>
              <a:t>本ガイドラインについて</a:t>
            </a:r>
          </a:p>
        </p:txBody>
      </p:sp>
      <p:sp>
        <p:nvSpPr>
          <p:cNvPr id="2" name="スライド番号プレースホルダー 5">
            <a:extLst>
              <a:ext uri="{FF2B5EF4-FFF2-40B4-BE49-F238E27FC236}">
                <a16:creationId xmlns:a16="http://schemas.microsoft.com/office/drawing/2014/main" id="{6C49D3AF-E8F6-7A3A-1BF9-6809A4F176BC}"/>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1</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242159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solidFill>
                  <a:schemeClr val="tx1"/>
                </a:solidFill>
              </a:rPr>
              <a:t>(6)</a:t>
            </a:r>
            <a:r>
              <a:rPr lang="ja-JP" altLang="en-US">
                <a:solidFill>
                  <a:schemeClr val="tx1"/>
                </a:solidFill>
              </a:rPr>
              <a:t> 留意事項について</a:t>
            </a:r>
          </a:p>
        </p:txBody>
      </p:sp>
      <p:sp>
        <p:nvSpPr>
          <p:cNvPr id="21" name="テキスト ボックス 20">
            <a:extLst>
              <a:ext uri="{FF2B5EF4-FFF2-40B4-BE49-F238E27FC236}">
                <a16:creationId xmlns:a16="http://schemas.microsoft.com/office/drawing/2014/main" id="{A457CE54-0CE6-46E8-B5B3-649929EAE02B}"/>
              </a:ext>
            </a:extLst>
          </p:cNvPr>
          <p:cNvSpPr txBox="1"/>
          <p:nvPr/>
        </p:nvSpPr>
        <p:spPr>
          <a:xfrm>
            <a:off x="2046357" y="1882203"/>
            <a:ext cx="246579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既に環境配慮型商品に</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ポイント付与している場合</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5">
            <a:extLst>
              <a:ext uri="{FF2B5EF4-FFF2-40B4-BE49-F238E27FC236}">
                <a16:creationId xmlns:a16="http://schemas.microsoft.com/office/drawing/2014/main" id="{D804E303-30FF-6BD2-E1FC-3048FA64829F}"/>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19</a:t>
            </a:fld>
            <a:endParaRPr kumimoji="1" lang="ja-JP" altLang="en-US" b="1">
              <a:solidFill>
                <a:schemeClr val="tx1">
                  <a:lumMod val="50000"/>
                  <a:lumOff val="50000"/>
                </a:schemeClr>
              </a:solidFill>
            </a:endParaRPr>
          </a:p>
        </p:txBody>
      </p:sp>
      <p:sp>
        <p:nvSpPr>
          <p:cNvPr id="26" name="コンテンツ プレースホルダー 2">
            <a:extLst>
              <a:ext uri="{FF2B5EF4-FFF2-40B4-BE49-F238E27FC236}">
                <a16:creationId xmlns:a16="http://schemas.microsoft.com/office/drawing/2014/main" id="{A8312A5D-A8BF-4B45-9DE8-CD545F386C42}"/>
              </a:ext>
            </a:extLst>
          </p:cNvPr>
          <p:cNvSpPr txBox="1">
            <a:spLocks/>
          </p:cNvSpPr>
          <p:nvPr/>
        </p:nvSpPr>
        <p:spPr>
          <a:xfrm>
            <a:off x="520062" y="1102279"/>
            <a:ext cx="6994448" cy="326101"/>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a:solidFill>
                  <a:schemeClr val="tx1"/>
                </a:solidFill>
              </a:rPr>
              <a:t>　脱炭素ポイント付与に取組むにあたって、留意事項を記載しています。</a:t>
            </a:r>
            <a:endParaRPr lang="en-US" altLang="ja-JP" sz="1400">
              <a:solidFill>
                <a:schemeClr val="tx1"/>
              </a:solidFill>
            </a:endParaRPr>
          </a:p>
        </p:txBody>
      </p:sp>
      <p:graphicFrame>
        <p:nvGraphicFramePr>
          <p:cNvPr id="29" name="表 28">
            <a:extLst>
              <a:ext uri="{FF2B5EF4-FFF2-40B4-BE49-F238E27FC236}">
                <a16:creationId xmlns:a16="http://schemas.microsoft.com/office/drawing/2014/main" id="{1F0FA75A-BF74-4410-93E5-85811735ECD9}"/>
              </a:ext>
            </a:extLst>
          </p:cNvPr>
          <p:cNvGraphicFramePr>
            <a:graphicFrameLocks noGrp="1"/>
          </p:cNvGraphicFramePr>
          <p:nvPr>
            <p:extLst>
              <p:ext uri="{D42A27DB-BD31-4B8C-83A1-F6EECF244321}">
                <p14:modId xmlns:p14="http://schemas.microsoft.com/office/powerpoint/2010/main" val="1250405737"/>
              </p:ext>
            </p:extLst>
          </p:nvPr>
        </p:nvGraphicFramePr>
        <p:xfrm>
          <a:off x="419890" y="3337154"/>
          <a:ext cx="7254905" cy="4078286"/>
        </p:xfrm>
        <a:graphic>
          <a:graphicData uri="http://schemas.openxmlformats.org/drawingml/2006/table">
            <a:tbl>
              <a:tblPr firstRow="1" bandRow="1">
                <a:tableStyleId>{00A15C55-8517-42AA-B614-E9B94910E393}</a:tableStyleId>
              </a:tblPr>
              <a:tblGrid>
                <a:gridCol w="7254905">
                  <a:extLst>
                    <a:ext uri="{9D8B030D-6E8A-4147-A177-3AD203B41FA5}">
                      <a16:colId xmlns:a16="http://schemas.microsoft.com/office/drawing/2014/main" val="644338386"/>
                    </a:ext>
                  </a:extLst>
                </a:gridCol>
              </a:tblGrid>
              <a:tr h="289624">
                <a:tc>
                  <a:txBody>
                    <a:bodyPr/>
                    <a:lstStyle/>
                    <a:p>
                      <a:pPr algn="l"/>
                      <a:r>
                        <a:rPr lang="en-US" altLang="ja-JP" sz="1400" b="1">
                          <a:solidFill>
                            <a:schemeClr val="bg1"/>
                          </a:solidFill>
                          <a:latin typeface="BIZ UDゴシック" panose="020B0400000000000000" pitchFamily="49" charset="-128"/>
                          <a:ea typeface="BIZ UDゴシック" panose="020B0400000000000000" pitchFamily="49" charset="-128"/>
                        </a:rPr>
                        <a:t>POS</a:t>
                      </a:r>
                      <a:r>
                        <a:rPr lang="ja-JP" altLang="en-US" sz="1400" b="1">
                          <a:solidFill>
                            <a:schemeClr val="bg1"/>
                          </a:solidFill>
                          <a:latin typeface="BIZ UDゴシック" panose="020B0400000000000000" pitchFamily="49" charset="-128"/>
                          <a:ea typeface="BIZ UDゴシック" panose="020B0400000000000000" pitchFamily="49" charset="-128"/>
                        </a:rPr>
                        <a:t>レジの設定について</a:t>
                      </a:r>
                      <a:endParaRPr lang="en-US" altLang="ja-JP" sz="1400" b="1">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3773486">
                <a:tc>
                  <a:txBody>
                    <a:bodyPr/>
                    <a:lstStyle/>
                    <a:p>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脱炭素ポイントを付与するためには、自社の</a:t>
                      </a:r>
                      <a:r>
                        <a:rPr kumimoji="1" lang="en-US" altLang="ja-JP"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レジが、ポイント付与する商品を区別して、追加的なポイント付与が可能であるかを事前に確認する必要があります。</a:t>
                      </a:r>
                      <a:endParaRPr kumimoji="1" lang="en-US" altLang="ja-JP"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一部事業者（スーパー業界）において、</a:t>
                      </a:r>
                      <a:r>
                        <a:rPr kumimoji="1" lang="en-US" altLang="ja-JP"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レジにより、対象商品への追加的なポイント付与の設定が出来ずに、手作業によりポイント付与を行ったケースがありました。</a:t>
                      </a:r>
                      <a:endParaRPr kumimoji="1" lang="en-US" altLang="ja-JP"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既存の</a:t>
                      </a:r>
                      <a:r>
                        <a:rPr kumimoji="1" lang="en-US" altLang="ja-JP"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レジで対応できない場合や現在運用しているポイントシステムが紙製のスタンプカードの場合などは、</a:t>
                      </a:r>
                      <a:r>
                        <a:rPr kumimoji="1" lang="en-US" altLang="ja-JP"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レジ以外によるポイント付与の方法を考えましょう。</a:t>
                      </a:r>
                      <a:br>
                        <a:rPr kumimoji="1" lang="ja-JP" altLang="en-US"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endParaRPr kumimoji="1" lang="en-US" altLang="ja-JP"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pic>
        <p:nvPicPr>
          <p:cNvPr id="31" name="図 30" descr="抽象, 挿絵, らくがき が含まれている画像&#10;&#10;自動的に生成された説明">
            <a:extLst>
              <a:ext uri="{FF2B5EF4-FFF2-40B4-BE49-F238E27FC236}">
                <a16:creationId xmlns:a16="http://schemas.microsoft.com/office/drawing/2014/main" id="{71892B72-98DB-4D9E-BE88-E43111FC2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992" y="4562021"/>
            <a:ext cx="2367406" cy="1706155"/>
          </a:xfrm>
          <a:prstGeom prst="rect">
            <a:avLst/>
          </a:prstGeom>
        </p:spPr>
      </p:pic>
      <p:graphicFrame>
        <p:nvGraphicFramePr>
          <p:cNvPr id="14" name="表 13">
            <a:extLst>
              <a:ext uri="{FF2B5EF4-FFF2-40B4-BE49-F238E27FC236}">
                <a16:creationId xmlns:a16="http://schemas.microsoft.com/office/drawing/2014/main" id="{89759A48-D808-4F03-A015-552FCE828D5B}"/>
              </a:ext>
            </a:extLst>
          </p:cNvPr>
          <p:cNvGraphicFramePr>
            <a:graphicFrameLocks noGrp="1"/>
          </p:cNvGraphicFramePr>
          <p:nvPr>
            <p:extLst>
              <p:ext uri="{D42A27DB-BD31-4B8C-83A1-F6EECF244321}">
                <p14:modId xmlns:p14="http://schemas.microsoft.com/office/powerpoint/2010/main" val="4099555392"/>
              </p:ext>
            </p:extLst>
          </p:nvPr>
        </p:nvGraphicFramePr>
        <p:xfrm>
          <a:off x="419891" y="1569430"/>
          <a:ext cx="7254904" cy="1528756"/>
        </p:xfrm>
        <a:graphic>
          <a:graphicData uri="http://schemas.openxmlformats.org/drawingml/2006/table">
            <a:tbl>
              <a:tblPr firstRow="1" bandRow="1">
                <a:tableStyleId>{00A15C55-8517-42AA-B614-E9B94910E393}</a:tableStyleId>
              </a:tblPr>
              <a:tblGrid>
                <a:gridCol w="7254904">
                  <a:extLst>
                    <a:ext uri="{9D8B030D-6E8A-4147-A177-3AD203B41FA5}">
                      <a16:colId xmlns:a16="http://schemas.microsoft.com/office/drawing/2014/main" val="644338386"/>
                    </a:ext>
                  </a:extLst>
                </a:gridCol>
              </a:tblGrid>
              <a:tr h="3344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既に環境配慮型商品にポイント付与している場合について</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1194328">
                <a:tc>
                  <a:txBody>
                    <a:bodyPr/>
                    <a:lstStyle/>
                    <a:p>
                      <a:pPr algn="l">
                        <a:lnSpc>
                          <a:spcPts val="1600"/>
                        </a:lnSpc>
                      </a:pPr>
                      <a:r>
                        <a:rPr lang="ja-JP" altLang="en-US" sz="1400">
                          <a:solidFill>
                            <a:schemeClr val="tx1">
                              <a:lumMod val="75000"/>
                              <a:lumOff val="25000"/>
                            </a:schemeClr>
                          </a:solidFill>
                          <a:latin typeface="BIZ UDゴシック" panose="020B0400000000000000" pitchFamily="49" charset="-128"/>
                          <a:ea typeface="BIZ UDゴシック" panose="020B0400000000000000" pitchFamily="49" charset="-128"/>
                        </a:rPr>
                        <a:t>　既に、自社で環境配慮型商品・サービスに対してポイント付与している場合は、脱炭素ポイントの趣旨に合致しているものと考えられます。</a:t>
                      </a:r>
                      <a:endParaRPr lang="en-US" altLang="ja-JP" sz="140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l">
                        <a:lnSpc>
                          <a:spcPts val="1600"/>
                        </a:lnSpc>
                      </a:pPr>
                      <a:r>
                        <a:rPr lang="ja-JP" altLang="en-US" sz="1400">
                          <a:solidFill>
                            <a:schemeClr val="tx1">
                              <a:lumMod val="75000"/>
                              <a:lumOff val="25000"/>
                            </a:schemeClr>
                          </a:solidFill>
                          <a:latin typeface="BIZ UDゴシック" panose="020B0400000000000000" pitchFamily="49" charset="-128"/>
                          <a:ea typeface="BIZ UDゴシック" panose="020B0400000000000000" pitchFamily="49" charset="-128"/>
                        </a:rPr>
                        <a:t>　脱炭素ポイント制度推進プラットフォームに参画いただくことで、ポイント名称やロゴマークの使用が可能となります。大阪府や趣旨に賛同する事業者とともに、取組みをはじめてみませんか。</a:t>
                      </a:r>
                      <a:r>
                        <a:rPr kumimoji="1" lang="ja-JP" altLang="en-US" sz="14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sp>
        <p:nvSpPr>
          <p:cNvPr id="16" name="楕円 15">
            <a:extLst>
              <a:ext uri="{FF2B5EF4-FFF2-40B4-BE49-F238E27FC236}">
                <a16:creationId xmlns:a16="http://schemas.microsoft.com/office/drawing/2014/main" id="{1D96D737-AFE1-4F96-AD5D-8EE804F9C36F}"/>
              </a:ext>
            </a:extLst>
          </p:cNvPr>
          <p:cNvSpPr/>
          <p:nvPr/>
        </p:nvSpPr>
        <p:spPr>
          <a:xfrm>
            <a:off x="8527551" y="1882343"/>
            <a:ext cx="1613042" cy="1499797"/>
          </a:xfrm>
          <a:prstGeom prst="ellipse">
            <a:avLst/>
          </a:prstGeom>
          <a:solidFill>
            <a:srgbClr val="D5EFFB"/>
          </a:solidFill>
          <a:ln>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3C07F6E2-F862-4D66-9619-6B807D433A70}"/>
              </a:ext>
            </a:extLst>
          </p:cNvPr>
          <p:cNvPicPr>
            <a:picLocks noChangeAspect="1"/>
          </p:cNvPicPr>
          <p:nvPr/>
        </p:nvPicPr>
        <p:blipFill rotWithShape="1">
          <a:blip r:embed="rId3"/>
          <a:srcRect r="-5142" b="9804"/>
          <a:stretch/>
        </p:blipFill>
        <p:spPr>
          <a:xfrm>
            <a:off x="7860326" y="1428380"/>
            <a:ext cx="667225" cy="2135933"/>
          </a:xfrm>
          <a:prstGeom prst="rect">
            <a:avLst/>
          </a:prstGeom>
        </p:spPr>
      </p:pic>
      <p:pic>
        <p:nvPicPr>
          <p:cNvPr id="19" name="図 18" descr="スロットマシン が含まれている画像&#10;&#10;自動的に生成された説明">
            <a:extLst>
              <a:ext uri="{FF2B5EF4-FFF2-40B4-BE49-F238E27FC236}">
                <a16:creationId xmlns:a16="http://schemas.microsoft.com/office/drawing/2014/main" id="{C6248F32-D1C3-4AAB-A756-BF60DBE73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1694" y="2051795"/>
            <a:ext cx="942025" cy="1118008"/>
          </a:xfrm>
          <a:prstGeom prst="rect">
            <a:avLst/>
          </a:prstGeom>
        </p:spPr>
      </p:pic>
      <p:pic>
        <p:nvPicPr>
          <p:cNvPr id="22" name="図 21" descr="ロゴ&#10;&#10;低い精度で自動的に生成された説明">
            <a:extLst>
              <a:ext uri="{FF2B5EF4-FFF2-40B4-BE49-F238E27FC236}">
                <a16:creationId xmlns:a16="http://schemas.microsoft.com/office/drawing/2014/main" id="{CBA1D9BA-24F5-4529-A141-6E9561FEB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8337" y="1268069"/>
            <a:ext cx="695646" cy="734987"/>
          </a:xfrm>
          <a:prstGeom prst="rect">
            <a:avLst/>
          </a:prstGeom>
        </p:spPr>
      </p:pic>
      <p:sp>
        <p:nvSpPr>
          <p:cNvPr id="15" name="テキスト ボックス 14">
            <a:extLst>
              <a:ext uri="{FF2B5EF4-FFF2-40B4-BE49-F238E27FC236}">
                <a16:creationId xmlns:a16="http://schemas.microsoft.com/office/drawing/2014/main" id="{20D42015-65B3-4843-BA4F-5A8539157D83}"/>
              </a:ext>
            </a:extLst>
          </p:cNvPr>
          <p:cNvSpPr txBox="1"/>
          <p:nvPr/>
        </p:nvSpPr>
        <p:spPr>
          <a:xfrm>
            <a:off x="649268" y="5279346"/>
            <a:ext cx="1305258" cy="307777"/>
          </a:xfrm>
          <a:prstGeom prst="rect">
            <a:avLst/>
          </a:prstGeom>
          <a:noFill/>
        </p:spPr>
        <p:txBody>
          <a:bodyPr wrap="square">
            <a:spAutoFit/>
          </a:bodyPr>
          <a:lstStyle/>
          <a:p>
            <a:r>
              <a:rPr lang="ja-JP" altLang="en-US" sz="1400" b="1" i="0">
                <a:solidFill>
                  <a:srgbClr val="00B0F0"/>
                </a:solidFill>
                <a:effectLst/>
                <a:latin typeface="BIZ UDゴシック" panose="020B0400000000000000" pitchFamily="49" charset="-128"/>
                <a:ea typeface="BIZ UDゴシック" panose="020B0400000000000000" pitchFamily="49" charset="-128"/>
              </a:rPr>
              <a:t>方法例その１　</a:t>
            </a:r>
            <a:endParaRPr lang="ja-JP" altLang="en-US" sz="1400">
              <a:solidFill>
                <a:srgbClr val="00B0F0"/>
              </a:solidFill>
            </a:endParaRPr>
          </a:p>
        </p:txBody>
      </p:sp>
      <p:sp>
        <p:nvSpPr>
          <p:cNvPr id="18" name="テキスト ボックス 17">
            <a:extLst>
              <a:ext uri="{FF2B5EF4-FFF2-40B4-BE49-F238E27FC236}">
                <a16:creationId xmlns:a16="http://schemas.microsoft.com/office/drawing/2014/main" id="{6B7707FB-BF41-4CC5-8BEA-4BCE4B1080C5}"/>
              </a:ext>
            </a:extLst>
          </p:cNvPr>
          <p:cNvSpPr txBox="1"/>
          <p:nvPr/>
        </p:nvSpPr>
        <p:spPr>
          <a:xfrm>
            <a:off x="1871402" y="5259837"/>
            <a:ext cx="3995141" cy="307777"/>
          </a:xfrm>
          <a:prstGeom prst="rect">
            <a:avLst/>
          </a:prstGeom>
          <a:solidFill>
            <a:srgbClr val="D5EFFB"/>
          </a:solidFill>
        </p:spPr>
        <p:txBody>
          <a:bodyPr wrap="square">
            <a:spAutoFit/>
          </a:bodyPr>
          <a:lstStyle/>
          <a:p>
            <a:r>
              <a:rPr lang="ja-JP" altLang="en-US" sz="1400" b="1" i="0">
                <a:solidFill>
                  <a:schemeClr val="tx1">
                    <a:lumMod val="65000"/>
                    <a:lumOff val="35000"/>
                  </a:schemeClr>
                </a:solidFill>
                <a:effectLst/>
                <a:latin typeface="BIZ UDゴシック" panose="020B0400000000000000" pitchFamily="49" charset="-128"/>
                <a:ea typeface="BIZ UDゴシック" panose="020B0400000000000000" pitchFamily="49" charset="-128"/>
              </a:rPr>
              <a:t>ポイント付与</a:t>
            </a:r>
            <a:r>
              <a:rPr lang="ja-JP" altLang="en-US" sz="1400" b="1">
                <a:solidFill>
                  <a:schemeClr val="tx1">
                    <a:lumMod val="65000"/>
                    <a:lumOff val="35000"/>
                  </a:schemeClr>
                </a:solidFill>
                <a:latin typeface="BIZ UDゴシック" panose="020B0400000000000000" pitchFamily="49" charset="-128"/>
                <a:ea typeface="BIZ UDゴシック" panose="020B0400000000000000" pitchFamily="49" charset="-128"/>
              </a:rPr>
              <a:t>分の金券・</a:t>
            </a:r>
            <a:r>
              <a:rPr lang="ja-JP" altLang="ja-JP" sz="1400" b="1" i="0">
                <a:solidFill>
                  <a:schemeClr val="tx1">
                    <a:lumMod val="65000"/>
                    <a:lumOff val="35000"/>
                  </a:schemeClr>
                </a:solidFill>
                <a:effectLst/>
                <a:latin typeface="BIZ UDゴシック" panose="020B0400000000000000" pitchFamily="49" charset="-128"/>
                <a:ea typeface="BIZ UDゴシック" panose="020B0400000000000000" pitchFamily="49" charset="-128"/>
              </a:rPr>
              <a:t>クーポン券</a:t>
            </a:r>
            <a:r>
              <a:rPr lang="ja-JP" altLang="en-US" sz="1400" b="1" i="0">
                <a:solidFill>
                  <a:schemeClr val="tx1">
                    <a:lumMod val="65000"/>
                    <a:lumOff val="35000"/>
                  </a:schemeClr>
                </a:solidFill>
                <a:effectLst/>
                <a:latin typeface="BIZ UDゴシック" panose="020B0400000000000000" pitchFamily="49" charset="-128"/>
                <a:ea typeface="BIZ UDゴシック" panose="020B0400000000000000" pitchFamily="49" charset="-128"/>
              </a:rPr>
              <a:t>を発行する</a:t>
            </a:r>
            <a:endParaRPr lang="en-US" altLang="ja-JP" sz="1400" b="1" i="0">
              <a:solidFill>
                <a:schemeClr val="tx1">
                  <a:lumMod val="65000"/>
                  <a:lumOff val="35000"/>
                </a:schemeClr>
              </a:solidFill>
              <a:effectLst/>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95409130-8CE3-4586-8A73-97767AB608E0}"/>
              </a:ext>
            </a:extLst>
          </p:cNvPr>
          <p:cNvSpPr txBox="1"/>
          <p:nvPr/>
        </p:nvSpPr>
        <p:spPr>
          <a:xfrm>
            <a:off x="1820030" y="5544614"/>
            <a:ext cx="5803392" cy="523220"/>
          </a:xfrm>
          <a:prstGeom prst="rect">
            <a:avLst/>
          </a:prstGeom>
          <a:noFill/>
        </p:spPr>
        <p:txBody>
          <a:bodyPr wrap="square">
            <a:spAutoFit/>
          </a:bodyPr>
          <a:lstStyle/>
          <a:p>
            <a:r>
              <a:rPr lang="ja-JP" altLang="en-US" sz="1400">
                <a:solidFill>
                  <a:schemeClr val="tx1">
                    <a:lumMod val="75000"/>
                    <a:lumOff val="25000"/>
                  </a:schemeClr>
                </a:solidFill>
                <a:latin typeface="BIZ UDゴシック" panose="020B0400000000000000" pitchFamily="49" charset="-128"/>
                <a:ea typeface="BIZ UDゴシック" panose="020B0400000000000000" pitchFamily="49" charset="-128"/>
              </a:rPr>
              <a:t>追加的なポイント付与分を、金券やクーポン券として発行して利用してもらう方法が考えられます。</a:t>
            </a:r>
          </a:p>
        </p:txBody>
      </p:sp>
      <p:sp>
        <p:nvSpPr>
          <p:cNvPr id="23" name="テキスト ボックス 22">
            <a:extLst>
              <a:ext uri="{FF2B5EF4-FFF2-40B4-BE49-F238E27FC236}">
                <a16:creationId xmlns:a16="http://schemas.microsoft.com/office/drawing/2014/main" id="{203A7DBA-3EA5-4F06-930A-C0D09146945F}"/>
              </a:ext>
            </a:extLst>
          </p:cNvPr>
          <p:cNvSpPr txBox="1"/>
          <p:nvPr/>
        </p:nvSpPr>
        <p:spPr>
          <a:xfrm>
            <a:off x="649268" y="6113769"/>
            <a:ext cx="1305258" cy="307777"/>
          </a:xfrm>
          <a:prstGeom prst="rect">
            <a:avLst/>
          </a:prstGeom>
          <a:noFill/>
        </p:spPr>
        <p:txBody>
          <a:bodyPr wrap="square">
            <a:spAutoFit/>
          </a:bodyPr>
          <a:lstStyle/>
          <a:p>
            <a:r>
              <a:rPr lang="ja-JP" altLang="en-US" sz="1400" b="1" i="0">
                <a:solidFill>
                  <a:srgbClr val="00B0F0"/>
                </a:solidFill>
                <a:effectLst/>
                <a:latin typeface="BIZ UDゴシック" panose="020B0400000000000000" pitchFamily="49" charset="-128"/>
                <a:ea typeface="BIZ UDゴシック" panose="020B0400000000000000" pitchFamily="49" charset="-128"/>
              </a:rPr>
              <a:t>方法例その２</a:t>
            </a:r>
            <a:endParaRPr lang="ja-JP" altLang="en-US" sz="1400">
              <a:solidFill>
                <a:srgbClr val="00B0F0"/>
              </a:solidFill>
            </a:endParaRPr>
          </a:p>
        </p:txBody>
      </p:sp>
      <p:sp>
        <p:nvSpPr>
          <p:cNvPr id="24" name="テキスト ボックス 23">
            <a:extLst>
              <a:ext uri="{FF2B5EF4-FFF2-40B4-BE49-F238E27FC236}">
                <a16:creationId xmlns:a16="http://schemas.microsoft.com/office/drawing/2014/main" id="{B3423273-533D-4BBC-B440-0B42AFC1C230}"/>
              </a:ext>
            </a:extLst>
          </p:cNvPr>
          <p:cNvSpPr txBox="1"/>
          <p:nvPr/>
        </p:nvSpPr>
        <p:spPr>
          <a:xfrm>
            <a:off x="1871403" y="6113769"/>
            <a:ext cx="3080741" cy="307777"/>
          </a:xfrm>
          <a:prstGeom prst="rect">
            <a:avLst/>
          </a:prstGeom>
          <a:solidFill>
            <a:srgbClr val="D5EFFB"/>
          </a:solidFill>
        </p:spPr>
        <p:txBody>
          <a:bodyPr wrap="square">
            <a:spAutoFit/>
          </a:bodyPr>
          <a:lstStyle/>
          <a:p>
            <a:r>
              <a:rPr lang="ja-JP" altLang="en-US" sz="1400" b="1">
                <a:solidFill>
                  <a:schemeClr val="tx1">
                    <a:lumMod val="65000"/>
                    <a:lumOff val="35000"/>
                  </a:schemeClr>
                </a:solidFill>
                <a:latin typeface="BIZ UDゴシック" panose="020B0400000000000000" pitchFamily="49" charset="-128"/>
                <a:ea typeface="BIZ UDゴシック" panose="020B0400000000000000" pitchFamily="49" charset="-128"/>
              </a:rPr>
              <a:t>スタンプカードにポイント分を押す</a:t>
            </a:r>
          </a:p>
        </p:txBody>
      </p:sp>
      <p:sp>
        <p:nvSpPr>
          <p:cNvPr id="25" name="テキスト ボックス 24">
            <a:extLst>
              <a:ext uri="{FF2B5EF4-FFF2-40B4-BE49-F238E27FC236}">
                <a16:creationId xmlns:a16="http://schemas.microsoft.com/office/drawing/2014/main" id="{51A56C69-99AE-46E0-B82C-EB6ADADEDAB4}"/>
              </a:ext>
            </a:extLst>
          </p:cNvPr>
          <p:cNvSpPr txBox="1"/>
          <p:nvPr/>
        </p:nvSpPr>
        <p:spPr>
          <a:xfrm>
            <a:off x="1820030" y="6471791"/>
            <a:ext cx="5803392" cy="523220"/>
          </a:xfrm>
          <a:prstGeom prst="rect">
            <a:avLst/>
          </a:prstGeom>
          <a:noFill/>
        </p:spPr>
        <p:txBody>
          <a:bodyPr wrap="square">
            <a:spAutoFit/>
          </a:bodyPr>
          <a:lstStyle/>
          <a:p>
            <a:r>
              <a:rPr lang="ja-JP" altLang="en-US" sz="1400">
                <a:solidFill>
                  <a:schemeClr val="tx1">
                    <a:lumMod val="75000"/>
                    <a:lumOff val="25000"/>
                  </a:schemeClr>
                </a:solidFill>
                <a:latin typeface="BIZ UDゴシック" panose="020B0400000000000000" pitchFamily="49" charset="-128"/>
                <a:ea typeface="BIZ UDゴシック" panose="020B0400000000000000" pitchFamily="49" charset="-128"/>
              </a:rPr>
              <a:t>（現在運用している）紙製のスタンプカードを活用し、追加的なポイント付与分を、スタンプとして押印し、対応する方法が考えられます。</a:t>
            </a:r>
            <a:endParaRPr lang="en-US" altLang="ja-JP" sz="14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86D9477-BAEA-42D1-9427-40BE57AB7074}"/>
              </a:ext>
            </a:extLst>
          </p:cNvPr>
          <p:cNvSpPr txBox="1"/>
          <p:nvPr/>
        </p:nvSpPr>
        <p:spPr>
          <a:xfrm>
            <a:off x="543588" y="7071764"/>
            <a:ext cx="6650767" cy="276999"/>
          </a:xfrm>
          <a:prstGeom prst="rect">
            <a:avLst/>
          </a:prstGeom>
          <a:noFill/>
        </p:spPr>
        <p:txBody>
          <a:bodyPr wrap="square">
            <a:spAutoFit/>
          </a:bodyPr>
          <a:lstStyle/>
          <a:p>
            <a:pPr algn="just"/>
            <a: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具体的な事例は、第３部の株式会社ルビー（クリーニングルビー）の事例をご覧ください。</a:t>
            </a:r>
          </a:p>
        </p:txBody>
      </p:sp>
    </p:spTree>
    <p:extLst>
      <p:ext uri="{BB962C8B-B14F-4D97-AF65-F5344CB8AC3E}">
        <p14:creationId xmlns:p14="http://schemas.microsoft.com/office/powerpoint/2010/main" val="53036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5E4593-87FE-F950-D22F-E5515BC7D2EE}"/>
              </a:ext>
            </a:extLst>
          </p:cNvPr>
          <p:cNvSpPr txBox="1"/>
          <p:nvPr/>
        </p:nvSpPr>
        <p:spPr>
          <a:xfrm>
            <a:off x="1213388" y="1784603"/>
            <a:ext cx="8012623" cy="2705421"/>
          </a:xfrm>
          <a:prstGeom prst="rect">
            <a:avLst/>
          </a:prstGeom>
          <a:noFill/>
        </p:spPr>
        <p:txBody>
          <a:bodyPr wrap="square">
            <a:spAutoFit/>
          </a:bodyPr>
          <a:lstStyle/>
          <a:p>
            <a:pPr algn="ctr">
              <a:lnSpc>
                <a:spcPct val="150000"/>
              </a:lnSpc>
            </a:pPr>
            <a:r>
              <a:rPr lang="ja-JP" altLang="ja-JP" sz="4000" b="1" kern="100">
                <a:effectLst/>
                <a:latin typeface="BIZ UDゴシック" panose="020B0400000000000000" pitchFamily="49" charset="-128"/>
                <a:ea typeface="BIZ UDゴシック" panose="020B0400000000000000" pitchFamily="49" charset="-128"/>
              </a:rPr>
              <a:t>第３部</a:t>
            </a:r>
            <a:endParaRPr lang="en-US" altLang="ja-JP" sz="4000" b="1" kern="100">
              <a:effectLst/>
              <a:latin typeface="BIZ UDゴシック" panose="020B0400000000000000" pitchFamily="49" charset="-128"/>
              <a:ea typeface="BIZ UDゴシック" panose="020B0400000000000000" pitchFamily="49" charset="-128"/>
            </a:endParaRPr>
          </a:p>
          <a:p>
            <a:pPr algn="ctr">
              <a:lnSpc>
                <a:spcPct val="150000"/>
              </a:lnSpc>
            </a:pPr>
            <a:r>
              <a:rPr lang="ja-JP" altLang="ja-JP" sz="4000" b="1" kern="100">
                <a:effectLst/>
                <a:latin typeface="BIZ UDゴシック" panose="020B0400000000000000" pitchFamily="49" charset="-128"/>
                <a:ea typeface="BIZ UDゴシック" panose="020B0400000000000000" pitchFamily="49" charset="-128"/>
              </a:rPr>
              <a:t>脱炭素ポイント付与の実施事業者の事例紹介</a:t>
            </a:r>
          </a:p>
        </p:txBody>
      </p:sp>
      <p:sp>
        <p:nvSpPr>
          <p:cNvPr id="2" name="スライド番号プレースホルダー 5">
            <a:extLst>
              <a:ext uri="{FF2B5EF4-FFF2-40B4-BE49-F238E27FC236}">
                <a16:creationId xmlns:a16="http://schemas.microsoft.com/office/drawing/2014/main" id="{54C0D855-4330-788C-2105-8E72618F580C}"/>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20</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3285065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ja-JP" altLang="en-US" dirty="0"/>
              <a:t>株式会社アーバンリサーチ</a:t>
            </a:r>
            <a:r>
              <a:rPr kumimoji="1" lang="ja-JP" altLang="en-US" sz="1400" b="1" i="0" u="none" strike="noStrike" kern="1200" cap="none" spc="3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（令和４・５年度事業者）</a:t>
            </a:r>
            <a:endParaRPr lang="ja-JP" altLang="en-US" dirty="0"/>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2148234"/>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lang="ja-JP" altLang="en-US" sz="1000" b="1" dirty="0">
                <a:solidFill>
                  <a:srgbClr val="0070C0"/>
                </a:solidFill>
                <a:latin typeface="BIZ UDゴシック" panose="020B0400000000000000" pitchFamily="49" charset="-128"/>
                <a:ea typeface="BIZ UDゴシック" panose="020B0400000000000000" pitchFamily="49" charset="-128"/>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5426243" y="5958052"/>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379" y="4622761"/>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320659" y="2148234"/>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1223412"/>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大阪市西区京町堀</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1-6-4</a:t>
            </a:r>
          </a:p>
          <a:p>
            <a:pPr marL="114300" indent="-114300" algn="l"/>
            <a:r>
              <a:rPr lang="ja-JP" altLang="en-US"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アーバンリサーチビル</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10F</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メンズ・レディースウェアな</a:t>
            </a:r>
            <a:endParaRPr lang="en-US"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en-US" sz="105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どの企画・販売・製造等</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1989</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約</a:t>
            </a:r>
            <a:r>
              <a:rPr lang="en-US"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1,500</a:t>
            </a:r>
            <a:r>
              <a:rPr lang="ja-JP" altLang="en-US"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名</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359722" y="2417676"/>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1" y="2407019"/>
            <a:ext cx="4618619" cy="2182392"/>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en-US" altLang="ja-JP" sz="1200" kern="100" dirty="0" err="1">
                <a:latin typeface="BIZ UDゴシック" panose="020B0400000000000000" pitchFamily="49" charset="-128"/>
                <a:ea typeface="BIZ UDゴシック" panose="020B0400000000000000" pitchFamily="49" charset="-128"/>
                <a:cs typeface="Times New Roman" panose="02020603050405020304" pitchFamily="18" charset="0"/>
              </a:rPr>
              <a:t>commpost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（廃棄衣料をアップサイクルした製品）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多種多様な取扱い商品</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のうち、自社のサステナブルマテリアル・プロダクトブランドであり、廃棄材料を再使用することで、新品の材料から製造する場合に比べて製品製造に必要なエネルギーを削減できる商品を選定。</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大阪府内 対象商品取扱</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14</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販売額の</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％（１ポイント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１円）</a:t>
            </a:r>
            <a:endParaRPr lang="ja-JP" altLang="en-US" sz="1200" dirty="0">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85237B9C-AF40-1897-0029-1351F3822F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60733" y="5608485"/>
            <a:ext cx="1858971" cy="1334467"/>
          </a:xfrm>
          <a:prstGeom prst="rect">
            <a:avLst/>
          </a:prstGeom>
        </p:spPr>
      </p:pic>
      <p:sp>
        <p:nvSpPr>
          <p:cNvPr id="10" name="テキスト ボックス 9">
            <a:extLst>
              <a:ext uri="{FF2B5EF4-FFF2-40B4-BE49-F238E27FC236}">
                <a16:creationId xmlns:a16="http://schemas.microsoft.com/office/drawing/2014/main" id="{9CC1B827-DF8F-AB2B-F01E-DFEE75E3E047}"/>
              </a:ext>
            </a:extLst>
          </p:cNvPr>
          <p:cNvSpPr txBox="1"/>
          <p:nvPr/>
        </p:nvSpPr>
        <p:spPr>
          <a:xfrm>
            <a:off x="523063" y="1128655"/>
            <a:ext cx="6304163" cy="102823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「伝統は革新の連続」という考えのもと、ファッションとライフスタイルを提案するショップを全国に多数展開。</a:t>
            </a: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アパレル企業の視点から、</a:t>
            </a:r>
            <a:r>
              <a:rPr lang="en-US" altLang="ja-JP" sz="1200" kern="100" spc="-30">
                <a:latin typeface="BIZ UDゴシック" panose="020B0400000000000000" pitchFamily="49" charset="-128"/>
                <a:ea typeface="BIZ UDゴシック" panose="020B0400000000000000" pitchFamily="49" charset="-128"/>
                <a:cs typeface="Times New Roman" panose="02020603050405020304" pitchFamily="18" charset="0"/>
              </a:rPr>
              <a:t>Clothing Innovation</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（衣料資源の有効活用）、</a:t>
            </a:r>
            <a:r>
              <a:rPr lang="en-US" altLang="ja-JP" sz="1200" kern="100" spc="-30">
                <a:latin typeface="BIZ UDゴシック" panose="020B0400000000000000" pitchFamily="49" charset="-128"/>
                <a:ea typeface="BIZ UDゴシック" panose="020B0400000000000000" pitchFamily="49" charset="-128"/>
                <a:cs typeface="Times New Roman" panose="02020603050405020304" pitchFamily="18" charset="0"/>
              </a:rPr>
              <a:t>Clean Earth</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（地球環境負荷の軽減）、</a:t>
            </a:r>
            <a:r>
              <a:rPr lang="en-US" altLang="ja-JP" sz="1200" kern="100" spc="-30">
                <a:latin typeface="BIZ UDゴシック" panose="020B0400000000000000" pitchFamily="49" charset="-128"/>
                <a:ea typeface="BIZ UDゴシック" panose="020B0400000000000000" pitchFamily="49" charset="-128"/>
                <a:cs typeface="Times New Roman" panose="02020603050405020304" pitchFamily="18" charset="0"/>
              </a:rPr>
              <a:t>Community Building</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（コミュニティの形成）の３つのテーマを中心に</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SDGs</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への取組みを推進。</a:t>
            </a:r>
          </a:p>
        </p:txBody>
      </p:sp>
      <p:sp>
        <p:nvSpPr>
          <p:cNvPr id="14" name="スライド番号プレースホルダー 5">
            <a:extLst>
              <a:ext uri="{FF2B5EF4-FFF2-40B4-BE49-F238E27FC236}">
                <a16:creationId xmlns:a16="http://schemas.microsoft.com/office/drawing/2014/main" id="{94CA6C93-6BC2-2246-B128-00BFAB323140}"/>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21</a:t>
            </a:fld>
            <a:endParaRPr kumimoji="1" lang="ja-JP" altLang="en-US" b="1">
              <a:solidFill>
                <a:schemeClr val="tx1">
                  <a:lumMod val="50000"/>
                  <a:lumOff val="50000"/>
                </a:schemeClr>
              </a:solidFill>
            </a:endParaRPr>
          </a:p>
        </p:txBody>
      </p:sp>
      <p:sp>
        <p:nvSpPr>
          <p:cNvPr id="16" name="テキスト ボックス 15">
            <a:extLst>
              <a:ext uri="{FF2B5EF4-FFF2-40B4-BE49-F238E27FC236}">
                <a16:creationId xmlns:a16="http://schemas.microsoft.com/office/drawing/2014/main" id="{B4F0BBD3-768F-5F49-9B8B-2ABFBB610577}"/>
              </a:ext>
            </a:extLst>
          </p:cNvPr>
          <p:cNvSpPr txBox="1"/>
          <p:nvPr/>
        </p:nvSpPr>
        <p:spPr>
          <a:xfrm>
            <a:off x="5680345" y="5524461"/>
            <a:ext cx="3932578" cy="400110"/>
          </a:xfrm>
          <a:prstGeom prst="rect">
            <a:avLst/>
          </a:prstGeom>
          <a:noFill/>
        </p:spPr>
        <p:txBody>
          <a:bodyPr wrap="square" rtlCol="0">
            <a:spAutoFit/>
          </a:bodyPr>
          <a:lstStyle/>
          <a:p>
            <a:pPr algn="just"/>
            <a:r>
              <a:rPr lang="en-US" altLang="ja-JP" sz="1000"/>
              <a:t>※</a:t>
            </a:r>
            <a:r>
              <a:rPr lang="ja-JP" altLang="en-US" sz="1000"/>
              <a:t>ポイント期間と前年同期間の両方で</a:t>
            </a:r>
            <a:r>
              <a:rPr lang="en-US" altLang="ja-JP" sz="1000" err="1"/>
              <a:t>commpost</a:t>
            </a:r>
            <a:r>
              <a:rPr lang="ja-JP" altLang="en-US" sz="1000"/>
              <a:t>の取り扱いがある</a:t>
            </a:r>
            <a:r>
              <a:rPr lang="en-US" altLang="ja-JP" sz="1000"/>
              <a:t>URBAN RESEARCH Store</a:t>
            </a:r>
            <a:r>
              <a:rPr lang="ja-JP" altLang="en-US" sz="1000"/>
              <a:t>ブランドの店舗で比較</a:t>
            </a:r>
            <a:endParaRPr lang="en-US" altLang="ja-JP" sz="1000"/>
          </a:p>
        </p:txBody>
      </p:sp>
      <p:sp>
        <p:nvSpPr>
          <p:cNvPr id="23" name="テキスト ボックス 22">
            <a:extLst>
              <a:ext uri="{FF2B5EF4-FFF2-40B4-BE49-F238E27FC236}">
                <a16:creationId xmlns:a16="http://schemas.microsoft.com/office/drawing/2014/main" id="{657AF8DF-08EC-2BA3-B2FC-2DEEA71C08F9}"/>
              </a:ext>
            </a:extLst>
          </p:cNvPr>
          <p:cNvSpPr txBox="1"/>
          <p:nvPr/>
        </p:nvSpPr>
        <p:spPr>
          <a:xfrm>
            <a:off x="5365821" y="3915639"/>
            <a:ext cx="1680548" cy="1569660"/>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・比較可能な店舗で販売点数を比較すると、ポイント付与対象店舗で</a:t>
            </a:r>
            <a:r>
              <a:rPr lang="en-US" altLang="ja-JP" sz="1200" dirty="0">
                <a:latin typeface="BIZ UDゴシック" panose="020B0400000000000000" pitchFamily="49" charset="-128"/>
                <a:ea typeface="BIZ UDゴシック" panose="020B0400000000000000" pitchFamily="49" charset="-128"/>
              </a:rPr>
              <a:t>20%</a:t>
            </a:r>
            <a:r>
              <a:rPr lang="ja-JP" altLang="en-US" sz="1200" dirty="0">
                <a:latin typeface="BIZ UDゴシック" panose="020B0400000000000000" pitchFamily="49" charset="-128"/>
                <a:ea typeface="BIZ UDゴシック" panose="020B0400000000000000" pitchFamily="49" charset="-128"/>
              </a:rPr>
              <a:t>増加、ポイントを付与しない店舗の</a:t>
            </a:r>
            <a:r>
              <a:rPr lang="en-US" altLang="ja-JP" sz="1200" dirty="0">
                <a:latin typeface="BIZ UDゴシック" panose="020B0400000000000000" pitchFamily="49" charset="-128"/>
                <a:ea typeface="BIZ UDゴシック" panose="020B0400000000000000" pitchFamily="49" charset="-128"/>
              </a:rPr>
              <a:t>16%</a:t>
            </a:r>
            <a:r>
              <a:rPr lang="ja-JP" altLang="en-US" sz="1200" dirty="0">
                <a:latin typeface="BIZ UDゴシック" panose="020B0400000000000000" pitchFamily="49" charset="-128"/>
                <a:ea typeface="BIZ UDゴシック" panose="020B0400000000000000" pitchFamily="49" charset="-128"/>
              </a:rPr>
              <a:t>増加よりも</a:t>
            </a:r>
            <a:r>
              <a:rPr lang="en-US" altLang="ja-JP" sz="1200" dirty="0">
                <a:latin typeface="BIZ UDゴシック" panose="020B0400000000000000" pitchFamily="49" charset="-128"/>
                <a:ea typeface="BIZ UDゴシック" panose="020B0400000000000000" pitchFamily="49" charset="-128"/>
              </a:rPr>
              <a:t>4</a:t>
            </a:r>
            <a:r>
              <a:rPr lang="ja-JP" altLang="en-US" sz="1200" dirty="0">
                <a:latin typeface="BIZ UDゴシック" panose="020B0400000000000000" pitchFamily="49" charset="-128"/>
                <a:ea typeface="BIZ UDゴシック" panose="020B0400000000000000" pitchFamily="49" charset="-128"/>
              </a:rPr>
              <a:t>ポイント伸びていた</a:t>
            </a:r>
            <a:endParaRPr lang="ja-JP" altLang="en-US" sz="1200" b="1"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1A490AD8-18E0-76BA-B1D5-C3E71A653A16}"/>
              </a:ext>
            </a:extLst>
          </p:cNvPr>
          <p:cNvSpPr txBox="1"/>
          <p:nvPr/>
        </p:nvSpPr>
        <p:spPr>
          <a:xfrm>
            <a:off x="585963" y="4962154"/>
            <a:ext cx="4333741" cy="646331"/>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・ハンガー</a:t>
            </a:r>
            <a:r>
              <a:rPr lang="en-US" altLang="ja-JP" sz="1200">
                <a:latin typeface="BIZ UDゴシック" panose="020B0400000000000000" pitchFamily="49" charset="-128"/>
                <a:ea typeface="BIZ UDゴシック" panose="020B0400000000000000" pitchFamily="49" charset="-128"/>
              </a:rPr>
              <a:t>POP</a:t>
            </a:r>
            <a:r>
              <a:rPr lang="ja-JP" altLang="en-US" sz="1200">
                <a:latin typeface="BIZ UDゴシック" panose="020B0400000000000000" pitchFamily="49" charset="-128"/>
                <a:ea typeface="BIZ UDゴシック" panose="020B0400000000000000" pitchFamily="49" charset="-128"/>
              </a:rPr>
              <a:t>（令和</a:t>
            </a:r>
            <a:r>
              <a:rPr lang="en-US" altLang="ja-JP" sz="1200">
                <a:latin typeface="BIZ UDゴシック" panose="020B0400000000000000" pitchFamily="49" charset="-128"/>
                <a:ea typeface="BIZ UDゴシック" panose="020B0400000000000000" pitchFamily="49" charset="-128"/>
              </a:rPr>
              <a:t>4</a:t>
            </a:r>
            <a:r>
              <a:rPr lang="ja-JP" altLang="en-US" sz="1200">
                <a:latin typeface="BIZ UDゴシック" panose="020B0400000000000000" pitchFamily="49" charset="-128"/>
                <a:ea typeface="BIZ UDゴシック" panose="020B0400000000000000" pitchFamily="49" charset="-128"/>
              </a:rPr>
              <a:t>年）、対象商品を示すオリジナルの</a:t>
            </a:r>
            <a:r>
              <a:rPr lang="en-US" altLang="ja-JP" sz="1200">
                <a:latin typeface="BIZ UDゴシック" panose="020B0400000000000000" pitchFamily="49" charset="-128"/>
                <a:ea typeface="BIZ UDゴシック" panose="020B0400000000000000" pitchFamily="49" charset="-128"/>
              </a:rPr>
              <a:t>POP</a:t>
            </a:r>
            <a:r>
              <a:rPr lang="ja-JP" altLang="en-US" sz="1200">
                <a:latin typeface="BIZ UDゴシック" panose="020B0400000000000000" pitchFamily="49" charset="-128"/>
                <a:ea typeface="BIZ UDゴシック" panose="020B0400000000000000" pitchFamily="49" charset="-128"/>
              </a:rPr>
              <a:t>などを作成し、対象商品を訴求</a:t>
            </a:r>
          </a:p>
          <a:p>
            <a:endParaRPr lang="ja-JP" altLang="en-US" sz="1200">
              <a:latin typeface="BIZ UDゴシック" panose="020B0400000000000000" pitchFamily="49" charset="-128"/>
              <a:ea typeface="BIZ UDゴシック" panose="020B0400000000000000" pitchFamily="49" charset="-128"/>
            </a:endParaRPr>
          </a:p>
        </p:txBody>
      </p:sp>
      <p:pic>
        <p:nvPicPr>
          <p:cNvPr id="31" name="図 30" descr="人, 座る, テーブル, 持つ が含まれている画像&#10;&#10;自動的に生成された説明">
            <a:extLst>
              <a:ext uri="{FF2B5EF4-FFF2-40B4-BE49-F238E27FC236}">
                <a16:creationId xmlns:a16="http://schemas.microsoft.com/office/drawing/2014/main" id="{C0807929-2AB6-D82F-869C-4AC1C7E2E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679" y="5608486"/>
            <a:ext cx="2006600" cy="1334467"/>
          </a:xfrm>
          <a:prstGeom prst="rect">
            <a:avLst/>
          </a:prstGeom>
        </p:spPr>
      </p:pic>
      <p:sp>
        <p:nvSpPr>
          <p:cNvPr id="32" name="テキスト ボックス 31">
            <a:extLst>
              <a:ext uri="{FF2B5EF4-FFF2-40B4-BE49-F238E27FC236}">
                <a16:creationId xmlns:a16="http://schemas.microsoft.com/office/drawing/2014/main" id="{FB58423A-05AA-B2FF-B6D0-085C41FDF148}"/>
              </a:ext>
            </a:extLst>
          </p:cNvPr>
          <p:cNvSpPr txBox="1"/>
          <p:nvPr/>
        </p:nvSpPr>
        <p:spPr>
          <a:xfrm>
            <a:off x="5435049" y="6235051"/>
            <a:ext cx="4272482" cy="830997"/>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a:t>
            </a:r>
            <a:r>
              <a:rPr lang="en-US" altLang="ja-JP" sz="1200" err="1">
                <a:latin typeface="BIZ UDゴシック" panose="020B0400000000000000" pitchFamily="49" charset="-128"/>
                <a:ea typeface="BIZ UDゴシック" panose="020B0400000000000000" pitchFamily="49" charset="-128"/>
              </a:rPr>
              <a:t>commpost</a:t>
            </a:r>
            <a:r>
              <a:rPr lang="ja-JP" altLang="en-US" sz="1200">
                <a:latin typeface="BIZ UDゴシック" panose="020B0400000000000000" pitchFamily="49" charset="-128"/>
                <a:ea typeface="BIZ UDゴシック" panose="020B0400000000000000" pitchFamily="49" charset="-128"/>
              </a:rPr>
              <a:t>商品は、環境や脱炭素に敏感な外国人の方にも評判が良い。ポイント付与をきっかけに商品を知ってもらえるようにしたい</a:t>
            </a:r>
          </a:p>
          <a:p>
            <a:endParaRPr lang="ja-JP" altLang="en-US" sz="1200">
              <a:latin typeface="BIZ UDゴシック" panose="020B0400000000000000" pitchFamily="49" charset="-128"/>
              <a:ea typeface="BIZ UDゴシック" panose="020B0400000000000000" pitchFamily="49" charset="-128"/>
            </a:endParaRPr>
          </a:p>
        </p:txBody>
      </p:sp>
      <p:sp>
        <p:nvSpPr>
          <p:cNvPr id="12" name="矢印: 下 11">
            <a:extLst>
              <a:ext uri="{FF2B5EF4-FFF2-40B4-BE49-F238E27FC236}">
                <a16:creationId xmlns:a16="http://schemas.microsoft.com/office/drawing/2014/main" id="{7782D381-0514-E6FB-A826-BF014A8D9A8E}"/>
              </a:ext>
            </a:extLst>
          </p:cNvPr>
          <p:cNvSpPr/>
          <p:nvPr/>
        </p:nvSpPr>
        <p:spPr>
          <a:xfrm>
            <a:off x="5320659" y="2791578"/>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en-US" altLang="ja-JP" sz="2800" b="1" dirty="0"/>
              <a:t>0.04</a:t>
            </a:r>
          </a:p>
          <a:p>
            <a:pPr algn="ctr"/>
            <a:r>
              <a:rPr kumimoji="1" lang="ja-JP" altLang="en-US" sz="1100" b="1" dirty="0"/>
              <a:t>ｔ</a:t>
            </a:r>
            <a:r>
              <a:rPr kumimoji="1" lang="en-US" altLang="ja-JP" sz="1100" b="1" dirty="0"/>
              <a:t>-CO2</a:t>
            </a:r>
          </a:p>
        </p:txBody>
      </p:sp>
      <p:sp>
        <p:nvSpPr>
          <p:cNvPr id="17" name="コンテンツ プレースホルダー 7">
            <a:extLst>
              <a:ext uri="{FF2B5EF4-FFF2-40B4-BE49-F238E27FC236}">
                <a16:creationId xmlns:a16="http://schemas.microsoft.com/office/drawing/2014/main" id="{276B6263-0BFA-16CC-CB0E-0E29428D64C2}"/>
              </a:ext>
            </a:extLst>
          </p:cNvPr>
          <p:cNvSpPr txBox="1">
            <a:spLocks/>
          </p:cNvSpPr>
          <p:nvPr/>
        </p:nvSpPr>
        <p:spPr>
          <a:xfrm>
            <a:off x="6733988" y="2668843"/>
            <a:ext cx="2743686"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dirty="0">
                <a:latin typeface="BIZ UDゴシック" panose="020B0400000000000000" pitchFamily="49" charset="-128"/>
                <a:ea typeface="BIZ UDゴシック" panose="020B0400000000000000" pitchFamily="49" charset="-128"/>
              </a:rPr>
              <a:t>・期間中・対象店舗で販売された商品を対象として算定した</a:t>
            </a:r>
            <a:endParaRPr lang="en-US" altLang="ja-JP" sz="1100" dirty="0">
              <a:latin typeface="BIZ UDゴシック" panose="020B0400000000000000" pitchFamily="49" charset="-128"/>
              <a:ea typeface="BIZ UDゴシック" panose="020B0400000000000000" pitchFamily="49" charset="-128"/>
            </a:endParaRPr>
          </a:p>
          <a:p>
            <a:pPr marL="87313" indent="-87313">
              <a:buNone/>
            </a:pPr>
            <a:r>
              <a:rPr lang="ja-JP" altLang="en-US" sz="1100" dirty="0">
                <a:latin typeface="BIZ UDゴシック" panose="020B0400000000000000" pitchFamily="49" charset="-128"/>
                <a:ea typeface="BIZ UDゴシック" panose="020B0400000000000000" pitchFamily="49" charset="-128"/>
              </a:rPr>
              <a:t>・</a:t>
            </a:r>
            <a:r>
              <a:rPr lang="en-US" altLang="ja-JP" sz="1100" dirty="0" err="1">
                <a:latin typeface="BIZ UDゴシック" panose="020B0400000000000000" pitchFamily="49" charset="-128"/>
                <a:ea typeface="BIZ UDゴシック" panose="020B0400000000000000" pitchFamily="49" charset="-128"/>
              </a:rPr>
              <a:t>commpost</a:t>
            </a:r>
            <a:r>
              <a:rPr lang="ja-JP" altLang="en-US" sz="1100" dirty="0">
                <a:latin typeface="BIZ UDゴシック" panose="020B0400000000000000" pitchFamily="49" charset="-128"/>
                <a:ea typeface="BIZ UDゴシック" panose="020B0400000000000000" pitchFamily="49" charset="-128"/>
              </a:rPr>
              <a:t>の購入により、原材料や製品の製造・流通・廃棄によって排出される </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が削減されるものとした</a:t>
            </a:r>
          </a:p>
        </p:txBody>
      </p:sp>
      <p:pic>
        <p:nvPicPr>
          <p:cNvPr id="18" name="図 17">
            <a:extLst>
              <a:ext uri="{FF2B5EF4-FFF2-40B4-BE49-F238E27FC236}">
                <a16:creationId xmlns:a16="http://schemas.microsoft.com/office/drawing/2014/main" id="{7ADEF8EA-E4F6-870E-643C-009CDD826B78}"/>
              </a:ext>
            </a:extLst>
          </p:cNvPr>
          <p:cNvPicPr>
            <a:picLocks noChangeAspect="1"/>
          </p:cNvPicPr>
          <p:nvPr/>
        </p:nvPicPr>
        <p:blipFill>
          <a:blip r:embed="rId4"/>
          <a:stretch>
            <a:fillRect/>
          </a:stretch>
        </p:blipFill>
        <p:spPr>
          <a:xfrm>
            <a:off x="7067478" y="4016671"/>
            <a:ext cx="2527457" cy="1525116"/>
          </a:xfrm>
          <a:prstGeom prst="rect">
            <a:avLst/>
          </a:prstGeom>
        </p:spPr>
      </p:pic>
    </p:spTree>
    <p:extLst>
      <p:ext uri="{BB962C8B-B14F-4D97-AF65-F5344CB8AC3E}">
        <p14:creationId xmlns:p14="http://schemas.microsoft.com/office/powerpoint/2010/main" val="3883957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ja-JP" altLang="en-US"/>
              <a:t>エイチ・ツー・オー リテイリング株式会社</a:t>
            </a:r>
            <a:r>
              <a:rPr kumimoji="1" lang="ja-JP" altLang="en-US" sz="1400" b="1" i="0" u="none" strike="noStrike" kern="1200" cap="none" spc="3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（令和４年度事業者）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normAutofit/>
          </a:bodyPr>
          <a:lstStyle/>
          <a:p>
            <a:endParaRPr lang="ja-JP" altLang="en-US" sz="1200" b="1" dirty="0">
              <a:solidFill>
                <a:srgbClr val="0070C0"/>
              </a:solidFill>
            </a:endParaRPr>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2206849"/>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＜令和４年度＞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5426243" y="5659693"/>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＜令和４年度＞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379" y="4750320"/>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＜令和４年度＞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320659" y="2206849"/>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＜令和４年度＞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1061829"/>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zh-CN"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大阪市北区角田町</a:t>
            </a:r>
            <a:r>
              <a:rPr lang="en-US" altLang="zh-CN"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8</a:t>
            </a:r>
            <a:r>
              <a:rPr lang="zh-CN"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番</a:t>
            </a:r>
            <a:r>
              <a:rPr lang="en-US" altLang="zh-CN"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7</a:t>
            </a:r>
            <a:r>
              <a:rPr lang="zh-CN"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号</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百貨店、食品スーパーショッ</a:t>
            </a:r>
            <a:endParaRPr lang="en-US"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en-US" sz="105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ピングセンター</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1947</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年３月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zh-TW" altLang="en-US" sz="105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約</a:t>
            </a:r>
            <a:r>
              <a:rPr lang="en-US" altLang="zh-TW" sz="105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9,900</a:t>
            </a:r>
            <a:r>
              <a:rPr lang="zh-TW" altLang="en-US" sz="105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名（連結）</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359722" y="2464568"/>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1" y="2464568"/>
            <a:ext cx="4788000" cy="2182392"/>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地産地消コーナー「おひさん市」で取り扱う「関西近郊で生産された農産物」</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従来から取り扱っている地産地消商品を対象とし、輸送にかかる燃料が削減され脱炭素効果をわかりやすく提示できる</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商品を選定</a:t>
            </a:r>
            <a:endParaRPr lang="en-US" alt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大阪府内３店舗</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阪急オアシス 豊中駅前店、阪急オアシス 池田店、イズミヤ 千里丘店</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商品</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点あたり</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BD508433-91FA-E457-BE35-2EF4EC0D274B}"/>
              </a:ext>
            </a:extLst>
          </p:cNvPr>
          <p:cNvSpPr txBox="1"/>
          <p:nvPr/>
        </p:nvSpPr>
        <p:spPr>
          <a:xfrm>
            <a:off x="515544" y="1168687"/>
            <a:ext cx="6300000" cy="102823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「地域住民への生活モデルの提供を通して、地域社会になくてはならない存在であり続けること」を経営理念とし、都市大型商業、食品スーパーやショッピングセンターなど約</a:t>
            </a:r>
            <a:r>
              <a:rPr lang="en-US" altLang="ja-JP" sz="1200" dirty="0">
                <a:latin typeface="BIZ UDゴシック" panose="020B0400000000000000" pitchFamily="49" charset="-128"/>
                <a:ea typeface="BIZ UDゴシック" panose="020B0400000000000000" pitchFamily="49" charset="-128"/>
              </a:rPr>
              <a:t>250</a:t>
            </a:r>
            <a:r>
              <a:rPr lang="ja-JP" altLang="en-US" sz="1200" dirty="0">
                <a:latin typeface="BIZ UDゴシック" panose="020B0400000000000000" pitchFamily="49" charset="-128"/>
                <a:ea typeface="BIZ UDゴシック" panose="020B0400000000000000" pitchFamily="49" charset="-128"/>
              </a:rPr>
              <a:t>店舗を展開。</a:t>
            </a:r>
          </a:p>
          <a:p>
            <a:pPr marL="180000" indent="-108000" algn="just">
              <a:lnSpc>
                <a:spcPts val="15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対象店舗では、以前から関西近郊の農家さんの野菜・果物が並ぶ地産地消コーナー「おひさん市」を展開し、地産地消商品をお客様に提案、提供している。</a:t>
            </a:r>
            <a:endParaRPr lang="en-US" altLang="ja-JP" sz="1200" dirty="0">
              <a:latin typeface="BIZ UDゴシック" panose="020B0400000000000000" pitchFamily="49" charset="-128"/>
              <a:ea typeface="BIZ UDゴシック" panose="020B0400000000000000" pitchFamily="49" charset="-128"/>
            </a:endParaRPr>
          </a:p>
        </p:txBody>
      </p:sp>
      <p:sp>
        <p:nvSpPr>
          <p:cNvPr id="13" name="スライド番号プレースホルダー 5">
            <a:extLst>
              <a:ext uri="{FF2B5EF4-FFF2-40B4-BE49-F238E27FC236}">
                <a16:creationId xmlns:a16="http://schemas.microsoft.com/office/drawing/2014/main" id="{00315435-8928-B264-3B77-BF59C40829DC}"/>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22</a:t>
            </a:fld>
            <a:endParaRPr kumimoji="1" lang="ja-JP" altLang="en-US" b="1">
              <a:solidFill>
                <a:schemeClr val="tx1">
                  <a:lumMod val="50000"/>
                  <a:lumOff val="50000"/>
                </a:schemeClr>
              </a:solidFill>
            </a:endParaRPr>
          </a:p>
        </p:txBody>
      </p:sp>
      <p:pic>
        <p:nvPicPr>
          <p:cNvPr id="14" name="図 13">
            <a:extLst>
              <a:ext uri="{FF2B5EF4-FFF2-40B4-BE49-F238E27FC236}">
                <a16:creationId xmlns:a16="http://schemas.microsoft.com/office/drawing/2014/main" id="{F2F9FB72-4589-5C68-EFB9-742B43F99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375" y="5865083"/>
            <a:ext cx="1364472" cy="1024486"/>
          </a:xfrm>
          <a:prstGeom prst="rect">
            <a:avLst/>
          </a:prstGeom>
        </p:spPr>
      </p:pic>
      <p:pic>
        <p:nvPicPr>
          <p:cNvPr id="16" name="図 15" descr="屋内, 食品, 表示, テーブル が含まれている画像&#10;&#10;自動的に生成された説明">
            <a:extLst>
              <a:ext uri="{FF2B5EF4-FFF2-40B4-BE49-F238E27FC236}">
                <a16:creationId xmlns:a16="http://schemas.microsoft.com/office/drawing/2014/main" id="{42957A0D-D8E9-6225-D46F-C6386101FD9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3154" y="5873625"/>
            <a:ext cx="1362826" cy="1024486"/>
          </a:xfrm>
          <a:prstGeom prst="rect">
            <a:avLst/>
          </a:prstGeom>
          <a:noFill/>
          <a:ln>
            <a:noFill/>
          </a:ln>
        </p:spPr>
      </p:pic>
      <p:pic>
        <p:nvPicPr>
          <p:cNvPr id="18" name="図 17" descr="テキスト, 手紙&#10;&#10;自動的に生成された説明">
            <a:extLst>
              <a:ext uri="{FF2B5EF4-FFF2-40B4-BE49-F238E27FC236}">
                <a16:creationId xmlns:a16="http://schemas.microsoft.com/office/drawing/2014/main" id="{B116B153-8961-7A22-D304-DA546CBA12C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81250" y="5078438"/>
            <a:ext cx="1387070" cy="1847794"/>
          </a:xfrm>
          <a:prstGeom prst="rect">
            <a:avLst/>
          </a:prstGeom>
          <a:noFill/>
          <a:ln>
            <a:noFill/>
          </a:ln>
        </p:spPr>
      </p:pic>
      <p:pic>
        <p:nvPicPr>
          <p:cNvPr id="19" name="図 18">
            <a:extLst>
              <a:ext uri="{FF2B5EF4-FFF2-40B4-BE49-F238E27FC236}">
                <a16:creationId xmlns:a16="http://schemas.microsoft.com/office/drawing/2014/main" id="{EC99168B-CFCE-5686-C993-58D35F2C31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6739" y="4149170"/>
            <a:ext cx="2881161" cy="1524027"/>
          </a:xfrm>
          <a:prstGeom prst="rect">
            <a:avLst/>
          </a:prstGeom>
        </p:spPr>
      </p:pic>
      <p:sp>
        <p:nvSpPr>
          <p:cNvPr id="20" name="テキスト ボックス 19">
            <a:extLst>
              <a:ext uri="{FF2B5EF4-FFF2-40B4-BE49-F238E27FC236}">
                <a16:creationId xmlns:a16="http://schemas.microsoft.com/office/drawing/2014/main" id="{511F2E8F-8646-90E3-5B10-559EBDF49A44}"/>
              </a:ext>
            </a:extLst>
          </p:cNvPr>
          <p:cNvSpPr txBox="1"/>
          <p:nvPr/>
        </p:nvSpPr>
        <p:spPr>
          <a:xfrm>
            <a:off x="5371083" y="4103536"/>
            <a:ext cx="1807768" cy="1569660"/>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・売上点数は前年比</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114</a:t>
            </a:r>
            <a:r>
              <a:rPr lang="ja-JP" altLang="en-US" sz="1200" dirty="0">
                <a:latin typeface="BIZ UDゴシック" panose="020B0400000000000000" pitchFamily="49" charset="-128"/>
                <a:ea typeface="BIZ UDゴシック" panose="020B0400000000000000" pitchFamily="49" charset="-128"/>
              </a:rPr>
              <a:t>％であり、ポイン</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ト付与しない一般の</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青果コーナーの農産</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物の売上点数は前年</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比で微減のため効果</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があった</a:t>
            </a:r>
          </a:p>
        </p:txBody>
      </p:sp>
      <p:sp>
        <p:nvSpPr>
          <p:cNvPr id="21" name="テキスト ボックス 20">
            <a:extLst>
              <a:ext uri="{FF2B5EF4-FFF2-40B4-BE49-F238E27FC236}">
                <a16:creationId xmlns:a16="http://schemas.microsoft.com/office/drawing/2014/main" id="{C20876F5-7202-C33A-FA42-2A6829E34005}"/>
              </a:ext>
            </a:extLst>
          </p:cNvPr>
          <p:cNvSpPr txBox="1"/>
          <p:nvPr/>
        </p:nvSpPr>
        <p:spPr>
          <a:xfrm>
            <a:off x="5426242" y="5940065"/>
            <a:ext cx="4300783" cy="102823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おひさん市は、固定客のお客様が多いので、脱炭素ポイントを目当てに来られるというよりは、元々利用されているお客様に引き続き購入されている。次に取り組む機会では、売り場においてより効果的なアピールを行っていきたい</a:t>
            </a:r>
          </a:p>
        </p:txBody>
      </p:sp>
      <p:sp>
        <p:nvSpPr>
          <p:cNvPr id="22" name="テキスト ボックス 21">
            <a:extLst>
              <a:ext uri="{FF2B5EF4-FFF2-40B4-BE49-F238E27FC236}">
                <a16:creationId xmlns:a16="http://schemas.microsoft.com/office/drawing/2014/main" id="{DC48A31D-52FD-A857-8907-F0E0D4A457C6}"/>
              </a:ext>
            </a:extLst>
          </p:cNvPr>
          <p:cNvSpPr txBox="1"/>
          <p:nvPr/>
        </p:nvSpPr>
        <p:spPr>
          <a:xfrm>
            <a:off x="606584" y="5078438"/>
            <a:ext cx="2917666" cy="451149"/>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店舗入り口やおひさん市販売コーナーに表示等を設置し</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PR</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を行った</a:t>
            </a:r>
          </a:p>
        </p:txBody>
      </p:sp>
      <p:sp>
        <p:nvSpPr>
          <p:cNvPr id="12" name="矢印: 下 11">
            <a:extLst>
              <a:ext uri="{FF2B5EF4-FFF2-40B4-BE49-F238E27FC236}">
                <a16:creationId xmlns:a16="http://schemas.microsoft.com/office/drawing/2014/main" id="{09B27F69-7D90-26B9-191E-44BEED49F1B9}"/>
              </a:ext>
            </a:extLst>
          </p:cNvPr>
          <p:cNvSpPr/>
          <p:nvPr/>
        </p:nvSpPr>
        <p:spPr>
          <a:xfrm>
            <a:off x="5359722" y="2848507"/>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en-US" altLang="ja-JP" sz="2800" b="1" dirty="0"/>
              <a:t>4.8</a:t>
            </a:r>
          </a:p>
          <a:p>
            <a:pPr algn="ctr"/>
            <a:r>
              <a:rPr kumimoji="1" lang="ja-JP" altLang="en-US" sz="1100" b="1" dirty="0"/>
              <a:t>ｔ</a:t>
            </a:r>
            <a:r>
              <a:rPr kumimoji="1" lang="en-US" altLang="ja-JP" sz="1100" b="1" dirty="0"/>
              <a:t>-CO2</a:t>
            </a:r>
          </a:p>
        </p:txBody>
      </p:sp>
      <p:sp>
        <p:nvSpPr>
          <p:cNvPr id="17" name="コンテンツ プレースホルダー 7">
            <a:extLst>
              <a:ext uri="{FF2B5EF4-FFF2-40B4-BE49-F238E27FC236}">
                <a16:creationId xmlns:a16="http://schemas.microsoft.com/office/drawing/2014/main" id="{C1530BCF-7271-EE65-CAF4-EBC2CB4D0956}"/>
              </a:ext>
            </a:extLst>
          </p:cNvPr>
          <p:cNvSpPr txBox="1">
            <a:spLocks/>
          </p:cNvSpPr>
          <p:nvPr/>
        </p:nvSpPr>
        <p:spPr>
          <a:xfrm>
            <a:off x="6798350" y="2820568"/>
            <a:ext cx="2743686"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dirty="0">
                <a:latin typeface="BIZ UDゴシック" panose="020B0400000000000000" pitchFamily="49" charset="-128"/>
                <a:ea typeface="BIZ UDゴシック" panose="020B0400000000000000" pitchFamily="49" charset="-128"/>
              </a:rPr>
              <a:t>・ポイント対象の地産地消の農産物と、ポイント対象以外の農産物の平均輸送距離を比較し、流通距離が短くなることで削減される</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排出量を算出した</a:t>
            </a:r>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2262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ja-JP" altLang="en-US"/>
              <a:t>株式会社エディオン</a:t>
            </a:r>
            <a:r>
              <a:rPr kumimoji="1" lang="ja-JP" altLang="en-US" sz="1400" b="1" i="0" u="none" strike="noStrike" kern="1200" cap="none" spc="3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（令和５年度事業者）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1995835"/>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lang="ja-JP" altLang="ja-JP" sz="1000" b="1" i="0" kern="1200" spc="0" baseline="0" dirty="0">
                <a:ln>
                  <a:noFill/>
                </a:ln>
                <a:solidFill>
                  <a:srgbClr val="0070C0"/>
                </a:solidFill>
                <a:effectLst/>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4872380" y="5641224"/>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ja-JP"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63819" y="4430907"/>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ja-JP"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4971691" y="2343418"/>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ja-JP"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1384995"/>
          </a:xfrm>
          <a:prstGeom prst="rect">
            <a:avLst/>
          </a:prstGeom>
          <a:solidFill>
            <a:srgbClr val="E6F6FA"/>
          </a:solidFill>
          <a:ln>
            <a:noFill/>
            <a:prstDash val="sysDash"/>
          </a:ln>
        </p:spPr>
        <p:txBody>
          <a:bodyPr wrap="square" rIns="36000" rtlCol="0">
            <a:spAutoFit/>
          </a:bodyPr>
          <a:lstStyle/>
          <a:p>
            <a:r>
              <a:rPr kumimoji="1" lang="en-US" altLang="ja-JP" sz="1050"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会社概要</a:t>
            </a:r>
            <a:r>
              <a:rPr kumimoji="1" lang="en-US" altLang="ja-JP" sz="1050" dirty="0">
                <a:latin typeface="BIZ UDゴシック" panose="020B0400000000000000" pitchFamily="49" charset="-128"/>
                <a:ea typeface="BIZ UDゴシック" panose="020B0400000000000000" pitchFamily="49" charset="-128"/>
              </a:rPr>
              <a:t>】</a:t>
            </a:r>
          </a:p>
          <a:p>
            <a:pPr marL="114300" indent="-114300" algn="l"/>
            <a:r>
              <a:rPr lang="ja-JP" altLang="ja-JP" sz="1050" kern="100" dirty="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大阪市北区中之島二丁目</a:t>
            </a:r>
            <a:r>
              <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番</a:t>
            </a:r>
            <a:r>
              <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33</a:t>
            </a:r>
          </a:p>
          <a:p>
            <a:pPr marL="114300" indent="-114300" algn="l"/>
            <a:r>
              <a:rPr lang="ja-JP" altLang="en-US" sz="105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号　大阪三井物産ビル</a:t>
            </a:r>
            <a:endPar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dirty="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dirty="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家電販売事業、エコ･リビング　</a:t>
            </a:r>
            <a:endParaRPr lang="en-US" alt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en-US" sz="105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ソーラー事業、ｅコマース事</a:t>
            </a:r>
            <a:endParaRPr lang="en-US" alt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en-US" sz="105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業、通信事業等</a:t>
            </a:r>
            <a:endParaRPr lang="en-US" alt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dirty="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dirty="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dirty="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dirty="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2002</a:t>
            </a:r>
            <a:r>
              <a:rPr lang="ja-JP" alt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ja-JP" altLang="en-US"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endParaRPr lang="en-US" altLang="ja-JP" sz="105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dirty="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dirty="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約</a:t>
            </a:r>
            <a:r>
              <a:rPr lang="en-US" altLang="ja-JP" sz="105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16,000</a:t>
            </a:r>
            <a:r>
              <a:rPr lang="ja-JP" altLang="ja-JP" sz="105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名</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118105" y="2669636"/>
            <a:ext cx="1604123" cy="276999"/>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a:t>
            </a:r>
            <a:r>
              <a:rPr lang="en-US" altLang="ja-JP" sz="1200" b="1" dirty="0">
                <a:latin typeface="BIZ UDゴシック" panose="020B0400000000000000" pitchFamily="49" charset="-128"/>
                <a:ea typeface="BIZ UDゴシック" panose="020B0400000000000000" pitchFamily="49" charset="-128"/>
              </a:rPr>
              <a:t>CO</a:t>
            </a:r>
            <a:r>
              <a:rPr lang="en-US" altLang="ja-JP" sz="1200" b="1" baseline="-25000" dirty="0">
                <a:latin typeface="BIZ UDゴシック" panose="020B0400000000000000" pitchFamily="49" charset="-128"/>
                <a:ea typeface="BIZ UDゴシック" panose="020B0400000000000000" pitchFamily="49" charset="-128"/>
              </a:rPr>
              <a:t>2</a:t>
            </a:r>
            <a:r>
              <a:rPr lang="ja-JP" altLang="en-US" sz="1200" b="1" dirty="0">
                <a:latin typeface="BIZ UDゴシック" panose="020B0400000000000000" pitchFamily="49" charset="-128"/>
                <a:ea typeface="BIZ UDゴシック" panose="020B0400000000000000" pitchFamily="49" charset="-128"/>
              </a:rPr>
              <a:t>削減効果＞</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1" y="2242897"/>
            <a:ext cx="4680000" cy="2182392"/>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LED</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シーリングライト（指定機種）</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商品寿命が長く、消費電力を抑えることができるため、</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CO</a:t>
            </a:r>
            <a:r>
              <a:rPr lang="en-US" altLang="ja-JP" sz="1200" kern="100" baseline="-250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削減と環境負荷の軽減に繋がる。また、エアコン等に比べると単価が低く、一般家庭での普及率向上が今後も見込め、幅広く訴求しやすい</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ことから選定。</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内</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46</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500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または</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1000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ポイント（１ポイント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１円）</a:t>
            </a:r>
            <a:endParaRPr lang="ja-JP" altLang="en-US" sz="12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E36D713C-E320-0132-B134-D7922F5BDA58}"/>
              </a:ext>
            </a:extLst>
          </p:cNvPr>
          <p:cNvSpPr txBox="1"/>
          <p:nvPr/>
        </p:nvSpPr>
        <p:spPr>
          <a:xfrm>
            <a:off x="523063" y="1128655"/>
            <a:ext cx="6304163" cy="83587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直営</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450</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店舗、フランチャイズ</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758</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店舗の計</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1,208</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店舗を展開する家電量販店。</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効用の提供と完全販売によるお客様第一主義の実現」を経営理念とし、単に商品を販売するのではなく、商品を使用することによってもたらされる楽しさ、豊かさ、便利さなど商品がもつ「価値」すなわち「効用の提供」をすることを使命としている。</a:t>
            </a:r>
          </a:p>
        </p:txBody>
      </p:sp>
      <p:sp>
        <p:nvSpPr>
          <p:cNvPr id="16" name="スライド番号プレースホルダー 5">
            <a:extLst>
              <a:ext uri="{FF2B5EF4-FFF2-40B4-BE49-F238E27FC236}">
                <a16:creationId xmlns:a16="http://schemas.microsoft.com/office/drawing/2014/main" id="{F065DED2-23A1-0F2E-841F-771C74D773CE}"/>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23</a:t>
            </a:fld>
            <a:endParaRPr kumimoji="1" lang="ja-JP" altLang="en-US" b="1">
              <a:solidFill>
                <a:schemeClr val="tx1">
                  <a:lumMod val="50000"/>
                  <a:lumOff val="50000"/>
                </a:schemeClr>
              </a:solidFill>
            </a:endParaRPr>
          </a:p>
        </p:txBody>
      </p:sp>
      <p:pic>
        <p:nvPicPr>
          <p:cNvPr id="20" name="図 19">
            <a:extLst>
              <a:ext uri="{FF2B5EF4-FFF2-40B4-BE49-F238E27FC236}">
                <a16:creationId xmlns:a16="http://schemas.microsoft.com/office/drawing/2014/main" id="{F0535C56-5BF0-8F79-52C1-1EBBACFC39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135" y="5372450"/>
            <a:ext cx="1046635" cy="1395862"/>
          </a:xfrm>
          <a:prstGeom prst="rect">
            <a:avLst/>
          </a:prstGeom>
        </p:spPr>
      </p:pic>
      <p:pic>
        <p:nvPicPr>
          <p:cNvPr id="21" name="図 20">
            <a:extLst>
              <a:ext uri="{FF2B5EF4-FFF2-40B4-BE49-F238E27FC236}">
                <a16:creationId xmlns:a16="http://schemas.microsoft.com/office/drawing/2014/main" id="{243F8F4D-CACE-3D01-DAF7-0B0A2E403C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2954" y="5341669"/>
            <a:ext cx="1055124" cy="1407184"/>
          </a:xfrm>
          <a:prstGeom prst="rect">
            <a:avLst/>
          </a:prstGeom>
        </p:spPr>
      </p:pic>
      <p:pic>
        <p:nvPicPr>
          <p:cNvPr id="23" name="図 22">
            <a:extLst>
              <a:ext uri="{FF2B5EF4-FFF2-40B4-BE49-F238E27FC236}">
                <a16:creationId xmlns:a16="http://schemas.microsoft.com/office/drawing/2014/main" id="{48DBAFF6-8BB9-8D5E-755B-0CBC7D52EC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9604" y="5351297"/>
            <a:ext cx="1055653" cy="1407184"/>
          </a:xfrm>
          <a:prstGeom prst="rect">
            <a:avLst/>
          </a:prstGeom>
        </p:spPr>
      </p:pic>
      <p:sp>
        <p:nvSpPr>
          <p:cNvPr id="24" name="テキスト ボックス 23">
            <a:extLst>
              <a:ext uri="{FF2B5EF4-FFF2-40B4-BE49-F238E27FC236}">
                <a16:creationId xmlns:a16="http://schemas.microsoft.com/office/drawing/2014/main" id="{37613698-F709-AE7C-6BB6-9B9A8A78703B}"/>
              </a:ext>
            </a:extLst>
          </p:cNvPr>
          <p:cNvSpPr txBox="1"/>
          <p:nvPr/>
        </p:nvSpPr>
        <p:spPr>
          <a:xfrm>
            <a:off x="514040" y="4663050"/>
            <a:ext cx="4779857" cy="830997"/>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・照明売り場にのぼり、ポスターでピーアール</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・対象商品に「おおさか</a:t>
            </a:r>
            <a:r>
              <a:rPr lang="en-US" altLang="ja-JP" sz="1200">
                <a:latin typeface="BIZ UDゴシック" panose="020B0400000000000000" pitchFamily="49" charset="-128"/>
                <a:ea typeface="BIZ UDゴシック" panose="020B0400000000000000" pitchFamily="49" charset="-128"/>
              </a:rPr>
              <a:t>CO2CO2</a:t>
            </a:r>
            <a:r>
              <a:rPr lang="ja-JP" altLang="en-US" sz="1200">
                <a:latin typeface="BIZ UDゴシック" panose="020B0400000000000000" pitchFamily="49" charset="-128"/>
                <a:ea typeface="BIZ UDゴシック" panose="020B0400000000000000" pitchFamily="49" charset="-128"/>
              </a:rPr>
              <a:t>（コツコツ）ポイント＋」ロゴ</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を添付し訴求</a:t>
            </a:r>
          </a:p>
          <a:p>
            <a:endParaRPr lang="ja-JP" altLang="en-US" sz="1200">
              <a:latin typeface="BIZ UDゴシック" panose="020B0400000000000000" pitchFamily="49" charset="-128"/>
              <a:ea typeface="BIZ UDゴシック" panose="020B0400000000000000" pitchFamily="49" charset="-128"/>
            </a:endParaRPr>
          </a:p>
        </p:txBody>
      </p:sp>
      <p:sp>
        <p:nvSpPr>
          <p:cNvPr id="25" name="テキスト ボックス 1">
            <a:extLst>
              <a:ext uri="{FF2B5EF4-FFF2-40B4-BE49-F238E27FC236}">
                <a16:creationId xmlns:a16="http://schemas.microsoft.com/office/drawing/2014/main" id="{4C8B96F9-2CAD-D624-2935-ED61430D98E0}"/>
              </a:ext>
            </a:extLst>
          </p:cNvPr>
          <p:cNvSpPr txBox="1"/>
          <p:nvPr/>
        </p:nvSpPr>
        <p:spPr>
          <a:xfrm>
            <a:off x="657726" y="6773016"/>
            <a:ext cx="1547337" cy="1794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▲「のぼり」による訴求</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6" name="テキスト ボックス 1">
            <a:extLst>
              <a:ext uri="{FF2B5EF4-FFF2-40B4-BE49-F238E27FC236}">
                <a16:creationId xmlns:a16="http://schemas.microsoft.com/office/drawing/2014/main" id="{5398D88D-2F91-DC6B-15D4-519C4A964AFB}"/>
              </a:ext>
            </a:extLst>
          </p:cNvPr>
          <p:cNvSpPr txBox="1"/>
          <p:nvPr/>
        </p:nvSpPr>
        <p:spPr>
          <a:xfrm>
            <a:off x="1822699" y="6770152"/>
            <a:ext cx="1905000" cy="276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▲「ポスター」による訴求</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7" name="テキスト ボックス 1">
            <a:extLst>
              <a:ext uri="{FF2B5EF4-FFF2-40B4-BE49-F238E27FC236}">
                <a16:creationId xmlns:a16="http://schemas.microsoft.com/office/drawing/2014/main" id="{92256188-E932-A5FA-9FB6-4A712552FF57}"/>
              </a:ext>
            </a:extLst>
          </p:cNvPr>
          <p:cNvSpPr txBox="1"/>
          <p:nvPr/>
        </p:nvSpPr>
        <p:spPr>
          <a:xfrm>
            <a:off x="3424354" y="6759401"/>
            <a:ext cx="1547337" cy="276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▲対象商品への「ロゴ」添付</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7D08A74F-7889-4681-93BD-FD4A361DA7FA}"/>
              </a:ext>
            </a:extLst>
          </p:cNvPr>
          <p:cNvSpPr txBox="1"/>
          <p:nvPr/>
        </p:nvSpPr>
        <p:spPr>
          <a:xfrm>
            <a:off x="4867533" y="5918223"/>
            <a:ext cx="4754100" cy="1015663"/>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・ポイントをきっかけにお客様が脱炭素に関心を持っていただく</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きっかけになる。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・対象商品を選択して</a:t>
            </a:r>
            <a:r>
              <a:rPr lang="en-US" altLang="ja-JP" sz="1200" dirty="0">
                <a:latin typeface="BIZ UDゴシック" panose="020B0400000000000000" pitchFamily="49" charset="-128"/>
                <a:ea typeface="BIZ UDゴシック" panose="020B0400000000000000" pitchFamily="49" charset="-128"/>
              </a:rPr>
              <a:t>CO2CO2 </a:t>
            </a:r>
            <a:r>
              <a:rPr lang="ja-JP" altLang="en-US" sz="1200" dirty="0">
                <a:latin typeface="BIZ UDゴシック" panose="020B0400000000000000" pitchFamily="49" charset="-128"/>
                <a:ea typeface="BIZ UDゴシック" panose="020B0400000000000000" pitchFamily="49" charset="-128"/>
              </a:rPr>
              <a:t>ポイントを初めて知る場合があるた</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め、ポイント付与が買い替えるという動機付けにするためには、</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コツコツポイントへのお客様の周知が重要である。</a:t>
            </a:r>
          </a:p>
        </p:txBody>
      </p:sp>
      <p:sp>
        <p:nvSpPr>
          <p:cNvPr id="13" name="テキスト ボックス 12">
            <a:extLst>
              <a:ext uri="{FF2B5EF4-FFF2-40B4-BE49-F238E27FC236}">
                <a16:creationId xmlns:a16="http://schemas.microsoft.com/office/drawing/2014/main" id="{6D01CE57-DFD7-E04C-DC52-BCF5495E3458}"/>
              </a:ext>
            </a:extLst>
          </p:cNvPr>
          <p:cNvSpPr txBox="1"/>
          <p:nvPr/>
        </p:nvSpPr>
        <p:spPr>
          <a:xfrm>
            <a:off x="5062015" y="4102123"/>
            <a:ext cx="2127181" cy="1200329"/>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b="1"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・ポイント付与期間前</a:t>
            </a:r>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 (2023/9-10)</a:t>
            </a:r>
            <a:r>
              <a:rPr lang="ja-JP" altLang="en-US" sz="1200" dirty="0">
                <a:latin typeface="BIZ UDゴシック" panose="020B0400000000000000" pitchFamily="49" charset="-128"/>
                <a:ea typeface="BIZ UDゴシック" panose="020B0400000000000000" pitchFamily="49" charset="-128"/>
              </a:rPr>
              <a:t>とポイント付 </a:t>
            </a:r>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与期間中</a:t>
            </a:r>
            <a:r>
              <a:rPr lang="en-US" altLang="ja-JP" sz="1200" dirty="0">
                <a:latin typeface="BIZ UDゴシック" panose="020B0400000000000000" pitchFamily="49" charset="-128"/>
                <a:ea typeface="BIZ UDゴシック" panose="020B0400000000000000" pitchFamily="49" charset="-128"/>
              </a:rPr>
              <a:t>(2023/11-12)</a:t>
            </a:r>
            <a:r>
              <a:rPr lang="ja-JP" altLang="en-US" sz="1200" dirty="0">
                <a:latin typeface="BIZ UDゴシック" panose="020B0400000000000000" pitchFamily="49" charset="-128"/>
                <a:ea typeface="BIZ UDゴシック" panose="020B0400000000000000" pitchFamily="49" charset="-128"/>
              </a:rPr>
              <a:t>の販</a:t>
            </a:r>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売点数の前年比を比較する</a:t>
            </a:r>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と</a:t>
            </a:r>
            <a:r>
              <a:rPr lang="en-US" altLang="ja-JP" sz="1200" dirty="0">
                <a:latin typeface="BIZ UDゴシック" panose="020B0400000000000000" pitchFamily="49" charset="-128"/>
                <a:ea typeface="BIZ UDゴシック" panose="020B0400000000000000" pitchFamily="49" charset="-128"/>
              </a:rPr>
              <a:t>12</a:t>
            </a:r>
            <a:r>
              <a:rPr lang="ja-JP" altLang="en-US" sz="1200" dirty="0">
                <a:latin typeface="BIZ UDゴシック" panose="020B0400000000000000" pitchFamily="49" charset="-128"/>
                <a:ea typeface="BIZ UDゴシック" panose="020B0400000000000000" pitchFamily="49" charset="-128"/>
              </a:rPr>
              <a:t>％増加した</a:t>
            </a:r>
          </a:p>
        </p:txBody>
      </p:sp>
      <p:sp>
        <p:nvSpPr>
          <p:cNvPr id="12" name="矢印: 下 11">
            <a:extLst>
              <a:ext uri="{FF2B5EF4-FFF2-40B4-BE49-F238E27FC236}">
                <a16:creationId xmlns:a16="http://schemas.microsoft.com/office/drawing/2014/main" id="{7F153843-1CD6-66B9-42B7-0D32C217787E}"/>
              </a:ext>
            </a:extLst>
          </p:cNvPr>
          <p:cNvSpPr/>
          <p:nvPr/>
        </p:nvSpPr>
        <p:spPr>
          <a:xfrm>
            <a:off x="5118105" y="3084981"/>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en-US" altLang="ja-JP" sz="2800" b="1" dirty="0"/>
              <a:t>60</a:t>
            </a:r>
          </a:p>
          <a:p>
            <a:pPr algn="ctr"/>
            <a:r>
              <a:rPr kumimoji="1" lang="ja-JP" altLang="en-US" sz="1100" b="1" dirty="0"/>
              <a:t>ｔ</a:t>
            </a:r>
            <a:r>
              <a:rPr kumimoji="1" lang="en-US" altLang="ja-JP" sz="1100" b="1" dirty="0"/>
              <a:t>-CO2</a:t>
            </a:r>
          </a:p>
        </p:txBody>
      </p:sp>
      <p:sp>
        <p:nvSpPr>
          <p:cNvPr id="14" name="コンテンツ プレースホルダー 7">
            <a:extLst>
              <a:ext uri="{FF2B5EF4-FFF2-40B4-BE49-F238E27FC236}">
                <a16:creationId xmlns:a16="http://schemas.microsoft.com/office/drawing/2014/main" id="{9277ABD7-050E-62DA-706D-3503EA96C0D7}"/>
              </a:ext>
            </a:extLst>
          </p:cNvPr>
          <p:cNvSpPr txBox="1">
            <a:spLocks/>
          </p:cNvSpPr>
          <p:nvPr/>
        </p:nvSpPr>
        <p:spPr>
          <a:xfrm>
            <a:off x="6701349" y="2555400"/>
            <a:ext cx="2906619" cy="1527195"/>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dirty="0">
                <a:latin typeface="BIZ UDゴシック" panose="020B0400000000000000" pitchFamily="49" charset="-128"/>
                <a:ea typeface="BIZ UDゴシック" panose="020B0400000000000000" pitchFamily="49" charset="-128"/>
              </a:rPr>
              <a:t>・既存住宅の照明の</a:t>
            </a:r>
            <a:r>
              <a:rPr lang="en-US" altLang="ja-JP" sz="1100" dirty="0">
                <a:latin typeface="BIZ UDゴシック" panose="020B0400000000000000" pitchFamily="49" charset="-128"/>
                <a:ea typeface="BIZ UDゴシック" panose="020B0400000000000000" pitchFamily="49" charset="-128"/>
              </a:rPr>
              <a:t>LED</a:t>
            </a:r>
            <a:r>
              <a:rPr lang="ja-JP" altLang="en-US" sz="1100" dirty="0">
                <a:latin typeface="BIZ UDゴシック" panose="020B0400000000000000" pitchFamily="49" charset="-128"/>
                <a:ea typeface="BIZ UDゴシック" panose="020B0400000000000000" pitchFamily="49" charset="-128"/>
              </a:rPr>
              <a:t>化率が</a:t>
            </a:r>
            <a:r>
              <a:rPr lang="en-US" altLang="ja-JP" sz="1100" dirty="0">
                <a:latin typeface="BIZ UDゴシック" panose="020B0400000000000000" pitchFamily="49" charset="-128"/>
                <a:ea typeface="BIZ UDゴシック" panose="020B0400000000000000" pitchFamily="49" charset="-128"/>
              </a:rPr>
              <a:t>59</a:t>
            </a:r>
            <a:r>
              <a:rPr lang="ja-JP" altLang="en-US" sz="1100" dirty="0">
                <a:latin typeface="BIZ UDゴシック" panose="020B0400000000000000" pitchFamily="49" charset="-128"/>
                <a:ea typeface="BIZ UDゴシック" panose="020B0400000000000000" pitchFamily="49" charset="-128"/>
              </a:rPr>
              <a:t>％（日本照明工業会）のため、販売数の</a:t>
            </a:r>
            <a:r>
              <a:rPr lang="en-US" altLang="ja-JP" sz="1100" dirty="0">
                <a:latin typeface="BIZ UDゴシック" panose="020B0400000000000000" pitchFamily="49" charset="-128"/>
                <a:ea typeface="BIZ UDゴシック" panose="020B0400000000000000" pitchFamily="49" charset="-128"/>
              </a:rPr>
              <a:t>41</a:t>
            </a:r>
            <a:r>
              <a:rPr lang="ja-JP" altLang="en-US" sz="1100" dirty="0">
                <a:latin typeface="BIZ UDゴシック" panose="020B0400000000000000" pitchFamily="49" charset="-128"/>
                <a:ea typeface="BIZ UDゴシック" panose="020B0400000000000000" pitchFamily="49" charset="-128"/>
              </a:rPr>
              <a:t>％が蛍光灯から置き換わると想定し、ポイント対象の</a:t>
            </a:r>
            <a:r>
              <a:rPr lang="en-US" altLang="ja-JP" sz="1100" dirty="0">
                <a:latin typeface="BIZ UDゴシック" panose="020B0400000000000000" pitchFamily="49" charset="-128"/>
                <a:ea typeface="BIZ UDゴシック" panose="020B0400000000000000" pitchFamily="49" charset="-128"/>
              </a:rPr>
              <a:t>LED</a:t>
            </a:r>
            <a:r>
              <a:rPr lang="ja-JP" altLang="en-US" sz="1100" dirty="0">
                <a:latin typeface="BIZ UDゴシック" panose="020B0400000000000000" pitchFamily="49" charset="-128"/>
                <a:ea typeface="BIZ UDゴシック" panose="020B0400000000000000" pitchFamily="49" charset="-128"/>
              </a:rPr>
              <a:t>照明と従来型の照明の</a:t>
            </a:r>
            <a:r>
              <a:rPr lang="en-US" altLang="ja-JP" sz="1100" dirty="0">
                <a:latin typeface="BIZ UDゴシック" panose="020B0400000000000000" pitchFamily="49" charset="-128"/>
                <a:ea typeface="BIZ UDゴシック" panose="020B0400000000000000" pitchFamily="49" charset="-128"/>
              </a:rPr>
              <a:t>1</a:t>
            </a:r>
            <a:r>
              <a:rPr lang="ja-JP" altLang="en-US" sz="1100" dirty="0">
                <a:latin typeface="BIZ UDゴシック" panose="020B0400000000000000" pitchFamily="49" charset="-128"/>
                <a:ea typeface="BIZ UDゴシック" panose="020B0400000000000000" pitchFamily="49" charset="-128"/>
              </a:rPr>
              <a:t>台当たり年間</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排出量を比較し、</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削減効果を算出した</a:t>
            </a:r>
          </a:p>
          <a:p>
            <a:pPr marL="87313" indent="-87313">
              <a:buNone/>
            </a:pPr>
            <a:r>
              <a:rPr lang="ja-JP" altLang="en-US" sz="1100" dirty="0">
                <a:latin typeface="BIZ UDゴシック" panose="020B0400000000000000" pitchFamily="49" charset="-128"/>
                <a:ea typeface="BIZ UDゴシック" panose="020B0400000000000000" pitchFamily="49" charset="-128"/>
              </a:rPr>
              <a:t>・上記の効果は、</a:t>
            </a:r>
            <a:r>
              <a:rPr lang="en-US" altLang="ja-JP" sz="1100" dirty="0">
                <a:latin typeface="BIZ UDゴシック" panose="020B0400000000000000" pitchFamily="49" charset="-128"/>
                <a:ea typeface="BIZ UDゴシック" panose="020B0400000000000000" pitchFamily="49" charset="-128"/>
              </a:rPr>
              <a:t>1</a:t>
            </a:r>
            <a:r>
              <a:rPr lang="ja-JP" altLang="en-US" sz="1100" dirty="0">
                <a:latin typeface="BIZ UDゴシック" panose="020B0400000000000000" pitchFamily="49" charset="-128"/>
                <a:ea typeface="BIZ UDゴシック" panose="020B0400000000000000" pitchFamily="49" charset="-128"/>
              </a:rPr>
              <a:t>年間使用した場合の削減効果を示している</a:t>
            </a:r>
          </a:p>
          <a:p>
            <a:pPr marL="87313" indent="-87313">
              <a:buNone/>
            </a:pPr>
            <a:endParaRPr lang="en-US" altLang="ja-JP" sz="1100" dirty="0">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D5AD76ED-8510-031E-0C06-14B718BD9449}"/>
              </a:ext>
            </a:extLst>
          </p:cNvPr>
          <p:cNvPicPr>
            <a:picLocks noChangeAspect="1"/>
          </p:cNvPicPr>
          <p:nvPr/>
        </p:nvPicPr>
        <p:blipFill>
          <a:blip r:embed="rId5"/>
          <a:stretch>
            <a:fillRect/>
          </a:stretch>
        </p:blipFill>
        <p:spPr>
          <a:xfrm>
            <a:off x="7189196" y="4179046"/>
            <a:ext cx="2411606" cy="1334149"/>
          </a:xfrm>
          <a:prstGeom prst="rect">
            <a:avLst/>
          </a:prstGeom>
        </p:spPr>
      </p:pic>
    </p:spTree>
    <p:extLst>
      <p:ext uri="{BB962C8B-B14F-4D97-AF65-F5344CB8AC3E}">
        <p14:creationId xmlns:p14="http://schemas.microsoft.com/office/powerpoint/2010/main" val="1831446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ja-JP" altLang="en-US"/>
              <a:t>株式会社エーコープ近畿</a:t>
            </a:r>
            <a:r>
              <a:rPr lang="ja-JP" altLang="en-US" sz="1400"/>
              <a:t>（令和５年度事業者）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2021819"/>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lang="ja-JP" altLang="en-US" sz="1000" b="1" dirty="0">
                <a:solidFill>
                  <a:srgbClr val="0070C0"/>
                </a:solidFill>
                <a:latin typeface="BIZ UDゴシック" panose="020B0400000000000000" pitchFamily="49" charset="-128"/>
                <a:ea typeface="BIZ UDゴシック" panose="020B0400000000000000" pitchFamily="49" charset="-128"/>
              </a:rPr>
              <a:t>＜令和５年度＞</a:t>
            </a: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5426243" y="5505247"/>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379" y="4196429"/>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320659" y="1749652"/>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63845" y="922279"/>
            <a:ext cx="2743686" cy="900246"/>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ja-JP" altLang="en-US" sz="1050" kern="100" spc="-3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高槻市番田</a:t>
            </a:r>
            <a:r>
              <a:rPr lang="en-US" altLang="ja-JP" sz="1050" kern="100" spc="-3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050" kern="100" spc="-3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丁目</a:t>
            </a:r>
            <a:r>
              <a:rPr lang="en-US" altLang="ja-JP" sz="1050" kern="100" spc="-3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51</a:t>
            </a:r>
            <a:r>
              <a:rPr lang="ja-JP" altLang="en-US" sz="1050" kern="100" spc="-3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番</a:t>
            </a:r>
            <a:r>
              <a:rPr lang="en-US" altLang="ja-JP" sz="1050" kern="100" spc="-3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050" kern="100" spc="-3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号</a:t>
            </a:r>
            <a:endParaRPr lang="ja-JP" altLang="ja-JP" sz="1050" kern="100" spc="-3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スーパーマーケット</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2005</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ja-JP" altLang="en-US"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４</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約</a:t>
            </a:r>
            <a:r>
              <a:rPr lang="en-US" altLang="ja-JP" sz="105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1,8</a:t>
            </a:r>
            <a:r>
              <a:rPr lang="en-US"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00</a:t>
            </a:r>
            <a:r>
              <a:rPr lang="ja-JP"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名</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535567" y="2007371"/>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2" y="2279538"/>
            <a:ext cx="4680000" cy="1797672"/>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地域の農家が持ち込む農作物や加工品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全国各地から市場等経由で販売する農作物等の購入に比べて、輸送にかかる燃料を</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削減できる</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フードマイレージが少ない</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JA</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ファーマーズプチ星田店</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販売額の</a:t>
            </a: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％相当（１ポイント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FEA6A7CD-8EFD-85FE-1197-213F72A009B9}"/>
              </a:ext>
            </a:extLst>
          </p:cNvPr>
          <p:cNvSpPr txBox="1"/>
          <p:nvPr/>
        </p:nvSpPr>
        <p:spPr>
          <a:xfrm>
            <a:off x="523063" y="1128655"/>
            <a:ext cx="6304163" cy="258789"/>
          </a:xfrm>
          <a:prstGeom prst="rect">
            <a:avLst/>
          </a:prstGeom>
          <a:noFill/>
        </p:spPr>
        <p:txBody>
          <a:bodyPr wrap="square">
            <a:spAutoFit/>
          </a:bodyPr>
          <a:lstStyle/>
          <a:p>
            <a:pPr marL="180000" indent="-108000" algn="just">
              <a:lnSpc>
                <a:spcPts val="1500"/>
              </a:lnSpc>
              <a:buFont typeface="Arial" panose="020B0604020202020204" pitchFamily="34" charset="0"/>
              <a:buChar char="•"/>
            </a:pPr>
            <a:endParaRPr lang="en-US" altLang="ja-JP" sz="1200" kern="10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3" name="図 12">
            <a:extLst>
              <a:ext uri="{FF2B5EF4-FFF2-40B4-BE49-F238E27FC236}">
                <a16:creationId xmlns:a16="http://schemas.microsoft.com/office/drawing/2014/main" id="{A4CE9BD4-079A-C085-C1F7-188EBFC13A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78896" y="5307806"/>
            <a:ext cx="1289650" cy="1648600"/>
          </a:xfrm>
          <a:prstGeom prst="rect">
            <a:avLst/>
          </a:prstGeom>
        </p:spPr>
      </p:pic>
      <p:pic>
        <p:nvPicPr>
          <p:cNvPr id="17" name="図 16">
            <a:extLst>
              <a:ext uri="{FF2B5EF4-FFF2-40B4-BE49-F238E27FC236}">
                <a16:creationId xmlns:a16="http://schemas.microsoft.com/office/drawing/2014/main" id="{ED048413-4925-4791-8549-B692370B9D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79785" y="5725346"/>
            <a:ext cx="1641414" cy="1231060"/>
          </a:xfrm>
          <a:prstGeom prst="rect">
            <a:avLst/>
          </a:prstGeom>
        </p:spPr>
      </p:pic>
      <p:sp>
        <p:nvSpPr>
          <p:cNvPr id="18" name="テキスト ボックス 17">
            <a:extLst>
              <a:ext uri="{FF2B5EF4-FFF2-40B4-BE49-F238E27FC236}">
                <a16:creationId xmlns:a16="http://schemas.microsoft.com/office/drawing/2014/main" id="{02CB537A-781C-0808-E2E3-79F5F7852172}"/>
              </a:ext>
            </a:extLst>
          </p:cNvPr>
          <p:cNvSpPr txBox="1"/>
          <p:nvPr/>
        </p:nvSpPr>
        <p:spPr>
          <a:xfrm>
            <a:off x="523063" y="1128655"/>
            <a:ext cx="6304163" cy="83587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生鮮食品を中心に加工食料品・日用雑貨を販売する、食品スーパーマーケットチェーン。新鮮・美味しさとともに「安全と信頼」を届ける地域密着型のお店。堺市が行う「堺エコライフポイント」にも参加しており、大阪府内で取り組みを広めることを目的に</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CO2CO2</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ポイントに参加した。</a:t>
            </a:r>
          </a:p>
        </p:txBody>
      </p:sp>
      <p:sp>
        <p:nvSpPr>
          <p:cNvPr id="10" name="スライド番号プレースホルダー 5">
            <a:extLst>
              <a:ext uri="{FF2B5EF4-FFF2-40B4-BE49-F238E27FC236}">
                <a16:creationId xmlns:a16="http://schemas.microsoft.com/office/drawing/2014/main" id="{6FC66ED7-8C24-69F0-A6F8-306D9380E54D}"/>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24</a:t>
            </a:fld>
            <a:endParaRPr kumimoji="1" lang="ja-JP" altLang="en-US" b="1">
              <a:solidFill>
                <a:schemeClr val="tx1">
                  <a:lumMod val="50000"/>
                  <a:lumOff val="50000"/>
                </a:schemeClr>
              </a:solidFill>
            </a:endParaRPr>
          </a:p>
        </p:txBody>
      </p:sp>
      <p:sp>
        <p:nvSpPr>
          <p:cNvPr id="23" name="テキスト ボックス 22">
            <a:extLst>
              <a:ext uri="{FF2B5EF4-FFF2-40B4-BE49-F238E27FC236}">
                <a16:creationId xmlns:a16="http://schemas.microsoft.com/office/drawing/2014/main" id="{63BD5963-0DA4-20F7-6054-FE427158C5E4}"/>
              </a:ext>
            </a:extLst>
          </p:cNvPr>
          <p:cNvSpPr txBox="1"/>
          <p:nvPr/>
        </p:nvSpPr>
        <p:spPr>
          <a:xfrm>
            <a:off x="614257" y="4526290"/>
            <a:ext cx="4782979" cy="104644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店舗前や店舗入り口すぐに設けている生産者直売所コーナーにて、のぼりや</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を掲示</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脱炭素に繋がる農作物の購入でポイントが５倍付与されることを訴求</a:t>
            </a:r>
          </a:p>
          <a:p>
            <a:endParaRPr lang="ja-JP" altLang="en-US" sz="1200">
              <a:latin typeface="BIZ UDゴシック" panose="020B0400000000000000" pitchFamily="49" charset="-128"/>
              <a:ea typeface="BIZ UDゴシック" panose="020B0400000000000000" pitchFamily="49" charset="-128"/>
            </a:endParaRPr>
          </a:p>
        </p:txBody>
      </p:sp>
      <p:pic>
        <p:nvPicPr>
          <p:cNvPr id="26" name="図 25" descr="フェンス, 屋外, 建物, 男 が含まれている画像&#10;&#10;自動的に生成された説明">
            <a:extLst>
              <a:ext uri="{FF2B5EF4-FFF2-40B4-BE49-F238E27FC236}">
                <a16:creationId xmlns:a16="http://schemas.microsoft.com/office/drawing/2014/main" id="{A5490F3F-DBC8-78E0-647F-A1B23241B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81" y="5720537"/>
            <a:ext cx="1641414" cy="1235869"/>
          </a:xfrm>
          <a:prstGeom prst="rect">
            <a:avLst/>
          </a:prstGeom>
        </p:spPr>
      </p:pic>
      <p:sp>
        <p:nvSpPr>
          <p:cNvPr id="28" name="テキスト ボックス 27">
            <a:extLst>
              <a:ext uri="{FF2B5EF4-FFF2-40B4-BE49-F238E27FC236}">
                <a16:creationId xmlns:a16="http://schemas.microsoft.com/office/drawing/2014/main" id="{84199081-28D7-1FDD-AC04-FB534B0B9137}"/>
              </a:ext>
            </a:extLst>
          </p:cNvPr>
          <p:cNvSpPr txBox="1"/>
          <p:nvPr/>
        </p:nvSpPr>
        <p:spPr>
          <a:xfrm>
            <a:off x="5559430" y="3620362"/>
            <a:ext cx="1548580" cy="1569660"/>
          </a:xfrm>
          <a:prstGeom prst="rect">
            <a:avLst/>
          </a:prstGeom>
          <a:noFill/>
        </p:spPr>
        <p:txBody>
          <a:bodyPr wrap="square">
            <a:spAutoFit/>
          </a:bodyPr>
          <a:lstStyle/>
          <a:p>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＜販売促進効果＞</a:t>
            </a:r>
            <a:endParaRPr lang="en-US" altLang="ja-JP" sz="12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endParaRPr lang="en-US" altLang="ja-JP" sz="12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農産部門全体は前年同期間比で販売点数は若干減少しており、ポイント対象商品も同様であった</a:t>
            </a:r>
          </a:p>
        </p:txBody>
      </p:sp>
      <p:sp>
        <p:nvSpPr>
          <p:cNvPr id="29" name="テキスト ボックス 28">
            <a:extLst>
              <a:ext uri="{FF2B5EF4-FFF2-40B4-BE49-F238E27FC236}">
                <a16:creationId xmlns:a16="http://schemas.microsoft.com/office/drawing/2014/main" id="{707C66C3-CD28-DE4E-056E-76D24582183C}"/>
              </a:ext>
            </a:extLst>
          </p:cNvPr>
          <p:cNvSpPr txBox="1"/>
          <p:nvPr/>
        </p:nvSpPr>
        <p:spPr>
          <a:xfrm>
            <a:off x="5426244" y="5848435"/>
            <a:ext cx="4281288" cy="83587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お客様にも評判がよく、</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5</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か月間の実施で定着してきた。</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今回購入頂いたお客様には、地域の農作物等の良さを知っていただけたと思う。今回の取組はそのような機会になり、よかった。</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矢印: 下 11">
            <a:extLst>
              <a:ext uri="{FF2B5EF4-FFF2-40B4-BE49-F238E27FC236}">
                <a16:creationId xmlns:a16="http://schemas.microsoft.com/office/drawing/2014/main" id="{1A2400FD-A40F-C0C5-E856-C7C411F3CBE1}"/>
              </a:ext>
            </a:extLst>
          </p:cNvPr>
          <p:cNvSpPr/>
          <p:nvPr/>
        </p:nvSpPr>
        <p:spPr>
          <a:xfrm>
            <a:off x="5520945" y="2389197"/>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ja-JP" altLang="en-US" sz="2800" b="1" dirty="0"/>
              <a:t>３</a:t>
            </a:r>
            <a:endParaRPr kumimoji="1" lang="en-US" altLang="ja-JP" sz="2800" b="1" dirty="0"/>
          </a:p>
          <a:p>
            <a:pPr algn="ctr"/>
            <a:r>
              <a:rPr kumimoji="1" lang="ja-JP" altLang="en-US" sz="1100" b="1" dirty="0"/>
              <a:t>ｔ</a:t>
            </a:r>
            <a:r>
              <a:rPr kumimoji="1" lang="en-US" altLang="ja-JP" sz="1100" b="1" dirty="0"/>
              <a:t>-CO2</a:t>
            </a:r>
          </a:p>
        </p:txBody>
      </p:sp>
      <p:sp>
        <p:nvSpPr>
          <p:cNvPr id="16" name="コンテンツ プレースホルダー 7">
            <a:extLst>
              <a:ext uri="{FF2B5EF4-FFF2-40B4-BE49-F238E27FC236}">
                <a16:creationId xmlns:a16="http://schemas.microsoft.com/office/drawing/2014/main" id="{11EDE902-30E1-668A-B754-D357E4EE396E}"/>
              </a:ext>
            </a:extLst>
          </p:cNvPr>
          <p:cNvSpPr txBox="1">
            <a:spLocks/>
          </p:cNvSpPr>
          <p:nvPr/>
        </p:nvSpPr>
        <p:spPr>
          <a:xfrm>
            <a:off x="6959573" y="2361258"/>
            <a:ext cx="2743686"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a:latin typeface="BIZ UDゴシック" panose="020B0400000000000000" pitchFamily="49" charset="-128"/>
                <a:ea typeface="BIZ UDゴシック" panose="020B0400000000000000" pitchFamily="49" charset="-128"/>
              </a:rPr>
              <a:t>・ポイント対象の地産地消の農産物と、ポイント対象以外の農産物の平均輸送距離を比較し、流通距離が短くなることで削減される</a:t>
            </a:r>
            <a:r>
              <a:rPr lang="en-US" altLang="ja-JP" sz="1100">
                <a:latin typeface="BIZ UDゴシック" panose="020B0400000000000000" pitchFamily="49" charset="-128"/>
                <a:ea typeface="BIZ UDゴシック" panose="020B0400000000000000" pitchFamily="49" charset="-128"/>
              </a:rPr>
              <a:t>CO2</a:t>
            </a:r>
            <a:r>
              <a:rPr lang="ja-JP" altLang="en-US" sz="1100">
                <a:latin typeface="BIZ UDゴシック" panose="020B0400000000000000" pitchFamily="49" charset="-128"/>
                <a:ea typeface="BIZ UDゴシック" panose="020B0400000000000000" pitchFamily="49" charset="-128"/>
              </a:rPr>
              <a:t>排出量を算出した</a:t>
            </a:r>
            <a:endParaRPr lang="en-US" altLang="ja-JP" sz="1100">
              <a:latin typeface="BIZ UDゴシック" panose="020B0400000000000000" pitchFamily="49" charset="-128"/>
              <a:ea typeface="BIZ UDゴシック" panose="020B0400000000000000" pitchFamily="49" charset="-128"/>
            </a:endParaRPr>
          </a:p>
        </p:txBody>
      </p:sp>
      <p:pic>
        <p:nvPicPr>
          <p:cNvPr id="19" name="図 18">
            <a:extLst>
              <a:ext uri="{FF2B5EF4-FFF2-40B4-BE49-F238E27FC236}">
                <a16:creationId xmlns:a16="http://schemas.microsoft.com/office/drawing/2014/main" id="{826DA660-084F-7768-65EC-6FBDFDE66C80}"/>
              </a:ext>
            </a:extLst>
          </p:cNvPr>
          <p:cNvPicPr>
            <a:picLocks noChangeAspect="1"/>
          </p:cNvPicPr>
          <p:nvPr/>
        </p:nvPicPr>
        <p:blipFill>
          <a:blip r:embed="rId5"/>
          <a:stretch>
            <a:fillRect/>
          </a:stretch>
        </p:blipFill>
        <p:spPr>
          <a:xfrm>
            <a:off x="7034330" y="3568012"/>
            <a:ext cx="2722784" cy="1614843"/>
          </a:xfrm>
          <a:prstGeom prst="rect">
            <a:avLst/>
          </a:prstGeom>
        </p:spPr>
      </p:pic>
    </p:spTree>
    <p:extLst>
      <p:ext uri="{BB962C8B-B14F-4D97-AF65-F5344CB8AC3E}">
        <p14:creationId xmlns:p14="http://schemas.microsoft.com/office/powerpoint/2010/main" val="280361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ja-JP" altLang="en-US"/>
              <a:t>大阪いずみ市民生活協同組合</a:t>
            </a:r>
            <a:r>
              <a:rPr kumimoji="1" lang="ja-JP" altLang="en-US" sz="1400" b="1" i="0" u="none" strike="noStrike" kern="1200" cap="none" spc="3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（令和４・５年度事業者）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1995835"/>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5502267" y="5992194"/>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379" y="4103537"/>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320659" y="1995835"/>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en-US" sz="1000" b="1"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900246"/>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和泉市</a:t>
            </a:r>
            <a:r>
              <a:rPr lang="ja-JP" altLang="en-US"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ﾃｸﾉｽﾃｰｼﾞ</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2-1-10</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宅配事業</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店舗事業等</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1974</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約</a:t>
            </a:r>
            <a:r>
              <a:rPr lang="en-US"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1,200</a:t>
            </a:r>
            <a:r>
              <a:rPr lang="zh-TW" altLang="en-US"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人</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359722" y="2253554"/>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1" y="2242897"/>
            <a:ext cx="4680000" cy="1797672"/>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大阪府産農産物、大阪産（もん）認定商品 </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従来から取り扱っている大阪府産の地産地消商品を対象とし、輸送にかかる燃料を削減できる</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商品を選定</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コープの宅配</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販売額の</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％（１ポイント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dirty="0">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28498969-FF80-3883-3E77-E52AD12BB60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30009" y="4469953"/>
            <a:ext cx="1533146" cy="2209647"/>
          </a:xfrm>
          <a:prstGeom prst="rect">
            <a:avLst/>
          </a:prstGeom>
        </p:spPr>
      </p:pic>
      <p:pic>
        <p:nvPicPr>
          <p:cNvPr id="16" name="図 15">
            <a:extLst>
              <a:ext uri="{FF2B5EF4-FFF2-40B4-BE49-F238E27FC236}">
                <a16:creationId xmlns:a16="http://schemas.microsoft.com/office/drawing/2014/main" id="{135C600A-19A7-09A7-B736-F3D041A08C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9287" y="4469952"/>
            <a:ext cx="1531382" cy="2209648"/>
          </a:xfrm>
          <a:prstGeom prst="rect">
            <a:avLst/>
          </a:prstGeom>
        </p:spPr>
      </p:pic>
      <p:sp>
        <p:nvSpPr>
          <p:cNvPr id="14" name="テキスト ボックス 13">
            <a:extLst>
              <a:ext uri="{FF2B5EF4-FFF2-40B4-BE49-F238E27FC236}">
                <a16:creationId xmlns:a16="http://schemas.microsoft.com/office/drawing/2014/main" id="{6CE51679-3706-2AB7-CA6B-B608F539E68C}"/>
              </a:ext>
            </a:extLst>
          </p:cNvPr>
          <p:cNvSpPr txBox="1"/>
          <p:nvPr/>
        </p:nvSpPr>
        <p:spPr>
          <a:xfrm>
            <a:off x="523063" y="1128655"/>
            <a:ext cx="6304163" cy="83587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大阪市を除く東大阪市以南、岬町までの</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市町村を活動エリアに事業を展開。コープの宅配は、約</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276,000</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人が登録、毎週約</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240,000</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人が利用。</a:t>
            </a: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生活協同組合は、そもそも自立した市民の協同の力で人間らしいくらしの創造と持続可能な社会の実現を目指しており、この一環として脱炭素社会の構築を目指している。</a:t>
            </a:r>
          </a:p>
        </p:txBody>
      </p:sp>
      <p:sp>
        <p:nvSpPr>
          <p:cNvPr id="10" name="スライド番号プレースホルダー 5">
            <a:extLst>
              <a:ext uri="{FF2B5EF4-FFF2-40B4-BE49-F238E27FC236}">
                <a16:creationId xmlns:a16="http://schemas.microsoft.com/office/drawing/2014/main" id="{B0B02268-B8B0-E635-A8AF-916180BC99B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25</a:t>
            </a:fld>
            <a:endParaRPr kumimoji="1" lang="ja-JP" altLang="en-US" b="1">
              <a:solidFill>
                <a:schemeClr val="tx1">
                  <a:lumMod val="50000"/>
                  <a:lumOff val="50000"/>
                </a:schemeClr>
              </a:solidFill>
            </a:endParaRPr>
          </a:p>
        </p:txBody>
      </p:sp>
      <p:sp>
        <p:nvSpPr>
          <p:cNvPr id="21" name="テキスト ボックス 20">
            <a:extLst>
              <a:ext uri="{FF2B5EF4-FFF2-40B4-BE49-F238E27FC236}">
                <a16:creationId xmlns:a16="http://schemas.microsoft.com/office/drawing/2014/main" id="{AF933ECF-30D8-8408-8100-6875CDC43535}"/>
              </a:ext>
            </a:extLst>
          </p:cNvPr>
          <p:cNvSpPr txBox="1"/>
          <p:nvPr/>
        </p:nvSpPr>
        <p:spPr>
          <a:xfrm>
            <a:off x="523064" y="4380536"/>
            <a:ext cx="1849952" cy="2374753"/>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カタログ送付時に、ポイント付与事業の紹介や買い物と脱炭素のつながりを説明したチラシを添付。</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カタログにロゴマークを効果的に活用しながら、ポイント付与の対象商品であることと、ポイント付与数をわかりやすく掲示</a:t>
            </a:r>
            <a:endParaRPr lang="ja-JP" altLang="en-US" sz="120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80324480-7258-0E64-F053-C76A05C457F4}"/>
              </a:ext>
            </a:extLst>
          </p:cNvPr>
          <p:cNvSpPr txBox="1"/>
          <p:nvPr/>
        </p:nvSpPr>
        <p:spPr>
          <a:xfrm>
            <a:off x="5516977" y="3948728"/>
            <a:ext cx="1796490" cy="1754326"/>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・昨年度と比較すると、</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ポイント付与対象商</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品及び農産部門全体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の販売点数が減少し</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ているが、ポイント</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付与対象商品の方が、</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減少幅は小さい結果</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となった。</a:t>
            </a:r>
            <a:endParaRPr lang="ja-JP" altLang="en-US" sz="1200" b="1"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3FA593AC-89A2-C746-DAF5-2478C0EA503B}"/>
              </a:ext>
            </a:extLst>
          </p:cNvPr>
          <p:cNvSpPr txBox="1"/>
          <p:nvPr/>
        </p:nvSpPr>
        <p:spPr>
          <a:xfrm>
            <a:off x="5516976" y="6244146"/>
            <a:ext cx="3866175" cy="643509"/>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CO2</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は、目に見えないもの、食べて実感できないものなので、情報発信を継続的に行っていくことが大切だと感じています。</a:t>
            </a:r>
          </a:p>
        </p:txBody>
      </p:sp>
      <p:sp>
        <p:nvSpPr>
          <p:cNvPr id="12" name="矢印: 下 11">
            <a:extLst>
              <a:ext uri="{FF2B5EF4-FFF2-40B4-BE49-F238E27FC236}">
                <a16:creationId xmlns:a16="http://schemas.microsoft.com/office/drawing/2014/main" id="{45C102D2-EE64-C1F6-BBAE-0CBE331F703C}"/>
              </a:ext>
            </a:extLst>
          </p:cNvPr>
          <p:cNvSpPr/>
          <p:nvPr/>
        </p:nvSpPr>
        <p:spPr>
          <a:xfrm>
            <a:off x="5360774" y="2748338"/>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ja-JP" altLang="en-US" sz="2800" b="1" dirty="0"/>
              <a:t>２</a:t>
            </a:r>
            <a:endParaRPr kumimoji="1" lang="en-US" altLang="ja-JP" sz="2800" b="1" dirty="0"/>
          </a:p>
          <a:p>
            <a:pPr algn="ctr"/>
            <a:r>
              <a:rPr kumimoji="1" lang="ja-JP" altLang="en-US" sz="1100" b="1" dirty="0"/>
              <a:t>ｔ</a:t>
            </a:r>
            <a:r>
              <a:rPr kumimoji="1" lang="en-US" altLang="ja-JP" sz="1100" b="1" dirty="0"/>
              <a:t>-CO2</a:t>
            </a:r>
          </a:p>
        </p:txBody>
      </p:sp>
      <p:sp>
        <p:nvSpPr>
          <p:cNvPr id="18" name="コンテンツ プレースホルダー 7">
            <a:extLst>
              <a:ext uri="{FF2B5EF4-FFF2-40B4-BE49-F238E27FC236}">
                <a16:creationId xmlns:a16="http://schemas.microsoft.com/office/drawing/2014/main" id="{C637FC9D-5DBF-A829-D8DF-F27A47BE0EE0}"/>
              </a:ext>
            </a:extLst>
          </p:cNvPr>
          <p:cNvSpPr txBox="1">
            <a:spLocks/>
          </p:cNvSpPr>
          <p:nvPr/>
        </p:nvSpPr>
        <p:spPr>
          <a:xfrm>
            <a:off x="6778293" y="2403052"/>
            <a:ext cx="2743686"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dirty="0">
                <a:latin typeface="BIZ UDゴシック" panose="020B0400000000000000" pitchFamily="49" charset="-128"/>
                <a:ea typeface="BIZ UDゴシック" panose="020B0400000000000000" pitchFamily="49" charset="-128"/>
              </a:rPr>
              <a:t>・ポイント対象の地産地消の農産物と、ポイント対象以外の農産物の平均輸送距離を比較し、流通距離が短くなることで削減される</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排出量を算出した</a:t>
            </a:r>
          </a:p>
          <a:p>
            <a:pPr marL="87313" indent="-87313">
              <a:buNone/>
            </a:pPr>
            <a:r>
              <a:rPr lang="ja-JP" altLang="en-US" sz="1100" dirty="0">
                <a:latin typeface="BIZ UDゴシック" panose="020B0400000000000000" pitchFamily="49" charset="-128"/>
                <a:ea typeface="BIZ UDゴシック" panose="020B0400000000000000" pitchFamily="49" charset="-128"/>
              </a:rPr>
              <a:t>・減農薬、減肥料で栽培することにより、農薬や肥料の製造に係る</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が削減できるとした</a:t>
            </a:r>
          </a:p>
          <a:p>
            <a:pPr marL="87313" indent="-87313">
              <a:buNone/>
            </a:pPr>
            <a:endParaRPr lang="en-US" altLang="ja-JP" sz="1100" dirty="0">
              <a:latin typeface="BIZ UDゴシック" panose="020B0400000000000000" pitchFamily="49" charset="-128"/>
              <a:ea typeface="BIZ UDゴシック" panose="020B0400000000000000" pitchFamily="49" charset="-128"/>
            </a:endParaRPr>
          </a:p>
        </p:txBody>
      </p:sp>
      <p:pic>
        <p:nvPicPr>
          <p:cNvPr id="22" name="図 21">
            <a:extLst>
              <a:ext uri="{FF2B5EF4-FFF2-40B4-BE49-F238E27FC236}">
                <a16:creationId xmlns:a16="http://schemas.microsoft.com/office/drawing/2014/main" id="{1A92C150-5963-893E-A7F3-B7F32D1DDDDC}"/>
              </a:ext>
            </a:extLst>
          </p:cNvPr>
          <p:cNvPicPr>
            <a:picLocks noChangeAspect="1"/>
          </p:cNvPicPr>
          <p:nvPr/>
        </p:nvPicPr>
        <p:blipFill>
          <a:blip r:embed="rId4"/>
          <a:stretch>
            <a:fillRect/>
          </a:stretch>
        </p:blipFill>
        <p:spPr>
          <a:xfrm>
            <a:off x="7313029" y="3835628"/>
            <a:ext cx="2443492" cy="1449198"/>
          </a:xfrm>
          <a:prstGeom prst="rect">
            <a:avLst/>
          </a:prstGeom>
        </p:spPr>
      </p:pic>
      <p:sp>
        <p:nvSpPr>
          <p:cNvPr id="24" name="テキスト ボックス 23">
            <a:extLst>
              <a:ext uri="{FF2B5EF4-FFF2-40B4-BE49-F238E27FC236}">
                <a16:creationId xmlns:a16="http://schemas.microsoft.com/office/drawing/2014/main" id="{D53D4602-2272-40A8-AAF9-4B7044DEF35C}"/>
              </a:ext>
            </a:extLst>
          </p:cNvPr>
          <p:cNvSpPr txBox="1"/>
          <p:nvPr/>
        </p:nvSpPr>
        <p:spPr>
          <a:xfrm>
            <a:off x="7313030" y="5265683"/>
            <a:ext cx="2449114" cy="707886"/>
          </a:xfrm>
          <a:prstGeom prst="rect">
            <a:avLst/>
          </a:prstGeom>
          <a:noFill/>
        </p:spPr>
        <p:txBody>
          <a:bodyPr wrap="square">
            <a:spAutoFit/>
          </a:bodyPr>
          <a:lstStyle/>
          <a:p>
            <a:r>
              <a:rPr lang="ja-JP" altLang="en-US" sz="1000" dirty="0">
                <a:solidFill>
                  <a:sysClr val="windowText" lastClr="000000"/>
                </a:solidFill>
                <a:latin typeface="BIZ UDゴシック" panose="020B0400000000000000" pitchFamily="49" charset="-128"/>
                <a:ea typeface="BIZ UDゴシック" panose="020B0400000000000000" pitchFamily="49" charset="-128"/>
              </a:rPr>
              <a:t>昨年度の脱炭素ポイント付与により、大阪府産農産物の販売点数が増加しており、その増加分は概ね維持されているものと考えられる。</a:t>
            </a:r>
            <a:endParaRPr lang="ja-JP" altLang="en-US" sz="1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1469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ja-JP" altLang="en-US"/>
              <a:t>生活協同組合コープこうべ</a:t>
            </a:r>
            <a:r>
              <a:rPr kumimoji="1" lang="ja-JP" altLang="en-US" sz="1400" b="1" i="0" u="none" strike="noStrike" kern="1200" cap="none" spc="3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（令和５年度事業者）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44767" y="1750622"/>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lang="ja-JP" altLang="ja-JP" sz="1000" kern="1200" dirty="0">
                <a:solidFill>
                  <a:srgbClr val="0070C0"/>
                </a:solidFill>
                <a:effectLst/>
                <a:latin typeface="BIZ UDゴシック" panose="020B0400000000000000" pitchFamily="49" charset="-128"/>
                <a:ea typeface="BIZ UDゴシック" panose="020B0400000000000000" pitchFamily="49" charset="-128"/>
                <a:cs typeface="+mn-cs"/>
              </a:rPr>
              <a:t>＜令和５年度＞</a:t>
            </a:r>
            <a:endParaRPr lang="ja-JP" altLang="en-US" sz="1000"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5269039" y="5821765"/>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112" y="4021493"/>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363223" y="2239636"/>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1223412"/>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zh-CN"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神戸市東灘区住吉本町</a:t>
            </a:r>
            <a:r>
              <a:rPr lang="en-US" altLang="zh-CN"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zh-CN"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丁目</a:t>
            </a:r>
            <a:endParaRPr lang="en-US" altLang="zh-CN"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en-US"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zh-CN"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zh-CN"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番</a:t>
            </a:r>
            <a:r>
              <a:rPr lang="en-US" altLang="zh-CN"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a:t>
            </a:r>
            <a:r>
              <a:rPr lang="zh-CN"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号 </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宅配事業、店舗事業、電力事業、共済、サービス事業等</a:t>
            </a:r>
            <a:endParaRPr lang="en-US"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1921</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年４月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約</a:t>
            </a:r>
            <a:r>
              <a:rPr lang="en-US"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9,500</a:t>
            </a:r>
            <a:r>
              <a:rPr lang="ja-JP" altLang="en-US"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名</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363223" y="2542239"/>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2" name="テキスト ボックス 11">
            <a:extLst>
              <a:ext uri="{FF2B5EF4-FFF2-40B4-BE49-F238E27FC236}">
                <a16:creationId xmlns:a16="http://schemas.microsoft.com/office/drawing/2014/main" id="{310F2BDA-5DBC-A54B-0A5C-6B12DC0BEBDC}"/>
              </a:ext>
            </a:extLst>
          </p:cNvPr>
          <p:cNvSpPr txBox="1"/>
          <p:nvPr/>
        </p:nvSpPr>
        <p:spPr>
          <a:xfrm>
            <a:off x="5262488" y="4062312"/>
            <a:ext cx="2048796" cy="1569660"/>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b="1"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・対象商品の販売点数は前</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年同時期比</a:t>
            </a:r>
            <a:r>
              <a:rPr lang="en-US" altLang="ja-JP" sz="1200" dirty="0">
                <a:latin typeface="BIZ UDゴシック" panose="020B0400000000000000" pitchFamily="49" charset="-128"/>
                <a:ea typeface="BIZ UDゴシック" panose="020B0400000000000000" pitchFamily="49" charset="-128"/>
              </a:rPr>
              <a:t>149</a:t>
            </a:r>
            <a:r>
              <a:rPr lang="ja-JP" altLang="en-US" sz="1200" dirty="0">
                <a:latin typeface="BIZ UDゴシック" panose="020B0400000000000000" pitchFamily="49" charset="-128"/>
                <a:ea typeface="BIZ UDゴシック" panose="020B0400000000000000" pitchFamily="49" charset="-128"/>
              </a:rPr>
              <a:t>％となり、</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農産物全体の増加率に比</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べても高く、消費者の地</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産地消ニーズとも相まっ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て、販売拡大に寄与して</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いる</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47487" y="1990476"/>
            <a:ext cx="4788000" cy="1990032"/>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とれしゃき（大阪府ご当地野菜・果物）</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大阪府内の店舗近郊農家で生産したフードマイレージの小さいご当地野菜を供給促進し、</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CO2</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（二酸化炭素）や</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NOx</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（窒素酸化物）の削減に貢献</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コープ東豊中 ・コープ蛍池 ・コープ箕面　・コープ桜塚 </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 （</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2398F026-AA0F-0B1A-C8BC-4E4D800A3A22}"/>
              </a:ext>
            </a:extLst>
          </p:cNvPr>
          <p:cNvSpPr txBox="1"/>
          <p:nvPr/>
        </p:nvSpPr>
        <p:spPr>
          <a:xfrm>
            <a:off x="523063" y="1128655"/>
            <a:ext cx="6304163" cy="643509"/>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組合員や地域のくらしを支え、豊かにする事業や活動を展開。</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2018</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年には、</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2030</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年に向けた環境チャレンジ目標を策定。「くらしを守る」という生活協同組合の目的にそって、環境問題解決のために様々な取組を展開している。</a:t>
            </a:r>
          </a:p>
        </p:txBody>
      </p:sp>
      <p:sp>
        <p:nvSpPr>
          <p:cNvPr id="14" name="スライド番号プレースホルダー 5">
            <a:extLst>
              <a:ext uri="{FF2B5EF4-FFF2-40B4-BE49-F238E27FC236}">
                <a16:creationId xmlns:a16="http://schemas.microsoft.com/office/drawing/2014/main" id="{B62408A9-FA32-CB2E-6EAB-14C70CBA14DE}"/>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26</a:t>
            </a:fld>
            <a:endParaRPr kumimoji="1" lang="ja-JP" altLang="en-US" b="1">
              <a:solidFill>
                <a:schemeClr val="tx1">
                  <a:lumMod val="50000"/>
                  <a:lumOff val="50000"/>
                </a:schemeClr>
              </a:solidFill>
            </a:endParaRPr>
          </a:p>
        </p:txBody>
      </p:sp>
      <p:sp>
        <p:nvSpPr>
          <p:cNvPr id="38" name="テキスト ボックス 37">
            <a:extLst>
              <a:ext uri="{FF2B5EF4-FFF2-40B4-BE49-F238E27FC236}">
                <a16:creationId xmlns:a16="http://schemas.microsoft.com/office/drawing/2014/main" id="{AAD68B5B-06F1-47B8-E492-FD51001EEAD3}"/>
              </a:ext>
            </a:extLst>
          </p:cNvPr>
          <p:cNvSpPr txBox="1"/>
          <p:nvPr/>
        </p:nvSpPr>
        <p:spPr>
          <a:xfrm>
            <a:off x="5320659" y="6090607"/>
            <a:ext cx="4382831" cy="830997"/>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・コープこうべは地元の野菜を購入する事で</a:t>
            </a:r>
            <a:r>
              <a:rPr lang="en-US" altLang="ja-JP" sz="1200">
                <a:latin typeface="BIZ UDゴシック" panose="020B0400000000000000" pitchFamily="49" charset="-128"/>
                <a:ea typeface="BIZ UDゴシック" panose="020B0400000000000000" pitchFamily="49" charset="-128"/>
              </a:rPr>
              <a:t>10</a:t>
            </a:r>
            <a:r>
              <a:rPr lang="ja-JP" altLang="en-US" sz="1200">
                <a:latin typeface="BIZ UDゴシック" panose="020B0400000000000000" pitchFamily="49" charset="-128"/>
                <a:ea typeface="BIZ UDゴシック" panose="020B0400000000000000" pitchFamily="49" charset="-128"/>
              </a:rPr>
              <a:t>ポイントが組</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合員ポイントとして付与されましたが、地元（農家）にも</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貢献でき、脱炭素にも取り組め、買い物ポイントも付与さ</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れたので</a:t>
            </a:r>
            <a:r>
              <a:rPr lang="en-US" altLang="ja-JP" sz="1200">
                <a:latin typeface="BIZ UDゴシック" panose="020B0400000000000000" pitchFamily="49" charset="-128"/>
                <a:ea typeface="BIZ UDゴシック" panose="020B0400000000000000" pitchFamily="49" charset="-128"/>
              </a:rPr>
              <a:t>win-win-win</a:t>
            </a:r>
            <a:r>
              <a:rPr lang="ja-JP" altLang="en-US" sz="1200">
                <a:latin typeface="BIZ UDゴシック" panose="020B0400000000000000" pitchFamily="49" charset="-128"/>
                <a:ea typeface="BIZ UDゴシック" panose="020B0400000000000000" pitchFamily="49" charset="-128"/>
              </a:rPr>
              <a:t>の良い成果が挙げられた。</a:t>
            </a:r>
          </a:p>
        </p:txBody>
      </p:sp>
      <p:pic>
        <p:nvPicPr>
          <p:cNvPr id="42" name="図 41">
            <a:extLst>
              <a:ext uri="{FF2B5EF4-FFF2-40B4-BE49-F238E27FC236}">
                <a16:creationId xmlns:a16="http://schemas.microsoft.com/office/drawing/2014/main" id="{B12FE760-FFDB-7021-9312-E08DFE1364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341" y="5173253"/>
            <a:ext cx="1104922" cy="1473228"/>
          </a:xfrm>
          <a:prstGeom prst="rect">
            <a:avLst/>
          </a:prstGeom>
        </p:spPr>
      </p:pic>
      <p:pic>
        <p:nvPicPr>
          <p:cNvPr id="43" name="図 42">
            <a:extLst>
              <a:ext uri="{FF2B5EF4-FFF2-40B4-BE49-F238E27FC236}">
                <a16:creationId xmlns:a16="http://schemas.microsoft.com/office/drawing/2014/main" id="{F2BDE335-CE6E-3A9C-4A1D-2830DDC50B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9978" y="5369183"/>
            <a:ext cx="920176" cy="1226900"/>
          </a:xfrm>
          <a:prstGeom prst="rect">
            <a:avLst/>
          </a:prstGeom>
        </p:spPr>
      </p:pic>
      <p:sp>
        <p:nvSpPr>
          <p:cNvPr id="46" name="テキスト ボックス 45">
            <a:extLst>
              <a:ext uri="{FF2B5EF4-FFF2-40B4-BE49-F238E27FC236}">
                <a16:creationId xmlns:a16="http://schemas.microsoft.com/office/drawing/2014/main" id="{3009B8D3-E2B9-C587-40A9-07173B3BC0BA}"/>
              </a:ext>
            </a:extLst>
          </p:cNvPr>
          <p:cNvSpPr txBox="1"/>
          <p:nvPr/>
        </p:nvSpPr>
        <p:spPr>
          <a:xfrm>
            <a:off x="628941" y="4256179"/>
            <a:ext cx="4590759" cy="1015663"/>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・ご当地野菜「とれしゃき」コーナーに、「地元のものを選ぶ</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ことで脱炭素に貢献」を謳うオリジナル</a:t>
            </a:r>
            <a:r>
              <a:rPr lang="en-US" altLang="ja-JP" sz="1200">
                <a:latin typeface="BIZ UDゴシック" panose="020B0400000000000000" pitchFamily="49" charset="-128"/>
                <a:ea typeface="BIZ UDゴシック" panose="020B0400000000000000" pitchFamily="49" charset="-128"/>
              </a:rPr>
              <a:t>POP</a:t>
            </a:r>
            <a:r>
              <a:rPr lang="ja-JP" altLang="en-US" sz="1200">
                <a:latin typeface="BIZ UDゴシック" panose="020B0400000000000000" pitchFamily="49" charset="-128"/>
                <a:ea typeface="BIZ UDゴシック" panose="020B0400000000000000" pitchFamily="49" charset="-128"/>
              </a:rPr>
              <a:t>、のぼりでピーア</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ール</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・店舗入口掲示板やとれしゃきコーナーにポスター掲示</a:t>
            </a:r>
          </a:p>
          <a:p>
            <a:endParaRPr lang="ja-JP" altLang="en-US" sz="1200">
              <a:latin typeface="BIZ UDゴシック" panose="020B0400000000000000" pitchFamily="49" charset="-128"/>
              <a:ea typeface="BIZ UDゴシック" panose="020B0400000000000000" pitchFamily="49" charset="-128"/>
            </a:endParaRPr>
          </a:p>
        </p:txBody>
      </p:sp>
      <p:pic>
        <p:nvPicPr>
          <p:cNvPr id="47" name="図 46">
            <a:extLst>
              <a:ext uri="{FF2B5EF4-FFF2-40B4-BE49-F238E27FC236}">
                <a16:creationId xmlns:a16="http://schemas.microsoft.com/office/drawing/2014/main" id="{1B6CCF27-5540-94A9-8B93-BDA849A4D6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1801" y="5191331"/>
            <a:ext cx="1103054" cy="1470971"/>
          </a:xfrm>
          <a:prstGeom prst="rect">
            <a:avLst/>
          </a:prstGeom>
        </p:spPr>
      </p:pic>
      <p:pic>
        <p:nvPicPr>
          <p:cNvPr id="48" name="図 47">
            <a:extLst>
              <a:ext uri="{FF2B5EF4-FFF2-40B4-BE49-F238E27FC236}">
                <a16:creationId xmlns:a16="http://schemas.microsoft.com/office/drawing/2014/main" id="{65C880B4-6CA4-86AE-9369-A7DB05E854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6930" y="5360788"/>
            <a:ext cx="931812" cy="1242277"/>
          </a:xfrm>
          <a:prstGeom prst="rect">
            <a:avLst/>
          </a:prstGeom>
        </p:spPr>
      </p:pic>
      <p:sp>
        <p:nvSpPr>
          <p:cNvPr id="49" name="テキスト ボックス 1">
            <a:extLst>
              <a:ext uri="{FF2B5EF4-FFF2-40B4-BE49-F238E27FC236}">
                <a16:creationId xmlns:a16="http://schemas.microsoft.com/office/drawing/2014/main" id="{A54A1A75-5656-A590-BF0A-58E3075B6DCF}"/>
              </a:ext>
            </a:extLst>
          </p:cNvPr>
          <p:cNvSpPr txBox="1"/>
          <p:nvPr/>
        </p:nvSpPr>
        <p:spPr>
          <a:xfrm>
            <a:off x="1357757" y="6785803"/>
            <a:ext cx="1297156" cy="2545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▲対象商品コーナー</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0" name="テキスト ボックス 1">
            <a:extLst>
              <a:ext uri="{FF2B5EF4-FFF2-40B4-BE49-F238E27FC236}">
                <a16:creationId xmlns:a16="http://schemas.microsoft.com/office/drawing/2014/main" id="{42D5B425-BA87-1475-CEC0-B1FB718F2957}"/>
              </a:ext>
            </a:extLst>
          </p:cNvPr>
          <p:cNvSpPr txBox="1"/>
          <p:nvPr/>
        </p:nvSpPr>
        <p:spPr>
          <a:xfrm>
            <a:off x="4083010" y="6629765"/>
            <a:ext cx="1183930"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000"/>
              </a:lnSpc>
            </a:pP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▲入口掲示板への</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000"/>
              </a:lnSpc>
            </a:pP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ポスター掲示</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1" name="テキスト ボックス 1">
            <a:extLst>
              <a:ext uri="{FF2B5EF4-FFF2-40B4-BE49-F238E27FC236}">
                <a16:creationId xmlns:a16="http://schemas.microsoft.com/office/drawing/2014/main" id="{EEB30957-8927-2C68-32A2-19A9F820C1E8}"/>
              </a:ext>
            </a:extLst>
          </p:cNvPr>
          <p:cNvSpPr txBox="1"/>
          <p:nvPr/>
        </p:nvSpPr>
        <p:spPr>
          <a:xfrm>
            <a:off x="2969069" y="6616415"/>
            <a:ext cx="1217861"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000"/>
              </a:lnSpc>
            </a:pP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▲対象商品へのオリジナル</a:t>
            </a:r>
            <a:r>
              <a:rPr 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POP</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の掲示</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矢印: 下 12">
            <a:extLst>
              <a:ext uri="{FF2B5EF4-FFF2-40B4-BE49-F238E27FC236}">
                <a16:creationId xmlns:a16="http://schemas.microsoft.com/office/drawing/2014/main" id="{D9D941D3-A8FF-D7C0-4E81-468A0DF8A0E1}"/>
              </a:ext>
            </a:extLst>
          </p:cNvPr>
          <p:cNvSpPr/>
          <p:nvPr/>
        </p:nvSpPr>
        <p:spPr>
          <a:xfrm>
            <a:off x="5320659" y="2953178"/>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en-US" altLang="ja-JP" sz="2800" b="1" dirty="0"/>
              <a:t>0.5</a:t>
            </a:r>
          </a:p>
          <a:p>
            <a:pPr algn="ctr"/>
            <a:r>
              <a:rPr kumimoji="1" lang="ja-JP" altLang="en-US" sz="1100" b="1" dirty="0"/>
              <a:t>ｔ</a:t>
            </a:r>
            <a:r>
              <a:rPr kumimoji="1" lang="en-US" altLang="ja-JP" sz="1100" b="1" dirty="0"/>
              <a:t>-CO2</a:t>
            </a:r>
          </a:p>
        </p:txBody>
      </p:sp>
      <p:sp>
        <p:nvSpPr>
          <p:cNvPr id="16" name="コンテンツ プレースホルダー 7">
            <a:extLst>
              <a:ext uri="{FF2B5EF4-FFF2-40B4-BE49-F238E27FC236}">
                <a16:creationId xmlns:a16="http://schemas.microsoft.com/office/drawing/2014/main" id="{2B3B81D6-360C-84AA-02D7-15432336A6D4}"/>
              </a:ext>
            </a:extLst>
          </p:cNvPr>
          <p:cNvSpPr txBox="1">
            <a:spLocks/>
          </p:cNvSpPr>
          <p:nvPr/>
        </p:nvSpPr>
        <p:spPr>
          <a:xfrm>
            <a:off x="6759287" y="2925239"/>
            <a:ext cx="2743686"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a:latin typeface="BIZ UDゴシック" panose="020B0400000000000000" pitchFamily="49" charset="-128"/>
                <a:ea typeface="BIZ UDゴシック" panose="020B0400000000000000" pitchFamily="49" charset="-128"/>
              </a:rPr>
              <a:t>・ポイント対象の市内農産物と、ポイント対象以外の農産物の平均輸送距離を比較し、流通距離が短くなることで削減される</a:t>
            </a:r>
            <a:r>
              <a:rPr lang="en-US" altLang="ja-JP" sz="1100">
                <a:latin typeface="BIZ UDゴシック" panose="020B0400000000000000" pitchFamily="49" charset="-128"/>
                <a:ea typeface="BIZ UDゴシック" panose="020B0400000000000000" pitchFamily="49" charset="-128"/>
              </a:rPr>
              <a:t>CO2</a:t>
            </a:r>
            <a:r>
              <a:rPr lang="ja-JP" altLang="en-US" sz="1100">
                <a:latin typeface="BIZ UDゴシック" panose="020B0400000000000000" pitchFamily="49" charset="-128"/>
                <a:ea typeface="BIZ UDゴシック" panose="020B0400000000000000" pitchFamily="49" charset="-128"/>
              </a:rPr>
              <a:t>排出量を算出した</a:t>
            </a:r>
          </a:p>
        </p:txBody>
      </p:sp>
      <p:pic>
        <p:nvPicPr>
          <p:cNvPr id="18" name="図 17">
            <a:extLst>
              <a:ext uri="{FF2B5EF4-FFF2-40B4-BE49-F238E27FC236}">
                <a16:creationId xmlns:a16="http://schemas.microsoft.com/office/drawing/2014/main" id="{1BF1A661-BE65-C312-8B13-14648646C6A0}"/>
              </a:ext>
            </a:extLst>
          </p:cNvPr>
          <p:cNvPicPr>
            <a:picLocks noChangeAspect="1"/>
          </p:cNvPicPr>
          <p:nvPr/>
        </p:nvPicPr>
        <p:blipFill>
          <a:blip r:embed="rId6"/>
          <a:stretch>
            <a:fillRect/>
          </a:stretch>
        </p:blipFill>
        <p:spPr>
          <a:xfrm>
            <a:off x="7304645" y="4207957"/>
            <a:ext cx="2398845" cy="1424015"/>
          </a:xfrm>
          <a:prstGeom prst="rect">
            <a:avLst/>
          </a:prstGeom>
        </p:spPr>
      </p:pic>
    </p:spTree>
    <p:extLst>
      <p:ext uri="{BB962C8B-B14F-4D97-AF65-F5344CB8AC3E}">
        <p14:creationId xmlns:p14="http://schemas.microsoft.com/office/powerpoint/2010/main" val="417844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ja-JP" altLang="en-US"/>
              <a:t>株式会社サンプラザ</a:t>
            </a:r>
            <a:r>
              <a:rPr kumimoji="1" lang="ja-JP" altLang="en-US" sz="1400" b="1" i="0" u="none" strike="noStrike" kern="1200" cap="none" spc="3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（令和４・５年度事業者）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1831713"/>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5426243" y="5501578"/>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379" y="3915969"/>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320659" y="1831713"/>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lang="ja-JP" altLang="ja-JP" sz="1000" kern="1200" dirty="0">
                <a:solidFill>
                  <a:srgbClr val="0070C0"/>
                </a:solidFill>
                <a:effectLst/>
                <a:latin typeface="BIZ UDゴシック" panose="020B0400000000000000" pitchFamily="49" charset="-128"/>
                <a:ea typeface="BIZ UDゴシック" panose="020B0400000000000000" pitchFamily="49" charset="-128"/>
                <a:cs typeface="+mn-cs"/>
              </a:rPr>
              <a:t>＜令和５年度＞</a:t>
            </a:r>
            <a:endParaRPr lang="ja-JP" altLang="en-US" sz="10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900246"/>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堺市美原区真福寺</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240</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スーパーマーケット</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1950</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約</a:t>
            </a:r>
            <a:r>
              <a:rPr lang="en-US"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2,200</a:t>
            </a:r>
            <a:r>
              <a:rPr lang="ja-JP"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名</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359722" y="2089432"/>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2" name="テキスト ボックス 11">
            <a:extLst>
              <a:ext uri="{FF2B5EF4-FFF2-40B4-BE49-F238E27FC236}">
                <a16:creationId xmlns:a16="http://schemas.microsoft.com/office/drawing/2014/main" id="{310F2BDA-5DBC-A54B-0A5C-6B12DC0BEBDC}"/>
              </a:ext>
            </a:extLst>
          </p:cNvPr>
          <p:cNvSpPr txBox="1"/>
          <p:nvPr/>
        </p:nvSpPr>
        <p:spPr>
          <a:xfrm>
            <a:off x="5317974" y="3699450"/>
            <a:ext cx="2160881" cy="1015663"/>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・今年度から新たにポイン</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ト付与の対象とした菊菜</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の販売点数は前年同時期</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比</a:t>
            </a:r>
            <a:r>
              <a:rPr lang="en-US" altLang="ja-JP" sz="1200" dirty="0">
                <a:latin typeface="BIZ UDゴシック" panose="020B0400000000000000" pitchFamily="49" charset="-128"/>
                <a:ea typeface="BIZ UDゴシック" panose="020B0400000000000000" pitchFamily="49" charset="-128"/>
              </a:rPr>
              <a:t>150</a:t>
            </a:r>
            <a:r>
              <a:rPr lang="ja-JP" altLang="en-US" sz="1200" dirty="0">
                <a:latin typeface="BIZ UDゴシック" panose="020B0400000000000000" pitchFamily="49" charset="-128"/>
                <a:ea typeface="BIZ UDゴシック" panose="020B0400000000000000" pitchFamily="49" charset="-128"/>
              </a:rPr>
              <a:t>％となった。</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1" y="2078775"/>
            <a:ext cx="4680000" cy="1797672"/>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大阪エコ農産物を中心に農薬・化学肥料の使用を削減した商品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従来から取り扱っている地産地消商品を対象とし、輸送にかか</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る燃料や</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CO</a:t>
            </a:r>
            <a:r>
              <a:rPr lang="en-US" altLang="ja-JP" sz="1200" kern="100" baseline="-25000" dirty="0">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排出量削減に資する商品を選定</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府内</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35</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販売額の</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8.5</a:t>
            </a: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％相当（１ポイント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=0.6</a:t>
            </a: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FEA6A7CD-8EFD-85FE-1197-213F72A009B9}"/>
              </a:ext>
            </a:extLst>
          </p:cNvPr>
          <p:cNvSpPr txBox="1"/>
          <p:nvPr/>
        </p:nvSpPr>
        <p:spPr>
          <a:xfrm>
            <a:off x="523063" y="1128655"/>
            <a:ext cx="6304163" cy="643509"/>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「食の安全」をモットーに、大阪府南河内エリアを中心に店舗展開する食品スーパー。</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以前から有機農業や地産地消の拡大に積極的・継続的に取り組んでおり、多くの大阪エコ農産物や有機</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JAS</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農産物などを取り扱っている。</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0" name="図 19">
            <a:extLst>
              <a:ext uri="{FF2B5EF4-FFF2-40B4-BE49-F238E27FC236}">
                <a16:creationId xmlns:a16="http://schemas.microsoft.com/office/drawing/2014/main" id="{EC3A1B1A-B5F6-C41D-47AB-A50D6F80C02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7525" y="4864217"/>
            <a:ext cx="1476019" cy="1968026"/>
          </a:xfrm>
          <a:prstGeom prst="rect">
            <a:avLst/>
          </a:prstGeom>
        </p:spPr>
      </p:pic>
      <p:pic>
        <p:nvPicPr>
          <p:cNvPr id="25" name="図 24">
            <a:extLst>
              <a:ext uri="{FF2B5EF4-FFF2-40B4-BE49-F238E27FC236}">
                <a16:creationId xmlns:a16="http://schemas.microsoft.com/office/drawing/2014/main" id="{BDE03E55-A287-12AF-BEF9-B33A6BF934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37140" y="4864217"/>
            <a:ext cx="1476019" cy="1968026"/>
          </a:xfrm>
          <a:prstGeom prst="rect">
            <a:avLst/>
          </a:prstGeom>
        </p:spPr>
      </p:pic>
      <p:sp>
        <p:nvSpPr>
          <p:cNvPr id="10" name="スライド番号プレースホルダー 5">
            <a:extLst>
              <a:ext uri="{FF2B5EF4-FFF2-40B4-BE49-F238E27FC236}">
                <a16:creationId xmlns:a16="http://schemas.microsoft.com/office/drawing/2014/main" id="{34E0C851-9A92-0EB2-9B5E-71B29561ECA5}"/>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27</a:t>
            </a:fld>
            <a:endParaRPr kumimoji="1" lang="ja-JP" altLang="en-US" b="1">
              <a:solidFill>
                <a:schemeClr val="tx1">
                  <a:lumMod val="50000"/>
                  <a:lumOff val="50000"/>
                </a:schemeClr>
              </a:solidFill>
            </a:endParaRPr>
          </a:p>
        </p:txBody>
      </p:sp>
      <p:pic>
        <p:nvPicPr>
          <p:cNvPr id="16" name="図 15">
            <a:extLst>
              <a:ext uri="{FF2B5EF4-FFF2-40B4-BE49-F238E27FC236}">
                <a16:creationId xmlns:a16="http://schemas.microsoft.com/office/drawing/2014/main" id="{9D6692E0-9E67-5472-1459-12E5124A0814}"/>
              </a:ext>
            </a:extLst>
          </p:cNvPr>
          <p:cNvPicPr>
            <a:picLocks noChangeAspect="1"/>
          </p:cNvPicPr>
          <p:nvPr/>
        </p:nvPicPr>
        <p:blipFill>
          <a:blip r:embed="rId4"/>
          <a:stretch>
            <a:fillRect/>
          </a:stretch>
        </p:blipFill>
        <p:spPr>
          <a:xfrm>
            <a:off x="7491804" y="4323292"/>
            <a:ext cx="2117905" cy="1081849"/>
          </a:xfrm>
          <a:prstGeom prst="rect">
            <a:avLst/>
          </a:prstGeom>
        </p:spPr>
      </p:pic>
      <p:sp>
        <p:nvSpPr>
          <p:cNvPr id="22" name="テキスト ボックス 21">
            <a:extLst>
              <a:ext uri="{FF2B5EF4-FFF2-40B4-BE49-F238E27FC236}">
                <a16:creationId xmlns:a16="http://schemas.microsoft.com/office/drawing/2014/main" id="{98B4017B-EA9A-027E-FE31-C04BAA1DF8D1}"/>
              </a:ext>
            </a:extLst>
          </p:cNvPr>
          <p:cNvSpPr txBox="1"/>
          <p:nvPr/>
        </p:nvSpPr>
        <p:spPr>
          <a:xfrm>
            <a:off x="7491803" y="3845421"/>
            <a:ext cx="1926682" cy="538609"/>
          </a:xfrm>
          <a:prstGeom prst="rect">
            <a:avLst/>
          </a:prstGeom>
          <a:noFill/>
        </p:spPr>
        <p:txBody>
          <a:bodyPr wrap="square">
            <a:spAutoFit/>
          </a:bodyPr>
          <a:lstStyle/>
          <a:p>
            <a:pPr algn="ctr"/>
            <a:r>
              <a:rPr kumimoji="1" lang="ja-JP" altLang="en-US" sz="800" dirty="0">
                <a:latin typeface="BIZ UDゴシック" panose="020B0400000000000000" pitchFamily="49" charset="-128"/>
                <a:ea typeface="BIZ UDゴシック" panose="020B0400000000000000" pitchFamily="49" charset="-128"/>
              </a:rPr>
              <a:t>ポイント付与</a:t>
            </a:r>
            <a:r>
              <a:rPr lang="ja-JP" altLang="en-US" sz="800" dirty="0">
                <a:latin typeface="BIZ UDゴシック" panose="020B0400000000000000" pitchFamily="49" charset="-128"/>
                <a:ea typeface="BIZ UDゴシック" panose="020B0400000000000000" pitchFamily="49" charset="-128"/>
              </a:rPr>
              <a:t>による売上点数の変化</a:t>
            </a:r>
            <a:endParaRPr lang="en-US" altLang="ja-JP" sz="800" dirty="0">
              <a:latin typeface="BIZ UDゴシック" panose="020B0400000000000000" pitchFamily="49" charset="-128"/>
              <a:ea typeface="BIZ UDゴシック" panose="020B0400000000000000" pitchFamily="49" charset="-128"/>
            </a:endParaRPr>
          </a:p>
          <a:p>
            <a:pPr algn="ctr"/>
            <a:r>
              <a:rPr lang="ja-JP" altLang="en-US" sz="800" dirty="0">
                <a:latin typeface="BIZ UDゴシック" panose="020B0400000000000000" pitchFamily="49" charset="-128"/>
                <a:ea typeface="BIZ UDゴシック" panose="020B0400000000000000" pitchFamily="49" charset="-128"/>
              </a:rPr>
              <a:t>（ポイント期間外＝</a:t>
            </a:r>
            <a:r>
              <a:rPr lang="en-US" altLang="ja-JP" sz="800" dirty="0">
                <a:latin typeface="BIZ UDゴシック" panose="020B0400000000000000" pitchFamily="49" charset="-128"/>
                <a:ea typeface="BIZ UDゴシック" panose="020B0400000000000000" pitchFamily="49" charset="-128"/>
              </a:rPr>
              <a:t>100</a:t>
            </a:r>
            <a:r>
              <a:rPr lang="ja-JP" altLang="en-US" sz="800" dirty="0">
                <a:latin typeface="BIZ UDゴシック" panose="020B0400000000000000" pitchFamily="49" charset="-128"/>
                <a:ea typeface="BIZ UDゴシック" panose="020B0400000000000000" pitchFamily="49" charset="-128"/>
              </a:rPr>
              <a:t>）</a:t>
            </a:r>
            <a:endParaRPr lang="en-US" altLang="ja-JP" sz="800" dirty="0">
              <a:latin typeface="BIZ UDゴシック" panose="020B0400000000000000" pitchFamily="49" charset="-128"/>
              <a:ea typeface="BIZ UDゴシック" panose="020B0400000000000000" pitchFamily="49" charset="-128"/>
            </a:endParaRPr>
          </a:p>
          <a:p>
            <a:pPr algn="ctr">
              <a:spcBef>
                <a:spcPts val="600"/>
              </a:spcBef>
            </a:pPr>
            <a:r>
              <a:rPr kumimoji="1" lang="ja-JP" altLang="en-US" sz="700" b="1" dirty="0">
                <a:latin typeface="BIZ UDゴシック" panose="020B0400000000000000" pitchFamily="49" charset="-128"/>
                <a:ea typeface="BIZ UDゴシック" panose="020B0400000000000000" pitchFamily="49" charset="-128"/>
              </a:rPr>
              <a:t>　　　（</a:t>
            </a:r>
            <a:r>
              <a:rPr lang="ja-JP" altLang="en-US" sz="700" b="1" dirty="0">
                <a:latin typeface="BIZ UDゴシック" panose="020B0400000000000000" pitchFamily="49" charset="-128"/>
                <a:ea typeface="BIZ UDゴシック" panose="020B0400000000000000" pitchFamily="49" charset="-128"/>
              </a:rPr>
              <a:t>大阪エコ農産物・菊菜</a:t>
            </a:r>
            <a:r>
              <a:rPr kumimoji="1" lang="ja-JP" altLang="en-US" sz="700" b="1" dirty="0">
                <a:latin typeface="BIZ UDゴシック" panose="020B0400000000000000" pitchFamily="49" charset="-128"/>
                <a:ea typeface="BIZ UDゴシック" panose="020B0400000000000000" pitchFamily="49" charset="-128"/>
              </a:rPr>
              <a:t>）</a:t>
            </a:r>
            <a:endParaRPr kumimoji="1" lang="en-US" altLang="ja-JP" sz="700" b="1"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2987995B-0817-5720-E924-0912264F45C0}"/>
              </a:ext>
            </a:extLst>
          </p:cNvPr>
          <p:cNvSpPr txBox="1"/>
          <p:nvPr/>
        </p:nvSpPr>
        <p:spPr>
          <a:xfrm>
            <a:off x="523063" y="4238874"/>
            <a:ext cx="4490096" cy="646331"/>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＜販売促進効果＞</a:t>
            </a:r>
            <a:endParaRPr lang="en-US" altLang="ja-JP" sz="120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lang="ja-JP" altLang="en-US" sz="1200">
                <a:latin typeface="BIZ UDゴシック" panose="020B0400000000000000" pitchFamily="49" charset="-128"/>
                <a:ea typeface="BIZ UDゴシック" panose="020B0400000000000000" pitchFamily="49" charset="-128"/>
              </a:rPr>
              <a:t>オリジナルの</a:t>
            </a:r>
            <a:r>
              <a:rPr lang="en-US" altLang="ja-JP" sz="1200">
                <a:latin typeface="BIZ UDゴシック" panose="020B0400000000000000" pitchFamily="49" charset="-128"/>
                <a:ea typeface="BIZ UDゴシック" panose="020B0400000000000000" pitchFamily="49" charset="-128"/>
              </a:rPr>
              <a:t>POP</a:t>
            </a:r>
            <a:r>
              <a:rPr lang="ja-JP" altLang="en-US" sz="1200">
                <a:latin typeface="BIZ UDゴシック" panose="020B0400000000000000" pitchFamily="49" charset="-128"/>
                <a:ea typeface="BIZ UDゴシック" panose="020B0400000000000000" pitchFamily="49" charset="-128"/>
              </a:rPr>
              <a:t>（売場プライスカード）を作成し、来店者に効果的に訴求した</a:t>
            </a:r>
            <a:endParaRPr lang="ja-JP" altLang="en-US" sz="1200" b="1">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67507C2A-6718-F971-4F5A-9E79D677D1B7}"/>
              </a:ext>
            </a:extLst>
          </p:cNvPr>
          <p:cNvSpPr txBox="1"/>
          <p:nvPr/>
        </p:nvSpPr>
        <p:spPr>
          <a:xfrm>
            <a:off x="5308350" y="5749670"/>
            <a:ext cx="4065670" cy="102823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5</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ヶ月間の長期で行ったことで、意識改革や購買促進に一定の効果があったように思います。</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地元の野菜を購入できてポイントもつくのでお得感があります。購入してみたら美味しいものもあり、リピーターにもつながると思います。</a:t>
            </a:r>
          </a:p>
        </p:txBody>
      </p:sp>
      <p:sp>
        <p:nvSpPr>
          <p:cNvPr id="13" name="矢印: 下 12">
            <a:extLst>
              <a:ext uri="{FF2B5EF4-FFF2-40B4-BE49-F238E27FC236}">
                <a16:creationId xmlns:a16="http://schemas.microsoft.com/office/drawing/2014/main" id="{A1B793CB-2099-D30A-9B56-1BD8F80F8C0A}"/>
              </a:ext>
            </a:extLst>
          </p:cNvPr>
          <p:cNvSpPr/>
          <p:nvPr/>
        </p:nvSpPr>
        <p:spPr>
          <a:xfrm>
            <a:off x="5359722" y="2424190"/>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en-US" altLang="ja-JP" sz="2800" b="1" dirty="0"/>
              <a:t>20</a:t>
            </a:r>
          </a:p>
          <a:p>
            <a:pPr algn="ctr"/>
            <a:r>
              <a:rPr kumimoji="1" lang="ja-JP" altLang="en-US" sz="1100" b="1" dirty="0"/>
              <a:t>ｔ</a:t>
            </a:r>
            <a:r>
              <a:rPr kumimoji="1" lang="en-US" altLang="ja-JP" sz="1100" b="1" dirty="0"/>
              <a:t>-CO2</a:t>
            </a:r>
          </a:p>
        </p:txBody>
      </p:sp>
      <p:sp>
        <p:nvSpPr>
          <p:cNvPr id="17" name="コンテンツ プレースホルダー 7">
            <a:extLst>
              <a:ext uri="{FF2B5EF4-FFF2-40B4-BE49-F238E27FC236}">
                <a16:creationId xmlns:a16="http://schemas.microsoft.com/office/drawing/2014/main" id="{09B62F3A-0D72-F98A-58CF-96CA44782F9E}"/>
              </a:ext>
            </a:extLst>
          </p:cNvPr>
          <p:cNvSpPr txBox="1">
            <a:spLocks/>
          </p:cNvSpPr>
          <p:nvPr/>
        </p:nvSpPr>
        <p:spPr>
          <a:xfrm>
            <a:off x="6798350" y="2297395"/>
            <a:ext cx="2743686"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dirty="0">
                <a:latin typeface="BIZ UDゴシック" panose="020B0400000000000000" pitchFamily="49" charset="-128"/>
                <a:ea typeface="BIZ UDゴシック" panose="020B0400000000000000" pitchFamily="49" charset="-128"/>
              </a:rPr>
              <a:t>・ポイント対象の地産地消の農産物と、ポイント対象以外の農産物の平均輸送距離を比較し、流通距離が短くなることで削減される</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排出量を算出した</a:t>
            </a:r>
          </a:p>
          <a:p>
            <a:pPr marL="87313" indent="-87313">
              <a:buNone/>
            </a:pPr>
            <a:r>
              <a:rPr lang="ja-JP" altLang="en-US" sz="1100" dirty="0">
                <a:latin typeface="BIZ UDゴシック" panose="020B0400000000000000" pitchFamily="49" charset="-128"/>
                <a:ea typeface="BIZ UDゴシック" panose="020B0400000000000000" pitchFamily="49" charset="-128"/>
              </a:rPr>
              <a:t>・減農薬、減肥料で栽培することにより、農薬や肥料の製造に係る</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が削減できるとした。</a:t>
            </a:r>
          </a:p>
        </p:txBody>
      </p:sp>
    </p:spTree>
    <p:extLst>
      <p:ext uri="{BB962C8B-B14F-4D97-AF65-F5344CB8AC3E}">
        <p14:creationId xmlns:p14="http://schemas.microsoft.com/office/powerpoint/2010/main" val="1172408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zh-TW" altLang="en-US"/>
              <a:t>上新電機株式会社</a:t>
            </a:r>
            <a:r>
              <a:rPr kumimoji="1" lang="ja-JP" altLang="en-US" sz="1400" b="1" i="0" u="none" strike="noStrike" kern="1200" cap="none" spc="3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（令和４・５年度事業者）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2136511"/>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4905809" y="5615023"/>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3063" y="4191778"/>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lang="ja-JP" altLang="ja-JP" sz="1000" kern="1200" dirty="0">
                <a:solidFill>
                  <a:srgbClr val="0070C0"/>
                </a:solidFill>
                <a:effectLst/>
                <a:latin typeface="BIZ UDゴシック" panose="020B0400000000000000" pitchFamily="49" charset="-128"/>
                <a:ea typeface="BIZ UDゴシック" panose="020B0400000000000000" pitchFamily="49" charset="-128"/>
                <a:cs typeface="+mn-cs"/>
              </a:rPr>
              <a:t>＜令和５年度＞</a:t>
            </a:r>
            <a:endParaRPr lang="ja-JP" altLang="en-US" sz="10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320659" y="2136511"/>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1061829"/>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市浪速区日本橋西</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1-6-5</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家電製品、情報通信機器等の</a:t>
            </a:r>
            <a:endParaRPr lang="en-US"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en-US" sz="105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販売と付帯事業など</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1948</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ja-JP" altLang="en-US"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約</a:t>
            </a:r>
            <a:r>
              <a:rPr lang="en-US"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9,100</a:t>
            </a:r>
            <a:r>
              <a:rPr lang="ja-JP" altLang="en-US"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名</a:t>
            </a:r>
            <a:r>
              <a:rPr lang="en-US"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連結</a:t>
            </a:r>
            <a:r>
              <a:rPr lang="en-US"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359722" y="2394230"/>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1" y="2383573"/>
            <a:ext cx="4520357" cy="1797672"/>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節電多機能エアコン（指定機種）</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能力の高いコンプレッサーによって効率的な冷暖房を実現でき、省エネにつながることから選定</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内</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53</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2000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 （</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dirty="0">
              <a:latin typeface="BIZ UDゴシック" panose="020B0400000000000000" pitchFamily="49" charset="-128"/>
              <a:ea typeface="BIZ UDゴシック" panose="020B0400000000000000" pitchFamily="49" charset="-128"/>
            </a:endParaRPr>
          </a:p>
        </p:txBody>
      </p:sp>
      <p:pic>
        <p:nvPicPr>
          <p:cNvPr id="16" name="図 15">
            <a:extLst>
              <a:ext uri="{FF2B5EF4-FFF2-40B4-BE49-F238E27FC236}">
                <a16:creationId xmlns:a16="http://schemas.microsoft.com/office/drawing/2014/main" id="{7F9122FB-432F-C854-9430-F97E81523A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123" y="5304229"/>
            <a:ext cx="1546410" cy="1159807"/>
          </a:xfrm>
          <a:prstGeom prst="rect">
            <a:avLst/>
          </a:prstGeom>
        </p:spPr>
      </p:pic>
      <p:sp>
        <p:nvSpPr>
          <p:cNvPr id="10" name="テキスト ボックス 9">
            <a:extLst>
              <a:ext uri="{FF2B5EF4-FFF2-40B4-BE49-F238E27FC236}">
                <a16:creationId xmlns:a16="http://schemas.microsoft.com/office/drawing/2014/main" id="{B555B96C-89FD-6151-22D2-402EE57987DE}"/>
              </a:ext>
            </a:extLst>
          </p:cNvPr>
          <p:cNvSpPr txBox="1"/>
          <p:nvPr/>
        </p:nvSpPr>
        <p:spPr>
          <a:xfrm>
            <a:off x="523063" y="1128655"/>
            <a:ext cx="6304163" cy="102823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リアル店舗</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東名阪・北信越地区を中心に展開</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EC</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店舗、サービスインフラが三位一体となり、家電機器・エンターテインメントを合わせた家電販売事業、及びリフォーム・ホームメンテナンス事業を展開。</a:t>
            </a: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家庭の電力消費の多くを占めるエアコンは一度購入すると長期使用されるため、購入時に省エネ性能が高い商品を選択することが重要と考え、以前から販売促進に注力。</a:t>
            </a:r>
          </a:p>
        </p:txBody>
      </p:sp>
      <p:sp>
        <p:nvSpPr>
          <p:cNvPr id="13" name="スライド番号プレースホルダー 5">
            <a:extLst>
              <a:ext uri="{FF2B5EF4-FFF2-40B4-BE49-F238E27FC236}">
                <a16:creationId xmlns:a16="http://schemas.microsoft.com/office/drawing/2014/main" id="{10B7A215-6DE7-58C4-3860-005094104D5B}"/>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28</a:t>
            </a:fld>
            <a:endParaRPr kumimoji="1" lang="ja-JP" altLang="en-US" b="1">
              <a:solidFill>
                <a:schemeClr val="tx1">
                  <a:lumMod val="50000"/>
                  <a:lumOff val="50000"/>
                </a:schemeClr>
              </a:solidFill>
            </a:endParaRPr>
          </a:p>
        </p:txBody>
      </p:sp>
      <p:pic>
        <p:nvPicPr>
          <p:cNvPr id="14" name="図 13">
            <a:extLst>
              <a:ext uri="{FF2B5EF4-FFF2-40B4-BE49-F238E27FC236}">
                <a16:creationId xmlns:a16="http://schemas.microsoft.com/office/drawing/2014/main" id="{3B77FB6C-0CDE-E080-F83F-6549B7D68A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6606" y="4988312"/>
            <a:ext cx="1242938" cy="1657344"/>
          </a:xfrm>
          <a:prstGeom prst="rect">
            <a:avLst/>
          </a:prstGeom>
        </p:spPr>
      </p:pic>
      <p:sp>
        <p:nvSpPr>
          <p:cNvPr id="21" name="テキスト ボックス 20">
            <a:extLst>
              <a:ext uri="{FF2B5EF4-FFF2-40B4-BE49-F238E27FC236}">
                <a16:creationId xmlns:a16="http://schemas.microsoft.com/office/drawing/2014/main" id="{EDCDAB97-DE1C-03F4-69A3-A89FCE20B147}"/>
              </a:ext>
            </a:extLst>
          </p:cNvPr>
          <p:cNvSpPr txBox="1"/>
          <p:nvPr/>
        </p:nvSpPr>
        <p:spPr>
          <a:xfrm>
            <a:off x="4905809" y="5912403"/>
            <a:ext cx="4704916" cy="1015663"/>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・意義のある取り組みであり、時間をかけて継続してほしい。</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・おおさか</a:t>
            </a:r>
            <a:r>
              <a:rPr lang="en-US" altLang="ja-JP" sz="1200">
                <a:latin typeface="BIZ UDゴシック" panose="020B0400000000000000" pitchFamily="49" charset="-128"/>
                <a:ea typeface="BIZ UDゴシック" panose="020B0400000000000000" pitchFamily="49" charset="-128"/>
              </a:rPr>
              <a:t>CO2CO2 (</a:t>
            </a:r>
            <a:r>
              <a:rPr lang="ja-JP" altLang="en-US" sz="1200">
                <a:latin typeface="BIZ UDゴシック" panose="020B0400000000000000" pitchFamily="49" charset="-128"/>
                <a:ea typeface="BIZ UDゴシック" panose="020B0400000000000000" pitchFamily="49" charset="-128"/>
              </a:rPr>
              <a:t>コツコツ</a:t>
            </a:r>
            <a:r>
              <a:rPr lang="en-US" altLang="ja-JP" sz="1200">
                <a:latin typeface="BIZ UDゴシック" panose="020B0400000000000000" pitchFamily="49" charset="-128"/>
                <a:ea typeface="BIZ UDゴシック" panose="020B0400000000000000" pitchFamily="49" charset="-128"/>
              </a:rPr>
              <a:t>)</a:t>
            </a:r>
            <a:r>
              <a:rPr lang="ja-JP" altLang="en-US" sz="1200">
                <a:latin typeface="BIZ UDゴシック" panose="020B0400000000000000" pitchFamily="49" charset="-128"/>
                <a:ea typeface="BIZ UDゴシック" panose="020B0400000000000000" pitchFamily="49" charset="-128"/>
              </a:rPr>
              <a:t>ポイントへの認知はまだまだ低く、</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ポイント付与をあらかじめ認知しての購入ではなく、店頭で省</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エネモデルを購入して、ポイントが付くことを知るという購買</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行動であった。</a:t>
            </a:r>
          </a:p>
        </p:txBody>
      </p:sp>
      <p:sp>
        <p:nvSpPr>
          <p:cNvPr id="18" name="テキスト ボックス 17">
            <a:extLst>
              <a:ext uri="{FF2B5EF4-FFF2-40B4-BE49-F238E27FC236}">
                <a16:creationId xmlns:a16="http://schemas.microsoft.com/office/drawing/2014/main" id="{1470DA3A-D867-6599-4774-9C2C9A46EAC1}"/>
              </a:ext>
            </a:extLst>
          </p:cNvPr>
          <p:cNvSpPr txBox="1"/>
          <p:nvPr/>
        </p:nvSpPr>
        <p:spPr>
          <a:xfrm>
            <a:off x="5260428" y="3730686"/>
            <a:ext cx="2389726" cy="1569660"/>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b="1"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・ポイント付与対象商品を含む</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節電多機能エアコンの販売点</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数の前年比を、ポイントを付</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与しない店舗（他府県の店</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舗）と比較したところ３％減</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少であり、大きな差はなかっ</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た</a:t>
            </a:r>
          </a:p>
        </p:txBody>
      </p:sp>
      <p:sp>
        <p:nvSpPr>
          <p:cNvPr id="19" name="テキスト ボックス 18">
            <a:extLst>
              <a:ext uri="{FF2B5EF4-FFF2-40B4-BE49-F238E27FC236}">
                <a16:creationId xmlns:a16="http://schemas.microsoft.com/office/drawing/2014/main" id="{0CA0887D-1C05-6378-4290-58CF09752E5E}"/>
              </a:ext>
            </a:extLst>
          </p:cNvPr>
          <p:cNvSpPr txBox="1"/>
          <p:nvPr/>
        </p:nvSpPr>
        <p:spPr>
          <a:xfrm>
            <a:off x="531529" y="4468091"/>
            <a:ext cx="4500751" cy="830997"/>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・対象商品売り場にポスターを掲示してピーアール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・対象商品に「おおさか</a:t>
            </a:r>
            <a:r>
              <a:rPr lang="en-US" altLang="ja-JP" sz="1200" dirty="0">
                <a:latin typeface="BIZ UDゴシック" panose="020B0400000000000000" pitchFamily="49" charset="-128"/>
                <a:ea typeface="BIZ UDゴシック" panose="020B0400000000000000" pitchFamily="49" charset="-128"/>
              </a:rPr>
              <a:t>CO2CO2</a:t>
            </a:r>
            <a:r>
              <a:rPr lang="ja-JP" altLang="en-US" sz="1200" dirty="0">
                <a:latin typeface="BIZ UDゴシック" panose="020B0400000000000000" pitchFamily="49" charset="-128"/>
                <a:ea typeface="BIZ UDゴシック" panose="020B0400000000000000" pitchFamily="49" charset="-128"/>
              </a:rPr>
              <a:t>（コツコツ）ポイント＋」ロゴ</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を添付し訴求</a:t>
            </a:r>
          </a:p>
          <a:p>
            <a:endParaRPr lang="ja-JP" altLang="en-US" sz="1200" dirty="0">
              <a:latin typeface="BIZ UDゴシック" panose="020B0400000000000000" pitchFamily="49" charset="-128"/>
              <a:ea typeface="BIZ UDゴシック" panose="020B0400000000000000" pitchFamily="49" charset="-128"/>
            </a:endParaRPr>
          </a:p>
        </p:txBody>
      </p:sp>
      <p:sp>
        <p:nvSpPr>
          <p:cNvPr id="22" name="テキスト ボックス 1">
            <a:extLst>
              <a:ext uri="{FF2B5EF4-FFF2-40B4-BE49-F238E27FC236}">
                <a16:creationId xmlns:a16="http://schemas.microsoft.com/office/drawing/2014/main" id="{20905CE3-BC5D-07DB-FE6E-AD42A64EC745}"/>
              </a:ext>
            </a:extLst>
          </p:cNvPr>
          <p:cNvSpPr txBox="1"/>
          <p:nvPr/>
        </p:nvSpPr>
        <p:spPr>
          <a:xfrm>
            <a:off x="3015153" y="6645656"/>
            <a:ext cx="1405844" cy="276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▲「ポスター」による訴求</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3" name="テキスト ボックス 1">
            <a:extLst>
              <a:ext uri="{FF2B5EF4-FFF2-40B4-BE49-F238E27FC236}">
                <a16:creationId xmlns:a16="http://schemas.microsoft.com/office/drawing/2014/main" id="{547D5599-0574-87B7-98AB-2F3BA52B97D2}"/>
              </a:ext>
            </a:extLst>
          </p:cNvPr>
          <p:cNvSpPr txBox="1"/>
          <p:nvPr/>
        </p:nvSpPr>
        <p:spPr>
          <a:xfrm>
            <a:off x="1065158" y="6596867"/>
            <a:ext cx="1547337" cy="276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▲対象商品への「ロゴ」添付</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0200B70B-991F-197F-D04C-C9FAD17AF27E}"/>
              </a:ext>
            </a:extLst>
          </p:cNvPr>
          <p:cNvSpPr txBox="1"/>
          <p:nvPr/>
        </p:nvSpPr>
        <p:spPr>
          <a:xfrm>
            <a:off x="7317805" y="5172764"/>
            <a:ext cx="2389726" cy="507831"/>
          </a:xfrm>
          <a:prstGeom prst="rect">
            <a:avLst/>
          </a:prstGeom>
          <a:noFill/>
        </p:spPr>
        <p:txBody>
          <a:bodyPr wrap="square">
            <a:spAutoFit/>
          </a:bodyPr>
          <a:lstStyle/>
          <a:p>
            <a:r>
              <a:rPr lang="en-US" altLang="ja-JP" sz="900">
                <a:latin typeface="BIZ UDゴシック" panose="020B0400000000000000" pitchFamily="49" charset="-128"/>
                <a:ea typeface="BIZ UDゴシック" panose="020B0400000000000000" pitchFamily="49" charset="-128"/>
              </a:rPr>
              <a:t>※</a:t>
            </a:r>
            <a:r>
              <a:rPr lang="ja-JP" altLang="en-US" sz="900">
                <a:latin typeface="BIZ UDゴシック" panose="020B0400000000000000" pitchFamily="49" charset="-128"/>
                <a:ea typeface="BIZ UDゴシック" panose="020B0400000000000000" pitchFamily="49" charset="-128"/>
              </a:rPr>
              <a:t>対象商品を含む節電多機能エアコンの前年比を、ポイント付与対象店舗とポイントを付与しない店舗とで比較</a:t>
            </a:r>
          </a:p>
        </p:txBody>
      </p:sp>
      <p:sp>
        <p:nvSpPr>
          <p:cNvPr id="17" name="矢印: 下 16">
            <a:extLst>
              <a:ext uri="{FF2B5EF4-FFF2-40B4-BE49-F238E27FC236}">
                <a16:creationId xmlns:a16="http://schemas.microsoft.com/office/drawing/2014/main" id="{66E9A115-C3C5-E075-B834-94EED1FCA64B}"/>
              </a:ext>
            </a:extLst>
          </p:cNvPr>
          <p:cNvSpPr/>
          <p:nvPr/>
        </p:nvSpPr>
        <p:spPr>
          <a:xfrm>
            <a:off x="5406613" y="2671229"/>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en-US" altLang="ja-JP" sz="2800" b="1" dirty="0"/>
              <a:t>425</a:t>
            </a:r>
          </a:p>
          <a:p>
            <a:pPr algn="ctr"/>
            <a:r>
              <a:rPr kumimoji="1" lang="ja-JP" altLang="en-US" sz="1100" b="1" dirty="0"/>
              <a:t>ｔ</a:t>
            </a:r>
            <a:r>
              <a:rPr kumimoji="1" lang="en-US" altLang="ja-JP" sz="1100" b="1" dirty="0"/>
              <a:t>-CO2</a:t>
            </a:r>
          </a:p>
        </p:txBody>
      </p:sp>
      <p:sp>
        <p:nvSpPr>
          <p:cNvPr id="24" name="コンテンツ プレースホルダー 7">
            <a:extLst>
              <a:ext uri="{FF2B5EF4-FFF2-40B4-BE49-F238E27FC236}">
                <a16:creationId xmlns:a16="http://schemas.microsoft.com/office/drawing/2014/main" id="{9CDC9A3A-E368-7842-EE9C-B2DD6041C609}"/>
              </a:ext>
            </a:extLst>
          </p:cNvPr>
          <p:cNvSpPr txBox="1">
            <a:spLocks/>
          </p:cNvSpPr>
          <p:nvPr/>
        </p:nvSpPr>
        <p:spPr>
          <a:xfrm>
            <a:off x="6853989" y="2474706"/>
            <a:ext cx="2862289" cy="1199524"/>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dirty="0">
                <a:latin typeface="BIZ UDゴシック" panose="020B0400000000000000" pitchFamily="49" charset="-128"/>
                <a:ea typeface="BIZ UDゴシック" panose="020B0400000000000000" pitchFamily="49" charset="-128"/>
              </a:rPr>
              <a:t>・買替による購入と想定し、ポイント対象の節電多機能エアコンと、買替前のエアコンの</a:t>
            </a:r>
            <a:r>
              <a:rPr lang="en-US" altLang="ja-JP" sz="1100" dirty="0">
                <a:latin typeface="BIZ UDゴシック" panose="020B0400000000000000" pitchFamily="49" charset="-128"/>
                <a:ea typeface="BIZ UDゴシック" panose="020B0400000000000000" pitchFamily="49" charset="-128"/>
              </a:rPr>
              <a:t>1</a:t>
            </a:r>
            <a:r>
              <a:rPr lang="ja-JP" altLang="en-US" sz="1100" dirty="0">
                <a:latin typeface="BIZ UDゴシック" panose="020B0400000000000000" pitchFamily="49" charset="-128"/>
                <a:ea typeface="BIZ UDゴシック" panose="020B0400000000000000" pitchFamily="49" charset="-128"/>
              </a:rPr>
              <a:t>台当たり年間</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排出量を比較し、</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削減効果を算出した</a:t>
            </a:r>
            <a:endParaRPr lang="en-US" altLang="ja-JP" sz="1100" dirty="0">
              <a:latin typeface="BIZ UDゴシック" panose="020B0400000000000000" pitchFamily="49" charset="-128"/>
              <a:ea typeface="BIZ UDゴシック" panose="020B0400000000000000" pitchFamily="49" charset="-128"/>
            </a:endParaRPr>
          </a:p>
          <a:p>
            <a:pPr marL="87313" indent="-87313">
              <a:buNone/>
            </a:pPr>
            <a:r>
              <a:rPr lang="ja-JP" altLang="en-US" sz="1100" dirty="0">
                <a:latin typeface="BIZ UDゴシック" panose="020B0400000000000000" pitchFamily="49" charset="-128"/>
                <a:ea typeface="BIZ UDゴシック" panose="020B0400000000000000" pitchFamily="49" charset="-128"/>
              </a:rPr>
              <a:t>・上記の効果は、</a:t>
            </a:r>
            <a:r>
              <a:rPr lang="en-US" altLang="ja-JP" sz="1100" dirty="0">
                <a:latin typeface="BIZ UDゴシック" panose="020B0400000000000000" pitchFamily="49" charset="-128"/>
                <a:ea typeface="BIZ UDゴシック" panose="020B0400000000000000" pitchFamily="49" charset="-128"/>
              </a:rPr>
              <a:t>1</a:t>
            </a:r>
            <a:r>
              <a:rPr lang="ja-JP" altLang="en-US" sz="1100" dirty="0">
                <a:latin typeface="BIZ UDゴシック" panose="020B0400000000000000" pitchFamily="49" charset="-128"/>
                <a:ea typeface="BIZ UDゴシック" panose="020B0400000000000000" pitchFamily="49" charset="-128"/>
              </a:rPr>
              <a:t>年間使用した場合の削減効果を示している</a:t>
            </a:r>
          </a:p>
          <a:p>
            <a:pPr marL="87313" indent="-87313">
              <a:buNone/>
            </a:pPr>
            <a:endParaRPr lang="ja-JP" altLang="en-US" sz="1100" dirty="0">
              <a:latin typeface="BIZ UDゴシック" panose="020B0400000000000000" pitchFamily="49" charset="-128"/>
              <a:ea typeface="BIZ UDゴシック" panose="020B0400000000000000" pitchFamily="49" charset="-128"/>
            </a:endParaRPr>
          </a:p>
        </p:txBody>
      </p:sp>
      <p:pic>
        <p:nvPicPr>
          <p:cNvPr id="25" name="図 24">
            <a:extLst>
              <a:ext uri="{FF2B5EF4-FFF2-40B4-BE49-F238E27FC236}">
                <a16:creationId xmlns:a16="http://schemas.microsoft.com/office/drawing/2014/main" id="{D9EB6E9C-9582-05F5-8AF1-ABBFFC9F4A5C}"/>
              </a:ext>
            </a:extLst>
          </p:cNvPr>
          <p:cNvPicPr>
            <a:picLocks noChangeAspect="1"/>
          </p:cNvPicPr>
          <p:nvPr/>
        </p:nvPicPr>
        <p:blipFill>
          <a:blip r:embed="rId4"/>
          <a:stretch>
            <a:fillRect/>
          </a:stretch>
        </p:blipFill>
        <p:spPr>
          <a:xfrm>
            <a:off x="7595095" y="3906038"/>
            <a:ext cx="2118643" cy="1256536"/>
          </a:xfrm>
          <a:prstGeom prst="rect">
            <a:avLst/>
          </a:prstGeom>
        </p:spPr>
      </p:pic>
    </p:spTree>
    <p:extLst>
      <p:ext uri="{BB962C8B-B14F-4D97-AF65-F5344CB8AC3E}">
        <p14:creationId xmlns:p14="http://schemas.microsoft.com/office/powerpoint/2010/main" val="293623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AA5983-BD9A-685A-8841-B488BCB7073D}"/>
              </a:ext>
            </a:extLst>
          </p:cNvPr>
          <p:cNvSpPr>
            <a:spLocks noGrp="1"/>
          </p:cNvSpPr>
          <p:nvPr>
            <p:ph type="ctrTitle" idx="4294967295"/>
          </p:nvPr>
        </p:nvSpPr>
        <p:spPr>
          <a:xfrm>
            <a:off x="1079700" y="576469"/>
            <a:ext cx="8280000" cy="739087"/>
          </a:xfrm>
        </p:spPr>
        <p:txBody>
          <a:bodyPr>
            <a:noAutofit/>
          </a:bodyPr>
          <a:lstStyle/>
          <a:p>
            <a:pPr algn="ctr">
              <a:lnSpc>
                <a:spcPct val="120000"/>
              </a:lnSpc>
            </a:pPr>
            <a:r>
              <a:rPr kumimoji="1" lang="ja-JP" altLang="en-US" sz="2400"/>
              <a:t>目　次</a:t>
            </a:r>
          </a:p>
        </p:txBody>
      </p:sp>
      <p:sp>
        <p:nvSpPr>
          <p:cNvPr id="3" name="タイトル 1">
            <a:extLst>
              <a:ext uri="{FF2B5EF4-FFF2-40B4-BE49-F238E27FC236}">
                <a16:creationId xmlns:a16="http://schemas.microsoft.com/office/drawing/2014/main" id="{77EB3C19-7010-EC84-7E6C-FEA563D67F1E}"/>
              </a:ext>
            </a:extLst>
          </p:cNvPr>
          <p:cNvSpPr txBox="1">
            <a:spLocks/>
          </p:cNvSpPr>
          <p:nvPr/>
        </p:nvSpPr>
        <p:spPr>
          <a:xfrm>
            <a:off x="1079700" y="1660231"/>
            <a:ext cx="8280000" cy="4884407"/>
          </a:xfrm>
          <a:prstGeom prst="rect">
            <a:avLst/>
          </a:prstGeom>
          <a:solidFill>
            <a:srgbClr val="D1F3FF"/>
          </a:solidFill>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BIZ UDゴシック" panose="020B0400000000000000" pitchFamily="49" charset="-128"/>
                <a:ea typeface="BIZ UDゴシック" panose="020B0400000000000000" pitchFamily="49" charset="-128"/>
                <a:cs typeface="+mj-cs"/>
              </a:defRPr>
            </a:lvl1pPr>
          </a:lstStyle>
          <a:p>
            <a:pPr defTabSz="1011238">
              <a:lnSpc>
                <a:spcPct val="150000"/>
              </a:lnSpc>
            </a:pPr>
            <a:r>
              <a:rPr lang="ja-JP" altLang="en-US" sz="1400" b="1" kern="100" dirty="0">
                <a:effectLst/>
                <a:latin typeface="BIZ UDゴシック" panose="020B0400000000000000" pitchFamily="49" charset="-128"/>
                <a:ea typeface="BIZ UDゴシック" panose="020B0400000000000000" pitchFamily="49" charset="-128"/>
              </a:rPr>
              <a:t>第１部　脱炭素ポイントのすすめ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3</a:t>
            </a:r>
          </a:p>
          <a:p>
            <a:pPr marL="180000">
              <a:lnSpc>
                <a:spcPct val="150000"/>
              </a:lnSpc>
            </a:pPr>
            <a:r>
              <a:rPr lang="en-US" altLang="ja-JP" sz="1400" dirty="0"/>
              <a:t>(1) </a:t>
            </a:r>
            <a:r>
              <a:rPr lang="ja-JP" altLang="en-US" sz="1400" dirty="0"/>
              <a:t>求められる脱炭素型ライフスタイルへの変革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4</a:t>
            </a:r>
            <a:endParaRPr lang="en-US" altLang="ja-JP" sz="1400" dirty="0"/>
          </a:p>
          <a:p>
            <a:pPr marL="180000">
              <a:lnSpc>
                <a:spcPct val="150000"/>
              </a:lnSpc>
            </a:pPr>
            <a:r>
              <a:rPr lang="en-US" altLang="ja-JP" sz="1400" dirty="0"/>
              <a:t>(2) </a:t>
            </a:r>
            <a:r>
              <a:rPr lang="ja-JP" altLang="en-US" sz="1400" dirty="0"/>
              <a:t>脱炭素ポイントとは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5</a:t>
            </a:r>
            <a:endParaRPr lang="en-US" altLang="ja-JP" sz="1400" dirty="0"/>
          </a:p>
          <a:p>
            <a:pPr marL="180000">
              <a:lnSpc>
                <a:spcPct val="150000"/>
              </a:lnSpc>
            </a:pPr>
            <a:r>
              <a:rPr lang="en-US" altLang="ja-JP" sz="1400" dirty="0"/>
              <a:t>(3) </a:t>
            </a:r>
            <a:r>
              <a:rPr lang="ja-JP" altLang="en-US" sz="1400" dirty="0"/>
              <a:t>脱炭素ポイント付与に取り組むメリット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6</a:t>
            </a:r>
          </a:p>
          <a:p>
            <a:pPr marL="180000">
              <a:lnSpc>
                <a:spcPct val="150000"/>
              </a:lnSpc>
            </a:pPr>
            <a:r>
              <a:rPr lang="en-US" altLang="ja-JP" sz="1400" dirty="0"/>
              <a:t>(4) </a:t>
            </a:r>
            <a:r>
              <a:rPr lang="ja-JP" altLang="en-US" sz="1400" dirty="0"/>
              <a:t>脱炭素ポイント付与に取り組むにあたってのコストについて</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10</a:t>
            </a:r>
            <a:endParaRPr lang="en-US" altLang="ja-JP" sz="1400" dirty="0"/>
          </a:p>
          <a:p>
            <a:pPr>
              <a:lnSpc>
                <a:spcPct val="150000"/>
              </a:lnSpc>
            </a:pPr>
            <a:r>
              <a:rPr lang="ja-JP" altLang="en-US" sz="1400" b="1" kern="100" dirty="0">
                <a:effectLst/>
                <a:latin typeface="BIZ UDゴシック" panose="020B0400000000000000" pitchFamily="49" charset="-128"/>
                <a:ea typeface="BIZ UDゴシック" panose="020B0400000000000000" pitchFamily="49" charset="-128"/>
              </a:rPr>
              <a:t>第２部　脱炭素ポイント付与に取組むにあたって</a:t>
            </a:r>
            <a:r>
              <a:rPr lang="ja-JP" altLang="en-US" sz="1400" dirty="0"/>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11</a:t>
            </a:r>
            <a:endParaRPr lang="en-US" altLang="ja-JP" sz="1400" b="1" kern="100" dirty="0">
              <a:effectLst/>
              <a:latin typeface="BIZ UDゴシック" panose="020B0400000000000000" pitchFamily="49" charset="-128"/>
              <a:ea typeface="BIZ UDゴシック" panose="020B0400000000000000" pitchFamily="49" charset="-128"/>
            </a:endParaRPr>
          </a:p>
          <a:p>
            <a:pPr>
              <a:lnSpc>
                <a:spcPct val="150000"/>
              </a:lnSpc>
            </a:pPr>
            <a:r>
              <a:rPr lang="ja-JP" altLang="en-US" sz="1400" b="1" kern="100" dirty="0"/>
              <a:t>　</a:t>
            </a:r>
            <a:r>
              <a:rPr lang="en-US" altLang="ja-JP" sz="1400" dirty="0"/>
              <a:t>(1)</a:t>
            </a:r>
            <a:r>
              <a:rPr lang="ja-JP" altLang="en-US" sz="1400" dirty="0"/>
              <a:t> 脱炭素ポイント付与の開始までの流れ  </a:t>
            </a:r>
            <a:r>
              <a:rPr lang="en-US" altLang="ja-JP" sz="1400" b="1" kern="100" dirty="0">
                <a:effectLst/>
                <a:latin typeface="BIZ UDゴシック" panose="020B0400000000000000" pitchFamily="49" charset="-128"/>
                <a:ea typeface="BIZ UDゴシック" panose="020B0400000000000000" pitchFamily="49" charset="-128"/>
              </a:rPr>
              <a:t>…………………………………………………………  12</a:t>
            </a:r>
            <a:endParaRPr lang="en-US" altLang="ja-JP" sz="1400" dirty="0"/>
          </a:p>
          <a:p>
            <a:pPr marL="180000">
              <a:lnSpc>
                <a:spcPct val="150000"/>
              </a:lnSpc>
            </a:pPr>
            <a:r>
              <a:rPr lang="en-US" altLang="ja-JP" sz="1400" dirty="0"/>
              <a:t>(2)</a:t>
            </a:r>
            <a:r>
              <a:rPr lang="ja-JP" altLang="en-US" sz="1400" dirty="0"/>
              <a:t> 脱炭素ポイント付与の対象商品・サービスの考え方</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13</a:t>
            </a:r>
            <a:endParaRPr lang="en-US" altLang="ja-JP" sz="1400" dirty="0"/>
          </a:p>
          <a:p>
            <a:pPr marL="180000">
              <a:lnSpc>
                <a:spcPct val="150000"/>
              </a:lnSpc>
            </a:pPr>
            <a:r>
              <a:rPr lang="en-US" altLang="ja-JP" sz="1400" dirty="0"/>
              <a:t>(3)</a:t>
            </a:r>
            <a:r>
              <a:rPr lang="ja-JP" altLang="en-US" sz="1400" dirty="0"/>
              <a:t> 効果的な周知・啓発方法</a:t>
            </a:r>
            <a:r>
              <a:rPr lang="en-US" altLang="ja-JP" sz="1400" dirty="0"/>
              <a:t>【</a:t>
            </a:r>
            <a:r>
              <a:rPr lang="ja-JP" altLang="en-US" sz="1400" dirty="0"/>
              <a:t>消費者</a:t>
            </a:r>
            <a:r>
              <a:rPr lang="en-US" altLang="ja-JP" sz="1400" dirty="0"/>
              <a:t>】</a:t>
            </a:r>
            <a:r>
              <a:rPr lang="ja-JP" altLang="en-US" sz="1400" dirty="0"/>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14</a:t>
            </a:r>
            <a:endParaRPr lang="en-US" altLang="ja-JP" sz="1400" dirty="0"/>
          </a:p>
          <a:p>
            <a:pPr marL="180000">
              <a:lnSpc>
                <a:spcPct val="150000"/>
              </a:lnSpc>
            </a:pPr>
            <a:r>
              <a:rPr lang="en-US" altLang="ja-JP" sz="1400" dirty="0"/>
              <a:t>(4)</a:t>
            </a:r>
            <a:r>
              <a:rPr lang="ja-JP" altLang="en-US" sz="1400" dirty="0"/>
              <a:t> 効果的な周知・啓発方法</a:t>
            </a:r>
            <a:r>
              <a:rPr lang="en-US" altLang="ja-JP" sz="1400" dirty="0"/>
              <a:t>【</a:t>
            </a:r>
            <a:r>
              <a:rPr lang="ja-JP" altLang="en-US" sz="1400" dirty="0"/>
              <a:t>従業員</a:t>
            </a:r>
            <a:r>
              <a:rPr lang="en-US" altLang="ja-JP" sz="1400" dirty="0"/>
              <a:t>】</a:t>
            </a:r>
            <a:r>
              <a:rPr lang="ja-JP" altLang="en-US" sz="1400" dirty="0"/>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15</a:t>
            </a:r>
            <a:endParaRPr lang="en-US" altLang="ja-JP" sz="1400" dirty="0"/>
          </a:p>
          <a:p>
            <a:pPr marL="180000">
              <a:lnSpc>
                <a:spcPct val="150000"/>
              </a:lnSpc>
            </a:pPr>
            <a:r>
              <a:rPr lang="en-US" altLang="ja-JP" sz="1400" dirty="0"/>
              <a:t>(5) </a:t>
            </a:r>
            <a:r>
              <a:rPr lang="ja-JP" altLang="en-US" sz="1400" dirty="0"/>
              <a:t>脱炭素ポイント名称・ロゴマーク等の使用にあたって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18</a:t>
            </a:r>
            <a:endParaRPr lang="en-US" altLang="ja-JP" sz="1400" dirty="0"/>
          </a:p>
          <a:p>
            <a:pPr marL="180000">
              <a:lnSpc>
                <a:spcPct val="150000"/>
              </a:lnSpc>
            </a:pPr>
            <a:r>
              <a:rPr lang="en-US" altLang="ja-JP" sz="1400" dirty="0"/>
              <a:t>(6)</a:t>
            </a:r>
            <a:r>
              <a:rPr lang="ja-JP" altLang="en-US" sz="1400" dirty="0"/>
              <a:t> 留意事項について</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19</a:t>
            </a:r>
            <a:endParaRPr lang="en-US" altLang="ja-JP" sz="1400" dirty="0"/>
          </a:p>
          <a:p>
            <a:pPr>
              <a:lnSpc>
                <a:spcPct val="150000"/>
              </a:lnSpc>
            </a:pPr>
            <a:r>
              <a:rPr lang="ja-JP" altLang="ja-JP" sz="1400" b="1" kern="100" dirty="0">
                <a:effectLst/>
                <a:latin typeface="BIZ UDゴシック" panose="020B0400000000000000" pitchFamily="49" charset="-128"/>
                <a:ea typeface="BIZ UDゴシック" panose="020B0400000000000000" pitchFamily="49" charset="-128"/>
              </a:rPr>
              <a:t>第３部</a:t>
            </a:r>
            <a:r>
              <a:rPr lang="ja-JP" altLang="en-US" sz="1400" b="1" kern="100" dirty="0">
                <a:effectLst/>
                <a:latin typeface="BIZ UDゴシック" panose="020B0400000000000000" pitchFamily="49" charset="-128"/>
                <a:ea typeface="BIZ UDゴシック" panose="020B0400000000000000" pitchFamily="49" charset="-128"/>
              </a:rPr>
              <a:t>　</a:t>
            </a:r>
            <a:r>
              <a:rPr lang="ja-JP" altLang="ja-JP" sz="1400" b="1" kern="100" dirty="0">
                <a:effectLst/>
                <a:latin typeface="BIZ UDゴシック" panose="020B0400000000000000" pitchFamily="49" charset="-128"/>
                <a:ea typeface="BIZ UDゴシック" panose="020B0400000000000000" pitchFamily="49" charset="-128"/>
              </a:rPr>
              <a:t>脱炭素ポイント付与の実施事業者の事例紹介</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20</a:t>
            </a:r>
            <a:endParaRPr lang="en-US" altLang="ja-JP" sz="1400" dirty="0"/>
          </a:p>
          <a:p>
            <a:pPr>
              <a:lnSpc>
                <a:spcPct val="150000"/>
              </a:lnSpc>
            </a:pPr>
            <a:r>
              <a:rPr lang="ja-JP" altLang="en-US" sz="1400" b="1" kern="100" dirty="0">
                <a:effectLst/>
                <a:latin typeface="BIZ UDゴシック" panose="020B0400000000000000" pitchFamily="49" charset="-128"/>
                <a:ea typeface="BIZ UDゴシック" panose="020B0400000000000000" pitchFamily="49" charset="-128"/>
              </a:rPr>
              <a:t>第４部　今後の脱炭素ポイントの展開に向けて</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36</a:t>
            </a:r>
          </a:p>
        </p:txBody>
      </p:sp>
    </p:spTree>
    <p:extLst>
      <p:ext uri="{BB962C8B-B14F-4D97-AF65-F5344CB8AC3E}">
        <p14:creationId xmlns:p14="http://schemas.microsoft.com/office/powerpoint/2010/main" val="2872116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ja-JP" altLang="en-US" dirty="0"/>
              <a:t>株式会社髙島屋</a:t>
            </a:r>
            <a:r>
              <a:rPr kumimoji="1" lang="ja-JP" altLang="en-US" sz="1400" b="1" i="0" u="none" strike="noStrike" kern="1200" cap="none" spc="3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（令和５年度事業者）</a:t>
            </a:r>
            <a:endParaRPr lang="ja-JP" altLang="en-US" dirty="0"/>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1819990"/>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5426243" y="5467288"/>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379" y="4861687"/>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320659" y="1819990"/>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lang="ja-JP" altLang="ja-JP" sz="1000" kern="1200" dirty="0">
                <a:solidFill>
                  <a:srgbClr val="0070C0"/>
                </a:solidFill>
                <a:effectLst/>
                <a:latin typeface="BIZ UDゴシック" panose="020B0400000000000000" pitchFamily="49" charset="-128"/>
                <a:ea typeface="BIZ UDゴシック" panose="020B0400000000000000" pitchFamily="49" charset="-128"/>
                <a:cs typeface="+mn-cs"/>
              </a:rPr>
              <a:t>＜令和５年度＞</a:t>
            </a:r>
            <a:endParaRPr lang="ja-JP" altLang="en-US" sz="10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900246"/>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zh-CN"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大阪市中央区難波</a:t>
            </a:r>
            <a:r>
              <a:rPr lang="en-US" altLang="zh-CN"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5-1-5</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百貨店業、通信販売事業等</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1831</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ja-JP" altLang="en-US"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約</a:t>
            </a:r>
            <a:r>
              <a:rPr lang="en-US" altLang="ja-JP" sz="105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11,300</a:t>
            </a:r>
            <a:r>
              <a:rPr lang="ja-JP" altLang="en-US" sz="105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名（連結）</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359722" y="2077709"/>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2" name="テキスト ボックス 11">
            <a:extLst>
              <a:ext uri="{FF2B5EF4-FFF2-40B4-BE49-F238E27FC236}">
                <a16:creationId xmlns:a16="http://schemas.microsoft.com/office/drawing/2014/main" id="{310F2BDA-5DBC-A54B-0A5C-6B12DC0BEBDC}"/>
              </a:ext>
            </a:extLst>
          </p:cNvPr>
          <p:cNvSpPr txBox="1"/>
          <p:nvPr/>
        </p:nvSpPr>
        <p:spPr>
          <a:xfrm>
            <a:off x="5243856" y="3442901"/>
            <a:ext cx="1913502" cy="2123658"/>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b="1" dirty="0">
              <a:latin typeface="BIZ UDゴシック" panose="020B0400000000000000" pitchFamily="49" charset="-128"/>
              <a:ea typeface="BIZ UDゴシック" panose="020B0400000000000000" pitchFamily="49" charset="-128"/>
            </a:endParaRPr>
          </a:p>
          <a:p>
            <a:pPr marL="182563" indent="-182563"/>
            <a:r>
              <a:rPr lang="ja-JP" altLang="en-US" sz="1200" dirty="0">
                <a:latin typeface="BIZ UDゴシック" panose="020B0400000000000000" pitchFamily="49" charset="-128"/>
                <a:ea typeface="BIZ UDゴシック" panose="020B0400000000000000" pitchFamily="49" charset="-128"/>
              </a:rPr>
              <a:t>・再生繊維を使った衣料について、</a:t>
            </a:r>
            <a:r>
              <a:rPr lang="en-US" altLang="ja-JP" sz="1200" dirty="0">
                <a:latin typeface="BIZ UDゴシック" panose="020B0400000000000000" pitchFamily="49" charset="-128"/>
                <a:ea typeface="BIZ UDゴシック" panose="020B0400000000000000" pitchFamily="49" charset="-128"/>
              </a:rPr>
              <a:t>CS</a:t>
            </a:r>
            <a:r>
              <a:rPr lang="ja-JP" altLang="en-US" sz="1200" dirty="0">
                <a:latin typeface="BIZ UDゴシック" panose="020B0400000000000000" pitchFamily="49" charset="-128"/>
                <a:ea typeface="BIZ UDゴシック" panose="020B0400000000000000" pitchFamily="49" charset="-128"/>
              </a:rPr>
              <a:t>ケーススタディ</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高島者のメンズセレクトショップ</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では前年比</a:t>
            </a:r>
            <a:r>
              <a:rPr lang="en-US" altLang="ja-JP" sz="1200" dirty="0">
                <a:latin typeface="BIZ UDゴシック" panose="020B0400000000000000" pitchFamily="49" charset="-128"/>
                <a:ea typeface="BIZ UDゴシック" panose="020B0400000000000000" pitchFamily="49" charset="-128"/>
              </a:rPr>
              <a:t>121</a:t>
            </a:r>
            <a:r>
              <a:rPr lang="ja-JP" altLang="en-US" sz="1200" dirty="0">
                <a:latin typeface="BIZ UDゴシック" panose="020B0400000000000000" pitchFamily="49" charset="-128"/>
                <a:ea typeface="BIZ UDゴシック" panose="020B0400000000000000" pitchFamily="49" charset="-128"/>
              </a:rPr>
              <a:t>％であり、デニムスタイルラボ</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髙島屋のデニムショップ</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では前年</a:t>
            </a:r>
            <a:r>
              <a:rPr lang="en-US" altLang="ja-JP" sz="1200" dirty="0">
                <a:latin typeface="BIZ UDゴシック" panose="020B0400000000000000" pitchFamily="49" charset="-128"/>
                <a:ea typeface="BIZ UDゴシック" panose="020B0400000000000000" pitchFamily="49" charset="-128"/>
              </a:rPr>
              <a:t>234</a:t>
            </a:r>
            <a:r>
              <a:rPr lang="ja-JP" altLang="en-US" sz="1200" dirty="0">
                <a:latin typeface="BIZ UDゴシック" panose="020B0400000000000000" pitchFamily="49" charset="-128"/>
                <a:ea typeface="BIZ UDゴシック" panose="020B0400000000000000" pitchFamily="49" charset="-128"/>
              </a:rPr>
              <a:t>％であった。</a:t>
            </a:r>
          </a:p>
          <a:p>
            <a:endParaRPr lang="ja-JP" altLang="en-US" sz="1200" b="1"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1" y="2067052"/>
            <a:ext cx="4788000" cy="2759473"/>
          </a:xfrm>
          <a:prstGeom prst="rect">
            <a:avLst/>
          </a:prstGeom>
          <a:noFill/>
        </p:spPr>
        <p:txBody>
          <a:bodyPr wrap="square">
            <a:spAutoFit/>
          </a:bodyPr>
          <a:lstStyle/>
          <a:p>
            <a:pPr algn="just">
              <a:lnSpc>
                <a:spcPts val="1500"/>
              </a:lnSpc>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タカシマヤファームで販売する大阪・関西産地の野菜 </a:t>
            </a: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高島屋大阪店自主編集売場＜</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CS</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ケーススタディ＞＜デニムスタイルラボ＞等で販売している</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Depart de Loop</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商品</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髙島屋の自主売場に対象を絞り込み</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地産地消でフードマイレージを減らすことで店頭に並ぶまでの運搬にかかるエネルギーを削減できる商品や、再生ポリエステル混繊維を使用することで新品材料から製造する場合に比べて必要なエネルギーを削減できる商品を選定</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zh-TW"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髙島屋　大阪店</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販売額の</a:t>
            </a:r>
            <a:r>
              <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257CB648-CCA6-104A-D2B7-75CFC38597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77302" y="5390412"/>
            <a:ext cx="1118244" cy="1490992"/>
          </a:xfrm>
          <a:prstGeom prst="rect">
            <a:avLst/>
          </a:prstGeom>
        </p:spPr>
      </p:pic>
      <p:pic>
        <p:nvPicPr>
          <p:cNvPr id="16" name="図 15">
            <a:extLst>
              <a:ext uri="{FF2B5EF4-FFF2-40B4-BE49-F238E27FC236}">
                <a16:creationId xmlns:a16="http://schemas.microsoft.com/office/drawing/2014/main" id="{A919F770-E758-9B4C-2D1A-83EF492F9D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42700" y="5710468"/>
            <a:ext cx="1549339" cy="1162004"/>
          </a:xfrm>
          <a:prstGeom prst="rect">
            <a:avLst/>
          </a:prstGeom>
        </p:spPr>
      </p:pic>
      <p:sp>
        <p:nvSpPr>
          <p:cNvPr id="10" name="テキスト ボックス 9">
            <a:extLst>
              <a:ext uri="{FF2B5EF4-FFF2-40B4-BE49-F238E27FC236}">
                <a16:creationId xmlns:a16="http://schemas.microsoft.com/office/drawing/2014/main" id="{403CD3A0-2698-096E-3531-8F105006E5E6}"/>
              </a:ext>
            </a:extLst>
          </p:cNvPr>
          <p:cNvSpPr txBox="1"/>
          <p:nvPr/>
        </p:nvSpPr>
        <p:spPr>
          <a:xfrm>
            <a:off x="523063" y="1128655"/>
            <a:ext cx="6304163" cy="643509"/>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1898</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年に開店した髙島屋グループの百貨店。</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髙島屋のプロジェクト「</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Depart</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de Loop</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」の一環として、リサイクルシステムを持つ企業とパートナーシップを組み環境型のモノづくりを進めている。</a:t>
            </a:r>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スライド番号プレースホルダー 5">
            <a:extLst>
              <a:ext uri="{FF2B5EF4-FFF2-40B4-BE49-F238E27FC236}">
                <a16:creationId xmlns:a16="http://schemas.microsoft.com/office/drawing/2014/main" id="{C232B826-BA4E-1208-7D7A-05229A474613}"/>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29</a:t>
            </a:fld>
            <a:endParaRPr kumimoji="1" lang="ja-JP" altLang="en-US" b="1">
              <a:solidFill>
                <a:schemeClr val="tx1">
                  <a:lumMod val="50000"/>
                  <a:lumOff val="50000"/>
                </a:schemeClr>
              </a:solidFill>
            </a:endParaRPr>
          </a:p>
        </p:txBody>
      </p:sp>
      <p:sp>
        <p:nvSpPr>
          <p:cNvPr id="22" name="テキスト ボックス 21">
            <a:extLst>
              <a:ext uri="{FF2B5EF4-FFF2-40B4-BE49-F238E27FC236}">
                <a16:creationId xmlns:a16="http://schemas.microsoft.com/office/drawing/2014/main" id="{B9D31C06-A50B-E69C-7BCB-E8F76E17859A}"/>
              </a:ext>
            </a:extLst>
          </p:cNvPr>
          <p:cNvSpPr txBox="1"/>
          <p:nvPr/>
        </p:nvSpPr>
        <p:spPr>
          <a:xfrm>
            <a:off x="5389916" y="5750644"/>
            <a:ext cx="4382831" cy="1200329"/>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・「脱炭素だから」「コツコツポイントだから」購入すると</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いうお客様はいらっしゃいませんが、趣旨をご説明すると</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ご賛同くださります。</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・会社が脱炭素の取り組みを行っているという事を認知して</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頂けるには、こういった取組はいいきっかけになっている</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と思います。</a:t>
            </a:r>
            <a:endParaRPr lang="en-US" altLang="ja-JP" sz="120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703B7C1-0129-2D5E-A3F2-25E2CA7E275C}"/>
              </a:ext>
            </a:extLst>
          </p:cNvPr>
          <p:cNvSpPr txBox="1"/>
          <p:nvPr/>
        </p:nvSpPr>
        <p:spPr>
          <a:xfrm>
            <a:off x="565556" y="5135884"/>
            <a:ext cx="4382831" cy="1569660"/>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・店頭での</a:t>
            </a:r>
            <a:r>
              <a:rPr lang="en-US" altLang="ja-JP" sz="1200">
                <a:latin typeface="BIZ UDゴシック" panose="020B0400000000000000" pitchFamily="49" charset="-128"/>
                <a:ea typeface="BIZ UDゴシック" panose="020B0400000000000000" pitchFamily="49" charset="-128"/>
              </a:rPr>
              <a:t>POP</a:t>
            </a:r>
            <a:r>
              <a:rPr lang="ja-JP" altLang="en-US" sz="1200">
                <a:latin typeface="BIZ UDゴシック" panose="020B0400000000000000" pitchFamily="49" charset="-128"/>
                <a:ea typeface="BIZ UDゴシック" panose="020B0400000000000000" pitchFamily="49" charset="-128"/>
              </a:rPr>
              <a:t>設置や、</a:t>
            </a:r>
            <a:r>
              <a:rPr lang="en-US" altLang="ja-JP" sz="1200">
                <a:latin typeface="BIZ UDゴシック" panose="020B0400000000000000" pitchFamily="49" charset="-128"/>
                <a:ea typeface="BIZ UDゴシック" panose="020B0400000000000000" pitchFamily="49" charset="-128"/>
              </a:rPr>
              <a:t>HP</a:t>
            </a:r>
            <a:r>
              <a:rPr lang="ja-JP" altLang="en-US" sz="1200">
                <a:latin typeface="BIZ UDゴシック" panose="020B0400000000000000" pitchFamily="49" charset="-128"/>
                <a:ea typeface="BIZ UDゴシック" panose="020B0400000000000000" pitchFamily="49" charset="-128"/>
              </a:rPr>
              <a:t>での特設ページの作成などを行った。</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・ファッション売場では、「</a:t>
            </a:r>
            <a:r>
              <a:rPr lang="en-US" altLang="ja-JP" sz="1200">
                <a:latin typeface="BIZ UDゴシック" panose="020B0400000000000000" pitchFamily="49" charset="-128"/>
                <a:ea typeface="BIZ UDゴシック" panose="020B0400000000000000" pitchFamily="49" charset="-128"/>
              </a:rPr>
              <a:t>TSUNAGU</a:t>
            </a:r>
            <a:r>
              <a:rPr lang="ja-JP" altLang="en-US" sz="1200">
                <a:latin typeface="BIZ UDゴシック" panose="020B0400000000000000" pitchFamily="49" charset="-128"/>
                <a:ea typeface="BIZ UDゴシック" panose="020B0400000000000000" pitchFamily="49" charset="-128"/>
              </a:rPr>
              <a:t> </a:t>
            </a:r>
            <a:r>
              <a:rPr lang="en-US" altLang="ja-JP" sz="1200">
                <a:latin typeface="BIZ UDゴシック" panose="020B0400000000000000" pitchFamily="49" charset="-128"/>
                <a:ea typeface="BIZ UDゴシック" panose="020B0400000000000000" pitchFamily="49" charset="-128"/>
              </a:rPr>
              <a:t>ACTION</a:t>
            </a:r>
            <a:r>
              <a:rPr lang="ja-JP" altLang="en-US" sz="1200">
                <a:latin typeface="BIZ UDゴシック" panose="020B0400000000000000" pitchFamily="49" charset="-128"/>
                <a:ea typeface="BIZ UDゴシック" panose="020B0400000000000000" pitchFamily="49" charset="-128"/>
              </a:rPr>
              <a:t>」</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との連動で広報を実施</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し、顧客の興味・関心</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が得られた。</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・従業員に対しては、ポ</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スターの添付や全店で</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の通達などを行った。</a:t>
            </a:r>
          </a:p>
        </p:txBody>
      </p:sp>
      <p:sp>
        <p:nvSpPr>
          <p:cNvPr id="17" name="矢印: 下 16">
            <a:extLst>
              <a:ext uri="{FF2B5EF4-FFF2-40B4-BE49-F238E27FC236}">
                <a16:creationId xmlns:a16="http://schemas.microsoft.com/office/drawing/2014/main" id="{DB5BAEE6-7B6A-96FF-4789-6571D2180FBF}"/>
              </a:ext>
            </a:extLst>
          </p:cNvPr>
          <p:cNvSpPr/>
          <p:nvPr/>
        </p:nvSpPr>
        <p:spPr>
          <a:xfrm>
            <a:off x="5359722" y="2422947"/>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en-US" altLang="ja-JP" sz="2400" b="1" dirty="0"/>
              <a:t>0.003</a:t>
            </a:r>
          </a:p>
          <a:p>
            <a:pPr algn="ctr"/>
            <a:r>
              <a:rPr kumimoji="1" lang="ja-JP" altLang="en-US" sz="1100" b="1" dirty="0"/>
              <a:t>ｔ</a:t>
            </a:r>
            <a:r>
              <a:rPr kumimoji="1" lang="en-US" altLang="ja-JP" sz="1100" b="1" dirty="0"/>
              <a:t>-CO2</a:t>
            </a:r>
          </a:p>
        </p:txBody>
      </p:sp>
      <p:sp>
        <p:nvSpPr>
          <p:cNvPr id="18" name="コンテンツ プレースホルダー 7">
            <a:extLst>
              <a:ext uri="{FF2B5EF4-FFF2-40B4-BE49-F238E27FC236}">
                <a16:creationId xmlns:a16="http://schemas.microsoft.com/office/drawing/2014/main" id="{8EA82A4E-C51B-04CD-5167-961324FA2668}"/>
              </a:ext>
            </a:extLst>
          </p:cNvPr>
          <p:cNvSpPr txBox="1">
            <a:spLocks/>
          </p:cNvSpPr>
          <p:nvPr/>
        </p:nvSpPr>
        <p:spPr>
          <a:xfrm>
            <a:off x="6777241" y="2090828"/>
            <a:ext cx="2995506" cy="1896577"/>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050" dirty="0">
                <a:latin typeface="BIZ UDゴシック" panose="020B0400000000000000" pitchFamily="49" charset="-128"/>
                <a:ea typeface="BIZ UDゴシック" panose="020B0400000000000000" pitchFamily="49" charset="-128"/>
              </a:rPr>
              <a:t>・大阪・関西産の野菜については、ポイント対象の地産地消の農産物と、ポイント対象以外の農産物の平均輸送距離を比較し、流通距離が短くなることで削減される</a:t>
            </a:r>
            <a:r>
              <a:rPr lang="en-US" altLang="ja-JP" sz="1050" dirty="0">
                <a:latin typeface="BIZ UDゴシック" panose="020B0400000000000000" pitchFamily="49" charset="-128"/>
                <a:ea typeface="BIZ UDゴシック" panose="020B0400000000000000" pitchFamily="49" charset="-128"/>
              </a:rPr>
              <a:t>CO2</a:t>
            </a:r>
            <a:r>
              <a:rPr lang="ja-JP" altLang="en-US" sz="1050" dirty="0">
                <a:latin typeface="BIZ UDゴシック" panose="020B0400000000000000" pitchFamily="49" charset="-128"/>
                <a:ea typeface="BIZ UDゴシック" panose="020B0400000000000000" pitchFamily="49" charset="-128"/>
              </a:rPr>
              <a:t>排出量を算出した</a:t>
            </a:r>
          </a:p>
          <a:p>
            <a:pPr marL="87313" indent="-87313">
              <a:buNone/>
            </a:pPr>
            <a:r>
              <a:rPr lang="ja-JP" altLang="en-US" sz="1050" dirty="0">
                <a:latin typeface="BIZ UDゴシック" panose="020B0400000000000000" pitchFamily="49" charset="-128"/>
                <a:ea typeface="BIZ UDゴシック" panose="020B0400000000000000" pitchFamily="49" charset="-128"/>
              </a:rPr>
              <a:t>・再生繊維を使った衣類については、再生繊維の利用によりバージン素材の製造や廃棄で発生する</a:t>
            </a:r>
            <a:r>
              <a:rPr lang="en-US" altLang="ja-JP" sz="1050" dirty="0">
                <a:latin typeface="BIZ UDゴシック" panose="020B0400000000000000" pitchFamily="49" charset="-128"/>
                <a:ea typeface="BIZ UDゴシック" panose="020B0400000000000000" pitchFamily="49" charset="-128"/>
              </a:rPr>
              <a:t>CO2</a:t>
            </a:r>
            <a:r>
              <a:rPr lang="ja-JP" altLang="en-US" sz="1050" dirty="0">
                <a:latin typeface="BIZ UDゴシック" panose="020B0400000000000000" pitchFamily="49" charset="-128"/>
                <a:ea typeface="BIZ UDゴシック" panose="020B0400000000000000" pitchFamily="49" charset="-128"/>
              </a:rPr>
              <a:t>から再生工程で発生する</a:t>
            </a:r>
            <a:r>
              <a:rPr lang="en-US" altLang="ja-JP" sz="1050" dirty="0">
                <a:latin typeface="BIZ UDゴシック" panose="020B0400000000000000" pitchFamily="49" charset="-128"/>
                <a:ea typeface="BIZ UDゴシック" panose="020B0400000000000000" pitchFamily="49" charset="-128"/>
              </a:rPr>
              <a:t>CO2</a:t>
            </a:r>
            <a:r>
              <a:rPr lang="ja-JP" altLang="en-US" sz="1050" dirty="0">
                <a:latin typeface="BIZ UDゴシック" panose="020B0400000000000000" pitchFamily="49" charset="-128"/>
                <a:ea typeface="BIZ UDゴシック" panose="020B0400000000000000" pitchFamily="49" charset="-128"/>
              </a:rPr>
              <a:t>を差し引き削減される</a:t>
            </a:r>
            <a:r>
              <a:rPr lang="en-US" altLang="ja-JP" sz="1050" dirty="0">
                <a:latin typeface="BIZ UDゴシック" panose="020B0400000000000000" pitchFamily="49" charset="-128"/>
                <a:ea typeface="BIZ UDゴシック" panose="020B0400000000000000" pitchFamily="49" charset="-128"/>
              </a:rPr>
              <a:t>CO2</a:t>
            </a:r>
            <a:r>
              <a:rPr lang="ja-JP" altLang="en-US" sz="1050" dirty="0">
                <a:latin typeface="BIZ UDゴシック" panose="020B0400000000000000" pitchFamily="49" charset="-128"/>
                <a:ea typeface="BIZ UDゴシック" panose="020B0400000000000000" pitchFamily="49" charset="-128"/>
              </a:rPr>
              <a:t>排出量を算出した</a:t>
            </a:r>
          </a:p>
        </p:txBody>
      </p:sp>
      <p:pic>
        <p:nvPicPr>
          <p:cNvPr id="21" name="図 20">
            <a:extLst>
              <a:ext uri="{FF2B5EF4-FFF2-40B4-BE49-F238E27FC236}">
                <a16:creationId xmlns:a16="http://schemas.microsoft.com/office/drawing/2014/main" id="{6550ADD5-1301-325C-A3A4-EDE5BE7CE3DB}"/>
              </a:ext>
            </a:extLst>
          </p:cNvPr>
          <p:cNvPicPr>
            <a:picLocks noChangeAspect="1"/>
          </p:cNvPicPr>
          <p:nvPr/>
        </p:nvPicPr>
        <p:blipFill>
          <a:blip r:embed="rId4"/>
          <a:stretch>
            <a:fillRect/>
          </a:stretch>
        </p:blipFill>
        <p:spPr>
          <a:xfrm>
            <a:off x="7221853" y="3943587"/>
            <a:ext cx="2385158" cy="1417774"/>
          </a:xfrm>
          <a:prstGeom prst="rect">
            <a:avLst/>
          </a:prstGeom>
        </p:spPr>
      </p:pic>
    </p:spTree>
    <p:extLst>
      <p:ext uri="{BB962C8B-B14F-4D97-AF65-F5344CB8AC3E}">
        <p14:creationId xmlns:p14="http://schemas.microsoft.com/office/powerpoint/2010/main" val="3882776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zh-CN" altLang="en-US"/>
              <a:t>西日本旅客鉄道株式会社</a:t>
            </a:r>
            <a:r>
              <a:rPr kumimoji="1" lang="ja-JP" altLang="en-US" sz="1400" b="1" i="0" u="none" strike="noStrike" kern="1200" cap="none" spc="3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（令和４・５年度事業者）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1995835"/>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lang="ja-JP" altLang="ja-JP" sz="1000" kern="1200" dirty="0">
                <a:solidFill>
                  <a:srgbClr val="0070C0"/>
                </a:solidFill>
                <a:effectLst/>
                <a:latin typeface="BIZ UDゴシック" panose="020B0400000000000000" pitchFamily="49" charset="-128"/>
                <a:ea typeface="BIZ UDゴシック" panose="020B0400000000000000" pitchFamily="49" charset="-128"/>
                <a:cs typeface="+mn-cs"/>
              </a:rPr>
              <a:t>＜令和５年度＞</a:t>
            </a:r>
            <a:endParaRPr lang="ja-JP" altLang="en-US" sz="10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5426243" y="5364418"/>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379" y="4605332"/>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293895" y="2170345"/>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9506" cy="1223412"/>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zh-CN"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大阪市北区芝田</a:t>
            </a:r>
            <a:r>
              <a:rPr lang="en-US" altLang="zh-CN"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2-4-24</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モビリティ業、流通業、不動　</a:t>
            </a:r>
            <a:endParaRPr lang="en-US"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en-US" sz="105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産業、旅行・地域ソリュー　</a:t>
            </a:r>
            <a:endParaRPr lang="en-US"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en-US" sz="105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ション業ほか</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1987</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年４月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a:effectLst/>
                <a:latin typeface="BIZ UDゴシック" panose="020B0400000000000000" pitchFamily="49" charset="-128"/>
                <a:ea typeface="BIZ UDゴシック" panose="020B0400000000000000" pitchFamily="49" charset="-128"/>
                <a:cs typeface="Times New Roman" panose="02020603050405020304" pitchFamily="18" charset="0"/>
              </a:rPr>
              <a:t>44,897</a:t>
            </a:r>
            <a:r>
              <a:rPr lang="ja-JP" altLang="en-US" sz="1050">
                <a:effectLst/>
                <a:latin typeface="BIZ UDゴシック" panose="020B0400000000000000" pitchFamily="49" charset="-128"/>
                <a:ea typeface="BIZ UDゴシック" panose="020B0400000000000000" pitchFamily="49" charset="-128"/>
                <a:cs typeface="Times New Roman" panose="02020603050405020304" pitchFamily="18" charset="0"/>
              </a:rPr>
              <a:t>人（連結）</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463769" y="2462765"/>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2" name="テキスト ボックス 11">
            <a:extLst>
              <a:ext uri="{FF2B5EF4-FFF2-40B4-BE49-F238E27FC236}">
                <a16:creationId xmlns:a16="http://schemas.microsoft.com/office/drawing/2014/main" id="{310F2BDA-5DBC-A54B-0A5C-6B12DC0BEBDC}"/>
              </a:ext>
            </a:extLst>
          </p:cNvPr>
          <p:cNvSpPr txBox="1"/>
          <p:nvPr/>
        </p:nvSpPr>
        <p:spPr>
          <a:xfrm>
            <a:off x="5345100" y="4194454"/>
            <a:ext cx="2179844" cy="1384995"/>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b="1" dirty="0">
              <a:latin typeface="BIZ UDゴシック" panose="020B0400000000000000" pitchFamily="49" charset="-128"/>
              <a:ea typeface="BIZ UDゴシック" panose="020B0400000000000000" pitchFamily="49" charset="-128"/>
            </a:endParaRPr>
          </a:p>
          <a:p>
            <a:pPr marL="87313" indent="-87313" algn="l"/>
            <a:r>
              <a:rPr lang="ja-JP" altLang="en-US" sz="1200" dirty="0">
                <a:latin typeface="BIZ UDゴシック" panose="020B0400000000000000" pitchFamily="49" charset="-128"/>
                <a:ea typeface="BIZ UDゴシック" panose="020B0400000000000000" pitchFamily="49" charset="-128"/>
              </a:rPr>
              <a:t>・</a:t>
            </a:r>
            <a:r>
              <a:rPr lang="ja-JP" altLang="en-US" sz="1200" b="0" i="0" u="none" strike="noStrike" baseline="0" dirty="0">
                <a:latin typeface="BIZ UDゴシック" panose="020B0400000000000000" pitchFamily="49" charset="-128"/>
                <a:ea typeface="BIZ UDゴシック" panose="020B0400000000000000" pitchFamily="49" charset="-128"/>
              </a:rPr>
              <a:t>アンケート回答者のうち、移動手段を「自動車から鉄道に変えた」ことがあったと回答された方は約</a:t>
            </a:r>
            <a:r>
              <a:rPr lang="en-US" altLang="ja-JP" sz="1200" b="0" i="0" u="none" strike="noStrike" baseline="0" dirty="0">
                <a:latin typeface="BIZ UDゴシック" panose="020B0400000000000000" pitchFamily="49" charset="-128"/>
                <a:ea typeface="BIZ UDゴシック" panose="020B0400000000000000" pitchFamily="49" charset="-128"/>
              </a:rPr>
              <a:t>8</a:t>
            </a:r>
            <a:r>
              <a:rPr lang="ja-JP" altLang="en-US" sz="1200" b="0" i="0" u="none" strike="noStrike" baseline="0" dirty="0">
                <a:latin typeface="BIZ UDゴシック" panose="020B0400000000000000" pitchFamily="49" charset="-128"/>
                <a:ea typeface="BIZ UDゴシック" panose="020B0400000000000000" pitchFamily="49" charset="-128"/>
              </a:rPr>
              <a:t>％となった</a:t>
            </a:r>
          </a:p>
          <a:p>
            <a:pPr algn="l"/>
            <a:endParaRPr lang="ja-JP" altLang="en-US" sz="1200" b="1"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1" y="2242897"/>
            <a:ext cx="4788000" cy="2374753"/>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WESTER</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アプリを活用した鉄道利用によるスタンプラリー</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（全</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スタンプを獲得し、アンケートに答えた方全員にポイント付与）</a:t>
            </a: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動時に自家用車から鉄道へ</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転換</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することで、</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CO2</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排出量の差分が削減効果となる</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移動生活ナビアプリ</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WESTER</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200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ポイント（第１弾</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ポイント、第２弾</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 </a:t>
            </a:r>
          </a:p>
          <a:p>
            <a:pPr marL="72000">
              <a:lnSpc>
                <a:spcPts val="1500"/>
              </a:lnSpc>
            </a:pP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・両スタンプラリー満了者のうち抽選</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名に</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1000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b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F0DB138D-0593-A0EA-4620-B6DF39850B87}"/>
              </a:ext>
            </a:extLst>
          </p:cNvPr>
          <p:cNvSpPr txBox="1"/>
          <p:nvPr/>
        </p:nvSpPr>
        <p:spPr>
          <a:xfrm>
            <a:off x="523063" y="1128655"/>
            <a:ext cx="6304163" cy="83587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西日本を中心に旅客鉄道等を運営。グループ会社を含めて非鉄道事業も展開。</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環境長期目標「</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JR</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西日本グループゼロカーボン</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2050</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」を掲げ、省エネルギーや再生可能エネルギーの活用、鉄道の環境優位性の訴求強化を通じたモーダルシフトの推進等を行うことで、</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2050</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年にグループ全体での</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CO2</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排出量「実質ゼロ」を目指している。</a:t>
            </a:r>
          </a:p>
        </p:txBody>
      </p:sp>
      <p:sp>
        <p:nvSpPr>
          <p:cNvPr id="14" name="スライド番号プレースホルダー 5">
            <a:extLst>
              <a:ext uri="{FF2B5EF4-FFF2-40B4-BE49-F238E27FC236}">
                <a16:creationId xmlns:a16="http://schemas.microsoft.com/office/drawing/2014/main" id="{A660303D-C74C-12BF-DCF8-6180BA52EE30}"/>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30</a:t>
            </a:fld>
            <a:endParaRPr kumimoji="1" lang="ja-JP" altLang="en-US" b="1">
              <a:solidFill>
                <a:schemeClr val="tx1">
                  <a:lumMod val="50000"/>
                  <a:lumOff val="50000"/>
                </a:schemeClr>
              </a:solidFill>
            </a:endParaRPr>
          </a:p>
        </p:txBody>
      </p:sp>
      <p:pic>
        <p:nvPicPr>
          <p:cNvPr id="21" name="図 20">
            <a:extLst>
              <a:ext uri="{FF2B5EF4-FFF2-40B4-BE49-F238E27FC236}">
                <a16:creationId xmlns:a16="http://schemas.microsoft.com/office/drawing/2014/main" id="{E6B87421-D351-09F5-68DA-CD892598E071}"/>
              </a:ext>
            </a:extLst>
          </p:cNvPr>
          <p:cNvPicPr>
            <a:picLocks noChangeAspect="1"/>
          </p:cNvPicPr>
          <p:nvPr/>
        </p:nvPicPr>
        <p:blipFill>
          <a:blip r:embed="rId2"/>
          <a:stretch>
            <a:fillRect/>
          </a:stretch>
        </p:blipFill>
        <p:spPr>
          <a:xfrm>
            <a:off x="2565486" y="4869472"/>
            <a:ext cx="2758214" cy="1906413"/>
          </a:xfrm>
          <a:prstGeom prst="rect">
            <a:avLst/>
          </a:prstGeom>
        </p:spPr>
      </p:pic>
      <p:sp>
        <p:nvSpPr>
          <p:cNvPr id="22" name="テキスト ボックス 21">
            <a:extLst>
              <a:ext uri="{FF2B5EF4-FFF2-40B4-BE49-F238E27FC236}">
                <a16:creationId xmlns:a16="http://schemas.microsoft.com/office/drawing/2014/main" id="{50B4FAA0-612B-A4DC-3C80-E1B8E9CE980C}"/>
              </a:ext>
            </a:extLst>
          </p:cNvPr>
          <p:cNvSpPr txBox="1"/>
          <p:nvPr/>
        </p:nvSpPr>
        <p:spPr>
          <a:xfrm>
            <a:off x="561071" y="4870013"/>
            <a:ext cx="1941993" cy="1990032"/>
          </a:xfrm>
          <a:prstGeom prst="rect">
            <a:avLst/>
          </a:prstGeom>
          <a:noFill/>
        </p:spPr>
        <p:txBody>
          <a:bodyPr wrap="square">
            <a:spAutoFit/>
          </a:bodyPr>
          <a:lstStyle/>
          <a:p>
            <a:pPr marL="171450" indent="-17145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プレスリリース、ポータルサイト、メルマガ、アプリでの</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push</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告知などで宣伝周知</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71450" indent="-171450" algn="just">
              <a:lnSpc>
                <a:spcPts val="1500"/>
              </a:lnSpc>
              <a:buFont typeface="Arial" panose="020B0604020202020204" pitchFamily="34" charset="0"/>
              <a:buChar char="•"/>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開催期間半ばでのリマインドアプリ</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push</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を行い、他のスタンプラリーの約４倍の開封率を記録。最後の追い込みに高い効果あり</a:t>
            </a:r>
            <a:endParaRPr lang="ja-JP" altLang="en-US" sz="120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6347A3B6-6A51-D359-E96B-CA55942A6E24}"/>
              </a:ext>
            </a:extLst>
          </p:cNvPr>
          <p:cNvSpPr txBox="1"/>
          <p:nvPr/>
        </p:nvSpPr>
        <p:spPr>
          <a:xfrm>
            <a:off x="5389916" y="5590624"/>
            <a:ext cx="4382831" cy="1384995"/>
          </a:xfrm>
          <a:prstGeom prst="rect">
            <a:avLst/>
          </a:prstGeom>
          <a:noFill/>
        </p:spPr>
        <p:txBody>
          <a:bodyPr wrap="square">
            <a:spAutoFit/>
          </a:bodyPr>
          <a:lstStyle/>
          <a:p>
            <a:pPr marL="87313" indent="-87313"/>
            <a:r>
              <a:rPr lang="ja-JP" altLang="en-US" sz="1200" dirty="0">
                <a:latin typeface="BIZ UDゴシック" panose="020B0400000000000000" pitchFamily="49" charset="-128"/>
                <a:ea typeface="BIZ UDゴシック" panose="020B0400000000000000" pitchFamily="49" charset="-128"/>
              </a:rPr>
              <a:t>・インセンティブの付与が、参加の大きなきっかけとなっている。鉄道が環境にやさしい乗り物だと知ったことに対する消費者からの好意的な意見を得られ、鉄道の環境優位性の</a:t>
            </a:r>
            <a:r>
              <a:rPr lang="en-US" altLang="ja-JP" sz="1200" dirty="0">
                <a:latin typeface="BIZ UDゴシック" panose="020B0400000000000000" pitchFamily="49" charset="-128"/>
                <a:ea typeface="BIZ UDゴシック" panose="020B0400000000000000" pitchFamily="49" charset="-128"/>
              </a:rPr>
              <a:t>PR</a:t>
            </a:r>
            <a:r>
              <a:rPr lang="ja-JP" altLang="en-US" sz="1200" dirty="0">
                <a:latin typeface="BIZ UDゴシック" panose="020B0400000000000000" pitchFamily="49" charset="-128"/>
                <a:ea typeface="BIZ UDゴシック" panose="020B0400000000000000" pitchFamily="49" charset="-128"/>
              </a:rPr>
              <a:t>はもちろんのこと、参加者の脱炭素や環境に対する意識や行動変容に一定の効果があったと推測される。</a:t>
            </a:r>
            <a:endParaRPr lang="en-US" altLang="ja-JP" sz="1200" dirty="0">
              <a:latin typeface="BIZ UDゴシック" panose="020B0400000000000000" pitchFamily="49" charset="-128"/>
              <a:ea typeface="BIZ UDゴシック" panose="020B0400000000000000" pitchFamily="49" charset="-128"/>
            </a:endParaRPr>
          </a:p>
          <a:p>
            <a:pPr marL="87313" indent="-87313"/>
            <a:r>
              <a:rPr lang="ja-JP" altLang="en-US" sz="1200" dirty="0">
                <a:latin typeface="BIZ UDゴシック" panose="020B0400000000000000" pitchFamily="49" charset="-128"/>
                <a:ea typeface="BIZ UDゴシック" panose="020B0400000000000000" pitchFamily="49" charset="-128"/>
              </a:rPr>
              <a:t>・消費者に関心のあるテーマであることは間違いなく、継続 的に実施していくべき取り組みと言える。</a:t>
            </a:r>
          </a:p>
        </p:txBody>
      </p:sp>
      <p:sp>
        <p:nvSpPr>
          <p:cNvPr id="13" name="矢印: 下 12">
            <a:extLst>
              <a:ext uri="{FF2B5EF4-FFF2-40B4-BE49-F238E27FC236}">
                <a16:creationId xmlns:a16="http://schemas.microsoft.com/office/drawing/2014/main" id="{0F1492AB-6863-248E-98C8-CD737CFC1D3D}"/>
              </a:ext>
            </a:extLst>
          </p:cNvPr>
          <p:cNvSpPr/>
          <p:nvPr/>
        </p:nvSpPr>
        <p:spPr>
          <a:xfrm>
            <a:off x="5380580" y="2767660"/>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ja-JP" altLang="en-US" sz="2800" b="1" dirty="0"/>
              <a:t>３</a:t>
            </a:r>
            <a:endParaRPr kumimoji="1" lang="en-US" altLang="ja-JP" sz="2800" b="1" dirty="0"/>
          </a:p>
          <a:p>
            <a:pPr algn="ctr"/>
            <a:r>
              <a:rPr kumimoji="1" lang="ja-JP" altLang="en-US" sz="1100" b="1" dirty="0"/>
              <a:t>ｔ</a:t>
            </a:r>
            <a:r>
              <a:rPr kumimoji="1" lang="en-US" altLang="ja-JP" sz="1100" b="1" dirty="0"/>
              <a:t>-CO2</a:t>
            </a:r>
          </a:p>
        </p:txBody>
      </p:sp>
      <p:sp>
        <p:nvSpPr>
          <p:cNvPr id="16" name="コンテンツ プレースホルダー 7">
            <a:extLst>
              <a:ext uri="{FF2B5EF4-FFF2-40B4-BE49-F238E27FC236}">
                <a16:creationId xmlns:a16="http://schemas.microsoft.com/office/drawing/2014/main" id="{77A1F3E9-87CC-8FAD-8C87-9833C7BC0997}"/>
              </a:ext>
            </a:extLst>
          </p:cNvPr>
          <p:cNvSpPr txBox="1">
            <a:spLocks/>
          </p:cNvSpPr>
          <p:nvPr/>
        </p:nvSpPr>
        <p:spPr>
          <a:xfrm>
            <a:off x="6774135" y="2449797"/>
            <a:ext cx="2919139"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dirty="0">
                <a:latin typeface="BIZ UDゴシック" panose="020B0400000000000000" pitchFamily="49" charset="-128"/>
                <a:ea typeface="BIZ UDゴシック" panose="020B0400000000000000" pitchFamily="49" charset="-128"/>
              </a:rPr>
              <a:t>・スタンプラリー達成者の移動距離等を元に算出</a:t>
            </a:r>
          </a:p>
          <a:p>
            <a:pPr marL="87313" indent="-87313">
              <a:buNone/>
            </a:pPr>
            <a:r>
              <a:rPr lang="ja-JP" altLang="en-US" sz="1100" dirty="0">
                <a:latin typeface="BIZ UDゴシック" panose="020B0400000000000000" pitchFamily="49" charset="-128"/>
                <a:ea typeface="BIZ UDゴシック" panose="020B0400000000000000" pitchFamily="49" charset="-128"/>
              </a:rPr>
              <a:t>・各スタンプごとに、以下の式で</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削減量を出して合計</a:t>
            </a:r>
          </a:p>
          <a:p>
            <a:pPr marL="87313" indent="-87313">
              <a:buNone/>
            </a:pPr>
            <a:r>
              <a:rPr lang="ja-JP" altLang="en-US" sz="1100" dirty="0">
                <a:latin typeface="BIZ UDゴシック" panose="020B0400000000000000" pitchFamily="49" charset="-128"/>
                <a:ea typeface="BIZ UDゴシック" panose="020B0400000000000000" pitchFamily="49" charset="-128"/>
              </a:rPr>
              <a:t>・各スタンプの</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削減量　＝ </a:t>
            </a:r>
            <a:r>
              <a:rPr lang="en-US" altLang="ja-JP" sz="1100" dirty="0">
                <a:latin typeface="BIZ UDゴシック" panose="020B0400000000000000" pitchFamily="49" charset="-128"/>
                <a:ea typeface="BIZ UDゴシック" panose="020B0400000000000000" pitchFamily="49" charset="-128"/>
              </a:rPr>
              <a:t>JR</a:t>
            </a:r>
            <a:r>
              <a:rPr lang="ja-JP" altLang="en-US" sz="1100" dirty="0">
                <a:latin typeface="BIZ UDゴシック" panose="020B0400000000000000" pitchFamily="49" charset="-128"/>
                <a:ea typeface="BIZ UDゴシック" panose="020B0400000000000000" pitchFamily="49" charset="-128"/>
              </a:rPr>
              <a:t>での移動距離 ｘ </a:t>
            </a:r>
            <a:r>
              <a:rPr lang="en-US" altLang="ja-JP" sz="1100" dirty="0">
                <a:latin typeface="BIZ UDゴシック" panose="020B0400000000000000" pitchFamily="49" charset="-128"/>
                <a:ea typeface="BIZ UDゴシック" panose="020B0400000000000000" pitchFamily="49" charset="-128"/>
              </a:rPr>
              <a:t>JR</a:t>
            </a:r>
            <a:r>
              <a:rPr lang="ja-JP" altLang="en-US" sz="1100" dirty="0">
                <a:latin typeface="BIZ UDゴシック" panose="020B0400000000000000" pitchFamily="49" charset="-128"/>
                <a:ea typeface="BIZ UDゴシック" panose="020B0400000000000000" pitchFamily="49" charset="-128"/>
              </a:rPr>
              <a:t>移動</a:t>
            </a:r>
            <a:r>
              <a:rPr lang="en-US" altLang="ja-JP" sz="1100" dirty="0">
                <a:latin typeface="BIZ UDゴシック" panose="020B0400000000000000" pitchFamily="49" charset="-128"/>
                <a:ea typeface="BIZ UDゴシック" panose="020B0400000000000000" pitchFamily="49" charset="-128"/>
              </a:rPr>
              <a:t>1km</a:t>
            </a:r>
            <a:r>
              <a:rPr lang="ja-JP" altLang="en-US" sz="1100" dirty="0">
                <a:latin typeface="BIZ UDゴシック" panose="020B0400000000000000" pitchFamily="49" charset="-128"/>
                <a:ea typeface="BIZ UDゴシック" panose="020B0400000000000000" pitchFamily="49" charset="-128"/>
              </a:rPr>
              <a:t>あたり</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削減効果</a:t>
            </a:r>
          </a:p>
          <a:p>
            <a:pPr marL="87313" indent="-87313">
              <a:buNone/>
            </a:pPr>
            <a:endParaRPr lang="en-US" altLang="ja-JP" sz="11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4FAABA43-57E2-CA49-F82F-180C30F211EE}"/>
              </a:ext>
            </a:extLst>
          </p:cNvPr>
          <p:cNvSpPr txBox="1"/>
          <p:nvPr/>
        </p:nvSpPr>
        <p:spPr>
          <a:xfrm>
            <a:off x="5124971" y="3613675"/>
            <a:ext cx="1914365" cy="430887"/>
          </a:xfrm>
          <a:prstGeom prst="rect">
            <a:avLst/>
          </a:prstGeom>
          <a:noFill/>
        </p:spPr>
        <p:txBody>
          <a:bodyPr wrap="square">
            <a:spAutoFit/>
          </a:bodyPr>
          <a:lstStyle/>
          <a:p>
            <a:pPr algn="ctr"/>
            <a:r>
              <a:rPr lang="ja-JP" altLang="en-US" sz="1100" b="1" dirty="0">
                <a:solidFill>
                  <a:schemeClr val="accent1">
                    <a:lumMod val="75000"/>
                  </a:schemeClr>
                </a:solidFill>
                <a:latin typeface="BIZ UDゴシック" panose="020B0400000000000000" pitchFamily="49" charset="-128"/>
                <a:ea typeface="BIZ UDゴシック" panose="020B0400000000000000" pitchFamily="49" charset="-128"/>
              </a:rPr>
              <a:t>スタンプラリー参加者に</a:t>
            </a:r>
            <a:endParaRPr lang="en-US" altLang="ja-JP" sz="1100" b="1" dirty="0">
              <a:solidFill>
                <a:schemeClr val="accent1">
                  <a:lumMod val="75000"/>
                </a:schemeClr>
              </a:solidFill>
              <a:latin typeface="BIZ UDゴシック" panose="020B0400000000000000" pitchFamily="49" charset="-128"/>
              <a:ea typeface="BIZ UDゴシック" panose="020B0400000000000000" pitchFamily="49" charset="-128"/>
            </a:endParaRPr>
          </a:p>
          <a:p>
            <a:pPr algn="ctr"/>
            <a:r>
              <a:rPr lang="ja-JP" altLang="en-US" sz="1100" b="1" dirty="0">
                <a:solidFill>
                  <a:schemeClr val="accent1">
                    <a:lumMod val="75000"/>
                  </a:schemeClr>
                </a:solidFill>
                <a:latin typeface="BIZ UDゴシック" panose="020B0400000000000000" pitchFamily="49" charset="-128"/>
                <a:ea typeface="BIZ UDゴシック" panose="020B0400000000000000" pitchFamily="49" charset="-128"/>
              </a:rPr>
              <a:t>広げると約８</a:t>
            </a:r>
            <a:r>
              <a:rPr lang="en-US" altLang="ja-JP" sz="1100" b="1" dirty="0">
                <a:solidFill>
                  <a:schemeClr val="accent1">
                    <a:lumMod val="75000"/>
                  </a:schemeClr>
                </a:solidFill>
                <a:latin typeface="BIZ UDゴシック" panose="020B0400000000000000" pitchFamily="49" charset="-128"/>
                <a:ea typeface="BIZ UDゴシック" panose="020B0400000000000000" pitchFamily="49" charset="-128"/>
              </a:rPr>
              <a:t>t-CO2</a:t>
            </a:r>
            <a:endParaRPr lang="ja-JP" altLang="en-US" sz="1100" b="1" dirty="0">
              <a:solidFill>
                <a:schemeClr val="accent1">
                  <a:lumMod val="75000"/>
                </a:schemeClr>
              </a:solidFill>
              <a:latin typeface="BIZ UDゴシック" panose="020B0400000000000000" pitchFamily="49" charset="-128"/>
              <a:ea typeface="BIZ UDゴシック" panose="020B0400000000000000" pitchFamily="49" charset="-128"/>
            </a:endParaRPr>
          </a:p>
        </p:txBody>
      </p:sp>
      <p:pic>
        <p:nvPicPr>
          <p:cNvPr id="19" name="図 18">
            <a:extLst>
              <a:ext uri="{FF2B5EF4-FFF2-40B4-BE49-F238E27FC236}">
                <a16:creationId xmlns:a16="http://schemas.microsoft.com/office/drawing/2014/main" id="{B5CB08FC-5417-C809-2D9F-EC7DE59717D7}"/>
              </a:ext>
            </a:extLst>
          </p:cNvPr>
          <p:cNvPicPr>
            <a:picLocks noChangeAspect="1"/>
          </p:cNvPicPr>
          <p:nvPr/>
        </p:nvPicPr>
        <p:blipFill>
          <a:blip r:embed="rId3"/>
          <a:stretch>
            <a:fillRect/>
          </a:stretch>
        </p:blipFill>
        <p:spPr>
          <a:xfrm>
            <a:off x="6970954" y="3736984"/>
            <a:ext cx="2919139" cy="1751484"/>
          </a:xfrm>
          <a:prstGeom prst="rect">
            <a:avLst/>
          </a:prstGeom>
        </p:spPr>
      </p:pic>
    </p:spTree>
    <p:extLst>
      <p:ext uri="{BB962C8B-B14F-4D97-AF65-F5344CB8AC3E}">
        <p14:creationId xmlns:p14="http://schemas.microsoft.com/office/powerpoint/2010/main" val="1527937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zh-TW" altLang="en-US"/>
              <a:t>宮之阪中央商店街振興組合</a:t>
            </a:r>
            <a:r>
              <a:rPr kumimoji="1" lang="ja-JP" altLang="en-US" sz="1400" b="1" i="0" u="none" strike="noStrike" kern="1200" cap="none" spc="3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（令和５年度事業者）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1" y="1972389"/>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lang="ja-JP" altLang="ja-JP" sz="1000" kern="1200" dirty="0">
                <a:solidFill>
                  <a:srgbClr val="0070C0"/>
                </a:solidFill>
                <a:effectLst/>
                <a:latin typeface="BIZ UDゴシック" panose="020B0400000000000000" pitchFamily="49" charset="-128"/>
                <a:ea typeface="BIZ UDゴシック" panose="020B0400000000000000" pitchFamily="49" charset="-128"/>
                <a:cs typeface="+mn-cs"/>
              </a:rPr>
              <a:t>＜令和５年度＞</a:t>
            </a:r>
            <a:endParaRPr lang="ja-JP" altLang="en-US" sz="10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5367373" y="5649055"/>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■商店街の方々の感想</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379" y="4464985"/>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5320659" y="1925497"/>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738664"/>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zh-TW"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枚方市宮之阪</a:t>
            </a:r>
            <a:r>
              <a:rPr lang="en-US" altLang="zh-TW"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1-19-2</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商店街</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1999</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359722" y="2183216"/>
            <a:ext cx="1604123" cy="276999"/>
          </a:xfrm>
          <a:prstGeom prst="rect">
            <a:avLst/>
          </a:prstGeom>
          <a:noFill/>
        </p:spPr>
        <p:txBody>
          <a:bodyPr wrap="square">
            <a:spAutoFit/>
          </a:bodyPr>
          <a:lstStyle/>
          <a:p>
            <a:r>
              <a:rPr lang="ja-JP" altLang="en-US" sz="1200" b="1">
                <a:latin typeface="BIZ UDゴシック" panose="020B0400000000000000" pitchFamily="49" charset="-128"/>
                <a:ea typeface="BIZ UDゴシック" panose="020B0400000000000000" pitchFamily="49" charset="-128"/>
              </a:rPr>
              <a:t>＜</a:t>
            </a:r>
            <a:r>
              <a:rPr lang="en-US" altLang="ja-JP" sz="1200" b="1">
                <a:latin typeface="BIZ UDゴシック" panose="020B0400000000000000" pitchFamily="49" charset="-128"/>
                <a:ea typeface="BIZ UDゴシック" panose="020B0400000000000000" pitchFamily="49" charset="-128"/>
              </a:rPr>
              <a:t>CO</a:t>
            </a:r>
            <a:r>
              <a:rPr lang="en-US" altLang="ja-JP" sz="1200" b="1" baseline="-25000">
                <a:latin typeface="BIZ UDゴシック" panose="020B0400000000000000" pitchFamily="49" charset="-128"/>
                <a:ea typeface="BIZ UDゴシック" panose="020B0400000000000000" pitchFamily="49" charset="-128"/>
              </a:rPr>
              <a:t>2</a:t>
            </a:r>
            <a:r>
              <a:rPr lang="ja-JP" altLang="en-US" sz="1200" b="1">
                <a:latin typeface="BIZ UDゴシック" panose="020B0400000000000000" pitchFamily="49" charset="-128"/>
                <a:ea typeface="BIZ UDゴシック" panose="020B0400000000000000" pitchFamily="49" charset="-128"/>
              </a:rPr>
              <a:t>削減効果＞</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2" y="2219451"/>
            <a:ext cx="4680000" cy="2182392"/>
          </a:xfrm>
          <a:prstGeom prst="rect">
            <a:avLst/>
          </a:prstGeom>
          <a:noFill/>
        </p:spPr>
        <p:txBody>
          <a:bodyPr wrap="square">
            <a:spAutoFit/>
          </a:bodyPr>
          <a:lstStyle/>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・マイバッグ持参 </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・地産地消飲食メニューの購入</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・商店街イベントや宮ノサポでの脱炭素の取組みへの参加</a:t>
            </a: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・商店街内での店舗やイベント等で実施されている、脱炭素につながる買い物行動を選定</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商店街内の</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対象</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ポイントから</a:t>
            </a: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（１ポイント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29E865B1-3A15-F60C-3410-0FEA6218F33B}"/>
              </a:ext>
            </a:extLst>
          </p:cNvPr>
          <p:cNvSpPr txBox="1"/>
          <p:nvPr/>
        </p:nvSpPr>
        <p:spPr>
          <a:xfrm>
            <a:off x="523063" y="1128655"/>
            <a:ext cx="6304163" cy="835870"/>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昭和</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45</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年にスーパーイズミヤ枚方店の出店より、周辺に金融、保険、医療、小売店が進出し、京阪電鉄・宮之阪から禁野にのびる約</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1000m</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に及ぶ商店街を形成。</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グルメ・理美容・病院・小売・金融など様々なお店があり、商店街ポイント機能付き</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QR</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カード「ふれあいスマイルカード」を導入。</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9" name="コンテンツ プレースホルダー 4" descr="カレンダー&#10;&#10;自動的に生成された説明">
            <a:extLst>
              <a:ext uri="{FF2B5EF4-FFF2-40B4-BE49-F238E27FC236}">
                <a16:creationId xmlns:a16="http://schemas.microsoft.com/office/drawing/2014/main" id="{2F8A5EE3-C185-78F3-BB7F-A62AACA932D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51972" y="4943701"/>
            <a:ext cx="1349384" cy="1530701"/>
          </a:xfrm>
          <a:prstGeom prst="roundRect">
            <a:avLst>
              <a:gd name="adj" fmla="val 1598"/>
            </a:avLst>
          </a:prstGeom>
          <a:solidFill>
            <a:schemeClr val="bg1"/>
          </a:solidFill>
        </p:spPr>
      </p:pic>
      <p:pic>
        <p:nvPicPr>
          <p:cNvPr id="32" name="コンテンツ プレースホルダー 4" descr="テキスト, カレンダー&#10;&#10;自動的に生成された説明">
            <a:extLst>
              <a:ext uri="{FF2B5EF4-FFF2-40B4-BE49-F238E27FC236}">
                <a16:creationId xmlns:a16="http://schemas.microsoft.com/office/drawing/2014/main" id="{9B9E1F91-296F-3C49-62A3-36B545BDEA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74976" y="4943702"/>
            <a:ext cx="1406112" cy="1530701"/>
          </a:xfrm>
          <a:prstGeom prst="roundRect">
            <a:avLst>
              <a:gd name="adj" fmla="val 1598"/>
            </a:avLst>
          </a:prstGeom>
          <a:solidFill>
            <a:schemeClr val="bg1"/>
          </a:solidFill>
        </p:spPr>
      </p:pic>
      <p:sp>
        <p:nvSpPr>
          <p:cNvPr id="13" name="スライド番号プレースホルダー 5">
            <a:extLst>
              <a:ext uri="{FF2B5EF4-FFF2-40B4-BE49-F238E27FC236}">
                <a16:creationId xmlns:a16="http://schemas.microsoft.com/office/drawing/2014/main" id="{8D42DA91-3D76-7A40-2110-8593FE295554}"/>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31</a:t>
            </a:fld>
            <a:endParaRPr kumimoji="1" lang="ja-JP" altLang="en-US" b="1">
              <a:solidFill>
                <a:schemeClr val="tx1">
                  <a:lumMod val="50000"/>
                  <a:lumOff val="50000"/>
                </a:schemeClr>
              </a:solidFill>
            </a:endParaRPr>
          </a:p>
        </p:txBody>
      </p:sp>
      <p:sp>
        <p:nvSpPr>
          <p:cNvPr id="16" name="テキスト ボックス 15">
            <a:extLst>
              <a:ext uri="{FF2B5EF4-FFF2-40B4-BE49-F238E27FC236}">
                <a16:creationId xmlns:a16="http://schemas.microsoft.com/office/drawing/2014/main" id="{398486CF-0CB5-3649-F198-95C22E4FD7EC}"/>
              </a:ext>
            </a:extLst>
          </p:cNvPr>
          <p:cNvSpPr txBox="1"/>
          <p:nvPr/>
        </p:nvSpPr>
        <p:spPr>
          <a:xfrm>
            <a:off x="561071" y="4773268"/>
            <a:ext cx="1941993" cy="1990032"/>
          </a:xfrm>
          <a:prstGeom prst="rect">
            <a:avLst/>
          </a:prstGeom>
          <a:noFill/>
        </p:spPr>
        <p:txBody>
          <a:bodyPr wrap="square">
            <a:spAutoFit/>
          </a:bodyPr>
          <a:lstStyle/>
          <a:p>
            <a:pPr marL="171450" indent="-17145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取組店舗の増加を目指し、理事会等で繰り返し説明等を行った</a:t>
            </a:r>
            <a:endParaRPr lang="ja-JP" altLang="en-US" sz="1200">
              <a:latin typeface="BIZ UDゴシック" panose="020B0400000000000000" pitchFamily="49" charset="-128"/>
              <a:ea typeface="BIZ UDゴシック" panose="020B0400000000000000" pitchFamily="49" charset="-128"/>
            </a:endParaRPr>
          </a:p>
          <a:p>
            <a:pPr marL="171450" indent="-17145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商店街の季節のイベント等での広報をポイント付与期間前・期間中に実施する、対象店舗であることを示すポスターを作成する等、効果的な周知を行った。</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1" name="図 20">
            <a:extLst>
              <a:ext uri="{FF2B5EF4-FFF2-40B4-BE49-F238E27FC236}">
                <a16:creationId xmlns:a16="http://schemas.microsoft.com/office/drawing/2014/main" id="{9FB98370-424D-AD69-5F35-50B71462A5B5}"/>
              </a:ext>
            </a:extLst>
          </p:cNvPr>
          <p:cNvPicPr>
            <a:picLocks noChangeAspect="1"/>
          </p:cNvPicPr>
          <p:nvPr/>
        </p:nvPicPr>
        <p:blipFill>
          <a:blip r:embed="rId4"/>
          <a:stretch>
            <a:fillRect/>
          </a:stretch>
        </p:blipFill>
        <p:spPr>
          <a:xfrm>
            <a:off x="7062337" y="3865370"/>
            <a:ext cx="3249715" cy="1806438"/>
          </a:xfrm>
          <a:prstGeom prst="rect">
            <a:avLst/>
          </a:prstGeom>
        </p:spPr>
      </p:pic>
      <p:sp>
        <p:nvSpPr>
          <p:cNvPr id="22" name="テキスト ボックス 21">
            <a:extLst>
              <a:ext uri="{FF2B5EF4-FFF2-40B4-BE49-F238E27FC236}">
                <a16:creationId xmlns:a16="http://schemas.microsoft.com/office/drawing/2014/main" id="{84E0499E-BD48-A971-9800-A7229E052976}"/>
              </a:ext>
            </a:extLst>
          </p:cNvPr>
          <p:cNvSpPr txBox="1"/>
          <p:nvPr/>
        </p:nvSpPr>
        <p:spPr>
          <a:xfrm>
            <a:off x="5351640" y="3633988"/>
            <a:ext cx="2074765" cy="1754326"/>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＜取組効果＞</a:t>
            </a:r>
            <a:endParaRPr lang="en-US" altLang="ja-JP" sz="1200" b="1" dirty="0">
              <a:latin typeface="BIZ UDゴシック" panose="020B0400000000000000" pitchFamily="49" charset="-128"/>
              <a:ea typeface="BIZ UDゴシック" panose="020B0400000000000000" pitchFamily="49" charset="-128"/>
            </a:endParaRPr>
          </a:p>
          <a:p>
            <a:pPr algn="l"/>
            <a:r>
              <a:rPr lang="ja-JP" altLang="en-US" sz="1200" dirty="0">
                <a:latin typeface="BIZ UDゴシック" panose="020B0400000000000000" pitchFamily="49" charset="-128"/>
                <a:ea typeface="BIZ UDゴシック" panose="020B0400000000000000" pitchFamily="49" charset="-128"/>
              </a:rPr>
              <a:t>・商店街内のコミュニティ</a:t>
            </a:r>
            <a:endParaRPr lang="en-US" altLang="ja-JP" sz="1200" dirty="0">
              <a:latin typeface="BIZ UDゴシック" panose="020B0400000000000000" pitchFamily="49" charset="-128"/>
              <a:ea typeface="BIZ UDゴシック" panose="020B0400000000000000" pitchFamily="49" charset="-128"/>
            </a:endParaRPr>
          </a:p>
          <a:p>
            <a:pPr algn="l"/>
            <a:r>
              <a:rPr lang="ja-JP" altLang="en-US" sz="1200" dirty="0">
                <a:latin typeface="BIZ UDゴシック" panose="020B0400000000000000" pitchFamily="49" charset="-128"/>
                <a:ea typeface="BIZ UDゴシック" panose="020B0400000000000000" pitchFamily="49" charset="-128"/>
              </a:rPr>
              <a:t>　カフェでの地産地消食材　</a:t>
            </a:r>
            <a:endParaRPr lang="en-US" altLang="ja-JP" sz="1200" dirty="0">
              <a:latin typeface="BIZ UDゴシック" panose="020B0400000000000000" pitchFamily="49" charset="-128"/>
              <a:ea typeface="BIZ UDゴシック" panose="020B0400000000000000" pitchFamily="49" charset="-128"/>
            </a:endParaRPr>
          </a:p>
          <a:p>
            <a:pPr algn="l"/>
            <a:r>
              <a:rPr lang="ja-JP" altLang="en-US" sz="1200" dirty="0">
                <a:latin typeface="BIZ UDゴシック" panose="020B0400000000000000" pitchFamily="49" charset="-128"/>
                <a:ea typeface="BIZ UDゴシック" panose="020B0400000000000000" pitchFamily="49" charset="-128"/>
              </a:rPr>
              <a:t>　を用いた子ども食堂の利</a:t>
            </a:r>
            <a:endParaRPr lang="en-US" altLang="ja-JP" sz="1200" dirty="0">
              <a:latin typeface="BIZ UDゴシック" panose="020B0400000000000000" pitchFamily="49" charset="-128"/>
              <a:ea typeface="BIZ UDゴシック" panose="020B0400000000000000" pitchFamily="49" charset="-128"/>
            </a:endParaRPr>
          </a:p>
          <a:p>
            <a:pPr algn="l"/>
            <a:r>
              <a:rPr lang="ja-JP" altLang="en-US" sz="1200" dirty="0">
                <a:latin typeface="BIZ UDゴシック" panose="020B0400000000000000" pitchFamily="49" charset="-128"/>
                <a:ea typeface="BIZ UDゴシック" panose="020B0400000000000000" pitchFamily="49" charset="-128"/>
              </a:rPr>
              <a:t>　用によるポイント発行が</a:t>
            </a:r>
            <a:endParaRPr lang="en-US" altLang="ja-JP" sz="1200" dirty="0">
              <a:latin typeface="BIZ UDゴシック" panose="020B0400000000000000" pitchFamily="49" charset="-128"/>
              <a:ea typeface="BIZ UDゴシック" panose="020B0400000000000000" pitchFamily="49" charset="-128"/>
            </a:endParaRPr>
          </a:p>
          <a:p>
            <a:pPr algn="l"/>
            <a:r>
              <a:rPr lang="ja-JP" altLang="en-US" sz="1200" dirty="0">
                <a:latin typeface="BIZ UDゴシック" panose="020B0400000000000000" pitchFamily="49" charset="-128"/>
                <a:ea typeface="BIZ UDゴシック" panose="020B0400000000000000" pitchFamily="49" charset="-128"/>
              </a:rPr>
              <a:t>　大部分を占めるが、商店</a:t>
            </a:r>
            <a:endParaRPr lang="en-US" altLang="ja-JP" sz="1200" dirty="0">
              <a:latin typeface="BIZ UDゴシック" panose="020B0400000000000000" pitchFamily="49" charset="-128"/>
              <a:ea typeface="BIZ UDゴシック" panose="020B0400000000000000" pitchFamily="49" charset="-128"/>
            </a:endParaRPr>
          </a:p>
          <a:p>
            <a:pPr algn="l"/>
            <a:r>
              <a:rPr lang="ja-JP" altLang="en-US" sz="1200" dirty="0">
                <a:latin typeface="BIZ UDゴシック" panose="020B0400000000000000" pitchFamily="49" charset="-128"/>
                <a:ea typeface="BIZ UDゴシック" panose="020B0400000000000000" pitchFamily="49" charset="-128"/>
              </a:rPr>
              <a:t>　街の様々な店舗での取組　</a:t>
            </a:r>
            <a:endParaRPr lang="en-US" altLang="ja-JP" sz="1200" dirty="0">
              <a:latin typeface="BIZ UDゴシック" panose="020B0400000000000000" pitchFamily="49" charset="-128"/>
              <a:ea typeface="BIZ UDゴシック" panose="020B0400000000000000" pitchFamily="49" charset="-128"/>
            </a:endParaRPr>
          </a:p>
          <a:p>
            <a:pPr algn="l"/>
            <a:r>
              <a:rPr lang="ja-JP" altLang="en-US" sz="1200" dirty="0">
                <a:latin typeface="BIZ UDゴシック" panose="020B0400000000000000" pitchFamily="49" charset="-128"/>
                <a:ea typeface="BIZ UDゴシック" panose="020B0400000000000000" pitchFamily="49" charset="-128"/>
              </a:rPr>
              <a:t>　参加がなされており、今</a:t>
            </a:r>
            <a:endParaRPr lang="en-US" altLang="ja-JP" sz="1200" dirty="0">
              <a:latin typeface="BIZ UDゴシック" panose="020B0400000000000000" pitchFamily="49" charset="-128"/>
              <a:ea typeface="BIZ UDゴシック" panose="020B0400000000000000" pitchFamily="49" charset="-128"/>
            </a:endParaRPr>
          </a:p>
          <a:p>
            <a:pPr algn="l"/>
            <a:r>
              <a:rPr lang="ja-JP" altLang="en-US" sz="1200" dirty="0">
                <a:latin typeface="BIZ UDゴシック" panose="020B0400000000000000" pitchFamily="49" charset="-128"/>
                <a:ea typeface="BIZ UDゴシック" panose="020B0400000000000000" pitchFamily="49" charset="-128"/>
              </a:rPr>
              <a:t>　後の広がりが期待できる。</a:t>
            </a:r>
          </a:p>
        </p:txBody>
      </p:sp>
      <p:sp>
        <p:nvSpPr>
          <p:cNvPr id="23" name="テキスト ボックス 22">
            <a:extLst>
              <a:ext uri="{FF2B5EF4-FFF2-40B4-BE49-F238E27FC236}">
                <a16:creationId xmlns:a16="http://schemas.microsoft.com/office/drawing/2014/main" id="{2525B9B7-0FC2-9E62-1061-6A98162CDA37}"/>
              </a:ext>
            </a:extLst>
          </p:cNvPr>
          <p:cNvSpPr txBox="1"/>
          <p:nvPr/>
        </p:nvSpPr>
        <p:spPr>
          <a:xfrm>
            <a:off x="5479880" y="5906391"/>
            <a:ext cx="3993996" cy="835870"/>
          </a:xfrm>
          <a:prstGeom prst="rect">
            <a:avLst/>
          </a:prstGeom>
          <a:noFill/>
        </p:spPr>
        <p:txBody>
          <a:bodyPr wrap="square">
            <a:spAutoFit/>
          </a:bodyPr>
          <a:lstStyle/>
          <a:p>
            <a:pPr marL="171450" indent="-17145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商店街では、子育て世帯や子ども向けのイベント、高齢者を対象とした取組などを行っている。持続可能なまちづくりを進めるうえでも脱炭素の取組が重要。今後も取り組んでいきたい。</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6F3C5CF9-BC98-54D8-B304-CA2AB8B6F59B}"/>
              </a:ext>
            </a:extLst>
          </p:cNvPr>
          <p:cNvSpPr txBox="1"/>
          <p:nvPr/>
        </p:nvSpPr>
        <p:spPr>
          <a:xfrm>
            <a:off x="7631068" y="3816168"/>
            <a:ext cx="1945944" cy="261610"/>
          </a:xfrm>
          <a:prstGeom prst="rect">
            <a:avLst/>
          </a:prstGeom>
          <a:noFill/>
        </p:spPr>
        <p:txBody>
          <a:bodyPr wrap="square">
            <a:spAutoFit/>
          </a:bodyPr>
          <a:lstStyle/>
          <a:p>
            <a:pPr algn="ctr"/>
            <a:r>
              <a:rPr lang="ja-JP" altLang="en-US" sz="1050">
                <a:latin typeface="BIZ UDゴシック" panose="020B0400000000000000" pitchFamily="49" charset="-128"/>
                <a:ea typeface="BIZ UDゴシック" panose="020B0400000000000000" pitchFamily="49" charset="-128"/>
              </a:rPr>
              <a:t>取組毎の発行ポイント内訳</a:t>
            </a:r>
          </a:p>
        </p:txBody>
      </p:sp>
      <p:sp>
        <p:nvSpPr>
          <p:cNvPr id="12" name="矢印: 下 11">
            <a:extLst>
              <a:ext uri="{FF2B5EF4-FFF2-40B4-BE49-F238E27FC236}">
                <a16:creationId xmlns:a16="http://schemas.microsoft.com/office/drawing/2014/main" id="{E016D815-60E3-72C3-CD5F-0DA029E17506}"/>
              </a:ext>
            </a:extLst>
          </p:cNvPr>
          <p:cNvSpPr/>
          <p:nvPr/>
        </p:nvSpPr>
        <p:spPr>
          <a:xfrm>
            <a:off x="5380269" y="2529873"/>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en-US" altLang="ja-JP" sz="2400" b="1" dirty="0"/>
              <a:t>0.002</a:t>
            </a:r>
          </a:p>
          <a:p>
            <a:pPr algn="ctr"/>
            <a:r>
              <a:rPr kumimoji="1" lang="ja-JP" altLang="en-US" sz="1100" b="1" dirty="0"/>
              <a:t>ｔ</a:t>
            </a:r>
            <a:r>
              <a:rPr kumimoji="1" lang="en-US" altLang="ja-JP" sz="1100" b="1" dirty="0"/>
              <a:t>-CO2</a:t>
            </a:r>
          </a:p>
        </p:txBody>
      </p:sp>
      <p:sp>
        <p:nvSpPr>
          <p:cNvPr id="14" name="コンテンツ プレースホルダー 7">
            <a:extLst>
              <a:ext uri="{FF2B5EF4-FFF2-40B4-BE49-F238E27FC236}">
                <a16:creationId xmlns:a16="http://schemas.microsoft.com/office/drawing/2014/main" id="{A027A8D0-23DC-959F-42CE-70B9D6A40481}"/>
              </a:ext>
            </a:extLst>
          </p:cNvPr>
          <p:cNvSpPr txBox="1">
            <a:spLocks/>
          </p:cNvSpPr>
          <p:nvPr/>
        </p:nvSpPr>
        <p:spPr>
          <a:xfrm>
            <a:off x="6818897" y="2197136"/>
            <a:ext cx="2854270"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dirty="0">
                <a:latin typeface="BIZ UDゴシック" panose="020B0400000000000000" pitchFamily="49" charset="-128"/>
                <a:ea typeface="BIZ UDゴシック" panose="020B0400000000000000" pitchFamily="49" charset="-128"/>
              </a:rPr>
              <a:t>・ポイント付与の取組のうち、取組割合が高い子ども食堂の利用に関して、食材として利用した地産地消の農産物と、そうでない農産物の平均輸送距離を比較し、流通距離が短くなることで削減される</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排出量を算出した。</a:t>
            </a:r>
            <a:br>
              <a:rPr lang="ja-JP" altLang="en-US" sz="1100" dirty="0">
                <a:latin typeface="BIZ UDゴシック" panose="020B0400000000000000" pitchFamily="49" charset="-128"/>
                <a:ea typeface="BIZ UDゴシック" panose="020B0400000000000000" pitchFamily="49" charset="-128"/>
              </a:rPr>
            </a:br>
            <a:r>
              <a:rPr lang="ja-JP" altLang="en-US" sz="1050" dirty="0">
                <a:latin typeface="BIZ UDゴシック" panose="020B0400000000000000" pitchFamily="49" charset="-128"/>
                <a:ea typeface="BIZ UDゴシック" panose="020B0400000000000000" pitchFamily="49" charset="-128"/>
              </a:rPr>
              <a:t>（子ども食堂では食材の一部に寄付された地元産の青果物や米を用いている。）</a:t>
            </a:r>
          </a:p>
          <a:p>
            <a:pPr marL="87313" indent="-87313">
              <a:buNone/>
            </a:pPr>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23255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r>
              <a:rPr lang="ja-JP" altLang="en-US"/>
              <a:t>株式会社ルビー（クリーニングルビー）</a:t>
            </a:r>
            <a:r>
              <a:rPr kumimoji="1" lang="ja-JP" altLang="en-US" sz="1400" b="1" i="0" u="none" strike="noStrike" kern="1200" cap="none" spc="3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rPr>
              <a:t>（令和５年度事業者）</a:t>
            </a:r>
            <a:endParaRPr lang="ja-JP" altLang="en-US"/>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844062"/>
            <a:ext cx="9256294" cy="6162635"/>
          </a:xfrm>
        </p:spPr>
        <p:txBody>
          <a:bodyPr anchor="ctr"/>
          <a:lstStyle/>
          <a:p>
            <a:endParaRPr lang="ja-JP" altLang="en-US" dirty="0"/>
          </a:p>
        </p:txBody>
      </p:sp>
      <p:sp>
        <p:nvSpPr>
          <p:cNvPr id="6" name="テキスト ボックス 5">
            <a:extLst>
              <a:ext uri="{FF2B5EF4-FFF2-40B4-BE49-F238E27FC236}">
                <a16:creationId xmlns:a16="http://schemas.microsoft.com/office/drawing/2014/main" id="{A9620B00-B3C8-874A-0F92-897E5809E812}"/>
              </a:ext>
            </a:extLst>
          </p:cNvPr>
          <p:cNvSpPr txBox="1"/>
          <p:nvPr/>
        </p:nvSpPr>
        <p:spPr>
          <a:xfrm>
            <a:off x="525380" y="880529"/>
            <a:ext cx="2626894" cy="276999"/>
          </a:xfrm>
          <a:prstGeom prst="rect">
            <a:avLst/>
          </a:prstGeom>
          <a:noFill/>
        </p:spPr>
        <p:txBody>
          <a:bodyPr wrap="square">
            <a:spAutoFit/>
          </a:bodyPr>
          <a:lstStyle/>
          <a:p>
            <a:r>
              <a:rPr lang="ja-JP" altLang="en-US" sz="1200" b="1">
                <a:solidFill>
                  <a:srgbClr val="0070C0"/>
                </a:solidFill>
                <a:latin typeface="BIZ UDゴシック" panose="020B0400000000000000" pitchFamily="49" charset="-128"/>
                <a:ea typeface="BIZ UDゴシック" panose="020B0400000000000000" pitchFamily="49" charset="-128"/>
              </a:rPr>
              <a:t>■取組みの背景</a:t>
            </a:r>
          </a:p>
        </p:txBody>
      </p:sp>
      <p:sp>
        <p:nvSpPr>
          <p:cNvPr id="7" name="テキスト ボックス 6">
            <a:extLst>
              <a:ext uri="{FF2B5EF4-FFF2-40B4-BE49-F238E27FC236}">
                <a16:creationId xmlns:a16="http://schemas.microsoft.com/office/drawing/2014/main" id="{8D44964B-0A11-1B56-F9F9-68C587B3C142}"/>
              </a:ext>
            </a:extLst>
          </p:cNvPr>
          <p:cNvSpPr txBox="1"/>
          <p:nvPr/>
        </p:nvSpPr>
        <p:spPr>
          <a:xfrm>
            <a:off x="525380" y="1819990"/>
            <a:ext cx="2626894"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■取組み概要</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A2D47CF-0F2A-580E-DD54-06740C57A6AF}"/>
              </a:ext>
            </a:extLst>
          </p:cNvPr>
          <p:cNvSpPr txBox="1"/>
          <p:nvPr/>
        </p:nvSpPr>
        <p:spPr>
          <a:xfrm>
            <a:off x="4927761" y="5180406"/>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■従業員の感想</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4A270A7-6436-B22F-EC78-30E7DF16DD37}"/>
              </a:ext>
            </a:extLst>
          </p:cNvPr>
          <p:cNvSpPr txBox="1"/>
          <p:nvPr/>
        </p:nvSpPr>
        <p:spPr>
          <a:xfrm>
            <a:off x="525380" y="4091944"/>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■取組みの工夫</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09DC20E7-3D8B-216B-9581-BEF91B87486F}"/>
              </a:ext>
            </a:extLst>
          </p:cNvPr>
          <p:cNvSpPr txBox="1"/>
          <p:nvPr/>
        </p:nvSpPr>
        <p:spPr>
          <a:xfrm>
            <a:off x="4949561" y="1946362"/>
            <a:ext cx="3066661" cy="276999"/>
          </a:xfrm>
          <a:prstGeom prst="rect">
            <a:avLst/>
          </a:prstGeom>
          <a:noFill/>
        </p:spPr>
        <p:txBody>
          <a:bodyPr wrap="square">
            <a:spAutoFit/>
          </a:bodyPr>
          <a:lstStyle/>
          <a:p>
            <a:r>
              <a:rPr lang="ja-JP" altLang="en-US" sz="1200" b="1" dirty="0">
                <a:solidFill>
                  <a:srgbClr val="0070C0"/>
                </a:solidFill>
                <a:latin typeface="BIZ UDゴシック" panose="020B0400000000000000" pitchFamily="49" charset="-128"/>
                <a:ea typeface="BIZ UDゴシック" panose="020B0400000000000000" pitchFamily="49" charset="-128"/>
              </a:rPr>
              <a:t>■取組み効果</a:t>
            </a:r>
            <a:r>
              <a:rPr kumimoji="0" lang="ja-JP" altLang="ja-JP" sz="10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＜令和５年度＞</a:t>
            </a:r>
            <a:endParaRPr lang="ja-JP" altLang="en-US" sz="1200" b="1" dirty="0">
              <a:solidFill>
                <a:srgbClr val="0070C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2806463-525A-34F6-53AB-FDF1A4613C08}"/>
              </a:ext>
            </a:extLst>
          </p:cNvPr>
          <p:cNvSpPr txBox="1"/>
          <p:nvPr/>
        </p:nvSpPr>
        <p:spPr>
          <a:xfrm>
            <a:off x="6959573" y="922279"/>
            <a:ext cx="2747958" cy="900246"/>
          </a:xfrm>
          <a:prstGeom prst="rect">
            <a:avLst/>
          </a:prstGeom>
          <a:solidFill>
            <a:srgbClr val="E6F6FA"/>
          </a:solidFill>
          <a:ln>
            <a:noFill/>
            <a:prstDash val="sysDash"/>
          </a:ln>
        </p:spPr>
        <p:txBody>
          <a:bodyPr wrap="square" rIns="36000" rtlCol="0">
            <a:spAutoFit/>
          </a:bodyPr>
          <a:lstStyle/>
          <a:p>
            <a:r>
              <a:rPr kumimoji="1" lang="en-US" altLang="ja-JP" sz="1050">
                <a:latin typeface="BIZ UDゴシック" panose="020B0400000000000000" pitchFamily="49" charset="-128"/>
                <a:ea typeface="BIZ UDゴシック" panose="020B0400000000000000" pitchFamily="49" charset="-128"/>
              </a:rPr>
              <a:t>【</a:t>
            </a:r>
            <a:r>
              <a:rPr kumimoji="1" lang="ja-JP" altLang="en-US" sz="1050">
                <a:latin typeface="BIZ UDゴシック" panose="020B0400000000000000" pitchFamily="49" charset="-128"/>
                <a:ea typeface="BIZ UDゴシック" panose="020B0400000000000000" pitchFamily="49" charset="-128"/>
              </a:rPr>
              <a:t>会社概要</a:t>
            </a:r>
            <a:r>
              <a:rPr kumimoji="1" lang="en-US" altLang="ja-JP" sz="1050">
                <a:latin typeface="BIZ UDゴシック" panose="020B0400000000000000" pitchFamily="49" charset="-128"/>
                <a:ea typeface="BIZ UDゴシック" panose="020B0400000000000000" pitchFamily="49" charset="-128"/>
              </a:rPr>
              <a:t>】</a:t>
            </a: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本社所在地　</a:t>
            </a:r>
            <a:r>
              <a:rPr lang="zh-TW"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奈良県橿原市忌部町</a:t>
            </a:r>
            <a:r>
              <a:rPr lang="en-US" altLang="zh-TW"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164-6</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事業内容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衣類等のクリーニング業</a:t>
            </a:r>
            <a:endPar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創</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　</a:t>
            </a:r>
            <a:r>
              <a:rPr lang="ja-JP" altLang="en-US" sz="1050" kern="10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1976</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ja-JP" altLang="en-US"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８</a:t>
            </a:r>
            <a:r>
              <a:rPr lang="ja-JP" altLang="ja-JP" sz="105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endParaRPr lang="en-US" altLang="ja-JP" sz="105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14300" indent="-114300" algn="l"/>
            <a:r>
              <a:rPr lang="ja-JP" altLang="ja-JP"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従業員数　</a:t>
            </a:r>
            <a:r>
              <a:rPr lang="ja-JP" altLang="en-US" sz="1050">
                <a:solidFill>
                  <a:srgbClr val="2E74B5"/>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約</a:t>
            </a:r>
            <a:r>
              <a:rPr lang="en-US" altLang="ja-JP"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230</a:t>
            </a:r>
            <a:r>
              <a:rPr lang="ja-JP" altLang="en-US" sz="105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名</a:t>
            </a:r>
            <a:endParaRPr kumimoji="1" lang="en-US" altLang="ja-JP" sz="105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ADD926-410C-7CE6-5232-7053621F15EF}"/>
              </a:ext>
            </a:extLst>
          </p:cNvPr>
          <p:cNvSpPr txBox="1"/>
          <p:nvPr/>
        </p:nvSpPr>
        <p:spPr>
          <a:xfrm>
            <a:off x="5255383" y="2173508"/>
            <a:ext cx="1604123" cy="276999"/>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a:t>
            </a:r>
            <a:r>
              <a:rPr lang="en-US" altLang="ja-JP" sz="1200" b="1" dirty="0">
                <a:latin typeface="BIZ UDゴシック" panose="020B0400000000000000" pitchFamily="49" charset="-128"/>
                <a:ea typeface="BIZ UDゴシック" panose="020B0400000000000000" pitchFamily="49" charset="-128"/>
              </a:rPr>
              <a:t>CO</a:t>
            </a:r>
            <a:r>
              <a:rPr lang="en-US" altLang="ja-JP" sz="1200" b="1" baseline="-25000" dirty="0">
                <a:latin typeface="BIZ UDゴシック" panose="020B0400000000000000" pitchFamily="49" charset="-128"/>
                <a:ea typeface="BIZ UDゴシック" panose="020B0400000000000000" pitchFamily="49" charset="-128"/>
              </a:rPr>
              <a:t>2</a:t>
            </a:r>
            <a:r>
              <a:rPr lang="ja-JP" altLang="en-US" sz="1200" b="1" dirty="0">
                <a:latin typeface="BIZ UDゴシック" panose="020B0400000000000000" pitchFamily="49" charset="-128"/>
                <a:ea typeface="BIZ UDゴシック" panose="020B0400000000000000" pitchFamily="49" charset="-128"/>
              </a:rPr>
              <a:t>削減効果＞</a:t>
            </a:r>
          </a:p>
        </p:txBody>
      </p:sp>
      <p:sp>
        <p:nvSpPr>
          <p:cNvPr id="15" name="テキスト ボックス 14">
            <a:extLst>
              <a:ext uri="{FF2B5EF4-FFF2-40B4-BE49-F238E27FC236}">
                <a16:creationId xmlns:a16="http://schemas.microsoft.com/office/drawing/2014/main" id="{70BA352F-5AF3-E0AA-4AAF-4123EF0FAC56}"/>
              </a:ext>
            </a:extLst>
          </p:cNvPr>
          <p:cNvSpPr txBox="1"/>
          <p:nvPr/>
        </p:nvSpPr>
        <p:spPr>
          <a:xfrm>
            <a:off x="512431" y="2067052"/>
            <a:ext cx="4788000" cy="1990032"/>
          </a:xfrm>
          <a:prstGeom prst="rect">
            <a:avLst/>
          </a:prstGeom>
          <a:noFill/>
        </p:spPr>
        <p:txBody>
          <a:bodyPr wrap="square">
            <a:spAutoFit/>
          </a:bodyPr>
          <a:lstStyle/>
          <a:p>
            <a:pPr algn="just">
              <a:lnSpc>
                <a:spcPts val="1500"/>
              </a:lnSpc>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クリーニング用ハンガーの回収</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180000" indent="-108000" algn="just">
              <a:lnSpc>
                <a:spcPts val="1500"/>
              </a:lnSpc>
              <a:buFont typeface="Arial" panose="020B0604020202020204" pitchFamily="34" charset="0"/>
              <a:buChar char="•"/>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ハンガーを回収し再利用することで</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新品ハンガーを製造する場合に比べて、必要なエネルギーを削減できるため、また従来からハンガー回収に取り組んでおり効果的に啓発できることから選定</a:t>
            </a:r>
            <a:endPar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500"/>
              </a:lnSpc>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180000" indent="-108000" algn="just">
              <a:lnSpc>
                <a:spcPts val="1500"/>
              </a:lnSpc>
              <a:buFont typeface="Arial" panose="020B0604020202020204" pitchFamily="34" charset="0"/>
              <a:buChar char="•"/>
            </a:pPr>
            <a:r>
              <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大阪府</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内</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63</a:t>
            </a:r>
            <a:r>
              <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p>
          <a:p>
            <a:pPr algn="just">
              <a:lnSpc>
                <a:spcPts val="1500"/>
              </a:lnSpc>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180000" indent="-108000">
              <a:lnSpc>
                <a:spcPts val="1500"/>
              </a:lnSpc>
              <a:buFont typeface="Arial" panose="020B0604020202020204" pitchFamily="34" charset="0"/>
              <a:buChar char="•"/>
            </a:pP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本の回収で</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200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 （</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6D42BBA8-783E-0B82-D45C-518D60995A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5166" y="5267465"/>
            <a:ext cx="1012586" cy="1350114"/>
          </a:xfrm>
          <a:prstGeom prst="rect">
            <a:avLst/>
          </a:prstGeom>
        </p:spPr>
      </p:pic>
      <p:sp>
        <p:nvSpPr>
          <p:cNvPr id="10" name="テキスト ボックス 9">
            <a:extLst>
              <a:ext uri="{FF2B5EF4-FFF2-40B4-BE49-F238E27FC236}">
                <a16:creationId xmlns:a16="http://schemas.microsoft.com/office/drawing/2014/main" id="{7A3268B4-D508-34B6-6AB5-A0E4CE219D78}"/>
              </a:ext>
            </a:extLst>
          </p:cNvPr>
          <p:cNvSpPr txBox="1"/>
          <p:nvPr/>
        </p:nvSpPr>
        <p:spPr>
          <a:xfrm>
            <a:off x="523063" y="1128655"/>
            <a:ext cx="6304163" cy="643509"/>
          </a:xfrm>
          <a:prstGeom prst="rect">
            <a:avLst/>
          </a:prstGeom>
          <a:noFill/>
        </p:spPr>
        <p:txBody>
          <a:bodyPr wrap="square">
            <a:spAutoFit/>
          </a:bodyPr>
          <a:lstStyle/>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近畿一円でクリーニング店舗を展開。</a:t>
            </a:r>
          </a:p>
          <a:p>
            <a:pPr marL="180000" indent="-108000" algn="just">
              <a:lnSpc>
                <a:spcPts val="1500"/>
              </a:lnSpc>
              <a:buFont typeface="Arial" panose="020B0604020202020204" pitchFamily="34" charset="0"/>
              <a:buChar char="•"/>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大阪府下に展開する</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68</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店舗では、環境問題への取組みの一環として、クリーニングで使用したハンガーの回収（再利用）を顧客の協力で回収している。</a:t>
            </a:r>
          </a:p>
        </p:txBody>
      </p:sp>
      <p:sp>
        <p:nvSpPr>
          <p:cNvPr id="16" name="スライド番号プレースホルダー 5">
            <a:extLst>
              <a:ext uri="{FF2B5EF4-FFF2-40B4-BE49-F238E27FC236}">
                <a16:creationId xmlns:a16="http://schemas.microsoft.com/office/drawing/2014/main" id="{B90BBD84-F713-860F-BAA2-B6F0BBCB18A5}"/>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32</a:t>
            </a:fld>
            <a:endParaRPr kumimoji="1" lang="ja-JP" altLang="en-US" b="1">
              <a:solidFill>
                <a:schemeClr val="tx1">
                  <a:lumMod val="50000"/>
                  <a:lumOff val="50000"/>
                </a:schemeClr>
              </a:solidFill>
            </a:endParaRPr>
          </a:p>
        </p:txBody>
      </p:sp>
      <p:pic>
        <p:nvPicPr>
          <p:cNvPr id="20" name="図 19">
            <a:extLst>
              <a:ext uri="{FF2B5EF4-FFF2-40B4-BE49-F238E27FC236}">
                <a16:creationId xmlns:a16="http://schemas.microsoft.com/office/drawing/2014/main" id="{999E3047-16B4-A5B0-6E26-3FED4603D9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508" y="5267364"/>
            <a:ext cx="1012586" cy="1350215"/>
          </a:xfrm>
          <a:prstGeom prst="rect">
            <a:avLst/>
          </a:prstGeom>
        </p:spPr>
      </p:pic>
      <p:sp>
        <p:nvSpPr>
          <p:cNvPr id="22" name="テキスト ボックス 21">
            <a:extLst>
              <a:ext uri="{FF2B5EF4-FFF2-40B4-BE49-F238E27FC236}">
                <a16:creationId xmlns:a16="http://schemas.microsoft.com/office/drawing/2014/main" id="{7194CCA0-4286-BA0F-AA51-2CAA288EEDE4}"/>
              </a:ext>
            </a:extLst>
          </p:cNvPr>
          <p:cNvSpPr txBox="1"/>
          <p:nvPr/>
        </p:nvSpPr>
        <p:spPr>
          <a:xfrm>
            <a:off x="4913745" y="5417266"/>
            <a:ext cx="4614007" cy="1569660"/>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・３ヶ月間の取り組みでしたが「ハンガー</a:t>
            </a:r>
            <a:r>
              <a:rPr lang="en-US" altLang="ja-JP" sz="1200">
                <a:latin typeface="BIZ UDゴシック" panose="020B0400000000000000" pitchFamily="49" charset="-128"/>
                <a:ea typeface="BIZ UDゴシック" panose="020B0400000000000000" pitchFamily="49" charset="-128"/>
              </a:rPr>
              <a:t>25</a:t>
            </a:r>
            <a:r>
              <a:rPr lang="ja-JP" altLang="en-US" sz="1200">
                <a:latin typeface="BIZ UDゴシック" panose="020B0400000000000000" pitchFamily="49" charset="-128"/>
                <a:ea typeface="BIZ UDゴシック" panose="020B0400000000000000" pitchFamily="49" charset="-128"/>
              </a:rPr>
              <a:t>本を集める」という</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ことについては、お客様の中には「もう少し期間がほしい」と</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言われる方もいらっしゃいました。ですが脱炭素に取り組んで</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いるということについては好感を持たれたように思います。</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・再利用できるものは活用するなど「エコ活動実践期間」を設け</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た今般のようなキャンぺーンは重要であり、より多くのお客様</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に参加いただけるよう、通常時のハンガー回収本数よりもハー</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ドルを下げて取り組みやすくすべきであった。</a:t>
            </a:r>
          </a:p>
        </p:txBody>
      </p:sp>
      <p:sp>
        <p:nvSpPr>
          <p:cNvPr id="24" name="テキスト ボックス 23">
            <a:extLst>
              <a:ext uri="{FF2B5EF4-FFF2-40B4-BE49-F238E27FC236}">
                <a16:creationId xmlns:a16="http://schemas.microsoft.com/office/drawing/2014/main" id="{AFF9FD87-688F-59D0-A6D9-6489DA1533D6}"/>
              </a:ext>
            </a:extLst>
          </p:cNvPr>
          <p:cNvSpPr txBox="1"/>
          <p:nvPr/>
        </p:nvSpPr>
        <p:spPr>
          <a:xfrm>
            <a:off x="5086222" y="3925379"/>
            <a:ext cx="2268495" cy="646331"/>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＜販売促進効果＞</a:t>
            </a:r>
            <a:endParaRPr lang="en-US" altLang="ja-JP" sz="1200" b="1"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・ハンガーの回収本数は前年</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同時期比</a:t>
            </a:r>
            <a:r>
              <a:rPr lang="en-US" altLang="ja-JP" sz="1200" dirty="0">
                <a:latin typeface="BIZ UDゴシック" panose="020B0400000000000000" pitchFamily="49" charset="-128"/>
                <a:ea typeface="BIZ UDゴシック" panose="020B0400000000000000" pitchFamily="49" charset="-128"/>
              </a:rPr>
              <a:t>118</a:t>
            </a:r>
            <a:r>
              <a:rPr lang="ja-JP" altLang="en-US" sz="1200" dirty="0">
                <a:latin typeface="BIZ UDゴシック" panose="020B0400000000000000" pitchFamily="49" charset="-128"/>
                <a:ea typeface="BIZ UDゴシック" panose="020B0400000000000000" pitchFamily="49" charset="-128"/>
              </a:rPr>
              <a:t>％であった。</a:t>
            </a:r>
            <a:endParaRPr lang="en-US" altLang="ja-JP" sz="12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D9A633AD-C64B-5520-3B3D-188E95E20215}"/>
              </a:ext>
            </a:extLst>
          </p:cNvPr>
          <p:cNvSpPr txBox="1"/>
          <p:nvPr/>
        </p:nvSpPr>
        <p:spPr>
          <a:xfrm>
            <a:off x="579866" y="4312268"/>
            <a:ext cx="4347896" cy="1015663"/>
          </a:xfrm>
          <a:prstGeom prst="rect">
            <a:avLst/>
          </a:prstGeom>
          <a:noFill/>
        </p:spPr>
        <p:txBody>
          <a:bodyPr wrap="square">
            <a:spAutoFit/>
          </a:bodyPr>
          <a:lstStyle/>
          <a:p>
            <a:r>
              <a:rPr lang="ja-JP" altLang="en-US" sz="1200">
                <a:latin typeface="BIZ UDゴシック" panose="020B0400000000000000" pitchFamily="49" charset="-128"/>
                <a:ea typeface="BIZ UDゴシック" panose="020B0400000000000000" pitchFamily="49" charset="-128"/>
              </a:rPr>
              <a:t>・ポスターでピーアールし、店舗カウンターにチラシを配架</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・ポイント引換クーポン券に対象商品に「おおさか</a:t>
            </a:r>
            <a:r>
              <a:rPr lang="en-US" altLang="ja-JP" sz="1200">
                <a:latin typeface="BIZ UDゴシック" panose="020B0400000000000000" pitchFamily="49" charset="-128"/>
                <a:ea typeface="BIZ UDゴシック" panose="020B0400000000000000" pitchFamily="49" charset="-128"/>
              </a:rPr>
              <a:t>CO2CO2</a:t>
            </a:r>
            <a:r>
              <a:rPr lang="ja-JP" altLang="en-US" sz="1200">
                <a:latin typeface="BIZ UDゴシック" panose="020B0400000000000000" pitchFamily="49" charset="-128"/>
                <a:ea typeface="BIZ UDゴシック" panose="020B0400000000000000" pitchFamily="49" charset="-128"/>
              </a:rPr>
              <a:t>（コツコツ）ポイント＋」ロゴを記載して、本事業の趣旨を</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ピーアール</a:t>
            </a:r>
          </a:p>
          <a:p>
            <a:endParaRPr lang="ja-JP" altLang="en-US" sz="1200">
              <a:latin typeface="BIZ UDゴシック" panose="020B0400000000000000" pitchFamily="49" charset="-128"/>
              <a:ea typeface="BIZ UDゴシック" panose="020B0400000000000000" pitchFamily="49" charset="-128"/>
            </a:endParaRPr>
          </a:p>
        </p:txBody>
      </p:sp>
      <p:pic>
        <p:nvPicPr>
          <p:cNvPr id="26" name="図 25">
            <a:extLst>
              <a:ext uri="{FF2B5EF4-FFF2-40B4-BE49-F238E27FC236}">
                <a16:creationId xmlns:a16="http://schemas.microsoft.com/office/drawing/2014/main" id="{4C9D04D2-9A27-8D85-03A4-EBF7F2A8E0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38581" y="5047498"/>
            <a:ext cx="1298894" cy="835003"/>
          </a:xfrm>
          <a:prstGeom prst="rect">
            <a:avLst/>
          </a:prstGeom>
        </p:spPr>
      </p:pic>
      <p:pic>
        <p:nvPicPr>
          <p:cNvPr id="27" name="図 26">
            <a:extLst>
              <a:ext uri="{FF2B5EF4-FFF2-40B4-BE49-F238E27FC236}">
                <a16:creationId xmlns:a16="http://schemas.microsoft.com/office/drawing/2014/main" id="{80042258-428F-43D6-9322-8EEF68F00B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38581" y="5912760"/>
            <a:ext cx="1298894" cy="817607"/>
          </a:xfrm>
          <a:prstGeom prst="rect">
            <a:avLst/>
          </a:prstGeom>
        </p:spPr>
      </p:pic>
      <p:sp>
        <p:nvSpPr>
          <p:cNvPr id="28" name="テキスト ボックス 1">
            <a:extLst>
              <a:ext uri="{FF2B5EF4-FFF2-40B4-BE49-F238E27FC236}">
                <a16:creationId xmlns:a16="http://schemas.microsoft.com/office/drawing/2014/main" id="{E2048963-4AA7-1D9F-9E31-96196179AF36}"/>
              </a:ext>
            </a:extLst>
          </p:cNvPr>
          <p:cNvSpPr txBox="1"/>
          <p:nvPr/>
        </p:nvSpPr>
        <p:spPr>
          <a:xfrm>
            <a:off x="886327" y="6617579"/>
            <a:ext cx="1905000" cy="276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▲ポスター</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とチラシを配架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テキスト ボックス 1">
            <a:extLst>
              <a:ext uri="{FF2B5EF4-FFF2-40B4-BE49-F238E27FC236}">
                <a16:creationId xmlns:a16="http://schemas.microsoft.com/office/drawing/2014/main" id="{986948FA-D44E-5056-ADFB-871AC3207DEE}"/>
              </a:ext>
            </a:extLst>
          </p:cNvPr>
          <p:cNvSpPr txBox="1"/>
          <p:nvPr/>
        </p:nvSpPr>
        <p:spPr>
          <a:xfrm>
            <a:off x="2922320" y="6679146"/>
            <a:ext cx="1905000" cy="276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b="0" i="0" u="none" strike="noStrike" kern="1200" baseline="0">
                <a:solidFill>
                  <a:srgbClr val="000000"/>
                </a:solidFill>
                <a:latin typeface="BIZ UDゴシック" panose="020B0400000000000000" pitchFamily="49" charset="-128"/>
                <a:ea typeface="BIZ UDゴシック" panose="020B0400000000000000" pitchFamily="49" charset="-128"/>
              </a:rPr>
              <a:t>ポイント引換クーポン券に</a:t>
            </a:r>
            <a:endParaRPr lang="en-US" altLang="ja-JP" sz="9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ctr"/>
            <a:r>
              <a:rPr lang="ja-JP" altLang="en-US" sz="9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事業趣旨を記載し訴求</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矢印: 下 11">
            <a:extLst>
              <a:ext uri="{FF2B5EF4-FFF2-40B4-BE49-F238E27FC236}">
                <a16:creationId xmlns:a16="http://schemas.microsoft.com/office/drawing/2014/main" id="{8BEED1A5-F4C0-6D5C-768A-924DEF2168D9}"/>
              </a:ext>
            </a:extLst>
          </p:cNvPr>
          <p:cNvSpPr/>
          <p:nvPr/>
        </p:nvSpPr>
        <p:spPr>
          <a:xfrm>
            <a:off x="5219700" y="2533527"/>
            <a:ext cx="1417519" cy="835870"/>
          </a:xfrm>
          <a:prstGeom prst="downArrow">
            <a:avLst>
              <a:gd name="adj1" fmla="val 60441"/>
              <a:gd name="adj2" fmla="val 2343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t>約</a:t>
            </a:r>
            <a:r>
              <a:rPr kumimoji="1" lang="ja-JP" altLang="en-US" sz="2800" b="1" dirty="0"/>
              <a:t>１</a:t>
            </a:r>
            <a:endParaRPr kumimoji="1" lang="en-US" altLang="ja-JP" sz="2800" b="1" dirty="0"/>
          </a:p>
          <a:p>
            <a:pPr algn="ctr"/>
            <a:r>
              <a:rPr kumimoji="1" lang="ja-JP" altLang="en-US" sz="1100" b="1" dirty="0"/>
              <a:t>ｔ</a:t>
            </a:r>
            <a:r>
              <a:rPr kumimoji="1" lang="en-US" altLang="ja-JP" sz="1100" b="1" dirty="0"/>
              <a:t>-CO2</a:t>
            </a:r>
          </a:p>
        </p:txBody>
      </p:sp>
      <p:sp>
        <p:nvSpPr>
          <p:cNvPr id="13" name="コンテンツ プレースホルダー 7">
            <a:extLst>
              <a:ext uri="{FF2B5EF4-FFF2-40B4-BE49-F238E27FC236}">
                <a16:creationId xmlns:a16="http://schemas.microsoft.com/office/drawing/2014/main" id="{FFD73C50-CA59-E48B-DBAC-145A38E563DB}"/>
              </a:ext>
            </a:extLst>
          </p:cNvPr>
          <p:cNvSpPr txBox="1">
            <a:spLocks/>
          </p:cNvSpPr>
          <p:nvPr/>
        </p:nvSpPr>
        <p:spPr>
          <a:xfrm>
            <a:off x="6637219" y="2238806"/>
            <a:ext cx="2806573"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100" dirty="0">
                <a:latin typeface="BIZ UDゴシック" panose="020B0400000000000000" pitchFamily="49" charset="-128"/>
                <a:ea typeface="BIZ UDゴシック" panose="020B0400000000000000" pitchFamily="49" charset="-128"/>
              </a:rPr>
              <a:t>・リサイクルプラスチックでハンガーを製造する際に排出される</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が削減されるとした</a:t>
            </a:r>
          </a:p>
          <a:p>
            <a:pPr marL="87313" indent="-87313">
              <a:buNone/>
            </a:pPr>
            <a:r>
              <a:rPr lang="ja-JP" altLang="en-US" sz="1100" dirty="0">
                <a:latin typeface="BIZ UDゴシック" panose="020B0400000000000000" pitchFamily="49" charset="-128"/>
                <a:ea typeface="BIZ UDゴシック" panose="020B0400000000000000" pitchFamily="49" charset="-128"/>
              </a:rPr>
              <a:t>・回収したハンガーは概ね再使用されており、回収したハンガーの重量に、再使用による削減効果を乗じて算出した</a:t>
            </a:r>
          </a:p>
        </p:txBody>
      </p:sp>
      <p:pic>
        <p:nvPicPr>
          <p:cNvPr id="17" name="図 16">
            <a:extLst>
              <a:ext uri="{FF2B5EF4-FFF2-40B4-BE49-F238E27FC236}">
                <a16:creationId xmlns:a16="http://schemas.microsoft.com/office/drawing/2014/main" id="{EDF52A0D-ED32-A0DB-08B9-B0E04608F872}"/>
              </a:ext>
            </a:extLst>
          </p:cNvPr>
          <p:cNvPicPr>
            <a:picLocks noChangeAspect="1"/>
          </p:cNvPicPr>
          <p:nvPr/>
        </p:nvPicPr>
        <p:blipFill>
          <a:blip r:embed="rId7"/>
          <a:stretch>
            <a:fillRect/>
          </a:stretch>
        </p:blipFill>
        <p:spPr>
          <a:xfrm>
            <a:off x="7194568" y="3659609"/>
            <a:ext cx="2362370" cy="1551854"/>
          </a:xfrm>
          <a:prstGeom prst="rect">
            <a:avLst/>
          </a:prstGeom>
        </p:spPr>
      </p:pic>
    </p:spTree>
    <p:extLst>
      <p:ext uri="{BB962C8B-B14F-4D97-AF65-F5344CB8AC3E}">
        <p14:creationId xmlns:p14="http://schemas.microsoft.com/office/powerpoint/2010/main" val="1707114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pPr algn="r"/>
            <a:endParaRPr lang="ja-JP" altLang="en-US" sz="1400" dirty="0"/>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657922"/>
            <a:ext cx="9256294" cy="6348775"/>
          </a:xfrm>
        </p:spPr>
        <p:txBody>
          <a:bodyPr anchor="ctr"/>
          <a:lstStyle/>
          <a:p>
            <a:endParaRPr lang="ja-JP" altLang="en-US" dirty="0"/>
          </a:p>
        </p:txBody>
      </p:sp>
      <p:sp>
        <p:nvSpPr>
          <p:cNvPr id="10" name="タイトル 1">
            <a:extLst>
              <a:ext uri="{FF2B5EF4-FFF2-40B4-BE49-F238E27FC236}">
                <a16:creationId xmlns:a16="http://schemas.microsoft.com/office/drawing/2014/main" id="{66337A17-C34B-975E-7BDC-F52900223015}"/>
              </a:ext>
            </a:extLst>
          </p:cNvPr>
          <p:cNvSpPr txBox="1">
            <a:spLocks/>
          </p:cNvSpPr>
          <p:nvPr/>
        </p:nvSpPr>
        <p:spPr>
          <a:xfrm>
            <a:off x="525379" y="653337"/>
            <a:ext cx="9256295" cy="411306"/>
          </a:xfrm>
          <a:prstGeom prst="rect">
            <a:avLst/>
          </a:prstGeom>
        </p:spPr>
        <p:txBody>
          <a:bodyPr vert="horz" lIns="91440" tIns="45720" rIns="91440" bIns="45720" rtlCol="0" anchor="ctr">
            <a:noAutofit/>
          </a:bodyPr>
          <a:lstStyle>
            <a:lvl1pPr algn="ctr" defTabSz="1007943" rtl="0" eaLnBrk="1" latinLnBrk="0" hangingPunct="1">
              <a:lnSpc>
                <a:spcPct val="90000"/>
              </a:lnSpc>
              <a:spcBef>
                <a:spcPct val="0"/>
              </a:spcBef>
              <a:buNone/>
              <a:defRPr kumimoji="1" sz="2400" b="1" kern="1200">
                <a:solidFill>
                  <a:schemeClr val="tx1">
                    <a:lumMod val="75000"/>
                    <a:lumOff val="25000"/>
                  </a:schemeClr>
                </a:solidFill>
                <a:latin typeface="BIZ UDゴシック" panose="020B0400000000000000" pitchFamily="49" charset="-128"/>
                <a:ea typeface="BIZ UDゴシック" panose="020B0400000000000000" pitchFamily="49" charset="-128"/>
                <a:cs typeface="+mj-cs"/>
              </a:defRPr>
            </a:lvl1pPr>
          </a:lstStyle>
          <a:p>
            <a:r>
              <a:rPr lang="ja-JP" altLang="en-US" sz="2000" dirty="0"/>
              <a:t>おおさか</a:t>
            </a:r>
            <a:r>
              <a:rPr lang="en-US" altLang="ja-JP" sz="2000" dirty="0"/>
              <a:t>CO</a:t>
            </a:r>
            <a:r>
              <a:rPr lang="en-US" altLang="ja-JP" sz="2000" baseline="-25000" dirty="0"/>
              <a:t>2</a:t>
            </a:r>
            <a:r>
              <a:rPr lang="en-US" altLang="ja-JP" sz="2000" dirty="0"/>
              <a:t>CO</a:t>
            </a:r>
            <a:r>
              <a:rPr lang="en-US" altLang="ja-JP" sz="2000" baseline="-25000" dirty="0"/>
              <a:t>2</a:t>
            </a:r>
            <a:r>
              <a:rPr lang="ja-JP" altLang="en-US" sz="2000" dirty="0"/>
              <a:t>ポイント＋の消費者へのアンケート結果について</a:t>
            </a:r>
          </a:p>
        </p:txBody>
      </p:sp>
      <p:sp>
        <p:nvSpPr>
          <p:cNvPr id="16" name="コンテンツ プレースホルダー 4">
            <a:extLst>
              <a:ext uri="{FF2B5EF4-FFF2-40B4-BE49-F238E27FC236}">
                <a16:creationId xmlns:a16="http://schemas.microsoft.com/office/drawing/2014/main" id="{CB5BBB3C-75E1-F328-5ABC-E0EA02459563}"/>
              </a:ext>
            </a:extLst>
          </p:cNvPr>
          <p:cNvSpPr txBox="1">
            <a:spLocks/>
          </p:cNvSpPr>
          <p:nvPr/>
        </p:nvSpPr>
        <p:spPr>
          <a:xfrm>
            <a:off x="4081346" y="972526"/>
            <a:ext cx="5655724" cy="298713"/>
          </a:xfrm>
          <a:prstGeom prst="roundRect">
            <a:avLst>
              <a:gd name="adj" fmla="val 1598"/>
            </a:avLst>
          </a:prstGeom>
          <a:noFill/>
        </p:spPr>
        <p:txBody>
          <a:bodyPr vert="horz" lIns="91440" tIns="45720" rIns="91440" bIns="45720" rtlCol="0" anchor="ctr">
            <a:noAutofit/>
          </a:bodyPr>
          <a:lstStyle>
            <a:lvl1pPr marL="0" indent="0" algn="ctr" defTabSz="1007943" rtl="0" eaLnBrk="1" latinLnBrk="0" hangingPunct="1">
              <a:lnSpc>
                <a:spcPct val="90000"/>
              </a:lnSpc>
              <a:spcBef>
                <a:spcPts val="1102"/>
              </a:spcBef>
              <a:buFont typeface="Arial" panose="020B0604020202020204" pitchFamily="34" charset="0"/>
              <a:buNone/>
              <a:defRPr kumimoji="1" sz="18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r">
              <a:lnSpc>
                <a:spcPts val="2000"/>
              </a:lnSpc>
              <a:spcBef>
                <a:spcPts val="0"/>
              </a:spcBef>
            </a:pPr>
            <a:r>
              <a:rPr lang="en-US" altLang="ja-JP" sz="1000">
                <a:solidFill>
                  <a:schemeClr val="tx1"/>
                </a:solidFill>
              </a:rPr>
              <a:t>※</a:t>
            </a:r>
            <a:r>
              <a:rPr lang="ja-JP" altLang="en-US" sz="1000">
                <a:solidFill>
                  <a:schemeClr val="tx1"/>
                </a:solidFill>
              </a:rPr>
              <a:t>令和５年度の試行において、対象店舗を利用した消費者に実施したアンケートの結果です</a:t>
            </a:r>
          </a:p>
        </p:txBody>
      </p:sp>
      <p:sp>
        <p:nvSpPr>
          <p:cNvPr id="29" name="テキスト ボックス 28">
            <a:extLst>
              <a:ext uri="{FF2B5EF4-FFF2-40B4-BE49-F238E27FC236}">
                <a16:creationId xmlns:a16="http://schemas.microsoft.com/office/drawing/2014/main" id="{BB7268AF-4D6B-D098-B214-8F78DD153854}"/>
              </a:ext>
            </a:extLst>
          </p:cNvPr>
          <p:cNvSpPr txBox="1"/>
          <p:nvPr/>
        </p:nvSpPr>
        <p:spPr>
          <a:xfrm>
            <a:off x="667689" y="1162736"/>
            <a:ext cx="2979973" cy="276999"/>
          </a:xfrm>
          <a:prstGeom prst="rect">
            <a:avLst/>
          </a:prstGeom>
          <a:solidFill>
            <a:schemeClr val="accent5">
              <a:lumMod val="60000"/>
              <a:lumOff val="40000"/>
            </a:schemeClr>
          </a:solidFill>
        </p:spPr>
        <p:txBody>
          <a:bodyPr wrap="square">
            <a:spAutoFit/>
          </a:bodyPr>
          <a:lstStyle/>
          <a:p>
            <a:r>
              <a:rPr lang="ja-JP" altLang="en-US" sz="1200" b="1" i="0">
                <a:solidFill>
                  <a:schemeClr val="bg1"/>
                </a:solidFill>
                <a:effectLst/>
                <a:latin typeface="BIZ UDゴシック" panose="020B0400000000000000" pitchFamily="49" charset="-128"/>
                <a:ea typeface="BIZ UDゴシック" panose="020B0400000000000000" pitchFamily="49" charset="-128"/>
              </a:rPr>
              <a:t>周知・広報について</a:t>
            </a:r>
            <a:endParaRPr lang="ja-JP" altLang="en-US" sz="1200">
              <a:solidFill>
                <a:schemeClr val="bg1"/>
              </a:solidFill>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F23FB15F-44D0-E2BB-72EC-FB168F822959}"/>
              </a:ext>
            </a:extLst>
          </p:cNvPr>
          <p:cNvSpPr txBox="1"/>
          <p:nvPr/>
        </p:nvSpPr>
        <p:spPr>
          <a:xfrm>
            <a:off x="669069" y="4127202"/>
            <a:ext cx="2979973" cy="276999"/>
          </a:xfrm>
          <a:prstGeom prst="rect">
            <a:avLst/>
          </a:prstGeom>
          <a:solidFill>
            <a:schemeClr val="accent5">
              <a:lumMod val="60000"/>
              <a:lumOff val="40000"/>
            </a:schemeClr>
          </a:solidFill>
        </p:spPr>
        <p:txBody>
          <a:bodyPr wrap="square">
            <a:spAutoFit/>
          </a:bodyPr>
          <a:lstStyle/>
          <a:p>
            <a:r>
              <a:rPr lang="ja-JP" altLang="en-US" sz="1200" b="1" i="0">
                <a:solidFill>
                  <a:schemeClr val="bg1"/>
                </a:solidFill>
                <a:effectLst/>
                <a:latin typeface="BIZ UDゴシック" panose="020B0400000000000000" pitchFamily="49" charset="-128"/>
                <a:ea typeface="BIZ UDゴシック" panose="020B0400000000000000" pitchFamily="49" charset="-128"/>
              </a:rPr>
              <a:t>消費者の意識</a:t>
            </a:r>
            <a:r>
              <a:rPr lang="ja-JP" altLang="en-US" sz="1200" b="1">
                <a:solidFill>
                  <a:schemeClr val="bg1"/>
                </a:solidFill>
                <a:latin typeface="BIZ UDゴシック" panose="020B0400000000000000" pitchFamily="49" charset="-128"/>
                <a:ea typeface="BIZ UDゴシック" panose="020B0400000000000000" pitchFamily="49" charset="-128"/>
              </a:rPr>
              <a:t>変化や行動変容</a:t>
            </a:r>
            <a:r>
              <a:rPr lang="ja-JP" altLang="en-US" sz="1200" b="1" i="0">
                <a:solidFill>
                  <a:schemeClr val="bg1"/>
                </a:solidFill>
                <a:effectLst/>
                <a:latin typeface="BIZ UDゴシック" panose="020B0400000000000000" pitchFamily="49" charset="-128"/>
                <a:ea typeface="BIZ UDゴシック" panose="020B0400000000000000" pitchFamily="49" charset="-128"/>
              </a:rPr>
              <a:t>について</a:t>
            </a:r>
            <a:endParaRPr lang="ja-JP" altLang="en-US" sz="1200">
              <a:solidFill>
                <a:schemeClr val="bg1"/>
              </a:solidFill>
              <a:latin typeface="BIZ UDゴシック" panose="020B0400000000000000" pitchFamily="49" charset="-128"/>
              <a:ea typeface="BIZ UDゴシック" panose="020B0400000000000000" pitchFamily="49" charset="-128"/>
            </a:endParaRPr>
          </a:p>
        </p:txBody>
      </p:sp>
      <p:sp>
        <p:nvSpPr>
          <p:cNvPr id="2" name="スライド番号プレースホルダー 5">
            <a:extLst>
              <a:ext uri="{FF2B5EF4-FFF2-40B4-BE49-F238E27FC236}">
                <a16:creationId xmlns:a16="http://schemas.microsoft.com/office/drawing/2014/main" id="{8C5D7B2A-B97E-B268-CBE6-A784A2CD2364}"/>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33</a:t>
            </a:fld>
            <a:endParaRPr kumimoji="1" lang="ja-JP" altLang="en-US" b="1">
              <a:solidFill>
                <a:schemeClr val="tx1">
                  <a:lumMod val="50000"/>
                  <a:lumOff val="50000"/>
                </a:schemeClr>
              </a:solidFill>
            </a:endParaRPr>
          </a:p>
        </p:txBody>
      </p:sp>
      <p:pic>
        <p:nvPicPr>
          <p:cNvPr id="3" name="図 2">
            <a:extLst>
              <a:ext uri="{FF2B5EF4-FFF2-40B4-BE49-F238E27FC236}">
                <a16:creationId xmlns:a16="http://schemas.microsoft.com/office/drawing/2014/main" id="{3771CC55-0194-0C0F-27D7-FD3231601909}"/>
              </a:ext>
            </a:extLst>
          </p:cNvPr>
          <p:cNvPicPr>
            <a:picLocks noChangeAspect="1"/>
          </p:cNvPicPr>
          <p:nvPr/>
        </p:nvPicPr>
        <p:blipFill rotWithShape="1">
          <a:blip r:embed="rId2"/>
          <a:srcRect l="23566" t="9598" r="24257" b="15007"/>
          <a:stretch/>
        </p:blipFill>
        <p:spPr>
          <a:xfrm>
            <a:off x="3462799" y="2031332"/>
            <a:ext cx="2375418" cy="2006327"/>
          </a:xfrm>
          <a:prstGeom prst="rect">
            <a:avLst/>
          </a:prstGeom>
        </p:spPr>
      </p:pic>
      <p:sp>
        <p:nvSpPr>
          <p:cNvPr id="6" name="コンテンツ プレースホルダー 7">
            <a:extLst>
              <a:ext uri="{FF2B5EF4-FFF2-40B4-BE49-F238E27FC236}">
                <a16:creationId xmlns:a16="http://schemas.microsoft.com/office/drawing/2014/main" id="{6DCDCFCC-32D7-A33D-5951-11792B357CF1}"/>
              </a:ext>
            </a:extLst>
          </p:cNvPr>
          <p:cNvSpPr txBox="1">
            <a:spLocks/>
          </p:cNvSpPr>
          <p:nvPr/>
        </p:nvSpPr>
        <p:spPr>
          <a:xfrm>
            <a:off x="718780" y="1522439"/>
            <a:ext cx="3159648" cy="287799"/>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80000"/>
              </a:lnSpc>
              <a:buNone/>
            </a:pPr>
            <a:r>
              <a:rPr lang="ja-JP" altLang="en-US" sz="1200" b="1">
                <a:latin typeface="BIZ UDゴシック" panose="020B0400000000000000" pitchFamily="49" charset="-128"/>
                <a:ea typeface="BIZ UDゴシック" panose="020B0400000000000000" pitchFamily="49" charset="-128"/>
              </a:rPr>
              <a:t>◆取組を初めて知った広報媒体</a:t>
            </a:r>
            <a:endParaRPr lang="en-US" altLang="ja-JP" sz="1200" b="1">
              <a:latin typeface="BIZ UDゴシック" panose="020B0400000000000000" pitchFamily="49" charset="-128"/>
              <a:ea typeface="BIZ UDゴシック" panose="020B0400000000000000" pitchFamily="49" charset="-128"/>
            </a:endParaRPr>
          </a:p>
        </p:txBody>
      </p:sp>
      <p:sp>
        <p:nvSpPr>
          <p:cNvPr id="7" name="コンテンツ プレースホルダー 7">
            <a:extLst>
              <a:ext uri="{FF2B5EF4-FFF2-40B4-BE49-F238E27FC236}">
                <a16:creationId xmlns:a16="http://schemas.microsoft.com/office/drawing/2014/main" id="{D427FB1F-EA36-B399-B716-F2005B0774C6}"/>
              </a:ext>
            </a:extLst>
          </p:cNvPr>
          <p:cNvSpPr txBox="1">
            <a:spLocks/>
          </p:cNvSpPr>
          <p:nvPr/>
        </p:nvSpPr>
        <p:spPr>
          <a:xfrm>
            <a:off x="6155905" y="1808194"/>
            <a:ext cx="2272554" cy="287799"/>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ct val="80000"/>
              </a:lnSpc>
              <a:buNone/>
            </a:pPr>
            <a:r>
              <a:rPr lang="ja-JP" altLang="en-US" sz="1100">
                <a:latin typeface="BIZ UDゴシック" panose="020B0400000000000000" pitchFamily="49" charset="-128"/>
                <a:ea typeface="BIZ UDゴシック" panose="020B0400000000000000" pitchFamily="49" charset="-128"/>
              </a:rPr>
              <a:t>（店舗等利用者の年代別）</a:t>
            </a:r>
            <a:endParaRPr lang="en-US" altLang="ja-JP" sz="110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F0B9E941-004F-6FB5-9021-3FFCB501DF66}"/>
              </a:ext>
            </a:extLst>
          </p:cNvPr>
          <p:cNvPicPr>
            <a:picLocks noChangeAspect="1"/>
          </p:cNvPicPr>
          <p:nvPr/>
        </p:nvPicPr>
        <p:blipFill rotWithShape="1">
          <a:blip r:embed="rId3"/>
          <a:srcRect l="18234" t="19377" r="31966" b="14554"/>
          <a:stretch/>
        </p:blipFill>
        <p:spPr>
          <a:xfrm>
            <a:off x="769980" y="2280800"/>
            <a:ext cx="2259653" cy="1778221"/>
          </a:xfrm>
          <a:prstGeom prst="rect">
            <a:avLst/>
          </a:prstGeom>
        </p:spPr>
      </p:pic>
      <p:sp>
        <p:nvSpPr>
          <p:cNvPr id="9" name="テキスト ボックス 8">
            <a:extLst>
              <a:ext uri="{FF2B5EF4-FFF2-40B4-BE49-F238E27FC236}">
                <a16:creationId xmlns:a16="http://schemas.microsoft.com/office/drawing/2014/main" id="{255738F3-33D3-51D8-8DC5-5ED837CC29F9}"/>
              </a:ext>
            </a:extLst>
          </p:cNvPr>
          <p:cNvSpPr txBox="1"/>
          <p:nvPr/>
        </p:nvSpPr>
        <p:spPr>
          <a:xfrm>
            <a:off x="3716951" y="1808194"/>
            <a:ext cx="1125473" cy="261610"/>
          </a:xfrm>
          <a:prstGeom prst="rect">
            <a:avLst/>
          </a:prstGeom>
          <a:noFill/>
        </p:spPr>
        <p:txBody>
          <a:bodyPr wrap="square">
            <a:spAutoFit/>
          </a:bodyPr>
          <a:lstStyle/>
          <a:p>
            <a:pPr algn="ctr"/>
            <a:r>
              <a:rPr lang="ja-JP" altLang="en-US" sz="1100">
                <a:latin typeface="BIZ UDゴシック" panose="020B0400000000000000" pitchFamily="49" charset="-128"/>
                <a:ea typeface="BIZ UDゴシック" panose="020B0400000000000000" pitchFamily="49" charset="-128"/>
              </a:rPr>
              <a:t>鉄道利用</a:t>
            </a:r>
          </a:p>
        </p:txBody>
      </p:sp>
      <p:sp>
        <p:nvSpPr>
          <p:cNvPr id="11" name="テキスト ボックス 10">
            <a:extLst>
              <a:ext uri="{FF2B5EF4-FFF2-40B4-BE49-F238E27FC236}">
                <a16:creationId xmlns:a16="http://schemas.microsoft.com/office/drawing/2014/main" id="{C2E35932-FC38-962E-BB43-63267B6C8501}"/>
              </a:ext>
            </a:extLst>
          </p:cNvPr>
          <p:cNvSpPr txBox="1"/>
          <p:nvPr/>
        </p:nvSpPr>
        <p:spPr>
          <a:xfrm>
            <a:off x="735975" y="1808194"/>
            <a:ext cx="1125473" cy="261610"/>
          </a:xfrm>
          <a:prstGeom prst="rect">
            <a:avLst/>
          </a:prstGeom>
          <a:noFill/>
        </p:spPr>
        <p:txBody>
          <a:bodyPr wrap="square">
            <a:spAutoFit/>
          </a:bodyPr>
          <a:lstStyle/>
          <a:p>
            <a:pPr algn="ctr"/>
            <a:r>
              <a:rPr lang="ja-JP" altLang="en-US" sz="1100">
                <a:latin typeface="BIZ UDゴシック" panose="020B0400000000000000" pitchFamily="49" charset="-128"/>
                <a:ea typeface="BIZ UDゴシック" panose="020B0400000000000000" pitchFamily="49" charset="-128"/>
              </a:rPr>
              <a:t>店舗等</a:t>
            </a:r>
            <a:endParaRPr lang="en-US" altLang="ja-JP" sz="1100">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8B997238-9CF5-B861-1039-0E258832E24D}"/>
              </a:ext>
            </a:extLst>
          </p:cNvPr>
          <p:cNvPicPr>
            <a:picLocks noChangeAspect="1"/>
          </p:cNvPicPr>
          <p:nvPr/>
        </p:nvPicPr>
        <p:blipFill rotWithShape="1">
          <a:blip r:embed="rId4"/>
          <a:srcRect l="1470" t="15914" r="1110" b="1510"/>
          <a:stretch/>
        </p:blipFill>
        <p:spPr>
          <a:xfrm>
            <a:off x="5965975" y="2204937"/>
            <a:ext cx="3257597" cy="2036853"/>
          </a:xfrm>
          <a:prstGeom prst="rect">
            <a:avLst/>
          </a:prstGeom>
        </p:spPr>
      </p:pic>
      <p:sp>
        <p:nvSpPr>
          <p:cNvPr id="14" name="吹き出し: 四角形 13">
            <a:extLst>
              <a:ext uri="{FF2B5EF4-FFF2-40B4-BE49-F238E27FC236}">
                <a16:creationId xmlns:a16="http://schemas.microsoft.com/office/drawing/2014/main" id="{C0FEC60F-508B-89BA-548F-916CBC35299C}"/>
              </a:ext>
            </a:extLst>
          </p:cNvPr>
          <p:cNvSpPr/>
          <p:nvPr/>
        </p:nvSpPr>
        <p:spPr>
          <a:xfrm>
            <a:off x="8176010" y="1520527"/>
            <a:ext cx="1517555" cy="616801"/>
          </a:xfrm>
          <a:prstGeom prst="wedgeRect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a:solidFill>
                  <a:schemeClr val="tx1"/>
                </a:solidFill>
                <a:latin typeface="BIZ UDゴシック" panose="020B0400000000000000" pitchFamily="49" charset="-128"/>
                <a:ea typeface="BIZ UDゴシック" panose="020B0400000000000000" pitchFamily="49" charset="-128"/>
              </a:rPr>
              <a:t>年齢が高いほど、様々な広報媒体を通して情報入手しています</a:t>
            </a:r>
          </a:p>
        </p:txBody>
      </p:sp>
      <p:pic>
        <p:nvPicPr>
          <p:cNvPr id="15" name="図 14">
            <a:extLst>
              <a:ext uri="{FF2B5EF4-FFF2-40B4-BE49-F238E27FC236}">
                <a16:creationId xmlns:a16="http://schemas.microsoft.com/office/drawing/2014/main" id="{8F6A6304-31F0-C92E-3C8E-70132A5AFEFB}"/>
              </a:ext>
            </a:extLst>
          </p:cNvPr>
          <p:cNvPicPr>
            <a:picLocks noChangeAspect="1"/>
          </p:cNvPicPr>
          <p:nvPr/>
        </p:nvPicPr>
        <p:blipFill rotWithShape="1">
          <a:blip r:embed="rId5"/>
          <a:srcRect l="1808" t="22279" r="1578" b="3529"/>
          <a:stretch/>
        </p:blipFill>
        <p:spPr>
          <a:xfrm>
            <a:off x="3486424" y="4880250"/>
            <a:ext cx="2716460" cy="1752018"/>
          </a:xfrm>
          <a:prstGeom prst="rect">
            <a:avLst/>
          </a:prstGeom>
        </p:spPr>
      </p:pic>
      <p:pic>
        <p:nvPicPr>
          <p:cNvPr id="17" name="図 16">
            <a:extLst>
              <a:ext uri="{FF2B5EF4-FFF2-40B4-BE49-F238E27FC236}">
                <a16:creationId xmlns:a16="http://schemas.microsoft.com/office/drawing/2014/main" id="{77C6FD9B-7174-5587-BBA1-56BC1CA86A9D}"/>
              </a:ext>
            </a:extLst>
          </p:cNvPr>
          <p:cNvPicPr>
            <a:picLocks noChangeAspect="1"/>
          </p:cNvPicPr>
          <p:nvPr/>
        </p:nvPicPr>
        <p:blipFill rotWithShape="1">
          <a:blip r:embed="rId6"/>
          <a:srcRect l="687" t="20188" r="1111" b="11924"/>
          <a:stretch/>
        </p:blipFill>
        <p:spPr>
          <a:xfrm>
            <a:off x="578095" y="4847592"/>
            <a:ext cx="2765408" cy="1715543"/>
          </a:xfrm>
          <a:prstGeom prst="rect">
            <a:avLst/>
          </a:prstGeom>
        </p:spPr>
      </p:pic>
      <p:sp>
        <p:nvSpPr>
          <p:cNvPr id="18" name="テキスト ボックス 17">
            <a:extLst>
              <a:ext uri="{FF2B5EF4-FFF2-40B4-BE49-F238E27FC236}">
                <a16:creationId xmlns:a16="http://schemas.microsoft.com/office/drawing/2014/main" id="{7A6D8CC0-66A5-7C93-D5BC-FA2A3F738E31}"/>
              </a:ext>
            </a:extLst>
          </p:cNvPr>
          <p:cNvSpPr txBox="1"/>
          <p:nvPr/>
        </p:nvSpPr>
        <p:spPr>
          <a:xfrm>
            <a:off x="3479882" y="4710043"/>
            <a:ext cx="1131173" cy="261610"/>
          </a:xfrm>
          <a:prstGeom prst="rect">
            <a:avLst/>
          </a:prstGeom>
          <a:noFill/>
        </p:spPr>
        <p:txBody>
          <a:bodyPr wrap="square">
            <a:spAutoFit/>
          </a:bodyPr>
          <a:lstStyle/>
          <a:p>
            <a:pPr algn="ctr"/>
            <a:r>
              <a:rPr lang="ja-JP" altLang="en-US" sz="1100">
                <a:latin typeface="BIZ UDゴシック" panose="020B0400000000000000" pitchFamily="49" charset="-128"/>
                <a:ea typeface="BIZ UDゴシック" panose="020B0400000000000000" pitchFamily="49" charset="-128"/>
              </a:rPr>
              <a:t>鉄道利用</a:t>
            </a:r>
          </a:p>
        </p:txBody>
      </p:sp>
      <p:sp>
        <p:nvSpPr>
          <p:cNvPr id="24" name="テキスト ボックス 23">
            <a:extLst>
              <a:ext uri="{FF2B5EF4-FFF2-40B4-BE49-F238E27FC236}">
                <a16:creationId xmlns:a16="http://schemas.microsoft.com/office/drawing/2014/main" id="{7D1AB0E8-DF94-8545-DC75-397C46A2E468}"/>
              </a:ext>
            </a:extLst>
          </p:cNvPr>
          <p:cNvSpPr txBox="1"/>
          <p:nvPr/>
        </p:nvSpPr>
        <p:spPr>
          <a:xfrm>
            <a:off x="498906" y="4709380"/>
            <a:ext cx="1131173" cy="261610"/>
          </a:xfrm>
          <a:prstGeom prst="rect">
            <a:avLst/>
          </a:prstGeom>
          <a:noFill/>
        </p:spPr>
        <p:txBody>
          <a:bodyPr wrap="square">
            <a:spAutoFit/>
          </a:bodyPr>
          <a:lstStyle/>
          <a:p>
            <a:pPr algn="ctr"/>
            <a:r>
              <a:rPr lang="ja-JP" altLang="en-US" sz="1100">
                <a:latin typeface="BIZ UDゴシック" panose="020B0400000000000000" pitchFamily="49" charset="-128"/>
                <a:ea typeface="BIZ UDゴシック" panose="020B0400000000000000" pitchFamily="49" charset="-128"/>
              </a:rPr>
              <a:t>店舗等</a:t>
            </a:r>
            <a:endParaRPr lang="en-US" altLang="ja-JP" sz="1100">
              <a:latin typeface="BIZ UDゴシック" panose="020B0400000000000000" pitchFamily="49" charset="-128"/>
              <a:ea typeface="BIZ UDゴシック" panose="020B0400000000000000" pitchFamily="49" charset="-128"/>
            </a:endParaRPr>
          </a:p>
        </p:txBody>
      </p:sp>
      <p:graphicFrame>
        <p:nvGraphicFramePr>
          <p:cNvPr id="39" name="表 38">
            <a:extLst>
              <a:ext uri="{FF2B5EF4-FFF2-40B4-BE49-F238E27FC236}">
                <a16:creationId xmlns:a16="http://schemas.microsoft.com/office/drawing/2014/main" id="{C22946DF-804B-598B-4822-4CC4FEAB8B46}"/>
              </a:ext>
            </a:extLst>
          </p:cNvPr>
          <p:cNvGraphicFramePr>
            <a:graphicFrameLocks noGrp="1"/>
          </p:cNvGraphicFramePr>
          <p:nvPr>
            <p:extLst>
              <p:ext uri="{D42A27DB-BD31-4B8C-83A1-F6EECF244321}">
                <p14:modId xmlns:p14="http://schemas.microsoft.com/office/powerpoint/2010/main" val="2304996560"/>
              </p:ext>
            </p:extLst>
          </p:nvPr>
        </p:nvGraphicFramePr>
        <p:xfrm>
          <a:off x="6460858" y="4802172"/>
          <a:ext cx="2797135" cy="1810701"/>
        </p:xfrm>
        <a:graphic>
          <a:graphicData uri="http://schemas.openxmlformats.org/drawingml/2006/table">
            <a:tbl>
              <a:tblPr>
                <a:tableStyleId>{00A15C55-8517-42AA-B614-E9B94910E393}</a:tableStyleId>
              </a:tblPr>
              <a:tblGrid>
                <a:gridCol w="670843">
                  <a:extLst>
                    <a:ext uri="{9D8B030D-6E8A-4147-A177-3AD203B41FA5}">
                      <a16:colId xmlns:a16="http://schemas.microsoft.com/office/drawing/2014/main" val="269112574"/>
                    </a:ext>
                  </a:extLst>
                </a:gridCol>
                <a:gridCol w="203200">
                  <a:extLst>
                    <a:ext uri="{9D8B030D-6E8A-4147-A177-3AD203B41FA5}">
                      <a16:colId xmlns:a16="http://schemas.microsoft.com/office/drawing/2014/main" val="2872620608"/>
                    </a:ext>
                  </a:extLst>
                </a:gridCol>
                <a:gridCol w="360927">
                  <a:extLst>
                    <a:ext uri="{9D8B030D-6E8A-4147-A177-3AD203B41FA5}">
                      <a16:colId xmlns:a16="http://schemas.microsoft.com/office/drawing/2014/main" val="1103618311"/>
                    </a:ext>
                  </a:extLst>
                </a:gridCol>
                <a:gridCol w="437406">
                  <a:extLst>
                    <a:ext uri="{9D8B030D-6E8A-4147-A177-3AD203B41FA5}">
                      <a16:colId xmlns:a16="http://schemas.microsoft.com/office/drawing/2014/main" val="4282816622"/>
                    </a:ext>
                  </a:extLst>
                </a:gridCol>
                <a:gridCol w="437406">
                  <a:extLst>
                    <a:ext uri="{9D8B030D-6E8A-4147-A177-3AD203B41FA5}">
                      <a16:colId xmlns:a16="http://schemas.microsoft.com/office/drawing/2014/main" val="2633988268"/>
                    </a:ext>
                  </a:extLst>
                </a:gridCol>
                <a:gridCol w="437406">
                  <a:extLst>
                    <a:ext uri="{9D8B030D-6E8A-4147-A177-3AD203B41FA5}">
                      <a16:colId xmlns:a16="http://schemas.microsoft.com/office/drawing/2014/main" val="960126664"/>
                    </a:ext>
                  </a:extLst>
                </a:gridCol>
                <a:gridCol w="249947">
                  <a:extLst>
                    <a:ext uri="{9D8B030D-6E8A-4147-A177-3AD203B41FA5}">
                      <a16:colId xmlns:a16="http://schemas.microsoft.com/office/drawing/2014/main" val="69283969"/>
                    </a:ext>
                  </a:extLst>
                </a:gridCol>
              </a:tblGrid>
              <a:tr h="666898">
                <a:tc>
                  <a:txBody>
                    <a:bodyPr/>
                    <a:lstStyle/>
                    <a:p>
                      <a:pPr algn="l" fontAlgn="ctr"/>
                      <a:endParaRPr lang="ja-JP" altLang="en-US" sz="7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ctr" fontAlgn="ctr"/>
                      <a:r>
                        <a:rPr lang="ja-JP" altLang="en-US" sz="700" u="none" strike="noStrike">
                          <a:effectLst/>
                          <a:latin typeface="BIZ UDゴシック" panose="020B0400000000000000" pitchFamily="49" charset="-128"/>
                          <a:ea typeface="BIZ UDゴシック" panose="020B0400000000000000" pitchFamily="49" charset="-128"/>
                        </a:rPr>
                        <a:t>回答者数</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ctr" fontAlgn="ctr"/>
                      <a:r>
                        <a:rPr lang="ja-JP" altLang="en-US" sz="700" u="none" strike="noStrike">
                          <a:effectLst/>
                          <a:latin typeface="BIZ UDゴシック" panose="020B0400000000000000" pitchFamily="49" charset="-128"/>
                          <a:ea typeface="BIZ UDゴシック" panose="020B0400000000000000" pitchFamily="49" charset="-128"/>
                        </a:rPr>
                        <a:t>普段から購入・利用しているから</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ctr" fontAlgn="ctr"/>
                      <a:r>
                        <a:rPr lang="ja-JP" altLang="en-US" sz="700" u="none" strike="noStrike">
                          <a:effectLst/>
                          <a:latin typeface="BIZ UDゴシック" panose="020B0400000000000000" pitchFamily="49" charset="-128"/>
                          <a:ea typeface="BIZ UDゴシック" panose="020B0400000000000000" pitchFamily="49" charset="-128"/>
                        </a:rPr>
                        <a:t>以前から購入・利用しようかどうか迷っていたが、ポイントが付くから</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ctr" fontAlgn="ctr"/>
                      <a:r>
                        <a:rPr lang="ja-JP" altLang="en-US" sz="700" u="none" strike="noStrike">
                          <a:effectLst/>
                          <a:latin typeface="BIZ UDゴシック" panose="020B0400000000000000" pitchFamily="49" charset="-128"/>
                          <a:ea typeface="BIZ UDゴシック" panose="020B0400000000000000" pitchFamily="49" charset="-128"/>
                        </a:rPr>
                        <a:t>これまで購入・利用しようと思ったことはないが、ポイントが付くから</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ctr" fontAlgn="ctr"/>
                      <a:r>
                        <a:rPr lang="ja-JP" altLang="en-US" sz="700" u="none" strike="noStrike">
                          <a:effectLst/>
                          <a:latin typeface="BIZ UDゴシック" panose="020B0400000000000000" pitchFamily="49" charset="-128"/>
                          <a:ea typeface="BIZ UDゴシック" panose="020B0400000000000000" pitchFamily="49" charset="-128"/>
                        </a:rPr>
                        <a:t>脱炭素、温暖化防止につながるから</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ctr" fontAlgn="ctr"/>
                      <a:r>
                        <a:rPr lang="ja-JP" altLang="en-US" sz="700" u="none" strike="noStrike">
                          <a:effectLst/>
                          <a:latin typeface="BIZ UDゴシック" panose="020B0400000000000000" pitchFamily="49" charset="-128"/>
                          <a:ea typeface="BIZ UDゴシック" panose="020B0400000000000000" pitchFamily="49" charset="-128"/>
                        </a:rPr>
                        <a:t>その他</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extLst>
                  <a:ext uri="{0D108BD9-81ED-4DB2-BD59-A6C34878D82A}">
                    <a16:rowId xmlns:a16="http://schemas.microsoft.com/office/drawing/2014/main" val="4221414610"/>
                  </a:ext>
                </a:extLst>
              </a:tr>
              <a:tr h="171170">
                <a:tc>
                  <a:txBody>
                    <a:bodyPr/>
                    <a:lstStyle/>
                    <a:p>
                      <a:pPr algn="l" fontAlgn="ctr"/>
                      <a:r>
                        <a:rPr lang="ja-JP" altLang="en-US" sz="700" u="none" strike="noStrike">
                          <a:effectLst/>
                          <a:latin typeface="BIZ UDゴシック" panose="020B0400000000000000" pitchFamily="49" charset="-128"/>
                          <a:ea typeface="BIZ UDゴシック" panose="020B0400000000000000" pitchFamily="49" charset="-128"/>
                        </a:rPr>
                        <a:t>これまでも意識していた</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52</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63.5%</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17.3%</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15.4%</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34.6%</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1.9%</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extLst>
                  <a:ext uri="{0D108BD9-81ED-4DB2-BD59-A6C34878D82A}">
                    <a16:rowId xmlns:a16="http://schemas.microsoft.com/office/drawing/2014/main" val="1126451745"/>
                  </a:ext>
                </a:extLst>
              </a:tr>
              <a:tr h="171170">
                <a:tc>
                  <a:txBody>
                    <a:bodyPr/>
                    <a:lstStyle/>
                    <a:p>
                      <a:pPr algn="l" fontAlgn="ctr"/>
                      <a:r>
                        <a:rPr lang="ja-JP" altLang="en-US" sz="700" u="none" strike="noStrike">
                          <a:effectLst/>
                          <a:latin typeface="BIZ UDゴシック" panose="020B0400000000000000" pitchFamily="49" charset="-128"/>
                          <a:ea typeface="BIZ UDゴシック" panose="020B0400000000000000" pitchFamily="49" charset="-128"/>
                        </a:rPr>
                        <a:t>たまに意識していた</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109</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56.9%</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31.2%</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solidFill>
                      <a:schemeClr val="accent1">
                        <a:lumMod val="20000"/>
                        <a:lumOff val="80000"/>
                      </a:schemeClr>
                    </a:solidFill>
                  </a:tcP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8.3%</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18.3%</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0.9%</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extLst>
                  <a:ext uri="{0D108BD9-81ED-4DB2-BD59-A6C34878D82A}">
                    <a16:rowId xmlns:a16="http://schemas.microsoft.com/office/drawing/2014/main" val="576095658"/>
                  </a:ext>
                </a:extLst>
              </a:tr>
              <a:tr h="253791">
                <a:tc>
                  <a:txBody>
                    <a:bodyPr/>
                    <a:lstStyle/>
                    <a:p>
                      <a:pPr algn="l" fontAlgn="ctr"/>
                      <a:r>
                        <a:rPr lang="ja-JP" altLang="en-US" sz="700" u="none" strike="noStrike">
                          <a:effectLst/>
                          <a:latin typeface="BIZ UDゴシック" panose="020B0400000000000000" pitchFamily="49" charset="-128"/>
                          <a:ea typeface="BIZ UDゴシック" panose="020B0400000000000000" pitchFamily="49" charset="-128"/>
                        </a:rPr>
                        <a:t>ほとんど意識していなかった</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71</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50.7%</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32.4%</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solidFill>
                      <a:schemeClr val="accent1">
                        <a:lumMod val="20000"/>
                        <a:lumOff val="80000"/>
                      </a:schemeClr>
                    </a:solidFill>
                  </a:tcP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15.5%</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11.3%</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1.4%</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extLst>
                  <a:ext uri="{0D108BD9-81ED-4DB2-BD59-A6C34878D82A}">
                    <a16:rowId xmlns:a16="http://schemas.microsoft.com/office/drawing/2014/main" val="442783476"/>
                  </a:ext>
                </a:extLst>
              </a:tr>
              <a:tr h="253791">
                <a:tc>
                  <a:txBody>
                    <a:bodyPr/>
                    <a:lstStyle/>
                    <a:p>
                      <a:pPr algn="l" fontAlgn="ctr"/>
                      <a:r>
                        <a:rPr lang="ja-JP" altLang="en-US" sz="700" u="none" strike="noStrike">
                          <a:effectLst/>
                          <a:latin typeface="BIZ UDゴシック" panose="020B0400000000000000" pitchFamily="49" charset="-128"/>
                          <a:ea typeface="BIZ UDゴシック" panose="020B0400000000000000" pitchFamily="49" charset="-128"/>
                        </a:rPr>
                        <a:t>まったく意識していなかった</a:t>
                      </a:r>
                      <a:endParaRPr lang="ja-JP" altLang="en-US"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18</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55.6%</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16.7%</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33.3%</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solidFill>
                      <a:schemeClr val="accent1">
                        <a:lumMod val="20000"/>
                        <a:lumOff val="80000"/>
                      </a:schemeClr>
                    </a:solidFill>
                  </a:tcPr>
                </a:tc>
                <a:tc>
                  <a:txBody>
                    <a:bodyPr/>
                    <a:lstStyle/>
                    <a:p>
                      <a:pPr algn="r" fontAlgn="ctr"/>
                      <a:r>
                        <a:rPr lang="en-US" altLang="ja-JP" sz="700" u="none" strike="noStrike">
                          <a:effectLst/>
                          <a:latin typeface="BIZ UDゴシック" panose="020B0400000000000000" pitchFamily="49" charset="-128"/>
                          <a:ea typeface="BIZ UDゴシック" panose="020B0400000000000000" pitchFamily="49" charset="-128"/>
                        </a:rPr>
                        <a:t>16.7%</a:t>
                      </a:r>
                      <a:endParaRPr lang="en-US" altLang="ja-JP" sz="7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tc>
                  <a:txBody>
                    <a:bodyPr/>
                    <a:lstStyle/>
                    <a:p>
                      <a:pPr algn="r" fontAlgn="ctr"/>
                      <a:r>
                        <a:rPr lang="en-US" altLang="ja-JP" sz="700" u="none" strike="noStrike" dirty="0">
                          <a:effectLst/>
                          <a:latin typeface="BIZ UDゴシック" panose="020B0400000000000000" pitchFamily="49" charset="-128"/>
                          <a:ea typeface="BIZ UDゴシック" panose="020B0400000000000000" pitchFamily="49" charset="-128"/>
                        </a:rPr>
                        <a:t>0.0%</a:t>
                      </a:r>
                      <a:endParaRPr lang="en-US" altLang="ja-JP" sz="7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53" marR="7653" marT="7653" marB="0" anchor="ctr"/>
                </a:tc>
                <a:extLst>
                  <a:ext uri="{0D108BD9-81ED-4DB2-BD59-A6C34878D82A}">
                    <a16:rowId xmlns:a16="http://schemas.microsoft.com/office/drawing/2014/main" val="1421734698"/>
                  </a:ext>
                </a:extLst>
              </a:tr>
            </a:tbl>
          </a:graphicData>
        </a:graphic>
      </p:graphicFrame>
      <p:sp>
        <p:nvSpPr>
          <p:cNvPr id="40" name="テキスト ボックス 39">
            <a:extLst>
              <a:ext uri="{FF2B5EF4-FFF2-40B4-BE49-F238E27FC236}">
                <a16:creationId xmlns:a16="http://schemas.microsoft.com/office/drawing/2014/main" id="{989BAC8A-443D-AC5B-02C3-FD802C96A024}"/>
              </a:ext>
            </a:extLst>
          </p:cNvPr>
          <p:cNvSpPr txBox="1"/>
          <p:nvPr/>
        </p:nvSpPr>
        <p:spPr>
          <a:xfrm>
            <a:off x="6503599" y="4345529"/>
            <a:ext cx="2842666" cy="430887"/>
          </a:xfrm>
          <a:prstGeom prst="rect">
            <a:avLst/>
          </a:prstGeom>
          <a:noFill/>
        </p:spPr>
        <p:txBody>
          <a:bodyPr wrap="square">
            <a:spAutoFit/>
          </a:bodyPr>
          <a:lstStyle/>
          <a:p>
            <a:r>
              <a:rPr lang="ja-JP" altLang="en-US" sz="1050" i="0" u="none" strike="noStrike" dirty="0">
                <a:solidFill>
                  <a:srgbClr val="000000"/>
                </a:solidFill>
                <a:effectLst/>
                <a:latin typeface="BIZ UDゴシック" panose="020B0400000000000000" pitchFamily="49" charset="-128"/>
                <a:ea typeface="BIZ UDゴシック" panose="020B0400000000000000" pitchFamily="49" charset="-128"/>
              </a:rPr>
              <a:t>普段の買い物における脱炭素や</a:t>
            </a:r>
            <a:r>
              <a:rPr lang="en-US" altLang="ja-JP" sz="1050" i="0" u="none" strike="noStrike" dirty="0">
                <a:solidFill>
                  <a:srgbClr val="000000"/>
                </a:solidFill>
                <a:effectLst/>
                <a:latin typeface="BIZ UDゴシック" panose="020B0400000000000000" pitchFamily="49" charset="-128"/>
                <a:ea typeface="BIZ UDゴシック" panose="020B0400000000000000" pitchFamily="49" charset="-128"/>
              </a:rPr>
              <a:t>CO2</a:t>
            </a:r>
            <a:r>
              <a:rPr lang="ja-JP" altLang="en-US" sz="1050" i="0" u="none" strike="noStrike" dirty="0">
                <a:solidFill>
                  <a:srgbClr val="000000"/>
                </a:solidFill>
                <a:effectLst/>
                <a:latin typeface="BIZ UDゴシック" panose="020B0400000000000000" pitchFamily="49" charset="-128"/>
                <a:ea typeface="BIZ UDゴシック" panose="020B0400000000000000" pitchFamily="49" charset="-128"/>
              </a:rPr>
              <a:t>削減への意識とのクロス　</a:t>
            </a:r>
            <a:r>
              <a:rPr lang="en-US" altLang="ja-JP" sz="105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050" i="0" u="none" strike="noStrike" dirty="0">
                <a:solidFill>
                  <a:srgbClr val="000000"/>
                </a:solidFill>
                <a:effectLst/>
                <a:latin typeface="BIZ UDゴシック" panose="020B0400000000000000" pitchFamily="49" charset="-128"/>
                <a:ea typeface="BIZ UDゴシック" panose="020B0400000000000000" pitchFamily="49" charset="-128"/>
              </a:rPr>
              <a:t>店舗等利用者</a:t>
            </a:r>
            <a:r>
              <a:rPr lang="en-US" altLang="ja-JP" sz="1050" dirty="0">
                <a:solidFill>
                  <a:srgbClr val="000000"/>
                </a:solidFill>
                <a:latin typeface="BIZ UDゴシック" panose="020B0400000000000000" pitchFamily="49" charset="-128"/>
                <a:ea typeface="BIZ UDゴシック" panose="020B0400000000000000" pitchFamily="49" charset="-128"/>
              </a:rPr>
              <a:t>》</a:t>
            </a:r>
            <a:endParaRPr lang="ja-JP" altLang="en-US" sz="1050" dirty="0">
              <a:latin typeface="BIZ UDゴシック" panose="020B0400000000000000" pitchFamily="49" charset="-128"/>
              <a:ea typeface="BIZ UDゴシック" panose="020B0400000000000000" pitchFamily="49" charset="-128"/>
            </a:endParaRPr>
          </a:p>
        </p:txBody>
      </p:sp>
      <p:sp>
        <p:nvSpPr>
          <p:cNvPr id="43" name="コンテンツ プレースホルダー 7">
            <a:extLst>
              <a:ext uri="{FF2B5EF4-FFF2-40B4-BE49-F238E27FC236}">
                <a16:creationId xmlns:a16="http://schemas.microsoft.com/office/drawing/2014/main" id="{6574265D-11E9-7586-7DF1-5AD5D5480FCF}"/>
              </a:ext>
            </a:extLst>
          </p:cNvPr>
          <p:cNvSpPr txBox="1">
            <a:spLocks/>
          </p:cNvSpPr>
          <p:nvPr/>
        </p:nvSpPr>
        <p:spPr>
          <a:xfrm>
            <a:off x="718780" y="4422455"/>
            <a:ext cx="3159649" cy="289257"/>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80000"/>
              </a:lnSpc>
              <a:buNone/>
            </a:pPr>
            <a:r>
              <a:rPr lang="ja-JP" altLang="en-US" sz="1200" b="1">
                <a:latin typeface="BIZ UDゴシック" panose="020B0400000000000000" pitchFamily="49" charset="-128"/>
                <a:ea typeface="BIZ UDゴシック" panose="020B0400000000000000" pitchFamily="49" charset="-128"/>
              </a:rPr>
              <a:t>◆ポイント付与対象商品購入の理由</a:t>
            </a:r>
            <a:endParaRPr lang="en-US" altLang="ja-JP" sz="1200" b="1">
              <a:latin typeface="BIZ UDゴシック" panose="020B0400000000000000" pitchFamily="49" charset="-128"/>
              <a:ea typeface="BIZ UDゴシック" panose="020B0400000000000000" pitchFamily="49" charset="-128"/>
            </a:endParaRPr>
          </a:p>
        </p:txBody>
      </p:sp>
      <p:sp>
        <p:nvSpPr>
          <p:cNvPr id="26" name="タイトル 1">
            <a:extLst>
              <a:ext uri="{FF2B5EF4-FFF2-40B4-BE49-F238E27FC236}">
                <a16:creationId xmlns:a16="http://schemas.microsoft.com/office/drawing/2014/main" id="{7DC1345A-167D-4679-A6AA-AC0AAEF44741}"/>
              </a:ext>
            </a:extLst>
          </p:cNvPr>
          <p:cNvSpPr txBox="1">
            <a:spLocks/>
          </p:cNvSpPr>
          <p:nvPr/>
        </p:nvSpPr>
        <p:spPr>
          <a:xfrm>
            <a:off x="6102286" y="6621147"/>
            <a:ext cx="3634784" cy="411306"/>
          </a:xfrm>
          <a:prstGeom prst="rect">
            <a:avLst/>
          </a:prstGeom>
        </p:spPr>
        <p:txBody>
          <a:bodyPr vert="horz" lIns="91440" tIns="45720" rIns="91440" bIns="45720" rtlCol="0" anchor="ctr">
            <a:noAutofit/>
          </a:bodyPr>
          <a:lstStyle>
            <a:lvl1pPr algn="ctr" defTabSz="1007943" rtl="0" eaLnBrk="1" latinLnBrk="0" hangingPunct="1">
              <a:lnSpc>
                <a:spcPct val="90000"/>
              </a:lnSpc>
              <a:spcBef>
                <a:spcPct val="0"/>
              </a:spcBef>
              <a:buNone/>
              <a:defRPr kumimoji="1" sz="2400" b="1" kern="1200">
                <a:solidFill>
                  <a:schemeClr val="tx1">
                    <a:lumMod val="75000"/>
                    <a:lumOff val="25000"/>
                  </a:schemeClr>
                </a:solidFill>
                <a:latin typeface="BIZ UDゴシック" panose="020B0400000000000000" pitchFamily="49" charset="-128"/>
                <a:ea typeface="BIZ UDゴシック" panose="020B0400000000000000" pitchFamily="49" charset="-128"/>
                <a:cs typeface="+mj-cs"/>
              </a:defRPr>
            </a:lvl1pPr>
          </a:lstStyle>
          <a:p>
            <a:pPr algn="l"/>
            <a:r>
              <a:rPr lang="ja-JP" altLang="en-US" sz="1000" b="0" dirty="0"/>
              <a:t>普段から脱炭素を意識していない人の３割が、これまで購入しようと思ったことがない商品の購入理由になったと回答</a:t>
            </a:r>
          </a:p>
        </p:txBody>
      </p:sp>
      <p:sp>
        <p:nvSpPr>
          <p:cNvPr id="28" name="タイトル 1">
            <a:extLst>
              <a:ext uri="{FF2B5EF4-FFF2-40B4-BE49-F238E27FC236}">
                <a16:creationId xmlns:a16="http://schemas.microsoft.com/office/drawing/2014/main" id="{711310A2-81A2-47DF-A49E-8913D11787F2}"/>
              </a:ext>
            </a:extLst>
          </p:cNvPr>
          <p:cNvSpPr txBox="1">
            <a:spLocks/>
          </p:cNvSpPr>
          <p:nvPr/>
        </p:nvSpPr>
        <p:spPr>
          <a:xfrm>
            <a:off x="1295846" y="6569437"/>
            <a:ext cx="4264849" cy="411306"/>
          </a:xfrm>
          <a:prstGeom prst="rect">
            <a:avLst/>
          </a:prstGeom>
        </p:spPr>
        <p:txBody>
          <a:bodyPr vert="horz" lIns="91440" tIns="45720" rIns="91440" bIns="45720" rtlCol="0" anchor="ctr">
            <a:noAutofit/>
          </a:bodyPr>
          <a:lstStyle>
            <a:lvl1pPr algn="ctr" defTabSz="1007943" rtl="0" eaLnBrk="1" latinLnBrk="0" hangingPunct="1">
              <a:lnSpc>
                <a:spcPct val="90000"/>
              </a:lnSpc>
              <a:spcBef>
                <a:spcPct val="0"/>
              </a:spcBef>
              <a:buNone/>
              <a:defRPr kumimoji="1" sz="2400" b="1" kern="1200">
                <a:solidFill>
                  <a:schemeClr val="tx1">
                    <a:lumMod val="75000"/>
                    <a:lumOff val="25000"/>
                  </a:schemeClr>
                </a:solidFill>
                <a:latin typeface="BIZ UDゴシック" panose="020B0400000000000000" pitchFamily="49" charset="-128"/>
                <a:ea typeface="BIZ UDゴシック" panose="020B0400000000000000" pitchFamily="49" charset="-128"/>
                <a:cs typeface="+mj-cs"/>
              </a:defRPr>
            </a:lvl1pPr>
          </a:lstStyle>
          <a:p>
            <a:pPr algn="l"/>
            <a:r>
              <a:rPr lang="ja-JP" altLang="en-US" sz="1000" b="0" dirty="0"/>
              <a:t>店舗利用の４割、鉄道利用の５割の方が、ポイント付与が脱炭素商品・サービス購入の理由となったと回答</a:t>
            </a:r>
          </a:p>
        </p:txBody>
      </p:sp>
    </p:spTree>
    <p:extLst>
      <p:ext uri="{BB962C8B-B14F-4D97-AF65-F5344CB8AC3E}">
        <p14:creationId xmlns:p14="http://schemas.microsoft.com/office/powerpoint/2010/main" val="254744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pPr algn="r"/>
            <a:endParaRPr lang="ja-JP" altLang="en-US" sz="1400"/>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657922"/>
            <a:ext cx="9256294" cy="6348775"/>
          </a:xfrm>
        </p:spPr>
        <p:txBody>
          <a:bodyPr anchor="ctr"/>
          <a:lstStyle/>
          <a:p>
            <a:endParaRPr lang="ja-JP" altLang="en-US" dirty="0"/>
          </a:p>
        </p:txBody>
      </p:sp>
      <p:sp>
        <p:nvSpPr>
          <p:cNvPr id="29" name="テキスト ボックス 28">
            <a:extLst>
              <a:ext uri="{FF2B5EF4-FFF2-40B4-BE49-F238E27FC236}">
                <a16:creationId xmlns:a16="http://schemas.microsoft.com/office/drawing/2014/main" id="{BB7268AF-4D6B-D098-B214-8F78DD153854}"/>
              </a:ext>
            </a:extLst>
          </p:cNvPr>
          <p:cNvSpPr txBox="1"/>
          <p:nvPr/>
        </p:nvSpPr>
        <p:spPr>
          <a:xfrm>
            <a:off x="667689" y="820422"/>
            <a:ext cx="2979973" cy="276999"/>
          </a:xfrm>
          <a:prstGeom prst="rect">
            <a:avLst/>
          </a:prstGeom>
          <a:solidFill>
            <a:schemeClr val="accent5">
              <a:lumMod val="60000"/>
              <a:lumOff val="40000"/>
            </a:schemeClr>
          </a:solidFill>
        </p:spPr>
        <p:txBody>
          <a:bodyPr wrap="square">
            <a:spAutoFit/>
          </a:bodyPr>
          <a:lstStyle/>
          <a:p>
            <a:r>
              <a:rPr lang="ja-JP" altLang="en-US" sz="1200" b="1" i="0">
                <a:solidFill>
                  <a:schemeClr val="bg1"/>
                </a:solidFill>
                <a:effectLst/>
                <a:latin typeface="BIZ UDゴシック" panose="020B0400000000000000" pitchFamily="49" charset="-128"/>
                <a:ea typeface="BIZ UDゴシック" panose="020B0400000000000000" pitchFamily="49" charset="-128"/>
              </a:rPr>
              <a:t>周知・広報について（つづき）</a:t>
            </a:r>
            <a:endParaRPr lang="ja-JP" altLang="en-US" sz="1200">
              <a:solidFill>
                <a:schemeClr val="bg1"/>
              </a:solidFill>
              <a:latin typeface="BIZ UDゴシック" panose="020B0400000000000000" pitchFamily="49" charset="-128"/>
              <a:ea typeface="BIZ UDゴシック" panose="020B0400000000000000" pitchFamily="49" charset="-128"/>
            </a:endParaRPr>
          </a:p>
        </p:txBody>
      </p:sp>
      <p:sp>
        <p:nvSpPr>
          <p:cNvPr id="2" name="スライド番号プレースホルダー 5">
            <a:extLst>
              <a:ext uri="{FF2B5EF4-FFF2-40B4-BE49-F238E27FC236}">
                <a16:creationId xmlns:a16="http://schemas.microsoft.com/office/drawing/2014/main" id="{8C5D7B2A-B97E-B268-CBE6-A784A2CD2364}"/>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34</a:t>
            </a:fld>
            <a:endParaRPr kumimoji="1" lang="ja-JP" altLang="en-US" b="1">
              <a:solidFill>
                <a:schemeClr val="tx1">
                  <a:lumMod val="50000"/>
                  <a:lumOff val="50000"/>
                </a:schemeClr>
              </a:solidFill>
            </a:endParaRPr>
          </a:p>
        </p:txBody>
      </p:sp>
      <p:sp>
        <p:nvSpPr>
          <p:cNvPr id="21" name="コンテンツ プレースホルダー 7">
            <a:extLst>
              <a:ext uri="{FF2B5EF4-FFF2-40B4-BE49-F238E27FC236}">
                <a16:creationId xmlns:a16="http://schemas.microsoft.com/office/drawing/2014/main" id="{4107CF59-4A04-3DED-BDE6-83B72227F3E1}"/>
              </a:ext>
            </a:extLst>
          </p:cNvPr>
          <p:cNvSpPr txBox="1">
            <a:spLocks/>
          </p:cNvSpPr>
          <p:nvPr/>
        </p:nvSpPr>
        <p:spPr>
          <a:xfrm>
            <a:off x="657726" y="1334305"/>
            <a:ext cx="8617825" cy="60335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r>
              <a:rPr lang="ja-JP" altLang="en-US" sz="1800" b="1" dirty="0"/>
              <a:t>〇　ポイント付与をきっかけに、約８割が「脱炭素について考えるきっかけになった」と回答。</a:t>
            </a:r>
            <a:r>
              <a:rPr lang="en-US" altLang="ja-JP" sz="1100" b="1" dirty="0"/>
              <a:t>※1</a:t>
            </a:r>
          </a:p>
        </p:txBody>
      </p:sp>
      <p:sp>
        <p:nvSpPr>
          <p:cNvPr id="23" name="矢印: 右 22">
            <a:extLst>
              <a:ext uri="{FF2B5EF4-FFF2-40B4-BE49-F238E27FC236}">
                <a16:creationId xmlns:a16="http://schemas.microsoft.com/office/drawing/2014/main" id="{B7E11FAC-0607-F18B-1CF4-503987BE964D}"/>
              </a:ext>
            </a:extLst>
          </p:cNvPr>
          <p:cNvSpPr/>
          <p:nvPr/>
        </p:nvSpPr>
        <p:spPr>
          <a:xfrm>
            <a:off x="909489" y="2543596"/>
            <a:ext cx="576064" cy="44092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 name="コンテンツ プレースホルダー 7">
            <a:extLst>
              <a:ext uri="{FF2B5EF4-FFF2-40B4-BE49-F238E27FC236}">
                <a16:creationId xmlns:a16="http://schemas.microsoft.com/office/drawing/2014/main" id="{A0D5EC4F-624E-4B9F-BD51-2E3F4F4367B3}"/>
              </a:ext>
            </a:extLst>
          </p:cNvPr>
          <p:cNvSpPr txBox="1">
            <a:spLocks/>
          </p:cNvSpPr>
          <p:nvPr/>
        </p:nvSpPr>
        <p:spPr>
          <a:xfrm>
            <a:off x="667689" y="2138608"/>
            <a:ext cx="8617825" cy="80997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lnSpc>
                <a:spcPct val="80000"/>
              </a:lnSpc>
              <a:buNone/>
            </a:pPr>
            <a:r>
              <a:rPr lang="ja-JP" altLang="en-US" sz="1800" b="1" dirty="0"/>
              <a:t>〇　約７割が、「脱炭素につながる行動に取り組むようになった」と回答。</a:t>
            </a:r>
            <a:r>
              <a:rPr lang="en-US" altLang="ja-JP" sz="1100" b="1" dirty="0"/>
              <a:t>※2</a:t>
            </a:r>
          </a:p>
        </p:txBody>
      </p:sp>
      <p:sp>
        <p:nvSpPr>
          <p:cNvPr id="9" name="コンテンツ プレースホルダー 7">
            <a:extLst>
              <a:ext uri="{FF2B5EF4-FFF2-40B4-BE49-F238E27FC236}">
                <a16:creationId xmlns:a16="http://schemas.microsoft.com/office/drawing/2014/main" id="{E7A6730C-D6F1-4540-81AE-6E0EA94D810C}"/>
              </a:ext>
            </a:extLst>
          </p:cNvPr>
          <p:cNvSpPr txBox="1">
            <a:spLocks/>
          </p:cNvSpPr>
          <p:nvPr/>
        </p:nvSpPr>
        <p:spPr>
          <a:xfrm>
            <a:off x="733862" y="2543596"/>
            <a:ext cx="8617825" cy="44092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lnSpc>
                <a:spcPct val="80000"/>
              </a:lnSpc>
              <a:spcBef>
                <a:spcPts val="1200"/>
              </a:spcBef>
              <a:buNone/>
            </a:pPr>
            <a:r>
              <a:rPr lang="ja-JP" altLang="en-US" sz="1200" b="1" dirty="0"/>
              <a:t>　　　</a:t>
            </a:r>
            <a:r>
              <a:rPr lang="en-US" altLang="ja-JP" sz="1200" b="1" dirty="0"/>
              <a:t>※1</a:t>
            </a:r>
            <a:r>
              <a:rPr lang="ja-JP" altLang="en-US" sz="1200" b="1" dirty="0"/>
              <a:t>：「そう思う」「ややそう思う」の計</a:t>
            </a:r>
            <a:endParaRPr lang="en-US" altLang="ja-JP" sz="1200" b="1" dirty="0"/>
          </a:p>
          <a:p>
            <a:pPr marL="363538" indent="-363538">
              <a:lnSpc>
                <a:spcPct val="80000"/>
              </a:lnSpc>
              <a:buNone/>
            </a:pPr>
            <a:r>
              <a:rPr lang="ja-JP" altLang="en-US" sz="1200" b="1" dirty="0"/>
              <a:t>　　　</a:t>
            </a:r>
            <a:r>
              <a:rPr lang="en-US" altLang="ja-JP" sz="1200" b="1" dirty="0"/>
              <a:t>※2</a:t>
            </a:r>
            <a:r>
              <a:rPr lang="ja-JP" altLang="en-US" sz="1200" b="1" dirty="0"/>
              <a:t>：「取り組むようになった」（約</a:t>
            </a:r>
            <a:r>
              <a:rPr lang="en-US" altLang="ja-JP" sz="1200" b="1" dirty="0"/>
              <a:t>13</a:t>
            </a:r>
            <a:r>
              <a:rPr lang="ja-JP" altLang="en-US" sz="1200" b="1" dirty="0"/>
              <a:t>％）と「やや取り組むようになった」（約</a:t>
            </a:r>
            <a:r>
              <a:rPr lang="en-US" altLang="ja-JP" sz="1200" b="1" dirty="0"/>
              <a:t>38%</a:t>
            </a:r>
            <a:r>
              <a:rPr lang="ja-JP" altLang="en-US" sz="1200" b="1" dirty="0"/>
              <a:t>）の計</a:t>
            </a:r>
            <a:endParaRPr lang="en-US" altLang="ja-JP" sz="1200" b="1" dirty="0"/>
          </a:p>
        </p:txBody>
      </p:sp>
      <p:sp>
        <p:nvSpPr>
          <p:cNvPr id="11" name="正方形/長方形 10">
            <a:extLst>
              <a:ext uri="{FF2B5EF4-FFF2-40B4-BE49-F238E27FC236}">
                <a16:creationId xmlns:a16="http://schemas.microsoft.com/office/drawing/2014/main" id="{885AED37-D7D1-42FC-BA89-DBA24F8B8FCA}"/>
              </a:ext>
            </a:extLst>
          </p:cNvPr>
          <p:cNvSpPr/>
          <p:nvPr/>
        </p:nvSpPr>
        <p:spPr>
          <a:xfrm>
            <a:off x="977046" y="3128523"/>
            <a:ext cx="8413478" cy="6530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今回の取組みが、参加者の意識・行動の両面に好影響を与えている</a:t>
            </a:r>
            <a:endParaRPr kumimoji="1" lang="ja-JP" altLang="en-US" b="1" dirty="0">
              <a:solidFill>
                <a:schemeClr val="tx1"/>
              </a:solidFill>
            </a:endParaRPr>
          </a:p>
        </p:txBody>
      </p:sp>
      <p:sp>
        <p:nvSpPr>
          <p:cNvPr id="12" name="矢印: 右 11">
            <a:extLst>
              <a:ext uri="{FF2B5EF4-FFF2-40B4-BE49-F238E27FC236}">
                <a16:creationId xmlns:a16="http://schemas.microsoft.com/office/drawing/2014/main" id="{7C12E76B-589F-4DAC-B0A8-B5947BC1B5A3}"/>
              </a:ext>
            </a:extLst>
          </p:cNvPr>
          <p:cNvSpPr/>
          <p:nvPr/>
        </p:nvSpPr>
        <p:spPr>
          <a:xfrm>
            <a:off x="909489" y="3239668"/>
            <a:ext cx="576064" cy="44092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3" name="コンテンツ プレースホルダー 7">
            <a:extLst>
              <a:ext uri="{FF2B5EF4-FFF2-40B4-BE49-F238E27FC236}">
                <a16:creationId xmlns:a16="http://schemas.microsoft.com/office/drawing/2014/main" id="{9F2649F2-6E0D-4C86-BC56-1B2649181367}"/>
              </a:ext>
            </a:extLst>
          </p:cNvPr>
          <p:cNvSpPr txBox="1">
            <a:spLocks/>
          </p:cNvSpPr>
          <p:nvPr/>
        </p:nvSpPr>
        <p:spPr>
          <a:xfrm>
            <a:off x="525380" y="3971365"/>
            <a:ext cx="4629007" cy="379427"/>
          </a:xfrm>
          <a:prstGeom prst="rect">
            <a:avLst/>
          </a:prstGeom>
        </p:spPr>
        <p:txBody>
          <a:bodyPr vert="horz" lIns="134909" tIns="67455" rIns="134909" bIns="67455"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80000"/>
              </a:lnSpc>
              <a:buNone/>
            </a:pPr>
            <a:r>
              <a:rPr lang="ja-JP" altLang="en-US" sz="1600" b="1" dirty="0"/>
              <a:t>◆脱炭素について考えるきっかけになったか</a:t>
            </a:r>
            <a:endParaRPr lang="en-US" altLang="ja-JP" sz="1600" b="1" dirty="0"/>
          </a:p>
        </p:txBody>
      </p:sp>
      <p:sp>
        <p:nvSpPr>
          <p:cNvPr id="14" name="コンテンツ プレースホルダー 7">
            <a:extLst>
              <a:ext uri="{FF2B5EF4-FFF2-40B4-BE49-F238E27FC236}">
                <a16:creationId xmlns:a16="http://schemas.microsoft.com/office/drawing/2014/main" id="{78A73F23-DA47-438C-952F-DE26D16E908D}"/>
              </a:ext>
            </a:extLst>
          </p:cNvPr>
          <p:cNvSpPr txBox="1">
            <a:spLocks/>
          </p:cNvSpPr>
          <p:nvPr/>
        </p:nvSpPr>
        <p:spPr>
          <a:xfrm>
            <a:off x="5021894" y="3956986"/>
            <a:ext cx="5008433" cy="379427"/>
          </a:xfrm>
          <a:prstGeom prst="rect">
            <a:avLst/>
          </a:prstGeom>
        </p:spPr>
        <p:txBody>
          <a:bodyPr vert="horz" lIns="134909" tIns="67455" rIns="134909" bIns="67455"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80000"/>
              </a:lnSpc>
              <a:buNone/>
            </a:pPr>
            <a:r>
              <a:rPr lang="ja-JP" altLang="en-US" sz="1600" b="1" dirty="0"/>
              <a:t>◆脱炭素に向けた行動に取り組むようになったか</a:t>
            </a:r>
            <a:endParaRPr lang="en-US" altLang="ja-JP" sz="1600" b="1" dirty="0"/>
          </a:p>
        </p:txBody>
      </p:sp>
      <p:sp>
        <p:nvSpPr>
          <p:cNvPr id="15" name="テキスト ボックス 14">
            <a:extLst>
              <a:ext uri="{FF2B5EF4-FFF2-40B4-BE49-F238E27FC236}">
                <a16:creationId xmlns:a16="http://schemas.microsoft.com/office/drawing/2014/main" id="{0E4D3CE0-494C-429B-BD65-16F035A6E8E5}"/>
              </a:ext>
            </a:extLst>
          </p:cNvPr>
          <p:cNvSpPr txBox="1"/>
          <p:nvPr/>
        </p:nvSpPr>
        <p:spPr>
          <a:xfrm>
            <a:off x="3409207" y="4458389"/>
            <a:ext cx="1483795" cy="351763"/>
          </a:xfrm>
          <a:prstGeom prst="rect">
            <a:avLst/>
          </a:prstGeom>
          <a:noFill/>
        </p:spPr>
        <p:txBody>
          <a:bodyPr wrap="square">
            <a:spAutoFit/>
          </a:bodyPr>
          <a:lstStyle/>
          <a:p>
            <a:pPr algn="ctr"/>
            <a:r>
              <a:rPr lang="ja-JP" altLang="en-US" sz="1686" b="1" dirty="0">
                <a:latin typeface="+mn-ea"/>
              </a:rPr>
              <a:t>鉄道利用</a:t>
            </a:r>
          </a:p>
        </p:txBody>
      </p:sp>
      <p:sp>
        <p:nvSpPr>
          <p:cNvPr id="16" name="テキスト ボックス 15">
            <a:extLst>
              <a:ext uri="{FF2B5EF4-FFF2-40B4-BE49-F238E27FC236}">
                <a16:creationId xmlns:a16="http://schemas.microsoft.com/office/drawing/2014/main" id="{82586AC1-BB23-4FF6-9331-0A70B0196925}"/>
              </a:ext>
            </a:extLst>
          </p:cNvPr>
          <p:cNvSpPr txBox="1"/>
          <p:nvPr/>
        </p:nvSpPr>
        <p:spPr>
          <a:xfrm>
            <a:off x="1197521" y="4429270"/>
            <a:ext cx="1483795" cy="351763"/>
          </a:xfrm>
          <a:prstGeom prst="rect">
            <a:avLst/>
          </a:prstGeom>
          <a:noFill/>
        </p:spPr>
        <p:txBody>
          <a:bodyPr wrap="square">
            <a:spAutoFit/>
          </a:bodyPr>
          <a:lstStyle/>
          <a:p>
            <a:pPr algn="ctr"/>
            <a:r>
              <a:rPr lang="ja-JP" altLang="en-US" sz="1686" b="1" dirty="0">
                <a:latin typeface="+mn-ea"/>
              </a:rPr>
              <a:t>店舗等</a:t>
            </a:r>
            <a:endParaRPr lang="en-US" altLang="ja-JP" sz="1686" b="1" dirty="0">
              <a:latin typeface="+mn-ea"/>
            </a:endParaRPr>
          </a:p>
        </p:txBody>
      </p:sp>
      <p:sp>
        <p:nvSpPr>
          <p:cNvPr id="17" name="テキスト ボックス 16">
            <a:extLst>
              <a:ext uri="{FF2B5EF4-FFF2-40B4-BE49-F238E27FC236}">
                <a16:creationId xmlns:a16="http://schemas.microsoft.com/office/drawing/2014/main" id="{7C16A568-5FA4-431F-88A0-61D7205890F1}"/>
              </a:ext>
            </a:extLst>
          </p:cNvPr>
          <p:cNvSpPr txBox="1"/>
          <p:nvPr/>
        </p:nvSpPr>
        <p:spPr>
          <a:xfrm>
            <a:off x="7890450" y="4424516"/>
            <a:ext cx="1483795" cy="351763"/>
          </a:xfrm>
          <a:prstGeom prst="rect">
            <a:avLst/>
          </a:prstGeom>
          <a:noFill/>
        </p:spPr>
        <p:txBody>
          <a:bodyPr wrap="square">
            <a:spAutoFit/>
          </a:bodyPr>
          <a:lstStyle/>
          <a:p>
            <a:pPr algn="ctr"/>
            <a:r>
              <a:rPr lang="ja-JP" altLang="en-US" sz="1686" b="1" dirty="0">
                <a:latin typeface="+mn-ea"/>
              </a:rPr>
              <a:t>鉄道利用</a:t>
            </a:r>
          </a:p>
        </p:txBody>
      </p:sp>
      <p:sp>
        <p:nvSpPr>
          <p:cNvPr id="18" name="テキスト ボックス 17">
            <a:extLst>
              <a:ext uri="{FF2B5EF4-FFF2-40B4-BE49-F238E27FC236}">
                <a16:creationId xmlns:a16="http://schemas.microsoft.com/office/drawing/2014/main" id="{0F787B09-A25A-4239-BD47-7910F9AE4379}"/>
              </a:ext>
            </a:extLst>
          </p:cNvPr>
          <p:cNvSpPr txBox="1"/>
          <p:nvPr/>
        </p:nvSpPr>
        <p:spPr>
          <a:xfrm>
            <a:off x="5816678" y="4469202"/>
            <a:ext cx="1483795" cy="351763"/>
          </a:xfrm>
          <a:prstGeom prst="rect">
            <a:avLst/>
          </a:prstGeom>
          <a:noFill/>
        </p:spPr>
        <p:txBody>
          <a:bodyPr wrap="square">
            <a:spAutoFit/>
          </a:bodyPr>
          <a:lstStyle/>
          <a:p>
            <a:pPr algn="ctr"/>
            <a:r>
              <a:rPr lang="ja-JP" altLang="en-US" sz="1686" b="1" dirty="0">
                <a:latin typeface="+mn-ea"/>
              </a:rPr>
              <a:t>店舗等</a:t>
            </a:r>
            <a:endParaRPr lang="en-US" altLang="ja-JP" sz="1686" b="1" dirty="0">
              <a:latin typeface="+mn-ea"/>
            </a:endParaRPr>
          </a:p>
        </p:txBody>
      </p:sp>
      <p:pic>
        <p:nvPicPr>
          <p:cNvPr id="19" name="図 18">
            <a:extLst>
              <a:ext uri="{FF2B5EF4-FFF2-40B4-BE49-F238E27FC236}">
                <a16:creationId xmlns:a16="http://schemas.microsoft.com/office/drawing/2014/main" id="{EA1767AE-2814-42AB-B1AE-32EFC1ACC3D7}"/>
              </a:ext>
            </a:extLst>
          </p:cNvPr>
          <p:cNvPicPr>
            <a:picLocks noChangeAspect="1"/>
          </p:cNvPicPr>
          <p:nvPr/>
        </p:nvPicPr>
        <p:blipFill rotWithShape="1">
          <a:blip r:embed="rId2"/>
          <a:srcRect l="21457" t="10971" r="29787" b="17849"/>
          <a:stretch/>
        </p:blipFill>
        <p:spPr>
          <a:xfrm>
            <a:off x="579030" y="4795010"/>
            <a:ext cx="2392769" cy="2072037"/>
          </a:xfrm>
          <a:prstGeom prst="rect">
            <a:avLst/>
          </a:prstGeom>
        </p:spPr>
      </p:pic>
      <p:pic>
        <p:nvPicPr>
          <p:cNvPr id="20" name="図 19">
            <a:extLst>
              <a:ext uri="{FF2B5EF4-FFF2-40B4-BE49-F238E27FC236}">
                <a16:creationId xmlns:a16="http://schemas.microsoft.com/office/drawing/2014/main" id="{B24F777F-CB83-4DE7-86CD-09037E5E40A7}"/>
              </a:ext>
            </a:extLst>
          </p:cNvPr>
          <p:cNvPicPr>
            <a:picLocks noChangeAspect="1"/>
          </p:cNvPicPr>
          <p:nvPr/>
        </p:nvPicPr>
        <p:blipFill rotWithShape="1">
          <a:blip r:embed="rId3"/>
          <a:srcRect l="30817" t="14795" r="32644" b="15867"/>
          <a:stretch/>
        </p:blipFill>
        <p:spPr>
          <a:xfrm>
            <a:off x="3199429" y="4870191"/>
            <a:ext cx="1868049" cy="2072038"/>
          </a:xfrm>
          <a:prstGeom prst="rect">
            <a:avLst/>
          </a:prstGeom>
        </p:spPr>
      </p:pic>
      <p:pic>
        <p:nvPicPr>
          <p:cNvPr id="22" name="図 21">
            <a:extLst>
              <a:ext uri="{FF2B5EF4-FFF2-40B4-BE49-F238E27FC236}">
                <a16:creationId xmlns:a16="http://schemas.microsoft.com/office/drawing/2014/main" id="{0FA2567E-25CF-4E40-B405-77A8093D9FC8}"/>
              </a:ext>
            </a:extLst>
          </p:cNvPr>
          <p:cNvPicPr>
            <a:picLocks noChangeAspect="1"/>
          </p:cNvPicPr>
          <p:nvPr/>
        </p:nvPicPr>
        <p:blipFill rotWithShape="1">
          <a:blip r:embed="rId4"/>
          <a:srcRect l="17611" t="15602" r="33116" b="13218"/>
          <a:stretch/>
        </p:blipFill>
        <p:spPr>
          <a:xfrm>
            <a:off x="5085339" y="4915494"/>
            <a:ext cx="2416074" cy="2072038"/>
          </a:xfrm>
          <a:prstGeom prst="rect">
            <a:avLst/>
          </a:prstGeom>
        </p:spPr>
      </p:pic>
      <p:pic>
        <p:nvPicPr>
          <p:cNvPr id="24" name="図 23">
            <a:extLst>
              <a:ext uri="{FF2B5EF4-FFF2-40B4-BE49-F238E27FC236}">
                <a16:creationId xmlns:a16="http://schemas.microsoft.com/office/drawing/2014/main" id="{7A2AFF6D-9257-4A7D-BED9-7D76229D59D6}"/>
              </a:ext>
            </a:extLst>
          </p:cNvPr>
          <p:cNvPicPr>
            <a:picLocks noChangeAspect="1"/>
          </p:cNvPicPr>
          <p:nvPr/>
        </p:nvPicPr>
        <p:blipFill rotWithShape="1">
          <a:blip r:embed="rId5"/>
          <a:srcRect l="26252" t="13164" r="32343" b="15928"/>
          <a:stretch/>
        </p:blipFill>
        <p:spPr>
          <a:xfrm>
            <a:off x="7577898" y="4816034"/>
            <a:ext cx="2085052" cy="2085719"/>
          </a:xfrm>
          <a:prstGeom prst="rect">
            <a:avLst/>
          </a:prstGeom>
        </p:spPr>
      </p:pic>
    </p:spTree>
    <p:extLst>
      <p:ext uri="{BB962C8B-B14F-4D97-AF65-F5344CB8AC3E}">
        <p14:creationId xmlns:p14="http://schemas.microsoft.com/office/powerpoint/2010/main" val="2889151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xfrm>
            <a:off x="409073" y="324993"/>
            <a:ext cx="9504947" cy="7099063"/>
          </a:xfrm>
          <a:solidFill>
            <a:srgbClr val="00B0F0"/>
          </a:solidFill>
        </p:spPr>
        <p:txBody>
          <a:bodyPr/>
          <a:lstStyle/>
          <a:p>
            <a:pPr algn="r"/>
            <a:endParaRPr lang="ja-JP" altLang="en-US" sz="1400" dirty="0"/>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657922"/>
            <a:ext cx="9256294" cy="6576760"/>
          </a:xfrm>
        </p:spPr>
        <p:txBody>
          <a:bodyPr anchor="ctr"/>
          <a:lstStyle/>
          <a:p>
            <a:endParaRPr lang="ja-JP" altLang="en-US" dirty="0"/>
          </a:p>
        </p:txBody>
      </p:sp>
      <p:sp>
        <p:nvSpPr>
          <p:cNvPr id="29" name="テキスト ボックス 28">
            <a:extLst>
              <a:ext uri="{FF2B5EF4-FFF2-40B4-BE49-F238E27FC236}">
                <a16:creationId xmlns:a16="http://schemas.microsoft.com/office/drawing/2014/main" id="{BB7268AF-4D6B-D098-B214-8F78DD153854}"/>
              </a:ext>
            </a:extLst>
          </p:cNvPr>
          <p:cNvSpPr txBox="1"/>
          <p:nvPr/>
        </p:nvSpPr>
        <p:spPr>
          <a:xfrm>
            <a:off x="667689" y="820422"/>
            <a:ext cx="2979973" cy="276999"/>
          </a:xfrm>
          <a:prstGeom prst="rect">
            <a:avLst/>
          </a:prstGeom>
          <a:solidFill>
            <a:schemeClr val="accent5">
              <a:lumMod val="60000"/>
              <a:lumOff val="40000"/>
            </a:schemeClr>
          </a:solidFill>
        </p:spPr>
        <p:txBody>
          <a:bodyPr wrap="square">
            <a:spAutoFit/>
          </a:bodyPr>
          <a:lstStyle/>
          <a:p>
            <a:r>
              <a:rPr lang="ja-JP" altLang="en-US" sz="1200" b="1" i="0">
                <a:solidFill>
                  <a:schemeClr val="bg1"/>
                </a:solidFill>
                <a:effectLst/>
                <a:latin typeface="BIZ UDゴシック" panose="020B0400000000000000" pitchFamily="49" charset="-128"/>
                <a:ea typeface="BIZ UDゴシック" panose="020B0400000000000000" pitchFamily="49" charset="-128"/>
              </a:rPr>
              <a:t>周知・広報について（つづき）</a:t>
            </a:r>
            <a:endParaRPr lang="ja-JP" altLang="en-US" sz="1200">
              <a:solidFill>
                <a:schemeClr val="bg1"/>
              </a:solidFill>
              <a:latin typeface="BIZ UDゴシック" panose="020B0400000000000000" pitchFamily="49" charset="-128"/>
              <a:ea typeface="BIZ UDゴシック" panose="020B0400000000000000" pitchFamily="49" charset="-128"/>
            </a:endParaRPr>
          </a:p>
        </p:txBody>
      </p:sp>
      <p:sp>
        <p:nvSpPr>
          <p:cNvPr id="2" name="スライド番号プレースホルダー 5">
            <a:extLst>
              <a:ext uri="{FF2B5EF4-FFF2-40B4-BE49-F238E27FC236}">
                <a16:creationId xmlns:a16="http://schemas.microsoft.com/office/drawing/2014/main" id="{8C5D7B2A-B97E-B268-CBE6-A784A2CD2364}"/>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35</a:t>
            </a:fld>
            <a:endParaRPr kumimoji="1" lang="ja-JP" altLang="en-US" b="1">
              <a:solidFill>
                <a:schemeClr val="tx1">
                  <a:lumMod val="50000"/>
                  <a:lumOff val="50000"/>
                </a:schemeClr>
              </a:solidFill>
            </a:endParaRPr>
          </a:p>
        </p:txBody>
      </p:sp>
      <p:sp>
        <p:nvSpPr>
          <p:cNvPr id="6" name="コンテンツ プレースホルダー 7">
            <a:extLst>
              <a:ext uri="{FF2B5EF4-FFF2-40B4-BE49-F238E27FC236}">
                <a16:creationId xmlns:a16="http://schemas.microsoft.com/office/drawing/2014/main" id="{6DCDCFCC-32D7-A33D-5951-11792B357CF1}"/>
              </a:ext>
            </a:extLst>
          </p:cNvPr>
          <p:cNvSpPr txBox="1">
            <a:spLocks/>
          </p:cNvSpPr>
          <p:nvPr/>
        </p:nvSpPr>
        <p:spPr>
          <a:xfrm>
            <a:off x="385146" y="1215639"/>
            <a:ext cx="9504947" cy="456598"/>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b="1" dirty="0">
                <a:latin typeface="BIZ UDゴシック" panose="020B0400000000000000" pitchFamily="49" charset="-128"/>
                <a:ea typeface="BIZ UDゴシック" panose="020B0400000000000000" pitchFamily="49" charset="-128"/>
              </a:rPr>
              <a:t>「売り場での対象商品等が脱炭素につながることがわかりやすく紹介されていたか」とのクロス集計</a:t>
            </a:r>
            <a:endParaRPr lang="en-US" altLang="ja-JP" sz="1600" b="1" dirty="0">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6F687DA3-B3BF-FC6F-7A6D-C1C5DEE39469}"/>
              </a:ext>
            </a:extLst>
          </p:cNvPr>
          <p:cNvPicPr>
            <a:picLocks noChangeAspect="1"/>
          </p:cNvPicPr>
          <p:nvPr/>
        </p:nvPicPr>
        <p:blipFill rotWithShape="1">
          <a:blip r:embed="rId2"/>
          <a:srcRect l="1388" t="23987" r="1201" b="2415"/>
          <a:stretch/>
        </p:blipFill>
        <p:spPr>
          <a:xfrm>
            <a:off x="1647765" y="2026694"/>
            <a:ext cx="7027562" cy="2243812"/>
          </a:xfrm>
          <a:prstGeom prst="rect">
            <a:avLst/>
          </a:prstGeom>
        </p:spPr>
      </p:pic>
      <p:pic>
        <p:nvPicPr>
          <p:cNvPr id="20" name="図 19">
            <a:extLst>
              <a:ext uri="{FF2B5EF4-FFF2-40B4-BE49-F238E27FC236}">
                <a16:creationId xmlns:a16="http://schemas.microsoft.com/office/drawing/2014/main" id="{4EB0E1FA-619A-2664-045B-B4568A48F1A7}"/>
              </a:ext>
            </a:extLst>
          </p:cNvPr>
          <p:cNvPicPr>
            <a:picLocks noChangeAspect="1"/>
          </p:cNvPicPr>
          <p:nvPr/>
        </p:nvPicPr>
        <p:blipFill rotWithShape="1">
          <a:blip r:embed="rId3"/>
          <a:srcRect l="1359" t="23868" r="1229" b="2535"/>
          <a:stretch/>
        </p:blipFill>
        <p:spPr>
          <a:xfrm>
            <a:off x="1724551" y="4624963"/>
            <a:ext cx="7190849" cy="2565822"/>
          </a:xfrm>
          <a:prstGeom prst="rect">
            <a:avLst/>
          </a:prstGeom>
        </p:spPr>
      </p:pic>
      <p:sp>
        <p:nvSpPr>
          <p:cNvPr id="14" name="コンテンツ プレースホルダー 7">
            <a:extLst>
              <a:ext uri="{FF2B5EF4-FFF2-40B4-BE49-F238E27FC236}">
                <a16:creationId xmlns:a16="http://schemas.microsoft.com/office/drawing/2014/main" id="{F02D46CD-2A88-4E16-AC47-EB023A56A248}"/>
              </a:ext>
            </a:extLst>
          </p:cNvPr>
          <p:cNvSpPr txBox="1">
            <a:spLocks/>
          </p:cNvSpPr>
          <p:nvPr/>
        </p:nvSpPr>
        <p:spPr>
          <a:xfrm>
            <a:off x="508612" y="1749329"/>
            <a:ext cx="4629007" cy="379427"/>
          </a:xfrm>
          <a:prstGeom prst="rect">
            <a:avLst/>
          </a:prstGeom>
        </p:spPr>
        <p:txBody>
          <a:bodyPr vert="horz" lIns="134909" tIns="67455" rIns="134909" bIns="67455"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80000"/>
              </a:lnSpc>
              <a:buNone/>
            </a:pPr>
            <a:r>
              <a:rPr lang="ja-JP" altLang="en-US" sz="1400" b="1" dirty="0"/>
              <a:t>◆脱炭素について考えるきっかけになったか</a:t>
            </a:r>
            <a:endParaRPr lang="en-US" altLang="ja-JP" sz="1400" b="1" dirty="0"/>
          </a:p>
        </p:txBody>
      </p:sp>
      <p:sp>
        <p:nvSpPr>
          <p:cNvPr id="15" name="コンテンツ プレースホルダー 7">
            <a:extLst>
              <a:ext uri="{FF2B5EF4-FFF2-40B4-BE49-F238E27FC236}">
                <a16:creationId xmlns:a16="http://schemas.microsoft.com/office/drawing/2014/main" id="{493CEA9C-0CB9-4A15-97DE-AC6716EDC565}"/>
              </a:ext>
            </a:extLst>
          </p:cNvPr>
          <p:cNvSpPr txBox="1">
            <a:spLocks/>
          </p:cNvSpPr>
          <p:nvPr/>
        </p:nvSpPr>
        <p:spPr>
          <a:xfrm>
            <a:off x="577107" y="4377228"/>
            <a:ext cx="5008433" cy="379427"/>
          </a:xfrm>
          <a:prstGeom prst="rect">
            <a:avLst/>
          </a:prstGeom>
        </p:spPr>
        <p:txBody>
          <a:bodyPr vert="horz" lIns="134909" tIns="67455" rIns="134909" bIns="67455"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80000"/>
              </a:lnSpc>
              <a:buNone/>
            </a:pPr>
            <a:r>
              <a:rPr lang="ja-JP" altLang="en-US" sz="1400" b="1" dirty="0"/>
              <a:t>◆脱炭素に向けた行動に取り組むようになったか</a:t>
            </a:r>
            <a:endParaRPr lang="en-US" altLang="ja-JP" sz="1400" b="1" dirty="0"/>
          </a:p>
        </p:txBody>
      </p:sp>
    </p:spTree>
    <p:extLst>
      <p:ext uri="{BB962C8B-B14F-4D97-AF65-F5344CB8AC3E}">
        <p14:creationId xmlns:p14="http://schemas.microsoft.com/office/powerpoint/2010/main" val="1368735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893C7782-A1D1-4113-42C8-A82A3C72B628}"/>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36</a:t>
            </a:fld>
            <a:endParaRPr kumimoji="1" lang="ja-JP" altLang="en-US" b="1">
              <a:solidFill>
                <a:schemeClr val="tx1">
                  <a:lumMod val="50000"/>
                  <a:lumOff val="50000"/>
                </a:schemeClr>
              </a:solidFill>
            </a:endParaRPr>
          </a:p>
        </p:txBody>
      </p:sp>
      <p:sp>
        <p:nvSpPr>
          <p:cNvPr id="4" name="テキスト ボックス 3">
            <a:extLst>
              <a:ext uri="{FF2B5EF4-FFF2-40B4-BE49-F238E27FC236}">
                <a16:creationId xmlns:a16="http://schemas.microsoft.com/office/drawing/2014/main" id="{9AF1C4F2-A5BD-4DA3-80D2-BC73BCAD5528}"/>
              </a:ext>
            </a:extLst>
          </p:cNvPr>
          <p:cNvSpPr txBox="1"/>
          <p:nvPr/>
        </p:nvSpPr>
        <p:spPr>
          <a:xfrm>
            <a:off x="1116548" y="1996890"/>
            <a:ext cx="8387812" cy="2705421"/>
          </a:xfrm>
          <a:prstGeom prst="rect">
            <a:avLst/>
          </a:prstGeom>
          <a:noFill/>
        </p:spPr>
        <p:txBody>
          <a:bodyPr wrap="square">
            <a:spAutoFit/>
          </a:bodyPr>
          <a:lstStyle/>
          <a:p>
            <a:pPr algn="ctr">
              <a:lnSpc>
                <a:spcPct val="150000"/>
              </a:lnSpc>
            </a:pPr>
            <a:r>
              <a:rPr lang="ja-JP" altLang="en-US" sz="4000" b="1" kern="100">
                <a:effectLst/>
                <a:latin typeface="BIZ UDゴシック" panose="020B0400000000000000" pitchFamily="49" charset="-128"/>
                <a:ea typeface="BIZ UDゴシック" panose="020B0400000000000000" pitchFamily="49" charset="-128"/>
              </a:rPr>
              <a:t>第４部</a:t>
            </a:r>
            <a:endParaRPr lang="en-US" altLang="ja-JP" sz="4000" b="1" kern="10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a:effectLst/>
                <a:latin typeface="BIZ UDゴシック" panose="020B0400000000000000" pitchFamily="49" charset="-128"/>
                <a:ea typeface="BIZ UDゴシック" panose="020B0400000000000000" pitchFamily="49" charset="-128"/>
              </a:rPr>
              <a:t>今後の脱炭素ポイントの</a:t>
            </a:r>
            <a:endParaRPr lang="en-US" altLang="ja-JP" sz="4000" b="1" kern="10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a:effectLst/>
                <a:latin typeface="BIZ UDゴシック" panose="020B0400000000000000" pitchFamily="49" charset="-128"/>
                <a:ea typeface="BIZ UDゴシック" panose="020B0400000000000000" pitchFamily="49" charset="-128"/>
              </a:rPr>
              <a:t>展開に向けて</a:t>
            </a:r>
            <a:endParaRPr lang="ja-JP" altLang="ja-JP" sz="4000" b="1" kern="10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45441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81B3450F-B179-44FB-8A6D-4139B7834895}"/>
              </a:ext>
            </a:extLst>
          </p:cNvPr>
          <p:cNvSpPr/>
          <p:nvPr/>
        </p:nvSpPr>
        <p:spPr>
          <a:xfrm>
            <a:off x="471133" y="1098766"/>
            <a:ext cx="4604304" cy="6175337"/>
          </a:xfrm>
          <a:prstGeom prst="roundRect">
            <a:avLst>
              <a:gd name="adj" fmla="val 6958"/>
            </a:avLst>
          </a:prstGeom>
          <a:solidFill>
            <a:schemeClr val="bg1"/>
          </a:solidFill>
          <a:ln w="28575">
            <a:solidFill>
              <a:srgbClr val="29C7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93E46F56-0360-BA92-4FD0-CC9BB976C3DB}"/>
              </a:ext>
            </a:extLst>
          </p:cNvPr>
          <p:cNvSpPr/>
          <p:nvPr/>
        </p:nvSpPr>
        <p:spPr>
          <a:xfrm>
            <a:off x="499821" y="1120059"/>
            <a:ext cx="4534972" cy="468000"/>
          </a:xfrm>
          <a:prstGeom prst="roundRect">
            <a:avLst>
              <a:gd name="adj" fmla="val 50000"/>
            </a:avLst>
          </a:prstGeom>
          <a:solidFill>
            <a:srgbClr val="29C7FF"/>
          </a:solidFill>
          <a:ln w="38100">
            <a:solidFill>
              <a:srgbClr val="29C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pPr>
              <a:lnSpc>
                <a:spcPct val="150000"/>
              </a:lnSpc>
            </a:pPr>
            <a:r>
              <a:rPr lang="ja-JP" altLang="en-US" sz="2400" b="1" kern="100">
                <a:effectLst/>
                <a:latin typeface="BIZ UDゴシック" panose="020B0400000000000000" pitchFamily="49" charset="-128"/>
                <a:ea typeface="BIZ UDゴシック" panose="020B0400000000000000" pitchFamily="49" charset="-128"/>
              </a:rPr>
              <a:t>今後の脱炭素ポイントの展開に向けて</a:t>
            </a:r>
            <a:endParaRPr lang="ja-JP" altLang="en-US"/>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552915" y="1655046"/>
            <a:ext cx="4481878" cy="2213062"/>
          </a:xfrm>
        </p:spPr>
        <p:txBody>
          <a:bodyPr>
            <a:noAutofit/>
          </a:bodyPr>
          <a:lstStyle/>
          <a:p>
            <a:pPr>
              <a:lnSpc>
                <a:spcPts val="2000"/>
              </a:lnSpc>
              <a:spcBef>
                <a:spcPts val="0"/>
              </a:spcBef>
            </a:pPr>
            <a:r>
              <a:rPr lang="ja-JP" altLang="en-US" sz="1400"/>
              <a:t>　大阪府は、この脱炭素ポイントの取組みが、府域に展開されるよう、本ガイドラインを活用して、ポイントシステムを有している事業者に対して働きかけを行います。</a:t>
            </a:r>
            <a:endParaRPr lang="en-US" altLang="ja-JP" sz="1400"/>
          </a:p>
          <a:p>
            <a:pPr>
              <a:lnSpc>
                <a:spcPts val="2000"/>
              </a:lnSpc>
              <a:spcBef>
                <a:spcPts val="0"/>
              </a:spcBef>
            </a:pPr>
            <a:r>
              <a:rPr lang="ja-JP" altLang="en-US" sz="1400"/>
              <a:t>　また、府民が、脱炭素ポイントを通じて脱炭素型の商品やサービスの選択が促進されるように、この取組みに賛同する企業のみなさまと連携して、期間を定めた統一啓発キャンペーンなどを実施する予定です。</a:t>
            </a:r>
            <a:endParaRPr lang="en-US" altLang="ja-JP" sz="1400"/>
          </a:p>
          <a:p>
            <a:pPr>
              <a:lnSpc>
                <a:spcPts val="2000"/>
              </a:lnSpc>
              <a:spcBef>
                <a:spcPts val="0"/>
              </a:spcBef>
            </a:pPr>
            <a:endParaRPr lang="en-US" altLang="ja-JP" sz="1400"/>
          </a:p>
        </p:txBody>
      </p:sp>
      <p:sp>
        <p:nvSpPr>
          <p:cNvPr id="24" name="テキスト ボックス 23">
            <a:extLst>
              <a:ext uri="{FF2B5EF4-FFF2-40B4-BE49-F238E27FC236}">
                <a16:creationId xmlns:a16="http://schemas.microsoft.com/office/drawing/2014/main" id="{EACB03F8-4F66-4D20-8598-0411C6DBA1DB}"/>
              </a:ext>
            </a:extLst>
          </p:cNvPr>
          <p:cNvSpPr txBox="1"/>
          <p:nvPr/>
        </p:nvSpPr>
        <p:spPr>
          <a:xfrm>
            <a:off x="471133" y="1203622"/>
            <a:ext cx="4461106" cy="297517"/>
          </a:xfrm>
          <a:prstGeom prst="rect">
            <a:avLst/>
          </a:prstGeom>
          <a:noFill/>
        </p:spPr>
        <p:txBody>
          <a:bodyPr wrap="square">
            <a:spAutoFit/>
          </a:bodyPr>
          <a:lstStyle/>
          <a:p>
            <a:pPr algn="ctr">
              <a:lnSpc>
                <a:spcPts val="1600"/>
              </a:lnSpc>
            </a:pPr>
            <a:r>
              <a:rPr lang="ja-JP" altLang="en-US" sz="1600" b="1">
                <a:solidFill>
                  <a:schemeClr val="bg1"/>
                </a:solidFill>
                <a:latin typeface="BIZ UDゴシック" panose="020B0400000000000000" pitchFamily="49" charset="-128"/>
                <a:ea typeface="BIZ UDゴシック" panose="020B0400000000000000" pitchFamily="49" charset="-128"/>
              </a:rPr>
              <a:t>大阪府からのポイント事業者の呼びかけ</a:t>
            </a:r>
          </a:p>
        </p:txBody>
      </p:sp>
      <p:sp>
        <p:nvSpPr>
          <p:cNvPr id="6" name="スライド番号プレースホルダー 5">
            <a:extLst>
              <a:ext uri="{FF2B5EF4-FFF2-40B4-BE49-F238E27FC236}">
                <a16:creationId xmlns:a16="http://schemas.microsoft.com/office/drawing/2014/main" id="{692307F3-E54D-DBA5-F387-2E0896E9958F}"/>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37</a:t>
            </a:fld>
            <a:endParaRPr kumimoji="1" lang="ja-JP" altLang="en-US" b="1">
              <a:solidFill>
                <a:schemeClr val="tx1">
                  <a:lumMod val="50000"/>
                  <a:lumOff val="50000"/>
                </a:schemeClr>
              </a:solidFill>
            </a:endParaRPr>
          </a:p>
        </p:txBody>
      </p:sp>
      <p:sp>
        <p:nvSpPr>
          <p:cNvPr id="25" name="四角形: 角を丸くする 24">
            <a:extLst>
              <a:ext uri="{FF2B5EF4-FFF2-40B4-BE49-F238E27FC236}">
                <a16:creationId xmlns:a16="http://schemas.microsoft.com/office/drawing/2014/main" id="{E24EDED4-A713-457F-9155-CB828F95F763}"/>
              </a:ext>
            </a:extLst>
          </p:cNvPr>
          <p:cNvSpPr/>
          <p:nvPr/>
        </p:nvSpPr>
        <p:spPr>
          <a:xfrm>
            <a:off x="5349166" y="1098766"/>
            <a:ext cx="4604304" cy="6175337"/>
          </a:xfrm>
          <a:prstGeom prst="roundRect">
            <a:avLst>
              <a:gd name="adj" fmla="val 6958"/>
            </a:avLst>
          </a:prstGeom>
          <a:solidFill>
            <a:schemeClr val="bg1"/>
          </a:solidFill>
          <a:ln w="28575">
            <a:solidFill>
              <a:srgbClr val="29C7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B46C8BD8-A07B-48AC-9178-7136706267B5}"/>
              </a:ext>
            </a:extLst>
          </p:cNvPr>
          <p:cNvSpPr/>
          <p:nvPr/>
        </p:nvSpPr>
        <p:spPr>
          <a:xfrm>
            <a:off x="5368902" y="1135878"/>
            <a:ext cx="4543091" cy="468000"/>
          </a:xfrm>
          <a:prstGeom prst="roundRect">
            <a:avLst>
              <a:gd name="adj" fmla="val 50000"/>
            </a:avLst>
          </a:prstGeom>
          <a:solidFill>
            <a:srgbClr val="29C7FF"/>
          </a:solidFill>
          <a:ln w="38100">
            <a:solidFill>
              <a:srgbClr val="29C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B501FDF1-62CB-41DF-B5C9-969F74382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820" y="3977391"/>
            <a:ext cx="1882294" cy="2664251"/>
          </a:xfrm>
          <a:prstGeom prst="rect">
            <a:avLst/>
          </a:prstGeom>
        </p:spPr>
      </p:pic>
      <p:pic>
        <p:nvPicPr>
          <p:cNvPr id="42" name="図 41">
            <a:extLst>
              <a:ext uri="{FF2B5EF4-FFF2-40B4-BE49-F238E27FC236}">
                <a16:creationId xmlns:a16="http://schemas.microsoft.com/office/drawing/2014/main" id="{3F5A80E5-9CF9-4434-9094-7AC990B65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88570" y="4380330"/>
            <a:ext cx="2679616" cy="1888910"/>
          </a:xfrm>
          <a:prstGeom prst="rect">
            <a:avLst/>
          </a:prstGeom>
        </p:spPr>
      </p:pic>
      <p:sp>
        <p:nvSpPr>
          <p:cNvPr id="43" name="コンテンツ プレースホルダー 2">
            <a:extLst>
              <a:ext uri="{FF2B5EF4-FFF2-40B4-BE49-F238E27FC236}">
                <a16:creationId xmlns:a16="http://schemas.microsoft.com/office/drawing/2014/main" id="{7D3C50B7-FE63-433F-9E9C-40199ABE267E}"/>
              </a:ext>
            </a:extLst>
          </p:cNvPr>
          <p:cNvSpPr txBox="1">
            <a:spLocks/>
          </p:cNvSpPr>
          <p:nvPr/>
        </p:nvSpPr>
        <p:spPr>
          <a:xfrm>
            <a:off x="669960" y="6664592"/>
            <a:ext cx="2124611" cy="284435"/>
          </a:xfrm>
          <a:prstGeom prst="rect">
            <a:avLst/>
          </a:prstGeom>
        </p:spPr>
        <p:txBody>
          <a:bodyPr vert="horz" lIns="0" tIns="0" rIns="0" bIns="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900"/>
              <a:t>事業者統一の広報チラシ（令和４年度）</a:t>
            </a:r>
            <a:endParaRPr lang="ja-JP" altLang="en-US" sz="9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5" name="コンテンツ プレースホルダー 2">
            <a:extLst>
              <a:ext uri="{FF2B5EF4-FFF2-40B4-BE49-F238E27FC236}">
                <a16:creationId xmlns:a16="http://schemas.microsoft.com/office/drawing/2014/main" id="{3E4D4701-030E-45BA-A5CF-75C0E6B7FBC1}"/>
              </a:ext>
            </a:extLst>
          </p:cNvPr>
          <p:cNvSpPr txBox="1">
            <a:spLocks/>
          </p:cNvSpPr>
          <p:nvPr/>
        </p:nvSpPr>
        <p:spPr>
          <a:xfrm>
            <a:off x="2908533" y="6664591"/>
            <a:ext cx="2153825" cy="284435"/>
          </a:xfrm>
          <a:prstGeom prst="rect">
            <a:avLst/>
          </a:prstGeom>
        </p:spPr>
        <p:txBody>
          <a:bodyPr vert="horz" lIns="0" tIns="0" rIns="0" bIns="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900"/>
              <a:t>事業者統一の広報チラシ（令和５年度）</a:t>
            </a:r>
            <a:endParaRPr lang="ja-JP" altLang="en-US" sz="9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82C7D5E0-E6BE-447A-9162-6A4872FEA655}"/>
              </a:ext>
            </a:extLst>
          </p:cNvPr>
          <p:cNvSpPr txBox="1"/>
          <p:nvPr/>
        </p:nvSpPr>
        <p:spPr>
          <a:xfrm>
            <a:off x="5513103" y="1201275"/>
            <a:ext cx="4461106" cy="297517"/>
          </a:xfrm>
          <a:prstGeom prst="rect">
            <a:avLst/>
          </a:prstGeom>
          <a:noFill/>
        </p:spPr>
        <p:txBody>
          <a:bodyPr wrap="square">
            <a:spAutoFit/>
          </a:bodyPr>
          <a:lstStyle/>
          <a:p>
            <a:pPr algn="ctr">
              <a:lnSpc>
                <a:spcPts val="1600"/>
              </a:lnSpc>
            </a:pPr>
            <a:r>
              <a:rPr lang="ja-JP" altLang="en-US" sz="1600" b="1">
                <a:solidFill>
                  <a:schemeClr val="bg1"/>
                </a:solidFill>
                <a:latin typeface="BIZ UDゴシック" panose="020B0400000000000000" pitchFamily="49" charset="-128"/>
                <a:ea typeface="BIZ UDゴシック" panose="020B0400000000000000" pitchFamily="49" charset="-128"/>
              </a:rPr>
              <a:t>カーボンフットプリントとの連携</a:t>
            </a:r>
          </a:p>
        </p:txBody>
      </p:sp>
      <p:sp>
        <p:nvSpPr>
          <p:cNvPr id="47" name="コンテンツ プレースホルダー 2">
            <a:extLst>
              <a:ext uri="{FF2B5EF4-FFF2-40B4-BE49-F238E27FC236}">
                <a16:creationId xmlns:a16="http://schemas.microsoft.com/office/drawing/2014/main" id="{F0BCA958-4FAF-47D1-AEAA-FD96AC1C6ED5}"/>
              </a:ext>
            </a:extLst>
          </p:cNvPr>
          <p:cNvSpPr txBox="1">
            <a:spLocks/>
          </p:cNvSpPr>
          <p:nvPr/>
        </p:nvSpPr>
        <p:spPr>
          <a:xfrm>
            <a:off x="5410379" y="1620441"/>
            <a:ext cx="4481878" cy="2156668"/>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1400"/>
              <a:t>　大阪府では、大阪産農産物を対象に、生産と流通段階で排出される温室効果ガスを二酸化炭素に換算し、</a:t>
            </a:r>
            <a:r>
              <a:rPr lang="en-US" altLang="ja-JP" sz="1400"/>
              <a:t>CO2</a:t>
            </a:r>
            <a:r>
              <a:rPr lang="ja-JP" altLang="en-US" sz="1400"/>
              <a:t>削減率として表示する取組み（カーボンフットプリント）の普及に取り組んでいます。</a:t>
            </a:r>
            <a:endParaRPr lang="en-US" altLang="ja-JP" sz="1400"/>
          </a:p>
          <a:p>
            <a:pPr>
              <a:lnSpc>
                <a:spcPts val="2000"/>
              </a:lnSpc>
              <a:spcBef>
                <a:spcPts val="0"/>
              </a:spcBef>
            </a:pPr>
            <a:r>
              <a:rPr lang="ja-JP" altLang="en-US" sz="1400"/>
              <a:t>　今後、脱炭素ポイントとカーボンフットプリントを併せて実施するような事業者を増やして、更なる消費者の脱炭素に向けた意識改革・行動変容の促進を図っていきます。</a:t>
            </a:r>
            <a:endParaRPr lang="en-US" altLang="ja-JP" sz="1400"/>
          </a:p>
        </p:txBody>
      </p:sp>
      <p:sp>
        <p:nvSpPr>
          <p:cNvPr id="17" name="テキスト ボックス 16">
            <a:extLst>
              <a:ext uri="{FF2B5EF4-FFF2-40B4-BE49-F238E27FC236}">
                <a16:creationId xmlns:a16="http://schemas.microsoft.com/office/drawing/2014/main" id="{909B7986-3522-4EB9-9AD9-E86A604692F2}"/>
              </a:ext>
            </a:extLst>
          </p:cNvPr>
          <p:cNvSpPr txBox="1"/>
          <p:nvPr/>
        </p:nvSpPr>
        <p:spPr>
          <a:xfrm>
            <a:off x="5593440" y="5914181"/>
            <a:ext cx="4176000" cy="1231106"/>
          </a:xfrm>
          <a:prstGeom prst="rect">
            <a:avLst/>
          </a:prstGeom>
          <a:solidFill>
            <a:srgbClr val="D5EFFB"/>
          </a:solidFill>
        </p:spPr>
        <p:txBody>
          <a:bodyPr wrap="square" lIns="72000" rIns="36000">
            <a:spAutoFit/>
          </a:bodyPr>
          <a:lstStyle/>
          <a:p>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大阪産農産物の</a:t>
            </a:r>
            <a: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t>23</a:t>
            </a: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品目で算定が可能となります。</a:t>
            </a:r>
            <a:b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1050">
                <a:solidFill>
                  <a:schemeClr val="tx1">
                    <a:lumMod val="75000"/>
                    <a:lumOff val="25000"/>
                  </a:schemeClr>
                </a:solidFill>
                <a:latin typeface="BIZ UDゴシック" panose="020B0400000000000000" pitchFamily="49" charset="-128"/>
                <a:ea typeface="BIZ UDゴシック" panose="020B0400000000000000" pitchFamily="49" charset="-128"/>
              </a:rPr>
              <a:t>　　　　　　　　　　　　　　　　　（令和５年</a:t>
            </a:r>
            <a:r>
              <a:rPr lang="en-US" altLang="ja-JP" sz="1050">
                <a:solidFill>
                  <a:schemeClr val="tx1">
                    <a:lumMod val="75000"/>
                    <a:lumOff val="25000"/>
                  </a:schemeClr>
                </a:solidFill>
                <a:latin typeface="BIZ UDゴシック" panose="020B0400000000000000" pitchFamily="49" charset="-128"/>
                <a:ea typeface="BIZ UDゴシック" panose="020B0400000000000000" pitchFamily="49" charset="-128"/>
              </a:rPr>
              <a:t>12</a:t>
            </a:r>
            <a:r>
              <a:rPr lang="ja-JP" altLang="en-US" sz="1050">
                <a:solidFill>
                  <a:schemeClr val="tx1">
                    <a:lumMod val="75000"/>
                    <a:lumOff val="25000"/>
                  </a:schemeClr>
                </a:solidFill>
                <a:latin typeface="BIZ UDゴシック" panose="020B0400000000000000" pitchFamily="49" charset="-128"/>
                <a:ea typeface="BIZ UDゴシック" panose="020B0400000000000000" pitchFamily="49" charset="-128"/>
              </a:rPr>
              <a:t>月時点）</a:t>
            </a:r>
          </a:p>
          <a:p>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算定を希望される方は、以下の連絡先までご相談ください。</a:t>
            </a:r>
            <a:endPar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spcBef>
                <a:spcPts val="600"/>
              </a:spcBef>
            </a:pPr>
            <a:r>
              <a:rPr lang="ja-JP" altLang="en-US" sz="1100">
                <a:solidFill>
                  <a:schemeClr val="tx1">
                    <a:lumMod val="75000"/>
                    <a:lumOff val="25000"/>
                  </a:schemeClr>
                </a:solidFill>
                <a:latin typeface="BIZ UDゴシック" panose="020B0400000000000000" pitchFamily="49" charset="-128"/>
                <a:ea typeface="BIZ UDゴシック" panose="020B0400000000000000" pitchFamily="49" charset="-128"/>
              </a:rPr>
              <a:t>＜連絡先＞大阪府環境農林水産部　脱炭素･エネルギー政策課　</a:t>
            </a:r>
            <a:br>
              <a:rPr lang="en-US" altLang="ja-JP" sz="110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1100">
                <a:solidFill>
                  <a:schemeClr val="tx1">
                    <a:lumMod val="75000"/>
                    <a:lumOff val="25000"/>
                  </a:schemeClr>
                </a:solidFill>
                <a:latin typeface="BIZ UDゴシック" panose="020B0400000000000000" pitchFamily="49" charset="-128"/>
                <a:ea typeface="BIZ UDゴシック" panose="020B0400000000000000" pitchFamily="49" charset="-128"/>
              </a:rPr>
              <a:t>　　　　　気候変動緩和・適応策推進グループ</a:t>
            </a:r>
          </a:p>
          <a:p>
            <a:r>
              <a:rPr lang="ja-JP" altLang="en-US" sz="1100">
                <a:solidFill>
                  <a:schemeClr val="tx1">
                    <a:lumMod val="75000"/>
                    <a:lumOff val="25000"/>
                  </a:schemeClr>
                </a:solidFill>
                <a:latin typeface="BIZ UDゴシック" panose="020B0400000000000000" pitchFamily="49" charset="-128"/>
                <a:ea typeface="BIZ UDゴシック" panose="020B0400000000000000" pitchFamily="49" charset="-128"/>
              </a:rPr>
              <a:t>　　　　　電話</a:t>
            </a:r>
            <a:r>
              <a:rPr lang="en-US" altLang="ja-JP" sz="1100">
                <a:solidFill>
                  <a:schemeClr val="tx1">
                    <a:lumMod val="75000"/>
                    <a:lumOff val="25000"/>
                  </a:schemeClr>
                </a:solidFill>
                <a:latin typeface="BIZ UDゴシック" panose="020B0400000000000000" pitchFamily="49" charset="-128"/>
                <a:ea typeface="BIZ UDゴシック" panose="020B0400000000000000" pitchFamily="49" charset="-128"/>
              </a:rPr>
              <a:t>:06-6210-9553</a:t>
            </a:r>
            <a:r>
              <a:rPr lang="ja-JP" altLang="en-US" sz="1100">
                <a:solidFill>
                  <a:schemeClr val="tx1">
                    <a:lumMod val="75000"/>
                    <a:lumOff val="25000"/>
                  </a:schemeClr>
                </a:solidFill>
                <a:latin typeface="BIZ UDゴシック" panose="020B0400000000000000" pitchFamily="49" charset="-128"/>
                <a:ea typeface="BIZ UDゴシック" panose="020B0400000000000000" pitchFamily="49" charset="-128"/>
              </a:rPr>
              <a:t>　</a:t>
            </a:r>
            <a:r>
              <a:rPr lang="en-US" altLang="ja-JP" sz="1100">
                <a:solidFill>
                  <a:schemeClr val="tx1">
                    <a:lumMod val="75000"/>
                    <a:lumOff val="25000"/>
                  </a:schemeClr>
                </a:solidFill>
                <a:latin typeface="BIZ UDゴシック" panose="020B0400000000000000" pitchFamily="49" charset="-128"/>
                <a:ea typeface="BIZ UDゴシック" panose="020B0400000000000000" pitchFamily="49" charset="-128"/>
              </a:rPr>
              <a:t>fax:06-6210-9259</a:t>
            </a:r>
          </a:p>
        </p:txBody>
      </p:sp>
      <p:pic>
        <p:nvPicPr>
          <p:cNvPr id="18" name="図 17">
            <a:extLst>
              <a:ext uri="{FF2B5EF4-FFF2-40B4-BE49-F238E27FC236}">
                <a16:creationId xmlns:a16="http://schemas.microsoft.com/office/drawing/2014/main" id="{64F096B7-017A-4BBD-A558-41C908CA9A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6547390" y="3820534"/>
            <a:ext cx="1896644" cy="1696381"/>
          </a:xfrm>
          <a:prstGeom prst="rect">
            <a:avLst/>
          </a:prstGeom>
        </p:spPr>
      </p:pic>
      <p:sp>
        <p:nvSpPr>
          <p:cNvPr id="19" name="テキスト ボックス 18">
            <a:extLst>
              <a:ext uri="{FF2B5EF4-FFF2-40B4-BE49-F238E27FC236}">
                <a16:creationId xmlns:a16="http://schemas.microsoft.com/office/drawing/2014/main" id="{EC15216A-541F-4DEF-BF06-E7247A6E5B60}"/>
              </a:ext>
            </a:extLst>
          </p:cNvPr>
          <p:cNvSpPr txBox="1"/>
          <p:nvPr/>
        </p:nvSpPr>
        <p:spPr>
          <a:xfrm>
            <a:off x="6391468" y="5623521"/>
            <a:ext cx="2104608" cy="264001"/>
          </a:xfrm>
          <a:prstGeom prst="rect">
            <a:avLst/>
          </a:prstGeom>
          <a:noFill/>
        </p:spPr>
        <p:txBody>
          <a:bodyPr wrap="square">
            <a:spAutoFit/>
          </a:bodyPr>
          <a:lstStyle/>
          <a:p>
            <a:pPr algn="ctr">
              <a:lnSpc>
                <a:spcPts val="1600"/>
              </a:lnSpc>
            </a:pPr>
            <a:r>
              <a:rPr lang="en-US" altLang="ja-JP" sz="105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050">
                <a:solidFill>
                  <a:schemeClr val="tx1">
                    <a:lumMod val="75000"/>
                    <a:lumOff val="25000"/>
                  </a:schemeClr>
                </a:solidFill>
                <a:latin typeface="BIZ UDゴシック" panose="020B0400000000000000" pitchFamily="49" charset="-128"/>
                <a:ea typeface="BIZ UDゴシック" panose="020B0400000000000000" pitchFamily="49" charset="-128"/>
              </a:rPr>
              <a:t>株</a:t>
            </a:r>
            <a:r>
              <a:rPr lang="en-US" altLang="ja-JP" sz="105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050">
                <a:solidFill>
                  <a:schemeClr val="tx1">
                    <a:lumMod val="75000"/>
                    <a:lumOff val="25000"/>
                  </a:schemeClr>
                </a:solidFill>
                <a:latin typeface="BIZ UDゴシック" panose="020B0400000000000000" pitchFamily="49" charset="-128"/>
                <a:ea typeface="BIZ UDゴシック" panose="020B0400000000000000" pitchFamily="49" charset="-128"/>
              </a:rPr>
              <a:t>サンプラザの取組み事例</a:t>
            </a:r>
          </a:p>
        </p:txBody>
      </p:sp>
      <p:sp>
        <p:nvSpPr>
          <p:cNvPr id="20" name="正方形/長方形 19">
            <a:extLst>
              <a:ext uri="{FF2B5EF4-FFF2-40B4-BE49-F238E27FC236}">
                <a16:creationId xmlns:a16="http://schemas.microsoft.com/office/drawing/2014/main" id="{12B23A9C-A68D-4F26-93C1-BD084FDF79BD}"/>
              </a:ext>
            </a:extLst>
          </p:cNvPr>
          <p:cNvSpPr/>
          <p:nvPr/>
        </p:nvSpPr>
        <p:spPr>
          <a:xfrm>
            <a:off x="7236427" y="3898930"/>
            <a:ext cx="1107476" cy="974878"/>
          </a:xfrm>
          <a:prstGeom prst="rect">
            <a:avLst/>
          </a:prstGeom>
          <a:noFill/>
          <a:ln w="381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742727A-2EE3-42AA-A392-DE561EAFD9EA}"/>
              </a:ext>
            </a:extLst>
          </p:cNvPr>
          <p:cNvSpPr txBox="1"/>
          <p:nvPr/>
        </p:nvSpPr>
        <p:spPr>
          <a:xfrm>
            <a:off x="8496076" y="3773566"/>
            <a:ext cx="1332000" cy="678776"/>
          </a:xfrm>
          <a:prstGeom prst="rect">
            <a:avLst/>
          </a:prstGeom>
          <a:solidFill>
            <a:srgbClr val="FFFFCC"/>
          </a:solidFill>
          <a:ln w="12700">
            <a:solidFill>
              <a:srgbClr val="FFFF00"/>
            </a:solidFill>
            <a:prstDash val="solid"/>
          </a:ln>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カーボンフットプリントの説明とラベル表示</a:t>
            </a:r>
          </a:p>
        </p:txBody>
      </p:sp>
      <p:sp>
        <p:nvSpPr>
          <p:cNvPr id="22" name="テキスト ボックス 21">
            <a:extLst>
              <a:ext uri="{FF2B5EF4-FFF2-40B4-BE49-F238E27FC236}">
                <a16:creationId xmlns:a16="http://schemas.microsoft.com/office/drawing/2014/main" id="{57B80007-8129-433B-8E2C-BBE35F5D5BA8}"/>
              </a:ext>
            </a:extLst>
          </p:cNvPr>
          <p:cNvSpPr txBox="1"/>
          <p:nvPr/>
        </p:nvSpPr>
        <p:spPr>
          <a:xfrm>
            <a:off x="5435649" y="4201380"/>
            <a:ext cx="1144755" cy="678776"/>
          </a:xfrm>
          <a:prstGeom prst="rect">
            <a:avLst/>
          </a:prstGeom>
          <a:solidFill>
            <a:srgbClr val="FFFFCC"/>
          </a:solidFill>
          <a:ln w="12700">
            <a:solidFill>
              <a:srgbClr val="FFFF00"/>
            </a:solidFill>
            <a:prstDash val="solid"/>
          </a:ln>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脱炭素ポイントのロゴマークを表示</a:t>
            </a:r>
          </a:p>
        </p:txBody>
      </p:sp>
      <p:sp>
        <p:nvSpPr>
          <p:cNvPr id="23" name="テキスト ボックス 22">
            <a:extLst>
              <a:ext uri="{FF2B5EF4-FFF2-40B4-BE49-F238E27FC236}">
                <a16:creationId xmlns:a16="http://schemas.microsoft.com/office/drawing/2014/main" id="{68BDFAAD-F7CF-432D-B645-6A1857B93788}"/>
              </a:ext>
            </a:extLst>
          </p:cNvPr>
          <p:cNvSpPr txBox="1"/>
          <p:nvPr/>
        </p:nvSpPr>
        <p:spPr>
          <a:xfrm>
            <a:off x="8449128" y="4975082"/>
            <a:ext cx="1332000" cy="504000"/>
          </a:xfrm>
          <a:prstGeom prst="rect">
            <a:avLst/>
          </a:prstGeom>
          <a:solidFill>
            <a:srgbClr val="FFFFCC"/>
          </a:solidFill>
          <a:ln w="12700">
            <a:solidFill>
              <a:srgbClr val="FFFF00"/>
            </a:solidFill>
            <a:prstDash val="solid"/>
          </a:ln>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商品</a:t>
            </a:r>
            <a: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t>POP</a:t>
            </a: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にポイント付与数を記載</a:t>
            </a:r>
          </a:p>
        </p:txBody>
      </p:sp>
      <p:cxnSp>
        <p:nvCxnSpPr>
          <p:cNvPr id="26" name="直線コネクタ 25">
            <a:extLst>
              <a:ext uri="{FF2B5EF4-FFF2-40B4-BE49-F238E27FC236}">
                <a16:creationId xmlns:a16="http://schemas.microsoft.com/office/drawing/2014/main" id="{0AC7A337-57DD-44E2-9FEA-1F7319EC6715}"/>
              </a:ext>
            </a:extLst>
          </p:cNvPr>
          <p:cNvCxnSpPr>
            <a:cxnSpLocks/>
          </p:cNvCxnSpPr>
          <p:nvPr/>
        </p:nvCxnSpPr>
        <p:spPr>
          <a:xfrm flipV="1">
            <a:off x="8326891" y="4067781"/>
            <a:ext cx="221420" cy="18845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DDDEFEA8-0846-4FEF-A93B-AE3CC530F86E}"/>
              </a:ext>
            </a:extLst>
          </p:cNvPr>
          <p:cNvSpPr/>
          <p:nvPr/>
        </p:nvSpPr>
        <p:spPr>
          <a:xfrm>
            <a:off x="7580231" y="5164946"/>
            <a:ext cx="505532" cy="329759"/>
          </a:xfrm>
          <a:prstGeom prst="rect">
            <a:avLst/>
          </a:prstGeom>
          <a:noFill/>
          <a:ln w="381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5A2F0EC5-3E01-4661-9840-F84AB9C17DB4}"/>
              </a:ext>
            </a:extLst>
          </p:cNvPr>
          <p:cNvCxnSpPr>
            <a:cxnSpLocks/>
            <a:stCxn id="29" idx="3"/>
            <a:endCxn id="23" idx="1"/>
          </p:cNvCxnSpPr>
          <p:nvPr/>
        </p:nvCxnSpPr>
        <p:spPr>
          <a:xfrm flipV="1">
            <a:off x="8085763" y="5227082"/>
            <a:ext cx="363365" cy="1027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58B39C0C-B13B-4F16-8592-676B3D3FAAAF}"/>
              </a:ext>
            </a:extLst>
          </p:cNvPr>
          <p:cNvSpPr/>
          <p:nvPr/>
        </p:nvSpPr>
        <p:spPr>
          <a:xfrm>
            <a:off x="6854133" y="4975080"/>
            <a:ext cx="353967" cy="252002"/>
          </a:xfrm>
          <a:prstGeom prst="rect">
            <a:avLst/>
          </a:prstGeom>
          <a:noFill/>
          <a:ln w="381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C89C423E-9DEB-479D-9A69-FAF1F2A7A2DD}"/>
              </a:ext>
            </a:extLst>
          </p:cNvPr>
          <p:cNvCxnSpPr>
            <a:cxnSpLocks/>
            <a:stCxn id="32" idx="0"/>
          </p:cNvCxnSpPr>
          <p:nvPr/>
        </p:nvCxnSpPr>
        <p:spPr>
          <a:xfrm flipH="1" flipV="1">
            <a:off x="6626785" y="4525658"/>
            <a:ext cx="404332" cy="44942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2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5E4593-87FE-F950-D22F-E5515BC7D2EE}"/>
              </a:ext>
            </a:extLst>
          </p:cNvPr>
          <p:cNvSpPr txBox="1"/>
          <p:nvPr/>
        </p:nvSpPr>
        <p:spPr>
          <a:xfrm>
            <a:off x="883421" y="2469403"/>
            <a:ext cx="8865064" cy="1782091"/>
          </a:xfrm>
          <a:prstGeom prst="rect">
            <a:avLst/>
          </a:prstGeom>
          <a:noFill/>
        </p:spPr>
        <p:txBody>
          <a:bodyPr wrap="square">
            <a:spAutoFit/>
          </a:bodyPr>
          <a:lstStyle/>
          <a:p>
            <a:pPr algn="ctr">
              <a:lnSpc>
                <a:spcPct val="150000"/>
              </a:lnSpc>
            </a:pPr>
            <a:r>
              <a:rPr lang="ja-JP" altLang="en-US" sz="4000" b="1" kern="100">
                <a:effectLst/>
                <a:latin typeface="BIZ UDゴシック" panose="020B0400000000000000" pitchFamily="49" charset="-128"/>
                <a:ea typeface="BIZ UDゴシック" panose="020B0400000000000000" pitchFamily="49" charset="-128"/>
              </a:rPr>
              <a:t>第１部</a:t>
            </a:r>
            <a:endParaRPr lang="en-US" altLang="ja-JP" sz="4000" b="1" kern="10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a:effectLst/>
                <a:latin typeface="BIZ UDゴシック" panose="020B0400000000000000" pitchFamily="49" charset="-128"/>
                <a:ea typeface="BIZ UDゴシック" panose="020B0400000000000000" pitchFamily="49" charset="-128"/>
              </a:rPr>
              <a:t>脱炭素ポイントのすすめ</a:t>
            </a:r>
          </a:p>
        </p:txBody>
      </p:sp>
      <p:sp>
        <p:nvSpPr>
          <p:cNvPr id="4" name="スライド番号プレースホルダー 5">
            <a:extLst>
              <a:ext uri="{FF2B5EF4-FFF2-40B4-BE49-F238E27FC236}">
                <a16:creationId xmlns:a16="http://schemas.microsoft.com/office/drawing/2014/main" id="{1A4F0393-DEB1-74D8-8426-0D1CB26FF16D}"/>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3</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31844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(1) </a:t>
            </a:r>
            <a:r>
              <a:rPr lang="ja-JP" altLang="en-US"/>
              <a:t>求められる脱炭素型ライフスタイルへの変革</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550268" y="1118683"/>
            <a:ext cx="9332224" cy="2569740"/>
          </a:xfrm>
        </p:spPr>
        <p:txBody>
          <a:bodyPr>
            <a:noAutofit/>
          </a:bodyPr>
          <a:lstStyle/>
          <a:p>
            <a:pPr algn="just">
              <a:lnSpc>
                <a:spcPts val="2000"/>
              </a:lnSpc>
              <a:spcBef>
                <a:spcPts val="0"/>
              </a:spcBef>
            </a:pPr>
            <a:r>
              <a:rPr lang="ja-JP" altLang="en-US" sz="1400"/>
              <a:t>　世界各地において、記録的な猛暑や頻発する豪雨災害といった気候変動による影響が顕在化し、脱炭素・カーボンニュートラルの実現が不可欠となる中、世界中で取組が進められています。</a:t>
            </a:r>
            <a:endParaRPr lang="en-US" altLang="ja-JP" sz="1400"/>
          </a:p>
          <a:p>
            <a:pPr algn="just">
              <a:lnSpc>
                <a:spcPts val="2000"/>
              </a:lnSpc>
              <a:spcBef>
                <a:spcPts val="0"/>
              </a:spcBef>
            </a:pPr>
            <a:r>
              <a:rPr lang="ja-JP" altLang="en-US" sz="1400"/>
              <a:t>　衣食住や余暇の過ごし方など私たちのライフスタイルを支えるすべての商品やサービスは、エネルギーや資源を使って製造・提供され、その過程で地球温暖化の原因となる</a:t>
            </a:r>
            <a:r>
              <a:rPr lang="en-US" altLang="ja-JP" sz="1400"/>
              <a:t>CO</a:t>
            </a:r>
            <a:r>
              <a:rPr lang="en-US" altLang="ja-JP" sz="1400" baseline="-25000"/>
              <a:t>2</a:t>
            </a:r>
            <a:r>
              <a:rPr lang="ja-JP" altLang="en-US" sz="1400"/>
              <a:t>を排出しています。そのため、人々が商品やサービスの選び方を変えていくことが、</a:t>
            </a:r>
            <a:r>
              <a:rPr lang="en-US" altLang="ja-JP" sz="1400"/>
              <a:t>CO</a:t>
            </a:r>
            <a:r>
              <a:rPr lang="en-US" altLang="ja-JP" sz="1400" baseline="-25000"/>
              <a:t>2</a:t>
            </a:r>
            <a:r>
              <a:rPr lang="ja-JP" altLang="en-US" sz="1400"/>
              <a:t>排出量の削減につながります。</a:t>
            </a:r>
            <a:endParaRPr lang="en-US" altLang="ja-JP" sz="1400"/>
          </a:p>
          <a:p>
            <a:pPr algn="just">
              <a:lnSpc>
                <a:spcPts val="2000"/>
              </a:lnSpc>
              <a:spcBef>
                <a:spcPts val="0"/>
              </a:spcBef>
            </a:pPr>
            <a:r>
              <a:rPr lang="ja-JP" altLang="en-US" sz="1400"/>
              <a:t>　例えば、地産地消を意識して食材を選ぶこと、リユースの服や省エネ性能が高い家電製品を買うこと、自家用車から鉄道に移動手段を変えること等々。府民、事業者などあらゆる主体が一体となり、日常的な消費行動を脱炭素型に変えていくことが極めて重要です。</a:t>
            </a:r>
            <a:endParaRPr lang="en-US" altLang="ja-JP" sz="1400"/>
          </a:p>
          <a:p>
            <a:pPr algn="just">
              <a:lnSpc>
                <a:spcPts val="2000"/>
              </a:lnSpc>
              <a:spcBef>
                <a:spcPts val="0"/>
              </a:spcBef>
            </a:pPr>
            <a:r>
              <a:rPr lang="ja-JP" altLang="en-US" sz="1400" b="0" i="0">
                <a:effectLst/>
                <a:latin typeface="Open Sans" panose="020B0606030504020204" pitchFamily="34" charset="0"/>
              </a:rPr>
              <a:t>　社会全体での「脱炭素型ライフスタイル」への変革に向けて、企業にはそれを後押し・貢献することが期待されて</a:t>
            </a:r>
            <a:r>
              <a:rPr lang="ja-JP" altLang="en-US" sz="1400"/>
              <a:t>います。</a:t>
            </a:r>
            <a:endParaRPr lang="en-US" altLang="ja-JP" sz="1400"/>
          </a:p>
        </p:txBody>
      </p:sp>
      <p:grpSp>
        <p:nvGrpSpPr>
          <p:cNvPr id="14" name="グループ化 13">
            <a:extLst>
              <a:ext uri="{FF2B5EF4-FFF2-40B4-BE49-F238E27FC236}">
                <a16:creationId xmlns:a16="http://schemas.microsoft.com/office/drawing/2014/main" id="{80F1CF83-D91C-1CE0-9AAF-C835A0435303}"/>
              </a:ext>
            </a:extLst>
          </p:cNvPr>
          <p:cNvGrpSpPr/>
          <p:nvPr/>
        </p:nvGrpSpPr>
        <p:grpSpPr>
          <a:xfrm>
            <a:off x="2470498" y="3688423"/>
            <a:ext cx="5491763" cy="3871252"/>
            <a:chOff x="4934664" y="3506686"/>
            <a:chExt cx="4933236" cy="3741422"/>
          </a:xfrm>
        </p:grpSpPr>
        <p:pic>
          <p:nvPicPr>
            <p:cNvPr id="1028" name="Picture 4" descr="2030年の絵姿">
              <a:extLst>
                <a:ext uri="{FF2B5EF4-FFF2-40B4-BE49-F238E27FC236}">
                  <a16:creationId xmlns:a16="http://schemas.microsoft.com/office/drawing/2014/main" id="{938C1D28-4BEA-D5EB-51E7-565B17EFB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664" y="3506686"/>
              <a:ext cx="4933236" cy="350787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D501ADB2-212D-1886-5162-E6E43FE14378}"/>
                </a:ext>
              </a:extLst>
            </p:cNvPr>
            <p:cNvSpPr txBox="1"/>
            <p:nvPr/>
          </p:nvSpPr>
          <p:spPr>
            <a:xfrm>
              <a:off x="7258050" y="7001887"/>
              <a:ext cx="2609850" cy="246221"/>
            </a:xfrm>
            <a:prstGeom prst="rect">
              <a:avLst/>
            </a:prstGeom>
            <a:noFill/>
          </p:spPr>
          <p:txBody>
            <a:bodyPr wrap="square">
              <a:spAutoFit/>
            </a:bodyPr>
            <a:lstStyle/>
            <a:p>
              <a:pPr algn="r"/>
              <a:r>
                <a:rPr lang="ja-JP" altLang="en-US" sz="1000">
                  <a:latin typeface="BIZ UDゴシック" panose="020B0400000000000000" pitchFamily="49" charset="-128"/>
                  <a:ea typeface="BIZ UDゴシック" panose="020B0400000000000000" pitchFamily="49" charset="-128"/>
                </a:rPr>
                <a:t>資料：環境省資料</a:t>
              </a:r>
            </a:p>
          </p:txBody>
        </p:sp>
      </p:grpSp>
      <p:sp>
        <p:nvSpPr>
          <p:cNvPr id="4" name="スライド番号プレースホルダー 5">
            <a:extLst>
              <a:ext uri="{FF2B5EF4-FFF2-40B4-BE49-F238E27FC236}">
                <a16:creationId xmlns:a16="http://schemas.microsoft.com/office/drawing/2014/main" id="{2EAF619D-8239-01C3-83F0-F5ED8CA91DE3}"/>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4</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312587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(2)</a:t>
            </a:r>
            <a:r>
              <a:rPr lang="ja-JP" altLang="en-US"/>
              <a:t> 脱炭素ポイントとは</a:t>
            </a:r>
            <a:endParaRPr lang="ja-JP" altLang="en-US">
              <a:solidFill>
                <a:srgbClr val="FF0000"/>
              </a:solidFill>
              <a:highlight>
                <a:srgbClr val="FFFF00"/>
              </a:highlight>
            </a:endParaRP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387206" y="1091230"/>
            <a:ext cx="9658348" cy="3192902"/>
          </a:xfrm>
        </p:spPr>
        <p:txBody>
          <a:bodyPr>
            <a:noAutofit/>
          </a:bodyPr>
          <a:lstStyle/>
          <a:p>
            <a:pPr algn="just">
              <a:lnSpc>
                <a:spcPts val="2000"/>
              </a:lnSpc>
              <a:spcBef>
                <a:spcPts val="0"/>
              </a:spcBef>
            </a:pPr>
            <a:r>
              <a:rPr lang="ja-JP" altLang="en-US" sz="1400">
                <a:latin typeface="Open Sans" panose="020B0606030504020204" pitchFamily="34" charset="0"/>
              </a:rPr>
              <a:t>　</a:t>
            </a:r>
            <a:r>
              <a:rPr lang="ja-JP" altLang="en-US" sz="1400"/>
              <a:t>脱炭素ポイントとは、通常商品等と比較して</a:t>
            </a:r>
            <a:r>
              <a:rPr lang="en-US" altLang="ja-JP" sz="1400"/>
              <a:t>CO</a:t>
            </a:r>
            <a:r>
              <a:rPr lang="en-US" altLang="ja-JP" sz="1400" baseline="-25000"/>
              <a:t>2</a:t>
            </a:r>
            <a:r>
              <a:rPr lang="ja-JP" altLang="en-US" sz="1400"/>
              <a:t>排出量の少ない商品・サービスを購入した消費者に対して付与するポイントの総称</a:t>
            </a:r>
            <a:r>
              <a:rPr lang="en-US" altLang="ja-JP" sz="1400"/>
              <a:t>(※)</a:t>
            </a:r>
            <a:r>
              <a:rPr lang="ja-JP" altLang="en-US" sz="1400"/>
              <a:t>です。</a:t>
            </a:r>
            <a:endParaRPr lang="en-US" altLang="ja-JP" sz="1400" b="0" i="0">
              <a:effectLst/>
              <a:latin typeface="Open Sans" panose="020B0606030504020204" pitchFamily="34" charset="0"/>
            </a:endParaRPr>
          </a:p>
          <a:p>
            <a:pPr algn="just">
              <a:lnSpc>
                <a:spcPts val="2000"/>
              </a:lnSpc>
              <a:spcBef>
                <a:spcPts val="0"/>
              </a:spcBef>
            </a:pPr>
            <a:r>
              <a:rPr lang="ja-JP" altLang="en-US" sz="1400" b="0" i="0">
                <a:effectLst/>
                <a:latin typeface="Open Sans" panose="020B0606030504020204" pitchFamily="34" charset="0"/>
              </a:rPr>
              <a:t>　脱炭素型ライフスタイルへの変革に向けては</a:t>
            </a:r>
            <a:r>
              <a:rPr lang="ja-JP" altLang="en-US" sz="1400"/>
              <a:t>、それらの商品・サービスがより多くの消費者に認知され、選択・購入される必要があり、効果的な情報発信</a:t>
            </a:r>
            <a:r>
              <a:rPr lang="en-US" altLang="ja-JP" sz="1400"/>
              <a:t>(</a:t>
            </a:r>
            <a:r>
              <a:rPr lang="ja-JP" altLang="en-US" sz="1400"/>
              <a:t>気づき、ナッジ</a:t>
            </a:r>
            <a:r>
              <a:rPr lang="en-US" altLang="ja-JP" sz="1400"/>
              <a:t>)</a:t>
            </a:r>
            <a:r>
              <a:rPr lang="ja-JP" altLang="en-US" sz="1400"/>
              <a:t>と合わせた経済的インセンティブの付与</a:t>
            </a:r>
            <a:r>
              <a:rPr lang="en-US" altLang="ja-JP" sz="1400"/>
              <a:t>(</a:t>
            </a:r>
            <a:r>
              <a:rPr lang="ja-JP" altLang="en-US" sz="1400"/>
              <a:t>ポイント付与</a:t>
            </a:r>
            <a:r>
              <a:rPr lang="en-US" altLang="ja-JP" sz="1400"/>
              <a:t>)</a:t>
            </a:r>
            <a:r>
              <a:rPr lang="ja-JP" altLang="en-US" sz="1400"/>
              <a:t>も有効な手段の一つとされています。</a:t>
            </a:r>
            <a:endParaRPr lang="en-US" altLang="ja-JP" sz="1400"/>
          </a:p>
          <a:p>
            <a:pPr algn="just">
              <a:lnSpc>
                <a:spcPts val="2000"/>
              </a:lnSpc>
              <a:spcBef>
                <a:spcPts val="0"/>
              </a:spcBef>
            </a:pPr>
            <a:r>
              <a:rPr lang="ja-JP" altLang="en-US" sz="1400"/>
              <a:t>　このため、大阪府では、府民の脱炭素への意識改革・行動変容を促進するため、小売事業者等が現在運用しているポイントシステムを活用して、生産・流通・使用等のライフサイクルの各過程における</a:t>
            </a:r>
            <a:r>
              <a:rPr lang="en-US" altLang="ja-JP" sz="1400"/>
              <a:t>CO</a:t>
            </a:r>
            <a:r>
              <a:rPr lang="en-US" altLang="ja-JP" sz="1400" baseline="-25000"/>
              <a:t>2</a:t>
            </a:r>
            <a:r>
              <a:rPr lang="ja-JP" altLang="en-US" sz="1400"/>
              <a:t>排出が少ない商品やサービスを購入するといった消費行動に対して脱炭素ポイントを付与する取組みの普及を図っています。</a:t>
            </a:r>
            <a:endParaRPr lang="en-US" altLang="ja-JP" sz="1400"/>
          </a:p>
          <a:p>
            <a:pPr algn="just">
              <a:lnSpc>
                <a:spcPts val="2000"/>
              </a:lnSpc>
              <a:spcBef>
                <a:spcPts val="0"/>
              </a:spcBef>
            </a:pPr>
            <a:r>
              <a:rPr lang="ja-JP" altLang="en-US" sz="1400"/>
              <a:t>　なお、大阪府の取組みでは、事業者は自社のポイント制度を活用するため新たなシステム構築が不要であることが多く、消費者は普段から使っているポイントで利便性が高いため、脱炭素に寄与する商品選択の促進につながることが特長です。</a:t>
            </a:r>
            <a:endParaRPr lang="en-US" altLang="ja-JP" sz="1400"/>
          </a:p>
          <a:p>
            <a:pPr algn="just">
              <a:lnSpc>
                <a:spcPts val="2000"/>
              </a:lnSpc>
              <a:spcBef>
                <a:spcPts val="0"/>
              </a:spcBef>
            </a:pPr>
            <a:r>
              <a:rPr lang="ja-JP" altLang="en-US" sz="1400"/>
              <a:t>　</a:t>
            </a:r>
            <a:r>
              <a:rPr lang="en-US" altLang="ja-JP" sz="1400"/>
              <a:t>※</a:t>
            </a:r>
            <a:r>
              <a:rPr lang="ja-JP" altLang="en-US" sz="1400"/>
              <a:t>大阪府内では、「おおさか</a:t>
            </a:r>
            <a:r>
              <a:rPr lang="en-US" altLang="ja-JP" sz="1400"/>
              <a:t>CO</a:t>
            </a:r>
            <a:r>
              <a:rPr lang="en-US" altLang="ja-JP" sz="1400" baseline="-25000"/>
              <a:t>2</a:t>
            </a:r>
            <a:r>
              <a:rPr lang="en-US" altLang="ja-JP" sz="1400"/>
              <a:t>CO</a:t>
            </a:r>
            <a:r>
              <a:rPr lang="en-US" altLang="ja-JP" sz="1400" baseline="-25000"/>
              <a:t>2</a:t>
            </a:r>
            <a:r>
              <a:rPr lang="ja-JP" altLang="en-US" sz="1400"/>
              <a:t>（コツコツ）ポイント＋」という名称で展開しています。</a:t>
            </a:r>
          </a:p>
        </p:txBody>
      </p:sp>
      <p:sp>
        <p:nvSpPr>
          <p:cNvPr id="4" name="スライド番号プレースホルダー 5">
            <a:extLst>
              <a:ext uri="{FF2B5EF4-FFF2-40B4-BE49-F238E27FC236}">
                <a16:creationId xmlns:a16="http://schemas.microsoft.com/office/drawing/2014/main" id="{09DE1198-F0AC-A31E-DB63-183741EE6A16}"/>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5</a:t>
            </a:fld>
            <a:endParaRPr kumimoji="1" lang="ja-JP" altLang="en-US" b="1">
              <a:solidFill>
                <a:schemeClr val="tx1">
                  <a:lumMod val="50000"/>
                  <a:lumOff val="50000"/>
                </a:schemeClr>
              </a:solidFill>
            </a:endParaRPr>
          </a:p>
        </p:txBody>
      </p:sp>
      <p:pic>
        <p:nvPicPr>
          <p:cNvPr id="10" name="図 9">
            <a:extLst>
              <a:ext uri="{FF2B5EF4-FFF2-40B4-BE49-F238E27FC236}">
                <a16:creationId xmlns:a16="http://schemas.microsoft.com/office/drawing/2014/main" id="{F6927055-3FC5-4E9B-BA77-4310919F3EF1}"/>
              </a:ext>
            </a:extLst>
          </p:cNvPr>
          <p:cNvPicPr>
            <a:picLocks noChangeAspect="1"/>
          </p:cNvPicPr>
          <p:nvPr/>
        </p:nvPicPr>
        <p:blipFill>
          <a:blip r:embed="rId2"/>
          <a:stretch>
            <a:fillRect/>
          </a:stretch>
        </p:blipFill>
        <p:spPr>
          <a:xfrm>
            <a:off x="3124199" y="4318000"/>
            <a:ext cx="4395493" cy="3176955"/>
          </a:xfrm>
          <a:prstGeom prst="rect">
            <a:avLst/>
          </a:prstGeom>
        </p:spPr>
      </p:pic>
    </p:spTree>
    <p:extLst>
      <p:ext uri="{BB962C8B-B14F-4D97-AF65-F5344CB8AC3E}">
        <p14:creationId xmlns:p14="http://schemas.microsoft.com/office/powerpoint/2010/main" val="210433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正方形/長方形 125">
            <a:extLst>
              <a:ext uri="{FF2B5EF4-FFF2-40B4-BE49-F238E27FC236}">
                <a16:creationId xmlns:a16="http://schemas.microsoft.com/office/drawing/2014/main" id="{59835422-EDA0-4D2D-A90F-BDBE00E37A21}"/>
              </a:ext>
            </a:extLst>
          </p:cNvPr>
          <p:cNvSpPr/>
          <p:nvPr/>
        </p:nvSpPr>
        <p:spPr>
          <a:xfrm>
            <a:off x="1021433" y="3001729"/>
            <a:ext cx="8680609" cy="624378"/>
          </a:xfrm>
          <a:prstGeom prst="rect">
            <a:avLst/>
          </a:prstGeom>
          <a:ln w="19050">
            <a:solidFill>
              <a:srgbClr val="5DD5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40D6AEBC-F04D-46DC-8215-481AA99A08F1}"/>
              </a:ext>
            </a:extLst>
          </p:cNvPr>
          <p:cNvSpPr/>
          <p:nvPr/>
        </p:nvSpPr>
        <p:spPr>
          <a:xfrm>
            <a:off x="1031707" y="3896235"/>
            <a:ext cx="4187993" cy="3357318"/>
          </a:xfrm>
          <a:prstGeom prst="roundRect">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(3) </a:t>
            </a:r>
            <a:r>
              <a:rPr lang="ja-JP" altLang="en-US"/>
              <a:t>脱炭素ポイント付与に取り組むメリット</a:t>
            </a:r>
          </a:p>
        </p:txBody>
      </p:sp>
      <p:sp>
        <p:nvSpPr>
          <p:cNvPr id="5" name="スライド番号プレースホルダー 5">
            <a:extLst>
              <a:ext uri="{FF2B5EF4-FFF2-40B4-BE49-F238E27FC236}">
                <a16:creationId xmlns:a16="http://schemas.microsoft.com/office/drawing/2014/main" id="{D664ACF4-889D-E539-C699-8DC5F97C16D8}"/>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6</a:t>
            </a:fld>
            <a:endParaRPr kumimoji="1" lang="ja-JP" altLang="en-US" b="1">
              <a:solidFill>
                <a:schemeClr val="tx1">
                  <a:lumMod val="50000"/>
                  <a:lumOff val="50000"/>
                </a:schemeClr>
              </a:solidFill>
            </a:endParaRPr>
          </a:p>
        </p:txBody>
      </p:sp>
      <p:sp>
        <p:nvSpPr>
          <p:cNvPr id="90" name="四角形: 角を丸くする 89">
            <a:extLst>
              <a:ext uri="{FF2B5EF4-FFF2-40B4-BE49-F238E27FC236}">
                <a16:creationId xmlns:a16="http://schemas.microsoft.com/office/drawing/2014/main" id="{F73243C4-5EE7-45FE-AD1D-0D8C6BD94E92}"/>
              </a:ext>
            </a:extLst>
          </p:cNvPr>
          <p:cNvSpPr/>
          <p:nvPr/>
        </p:nvSpPr>
        <p:spPr>
          <a:xfrm>
            <a:off x="515517" y="2728918"/>
            <a:ext cx="1248047" cy="419543"/>
          </a:xfrm>
          <a:prstGeom prst="roundRect">
            <a:avLst>
              <a:gd name="adj" fmla="val 41631"/>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ゴシック" panose="020B0400000000000000" pitchFamily="49" charset="-128"/>
                <a:ea typeface="BIZ UDゴシック" panose="020B0400000000000000" pitchFamily="49" charset="-128"/>
              </a:rPr>
              <a:t>意義</a:t>
            </a:r>
          </a:p>
        </p:txBody>
      </p:sp>
      <p:sp>
        <p:nvSpPr>
          <p:cNvPr id="129" name="テキスト ボックス 128">
            <a:extLst>
              <a:ext uri="{FF2B5EF4-FFF2-40B4-BE49-F238E27FC236}">
                <a16:creationId xmlns:a16="http://schemas.microsoft.com/office/drawing/2014/main" id="{6ECC9101-B2B4-4F59-9B93-765F5BD26E54}"/>
              </a:ext>
            </a:extLst>
          </p:cNvPr>
          <p:cNvSpPr txBox="1"/>
          <p:nvPr/>
        </p:nvSpPr>
        <p:spPr>
          <a:xfrm>
            <a:off x="1763563" y="3095554"/>
            <a:ext cx="7669011" cy="398275"/>
          </a:xfrm>
          <a:prstGeom prst="rect">
            <a:avLst/>
          </a:prstGeom>
          <a:noFill/>
        </p:spPr>
        <p:txBody>
          <a:bodyPr wrap="square">
            <a:spAutoFit/>
          </a:bodyPr>
          <a:lstStyle/>
          <a:p>
            <a:r>
              <a:rPr lang="ja-JP" altLang="en-US" sz="2000">
                <a:latin typeface="BIZ UDゴシック" panose="020B0400000000000000" pitchFamily="49" charset="-128"/>
                <a:ea typeface="BIZ UDゴシック" panose="020B0400000000000000" pitchFamily="49" charset="-128"/>
              </a:rPr>
              <a:t>脱炭素社会の実現に向けた社会的要請に応えることができること</a:t>
            </a:r>
            <a:endParaRPr lang="en-US" altLang="ja-JP" sz="2000">
              <a:latin typeface="BIZ UDゴシック" panose="020B0400000000000000" pitchFamily="49" charset="-128"/>
              <a:ea typeface="BIZ UDゴシック" panose="020B0400000000000000" pitchFamily="49" charset="-128"/>
            </a:endParaRPr>
          </a:p>
        </p:txBody>
      </p:sp>
      <p:sp>
        <p:nvSpPr>
          <p:cNvPr id="134" name="コンテンツ プレースホルダー 2">
            <a:extLst>
              <a:ext uri="{FF2B5EF4-FFF2-40B4-BE49-F238E27FC236}">
                <a16:creationId xmlns:a16="http://schemas.microsoft.com/office/drawing/2014/main" id="{5FD11BE0-9CF5-461E-B832-80846EC09863}"/>
              </a:ext>
            </a:extLst>
          </p:cNvPr>
          <p:cNvSpPr txBox="1">
            <a:spLocks/>
          </p:cNvSpPr>
          <p:nvPr/>
        </p:nvSpPr>
        <p:spPr>
          <a:xfrm>
            <a:off x="861141" y="1123951"/>
            <a:ext cx="8840901" cy="1430245"/>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1400"/>
              <a:t>　地球温暖化による気候変動の影響は既に顕在化しており、今後さらに影響が大きくなることが予測されています。このため、「</a:t>
            </a:r>
            <a:r>
              <a:rPr lang="en-US" altLang="ja-JP" sz="1400"/>
              <a:t>2050</a:t>
            </a:r>
            <a:r>
              <a:rPr lang="ja-JP" altLang="en-US" sz="1400"/>
              <a:t>年二酸化炭素排出量実質ゼロ」を実現した社会の姿</a:t>
            </a:r>
            <a:r>
              <a:rPr lang="en-US" altLang="ja-JP" sz="1400"/>
              <a:t>(</a:t>
            </a:r>
            <a:r>
              <a:rPr lang="ja-JP" altLang="en-US" sz="1400"/>
              <a:t>将来像</a:t>
            </a:r>
            <a:r>
              <a:rPr lang="en-US" altLang="ja-JP" sz="1400"/>
              <a:t>)</a:t>
            </a:r>
            <a:r>
              <a:rPr lang="ja-JP" altLang="en-US" sz="1400"/>
              <a:t>を共有し、あらゆる主体が一体となって気候変動対策に取り組む必要があります。</a:t>
            </a:r>
            <a:endParaRPr lang="en-US" altLang="ja-JP" sz="1400"/>
          </a:p>
          <a:p>
            <a:pPr>
              <a:lnSpc>
                <a:spcPts val="2000"/>
              </a:lnSpc>
              <a:spcBef>
                <a:spcPts val="0"/>
              </a:spcBef>
            </a:pPr>
            <a:r>
              <a:rPr lang="ja-JP" altLang="en-US" sz="1400"/>
              <a:t>　企業として、脱炭素ポイント付与に取組むことは、脱炭素社会の実現に向けた社会的要請に応えることができるとともに、企業の</a:t>
            </a:r>
            <a:r>
              <a:rPr lang="en-US" altLang="ja-JP" sz="1400"/>
              <a:t>CSR</a:t>
            </a:r>
            <a:r>
              <a:rPr lang="ja-JP" altLang="en-US" sz="1400"/>
              <a:t>活動と営業活動において、メリットが存在します。次ページ以降で説明します。</a:t>
            </a:r>
            <a:endParaRPr lang="en-US" altLang="ja-JP" sz="1400"/>
          </a:p>
        </p:txBody>
      </p:sp>
      <p:pic>
        <p:nvPicPr>
          <p:cNvPr id="147" name="図 146" descr="アイコン&#10;&#10;自動的に生成された説明">
            <a:extLst>
              <a:ext uri="{FF2B5EF4-FFF2-40B4-BE49-F238E27FC236}">
                <a16:creationId xmlns:a16="http://schemas.microsoft.com/office/drawing/2014/main" id="{6FBE72DB-D9B0-498D-A86A-30AD5E252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734" y="4611060"/>
            <a:ext cx="1034594" cy="1284265"/>
          </a:xfrm>
          <a:prstGeom prst="rect">
            <a:avLst/>
          </a:prstGeom>
        </p:spPr>
      </p:pic>
      <p:pic>
        <p:nvPicPr>
          <p:cNvPr id="148" name="Picture 4">
            <a:extLst>
              <a:ext uri="{FF2B5EF4-FFF2-40B4-BE49-F238E27FC236}">
                <a16:creationId xmlns:a16="http://schemas.microsoft.com/office/drawing/2014/main" id="{3EB7F4F2-C245-4600-BE1C-F9F59EA4399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3503" y="4882714"/>
            <a:ext cx="669383" cy="465591"/>
          </a:xfrm>
          <a:prstGeom prst="rect">
            <a:avLst/>
          </a:prstGeom>
          <a:noFill/>
          <a:extLst>
            <a:ext uri="{909E8E84-426E-40DD-AFC4-6F175D3DCCD1}">
              <a14:hiddenFill xmlns:a14="http://schemas.microsoft.com/office/drawing/2010/main">
                <a:solidFill>
                  <a:srgbClr val="FFFFFF"/>
                </a:solidFill>
              </a14:hiddenFill>
            </a:ext>
          </a:extLst>
        </p:spPr>
      </p:pic>
      <p:pic>
        <p:nvPicPr>
          <p:cNvPr id="149" name="図 148">
            <a:extLst>
              <a:ext uri="{FF2B5EF4-FFF2-40B4-BE49-F238E27FC236}">
                <a16:creationId xmlns:a16="http://schemas.microsoft.com/office/drawing/2014/main" id="{26152FAC-BB4B-491F-BE2E-129F163C53F7}"/>
              </a:ext>
            </a:extLst>
          </p:cNvPr>
          <p:cNvPicPr>
            <a:picLocks noChangeAspect="1"/>
          </p:cNvPicPr>
          <p:nvPr/>
        </p:nvPicPr>
        <p:blipFill>
          <a:blip r:embed="rId4"/>
          <a:stretch>
            <a:fillRect/>
          </a:stretch>
        </p:blipFill>
        <p:spPr>
          <a:xfrm>
            <a:off x="6735436" y="4516570"/>
            <a:ext cx="1613835" cy="1266241"/>
          </a:xfrm>
          <a:prstGeom prst="rect">
            <a:avLst/>
          </a:prstGeom>
        </p:spPr>
      </p:pic>
      <p:sp>
        <p:nvSpPr>
          <p:cNvPr id="21" name="テキスト ボックス 20">
            <a:extLst>
              <a:ext uri="{FF2B5EF4-FFF2-40B4-BE49-F238E27FC236}">
                <a16:creationId xmlns:a16="http://schemas.microsoft.com/office/drawing/2014/main" id="{311AE25F-1CB9-47CE-AFC7-1214315FA030}"/>
              </a:ext>
            </a:extLst>
          </p:cNvPr>
          <p:cNvSpPr txBox="1"/>
          <p:nvPr/>
        </p:nvSpPr>
        <p:spPr>
          <a:xfrm>
            <a:off x="1972964" y="6717098"/>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③ 社内の環境意識の向上</a:t>
            </a:r>
          </a:p>
        </p:txBody>
      </p:sp>
      <p:sp>
        <p:nvSpPr>
          <p:cNvPr id="25" name="テキスト ボックス 24">
            <a:extLst>
              <a:ext uri="{FF2B5EF4-FFF2-40B4-BE49-F238E27FC236}">
                <a16:creationId xmlns:a16="http://schemas.microsoft.com/office/drawing/2014/main" id="{C7A50C3D-AE29-439C-A73B-1F1DF31BBA67}"/>
              </a:ext>
            </a:extLst>
          </p:cNvPr>
          <p:cNvSpPr txBox="1"/>
          <p:nvPr/>
        </p:nvSpPr>
        <p:spPr>
          <a:xfrm>
            <a:off x="1806481" y="3910077"/>
            <a:ext cx="2478506" cy="535027"/>
          </a:xfrm>
          <a:prstGeom prst="roundRect">
            <a:avLst>
              <a:gd name="adj" fmla="val 50000"/>
            </a:avLst>
          </a:prstGeom>
          <a:noFill/>
        </p:spPr>
        <p:txBody>
          <a:bodyPr wrap="square" tIns="36000" bIns="36000" rtlCol="0">
            <a:spAutoFit/>
          </a:bodyPr>
          <a:lstStyle/>
          <a:p>
            <a:pPr algn="ctr"/>
            <a:r>
              <a:rPr kumimoji="1" lang="en-US" altLang="ja-JP" sz="2000" b="1">
                <a:latin typeface="BIZ UDゴシック" panose="020B0400000000000000" pitchFamily="49" charset="-128"/>
                <a:ea typeface="BIZ UDゴシック" panose="020B0400000000000000" pitchFamily="49" charset="-128"/>
              </a:rPr>
              <a:t>【CSR</a:t>
            </a:r>
            <a:r>
              <a:rPr kumimoji="1" lang="ja-JP" altLang="en-US" sz="2000" b="1">
                <a:latin typeface="BIZ UDゴシック" panose="020B0400000000000000" pitchFamily="49" charset="-128"/>
                <a:ea typeface="BIZ UDゴシック" panose="020B0400000000000000" pitchFamily="49" charset="-128"/>
              </a:rPr>
              <a:t>活動</a:t>
            </a:r>
            <a:r>
              <a:rPr kumimoji="1" lang="en-US" altLang="ja-JP" sz="2000" b="1">
                <a:latin typeface="BIZ UDゴシック" panose="020B0400000000000000" pitchFamily="49" charset="-128"/>
                <a:ea typeface="BIZ UDゴシック" panose="020B0400000000000000" pitchFamily="49" charset="-128"/>
              </a:rPr>
              <a:t>】</a:t>
            </a:r>
            <a:endParaRPr kumimoji="1" lang="ja-JP" altLang="en-US" sz="2000" b="1">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C51D533E-EBA2-45AE-8036-195665E8E2EE}"/>
              </a:ext>
            </a:extLst>
          </p:cNvPr>
          <p:cNvSpPr txBox="1"/>
          <p:nvPr/>
        </p:nvSpPr>
        <p:spPr>
          <a:xfrm>
            <a:off x="1972964" y="6331525"/>
            <a:ext cx="2952000" cy="318924"/>
          </a:xfrm>
          <a:prstGeom prst="roundRect">
            <a:avLst>
              <a:gd name="adj" fmla="val 0"/>
            </a:avLst>
          </a:prstGeom>
          <a:noFill/>
          <a:ln>
            <a:noFill/>
          </a:ln>
        </p:spPr>
        <p:txBody>
          <a:bodyPr wrap="square" tIns="36000" bIns="36000" rtlCol="0">
            <a:spAutoFit/>
          </a:bodyPr>
          <a:lstStyle/>
          <a:p>
            <a:r>
              <a:rPr kumimoji="1" lang="ja-JP" altLang="en-US" sz="1600" dirty="0">
                <a:latin typeface="BIZ UDゴシック" panose="020B0400000000000000" pitchFamily="49" charset="-128"/>
                <a:ea typeface="BIZ UDゴシック" panose="020B0400000000000000" pitchFamily="49" charset="-128"/>
              </a:rPr>
              <a:t>② 信用性の向上</a:t>
            </a:r>
          </a:p>
        </p:txBody>
      </p:sp>
      <p:sp>
        <p:nvSpPr>
          <p:cNvPr id="30" name="テキスト ボックス 29">
            <a:extLst>
              <a:ext uri="{FF2B5EF4-FFF2-40B4-BE49-F238E27FC236}">
                <a16:creationId xmlns:a16="http://schemas.microsoft.com/office/drawing/2014/main" id="{FE719728-9F3B-4B2A-A262-9F574B8CF490}"/>
              </a:ext>
            </a:extLst>
          </p:cNvPr>
          <p:cNvSpPr txBox="1"/>
          <p:nvPr/>
        </p:nvSpPr>
        <p:spPr>
          <a:xfrm>
            <a:off x="6455693" y="6331860"/>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② 広報機会の増加</a:t>
            </a:r>
          </a:p>
        </p:txBody>
      </p:sp>
      <p:sp>
        <p:nvSpPr>
          <p:cNvPr id="32" name="テキスト ボックス 31">
            <a:extLst>
              <a:ext uri="{FF2B5EF4-FFF2-40B4-BE49-F238E27FC236}">
                <a16:creationId xmlns:a16="http://schemas.microsoft.com/office/drawing/2014/main" id="{9F52597A-6CD4-47DA-AA0F-430E1FE8392C}"/>
              </a:ext>
            </a:extLst>
          </p:cNvPr>
          <p:cNvSpPr txBox="1"/>
          <p:nvPr/>
        </p:nvSpPr>
        <p:spPr>
          <a:xfrm>
            <a:off x="1972964" y="5961974"/>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① 企業価値の向上</a:t>
            </a:r>
          </a:p>
        </p:txBody>
      </p:sp>
      <p:sp>
        <p:nvSpPr>
          <p:cNvPr id="33" name="テキスト ボックス 32">
            <a:extLst>
              <a:ext uri="{FF2B5EF4-FFF2-40B4-BE49-F238E27FC236}">
                <a16:creationId xmlns:a16="http://schemas.microsoft.com/office/drawing/2014/main" id="{43D73B98-1D2E-49F3-BEB2-688B70332C44}"/>
              </a:ext>
            </a:extLst>
          </p:cNvPr>
          <p:cNvSpPr txBox="1"/>
          <p:nvPr/>
        </p:nvSpPr>
        <p:spPr>
          <a:xfrm>
            <a:off x="6424475" y="3907001"/>
            <a:ext cx="2181130" cy="535027"/>
          </a:xfrm>
          <a:prstGeom prst="roundRect">
            <a:avLst>
              <a:gd name="adj" fmla="val 50000"/>
            </a:avLst>
          </a:prstGeom>
          <a:noFill/>
        </p:spPr>
        <p:txBody>
          <a:bodyPr wrap="square" tIns="36000" bIns="36000" rtlCol="0">
            <a:spAutoFit/>
          </a:bodyPr>
          <a:lstStyle/>
          <a:p>
            <a:pPr algn="ctr"/>
            <a:r>
              <a:rPr kumimoji="1" lang="en-US" altLang="ja-JP" sz="2000" b="1">
                <a:latin typeface="BIZ UDゴシック" panose="020B0400000000000000" pitchFamily="49" charset="-128"/>
                <a:ea typeface="BIZ UDゴシック" panose="020B0400000000000000" pitchFamily="49" charset="-128"/>
              </a:rPr>
              <a:t>【</a:t>
            </a:r>
            <a:r>
              <a:rPr kumimoji="1" lang="ja-JP" altLang="en-US" sz="2000" b="1">
                <a:latin typeface="BIZ UDゴシック" panose="020B0400000000000000" pitchFamily="49" charset="-128"/>
                <a:ea typeface="BIZ UDゴシック" panose="020B0400000000000000" pitchFamily="49" charset="-128"/>
              </a:rPr>
              <a:t>営業活動</a:t>
            </a:r>
            <a:r>
              <a:rPr kumimoji="1" lang="en-US" altLang="ja-JP" sz="2000" b="1">
                <a:latin typeface="BIZ UDゴシック" panose="020B0400000000000000" pitchFamily="49" charset="-128"/>
                <a:ea typeface="BIZ UDゴシック" panose="020B0400000000000000" pitchFamily="49" charset="-128"/>
              </a:rPr>
              <a:t>】</a:t>
            </a:r>
            <a:endParaRPr kumimoji="1" lang="ja-JP" altLang="en-US" sz="2000" b="1">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765B4F76-6844-40F1-9138-04254ABB4242}"/>
              </a:ext>
            </a:extLst>
          </p:cNvPr>
          <p:cNvSpPr txBox="1"/>
          <p:nvPr/>
        </p:nvSpPr>
        <p:spPr>
          <a:xfrm>
            <a:off x="6445691" y="5984287"/>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① 販売促進効果</a:t>
            </a:r>
          </a:p>
        </p:txBody>
      </p:sp>
      <p:sp>
        <p:nvSpPr>
          <p:cNvPr id="41" name="四角形: 角を丸くする 40">
            <a:extLst>
              <a:ext uri="{FF2B5EF4-FFF2-40B4-BE49-F238E27FC236}">
                <a16:creationId xmlns:a16="http://schemas.microsoft.com/office/drawing/2014/main" id="{C3EA7581-8D54-43D2-872E-AF3FC2EA6EFB}"/>
              </a:ext>
            </a:extLst>
          </p:cNvPr>
          <p:cNvSpPr/>
          <p:nvPr/>
        </p:nvSpPr>
        <p:spPr>
          <a:xfrm>
            <a:off x="577769" y="3816358"/>
            <a:ext cx="1248047" cy="419543"/>
          </a:xfrm>
          <a:prstGeom prst="roundRect">
            <a:avLst>
              <a:gd name="adj" fmla="val 41631"/>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ゴシック" panose="020B0400000000000000" pitchFamily="49" charset="-128"/>
                <a:ea typeface="BIZ UDゴシック" panose="020B0400000000000000" pitchFamily="49" charset="-128"/>
              </a:rPr>
              <a:t>メリット</a:t>
            </a:r>
          </a:p>
        </p:txBody>
      </p:sp>
      <p:sp>
        <p:nvSpPr>
          <p:cNvPr id="43" name="四角形: 角を丸くする 42">
            <a:extLst>
              <a:ext uri="{FF2B5EF4-FFF2-40B4-BE49-F238E27FC236}">
                <a16:creationId xmlns:a16="http://schemas.microsoft.com/office/drawing/2014/main" id="{D2CCBDDD-F4E1-4E83-AB78-F2A268A559CB}"/>
              </a:ext>
            </a:extLst>
          </p:cNvPr>
          <p:cNvSpPr/>
          <p:nvPr/>
        </p:nvSpPr>
        <p:spPr>
          <a:xfrm>
            <a:off x="5497417" y="3896234"/>
            <a:ext cx="4187993" cy="3357319"/>
          </a:xfrm>
          <a:prstGeom prst="roundRect">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四角形: 角を丸くする 43">
            <a:extLst>
              <a:ext uri="{FF2B5EF4-FFF2-40B4-BE49-F238E27FC236}">
                <a16:creationId xmlns:a16="http://schemas.microsoft.com/office/drawing/2014/main" id="{6E0B3AD3-FE0F-43BB-98F2-36571DD59008}"/>
              </a:ext>
            </a:extLst>
          </p:cNvPr>
          <p:cNvSpPr/>
          <p:nvPr/>
        </p:nvSpPr>
        <p:spPr>
          <a:xfrm>
            <a:off x="5211721" y="3821009"/>
            <a:ext cx="1248047" cy="419543"/>
          </a:xfrm>
          <a:prstGeom prst="roundRect">
            <a:avLst>
              <a:gd name="adj" fmla="val 41631"/>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ゴシック" panose="020B0400000000000000" pitchFamily="49" charset="-128"/>
                <a:ea typeface="BIZ UDゴシック" panose="020B0400000000000000" pitchFamily="49" charset="-128"/>
              </a:rPr>
              <a:t>メリット</a:t>
            </a:r>
          </a:p>
        </p:txBody>
      </p:sp>
      <p:sp>
        <p:nvSpPr>
          <p:cNvPr id="48" name="テキスト ボックス 47">
            <a:extLst>
              <a:ext uri="{FF2B5EF4-FFF2-40B4-BE49-F238E27FC236}">
                <a16:creationId xmlns:a16="http://schemas.microsoft.com/office/drawing/2014/main" id="{F7B86CCB-B694-449F-9B54-D03B8001923C}"/>
              </a:ext>
            </a:extLst>
          </p:cNvPr>
          <p:cNvSpPr txBox="1"/>
          <p:nvPr/>
        </p:nvSpPr>
        <p:spPr>
          <a:xfrm>
            <a:off x="6445691" y="6670290"/>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③ 消費者ニーズへの対応</a:t>
            </a:r>
          </a:p>
        </p:txBody>
      </p:sp>
    </p:spTree>
    <p:extLst>
      <p:ext uri="{BB962C8B-B14F-4D97-AF65-F5344CB8AC3E}">
        <p14:creationId xmlns:p14="http://schemas.microsoft.com/office/powerpoint/2010/main" val="273650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(3) </a:t>
            </a:r>
            <a:r>
              <a:rPr lang="ja-JP" altLang="en-US"/>
              <a:t>脱炭素ポイント付与に取り組むメリット</a:t>
            </a:r>
          </a:p>
        </p:txBody>
      </p:sp>
      <p:sp>
        <p:nvSpPr>
          <p:cNvPr id="5" name="スライド番号プレースホルダー 5">
            <a:extLst>
              <a:ext uri="{FF2B5EF4-FFF2-40B4-BE49-F238E27FC236}">
                <a16:creationId xmlns:a16="http://schemas.microsoft.com/office/drawing/2014/main" id="{D664ACF4-889D-E539-C699-8DC5F97C16D8}"/>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7</a:t>
            </a:fld>
            <a:endParaRPr kumimoji="1" lang="ja-JP" altLang="en-US" b="1">
              <a:solidFill>
                <a:schemeClr val="tx1">
                  <a:lumMod val="50000"/>
                  <a:lumOff val="50000"/>
                </a:schemeClr>
              </a:solidFill>
            </a:endParaRPr>
          </a:p>
        </p:txBody>
      </p:sp>
      <p:sp>
        <p:nvSpPr>
          <p:cNvPr id="110" name="テキスト ボックス 109">
            <a:extLst>
              <a:ext uri="{FF2B5EF4-FFF2-40B4-BE49-F238E27FC236}">
                <a16:creationId xmlns:a16="http://schemas.microsoft.com/office/drawing/2014/main" id="{B6F1A6A8-3E6B-4124-AC45-E956F91DAD8C}"/>
              </a:ext>
            </a:extLst>
          </p:cNvPr>
          <p:cNvSpPr txBox="1"/>
          <p:nvPr/>
        </p:nvSpPr>
        <p:spPr>
          <a:xfrm>
            <a:off x="387206" y="1042544"/>
            <a:ext cx="1621666" cy="491747"/>
          </a:xfrm>
          <a:prstGeom prst="roundRect">
            <a:avLst>
              <a:gd name="adj" fmla="val 50000"/>
            </a:avLst>
          </a:prstGeom>
          <a:solidFill>
            <a:srgbClr val="33CCFF"/>
          </a:solidFill>
        </p:spPr>
        <p:txBody>
          <a:bodyPr wrap="square" tIns="36000" bIns="36000" rtlCol="0">
            <a:spAutoFit/>
          </a:bodyPr>
          <a:lstStyle/>
          <a:p>
            <a:pPr algn="ctr"/>
            <a:r>
              <a:rPr kumimoji="1" lang="en-US" altLang="ja-JP" b="1">
                <a:solidFill>
                  <a:schemeClr val="bg1"/>
                </a:solidFill>
                <a:latin typeface="BIZ UDゴシック" panose="020B0400000000000000" pitchFamily="49" charset="-128"/>
                <a:ea typeface="BIZ UDゴシック" panose="020B0400000000000000" pitchFamily="49" charset="-128"/>
              </a:rPr>
              <a:t>CSR</a:t>
            </a:r>
            <a:r>
              <a:rPr kumimoji="1" lang="ja-JP" altLang="en-US" b="1">
                <a:solidFill>
                  <a:schemeClr val="bg1"/>
                </a:solidFill>
                <a:latin typeface="BIZ UDゴシック" panose="020B0400000000000000" pitchFamily="49" charset="-128"/>
                <a:ea typeface="BIZ UDゴシック" panose="020B0400000000000000" pitchFamily="49" charset="-128"/>
              </a:rPr>
              <a:t>活動</a:t>
            </a:r>
          </a:p>
        </p:txBody>
      </p:sp>
      <p:sp>
        <p:nvSpPr>
          <p:cNvPr id="66" name="テキスト ボックス 65">
            <a:extLst>
              <a:ext uri="{FF2B5EF4-FFF2-40B4-BE49-F238E27FC236}">
                <a16:creationId xmlns:a16="http://schemas.microsoft.com/office/drawing/2014/main" id="{3C11431A-8ACA-48A5-A188-4C6744236194}"/>
              </a:ext>
            </a:extLst>
          </p:cNvPr>
          <p:cNvSpPr txBox="1"/>
          <p:nvPr/>
        </p:nvSpPr>
        <p:spPr>
          <a:xfrm>
            <a:off x="685312" y="2821415"/>
            <a:ext cx="9044314" cy="323165"/>
          </a:xfrm>
          <a:prstGeom prst="rect">
            <a:avLst/>
          </a:prstGeom>
          <a:noFill/>
        </p:spPr>
        <p:txBody>
          <a:bodyPr wrap="square">
            <a:spAutoFit/>
          </a:bodyPr>
          <a:lstStyle/>
          <a:p>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行政と連携することで、信用性、公共性、安定性などを背景に、取組みを展開することができます。</a:t>
            </a:r>
          </a:p>
        </p:txBody>
      </p:sp>
      <p:sp>
        <p:nvSpPr>
          <p:cNvPr id="73" name="テキスト ボックス 72">
            <a:extLst>
              <a:ext uri="{FF2B5EF4-FFF2-40B4-BE49-F238E27FC236}">
                <a16:creationId xmlns:a16="http://schemas.microsoft.com/office/drawing/2014/main" id="{7DBBBD67-9C86-45CE-97E8-9B83C6D375A9}"/>
              </a:ext>
            </a:extLst>
          </p:cNvPr>
          <p:cNvSpPr txBox="1"/>
          <p:nvPr/>
        </p:nvSpPr>
        <p:spPr>
          <a:xfrm>
            <a:off x="2724768" y="1095632"/>
            <a:ext cx="7013769" cy="369332"/>
          </a:xfrm>
          <a:prstGeom prst="rect">
            <a:avLst/>
          </a:prstGeom>
          <a:noFill/>
        </p:spPr>
        <p:txBody>
          <a:bodyPr wrap="square">
            <a:spAutoFit/>
          </a:bodyPr>
          <a:lstStyle/>
          <a:p>
            <a:r>
              <a:rPr lang="ja-JP" altLang="en-US" sz="1800" b="1">
                <a:solidFill>
                  <a:schemeClr val="tx1">
                    <a:lumMod val="75000"/>
                    <a:lumOff val="25000"/>
                  </a:schemeClr>
                </a:solidFill>
                <a:latin typeface="BIZ UDゴシック" panose="020B0400000000000000" pitchFamily="49" charset="-128"/>
                <a:ea typeface="BIZ UDゴシック" panose="020B0400000000000000" pitchFamily="49" charset="-128"/>
              </a:rPr>
              <a:t>環境意識が高い企業であることを社会的に</a:t>
            </a:r>
            <a:r>
              <a:rPr lang="en-US" altLang="ja-JP" sz="1800" b="1">
                <a:solidFill>
                  <a:schemeClr val="tx1">
                    <a:lumMod val="75000"/>
                    <a:lumOff val="25000"/>
                  </a:schemeClr>
                </a:solidFill>
                <a:latin typeface="BIZ UDゴシック" panose="020B0400000000000000" pitchFamily="49" charset="-128"/>
                <a:ea typeface="BIZ UDゴシック" panose="020B0400000000000000" pitchFamily="49" charset="-128"/>
              </a:rPr>
              <a:t>PR</a:t>
            </a:r>
            <a:r>
              <a:rPr lang="ja-JP" altLang="en-US" sz="1800" b="1">
                <a:solidFill>
                  <a:schemeClr val="tx1">
                    <a:lumMod val="75000"/>
                    <a:lumOff val="25000"/>
                  </a:schemeClr>
                </a:solidFill>
                <a:latin typeface="BIZ UDゴシック" panose="020B0400000000000000" pitchFamily="49" charset="-128"/>
                <a:ea typeface="BIZ UDゴシック" panose="020B0400000000000000" pitchFamily="49" charset="-128"/>
              </a:rPr>
              <a:t>することができます。</a:t>
            </a:r>
            <a:endParaRPr lang="ja-JP" altLang="en-US" b="1"/>
          </a:p>
        </p:txBody>
      </p:sp>
      <p:sp>
        <p:nvSpPr>
          <p:cNvPr id="22" name="テキスト ボックス 21">
            <a:extLst>
              <a:ext uri="{FF2B5EF4-FFF2-40B4-BE49-F238E27FC236}">
                <a16:creationId xmlns:a16="http://schemas.microsoft.com/office/drawing/2014/main" id="{C6F44E8C-565F-4D71-B97D-3AD1A6139234}"/>
              </a:ext>
            </a:extLst>
          </p:cNvPr>
          <p:cNvSpPr txBox="1"/>
          <p:nvPr/>
        </p:nvSpPr>
        <p:spPr>
          <a:xfrm>
            <a:off x="364201" y="4077335"/>
            <a:ext cx="1621666" cy="491747"/>
          </a:xfrm>
          <a:prstGeom prst="roundRect">
            <a:avLst>
              <a:gd name="adj" fmla="val 50000"/>
            </a:avLst>
          </a:prstGeom>
          <a:solidFill>
            <a:srgbClr val="33CCFF"/>
          </a:solidFill>
        </p:spPr>
        <p:txBody>
          <a:bodyPr wrap="square" tIns="36000" bIns="36000" rtlCol="0">
            <a:spAutoFit/>
          </a:bodyPr>
          <a:lstStyle/>
          <a:p>
            <a:pPr algn="ctr"/>
            <a:r>
              <a:rPr kumimoji="1" lang="ja-JP" altLang="en-US" b="1">
                <a:solidFill>
                  <a:schemeClr val="bg1"/>
                </a:solidFill>
                <a:latin typeface="BIZ UDゴシック" panose="020B0400000000000000" pitchFamily="49" charset="-128"/>
                <a:ea typeface="BIZ UDゴシック" panose="020B0400000000000000" pitchFamily="49" charset="-128"/>
              </a:rPr>
              <a:t>営業活動</a:t>
            </a:r>
          </a:p>
        </p:txBody>
      </p:sp>
      <p:sp>
        <p:nvSpPr>
          <p:cNvPr id="23" name="テキスト ボックス 22">
            <a:extLst>
              <a:ext uri="{FF2B5EF4-FFF2-40B4-BE49-F238E27FC236}">
                <a16:creationId xmlns:a16="http://schemas.microsoft.com/office/drawing/2014/main" id="{35580871-45AF-4F58-A576-EBEF5CD6537E}"/>
              </a:ext>
            </a:extLst>
          </p:cNvPr>
          <p:cNvSpPr txBox="1"/>
          <p:nvPr/>
        </p:nvSpPr>
        <p:spPr>
          <a:xfrm>
            <a:off x="694222" y="1926895"/>
            <a:ext cx="9044315" cy="590354"/>
          </a:xfrm>
          <a:prstGeom prst="rect">
            <a:avLst/>
          </a:prstGeom>
          <a:noFill/>
        </p:spPr>
        <p:txBody>
          <a:bodyPr wrap="square">
            <a:spAutoFit/>
          </a:bodyPr>
          <a:lstStyle/>
          <a:p>
            <a:pPr>
              <a:lnSpc>
                <a:spcPts val="2000"/>
              </a:lnSpc>
            </a:pPr>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消費者の行動を脱炭素型へ変革する取組みとして、企業の</a:t>
            </a:r>
            <a:r>
              <a:rPr lang="en-US" altLang="ja-JP" sz="1500">
                <a:solidFill>
                  <a:schemeClr val="tx1">
                    <a:lumMod val="75000"/>
                    <a:lumOff val="25000"/>
                  </a:schemeClr>
                </a:solidFill>
                <a:latin typeface="BIZ UDゴシック" panose="020B0400000000000000" pitchFamily="49" charset="-128"/>
                <a:ea typeface="BIZ UDゴシック" panose="020B0400000000000000" pitchFamily="49" charset="-128"/>
              </a:rPr>
              <a:t>CSR</a:t>
            </a:r>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活動の一つとなります。脱炭素社会の実現に向けた企業姿勢を示すことは、企業価値の向上につながります。</a:t>
            </a:r>
            <a:endParaRPr lang="ja-JP" altLang="en-US" sz="1500">
              <a:solidFill>
                <a:schemeClr val="tx1">
                  <a:lumMod val="75000"/>
                  <a:lumOff val="25000"/>
                </a:schemeClr>
              </a:solidFill>
            </a:endParaRPr>
          </a:p>
        </p:txBody>
      </p:sp>
      <p:sp>
        <p:nvSpPr>
          <p:cNvPr id="27" name="テキスト ボックス 26">
            <a:extLst>
              <a:ext uri="{FF2B5EF4-FFF2-40B4-BE49-F238E27FC236}">
                <a16:creationId xmlns:a16="http://schemas.microsoft.com/office/drawing/2014/main" id="{EFA26379-A0BD-45D0-9FA3-6C8C80DC673F}"/>
              </a:ext>
            </a:extLst>
          </p:cNvPr>
          <p:cNvSpPr txBox="1"/>
          <p:nvPr/>
        </p:nvSpPr>
        <p:spPr>
          <a:xfrm>
            <a:off x="387206" y="1643103"/>
            <a:ext cx="2222430" cy="338554"/>
          </a:xfrm>
          <a:prstGeom prst="rect">
            <a:avLst/>
          </a:prstGeom>
          <a:noFill/>
        </p:spPr>
        <p:txBody>
          <a:bodyPr wrap="square">
            <a:spAutoFit/>
          </a:bodyPr>
          <a:lstStyle/>
          <a:p>
            <a:r>
              <a:rPr lang="ja-JP" altLang="en-US" sz="1600">
                <a:solidFill>
                  <a:schemeClr val="tx1">
                    <a:lumMod val="75000"/>
                    <a:lumOff val="25000"/>
                  </a:schemeClr>
                </a:solidFill>
                <a:latin typeface="BIZ UDゴシック" panose="020B0400000000000000" pitchFamily="49" charset="-128"/>
                <a:ea typeface="BIZ UDゴシック" panose="020B0400000000000000" pitchFamily="49" charset="-128"/>
              </a:rPr>
              <a:t>① 企業価値の向上</a:t>
            </a:r>
            <a:endParaRPr lang="ja-JP" altLang="en-US" sz="1600"/>
          </a:p>
        </p:txBody>
      </p:sp>
      <p:sp>
        <p:nvSpPr>
          <p:cNvPr id="29" name="テキスト ボックス 28">
            <a:extLst>
              <a:ext uri="{FF2B5EF4-FFF2-40B4-BE49-F238E27FC236}">
                <a16:creationId xmlns:a16="http://schemas.microsoft.com/office/drawing/2014/main" id="{D8FDF57A-FCFC-41D8-999C-0BDF3B98BA40}"/>
              </a:ext>
            </a:extLst>
          </p:cNvPr>
          <p:cNvSpPr txBox="1"/>
          <p:nvPr/>
        </p:nvSpPr>
        <p:spPr>
          <a:xfrm>
            <a:off x="382343" y="2515484"/>
            <a:ext cx="2222430" cy="338554"/>
          </a:xfrm>
          <a:prstGeom prst="rect">
            <a:avLst/>
          </a:prstGeom>
          <a:noFill/>
        </p:spPr>
        <p:txBody>
          <a:bodyPr wrap="square">
            <a:spAutoFit/>
          </a:bodyPr>
          <a:lstStyle/>
          <a:p>
            <a:r>
              <a:rPr lang="ja-JP" altLang="en-US" sz="1600">
                <a:solidFill>
                  <a:schemeClr val="tx1">
                    <a:lumMod val="75000"/>
                    <a:lumOff val="25000"/>
                  </a:schemeClr>
                </a:solidFill>
                <a:latin typeface="BIZ UDゴシック" panose="020B0400000000000000" pitchFamily="49" charset="-128"/>
                <a:ea typeface="BIZ UDゴシック" panose="020B0400000000000000" pitchFamily="49" charset="-128"/>
              </a:rPr>
              <a:t>② 信用性の向上</a:t>
            </a:r>
            <a:endParaRPr lang="ja-JP" altLang="en-US" sz="1600"/>
          </a:p>
        </p:txBody>
      </p:sp>
      <p:sp>
        <p:nvSpPr>
          <p:cNvPr id="30" name="テキスト ボックス 29">
            <a:extLst>
              <a:ext uri="{FF2B5EF4-FFF2-40B4-BE49-F238E27FC236}">
                <a16:creationId xmlns:a16="http://schemas.microsoft.com/office/drawing/2014/main" id="{90E596C2-E997-4706-ABE5-55B3AC0ACEC6}"/>
              </a:ext>
            </a:extLst>
          </p:cNvPr>
          <p:cNvSpPr txBox="1"/>
          <p:nvPr/>
        </p:nvSpPr>
        <p:spPr>
          <a:xfrm>
            <a:off x="382343" y="3115848"/>
            <a:ext cx="2633544" cy="338554"/>
          </a:xfrm>
          <a:prstGeom prst="rect">
            <a:avLst/>
          </a:prstGeom>
          <a:noFill/>
        </p:spPr>
        <p:txBody>
          <a:bodyPr wrap="square">
            <a:spAutoFit/>
          </a:bodyPr>
          <a:lstStyle/>
          <a:p>
            <a:r>
              <a:rPr lang="ja-JP" altLang="en-US" sz="1600">
                <a:solidFill>
                  <a:schemeClr val="tx1">
                    <a:lumMod val="75000"/>
                    <a:lumOff val="25000"/>
                  </a:schemeClr>
                </a:solidFill>
                <a:latin typeface="BIZ UDゴシック" panose="020B0400000000000000" pitchFamily="49" charset="-128"/>
                <a:ea typeface="BIZ UDゴシック" panose="020B0400000000000000" pitchFamily="49" charset="-128"/>
              </a:rPr>
              <a:t>③ 社内の環境意識の向上</a:t>
            </a:r>
            <a:endParaRPr lang="ja-JP" altLang="en-US" sz="1600"/>
          </a:p>
        </p:txBody>
      </p:sp>
      <p:sp>
        <p:nvSpPr>
          <p:cNvPr id="18" name="テキスト ボックス 17">
            <a:extLst>
              <a:ext uri="{FF2B5EF4-FFF2-40B4-BE49-F238E27FC236}">
                <a16:creationId xmlns:a16="http://schemas.microsoft.com/office/drawing/2014/main" id="{1A03007C-9F9C-49DC-B606-D55918D5253F}"/>
              </a:ext>
            </a:extLst>
          </p:cNvPr>
          <p:cNvSpPr txBox="1"/>
          <p:nvPr/>
        </p:nvSpPr>
        <p:spPr>
          <a:xfrm>
            <a:off x="704496" y="3383638"/>
            <a:ext cx="8480601" cy="323165"/>
          </a:xfrm>
          <a:prstGeom prst="rect">
            <a:avLst/>
          </a:prstGeom>
          <a:noFill/>
        </p:spPr>
        <p:txBody>
          <a:bodyPr wrap="square">
            <a:spAutoFit/>
          </a:bodyPr>
          <a:lstStyle/>
          <a:p>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脱炭素ポイント付与に取り組む事で、従業員の環境意識の向上が見込まれます。</a:t>
            </a:r>
            <a:endParaRPr lang="en-US" altLang="ja-JP" sz="15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19" name="矢印: 下 18">
            <a:extLst>
              <a:ext uri="{FF2B5EF4-FFF2-40B4-BE49-F238E27FC236}">
                <a16:creationId xmlns:a16="http://schemas.microsoft.com/office/drawing/2014/main" id="{A4B7F553-46BE-44C5-AD0D-2EE40ECCE1BE}"/>
              </a:ext>
            </a:extLst>
          </p:cNvPr>
          <p:cNvSpPr/>
          <p:nvPr/>
        </p:nvSpPr>
        <p:spPr>
          <a:xfrm rot="16200000">
            <a:off x="2235849" y="1065263"/>
            <a:ext cx="338555" cy="399294"/>
          </a:xfrm>
          <a:prstGeom prst="downArrow">
            <a:avLst/>
          </a:prstGeom>
          <a:solidFill>
            <a:srgbClr val="5D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21123B9-B3DD-42A0-9186-7CD9C5578CBA}"/>
              </a:ext>
            </a:extLst>
          </p:cNvPr>
          <p:cNvSpPr txBox="1"/>
          <p:nvPr/>
        </p:nvSpPr>
        <p:spPr>
          <a:xfrm>
            <a:off x="382343" y="4710683"/>
            <a:ext cx="2222430" cy="338554"/>
          </a:xfrm>
          <a:prstGeom prst="rect">
            <a:avLst/>
          </a:prstGeom>
          <a:noFill/>
        </p:spPr>
        <p:txBody>
          <a:bodyPr wrap="square">
            <a:spAutoFit/>
          </a:bodyPr>
          <a:lstStyle/>
          <a:p>
            <a:r>
              <a:rPr lang="ja-JP" altLang="en-US" sz="1600" dirty="0">
                <a:solidFill>
                  <a:schemeClr val="tx1">
                    <a:lumMod val="75000"/>
                    <a:lumOff val="25000"/>
                  </a:schemeClr>
                </a:solidFill>
                <a:latin typeface="BIZ UDゴシック" panose="020B0400000000000000" pitchFamily="49" charset="-128"/>
                <a:ea typeface="BIZ UDゴシック" panose="020B0400000000000000" pitchFamily="49" charset="-128"/>
              </a:rPr>
              <a:t>① 販売促進効果</a:t>
            </a:r>
            <a:endParaRPr lang="ja-JP" altLang="en-US" sz="1600" dirty="0"/>
          </a:p>
        </p:txBody>
      </p:sp>
      <p:sp>
        <p:nvSpPr>
          <p:cNvPr id="21" name="テキスト ボックス 20">
            <a:extLst>
              <a:ext uri="{FF2B5EF4-FFF2-40B4-BE49-F238E27FC236}">
                <a16:creationId xmlns:a16="http://schemas.microsoft.com/office/drawing/2014/main" id="{C4DE37A9-2024-4E86-9604-8BCFA55D3295}"/>
              </a:ext>
            </a:extLst>
          </p:cNvPr>
          <p:cNvSpPr txBox="1"/>
          <p:nvPr/>
        </p:nvSpPr>
        <p:spPr>
          <a:xfrm>
            <a:off x="382343" y="5577071"/>
            <a:ext cx="2222430" cy="338554"/>
          </a:xfrm>
          <a:prstGeom prst="rect">
            <a:avLst/>
          </a:prstGeom>
          <a:noFill/>
        </p:spPr>
        <p:txBody>
          <a:bodyPr wrap="square">
            <a:spAutoFit/>
          </a:bodyPr>
          <a:lstStyle/>
          <a:p>
            <a:r>
              <a:rPr lang="ja-JP" altLang="en-US" sz="1600" dirty="0">
                <a:solidFill>
                  <a:schemeClr val="tx1">
                    <a:lumMod val="75000"/>
                    <a:lumOff val="25000"/>
                  </a:schemeClr>
                </a:solidFill>
                <a:latin typeface="BIZ UDゴシック" panose="020B0400000000000000" pitchFamily="49" charset="-128"/>
                <a:ea typeface="BIZ UDゴシック" panose="020B0400000000000000" pitchFamily="49" charset="-128"/>
              </a:rPr>
              <a:t>② 広報機会の増加</a:t>
            </a:r>
            <a:endParaRPr lang="ja-JP" altLang="en-US" sz="1600" dirty="0"/>
          </a:p>
        </p:txBody>
      </p:sp>
      <p:sp>
        <p:nvSpPr>
          <p:cNvPr id="25" name="テキスト ボックス 24">
            <a:extLst>
              <a:ext uri="{FF2B5EF4-FFF2-40B4-BE49-F238E27FC236}">
                <a16:creationId xmlns:a16="http://schemas.microsoft.com/office/drawing/2014/main" id="{0FA023B0-3D56-471A-9B49-22FDE10A47E1}"/>
              </a:ext>
            </a:extLst>
          </p:cNvPr>
          <p:cNvSpPr txBox="1"/>
          <p:nvPr/>
        </p:nvSpPr>
        <p:spPr>
          <a:xfrm>
            <a:off x="382343" y="6383575"/>
            <a:ext cx="2535503" cy="338554"/>
          </a:xfrm>
          <a:prstGeom prst="rect">
            <a:avLst/>
          </a:prstGeom>
          <a:noFill/>
        </p:spPr>
        <p:txBody>
          <a:bodyPr wrap="square">
            <a:spAutoFit/>
          </a:bodyPr>
          <a:lstStyle/>
          <a:p>
            <a:r>
              <a:rPr lang="ja-JP" altLang="en-US" sz="1600">
                <a:solidFill>
                  <a:schemeClr val="tx1">
                    <a:lumMod val="75000"/>
                    <a:lumOff val="25000"/>
                  </a:schemeClr>
                </a:solidFill>
                <a:latin typeface="BIZ UDゴシック" panose="020B0400000000000000" pitchFamily="49" charset="-128"/>
                <a:ea typeface="BIZ UDゴシック" panose="020B0400000000000000" pitchFamily="49" charset="-128"/>
              </a:rPr>
              <a:t>③ 消費者ニーズへの対応</a:t>
            </a:r>
            <a:endParaRPr lang="ja-JP" altLang="en-US" sz="1600"/>
          </a:p>
        </p:txBody>
      </p:sp>
      <p:sp>
        <p:nvSpPr>
          <p:cNvPr id="26" name="テキスト ボックス 25">
            <a:extLst>
              <a:ext uri="{FF2B5EF4-FFF2-40B4-BE49-F238E27FC236}">
                <a16:creationId xmlns:a16="http://schemas.microsoft.com/office/drawing/2014/main" id="{18E8C36F-F499-4806-B45E-D933E5F49D81}"/>
              </a:ext>
            </a:extLst>
          </p:cNvPr>
          <p:cNvSpPr txBox="1"/>
          <p:nvPr/>
        </p:nvSpPr>
        <p:spPr>
          <a:xfrm>
            <a:off x="2724767" y="4178771"/>
            <a:ext cx="7291056" cy="369332"/>
          </a:xfrm>
          <a:prstGeom prst="rect">
            <a:avLst/>
          </a:prstGeom>
          <a:noFill/>
        </p:spPr>
        <p:txBody>
          <a:bodyPr wrap="square">
            <a:spAutoFit/>
          </a:bodyPr>
          <a:lstStyle/>
          <a:p>
            <a:r>
              <a:rPr lang="ja-JP" altLang="en-US" b="1">
                <a:solidFill>
                  <a:schemeClr val="tx1">
                    <a:lumMod val="75000"/>
                    <a:lumOff val="25000"/>
                  </a:schemeClr>
                </a:solidFill>
                <a:latin typeface="BIZ UDゴシック" panose="020B0400000000000000" pitchFamily="49" charset="-128"/>
                <a:ea typeface="BIZ UDゴシック" panose="020B0400000000000000" pitchFamily="49" charset="-128"/>
              </a:rPr>
              <a:t>脱炭素ポイントを付与した商品の売上点数の増加が見込めます。</a:t>
            </a:r>
            <a:endParaRPr lang="ja-JP" altLang="en-US" b="1"/>
          </a:p>
        </p:txBody>
      </p:sp>
      <p:sp>
        <p:nvSpPr>
          <p:cNvPr id="32" name="矢印: 下 31">
            <a:extLst>
              <a:ext uri="{FF2B5EF4-FFF2-40B4-BE49-F238E27FC236}">
                <a16:creationId xmlns:a16="http://schemas.microsoft.com/office/drawing/2014/main" id="{2B63CEA2-BB53-40EC-BBB7-03D1B3D4D3B9}"/>
              </a:ext>
            </a:extLst>
          </p:cNvPr>
          <p:cNvSpPr/>
          <p:nvPr/>
        </p:nvSpPr>
        <p:spPr>
          <a:xfrm rot="16200000">
            <a:off x="2235848" y="4148402"/>
            <a:ext cx="338555" cy="399294"/>
          </a:xfrm>
          <a:prstGeom prst="downArrow">
            <a:avLst/>
          </a:prstGeom>
          <a:solidFill>
            <a:srgbClr val="5D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8240C6F-C400-46BA-AC45-1ECE410CEDD0}"/>
              </a:ext>
            </a:extLst>
          </p:cNvPr>
          <p:cNvSpPr txBox="1"/>
          <p:nvPr/>
        </p:nvSpPr>
        <p:spPr>
          <a:xfrm>
            <a:off x="685312" y="5021968"/>
            <a:ext cx="9044315" cy="590354"/>
          </a:xfrm>
          <a:prstGeom prst="rect">
            <a:avLst/>
          </a:prstGeom>
          <a:noFill/>
        </p:spPr>
        <p:txBody>
          <a:bodyPr wrap="square">
            <a:spAutoFit/>
          </a:bodyPr>
          <a:lstStyle/>
          <a:p>
            <a:pPr>
              <a:lnSpc>
                <a:spcPts val="2000"/>
              </a:lnSpc>
            </a:pPr>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過去の実証事業（令和４・５年度）の取組結果から、脱炭素ポイントの付与を行うことで、売上点数の増加を確認することができました。（詳細は次ページをご覧ください。）</a:t>
            </a:r>
            <a:endParaRPr lang="ja-JP" altLang="en-US" sz="1500"/>
          </a:p>
        </p:txBody>
      </p:sp>
      <p:sp>
        <p:nvSpPr>
          <p:cNvPr id="34" name="テキスト ボックス 33">
            <a:extLst>
              <a:ext uri="{FF2B5EF4-FFF2-40B4-BE49-F238E27FC236}">
                <a16:creationId xmlns:a16="http://schemas.microsoft.com/office/drawing/2014/main" id="{FC89776B-EBAA-495B-8E69-6698A59187B0}"/>
              </a:ext>
            </a:extLst>
          </p:cNvPr>
          <p:cNvSpPr txBox="1"/>
          <p:nvPr/>
        </p:nvSpPr>
        <p:spPr>
          <a:xfrm>
            <a:off x="704496" y="5829577"/>
            <a:ext cx="9053225" cy="553998"/>
          </a:xfrm>
          <a:prstGeom prst="rect">
            <a:avLst/>
          </a:prstGeom>
          <a:noFill/>
        </p:spPr>
        <p:txBody>
          <a:bodyPr wrap="square">
            <a:spAutoFit/>
          </a:bodyPr>
          <a:lstStyle/>
          <a:p>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大阪府が、企業の脱炭素ポイント付与の取組みをホームページやキャンペーン等で</a:t>
            </a:r>
            <a:r>
              <a:rPr lang="en-US" altLang="ja-JP" sz="1500" dirty="0">
                <a:solidFill>
                  <a:schemeClr val="tx1">
                    <a:lumMod val="75000"/>
                    <a:lumOff val="25000"/>
                  </a:schemeClr>
                </a:solidFill>
                <a:latin typeface="BIZ UDゴシック" panose="020B0400000000000000" pitchFamily="49" charset="-128"/>
                <a:ea typeface="BIZ UDゴシック" panose="020B0400000000000000" pitchFamily="49" charset="-128"/>
              </a:rPr>
              <a:t>PR</a:t>
            </a:r>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します。</a:t>
            </a:r>
            <a:endParaRPr lang="en-US" altLang="ja-JP" sz="15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お客様との対話など、商品等の環境面の付加価値を広報の機会にすることができます。</a:t>
            </a:r>
            <a:endParaRPr lang="en-US" altLang="ja-JP" sz="15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AD6F9C66-ED45-4F20-BA73-434461562543}"/>
              </a:ext>
            </a:extLst>
          </p:cNvPr>
          <p:cNvSpPr txBox="1"/>
          <p:nvPr/>
        </p:nvSpPr>
        <p:spPr>
          <a:xfrm>
            <a:off x="704496" y="6701491"/>
            <a:ext cx="9185597" cy="587340"/>
          </a:xfrm>
          <a:prstGeom prst="rect">
            <a:avLst/>
          </a:prstGeom>
          <a:noFill/>
        </p:spPr>
        <p:txBody>
          <a:bodyPr wrap="square">
            <a:spAutoFit/>
          </a:bodyPr>
          <a:lstStyle/>
          <a:p>
            <a:pPr>
              <a:lnSpc>
                <a:spcPts val="2000"/>
              </a:lnSpc>
            </a:pPr>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脱炭素への気運が高まる消費者ニーズを的確に捉えた商品・サービスを提供することで、消費者から選ばれる企業となり、結果、自社の販売強化につなげることができます。</a:t>
            </a:r>
            <a:r>
              <a:rPr lang="en-US" altLang="ja-JP" sz="150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詳細は９ページをご覧ください。</a:t>
            </a:r>
            <a:r>
              <a:rPr lang="en-US" altLang="ja-JP" sz="1500">
                <a:solidFill>
                  <a:schemeClr val="tx1">
                    <a:lumMod val="75000"/>
                    <a:lumOff val="25000"/>
                  </a:schemeClr>
                </a:solidFill>
                <a:latin typeface="BIZ UDゴシック" panose="020B0400000000000000" pitchFamily="49" charset="-128"/>
                <a:ea typeface="BIZ UDゴシック" panose="020B0400000000000000" pitchFamily="49" charset="-128"/>
              </a:rPr>
              <a:t>)</a:t>
            </a:r>
            <a:endParaRPr lang="ja-JP" altLang="en-US" sz="1500"/>
          </a:p>
        </p:txBody>
      </p:sp>
      <p:sp>
        <p:nvSpPr>
          <p:cNvPr id="37" name="四角形: 角を丸くする 36">
            <a:extLst>
              <a:ext uri="{FF2B5EF4-FFF2-40B4-BE49-F238E27FC236}">
                <a16:creationId xmlns:a16="http://schemas.microsoft.com/office/drawing/2014/main" id="{6E6994C4-6385-4DA0-B622-CAF95706DE25}"/>
              </a:ext>
            </a:extLst>
          </p:cNvPr>
          <p:cNvSpPr/>
          <p:nvPr/>
        </p:nvSpPr>
        <p:spPr>
          <a:xfrm>
            <a:off x="364201" y="1560058"/>
            <a:ext cx="9525892" cy="2465955"/>
          </a:xfrm>
          <a:prstGeom prst="roundRect">
            <a:avLst>
              <a:gd name="adj" fmla="val 10735"/>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四角形: 角を丸くする 41">
            <a:extLst>
              <a:ext uri="{FF2B5EF4-FFF2-40B4-BE49-F238E27FC236}">
                <a16:creationId xmlns:a16="http://schemas.microsoft.com/office/drawing/2014/main" id="{D10802B1-F665-4E03-878C-798C17006273}"/>
              </a:ext>
            </a:extLst>
          </p:cNvPr>
          <p:cNvSpPr/>
          <p:nvPr/>
        </p:nvSpPr>
        <p:spPr>
          <a:xfrm>
            <a:off x="364201" y="4627176"/>
            <a:ext cx="9525892" cy="2749668"/>
          </a:xfrm>
          <a:prstGeom prst="roundRect">
            <a:avLst>
              <a:gd name="adj" fmla="val 10735"/>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a:extLst>
              <a:ext uri="{FF2B5EF4-FFF2-40B4-BE49-F238E27FC236}">
                <a16:creationId xmlns:a16="http://schemas.microsoft.com/office/drawing/2014/main" id="{A7AEEE93-2C5F-4119-949B-72E79AD4E8FA}"/>
              </a:ext>
            </a:extLst>
          </p:cNvPr>
          <p:cNvSpPr txBox="1"/>
          <p:nvPr/>
        </p:nvSpPr>
        <p:spPr>
          <a:xfrm>
            <a:off x="549307" y="3692575"/>
            <a:ext cx="6897614" cy="323165"/>
          </a:xfrm>
          <a:prstGeom prst="rect">
            <a:avLst/>
          </a:prstGeom>
          <a:noFill/>
        </p:spPr>
        <p:txBody>
          <a:bodyPr wrap="square">
            <a:spAutoFit/>
          </a:bodyPr>
          <a:lstStyle/>
          <a:p>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（アンケート調査より</a:t>
            </a:r>
            <a:r>
              <a:rPr lang="en-US" altLang="ja-JP" sz="1500">
                <a:solidFill>
                  <a:schemeClr val="tx1">
                    <a:lumMod val="75000"/>
                    <a:lumOff val="25000"/>
                  </a:schemeClr>
                </a:solidFill>
                <a:latin typeface="BIZ UDゴシック" panose="020B0400000000000000" pitchFamily="49" charset="-128"/>
                <a:ea typeface="BIZ UDゴシック" panose="020B0400000000000000" pitchFamily="49" charset="-128"/>
              </a:rPr>
              <a:t>※17</a:t>
            </a:r>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ページをご覧ください。）</a:t>
            </a:r>
            <a:endParaRPr lang="ja-JP" altLang="en-US" sz="1500"/>
          </a:p>
        </p:txBody>
      </p:sp>
    </p:spTree>
    <p:extLst>
      <p:ext uri="{BB962C8B-B14F-4D97-AF65-F5344CB8AC3E}">
        <p14:creationId xmlns:p14="http://schemas.microsoft.com/office/powerpoint/2010/main" val="388249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(3) </a:t>
            </a:r>
            <a:r>
              <a:rPr lang="ja-JP" altLang="en-US"/>
              <a:t>脱炭素ポイント付与に取り組むメリット</a:t>
            </a:r>
            <a:endParaRPr lang="ja-JP" altLang="en-US">
              <a:solidFill>
                <a:schemeClr val="tx1"/>
              </a:solidFill>
            </a:endParaRPr>
          </a:p>
        </p:txBody>
      </p:sp>
      <p:pic>
        <p:nvPicPr>
          <p:cNvPr id="11" name="図 10">
            <a:extLst>
              <a:ext uri="{FF2B5EF4-FFF2-40B4-BE49-F238E27FC236}">
                <a16:creationId xmlns:a16="http://schemas.microsoft.com/office/drawing/2014/main" id="{8CF1AAF1-56AA-1FE2-177E-3FBC7A8F030F}"/>
              </a:ext>
            </a:extLst>
          </p:cNvPr>
          <p:cNvPicPr>
            <a:picLocks noChangeAspect="1"/>
          </p:cNvPicPr>
          <p:nvPr/>
        </p:nvPicPr>
        <p:blipFill>
          <a:blip r:embed="rId2"/>
          <a:stretch>
            <a:fillRect/>
          </a:stretch>
        </p:blipFill>
        <p:spPr>
          <a:xfrm>
            <a:off x="1486" y="4539"/>
            <a:ext cx="57150" cy="152400"/>
          </a:xfrm>
          <a:prstGeom prst="rect">
            <a:avLst/>
          </a:prstGeom>
        </p:spPr>
      </p:pic>
      <p:sp>
        <p:nvSpPr>
          <p:cNvPr id="4" name="スライド番号プレースホルダー 5">
            <a:extLst>
              <a:ext uri="{FF2B5EF4-FFF2-40B4-BE49-F238E27FC236}">
                <a16:creationId xmlns:a16="http://schemas.microsoft.com/office/drawing/2014/main" id="{239B4DD6-478D-57C1-DCBE-139CDBCC8A6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8</a:t>
            </a:fld>
            <a:endParaRPr kumimoji="1" lang="ja-JP" altLang="en-US" b="1">
              <a:solidFill>
                <a:schemeClr val="tx1">
                  <a:lumMod val="50000"/>
                  <a:lumOff val="50000"/>
                </a:schemeClr>
              </a:solidFill>
            </a:endParaRPr>
          </a:p>
        </p:txBody>
      </p:sp>
      <p:sp>
        <p:nvSpPr>
          <p:cNvPr id="30" name="コンテンツ プレースホルダー 2">
            <a:extLst>
              <a:ext uri="{FF2B5EF4-FFF2-40B4-BE49-F238E27FC236}">
                <a16:creationId xmlns:a16="http://schemas.microsoft.com/office/drawing/2014/main" id="{5B8EABB2-25B6-4209-8560-C3D0E4E5FD31}"/>
              </a:ext>
            </a:extLst>
          </p:cNvPr>
          <p:cNvSpPr txBox="1">
            <a:spLocks/>
          </p:cNvSpPr>
          <p:nvPr/>
        </p:nvSpPr>
        <p:spPr>
          <a:xfrm>
            <a:off x="588969" y="1243413"/>
            <a:ext cx="9301124" cy="1875739"/>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dirty="0">
                <a:solidFill>
                  <a:schemeClr val="tx1"/>
                </a:solidFill>
              </a:rPr>
              <a:t>　令和４年度及び令和５年度の実証事業の検証の結果、脱炭素ポイントを付与することで、ポイント付与した商品・サービスについて、一定の販売促進効果がありました。</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例えば、ポイント付与した再生羽毛を使用したダウンの売上点数が前年比</a:t>
            </a:r>
            <a:r>
              <a:rPr lang="en-US" altLang="ja-JP" sz="1400" dirty="0">
                <a:solidFill>
                  <a:schemeClr val="tx1"/>
                </a:solidFill>
              </a:rPr>
              <a:t>215</a:t>
            </a:r>
            <a:r>
              <a:rPr lang="ja-JP" altLang="en-US" sz="1400" dirty="0">
                <a:solidFill>
                  <a:schemeClr val="tx1"/>
                </a:solidFill>
              </a:rPr>
              <a:t>％となる一方、ポイント付与しない一般のダウンの売上点数は前年比</a:t>
            </a:r>
            <a:r>
              <a:rPr lang="en-US" altLang="ja-JP" sz="1400" dirty="0">
                <a:solidFill>
                  <a:schemeClr val="tx1"/>
                </a:solidFill>
              </a:rPr>
              <a:t>110</a:t>
            </a:r>
            <a:r>
              <a:rPr lang="ja-JP" altLang="en-US" sz="1400" dirty="0">
                <a:solidFill>
                  <a:schemeClr val="tx1"/>
                </a:solidFill>
              </a:rPr>
              <a:t>％というケースがありました。（令和４年度実証事業）</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他にも、大阪府ご当地野菜・果物の販売点数が、前年同期間と比較して</a:t>
            </a:r>
            <a:r>
              <a:rPr lang="en-US" altLang="ja-JP" sz="1400" dirty="0">
                <a:solidFill>
                  <a:schemeClr val="tx1"/>
                </a:solidFill>
              </a:rPr>
              <a:t>59</a:t>
            </a:r>
            <a:r>
              <a:rPr lang="ja-JP" altLang="en-US" sz="1400" dirty="0">
                <a:solidFill>
                  <a:schemeClr val="tx1"/>
                </a:solidFill>
              </a:rPr>
              <a:t>％増加したケースもありました。農産部門全体では、前年同期間とほぼ同程度だったことから、ポイント対象商品の売れ行きは好調であったことがわかります。（令和５年度実証事業）</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その他の事例については、第３部に掲載していますので、ご覧ください。</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a:t>
            </a:r>
            <a:endParaRPr lang="en-US" altLang="ja-JP" sz="1400" dirty="0">
              <a:solidFill>
                <a:schemeClr val="tx1"/>
              </a:solidFill>
            </a:endParaRPr>
          </a:p>
        </p:txBody>
      </p:sp>
      <p:sp>
        <p:nvSpPr>
          <p:cNvPr id="19" name="コンテンツ プレースホルダー 2">
            <a:extLst>
              <a:ext uri="{FF2B5EF4-FFF2-40B4-BE49-F238E27FC236}">
                <a16:creationId xmlns:a16="http://schemas.microsoft.com/office/drawing/2014/main" id="{88D6E698-3582-47C3-9B14-E6D28FE0E1F2}"/>
              </a:ext>
            </a:extLst>
          </p:cNvPr>
          <p:cNvSpPr txBox="1">
            <a:spLocks/>
          </p:cNvSpPr>
          <p:nvPr/>
        </p:nvSpPr>
        <p:spPr>
          <a:xfrm>
            <a:off x="4922092" y="5552585"/>
            <a:ext cx="4968001" cy="307777"/>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endParaRPr lang="en-US" altLang="ja-JP" sz="1400">
              <a:solidFill>
                <a:schemeClr val="tx1"/>
              </a:solidFill>
            </a:endParaRPr>
          </a:p>
        </p:txBody>
      </p:sp>
      <p:sp>
        <p:nvSpPr>
          <p:cNvPr id="13" name="コンテンツ プレースホルダー 2">
            <a:extLst>
              <a:ext uri="{FF2B5EF4-FFF2-40B4-BE49-F238E27FC236}">
                <a16:creationId xmlns:a16="http://schemas.microsoft.com/office/drawing/2014/main" id="{4A19B3B4-6D2F-494D-BC9E-C7E97FD0B337}"/>
              </a:ext>
            </a:extLst>
          </p:cNvPr>
          <p:cNvSpPr txBox="1">
            <a:spLocks/>
          </p:cNvSpPr>
          <p:nvPr/>
        </p:nvSpPr>
        <p:spPr>
          <a:xfrm>
            <a:off x="1165878" y="6546553"/>
            <a:ext cx="8724215" cy="384229"/>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en-US" altLang="ja-JP" sz="1100">
                <a:solidFill>
                  <a:schemeClr val="tx1"/>
                </a:solidFill>
              </a:rPr>
              <a:t>※</a:t>
            </a:r>
            <a:r>
              <a:rPr lang="ja-JP" altLang="en-US" sz="1100">
                <a:solidFill>
                  <a:schemeClr val="tx1"/>
                </a:solidFill>
              </a:rPr>
              <a:t>売上点数の増加は、脱炭素ポイント付与による効果のほか、その他環境要因（仕入数の増加等）の影響も考えられます。</a:t>
            </a:r>
            <a:endParaRPr lang="en-US" altLang="ja-JP" sz="1100">
              <a:solidFill>
                <a:schemeClr val="tx1"/>
              </a:solidFill>
            </a:endParaRPr>
          </a:p>
        </p:txBody>
      </p:sp>
      <p:sp>
        <p:nvSpPr>
          <p:cNvPr id="18" name="コンテンツ プレースホルダー 2">
            <a:extLst>
              <a:ext uri="{FF2B5EF4-FFF2-40B4-BE49-F238E27FC236}">
                <a16:creationId xmlns:a16="http://schemas.microsoft.com/office/drawing/2014/main" id="{571CC75E-A6F2-45D4-B8A9-28473C1A3FCC}"/>
              </a:ext>
            </a:extLst>
          </p:cNvPr>
          <p:cNvSpPr txBox="1">
            <a:spLocks/>
          </p:cNvSpPr>
          <p:nvPr/>
        </p:nvSpPr>
        <p:spPr>
          <a:xfrm>
            <a:off x="3255334" y="3562930"/>
            <a:ext cx="3941646" cy="307777"/>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en-US" altLang="ja-JP" sz="1400">
                <a:solidFill>
                  <a:schemeClr val="tx1"/>
                </a:solidFill>
              </a:rPr>
              <a:t>【</a:t>
            </a:r>
            <a:r>
              <a:rPr lang="ja-JP" altLang="en-US" sz="1400">
                <a:solidFill>
                  <a:schemeClr val="tx1"/>
                </a:solidFill>
              </a:rPr>
              <a:t>脱炭素ポイント付与による売上点数の変化</a:t>
            </a:r>
            <a:r>
              <a:rPr lang="en-US" altLang="ja-JP" sz="1400">
                <a:solidFill>
                  <a:schemeClr val="tx1"/>
                </a:solidFill>
              </a:rPr>
              <a:t>】</a:t>
            </a:r>
          </a:p>
          <a:p>
            <a:pPr algn="just">
              <a:lnSpc>
                <a:spcPts val="2000"/>
              </a:lnSpc>
              <a:spcBef>
                <a:spcPts val="0"/>
              </a:spcBef>
            </a:pPr>
            <a:endParaRPr lang="en-US" altLang="ja-JP" sz="1400">
              <a:solidFill>
                <a:schemeClr val="tx1"/>
              </a:solidFill>
            </a:endParaRPr>
          </a:p>
        </p:txBody>
      </p:sp>
      <p:pic>
        <p:nvPicPr>
          <p:cNvPr id="6" name="図 5">
            <a:extLst>
              <a:ext uri="{FF2B5EF4-FFF2-40B4-BE49-F238E27FC236}">
                <a16:creationId xmlns:a16="http://schemas.microsoft.com/office/drawing/2014/main" id="{AE277354-7F44-8AA0-F8E1-E2205E3892DD}"/>
              </a:ext>
            </a:extLst>
          </p:cNvPr>
          <p:cNvPicPr>
            <a:picLocks noChangeAspect="1"/>
          </p:cNvPicPr>
          <p:nvPr/>
        </p:nvPicPr>
        <p:blipFill>
          <a:blip r:embed="rId3"/>
          <a:stretch>
            <a:fillRect/>
          </a:stretch>
        </p:blipFill>
        <p:spPr>
          <a:xfrm>
            <a:off x="795598" y="3903279"/>
            <a:ext cx="3941647" cy="2610701"/>
          </a:xfrm>
          <a:prstGeom prst="rect">
            <a:avLst/>
          </a:prstGeom>
        </p:spPr>
      </p:pic>
      <p:pic>
        <p:nvPicPr>
          <p:cNvPr id="8" name="図 7">
            <a:extLst>
              <a:ext uri="{FF2B5EF4-FFF2-40B4-BE49-F238E27FC236}">
                <a16:creationId xmlns:a16="http://schemas.microsoft.com/office/drawing/2014/main" id="{F93996CD-5C0C-481D-992A-695FE869DA2D}"/>
              </a:ext>
            </a:extLst>
          </p:cNvPr>
          <p:cNvPicPr>
            <a:picLocks noChangeAspect="1"/>
          </p:cNvPicPr>
          <p:nvPr/>
        </p:nvPicPr>
        <p:blipFill>
          <a:blip r:embed="rId4"/>
          <a:stretch>
            <a:fillRect/>
          </a:stretch>
        </p:blipFill>
        <p:spPr>
          <a:xfrm>
            <a:off x="5052701" y="3951179"/>
            <a:ext cx="4591101" cy="2393393"/>
          </a:xfrm>
          <a:prstGeom prst="rect">
            <a:avLst/>
          </a:prstGeom>
        </p:spPr>
      </p:pic>
    </p:spTree>
    <p:extLst>
      <p:ext uri="{BB962C8B-B14F-4D97-AF65-F5344CB8AC3E}">
        <p14:creationId xmlns:p14="http://schemas.microsoft.com/office/powerpoint/2010/main" val="5063935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ed3aab-a043-4b86-9c0a-e42bde5c4b74" xsi:nil="true"/>
    <lcf76f155ced4ddcb4097134ff3c332f xmlns="520b2d9d-7793-4f41-8990-c45d40771c7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F1A4265F2ECED4D93FC84E870614264" ma:contentTypeVersion="17" ma:contentTypeDescription="新しいドキュメントを作成します。" ma:contentTypeScope="" ma:versionID="64c74795cb547f81d7c73ec954991e2e">
  <xsd:schema xmlns:xsd="http://www.w3.org/2001/XMLSchema" xmlns:xs="http://www.w3.org/2001/XMLSchema" xmlns:p="http://schemas.microsoft.com/office/2006/metadata/properties" xmlns:ns2="520b2d9d-7793-4f41-8990-c45d40771c73" xmlns:ns3="66ed3aab-a043-4b86-9c0a-e42bde5c4b74" targetNamespace="http://schemas.microsoft.com/office/2006/metadata/properties" ma:root="true" ma:fieldsID="00f79db46605de6dd8b40af8b6d1054d" ns2:_="" ns3:_="">
    <xsd:import namespace="520b2d9d-7793-4f41-8990-c45d40771c73"/>
    <xsd:import namespace="66ed3aab-a043-4b86-9c0a-e42bde5c4b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b2d9d-7793-4f41-8990-c45d40771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2d4320cc-b1c6-427b-9846-65bd8e22e91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ed3aab-a043-4b86-9c0a-e42bde5c4b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25967b6-ffd3-4328-8e5d-4ab0366c29f3}" ma:internalName="TaxCatchAll" ma:showField="CatchAllData" ma:web="66ed3aab-a043-4b86-9c0a-e42bde5c4b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F2665D-93BC-409F-83EF-AE1184E9945F}">
  <ds:schemaRefs>
    <ds:schemaRef ds:uri="520b2d9d-7793-4f41-8990-c45d40771c73"/>
    <ds:schemaRef ds:uri="66ed3aab-a043-4b86-9c0a-e42bde5c4b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368F72-95BA-4FE8-8C3F-43CBBA0FB8B9}">
  <ds:schemaRefs>
    <ds:schemaRef ds:uri="520b2d9d-7793-4f41-8990-c45d40771c73"/>
    <ds:schemaRef ds:uri="66ed3aab-a043-4b86-9c0a-e42bde5c4b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C485C0BC-8EAC-41A6-A291-247768D8BC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241</TotalTime>
  <Words>10749</Words>
  <Application>Microsoft Office PowerPoint</Application>
  <PresentationFormat>ユーザー設定</PresentationFormat>
  <Paragraphs>889</Paragraphs>
  <Slides>38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38</vt:i4>
      </vt:variant>
    </vt:vector>
  </HeadingPairs>
  <TitlesOfParts>
    <vt:vector size="47" baseType="lpstr">
      <vt:lpstr>BIZ UDPゴシック</vt:lpstr>
      <vt:lpstr>BIZ UDゴシック</vt:lpstr>
      <vt:lpstr>游ゴシック</vt:lpstr>
      <vt:lpstr>游明朝</vt:lpstr>
      <vt:lpstr>Arial</vt:lpstr>
      <vt:lpstr>Calibri</vt:lpstr>
      <vt:lpstr>Open Sans</vt:lpstr>
      <vt:lpstr>Wingdings</vt:lpstr>
      <vt:lpstr>Office テーマ</vt:lpstr>
      <vt:lpstr>脱炭素ポイントに関するガイドライン （案）</vt:lpstr>
      <vt:lpstr>PowerPoint プレゼンテーション</vt:lpstr>
      <vt:lpstr>目　次</vt:lpstr>
      <vt:lpstr>PowerPoint プレゼンテーション</vt:lpstr>
      <vt:lpstr>(1) 求められる脱炭素型ライフスタイルへの変革</vt:lpstr>
      <vt:lpstr>(2) 脱炭素ポイントとは</vt:lpstr>
      <vt:lpstr>(3) 脱炭素ポイント付与に取り組むメリット</vt:lpstr>
      <vt:lpstr>(3) 脱炭素ポイント付与に取り組むメリット</vt:lpstr>
      <vt:lpstr>(3) 脱炭素ポイント付与に取り組むメリット</vt:lpstr>
      <vt:lpstr>(3) 脱炭素ポイント付与に取り組むメリット</vt:lpstr>
      <vt:lpstr>(4) 脱炭素ポイント付与に取り組むにあたってのコストについて</vt:lpstr>
      <vt:lpstr>PowerPoint プレゼンテーション</vt:lpstr>
      <vt:lpstr>(1) 脱炭素ポイント付与の開始までの流れ</vt:lpstr>
      <vt:lpstr>(2) 脱炭素ポイント付与の対象商品・サービスの考え方</vt:lpstr>
      <vt:lpstr>(3) 効果的な周知・啓発方法【消費者】</vt:lpstr>
      <vt:lpstr>(4) 効果的な周知・啓発方法【従業員】</vt:lpstr>
      <vt:lpstr>(4) 効果的な周知・啓発方法【従業員】</vt:lpstr>
      <vt:lpstr>(4) 効果的な周知・啓発方法【従業員】</vt:lpstr>
      <vt:lpstr>(5) 脱炭素ポイント名称・ロゴマーク等の使用にあたって</vt:lpstr>
      <vt:lpstr>(6) 留意事項について</vt:lpstr>
      <vt:lpstr>PowerPoint プレゼンテーション</vt:lpstr>
      <vt:lpstr>株式会社アーバンリサーチ（令和４・５年度事業者）</vt:lpstr>
      <vt:lpstr>エイチ・ツー・オー リテイリング株式会社（令和４年度事業者）</vt:lpstr>
      <vt:lpstr>株式会社エディオン（令和５年度事業者）</vt:lpstr>
      <vt:lpstr>株式会社エーコープ近畿（令和５年度事業者）</vt:lpstr>
      <vt:lpstr>大阪いずみ市民生活協同組合（令和４・５年度事業者）</vt:lpstr>
      <vt:lpstr>生活協同組合コープこうべ（令和５年度事業者）</vt:lpstr>
      <vt:lpstr>株式会社サンプラザ（令和４・５年度事業者）</vt:lpstr>
      <vt:lpstr>上新電機株式会社（令和４・５年度事業者）</vt:lpstr>
      <vt:lpstr>株式会社髙島屋（令和５年度事業者）</vt:lpstr>
      <vt:lpstr>西日本旅客鉄道株式会社（令和４・５年度事業者）</vt:lpstr>
      <vt:lpstr>宮之阪中央商店街振興組合（令和５年度事業者）</vt:lpstr>
      <vt:lpstr>株式会社ルビー（クリーニングルビー）（令和５年度事業者）</vt:lpstr>
      <vt:lpstr>PowerPoint プレゼンテーション</vt:lpstr>
      <vt:lpstr>PowerPoint プレゼンテーション</vt:lpstr>
      <vt:lpstr>PowerPoint プレゼンテーション</vt:lpstr>
      <vt:lpstr>PowerPoint プレゼンテーション</vt:lpstr>
      <vt:lpstr>今後の脱炭素ポイントの展開に向けて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脱炭素ポイントに関するガイドライン （案）</dc:title>
  <dc:creator>Tomonobu Saito</dc:creator>
  <cp:lastModifiedBy>池田　晃規</cp:lastModifiedBy>
  <cp:revision>51</cp:revision>
  <cp:lastPrinted>2023-12-11T09:34:26Z</cp:lastPrinted>
  <dcterms:created xsi:type="dcterms:W3CDTF">2023-10-26T06:34:50Z</dcterms:created>
  <dcterms:modified xsi:type="dcterms:W3CDTF">2024-03-25T00:56:09Z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0x0101000F1A4265F2ECED4D93FC84E870614264</vt:lpwstr>
  </property>
  <property fmtid="{D5CDD505-2E9C-101B-9397-08002B2CF9AE}" pid="3" name="MediaServiceImageTags">
    <vt:lpwstr/>
  </property>
</Properties>
</file>