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
  </p:notesMasterIdLst>
  <p:handoutMasterIdLst>
    <p:handoutMasterId r:id="rId5"/>
  </p:handoutMasterIdLst>
  <p:sldIdLst>
    <p:sldId id="261" r:id="rId2"/>
    <p:sldId id="263" r:id="rId3"/>
  </p:sldIdLst>
  <p:sldSz cx="7775575" cy="10907713"/>
  <p:notesSz cx="9939338" cy="6807200"/>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6" userDrawn="1">
          <p15:clr>
            <a:srgbClr val="A4A3A4"/>
          </p15:clr>
        </p15:guide>
        <p15:guide id="2" pos="2449">
          <p15:clr>
            <a:srgbClr val="A4A3A4"/>
          </p15:clr>
        </p15:guide>
        <p15:guide id="3" orient="horz" pos="3435" userDrawn="1">
          <p15:clr>
            <a:srgbClr val="A4A3A4"/>
          </p15:clr>
        </p15:guide>
        <p15:guide id="4" pos="3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45D"/>
    <a:srgbClr val="FFFFFF"/>
    <a:srgbClr val="003300"/>
    <a:srgbClr val="006600"/>
    <a:srgbClr val="009999"/>
    <a:srgbClr val="FF99CC"/>
    <a:srgbClr val="99FFCC"/>
    <a:srgbClr val="66FFCC"/>
    <a:srgbClr val="5B9BD5"/>
    <a:srgbClr val="59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76" autoAdjust="0"/>
    <p:restoredTop sz="94660"/>
  </p:normalViewPr>
  <p:slideViewPr>
    <p:cSldViewPr snapToGrid="0">
      <p:cViewPr>
        <p:scale>
          <a:sx n="66" d="100"/>
          <a:sy n="66" d="100"/>
        </p:scale>
        <p:origin x="1968" y="48"/>
      </p:cViewPr>
      <p:guideLst>
        <p:guide orient="horz" pos="2596"/>
        <p:guide pos="2449"/>
        <p:guide orient="horz" pos="3435"/>
        <p:guide pos="31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4306737" cy="341393"/>
          </a:xfrm>
          <a:prstGeom prst="rect">
            <a:avLst/>
          </a:prstGeom>
        </p:spPr>
        <p:txBody>
          <a:bodyPr vert="horz" lIns="91412" tIns="45704" rIns="91412" bIns="45704"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5630287" y="4"/>
            <a:ext cx="4306737" cy="341393"/>
          </a:xfrm>
          <a:prstGeom prst="rect">
            <a:avLst/>
          </a:prstGeom>
        </p:spPr>
        <p:txBody>
          <a:bodyPr vert="horz" lIns="91412" tIns="45704" rIns="91412" bIns="45704" rtlCol="0"/>
          <a:lstStyle>
            <a:lvl1pPr algn="r">
              <a:defRPr sz="1100"/>
            </a:lvl1pPr>
          </a:lstStyle>
          <a:p>
            <a:fld id="{312C423B-553C-472B-A1FD-3D4A7EB94249}" type="datetimeFigureOut">
              <a:rPr kumimoji="1" lang="ja-JP" altLang="en-US" smtClean="0"/>
              <a:t>2020/10/6</a:t>
            </a:fld>
            <a:endParaRPr kumimoji="1" lang="ja-JP" altLang="en-US"/>
          </a:p>
        </p:txBody>
      </p:sp>
      <p:sp>
        <p:nvSpPr>
          <p:cNvPr id="4" name="フッター プレースホルダー 3"/>
          <p:cNvSpPr>
            <a:spLocks noGrp="1"/>
          </p:cNvSpPr>
          <p:nvPr>
            <p:ph type="ftr" sz="quarter" idx="2"/>
          </p:nvPr>
        </p:nvSpPr>
        <p:spPr>
          <a:xfrm>
            <a:off x="6" y="6465808"/>
            <a:ext cx="4306737" cy="341393"/>
          </a:xfrm>
          <a:prstGeom prst="rect">
            <a:avLst/>
          </a:prstGeom>
        </p:spPr>
        <p:txBody>
          <a:bodyPr vert="horz" lIns="91412" tIns="45704" rIns="91412" bIns="45704"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5630287" y="6465808"/>
            <a:ext cx="4306737" cy="341393"/>
          </a:xfrm>
          <a:prstGeom prst="rect">
            <a:avLst/>
          </a:prstGeom>
        </p:spPr>
        <p:txBody>
          <a:bodyPr vert="horz" lIns="91412" tIns="45704" rIns="91412" bIns="45704" rtlCol="0" anchor="b"/>
          <a:lstStyle>
            <a:lvl1pPr algn="r">
              <a:defRPr sz="1100"/>
            </a:lvl1pPr>
          </a:lstStyle>
          <a:p>
            <a:fld id="{D802B6FB-633B-456C-BAAA-B1EAB629DDA0}" type="slidenum">
              <a:rPr kumimoji="1" lang="ja-JP" altLang="en-US" smtClean="0"/>
              <a:t>‹#›</a:t>
            </a:fld>
            <a:endParaRPr kumimoji="1" lang="ja-JP" altLang="en-US"/>
          </a:p>
        </p:txBody>
      </p:sp>
    </p:spTree>
    <p:extLst>
      <p:ext uri="{BB962C8B-B14F-4D97-AF65-F5344CB8AC3E}">
        <p14:creationId xmlns:p14="http://schemas.microsoft.com/office/powerpoint/2010/main" val="2800102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4307044" cy="341542"/>
          </a:xfrm>
          <a:prstGeom prst="rect">
            <a:avLst/>
          </a:prstGeom>
        </p:spPr>
        <p:txBody>
          <a:bodyPr vert="horz" lIns="91543" tIns="45771" rIns="91543" bIns="45771" rtlCol="0"/>
          <a:lstStyle>
            <a:lvl1pPr algn="l">
              <a:defRPr sz="1100"/>
            </a:lvl1pPr>
          </a:lstStyle>
          <a:p>
            <a:endParaRPr kumimoji="1" lang="ja-JP" altLang="en-US"/>
          </a:p>
        </p:txBody>
      </p:sp>
      <p:sp>
        <p:nvSpPr>
          <p:cNvPr id="3" name="日付プレースホルダー 2"/>
          <p:cNvSpPr>
            <a:spLocks noGrp="1"/>
          </p:cNvSpPr>
          <p:nvPr>
            <p:ph type="dt" idx="1"/>
          </p:nvPr>
        </p:nvSpPr>
        <p:spPr>
          <a:xfrm>
            <a:off x="5630000" y="0"/>
            <a:ext cx="4307044" cy="341542"/>
          </a:xfrm>
          <a:prstGeom prst="rect">
            <a:avLst/>
          </a:prstGeom>
        </p:spPr>
        <p:txBody>
          <a:bodyPr vert="horz" lIns="91543" tIns="45771" rIns="91543" bIns="45771" rtlCol="0"/>
          <a:lstStyle>
            <a:lvl1pPr algn="r">
              <a:defRPr sz="1100"/>
            </a:lvl1pPr>
          </a:lstStyle>
          <a:p>
            <a:fld id="{70F99883-74AE-4A2C-81B7-5B86A08198C0}" type="datetimeFigureOut">
              <a:rPr kumimoji="1" lang="ja-JP" altLang="en-US" smtClean="0"/>
              <a:t>2020/10/6</a:t>
            </a:fld>
            <a:endParaRPr kumimoji="1" lang="ja-JP" altLang="en-US"/>
          </a:p>
        </p:txBody>
      </p:sp>
      <p:sp>
        <p:nvSpPr>
          <p:cNvPr id="4" name="スライド イメージ プレースホルダー 3"/>
          <p:cNvSpPr>
            <a:spLocks noGrp="1" noRot="1" noChangeAspect="1"/>
          </p:cNvSpPr>
          <p:nvPr>
            <p:ph type="sldImg" idx="2"/>
          </p:nvPr>
        </p:nvSpPr>
        <p:spPr>
          <a:xfrm>
            <a:off x="4151313" y="850900"/>
            <a:ext cx="1636712" cy="2297113"/>
          </a:xfrm>
          <a:prstGeom prst="rect">
            <a:avLst/>
          </a:prstGeom>
          <a:noFill/>
          <a:ln w="12700">
            <a:solidFill>
              <a:prstClr val="black"/>
            </a:solidFill>
          </a:ln>
        </p:spPr>
        <p:txBody>
          <a:bodyPr vert="horz" lIns="91543" tIns="45771" rIns="91543" bIns="45771" rtlCol="0" anchor="ctr"/>
          <a:lstStyle/>
          <a:p>
            <a:endParaRPr lang="ja-JP" altLang="en-US"/>
          </a:p>
        </p:txBody>
      </p:sp>
      <p:sp>
        <p:nvSpPr>
          <p:cNvPr id="5" name="ノート プレースホルダー 4"/>
          <p:cNvSpPr>
            <a:spLocks noGrp="1"/>
          </p:cNvSpPr>
          <p:nvPr>
            <p:ph type="body" sz="quarter" idx="3"/>
          </p:nvPr>
        </p:nvSpPr>
        <p:spPr>
          <a:xfrm>
            <a:off x="993934" y="3275970"/>
            <a:ext cx="7951470" cy="2680335"/>
          </a:xfrm>
          <a:prstGeom prst="rect">
            <a:avLst/>
          </a:prstGeom>
        </p:spPr>
        <p:txBody>
          <a:bodyPr vert="horz" lIns="91543" tIns="45771" rIns="91543"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465665"/>
            <a:ext cx="4307044" cy="341541"/>
          </a:xfrm>
          <a:prstGeom prst="rect">
            <a:avLst/>
          </a:prstGeom>
        </p:spPr>
        <p:txBody>
          <a:bodyPr vert="horz" lIns="91543" tIns="45771" rIns="91543" bIns="45771"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5630000" y="6465665"/>
            <a:ext cx="4307044" cy="341541"/>
          </a:xfrm>
          <a:prstGeom prst="rect">
            <a:avLst/>
          </a:prstGeom>
        </p:spPr>
        <p:txBody>
          <a:bodyPr vert="horz" lIns="91543" tIns="45771" rIns="91543" bIns="45771"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10/6/2020</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34"/>
            <a:ext cx="7775575" cy="1194667"/>
          </a:xfrm>
          <a:prstGeom prst="rect">
            <a:avLst/>
          </a:prstGeom>
        </p:spPr>
      </p:pic>
      <p:sp>
        <p:nvSpPr>
          <p:cNvPr id="61" name="正方形/長方形 60"/>
          <p:cNvSpPr/>
          <p:nvPr/>
        </p:nvSpPr>
        <p:spPr bwMode="gray">
          <a:xfrm>
            <a:off x="973128" y="438354"/>
            <a:ext cx="2452874" cy="461665"/>
          </a:xfrm>
          <a:prstGeom prst="rect">
            <a:avLst/>
          </a:prstGeom>
        </p:spPr>
        <p:txBody>
          <a:bodyPr wrap="square">
            <a:spAutoFit/>
          </a:bodyPr>
          <a:lstStyle/>
          <a:p>
            <a:r>
              <a:rPr lang="ja-JP" altLang="en-US" sz="2400" dirty="0" smtClean="0">
                <a:ln w="76200">
                  <a:solidFill>
                    <a:schemeClr val="bg1"/>
                  </a:solid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rPr>
              <a:t>観光農園研修会</a:t>
            </a:r>
            <a:endParaRPr lang="en-US" altLang="ja-JP" sz="2400" dirty="0" smtClean="0">
              <a:ln w="76200">
                <a:solidFill>
                  <a:schemeClr val="bg1"/>
                </a:solid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endParaRPr>
          </a:p>
        </p:txBody>
      </p:sp>
      <p:sp>
        <p:nvSpPr>
          <p:cNvPr id="57" name="正方形/長方形 56"/>
          <p:cNvSpPr/>
          <p:nvPr/>
        </p:nvSpPr>
        <p:spPr bwMode="gray">
          <a:xfrm>
            <a:off x="988540" y="429669"/>
            <a:ext cx="5811976" cy="1985159"/>
          </a:xfrm>
          <a:prstGeom prst="rect">
            <a:avLst/>
          </a:prstGeom>
        </p:spPr>
        <p:txBody>
          <a:bodyPr wrap="none">
            <a:spAutoFit/>
          </a:bodyPr>
          <a:lstStyle/>
          <a:p>
            <a:r>
              <a:rPr lang="ja-JP" altLang="en-US" sz="2400" dirty="0" smtClean="0">
                <a:ln w="3175">
                  <a:no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rPr>
              <a:t>観光農業研修</a:t>
            </a:r>
            <a:endParaRPr lang="en-US" altLang="ja-JP" sz="2400" dirty="0" smtClean="0">
              <a:ln w="3175">
                <a:no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endParaRPr>
          </a:p>
          <a:p>
            <a:pPr algn="ctr"/>
            <a:r>
              <a:rPr lang="ja-JP" altLang="en-US" sz="3600" dirty="0" smtClean="0">
                <a:ln w="3175">
                  <a:noFill/>
                  <a:prstDash val="solid"/>
                  <a:miter lim="800000"/>
                </a:ln>
                <a:solidFill>
                  <a:srgbClr val="F39700"/>
                </a:solidFill>
                <a:latin typeface="HGP創英角ﾎﾟｯﾌﾟ体" panose="040B0A00000000000000" pitchFamily="50" charset="-128"/>
                <a:ea typeface="HGP創英角ﾎﾟｯﾌﾟ体" panose="040B0A00000000000000" pitchFamily="50" charset="-128"/>
              </a:rPr>
              <a:t>めざせ！わくわくあふれる</a:t>
            </a:r>
            <a:endParaRPr lang="en-US" altLang="ja-JP" sz="3600" dirty="0" smtClean="0">
              <a:ln w="3175">
                <a:noFill/>
                <a:prstDash val="solid"/>
                <a:miter lim="800000"/>
              </a:ln>
              <a:solidFill>
                <a:srgbClr val="F39700"/>
              </a:solidFill>
              <a:latin typeface="HGP創英角ﾎﾟｯﾌﾟ体" panose="040B0A00000000000000" pitchFamily="50" charset="-128"/>
              <a:ea typeface="HGP創英角ﾎﾟｯﾌﾟ体" panose="040B0A00000000000000" pitchFamily="50" charset="-128"/>
            </a:endParaRPr>
          </a:p>
          <a:p>
            <a:pPr algn="ctr"/>
            <a:r>
              <a:rPr lang="ja-JP" altLang="en-US" sz="3600" dirty="0" smtClean="0">
                <a:ln w="3175">
                  <a:noFill/>
                  <a:prstDash val="solid"/>
                  <a:miter lim="800000"/>
                </a:ln>
                <a:solidFill>
                  <a:srgbClr val="F39700"/>
                </a:solidFill>
                <a:latin typeface="HGP創英角ﾎﾟｯﾌﾟ体" panose="040B0A00000000000000" pitchFamily="50" charset="-128"/>
                <a:ea typeface="HGP創英角ﾎﾟｯﾌﾟ体" panose="040B0A00000000000000" pitchFamily="50" charset="-128"/>
              </a:rPr>
              <a:t>観光農園経営</a:t>
            </a:r>
            <a:endParaRPr lang="en-US" altLang="ja-JP" sz="3600" dirty="0" smtClean="0">
              <a:ln w="3175">
                <a:noFill/>
                <a:prstDash val="solid"/>
                <a:miter lim="800000"/>
              </a:ln>
              <a:solidFill>
                <a:srgbClr val="F39700"/>
              </a:solidFill>
              <a:latin typeface="HGP創英角ﾎﾟｯﾌﾟ体" panose="040B0A00000000000000" pitchFamily="50" charset="-128"/>
              <a:ea typeface="HGP創英角ﾎﾟｯﾌﾟ体" panose="040B0A00000000000000" pitchFamily="50" charset="-128"/>
            </a:endParaRPr>
          </a:p>
          <a:p>
            <a:pPr algn="ctr">
              <a:spcBef>
                <a:spcPts val="600"/>
              </a:spcBef>
            </a:pPr>
            <a:r>
              <a:rPr lang="ja-JP" altLang="en-US" sz="2200" dirty="0" smtClean="0">
                <a:ln w="3175">
                  <a:no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rPr>
              <a:t>～</a:t>
            </a:r>
            <a:r>
              <a:rPr lang="ja-JP" altLang="en-US" sz="2200" dirty="0">
                <a:ln w="3175">
                  <a:no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rPr>
              <a:t>おもてなしが得意技！　</a:t>
            </a:r>
            <a:r>
              <a:rPr lang="en-US" altLang="ja-JP" sz="2200" dirty="0">
                <a:ln w="3175">
                  <a:no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rPr>
              <a:t>3</a:t>
            </a:r>
            <a:r>
              <a:rPr lang="ja-JP" altLang="en-US" sz="2200" dirty="0">
                <a:ln w="3175">
                  <a:no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rPr>
              <a:t>代目が</a:t>
            </a:r>
            <a:r>
              <a:rPr lang="ja-JP" altLang="en-US" sz="2200" dirty="0" smtClean="0">
                <a:ln w="3175">
                  <a:no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rPr>
              <a:t>語ります～</a:t>
            </a:r>
            <a:endParaRPr lang="ja-JP" altLang="en-US" sz="2200" dirty="0">
              <a:ln w="3175">
                <a:noFill/>
                <a:prstDash val="solid"/>
                <a:miter lim="800000"/>
              </a:ln>
              <a:solidFill>
                <a:srgbClr val="E9545D"/>
              </a:solidFill>
              <a:latin typeface="HGP創英角ﾎﾟｯﾌﾟ体" panose="040B0A00000000000000" pitchFamily="50" charset="-128"/>
              <a:ea typeface="HGP創英角ﾎﾟｯﾌﾟ体" panose="040B0A00000000000000" pitchFamily="50" charset="-128"/>
            </a:endParaRP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3422"/>
            <a:ext cx="7775575" cy="2059845"/>
          </a:xfrm>
          <a:prstGeom prst="rect">
            <a:avLst/>
          </a:prstGeom>
        </p:spPr>
      </p:pic>
      <p:sp>
        <p:nvSpPr>
          <p:cNvPr id="26" name="正方形/長方形 25"/>
          <p:cNvSpPr/>
          <p:nvPr/>
        </p:nvSpPr>
        <p:spPr>
          <a:xfrm>
            <a:off x="5622936" y="7092175"/>
            <a:ext cx="1082202" cy="215444"/>
          </a:xfrm>
          <a:prstGeom prst="rect">
            <a:avLst/>
          </a:prstGeom>
        </p:spPr>
        <p:txBody>
          <a:bodyPr wrap="square">
            <a:spAutoFit/>
          </a:bodyPr>
          <a:lstStyle/>
          <a:p>
            <a:pPr algn="ctr"/>
            <a:endParaRPr lang="ja-JP" altLang="en-US" sz="800" dirty="0">
              <a:latin typeface="HGPｺﾞｼｯｸE" panose="020B0900000000000000" pitchFamily="50" charset="-128"/>
              <a:ea typeface="HGPｺﾞｼｯｸE" panose="020B0900000000000000" pitchFamily="50" charset="-128"/>
            </a:endParaRPr>
          </a:p>
        </p:txBody>
      </p:sp>
      <p:sp>
        <p:nvSpPr>
          <p:cNvPr id="28" name="正方形/長方形 27"/>
          <p:cNvSpPr/>
          <p:nvPr/>
        </p:nvSpPr>
        <p:spPr>
          <a:xfrm>
            <a:off x="251445" y="9389819"/>
            <a:ext cx="792000" cy="600164"/>
          </a:xfrm>
          <a:prstGeom prst="rect">
            <a:avLst/>
          </a:prstGeom>
        </p:spPr>
        <p:txBody>
          <a:bodyPr wrap="square">
            <a:spAutoFit/>
          </a:bodyPr>
          <a:lstStyle/>
          <a:p>
            <a:pPr algn="ctr"/>
            <a:r>
              <a:rPr lang="ja-JP" altLang="en-US" sz="1400" dirty="0" smtClean="0">
                <a:solidFill>
                  <a:srgbClr val="009999"/>
                </a:solidFill>
                <a:latin typeface="HGPｺﾞｼｯｸE" panose="020B0900000000000000" pitchFamily="50" charset="-128"/>
                <a:ea typeface="HGPｺﾞｼｯｸE" panose="020B0900000000000000" pitchFamily="50" charset="-128"/>
              </a:rPr>
              <a:t>お問い</a:t>
            </a:r>
            <a:endParaRPr lang="en-US" altLang="ja-JP" sz="1400" dirty="0" smtClean="0">
              <a:solidFill>
                <a:srgbClr val="009999"/>
              </a:solidFill>
              <a:latin typeface="HGPｺﾞｼｯｸE" panose="020B0900000000000000" pitchFamily="50" charset="-128"/>
              <a:ea typeface="HGPｺﾞｼｯｸE" panose="020B0900000000000000" pitchFamily="50" charset="-128"/>
            </a:endParaRPr>
          </a:p>
          <a:p>
            <a:pPr algn="ctr">
              <a:spcBef>
                <a:spcPts val="600"/>
              </a:spcBef>
            </a:pPr>
            <a:r>
              <a:rPr lang="ja-JP" altLang="en-US" sz="1400" dirty="0" smtClean="0">
                <a:solidFill>
                  <a:srgbClr val="009999"/>
                </a:solidFill>
                <a:latin typeface="HGPｺﾞｼｯｸE" panose="020B0900000000000000" pitchFamily="50" charset="-128"/>
                <a:ea typeface="HGPｺﾞｼｯｸE" panose="020B0900000000000000" pitchFamily="50" charset="-128"/>
              </a:rPr>
              <a:t>合わせ</a:t>
            </a:r>
            <a:endParaRPr lang="ja-JP" altLang="en-US" sz="1600" dirty="0">
              <a:solidFill>
                <a:srgbClr val="009999"/>
              </a:solidFill>
              <a:latin typeface="HGPｺﾞｼｯｸE" panose="020B0900000000000000" pitchFamily="50" charset="-128"/>
              <a:ea typeface="HGPｺﾞｼｯｸE" panose="020B0900000000000000" pitchFamily="50" charset="-128"/>
            </a:endParaRPr>
          </a:p>
        </p:txBody>
      </p:sp>
      <p:sp>
        <p:nvSpPr>
          <p:cNvPr id="29" name="正方形/長方形 28"/>
          <p:cNvSpPr/>
          <p:nvPr/>
        </p:nvSpPr>
        <p:spPr>
          <a:xfrm>
            <a:off x="1537094" y="9369472"/>
            <a:ext cx="1836000" cy="307777"/>
          </a:xfrm>
          <a:prstGeom prst="rect">
            <a:avLst/>
          </a:prstGeom>
        </p:spPr>
        <p:txBody>
          <a:bodyPr>
            <a:spAutoFit/>
          </a:bodyPr>
          <a:lstStyle/>
          <a:p>
            <a:r>
              <a:rPr lang="en-US" altLang="ja-JP" sz="1400" dirty="0" smtClean="0">
                <a:latin typeface="HGPｺﾞｼｯｸE" panose="020B0900000000000000" pitchFamily="50" charset="-128"/>
                <a:ea typeface="HGPｺﾞｼｯｸE" panose="020B0900000000000000" pitchFamily="50" charset="-128"/>
              </a:rPr>
              <a:t>072-922-307</a:t>
            </a:r>
            <a:r>
              <a:rPr lang="en-US" altLang="ja-JP" sz="1400" spc="-150" dirty="0" smtClean="0">
                <a:latin typeface="HGPｺﾞｼｯｸE" panose="020B0900000000000000" pitchFamily="50" charset="-128"/>
                <a:ea typeface="HGPｺﾞｼｯｸE" panose="020B0900000000000000" pitchFamily="50" charset="-128"/>
              </a:rPr>
              <a:t>0</a:t>
            </a:r>
            <a:r>
              <a:rPr lang="ja-JP" altLang="en-US" sz="1400" spc="-150" dirty="0">
                <a:latin typeface="HGPｺﾞｼｯｸE" panose="020B0900000000000000" pitchFamily="50" charset="-128"/>
                <a:ea typeface="HGPｺﾞｼｯｸE" panose="020B0900000000000000" pitchFamily="50" charset="-128"/>
              </a:rPr>
              <a:t>　</a:t>
            </a:r>
            <a:r>
              <a:rPr lang="ja-JP" altLang="en-US" sz="1400" spc="-150" dirty="0" smtClean="0">
                <a:latin typeface="HGPｺﾞｼｯｸE" panose="020B0900000000000000" pitchFamily="50" charset="-128"/>
                <a:ea typeface="HGPｺﾞｼｯｸE" panose="020B0900000000000000" pitchFamily="50" charset="-128"/>
              </a:rPr>
              <a:t>（</a:t>
            </a:r>
            <a:r>
              <a:rPr lang="ja-JP" altLang="en-US" sz="1400" spc="-150" dirty="0">
                <a:latin typeface="HGPｺﾞｼｯｸE" panose="020B0900000000000000" pitchFamily="50" charset="-128"/>
                <a:ea typeface="HGPｺﾞｼｯｸE" panose="020B0900000000000000" pitchFamily="50" charset="-128"/>
              </a:rPr>
              <a:t>直通</a:t>
            </a:r>
            <a:r>
              <a:rPr lang="ja-JP" altLang="en-US" sz="1400" spc="-150" dirty="0" smtClean="0">
                <a:latin typeface="HGPｺﾞｼｯｸE" panose="020B0900000000000000" pitchFamily="50" charset="-128"/>
                <a:ea typeface="HGPｺﾞｼｯｸE" panose="020B0900000000000000" pitchFamily="50" charset="-128"/>
              </a:rPr>
              <a:t>）</a:t>
            </a:r>
            <a:r>
              <a:rPr lang="ja-JP" altLang="en-US" sz="1000" spc="-150" dirty="0" smtClean="0">
                <a:latin typeface="HGPｺﾞｼｯｸE" panose="020B0900000000000000" pitchFamily="50" charset="-128"/>
                <a:ea typeface="HGPｺﾞｼｯｸE" panose="020B0900000000000000" pitchFamily="50" charset="-128"/>
              </a:rPr>
              <a:t> </a:t>
            </a:r>
            <a:endParaRPr lang="ja-JP" altLang="en-US" sz="1800" spc="-150" dirty="0">
              <a:latin typeface="HGPｺﾞｼｯｸE" panose="020B0900000000000000" pitchFamily="50" charset="-128"/>
              <a:ea typeface="HGPｺﾞｼｯｸE" panose="020B0900000000000000" pitchFamily="50" charset="-128"/>
            </a:endParaRPr>
          </a:p>
        </p:txBody>
      </p:sp>
      <p:sp>
        <p:nvSpPr>
          <p:cNvPr id="32" name="正方形/長方形 31"/>
          <p:cNvSpPr/>
          <p:nvPr/>
        </p:nvSpPr>
        <p:spPr bwMode="hidden">
          <a:xfrm>
            <a:off x="3883999" y="9358802"/>
            <a:ext cx="3891576" cy="307777"/>
          </a:xfrm>
          <a:prstGeom prst="rect">
            <a:avLst/>
          </a:prstGeom>
          <a:solidFill>
            <a:srgbClr val="FFFFFF">
              <a:alpha val="60000"/>
            </a:srgbClr>
          </a:solidFill>
        </p:spPr>
        <p:txBody>
          <a:bodyPr wrap="square">
            <a:spAutoFit/>
          </a:bodyPr>
          <a:lstStyle/>
          <a:p>
            <a:r>
              <a:rPr lang="en-US" altLang="ja-JP" sz="1400" dirty="0">
                <a:latin typeface="HGPｺﾞｼｯｸE" panose="020B0900000000000000" pitchFamily="50" charset="-128"/>
                <a:ea typeface="HGPｺﾞｼｯｸE" panose="020B0900000000000000" pitchFamily="50" charset="-128"/>
              </a:rPr>
              <a:t>chubunotomidori-g04@sbox.pref.osaka.lg.jp</a:t>
            </a:r>
            <a:endParaRPr lang="ja-JP" altLang="en-US" sz="1400" dirty="0">
              <a:latin typeface="HGPｺﾞｼｯｸE" panose="020B0900000000000000" pitchFamily="50" charset="-128"/>
              <a:ea typeface="HGPｺﾞｼｯｸE" panose="020B0900000000000000" pitchFamily="50" charset="-128"/>
            </a:endParaRPr>
          </a:p>
        </p:txBody>
      </p:sp>
      <p:sp>
        <p:nvSpPr>
          <p:cNvPr id="34" name="正方形/長方形 33"/>
          <p:cNvSpPr/>
          <p:nvPr/>
        </p:nvSpPr>
        <p:spPr>
          <a:xfrm>
            <a:off x="1043445" y="9124334"/>
            <a:ext cx="5407739" cy="307777"/>
          </a:xfrm>
          <a:prstGeom prst="rect">
            <a:avLst/>
          </a:prstGeom>
        </p:spPr>
        <p:txBody>
          <a:bodyPr wrap="square">
            <a:spAutoFit/>
          </a:bodyPr>
          <a:lstStyle/>
          <a:p>
            <a:r>
              <a:rPr lang="ja-JP" altLang="en-US" sz="1400" dirty="0">
                <a:latin typeface="HGPｺﾞｼｯｸE" panose="020B0900000000000000" pitchFamily="50" charset="-128"/>
                <a:ea typeface="HGPｺﾞｼｯｸE" panose="020B0900000000000000" pitchFamily="50" charset="-128"/>
              </a:rPr>
              <a:t>大阪府中部農と緑の総合事務所　農の普及課　</a:t>
            </a:r>
            <a:r>
              <a:rPr lang="ja-JP" altLang="en-US" sz="1400" dirty="0" smtClean="0">
                <a:latin typeface="HGPｺﾞｼｯｸE" panose="020B0900000000000000" pitchFamily="50" charset="-128"/>
                <a:ea typeface="HGPｺﾞｼｯｸE" panose="020B0900000000000000" pitchFamily="50" charset="-128"/>
              </a:rPr>
              <a:t>瓜生・山田 </a:t>
            </a:r>
            <a:endParaRPr lang="ja-JP" altLang="en-US" sz="1400" dirty="0">
              <a:latin typeface="HGPｺﾞｼｯｸE" panose="020B0900000000000000" pitchFamily="50" charset="-128"/>
              <a:ea typeface="HGPｺﾞｼｯｸE" panose="020B0900000000000000" pitchFamily="50" charset="-128"/>
            </a:endParaRPr>
          </a:p>
        </p:txBody>
      </p:sp>
      <p:sp>
        <p:nvSpPr>
          <p:cNvPr id="27" name="正方形/長方形 26"/>
          <p:cNvSpPr/>
          <p:nvPr/>
        </p:nvSpPr>
        <p:spPr bwMode="hidden">
          <a:xfrm>
            <a:off x="-72213" y="8789308"/>
            <a:ext cx="7920000" cy="307777"/>
          </a:xfrm>
          <a:prstGeom prst="rect">
            <a:avLst/>
          </a:prstGeom>
          <a:solidFill>
            <a:srgbClr val="FFFFFF">
              <a:alpha val="60000"/>
            </a:srgbClr>
          </a:solidFill>
        </p:spPr>
        <p:txBody>
          <a:bodyPr wrap="square">
            <a:spAutoFit/>
          </a:bodyPr>
          <a:lstStyle/>
          <a:p>
            <a:pPr algn="ctr"/>
            <a:r>
              <a:rPr lang="ja-JP" altLang="en-US" sz="1400" b="1" dirty="0" smtClean="0">
                <a:solidFill>
                  <a:srgbClr val="E9545D"/>
                </a:solidFill>
                <a:latin typeface="HGPｺﾞｼｯｸE" panose="020B0900000000000000" pitchFamily="50" charset="-128"/>
                <a:ea typeface="HGPｺﾞｼｯｸE" panose="020B0900000000000000" pitchFamily="50" charset="-128"/>
              </a:rPr>
              <a:t>裏面の参加申込書にご記入の上</a:t>
            </a:r>
            <a:r>
              <a:rPr lang="ja-JP" altLang="en-US" sz="1400" b="1" dirty="0">
                <a:solidFill>
                  <a:srgbClr val="E9545D"/>
                </a:solidFill>
                <a:latin typeface="HGPｺﾞｼｯｸE" panose="020B0900000000000000" pitchFamily="50" charset="-128"/>
                <a:ea typeface="HGPｺﾞｼｯｸE" panose="020B0900000000000000" pitchFamily="50" charset="-128"/>
              </a:rPr>
              <a:t>、</a:t>
            </a:r>
            <a:r>
              <a:rPr lang="en-US" altLang="ja-JP" sz="1400" b="1" dirty="0" smtClean="0">
                <a:solidFill>
                  <a:srgbClr val="E9545D"/>
                </a:solidFill>
                <a:latin typeface="HGPｺﾞｼｯｸE" panose="020B0900000000000000" pitchFamily="50" charset="-128"/>
                <a:ea typeface="HGPｺﾞｼｯｸE" panose="020B0900000000000000" pitchFamily="50" charset="-128"/>
              </a:rPr>
              <a:t>FAX</a:t>
            </a:r>
            <a:r>
              <a:rPr lang="ja-JP" altLang="en-US" sz="1400" b="1" dirty="0" smtClean="0">
                <a:solidFill>
                  <a:srgbClr val="E9545D"/>
                </a:solidFill>
                <a:latin typeface="HGPｺﾞｼｯｸE" panose="020B0900000000000000" pitchFamily="50" charset="-128"/>
                <a:ea typeface="HGPｺﾞｼｯｸE" panose="020B0900000000000000" pitchFamily="50" charset="-128"/>
              </a:rPr>
              <a:t>等で</a:t>
            </a:r>
            <a:r>
              <a:rPr lang="ja-JP" altLang="en-US" sz="1400" b="1" dirty="0">
                <a:solidFill>
                  <a:srgbClr val="E9545D"/>
                </a:solidFill>
                <a:latin typeface="HGPｺﾞｼｯｸE" panose="020B0900000000000000" pitchFamily="50" charset="-128"/>
                <a:ea typeface="HGPｺﾞｼｯｸE" panose="020B0900000000000000" pitchFamily="50" charset="-128"/>
              </a:rPr>
              <a:t>お申し込みください。</a:t>
            </a:r>
          </a:p>
        </p:txBody>
      </p:sp>
      <p:sp>
        <p:nvSpPr>
          <p:cNvPr id="48" name="正方形/長方形 47"/>
          <p:cNvSpPr/>
          <p:nvPr/>
        </p:nvSpPr>
        <p:spPr>
          <a:xfrm>
            <a:off x="1646437" y="2532500"/>
            <a:ext cx="818341" cy="400110"/>
          </a:xfrm>
          <a:prstGeom prst="rect">
            <a:avLst/>
          </a:prstGeom>
        </p:spPr>
        <p:txBody>
          <a:bodyPr wrap="square">
            <a:spAutoFit/>
          </a:bodyPr>
          <a:lstStyle/>
          <a:p>
            <a:pPr algn="ctr"/>
            <a:r>
              <a:rPr lang="ja-JP" altLang="en-US" sz="2000" dirty="0">
                <a:solidFill>
                  <a:srgbClr val="E9545D"/>
                </a:solidFill>
                <a:latin typeface="HGPｺﾞｼｯｸE" panose="020B0900000000000000" pitchFamily="50" charset="-128"/>
                <a:ea typeface="HGPｺﾞｼｯｸE" panose="020B0900000000000000" pitchFamily="50" charset="-128"/>
              </a:rPr>
              <a:t>日 時</a:t>
            </a:r>
          </a:p>
        </p:txBody>
      </p:sp>
      <p:sp>
        <p:nvSpPr>
          <p:cNvPr id="49" name="正方形/長方形 48"/>
          <p:cNvSpPr/>
          <p:nvPr/>
        </p:nvSpPr>
        <p:spPr>
          <a:xfrm>
            <a:off x="1646437" y="2892183"/>
            <a:ext cx="818341" cy="400110"/>
          </a:xfrm>
          <a:prstGeom prst="rect">
            <a:avLst/>
          </a:prstGeom>
        </p:spPr>
        <p:txBody>
          <a:bodyPr wrap="square">
            <a:spAutoFit/>
          </a:bodyPr>
          <a:lstStyle/>
          <a:p>
            <a:pPr algn="ctr"/>
            <a:r>
              <a:rPr lang="ja-JP" altLang="en-US" sz="2000" dirty="0">
                <a:solidFill>
                  <a:srgbClr val="E9545D"/>
                </a:solidFill>
                <a:latin typeface="HGPｺﾞｼｯｸE" panose="020B0900000000000000" pitchFamily="50" charset="-128"/>
                <a:ea typeface="HGPｺﾞｼｯｸE" panose="020B0900000000000000" pitchFamily="50" charset="-128"/>
              </a:rPr>
              <a:t>会 場</a:t>
            </a:r>
          </a:p>
        </p:txBody>
      </p:sp>
      <p:sp>
        <p:nvSpPr>
          <p:cNvPr id="51" name="正方形/長方形 50"/>
          <p:cNvSpPr/>
          <p:nvPr/>
        </p:nvSpPr>
        <p:spPr>
          <a:xfrm>
            <a:off x="2410811" y="2524144"/>
            <a:ext cx="4515187" cy="400110"/>
          </a:xfrm>
          <a:prstGeom prst="rect">
            <a:avLst/>
          </a:prstGeom>
        </p:spPr>
        <p:txBody>
          <a:bodyPr wrap="square">
            <a:spAutoFit/>
          </a:bodyPr>
          <a:lstStyle/>
          <a:p>
            <a:r>
              <a:rPr lang="ja-JP" altLang="en-US" sz="2000" dirty="0">
                <a:latin typeface="HGPｺﾞｼｯｸE" panose="020B0900000000000000" pitchFamily="50" charset="-128"/>
                <a:ea typeface="HGPｺﾞｼｯｸE" panose="020B0900000000000000" pitchFamily="50" charset="-128"/>
              </a:rPr>
              <a:t>令和</a:t>
            </a:r>
            <a:r>
              <a:rPr lang="ja-JP" altLang="en-US" sz="2000" dirty="0" smtClean="0">
                <a:latin typeface="HGPｺﾞｼｯｸE" panose="020B0900000000000000" pitchFamily="50" charset="-128"/>
                <a:ea typeface="HGPｺﾞｼｯｸE" panose="020B0900000000000000" pitchFamily="50" charset="-128"/>
              </a:rPr>
              <a:t>２年１１月１８日（水） </a:t>
            </a:r>
            <a:r>
              <a:rPr lang="en-US" altLang="ja-JP" sz="2000" dirty="0">
                <a:latin typeface="HGPｺﾞｼｯｸE" panose="020B0900000000000000" pitchFamily="50" charset="-128"/>
                <a:ea typeface="HGPｺﾞｼｯｸE" panose="020B0900000000000000" pitchFamily="50" charset="-128"/>
              </a:rPr>
              <a:t>13</a:t>
            </a:r>
            <a:r>
              <a:rPr lang="ja-JP" altLang="en-US" sz="2000" dirty="0" smtClean="0">
                <a:latin typeface="HGPｺﾞｼｯｸE" panose="020B0900000000000000" pitchFamily="50" charset="-128"/>
                <a:ea typeface="HGPｺﾞｼｯｸE" panose="020B0900000000000000" pitchFamily="50" charset="-128"/>
              </a:rPr>
              <a:t>：</a:t>
            </a:r>
            <a:r>
              <a:rPr lang="en-US" altLang="ja-JP" sz="2000" dirty="0" smtClean="0">
                <a:latin typeface="HGPｺﾞｼｯｸE" panose="020B0900000000000000" pitchFamily="50" charset="-128"/>
                <a:ea typeface="HGPｺﾞｼｯｸE" panose="020B0900000000000000" pitchFamily="50" charset="-128"/>
              </a:rPr>
              <a:t>00</a:t>
            </a:r>
            <a:r>
              <a:rPr lang="ja-JP" altLang="en-US" sz="2000" dirty="0">
                <a:latin typeface="HGPｺﾞｼｯｸE" panose="020B0900000000000000" pitchFamily="50" charset="-128"/>
                <a:ea typeface="HGPｺﾞｼｯｸE" panose="020B0900000000000000" pitchFamily="50" charset="-128"/>
              </a:rPr>
              <a:t>～</a:t>
            </a:r>
            <a:r>
              <a:rPr lang="en-US" altLang="ja-JP" sz="2000" dirty="0">
                <a:latin typeface="HGPｺﾞｼｯｸE" panose="020B0900000000000000" pitchFamily="50" charset="-128"/>
                <a:ea typeface="HGPｺﾞｼｯｸE" panose="020B0900000000000000" pitchFamily="50" charset="-128"/>
              </a:rPr>
              <a:t>16</a:t>
            </a:r>
            <a:r>
              <a:rPr lang="ja-JP" altLang="en-US" sz="2000" dirty="0" smtClean="0">
                <a:latin typeface="HGPｺﾞｼｯｸE" panose="020B0900000000000000" pitchFamily="50" charset="-128"/>
                <a:ea typeface="HGPｺﾞｼｯｸE" panose="020B0900000000000000" pitchFamily="50" charset="-128"/>
              </a:rPr>
              <a:t>：</a:t>
            </a:r>
            <a:r>
              <a:rPr lang="en-US" altLang="ja-JP" sz="2000" dirty="0" smtClean="0">
                <a:latin typeface="HGPｺﾞｼｯｸE" panose="020B0900000000000000" pitchFamily="50" charset="-128"/>
                <a:ea typeface="HGPｺﾞｼｯｸE" panose="020B0900000000000000" pitchFamily="50" charset="-128"/>
              </a:rPr>
              <a:t>00</a:t>
            </a:r>
            <a:endParaRPr lang="ja-JP" altLang="en-US" sz="2000" dirty="0">
              <a:latin typeface="HGPｺﾞｼｯｸE" panose="020B0900000000000000" pitchFamily="50" charset="-128"/>
              <a:ea typeface="HGPｺﾞｼｯｸE" panose="020B0900000000000000" pitchFamily="50" charset="-128"/>
            </a:endParaRPr>
          </a:p>
        </p:txBody>
      </p:sp>
      <p:sp>
        <p:nvSpPr>
          <p:cNvPr id="52" name="正方形/長方形 51"/>
          <p:cNvSpPr/>
          <p:nvPr/>
        </p:nvSpPr>
        <p:spPr>
          <a:xfrm>
            <a:off x="2410811" y="2873613"/>
            <a:ext cx="5414290" cy="769441"/>
          </a:xfrm>
          <a:prstGeom prst="rect">
            <a:avLst/>
          </a:prstGeom>
        </p:spPr>
        <p:txBody>
          <a:bodyPr wrap="square">
            <a:spAutoFit/>
          </a:bodyPr>
          <a:lstStyle/>
          <a:p>
            <a:r>
              <a:rPr lang="ja-JP" altLang="en-US" sz="2000" dirty="0" smtClean="0">
                <a:latin typeface="HGPｺﾞｼｯｸE" panose="020B0900000000000000" pitchFamily="50" charset="-128"/>
                <a:ea typeface="HGPｺﾞｼｯｸE" panose="020B0900000000000000" pitchFamily="50" charset="-128"/>
              </a:rPr>
              <a:t>大阪市阿倍野市民学習センター講堂</a:t>
            </a:r>
            <a:endParaRPr lang="ja-JP" altLang="en-US" sz="2000" dirty="0">
              <a:latin typeface="HGPｺﾞｼｯｸE" panose="020B0900000000000000" pitchFamily="50" charset="-128"/>
              <a:ea typeface="HGPｺﾞｼｯｸE" panose="020B0900000000000000" pitchFamily="50" charset="-128"/>
            </a:endParaRPr>
          </a:p>
          <a:p>
            <a:r>
              <a:rPr lang="ja-JP" altLang="en-US" sz="1200" dirty="0">
                <a:latin typeface="+mn-ea"/>
              </a:rPr>
              <a:t>（〒</a:t>
            </a:r>
            <a:r>
              <a:rPr lang="en-US" altLang="ja-JP" sz="1200" dirty="0">
                <a:latin typeface="+mn-ea"/>
              </a:rPr>
              <a:t>545-0052 </a:t>
            </a:r>
            <a:r>
              <a:rPr lang="ja-JP" altLang="en-US" sz="1200" dirty="0">
                <a:latin typeface="+mn-ea"/>
              </a:rPr>
              <a:t>大阪市阿倍野区阿倍野筋</a:t>
            </a:r>
            <a:r>
              <a:rPr lang="en-US" altLang="ja-JP" sz="1200" dirty="0" smtClean="0">
                <a:latin typeface="+mn-ea"/>
              </a:rPr>
              <a:t>3-10-1-300</a:t>
            </a:r>
            <a:r>
              <a:rPr lang="ja-JP" altLang="en-US" sz="1200" dirty="0" smtClean="0">
                <a:latin typeface="+mn-ea"/>
              </a:rPr>
              <a:t>あべ</a:t>
            </a:r>
            <a:r>
              <a:rPr lang="ja-JP" altLang="en-US" sz="1200" dirty="0">
                <a:latin typeface="+mn-ea"/>
              </a:rPr>
              <a:t>のベルタ</a:t>
            </a:r>
            <a:r>
              <a:rPr lang="en-US" altLang="ja-JP" sz="1200" spc="300" dirty="0">
                <a:latin typeface="+mn-ea"/>
              </a:rPr>
              <a:t>3</a:t>
            </a:r>
            <a:r>
              <a:rPr lang="ja-JP" altLang="en-US" sz="1200" dirty="0" smtClean="0">
                <a:latin typeface="+mn-ea"/>
              </a:rPr>
              <a:t>階）</a:t>
            </a:r>
            <a:endParaRPr lang="en-US" altLang="ja-JP" sz="1200" dirty="0" smtClean="0">
              <a:latin typeface="+mn-ea"/>
            </a:endParaRPr>
          </a:p>
          <a:p>
            <a:r>
              <a:rPr lang="ja-JP" altLang="en-US" sz="1200" dirty="0" smtClean="0">
                <a:latin typeface="+mn-ea"/>
              </a:rPr>
              <a:t>周辺地図は裏面の通り。あべのベルタ地下</a:t>
            </a:r>
            <a:r>
              <a:rPr lang="en-US" altLang="ja-JP" sz="1200" dirty="0" smtClean="0">
                <a:latin typeface="+mn-ea"/>
              </a:rPr>
              <a:t>3</a:t>
            </a:r>
            <a:r>
              <a:rPr lang="ja-JP" altLang="en-US" sz="1200" dirty="0" smtClean="0">
                <a:latin typeface="+mn-ea"/>
              </a:rPr>
              <a:t>・</a:t>
            </a:r>
            <a:r>
              <a:rPr lang="en-US" altLang="ja-JP" sz="1200" dirty="0" smtClean="0">
                <a:latin typeface="+mn-ea"/>
              </a:rPr>
              <a:t>4</a:t>
            </a:r>
            <a:r>
              <a:rPr lang="ja-JP" altLang="en-US" sz="1200" dirty="0" smtClean="0">
                <a:latin typeface="+mn-ea"/>
              </a:rPr>
              <a:t>階に駐車場（有料）があります。</a:t>
            </a:r>
            <a:endParaRPr lang="en-US" altLang="ja-JP" sz="1200" dirty="0">
              <a:latin typeface="+mn-ea"/>
            </a:endParaRPr>
          </a:p>
        </p:txBody>
      </p:sp>
      <p:grpSp>
        <p:nvGrpSpPr>
          <p:cNvPr id="6" name="グループ化 5"/>
          <p:cNvGrpSpPr/>
          <p:nvPr/>
        </p:nvGrpSpPr>
        <p:grpSpPr>
          <a:xfrm>
            <a:off x="321395" y="2549061"/>
            <a:ext cx="1353602" cy="1353600"/>
            <a:chOff x="464634" y="1773989"/>
            <a:chExt cx="1353602" cy="1353600"/>
          </a:xfrm>
        </p:grpSpPr>
        <p:pic>
          <p:nvPicPr>
            <p:cNvPr id="4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36" y="1773989"/>
              <a:ext cx="1353600" cy="13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正方形/長方形 46"/>
            <p:cNvSpPr/>
            <p:nvPr/>
          </p:nvSpPr>
          <p:spPr>
            <a:xfrm>
              <a:off x="464634" y="2098944"/>
              <a:ext cx="1303467" cy="632742"/>
            </a:xfrm>
            <a:prstGeom prst="rect">
              <a:avLst/>
            </a:prstGeom>
          </p:spPr>
          <p:txBody>
            <a:bodyPr lIns="36000" tIns="36000" rIns="36000" bIns="36000">
              <a:spAutoFit/>
            </a:bodyPr>
            <a:lstStyle/>
            <a:p>
              <a:pPr algn="ctr"/>
              <a:r>
                <a:rPr lang="ja-JP" altLang="en-US" sz="3600" dirty="0">
                  <a:solidFill>
                    <a:schemeClr val="bg1"/>
                  </a:solidFill>
                  <a:latin typeface="HGPｺﾞｼｯｸE" panose="020B0900000000000000" pitchFamily="50" charset="-128"/>
                  <a:ea typeface="HGPｺﾞｼｯｸE" panose="020B0900000000000000" pitchFamily="50" charset="-128"/>
                </a:rPr>
                <a:t>無料</a:t>
              </a:r>
            </a:p>
          </p:txBody>
        </p:sp>
        <p:sp>
          <p:nvSpPr>
            <p:cNvPr id="54" name="正方形/長方形 53"/>
            <p:cNvSpPr/>
            <p:nvPr/>
          </p:nvSpPr>
          <p:spPr>
            <a:xfrm>
              <a:off x="754731" y="1948780"/>
              <a:ext cx="723275" cy="310744"/>
            </a:xfrm>
            <a:prstGeom prst="rect">
              <a:avLst/>
            </a:prstGeom>
          </p:spPr>
          <p:txBody>
            <a:bodyPr wrap="none">
              <a:spAutoFit/>
            </a:bodyPr>
            <a:lstStyle/>
            <a:p>
              <a:pPr algn="ctr"/>
              <a:r>
                <a:rPr lang="ja-JP" altLang="en-US" sz="1400" dirty="0">
                  <a:solidFill>
                    <a:schemeClr val="bg1"/>
                  </a:solidFill>
                  <a:latin typeface="HGPｺﾞｼｯｸE" panose="020B0900000000000000" pitchFamily="50" charset="-128"/>
                  <a:ea typeface="HGPｺﾞｼｯｸE" panose="020B0900000000000000" pitchFamily="50" charset="-128"/>
                </a:rPr>
                <a:t>参加費</a:t>
              </a:r>
            </a:p>
          </p:txBody>
        </p:sp>
      </p:grpSp>
      <p:pic>
        <p:nvPicPr>
          <p:cNvPr id="46" name="図 4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795453" y="658579"/>
            <a:ext cx="613933" cy="509434"/>
          </a:xfrm>
          <a:prstGeom prst="rect">
            <a:avLst/>
          </a:prstGeom>
        </p:spPr>
      </p:pic>
      <p:sp>
        <p:nvSpPr>
          <p:cNvPr id="7" name="角丸四角形 6"/>
          <p:cNvSpPr/>
          <p:nvPr/>
        </p:nvSpPr>
        <p:spPr>
          <a:xfrm>
            <a:off x="512416" y="4391558"/>
            <a:ext cx="6765819" cy="4320000"/>
          </a:xfrm>
          <a:prstGeom prst="roundRect">
            <a:avLst>
              <a:gd name="adj" fmla="val 4277"/>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nSpc>
                <a:spcPts val="1600"/>
              </a:lnSpc>
              <a:spcBef>
                <a:spcPts val="1200"/>
              </a:spcBef>
            </a:pPr>
            <a:endParaRPr lang="en-US" altLang="ja-JP" sz="2400" dirty="0">
              <a:latin typeface="HGPｺﾞｼｯｸE" panose="020B0900000000000000" pitchFamily="50" charset="-128"/>
              <a:ea typeface="HGPｺﾞｼｯｸE" panose="020B0900000000000000" pitchFamily="50" charset="-128"/>
            </a:endParaRPr>
          </a:p>
        </p:txBody>
      </p:sp>
      <p:sp>
        <p:nvSpPr>
          <p:cNvPr id="16" name="テキスト ボックス 15"/>
          <p:cNvSpPr txBox="1"/>
          <p:nvPr/>
        </p:nvSpPr>
        <p:spPr>
          <a:xfrm>
            <a:off x="1136204" y="9397361"/>
            <a:ext cx="468000" cy="252000"/>
          </a:xfrm>
          <a:prstGeom prst="rect">
            <a:avLst/>
          </a:prstGeom>
          <a:solidFill>
            <a:srgbClr val="009999"/>
          </a:solidFill>
        </p:spPr>
        <p:txBody>
          <a:bodyPr wrap="square" rtlCol="0">
            <a:spAutoFit/>
          </a:bodyPr>
          <a:lstStyle/>
          <a:p>
            <a:pPr algn="ctr"/>
            <a:r>
              <a:rPr lang="en-US" altLang="ja-JP" sz="1200" b="1" dirty="0">
                <a:solidFill>
                  <a:schemeClr val="bg1"/>
                </a:solidFill>
              </a:rPr>
              <a:t>TEL</a:t>
            </a:r>
            <a:endParaRPr kumimoji="1" lang="ja-JP" altLang="en-US" sz="1200" b="1" dirty="0">
              <a:solidFill>
                <a:schemeClr val="bg1"/>
              </a:solidFill>
            </a:endParaRPr>
          </a:p>
        </p:txBody>
      </p:sp>
      <p:sp>
        <p:nvSpPr>
          <p:cNvPr id="72" name="テキスト ボックス 71"/>
          <p:cNvSpPr txBox="1"/>
          <p:nvPr/>
        </p:nvSpPr>
        <p:spPr>
          <a:xfrm>
            <a:off x="3373094" y="9397361"/>
            <a:ext cx="540000" cy="252000"/>
          </a:xfrm>
          <a:prstGeom prst="rect">
            <a:avLst/>
          </a:prstGeom>
          <a:solidFill>
            <a:srgbClr val="009999"/>
          </a:solidFill>
        </p:spPr>
        <p:txBody>
          <a:bodyPr wrap="square" rtlCol="0">
            <a:spAutoFit/>
          </a:bodyPr>
          <a:lstStyle/>
          <a:p>
            <a:pPr algn="ctr"/>
            <a:r>
              <a:rPr lang="en-US" altLang="ja-JP" sz="1200" b="1" dirty="0">
                <a:solidFill>
                  <a:schemeClr val="bg1"/>
                </a:solidFill>
              </a:rPr>
              <a:t>MAIL</a:t>
            </a:r>
            <a:endParaRPr kumimoji="1" lang="ja-JP" altLang="en-US" sz="1200" b="1" dirty="0">
              <a:solidFill>
                <a:schemeClr val="bg1"/>
              </a:solidFill>
            </a:endParaRPr>
          </a:p>
        </p:txBody>
      </p:sp>
      <p:sp>
        <p:nvSpPr>
          <p:cNvPr id="53" name="正方形/長方形 52"/>
          <p:cNvSpPr/>
          <p:nvPr/>
        </p:nvSpPr>
        <p:spPr>
          <a:xfrm>
            <a:off x="2410811" y="3544638"/>
            <a:ext cx="5143575" cy="461665"/>
          </a:xfrm>
          <a:prstGeom prst="rect">
            <a:avLst/>
          </a:prstGeom>
        </p:spPr>
        <p:txBody>
          <a:bodyPr wrap="square">
            <a:spAutoFit/>
          </a:bodyPr>
          <a:lstStyle/>
          <a:p>
            <a:r>
              <a:rPr lang="zh-TW" altLang="en-US" sz="2000" spc="-150" dirty="0">
                <a:latin typeface="HGPｺﾞｼｯｸE" panose="020B0900000000000000" pitchFamily="50" charset="-128"/>
                <a:ea typeface="HGPｺﾞｼｯｸE" panose="020B0900000000000000" pitchFamily="50" charset="-128"/>
              </a:rPr>
              <a:t>有限</a:t>
            </a:r>
            <a:r>
              <a:rPr lang="zh-TW" altLang="en-US" sz="2000" spc="-150" dirty="0" smtClean="0">
                <a:latin typeface="HGPｺﾞｼｯｸE" panose="020B0900000000000000" pitchFamily="50" charset="-128"/>
                <a:ea typeface="HGPｺﾞｼｯｸE" panose="020B0900000000000000" pitchFamily="50" charset="-128"/>
              </a:rPr>
              <a:t>会社 </a:t>
            </a:r>
            <a:r>
              <a:rPr lang="zh-TW" altLang="en-US" sz="2000" dirty="0" smtClean="0">
                <a:latin typeface="HGPｺﾞｼｯｸE" panose="020B0900000000000000" pitchFamily="50" charset="-128"/>
                <a:ea typeface="HGPｺﾞｼｯｸE" panose="020B0900000000000000" pitchFamily="50" charset="-128"/>
              </a:rPr>
              <a:t>平田</a:t>
            </a:r>
            <a:r>
              <a:rPr lang="zh-TW" altLang="en-US" sz="2000" dirty="0">
                <a:latin typeface="HGPｺﾞｼｯｸE" panose="020B0900000000000000" pitchFamily="50" charset="-128"/>
                <a:ea typeface="HGPｺﾞｼｯｸE" panose="020B0900000000000000" pitchFamily="50" charset="-128"/>
              </a:rPr>
              <a:t>観光農園</a:t>
            </a:r>
            <a:r>
              <a:rPr lang="ja-JP" altLang="en-US" sz="2000" dirty="0" smtClean="0">
                <a:latin typeface="HGPｺﾞｼｯｸE" panose="020B0900000000000000" pitchFamily="50" charset="-128"/>
                <a:ea typeface="HGPｺﾞｼｯｸE" panose="020B0900000000000000" pitchFamily="50" charset="-128"/>
              </a:rPr>
              <a:t>代表</a:t>
            </a:r>
            <a:r>
              <a:rPr lang="en-US" altLang="ja-JP" sz="20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平田</a:t>
            </a:r>
            <a:r>
              <a:rPr lang="ja-JP" altLang="en-US" sz="2400" dirty="0">
                <a:latin typeface="HGPｺﾞｼｯｸE" panose="020B0900000000000000" pitchFamily="50" charset="-128"/>
                <a:ea typeface="HGPｺﾞｼｯｸE" panose="020B0900000000000000" pitchFamily="50" charset="-128"/>
              </a:rPr>
              <a:t> </a:t>
            </a:r>
            <a:r>
              <a:rPr lang="ja-JP" altLang="en-US" sz="2400" dirty="0" smtClean="0">
                <a:latin typeface="HGPｺﾞｼｯｸE" panose="020B0900000000000000" pitchFamily="50" charset="-128"/>
                <a:ea typeface="HGPｺﾞｼｯｸE" panose="020B0900000000000000" pitchFamily="50" charset="-128"/>
              </a:rPr>
              <a:t>真一氏</a:t>
            </a:r>
            <a:endParaRPr lang="en-US" altLang="ja-JP" sz="1200" dirty="0">
              <a:latin typeface="HGPｺﾞｼｯｸE" panose="020B0900000000000000" pitchFamily="50" charset="-128"/>
              <a:ea typeface="HGPｺﾞｼｯｸE" panose="020B0900000000000000" pitchFamily="50" charset="-128"/>
            </a:endParaRPr>
          </a:p>
        </p:txBody>
      </p:sp>
      <p:sp>
        <p:nvSpPr>
          <p:cNvPr id="50" name="正方形/長方形 49"/>
          <p:cNvSpPr/>
          <p:nvPr/>
        </p:nvSpPr>
        <p:spPr>
          <a:xfrm>
            <a:off x="1646437" y="3596820"/>
            <a:ext cx="818341" cy="400110"/>
          </a:xfrm>
          <a:prstGeom prst="rect">
            <a:avLst/>
          </a:prstGeom>
        </p:spPr>
        <p:txBody>
          <a:bodyPr wrap="square">
            <a:spAutoFit/>
          </a:bodyPr>
          <a:lstStyle/>
          <a:p>
            <a:pPr algn="ctr"/>
            <a:r>
              <a:rPr lang="ja-JP" altLang="en-US" sz="2000" dirty="0">
                <a:solidFill>
                  <a:srgbClr val="E9545D"/>
                </a:solidFill>
                <a:latin typeface="HGPｺﾞｼｯｸE" panose="020B0900000000000000" pitchFamily="50" charset="-128"/>
                <a:ea typeface="HGPｺﾞｼｯｸE" panose="020B0900000000000000" pitchFamily="50" charset="-128"/>
              </a:rPr>
              <a:t>講 師</a:t>
            </a:r>
          </a:p>
        </p:txBody>
      </p:sp>
      <p:sp>
        <p:nvSpPr>
          <p:cNvPr id="81" name="正方形/長方形 80"/>
          <p:cNvSpPr/>
          <p:nvPr/>
        </p:nvSpPr>
        <p:spPr>
          <a:xfrm>
            <a:off x="578915" y="6184012"/>
            <a:ext cx="5952577" cy="307777"/>
          </a:xfrm>
          <a:prstGeom prst="rect">
            <a:avLst/>
          </a:prstGeom>
        </p:spPr>
        <p:txBody>
          <a:bodyPr wrap="square">
            <a:spAutoFit/>
          </a:bodyPr>
          <a:lstStyle/>
          <a:p>
            <a:r>
              <a:rPr lang="ja-JP" altLang="en-US" sz="1400" dirty="0">
                <a:latin typeface="HGPｺﾞｼｯｸE" panose="020B0900000000000000" pitchFamily="50" charset="-128"/>
                <a:ea typeface="HGPｺﾞｼｯｸE" panose="020B0900000000000000" pitchFamily="50" charset="-128"/>
              </a:rPr>
              <a:t>　</a:t>
            </a:r>
            <a:r>
              <a:rPr lang="ja-JP" altLang="en-US" sz="1400" dirty="0" smtClean="0">
                <a:latin typeface="HGPｺﾞｼｯｸE" panose="020B0900000000000000" pitchFamily="50" charset="-128"/>
                <a:ea typeface="HGPｺﾞｼｯｸE" panose="020B0900000000000000" pitchFamily="50" charset="-128"/>
              </a:rPr>
              <a:t>「</a:t>
            </a:r>
            <a:r>
              <a:rPr lang="ja-JP" altLang="en-US" sz="1400" b="1" dirty="0" smtClean="0">
                <a:latin typeface="+mn-ea"/>
              </a:rPr>
              <a:t>有限会社　平田観光農園」</a:t>
            </a:r>
            <a:r>
              <a:rPr lang="ja-JP" altLang="en-US" sz="1400" dirty="0" smtClean="0">
                <a:latin typeface="+mn-ea"/>
              </a:rPr>
              <a:t>の概要</a:t>
            </a:r>
            <a:endParaRPr lang="en-US" altLang="ja-JP" sz="1400" dirty="0">
              <a:latin typeface="+mn-ea"/>
            </a:endParaRPr>
          </a:p>
        </p:txBody>
      </p:sp>
      <p:cxnSp>
        <p:nvCxnSpPr>
          <p:cNvPr id="22" name="直線コネクタ 21"/>
          <p:cNvCxnSpPr/>
          <p:nvPr/>
        </p:nvCxnSpPr>
        <p:spPr>
          <a:xfrm>
            <a:off x="251445" y="9177499"/>
            <a:ext cx="7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51445" y="10202304"/>
            <a:ext cx="792000" cy="0"/>
          </a:xfrm>
          <a:prstGeom prst="line">
            <a:avLst/>
          </a:prstGeom>
          <a:ln w="19050">
            <a:solidFill>
              <a:srgbClr val="009999"/>
            </a:solidFill>
          </a:ln>
        </p:spPr>
        <p:style>
          <a:lnRef idx="1">
            <a:schemeClr val="accent1"/>
          </a:lnRef>
          <a:fillRef idx="0">
            <a:schemeClr val="accent1"/>
          </a:fillRef>
          <a:effectRef idx="0">
            <a:schemeClr val="accent1"/>
          </a:effectRef>
          <a:fontRef idx="minor">
            <a:schemeClr val="tx1"/>
          </a:fontRef>
        </p:style>
      </p:cxnSp>
      <p:sp>
        <p:nvSpPr>
          <p:cNvPr id="56" name="正方形/長方形 55"/>
          <p:cNvSpPr/>
          <p:nvPr/>
        </p:nvSpPr>
        <p:spPr>
          <a:xfrm>
            <a:off x="343336" y="3420004"/>
            <a:ext cx="1303467" cy="288147"/>
          </a:xfrm>
          <a:prstGeom prst="rect">
            <a:avLst/>
          </a:prstGeom>
        </p:spPr>
        <p:txBody>
          <a:bodyPr lIns="36000" tIns="36000" rIns="36000" bIns="36000">
            <a:spAutoFit/>
          </a:bodyPr>
          <a:lstStyle/>
          <a:p>
            <a:pPr algn="ctr"/>
            <a:r>
              <a:rPr lang="ja-JP" altLang="en-US" sz="1400" dirty="0" smtClean="0">
                <a:solidFill>
                  <a:schemeClr val="bg1"/>
                </a:solidFill>
                <a:latin typeface="HGPｺﾞｼｯｸE" panose="020B0900000000000000" pitchFamily="50" charset="-128"/>
                <a:ea typeface="HGPｺﾞｼｯｸE" panose="020B0900000000000000" pitchFamily="50" charset="-128"/>
              </a:rPr>
              <a:t>（定員</a:t>
            </a:r>
            <a:r>
              <a:rPr lang="en-US" altLang="ja-JP" sz="1400" dirty="0" smtClean="0">
                <a:solidFill>
                  <a:schemeClr val="bg1"/>
                </a:solidFill>
                <a:latin typeface="HGPｺﾞｼｯｸE" panose="020B0900000000000000" pitchFamily="50" charset="-128"/>
                <a:ea typeface="HGPｺﾞｼｯｸE" panose="020B0900000000000000" pitchFamily="50" charset="-128"/>
              </a:rPr>
              <a:t>60</a:t>
            </a:r>
            <a:r>
              <a:rPr lang="ja-JP" altLang="en-US" sz="1400" dirty="0" smtClean="0">
                <a:solidFill>
                  <a:schemeClr val="bg1"/>
                </a:solidFill>
                <a:latin typeface="HGPｺﾞｼｯｸE" panose="020B0900000000000000" pitchFamily="50" charset="-128"/>
                <a:ea typeface="HGPｺﾞｼｯｸE" panose="020B0900000000000000" pitchFamily="50" charset="-128"/>
              </a:rPr>
              <a:t>名）</a:t>
            </a:r>
            <a:endParaRPr lang="ja-JP" altLang="en-US" sz="1400" dirty="0">
              <a:solidFill>
                <a:schemeClr val="bg1"/>
              </a:solidFill>
              <a:latin typeface="HGPｺﾞｼｯｸE" panose="020B0900000000000000" pitchFamily="50" charset="-128"/>
              <a:ea typeface="HGPｺﾞｼｯｸE" panose="020B0900000000000000" pitchFamily="50" charset="-128"/>
            </a:endParaRPr>
          </a:p>
        </p:txBody>
      </p:sp>
      <p:sp>
        <p:nvSpPr>
          <p:cNvPr id="5" name="正方形/長方形 4"/>
          <p:cNvSpPr/>
          <p:nvPr/>
        </p:nvSpPr>
        <p:spPr>
          <a:xfrm>
            <a:off x="4653839" y="9051292"/>
            <a:ext cx="442750" cy="184666"/>
          </a:xfrm>
          <a:prstGeom prst="rect">
            <a:avLst/>
          </a:prstGeom>
        </p:spPr>
        <p:txBody>
          <a:bodyPr wrap="none">
            <a:spAutoFit/>
          </a:bodyPr>
          <a:lstStyle/>
          <a:p>
            <a:r>
              <a:rPr lang="ja-JP" altLang="en-US" sz="600" dirty="0">
                <a:latin typeface="HGPｺﾞｼｯｸE" panose="020B0900000000000000" pitchFamily="50" charset="-128"/>
                <a:ea typeface="HGPｺﾞｼｯｸE" panose="020B0900000000000000" pitchFamily="50" charset="-128"/>
              </a:rPr>
              <a:t>ウリュウ</a:t>
            </a:r>
            <a:endParaRPr lang="ja-JP" altLang="en-US" sz="600" dirty="0"/>
          </a:p>
        </p:txBody>
      </p:sp>
      <p:sp>
        <p:nvSpPr>
          <p:cNvPr id="59" name="正方形/長方形 58"/>
          <p:cNvSpPr/>
          <p:nvPr/>
        </p:nvSpPr>
        <p:spPr>
          <a:xfrm>
            <a:off x="982196" y="6453959"/>
            <a:ext cx="5849988" cy="671979"/>
          </a:xfrm>
          <a:prstGeom prst="rect">
            <a:avLst/>
          </a:prstGeom>
        </p:spPr>
        <p:txBody>
          <a:bodyPr wrap="square">
            <a:spAutoFit/>
          </a:bodyPr>
          <a:lstStyle/>
          <a:p>
            <a:r>
              <a:rPr lang="ja-JP" altLang="en-US" sz="1200" dirty="0" smtClean="0">
                <a:latin typeface="+mn-ea"/>
              </a:rPr>
              <a:t>１９５５年創業。標高５００メートルの山の上で、１５種類・１５０品種を超える果物を栽培し、</a:t>
            </a:r>
            <a:endParaRPr lang="en-US" altLang="ja-JP" sz="1200" dirty="0" smtClean="0">
              <a:latin typeface="+mn-ea"/>
            </a:endParaRPr>
          </a:p>
          <a:p>
            <a:pPr>
              <a:spcBef>
                <a:spcPts val="50"/>
              </a:spcBef>
            </a:pPr>
            <a:r>
              <a:rPr lang="ja-JP" altLang="en-US" sz="1200" dirty="0" smtClean="0">
                <a:latin typeface="+mn-ea"/>
              </a:rPr>
              <a:t>１年を通じて果物狩りをはじめ、くだもの体験教室や完熟果物やジビエを使用した</a:t>
            </a:r>
            <a:endParaRPr lang="en-US" altLang="ja-JP" sz="1200" dirty="0" smtClean="0">
              <a:latin typeface="+mn-ea"/>
            </a:endParaRPr>
          </a:p>
          <a:p>
            <a:pPr>
              <a:spcBef>
                <a:spcPts val="50"/>
              </a:spcBef>
            </a:pPr>
            <a:r>
              <a:rPr lang="ja-JP" altLang="en-US" sz="1200" dirty="0" smtClean="0">
                <a:latin typeface="+mn-ea"/>
              </a:rPr>
              <a:t>オリジナルグルメやスイーツの提供、６次産業化など多彩な活動に取り組んでいる。</a:t>
            </a:r>
            <a:endParaRPr lang="en-US" altLang="ja-JP" sz="1200" dirty="0">
              <a:latin typeface="+mn-ea"/>
            </a:endParaRPr>
          </a:p>
        </p:txBody>
      </p:sp>
      <p:pic>
        <p:nvPicPr>
          <p:cNvPr id="11" name="図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880251" y="7153835"/>
            <a:ext cx="1482000" cy="1440000"/>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275647" y="7153835"/>
            <a:ext cx="1482000" cy="1440000"/>
          </a:xfrm>
          <a:prstGeom prst="rect">
            <a:avLst/>
          </a:prstGeom>
        </p:spPr>
      </p:pic>
      <p:pic>
        <p:nvPicPr>
          <p:cNvPr id="23" name="図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46390" y="7153835"/>
            <a:ext cx="1706680" cy="1440000"/>
          </a:xfrm>
          <a:prstGeom prst="rect">
            <a:avLst/>
          </a:prstGeom>
        </p:spPr>
      </p:pic>
      <p:sp>
        <p:nvSpPr>
          <p:cNvPr id="43" name="正方形/長方形 42"/>
          <p:cNvSpPr/>
          <p:nvPr/>
        </p:nvSpPr>
        <p:spPr>
          <a:xfrm>
            <a:off x="694420" y="4513227"/>
            <a:ext cx="6408000" cy="1538883"/>
          </a:xfrm>
          <a:prstGeom prst="rect">
            <a:avLst/>
          </a:prstGeom>
        </p:spPr>
        <p:txBody>
          <a:bodyPr wrap="square">
            <a:spAutoFit/>
          </a:bodyPr>
          <a:lstStyle/>
          <a:p>
            <a:pPr>
              <a:spcBef>
                <a:spcPts val="600"/>
              </a:spcBef>
            </a:pPr>
            <a:r>
              <a:rPr lang="ja-JP" altLang="en-US" sz="1400" dirty="0">
                <a:latin typeface="HGPｺﾞｼｯｸE" panose="020B0900000000000000" pitchFamily="50" charset="-128"/>
                <a:ea typeface="HGPｺﾞｼｯｸE" panose="020B0900000000000000" pitchFamily="50" charset="-128"/>
              </a:rPr>
              <a:t>　</a:t>
            </a:r>
            <a:r>
              <a:rPr lang="ja-JP" altLang="en-US" sz="1400" dirty="0" smtClean="0">
                <a:solidFill>
                  <a:srgbClr val="003300"/>
                </a:solidFill>
                <a:latin typeface="HGPｺﾞｼｯｸE" panose="020B0900000000000000" pitchFamily="50" charset="-128"/>
                <a:ea typeface="HGPｺﾞｼｯｸE" panose="020B0900000000000000" pitchFamily="50" charset="-128"/>
              </a:rPr>
              <a:t>農業や田舎暮らしにあこがれを感じる人が増えている今、観光農業は都市住民が気軽に農業に触れられる機会として注目されています。</a:t>
            </a:r>
            <a:endParaRPr lang="en-US" altLang="ja-JP" sz="1400" dirty="0" smtClean="0">
              <a:solidFill>
                <a:srgbClr val="003300"/>
              </a:solidFill>
              <a:latin typeface="HGPｺﾞｼｯｸE" panose="020B0900000000000000" pitchFamily="50" charset="-128"/>
              <a:ea typeface="HGPｺﾞｼｯｸE" panose="020B0900000000000000" pitchFamily="50" charset="-128"/>
            </a:endParaRPr>
          </a:p>
          <a:p>
            <a:pPr>
              <a:spcBef>
                <a:spcPts val="600"/>
              </a:spcBef>
            </a:pPr>
            <a:r>
              <a:rPr lang="ja-JP" altLang="en-US" sz="1400" dirty="0">
                <a:solidFill>
                  <a:srgbClr val="003300"/>
                </a:solidFill>
                <a:latin typeface="HGPｺﾞｼｯｸE" panose="020B0900000000000000" pitchFamily="50" charset="-128"/>
                <a:ea typeface="HGPｺﾞｼｯｸE" panose="020B0900000000000000" pitchFamily="50" charset="-128"/>
              </a:rPr>
              <a:t>　</a:t>
            </a:r>
            <a:r>
              <a:rPr lang="ja-JP" altLang="en-US" sz="1400" dirty="0" smtClean="0">
                <a:solidFill>
                  <a:srgbClr val="003300"/>
                </a:solidFill>
                <a:latin typeface="HGPｺﾞｼｯｸE" panose="020B0900000000000000" pitchFamily="50" charset="-128"/>
                <a:ea typeface="HGPｺﾞｼｯｸE" panose="020B0900000000000000" pitchFamily="50" charset="-128"/>
              </a:rPr>
              <a:t>今回の研修では広島県で果物狩りを皮切りに多彩な観光農業を展開しておられる平田真一氏をお招きし、平田観光農園のこれまでの道のり</a:t>
            </a:r>
            <a:r>
              <a:rPr lang="ja-JP" altLang="en-US" sz="1400" dirty="0">
                <a:solidFill>
                  <a:srgbClr val="003300"/>
                </a:solidFill>
                <a:latin typeface="HGPｺﾞｼｯｸE" panose="020B0900000000000000" pitchFamily="50" charset="-128"/>
                <a:ea typeface="HGPｺﾞｼｯｸE" panose="020B0900000000000000" pitchFamily="50" charset="-128"/>
              </a:rPr>
              <a:t>や集客の</a:t>
            </a:r>
            <a:r>
              <a:rPr lang="ja-JP" altLang="en-US" sz="1400" dirty="0" smtClean="0">
                <a:solidFill>
                  <a:srgbClr val="003300"/>
                </a:solidFill>
                <a:latin typeface="HGPｺﾞｼｯｸE" panose="020B0900000000000000" pitchFamily="50" charset="-128"/>
                <a:ea typeface="HGPｺﾞｼｯｸE" panose="020B0900000000000000" pitchFamily="50" charset="-128"/>
              </a:rPr>
              <a:t>しかけづくりなど、経営手法などについてお伺いします。</a:t>
            </a:r>
            <a:endParaRPr lang="en-US" altLang="ja-JP" sz="1400" dirty="0" smtClean="0">
              <a:solidFill>
                <a:srgbClr val="003300"/>
              </a:solidFill>
              <a:latin typeface="HGPｺﾞｼｯｸE" panose="020B0900000000000000" pitchFamily="50" charset="-128"/>
              <a:ea typeface="HGPｺﾞｼｯｸE" panose="020B0900000000000000" pitchFamily="50" charset="-128"/>
            </a:endParaRPr>
          </a:p>
          <a:p>
            <a:pPr>
              <a:spcBef>
                <a:spcPts val="600"/>
              </a:spcBef>
            </a:pPr>
            <a:r>
              <a:rPr lang="ja-JP" altLang="en-US" sz="1400" dirty="0">
                <a:solidFill>
                  <a:srgbClr val="003300"/>
                </a:solidFill>
                <a:latin typeface="HGPｺﾞｼｯｸE" panose="020B0900000000000000" pitchFamily="50" charset="-128"/>
                <a:ea typeface="HGPｺﾞｼｯｸE" panose="020B0900000000000000" pitchFamily="50" charset="-128"/>
              </a:rPr>
              <a:t>　</a:t>
            </a:r>
            <a:r>
              <a:rPr lang="ja-JP" altLang="en-US" sz="1400" dirty="0" smtClean="0">
                <a:solidFill>
                  <a:srgbClr val="003300"/>
                </a:solidFill>
                <a:latin typeface="HGPｺﾞｼｯｸE" panose="020B0900000000000000" pitchFamily="50" charset="-128"/>
                <a:ea typeface="HGPｺﾞｼｯｸE" panose="020B0900000000000000" pitchFamily="50" charset="-128"/>
              </a:rPr>
              <a:t>観光農業に取り組まれている方も、これから目指す方も　ぜひご参加ください。</a:t>
            </a:r>
            <a:endParaRPr lang="en-US" altLang="ja-JP" sz="1400" dirty="0">
              <a:solidFill>
                <a:srgbClr val="003300"/>
              </a:solidFill>
              <a:latin typeface="+mn-ea"/>
            </a:endParaRPr>
          </a:p>
        </p:txBody>
      </p:sp>
      <p:sp>
        <p:nvSpPr>
          <p:cNvPr id="44" name="正方形/長方形 43"/>
          <p:cNvSpPr/>
          <p:nvPr/>
        </p:nvSpPr>
        <p:spPr>
          <a:xfrm>
            <a:off x="6365606" y="8086004"/>
            <a:ext cx="1089697" cy="507831"/>
          </a:xfrm>
          <a:prstGeom prst="rect">
            <a:avLst/>
          </a:prstGeom>
        </p:spPr>
        <p:txBody>
          <a:bodyPr wrap="square">
            <a:spAutoFit/>
          </a:bodyPr>
          <a:lstStyle/>
          <a:p>
            <a:r>
              <a:rPr lang="en-US" altLang="ja-JP" sz="900" dirty="0" smtClean="0">
                <a:solidFill>
                  <a:schemeClr val="accent6">
                    <a:lumMod val="50000"/>
                  </a:schemeClr>
                </a:solidFill>
                <a:latin typeface="HGPｺﾞｼｯｸE" panose="020B0900000000000000" pitchFamily="50" charset="-128"/>
                <a:ea typeface="HGPｺﾞｼｯｸE" panose="020B0900000000000000" pitchFamily="50" charset="-128"/>
              </a:rPr>
              <a:t>※</a:t>
            </a:r>
            <a:r>
              <a:rPr lang="ja-JP" altLang="en-US" sz="900" dirty="0" smtClean="0">
                <a:solidFill>
                  <a:schemeClr val="accent6">
                    <a:lumMod val="50000"/>
                  </a:schemeClr>
                </a:solidFill>
                <a:latin typeface="HGPｺﾞｼｯｸE" panose="020B0900000000000000" pitchFamily="50" charset="-128"/>
                <a:ea typeface="HGPｺﾞｼｯｸE" panose="020B0900000000000000" pitchFamily="50" charset="-128"/>
              </a:rPr>
              <a:t>写真は</a:t>
            </a:r>
            <a:endParaRPr lang="en-US" altLang="ja-JP" sz="900" dirty="0" smtClean="0">
              <a:solidFill>
                <a:schemeClr val="accent6">
                  <a:lumMod val="50000"/>
                </a:schemeClr>
              </a:solidFill>
              <a:latin typeface="HGPｺﾞｼｯｸE" panose="020B0900000000000000" pitchFamily="50" charset="-128"/>
              <a:ea typeface="HGPｺﾞｼｯｸE" panose="020B0900000000000000" pitchFamily="50" charset="-128"/>
            </a:endParaRPr>
          </a:p>
          <a:p>
            <a:r>
              <a:rPr lang="ja-JP" altLang="en-US" sz="900" dirty="0" smtClean="0">
                <a:solidFill>
                  <a:schemeClr val="accent6">
                    <a:lumMod val="50000"/>
                  </a:schemeClr>
                </a:solidFill>
                <a:latin typeface="HGPｺﾞｼｯｸE" panose="020B0900000000000000" pitchFamily="50" charset="-128"/>
                <a:ea typeface="HGPｺﾞｼｯｸE" panose="020B0900000000000000" pitchFamily="50" charset="-128"/>
              </a:rPr>
              <a:t>平田観光農園</a:t>
            </a:r>
            <a:endParaRPr lang="en-US" altLang="ja-JP" sz="900" dirty="0" smtClean="0">
              <a:solidFill>
                <a:schemeClr val="accent6">
                  <a:lumMod val="50000"/>
                </a:schemeClr>
              </a:solidFill>
              <a:latin typeface="HGPｺﾞｼｯｸE" panose="020B0900000000000000" pitchFamily="50" charset="-128"/>
              <a:ea typeface="HGPｺﾞｼｯｸE" panose="020B0900000000000000" pitchFamily="50" charset="-128"/>
            </a:endParaRPr>
          </a:p>
          <a:p>
            <a:r>
              <a:rPr lang="en-US" altLang="ja-JP" sz="900" dirty="0" smtClean="0">
                <a:solidFill>
                  <a:schemeClr val="accent6">
                    <a:lumMod val="50000"/>
                  </a:schemeClr>
                </a:solidFill>
                <a:latin typeface="HGPｺﾞｼｯｸE" panose="020B0900000000000000" pitchFamily="50" charset="-128"/>
                <a:ea typeface="HGPｺﾞｼｯｸE" panose="020B0900000000000000" pitchFamily="50" charset="-128"/>
              </a:rPr>
              <a:t>HP</a:t>
            </a:r>
            <a:r>
              <a:rPr lang="ja-JP" altLang="en-US" sz="900" dirty="0" smtClean="0">
                <a:solidFill>
                  <a:schemeClr val="accent6">
                    <a:lumMod val="50000"/>
                  </a:schemeClr>
                </a:solidFill>
                <a:latin typeface="HGPｺﾞｼｯｸE" panose="020B0900000000000000" pitchFamily="50" charset="-128"/>
                <a:ea typeface="HGPｺﾞｼｯｸE" panose="020B0900000000000000" pitchFamily="50" charset="-128"/>
              </a:rPr>
              <a:t>より</a:t>
            </a:r>
            <a:endParaRPr lang="ja-JP" altLang="en-US" sz="900" dirty="0">
              <a:solidFill>
                <a:schemeClr val="accent6">
                  <a:lumMod val="50000"/>
                </a:schemeClr>
              </a:solidFill>
              <a:latin typeface="HGPｺﾞｼｯｸE" panose="020B0900000000000000" pitchFamily="50" charset="-128"/>
              <a:ea typeface="HGPｺﾞｼｯｸE" panose="020B0900000000000000" pitchFamily="50" charset="-128"/>
            </a:endParaRPr>
          </a:p>
        </p:txBody>
      </p:sp>
      <p:sp>
        <p:nvSpPr>
          <p:cNvPr id="60" name="正方形/長方形 59"/>
          <p:cNvSpPr/>
          <p:nvPr/>
        </p:nvSpPr>
        <p:spPr>
          <a:xfrm>
            <a:off x="1043445" y="9684128"/>
            <a:ext cx="5906402" cy="307777"/>
          </a:xfrm>
          <a:prstGeom prst="rect">
            <a:avLst/>
          </a:prstGeom>
        </p:spPr>
        <p:txBody>
          <a:bodyPr wrap="square">
            <a:spAutoFit/>
          </a:bodyPr>
          <a:lstStyle/>
          <a:p>
            <a:r>
              <a:rPr lang="ja-JP" altLang="en-US" sz="1400" dirty="0">
                <a:latin typeface="HGPｺﾞｼｯｸE" panose="020B0900000000000000" pitchFamily="50" charset="-128"/>
                <a:ea typeface="HGPｺﾞｼｯｸE" panose="020B0900000000000000" pitchFamily="50" charset="-128"/>
              </a:rPr>
              <a:t>（地独）大阪府立環境農林水産総合</a:t>
            </a:r>
            <a:r>
              <a:rPr lang="ja-JP" altLang="en-US" sz="1400" dirty="0" smtClean="0">
                <a:latin typeface="HGPｺﾞｼｯｸE" panose="020B0900000000000000" pitchFamily="50" charset="-128"/>
                <a:ea typeface="HGPｺﾞｼｯｸE" panose="020B0900000000000000" pitchFamily="50" charset="-128"/>
              </a:rPr>
              <a:t>研究所　食品ｸﾞﾙｰﾌﾟ</a:t>
            </a:r>
            <a:r>
              <a:rPr lang="ja-JP" altLang="en-US" sz="1400" dirty="0">
                <a:latin typeface="HGPｺﾞｼｯｸE" panose="020B0900000000000000" pitchFamily="50" charset="-128"/>
                <a:ea typeface="HGPｺﾞｼｯｸE" panose="020B0900000000000000" pitchFamily="50" charset="-128"/>
              </a:rPr>
              <a:t>　宮原・</a:t>
            </a:r>
            <a:r>
              <a:rPr lang="ja-JP" altLang="en-US" sz="1400" dirty="0" smtClean="0">
                <a:latin typeface="HGPｺﾞｼｯｸE" panose="020B0900000000000000" pitchFamily="50" charset="-128"/>
                <a:ea typeface="HGPｺﾞｼｯｸE" panose="020B0900000000000000" pitchFamily="50" charset="-128"/>
              </a:rPr>
              <a:t>西田</a:t>
            </a:r>
            <a:endParaRPr lang="en-US" altLang="ja-JP" sz="1400" dirty="0">
              <a:latin typeface="HGPｺﾞｼｯｸE" panose="020B0900000000000000" pitchFamily="50" charset="-128"/>
              <a:ea typeface="HGPｺﾞｼｯｸE" panose="020B0900000000000000" pitchFamily="50" charset="-128"/>
            </a:endParaRPr>
          </a:p>
        </p:txBody>
      </p:sp>
      <p:sp>
        <p:nvSpPr>
          <p:cNvPr id="62" name="正方形/長方形 61"/>
          <p:cNvSpPr/>
          <p:nvPr/>
        </p:nvSpPr>
        <p:spPr>
          <a:xfrm>
            <a:off x="1537094" y="9955611"/>
            <a:ext cx="1836000" cy="307777"/>
          </a:xfrm>
          <a:prstGeom prst="rect">
            <a:avLst/>
          </a:prstGeom>
        </p:spPr>
        <p:txBody>
          <a:bodyPr>
            <a:spAutoFit/>
          </a:bodyPr>
          <a:lstStyle/>
          <a:p>
            <a:r>
              <a:rPr lang="en-US" altLang="ja-JP" sz="1400" dirty="0" smtClean="0">
                <a:latin typeface="HGPｺﾞｼｯｸE" panose="020B0900000000000000" pitchFamily="50" charset="-128"/>
                <a:ea typeface="HGPｺﾞｼｯｸE" panose="020B0900000000000000" pitchFamily="50" charset="-128"/>
              </a:rPr>
              <a:t>072-979-7063</a:t>
            </a:r>
            <a:endParaRPr lang="ja-JP" altLang="en-US" sz="1800" spc="-150" dirty="0">
              <a:latin typeface="HGPｺﾞｼｯｸE" panose="020B0900000000000000" pitchFamily="50" charset="-128"/>
              <a:ea typeface="HGPｺﾞｼｯｸE" panose="020B0900000000000000" pitchFamily="50" charset="-128"/>
            </a:endParaRPr>
          </a:p>
        </p:txBody>
      </p:sp>
      <p:sp>
        <p:nvSpPr>
          <p:cNvPr id="63" name="テキスト ボックス 62"/>
          <p:cNvSpPr txBox="1"/>
          <p:nvPr/>
        </p:nvSpPr>
        <p:spPr>
          <a:xfrm>
            <a:off x="1124336" y="9969145"/>
            <a:ext cx="468000" cy="252000"/>
          </a:xfrm>
          <a:prstGeom prst="rect">
            <a:avLst/>
          </a:prstGeom>
          <a:solidFill>
            <a:srgbClr val="009999"/>
          </a:solidFill>
        </p:spPr>
        <p:txBody>
          <a:bodyPr wrap="square" rtlCol="0">
            <a:spAutoFit/>
          </a:bodyPr>
          <a:lstStyle/>
          <a:p>
            <a:pPr algn="ctr"/>
            <a:r>
              <a:rPr lang="en-US" altLang="ja-JP" sz="1200" b="1" dirty="0">
                <a:solidFill>
                  <a:schemeClr val="bg1"/>
                </a:solidFill>
              </a:rPr>
              <a:t>TEL</a:t>
            </a:r>
            <a:endParaRPr kumimoji="1" lang="ja-JP" altLang="en-US" sz="1200" b="1" dirty="0">
              <a:solidFill>
                <a:schemeClr val="bg1"/>
              </a:solidFill>
            </a:endParaRPr>
          </a:p>
        </p:txBody>
      </p:sp>
      <p:sp>
        <p:nvSpPr>
          <p:cNvPr id="42" name="正方形/長方形 41"/>
          <p:cNvSpPr/>
          <p:nvPr/>
        </p:nvSpPr>
        <p:spPr>
          <a:xfrm>
            <a:off x="2414349" y="4010421"/>
            <a:ext cx="5143575" cy="307777"/>
          </a:xfrm>
          <a:prstGeom prst="rect">
            <a:avLst/>
          </a:prstGeom>
        </p:spPr>
        <p:txBody>
          <a:bodyPr wrap="square">
            <a:spAutoFit/>
          </a:bodyPr>
          <a:lstStyle/>
          <a:p>
            <a:r>
              <a:rPr lang="ja-JP" altLang="en-US" sz="1400" dirty="0" smtClean="0">
                <a:latin typeface="HGPｺﾞｼｯｸE" panose="020B0900000000000000" pitchFamily="50" charset="-128"/>
                <a:ea typeface="HGPｺﾞｼｯｸE" panose="020B0900000000000000" pitchFamily="50" charset="-128"/>
              </a:rPr>
              <a:t>大阪府内の農業者、農産物直売所運営者、市町村・</a:t>
            </a:r>
            <a:r>
              <a:rPr lang="en-US" altLang="ja-JP" sz="1400" dirty="0" smtClean="0">
                <a:latin typeface="HGPｺﾞｼｯｸE" panose="020B0900000000000000" pitchFamily="50" charset="-128"/>
                <a:ea typeface="HGPｺﾞｼｯｸE" panose="020B0900000000000000" pitchFamily="50" charset="-128"/>
              </a:rPr>
              <a:t>JA</a:t>
            </a:r>
            <a:r>
              <a:rPr lang="ja-JP" altLang="en-US" sz="1400" dirty="0" smtClean="0">
                <a:latin typeface="HGPｺﾞｼｯｸE" panose="020B0900000000000000" pitchFamily="50" charset="-128"/>
                <a:ea typeface="HGPｺﾞｼｯｸE" panose="020B0900000000000000" pitchFamily="50" charset="-128"/>
              </a:rPr>
              <a:t>担当者等</a:t>
            </a:r>
            <a:endParaRPr lang="en-US" altLang="ja-JP" sz="1000" dirty="0">
              <a:latin typeface="HGPｺﾞｼｯｸE" panose="020B0900000000000000" pitchFamily="50" charset="-128"/>
              <a:ea typeface="HGPｺﾞｼｯｸE" panose="020B0900000000000000" pitchFamily="50" charset="-128"/>
            </a:endParaRPr>
          </a:p>
        </p:txBody>
      </p:sp>
      <p:sp>
        <p:nvSpPr>
          <p:cNvPr id="58" name="正方形/長方形 57"/>
          <p:cNvSpPr/>
          <p:nvPr/>
        </p:nvSpPr>
        <p:spPr>
          <a:xfrm>
            <a:off x="1649975" y="3945643"/>
            <a:ext cx="818341" cy="400110"/>
          </a:xfrm>
          <a:prstGeom prst="rect">
            <a:avLst/>
          </a:prstGeom>
        </p:spPr>
        <p:txBody>
          <a:bodyPr wrap="square">
            <a:spAutoFit/>
          </a:bodyPr>
          <a:lstStyle/>
          <a:p>
            <a:pPr algn="ctr"/>
            <a:r>
              <a:rPr lang="ja-JP" altLang="en-US" sz="2000" dirty="0" smtClean="0">
                <a:solidFill>
                  <a:srgbClr val="E9545D"/>
                </a:solidFill>
                <a:latin typeface="HGPｺﾞｼｯｸE" panose="020B0900000000000000" pitchFamily="50" charset="-128"/>
                <a:ea typeface="HGPｺﾞｼｯｸE" panose="020B0900000000000000" pitchFamily="50" charset="-128"/>
              </a:rPr>
              <a:t>対 象</a:t>
            </a:r>
            <a:endParaRPr lang="ja-JP" altLang="en-US" sz="2000" dirty="0">
              <a:solidFill>
                <a:srgbClr val="E9545D"/>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779290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520283748"/>
              </p:ext>
            </p:extLst>
          </p:nvPr>
        </p:nvGraphicFramePr>
        <p:xfrm>
          <a:off x="559752" y="4171252"/>
          <a:ext cx="6623383" cy="3992985"/>
        </p:xfrm>
        <a:graphic>
          <a:graphicData uri="http://schemas.openxmlformats.org/drawingml/2006/table">
            <a:tbl>
              <a:tblPr firstRow="1" bandRow="1">
                <a:tableStyleId>{5940675A-B579-460E-94D1-54222C63F5DA}</a:tableStyleId>
              </a:tblPr>
              <a:tblGrid>
                <a:gridCol w="2534322">
                  <a:extLst>
                    <a:ext uri="{9D8B030D-6E8A-4147-A177-3AD203B41FA5}">
                      <a16:colId xmlns:a16="http://schemas.microsoft.com/office/drawing/2014/main" val="20000"/>
                    </a:ext>
                  </a:extLst>
                </a:gridCol>
                <a:gridCol w="4089061">
                  <a:extLst>
                    <a:ext uri="{9D8B030D-6E8A-4147-A177-3AD203B41FA5}">
                      <a16:colId xmlns:a16="http://schemas.microsoft.com/office/drawing/2014/main" val="20001"/>
                    </a:ext>
                  </a:extLst>
                </a:gridCol>
              </a:tblGrid>
              <a:tr h="343753">
                <a:tc rowSpan="3">
                  <a:txBody>
                    <a:bodyPr/>
                    <a:lstStyle/>
                    <a:p>
                      <a:r>
                        <a:rPr kumimoji="1" lang="ja-JP" altLang="en-US" sz="1500" dirty="0" smtClean="0"/>
                        <a:t>お名前</a:t>
                      </a:r>
                      <a:endParaRPr kumimoji="1" lang="en-US" altLang="ja-JP" sz="1500" dirty="0" smtClean="0"/>
                    </a:p>
                    <a:p>
                      <a:pPr marL="0" marR="0" lvl="0" indent="0" algn="l" defTabSz="777514" rtl="0" eaLnBrk="1" fontAlgn="auto" latinLnBrk="0" hangingPunct="1">
                        <a:lnSpc>
                          <a:spcPct val="100000"/>
                        </a:lnSpc>
                        <a:spcBef>
                          <a:spcPts val="0"/>
                        </a:spcBef>
                        <a:spcAft>
                          <a:spcPts val="0"/>
                        </a:spcAft>
                        <a:buClrTx/>
                        <a:buSzTx/>
                        <a:buFontTx/>
                        <a:buNone/>
                        <a:tabLst/>
                        <a:defRPr/>
                      </a:pPr>
                      <a:r>
                        <a:rPr kumimoji="1" lang="en-US" altLang="ja-JP" sz="1100" dirty="0" smtClean="0"/>
                        <a:t>※</a:t>
                      </a:r>
                      <a:r>
                        <a:rPr kumimoji="1" lang="ja-JP" altLang="en-US" sz="1100" dirty="0" smtClean="0"/>
                        <a:t>グループ・団体で出席される場合は、全員の名前を記入</a:t>
                      </a:r>
                    </a:p>
                  </a:txBody>
                  <a:tcPr marL="91421" marR="91421" marT="45713" marB="45713" anchor="ctr"/>
                </a:tc>
                <a:tc>
                  <a:txBody>
                    <a:bodyPr/>
                    <a:lstStyle/>
                    <a:p>
                      <a:endParaRPr kumimoji="1" lang="ja-JP" altLang="en-US" sz="1500" dirty="0"/>
                    </a:p>
                  </a:txBody>
                  <a:tcPr marL="91421" marR="91421" marT="45713" marB="45713"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43753">
                <a:tc vMerge="1">
                  <a:txBody>
                    <a:bodyPr/>
                    <a:lstStyle/>
                    <a:p>
                      <a:endParaRPr kumimoji="1" lang="ja-JP" altLang="en-US"/>
                    </a:p>
                  </a:txBody>
                  <a:tcPr/>
                </a:tc>
                <a:tc>
                  <a:txBody>
                    <a:bodyPr/>
                    <a:lstStyle/>
                    <a:p>
                      <a:endParaRPr kumimoji="1" lang="ja-JP" altLang="en-US" sz="1500" dirty="0"/>
                    </a:p>
                  </a:txBody>
                  <a:tcPr marL="91421" marR="9142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8339981"/>
                  </a:ext>
                </a:extLst>
              </a:tr>
              <a:tr h="34375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500" dirty="0" smtClean="0"/>
                    </a:p>
                  </a:txBody>
                  <a:tcPr marL="91421" marR="91421" marT="45713" marB="45713" anchor="ctr"/>
                </a:tc>
                <a:tc>
                  <a:txBody>
                    <a:bodyPr/>
                    <a:lstStyle/>
                    <a:p>
                      <a:endParaRPr kumimoji="1" lang="ja-JP" altLang="en-US" sz="1500" dirty="0"/>
                    </a:p>
                  </a:txBody>
                  <a:tcPr marL="91421" marR="9142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4311776"/>
                  </a:ext>
                </a:extLst>
              </a:tr>
              <a:tr h="478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t>在住の市町名</a:t>
                      </a:r>
                      <a:endParaRPr kumimoji="1" lang="en-US" altLang="ja-JP" sz="15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a:t>
                      </a:r>
                      <a:r>
                        <a:rPr kumimoji="1" lang="ja-JP" altLang="en-US" sz="1050" dirty="0" smtClean="0"/>
                        <a:t>グループ・団体の場合は代表者のみ</a:t>
                      </a:r>
                      <a:endParaRPr kumimoji="1" lang="en-US" altLang="ja-JP" sz="1050" dirty="0" smtClean="0"/>
                    </a:p>
                  </a:txBody>
                  <a:tcPr marL="91421" marR="91421" marT="45713" marB="45713" anchor="ctr"/>
                </a:tc>
                <a:tc>
                  <a:txBody>
                    <a:bodyPr/>
                    <a:lstStyle/>
                    <a:p>
                      <a:endParaRPr kumimoji="1" lang="ja-JP" altLang="en-US" sz="1500" dirty="0"/>
                    </a:p>
                  </a:txBody>
                  <a:tcPr marL="91421" marR="91421" marT="45713" marB="45713"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3"/>
                  </a:ext>
                </a:extLst>
              </a:tr>
              <a:tr h="4787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t>電話番号</a:t>
                      </a:r>
                      <a:r>
                        <a:rPr kumimoji="1" lang="ja-JP" altLang="en-US" sz="1200" dirty="0" smtClean="0"/>
                        <a:t>（＊必須）</a:t>
                      </a:r>
                      <a:endParaRPr kumimoji="1" lang="en-US" altLang="ja-JP"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t>※</a:t>
                      </a:r>
                      <a:r>
                        <a:rPr kumimoji="1" lang="ja-JP" altLang="en-US" sz="1050" dirty="0" smtClean="0"/>
                        <a:t>グループ・団体の場合は代表者のみ</a:t>
                      </a:r>
                      <a:endParaRPr kumimoji="1" lang="en-US" altLang="ja-JP" sz="1050" dirty="0" smtClean="0"/>
                    </a:p>
                  </a:txBody>
                  <a:tcPr marL="91421" marR="91421" marT="45713" marB="45713" anchor="ctr">
                    <a:lnB w="12700" cap="flat" cmpd="sng" algn="ctr">
                      <a:solidFill>
                        <a:schemeClr val="tx1"/>
                      </a:solidFill>
                      <a:prstDash val="solid"/>
                      <a:round/>
                      <a:headEnd type="none" w="med" len="med"/>
                      <a:tailEnd type="none" w="med" len="med"/>
                    </a:lnB>
                  </a:tcPr>
                </a:tc>
                <a:tc>
                  <a:txBody>
                    <a:bodyPr/>
                    <a:lstStyle/>
                    <a:p>
                      <a:endParaRPr kumimoji="1" lang="ja-JP" altLang="en-US" sz="1100" dirty="0"/>
                    </a:p>
                  </a:txBody>
                  <a:tcPr marL="91421" marR="91421" marT="45713" marB="45713"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9848">
                <a:tc>
                  <a:txBody>
                    <a:bodyPr/>
                    <a:lstStyle/>
                    <a:p>
                      <a:pPr marL="0" marR="0" indent="0" algn="l" defTabSz="777514" rtl="0" eaLnBrk="1" fontAlgn="auto" latinLnBrk="0" hangingPunct="1">
                        <a:lnSpc>
                          <a:spcPct val="100000"/>
                        </a:lnSpc>
                        <a:spcBef>
                          <a:spcPts val="0"/>
                        </a:spcBef>
                        <a:spcAft>
                          <a:spcPts val="0"/>
                        </a:spcAft>
                        <a:buClrTx/>
                        <a:buSzTx/>
                        <a:buFontTx/>
                        <a:buNone/>
                        <a:tabLst/>
                        <a:defRPr/>
                      </a:pPr>
                      <a:r>
                        <a:rPr kumimoji="1" lang="en-US" altLang="ja-JP" sz="1500" smtClean="0"/>
                        <a:t>FAX</a:t>
                      </a:r>
                      <a:r>
                        <a:rPr kumimoji="1" lang="ja-JP" altLang="en-US" sz="1500" smtClean="0"/>
                        <a:t>番号 </a:t>
                      </a:r>
                      <a:r>
                        <a:rPr kumimoji="1" lang="ja-JP" altLang="en-US" sz="1000" dirty="0" smtClean="0"/>
                        <a:t>または </a:t>
                      </a:r>
                      <a:r>
                        <a:rPr kumimoji="1" lang="ja-JP" altLang="en-US" sz="1500" dirty="0" smtClean="0"/>
                        <a:t>メールアドレス</a:t>
                      </a:r>
                      <a:endParaRPr kumimoji="1" lang="ja-JP" altLang="en-US" sz="1500" dirty="0"/>
                    </a:p>
                  </a:txBody>
                  <a:tcPr marL="91421" marR="9142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ja-JP" altLang="en-US" sz="1700" dirty="0"/>
                    </a:p>
                  </a:txBody>
                  <a:tcPr marL="91421" marR="9142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9848">
                <a:tc>
                  <a:txBody>
                    <a:bodyPr/>
                    <a:lstStyle/>
                    <a:p>
                      <a:pPr marL="0" marR="0" indent="0" algn="l" defTabSz="777514" rtl="0" eaLnBrk="1" fontAlgn="auto" latinLnBrk="0" hangingPunct="1">
                        <a:lnSpc>
                          <a:spcPct val="100000"/>
                        </a:lnSpc>
                        <a:spcBef>
                          <a:spcPts val="0"/>
                        </a:spcBef>
                        <a:spcAft>
                          <a:spcPts val="0"/>
                        </a:spcAft>
                        <a:buClrTx/>
                        <a:buSzTx/>
                        <a:buFontTx/>
                        <a:buNone/>
                        <a:tabLst/>
                        <a:defRPr/>
                      </a:pPr>
                      <a:r>
                        <a:rPr kumimoji="1" lang="ja-JP" altLang="en-US" sz="1500" dirty="0" smtClean="0"/>
                        <a:t>ご職業</a:t>
                      </a:r>
                      <a:endParaRPr kumimoji="1" lang="en-US" altLang="ja-JP" sz="1500" dirty="0" smtClean="0"/>
                    </a:p>
                    <a:p>
                      <a:pPr marL="0" marR="0" indent="0" algn="l" defTabSz="777514" rtl="0" eaLnBrk="1" fontAlgn="auto" latinLnBrk="0" hangingPunct="1">
                        <a:lnSpc>
                          <a:spcPct val="100000"/>
                        </a:lnSpc>
                        <a:spcBef>
                          <a:spcPts val="0"/>
                        </a:spcBef>
                        <a:spcAft>
                          <a:spcPts val="0"/>
                        </a:spcAft>
                        <a:buClrTx/>
                        <a:buSzTx/>
                        <a:buFontTx/>
                        <a:buNone/>
                        <a:tabLst/>
                        <a:defRPr/>
                      </a:pPr>
                      <a:r>
                        <a:rPr kumimoji="1" lang="en-US" altLang="ja-JP" sz="1100" dirty="0" smtClean="0"/>
                        <a:t>※</a:t>
                      </a:r>
                      <a:r>
                        <a:rPr kumimoji="1" lang="ja-JP" altLang="en-US" sz="1100" dirty="0" smtClean="0"/>
                        <a:t>いずれかにマルをし、具体的な生産品目、業種も記入</a:t>
                      </a:r>
                      <a:endParaRPr kumimoji="1" lang="en-US" altLang="ja-JP" sz="1100" dirty="0" smtClean="0"/>
                    </a:p>
                  </a:txBody>
                  <a:tcPr marL="91421" marR="9142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t>　　　　　農林漁業　　　　　　　・　　　　　　　　その他</a:t>
                      </a:r>
                      <a:r>
                        <a:rPr kumimoji="1" lang="ja-JP" altLang="en-US" sz="1600" dirty="0" smtClean="0"/>
                        <a:t>（　　　　　　　　　　　）　　　（　　　　　　　　　　　）</a:t>
                      </a:r>
                      <a:endParaRPr kumimoji="1" lang="en-US" altLang="ja-JP" sz="1600" dirty="0" smtClean="0"/>
                    </a:p>
                    <a:p>
                      <a:pPr algn="l"/>
                      <a:r>
                        <a:rPr kumimoji="1" lang="ja-JP" altLang="en-US" sz="1100" dirty="0" smtClean="0"/>
                        <a:t>　例）　いちご、いちご加工品　　　　　　　　例）　食品事業者</a:t>
                      </a:r>
                      <a:endParaRPr kumimoji="1" lang="en-US" altLang="ja-JP" sz="1400" dirty="0" smtClean="0"/>
                    </a:p>
                  </a:txBody>
                  <a:tcPr marL="91421" marR="9142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36000">
                <a:tc>
                  <a:txBody>
                    <a:bodyPr/>
                    <a:lstStyle/>
                    <a:p>
                      <a:pPr marL="0" marR="0" indent="0" algn="l" defTabSz="777514" rtl="0" eaLnBrk="1" fontAlgn="auto" latinLnBrk="0" hangingPunct="1">
                        <a:lnSpc>
                          <a:spcPct val="100000"/>
                        </a:lnSpc>
                        <a:spcBef>
                          <a:spcPts val="0"/>
                        </a:spcBef>
                        <a:spcAft>
                          <a:spcPts val="0"/>
                        </a:spcAft>
                        <a:buClrTx/>
                        <a:buSzTx/>
                        <a:buFontTx/>
                        <a:buNone/>
                        <a:tabLst/>
                        <a:defRPr/>
                      </a:pPr>
                      <a:r>
                        <a:rPr kumimoji="1" lang="ja-JP" altLang="en-US" sz="1500" dirty="0" smtClean="0"/>
                        <a:t>その他</a:t>
                      </a:r>
                      <a:endParaRPr kumimoji="1" lang="en-US" altLang="ja-JP" sz="1500" dirty="0" smtClean="0"/>
                    </a:p>
                    <a:p>
                      <a:pPr marL="0" marR="0" indent="0" algn="l" defTabSz="777514" rtl="0" eaLnBrk="1" fontAlgn="auto" latinLnBrk="0" hangingPunct="1">
                        <a:lnSpc>
                          <a:spcPct val="100000"/>
                        </a:lnSpc>
                        <a:spcBef>
                          <a:spcPts val="0"/>
                        </a:spcBef>
                        <a:spcAft>
                          <a:spcPts val="0"/>
                        </a:spcAft>
                        <a:buClrTx/>
                        <a:buSzTx/>
                        <a:buFontTx/>
                        <a:buNone/>
                        <a:tabLst/>
                        <a:defRPr/>
                      </a:pPr>
                      <a:r>
                        <a:rPr kumimoji="1" lang="ja-JP" altLang="en-US" sz="1100" dirty="0" smtClean="0"/>
                        <a:t>講師に聞いてみたいこと、車いす等の配慮をご希望の方はご記入ください</a:t>
                      </a:r>
                      <a:endParaRPr kumimoji="1" lang="en-US" altLang="ja-JP" sz="1100" dirty="0" smtClean="0"/>
                    </a:p>
                  </a:txBody>
                  <a:tcPr marL="91421" marR="9142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1400" dirty="0" smtClean="0"/>
                    </a:p>
                  </a:txBody>
                  <a:tcPr marL="91421" marR="91421" marT="45713" marB="4571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806987"/>
                  </a:ext>
                </a:extLst>
              </a:tr>
            </a:tbl>
          </a:graphicData>
        </a:graphic>
      </p:graphicFrame>
      <p:sp>
        <p:nvSpPr>
          <p:cNvPr id="3" name="テキスト ボックス 2"/>
          <p:cNvSpPr txBox="1"/>
          <p:nvPr/>
        </p:nvSpPr>
        <p:spPr>
          <a:xfrm>
            <a:off x="466725" y="181455"/>
            <a:ext cx="7144846" cy="3539412"/>
          </a:xfrm>
          <a:prstGeom prst="rect">
            <a:avLst/>
          </a:prstGeom>
          <a:noFill/>
        </p:spPr>
        <p:txBody>
          <a:bodyPr wrap="square" lIns="91422" tIns="45711" rIns="91422" bIns="45711" rtlCol="0">
            <a:spAutoFit/>
          </a:bodyPr>
          <a:lstStyle/>
          <a:p>
            <a:r>
              <a:rPr lang="en-US" altLang="ja-JP" sz="1400" dirty="0" smtClean="0">
                <a:latin typeface="HGPｺﾞｼｯｸE" panose="020B0900000000000000" pitchFamily="50" charset="-128"/>
                <a:ea typeface="HGPｺﾞｼｯｸE" panose="020B0900000000000000" pitchFamily="50" charset="-128"/>
              </a:rPr>
              <a:t>【</a:t>
            </a:r>
            <a:r>
              <a:rPr lang="ja-JP" altLang="en-US" sz="1400" dirty="0" smtClean="0">
                <a:latin typeface="HGPｺﾞｼｯｸE" panose="020B0900000000000000" pitchFamily="50" charset="-128"/>
                <a:ea typeface="HGPｺﾞｼｯｸE" panose="020B0900000000000000" pitchFamily="50" charset="-128"/>
              </a:rPr>
              <a:t>参加申込</a:t>
            </a:r>
            <a:r>
              <a:rPr lang="ja-JP" altLang="en-US" sz="1400" dirty="0">
                <a:latin typeface="HGPｺﾞｼｯｸE" panose="020B0900000000000000" pitchFamily="50" charset="-128"/>
                <a:ea typeface="HGPｺﾞｼｯｸE" panose="020B0900000000000000" pitchFamily="50" charset="-128"/>
              </a:rPr>
              <a:t>方法</a:t>
            </a:r>
            <a:r>
              <a:rPr lang="en-US" altLang="ja-JP" sz="1400" dirty="0">
                <a:latin typeface="HGPｺﾞｼｯｸE" panose="020B0900000000000000" pitchFamily="50" charset="-128"/>
                <a:ea typeface="HGPｺﾞｼｯｸE" panose="020B0900000000000000" pitchFamily="50" charset="-128"/>
              </a:rPr>
              <a:t>】</a:t>
            </a:r>
          </a:p>
          <a:p>
            <a:r>
              <a:rPr lang="ja-JP" altLang="en-US" sz="1400" dirty="0" smtClean="0"/>
              <a:t>以下のいずれかにより、</a:t>
            </a:r>
            <a:r>
              <a:rPr lang="en-US" altLang="ja-JP" sz="2800" u="sng" dirty="0">
                <a:solidFill>
                  <a:prstClr val="black"/>
                </a:solidFill>
              </a:rPr>
              <a:t>11</a:t>
            </a:r>
            <a:r>
              <a:rPr lang="ja-JP" altLang="en-US" sz="1600" u="sng" dirty="0" smtClean="0">
                <a:solidFill>
                  <a:prstClr val="black"/>
                </a:solidFill>
              </a:rPr>
              <a:t>月</a:t>
            </a:r>
            <a:r>
              <a:rPr lang="en-US" altLang="ja-JP" sz="2800" u="sng" dirty="0" smtClean="0">
                <a:solidFill>
                  <a:prstClr val="black"/>
                </a:solidFill>
              </a:rPr>
              <a:t>11</a:t>
            </a:r>
            <a:r>
              <a:rPr lang="ja-JP" altLang="en-US" sz="1600" u="sng" dirty="0" smtClean="0">
                <a:solidFill>
                  <a:prstClr val="black"/>
                </a:solidFill>
              </a:rPr>
              <a:t>日</a:t>
            </a:r>
            <a:r>
              <a:rPr lang="ja-JP" altLang="en-US" sz="2000" u="sng" dirty="0" smtClean="0">
                <a:solidFill>
                  <a:prstClr val="black"/>
                </a:solidFill>
              </a:rPr>
              <a:t>（水</a:t>
            </a:r>
            <a:r>
              <a:rPr lang="ja-JP" altLang="en-US" sz="1600" u="sng" dirty="0" smtClean="0">
                <a:solidFill>
                  <a:prstClr val="black"/>
                </a:solidFill>
              </a:rPr>
              <a:t>曜日</a:t>
            </a:r>
            <a:r>
              <a:rPr lang="ja-JP" altLang="en-US" sz="2000" u="sng" dirty="0">
                <a:solidFill>
                  <a:prstClr val="black"/>
                </a:solidFill>
              </a:rPr>
              <a:t>）</a:t>
            </a:r>
            <a:r>
              <a:rPr lang="ja-JP" altLang="en-US" sz="1400" u="sng" dirty="0" smtClean="0">
                <a:solidFill>
                  <a:prstClr val="black"/>
                </a:solidFill>
              </a:rPr>
              <a:t>までに</a:t>
            </a:r>
            <a:r>
              <a:rPr lang="ja-JP" altLang="en-US" sz="1400" dirty="0" smtClean="0"/>
              <a:t>お申し込みください。</a:t>
            </a:r>
            <a:endParaRPr lang="en-US" altLang="ja-JP" sz="1400" dirty="0" smtClean="0"/>
          </a:p>
          <a:p>
            <a:pPr lvl="0"/>
            <a:endParaRPr lang="en-US" altLang="ja-JP" sz="800" dirty="0" smtClean="0">
              <a:solidFill>
                <a:prstClr val="black"/>
              </a:solidFill>
            </a:endParaRPr>
          </a:p>
          <a:p>
            <a:pPr lvl="0"/>
            <a:r>
              <a:rPr lang="en-US" altLang="ja-JP" sz="1400" dirty="0" smtClean="0">
                <a:solidFill>
                  <a:prstClr val="black"/>
                </a:solidFill>
              </a:rPr>
              <a:t>※</a:t>
            </a:r>
            <a:r>
              <a:rPr lang="ja-JP" altLang="en-US" sz="1400" dirty="0" smtClean="0">
                <a:solidFill>
                  <a:prstClr val="black"/>
                </a:solidFill>
              </a:rPr>
              <a:t>申込み多数の場合、</a:t>
            </a:r>
            <a:r>
              <a:rPr lang="ja-JP" altLang="en-US" sz="1400" b="1" u="sng" dirty="0" smtClean="0">
                <a:solidFill>
                  <a:prstClr val="black"/>
                </a:solidFill>
              </a:rPr>
              <a:t>先着順となります</a:t>
            </a:r>
            <a:r>
              <a:rPr lang="ja-JP" altLang="en-US" sz="1400" dirty="0" smtClean="0">
                <a:solidFill>
                  <a:prstClr val="black"/>
                </a:solidFill>
              </a:rPr>
              <a:t>ので、お早めにお申し込みください</a:t>
            </a:r>
            <a:r>
              <a:rPr lang="ja-JP" altLang="en-US" sz="1400" dirty="0" smtClean="0"/>
              <a:t>。</a:t>
            </a:r>
            <a:endParaRPr lang="en-US" altLang="ja-JP" sz="1800" dirty="0" smtClean="0"/>
          </a:p>
          <a:p>
            <a:pPr>
              <a:spcBef>
                <a:spcPts val="1200"/>
              </a:spcBef>
            </a:pPr>
            <a:r>
              <a:rPr lang="ja-JP" altLang="en-US" sz="1800" dirty="0" smtClean="0"/>
              <a:t>①ＦＡＸ</a:t>
            </a:r>
            <a:r>
              <a:rPr lang="ja-JP" altLang="en-US" sz="1200" dirty="0" smtClean="0"/>
              <a:t>の場合</a:t>
            </a:r>
            <a:r>
              <a:rPr lang="ja-JP" altLang="en-US" sz="1200" dirty="0"/>
              <a:t>　</a:t>
            </a:r>
            <a:r>
              <a:rPr lang="ja-JP" altLang="en-US" sz="1200" dirty="0" smtClean="0"/>
              <a:t>　    下の「研修会申込書」にご記入の上、ＦＡＸを送信してください。</a:t>
            </a:r>
            <a:endParaRPr lang="en-US" altLang="ja-JP" sz="1200" dirty="0" smtClean="0"/>
          </a:p>
          <a:p>
            <a:endParaRPr lang="en-US" altLang="ja-JP" sz="400" dirty="0" smtClean="0"/>
          </a:p>
          <a:p>
            <a:r>
              <a:rPr lang="ja-JP" altLang="en-US" sz="1800" dirty="0" smtClean="0"/>
              <a:t>　　　　</a:t>
            </a:r>
            <a:r>
              <a:rPr lang="en-US" altLang="ja-JP" sz="2800" dirty="0" smtClean="0">
                <a:solidFill>
                  <a:prstClr val="black"/>
                </a:solidFill>
              </a:rPr>
              <a:t>FAX</a:t>
            </a:r>
            <a:r>
              <a:rPr lang="ja-JP" altLang="en-US" sz="2800" dirty="0">
                <a:solidFill>
                  <a:prstClr val="black"/>
                </a:solidFill>
              </a:rPr>
              <a:t>　 </a:t>
            </a:r>
            <a:r>
              <a:rPr lang="en-US" altLang="ja-JP" sz="2800" dirty="0" smtClean="0">
                <a:solidFill>
                  <a:prstClr val="black"/>
                </a:solidFill>
              </a:rPr>
              <a:t>072‐991‐8281</a:t>
            </a:r>
            <a:r>
              <a:rPr lang="ja-JP" altLang="en-US" sz="2800" dirty="0" smtClean="0">
                <a:solidFill>
                  <a:prstClr val="black"/>
                </a:solidFill>
              </a:rPr>
              <a:t>　</a:t>
            </a:r>
            <a:r>
              <a:rPr lang="en-US" altLang="ja-JP" sz="1000" dirty="0" smtClean="0">
                <a:latin typeface="+mn-ea"/>
              </a:rPr>
              <a:t>※</a:t>
            </a:r>
            <a:r>
              <a:rPr lang="ja-JP" altLang="en-US" sz="1000" dirty="0">
                <a:latin typeface="+mn-ea"/>
              </a:rPr>
              <a:t>ファックスの誤送信にお気を付けください</a:t>
            </a:r>
            <a:r>
              <a:rPr lang="ja-JP" altLang="en-US" sz="1000" dirty="0" smtClean="0">
                <a:latin typeface="+mn-ea"/>
              </a:rPr>
              <a:t>。</a:t>
            </a:r>
            <a:endParaRPr lang="en-US" altLang="ja-JP" sz="600" dirty="0" smtClean="0"/>
          </a:p>
          <a:p>
            <a:pPr lvl="0"/>
            <a:r>
              <a:rPr lang="ja-JP" altLang="en-US" sz="1800" dirty="0" smtClean="0"/>
              <a:t>②</a:t>
            </a:r>
            <a:r>
              <a:rPr lang="ja-JP" altLang="en-US" sz="1800" dirty="0" smtClean="0">
                <a:solidFill>
                  <a:prstClr val="black"/>
                </a:solidFill>
              </a:rPr>
              <a:t>メール</a:t>
            </a:r>
            <a:r>
              <a:rPr lang="ja-JP" altLang="en-US" sz="1200" dirty="0">
                <a:solidFill>
                  <a:prstClr val="black"/>
                </a:solidFill>
              </a:rPr>
              <a:t>の</a:t>
            </a:r>
            <a:r>
              <a:rPr lang="ja-JP" altLang="en-US" sz="1200" dirty="0" smtClean="0">
                <a:solidFill>
                  <a:prstClr val="black"/>
                </a:solidFill>
              </a:rPr>
              <a:t>場合　　下の「研修会申込書」の内容を</a:t>
            </a:r>
            <a:r>
              <a:rPr lang="ja-JP" altLang="en-US" sz="1200" spc="-90" dirty="0" smtClean="0">
                <a:solidFill>
                  <a:prstClr val="black"/>
                </a:solidFill>
              </a:rPr>
              <a:t>、メールで送信してください。</a:t>
            </a:r>
            <a:endParaRPr lang="en-US" altLang="ja-JP" sz="1200" spc="-90" dirty="0">
              <a:solidFill>
                <a:prstClr val="black"/>
              </a:solidFill>
            </a:endParaRPr>
          </a:p>
          <a:p>
            <a:pPr lvl="0"/>
            <a:r>
              <a:rPr lang="ja-JP" altLang="en-US" sz="400" dirty="0">
                <a:solidFill>
                  <a:prstClr val="black"/>
                </a:solidFill>
              </a:rPr>
              <a:t>　</a:t>
            </a:r>
            <a:endParaRPr lang="en-US" altLang="ja-JP" sz="400" dirty="0">
              <a:solidFill>
                <a:prstClr val="black"/>
              </a:solidFill>
            </a:endParaRPr>
          </a:p>
          <a:p>
            <a:pPr lvl="0"/>
            <a:r>
              <a:rPr lang="ja-JP" altLang="en-US" sz="1800" dirty="0">
                <a:solidFill>
                  <a:prstClr val="black"/>
                </a:solidFill>
              </a:rPr>
              <a:t>　　　　</a:t>
            </a:r>
            <a:r>
              <a:rPr lang="ja-JP" altLang="en-US" sz="2800" dirty="0" smtClean="0">
                <a:solidFill>
                  <a:prstClr val="black"/>
                </a:solidFill>
              </a:rPr>
              <a:t>ﾒｰﾙ</a:t>
            </a:r>
            <a:r>
              <a:rPr lang="ja-JP" altLang="en-US" sz="2800" dirty="0">
                <a:solidFill>
                  <a:prstClr val="black"/>
                </a:solidFill>
              </a:rPr>
              <a:t>　</a:t>
            </a:r>
            <a:r>
              <a:rPr lang="en-US" altLang="ja-JP" sz="1600" dirty="0" smtClean="0">
                <a:solidFill>
                  <a:prstClr val="black"/>
                </a:solidFill>
              </a:rPr>
              <a:t>chubunotomidori-g04@sbox.pref.osaka.lg.jp</a:t>
            </a:r>
            <a:r>
              <a:rPr lang="ja-JP" altLang="en-US" sz="1000" dirty="0">
                <a:latin typeface="+mn-ea"/>
              </a:rPr>
              <a:t>　　　</a:t>
            </a:r>
            <a:endParaRPr lang="en-US" altLang="ja-JP" sz="1000" dirty="0">
              <a:latin typeface="+mn-ea"/>
            </a:endParaRPr>
          </a:p>
          <a:p>
            <a:pPr lvl="0"/>
            <a:r>
              <a:rPr lang="ja-JP" altLang="en-US" sz="1800" dirty="0" smtClean="0"/>
              <a:t>③</a:t>
            </a:r>
            <a:r>
              <a:rPr lang="ja-JP" altLang="en-US" sz="1800" dirty="0">
                <a:solidFill>
                  <a:prstClr val="black"/>
                </a:solidFill>
              </a:rPr>
              <a:t>ＷＥＢ</a:t>
            </a:r>
            <a:r>
              <a:rPr lang="ja-JP" altLang="en-US" sz="1200" dirty="0" smtClean="0">
                <a:solidFill>
                  <a:prstClr val="black"/>
                </a:solidFill>
              </a:rPr>
              <a:t>の場合　　下記</a:t>
            </a:r>
            <a:r>
              <a:rPr lang="en-US" altLang="ja-JP" sz="1200" dirty="0">
                <a:solidFill>
                  <a:prstClr val="black"/>
                </a:solidFill>
              </a:rPr>
              <a:t>URL</a:t>
            </a:r>
            <a:r>
              <a:rPr lang="ja-JP" altLang="en-US" sz="1200" dirty="0">
                <a:solidFill>
                  <a:prstClr val="black"/>
                </a:solidFill>
              </a:rPr>
              <a:t>の入力フォームに必要事項を記載し、送信してください。</a:t>
            </a:r>
            <a:endParaRPr lang="en-US" altLang="ja-JP" sz="1200" dirty="0">
              <a:solidFill>
                <a:prstClr val="black"/>
              </a:solidFill>
            </a:endParaRPr>
          </a:p>
          <a:p>
            <a:pPr lvl="0"/>
            <a:endParaRPr lang="en-US" altLang="ja-JP" sz="400" dirty="0">
              <a:solidFill>
                <a:prstClr val="black"/>
              </a:solidFill>
            </a:endParaRPr>
          </a:p>
          <a:p>
            <a:pPr lvl="0"/>
            <a:r>
              <a:rPr lang="ja-JP" altLang="en-US" sz="1800" dirty="0">
                <a:solidFill>
                  <a:prstClr val="black"/>
                </a:solidFill>
              </a:rPr>
              <a:t>　　　　</a:t>
            </a:r>
            <a:r>
              <a:rPr lang="en-US" altLang="ja-JP" sz="2800" dirty="0" smtClean="0">
                <a:solidFill>
                  <a:prstClr val="black"/>
                </a:solidFill>
              </a:rPr>
              <a:t>URL</a:t>
            </a:r>
            <a:r>
              <a:rPr lang="ja-JP" altLang="en-US" sz="2800" dirty="0">
                <a:solidFill>
                  <a:prstClr val="black"/>
                </a:solidFill>
              </a:rPr>
              <a:t>　 </a:t>
            </a:r>
            <a:r>
              <a:rPr lang="en-US" altLang="ja-JP" sz="1600" spc="-20" dirty="0" smtClean="0">
                <a:solidFill>
                  <a:prstClr val="black"/>
                </a:solidFill>
              </a:rPr>
              <a:t>https</a:t>
            </a:r>
            <a:r>
              <a:rPr lang="en-US" altLang="ja-JP" sz="1600" spc="-20" dirty="0">
                <a:solidFill>
                  <a:prstClr val="black"/>
                </a:solidFill>
              </a:rPr>
              <a:t>://</a:t>
            </a:r>
            <a:r>
              <a:rPr lang="en-US" altLang="ja-JP" sz="1600" spc="-20" dirty="0" smtClean="0">
                <a:solidFill>
                  <a:prstClr val="black"/>
                </a:solidFill>
              </a:rPr>
              <a:t>www.kannousuiken-osaka.or.jp/ssl/6jika/20201118/</a:t>
            </a:r>
            <a:r>
              <a:rPr lang="ja-JP" altLang="en-US" sz="1400" dirty="0" smtClean="0">
                <a:solidFill>
                  <a:prstClr val="black"/>
                </a:solidFill>
              </a:rPr>
              <a:t>　　　　　　　　</a:t>
            </a:r>
            <a:r>
              <a:rPr lang="en-US" altLang="ja-JP" sz="1400" dirty="0" smtClean="0">
                <a:solidFill>
                  <a:prstClr val="black"/>
                </a:solidFill>
              </a:rPr>
              <a:t>    </a:t>
            </a:r>
            <a:endParaRPr lang="en-US" altLang="ja-JP" sz="1400" dirty="0">
              <a:solidFill>
                <a:prstClr val="black"/>
              </a:solidFill>
            </a:endParaRPr>
          </a:p>
        </p:txBody>
      </p:sp>
      <p:sp>
        <p:nvSpPr>
          <p:cNvPr id="4" name="テキスト ボックス 3"/>
          <p:cNvSpPr txBox="1"/>
          <p:nvPr/>
        </p:nvSpPr>
        <p:spPr>
          <a:xfrm>
            <a:off x="123824" y="3825799"/>
            <a:ext cx="6391275" cy="369332"/>
          </a:xfrm>
          <a:prstGeom prst="rect">
            <a:avLst/>
          </a:prstGeom>
          <a:noFill/>
          <a:ln>
            <a:noFill/>
          </a:ln>
        </p:spPr>
        <p:txBody>
          <a:bodyPr wrap="square" rtlCol="0" anchor="ctr">
            <a:spAutoFit/>
          </a:bodyPr>
          <a:lstStyle/>
          <a:p>
            <a:r>
              <a:rPr kumimoji="1" lang="en-US" altLang="ja-JP" sz="1800" b="1" dirty="0" smtClean="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smtClean="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観光</a:t>
            </a:r>
            <a:r>
              <a:rPr lang="ja-JP" altLang="en-US" sz="1800" b="1"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農業</a:t>
            </a:r>
            <a:r>
              <a:rPr kumimoji="1" lang="ja-JP" altLang="en-US" sz="1800" b="1" dirty="0" smtClean="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研修会申込書</a:t>
            </a:r>
            <a:r>
              <a:rPr kumimoji="1" lang="en-US" altLang="ja-JP" sz="1800" b="1" dirty="0" smtClean="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800" b="1" dirty="0" smtClean="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333375" y="1290527"/>
            <a:ext cx="7105650" cy="24779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03925" y="8644998"/>
            <a:ext cx="3814622" cy="1746632"/>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メイリオ" panose="020B0604030504040204" pitchFamily="50" charset="-128"/>
              </a:rPr>
              <a:t>＊新型コロナウイルス感染症拡大防止対策実施のうえ</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20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メイリオ" panose="020B0604030504040204" pitchFamily="50" charset="-128"/>
              </a:rPr>
              <a:t>研修会</a:t>
            </a: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を開催しますので、ご理解・ご協力お願い致します。</a:t>
            </a:r>
          </a:p>
          <a:p>
            <a:endParaRPr lang="en-US" altLang="ja-JP" sz="30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en-US" sz="1150" dirty="0">
                <a:latin typeface="Meiryo UI" panose="020B0604030504040204" pitchFamily="50" charset="-128"/>
                <a:ea typeface="Meiryo UI" panose="020B0604030504040204" pitchFamily="50" charset="-128"/>
                <a:cs typeface="メイリオ" panose="020B0604030504040204" pitchFamily="50" charset="-128"/>
              </a:rPr>
              <a:t>緊急事態宣言の発令等、状況次第では研修会を中止</a:t>
            </a:r>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する</a:t>
            </a:r>
            <a:endParaRPr lang="en-US" altLang="ja-JP" sz="1150" dirty="0" smtClean="0">
              <a:latin typeface="Meiryo UI" panose="020B0604030504040204" pitchFamily="50" charset="-128"/>
              <a:ea typeface="Meiryo UI" panose="020B0604030504040204" pitchFamily="50" charset="-128"/>
              <a:cs typeface="メイリオ" panose="020B0604030504040204" pitchFamily="50" charset="-128"/>
            </a:endParaRPr>
          </a:p>
          <a:p>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en-US" sz="115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 可能性</a:t>
            </a:r>
            <a:r>
              <a:rPr lang="ja-JP" altLang="en-US" sz="1150" dirty="0">
                <a:latin typeface="Meiryo UI" panose="020B0604030504040204" pitchFamily="50" charset="-128"/>
                <a:ea typeface="Meiryo UI" panose="020B0604030504040204" pitchFamily="50" charset="-128"/>
                <a:cs typeface="メイリオ" panose="020B0604030504040204" pitchFamily="50" charset="-128"/>
              </a:rPr>
              <a:t>があります。</a:t>
            </a:r>
          </a:p>
          <a:p>
            <a:r>
              <a:rPr lang="ja-JP" altLang="en-US" sz="1150" dirty="0">
                <a:latin typeface="Meiryo UI" panose="020B0604030504040204" pitchFamily="50" charset="-128"/>
                <a:ea typeface="Meiryo UI" panose="020B0604030504040204" pitchFamily="50" charset="-128"/>
                <a:cs typeface="メイリオ" panose="020B0604030504040204" pitchFamily="50" charset="-128"/>
              </a:rPr>
              <a:t>　</a:t>
            </a:r>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　その</a:t>
            </a:r>
            <a:r>
              <a:rPr lang="ja-JP" altLang="en-US" sz="1150" dirty="0">
                <a:latin typeface="Meiryo UI" panose="020B0604030504040204" pitchFamily="50" charset="-128"/>
                <a:ea typeface="Meiryo UI" panose="020B0604030504040204" pitchFamily="50" charset="-128"/>
                <a:cs typeface="メイリオ" panose="020B0604030504040204" pitchFamily="50" charset="-128"/>
              </a:rPr>
              <a:t>際の連絡のため使用しますので、</a:t>
            </a:r>
            <a:r>
              <a:rPr lang="ja-JP" altLang="en-US" sz="1150" u="sng" dirty="0">
                <a:latin typeface="Meiryo UI" panose="020B0604030504040204" pitchFamily="50" charset="-128"/>
                <a:ea typeface="Meiryo UI" panose="020B0604030504040204" pitchFamily="50" charset="-128"/>
                <a:cs typeface="メイリオ" panose="020B0604030504040204" pitchFamily="50" charset="-128"/>
              </a:rPr>
              <a:t>電話番号は</a:t>
            </a:r>
            <a:r>
              <a:rPr lang="ja-JP" altLang="en-US" sz="1150" u="sng" dirty="0" smtClean="0">
                <a:latin typeface="Meiryo UI" panose="020B0604030504040204" pitchFamily="50" charset="-128"/>
                <a:ea typeface="Meiryo UI" panose="020B0604030504040204" pitchFamily="50" charset="-128"/>
                <a:cs typeface="メイリオ" panose="020B0604030504040204" pitchFamily="50" charset="-128"/>
              </a:rPr>
              <a:t>必ず</a:t>
            </a:r>
            <a:endParaRPr lang="en-US" altLang="ja-JP" sz="1150" u="sng" dirty="0" smtClean="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15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15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en-US" sz="1150" u="sng" dirty="0" smtClean="0">
                <a:latin typeface="Meiryo UI" panose="020B0604030504040204" pitchFamily="50" charset="-128"/>
                <a:ea typeface="Meiryo UI" panose="020B0604030504040204" pitchFamily="50" charset="-128"/>
                <a:cs typeface="メイリオ" panose="020B0604030504040204" pitchFamily="50" charset="-128"/>
              </a:rPr>
              <a:t>ご記入</a:t>
            </a:r>
            <a:r>
              <a:rPr lang="ja-JP" altLang="en-US" sz="1150" u="sng" dirty="0">
                <a:latin typeface="Meiryo UI" panose="020B0604030504040204" pitchFamily="50" charset="-128"/>
                <a:ea typeface="Meiryo UI" panose="020B0604030504040204" pitchFamily="50" charset="-128"/>
                <a:cs typeface="メイリオ" panose="020B0604030504040204" pitchFamily="50" charset="-128"/>
              </a:rPr>
              <a:t>ください。</a:t>
            </a:r>
          </a:p>
          <a:p>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en-US" sz="1150" dirty="0">
                <a:latin typeface="Meiryo UI" panose="020B0604030504040204" pitchFamily="50" charset="-128"/>
                <a:ea typeface="Meiryo UI" panose="020B0604030504040204" pitchFamily="50" charset="-128"/>
                <a:cs typeface="メイリオ" panose="020B0604030504040204" pitchFamily="50" charset="-128"/>
              </a:rPr>
              <a:t>当日は、 感染防止のため、マスクの着用、手の消毒</a:t>
            </a:r>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150" dirty="0" smtClean="0">
              <a:latin typeface="Meiryo UI" panose="020B0604030504040204" pitchFamily="50" charset="-128"/>
              <a:ea typeface="Meiryo UI" panose="020B0604030504040204" pitchFamily="50" charset="-128"/>
              <a:cs typeface="メイリオ" panose="020B0604030504040204" pitchFamily="50" charset="-128"/>
            </a:endParaRPr>
          </a:p>
          <a:p>
            <a:r>
              <a:rPr lang="en-US" altLang="ja-JP" sz="1150" dirty="0">
                <a:latin typeface="Meiryo UI" panose="020B0604030504040204" pitchFamily="50" charset="-128"/>
                <a:ea typeface="Meiryo UI" panose="020B0604030504040204" pitchFamily="50" charset="-128"/>
                <a:cs typeface="メイリオ" panose="020B0604030504040204" pitchFamily="50" charset="-128"/>
              </a:rPr>
              <a:t> </a:t>
            </a:r>
            <a:r>
              <a:rPr lang="en-US" altLang="ja-JP" sz="115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ソーシャルディスタンス</a:t>
            </a:r>
            <a:r>
              <a:rPr lang="ja-JP" altLang="en-US" sz="1150" dirty="0">
                <a:latin typeface="Meiryo UI" panose="020B0604030504040204" pitchFamily="50" charset="-128"/>
                <a:ea typeface="Meiryo UI" panose="020B0604030504040204" pitchFamily="50" charset="-128"/>
                <a:cs typeface="メイリオ" panose="020B0604030504040204" pitchFamily="50" charset="-128"/>
              </a:rPr>
              <a:t>の確保等にご協力ください。</a:t>
            </a:r>
          </a:p>
          <a:p>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　・</a:t>
            </a:r>
            <a:r>
              <a:rPr lang="ja-JP" altLang="en-US" sz="1150" dirty="0">
                <a:latin typeface="Meiryo UI" panose="020B0604030504040204" pitchFamily="50" charset="-128"/>
                <a:ea typeface="Meiryo UI" panose="020B0604030504040204" pitchFamily="50" charset="-128"/>
                <a:cs typeface="メイリオ" panose="020B0604030504040204" pitchFamily="50" charset="-128"/>
              </a:rPr>
              <a:t>発熱・咳等の症状がみられる方は、参加をご遠慮ください</a:t>
            </a:r>
            <a:r>
              <a:rPr lang="ja-JP" altLang="en-US" sz="1150" dirty="0" smtClean="0">
                <a:latin typeface="Meiryo UI" panose="020B0604030504040204" pitchFamily="50" charset="-128"/>
                <a:ea typeface="Meiryo UI" panose="020B0604030504040204" pitchFamily="50" charset="-128"/>
                <a:cs typeface="メイリオ" panose="020B0604030504040204" pitchFamily="50" charset="-128"/>
              </a:rPr>
              <a:t>。</a:t>
            </a:r>
            <a:endParaRPr lang="ja-JP" altLang="en-US" sz="115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7" name="テキスト ボックス 6"/>
          <p:cNvSpPr txBox="1"/>
          <p:nvPr/>
        </p:nvSpPr>
        <p:spPr>
          <a:xfrm>
            <a:off x="371556" y="10451581"/>
            <a:ext cx="7067809" cy="276999"/>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主催等　大阪府（中部農</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と緑の総合</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事務所、流通対策室）（</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地独）大阪府立環境農林水産総合研究所</a:t>
            </a:r>
          </a:p>
        </p:txBody>
      </p:sp>
      <p:sp>
        <p:nvSpPr>
          <p:cNvPr id="9" name="テキスト ボックス 5"/>
          <p:cNvSpPr txBox="1"/>
          <p:nvPr/>
        </p:nvSpPr>
        <p:spPr>
          <a:xfrm>
            <a:off x="211771" y="8184528"/>
            <a:ext cx="7372504" cy="452157"/>
          </a:xfrm>
          <a:prstGeom prst="rect">
            <a:avLst/>
          </a:prstGeom>
          <a:noFill/>
        </p:spPr>
        <p:txBody>
          <a:bodyPr wrap="square" lIns="82024" tIns="41012" rIns="82024" bIns="41012" rtlCol="0">
            <a:spAutoFit/>
          </a:bodyPr>
          <a:lstStyle/>
          <a:p>
            <a:pPr marL="0" marR="0" lvl="0" indent="0" algn="l" defTabSz="1018540" rtl="0" eaLnBrk="1" fontAlgn="auto" latinLnBrk="0" hangingPunct="1">
              <a:lnSpc>
                <a:spcPct val="100000"/>
              </a:lnSpc>
              <a:spcBef>
                <a:spcPts val="600"/>
              </a:spcBef>
              <a:spcAft>
                <a:spcPts val="0"/>
              </a:spcAft>
              <a:buClrTx/>
              <a:buSzTx/>
              <a:buFontTx/>
              <a:buNone/>
              <a:defRPr/>
            </a:pPr>
            <a:r>
              <a:rPr lang="ja-JP" altLang="en-US" sz="12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1200" spc="-130" dirty="0" smtClean="0">
                <a:latin typeface="Meiryo UI" panose="020B0604030504040204" pitchFamily="50" charset="-128"/>
                <a:ea typeface="Meiryo UI" panose="020B0604030504040204" pitchFamily="50" charset="-128"/>
                <a:cs typeface="メイリオ" panose="020B0604030504040204" pitchFamily="50" charset="-128"/>
              </a:rPr>
              <a:t>ご記入</a:t>
            </a:r>
            <a:r>
              <a:rPr lang="ja-JP" altLang="en-US" sz="1200" spc="-130" dirty="0">
                <a:latin typeface="Meiryo UI" panose="020B0604030504040204" pitchFamily="50" charset="-128"/>
                <a:ea typeface="Meiryo UI" panose="020B0604030504040204" pitchFamily="50" charset="-128"/>
                <a:cs typeface="メイリオ" panose="020B0604030504040204" pitchFamily="50" charset="-128"/>
              </a:rPr>
              <a:t>いただいた情報は、本研修会の主催団体からの各種連絡</a:t>
            </a:r>
            <a:r>
              <a:rPr lang="ja-JP" altLang="en-US" sz="1200" spc="-130" dirty="0" smtClean="0">
                <a:latin typeface="Meiryo UI" panose="020B0604030504040204" pitchFamily="50" charset="-128"/>
                <a:ea typeface="Meiryo UI" panose="020B0604030504040204" pitchFamily="50" charset="-128"/>
                <a:cs typeface="メイリオ" panose="020B0604030504040204" pitchFamily="50" charset="-128"/>
              </a:rPr>
              <a:t>、</a:t>
            </a:r>
            <a:endParaRPr lang="en-US" altLang="ja-JP" sz="1200" spc="-130" dirty="0" smtClean="0">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1018540" rtl="0" eaLnBrk="1" fontAlgn="auto" latinLnBrk="0" hangingPunct="1">
              <a:lnSpc>
                <a:spcPct val="100000"/>
              </a:lnSpc>
              <a:spcAft>
                <a:spcPts val="0"/>
              </a:spcAft>
              <a:buClrTx/>
              <a:buSzTx/>
              <a:buFontTx/>
              <a:buNone/>
              <a:defRPr/>
            </a:pPr>
            <a:r>
              <a:rPr lang="ja-JP" altLang="en-US" sz="1200" spc="-130" dirty="0" smtClean="0">
                <a:latin typeface="Meiryo UI" panose="020B0604030504040204" pitchFamily="50" charset="-128"/>
                <a:ea typeface="Meiryo UI" panose="020B0604030504040204" pitchFamily="50" charset="-128"/>
                <a:cs typeface="メイリオ" panose="020B0604030504040204" pitchFamily="50" charset="-128"/>
              </a:rPr>
              <a:t> 　 情報</a:t>
            </a:r>
            <a:r>
              <a:rPr lang="ja-JP" altLang="en-US" sz="1200" spc="-130" dirty="0">
                <a:latin typeface="Meiryo UI" panose="020B0604030504040204" pitchFamily="50" charset="-128"/>
                <a:ea typeface="Meiryo UI" panose="020B0604030504040204" pitchFamily="50" charset="-128"/>
                <a:cs typeface="メイリオ" panose="020B0604030504040204" pitchFamily="50" charset="-128"/>
              </a:rPr>
              <a:t>提供等のため使用することがありますので、予めご了承ください。</a:t>
            </a:r>
          </a:p>
        </p:txBody>
      </p:sp>
      <p:sp>
        <p:nvSpPr>
          <p:cNvPr id="10" name="テキスト ボックス 9"/>
          <p:cNvSpPr txBox="1"/>
          <p:nvPr/>
        </p:nvSpPr>
        <p:spPr>
          <a:xfrm>
            <a:off x="1966303" y="2459156"/>
            <a:ext cx="2917136" cy="246203"/>
          </a:xfrm>
          <a:prstGeom prst="rect">
            <a:avLst/>
          </a:prstGeom>
          <a:noFill/>
        </p:spPr>
        <p:txBody>
          <a:bodyPr wrap="square" lIns="91422" tIns="45711" rIns="91422" bIns="45711" rtlCol="0">
            <a:spAutoFit/>
          </a:bodyPr>
          <a:lstStyle/>
          <a:p>
            <a:r>
              <a:rPr lang="ja-JP" altLang="en-US" sz="1000" dirty="0" smtClean="0">
                <a:latin typeface="+mn-ea"/>
              </a:rPr>
              <a:t>大阪府中部農</a:t>
            </a:r>
            <a:r>
              <a:rPr lang="ja-JP" altLang="en-US" sz="1000" dirty="0">
                <a:latin typeface="+mn-ea"/>
              </a:rPr>
              <a:t>と緑の総合事務所 農の</a:t>
            </a:r>
            <a:r>
              <a:rPr lang="ja-JP" altLang="en-US" sz="1000" dirty="0" smtClean="0">
                <a:latin typeface="+mn-ea"/>
              </a:rPr>
              <a:t>普及課宛</a:t>
            </a:r>
            <a:endParaRPr lang="en-US" altLang="ja-JP" sz="1000" dirty="0">
              <a:latin typeface="+mn-ea"/>
            </a:endParaRPr>
          </a:p>
        </p:txBody>
      </p:sp>
      <p:sp>
        <p:nvSpPr>
          <p:cNvPr id="11" name="テキスト ボックス 10"/>
          <p:cNvSpPr txBox="1"/>
          <p:nvPr/>
        </p:nvSpPr>
        <p:spPr>
          <a:xfrm>
            <a:off x="4288178" y="3147780"/>
            <a:ext cx="2917136" cy="246203"/>
          </a:xfrm>
          <a:prstGeom prst="rect">
            <a:avLst/>
          </a:prstGeom>
          <a:noFill/>
        </p:spPr>
        <p:txBody>
          <a:bodyPr wrap="square" lIns="91422" tIns="45711" rIns="91422" bIns="45711" rtlCol="0">
            <a:spAutoFit/>
          </a:bodyPr>
          <a:lstStyle/>
          <a:p>
            <a:r>
              <a:rPr lang="ja-JP" altLang="en-US" sz="1000" dirty="0" smtClean="0">
                <a:latin typeface="+mn-ea"/>
              </a:rPr>
              <a:t>こちら</a:t>
            </a:r>
            <a:r>
              <a:rPr lang="ja-JP" altLang="en-US" sz="1000" dirty="0">
                <a:latin typeface="+mn-ea"/>
              </a:rPr>
              <a:t>からでもアクセス</a:t>
            </a:r>
            <a:r>
              <a:rPr lang="ja-JP" altLang="en-US" sz="1000" dirty="0" smtClean="0">
                <a:latin typeface="+mn-ea"/>
              </a:rPr>
              <a:t>いただけます。→</a:t>
            </a:r>
            <a:r>
              <a:rPr lang="ja-JP" altLang="en-US" sz="1000" dirty="0">
                <a:latin typeface="+mn-ea"/>
              </a:rPr>
              <a:t>　</a:t>
            </a:r>
            <a:endParaRPr lang="en-US" altLang="ja-JP" sz="1000" dirty="0">
              <a:latin typeface="+mn-ea"/>
            </a:endParaRPr>
          </a:p>
        </p:txBody>
      </p:sp>
      <p:pic>
        <p:nvPicPr>
          <p:cNvPr id="12" name="図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291487" y="8330893"/>
            <a:ext cx="2880000" cy="2029925"/>
          </a:xfrm>
          <a:prstGeom prst="rect">
            <a:avLst/>
          </a:prstGeom>
          <a:ln>
            <a:solidFill>
              <a:schemeClr val="tx1"/>
            </a:solidFill>
          </a:ln>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081" y="2863945"/>
            <a:ext cx="540000" cy="540000"/>
          </a:xfrm>
          <a:prstGeom prst="rect">
            <a:avLst/>
          </a:prstGeom>
        </p:spPr>
      </p:pic>
      <p:sp>
        <p:nvSpPr>
          <p:cNvPr id="14" name="テキスト ボックス 13"/>
          <p:cNvSpPr txBox="1"/>
          <p:nvPr/>
        </p:nvSpPr>
        <p:spPr>
          <a:xfrm>
            <a:off x="6234437" y="8327080"/>
            <a:ext cx="936000" cy="252000"/>
          </a:xfrm>
          <a:prstGeom prst="rect">
            <a:avLst/>
          </a:prstGeom>
          <a:solidFill>
            <a:schemeClr val="bg1"/>
          </a:solidFill>
          <a:ln>
            <a:solidFill>
              <a:schemeClr val="tx1"/>
            </a:solidFill>
          </a:ln>
        </p:spPr>
        <p:txBody>
          <a:bodyPr wrap="square" lIns="0" tIns="45711" rIns="0" bIns="45711" rtlCol="0">
            <a:spAutoFit/>
          </a:bodyPr>
          <a:lstStyle/>
          <a:p>
            <a:pPr algn="ctr"/>
            <a:r>
              <a:rPr lang="ja-JP" altLang="en-US" sz="1000" dirty="0" smtClean="0">
                <a:latin typeface="+mn-ea"/>
              </a:rPr>
              <a:t>会場周辺地図</a:t>
            </a:r>
            <a:endParaRPr lang="en-US" altLang="ja-JP" sz="1000" dirty="0">
              <a:latin typeface="+mn-ea"/>
            </a:endParaRPr>
          </a:p>
        </p:txBody>
      </p:sp>
    </p:spTree>
    <p:extLst>
      <p:ext uri="{BB962C8B-B14F-4D97-AF65-F5344CB8AC3E}">
        <p14:creationId xmlns:p14="http://schemas.microsoft.com/office/powerpoint/2010/main" val="1665196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2230</TotalTime>
  <Words>871</Words>
  <Application>Microsoft Office PowerPoint</Application>
  <PresentationFormat>ユーザー設定</PresentationFormat>
  <Paragraphs>83</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HGPｺﾞｼｯｸE</vt:lpstr>
      <vt:lpstr>HGP創英角ﾎﾟｯﾌﾟ体</vt:lpstr>
      <vt:lpstr>Meiryo UI</vt:lpstr>
      <vt:lpstr>ＭＳ Ｐゴシック</vt:lpstr>
      <vt:lpstr>メイリオ</vt:lpstr>
      <vt:lpstr>游ゴシック</vt:lpstr>
      <vt:lpstr>Arial</vt:lpstr>
      <vt:lpstr>Calibri</vt:lpstr>
      <vt:lpstr>Calibri Light</vt:lpstr>
      <vt:lpstr>1_ガイド入りテンプレートサンプル20130531三木さん</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赤星真人(d006033)</dc:creator>
  <cp:lastModifiedBy>瓜生　恵理子</cp:lastModifiedBy>
  <cp:revision>215</cp:revision>
  <cp:lastPrinted>2020-10-06T01:03:04Z</cp:lastPrinted>
  <dcterms:created xsi:type="dcterms:W3CDTF">2013-08-07T01:16:52Z</dcterms:created>
  <dcterms:modified xsi:type="dcterms:W3CDTF">2020-10-06T01:03:49Z</dcterms:modified>
</cp:coreProperties>
</file>