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60" r:id="rId2"/>
    <p:sldId id="261" r:id="rId3"/>
  </p:sldIdLst>
  <p:sldSz cx="7775575" cy="10907713"/>
  <p:notesSz cx="6797675" cy="9926638"/>
  <p:defaultTextStyle>
    <a:defPPr>
      <a:defRPr lang="ja-JP"/>
    </a:defPPr>
    <a:lvl1pPr marL="0" algn="l" defTabSz="1018818" rtl="0" eaLnBrk="1" latinLnBrk="0" hangingPunct="1">
      <a:defRPr kumimoji="1" sz="2005" kern="1200">
        <a:solidFill>
          <a:schemeClr val="tx1"/>
        </a:solidFill>
        <a:latin typeface="+mn-lt"/>
        <a:ea typeface="+mn-ea"/>
        <a:cs typeface="+mn-cs"/>
      </a:defRPr>
    </a:lvl1pPr>
    <a:lvl2pPr marL="509408" algn="l" defTabSz="1018818" rtl="0" eaLnBrk="1" latinLnBrk="0" hangingPunct="1">
      <a:defRPr kumimoji="1" sz="2005" kern="1200">
        <a:solidFill>
          <a:schemeClr val="tx1"/>
        </a:solidFill>
        <a:latin typeface="+mn-lt"/>
        <a:ea typeface="+mn-ea"/>
        <a:cs typeface="+mn-cs"/>
      </a:defRPr>
    </a:lvl2pPr>
    <a:lvl3pPr marL="1018818" algn="l" defTabSz="1018818" rtl="0" eaLnBrk="1" latinLnBrk="0" hangingPunct="1">
      <a:defRPr kumimoji="1" sz="2005" kern="1200">
        <a:solidFill>
          <a:schemeClr val="tx1"/>
        </a:solidFill>
        <a:latin typeface="+mn-lt"/>
        <a:ea typeface="+mn-ea"/>
        <a:cs typeface="+mn-cs"/>
      </a:defRPr>
    </a:lvl3pPr>
    <a:lvl4pPr marL="1528227" algn="l" defTabSz="1018818" rtl="0" eaLnBrk="1" latinLnBrk="0" hangingPunct="1">
      <a:defRPr kumimoji="1" sz="2005" kern="1200">
        <a:solidFill>
          <a:schemeClr val="tx1"/>
        </a:solidFill>
        <a:latin typeface="+mn-lt"/>
        <a:ea typeface="+mn-ea"/>
        <a:cs typeface="+mn-cs"/>
      </a:defRPr>
    </a:lvl4pPr>
    <a:lvl5pPr marL="2037634" algn="l" defTabSz="1018818" rtl="0" eaLnBrk="1" latinLnBrk="0" hangingPunct="1">
      <a:defRPr kumimoji="1" sz="2005" kern="1200">
        <a:solidFill>
          <a:schemeClr val="tx1"/>
        </a:solidFill>
        <a:latin typeface="+mn-lt"/>
        <a:ea typeface="+mn-ea"/>
        <a:cs typeface="+mn-cs"/>
      </a:defRPr>
    </a:lvl5pPr>
    <a:lvl6pPr marL="2547044" algn="l" defTabSz="1018818" rtl="0" eaLnBrk="1" latinLnBrk="0" hangingPunct="1">
      <a:defRPr kumimoji="1" sz="2005" kern="1200">
        <a:solidFill>
          <a:schemeClr val="tx1"/>
        </a:solidFill>
        <a:latin typeface="+mn-lt"/>
        <a:ea typeface="+mn-ea"/>
        <a:cs typeface="+mn-cs"/>
      </a:defRPr>
    </a:lvl6pPr>
    <a:lvl7pPr marL="3056452" algn="l" defTabSz="1018818" rtl="0" eaLnBrk="1" latinLnBrk="0" hangingPunct="1">
      <a:defRPr kumimoji="1" sz="2005" kern="1200">
        <a:solidFill>
          <a:schemeClr val="tx1"/>
        </a:solidFill>
        <a:latin typeface="+mn-lt"/>
        <a:ea typeface="+mn-ea"/>
        <a:cs typeface="+mn-cs"/>
      </a:defRPr>
    </a:lvl7pPr>
    <a:lvl8pPr marL="3565861" algn="l" defTabSz="1018818" rtl="0" eaLnBrk="1" latinLnBrk="0" hangingPunct="1">
      <a:defRPr kumimoji="1" sz="2005" kern="1200">
        <a:solidFill>
          <a:schemeClr val="tx1"/>
        </a:solidFill>
        <a:latin typeface="+mn-lt"/>
        <a:ea typeface="+mn-ea"/>
        <a:cs typeface="+mn-cs"/>
      </a:defRPr>
    </a:lvl8pPr>
    <a:lvl9pPr marL="4075270" algn="l" defTabSz="1018818" rtl="0" eaLnBrk="1" latinLnBrk="0" hangingPunct="1">
      <a:defRPr kumimoji="1" sz="200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36" userDrawn="1">
          <p15:clr>
            <a:srgbClr val="A4A3A4"/>
          </p15:clr>
        </p15:guide>
        <p15:guide id="2" pos="2449" userDrawn="1">
          <p15:clr>
            <a:srgbClr val="A4A3A4"/>
          </p15:clr>
        </p15:guide>
        <p15:guide id="3" orient="horz" pos="9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9933"/>
    <a:srgbClr val="F57B17"/>
    <a:srgbClr val="F1E03B"/>
    <a:srgbClr val="FDF47F"/>
    <a:srgbClr val="FFCCCC"/>
    <a:srgbClr val="FFCCFF"/>
    <a:srgbClr val="F4B6B6"/>
    <a:srgbClr val="275C9D"/>
    <a:srgbClr val="FC402C"/>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456" autoAdjust="0"/>
    <p:restoredTop sz="94710" autoAdjust="0"/>
  </p:normalViewPr>
  <p:slideViewPr>
    <p:cSldViewPr showGuides="1">
      <p:cViewPr varScale="1">
        <p:scale>
          <a:sx n="57" d="100"/>
          <a:sy n="57" d="100"/>
        </p:scale>
        <p:origin x="2909" y="62"/>
      </p:cViewPr>
      <p:guideLst>
        <p:guide orient="horz" pos="3436"/>
        <p:guide pos="2449"/>
        <p:guide orient="horz" pos="939"/>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12"/>
            <a:ext cx="2945659" cy="496333"/>
          </a:xfrm>
          <a:prstGeom prst="rect">
            <a:avLst/>
          </a:prstGeom>
        </p:spPr>
        <p:txBody>
          <a:bodyPr vert="horz" lIns="95375" tIns="47686" rIns="95375" bIns="47686" rtlCol="0"/>
          <a:lstStyle>
            <a:lvl1pPr algn="l">
              <a:defRPr sz="1400"/>
            </a:lvl1pPr>
          </a:lstStyle>
          <a:p>
            <a:endParaRPr kumimoji="1" lang="ja-JP" altLang="en-US"/>
          </a:p>
        </p:txBody>
      </p:sp>
      <p:sp>
        <p:nvSpPr>
          <p:cNvPr id="3" name="日付プレースホルダー 2"/>
          <p:cNvSpPr>
            <a:spLocks noGrp="1"/>
          </p:cNvSpPr>
          <p:nvPr>
            <p:ph type="dt" idx="1"/>
          </p:nvPr>
        </p:nvSpPr>
        <p:spPr>
          <a:xfrm>
            <a:off x="3850449" y="12"/>
            <a:ext cx="2945659" cy="496333"/>
          </a:xfrm>
          <a:prstGeom prst="rect">
            <a:avLst/>
          </a:prstGeom>
        </p:spPr>
        <p:txBody>
          <a:bodyPr vert="horz" lIns="95375" tIns="47686" rIns="95375" bIns="47686" rtlCol="0"/>
          <a:lstStyle>
            <a:lvl1pPr algn="r">
              <a:defRPr sz="1400"/>
            </a:lvl1pPr>
          </a:lstStyle>
          <a:p>
            <a:fld id="{0B9B47EB-4FF1-47B4-8462-42779E877212}" type="datetimeFigureOut">
              <a:rPr kumimoji="1" lang="ja-JP" altLang="en-US" smtClean="0"/>
              <a:pPr/>
              <a:t>2026/9/8</a:t>
            </a:fld>
            <a:endParaRPr kumimoji="1" lang="ja-JP" altLang="en-US"/>
          </a:p>
        </p:txBody>
      </p:sp>
      <p:sp>
        <p:nvSpPr>
          <p:cNvPr id="4" name="スライド イメージ プレースホルダー 3"/>
          <p:cNvSpPr>
            <a:spLocks noGrp="1" noRot="1" noChangeAspect="1"/>
          </p:cNvSpPr>
          <p:nvPr>
            <p:ph type="sldImg" idx="2"/>
          </p:nvPr>
        </p:nvSpPr>
        <p:spPr>
          <a:xfrm>
            <a:off x="2071688" y="744538"/>
            <a:ext cx="2654300" cy="3722687"/>
          </a:xfrm>
          <a:prstGeom prst="rect">
            <a:avLst/>
          </a:prstGeom>
          <a:noFill/>
          <a:ln w="12700">
            <a:solidFill>
              <a:prstClr val="black"/>
            </a:solidFill>
          </a:ln>
        </p:spPr>
        <p:txBody>
          <a:bodyPr vert="horz" lIns="95375" tIns="47686" rIns="95375" bIns="47686" rtlCol="0" anchor="ctr"/>
          <a:lstStyle/>
          <a:p>
            <a:endParaRPr lang="ja-JP" altLang="en-US"/>
          </a:p>
        </p:txBody>
      </p:sp>
      <p:sp>
        <p:nvSpPr>
          <p:cNvPr id="5" name="ノート プレースホルダー 4"/>
          <p:cNvSpPr>
            <a:spLocks noGrp="1"/>
          </p:cNvSpPr>
          <p:nvPr>
            <p:ph type="body" sz="quarter" idx="3"/>
          </p:nvPr>
        </p:nvSpPr>
        <p:spPr>
          <a:xfrm>
            <a:off x="679768" y="4715159"/>
            <a:ext cx="5438140" cy="4466987"/>
          </a:xfrm>
          <a:prstGeom prst="rect">
            <a:avLst/>
          </a:prstGeom>
        </p:spPr>
        <p:txBody>
          <a:bodyPr vert="horz" lIns="95375" tIns="47686" rIns="95375" bIns="4768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4" y="9428597"/>
            <a:ext cx="2945659" cy="496333"/>
          </a:xfrm>
          <a:prstGeom prst="rect">
            <a:avLst/>
          </a:prstGeom>
        </p:spPr>
        <p:txBody>
          <a:bodyPr vert="horz" lIns="95375" tIns="47686" rIns="95375" bIns="47686" rtlCol="0" anchor="b"/>
          <a:lstStyle>
            <a:lvl1pPr algn="l">
              <a:defRPr sz="1400"/>
            </a:lvl1pPr>
          </a:lstStyle>
          <a:p>
            <a:endParaRPr kumimoji="1" lang="ja-JP" altLang="en-US"/>
          </a:p>
        </p:txBody>
      </p:sp>
      <p:sp>
        <p:nvSpPr>
          <p:cNvPr id="7" name="スライド番号プレースホルダー 6"/>
          <p:cNvSpPr>
            <a:spLocks noGrp="1"/>
          </p:cNvSpPr>
          <p:nvPr>
            <p:ph type="sldNum" sz="quarter" idx="5"/>
          </p:nvPr>
        </p:nvSpPr>
        <p:spPr>
          <a:xfrm>
            <a:off x="3850449" y="9428597"/>
            <a:ext cx="2945659" cy="496333"/>
          </a:xfrm>
          <a:prstGeom prst="rect">
            <a:avLst/>
          </a:prstGeom>
        </p:spPr>
        <p:txBody>
          <a:bodyPr vert="horz" lIns="95375" tIns="47686" rIns="95375" bIns="47686" rtlCol="0" anchor="b"/>
          <a:lstStyle>
            <a:lvl1pPr algn="r">
              <a:defRPr sz="1400"/>
            </a:lvl1pPr>
          </a:lstStyle>
          <a:p>
            <a:fld id="{94C6C71A-2CA9-43F8-9329-FE0928B9438B}" type="slidenum">
              <a:rPr kumimoji="1" lang="ja-JP" altLang="en-US" smtClean="0"/>
              <a:pPr/>
              <a:t>‹#›</a:t>
            </a:fld>
            <a:endParaRPr kumimoji="1" lang="ja-JP" altLang="en-US"/>
          </a:p>
        </p:txBody>
      </p:sp>
    </p:spTree>
    <p:extLst>
      <p:ext uri="{BB962C8B-B14F-4D97-AF65-F5344CB8AC3E}">
        <p14:creationId xmlns:p14="http://schemas.microsoft.com/office/powerpoint/2010/main" val="3242580381"/>
      </p:ext>
    </p:extLst>
  </p:cSld>
  <p:clrMap bg1="lt1" tx1="dk1" bg2="lt2" tx2="dk2" accent1="accent1" accent2="accent2" accent3="accent3" accent4="accent4" accent5="accent5" accent6="accent6" hlink="hlink" folHlink="folHlink"/>
  <p:notesStyle>
    <a:lvl1pPr marL="0" algn="l" defTabSz="1018818" rtl="0" eaLnBrk="1" latinLnBrk="0" hangingPunct="1">
      <a:defRPr kumimoji="1" sz="1337" kern="1200">
        <a:solidFill>
          <a:schemeClr val="tx1"/>
        </a:solidFill>
        <a:latin typeface="+mn-lt"/>
        <a:ea typeface="+mn-ea"/>
        <a:cs typeface="+mn-cs"/>
      </a:defRPr>
    </a:lvl1pPr>
    <a:lvl2pPr marL="509408" algn="l" defTabSz="1018818" rtl="0" eaLnBrk="1" latinLnBrk="0" hangingPunct="1">
      <a:defRPr kumimoji="1" sz="1337" kern="1200">
        <a:solidFill>
          <a:schemeClr val="tx1"/>
        </a:solidFill>
        <a:latin typeface="+mn-lt"/>
        <a:ea typeface="+mn-ea"/>
        <a:cs typeface="+mn-cs"/>
      </a:defRPr>
    </a:lvl2pPr>
    <a:lvl3pPr marL="1018818" algn="l" defTabSz="1018818" rtl="0" eaLnBrk="1" latinLnBrk="0" hangingPunct="1">
      <a:defRPr kumimoji="1" sz="1337" kern="1200">
        <a:solidFill>
          <a:schemeClr val="tx1"/>
        </a:solidFill>
        <a:latin typeface="+mn-lt"/>
        <a:ea typeface="+mn-ea"/>
        <a:cs typeface="+mn-cs"/>
      </a:defRPr>
    </a:lvl3pPr>
    <a:lvl4pPr marL="1528227" algn="l" defTabSz="1018818" rtl="0" eaLnBrk="1" latinLnBrk="0" hangingPunct="1">
      <a:defRPr kumimoji="1" sz="1337" kern="1200">
        <a:solidFill>
          <a:schemeClr val="tx1"/>
        </a:solidFill>
        <a:latin typeface="+mn-lt"/>
        <a:ea typeface="+mn-ea"/>
        <a:cs typeface="+mn-cs"/>
      </a:defRPr>
    </a:lvl4pPr>
    <a:lvl5pPr marL="2037634" algn="l" defTabSz="1018818" rtl="0" eaLnBrk="1" latinLnBrk="0" hangingPunct="1">
      <a:defRPr kumimoji="1" sz="1337" kern="1200">
        <a:solidFill>
          <a:schemeClr val="tx1"/>
        </a:solidFill>
        <a:latin typeface="+mn-lt"/>
        <a:ea typeface="+mn-ea"/>
        <a:cs typeface="+mn-cs"/>
      </a:defRPr>
    </a:lvl5pPr>
    <a:lvl6pPr marL="2547044" algn="l" defTabSz="1018818" rtl="0" eaLnBrk="1" latinLnBrk="0" hangingPunct="1">
      <a:defRPr kumimoji="1" sz="1337" kern="1200">
        <a:solidFill>
          <a:schemeClr val="tx1"/>
        </a:solidFill>
        <a:latin typeface="+mn-lt"/>
        <a:ea typeface="+mn-ea"/>
        <a:cs typeface="+mn-cs"/>
      </a:defRPr>
    </a:lvl6pPr>
    <a:lvl7pPr marL="3056452" algn="l" defTabSz="1018818" rtl="0" eaLnBrk="1" latinLnBrk="0" hangingPunct="1">
      <a:defRPr kumimoji="1" sz="1337" kern="1200">
        <a:solidFill>
          <a:schemeClr val="tx1"/>
        </a:solidFill>
        <a:latin typeface="+mn-lt"/>
        <a:ea typeface="+mn-ea"/>
        <a:cs typeface="+mn-cs"/>
      </a:defRPr>
    </a:lvl7pPr>
    <a:lvl8pPr marL="3565861" algn="l" defTabSz="1018818" rtl="0" eaLnBrk="1" latinLnBrk="0" hangingPunct="1">
      <a:defRPr kumimoji="1" sz="1337" kern="1200">
        <a:solidFill>
          <a:schemeClr val="tx1"/>
        </a:solidFill>
        <a:latin typeface="+mn-lt"/>
        <a:ea typeface="+mn-ea"/>
        <a:cs typeface="+mn-cs"/>
      </a:defRPr>
    </a:lvl8pPr>
    <a:lvl9pPr marL="4075270" algn="l" defTabSz="1018818" rtl="0" eaLnBrk="1" latinLnBrk="0" hangingPunct="1">
      <a:defRPr kumimoji="1"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4C6C71A-2CA9-43F8-9329-FE0928B9438B}" type="slidenum">
              <a:rPr kumimoji="1" lang="ja-JP" altLang="en-US" smtClean="0"/>
              <a:pPr/>
              <a:t>2</a:t>
            </a:fld>
            <a:endParaRPr kumimoji="1" lang="ja-JP" altLang="en-US"/>
          </a:p>
        </p:txBody>
      </p:sp>
    </p:spTree>
    <p:extLst>
      <p:ext uri="{BB962C8B-B14F-4D97-AF65-F5344CB8AC3E}">
        <p14:creationId xmlns:p14="http://schemas.microsoft.com/office/powerpoint/2010/main" val="2097965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83169" y="3388464"/>
            <a:ext cx="6609239" cy="2338088"/>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166337" y="6181038"/>
            <a:ext cx="5442903" cy="2787526"/>
          </a:xfrm>
        </p:spPr>
        <p:txBody>
          <a:bodyPr/>
          <a:lstStyle>
            <a:lvl1pPr marL="0" indent="0" algn="ctr">
              <a:buNone/>
              <a:defRPr>
                <a:solidFill>
                  <a:schemeClr val="tx1">
                    <a:tint val="75000"/>
                  </a:schemeClr>
                </a:solidFill>
              </a:defRPr>
            </a:lvl1pPr>
            <a:lvl2pPr marL="333175" indent="0" algn="ctr">
              <a:buNone/>
              <a:defRPr>
                <a:solidFill>
                  <a:schemeClr val="tx1">
                    <a:tint val="75000"/>
                  </a:schemeClr>
                </a:solidFill>
              </a:defRPr>
            </a:lvl2pPr>
            <a:lvl3pPr marL="666350" indent="0" algn="ctr">
              <a:buNone/>
              <a:defRPr>
                <a:solidFill>
                  <a:schemeClr val="tx1">
                    <a:tint val="75000"/>
                  </a:schemeClr>
                </a:solidFill>
              </a:defRPr>
            </a:lvl3pPr>
            <a:lvl4pPr marL="999525" indent="0" algn="ctr">
              <a:buNone/>
              <a:defRPr>
                <a:solidFill>
                  <a:schemeClr val="tx1">
                    <a:tint val="75000"/>
                  </a:schemeClr>
                </a:solidFill>
              </a:defRPr>
            </a:lvl4pPr>
            <a:lvl5pPr marL="1332700" indent="0" algn="ctr">
              <a:buNone/>
              <a:defRPr>
                <a:solidFill>
                  <a:schemeClr val="tx1">
                    <a:tint val="75000"/>
                  </a:schemeClr>
                </a:solidFill>
              </a:defRPr>
            </a:lvl5pPr>
            <a:lvl6pPr marL="1665874" indent="0" algn="ctr">
              <a:buNone/>
              <a:defRPr>
                <a:solidFill>
                  <a:schemeClr val="tx1">
                    <a:tint val="75000"/>
                  </a:schemeClr>
                </a:solidFill>
              </a:defRPr>
            </a:lvl6pPr>
            <a:lvl7pPr marL="1999049" indent="0" algn="ctr">
              <a:buNone/>
              <a:defRPr>
                <a:solidFill>
                  <a:schemeClr val="tx1">
                    <a:tint val="75000"/>
                  </a:schemeClr>
                </a:solidFill>
              </a:defRPr>
            </a:lvl7pPr>
            <a:lvl8pPr marL="2332224" indent="0" algn="ctr">
              <a:buNone/>
              <a:defRPr>
                <a:solidFill>
                  <a:schemeClr val="tx1">
                    <a:tint val="75000"/>
                  </a:schemeClr>
                </a:solidFill>
              </a:defRPr>
            </a:lvl8pPr>
            <a:lvl9pPr marL="2665399"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C7420E7D-346A-4E68-9045-7E6B396D6F6D}" type="datetimeFigureOut">
              <a:rPr kumimoji="1" lang="ja-JP" altLang="en-US" smtClean="0"/>
              <a:pPr/>
              <a:t>2026/9/8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725B8B3-44C2-44DE-A1E1-C3BC39DEED93}" type="slidenum">
              <a:rPr kumimoji="1" lang="ja-JP" altLang="en-US" smtClean="0"/>
              <a:pPr/>
              <a:t>‹#›</a:t>
            </a:fld>
            <a:endParaRPr kumimoji="1" lang="ja-JP" altLang="en-US"/>
          </a:p>
        </p:txBody>
      </p:sp>
    </p:spTree>
    <p:extLst>
      <p:ext uri="{BB962C8B-B14F-4D97-AF65-F5344CB8AC3E}">
        <p14:creationId xmlns:p14="http://schemas.microsoft.com/office/powerpoint/2010/main" val="3364135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7420E7D-346A-4E68-9045-7E6B396D6F6D}" type="datetimeFigureOut">
              <a:rPr kumimoji="1" lang="ja-JP" altLang="en-US" smtClean="0"/>
              <a:pPr/>
              <a:t>2026/9/8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725B8B3-44C2-44DE-A1E1-C3BC39DEED93}" type="slidenum">
              <a:rPr kumimoji="1" lang="ja-JP" altLang="en-US" smtClean="0"/>
              <a:pPr/>
              <a:t>‹#›</a:t>
            </a:fld>
            <a:endParaRPr kumimoji="1" lang="ja-JP" altLang="en-US"/>
          </a:p>
        </p:txBody>
      </p:sp>
    </p:spTree>
    <p:extLst>
      <p:ext uri="{BB962C8B-B14F-4D97-AF65-F5344CB8AC3E}">
        <p14:creationId xmlns:p14="http://schemas.microsoft.com/office/powerpoint/2010/main" val="1338158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14217" y="7009217"/>
            <a:ext cx="6609239" cy="2166393"/>
          </a:xfrm>
        </p:spPr>
        <p:txBody>
          <a:bodyPr anchor="t"/>
          <a:lstStyle>
            <a:lvl1pPr algn="l">
              <a:defRPr sz="2915"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14217" y="4623157"/>
            <a:ext cx="6609239" cy="2386062"/>
          </a:xfrm>
        </p:spPr>
        <p:txBody>
          <a:bodyPr anchor="b"/>
          <a:lstStyle>
            <a:lvl1pPr marL="0" indent="0">
              <a:buNone/>
              <a:defRPr sz="1458">
                <a:solidFill>
                  <a:schemeClr val="tx1">
                    <a:tint val="75000"/>
                  </a:schemeClr>
                </a:solidFill>
              </a:defRPr>
            </a:lvl1pPr>
            <a:lvl2pPr marL="333175" indent="0">
              <a:buNone/>
              <a:defRPr sz="1312">
                <a:solidFill>
                  <a:schemeClr val="tx1">
                    <a:tint val="75000"/>
                  </a:schemeClr>
                </a:solidFill>
              </a:defRPr>
            </a:lvl2pPr>
            <a:lvl3pPr marL="666350" indent="0">
              <a:buNone/>
              <a:defRPr sz="1166">
                <a:solidFill>
                  <a:schemeClr val="tx1">
                    <a:tint val="75000"/>
                  </a:schemeClr>
                </a:solidFill>
              </a:defRPr>
            </a:lvl3pPr>
            <a:lvl4pPr marL="999525" indent="0">
              <a:buNone/>
              <a:defRPr sz="1020">
                <a:solidFill>
                  <a:schemeClr val="tx1">
                    <a:tint val="75000"/>
                  </a:schemeClr>
                </a:solidFill>
              </a:defRPr>
            </a:lvl4pPr>
            <a:lvl5pPr marL="1332700" indent="0">
              <a:buNone/>
              <a:defRPr sz="1020">
                <a:solidFill>
                  <a:schemeClr val="tx1">
                    <a:tint val="75000"/>
                  </a:schemeClr>
                </a:solidFill>
              </a:defRPr>
            </a:lvl5pPr>
            <a:lvl6pPr marL="1665874" indent="0">
              <a:buNone/>
              <a:defRPr sz="1020">
                <a:solidFill>
                  <a:schemeClr val="tx1">
                    <a:tint val="75000"/>
                  </a:schemeClr>
                </a:solidFill>
              </a:defRPr>
            </a:lvl6pPr>
            <a:lvl7pPr marL="1999049" indent="0">
              <a:buNone/>
              <a:defRPr sz="1020">
                <a:solidFill>
                  <a:schemeClr val="tx1">
                    <a:tint val="75000"/>
                  </a:schemeClr>
                </a:solidFill>
              </a:defRPr>
            </a:lvl7pPr>
            <a:lvl8pPr marL="2332224" indent="0">
              <a:buNone/>
              <a:defRPr sz="1020">
                <a:solidFill>
                  <a:schemeClr val="tx1">
                    <a:tint val="75000"/>
                  </a:schemeClr>
                </a:solidFill>
              </a:defRPr>
            </a:lvl8pPr>
            <a:lvl9pPr marL="2665399" indent="0">
              <a:buNone/>
              <a:defRPr sz="102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C7420E7D-346A-4E68-9045-7E6B396D6F6D}" type="datetimeFigureOut">
              <a:rPr kumimoji="1" lang="ja-JP" altLang="en-US" smtClean="0"/>
              <a:pPr/>
              <a:t>2026/9/8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725B8B3-44C2-44DE-A1E1-C3BC39DEED93}" type="slidenum">
              <a:rPr kumimoji="1" lang="ja-JP" altLang="en-US" smtClean="0"/>
              <a:pPr/>
              <a:t>‹#›</a:t>
            </a:fld>
            <a:endParaRPr kumimoji="1" lang="ja-JP" altLang="en-US"/>
          </a:p>
        </p:txBody>
      </p:sp>
    </p:spTree>
    <p:extLst>
      <p:ext uri="{BB962C8B-B14F-4D97-AF65-F5344CB8AC3E}">
        <p14:creationId xmlns:p14="http://schemas.microsoft.com/office/powerpoint/2010/main" val="677033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291586" y="3676306"/>
            <a:ext cx="2559460" cy="10397677"/>
          </a:xfrm>
        </p:spPr>
        <p:txBody>
          <a:bodyPr/>
          <a:lstStyle>
            <a:lvl1pPr>
              <a:defRPr sz="2040"/>
            </a:lvl1pPr>
            <a:lvl2pPr>
              <a:defRPr sz="1749"/>
            </a:lvl2pPr>
            <a:lvl3pPr>
              <a:defRPr sz="1458"/>
            </a:lvl3pPr>
            <a:lvl4pPr>
              <a:defRPr sz="1312"/>
            </a:lvl4pPr>
            <a:lvl5pPr>
              <a:defRPr sz="1312"/>
            </a:lvl5pPr>
            <a:lvl6pPr>
              <a:defRPr sz="1312"/>
            </a:lvl6pPr>
            <a:lvl7pPr>
              <a:defRPr sz="1312"/>
            </a:lvl7pPr>
            <a:lvl8pPr>
              <a:defRPr sz="1312"/>
            </a:lvl8pPr>
            <a:lvl9pPr>
              <a:defRPr sz="1312"/>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2980639" y="3676306"/>
            <a:ext cx="2559460" cy="10397677"/>
          </a:xfrm>
        </p:spPr>
        <p:txBody>
          <a:bodyPr/>
          <a:lstStyle>
            <a:lvl1pPr>
              <a:defRPr sz="2040"/>
            </a:lvl1pPr>
            <a:lvl2pPr>
              <a:defRPr sz="1749"/>
            </a:lvl2pPr>
            <a:lvl3pPr>
              <a:defRPr sz="1458"/>
            </a:lvl3pPr>
            <a:lvl4pPr>
              <a:defRPr sz="1312"/>
            </a:lvl4pPr>
            <a:lvl5pPr>
              <a:defRPr sz="1312"/>
            </a:lvl5pPr>
            <a:lvl6pPr>
              <a:defRPr sz="1312"/>
            </a:lvl6pPr>
            <a:lvl7pPr>
              <a:defRPr sz="1312"/>
            </a:lvl7pPr>
            <a:lvl8pPr>
              <a:defRPr sz="1312"/>
            </a:lvl8pPr>
            <a:lvl9pPr>
              <a:defRPr sz="1312"/>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C7420E7D-346A-4E68-9045-7E6B396D6F6D}" type="datetimeFigureOut">
              <a:rPr kumimoji="1" lang="ja-JP" altLang="en-US" smtClean="0"/>
              <a:pPr/>
              <a:t>2026/9/8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725B8B3-44C2-44DE-A1E1-C3BC39DEED93}" type="slidenum">
              <a:rPr kumimoji="1" lang="ja-JP" altLang="en-US" smtClean="0"/>
              <a:pPr/>
              <a:t>‹#›</a:t>
            </a:fld>
            <a:endParaRPr kumimoji="1" lang="ja-JP" altLang="en-US"/>
          </a:p>
        </p:txBody>
      </p:sp>
    </p:spTree>
    <p:extLst>
      <p:ext uri="{BB962C8B-B14F-4D97-AF65-F5344CB8AC3E}">
        <p14:creationId xmlns:p14="http://schemas.microsoft.com/office/powerpoint/2010/main" val="3028749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8779" y="436815"/>
            <a:ext cx="6998018" cy="1817952"/>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88782" y="2441613"/>
            <a:ext cx="3435562" cy="1017548"/>
          </a:xfrm>
        </p:spPr>
        <p:txBody>
          <a:bodyPr anchor="b"/>
          <a:lstStyle>
            <a:lvl1pPr marL="0" indent="0">
              <a:buNone/>
              <a:defRPr sz="1749" b="1"/>
            </a:lvl1pPr>
            <a:lvl2pPr marL="333175" indent="0">
              <a:buNone/>
              <a:defRPr sz="1458" b="1"/>
            </a:lvl2pPr>
            <a:lvl3pPr marL="666350" indent="0">
              <a:buNone/>
              <a:defRPr sz="1312" b="1"/>
            </a:lvl3pPr>
            <a:lvl4pPr marL="999525" indent="0">
              <a:buNone/>
              <a:defRPr sz="1166" b="1"/>
            </a:lvl4pPr>
            <a:lvl5pPr marL="1332700" indent="0">
              <a:buNone/>
              <a:defRPr sz="1166" b="1"/>
            </a:lvl5pPr>
            <a:lvl6pPr marL="1665874" indent="0">
              <a:buNone/>
              <a:defRPr sz="1166" b="1"/>
            </a:lvl6pPr>
            <a:lvl7pPr marL="1999049" indent="0">
              <a:buNone/>
              <a:defRPr sz="1166" b="1"/>
            </a:lvl7pPr>
            <a:lvl8pPr marL="2332224" indent="0">
              <a:buNone/>
              <a:defRPr sz="1166" b="1"/>
            </a:lvl8pPr>
            <a:lvl9pPr marL="2665399" indent="0">
              <a:buNone/>
              <a:defRPr sz="1166"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88782" y="3459159"/>
            <a:ext cx="3435562" cy="6284560"/>
          </a:xfrm>
        </p:spPr>
        <p:txBody>
          <a:bodyPr/>
          <a:lstStyle>
            <a:lvl1pPr>
              <a:defRPr sz="1749"/>
            </a:lvl1pPr>
            <a:lvl2pPr>
              <a:defRPr sz="1458"/>
            </a:lvl2pPr>
            <a:lvl3pPr>
              <a:defRPr sz="1312"/>
            </a:lvl3pPr>
            <a:lvl4pPr>
              <a:defRPr sz="1166"/>
            </a:lvl4pPr>
            <a:lvl5pPr>
              <a:defRPr sz="1166"/>
            </a:lvl5pPr>
            <a:lvl6pPr>
              <a:defRPr sz="1166"/>
            </a:lvl6pPr>
            <a:lvl7pPr>
              <a:defRPr sz="1166"/>
            </a:lvl7pPr>
            <a:lvl8pPr>
              <a:defRPr sz="1166"/>
            </a:lvl8pPr>
            <a:lvl9pPr>
              <a:defRPr sz="116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949887" y="2441613"/>
            <a:ext cx="3436912" cy="1017548"/>
          </a:xfrm>
        </p:spPr>
        <p:txBody>
          <a:bodyPr anchor="b"/>
          <a:lstStyle>
            <a:lvl1pPr marL="0" indent="0">
              <a:buNone/>
              <a:defRPr sz="1749" b="1"/>
            </a:lvl1pPr>
            <a:lvl2pPr marL="333175" indent="0">
              <a:buNone/>
              <a:defRPr sz="1458" b="1"/>
            </a:lvl2pPr>
            <a:lvl3pPr marL="666350" indent="0">
              <a:buNone/>
              <a:defRPr sz="1312" b="1"/>
            </a:lvl3pPr>
            <a:lvl4pPr marL="999525" indent="0">
              <a:buNone/>
              <a:defRPr sz="1166" b="1"/>
            </a:lvl4pPr>
            <a:lvl5pPr marL="1332700" indent="0">
              <a:buNone/>
              <a:defRPr sz="1166" b="1"/>
            </a:lvl5pPr>
            <a:lvl6pPr marL="1665874" indent="0">
              <a:buNone/>
              <a:defRPr sz="1166" b="1"/>
            </a:lvl6pPr>
            <a:lvl7pPr marL="1999049" indent="0">
              <a:buNone/>
              <a:defRPr sz="1166" b="1"/>
            </a:lvl7pPr>
            <a:lvl8pPr marL="2332224" indent="0">
              <a:buNone/>
              <a:defRPr sz="1166" b="1"/>
            </a:lvl8pPr>
            <a:lvl9pPr marL="2665399" indent="0">
              <a:buNone/>
              <a:defRPr sz="1166"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949887" y="3459159"/>
            <a:ext cx="3436912" cy="6284560"/>
          </a:xfrm>
        </p:spPr>
        <p:txBody>
          <a:bodyPr/>
          <a:lstStyle>
            <a:lvl1pPr>
              <a:defRPr sz="1749"/>
            </a:lvl1pPr>
            <a:lvl2pPr>
              <a:defRPr sz="1458"/>
            </a:lvl2pPr>
            <a:lvl3pPr>
              <a:defRPr sz="1312"/>
            </a:lvl3pPr>
            <a:lvl4pPr>
              <a:defRPr sz="1166"/>
            </a:lvl4pPr>
            <a:lvl5pPr>
              <a:defRPr sz="1166"/>
            </a:lvl5pPr>
            <a:lvl6pPr>
              <a:defRPr sz="1166"/>
            </a:lvl6pPr>
            <a:lvl7pPr>
              <a:defRPr sz="1166"/>
            </a:lvl7pPr>
            <a:lvl8pPr>
              <a:defRPr sz="1166"/>
            </a:lvl8pPr>
            <a:lvl9pPr>
              <a:defRPr sz="116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C7420E7D-346A-4E68-9045-7E6B396D6F6D}" type="datetimeFigureOut">
              <a:rPr kumimoji="1" lang="ja-JP" altLang="en-US" smtClean="0"/>
              <a:pPr/>
              <a:t>2026/9/8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725B8B3-44C2-44DE-A1E1-C3BC39DEED93}" type="slidenum">
              <a:rPr kumimoji="1" lang="ja-JP" altLang="en-US" smtClean="0"/>
              <a:pPr/>
              <a:t>‹#›</a:t>
            </a:fld>
            <a:endParaRPr kumimoji="1" lang="ja-JP" altLang="en-US"/>
          </a:p>
        </p:txBody>
      </p:sp>
    </p:spTree>
    <p:extLst>
      <p:ext uri="{BB962C8B-B14F-4D97-AF65-F5344CB8AC3E}">
        <p14:creationId xmlns:p14="http://schemas.microsoft.com/office/powerpoint/2010/main" val="200516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C7420E7D-346A-4E68-9045-7E6B396D6F6D}" type="datetimeFigureOut">
              <a:rPr kumimoji="1" lang="ja-JP" altLang="en-US" smtClean="0"/>
              <a:pPr/>
              <a:t>2026/9/8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725B8B3-44C2-44DE-A1E1-C3BC39DEED93}" type="slidenum">
              <a:rPr kumimoji="1" lang="ja-JP" altLang="en-US" smtClean="0"/>
              <a:pPr/>
              <a:t>‹#›</a:t>
            </a:fld>
            <a:endParaRPr kumimoji="1" lang="ja-JP" altLang="en-US"/>
          </a:p>
        </p:txBody>
      </p:sp>
    </p:spTree>
    <p:extLst>
      <p:ext uri="{BB962C8B-B14F-4D97-AF65-F5344CB8AC3E}">
        <p14:creationId xmlns:p14="http://schemas.microsoft.com/office/powerpoint/2010/main" val="4087485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C7420E7D-346A-4E68-9045-7E6B396D6F6D}" type="datetimeFigureOut">
              <a:rPr kumimoji="1" lang="ja-JP" altLang="en-US" smtClean="0"/>
              <a:pPr/>
              <a:t>2026/9/8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725B8B3-44C2-44DE-A1E1-C3BC39DEED93}" type="slidenum">
              <a:rPr kumimoji="1" lang="ja-JP" altLang="en-US" smtClean="0"/>
              <a:pPr/>
              <a:t>‹#›</a:t>
            </a:fld>
            <a:endParaRPr kumimoji="1" lang="ja-JP" altLang="en-US"/>
          </a:p>
        </p:txBody>
      </p:sp>
    </p:spTree>
    <p:extLst>
      <p:ext uri="{BB962C8B-B14F-4D97-AF65-F5344CB8AC3E}">
        <p14:creationId xmlns:p14="http://schemas.microsoft.com/office/powerpoint/2010/main" val="117542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88781" y="434289"/>
            <a:ext cx="2558111" cy="1848252"/>
          </a:xfrm>
        </p:spPr>
        <p:txBody>
          <a:bodyPr anchor="b"/>
          <a:lstStyle>
            <a:lvl1pPr algn="l">
              <a:defRPr sz="1458"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040036" y="434289"/>
            <a:ext cx="4346763" cy="9309432"/>
          </a:xfrm>
        </p:spPr>
        <p:txBody>
          <a:bodyPr/>
          <a:lstStyle>
            <a:lvl1pPr>
              <a:defRPr sz="2332"/>
            </a:lvl1pPr>
            <a:lvl2pPr>
              <a:defRPr sz="2040"/>
            </a:lvl2pPr>
            <a:lvl3pPr>
              <a:defRPr sz="1749"/>
            </a:lvl3pPr>
            <a:lvl4pPr>
              <a:defRPr sz="1458"/>
            </a:lvl4pPr>
            <a:lvl5pPr>
              <a:defRPr sz="1458"/>
            </a:lvl5pPr>
            <a:lvl6pPr>
              <a:defRPr sz="1458"/>
            </a:lvl6pPr>
            <a:lvl7pPr>
              <a:defRPr sz="1458"/>
            </a:lvl7pPr>
            <a:lvl8pPr>
              <a:defRPr sz="1458"/>
            </a:lvl8pPr>
            <a:lvl9pPr>
              <a:defRPr sz="145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88781" y="2282541"/>
            <a:ext cx="2558111" cy="7461180"/>
          </a:xfrm>
        </p:spPr>
        <p:txBody>
          <a:bodyPr/>
          <a:lstStyle>
            <a:lvl1pPr marL="0" indent="0">
              <a:buNone/>
              <a:defRPr sz="1020"/>
            </a:lvl1pPr>
            <a:lvl2pPr marL="333175" indent="0">
              <a:buNone/>
              <a:defRPr sz="874"/>
            </a:lvl2pPr>
            <a:lvl3pPr marL="666350" indent="0">
              <a:buNone/>
              <a:defRPr sz="728"/>
            </a:lvl3pPr>
            <a:lvl4pPr marL="999525" indent="0">
              <a:buNone/>
              <a:defRPr sz="656"/>
            </a:lvl4pPr>
            <a:lvl5pPr marL="1332700" indent="0">
              <a:buNone/>
              <a:defRPr sz="656"/>
            </a:lvl5pPr>
            <a:lvl6pPr marL="1665874" indent="0">
              <a:buNone/>
              <a:defRPr sz="656"/>
            </a:lvl6pPr>
            <a:lvl7pPr marL="1999049" indent="0">
              <a:buNone/>
              <a:defRPr sz="656"/>
            </a:lvl7pPr>
            <a:lvl8pPr marL="2332224" indent="0">
              <a:buNone/>
              <a:defRPr sz="656"/>
            </a:lvl8pPr>
            <a:lvl9pPr marL="2665399" indent="0">
              <a:buNone/>
              <a:defRPr sz="656"/>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7420E7D-346A-4E68-9045-7E6B396D6F6D}" type="datetimeFigureOut">
              <a:rPr kumimoji="1" lang="ja-JP" altLang="en-US" smtClean="0"/>
              <a:pPr/>
              <a:t>2026/9/8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725B8B3-44C2-44DE-A1E1-C3BC39DEED93}" type="slidenum">
              <a:rPr kumimoji="1" lang="ja-JP" altLang="en-US" smtClean="0"/>
              <a:pPr/>
              <a:t>‹#›</a:t>
            </a:fld>
            <a:endParaRPr kumimoji="1" lang="ja-JP" altLang="en-US"/>
          </a:p>
        </p:txBody>
      </p:sp>
    </p:spTree>
    <p:extLst>
      <p:ext uri="{BB962C8B-B14F-4D97-AF65-F5344CB8AC3E}">
        <p14:creationId xmlns:p14="http://schemas.microsoft.com/office/powerpoint/2010/main" val="1854372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524067" y="7635399"/>
            <a:ext cx="4665345" cy="901403"/>
          </a:xfrm>
        </p:spPr>
        <p:txBody>
          <a:bodyPr anchor="b"/>
          <a:lstStyle>
            <a:lvl1pPr algn="l">
              <a:defRPr sz="1458" b="1"/>
            </a:lvl1pPr>
          </a:lstStyle>
          <a:p>
            <a:r>
              <a:rPr kumimoji="1" lang="ja-JP" altLang="en-US"/>
              <a:t>マスター タイトルの書式設定</a:t>
            </a:r>
          </a:p>
        </p:txBody>
      </p:sp>
      <p:sp>
        <p:nvSpPr>
          <p:cNvPr id="3" name="図プレースホルダー 2"/>
          <p:cNvSpPr>
            <a:spLocks noGrp="1"/>
          </p:cNvSpPr>
          <p:nvPr>
            <p:ph type="pic" idx="1"/>
          </p:nvPr>
        </p:nvSpPr>
        <p:spPr>
          <a:xfrm>
            <a:off x="1524067" y="974624"/>
            <a:ext cx="4665345" cy="6544628"/>
          </a:xfrm>
        </p:spPr>
        <p:txBody>
          <a:bodyPr/>
          <a:lstStyle>
            <a:lvl1pPr marL="0" indent="0">
              <a:buNone/>
              <a:defRPr sz="2332"/>
            </a:lvl1pPr>
            <a:lvl2pPr marL="333175" indent="0">
              <a:buNone/>
              <a:defRPr sz="2040"/>
            </a:lvl2pPr>
            <a:lvl3pPr marL="666350" indent="0">
              <a:buNone/>
              <a:defRPr sz="1749"/>
            </a:lvl3pPr>
            <a:lvl4pPr marL="999525" indent="0">
              <a:buNone/>
              <a:defRPr sz="1458"/>
            </a:lvl4pPr>
            <a:lvl5pPr marL="1332700" indent="0">
              <a:buNone/>
              <a:defRPr sz="1458"/>
            </a:lvl5pPr>
            <a:lvl6pPr marL="1665874" indent="0">
              <a:buNone/>
              <a:defRPr sz="1458"/>
            </a:lvl6pPr>
            <a:lvl7pPr marL="1999049" indent="0">
              <a:buNone/>
              <a:defRPr sz="1458"/>
            </a:lvl7pPr>
            <a:lvl8pPr marL="2332224" indent="0">
              <a:buNone/>
              <a:defRPr sz="1458"/>
            </a:lvl8pPr>
            <a:lvl9pPr marL="2665399" indent="0">
              <a:buNone/>
              <a:defRPr sz="1458"/>
            </a:lvl9pPr>
          </a:lstStyle>
          <a:p>
            <a:endParaRPr kumimoji="1" lang="ja-JP" altLang="en-US"/>
          </a:p>
        </p:txBody>
      </p:sp>
      <p:sp>
        <p:nvSpPr>
          <p:cNvPr id="4" name="テキスト プレースホルダー 3"/>
          <p:cNvSpPr>
            <a:spLocks noGrp="1"/>
          </p:cNvSpPr>
          <p:nvPr>
            <p:ph type="body" sz="half" idx="2"/>
          </p:nvPr>
        </p:nvSpPr>
        <p:spPr>
          <a:xfrm>
            <a:off x="1524067" y="8536802"/>
            <a:ext cx="4665345" cy="1280140"/>
          </a:xfrm>
        </p:spPr>
        <p:txBody>
          <a:bodyPr/>
          <a:lstStyle>
            <a:lvl1pPr marL="0" indent="0">
              <a:buNone/>
              <a:defRPr sz="1020"/>
            </a:lvl1pPr>
            <a:lvl2pPr marL="333175" indent="0">
              <a:buNone/>
              <a:defRPr sz="874"/>
            </a:lvl2pPr>
            <a:lvl3pPr marL="666350" indent="0">
              <a:buNone/>
              <a:defRPr sz="728"/>
            </a:lvl3pPr>
            <a:lvl4pPr marL="999525" indent="0">
              <a:buNone/>
              <a:defRPr sz="656"/>
            </a:lvl4pPr>
            <a:lvl5pPr marL="1332700" indent="0">
              <a:buNone/>
              <a:defRPr sz="656"/>
            </a:lvl5pPr>
            <a:lvl6pPr marL="1665874" indent="0">
              <a:buNone/>
              <a:defRPr sz="656"/>
            </a:lvl6pPr>
            <a:lvl7pPr marL="1999049" indent="0">
              <a:buNone/>
              <a:defRPr sz="656"/>
            </a:lvl7pPr>
            <a:lvl8pPr marL="2332224" indent="0">
              <a:buNone/>
              <a:defRPr sz="656"/>
            </a:lvl8pPr>
            <a:lvl9pPr marL="2665399" indent="0">
              <a:buNone/>
              <a:defRPr sz="656"/>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7420E7D-346A-4E68-9045-7E6B396D6F6D}" type="datetimeFigureOut">
              <a:rPr kumimoji="1" lang="ja-JP" altLang="en-US" smtClean="0"/>
              <a:pPr/>
              <a:t>2026/9/8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725B8B3-44C2-44DE-A1E1-C3BC39DEED93}" type="slidenum">
              <a:rPr kumimoji="1" lang="ja-JP" altLang="en-US" smtClean="0"/>
              <a:pPr/>
              <a:t>‹#›</a:t>
            </a:fld>
            <a:endParaRPr kumimoji="1" lang="ja-JP" altLang="en-US"/>
          </a:p>
        </p:txBody>
      </p:sp>
    </p:spTree>
    <p:extLst>
      <p:ext uri="{BB962C8B-B14F-4D97-AF65-F5344CB8AC3E}">
        <p14:creationId xmlns:p14="http://schemas.microsoft.com/office/powerpoint/2010/main" val="1586437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7420E7D-346A-4E68-9045-7E6B396D6F6D}" type="datetimeFigureOut">
              <a:rPr kumimoji="1" lang="ja-JP" altLang="en-US" smtClean="0"/>
              <a:pPr/>
              <a:t>2026/9/8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725B8B3-44C2-44DE-A1E1-C3BC39DEED93}" type="slidenum">
              <a:rPr kumimoji="1" lang="ja-JP" altLang="en-US" smtClean="0"/>
              <a:pPr/>
              <a:t>‹#›</a:t>
            </a:fld>
            <a:endParaRPr kumimoji="1" lang="ja-JP" altLang="en-US"/>
          </a:p>
        </p:txBody>
      </p:sp>
    </p:spTree>
    <p:extLst>
      <p:ext uri="{BB962C8B-B14F-4D97-AF65-F5344CB8AC3E}">
        <p14:creationId xmlns:p14="http://schemas.microsoft.com/office/powerpoint/2010/main" val="2867355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227969" y="631233"/>
            <a:ext cx="1312129" cy="1344274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291587" y="631233"/>
            <a:ext cx="3806792" cy="1344274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7420E7D-346A-4E68-9045-7E6B396D6F6D}" type="datetimeFigureOut">
              <a:rPr kumimoji="1" lang="ja-JP" altLang="en-US" smtClean="0"/>
              <a:pPr/>
              <a:t>2026/9/8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725B8B3-44C2-44DE-A1E1-C3BC39DEED93}" type="slidenum">
              <a:rPr kumimoji="1" lang="ja-JP" altLang="en-US" smtClean="0"/>
              <a:pPr/>
              <a:t>‹#›</a:t>
            </a:fld>
            <a:endParaRPr kumimoji="1" lang="ja-JP" altLang="en-US"/>
          </a:p>
        </p:txBody>
      </p:sp>
    </p:spTree>
    <p:extLst>
      <p:ext uri="{BB962C8B-B14F-4D97-AF65-F5344CB8AC3E}">
        <p14:creationId xmlns:p14="http://schemas.microsoft.com/office/powerpoint/2010/main" val="433476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88779" y="436815"/>
            <a:ext cx="6998018" cy="1817952"/>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88779" y="2545135"/>
            <a:ext cx="6998018" cy="7198586"/>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88779" y="10109836"/>
            <a:ext cx="1814301" cy="580735"/>
          </a:xfrm>
          <a:prstGeom prst="rect">
            <a:avLst/>
          </a:prstGeom>
        </p:spPr>
        <p:txBody>
          <a:bodyPr vert="horz" lIns="91440" tIns="45720" rIns="91440" bIns="45720" rtlCol="0" anchor="ctr"/>
          <a:lstStyle>
            <a:lvl1pPr algn="l">
              <a:defRPr sz="874">
                <a:solidFill>
                  <a:schemeClr val="tx1">
                    <a:tint val="75000"/>
                  </a:schemeClr>
                </a:solidFill>
              </a:defRPr>
            </a:lvl1pPr>
          </a:lstStyle>
          <a:p>
            <a:fld id="{C7420E7D-346A-4E68-9045-7E6B396D6F6D}" type="datetimeFigureOut">
              <a:rPr kumimoji="1" lang="ja-JP" altLang="en-US" smtClean="0"/>
              <a:pPr/>
              <a:t>2026/9/8</a:t>
            </a:fld>
            <a:endParaRPr kumimoji="1" lang="ja-JP" altLang="en-US"/>
          </a:p>
        </p:txBody>
      </p:sp>
      <p:sp>
        <p:nvSpPr>
          <p:cNvPr id="5" name="フッター プレースホルダー 4"/>
          <p:cNvSpPr>
            <a:spLocks noGrp="1"/>
          </p:cNvSpPr>
          <p:nvPr>
            <p:ph type="ftr" sz="quarter" idx="3"/>
          </p:nvPr>
        </p:nvSpPr>
        <p:spPr>
          <a:xfrm>
            <a:off x="2656656" y="10109836"/>
            <a:ext cx="2462265" cy="580735"/>
          </a:xfrm>
          <a:prstGeom prst="rect">
            <a:avLst/>
          </a:prstGeom>
        </p:spPr>
        <p:txBody>
          <a:bodyPr vert="horz" lIns="91440" tIns="45720" rIns="91440" bIns="45720" rtlCol="0" anchor="ctr"/>
          <a:lstStyle>
            <a:lvl1pPr algn="ctr">
              <a:defRPr sz="874">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572495" y="10109836"/>
            <a:ext cx="1814301" cy="580735"/>
          </a:xfrm>
          <a:prstGeom prst="rect">
            <a:avLst/>
          </a:prstGeom>
        </p:spPr>
        <p:txBody>
          <a:bodyPr vert="horz" lIns="91440" tIns="45720" rIns="91440" bIns="45720" rtlCol="0" anchor="ctr"/>
          <a:lstStyle>
            <a:lvl1pPr algn="r">
              <a:defRPr sz="874">
                <a:solidFill>
                  <a:schemeClr val="tx1">
                    <a:tint val="75000"/>
                  </a:schemeClr>
                </a:solidFill>
              </a:defRPr>
            </a:lvl1pPr>
          </a:lstStyle>
          <a:p>
            <a:fld id="{F725B8B3-44C2-44DE-A1E1-C3BC39DEED93}" type="slidenum">
              <a:rPr kumimoji="1" lang="ja-JP" altLang="en-US" smtClean="0"/>
              <a:pPr/>
              <a:t>‹#›</a:t>
            </a:fld>
            <a:endParaRPr kumimoji="1" lang="ja-JP" altLang="en-US"/>
          </a:p>
        </p:txBody>
      </p:sp>
    </p:spTree>
    <p:extLst>
      <p:ext uri="{BB962C8B-B14F-4D97-AF65-F5344CB8AC3E}">
        <p14:creationId xmlns:p14="http://schemas.microsoft.com/office/powerpoint/2010/main" val="316563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66350" rtl="0" eaLnBrk="1" latinLnBrk="0" hangingPunct="1">
        <a:spcBef>
          <a:spcPct val="0"/>
        </a:spcBef>
        <a:buNone/>
        <a:defRPr kumimoji="1" sz="3206" kern="1200">
          <a:solidFill>
            <a:schemeClr val="tx1"/>
          </a:solidFill>
          <a:latin typeface="+mj-lt"/>
          <a:ea typeface="+mj-ea"/>
          <a:cs typeface="+mj-cs"/>
        </a:defRPr>
      </a:lvl1pPr>
    </p:titleStyle>
    <p:bodyStyle>
      <a:lvl1pPr marL="249881" indent="-249881" algn="l" defTabSz="666350" rtl="0" eaLnBrk="1" latinLnBrk="0" hangingPunct="1">
        <a:spcBef>
          <a:spcPct val="20000"/>
        </a:spcBef>
        <a:buFont typeface="Arial" panose="020B0604020202020204" pitchFamily="34" charset="0"/>
        <a:buChar char="•"/>
        <a:defRPr kumimoji="1" sz="2332" kern="1200">
          <a:solidFill>
            <a:schemeClr val="tx1"/>
          </a:solidFill>
          <a:latin typeface="+mn-lt"/>
          <a:ea typeface="+mn-ea"/>
          <a:cs typeface="+mn-cs"/>
        </a:defRPr>
      </a:lvl1pPr>
      <a:lvl2pPr marL="541409" indent="-208234" algn="l" defTabSz="666350" rtl="0" eaLnBrk="1" latinLnBrk="0" hangingPunct="1">
        <a:spcBef>
          <a:spcPct val="20000"/>
        </a:spcBef>
        <a:buFont typeface="Arial" panose="020B0604020202020204" pitchFamily="34" charset="0"/>
        <a:buChar char="–"/>
        <a:defRPr kumimoji="1" sz="2040" kern="1200">
          <a:solidFill>
            <a:schemeClr val="tx1"/>
          </a:solidFill>
          <a:latin typeface="+mn-lt"/>
          <a:ea typeface="+mn-ea"/>
          <a:cs typeface="+mn-cs"/>
        </a:defRPr>
      </a:lvl2pPr>
      <a:lvl3pPr marL="832937" indent="-166587" algn="l" defTabSz="666350" rtl="0" eaLnBrk="1" latinLnBrk="0" hangingPunct="1">
        <a:spcBef>
          <a:spcPct val="20000"/>
        </a:spcBef>
        <a:buFont typeface="Arial" panose="020B0604020202020204" pitchFamily="34" charset="0"/>
        <a:buChar char="•"/>
        <a:defRPr kumimoji="1" sz="1749" kern="1200">
          <a:solidFill>
            <a:schemeClr val="tx1"/>
          </a:solidFill>
          <a:latin typeface="+mn-lt"/>
          <a:ea typeface="+mn-ea"/>
          <a:cs typeface="+mn-cs"/>
        </a:defRPr>
      </a:lvl3pPr>
      <a:lvl4pPr marL="1166112" indent="-166587" algn="l" defTabSz="666350" rtl="0" eaLnBrk="1" latinLnBrk="0" hangingPunct="1">
        <a:spcBef>
          <a:spcPct val="20000"/>
        </a:spcBef>
        <a:buFont typeface="Arial" panose="020B0604020202020204" pitchFamily="34" charset="0"/>
        <a:buChar char="–"/>
        <a:defRPr kumimoji="1" sz="1458" kern="1200">
          <a:solidFill>
            <a:schemeClr val="tx1"/>
          </a:solidFill>
          <a:latin typeface="+mn-lt"/>
          <a:ea typeface="+mn-ea"/>
          <a:cs typeface="+mn-cs"/>
        </a:defRPr>
      </a:lvl4pPr>
      <a:lvl5pPr marL="1499287" indent="-166587" algn="l" defTabSz="666350" rtl="0" eaLnBrk="1" latinLnBrk="0" hangingPunct="1">
        <a:spcBef>
          <a:spcPct val="20000"/>
        </a:spcBef>
        <a:buFont typeface="Arial" panose="020B0604020202020204" pitchFamily="34" charset="0"/>
        <a:buChar char="»"/>
        <a:defRPr kumimoji="1" sz="1458" kern="1200">
          <a:solidFill>
            <a:schemeClr val="tx1"/>
          </a:solidFill>
          <a:latin typeface="+mn-lt"/>
          <a:ea typeface="+mn-ea"/>
          <a:cs typeface="+mn-cs"/>
        </a:defRPr>
      </a:lvl5pPr>
      <a:lvl6pPr marL="1832462" indent="-166587" algn="l" defTabSz="666350" rtl="0" eaLnBrk="1" latinLnBrk="0" hangingPunct="1">
        <a:spcBef>
          <a:spcPct val="20000"/>
        </a:spcBef>
        <a:buFont typeface="Arial" panose="020B0604020202020204" pitchFamily="34" charset="0"/>
        <a:buChar char="•"/>
        <a:defRPr kumimoji="1" sz="1458" kern="1200">
          <a:solidFill>
            <a:schemeClr val="tx1"/>
          </a:solidFill>
          <a:latin typeface="+mn-lt"/>
          <a:ea typeface="+mn-ea"/>
          <a:cs typeface="+mn-cs"/>
        </a:defRPr>
      </a:lvl6pPr>
      <a:lvl7pPr marL="2165637" indent="-166587" algn="l" defTabSz="666350" rtl="0" eaLnBrk="1" latinLnBrk="0" hangingPunct="1">
        <a:spcBef>
          <a:spcPct val="20000"/>
        </a:spcBef>
        <a:buFont typeface="Arial" panose="020B0604020202020204" pitchFamily="34" charset="0"/>
        <a:buChar char="•"/>
        <a:defRPr kumimoji="1" sz="1458" kern="1200">
          <a:solidFill>
            <a:schemeClr val="tx1"/>
          </a:solidFill>
          <a:latin typeface="+mn-lt"/>
          <a:ea typeface="+mn-ea"/>
          <a:cs typeface="+mn-cs"/>
        </a:defRPr>
      </a:lvl7pPr>
      <a:lvl8pPr marL="2498812" indent="-166587" algn="l" defTabSz="666350" rtl="0" eaLnBrk="1" latinLnBrk="0" hangingPunct="1">
        <a:spcBef>
          <a:spcPct val="20000"/>
        </a:spcBef>
        <a:buFont typeface="Arial" panose="020B0604020202020204" pitchFamily="34" charset="0"/>
        <a:buChar char="•"/>
        <a:defRPr kumimoji="1" sz="1458" kern="1200">
          <a:solidFill>
            <a:schemeClr val="tx1"/>
          </a:solidFill>
          <a:latin typeface="+mn-lt"/>
          <a:ea typeface="+mn-ea"/>
          <a:cs typeface="+mn-cs"/>
        </a:defRPr>
      </a:lvl8pPr>
      <a:lvl9pPr marL="2831986" indent="-166587" algn="l" defTabSz="666350" rtl="0" eaLnBrk="1" latinLnBrk="0" hangingPunct="1">
        <a:spcBef>
          <a:spcPct val="20000"/>
        </a:spcBef>
        <a:buFont typeface="Arial" panose="020B0604020202020204" pitchFamily="34" charset="0"/>
        <a:buChar char="•"/>
        <a:defRPr kumimoji="1" sz="1458" kern="1200">
          <a:solidFill>
            <a:schemeClr val="tx1"/>
          </a:solidFill>
          <a:latin typeface="+mn-lt"/>
          <a:ea typeface="+mn-ea"/>
          <a:cs typeface="+mn-cs"/>
        </a:defRPr>
      </a:lvl9pPr>
    </p:bodyStyle>
    <p:otherStyle>
      <a:defPPr>
        <a:defRPr lang="ja-JP"/>
      </a:defPPr>
      <a:lvl1pPr marL="0" algn="l" defTabSz="666350" rtl="0" eaLnBrk="1" latinLnBrk="0" hangingPunct="1">
        <a:defRPr kumimoji="1" sz="1312" kern="1200">
          <a:solidFill>
            <a:schemeClr val="tx1"/>
          </a:solidFill>
          <a:latin typeface="+mn-lt"/>
          <a:ea typeface="+mn-ea"/>
          <a:cs typeface="+mn-cs"/>
        </a:defRPr>
      </a:lvl1pPr>
      <a:lvl2pPr marL="333175" algn="l" defTabSz="666350" rtl="0" eaLnBrk="1" latinLnBrk="0" hangingPunct="1">
        <a:defRPr kumimoji="1" sz="1312" kern="1200">
          <a:solidFill>
            <a:schemeClr val="tx1"/>
          </a:solidFill>
          <a:latin typeface="+mn-lt"/>
          <a:ea typeface="+mn-ea"/>
          <a:cs typeface="+mn-cs"/>
        </a:defRPr>
      </a:lvl2pPr>
      <a:lvl3pPr marL="666350" algn="l" defTabSz="666350" rtl="0" eaLnBrk="1" latinLnBrk="0" hangingPunct="1">
        <a:defRPr kumimoji="1" sz="1312" kern="1200">
          <a:solidFill>
            <a:schemeClr val="tx1"/>
          </a:solidFill>
          <a:latin typeface="+mn-lt"/>
          <a:ea typeface="+mn-ea"/>
          <a:cs typeface="+mn-cs"/>
        </a:defRPr>
      </a:lvl3pPr>
      <a:lvl4pPr marL="999525" algn="l" defTabSz="666350" rtl="0" eaLnBrk="1" latinLnBrk="0" hangingPunct="1">
        <a:defRPr kumimoji="1" sz="1312" kern="1200">
          <a:solidFill>
            <a:schemeClr val="tx1"/>
          </a:solidFill>
          <a:latin typeface="+mn-lt"/>
          <a:ea typeface="+mn-ea"/>
          <a:cs typeface="+mn-cs"/>
        </a:defRPr>
      </a:lvl4pPr>
      <a:lvl5pPr marL="1332700" algn="l" defTabSz="666350" rtl="0" eaLnBrk="1" latinLnBrk="0" hangingPunct="1">
        <a:defRPr kumimoji="1" sz="1312" kern="1200">
          <a:solidFill>
            <a:schemeClr val="tx1"/>
          </a:solidFill>
          <a:latin typeface="+mn-lt"/>
          <a:ea typeface="+mn-ea"/>
          <a:cs typeface="+mn-cs"/>
        </a:defRPr>
      </a:lvl5pPr>
      <a:lvl6pPr marL="1665874" algn="l" defTabSz="666350" rtl="0" eaLnBrk="1" latinLnBrk="0" hangingPunct="1">
        <a:defRPr kumimoji="1" sz="1312" kern="1200">
          <a:solidFill>
            <a:schemeClr val="tx1"/>
          </a:solidFill>
          <a:latin typeface="+mn-lt"/>
          <a:ea typeface="+mn-ea"/>
          <a:cs typeface="+mn-cs"/>
        </a:defRPr>
      </a:lvl6pPr>
      <a:lvl7pPr marL="1999049" algn="l" defTabSz="666350" rtl="0" eaLnBrk="1" latinLnBrk="0" hangingPunct="1">
        <a:defRPr kumimoji="1" sz="1312" kern="1200">
          <a:solidFill>
            <a:schemeClr val="tx1"/>
          </a:solidFill>
          <a:latin typeface="+mn-lt"/>
          <a:ea typeface="+mn-ea"/>
          <a:cs typeface="+mn-cs"/>
        </a:defRPr>
      </a:lvl7pPr>
      <a:lvl8pPr marL="2332224" algn="l" defTabSz="666350" rtl="0" eaLnBrk="1" latinLnBrk="0" hangingPunct="1">
        <a:defRPr kumimoji="1" sz="1312" kern="1200">
          <a:solidFill>
            <a:schemeClr val="tx1"/>
          </a:solidFill>
          <a:latin typeface="+mn-lt"/>
          <a:ea typeface="+mn-ea"/>
          <a:cs typeface="+mn-cs"/>
        </a:defRPr>
      </a:lvl8pPr>
      <a:lvl9pPr marL="2665399" algn="l" defTabSz="666350" rtl="0" eaLnBrk="1" latinLnBrk="0" hangingPunct="1">
        <a:defRPr kumimoji="1" sz="131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19.png"/><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image" Target="../media/image14.png"/><Relationship Id="rId9"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a:extLst>
              <a:ext uri="{FF2B5EF4-FFF2-40B4-BE49-F238E27FC236}">
                <a16:creationId xmlns:a16="http://schemas.microsoft.com/office/drawing/2014/main" id="{B5AC12A4-8474-F427-8A71-0A8A5E64BCB9}"/>
              </a:ext>
            </a:extLst>
          </p:cNvPr>
          <p:cNvSpPr/>
          <p:nvPr/>
        </p:nvSpPr>
        <p:spPr>
          <a:xfrm>
            <a:off x="214545" y="2634662"/>
            <a:ext cx="7361120" cy="6045944"/>
          </a:xfrm>
          <a:prstGeom prst="rect">
            <a:avLst/>
          </a:prstGeom>
          <a:solidFill>
            <a:schemeClr val="accent5">
              <a:lumMod val="40000"/>
              <a:lumOff val="6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11" dirty="0">
              <a:solidFill>
                <a:srgbClr val="FF0000"/>
              </a:solidFill>
            </a:endParaRPr>
          </a:p>
        </p:txBody>
      </p:sp>
      <p:pic>
        <p:nvPicPr>
          <p:cNvPr id="2" name="図 1"/>
          <p:cNvPicPr>
            <a:picLocks noChangeAspect="1"/>
          </p:cNvPicPr>
          <p:nvPr/>
        </p:nvPicPr>
        <p:blipFill>
          <a:blip r:embed="rId2"/>
          <a:stretch>
            <a:fillRect/>
          </a:stretch>
        </p:blipFill>
        <p:spPr>
          <a:xfrm>
            <a:off x="365132" y="629799"/>
            <a:ext cx="1002375" cy="1351619"/>
          </a:xfrm>
          <a:prstGeom prst="rect">
            <a:avLst/>
          </a:prstGeom>
        </p:spPr>
      </p:pic>
      <p:sp>
        <p:nvSpPr>
          <p:cNvPr id="97" name="テキスト ボックス 96"/>
          <p:cNvSpPr txBox="1"/>
          <p:nvPr/>
        </p:nvSpPr>
        <p:spPr>
          <a:xfrm>
            <a:off x="6146391" y="281127"/>
            <a:ext cx="1558440" cy="468462"/>
          </a:xfrm>
          <a:prstGeom prst="rect">
            <a:avLst/>
          </a:prstGeom>
          <a:noFill/>
        </p:spPr>
        <p:txBody>
          <a:bodyPr wrap="none" rtlCol="0">
            <a:spAutoFit/>
          </a:bodyPr>
          <a:lstStyle/>
          <a:p>
            <a:r>
              <a:rPr lang="ja-JP" altLang="en-US" sz="1224" dirty="0">
                <a:solidFill>
                  <a:srgbClr val="000000"/>
                </a:solidFill>
                <a:latin typeface="HG丸ｺﾞｼｯｸM-PRO" panose="020F0600000000000000" pitchFamily="50" charset="-128"/>
                <a:ea typeface="HG丸ｺﾞｼｯｸM-PRO" panose="020F0600000000000000" pitchFamily="50" charset="-128"/>
                <a:cs typeface="Times New Roman"/>
              </a:rPr>
              <a:t>令和</a:t>
            </a:r>
            <a:r>
              <a:rPr lang="en-US" altLang="ja-JP" sz="1224" dirty="0">
                <a:solidFill>
                  <a:srgbClr val="000000"/>
                </a:solidFill>
                <a:latin typeface="HG丸ｺﾞｼｯｸM-PRO" panose="020F0600000000000000" pitchFamily="50" charset="-128"/>
                <a:ea typeface="HG丸ｺﾞｼｯｸM-PRO" panose="020F0600000000000000" pitchFamily="50" charset="-128"/>
                <a:cs typeface="Times New Roman"/>
              </a:rPr>
              <a:t>8</a:t>
            </a:r>
            <a:r>
              <a:rPr lang="ja-JP" altLang="en-US" sz="1224" dirty="0">
                <a:solidFill>
                  <a:srgbClr val="000000"/>
                </a:solidFill>
                <a:latin typeface="HG丸ｺﾞｼｯｸM-PRO" panose="020F0600000000000000" pitchFamily="50" charset="-128"/>
                <a:ea typeface="HG丸ｺﾞｼｯｸM-PRO" panose="020F0600000000000000" pitchFamily="50" charset="-128"/>
                <a:cs typeface="Times New Roman"/>
              </a:rPr>
              <a:t>年９月発行　</a:t>
            </a:r>
            <a:endParaRPr lang="en-US" altLang="ja-JP" sz="1224" dirty="0">
              <a:solidFill>
                <a:srgbClr val="000000"/>
              </a:solidFill>
              <a:latin typeface="HG丸ｺﾞｼｯｸM-PRO" panose="020F0600000000000000" pitchFamily="50" charset="-128"/>
              <a:ea typeface="HG丸ｺﾞｼｯｸM-PRO" panose="020F0600000000000000" pitchFamily="50" charset="-128"/>
              <a:cs typeface="Times New Roman"/>
            </a:endParaRPr>
          </a:p>
          <a:p>
            <a:r>
              <a:rPr lang="ja-JP" altLang="en-US" sz="1220" dirty="0">
                <a:solidFill>
                  <a:srgbClr val="000000"/>
                </a:solidFill>
                <a:latin typeface="HG丸ｺﾞｼｯｸM-PRO" panose="020F0600000000000000" pitchFamily="50" charset="-128"/>
                <a:ea typeface="HG丸ｺﾞｼｯｸM-PRO" panose="020F0600000000000000" pitchFamily="50" charset="-128"/>
                <a:cs typeface="Times New Roman"/>
              </a:rPr>
              <a:t>第</a:t>
            </a:r>
            <a:r>
              <a:rPr lang="en-US" altLang="ja-JP" sz="1220" dirty="0">
                <a:solidFill>
                  <a:srgbClr val="000000"/>
                </a:solidFill>
                <a:latin typeface="HG丸ｺﾞｼｯｸM-PRO" panose="020F0600000000000000" pitchFamily="50" charset="-128"/>
                <a:ea typeface="HG丸ｺﾞｼｯｸM-PRO" panose="020F0600000000000000" pitchFamily="50" charset="-128"/>
                <a:cs typeface="Times New Roman"/>
              </a:rPr>
              <a:t>122</a:t>
            </a:r>
            <a:r>
              <a:rPr lang="ja-JP" altLang="en-US" sz="1220" dirty="0">
                <a:solidFill>
                  <a:srgbClr val="000000"/>
                </a:solidFill>
                <a:latin typeface="HG丸ｺﾞｼｯｸM-PRO" panose="020F0600000000000000" pitchFamily="50" charset="-128"/>
                <a:ea typeface="HG丸ｺﾞｼｯｸM-PRO" panose="020F0600000000000000" pitchFamily="50" charset="-128"/>
                <a:cs typeface="Times New Roman"/>
              </a:rPr>
              <a:t>号</a:t>
            </a:r>
            <a:endParaRPr lang="ja-JP" altLang="en-US" sz="1220" dirty="0">
              <a:latin typeface="HG丸ｺﾞｼｯｸM-PRO" panose="020F0600000000000000" pitchFamily="50" charset="-128"/>
              <a:ea typeface="HG丸ｺﾞｼｯｸM-PRO" panose="020F0600000000000000" pitchFamily="50" charset="-128"/>
              <a:cs typeface="ＭＳ Ｐゴシック"/>
            </a:endParaRPr>
          </a:p>
        </p:txBody>
      </p:sp>
      <p:grpSp>
        <p:nvGrpSpPr>
          <p:cNvPr id="17" name="グループ化 16"/>
          <p:cNvGrpSpPr/>
          <p:nvPr/>
        </p:nvGrpSpPr>
        <p:grpSpPr>
          <a:xfrm>
            <a:off x="2418546" y="701328"/>
            <a:ext cx="3142717" cy="607440"/>
            <a:chOff x="2206240" y="522815"/>
            <a:chExt cx="3080512" cy="595417"/>
          </a:xfrm>
        </p:grpSpPr>
        <p:grpSp>
          <p:nvGrpSpPr>
            <p:cNvPr id="21" name="グループ化 20"/>
            <p:cNvGrpSpPr/>
            <p:nvPr/>
          </p:nvGrpSpPr>
          <p:grpSpPr>
            <a:xfrm>
              <a:off x="2206240" y="522815"/>
              <a:ext cx="2923624" cy="585967"/>
              <a:chOff x="3063909" y="1718429"/>
              <a:chExt cx="3459294" cy="820355"/>
            </a:xfrm>
          </p:grpSpPr>
          <p:sp>
            <p:nvSpPr>
              <p:cNvPr id="8" name="Text Box 40"/>
              <p:cNvSpPr txBox="1">
                <a:spLocks noChangeArrowheads="1"/>
              </p:cNvSpPr>
              <p:nvPr/>
            </p:nvSpPr>
            <p:spPr bwMode="auto">
              <a:xfrm>
                <a:off x="3063909" y="2114816"/>
                <a:ext cx="352898" cy="423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140" tIns="6478" rIns="54140" bIns="6478" numCol="1" anchor="t" anchorCtr="0" compatLnSpc="1">
                <a:prstTxWarp prst="textNoShape">
                  <a:avLst/>
                </a:prstTxWarp>
              </a:bodyPr>
              <a:lstStyle/>
              <a:p>
                <a:pPr algn="ctr" defTabSz="666350" fontAlgn="base">
                  <a:spcBef>
                    <a:spcPct val="0"/>
                  </a:spcBef>
                  <a:spcAft>
                    <a:spcPct val="0"/>
                  </a:spcAft>
                </a:pPr>
                <a:r>
                  <a:rPr lang="ja-JP" altLang="en-US" sz="3265" dirty="0">
                    <a:solidFill>
                      <a:srgbClr val="00B050"/>
                    </a:solidFill>
                    <a:latin typeface="HGP創英角ﾎﾟｯﾌﾟ体" panose="040B0A00000000000000" pitchFamily="50" charset="-128"/>
                    <a:ea typeface="HGP創英角ﾎﾟｯﾌﾟ体" panose="040B0A00000000000000" pitchFamily="50" charset="-128"/>
                    <a:cs typeface="ＭＳ Ｐゴシック" pitchFamily="50" charset="-128"/>
                  </a:rPr>
                  <a:t>北</a:t>
                </a:r>
              </a:p>
            </p:txBody>
          </p:sp>
          <p:sp>
            <p:nvSpPr>
              <p:cNvPr id="9" name="Text Box 40"/>
              <p:cNvSpPr txBox="1">
                <a:spLocks noChangeArrowheads="1"/>
              </p:cNvSpPr>
              <p:nvPr/>
            </p:nvSpPr>
            <p:spPr bwMode="auto">
              <a:xfrm>
                <a:off x="3612580" y="2114816"/>
                <a:ext cx="352898" cy="423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140" tIns="6478" rIns="54140" bIns="6478" numCol="1" anchor="t" anchorCtr="0" compatLnSpc="1">
                <a:prstTxWarp prst="textNoShape">
                  <a:avLst/>
                </a:prstTxWarp>
              </a:bodyPr>
              <a:lstStyle/>
              <a:p>
                <a:pPr algn="ctr" defTabSz="666350" fontAlgn="base">
                  <a:spcBef>
                    <a:spcPct val="0"/>
                  </a:spcBef>
                  <a:spcAft>
                    <a:spcPct val="0"/>
                  </a:spcAft>
                </a:pPr>
                <a:r>
                  <a:rPr lang="ja-JP" altLang="en-US" sz="3265" dirty="0">
                    <a:latin typeface="HGP創英角ﾎﾟｯﾌﾟ体" panose="040B0A00000000000000" pitchFamily="50" charset="-128"/>
                    <a:ea typeface="HGP創英角ﾎﾟｯﾌﾟ体" panose="040B0A00000000000000" pitchFamily="50" charset="-128"/>
                    <a:cs typeface="ＭＳ Ｐゴシック" pitchFamily="50" charset="-128"/>
                  </a:rPr>
                  <a:t>部</a:t>
                </a:r>
              </a:p>
            </p:txBody>
          </p:sp>
          <p:sp>
            <p:nvSpPr>
              <p:cNvPr id="10" name="Text Box 40"/>
              <p:cNvSpPr txBox="1">
                <a:spLocks noChangeArrowheads="1"/>
              </p:cNvSpPr>
              <p:nvPr/>
            </p:nvSpPr>
            <p:spPr bwMode="auto">
              <a:xfrm>
                <a:off x="4161252" y="2114816"/>
                <a:ext cx="352898" cy="423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140" tIns="6478" rIns="54140" bIns="6478" numCol="1" anchor="t" anchorCtr="0" compatLnSpc="1">
                <a:prstTxWarp prst="textNoShape">
                  <a:avLst/>
                </a:prstTxWarp>
              </a:bodyPr>
              <a:lstStyle/>
              <a:p>
                <a:pPr algn="ctr" defTabSz="666350" fontAlgn="base">
                  <a:spcBef>
                    <a:spcPct val="0"/>
                  </a:spcBef>
                  <a:spcAft>
                    <a:spcPct val="0"/>
                  </a:spcAft>
                </a:pPr>
                <a:r>
                  <a:rPr lang="ja-JP" altLang="en-US" sz="3265" dirty="0">
                    <a:latin typeface="HGP創英角ﾎﾟｯﾌﾟ体" panose="040B0A00000000000000" pitchFamily="50" charset="-128"/>
                    <a:ea typeface="HGP創英角ﾎﾟｯﾌﾟ体" panose="040B0A00000000000000" pitchFamily="50" charset="-128"/>
                    <a:cs typeface="ＭＳ Ｐゴシック" pitchFamily="50" charset="-128"/>
                  </a:rPr>
                  <a:t>普</a:t>
                </a:r>
              </a:p>
            </p:txBody>
          </p:sp>
          <p:sp>
            <p:nvSpPr>
              <p:cNvPr id="11" name="Text Box 40"/>
              <p:cNvSpPr txBox="1">
                <a:spLocks noChangeArrowheads="1"/>
              </p:cNvSpPr>
              <p:nvPr/>
            </p:nvSpPr>
            <p:spPr bwMode="auto">
              <a:xfrm>
                <a:off x="4709923" y="2114816"/>
                <a:ext cx="352898" cy="423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140" tIns="6478" rIns="54140" bIns="6478" numCol="1" anchor="t" anchorCtr="0" compatLnSpc="1">
                <a:prstTxWarp prst="textNoShape">
                  <a:avLst/>
                </a:prstTxWarp>
              </a:bodyPr>
              <a:lstStyle/>
              <a:p>
                <a:pPr algn="ctr" defTabSz="666350" fontAlgn="base">
                  <a:spcBef>
                    <a:spcPct val="0"/>
                  </a:spcBef>
                  <a:spcAft>
                    <a:spcPct val="0"/>
                  </a:spcAft>
                </a:pPr>
                <a:r>
                  <a:rPr lang="ja-JP" altLang="en-US" sz="3265" dirty="0">
                    <a:latin typeface="HGP創英角ﾎﾟｯﾌﾟ体" panose="040B0A00000000000000" pitchFamily="50" charset="-128"/>
                    <a:ea typeface="HGP創英角ﾎﾟｯﾌﾟ体" panose="040B0A00000000000000" pitchFamily="50" charset="-128"/>
                    <a:cs typeface="ＭＳ Ｐゴシック" pitchFamily="50" charset="-128"/>
                  </a:rPr>
                  <a:t>及</a:t>
                </a:r>
              </a:p>
            </p:txBody>
          </p:sp>
          <p:sp>
            <p:nvSpPr>
              <p:cNvPr id="12" name="Text Box 40"/>
              <p:cNvSpPr txBox="1">
                <a:spLocks noChangeArrowheads="1"/>
              </p:cNvSpPr>
              <p:nvPr/>
            </p:nvSpPr>
            <p:spPr bwMode="auto">
              <a:xfrm>
                <a:off x="5258595" y="2114816"/>
                <a:ext cx="352898" cy="423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140" tIns="6478" rIns="54140" bIns="6478" numCol="1" anchor="t" anchorCtr="0" compatLnSpc="1">
                <a:prstTxWarp prst="textNoShape">
                  <a:avLst/>
                </a:prstTxWarp>
              </a:bodyPr>
              <a:lstStyle/>
              <a:p>
                <a:pPr algn="ctr" defTabSz="666350" fontAlgn="base">
                  <a:spcBef>
                    <a:spcPct val="0"/>
                  </a:spcBef>
                  <a:spcAft>
                    <a:spcPct val="0"/>
                  </a:spcAft>
                </a:pPr>
                <a:r>
                  <a:rPr lang="ja-JP" altLang="en-US" sz="3265" dirty="0">
                    <a:latin typeface="HGP創英角ﾎﾟｯﾌﾟ体" panose="040B0A00000000000000" pitchFamily="50" charset="-128"/>
                    <a:ea typeface="HGP創英角ﾎﾟｯﾌﾟ体" panose="040B0A00000000000000" pitchFamily="50" charset="-128"/>
                    <a:cs typeface="ＭＳ Ｐゴシック" pitchFamily="50" charset="-128"/>
                  </a:rPr>
                  <a:t>だ</a:t>
                </a:r>
              </a:p>
            </p:txBody>
          </p:sp>
          <p:sp>
            <p:nvSpPr>
              <p:cNvPr id="13" name="Text Box 40"/>
              <p:cNvSpPr txBox="1">
                <a:spLocks noChangeArrowheads="1"/>
              </p:cNvSpPr>
              <p:nvPr/>
            </p:nvSpPr>
            <p:spPr bwMode="auto">
              <a:xfrm>
                <a:off x="5807266" y="2114816"/>
                <a:ext cx="352898" cy="423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140" tIns="6478" rIns="54140" bIns="6478" numCol="1" anchor="t" anchorCtr="0" compatLnSpc="1">
                <a:prstTxWarp prst="textNoShape">
                  <a:avLst/>
                </a:prstTxWarp>
              </a:bodyPr>
              <a:lstStyle/>
              <a:p>
                <a:pPr algn="ctr" defTabSz="666350" fontAlgn="base">
                  <a:spcBef>
                    <a:spcPct val="0"/>
                  </a:spcBef>
                  <a:spcAft>
                    <a:spcPct val="0"/>
                  </a:spcAft>
                </a:pPr>
                <a:r>
                  <a:rPr lang="ja-JP" altLang="en-US" sz="3265" dirty="0">
                    <a:latin typeface="HGP創英角ﾎﾟｯﾌﾟ体" panose="040B0A00000000000000" pitchFamily="50" charset="-128"/>
                    <a:ea typeface="HGP創英角ﾎﾟｯﾌﾟ体" panose="040B0A00000000000000" pitchFamily="50" charset="-128"/>
                    <a:cs typeface="ＭＳ Ｐゴシック" pitchFamily="50" charset="-128"/>
                  </a:rPr>
                  <a:t>よ</a:t>
                </a:r>
              </a:p>
            </p:txBody>
          </p:sp>
          <p:sp>
            <p:nvSpPr>
              <p:cNvPr id="37" name="WordArt 36"/>
              <p:cNvSpPr>
                <a:spLocks noChangeArrowheads="1" noChangeShapeType="1" noTextEdit="1"/>
              </p:cNvSpPr>
              <p:nvPr/>
            </p:nvSpPr>
            <p:spPr bwMode="auto">
              <a:xfrm>
                <a:off x="3236863" y="1718429"/>
                <a:ext cx="3286340" cy="547394"/>
              </a:xfrm>
              <a:prstGeom prst="rect">
                <a:avLst/>
              </a:prstGeom>
              <a:ln>
                <a:noFill/>
              </a:ln>
              <a:extLst>
                <a:ext uri="{AF507438-7753-43E0-B8FC-AC1667EBCBE1}">
                  <a14:hiddenEffects xmlns:a14="http://schemas.microsoft.com/office/drawing/2010/main">
                    <a:effectLst/>
                  </a14:hiddenEffects>
                </a:ext>
              </a:extLst>
            </p:spPr>
            <p:txBody>
              <a:bodyPr wrap="none" fromWordArt="1">
                <a:prstTxWarp prst="textArchUp">
                  <a:avLst>
                    <a:gd name="adj" fmla="val 11236171"/>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rtl="0">
                  <a:buNone/>
                </a:pPr>
                <a:r>
                  <a:rPr lang="ja-JP" altLang="en-US" sz="3265" kern="10" spc="37" dirty="0">
                    <a:ln w="11430"/>
                    <a:solidFill>
                      <a:srgbClr val="275C9D"/>
                    </a:solidFill>
                    <a:latin typeface="HG創英角ﾎﾟｯﾌﾟ体"/>
                    <a:ea typeface="HG創英角ﾎﾟｯﾌﾟ体"/>
                  </a:rPr>
                  <a:t>管内農業最新情報</a:t>
                </a:r>
              </a:p>
            </p:txBody>
          </p:sp>
        </p:grpSp>
        <p:sp>
          <p:nvSpPr>
            <p:cNvPr id="58" name="Text Box 40"/>
            <p:cNvSpPr txBox="1">
              <a:spLocks noChangeArrowheads="1"/>
            </p:cNvSpPr>
            <p:nvPr/>
          </p:nvSpPr>
          <p:spPr bwMode="auto">
            <a:xfrm>
              <a:off x="4988500" y="815398"/>
              <a:ext cx="298252" cy="302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140" tIns="6478" rIns="54140" bIns="6478" numCol="1" anchor="t" anchorCtr="0" compatLnSpc="1">
              <a:prstTxWarp prst="textNoShape">
                <a:avLst/>
              </a:prstTxWarp>
            </a:bodyPr>
            <a:lstStyle/>
            <a:p>
              <a:pPr algn="ctr" defTabSz="666350" fontAlgn="base">
                <a:spcBef>
                  <a:spcPct val="0"/>
                </a:spcBef>
                <a:spcAft>
                  <a:spcPct val="0"/>
                </a:spcAft>
              </a:pPr>
              <a:r>
                <a:rPr lang="ja-JP" altLang="en-US" sz="3265" dirty="0">
                  <a:latin typeface="HGP創英角ﾎﾟｯﾌﾟ体" panose="040B0A00000000000000" pitchFamily="50" charset="-128"/>
                  <a:ea typeface="HGP創英角ﾎﾟｯﾌﾟ体" panose="040B0A00000000000000" pitchFamily="50" charset="-128"/>
                  <a:cs typeface="ＭＳ Ｐゴシック" pitchFamily="50" charset="-128"/>
                </a:rPr>
                <a:t>り</a:t>
              </a:r>
            </a:p>
          </p:txBody>
        </p:sp>
      </p:grpSp>
      <p:sp>
        <p:nvSpPr>
          <p:cNvPr id="18" name="テキスト ボックス 17"/>
          <p:cNvSpPr txBox="1"/>
          <p:nvPr/>
        </p:nvSpPr>
        <p:spPr>
          <a:xfrm>
            <a:off x="1162165" y="1565424"/>
            <a:ext cx="6037990" cy="280718"/>
          </a:xfrm>
          <a:prstGeom prst="rect">
            <a:avLst/>
          </a:prstGeom>
          <a:noFill/>
        </p:spPr>
        <p:txBody>
          <a:bodyPr wrap="square" rtlCol="0">
            <a:spAutoFit/>
          </a:bodyPr>
          <a:lstStyle/>
          <a:p>
            <a:pPr hangingPunct="0"/>
            <a:r>
              <a:rPr lang="ja-JP" altLang="ja-JP" sz="1224" dirty="0">
                <a:latin typeface="HGP創英角ﾎﾟｯﾌﾟ体" panose="040B0A00000000000000" pitchFamily="50" charset="-128"/>
                <a:ea typeface="HGP創英角ﾎﾟｯﾌﾟ体" panose="040B0A00000000000000" pitchFamily="50" charset="-128"/>
              </a:rPr>
              <a:t>（豊中市、池田市、吹田市、高槻市、茨木市、箕面市、摂津市、島本町、豊能町、能勢町）</a:t>
            </a:r>
          </a:p>
        </p:txBody>
      </p:sp>
      <p:sp>
        <p:nvSpPr>
          <p:cNvPr id="65" name="正方形/長方形 64"/>
          <p:cNvSpPr/>
          <p:nvPr/>
        </p:nvSpPr>
        <p:spPr>
          <a:xfrm>
            <a:off x="214545" y="8815362"/>
            <a:ext cx="7376892" cy="1967086"/>
          </a:xfrm>
          <a:prstGeom prst="rect">
            <a:avLst/>
          </a:prstGeom>
          <a:solidFill>
            <a:schemeClr val="bg1">
              <a:lumMod val="85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11"/>
          </a:p>
        </p:txBody>
      </p:sp>
      <p:sp>
        <p:nvSpPr>
          <p:cNvPr id="25" name="テキスト ボックス 24"/>
          <p:cNvSpPr txBox="1"/>
          <p:nvPr/>
        </p:nvSpPr>
        <p:spPr>
          <a:xfrm>
            <a:off x="319060" y="10065327"/>
            <a:ext cx="4216799" cy="645113"/>
          </a:xfrm>
          <a:prstGeom prst="rect">
            <a:avLst/>
          </a:prstGeom>
          <a:noFill/>
        </p:spPr>
        <p:txBody>
          <a:bodyPr wrap="square" rtlCol="0">
            <a:spAutoFit/>
          </a:bodyPr>
          <a:lstStyle/>
          <a:p>
            <a:pPr>
              <a:lnSpc>
                <a:spcPts val="1530"/>
              </a:lnSpc>
            </a:pPr>
            <a:r>
              <a:rPr lang="ja-JP" altLang="en-US" sz="1200" b="1" dirty="0">
                <a:latin typeface="+mn-ea"/>
              </a:rPr>
              <a:t>大阪府北部農と緑の総合事務所　農の普及課</a:t>
            </a:r>
          </a:p>
          <a:p>
            <a:pPr>
              <a:lnSpc>
                <a:spcPts val="1530"/>
              </a:lnSpc>
            </a:pPr>
            <a:r>
              <a:rPr lang="ja-JP" altLang="en-US" sz="1100" dirty="0">
                <a:latin typeface="+mn-ea"/>
              </a:rPr>
              <a:t>〒</a:t>
            </a:r>
            <a:r>
              <a:rPr lang="en-US" altLang="ja-JP" sz="1100" dirty="0">
                <a:latin typeface="+mn-ea"/>
              </a:rPr>
              <a:t>567-0034</a:t>
            </a:r>
            <a:r>
              <a:rPr lang="ja-JP" altLang="en-US" sz="1100" dirty="0">
                <a:latin typeface="+mn-ea"/>
              </a:rPr>
              <a:t>茨木市中穂積</a:t>
            </a:r>
            <a:r>
              <a:rPr lang="en-US" altLang="ja-JP" sz="1100" dirty="0">
                <a:latin typeface="+mn-ea"/>
              </a:rPr>
              <a:t>1-3-43 </a:t>
            </a:r>
            <a:r>
              <a:rPr lang="ja-JP" altLang="en-US" sz="1100" dirty="0">
                <a:latin typeface="+mn-ea"/>
              </a:rPr>
              <a:t>三島府民センタービル内</a:t>
            </a:r>
          </a:p>
          <a:p>
            <a:pPr>
              <a:lnSpc>
                <a:spcPts val="1530"/>
              </a:lnSpc>
            </a:pPr>
            <a:r>
              <a:rPr lang="en-US" altLang="ja-JP" sz="1100" dirty="0">
                <a:latin typeface="+mn-ea"/>
              </a:rPr>
              <a:t>TEL.072(627)1121(</a:t>
            </a:r>
            <a:r>
              <a:rPr lang="ja-JP" altLang="en-US" sz="1100" dirty="0">
                <a:latin typeface="+mn-ea"/>
              </a:rPr>
              <a:t>代</a:t>
            </a:r>
            <a:r>
              <a:rPr lang="en-US" altLang="ja-JP" sz="1100" dirty="0">
                <a:latin typeface="+mn-ea"/>
              </a:rPr>
              <a:t>) </a:t>
            </a:r>
            <a:r>
              <a:rPr lang="ja-JP" altLang="en-US" sz="1100" dirty="0">
                <a:latin typeface="+mn-ea"/>
              </a:rPr>
              <a:t>　</a:t>
            </a:r>
            <a:r>
              <a:rPr lang="en-US" altLang="ja-JP" sz="1100" dirty="0">
                <a:latin typeface="+mn-ea"/>
              </a:rPr>
              <a:t>FAX.072(623)4321</a:t>
            </a:r>
          </a:p>
        </p:txBody>
      </p:sp>
      <p:pic>
        <p:nvPicPr>
          <p:cNvPr id="67" name="図 66"/>
          <p:cNvPicPr/>
          <p:nvPr/>
        </p:nvPicPr>
        <p:blipFill>
          <a:blip r:embed="rId3" cstate="print">
            <a:extLst>
              <a:ext uri="{28A0092B-C50C-407E-A947-70E740481C1C}">
                <a14:useLocalDpi xmlns:a14="http://schemas.microsoft.com/office/drawing/2010/main" val="0"/>
              </a:ext>
            </a:extLst>
          </a:blip>
          <a:stretch>
            <a:fillRect/>
          </a:stretch>
        </p:blipFill>
        <p:spPr>
          <a:xfrm>
            <a:off x="5569989" y="8954865"/>
            <a:ext cx="634218" cy="634218"/>
          </a:xfrm>
          <a:prstGeom prst="rect">
            <a:avLst/>
          </a:prstGeom>
        </p:spPr>
      </p:pic>
      <p:pic>
        <p:nvPicPr>
          <p:cNvPr id="68" name="図 67"/>
          <p:cNvPicPr/>
          <p:nvPr/>
        </p:nvPicPr>
        <p:blipFill>
          <a:blip r:embed="rId4" cstate="print">
            <a:extLst>
              <a:ext uri="{28A0092B-C50C-407E-A947-70E740481C1C}">
                <a14:useLocalDpi xmlns:a14="http://schemas.microsoft.com/office/drawing/2010/main" val="0"/>
              </a:ext>
            </a:extLst>
          </a:blip>
          <a:stretch>
            <a:fillRect/>
          </a:stretch>
        </p:blipFill>
        <p:spPr>
          <a:xfrm>
            <a:off x="6271355" y="8954864"/>
            <a:ext cx="634218" cy="634218"/>
          </a:xfrm>
          <a:prstGeom prst="rect">
            <a:avLst/>
          </a:prstGeom>
        </p:spPr>
      </p:pic>
      <p:pic>
        <p:nvPicPr>
          <p:cNvPr id="69" name="図 68"/>
          <p:cNvPicPr/>
          <p:nvPr/>
        </p:nvPicPr>
        <p:blipFill>
          <a:blip r:embed="rId5" cstate="print">
            <a:extLst>
              <a:ext uri="{28A0092B-C50C-407E-A947-70E740481C1C}">
                <a14:useLocalDpi xmlns:a14="http://schemas.microsoft.com/office/drawing/2010/main" val="0"/>
              </a:ext>
            </a:extLst>
          </a:blip>
          <a:stretch>
            <a:fillRect/>
          </a:stretch>
        </p:blipFill>
        <p:spPr>
          <a:xfrm>
            <a:off x="6898915" y="8923501"/>
            <a:ext cx="692522" cy="692522"/>
          </a:xfrm>
          <a:prstGeom prst="rect">
            <a:avLst/>
          </a:prstGeom>
        </p:spPr>
      </p:pic>
      <p:sp>
        <p:nvSpPr>
          <p:cNvPr id="39" name="テキスト ボックス 38"/>
          <p:cNvSpPr txBox="1"/>
          <p:nvPr/>
        </p:nvSpPr>
        <p:spPr>
          <a:xfrm>
            <a:off x="5145922" y="9622769"/>
            <a:ext cx="2462646" cy="1015663"/>
          </a:xfrm>
          <a:prstGeom prst="rect">
            <a:avLst/>
          </a:prstGeom>
          <a:noFill/>
        </p:spPr>
        <p:txBody>
          <a:bodyPr wrap="square" rtlCol="0">
            <a:spAutoFit/>
          </a:bodyPr>
          <a:lstStyle/>
          <a:p>
            <a:pPr algn="just"/>
            <a:r>
              <a:rPr lang="ja-JP" altLang="en-US" sz="1000" dirty="0">
                <a:latin typeface="+mn-ea"/>
              </a:rPr>
              <a:t>国連では、</a:t>
            </a:r>
            <a:r>
              <a:rPr lang="en-US" altLang="ja-JP" sz="1000" dirty="0">
                <a:latin typeface="+mn-ea"/>
              </a:rPr>
              <a:t>2030</a:t>
            </a:r>
            <a:r>
              <a:rPr lang="ja-JP" altLang="en-US" sz="1000" dirty="0">
                <a:latin typeface="+mn-ea"/>
              </a:rPr>
              <a:t>年までの国際目標として「持続可能な開発目標（</a:t>
            </a:r>
            <a:r>
              <a:rPr lang="en-US" altLang="ja-JP" sz="1000" dirty="0">
                <a:latin typeface="+mn-ea"/>
              </a:rPr>
              <a:t>SDG</a:t>
            </a:r>
            <a:r>
              <a:rPr lang="ja-JP" altLang="en-US" sz="1000" dirty="0" err="1">
                <a:latin typeface="+mn-ea"/>
              </a:rPr>
              <a:t>ｓ</a:t>
            </a:r>
            <a:r>
              <a:rPr lang="ja-JP" altLang="en-US" sz="1000" dirty="0">
                <a:latin typeface="+mn-ea"/>
              </a:rPr>
              <a:t>）」が</a:t>
            </a:r>
            <a:r>
              <a:rPr lang="en-US" altLang="ja-JP" sz="1000" dirty="0">
                <a:latin typeface="+mn-ea"/>
              </a:rPr>
              <a:t>2015</a:t>
            </a:r>
            <a:r>
              <a:rPr lang="ja-JP" altLang="en-US" sz="1000" dirty="0">
                <a:latin typeface="+mn-ea"/>
              </a:rPr>
              <a:t>年に策定されました。</a:t>
            </a:r>
            <a:endParaRPr lang="en-US" altLang="ja-JP" sz="1000" dirty="0">
              <a:latin typeface="+mn-ea"/>
            </a:endParaRPr>
          </a:p>
          <a:p>
            <a:pPr algn="just"/>
            <a:r>
              <a:rPr lang="ja-JP" altLang="en-US" sz="1000" dirty="0">
                <a:latin typeface="+mn-ea"/>
              </a:rPr>
              <a:t>北部農と緑の総合事務所　農の普及課の活動は</a:t>
            </a:r>
            <a:r>
              <a:rPr lang="en-US" altLang="ja-JP" sz="1000" dirty="0">
                <a:latin typeface="+mn-ea"/>
              </a:rPr>
              <a:t>SDG</a:t>
            </a:r>
            <a:r>
              <a:rPr lang="ja-JP" altLang="en-US" sz="1000" dirty="0" err="1">
                <a:latin typeface="+mn-ea"/>
              </a:rPr>
              <a:t>ｓ</a:t>
            </a:r>
            <a:r>
              <a:rPr lang="ja-JP" altLang="en-US" sz="1000" dirty="0">
                <a:latin typeface="+mn-ea"/>
              </a:rPr>
              <a:t>に掲げる</a:t>
            </a:r>
            <a:r>
              <a:rPr lang="en-US" altLang="ja-JP" sz="1000" dirty="0">
                <a:latin typeface="+mn-ea"/>
              </a:rPr>
              <a:t>17</a:t>
            </a:r>
            <a:r>
              <a:rPr lang="ja-JP" altLang="en-US" sz="1000" dirty="0">
                <a:latin typeface="+mn-ea"/>
              </a:rPr>
              <a:t>のゴールのうち、上図のゴールの達成に寄与するものです。</a:t>
            </a:r>
          </a:p>
        </p:txBody>
      </p:sp>
      <p:pic>
        <p:nvPicPr>
          <p:cNvPr id="7" name="図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7387" y="9489263"/>
            <a:ext cx="565380" cy="565380"/>
          </a:xfrm>
          <a:prstGeom prst="rect">
            <a:avLst/>
          </a:prstGeom>
        </p:spPr>
      </p:pic>
      <p:sp>
        <p:nvSpPr>
          <p:cNvPr id="47" name="テキスト ボックス 46"/>
          <p:cNvSpPr txBox="1"/>
          <p:nvPr/>
        </p:nvSpPr>
        <p:spPr>
          <a:xfrm>
            <a:off x="870033" y="8968429"/>
            <a:ext cx="3593817" cy="291426"/>
          </a:xfrm>
          <a:prstGeom prst="rect">
            <a:avLst/>
          </a:prstGeom>
          <a:noFill/>
        </p:spPr>
        <p:txBody>
          <a:bodyPr wrap="square" rtlCol="0">
            <a:spAutoFit/>
          </a:bodyPr>
          <a:lstStyle/>
          <a:p>
            <a:pPr>
              <a:lnSpc>
                <a:spcPts val="1800"/>
              </a:lnSpc>
            </a:pPr>
            <a:r>
              <a:rPr lang="ja-JP" altLang="en-US" sz="1200" b="1" dirty="0">
                <a:latin typeface="+mn-ea"/>
              </a:rPr>
              <a:t>北部農と緑の総合事務所のホームページ更新中！</a:t>
            </a:r>
          </a:p>
        </p:txBody>
      </p:sp>
      <p:pic>
        <p:nvPicPr>
          <p:cNvPr id="4" name="図 3">
            <a:extLst>
              <a:ext uri="{FF2B5EF4-FFF2-40B4-BE49-F238E27FC236}">
                <a16:creationId xmlns:a16="http://schemas.microsoft.com/office/drawing/2014/main" id="{53371660-AFA6-45B6-9DEC-DE771A4D67A9}"/>
              </a:ext>
            </a:extLst>
          </p:cNvPr>
          <p:cNvPicPr>
            <a:picLocks noChangeAspect="1"/>
          </p:cNvPicPr>
          <p:nvPr/>
        </p:nvPicPr>
        <p:blipFill>
          <a:blip r:embed="rId7"/>
          <a:stretch>
            <a:fillRect/>
          </a:stretch>
        </p:blipFill>
        <p:spPr>
          <a:xfrm>
            <a:off x="760559" y="9417255"/>
            <a:ext cx="2412000" cy="696465"/>
          </a:xfrm>
          <a:prstGeom prst="rect">
            <a:avLst/>
          </a:prstGeom>
        </p:spPr>
      </p:pic>
      <p:sp>
        <p:nvSpPr>
          <p:cNvPr id="30" name="吹き出し: 四角形 29">
            <a:extLst>
              <a:ext uri="{FF2B5EF4-FFF2-40B4-BE49-F238E27FC236}">
                <a16:creationId xmlns:a16="http://schemas.microsoft.com/office/drawing/2014/main" id="{495B9EED-0C42-4749-A919-E64993D22BB0}"/>
              </a:ext>
            </a:extLst>
          </p:cNvPr>
          <p:cNvSpPr/>
          <p:nvPr/>
        </p:nvSpPr>
        <p:spPr>
          <a:xfrm>
            <a:off x="3189690" y="9345247"/>
            <a:ext cx="1811848" cy="667734"/>
          </a:xfrm>
          <a:prstGeom prst="wedgeRectCallout">
            <a:avLst>
              <a:gd name="adj1" fmla="val -59360"/>
              <a:gd name="adj2" fmla="val -5720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071" b="1" dirty="0">
                <a:latin typeface="AR P丸ゴシック体M"/>
              </a:rPr>
              <a:t>「北部普及だより」は、</a:t>
            </a:r>
          </a:p>
          <a:p>
            <a:r>
              <a:rPr lang="ja-JP" altLang="en-US" sz="1071" b="1" dirty="0">
                <a:latin typeface="AR P丸ゴシック体M"/>
              </a:rPr>
              <a:t>こちらのホームページからも</a:t>
            </a:r>
          </a:p>
          <a:p>
            <a:r>
              <a:rPr lang="ja-JP" altLang="en-US" sz="1071" b="1" dirty="0">
                <a:latin typeface="AR P丸ゴシック体M"/>
              </a:rPr>
              <a:t>ご覧いただけます</a:t>
            </a:r>
          </a:p>
        </p:txBody>
      </p:sp>
      <p:sp>
        <p:nvSpPr>
          <p:cNvPr id="20" name="テキスト ボックス 19">
            <a:extLst>
              <a:ext uri="{FF2B5EF4-FFF2-40B4-BE49-F238E27FC236}">
                <a16:creationId xmlns:a16="http://schemas.microsoft.com/office/drawing/2014/main" id="{53773C5E-7AC6-475F-AD98-D1822848A3B7}"/>
              </a:ext>
            </a:extLst>
          </p:cNvPr>
          <p:cNvSpPr txBox="1"/>
          <p:nvPr/>
        </p:nvSpPr>
        <p:spPr>
          <a:xfrm>
            <a:off x="823903" y="9633279"/>
            <a:ext cx="2067716" cy="276999"/>
          </a:xfrm>
          <a:prstGeom prst="rect">
            <a:avLst/>
          </a:prstGeom>
          <a:noFill/>
        </p:spPr>
        <p:txBody>
          <a:bodyPr wrap="square" rtlCol="0">
            <a:spAutoFit/>
          </a:bodyPr>
          <a:lstStyle/>
          <a:p>
            <a:r>
              <a:rPr lang="ja-JP" altLang="en-US" sz="1200" b="1" dirty="0">
                <a:latin typeface="+mj-ea"/>
                <a:ea typeface="+mj-ea"/>
              </a:rPr>
              <a:t>大阪府  北部普及だより</a:t>
            </a:r>
          </a:p>
        </p:txBody>
      </p:sp>
      <p:pic>
        <p:nvPicPr>
          <p:cNvPr id="34" name="図 33" descr="アイコン&#10;&#10;自動的に生成された説明">
            <a:extLst>
              <a:ext uri="{FF2B5EF4-FFF2-40B4-BE49-F238E27FC236}">
                <a16:creationId xmlns:a16="http://schemas.microsoft.com/office/drawing/2014/main" id="{FDC76C79-3AD1-4654-ABE7-EFA470A7709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7387" y="8827930"/>
            <a:ext cx="648000" cy="648000"/>
          </a:xfrm>
          <a:prstGeom prst="rect">
            <a:avLst/>
          </a:prstGeom>
        </p:spPr>
      </p:pic>
      <p:pic>
        <p:nvPicPr>
          <p:cNvPr id="19" name="図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9395" y="340418"/>
            <a:ext cx="1296000" cy="432918"/>
          </a:xfrm>
          <a:prstGeom prst="rect">
            <a:avLst/>
          </a:prstGeom>
        </p:spPr>
      </p:pic>
      <p:pic>
        <p:nvPicPr>
          <p:cNvPr id="52" name="Picture 2" descr="栗のイラスト（フルーツ）">
            <a:extLst>
              <a:ext uri="{FF2B5EF4-FFF2-40B4-BE49-F238E27FC236}">
                <a16:creationId xmlns:a16="http://schemas.microsoft.com/office/drawing/2014/main" id="{01859F05-96E3-4F17-BE11-F42CDED34ED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71057" y="648438"/>
            <a:ext cx="834730" cy="880982"/>
          </a:xfrm>
          <a:prstGeom prst="rect">
            <a:avLst/>
          </a:prstGeom>
          <a:noFill/>
          <a:extLst>
            <a:ext uri="{909E8E84-426E-40DD-AFC4-6F175D3DCCD1}">
              <a14:hiddenFill xmlns:a14="http://schemas.microsoft.com/office/drawing/2010/main">
                <a:solidFill>
                  <a:srgbClr val="FFFFFF"/>
                </a:solidFill>
              </a14:hiddenFill>
            </a:ext>
          </a:extLst>
        </p:spPr>
      </p:pic>
      <p:pic>
        <p:nvPicPr>
          <p:cNvPr id="53" name="図 52">
            <a:extLst>
              <a:ext uri="{FF2B5EF4-FFF2-40B4-BE49-F238E27FC236}">
                <a16:creationId xmlns:a16="http://schemas.microsoft.com/office/drawing/2014/main" id="{14F81938-E216-40E5-9907-6E335CD11DD1}"/>
              </a:ext>
            </a:extLst>
          </p:cNvPr>
          <p:cNvPicPr>
            <a:picLocks noChangeAspect="1"/>
          </p:cNvPicPr>
          <p:nvPr/>
        </p:nvPicPr>
        <p:blipFill>
          <a:blip r:embed="rId11"/>
          <a:stretch>
            <a:fillRect/>
          </a:stretch>
        </p:blipFill>
        <p:spPr>
          <a:xfrm>
            <a:off x="5625476" y="718510"/>
            <a:ext cx="901033" cy="807968"/>
          </a:xfrm>
          <a:prstGeom prst="rect">
            <a:avLst/>
          </a:prstGeom>
        </p:spPr>
      </p:pic>
      <p:sp>
        <p:nvSpPr>
          <p:cNvPr id="6" name="角丸四角形 56">
            <a:extLst>
              <a:ext uri="{FF2B5EF4-FFF2-40B4-BE49-F238E27FC236}">
                <a16:creationId xmlns:a16="http://schemas.microsoft.com/office/drawing/2014/main" id="{60978E20-7245-CAD8-552A-4DCBE89E4C9F}"/>
              </a:ext>
            </a:extLst>
          </p:cNvPr>
          <p:cNvSpPr/>
          <p:nvPr/>
        </p:nvSpPr>
        <p:spPr>
          <a:xfrm>
            <a:off x="215394" y="1997471"/>
            <a:ext cx="7359421" cy="703575"/>
          </a:xfrm>
          <a:prstGeom prst="roundRect">
            <a:avLst/>
          </a:prstGeom>
          <a:solidFill>
            <a:schemeClr val="accent5">
              <a:lumMod val="40000"/>
              <a:lumOff val="60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11"/>
          </a:p>
        </p:txBody>
      </p:sp>
      <p:sp>
        <p:nvSpPr>
          <p:cNvPr id="15" name="テキスト ボックス 14">
            <a:extLst>
              <a:ext uri="{FF2B5EF4-FFF2-40B4-BE49-F238E27FC236}">
                <a16:creationId xmlns:a16="http://schemas.microsoft.com/office/drawing/2014/main" id="{A6E8BC63-B1B2-3970-FEB8-BCFBE70B46FD}"/>
              </a:ext>
            </a:extLst>
          </p:cNvPr>
          <p:cNvSpPr txBox="1"/>
          <p:nvPr/>
        </p:nvSpPr>
        <p:spPr>
          <a:xfrm>
            <a:off x="529772" y="1948111"/>
            <a:ext cx="6716029" cy="769441"/>
          </a:xfrm>
          <a:prstGeom prst="rect">
            <a:avLst/>
          </a:prstGeom>
          <a:noFill/>
        </p:spPr>
        <p:txBody>
          <a:bodyPr wrap="square" rtlCol="0">
            <a:spAutoFit/>
          </a:bodyPr>
          <a:lstStyle/>
          <a:p>
            <a:pPr algn="ctr" hangingPunct="0"/>
            <a:r>
              <a:rPr lang="ja-JP" altLang="en-US" sz="2400" b="1" dirty="0">
                <a:latin typeface="+mj-ea"/>
                <a:cs typeface="ＭＳ 明朝" panose="02020609040205080304" pitchFamily="17" charset="-128"/>
              </a:rPr>
              <a:t>「北摂いちご生産者の会」 研修会を開催　</a:t>
            </a:r>
            <a:endParaRPr lang="en-US" altLang="ja-JP" sz="2400" b="1" dirty="0">
              <a:latin typeface="+mj-ea"/>
              <a:cs typeface="ＭＳ 明朝" panose="02020609040205080304" pitchFamily="17" charset="-128"/>
            </a:endParaRPr>
          </a:p>
          <a:p>
            <a:pPr algn="ctr" hangingPunct="0"/>
            <a:r>
              <a:rPr lang="ja-JP" altLang="en-US" sz="2000" b="1" dirty="0">
                <a:latin typeface="+mj-ea"/>
                <a:cs typeface="ＭＳ 明朝" panose="02020609040205080304" pitchFamily="17" charset="-128"/>
              </a:rPr>
              <a:t>～モニタリングデータを活用した栽培管理と炭疽病対策～</a:t>
            </a:r>
            <a:endParaRPr lang="en-US" altLang="ja-JP" sz="2000" b="1" dirty="0">
              <a:latin typeface="+mj-ea"/>
              <a:ea typeface="+mj-ea"/>
              <a:cs typeface="ＭＳ 明朝" panose="02020609040205080304" pitchFamily="17" charset="-128"/>
            </a:endParaRPr>
          </a:p>
        </p:txBody>
      </p:sp>
      <p:pic>
        <p:nvPicPr>
          <p:cNvPr id="24" name="Picture 2" descr="フルーツのマーク（イチゴ）">
            <a:extLst>
              <a:ext uri="{FF2B5EF4-FFF2-40B4-BE49-F238E27FC236}">
                <a16:creationId xmlns:a16="http://schemas.microsoft.com/office/drawing/2014/main" id="{5CBE1582-B53B-1BE0-7E92-1613E364E4C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117039">
            <a:off x="7014693" y="2105128"/>
            <a:ext cx="491356" cy="53408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フルーツのマーク（イチゴ）">
            <a:extLst>
              <a:ext uri="{FF2B5EF4-FFF2-40B4-BE49-F238E27FC236}">
                <a16:creationId xmlns:a16="http://schemas.microsoft.com/office/drawing/2014/main" id="{D356C1E6-407E-583A-E681-ACE74EAF264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9314580">
            <a:off x="258365" y="2076362"/>
            <a:ext cx="491356" cy="534083"/>
          </a:xfrm>
          <a:prstGeom prst="rect">
            <a:avLst/>
          </a:prstGeom>
          <a:noFill/>
          <a:extLst>
            <a:ext uri="{909E8E84-426E-40DD-AFC4-6F175D3DCCD1}">
              <a14:hiddenFill xmlns:a14="http://schemas.microsoft.com/office/drawing/2010/main">
                <a:solidFill>
                  <a:srgbClr val="FFFFFF"/>
                </a:solidFill>
              </a14:hiddenFill>
            </a:ext>
          </a:extLst>
        </p:spPr>
      </p:pic>
      <p:sp>
        <p:nvSpPr>
          <p:cNvPr id="29" name="テキスト ボックス 28">
            <a:extLst>
              <a:ext uri="{FF2B5EF4-FFF2-40B4-BE49-F238E27FC236}">
                <a16:creationId xmlns:a16="http://schemas.microsoft.com/office/drawing/2014/main" id="{AC307683-888C-6F32-EAA8-0443BD4DAA59}"/>
              </a:ext>
            </a:extLst>
          </p:cNvPr>
          <p:cNvSpPr txBox="1"/>
          <p:nvPr/>
        </p:nvSpPr>
        <p:spPr>
          <a:xfrm>
            <a:off x="199910" y="2717552"/>
            <a:ext cx="7359421" cy="1034257"/>
          </a:xfrm>
          <a:prstGeom prst="rect">
            <a:avLst/>
          </a:prstGeom>
          <a:noFill/>
        </p:spPr>
        <p:txBody>
          <a:bodyPr wrap="square" rtlCol="0">
            <a:spAutoFit/>
          </a:bodyPr>
          <a:lstStyle/>
          <a:p>
            <a:pPr algn="just"/>
            <a:r>
              <a:rPr lang="ja-JP" altLang="en-US" sz="1224" dirty="0">
                <a:latin typeface="HG丸ｺﾞｼｯｸM-PRO" panose="020F0600000000000000" pitchFamily="50" charset="-128"/>
                <a:ea typeface="HG丸ｺﾞｼｯｸM-PRO" panose="020F0600000000000000" pitchFamily="50" charset="-128"/>
              </a:rPr>
              <a:t>　令和</a:t>
            </a:r>
            <a:r>
              <a:rPr lang="en-US" altLang="ja-JP" sz="1224" dirty="0">
                <a:latin typeface="HG丸ｺﾞｼｯｸM-PRO" panose="020F0600000000000000" pitchFamily="50" charset="-128"/>
                <a:ea typeface="HG丸ｺﾞｼｯｸM-PRO" panose="020F0600000000000000" pitchFamily="50" charset="-128"/>
              </a:rPr>
              <a:t>8</a:t>
            </a:r>
            <a:r>
              <a:rPr lang="ja-JP" altLang="en-US" sz="1224" dirty="0">
                <a:latin typeface="HG丸ｺﾞｼｯｸM-PRO" panose="020F0600000000000000" pitchFamily="50" charset="-128"/>
                <a:ea typeface="HG丸ｺﾞｼｯｸM-PRO" panose="020F0600000000000000" pitchFamily="50" charset="-128"/>
              </a:rPr>
              <a:t>年</a:t>
            </a:r>
            <a:r>
              <a:rPr lang="en-US" altLang="ja-JP" sz="1224" dirty="0">
                <a:latin typeface="HG丸ｺﾞｼｯｸM-PRO" panose="020F0600000000000000" pitchFamily="50" charset="-128"/>
                <a:ea typeface="HG丸ｺﾞｼｯｸM-PRO" panose="020F0600000000000000" pitchFamily="50" charset="-128"/>
              </a:rPr>
              <a:t>7</a:t>
            </a:r>
            <a:r>
              <a:rPr lang="ja-JP" altLang="en-US" sz="1224" dirty="0">
                <a:latin typeface="HG丸ｺﾞｼｯｸM-PRO" panose="020F0600000000000000" pitchFamily="50" charset="-128"/>
                <a:ea typeface="HG丸ｺﾞｼｯｸM-PRO" panose="020F0600000000000000" pitchFamily="50" charset="-128"/>
              </a:rPr>
              <a:t>月</a:t>
            </a:r>
            <a:r>
              <a:rPr lang="en-US" altLang="ja-JP" sz="1224" dirty="0">
                <a:latin typeface="HG丸ｺﾞｼｯｸM-PRO" panose="020F0600000000000000" pitchFamily="50" charset="-128"/>
                <a:ea typeface="HG丸ｺﾞｼｯｸM-PRO" panose="020F0600000000000000" pitchFamily="50" charset="-128"/>
              </a:rPr>
              <a:t>30</a:t>
            </a:r>
            <a:r>
              <a:rPr lang="ja-JP" altLang="en-US" sz="1224" dirty="0">
                <a:latin typeface="HG丸ｺﾞｼｯｸM-PRO" panose="020F0600000000000000" pitchFamily="50" charset="-128"/>
                <a:ea typeface="HG丸ｺﾞｼｯｸM-PRO" panose="020F0600000000000000" pitchFamily="50" charset="-128"/>
              </a:rPr>
              <a:t>日、三島府民センターにて「北摂いちご生産者の会」の研修会を開催しました。</a:t>
            </a:r>
            <a:endParaRPr lang="en-US" altLang="ja-JP" sz="1224" dirty="0">
              <a:latin typeface="HG丸ｺﾞｼｯｸM-PRO" panose="020F0600000000000000" pitchFamily="50" charset="-128"/>
              <a:ea typeface="HG丸ｺﾞｼｯｸM-PRO" panose="020F0600000000000000" pitchFamily="50" charset="-128"/>
            </a:endParaRPr>
          </a:p>
          <a:p>
            <a:pPr algn="just"/>
            <a:r>
              <a:rPr lang="ja-JP" altLang="en-US" sz="1224" dirty="0">
                <a:latin typeface="HG丸ｺﾞｼｯｸM-PRO" panose="020F0600000000000000" pitchFamily="50" charset="-128"/>
                <a:ea typeface="HG丸ｺﾞｼｯｸM-PRO" panose="020F0600000000000000" pitchFamily="50" charset="-128"/>
              </a:rPr>
              <a:t>　北摂地域でいちご栽培に取り組む生産者が参加し、病害虫防除の最新技術や次作に向けた課題について、活発な意見交換が行われました。「北摂いちご生産者の会」は、令和</a:t>
            </a:r>
            <a:r>
              <a:rPr lang="en-US" altLang="ja-JP" sz="1224" dirty="0">
                <a:latin typeface="HG丸ｺﾞｼｯｸM-PRO" panose="020F0600000000000000" pitchFamily="50" charset="-128"/>
                <a:ea typeface="HG丸ｺﾞｼｯｸM-PRO" panose="020F0600000000000000" pitchFamily="50" charset="-128"/>
              </a:rPr>
              <a:t>3</a:t>
            </a:r>
            <a:r>
              <a:rPr lang="ja-JP" altLang="en-US" sz="1224" dirty="0">
                <a:latin typeface="HG丸ｺﾞｼｯｸM-PRO" panose="020F0600000000000000" pitchFamily="50" charset="-128"/>
                <a:ea typeface="HG丸ｺﾞｼｯｸM-PRO" panose="020F0600000000000000" pitchFamily="50" charset="-128"/>
              </a:rPr>
              <a:t>年に大阪府北部地域でハウス栽培を行ういちご生産者が集まり設立されました。技術交流や情報共有を通じて、栽培技術の向上や安定した品質と収量の確保をめざして活動しています。</a:t>
            </a:r>
            <a:endParaRPr lang="en-US" altLang="ja-JP" sz="1224" dirty="0">
              <a:latin typeface="HG丸ｺﾞｼｯｸM-PRO" panose="020F0600000000000000" pitchFamily="50" charset="-128"/>
              <a:ea typeface="HG丸ｺﾞｼｯｸM-PRO" panose="020F0600000000000000" pitchFamily="50" charset="-128"/>
            </a:endParaRPr>
          </a:p>
        </p:txBody>
      </p:sp>
      <p:sp>
        <p:nvSpPr>
          <p:cNvPr id="32" name="テキスト ボックス 31">
            <a:extLst>
              <a:ext uri="{FF2B5EF4-FFF2-40B4-BE49-F238E27FC236}">
                <a16:creationId xmlns:a16="http://schemas.microsoft.com/office/drawing/2014/main" id="{E31DEB2D-A83A-0156-F9C4-3B4E3086BB94}"/>
              </a:ext>
            </a:extLst>
          </p:cNvPr>
          <p:cNvSpPr txBox="1"/>
          <p:nvPr/>
        </p:nvSpPr>
        <p:spPr>
          <a:xfrm>
            <a:off x="212756" y="6269526"/>
            <a:ext cx="7359421" cy="2369880"/>
          </a:xfrm>
          <a:prstGeom prst="rect">
            <a:avLst/>
          </a:prstGeom>
          <a:noFill/>
        </p:spPr>
        <p:txBody>
          <a:bodyPr wrap="square" rtlCol="0">
            <a:spAutoFit/>
          </a:bodyPr>
          <a:lstStyle/>
          <a:p>
            <a:pPr lvl="0" algn="just">
              <a:defRPr/>
            </a:pPr>
            <a:r>
              <a:rPr lang="ja-JP" altLang="en-US" sz="1200" b="1" dirty="0">
                <a:solidFill>
                  <a:prstClr val="black"/>
                </a:solidFill>
                <a:latin typeface="HG丸ｺﾞｼｯｸM-PRO" panose="020F0600000000000000" pitchFamily="50" charset="-128"/>
                <a:ea typeface="HG丸ｺﾞｼｯｸM-PRO" panose="020F0600000000000000" pitchFamily="50" charset="-128"/>
              </a:rPr>
              <a:t>講義</a:t>
            </a:r>
            <a:r>
              <a:rPr lang="en-US" altLang="ja-JP" sz="1200" b="1" dirty="0">
                <a:solidFill>
                  <a:prstClr val="black"/>
                </a:solidFill>
                <a:latin typeface="HG丸ｺﾞｼｯｸM-PRO" panose="020F0600000000000000" pitchFamily="50" charset="-128"/>
                <a:ea typeface="HG丸ｺﾞｼｯｸM-PRO" panose="020F0600000000000000" pitchFamily="50" charset="-128"/>
              </a:rPr>
              <a:t>2</a:t>
            </a:r>
            <a:r>
              <a:rPr lang="ja-JP" altLang="en-US" sz="1200" b="1" dirty="0">
                <a:solidFill>
                  <a:prstClr val="black"/>
                </a:solidFill>
                <a:latin typeface="HG丸ｺﾞｼｯｸM-PRO" panose="020F0600000000000000" pitchFamily="50" charset="-128"/>
                <a:ea typeface="HG丸ｺﾞｼｯｸM-PRO" panose="020F0600000000000000" pitchFamily="50" charset="-128"/>
              </a:rPr>
              <a:t>「炭疽病対策について」</a:t>
            </a:r>
            <a:endParaRPr lang="en-US" altLang="ja-JP" sz="1200" b="1" dirty="0">
              <a:solidFill>
                <a:prstClr val="black"/>
              </a:solidFill>
              <a:latin typeface="HG丸ｺﾞｼｯｸM-PRO" panose="020F0600000000000000" pitchFamily="50" charset="-128"/>
              <a:ea typeface="HG丸ｺﾞｼｯｸM-PRO" panose="020F0600000000000000" pitchFamily="50" charset="-128"/>
            </a:endParaRPr>
          </a:p>
          <a:p>
            <a:pPr algn="just"/>
            <a:r>
              <a:rPr lang="ja-JP" altLang="en-US" sz="1200" dirty="0">
                <a:latin typeface="HG丸ｺﾞｼｯｸM-PRO" panose="020F0600000000000000" pitchFamily="50" charset="-128"/>
                <a:ea typeface="HG丸ｺﾞｼｯｸM-PRO" panose="020F0600000000000000" pitchFamily="50" charset="-128"/>
              </a:rPr>
              <a:t>　炭疽病はいちごの主要病害であり、高温多湿条件となる育苗期に発生が多く、発病するとランナーや葉などに黒っぽい斑点症状が出たり、株全体が萎れたりします。出席した生産者の中にも炭疽病に悩んでいる方が多く、予防方法や発生した場合の対策など熱心に講義を聴いていました。</a:t>
            </a:r>
          </a:p>
          <a:p>
            <a:pPr algn="just"/>
            <a:endParaRPr lang="en-US" altLang="ja-JP" sz="1400" b="1" dirty="0">
              <a:latin typeface="HG丸ｺﾞｼｯｸM-PRO" panose="020F0600000000000000" pitchFamily="50" charset="-128"/>
              <a:ea typeface="HG丸ｺﾞｼｯｸM-PRO" panose="020F0600000000000000" pitchFamily="50" charset="-128"/>
            </a:endParaRPr>
          </a:p>
          <a:p>
            <a:pPr algn="just"/>
            <a:r>
              <a:rPr lang="ja-JP" altLang="en-US" sz="1400" b="1" dirty="0">
                <a:latin typeface="HG丸ｺﾞｼｯｸM-PRO" panose="020F0600000000000000" pitchFamily="50" charset="-128"/>
                <a:ea typeface="HG丸ｺﾞｼｯｸM-PRO" panose="020F0600000000000000" pitchFamily="50" charset="-128"/>
              </a:rPr>
              <a:t>〇生産者同士の情報交換会</a:t>
            </a:r>
            <a:endParaRPr lang="en-US" altLang="ja-JP" sz="1400" b="1" dirty="0">
              <a:latin typeface="HG丸ｺﾞｼｯｸM-PRO" panose="020F0600000000000000" pitchFamily="50" charset="-128"/>
              <a:ea typeface="HG丸ｺﾞｼｯｸM-PRO" panose="020F0600000000000000" pitchFamily="50" charset="-128"/>
            </a:endParaRPr>
          </a:p>
          <a:p>
            <a:pPr algn="just"/>
            <a:r>
              <a:rPr lang="ja-JP" altLang="en-US" sz="1200" dirty="0">
                <a:latin typeface="HG丸ｺﾞｼｯｸM-PRO" panose="020F0600000000000000" pitchFamily="50" charset="-128"/>
                <a:ea typeface="HG丸ｺﾞｼｯｸM-PRO" panose="020F0600000000000000" pitchFamily="50" charset="-128"/>
              </a:rPr>
              <a:t>　研修会の後半には、生産者同士による情報交換の時間を設け、いちご栽培の課題や悩んでいることを共有しました。育苗や定植の際の暑さ対策、炭疽病やうどんこ病等の対策などについて、活発な情報交換が行われました。</a:t>
            </a:r>
            <a:endParaRPr lang="en-US" altLang="ja-JP" sz="1200" dirty="0">
              <a:latin typeface="HG丸ｺﾞｼｯｸM-PRO" panose="020F0600000000000000" pitchFamily="50" charset="-128"/>
              <a:ea typeface="HG丸ｺﾞｼｯｸM-PRO" panose="020F0600000000000000" pitchFamily="50" charset="-128"/>
            </a:endParaRPr>
          </a:p>
          <a:p>
            <a:pPr algn="just"/>
            <a:endParaRPr lang="en-US" altLang="ja-JP" sz="1200" dirty="0">
              <a:latin typeface="HG丸ｺﾞｼｯｸM-PRO" panose="020F0600000000000000" pitchFamily="50" charset="-128"/>
              <a:ea typeface="HG丸ｺﾞｼｯｸM-PRO" panose="020F0600000000000000" pitchFamily="50" charset="-128"/>
            </a:endParaRPr>
          </a:p>
          <a:p>
            <a:pPr algn="just"/>
            <a:r>
              <a:rPr lang="ja-JP" altLang="en-US" sz="1200" dirty="0">
                <a:latin typeface="HG丸ｺﾞｼｯｸM-PRO" panose="020F0600000000000000" pitchFamily="50" charset="-128"/>
                <a:ea typeface="HG丸ｺﾞｼｯｸM-PRO" panose="020F0600000000000000" pitchFamily="50" charset="-128"/>
              </a:rPr>
              <a:t>　本研修会を通じて、地域全体での技術力向上に向けた情報共有が図られ、今後のいちご栽培に向けた意欲と展望が感じられる有意義な場となりました。</a:t>
            </a:r>
          </a:p>
        </p:txBody>
      </p:sp>
      <p:sp>
        <p:nvSpPr>
          <p:cNvPr id="35" name="テキスト ボックス 34">
            <a:extLst>
              <a:ext uri="{FF2B5EF4-FFF2-40B4-BE49-F238E27FC236}">
                <a16:creationId xmlns:a16="http://schemas.microsoft.com/office/drawing/2014/main" id="{03B52C55-2BBE-7BA6-8837-A8E47901649E}"/>
              </a:ext>
            </a:extLst>
          </p:cNvPr>
          <p:cNvSpPr txBox="1"/>
          <p:nvPr/>
        </p:nvSpPr>
        <p:spPr>
          <a:xfrm>
            <a:off x="5329009" y="6028972"/>
            <a:ext cx="1116177" cy="276999"/>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▲講義の様子</a:t>
            </a:r>
          </a:p>
        </p:txBody>
      </p:sp>
      <p:sp>
        <p:nvSpPr>
          <p:cNvPr id="38" name="テキスト ボックス 37">
            <a:extLst>
              <a:ext uri="{FF2B5EF4-FFF2-40B4-BE49-F238E27FC236}">
                <a16:creationId xmlns:a16="http://schemas.microsoft.com/office/drawing/2014/main" id="{8375A655-3005-FD4D-E4B5-92E416EC6578}"/>
              </a:ext>
            </a:extLst>
          </p:cNvPr>
          <p:cNvSpPr txBox="1"/>
          <p:nvPr/>
        </p:nvSpPr>
        <p:spPr>
          <a:xfrm>
            <a:off x="222912" y="3807875"/>
            <a:ext cx="3919130" cy="2357697"/>
          </a:xfrm>
          <a:prstGeom prst="rect">
            <a:avLst/>
          </a:prstGeom>
          <a:noFill/>
        </p:spPr>
        <p:txBody>
          <a:bodyPr wrap="square" rtlCol="0">
            <a:spAutoFit/>
          </a:bodyPr>
          <a:lstStyle/>
          <a:p>
            <a:pPr algn="just"/>
            <a:r>
              <a:rPr lang="ja-JP" altLang="en-US" sz="1400" b="1" dirty="0">
                <a:latin typeface="HG丸ｺﾞｼｯｸM-PRO" panose="020F0600000000000000" pitchFamily="50" charset="-128"/>
                <a:ea typeface="HG丸ｺﾞｼｯｸM-PRO" panose="020F0600000000000000" pitchFamily="50" charset="-128"/>
              </a:rPr>
              <a:t>〇講義</a:t>
            </a:r>
            <a:endParaRPr lang="en-US" altLang="ja-JP" sz="1400" b="1" dirty="0">
              <a:latin typeface="HG丸ｺﾞｼｯｸM-PRO" panose="020F0600000000000000" pitchFamily="50" charset="-128"/>
              <a:ea typeface="HG丸ｺﾞｼｯｸM-PRO" panose="020F0600000000000000" pitchFamily="50" charset="-128"/>
            </a:endParaRPr>
          </a:p>
          <a:p>
            <a:pPr algn="just"/>
            <a:r>
              <a:rPr lang="ja-JP" altLang="en-US" sz="1200" dirty="0">
                <a:latin typeface="HG丸ｺﾞｼｯｸM-PRO" panose="020F0600000000000000" pitchFamily="50" charset="-128"/>
                <a:ea typeface="HG丸ｺﾞｼｯｸM-PRO" panose="020F0600000000000000" pitchFamily="50" charset="-128"/>
              </a:rPr>
              <a:t>　</a:t>
            </a:r>
            <a:r>
              <a:rPr lang="en-US" altLang="ja-JP" sz="1200" dirty="0">
                <a:latin typeface="HG丸ｺﾞｼｯｸM-PRO" panose="020F0600000000000000" pitchFamily="50" charset="-128"/>
                <a:ea typeface="HG丸ｺﾞｼｯｸM-PRO" panose="020F0600000000000000" pitchFamily="50" charset="-128"/>
              </a:rPr>
              <a:t>(</a:t>
            </a:r>
            <a:r>
              <a:rPr lang="ja-JP" altLang="en-US" sz="1200" dirty="0">
                <a:latin typeface="HG丸ｺﾞｼｯｸM-PRO" panose="020F0600000000000000" pitchFamily="50" charset="-128"/>
                <a:ea typeface="HG丸ｺﾞｼｯｸM-PRO" panose="020F0600000000000000" pitchFamily="50" charset="-128"/>
              </a:rPr>
              <a:t>地独</a:t>
            </a:r>
            <a:r>
              <a:rPr lang="en-US" altLang="ja-JP" sz="1200" dirty="0">
                <a:latin typeface="HG丸ｺﾞｼｯｸM-PRO" panose="020F0600000000000000" pitchFamily="50" charset="-128"/>
                <a:ea typeface="HG丸ｺﾞｼｯｸM-PRO" panose="020F0600000000000000" pitchFamily="50" charset="-128"/>
              </a:rPr>
              <a:t>)</a:t>
            </a:r>
            <a:r>
              <a:rPr lang="ja-JP" altLang="en-US" sz="1200" dirty="0">
                <a:latin typeface="HG丸ｺﾞｼｯｸM-PRO" panose="020F0600000000000000" pitchFamily="50" charset="-128"/>
                <a:ea typeface="HG丸ｺﾞｼｯｸM-PRO" panose="020F0600000000000000" pitchFamily="50" charset="-128"/>
              </a:rPr>
              <a:t>大阪府立環境農林水産総合研究所（以下、研究所）より研究員を招き、「環境モニタリングデータを活用したいちごの栽培管理」と「炭疽病対策」についての講義を行いました。</a:t>
            </a:r>
            <a:endParaRPr lang="en-US" altLang="ja-JP" sz="1200" dirty="0">
              <a:latin typeface="HG丸ｺﾞｼｯｸM-PRO" panose="020F0600000000000000" pitchFamily="50" charset="-128"/>
              <a:ea typeface="HG丸ｺﾞｼｯｸM-PRO" panose="020F0600000000000000" pitchFamily="50" charset="-128"/>
            </a:endParaRPr>
          </a:p>
          <a:p>
            <a:pPr algn="just"/>
            <a:endParaRPr lang="en-US" altLang="ja-JP" sz="1224" dirty="0">
              <a:latin typeface="HG丸ｺﾞｼｯｸM-PRO" panose="020F0600000000000000" pitchFamily="50" charset="-128"/>
              <a:ea typeface="HG丸ｺﾞｼｯｸM-PRO" panose="020F0600000000000000" pitchFamily="50" charset="-128"/>
            </a:endParaRPr>
          </a:p>
          <a:p>
            <a:pPr algn="just"/>
            <a:r>
              <a:rPr lang="ja-JP" altLang="en-US" sz="1200" b="1" dirty="0">
                <a:latin typeface="HG丸ｺﾞｼｯｸM-PRO" panose="020F0600000000000000" pitchFamily="50" charset="-128"/>
                <a:ea typeface="HG丸ｺﾞｼｯｸM-PRO" panose="020F0600000000000000" pitchFamily="50" charset="-128"/>
              </a:rPr>
              <a:t>講義</a:t>
            </a:r>
            <a:r>
              <a:rPr lang="en-US" altLang="ja-JP" sz="1200" b="1" dirty="0">
                <a:latin typeface="HG丸ｺﾞｼｯｸM-PRO" panose="020F0600000000000000" pitchFamily="50" charset="-128"/>
                <a:ea typeface="HG丸ｺﾞｼｯｸM-PRO" panose="020F0600000000000000" pitchFamily="50" charset="-128"/>
              </a:rPr>
              <a:t>1</a:t>
            </a:r>
            <a:r>
              <a:rPr lang="ja-JP" altLang="en-US" sz="1200" b="1" dirty="0">
                <a:latin typeface="HG丸ｺﾞｼｯｸM-PRO" panose="020F0600000000000000" pitchFamily="50" charset="-128"/>
                <a:ea typeface="HG丸ｺﾞｼｯｸM-PRO" panose="020F0600000000000000" pitchFamily="50" charset="-128"/>
              </a:rPr>
              <a:t>「環境モニタリングデータを活用したいちごの</a:t>
            </a:r>
            <a:endParaRPr lang="en-US" altLang="ja-JP" sz="1200" b="1" dirty="0">
              <a:latin typeface="HG丸ｺﾞｼｯｸM-PRO" panose="020F0600000000000000" pitchFamily="50" charset="-128"/>
              <a:ea typeface="HG丸ｺﾞｼｯｸM-PRO" panose="020F0600000000000000" pitchFamily="50" charset="-128"/>
            </a:endParaRPr>
          </a:p>
          <a:p>
            <a:pPr algn="just"/>
            <a:r>
              <a:rPr lang="ja-JP" altLang="en-US" sz="1200" b="1" dirty="0">
                <a:latin typeface="HG丸ｺﾞｼｯｸM-PRO" panose="020F0600000000000000" pitchFamily="50" charset="-128"/>
                <a:ea typeface="HG丸ｺﾞｼｯｸM-PRO" panose="020F0600000000000000" pitchFamily="50" charset="-128"/>
              </a:rPr>
              <a:t>　　　栽培管理について」</a:t>
            </a:r>
            <a:endParaRPr lang="en-US" altLang="ja-JP" sz="1200" b="1" dirty="0">
              <a:latin typeface="HG丸ｺﾞｼｯｸM-PRO" panose="020F0600000000000000" pitchFamily="50" charset="-128"/>
              <a:ea typeface="HG丸ｺﾞｼｯｸM-PRO" panose="020F0600000000000000" pitchFamily="50" charset="-128"/>
            </a:endParaRPr>
          </a:p>
          <a:p>
            <a:pPr algn="just"/>
            <a:r>
              <a:rPr lang="ja-JP" altLang="en-US" sz="1200" dirty="0">
                <a:latin typeface="HG丸ｺﾞｼｯｸM-PRO" panose="020F0600000000000000" pitchFamily="50" charset="-128"/>
                <a:ea typeface="HG丸ｺﾞｼｯｸM-PRO" panose="020F0600000000000000" pitchFamily="50" charset="-128"/>
              </a:rPr>
              <a:t>　当事務所では、生産者のいちごハウス内にモニタリング機器を設置し、環境データを収集しています。</a:t>
            </a:r>
            <a:endParaRPr lang="en-US" altLang="ja-JP" sz="1200" dirty="0">
              <a:latin typeface="HG丸ｺﾞｼｯｸM-PRO" panose="020F0600000000000000" pitchFamily="50" charset="-128"/>
              <a:ea typeface="HG丸ｺﾞｼｯｸM-PRO" panose="020F0600000000000000" pitchFamily="50" charset="-128"/>
            </a:endParaRPr>
          </a:p>
          <a:p>
            <a:pPr algn="just"/>
            <a:r>
              <a:rPr lang="ja-JP" altLang="en-US" sz="1200" dirty="0">
                <a:latin typeface="HG丸ｺﾞｼｯｸM-PRO" panose="020F0600000000000000" pitchFamily="50" charset="-128"/>
                <a:ea typeface="HG丸ｺﾞｼｯｸM-PRO" panose="020F0600000000000000" pitchFamily="50" charset="-128"/>
              </a:rPr>
              <a:t>　研究所と連携して得られたデータを分析し、前作の振り返りと今後の栽培管理について報告しました。</a:t>
            </a:r>
            <a:endParaRPr lang="ja-JP" altLang="en-US" sz="1224" dirty="0">
              <a:latin typeface="HG丸ｺﾞｼｯｸM-PRO" panose="020F0600000000000000" pitchFamily="50" charset="-128"/>
              <a:ea typeface="HG丸ｺﾞｼｯｸM-PRO" panose="020F0600000000000000" pitchFamily="50" charset="-128"/>
            </a:endParaRPr>
          </a:p>
        </p:txBody>
      </p:sp>
      <p:pic>
        <p:nvPicPr>
          <p:cNvPr id="41" name="図 40">
            <a:extLst>
              <a:ext uri="{FF2B5EF4-FFF2-40B4-BE49-F238E27FC236}">
                <a16:creationId xmlns:a16="http://schemas.microsoft.com/office/drawing/2014/main" id="{8C76F0C3-B0BC-C3FE-6E8A-D3CDC4F0C6C8}"/>
              </a:ext>
            </a:extLst>
          </p:cNvPr>
          <p:cNvPicPr>
            <a:picLocks noChangeAspect="1"/>
          </p:cNvPicPr>
          <p:nvPr/>
        </p:nvPicPr>
        <p:blipFill>
          <a:blip r:embed="rId13"/>
          <a:srcRect l="5823" t="18213" r="21324" b="18014"/>
          <a:stretch>
            <a:fillRect/>
          </a:stretch>
        </p:blipFill>
        <p:spPr>
          <a:xfrm>
            <a:off x="4258286" y="3943892"/>
            <a:ext cx="3201134" cy="2101646"/>
          </a:xfrm>
          <a:prstGeom prst="rect">
            <a:avLst/>
          </a:prstGeom>
        </p:spPr>
      </p:pic>
    </p:spTree>
    <p:extLst>
      <p:ext uri="{BB962C8B-B14F-4D97-AF65-F5344CB8AC3E}">
        <p14:creationId xmlns:p14="http://schemas.microsoft.com/office/powerpoint/2010/main" val="3704882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線コネクタ 18"/>
          <p:cNvCxnSpPr/>
          <p:nvPr/>
        </p:nvCxnSpPr>
        <p:spPr>
          <a:xfrm flipV="1">
            <a:off x="72219" y="340407"/>
            <a:ext cx="7632000" cy="8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5832003" y="52375"/>
            <a:ext cx="1976205" cy="280718"/>
          </a:xfrm>
          <a:prstGeom prst="rect">
            <a:avLst/>
          </a:prstGeom>
          <a:noFill/>
        </p:spPr>
        <p:txBody>
          <a:bodyPr wrap="square" rtlCol="0">
            <a:spAutoFit/>
          </a:bodyPr>
          <a:lstStyle/>
          <a:p>
            <a:r>
              <a:rPr lang="ja-JP" altLang="en-US" sz="1224" dirty="0"/>
              <a:t>北部普及だより</a:t>
            </a:r>
            <a:r>
              <a:rPr lang="en-US" altLang="ja-JP" sz="1224" dirty="0"/>
              <a:t>122</a:t>
            </a:r>
            <a:r>
              <a:rPr lang="ja-JP" altLang="en-US" sz="1224" dirty="0"/>
              <a:t>号</a:t>
            </a:r>
          </a:p>
        </p:txBody>
      </p:sp>
      <p:sp>
        <p:nvSpPr>
          <p:cNvPr id="17" name="正方形/長方形 16">
            <a:extLst>
              <a:ext uri="{FF2B5EF4-FFF2-40B4-BE49-F238E27FC236}">
                <a16:creationId xmlns:a16="http://schemas.microsoft.com/office/drawing/2014/main" id="{C1391EA4-7B60-A454-633B-7BC581651CC2}"/>
              </a:ext>
            </a:extLst>
          </p:cNvPr>
          <p:cNvSpPr/>
          <p:nvPr/>
        </p:nvSpPr>
        <p:spPr>
          <a:xfrm>
            <a:off x="125931" y="619825"/>
            <a:ext cx="7488167" cy="2915601"/>
          </a:xfrm>
          <a:prstGeom prst="rect">
            <a:avLst/>
          </a:prstGeom>
          <a:solidFill>
            <a:schemeClr val="tx2">
              <a:lumMod val="20000"/>
              <a:lumOff val="80000"/>
              <a:alpha val="4196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11" dirty="0">
              <a:solidFill>
                <a:srgbClr val="FF0000"/>
              </a:solidFill>
            </a:endParaRPr>
          </a:p>
        </p:txBody>
      </p:sp>
      <p:sp>
        <p:nvSpPr>
          <p:cNvPr id="20" name="角丸四角形 56">
            <a:extLst>
              <a:ext uri="{FF2B5EF4-FFF2-40B4-BE49-F238E27FC236}">
                <a16:creationId xmlns:a16="http://schemas.microsoft.com/office/drawing/2014/main" id="{455B13B9-D68F-1253-3EBB-B4E3C1FF4CDF}"/>
              </a:ext>
            </a:extLst>
          </p:cNvPr>
          <p:cNvSpPr/>
          <p:nvPr/>
        </p:nvSpPr>
        <p:spPr>
          <a:xfrm>
            <a:off x="126099" y="452581"/>
            <a:ext cx="7487999" cy="403975"/>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11" dirty="0"/>
          </a:p>
        </p:txBody>
      </p:sp>
      <p:pic>
        <p:nvPicPr>
          <p:cNvPr id="37" name="図 36">
            <a:extLst>
              <a:ext uri="{FF2B5EF4-FFF2-40B4-BE49-F238E27FC236}">
                <a16:creationId xmlns:a16="http://schemas.microsoft.com/office/drawing/2014/main" id="{689C407D-4E90-5F95-6C40-9A1052A5ED36}"/>
              </a:ext>
            </a:extLst>
          </p:cNvPr>
          <p:cNvPicPr>
            <a:picLocks noChangeAspect="1"/>
          </p:cNvPicPr>
          <p:nvPr/>
        </p:nvPicPr>
        <p:blipFill>
          <a:blip r:embed="rId3"/>
          <a:stretch>
            <a:fillRect/>
          </a:stretch>
        </p:blipFill>
        <p:spPr>
          <a:xfrm>
            <a:off x="6778152" y="341288"/>
            <a:ext cx="812823" cy="611383"/>
          </a:xfrm>
          <a:prstGeom prst="rect">
            <a:avLst/>
          </a:prstGeom>
        </p:spPr>
      </p:pic>
      <p:sp>
        <p:nvSpPr>
          <p:cNvPr id="40" name="テキスト ボックス 39">
            <a:extLst>
              <a:ext uri="{FF2B5EF4-FFF2-40B4-BE49-F238E27FC236}">
                <a16:creationId xmlns:a16="http://schemas.microsoft.com/office/drawing/2014/main" id="{AA8C1C8D-26CA-3B1E-4251-332E6F4B1906}"/>
              </a:ext>
            </a:extLst>
          </p:cNvPr>
          <p:cNvSpPr txBox="1"/>
          <p:nvPr/>
        </p:nvSpPr>
        <p:spPr>
          <a:xfrm>
            <a:off x="771112" y="455677"/>
            <a:ext cx="5412059" cy="400879"/>
          </a:xfrm>
          <a:prstGeom prst="rect">
            <a:avLst/>
          </a:prstGeom>
          <a:noFill/>
        </p:spPr>
        <p:txBody>
          <a:bodyPr wrap="none" rtlCol="0">
            <a:spAutoFit/>
          </a:bodyPr>
          <a:lstStyle/>
          <a:p>
            <a:r>
              <a:rPr kumimoji="1" lang="ja-JP" altLang="en-US" b="1" dirty="0"/>
              <a:t>農作業安全について　～事故を防ぎましょう！～</a:t>
            </a:r>
          </a:p>
        </p:txBody>
      </p:sp>
      <p:sp>
        <p:nvSpPr>
          <p:cNvPr id="42" name="テキスト ボックス 41">
            <a:extLst>
              <a:ext uri="{FF2B5EF4-FFF2-40B4-BE49-F238E27FC236}">
                <a16:creationId xmlns:a16="http://schemas.microsoft.com/office/drawing/2014/main" id="{32C1369C-73AD-D780-4DE5-F38EA096EDE3}"/>
              </a:ext>
            </a:extLst>
          </p:cNvPr>
          <p:cNvSpPr txBox="1"/>
          <p:nvPr/>
        </p:nvSpPr>
        <p:spPr>
          <a:xfrm>
            <a:off x="236175" y="858297"/>
            <a:ext cx="7198552" cy="646331"/>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●農林水産省の調査によると、令和６年の農作業事故死亡者数は</a:t>
            </a:r>
            <a:r>
              <a:rPr lang="en-US" altLang="ja-JP" sz="1200" dirty="0">
                <a:latin typeface="HG丸ｺﾞｼｯｸM-PRO" panose="020F0600000000000000" pitchFamily="50" charset="-128"/>
                <a:ea typeface="HG丸ｺﾞｼｯｸM-PRO" panose="020F0600000000000000" pitchFamily="50" charset="-128"/>
              </a:rPr>
              <a:t>287</a:t>
            </a:r>
            <a:r>
              <a:rPr lang="ja-JP" altLang="en-US" sz="1200" dirty="0">
                <a:latin typeface="HG丸ｺﾞｼｯｸM-PRO" panose="020F0600000000000000" pitchFamily="50" charset="-128"/>
                <a:ea typeface="HG丸ｺﾞｼｯｸM-PRO" panose="020F0600000000000000" pitchFamily="50" charset="-128"/>
              </a:rPr>
              <a:t>人で、前年より</a:t>
            </a:r>
            <a:r>
              <a:rPr lang="en-US" altLang="ja-JP" sz="1200" dirty="0">
                <a:latin typeface="HG丸ｺﾞｼｯｸM-PRO" panose="020F0600000000000000" pitchFamily="50" charset="-128"/>
                <a:ea typeface="HG丸ｺﾞｼｯｸM-PRO" panose="020F0600000000000000" pitchFamily="50" charset="-128"/>
              </a:rPr>
              <a:t>51</a:t>
            </a:r>
            <a:r>
              <a:rPr lang="ja-JP" altLang="en-US" sz="1200" dirty="0">
                <a:latin typeface="HG丸ｺﾞｼｯｸM-PRO" panose="020F0600000000000000" pitchFamily="50" charset="-128"/>
                <a:ea typeface="HG丸ｺﾞｼｯｸM-PRO" panose="020F0600000000000000" pitchFamily="50" charset="-128"/>
              </a:rPr>
              <a:t>人増加しまし</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た。そのうち、</a:t>
            </a:r>
            <a:r>
              <a:rPr lang="en-US" altLang="ja-JP" sz="1200" dirty="0">
                <a:latin typeface="HG丸ｺﾞｼｯｸM-PRO" panose="020F0600000000000000" pitchFamily="50" charset="-128"/>
                <a:ea typeface="HG丸ｺﾞｼｯｸM-PRO" panose="020F0600000000000000" pitchFamily="50" charset="-128"/>
              </a:rPr>
              <a:t>65</a:t>
            </a:r>
            <a:r>
              <a:rPr lang="ja-JP" altLang="en-US" sz="1200" dirty="0">
                <a:latin typeface="HG丸ｺﾞｼｯｸM-PRO" panose="020F0600000000000000" pitchFamily="50" charset="-128"/>
                <a:ea typeface="HG丸ｺﾞｼｯｸM-PRO" panose="020F0600000000000000" pitchFamily="50" charset="-128"/>
              </a:rPr>
              <a:t>歳以上の高齢者が約</a:t>
            </a:r>
            <a:r>
              <a:rPr lang="en-US" altLang="ja-JP" sz="1200" dirty="0">
                <a:latin typeface="HG丸ｺﾞｼｯｸM-PRO" panose="020F0600000000000000" pitchFamily="50" charset="-128"/>
                <a:ea typeface="HG丸ｺﾞｼｯｸM-PRO" panose="020F0600000000000000" pitchFamily="50" charset="-128"/>
              </a:rPr>
              <a:t>86</a:t>
            </a:r>
            <a:r>
              <a:rPr lang="ja-JP" altLang="en-US" sz="1200" dirty="0">
                <a:latin typeface="HG丸ｺﾞｼｯｸM-PRO" panose="020F0600000000000000" pitchFamily="50" charset="-128"/>
                <a:ea typeface="HG丸ｺﾞｼｯｸM-PRO" panose="020F0600000000000000" pitchFamily="50" charset="-128"/>
              </a:rPr>
              <a:t>％を占め、女性の死亡者数は</a:t>
            </a:r>
            <a:r>
              <a:rPr lang="en-US" altLang="ja-JP" sz="1200" dirty="0">
                <a:latin typeface="HG丸ｺﾞｼｯｸM-PRO" panose="020F0600000000000000" pitchFamily="50" charset="-128"/>
                <a:ea typeface="HG丸ｺﾞｼｯｸM-PRO" panose="020F0600000000000000" pitchFamily="50" charset="-128"/>
              </a:rPr>
              <a:t>46</a:t>
            </a:r>
            <a:r>
              <a:rPr lang="ja-JP" altLang="en-US" sz="1200" dirty="0">
                <a:latin typeface="HG丸ｺﾞｼｯｸM-PRO" panose="020F0600000000000000" pitchFamily="50" charset="-128"/>
                <a:ea typeface="HG丸ｺﾞｼｯｸM-PRO" panose="020F0600000000000000" pitchFamily="50" charset="-128"/>
              </a:rPr>
              <a:t>人（約</a:t>
            </a:r>
            <a:r>
              <a:rPr lang="en-US" altLang="ja-JP" sz="1200" dirty="0">
                <a:latin typeface="HG丸ｺﾞｼｯｸM-PRO" panose="020F0600000000000000" pitchFamily="50" charset="-128"/>
                <a:ea typeface="HG丸ｺﾞｼｯｸM-PRO" panose="020F0600000000000000" pitchFamily="50" charset="-128"/>
              </a:rPr>
              <a:t>16</a:t>
            </a:r>
            <a:r>
              <a:rPr lang="ja-JP" altLang="en-US" sz="1200" dirty="0">
                <a:latin typeface="HG丸ｺﾞｼｯｸM-PRO" panose="020F0600000000000000" pitchFamily="50" charset="-128"/>
                <a:ea typeface="HG丸ｺﾞｼｯｸM-PRO" panose="020F0600000000000000" pitchFamily="50" charset="-128"/>
              </a:rPr>
              <a:t>％）です。</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また、熱中症による死亡者数は</a:t>
            </a:r>
            <a:r>
              <a:rPr lang="en-US" altLang="ja-JP" sz="1200" dirty="0">
                <a:latin typeface="HG丸ｺﾞｼｯｸM-PRO" panose="020F0600000000000000" pitchFamily="50" charset="-128"/>
                <a:ea typeface="HG丸ｺﾞｼｯｸM-PRO" panose="020F0600000000000000" pitchFamily="50" charset="-128"/>
              </a:rPr>
              <a:t>59</a:t>
            </a:r>
            <a:r>
              <a:rPr lang="ja-JP" altLang="en-US" sz="1200" dirty="0">
                <a:latin typeface="HG丸ｺﾞｼｯｸM-PRO" panose="020F0600000000000000" pitchFamily="50" charset="-128"/>
                <a:ea typeface="HG丸ｺﾞｼｯｸM-PRO" panose="020F0600000000000000" pitchFamily="50" charset="-128"/>
              </a:rPr>
              <a:t>人（約</a:t>
            </a:r>
            <a:r>
              <a:rPr lang="en-US" altLang="ja-JP" sz="1200" dirty="0">
                <a:latin typeface="HG丸ｺﾞｼｯｸM-PRO" panose="020F0600000000000000" pitchFamily="50" charset="-128"/>
                <a:ea typeface="HG丸ｺﾞｼｯｸM-PRO" panose="020F0600000000000000" pitchFamily="50" charset="-128"/>
              </a:rPr>
              <a:t>20</a:t>
            </a:r>
            <a:r>
              <a:rPr lang="ja-JP" altLang="en-US" sz="1200" dirty="0">
                <a:latin typeface="HG丸ｺﾞｼｯｸM-PRO" panose="020F0600000000000000" pitchFamily="50" charset="-128"/>
                <a:ea typeface="HG丸ｺﾞｼｯｸM-PRO" panose="020F0600000000000000" pitchFamily="50" charset="-128"/>
              </a:rPr>
              <a:t>％）で、前年より</a:t>
            </a:r>
            <a:r>
              <a:rPr lang="en-US" altLang="ja-JP" sz="1200" dirty="0">
                <a:latin typeface="HG丸ｺﾞｼｯｸM-PRO" panose="020F0600000000000000" pitchFamily="50" charset="-128"/>
                <a:ea typeface="HG丸ｺﾞｼｯｸM-PRO" panose="020F0600000000000000" pitchFamily="50" charset="-128"/>
              </a:rPr>
              <a:t>22</a:t>
            </a:r>
            <a:r>
              <a:rPr lang="ja-JP" altLang="en-US" sz="1200" dirty="0">
                <a:latin typeface="HG丸ｺﾞｼｯｸM-PRO" panose="020F0600000000000000" pitchFamily="50" charset="-128"/>
                <a:ea typeface="HG丸ｺﾞｼｯｸM-PRO" panose="020F0600000000000000" pitchFamily="50" charset="-128"/>
              </a:rPr>
              <a:t>人も増加しています。</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44" name="テキスト ボックス 43">
            <a:extLst>
              <a:ext uri="{FF2B5EF4-FFF2-40B4-BE49-F238E27FC236}">
                <a16:creationId xmlns:a16="http://schemas.microsoft.com/office/drawing/2014/main" id="{3966F9EC-E7F2-C9BD-AFAE-BE14AA1DE2E4}"/>
              </a:ext>
            </a:extLst>
          </p:cNvPr>
          <p:cNvSpPr txBox="1"/>
          <p:nvPr/>
        </p:nvSpPr>
        <p:spPr>
          <a:xfrm>
            <a:off x="236175" y="1421408"/>
            <a:ext cx="7198552" cy="646331"/>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●農業機械による事故が全体の約</a:t>
            </a:r>
            <a:r>
              <a:rPr lang="en-US" altLang="ja-JP" sz="1200" dirty="0">
                <a:latin typeface="HG丸ｺﾞｼｯｸM-PRO" panose="020F0600000000000000" pitchFamily="50" charset="-128"/>
                <a:ea typeface="HG丸ｺﾞｼｯｸM-PRO" panose="020F0600000000000000" pitchFamily="50" charset="-128"/>
              </a:rPr>
              <a:t>54</a:t>
            </a:r>
            <a:r>
              <a:rPr lang="ja-JP" altLang="en-US" sz="1200" dirty="0">
                <a:latin typeface="HG丸ｺﾞｼｯｸM-PRO" panose="020F0600000000000000" pitchFamily="50" charset="-128"/>
                <a:ea typeface="HG丸ｺﾞｼｯｸM-PRO" panose="020F0600000000000000" pitchFamily="50" charset="-128"/>
              </a:rPr>
              <a:t>％を占め、そのうち乗用トラクターが機械事故中の約</a:t>
            </a:r>
            <a:r>
              <a:rPr lang="en-US" altLang="ja-JP" sz="1200" dirty="0">
                <a:latin typeface="HG丸ｺﾞｼｯｸM-PRO" panose="020F0600000000000000" pitchFamily="50" charset="-128"/>
                <a:ea typeface="HG丸ｺﾞｼｯｸM-PRO" panose="020F0600000000000000" pitchFamily="50" charset="-128"/>
              </a:rPr>
              <a:t>34</a:t>
            </a:r>
            <a:r>
              <a:rPr lang="ja-JP" altLang="en-US" sz="1200" dirty="0">
                <a:latin typeface="HG丸ｺﾞｼｯｸM-PRO" panose="020F0600000000000000" pitchFamily="50" charset="-128"/>
                <a:ea typeface="HG丸ｺﾞｼｯｸM-PRO" panose="020F0600000000000000" pitchFamily="50" charset="-128"/>
              </a:rPr>
              <a:t>％と最も</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多く、次いで農用運搬車（軽トラック含む）、自脱型コンバインとなっています。原因としては、</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機械の転落・転倒が最も多く、機械事故中の約</a:t>
            </a:r>
            <a:r>
              <a:rPr lang="en-US" altLang="ja-JP" sz="1200" dirty="0">
                <a:latin typeface="HG丸ｺﾞｼｯｸM-PRO" panose="020F0600000000000000" pitchFamily="50" charset="-128"/>
                <a:ea typeface="HG丸ｺﾞｼｯｸM-PRO" panose="020F0600000000000000" pitchFamily="50" charset="-128"/>
              </a:rPr>
              <a:t>53</a:t>
            </a:r>
            <a:r>
              <a:rPr lang="ja-JP" altLang="en-US" sz="1200" dirty="0">
                <a:latin typeface="HG丸ｺﾞｼｯｸM-PRO" panose="020F0600000000000000" pitchFamily="50" charset="-128"/>
                <a:ea typeface="HG丸ｺﾞｼｯｸM-PRO" panose="020F0600000000000000" pitchFamily="50" charset="-128"/>
              </a:rPr>
              <a:t>％を占めます。</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46" name="テキスト ボックス 45">
            <a:extLst>
              <a:ext uri="{FF2B5EF4-FFF2-40B4-BE49-F238E27FC236}">
                <a16:creationId xmlns:a16="http://schemas.microsoft.com/office/drawing/2014/main" id="{8326B848-8B56-D212-0D63-36AE547B32BE}"/>
              </a:ext>
            </a:extLst>
          </p:cNvPr>
          <p:cNvSpPr txBox="1"/>
          <p:nvPr/>
        </p:nvSpPr>
        <p:spPr>
          <a:xfrm>
            <a:off x="221370" y="1997472"/>
            <a:ext cx="7198552" cy="1569660"/>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●事故を防ぐための注意点として、</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①乗用トラクターは、安全キャブやフレームのあるものを使用し、シートベルトとヘルメットを着用し</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ましょう。</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②ほ場への進入路や路肩を整備し、傾斜に対して直角の向きでほ場に出入りしましょう。</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③トラクター等のバック時には、必ず振り返って後方確認をしましょう。</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④トラクター、コンバイン、草刈り機等の回転部が詰まったときは、必ずエンジンを停止してから除去</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　作業を行いましょう。</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⑤自宅近くでの作業でも携帯電話を携帯しましょう。</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49" name="正方形/長方形 48">
            <a:extLst>
              <a:ext uri="{FF2B5EF4-FFF2-40B4-BE49-F238E27FC236}">
                <a16:creationId xmlns:a16="http://schemas.microsoft.com/office/drawing/2014/main" id="{D6F15EBF-47CC-BA89-332C-5C447FA9502A}"/>
              </a:ext>
            </a:extLst>
          </p:cNvPr>
          <p:cNvSpPr/>
          <p:nvPr/>
        </p:nvSpPr>
        <p:spPr>
          <a:xfrm>
            <a:off x="149884" y="3941688"/>
            <a:ext cx="7470512" cy="3641458"/>
          </a:xfrm>
          <a:prstGeom prst="rect">
            <a:avLst/>
          </a:prstGeom>
          <a:solidFill>
            <a:srgbClr val="F1E03B">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11">
              <a:solidFill>
                <a:srgbClr val="FF0000"/>
              </a:solidFill>
            </a:endParaRPr>
          </a:p>
        </p:txBody>
      </p:sp>
      <p:sp>
        <p:nvSpPr>
          <p:cNvPr id="51" name="角丸四角形 63">
            <a:extLst>
              <a:ext uri="{FF2B5EF4-FFF2-40B4-BE49-F238E27FC236}">
                <a16:creationId xmlns:a16="http://schemas.microsoft.com/office/drawing/2014/main" id="{443B6672-7012-7232-7746-6B7456FA5052}"/>
              </a:ext>
            </a:extLst>
          </p:cNvPr>
          <p:cNvSpPr/>
          <p:nvPr/>
        </p:nvSpPr>
        <p:spPr>
          <a:xfrm>
            <a:off x="155179" y="3598937"/>
            <a:ext cx="7458920" cy="413214"/>
          </a:xfrm>
          <a:prstGeom prst="roundRect">
            <a:avLst/>
          </a:prstGeom>
          <a:solidFill>
            <a:srgbClr val="FFC000">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11"/>
          </a:p>
        </p:txBody>
      </p:sp>
      <p:sp>
        <p:nvSpPr>
          <p:cNvPr id="53" name="テキスト ボックス 52">
            <a:extLst>
              <a:ext uri="{FF2B5EF4-FFF2-40B4-BE49-F238E27FC236}">
                <a16:creationId xmlns:a16="http://schemas.microsoft.com/office/drawing/2014/main" id="{1795B615-40E2-965E-99EB-96E2D6D22B65}"/>
              </a:ext>
            </a:extLst>
          </p:cNvPr>
          <p:cNvSpPr txBox="1"/>
          <p:nvPr/>
        </p:nvSpPr>
        <p:spPr>
          <a:xfrm>
            <a:off x="2435146" y="3581648"/>
            <a:ext cx="3529183" cy="407163"/>
          </a:xfrm>
          <a:prstGeom prst="rect">
            <a:avLst/>
          </a:prstGeom>
          <a:noFill/>
        </p:spPr>
        <p:txBody>
          <a:bodyPr wrap="square" rtlCol="0">
            <a:spAutoFit/>
          </a:bodyPr>
          <a:lstStyle/>
          <a:p>
            <a:r>
              <a:rPr lang="ja-JP" altLang="en-US" sz="2046" b="1" dirty="0"/>
              <a:t>北部地域の農業祭情報</a:t>
            </a:r>
          </a:p>
        </p:txBody>
      </p:sp>
      <p:sp>
        <p:nvSpPr>
          <p:cNvPr id="55" name="テキスト ボックス 54">
            <a:extLst>
              <a:ext uri="{FF2B5EF4-FFF2-40B4-BE49-F238E27FC236}">
                <a16:creationId xmlns:a16="http://schemas.microsoft.com/office/drawing/2014/main" id="{55EBF0FB-1195-0167-5E45-535F359F3F50}"/>
              </a:ext>
            </a:extLst>
          </p:cNvPr>
          <p:cNvSpPr txBox="1"/>
          <p:nvPr/>
        </p:nvSpPr>
        <p:spPr>
          <a:xfrm>
            <a:off x="672867" y="3952721"/>
            <a:ext cx="6882592" cy="276999"/>
          </a:xfrm>
          <a:prstGeom prst="rect">
            <a:avLst/>
          </a:prstGeom>
          <a:noFill/>
        </p:spPr>
        <p:txBody>
          <a:bodyPr wrap="square" rtlCol="0">
            <a:spAutoFit/>
          </a:bodyPr>
          <a:lstStyle/>
          <a:p>
            <a:r>
              <a:rPr lang="ja-JP" altLang="en-US" sz="1200" dirty="0">
                <a:latin typeface="HG丸ｺﾞｼｯｸM-PRO" panose="020F0600000000000000" pitchFamily="50" charset="-128"/>
                <a:ea typeface="HG丸ｺﾞｼｯｸM-PRO" panose="020F0600000000000000" pitchFamily="50" charset="-128"/>
              </a:rPr>
              <a:t>北部管内の市町では、次のとおり農業祭等のイベントが行われます。ぜひ、ご来場下さい！</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57" name="テキスト ボックス 56">
            <a:extLst>
              <a:ext uri="{FF2B5EF4-FFF2-40B4-BE49-F238E27FC236}">
                <a16:creationId xmlns:a16="http://schemas.microsoft.com/office/drawing/2014/main" id="{11F38C5A-B7D0-F73C-A46B-436BC50B718B}"/>
              </a:ext>
            </a:extLst>
          </p:cNvPr>
          <p:cNvSpPr txBox="1"/>
          <p:nvPr/>
        </p:nvSpPr>
        <p:spPr>
          <a:xfrm>
            <a:off x="3859833" y="7399481"/>
            <a:ext cx="3747431" cy="214615"/>
          </a:xfrm>
          <a:prstGeom prst="rect">
            <a:avLst/>
          </a:prstGeom>
          <a:noFill/>
        </p:spPr>
        <p:txBody>
          <a:bodyPr wrap="square" rtlCol="0">
            <a:spAutoFit/>
          </a:bodyPr>
          <a:lstStyle/>
          <a:p>
            <a:r>
              <a:rPr lang="en-US" altLang="ja-JP" sz="800" dirty="0">
                <a:latin typeface="HG丸ｺﾞｼｯｸM-PRO" panose="020F0600000000000000" pitchFamily="50" charset="-128"/>
                <a:ea typeface="HG丸ｺﾞｼｯｸM-PRO" panose="020F0600000000000000" pitchFamily="50" charset="-128"/>
              </a:rPr>
              <a:t>※</a:t>
            </a:r>
            <a:r>
              <a:rPr lang="ja-JP" altLang="en-US" sz="800" dirty="0">
                <a:latin typeface="HG丸ｺﾞｼｯｸM-PRO" panose="020F0600000000000000" pitchFamily="50" charset="-128"/>
                <a:ea typeface="HG丸ｺﾞｼｯｸM-PRO" panose="020F0600000000000000" pitchFamily="50" charset="-128"/>
              </a:rPr>
              <a:t>掲載情報は予定です。天候等により、中止、日程変更になる場合があります。</a:t>
            </a:r>
          </a:p>
        </p:txBody>
      </p:sp>
      <p:pic>
        <p:nvPicPr>
          <p:cNvPr id="64" name="図 63">
            <a:extLst>
              <a:ext uri="{FF2B5EF4-FFF2-40B4-BE49-F238E27FC236}">
                <a16:creationId xmlns:a16="http://schemas.microsoft.com/office/drawing/2014/main" id="{797DA270-CDB5-A520-4FFC-DD443123D99D}"/>
              </a:ext>
            </a:extLst>
          </p:cNvPr>
          <p:cNvPicPr>
            <a:picLocks noChangeAspect="1"/>
          </p:cNvPicPr>
          <p:nvPr/>
        </p:nvPicPr>
        <p:blipFill rotWithShape="1">
          <a:blip r:embed="rId4"/>
          <a:srcRect l="69679" t="1" b="6151"/>
          <a:stretch/>
        </p:blipFill>
        <p:spPr>
          <a:xfrm>
            <a:off x="5293209" y="3581648"/>
            <a:ext cx="2219648" cy="377857"/>
          </a:xfrm>
          <a:prstGeom prst="rect">
            <a:avLst/>
          </a:prstGeom>
        </p:spPr>
      </p:pic>
      <p:pic>
        <p:nvPicPr>
          <p:cNvPr id="66" name="図 65">
            <a:extLst>
              <a:ext uri="{FF2B5EF4-FFF2-40B4-BE49-F238E27FC236}">
                <a16:creationId xmlns:a16="http://schemas.microsoft.com/office/drawing/2014/main" id="{8B15F67D-1395-5DDB-3E20-A8FAA8CE1903}"/>
              </a:ext>
            </a:extLst>
          </p:cNvPr>
          <p:cNvPicPr>
            <a:picLocks noChangeAspect="1"/>
          </p:cNvPicPr>
          <p:nvPr/>
        </p:nvPicPr>
        <p:blipFill rotWithShape="1">
          <a:blip r:embed="rId4"/>
          <a:srcRect r="69667" b="622"/>
          <a:stretch/>
        </p:blipFill>
        <p:spPr>
          <a:xfrm>
            <a:off x="226948" y="3581648"/>
            <a:ext cx="2220484" cy="400120"/>
          </a:xfrm>
          <a:prstGeom prst="rect">
            <a:avLst/>
          </a:prstGeom>
        </p:spPr>
      </p:pic>
      <p:pic>
        <p:nvPicPr>
          <p:cNvPr id="70" name="図 69">
            <a:extLst>
              <a:ext uri="{FF2B5EF4-FFF2-40B4-BE49-F238E27FC236}">
                <a16:creationId xmlns:a16="http://schemas.microsoft.com/office/drawing/2014/main" id="{30447BD1-09E7-44FE-A0D2-88729CE4204E}"/>
              </a:ext>
            </a:extLst>
          </p:cNvPr>
          <p:cNvPicPr>
            <a:picLocks noChangeAspect="1"/>
          </p:cNvPicPr>
          <p:nvPr/>
        </p:nvPicPr>
        <p:blipFill>
          <a:blip r:embed="rId5"/>
          <a:stretch>
            <a:fillRect/>
          </a:stretch>
        </p:blipFill>
        <p:spPr>
          <a:xfrm rot="3741854">
            <a:off x="6968003" y="3825867"/>
            <a:ext cx="316577" cy="417924"/>
          </a:xfrm>
          <a:prstGeom prst="rect">
            <a:avLst/>
          </a:prstGeom>
        </p:spPr>
      </p:pic>
      <p:graphicFrame>
        <p:nvGraphicFramePr>
          <p:cNvPr id="72" name="表 71">
            <a:extLst>
              <a:ext uri="{FF2B5EF4-FFF2-40B4-BE49-F238E27FC236}">
                <a16:creationId xmlns:a16="http://schemas.microsoft.com/office/drawing/2014/main" id="{BAA0F2F7-1905-5B41-11CC-DE9A3AFDF27C}"/>
              </a:ext>
            </a:extLst>
          </p:cNvPr>
          <p:cNvGraphicFramePr>
            <a:graphicFrameLocks noGrp="1"/>
          </p:cNvGraphicFramePr>
          <p:nvPr>
            <p:extLst>
              <p:ext uri="{D42A27DB-BD31-4B8C-83A1-F6EECF244321}">
                <p14:modId xmlns:p14="http://schemas.microsoft.com/office/powerpoint/2010/main" val="1023117087"/>
              </p:ext>
            </p:extLst>
          </p:nvPr>
        </p:nvGraphicFramePr>
        <p:xfrm>
          <a:off x="177140" y="4206332"/>
          <a:ext cx="7416000" cy="3206583"/>
        </p:xfrm>
        <a:graphic>
          <a:graphicData uri="http://schemas.openxmlformats.org/drawingml/2006/table">
            <a:tbl>
              <a:tblPr>
                <a:tableStyleId>{16D9F66E-5EB9-4882-86FB-DCBF35E3C3E4}</a:tableStyleId>
              </a:tblPr>
              <a:tblGrid>
                <a:gridCol w="974343">
                  <a:extLst>
                    <a:ext uri="{9D8B030D-6E8A-4147-A177-3AD203B41FA5}">
                      <a16:colId xmlns:a16="http://schemas.microsoft.com/office/drawing/2014/main" val="2621352237"/>
                    </a:ext>
                  </a:extLst>
                </a:gridCol>
                <a:gridCol w="1512168">
                  <a:extLst>
                    <a:ext uri="{9D8B030D-6E8A-4147-A177-3AD203B41FA5}">
                      <a16:colId xmlns:a16="http://schemas.microsoft.com/office/drawing/2014/main" val="2825704535"/>
                    </a:ext>
                  </a:extLst>
                </a:gridCol>
                <a:gridCol w="1800200">
                  <a:extLst>
                    <a:ext uri="{9D8B030D-6E8A-4147-A177-3AD203B41FA5}">
                      <a16:colId xmlns:a16="http://schemas.microsoft.com/office/drawing/2014/main" val="2615741936"/>
                    </a:ext>
                  </a:extLst>
                </a:gridCol>
                <a:gridCol w="1558052">
                  <a:extLst>
                    <a:ext uri="{9D8B030D-6E8A-4147-A177-3AD203B41FA5}">
                      <a16:colId xmlns:a16="http://schemas.microsoft.com/office/drawing/2014/main" val="2859008299"/>
                    </a:ext>
                  </a:extLst>
                </a:gridCol>
                <a:gridCol w="1571237">
                  <a:extLst>
                    <a:ext uri="{9D8B030D-6E8A-4147-A177-3AD203B41FA5}">
                      <a16:colId xmlns:a16="http://schemas.microsoft.com/office/drawing/2014/main" val="218473037"/>
                    </a:ext>
                  </a:extLst>
                </a:gridCol>
              </a:tblGrid>
              <a:tr h="207933">
                <a:tc>
                  <a:txBody>
                    <a:bodyPr/>
                    <a:lstStyle/>
                    <a:p>
                      <a:pPr algn="ctr" fontAlgn="ctr"/>
                      <a:r>
                        <a:rPr lang="ja-JP" altLang="en-US" sz="1050" b="1" i="0" u="none" strike="noStrike" dirty="0">
                          <a:solidFill>
                            <a:srgbClr val="000000"/>
                          </a:solidFill>
                          <a:effectLst/>
                          <a:latin typeface="HG丸ｺﾞｼｯｸM-PRO" panose="020F0600000000000000" pitchFamily="50" charset="-128"/>
                          <a:ea typeface="HG丸ｺﾞｼｯｸM-PRO" panose="020F0600000000000000" pitchFamily="50" charset="-128"/>
                        </a:rPr>
                        <a:t>日にち</a:t>
                      </a:r>
                    </a:p>
                  </a:txBody>
                  <a:tcPr marL="9355" marR="9355" marT="9355" marB="0" anchor="ctr">
                    <a:solidFill>
                      <a:srgbClr val="FF9900">
                        <a:alpha val="52000"/>
                      </a:srgbClr>
                    </a:solidFill>
                  </a:tcPr>
                </a:tc>
                <a:tc>
                  <a:txBody>
                    <a:bodyPr/>
                    <a:lstStyle/>
                    <a:p>
                      <a:pPr algn="ctr" fontAlgn="ctr"/>
                      <a:r>
                        <a:rPr lang="ja-JP" altLang="en-US" sz="1050" b="1" u="none" strike="noStrike" dirty="0">
                          <a:effectLst/>
                          <a:latin typeface="HG丸ｺﾞｼｯｸM-PRO" panose="020F0600000000000000" pitchFamily="50" charset="-128"/>
                          <a:ea typeface="HG丸ｺﾞｼｯｸM-PRO" panose="020F0600000000000000" pitchFamily="50" charset="-128"/>
                        </a:rPr>
                        <a:t>名称</a:t>
                      </a:r>
                      <a:endParaRPr lang="ja-JP" altLang="en-US" sz="1050" b="1" i="0" u="none" strike="noStrike" dirty="0">
                        <a:solidFill>
                          <a:srgbClr val="000000"/>
                        </a:solidFill>
                        <a:effectLst/>
                        <a:latin typeface="HG丸ｺﾞｼｯｸM-PRO" panose="020F0600000000000000" pitchFamily="50" charset="-128"/>
                        <a:ea typeface="HG丸ｺﾞｼｯｸM-PRO" panose="020F0600000000000000" pitchFamily="50" charset="-128"/>
                      </a:endParaRPr>
                    </a:p>
                  </a:txBody>
                  <a:tcPr marL="9355" marR="9355" marT="9355" marB="0" anchor="ctr">
                    <a:solidFill>
                      <a:srgbClr val="FF9900">
                        <a:alpha val="52000"/>
                      </a:srgbClr>
                    </a:solidFill>
                  </a:tcPr>
                </a:tc>
                <a:tc>
                  <a:txBody>
                    <a:bodyPr/>
                    <a:lstStyle/>
                    <a:p>
                      <a:pPr algn="ctr" fontAlgn="ctr"/>
                      <a:r>
                        <a:rPr lang="ja-JP" altLang="en-US" sz="1050" b="1" u="none" strike="noStrike" dirty="0">
                          <a:effectLst/>
                          <a:latin typeface="HG丸ｺﾞｼｯｸM-PRO" panose="020F0600000000000000" pitchFamily="50" charset="-128"/>
                          <a:ea typeface="HG丸ｺﾞｼｯｸM-PRO" panose="020F0600000000000000" pitchFamily="50" charset="-128"/>
                        </a:rPr>
                        <a:t>ところ</a:t>
                      </a:r>
                      <a:endParaRPr lang="ja-JP" altLang="en-US" sz="1050" b="1" i="0" u="none" strike="noStrike" dirty="0">
                        <a:solidFill>
                          <a:srgbClr val="000000"/>
                        </a:solidFill>
                        <a:effectLst/>
                        <a:latin typeface="HG丸ｺﾞｼｯｸM-PRO" panose="020F0600000000000000" pitchFamily="50" charset="-128"/>
                        <a:ea typeface="HG丸ｺﾞｼｯｸM-PRO" panose="020F0600000000000000" pitchFamily="50" charset="-128"/>
                      </a:endParaRPr>
                    </a:p>
                  </a:txBody>
                  <a:tcPr marL="9355" marR="9355" marT="9355" marB="0" anchor="ctr">
                    <a:solidFill>
                      <a:srgbClr val="FF9900">
                        <a:alpha val="52000"/>
                      </a:srgbClr>
                    </a:solidFill>
                  </a:tcPr>
                </a:tc>
                <a:tc gridSpan="2">
                  <a:txBody>
                    <a:bodyPr/>
                    <a:lstStyle/>
                    <a:p>
                      <a:pPr algn="ctr" fontAlgn="ctr"/>
                      <a:r>
                        <a:rPr lang="ja-JP" altLang="en-US" sz="1050" b="1" u="none" strike="noStrike" dirty="0">
                          <a:effectLst/>
                          <a:latin typeface="HG丸ｺﾞｼｯｸM-PRO" panose="020F0600000000000000" pitchFamily="50" charset="-128"/>
                          <a:ea typeface="HG丸ｺﾞｼｯｸM-PRO" panose="020F0600000000000000" pitchFamily="50" charset="-128"/>
                        </a:rPr>
                        <a:t>問い合わせ先</a:t>
                      </a:r>
                      <a:r>
                        <a:rPr lang="en-US" altLang="ja-JP" sz="1050" b="1" u="none" strike="noStrike" dirty="0">
                          <a:effectLst/>
                          <a:latin typeface="HG丸ｺﾞｼｯｸM-PRO" panose="020F0600000000000000" pitchFamily="50" charset="-128"/>
                          <a:ea typeface="HG丸ｺﾞｼｯｸM-PRO" panose="020F0600000000000000" pitchFamily="50" charset="-128"/>
                        </a:rPr>
                        <a:t>(</a:t>
                      </a:r>
                      <a:r>
                        <a:rPr lang="ja-JP" altLang="en-US" sz="1050" b="1" u="none" strike="noStrike" dirty="0">
                          <a:effectLst/>
                          <a:latin typeface="HG丸ｺﾞｼｯｸM-PRO" panose="020F0600000000000000" pitchFamily="50" charset="-128"/>
                          <a:ea typeface="HG丸ｺﾞｼｯｸM-PRO" panose="020F0600000000000000" pitchFamily="50" charset="-128"/>
                        </a:rPr>
                        <a:t>電話</a:t>
                      </a:r>
                      <a:r>
                        <a:rPr lang="en-US" altLang="ja-JP" sz="1050" b="1" u="none" strike="noStrike" dirty="0">
                          <a:effectLst/>
                          <a:latin typeface="HG丸ｺﾞｼｯｸM-PRO" panose="020F0600000000000000" pitchFamily="50" charset="-128"/>
                          <a:ea typeface="HG丸ｺﾞｼｯｸM-PRO" panose="020F0600000000000000" pitchFamily="50" charset="-128"/>
                        </a:rPr>
                        <a:t>)</a:t>
                      </a:r>
                      <a:endParaRPr lang="ja-JP" altLang="en-US" sz="1050" b="1" i="0" u="none" strike="noStrike" dirty="0">
                        <a:solidFill>
                          <a:srgbClr val="000000"/>
                        </a:solidFill>
                        <a:effectLst/>
                        <a:latin typeface="HG丸ｺﾞｼｯｸM-PRO" panose="020F0600000000000000" pitchFamily="50" charset="-128"/>
                        <a:ea typeface="HG丸ｺﾞｼｯｸM-PRO" panose="020F0600000000000000" pitchFamily="50" charset="-128"/>
                      </a:endParaRPr>
                    </a:p>
                  </a:txBody>
                  <a:tcPr marL="9355" marR="9355" marT="9355" marB="0" anchor="ctr">
                    <a:solidFill>
                      <a:srgbClr val="FF9900">
                        <a:alpha val="52000"/>
                      </a:srgbClr>
                    </a:solidFill>
                  </a:tcPr>
                </a:tc>
                <a:tc hMerge="1">
                  <a:txBody>
                    <a:bodyPr/>
                    <a:lstStyle/>
                    <a:p>
                      <a:endParaRPr kumimoji="1" lang="ja-JP" altLang="en-US"/>
                    </a:p>
                  </a:txBody>
                  <a:tcPr/>
                </a:tc>
                <a:extLst>
                  <a:ext uri="{0D108BD9-81ED-4DB2-BD59-A6C34878D82A}">
                    <a16:rowId xmlns:a16="http://schemas.microsoft.com/office/drawing/2014/main" val="3826403590"/>
                  </a:ext>
                </a:extLst>
              </a:tr>
              <a:tr h="363030">
                <a:tc>
                  <a:txBody>
                    <a:bodyPr/>
                    <a:lstStyle/>
                    <a:p>
                      <a:pPr algn="ctr" fontAlgn="ct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10</a:t>
                      </a: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月３日</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土</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endPar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おおさかの</a:t>
                      </a:r>
                      <a:endPar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てっぺんフェスティバル</a:t>
                      </a:r>
                    </a:p>
                  </a:txBody>
                  <a:tcPr marL="7620" marR="7620" marT="7620" marB="0" anchor="ctr"/>
                </a:tc>
                <a:tc>
                  <a:txBody>
                    <a:bodyPr/>
                    <a:lstStyle/>
                    <a:p>
                      <a:pPr algn="ctr" fontAlgn="ctr"/>
                      <a:r>
                        <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能勢町役場本館前駐車場</a:t>
                      </a:r>
                    </a:p>
                  </a:txBody>
                  <a:tcPr marL="7620" marR="7620" marT="7620" marB="0" anchor="ctr"/>
                </a:tc>
                <a:tc>
                  <a:txBody>
                    <a:bodyPr/>
                    <a:lstStyle/>
                    <a:p>
                      <a:pPr algn="l" fontAlgn="ctr"/>
                      <a:r>
                        <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能勢町</a:t>
                      </a:r>
                      <a:r>
                        <a:rPr lang="ja-JP" altLang="en-US" sz="1050" b="0" i="0" u="none" strike="noStrike">
                          <a:solidFill>
                            <a:schemeClr val="tx1"/>
                          </a:solidFill>
                          <a:effectLst/>
                          <a:latin typeface="HG丸ｺﾞｼｯｸM-PRO" panose="020F0600000000000000" pitchFamily="50" charset="-128"/>
                          <a:ea typeface="HG丸ｺﾞｼｯｸM-PRO" panose="020F0600000000000000" pitchFamily="50" charset="-128"/>
                        </a:rPr>
                        <a:t>魅力創造課　</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tc>
                <a:tc>
                  <a:txBody>
                    <a:bodyPr/>
                    <a:lstStyle/>
                    <a:p>
                      <a:pPr algn="l"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a:t>
                      </a:r>
                      <a:r>
                        <a:rPr lang="en-US" altLang="zh-TW"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072-734-0001(</a:t>
                      </a:r>
                      <a:r>
                        <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代</a:t>
                      </a:r>
                      <a:r>
                        <a:rPr lang="en-US" altLang="zh-TW"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tc>
                <a:extLst>
                  <a:ext uri="{0D108BD9-81ED-4DB2-BD59-A6C34878D82A}">
                    <a16:rowId xmlns:a16="http://schemas.microsoft.com/office/drawing/2014/main" val="3515771208"/>
                  </a:ext>
                </a:extLst>
              </a:tr>
              <a:tr h="327660">
                <a:tc rowSpan="3">
                  <a:txBody>
                    <a:bodyPr/>
                    <a:lstStyle/>
                    <a:p>
                      <a:pPr algn="ct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11</a:t>
                      </a:r>
                      <a:r>
                        <a:rPr kumimoji="1" lang="ja-JP" altLang="en-US"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月</a:t>
                      </a: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14</a:t>
                      </a:r>
                      <a:r>
                        <a:rPr kumimoji="1" lang="ja-JP" altLang="en-US"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日</a:t>
                      </a: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r>
                        <a:rPr kumimoji="1" lang="ja-JP" altLang="en-US"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土</a:t>
                      </a: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endParaRPr kumimoji="1" lang="ja-JP" altLang="en-US" dirty="0"/>
                    </a:p>
                  </a:txBody>
                  <a:tcPr marL="7620" marR="7620" marT="7620" marB="0" anchor="ct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池田市</a:t>
                      </a:r>
                      <a:r>
                        <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農業祭</a:t>
                      </a:r>
                    </a:p>
                  </a:txBody>
                  <a:tcPr marL="7620" marR="7620" marT="7620" marB="0" anchor="ctr">
                    <a:lnB w="12700" cap="flat" cmpd="sng" algn="ctr">
                      <a:solidFill>
                        <a:srgbClr val="FF9900"/>
                      </a:solidFill>
                      <a:prstDash val="solid"/>
                      <a:round/>
                      <a:headEnd type="none" w="med" len="med"/>
                      <a:tailEnd type="none" w="med" len="med"/>
                    </a:lnB>
                  </a:tcP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池田駅前公園</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B w="12700" cap="flat" cmpd="sng" algn="ctr">
                      <a:solidFill>
                        <a:srgbClr val="FF9900"/>
                      </a:solidFill>
                      <a:prstDash val="solid"/>
                      <a:round/>
                      <a:headEnd type="none" w="med" len="med"/>
                      <a:tailEnd type="none" w="med" len="med"/>
                    </a:lnB>
                  </a:tcPr>
                </a:tc>
                <a:tc>
                  <a:txBody>
                    <a:bodyPr/>
                    <a:lstStyle/>
                    <a:p>
                      <a:pPr algn="l"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池田市みどり農政課</a:t>
                      </a:r>
                    </a:p>
                  </a:txBody>
                  <a:tcPr marL="7620" marR="7620" marT="7620" marB="0" anchor="ctr">
                    <a:lnB w="12700" cap="flat" cmpd="sng" algn="ctr">
                      <a:solidFill>
                        <a:srgbClr val="FF9900"/>
                      </a:solidFill>
                      <a:prstDash val="solid"/>
                      <a:round/>
                      <a:headEnd type="none" w="med" len="med"/>
                      <a:tailEnd type="none" w="med" len="med"/>
                    </a:lnB>
                  </a:tcPr>
                </a:tc>
                <a:tc>
                  <a:txBody>
                    <a:bodyPr/>
                    <a:lstStyle/>
                    <a:p>
                      <a:pPr algn="l"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072-752-1111(</a:t>
                      </a: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代</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endPar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B w="12700" cap="flat" cmpd="sng" algn="ctr">
                      <a:solidFill>
                        <a:srgbClr val="FF9900"/>
                      </a:solidFill>
                      <a:prstDash val="solid"/>
                      <a:round/>
                      <a:headEnd type="none" w="med" len="med"/>
                      <a:tailEnd type="none" w="med" len="med"/>
                    </a:lnB>
                  </a:tcPr>
                </a:tc>
                <a:extLst>
                  <a:ext uri="{0D108BD9-81ED-4DB2-BD59-A6C34878D82A}">
                    <a16:rowId xmlns:a16="http://schemas.microsoft.com/office/drawing/2014/main" val="1739968511"/>
                  </a:ext>
                </a:extLst>
              </a:tr>
              <a:tr h="327660">
                <a:tc vMerge="1">
                  <a:txBody>
                    <a:bodyPr/>
                    <a:lstStyle/>
                    <a:p>
                      <a:endParaRPr dirty="0"/>
                    </a:p>
                  </a:txBody>
                  <a:tcPr marL="7620" marR="7620" marT="7620" marB="0" anchor="ct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高槻市農林業祭</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rgbClr val="FF9900"/>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史跡嶋上郡衛跡</a:t>
                      </a:r>
                      <a:endPar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rgbClr val="FF9900"/>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l"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高槻市農林緑政課</a:t>
                      </a:r>
                    </a:p>
                  </a:txBody>
                  <a:tcPr marL="7620" marR="7620" marT="7620" marB="0" anchor="ctr">
                    <a:lnT w="12700" cap="flat" cmpd="sng" algn="ctr">
                      <a:solidFill>
                        <a:srgbClr val="FF9900"/>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l"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072-674-7111</a:t>
                      </a:r>
                      <a:r>
                        <a:rPr lang="en-US" altLang="zh-TW"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r>
                        <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代</a:t>
                      </a:r>
                      <a:r>
                        <a:rPr lang="en-US" altLang="zh-TW"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endPar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rgbClr val="FF9900"/>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2934213473"/>
                  </a:ext>
                </a:extLst>
              </a:tr>
              <a:tr h="327660">
                <a:tc vMerge="1">
                  <a:txBody>
                    <a:bodyPr/>
                    <a:lstStyle/>
                    <a:p>
                      <a:endParaRPr kumimoji="1" lang="ja-JP" altLang="en-US"/>
                    </a:p>
                  </a:txBody>
                  <a:tcP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摂津市農業祭</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chemeClr val="accent6"/>
                      </a:solidFill>
                      <a:prstDash val="solid"/>
                      <a:round/>
                      <a:headEnd type="none" w="med" len="med"/>
                      <a:tailEnd type="none" w="med" len="med"/>
                    </a:lnT>
                  </a:tcP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市役所前駐車場</a:t>
                      </a:r>
                      <a:endPar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本館</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1</a:t>
                      </a: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階ロビー</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chemeClr val="accent6"/>
                      </a:solidFill>
                      <a:prstDash val="solid"/>
                      <a:round/>
                      <a:headEnd type="none" w="med" len="med"/>
                      <a:tailEnd type="none" w="med" len="med"/>
                    </a:lnT>
                  </a:tcPr>
                </a:tc>
                <a:tc>
                  <a:txBody>
                    <a:bodyPr/>
                    <a:lstStyle/>
                    <a:p>
                      <a:pPr algn="l"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摂津市産業振興課</a:t>
                      </a:r>
                    </a:p>
                  </a:txBody>
                  <a:tcPr marL="7620" marR="7620" marT="7620" marB="0" anchor="ctr">
                    <a:lnT w="12700" cap="flat" cmpd="sng" algn="ctr">
                      <a:solidFill>
                        <a:schemeClr val="accent6"/>
                      </a:solidFill>
                      <a:prstDash val="solid"/>
                      <a:round/>
                      <a:headEnd type="none" w="med" len="med"/>
                      <a:tailEnd type="none" w="med" len="med"/>
                    </a:lnT>
                  </a:tcPr>
                </a:tc>
                <a:tc>
                  <a:txBody>
                    <a:bodyPr/>
                    <a:lstStyle/>
                    <a:p>
                      <a:pPr algn="l" fontAlgn="ct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06-6383-1111(</a:t>
                      </a: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代</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endPar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chemeClr val="accent6"/>
                      </a:solidFill>
                      <a:prstDash val="solid"/>
                      <a:round/>
                      <a:headEnd type="none" w="med" len="med"/>
                      <a:tailEnd type="none" w="med" len="med"/>
                    </a:lnT>
                  </a:tcPr>
                </a:tc>
                <a:extLst>
                  <a:ext uri="{0D108BD9-81ED-4DB2-BD59-A6C34878D82A}">
                    <a16:rowId xmlns:a16="http://schemas.microsoft.com/office/drawing/2014/main" val="3646813391"/>
                  </a:ext>
                </a:extLst>
              </a:tr>
              <a:tr h="327660">
                <a:tc rowSpan="3">
                  <a:txBody>
                    <a:bodyPr/>
                    <a:lstStyle/>
                    <a:p>
                      <a:pPr marL="0" marR="0" lvl="0" indent="0" algn="ctr" defTabSz="66635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11</a:t>
                      </a:r>
                      <a:r>
                        <a:rPr kumimoji="1" lang="ja-JP" altLang="en-US"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月</a:t>
                      </a: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28</a:t>
                      </a:r>
                      <a:r>
                        <a:rPr kumimoji="1" lang="ja-JP" altLang="en-US"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日</a:t>
                      </a: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r>
                        <a:rPr kumimoji="1" lang="ja-JP" altLang="en-US"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土</a:t>
                      </a: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endParaRPr kumimoji="1" lang="ja-JP" altLang="en-US" sz="1050" dirty="0"/>
                    </a:p>
                  </a:txBody>
                  <a:tcPr marL="7620" marR="7620" marT="7620" marB="0" anchor="ctr">
                    <a:lnB w="12700" cap="flat" cmpd="sng" algn="ctr">
                      <a:solidFill>
                        <a:srgbClr val="FF9900"/>
                      </a:solidFill>
                      <a:prstDash val="solid"/>
                      <a:round/>
                      <a:headEnd type="none" w="med" len="med"/>
                      <a:tailEnd type="none" w="med" len="med"/>
                    </a:lnB>
                  </a:tcP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豊中市</a:t>
                      </a:r>
                      <a:r>
                        <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農業祭</a:t>
                      </a:r>
                    </a:p>
                  </a:txBody>
                  <a:tcPr marL="7620" marR="7620" marT="7620" marB="0" anchor="ctr">
                    <a:lnB w="12700" cap="flat" cmpd="sng" algn="ctr">
                      <a:solidFill>
                        <a:schemeClr val="accent6"/>
                      </a:solidFill>
                      <a:prstDash val="solid"/>
                      <a:round/>
                      <a:headEnd type="none" w="med" len="med"/>
                      <a:tailEnd type="none" w="med" len="med"/>
                    </a:lnB>
                  </a:tcP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豊島公園　多目的広場</a:t>
                      </a:r>
                      <a:endPar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B w="12700" cap="flat" cmpd="sng" algn="ctr">
                      <a:solidFill>
                        <a:schemeClr val="accent6"/>
                      </a:solidFill>
                      <a:prstDash val="solid"/>
                      <a:round/>
                      <a:headEnd type="none" w="med" len="med"/>
                      <a:tailEnd type="none" w="med" len="med"/>
                    </a:lnB>
                  </a:tcPr>
                </a:tc>
                <a:tc>
                  <a:txBody>
                    <a:bodyPr/>
                    <a:lstStyle/>
                    <a:p>
                      <a:pPr algn="l" fontAlgn="ctr"/>
                      <a:r>
                        <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a:t>
                      </a: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豊中市産業振興課農政係</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B w="12700" cap="flat" cmpd="sng" algn="ctr">
                      <a:solidFill>
                        <a:schemeClr val="accent6"/>
                      </a:solidFill>
                      <a:prstDash val="solid"/>
                      <a:round/>
                      <a:headEnd type="none" w="med" len="med"/>
                      <a:tailEnd type="none" w="med" len="med"/>
                    </a:lnB>
                  </a:tcPr>
                </a:tc>
                <a:tc>
                  <a:txBody>
                    <a:bodyPr/>
                    <a:lstStyle/>
                    <a:p>
                      <a:pPr algn="l"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06-6858-2491</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B w="12700" cap="flat" cmpd="sng" algn="ctr">
                      <a:solidFill>
                        <a:schemeClr val="accent6"/>
                      </a:solidFill>
                      <a:prstDash val="solid"/>
                      <a:round/>
                      <a:headEnd type="none" w="med" len="med"/>
                      <a:tailEnd type="none" w="med" len="med"/>
                    </a:lnB>
                  </a:tcPr>
                </a:tc>
                <a:extLst>
                  <a:ext uri="{0D108BD9-81ED-4DB2-BD59-A6C34878D82A}">
                    <a16:rowId xmlns:a16="http://schemas.microsoft.com/office/drawing/2014/main" val="613071304"/>
                  </a:ext>
                </a:extLst>
              </a:tr>
              <a:tr h="327660">
                <a:tc vMerge="1">
                  <a:txBody>
                    <a:bodyPr/>
                    <a:lstStyle/>
                    <a:p>
                      <a:pPr algn="ctr" fontAlgn="ctr"/>
                      <a:endPar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tcP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箕面市農業祭</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chemeClr val="accent6"/>
                      </a:solidFill>
                      <a:prstDash val="solid"/>
                      <a:round/>
                      <a:headEnd type="none" w="med" len="med"/>
                      <a:tailEnd type="none" w="med" len="med"/>
                    </a:lnT>
                    <a:lnB w="12700" cap="flat" cmpd="sng" algn="ctr">
                      <a:solidFill>
                        <a:srgbClr val="FF9900"/>
                      </a:solidFill>
                      <a:prstDash val="solid"/>
                      <a:round/>
                      <a:headEnd type="none" w="med" len="med"/>
                      <a:tailEnd type="none" w="med" len="med"/>
                    </a:lnB>
                  </a:tcP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芦原公園・メイプルホール</a:t>
                      </a:r>
                    </a:p>
                  </a:txBody>
                  <a:tcPr marL="7620" marR="7620" marT="7620" marB="0" anchor="ctr">
                    <a:lnT w="12700" cap="flat" cmpd="sng" algn="ctr">
                      <a:solidFill>
                        <a:schemeClr val="accent6"/>
                      </a:solidFill>
                      <a:prstDash val="solid"/>
                      <a:round/>
                      <a:headEnd type="none" w="med" len="med"/>
                      <a:tailEnd type="none" w="med" len="med"/>
                    </a:lnT>
                    <a:lnB w="12700" cap="flat" cmpd="sng" algn="ctr">
                      <a:solidFill>
                        <a:srgbClr val="FF9900"/>
                      </a:solidFill>
                      <a:prstDash val="solid"/>
                      <a:round/>
                      <a:headEnd type="none" w="med" len="med"/>
                      <a:tailEnd type="none" w="med" len="med"/>
                    </a:lnB>
                  </a:tcPr>
                </a:tc>
                <a:tc>
                  <a:txBody>
                    <a:bodyPr/>
                    <a:lstStyle/>
                    <a:p>
                      <a:pPr algn="l"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箕面市農業振興課</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chemeClr val="accent6"/>
                      </a:solidFill>
                      <a:prstDash val="solid"/>
                      <a:round/>
                      <a:headEnd type="none" w="med" len="med"/>
                      <a:tailEnd type="none" w="med" len="med"/>
                    </a:lnT>
                    <a:lnB w="12700" cap="flat" cmpd="sng" algn="ctr">
                      <a:solidFill>
                        <a:srgbClr val="FF9900"/>
                      </a:solidFill>
                      <a:prstDash val="solid"/>
                      <a:round/>
                      <a:headEnd type="none" w="med" len="med"/>
                      <a:tailEnd type="none" w="med" len="med"/>
                    </a:lnB>
                  </a:tcPr>
                </a:tc>
                <a:tc>
                  <a:txBody>
                    <a:bodyPr/>
                    <a:lstStyle/>
                    <a:p>
                      <a:pPr algn="l" fontAlgn="ctr"/>
                      <a:r>
                        <a:rPr lang="en-US" altLang="zh-TW"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072-723-2121</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代</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chemeClr val="accent6"/>
                      </a:solidFill>
                      <a:prstDash val="solid"/>
                      <a:round/>
                      <a:headEnd type="none" w="med" len="med"/>
                      <a:tailEnd type="none" w="med" len="med"/>
                    </a:lnT>
                    <a:lnB w="12700" cap="flat" cmpd="sng" algn="ctr">
                      <a:solidFill>
                        <a:srgbClr val="FF9900"/>
                      </a:solidFill>
                      <a:prstDash val="solid"/>
                      <a:round/>
                      <a:headEnd type="none" w="med" len="med"/>
                      <a:tailEnd type="none" w="med" len="med"/>
                    </a:lnB>
                  </a:tcPr>
                </a:tc>
                <a:extLst>
                  <a:ext uri="{0D108BD9-81ED-4DB2-BD59-A6C34878D82A}">
                    <a16:rowId xmlns:a16="http://schemas.microsoft.com/office/drawing/2014/main" val="2563991169"/>
                  </a:ext>
                </a:extLst>
              </a:tr>
              <a:tr h="327660">
                <a:tc vMerge="1">
                  <a:txBody>
                    <a:bodyPr/>
                    <a:lstStyle/>
                    <a:p>
                      <a:endParaRPr kumimoji="1" lang="ja-JP" altLang="en-US" dirty="0"/>
                    </a:p>
                  </a:txBody>
                  <a:tcPr marL="7620" marR="7620" marT="7620" marB="0" anchor="ct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tcP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島本町農林業祭</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rgbClr val="FF9900"/>
                      </a:solidFill>
                      <a:prstDash val="solid"/>
                      <a:round/>
                      <a:headEnd type="none" w="med" len="med"/>
                      <a:tailEnd type="none" w="med" len="med"/>
                    </a:lnT>
                  </a:tcP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史跡桜井駅跡史跡公園</a:t>
                      </a:r>
                    </a:p>
                  </a:txBody>
                  <a:tcPr marL="7620" marR="7620" marT="7620" marB="0" anchor="ctr">
                    <a:lnT w="12700" cap="flat" cmpd="sng" algn="ctr">
                      <a:solidFill>
                        <a:srgbClr val="FF9900"/>
                      </a:solidFill>
                      <a:prstDash val="solid"/>
                      <a:round/>
                      <a:headEnd type="none" w="med" len="med"/>
                      <a:tailEnd type="none" w="med" len="med"/>
                    </a:lnT>
                  </a:tcPr>
                </a:tc>
                <a:tc>
                  <a:txBody>
                    <a:bodyPr/>
                    <a:lstStyle/>
                    <a:p>
                      <a:pPr algn="l"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島本町にぎわい創造課</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rgbClr val="FF9900"/>
                      </a:solidFill>
                      <a:prstDash val="solid"/>
                      <a:round/>
                      <a:headEnd type="none" w="med" len="med"/>
                      <a:tailEnd type="none" w="med" len="med"/>
                    </a:lnT>
                  </a:tcPr>
                </a:tc>
                <a:tc>
                  <a:txBody>
                    <a:bodyPr/>
                    <a:lstStyle/>
                    <a:p>
                      <a:pPr algn="l"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075-961-5151(</a:t>
                      </a: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代</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rgbClr val="FF9900"/>
                      </a:solidFill>
                      <a:prstDash val="solid"/>
                      <a:round/>
                      <a:headEnd type="none" w="med" len="med"/>
                      <a:tailEnd type="none" w="med" len="med"/>
                    </a:lnT>
                  </a:tcPr>
                </a:tc>
                <a:extLst>
                  <a:ext uri="{0D108BD9-81ED-4DB2-BD59-A6C34878D82A}">
                    <a16:rowId xmlns:a16="http://schemas.microsoft.com/office/drawing/2014/main" val="2949167624"/>
                  </a:ext>
                </a:extLst>
              </a:tr>
              <a:tr h="342000">
                <a:tc>
                  <a:txBody>
                    <a:bodyPr/>
                    <a:lstStyle/>
                    <a:p>
                      <a:pPr marL="0" marR="0" lvl="0" indent="0" algn="ctr" defTabSz="666350" rtl="0" eaLnBrk="1" fontAlgn="ctr" latinLnBrk="0" hangingPunct="1">
                        <a:lnSpc>
                          <a:spcPct val="100000"/>
                        </a:lnSpc>
                        <a:spcBef>
                          <a:spcPts val="0"/>
                        </a:spcBef>
                        <a:spcAft>
                          <a:spcPts val="0"/>
                        </a:spcAft>
                        <a:buClrTx/>
                        <a:buSzTx/>
                        <a:buFontTx/>
                        <a:buNone/>
                        <a:tabLst/>
                        <a:defRPr/>
                      </a:pP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11</a:t>
                      </a:r>
                      <a:r>
                        <a:rPr kumimoji="1" lang="ja-JP" altLang="en-US"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月</a:t>
                      </a: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28</a:t>
                      </a:r>
                      <a:r>
                        <a:rPr kumimoji="1" lang="ja-JP" altLang="en-US"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日</a:t>
                      </a: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r>
                        <a:rPr kumimoji="1" lang="ja-JP" altLang="en-US"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土</a:t>
                      </a: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p>
                    <a:p>
                      <a:pPr marL="0" marR="0" lvl="0" indent="0" algn="ctr" defTabSz="666350" rtl="0" eaLnBrk="1" fontAlgn="ctr"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　  ～</a:t>
                      </a: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29</a:t>
                      </a:r>
                      <a:r>
                        <a:rPr kumimoji="1" lang="ja-JP" altLang="en-US"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日</a:t>
                      </a: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r>
                        <a:rPr kumimoji="1" lang="ja-JP" altLang="en-US"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日</a:t>
                      </a:r>
                      <a:r>
                        <a:rPr kumimoji="1" lang="en-US" altLang="ja-JP" sz="105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a:t>
                      </a:r>
                      <a:endParaRPr kumimoji="1" lang="ja-JP" altLang="en-US" sz="1050" dirty="0"/>
                    </a:p>
                  </a:txBody>
                  <a:tcPr marL="7620" marR="7620" marT="7620" marB="0" anchor="ct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tcPr>
                </a:tc>
                <a:tc>
                  <a:txBody>
                    <a:bodyPr/>
                    <a:lstStyle/>
                    <a:p>
                      <a:pPr algn="ctr"/>
                      <a:r>
                        <a:rPr kumimoji="1" lang="ja-JP" altLang="en-US" sz="1050" b="0" i="0" u="none" strike="noStrike" kern="1200" dirty="0">
                          <a:solidFill>
                            <a:schemeClr val="tx1"/>
                          </a:solidFill>
                          <a:effectLst/>
                          <a:latin typeface="HG丸ｺﾞｼｯｸM-PRO" panose="020F0600000000000000" pitchFamily="50" charset="-128"/>
                          <a:ea typeface="HG丸ｺﾞｼｯｸM-PRO" panose="020F0600000000000000" pitchFamily="50" charset="-128"/>
                          <a:cs typeface="+mn-cs"/>
                        </a:rPr>
                        <a:t>茨木市農業祭</a:t>
                      </a:r>
                    </a:p>
                  </a:txBody>
                  <a:tcPr marL="7620" marR="7620" marT="7620" marB="0" anchor="ctr"/>
                </a:tc>
                <a:tc>
                  <a:txBody>
                    <a:bodyPr/>
                    <a:lstStyle/>
                    <a:p>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市役所前中央公園グラウンド</a:t>
                      </a:r>
                      <a:endParaRPr kumimoji="1" lang="ja-JP" altLang="en-US" dirty="0"/>
                    </a:p>
                  </a:txBody>
                  <a:tcPr marL="7620" marR="7620" marT="7620" marB="0" anchor="ctr"/>
                </a:tc>
                <a:tc>
                  <a:txBody>
                    <a:bodyPr/>
                    <a:lstStyle/>
                    <a:p>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茨木市農林振興課</a:t>
                      </a:r>
                      <a:endParaRPr kumimoji="1" lang="ja-JP" altLang="en-US" dirty="0"/>
                    </a:p>
                  </a:txBody>
                  <a:tcPr marL="7620" marR="7620" marT="7620" marB="0" anchor="ctr"/>
                </a:tc>
                <a:tc>
                  <a:txBody>
                    <a:bodyPr/>
                    <a:lstStyle/>
                    <a:p>
                      <a:r>
                        <a:rPr lang="en-US" altLang="zh-TW"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072-622-8121</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代</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endParaRPr kumimoji="1" lang="ja-JP" altLang="en-US" dirty="0"/>
                    </a:p>
                  </a:txBody>
                  <a:tcPr marL="7620" marR="7620" marT="7620" marB="0" anchor="ctr"/>
                </a:tc>
                <a:extLst>
                  <a:ext uri="{0D108BD9-81ED-4DB2-BD59-A6C34878D82A}">
                    <a16:rowId xmlns:a16="http://schemas.microsoft.com/office/drawing/2014/main" val="2392940784"/>
                  </a:ext>
                </a:extLst>
              </a:tr>
              <a:tr h="327660">
                <a:tc>
                  <a:txBody>
                    <a:bodyPr/>
                    <a:lstStyle/>
                    <a:p>
                      <a:pPr algn="ctr" fontAlgn="ct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11</a:t>
                      </a: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月</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29</a:t>
                      </a: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日</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日</a:t>
                      </a:r>
                      <a:r>
                        <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endPar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lnT w="12700" cap="flat" cmpd="sng" algn="ctr">
                      <a:solidFill>
                        <a:srgbClr val="FF9900"/>
                      </a:solidFill>
                      <a:prstDash val="solid"/>
                      <a:round/>
                      <a:headEnd type="none" w="med" len="med"/>
                      <a:tailEnd type="none" w="med" len="med"/>
                    </a:lnT>
                  </a:tcP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豊能町</a:t>
                      </a:r>
                      <a:r>
                        <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農業祭</a:t>
                      </a:r>
                    </a:p>
                  </a:txBody>
                  <a:tcPr marL="7620" marR="7620" marT="7620" marB="0" anchor="ctr"/>
                </a:tc>
                <a:tc>
                  <a:txBody>
                    <a:bodyPr/>
                    <a:lstStyle/>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町立保健福祉センター前</a:t>
                      </a:r>
                      <a:endParaRPr lang="en-US" altLang="ja-JP"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p>
                      <a:pPr algn="ctr" fontAlgn="ct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特設会場</a:t>
                      </a:r>
                    </a:p>
                  </a:txBody>
                  <a:tcPr marL="7620" marR="7620" marT="7620" marB="0" anchor="ctr"/>
                </a:tc>
                <a:tc>
                  <a:txBody>
                    <a:bodyPr/>
                    <a:lstStyle/>
                    <a:p>
                      <a:pPr algn="l" fontAlgn="ctr"/>
                      <a:r>
                        <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a:t>
                      </a:r>
                      <a:r>
                        <a:rPr lang="ja-JP"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豊能町農林商工課</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tc>
                <a:tc>
                  <a:txBody>
                    <a:bodyPr/>
                    <a:lstStyle/>
                    <a:p>
                      <a:pPr algn="l" fontAlgn="ctr"/>
                      <a:r>
                        <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   </a:t>
                      </a:r>
                      <a:r>
                        <a:rPr lang="en-US" altLang="zh-TW"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072-739-0001(</a:t>
                      </a:r>
                      <a:r>
                        <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代</a:t>
                      </a:r>
                      <a:r>
                        <a:rPr lang="en-US" altLang="zh-TW" sz="1050" b="0" i="0" u="none" strike="noStrike" dirty="0">
                          <a:solidFill>
                            <a:schemeClr val="tx1"/>
                          </a:solidFill>
                          <a:effectLst/>
                          <a:latin typeface="HG丸ｺﾞｼｯｸM-PRO" panose="020F0600000000000000" pitchFamily="50" charset="-128"/>
                          <a:ea typeface="HG丸ｺﾞｼｯｸM-PRO" panose="020F0600000000000000" pitchFamily="50" charset="-128"/>
                        </a:rPr>
                        <a:t>)</a:t>
                      </a:r>
                      <a:endParaRPr lang="zh-TW" altLang="en-US" sz="1050" b="0" i="0" u="none" strike="noStrike" dirty="0">
                        <a:solidFill>
                          <a:schemeClr val="tx1"/>
                        </a:solidFill>
                        <a:effectLst/>
                        <a:latin typeface="HG丸ｺﾞｼｯｸM-PRO" panose="020F0600000000000000" pitchFamily="50" charset="-128"/>
                        <a:ea typeface="HG丸ｺﾞｼｯｸM-PRO" panose="020F0600000000000000" pitchFamily="50" charset="-128"/>
                      </a:endParaRPr>
                    </a:p>
                  </a:txBody>
                  <a:tcPr marL="7620" marR="7620" marT="7620" marB="0" anchor="ctr"/>
                </a:tc>
                <a:extLst>
                  <a:ext uri="{0D108BD9-81ED-4DB2-BD59-A6C34878D82A}">
                    <a16:rowId xmlns:a16="http://schemas.microsoft.com/office/drawing/2014/main" val="1989734684"/>
                  </a:ext>
                </a:extLst>
              </a:tr>
            </a:tbl>
          </a:graphicData>
        </a:graphic>
      </p:graphicFrame>
      <p:sp>
        <p:nvSpPr>
          <p:cNvPr id="155" name="スクロール: 横 154">
            <a:extLst>
              <a:ext uri="{FF2B5EF4-FFF2-40B4-BE49-F238E27FC236}">
                <a16:creationId xmlns:a16="http://schemas.microsoft.com/office/drawing/2014/main" id="{E416BEEF-17E1-1FAB-13EC-7086420A75BC}"/>
              </a:ext>
            </a:extLst>
          </p:cNvPr>
          <p:cNvSpPr/>
          <p:nvPr/>
        </p:nvSpPr>
        <p:spPr>
          <a:xfrm flipH="1">
            <a:off x="126608" y="7524902"/>
            <a:ext cx="7446670" cy="942610"/>
          </a:xfrm>
          <a:prstGeom prst="horizontalScroll">
            <a:avLst/>
          </a:prstGeom>
          <a:gradFill flip="none" rotWithShape="1">
            <a:gsLst>
              <a:gs pos="0">
                <a:srgbClr val="0F9ED5">
                  <a:lumMod val="5000"/>
                  <a:lumOff val="95000"/>
                </a:srgbClr>
              </a:gs>
              <a:gs pos="74000">
                <a:srgbClr val="0F9ED5">
                  <a:lumMod val="45000"/>
                  <a:lumOff val="55000"/>
                </a:srgbClr>
              </a:gs>
              <a:gs pos="83000">
                <a:srgbClr val="0F9ED5">
                  <a:lumMod val="45000"/>
                  <a:lumOff val="55000"/>
                </a:srgbClr>
              </a:gs>
              <a:gs pos="100000">
                <a:srgbClr val="0F9ED5">
                  <a:lumMod val="30000"/>
                  <a:lumOff val="70000"/>
                </a:srgbClr>
              </a:gs>
            </a:gsLst>
            <a:lin ang="5400000" scaled="1"/>
            <a:tileRect/>
          </a:gradFill>
          <a:ln w="1905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56" name="テキスト ボックス 155">
            <a:extLst>
              <a:ext uri="{FF2B5EF4-FFF2-40B4-BE49-F238E27FC236}">
                <a16:creationId xmlns:a16="http://schemas.microsoft.com/office/drawing/2014/main" id="{8ACF5CF4-B85D-99EC-C289-BC6ABA67BCAE}"/>
              </a:ext>
            </a:extLst>
          </p:cNvPr>
          <p:cNvSpPr txBox="1"/>
          <p:nvPr/>
        </p:nvSpPr>
        <p:spPr>
          <a:xfrm>
            <a:off x="614187" y="7869878"/>
            <a:ext cx="5906903" cy="492443"/>
          </a:xfrm>
          <a:prstGeom prst="rect">
            <a:avLst/>
          </a:prstGeom>
          <a:noFill/>
        </p:spPr>
        <p:txBody>
          <a:bodyPr wrap="square" rtlCol="0">
            <a:spAutoFit/>
          </a:bodyPr>
          <a:lstStyle/>
          <a:p>
            <a:pPr defTabSz="457200"/>
            <a:r>
              <a:rPr lang="ja-JP" altLang="en-US" sz="2600" b="1" dirty="0">
                <a:solidFill>
                  <a:prstClr val="black"/>
                </a:solidFill>
                <a:latin typeface="BIZ UDPゴシック" panose="020B0400000000000000" pitchFamily="50" charset="-128"/>
                <a:ea typeface="BIZ UDPゴシック" panose="020B0400000000000000" pitchFamily="50" charset="-128"/>
              </a:rPr>
              <a:t>水稲土づくりシンポジウム</a:t>
            </a:r>
            <a:r>
              <a:rPr lang="ja-JP" altLang="en-US" sz="1800" dirty="0">
                <a:solidFill>
                  <a:prstClr val="black"/>
                </a:solidFill>
                <a:latin typeface="BIZ UDPゴシック" panose="020B0400000000000000" pitchFamily="50" charset="-128"/>
                <a:ea typeface="BIZ UDPゴシック" panose="020B0400000000000000" pitchFamily="50" charset="-128"/>
              </a:rPr>
              <a:t>を</a:t>
            </a:r>
            <a:r>
              <a:rPr lang="ja-JP" altLang="en-US" sz="2400" dirty="0">
                <a:solidFill>
                  <a:prstClr val="black"/>
                </a:solidFill>
                <a:latin typeface="BIZ UDPゴシック" panose="020B0400000000000000" pitchFamily="50" charset="-128"/>
                <a:ea typeface="BIZ UDPゴシック" panose="020B0400000000000000" pitchFamily="50" charset="-128"/>
              </a:rPr>
              <a:t>開催</a:t>
            </a:r>
            <a:r>
              <a:rPr lang="ja-JP" altLang="en-US" sz="2000" dirty="0">
                <a:solidFill>
                  <a:prstClr val="black"/>
                </a:solidFill>
                <a:latin typeface="BIZ UDPゴシック" panose="020B0400000000000000" pitchFamily="50" charset="-128"/>
                <a:ea typeface="BIZ UDPゴシック" panose="020B0400000000000000" pitchFamily="50" charset="-128"/>
              </a:rPr>
              <a:t>します</a:t>
            </a:r>
            <a:r>
              <a:rPr lang="en-US" altLang="ja-JP" sz="2000" dirty="0">
                <a:solidFill>
                  <a:prstClr val="black"/>
                </a:solidFill>
                <a:latin typeface="BIZ UDPゴシック" panose="020B0400000000000000" pitchFamily="50" charset="-128"/>
                <a:ea typeface="BIZ UDPゴシック" panose="020B0400000000000000" pitchFamily="50" charset="-128"/>
              </a:rPr>
              <a:t>!!</a:t>
            </a:r>
            <a:endParaRPr lang="ja-JP" altLang="en-US" sz="2200" dirty="0">
              <a:solidFill>
                <a:prstClr val="black"/>
              </a:solidFill>
              <a:latin typeface="BIZ UDPゴシック" panose="020B0400000000000000" pitchFamily="50" charset="-128"/>
              <a:ea typeface="BIZ UDPゴシック" panose="020B0400000000000000" pitchFamily="50" charset="-128"/>
            </a:endParaRPr>
          </a:p>
        </p:txBody>
      </p:sp>
      <p:pic>
        <p:nvPicPr>
          <p:cNvPr id="157" name="図 156">
            <a:extLst>
              <a:ext uri="{FF2B5EF4-FFF2-40B4-BE49-F238E27FC236}">
                <a16:creationId xmlns:a16="http://schemas.microsoft.com/office/drawing/2014/main" id="{68EDE033-C779-78C3-2655-AE831C3B2EF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453" b="99254" l="1681" r="99847">
                        <a14:foregroundMark x1="7257" y1="60448" x2="56761" y2="22139"/>
                        <a14:foregroundMark x1="56761" y1="22139" x2="71505" y2="22637"/>
                        <a14:foregroundMark x1="71505" y1="22637" x2="81742" y2="40547"/>
                        <a14:foregroundMark x1="81742" y1="40547" x2="59358" y2="76368"/>
                        <a14:foregroundMark x1="59358" y1="76368" x2="23988" y2="66667"/>
                        <a14:foregroundMark x1="23988" y1="66667" x2="15814" y2="45771"/>
                        <a14:foregroundMark x1="1681" y1="50498" x2="1681" y2="50498"/>
                        <a14:foregroundMark x1="6646" y1="48507" x2="33537" y2="31592"/>
                        <a14:foregroundMark x1="33537" y1="31592" x2="65546" y2="34577"/>
                        <a14:foregroundMark x1="65546" y1="34577" x2="65088" y2="65920"/>
                        <a14:foregroundMark x1="65088" y1="65920" x2="28266" y2="69403"/>
                        <a14:foregroundMark x1="28266" y1="69403" x2="13827" y2="55721"/>
                        <a14:foregroundMark x1="5500" y1="56219" x2="29870" y2="20398"/>
                        <a14:foregroundMark x1="29870" y1="20398" x2="46982" y2="15423"/>
                        <a14:foregroundMark x1="46982" y1="15423" x2="76241" y2="24378"/>
                        <a14:foregroundMark x1="76241" y1="24378" x2="85103" y2="39303"/>
                        <a14:foregroundMark x1="85103" y1="39303" x2="75707" y2="68905"/>
                        <a14:foregroundMark x1="75707" y1="68905" x2="58671" y2="42537"/>
                        <a14:foregroundMark x1="58671" y1="42537" x2="32086" y2="80100"/>
                        <a14:foregroundMark x1="32086" y1="80100" x2="15890" y2="72388"/>
                        <a14:foregroundMark x1="15890" y1="72388" x2="11459" y2="65672"/>
                        <a14:foregroundMark x1="1986" y1="52736" x2="36058" y2="16915"/>
                        <a14:foregroundMark x1="36058" y1="16915" x2="49198" y2="12438"/>
                        <a14:foregroundMark x1="49198" y1="12438" x2="80290" y2="27861"/>
                        <a14:foregroundMark x1="80290" y1="27861" x2="88541" y2="48756"/>
                        <a14:foregroundMark x1="88541" y1="48756" x2="80596" y2="68408"/>
                        <a14:foregroundMark x1="80596" y1="68408" x2="28724" y2="84080"/>
                        <a14:foregroundMark x1="28724" y1="84080" x2="7410" y2="68408"/>
                        <a14:foregroundMark x1="7410" y1="68408" x2="2827" y2="51990"/>
                        <a14:foregroundMark x1="5500" y1="35323" x2="59664" y2="9453"/>
                        <a14:foregroundMark x1="59664" y1="9453" x2="71887" y2="16169"/>
                        <a14:foregroundMark x1="83270" y1="27114" x2="91062" y2="52736"/>
                        <a14:foregroundMark x1="91062" y1="52736" x2="44156" y2="88557"/>
                        <a14:foregroundMark x1="27502" y1="60945" x2="72040" y2="31095"/>
                        <a14:foregroundMark x1="72040" y1="31095" x2="75707" y2="36567"/>
                        <a14:foregroundMark x1="56990" y1="59950" x2="74561" y2="45771"/>
                        <a14:foregroundMark x1="35141" y1="39552" x2="37280" y2="70398"/>
                        <a14:foregroundMark x1="95111" y1="82090" x2="95111" y2="82090"/>
                        <a14:foregroundMark x1="96104" y1="80846" x2="96104" y2="80846"/>
                        <a14:foregroundMark x1="97326" y1="80846" x2="97326" y2="80846"/>
                        <a14:foregroundMark x1="97861" y1="84328" x2="97861" y2="84328"/>
                        <a14:foregroundMark x1="94958" y1="82836" x2="98014" y2="84328"/>
                        <a14:foregroundMark x1="95416" y1="84328" x2="97097" y2="92786"/>
                        <a14:foregroundMark x1="97555" y1="83582" x2="98778" y2="93781"/>
                        <a14:foregroundMark x1="95493" y1="84577" x2="95951" y2="95274"/>
                        <a14:foregroundMark x1="95264" y1="86070" x2="95340" y2="95771"/>
                        <a14:foregroundMark x1="94270" y1="86070" x2="94270" y2="86070"/>
                        <a14:foregroundMark x1="94576" y1="84080" x2="94576" y2="84080"/>
                        <a14:foregroundMark x1="94729" y1="83582" x2="94729" y2="83582"/>
                        <a14:foregroundMark x1="93965" y1="89303" x2="93965" y2="89303"/>
                        <a14:foregroundMark x1="94118" y1="87562" x2="94118" y2="87562"/>
                        <a14:foregroundMark x1="94041" y1="92040" x2="94041" y2="92040"/>
                        <a14:foregroundMark x1="93965" y1="91045" x2="93965" y2="91045"/>
                        <a14:foregroundMark x1="94347" y1="94776" x2="94347" y2="94776"/>
                        <a14:foregroundMark x1="94805" y1="97015" x2="94805" y2="97015"/>
                        <a14:foregroundMark x1="95493" y1="98259" x2="95493" y2="98259"/>
                        <a14:foregroundMark x1="96409" y1="99005" x2="96409" y2="99005"/>
                        <a14:foregroundMark x1="96028" y1="98507" x2="96028" y2="98507"/>
                        <a14:foregroundMark x1="96028" y1="98756" x2="96028" y2="98756"/>
                        <a14:foregroundMark x1="97326" y1="99254" x2="97326" y2="99254"/>
                        <a14:foregroundMark x1="97937" y1="99005" x2="97937" y2="99005"/>
                        <a14:foregroundMark x1="98549" y1="97761" x2="98549" y2="97761"/>
                        <a14:foregroundMark x1="99083" y1="96269" x2="99083" y2="96269"/>
                        <a14:foregroundMark x1="99389" y1="94527" x2="99389" y2="94527"/>
                        <a14:foregroundMark x1="99618" y1="93284" x2="99618" y2="93284"/>
                        <a14:foregroundMark x1="99771" y1="91791" x2="99771" y2="91791"/>
                        <a14:foregroundMark x1="99847" y1="89303" x2="99847" y2="89303"/>
                        <a14:foregroundMark x1="99771" y1="87065" x2="99771" y2="87065"/>
                        <a14:foregroundMark x1="99465" y1="85572" x2="99465" y2="85572"/>
                        <a14:foregroundMark x1="99160" y1="84080" x2="99160" y2="84080"/>
                        <a14:foregroundMark x1="98778" y1="83085" x2="98778" y2="83085"/>
                        <a14:foregroundMark x1="98396" y1="82090" x2="98396" y2="82090"/>
                        <a14:foregroundMark x1="98167" y1="81343" x2="98167" y2="81343"/>
                        <a14:foregroundMark x1="97861" y1="81095" x2="97861" y2="81095"/>
                        <a14:foregroundMark x1="97326" y1="80597" x2="97326" y2="80597"/>
                        <a14:foregroundMark x1="96944" y1="80597" x2="96944" y2="80597"/>
                        <a14:foregroundMark x1="95646" y1="81343" x2="95646" y2="81343"/>
                        <a14:foregroundMark x1="97555" y1="80597" x2="97555" y2="80597"/>
                        <a14:foregroundMark x1="94270" y1="93781" x2="94270" y2="93781"/>
                        <a14:foregroundMark x1="94500" y1="95522" x2="94500" y2="95522"/>
                        <a14:foregroundMark x1="99312" y1="95522" x2="99312" y2="95522"/>
                        <a14:backgroundMark x1="99618" y1="98756" x2="99618" y2="98756"/>
                      </a14:backgroundRemoval>
                    </a14:imgEffect>
                  </a14:imgLayer>
                </a14:imgProps>
              </a:ext>
            </a:extLst>
          </a:blip>
          <a:stretch>
            <a:fillRect/>
          </a:stretch>
        </p:blipFill>
        <p:spPr>
          <a:xfrm>
            <a:off x="5986536" y="7685523"/>
            <a:ext cx="791616" cy="243109"/>
          </a:xfrm>
          <a:prstGeom prst="rect">
            <a:avLst/>
          </a:prstGeom>
        </p:spPr>
      </p:pic>
      <p:sp>
        <p:nvSpPr>
          <p:cNvPr id="158" name="テキスト ボックス 157">
            <a:extLst>
              <a:ext uri="{FF2B5EF4-FFF2-40B4-BE49-F238E27FC236}">
                <a16:creationId xmlns:a16="http://schemas.microsoft.com/office/drawing/2014/main" id="{A1FC6935-7D4A-F6C8-3931-A48060E9C157}"/>
              </a:ext>
            </a:extLst>
          </p:cNvPr>
          <p:cNvSpPr txBox="1"/>
          <p:nvPr/>
        </p:nvSpPr>
        <p:spPr>
          <a:xfrm>
            <a:off x="172803" y="7616728"/>
            <a:ext cx="5804991" cy="369332"/>
          </a:xfrm>
          <a:prstGeom prst="rect">
            <a:avLst/>
          </a:prstGeom>
          <a:noFill/>
        </p:spPr>
        <p:txBody>
          <a:bodyPr wrap="square" rtlCol="0">
            <a:spAutoFit/>
          </a:bodyPr>
          <a:lstStyle/>
          <a:p>
            <a:pPr defTabSz="457200"/>
            <a:r>
              <a:rPr lang="ja-JP" altLang="en-US" sz="1800" b="1" dirty="0">
                <a:solidFill>
                  <a:srgbClr val="FF0000"/>
                </a:solidFill>
                <a:latin typeface="Aptos" panose="02110004020202020204"/>
                <a:ea typeface="游ゴシック" panose="020B0400000000000000" pitchFamily="50" charset="-128"/>
              </a:rPr>
              <a:t>高温障害にお悩みの方必見</a:t>
            </a:r>
            <a:r>
              <a:rPr lang="en-US" altLang="ja-JP" sz="1800" b="1" dirty="0">
                <a:solidFill>
                  <a:srgbClr val="FF0000"/>
                </a:solidFill>
                <a:latin typeface="Aptos" panose="02110004020202020204"/>
                <a:ea typeface="游ゴシック" panose="020B0400000000000000" pitchFamily="50" charset="-128"/>
              </a:rPr>
              <a:t>‼</a:t>
            </a:r>
            <a:r>
              <a:rPr lang="ja-JP" altLang="en-US" sz="1800" b="1" dirty="0">
                <a:solidFill>
                  <a:srgbClr val="FF0000"/>
                </a:solidFill>
                <a:latin typeface="Aptos" panose="02110004020202020204"/>
                <a:ea typeface="游ゴシック" panose="020B0400000000000000" pitchFamily="50" charset="-128"/>
              </a:rPr>
              <a:t>  </a:t>
            </a:r>
            <a:r>
              <a:rPr lang="ja-JP" altLang="en-US" sz="1400" dirty="0">
                <a:solidFill>
                  <a:prstClr val="black"/>
                </a:solidFill>
                <a:latin typeface="メイリオ" panose="020B0604030504040204" pitchFamily="50" charset="-128"/>
                <a:ea typeface="メイリオ" panose="020B0604030504040204" pitchFamily="50" charset="-128"/>
              </a:rPr>
              <a:t>大阪府内水稲生産者の皆様に</a:t>
            </a:r>
            <a:r>
              <a:rPr lang="en-US" altLang="ja-JP" sz="1400" dirty="0">
                <a:solidFill>
                  <a:prstClr val="black"/>
                </a:solidFill>
                <a:latin typeface="メイリオ" panose="020B0604030504040204" pitchFamily="50" charset="-128"/>
                <a:ea typeface="メイリオ" panose="020B0604030504040204" pitchFamily="50" charset="-128"/>
              </a:rPr>
              <a:t>!!</a:t>
            </a:r>
            <a:endParaRPr lang="ja-JP" altLang="en-US" sz="1800" dirty="0">
              <a:solidFill>
                <a:prstClr val="black"/>
              </a:solidFill>
              <a:latin typeface="メイリオ" panose="020B0604030504040204" pitchFamily="50" charset="-128"/>
              <a:ea typeface="メイリオ" panose="020B0604030504040204" pitchFamily="50" charset="-128"/>
            </a:endParaRPr>
          </a:p>
        </p:txBody>
      </p:sp>
      <p:pic>
        <p:nvPicPr>
          <p:cNvPr id="159" name="図 158">
            <a:extLst>
              <a:ext uri="{FF2B5EF4-FFF2-40B4-BE49-F238E27FC236}">
                <a16:creationId xmlns:a16="http://schemas.microsoft.com/office/drawing/2014/main" id="{3A9F0B7D-3F71-60FC-998B-73AC6B0B7E80}"/>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043" b="90426" l="7937" r="91534">
                        <a14:foregroundMark x1="8995" y1="52128" x2="8995" y2="52128"/>
                        <a14:foregroundMark x1="44444" y1="91489" x2="44444" y2="91489"/>
                        <a14:foregroundMark x1="56085" y1="92021" x2="56085" y2="92021"/>
                        <a14:foregroundMark x1="89947" y1="64362" x2="89947" y2="64362"/>
                        <a14:foregroundMark x1="92063" y1="50532" x2="92063" y2="50532"/>
                        <a14:foregroundMark x1="7937" y1="51064" x2="7937" y2="51064"/>
                      </a14:backgroundRemoval>
                    </a14:imgEffect>
                  </a14:imgLayer>
                </a14:imgProps>
              </a:ext>
            </a:extLst>
          </a:blip>
          <a:stretch>
            <a:fillRect/>
          </a:stretch>
        </p:blipFill>
        <p:spPr>
          <a:xfrm>
            <a:off x="6616608" y="7601336"/>
            <a:ext cx="896249" cy="891508"/>
          </a:xfrm>
          <a:prstGeom prst="rect">
            <a:avLst/>
          </a:prstGeom>
        </p:spPr>
      </p:pic>
      <p:grpSp>
        <p:nvGrpSpPr>
          <p:cNvPr id="160" name="グループ化 159">
            <a:extLst>
              <a:ext uri="{FF2B5EF4-FFF2-40B4-BE49-F238E27FC236}">
                <a16:creationId xmlns:a16="http://schemas.microsoft.com/office/drawing/2014/main" id="{950F7612-C459-4681-BF76-3BC6E9A0EE62}"/>
              </a:ext>
            </a:extLst>
          </p:cNvPr>
          <p:cNvGrpSpPr/>
          <p:nvPr/>
        </p:nvGrpSpPr>
        <p:grpSpPr>
          <a:xfrm>
            <a:off x="2922691" y="10444685"/>
            <a:ext cx="831719" cy="356563"/>
            <a:chOff x="-2834140" y="7047239"/>
            <a:chExt cx="831719" cy="369332"/>
          </a:xfrm>
        </p:grpSpPr>
        <p:sp>
          <p:nvSpPr>
            <p:cNvPr id="161" name="四角形: 角を丸くする 160">
              <a:extLst>
                <a:ext uri="{FF2B5EF4-FFF2-40B4-BE49-F238E27FC236}">
                  <a16:creationId xmlns:a16="http://schemas.microsoft.com/office/drawing/2014/main" id="{ECED4A22-68B1-AC80-318F-E76E93D8A9D5}"/>
                </a:ext>
              </a:extLst>
            </p:cNvPr>
            <p:cNvSpPr/>
            <p:nvPr/>
          </p:nvSpPr>
          <p:spPr>
            <a:xfrm>
              <a:off x="-2834140" y="7049577"/>
              <a:ext cx="831719" cy="366994"/>
            </a:xfrm>
            <a:prstGeom prst="roundRect">
              <a:avLst/>
            </a:prstGeom>
            <a:solidFill>
              <a:srgbClr val="0E2841">
                <a:lumMod val="75000"/>
                <a:lumOff val="25000"/>
              </a:srgbClr>
            </a:solidFill>
            <a:ln w="19050" cap="flat" cmpd="sng" algn="ctr">
              <a:solidFill>
                <a:srgbClr val="156082">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Aptos" panose="02110004020202020204"/>
                <a:ea typeface="游ゴシック" panose="020B0400000000000000" pitchFamily="50" charset="-128"/>
                <a:cs typeface="+mn-cs"/>
              </a:endParaRPr>
            </a:p>
          </p:txBody>
        </p:sp>
        <p:sp>
          <p:nvSpPr>
            <p:cNvPr id="162" name="テキスト ボックス 161">
              <a:extLst>
                <a:ext uri="{FF2B5EF4-FFF2-40B4-BE49-F238E27FC236}">
                  <a16:creationId xmlns:a16="http://schemas.microsoft.com/office/drawing/2014/main" id="{9B5891DA-C736-6471-7F4B-7D677A62646C}"/>
                </a:ext>
              </a:extLst>
            </p:cNvPr>
            <p:cNvSpPr txBox="1"/>
            <p:nvPr/>
          </p:nvSpPr>
          <p:spPr>
            <a:xfrm>
              <a:off x="-2747993" y="7047239"/>
              <a:ext cx="729205" cy="36933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white"/>
                  </a:solidFill>
                  <a:effectLst/>
                  <a:uLnTx/>
                  <a:uFillTx/>
                  <a:latin typeface="Aptos" panose="02110004020202020204"/>
                  <a:ea typeface="游ゴシック" panose="020B0400000000000000" pitchFamily="50" charset="-128"/>
                </a:rPr>
                <a:t>後援</a:t>
              </a:r>
            </a:p>
          </p:txBody>
        </p:sp>
      </p:grpSp>
      <p:sp>
        <p:nvSpPr>
          <p:cNvPr id="163" name="テキスト ボックス 162">
            <a:extLst>
              <a:ext uri="{FF2B5EF4-FFF2-40B4-BE49-F238E27FC236}">
                <a16:creationId xmlns:a16="http://schemas.microsoft.com/office/drawing/2014/main" id="{FA883E9D-A297-F58B-8B04-E40C727CB61F}"/>
              </a:ext>
            </a:extLst>
          </p:cNvPr>
          <p:cNvSpPr txBox="1"/>
          <p:nvPr/>
        </p:nvSpPr>
        <p:spPr>
          <a:xfrm>
            <a:off x="3731260" y="10350400"/>
            <a:ext cx="3451763" cy="523220"/>
          </a:xfrm>
          <a:prstGeom prst="rect">
            <a:avLst/>
          </a:prstGeom>
          <a:noFill/>
        </p:spPr>
        <p:txBody>
          <a:bodyPr wrap="square" rtlCol="0">
            <a:spAutoFit/>
          </a:bodyPr>
          <a:lstStyle/>
          <a:p>
            <a:pPr defTabSz="457200"/>
            <a:r>
              <a:rPr lang="ja-JP" altLang="en-US" sz="1400" b="1" dirty="0">
                <a:solidFill>
                  <a:prstClr val="black"/>
                </a:solidFill>
                <a:latin typeface="BIZ UDPゴシック" panose="020B0400000000000000" pitchFamily="50" charset="-128"/>
                <a:ea typeface="BIZ UDPゴシック" panose="020B0400000000000000" pitchFamily="50" charset="-128"/>
              </a:rPr>
              <a:t>大阪府</a:t>
            </a:r>
            <a:endParaRPr lang="en-US" altLang="ja-JP" sz="1400" b="1" dirty="0">
              <a:solidFill>
                <a:prstClr val="black"/>
              </a:solidFill>
              <a:latin typeface="BIZ UDPゴシック" panose="020B0400000000000000" pitchFamily="50" charset="-128"/>
              <a:ea typeface="BIZ UDPゴシック" panose="020B0400000000000000" pitchFamily="50" charset="-128"/>
            </a:endParaRPr>
          </a:p>
          <a:p>
            <a:pPr defTabSz="457200"/>
            <a:r>
              <a:rPr lang="ja-JP" altLang="en-US" sz="1400" b="1" dirty="0">
                <a:solidFill>
                  <a:prstClr val="black"/>
                </a:solidFill>
                <a:latin typeface="BIZ UDPゴシック" panose="020B0400000000000000" pitchFamily="50" charset="-128"/>
                <a:ea typeface="BIZ UDPゴシック" panose="020B0400000000000000" pitchFamily="50" charset="-128"/>
              </a:rPr>
              <a:t>（地独）大阪府立環境農林水産総合研究所</a:t>
            </a:r>
          </a:p>
        </p:txBody>
      </p:sp>
      <p:sp>
        <p:nvSpPr>
          <p:cNvPr id="164" name="四角形: 角を丸くする 163">
            <a:extLst>
              <a:ext uri="{FF2B5EF4-FFF2-40B4-BE49-F238E27FC236}">
                <a16:creationId xmlns:a16="http://schemas.microsoft.com/office/drawing/2014/main" id="{1154EF9F-E27B-2D38-A36F-143DDFABA75B}"/>
              </a:ext>
            </a:extLst>
          </p:cNvPr>
          <p:cNvSpPr/>
          <p:nvPr/>
        </p:nvSpPr>
        <p:spPr>
          <a:xfrm>
            <a:off x="172803" y="8390253"/>
            <a:ext cx="5804991" cy="2006026"/>
          </a:xfrm>
          <a:prstGeom prst="roundRect">
            <a:avLst/>
          </a:prstGeom>
          <a:solidFill>
            <a:srgbClr val="0F9ED5">
              <a:lumMod val="20000"/>
              <a:lumOff val="80000"/>
            </a:srgbClr>
          </a:solidFill>
          <a:ln w="19050" cap="flat" cmpd="sng" algn="ctr">
            <a:solidFill>
              <a:srgbClr val="156082">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Aptos" panose="02110004020202020204"/>
              <a:ea typeface="游ゴシック" panose="020B0400000000000000" pitchFamily="50" charset="-128"/>
              <a:cs typeface="+mn-cs"/>
            </a:endParaRPr>
          </a:p>
        </p:txBody>
      </p:sp>
      <p:sp>
        <p:nvSpPr>
          <p:cNvPr id="165" name="テキスト ボックス 164">
            <a:extLst>
              <a:ext uri="{FF2B5EF4-FFF2-40B4-BE49-F238E27FC236}">
                <a16:creationId xmlns:a16="http://schemas.microsoft.com/office/drawing/2014/main" id="{69E85BC3-A4B5-867F-164B-D16D19B22FFA}"/>
              </a:ext>
            </a:extLst>
          </p:cNvPr>
          <p:cNvSpPr txBox="1"/>
          <p:nvPr/>
        </p:nvSpPr>
        <p:spPr>
          <a:xfrm>
            <a:off x="314969" y="8367873"/>
            <a:ext cx="5688141" cy="2015936"/>
          </a:xfrm>
          <a:prstGeom prst="rect">
            <a:avLst/>
          </a:prstGeom>
          <a:noFill/>
        </p:spPr>
        <p:txBody>
          <a:bodyPr wrap="square" rtlCol="0">
            <a:spAutoFit/>
          </a:bodyPr>
          <a:lstStyle/>
          <a:p>
            <a:pPr defTabSz="457200"/>
            <a:r>
              <a:rPr lang="ja-JP" altLang="en-US" sz="1600" dirty="0">
                <a:solidFill>
                  <a:prstClr val="black"/>
                </a:solidFill>
                <a:latin typeface="BIZ UDPゴシック" panose="020B0400000000000000" pitchFamily="50" charset="-128"/>
                <a:ea typeface="BIZ UDPゴシック" panose="020B0400000000000000" pitchFamily="50" charset="-128"/>
              </a:rPr>
              <a:t>日時：令和</a:t>
            </a:r>
            <a:r>
              <a:rPr lang="en-US" altLang="ja-JP" sz="1600" dirty="0">
                <a:solidFill>
                  <a:prstClr val="black"/>
                </a:solidFill>
                <a:latin typeface="BIZ UDPゴシック" panose="020B0400000000000000" pitchFamily="50" charset="-128"/>
                <a:ea typeface="BIZ UDPゴシック" panose="020B0400000000000000" pitchFamily="50" charset="-128"/>
              </a:rPr>
              <a:t>8</a:t>
            </a:r>
            <a:r>
              <a:rPr lang="ja-JP" altLang="en-US" sz="1600" dirty="0">
                <a:solidFill>
                  <a:prstClr val="black"/>
                </a:solidFill>
                <a:latin typeface="BIZ UDPゴシック" panose="020B0400000000000000" pitchFamily="50" charset="-128"/>
                <a:ea typeface="BIZ UDPゴシック" panose="020B0400000000000000" pitchFamily="50" charset="-128"/>
              </a:rPr>
              <a:t>年</a:t>
            </a:r>
            <a:r>
              <a:rPr lang="en-US" altLang="ja-JP" sz="1600" dirty="0">
                <a:solidFill>
                  <a:prstClr val="black"/>
                </a:solidFill>
                <a:latin typeface="BIZ UDPゴシック" panose="020B0400000000000000" pitchFamily="50" charset="-128"/>
                <a:ea typeface="BIZ UDPゴシック" panose="020B0400000000000000" pitchFamily="50" charset="-128"/>
              </a:rPr>
              <a:t>11</a:t>
            </a:r>
            <a:r>
              <a:rPr lang="ja-JP" altLang="en-US" sz="1600" dirty="0">
                <a:solidFill>
                  <a:prstClr val="black"/>
                </a:solidFill>
                <a:latin typeface="BIZ UDPゴシック" panose="020B0400000000000000" pitchFamily="50" charset="-128"/>
                <a:ea typeface="BIZ UDPゴシック" panose="020B0400000000000000" pitchFamily="50" charset="-128"/>
              </a:rPr>
              <a:t>月</a:t>
            </a:r>
            <a:r>
              <a:rPr lang="en-US" altLang="ja-JP" sz="1600" dirty="0">
                <a:solidFill>
                  <a:prstClr val="black"/>
                </a:solidFill>
                <a:latin typeface="BIZ UDPゴシック" panose="020B0400000000000000" pitchFamily="50" charset="-128"/>
                <a:ea typeface="BIZ UDPゴシック" panose="020B0400000000000000" pitchFamily="50" charset="-128"/>
              </a:rPr>
              <a:t>30</a:t>
            </a:r>
            <a:r>
              <a:rPr lang="ja-JP" altLang="en-US" sz="1600" dirty="0">
                <a:solidFill>
                  <a:prstClr val="black"/>
                </a:solidFill>
                <a:latin typeface="BIZ UDPゴシック" panose="020B0400000000000000" pitchFamily="50" charset="-128"/>
                <a:ea typeface="BIZ UDPゴシック" panose="020B0400000000000000" pitchFamily="50" charset="-128"/>
              </a:rPr>
              <a:t>日（月）</a:t>
            </a:r>
            <a:r>
              <a:rPr lang="en-US" altLang="ja-JP" sz="1600" dirty="0">
                <a:solidFill>
                  <a:prstClr val="black"/>
                </a:solidFill>
                <a:latin typeface="BIZ UDPゴシック" panose="020B0400000000000000" pitchFamily="50" charset="-128"/>
                <a:ea typeface="BIZ UDPゴシック" panose="020B0400000000000000" pitchFamily="50" charset="-128"/>
              </a:rPr>
              <a:t>14</a:t>
            </a:r>
            <a:r>
              <a:rPr lang="ja-JP" altLang="en-US" sz="1600" dirty="0">
                <a:solidFill>
                  <a:prstClr val="black"/>
                </a:solidFill>
                <a:latin typeface="BIZ UDPゴシック" panose="020B0400000000000000" pitchFamily="50" charset="-128"/>
                <a:ea typeface="BIZ UDPゴシック" panose="020B0400000000000000" pitchFamily="50" charset="-128"/>
              </a:rPr>
              <a:t>：</a:t>
            </a:r>
            <a:r>
              <a:rPr lang="en-US" altLang="ja-JP" sz="1600" dirty="0">
                <a:solidFill>
                  <a:prstClr val="black"/>
                </a:solidFill>
                <a:latin typeface="BIZ UDPゴシック" panose="020B0400000000000000" pitchFamily="50" charset="-128"/>
                <a:ea typeface="BIZ UDPゴシック" panose="020B0400000000000000" pitchFamily="50" charset="-128"/>
              </a:rPr>
              <a:t>00</a:t>
            </a:r>
            <a:r>
              <a:rPr lang="ja-JP" altLang="en-US" sz="1600" dirty="0">
                <a:solidFill>
                  <a:prstClr val="black"/>
                </a:solidFill>
                <a:latin typeface="BIZ UDPゴシック" panose="020B0400000000000000" pitchFamily="50" charset="-128"/>
                <a:ea typeface="BIZ UDPゴシック" panose="020B0400000000000000" pitchFamily="50" charset="-128"/>
              </a:rPr>
              <a:t>～</a:t>
            </a:r>
            <a:r>
              <a:rPr lang="en-US" altLang="ja-JP" sz="1600" dirty="0">
                <a:solidFill>
                  <a:prstClr val="black"/>
                </a:solidFill>
                <a:latin typeface="BIZ UDPゴシック" panose="020B0400000000000000" pitchFamily="50" charset="-128"/>
                <a:ea typeface="BIZ UDPゴシック" panose="020B0400000000000000" pitchFamily="50" charset="-128"/>
              </a:rPr>
              <a:t>16</a:t>
            </a:r>
            <a:r>
              <a:rPr lang="ja-JP" altLang="en-US" sz="1600" dirty="0">
                <a:solidFill>
                  <a:prstClr val="black"/>
                </a:solidFill>
                <a:latin typeface="BIZ UDPゴシック" panose="020B0400000000000000" pitchFamily="50" charset="-128"/>
                <a:ea typeface="BIZ UDPゴシック" panose="020B0400000000000000" pitchFamily="50" charset="-128"/>
              </a:rPr>
              <a:t>：</a:t>
            </a:r>
            <a:r>
              <a:rPr lang="en-US" altLang="ja-JP" sz="1600" dirty="0">
                <a:solidFill>
                  <a:prstClr val="black"/>
                </a:solidFill>
                <a:latin typeface="BIZ UDPゴシック" panose="020B0400000000000000" pitchFamily="50" charset="-128"/>
                <a:ea typeface="BIZ UDPゴシック" panose="020B0400000000000000" pitchFamily="50" charset="-128"/>
              </a:rPr>
              <a:t>30</a:t>
            </a:r>
          </a:p>
          <a:p>
            <a:pPr defTabSz="457200"/>
            <a:r>
              <a:rPr lang="ja-JP" altLang="en-US" sz="1600" dirty="0">
                <a:solidFill>
                  <a:prstClr val="black"/>
                </a:solidFill>
                <a:latin typeface="BIZ UDPゴシック" panose="020B0400000000000000" pitchFamily="50" charset="-128"/>
                <a:ea typeface="BIZ UDPゴシック" panose="020B0400000000000000" pitchFamily="50" charset="-128"/>
              </a:rPr>
              <a:t>　　　　　　　　　　　　　  </a:t>
            </a:r>
            <a:r>
              <a:rPr lang="en-US" altLang="ja-JP" sz="1600" dirty="0">
                <a:solidFill>
                  <a:prstClr val="black"/>
                </a:solidFill>
                <a:latin typeface="BIZ UDPゴシック" panose="020B0400000000000000" pitchFamily="50" charset="-128"/>
                <a:ea typeface="BIZ UDPゴシック" panose="020B0400000000000000" pitchFamily="50" charset="-128"/>
              </a:rPr>
              <a:t>※13</a:t>
            </a:r>
            <a:r>
              <a:rPr lang="ja-JP" altLang="en-US" sz="1600" dirty="0">
                <a:solidFill>
                  <a:prstClr val="black"/>
                </a:solidFill>
                <a:latin typeface="BIZ UDPゴシック" panose="020B0400000000000000" pitchFamily="50" charset="-128"/>
                <a:ea typeface="BIZ UDPゴシック" panose="020B0400000000000000" pitchFamily="50" charset="-128"/>
              </a:rPr>
              <a:t>：</a:t>
            </a:r>
            <a:r>
              <a:rPr lang="en-US" altLang="ja-JP" sz="1600" dirty="0">
                <a:solidFill>
                  <a:prstClr val="black"/>
                </a:solidFill>
                <a:latin typeface="BIZ UDPゴシック" panose="020B0400000000000000" pitchFamily="50" charset="-128"/>
                <a:ea typeface="BIZ UDPゴシック" panose="020B0400000000000000" pitchFamily="50" charset="-128"/>
              </a:rPr>
              <a:t>30</a:t>
            </a:r>
            <a:r>
              <a:rPr lang="ja-JP" altLang="en-US" sz="1600" dirty="0">
                <a:solidFill>
                  <a:prstClr val="black"/>
                </a:solidFill>
                <a:latin typeface="BIZ UDPゴシック" panose="020B0400000000000000" pitchFamily="50" charset="-128"/>
                <a:ea typeface="BIZ UDPゴシック" panose="020B0400000000000000" pitchFamily="50" charset="-128"/>
              </a:rPr>
              <a:t>開場</a:t>
            </a:r>
            <a:endParaRPr lang="en-US" altLang="ja-JP" sz="1600" dirty="0">
              <a:solidFill>
                <a:prstClr val="black"/>
              </a:solidFill>
              <a:latin typeface="BIZ UDPゴシック" panose="020B0400000000000000" pitchFamily="50" charset="-128"/>
              <a:ea typeface="BIZ UDPゴシック" panose="020B0400000000000000" pitchFamily="50" charset="-128"/>
            </a:endParaRPr>
          </a:p>
          <a:p>
            <a:pPr defTabSz="457200"/>
            <a:r>
              <a:rPr lang="ja-JP" altLang="en-US" sz="1600" dirty="0">
                <a:solidFill>
                  <a:prstClr val="black"/>
                </a:solidFill>
                <a:latin typeface="BIZ UDPゴシック" panose="020B0400000000000000" pitchFamily="50" charset="-128"/>
                <a:ea typeface="BIZ UDPゴシック" panose="020B0400000000000000" pitchFamily="50" charset="-128"/>
              </a:rPr>
              <a:t>会場：グランキューブ大阪</a:t>
            </a:r>
            <a:r>
              <a:rPr lang="en-US" altLang="ja-JP" sz="1600" dirty="0">
                <a:solidFill>
                  <a:prstClr val="black"/>
                </a:solidFill>
                <a:latin typeface="BIZ UDPゴシック" panose="020B0400000000000000" pitchFamily="50" charset="-128"/>
                <a:ea typeface="BIZ UDPゴシック" panose="020B0400000000000000" pitchFamily="50" charset="-128"/>
              </a:rPr>
              <a:t>10</a:t>
            </a:r>
            <a:r>
              <a:rPr lang="ja-JP" altLang="en-US" sz="1600" dirty="0">
                <a:solidFill>
                  <a:prstClr val="black"/>
                </a:solidFill>
                <a:latin typeface="BIZ UDPゴシック" panose="020B0400000000000000" pitchFamily="50" charset="-128"/>
                <a:ea typeface="BIZ UDPゴシック" panose="020B0400000000000000" pitchFamily="50" charset="-128"/>
              </a:rPr>
              <a:t>階</a:t>
            </a:r>
            <a:r>
              <a:rPr lang="en-US" altLang="ja-JP" sz="1600" dirty="0">
                <a:solidFill>
                  <a:prstClr val="black"/>
                </a:solidFill>
                <a:latin typeface="BIZ UDPゴシック" panose="020B0400000000000000" pitchFamily="50" charset="-128"/>
                <a:ea typeface="BIZ UDPゴシック" panose="020B0400000000000000" pitchFamily="50" charset="-128"/>
              </a:rPr>
              <a:t>1004</a:t>
            </a:r>
            <a:r>
              <a:rPr lang="ja-JP" altLang="en-US" sz="1600" dirty="0">
                <a:solidFill>
                  <a:prstClr val="black"/>
                </a:solidFill>
                <a:latin typeface="BIZ UDPゴシック" panose="020B0400000000000000" pitchFamily="50" charset="-128"/>
                <a:ea typeface="BIZ UDPゴシック" panose="020B0400000000000000" pitchFamily="50" charset="-128"/>
              </a:rPr>
              <a:t>－</a:t>
            </a:r>
            <a:r>
              <a:rPr lang="en-US" altLang="ja-JP" sz="1600" dirty="0">
                <a:solidFill>
                  <a:prstClr val="black"/>
                </a:solidFill>
                <a:latin typeface="BIZ UDPゴシック" panose="020B0400000000000000" pitchFamily="50" charset="-128"/>
                <a:ea typeface="BIZ UDPゴシック" panose="020B0400000000000000" pitchFamily="50" charset="-128"/>
              </a:rPr>
              <a:t>1007</a:t>
            </a:r>
            <a:r>
              <a:rPr lang="ja-JP" altLang="en-US" sz="1600" dirty="0">
                <a:solidFill>
                  <a:prstClr val="black"/>
                </a:solidFill>
                <a:latin typeface="BIZ UDPゴシック" panose="020B0400000000000000" pitchFamily="50" charset="-128"/>
                <a:ea typeface="BIZ UDPゴシック" panose="020B0400000000000000" pitchFamily="50" charset="-128"/>
              </a:rPr>
              <a:t>会議室</a:t>
            </a:r>
            <a:endParaRPr lang="en-US" altLang="ja-JP" sz="1600" dirty="0">
              <a:solidFill>
                <a:prstClr val="black"/>
              </a:solidFill>
              <a:latin typeface="BIZ UDPゴシック" panose="020B0400000000000000" pitchFamily="50" charset="-128"/>
              <a:ea typeface="BIZ UDPゴシック" panose="020B0400000000000000" pitchFamily="50" charset="-128"/>
            </a:endParaRPr>
          </a:p>
          <a:p>
            <a:pPr defTabSz="457200"/>
            <a:r>
              <a:rPr lang="ja-JP" altLang="en-US" sz="1600" dirty="0">
                <a:solidFill>
                  <a:prstClr val="black"/>
                </a:solidFill>
                <a:latin typeface="BIZ UDPゴシック" panose="020B0400000000000000" pitchFamily="50" charset="-128"/>
                <a:ea typeface="BIZ UDPゴシック" panose="020B0400000000000000" pitchFamily="50" charset="-128"/>
              </a:rPr>
              <a:t>定員：約２７０名 </a:t>
            </a:r>
            <a:r>
              <a:rPr lang="ja-JP" altLang="en-US" sz="1400" dirty="0">
                <a:solidFill>
                  <a:prstClr val="black"/>
                </a:solidFill>
                <a:latin typeface="BIZ UDPゴシック" panose="020B0400000000000000" pitchFamily="50" charset="-128"/>
                <a:ea typeface="BIZ UDPゴシック" panose="020B0400000000000000" pitchFamily="50" charset="-128"/>
              </a:rPr>
              <a:t>（</a:t>
            </a:r>
            <a:r>
              <a:rPr lang="en-US" altLang="ja-JP" sz="1400" dirty="0">
                <a:solidFill>
                  <a:prstClr val="black"/>
                </a:solidFill>
                <a:latin typeface="BIZ UDPゴシック" panose="020B0400000000000000" pitchFamily="50" charset="-128"/>
                <a:ea typeface="BIZ UDPゴシック" panose="020B0400000000000000" pitchFamily="50" charset="-128"/>
              </a:rPr>
              <a:t>※</a:t>
            </a:r>
            <a:r>
              <a:rPr lang="ja-JP" altLang="en-US" sz="1400" u="sng" dirty="0">
                <a:solidFill>
                  <a:prstClr val="black"/>
                </a:solidFill>
                <a:latin typeface="BIZ UDPゴシック" panose="020B0400000000000000" pitchFamily="50" charset="-128"/>
                <a:ea typeface="BIZ UDPゴシック" panose="020B0400000000000000" pitchFamily="50" charset="-128"/>
              </a:rPr>
              <a:t>先着順のため定員に達し次第〆切</a:t>
            </a:r>
            <a:r>
              <a:rPr lang="ja-JP" altLang="en-US" sz="1400" dirty="0">
                <a:solidFill>
                  <a:prstClr val="black"/>
                </a:solidFill>
                <a:latin typeface="BIZ UDPゴシック" panose="020B0400000000000000" pitchFamily="50" charset="-128"/>
                <a:ea typeface="BIZ UDPゴシック" panose="020B0400000000000000" pitchFamily="50" charset="-128"/>
              </a:rPr>
              <a:t>）</a:t>
            </a:r>
            <a:endParaRPr lang="en-US" altLang="ja-JP" sz="1400" dirty="0">
              <a:solidFill>
                <a:prstClr val="black"/>
              </a:solidFill>
              <a:latin typeface="BIZ UDPゴシック" panose="020B0400000000000000" pitchFamily="50" charset="-128"/>
              <a:ea typeface="BIZ UDPゴシック" panose="020B0400000000000000" pitchFamily="50" charset="-128"/>
            </a:endParaRPr>
          </a:p>
          <a:p>
            <a:pPr defTabSz="457200"/>
            <a:r>
              <a:rPr lang="ja-JP" altLang="en-US" sz="1600" dirty="0">
                <a:solidFill>
                  <a:prstClr val="black"/>
                </a:solidFill>
                <a:latin typeface="BIZ UDPゴシック" panose="020B0400000000000000" pitchFamily="50" charset="-128"/>
                <a:ea typeface="BIZ UDPゴシック" panose="020B0400000000000000" pitchFamily="50" charset="-128"/>
              </a:rPr>
              <a:t>講演：</a:t>
            </a:r>
            <a:r>
              <a:rPr lang="ja-JP" altLang="en-US" sz="1400" b="1" dirty="0">
                <a:solidFill>
                  <a:prstClr val="black"/>
                </a:solidFill>
                <a:latin typeface="BIZ UDPゴシック" panose="020B0400000000000000" pitchFamily="50" charset="-128"/>
                <a:ea typeface="BIZ UDPゴシック" panose="020B0400000000000000" pitchFamily="50" charset="-128"/>
              </a:rPr>
              <a:t>株式会社ファーム・フロンティア 藤井 弘志氏</a:t>
            </a:r>
            <a:endParaRPr lang="en-US" altLang="ja-JP" sz="1400" b="1" dirty="0">
              <a:solidFill>
                <a:prstClr val="black"/>
              </a:solidFill>
              <a:latin typeface="BIZ UDPゴシック" panose="020B0400000000000000" pitchFamily="50" charset="-128"/>
              <a:ea typeface="BIZ UDPゴシック" panose="020B0400000000000000" pitchFamily="50" charset="-128"/>
            </a:endParaRPr>
          </a:p>
          <a:p>
            <a:pPr defTabSz="457200"/>
            <a:r>
              <a:rPr lang="ja-JP" altLang="en-US" sz="1200" dirty="0">
                <a:solidFill>
                  <a:prstClr val="black"/>
                </a:solidFill>
                <a:latin typeface="Aptos" panose="02110004020202020204"/>
                <a:ea typeface="游ゴシック" panose="020B0400000000000000" pitchFamily="50" charset="-128"/>
              </a:rPr>
              <a:t>テーマ：</a:t>
            </a:r>
            <a:r>
              <a:rPr lang="ja-JP" altLang="en-US" sz="1500" b="1" dirty="0">
                <a:solidFill>
                  <a:srgbClr val="E97132"/>
                </a:solidFill>
                <a:highlight>
                  <a:srgbClr val="FFFF00"/>
                </a:highlight>
                <a:latin typeface="Aptos" panose="02110004020202020204"/>
                <a:ea typeface="游ゴシック" panose="020B0400000000000000" pitchFamily="50" charset="-128"/>
              </a:rPr>
              <a:t>高温障害に負けない水稲生産のための「土づくり」</a:t>
            </a:r>
            <a:endParaRPr lang="en-US" altLang="ja-JP" sz="1500" b="1" dirty="0">
              <a:solidFill>
                <a:srgbClr val="E97132"/>
              </a:solidFill>
              <a:highlight>
                <a:srgbClr val="FFFF00"/>
              </a:highlight>
              <a:latin typeface="Aptos" panose="02110004020202020204"/>
              <a:ea typeface="游ゴシック" panose="020B0400000000000000" pitchFamily="50" charset="-128"/>
            </a:endParaRPr>
          </a:p>
          <a:p>
            <a:pPr defTabSz="457200"/>
            <a:r>
              <a:rPr lang="ja-JP" altLang="en-US" sz="1600" dirty="0">
                <a:solidFill>
                  <a:prstClr val="black"/>
                </a:solidFill>
                <a:latin typeface="Aptos" panose="02110004020202020204"/>
                <a:ea typeface="游ゴシック" panose="020B0400000000000000" pitchFamily="50" charset="-128"/>
              </a:rPr>
              <a:t>　　   </a:t>
            </a:r>
            <a:r>
              <a:rPr lang="ja-JP" altLang="en-US" sz="1400" b="1" dirty="0">
                <a:solidFill>
                  <a:prstClr val="black"/>
                </a:solidFill>
                <a:latin typeface="BIZ UDPゴシック" panose="020B0400000000000000" pitchFamily="50" charset="-128"/>
                <a:ea typeface="BIZ UDPゴシック" panose="020B0400000000000000" pitchFamily="50" charset="-128"/>
              </a:rPr>
              <a:t>大阪府立環境農林水産総合研究所 岩本 百合香氏</a:t>
            </a:r>
            <a:endParaRPr lang="en-US" altLang="ja-JP" sz="1400" b="1" dirty="0">
              <a:solidFill>
                <a:prstClr val="black"/>
              </a:solidFill>
              <a:latin typeface="BIZ UDPゴシック" panose="020B0400000000000000" pitchFamily="50" charset="-128"/>
              <a:ea typeface="BIZ UDPゴシック" panose="020B0400000000000000" pitchFamily="50" charset="-128"/>
            </a:endParaRPr>
          </a:p>
          <a:p>
            <a:pPr defTabSz="457200"/>
            <a:r>
              <a:rPr lang="ja-JP" altLang="en-US" sz="1200" dirty="0">
                <a:solidFill>
                  <a:prstClr val="black"/>
                </a:solidFill>
                <a:latin typeface="Aptos" panose="02110004020202020204"/>
                <a:ea typeface="游ゴシック" panose="020B0400000000000000" pitchFamily="50" charset="-128"/>
              </a:rPr>
              <a:t>テーマ：</a:t>
            </a:r>
            <a:r>
              <a:rPr lang="ja-JP" altLang="en-US" sz="1500" b="1" dirty="0">
                <a:solidFill>
                  <a:srgbClr val="00B050"/>
                </a:solidFill>
                <a:highlight>
                  <a:srgbClr val="FFFF00"/>
                </a:highlight>
                <a:latin typeface="Aptos" panose="02110004020202020204"/>
                <a:ea typeface="游ゴシック" panose="020B0400000000000000" pitchFamily="50" charset="-128"/>
              </a:rPr>
              <a:t>大阪府での水稲栽培における高温登熟障害と対策</a:t>
            </a:r>
            <a:endParaRPr lang="en-US" altLang="ja-JP" sz="1500" b="1" dirty="0">
              <a:solidFill>
                <a:srgbClr val="00B050"/>
              </a:solidFill>
              <a:highlight>
                <a:srgbClr val="FFFF00"/>
              </a:highlight>
              <a:latin typeface="Aptos" panose="02110004020202020204"/>
              <a:ea typeface="游ゴシック" panose="020B0400000000000000" pitchFamily="50" charset="-128"/>
            </a:endParaRPr>
          </a:p>
        </p:txBody>
      </p:sp>
      <p:pic>
        <p:nvPicPr>
          <p:cNvPr id="166" name="図 165">
            <a:extLst>
              <a:ext uri="{FF2B5EF4-FFF2-40B4-BE49-F238E27FC236}">
                <a16:creationId xmlns:a16="http://schemas.microsoft.com/office/drawing/2014/main" id="{858F75F1-7000-2C5B-72E0-C5FE7165B4AF}"/>
              </a:ext>
            </a:extLst>
          </p:cNvPr>
          <p:cNvPicPr>
            <a:picLocks noChangeAspect="1"/>
          </p:cNvPicPr>
          <p:nvPr/>
        </p:nvPicPr>
        <p:blipFill>
          <a:blip r:embed="rId10"/>
          <a:stretch>
            <a:fillRect/>
          </a:stretch>
        </p:blipFill>
        <p:spPr>
          <a:xfrm>
            <a:off x="6145276" y="8684050"/>
            <a:ext cx="1303706" cy="1279627"/>
          </a:xfrm>
          <a:prstGeom prst="rect">
            <a:avLst/>
          </a:prstGeom>
        </p:spPr>
      </p:pic>
      <p:sp>
        <p:nvSpPr>
          <p:cNvPr id="167" name="テキスト ボックス 166">
            <a:extLst>
              <a:ext uri="{FF2B5EF4-FFF2-40B4-BE49-F238E27FC236}">
                <a16:creationId xmlns:a16="http://schemas.microsoft.com/office/drawing/2014/main" id="{AB1D797B-79F8-2441-C8A3-B0F30EC5B041}"/>
              </a:ext>
            </a:extLst>
          </p:cNvPr>
          <p:cNvSpPr txBox="1"/>
          <p:nvPr/>
        </p:nvSpPr>
        <p:spPr>
          <a:xfrm>
            <a:off x="5968300" y="9853041"/>
            <a:ext cx="1676981" cy="400110"/>
          </a:xfrm>
          <a:prstGeom prst="rect">
            <a:avLst/>
          </a:prstGeom>
          <a:noFill/>
        </p:spPr>
        <p:txBody>
          <a:bodyPr wrap="square">
            <a:spAutoFit/>
          </a:bodyPr>
          <a:lstStyle/>
          <a:p>
            <a:pPr algn="ctr" defTabSz="457200"/>
            <a:r>
              <a:rPr kumimoji="0" lang="ja-JP" altLang="en-US" sz="1000" dirty="0">
                <a:solidFill>
                  <a:prstClr val="black"/>
                </a:solidFill>
                <a:latin typeface="HGP創英角ｺﾞｼｯｸUB" panose="020B0900000000000000" pitchFamily="50" charset="-128"/>
                <a:ea typeface="HGP創英角ｺﾞｼｯｸUB" panose="020B0900000000000000" pitchFamily="50" charset="-128"/>
              </a:rPr>
              <a:t>上記ＱＲコードを読み取り、</a:t>
            </a:r>
            <a:endParaRPr kumimoji="0" lang="en-US" altLang="ja-JP" sz="1000" dirty="0">
              <a:solidFill>
                <a:prstClr val="black"/>
              </a:solidFill>
              <a:latin typeface="HGP創英角ｺﾞｼｯｸUB" panose="020B0900000000000000" pitchFamily="50" charset="-128"/>
              <a:ea typeface="HGP創英角ｺﾞｼｯｸUB" panose="020B0900000000000000" pitchFamily="50" charset="-128"/>
            </a:endParaRPr>
          </a:p>
          <a:p>
            <a:pPr algn="ctr" defTabSz="457200"/>
            <a:r>
              <a:rPr kumimoji="0" lang="ja-JP" altLang="en-US" sz="1000" dirty="0">
                <a:solidFill>
                  <a:prstClr val="black"/>
                </a:solidFill>
                <a:latin typeface="HGP創英角ｺﾞｼｯｸUB" panose="020B0900000000000000" pitchFamily="50" charset="-128"/>
                <a:ea typeface="HGP創英角ｺﾞｼｯｸUB" panose="020B0900000000000000" pitchFamily="50" charset="-128"/>
              </a:rPr>
              <a:t>お申し込みください。</a:t>
            </a:r>
            <a:endParaRPr kumimoji="0" lang="ja-JP" altLang="en-US" sz="1000" dirty="0">
              <a:solidFill>
                <a:prstClr val="black"/>
              </a:solidFill>
              <a:latin typeface="Aptos" panose="02110004020202020204"/>
              <a:ea typeface="游ゴシック" panose="020B0400000000000000" pitchFamily="50" charset="-128"/>
            </a:endParaRPr>
          </a:p>
        </p:txBody>
      </p:sp>
      <p:sp>
        <p:nvSpPr>
          <p:cNvPr id="168" name="テキスト ボックス 167">
            <a:extLst>
              <a:ext uri="{FF2B5EF4-FFF2-40B4-BE49-F238E27FC236}">
                <a16:creationId xmlns:a16="http://schemas.microsoft.com/office/drawing/2014/main" id="{F9D8D715-2FA7-E635-07DB-847B76C4BF3D}"/>
              </a:ext>
            </a:extLst>
          </p:cNvPr>
          <p:cNvSpPr txBox="1"/>
          <p:nvPr/>
        </p:nvSpPr>
        <p:spPr>
          <a:xfrm>
            <a:off x="6071690" y="8390253"/>
            <a:ext cx="1444354" cy="369332"/>
          </a:xfrm>
          <a:prstGeom prst="rect">
            <a:avLst/>
          </a:prstGeom>
          <a:noFill/>
        </p:spPr>
        <p:txBody>
          <a:bodyPr wrap="square" rtlCol="0">
            <a:spAutoFit/>
          </a:bodyPr>
          <a:lstStyle/>
          <a:p>
            <a:pPr defTabSz="457200"/>
            <a:r>
              <a:rPr lang="ja-JP" altLang="en-US" sz="1800" dirty="0">
                <a:solidFill>
                  <a:prstClr val="black"/>
                </a:solidFill>
                <a:latin typeface="BIZ UDPゴシック" panose="020B0400000000000000" pitchFamily="50" charset="-128"/>
                <a:ea typeface="BIZ UDPゴシック" panose="020B0400000000000000" pitchFamily="50" charset="-128"/>
              </a:rPr>
              <a:t>☟</a:t>
            </a:r>
            <a:r>
              <a:rPr lang="ja-JP" altLang="en-US" sz="1800" b="1" dirty="0">
                <a:solidFill>
                  <a:srgbClr val="FF0000"/>
                </a:solidFill>
                <a:latin typeface="BIZ UDPゴシック" panose="020B0400000000000000" pitchFamily="50" charset="-128"/>
                <a:ea typeface="BIZ UDPゴシック" panose="020B0400000000000000" pitchFamily="50" charset="-128"/>
              </a:rPr>
              <a:t>申込方法</a:t>
            </a:r>
          </a:p>
        </p:txBody>
      </p:sp>
      <p:grpSp>
        <p:nvGrpSpPr>
          <p:cNvPr id="169" name="グループ化 168">
            <a:extLst>
              <a:ext uri="{FF2B5EF4-FFF2-40B4-BE49-F238E27FC236}">
                <a16:creationId xmlns:a16="http://schemas.microsoft.com/office/drawing/2014/main" id="{E1F98A5A-55BA-AACE-DFC8-B6333D0FE047}"/>
              </a:ext>
            </a:extLst>
          </p:cNvPr>
          <p:cNvGrpSpPr/>
          <p:nvPr/>
        </p:nvGrpSpPr>
        <p:grpSpPr>
          <a:xfrm>
            <a:off x="879800" y="10444685"/>
            <a:ext cx="831719" cy="369332"/>
            <a:chOff x="-2834140" y="7047239"/>
            <a:chExt cx="831719" cy="382558"/>
          </a:xfrm>
        </p:grpSpPr>
        <p:sp>
          <p:nvSpPr>
            <p:cNvPr id="170" name="四角形: 角を丸くする 169">
              <a:extLst>
                <a:ext uri="{FF2B5EF4-FFF2-40B4-BE49-F238E27FC236}">
                  <a16:creationId xmlns:a16="http://schemas.microsoft.com/office/drawing/2014/main" id="{FF240F3E-5CA8-EE75-0A6B-FB1DCA233ADD}"/>
                </a:ext>
              </a:extLst>
            </p:cNvPr>
            <p:cNvSpPr/>
            <p:nvPr/>
          </p:nvSpPr>
          <p:spPr>
            <a:xfrm>
              <a:off x="-2834140" y="7049577"/>
              <a:ext cx="831719" cy="366994"/>
            </a:xfrm>
            <a:prstGeom prst="roundRect">
              <a:avLst/>
            </a:prstGeom>
            <a:solidFill>
              <a:srgbClr val="0E2841">
                <a:lumMod val="75000"/>
                <a:lumOff val="25000"/>
              </a:srgbClr>
            </a:solidFill>
            <a:ln w="19050" cap="flat" cmpd="sng" algn="ctr">
              <a:solidFill>
                <a:srgbClr val="156082">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Aptos" panose="02110004020202020204"/>
                <a:ea typeface="游ゴシック" panose="020B0400000000000000" pitchFamily="50" charset="-128"/>
                <a:cs typeface="+mn-cs"/>
              </a:endParaRPr>
            </a:p>
          </p:txBody>
        </p:sp>
        <p:sp>
          <p:nvSpPr>
            <p:cNvPr id="171" name="テキスト ボックス 170">
              <a:extLst>
                <a:ext uri="{FF2B5EF4-FFF2-40B4-BE49-F238E27FC236}">
                  <a16:creationId xmlns:a16="http://schemas.microsoft.com/office/drawing/2014/main" id="{AF432A26-38C4-A280-AB35-C5ABC3893EF2}"/>
                </a:ext>
              </a:extLst>
            </p:cNvPr>
            <p:cNvSpPr txBox="1"/>
            <p:nvPr/>
          </p:nvSpPr>
          <p:spPr>
            <a:xfrm>
              <a:off x="-2747993" y="7047239"/>
              <a:ext cx="729205" cy="382558"/>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dirty="0">
                  <a:ln>
                    <a:noFill/>
                  </a:ln>
                  <a:solidFill>
                    <a:prstClr val="white"/>
                  </a:solidFill>
                  <a:effectLst/>
                  <a:uLnTx/>
                  <a:uFillTx/>
                  <a:latin typeface="Aptos" panose="02110004020202020204"/>
                  <a:ea typeface="游ゴシック" panose="020B0400000000000000" pitchFamily="50" charset="-128"/>
                </a:rPr>
                <a:t>主催</a:t>
              </a:r>
            </a:p>
          </p:txBody>
        </p:sp>
      </p:grpSp>
      <p:sp>
        <p:nvSpPr>
          <p:cNvPr id="172" name="テキスト ボックス 171">
            <a:extLst>
              <a:ext uri="{FF2B5EF4-FFF2-40B4-BE49-F238E27FC236}">
                <a16:creationId xmlns:a16="http://schemas.microsoft.com/office/drawing/2014/main" id="{53BCCA1C-3D5C-466D-66D9-B510D4144557}"/>
              </a:ext>
            </a:extLst>
          </p:cNvPr>
          <p:cNvSpPr txBox="1"/>
          <p:nvPr/>
        </p:nvSpPr>
        <p:spPr>
          <a:xfrm>
            <a:off x="1733056" y="10460444"/>
            <a:ext cx="1146562" cy="307777"/>
          </a:xfrm>
          <a:prstGeom prst="rect">
            <a:avLst/>
          </a:prstGeom>
          <a:noFill/>
        </p:spPr>
        <p:txBody>
          <a:bodyPr wrap="square" rtlCol="0">
            <a:spAutoFit/>
          </a:bodyPr>
          <a:lstStyle/>
          <a:p>
            <a:pPr defTabSz="457200"/>
            <a:r>
              <a:rPr lang="ja-JP" altLang="en-US" sz="1400" b="1" dirty="0">
                <a:solidFill>
                  <a:prstClr val="black"/>
                </a:solidFill>
                <a:latin typeface="BIZ UDPゴシック" panose="020B0400000000000000" pitchFamily="50" charset="-128"/>
                <a:ea typeface="BIZ UDPゴシック" panose="020B0400000000000000" pitchFamily="50" charset="-128"/>
              </a:rPr>
              <a:t>ＪＡ全農大阪</a:t>
            </a:r>
          </a:p>
        </p:txBody>
      </p:sp>
      <p:pic>
        <p:nvPicPr>
          <p:cNvPr id="173" name="図 172">
            <a:extLst>
              <a:ext uri="{FF2B5EF4-FFF2-40B4-BE49-F238E27FC236}">
                <a16:creationId xmlns:a16="http://schemas.microsoft.com/office/drawing/2014/main" id="{7DABE14A-F444-E1E6-5D96-488FDD1B2873}"/>
              </a:ext>
            </a:extLst>
          </p:cNvPr>
          <p:cNvPicPr>
            <a:picLocks noChangeAspect="1"/>
          </p:cNvPicPr>
          <p:nvPr/>
        </p:nvPicPr>
        <p:blipFill>
          <a:blip r:embed="rId11"/>
          <a:stretch>
            <a:fillRect/>
          </a:stretch>
        </p:blipFill>
        <p:spPr>
          <a:xfrm>
            <a:off x="5302318" y="8518175"/>
            <a:ext cx="573073" cy="573073"/>
          </a:xfrm>
          <a:prstGeom prst="rect">
            <a:avLst/>
          </a:prstGeom>
        </p:spPr>
      </p:pic>
      <p:sp>
        <p:nvSpPr>
          <p:cNvPr id="174" name="テキスト ボックス 173">
            <a:extLst>
              <a:ext uri="{FF2B5EF4-FFF2-40B4-BE49-F238E27FC236}">
                <a16:creationId xmlns:a16="http://schemas.microsoft.com/office/drawing/2014/main" id="{2CC742BE-A956-2572-80E7-FE7046FD6B32}"/>
              </a:ext>
            </a:extLst>
          </p:cNvPr>
          <p:cNvSpPr txBox="1"/>
          <p:nvPr/>
        </p:nvSpPr>
        <p:spPr>
          <a:xfrm>
            <a:off x="5051573" y="8490852"/>
            <a:ext cx="353943" cy="737181"/>
          </a:xfrm>
          <a:prstGeom prst="rect">
            <a:avLst/>
          </a:prstGeom>
          <a:noFill/>
        </p:spPr>
        <p:txBody>
          <a:bodyPr vert="eaVert" wrap="square" rtlCol="0">
            <a:spAutoFit/>
          </a:bodyPr>
          <a:lstStyle/>
          <a:p>
            <a:pPr defTabSz="457200"/>
            <a:r>
              <a:rPr lang="ja-JP" altLang="en-US" sz="1100" dirty="0">
                <a:solidFill>
                  <a:prstClr val="black"/>
                </a:solidFill>
                <a:latin typeface="BIZ UDPゴシック" panose="020B0400000000000000" pitchFamily="50" charset="-128"/>
                <a:ea typeface="BIZ UDPゴシック" panose="020B0400000000000000" pitchFamily="50" charset="-128"/>
              </a:rPr>
              <a:t>会場案内</a:t>
            </a:r>
          </a:p>
        </p:txBody>
      </p:sp>
    </p:spTree>
    <p:extLst>
      <p:ext uri="{BB962C8B-B14F-4D97-AF65-F5344CB8AC3E}">
        <p14:creationId xmlns:p14="http://schemas.microsoft.com/office/powerpoint/2010/main" val="149270495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4B6B6"/>
        </a:solidFill>
        <a:ln>
          <a:noFill/>
        </a:ln>
      </a:spPr>
      <a:bodyPr rtlCol="0" anchor="ctr"/>
      <a:lstStyle>
        <a:defPPr algn="ctr">
          <a:defRPr sz="1285"/>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8349</TotalTime>
  <Words>1274</Words>
  <Application>Microsoft Office PowerPoint</Application>
  <PresentationFormat>ユーザー設定</PresentationFormat>
  <Paragraphs>128</Paragraphs>
  <Slides>2</Slides>
  <Notes>1</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size="13" baseType="lpstr">
      <vt:lpstr>AR P丸ゴシック体M</vt:lpstr>
      <vt:lpstr>BIZ UDPゴシック</vt:lpstr>
      <vt:lpstr>HGP創英角ｺﾞｼｯｸUB</vt:lpstr>
      <vt:lpstr>HGP創英角ﾎﾟｯﾌﾟ体</vt:lpstr>
      <vt:lpstr>HG丸ｺﾞｼｯｸM-PRO</vt:lpstr>
      <vt:lpstr>HG創英角ﾎﾟｯﾌﾟ体</vt:lpstr>
      <vt:lpstr>メイリオ</vt:lpstr>
      <vt:lpstr>Aptos</vt:lpstr>
      <vt:lpstr>Arial</vt:lpstr>
      <vt:lpstr>Calibri</vt:lpstr>
      <vt:lpstr>Office ​​テーマ</vt:lpstr>
      <vt:lpstr>PowerPoint プレゼンテーション</vt:lpstr>
      <vt:lpstr>PowerPoint プレゼンテーション</vt:lpstr>
    </vt:vector>
  </TitlesOfParts>
  <Company>大阪府</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大阪府庁</dc:creator>
  <cp:lastModifiedBy>鈴木　祐</cp:lastModifiedBy>
  <cp:revision>720</cp:revision>
  <cp:lastPrinted>2026-08-21T02:15:34Z</cp:lastPrinted>
  <dcterms:created xsi:type="dcterms:W3CDTF">2014-06-04T02:50:05Z</dcterms:created>
  <dcterms:modified xsi:type="dcterms:W3CDTF">2026-09-08T04:31:18Z</dcterms:modified>
</cp:coreProperties>
</file>