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60" r:id="rId2"/>
    <p:sldId id="261" r:id="rId3"/>
  </p:sldIdLst>
  <p:sldSz cx="7775575" cy="10907713"/>
  <p:notesSz cx="6807200" cy="9939338"/>
  <p:defaultTextStyle>
    <a:defPPr>
      <a:defRPr lang="ja-JP"/>
    </a:defPPr>
    <a:lvl1pPr marL="0" algn="l" defTabSz="1018818" rtl="0" eaLnBrk="1" latinLnBrk="0" hangingPunct="1">
      <a:defRPr kumimoji="1" sz="2005" kern="1200">
        <a:solidFill>
          <a:schemeClr val="tx1"/>
        </a:solidFill>
        <a:latin typeface="+mn-lt"/>
        <a:ea typeface="+mn-ea"/>
        <a:cs typeface="+mn-cs"/>
      </a:defRPr>
    </a:lvl1pPr>
    <a:lvl2pPr marL="509408" algn="l" defTabSz="1018818" rtl="0" eaLnBrk="1" latinLnBrk="0" hangingPunct="1">
      <a:defRPr kumimoji="1" sz="2005" kern="1200">
        <a:solidFill>
          <a:schemeClr val="tx1"/>
        </a:solidFill>
        <a:latin typeface="+mn-lt"/>
        <a:ea typeface="+mn-ea"/>
        <a:cs typeface="+mn-cs"/>
      </a:defRPr>
    </a:lvl2pPr>
    <a:lvl3pPr marL="1018818" algn="l" defTabSz="1018818" rtl="0" eaLnBrk="1" latinLnBrk="0" hangingPunct="1">
      <a:defRPr kumimoji="1" sz="2005" kern="1200">
        <a:solidFill>
          <a:schemeClr val="tx1"/>
        </a:solidFill>
        <a:latin typeface="+mn-lt"/>
        <a:ea typeface="+mn-ea"/>
        <a:cs typeface="+mn-cs"/>
      </a:defRPr>
    </a:lvl3pPr>
    <a:lvl4pPr marL="1528227" algn="l" defTabSz="1018818" rtl="0" eaLnBrk="1" latinLnBrk="0" hangingPunct="1">
      <a:defRPr kumimoji="1" sz="2005" kern="1200">
        <a:solidFill>
          <a:schemeClr val="tx1"/>
        </a:solidFill>
        <a:latin typeface="+mn-lt"/>
        <a:ea typeface="+mn-ea"/>
        <a:cs typeface="+mn-cs"/>
      </a:defRPr>
    </a:lvl4pPr>
    <a:lvl5pPr marL="2037634" algn="l" defTabSz="1018818" rtl="0" eaLnBrk="1" latinLnBrk="0" hangingPunct="1">
      <a:defRPr kumimoji="1" sz="2005" kern="1200">
        <a:solidFill>
          <a:schemeClr val="tx1"/>
        </a:solidFill>
        <a:latin typeface="+mn-lt"/>
        <a:ea typeface="+mn-ea"/>
        <a:cs typeface="+mn-cs"/>
      </a:defRPr>
    </a:lvl5pPr>
    <a:lvl6pPr marL="2547044" algn="l" defTabSz="1018818" rtl="0" eaLnBrk="1" latinLnBrk="0" hangingPunct="1">
      <a:defRPr kumimoji="1" sz="2005" kern="1200">
        <a:solidFill>
          <a:schemeClr val="tx1"/>
        </a:solidFill>
        <a:latin typeface="+mn-lt"/>
        <a:ea typeface="+mn-ea"/>
        <a:cs typeface="+mn-cs"/>
      </a:defRPr>
    </a:lvl6pPr>
    <a:lvl7pPr marL="3056452" algn="l" defTabSz="1018818" rtl="0" eaLnBrk="1" latinLnBrk="0" hangingPunct="1">
      <a:defRPr kumimoji="1" sz="2005" kern="1200">
        <a:solidFill>
          <a:schemeClr val="tx1"/>
        </a:solidFill>
        <a:latin typeface="+mn-lt"/>
        <a:ea typeface="+mn-ea"/>
        <a:cs typeface="+mn-cs"/>
      </a:defRPr>
    </a:lvl7pPr>
    <a:lvl8pPr marL="3565861" algn="l" defTabSz="1018818" rtl="0" eaLnBrk="1" latinLnBrk="0" hangingPunct="1">
      <a:defRPr kumimoji="1" sz="2005" kern="1200">
        <a:solidFill>
          <a:schemeClr val="tx1"/>
        </a:solidFill>
        <a:latin typeface="+mn-lt"/>
        <a:ea typeface="+mn-ea"/>
        <a:cs typeface="+mn-cs"/>
      </a:defRPr>
    </a:lvl8pPr>
    <a:lvl9pPr marL="4075270" algn="l" defTabSz="1018818" rtl="0" eaLnBrk="1" latinLnBrk="0" hangingPunct="1">
      <a:defRPr kumimoji="1" sz="200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6" userDrawn="1">
          <p15:clr>
            <a:srgbClr val="A4A3A4"/>
          </p15:clr>
        </p15:guide>
        <p15:guide id="2" pos="2449" userDrawn="1">
          <p15:clr>
            <a:srgbClr val="A4A3A4"/>
          </p15:clr>
        </p15:guide>
        <p15:guide id="3" orient="horz" pos="93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9933"/>
    <a:srgbClr val="F57B17"/>
    <a:srgbClr val="F1E03B"/>
    <a:srgbClr val="FDF47F"/>
    <a:srgbClr val="FFCCCC"/>
    <a:srgbClr val="FFCCFF"/>
    <a:srgbClr val="F4B6B6"/>
    <a:srgbClr val="275C9D"/>
    <a:srgbClr val="FC402C"/>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456" autoAdjust="0"/>
    <p:restoredTop sz="94710" autoAdjust="0"/>
  </p:normalViewPr>
  <p:slideViewPr>
    <p:cSldViewPr showGuides="1">
      <p:cViewPr varScale="1">
        <p:scale>
          <a:sx n="58" d="100"/>
          <a:sy n="58" d="100"/>
        </p:scale>
        <p:origin x="2885" y="82"/>
      </p:cViewPr>
      <p:guideLst>
        <p:guide orient="horz" pos="3436"/>
        <p:guide pos="2449"/>
        <p:guide orient="horz" pos="939"/>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2"/>
            <a:ext cx="2949787" cy="496968"/>
          </a:xfrm>
          <a:prstGeom prst="rect">
            <a:avLst/>
          </a:prstGeom>
        </p:spPr>
        <p:txBody>
          <a:bodyPr vert="horz" lIns="95509" tIns="47753" rIns="95509" bIns="47753" rtlCol="0"/>
          <a:lstStyle>
            <a:lvl1pPr algn="l">
              <a:defRPr sz="1400"/>
            </a:lvl1pPr>
          </a:lstStyle>
          <a:p>
            <a:endParaRPr kumimoji="1" lang="ja-JP" altLang="en-US"/>
          </a:p>
        </p:txBody>
      </p:sp>
      <p:sp>
        <p:nvSpPr>
          <p:cNvPr id="3" name="日付プレースホルダー 2"/>
          <p:cNvSpPr>
            <a:spLocks noGrp="1"/>
          </p:cNvSpPr>
          <p:nvPr>
            <p:ph type="dt" idx="1"/>
          </p:nvPr>
        </p:nvSpPr>
        <p:spPr>
          <a:xfrm>
            <a:off x="3855844" y="12"/>
            <a:ext cx="2949787" cy="496968"/>
          </a:xfrm>
          <a:prstGeom prst="rect">
            <a:avLst/>
          </a:prstGeom>
        </p:spPr>
        <p:txBody>
          <a:bodyPr vert="horz" lIns="95509" tIns="47753" rIns="95509" bIns="47753" rtlCol="0"/>
          <a:lstStyle>
            <a:lvl1pPr algn="r">
              <a:defRPr sz="1400"/>
            </a:lvl1pPr>
          </a:lstStyle>
          <a:p>
            <a:fld id="{0B9B47EB-4FF1-47B4-8462-42779E877212}" type="datetimeFigureOut">
              <a:rPr kumimoji="1" lang="ja-JP" altLang="en-US" smtClean="0"/>
              <a:pPr/>
              <a:t>2025/9/11</a:t>
            </a:fld>
            <a:endParaRPr kumimoji="1" lang="ja-JP" altLang="en-US"/>
          </a:p>
        </p:txBody>
      </p:sp>
      <p:sp>
        <p:nvSpPr>
          <p:cNvPr id="4" name="スライド イメージ プレースホルダー 3"/>
          <p:cNvSpPr>
            <a:spLocks noGrp="1" noRot="1" noChangeAspect="1"/>
          </p:cNvSpPr>
          <p:nvPr>
            <p:ph type="sldImg" idx="2"/>
          </p:nvPr>
        </p:nvSpPr>
        <p:spPr>
          <a:xfrm>
            <a:off x="2074863" y="746125"/>
            <a:ext cx="2657475" cy="3727450"/>
          </a:xfrm>
          <a:prstGeom prst="rect">
            <a:avLst/>
          </a:prstGeom>
          <a:noFill/>
          <a:ln w="12700">
            <a:solidFill>
              <a:prstClr val="black"/>
            </a:solidFill>
          </a:ln>
        </p:spPr>
        <p:txBody>
          <a:bodyPr vert="horz" lIns="95509" tIns="47753" rIns="95509" bIns="47753" rtlCol="0" anchor="ctr"/>
          <a:lstStyle/>
          <a:p>
            <a:endParaRPr lang="ja-JP" altLang="en-US"/>
          </a:p>
        </p:txBody>
      </p:sp>
      <p:sp>
        <p:nvSpPr>
          <p:cNvPr id="5" name="ノート プレースホルダー 4"/>
          <p:cNvSpPr>
            <a:spLocks noGrp="1"/>
          </p:cNvSpPr>
          <p:nvPr>
            <p:ph type="body" sz="quarter" idx="3"/>
          </p:nvPr>
        </p:nvSpPr>
        <p:spPr>
          <a:xfrm>
            <a:off x="680721" y="4721192"/>
            <a:ext cx="5445760" cy="4472702"/>
          </a:xfrm>
          <a:prstGeom prst="rect">
            <a:avLst/>
          </a:prstGeom>
        </p:spPr>
        <p:txBody>
          <a:bodyPr vert="horz" lIns="95509" tIns="47753" rIns="95509" bIns="4775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660"/>
            <a:ext cx="2949787" cy="496968"/>
          </a:xfrm>
          <a:prstGeom prst="rect">
            <a:avLst/>
          </a:prstGeom>
        </p:spPr>
        <p:txBody>
          <a:bodyPr vert="horz" lIns="95509" tIns="47753" rIns="95509" bIns="47753" rtlCol="0" anchor="b"/>
          <a:lstStyle>
            <a:lvl1pPr algn="l">
              <a:defRPr sz="1400"/>
            </a:lvl1pPr>
          </a:lstStyle>
          <a:p>
            <a:endParaRPr kumimoji="1" lang="ja-JP" altLang="en-US"/>
          </a:p>
        </p:txBody>
      </p:sp>
      <p:sp>
        <p:nvSpPr>
          <p:cNvPr id="7" name="スライド番号プレースホルダー 6"/>
          <p:cNvSpPr>
            <a:spLocks noGrp="1"/>
          </p:cNvSpPr>
          <p:nvPr>
            <p:ph type="sldNum" sz="quarter" idx="5"/>
          </p:nvPr>
        </p:nvSpPr>
        <p:spPr>
          <a:xfrm>
            <a:off x="3855844" y="9440660"/>
            <a:ext cx="2949787" cy="496968"/>
          </a:xfrm>
          <a:prstGeom prst="rect">
            <a:avLst/>
          </a:prstGeom>
        </p:spPr>
        <p:txBody>
          <a:bodyPr vert="horz" lIns="95509" tIns="47753" rIns="95509" bIns="47753" rtlCol="0" anchor="b"/>
          <a:lstStyle>
            <a:lvl1pPr algn="r">
              <a:defRPr sz="1400"/>
            </a:lvl1pPr>
          </a:lstStyle>
          <a:p>
            <a:fld id="{94C6C71A-2CA9-43F8-9329-FE0928B9438B}" type="slidenum">
              <a:rPr kumimoji="1" lang="ja-JP" altLang="en-US" smtClean="0"/>
              <a:pPr/>
              <a:t>‹#›</a:t>
            </a:fld>
            <a:endParaRPr kumimoji="1" lang="ja-JP" altLang="en-US"/>
          </a:p>
        </p:txBody>
      </p:sp>
    </p:spTree>
    <p:extLst>
      <p:ext uri="{BB962C8B-B14F-4D97-AF65-F5344CB8AC3E}">
        <p14:creationId xmlns:p14="http://schemas.microsoft.com/office/powerpoint/2010/main" val="3242580381"/>
      </p:ext>
    </p:extLst>
  </p:cSld>
  <p:clrMap bg1="lt1" tx1="dk1" bg2="lt2" tx2="dk2" accent1="accent1" accent2="accent2" accent3="accent3" accent4="accent4" accent5="accent5" accent6="accent6" hlink="hlink" folHlink="folHlink"/>
  <p:notesStyle>
    <a:lvl1pPr marL="0" algn="l" defTabSz="1018818" rtl="0" eaLnBrk="1" latinLnBrk="0" hangingPunct="1">
      <a:defRPr kumimoji="1" sz="1337" kern="1200">
        <a:solidFill>
          <a:schemeClr val="tx1"/>
        </a:solidFill>
        <a:latin typeface="+mn-lt"/>
        <a:ea typeface="+mn-ea"/>
        <a:cs typeface="+mn-cs"/>
      </a:defRPr>
    </a:lvl1pPr>
    <a:lvl2pPr marL="509408" algn="l" defTabSz="1018818" rtl="0" eaLnBrk="1" latinLnBrk="0" hangingPunct="1">
      <a:defRPr kumimoji="1" sz="1337" kern="1200">
        <a:solidFill>
          <a:schemeClr val="tx1"/>
        </a:solidFill>
        <a:latin typeface="+mn-lt"/>
        <a:ea typeface="+mn-ea"/>
        <a:cs typeface="+mn-cs"/>
      </a:defRPr>
    </a:lvl2pPr>
    <a:lvl3pPr marL="1018818" algn="l" defTabSz="1018818" rtl="0" eaLnBrk="1" latinLnBrk="0" hangingPunct="1">
      <a:defRPr kumimoji="1" sz="1337" kern="1200">
        <a:solidFill>
          <a:schemeClr val="tx1"/>
        </a:solidFill>
        <a:latin typeface="+mn-lt"/>
        <a:ea typeface="+mn-ea"/>
        <a:cs typeface="+mn-cs"/>
      </a:defRPr>
    </a:lvl3pPr>
    <a:lvl4pPr marL="1528227" algn="l" defTabSz="1018818" rtl="0" eaLnBrk="1" latinLnBrk="0" hangingPunct="1">
      <a:defRPr kumimoji="1" sz="1337" kern="1200">
        <a:solidFill>
          <a:schemeClr val="tx1"/>
        </a:solidFill>
        <a:latin typeface="+mn-lt"/>
        <a:ea typeface="+mn-ea"/>
        <a:cs typeface="+mn-cs"/>
      </a:defRPr>
    </a:lvl4pPr>
    <a:lvl5pPr marL="2037634" algn="l" defTabSz="1018818" rtl="0" eaLnBrk="1" latinLnBrk="0" hangingPunct="1">
      <a:defRPr kumimoji="1" sz="1337" kern="1200">
        <a:solidFill>
          <a:schemeClr val="tx1"/>
        </a:solidFill>
        <a:latin typeface="+mn-lt"/>
        <a:ea typeface="+mn-ea"/>
        <a:cs typeface="+mn-cs"/>
      </a:defRPr>
    </a:lvl5pPr>
    <a:lvl6pPr marL="2547044" algn="l" defTabSz="1018818" rtl="0" eaLnBrk="1" latinLnBrk="0" hangingPunct="1">
      <a:defRPr kumimoji="1" sz="1337" kern="1200">
        <a:solidFill>
          <a:schemeClr val="tx1"/>
        </a:solidFill>
        <a:latin typeface="+mn-lt"/>
        <a:ea typeface="+mn-ea"/>
        <a:cs typeface="+mn-cs"/>
      </a:defRPr>
    </a:lvl6pPr>
    <a:lvl7pPr marL="3056452" algn="l" defTabSz="1018818" rtl="0" eaLnBrk="1" latinLnBrk="0" hangingPunct="1">
      <a:defRPr kumimoji="1" sz="1337" kern="1200">
        <a:solidFill>
          <a:schemeClr val="tx1"/>
        </a:solidFill>
        <a:latin typeface="+mn-lt"/>
        <a:ea typeface="+mn-ea"/>
        <a:cs typeface="+mn-cs"/>
      </a:defRPr>
    </a:lvl7pPr>
    <a:lvl8pPr marL="3565861" algn="l" defTabSz="1018818" rtl="0" eaLnBrk="1" latinLnBrk="0" hangingPunct="1">
      <a:defRPr kumimoji="1" sz="1337" kern="1200">
        <a:solidFill>
          <a:schemeClr val="tx1"/>
        </a:solidFill>
        <a:latin typeface="+mn-lt"/>
        <a:ea typeface="+mn-ea"/>
        <a:cs typeface="+mn-cs"/>
      </a:defRPr>
    </a:lvl8pPr>
    <a:lvl9pPr marL="4075270" algn="l" defTabSz="1018818" rtl="0" eaLnBrk="1" latinLnBrk="0" hangingPunct="1">
      <a:defRPr kumimoji="1" sz="133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83169" y="3388464"/>
            <a:ext cx="6609239" cy="2338088"/>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166337" y="6181038"/>
            <a:ext cx="5442903" cy="2787526"/>
          </a:xfrm>
        </p:spPr>
        <p:txBody>
          <a:bodyPr/>
          <a:lstStyle>
            <a:lvl1pPr marL="0" indent="0" algn="ctr">
              <a:buNone/>
              <a:defRPr>
                <a:solidFill>
                  <a:schemeClr val="tx1">
                    <a:tint val="75000"/>
                  </a:schemeClr>
                </a:solidFill>
              </a:defRPr>
            </a:lvl1pPr>
            <a:lvl2pPr marL="333175" indent="0" algn="ctr">
              <a:buNone/>
              <a:defRPr>
                <a:solidFill>
                  <a:schemeClr val="tx1">
                    <a:tint val="75000"/>
                  </a:schemeClr>
                </a:solidFill>
              </a:defRPr>
            </a:lvl2pPr>
            <a:lvl3pPr marL="666350" indent="0" algn="ctr">
              <a:buNone/>
              <a:defRPr>
                <a:solidFill>
                  <a:schemeClr val="tx1">
                    <a:tint val="75000"/>
                  </a:schemeClr>
                </a:solidFill>
              </a:defRPr>
            </a:lvl3pPr>
            <a:lvl4pPr marL="999525" indent="0" algn="ctr">
              <a:buNone/>
              <a:defRPr>
                <a:solidFill>
                  <a:schemeClr val="tx1">
                    <a:tint val="75000"/>
                  </a:schemeClr>
                </a:solidFill>
              </a:defRPr>
            </a:lvl4pPr>
            <a:lvl5pPr marL="1332700" indent="0" algn="ctr">
              <a:buNone/>
              <a:defRPr>
                <a:solidFill>
                  <a:schemeClr val="tx1">
                    <a:tint val="75000"/>
                  </a:schemeClr>
                </a:solidFill>
              </a:defRPr>
            </a:lvl5pPr>
            <a:lvl6pPr marL="1665874" indent="0" algn="ctr">
              <a:buNone/>
              <a:defRPr>
                <a:solidFill>
                  <a:schemeClr val="tx1">
                    <a:tint val="75000"/>
                  </a:schemeClr>
                </a:solidFill>
              </a:defRPr>
            </a:lvl6pPr>
            <a:lvl7pPr marL="1999049" indent="0" algn="ctr">
              <a:buNone/>
              <a:defRPr>
                <a:solidFill>
                  <a:schemeClr val="tx1">
                    <a:tint val="75000"/>
                  </a:schemeClr>
                </a:solidFill>
              </a:defRPr>
            </a:lvl7pPr>
            <a:lvl8pPr marL="2332224" indent="0" algn="ctr">
              <a:buNone/>
              <a:defRPr>
                <a:solidFill>
                  <a:schemeClr val="tx1">
                    <a:tint val="75000"/>
                  </a:schemeClr>
                </a:solidFill>
              </a:defRPr>
            </a:lvl8pPr>
            <a:lvl9pPr marL="2665399"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7420E7D-346A-4E68-9045-7E6B396D6F6D}" type="datetimeFigureOut">
              <a:rPr kumimoji="1" lang="ja-JP" altLang="en-US" smtClean="0"/>
              <a:pPr/>
              <a:t>2025/9/11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3364135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7420E7D-346A-4E68-9045-7E6B396D6F6D}" type="datetimeFigureOut">
              <a:rPr kumimoji="1" lang="ja-JP" altLang="en-US" smtClean="0"/>
              <a:pPr/>
              <a:t>2025/9/11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2867355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227969" y="631233"/>
            <a:ext cx="1312129" cy="1344274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91587" y="631233"/>
            <a:ext cx="3806792" cy="1344274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7420E7D-346A-4E68-9045-7E6B396D6F6D}" type="datetimeFigureOut">
              <a:rPr kumimoji="1" lang="ja-JP" altLang="en-US" smtClean="0"/>
              <a:pPr/>
              <a:t>2025/9/11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433476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7420E7D-346A-4E68-9045-7E6B396D6F6D}" type="datetimeFigureOut">
              <a:rPr kumimoji="1" lang="ja-JP" altLang="en-US" smtClean="0"/>
              <a:pPr/>
              <a:t>2025/9/11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1338158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14217" y="7009217"/>
            <a:ext cx="6609239" cy="2166393"/>
          </a:xfrm>
        </p:spPr>
        <p:txBody>
          <a:bodyPr anchor="t"/>
          <a:lstStyle>
            <a:lvl1pPr algn="l">
              <a:defRPr sz="2915"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14217" y="4623157"/>
            <a:ext cx="6609239" cy="2386062"/>
          </a:xfrm>
        </p:spPr>
        <p:txBody>
          <a:bodyPr anchor="b"/>
          <a:lstStyle>
            <a:lvl1pPr marL="0" indent="0">
              <a:buNone/>
              <a:defRPr sz="1458">
                <a:solidFill>
                  <a:schemeClr val="tx1">
                    <a:tint val="75000"/>
                  </a:schemeClr>
                </a:solidFill>
              </a:defRPr>
            </a:lvl1pPr>
            <a:lvl2pPr marL="333175" indent="0">
              <a:buNone/>
              <a:defRPr sz="1312">
                <a:solidFill>
                  <a:schemeClr val="tx1">
                    <a:tint val="75000"/>
                  </a:schemeClr>
                </a:solidFill>
              </a:defRPr>
            </a:lvl2pPr>
            <a:lvl3pPr marL="666350" indent="0">
              <a:buNone/>
              <a:defRPr sz="1166">
                <a:solidFill>
                  <a:schemeClr val="tx1">
                    <a:tint val="75000"/>
                  </a:schemeClr>
                </a:solidFill>
              </a:defRPr>
            </a:lvl3pPr>
            <a:lvl4pPr marL="999525" indent="0">
              <a:buNone/>
              <a:defRPr sz="1020">
                <a:solidFill>
                  <a:schemeClr val="tx1">
                    <a:tint val="75000"/>
                  </a:schemeClr>
                </a:solidFill>
              </a:defRPr>
            </a:lvl4pPr>
            <a:lvl5pPr marL="1332700" indent="0">
              <a:buNone/>
              <a:defRPr sz="1020">
                <a:solidFill>
                  <a:schemeClr val="tx1">
                    <a:tint val="75000"/>
                  </a:schemeClr>
                </a:solidFill>
              </a:defRPr>
            </a:lvl5pPr>
            <a:lvl6pPr marL="1665874" indent="0">
              <a:buNone/>
              <a:defRPr sz="1020">
                <a:solidFill>
                  <a:schemeClr val="tx1">
                    <a:tint val="75000"/>
                  </a:schemeClr>
                </a:solidFill>
              </a:defRPr>
            </a:lvl6pPr>
            <a:lvl7pPr marL="1999049" indent="0">
              <a:buNone/>
              <a:defRPr sz="1020">
                <a:solidFill>
                  <a:schemeClr val="tx1">
                    <a:tint val="75000"/>
                  </a:schemeClr>
                </a:solidFill>
              </a:defRPr>
            </a:lvl7pPr>
            <a:lvl8pPr marL="2332224" indent="0">
              <a:buNone/>
              <a:defRPr sz="1020">
                <a:solidFill>
                  <a:schemeClr val="tx1">
                    <a:tint val="75000"/>
                  </a:schemeClr>
                </a:solidFill>
              </a:defRPr>
            </a:lvl8pPr>
            <a:lvl9pPr marL="2665399" indent="0">
              <a:buNone/>
              <a:defRPr sz="102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7420E7D-346A-4E68-9045-7E6B396D6F6D}" type="datetimeFigureOut">
              <a:rPr kumimoji="1" lang="ja-JP" altLang="en-US" smtClean="0"/>
              <a:pPr/>
              <a:t>2025/9/11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677033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91586" y="3676306"/>
            <a:ext cx="2559460" cy="10397677"/>
          </a:xfrm>
        </p:spPr>
        <p:txBody>
          <a:bodyPr/>
          <a:lstStyle>
            <a:lvl1pPr>
              <a:defRPr sz="2040"/>
            </a:lvl1pPr>
            <a:lvl2pPr>
              <a:defRPr sz="1749"/>
            </a:lvl2pPr>
            <a:lvl3pPr>
              <a:defRPr sz="1458"/>
            </a:lvl3pPr>
            <a:lvl4pPr>
              <a:defRPr sz="1312"/>
            </a:lvl4pPr>
            <a:lvl5pPr>
              <a:defRPr sz="1312"/>
            </a:lvl5pPr>
            <a:lvl6pPr>
              <a:defRPr sz="1312"/>
            </a:lvl6pPr>
            <a:lvl7pPr>
              <a:defRPr sz="1312"/>
            </a:lvl7pPr>
            <a:lvl8pPr>
              <a:defRPr sz="1312"/>
            </a:lvl8pPr>
            <a:lvl9pPr>
              <a:defRPr sz="131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980639" y="3676306"/>
            <a:ext cx="2559460" cy="10397677"/>
          </a:xfrm>
        </p:spPr>
        <p:txBody>
          <a:bodyPr/>
          <a:lstStyle>
            <a:lvl1pPr>
              <a:defRPr sz="2040"/>
            </a:lvl1pPr>
            <a:lvl2pPr>
              <a:defRPr sz="1749"/>
            </a:lvl2pPr>
            <a:lvl3pPr>
              <a:defRPr sz="1458"/>
            </a:lvl3pPr>
            <a:lvl4pPr>
              <a:defRPr sz="1312"/>
            </a:lvl4pPr>
            <a:lvl5pPr>
              <a:defRPr sz="1312"/>
            </a:lvl5pPr>
            <a:lvl6pPr>
              <a:defRPr sz="1312"/>
            </a:lvl6pPr>
            <a:lvl7pPr>
              <a:defRPr sz="1312"/>
            </a:lvl7pPr>
            <a:lvl8pPr>
              <a:defRPr sz="1312"/>
            </a:lvl8pPr>
            <a:lvl9pPr>
              <a:defRPr sz="131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7420E7D-346A-4E68-9045-7E6B396D6F6D}" type="datetimeFigureOut">
              <a:rPr kumimoji="1" lang="ja-JP" altLang="en-US" smtClean="0"/>
              <a:pPr/>
              <a:t>2025/9/11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3028749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88779" y="436815"/>
            <a:ext cx="6998018" cy="1817952"/>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88782" y="2441613"/>
            <a:ext cx="3435562" cy="1017548"/>
          </a:xfrm>
        </p:spPr>
        <p:txBody>
          <a:bodyPr anchor="b"/>
          <a:lstStyle>
            <a:lvl1pPr marL="0" indent="0">
              <a:buNone/>
              <a:defRPr sz="1749" b="1"/>
            </a:lvl1pPr>
            <a:lvl2pPr marL="333175" indent="0">
              <a:buNone/>
              <a:defRPr sz="1458" b="1"/>
            </a:lvl2pPr>
            <a:lvl3pPr marL="666350" indent="0">
              <a:buNone/>
              <a:defRPr sz="1312" b="1"/>
            </a:lvl3pPr>
            <a:lvl4pPr marL="999525" indent="0">
              <a:buNone/>
              <a:defRPr sz="1166" b="1"/>
            </a:lvl4pPr>
            <a:lvl5pPr marL="1332700" indent="0">
              <a:buNone/>
              <a:defRPr sz="1166" b="1"/>
            </a:lvl5pPr>
            <a:lvl6pPr marL="1665874" indent="0">
              <a:buNone/>
              <a:defRPr sz="1166" b="1"/>
            </a:lvl6pPr>
            <a:lvl7pPr marL="1999049" indent="0">
              <a:buNone/>
              <a:defRPr sz="1166" b="1"/>
            </a:lvl7pPr>
            <a:lvl8pPr marL="2332224" indent="0">
              <a:buNone/>
              <a:defRPr sz="1166" b="1"/>
            </a:lvl8pPr>
            <a:lvl9pPr marL="2665399" indent="0">
              <a:buNone/>
              <a:defRPr sz="1166"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88782" y="3459159"/>
            <a:ext cx="3435562" cy="6284560"/>
          </a:xfrm>
        </p:spPr>
        <p:txBody>
          <a:bodyPr/>
          <a:lstStyle>
            <a:lvl1pPr>
              <a:defRPr sz="1749"/>
            </a:lvl1pPr>
            <a:lvl2pPr>
              <a:defRPr sz="1458"/>
            </a:lvl2pPr>
            <a:lvl3pPr>
              <a:defRPr sz="1312"/>
            </a:lvl3pPr>
            <a:lvl4pPr>
              <a:defRPr sz="1166"/>
            </a:lvl4pPr>
            <a:lvl5pPr>
              <a:defRPr sz="1166"/>
            </a:lvl5pPr>
            <a:lvl6pPr>
              <a:defRPr sz="1166"/>
            </a:lvl6pPr>
            <a:lvl7pPr>
              <a:defRPr sz="1166"/>
            </a:lvl7pPr>
            <a:lvl8pPr>
              <a:defRPr sz="1166"/>
            </a:lvl8pPr>
            <a:lvl9pPr>
              <a:defRPr sz="116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949887" y="2441613"/>
            <a:ext cx="3436912" cy="1017548"/>
          </a:xfrm>
        </p:spPr>
        <p:txBody>
          <a:bodyPr anchor="b"/>
          <a:lstStyle>
            <a:lvl1pPr marL="0" indent="0">
              <a:buNone/>
              <a:defRPr sz="1749" b="1"/>
            </a:lvl1pPr>
            <a:lvl2pPr marL="333175" indent="0">
              <a:buNone/>
              <a:defRPr sz="1458" b="1"/>
            </a:lvl2pPr>
            <a:lvl3pPr marL="666350" indent="0">
              <a:buNone/>
              <a:defRPr sz="1312" b="1"/>
            </a:lvl3pPr>
            <a:lvl4pPr marL="999525" indent="0">
              <a:buNone/>
              <a:defRPr sz="1166" b="1"/>
            </a:lvl4pPr>
            <a:lvl5pPr marL="1332700" indent="0">
              <a:buNone/>
              <a:defRPr sz="1166" b="1"/>
            </a:lvl5pPr>
            <a:lvl6pPr marL="1665874" indent="0">
              <a:buNone/>
              <a:defRPr sz="1166" b="1"/>
            </a:lvl6pPr>
            <a:lvl7pPr marL="1999049" indent="0">
              <a:buNone/>
              <a:defRPr sz="1166" b="1"/>
            </a:lvl7pPr>
            <a:lvl8pPr marL="2332224" indent="0">
              <a:buNone/>
              <a:defRPr sz="1166" b="1"/>
            </a:lvl8pPr>
            <a:lvl9pPr marL="2665399" indent="0">
              <a:buNone/>
              <a:defRPr sz="1166"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949887" y="3459159"/>
            <a:ext cx="3436912" cy="6284560"/>
          </a:xfrm>
        </p:spPr>
        <p:txBody>
          <a:bodyPr/>
          <a:lstStyle>
            <a:lvl1pPr>
              <a:defRPr sz="1749"/>
            </a:lvl1pPr>
            <a:lvl2pPr>
              <a:defRPr sz="1458"/>
            </a:lvl2pPr>
            <a:lvl3pPr>
              <a:defRPr sz="1312"/>
            </a:lvl3pPr>
            <a:lvl4pPr>
              <a:defRPr sz="1166"/>
            </a:lvl4pPr>
            <a:lvl5pPr>
              <a:defRPr sz="1166"/>
            </a:lvl5pPr>
            <a:lvl6pPr>
              <a:defRPr sz="1166"/>
            </a:lvl6pPr>
            <a:lvl7pPr>
              <a:defRPr sz="1166"/>
            </a:lvl7pPr>
            <a:lvl8pPr>
              <a:defRPr sz="1166"/>
            </a:lvl8pPr>
            <a:lvl9pPr>
              <a:defRPr sz="116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7420E7D-346A-4E68-9045-7E6B396D6F6D}" type="datetimeFigureOut">
              <a:rPr kumimoji="1" lang="ja-JP" altLang="en-US" smtClean="0"/>
              <a:pPr/>
              <a:t>2025/9/11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200516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7420E7D-346A-4E68-9045-7E6B396D6F6D}" type="datetimeFigureOut">
              <a:rPr kumimoji="1" lang="ja-JP" altLang="en-US" smtClean="0"/>
              <a:pPr/>
              <a:t>2025/9/11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4087485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7420E7D-346A-4E68-9045-7E6B396D6F6D}" type="datetimeFigureOut">
              <a:rPr kumimoji="1" lang="ja-JP" altLang="en-US" smtClean="0"/>
              <a:pPr/>
              <a:t>2025/9/11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117542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88781" y="434289"/>
            <a:ext cx="2558111" cy="1848252"/>
          </a:xfrm>
        </p:spPr>
        <p:txBody>
          <a:bodyPr anchor="b"/>
          <a:lstStyle>
            <a:lvl1pPr algn="l">
              <a:defRPr sz="1458"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040036" y="434289"/>
            <a:ext cx="4346763" cy="9309432"/>
          </a:xfrm>
        </p:spPr>
        <p:txBody>
          <a:bodyPr/>
          <a:lstStyle>
            <a:lvl1pPr>
              <a:defRPr sz="2332"/>
            </a:lvl1pPr>
            <a:lvl2pPr>
              <a:defRPr sz="2040"/>
            </a:lvl2pPr>
            <a:lvl3pPr>
              <a:defRPr sz="1749"/>
            </a:lvl3pPr>
            <a:lvl4pPr>
              <a:defRPr sz="1458"/>
            </a:lvl4pPr>
            <a:lvl5pPr>
              <a:defRPr sz="1458"/>
            </a:lvl5pPr>
            <a:lvl6pPr>
              <a:defRPr sz="1458"/>
            </a:lvl6pPr>
            <a:lvl7pPr>
              <a:defRPr sz="1458"/>
            </a:lvl7pPr>
            <a:lvl8pPr>
              <a:defRPr sz="1458"/>
            </a:lvl8pPr>
            <a:lvl9pPr>
              <a:defRPr sz="145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88781" y="2282541"/>
            <a:ext cx="2558111" cy="7461180"/>
          </a:xfrm>
        </p:spPr>
        <p:txBody>
          <a:bodyPr/>
          <a:lstStyle>
            <a:lvl1pPr marL="0" indent="0">
              <a:buNone/>
              <a:defRPr sz="1020"/>
            </a:lvl1pPr>
            <a:lvl2pPr marL="333175" indent="0">
              <a:buNone/>
              <a:defRPr sz="874"/>
            </a:lvl2pPr>
            <a:lvl3pPr marL="666350" indent="0">
              <a:buNone/>
              <a:defRPr sz="728"/>
            </a:lvl3pPr>
            <a:lvl4pPr marL="999525" indent="0">
              <a:buNone/>
              <a:defRPr sz="656"/>
            </a:lvl4pPr>
            <a:lvl5pPr marL="1332700" indent="0">
              <a:buNone/>
              <a:defRPr sz="656"/>
            </a:lvl5pPr>
            <a:lvl6pPr marL="1665874" indent="0">
              <a:buNone/>
              <a:defRPr sz="656"/>
            </a:lvl6pPr>
            <a:lvl7pPr marL="1999049" indent="0">
              <a:buNone/>
              <a:defRPr sz="656"/>
            </a:lvl7pPr>
            <a:lvl8pPr marL="2332224" indent="0">
              <a:buNone/>
              <a:defRPr sz="656"/>
            </a:lvl8pPr>
            <a:lvl9pPr marL="2665399" indent="0">
              <a:buNone/>
              <a:defRPr sz="656"/>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420E7D-346A-4E68-9045-7E6B396D6F6D}" type="datetimeFigureOut">
              <a:rPr kumimoji="1" lang="ja-JP" altLang="en-US" smtClean="0"/>
              <a:pPr/>
              <a:t>2025/9/11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1854372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524067" y="7635399"/>
            <a:ext cx="4665345" cy="901403"/>
          </a:xfrm>
        </p:spPr>
        <p:txBody>
          <a:bodyPr anchor="b"/>
          <a:lstStyle>
            <a:lvl1pPr algn="l">
              <a:defRPr sz="1458" b="1"/>
            </a:lvl1pPr>
          </a:lstStyle>
          <a:p>
            <a:r>
              <a:rPr kumimoji="1" lang="ja-JP" altLang="en-US"/>
              <a:t>マスター タイトルの書式設定</a:t>
            </a:r>
          </a:p>
        </p:txBody>
      </p:sp>
      <p:sp>
        <p:nvSpPr>
          <p:cNvPr id="3" name="図プレースホルダー 2"/>
          <p:cNvSpPr>
            <a:spLocks noGrp="1"/>
          </p:cNvSpPr>
          <p:nvPr>
            <p:ph type="pic" idx="1"/>
          </p:nvPr>
        </p:nvSpPr>
        <p:spPr>
          <a:xfrm>
            <a:off x="1524067" y="974624"/>
            <a:ext cx="4665345" cy="6544628"/>
          </a:xfrm>
        </p:spPr>
        <p:txBody>
          <a:bodyPr/>
          <a:lstStyle>
            <a:lvl1pPr marL="0" indent="0">
              <a:buNone/>
              <a:defRPr sz="2332"/>
            </a:lvl1pPr>
            <a:lvl2pPr marL="333175" indent="0">
              <a:buNone/>
              <a:defRPr sz="2040"/>
            </a:lvl2pPr>
            <a:lvl3pPr marL="666350" indent="0">
              <a:buNone/>
              <a:defRPr sz="1749"/>
            </a:lvl3pPr>
            <a:lvl4pPr marL="999525" indent="0">
              <a:buNone/>
              <a:defRPr sz="1458"/>
            </a:lvl4pPr>
            <a:lvl5pPr marL="1332700" indent="0">
              <a:buNone/>
              <a:defRPr sz="1458"/>
            </a:lvl5pPr>
            <a:lvl6pPr marL="1665874" indent="0">
              <a:buNone/>
              <a:defRPr sz="1458"/>
            </a:lvl6pPr>
            <a:lvl7pPr marL="1999049" indent="0">
              <a:buNone/>
              <a:defRPr sz="1458"/>
            </a:lvl7pPr>
            <a:lvl8pPr marL="2332224" indent="0">
              <a:buNone/>
              <a:defRPr sz="1458"/>
            </a:lvl8pPr>
            <a:lvl9pPr marL="2665399" indent="0">
              <a:buNone/>
              <a:defRPr sz="1458"/>
            </a:lvl9pPr>
          </a:lstStyle>
          <a:p>
            <a:endParaRPr kumimoji="1" lang="ja-JP" altLang="en-US"/>
          </a:p>
        </p:txBody>
      </p:sp>
      <p:sp>
        <p:nvSpPr>
          <p:cNvPr id="4" name="テキスト プレースホルダー 3"/>
          <p:cNvSpPr>
            <a:spLocks noGrp="1"/>
          </p:cNvSpPr>
          <p:nvPr>
            <p:ph type="body" sz="half" idx="2"/>
          </p:nvPr>
        </p:nvSpPr>
        <p:spPr>
          <a:xfrm>
            <a:off x="1524067" y="8536802"/>
            <a:ext cx="4665345" cy="1280140"/>
          </a:xfrm>
        </p:spPr>
        <p:txBody>
          <a:bodyPr/>
          <a:lstStyle>
            <a:lvl1pPr marL="0" indent="0">
              <a:buNone/>
              <a:defRPr sz="1020"/>
            </a:lvl1pPr>
            <a:lvl2pPr marL="333175" indent="0">
              <a:buNone/>
              <a:defRPr sz="874"/>
            </a:lvl2pPr>
            <a:lvl3pPr marL="666350" indent="0">
              <a:buNone/>
              <a:defRPr sz="728"/>
            </a:lvl3pPr>
            <a:lvl4pPr marL="999525" indent="0">
              <a:buNone/>
              <a:defRPr sz="656"/>
            </a:lvl4pPr>
            <a:lvl5pPr marL="1332700" indent="0">
              <a:buNone/>
              <a:defRPr sz="656"/>
            </a:lvl5pPr>
            <a:lvl6pPr marL="1665874" indent="0">
              <a:buNone/>
              <a:defRPr sz="656"/>
            </a:lvl6pPr>
            <a:lvl7pPr marL="1999049" indent="0">
              <a:buNone/>
              <a:defRPr sz="656"/>
            </a:lvl7pPr>
            <a:lvl8pPr marL="2332224" indent="0">
              <a:buNone/>
              <a:defRPr sz="656"/>
            </a:lvl8pPr>
            <a:lvl9pPr marL="2665399" indent="0">
              <a:buNone/>
              <a:defRPr sz="656"/>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420E7D-346A-4E68-9045-7E6B396D6F6D}" type="datetimeFigureOut">
              <a:rPr kumimoji="1" lang="ja-JP" altLang="en-US" smtClean="0"/>
              <a:pPr/>
              <a:t>2025/9/11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1586437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88779" y="436815"/>
            <a:ext cx="6998018" cy="181795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88779" y="2545135"/>
            <a:ext cx="6998018" cy="719858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88779" y="10109836"/>
            <a:ext cx="1814301" cy="580735"/>
          </a:xfrm>
          <a:prstGeom prst="rect">
            <a:avLst/>
          </a:prstGeom>
        </p:spPr>
        <p:txBody>
          <a:bodyPr vert="horz" lIns="91440" tIns="45720" rIns="91440" bIns="45720" rtlCol="0" anchor="ctr"/>
          <a:lstStyle>
            <a:lvl1pPr algn="l">
              <a:defRPr sz="874">
                <a:solidFill>
                  <a:schemeClr val="tx1">
                    <a:tint val="75000"/>
                  </a:schemeClr>
                </a:solidFill>
              </a:defRPr>
            </a:lvl1pPr>
          </a:lstStyle>
          <a:p>
            <a:fld id="{C7420E7D-346A-4E68-9045-7E6B396D6F6D}" type="datetimeFigureOut">
              <a:rPr kumimoji="1" lang="ja-JP" altLang="en-US" smtClean="0"/>
              <a:pPr/>
              <a:t>2025/9/11</a:t>
            </a:fld>
            <a:endParaRPr kumimoji="1" lang="ja-JP" altLang="en-US"/>
          </a:p>
        </p:txBody>
      </p:sp>
      <p:sp>
        <p:nvSpPr>
          <p:cNvPr id="5" name="フッター プレースホルダー 4"/>
          <p:cNvSpPr>
            <a:spLocks noGrp="1"/>
          </p:cNvSpPr>
          <p:nvPr>
            <p:ph type="ftr" sz="quarter" idx="3"/>
          </p:nvPr>
        </p:nvSpPr>
        <p:spPr>
          <a:xfrm>
            <a:off x="2656656" y="10109836"/>
            <a:ext cx="2462265" cy="580735"/>
          </a:xfrm>
          <a:prstGeom prst="rect">
            <a:avLst/>
          </a:prstGeom>
        </p:spPr>
        <p:txBody>
          <a:bodyPr vert="horz" lIns="91440" tIns="45720" rIns="91440" bIns="45720" rtlCol="0" anchor="ctr"/>
          <a:lstStyle>
            <a:lvl1pPr algn="ctr">
              <a:defRPr sz="874">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572495" y="10109836"/>
            <a:ext cx="1814301" cy="580735"/>
          </a:xfrm>
          <a:prstGeom prst="rect">
            <a:avLst/>
          </a:prstGeom>
        </p:spPr>
        <p:txBody>
          <a:bodyPr vert="horz" lIns="91440" tIns="45720" rIns="91440" bIns="45720" rtlCol="0" anchor="ctr"/>
          <a:lstStyle>
            <a:lvl1pPr algn="r">
              <a:defRPr sz="874">
                <a:solidFill>
                  <a:schemeClr val="tx1">
                    <a:tint val="75000"/>
                  </a:schemeClr>
                </a:solidFill>
              </a:defRPr>
            </a:lvl1p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3165638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66350" rtl="0" eaLnBrk="1" latinLnBrk="0" hangingPunct="1">
        <a:spcBef>
          <a:spcPct val="0"/>
        </a:spcBef>
        <a:buNone/>
        <a:defRPr kumimoji="1" sz="3206" kern="1200">
          <a:solidFill>
            <a:schemeClr val="tx1"/>
          </a:solidFill>
          <a:latin typeface="+mj-lt"/>
          <a:ea typeface="+mj-ea"/>
          <a:cs typeface="+mj-cs"/>
        </a:defRPr>
      </a:lvl1pPr>
    </p:titleStyle>
    <p:bodyStyle>
      <a:lvl1pPr marL="249881" indent="-249881" algn="l" defTabSz="666350" rtl="0" eaLnBrk="1" latinLnBrk="0" hangingPunct="1">
        <a:spcBef>
          <a:spcPct val="20000"/>
        </a:spcBef>
        <a:buFont typeface="Arial" panose="020B0604020202020204" pitchFamily="34" charset="0"/>
        <a:buChar char="•"/>
        <a:defRPr kumimoji="1" sz="2332" kern="1200">
          <a:solidFill>
            <a:schemeClr val="tx1"/>
          </a:solidFill>
          <a:latin typeface="+mn-lt"/>
          <a:ea typeface="+mn-ea"/>
          <a:cs typeface="+mn-cs"/>
        </a:defRPr>
      </a:lvl1pPr>
      <a:lvl2pPr marL="541409" indent="-208234" algn="l" defTabSz="666350" rtl="0" eaLnBrk="1" latinLnBrk="0" hangingPunct="1">
        <a:spcBef>
          <a:spcPct val="20000"/>
        </a:spcBef>
        <a:buFont typeface="Arial" panose="020B0604020202020204" pitchFamily="34" charset="0"/>
        <a:buChar char="–"/>
        <a:defRPr kumimoji="1" sz="2040" kern="1200">
          <a:solidFill>
            <a:schemeClr val="tx1"/>
          </a:solidFill>
          <a:latin typeface="+mn-lt"/>
          <a:ea typeface="+mn-ea"/>
          <a:cs typeface="+mn-cs"/>
        </a:defRPr>
      </a:lvl2pPr>
      <a:lvl3pPr marL="832937" indent="-166587" algn="l" defTabSz="666350" rtl="0" eaLnBrk="1" latinLnBrk="0" hangingPunct="1">
        <a:spcBef>
          <a:spcPct val="20000"/>
        </a:spcBef>
        <a:buFont typeface="Arial" panose="020B0604020202020204" pitchFamily="34" charset="0"/>
        <a:buChar char="•"/>
        <a:defRPr kumimoji="1" sz="1749" kern="1200">
          <a:solidFill>
            <a:schemeClr val="tx1"/>
          </a:solidFill>
          <a:latin typeface="+mn-lt"/>
          <a:ea typeface="+mn-ea"/>
          <a:cs typeface="+mn-cs"/>
        </a:defRPr>
      </a:lvl3pPr>
      <a:lvl4pPr marL="1166112"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4pPr>
      <a:lvl5pPr marL="1499287"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5pPr>
      <a:lvl6pPr marL="1832462"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6pPr>
      <a:lvl7pPr marL="2165637"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7pPr>
      <a:lvl8pPr marL="2498812"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8pPr>
      <a:lvl9pPr marL="2831986"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9pPr>
    </p:bodyStyle>
    <p:otherStyle>
      <a:defPPr>
        <a:defRPr lang="ja-JP"/>
      </a:defPPr>
      <a:lvl1pPr marL="0" algn="l" defTabSz="666350" rtl="0" eaLnBrk="1" latinLnBrk="0" hangingPunct="1">
        <a:defRPr kumimoji="1" sz="1312" kern="1200">
          <a:solidFill>
            <a:schemeClr val="tx1"/>
          </a:solidFill>
          <a:latin typeface="+mn-lt"/>
          <a:ea typeface="+mn-ea"/>
          <a:cs typeface="+mn-cs"/>
        </a:defRPr>
      </a:lvl1pPr>
      <a:lvl2pPr marL="333175" algn="l" defTabSz="666350" rtl="0" eaLnBrk="1" latinLnBrk="0" hangingPunct="1">
        <a:defRPr kumimoji="1" sz="1312" kern="1200">
          <a:solidFill>
            <a:schemeClr val="tx1"/>
          </a:solidFill>
          <a:latin typeface="+mn-lt"/>
          <a:ea typeface="+mn-ea"/>
          <a:cs typeface="+mn-cs"/>
        </a:defRPr>
      </a:lvl2pPr>
      <a:lvl3pPr marL="666350" algn="l" defTabSz="666350" rtl="0" eaLnBrk="1" latinLnBrk="0" hangingPunct="1">
        <a:defRPr kumimoji="1" sz="1312" kern="1200">
          <a:solidFill>
            <a:schemeClr val="tx1"/>
          </a:solidFill>
          <a:latin typeface="+mn-lt"/>
          <a:ea typeface="+mn-ea"/>
          <a:cs typeface="+mn-cs"/>
        </a:defRPr>
      </a:lvl3pPr>
      <a:lvl4pPr marL="999525" algn="l" defTabSz="666350" rtl="0" eaLnBrk="1" latinLnBrk="0" hangingPunct="1">
        <a:defRPr kumimoji="1" sz="1312" kern="1200">
          <a:solidFill>
            <a:schemeClr val="tx1"/>
          </a:solidFill>
          <a:latin typeface="+mn-lt"/>
          <a:ea typeface="+mn-ea"/>
          <a:cs typeface="+mn-cs"/>
        </a:defRPr>
      </a:lvl4pPr>
      <a:lvl5pPr marL="1332700" algn="l" defTabSz="666350" rtl="0" eaLnBrk="1" latinLnBrk="0" hangingPunct="1">
        <a:defRPr kumimoji="1" sz="1312" kern="1200">
          <a:solidFill>
            <a:schemeClr val="tx1"/>
          </a:solidFill>
          <a:latin typeface="+mn-lt"/>
          <a:ea typeface="+mn-ea"/>
          <a:cs typeface="+mn-cs"/>
        </a:defRPr>
      </a:lvl5pPr>
      <a:lvl6pPr marL="1665874" algn="l" defTabSz="666350" rtl="0" eaLnBrk="1" latinLnBrk="0" hangingPunct="1">
        <a:defRPr kumimoji="1" sz="1312" kern="1200">
          <a:solidFill>
            <a:schemeClr val="tx1"/>
          </a:solidFill>
          <a:latin typeface="+mn-lt"/>
          <a:ea typeface="+mn-ea"/>
          <a:cs typeface="+mn-cs"/>
        </a:defRPr>
      </a:lvl6pPr>
      <a:lvl7pPr marL="1999049" algn="l" defTabSz="666350" rtl="0" eaLnBrk="1" latinLnBrk="0" hangingPunct="1">
        <a:defRPr kumimoji="1" sz="1312" kern="1200">
          <a:solidFill>
            <a:schemeClr val="tx1"/>
          </a:solidFill>
          <a:latin typeface="+mn-lt"/>
          <a:ea typeface="+mn-ea"/>
          <a:cs typeface="+mn-cs"/>
        </a:defRPr>
      </a:lvl7pPr>
      <a:lvl8pPr marL="2332224" algn="l" defTabSz="666350" rtl="0" eaLnBrk="1" latinLnBrk="0" hangingPunct="1">
        <a:defRPr kumimoji="1" sz="1312" kern="1200">
          <a:solidFill>
            <a:schemeClr val="tx1"/>
          </a:solidFill>
          <a:latin typeface="+mn-lt"/>
          <a:ea typeface="+mn-ea"/>
          <a:cs typeface="+mn-cs"/>
        </a:defRPr>
      </a:lvl8pPr>
      <a:lvl9pPr marL="2665399" algn="l" defTabSz="666350" rtl="0" eaLnBrk="1" latinLnBrk="0" hangingPunct="1">
        <a:defRPr kumimoji="1" sz="131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jpeg"/></Relationships>
</file>

<file path=ppt/slides/_rels/slide2.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18.jpeg"/><Relationship Id="rId5" Type="http://schemas.openxmlformats.org/officeDocument/2006/relationships/image" Target="../media/image17.pn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角丸四角形 56">
            <a:extLst>
              <a:ext uri="{FF2B5EF4-FFF2-40B4-BE49-F238E27FC236}">
                <a16:creationId xmlns:a16="http://schemas.microsoft.com/office/drawing/2014/main" id="{AF2DC251-217F-4C2F-8455-2CCCE2440D41}"/>
              </a:ext>
            </a:extLst>
          </p:cNvPr>
          <p:cNvSpPr/>
          <p:nvPr/>
        </p:nvSpPr>
        <p:spPr>
          <a:xfrm>
            <a:off x="215394" y="1997471"/>
            <a:ext cx="7359421" cy="703575"/>
          </a:xfrm>
          <a:prstGeom prst="roundRect">
            <a:avLst/>
          </a:prstGeom>
          <a:solidFill>
            <a:schemeClr val="accent5">
              <a:lumMod val="40000"/>
              <a:lumOff val="60000"/>
              <a:alpha val="8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a:p>
        </p:txBody>
      </p:sp>
      <p:sp>
        <p:nvSpPr>
          <p:cNvPr id="59" name="テキスト ボックス 58">
            <a:extLst>
              <a:ext uri="{FF2B5EF4-FFF2-40B4-BE49-F238E27FC236}">
                <a16:creationId xmlns:a16="http://schemas.microsoft.com/office/drawing/2014/main" id="{70FFCFCD-C57D-4F17-BE6F-F9A36969528B}"/>
              </a:ext>
            </a:extLst>
          </p:cNvPr>
          <p:cNvSpPr txBox="1"/>
          <p:nvPr/>
        </p:nvSpPr>
        <p:spPr>
          <a:xfrm>
            <a:off x="529772" y="1948111"/>
            <a:ext cx="6716029" cy="769441"/>
          </a:xfrm>
          <a:prstGeom prst="rect">
            <a:avLst/>
          </a:prstGeom>
          <a:noFill/>
        </p:spPr>
        <p:txBody>
          <a:bodyPr wrap="square" rtlCol="0">
            <a:spAutoFit/>
          </a:bodyPr>
          <a:lstStyle/>
          <a:p>
            <a:pPr algn="ctr" hangingPunct="0"/>
            <a:r>
              <a:rPr lang="ja-JP" altLang="en-US" sz="2400" b="1" dirty="0">
                <a:latin typeface="+mj-ea"/>
                <a:cs typeface="ＭＳ 明朝" panose="02020609040205080304" pitchFamily="17" charset="-128"/>
              </a:rPr>
              <a:t>「北摂いちご生産者の会」 研修会を開催　</a:t>
            </a:r>
            <a:endParaRPr lang="en-US" altLang="ja-JP" sz="2400" b="1" dirty="0">
              <a:latin typeface="+mj-ea"/>
              <a:cs typeface="ＭＳ 明朝" panose="02020609040205080304" pitchFamily="17" charset="-128"/>
            </a:endParaRPr>
          </a:p>
          <a:p>
            <a:pPr algn="ctr" hangingPunct="0"/>
            <a:r>
              <a:rPr lang="ja-JP" altLang="en-US" sz="2000" b="1" dirty="0">
                <a:latin typeface="+mj-ea"/>
                <a:cs typeface="ＭＳ 明朝" panose="02020609040205080304" pitchFamily="17" charset="-128"/>
              </a:rPr>
              <a:t>～天敵農薬を活用した総合防除と次作への展望～</a:t>
            </a:r>
            <a:endParaRPr lang="en-US" altLang="ja-JP" sz="2000" b="1" dirty="0">
              <a:latin typeface="+mj-ea"/>
              <a:ea typeface="+mj-ea"/>
              <a:cs typeface="ＭＳ 明朝" panose="02020609040205080304" pitchFamily="17" charset="-128"/>
            </a:endParaRPr>
          </a:p>
        </p:txBody>
      </p:sp>
      <p:pic>
        <p:nvPicPr>
          <p:cNvPr id="2" name="図 1"/>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65132" y="629799"/>
            <a:ext cx="1002375" cy="1351619"/>
          </a:xfrm>
          <a:prstGeom prst="rect">
            <a:avLst/>
          </a:prstGeom>
        </p:spPr>
      </p:pic>
      <p:sp>
        <p:nvSpPr>
          <p:cNvPr id="46" name="正方形/長方形 45">
            <a:extLst>
              <a:ext uri="{FF2B5EF4-FFF2-40B4-BE49-F238E27FC236}">
                <a16:creationId xmlns:a16="http://schemas.microsoft.com/office/drawing/2014/main" id="{CF540394-BD87-416A-BC7F-F19233018270}"/>
              </a:ext>
            </a:extLst>
          </p:cNvPr>
          <p:cNvSpPr/>
          <p:nvPr/>
        </p:nvSpPr>
        <p:spPr>
          <a:xfrm>
            <a:off x="214545" y="2634662"/>
            <a:ext cx="7361120" cy="6045944"/>
          </a:xfrm>
          <a:prstGeom prst="rect">
            <a:avLst/>
          </a:prstGeom>
          <a:solidFill>
            <a:schemeClr val="accent5">
              <a:lumMod val="40000"/>
              <a:lumOff val="60000"/>
              <a:alpha val="3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dirty="0">
              <a:solidFill>
                <a:srgbClr val="FF0000"/>
              </a:solidFill>
            </a:endParaRPr>
          </a:p>
        </p:txBody>
      </p:sp>
      <p:sp>
        <p:nvSpPr>
          <p:cNvPr id="97" name="テキスト ボックス 96"/>
          <p:cNvSpPr txBox="1"/>
          <p:nvPr/>
        </p:nvSpPr>
        <p:spPr>
          <a:xfrm>
            <a:off x="6146391" y="281127"/>
            <a:ext cx="1598515" cy="468462"/>
          </a:xfrm>
          <a:prstGeom prst="rect">
            <a:avLst/>
          </a:prstGeom>
          <a:noFill/>
        </p:spPr>
        <p:txBody>
          <a:bodyPr wrap="none" rtlCol="0">
            <a:spAutoFit/>
          </a:bodyPr>
          <a:lstStyle/>
          <a:p>
            <a:r>
              <a:rPr lang="ja-JP" altLang="en-US" sz="1224" dirty="0">
                <a:solidFill>
                  <a:srgbClr val="000000"/>
                </a:solidFill>
                <a:latin typeface="HG丸ｺﾞｼｯｸM-PRO" panose="020F0600000000000000" pitchFamily="50" charset="-128"/>
                <a:ea typeface="HG丸ｺﾞｼｯｸM-PRO" panose="020F0600000000000000" pitchFamily="50" charset="-128"/>
                <a:cs typeface="Times New Roman"/>
              </a:rPr>
              <a:t>令和７年９月発行　</a:t>
            </a:r>
            <a:endParaRPr lang="en-US" altLang="ja-JP" sz="1224" dirty="0">
              <a:solidFill>
                <a:srgbClr val="000000"/>
              </a:solidFill>
              <a:latin typeface="HG丸ｺﾞｼｯｸM-PRO" panose="020F0600000000000000" pitchFamily="50" charset="-128"/>
              <a:ea typeface="HG丸ｺﾞｼｯｸM-PRO" panose="020F0600000000000000" pitchFamily="50" charset="-128"/>
              <a:cs typeface="Times New Roman"/>
            </a:endParaRPr>
          </a:p>
          <a:p>
            <a:r>
              <a:rPr lang="ja-JP" altLang="en-US" sz="1220" dirty="0">
                <a:solidFill>
                  <a:srgbClr val="000000"/>
                </a:solidFill>
                <a:latin typeface="HG丸ｺﾞｼｯｸM-PRO" panose="020F0600000000000000" pitchFamily="50" charset="-128"/>
                <a:ea typeface="HG丸ｺﾞｼｯｸM-PRO" panose="020F0600000000000000" pitchFamily="50" charset="-128"/>
                <a:cs typeface="Times New Roman"/>
              </a:rPr>
              <a:t>第</a:t>
            </a:r>
            <a:r>
              <a:rPr lang="en-US" altLang="ja-JP" sz="1220" dirty="0">
                <a:solidFill>
                  <a:srgbClr val="000000"/>
                </a:solidFill>
                <a:latin typeface="HG丸ｺﾞｼｯｸM-PRO" panose="020F0600000000000000" pitchFamily="50" charset="-128"/>
                <a:ea typeface="HG丸ｺﾞｼｯｸM-PRO" panose="020F0600000000000000" pitchFamily="50" charset="-128"/>
                <a:cs typeface="Times New Roman"/>
              </a:rPr>
              <a:t>11</a:t>
            </a:r>
            <a:r>
              <a:rPr lang="ja-JP" altLang="en-US" sz="1220" dirty="0">
                <a:solidFill>
                  <a:srgbClr val="000000"/>
                </a:solidFill>
                <a:latin typeface="HG丸ｺﾞｼｯｸM-PRO" panose="020F0600000000000000" pitchFamily="50" charset="-128"/>
                <a:ea typeface="HG丸ｺﾞｼｯｸM-PRO" panose="020F0600000000000000" pitchFamily="50" charset="-128"/>
                <a:cs typeface="Times New Roman"/>
              </a:rPr>
              <a:t>８号</a:t>
            </a:r>
            <a:endParaRPr lang="ja-JP" altLang="en-US" sz="1220" dirty="0">
              <a:latin typeface="HG丸ｺﾞｼｯｸM-PRO" panose="020F0600000000000000" pitchFamily="50" charset="-128"/>
              <a:ea typeface="HG丸ｺﾞｼｯｸM-PRO" panose="020F0600000000000000" pitchFamily="50" charset="-128"/>
              <a:cs typeface="ＭＳ Ｐゴシック"/>
            </a:endParaRPr>
          </a:p>
        </p:txBody>
      </p:sp>
      <p:grpSp>
        <p:nvGrpSpPr>
          <p:cNvPr id="17" name="グループ化 16"/>
          <p:cNvGrpSpPr/>
          <p:nvPr/>
        </p:nvGrpSpPr>
        <p:grpSpPr>
          <a:xfrm>
            <a:off x="2418546" y="701328"/>
            <a:ext cx="3142717" cy="607440"/>
            <a:chOff x="2206240" y="522815"/>
            <a:chExt cx="3080512" cy="595417"/>
          </a:xfrm>
        </p:grpSpPr>
        <p:grpSp>
          <p:nvGrpSpPr>
            <p:cNvPr id="21" name="グループ化 20"/>
            <p:cNvGrpSpPr/>
            <p:nvPr/>
          </p:nvGrpSpPr>
          <p:grpSpPr>
            <a:xfrm>
              <a:off x="2206240" y="522815"/>
              <a:ext cx="2923624" cy="585967"/>
              <a:chOff x="3063909" y="1718429"/>
              <a:chExt cx="3459294" cy="820355"/>
            </a:xfrm>
          </p:grpSpPr>
          <p:sp>
            <p:nvSpPr>
              <p:cNvPr id="8" name="Text Box 40"/>
              <p:cNvSpPr txBox="1">
                <a:spLocks noChangeArrowheads="1"/>
              </p:cNvSpPr>
              <p:nvPr/>
            </p:nvSpPr>
            <p:spPr bwMode="auto">
              <a:xfrm>
                <a:off x="3063909"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solidFill>
                      <a:srgbClr val="00B050"/>
                    </a:solidFill>
                    <a:latin typeface="HGP創英角ﾎﾟｯﾌﾟ体" panose="040B0A00000000000000" pitchFamily="50" charset="-128"/>
                    <a:ea typeface="HGP創英角ﾎﾟｯﾌﾟ体" panose="040B0A00000000000000" pitchFamily="50" charset="-128"/>
                    <a:cs typeface="ＭＳ Ｐゴシック" pitchFamily="50" charset="-128"/>
                  </a:rPr>
                  <a:t>北</a:t>
                </a:r>
              </a:p>
            </p:txBody>
          </p:sp>
          <p:sp>
            <p:nvSpPr>
              <p:cNvPr id="9" name="Text Box 40"/>
              <p:cNvSpPr txBox="1">
                <a:spLocks noChangeArrowheads="1"/>
              </p:cNvSpPr>
              <p:nvPr/>
            </p:nvSpPr>
            <p:spPr bwMode="auto">
              <a:xfrm>
                <a:off x="3612580"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部</a:t>
                </a:r>
              </a:p>
            </p:txBody>
          </p:sp>
          <p:sp>
            <p:nvSpPr>
              <p:cNvPr id="10" name="Text Box 40"/>
              <p:cNvSpPr txBox="1">
                <a:spLocks noChangeArrowheads="1"/>
              </p:cNvSpPr>
              <p:nvPr/>
            </p:nvSpPr>
            <p:spPr bwMode="auto">
              <a:xfrm>
                <a:off x="4161252"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普</a:t>
                </a:r>
              </a:p>
            </p:txBody>
          </p:sp>
          <p:sp>
            <p:nvSpPr>
              <p:cNvPr id="11" name="Text Box 40"/>
              <p:cNvSpPr txBox="1">
                <a:spLocks noChangeArrowheads="1"/>
              </p:cNvSpPr>
              <p:nvPr/>
            </p:nvSpPr>
            <p:spPr bwMode="auto">
              <a:xfrm>
                <a:off x="4709923"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及</a:t>
                </a:r>
              </a:p>
            </p:txBody>
          </p:sp>
          <p:sp>
            <p:nvSpPr>
              <p:cNvPr id="12" name="Text Box 40"/>
              <p:cNvSpPr txBox="1">
                <a:spLocks noChangeArrowheads="1"/>
              </p:cNvSpPr>
              <p:nvPr/>
            </p:nvSpPr>
            <p:spPr bwMode="auto">
              <a:xfrm>
                <a:off x="5258595"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だ</a:t>
                </a:r>
              </a:p>
            </p:txBody>
          </p:sp>
          <p:sp>
            <p:nvSpPr>
              <p:cNvPr id="13" name="Text Box 40"/>
              <p:cNvSpPr txBox="1">
                <a:spLocks noChangeArrowheads="1"/>
              </p:cNvSpPr>
              <p:nvPr/>
            </p:nvSpPr>
            <p:spPr bwMode="auto">
              <a:xfrm>
                <a:off x="5807266"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よ</a:t>
                </a:r>
              </a:p>
            </p:txBody>
          </p:sp>
          <p:sp>
            <p:nvSpPr>
              <p:cNvPr id="37" name="WordArt 36"/>
              <p:cNvSpPr>
                <a:spLocks noChangeArrowheads="1" noChangeShapeType="1" noTextEdit="1"/>
              </p:cNvSpPr>
              <p:nvPr/>
            </p:nvSpPr>
            <p:spPr bwMode="auto">
              <a:xfrm>
                <a:off x="3236863" y="1718429"/>
                <a:ext cx="3286340" cy="547394"/>
              </a:xfrm>
              <a:prstGeom prst="rect">
                <a:avLst/>
              </a:prstGeom>
              <a:ln>
                <a:noFill/>
              </a:ln>
              <a:extLst>
                <a:ext uri="{AF507438-7753-43E0-B8FC-AC1667EBCBE1}">
                  <a14:hiddenEffects xmlns:a14="http://schemas.microsoft.com/office/drawing/2010/main">
                    <a:effectLst/>
                  </a14:hiddenEffects>
                </a:ext>
              </a:extLst>
            </p:spPr>
            <p:txBody>
              <a:bodyPr wrap="none" fromWordArt="1">
                <a:prstTxWarp prst="textArchUp">
                  <a:avLst>
                    <a:gd name="adj" fmla="val 11236171"/>
                  </a:avLst>
                </a:prstTxWarp>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rtl="0">
                  <a:buNone/>
                </a:pPr>
                <a:r>
                  <a:rPr lang="ja-JP" altLang="en-US" sz="3265" kern="10" spc="37" dirty="0">
                    <a:ln w="11430"/>
                    <a:solidFill>
                      <a:srgbClr val="275C9D"/>
                    </a:solidFill>
                    <a:latin typeface="HG創英角ﾎﾟｯﾌﾟ体"/>
                    <a:ea typeface="HG創英角ﾎﾟｯﾌﾟ体"/>
                  </a:rPr>
                  <a:t>管内農業最新情報</a:t>
                </a:r>
              </a:p>
            </p:txBody>
          </p:sp>
        </p:grpSp>
        <p:sp>
          <p:nvSpPr>
            <p:cNvPr id="58" name="Text Box 40"/>
            <p:cNvSpPr txBox="1">
              <a:spLocks noChangeArrowheads="1"/>
            </p:cNvSpPr>
            <p:nvPr/>
          </p:nvSpPr>
          <p:spPr bwMode="auto">
            <a:xfrm>
              <a:off x="4988500" y="815398"/>
              <a:ext cx="298252" cy="30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り</a:t>
              </a:r>
            </a:p>
          </p:txBody>
        </p:sp>
      </p:grpSp>
      <p:sp>
        <p:nvSpPr>
          <p:cNvPr id="18" name="テキスト ボックス 17"/>
          <p:cNvSpPr txBox="1"/>
          <p:nvPr/>
        </p:nvSpPr>
        <p:spPr>
          <a:xfrm>
            <a:off x="1162165" y="1565424"/>
            <a:ext cx="6037990" cy="280718"/>
          </a:xfrm>
          <a:prstGeom prst="rect">
            <a:avLst/>
          </a:prstGeom>
          <a:noFill/>
        </p:spPr>
        <p:txBody>
          <a:bodyPr wrap="square" rtlCol="0">
            <a:spAutoFit/>
          </a:bodyPr>
          <a:lstStyle/>
          <a:p>
            <a:pPr hangingPunct="0"/>
            <a:r>
              <a:rPr lang="ja-JP" altLang="ja-JP" sz="1224" dirty="0">
                <a:latin typeface="HGP創英角ﾎﾟｯﾌﾟ体" panose="040B0A00000000000000" pitchFamily="50" charset="-128"/>
                <a:ea typeface="HGP創英角ﾎﾟｯﾌﾟ体" panose="040B0A00000000000000" pitchFamily="50" charset="-128"/>
              </a:rPr>
              <a:t>（豊中市、池田市、吹田市、高槻市、茨木市、箕面市、摂津市、島本町、豊能町、能勢町）</a:t>
            </a:r>
          </a:p>
        </p:txBody>
      </p:sp>
      <p:sp>
        <p:nvSpPr>
          <p:cNvPr id="65" name="正方形/長方形 64"/>
          <p:cNvSpPr/>
          <p:nvPr/>
        </p:nvSpPr>
        <p:spPr>
          <a:xfrm>
            <a:off x="214545" y="8815362"/>
            <a:ext cx="7376892" cy="1967086"/>
          </a:xfrm>
          <a:prstGeom prst="rect">
            <a:avLst/>
          </a:prstGeom>
          <a:solidFill>
            <a:schemeClr val="bg1">
              <a:lumMod val="85000"/>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a:p>
        </p:txBody>
      </p:sp>
      <p:sp>
        <p:nvSpPr>
          <p:cNvPr id="25" name="テキスト ボックス 24"/>
          <p:cNvSpPr txBox="1"/>
          <p:nvPr/>
        </p:nvSpPr>
        <p:spPr>
          <a:xfrm>
            <a:off x="319060" y="10065327"/>
            <a:ext cx="4216799" cy="645113"/>
          </a:xfrm>
          <a:prstGeom prst="rect">
            <a:avLst/>
          </a:prstGeom>
          <a:noFill/>
        </p:spPr>
        <p:txBody>
          <a:bodyPr wrap="square" rtlCol="0">
            <a:spAutoFit/>
          </a:bodyPr>
          <a:lstStyle/>
          <a:p>
            <a:pPr>
              <a:lnSpc>
                <a:spcPts val="1530"/>
              </a:lnSpc>
            </a:pPr>
            <a:r>
              <a:rPr lang="ja-JP" altLang="en-US" sz="1200" b="1" dirty="0">
                <a:latin typeface="+mn-ea"/>
              </a:rPr>
              <a:t>大阪府北部農と緑の総合事務所　農の普及課</a:t>
            </a:r>
          </a:p>
          <a:p>
            <a:pPr>
              <a:lnSpc>
                <a:spcPts val="1530"/>
              </a:lnSpc>
            </a:pPr>
            <a:r>
              <a:rPr lang="ja-JP" altLang="en-US" sz="1100" dirty="0">
                <a:latin typeface="+mn-ea"/>
              </a:rPr>
              <a:t>〒</a:t>
            </a:r>
            <a:r>
              <a:rPr lang="en-US" altLang="ja-JP" sz="1100" dirty="0">
                <a:latin typeface="+mn-ea"/>
              </a:rPr>
              <a:t>567-0034</a:t>
            </a:r>
            <a:r>
              <a:rPr lang="ja-JP" altLang="en-US" sz="1100" dirty="0">
                <a:latin typeface="+mn-ea"/>
              </a:rPr>
              <a:t>茨木市中穂積</a:t>
            </a:r>
            <a:r>
              <a:rPr lang="en-US" altLang="ja-JP" sz="1100" dirty="0">
                <a:latin typeface="+mn-ea"/>
              </a:rPr>
              <a:t>1-3-43 </a:t>
            </a:r>
            <a:r>
              <a:rPr lang="ja-JP" altLang="en-US" sz="1100" dirty="0">
                <a:latin typeface="+mn-ea"/>
              </a:rPr>
              <a:t>三島府民センタービル内</a:t>
            </a:r>
          </a:p>
          <a:p>
            <a:pPr>
              <a:lnSpc>
                <a:spcPts val="1530"/>
              </a:lnSpc>
            </a:pPr>
            <a:r>
              <a:rPr lang="en-US" altLang="ja-JP" sz="1100" dirty="0">
                <a:latin typeface="+mn-ea"/>
              </a:rPr>
              <a:t>TEL.072(627)1121(</a:t>
            </a:r>
            <a:r>
              <a:rPr lang="ja-JP" altLang="en-US" sz="1100" dirty="0">
                <a:latin typeface="+mn-ea"/>
              </a:rPr>
              <a:t>代</a:t>
            </a:r>
            <a:r>
              <a:rPr lang="en-US" altLang="ja-JP" sz="1100" dirty="0">
                <a:latin typeface="+mn-ea"/>
              </a:rPr>
              <a:t>) </a:t>
            </a:r>
            <a:r>
              <a:rPr lang="ja-JP" altLang="en-US" sz="1100" dirty="0">
                <a:latin typeface="+mn-ea"/>
              </a:rPr>
              <a:t>　</a:t>
            </a:r>
            <a:r>
              <a:rPr lang="en-US" altLang="ja-JP" sz="1100" dirty="0">
                <a:latin typeface="+mn-ea"/>
              </a:rPr>
              <a:t>FAX.072(623)4321</a:t>
            </a:r>
          </a:p>
        </p:txBody>
      </p:sp>
      <p:pic>
        <p:nvPicPr>
          <p:cNvPr id="67" name="図 66"/>
          <p:cNvPicPr/>
          <p:nvPr/>
        </p:nvPicPr>
        <p:blipFill>
          <a:blip r:embed="rId3" cstate="screen">
            <a:extLst>
              <a:ext uri="{28A0092B-C50C-407E-A947-70E740481C1C}">
                <a14:useLocalDpi xmlns:a14="http://schemas.microsoft.com/office/drawing/2010/main"/>
              </a:ext>
            </a:extLst>
          </a:blip>
          <a:stretch>
            <a:fillRect/>
          </a:stretch>
        </p:blipFill>
        <p:spPr>
          <a:xfrm>
            <a:off x="5569989" y="8954865"/>
            <a:ext cx="634218" cy="634218"/>
          </a:xfrm>
          <a:prstGeom prst="rect">
            <a:avLst/>
          </a:prstGeom>
        </p:spPr>
      </p:pic>
      <p:pic>
        <p:nvPicPr>
          <p:cNvPr id="68" name="図 67"/>
          <p:cNvPicPr/>
          <p:nvPr/>
        </p:nvPicPr>
        <p:blipFill>
          <a:blip r:embed="rId4" cstate="screen">
            <a:extLst>
              <a:ext uri="{28A0092B-C50C-407E-A947-70E740481C1C}">
                <a14:useLocalDpi xmlns:a14="http://schemas.microsoft.com/office/drawing/2010/main"/>
              </a:ext>
            </a:extLst>
          </a:blip>
          <a:stretch>
            <a:fillRect/>
          </a:stretch>
        </p:blipFill>
        <p:spPr>
          <a:xfrm>
            <a:off x="6271355" y="8954864"/>
            <a:ext cx="634218" cy="634218"/>
          </a:xfrm>
          <a:prstGeom prst="rect">
            <a:avLst/>
          </a:prstGeom>
        </p:spPr>
      </p:pic>
      <p:pic>
        <p:nvPicPr>
          <p:cNvPr id="69" name="図 68"/>
          <p:cNvPicPr/>
          <p:nvPr/>
        </p:nvPicPr>
        <p:blipFill>
          <a:blip r:embed="rId5" cstate="screen">
            <a:extLst>
              <a:ext uri="{28A0092B-C50C-407E-A947-70E740481C1C}">
                <a14:useLocalDpi xmlns:a14="http://schemas.microsoft.com/office/drawing/2010/main"/>
              </a:ext>
            </a:extLst>
          </a:blip>
          <a:stretch>
            <a:fillRect/>
          </a:stretch>
        </p:blipFill>
        <p:spPr>
          <a:xfrm>
            <a:off x="6898915" y="8923501"/>
            <a:ext cx="692522" cy="692522"/>
          </a:xfrm>
          <a:prstGeom prst="rect">
            <a:avLst/>
          </a:prstGeom>
        </p:spPr>
      </p:pic>
      <p:sp>
        <p:nvSpPr>
          <p:cNvPr id="39" name="テキスト ボックス 38"/>
          <p:cNvSpPr txBox="1"/>
          <p:nvPr/>
        </p:nvSpPr>
        <p:spPr>
          <a:xfrm>
            <a:off x="5145922" y="9622769"/>
            <a:ext cx="2462646" cy="1015663"/>
          </a:xfrm>
          <a:prstGeom prst="rect">
            <a:avLst/>
          </a:prstGeom>
          <a:noFill/>
        </p:spPr>
        <p:txBody>
          <a:bodyPr wrap="square" rtlCol="0">
            <a:spAutoFit/>
          </a:bodyPr>
          <a:lstStyle/>
          <a:p>
            <a:pPr algn="just"/>
            <a:r>
              <a:rPr lang="ja-JP" altLang="en-US" sz="1000" dirty="0">
                <a:latin typeface="+mn-ea"/>
              </a:rPr>
              <a:t>国連では、</a:t>
            </a:r>
            <a:r>
              <a:rPr lang="en-US" altLang="ja-JP" sz="1000" dirty="0">
                <a:latin typeface="+mn-ea"/>
              </a:rPr>
              <a:t>2030</a:t>
            </a:r>
            <a:r>
              <a:rPr lang="ja-JP" altLang="en-US" sz="1000" dirty="0">
                <a:latin typeface="+mn-ea"/>
              </a:rPr>
              <a:t>年までの国際目標として「持続可能な開発目標（</a:t>
            </a:r>
            <a:r>
              <a:rPr lang="en-US" altLang="ja-JP" sz="1000" dirty="0">
                <a:latin typeface="+mn-ea"/>
              </a:rPr>
              <a:t>SDG</a:t>
            </a:r>
            <a:r>
              <a:rPr lang="ja-JP" altLang="en-US" sz="1000" dirty="0" err="1">
                <a:latin typeface="+mn-ea"/>
              </a:rPr>
              <a:t>ｓ</a:t>
            </a:r>
            <a:r>
              <a:rPr lang="ja-JP" altLang="en-US" sz="1000" dirty="0">
                <a:latin typeface="+mn-ea"/>
              </a:rPr>
              <a:t>）」が</a:t>
            </a:r>
            <a:r>
              <a:rPr lang="en-US" altLang="ja-JP" sz="1000" dirty="0">
                <a:latin typeface="+mn-ea"/>
              </a:rPr>
              <a:t>2015</a:t>
            </a:r>
            <a:r>
              <a:rPr lang="ja-JP" altLang="en-US" sz="1000" dirty="0">
                <a:latin typeface="+mn-ea"/>
              </a:rPr>
              <a:t>年に策定されました。</a:t>
            </a:r>
            <a:endParaRPr lang="en-US" altLang="ja-JP" sz="1000" dirty="0">
              <a:latin typeface="+mn-ea"/>
            </a:endParaRPr>
          </a:p>
          <a:p>
            <a:pPr algn="just"/>
            <a:r>
              <a:rPr lang="ja-JP" altLang="en-US" sz="1000" dirty="0">
                <a:latin typeface="+mn-ea"/>
              </a:rPr>
              <a:t>北部農と緑の総合事務所　農の普及課の活動は</a:t>
            </a:r>
            <a:r>
              <a:rPr lang="en-US" altLang="ja-JP" sz="1000" dirty="0">
                <a:latin typeface="+mn-ea"/>
              </a:rPr>
              <a:t>SDG</a:t>
            </a:r>
            <a:r>
              <a:rPr lang="ja-JP" altLang="en-US" sz="1000" dirty="0" err="1">
                <a:latin typeface="+mn-ea"/>
              </a:rPr>
              <a:t>ｓ</a:t>
            </a:r>
            <a:r>
              <a:rPr lang="ja-JP" altLang="en-US" sz="1000" dirty="0">
                <a:latin typeface="+mn-ea"/>
              </a:rPr>
              <a:t>に掲げる</a:t>
            </a:r>
            <a:r>
              <a:rPr lang="en-US" altLang="ja-JP" sz="1000" dirty="0">
                <a:latin typeface="+mn-ea"/>
              </a:rPr>
              <a:t>17</a:t>
            </a:r>
            <a:r>
              <a:rPr lang="ja-JP" altLang="en-US" sz="1000" dirty="0">
                <a:latin typeface="+mn-ea"/>
              </a:rPr>
              <a:t>のゴールのうち、上図のゴールの達成に寄与するものです。</a:t>
            </a:r>
          </a:p>
        </p:txBody>
      </p:sp>
      <p:pic>
        <p:nvPicPr>
          <p:cNvPr id="7" name="図 6"/>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87387" y="9489263"/>
            <a:ext cx="565380" cy="565380"/>
          </a:xfrm>
          <a:prstGeom prst="rect">
            <a:avLst/>
          </a:prstGeom>
        </p:spPr>
      </p:pic>
      <p:sp>
        <p:nvSpPr>
          <p:cNvPr id="47" name="テキスト ボックス 46"/>
          <p:cNvSpPr txBox="1"/>
          <p:nvPr/>
        </p:nvSpPr>
        <p:spPr>
          <a:xfrm>
            <a:off x="870033" y="8968429"/>
            <a:ext cx="3593817" cy="291426"/>
          </a:xfrm>
          <a:prstGeom prst="rect">
            <a:avLst/>
          </a:prstGeom>
          <a:noFill/>
        </p:spPr>
        <p:txBody>
          <a:bodyPr wrap="square" rtlCol="0">
            <a:spAutoFit/>
          </a:bodyPr>
          <a:lstStyle/>
          <a:p>
            <a:pPr>
              <a:lnSpc>
                <a:spcPts val="1800"/>
              </a:lnSpc>
            </a:pPr>
            <a:r>
              <a:rPr lang="ja-JP" altLang="en-US" sz="1200" b="1" dirty="0">
                <a:latin typeface="+mn-ea"/>
              </a:rPr>
              <a:t>北部農と緑の総合事務所のホームページ更新中！</a:t>
            </a:r>
          </a:p>
        </p:txBody>
      </p:sp>
      <p:pic>
        <p:nvPicPr>
          <p:cNvPr id="4" name="図 3">
            <a:extLst>
              <a:ext uri="{FF2B5EF4-FFF2-40B4-BE49-F238E27FC236}">
                <a16:creationId xmlns:a16="http://schemas.microsoft.com/office/drawing/2014/main" id="{53371660-AFA6-45B6-9DEC-DE771A4D67A9}"/>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760559" y="9417255"/>
            <a:ext cx="2412000" cy="696465"/>
          </a:xfrm>
          <a:prstGeom prst="rect">
            <a:avLst/>
          </a:prstGeom>
        </p:spPr>
      </p:pic>
      <p:sp>
        <p:nvSpPr>
          <p:cNvPr id="30" name="吹き出し: 四角形 29">
            <a:extLst>
              <a:ext uri="{FF2B5EF4-FFF2-40B4-BE49-F238E27FC236}">
                <a16:creationId xmlns:a16="http://schemas.microsoft.com/office/drawing/2014/main" id="{495B9EED-0C42-4749-A919-E64993D22BB0}"/>
              </a:ext>
            </a:extLst>
          </p:cNvPr>
          <p:cNvSpPr/>
          <p:nvPr/>
        </p:nvSpPr>
        <p:spPr>
          <a:xfrm>
            <a:off x="3189690" y="9345247"/>
            <a:ext cx="1811848" cy="667734"/>
          </a:xfrm>
          <a:prstGeom prst="wedgeRectCallout">
            <a:avLst>
              <a:gd name="adj1" fmla="val -59360"/>
              <a:gd name="adj2" fmla="val -57209"/>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71" b="1" dirty="0">
                <a:latin typeface="AR P丸ゴシック体M"/>
              </a:rPr>
              <a:t>「北部普及だより」は、</a:t>
            </a:r>
          </a:p>
          <a:p>
            <a:r>
              <a:rPr lang="ja-JP" altLang="en-US" sz="1071" b="1" dirty="0">
                <a:latin typeface="AR P丸ゴシック体M"/>
              </a:rPr>
              <a:t>こちらのホームページからも</a:t>
            </a:r>
          </a:p>
          <a:p>
            <a:r>
              <a:rPr lang="ja-JP" altLang="en-US" sz="1071" b="1" dirty="0">
                <a:latin typeface="AR P丸ゴシック体M"/>
              </a:rPr>
              <a:t>ご覧いただけます</a:t>
            </a:r>
          </a:p>
        </p:txBody>
      </p:sp>
      <p:sp>
        <p:nvSpPr>
          <p:cNvPr id="20" name="テキスト ボックス 19">
            <a:extLst>
              <a:ext uri="{FF2B5EF4-FFF2-40B4-BE49-F238E27FC236}">
                <a16:creationId xmlns:a16="http://schemas.microsoft.com/office/drawing/2014/main" id="{53773C5E-7AC6-475F-AD98-D1822848A3B7}"/>
              </a:ext>
            </a:extLst>
          </p:cNvPr>
          <p:cNvSpPr txBox="1"/>
          <p:nvPr/>
        </p:nvSpPr>
        <p:spPr>
          <a:xfrm>
            <a:off x="823903" y="9633279"/>
            <a:ext cx="2067716" cy="276999"/>
          </a:xfrm>
          <a:prstGeom prst="rect">
            <a:avLst/>
          </a:prstGeom>
          <a:noFill/>
        </p:spPr>
        <p:txBody>
          <a:bodyPr wrap="square" rtlCol="0">
            <a:spAutoFit/>
          </a:bodyPr>
          <a:lstStyle/>
          <a:p>
            <a:r>
              <a:rPr lang="ja-JP" altLang="en-US" sz="1200" b="1" dirty="0">
                <a:latin typeface="+mj-ea"/>
                <a:ea typeface="+mj-ea"/>
              </a:rPr>
              <a:t>大阪府  北部普及だより</a:t>
            </a:r>
          </a:p>
        </p:txBody>
      </p:sp>
      <p:pic>
        <p:nvPicPr>
          <p:cNvPr id="34" name="図 33" descr="アイコン&#10;&#10;自動的に生成された説明">
            <a:extLst>
              <a:ext uri="{FF2B5EF4-FFF2-40B4-BE49-F238E27FC236}">
                <a16:creationId xmlns:a16="http://schemas.microsoft.com/office/drawing/2014/main" id="{FDC76C79-3AD1-4654-ABE7-EFA470A77092}"/>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287387" y="8827930"/>
            <a:ext cx="648000" cy="648000"/>
          </a:xfrm>
          <a:prstGeom prst="rect">
            <a:avLst/>
          </a:prstGeom>
        </p:spPr>
      </p:pic>
      <p:pic>
        <p:nvPicPr>
          <p:cNvPr id="19" name="図 18"/>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359395" y="340418"/>
            <a:ext cx="1296000" cy="432918"/>
          </a:xfrm>
          <a:prstGeom prst="rect">
            <a:avLst/>
          </a:prstGeom>
        </p:spPr>
      </p:pic>
      <p:pic>
        <p:nvPicPr>
          <p:cNvPr id="52" name="Picture 2" descr="栗のイラスト（フルーツ）">
            <a:extLst>
              <a:ext uri="{FF2B5EF4-FFF2-40B4-BE49-F238E27FC236}">
                <a16:creationId xmlns:a16="http://schemas.microsoft.com/office/drawing/2014/main" id="{01859F05-96E3-4F17-BE11-F42CDED34EDE}"/>
              </a:ext>
            </a:extLst>
          </p:cNvPr>
          <p:cNvPicPr>
            <a:picLocks noChangeAspect="1" noChangeArrowheads="1"/>
          </p:cNvPicPr>
          <p:nvPr/>
        </p:nvPicPr>
        <p:blipFill>
          <a:blip r:embed="rId10" cstate="screen">
            <a:extLst>
              <a:ext uri="{28A0092B-C50C-407E-A947-70E740481C1C}">
                <a14:useLocalDpi xmlns:a14="http://schemas.microsoft.com/office/drawing/2010/main"/>
              </a:ext>
            </a:extLst>
          </a:blip>
          <a:srcRect/>
          <a:stretch>
            <a:fillRect/>
          </a:stretch>
        </p:blipFill>
        <p:spPr bwMode="auto">
          <a:xfrm>
            <a:off x="1471057" y="648438"/>
            <a:ext cx="834730" cy="880982"/>
          </a:xfrm>
          <a:prstGeom prst="rect">
            <a:avLst/>
          </a:prstGeom>
          <a:noFill/>
          <a:extLst>
            <a:ext uri="{909E8E84-426E-40DD-AFC4-6F175D3DCCD1}">
              <a14:hiddenFill xmlns:a14="http://schemas.microsoft.com/office/drawing/2010/main">
                <a:solidFill>
                  <a:srgbClr val="FFFFFF"/>
                </a:solidFill>
              </a14:hiddenFill>
            </a:ext>
          </a:extLst>
        </p:spPr>
      </p:pic>
      <p:pic>
        <p:nvPicPr>
          <p:cNvPr id="53" name="図 52">
            <a:extLst>
              <a:ext uri="{FF2B5EF4-FFF2-40B4-BE49-F238E27FC236}">
                <a16:creationId xmlns:a16="http://schemas.microsoft.com/office/drawing/2014/main" id="{14F81938-E216-40E5-9907-6E335CD11DD1}"/>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5625476" y="718510"/>
            <a:ext cx="901033" cy="807968"/>
          </a:xfrm>
          <a:prstGeom prst="rect">
            <a:avLst/>
          </a:prstGeom>
        </p:spPr>
      </p:pic>
      <p:pic>
        <p:nvPicPr>
          <p:cNvPr id="1026" name="Picture 2" descr="フルーツのマーク（イチゴ）">
            <a:extLst>
              <a:ext uri="{FF2B5EF4-FFF2-40B4-BE49-F238E27FC236}">
                <a16:creationId xmlns:a16="http://schemas.microsoft.com/office/drawing/2014/main" id="{4F969EA3-E035-4F87-BA09-AC8858C59C63}"/>
              </a:ext>
            </a:extLst>
          </p:cNvPr>
          <p:cNvPicPr>
            <a:picLocks noChangeAspect="1" noChangeArrowheads="1"/>
          </p:cNvPicPr>
          <p:nvPr/>
        </p:nvPicPr>
        <p:blipFill>
          <a:blip r:embed="rId12" cstate="screen">
            <a:extLst>
              <a:ext uri="{28A0092B-C50C-407E-A947-70E740481C1C}">
                <a14:useLocalDpi xmlns:a14="http://schemas.microsoft.com/office/drawing/2010/main"/>
              </a:ext>
            </a:extLst>
          </a:blip>
          <a:srcRect/>
          <a:stretch>
            <a:fillRect/>
          </a:stretch>
        </p:blipFill>
        <p:spPr bwMode="auto">
          <a:xfrm rot="2117039">
            <a:off x="6727759" y="2090613"/>
            <a:ext cx="491356" cy="534083"/>
          </a:xfrm>
          <a:prstGeom prst="rect">
            <a:avLst/>
          </a:prstGeom>
          <a:noFill/>
          <a:extLst>
            <a:ext uri="{909E8E84-426E-40DD-AFC4-6F175D3DCCD1}">
              <a14:hiddenFill xmlns:a14="http://schemas.microsoft.com/office/drawing/2010/main">
                <a:solidFill>
                  <a:srgbClr val="FFFFFF"/>
                </a:solidFill>
              </a14:hiddenFill>
            </a:ext>
          </a:extLst>
        </p:spPr>
      </p:pic>
      <p:pic>
        <p:nvPicPr>
          <p:cNvPr id="72" name="Picture 2" descr="フルーツのマーク（イチゴ）">
            <a:extLst>
              <a:ext uri="{FF2B5EF4-FFF2-40B4-BE49-F238E27FC236}">
                <a16:creationId xmlns:a16="http://schemas.microsoft.com/office/drawing/2014/main" id="{33F26706-5075-4A64-861E-79510ABFE937}"/>
              </a:ext>
            </a:extLst>
          </p:cNvPr>
          <p:cNvPicPr>
            <a:picLocks noChangeAspect="1" noChangeArrowheads="1"/>
          </p:cNvPicPr>
          <p:nvPr/>
        </p:nvPicPr>
        <p:blipFill>
          <a:blip r:embed="rId12" cstate="screen">
            <a:extLst>
              <a:ext uri="{28A0092B-C50C-407E-A947-70E740481C1C}">
                <a14:useLocalDpi xmlns:a14="http://schemas.microsoft.com/office/drawing/2010/main"/>
              </a:ext>
            </a:extLst>
          </a:blip>
          <a:srcRect/>
          <a:stretch>
            <a:fillRect/>
          </a:stretch>
        </p:blipFill>
        <p:spPr bwMode="auto">
          <a:xfrm rot="9314580">
            <a:off x="514881" y="2090613"/>
            <a:ext cx="491356" cy="534083"/>
          </a:xfrm>
          <a:prstGeom prst="rect">
            <a:avLst/>
          </a:prstGeom>
          <a:noFill/>
          <a:extLst>
            <a:ext uri="{909E8E84-426E-40DD-AFC4-6F175D3DCCD1}">
              <a14:hiddenFill xmlns:a14="http://schemas.microsoft.com/office/drawing/2010/main">
                <a:solidFill>
                  <a:srgbClr val="FFFFFF"/>
                </a:solidFill>
              </a14:hiddenFill>
            </a:ext>
          </a:extLst>
        </p:spPr>
      </p:pic>
      <p:sp>
        <p:nvSpPr>
          <p:cNvPr id="48" name="テキスト ボックス 47">
            <a:extLst>
              <a:ext uri="{FF2B5EF4-FFF2-40B4-BE49-F238E27FC236}">
                <a16:creationId xmlns:a16="http://schemas.microsoft.com/office/drawing/2014/main" id="{76D416DF-2475-4E8C-86C6-52D37F3AED8C}"/>
              </a:ext>
            </a:extLst>
          </p:cNvPr>
          <p:cNvSpPr txBox="1"/>
          <p:nvPr/>
        </p:nvSpPr>
        <p:spPr>
          <a:xfrm>
            <a:off x="199910" y="2717552"/>
            <a:ext cx="7359421" cy="1034257"/>
          </a:xfrm>
          <a:prstGeom prst="rect">
            <a:avLst/>
          </a:prstGeom>
          <a:noFill/>
        </p:spPr>
        <p:txBody>
          <a:bodyPr wrap="square" rtlCol="0">
            <a:spAutoFit/>
          </a:bodyPr>
          <a:lstStyle/>
          <a:p>
            <a:pPr algn="just"/>
            <a:r>
              <a:rPr lang="ja-JP" altLang="en-US" sz="1224" dirty="0">
                <a:latin typeface="HG丸ｺﾞｼｯｸM-PRO" panose="020F0600000000000000" pitchFamily="50" charset="-128"/>
                <a:ea typeface="HG丸ｺﾞｼｯｸM-PRO" panose="020F0600000000000000" pitchFamily="50" charset="-128"/>
              </a:rPr>
              <a:t>　令和</a:t>
            </a:r>
            <a:r>
              <a:rPr lang="en-US" altLang="ja-JP" sz="1224" dirty="0">
                <a:latin typeface="HG丸ｺﾞｼｯｸM-PRO" panose="020F0600000000000000" pitchFamily="50" charset="-128"/>
                <a:ea typeface="HG丸ｺﾞｼｯｸM-PRO" panose="020F0600000000000000" pitchFamily="50" charset="-128"/>
              </a:rPr>
              <a:t>7</a:t>
            </a:r>
            <a:r>
              <a:rPr lang="ja-JP" altLang="en-US" sz="1224" dirty="0">
                <a:latin typeface="HG丸ｺﾞｼｯｸM-PRO" panose="020F0600000000000000" pitchFamily="50" charset="-128"/>
                <a:ea typeface="HG丸ｺﾞｼｯｸM-PRO" panose="020F0600000000000000" pitchFamily="50" charset="-128"/>
              </a:rPr>
              <a:t>年</a:t>
            </a:r>
            <a:r>
              <a:rPr lang="en-US" altLang="ja-JP" sz="1224" dirty="0">
                <a:latin typeface="HG丸ｺﾞｼｯｸM-PRO" panose="020F0600000000000000" pitchFamily="50" charset="-128"/>
                <a:ea typeface="HG丸ｺﾞｼｯｸM-PRO" panose="020F0600000000000000" pitchFamily="50" charset="-128"/>
              </a:rPr>
              <a:t>7</a:t>
            </a:r>
            <a:r>
              <a:rPr lang="ja-JP" altLang="en-US" sz="1224" dirty="0">
                <a:latin typeface="HG丸ｺﾞｼｯｸM-PRO" panose="020F0600000000000000" pitchFamily="50" charset="-128"/>
                <a:ea typeface="HG丸ｺﾞｼｯｸM-PRO" panose="020F0600000000000000" pitchFamily="50" charset="-128"/>
              </a:rPr>
              <a:t>月</a:t>
            </a:r>
            <a:r>
              <a:rPr lang="en-US" altLang="ja-JP" sz="1224" dirty="0">
                <a:latin typeface="HG丸ｺﾞｼｯｸM-PRO" panose="020F0600000000000000" pitchFamily="50" charset="-128"/>
                <a:ea typeface="HG丸ｺﾞｼｯｸM-PRO" panose="020F0600000000000000" pitchFamily="50" charset="-128"/>
              </a:rPr>
              <a:t>28</a:t>
            </a:r>
            <a:r>
              <a:rPr lang="ja-JP" altLang="en-US" sz="1224" dirty="0">
                <a:latin typeface="HG丸ｺﾞｼｯｸM-PRO" panose="020F0600000000000000" pitchFamily="50" charset="-128"/>
                <a:ea typeface="HG丸ｺﾞｼｯｸM-PRO" panose="020F0600000000000000" pitchFamily="50" charset="-128"/>
              </a:rPr>
              <a:t>日、三島府民センターにて「北摂いちご生産者の会」の研修会を開催しました。北摂地域でいちご栽培に取り組む生産者が参加し、病害虫防除の最新技術や次作に向けた課題について、活発な意見交換が行われました。「北摂いちご生産者の会」は、令和</a:t>
            </a:r>
            <a:r>
              <a:rPr lang="en-US" altLang="ja-JP" sz="1224" dirty="0">
                <a:latin typeface="HG丸ｺﾞｼｯｸM-PRO" panose="020F0600000000000000" pitchFamily="50" charset="-128"/>
                <a:ea typeface="HG丸ｺﾞｼｯｸM-PRO" panose="020F0600000000000000" pitchFamily="50" charset="-128"/>
              </a:rPr>
              <a:t>3</a:t>
            </a:r>
            <a:r>
              <a:rPr lang="ja-JP" altLang="en-US" sz="1224" dirty="0">
                <a:latin typeface="HG丸ｺﾞｼｯｸM-PRO" panose="020F0600000000000000" pitchFamily="50" charset="-128"/>
                <a:ea typeface="HG丸ｺﾞｼｯｸM-PRO" panose="020F0600000000000000" pitchFamily="50" charset="-128"/>
              </a:rPr>
              <a:t>年に大阪府北部地域でハウス栽培を行ういちご生産者が集まり設立されました。技術交流や情報共有を通じて、栽培技術の向上や安定した品質と収量の確保を目指して活動しています。</a:t>
            </a:r>
            <a:endParaRPr lang="en-US" altLang="ja-JP" sz="1224" dirty="0">
              <a:latin typeface="HG丸ｺﾞｼｯｸM-PRO" panose="020F0600000000000000" pitchFamily="50" charset="-128"/>
              <a:ea typeface="HG丸ｺﾞｼｯｸM-PRO" panose="020F0600000000000000" pitchFamily="50" charset="-128"/>
            </a:endParaRPr>
          </a:p>
        </p:txBody>
      </p:sp>
      <p:sp>
        <p:nvSpPr>
          <p:cNvPr id="50" name="テキスト ボックス 49">
            <a:extLst>
              <a:ext uri="{FF2B5EF4-FFF2-40B4-BE49-F238E27FC236}">
                <a16:creationId xmlns:a16="http://schemas.microsoft.com/office/drawing/2014/main" id="{6FA37CD0-E332-4996-8E06-C382702941F8}"/>
              </a:ext>
            </a:extLst>
          </p:cNvPr>
          <p:cNvSpPr txBox="1"/>
          <p:nvPr/>
        </p:nvSpPr>
        <p:spPr>
          <a:xfrm>
            <a:off x="3741496" y="6373962"/>
            <a:ext cx="3817835" cy="1621982"/>
          </a:xfrm>
          <a:prstGeom prst="rect">
            <a:avLst/>
          </a:prstGeom>
          <a:noFill/>
        </p:spPr>
        <p:txBody>
          <a:bodyPr wrap="square" rtlCol="0">
            <a:spAutoFit/>
          </a:bodyPr>
          <a:lstStyle/>
          <a:p>
            <a:pPr algn="just"/>
            <a:r>
              <a:rPr lang="ja-JP" altLang="en-US" sz="1400" b="1" dirty="0">
                <a:latin typeface="HG丸ｺﾞｼｯｸM-PRO" panose="020F0600000000000000" pitchFamily="50" charset="-128"/>
                <a:ea typeface="HG丸ｺﾞｼｯｸM-PRO" panose="020F0600000000000000" pitchFamily="50" charset="-128"/>
              </a:rPr>
              <a:t>〇生産者同士の情報交換会</a:t>
            </a:r>
            <a:endParaRPr lang="en-US" altLang="ja-JP" sz="1400" b="1" dirty="0">
              <a:latin typeface="HG丸ｺﾞｼｯｸM-PRO" panose="020F0600000000000000" pitchFamily="50" charset="-128"/>
              <a:ea typeface="HG丸ｺﾞｼｯｸM-PRO" panose="020F0600000000000000" pitchFamily="50" charset="-128"/>
            </a:endParaRPr>
          </a:p>
          <a:p>
            <a:pPr algn="just"/>
            <a:r>
              <a:rPr lang="ja-JP" altLang="en-US" sz="1220" dirty="0">
                <a:latin typeface="HG丸ｺﾞｼｯｸM-PRO" panose="020F0600000000000000" pitchFamily="50" charset="-128"/>
                <a:ea typeface="HG丸ｺﾞｼｯｸM-PRO" panose="020F0600000000000000" pitchFamily="50" charset="-128"/>
              </a:rPr>
              <a:t>　後半には、生産者同士による情報交換の時間を設け、前作の振り返りと次作に向けた目標と課題を共有しました。前作は、暑さによる生育、開花の遅れやハダニ類、炭疽病などの病害虫被害に悩まされた生産者が多く、次作に向けて、定植時期の見直しや環境制御の工夫、防除のタイミングなどが話し合われ、活発な意見交換が行われました。</a:t>
            </a:r>
          </a:p>
        </p:txBody>
      </p:sp>
      <p:sp>
        <p:nvSpPr>
          <p:cNvPr id="51" name="テキスト ボックス 50">
            <a:extLst>
              <a:ext uri="{FF2B5EF4-FFF2-40B4-BE49-F238E27FC236}">
                <a16:creationId xmlns:a16="http://schemas.microsoft.com/office/drawing/2014/main" id="{058A62EF-E174-4499-89B8-4DC5CCF164E8}"/>
              </a:ext>
            </a:extLst>
          </p:cNvPr>
          <p:cNvSpPr txBox="1"/>
          <p:nvPr/>
        </p:nvSpPr>
        <p:spPr>
          <a:xfrm>
            <a:off x="3741477" y="7966644"/>
            <a:ext cx="3817835" cy="655564"/>
          </a:xfrm>
          <a:prstGeom prst="rect">
            <a:avLst/>
          </a:prstGeom>
          <a:noFill/>
        </p:spPr>
        <p:txBody>
          <a:bodyPr wrap="square" rtlCol="0">
            <a:spAutoFit/>
          </a:bodyPr>
          <a:lstStyle/>
          <a:p>
            <a:pPr algn="just"/>
            <a:r>
              <a:rPr lang="ja-JP" altLang="en-US" sz="1220" dirty="0">
                <a:latin typeface="HG丸ｺﾞｼｯｸM-PRO" panose="020F0600000000000000" pitchFamily="50" charset="-128"/>
                <a:ea typeface="HG丸ｺﾞｼｯｸM-PRO" panose="020F0600000000000000" pitchFamily="50" charset="-128"/>
              </a:rPr>
              <a:t>　本研修会を通じて、地域全体での技術力向上に向けた情報共有が図られ、今後のいちご栽培に向けた意欲と展望が感じられる有意義な場となりました。</a:t>
            </a:r>
          </a:p>
        </p:txBody>
      </p:sp>
      <p:sp>
        <p:nvSpPr>
          <p:cNvPr id="55" name="テキスト ボックス 54">
            <a:extLst>
              <a:ext uri="{FF2B5EF4-FFF2-40B4-BE49-F238E27FC236}">
                <a16:creationId xmlns:a16="http://schemas.microsoft.com/office/drawing/2014/main" id="{6E768B75-7A68-4DFD-8177-554C5651D165}"/>
              </a:ext>
            </a:extLst>
          </p:cNvPr>
          <p:cNvSpPr txBox="1"/>
          <p:nvPr/>
        </p:nvSpPr>
        <p:spPr>
          <a:xfrm>
            <a:off x="5498069" y="5338482"/>
            <a:ext cx="1116177" cy="253916"/>
          </a:xfrm>
          <a:prstGeom prst="rect">
            <a:avLst/>
          </a:prstGeom>
          <a:noFill/>
        </p:spPr>
        <p:txBody>
          <a:bodyPr wrap="square" rtlCol="0">
            <a:spAutoFit/>
          </a:bodyPr>
          <a:lstStyle/>
          <a:p>
            <a:r>
              <a:rPr lang="ja-JP" altLang="en-US" sz="1050" dirty="0">
                <a:latin typeface="HG丸ｺﾞｼｯｸM-PRO" panose="020F0600000000000000" pitchFamily="50" charset="-128"/>
                <a:ea typeface="HG丸ｺﾞｼｯｸM-PRO" panose="020F0600000000000000" pitchFamily="50" charset="-128"/>
              </a:rPr>
              <a:t>▲講義の様子</a:t>
            </a:r>
          </a:p>
        </p:txBody>
      </p:sp>
      <p:sp>
        <p:nvSpPr>
          <p:cNvPr id="73" name="テキスト ボックス 72">
            <a:extLst>
              <a:ext uri="{FF2B5EF4-FFF2-40B4-BE49-F238E27FC236}">
                <a16:creationId xmlns:a16="http://schemas.microsoft.com/office/drawing/2014/main" id="{C6C25BBE-4A2A-4DF3-ABBB-589A7E2053B9}"/>
              </a:ext>
            </a:extLst>
          </p:cNvPr>
          <p:cNvSpPr txBox="1"/>
          <p:nvPr/>
        </p:nvSpPr>
        <p:spPr>
          <a:xfrm>
            <a:off x="229179" y="5498928"/>
            <a:ext cx="7345636" cy="845873"/>
          </a:xfrm>
          <a:prstGeom prst="rect">
            <a:avLst/>
          </a:prstGeom>
          <a:noFill/>
        </p:spPr>
        <p:txBody>
          <a:bodyPr wrap="square" rtlCol="0">
            <a:spAutoFit/>
          </a:bodyPr>
          <a:lstStyle/>
          <a:p>
            <a:pPr algn="just"/>
            <a:r>
              <a:rPr lang="ja-JP" altLang="en-US" sz="1224" dirty="0">
                <a:latin typeface="HG丸ｺﾞｼｯｸM-PRO" panose="020F0600000000000000" pitchFamily="50" charset="-128"/>
                <a:ea typeface="HG丸ｺﾞｼｯｸM-PRO" panose="020F0600000000000000" pitchFamily="50" charset="-128"/>
              </a:rPr>
              <a:t>　「いちごでのヒラズハナアザミウマ防除の</a:t>
            </a:r>
            <a:r>
              <a:rPr lang="en-US" altLang="ja-JP" sz="1224" dirty="0">
                <a:latin typeface="HG丸ｺﾞｼｯｸM-PRO" panose="020F0600000000000000" pitchFamily="50" charset="-128"/>
                <a:ea typeface="HG丸ｺﾞｼｯｸM-PRO" panose="020F0600000000000000" pitchFamily="50" charset="-128"/>
              </a:rPr>
              <a:t>IPM</a:t>
            </a:r>
            <a:r>
              <a:rPr lang="ja-JP" altLang="en-US" sz="1224" dirty="0">
                <a:latin typeface="HG丸ｺﾞｼｯｸM-PRO" panose="020F0600000000000000" pitchFamily="50" charset="-128"/>
                <a:ea typeface="HG丸ｺﾞｼｯｸM-PRO" panose="020F0600000000000000" pitchFamily="50" charset="-128"/>
              </a:rPr>
              <a:t>プログラム」は、化学農薬とスワルスキーカブリダニやアカメガシワクダアザミウマなどの天敵農薬を組み合わせた防除体系であり、ハダニ類とともに難防除害虫とされるアザミウマ類の防除を目的としています。講義では、設置方法や薬剤との併用による効果的な管理手法について、実例を交えて詳しく紹介され、参加者からは多くの質問が寄せられました。</a:t>
            </a:r>
          </a:p>
        </p:txBody>
      </p:sp>
      <p:sp>
        <p:nvSpPr>
          <p:cNvPr id="74" name="テキスト ボックス 73">
            <a:extLst>
              <a:ext uri="{FF2B5EF4-FFF2-40B4-BE49-F238E27FC236}">
                <a16:creationId xmlns:a16="http://schemas.microsoft.com/office/drawing/2014/main" id="{C0EBE3BC-7153-48C2-B5A8-8F1141820008}"/>
              </a:ext>
            </a:extLst>
          </p:cNvPr>
          <p:cNvSpPr txBox="1"/>
          <p:nvPr/>
        </p:nvSpPr>
        <p:spPr>
          <a:xfrm>
            <a:off x="1631592" y="8406184"/>
            <a:ext cx="1035349" cy="253916"/>
          </a:xfrm>
          <a:prstGeom prst="rect">
            <a:avLst/>
          </a:prstGeom>
          <a:noFill/>
        </p:spPr>
        <p:txBody>
          <a:bodyPr wrap="square" rtlCol="0">
            <a:spAutoFit/>
          </a:bodyPr>
          <a:lstStyle/>
          <a:p>
            <a:r>
              <a:rPr lang="ja-JP" altLang="en-US" sz="1050" dirty="0">
                <a:latin typeface="HG丸ｺﾞｼｯｸM-PRO" panose="020F0600000000000000" pitchFamily="50" charset="-128"/>
                <a:ea typeface="HG丸ｺﾞｼｯｸM-PRO" panose="020F0600000000000000" pitchFamily="50" charset="-128"/>
              </a:rPr>
              <a:t>▲情報交換会</a:t>
            </a:r>
          </a:p>
        </p:txBody>
      </p:sp>
      <p:pic>
        <p:nvPicPr>
          <p:cNvPr id="76" name="図 75">
            <a:extLst>
              <a:ext uri="{FF2B5EF4-FFF2-40B4-BE49-F238E27FC236}">
                <a16:creationId xmlns:a16="http://schemas.microsoft.com/office/drawing/2014/main" id="{C4EEA207-A8E3-49CD-BEDF-54AA6AEE8A7E}"/>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4657454" y="3785993"/>
            <a:ext cx="2837076" cy="1595855"/>
          </a:xfrm>
          <a:prstGeom prst="rect">
            <a:avLst/>
          </a:prstGeom>
        </p:spPr>
      </p:pic>
      <p:sp>
        <p:nvSpPr>
          <p:cNvPr id="60" name="テキスト ボックス 59">
            <a:extLst>
              <a:ext uri="{FF2B5EF4-FFF2-40B4-BE49-F238E27FC236}">
                <a16:creationId xmlns:a16="http://schemas.microsoft.com/office/drawing/2014/main" id="{9AB44C70-629E-4DC6-82BF-0D10FA35E87A}"/>
              </a:ext>
            </a:extLst>
          </p:cNvPr>
          <p:cNvSpPr txBox="1"/>
          <p:nvPr/>
        </p:nvSpPr>
        <p:spPr>
          <a:xfrm>
            <a:off x="222912" y="3807875"/>
            <a:ext cx="4338496" cy="1626471"/>
          </a:xfrm>
          <a:prstGeom prst="rect">
            <a:avLst/>
          </a:prstGeom>
          <a:noFill/>
        </p:spPr>
        <p:txBody>
          <a:bodyPr wrap="square" rtlCol="0">
            <a:spAutoFit/>
          </a:bodyPr>
          <a:lstStyle/>
          <a:p>
            <a:pPr algn="just"/>
            <a:r>
              <a:rPr lang="ja-JP" altLang="en-US" sz="1400" b="1" dirty="0">
                <a:latin typeface="HG丸ｺﾞｼｯｸM-PRO" panose="020F0600000000000000" pitchFamily="50" charset="-128"/>
                <a:ea typeface="HG丸ｺﾞｼｯｸM-PRO" panose="020F0600000000000000" pitchFamily="50" charset="-128"/>
              </a:rPr>
              <a:t>〇講義「天敵農薬を活用した総合防除」</a:t>
            </a:r>
            <a:endParaRPr lang="en-US" altLang="ja-JP" sz="1400" b="1" dirty="0">
              <a:latin typeface="HG丸ｺﾞｼｯｸM-PRO" panose="020F0600000000000000" pitchFamily="50" charset="-128"/>
              <a:ea typeface="HG丸ｺﾞｼｯｸM-PRO" panose="020F0600000000000000" pitchFamily="50" charset="-128"/>
            </a:endParaRPr>
          </a:p>
          <a:p>
            <a:pPr algn="just"/>
            <a:r>
              <a:rPr lang="ja-JP" altLang="en-US" sz="1224" dirty="0">
                <a:latin typeface="HG丸ｺﾞｼｯｸM-PRO" panose="020F0600000000000000" pitchFamily="50" charset="-128"/>
                <a:ea typeface="HG丸ｺﾞｼｯｸM-PRO" panose="020F0600000000000000" pitchFamily="50" charset="-128"/>
              </a:rPr>
              <a:t>　研修会では、</a:t>
            </a:r>
            <a:r>
              <a:rPr lang="en-US" altLang="ja-JP" sz="1224" dirty="0">
                <a:latin typeface="HG丸ｺﾞｼｯｸM-PRO" panose="020F0600000000000000" pitchFamily="50" charset="-128"/>
                <a:ea typeface="HG丸ｺﾞｼｯｸM-PRO" panose="020F0600000000000000" pitchFamily="50" charset="-128"/>
              </a:rPr>
              <a:t>JA</a:t>
            </a:r>
            <a:r>
              <a:rPr lang="ja-JP" altLang="en-US" sz="1224" dirty="0">
                <a:latin typeface="HG丸ｺﾞｼｯｸM-PRO" panose="020F0600000000000000" pitchFamily="50" charset="-128"/>
                <a:ea typeface="HG丸ｺﾞｼｯｸM-PRO" panose="020F0600000000000000" pitchFamily="50" charset="-128"/>
              </a:rPr>
              <a:t>全農より講師を招き、「</a:t>
            </a:r>
            <a:r>
              <a:rPr lang="ja-JP" altLang="en-US" sz="1224">
                <a:latin typeface="HG丸ｺﾞｼｯｸM-PRO" panose="020F0600000000000000" pitchFamily="50" charset="-128"/>
                <a:ea typeface="HG丸ｺﾞｼｯｸM-PRO" panose="020F0600000000000000" pitchFamily="50" charset="-128"/>
              </a:rPr>
              <a:t>イチゴハダニゼロプロジェクト」及び「</a:t>
            </a:r>
            <a:r>
              <a:rPr lang="ja-JP" altLang="en-US" sz="1224" dirty="0">
                <a:latin typeface="HG丸ｺﾞｼｯｸM-PRO" panose="020F0600000000000000" pitchFamily="50" charset="-128"/>
                <a:ea typeface="HG丸ｺﾞｼｯｸM-PRO" panose="020F0600000000000000" pitchFamily="50" charset="-128"/>
              </a:rPr>
              <a:t>いちごでのヒラズハナアザミウマ防除の</a:t>
            </a:r>
            <a:r>
              <a:rPr lang="en-US" altLang="ja-JP" sz="1224" dirty="0">
                <a:latin typeface="HG丸ｺﾞｼｯｸM-PRO" panose="020F0600000000000000" pitchFamily="50" charset="-128"/>
                <a:ea typeface="HG丸ｺﾞｼｯｸM-PRO" panose="020F0600000000000000" pitchFamily="50" charset="-128"/>
              </a:rPr>
              <a:t>IPM</a:t>
            </a:r>
            <a:r>
              <a:rPr lang="ja-JP" altLang="en-US" sz="1224" dirty="0">
                <a:latin typeface="HG丸ｺﾞｼｯｸM-PRO" panose="020F0600000000000000" pitchFamily="50" charset="-128"/>
                <a:ea typeface="HG丸ｺﾞｼｯｸM-PRO" panose="020F0600000000000000" pitchFamily="50" charset="-128"/>
              </a:rPr>
              <a:t>プログラム」についての講義が行われました。</a:t>
            </a:r>
          </a:p>
          <a:p>
            <a:pPr algn="just"/>
            <a:r>
              <a:rPr lang="ja-JP" altLang="en-US" sz="1224" dirty="0">
                <a:latin typeface="HG丸ｺﾞｼｯｸM-PRO" panose="020F0600000000000000" pitchFamily="50" charset="-128"/>
                <a:ea typeface="HG丸ｺﾞｼｯｸM-PRO" panose="020F0600000000000000" pitchFamily="50" charset="-128"/>
              </a:rPr>
              <a:t>「イチゴハダニゼロプロジェクト」は、化学農薬と天敵農薬を組み合わせた防除プログラムであり、簡易型組立資材のバンカーシートを使用することで、天敵の保護と長期放出が可能となり、持続的なハダニ類の防除につながります。</a:t>
            </a:r>
          </a:p>
        </p:txBody>
      </p:sp>
      <p:pic>
        <p:nvPicPr>
          <p:cNvPr id="5" name="図 4">
            <a:extLst>
              <a:ext uri="{FF2B5EF4-FFF2-40B4-BE49-F238E27FC236}">
                <a16:creationId xmlns:a16="http://schemas.microsoft.com/office/drawing/2014/main" id="{E3417539-6D03-490A-A304-203C00428999}"/>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324486" y="6488243"/>
            <a:ext cx="3409673" cy="1917941"/>
          </a:xfrm>
          <a:prstGeom prst="rect">
            <a:avLst/>
          </a:prstGeom>
        </p:spPr>
      </p:pic>
    </p:spTree>
    <p:extLst>
      <p:ext uri="{BB962C8B-B14F-4D97-AF65-F5344CB8AC3E}">
        <p14:creationId xmlns:p14="http://schemas.microsoft.com/office/powerpoint/2010/main" val="3704882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正方形/長方形 59">
            <a:extLst>
              <a:ext uri="{FF2B5EF4-FFF2-40B4-BE49-F238E27FC236}">
                <a16:creationId xmlns:a16="http://schemas.microsoft.com/office/drawing/2014/main" id="{1A567C34-7EA8-4F07-9F52-7CA0F9BB2732}"/>
              </a:ext>
            </a:extLst>
          </p:cNvPr>
          <p:cNvSpPr/>
          <p:nvPr/>
        </p:nvSpPr>
        <p:spPr>
          <a:xfrm>
            <a:off x="131509" y="3869680"/>
            <a:ext cx="7488167" cy="2965371"/>
          </a:xfrm>
          <a:prstGeom prst="rect">
            <a:avLst/>
          </a:prstGeom>
          <a:solidFill>
            <a:schemeClr val="tx2">
              <a:lumMod val="20000"/>
              <a:lumOff val="80000"/>
              <a:alpha val="4196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dirty="0">
              <a:solidFill>
                <a:srgbClr val="FF0000"/>
              </a:solidFill>
            </a:endParaRPr>
          </a:p>
        </p:txBody>
      </p:sp>
      <p:sp>
        <p:nvSpPr>
          <p:cNvPr id="30" name="正方形/長方形 29">
            <a:extLst>
              <a:ext uri="{FF2B5EF4-FFF2-40B4-BE49-F238E27FC236}">
                <a16:creationId xmlns:a16="http://schemas.microsoft.com/office/drawing/2014/main" id="{DAAC0772-8F31-4611-BEA8-BA9EFDC4132A}"/>
              </a:ext>
            </a:extLst>
          </p:cNvPr>
          <p:cNvSpPr/>
          <p:nvPr/>
        </p:nvSpPr>
        <p:spPr>
          <a:xfrm>
            <a:off x="155899" y="7051090"/>
            <a:ext cx="7463776" cy="3804248"/>
          </a:xfrm>
          <a:prstGeom prst="rect">
            <a:avLst/>
          </a:prstGeom>
          <a:solidFill>
            <a:srgbClr val="F1E03B">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a:solidFill>
                <a:srgbClr val="FF0000"/>
              </a:solidFill>
            </a:endParaRPr>
          </a:p>
        </p:txBody>
      </p:sp>
      <p:graphicFrame>
        <p:nvGraphicFramePr>
          <p:cNvPr id="21" name="表 20">
            <a:extLst>
              <a:ext uri="{FF2B5EF4-FFF2-40B4-BE49-F238E27FC236}">
                <a16:creationId xmlns:a16="http://schemas.microsoft.com/office/drawing/2014/main" id="{03943D2D-9E3C-468B-B130-44A911BA71BF}"/>
              </a:ext>
            </a:extLst>
          </p:cNvPr>
          <p:cNvGraphicFramePr>
            <a:graphicFrameLocks noGrp="1"/>
          </p:cNvGraphicFramePr>
          <p:nvPr>
            <p:extLst>
              <p:ext uri="{D42A27DB-BD31-4B8C-83A1-F6EECF244321}">
                <p14:modId xmlns:p14="http://schemas.microsoft.com/office/powerpoint/2010/main" val="3421285312"/>
              </p:ext>
            </p:extLst>
          </p:nvPr>
        </p:nvGraphicFramePr>
        <p:xfrm>
          <a:off x="185638" y="7629324"/>
          <a:ext cx="7404298" cy="3104133"/>
        </p:xfrm>
        <a:graphic>
          <a:graphicData uri="http://schemas.openxmlformats.org/drawingml/2006/table">
            <a:tbl>
              <a:tblPr>
                <a:tableStyleId>{16D9F66E-5EB9-4882-86FB-DCBF35E3C3E4}</a:tableStyleId>
              </a:tblPr>
              <a:tblGrid>
                <a:gridCol w="1129265">
                  <a:extLst>
                    <a:ext uri="{9D8B030D-6E8A-4147-A177-3AD203B41FA5}">
                      <a16:colId xmlns:a16="http://schemas.microsoft.com/office/drawing/2014/main" val="2621352237"/>
                    </a:ext>
                  </a:extLst>
                </a:gridCol>
                <a:gridCol w="1276740">
                  <a:extLst>
                    <a:ext uri="{9D8B030D-6E8A-4147-A177-3AD203B41FA5}">
                      <a16:colId xmlns:a16="http://schemas.microsoft.com/office/drawing/2014/main" val="2825704535"/>
                    </a:ext>
                  </a:extLst>
                </a:gridCol>
                <a:gridCol w="1842467">
                  <a:extLst>
                    <a:ext uri="{9D8B030D-6E8A-4147-A177-3AD203B41FA5}">
                      <a16:colId xmlns:a16="http://schemas.microsoft.com/office/drawing/2014/main" val="2615741936"/>
                    </a:ext>
                  </a:extLst>
                </a:gridCol>
                <a:gridCol w="1345289">
                  <a:extLst>
                    <a:ext uri="{9D8B030D-6E8A-4147-A177-3AD203B41FA5}">
                      <a16:colId xmlns:a16="http://schemas.microsoft.com/office/drawing/2014/main" val="2859008299"/>
                    </a:ext>
                  </a:extLst>
                </a:gridCol>
                <a:gridCol w="1810537">
                  <a:extLst>
                    <a:ext uri="{9D8B030D-6E8A-4147-A177-3AD203B41FA5}">
                      <a16:colId xmlns:a16="http://schemas.microsoft.com/office/drawing/2014/main" val="218473037"/>
                    </a:ext>
                  </a:extLst>
                </a:gridCol>
              </a:tblGrid>
              <a:tr h="180768">
                <a:tc>
                  <a:txBody>
                    <a:bodyPr/>
                    <a:lstStyle/>
                    <a:p>
                      <a:pPr algn="ctr" fontAlgn="ctr"/>
                      <a:endParaRPr lang="ja-JP" altLang="en-US" sz="1050" b="1"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9355" marR="9355" marT="9355" marB="0" anchor="ctr">
                    <a:solidFill>
                      <a:srgbClr val="FF9900">
                        <a:alpha val="52000"/>
                      </a:srgbClr>
                    </a:solidFill>
                  </a:tcPr>
                </a:tc>
                <a:tc>
                  <a:txBody>
                    <a:bodyPr/>
                    <a:lstStyle/>
                    <a:p>
                      <a:pPr algn="ctr" fontAlgn="ctr"/>
                      <a:r>
                        <a:rPr lang="ja-JP" altLang="en-US" sz="1050" b="1" u="none" strike="noStrike" dirty="0">
                          <a:effectLst/>
                          <a:latin typeface="HG丸ｺﾞｼｯｸM-PRO" panose="020F0600000000000000" pitchFamily="50" charset="-128"/>
                          <a:ea typeface="HG丸ｺﾞｼｯｸM-PRO" panose="020F0600000000000000" pitchFamily="50" charset="-128"/>
                        </a:rPr>
                        <a:t>名称</a:t>
                      </a:r>
                      <a:endParaRPr lang="ja-JP" altLang="en-US" sz="1050" b="1"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9355" marR="9355" marT="9355" marB="0" anchor="ctr">
                    <a:solidFill>
                      <a:srgbClr val="FF9900">
                        <a:alpha val="52000"/>
                      </a:srgbClr>
                    </a:solidFill>
                  </a:tcPr>
                </a:tc>
                <a:tc>
                  <a:txBody>
                    <a:bodyPr/>
                    <a:lstStyle/>
                    <a:p>
                      <a:pPr algn="ctr" fontAlgn="ctr"/>
                      <a:r>
                        <a:rPr lang="ja-JP" altLang="en-US" sz="1050" b="1" u="none" strike="noStrike" dirty="0">
                          <a:effectLst/>
                          <a:latin typeface="HG丸ｺﾞｼｯｸM-PRO" panose="020F0600000000000000" pitchFamily="50" charset="-128"/>
                          <a:ea typeface="HG丸ｺﾞｼｯｸM-PRO" panose="020F0600000000000000" pitchFamily="50" charset="-128"/>
                        </a:rPr>
                        <a:t>ところ</a:t>
                      </a:r>
                      <a:endParaRPr lang="ja-JP" altLang="en-US" sz="1050" b="1"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9355" marR="9355" marT="9355" marB="0" anchor="ctr">
                    <a:solidFill>
                      <a:srgbClr val="FF9900">
                        <a:alpha val="52000"/>
                      </a:srgbClr>
                    </a:solidFill>
                  </a:tcPr>
                </a:tc>
                <a:tc gridSpan="2">
                  <a:txBody>
                    <a:bodyPr/>
                    <a:lstStyle/>
                    <a:p>
                      <a:pPr algn="ctr" fontAlgn="ctr"/>
                      <a:r>
                        <a:rPr lang="ja-JP" altLang="en-US" sz="1050" b="1" u="none" strike="noStrike" dirty="0">
                          <a:effectLst/>
                          <a:latin typeface="HG丸ｺﾞｼｯｸM-PRO" panose="020F0600000000000000" pitchFamily="50" charset="-128"/>
                          <a:ea typeface="HG丸ｺﾞｼｯｸM-PRO" panose="020F0600000000000000" pitchFamily="50" charset="-128"/>
                        </a:rPr>
                        <a:t>問い合わせ先</a:t>
                      </a:r>
                      <a:endParaRPr lang="ja-JP" altLang="en-US" sz="1050" b="1"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9355" marR="9355" marT="9355" marB="0" anchor="ctr">
                    <a:solidFill>
                      <a:srgbClr val="FF9900">
                        <a:alpha val="52000"/>
                      </a:srgbClr>
                    </a:solidFill>
                  </a:tcPr>
                </a:tc>
                <a:tc hMerge="1">
                  <a:txBody>
                    <a:bodyPr/>
                    <a:lstStyle/>
                    <a:p>
                      <a:endParaRPr kumimoji="1" lang="ja-JP" altLang="en-US"/>
                    </a:p>
                  </a:txBody>
                  <a:tcPr/>
                </a:tc>
                <a:extLst>
                  <a:ext uri="{0D108BD9-81ED-4DB2-BD59-A6C34878D82A}">
                    <a16:rowId xmlns:a16="http://schemas.microsoft.com/office/drawing/2014/main" val="3826403590"/>
                  </a:ext>
                </a:extLst>
              </a:tr>
              <a:tr h="335754">
                <a:tc>
                  <a:txBody>
                    <a:bodyPr/>
                    <a:lstStyle/>
                    <a:p>
                      <a:pPr algn="l" fontAlgn="ct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10</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月</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4</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日</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土</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endPar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tc>
                <a:tc>
                  <a:txBody>
                    <a:bodyPr/>
                    <a:lstStyle/>
                    <a:p>
                      <a:pPr algn="ctr" fontAlgn="ct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おおさかのてっぺんフェスティバル</a:t>
                      </a:r>
                    </a:p>
                  </a:txBody>
                  <a:tcPr marL="7620" marR="7620" marT="7620" marB="0" anchor="ctr"/>
                </a:tc>
                <a:tc>
                  <a:txBody>
                    <a:bodyPr/>
                    <a:lstStyle/>
                    <a:p>
                      <a:pPr algn="ctr"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能勢町役場本館前駐車場</a:t>
                      </a:r>
                    </a:p>
                  </a:txBody>
                  <a:tcPr marL="7620" marR="7620" marT="7620" marB="0" anchor="ctr"/>
                </a:tc>
                <a:tc>
                  <a:txBody>
                    <a:bodyPr/>
                    <a:lstStyle/>
                    <a:p>
                      <a:pPr algn="l"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能勢町</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魅力創造</a:t>
                      </a: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課</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endPar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tc>
                <a:tc>
                  <a:txBody>
                    <a:bodyPr/>
                    <a:lstStyle/>
                    <a:p>
                      <a:pPr algn="l"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電話：</a:t>
                      </a:r>
                      <a:r>
                        <a:rPr lang="en-US" altLang="zh-TW"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072-734-0001(</a:t>
                      </a: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代</a:t>
                      </a:r>
                      <a:r>
                        <a:rPr lang="en-US" altLang="zh-TW"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endPar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tc>
                <a:extLst>
                  <a:ext uri="{0D108BD9-81ED-4DB2-BD59-A6C34878D82A}">
                    <a16:rowId xmlns:a16="http://schemas.microsoft.com/office/drawing/2014/main" val="3515771208"/>
                  </a:ext>
                </a:extLst>
              </a:tr>
              <a:tr h="350677">
                <a:tc>
                  <a:txBody>
                    <a:bodyPr/>
                    <a:lstStyle/>
                    <a:p>
                      <a:pPr algn="l" fontAlgn="ct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11</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月</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8</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日</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土</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b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b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9</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日</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日</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endPar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tc>
                <a:tc>
                  <a:txBody>
                    <a:bodyPr/>
                    <a:lstStyle/>
                    <a:p>
                      <a:pPr algn="ctr"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摂津市農業祭</a:t>
                      </a:r>
                    </a:p>
                  </a:txBody>
                  <a:tcPr marL="7620" marR="7620" marT="7620" marB="0" anchor="ctr"/>
                </a:tc>
                <a:tc>
                  <a:txBody>
                    <a:bodyPr/>
                    <a:lstStyle/>
                    <a:p>
                      <a:pPr algn="ctr" fontAlgn="ct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市役所庁舎前駐車場、</a:t>
                      </a:r>
                      <a:endPar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ctr" fontAlgn="ct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本館</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1</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階ロビー</a:t>
                      </a:r>
                    </a:p>
                  </a:txBody>
                  <a:tcPr marL="7620" marR="7620" marT="7620" marB="0" anchor="ctr"/>
                </a:tc>
                <a:tc>
                  <a:txBody>
                    <a:bodyPr/>
                    <a:lstStyle/>
                    <a:p>
                      <a:pPr algn="l"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摂津市産業振興課 </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endPar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tc>
                <a:tc>
                  <a:txBody>
                    <a:bodyPr/>
                    <a:lstStyle/>
                    <a:p>
                      <a:pPr algn="l"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電話：</a:t>
                      </a:r>
                      <a:r>
                        <a:rPr lang="en-US" altLang="zh-TW"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06-6383-1111(</a:t>
                      </a: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代</a:t>
                      </a:r>
                      <a:r>
                        <a:rPr lang="en-US" altLang="zh-TW"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endPar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tc>
                <a:extLst>
                  <a:ext uri="{0D108BD9-81ED-4DB2-BD59-A6C34878D82A}">
                    <a16:rowId xmlns:a16="http://schemas.microsoft.com/office/drawing/2014/main" val="4116949012"/>
                  </a:ext>
                </a:extLst>
              </a:tr>
              <a:tr h="268650">
                <a:tc>
                  <a:txBody>
                    <a:bodyPr/>
                    <a:lstStyle/>
                    <a:p>
                      <a:pPr algn="l" fontAlgn="ct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11</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月</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8</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日</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土</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endPar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tc>
                <a:tc>
                  <a:txBody>
                    <a:bodyPr/>
                    <a:lstStyle/>
                    <a:p>
                      <a:pPr algn="ctr"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池田市農業祭</a:t>
                      </a:r>
                    </a:p>
                  </a:txBody>
                  <a:tcPr marL="7620" marR="7620" marT="7620" marB="0" anchor="ctr"/>
                </a:tc>
                <a:tc>
                  <a:txBody>
                    <a:bodyPr/>
                    <a:lstStyle/>
                    <a:p>
                      <a:pPr algn="ctr"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池田駅前公園</a:t>
                      </a:r>
                    </a:p>
                  </a:txBody>
                  <a:tcPr marL="7620" marR="7620" marT="7620" marB="0" anchor="ctr"/>
                </a:tc>
                <a:tc>
                  <a:txBody>
                    <a:bodyPr/>
                    <a:lstStyle/>
                    <a:p>
                      <a:pPr marL="0" algn="l" defTabSz="666350" rtl="0" eaLnBrk="1" fontAlgn="ctr" latinLnBrk="0" hangingPunct="1"/>
                      <a:r>
                        <a:rPr kumimoji="1" lang="ja-JP" altLang="en-US" sz="1050" b="0" i="0" u="none" strike="noStrike" kern="1200" dirty="0">
                          <a:solidFill>
                            <a:schemeClr val="tx1"/>
                          </a:solidFill>
                          <a:effectLst/>
                          <a:latin typeface="HG丸ｺﾞｼｯｸM-PRO" panose="020F0600000000000000" pitchFamily="50" charset="-128"/>
                          <a:ea typeface="HG丸ｺﾞｼｯｸM-PRO" panose="020F0600000000000000" pitchFamily="50" charset="-128"/>
                          <a:cs typeface="+mn-cs"/>
                        </a:rPr>
                        <a:t> 池田市みどり農政課</a:t>
                      </a:r>
                    </a:p>
                  </a:txBody>
                  <a:tcPr marL="7620" marR="7620" marT="7620" marB="0" anchor="ctr"/>
                </a:tc>
                <a:tc>
                  <a:txBody>
                    <a:bodyPr/>
                    <a:lstStyle/>
                    <a:p>
                      <a:pPr algn="l" fontAlgn="ct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電話：</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072-752-1111(</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代</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endPar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tc>
                <a:extLst>
                  <a:ext uri="{0D108BD9-81ED-4DB2-BD59-A6C34878D82A}">
                    <a16:rowId xmlns:a16="http://schemas.microsoft.com/office/drawing/2014/main" val="1739968511"/>
                  </a:ext>
                </a:extLst>
              </a:tr>
              <a:tr h="350677">
                <a:tc>
                  <a:txBody>
                    <a:bodyPr/>
                    <a:lstStyle/>
                    <a:p>
                      <a:pPr algn="l" fontAlgn="ct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11</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月</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9</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日</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日</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endPar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tc>
                <a:tc>
                  <a:txBody>
                    <a:bodyPr/>
                    <a:lstStyle/>
                    <a:p>
                      <a:pPr algn="ctr"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豊能町農業祭</a:t>
                      </a:r>
                    </a:p>
                  </a:txBody>
                  <a:tcPr marL="7620" marR="7620" marT="7620" marB="0" anchor="ctr"/>
                </a:tc>
                <a:tc>
                  <a:txBody>
                    <a:bodyPr/>
                    <a:lstStyle/>
                    <a:p>
                      <a:pPr algn="ctr" fontAlgn="ct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町立保健福祉センター前、</a:t>
                      </a:r>
                      <a:endPar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ctr" fontAlgn="ct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特設会場</a:t>
                      </a:r>
                    </a:p>
                  </a:txBody>
                  <a:tcPr marL="7620" marR="7620" marT="7620" marB="0" anchor="ctr"/>
                </a:tc>
                <a:tc>
                  <a:txBody>
                    <a:bodyPr/>
                    <a:lstStyle/>
                    <a:p>
                      <a:pPr algn="l"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豊能町農林商工課</a:t>
                      </a:r>
                    </a:p>
                  </a:txBody>
                  <a:tcPr marL="7620" marR="7620" marT="7620" marB="0" anchor="ctr"/>
                </a:tc>
                <a:tc>
                  <a:txBody>
                    <a:bodyPr/>
                    <a:lstStyle/>
                    <a:p>
                      <a:pPr algn="l"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電話：</a:t>
                      </a:r>
                      <a:r>
                        <a:rPr lang="en-US" altLang="zh-TW"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072-739-0001(</a:t>
                      </a: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代</a:t>
                      </a:r>
                      <a:r>
                        <a:rPr lang="en-US" altLang="zh-TW"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endPar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tc>
                <a:extLst>
                  <a:ext uri="{0D108BD9-81ED-4DB2-BD59-A6C34878D82A}">
                    <a16:rowId xmlns:a16="http://schemas.microsoft.com/office/drawing/2014/main" val="613071304"/>
                  </a:ext>
                </a:extLst>
              </a:tr>
              <a:tr h="294676">
                <a:tc>
                  <a:txBody>
                    <a:bodyPr/>
                    <a:lstStyle/>
                    <a:p>
                      <a:pPr algn="l" fontAlgn="ct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11</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月</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16</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日</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日</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endPar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tc>
                <a:tc>
                  <a:txBody>
                    <a:bodyPr/>
                    <a:lstStyle/>
                    <a:p>
                      <a:pPr algn="ctr"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高槻市農林業祭</a:t>
                      </a:r>
                    </a:p>
                  </a:txBody>
                  <a:tcPr marL="7620" marR="7620" marT="7620" marB="0" anchor="ctr"/>
                </a:tc>
                <a:tc>
                  <a:txBody>
                    <a:bodyPr/>
                    <a:lstStyle/>
                    <a:p>
                      <a:pPr algn="ctr"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史跡嶋上郡衙跡</a:t>
                      </a:r>
                    </a:p>
                  </a:txBody>
                  <a:tcPr marL="7620" marR="7620" marT="7620" marB="0" anchor="ctr"/>
                </a:tc>
                <a:tc>
                  <a:txBody>
                    <a:bodyPr/>
                    <a:lstStyle/>
                    <a:p>
                      <a:pPr algn="l"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高槻市農林緑政課</a:t>
                      </a:r>
                    </a:p>
                  </a:txBody>
                  <a:tcPr marL="7620" marR="7620" marT="7620" marB="0" anchor="ctr"/>
                </a:tc>
                <a:tc>
                  <a:txBody>
                    <a:bodyPr/>
                    <a:lstStyle/>
                    <a:p>
                      <a:pPr algn="l"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電話：</a:t>
                      </a:r>
                      <a:r>
                        <a:rPr lang="en-US" altLang="zh-TW"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072-674-7111(</a:t>
                      </a: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代</a:t>
                      </a:r>
                      <a:r>
                        <a:rPr lang="en-US" altLang="zh-TW"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endPar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tc>
                <a:extLst>
                  <a:ext uri="{0D108BD9-81ED-4DB2-BD59-A6C34878D82A}">
                    <a16:rowId xmlns:a16="http://schemas.microsoft.com/office/drawing/2014/main" val="2156422582"/>
                  </a:ext>
                </a:extLst>
              </a:tr>
              <a:tr h="350677">
                <a:tc>
                  <a:txBody>
                    <a:bodyPr/>
                    <a:lstStyle/>
                    <a:p>
                      <a:pPr algn="l" fontAlgn="ct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11</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月</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22</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日</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土</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endPar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tc>
                <a:tc>
                  <a:txBody>
                    <a:bodyPr/>
                    <a:lstStyle/>
                    <a:p>
                      <a:pPr algn="ctr"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豊中市農業祭</a:t>
                      </a:r>
                    </a:p>
                  </a:txBody>
                  <a:tcPr marL="7620" marR="7620" marT="7620" marB="0" anchor="ctr"/>
                </a:tc>
                <a:tc>
                  <a:txBody>
                    <a:bodyPr/>
                    <a:lstStyle/>
                    <a:p>
                      <a:pPr algn="ctr"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豊島公園 多目的広場</a:t>
                      </a:r>
                    </a:p>
                  </a:txBody>
                  <a:tcPr marL="7620" marR="7620" marT="7620" marB="0" anchor="ctr"/>
                </a:tc>
                <a:tc>
                  <a:txBody>
                    <a:bodyPr/>
                    <a:lstStyle/>
                    <a:p>
                      <a:pPr algn="l"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豊中市</a:t>
                      </a:r>
                      <a:endParaRPr lang="en-US" altLang="zh-TW"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en-US" altLang="zh-TW"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農業委員会</a:t>
                      </a:r>
                      <a:r>
                        <a:rPr lang="en-US" altLang="zh-TW"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endPar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tc>
                <a:tc>
                  <a:txBody>
                    <a:bodyPr/>
                    <a:lstStyle/>
                    <a:p>
                      <a:pPr algn="l"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電話：</a:t>
                      </a:r>
                      <a:r>
                        <a:rPr lang="en-US" altLang="zh-TW"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06-6858-</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2490</a:t>
                      </a:r>
                      <a:endPar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tc>
                <a:extLst>
                  <a:ext uri="{0D108BD9-81ED-4DB2-BD59-A6C34878D82A}">
                    <a16:rowId xmlns:a16="http://schemas.microsoft.com/office/drawing/2014/main" val="4016648741"/>
                  </a:ext>
                </a:extLst>
              </a:tr>
              <a:tr h="350677">
                <a:tc>
                  <a:txBody>
                    <a:bodyPr/>
                    <a:lstStyle/>
                    <a:p>
                      <a:pPr algn="l" fontAlgn="ct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11</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月</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29</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日</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土</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b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b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30</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日</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日</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endPar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tc>
                <a:tc>
                  <a:txBody>
                    <a:bodyPr/>
                    <a:lstStyle/>
                    <a:p>
                      <a:pPr algn="ctr"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茨木市農業祭</a:t>
                      </a:r>
                    </a:p>
                  </a:txBody>
                  <a:tcPr marL="7620" marR="7620" marT="7620" marB="0" anchor="ctr"/>
                </a:tc>
                <a:tc>
                  <a:txBody>
                    <a:bodyPr/>
                    <a:lstStyle/>
                    <a:p>
                      <a:pPr algn="ctr" fontAlgn="ct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市役所前中央公園グラウンド</a:t>
                      </a:r>
                    </a:p>
                  </a:txBody>
                  <a:tcPr marL="7620" marR="7620" marT="7620" marB="0" anchor="ctr"/>
                </a:tc>
                <a:tc>
                  <a:txBody>
                    <a:bodyPr/>
                    <a:lstStyle/>
                    <a:p>
                      <a:pPr algn="l"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茨木市農林課</a:t>
                      </a:r>
                    </a:p>
                  </a:txBody>
                  <a:tcPr marL="7620" marR="7620" marT="7620" marB="0" anchor="ctr"/>
                </a:tc>
                <a:tc>
                  <a:txBody>
                    <a:bodyPr/>
                    <a:lstStyle/>
                    <a:p>
                      <a:pPr algn="l"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電話：</a:t>
                      </a:r>
                      <a:r>
                        <a:rPr lang="en-US" altLang="zh-TW"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072-622-8121(</a:t>
                      </a: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代</a:t>
                      </a:r>
                      <a:r>
                        <a:rPr lang="en-US" altLang="zh-TW"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endPar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tc>
                <a:extLst>
                  <a:ext uri="{0D108BD9-81ED-4DB2-BD59-A6C34878D82A}">
                    <a16:rowId xmlns:a16="http://schemas.microsoft.com/office/drawing/2014/main" val="1989734684"/>
                  </a:ext>
                </a:extLst>
              </a:tr>
              <a:tr h="0">
                <a:tc>
                  <a:txBody>
                    <a:bodyPr/>
                    <a:lstStyle/>
                    <a:p>
                      <a:pPr algn="l" fontAlgn="ct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11</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月</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29</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日</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土</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endPar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tc>
                <a:tc>
                  <a:txBody>
                    <a:bodyPr/>
                    <a:lstStyle/>
                    <a:p>
                      <a:pPr algn="ctr"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島本町農林業祭</a:t>
                      </a:r>
                    </a:p>
                  </a:txBody>
                  <a:tcPr marL="7620" marR="7620" marT="7620" marB="0" anchor="ctr"/>
                </a:tc>
                <a:tc>
                  <a:txBody>
                    <a:bodyPr/>
                    <a:lstStyle/>
                    <a:p>
                      <a:pPr algn="ctr"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史跡桜井駅跡史跡公園</a:t>
                      </a:r>
                    </a:p>
                  </a:txBody>
                  <a:tcPr marL="7620" marR="7620" marT="7620" marB="0" anchor="ctr"/>
                </a:tc>
                <a:tc>
                  <a:txBody>
                    <a:bodyPr/>
                    <a:lstStyle/>
                    <a:p>
                      <a:pPr algn="l" fontAlgn="ct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島本町</a:t>
                      </a:r>
                      <a:endPar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にぎわい創造課 </a:t>
                      </a:r>
                      <a:endPar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tc>
                <a:tc>
                  <a:txBody>
                    <a:bodyPr/>
                    <a:lstStyle/>
                    <a:p>
                      <a:pPr marL="0" marR="0" lvl="0" indent="0" algn="l" defTabSz="666350" rtl="0" eaLnBrk="1" fontAlgn="ctr" latinLnBrk="0" hangingPunct="1">
                        <a:lnSpc>
                          <a:spcPct val="100000"/>
                        </a:lnSpc>
                        <a:spcBef>
                          <a:spcPts val="0"/>
                        </a:spcBef>
                        <a:spcAft>
                          <a:spcPts val="0"/>
                        </a:spcAft>
                        <a:buClrTx/>
                        <a:buSzTx/>
                        <a:buFontTx/>
                        <a:buNone/>
                        <a:tabLst/>
                        <a:defRPr/>
                      </a:pP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電話：</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075-961-5151(</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代</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endPar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tc>
                <a:extLst>
                  <a:ext uri="{0D108BD9-81ED-4DB2-BD59-A6C34878D82A}">
                    <a16:rowId xmlns:a16="http://schemas.microsoft.com/office/drawing/2014/main" val="1386826495"/>
                  </a:ext>
                </a:extLst>
              </a:tr>
              <a:tr h="293917">
                <a:tc>
                  <a:txBody>
                    <a:bodyPr/>
                    <a:lstStyle/>
                    <a:p>
                      <a:pPr algn="l" fontAlgn="ct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11</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月</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29</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日</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土</a:t>
                      </a:r>
                      <a:r>
                        <a:rPr lang="en-US" altLang="ja-JP"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endPar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tc>
                <a:tc>
                  <a:txBody>
                    <a:bodyPr/>
                    <a:lstStyle/>
                    <a:p>
                      <a:pPr algn="ctr"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箕面市農業祭</a:t>
                      </a:r>
                    </a:p>
                  </a:txBody>
                  <a:tcPr marL="7620" marR="7620" marT="7620" marB="0" anchor="ctr"/>
                </a:tc>
                <a:tc>
                  <a:txBody>
                    <a:bodyPr/>
                    <a:lstStyle/>
                    <a:p>
                      <a:pPr algn="ctr" fontAlgn="ctr"/>
                      <a:r>
                        <a:rPr lang="ja-JP"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芦原公園、メイプルホール</a:t>
                      </a:r>
                    </a:p>
                  </a:txBody>
                  <a:tcPr marL="7620" marR="7620" marT="7620" marB="0" anchor="ctr"/>
                </a:tc>
                <a:tc>
                  <a:txBody>
                    <a:bodyPr/>
                    <a:lstStyle/>
                    <a:p>
                      <a:pPr algn="l"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 箕面市農業振興室</a:t>
                      </a:r>
                    </a:p>
                  </a:txBody>
                  <a:tcPr marL="7620" marR="7620" marT="7620" marB="0" anchor="ctr"/>
                </a:tc>
                <a:tc>
                  <a:txBody>
                    <a:bodyPr/>
                    <a:lstStyle/>
                    <a:p>
                      <a:pPr algn="l" fontAlgn="ct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電話：</a:t>
                      </a:r>
                      <a:r>
                        <a:rPr lang="en-US" altLang="zh-TW"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072-723-2121(</a:t>
                      </a:r>
                      <a:r>
                        <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代</a:t>
                      </a:r>
                      <a:r>
                        <a:rPr lang="en-US" altLang="zh-TW" sz="105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endParaRPr lang="zh-TW" altLang="en-US" sz="1050" b="0" i="0" u="none" strike="noStrike" dirty="0">
                        <a:solidFill>
                          <a:schemeClr val="tx1"/>
                        </a:solidFill>
                        <a:effectLst/>
                        <a:latin typeface="HG丸ｺﾞｼｯｸM-PRO" panose="020F0600000000000000" pitchFamily="50" charset="-128"/>
                        <a:ea typeface="HG丸ｺﾞｼｯｸM-PRO" panose="020F0600000000000000" pitchFamily="50" charset="-128"/>
                      </a:endParaRPr>
                    </a:p>
                  </a:txBody>
                  <a:tcPr marL="7620" marR="7620" marT="7620" marB="0" anchor="ctr"/>
                </a:tc>
                <a:extLst>
                  <a:ext uri="{0D108BD9-81ED-4DB2-BD59-A6C34878D82A}">
                    <a16:rowId xmlns:a16="http://schemas.microsoft.com/office/drawing/2014/main" val="3819980103"/>
                  </a:ext>
                </a:extLst>
              </a:tr>
            </a:tbl>
          </a:graphicData>
        </a:graphic>
      </p:graphicFrame>
      <p:sp>
        <p:nvSpPr>
          <p:cNvPr id="68" name="正方形/長方形 67"/>
          <p:cNvSpPr/>
          <p:nvPr/>
        </p:nvSpPr>
        <p:spPr>
          <a:xfrm>
            <a:off x="143787" y="592436"/>
            <a:ext cx="7487999" cy="3009938"/>
          </a:xfrm>
          <a:prstGeom prst="rect">
            <a:avLst/>
          </a:prstGeom>
          <a:solidFill>
            <a:schemeClr val="accent3">
              <a:lumMod val="50000"/>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a:solidFill>
                <a:srgbClr val="FF0000"/>
              </a:solidFill>
            </a:endParaRPr>
          </a:p>
        </p:txBody>
      </p:sp>
      <p:sp>
        <p:nvSpPr>
          <p:cNvPr id="67" name="角丸四角形 66"/>
          <p:cNvSpPr/>
          <p:nvPr/>
        </p:nvSpPr>
        <p:spPr>
          <a:xfrm>
            <a:off x="131846" y="395817"/>
            <a:ext cx="7487999" cy="446610"/>
          </a:xfrm>
          <a:prstGeom prst="roundRect">
            <a:avLst/>
          </a:prstGeom>
          <a:solidFill>
            <a:schemeClr val="accent3">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a:p>
        </p:txBody>
      </p:sp>
      <p:cxnSp>
        <p:nvCxnSpPr>
          <p:cNvPr id="19" name="直線コネクタ 18"/>
          <p:cNvCxnSpPr/>
          <p:nvPr/>
        </p:nvCxnSpPr>
        <p:spPr>
          <a:xfrm flipV="1">
            <a:off x="72219" y="340407"/>
            <a:ext cx="7632000" cy="8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5832003" y="52375"/>
            <a:ext cx="1976205" cy="280718"/>
          </a:xfrm>
          <a:prstGeom prst="rect">
            <a:avLst/>
          </a:prstGeom>
          <a:noFill/>
        </p:spPr>
        <p:txBody>
          <a:bodyPr wrap="square" rtlCol="0">
            <a:spAutoFit/>
          </a:bodyPr>
          <a:lstStyle/>
          <a:p>
            <a:r>
              <a:rPr lang="ja-JP" altLang="en-US" sz="1224" dirty="0"/>
              <a:t>北部普及だより</a:t>
            </a:r>
            <a:r>
              <a:rPr lang="en-US" altLang="ja-JP" sz="1224" dirty="0"/>
              <a:t>118</a:t>
            </a:r>
            <a:r>
              <a:rPr lang="ja-JP" altLang="en-US" sz="1224" dirty="0"/>
              <a:t>号</a:t>
            </a:r>
          </a:p>
        </p:txBody>
      </p:sp>
      <p:sp>
        <p:nvSpPr>
          <p:cNvPr id="47" name="テキスト ボックス 46">
            <a:extLst>
              <a:ext uri="{FF2B5EF4-FFF2-40B4-BE49-F238E27FC236}">
                <a16:creationId xmlns:a16="http://schemas.microsoft.com/office/drawing/2014/main" id="{EBB90DD0-0C9B-4F4A-918C-174B2FA9A716}"/>
              </a:ext>
            </a:extLst>
          </p:cNvPr>
          <p:cNvSpPr txBox="1"/>
          <p:nvPr/>
        </p:nvSpPr>
        <p:spPr>
          <a:xfrm>
            <a:off x="1439515" y="438181"/>
            <a:ext cx="4968552" cy="407163"/>
          </a:xfrm>
          <a:prstGeom prst="rect">
            <a:avLst/>
          </a:prstGeom>
          <a:noFill/>
        </p:spPr>
        <p:txBody>
          <a:bodyPr wrap="square" rtlCol="0">
            <a:spAutoFit/>
          </a:bodyPr>
          <a:lstStyle/>
          <a:p>
            <a:r>
              <a:rPr lang="ja-JP" altLang="en-US" sz="2046" b="1" dirty="0"/>
              <a:t>令和７年度　有機農産物アカデミー開講！</a:t>
            </a:r>
          </a:p>
        </p:txBody>
      </p:sp>
      <p:sp>
        <p:nvSpPr>
          <p:cNvPr id="31" name="角丸四角形 63">
            <a:extLst>
              <a:ext uri="{FF2B5EF4-FFF2-40B4-BE49-F238E27FC236}">
                <a16:creationId xmlns:a16="http://schemas.microsoft.com/office/drawing/2014/main" id="{F8EC2AD0-C200-479B-8D98-154582540E44}"/>
              </a:ext>
            </a:extLst>
          </p:cNvPr>
          <p:cNvSpPr/>
          <p:nvPr/>
        </p:nvSpPr>
        <p:spPr>
          <a:xfrm>
            <a:off x="155899" y="6903718"/>
            <a:ext cx="7452732" cy="447731"/>
          </a:xfrm>
          <a:prstGeom prst="roundRect">
            <a:avLst/>
          </a:prstGeom>
          <a:solidFill>
            <a:srgbClr val="FFC000">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a:p>
        </p:txBody>
      </p:sp>
      <p:sp>
        <p:nvSpPr>
          <p:cNvPr id="32" name="テキスト ボックス 31">
            <a:extLst>
              <a:ext uri="{FF2B5EF4-FFF2-40B4-BE49-F238E27FC236}">
                <a16:creationId xmlns:a16="http://schemas.microsoft.com/office/drawing/2014/main" id="{76461811-95A0-4ED6-BF83-F41C431E2081}"/>
              </a:ext>
            </a:extLst>
          </p:cNvPr>
          <p:cNvSpPr txBox="1"/>
          <p:nvPr/>
        </p:nvSpPr>
        <p:spPr>
          <a:xfrm>
            <a:off x="2435146" y="6924758"/>
            <a:ext cx="3529183" cy="407163"/>
          </a:xfrm>
          <a:prstGeom prst="rect">
            <a:avLst/>
          </a:prstGeom>
          <a:noFill/>
        </p:spPr>
        <p:txBody>
          <a:bodyPr wrap="square" rtlCol="0">
            <a:spAutoFit/>
          </a:bodyPr>
          <a:lstStyle/>
          <a:p>
            <a:r>
              <a:rPr lang="ja-JP" altLang="en-US" sz="2046" b="1" dirty="0"/>
              <a:t>北部地域の農業祭情報</a:t>
            </a:r>
          </a:p>
        </p:txBody>
      </p:sp>
      <p:sp>
        <p:nvSpPr>
          <p:cNvPr id="33" name="テキスト ボックス 32">
            <a:extLst>
              <a:ext uri="{FF2B5EF4-FFF2-40B4-BE49-F238E27FC236}">
                <a16:creationId xmlns:a16="http://schemas.microsoft.com/office/drawing/2014/main" id="{532BC1DB-DF3B-4A4C-A3F1-F52C1329C1A7}"/>
              </a:ext>
            </a:extLst>
          </p:cNvPr>
          <p:cNvSpPr txBox="1"/>
          <p:nvPr/>
        </p:nvSpPr>
        <p:spPr>
          <a:xfrm>
            <a:off x="672867" y="7337097"/>
            <a:ext cx="6882592" cy="276999"/>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北部管内の市町では、次のとおり農業祭等のイベントが行われます。ぜひ、ご来場下さい！</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34" name="テキスト ボックス 33">
            <a:extLst>
              <a:ext uri="{FF2B5EF4-FFF2-40B4-BE49-F238E27FC236}">
                <a16:creationId xmlns:a16="http://schemas.microsoft.com/office/drawing/2014/main" id="{36AC5439-4950-4067-8E82-C929F758B7C6}"/>
              </a:ext>
            </a:extLst>
          </p:cNvPr>
          <p:cNvSpPr txBox="1"/>
          <p:nvPr/>
        </p:nvSpPr>
        <p:spPr>
          <a:xfrm>
            <a:off x="3901983" y="10675582"/>
            <a:ext cx="3747431" cy="214615"/>
          </a:xfrm>
          <a:prstGeom prst="rect">
            <a:avLst/>
          </a:prstGeom>
          <a:noFill/>
        </p:spPr>
        <p:txBody>
          <a:bodyPr wrap="square" rtlCol="0">
            <a:spAutoFit/>
          </a:bodyPr>
          <a:lstStyle/>
          <a:p>
            <a:r>
              <a:rPr lang="en-US" altLang="ja-JP" sz="800" dirty="0">
                <a:latin typeface="HG丸ｺﾞｼｯｸM-PRO" panose="020F0600000000000000" pitchFamily="50" charset="-128"/>
                <a:ea typeface="HG丸ｺﾞｼｯｸM-PRO" panose="020F0600000000000000" pitchFamily="50" charset="-128"/>
              </a:rPr>
              <a:t>※</a:t>
            </a:r>
            <a:r>
              <a:rPr lang="ja-JP" altLang="en-US" sz="800" dirty="0">
                <a:latin typeface="HG丸ｺﾞｼｯｸM-PRO" panose="020F0600000000000000" pitchFamily="50" charset="-128"/>
                <a:ea typeface="HG丸ｺﾞｼｯｸM-PRO" panose="020F0600000000000000" pitchFamily="50" charset="-128"/>
              </a:rPr>
              <a:t>掲載情報は予定です。天候等により、中止、日程変更になる場合があります。</a:t>
            </a:r>
          </a:p>
        </p:txBody>
      </p:sp>
      <p:pic>
        <p:nvPicPr>
          <p:cNvPr id="35" name="図 34">
            <a:extLst>
              <a:ext uri="{FF2B5EF4-FFF2-40B4-BE49-F238E27FC236}">
                <a16:creationId xmlns:a16="http://schemas.microsoft.com/office/drawing/2014/main" id="{4F676319-5B36-4A82-89E1-8952117E27BF}"/>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5293209" y="6937864"/>
            <a:ext cx="2219648" cy="377857"/>
          </a:xfrm>
          <a:prstGeom prst="rect">
            <a:avLst/>
          </a:prstGeom>
        </p:spPr>
      </p:pic>
      <p:pic>
        <p:nvPicPr>
          <p:cNvPr id="36" name="図 35">
            <a:extLst>
              <a:ext uri="{FF2B5EF4-FFF2-40B4-BE49-F238E27FC236}">
                <a16:creationId xmlns:a16="http://schemas.microsoft.com/office/drawing/2014/main" id="{518BC2C6-519E-498E-8614-6D46F4893F18}"/>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26948" y="6926378"/>
            <a:ext cx="2220484" cy="400120"/>
          </a:xfrm>
          <a:prstGeom prst="rect">
            <a:avLst/>
          </a:prstGeom>
        </p:spPr>
      </p:pic>
      <p:pic>
        <p:nvPicPr>
          <p:cNvPr id="39" name="図 38">
            <a:extLst>
              <a:ext uri="{FF2B5EF4-FFF2-40B4-BE49-F238E27FC236}">
                <a16:creationId xmlns:a16="http://schemas.microsoft.com/office/drawing/2014/main" id="{D1C6C371-21F3-4363-954D-7C7FF6339DC2}"/>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3741854">
            <a:off x="6968003" y="7239985"/>
            <a:ext cx="316577" cy="417924"/>
          </a:xfrm>
          <a:prstGeom prst="rect">
            <a:avLst/>
          </a:prstGeom>
        </p:spPr>
      </p:pic>
      <p:sp>
        <p:nvSpPr>
          <p:cNvPr id="59" name="角丸四角形 56">
            <a:extLst>
              <a:ext uri="{FF2B5EF4-FFF2-40B4-BE49-F238E27FC236}">
                <a16:creationId xmlns:a16="http://schemas.microsoft.com/office/drawing/2014/main" id="{59A3D987-630C-46C5-8670-D0183691CFFE}"/>
              </a:ext>
            </a:extLst>
          </p:cNvPr>
          <p:cNvSpPr/>
          <p:nvPr/>
        </p:nvSpPr>
        <p:spPr>
          <a:xfrm>
            <a:off x="131677" y="3681729"/>
            <a:ext cx="7487999" cy="403975"/>
          </a:xfrm>
          <a:prstGeom prst="round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dirty="0"/>
          </a:p>
        </p:txBody>
      </p:sp>
      <p:pic>
        <p:nvPicPr>
          <p:cNvPr id="61" name="図 60">
            <a:extLst>
              <a:ext uri="{FF2B5EF4-FFF2-40B4-BE49-F238E27FC236}">
                <a16:creationId xmlns:a16="http://schemas.microsoft.com/office/drawing/2014/main" id="{20598301-2F62-464F-98BA-56F36FAB723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609342" y="3509640"/>
            <a:ext cx="987212" cy="742554"/>
          </a:xfrm>
          <a:prstGeom prst="rect">
            <a:avLst/>
          </a:prstGeom>
        </p:spPr>
      </p:pic>
      <p:sp>
        <p:nvSpPr>
          <p:cNvPr id="62" name="テキスト ボックス 61">
            <a:extLst>
              <a:ext uri="{FF2B5EF4-FFF2-40B4-BE49-F238E27FC236}">
                <a16:creationId xmlns:a16="http://schemas.microsoft.com/office/drawing/2014/main" id="{7FBB1754-135D-4D43-99AF-796B73DBCC71}"/>
              </a:ext>
            </a:extLst>
          </p:cNvPr>
          <p:cNvSpPr txBox="1"/>
          <p:nvPr/>
        </p:nvSpPr>
        <p:spPr>
          <a:xfrm>
            <a:off x="776690" y="3684825"/>
            <a:ext cx="5187639" cy="400879"/>
          </a:xfrm>
          <a:prstGeom prst="rect">
            <a:avLst/>
          </a:prstGeom>
          <a:noFill/>
        </p:spPr>
        <p:txBody>
          <a:bodyPr wrap="none" rtlCol="0">
            <a:spAutoFit/>
          </a:bodyPr>
          <a:lstStyle/>
          <a:p>
            <a:r>
              <a:rPr kumimoji="1" lang="ja-JP" altLang="en-US" b="1" dirty="0"/>
              <a:t>農作業安全について　～事故を防ぐポイント～</a:t>
            </a:r>
          </a:p>
        </p:txBody>
      </p:sp>
      <p:sp>
        <p:nvSpPr>
          <p:cNvPr id="63" name="テキスト ボックス 62">
            <a:extLst>
              <a:ext uri="{FF2B5EF4-FFF2-40B4-BE49-F238E27FC236}">
                <a16:creationId xmlns:a16="http://schemas.microsoft.com/office/drawing/2014/main" id="{21F54E63-3FA0-4C52-B99A-0D38FDD5A824}"/>
              </a:ext>
            </a:extLst>
          </p:cNvPr>
          <p:cNvSpPr txBox="1"/>
          <p:nvPr/>
        </p:nvSpPr>
        <p:spPr>
          <a:xfrm>
            <a:off x="289635" y="4157712"/>
            <a:ext cx="7198552" cy="2677656"/>
          </a:xfrm>
          <a:prstGeom prst="rect">
            <a:avLst/>
          </a:prstGeom>
          <a:noFill/>
        </p:spPr>
        <p:txBody>
          <a:bodyPr wrap="square" rtlCol="0">
            <a:spAutoFit/>
          </a:bodyPr>
          <a:lstStyle/>
          <a:p>
            <a:pPr algn="just"/>
            <a:r>
              <a:rPr lang="ja-JP" altLang="en-US" sz="1200" dirty="0">
                <a:latin typeface="HG丸ｺﾞｼｯｸM-PRO" panose="020F0600000000000000" pitchFamily="50" charset="-128"/>
                <a:ea typeface="HG丸ｺﾞｼｯｸM-PRO" panose="020F0600000000000000" pitchFamily="50" charset="-128"/>
              </a:rPr>
              <a:t>　農林水産省の調査によると、令和５年には全国で</a:t>
            </a:r>
            <a:r>
              <a:rPr lang="en-US" altLang="ja-JP" sz="1200" dirty="0">
                <a:latin typeface="HG丸ｺﾞｼｯｸM-PRO" panose="020F0600000000000000" pitchFamily="50" charset="-128"/>
                <a:ea typeface="HG丸ｺﾞｼｯｸM-PRO" panose="020F0600000000000000" pitchFamily="50" charset="-128"/>
              </a:rPr>
              <a:t>236</a:t>
            </a:r>
            <a:r>
              <a:rPr lang="ja-JP" altLang="en-US" sz="1200" dirty="0">
                <a:latin typeface="HG丸ｺﾞｼｯｸM-PRO" panose="020F0600000000000000" pitchFamily="50" charset="-128"/>
                <a:ea typeface="HG丸ｺﾞｼｯｸM-PRO" panose="020F0600000000000000" pitchFamily="50" charset="-128"/>
              </a:rPr>
              <a:t>人が農作業中の事故で亡くなっています。</a:t>
            </a:r>
            <a:endParaRPr lang="en-US" altLang="ja-JP" sz="1200" dirty="0">
              <a:latin typeface="HG丸ｺﾞｼｯｸM-PRO" panose="020F0600000000000000" pitchFamily="50" charset="-128"/>
              <a:ea typeface="HG丸ｺﾞｼｯｸM-PRO" panose="020F0600000000000000" pitchFamily="50" charset="-128"/>
            </a:endParaRPr>
          </a:p>
          <a:p>
            <a:pPr algn="just"/>
            <a:r>
              <a:rPr lang="ja-JP" altLang="en-US" sz="1200" dirty="0">
                <a:latin typeface="HG丸ｺﾞｼｯｸM-PRO" panose="020F0600000000000000" pitchFamily="50" charset="-128"/>
                <a:ea typeface="HG丸ｺﾞｼｯｸM-PRO" panose="020F0600000000000000" pitchFamily="50" charset="-128"/>
              </a:rPr>
              <a:t>　そのうち、</a:t>
            </a:r>
            <a:r>
              <a:rPr lang="en-US" altLang="ja-JP" sz="1200" dirty="0">
                <a:latin typeface="HG丸ｺﾞｼｯｸM-PRO" panose="020F0600000000000000" pitchFamily="50" charset="-128"/>
                <a:ea typeface="HG丸ｺﾞｼｯｸM-PRO" panose="020F0600000000000000" pitchFamily="50" charset="-128"/>
              </a:rPr>
              <a:t>65</a:t>
            </a:r>
            <a:r>
              <a:rPr lang="ja-JP" altLang="en-US" sz="1200" dirty="0">
                <a:latin typeface="HG丸ｺﾞｼｯｸM-PRO" panose="020F0600000000000000" pitchFamily="50" charset="-128"/>
                <a:ea typeface="HG丸ｺﾞｼｯｸM-PRO" panose="020F0600000000000000" pitchFamily="50" charset="-128"/>
              </a:rPr>
              <a:t>歳以上の高齢者が約</a:t>
            </a:r>
            <a:r>
              <a:rPr lang="en-US" altLang="ja-JP" sz="1200" dirty="0">
                <a:latin typeface="HG丸ｺﾞｼｯｸM-PRO" panose="020F0600000000000000" pitchFamily="50" charset="-128"/>
                <a:ea typeface="HG丸ｺﾞｼｯｸM-PRO" panose="020F0600000000000000" pitchFamily="50" charset="-128"/>
              </a:rPr>
              <a:t>85</a:t>
            </a:r>
            <a:r>
              <a:rPr lang="ja-JP" altLang="en-US" sz="1200" dirty="0">
                <a:latin typeface="HG丸ｺﾞｼｯｸM-PRO" panose="020F0600000000000000" pitchFamily="50" charset="-128"/>
                <a:ea typeface="HG丸ｺﾞｼｯｸM-PRO" panose="020F0600000000000000" pitchFamily="50" charset="-128"/>
              </a:rPr>
              <a:t>％を占めます。また、女性が約</a:t>
            </a:r>
            <a:r>
              <a:rPr lang="en-US" altLang="ja-JP" sz="1200" dirty="0">
                <a:latin typeface="HG丸ｺﾞｼｯｸM-PRO" panose="020F0600000000000000" pitchFamily="50" charset="-128"/>
                <a:ea typeface="HG丸ｺﾞｼｯｸM-PRO" panose="020F0600000000000000" pitchFamily="50" charset="-128"/>
              </a:rPr>
              <a:t>18</a:t>
            </a:r>
            <a:r>
              <a:rPr lang="ja-JP" altLang="en-US" sz="1200" dirty="0">
                <a:latin typeface="HG丸ｺﾞｼｯｸM-PRO" panose="020F0600000000000000" pitchFamily="50" charset="-128"/>
                <a:ea typeface="HG丸ｺﾞｼｯｸM-PRO" panose="020F0600000000000000" pitchFamily="50" charset="-128"/>
              </a:rPr>
              <a:t>％で、ここ</a:t>
            </a:r>
            <a:r>
              <a:rPr lang="en-US" altLang="ja-JP" sz="1200" dirty="0">
                <a:latin typeface="HG丸ｺﾞｼｯｸM-PRO" panose="020F0600000000000000" pitchFamily="50" charset="-128"/>
                <a:ea typeface="HG丸ｺﾞｼｯｸM-PRO" panose="020F0600000000000000" pitchFamily="50" charset="-128"/>
              </a:rPr>
              <a:t>10</a:t>
            </a:r>
            <a:r>
              <a:rPr lang="ja-JP" altLang="en-US" sz="1200" dirty="0">
                <a:latin typeface="HG丸ｺﾞｼｯｸM-PRO" panose="020F0600000000000000" pitchFamily="50" charset="-128"/>
                <a:ea typeface="HG丸ｺﾞｼｯｸM-PRO" panose="020F0600000000000000" pitchFamily="50" charset="-128"/>
              </a:rPr>
              <a:t>年で最も高い割合となっています。熱中症による死亡者数は</a:t>
            </a:r>
            <a:r>
              <a:rPr lang="en-US" altLang="ja-JP" sz="1200" dirty="0">
                <a:latin typeface="HG丸ｺﾞｼｯｸM-PRO" panose="020F0600000000000000" pitchFamily="50" charset="-128"/>
                <a:ea typeface="HG丸ｺﾞｼｯｸM-PRO" panose="020F0600000000000000" pitchFamily="50" charset="-128"/>
              </a:rPr>
              <a:t>37</a:t>
            </a:r>
            <a:r>
              <a:rPr lang="ja-JP" altLang="en-US" sz="1200" dirty="0">
                <a:latin typeface="HG丸ｺﾞｼｯｸM-PRO" panose="020F0600000000000000" pitchFamily="50" charset="-128"/>
                <a:ea typeface="HG丸ｺﾞｼｯｸM-PRO" panose="020F0600000000000000" pitchFamily="50" charset="-128"/>
              </a:rPr>
              <a:t>人で、ここ５年で最も多くなりました。</a:t>
            </a:r>
            <a:endParaRPr lang="en-US" altLang="ja-JP" sz="1200" dirty="0">
              <a:latin typeface="HG丸ｺﾞｼｯｸM-PRO" panose="020F0600000000000000" pitchFamily="50" charset="-128"/>
              <a:ea typeface="HG丸ｺﾞｼｯｸM-PRO" panose="020F0600000000000000" pitchFamily="50" charset="-128"/>
            </a:endParaRPr>
          </a:p>
          <a:p>
            <a:pPr algn="just"/>
            <a:r>
              <a:rPr lang="ja-JP" altLang="en-US" sz="1200" dirty="0">
                <a:latin typeface="HG丸ｺﾞｼｯｸM-PRO" panose="020F0600000000000000" pitchFamily="50" charset="-128"/>
                <a:ea typeface="HG丸ｺﾞｼｯｸM-PRO" panose="020F0600000000000000" pitchFamily="50" charset="-128"/>
              </a:rPr>
              <a:t>　以下の点に注意して、農作業事故を防ぎましょう。</a:t>
            </a:r>
            <a:endParaRPr lang="en-US" altLang="ja-JP" sz="1200" dirty="0">
              <a:latin typeface="HG丸ｺﾞｼｯｸM-PRO" panose="020F0600000000000000" pitchFamily="50" charset="-128"/>
              <a:ea typeface="HG丸ｺﾞｼｯｸM-PRO" panose="020F0600000000000000" pitchFamily="50" charset="-128"/>
            </a:endParaRPr>
          </a:p>
          <a:p>
            <a:pPr algn="just"/>
            <a:r>
              <a:rPr lang="ja-JP" altLang="en-US" sz="1200" b="1" dirty="0">
                <a:latin typeface="HG丸ｺﾞｼｯｸM-PRO" panose="020F0600000000000000" pitchFamily="50" charset="-128"/>
                <a:ea typeface="HG丸ｺﾞｼｯｸM-PRO" panose="020F0600000000000000" pitchFamily="50" charset="-128"/>
              </a:rPr>
              <a:t>＜乗用トラクター＞</a:t>
            </a:r>
            <a:endParaRPr lang="en-US" altLang="ja-JP" sz="1200" b="1" dirty="0">
              <a:latin typeface="HG丸ｺﾞｼｯｸM-PRO" panose="020F0600000000000000" pitchFamily="50" charset="-128"/>
              <a:ea typeface="HG丸ｺﾞｼｯｸM-PRO" panose="020F0600000000000000" pitchFamily="50" charset="-128"/>
            </a:endParaRPr>
          </a:p>
          <a:p>
            <a:pPr algn="just"/>
            <a:r>
              <a:rPr lang="ja-JP" altLang="en-US" sz="1200" dirty="0">
                <a:latin typeface="HG丸ｺﾞｼｯｸM-PRO" panose="020F0600000000000000" pitchFamily="50" charset="-128"/>
                <a:ea typeface="HG丸ｺﾞｼｯｸM-PRO" panose="020F0600000000000000" pitchFamily="50" charset="-128"/>
              </a:rPr>
              <a:t>　　安全キャブやフレームのあるものを使用し、シートベルトとヘルメットを着用しましょう。</a:t>
            </a:r>
            <a:endParaRPr lang="en-US" altLang="ja-JP" sz="1200" dirty="0">
              <a:latin typeface="HG丸ｺﾞｼｯｸM-PRO" panose="020F0600000000000000" pitchFamily="50" charset="-128"/>
              <a:ea typeface="HG丸ｺﾞｼｯｸM-PRO" panose="020F0600000000000000" pitchFamily="50" charset="-128"/>
            </a:endParaRPr>
          </a:p>
          <a:p>
            <a:pPr algn="just"/>
            <a:r>
              <a:rPr lang="ja-JP" altLang="en-US" sz="1200" b="1" dirty="0">
                <a:latin typeface="HG丸ｺﾞｼｯｸM-PRO" panose="020F0600000000000000" pitchFamily="50" charset="-128"/>
                <a:ea typeface="HG丸ｺﾞｼｯｸM-PRO" panose="020F0600000000000000" pitchFamily="50" charset="-128"/>
              </a:rPr>
              <a:t>＜乗用トラクター、コンバイン＞</a:t>
            </a:r>
            <a:endParaRPr lang="en-US" altLang="ja-JP" sz="1200" b="1" dirty="0">
              <a:latin typeface="HG丸ｺﾞｼｯｸM-PRO" panose="020F0600000000000000" pitchFamily="50" charset="-128"/>
              <a:ea typeface="HG丸ｺﾞｼｯｸM-PRO" panose="020F0600000000000000" pitchFamily="50" charset="-128"/>
            </a:endParaRPr>
          </a:p>
          <a:p>
            <a:pPr algn="just"/>
            <a:r>
              <a:rPr lang="ja-JP" altLang="en-US" sz="1200" dirty="0">
                <a:latin typeface="HG丸ｺﾞｼｯｸM-PRO" panose="020F0600000000000000" pitchFamily="50" charset="-128"/>
                <a:ea typeface="HG丸ｺﾞｼｯｸM-PRO" panose="020F0600000000000000" pitchFamily="50" charset="-128"/>
              </a:rPr>
              <a:t>　　ほ場に出入りする際に、傾斜や端から転落する事故が多く報告されています。</a:t>
            </a:r>
            <a:endParaRPr lang="en-US" altLang="ja-JP" sz="1200" dirty="0">
              <a:latin typeface="HG丸ｺﾞｼｯｸM-PRO" panose="020F0600000000000000" pitchFamily="50" charset="-128"/>
              <a:ea typeface="HG丸ｺﾞｼｯｸM-PRO" panose="020F0600000000000000" pitchFamily="50" charset="-128"/>
            </a:endParaRPr>
          </a:p>
          <a:p>
            <a:pPr algn="just"/>
            <a:r>
              <a:rPr lang="ja-JP" altLang="en-US" sz="1200" dirty="0">
                <a:latin typeface="HG丸ｺﾞｼｯｸM-PRO" panose="020F0600000000000000" pitchFamily="50" charset="-128"/>
                <a:ea typeface="HG丸ｺﾞｼｯｸM-PRO" panose="020F0600000000000000" pitchFamily="50" charset="-128"/>
              </a:rPr>
              <a:t>　　ほ場への進入路や路肩を整備し、傾斜に対して直角の向きでほ場に出入りするようにしましょう。</a:t>
            </a:r>
          </a:p>
          <a:p>
            <a:pPr algn="just"/>
            <a:r>
              <a:rPr lang="ja-JP" altLang="en-US" sz="1200" b="1" dirty="0">
                <a:latin typeface="HG丸ｺﾞｼｯｸM-PRO" panose="020F0600000000000000" pitchFamily="50" charset="-128"/>
                <a:ea typeface="HG丸ｺﾞｼｯｸM-PRO" panose="020F0600000000000000" pitchFamily="50" charset="-128"/>
              </a:rPr>
              <a:t>＜歩行トラクター＞</a:t>
            </a:r>
            <a:endParaRPr lang="en-US" altLang="ja-JP" sz="1200" b="1" dirty="0">
              <a:latin typeface="HG丸ｺﾞｼｯｸM-PRO" panose="020F0600000000000000" pitchFamily="50" charset="-128"/>
              <a:ea typeface="HG丸ｺﾞｼｯｸM-PRO" panose="020F0600000000000000" pitchFamily="50" charset="-128"/>
            </a:endParaRPr>
          </a:p>
          <a:p>
            <a:pPr algn="just"/>
            <a:r>
              <a:rPr lang="ja-JP" altLang="en-US" sz="1200" dirty="0">
                <a:latin typeface="HG丸ｺﾞｼｯｸM-PRO" panose="020F0600000000000000" pitchFamily="50" charset="-128"/>
                <a:ea typeface="HG丸ｺﾞｼｯｸM-PRO" panose="020F0600000000000000" pitchFamily="50" charset="-128"/>
              </a:rPr>
              <a:t>　　バック時に、後ろの立木、倉庫の壁、ハウスの柱等に挟まれる事故が多くなっています。</a:t>
            </a:r>
            <a:endParaRPr lang="en-US" altLang="ja-JP" sz="1200" dirty="0">
              <a:latin typeface="HG丸ｺﾞｼｯｸM-PRO" panose="020F0600000000000000" pitchFamily="50" charset="-128"/>
              <a:ea typeface="HG丸ｺﾞｼｯｸM-PRO" panose="020F0600000000000000" pitchFamily="50" charset="-128"/>
            </a:endParaRPr>
          </a:p>
          <a:p>
            <a:pPr algn="just"/>
            <a:r>
              <a:rPr lang="ja-JP" altLang="en-US" sz="1200" dirty="0">
                <a:latin typeface="HG丸ｺﾞｼｯｸM-PRO" panose="020F0600000000000000" pitchFamily="50" charset="-128"/>
                <a:ea typeface="HG丸ｺﾞｼｯｸM-PRO" panose="020F0600000000000000" pitchFamily="50" charset="-128"/>
              </a:rPr>
              <a:t>　　バック時には、必ず振り返って後方確認をしましょう。</a:t>
            </a:r>
            <a:endParaRPr lang="en-US" altLang="ja-JP" sz="1200" dirty="0">
              <a:latin typeface="HG丸ｺﾞｼｯｸM-PRO" panose="020F0600000000000000" pitchFamily="50" charset="-128"/>
              <a:ea typeface="HG丸ｺﾞｼｯｸM-PRO" panose="020F0600000000000000" pitchFamily="50" charset="-128"/>
            </a:endParaRPr>
          </a:p>
          <a:p>
            <a:pPr algn="just"/>
            <a:r>
              <a:rPr lang="ja-JP" altLang="en-US" sz="1200" b="1" dirty="0">
                <a:latin typeface="HG丸ｺﾞｼｯｸM-PRO" panose="020F0600000000000000" pitchFamily="50" charset="-128"/>
                <a:ea typeface="HG丸ｺﾞｼｯｸM-PRO" panose="020F0600000000000000" pitchFamily="50" charset="-128"/>
              </a:rPr>
              <a:t>＜トラクター、コンバイン、草刈り機＞</a:t>
            </a:r>
            <a:endParaRPr lang="en-US" altLang="ja-JP" sz="1200" b="1" dirty="0">
              <a:latin typeface="HG丸ｺﾞｼｯｸM-PRO" panose="020F0600000000000000" pitchFamily="50" charset="-128"/>
              <a:ea typeface="HG丸ｺﾞｼｯｸM-PRO" panose="020F0600000000000000" pitchFamily="50" charset="-128"/>
            </a:endParaRPr>
          </a:p>
          <a:p>
            <a:pPr algn="just"/>
            <a:r>
              <a:rPr lang="ja-JP" altLang="en-US" sz="1200" dirty="0">
                <a:latin typeface="HG丸ｺﾞｼｯｸM-PRO" panose="020F0600000000000000" pitchFamily="50" charset="-128"/>
                <a:ea typeface="HG丸ｺﾞｼｯｸM-PRO" panose="020F0600000000000000" pitchFamily="50" charset="-128"/>
              </a:rPr>
              <a:t>　　回転部が詰まったときは、必ずエンジンを停止してから除去作業を行いましょう。</a:t>
            </a:r>
            <a:endParaRPr lang="en-US" altLang="ja-JP" sz="1200" dirty="0">
              <a:latin typeface="HG丸ｺﾞｼｯｸM-PRO" panose="020F0600000000000000" pitchFamily="50" charset="-128"/>
              <a:ea typeface="HG丸ｺﾞｼｯｸM-PRO" panose="020F0600000000000000" pitchFamily="50" charset="-128"/>
            </a:endParaRPr>
          </a:p>
        </p:txBody>
      </p:sp>
      <p:sp>
        <p:nvSpPr>
          <p:cNvPr id="23" name="テキスト ボックス 22">
            <a:extLst>
              <a:ext uri="{FF2B5EF4-FFF2-40B4-BE49-F238E27FC236}">
                <a16:creationId xmlns:a16="http://schemas.microsoft.com/office/drawing/2014/main" id="{BE65BC4E-A2A5-40D6-99AB-E5DD55F28BB0}"/>
              </a:ext>
            </a:extLst>
          </p:cNvPr>
          <p:cNvSpPr txBox="1"/>
          <p:nvPr/>
        </p:nvSpPr>
        <p:spPr>
          <a:xfrm>
            <a:off x="238638" y="896956"/>
            <a:ext cx="7149395" cy="1411027"/>
          </a:xfrm>
          <a:prstGeom prst="rect">
            <a:avLst/>
          </a:prstGeom>
          <a:noFill/>
        </p:spPr>
        <p:txBody>
          <a:bodyPr wrap="square" rtlCol="0">
            <a:spAutoFit/>
          </a:bodyPr>
          <a:lstStyle/>
          <a:p>
            <a:pPr algn="just"/>
            <a:r>
              <a:rPr lang="ja-JP" altLang="en-US" sz="1224" dirty="0">
                <a:latin typeface="HG丸ｺﾞｼｯｸM-PRO" panose="020F0600000000000000" pitchFamily="50" charset="-128"/>
                <a:ea typeface="HG丸ｺﾞｼｯｸM-PRO" panose="020F0600000000000000" pitchFamily="50" charset="-128"/>
              </a:rPr>
              <a:t>　新たな担い手の確保育成のため、有機農産物に特化した研修プログラム「大阪産</a:t>
            </a:r>
            <a:r>
              <a:rPr lang="en-US" altLang="ja-JP" sz="1224" dirty="0">
                <a:latin typeface="HG丸ｺﾞｼｯｸM-PRO" panose="020F0600000000000000" pitchFamily="50" charset="-128"/>
                <a:ea typeface="HG丸ｺﾞｼｯｸM-PRO" panose="020F0600000000000000" pitchFamily="50" charset="-128"/>
              </a:rPr>
              <a:t>(</a:t>
            </a:r>
            <a:r>
              <a:rPr lang="ja-JP" altLang="en-US" sz="1224" dirty="0">
                <a:latin typeface="HG丸ｺﾞｼｯｸM-PRO" panose="020F0600000000000000" pitchFamily="50" charset="-128"/>
                <a:ea typeface="HG丸ｺﾞｼｯｸM-PRO" panose="020F0600000000000000" pitchFamily="50" charset="-128"/>
              </a:rPr>
              <a:t>もん</a:t>
            </a:r>
            <a:r>
              <a:rPr lang="en-US" altLang="ja-JP" sz="1224" dirty="0">
                <a:latin typeface="HG丸ｺﾞｼｯｸM-PRO" panose="020F0600000000000000" pitchFamily="50" charset="-128"/>
                <a:ea typeface="HG丸ｺﾞｼｯｸM-PRO" panose="020F0600000000000000" pitchFamily="50" charset="-128"/>
              </a:rPr>
              <a:t>)</a:t>
            </a:r>
            <a:r>
              <a:rPr lang="ja-JP" altLang="en-US" sz="1224" dirty="0">
                <a:latin typeface="HG丸ｺﾞｼｯｸM-PRO" panose="020F0600000000000000" pitchFamily="50" charset="-128"/>
                <a:ea typeface="HG丸ｺﾞｼｯｸM-PRO" panose="020F0600000000000000" pitchFamily="50" charset="-128"/>
              </a:rPr>
              <a:t>スタートアカデミー</a:t>
            </a:r>
            <a:r>
              <a:rPr lang="en-US" altLang="ja-JP" sz="1224" dirty="0">
                <a:latin typeface="HG丸ｺﾞｼｯｸM-PRO" panose="020F0600000000000000" pitchFamily="50" charset="-128"/>
                <a:ea typeface="HG丸ｺﾞｼｯｸM-PRO" panose="020F0600000000000000" pitchFamily="50" charset="-128"/>
              </a:rPr>
              <a:t>『</a:t>
            </a:r>
            <a:r>
              <a:rPr lang="ja-JP" altLang="en-US" sz="1224" dirty="0">
                <a:latin typeface="HG丸ｺﾞｼｯｸM-PRO" panose="020F0600000000000000" pitchFamily="50" charset="-128"/>
                <a:ea typeface="HG丸ｺﾞｼｯｸM-PRO" panose="020F0600000000000000" pitchFamily="50" charset="-128"/>
              </a:rPr>
              <a:t>有機農産物アカデミー（北部地域）</a:t>
            </a:r>
            <a:r>
              <a:rPr lang="en-US" altLang="ja-JP" sz="1224" dirty="0">
                <a:latin typeface="HG丸ｺﾞｼｯｸM-PRO" panose="020F0600000000000000" pitchFamily="50" charset="-128"/>
                <a:ea typeface="HG丸ｺﾞｼｯｸM-PRO" panose="020F0600000000000000" pitchFamily="50" charset="-128"/>
              </a:rPr>
              <a:t>』</a:t>
            </a:r>
            <a:r>
              <a:rPr lang="ja-JP" altLang="en-US" sz="1224" dirty="0">
                <a:latin typeface="HG丸ｺﾞｼｯｸM-PRO" panose="020F0600000000000000" pitchFamily="50" charset="-128"/>
                <a:ea typeface="HG丸ｺﾞｼｯｸM-PRO" panose="020F0600000000000000" pitchFamily="50" charset="-128"/>
              </a:rPr>
              <a:t>」を開講しました。</a:t>
            </a:r>
            <a:r>
              <a:rPr lang="en-US" altLang="ja-JP" sz="1224" dirty="0">
                <a:latin typeface="HG丸ｺﾞｼｯｸM-PRO" panose="020F0600000000000000" pitchFamily="50" charset="-128"/>
                <a:ea typeface="HG丸ｺﾞｼｯｸM-PRO" panose="020F0600000000000000" pitchFamily="50" charset="-128"/>
              </a:rPr>
              <a:t>25</a:t>
            </a:r>
            <a:r>
              <a:rPr lang="ja-JP" altLang="en-US" sz="1224" dirty="0">
                <a:latin typeface="HG丸ｺﾞｼｯｸM-PRO" panose="020F0600000000000000" pitchFamily="50" charset="-128"/>
                <a:ea typeface="HG丸ｺﾞｼｯｸM-PRO" panose="020F0600000000000000" pitchFamily="50" charset="-128"/>
              </a:rPr>
              <a:t>名の申込みがあり、選考の結果、６名（</a:t>
            </a:r>
            <a:r>
              <a:rPr lang="en-US" altLang="ja-JP" sz="1224" dirty="0">
                <a:latin typeface="HG丸ｺﾞｼｯｸM-PRO" panose="020F0600000000000000" pitchFamily="50" charset="-128"/>
                <a:ea typeface="HG丸ｺﾞｼｯｸM-PRO" panose="020F0600000000000000" pitchFamily="50" charset="-128"/>
              </a:rPr>
              <a:t>20</a:t>
            </a:r>
            <a:r>
              <a:rPr lang="ja-JP" altLang="en-US" sz="1224" dirty="0">
                <a:latin typeface="HG丸ｺﾞｼｯｸM-PRO" panose="020F0600000000000000" pitchFamily="50" charset="-128"/>
                <a:ea typeface="HG丸ｺﾞｼｯｸM-PRO" panose="020F0600000000000000" pitchFamily="50" charset="-128"/>
              </a:rPr>
              <a:t>～</a:t>
            </a:r>
            <a:r>
              <a:rPr lang="en-US" altLang="ja-JP" sz="1224" dirty="0">
                <a:latin typeface="HG丸ｺﾞｼｯｸM-PRO" panose="020F0600000000000000" pitchFamily="50" charset="-128"/>
                <a:ea typeface="HG丸ｺﾞｼｯｸM-PRO" panose="020F0600000000000000" pitchFamily="50" charset="-128"/>
              </a:rPr>
              <a:t>60</a:t>
            </a:r>
            <a:r>
              <a:rPr lang="ja-JP" altLang="en-US" sz="1224" dirty="0">
                <a:latin typeface="HG丸ｺﾞｼｯｸM-PRO" panose="020F0600000000000000" pitchFamily="50" charset="-128"/>
                <a:ea typeface="HG丸ｺﾞｼｯｸM-PRO" panose="020F0600000000000000" pitchFamily="50" charset="-128"/>
              </a:rPr>
              <a:t>歳代）の受講生を決定しました。　</a:t>
            </a:r>
            <a:endParaRPr lang="en-US" altLang="ja-JP" sz="1224" dirty="0">
              <a:latin typeface="HG丸ｺﾞｼｯｸM-PRO" panose="020F0600000000000000" pitchFamily="50" charset="-128"/>
              <a:ea typeface="HG丸ｺﾞｼｯｸM-PRO" panose="020F0600000000000000" pitchFamily="50" charset="-128"/>
            </a:endParaRPr>
          </a:p>
          <a:p>
            <a:pPr algn="just"/>
            <a:r>
              <a:rPr lang="ja-JP" altLang="en-US" sz="1224" dirty="0">
                <a:latin typeface="HG丸ｺﾞｼｯｸM-PRO" panose="020F0600000000000000" pitchFamily="50" charset="-128"/>
                <a:ea typeface="HG丸ｺﾞｼｯｸM-PRO" panose="020F0600000000000000" pitchFamily="50" charset="-128"/>
              </a:rPr>
              <a:t>　７月</a:t>
            </a:r>
            <a:r>
              <a:rPr lang="en-US" altLang="ja-JP" sz="1224" dirty="0">
                <a:latin typeface="HG丸ｺﾞｼｯｸM-PRO" panose="020F0600000000000000" pitchFamily="50" charset="-128"/>
                <a:ea typeface="HG丸ｺﾞｼｯｸM-PRO" panose="020F0600000000000000" pitchFamily="50" charset="-128"/>
              </a:rPr>
              <a:t>26</a:t>
            </a:r>
            <a:r>
              <a:rPr lang="ja-JP" altLang="en-US" sz="1224" dirty="0">
                <a:latin typeface="HG丸ｺﾞｼｯｸM-PRO" panose="020F0600000000000000" pitchFamily="50" charset="-128"/>
                <a:ea typeface="HG丸ｺﾞｼｯｸM-PRO" panose="020F0600000000000000" pitchFamily="50" charset="-128"/>
              </a:rPr>
              <a:t>日の開講式では、「農業を通じて地域に貢献したい」などといった受講生の力強い決意表明の後、第</a:t>
            </a:r>
            <a:r>
              <a:rPr lang="en-US" altLang="ja-JP" sz="1224" dirty="0">
                <a:latin typeface="HG丸ｺﾞｼｯｸM-PRO" panose="020F0600000000000000" pitchFamily="50" charset="-128"/>
                <a:ea typeface="HG丸ｺﾞｼｯｸM-PRO" panose="020F0600000000000000" pitchFamily="50" charset="-128"/>
              </a:rPr>
              <a:t>1</a:t>
            </a:r>
            <a:r>
              <a:rPr lang="ja-JP" altLang="en-US" sz="1224" dirty="0">
                <a:latin typeface="HG丸ｺﾞｼｯｸM-PRO" panose="020F0600000000000000" pitchFamily="50" charset="-128"/>
                <a:ea typeface="HG丸ｺﾞｼｯｸM-PRO" panose="020F0600000000000000" pitchFamily="50" charset="-128"/>
              </a:rPr>
              <a:t>回目の講座研修が開催されました。第</a:t>
            </a:r>
            <a:r>
              <a:rPr lang="en-US" altLang="ja-JP" sz="1224" dirty="0">
                <a:latin typeface="HG丸ｺﾞｼｯｸM-PRO" panose="020F0600000000000000" pitchFamily="50" charset="-128"/>
                <a:ea typeface="HG丸ｺﾞｼｯｸM-PRO" panose="020F0600000000000000" pitchFamily="50" charset="-128"/>
              </a:rPr>
              <a:t>2</a:t>
            </a:r>
            <a:r>
              <a:rPr lang="ja-JP" altLang="en-US" sz="1224" dirty="0">
                <a:latin typeface="HG丸ｺﾞｼｯｸM-PRO" panose="020F0600000000000000" pitchFamily="50" charset="-128"/>
                <a:ea typeface="HG丸ｺﾞｼｯｸM-PRO" panose="020F0600000000000000" pitchFamily="50" charset="-128"/>
              </a:rPr>
              <a:t>回目以降はオンラインでも行われており、有機農業に関する基礎知識を学んでいます。</a:t>
            </a:r>
          </a:p>
          <a:p>
            <a:pPr algn="just"/>
            <a:endParaRPr lang="ja-JP" altLang="en-US" sz="1224" dirty="0">
              <a:latin typeface="HG丸ｺﾞｼｯｸM-PRO" panose="020F0600000000000000" pitchFamily="50" charset="-128"/>
              <a:ea typeface="HG丸ｺﾞｼｯｸM-PRO" panose="020F0600000000000000" pitchFamily="50" charset="-128"/>
            </a:endParaRPr>
          </a:p>
        </p:txBody>
      </p:sp>
      <p:sp>
        <p:nvSpPr>
          <p:cNvPr id="24" name="テキスト ボックス 23">
            <a:extLst>
              <a:ext uri="{FF2B5EF4-FFF2-40B4-BE49-F238E27FC236}">
                <a16:creationId xmlns:a16="http://schemas.microsoft.com/office/drawing/2014/main" id="{B72CD09F-DED9-4298-A384-AC5DE89531F8}"/>
              </a:ext>
            </a:extLst>
          </p:cNvPr>
          <p:cNvSpPr txBox="1"/>
          <p:nvPr/>
        </p:nvSpPr>
        <p:spPr>
          <a:xfrm>
            <a:off x="230351" y="2069480"/>
            <a:ext cx="4544652" cy="1411027"/>
          </a:xfrm>
          <a:prstGeom prst="rect">
            <a:avLst/>
          </a:prstGeom>
          <a:noFill/>
        </p:spPr>
        <p:txBody>
          <a:bodyPr wrap="square" rtlCol="0">
            <a:spAutoFit/>
          </a:bodyPr>
          <a:lstStyle/>
          <a:p>
            <a:pPr algn="just"/>
            <a:r>
              <a:rPr lang="ja-JP" altLang="en-US" sz="1224" dirty="0">
                <a:latin typeface="HG丸ｺﾞｼｯｸM-PRO" panose="020F0600000000000000" pitchFamily="50" charset="-128"/>
                <a:ea typeface="HG丸ｺﾞｼｯｸM-PRO" panose="020F0600000000000000" pitchFamily="50" charset="-128"/>
              </a:rPr>
              <a:t>　栽培研修は能勢町で実施しています。有機</a:t>
            </a:r>
            <a:r>
              <a:rPr lang="en-US" altLang="ja-JP" sz="1224" dirty="0">
                <a:latin typeface="HG丸ｺﾞｼｯｸM-PRO" panose="020F0600000000000000" pitchFamily="50" charset="-128"/>
                <a:ea typeface="HG丸ｺﾞｼｯｸM-PRO" panose="020F0600000000000000" pitchFamily="50" charset="-128"/>
              </a:rPr>
              <a:t>JAS</a:t>
            </a:r>
            <a:r>
              <a:rPr lang="ja-JP" altLang="en-US" sz="1224" dirty="0">
                <a:latin typeface="HG丸ｺﾞｼｯｸM-PRO" panose="020F0600000000000000" pitchFamily="50" charset="-128"/>
                <a:ea typeface="HG丸ｺﾞｼｯｸM-PRO" panose="020F0600000000000000" pitchFamily="50" charset="-128"/>
              </a:rPr>
              <a:t>認証を取得している指導農業者から、作業の方法だけでなく、その作業を行う意味や販売方法などの説明を行い、実際に受講生それぞれが実践します。アカデミーは</a:t>
            </a:r>
            <a:r>
              <a:rPr lang="en-US" altLang="ja-JP" sz="1224" dirty="0">
                <a:latin typeface="HG丸ｺﾞｼｯｸM-PRO" panose="020F0600000000000000" pitchFamily="50" charset="-128"/>
                <a:ea typeface="HG丸ｺﾞｼｯｸM-PRO" panose="020F0600000000000000" pitchFamily="50" charset="-128"/>
              </a:rPr>
              <a:t>3</a:t>
            </a:r>
            <a:r>
              <a:rPr lang="ja-JP" altLang="en-US" sz="1224" dirty="0">
                <a:latin typeface="HG丸ｺﾞｼｯｸM-PRO" panose="020F0600000000000000" pitchFamily="50" charset="-128"/>
                <a:ea typeface="HG丸ｺﾞｼｯｸM-PRO" panose="020F0600000000000000" pitchFamily="50" charset="-128"/>
              </a:rPr>
              <a:t>月上旬まで実施し、全</a:t>
            </a:r>
            <a:r>
              <a:rPr lang="en-US" altLang="ja-JP" sz="1224" dirty="0">
                <a:latin typeface="HG丸ｺﾞｼｯｸM-PRO" panose="020F0600000000000000" pitchFamily="50" charset="-128"/>
                <a:ea typeface="HG丸ｺﾞｼｯｸM-PRO" panose="020F0600000000000000" pitchFamily="50" charset="-128"/>
              </a:rPr>
              <a:t>10</a:t>
            </a:r>
            <a:r>
              <a:rPr lang="ja-JP" altLang="en-US" sz="1224" dirty="0">
                <a:latin typeface="HG丸ｺﾞｼｯｸM-PRO" panose="020F0600000000000000" pitchFamily="50" charset="-128"/>
                <a:ea typeface="HG丸ｺﾞｼｯｸM-PRO" panose="020F0600000000000000" pitchFamily="50" charset="-128"/>
              </a:rPr>
              <a:t>回の講座研修、全</a:t>
            </a:r>
            <a:r>
              <a:rPr lang="en-US" altLang="ja-JP" sz="1224" dirty="0">
                <a:latin typeface="HG丸ｺﾞｼｯｸM-PRO" panose="020F0600000000000000" pitchFamily="50" charset="-128"/>
                <a:ea typeface="HG丸ｺﾞｼｯｸM-PRO" panose="020F0600000000000000" pitchFamily="50" charset="-128"/>
              </a:rPr>
              <a:t>30</a:t>
            </a:r>
            <a:r>
              <a:rPr lang="ja-JP" altLang="en-US" sz="1224" dirty="0">
                <a:latin typeface="HG丸ｺﾞｼｯｸM-PRO" panose="020F0600000000000000" pitchFamily="50" charset="-128"/>
                <a:ea typeface="HG丸ｺﾞｼｯｸM-PRO" panose="020F0600000000000000" pitchFamily="50" charset="-128"/>
              </a:rPr>
              <a:t>回の栽培研修を予定しています。加えて、個別に就農に向けた支援を行うことで、新たな有機農産物生産者の確保・育成に取り組んでいきます。</a:t>
            </a:r>
          </a:p>
        </p:txBody>
      </p:sp>
      <p:sp>
        <p:nvSpPr>
          <p:cNvPr id="25" name="テキスト ボックス 24">
            <a:extLst>
              <a:ext uri="{FF2B5EF4-FFF2-40B4-BE49-F238E27FC236}">
                <a16:creationId xmlns:a16="http://schemas.microsoft.com/office/drawing/2014/main" id="{7F3BC2AF-0519-40F9-A45C-D2B8D8F23FFF}"/>
              </a:ext>
            </a:extLst>
          </p:cNvPr>
          <p:cNvSpPr txBox="1"/>
          <p:nvPr/>
        </p:nvSpPr>
        <p:spPr>
          <a:xfrm>
            <a:off x="5479891" y="3388647"/>
            <a:ext cx="1787685" cy="265009"/>
          </a:xfrm>
          <a:prstGeom prst="rect">
            <a:avLst/>
          </a:prstGeom>
          <a:noFill/>
        </p:spPr>
        <p:txBody>
          <a:bodyPr wrap="square" rtlCol="0">
            <a:spAutoFit/>
          </a:bodyPr>
          <a:lstStyle/>
          <a:p>
            <a:r>
              <a:rPr lang="ja-JP" altLang="en-US" sz="1122" dirty="0">
                <a:latin typeface="HG丸ｺﾞｼｯｸM-PRO" panose="020F0600000000000000" pitchFamily="50" charset="-128"/>
                <a:ea typeface="HG丸ｺﾞｼｯｸM-PRO" panose="020F0600000000000000" pitchFamily="50" charset="-128"/>
              </a:rPr>
              <a:t>▲ 栽培研修の様子</a:t>
            </a:r>
          </a:p>
        </p:txBody>
      </p:sp>
      <p:pic>
        <p:nvPicPr>
          <p:cNvPr id="26" name="Picture 3">
            <a:extLst>
              <a:ext uri="{FF2B5EF4-FFF2-40B4-BE49-F238E27FC236}">
                <a16:creationId xmlns:a16="http://schemas.microsoft.com/office/drawing/2014/main" id="{C0AE6615-0663-4CD9-ABF7-95929527D854}"/>
              </a:ext>
            </a:extLst>
          </p:cNvPr>
          <p:cNvPicPr>
            <a:picLocks noChangeAspect="1" noChangeArrowheads="1"/>
          </p:cNvPicPr>
          <p:nvPr/>
        </p:nvPicPr>
        <p:blipFill rotWithShape="1">
          <a:blip r:embed="rId6" cstate="screen">
            <a:extLst>
              <a:ext uri="{28A0092B-C50C-407E-A947-70E740481C1C}">
                <a14:useLocalDpi xmlns:a14="http://schemas.microsoft.com/office/drawing/2010/main"/>
              </a:ext>
            </a:extLst>
          </a:blip>
          <a:srcRect/>
          <a:stretch/>
        </p:blipFill>
        <p:spPr bwMode="auto">
          <a:xfrm>
            <a:off x="4775003" y="2144389"/>
            <a:ext cx="2621317" cy="1264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図 26">
            <a:extLst>
              <a:ext uri="{FF2B5EF4-FFF2-40B4-BE49-F238E27FC236}">
                <a16:creationId xmlns:a16="http://schemas.microsoft.com/office/drawing/2014/main" id="{FF068F06-EDA9-489C-AB92-BFD0270658AF}"/>
              </a:ext>
            </a:extLst>
          </p:cNvPr>
          <p:cNvPicPr>
            <a:picLocks noChangeAspect="1"/>
          </p:cNvPicPr>
          <p:nvPr/>
        </p:nvPicPr>
        <p:blipFill>
          <a:blip r:embed="rId7"/>
          <a:stretch>
            <a:fillRect/>
          </a:stretch>
        </p:blipFill>
        <p:spPr>
          <a:xfrm>
            <a:off x="6182764" y="333093"/>
            <a:ext cx="1321796" cy="556899"/>
          </a:xfrm>
          <a:prstGeom prst="rect">
            <a:avLst/>
          </a:prstGeom>
        </p:spPr>
      </p:pic>
      <p:pic>
        <p:nvPicPr>
          <p:cNvPr id="28" name="図 27">
            <a:extLst>
              <a:ext uri="{FF2B5EF4-FFF2-40B4-BE49-F238E27FC236}">
                <a16:creationId xmlns:a16="http://schemas.microsoft.com/office/drawing/2014/main" id="{8DF48835-518A-4F75-ABFD-3C3B1E6A0464}"/>
              </a:ext>
            </a:extLst>
          </p:cNvPr>
          <p:cNvPicPr>
            <a:picLocks noChangeAspect="1"/>
          </p:cNvPicPr>
          <p:nvPr/>
        </p:nvPicPr>
        <p:blipFill>
          <a:blip r:embed="rId8"/>
          <a:stretch>
            <a:fillRect/>
          </a:stretch>
        </p:blipFill>
        <p:spPr>
          <a:xfrm>
            <a:off x="361709" y="370911"/>
            <a:ext cx="1005798" cy="474433"/>
          </a:xfrm>
          <a:prstGeom prst="rect">
            <a:avLst/>
          </a:prstGeom>
        </p:spPr>
      </p:pic>
    </p:spTree>
    <p:extLst>
      <p:ext uri="{BB962C8B-B14F-4D97-AF65-F5344CB8AC3E}">
        <p14:creationId xmlns:p14="http://schemas.microsoft.com/office/powerpoint/2010/main" val="149270495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4B6B6"/>
        </a:solidFill>
        <a:ln>
          <a:noFill/>
        </a:ln>
      </a:spPr>
      <a:bodyPr rtlCol="0" anchor="ctr"/>
      <a:lstStyle>
        <a:defPPr algn="ctr">
          <a:defRPr sz="1285"/>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8238</TotalTime>
  <Words>1397</Words>
  <Application>Microsoft Office PowerPoint</Application>
  <PresentationFormat>ユーザー設定</PresentationFormat>
  <Paragraphs>108</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AR P丸ゴシック体M</vt:lpstr>
      <vt:lpstr>HGP創英角ﾎﾟｯﾌﾟ体</vt:lpstr>
      <vt:lpstr>HG丸ｺﾞｼｯｸM-PRO</vt:lpstr>
      <vt:lpstr>HG創英角ﾎﾟｯﾌﾟ体</vt:lpstr>
      <vt:lpstr>ＭＳ Ｐゴシック</vt:lpstr>
      <vt:lpstr>Arial</vt:lpstr>
      <vt:lpstr>Calibri</vt:lpstr>
      <vt:lpstr>Office ​​テーマ</vt:lpstr>
      <vt:lpstr>PowerPoint プレゼンテーション</vt:lpstr>
      <vt:lpstr>PowerPoint プレゼンテーション</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大阪府庁</dc:creator>
  <cp:lastModifiedBy>鈴木　祐</cp:lastModifiedBy>
  <cp:revision>706</cp:revision>
  <cp:lastPrinted>2024-08-22T00:22:29Z</cp:lastPrinted>
  <dcterms:created xsi:type="dcterms:W3CDTF">2014-06-04T02:50:05Z</dcterms:created>
  <dcterms:modified xsi:type="dcterms:W3CDTF">2025-09-11T02:32:24Z</dcterms:modified>
</cp:coreProperties>
</file>